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ink/ink6.xml" ContentType="application/inkml+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ink/ink4.xml" ContentType="application/inkml+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ink/ink2.xml" ContentType="application/inkml+xml"/>
  <Override PartName="/ppt/ink/ink10.xml" ContentType="application/inkml+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ink/ink9.xml" ContentType="application/inkml+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ink/ink3.xml" ContentType="application/inkml+xml"/>
  <Override PartName="/ppt/ink/ink5.xml" ContentType="application/inkml+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ink/ink1.xml" ContentType="application/inkml+xml"/>
  <Override PartName="/ppt/slideLayouts/slideLayout10.xml" ContentType="application/vnd.openxmlformats-officedocument.presentationml.slideLayout+xml"/>
  <Default Extension="vml" ContentType="application/vnd.openxmlformats-officedocument.vmlDrawing"/>
  <Default Extension="tiff" ContentType="image/tiff"/>
  <Override PartName="/ppt/ink/ink11.xml" ContentType="application/inkml+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67" r:id="rId2"/>
    <p:sldId id="299" r:id="rId3"/>
    <p:sldId id="368" r:id="rId4"/>
    <p:sldId id="310" r:id="rId5"/>
    <p:sldId id="378" r:id="rId6"/>
    <p:sldId id="386" r:id="rId7"/>
    <p:sldId id="392" r:id="rId8"/>
    <p:sldId id="387" r:id="rId9"/>
    <p:sldId id="389" r:id="rId10"/>
    <p:sldId id="396" r:id="rId11"/>
    <p:sldId id="399" r:id="rId12"/>
    <p:sldId id="369" r:id="rId13"/>
    <p:sldId id="307" r:id="rId14"/>
    <p:sldId id="312" r:id="rId15"/>
    <p:sldId id="344" r:id="rId16"/>
    <p:sldId id="327" r:id="rId17"/>
    <p:sldId id="345" r:id="rId18"/>
    <p:sldId id="292" r:id="rId19"/>
    <p:sldId id="294" r:id="rId20"/>
    <p:sldId id="293" r:id="rId21"/>
    <p:sldId id="295" r:id="rId22"/>
    <p:sldId id="370" r:id="rId23"/>
    <p:sldId id="371" r:id="rId24"/>
    <p:sldId id="375" r:id="rId25"/>
    <p:sldId id="372" r:id="rId26"/>
    <p:sldId id="377" r:id="rId27"/>
    <p:sldId id="316" r:id="rId28"/>
    <p:sldId id="317" r:id="rId29"/>
    <p:sldId id="318" r:id="rId30"/>
    <p:sldId id="320" r:id="rId31"/>
    <p:sldId id="321" r:id="rId32"/>
    <p:sldId id="322" r:id="rId33"/>
    <p:sldId id="385" r:id="rId34"/>
    <p:sldId id="323" r:id="rId35"/>
    <p:sldId id="400" r:id="rId36"/>
    <p:sldId id="402" r:id="rId37"/>
    <p:sldId id="324" r:id="rId38"/>
    <p:sldId id="305" r:id="rId39"/>
    <p:sldId id="272" r:id="rId40"/>
    <p:sldId id="270" r:id="rId41"/>
    <p:sldId id="379" r:id="rId42"/>
    <p:sldId id="275" r:id="rId43"/>
    <p:sldId id="276" r:id="rId44"/>
    <p:sldId id="279" r:id="rId45"/>
    <p:sldId id="280" r:id="rId46"/>
    <p:sldId id="282" r:id="rId47"/>
    <p:sldId id="383" r:id="rId48"/>
    <p:sldId id="283" r:id="rId49"/>
    <p:sldId id="284" r:id="rId50"/>
    <p:sldId id="286" r:id="rId51"/>
    <p:sldId id="287" r:id="rId52"/>
    <p:sldId id="289" r:id="rId53"/>
    <p:sldId id="297" r:id="rId54"/>
    <p:sldId id="381" r:id="rId55"/>
    <p:sldId id="290" r:id="rId56"/>
    <p:sldId id="349" r:id="rId57"/>
    <p:sldId id="298" r:id="rId5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D4BA1C"/>
    <a:srgbClr val="94C22E"/>
    <a:srgbClr val="8FC729"/>
    <a:srgbClr val="35BB98"/>
    <a:srgbClr val="21CFAE"/>
    <a:srgbClr val="FF9933"/>
    <a:srgbClr val="FF3399"/>
    <a:srgbClr val="FF9966"/>
    <a:srgbClr val="CC00CC"/>
    <a:srgbClr val="FF66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3478" autoAdjust="0"/>
  </p:normalViewPr>
  <p:slideViewPr>
    <p:cSldViewPr>
      <p:cViewPr varScale="1">
        <p:scale>
          <a:sx n="76" d="100"/>
          <a:sy n="76" d="100"/>
        </p:scale>
        <p:origin x="-1776" y="-8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8:38:53.301"/>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2004 26,'-20'0,"-19"0,19 0,0 0,-19 0,39 0,-39 0,19 0,0 0,0 0,0 0,20 0,-20 0,0 0,-19 0,19 0,1 0,-1 0,-19 0,-1 0,20 0,0 0,0 0,0 0,1 0,-21 0,21 0,19 0,-40 0,40 0,-19 0,-1 0,-20 0,40 0,-40 0,40 0,-19 0,19 0,-20 0,0 0,1 0,-1 0,20 0,-40 0,40 0,-19 0,-1 0,0 0,-20 0,40 0,-20 0,1 20,-1-20,-19 19,-1 1,40-20,-39 0,-1 0,20 20,-20-1,21-19,-1 0,0 0,1 19,-1 0,0-19,1 0,19 0,-20 20,0-20,0 0,20 19,-20 1,0-20,20 19,-20-19,1 20,-1-2,20-18,-20 20,1-20,-1 39,0-39,1 20,-1-20,0 19,0 0,-20 20,40-39,-20 39,1-39,-1 19,0 0,20 0,-39 21,39-40,-20 0,20 19,0 1,-19-1,19-19,0 19,-20-19,0 19,20 1,0-20,0 19,0-19,0 20,0-20,0 38,0-18,0-1,0 1,0-1,0 1,0-20,0 18,0-18,0 20,0-20,0 19,0 1,0-20,0 19,20-19,-20 0,0 20,0-1,0 0,20-19,-20 0,0 0,19 20,1-20,-20 0,0 19,20-19,-20 0,0 0,19 0,1 0,0 20,-20-1,19-19,21 0,-20 0,0 0,-20 0,20 0,-20 0,39 0,-19 0,39 0,-20 0,-39 0,20 0,-20 0,20 0,0 0,0 0,-20 0,20 0,-20 0,20 0,-1 0,-19 0,20 0,-20-19,20 19,-1 0,1-20,19 20,1 0,-20 0,20 0,-20 0,-1 0,1-19,-20 19,20 0,-1 0,1 0,19 0,-19 0,20 0,-20-20,0 20,-1 0,21 0,-1-19,1 0,-40 19,19 0,1-20,0 20,-20 0,20 0,0 0,0 0,-1 0,1 0,0 0,-20 0,39 0,-19 0,19 0,1 0,0 0,-1 0,1 0,-1 0,0 0,21 0,-40 0,0 0,39 0,-20 0,-19 0,19 0,-19 0,40 0,-1 0,-39 0,19 0,-19 0,0 0,-1 0,1 0,20 0,0 0,-21 0,1 0,19 0,1 0,-40-19,20 19,19 0,-39 0,40 0,0 0,-40 0,19 0,21 0,-21 0,1 0,0 0,-1 0,1 19,20-19,-20 0,0 0,0 0,-20 0,19 0,21 0,-1 20,-19-1,19-19,-39 0,20 0,-20 0,0 0,20 0,0 0,-20 19,20 1,-20-20,20 19,-20-19,19 0,1 0,-20 20,20-20,-1 19,-19-19,20 20,0-20,-20 0,19 0,-19 18,0-18,20 0,-20 20,20-20,0 0,-20 19,0-19,20 20,-20-20,0 19,40-19,-21 0,21 20,-21 0,1-20,0 0,-1 0,-19 0,20 18,-20-18,20 0,0 0,-20 0,20 0,-20 0,39 0,-39 0,20 0,-20-18,0-2,20 20,-20 0,19 0,-19-20,20 20,-20-19,20 19,-20 0,0-20,20 1,-20 19,39-20,-39 2,0-2,20 20,-20-19,0-1,0 1,0 19,0-20,0 1,0 19,0-39,0 20,0 19,0-20,-20 1,0-1,20 20,-39-38,39 19,-20 19,0-20,1-19,19 39,-20-19,20 0,-20-1,1 1,19 19,-20-39,0 20,20 0,-20-1,0 20,20-19,-20-1,1 20,19-39,-20 20,0 19,1-19,-1-20,20 39,-20-20,20 1,-19 19,19-19,-20 19,20-19,-20 19,20 0,-40-40,0 40,-19 0,40-19,-21 19,1 0,39 0,-20 0,20 0,-20 0,20 0,-20 0,20 0,-20 0,0 0,20 0,-19 0</inkml:trace>
</inkml:ink>
</file>

<file path=ppt/ink/ink10.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19-02-17T11:14:43.63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18821 8508,'-18'0,"18"11,0-2,18-9,-1 0,19 0,-1 0,-17 0,-1 0,1 0,-1 0,1 0,0 0,-18 11,17-11,1 0,0 0,-1 0,1 0,0 0,-1 0,1 0,17 0,0 0,-17 0,0 0,-1 0,1 0,0 0,-1 0,1 0,-1 0,1 0,0 0,-1 0,1 0,0 0,-1 0,1 0,0 0,-1 0,1 0,0 0,-1 0,1 0,-1 0,1 0,0 0,-1 0,1 0,0 0,-1 0,-17 10,18-10,0 10,-1-10,1 0,-1 0,1 0,0 0,-1 0,1 0,0 0,-1 0,19 0,-19 0,18 0,-17 0,0 0,-1 0,1 0,0 0,-1 0,1 0,0 0,-1 0,1 0,17 0,-35 10,18-10,17 10,0-10,-17 0,0 0,-1 0,1 0,0 0,-1 10,1-10,17 0,0 0,-17 0,0 0,-1 0,1 0,0 0,-1 0,1 0,-1 0,1 0,0 0,-1 0,19 0,-19-10,1 10,0-10,-1 10,1 0,0 0,-1 0,1 0,-1 0,1 0,17 0,-17 0,17 0,-17 0,17 0,0 0,-17 0,0 0,-1 0,1 0,0 0,-1 0,19 0,-19 0,18 0,-17 0,17 0,-17 0,0 0,-18-10,17 10,1-10,0 10,-1 0,1 0,0 0,-1 0,1 0,-1-10,1-1,0 11,-1 0,1 0,-18-9,18 9,-1 0,19 0,-19 0,18 0,-17 0,0 0,17 0,-17 0,17-11,0 11,-17 0,17 0,0-10,1 10,-19 0,1 0,0 0,-1 0,1 0,0 0,-1 0,1 0,17 0,-17 0,-1 0,1 0,0 0,-1 0,1 0,0 0,-18-10,17 10,-17-10,18 10,-1 0,1 0,0 0,-1 0,1 0,0 0,-1 0,1 0,0 0,-1 0,1 0,-1 0,1 0,0 0,-1 0,1 0,0 0,-1 0,1 0,0 0,-1 0,1 0,0 0,17 0,-18 0,19 0,-19 0,1 0,0 0,-1 0,1 0,0 0,-1 0,1 0,-1 0,1 0,0 0,-1 0,1 0,0 0,-1 0,1 0,0 0,17 0,-18 0,1 0,0 0,-1 0,1 0,0 0,-1 0,1 0,0 0,-18-10,35 10,-17-10,17 10,-35-11,17 11,1 0,0 0,-1 0,1 0,-18-10,18 10,-1 0,1 0,0 0,-18-10,17 10,1 0,-1 0,1 0,-18-10,18 10,-18-10,17 10,1 0,0 0,-1 0,1 0,0 0,-1 0,1 0,-18-10,17 10,1 0,0 0,-1 0,1 0,-18-10,0 0,18 10,-1 0,1 0,0 0,-1 0,1 0,-18-11,0 1,18 10,-1 0,1 0,-1 0,1 0,0 0,-1 0,1 0,0 0,-1 0,1 0,0 0,-18 10,17-10,-17 11,0-1,0 0,-17-10,-1 10,0-10,18 10,-17-10,-1 10,18 0,-18 0,1 1,17-1,-18-10,0 0,18 10,-17-10,-1 0,1 0,-1 0,0 0,1 0,-1 0,0 0,1 0,-1 0,0 0,1 0,-1 0,0 0,1 0,-1 0,1 0,-19 0,19 0,-1 0,0 10,-17-10,0 0,17 0,-17 0,17 0,1 0,-1 10,0-10,18 10,-17-10,-1 11,0-11,-17 0,18 0,-1 0,-17 0,17 0,0 0,1 0,-1 0,-17 0,-1 0,19 0,-1 0,1 0,-1 0,-17 0,17 0,-17 0,-1 0,19 0,-1 0,1 0,-1 0,0 0,1 0,-1 0,0 0,1 0,-1 0,0 0,1 0,-1 0,1 0,-1 0,0 0,1 0,-1 0,0 0,1 0,-1 0,0 0,1 0,-1 0,0 9,1-9,-1 0,1 0,-1 0,0 0,1 0,-1 0,-17 0,17 0,18 11,-18-11,1 0,-1 0,1 0,-1 0,0 0,1 0,-1 0,0 0,1 10,-1-10,-17 20,0-10,17 0,-17-10,17 0,0 0,1 0,-1 0,0 0,1 0,-1 0,0 0,1 0,-1 0,1 0,-1 0,0 0,1 0,-1 0,-17 0,17 0,0 0,-17 0,18 0,-19 0,19 0,-19 0,1 0,0 0,17 11,1-11,-1 0,0 0,1 0,-1 0,-17 0,-18 0,35 0,-35 0,36 0,-36 0,35 0,0 0,1 0,-19 0,19 0,-1 0,1 0,-1 0,0 0,1 0,-1 0,0 0,-17 0,17 0,-17 0,-18 0,36 0,-19 0,1 0,17 0,-17 0,0 0,0 0,17 0,0 0,1 0,-1 0,0 0,1 0,-1 0,0 0,1 0,-1 9,-17-9,0 11,-1-11,-17 0,1 0,16 0,1 0,-18 0,35 0,-17 0,17 0,1 0,-1 0,-17 0,17 0,1 0,-36 0,17 0,-16 0,-1 0,17 0,-34 0,17 0,-18 0,36 0,-18 0,35 0,-17 0,0 0,17 0,-17 0,17 0,1 0,-1 0,0 0,1 0,-1 0,1 0,-1 0,0 0,1 0,-19 0,19 0,-19 0,36-11,-17 11,-1 0,1 0,-1 0,0 0,1 0,17-9,0-2,0 1,0 0,0 0,0 0,17 10,-17-10,18 10,0 0,-1 0,1 0,-1 0,19 0,-36-11,17 11,1 0,17 0,-17 0,17 0,-17 0,-1 0,19 0,-1 0,-17 0,-1 0,19 0,-19 0,1 0,-1 0,19-9,-1-2,-17 11,-1 0,1 0,0 0,-1 0,-17-10,18 0,-18 0,18 10,17 0,-35-10,35 10,-17-10,-1 10,1 0,0 0,-1 0,1 0,0 0,-1 0,1 0,-36 0,1 0,-19 0,19 10,-1-10,-17 0,17 0,0 0,1 0,-1 0,-17 0,35-10,-35 10,17 0,0 0,1 0,-1 0,-17 0,-1 0,1 0,18 0,-19-11,19 11,-1 0,-17 0,17 0,0 0,1 0,-1 0,18-10,-17 10,17-10,-18 10,0 0,-17 0,17 0,1 0,-1 0,0 0,-17 0,0 0,0 0,17 0,-35 0,18 0,35 10,-36-10,19 0,34 0,1 0,0 0,-1 0,-17-10,18 10,17-10,-35 0,36 10,-1 0,0 0,0 0,1 0,-19 0,36 0,-35 0,17 0,0 0,-35-10,18 10,0 0,-1 0,1 0,0 0,-1 0,19 0,-1 0,-18 0,1 0,17 0,1 0,-19 0,1 0,0 0,-1 0,1 0,0 0,-1 0,18 0,1-10,17 10,-36 0,19 0,-19 0,36-10,-18 10,-17-11,17 11,-17 0,0 0,-1 0,1 0,-1 0,1 0,0 0,-1 0,1 0,0 0,17 0,-17 0,-1 0,1 0,0 0,-1 0,1 0,-1 0,1 0,17 0,-17 0,0 0,-1 0,1 0,0 0,-1 0,1 0,-1 0,1 0,0 0,17 0,-17 0,-1 0,1 0,0 0,17 0,-18 0,1 0,17 0,-17 0,0 0,-1 0,1 0,0 0,-1 0,1 0,0 0,-1 0,18 0,1 0,-19 11,36-11,0 10,-18-10,18 0,-17 0,-1 0,0 0,-17 0,-1 0,1 0,0 0,-1 0,1 0,17 0,-17 0,17 0,1 0,-19 0,1-10,17 10,-17 0,17 0,-17 0,17 0,-17 0,-1 0,18 0,-17 0,0 0,-18-11,17 11,19 0,-36-10,35 10,-17 0,-1 0,18 0,-17-10,0 10,-1 0,1 0,0 0,-1 0,1 0,0 0,-1 0,1-10,0 10,-1 0,1 0,-1 0,1 0,0 0,-1 0,19 0,-1 0,-17 0,-1 0,1 0,-1 0,1 0,0 0,-1 0,1 0,0 0,-1 0,1 0,17 0,-17 0,-1 0,1 0,0 0,-1 0,1 0,0 0,-1 0,1 0,0 0,-1 0,1 0,0 0,-1 0,18 0,-17 0,0 0,-1 0,1 0,0 0,-1 0,1 0,0 0,17 0,-18 0,19 0,-19 0,19 0,17 0,-36 0,36 0,-18 0,-17 0,0 0,-1 0,1 0,17 0,-17 0,0 0,-1 0,1 0,-1 0,1 0,0 0,-1 0,1 0,0 0,-1-10,1 10,0 0,-1 0,1 0,17 0,-35-10,18 10,-1-10,1 10,0-10,-1 10,1 0,17 0,-17 0,-1 0,1 0,-18-11,18 1,-1 10,1 0,0 0,-1 0,1 0,0 0,-18-10,0 0,17 10,1 0,0 0,-1 0,1 0,-1 0,1 0,0 0,-1 0,1 0,-18 10,18-10,-1 0,-17 10,0 0,0 1,18-11,-18 10,0 0,0 0,0 0,0 0,0 0,0 0,0 1,0-1,0 0,0 0,0 0,0 0,0 0,0 0,0 1,0-1,0 0,0 0,18-10,-1 0,-34 0,-1 0,0 0,1 0,17 10,-18-10,0 10,1-10,-19 0,19 0,-1 0,1 0,-1 0,18 11,0-2,-18-9,1 0,-1 0,0 0,1 0,-1 0,0 0,18 11,-17-11,-1 0,0 0,1 0,-1 0,1 0,-1 0,0 0,1 0,-1 0,0 10,1 0,-1 0,0-10,1 0,-1 0,1 0,-1 0,0 0,1 0,-1 0,0 0,1 10,17 0,-18-10,0 0,1 0,-1 0,1 0,-19 0,19 0,-1 11,0-11,1 0,-1 9,0-9,1 0,-1 0,0 11,1-11,-1 0,1 0,-1 0,0 10,1-10,-1 0,0 0,-17 0,0 0,17 0,1 0,-1 0,0 0,1 0,-19 0,1 0,17 0,1 0,-1 0,1 0,-1 0,0 0,-17 0,0 0,-1 0,1 0,17 0,-17 0,18 0,-1 0,0 0,1 0,-1 0,0 0,1 0,-1 0,0 0,1 0,-1 0,-17 0,17 0,-17 10,0-10,17 0,0 0,1 0,17 10,-18-10,1 0,-1 0,0 0,-17 0,0 0,17 0,-17 0,17 0,-17 0,-18 0,35 0,1 0,-19 0,19 0,-1 0,0 0,1 0,-1 0,-17 0,17 0,-17 0,0 0,-1 0,1 0,18 0,-36 0,17 0,1 0,0 0,-18 0,35 0,-17 0,17 0,1 0,-1 0,0 0,1 0,-19 0,19 0,-36 0,18 0,17 0,-35 0,35 0,-34 0,16 0,1 0,17 0,1 0,-1 0,0 0,1 0,-1 0,0 0,-34 0,-1 0,35 11,-35-2,0 2,36-11,-36 0,17 0,19 0,-19 0,19 0,-1 0,1 0,-1 0,0 0,1 0,-19 0,19 0,-19 0,-17 0,36 0,-18 0,17 0,-17 0,17 0,0 0,1 0,-1 0,0 0,1 0,-1 0,1 0,-1 0,0 0,-17 0,17 0,1-11,-19 11,19-9,-1 9,1 0,-1 0,0 0,1-11,-1 11,0 0,1 0,17-10,-36 10,19 0,-1-10,0 10,-17-10,0 10,0 0,17 0,-17-11,-1 11,36-9,-17 9,-1 0,1 0,-1-11,0 11,1 0,-1 0,0 0,1 0,-1-10,0 0,1 10,-1 0,1 0,-1 0,0 0,1 0,-1 0,0 0,1 0</inkml:trace>
</inkml:ink>
</file>

<file path=ppt/ink/ink11.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19-02-17T11:14:54.89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13564 4762,'18'0,"0"0,-1 0,1 0,-1 0,-17-17,18 17,0 0,-1 0,-17-18,18 18,0 0,-1 0,1 0,-18-17,18 17,-1 0,1 0,0 0,-1-18,1 18,-1 0,1 0,0 0,-18-18,17 18,1 0,0 0,-1 0,-17-17,18 17,0 0,-1 0,1 0,-1 0,1 0,0 0,-1 0,1 0,0 0,-1 0,1 0,0 0,-1 0,1 0,-1 0,1 0,0 0,-1 0,1 0,0 0,-1 0,1 0,0 0,-1 0,1 0,0 0,-1 0,1 0,-1 0,1 0,0 0,-1 0,1 0,0 0,-1 0,1 0,0 0,-1 0,1 0,-36 0,1 0,-1 0,0 0,1 17,-1-17,0 0,1 0,-1 0,0 0,1 0,-1 0,1 0,17 18,-18-18,0 18,1-18,-1 0,0 0,1 0,-1 0,18 17,0 1,-18-18,1 0,-1 0,0 0,1 0,-1 0,1 0,17 17,-18-17,18 18,-18-18,1 0,-1 0,0 0,1 18,-1-18,0 0,1 0,-1 0,1 0,-1 0,0 0,1 0,-1 0,0 0,1 0,-1 0,0 0,1 0,-1 17,1-17,-1 0,0 0,1 0,-1 0,0 0,1 0,-1 0,0 0,1 0,-1 0,0 0,1 0,-1 0</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8:39:06.171"/>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1879 0,'-20'19,"-18"1,-2-20,0 20,1-20,19 20,-40 0,20-20,2 39,-2-39,0 39,1-39,-1 20,40-20,-40 20,22 0,-2-20,-20 20,0-1,20 1,-19 0,19 20,0-40,0 38,1-18,-20 20,19-20,-20 0,40 19,-40-19,40 0,-39 0,39-1,-20 20,-20-39,40 20,-38 0,18 0,-20 20,0-1,1 1,19-21,-39 21,20-1,-1 1,20 0,-20-20,40-1,-19 1,-21-1,20 1,-19 39,19-59,-19 40,19-20,0 0,20 0,-20-20,0 39,1-20,19 1,-20-20,20 20,-20-20,20 20,0-20,0 20,-19-20,19 19,-20-19,20 20,0-20,-20 20,20 0,0-20,0 20,-19 0,19-20,0 19,0 0,0-19,-20 20,20 0,0 0,0 0,0-20,0 19,0-19,0 20,0 0,-20-20,20 20,0 0,0 0,0 18,0 2,0-40,0 20,0-20,0 40,0-40,-20 19,20 21,0-40,0 20,0 0,0 0,0-1,0-19,0 39,0-19,0 0,0 20,0-21,0-19,0 40,20-40,-20 20,0-20,0 20,0-20,0 39,20-20,0 1,-20-20,0 0,19 20,-19 0,20 0,-20-20,20 0,-1 0,-19 0,20 0,19 0,-19 0,40 0,-21 0,1 0,-1 0,1 0,19 0,-59 0,20 0,-20 0,20 0,-20-20,39 0,0 20,-39-20,60 20,-41 0,-19 0,20-20,0 20,0-19,0-1,20 20,-2-19,22-21,19 20,-39-19,38 19,-58 0,0 0,0 20,0-40,-1 40,-19-19,40 0,0-21,-20 20,38 0,2 0,-1-19,-39 19,20 20,38-60,-38 60,0-38,19-2,-19 40,-2-40,2 40,0-39,-1 19,1-20,20 20,-22-18,2 18,0 0,-1-20,1 1,0-1,-1 0,20 1,-19 20,-20-1,-1 0,1 20,0-40,0 40,-1-59,-19 59,20-20,0-19,-1 19,-19 1,20-41,0 40,-20-20,20 1,0 19,0-39,-1 20,1-21,-20 20,0-18,0 18,0 20,0-19,0 19,0-40,0 60,0-20,0 20,0-19,0 19,-20-19,1-1,19 0,-20 20,0-40,20 40,-20-19,20-1,-20 20,0-20,-19 20,39-20,-20 0,1-19,-1 39,20 0,-20 0,0-19,1 19,-1-20,20 20,-40 0,20-20,0 20,1 0,-1 0,-19 0,19 0,0 0,-39 0,39 0,-20 0,20 0,-18 0,18 0,0 0,0 0,0 0,0 0,-19 0,19 0,0 0,0 0,-18 0,38 0,-40 0</inkml:trace>
  <inkml:trace contextRef="#ctx0" brushRef="#br0" timeOffset="4525">2710 3457,'-20'0,"0"-38,-20 18,20 0,1 20,-1-20,0 0,20 20,-19 0,19-20,-20 20,20 0,-20 0,0 0,20 0,-19 0,-1 0,0 0,-20 0,-19-19,20 19,19 0,0 0,0 0,20-20,-39 20,-1 0,20 0,-19 0,20 0,19 0,-20 0,20 0,-20 0,0 0,0 0,0 0,-19 0,19 0,-40 0,22 0,-2 0,0 0,21 0,-21 0,0 0,40 0,-20 0,0 0,2 0,-2 0,0 0,0 0,-39 0,39 0,20 0,-20 0,0 0,20 0,-20 0,0 0,20 0,-18 0,-2 0,20 0,0 20,-20-20,20 0,0 0,-20 0,20-20,-20 0,0 20,20 0,0-20,-20 20,1-20,-1 20,0-19,0-1,0 1,20 19,-19 0,0 0,19 0,-20-20,0 20,0-20,0 0,-39-20,39 21,-20-1,20 20,20-20,-38 0,18 20,0-19,0-1,0 20,0 0,20-20,-39 20,39 0,-20 0,-20-19,21-1,-20 20,-1 0,20 0,0 0,0 0,20 0,-19 0,19 0,-20 0,0 0,0 0,1 0,-1 0,20 20</inkml:trace>
  <inkml:trace contextRef="#ctx0" brushRef="#br0" timeOffset="9954">2710 3438,'19'0,"-19"19,20 1,-20-20,20 40,-20-40,0 20,39 0,-39-1,0-19,0 20,20-20,-20 0,0 0,19 20,-19-20,20 40,0-40,-20 20,0-20,0 18,0 2,20 0,-20-20,0 40,0-40,0 39,0-19,0 20,0 0,0-21,0 20,0-19,0 0,-40 0,40 0,-20-1,1 1,-20 0,19 0,-20 0,21-1,-1 0,-40-19,1 20,39-20,-19 20,19-20,-19 0,19 20,-20-20,0 0,-18 0,-2 0,1 0,-1 0,-18 0,-2 0,-39 0,41 0,38 0,1 0,19-20,20 20,-20-20,0 20,0-20,0 1,2 0,-22 19,20 0,-20-40,21 40,-1-20,20 0,0 20,-20 0,0 0,20 0,-20 0,-18 0,-2 0,20 0,0 0,-20-19,40 19,-19 0,19-20,-20 20,0-20,0 20,20 0,-39-20,39 20,-19 0,19 0,-40 0,40 0,-20 0,20 0,-40 0,40 0,-39 0,19 0,-20 0,20 0,-18 0,-2 0,0 0,0-20,1 20,39 0,-20 0,20 0,-20 0,1-20</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8:50:40.001"/>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2953 148,'-19'0,"-1"0,0-19,-40 1,41-1,-20 19,-1 0,-19 0,-1 0,20-19,-19 19,39 0,-20 0,40 0,-20 0,1 0,-21 0,20 0,-20 0,1 0,-21 0,20 0,-19 0,19 0,1 0,-21 0,20 0,40 0,-39-19,19 19,-20 0,20 0,0 0,-19 0,-1 0,20 0,1 0,-20 0,-1 0,0 0,1 0,-41 0,60 0,-39 0,-1 0,1 0,19 0,20 0,0 0,-19 0,-1 0,40 0,-20 0,0 0,-19 0,-1 0,20 0,-20 0,-19 0,19 0,1 0,19 0,-20 0,20 0,0 0,-19 0,19 0,-20 0,1 0,20 0,-1 0,-20 0,20 0,20 0,-39 19,39-19,-40 19,20 0,20-19,-20 0,0 18,0-18,20 0,0 19,-19 0,-1-19,20 0,-20 19,0-19,20 18,-40 1,40 0,-19-19,-1 0,0 18,20 1,0-19,-20 19,20-19,-20 19,20-19,0 0,0 19,0 0,-20-19,20 18,0-18,0 19,0 0,0 0,-19-19,19 19,0 0,0 0,0-1,0-18,0 37,0-18,0 0,0 0,0 18,0-18,0 0,-20 19,20-20,0 1,0 0,0 19,20-38,-20 38,19-2,21-17,-40 19,79-1,-59 1,20 0,19-19,-39 37,20-37,0 0,-20-1,19-18,-39 19,20-19,0 0,-20 18,40 1,-1-19,-39 0,39 19,-19-19,0 19,-20-19,19 0,-19 19,20-19,0 0,0 0,40 0,-1 19,-39-19,39 18,-19 1,0-19,0 0,19 0,-39 0,-20 0,40 0,-21 0,1 0,20 0,0 0,19 0,-19 0,0 0,19 0,-39 0,0 0,39 0,-19 0,-20 0,20 0,-21 0,20 0,1 0,19 0,-19 0,-20 0,19 0,1 0,-20 0,0 0,20-19,-21 19,-19 0,40 0,0-18,-20 18,19-19,1 19,20 0,-1 0,-19 0,-1 0,1 0,-20 0,20-19,-1 0,-39 19,20 0,-20 0,0-19,40 0,-40 19,20-18,-20 18,39-19,-39 19,20 0,20-18,-40 18,20 0,-20 0,0 0,20 0,-1 0,-19-19,19 19,1 0,0 0,-20 0,20 0,-20-19,0 19,40 0,-40 0,0 0,19-19,-19 19,20 0,-20-19,0 19,20 0,0 0,-20 0,20 0,-20 0,20 0,-20 0,19 0,-19 0,40 0,-40 0,40 0,-20 0,-20 0,19 0,1 0,-20 0,20 0,-20 0,20 0,-20 0,20 0,-20 0,20-18,0 18,-20 0,19-19,-19 19,0 0,20 0,-20-19,0 19,0 0,0-19,20 19,0 0,-20 0,0-19</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9:55:34.862"/>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2677 152,'-20'0,"0"-19,1 19,-1 0,-40 0,1 0,-1 0,1 0,19 0,-19 0,20 0,-1 0,20 0,-20 0,1 0,19 0,-20 0,1 0,-1 0,0 0,1 0,-1 0,20 0,0 0,-39 0,19 0,0 0,1 0,-1 0,20 0,-20 0,20 0,-19 0,19 0,-20 0,1 0,19 0,0 0,-20 0,0 0,21 0,-21 19,-20 0,1-19,-1 0,1 0,-1 40,1-40,19 40,21-40,-60 39,39-19,40 0,-59 0,19 20,20-21,-20 1,21 0,-1-1,-20 21,20-20,-19 19,19-19,0 20,-20-20,20 19,20-19,-39 20,19-21,-20 20,40-19,0-20,0 20,-20 0,20 0,0 0,-20-1,20 21,-19-20,-1 20,0-1,20-20,0 1,0 0,-20 39,20-39,0 0,0 20,-20 19,20-39,0 39,0 0,0 40,0-39,0-20,0-22,0 2,0 20,0-40,0 20,0 0,0 0,20-20,-20 39,0-39,0 20,0-20,0 20,0-20,0 20,0 0,0-20,0 19,0-19,0 20,0-20,20 20,-20-1,0-19,0 20,20-20,-20 20,0-20,0 19,0-19,0 20,0 0,0-20,20 20,-40 20,20-40,0 20,0-1,0-19,0 20,20-20,-20 20,0-20,0 40,0-40,19 19,21 40,-40-39,20 0,-20 0,0-1,20 1,-20-20,20 20,-20-20,0 0,19 20,-19-20,20 20,-20-20,20 20,0-20,-20 0,20 0,-20 0,20 0,-20 0,20 0,-20 0,39 20,-19-20,0 0,20 0,-21 0,1 0,0 0,0 0,0 0,0 0,-20 0,39 0,-19 0,-20 0,40 0,-20 0,0 0,-1 0,1 0,-1 0,1 0,-20 0,20 0,0-20,-1 20,1 0,-20 0,40-20,-20 20,0 0,0-20,-20 20,19 0,-19-20,20 20,-20 0,20-20,0 20,-20-20,20 20,0-19,-20-1,19 20,1-20,-20 0,20 0,20 0,-40 1,39 0,-39-1,20 20,-20-20,40 0,-40 0,20 1,-20 19,20-20,0 20,-20-20,0 0,19 20,-19-40,20 40,-20 0,20-20,0 1,-20 19,20-20,-20 0,20 20,-1 0,-19 0,20 0,-20-19,20 19,0-20,0 20,-20-20,20 20,19 0,-39-19,40-1,-40 20,20 0,-20 0,20 0,0-20,-1 20,-19 0,20 0,0 0,0-20,0 20,-20 0,40 0,-21 0,1 0,0 0,-20 0,20 0,20 0,-21 0,21 0,20 0,-21 0,1 0,20 0,-41 0,20 0,1 0,-1 0,1 0,20 0,-21 0,-19 0,0 0,20 0,-20 0,-1 0,1 0,20 0,0 0,19 0,-19 0,0 0,-21 0,21 0,0 0,-20 0,19 0,1 0,0 0,19 0,-39 0,20 0,-1 0,-19 0,20 0,-20 0,0 0,39 0,-19 0,19-20,1 20,-20 0,19 0,-19 0,-1 0,1 0,-21 0,41 0,-1 0,-19 0,19 0,21 0,-1 0,-19 0,-21 0,21 0,-40-20,19 1,-19-1,40 0,-1-20,1-18,59-2,-79 20,39-19,-20-21,1 22,-1-41,-39 19,0-38,-20-21,20 80,-20-21,0 2,20-1,-20 39,0-19,0 19,0-19,-20 39,20-19,-20 19,0-40,20 60,-20-19,20-21,0 40,-19-20,-1 0,0 0,0 1,0 0,-19-1,-1 20,-20-20,21-20,-21 40,1 0,19-20,-20 20,41 0,-1-19,0 19,0 0,-20 0,21 0,-21 0,0 0,0 0,-19 0,19 0,20 0,-19 0,-1 0,0 0,-19 0,-1 0,1 0,19 0,1 0,-20 0,39 0,-20 0,20 0,1 0,-1 0,20 0,-20 0,0 0,0 0,0 0,-19 0,-1 19,0 1,-19-20,19 0,0 0,21 20,19-20,-20 0,0 0,20 20,-20-20,20 0,-20 0,20 0,-39 20,39-20,-20 0,-20 20,40-20,-40 19,20-19,1 0,-1 0,0 0,0 19,0-19,0 0,1 0,-1 0,0 0,20 0,-20 20,20-20,-20 0,0 0,0 0,20 0,-19 0,19 0,-20 0,20 0</inkml:trace>
  <inkml:trace contextRef="#ctx0" brushRef="#br0" timeOffset="7332">4025 2466,'0'-20,"20"0,0-19,0 39,40-40,-21 0,1 21,0 0,19-21,1 0,-21 21,21-1,19-20,-19 0,-21 20,21 1,0-1,-41 0,1 20,40 0,-21 0,21 0,-1 0,1 0,-20 0,79 0,-60 0,40 0,-40 0,20 0,-19 0,0 20,-21-20,-39 0,20 20,0-20,0 19,-20-19,39 20,-39 0,20-20,-20 20,0-20,40 20,-40 0,20 0,0-1,-1 21,21 0,0-2,-40 2,40 0,-40-20,0-1,19-19,-19 20,0 0,20-20,-20 40,0-40,0 40,0-21,0 20,0-19,0 0,0 0,0-1,0 1,20 20,-20 20,0-41,0 1,0 0,0 19,0 0,0-39,-20 40,20 0,20-20,-20 19,0 1,0-20,0 20,0-22,0 22,0-40,0 20,0 20,0-21,0-19,0 40,0 0,-20-20,0 0,20-1,-19 21,19-21,-20 1,20-20,-40 39,40 1,0-20,-40 0,40 0,-20-1,1 1,19 0,-40-20,20 40,0-40,-39 39,39-20,-20 21,1-40,-1 20,0-20,0 20,1 0,-1-20,0 0,-19 19,39-19,-19 0,-20 0,-1 0,1-19,-1 19,1 0,-1 0,1 0,19 0,-20-20,41 0,-21 20,20 0,-20-20,20 20,1-20,19 20,-20 0,0 0,0 0,-20 0,21 0,19-20,-40 1,40 19,-40-19,20-1,-19-20,-1 20,0 0,20 1,-19 19,19-20,20 20,-20 0,0-20,20 0,0 20,-20 0,20 0,-39-20,39 0,-20 20,20 0,0-19,-20 19,20-20,0 20,0-20,-40 1,40-1,0 20,0-20,-20 1,20 19,-19 0,19-20,0 0,0 20,-20-40,20 40,0-20,0 20,0-20,-20 1,20-1,0 0,0 0,0 20,0-40,0 22,-20-2,20 20,-20 0,20-20,0 0,0 20,0-20,0 20,0-20,-20 20,20 0,0-19,0-1,0 20,0-20,0 20,0-20,0 20,0-20</inkml:trace>
</inkml:ink>
</file>

<file path=ppt/ink/ink5.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8:54:28.512"/>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0 5039,'0'-20,"20"20,0-20,20 20,19-20,-19 20,39 0,-39 0,59-20,-59 20,79-19,-20 19,40 0,20 0,-40 0,79 0,-79 0,-59 0,-1 0,1 0,0-20,-1 20,1 0,-21 0,-19 0,20 0,0 0,-1 0,21 0,-21 0,1 0,0 0,-1 0,1-20,0 20,0 0,19 0,1-20,-1 20,1-20,39-19,-59 19,19 0,-19 0,-1 0,1 0,0 20,0-39,19 19,-19-20,19 20,-19-19,39 19,-39-20,79-19,-79 59,39-40,40 0,-59 40,-1-20,60 0,-59 20,19 0,-19 0,59 0,-20 0,40 0,0 0,-20 0,0 0,-59 0,39 0,-40 0,1 0,19 0,20-19,2 19,-2-20,79-20,-19 0,59-79,-19 40,-40 19,59-39,-20 20,-59-1,60-39,-60 60,0-40,19-1,-39 21,0 0,-19-1,-61-19,41 20,19-1,-40 1,1 0,19 19,-39 20,0-18,-1 18,-19 20,60-19,-21-41,21 41,-41-21,21 20,19-19,40-40,-39 39,-21 1,-19 19,-1-20,21 21,0-1,-41-20,1 41,20-21,-20 0,0 20,-1-19,1-1,20-20,-20 21,59-41,1 1,-21 19,40-39,1 0,-21 0,-39 19,-1 21,-19 19,20 1,-20 19,-1-40,21 20,-40 21,40-41,-20 40,19-19,-19-1,40-20,-40 1,19 19,-39 0,40 40,-20-39,0 19,0 0,-1-20,-19 21</inkml:trace>
</inkml:ink>
</file>

<file path=ppt/ink/ink6.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8:54:34.689"/>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1733 28,'-40'-20,"0"20,1 0,-21 0,20 0,-39 0,0 0,19 0,1 0,-1 20,21 20,0-1,-1-19,0 20,-19 0,19-1,0-19,1 20,-1-1,20 20,0-39,-39 20,19-1,20 1,-39 19,19-19,0 0,21 19,-41-19,40 20,-39-1,-1 39,20-18,-19-1,19 0,1 21,39-21,-40 40,20-59,0-1,20 0,0-20,0 1,-20 0,20 19,0 1,0-1,0 1,0-1,0 1,0-20,0-1,0-19,20 19,-20-39,0 20,0 19,20-39,-20 20,0 0,0 0,20 0,-20 0,0-1,0 1,20-20,-20 0,0 20,0 0,20-20,-1 20,-19-20,0 20,20-20,-20 39,0-19,20-20,-20 20,0 0,0-20,0 20,0 0,0-1,40 21,-40-40,20 20,-20 20,0-20,39 19,-39 20,0 0,20-19,-20 0,0-21,0 21,0 0,20 19,0 1,-20-1,0 1,0-20,20 39,19 19,-39-58,20 19,0 1,20-20,-1 19,21 21,-20-41,-21 21,61-1,-40-39,-21 20,21-20,0 19,-20-20,39 21,-19-40,0 40,-1-21,41 1,-42-20,22 40,-21-40,21 0,-20 20,19-20,-19 0,19 0,1 0,-20 0,-21 0,21 0,20 0,-1-20,-19 0,19 0,-19 20,20-20,-21-19,21 19,-20 0,19 20,-19-20,0 20,-1-19,-19 19,40 0,-1 0,1 0,-1 0,21 0,-21 0,1 0,-1 0,20 19,-19 21,39 0,-59-21,19 1,-19 0,-20-20,-20 0,40 20,-40 0,59 0,1 19,-2 1,2 0,-1-20,-19 19,0 1,-1 0,1-21,0 41,-20-40,39 20,-19 18,-20-38,59 39,-39 1,-1-20,1-1,0 1,-1 0,1 19,40 21,19 59,-60-80,41 0,-21 20,1-19,-1 19,-19-59,40 59,-21-59,1 39,-1-39,20 40,1-1,-40-59,19 20,1 20,39-1,0 20,60 21,-21-41,-39 1,40 0,0-21,-20 1,20-20,-40 20,40-20,-40 0,60 0,-40 0,-20 0,-20 0,41 0,-21-20,40 20,0 0,39 0,-20-20,20 1,-19-41,-20 20,20 1,-60-1,40 0,-20 1,-20 20,80-80,-80 39,-39 20,39-19,-20-1,20 40,21-39,-41-1,80-19,-80 0,20-39,-1 58,2-39,-21 19,40 1,20 20,0-41,-60 41,1 0,19 39,-59 1,39-41,-39 60,19 0,60 0,-39 0,-1 0,-20-20,-19 20,0-20,-20 0,0 20,19-39,1 39,0-20,19 20,1 0,-1 0,-19 0,19-20,-39 20,-20 0,40 0,-20-40,20 40,-1 0,-19-39,20 19,19 0,-20-20,1 21,19-41,-19 60,0-40,-1 20,1 1,19-1,1-20,-20 1,-1 39,-19-39,20 19,0 0,-40 20,19-20,-19 20,40-20,-40 1,40-1,-20 0,-20 20,19 0,21-20,-20 0,20 0,-1 20,1-20,20 1,-21-1,1 20,-20-20,0 0,0 20,-20 0,0 0,19 0,1 0,-20 0,20 0,-20 0</inkml:trace>
</inkml:ink>
</file>

<file path=ppt/ink/ink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3-12-15T07:34:43.51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1156 0,'-21'0,"-21"0,21 0,-1 0,1 0,0 21,0-21,0 0,-22 0,22 21,0 1,0-22,-21 21,20-21,1 21,-21-21,21 0,0 21,-1-21,1 21,21 0,-21-21,0 0,-21 43,-1-43,22 0,0 21,21 0,-21-21,0 21,-1-21,1 21,0 1,0-22,-21 42,20 0,-20-21,42 0,-42 1,21-1,-1 0,1 0,0 0,-21 1,42-1,-21 21,21-21,-22-21,22 21,0 0,-21 1,21-1,0 0,0 0,0 0,0 1,0-1,0 0,0 0,0 0,0 0,0 0,0 1,0-1,0 0,0 21,0-20,0 20,21-21,-21 0,43 0,-43 0,0 1,21-1,-21 0,21 0,0-21,-21 21,21-21,22 0,-43 22,21-1,0-21,0 21,0-21,22 0,-43 21,21-21,-21 21,21-21,43 21,-43-21,-21 21,42 1,0-1,-20-21,-1 0,0 0,0 0,0 0,0 0,1 0,20 0,-21 0,0 0,0 0,1 0,20 0,0 0,-21 0,1 0,20 0,-21 0,0 0,22 0,-22 0,21 0,-21 0,0 0,1 0,-22-21,21 21,0 0,0 0,0 0,0-22,1 22,20 0,-21 0,21-21,-20 21,-1 0,0 0,0-21,21 21,1-21,-22 0,21 0,1-22,20 1,-42 21,0-22,22 43,-22-42,0 0,-21 21,21 0,-21-1,21-20,-21 21,0 0,43 21,-43-43,0 22,0-21,0 21,0-43,0 43,21-21,-21-1,0 22,0 0,0-21,0-1,0 22,0 0,0 0,0 0,0-1,0 1,0 0,0 0,-21 21,0-21,21 0,-22 0,22-1,-21 22,21-21,-42 21,42-21,-21 0,0 0,-1-1,1 1,0 21,0 0,21-21,-21 21,0 0,-1-21,-20 0,21 21,-21 0,20 0,1 0,0 0,0-21,0 21,-22-21,22 21,0 0,0 0,0 0,21-22,-43 22,22 0,0 0,-21 0,-1 0,22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CCA126-7748-4C5B-8ECD-1F8B38113765}" type="datetimeFigureOut">
              <a:rPr lang="el-GR" smtClean="0"/>
              <a:pPr/>
              <a:t>20/1/2024</a:t>
            </a:fld>
            <a:endParaRPr lang="el-G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DA58D-6B5B-40E7-A049-1E26DC491510}" type="slidenum">
              <a:rPr lang="el-GR" smtClean="0"/>
              <a:pPr/>
              <a:t>‹#›</a:t>
            </a:fld>
            <a:endParaRPr lang="el-GR"/>
          </a:p>
        </p:txBody>
      </p:sp>
    </p:spTree>
    <p:extLst>
      <p:ext uri="{BB962C8B-B14F-4D97-AF65-F5344CB8AC3E}">
        <p14:creationId xmlns="" xmlns:p14="http://schemas.microsoft.com/office/powerpoint/2010/main" val="1615830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371600" y="1143000"/>
            <a:ext cx="4114800" cy="30861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a:t>ΘΝΚ, 27 cm, που </a:t>
            </a:r>
            <a:r>
              <a:rPr lang="el-GR" dirty="0" err="1"/>
              <a:t>εξορμάται</a:t>
            </a:r>
            <a:r>
              <a:rPr lang="el-GR" dirty="0"/>
              <a:t> από τον μεσαίο πόλο. Ο όγκος καταλαμβάνει το μεγαλύτερο μέρος του νεφρού, αλλά δεν εισβάλλει στο περιβάλλον λίπος (pT2b).</a:t>
            </a:r>
          </a:p>
          <a:p>
            <a:r>
              <a:rPr lang="el-GR" dirty="0"/>
              <a:t>ΔΝΚ</a:t>
            </a:r>
            <a:r>
              <a:rPr lang="el-GR" baseline="0" dirty="0"/>
              <a:t> </a:t>
            </a:r>
            <a:r>
              <a:rPr lang="el-GR" dirty="0"/>
              <a:t>που εμπλέκει τη νεφρική φλέβα και τους κλάδους της (pT3a). Ο όγκος φαίνεται στη νεφρική φλέβα στο πάνω μέσο της εικόνας και στους κλάδους της στο κέντρο.</a:t>
            </a:r>
          </a:p>
          <a:p>
            <a:r>
              <a:rPr lang="el-GR" dirty="0"/>
              <a:t>ΔΝΚ με άμεση κατά συνέχεια διήθηση επινεφριδίου</a:t>
            </a:r>
            <a:r>
              <a:rPr lang="el-GR" baseline="0" dirty="0"/>
              <a:t> </a:t>
            </a:r>
            <a:r>
              <a:rPr lang="el-GR" dirty="0"/>
              <a:t> (</a:t>
            </a:r>
            <a:r>
              <a:rPr lang="el-GR" dirty="0" err="1"/>
              <a:t>pT4</a:t>
            </a:r>
            <a:r>
              <a:rPr lang="el-GR" dirty="0"/>
              <a:t>). Το πεπλατυσμένο επινεφρίδιο είναι δίθυρο και φαίνεται στο πάνω μέρος της εικόνας με τον όγκο να εισβάλλει στο πάνω δεξί μισό </a:t>
            </a:r>
            <a:r>
              <a:rPr lang="el-GR"/>
              <a:t>της εικόνας.</a:t>
            </a:r>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6</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371600" y="1143000"/>
            <a:ext cx="4114800" cy="3086100"/>
          </a:xfrm>
        </p:spPr>
      </p:sp>
      <p:sp>
        <p:nvSpPr>
          <p:cNvPr id="3" name="2 - Θέση σημειώσεων"/>
          <p:cNvSpPr>
            <a:spLocks noGrp="1"/>
          </p:cNvSpPr>
          <p:nvPr>
            <p:ph type="body" idx="1"/>
          </p:nvPr>
        </p:nvSpPr>
        <p:spPr/>
        <p:txBody>
          <a:bodyPr>
            <a:normAutofit/>
          </a:bodyPr>
          <a:lstStyle/>
          <a:p>
            <a:pPr algn="ctr"/>
            <a:r>
              <a:rPr lang="el-GR" dirty="0"/>
              <a:t>ΤΕΤΡΑΒΑΘΜΙΟ </a:t>
            </a:r>
            <a:r>
              <a:rPr lang="el-GR" b="1" dirty="0"/>
              <a:t>ΣΥΣΤΗΜΑ ΙΣΤΟΛΟΓΙΚΗΣ ΔΙΑΒΑΘΜΙΣΗΣ ΚΑΚΟΗΘΕΙΑΣ </a:t>
            </a:r>
            <a:r>
              <a:rPr lang="el-GR" b="0" dirty="0"/>
              <a:t>(</a:t>
            </a:r>
            <a:r>
              <a:rPr lang="en-US" b="1" dirty="0"/>
              <a:t>G</a:t>
            </a:r>
            <a:r>
              <a:rPr lang="en-US" b="0" dirty="0"/>
              <a:t>RADING</a:t>
            </a:r>
            <a:r>
              <a:rPr lang="el-GR" b="0" dirty="0"/>
              <a:t>)</a:t>
            </a:r>
            <a:r>
              <a:rPr lang="en-US" b="1" dirty="0"/>
              <a:t> </a:t>
            </a:r>
            <a:endParaRPr lang="el-GR" b="1" dirty="0"/>
          </a:p>
          <a:p>
            <a:pPr algn="ctr"/>
            <a:r>
              <a:rPr lang="el-GR" b="0" dirty="0"/>
              <a:t>(</a:t>
            </a:r>
            <a:r>
              <a:rPr lang="el-GR" b="1" dirty="0"/>
              <a:t>ΙΣΧΥΟΝ </a:t>
            </a:r>
            <a:r>
              <a:rPr lang="el-GR" dirty="0"/>
              <a:t>ΓΙΑ ΤΟ </a:t>
            </a:r>
            <a:r>
              <a:rPr lang="el-GR" dirty="0">
                <a:effectLst>
                  <a:outerShdw blurRad="38100" dist="38100" dir="2700000" algn="tl">
                    <a:srgbClr val="000000">
                      <a:alpha val="43137"/>
                    </a:srgbClr>
                  </a:outerShdw>
                </a:effectLst>
              </a:rPr>
              <a:t>ΔΙΑΥΓΟΚΥΤΤΑΡΙΚΟ,</a:t>
            </a:r>
            <a:r>
              <a:rPr lang="el-GR" dirty="0"/>
              <a:t> ΤΟ </a:t>
            </a:r>
            <a:r>
              <a:rPr lang="el-GR" dirty="0">
                <a:effectLst>
                  <a:outerShdw blurRad="38100" dist="38100" dir="2700000" algn="tl">
                    <a:srgbClr val="000000">
                      <a:alpha val="43137"/>
                    </a:srgbClr>
                  </a:outerShdw>
                </a:effectLst>
              </a:rPr>
              <a:t>ΘΗΛΩΔΕΣ</a:t>
            </a:r>
            <a:r>
              <a:rPr lang="el-GR" baseline="0" dirty="0"/>
              <a:t> ΚΑΙ ΤΟ </a:t>
            </a:r>
            <a:r>
              <a:rPr lang="el-GR" baseline="0" dirty="0">
                <a:effectLst>
                  <a:outerShdw blurRad="38100" dist="38100" dir="2700000" algn="tl">
                    <a:srgbClr val="000000">
                      <a:alpha val="43137"/>
                    </a:srgbClr>
                  </a:outerShdw>
                </a:effectLst>
              </a:rPr>
              <a:t>ΑΤΑΞΙΝΟΜΗΤΟ</a:t>
            </a:r>
            <a:r>
              <a:rPr lang="el-GR" baseline="0" dirty="0"/>
              <a:t> ΝΚΚ) </a:t>
            </a:r>
          </a:p>
          <a:p>
            <a:pPr algn="ctr"/>
            <a:r>
              <a:rPr lang="el-GR" baseline="0" dirty="0"/>
              <a:t>ΜΕ ΒΑΣΗ ΤΑ  </a:t>
            </a:r>
            <a:r>
              <a:rPr lang="el-GR" b="1" spc="600" baseline="0" dirty="0"/>
              <a:t>ΠΥΡΗΝΙΑ</a:t>
            </a:r>
            <a:r>
              <a:rPr lang="el-GR" baseline="0" dirty="0"/>
              <a:t> ΣΤΟΥΣ ΠΥΡΗΝΕΣ ΤΩΝ ΚΑΡΚΙΝΙΚΩΝ ΚΥΤΤΑΡΩΝ</a:t>
            </a:r>
          </a:p>
          <a:p>
            <a:endParaRPr lang="el-GR" baseline="0" dirty="0"/>
          </a:p>
          <a:p>
            <a:r>
              <a:rPr lang="el-GR" dirty="0"/>
              <a:t>G1: </a:t>
            </a:r>
            <a:r>
              <a:rPr lang="el-GR" dirty="0" err="1"/>
              <a:t>πυρήνια</a:t>
            </a:r>
            <a:r>
              <a:rPr lang="el-GR" dirty="0"/>
              <a:t> απόντα ή δυσδιάκριτα και </a:t>
            </a:r>
            <a:r>
              <a:rPr lang="el-GR" dirty="0" err="1"/>
              <a:t>βασεόφιλα</a:t>
            </a:r>
            <a:r>
              <a:rPr lang="el-GR" dirty="0"/>
              <a:t> σε μεγέθυνση 400x. Στην πάνω αριστερή </a:t>
            </a:r>
            <a:r>
              <a:rPr lang="el-GR" dirty="0" err="1"/>
              <a:t>εικ</a:t>
            </a:r>
            <a:r>
              <a:rPr lang="el-GR" dirty="0"/>
              <a:t>., απόντα ή δυσδιάκριτα</a:t>
            </a:r>
            <a:r>
              <a:rPr lang="el-GR" baseline="0" dirty="0"/>
              <a:t> </a:t>
            </a:r>
            <a:r>
              <a:rPr lang="el-GR" baseline="0" dirty="0" err="1"/>
              <a:t>πυρήνια</a:t>
            </a:r>
            <a:r>
              <a:rPr lang="el-GR" baseline="0" dirty="0"/>
              <a:t>, ακόμα και στη μεγάλη μεγέθυνση.</a:t>
            </a:r>
            <a:endParaRPr lang="el-GR" dirty="0"/>
          </a:p>
          <a:p>
            <a:r>
              <a:rPr lang="el-GR" dirty="0"/>
              <a:t>G2: </a:t>
            </a:r>
            <a:r>
              <a:rPr lang="el-GR" dirty="0" err="1"/>
              <a:t>πυρήνια</a:t>
            </a:r>
            <a:r>
              <a:rPr lang="el-GR" dirty="0"/>
              <a:t> προβάλλοντα και </a:t>
            </a:r>
            <a:r>
              <a:rPr lang="el-GR" dirty="0" err="1"/>
              <a:t>ηωσινόφιλα</a:t>
            </a:r>
            <a:r>
              <a:rPr lang="el-GR" dirty="0"/>
              <a:t> σε μεγέθυνση 400x (πάνω δεξιά </a:t>
            </a:r>
            <a:r>
              <a:rPr lang="el-GR" dirty="0" err="1"/>
              <a:t>εικ</a:t>
            </a:r>
            <a:r>
              <a:rPr lang="el-GR" dirty="0"/>
              <a:t>.) και ορατά, αλλά όχι προβάλλοντα σε μεγέθυνση 100x.</a:t>
            </a:r>
            <a:endParaRPr lang="en-US" dirty="0"/>
          </a:p>
          <a:p>
            <a:endParaRPr lang="el-GR" dirty="0"/>
          </a:p>
          <a:p>
            <a:r>
              <a:rPr lang="el-GR" dirty="0"/>
              <a:t>G3: </a:t>
            </a:r>
            <a:r>
              <a:rPr lang="el-GR" dirty="0" err="1"/>
              <a:t>πυρήνια</a:t>
            </a:r>
            <a:r>
              <a:rPr lang="el-GR" dirty="0"/>
              <a:t> ευδιάκριτα/προβάλλοντα και </a:t>
            </a:r>
            <a:r>
              <a:rPr lang="el-GR" dirty="0" err="1"/>
              <a:t>ηωσινόφιλα</a:t>
            </a:r>
            <a:r>
              <a:rPr lang="el-GR" dirty="0"/>
              <a:t> ακόμα και σε μεγέθυνση 100x. Κάτω </a:t>
            </a:r>
            <a:r>
              <a:rPr lang="el-GR" dirty="0" err="1"/>
              <a:t>αριστ</a:t>
            </a:r>
            <a:r>
              <a:rPr lang="el-GR" dirty="0"/>
              <a:t>. </a:t>
            </a:r>
            <a:r>
              <a:rPr lang="el-GR" dirty="0" err="1"/>
              <a:t>εικ</a:t>
            </a:r>
            <a:r>
              <a:rPr lang="el-GR" dirty="0"/>
              <a:t>.</a:t>
            </a:r>
            <a:r>
              <a:rPr lang="en-US" dirty="0"/>
              <a:t>,</a:t>
            </a:r>
            <a:r>
              <a:rPr lang="el-GR" dirty="0"/>
              <a:t> 400</a:t>
            </a:r>
            <a:r>
              <a:rPr lang="en-US" dirty="0"/>
              <a:t>x.</a:t>
            </a:r>
            <a:endParaRPr lang="el-GR" dirty="0"/>
          </a:p>
          <a:p>
            <a:r>
              <a:rPr lang="el-GR" dirty="0"/>
              <a:t>G4: ακραίος πυρηνικός </a:t>
            </a:r>
            <a:r>
              <a:rPr lang="el-GR" dirty="0" err="1"/>
              <a:t>πλειομορφισμός</a:t>
            </a:r>
            <a:r>
              <a:rPr lang="el-GR" dirty="0"/>
              <a:t>, πολυπύρηνα γιγαντιαία καρκινικά κύτταρα ή ραβδοειδής ή </a:t>
            </a:r>
            <a:r>
              <a:rPr lang="el-GR" dirty="0" err="1"/>
              <a:t>σαρκωματοειδής</a:t>
            </a:r>
            <a:r>
              <a:rPr lang="el-GR" dirty="0"/>
              <a:t> </a:t>
            </a:r>
            <a:r>
              <a:rPr lang="el-GR" dirty="0" err="1"/>
              <a:t>αποδιαφοροποίηση</a:t>
            </a:r>
            <a:r>
              <a:rPr lang="en-US" dirty="0"/>
              <a:t>.</a:t>
            </a:r>
            <a:r>
              <a:rPr lang="en-US" baseline="0" dirty="0"/>
              <a:t> </a:t>
            </a:r>
            <a:r>
              <a:rPr lang="el-GR" baseline="0" dirty="0"/>
              <a:t>Στην κάτω δεξιά. </a:t>
            </a:r>
            <a:r>
              <a:rPr lang="el-GR" baseline="0" dirty="0" err="1"/>
              <a:t>εικ</a:t>
            </a:r>
            <a:r>
              <a:rPr lang="el-GR" baseline="0" dirty="0"/>
              <a:t>., παράξενοι πυρήνες και ορισμένα </a:t>
            </a:r>
            <a:r>
              <a:rPr lang="el-GR" baseline="0" dirty="0" err="1"/>
              <a:t>ραβδοειδώς</a:t>
            </a:r>
            <a:r>
              <a:rPr lang="el-GR" baseline="0" dirty="0"/>
              <a:t> </a:t>
            </a:r>
            <a:r>
              <a:rPr lang="el-GR" baseline="0" dirty="0" err="1"/>
              <a:t>αποδιαφοροποιημένα</a:t>
            </a:r>
            <a:r>
              <a:rPr lang="el-GR" baseline="0" dirty="0"/>
              <a:t> καρκινικά κύτταρα.</a:t>
            </a:r>
            <a:endParaRPr lang="el-GR" dirty="0"/>
          </a:p>
          <a:p>
            <a:endParaRPr lang="el-GR" dirty="0"/>
          </a:p>
          <a:p>
            <a:r>
              <a:rPr lang="en-US" dirty="0"/>
              <a:t>G1</a:t>
            </a:r>
            <a:r>
              <a:rPr lang="en-US" baseline="0" dirty="0"/>
              <a:t> &amp; G2 : </a:t>
            </a:r>
            <a:r>
              <a:rPr lang="el-GR" baseline="0" dirty="0"/>
              <a:t>χαμηλόβαθμη κακοήθεια</a:t>
            </a:r>
          </a:p>
          <a:p>
            <a:r>
              <a:rPr lang="en-US" baseline="0" dirty="0"/>
              <a:t>G3 &amp; G4 : </a:t>
            </a:r>
            <a:r>
              <a:rPr lang="el-GR" baseline="0" dirty="0"/>
              <a:t>υψηλόβαθμη  κακοήθεια</a:t>
            </a:r>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17</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2DAE174E-772C-4500-AD83-E21C720307E2}" type="slidenum">
              <a:rPr lang="el-GR" smtClean="0">
                <a:solidFill>
                  <a:prstClr val="black"/>
                </a:solidFill>
              </a:rPr>
              <a:pPr/>
              <a:t>30</a:t>
            </a:fld>
            <a:endParaRPr lang="el-GR">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a:t>Ετερογενής </a:t>
            </a:r>
            <a:r>
              <a:rPr lang="el-GR" dirty="0"/>
              <a:t>αρχιτεκτονική: συμπαγές, </a:t>
            </a:r>
            <a:r>
              <a:rPr lang="el-GR" dirty="0" err="1"/>
              <a:t>εμφωλεασμένο</a:t>
            </a:r>
            <a:r>
              <a:rPr lang="el-GR" dirty="0"/>
              <a:t> και κυψελιδικό πρότυπο ανάπτυξης, αναμεμειγμένα σε </a:t>
            </a:r>
            <a:r>
              <a:rPr lang="el-GR" dirty="0" err="1"/>
              <a:t>δεσμοπλαστικό</a:t>
            </a:r>
            <a:r>
              <a:rPr lang="el-GR" dirty="0"/>
              <a:t> υπόστρωμα  με ατρακτοειδή και μεγάλα πολυγωνικά πλειόμορφα </a:t>
            </a:r>
            <a:r>
              <a:rPr lang="el-GR" dirty="0" err="1"/>
              <a:t>νεοπλασματικά</a:t>
            </a:r>
            <a:r>
              <a:rPr lang="el-GR" dirty="0"/>
              <a:t> κύτταρα, 100x.</a:t>
            </a:r>
          </a:p>
          <a:p>
            <a:endParaRPr lang="el-GR" dirty="0"/>
          </a:p>
          <a:p>
            <a:r>
              <a:rPr lang="el-GR" dirty="0"/>
              <a:t>Συμπαγείς και </a:t>
            </a:r>
            <a:r>
              <a:rPr lang="el-GR" dirty="0" err="1"/>
              <a:t>εμφωλεασμένες</a:t>
            </a:r>
            <a:r>
              <a:rPr lang="el-GR" dirty="0"/>
              <a:t> δομές από μεγάλα πολυγωνικά κύτταρα </a:t>
            </a:r>
            <a:r>
              <a:rPr lang="el-GR" dirty="0" err="1"/>
              <a:t>μεταχωρούσες</a:t>
            </a:r>
            <a:r>
              <a:rPr lang="el-GR" dirty="0"/>
              <a:t> σε </a:t>
            </a:r>
            <a:r>
              <a:rPr lang="el-GR" dirty="0" err="1"/>
              <a:t>σωληνοθηλώδεις</a:t>
            </a:r>
            <a:r>
              <a:rPr lang="el-GR" dirty="0"/>
              <a:t> περιοχές με ψαμμώδη σωμάτια και άφθονη </a:t>
            </a:r>
            <a:r>
              <a:rPr lang="el-GR" dirty="0" err="1"/>
              <a:t>εξωκυτταρική</a:t>
            </a:r>
            <a:r>
              <a:rPr lang="el-GR" dirty="0"/>
              <a:t> </a:t>
            </a:r>
            <a:r>
              <a:rPr lang="el-GR" dirty="0" err="1"/>
              <a:t>βλέννη</a:t>
            </a:r>
            <a:r>
              <a:rPr lang="el-GR" dirty="0"/>
              <a:t>, 200x.</a:t>
            </a:r>
          </a:p>
          <a:p>
            <a:endParaRPr lang="el-GR" dirty="0"/>
          </a:p>
          <a:p>
            <a:r>
              <a:rPr lang="el-GR" dirty="0"/>
              <a:t>Κυτταρολογικά μέτριος </a:t>
            </a:r>
            <a:r>
              <a:rPr lang="el-GR" dirty="0" err="1"/>
              <a:t>πλειομορφισμός</a:t>
            </a:r>
            <a:r>
              <a:rPr lang="el-GR" dirty="0"/>
              <a:t> με κυρίως φυσαλιδώδεις πυρήνες, μικρά </a:t>
            </a:r>
            <a:r>
              <a:rPr lang="el-GR" dirty="0" err="1"/>
              <a:t>πυρήνια</a:t>
            </a:r>
            <a:r>
              <a:rPr lang="el-GR" dirty="0"/>
              <a:t>, περιστασιακές αύλακες/εντομές και σπάνια </a:t>
            </a:r>
            <a:r>
              <a:rPr lang="el-GR" dirty="0" err="1"/>
              <a:t>κενοτόπια</a:t>
            </a:r>
            <a:r>
              <a:rPr lang="el-GR" dirty="0"/>
              <a:t>, 200x.</a:t>
            </a:r>
          </a:p>
          <a:p>
            <a:endParaRPr lang="el-GR" dirty="0"/>
          </a:p>
          <a:p>
            <a:r>
              <a:rPr lang="el-GR" dirty="0"/>
              <a:t>Στρογγυλά, ωοειδή και πολυγωνικά </a:t>
            </a:r>
            <a:r>
              <a:rPr lang="el-GR" dirty="0" err="1"/>
              <a:t>νεοπλασματικά</a:t>
            </a:r>
            <a:r>
              <a:rPr lang="el-GR" dirty="0"/>
              <a:t> κύτταρα με άφθονο </a:t>
            </a:r>
            <a:r>
              <a:rPr lang="el-GR" dirty="0" err="1"/>
              <a:t>ηωσινόφιλο</a:t>
            </a:r>
            <a:r>
              <a:rPr lang="el-GR" dirty="0"/>
              <a:t> κυτταρόπλασμα, κύτταρα ραβδοειδή και δίκην </a:t>
            </a:r>
            <a:r>
              <a:rPr lang="el-GR" dirty="0" err="1"/>
              <a:t>σφραγιστήρος</a:t>
            </a:r>
            <a:r>
              <a:rPr lang="el-GR" dirty="0"/>
              <a:t>  δακτυλίου με </a:t>
            </a:r>
            <a:r>
              <a:rPr lang="el-GR" dirty="0" err="1"/>
              <a:t>ενδοκυτταροπλασματικούς</a:t>
            </a:r>
            <a:r>
              <a:rPr lang="el-GR" dirty="0"/>
              <a:t> αυλούς, 400x.</a:t>
            </a:r>
          </a:p>
          <a:p>
            <a:endParaRPr lang="el-GR" dirty="0"/>
          </a:p>
          <a:p>
            <a:r>
              <a:rPr lang="el-GR" b="1" dirty="0"/>
              <a:t>Διάχυτη </a:t>
            </a:r>
            <a:r>
              <a:rPr lang="el-GR" b="1" dirty="0" err="1"/>
              <a:t>ανοσοϊστοθετικότητα</a:t>
            </a:r>
            <a:r>
              <a:rPr lang="el-GR" b="1" dirty="0"/>
              <a:t> </a:t>
            </a:r>
            <a:r>
              <a:rPr lang="el-GR" b="1" dirty="0" err="1"/>
              <a:t>νεοπλασματικών</a:t>
            </a:r>
            <a:r>
              <a:rPr lang="el-GR" b="1" dirty="0"/>
              <a:t> φωλεών στην </a:t>
            </a:r>
            <a:r>
              <a:rPr lang="en-US" b="1" dirty="0"/>
              <a:t>ALK</a:t>
            </a:r>
            <a:r>
              <a:rPr lang="en-US" dirty="0"/>
              <a:t>. </a:t>
            </a:r>
            <a:r>
              <a:rPr lang="el-GR" dirty="0"/>
              <a:t>Υπόστρωμα με </a:t>
            </a:r>
            <a:r>
              <a:rPr lang="el-GR" dirty="0" err="1"/>
              <a:t>λεμφοπλασματοκυτταρική</a:t>
            </a:r>
            <a:r>
              <a:rPr lang="el-GR" dirty="0"/>
              <a:t> αντίδραση.</a:t>
            </a:r>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43</a:t>
            </a:fld>
            <a:endParaRPr lang="el-GR"/>
          </a:p>
        </p:txBody>
      </p:sp>
    </p:spTree>
    <p:extLst>
      <p:ext uri="{BB962C8B-B14F-4D97-AF65-F5344CB8AC3E}">
        <p14:creationId xmlns="" xmlns:p14="http://schemas.microsoft.com/office/powerpoint/2010/main" val="3198728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51</a:t>
            </a:fld>
            <a:endParaRPr lang="el-GR"/>
          </a:p>
        </p:txBody>
      </p:sp>
    </p:spTree>
    <p:extLst>
      <p:ext uri="{BB962C8B-B14F-4D97-AF65-F5344CB8AC3E}">
        <p14:creationId xmlns="" xmlns:p14="http://schemas.microsoft.com/office/powerpoint/2010/main" val="4010008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9"/>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20/1/2024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20/1/2024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42"/>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42"/>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20/1/2024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20/1/2024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4"/>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20/1/2024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20/1/2024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86B90BD0-E78F-43B2-BEC2-CA2652C02ADE}" type="datetimeFigureOut">
              <a:rPr lang="el-GR" smtClean="0"/>
              <a:pPr/>
              <a:t>20/1/2024</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86B90BD0-E78F-43B2-BEC2-CA2652C02ADE}" type="datetimeFigureOut">
              <a:rPr lang="el-GR" smtClean="0"/>
              <a:pPr/>
              <a:t>20/1/2024</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86B90BD0-E78F-43B2-BEC2-CA2652C02ADE}" type="datetimeFigureOut">
              <a:rPr lang="el-GR" smtClean="0"/>
              <a:pPr/>
              <a:t>20/1/2024</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2"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20/1/2024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20/1/2024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2000">
              <a:srgbClr val="D4BA1C">
                <a:alpha val="72157"/>
              </a:srgbClr>
            </a:gs>
            <a:gs pos="0">
              <a:schemeClr val="bg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90BD0-E78F-43B2-BEC2-CA2652C02ADE}" type="datetimeFigureOut">
              <a:rPr lang="el-GR" smtClean="0"/>
              <a:pPr/>
              <a:t>20/1/2024</a:t>
            </a:fld>
            <a:endParaRPr lang="el-GR"/>
          </a:p>
        </p:txBody>
      </p:sp>
      <p:sp>
        <p:nvSpPr>
          <p:cNvPr id="5" name="4 - Θέση υποσέλιδου"/>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7C580-D3A2-4C73-81A2-19DDDEC8EAE1}"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emf"/><Relationship Id="rId5" Type="http://schemas.openxmlformats.org/officeDocument/2006/relationships/customXml" Target="../ink/ink4.xml"/><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customXml" Target="../ink/ink6.xml"/><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3" Type="http://schemas.openxmlformats.org/officeDocument/2006/relationships/customXml" Target="../ink/ink9.xml"/><Relationship Id="rId2" Type="http://schemas.openxmlformats.org/officeDocument/2006/relationships/image" Target="../media/image76.jpeg"/><Relationship Id="rId1" Type="http://schemas.openxmlformats.org/officeDocument/2006/relationships/slideLayout" Target="../slideLayouts/slideLayout5.xml"/><Relationship Id="rId1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tiff"/><Relationship Id="rId1" Type="http://schemas.openxmlformats.org/officeDocument/2006/relationships/slideLayout" Target="../slideLayouts/slideLayout6.xml"/><Relationship Id="rId4" Type="http://schemas.openxmlformats.org/officeDocument/2006/relationships/image" Target="../media/image8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6.xml"/><Relationship Id="rId5" Type="http://schemas.openxmlformats.org/officeDocument/2006/relationships/image" Target="../media/image89.jpeg"/><Relationship Id="rId4" Type="http://schemas.openxmlformats.org/officeDocument/2006/relationships/image" Target="../media/image8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6.xml"/><Relationship Id="rId4" Type="http://schemas.openxmlformats.org/officeDocument/2006/relationships/image" Target="../media/image95.jpeg"/></Relationships>
</file>

<file path=ppt/slides/_rels/slide4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00.jpeg"/><Relationship Id="rId4" Type="http://schemas.openxmlformats.org/officeDocument/2006/relationships/image" Target="../media/image9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6.xml"/><Relationship Id="rId4" Type="http://schemas.openxmlformats.org/officeDocument/2006/relationships/image" Target="../media/image104.jpeg"/></Relationships>
</file>

<file path=ppt/slides/_rels/slide5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56.xml.rels><?xml version="1.0" encoding="UTF-8" standalone="yes"?>
<Relationships xmlns="http://schemas.openxmlformats.org/package/2006/relationships"><Relationship Id="rId8" Type="http://schemas.openxmlformats.org/officeDocument/2006/relationships/image" Target="../media/image113.emf"/><Relationship Id="rId3" Type="http://schemas.openxmlformats.org/officeDocument/2006/relationships/image" Target="../media/image109.png"/><Relationship Id="rId7" Type="http://schemas.openxmlformats.org/officeDocument/2006/relationships/customXml" Target="../ink/ink10.xml"/><Relationship Id="rId2" Type="http://schemas.openxmlformats.org/officeDocument/2006/relationships/image" Target="../media/image108.png"/><Relationship Id="rId1" Type="http://schemas.openxmlformats.org/officeDocument/2006/relationships/slideLayout" Target="../slideLayouts/slideLayout6.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114.emf"/><Relationship Id="rId4" Type="http://schemas.openxmlformats.org/officeDocument/2006/relationships/image" Target="../media/image110.png"/><Relationship Id="rId9" Type="http://schemas.openxmlformats.org/officeDocument/2006/relationships/customXml" Target="../ink/ink11.xml"/></Relationships>
</file>

<file path=ppt/slides/_rels/slide5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4.emf"/><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13.emf"/><Relationship Id="rId4" Type="http://schemas.openxmlformats.org/officeDocument/2006/relationships/customXml" Target="../ink/ink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E20CA7-343E-B714-4391-945FE43F63FD}"/>
              </a:ext>
            </a:extLst>
          </p:cNvPr>
          <p:cNvSpPr>
            <a:spLocks noGrp="1"/>
          </p:cNvSpPr>
          <p:nvPr>
            <p:ph type="title"/>
          </p:nvPr>
        </p:nvSpPr>
        <p:spPr>
          <a:xfrm>
            <a:off x="0" y="4221088"/>
            <a:ext cx="9144000" cy="1512168"/>
          </a:xfrm>
        </p:spPr>
        <p:txBody>
          <a:bodyPr>
            <a:normAutofit/>
          </a:bodyPr>
          <a:lstStyle/>
          <a:p>
            <a:r>
              <a:rPr lang="el-GR" sz="3500" dirty="0">
                <a:effectLst>
                  <a:outerShdw blurRad="38100" dist="38100" dir="2700000" algn="tl">
                    <a:srgbClr val="000000">
                      <a:alpha val="43137"/>
                    </a:srgbClr>
                  </a:outerShdw>
                </a:effectLst>
              </a:rPr>
              <a:t>Ιστολογία και μοριακή βιολογία της νόσου</a:t>
            </a:r>
          </a:p>
        </p:txBody>
      </p:sp>
      <p:sp>
        <p:nvSpPr>
          <p:cNvPr id="3" name="Content Placeholder 2">
            <a:extLst>
              <a:ext uri="{FF2B5EF4-FFF2-40B4-BE49-F238E27FC236}">
                <a16:creationId xmlns="" xmlns:a16="http://schemas.microsoft.com/office/drawing/2014/main" id="{3847E65A-9B58-D7B9-21DC-CE301B1DC881}"/>
              </a:ext>
            </a:extLst>
          </p:cNvPr>
          <p:cNvSpPr>
            <a:spLocks noGrp="1"/>
          </p:cNvSpPr>
          <p:nvPr>
            <p:ph idx="1"/>
          </p:nvPr>
        </p:nvSpPr>
        <p:spPr>
          <a:xfrm>
            <a:off x="0" y="5229200"/>
            <a:ext cx="9144000" cy="1944216"/>
          </a:xfrm>
        </p:spPr>
        <p:txBody>
          <a:bodyPr>
            <a:normAutofit/>
          </a:bodyPr>
          <a:lstStyle/>
          <a:p>
            <a:endParaRPr lang="el-GR" dirty="0"/>
          </a:p>
          <a:p>
            <a:pPr marL="0" indent="0">
              <a:buNone/>
            </a:pPr>
            <a:r>
              <a:rPr lang="el-GR" dirty="0"/>
              <a:t>                  </a:t>
            </a:r>
            <a:r>
              <a:rPr lang="el-GR" sz="2500" dirty="0"/>
              <a:t>Ανδρέας</a:t>
            </a:r>
            <a:r>
              <a:rPr lang="en-US" sz="2500" dirty="0"/>
              <a:t> </a:t>
            </a:r>
            <a:r>
              <a:rPr lang="el-GR" sz="2500" dirty="0"/>
              <a:t> Χ. </a:t>
            </a:r>
            <a:r>
              <a:rPr lang="el-GR" sz="2500" dirty="0" err="1"/>
              <a:t>Λάζαρης</a:t>
            </a:r>
            <a:r>
              <a:rPr lang="el-GR" sz="2500" dirty="0"/>
              <a:t> - Ιατρός, </a:t>
            </a:r>
            <a:r>
              <a:rPr lang="el-GR" sz="2500" dirty="0" err="1"/>
              <a:t>Ιστοπαθολόγος</a:t>
            </a:r>
            <a:endParaRPr lang="el-GR" sz="2500" dirty="0"/>
          </a:p>
        </p:txBody>
      </p:sp>
      <p:sp>
        <p:nvSpPr>
          <p:cNvPr id="5" name="Υπότιτλος 2">
            <a:extLst>
              <a:ext uri="{FF2B5EF4-FFF2-40B4-BE49-F238E27FC236}">
                <a16:creationId xmlns="" xmlns:a16="http://schemas.microsoft.com/office/drawing/2014/main" id="{3ABA133B-2487-9EDE-F299-31B4959D50A0}"/>
              </a:ext>
            </a:extLst>
          </p:cNvPr>
          <p:cNvSpPr txBox="1">
            <a:spLocks/>
          </p:cNvSpPr>
          <p:nvPr/>
        </p:nvSpPr>
        <p:spPr>
          <a:xfrm>
            <a:off x="0" y="3789040"/>
            <a:ext cx="9144000" cy="9361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l-GR" sz="3600" b="1" dirty="0"/>
              <a:t>Καρκίνος νεφρού</a:t>
            </a:r>
          </a:p>
        </p:txBody>
      </p:sp>
      <p:pic>
        <p:nvPicPr>
          <p:cNvPr id="13313" name="Picture 1" descr="C:\Users\User\Desktop\Screenshot_1.jpg"/>
          <p:cNvPicPr>
            <a:picLocks noChangeAspect="1" noChangeArrowheads="1"/>
          </p:cNvPicPr>
          <p:nvPr/>
        </p:nvPicPr>
        <p:blipFill>
          <a:blip r:embed="rId3" cstate="print"/>
          <a:srcRect/>
          <a:stretch>
            <a:fillRect/>
          </a:stretch>
        </p:blipFill>
        <p:spPr bwMode="auto">
          <a:xfrm>
            <a:off x="827584" y="332656"/>
            <a:ext cx="7451416" cy="2924944"/>
          </a:xfrm>
          <a:prstGeom prst="rect">
            <a:avLst/>
          </a:prstGeom>
          <a:noFill/>
        </p:spPr>
      </p:pic>
    </p:spTree>
    <p:extLst>
      <p:ext uri="{BB962C8B-B14F-4D97-AF65-F5344CB8AC3E}">
        <p14:creationId xmlns="" xmlns:p14="http://schemas.microsoft.com/office/powerpoint/2010/main" val="314867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323850" y="836613"/>
            <a:ext cx="8510588" cy="3600450"/>
          </a:xfrm>
          <a:prstGeom prst="rect">
            <a:avLst/>
          </a:prstGeom>
          <a:noFill/>
          <a:ln w="9525">
            <a:noFill/>
            <a:miter lim="800000"/>
            <a:headEnd/>
            <a:tailEnd/>
          </a:ln>
        </p:spPr>
      </p:pic>
      <p:sp>
        <p:nvSpPr>
          <p:cNvPr id="48131" name="2 - Ορθογώνιο"/>
          <p:cNvSpPr>
            <a:spLocks noChangeArrowheads="1"/>
          </p:cNvSpPr>
          <p:nvPr/>
        </p:nvSpPr>
        <p:spPr bwMode="auto">
          <a:xfrm>
            <a:off x="0" y="4724400"/>
            <a:ext cx="9144000" cy="1938992"/>
          </a:xfrm>
          <a:prstGeom prst="rect">
            <a:avLst/>
          </a:prstGeom>
          <a:noFill/>
          <a:ln w="9525">
            <a:noFill/>
            <a:miter lim="800000"/>
            <a:headEnd/>
            <a:tailEnd/>
          </a:ln>
        </p:spPr>
        <p:txBody>
          <a:bodyPr wrap="square">
            <a:spAutoFit/>
          </a:bodyPr>
          <a:lstStyle/>
          <a:p>
            <a:pPr algn="ctr" eaLnBrk="1" hangingPunct="1"/>
            <a:r>
              <a:rPr lang="el-GR" sz="2400" b="1" dirty="0"/>
              <a:t>Διήθηση νεφρικής φλέβας</a:t>
            </a:r>
            <a:r>
              <a:rPr lang="en-US" sz="2400" b="1" dirty="0"/>
              <a:t> (pT3a)</a:t>
            </a:r>
            <a:r>
              <a:rPr lang="el-GR" sz="2400" b="1" dirty="0"/>
              <a:t>, όχι απαραίτητα </a:t>
            </a:r>
            <a:endParaRPr lang="en-US" sz="2400" b="1" dirty="0"/>
          </a:p>
          <a:p>
            <a:pPr algn="ctr" eaLnBrk="1" hangingPunct="1"/>
            <a:r>
              <a:rPr lang="el-GR" sz="2400" b="1" dirty="0"/>
              <a:t>μακροσκοπικά αντιληπτή,  όπως είναι στην Εικ. Α. </a:t>
            </a:r>
          </a:p>
          <a:p>
            <a:pPr algn="ctr" eaLnBrk="1" hangingPunct="1"/>
            <a:r>
              <a:rPr lang="en-US" sz="2400" b="1" dirty="0"/>
              <a:t>B</a:t>
            </a:r>
            <a:r>
              <a:rPr lang="el-GR" sz="2400" b="1" dirty="0"/>
              <a:t>. Σε τομές από τον νεφρικό κόλπο αναγνωρίζεται μικροσκοπικά συχνά</a:t>
            </a:r>
            <a:r>
              <a:rPr lang="en-US" sz="2400" b="1" dirty="0"/>
              <a:t> </a:t>
            </a:r>
            <a:r>
              <a:rPr lang="el-GR" sz="2400" b="1" dirty="0"/>
              <a:t>όγκος εντός τμηματικών φλεβικών κλάδων, ο οποίος δεν είχε αναγνωριστεί μακροσκοπικά.</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a:stretch>
            <a:fillRect/>
          </a:stretch>
        </p:blipFill>
        <p:spPr bwMode="auto">
          <a:xfrm>
            <a:off x="250825" y="765175"/>
            <a:ext cx="8537575" cy="3689350"/>
          </a:xfrm>
          <a:prstGeom prst="rect">
            <a:avLst/>
          </a:prstGeom>
          <a:noFill/>
          <a:ln w="9525">
            <a:noFill/>
            <a:miter lim="800000"/>
            <a:headEnd/>
            <a:tailEnd/>
          </a:ln>
        </p:spPr>
      </p:pic>
      <p:sp>
        <p:nvSpPr>
          <p:cNvPr id="71683" name="2 - Ορθογώνιο"/>
          <p:cNvSpPr>
            <a:spLocks noChangeArrowheads="1"/>
          </p:cNvSpPr>
          <p:nvPr/>
        </p:nvSpPr>
        <p:spPr bwMode="auto">
          <a:xfrm>
            <a:off x="0" y="4643446"/>
            <a:ext cx="9144000" cy="1569660"/>
          </a:xfrm>
          <a:prstGeom prst="rect">
            <a:avLst/>
          </a:prstGeom>
          <a:noFill/>
          <a:ln w="9525">
            <a:noFill/>
            <a:miter lim="800000"/>
            <a:headEnd/>
            <a:tailEnd/>
          </a:ln>
        </p:spPr>
        <p:txBody>
          <a:bodyPr wrap="square">
            <a:spAutoFit/>
          </a:bodyPr>
          <a:lstStyle/>
          <a:p>
            <a:pPr algn="ctr" eaLnBrk="1" hangingPunct="1"/>
            <a:r>
              <a:rPr lang="el-GR" sz="3200" dirty="0"/>
              <a:t>Η </a:t>
            </a:r>
            <a:r>
              <a:rPr lang="el-GR" sz="3200" b="1" dirty="0"/>
              <a:t>μακρο</a:t>
            </a:r>
            <a:r>
              <a:rPr lang="el-GR" sz="3200" dirty="0"/>
              <a:t>σκοπική εξέταση είναι κριτικής σημασίας για την ανάδειξη κατά συνέχειας ιστού διήθησης του επινεφριδίου (</a:t>
            </a:r>
            <a:r>
              <a:rPr lang="en-US" sz="3200" dirty="0"/>
              <a:t> </a:t>
            </a:r>
            <a:r>
              <a:rPr lang="el-GR" sz="3200" dirty="0"/>
              <a:t>νόσος </a:t>
            </a:r>
            <a:r>
              <a:rPr lang="en-US" sz="3200" dirty="0"/>
              <a:t>pT</a:t>
            </a:r>
            <a:r>
              <a:rPr lang="en-US" sz="3200" b="1" dirty="0"/>
              <a:t>4</a:t>
            </a:r>
            <a:r>
              <a:rPr lang="en-US" sz="3200" dirty="0"/>
              <a:t> </a:t>
            </a:r>
            <a:r>
              <a:rPr lang="el-GR" sz="3200" dirty="0"/>
              <a:t>) ή </a:t>
            </a:r>
            <a:r>
              <a:rPr lang="el-GR" sz="3200" i="1" dirty="0"/>
              <a:t>όχι</a:t>
            </a:r>
            <a:r>
              <a:rPr lang="el-GR" sz="3200" dirty="0"/>
              <a:t> ( </a:t>
            </a:r>
            <a:r>
              <a:rPr lang="el-GR" sz="3200" i="1" dirty="0"/>
              <a:t>νόσος </a:t>
            </a:r>
            <a:r>
              <a:rPr lang="en-US" sz="3200" i="1" dirty="0"/>
              <a:t>p</a:t>
            </a:r>
            <a:r>
              <a:rPr lang="el-GR" sz="3200" i="1" dirty="0"/>
              <a:t>Μ1</a:t>
            </a:r>
            <a:r>
              <a:rPr lang="en-US" sz="3200" i="1" dirty="0"/>
              <a:t> </a:t>
            </a:r>
            <a:r>
              <a:rPr lang="en-US" sz="3200" dirty="0"/>
              <a:t>)</a:t>
            </a:r>
            <a:r>
              <a:rPr lang="el-GR" sz="3200" dirty="0"/>
              <a:t>.</a:t>
            </a:r>
          </a:p>
        </p:txBody>
      </p:sp>
      <mc:AlternateContent xmlns:mc="http://schemas.openxmlformats.org/markup-compatibility/2006">
        <mc:Choice xmlns="" xmlns:p14="http://schemas.microsoft.com/office/powerpoint/2010/main" Requires="p14">
          <p:contentPart p14:bwMode="auto" r:id="rId3">
            <p14:nvContentPartPr>
              <p14:cNvPr id="3074" name="Ink 2"/>
              <p14:cNvContentPartPr>
                <a14:cpLocks xmlns:a14="http://schemas.microsoft.com/office/drawing/2010/main" noRot="1" noChangeAspect="1" noEditPoints="1" noChangeArrowheads="1" noChangeShapeType="1"/>
              </p14:cNvContentPartPr>
              <p14:nvPr/>
            </p14:nvContentPartPr>
            <p14:xfrm>
              <a:off x="2851150" y="1320800"/>
              <a:ext cx="1220788" cy="493713"/>
            </p14:xfrm>
          </p:contentPart>
        </mc:Choice>
        <mc:Fallback>
          <p:pic>
            <p:nvPicPr>
              <p:cNvPr id="3074" name="Ink 2"/>
              <p:cNvPicPr>
                <a:picLocks noRot="1" noChangeAspect="1" noEditPoints="1" noChangeArrowheads="1" noChangeShapeType="1"/>
              </p:cNvPicPr>
              <p:nvPr/>
            </p:nvPicPr>
            <p:blipFill>
              <a:blip r:embed="rId4" cstate="print"/>
              <a:stretch>
                <a:fillRect/>
              </a:stretch>
            </p:blipFill>
            <p:spPr>
              <a:xfrm>
                <a:off x="2844676" y="1314650"/>
                <a:ext cx="1233737" cy="506013"/>
              </a:xfrm>
              <a:prstGeom prst="rect">
                <a:avLst/>
              </a:prstGeom>
            </p:spPr>
          </p:pic>
        </mc:Fallback>
      </mc:AlternateContent>
      <mc:AlternateContent xmlns:mc="http://schemas.openxmlformats.org/markup-compatibility/2006">
        <mc:Choice xmlns="" xmlns:p14="http://schemas.microsoft.com/office/powerpoint/2010/main" Requires="p14">
          <p:contentPart p14:bwMode="auto" r:id="rId5">
            <p14:nvContentPartPr>
              <p14:cNvPr id="3075" name="Ink 3"/>
              <p14:cNvContentPartPr>
                <a14:cpLocks xmlns:a14="http://schemas.microsoft.com/office/drawing/2010/main" noRot="1" noChangeAspect="1" noEditPoints="1" noChangeArrowheads="1" noChangeShapeType="1"/>
              </p14:cNvContentPartPr>
              <p14:nvPr/>
            </p14:nvContentPartPr>
            <p14:xfrm>
              <a:off x="6529388" y="614363"/>
              <a:ext cx="2200275" cy="1422400"/>
            </p14:xfrm>
          </p:contentPart>
        </mc:Choice>
        <mc:Fallback>
          <p:pic>
            <p:nvPicPr>
              <p:cNvPr id="3075" name="Ink 3"/>
              <p:cNvPicPr>
                <a:picLocks noRot="1" noChangeAspect="1" noEditPoints="1" noChangeArrowheads="1" noChangeShapeType="1"/>
              </p:cNvPicPr>
              <p:nvPr/>
            </p:nvPicPr>
            <p:blipFill>
              <a:blip r:embed="rId6" cstate="print"/>
              <a:stretch>
                <a:fillRect/>
              </a:stretch>
            </p:blipFill>
            <p:spPr>
              <a:xfrm>
                <a:off x="6522912" y="607904"/>
                <a:ext cx="2213226" cy="1435318"/>
              </a:xfrm>
              <a:prstGeom prst="rect">
                <a:avLst/>
              </a:prstGeom>
            </p:spPr>
          </p:pic>
        </mc:Fallback>
      </mc:AlternateContent>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20688"/>
          </a:xfrm>
        </p:spPr>
        <p:txBody>
          <a:bodyPr>
            <a:normAutofit/>
          </a:bodyPr>
          <a:lstStyle/>
          <a:p>
            <a:r>
              <a:rPr lang="el-GR" sz="3200" b="1" u="sng" dirty="0" err="1"/>
              <a:t>Διαυγοκυτταρικ</a:t>
            </a:r>
            <a:r>
              <a:rPr lang="el-GR" sz="3200" b="1" dirty="0" err="1"/>
              <a:t>ό</a:t>
            </a:r>
            <a:r>
              <a:rPr lang="el-GR" sz="3200" b="1" dirty="0"/>
              <a:t> </a:t>
            </a:r>
            <a:r>
              <a:rPr lang="el-GR" sz="3200" b="1" dirty="0" err="1"/>
              <a:t>νεφροκυτταρικό</a:t>
            </a:r>
            <a:r>
              <a:rPr lang="el-GR" sz="3200" b="1" dirty="0"/>
              <a:t> καρκίνωμα (ΔΝΚ)</a:t>
            </a:r>
          </a:p>
        </p:txBody>
      </p:sp>
      <p:sp>
        <p:nvSpPr>
          <p:cNvPr id="3" name="2 - Ορθογώνιο"/>
          <p:cNvSpPr/>
          <p:nvPr/>
        </p:nvSpPr>
        <p:spPr>
          <a:xfrm>
            <a:off x="179512" y="692696"/>
            <a:ext cx="8640960" cy="6124754"/>
          </a:xfrm>
          <a:prstGeom prst="rect">
            <a:avLst/>
          </a:prstGeom>
        </p:spPr>
        <p:txBody>
          <a:bodyPr wrap="square">
            <a:spAutoFit/>
          </a:bodyPr>
          <a:lstStyle/>
          <a:p>
            <a:pPr algn="just"/>
            <a:r>
              <a:rPr lang="el-GR" sz="2800" dirty="0"/>
              <a:t>Προέρχεται από τα επιθηλιακά κύτταρα που επενδύουν τα </a:t>
            </a:r>
            <a:r>
              <a:rPr lang="el-GR" sz="2800" dirty="0" smtClean="0"/>
              <a:t> </a:t>
            </a:r>
            <a:r>
              <a:rPr lang="el-GR" sz="2800" b="1" spc="600" dirty="0" smtClean="0"/>
              <a:t>εγγύς</a:t>
            </a:r>
            <a:r>
              <a:rPr lang="el-GR" sz="2800" b="1" dirty="0" smtClean="0"/>
              <a:t>  </a:t>
            </a:r>
            <a:r>
              <a:rPr lang="el-GR" sz="2800" b="1" dirty="0" err="1"/>
              <a:t>εσπειραμένα</a:t>
            </a:r>
            <a:r>
              <a:rPr lang="el-GR" sz="2800" b="1" dirty="0"/>
              <a:t> σωληνάρια</a:t>
            </a:r>
            <a:r>
              <a:rPr lang="el-GR" sz="2800" dirty="0"/>
              <a:t>.</a:t>
            </a:r>
          </a:p>
          <a:p>
            <a:pPr algn="just"/>
            <a:endParaRPr lang="el-GR" sz="2800" dirty="0"/>
          </a:p>
          <a:p>
            <a:pPr algn="just"/>
            <a:r>
              <a:rPr lang="el-GR" sz="2800" b="1" dirty="0"/>
              <a:t>Απώλεια της λειτουργίας  της </a:t>
            </a:r>
            <a:r>
              <a:rPr lang="el-GR" sz="2800" b="1" dirty="0" err="1"/>
              <a:t>πρωτεϊνης</a:t>
            </a:r>
            <a:r>
              <a:rPr lang="el-GR" sz="2800" b="1" dirty="0"/>
              <a:t> VHL</a:t>
            </a:r>
            <a:r>
              <a:rPr lang="el-GR" sz="2800" dirty="0"/>
              <a:t>, συνήθως με διαγραφή ή μη ισορροπημένη </a:t>
            </a:r>
            <a:r>
              <a:rPr lang="el-GR" sz="2800" dirty="0" err="1"/>
              <a:t>διαμετάθεση</a:t>
            </a:r>
            <a:r>
              <a:rPr lang="el-GR" sz="2800" dirty="0"/>
              <a:t>, με αποτέλεσμα την απώλεια 3p12-26. Το δεύτερο </a:t>
            </a:r>
            <a:r>
              <a:rPr lang="el-GR" sz="2800" dirty="0" err="1"/>
              <a:t>αλληλόμορφο</a:t>
            </a:r>
            <a:r>
              <a:rPr lang="el-GR" sz="2800" dirty="0"/>
              <a:t> υφίσταται σωματική μετάλλαξη ή </a:t>
            </a:r>
            <a:r>
              <a:rPr lang="el-GR" sz="2800" dirty="0" err="1"/>
              <a:t>επιγενετική</a:t>
            </a:r>
            <a:r>
              <a:rPr lang="el-GR" sz="2800" dirty="0"/>
              <a:t> αδρανοποίηση μέσω </a:t>
            </a:r>
            <a:r>
              <a:rPr lang="el-GR" sz="2800" dirty="0" err="1"/>
              <a:t>υπερμεθυλίωσης</a:t>
            </a:r>
            <a:r>
              <a:rPr lang="el-GR" sz="2800" dirty="0"/>
              <a:t>. Η απώλεια της πρωτεΐνης VHL οδηγεί σε </a:t>
            </a:r>
            <a:r>
              <a:rPr lang="el-GR" sz="2800" b="1" dirty="0"/>
              <a:t>συσσώρευση του επαγόμενου από </a:t>
            </a:r>
            <a:r>
              <a:rPr lang="el-GR" sz="2800" b="1" dirty="0" err="1"/>
              <a:t>υποξία</a:t>
            </a:r>
            <a:r>
              <a:rPr lang="el-GR" sz="2800" b="1" dirty="0"/>
              <a:t> μεταγραφικού παράγοντα άλφα (HIF1α)</a:t>
            </a:r>
            <a:r>
              <a:rPr lang="el-GR" sz="2800" dirty="0"/>
              <a:t>. Η συσσώρευση HIF1α οδηγεί τη </a:t>
            </a:r>
            <a:r>
              <a:rPr lang="el-GR" sz="2800" b="1" dirty="0"/>
              <a:t>μεταγραφή των γονιδίων που σχετίζονται με την </a:t>
            </a:r>
            <a:r>
              <a:rPr lang="el-GR" sz="2800" b="1" dirty="0" err="1"/>
              <a:t>υποξία</a:t>
            </a:r>
            <a:r>
              <a:rPr lang="el-GR" sz="2800" dirty="0"/>
              <a:t>, συμπεριλαμβανομένων </a:t>
            </a:r>
            <a:r>
              <a:rPr lang="el-GR" sz="2800" dirty="0" err="1"/>
              <a:t>εκείων</a:t>
            </a:r>
            <a:r>
              <a:rPr lang="el-GR" sz="2800" dirty="0"/>
              <a:t> των VEGF, </a:t>
            </a:r>
            <a:r>
              <a:rPr lang="el-GR" sz="2800" dirty="0" err="1"/>
              <a:t>PDFGβ</a:t>
            </a:r>
            <a:r>
              <a:rPr lang="el-GR" sz="2800" dirty="0"/>
              <a:t>, GLUT1, </a:t>
            </a:r>
            <a:r>
              <a:rPr lang="el-GR" sz="2800" dirty="0" err="1"/>
              <a:t>TGFα</a:t>
            </a:r>
            <a:r>
              <a:rPr lang="el-GR" sz="2800" dirty="0"/>
              <a:t>, </a:t>
            </a:r>
            <a:r>
              <a:rPr lang="el-GR" sz="2800" dirty="0" err="1"/>
              <a:t>μεταλλοπρωτεϊνασών</a:t>
            </a:r>
            <a:r>
              <a:rPr lang="el-GR" sz="2800" dirty="0"/>
              <a:t> και </a:t>
            </a:r>
            <a:r>
              <a:rPr lang="el-GR" sz="2800" dirty="0" err="1"/>
              <a:t>ερυθροποιητίνης</a:t>
            </a:r>
            <a:r>
              <a:rPr lang="el-GR" sz="2800" dirty="0"/>
              <a: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84784"/>
          </a:xfrm>
        </p:spPr>
        <p:txBody>
          <a:bodyPr>
            <a:noAutofit/>
          </a:bodyPr>
          <a:lstStyle/>
          <a:p>
            <a:r>
              <a:rPr lang="el-GR" sz="2400" b="1" dirty="0" err="1"/>
              <a:t>Διαυγοκυτταρικό</a:t>
            </a:r>
            <a:r>
              <a:rPr lang="el-GR" sz="2400" b="1" dirty="0"/>
              <a:t> ΝΚΚ</a:t>
            </a:r>
            <a:r>
              <a:rPr lang="en-US" sz="2400" dirty="0"/>
              <a:t>:</a:t>
            </a:r>
            <a:r>
              <a:rPr lang="el-GR" sz="2400" dirty="0"/>
              <a:t> </a:t>
            </a:r>
            <a:br>
              <a:rPr lang="el-GR" sz="2400" dirty="0"/>
            </a:br>
            <a:r>
              <a:rPr lang="el-GR" sz="2000" dirty="0" err="1"/>
              <a:t>εμφωλεασμένη</a:t>
            </a:r>
            <a:r>
              <a:rPr lang="el-GR" sz="2000" dirty="0"/>
              <a:t>/κυψελιδική αρχιτεκτονική, προβάλλον δίκτυο </a:t>
            </a:r>
            <a:r>
              <a:rPr lang="el-GR" sz="2000" dirty="0" err="1"/>
              <a:t>λεπτοτοιχωματικών</a:t>
            </a:r>
            <a:r>
              <a:rPr lang="el-GR" sz="2000" dirty="0"/>
              <a:t> αγγείων, διαυγές κυτταρόπλασμα, (απλώς) διακριτές </a:t>
            </a:r>
            <a:r>
              <a:rPr lang="el-GR" sz="2000" dirty="0" err="1"/>
              <a:t>κυτταροπλασματικές</a:t>
            </a:r>
            <a:r>
              <a:rPr lang="el-GR" sz="2000" dirty="0"/>
              <a:t> μεμβράνες, </a:t>
            </a:r>
            <a:r>
              <a:rPr lang="el-GR" sz="2000" dirty="0">
                <a:effectLst>
                  <a:outerShdw blurRad="38100" dist="38100" dir="2700000" algn="tl">
                    <a:srgbClr val="000000">
                      <a:alpha val="43137"/>
                    </a:srgbClr>
                  </a:outerShdw>
                </a:effectLst>
              </a:rPr>
              <a:t>κυστικές </a:t>
            </a:r>
            <a:r>
              <a:rPr lang="el-GR" sz="2000" dirty="0"/>
              <a:t>μεταβολές, </a:t>
            </a:r>
            <a:r>
              <a:rPr lang="el-GR" sz="2000" dirty="0" err="1"/>
              <a:t>εξαγγειωμένα</a:t>
            </a:r>
            <a:r>
              <a:rPr lang="el-GR" sz="2000" dirty="0"/>
              <a:t> </a:t>
            </a:r>
            <a:r>
              <a:rPr lang="el-GR" sz="2000" dirty="0" err="1"/>
              <a:t>ερυθροκύτταρα</a:t>
            </a:r>
            <a:r>
              <a:rPr lang="el-GR" sz="2000" dirty="0"/>
              <a:t>.</a:t>
            </a:r>
          </a:p>
        </p:txBody>
      </p:sp>
      <p:pic>
        <p:nvPicPr>
          <p:cNvPr id="3074" name="Picture 2" descr="C:\Users\User\Desktop\kidneytumormalignantrccclear_MacLennan21.jpg"/>
          <p:cNvPicPr>
            <a:picLocks noChangeAspect="1" noChangeArrowheads="1"/>
          </p:cNvPicPr>
          <p:nvPr/>
        </p:nvPicPr>
        <p:blipFill>
          <a:blip r:embed="rId2" cstate="print"/>
          <a:srcRect/>
          <a:stretch>
            <a:fillRect/>
          </a:stretch>
        </p:blipFill>
        <p:spPr bwMode="auto">
          <a:xfrm rot="5400000">
            <a:off x="-277359" y="2080649"/>
            <a:ext cx="5450246" cy="4104456"/>
          </a:xfrm>
          <a:prstGeom prst="rect">
            <a:avLst/>
          </a:prstGeom>
          <a:noFill/>
        </p:spPr>
      </p:pic>
      <p:pic>
        <p:nvPicPr>
          <p:cNvPr id="3075" name="Picture 3" descr="C:\Users\User\Desktop\kidneytumormalignantrccclear_MacLennan08.jpg"/>
          <p:cNvPicPr>
            <a:picLocks noChangeAspect="1" noChangeArrowheads="1"/>
          </p:cNvPicPr>
          <p:nvPr/>
        </p:nvPicPr>
        <p:blipFill>
          <a:blip r:embed="rId3" cstate="print"/>
          <a:srcRect/>
          <a:stretch>
            <a:fillRect/>
          </a:stretch>
        </p:blipFill>
        <p:spPr bwMode="auto">
          <a:xfrm rot="5400000">
            <a:off x="4042924" y="2085867"/>
            <a:ext cx="5445227" cy="4099045"/>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nvSpPr>
        <p:spPr bwMode="auto">
          <a:xfrm>
            <a:off x="0" y="607682"/>
            <a:ext cx="914400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l-GR" sz="1600" dirty="0">
                <a:solidFill>
                  <a:srgbClr val="0F6FC6">
                    <a:lumMod val="50000"/>
                  </a:srgbClr>
                </a:solidFill>
                <a:effectLst>
                  <a:outerShdw blurRad="38100" dist="38100" dir="2700000" algn="tl">
                    <a:srgbClr val="000000">
                      <a:alpha val="43137"/>
                    </a:srgbClr>
                  </a:outerShdw>
                </a:effectLst>
                <a:ea typeface="Times New Roman" pitchFamily="18" charset="0"/>
                <a:cs typeface="Times New Roman" pitchFamily="18" charset="0"/>
              </a:rPr>
              <a:t>Κυρίαρχη ηωσινοφιλική </a:t>
            </a:r>
            <a:r>
              <a:rPr lang="el-GR" sz="1600" i="1" dirty="0">
                <a:solidFill>
                  <a:srgbClr val="0F6FC6">
                    <a:lumMod val="50000"/>
                  </a:srgbClr>
                </a:solidFill>
                <a:effectLst>
                  <a:outerShdw blurRad="38100" dist="38100" dir="2700000" algn="tl">
                    <a:srgbClr val="000000">
                      <a:alpha val="43137"/>
                    </a:srgbClr>
                  </a:outerShdw>
                </a:effectLst>
                <a:ea typeface="Times New Roman" pitchFamily="18" charset="0"/>
                <a:cs typeface="Times New Roman" pitchFamily="18" charset="0"/>
              </a:rPr>
              <a:t>συνιστώσα</a:t>
            </a:r>
            <a:r>
              <a:rPr lang="el-GR" sz="1600" dirty="0">
                <a:solidFill>
                  <a:srgbClr val="0F6FC6">
                    <a:lumMod val="50000"/>
                  </a:srgbClr>
                </a:solidFill>
                <a:effectLst>
                  <a:outerShdw blurRad="38100" dist="38100" dir="2700000" algn="tl">
                    <a:srgbClr val="000000">
                      <a:alpha val="43137"/>
                    </a:srgbClr>
                  </a:outerShdw>
                </a:effectLst>
                <a:ea typeface="Times New Roman" pitchFamily="18" charset="0"/>
                <a:cs typeface="Times New Roman" pitchFamily="18" charset="0"/>
              </a:rPr>
              <a:t> (συμβατικού) διαυγοκυτταρικού  νεφροκυτταρικού καρκινώματος (ΝΚΚ): </a:t>
            </a:r>
            <a:r>
              <a:rPr lang="el-GR" sz="1600" dirty="0">
                <a:solidFill>
                  <a:srgbClr val="0F6FC6">
                    <a:lumMod val="50000"/>
                  </a:srgbClr>
                </a:solidFill>
                <a:ea typeface="Times New Roman" pitchFamily="18" charset="0"/>
                <a:cs typeface="Times New Roman" pitchFamily="18" charset="0"/>
              </a:rPr>
              <a:t>συνήθως υψηλόβαθμη πυρηνιακή κακοήθεια, περιστασιακά πολλαπλά ηωσινόφιλα έγκλειστα και υάλινα σφαιρίδια (μεσαία εικ.), </a:t>
            </a:r>
            <a:r>
              <a:rPr lang="el-GR" sz="1600" b="1" u="sng" dirty="0">
                <a:solidFill>
                  <a:srgbClr val="0F6FC6">
                    <a:lumMod val="50000"/>
                  </a:srgbClr>
                </a:solidFill>
                <a:ea typeface="Times New Roman" pitchFamily="18" charset="0"/>
                <a:cs typeface="Times New Roman" pitchFamily="18" charset="0"/>
              </a:rPr>
              <a:t>συν</a:t>
            </a:r>
            <a:r>
              <a:rPr lang="el-GR" sz="1600" dirty="0">
                <a:solidFill>
                  <a:srgbClr val="0F6FC6">
                    <a:lumMod val="50000"/>
                  </a:srgbClr>
                </a:solidFill>
                <a:ea typeface="Times New Roman" pitchFamily="18" charset="0"/>
                <a:cs typeface="Times New Roman" pitchFamily="18" charset="0"/>
              </a:rPr>
              <a:t>ύπαρξη περιοχών με κλασική διαυγοκυτταρική μορφολογία και πλήρη ινοαγγειακά διαφραγμάτια, ανοσοϊστοθετικότητα της </a:t>
            </a:r>
            <a:r>
              <a:rPr lang="en-US" sz="1600" dirty="0">
                <a:solidFill>
                  <a:srgbClr val="0F6FC6">
                    <a:lumMod val="50000"/>
                  </a:srgbClr>
                </a:solidFill>
                <a:ea typeface="Times New Roman" pitchFamily="18" charset="0"/>
                <a:cs typeface="Times New Roman" pitchFamily="18" charset="0"/>
              </a:rPr>
              <a:t>CA</a:t>
            </a:r>
            <a:r>
              <a:rPr lang="el-GR" sz="1600" dirty="0">
                <a:solidFill>
                  <a:srgbClr val="0F6FC6">
                    <a:lumMod val="50000"/>
                  </a:srgbClr>
                </a:solidFill>
                <a:ea typeface="Times New Roman" pitchFamily="18" charset="0"/>
                <a:cs typeface="Times New Roman" pitchFamily="18" charset="0"/>
              </a:rPr>
              <a:t> </a:t>
            </a:r>
            <a:r>
              <a:rPr lang="en-US" sz="1600" dirty="0">
                <a:solidFill>
                  <a:srgbClr val="0F6FC6">
                    <a:lumMod val="50000"/>
                  </a:srgbClr>
                </a:solidFill>
                <a:ea typeface="Times New Roman" pitchFamily="18" charset="0"/>
                <a:cs typeface="Times New Roman" pitchFamily="18" charset="0"/>
              </a:rPr>
              <a:t>IX</a:t>
            </a:r>
            <a:r>
              <a:rPr lang="el-GR" sz="1600" dirty="0">
                <a:solidFill>
                  <a:srgbClr val="0F6FC6">
                    <a:lumMod val="50000"/>
                  </a:srgbClr>
                </a:solidFill>
                <a:ea typeface="Times New Roman" pitchFamily="18" charset="0"/>
                <a:cs typeface="Times New Roman" pitchFamily="18" charset="0"/>
              </a:rPr>
              <a:t>, αρνητική χρώση του </a:t>
            </a:r>
            <a:r>
              <a:rPr lang="en-US" sz="1600" dirty="0">
                <a:solidFill>
                  <a:srgbClr val="0F6FC6">
                    <a:lumMod val="50000"/>
                  </a:srgbClr>
                </a:solidFill>
                <a:ea typeface="Times New Roman" pitchFamily="18" charset="0"/>
                <a:cs typeface="Times New Roman" pitchFamily="18" charset="0"/>
              </a:rPr>
              <a:t>KIT</a:t>
            </a:r>
            <a:r>
              <a:rPr lang="el-GR" sz="1600" dirty="0">
                <a:solidFill>
                  <a:srgbClr val="0F6FC6">
                    <a:lumMod val="50000"/>
                  </a:srgbClr>
                </a:solidFill>
                <a:ea typeface="Times New Roman" pitchFamily="18" charset="0"/>
                <a:cs typeface="Times New Roman" pitchFamily="18" charset="0"/>
              </a:rPr>
              <a:t>. </a:t>
            </a:r>
            <a:r>
              <a:rPr lang="el-GR" sz="1600" dirty="0">
                <a:solidFill>
                  <a:srgbClr val="0F6FC6">
                    <a:lumMod val="50000"/>
                  </a:srgbClr>
                </a:solidFill>
                <a:effectLst>
                  <a:outerShdw blurRad="38100" dist="38100" dir="2700000" algn="tl">
                    <a:srgbClr val="000000">
                      <a:alpha val="43137"/>
                    </a:srgbClr>
                  </a:outerShdw>
                </a:effectLst>
                <a:ea typeface="Times New Roman" pitchFamily="18" charset="0"/>
                <a:cs typeface="Times New Roman" pitchFamily="18" charset="0"/>
              </a:rPr>
              <a:t>Διαυγοκυτταρικά ΝΚΚ με συστατικό ηωσινόφιλων καρκινικών κυττάρων σε έκταση άνω του 40% μπορεί να έχουν δυσμενή κλινική πορεία, ενώ εκείνα με παρόμοιο συστατικό σε έκταση άνω του 50%</a:t>
            </a:r>
          </a:p>
          <a:p>
            <a:pPr algn="ctr"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l-GR" sz="1600" dirty="0">
                <a:solidFill>
                  <a:srgbClr val="0F6FC6">
                    <a:lumMod val="50000"/>
                  </a:srgbClr>
                </a:solidFill>
                <a:effectLst>
                  <a:outerShdw blurRad="38100" dist="38100" dir="2700000" algn="tl">
                    <a:srgbClr val="000000">
                      <a:alpha val="43137"/>
                    </a:srgbClr>
                  </a:outerShdw>
                </a:effectLst>
                <a:ea typeface="Times New Roman" pitchFamily="18" charset="0"/>
                <a:cs typeface="Times New Roman" pitchFamily="18" charset="0"/>
              </a:rPr>
              <a:t> </a:t>
            </a:r>
            <a:r>
              <a:rPr lang="el-GR" sz="1600" b="1" dirty="0">
                <a:solidFill>
                  <a:srgbClr val="0F6FC6">
                    <a:lumMod val="50000"/>
                  </a:srgbClr>
                </a:solidFill>
                <a:effectLst>
                  <a:outerShdw blurRad="38100" dist="38100" dir="2700000" algn="tl">
                    <a:srgbClr val="000000">
                      <a:alpha val="43137"/>
                    </a:srgbClr>
                  </a:outerShdw>
                </a:effectLst>
                <a:ea typeface="Times New Roman" pitchFamily="18" charset="0"/>
                <a:cs typeface="Times New Roman" pitchFamily="18" charset="0"/>
              </a:rPr>
              <a:t>δεν</a:t>
            </a:r>
            <a:r>
              <a:rPr lang="el-GR" sz="1600" dirty="0">
                <a:solidFill>
                  <a:srgbClr val="0F6FC6">
                    <a:lumMod val="50000"/>
                  </a:srgbClr>
                </a:solidFill>
                <a:effectLst>
                  <a:outerShdw blurRad="38100" dist="38100" dir="2700000" algn="tl">
                    <a:srgbClr val="000000">
                      <a:alpha val="43137"/>
                    </a:srgbClr>
                  </a:outerShdw>
                </a:effectLst>
                <a:ea typeface="Times New Roman" pitchFamily="18" charset="0"/>
                <a:cs typeface="Times New Roman" pitchFamily="18" charset="0"/>
              </a:rPr>
              <a:t> φαίνονται να ανταποκρίνονται  καλά στη θεραπεία με </a:t>
            </a:r>
            <a:r>
              <a:rPr lang="en-US" sz="1600" dirty="0">
                <a:solidFill>
                  <a:srgbClr val="0F6FC6">
                    <a:lumMod val="50000"/>
                  </a:srgbClr>
                </a:solidFill>
                <a:effectLst>
                  <a:outerShdw blurRad="38100" dist="38100" dir="2700000" algn="tl">
                    <a:srgbClr val="000000">
                      <a:alpha val="43137"/>
                    </a:srgbClr>
                  </a:outerShdw>
                </a:effectLst>
                <a:ea typeface="Times New Roman" pitchFamily="18" charset="0"/>
                <a:cs typeface="Times New Roman" pitchFamily="18" charset="0"/>
              </a:rPr>
              <a:t>IL-2.</a:t>
            </a:r>
            <a:endParaRPr lang="el-GR" sz="1600" dirty="0">
              <a:solidFill>
                <a:srgbClr val="0F6FC6">
                  <a:lumMod val="50000"/>
                </a:srgbClr>
              </a:solidFill>
              <a:effectLst>
                <a:outerShdw blurRad="38100" dist="38100" dir="2700000" algn="tl">
                  <a:srgbClr val="000000">
                    <a:alpha val="43137"/>
                  </a:srgbClr>
                </a:outerShdw>
              </a:effectLst>
              <a:cs typeface="Arial" pitchFamily="34" charset="0"/>
            </a:endParaRPr>
          </a:p>
        </p:txBody>
      </p:sp>
      <p:sp>
        <p:nvSpPr>
          <p:cNvPr id="4" name="3 - Ορθογώνιο"/>
          <p:cNvSpPr/>
          <p:nvPr/>
        </p:nvSpPr>
        <p:spPr>
          <a:xfrm>
            <a:off x="0" y="0"/>
            <a:ext cx="9144000" cy="369332"/>
          </a:xfrm>
          <a:prstGeom prst="rect">
            <a:avLst/>
          </a:prstGeom>
        </p:spPr>
        <p:txBody>
          <a:bodyPr wrap="square">
            <a:spAutoFit/>
          </a:bodyPr>
          <a:lstStyle/>
          <a:p>
            <a:pPr algn="ctr"/>
            <a:r>
              <a:rPr lang="el-GR" b="1" dirty="0">
                <a:solidFill>
                  <a:srgbClr val="0F6FC6">
                    <a:lumMod val="50000"/>
                  </a:srgbClr>
                </a:solidFill>
              </a:rPr>
              <a:t>Νεφρικά νεοπλάσματα με κοκκώδες/</a:t>
            </a:r>
            <a:r>
              <a:rPr lang="el-GR" b="1" dirty="0" err="1">
                <a:solidFill>
                  <a:srgbClr val="0F6FC6">
                    <a:lumMod val="50000"/>
                  </a:srgbClr>
                </a:solidFill>
              </a:rPr>
              <a:t>ηωσινόφιλο</a:t>
            </a:r>
            <a:r>
              <a:rPr lang="el-GR" b="1" dirty="0">
                <a:solidFill>
                  <a:srgbClr val="0F6FC6">
                    <a:lumMod val="50000"/>
                  </a:srgbClr>
                </a:solidFill>
              </a:rPr>
              <a:t> κυτταρόπλασμα</a:t>
            </a:r>
            <a:endParaRPr lang="en-US" b="1" dirty="0">
              <a:solidFill>
                <a:srgbClr val="0F6FC6">
                  <a:lumMod val="50000"/>
                </a:srgbClr>
              </a:solidFill>
            </a:endParaRPr>
          </a:p>
        </p:txBody>
      </p:sp>
      <p:pic>
        <p:nvPicPr>
          <p:cNvPr id="41986" name="Picture 2" descr="C:\Users\KAV-AGRO\Desktop\17163163898_70de15acef_b.jpg"/>
          <p:cNvPicPr>
            <a:picLocks noChangeAspect="1" noChangeArrowheads="1"/>
          </p:cNvPicPr>
          <p:nvPr/>
        </p:nvPicPr>
        <p:blipFill>
          <a:blip r:embed="rId2" cstate="print"/>
          <a:srcRect/>
          <a:stretch>
            <a:fillRect/>
          </a:stretch>
        </p:blipFill>
        <p:spPr bwMode="auto">
          <a:xfrm rot="5400000">
            <a:off x="-328514" y="3000921"/>
            <a:ext cx="4112395" cy="3096344"/>
          </a:xfrm>
          <a:prstGeom prst="rect">
            <a:avLst/>
          </a:prstGeom>
          <a:noFill/>
        </p:spPr>
      </p:pic>
      <p:pic>
        <p:nvPicPr>
          <p:cNvPr id="41987" name="Picture 3" descr="C:\Users\KAV-AGRO\Desktop\16730609203_802f25c41c_b.jpg"/>
          <p:cNvPicPr>
            <a:picLocks noChangeAspect="1" noChangeArrowheads="1"/>
          </p:cNvPicPr>
          <p:nvPr/>
        </p:nvPicPr>
        <p:blipFill>
          <a:blip r:embed="rId3" cstate="print"/>
          <a:srcRect/>
          <a:stretch>
            <a:fillRect/>
          </a:stretch>
        </p:blipFill>
        <p:spPr bwMode="auto">
          <a:xfrm rot="5400000">
            <a:off x="2840820" y="2999940"/>
            <a:ext cx="4104456" cy="3090368"/>
          </a:xfrm>
          <a:prstGeom prst="rect">
            <a:avLst/>
          </a:prstGeom>
          <a:noFill/>
        </p:spPr>
      </p:pic>
      <p:pic>
        <p:nvPicPr>
          <p:cNvPr id="41988" name="Picture 4" descr="C:\Users\KAV-AGRO\Desktop\1969470.jpg"/>
          <p:cNvPicPr>
            <a:picLocks noChangeAspect="1" noChangeArrowheads="1"/>
          </p:cNvPicPr>
          <p:nvPr/>
        </p:nvPicPr>
        <p:blipFill>
          <a:blip r:embed="rId4" cstate="print"/>
          <a:srcRect/>
          <a:stretch>
            <a:fillRect/>
          </a:stretch>
        </p:blipFill>
        <p:spPr bwMode="auto">
          <a:xfrm>
            <a:off x="6516216" y="2492896"/>
            <a:ext cx="2481064" cy="2481064"/>
          </a:xfrm>
          <a:prstGeom prst="rect">
            <a:avLst/>
          </a:prstGeom>
          <a:noFill/>
        </p:spPr>
      </p:pic>
      <p:sp>
        <p:nvSpPr>
          <p:cNvPr id="7" name="6 - Ορθογώνιο"/>
          <p:cNvSpPr/>
          <p:nvPr/>
        </p:nvSpPr>
        <p:spPr>
          <a:xfrm>
            <a:off x="6588224" y="5085184"/>
            <a:ext cx="2376264" cy="1200329"/>
          </a:xfrm>
          <a:prstGeom prst="rect">
            <a:avLst/>
          </a:prstGeom>
        </p:spPr>
        <p:txBody>
          <a:bodyPr wrap="square">
            <a:spAutoFit/>
          </a:bodyPr>
          <a:lstStyle/>
          <a:p>
            <a:pPr algn="ctr"/>
            <a:r>
              <a:rPr lang="el-GR" dirty="0">
                <a:solidFill>
                  <a:srgbClr val="0F6FC6">
                    <a:lumMod val="50000"/>
                  </a:srgbClr>
                </a:solidFill>
                <a:ea typeface="Times New Roman" pitchFamily="18" charset="0"/>
                <a:cs typeface="Times New Roman" pitchFamily="18" charset="0"/>
              </a:rPr>
              <a:t>Πλήρης </a:t>
            </a:r>
            <a:r>
              <a:rPr lang="el-GR" dirty="0" err="1">
                <a:solidFill>
                  <a:srgbClr val="0F6FC6">
                    <a:lumMod val="50000"/>
                  </a:srgbClr>
                </a:solidFill>
                <a:ea typeface="Times New Roman" pitchFamily="18" charset="0"/>
                <a:cs typeface="Times New Roman" pitchFamily="18" charset="0"/>
              </a:rPr>
              <a:t>μεμβρανική</a:t>
            </a:r>
            <a:r>
              <a:rPr lang="el-GR" dirty="0">
                <a:solidFill>
                  <a:srgbClr val="0F6FC6">
                    <a:lumMod val="50000"/>
                  </a:srgbClr>
                </a:solidFill>
                <a:ea typeface="Times New Roman" pitchFamily="18" charset="0"/>
                <a:cs typeface="Times New Roman" pitchFamily="18" charset="0"/>
              </a:rPr>
              <a:t>-</a:t>
            </a:r>
            <a:r>
              <a:rPr lang="el-GR" dirty="0" err="1">
                <a:solidFill>
                  <a:srgbClr val="0F6FC6">
                    <a:lumMod val="50000"/>
                  </a:srgbClr>
                </a:solidFill>
                <a:ea typeface="Times New Roman" pitchFamily="18" charset="0"/>
                <a:cs typeface="Times New Roman" pitchFamily="18" charset="0"/>
              </a:rPr>
              <a:t>κυτταροπλασματική</a:t>
            </a:r>
            <a:r>
              <a:rPr lang="el-GR" dirty="0">
                <a:solidFill>
                  <a:srgbClr val="0F6FC6">
                    <a:lumMod val="50000"/>
                  </a:srgbClr>
                </a:solidFill>
                <a:ea typeface="Times New Roman" pitchFamily="18" charset="0"/>
                <a:cs typeface="Times New Roman" pitchFamily="18" charset="0"/>
              </a:rPr>
              <a:t> </a:t>
            </a:r>
            <a:r>
              <a:rPr lang="el-GR" dirty="0" err="1">
                <a:solidFill>
                  <a:srgbClr val="0F6FC6">
                    <a:lumMod val="50000"/>
                  </a:srgbClr>
                </a:solidFill>
                <a:ea typeface="Times New Roman" pitchFamily="18" charset="0"/>
                <a:cs typeface="Times New Roman" pitchFamily="18" charset="0"/>
              </a:rPr>
              <a:t>ανοσοϊστοθετικότητα</a:t>
            </a:r>
            <a:r>
              <a:rPr lang="el-GR" dirty="0">
                <a:solidFill>
                  <a:srgbClr val="0F6FC6">
                    <a:lumMod val="50000"/>
                  </a:srgbClr>
                </a:solidFill>
                <a:ea typeface="Times New Roman" pitchFamily="18" charset="0"/>
                <a:cs typeface="Times New Roman" pitchFamily="18" charset="0"/>
              </a:rPr>
              <a:t>  της </a:t>
            </a:r>
            <a:r>
              <a:rPr lang="en-US" b="1" dirty="0">
                <a:solidFill>
                  <a:srgbClr val="0F6FC6">
                    <a:lumMod val="50000"/>
                  </a:srgbClr>
                </a:solidFill>
                <a:ea typeface="Times New Roman" pitchFamily="18" charset="0"/>
                <a:cs typeface="Times New Roman" pitchFamily="18" charset="0"/>
              </a:rPr>
              <a:t>CA</a:t>
            </a:r>
            <a:r>
              <a:rPr lang="el-GR" b="1" dirty="0">
                <a:solidFill>
                  <a:srgbClr val="0F6FC6">
                    <a:lumMod val="50000"/>
                  </a:srgbClr>
                </a:solidFill>
                <a:ea typeface="Times New Roman" pitchFamily="18" charset="0"/>
                <a:cs typeface="Times New Roman" pitchFamily="18" charset="0"/>
              </a:rPr>
              <a:t> </a:t>
            </a:r>
            <a:r>
              <a:rPr lang="en-US" b="1" dirty="0">
                <a:solidFill>
                  <a:srgbClr val="0F6FC6">
                    <a:lumMod val="50000"/>
                  </a:srgbClr>
                </a:solidFill>
                <a:ea typeface="Times New Roman" pitchFamily="18" charset="0"/>
                <a:cs typeface="Times New Roman" pitchFamily="18" charset="0"/>
              </a:rPr>
              <a:t>IX</a:t>
            </a:r>
            <a:endParaRPr lang="el-GR" b="1" dirty="0">
              <a:solidFill>
                <a:prstClr val="black"/>
              </a:solidFill>
            </a:endParaRPr>
          </a:p>
        </p:txBody>
      </p:sp>
    </p:spTree>
    <p:extLst>
      <p:ext uri="{BB962C8B-B14F-4D97-AF65-F5344CB8AC3E}">
        <p14:creationId xmlns="" xmlns:p14="http://schemas.microsoft.com/office/powerpoint/2010/main" val="225529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1988"/>
                                        </p:tgtEl>
                                        <p:attrNameLst>
                                          <p:attrName>style.visibility</p:attrName>
                                        </p:attrNameLst>
                                      </p:cBhvr>
                                      <p:to>
                                        <p:strVal val="visible"/>
                                      </p:to>
                                    </p:set>
                                    <p:animEffect transition="in" filter="dissolve">
                                      <p:cBhvr>
                                        <p:cTn id="12" dur="500"/>
                                        <p:tgtEl>
                                          <p:spTgt spid="4198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1985"/>
                                        </p:tgtEl>
                                        <p:attrNameLst>
                                          <p:attrName>style.visibility</p:attrName>
                                        </p:attrNameLst>
                                      </p:cBhvr>
                                      <p:to>
                                        <p:strVal val="visible"/>
                                      </p:to>
                                    </p:set>
                                    <p:animEffect transition="in" filter="dissolve">
                                      <p:cBhvr>
                                        <p:cTn id="20" dur="500"/>
                                        <p:tgtEl>
                                          <p:spTgt spid="41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 grpId="0"/>
      <p:bldP spid="4"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Τίτλος 1"/>
          <p:cNvSpPr>
            <a:spLocks noGrp="1"/>
          </p:cNvSpPr>
          <p:nvPr>
            <p:ph type="title"/>
          </p:nvPr>
        </p:nvSpPr>
        <p:spPr>
          <a:xfrm>
            <a:off x="457200" y="274638"/>
            <a:ext cx="8229600" cy="511156"/>
          </a:xfrm>
        </p:spPr>
        <p:txBody>
          <a:bodyPr>
            <a:noAutofit/>
          </a:bodyPr>
          <a:lstStyle/>
          <a:p>
            <a:r>
              <a:rPr lang="el-GR" sz="2800" b="1" dirty="0"/>
              <a:t>Η νέκρωση που ενδιαφέρει είναι </a:t>
            </a:r>
            <a:br>
              <a:rPr lang="el-GR" sz="2800" b="1" dirty="0"/>
            </a:br>
            <a:r>
              <a:rPr lang="el-GR" sz="2800" b="1" dirty="0"/>
              <a:t>η </a:t>
            </a:r>
            <a:r>
              <a:rPr lang="el-GR" sz="2800" b="1" dirty="0">
                <a:effectLst>
                  <a:outerShdw blurRad="38100" dist="38100" dir="2700000" algn="tl">
                    <a:srgbClr val="000000">
                      <a:alpha val="43137"/>
                    </a:srgbClr>
                  </a:outerShdw>
                </a:effectLst>
              </a:rPr>
              <a:t>μικρο</a:t>
            </a:r>
            <a:r>
              <a:rPr lang="el-GR" sz="2800" b="1" dirty="0"/>
              <a:t>σκοπικά ανιχνευόμενη,  πηκτική νέκρωση.</a:t>
            </a:r>
          </a:p>
        </p:txBody>
      </p:sp>
      <p:pic>
        <p:nvPicPr>
          <p:cNvPr id="96260" name="Εικόνα 3"/>
          <p:cNvPicPr>
            <a:picLocks noChangeAspect="1"/>
          </p:cNvPicPr>
          <p:nvPr/>
        </p:nvPicPr>
        <p:blipFill>
          <a:blip r:embed="rId2" cstate="print"/>
          <a:srcRect l="28777" t="11812" r="11453" b="10425"/>
          <a:stretch>
            <a:fillRect/>
          </a:stretch>
        </p:blipFill>
        <p:spPr bwMode="auto">
          <a:xfrm>
            <a:off x="857224" y="1000108"/>
            <a:ext cx="7058025" cy="5164138"/>
          </a:xfrm>
          <a:prstGeom prst="rect">
            <a:avLst/>
          </a:prstGeom>
          <a:noFill/>
          <a:ln w="9525">
            <a:noFill/>
            <a:miter lim="800000"/>
            <a:headEnd/>
            <a:tailEnd/>
          </a:ln>
        </p:spPr>
      </p:pic>
      <p:sp>
        <p:nvSpPr>
          <p:cNvPr id="5" name="Ορθογώνιο 4"/>
          <p:cNvSpPr/>
          <p:nvPr/>
        </p:nvSpPr>
        <p:spPr>
          <a:xfrm>
            <a:off x="928662" y="6429396"/>
            <a:ext cx="7000924" cy="428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b="1" dirty="0">
                <a:solidFill>
                  <a:srgbClr val="002060"/>
                </a:solidFill>
              </a:rPr>
              <a:t>Μικροσκοπική πηκτική νέκρωση σε διαυγοκυτταρικό ΝΚΚ</a:t>
            </a:r>
          </a:p>
        </p:txBody>
      </p:sp>
      <mc:AlternateContent xmlns:mc="http://schemas.openxmlformats.org/markup-compatibility/2006">
        <mc:Choice xmlns="" xmlns:p14="http://schemas.microsoft.com/office/powerpoint/2010/main" Requires="p14">
          <p:contentPart p14:bwMode="auto" r:id="rId3">
            <p14:nvContentPartPr>
              <p14:cNvPr id="4098" name="Ink 2"/>
              <p14:cNvContentPartPr>
                <a14:cpLocks xmlns:a14="http://schemas.microsoft.com/office/drawing/2010/main" noRot="1" noChangeAspect="1" noEditPoints="1" noChangeArrowheads="1" noChangeShapeType="1"/>
              </p14:cNvContentPartPr>
              <p14:nvPr/>
            </p14:nvContentPartPr>
            <p14:xfrm>
              <a:off x="3321050" y="1165225"/>
              <a:ext cx="3794125" cy="1814513"/>
            </p14:xfrm>
          </p:contentPart>
        </mc:Choice>
        <mc:Fallback>
          <p:pic>
            <p:nvPicPr>
              <p:cNvPr id="4098" name="Ink 2"/>
              <p:cNvPicPr>
                <a:picLocks noRot="1" noChangeAspect="1" noEditPoints="1" noChangeArrowheads="1" noChangeShapeType="1"/>
              </p:cNvPicPr>
              <p:nvPr/>
            </p:nvPicPr>
            <p:blipFill>
              <a:blip r:embed="rId4" cstate="print"/>
              <a:stretch>
                <a:fillRect/>
              </a:stretch>
            </p:blipFill>
            <p:spPr>
              <a:xfrm>
                <a:off x="3314569" y="1158746"/>
                <a:ext cx="3807087" cy="1827471"/>
              </a:xfrm>
              <a:prstGeom prst="rect">
                <a:avLst/>
              </a:prstGeom>
            </p:spPr>
          </p:pic>
        </mc:Fallback>
      </mc:AlternateContent>
      <mc:AlternateContent xmlns:mc="http://schemas.openxmlformats.org/markup-compatibility/2006">
        <mc:Choice xmlns="" xmlns:p14="http://schemas.microsoft.com/office/powerpoint/2010/main" Requires="p14">
          <p:contentPart p14:bwMode="auto" r:id="rId5">
            <p14:nvContentPartPr>
              <p14:cNvPr id="4099" name="Ink 3"/>
              <p14:cNvContentPartPr>
                <a14:cpLocks xmlns:a14="http://schemas.microsoft.com/office/drawing/2010/main" noRot="1" noChangeAspect="1" noEditPoints="1" noChangeArrowheads="1" noChangeShapeType="1"/>
              </p14:cNvContentPartPr>
              <p14:nvPr/>
            </p14:nvContentPartPr>
            <p14:xfrm>
              <a:off x="2728913" y="2963863"/>
              <a:ext cx="4951412" cy="2379662"/>
            </p14:xfrm>
          </p:contentPart>
        </mc:Choice>
        <mc:Fallback>
          <p:pic>
            <p:nvPicPr>
              <p:cNvPr id="4099" name="Ink 3"/>
              <p:cNvPicPr>
                <a:picLocks noRot="1" noChangeAspect="1" noEditPoints="1" noChangeArrowheads="1" noChangeShapeType="1"/>
              </p:cNvPicPr>
              <p:nvPr/>
            </p:nvPicPr>
            <p:blipFill>
              <a:blip r:embed="rId6" cstate="print"/>
              <a:stretch>
                <a:fillRect/>
              </a:stretch>
            </p:blipFill>
            <p:spPr>
              <a:xfrm>
                <a:off x="2722436" y="2957393"/>
                <a:ext cx="4964366" cy="2392603"/>
              </a:xfrm>
              <a:prstGeom prst="rect">
                <a:avLst/>
              </a:prstGeom>
            </p:spPr>
          </p:pic>
        </mc:Fallback>
      </mc:AlternateContent>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2204864"/>
          </a:xfrm>
        </p:spPr>
        <p:txBody>
          <a:bodyPr>
            <a:noAutofit/>
          </a:bodyPr>
          <a:lstStyle/>
          <a:p>
            <a:pPr algn="ctr"/>
            <a:r>
              <a:rPr lang="el-GR" sz="1800" b="1" dirty="0">
                <a:solidFill>
                  <a:schemeClr val="accent1">
                    <a:lumMod val="50000"/>
                  </a:schemeClr>
                </a:solidFill>
                <a:effectLst>
                  <a:outerShdw blurRad="38100" dist="38100" dir="2700000" algn="tl">
                    <a:srgbClr val="000000">
                      <a:alpha val="43137"/>
                    </a:srgbClr>
                  </a:outerShdw>
                </a:effectLst>
                <a:latin typeface="+mn-lt"/>
              </a:rPr>
              <a:t>Ραβδοειδής</a:t>
            </a:r>
            <a:r>
              <a:rPr lang="el-GR" sz="1800" b="1" dirty="0">
                <a:solidFill>
                  <a:schemeClr val="accent1">
                    <a:lumMod val="50000"/>
                  </a:schemeClr>
                </a:solidFill>
                <a:latin typeface="+mn-lt"/>
              </a:rPr>
              <a:t>  [και </a:t>
            </a:r>
            <a:r>
              <a:rPr lang="el-GR" sz="1800" b="1" dirty="0" err="1">
                <a:solidFill>
                  <a:schemeClr val="accent1">
                    <a:lumMod val="50000"/>
                  </a:schemeClr>
                </a:solidFill>
                <a:latin typeface="+mn-lt"/>
              </a:rPr>
              <a:t>σαρκωματοειδής</a:t>
            </a:r>
            <a:r>
              <a:rPr lang="el-GR" sz="1800" b="1" dirty="0">
                <a:solidFill>
                  <a:schemeClr val="accent1">
                    <a:lumMod val="50000"/>
                  </a:schemeClr>
                </a:solidFill>
                <a:latin typeface="+mn-lt"/>
              </a:rPr>
              <a:t> (άνω τμήμα </a:t>
            </a:r>
            <a:r>
              <a:rPr lang="el-GR" sz="1800" b="1" dirty="0" err="1">
                <a:solidFill>
                  <a:schemeClr val="accent1">
                    <a:lumMod val="50000"/>
                  </a:schemeClr>
                </a:solidFill>
                <a:latin typeface="+mn-lt"/>
              </a:rPr>
              <a:t>δεξ</a:t>
            </a:r>
            <a:r>
              <a:rPr lang="el-GR" sz="1800" b="1" dirty="0">
                <a:solidFill>
                  <a:schemeClr val="accent1">
                    <a:lumMod val="50000"/>
                  </a:schemeClr>
                </a:solidFill>
                <a:latin typeface="+mn-lt"/>
              </a:rPr>
              <a:t>. </a:t>
            </a:r>
            <a:r>
              <a:rPr lang="el-GR" sz="1800" b="1" dirty="0" err="1">
                <a:solidFill>
                  <a:schemeClr val="accent1">
                    <a:lumMod val="50000"/>
                  </a:schemeClr>
                </a:solidFill>
                <a:latin typeface="+mn-lt"/>
              </a:rPr>
              <a:t>εικ</a:t>
            </a:r>
            <a:r>
              <a:rPr lang="el-GR" sz="1800" b="1" dirty="0">
                <a:solidFill>
                  <a:schemeClr val="accent1">
                    <a:lumMod val="50000"/>
                  </a:schemeClr>
                </a:solidFill>
                <a:latin typeface="+mn-lt"/>
              </a:rPr>
              <a:t>.)]  </a:t>
            </a:r>
            <a:r>
              <a:rPr lang="el-GR" sz="1800" b="1" dirty="0" err="1">
                <a:solidFill>
                  <a:schemeClr val="accent1">
                    <a:lumMod val="50000"/>
                  </a:schemeClr>
                </a:solidFill>
                <a:latin typeface="+mn-lt"/>
              </a:rPr>
              <a:t>αποδιαφοροποίηση</a:t>
            </a:r>
            <a:r>
              <a:rPr lang="el-GR" sz="1800" b="1" dirty="0">
                <a:solidFill>
                  <a:schemeClr val="accent1">
                    <a:lumMod val="50000"/>
                  </a:schemeClr>
                </a:solidFill>
                <a:latin typeface="+mn-lt"/>
              </a:rPr>
              <a:t> ΝΚΚ• </a:t>
            </a:r>
            <a:br>
              <a:rPr lang="el-GR" sz="1800" b="1" dirty="0">
                <a:solidFill>
                  <a:schemeClr val="accent1">
                    <a:lumMod val="50000"/>
                  </a:schemeClr>
                </a:solidFill>
                <a:latin typeface="+mn-lt"/>
              </a:rPr>
            </a:br>
            <a:r>
              <a:rPr lang="el-GR" sz="1800" b="1" dirty="0">
                <a:solidFill>
                  <a:schemeClr val="accent1">
                    <a:lumMod val="50000"/>
                  </a:schemeClr>
                </a:solidFill>
                <a:latin typeface="+mn-lt"/>
              </a:rPr>
              <a:t/>
            </a:r>
            <a:br>
              <a:rPr lang="el-GR" sz="1800" b="1" dirty="0">
                <a:solidFill>
                  <a:schemeClr val="accent1">
                    <a:lumMod val="50000"/>
                  </a:schemeClr>
                </a:solidFill>
                <a:latin typeface="+mn-lt"/>
              </a:rPr>
            </a:br>
            <a:r>
              <a:rPr lang="el-GR" sz="1600" dirty="0">
                <a:solidFill>
                  <a:schemeClr val="accent1">
                    <a:lumMod val="50000"/>
                  </a:schemeClr>
                </a:solidFill>
                <a:latin typeface="+mn-lt"/>
              </a:rPr>
              <a:t>τουλάχιστον η πρώτη, από μόνη της, </a:t>
            </a:r>
            <a:r>
              <a:rPr lang="el-GR" sz="1600" dirty="0">
                <a:solidFill>
                  <a:schemeClr val="accent1">
                    <a:lumMod val="50000"/>
                  </a:schemeClr>
                </a:solidFill>
                <a:effectLst>
                  <a:outerShdw blurRad="38100" dist="38100" dir="2700000" algn="tl">
                    <a:srgbClr val="000000">
                      <a:alpha val="43137"/>
                    </a:srgbClr>
                  </a:outerShdw>
                </a:effectLst>
                <a:latin typeface="+mn-lt"/>
              </a:rPr>
              <a:t>αυξάνει τον κίνδυνο θανάτου</a:t>
            </a:r>
            <a:r>
              <a:rPr lang="el-GR" sz="1600" dirty="0">
                <a:solidFill>
                  <a:schemeClr val="accent1">
                    <a:lumMod val="50000"/>
                  </a:schemeClr>
                </a:solidFill>
                <a:latin typeface="+mn-lt"/>
              </a:rPr>
              <a:t>. Μεγάλα </a:t>
            </a:r>
            <a:r>
              <a:rPr lang="el-GR" sz="1600" dirty="0" err="1">
                <a:solidFill>
                  <a:schemeClr val="accent1">
                    <a:lumMod val="50000"/>
                  </a:schemeClr>
                </a:solidFill>
                <a:latin typeface="+mn-lt"/>
              </a:rPr>
              <a:t>επιθηλιοειδή</a:t>
            </a:r>
            <a:r>
              <a:rPr lang="el-GR" sz="1600" dirty="0">
                <a:solidFill>
                  <a:schemeClr val="accent1">
                    <a:lumMod val="50000"/>
                  </a:schemeClr>
                </a:solidFill>
                <a:latin typeface="+mn-lt"/>
              </a:rPr>
              <a:t> κύτταρα με κεντρικά </a:t>
            </a:r>
            <a:r>
              <a:rPr lang="el-GR" sz="1600" dirty="0" err="1">
                <a:solidFill>
                  <a:schemeClr val="accent1">
                    <a:lumMod val="50000"/>
                  </a:schemeClr>
                </a:solidFill>
                <a:latin typeface="+mn-lt"/>
              </a:rPr>
              <a:t>ηωσινοφιλικά</a:t>
            </a:r>
            <a:r>
              <a:rPr lang="el-GR" sz="1600" dirty="0">
                <a:solidFill>
                  <a:schemeClr val="accent1">
                    <a:lumMod val="50000"/>
                  </a:schemeClr>
                </a:solidFill>
                <a:latin typeface="+mn-lt"/>
              </a:rPr>
              <a:t> </a:t>
            </a:r>
            <a:r>
              <a:rPr lang="el-GR" sz="1600" dirty="0" err="1">
                <a:solidFill>
                  <a:schemeClr val="accent1">
                    <a:lumMod val="50000"/>
                  </a:schemeClr>
                </a:solidFill>
                <a:latin typeface="+mn-lt"/>
              </a:rPr>
              <a:t>ενδοκυτταροπλασμικά</a:t>
            </a:r>
            <a:r>
              <a:rPr lang="el-GR" sz="1600" dirty="0">
                <a:solidFill>
                  <a:schemeClr val="accent1">
                    <a:lumMod val="50000"/>
                  </a:schemeClr>
                </a:solidFill>
                <a:latin typeface="+mn-lt"/>
              </a:rPr>
              <a:t> εγκλείσματα. Ευμεγέθεις, έκκεντροι και ανώμαλοι πυρήνες με προβάλλοντα </a:t>
            </a:r>
            <a:r>
              <a:rPr lang="el-GR" sz="1600" dirty="0" err="1">
                <a:solidFill>
                  <a:schemeClr val="accent1">
                    <a:lumMod val="50000"/>
                  </a:schemeClr>
                </a:solidFill>
                <a:latin typeface="+mn-lt"/>
              </a:rPr>
              <a:t>πυρήνια</a:t>
            </a:r>
            <a:r>
              <a:rPr lang="el-GR" sz="1600" dirty="0">
                <a:solidFill>
                  <a:schemeClr val="accent1">
                    <a:lumMod val="50000"/>
                  </a:schemeClr>
                </a:solidFill>
                <a:latin typeface="+mn-lt"/>
              </a:rPr>
              <a:t>-βαθμός </a:t>
            </a:r>
            <a:r>
              <a:rPr lang="el-GR" sz="1600" dirty="0" err="1">
                <a:solidFill>
                  <a:schemeClr val="accent1">
                    <a:lumMod val="50000"/>
                  </a:schemeClr>
                </a:solidFill>
                <a:latin typeface="+mn-lt"/>
              </a:rPr>
              <a:t>πυρηνιακής</a:t>
            </a:r>
            <a:r>
              <a:rPr lang="el-GR" sz="1600" dirty="0">
                <a:solidFill>
                  <a:schemeClr val="accent1">
                    <a:lumMod val="50000"/>
                  </a:schemeClr>
                </a:solidFill>
                <a:latin typeface="+mn-lt"/>
              </a:rPr>
              <a:t> κακοήθειας</a:t>
            </a:r>
            <a:r>
              <a:rPr lang="en-US" sz="1600" dirty="0">
                <a:solidFill>
                  <a:schemeClr val="accent1">
                    <a:lumMod val="50000"/>
                  </a:schemeClr>
                </a:solidFill>
                <a:latin typeface="+mn-lt"/>
              </a:rPr>
              <a:t>: 4 </a:t>
            </a:r>
            <a:r>
              <a:rPr lang="el-GR" sz="1600" dirty="0">
                <a:solidFill>
                  <a:schemeClr val="accent1">
                    <a:lumMod val="50000"/>
                  </a:schemeClr>
                </a:solidFill>
                <a:latin typeface="+mn-lt"/>
              </a:rPr>
              <a:t>κατά </a:t>
            </a:r>
            <a:r>
              <a:rPr lang="en-US" sz="1600" dirty="0">
                <a:solidFill>
                  <a:schemeClr val="accent1">
                    <a:lumMod val="50000"/>
                  </a:schemeClr>
                </a:solidFill>
                <a:latin typeface="+mn-lt"/>
              </a:rPr>
              <a:t>ISUP</a:t>
            </a:r>
            <a:r>
              <a:rPr lang="el-GR" sz="1600" dirty="0">
                <a:solidFill>
                  <a:schemeClr val="accent1">
                    <a:lumMod val="50000"/>
                  </a:schemeClr>
                </a:solidFill>
                <a:latin typeface="+mn-lt"/>
              </a:rPr>
              <a:t>. </a:t>
            </a:r>
            <a:br>
              <a:rPr lang="el-GR" sz="1600" dirty="0">
                <a:solidFill>
                  <a:schemeClr val="accent1">
                    <a:lumMod val="50000"/>
                  </a:schemeClr>
                </a:solidFill>
                <a:latin typeface="+mn-lt"/>
              </a:rPr>
            </a:br>
            <a:r>
              <a:rPr lang="el-GR" sz="1600" dirty="0">
                <a:solidFill>
                  <a:schemeClr val="accent1">
                    <a:lumMod val="50000"/>
                  </a:schemeClr>
                </a:solidFill>
                <a:latin typeface="+mn-lt"/>
              </a:rPr>
              <a:t>Ο ανοσοφαινότυπος είναι ανάλογος του μη ραβδοειδούς συστατικού </a:t>
            </a:r>
            <a:r>
              <a:rPr lang="en-US" sz="1600" dirty="0">
                <a:solidFill>
                  <a:schemeClr val="accent1">
                    <a:lumMod val="50000"/>
                  </a:schemeClr>
                </a:solidFill>
                <a:latin typeface="+mn-lt"/>
              </a:rPr>
              <a:t>[</a:t>
            </a:r>
            <a:r>
              <a:rPr lang="el-GR" sz="1600" dirty="0">
                <a:solidFill>
                  <a:schemeClr val="accent1">
                    <a:lumMod val="50000"/>
                  </a:schemeClr>
                </a:solidFill>
                <a:latin typeface="+mn-lt"/>
              </a:rPr>
              <a:t>π.χ. </a:t>
            </a:r>
            <a:r>
              <a:rPr lang="en-US" sz="1600" dirty="0">
                <a:solidFill>
                  <a:schemeClr val="accent1">
                    <a:lumMod val="50000"/>
                  </a:schemeClr>
                </a:solidFill>
                <a:latin typeface="+mn-lt"/>
              </a:rPr>
              <a:t>CA IX (+)].</a:t>
            </a:r>
            <a:r>
              <a:rPr lang="el-GR" sz="1600" dirty="0">
                <a:solidFill>
                  <a:schemeClr val="accent1">
                    <a:lumMod val="50000"/>
                  </a:schemeClr>
                </a:solidFill>
                <a:latin typeface="+mn-lt"/>
              </a:rPr>
              <a:t/>
            </a:r>
            <a:br>
              <a:rPr lang="el-GR" sz="1600" dirty="0">
                <a:solidFill>
                  <a:schemeClr val="accent1">
                    <a:lumMod val="50000"/>
                  </a:schemeClr>
                </a:solidFill>
                <a:latin typeface="+mn-lt"/>
              </a:rPr>
            </a:br>
            <a:r>
              <a:rPr lang="el-GR" sz="1600" dirty="0">
                <a:solidFill>
                  <a:schemeClr val="accent1">
                    <a:lumMod val="50000"/>
                  </a:schemeClr>
                </a:solidFill>
                <a:latin typeface="+mn-lt"/>
              </a:rPr>
              <a:t>Το </a:t>
            </a:r>
            <a:r>
              <a:rPr lang="el-GR" sz="1600" dirty="0" err="1">
                <a:solidFill>
                  <a:schemeClr val="accent1">
                    <a:lumMod val="50000"/>
                  </a:schemeClr>
                </a:solidFill>
                <a:effectLst>
                  <a:outerShdw blurRad="38100" dist="38100" dir="2700000" algn="tl">
                    <a:srgbClr val="000000">
                      <a:alpha val="43137"/>
                    </a:srgbClr>
                  </a:outerShdw>
                </a:effectLst>
                <a:latin typeface="+mn-lt"/>
              </a:rPr>
              <a:t>σαρκωματοειδές</a:t>
            </a:r>
            <a:r>
              <a:rPr lang="el-GR" sz="1600" dirty="0">
                <a:solidFill>
                  <a:schemeClr val="accent1">
                    <a:lumMod val="50000"/>
                  </a:schemeClr>
                </a:solidFill>
                <a:effectLst>
                  <a:outerShdw blurRad="38100" dist="38100" dir="2700000" algn="tl">
                    <a:srgbClr val="000000">
                      <a:alpha val="43137"/>
                    </a:srgbClr>
                  </a:outerShdw>
                </a:effectLst>
                <a:latin typeface="+mn-lt"/>
              </a:rPr>
              <a:t> ΝΚΚ  </a:t>
            </a:r>
            <a:r>
              <a:rPr lang="el-GR" sz="1600" spc="600" dirty="0">
                <a:solidFill>
                  <a:schemeClr val="accent1">
                    <a:lumMod val="50000"/>
                  </a:schemeClr>
                </a:solidFill>
                <a:latin typeface="+mn-lt"/>
              </a:rPr>
              <a:t>δεν</a:t>
            </a:r>
            <a:r>
              <a:rPr lang="el-GR" sz="1600" dirty="0">
                <a:solidFill>
                  <a:schemeClr val="accent1">
                    <a:lumMod val="50000"/>
                  </a:schemeClr>
                </a:solidFill>
                <a:latin typeface="+mn-lt"/>
              </a:rPr>
              <a:t> αποτελεί ανεξάρτητο τύπο ΝΚΚ γιατί αντιπροσωπεύει την </a:t>
            </a:r>
            <a:r>
              <a:rPr lang="el-GR" sz="1600" dirty="0">
                <a:solidFill>
                  <a:schemeClr val="accent1">
                    <a:lumMod val="50000"/>
                  </a:schemeClr>
                </a:solidFill>
                <a:effectLst>
                  <a:outerShdw blurRad="38100" dist="38100" dir="2700000" algn="tl">
                    <a:srgbClr val="000000">
                      <a:alpha val="43137"/>
                    </a:srgbClr>
                  </a:outerShdw>
                </a:effectLst>
                <a:latin typeface="+mn-lt"/>
              </a:rPr>
              <a:t>ακραία υψηλόβαθμη κακοήθεια </a:t>
            </a:r>
            <a:r>
              <a:rPr lang="el-GR" sz="1600" dirty="0">
                <a:solidFill>
                  <a:schemeClr val="accent1">
                    <a:lumMod val="50000"/>
                  </a:schemeClr>
                </a:solidFill>
                <a:latin typeface="+mn-lt"/>
              </a:rPr>
              <a:t>που μπορεί να φτάσουν  </a:t>
            </a:r>
            <a:r>
              <a:rPr lang="el-GR" sz="1600" spc="600" dirty="0">
                <a:solidFill>
                  <a:schemeClr val="accent1">
                    <a:lumMod val="50000"/>
                  </a:schemeClr>
                </a:solidFill>
                <a:latin typeface="+mn-lt"/>
              </a:rPr>
              <a:t>όλοι</a:t>
            </a:r>
            <a:r>
              <a:rPr lang="el-GR" sz="1600" dirty="0">
                <a:solidFill>
                  <a:schemeClr val="accent1">
                    <a:lumMod val="50000"/>
                  </a:schemeClr>
                </a:solidFill>
                <a:latin typeface="+mn-lt"/>
              </a:rPr>
              <a:t> οι ιστολογικοί τύποι ΝΚΚ </a:t>
            </a:r>
            <a:br>
              <a:rPr lang="el-GR" sz="1600" dirty="0">
                <a:solidFill>
                  <a:schemeClr val="accent1">
                    <a:lumMod val="50000"/>
                  </a:schemeClr>
                </a:solidFill>
                <a:latin typeface="+mn-lt"/>
              </a:rPr>
            </a:br>
            <a:r>
              <a:rPr lang="el-GR" sz="1600" dirty="0">
                <a:solidFill>
                  <a:schemeClr val="accent1">
                    <a:lumMod val="50000"/>
                  </a:schemeClr>
                </a:solidFill>
                <a:latin typeface="+mn-lt"/>
              </a:rPr>
              <a:t>(ίσως συχνότερα, το </a:t>
            </a:r>
            <a:r>
              <a:rPr lang="el-GR" sz="1600" dirty="0" err="1">
                <a:solidFill>
                  <a:schemeClr val="accent1">
                    <a:lumMod val="50000"/>
                  </a:schemeClr>
                </a:solidFill>
                <a:latin typeface="+mn-lt"/>
              </a:rPr>
              <a:t>χρωμόφοβο</a:t>
            </a:r>
            <a:r>
              <a:rPr lang="el-GR" sz="1600" dirty="0">
                <a:solidFill>
                  <a:schemeClr val="accent1">
                    <a:lumMod val="50000"/>
                  </a:schemeClr>
                </a:solidFill>
                <a:latin typeface="+mn-lt"/>
              </a:rPr>
              <a:t> ΝΚΚ). </a:t>
            </a:r>
          </a:p>
        </p:txBody>
      </p:sp>
      <p:pic>
        <p:nvPicPr>
          <p:cNvPr id="6146" name="Picture 2" descr="http://coursewareobjects.elsevier.com/objects/elr/ExpertConsult/Bostwick/urologic2e/IC/images/002019.jpg"/>
          <p:cNvPicPr>
            <a:picLocks noChangeAspect="1" noChangeArrowheads="1"/>
          </p:cNvPicPr>
          <p:nvPr/>
        </p:nvPicPr>
        <p:blipFill>
          <a:blip r:embed="rId2" cstate="print"/>
          <a:srcRect/>
          <a:stretch>
            <a:fillRect/>
          </a:stretch>
        </p:blipFill>
        <p:spPr bwMode="auto">
          <a:xfrm rot="16200000">
            <a:off x="5686576" y="3169062"/>
            <a:ext cx="4149080" cy="3228796"/>
          </a:xfrm>
          <a:prstGeom prst="rect">
            <a:avLst/>
          </a:prstGeom>
          <a:noFill/>
        </p:spPr>
      </p:pic>
      <p:pic>
        <p:nvPicPr>
          <p:cNvPr id="43010" name="Picture 2" descr="C:\Users\KAV-AGRO\Desktop\renal-cell-carcinoma-(kd001-2) (1).jpeg"/>
          <p:cNvPicPr>
            <a:picLocks noChangeAspect="1" noChangeArrowheads="1"/>
          </p:cNvPicPr>
          <p:nvPr/>
        </p:nvPicPr>
        <p:blipFill>
          <a:blip r:embed="rId3" cstate="print"/>
          <a:srcRect/>
          <a:stretch>
            <a:fillRect/>
          </a:stretch>
        </p:blipFill>
        <p:spPr bwMode="auto">
          <a:xfrm rot="16200000">
            <a:off x="-699163" y="3227555"/>
            <a:ext cx="4149080" cy="3111810"/>
          </a:xfrm>
          <a:prstGeom prst="rect">
            <a:avLst/>
          </a:prstGeom>
          <a:noFill/>
        </p:spPr>
      </p:pic>
      <p:pic>
        <p:nvPicPr>
          <p:cNvPr id="43011" name="Picture 3" descr="C:\Users\KAV-AGRO\Desktop\17234348496_9292b23263_b.jpg"/>
          <p:cNvPicPr>
            <a:picLocks noChangeAspect="1" noChangeArrowheads="1"/>
          </p:cNvPicPr>
          <p:nvPr/>
        </p:nvPicPr>
        <p:blipFill>
          <a:blip r:embed="rId4" cstate="print"/>
          <a:srcRect/>
          <a:stretch>
            <a:fillRect/>
          </a:stretch>
        </p:blipFill>
        <p:spPr bwMode="auto">
          <a:xfrm rot="16200000">
            <a:off x="2475267" y="3221477"/>
            <a:ext cx="4149080" cy="3123966"/>
          </a:xfrm>
          <a:prstGeom prst="rect">
            <a:avLst/>
          </a:prstGeom>
          <a:noFill/>
        </p:spPr>
      </p:pic>
      <p:pic>
        <p:nvPicPr>
          <p:cNvPr id="43012" name="Picture 4" descr="C:\Users\KAV-AGRO\Desktop\17259775511_085de58c85_b.jpg"/>
          <p:cNvPicPr>
            <a:picLocks noChangeAspect="1" noChangeArrowheads="1"/>
          </p:cNvPicPr>
          <p:nvPr/>
        </p:nvPicPr>
        <p:blipFill>
          <a:blip r:embed="rId5" cstate="print"/>
          <a:srcRect/>
          <a:stretch>
            <a:fillRect/>
          </a:stretch>
        </p:blipFill>
        <p:spPr bwMode="auto">
          <a:xfrm>
            <a:off x="179512" y="2204864"/>
            <a:ext cx="5738226" cy="4320481"/>
          </a:xfrm>
          <a:prstGeom prst="rect">
            <a:avLst/>
          </a:prstGeom>
          <a:noFill/>
        </p:spPr>
      </p:pic>
    </p:spTree>
    <p:extLst>
      <p:ext uri="{BB962C8B-B14F-4D97-AF65-F5344CB8AC3E}">
        <p14:creationId xmlns="" xmlns:p14="http://schemas.microsoft.com/office/powerpoint/2010/main" val="15719426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3010"/>
                                        </p:tgtEl>
                                      </p:cBhvr>
                                    </p:animEffect>
                                    <p:set>
                                      <p:cBhvr>
                                        <p:cTn id="7" dur="1" fill="hold">
                                          <p:stCondLst>
                                            <p:cond delay="499"/>
                                          </p:stCondLst>
                                        </p:cTn>
                                        <p:tgtEl>
                                          <p:spTgt spid="43010"/>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43011"/>
                                        </p:tgtEl>
                                      </p:cBhvr>
                                    </p:animEffect>
                                    <p:set>
                                      <p:cBhvr>
                                        <p:cTn id="10" dur="1" fill="hold">
                                          <p:stCondLst>
                                            <p:cond delay="499"/>
                                          </p:stCondLst>
                                        </p:cTn>
                                        <p:tgtEl>
                                          <p:spTgt spid="430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3012"/>
                                        </p:tgtEl>
                                        <p:attrNameLst>
                                          <p:attrName>style.visibility</p:attrName>
                                        </p:attrNameLst>
                                      </p:cBhvr>
                                      <p:to>
                                        <p:strVal val="visible"/>
                                      </p:to>
                                    </p:set>
                                    <p:animEffect transition="in" filter="dissolve">
                                      <p:cBhvr>
                                        <p:cTn id="15" dur="500"/>
                                        <p:tgtEl>
                                          <p:spTgt spid="4301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kidneytumormalignantrccclear_MacLennan12.jpg"/>
          <p:cNvPicPr>
            <a:picLocks noChangeAspect="1" noChangeArrowheads="1"/>
          </p:cNvPicPr>
          <p:nvPr/>
        </p:nvPicPr>
        <p:blipFill>
          <a:blip r:embed="rId3" cstate="print"/>
          <a:srcRect/>
          <a:stretch>
            <a:fillRect/>
          </a:stretch>
        </p:blipFill>
        <p:spPr bwMode="auto">
          <a:xfrm>
            <a:off x="179513" y="260648"/>
            <a:ext cx="4277381" cy="3220616"/>
          </a:xfrm>
          <a:prstGeom prst="rect">
            <a:avLst/>
          </a:prstGeom>
          <a:noFill/>
        </p:spPr>
      </p:pic>
      <p:pic>
        <p:nvPicPr>
          <p:cNvPr id="2051" name="Picture 3" descr="C:\Users\User\Desktop\kidneytumormalignantrccclear_MacLennan11.jpg"/>
          <p:cNvPicPr>
            <a:picLocks noChangeAspect="1" noChangeArrowheads="1"/>
          </p:cNvPicPr>
          <p:nvPr/>
        </p:nvPicPr>
        <p:blipFill>
          <a:blip r:embed="rId4" cstate="print"/>
          <a:srcRect/>
          <a:stretch>
            <a:fillRect/>
          </a:stretch>
        </p:blipFill>
        <p:spPr bwMode="auto">
          <a:xfrm>
            <a:off x="4644009" y="260648"/>
            <a:ext cx="4303603" cy="3240360"/>
          </a:xfrm>
          <a:prstGeom prst="rect">
            <a:avLst/>
          </a:prstGeom>
          <a:noFill/>
        </p:spPr>
      </p:pic>
      <p:pic>
        <p:nvPicPr>
          <p:cNvPr id="2052" name="Picture 4" descr="C:\Users\User\Desktop\kidneytumormalignantrccclear_MacLennan09.jpg"/>
          <p:cNvPicPr>
            <a:picLocks noChangeAspect="1" noChangeArrowheads="1"/>
          </p:cNvPicPr>
          <p:nvPr/>
        </p:nvPicPr>
        <p:blipFill>
          <a:blip r:embed="rId5" cstate="print"/>
          <a:srcRect/>
          <a:stretch>
            <a:fillRect/>
          </a:stretch>
        </p:blipFill>
        <p:spPr bwMode="auto">
          <a:xfrm>
            <a:off x="251520" y="3645024"/>
            <a:ext cx="4255632" cy="3024336"/>
          </a:xfrm>
          <a:prstGeom prst="rect">
            <a:avLst/>
          </a:prstGeom>
          <a:noFill/>
        </p:spPr>
      </p:pic>
      <p:pic>
        <p:nvPicPr>
          <p:cNvPr id="2053" name="Picture 5" descr="C:\Users\User\Desktop\kidneytumormalignantrccclear_MacLennan10.jpg"/>
          <p:cNvPicPr>
            <a:picLocks noChangeAspect="1" noChangeArrowheads="1"/>
          </p:cNvPicPr>
          <p:nvPr/>
        </p:nvPicPr>
        <p:blipFill>
          <a:blip r:embed="rId6" cstate="print"/>
          <a:srcRect/>
          <a:stretch>
            <a:fillRect/>
          </a:stretch>
        </p:blipFill>
        <p:spPr bwMode="auto">
          <a:xfrm>
            <a:off x="4788025" y="3717032"/>
            <a:ext cx="3921061" cy="2952328"/>
          </a:xfrm>
          <a:prstGeom prst="rect">
            <a:avLst/>
          </a:prstGeom>
          <a:noFill/>
        </p:spPr>
      </p:pic>
      <p:sp>
        <p:nvSpPr>
          <p:cNvPr id="6" name="1 - Τίτλος"/>
          <p:cNvSpPr txBox="1">
            <a:spLocks/>
          </p:cNvSpPr>
          <p:nvPr/>
        </p:nvSpPr>
        <p:spPr>
          <a:xfrm>
            <a:off x="2267744" y="3212976"/>
            <a:ext cx="4536504" cy="144016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a:ln>
                  <a:noFill/>
                </a:ln>
                <a:solidFill>
                  <a:schemeClr val="tx1"/>
                </a:solidFill>
                <a:effectLst/>
                <a:uLnTx/>
                <a:uFillTx/>
                <a:latin typeface="+mj-lt"/>
                <a:ea typeface="+mj-ea"/>
                <a:cs typeface="+mj-cs"/>
              </a:rPr>
              <a:t>400</a:t>
            </a:r>
            <a:r>
              <a:rPr kumimoji="0" lang="en-US" sz="4400" b="1" i="0" u="none" strike="noStrike" kern="1200" cap="none" spc="0" normalizeH="0" baseline="0" noProof="0" dirty="0">
                <a:ln>
                  <a:noFill/>
                </a:ln>
                <a:solidFill>
                  <a:schemeClr val="tx1"/>
                </a:solidFill>
                <a:effectLst/>
                <a:uLnTx/>
                <a:uFillTx/>
                <a:latin typeface="+mj-lt"/>
                <a:ea typeface="+mj-ea"/>
                <a:cs typeface="+mj-cs"/>
              </a:rPr>
              <a:t>x</a:t>
            </a:r>
            <a:endParaRPr kumimoji="0" lang="el-GR" sz="44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dissolv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dissolv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53"/>
                                        </p:tgtEl>
                                        <p:attrNameLst>
                                          <p:attrName>style.visibility</p:attrName>
                                        </p:attrNameLst>
                                      </p:cBhvr>
                                      <p:to>
                                        <p:strVal val="visible"/>
                                      </p:to>
                                    </p:set>
                                    <p:animEffect transition="in" filter="dissolve">
                                      <p:cBhvr>
                                        <p:cTn id="17"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400ABA33-04CB-BFD8-DF28-5EC38B3A14F9}"/>
              </a:ext>
            </a:extLst>
          </p:cNvPr>
          <p:cNvSpPr>
            <a:spLocks noGrp="1"/>
          </p:cNvSpPr>
          <p:nvPr>
            <p:ph type="title"/>
          </p:nvPr>
        </p:nvSpPr>
        <p:spPr>
          <a:xfrm>
            <a:off x="457200" y="0"/>
            <a:ext cx="8229600" cy="908720"/>
          </a:xfrm>
        </p:spPr>
        <p:txBody>
          <a:bodyPr>
            <a:normAutofit/>
          </a:bodyPr>
          <a:lstStyle/>
          <a:p>
            <a:r>
              <a:rPr lang="el-GR" dirty="0"/>
              <a:t>ΓΕΝΙΚΗ ΘΕΡΑΠΕΙΑ ΝΚΚ</a:t>
            </a:r>
          </a:p>
        </p:txBody>
      </p:sp>
      <p:sp>
        <p:nvSpPr>
          <p:cNvPr id="3" name="Θέση περιεχομένου 2">
            <a:extLst>
              <a:ext uri="{FF2B5EF4-FFF2-40B4-BE49-F238E27FC236}">
                <a16:creationId xmlns="" xmlns:a16="http://schemas.microsoft.com/office/drawing/2014/main" id="{50649152-30F1-A605-5156-07E34957014F}"/>
              </a:ext>
            </a:extLst>
          </p:cNvPr>
          <p:cNvSpPr>
            <a:spLocks noGrp="1"/>
          </p:cNvSpPr>
          <p:nvPr>
            <p:ph idx="1"/>
          </p:nvPr>
        </p:nvSpPr>
        <p:spPr>
          <a:xfrm>
            <a:off x="0" y="1124744"/>
            <a:ext cx="9144000" cy="5544616"/>
          </a:xfrm>
        </p:spPr>
        <p:txBody>
          <a:bodyPr>
            <a:normAutofit fontScale="85000" lnSpcReduction="20000"/>
          </a:bodyPr>
          <a:lstStyle/>
          <a:p>
            <a:pPr algn="just"/>
            <a:r>
              <a:rPr lang="el-GR" dirty="0" err="1"/>
              <a:t>Εκτομή</a:t>
            </a:r>
            <a:r>
              <a:rPr lang="el-GR" dirty="0"/>
              <a:t> (μερική ή ριζική νεφρεκτομή)</a:t>
            </a:r>
            <a:endParaRPr lang="en-US" dirty="0"/>
          </a:p>
          <a:p>
            <a:pPr algn="just"/>
            <a:r>
              <a:rPr lang="en-US" dirty="0"/>
              <a:t>H </a:t>
            </a:r>
            <a:r>
              <a:rPr lang="el-GR" dirty="0"/>
              <a:t>περαιτέρω θεραπεία δυνητικώς συνυπολογίζει  τον </a:t>
            </a:r>
            <a:r>
              <a:rPr lang="el-GR" b="1" dirty="0" err="1"/>
              <a:t>υποτύπο</a:t>
            </a:r>
            <a:r>
              <a:rPr lang="el-GR" dirty="0"/>
              <a:t> του ΝΚΚ. </a:t>
            </a:r>
          </a:p>
          <a:p>
            <a:pPr algn="just"/>
            <a:r>
              <a:rPr lang="el-GR" dirty="0"/>
              <a:t>Η χημειοθεραπεία και η ακτινοβολία θεωρούνται παραδοσιακά  όχι ιδιαίτερα αποτελεσματικές. Ωστόσο, η αυξανόμενη χρήση </a:t>
            </a:r>
            <a:r>
              <a:rPr lang="el-GR" b="1" dirty="0" err="1"/>
              <a:t>ιντερφερόνης</a:t>
            </a:r>
            <a:r>
              <a:rPr lang="el-GR" b="1" dirty="0"/>
              <a:t>, </a:t>
            </a:r>
            <a:r>
              <a:rPr lang="el-GR" b="1" dirty="0" err="1"/>
              <a:t>κυτοκίνης</a:t>
            </a:r>
            <a:r>
              <a:rPr lang="el-GR" b="1" dirty="0"/>
              <a:t> IL2, </a:t>
            </a:r>
            <a:r>
              <a:rPr lang="el-GR" b="1" dirty="0" err="1"/>
              <a:t>αντιαγγειογενετικών</a:t>
            </a:r>
            <a:r>
              <a:rPr lang="el-GR" b="1" dirty="0"/>
              <a:t> παραγόντων και ανοσοθεραπείας </a:t>
            </a:r>
            <a:r>
              <a:rPr lang="el-GR" dirty="0"/>
              <a:t>(</a:t>
            </a:r>
            <a:r>
              <a:rPr lang="el-GR" dirty="0" err="1"/>
              <a:t>σοραφενίμπη</a:t>
            </a:r>
            <a:r>
              <a:rPr lang="el-GR" dirty="0"/>
              <a:t>, </a:t>
            </a:r>
            <a:r>
              <a:rPr lang="el-GR" dirty="0" err="1"/>
              <a:t>sunitinib</a:t>
            </a:r>
            <a:r>
              <a:rPr lang="el-GR" dirty="0"/>
              <a:t>, </a:t>
            </a:r>
            <a:r>
              <a:rPr lang="el-GR" dirty="0" err="1"/>
              <a:t>temsirolimus</a:t>
            </a:r>
            <a:r>
              <a:rPr lang="el-GR" dirty="0"/>
              <a:t>, </a:t>
            </a:r>
            <a:r>
              <a:rPr lang="el-GR" dirty="0" err="1"/>
              <a:t>everolimus</a:t>
            </a:r>
            <a:r>
              <a:rPr lang="el-GR" dirty="0"/>
              <a:t>, </a:t>
            </a:r>
            <a:r>
              <a:rPr lang="el-GR" dirty="0" err="1"/>
              <a:t>bevacizumab</a:t>
            </a:r>
            <a:r>
              <a:rPr lang="el-GR" dirty="0"/>
              <a:t>, </a:t>
            </a:r>
            <a:r>
              <a:rPr lang="el-GR" dirty="0" err="1"/>
              <a:t>pazopanib</a:t>
            </a:r>
            <a:r>
              <a:rPr lang="el-GR" dirty="0"/>
              <a:t>, </a:t>
            </a:r>
            <a:r>
              <a:rPr lang="el-GR" dirty="0" err="1"/>
              <a:t>nivolumab</a:t>
            </a:r>
            <a:r>
              <a:rPr lang="el-GR" dirty="0"/>
              <a:t>) βελτιώνουν το τοπίο.</a:t>
            </a:r>
          </a:p>
          <a:p>
            <a:pPr algn="just"/>
            <a:r>
              <a:rPr lang="el-GR" dirty="0"/>
              <a:t>5ετής επιβίωση: </a:t>
            </a:r>
            <a:r>
              <a:rPr lang="el-GR" b="1" dirty="0"/>
              <a:t>68%</a:t>
            </a:r>
            <a:r>
              <a:rPr lang="el-GR" dirty="0"/>
              <a:t> (</a:t>
            </a:r>
            <a:r>
              <a:rPr lang="el-GR" b="1" dirty="0"/>
              <a:t>γενικό ποσοστό</a:t>
            </a:r>
            <a:r>
              <a:rPr lang="el-GR" dirty="0"/>
              <a:t>-όλοι οι ιστολογικοί </a:t>
            </a:r>
            <a:r>
              <a:rPr lang="el-GR" dirty="0" err="1"/>
              <a:t>υποτύποι</a:t>
            </a:r>
            <a:r>
              <a:rPr lang="el-GR" dirty="0"/>
              <a:t> και στάδια)∙ </a:t>
            </a:r>
          </a:p>
          <a:p>
            <a:pPr algn="just">
              <a:buNone/>
            </a:pPr>
            <a:r>
              <a:rPr lang="el-GR" dirty="0"/>
              <a:t>     ποικίλλει από 60% - 80% στο </a:t>
            </a:r>
            <a:r>
              <a:rPr lang="el-GR" b="1" dirty="0"/>
              <a:t>στάδιο</a:t>
            </a:r>
            <a:r>
              <a:rPr lang="el-GR" dirty="0"/>
              <a:t> I έναντι 5% στο </a:t>
            </a:r>
            <a:r>
              <a:rPr lang="el-GR" b="1" dirty="0"/>
              <a:t>στάδιο</a:t>
            </a:r>
            <a:r>
              <a:rPr lang="el-GR" dirty="0"/>
              <a:t> IV,</a:t>
            </a:r>
          </a:p>
          <a:p>
            <a:pPr algn="just">
              <a:buNone/>
            </a:pPr>
            <a:r>
              <a:rPr lang="el-GR" dirty="0"/>
              <a:t>     χαμηλότερο για το </a:t>
            </a:r>
            <a:r>
              <a:rPr lang="el-GR" b="1" dirty="0"/>
              <a:t>καρκίνωμα της νεφρικής πυέλου </a:t>
            </a:r>
            <a:r>
              <a:rPr lang="el-GR" dirty="0"/>
              <a:t>(51%) σε σύγκριση με το </a:t>
            </a:r>
            <a:r>
              <a:rPr lang="el-GR" b="1" dirty="0"/>
              <a:t>ΝΚΚ</a:t>
            </a:r>
            <a:r>
              <a:rPr lang="el-GR" dirty="0"/>
              <a:t> (70%).</a:t>
            </a:r>
          </a:p>
        </p:txBody>
      </p:sp>
    </p:spTree>
    <p:extLst>
      <p:ext uri="{BB962C8B-B14F-4D97-AF65-F5344CB8AC3E}">
        <p14:creationId xmlns="" xmlns:p14="http://schemas.microsoft.com/office/powerpoint/2010/main" val="29666810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A87454A7-EE5D-4106-118A-DA0A1DD189B7}"/>
              </a:ext>
            </a:extLst>
          </p:cNvPr>
          <p:cNvSpPr>
            <a:spLocks noGrp="1"/>
          </p:cNvSpPr>
          <p:nvPr>
            <p:ph type="title"/>
          </p:nvPr>
        </p:nvSpPr>
        <p:spPr>
          <a:xfrm>
            <a:off x="0" y="0"/>
            <a:ext cx="9144000" cy="548680"/>
          </a:xfrm>
        </p:spPr>
        <p:txBody>
          <a:bodyPr>
            <a:normAutofit fontScale="90000"/>
          </a:bodyPr>
          <a:lstStyle/>
          <a:p>
            <a:r>
              <a:rPr lang="el-GR" dirty="0"/>
              <a:t>ΑΝΤΙΜΕΤΩΠΙΣΗ ΣΥΧΝΩΝ ΥΠΟΤΥΠΩΝ ΝΚΚ </a:t>
            </a:r>
          </a:p>
        </p:txBody>
      </p:sp>
      <p:sp>
        <p:nvSpPr>
          <p:cNvPr id="3" name="Θέση περιεχομένου 2">
            <a:extLst>
              <a:ext uri="{FF2B5EF4-FFF2-40B4-BE49-F238E27FC236}">
                <a16:creationId xmlns="" xmlns:a16="http://schemas.microsoft.com/office/drawing/2014/main" id="{BFF515E8-2C94-5A77-382D-7882788841BF}"/>
              </a:ext>
            </a:extLst>
          </p:cNvPr>
          <p:cNvSpPr>
            <a:spLocks noGrp="1"/>
          </p:cNvSpPr>
          <p:nvPr>
            <p:ph idx="1"/>
          </p:nvPr>
        </p:nvSpPr>
        <p:spPr>
          <a:xfrm>
            <a:off x="0" y="548680"/>
            <a:ext cx="9144000" cy="3960440"/>
          </a:xfrm>
        </p:spPr>
        <p:txBody>
          <a:bodyPr>
            <a:normAutofit fontScale="47500" lnSpcReduction="20000"/>
          </a:bodyPr>
          <a:lstStyle/>
          <a:p>
            <a:pPr algn="just"/>
            <a:r>
              <a:rPr lang="el-GR" b="1" dirty="0" err="1"/>
              <a:t>Διαυγοκυτταρικό</a:t>
            </a:r>
            <a:r>
              <a:rPr lang="el-GR" b="1" dirty="0"/>
              <a:t> ΝΚΚ </a:t>
            </a:r>
          </a:p>
          <a:p>
            <a:pPr algn="just">
              <a:buNone/>
            </a:pPr>
            <a:r>
              <a:rPr lang="el-GR" b="1" dirty="0"/>
              <a:t>       </a:t>
            </a:r>
            <a:r>
              <a:rPr lang="el-GR" dirty="0"/>
              <a:t>Η χειρουργική </a:t>
            </a:r>
            <a:r>
              <a:rPr lang="el-GR" dirty="0" err="1"/>
              <a:t>εκτομή</a:t>
            </a:r>
            <a:r>
              <a:rPr lang="el-GR" dirty="0"/>
              <a:t> των σταδίων 1 - 3 μπορεί να είναι θεραπευτική, αλλά έως και </a:t>
            </a:r>
            <a:r>
              <a:rPr lang="el-GR" b="1" dirty="0"/>
              <a:t>33% των όγκων </a:t>
            </a:r>
            <a:r>
              <a:rPr lang="el-GR" dirty="0"/>
              <a:t>θα </a:t>
            </a:r>
            <a:r>
              <a:rPr lang="el-GR" b="1" dirty="0"/>
              <a:t>υποτροπιάσουν</a:t>
            </a:r>
            <a:r>
              <a:rPr lang="el-GR" dirty="0"/>
              <a:t>. </a:t>
            </a:r>
            <a:endParaRPr lang="en-US" dirty="0"/>
          </a:p>
          <a:p>
            <a:pPr algn="just"/>
            <a:r>
              <a:rPr lang="el-GR" dirty="0"/>
              <a:t>Η συστηματική χημειοθεραπεία έχει περιορισμένη αποτελεσματικότητα.</a:t>
            </a:r>
          </a:p>
          <a:p>
            <a:pPr algn="just"/>
            <a:r>
              <a:rPr lang="el-GR" dirty="0">
                <a:effectLst>
                  <a:outerShdw blurRad="38100" dist="38100" dir="2700000" algn="tl">
                    <a:srgbClr val="000000">
                      <a:alpha val="43137"/>
                    </a:srgbClr>
                  </a:outerShdw>
                </a:effectLst>
              </a:rPr>
              <a:t>Η ανοσοθεραπεία με αναστολείς σημείου ελέγχου έχει ποσοστό ανταπόκρισης 15 - 20%: </a:t>
            </a:r>
            <a:r>
              <a:rPr lang="el-GR" dirty="0" err="1">
                <a:effectLst>
                  <a:outerShdw blurRad="38100" dist="38100" dir="2700000" algn="tl">
                    <a:srgbClr val="000000">
                      <a:alpha val="43137"/>
                    </a:srgbClr>
                  </a:outerShdw>
                </a:effectLst>
              </a:rPr>
              <a:t>μονοκλωνικά</a:t>
            </a:r>
            <a:r>
              <a:rPr lang="el-GR" dirty="0">
                <a:effectLst>
                  <a:outerShdw blurRad="38100" dist="38100" dir="2700000" algn="tl">
                    <a:srgbClr val="000000">
                      <a:alpha val="43137"/>
                    </a:srgbClr>
                  </a:outerShdw>
                </a:effectLst>
              </a:rPr>
              <a:t> αντισώματα κατά </a:t>
            </a:r>
            <a:r>
              <a:rPr lang="en-US" dirty="0">
                <a:effectLst>
                  <a:outerShdw blurRad="38100" dist="38100" dir="2700000" algn="tl">
                    <a:srgbClr val="000000">
                      <a:alpha val="43137"/>
                    </a:srgbClr>
                  </a:outerShdw>
                </a:effectLst>
              </a:rPr>
              <a:t>PD1 (</a:t>
            </a:r>
            <a:r>
              <a:rPr lang="en-US" dirty="0" err="1">
                <a:effectLst>
                  <a:outerShdw blurRad="38100" dist="38100" dir="2700000" algn="tl">
                    <a:srgbClr val="000000">
                      <a:alpha val="43137"/>
                    </a:srgbClr>
                  </a:outerShdw>
                </a:effectLst>
              </a:rPr>
              <a:t>nivolumab</a:t>
            </a:r>
            <a:r>
              <a:rPr lang="en-US" dirty="0">
                <a:effectLst>
                  <a:outerShdw blurRad="38100" dist="38100" dir="2700000" algn="tl">
                    <a:srgbClr val="000000">
                      <a:alpha val="43137"/>
                    </a:srgbClr>
                  </a:outerShdw>
                </a:effectLst>
              </a:rPr>
              <a:t> </a:t>
            </a:r>
            <a:r>
              <a:rPr lang="el-GR" dirty="0">
                <a:effectLst>
                  <a:outerShdw blurRad="38100" dist="38100" dir="2700000" algn="tl">
                    <a:srgbClr val="000000">
                      <a:alpha val="43137"/>
                    </a:srgbClr>
                  </a:outerShdw>
                </a:effectLst>
              </a:rPr>
              <a:t>και </a:t>
            </a:r>
            <a:r>
              <a:rPr lang="en-US" dirty="0" err="1">
                <a:effectLst>
                  <a:outerShdw blurRad="38100" dist="38100" dir="2700000" algn="tl">
                    <a:srgbClr val="000000">
                      <a:alpha val="43137"/>
                    </a:srgbClr>
                  </a:outerShdw>
                </a:effectLst>
              </a:rPr>
              <a:t>pembrolizumab</a:t>
            </a:r>
            <a:r>
              <a:rPr lang="en-US" dirty="0">
                <a:effectLst>
                  <a:outerShdw blurRad="38100" dist="38100" dir="2700000" algn="tl">
                    <a:srgbClr val="000000">
                      <a:alpha val="43137"/>
                    </a:srgbClr>
                  </a:outerShdw>
                </a:effectLst>
              </a:rPr>
              <a:t>), PDL1 (</a:t>
            </a:r>
            <a:r>
              <a:rPr lang="en-US" dirty="0" err="1">
                <a:effectLst>
                  <a:outerShdw blurRad="38100" dist="38100" dir="2700000" algn="tl">
                    <a:srgbClr val="000000">
                      <a:alpha val="43137"/>
                    </a:srgbClr>
                  </a:outerShdw>
                </a:effectLst>
              </a:rPr>
              <a:t>avelumab</a:t>
            </a:r>
            <a:r>
              <a:rPr lang="en-US" dirty="0">
                <a:effectLst>
                  <a:outerShdw blurRad="38100" dist="38100" dir="2700000" algn="tl">
                    <a:srgbClr val="000000">
                      <a:alpha val="43137"/>
                    </a:srgbClr>
                  </a:outerShdw>
                </a:effectLst>
              </a:rPr>
              <a:t> </a:t>
            </a:r>
            <a:r>
              <a:rPr lang="el-GR" dirty="0">
                <a:effectLst>
                  <a:outerShdw blurRad="38100" dist="38100" dir="2700000" algn="tl">
                    <a:srgbClr val="000000">
                      <a:alpha val="43137"/>
                    </a:srgbClr>
                  </a:outerShdw>
                </a:effectLst>
              </a:rPr>
              <a:t>και </a:t>
            </a:r>
            <a:r>
              <a:rPr lang="en-US" dirty="0" err="1">
                <a:effectLst>
                  <a:outerShdw blurRad="38100" dist="38100" dir="2700000" algn="tl">
                    <a:srgbClr val="000000">
                      <a:alpha val="43137"/>
                    </a:srgbClr>
                  </a:outerShdw>
                </a:effectLst>
              </a:rPr>
              <a:t>atezolizumab</a:t>
            </a:r>
            <a:r>
              <a:rPr lang="en-US" dirty="0">
                <a:effectLst>
                  <a:outerShdw blurRad="38100" dist="38100" dir="2700000" algn="tl">
                    <a:srgbClr val="000000">
                      <a:alpha val="43137"/>
                    </a:srgbClr>
                  </a:outerShdw>
                </a:effectLst>
              </a:rPr>
              <a:t>) </a:t>
            </a:r>
            <a:r>
              <a:rPr lang="el-GR" dirty="0">
                <a:effectLst>
                  <a:outerShdw blurRad="38100" dist="38100" dir="2700000" algn="tl">
                    <a:srgbClr val="000000">
                      <a:alpha val="43137"/>
                    </a:srgbClr>
                  </a:outerShdw>
                </a:effectLst>
              </a:rPr>
              <a:t>και </a:t>
            </a:r>
            <a:r>
              <a:rPr lang="en-US" dirty="0">
                <a:effectLst>
                  <a:outerShdw blurRad="38100" dist="38100" dir="2700000" algn="tl">
                    <a:srgbClr val="000000">
                      <a:alpha val="43137"/>
                    </a:srgbClr>
                  </a:outerShdw>
                </a:effectLst>
              </a:rPr>
              <a:t>CTLA4 (</a:t>
            </a:r>
            <a:r>
              <a:rPr lang="en-US" dirty="0" err="1">
                <a:effectLst>
                  <a:outerShdw blurRad="38100" dist="38100" dir="2700000" algn="tl">
                    <a:srgbClr val="000000">
                      <a:alpha val="43137"/>
                    </a:srgbClr>
                  </a:outerShdw>
                </a:effectLst>
              </a:rPr>
              <a:t>ipilimumab</a:t>
            </a:r>
            <a:r>
              <a:rPr lang="en-US" dirty="0">
                <a:effectLst>
                  <a:outerShdw blurRad="38100" dist="38100" dir="2700000" algn="tl">
                    <a:srgbClr val="000000">
                      <a:alpha val="43137"/>
                    </a:srgbClr>
                  </a:outerShdw>
                </a:effectLst>
              </a:rPr>
              <a:t>)</a:t>
            </a:r>
            <a:r>
              <a:rPr lang="el-GR" dirty="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a:p>
            <a:pPr algn="just"/>
            <a:r>
              <a:rPr lang="el-GR" dirty="0"/>
              <a:t>Αναστολείς των οδών στόχευσης της </a:t>
            </a:r>
            <a:r>
              <a:rPr lang="el-GR" dirty="0" err="1"/>
              <a:t>ραπαμυκίνης</a:t>
            </a:r>
            <a:r>
              <a:rPr lang="el-GR" dirty="0"/>
              <a:t> (</a:t>
            </a:r>
            <a:r>
              <a:rPr lang="el-GR" dirty="0" err="1"/>
              <a:t>mTOR</a:t>
            </a:r>
            <a:r>
              <a:rPr lang="el-GR" dirty="0"/>
              <a:t>) στα θηλαστικά (όπως το </a:t>
            </a:r>
            <a:r>
              <a:rPr lang="el-GR" dirty="0" err="1"/>
              <a:t>temsirolimus</a:t>
            </a:r>
            <a:r>
              <a:rPr lang="el-GR" dirty="0"/>
              <a:t>).</a:t>
            </a:r>
            <a:endParaRPr lang="en-US" dirty="0"/>
          </a:p>
          <a:p>
            <a:pPr algn="just"/>
            <a:r>
              <a:rPr lang="el-GR" dirty="0"/>
              <a:t>Αναστολείς </a:t>
            </a:r>
            <a:r>
              <a:rPr lang="el-GR" dirty="0" err="1"/>
              <a:t>τυροσινικής</a:t>
            </a:r>
            <a:r>
              <a:rPr lang="el-GR" dirty="0"/>
              <a:t> </a:t>
            </a:r>
            <a:r>
              <a:rPr lang="el-GR" dirty="0" err="1"/>
              <a:t>κινάσης</a:t>
            </a:r>
            <a:r>
              <a:rPr lang="el-GR" dirty="0"/>
              <a:t> που στοχεύουν το </a:t>
            </a:r>
            <a:r>
              <a:rPr lang="en-US" dirty="0"/>
              <a:t>PDGFR (</a:t>
            </a:r>
            <a:r>
              <a:rPr lang="en-US" dirty="0" err="1"/>
              <a:t>sunitinib</a:t>
            </a:r>
            <a:r>
              <a:rPr lang="en-US" dirty="0"/>
              <a:t> </a:t>
            </a:r>
            <a:r>
              <a:rPr lang="el-GR" dirty="0"/>
              <a:t>και </a:t>
            </a:r>
            <a:r>
              <a:rPr lang="en-US" dirty="0" err="1"/>
              <a:t>sorafenib</a:t>
            </a:r>
            <a:r>
              <a:rPr lang="en-US" dirty="0"/>
              <a:t>) </a:t>
            </a:r>
            <a:r>
              <a:rPr lang="el-GR" dirty="0"/>
              <a:t>και τον υποδοχέα </a:t>
            </a:r>
            <a:r>
              <a:rPr lang="en-US" dirty="0"/>
              <a:t>VEGF (</a:t>
            </a:r>
            <a:r>
              <a:rPr lang="en-US" dirty="0" err="1"/>
              <a:t>axitinib</a:t>
            </a:r>
            <a:r>
              <a:rPr lang="en-US" dirty="0"/>
              <a:t>, </a:t>
            </a:r>
            <a:r>
              <a:rPr lang="en-US" dirty="0" err="1"/>
              <a:t>sunitinib</a:t>
            </a:r>
            <a:r>
              <a:rPr lang="en-US" dirty="0"/>
              <a:t>, </a:t>
            </a:r>
            <a:r>
              <a:rPr lang="en-US" dirty="0" err="1"/>
              <a:t>pazopanib</a:t>
            </a:r>
            <a:r>
              <a:rPr lang="en-US" dirty="0"/>
              <a:t> </a:t>
            </a:r>
            <a:r>
              <a:rPr lang="el-GR" dirty="0"/>
              <a:t>και </a:t>
            </a:r>
            <a:r>
              <a:rPr lang="en-US" dirty="0" err="1"/>
              <a:t>bevacizumab</a:t>
            </a:r>
            <a:r>
              <a:rPr lang="en-US" dirty="0"/>
              <a:t>)</a:t>
            </a:r>
            <a:r>
              <a:rPr lang="el-GR" dirty="0"/>
              <a:t>.</a:t>
            </a:r>
            <a:endParaRPr lang="en-US" dirty="0"/>
          </a:p>
          <a:p>
            <a:pPr algn="just"/>
            <a:r>
              <a:rPr lang="el-GR" dirty="0"/>
              <a:t>Θεραπεία με IL2: χρησιμοποιείται λιγότερο συχνά</a:t>
            </a:r>
          </a:p>
          <a:p>
            <a:pPr algn="just"/>
            <a:endParaRPr lang="el-GR" dirty="0"/>
          </a:p>
          <a:p>
            <a:pPr algn="just"/>
            <a:r>
              <a:rPr lang="el-GR" b="1" dirty="0" err="1"/>
              <a:t>Ηωσινοφιλική</a:t>
            </a:r>
            <a:r>
              <a:rPr lang="el-GR" b="1" dirty="0"/>
              <a:t> ποικιλία </a:t>
            </a:r>
            <a:r>
              <a:rPr lang="el-GR" b="1" dirty="0" err="1"/>
              <a:t>διαυγοκυτταρικού</a:t>
            </a:r>
            <a:r>
              <a:rPr lang="el-GR" b="1" dirty="0"/>
              <a:t> ΝΚΚ </a:t>
            </a:r>
          </a:p>
          <a:p>
            <a:pPr algn="just" fontAlgn="base">
              <a:buFont typeface="Arial" panose="020B0604020202020204" pitchFamily="34" charset="0"/>
              <a:buChar char="•"/>
            </a:pPr>
            <a:r>
              <a:rPr lang="el-GR" dirty="0">
                <a:solidFill>
                  <a:srgbClr val="000000"/>
                </a:solidFill>
              </a:rPr>
              <a:t>Χειρουργική εξαίρεση</a:t>
            </a:r>
            <a:endParaRPr lang="en-US" b="0" i="0" dirty="0">
              <a:solidFill>
                <a:srgbClr val="000000"/>
              </a:solidFill>
              <a:effectLst/>
            </a:endParaRPr>
          </a:p>
          <a:p>
            <a:pPr algn="just" fontAlgn="base"/>
            <a:r>
              <a:rPr lang="el-GR" dirty="0" err="1">
                <a:solidFill>
                  <a:srgbClr val="000000"/>
                </a:solidFill>
              </a:rPr>
              <a:t>Στοχευμένη</a:t>
            </a:r>
            <a:r>
              <a:rPr lang="el-GR" dirty="0">
                <a:solidFill>
                  <a:srgbClr val="000000"/>
                </a:solidFill>
              </a:rPr>
              <a:t> θεραπεία (αναστολείς </a:t>
            </a:r>
            <a:r>
              <a:rPr lang="el-GR" dirty="0" err="1">
                <a:solidFill>
                  <a:srgbClr val="000000"/>
                </a:solidFill>
              </a:rPr>
              <a:t>κινάσης</a:t>
            </a:r>
            <a:r>
              <a:rPr lang="el-GR" dirty="0">
                <a:solidFill>
                  <a:srgbClr val="000000"/>
                </a:solidFill>
              </a:rPr>
              <a:t> </a:t>
            </a:r>
            <a:r>
              <a:rPr lang="el-GR" dirty="0" err="1">
                <a:solidFill>
                  <a:srgbClr val="000000"/>
                </a:solidFill>
              </a:rPr>
              <a:t>τυροσίνης</a:t>
            </a:r>
            <a:r>
              <a:rPr lang="el-GR" dirty="0">
                <a:solidFill>
                  <a:srgbClr val="000000"/>
                </a:solidFill>
              </a:rPr>
              <a:t>, αναστολείς VEGF, αναστολείς </a:t>
            </a:r>
            <a:r>
              <a:rPr lang="el-GR" dirty="0" err="1">
                <a:solidFill>
                  <a:srgbClr val="000000"/>
                </a:solidFill>
              </a:rPr>
              <a:t>mTOR</a:t>
            </a:r>
            <a:r>
              <a:rPr lang="el-GR" dirty="0">
                <a:solidFill>
                  <a:srgbClr val="000000"/>
                </a:solidFill>
              </a:rPr>
              <a:t>), θεραπεία με </a:t>
            </a:r>
            <a:r>
              <a:rPr lang="el-GR" dirty="0" err="1">
                <a:solidFill>
                  <a:srgbClr val="000000"/>
                </a:solidFill>
              </a:rPr>
              <a:t>κυτοκίνη</a:t>
            </a:r>
            <a:r>
              <a:rPr lang="el-GR" dirty="0">
                <a:solidFill>
                  <a:srgbClr val="000000"/>
                </a:solidFill>
              </a:rPr>
              <a:t>.</a:t>
            </a:r>
            <a:endParaRPr lang="en-US" b="0" i="0" dirty="0">
              <a:solidFill>
                <a:srgbClr val="000000"/>
              </a:solidFill>
              <a:effectLst/>
            </a:endParaRPr>
          </a:p>
          <a:p>
            <a:pPr algn="just"/>
            <a:endParaRPr lang="el-GR" dirty="0"/>
          </a:p>
        </p:txBody>
      </p:sp>
      <p:pic>
        <p:nvPicPr>
          <p:cNvPr id="1026" name="Picture 2" descr="C:\Users\User\Desktop\kidneytumormalignantrccclear_MacLennan07.jpg"/>
          <p:cNvPicPr>
            <a:picLocks noChangeAspect="1" noChangeArrowheads="1"/>
          </p:cNvPicPr>
          <p:nvPr/>
        </p:nvPicPr>
        <p:blipFill>
          <a:blip r:embed="rId2" cstate="print"/>
          <a:srcRect/>
          <a:stretch>
            <a:fillRect/>
          </a:stretch>
        </p:blipFill>
        <p:spPr bwMode="auto">
          <a:xfrm>
            <a:off x="971600" y="4077072"/>
            <a:ext cx="3629718" cy="2579519"/>
          </a:xfrm>
          <a:prstGeom prst="rect">
            <a:avLst/>
          </a:prstGeom>
          <a:noFill/>
        </p:spPr>
      </p:pic>
      <p:pic>
        <p:nvPicPr>
          <p:cNvPr id="1027" name="Picture 3" descr="C:\Users\User\Desktop\kidneytumormalignantclearcelleosinophilicAndeen04.jpg"/>
          <p:cNvPicPr>
            <a:picLocks noChangeAspect="1" noChangeArrowheads="1"/>
          </p:cNvPicPr>
          <p:nvPr/>
        </p:nvPicPr>
        <p:blipFill>
          <a:blip r:embed="rId3" cstate="print"/>
          <a:srcRect/>
          <a:stretch>
            <a:fillRect/>
          </a:stretch>
        </p:blipFill>
        <p:spPr bwMode="auto">
          <a:xfrm>
            <a:off x="4788023" y="4077072"/>
            <a:ext cx="3336033" cy="2510847"/>
          </a:xfrm>
          <a:prstGeom prst="rect">
            <a:avLst/>
          </a:prstGeom>
          <a:noFill/>
        </p:spPr>
      </p:pic>
    </p:spTree>
    <p:extLst>
      <p:ext uri="{BB962C8B-B14F-4D97-AF65-F5344CB8AC3E}">
        <p14:creationId xmlns="" xmlns:p14="http://schemas.microsoft.com/office/powerpoint/2010/main" val="332341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dissolve">
                                      <p:cBhvr>
                                        <p:cTn id="25" dur="500"/>
                                        <p:tgtEl>
                                          <p:spTgt spid="3">
                                            <p:txEl>
                                              <p:pRg st="6" end="6"/>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dissolve">
                                      <p:cBhvr>
                                        <p:cTn id="28" dur="500"/>
                                        <p:tgtEl>
                                          <p:spTgt spid="3">
                                            <p:txEl>
                                              <p:pRg st="8" end="8"/>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dissolve">
                                      <p:cBhvr>
                                        <p:cTn id="31" dur="500"/>
                                        <p:tgtEl>
                                          <p:spTgt spid="3">
                                            <p:txEl>
                                              <p:pRg st="9" end="9"/>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dissolve">
                                      <p:cBhvr>
                                        <p:cTn id="3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548680"/>
          </a:xfrm>
        </p:spPr>
        <p:txBody>
          <a:bodyPr>
            <a:normAutofit fontScale="90000"/>
          </a:bodyPr>
          <a:lstStyle/>
          <a:p>
            <a:r>
              <a:rPr lang="el-GR" sz="3200" b="1" dirty="0"/>
              <a:t>ΚΛΗΡΟΝΟΜΟΥΜΕΝΟΙ</a:t>
            </a:r>
            <a:r>
              <a:rPr lang="el-GR" sz="3200" dirty="0"/>
              <a:t> ΝΕΦΡΟΚΥΤΤΑΡΙΚΟΙ ΟΓΚΟΙ</a:t>
            </a:r>
          </a:p>
        </p:txBody>
      </p:sp>
      <p:sp>
        <p:nvSpPr>
          <p:cNvPr id="3" name="2 - Θέση περιεχομένου"/>
          <p:cNvSpPr>
            <a:spLocks noGrp="1"/>
          </p:cNvSpPr>
          <p:nvPr>
            <p:ph idx="1"/>
          </p:nvPr>
        </p:nvSpPr>
        <p:spPr>
          <a:xfrm>
            <a:off x="0" y="620688"/>
            <a:ext cx="9144000" cy="6480720"/>
          </a:xfrm>
        </p:spPr>
        <p:txBody>
          <a:bodyPr>
            <a:normAutofit fontScale="85000" lnSpcReduction="20000"/>
          </a:bodyPr>
          <a:lstStyle/>
          <a:p>
            <a:pPr algn="just"/>
            <a:r>
              <a:rPr lang="el-GR" sz="2400" dirty="0">
                <a:effectLst>
                  <a:outerShdw blurRad="38100" dist="38100" dir="2700000" algn="tl">
                    <a:srgbClr val="000000">
                      <a:alpha val="43137"/>
                    </a:srgbClr>
                  </a:outerShdw>
                </a:effectLst>
              </a:rPr>
              <a:t>Σύνδρομο </a:t>
            </a:r>
            <a:r>
              <a:rPr lang="el-GR" sz="2400" dirty="0" err="1">
                <a:effectLst>
                  <a:outerShdw blurRad="38100" dist="38100" dir="2700000" algn="tl">
                    <a:srgbClr val="000000">
                      <a:alpha val="43137"/>
                    </a:srgbClr>
                  </a:outerShdw>
                </a:effectLst>
              </a:rPr>
              <a:t>von</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Hippel</a:t>
            </a:r>
            <a:r>
              <a:rPr lang="el-GR" sz="2400" dirty="0">
                <a:effectLst>
                  <a:outerShdw blurRad="38100" dist="38100" dir="2700000" algn="tl">
                    <a:srgbClr val="000000">
                      <a:alpha val="43137"/>
                    </a:srgbClr>
                  </a:outerShdw>
                </a:effectLst>
              </a:rPr>
              <a:t>-</a:t>
            </a:r>
            <a:r>
              <a:rPr lang="el-GR" sz="2400" dirty="0" err="1">
                <a:effectLst>
                  <a:outerShdw blurRad="38100" dist="38100" dir="2700000" algn="tl">
                    <a:srgbClr val="000000">
                      <a:alpha val="43137"/>
                    </a:srgbClr>
                  </a:outerShdw>
                </a:effectLst>
              </a:rPr>
              <a:t>Lindau</a:t>
            </a:r>
            <a:r>
              <a:rPr lang="en-US" sz="2400" dirty="0"/>
              <a:t>: </a:t>
            </a:r>
            <a:r>
              <a:rPr lang="el-GR" sz="2400" dirty="0" err="1"/>
              <a:t>αυτοσωμικό</a:t>
            </a:r>
            <a:r>
              <a:rPr lang="el-GR" sz="2400" dirty="0"/>
              <a:t> επικρατές, λόγω γαμετικής μετάλλαξης του </a:t>
            </a:r>
            <a:r>
              <a:rPr lang="el-GR" sz="2400" b="1" dirty="0"/>
              <a:t>γονιδίου VHL </a:t>
            </a:r>
            <a:r>
              <a:rPr lang="el-GR" sz="2400" dirty="0"/>
              <a:t>στο χρωμόσωμα 3p25.Νεφρικές βλάβες: νεφρικές κύστεις και </a:t>
            </a:r>
            <a:r>
              <a:rPr lang="el-GR" sz="2400" dirty="0" err="1"/>
              <a:t>διαυγοκυτταρικο</a:t>
            </a:r>
            <a:r>
              <a:rPr lang="el-GR" sz="2400" dirty="0"/>
              <a:t> </a:t>
            </a:r>
            <a:r>
              <a:rPr lang="el-GR" sz="2400" dirty="0" err="1"/>
              <a:t>νεφροκυτταρικό</a:t>
            </a:r>
            <a:r>
              <a:rPr lang="el-GR" sz="2400" dirty="0"/>
              <a:t> καρκίνωμα (ΔΝΚ).</a:t>
            </a:r>
          </a:p>
          <a:p>
            <a:pPr algn="just"/>
            <a:r>
              <a:rPr lang="el-GR" sz="2400" dirty="0">
                <a:effectLst>
                  <a:outerShdw blurRad="38100" dist="38100" dir="2700000" algn="tl">
                    <a:srgbClr val="000000">
                      <a:alpha val="43137"/>
                    </a:srgbClr>
                  </a:outerShdw>
                </a:effectLst>
              </a:rPr>
              <a:t>Κληρονομικό </a:t>
            </a:r>
            <a:r>
              <a:rPr lang="el-GR" sz="2400" dirty="0" err="1">
                <a:effectLst>
                  <a:outerShdw blurRad="38100" dist="38100" dir="2700000" algn="tl">
                    <a:srgbClr val="000000">
                      <a:alpha val="43137"/>
                    </a:srgbClr>
                  </a:outerShdw>
                </a:effectLst>
              </a:rPr>
              <a:t>θηλώδες</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νεφροκυτταρικό</a:t>
            </a:r>
            <a:r>
              <a:rPr lang="el-GR" sz="2400" dirty="0">
                <a:effectLst>
                  <a:outerShdw blurRad="38100" dist="38100" dir="2700000" algn="tl">
                    <a:srgbClr val="000000">
                      <a:alpha val="43137"/>
                    </a:srgbClr>
                  </a:outerShdw>
                </a:effectLst>
              </a:rPr>
              <a:t> καρκίνωμα</a:t>
            </a:r>
            <a:r>
              <a:rPr lang="en-US" sz="2400" dirty="0">
                <a:effectLst>
                  <a:outerShdw blurRad="38100" dist="38100" dir="2700000" algn="tl">
                    <a:srgbClr val="000000">
                      <a:alpha val="43137"/>
                    </a:srgbClr>
                  </a:outerShdw>
                </a:effectLst>
              </a:rPr>
              <a:t> (</a:t>
            </a:r>
            <a:r>
              <a:rPr lang="el-GR" sz="2400" dirty="0">
                <a:effectLst>
                  <a:outerShdw blurRad="38100" dist="38100" dir="2700000" algn="tl">
                    <a:srgbClr val="000000">
                      <a:alpha val="43137"/>
                    </a:srgbClr>
                  </a:outerShdw>
                </a:effectLst>
              </a:rPr>
              <a:t>Θ</a:t>
            </a:r>
            <a:r>
              <a:rPr lang="en-US" sz="2400" dirty="0">
                <a:effectLst>
                  <a:outerShdw blurRad="38100" dist="38100" dir="2700000" algn="tl">
                    <a:srgbClr val="000000">
                      <a:alpha val="43137"/>
                    </a:srgbClr>
                  </a:outerShdw>
                </a:effectLst>
              </a:rPr>
              <a:t>NK): </a:t>
            </a:r>
            <a:r>
              <a:rPr lang="el-GR" sz="2400" dirty="0"/>
              <a:t>Λόγω της </a:t>
            </a:r>
            <a:r>
              <a:rPr lang="el-GR" sz="2400" dirty="0" err="1"/>
              <a:t>ενεργοποιητικής</a:t>
            </a:r>
            <a:r>
              <a:rPr lang="el-GR" sz="2400" dirty="0"/>
              <a:t> μετάλλαξης του </a:t>
            </a:r>
            <a:r>
              <a:rPr lang="el-GR" sz="2400" b="1" dirty="0" err="1"/>
              <a:t>ογκογονιδίου</a:t>
            </a:r>
            <a:r>
              <a:rPr lang="el-GR" sz="2400" b="1" dirty="0"/>
              <a:t> MET </a:t>
            </a:r>
            <a:r>
              <a:rPr lang="el-GR" sz="2400" dirty="0"/>
              <a:t>στο χρωμόσωμα 7q31. </a:t>
            </a:r>
            <a:r>
              <a:rPr lang="el-GR" sz="2400" dirty="0" err="1"/>
              <a:t>Αυτοσωμικό</a:t>
            </a:r>
            <a:r>
              <a:rPr lang="el-GR" sz="2400" dirty="0"/>
              <a:t> επικρατές πρότυπο, όψιμης έναρξης </a:t>
            </a:r>
            <a:r>
              <a:rPr lang="el-GR" sz="2400" dirty="0" err="1"/>
              <a:t>αμφοτερόπλευροι</a:t>
            </a:r>
            <a:r>
              <a:rPr lang="el-GR" sz="2400" dirty="0"/>
              <a:t> </a:t>
            </a:r>
            <a:r>
              <a:rPr lang="el-GR" sz="2400" dirty="0" err="1"/>
              <a:t>θηλώδεις</a:t>
            </a:r>
            <a:r>
              <a:rPr lang="el-GR" sz="2400" dirty="0"/>
              <a:t> νεφρικοί όγκοι.</a:t>
            </a:r>
          </a:p>
          <a:p>
            <a:pPr algn="just"/>
            <a:r>
              <a:rPr lang="el-GR" sz="2400" dirty="0">
                <a:solidFill>
                  <a:srgbClr val="FF0000"/>
                </a:solidFill>
                <a:effectLst>
                  <a:outerShdw blurRad="38100" dist="38100" dir="2700000" algn="tl">
                    <a:srgbClr val="000000">
                      <a:alpha val="43137"/>
                    </a:srgbClr>
                  </a:outerShdw>
                </a:effectLst>
              </a:rPr>
              <a:t>Κληρονομική </a:t>
            </a:r>
            <a:r>
              <a:rPr lang="el-GR" sz="2400" dirty="0" err="1">
                <a:solidFill>
                  <a:srgbClr val="FF0000"/>
                </a:solidFill>
                <a:effectLst>
                  <a:outerShdw blurRad="38100" dist="38100" dir="2700000" algn="tl">
                    <a:srgbClr val="000000">
                      <a:alpha val="43137"/>
                    </a:srgbClr>
                  </a:outerShdw>
                </a:effectLst>
              </a:rPr>
              <a:t>λειομυωμάτωση</a:t>
            </a:r>
            <a:r>
              <a:rPr lang="el-GR" sz="2400" dirty="0">
                <a:solidFill>
                  <a:srgbClr val="FF0000"/>
                </a:solidFill>
                <a:effectLst>
                  <a:outerShdw blurRad="38100" dist="38100" dir="2700000" algn="tl">
                    <a:srgbClr val="000000">
                      <a:alpha val="43137"/>
                    </a:srgbClr>
                  </a:outerShdw>
                </a:effectLst>
              </a:rPr>
              <a:t> και </a:t>
            </a:r>
            <a:r>
              <a:rPr lang="el-GR" sz="2400" dirty="0" err="1">
                <a:solidFill>
                  <a:srgbClr val="FF0000"/>
                </a:solidFill>
                <a:effectLst>
                  <a:outerShdw blurRad="38100" dist="38100" dir="2700000" algn="tl">
                    <a:srgbClr val="000000">
                      <a:alpha val="43137"/>
                    </a:srgbClr>
                  </a:outerShdw>
                </a:effectLst>
              </a:rPr>
              <a:t>νεφροκυτταρικό</a:t>
            </a:r>
            <a:r>
              <a:rPr lang="el-GR" sz="2400" dirty="0">
                <a:solidFill>
                  <a:srgbClr val="FF0000"/>
                </a:solidFill>
                <a:effectLst>
                  <a:outerShdw blurRad="38100" dist="38100" dir="2700000" algn="tl">
                    <a:srgbClr val="000000">
                      <a:alpha val="43137"/>
                    </a:srgbClr>
                  </a:outerShdw>
                </a:effectLst>
              </a:rPr>
              <a:t> καρκίνωμα</a:t>
            </a:r>
            <a:r>
              <a:rPr lang="en-US" sz="2400" dirty="0"/>
              <a:t>: </a:t>
            </a:r>
            <a:r>
              <a:rPr lang="el-GR" sz="2400" dirty="0" err="1"/>
              <a:t>Αυτοσωμικό</a:t>
            </a:r>
            <a:r>
              <a:rPr lang="el-GR" sz="2400" dirty="0"/>
              <a:t> επικρατές, </a:t>
            </a:r>
            <a:r>
              <a:rPr lang="el-GR" sz="2400" dirty="0" err="1"/>
              <a:t>οικογενές</a:t>
            </a:r>
            <a:r>
              <a:rPr lang="en-US" sz="2400" dirty="0"/>
              <a:t>. </a:t>
            </a:r>
            <a:r>
              <a:rPr lang="el-GR" sz="2400" dirty="0"/>
              <a:t>Λόγω γαμετικών μεταλλάξεων στο </a:t>
            </a:r>
            <a:r>
              <a:rPr lang="el-GR" sz="2400" b="1" dirty="0">
                <a:solidFill>
                  <a:srgbClr val="FF0000"/>
                </a:solidFill>
              </a:rPr>
              <a:t>γονίδιο της </a:t>
            </a:r>
            <a:r>
              <a:rPr lang="el-GR" sz="2400" b="1" dirty="0" err="1">
                <a:solidFill>
                  <a:srgbClr val="FF0000"/>
                </a:solidFill>
              </a:rPr>
              <a:t>φουμαρικής</a:t>
            </a:r>
            <a:r>
              <a:rPr lang="el-GR" sz="2400" b="1" dirty="0">
                <a:solidFill>
                  <a:srgbClr val="FF0000"/>
                </a:solidFill>
              </a:rPr>
              <a:t> </a:t>
            </a:r>
            <a:r>
              <a:rPr lang="el-GR" sz="2400" b="1" dirty="0" err="1">
                <a:solidFill>
                  <a:srgbClr val="FF0000"/>
                </a:solidFill>
              </a:rPr>
              <a:t>υδρατάσης</a:t>
            </a:r>
            <a:r>
              <a:rPr lang="el-GR" sz="2400" dirty="0">
                <a:solidFill>
                  <a:srgbClr val="FF0000"/>
                </a:solidFill>
              </a:rPr>
              <a:t>.</a:t>
            </a:r>
            <a:r>
              <a:rPr lang="el-GR" sz="2400" dirty="0"/>
              <a:t> </a:t>
            </a:r>
            <a:r>
              <a:rPr lang="el-GR" sz="2400" dirty="0" err="1"/>
              <a:t>Λειομυώματα</a:t>
            </a:r>
            <a:r>
              <a:rPr lang="el-GR" sz="2400" dirty="0"/>
              <a:t> δέρματος ή της μήτρας. </a:t>
            </a:r>
            <a:r>
              <a:rPr lang="el-GR" sz="2400" dirty="0">
                <a:solidFill>
                  <a:srgbClr val="FF0000"/>
                </a:solidFill>
              </a:rPr>
              <a:t>Οι νεφρικοί όγκοι είναι συχνά </a:t>
            </a:r>
            <a:r>
              <a:rPr lang="el-GR" sz="2400" dirty="0" err="1">
                <a:solidFill>
                  <a:srgbClr val="FF0000"/>
                </a:solidFill>
              </a:rPr>
              <a:t>θηλώδεις</a:t>
            </a:r>
            <a:r>
              <a:rPr lang="el-GR" sz="2400" dirty="0">
                <a:solidFill>
                  <a:srgbClr val="FF0000"/>
                </a:solidFill>
              </a:rPr>
              <a:t> με χαρακτηριστικά μεγάλους πυρήνες με πολύ εμφανή </a:t>
            </a:r>
            <a:r>
              <a:rPr lang="el-GR" sz="2400" dirty="0" err="1">
                <a:solidFill>
                  <a:srgbClr val="FF0000"/>
                </a:solidFill>
              </a:rPr>
              <a:t>ηωσινόφιλα</a:t>
            </a:r>
            <a:r>
              <a:rPr lang="el-GR" sz="2400" dirty="0">
                <a:solidFill>
                  <a:srgbClr val="FF0000"/>
                </a:solidFill>
              </a:rPr>
              <a:t> </a:t>
            </a:r>
            <a:r>
              <a:rPr lang="el-GR" sz="2400" dirty="0" err="1">
                <a:solidFill>
                  <a:srgbClr val="FF0000"/>
                </a:solidFill>
              </a:rPr>
              <a:t>πυρήνια</a:t>
            </a:r>
            <a:r>
              <a:rPr lang="el-GR" sz="2400" dirty="0">
                <a:solidFill>
                  <a:srgbClr val="FF0000"/>
                </a:solidFill>
              </a:rPr>
              <a:t> που μοιάζουν με έγκλειστα.</a:t>
            </a:r>
          </a:p>
          <a:p>
            <a:pPr algn="just"/>
            <a:r>
              <a:rPr lang="el-GR" sz="2400" dirty="0" err="1">
                <a:effectLst>
                  <a:outerShdw blurRad="38100" dist="38100" dir="2700000" algn="tl">
                    <a:srgbClr val="000000">
                      <a:alpha val="43137"/>
                    </a:srgbClr>
                  </a:outerShdw>
                </a:effectLst>
              </a:rPr>
              <a:t>Οικογενές</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θηλώδες</a:t>
            </a:r>
            <a:r>
              <a:rPr lang="el-GR" sz="2400" dirty="0">
                <a:effectLst>
                  <a:outerShdw blurRad="38100" dist="38100" dir="2700000" algn="tl">
                    <a:srgbClr val="000000">
                      <a:alpha val="43137"/>
                    </a:srgbClr>
                  </a:outerShdw>
                </a:effectLst>
              </a:rPr>
              <a:t> καρκίνωμα του θυρεοειδούς</a:t>
            </a:r>
          </a:p>
          <a:p>
            <a:pPr algn="just"/>
            <a:r>
              <a:rPr lang="el-GR" sz="2400" dirty="0" err="1">
                <a:effectLst>
                  <a:outerShdw blurRad="38100" dist="38100" dir="2700000" algn="tl">
                    <a:srgbClr val="000000">
                      <a:alpha val="43137"/>
                    </a:srgbClr>
                  </a:outerShdw>
                </a:effectLst>
              </a:rPr>
              <a:t>Υπερπαραθυρεοειδικό</a:t>
            </a:r>
            <a:r>
              <a:rPr lang="el-GR" sz="2400" dirty="0">
                <a:effectLst>
                  <a:outerShdw blurRad="38100" dist="38100" dir="2700000" algn="tl">
                    <a:srgbClr val="000000">
                      <a:alpha val="43137"/>
                    </a:srgbClr>
                  </a:outerShdw>
                </a:effectLst>
              </a:rPr>
              <a:t> σύνδρομο όγκου γνάθου</a:t>
            </a:r>
          </a:p>
          <a:p>
            <a:pPr algn="just"/>
            <a:r>
              <a:rPr lang="el-GR" sz="2400" dirty="0">
                <a:effectLst>
                  <a:outerShdw blurRad="38100" dist="38100" dir="2700000" algn="tl">
                    <a:srgbClr val="000000">
                      <a:alpha val="43137"/>
                    </a:srgbClr>
                  </a:outerShdw>
                </a:effectLst>
              </a:rPr>
              <a:t>Σύνδρομο </a:t>
            </a:r>
            <a:r>
              <a:rPr lang="el-GR" sz="2400" dirty="0" err="1">
                <a:effectLst>
                  <a:outerShdw blurRad="38100" dist="38100" dir="2700000" algn="tl">
                    <a:srgbClr val="000000">
                      <a:alpha val="43137"/>
                    </a:srgbClr>
                  </a:outerShdw>
                </a:effectLst>
              </a:rPr>
              <a:t>Birt</a:t>
            </a:r>
            <a:r>
              <a:rPr lang="el-GR" sz="2400" dirty="0">
                <a:effectLst>
                  <a:outerShdw blurRad="38100" dist="38100" dir="2700000" algn="tl">
                    <a:srgbClr val="000000">
                      <a:alpha val="43137"/>
                    </a:srgbClr>
                  </a:outerShdw>
                </a:effectLst>
              </a:rPr>
              <a:t>-</a:t>
            </a:r>
            <a:r>
              <a:rPr lang="el-GR" sz="2400" dirty="0" err="1">
                <a:effectLst>
                  <a:outerShdw blurRad="38100" dist="38100" dir="2700000" algn="tl">
                    <a:srgbClr val="000000">
                      <a:alpha val="43137"/>
                    </a:srgbClr>
                  </a:outerShdw>
                </a:effectLst>
              </a:rPr>
              <a:t>Hogg</a:t>
            </a:r>
            <a:r>
              <a:rPr lang="el-GR" sz="2400" dirty="0">
                <a:effectLst>
                  <a:outerShdw blurRad="38100" dist="38100" dir="2700000" algn="tl">
                    <a:srgbClr val="000000">
                      <a:alpha val="43137"/>
                    </a:srgbClr>
                  </a:outerShdw>
                </a:effectLst>
              </a:rPr>
              <a:t>-</a:t>
            </a:r>
            <a:r>
              <a:rPr lang="el-GR" sz="2400" dirty="0" err="1">
                <a:effectLst>
                  <a:outerShdw blurRad="38100" dist="38100" dir="2700000" algn="tl">
                    <a:srgbClr val="000000">
                      <a:alpha val="43137"/>
                    </a:srgbClr>
                  </a:outerShdw>
                </a:effectLst>
              </a:rPr>
              <a:t>Dubé</a:t>
            </a:r>
            <a:r>
              <a:rPr lang="en-US" sz="2400" dirty="0">
                <a:effectLst>
                  <a:outerShdw blurRad="38100" dist="38100" dir="2700000" algn="tl">
                    <a:srgbClr val="000000">
                      <a:alpha val="43137"/>
                    </a:srgbClr>
                  </a:outerShdw>
                </a:effectLst>
              </a:rPr>
              <a:t>: </a:t>
            </a:r>
            <a:r>
              <a:rPr lang="el-GR" sz="2400" dirty="0" err="1"/>
              <a:t>Αυτοσωμικό</a:t>
            </a:r>
            <a:r>
              <a:rPr lang="el-GR" sz="2400" dirty="0"/>
              <a:t> επικρατές με ατελή διείσδυση</a:t>
            </a:r>
            <a:r>
              <a:rPr lang="en-US" sz="2400" dirty="0"/>
              <a:t>. </a:t>
            </a:r>
            <a:r>
              <a:rPr lang="el-GR" sz="2400" dirty="0"/>
              <a:t>Λόγω γαμετικών</a:t>
            </a:r>
            <a:r>
              <a:rPr lang="en-US" sz="2400" dirty="0"/>
              <a:t> </a:t>
            </a:r>
            <a:r>
              <a:rPr lang="el-GR" sz="2400" dirty="0"/>
              <a:t>μεταλλάξεων</a:t>
            </a:r>
            <a:r>
              <a:rPr lang="el-GR" sz="2400" b="1" dirty="0"/>
              <a:t> στο γονίδιο BHD </a:t>
            </a:r>
            <a:r>
              <a:rPr lang="el-GR" sz="2400" dirty="0"/>
              <a:t>στο χρωμόσωμα 17p112, το οποίο κωδικοποιεί τη </a:t>
            </a:r>
            <a:r>
              <a:rPr lang="el-GR" sz="2400" dirty="0" err="1"/>
              <a:t>ωοθυλακίνη</a:t>
            </a:r>
            <a:r>
              <a:rPr lang="en-US" sz="2400" dirty="0"/>
              <a:t>.</a:t>
            </a:r>
            <a:r>
              <a:rPr lang="el-GR" sz="2400" dirty="0"/>
              <a:t> Ποικίλοι όγκοι νεφρού: </a:t>
            </a:r>
            <a:r>
              <a:rPr lang="el-GR" sz="2400" dirty="0" err="1"/>
              <a:t>ογκοκύτωμα</a:t>
            </a:r>
            <a:r>
              <a:rPr lang="el-GR" sz="2400" dirty="0"/>
              <a:t>, ΔΝΚ και υβριδικός </a:t>
            </a:r>
            <a:r>
              <a:rPr lang="el-GR" sz="2400" dirty="0" err="1"/>
              <a:t>ογκοκυτταρικός</a:t>
            </a:r>
            <a:r>
              <a:rPr lang="el-GR" sz="2400" dirty="0"/>
              <a:t>/</a:t>
            </a:r>
            <a:r>
              <a:rPr lang="el-GR" sz="2400" dirty="0" err="1"/>
              <a:t>χρωμοφοβικός</a:t>
            </a:r>
            <a:r>
              <a:rPr lang="el-GR" sz="2400" dirty="0"/>
              <a:t> όγκος με περιοχές διαυγών κυττάρων.</a:t>
            </a:r>
          </a:p>
          <a:p>
            <a:pPr algn="just"/>
            <a:r>
              <a:rPr lang="el-GR" sz="2400" dirty="0">
                <a:effectLst>
                  <a:outerShdw blurRad="38100" dist="38100" dir="2700000" algn="tl">
                    <a:srgbClr val="000000">
                      <a:alpha val="43137"/>
                    </a:srgbClr>
                  </a:outerShdw>
                </a:effectLst>
              </a:rPr>
              <a:t>Οζώδης σκλήρυνση</a:t>
            </a:r>
            <a:r>
              <a:rPr lang="en-US" sz="2400" dirty="0"/>
              <a:t>: </a:t>
            </a:r>
            <a:r>
              <a:rPr lang="el-GR" sz="2400" dirty="0"/>
              <a:t>Μεταλλάξεις στα </a:t>
            </a:r>
            <a:r>
              <a:rPr lang="el-GR" sz="2400" b="1" dirty="0"/>
              <a:t>γονίδια TSC1 και TSC2 </a:t>
            </a:r>
            <a:r>
              <a:rPr lang="el-GR" sz="2400" dirty="0"/>
              <a:t>μέσω μιας εναλλακτικής οδού που δεν περιλαμβάνει μεταλλάξεις του VHL. Πολλαπλά, </a:t>
            </a:r>
            <a:r>
              <a:rPr lang="el-GR" sz="2400" dirty="0" err="1"/>
              <a:t>αμφοτερόπλευρα</a:t>
            </a:r>
            <a:r>
              <a:rPr lang="el-GR" sz="2400" dirty="0"/>
              <a:t> </a:t>
            </a:r>
            <a:r>
              <a:rPr lang="el-GR" sz="2400" dirty="0" err="1"/>
              <a:t>αγγειομυολιπώματα</a:t>
            </a:r>
            <a:r>
              <a:rPr lang="el-GR" sz="2400" dirty="0"/>
              <a:t> ή </a:t>
            </a:r>
            <a:r>
              <a:rPr lang="el-GR" sz="2400" dirty="0" err="1"/>
              <a:t>επιθηλιοειδές</a:t>
            </a:r>
            <a:r>
              <a:rPr lang="el-GR" sz="2400" dirty="0"/>
              <a:t> </a:t>
            </a:r>
            <a:r>
              <a:rPr lang="el-GR" sz="2400" dirty="0" err="1"/>
              <a:t>αγγειομυολίπωμα</a:t>
            </a:r>
            <a:r>
              <a:rPr lang="el-GR" sz="2400" dirty="0"/>
              <a:t>.</a:t>
            </a:r>
          </a:p>
          <a:p>
            <a:pPr algn="just"/>
            <a:r>
              <a:rPr lang="el-GR" sz="2400" dirty="0"/>
              <a:t>Ιδιοσυστατικές (γαμετικές ή πρώιμες </a:t>
            </a:r>
            <a:r>
              <a:rPr lang="el-GR" sz="2400" dirty="0" err="1"/>
              <a:t>εμβρυογενετικές</a:t>
            </a:r>
            <a:r>
              <a:rPr lang="el-GR" sz="2400" dirty="0"/>
              <a:t>) μετατοπίσεις χρωμοσώματος </a:t>
            </a:r>
            <a:r>
              <a:rPr lang="el-GR" sz="2400" dirty="0" smtClean="0"/>
              <a:t>3.</a:t>
            </a:r>
            <a:endParaRPr lang="el-GR" sz="2400" dirty="0"/>
          </a:p>
          <a:p>
            <a:pPr algn="just"/>
            <a:endParaRPr lang="el-GR" sz="2400" dirty="0"/>
          </a:p>
          <a:p>
            <a:pPr algn="just"/>
            <a:endParaRPr lang="el-GR"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 xmlns:a16="http://schemas.microsoft.com/office/drawing/2014/main" id="{D35B6AAE-9206-8D2D-A017-AC521081B322}"/>
              </a:ext>
            </a:extLst>
          </p:cNvPr>
          <p:cNvSpPr>
            <a:spLocks noGrp="1"/>
          </p:cNvSpPr>
          <p:nvPr>
            <p:ph idx="1"/>
          </p:nvPr>
        </p:nvSpPr>
        <p:spPr>
          <a:xfrm>
            <a:off x="0" y="0"/>
            <a:ext cx="9144000" cy="6453336"/>
          </a:xfrm>
        </p:spPr>
        <p:txBody>
          <a:bodyPr>
            <a:normAutofit/>
          </a:bodyPr>
          <a:lstStyle/>
          <a:p>
            <a:pPr algn="just"/>
            <a:r>
              <a:rPr lang="el-GR" sz="1400" b="1" dirty="0" err="1"/>
              <a:t>Χρωμόφοβο</a:t>
            </a:r>
            <a:r>
              <a:rPr lang="el-GR" sz="1400" b="1" dirty="0"/>
              <a:t> ΝΚΚ συμπεριλαμβανομένης της </a:t>
            </a:r>
            <a:r>
              <a:rPr lang="el-GR" sz="1400" b="1" dirty="0" err="1"/>
              <a:t>ηωσινόφιλης</a:t>
            </a:r>
            <a:r>
              <a:rPr lang="el-GR" sz="1400" b="1" dirty="0"/>
              <a:t> υποποικιλίας  του.</a:t>
            </a:r>
          </a:p>
          <a:p>
            <a:pPr algn="just">
              <a:buNone/>
            </a:pPr>
            <a:r>
              <a:rPr lang="el-GR" sz="1400" dirty="0"/>
              <a:t>        Χειρουργική επέμβαση, </a:t>
            </a:r>
            <a:r>
              <a:rPr lang="el-GR" sz="1400" dirty="0" err="1"/>
              <a:t>κρυοκατάλυση</a:t>
            </a:r>
            <a:r>
              <a:rPr lang="el-GR" sz="1400" dirty="0"/>
              <a:t> και </a:t>
            </a:r>
            <a:r>
              <a:rPr lang="el-GR" sz="1400" dirty="0" err="1"/>
              <a:t>στοχευμένη</a:t>
            </a:r>
            <a:r>
              <a:rPr lang="el-GR" sz="1400" dirty="0"/>
              <a:t> συστηματική χημειοθεραπεία για μεταστατική νόσο με </a:t>
            </a:r>
            <a:r>
              <a:rPr lang="el-GR" sz="1400" dirty="0" err="1"/>
              <a:t>αντιαγγειογενετικούς</a:t>
            </a:r>
            <a:r>
              <a:rPr lang="el-GR" sz="1400" dirty="0"/>
              <a:t> παράγοντες,  αναστολείς TK και </a:t>
            </a:r>
            <a:r>
              <a:rPr lang="el-GR" sz="1400" dirty="0" err="1"/>
              <a:t>mTOR</a:t>
            </a:r>
            <a:r>
              <a:rPr lang="el-GR" sz="1400" dirty="0"/>
              <a:t>. </a:t>
            </a:r>
          </a:p>
          <a:p>
            <a:pPr algn="just"/>
            <a:r>
              <a:rPr lang="el-GR" sz="1400" b="1" dirty="0" err="1"/>
              <a:t>Θηλώδες</a:t>
            </a:r>
            <a:r>
              <a:rPr lang="el-GR" sz="1400" b="1" dirty="0"/>
              <a:t> ΝΚΚ  (εν γένει)</a:t>
            </a:r>
          </a:p>
          <a:p>
            <a:pPr algn="just">
              <a:buNone/>
            </a:pPr>
            <a:r>
              <a:rPr lang="el-GR" sz="1400" dirty="0"/>
              <a:t>        </a:t>
            </a:r>
            <a:r>
              <a:rPr lang="el-GR" sz="1400" dirty="0" err="1"/>
              <a:t>Εκτομή</a:t>
            </a:r>
            <a:r>
              <a:rPr lang="el-GR" sz="1400" dirty="0"/>
              <a:t> ή κατάλυση για εντοπισμένη νόσο. Εκλεκτικός αναστολέας </a:t>
            </a:r>
            <a:r>
              <a:rPr lang="el-GR" sz="1400" dirty="0" err="1"/>
              <a:t>κινάσης</a:t>
            </a:r>
            <a:r>
              <a:rPr lang="el-GR" sz="1400" dirty="0"/>
              <a:t> MET, αναστολέας MET / VEGF, αναστολείς πολλαπλών στόχων </a:t>
            </a:r>
            <a:r>
              <a:rPr lang="el-GR" sz="1400" dirty="0" err="1"/>
              <a:t>τυροσινικής</a:t>
            </a:r>
            <a:r>
              <a:rPr lang="el-GR" sz="1400" dirty="0"/>
              <a:t> </a:t>
            </a:r>
            <a:r>
              <a:rPr lang="el-GR" sz="1400" dirty="0" err="1"/>
              <a:t>κινάσης</a:t>
            </a:r>
            <a:r>
              <a:rPr lang="el-GR" sz="1400" dirty="0"/>
              <a:t> (</a:t>
            </a:r>
            <a:r>
              <a:rPr lang="el-GR" sz="1400" dirty="0" err="1"/>
              <a:t>TKIs</a:t>
            </a:r>
            <a:r>
              <a:rPr lang="el-GR" sz="1400" dirty="0"/>
              <a:t>) και αναστολείς PD-1 / PDL1 για προχωρημένη ή μεταστατική νόσο. </a:t>
            </a:r>
            <a:r>
              <a:rPr lang="el-GR" sz="1400" spc="300" dirty="0">
                <a:effectLst>
                  <a:outerShdw blurRad="38100" dist="38100" dir="2700000" algn="tl">
                    <a:srgbClr val="000000">
                      <a:alpha val="43137"/>
                    </a:srgbClr>
                  </a:outerShdw>
                </a:effectLst>
              </a:rPr>
              <a:t>Για προχωρημένο μεταστατικό όγκο, η </a:t>
            </a:r>
            <a:r>
              <a:rPr lang="el-GR" sz="1400" b="1" spc="300" dirty="0" err="1">
                <a:effectLst>
                  <a:outerShdw blurRad="38100" dist="38100" dir="2700000" algn="tl">
                    <a:srgbClr val="000000">
                      <a:alpha val="43137"/>
                    </a:srgbClr>
                  </a:outerShdw>
                </a:effectLst>
              </a:rPr>
              <a:t>καβοζαντινίμπη</a:t>
            </a:r>
            <a:r>
              <a:rPr lang="el-GR" sz="1400" spc="300" dirty="0">
                <a:effectLst>
                  <a:outerShdw blurRad="38100" dist="38100" dir="2700000" algn="tl">
                    <a:srgbClr val="000000">
                      <a:alpha val="43137"/>
                    </a:srgbClr>
                  </a:outerShdw>
                </a:effectLst>
              </a:rPr>
              <a:t> παρουσιάζει υψηλότερη αποτελεσματικότητα σε σχέση με το </a:t>
            </a:r>
            <a:r>
              <a:rPr lang="el-GR" sz="1400" spc="300" dirty="0" err="1">
                <a:effectLst>
                  <a:outerShdw blurRad="38100" dist="38100" dir="2700000" algn="tl">
                    <a:srgbClr val="000000">
                      <a:alpha val="43137"/>
                    </a:srgbClr>
                  </a:outerShdw>
                </a:effectLst>
              </a:rPr>
              <a:t>sunitinib</a:t>
            </a:r>
            <a:r>
              <a:rPr lang="el-GR" sz="1400" spc="300" dirty="0">
                <a:effectLst>
                  <a:outerShdw blurRad="38100" dist="38100" dir="2700000" algn="tl">
                    <a:srgbClr val="000000">
                      <a:alpha val="43137"/>
                    </a:srgbClr>
                  </a:outerShdw>
                </a:effectLst>
              </a:rPr>
              <a:t> και άλλους αναστολείς </a:t>
            </a:r>
            <a:r>
              <a:rPr lang="el-GR" sz="1400" spc="300" dirty="0" err="1">
                <a:effectLst>
                  <a:outerShdw blurRad="38100" dist="38100" dir="2700000" algn="tl">
                    <a:srgbClr val="000000">
                      <a:alpha val="43137"/>
                    </a:srgbClr>
                  </a:outerShdw>
                </a:effectLst>
              </a:rPr>
              <a:t>κινάσης</a:t>
            </a:r>
            <a:r>
              <a:rPr lang="el-GR" sz="1400" spc="300" dirty="0">
                <a:effectLst>
                  <a:outerShdw blurRad="38100" dist="38100" dir="2700000" algn="tl">
                    <a:srgbClr val="000000">
                      <a:alpha val="43137"/>
                    </a:srgbClr>
                  </a:outerShdw>
                </a:effectLst>
              </a:rPr>
              <a:t> MET. </a:t>
            </a:r>
          </a:p>
          <a:p>
            <a:pPr marL="0" indent="0" algn="just">
              <a:buNone/>
            </a:pPr>
            <a:r>
              <a:rPr lang="el-GR" sz="1400" dirty="0"/>
              <a:t>         </a:t>
            </a:r>
            <a:r>
              <a:rPr lang="el-GR" sz="1400" dirty="0">
                <a:effectLst>
                  <a:outerShdw blurRad="38100" dist="38100" dir="2700000" algn="tl">
                    <a:srgbClr val="000000">
                      <a:alpha val="43137"/>
                    </a:srgbClr>
                  </a:outerShdw>
                </a:effectLst>
              </a:rPr>
              <a:t>Τύπου 1</a:t>
            </a:r>
          </a:p>
          <a:p>
            <a:pPr marL="0" indent="0" algn="just">
              <a:buNone/>
            </a:pPr>
            <a:r>
              <a:rPr lang="el-GR" sz="1400" dirty="0"/>
              <a:t>        </a:t>
            </a:r>
            <a:r>
              <a:rPr lang="el-GR" sz="1400" dirty="0" err="1"/>
              <a:t>Εκτομή</a:t>
            </a:r>
            <a:r>
              <a:rPr lang="el-GR" sz="1400" dirty="0"/>
              <a:t>. Η </a:t>
            </a:r>
            <a:r>
              <a:rPr lang="el-GR" sz="1400" dirty="0" err="1"/>
              <a:t>συστημική</a:t>
            </a:r>
            <a:r>
              <a:rPr lang="el-GR" sz="1400" dirty="0"/>
              <a:t> θεραπεία ποικίλλει . Αναστολείς υποδοχέων </a:t>
            </a:r>
            <a:r>
              <a:rPr lang="el-GR" sz="1400" dirty="0" err="1"/>
              <a:t>κινάσης</a:t>
            </a:r>
            <a:r>
              <a:rPr lang="el-GR" sz="1400" dirty="0"/>
              <a:t> </a:t>
            </a:r>
            <a:r>
              <a:rPr lang="el-GR" sz="1400" dirty="0" err="1"/>
              <a:t>τυροσίνης</a:t>
            </a:r>
            <a:r>
              <a:rPr lang="el-GR" sz="1400" dirty="0"/>
              <a:t> συμπεριλαμβανομένων   των </a:t>
            </a:r>
            <a:r>
              <a:rPr lang="en-US" sz="1400" dirty="0" err="1"/>
              <a:t>sunitinib</a:t>
            </a:r>
            <a:r>
              <a:rPr lang="en-US" sz="1400" dirty="0"/>
              <a:t> </a:t>
            </a:r>
            <a:r>
              <a:rPr lang="el-GR" sz="1400" dirty="0"/>
              <a:t>και </a:t>
            </a:r>
            <a:r>
              <a:rPr lang="en-US" sz="1400" dirty="0" err="1"/>
              <a:t>sorafenib</a:t>
            </a:r>
            <a:r>
              <a:rPr lang="el-GR" sz="1400" dirty="0"/>
              <a:t>. </a:t>
            </a:r>
            <a:r>
              <a:rPr lang="en-US" sz="1400" dirty="0" err="1"/>
              <a:t>Bevacizumab</a:t>
            </a:r>
            <a:r>
              <a:rPr lang="el-GR" sz="1400" dirty="0"/>
              <a:t>. </a:t>
            </a:r>
            <a:r>
              <a:rPr lang="en-US" sz="1400" dirty="0" err="1"/>
              <a:t>Nivolumab</a:t>
            </a:r>
            <a:r>
              <a:rPr lang="en-US" sz="1400" dirty="0"/>
              <a:t>, </a:t>
            </a:r>
            <a:r>
              <a:rPr lang="en-US" sz="1400" dirty="0" err="1"/>
              <a:t>cabozantinib</a:t>
            </a:r>
            <a:r>
              <a:rPr lang="en-US" sz="1400" dirty="0"/>
              <a:t> </a:t>
            </a:r>
            <a:r>
              <a:rPr lang="el-GR" sz="1400" dirty="0"/>
              <a:t>και </a:t>
            </a:r>
            <a:r>
              <a:rPr lang="en-US" sz="1400" dirty="0" err="1"/>
              <a:t>lenvatinib</a:t>
            </a:r>
            <a:r>
              <a:rPr lang="en-US" sz="1400" dirty="0"/>
              <a:t> </a:t>
            </a:r>
            <a:r>
              <a:rPr lang="el-GR" sz="1400" dirty="0"/>
              <a:t>συν </a:t>
            </a:r>
            <a:r>
              <a:rPr lang="en-US" sz="1400" dirty="0" err="1"/>
              <a:t>everolimus</a:t>
            </a:r>
            <a:r>
              <a:rPr lang="el-GR" sz="1400" dirty="0"/>
              <a:t>. </a:t>
            </a:r>
            <a:r>
              <a:rPr lang="en-US" sz="1400" dirty="0" err="1"/>
              <a:t>Temsirolimus</a:t>
            </a:r>
            <a:r>
              <a:rPr lang="el-GR" sz="1400" dirty="0"/>
              <a:t>.</a:t>
            </a:r>
          </a:p>
          <a:p>
            <a:pPr marL="0" indent="0" algn="just">
              <a:buNone/>
            </a:pPr>
            <a:r>
              <a:rPr lang="el-GR" sz="1400" dirty="0">
                <a:effectLst>
                  <a:outerShdw blurRad="38100" dist="38100" dir="2700000" algn="tl">
                    <a:srgbClr val="000000">
                      <a:alpha val="43137"/>
                    </a:srgbClr>
                  </a:outerShdw>
                </a:effectLst>
              </a:rPr>
              <a:t>         </a:t>
            </a:r>
            <a:r>
              <a:rPr lang="en-US" sz="1400" dirty="0">
                <a:effectLst>
                  <a:outerShdw blurRad="38100" dist="38100" dir="2700000" algn="tl">
                    <a:srgbClr val="000000">
                      <a:alpha val="43137"/>
                    </a:srgbClr>
                  </a:outerShdw>
                </a:effectLst>
              </a:rPr>
              <a:t>T</a:t>
            </a:r>
            <a:r>
              <a:rPr lang="el-GR" sz="1400" dirty="0">
                <a:effectLst>
                  <a:outerShdw blurRad="38100" dist="38100" dir="2700000" algn="tl">
                    <a:srgbClr val="000000">
                      <a:alpha val="43137"/>
                    </a:srgbClr>
                  </a:outerShdw>
                </a:effectLst>
              </a:rPr>
              <a:t>έως Τύπου 2 </a:t>
            </a:r>
          </a:p>
          <a:p>
            <a:pPr marL="0" indent="0" algn="just">
              <a:buNone/>
            </a:pPr>
            <a:r>
              <a:rPr lang="el-GR" sz="1400" dirty="0"/>
              <a:t>         </a:t>
            </a:r>
            <a:r>
              <a:rPr lang="el-GR" sz="1400" dirty="0" err="1"/>
              <a:t>Εκτομή</a:t>
            </a:r>
            <a:r>
              <a:rPr lang="el-GR" sz="1400" dirty="0"/>
              <a:t>. Αναστολείς </a:t>
            </a:r>
            <a:r>
              <a:rPr lang="el-GR" sz="1400" dirty="0" err="1"/>
              <a:t>τυροσινικής</a:t>
            </a:r>
            <a:r>
              <a:rPr lang="el-GR" sz="1400" dirty="0"/>
              <a:t> </a:t>
            </a:r>
            <a:r>
              <a:rPr lang="el-GR" sz="1400" dirty="0" err="1"/>
              <a:t>κινάσης</a:t>
            </a:r>
            <a:r>
              <a:rPr lang="el-GR" sz="1400" dirty="0"/>
              <a:t> συμπεριλαμβανομένου του </a:t>
            </a:r>
            <a:r>
              <a:rPr lang="el-GR" sz="1400" dirty="0" err="1"/>
              <a:t>sunitinib</a:t>
            </a:r>
            <a:r>
              <a:rPr lang="el-GR" sz="1400" dirty="0"/>
              <a:t>. Η  </a:t>
            </a:r>
            <a:r>
              <a:rPr lang="el-GR" sz="1400" dirty="0" err="1"/>
              <a:t>συστημική</a:t>
            </a:r>
            <a:r>
              <a:rPr lang="el-GR" sz="1400" dirty="0"/>
              <a:t> θεραπεία ποικίλλει. </a:t>
            </a:r>
          </a:p>
          <a:p>
            <a:pPr marL="0" indent="0" algn="just">
              <a:buNone/>
            </a:pPr>
            <a:r>
              <a:rPr lang="el-GR" sz="1400" dirty="0">
                <a:effectLst>
                  <a:outerShdw blurRad="38100" dist="38100" dir="2700000" algn="tl">
                    <a:srgbClr val="000000">
                      <a:alpha val="43137"/>
                    </a:srgbClr>
                  </a:outerShdw>
                </a:effectLst>
              </a:rPr>
              <a:t>         </a:t>
            </a:r>
            <a:r>
              <a:rPr lang="el-GR" sz="1400" dirty="0" err="1">
                <a:effectLst>
                  <a:outerShdw blurRad="38100" dist="38100" dir="2700000" algn="tl">
                    <a:srgbClr val="000000">
                      <a:alpha val="43137"/>
                    </a:srgbClr>
                  </a:outerShdw>
                </a:effectLst>
              </a:rPr>
              <a:t>Θηλώδες</a:t>
            </a:r>
            <a:r>
              <a:rPr lang="el-GR" sz="1400" dirty="0">
                <a:effectLst>
                  <a:outerShdw blurRad="38100" dist="38100" dir="2700000" algn="tl">
                    <a:srgbClr val="000000">
                      <a:alpha val="43137"/>
                    </a:srgbClr>
                  </a:outerShdw>
                </a:effectLst>
              </a:rPr>
              <a:t> </a:t>
            </a:r>
            <a:r>
              <a:rPr lang="el-GR" sz="1400" dirty="0" err="1">
                <a:effectLst>
                  <a:outerShdw blurRad="38100" dist="38100" dir="2700000" algn="tl">
                    <a:srgbClr val="000000">
                      <a:alpha val="43137"/>
                    </a:srgbClr>
                  </a:outerShdw>
                </a:effectLst>
              </a:rPr>
              <a:t>ογκοκυτταρικό</a:t>
            </a:r>
            <a:r>
              <a:rPr lang="el-GR" sz="1400" dirty="0">
                <a:effectLst>
                  <a:outerShdw blurRad="38100" dist="38100" dir="2700000" algn="tl">
                    <a:srgbClr val="000000">
                      <a:alpha val="43137"/>
                    </a:srgbClr>
                  </a:outerShdw>
                </a:effectLst>
              </a:rPr>
              <a:t> ΝΚΚ </a:t>
            </a:r>
            <a:r>
              <a:rPr lang="en-US" sz="1400" dirty="0">
                <a:effectLst>
                  <a:outerShdw blurRad="38100" dist="38100" dir="2700000" algn="tl">
                    <a:srgbClr val="000000">
                      <a:alpha val="43137"/>
                    </a:srgbClr>
                  </a:outerShdw>
                </a:effectLst>
              </a:rPr>
              <a:t>:</a:t>
            </a:r>
            <a:r>
              <a:rPr lang="el-GR" sz="1400" dirty="0">
                <a:effectLst>
                  <a:outerShdw blurRad="38100" dist="38100" dir="2700000" algn="tl">
                    <a:srgbClr val="000000">
                      <a:alpha val="43137"/>
                    </a:srgbClr>
                  </a:outerShdw>
                </a:effectLst>
              </a:rPr>
              <a:t>  </a:t>
            </a:r>
            <a:r>
              <a:rPr lang="el-GR" sz="1400" dirty="0" err="1"/>
              <a:t>Εκτομή</a:t>
            </a:r>
            <a:r>
              <a:rPr lang="el-GR" sz="1400" dirty="0"/>
              <a:t>. </a:t>
            </a:r>
          </a:p>
          <a:p>
            <a:pPr marL="0" indent="0" algn="just">
              <a:buNone/>
            </a:pPr>
            <a:r>
              <a:rPr lang="en-US" sz="1400" dirty="0"/>
              <a:t>        </a:t>
            </a:r>
            <a:r>
              <a:rPr lang="el-GR" sz="1400" dirty="0"/>
              <a:t> </a:t>
            </a:r>
            <a:r>
              <a:rPr lang="el-GR" sz="1400" dirty="0" err="1">
                <a:effectLst>
                  <a:outerShdw blurRad="38100" dist="38100" dir="2700000" algn="tl">
                    <a:srgbClr val="000000">
                      <a:alpha val="43137"/>
                    </a:srgbClr>
                  </a:outerShdw>
                </a:effectLst>
              </a:rPr>
              <a:t>Θηλώδες</a:t>
            </a:r>
            <a:r>
              <a:rPr lang="el-GR" sz="1400" dirty="0">
                <a:effectLst>
                  <a:outerShdw blurRad="38100" dist="38100" dir="2700000" algn="tl">
                    <a:srgbClr val="000000">
                      <a:alpha val="43137"/>
                    </a:srgbClr>
                  </a:outerShdw>
                </a:effectLst>
              </a:rPr>
              <a:t> συμπαγές</a:t>
            </a:r>
            <a:r>
              <a:rPr lang="en-US" sz="1400" dirty="0">
                <a:effectLst>
                  <a:outerShdw blurRad="38100" dist="38100" dir="2700000" algn="tl">
                    <a:srgbClr val="000000">
                      <a:alpha val="43137"/>
                    </a:srgbClr>
                  </a:outerShdw>
                </a:effectLst>
              </a:rPr>
              <a:t> :</a:t>
            </a:r>
            <a:r>
              <a:rPr lang="el-GR" sz="1400" dirty="0">
                <a:effectLst>
                  <a:outerShdw blurRad="38100" dist="38100" dir="2700000" algn="tl">
                    <a:srgbClr val="000000">
                      <a:alpha val="43137"/>
                    </a:srgbClr>
                  </a:outerShdw>
                </a:effectLst>
              </a:rPr>
              <a:t>  </a:t>
            </a:r>
            <a:r>
              <a:rPr lang="el-GR" sz="1400" dirty="0" err="1"/>
              <a:t>Εκτομή</a:t>
            </a:r>
            <a:r>
              <a:rPr lang="el-GR" sz="1400" dirty="0"/>
              <a:t>.</a:t>
            </a:r>
            <a:endParaRPr lang="en-US" sz="1400" dirty="0"/>
          </a:p>
          <a:p>
            <a:pPr marL="0" indent="0" algn="just">
              <a:buNone/>
            </a:pPr>
            <a:r>
              <a:rPr lang="en-US" sz="1400" dirty="0"/>
              <a:t>        </a:t>
            </a:r>
            <a:r>
              <a:rPr lang="el-GR" sz="1400" dirty="0"/>
              <a:t>Εάν χρειάζεται, η συστηματική θεραπεία ποικίλλει και περιλαμβάνει αναστολείς </a:t>
            </a:r>
            <a:r>
              <a:rPr lang="el-GR" sz="1400" dirty="0" err="1"/>
              <a:t>κινάσης</a:t>
            </a:r>
            <a:r>
              <a:rPr lang="el-GR" sz="1400" dirty="0"/>
              <a:t> </a:t>
            </a:r>
            <a:r>
              <a:rPr lang="en-US" sz="1400" dirty="0"/>
              <a:t> </a:t>
            </a:r>
            <a:r>
              <a:rPr lang="el-GR" sz="1400" dirty="0" err="1"/>
              <a:t>τυροσίνης</a:t>
            </a:r>
            <a:r>
              <a:rPr lang="el-GR" sz="1400" dirty="0"/>
              <a:t> όπως το </a:t>
            </a:r>
            <a:r>
              <a:rPr lang="el-GR" sz="1400" dirty="0" err="1"/>
              <a:t>sorafenib</a:t>
            </a:r>
            <a:r>
              <a:rPr lang="el-GR" sz="1400" dirty="0"/>
              <a:t> και το </a:t>
            </a:r>
            <a:r>
              <a:rPr lang="el-GR" sz="1400" dirty="0" err="1"/>
              <a:t>erlotinib</a:t>
            </a:r>
            <a:r>
              <a:rPr lang="en-US" sz="1400" dirty="0"/>
              <a:t>. </a:t>
            </a:r>
          </a:p>
        </p:txBody>
      </p:sp>
      <p:pic>
        <p:nvPicPr>
          <p:cNvPr id="2050" name="Picture 2" descr="C:\Users\User\Desktop\kidneytumormalignantrccchromoTretiakova02.jpg"/>
          <p:cNvPicPr>
            <a:picLocks noChangeAspect="1" noChangeArrowheads="1"/>
          </p:cNvPicPr>
          <p:nvPr/>
        </p:nvPicPr>
        <p:blipFill>
          <a:blip r:embed="rId2" cstate="print"/>
          <a:srcRect/>
          <a:stretch>
            <a:fillRect/>
          </a:stretch>
        </p:blipFill>
        <p:spPr bwMode="auto">
          <a:xfrm>
            <a:off x="0" y="4437112"/>
            <a:ext cx="3850428" cy="1584176"/>
          </a:xfrm>
          <a:prstGeom prst="rect">
            <a:avLst/>
          </a:prstGeom>
          <a:noFill/>
        </p:spPr>
      </p:pic>
      <p:pic>
        <p:nvPicPr>
          <p:cNvPr id="2053" name="Picture 5" descr="C:\Users\User\Desktop\kidneytumormalignantrccpapvranic02.jpg"/>
          <p:cNvPicPr>
            <a:picLocks noChangeAspect="1" noChangeArrowheads="1"/>
          </p:cNvPicPr>
          <p:nvPr/>
        </p:nvPicPr>
        <p:blipFill>
          <a:blip r:embed="rId3" cstate="print"/>
          <a:srcRect/>
          <a:stretch>
            <a:fillRect/>
          </a:stretch>
        </p:blipFill>
        <p:spPr bwMode="auto">
          <a:xfrm>
            <a:off x="4067944" y="4293096"/>
            <a:ext cx="2488778" cy="1866822"/>
          </a:xfrm>
          <a:prstGeom prst="rect">
            <a:avLst/>
          </a:prstGeom>
          <a:noFill/>
        </p:spPr>
      </p:pic>
      <p:sp>
        <p:nvSpPr>
          <p:cNvPr id="8" name="7 - Ορθογώνιο"/>
          <p:cNvSpPr/>
          <p:nvPr/>
        </p:nvSpPr>
        <p:spPr>
          <a:xfrm>
            <a:off x="0" y="6237312"/>
            <a:ext cx="9144000" cy="523220"/>
          </a:xfrm>
          <a:prstGeom prst="rect">
            <a:avLst/>
          </a:prstGeom>
        </p:spPr>
        <p:txBody>
          <a:bodyPr wrap="square">
            <a:spAutoFit/>
          </a:bodyPr>
          <a:lstStyle/>
          <a:p>
            <a:r>
              <a:rPr lang="el-GR" sz="1400" b="1" dirty="0"/>
              <a:t>Αταξινόμητο  ΝΚΚ </a:t>
            </a:r>
            <a:r>
              <a:rPr lang="en-US" sz="1400" b="1" dirty="0"/>
              <a:t>: </a:t>
            </a:r>
            <a:r>
              <a:rPr lang="el-GR" sz="1400" dirty="0"/>
              <a:t>Δεν υπάρχει τυποποιημένη θεραπεία, αλλά όποτε είναι εφικτή</a:t>
            </a:r>
            <a:r>
              <a:rPr lang="en-US" sz="1400" dirty="0"/>
              <a:t>, </a:t>
            </a:r>
            <a:r>
              <a:rPr lang="el-GR" sz="1400" dirty="0"/>
              <a:t>εφαρμόζεται  η ανοσοθεραπεία με νεφρεκτομή</a:t>
            </a:r>
            <a:r>
              <a:rPr lang="en-US" sz="1400" dirty="0"/>
              <a:t>. </a:t>
            </a:r>
            <a:endParaRPr lang="el-GR" sz="1400" dirty="0"/>
          </a:p>
        </p:txBody>
      </p:sp>
      <p:pic>
        <p:nvPicPr>
          <p:cNvPr id="2054" name="Picture 6" descr="C:\Users\User\Desktop\kidneytumormalignantrccpapsldvarAndeen02_20180206-204405.jpg"/>
          <p:cNvPicPr>
            <a:picLocks noChangeAspect="1" noChangeArrowheads="1"/>
          </p:cNvPicPr>
          <p:nvPr/>
        </p:nvPicPr>
        <p:blipFill>
          <a:blip r:embed="rId4" cstate="print"/>
          <a:srcRect/>
          <a:stretch>
            <a:fillRect/>
          </a:stretch>
        </p:blipFill>
        <p:spPr bwMode="auto">
          <a:xfrm>
            <a:off x="6657436" y="4293096"/>
            <a:ext cx="2486564" cy="1872208"/>
          </a:xfrm>
          <a:prstGeom prst="rect">
            <a:avLst/>
          </a:prstGeom>
          <a:noFill/>
        </p:spPr>
      </p:pic>
    </p:spTree>
    <p:extLst>
      <p:ext uri="{BB962C8B-B14F-4D97-AF65-F5344CB8AC3E}">
        <p14:creationId xmlns="" xmlns:p14="http://schemas.microsoft.com/office/powerpoint/2010/main" val="287044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dissolve">
                                      <p:cBhvr>
                                        <p:cTn id="30" dur="500"/>
                                        <p:tgtEl>
                                          <p:spTgt spid="3">
                                            <p:txEl>
                                              <p:pRg st="7" end="7"/>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dissolve">
                                      <p:cBhvr>
                                        <p:cTn id="33" dur="500"/>
                                        <p:tgtEl>
                                          <p:spTgt spid="3">
                                            <p:txEl>
                                              <p:pRg st="8" end="8"/>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dissolve">
                                      <p:cBhvr>
                                        <p:cTn id="36" dur="500"/>
                                        <p:tgtEl>
                                          <p:spTgt spid="3">
                                            <p:txEl>
                                              <p:pRg st="9" end="9"/>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dissolve">
                                      <p:cBhvr>
                                        <p:cTn id="39" dur="500"/>
                                        <p:tgtEl>
                                          <p:spTgt spid="3">
                                            <p:txEl>
                                              <p:pRg st="10" end="1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dissolve">
                                      <p:cBhvr>
                                        <p:cTn id="4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0" y="332656"/>
            <a:ext cx="9144000" cy="6494085"/>
          </a:xfrm>
          <a:prstGeom prst="rect">
            <a:avLst/>
          </a:prstGeom>
        </p:spPr>
        <p:txBody>
          <a:bodyPr wrap="square">
            <a:spAutoFit/>
          </a:bodyPr>
          <a:lstStyle/>
          <a:p>
            <a:pPr algn="just"/>
            <a:r>
              <a:rPr lang="el-GR" sz="1600" b="1" dirty="0" err="1"/>
              <a:t>Ραβδοειδώς</a:t>
            </a:r>
            <a:r>
              <a:rPr lang="el-GR" sz="1600" b="1" dirty="0"/>
              <a:t> </a:t>
            </a:r>
            <a:r>
              <a:rPr lang="el-GR" sz="1600" b="1" dirty="0" err="1"/>
              <a:t>αποδιαφοροποιημένο</a:t>
            </a:r>
            <a:r>
              <a:rPr lang="el-GR" sz="1600" b="1" dirty="0"/>
              <a:t> ΝΚΚ</a:t>
            </a:r>
            <a:r>
              <a:rPr lang="en-US" sz="1600" b="1" dirty="0"/>
              <a:t>: </a:t>
            </a:r>
            <a:r>
              <a:rPr lang="el-GR" sz="1600" dirty="0" err="1"/>
              <a:t>Εκτομή</a:t>
            </a:r>
            <a:r>
              <a:rPr lang="en-US" sz="1600" dirty="0"/>
              <a:t>. </a:t>
            </a:r>
            <a:r>
              <a:rPr lang="el-GR" sz="1600" dirty="0" err="1"/>
              <a:t>Στοχευμένη</a:t>
            </a:r>
            <a:r>
              <a:rPr lang="el-GR" sz="1600" dirty="0"/>
              <a:t> θεραπεία (αναστολείς </a:t>
            </a:r>
            <a:r>
              <a:rPr lang="el-GR" sz="1600" dirty="0" err="1"/>
              <a:t>κινάσης</a:t>
            </a:r>
            <a:r>
              <a:rPr lang="el-GR" sz="1600" dirty="0"/>
              <a:t> </a:t>
            </a:r>
            <a:r>
              <a:rPr lang="el-GR" sz="1600" dirty="0" err="1"/>
              <a:t>τυροσίνης</a:t>
            </a:r>
            <a:r>
              <a:rPr lang="el-GR" sz="1600" dirty="0"/>
              <a:t>, αναστολείς VEGF, αναστολείς </a:t>
            </a:r>
            <a:r>
              <a:rPr lang="el-GR" sz="1600" dirty="0" err="1"/>
              <a:t>mTOR</a:t>
            </a:r>
            <a:r>
              <a:rPr lang="el-GR" sz="1600" dirty="0"/>
              <a:t>), θεραπεία με </a:t>
            </a:r>
            <a:r>
              <a:rPr lang="el-GR" sz="1600" dirty="0" err="1"/>
              <a:t>κυτοκίνη</a:t>
            </a:r>
            <a:r>
              <a:rPr lang="en-US" sz="1600" dirty="0"/>
              <a:t>.</a:t>
            </a:r>
          </a:p>
          <a:p>
            <a:pPr algn="just"/>
            <a:endParaRPr lang="en-US" sz="1600" dirty="0"/>
          </a:p>
          <a:p>
            <a:pPr algn="just"/>
            <a:r>
              <a:rPr lang="el-GR" sz="1600" b="1" dirty="0" err="1">
                <a:solidFill>
                  <a:srgbClr val="FF0000"/>
                </a:solidFill>
              </a:rPr>
              <a:t>Σαρκωματοειδώς</a:t>
            </a:r>
            <a:r>
              <a:rPr lang="el-GR" sz="1600" dirty="0">
                <a:solidFill>
                  <a:srgbClr val="FF0000"/>
                </a:solidFill>
              </a:rPr>
              <a:t> </a:t>
            </a:r>
            <a:r>
              <a:rPr lang="el-GR" sz="1600" b="1" dirty="0" err="1">
                <a:solidFill>
                  <a:srgbClr val="FF0000"/>
                </a:solidFill>
              </a:rPr>
              <a:t>αποδιαφοροποιημένο</a:t>
            </a:r>
            <a:r>
              <a:rPr lang="el-GR" sz="1600" b="1" dirty="0">
                <a:solidFill>
                  <a:srgbClr val="FF0000"/>
                </a:solidFill>
              </a:rPr>
              <a:t> ΝΚΚ</a:t>
            </a:r>
            <a:r>
              <a:rPr lang="en-US" sz="1600" b="1" dirty="0">
                <a:solidFill>
                  <a:srgbClr val="FF0000"/>
                </a:solidFill>
              </a:rPr>
              <a:t>: </a:t>
            </a:r>
            <a:r>
              <a:rPr lang="el-GR" sz="1600" dirty="0">
                <a:solidFill>
                  <a:srgbClr val="FF0000"/>
                </a:solidFill>
              </a:rPr>
              <a:t>Η έκφραση </a:t>
            </a:r>
            <a:r>
              <a:rPr lang="el-GR" sz="1600" b="1" dirty="0">
                <a:solidFill>
                  <a:srgbClr val="FF0000"/>
                </a:solidFill>
              </a:rPr>
              <a:t>PDL1 </a:t>
            </a:r>
            <a:r>
              <a:rPr lang="el-GR" sz="1600" dirty="0">
                <a:solidFill>
                  <a:srgbClr val="FF0000"/>
                </a:solidFill>
              </a:rPr>
              <a:t>είναι </a:t>
            </a:r>
            <a:r>
              <a:rPr lang="el-GR" sz="1600" b="1" dirty="0">
                <a:solidFill>
                  <a:srgbClr val="FF0000"/>
                </a:solidFill>
              </a:rPr>
              <a:t>αυξημένη</a:t>
            </a:r>
            <a:r>
              <a:rPr lang="el-GR" sz="1600" dirty="0">
                <a:solidFill>
                  <a:srgbClr val="FF0000"/>
                </a:solidFill>
              </a:rPr>
              <a:t> σε </a:t>
            </a:r>
            <a:r>
              <a:rPr lang="el-GR" sz="1600" dirty="0" err="1">
                <a:solidFill>
                  <a:srgbClr val="FF0000"/>
                </a:solidFill>
              </a:rPr>
              <a:t>σαρκωματοειδώς</a:t>
            </a:r>
            <a:r>
              <a:rPr lang="el-GR" sz="1600" dirty="0">
                <a:solidFill>
                  <a:srgbClr val="FF0000"/>
                </a:solidFill>
              </a:rPr>
              <a:t> </a:t>
            </a:r>
            <a:r>
              <a:rPr lang="el-GR" sz="1600" dirty="0" err="1">
                <a:solidFill>
                  <a:srgbClr val="FF0000"/>
                </a:solidFill>
              </a:rPr>
              <a:t>αποδιαφοροποιημένους</a:t>
            </a:r>
            <a:r>
              <a:rPr lang="el-GR" sz="1600" dirty="0">
                <a:solidFill>
                  <a:srgbClr val="FF0000"/>
                </a:solidFill>
              </a:rPr>
              <a:t> νεφρικούς όγκους, υποδηλώνοντας πιθανό όφελος από τον αποκλεισμό του PD-1/PDL1 ανοσοποιητικού σημείου ελέγχου ή από θεραπεία αντι-CTLA4. Η </a:t>
            </a:r>
            <a:r>
              <a:rPr lang="el-GR" sz="1600" b="1" spc="600" dirty="0">
                <a:solidFill>
                  <a:srgbClr val="FF0000"/>
                </a:solidFill>
                <a:effectLst>
                  <a:outerShdw blurRad="38100" dist="38100" dir="2700000" algn="tl">
                    <a:srgbClr val="000000">
                      <a:alpha val="43137"/>
                    </a:srgbClr>
                  </a:outerShdw>
                </a:effectLst>
              </a:rPr>
              <a:t>συνδυαστική ανοσοθεραπεία </a:t>
            </a:r>
            <a:r>
              <a:rPr lang="el-GR" sz="1600" dirty="0">
                <a:solidFill>
                  <a:srgbClr val="FF0000"/>
                </a:solidFill>
              </a:rPr>
              <a:t>προτείνεται ως θεραπευτική επιλογή πρώτης γραμμής</a:t>
            </a:r>
            <a:r>
              <a:rPr lang="en-US" sz="1600" dirty="0">
                <a:solidFill>
                  <a:srgbClr val="FF0000"/>
                </a:solidFill>
              </a:rPr>
              <a:t>.</a:t>
            </a:r>
            <a:endParaRPr lang="el-GR" sz="1600" dirty="0">
              <a:solidFill>
                <a:srgbClr val="FF0000"/>
              </a:solidFill>
            </a:endParaRPr>
          </a:p>
          <a:p>
            <a:pPr algn="just"/>
            <a:endParaRPr lang="el-GR" sz="1600" b="1" dirty="0"/>
          </a:p>
          <a:p>
            <a:pPr algn="just"/>
            <a:r>
              <a:rPr lang="el-GR" sz="1600" b="1" dirty="0" err="1"/>
              <a:t>Ηωσινόφιλο</a:t>
            </a:r>
            <a:r>
              <a:rPr lang="el-GR" sz="1600" b="1" dirty="0"/>
              <a:t>, συμπαγές και κυστικό ΝΚΚ</a:t>
            </a:r>
            <a:r>
              <a:rPr lang="en-US" sz="1600" b="1" dirty="0"/>
              <a:t>: </a:t>
            </a:r>
            <a:r>
              <a:rPr lang="el-GR" sz="1600" b="1" dirty="0"/>
              <a:t>Προσβάλλει συχνότερα γυναίκες. Σπάνια </a:t>
            </a:r>
            <a:r>
              <a:rPr lang="el-GR" sz="1600" b="1" dirty="0" err="1"/>
              <a:t>μεθίσταται</a:t>
            </a:r>
            <a:r>
              <a:rPr lang="el-GR" sz="1600" b="1" dirty="0"/>
              <a:t>. </a:t>
            </a:r>
            <a:r>
              <a:rPr lang="el-GR" sz="1600" dirty="0">
                <a:effectLst>
                  <a:outerShdw blurRad="38100" dist="38100" dir="2700000" algn="tl">
                    <a:srgbClr val="000000">
                      <a:alpha val="43137"/>
                    </a:srgbClr>
                  </a:outerShdw>
                </a:effectLst>
              </a:rPr>
              <a:t>Είτε σε ασθενείς με το σύμπλεγμα της οζώδους σκλήρυνσης είτε σποραδικά λόγω </a:t>
            </a:r>
            <a:r>
              <a:rPr lang="el-GR" sz="1600" b="1" spc="600" dirty="0">
                <a:effectLst>
                  <a:outerShdw blurRad="38100" dist="38100" dir="2700000" algn="tl">
                    <a:srgbClr val="000000">
                      <a:alpha val="43137"/>
                    </a:srgbClr>
                  </a:outerShdw>
                </a:effectLst>
              </a:rPr>
              <a:t>μεταλλάξεων στα </a:t>
            </a:r>
            <a:r>
              <a:rPr lang="en-US" sz="1600" b="1" spc="600" dirty="0">
                <a:effectLst>
                  <a:outerShdw blurRad="38100" dist="38100" dir="2700000" algn="tl">
                    <a:srgbClr val="000000">
                      <a:alpha val="43137"/>
                    </a:srgbClr>
                  </a:outerShdw>
                </a:effectLst>
              </a:rPr>
              <a:t>TSC1 </a:t>
            </a:r>
            <a:r>
              <a:rPr lang="el-GR" sz="1600" b="1" spc="600" dirty="0">
                <a:effectLst>
                  <a:outerShdw blurRad="38100" dist="38100" dir="2700000" algn="tl">
                    <a:srgbClr val="000000">
                      <a:alpha val="43137"/>
                    </a:srgbClr>
                  </a:outerShdw>
                </a:effectLst>
              </a:rPr>
              <a:t>ή</a:t>
            </a:r>
            <a:r>
              <a:rPr lang="en-US" sz="1600" b="1" spc="600" dirty="0">
                <a:effectLst>
                  <a:outerShdw blurRad="38100" dist="38100" dir="2700000" algn="tl">
                    <a:srgbClr val="000000">
                      <a:alpha val="43137"/>
                    </a:srgbClr>
                  </a:outerShdw>
                </a:effectLst>
              </a:rPr>
              <a:t> TSC2</a:t>
            </a:r>
            <a:r>
              <a:rPr lang="el-GR" sz="1600" dirty="0"/>
              <a:t>.</a:t>
            </a:r>
            <a:r>
              <a:rPr lang="el-GR" sz="1600" b="1" dirty="0"/>
              <a:t> Συμπαγής και </a:t>
            </a:r>
            <a:r>
              <a:rPr lang="el-GR" sz="1600" b="1" dirty="0" err="1"/>
              <a:t>θηλώδης</a:t>
            </a:r>
            <a:r>
              <a:rPr lang="el-GR" sz="1600" b="1" dirty="0"/>
              <a:t> αρχιτεκτονική , ογκώδες </a:t>
            </a:r>
            <a:r>
              <a:rPr lang="el-GR" sz="1600" b="1" dirty="0" err="1"/>
              <a:t>ηωσινόφιλο</a:t>
            </a:r>
            <a:r>
              <a:rPr lang="el-GR" sz="1600" b="1" dirty="0"/>
              <a:t> κυτταρόπλασμα και αδρή </a:t>
            </a:r>
            <a:r>
              <a:rPr lang="el-GR" sz="1600" b="1" dirty="0" err="1"/>
              <a:t>βασίφιλη</a:t>
            </a:r>
            <a:r>
              <a:rPr lang="el-GR" sz="1600" b="1" dirty="0"/>
              <a:t> κοκκίωση. </a:t>
            </a:r>
            <a:r>
              <a:rPr lang="el-GR" sz="1600" b="1" dirty="0" err="1"/>
              <a:t>Ανοσοϊστοχημικά</a:t>
            </a:r>
            <a:r>
              <a:rPr lang="en-US" sz="1600" b="1" dirty="0"/>
              <a:t>: CK20 &amp; </a:t>
            </a:r>
            <a:r>
              <a:rPr lang="el-GR" sz="1600" b="1" dirty="0" err="1"/>
              <a:t>καθεψίνη</a:t>
            </a:r>
            <a:r>
              <a:rPr lang="el-GR" sz="1600" b="1" dirty="0"/>
              <a:t> Κ (+), </a:t>
            </a:r>
            <a:r>
              <a:rPr lang="en-US" sz="1600" b="1" dirty="0"/>
              <a:t>CK7 &amp;CKI(-). </a:t>
            </a:r>
            <a:r>
              <a:rPr lang="el-GR" sz="1600" dirty="0"/>
              <a:t>Η χειρουργική επέμβαση είναι κατά κανόνα θεραπευτική, χωρίς εξέλιξη της νόσου (μονήρεις, νεφρικές βλάβες). Πιθανός ρόλος για την αναστολή του </a:t>
            </a:r>
            <a:r>
              <a:rPr lang="el-GR" sz="1600" dirty="0" err="1"/>
              <a:t>mTOR</a:t>
            </a:r>
            <a:r>
              <a:rPr lang="el-GR" sz="1600" dirty="0"/>
              <a:t> σε μεταστατικές περιπτώσεις. Πλήρης κλινική ανταπόκριση σε περίπτωση μεταστατικού μεταλλαγμένου όγκου TSC2 με χρήση αναλόγου </a:t>
            </a:r>
            <a:r>
              <a:rPr lang="el-GR" sz="1600" dirty="0" err="1"/>
              <a:t>ραπαμυκίνης</a:t>
            </a:r>
            <a:r>
              <a:rPr lang="el-GR" sz="1600" dirty="0"/>
              <a:t> πρώτης γενιάς </a:t>
            </a:r>
            <a:r>
              <a:rPr lang="el-GR" sz="1600" dirty="0" err="1"/>
              <a:t>everolimus</a:t>
            </a:r>
            <a:r>
              <a:rPr lang="el-GR" sz="1600" dirty="0"/>
              <a:t>.</a:t>
            </a:r>
          </a:p>
          <a:p>
            <a:pPr algn="just"/>
            <a:endParaRPr lang="el-GR" sz="1600" b="1" dirty="0"/>
          </a:p>
          <a:p>
            <a:pPr algn="just"/>
            <a:r>
              <a:rPr lang="el-GR" sz="1600" b="1" dirty="0">
                <a:solidFill>
                  <a:srgbClr val="FF0000"/>
                </a:solidFill>
              </a:rPr>
              <a:t>Καρκίνωμα αθροιστικών πόρων</a:t>
            </a:r>
            <a:r>
              <a:rPr lang="en-US" sz="1600" dirty="0"/>
              <a:t>: </a:t>
            </a:r>
            <a:r>
              <a:rPr lang="el-GR" sz="1600" dirty="0"/>
              <a:t>Μετά τη νεφρεκτομή, </a:t>
            </a:r>
            <a:r>
              <a:rPr lang="el-GR" sz="1600" b="1" dirty="0" err="1">
                <a:effectLst>
                  <a:outerShdw blurRad="38100" dist="38100" dir="2700000" algn="tl">
                    <a:srgbClr val="000000">
                      <a:alpha val="43137"/>
                    </a:srgbClr>
                  </a:outerShdw>
                </a:effectLst>
              </a:rPr>
              <a:t>κυτταροτοξική</a:t>
            </a:r>
            <a:r>
              <a:rPr lang="el-GR" sz="1600" dirty="0">
                <a:effectLst>
                  <a:outerShdw blurRad="38100" dist="38100" dir="2700000" algn="tl">
                    <a:srgbClr val="000000">
                      <a:alpha val="43137"/>
                    </a:srgbClr>
                  </a:outerShdw>
                </a:effectLst>
              </a:rPr>
              <a:t> χημειοθεραπεία</a:t>
            </a:r>
            <a:r>
              <a:rPr lang="el-GR" sz="1600" dirty="0"/>
              <a:t>, με ή χωρίς ακτινοβολία. Σε μια ανοιχτή δοκιμή φάσης ΙΙ με 23 ασθενείς που έλαβαν θεραπεία με </a:t>
            </a:r>
            <a:r>
              <a:rPr lang="el-GR" sz="1600" dirty="0" err="1"/>
              <a:t>γεμσιταβίνη</a:t>
            </a:r>
            <a:r>
              <a:rPr lang="el-GR" sz="1600" dirty="0"/>
              <a:t> συν </a:t>
            </a:r>
            <a:r>
              <a:rPr lang="el-GR" sz="1600" dirty="0" err="1"/>
              <a:t>σισπλατίνη</a:t>
            </a:r>
            <a:r>
              <a:rPr lang="el-GR" sz="1600" dirty="0"/>
              <a:t>, παρατηρήθηκαν αντικειμενικές αποκρίσεις σε 6 ασθενείς (26%) και η διάμεση συνολική επιβίωση ήταν περίπου 11 μήνες. </a:t>
            </a:r>
            <a:r>
              <a:rPr lang="el-GR" sz="1600" dirty="0">
                <a:solidFill>
                  <a:srgbClr val="FF0000"/>
                </a:solidFill>
              </a:rPr>
              <a:t>Μπορεί να ανταποκριθεί στο </a:t>
            </a:r>
            <a:r>
              <a:rPr lang="el-GR" sz="1600" b="1" dirty="0" err="1">
                <a:solidFill>
                  <a:srgbClr val="FF0000"/>
                </a:solidFill>
              </a:rPr>
              <a:t>palbociclib</a:t>
            </a:r>
            <a:r>
              <a:rPr lang="el-GR" sz="1600" dirty="0">
                <a:solidFill>
                  <a:srgbClr val="FF0000"/>
                </a:solidFill>
              </a:rPr>
              <a:t> </a:t>
            </a:r>
            <a:r>
              <a:rPr lang="en-US" sz="1600" dirty="0">
                <a:solidFill>
                  <a:srgbClr val="FF0000"/>
                </a:solidFill>
              </a:rPr>
              <a:t>(</a:t>
            </a:r>
            <a:r>
              <a:rPr lang="el-GR" sz="1600" dirty="0" err="1">
                <a:solidFill>
                  <a:srgbClr val="FF0000"/>
                </a:solidFill>
              </a:rPr>
              <a:t>παλμποσικλίμπη</a:t>
            </a:r>
            <a:r>
              <a:rPr lang="el-GR" sz="1600" dirty="0">
                <a:solidFill>
                  <a:srgbClr val="FF0000"/>
                </a:solidFill>
              </a:rPr>
              <a:t>) σε μεταστατική νόσο που φέρει </a:t>
            </a:r>
            <a:r>
              <a:rPr lang="el-GR" sz="1600" b="1" dirty="0">
                <a:solidFill>
                  <a:srgbClr val="FF0000"/>
                </a:solidFill>
              </a:rPr>
              <a:t>ομόζυγη διαγραφή CDKN2A</a:t>
            </a:r>
            <a:r>
              <a:rPr lang="el-GR" sz="1600" dirty="0">
                <a:solidFill>
                  <a:srgbClr val="FF0000"/>
                </a:solidFill>
              </a:rPr>
              <a:t>.</a:t>
            </a:r>
            <a:r>
              <a:rPr lang="el-GR" sz="1600" dirty="0"/>
              <a:t> Η χρήση αναστολέων </a:t>
            </a:r>
            <a:r>
              <a:rPr lang="el-GR" sz="1600" dirty="0" err="1"/>
              <a:t>κινάσης</a:t>
            </a:r>
            <a:r>
              <a:rPr lang="el-GR" sz="1600" dirty="0"/>
              <a:t> </a:t>
            </a:r>
            <a:r>
              <a:rPr lang="el-GR" sz="1600" dirty="0" err="1"/>
              <a:t>τυροσίνης</a:t>
            </a:r>
            <a:r>
              <a:rPr lang="el-GR" sz="1600" dirty="0"/>
              <a:t> και του ανοσοποιητικού σημείου ελέγχου, του </a:t>
            </a:r>
            <a:r>
              <a:rPr lang="el-GR" sz="1600" dirty="0" err="1"/>
              <a:t>αντιπρογραμματισμένου</a:t>
            </a:r>
            <a:r>
              <a:rPr lang="el-GR" sz="1600" dirty="0"/>
              <a:t> αντισώματος θανάτου 1 και των αντισωμάτων έναντι του  αντιγόνου 4 που σχετίζονται με τα </a:t>
            </a:r>
            <a:r>
              <a:rPr lang="el-GR" sz="1600" dirty="0" err="1"/>
              <a:t>κυτταροτοξικά</a:t>
            </a:r>
            <a:r>
              <a:rPr lang="el-GR" sz="1600" dirty="0"/>
              <a:t> Τ λεμφοκύτταρα είναι υπό διερεύνηση. Άλλες θεραπείες ανοσοθεραπείας, συμπεριλαμβανομένου του εμβολιασμού με βάση </a:t>
            </a:r>
            <a:r>
              <a:rPr lang="el-GR" sz="1600" dirty="0" err="1"/>
              <a:t>νεοαντιγόνο</a:t>
            </a:r>
            <a:r>
              <a:rPr lang="el-GR" sz="1600" dirty="0"/>
              <a:t> και των αντιδρώντων Τ κυττάρων με </a:t>
            </a:r>
            <a:r>
              <a:rPr lang="el-GR" sz="1600" dirty="0" err="1"/>
              <a:t>νεοαντιγόνο</a:t>
            </a:r>
            <a:r>
              <a:rPr lang="el-GR" sz="1600" dirty="0"/>
              <a:t>, είναι πειραματικές.</a:t>
            </a:r>
          </a:p>
        </p:txBody>
      </p:sp>
    </p:spTree>
    <p:extLst>
      <p:ext uri="{BB962C8B-B14F-4D97-AF65-F5344CB8AC3E}">
        <p14:creationId xmlns="" xmlns:p14="http://schemas.microsoft.com/office/powerpoint/2010/main" val="207657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dissolve">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descr="C:\Users\User\Desktop\Screenshot_1.jpg"/>
          <p:cNvPicPr>
            <a:picLocks noChangeAspect="1" noChangeArrowheads="1"/>
          </p:cNvPicPr>
          <p:nvPr/>
        </p:nvPicPr>
        <p:blipFill>
          <a:blip r:embed="rId3" cstate="print"/>
          <a:srcRect/>
          <a:stretch>
            <a:fillRect/>
          </a:stretch>
        </p:blipFill>
        <p:spPr bwMode="auto">
          <a:xfrm>
            <a:off x="179512" y="908720"/>
            <a:ext cx="8840501" cy="5688632"/>
          </a:xfrm>
          <a:prstGeom prst="rect">
            <a:avLst/>
          </a:prstGeom>
          <a:noFill/>
        </p:spPr>
      </p:pic>
      <p:sp>
        <p:nvSpPr>
          <p:cNvPr id="4" name="Τίτλος 1">
            <a:extLst>
              <a:ext uri="{FF2B5EF4-FFF2-40B4-BE49-F238E27FC236}">
                <a16:creationId xmlns="" xmlns:a16="http://schemas.microsoft.com/office/drawing/2014/main" id="{883FA1C7-19B8-0CED-2B43-060B5602A282}"/>
              </a:ext>
            </a:extLst>
          </p:cNvPr>
          <p:cNvSpPr>
            <a:spLocks noGrp="1"/>
          </p:cNvSpPr>
          <p:nvPr>
            <p:ph type="title"/>
          </p:nvPr>
        </p:nvSpPr>
        <p:spPr>
          <a:xfrm>
            <a:off x="457200" y="274638"/>
            <a:ext cx="8229600" cy="417512"/>
          </a:xfrm>
        </p:spPr>
        <p:txBody>
          <a:bodyPr>
            <a:normAutofit fontScale="90000"/>
          </a:bodyPr>
          <a:lstStyle/>
          <a:p>
            <a:r>
              <a:rPr lang="el-GR" dirty="0"/>
              <a:t>Χρήσιμοι </a:t>
            </a:r>
            <a:r>
              <a:rPr lang="el-GR" dirty="0" err="1"/>
              <a:t>ανοσοϊστοχημικοί</a:t>
            </a:r>
            <a:r>
              <a:rPr lang="el-GR" dirty="0"/>
              <a:t> δείκτες</a:t>
            </a:r>
          </a:p>
        </p:txBody>
      </p:sp>
      <p:sp>
        <p:nvSpPr>
          <p:cNvPr id="5" name="4 - Ορθογώνιο"/>
          <p:cNvSpPr/>
          <p:nvPr/>
        </p:nvSpPr>
        <p:spPr>
          <a:xfrm>
            <a:off x="2286000" y="5157192"/>
            <a:ext cx="6678488" cy="1477328"/>
          </a:xfrm>
          <a:prstGeom prst="rect">
            <a:avLst/>
          </a:prstGeom>
        </p:spPr>
        <p:txBody>
          <a:bodyPr wrap="square">
            <a:spAutoFit/>
          </a:bodyPr>
          <a:lstStyle/>
          <a:p>
            <a:pPr lvl="0" algn="ctr">
              <a:spcBef>
                <a:spcPct val="0"/>
              </a:spcBef>
              <a:defRPr/>
            </a:pPr>
            <a:r>
              <a:rPr lang="el-GR" dirty="0"/>
              <a:t>Η νέα κατηγορία </a:t>
            </a:r>
            <a:r>
              <a:rPr lang="el-GR" b="1" dirty="0" err="1"/>
              <a:t>μοριακώς</a:t>
            </a:r>
            <a:r>
              <a:rPr lang="el-GR" b="1" dirty="0"/>
              <a:t> καθοριζόμενων νεφρικών όγκων </a:t>
            </a:r>
            <a:r>
              <a:rPr lang="el-GR" dirty="0"/>
              <a:t>αντιστοιχεί σε μία </a:t>
            </a:r>
            <a:r>
              <a:rPr lang="el-GR" dirty="0">
                <a:effectLst>
                  <a:outerShdw blurRad="38100" dist="38100" dir="2700000" algn="tl">
                    <a:srgbClr val="000000">
                      <a:alpha val="43137"/>
                    </a:srgbClr>
                  </a:outerShdw>
                </a:effectLst>
              </a:rPr>
              <a:t>ετερογενή ομάδα με συχνά αλληλεπικαλυπτόμενη </a:t>
            </a:r>
            <a:r>
              <a:rPr lang="el-GR" dirty="0" err="1">
                <a:effectLst>
                  <a:outerShdw blurRad="38100" dist="38100" dir="2700000" algn="tl">
                    <a:srgbClr val="000000">
                      <a:alpha val="43137"/>
                    </a:srgbClr>
                  </a:outerShdw>
                </a:effectLst>
              </a:rPr>
              <a:t>μορφολ</a:t>
            </a:r>
            <a:r>
              <a:rPr lang="en-US" dirty="0">
                <a:effectLst>
                  <a:outerShdw blurRad="38100" dist="38100" dir="2700000" algn="tl">
                    <a:srgbClr val="000000">
                      <a:alpha val="43137"/>
                    </a:srgbClr>
                  </a:outerShdw>
                </a:effectLst>
              </a:rPr>
              <a:t>o</a:t>
            </a:r>
            <a:r>
              <a:rPr lang="el-GR" dirty="0" err="1">
                <a:effectLst>
                  <a:outerShdw blurRad="38100" dist="38100" dir="2700000" algn="tl">
                    <a:srgbClr val="000000">
                      <a:alpha val="43137"/>
                    </a:srgbClr>
                  </a:outerShdw>
                </a:effectLst>
              </a:rPr>
              <a:t>γία</a:t>
            </a:r>
            <a:r>
              <a:rPr lang="el-GR" dirty="0">
                <a:effectLst>
                  <a:outerShdw blurRad="38100" dist="38100" dir="2700000" algn="tl">
                    <a:srgbClr val="000000">
                      <a:alpha val="43137"/>
                    </a:srgbClr>
                  </a:outerShdw>
                </a:effectLst>
              </a:rPr>
              <a:t> με άλλους νεφρικούς όγκους</a:t>
            </a:r>
            <a:r>
              <a:rPr lang="el-GR" dirty="0"/>
              <a:t>. </a:t>
            </a:r>
          </a:p>
          <a:p>
            <a:pPr lvl="0" algn="ctr">
              <a:spcBef>
                <a:spcPct val="0"/>
              </a:spcBef>
              <a:defRPr/>
            </a:pPr>
            <a:r>
              <a:rPr lang="el-GR" dirty="0"/>
              <a:t>Η </a:t>
            </a:r>
            <a:r>
              <a:rPr lang="el-GR" b="1" dirty="0"/>
              <a:t>τελική διάγνωση </a:t>
            </a:r>
            <a:r>
              <a:rPr lang="el-GR" dirty="0"/>
              <a:t>επιτυγχάνεται με </a:t>
            </a:r>
            <a:r>
              <a:rPr lang="el-GR" b="1" spc="600" dirty="0">
                <a:effectLst>
                  <a:outerShdw blurRad="38100" dist="38100" dir="2700000" algn="tl">
                    <a:srgbClr val="000000">
                      <a:alpha val="43137"/>
                    </a:srgbClr>
                  </a:outerShdw>
                </a:effectLst>
              </a:rPr>
              <a:t>μοριακή μελέτη</a:t>
            </a:r>
            <a:r>
              <a:rPr lang="en-US" b="1" spc="600" dirty="0">
                <a:effectLst>
                  <a:outerShdw blurRad="38100" dist="38100" dir="2700000" algn="tl">
                    <a:srgbClr val="000000">
                      <a:alpha val="43137"/>
                    </a:srgbClr>
                  </a:outerShdw>
                </a:effectLst>
              </a:rPr>
              <a:t>,</a:t>
            </a:r>
          </a:p>
          <a:p>
            <a:pPr lvl="0" algn="ctr">
              <a:spcBef>
                <a:spcPct val="0"/>
              </a:spcBef>
              <a:defRPr/>
            </a:pPr>
            <a:r>
              <a:rPr lang="el-GR" b="1" spc="600" dirty="0">
                <a:effectLst>
                  <a:outerShdw blurRad="38100" dist="38100" dir="2700000" algn="tl">
                    <a:srgbClr val="000000">
                      <a:alpha val="43137"/>
                    </a:srgbClr>
                  </a:outerShdw>
                </a:effectLst>
              </a:rPr>
              <a:t> </a:t>
            </a:r>
            <a:r>
              <a:rPr lang="el-GR" dirty="0"/>
              <a:t>όπως με </a:t>
            </a:r>
            <a:r>
              <a:rPr lang="el-GR" dirty="0" err="1">
                <a:effectLst>
                  <a:outerShdw blurRad="38100" dist="38100" dir="2700000" algn="tl">
                    <a:srgbClr val="000000">
                      <a:alpha val="43137"/>
                    </a:srgbClr>
                  </a:outerShdw>
                </a:effectLst>
              </a:rPr>
              <a:t>αλληλουχήσεις</a:t>
            </a:r>
            <a:r>
              <a:rPr lang="el-GR"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NGS, RNA, </a:t>
            </a:r>
            <a:r>
              <a:rPr lang="el-GR" dirty="0">
                <a:effectLst>
                  <a:outerShdw blurRad="38100" dist="38100" dir="2700000" algn="tl">
                    <a:srgbClr val="000000">
                      <a:alpha val="43137"/>
                    </a:srgbClr>
                  </a:outerShdw>
                </a:effectLst>
              </a:rPr>
              <a:t>με </a:t>
            </a:r>
            <a:r>
              <a:rPr lang="en-US" dirty="0">
                <a:effectLst>
                  <a:outerShdw blurRad="38100" dist="38100" dir="2700000" algn="tl">
                    <a:srgbClr val="000000">
                      <a:alpha val="43137"/>
                    </a:srgbClr>
                  </a:outerShdw>
                </a:effectLst>
              </a:rPr>
              <a:t>FISH </a:t>
            </a:r>
            <a:r>
              <a:rPr lang="el-GR" dirty="0">
                <a:effectLst>
                  <a:outerShdw blurRad="38100" dist="38100" dir="2700000" algn="tl">
                    <a:srgbClr val="000000">
                      <a:alpha val="43137"/>
                    </a:srgbClr>
                  </a:outerShdw>
                </a:effectLst>
              </a:rPr>
              <a:t>ή με </a:t>
            </a:r>
            <a:r>
              <a:rPr lang="en-US" dirty="0">
                <a:effectLst>
                  <a:outerShdw blurRad="38100" dist="38100" dir="2700000" algn="tl">
                    <a:srgbClr val="000000">
                      <a:alpha val="43137"/>
                    </a:srgbClr>
                  </a:outerShdw>
                </a:effectLst>
              </a:rPr>
              <a:t>RT-PCR.</a:t>
            </a:r>
            <a:endParaRPr lang="el-GR"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71400"/>
            <a:ext cx="9144000" cy="792088"/>
          </a:xfrm>
        </p:spPr>
        <p:txBody>
          <a:bodyPr>
            <a:noAutofit/>
          </a:bodyPr>
          <a:lstStyle/>
          <a:p>
            <a:r>
              <a:rPr lang="el-GR" sz="3600" dirty="0" err="1">
                <a:effectLst>
                  <a:outerShdw blurRad="38100" dist="38100" dir="2700000" algn="tl">
                    <a:srgbClr val="000000">
                      <a:alpha val="43137"/>
                    </a:srgbClr>
                  </a:outerShdw>
                </a:effectLst>
              </a:rPr>
              <a:t>Θηλώδες</a:t>
            </a:r>
            <a:r>
              <a:rPr lang="el-GR" sz="3600" dirty="0">
                <a:effectLst>
                  <a:outerShdw blurRad="38100" dist="38100" dir="2700000" algn="tl">
                    <a:srgbClr val="000000">
                      <a:alpha val="43137"/>
                    </a:srgbClr>
                  </a:outerShdw>
                </a:effectLst>
              </a:rPr>
              <a:t> </a:t>
            </a:r>
            <a:r>
              <a:rPr lang="el-GR" sz="3600" dirty="0" err="1">
                <a:effectLst>
                  <a:outerShdw blurRad="38100" dist="38100" dir="2700000" algn="tl">
                    <a:srgbClr val="000000">
                      <a:alpha val="43137"/>
                    </a:srgbClr>
                  </a:outerShdw>
                </a:effectLst>
              </a:rPr>
              <a:t>νεφροκυτταρικό</a:t>
            </a:r>
            <a:r>
              <a:rPr lang="el-GR" sz="3600" dirty="0">
                <a:effectLst>
                  <a:outerShdw blurRad="38100" dist="38100" dir="2700000" algn="tl">
                    <a:srgbClr val="000000">
                      <a:alpha val="43137"/>
                    </a:srgbClr>
                  </a:outerShdw>
                </a:effectLst>
              </a:rPr>
              <a:t> καρκίνωμα (ΘΝΚ)</a:t>
            </a:r>
          </a:p>
        </p:txBody>
      </p:sp>
      <p:sp>
        <p:nvSpPr>
          <p:cNvPr id="3" name="2 - Ορθογώνιο"/>
          <p:cNvSpPr/>
          <p:nvPr/>
        </p:nvSpPr>
        <p:spPr>
          <a:xfrm>
            <a:off x="0" y="908720"/>
            <a:ext cx="9144000" cy="5909310"/>
          </a:xfrm>
          <a:prstGeom prst="rect">
            <a:avLst/>
          </a:prstGeom>
        </p:spPr>
        <p:txBody>
          <a:bodyPr wrap="square">
            <a:spAutoFit/>
          </a:bodyPr>
          <a:lstStyle/>
          <a:p>
            <a:pPr algn="just"/>
            <a:r>
              <a:rPr lang="el-GR" b="1" dirty="0"/>
              <a:t>Μεταβολές του MET </a:t>
            </a:r>
            <a:r>
              <a:rPr lang="el-GR" dirty="0"/>
              <a:t>(</a:t>
            </a:r>
            <a:r>
              <a:rPr lang="el-GR" dirty="0" err="1"/>
              <a:t>ενεργοποιητικές</a:t>
            </a:r>
            <a:r>
              <a:rPr lang="el-GR" dirty="0"/>
              <a:t> μεταλλάξεις ή ενισχύσεις) εντοπίζονται κυρίως σε όγκους </a:t>
            </a:r>
            <a:r>
              <a:rPr lang="el-GR" b="1" dirty="0"/>
              <a:t>χαμηλού βαθμού κακοήθειας</a:t>
            </a:r>
            <a:r>
              <a:rPr lang="el-GR" dirty="0"/>
              <a:t>.</a:t>
            </a:r>
          </a:p>
          <a:p>
            <a:pPr algn="just"/>
            <a:endParaRPr lang="el-GR" dirty="0"/>
          </a:p>
          <a:p>
            <a:pPr algn="just"/>
            <a:r>
              <a:rPr lang="el-GR" b="1" dirty="0">
                <a:solidFill>
                  <a:srgbClr val="FF0000"/>
                </a:solidFill>
              </a:rPr>
              <a:t>Εκτροπές του CDKN2A</a:t>
            </a:r>
            <a:r>
              <a:rPr lang="el-GR" dirty="0">
                <a:solidFill>
                  <a:srgbClr val="FF0000"/>
                </a:solidFill>
              </a:rPr>
              <a:t>, του μονοπατιού MYC και της οδού NRF2-ARE παρατηρούνται σε όγκους </a:t>
            </a:r>
            <a:r>
              <a:rPr lang="el-GR" b="1" dirty="0">
                <a:solidFill>
                  <a:srgbClr val="FF0000"/>
                </a:solidFill>
              </a:rPr>
              <a:t>υψηλού βαθμού κακοήθειας</a:t>
            </a:r>
            <a:r>
              <a:rPr lang="el-GR" dirty="0">
                <a:solidFill>
                  <a:srgbClr val="FF0000"/>
                </a:solidFill>
              </a:rPr>
              <a:t>.</a:t>
            </a:r>
          </a:p>
          <a:p>
            <a:pPr algn="just"/>
            <a:endParaRPr lang="el-GR" dirty="0"/>
          </a:p>
          <a:p>
            <a:pPr algn="just"/>
            <a:r>
              <a:rPr lang="el-GR" dirty="0"/>
              <a:t>Άλλες οδοί ή </a:t>
            </a:r>
            <a:r>
              <a:rPr lang="el-GR" dirty="0" err="1"/>
              <a:t>σύμπλοκα</a:t>
            </a:r>
            <a:r>
              <a:rPr lang="el-GR" dirty="0"/>
              <a:t> που εμπλέκονται στο ΘΝΚ είναι η οδός σηματοδότησης </a:t>
            </a:r>
            <a:r>
              <a:rPr lang="el-GR" dirty="0" err="1"/>
              <a:t>Hippo</a:t>
            </a:r>
            <a:r>
              <a:rPr lang="el-GR" dirty="0"/>
              <a:t>, το σύμπλεγμα SWI / SNF και οι οδοί </a:t>
            </a:r>
            <a:r>
              <a:rPr lang="el-GR" dirty="0" err="1"/>
              <a:t>τροποποιητών</a:t>
            </a:r>
            <a:r>
              <a:rPr lang="el-GR" dirty="0"/>
              <a:t> της χρωματίνης.</a:t>
            </a:r>
          </a:p>
          <a:p>
            <a:pPr algn="just"/>
            <a:endParaRPr lang="el-GR" dirty="0"/>
          </a:p>
          <a:p>
            <a:pPr algn="just"/>
            <a:r>
              <a:rPr lang="el-GR" i="1" dirty="0"/>
              <a:t>Δεν</a:t>
            </a:r>
            <a:r>
              <a:rPr lang="el-GR" dirty="0"/>
              <a:t> προτείνεται πλέον η διάκριση του ΘΝΚ σε τύπου 1 και τύπου 2 καθώς πλείστα ΘΝΚ τύπου 2 αντιστοιχούν πλέον σε νέες διαγνωστικές κατηγορίες.</a:t>
            </a:r>
          </a:p>
          <a:p>
            <a:pPr algn="just"/>
            <a:endParaRPr lang="el-GR" dirty="0"/>
          </a:p>
          <a:p>
            <a:pPr algn="just"/>
            <a:r>
              <a:rPr lang="el-GR" dirty="0"/>
              <a:t>Το </a:t>
            </a:r>
            <a:r>
              <a:rPr lang="el-GR" b="1" dirty="0"/>
              <a:t>Θ</a:t>
            </a:r>
            <a:r>
              <a:rPr lang="el-GR" dirty="0"/>
              <a:t>ΝΚ εμφανίζει μεν την </a:t>
            </a:r>
            <a:r>
              <a:rPr lang="el-GR" b="1" dirty="0"/>
              <a:t>κλασική του μορφολογία </a:t>
            </a:r>
            <a:r>
              <a:rPr lang="el-GR" dirty="0"/>
              <a:t>(θηλές με αγγειακούς άξονες, αφρώδη </a:t>
            </a:r>
            <a:r>
              <a:rPr lang="el-GR" dirty="0" err="1"/>
              <a:t>ιστικύτταρα</a:t>
            </a:r>
            <a:r>
              <a:rPr lang="el-GR" dirty="0"/>
              <a:t> και ψαμμώδη σωμάτια), αλλά δυνητικώς προσλαμβάνει και  άλλα μορφολογικά χαρακτηριστικά όπως κυρίαρχο συμπαγές πρότυπο, διφασικό πρότυπο με </a:t>
            </a:r>
            <a:r>
              <a:rPr lang="el-GR" dirty="0" err="1"/>
              <a:t>ακανθοειδή</a:t>
            </a:r>
            <a:r>
              <a:rPr lang="el-GR" dirty="0"/>
              <a:t> κυψελιδικά κύτταρα, </a:t>
            </a:r>
            <a:r>
              <a:rPr lang="el-GR" dirty="0" err="1"/>
              <a:t>ηωσινόφιλα</a:t>
            </a:r>
            <a:r>
              <a:rPr lang="el-GR" dirty="0"/>
              <a:t> κύτταρα και έντονη φλεγμονώδη αντίδραση ως επί όγκου του </a:t>
            </a:r>
            <a:r>
              <a:rPr lang="en-US" dirty="0" err="1"/>
              <a:t>Warthin</a:t>
            </a:r>
            <a:r>
              <a:rPr lang="en-US" dirty="0"/>
              <a:t> </a:t>
            </a:r>
            <a:r>
              <a:rPr lang="el-GR" dirty="0"/>
              <a:t> ή κυριαρχία </a:t>
            </a:r>
            <a:r>
              <a:rPr lang="el-GR" dirty="0" err="1"/>
              <a:t>κενοτοπιωδών</a:t>
            </a:r>
            <a:r>
              <a:rPr lang="el-GR" dirty="0"/>
              <a:t> κυττάρων ως επί ΔΝΚ.</a:t>
            </a:r>
          </a:p>
          <a:p>
            <a:pPr algn="just"/>
            <a:endParaRPr lang="el-GR" dirty="0"/>
          </a:p>
          <a:p>
            <a:pPr algn="just"/>
            <a:r>
              <a:rPr lang="el-GR" dirty="0"/>
              <a:t>Αναδυόμενη νέα διαγνωστική οντότητα</a:t>
            </a:r>
            <a:r>
              <a:rPr lang="en-US" dirty="0"/>
              <a:t>: </a:t>
            </a:r>
            <a:r>
              <a:rPr lang="el-GR" dirty="0"/>
              <a:t> </a:t>
            </a:r>
            <a:r>
              <a:rPr lang="el-GR" dirty="0" err="1"/>
              <a:t>θηλώδες</a:t>
            </a:r>
            <a:r>
              <a:rPr lang="el-GR" dirty="0"/>
              <a:t>  νεφρικό νεόπλασμα με ανάστροφη πολικότητα πυρήνων. </a:t>
            </a:r>
            <a:r>
              <a:rPr lang="en-US" dirty="0"/>
              <a:t>GATA3 (+), </a:t>
            </a:r>
            <a:r>
              <a:rPr lang="el-GR" dirty="0" err="1"/>
              <a:t>βιμεντίνη</a:t>
            </a:r>
            <a:r>
              <a:rPr lang="el-GR" dirty="0"/>
              <a:t> (-). Μεταλλάξεις </a:t>
            </a:r>
            <a:r>
              <a:rPr lang="en-US" dirty="0"/>
              <a:t>KRAS</a:t>
            </a:r>
            <a:r>
              <a:rPr lang="el-GR" dirty="0"/>
              <a:t>. Απουσία </a:t>
            </a:r>
            <a:r>
              <a:rPr lang="el-GR" dirty="0" err="1"/>
              <a:t>τρισωμίας</a:t>
            </a:r>
            <a:r>
              <a:rPr lang="el-GR" dirty="0"/>
              <a:t> 7/17.</a:t>
            </a:r>
          </a:p>
          <a:p>
            <a:pPr algn="just"/>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dissolve">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dissolve">
                                      <p:cBhvr>
                                        <p:cTn id="12" dur="500"/>
                                        <p:tgtEl>
                                          <p:spTgt spid="3">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animEffect transition="in" filter="dissolve">
                                      <p:cBhvr>
                                        <p:cTn id="1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9144000" cy="1124745"/>
          </a:xfrm>
        </p:spPr>
        <p:txBody>
          <a:bodyPr>
            <a:normAutofit fontScale="90000"/>
          </a:bodyPr>
          <a:lstStyle/>
          <a:p>
            <a:r>
              <a:rPr lang="el-GR" dirty="0" err="1"/>
              <a:t>Θηλώδες</a:t>
            </a:r>
            <a:r>
              <a:rPr lang="el-GR" dirty="0"/>
              <a:t> </a:t>
            </a:r>
            <a:r>
              <a:rPr lang="el-GR" dirty="0" err="1"/>
              <a:t>νεφροκυτταρικό</a:t>
            </a:r>
            <a:r>
              <a:rPr lang="el-GR" dirty="0"/>
              <a:t> καρκίνωμα (ΘΝΚΚ) </a:t>
            </a:r>
          </a:p>
        </p:txBody>
      </p:sp>
      <p:pic>
        <p:nvPicPr>
          <p:cNvPr id="4098" name="Picture 2" descr="C:\Users\Νεφέλη\Desktop\462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5400000">
            <a:off x="3835780" y="1932975"/>
            <a:ext cx="5648904" cy="4032448"/>
          </a:xfrm>
          <a:prstGeom prst="rect">
            <a:avLst/>
          </a:prstGeom>
          <a:noFill/>
          <a:extLst>
            <a:ext uri="{909E8E84-426E-40DD-AFC4-6F175D3DCCD1}">
              <a14:hiddenFill xmlns="" xmlns:a14="http://schemas.microsoft.com/office/drawing/2010/main">
                <a:solidFill>
                  <a:srgbClr val="FFFFFF"/>
                </a:solidFill>
              </a14:hiddenFill>
            </a:ext>
          </a:extLst>
        </p:spPr>
      </p:pic>
      <p:pic>
        <p:nvPicPr>
          <p:cNvPr id="4099" name="Picture 3" descr="C:\Users\Νεφέλη\Desktop\Kidney_PapillaryRCC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6200000">
            <a:off x="-316543" y="1891692"/>
            <a:ext cx="5600622" cy="403244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8969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214422"/>
          </a:xfrm>
        </p:spPr>
        <p:txBody>
          <a:bodyPr>
            <a:normAutofit fontScale="90000"/>
          </a:bodyPr>
          <a:lstStyle/>
          <a:p>
            <a:r>
              <a:rPr lang="el-GR" sz="3600" b="1" dirty="0">
                <a:effectLst>
                  <a:outerShdw blurRad="38100" dist="38100" dir="2700000" algn="tl">
                    <a:srgbClr val="000000">
                      <a:alpha val="43137"/>
                    </a:srgbClr>
                  </a:outerShdw>
                </a:effectLst>
              </a:rPr>
              <a:t>Θ ΝΚ</a:t>
            </a:r>
            <a:r>
              <a:rPr lang="el-GR" sz="3600" b="1" u="sng" dirty="0">
                <a:effectLst>
                  <a:outerShdw blurRad="38100" dist="38100" dir="2700000" algn="tl">
                    <a:srgbClr val="000000">
                      <a:alpha val="43137"/>
                    </a:srgbClr>
                  </a:outerShdw>
                </a:effectLst>
              </a:rPr>
              <a:t>Κ</a:t>
            </a:r>
            <a:r>
              <a:rPr lang="el-GR" sz="3600" b="1" dirty="0">
                <a:effectLst>
                  <a:outerShdw blurRad="38100" dist="38100" dir="2700000" algn="tl">
                    <a:srgbClr val="000000">
                      <a:alpha val="43137"/>
                    </a:srgbClr>
                  </a:outerShdw>
                </a:effectLst>
              </a:rPr>
              <a:t> </a:t>
            </a:r>
            <a:r>
              <a:rPr lang="el-GR" sz="2400" dirty="0"/>
              <a:t/>
            </a:r>
            <a:br>
              <a:rPr lang="el-GR" sz="2400" dirty="0"/>
            </a:br>
            <a:r>
              <a:rPr lang="el-GR" sz="2000" dirty="0" err="1"/>
              <a:t>Θηλώδης</a:t>
            </a:r>
            <a:r>
              <a:rPr lang="el-GR" sz="2000" dirty="0"/>
              <a:t> διαμόρφωση, κοκκία </a:t>
            </a:r>
            <a:r>
              <a:rPr lang="el-GR" sz="2000" dirty="0" err="1"/>
              <a:t>αιμοσιδηρίνης</a:t>
            </a:r>
            <a:r>
              <a:rPr lang="el-GR" sz="2000" dirty="0"/>
              <a:t> στο κατά θέσεις </a:t>
            </a:r>
            <a:r>
              <a:rPr lang="el-GR" sz="2000" dirty="0" err="1"/>
              <a:t>αραιοχρωματικό</a:t>
            </a:r>
            <a:r>
              <a:rPr lang="el-GR" sz="2000" dirty="0"/>
              <a:t> κυτταρόπλασμα των </a:t>
            </a:r>
            <a:r>
              <a:rPr lang="el-GR" sz="2000" b="1" dirty="0"/>
              <a:t>καρκινικών</a:t>
            </a:r>
            <a:r>
              <a:rPr lang="el-GR" sz="2000" dirty="0"/>
              <a:t> κυττάρων, πιθανή η παρουσία </a:t>
            </a:r>
            <a:r>
              <a:rPr lang="el-GR" sz="2000" dirty="0" err="1"/>
              <a:t>βλέννης</a:t>
            </a:r>
            <a:r>
              <a:rPr lang="el-GR" sz="2000" dirty="0"/>
              <a:t>.</a:t>
            </a:r>
          </a:p>
        </p:txBody>
      </p:sp>
      <p:pic>
        <p:nvPicPr>
          <p:cNvPr id="16386" name="Picture 2" descr="F:\NKK\ΘΗΛ.ΝΚΚ ΜΕ ΔΙΑΥΓΗ\IMAGE000.JPG"/>
          <p:cNvPicPr>
            <a:picLocks noChangeAspect="1" noChangeArrowheads="1"/>
          </p:cNvPicPr>
          <p:nvPr/>
        </p:nvPicPr>
        <p:blipFill>
          <a:blip r:embed="rId2" cstate="print"/>
          <a:srcRect/>
          <a:stretch>
            <a:fillRect/>
          </a:stretch>
        </p:blipFill>
        <p:spPr bwMode="auto">
          <a:xfrm rot="16200000">
            <a:off x="3955288" y="1831134"/>
            <a:ext cx="5500726" cy="4124426"/>
          </a:xfrm>
          <a:prstGeom prst="rect">
            <a:avLst/>
          </a:prstGeom>
          <a:noFill/>
        </p:spPr>
      </p:pic>
      <p:pic>
        <p:nvPicPr>
          <p:cNvPr id="16387" name="Picture 3" descr="F:\NKK\ΘΗΛ.ΝΚΚ ΜΕ ΔΙΑΥΓΗ ΚΥΤ IMG6\IMAGE000.JPG"/>
          <p:cNvPicPr>
            <a:picLocks noChangeAspect="1" noChangeArrowheads="1"/>
          </p:cNvPicPr>
          <p:nvPr/>
        </p:nvPicPr>
        <p:blipFill>
          <a:blip r:embed="rId3" cstate="print"/>
          <a:srcRect/>
          <a:stretch>
            <a:fillRect/>
          </a:stretch>
        </p:blipFill>
        <p:spPr bwMode="auto">
          <a:xfrm rot="16200000">
            <a:off x="-464931" y="1893635"/>
            <a:ext cx="5429288" cy="4070862"/>
          </a:xfrm>
          <a:prstGeom prst="rect">
            <a:avLst/>
          </a:prstGeom>
          <a:noFill/>
        </p:spPr>
      </p:pic>
    </p:spTree>
    <p:extLst>
      <p:ext uri="{BB962C8B-B14F-4D97-AF65-F5344CB8AC3E}">
        <p14:creationId xmlns="" xmlns:p14="http://schemas.microsoft.com/office/powerpoint/2010/main" val="386412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4716016" cy="1417638"/>
          </a:xfrm>
        </p:spPr>
        <p:txBody>
          <a:bodyPr>
            <a:normAutofit fontScale="90000"/>
          </a:bodyPr>
          <a:lstStyle/>
          <a:p>
            <a:r>
              <a:rPr lang="el-GR" dirty="0" err="1"/>
              <a:t>Διαυγοκυτταρικό</a:t>
            </a:r>
            <a:r>
              <a:rPr lang="el-GR" dirty="0"/>
              <a:t> </a:t>
            </a:r>
            <a:r>
              <a:rPr lang="el-GR" dirty="0" err="1"/>
              <a:t>θηλώδες</a:t>
            </a:r>
            <a:r>
              <a:rPr lang="el-GR" dirty="0"/>
              <a:t> ΝΚ</a:t>
            </a:r>
            <a:r>
              <a:rPr lang="el-GR" b="1" dirty="0"/>
              <a:t>Ν</a:t>
            </a:r>
          </a:p>
        </p:txBody>
      </p:sp>
      <p:pic>
        <p:nvPicPr>
          <p:cNvPr id="3074" name="Picture 2" descr="C:\Users\Νεφέλη\Desktop\Clear_cell_papillary_renal_cell_carcinoma_-_high_mag.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1" y="1340768"/>
            <a:ext cx="4104455" cy="2736304"/>
          </a:xfrm>
          <a:prstGeom prst="rect">
            <a:avLst/>
          </a:prstGeom>
          <a:noFill/>
          <a:extLst>
            <a:ext uri="{909E8E84-426E-40DD-AFC4-6F175D3DCCD1}">
              <a14:hiddenFill xmlns="" xmlns:a14="http://schemas.microsoft.com/office/drawing/2010/main">
                <a:solidFill>
                  <a:srgbClr val="FFFFFF"/>
                </a:solidFill>
              </a14:hiddenFill>
            </a:ext>
          </a:extLst>
        </p:spPr>
      </p:pic>
      <p:pic>
        <p:nvPicPr>
          <p:cNvPr id="3075" name="Picture 3" descr="C:\Users\Νεφέλη\Desktop\jpg_cpcc_logo.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560" y="4221088"/>
            <a:ext cx="3240360" cy="2412550"/>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C:\Users\Νεφέλη\Desktop\c913935f0f6f918195cbc6a94ec23fa4.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355976" y="3446115"/>
            <a:ext cx="4393671" cy="3295253"/>
          </a:xfrm>
          <a:prstGeom prst="rect">
            <a:avLst/>
          </a:prstGeom>
          <a:noFill/>
          <a:extLst>
            <a:ext uri="{909E8E84-426E-40DD-AFC4-6F175D3DCCD1}">
              <a14:hiddenFill xmlns="" xmlns:a14="http://schemas.microsoft.com/office/drawing/2010/main">
                <a:solidFill>
                  <a:srgbClr val="FFFFFF"/>
                </a:solidFill>
              </a14:hiddenFill>
            </a:ext>
          </a:extLst>
        </p:spPr>
      </p:pic>
      <p:sp>
        <p:nvSpPr>
          <p:cNvPr id="6" name="3 - Θέση περιεχομένου"/>
          <p:cNvSpPr txBox="1">
            <a:spLocks/>
          </p:cNvSpPr>
          <p:nvPr/>
        </p:nvSpPr>
        <p:spPr>
          <a:xfrm>
            <a:off x="4355976" y="188640"/>
            <a:ext cx="4788024" cy="3384376"/>
          </a:xfrm>
          <a:prstGeom prst="rect">
            <a:avLst/>
          </a:prstGeom>
        </p:spPr>
        <p:txBody>
          <a:bodyPr>
            <a:normAutofit fontScale="5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a:ln>
                  <a:noFill/>
                </a:ln>
                <a:solidFill>
                  <a:schemeClr val="tx1"/>
                </a:solidFill>
                <a:effectLst/>
                <a:uLnTx/>
                <a:uFillTx/>
                <a:latin typeface="+mn-lt"/>
                <a:ea typeface="+mn-ea"/>
                <a:cs typeface="+mn-cs"/>
              </a:rPr>
              <a:t>Μετονομάστηκε σε </a:t>
            </a:r>
            <a:r>
              <a:rPr kumimoji="0" lang="el-GR" sz="3200" b="1" i="0" u="none" strike="noStrike" kern="1200" cap="none" spc="0" normalizeH="0" baseline="0" noProof="0" dirty="0">
                <a:ln>
                  <a:noFill/>
                </a:ln>
                <a:solidFill>
                  <a:schemeClr val="tx1"/>
                </a:solidFill>
                <a:effectLst/>
                <a:uLnTx/>
                <a:uFillTx/>
                <a:latin typeface="+mn-lt"/>
                <a:ea typeface="+mn-ea"/>
                <a:cs typeface="+mn-cs"/>
              </a:rPr>
              <a:t>νεόπλασμα (όγκο) </a:t>
            </a:r>
            <a:r>
              <a:rPr kumimoji="0" lang="el-GR" sz="3200" b="0" i="0" u="none" strike="noStrike" kern="1200" cap="none" spc="0" normalizeH="0" baseline="0" noProof="0" dirty="0">
                <a:ln>
                  <a:noFill/>
                </a:ln>
                <a:solidFill>
                  <a:schemeClr val="tx1"/>
                </a:solidFill>
                <a:effectLst/>
                <a:uLnTx/>
                <a:uFillTx/>
                <a:latin typeface="+mn-lt"/>
                <a:ea typeface="+mn-ea"/>
                <a:cs typeface="+mn-cs"/>
              </a:rPr>
              <a:t>λόγω της καθολικά  </a:t>
            </a:r>
            <a:r>
              <a:rPr kumimoji="0" lang="el-GR" sz="3200" b="1" i="0" u="none" strike="noStrike" kern="1200" cap="none" spc="0" normalizeH="0" baseline="0" noProof="0" dirty="0">
                <a:ln>
                  <a:noFill/>
                </a:ln>
                <a:solidFill>
                  <a:schemeClr val="tx1"/>
                </a:solidFill>
                <a:effectLst/>
                <a:uLnTx/>
                <a:uFillTx/>
                <a:latin typeface="+mn-lt"/>
                <a:ea typeface="+mn-ea"/>
                <a:cs typeface="+mn-cs"/>
              </a:rPr>
              <a:t>ήπιας</a:t>
            </a:r>
            <a:r>
              <a:rPr kumimoji="0" lang="el-GR" sz="3200" b="0" i="0" u="none" strike="noStrike" kern="1200" cap="none" spc="0" normalizeH="0" baseline="0" noProof="0" dirty="0">
                <a:ln>
                  <a:noFill/>
                </a:ln>
                <a:solidFill>
                  <a:schemeClr val="tx1"/>
                </a:solidFill>
                <a:effectLst/>
                <a:uLnTx/>
                <a:uFillTx/>
                <a:latin typeface="+mn-lt"/>
                <a:ea typeface="+mn-ea"/>
                <a:cs typeface="+mn-cs"/>
              </a:rPr>
              <a:t> συμπεριφοράς του.</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a:ln>
                  <a:noFill/>
                </a:ln>
                <a:solidFill>
                  <a:schemeClr val="tx1"/>
                </a:solidFill>
                <a:effectLst/>
                <a:uLnTx/>
                <a:uFillTx/>
                <a:latin typeface="+mn-lt"/>
                <a:ea typeface="+mn-ea"/>
                <a:cs typeface="+mn-cs"/>
              </a:rPr>
              <a:t>Πρόκειται για </a:t>
            </a:r>
            <a:r>
              <a:rPr kumimoji="0" lang="el-GR" sz="3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πρώιμου σταδίου, χαμηλόβαθμης ιστολογικής κακοήθειας </a:t>
            </a:r>
            <a:r>
              <a:rPr kumimoji="0" lang="el-GR" sz="3200" b="0" i="0" u="none" strike="noStrike" kern="1200" cap="none" spc="0" normalizeH="0" baseline="0" noProof="0" dirty="0">
                <a:ln>
                  <a:noFill/>
                </a:ln>
                <a:solidFill>
                  <a:schemeClr val="tx1"/>
                </a:solidFill>
                <a:effectLst/>
                <a:uLnTx/>
                <a:uFillTx/>
                <a:latin typeface="+mn-lt"/>
                <a:ea typeface="+mn-ea"/>
                <a:cs typeface="+mn-cs"/>
              </a:rPr>
              <a:t>νεοπλάσματα με </a:t>
            </a:r>
            <a:r>
              <a:rPr kumimoji="0" lang="el-GR" sz="3200" b="0"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n-lt"/>
                <a:ea typeface="+mn-ea"/>
                <a:cs typeface="+mn-cs"/>
              </a:rPr>
              <a:t>σωληνο</a:t>
            </a:r>
            <a:r>
              <a:rPr kumimoji="0" lang="el-GR" sz="3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a:t>
            </a:r>
            <a:r>
              <a:rPr kumimoji="0" lang="el-GR" sz="3200" b="0"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n-lt"/>
                <a:ea typeface="+mn-ea"/>
                <a:cs typeface="+mn-cs"/>
              </a:rPr>
              <a:t>θηλώδη</a:t>
            </a:r>
            <a:r>
              <a:rPr kumimoji="0" lang="el-GR" sz="3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 και κυστική </a:t>
            </a:r>
            <a:r>
              <a:rPr kumimoji="0" lang="el-GR" sz="3200" b="0"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n-lt"/>
                <a:ea typeface="+mn-ea"/>
                <a:cs typeface="+mn-cs"/>
              </a:rPr>
              <a:t>αρχιτεκτονική</a:t>
            </a:r>
            <a:r>
              <a:rPr kumimoji="0" lang="el-GR" sz="3200" b="0" i="0" u="none" strike="noStrike" kern="1200" cap="none" spc="0" normalizeH="0" baseline="0" noProof="0" dirty="0" err="1">
                <a:ln>
                  <a:noFill/>
                </a:ln>
                <a:solidFill>
                  <a:schemeClr val="tx1"/>
                </a:solidFill>
                <a:effectLst/>
                <a:uLnTx/>
                <a:uFillTx/>
                <a:latin typeface="+mn-lt"/>
                <a:ea typeface="+mn-ea"/>
                <a:cs typeface="+mn-cs"/>
              </a:rPr>
              <a:t>∙</a:t>
            </a:r>
            <a:r>
              <a:rPr kumimoji="0" lang="el-GR" sz="3200" b="0" i="0" u="none" strike="noStrike" kern="1200" cap="none" spc="0" normalizeH="0" baseline="0" noProof="0" dirty="0">
                <a:ln>
                  <a:noFill/>
                </a:ln>
                <a:solidFill>
                  <a:schemeClr val="tx1"/>
                </a:solidFill>
                <a:effectLst/>
                <a:uLnTx/>
                <a:uFillTx/>
                <a:latin typeface="+mn-lt"/>
                <a:ea typeface="+mn-ea"/>
                <a:cs typeface="+mn-cs"/>
              </a:rPr>
              <a:t>  αποτελούνται δε </a:t>
            </a:r>
            <a:r>
              <a:rPr kumimoji="0" lang="el-GR" sz="3200" b="1" i="0" u="none" strike="noStrike" kern="1200" cap="none" spc="0" normalizeH="0" baseline="0" noProof="0" dirty="0">
                <a:ln>
                  <a:noFill/>
                </a:ln>
                <a:solidFill>
                  <a:schemeClr val="tx1"/>
                </a:solidFill>
                <a:effectLst/>
                <a:uLnTx/>
                <a:uFillTx/>
                <a:latin typeface="+mn-lt"/>
                <a:ea typeface="+mn-ea"/>
                <a:cs typeface="+mn-cs"/>
              </a:rPr>
              <a:t>διαυγή κύτταρα με γραμμικά και προαύλια διατασσόμενους πυρήνες.</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n-lt"/>
                <a:ea typeface="+mn-ea"/>
                <a:cs typeface="+mn-cs"/>
              </a:rPr>
              <a:t>Συνεκφράζουν</a:t>
            </a:r>
            <a:r>
              <a:rPr kumimoji="0" lang="el-GR" sz="3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 την </a:t>
            </a:r>
            <a:r>
              <a:rPr kumimoji="0" lang="en-US" sz="3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CK7 </a:t>
            </a:r>
            <a:r>
              <a:rPr kumimoji="0" lang="el-GR" sz="3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και την </a:t>
            </a:r>
            <a:r>
              <a:rPr kumimoji="0" lang="en-US" sz="3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CAIX </a:t>
            </a:r>
            <a:r>
              <a:rPr kumimoji="0" lang="en-US" sz="3200" b="0" i="0" u="none" strike="noStrike" kern="1200" cap="none" spc="0" normalizeH="0" baseline="0" noProof="0" dirty="0">
                <a:ln>
                  <a:noFill/>
                </a:ln>
                <a:solidFill>
                  <a:schemeClr val="tx1"/>
                </a:solidFill>
                <a:effectLst/>
                <a:uLnTx/>
                <a:uFillTx/>
                <a:latin typeface="+mn-lt"/>
                <a:ea typeface="+mn-ea"/>
                <a:cs typeface="+mn-cs"/>
              </a:rPr>
              <a:t>(</a:t>
            </a:r>
            <a:r>
              <a:rPr kumimoji="0" lang="el-GR" sz="3200" b="0" i="0" u="none" strike="noStrike" kern="1200" cap="none" spc="0" normalizeH="0" baseline="0" noProof="0" dirty="0">
                <a:ln>
                  <a:noFill/>
                </a:ln>
                <a:solidFill>
                  <a:schemeClr val="tx1"/>
                </a:solidFill>
                <a:effectLst/>
                <a:uLnTx/>
                <a:uFillTx/>
                <a:latin typeface="+mn-lt"/>
                <a:ea typeface="+mn-ea"/>
                <a:cs typeface="+mn-cs"/>
              </a:rPr>
              <a:t>τη δεύτερη </a:t>
            </a:r>
            <a:r>
              <a:rPr kumimoji="0" lang="el-GR" sz="3200" b="0" i="0" u="none" strike="noStrike" kern="1200" cap="none" spc="0" normalizeH="0" baseline="0" noProof="0" dirty="0" err="1">
                <a:ln>
                  <a:noFill/>
                </a:ln>
                <a:solidFill>
                  <a:schemeClr val="tx1"/>
                </a:solidFill>
                <a:effectLst/>
                <a:uLnTx/>
                <a:uFillTx/>
                <a:latin typeface="+mn-lt"/>
                <a:ea typeface="+mn-ea"/>
                <a:cs typeface="+mn-cs"/>
              </a:rPr>
              <a:t>κυπελλοειδώς</a:t>
            </a:r>
            <a:r>
              <a:rPr kumimoji="0" lang="en-US" sz="3200" b="0" i="0" u="none" strike="noStrike" kern="1200" cap="none" spc="0" normalizeH="0" baseline="0" noProof="0" dirty="0">
                <a:ln>
                  <a:noFill/>
                </a:ln>
                <a:solidFill>
                  <a:schemeClr val="tx1"/>
                </a:solidFill>
                <a:effectLst/>
                <a:uLnTx/>
                <a:uFillTx/>
                <a:latin typeface="+mn-lt"/>
                <a:ea typeface="+mn-ea"/>
                <a:cs typeface="+mn-cs"/>
              </a:rPr>
              <a:t>)</a:t>
            </a:r>
            <a:r>
              <a:rPr kumimoji="0" lang="el-GR" sz="3200" b="0" i="0" u="none" strike="noStrike" kern="1200" cap="none" spc="0" normalizeH="0" baseline="0" noProof="0" dirty="0">
                <a:ln>
                  <a:noFill/>
                </a:ln>
                <a:solidFill>
                  <a:schemeClr val="tx1"/>
                </a:solidFill>
                <a:effectLst/>
                <a:uLnTx/>
                <a:uFillTx/>
                <a:latin typeface="+mn-lt"/>
                <a:ea typeface="+mn-ea"/>
                <a:cs typeface="+mn-cs"/>
              </a:rPr>
              <a:t>, συχνά την </a:t>
            </a:r>
            <a:r>
              <a:rPr kumimoji="0" lang="el-GR" sz="3200" b="0" i="0" u="none" strike="noStrike" kern="1200" cap="none" spc="0" normalizeH="0" baseline="0" noProof="0" dirty="0" err="1">
                <a:ln>
                  <a:noFill/>
                </a:ln>
                <a:solidFill>
                  <a:schemeClr val="tx1"/>
                </a:solidFill>
                <a:effectLst/>
                <a:uLnTx/>
                <a:uFillTx/>
                <a:latin typeface="+mn-lt"/>
                <a:ea typeface="+mn-ea"/>
                <a:cs typeface="+mn-cs"/>
              </a:rPr>
              <a:t>κυτταροκερατίνη</a:t>
            </a:r>
            <a:r>
              <a:rPr kumimoji="0" lang="el-GR" sz="3200" b="0" i="0" u="none" strike="noStrike" kern="1200" cap="none" spc="0" normalizeH="0" baseline="0" noProof="0" dirty="0">
                <a:ln>
                  <a:noFill/>
                </a:ln>
                <a:solidFill>
                  <a:schemeClr val="tx1"/>
                </a:solidFill>
                <a:effectLst/>
                <a:uLnTx/>
                <a:uFillTx/>
                <a:latin typeface="+mn-lt"/>
                <a:ea typeface="+mn-ea"/>
                <a:cs typeface="+mn-cs"/>
              </a:rPr>
              <a:t> υψηλού Μ.Β., αλλά </a:t>
            </a:r>
            <a:r>
              <a:rPr kumimoji="0" lang="el-GR" sz="3200" b="0" i="1" u="none" strike="noStrike" kern="1200" cap="none" spc="0" normalizeH="0" baseline="0" noProof="0" dirty="0">
                <a:ln>
                  <a:noFill/>
                </a:ln>
                <a:solidFill>
                  <a:schemeClr val="tx1"/>
                </a:solidFill>
                <a:effectLst/>
                <a:uLnTx/>
                <a:uFillTx/>
                <a:latin typeface="+mn-lt"/>
                <a:ea typeface="+mn-ea"/>
                <a:cs typeface="+mn-cs"/>
              </a:rPr>
              <a:t>όχι το </a:t>
            </a:r>
            <a:r>
              <a:rPr kumimoji="0" lang="en-US" sz="3200" b="0" i="1" u="none" strike="noStrike" kern="1200" cap="none" spc="0" normalizeH="0" baseline="0" noProof="0" dirty="0">
                <a:ln>
                  <a:noFill/>
                </a:ln>
                <a:solidFill>
                  <a:schemeClr val="tx1"/>
                </a:solidFill>
                <a:effectLst/>
                <a:uLnTx/>
                <a:uFillTx/>
                <a:latin typeface="+mn-lt"/>
                <a:ea typeface="+mn-ea"/>
                <a:cs typeface="+mn-cs"/>
              </a:rPr>
              <a:t>CD10.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Στερούνται</a:t>
            </a:r>
            <a:r>
              <a:rPr kumimoji="0" lang="el-GR" sz="3200" b="0" i="0" u="none" strike="noStrike" kern="1200" cap="none" spc="0" normalizeH="0" baseline="0" noProof="0" dirty="0">
                <a:ln>
                  <a:noFill/>
                </a:ln>
                <a:solidFill>
                  <a:schemeClr val="tx1"/>
                </a:solidFill>
                <a:effectLst/>
                <a:uLnTx/>
                <a:uFillTx/>
                <a:latin typeface="+mn-lt"/>
                <a:ea typeface="+mn-ea"/>
                <a:cs typeface="+mn-cs"/>
              </a:rPr>
              <a:t> σταθερών </a:t>
            </a:r>
            <a:r>
              <a:rPr kumimoji="0" lang="el-GR" sz="3200" b="0" i="0" u="none" strike="noStrike" kern="1200" cap="none" spc="0" normalizeH="0" baseline="0" noProof="0" dirty="0" err="1">
                <a:ln>
                  <a:noFill/>
                </a:ln>
                <a:solidFill>
                  <a:schemeClr val="tx1"/>
                </a:solidFill>
                <a:effectLst/>
                <a:uLnTx/>
                <a:uFillTx/>
                <a:latin typeface="+mn-lt"/>
                <a:ea typeface="+mn-ea"/>
                <a:cs typeface="+mn-cs"/>
              </a:rPr>
              <a:t>κυτταρογενετικών</a:t>
            </a:r>
            <a:r>
              <a:rPr kumimoji="0" lang="el-GR" sz="3200" b="0" i="0" u="none" strike="noStrike" kern="1200" cap="none" spc="0" normalizeH="0" baseline="0" noProof="0" dirty="0">
                <a:ln>
                  <a:noFill/>
                </a:ln>
                <a:solidFill>
                  <a:schemeClr val="tx1"/>
                </a:solidFill>
                <a:effectLst/>
                <a:uLnTx/>
                <a:uFillTx/>
                <a:latin typeface="+mn-lt"/>
                <a:ea typeface="+mn-ea"/>
                <a:cs typeface="+mn-cs"/>
              </a:rPr>
              <a:t> ανωμαλιών η μεταβολών του </a:t>
            </a:r>
            <a:r>
              <a:rPr kumimoji="0" lang="en-US" sz="3200" b="0" i="0" u="none" strike="noStrike" kern="1200" cap="none" spc="0" normalizeH="0" baseline="0" noProof="0" dirty="0">
                <a:ln>
                  <a:noFill/>
                </a:ln>
                <a:solidFill>
                  <a:schemeClr val="tx1"/>
                </a:solidFill>
                <a:effectLst/>
                <a:uLnTx/>
                <a:uFillTx/>
                <a:latin typeface="+mn-lt"/>
                <a:ea typeface="+mn-ea"/>
                <a:cs typeface="+mn-cs"/>
              </a:rPr>
              <a:t>VHL.</a:t>
            </a: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21008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71400"/>
            <a:ext cx="3857620" cy="1872208"/>
          </a:xfrm>
        </p:spPr>
        <p:txBody>
          <a:bodyPr>
            <a:noAutofit/>
          </a:bodyPr>
          <a:lstStyle/>
          <a:p>
            <a:r>
              <a:rPr lang="el-GR" dirty="0" err="1"/>
              <a:t>Χρωμόφοβο</a:t>
            </a:r>
            <a:r>
              <a:rPr lang="el-GR" dirty="0"/>
              <a:t> ΝΚΚ (Χ ΝΚΚ)</a:t>
            </a:r>
            <a:br>
              <a:rPr lang="el-GR" dirty="0"/>
            </a:br>
            <a:r>
              <a:rPr lang="el-GR" sz="1600" b="0" dirty="0"/>
              <a:t>(3</a:t>
            </a:r>
            <a:r>
              <a:rPr lang="el-GR" sz="1600" b="0" baseline="30000" dirty="0"/>
              <a:t>ος</a:t>
            </a:r>
            <a:r>
              <a:rPr lang="el-GR" sz="1600" b="0" dirty="0"/>
              <a:t> συχνότερος </a:t>
            </a:r>
            <a:r>
              <a:rPr lang="el-GR" sz="1600" b="0" dirty="0" err="1"/>
              <a:t>υπότυπος</a:t>
            </a:r>
            <a:r>
              <a:rPr lang="el-GR" sz="1600" b="0" dirty="0"/>
              <a:t> ΝΚΚ προερχόμενος από τα </a:t>
            </a:r>
            <a:r>
              <a:rPr lang="el-GR" sz="1600" b="0" dirty="0">
                <a:effectLst>
                  <a:outerShdw blurRad="38100" dist="38100" dir="2700000" algn="tl">
                    <a:srgbClr val="000000">
                      <a:alpha val="43137"/>
                    </a:srgbClr>
                  </a:outerShdw>
                </a:effectLst>
              </a:rPr>
              <a:t>παρεμβαλλόμενα κύτταρα των άπω </a:t>
            </a:r>
            <a:r>
              <a:rPr lang="el-GR" sz="1600" b="0" dirty="0" err="1">
                <a:effectLst>
                  <a:outerShdw blurRad="38100" dist="38100" dir="2700000" algn="tl">
                    <a:srgbClr val="000000">
                      <a:alpha val="43137"/>
                    </a:srgbClr>
                  </a:outerShdw>
                </a:effectLst>
              </a:rPr>
              <a:t>εσπειραμένων</a:t>
            </a:r>
            <a:r>
              <a:rPr lang="el-GR" sz="1600" b="0" dirty="0">
                <a:effectLst>
                  <a:outerShdw blurRad="38100" dist="38100" dir="2700000" algn="tl">
                    <a:srgbClr val="000000">
                      <a:alpha val="43137"/>
                    </a:srgbClr>
                  </a:outerShdw>
                </a:effectLst>
              </a:rPr>
              <a:t> σωληναρίων/αθροιστικών πόρων </a:t>
            </a:r>
            <a:r>
              <a:rPr lang="el-GR" sz="1600" b="0" dirty="0"/>
              <a:t>)</a:t>
            </a:r>
            <a:r>
              <a:rPr lang="el-GR" b="0" dirty="0"/>
              <a:t/>
            </a:r>
            <a:br>
              <a:rPr lang="el-GR" b="0" dirty="0"/>
            </a:br>
            <a:endParaRPr lang="el-GR" b="0" dirty="0"/>
          </a:p>
        </p:txBody>
      </p:sp>
      <p:sp>
        <p:nvSpPr>
          <p:cNvPr id="4" name="3 - Θέση κειμένου"/>
          <p:cNvSpPr>
            <a:spLocks noGrp="1"/>
          </p:cNvSpPr>
          <p:nvPr>
            <p:ph type="body" sz="half" idx="2"/>
          </p:nvPr>
        </p:nvSpPr>
        <p:spPr>
          <a:xfrm>
            <a:off x="0" y="1412776"/>
            <a:ext cx="3571868" cy="5445224"/>
          </a:xfrm>
        </p:spPr>
        <p:txBody>
          <a:bodyPr>
            <a:normAutofit fontScale="62500" lnSpcReduction="20000"/>
          </a:bodyPr>
          <a:lstStyle/>
          <a:p>
            <a:r>
              <a:rPr lang="el-GR" sz="2000" dirty="0"/>
              <a:t>Μπορεί  αντί της εικονιζόμενης συμβατικής μορφολογίας του , να εμφανίζει </a:t>
            </a:r>
            <a:r>
              <a:rPr lang="el-GR" sz="2000" dirty="0" err="1"/>
              <a:t>δοκιδώδη</a:t>
            </a:r>
            <a:r>
              <a:rPr lang="el-GR" sz="2000" dirty="0"/>
              <a:t>, κυψελιδική, </a:t>
            </a:r>
            <a:r>
              <a:rPr lang="el-GR" sz="2000" dirty="0" err="1"/>
              <a:t>θηλώδη</a:t>
            </a:r>
            <a:r>
              <a:rPr lang="el-GR" sz="2000" dirty="0"/>
              <a:t>, </a:t>
            </a:r>
            <a:r>
              <a:rPr lang="el-GR" sz="2000" dirty="0" err="1"/>
              <a:t>μικροκυστική</a:t>
            </a:r>
            <a:r>
              <a:rPr lang="el-GR" sz="2000" dirty="0"/>
              <a:t> ή κυστική αρχιτεκτονική , αλλά πάντοτε διατηρεί την </a:t>
            </a:r>
            <a:r>
              <a:rPr lang="el-GR" sz="2000" b="1" dirty="0" err="1"/>
              <a:t>ανοσοϊστοχημική</a:t>
            </a:r>
            <a:r>
              <a:rPr lang="el-GR" sz="2000" b="1" dirty="0"/>
              <a:t> </a:t>
            </a:r>
            <a:r>
              <a:rPr lang="el-GR" sz="2000" b="1" dirty="0" err="1"/>
              <a:t>συνέκφραση</a:t>
            </a:r>
            <a:r>
              <a:rPr lang="el-GR" sz="2000" b="1" dirty="0"/>
              <a:t> </a:t>
            </a:r>
            <a:r>
              <a:rPr lang="en-US" sz="2000" b="1" dirty="0"/>
              <a:t>CK7/CKIT</a:t>
            </a:r>
            <a:r>
              <a:rPr lang="en-US" sz="2000" dirty="0"/>
              <a:t>, </a:t>
            </a:r>
            <a:r>
              <a:rPr lang="el-GR" sz="2000" dirty="0"/>
              <a:t>χαρακτηριστικές </a:t>
            </a:r>
            <a:r>
              <a:rPr lang="el-GR" sz="2000" dirty="0" err="1"/>
              <a:t>χρωμοσωμικές</a:t>
            </a:r>
            <a:r>
              <a:rPr lang="el-GR" sz="2000" dirty="0"/>
              <a:t> </a:t>
            </a:r>
            <a:r>
              <a:rPr lang="el-GR" sz="2000" dirty="0" err="1"/>
              <a:t>μονοσωμίες</a:t>
            </a:r>
            <a:r>
              <a:rPr lang="el-GR" sz="2000" dirty="0"/>
              <a:t> και ευμενή πρόγνωση.</a:t>
            </a:r>
            <a:endParaRPr lang="en-US" sz="2000" dirty="0"/>
          </a:p>
          <a:p>
            <a:endParaRPr lang="en-US" sz="2000" b="1" dirty="0"/>
          </a:p>
          <a:p>
            <a:endParaRPr lang="en-US" sz="2000" b="1" dirty="0"/>
          </a:p>
          <a:p>
            <a:r>
              <a:rPr lang="en-US" sz="2000" b="1" dirty="0"/>
              <a:t>CK7</a:t>
            </a:r>
            <a:r>
              <a:rPr lang="en-US" sz="2000" dirty="0"/>
              <a:t> </a:t>
            </a:r>
            <a:r>
              <a:rPr lang="el-GR" sz="2000" dirty="0"/>
              <a:t>(με </a:t>
            </a:r>
            <a:r>
              <a:rPr lang="el-GR" sz="2000" dirty="0" err="1"/>
              <a:t>μεβρανική</a:t>
            </a:r>
            <a:r>
              <a:rPr lang="el-GR" sz="2000" dirty="0"/>
              <a:t> επίταση), </a:t>
            </a:r>
            <a:r>
              <a:rPr lang="en-US" sz="2000" dirty="0">
                <a:effectLst>
                  <a:outerShdw blurRad="38100" dist="38100" dir="2700000" algn="tl">
                    <a:srgbClr val="000000">
                      <a:alpha val="43137"/>
                    </a:srgbClr>
                  </a:outerShdw>
                </a:effectLst>
              </a:rPr>
              <a:t>CD117,</a:t>
            </a:r>
            <a:r>
              <a:rPr lang="en-US" sz="2000" dirty="0"/>
              <a:t> </a:t>
            </a:r>
            <a:r>
              <a:rPr lang="en-US" sz="2000" dirty="0" err="1">
                <a:effectLst>
                  <a:outerShdw blurRad="38100" dist="38100" dir="2700000" algn="tl">
                    <a:srgbClr val="000000">
                      <a:alpha val="43137"/>
                    </a:srgbClr>
                  </a:outerShdw>
                </a:effectLst>
              </a:rPr>
              <a:t>ksp-cadherin</a:t>
            </a:r>
            <a:r>
              <a:rPr lang="el-GR" sz="2000" dirty="0"/>
              <a:t> </a:t>
            </a:r>
            <a:r>
              <a:rPr lang="en-US" sz="2000" dirty="0"/>
              <a:t>&amp; EMA : </a:t>
            </a:r>
            <a:r>
              <a:rPr lang="el-GR" sz="2000" b="1" dirty="0"/>
              <a:t>διάχυτα (+)</a:t>
            </a:r>
          </a:p>
          <a:p>
            <a:r>
              <a:rPr lang="el-GR" sz="2000" dirty="0"/>
              <a:t>Αντιγόνο ΝΚΚ , ποικίλη έκφραση.</a:t>
            </a:r>
          </a:p>
          <a:p>
            <a:r>
              <a:rPr lang="en-US" sz="2000" b="1" dirty="0"/>
              <a:t>CD10 </a:t>
            </a:r>
            <a:r>
              <a:rPr lang="en-US" sz="2000" dirty="0"/>
              <a:t>&amp; S100A1 </a:t>
            </a:r>
            <a:r>
              <a:rPr lang="en-US" sz="2000" b="1" dirty="0"/>
              <a:t>(-)</a:t>
            </a:r>
          </a:p>
          <a:p>
            <a:r>
              <a:rPr lang="el-GR" sz="2000" dirty="0"/>
              <a:t>Χρώση κολλοειδούς σιδήρου του </a:t>
            </a:r>
            <a:r>
              <a:rPr lang="en-US" sz="2000" dirty="0"/>
              <a:t>Hale (</a:t>
            </a:r>
            <a:r>
              <a:rPr lang="en-US" sz="2000" b="1" dirty="0"/>
              <a:t>+</a:t>
            </a:r>
            <a:r>
              <a:rPr lang="en-US" sz="2000" dirty="0"/>
              <a:t>)</a:t>
            </a:r>
            <a:r>
              <a:rPr lang="el-GR" sz="2000" dirty="0"/>
              <a:t>.</a:t>
            </a:r>
            <a:r>
              <a:rPr lang="el-GR" sz="2000" b="1" dirty="0"/>
              <a:t>Πάντα</a:t>
            </a:r>
            <a:r>
              <a:rPr lang="el-GR" sz="2000" dirty="0"/>
              <a:t> με </a:t>
            </a:r>
            <a:r>
              <a:rPr lang="el-GR" sz="2000" dirty="0">
                <a:effectLst>
                  <a:outerShdw blurRad="38100" dist="38100" dir="2700000" algn="tl">
                    <a:srgbClr val="000000">
                      <a:alpha val="43137"/>
                    </a:srgbClr>
                  </a:outerShdw>
                </a:effectLst>
              </a:rPr>
              <a:t>θετικό</a:t>
            </a:r>
            <a:r>
              <a:rPr lang="el-GR" sz="2000" dirty="0"/>
              <a:t> μάρτυρα.</a:t>
            </a:r>
            <a:endParaRPr lang="en-US" sz="2000" dirty="0"/>
          </a:p>
          <a:p>
            <a:endParaRPr lang="en-US" sz="2000" dirty="0"/>
          </a:p>
          <a:p>
            <a:r>
              <a:rPr lang="el-GR" sz="2000" b="1" dirty="0"/>
              <a:t>ΔΔ κλειδιά  </a:t>
            </a:r>
            <a:endParaRPr lang="en-US" sz="2000" b="1" dirty="0"/>
          </a:p>
          <a:p>
            <a:endParaRPr lang="el-GR" sz="2000" dirty="0"/>
          </a:p>
          <a:p>
            <a:r>
              <a:rPr lang="el-GR" sz="2000" dirty="0"/>
              <a:t>Στο  </a:t>
            </a:r>
            <a:r>
              <a:rPr lang="el-GR" sz="2000" spc="300" dirty="0" err="1"/>
              <a:t>διαυγοκυτταρικό</a:t>
            </a:r>
            <a:r>
              <a:rPr lang="el-GR" sz="2000" spc="300" dirty="0"/>
              <a:t> ΝΚΚ</a:t>
            </a:r>
            <a:r>
              <a:rPr lang="en-US" sz="2000" dirty="0"/>
              <a:t>:</a:t>
            </a:r>
          </a:p>
          <a:p>
            <a:r>
              <a:rPr lang="el-GR" sz="2000" dirty="0"/>
              <a:t>Χρώση κολλοειδούς σιδήρου του </a:t>
            </a:r>
            <a:r>
              <a:rPr lang="en-US" sz="2000" dirty="0"/>
              <a:t>Hale (</a:t>
            </a:r>
            <a:r>
              <a:rPr lang="el-GR" sz="2000" b="1" dirty="0"/>
              <a:t>-</a:t>
            </a:r>
            <a:r>
              <a:rPr lang="en-US" sz="2000" dirty="0"/>
              <a:t>)</a:t>
            </a:r>
            <a:endParaRPr lang="el-GR" sz="2000" dirty="0"/>
          </a:p>
          <a:p>
            <a:r>
              <a:rPr lang="en-US" sz="2000" dirty="0"/>
              <a:t>CK7(</a:t>
            </a:r>
            <a:r>
              <a:rPr lang="en-US" sz="2000" b="1" dirty="0"/>
              <a:t>-</a:t>
            </a:r>
            <a:r>
              <a:rPr lang="en-US" sz="2000" dirty="0"/>
              <a:t>),CD117(-)</a:t>
            </a:r>
          </a:p>
          <a:p>
            <a:endParaRPr lang="en-US" sz="2000" dirty="0"/>
          </a:p>
          <a:p>
            <a:r>
              <a:rPr lang="el-GR" sz="2000" dirty="0"/>
              <a:t>Στο   </a:t>
            </a:r>
            <a:r>
              <a:rPr lang="el-GR" sz="2000" spc="300" dirty="0" err="1"/>
              <a:t>ογκοκύτωμα</a:t>
            </a:r>
            <a:r>
              <a:rPr lang="el-GR" sz="2000" dirty="0"/>
              <a:t> </a:t>
            </a:r>
            <a:r>
              <a:rPr lang="en-US" sz="2000" dirty="0"/>
              <a:t>:</a:t>
            </a:r>
          </a:p>
          <a:p>
            <a:r>
              <a:rPr lang="el-GR" sz="2000" dirty="0"/>
              <a:t>Χρώση κολλοειδούς σιδήρου του </a:t>
            </a:r>
            <a:r>
              <a:rPr lang="en-US" sz="2000" dirty="0"/>
              <a:t>Hale (+</a:t>
            </a:r>
            <a:r>
              <a:rPr lang="el-GR" sz="2000" dirty="0"/>
              <a:t> στους </a:t>
            </a:r>
            <a:r>
              <a:rPr lang="el-GR" sz="2000" dirty="0">
                <a:effectLst>
                  <a:outerShdw blurRad="38100" dist="38100" dir="2700000" algn="tl">
                    <a:srgbClr val="000000">
                      <a:alpha val="43137"/>
                    </a:srgbClr>
                  </a:outerShdw>
                </a:effectLst>
              </a:rPr>
              <a:t>αυλούς</a:t>
            </a:r>
            <a:r>
              <a:rPr lang="el-GR" sz="2000" dirty="0"/>
              <a:t>, όχι σε ολόκληρα  τα </a:t>
            </a:r>
            <a:r>
              <a:rPr lang="el-GR" sz="2000" dirty="0" err="1"/>
              <a:t>νεοπλασματικά</a:t>
            </a:r>
            <a:r>
              <a:rPr lang="el-GR" sz="2000" dirty="0"/>
              <a:t> κύτταρα</a:t>
            </a:r>
            <a:r>
              <a:rPr lang="en-US" sz="2000" dirty="0"/>
              <a:t>)</a:t>
            </a:r>
            <a:endParaRPr lang="el-GR" sz="2000" dirty="0"/>
          </a:p>
          <a:p>
            <a:r>
              <a:rPr lang="el-GR" sz="2000" dirty="0"/>
              <a:t>Η </a:t>
            </a:r>
            <a:r>
              <a:rPr lang="en-US" sz="2000" dirty="0">
                <a:effectLst>
                  <a:outerShdw blurRad="38100" dist="38100" dir="2700000" algn="tl">
                    <a:srgbClr val="000000">
                      <a:alpha val="43137"/>
                    </a:srgbClr>
                  </a:outerShdw>
                </a:effectLst>
              </a:rPr>
              <a:t>CK7 (+)  </a:t>
            </a:r>
            <a:r>
              <a:rPr lang="el-GR" sz="2000" dirty="0"/>
              <a:t>σε </a:t>
            </a:r>
            <a:r>
              <a:rPr lang="el-GR" sz="2000" dirty="0">
                <a:effectLst>
                  <a:outerShdw blurRad="38100" dist="38100" dir="2700000" algn="tl">
                    <a:srgbClr val="000000">
                      <a:alpha val="43137"/>
                    </a:srgbClr>
                  </a:outerShdw>
                </a:effectLst>
              </a:rPr>
              <a:t>μεμονωμένα </a:t>
            </a:r>
            <a:r>
              <a:rPr lang="el-GR" sz="2000" dirty="0"/>
              <a:t>κύτταρα ή σε </a:t>
            </a:r>
            <a:r>
              <a:rPr lang="el-GR" sz="2000" dirty="0">
                <a:effectLst>
                  <a:outerShdw blurRad="38100" dist="38100" dir="2700000" algn="tl">
                    <a:srgbClr val="000000">
                      <a:alpha val="43137"/>
                    </a:srgbClr>
                  </a:outerShdw>
                </a:effectLst>
              </a:rPr>
              <a:t>μικρές ομάδες </a:t>
            </a:r>
            <a:r>
              <a:rPr lang="el-GR" sz="2000" dirty="0"/>
              <a:t>κυττάρων</a:t>
            </a:r>
          </a:p>
          <a:p>
            <a:r>
              <a:rPr lang="en-US" sz="2000" dirty="0"/>
              <a:t>S100A1 (+)</a:t>
            </a:r>
          </a:p>
          <a:p>
            <a:endParaRPr lang="el-GR" dirty="0"/>
          </a:p>
        </p:txBody>
      </p:sp>
      <p:pic>
        <p:nvPicPr>
          <p:cNvPr id="1026" name="Picture 2" descr="C:\Documents and Settings\Administrator\Επιφάνεια εργασίας\ΕΙΚΟΝΕΣ 18.6.11\ΧΡΩΜΟΦ.HALE.jpg"/>
          <p:cNvPicPr>
            <a:picLocks noGrp="1" noChangeAspect="1" noChangeArrowheads="1"/>
          </p:cNvPicPr>
          <p:nvPr>
            <p:ph idx="1"/>
          </p:nvPr>
        </p:nvPicPr>
        <p:blipFill>
          <a:blip r:embed="rId2" cstate="print"/>
          <a:srcRect/>
          <a:stretch>
            <a:fillRect/>
          </a:stretch>
        </p:blipFill>
        <p:spPr bwMode="auto">
          <a:xfrm rot="16200000">
            <a:off x="6626129" y="231888"/>
            <a:ext cx="3106980" cy="2643205"/>
          </a:xfrm>
          <a:prstGeom prst="rect">
            <a:avLst/>
          </a:prstGeom>
          <a:noFill/>
        </p:spPr>
      </p:pic>
      <p:pic>
        <p:nvPicPr>
          <p:cNvPr id="1028" name="Picture 4" descr="http://www.webpathology.com/slides/slides/Kidney_RCC_Chromophobe1.jpg"/>
          <p:cNvPicPr>
            <a:picLocks noChangeAspect="1" noChangeArrowheads="1"/>
          </p:cNvPicPr>
          <p:nvPr/>
        </p:nvPicPr>
        <p:blipFill>
          <a:blip r:embed="rId3" cstate="print"/>
          <a:srcRect/>
          <a:stretch>
            <a:fillRect/>
          </a:stretch>
        </p:blipFill>
        <p:spPr bwMode="auto">
          <a:xfrm>
            <a:off x="3500430" y="-214338"/>
            <a:ext cx="4167247" cy="3125436"/>
          </a:xfrm>
          <a:prstGeom prst="rect">
            <a:avLst/>
          </a:prstGeom>
          <a:noFill/>
        </p:spPr>
      </p:pic>
      <p:pic>
        <p:nvPicPr>
          <p:cNvPr id="1030" name="Picture 6" descr="http://www.webpathology.com/slides/slides/Kidney_RCC_Chromophobe3.jpg"/>
          <p:cNvPicPr>
            <a:picLocks noChangeAspect="1" noChangeArrowheads="1"/>
          </p:cNvPicPr>
          <p:nvPr/>
        </p:nvPicPr>
        <p:blipFill>
          <a:blip r:embed="rId4" cstate="print"/>
          <a:srcRect/>
          <a:stretch>
            <a:fillRect/>
          </a:stretch>
        </p:blipFill>
        <p:spPr bwMode="auto">
          <a:xfrm rot="10800000">
            <a:off x="3643306" y="2857496"/>
            <a:ext cx="2619392" cy="2286016"/>
          </a:xfrm>
          <a:prstGeom prst="rect">
            <a:avLst/>
          </a:prstGeom>
          <a:noFill/>
        </p:spPr>
      </p:pic>
      <p:pic>
        <p:nvPicPr>
          <p:cNvPr id="1032" name="Picture 8" descr="http://www.webpathology.com/slides/slides/Kidney_RCC_Chromophobe2.jpg"/>
          <p:cNvPicPr>
            <a:picLocks noChangeAspect="1" noChangeArrowheads="1"/>
          </p:cNvPicPr>
          <p:nvPr/>
        </p:nvPicPr>
        <p:blipFill>
          <a:blip r:embed="rId5" cstate="print"/>
          <a:srcRect/>
          <a:stretch>
            <a:fillRect/>
          </a:stretch>
        </p:blipFill>
        <p:spPr bwMode="auto">
          <a:xfrm rot="10800000">
            <a:off x="3643306" y="5072074"/>
            <a:ext cx="2643206" cy="1982405"/>
          </a:xfrm>
          <a:prstGeom prst="rect">
            <a:avLst/>
          </a:prstGeom>
          <a:noFill/>
        </p:spPr>
      </p:pic>
      <p:pic>
        <p:nvPicPr>
          <p:cNvPr id="8" name="Picture 2" descr="C:\Documents and Settings\Administrator\Επιφάνεια εργασίας\1746-1596-4-21-1.jpg"/>
          <p:cNvPicPr>
            <a:picLocks noChangeAspect="1" noChangeArrowheads="1"/>
          </p:cNvPicPr>
          <p:nvPr/>
        </p:nvPicPr>
        <p:blipFill>
          <a:blip r:embed="rId6" cstate="print"/>
          <a:srcRect/>
          <a:stretch>
            <a:fillRect/>
          </a:stretch>
        </p:blipFill>
        <p:spPr bwMode="auto">
          <a:xfrm rot="5400000">
            <a:off x="5680028" y="3394028"/>
            <a:ext cx="4040188" cy="2887756"/>
          </a:xfrm>
          <a:prstGeom prst="rect">
            <a:avLst/>
          </a:prstGeom>
          <a:noFill/>
        </p:spPr>
      </p:pic>
    </p:spTree>
    <p:extLst>
      <p:ext uri="{BB962C8B-B14F-4D97-AF65-F5344CB8AC3E}">
        <p14:creationId xmlns="" xmlns:p14="http://schemas.microsoft.com/office/powerpoint/2010/main" val="2274112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dissolv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dissolv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dissolv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dissolv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dissolve">
                                      <p:cBhvr>
                                        <p:cTn id="32" dur="500"/>
                                        <p:tgtEl>
                                          <p:spTgt spid="4">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animEffect transition="in" filter="dissolve">
                                      <p:cBhvr>
                                        <p:cTn id="37" dur="500"/>
                                        <p:tgtEl>
                                          <p:spTgt spid="4">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
                                            <p:txEl>
                                              <p:pRg st="11" end="11"/>
                                            </p:txEl>
                                          </p:spTgt>
                                        </p:tgtEl>
                                        <p:attrNameLst>
                                          <p:attrName>style.visibility</p:attrName>
                                        </p:attrNameLst>
                                      </p:cBhvr>
                                      <p:to>
                                        <p:strVal val="visible"/>
                                      </p:to>
                                    </p:set>
                                    <p:animEffect transition="in" filter="dissolve">
                                      <p:cBhvr>
                                        <p:cTn id="42" dur="500"/>
                                        <p:tgtEl>
                                          <p:spTgt spid="4">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animEffect transition="in" filter="dissolve">
                                      <p:cBhvr>
                                        <p:cTn id="47" dur="500"/>
                                        <p:tgtEl>
                                          <p:spTgt spid="4">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
                                            <p:txEl>
                                              <p:pRg st="14" end="14"/>
                                            </p:txEl>
                                          </p:spTgt>
                                        </p:tgtEl>
                                        <p:attrNameLst>
                                          <p:attrName>style.visibility</p:attrName>
                                        </p:attrNameLst>
                                      </p:cBhvr>
                                      <p:to>
                                        <p:strVal val="visible"/>
                                      </p:to>
                                    </p:set>
                                    <p:animEffect transition="in" filter="dissolve">
                                      <p:cBhvr>
                                        <p:cTn id="52" dur="500"/>
                                        <p:tgtEl>
                                          <p:spTgt spid="4">
                                            <p:txEl>
                                              <p:pRg st="14" end="1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4">
                                            <p:txEl>
                                              <p:pRg st="15" end="15"/>
                                            </p:txEl>
                                          </p:spTgt>
                                        </p:tgtEl>
                                        <p:attrNameLst>
                                          <p:attrName>style.visibility</p:attrName>
                                        </p:attrNameLst>
                                      </p:cBhvr>
                                      <p:to>
                                        <p:strVal val="visible"/>
                                      </p:to>
                                    </p:set>
                                    <p:animEffect transition="in" filter="dissolve">
                                      <p:cBhvr>
                                        <p:cTn id="57" dur="500"/>
                                        <p:tgtEl>
                                          <p:spTgt spid="4">
                                            <p:txEl>
                                              <p:pRg st="15" end="1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4">
                                            <p:txEl>
                                              <p:pRg st="16" end="16"/>
                                            </p:txEl>
                                          </p:spTgt>
                                        </p:tgtEl>
                                        <p:attrNameLst>
                                          <p:attrName>style.visibility</p:attrName>
                                        </p:attrNameLst>
                                      </p:cBhvr>
                                      <p:to>
                                        <p:strVal val="visible"/>
                                      </p:to>
                                    </p:set>
                                    <p:animEffect transition="in" filter="dissolve">
                                      <p:cBhvr>
                                        <p:cTn id="62" dur="500"/>
                                        <p:tgtEl>
                                          <p:spTgt spid="4">
                                            <p:txEl>
                                              <p:pRg st="16" end="1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4">
                                            <p:txEl>
                                              <p:pRg st="17" end="17"/>
                                            </p:txEl>
                                          </p:spTgt>
                                        </p:tgtEl>
                                        <p:attrNameLst>
                                          <p:attrName>style.visibility</p:attrName>
                                        </p:attrNameLst>
                                      </p:cBhvr>
                                      <p:to>
                                        <p:strVal val="visible"/>
                                      </p:to>
                                    </p:set>
                                    <p:animEffect transition="in" filter="dissolve">
                                      <p:cBhvr>
                                        <p:cTn id="67" dur="500"/>
                                        <p:tgtEl>
                                          <p:spTgt spid="4">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14356"/>
          </a:xfrm>
        </p:spPr>
        <p:txBody>
          <a:bodyPr>
            <a:noAutofit/>
          </a:bodyPr>
          <a:lstStyle/>
          <a:p>
            <a:r>
              <a:rPr lang="el-GR" sz="2800" b="1" dirty="0">
                <a:solidFill>
                  <a:srgbClr val="FF0000"/>
                </a:solidFill>
              </a:rPr>
              <a:t>Σαφώς </a:t>
            </a:r>
            <a:r>
              <a:rPr lang="el-GR" sz="2800" b="1" spc="300" dirty="0">
                <a:solidFill>
                  <a:srgbClr val="FF0000"/>
                </a:solidFill>
              </a:rPr>
              <a:t>διακριτά</a:t>
            </a:r>
            <a:r>
              <a:rPr lang="el-GR" sz="2800" b="1" dirty="0">
                <a:solidFill>
                  <a:srgbClr val="FF0000"/>
                </a:solidFill>
              </a:rPr>
              <a:t> </a:t>
            </a:r>
            <a:r>
              <a:rPr lang="el-GR" sz="2800" b="1" dirty="0" err="1">
                <a:solidFill>
                  <a:srgbClr val="FF0000"/>
                </a:solidFill>
              </a:rPr>
              <a:t>κυτταροπλασματικά</a:t>
            </a:r>
            <a:r>
              <a:rPr lang="el-GR" sz="2800" b="1" dirty="0">
                <a:solidFill>
                  <a:srgbClr val="FF0000"/>
                </a:solidFill>
              </a:rPr>
              <a:t> όρια </a:t>
            </a:r>
            <a:br>
              <a:rPr lang="el-GR" sz="2800" b="1" dirty="0">
                <a:solidFill>
                  <a:srgbClr val="FF0000"/>
                </a:solidFill>
              </a:rPr>
            </a:br>
            <a:r>
              <a:rPr lang="el-GR" sz="2800" b="1" dirty="0">
                <a:solidFill>
                  <a:srgbClr val="FF0000"/>
                </a:solidFill>
              </a:rPr>
              <a:t>στην κλασική ποικιλία </a:t>
            </a:r>
            <a:r>
              <a:rPr lang="el-GR" sz="2800" b="1" dirty="0" err="1">
                <a:solidFill>
                  <a:srgbClr val="FF0000"/>
                </a:solidFill>
                <a:effectLst>
                  <a:outerShdw blurRad="38100" dist="38100" dir="2700000" algn="tl">
                    <a:srgbClr val="000000">
                      <a:alpha val="43137"/>
                    </a:srgbClr>
                  </a:outerShdw>
                </a:effectLst>
              </a:rPr>
              <a:t>χρωμόφοβου</a:t>
            </a:r>
            <a:r>
              <a:rPr lang="el-GR" sz="2800" b="1" dirty="0">
                <a:solidFill>
                  <a:srgbClr val="FF0000"/>
                </a:solidFill>
              </a:rPr>
              <a:t> ΝΚΚ</a:t>
            </a:r>
          </a:p>
        </p:txBody>
      </p:sp>
      <p:pic>
        <p:nvPicPr>
          <p:cNvPr id="3" name="Picture 2" descr="http://www.webpathology.com/slides/slides/Kidney_RCC_Chromophobe3.jpg"/>
          <p:cNvPicPr>
            <a:picLocks noChangeAspect="1" noChangeArrowheads="1"/>
          </p:cNvPicPr>
          <p:nvPr/>
        </p:nvPicPr>
        <p:blipFill>
          <a:blip r:embed="rId2" cstate="print"/>
          <a:srcRect/>
          <a:stretch>
            <a:fillRect/>
          </a:stretch>
        </p:blipFill>
        <p:spPr bwMode="auto">
          <a:xfrm rot="10800000">
            <a:off x="285719" y="785793"/>
            <a:ext cx="8501122" cy="6375843"/>
          </a:xfrm>
          <a:prstGeom prst="rect">
            <a:avLst/>
          </a:prstGeom>
          <a:noFill/>
        </p:spPr>
      </p:pic>
    </p:spTree>
    <p:extLst>
      <p:ext uri="{BB962C8B-B14F-4D97-AF65-F5344CB8AC3E}">
        <p14:creationId xmlns="" xmlns:p14="http://schemas.microsoft.com/office/powerpoint/2010/main" val="1170208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39718"/>
          </a:xfrm>
        </p:spPr>
        <p:txBody>
          <a:bodyPr>
            <a:noAutofit/>
          </a:bodyPr>
          <a:lstStyle/>
          <a:p>
            <a:r>
              <a:rPr lang="el-GR" sz="4000" b="1" dirty="0">
                <a:solidFill>
                  <a:srgbClr val="FF0000"/>
                </a:solidFill>
                <a:effectLst>
                  <a:outerShdw blurRad="38100" dist="38100" dir="2700000" algn="tl">
                    <a:srgbClr val="000000">
                      <a:alpha val="43137"/>
                    </a:srgbClr>
                  </a:outerShdw>
                </a:effectLst>
              </a:rPr>
              <a:t>Χ ΝΚΚ</a:t>
            </a:r>
            <a:r>
              <a:rPr lang="en-US" sz="4000" b="1" dirty="0">
                <a:solidFill>
                  <a:srgbClr val="FF0000"/>
                </a:solidFill>
                <a:effectLst>
                  <a:outerShdw blurRad="38100" dist="38100" dir="2700000" algn="tl">
                    <a:srgbClr val="000000">
                      <a:alpha val="43137"/>
                    </a:srgbClr>
                  </a:outerShdw>
                </a:effectLst>
              </a:rPr>
              <a:t> </a:t>
            </a:r>
            <a:r>
              <a:rPr lang="el-GR" b="1" dirty="0">
                <a:solidFill>
                  <a:srgbClr val="FF0000"/>
                </a:solidFill>
                <a:effectLst>
                  <a:outerShdw blurRad="38100" dist="38100" dir="2700000" algn="tl">
                    <a:srgbClr val="000000">
                      <a:alpha val="43137"/>
                    </a:srgbClr>
                  </a:outerShdw>
                </a:effectLst>
              </a:rPr>
              <a:t/>
            </a:r>
            <a:br>
              <a:rPr lang="el-GR" b="1" dirty="0">
                <a:solidFill>
                  <a:srgbClr val="FF0000"/>
                </a:solidFill>
                <a:effectLst>
                  <a:outerShdw blurRad="38100" dist="38100" dir="2700000" algn="tl">
                    <a:srgbClr val="000000">
                      <a:alpha val="43137"/>
                    </a:srgbClr>
                  </a:outerShdw>
                </a:effectLst>
              </a:rPr>
            </a:br>
            <a:r>
              <a:rPr lang="en-US" sz="2400" dirty="0">
                <a:solidFill>
                  <a:srgbClr val="FF0000"/>
                </a:solidFill>
                <a:effectLst>
                  <a:outerShdw blurRad="38100" dist="38100" dir="2700000" algn="tl">
                    <a:srgbClr val="000000">
                      <a:alpha val="43137"/>
                    </a:srgbClr>
                  </a:outerShdw>
                </a:effectLst>
              </a:rPr>
              <a:t>(</a:t>
            </a:r>
            <a:r>
              <a:rPr lang="el-GR" sz="2400" b="1" dirty="0">
                <a:solidFill>
                  <a:srgbClr val="FF0000"/>
                </a:solidFill>
                <a:effectLst>
                  <a:outerShdw blurRad="38100" dist="38100" dir="2700000" algn="tl">
                    <a:srgbClr val="000000">
                      <a:alpha val="43137"/>
                    </a:srgbClr>
                  </a:outerShdw>
                </a:effectLst>
              </a:rPr>
              <a:t>ατελή </a:t>
            </a:r>
            <a:r>
              <a:rPr lang="el-GR" sz="2400" dirty="0" err="1">
                <a:solidFill>
                  <a:srgbClr val="FF0000"/>
                </a:solidFill>
                <a:effectLst>
                  <a:outerShdw blurRad="38100" dist="38100" dir="2700000" algn="tl">
                    <a:srgbClr val="000000">
                      <a:alpha val="43137"/>
                    </a:srgbClr>
                  </a:outerShdw>
                </a:effectLst>
              </a:rPr>
              <a:t>αγγειοσυνδετικά</a:t>
            </a:r>
            <a:r>
              <a:rPr lang="el-GR" sz="2400" dirty="0">
                <a:solidFill>
                  <a:srgbClr val="FF0000"/>
                </a:solidFill>
                <a:effectLst>
                  <a:outerShdw blurRad="38100" dist="38100" dir="2700000" algn="tl">
                    <a:srgbClr val="000000">
                      <a:alpha val="43137"/>
                    </a:srgbClr>
                  </a:outerShdw>
                </a:effectLst>
              </a:rPr>
              <a:t> </a:t>
            </a:r>
            <a:r>
              <a:rPr lang="el-GR" sz="2400" dirty="0" err="1">
                <a:solidFill>
                  <a:srgbClr val="FF0000"/>
                </a:solidFill>
                <a:effectLst>
                  <a:outerShdw blurRad="38100" dist="38100" dir="2700000" algn="tl">
                    <a:srgbClr val="000000">
                      <a:alpha val="43137"/>
                    </a:srgbClr>
                  </a:outerShdw>
                </a:effectLst>
              </a:rPr>
              <a:t>διαφραγμάτια</a:t>
            </a:r>
            <a:r>
              <a:rPr lang="el-GR" sz="2400" dirty="0">
                <a:solidFill>
                  <a:srgbClr val="FF0000"/>
                </a:solidFill>
                <a:effectLst>
                  <a:outerShdw blurRad="38100" dist="38100" dir="2700000" algn="tl">
                    <a:srgbClr val="000000">
                      <a:alpha val="43137"/>
                    </a:srgbClr>
                  </a:outerShdw>
                </a:effectLst>
              </a:rPr>
              <a:t>, </a:t>
            </a:r>
            <a:br>
              <a:rPr lang="el-GR" sz="2400" dirty="0">
                <a:solidFill>
                  <a:srgbClr val="FF0000"/>
                </a:solidFill>
                <a:effectLst>
                  <a:outerShdw blurRad="38100" dist="38100" dir="2700000" algn="tl">
                    <a:srgbClr val="000000">
                      <a:alpha val="43137"/>
                    </a:srgbClr>
                  </a:outerShdw>
                </a:effectLst>
              </a:rPr>
            </a:br>
            <a:r>
              <a:rPr lang="el-GR" sz="2400" dirty="0">
                <a:solidFill>
                  <a:srgbClr val="FF0000"/>
                </a:solidFill>
                <a:effectLst>
                  <a:outerShdw blurRad="38100" dist="38100" dir="2700000" algn="tl">
                    <a:srgbClr val="000000">
                      <a:alpha val="43137"/>
                    </a:srgbClr>
                  </a:outerShdw>
                </a:effectLst>
              </a:rPr>
              <a:t>λεπτά δικτυωτό</a:t>
            </a:r>
            <a:r>
              <a:rPr lang="en-US" sz="2400" dirty="0">
                <a:solidFill>
                  <a:srgbClr val="FF0000"/>
                </a:solidFill>
                <a:effectLst>
                  <a:outerShdw blurRad="38100" dist="38100" dir="2700000" algn="tl">
                    <a:srgbClr val="000000">
                      <a:alpha val="43137"/>
                    </a:srgbClr>
                  </a:outerShdw>
                </a:effectLst>
              </a:rPr>
              <a:t>, </a:t>
            </a:r>
            <a:r>
              <a:rPr lang="el-GR" sz="2400" dirty="0" err="1">
                <a:solidFill>
                  <a:srgbClr val="FF0000"/>
                </a:solidFill>
                <a:effectLst>
                  <a:outerShdw blurRad="38100" dist="38100" dir="2700000" algn="tl">
                    <a:srgbClr val="000000">
                      <a:alpha val="43137"/>
                    </a:srgbClr>
                  </a:outerShdw>
                </a:effectLst>
              </a:rPr>
              <a:t>αραιοχρωματικό</a:t>
            </a:r>
            <a:r>
              <a:rPr lang="el-GR" sz="2400" dirty="0">
                <a:solidFill>
                  <a:srgbClr val="FF0000"/>
                </a:solidFill>
                <a:effectLst>
                  <a:outerShdw blurRad="38100" dist="38100" dir="2700000" algn="tl">
                    <a:srgbClr val="000000">
                      <a:alpha val="43137"/>
                    </a:srgbClr>
                  </a:outerShdw>
                </a:effectLst>
              </a:rPr>
              <a:t>, όχι διαυγές κυτταρόπλασμα</a:t>
            </a:r>
            <a:r>
              <a:rPr lang="el-GR" sz="2400" dirty="0">
                <a:effectLst>
                  <a:outerShdw blurRad="38100" dist="38100" dir="2700000" algn="tl">
                    <a:srgbClr val="000000">
                      <a:alpha val="43137"/>
                    </a:srgbClr>
                  </a:outerShdw>
                </a:effectLst>
              </a:rPr>
              <a:t>) </a:t>
            </a:r>
          </a:p>
        </p:txBody>
      </p:sp>
      <p:pic>
        <p:nvPicPr>
          <p:cNvPr id="17410" name="Picture 2" descr="C:\Documents and Settings\Administrator\Επιφάνεια εργασίας\chromophobe-renal-cell-carcinoma-[3-kd014-3].jpeg"/>
          <p:cNvPicPr>
            <a:picLocks noChangeAspect="1" noChangeArrowheads="1"/>
          </p:cNvPicPr>
          <p:nvPr/>
        </p:nvPicPr>
        <p:blipFill>
          <a:blip r:embed="rId2" cstate="print"/>
          <a:srcRect/>
          <a:stretch>
            <a:fillRect/>
          </a:stretch>
        </p:blipFill>
        <p:spPr bwMode="auto">
          <a:xfrm rot="16200000">
            <a:off x="-657256" y="1943100"/>
            <a:ext cx="5715000" cy="4114800"/>
          </a:xfrm>
          <a:prstGeom prst="rect">
            <a:avLst/>
          </a:prstGeom>
          <a:noFill/>
        </p:spPr>
      </p:pic>
      <p:pic>
        <p:nvPicPr>
          <p:cNvPr id="17411" name="Picture 3" descr="C:\Documents and Settings\Administrator\Επιφάνεια εργασίας\chromophobe-renal-cell-carcinoma-[5-kd014-5].jpeg"/>
          <p:cNvPicPr>
            <a:picLocks noChangeAspect="1" noChangeArrowheads="1"/>
          </p:cNvPicPr>
          <p:nvPr/>
        </p:nvPicPr>
        <p:blipFill>
          <a:blip r:embed="rId3" cstate="print"/>
          <a:srcRect/>
          <a:stretch>
            <a:fillRect/>
          </a:stretch>
        </p:blipFill>
        <p:spPr bwMode="auto">
          <a:xfrm>
            <a:off x="4572000" y="1214422"/>
            <a:ext cx="3920788" cy="2809898"/>
          </a:xfrm>
          <a:prstGeom prst="rect">
            <a:avLst/>
          </a:prstGeom>
          <a:noFill/>
        </p:spPr>
      </p:pic>
      <p:pic>
        <p:nvPicPr>
          <p:cNvPr id="17412" name="Picture 4" descr="C:\Documents and Settings\Administrator\Επιφάνεια εργασίας\ntAgrRnwRE3H9KuVf-nXWw_m.jpg"/>
          <p:cNvPicPr>
            <a:picLocks noChangeAspect="1" noChangeArrowheads="1"/>
          </p:cNvPicPr>
          <p:nvPr/>
        </p:nvPicPr>
        <p:blipFill>
          <a:blip r:embed="rId4" cstate="print"/>
          <a:srcRect/>
          <a:stretch>
            <a:fillRect/>
          </a:stretch>
        </p:blipFill>
        <p:spPr bwMode="auto">
          <a:xfrm>
            <a:off x="4572000" y="4143379"/>
            <a:ext cx="3929090" cy="2635765"/>
          </a:xfrm>
          <a:prstGeom prst="rect">
            <a:avLst/>
          </a:prstGeom>
          <a:noFill/>
        </p:spPr>
      </p:pic>
    </p:spTree>
    <p:extLst>
      <p:ext uri="{BB962C8B-B14F-4D97-AF65-F5344CB8AC3E}">
        <p14:creationId xmlns="" xmlns:p14="http://schemas.microsoft.com/office/powerpoint/2010/main" val="29321027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764704"/>
            <a:ext cx="9144000" cy="1008112"/>
          </a:xfrm>
        </p:spPr>
        <p:txBody>
          <a:bodyPr>
            <a:normAutofit fontScale="90000"/>
          </a:bodyPr>
          <a:lstStyle/>
          <a:p>
            <a:r>
              <a:rPr lang="el-GR" sz="3200" dirty="0"/>
              <a:t>Οδηγίες χειρισμού παρασκευασμάτων ριζικών νεφρεκτομών προς </a:t>
            </a:r>
            <a:r>
              <a:rPr lang="el-GR" sz="3200" dirty="0" err="1"/>
              <a:t>ιστοληψία</a:t>
            </a:r>
            <a:r>
              <a:rPr lang="el-GR" sz="3200" dirty="0"/>
              <a:t> και </a:t>
            </a:r>
            <a:r>
              <a:rPr lang="el-GR" sz="3200" dirty="0" err="1"/>
              <a:t>σταδιοποίηση</a:t>
            </a:r>
            <a:r>
              <a:rPr lang="el-GR" sz="3200" dirty="0"/>
              <a:t>.</a:t>
            </a:r>
          </a:p>
        </p:txBody>
      </p:sp>
      <p:sp>
        <p:nvSpPr>
          <p:cNvPr id="3" name="2 - Θέση περιεχομένου"/>
          <p:cNvSpPr>
            <a:spLocks noGrp="1"/>
          </p:cNvSpPr>
          <p:nvPr>
            <p:ph idx="1"/>
          </p:nvPr>
        </p:nvSpPr>
        <p:spPr>
          <a:xfrm>
            <a:off x="0" y="1700808"/>
            <a:ext cx="9144000" cy="5157192"/>
          </a:xfrm>
        </p:spPr>
        <p:txBody>
          <a:bodyPr>
            <a:noAutofit/>
          </a:bodyPr>
          <a:lstStyle/>
          <a:p>
            <a:pPr algn="just"/>
            <a:r>
              <a:rPr lang="el-GR" sz="2000" b="1" dirty="0"/>
              <a:t>Διήθηση </a:t>
            </a:r>
            <a:r>
              <a:rPr lang="el-GR" sz="2000" b="1" dirty="0" err="1"/>
              <a:t>περινεφρικού</a:t>
            </a:r>
            <a:r>
              <a:rPr lang="el-GR" sz="2000" b="1" dirty="0"/>
              <a:t> λίπους</a:t>
            </a:r>
            <a:r>
              <a:rPr lang="el-GR" sz="2000" dirty="0"/>
              <a:t>: είτε ο όγκος αγγίζει το λίπος είτε εκτείνεται ως ακανόνιστες γλώσσες στον </a:t>
            </a:r>
            <a:r>
              <a:rPr lang="el-GR" sz="2000" dirty="0" err="1"/>
              <a:t>περινεφρικό</a:t>
            </a:r>
            <a:r>
              <a:rPr lang="el-GR" sz="2000" dirty="0"/>
              <a:t> ιστό, με ή χωρίς </a:t>
            </a:r>
            <a:r>
              <a:rPr lang="el-GR" sz="2000" dirty="0" err="1"/>
              <a:t>δεσμοπλασία</a:t>
            </a:r>
            <a:r>
              <a:rPr lang="el-GR" sz="2000" dirty="0"/>
              <a:t>.</a:t>
            </a:r>
          </a:p>
          <a:p>
            <a:pPr algn="just"/>
            <a:r>
              <a:rPr lang="el-GR" sz="2000" b="1" dirty="0"/>
              <a:t>Διήθηση νεφρικού κόλπου</a:t>
            </a:r>
            <a:r>
              <a:rPr lang="el-GR" sz="2000" dirty="0"/>
              <a:t>: όταν ο όγκος βρίσκεται σε άμεση επαφή με το λίπος του κόλπου ή τον χαλαρό συνδετικό ιστό του κόλπου, σαφώς πέρα από το νεφρικό παρέγχυμα ή εάν αναγνωρίζεται μέσα σε κενά με επένδυση από ενδοθήλιο εντός του νεφρικού κόλπου. Εάν είναι αβέβαια η διήθηση, τουλάχιστον 3 θέσεις του όγκου σε σχέση με τον νεφρικό κόλπο θα πρέπει να λαμβάνονται προς μικροσκόπηση.</a:t>
            </a:r>
          </a:p>
          <a:p>
            <a:pPr algn="just"/>
            <a:r>
              <a:rPr lang="el-GR" sz="2000" b="1" dirty="0"/>
              <a:t>Όριο νεφρικής φλέβας</a:t>
            </a:r>
            <a:r>
              <a:rPr lang="el-GR" sz="2000" dirty="0"/>
              <a:t>: το όριο είναι θετικό μόνο όταν  προσκολλημένος όγκος είναι ανιχνεύσιμος  μικροσκοπικά στο </a:t>
            </a:r>
            <a:r>
              <a:rPr lang="el-GR" sz="2000" dirty="0" err="1"/>
              <a:t>σεσημασμενο</a:t>
            </a:r>
            <a:r>
              <a:rPr lang="el-GR" sz="2000" dirty="0"/>
              <a:t> όριο. Εάν υπάρχει ξεχωριστά </a:t>
            </a:r>
            <a:r>
              <a:rPr lang="el-GR" sz="2000" dirty="0" err="1"/>
              <a:t>αποσταλέν</a:t>
            </a:r>
            <a:r>
              <a:rPr lang="el-GR" sz="2000" dirty="0"/>
              <a:t> τεμάχιο ως «θρόμβος φλέβας» , λαμβάνουμε 2 ή περισσότερες τομές για να αναζητήσετε προσκολλημένο ιστό φλεβικού τοιχώματος.</a:t>
            </a:r>
          </a:p>
          <a:p>
            <a:pPr algn="just"/>
            <a:r>
              <a:rPr lang="el-GR" sz="2000" dirty="0"/>
              <a:t>Μη εμπλεκόμενο νεφρικό παρέγχυμα: θα πρέπει να λαμβάνεται δείγμα, σε απόσταση από τον όγκο, για υποκείμενη νεφρική νόσο.</a:t>
            </a:r>
          </a:p>
          <a:p>
            <a:pPr algn="just"/>
            <a:r>
              <a:rPr lang="el-GR" sz="2000" dirty="0"/>
              <a:t>Λεμφαδένες: πρέπει να αναζητούνται, αλλά βρίσκονται σε &lt; 10% των δειγμάτων ριζικής νεφρεκτομής</a:t>
            </a:r>
          </a:p>
        </p:txBody>
      </p:sp>
      <p:sp>
        <p:nvSpPr>
          <p:cNvPr id="4" name="1 - Τίτλος"/>
          <p:cNvSpPr txBox="1">
            <a:spLocks/>
          </p:cNvSpPr>
          <p:nvPr/>
        </p:nvSpPr>
        <p:spPr>
          <a:xfrm>
            <a:off x="0" y="-387424"/>
            <a:ext cx="9144000" cy="187220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600" b="0" i="0" u="none" strike="noStrike" kern="1200" cap="none" spc="0" normalizeH="0" baseline="0" noProof="0" dirty="0">
                <a:ln>
                  <a:noFill/>
                </a:ln>
                <a:solidFill>
                  <a:schemeClr val="tx1"/>
                </a:solidFill>
                <a:effectLst/>
                <a:uLnTx/>
                <a:uFillTx/>
                <a:latin typeface="+mj-lt"/>
                <a:ea typeface="+mj-ea"/>
                <a:cs typeface="+mj-cs"/>
              </a:rPr>
              <a:t>Σε υλικό </a:t>
            </a:r>
            <a:r>
              <a:rPr kumimoji="0" lang="el-GR" sz="16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βιοψίας διά βελόνης </a:t>
            </a:r>
            <a:r>
              <a:rPr kumimoji="0" lang="el-GR" sz="1600" b="1" i="0" u="none" strike="noStrike" kern="1200" cap="none" spc="0" normalizeH="0" baseline="0" noProof="0" dirty="0">
                <a:ln>
                  <a:noFill/>
                </a:ln>
                <a:solidFill>
                  <a:schemeClr val="tx1"/>
                </a:solidFill>
                <a:effectLst/>
                <a:uLnTx/>
                <a:uFillTx/>
                <a:latin typeface="+mj-lt"/>
                <a:ea typeface="+mj-ea"/>
                <a:cs typeface="+mj-cs"/>
              </a:rPr>
              <a:t>δεν</a:t>
            </a:r>
            <a:r>
              <a:rPr kumimoji="0" lang="el-GR" sz="1600" b="0" i="0" u="none" strike="noStrike" kern="1200" cap="none" spc="0" normalizeH="0" baseline="0" noProof="0" dirty="0">
                <a:ln>
                  <a:noFill/>
                </a:ln>
                <a:solidFill>
                  <a:schemeClr val="tx1"/>
                </a:solidFill>
                <a:effectLst/>
                <a:uLnTx/>
                <a:uFillTx/>
                <a:latin typeface="+mj-lt"/>
                <a:ea typeface="+mj-ea"/>
                <a:cs typeface="+mj-cs"/>
              </a:rPr>
              <a:t> μπορεί να τεθεί ασφαλής διάγνωση </a:t>
            </a:r>
            <a:r>
              <a:rPr kumimoji="0" lang="el-GR" sz="1600" b="0" i="0" u="none" strike="noStrike" kern="1200" cap="none" spc="0" normalizeH="0" baseline="0" noProof="0" dirty="0" err="1">
                <a:ln>
                  <a:noFill/>
                </a:ln>
                <a:solidFill>
                  <a:schemeClr val="tx1"/>
                </a:solidFill>
                <a:effectLst/>
                <a:uLnTx/>
                <a:uFillTx/>
                <a:latin typeface="+mj-lt"/>
                <a:ea typeface="+mj-ea"/>
                <a:cs typeface="+mj-cs"/>
              </a:rPr>
              <a:t>πολύχωρου</a:t>
            </a:r>
            <a:r>
              <a:rPr kumimoji="0" lang="el-GR" sz="1600" b="0" i="0" u="none" strike="noStrike" kern="1200" cap="none" spc="0" normalizeH="0" baseline="0" noProof="0" dirty="0">
                <a:ln>
                  <a:noFill/>
                </a:ln>
                <a:solidFill>
                  <a:schemeClr val="tx1"/>
                </a:solidFill>
                <a:effectLst/>
                <a:uLnTx/>
                <a:uFillTx/>
                <a:latin typeface="+mj-lt"/>
                <a:ea typeface="+mj-ea"/>
                <a:cs typeface="+mj-cs"/>
              </a:rPr>
              <a:t> κυστικού νεοπλάσματος χαμηλού κακοήθους δυναμικού, </a:t>
            </a:r>
            <a:r>
              <a:rPr kumimoji="0" lang="el-GR" sz="1600" b="0" i="0" u="none" strike="noStrike" kern="1200" cap="none" spc="0" normalizeH="0" baseline="0" noProof="0" dirty="0" err="1">
                <a:ln>
                  <a:noFill/>
                </a:ln>
                <a:solidFill>
                  <a:schemeClr val="tx1"/>
                </a:solidFill>
                <a:effectLst/>
                <a:uLnTx/>
                <a:uFillTx/>
                <a:latin typeface="+mj-lt"/>
                <a:ea typeface="+mj-ea"/>
                <a:cs typeface="+mj-cs"/>
              </a:rPr>
              <a:t>διαυγοκυτταρικού</a:t>
            </a:r>
            <a:r>
              <a:rPr kumimoji="0" lang="el-GR" sz="1600" b="0" i="0" u="none" strike="noStrike" kern="1200" cap="none" spc="0" normalizeH="0" baseline="0" noProof="0" dirty="0">
                <a:ln>
                  <a:noFill/>
                </a:ln>
                <a:solidFill>
                  <a:schemeClr val="tx1"/>
                </a:solidFill>
                <a:effectLst/>
                <a:uLnTx/>
                <a:uFillTx/>
                <a:latin typeface="+mj-lt"/>
                <a:ea typeface="+mj-ea"/>
                <a:cs typeface="+mj-cs"/>
              </a:rPr>
              <a:t> </a:t>
            </a:r>
            <a:r>
              <a:rPr kumimoji="0" lang="el-GR" sz="1600" b="0" i="0" u="none" strike="noStrike" kern="1200" cap="none" spc="0" normalizeH="0" baseline="0" noProof="0" dirty="0" err="1">
                <a:ln>
                  <a:noFill/>
                </a:ln>
                <a:solidFill>
                  <a:schemeClr val="tx1"/>
                </a:solidFill>
                <a:effectLst/>
                <a:uLnTx/>
                <a:uFillTx/>
                <a:latin typeface="+mj-lt"/>
                <a:ea typeface="+mj-ea"/>
                <a:cs typeface="+mj-cs"/>
              </a:rPr>
              <a:t>θηλώδους</a:t>
            </a:r>
            <a:r>
              <a:rPr kumimoji="0" lang="el-GR" sz="1600" b="0" i="0" u="none" strike="noStrike" kern="1200" cap="none" spc="0" normalizeH="0" baseline="0" noProof="0" dirty="0">
                <a:ln>
                  <a:noFill/>
                </a:ln>
                <a:solidFill>
                  <a:schemeClr val="tx1"/>
                </a:solidFill>
                <a:effectLst/>
                <a:uLnTx/>
                <a:uFillTx/>
                <a:latin typeface="+mj-lt"/>
                <a:ea typeface="+mj-ea"/>
                <a:cs typeface="+mj-cs"/>
              </a:rPr>
              <a:t> </a:t>
            </a:r>
            <a:r>
              <a:rPr kumimoji="0" lang="el-GR" sz="1600" b="0" i="0" u="none" strike="noStrike" kern="1200" cap="none" spc="0" normalizeH="0" baseline="0" noProof="0" dirty="0" err="1">
                <a:ln>
                  <a:noFill/>
                </a:ln>
                <a:solidFill>
                  <a:schemeClr val="tx1"/>
                </a:solidFill>
                <a:effectLst/>
                <a:uLnTx/>
                <a:uFillTx/>
                <a:latin typeface="+mj-lt"/>
                <a:ea typeface="+mj-ea"/>
                <a:cs typeface="+mj-cs"/>
              </a:rPr>
              <a:t>νεφροκυτταρικού</a:t>
            </a:r>
            <a:r>
              <a:rPr kumimoji="0" lang="el-GR" sz="1600" b="0" i="0" u="none" strike="noStrike" kern="1200" cap="none" spc="0" normalizeH="0" baseline="0" noProof="0" dirty="0">
                <a:ln>
                  <a:noFill/>
                </a:ln>
                <a:solidFill>
                  <a:schemeClr val="tx1"/>
                </a:solidFill>
                <a:effectLst/>
                <a:uLnTx/>
                <a:uFillTx/>
                <a:latin typeface="+mj-lt"/>
                <a:ea typeface="+mj-ea"/>
                <a:cs typeface="+mj-cs"/>
              </a:rPr>
              <a:t> νεοπλάσματος ή </a:t>
            </a:r>
            <a:r>
              <a:rPr kumimoji="0" lang="el-GR" sz="1600" b="0" i="0" u="none" strike="noStrike" kern="1200" cap="none" spc="0" normalizeH="0" baseline="0" noProof="0" dirty="0" err="1">
                <a:ln>
                  <a:noFill/>
                </a:ln>
                <a:solidFill>
                  <a:schemeClr val="tx1"/>
                </a:solidFill>
                <a:effectLst/>
                <a:uLnTx/>
                <a:uFillTx/>
                <a:latin typeface="+mj-lt"/>
                <a:ea typeface="+mj-ea"/>
                <a:cs typeface="+mj-cs"/>
              </a:rPr>
              <a:t>ογκοκυτώματος</a:t>
            </a:r>
            <a:r>
              <a:rPr kumimoji="0" lang="el-GR" sz="1600" b="0" i="0" u="none" strike="noStrike" kern="1200" cap="none" spc="0" normalizeH="0" baseline="0" noProof="0" dirty="0">
                <a:ln>
                  <a:noFill/>
                </a:ln>
                <a:solidFill>
                  <a:schemeClr val="tx1"/>
                </a:solidFill>
                <a:effectLst/>
                <a:uLnTx/>
                <a:uFillTx/>
                <a:latin typeface="+mj-lt"/>
                <a:ea typeface="+mj-ea"/>
                <a:cs typeface="+mj-cs"/>
              </a:rPr>
              <a:t> , λόγω του εκ της φύσεως του, περιορισμένου δείγματος και των αλληλεπικαλυπτόμενων ιστολογικών χαρακτηριστικών με καρκινώματα.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dissolv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dissolv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dissolv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0" y="0"/>
            <a:ext cx="9144000" cy="642918"/>
          </a:xfrm>
        </p:spPr>
        <p:txBody>
          <a:bodyPr>
            <a:normAutofit/>
          </a:bodyPr>
          <a:lstStyle/>
          <a:p>
            <a:pPr algn="ctr"/>
            <a:r>
              <a:rPr lang="el-GR" sz="2800" b="1" dirty="0">
                <a:solidFill>
                  <a:schemeClr val="tx2">
                    <a:lumMod val="50000"/>
                  </a:schemeClr>
                </a:solidFill>
                <a:effectLst>
                  <a:outerShdw blurRad="38100" dist="38100" dir="2700000" algn="tl">
                    <a:srgbClr val="000000">
                      <a:alpha val="43137"/>
                    </a:srgbClr>
                  </a:outerShdw>
                </a:effectLst>
                <a:latin typeface="+mn-lt"/>
              </a:rPr>
              <a:t>(Κλασική) </a:t>
            </a:r>
            <a:r>
              <a:rPr lang="el-GR" sz="2800" b="1" u="sng" dirty="0" err="1">
                <a:solidFill>
                  <a:schemeClr val="tx2">
                    <a:lumMod val="50000"/>
                  </a:schemeClr>
                </a:solidFill>
                <a:effectLst>
                  <a:outerShdw blurRad="38100" dist="38100" dir="2700000" algn="tl">
                    <a:srgbClr val="000000">
                      <a:alpha val="43137"/>
                    </a:srgbClr>
                  </a:outerShdw>
                </a:effectLst>
                <a:latin typeface="+mn-lt"/>
              </a:rPr>
              <a:t>Ηωσινόφιλη</a:t>
            </a:r>
            <a:r>
              <a:rPr lang="el-GR" sz="2800" b="1" dirty="0">
                <a:solidFill>
                  <a:schemeClr val="tx2">
                    <a:lumMod val="50000"/>
                  </a:schemeClr>
                </a:solidFill>
                <a:effectLst>
                  <a:outerShdw blurRad="38100" dist="38100" dir="2700000" algn="tl">
                    <a:srgbClr val="000000">
                      <a:alpha val="43137"/>
                    </a:srgbClr>
                  </a:outerShdw>
                </a:effectLst>
                <a:latin typeface="+mn-lt"/>
              </a:rPr>
              <a:t> ποικιλία χρωμόφοβου ΝΚΚ</a:t>
            </a:r>
          </a:p>
        </p:txBody>
      </p:sp>
      <p:sp>
        <p:nvSpPr>
          <p:cNvPr id="50177" name="Rectangle 1"/>
          <p:cNvSpPr>
            <a:spLocks noChangeArrowheads="1"/>
          </p:cNvSpPr>
          <p:nvPr/>
        </p:nvSpPr>
        <p:spPr bwMode="auto">
          <a:xfrm>
            <a:off x="0" y="928670"/>
            <a:ext cx="91440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l-GR" sz="1600" b="1" dirty="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Τουλάχιστον </a:t>
            </a:r>
            <a:r>
              <a:rPr lang="el-GR" sz="1600" b="1" i="1" u="sng" spc="300" dirty="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κατά θέσεις</a:t>
            </a:r>
            <a:r>
              <a:rPr lang="en-US" sz="1600" i="1" spc="300" dirty="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a:t>
            </a:r>
            <a:r>
              <a:rPr lang="el-GR" sz="1600" dirty="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 διακριτές </a:t>
            </a:r>
            <a:r>
              <a:rPr lang="el-GR" sz="1600" b="1" dirty="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ανωμαλίες πυρηνικών μεμβρανών </a:t>
            </a:r>
            <a:r>
              <a:rPr lang="el-GR" sz="1600" dirty="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(ρυτιδωμένοι, «σταφιδιασμένοι» πυρήνες), με </a:t>
            </a:r>
            <a:r>
              <a:rPr lang="el-GR" sz="1600" b="1" dirty="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περιπυρηνικές άλως</a:t>
            </a:r>
            <a:r>
              <a:rPr lang="en-US" sz="1600" b="1" dirty="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 </a:t>
            </a:r>
            <a:r>
              <a:rPr lang="en-US" sz="1600" dirty="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 o</a:t>
            </a:r>
            <a:r>
              <a:rPr lang="el-GR" sz="1600" dirty="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ι πυρήνες τόσο της κλασικής όσο και της κλασικής </a:t>
            </a:r>
            <a:r>
              <a:rPr lang="el-GR" sz="1600" dirty="0" err="1">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ηωσινόφιλης</a:t>
            </a:r>
            <a:r>
              <a:rPr lang="el-GR" sz="1600" dirty="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 ποικιλίας του χρωμόφοβου ΝΚΚ μοιάζουν </a:t>
            </a:r>
            <a:r>
              <a:rPr lang="en-US" sz="1600" dirty="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a:t>
            </a:r>
            <a:r>
              <a:rPr lang="el-GR" sz="1600" dirty="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 συχνά τα διπύρηνα κύτταρα, κυτταρόπλασμα ογκώδες -ενίοτε αποκρύπτον τον πυρήνα- , ημιδιαφανές ή ωχρό οξύφιλο, </a:t>
            </a:r>
            <a:r>
              <a:rPr lang="el-GR" sz="1600" b="1" dirty="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έντονα περιγεγραμμένες κυτταροπλασματικές μεμβράνες. </a:t>
            </a:r>
            <a:r>
              <a:rPr lang="el-GR" sz="1600" dirty="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 </a:t>
            </a:r>
            <a:r>
              <a:rPr lang="en-US" sz="1600" b="1" dirty="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H </a:t>
            </a:r>
            <a:r>
              <a:rPr lang="el-GR" sz="1600" b="1" dirty="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ταυτοποίηση </a:t>
            </a:r>
            <a:r>
              <a:rPr lang="el-GR" sz="1600" b="1" dirty="0" err="1">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χρωμόφοβου</a:t>
            </a:r>
            <a:r>
              <a:rPr lang="el-GR" sz="1600" b="1" dirty="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 ΝΚΚ βελτιώνει σημαντικά την πρόγνωση </a:t>
            </a:r>
            <a:r>
              <a:rPr lang="el-GR" sz="1600" dirty="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συγκριτικά με το </a:t>
            </a:r>
            <a:r>
              <a:rPr lang="el-GR" sz="1600" dirty="0" err="1">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διαυγοκυτταρικό</a:t>
            </a:r>
            <a:r>
              <a:rPr lang="el-GR" sz="1600" dirty="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 ΝΚΚ.</a:t>
            </a:r>
            <a:endParaRPr lang="el-GR" sz="1600" dirty="0">
              <a:solidFill>
                <a:prstClr val="black"/>
              </a:solidFill>
              <a:effectLst>
                <a:outerShdw blurRad="38100" dist="38100" dir="2700000" algn="tl">
                  <a:srgbClr val="000000">
                    <a:alpha val="43137"/>
                  </a:srgbClr>
                </a:outerShdw>
              </a:effectLst>
              <a:cs typeface="Arial" pitchFamily="34" charset="0"/>
            </a:endParaRPr>
          </a:p>
        </p:txBody>
      </p:sp>
      <p:pic>
        <p:nvPicPr>
          <p:cNvPr id="40962" name="Picture 2" descr="C:\Users\KAV-AGRO\Desktop\Kidney_ChromophobeRCC8_Eos.jpg"/>
          <p:cNvPicPr>
            <a:picLocks noChangeAspect="1" noChangeArrowheads="1"/>
          </p:cNvPicPr>
          <p:nvPr/>
        </p:nvPicPr>
        <p:blipFill>
          <a:blip r:embed="rId3" cstate="print"/>
          <a:srcRect/>
          <a:stretch>
            <a:fillRect/>
          </a:stretch>
        </p:blipFill>
        <p:spPr bwMode="auto">
          <a:xfrm rot="5400000">
            <a:off x="-449185" y="3265609"/>
            <a:ext cx="4065705" cy="2952328"/>
          </a:xfrm>
          <a:prstGeom prst="rect">
            <a:avLst/>
          </a:prstGeom>
          <a:noFill/>
        </p:spPr>
      </p:pic>
      <p:pic>
        <p:nvPicPr>
          <p:cNvPr id="40963" name="Picture 3" descr="C:\Users\KAV-AGRO\Desktop\Kidney_ChromophobeRCC12.jpg"/>
          <p:cNvPicPr>
            <a:picLocks noChangeAspect="1" noChangeArrowheads="1"/>
          </p:cNvPicPr>
          <p:nvPr/>
        </p:nvPicPr>
        <p:blipFill>
          <a:blip r:embed="rId4" cstate="print"/>
          <a:srcRect/>
          <a:stretch>
            <a:fillRect/>
          </a:stretch>
        </p:blipFill>
        <p:spPr bwMode="auto">
          <a:xfrm rot="5400000">
            <a:off x="5585429" y="3279667"/>
            <a:ext cx="4032449" cy="2890956"/>
          </a:xfrm>
          <a:prstGeom prst="rect">
            <a:avLst/>
          </a:prstGeom>
          <a:noFill/>
        </p:spPr>
      </p:pic>
      <p:pic>
        <p:nvPicPr>
          <p:cNvPr id="40964" name="Picture 4" descr="C:\Users\KAV-AGRO\Desktop\Kidney_ChromophobeRCC21_Eos.jpg"/>
          <p:cNvPicPr>
            <a:picLocks noChangeAspect="1" noChangeArrowheads="1"/>
          </p:cNvPicPr>
          <p:nvPr/>
        </p:nvPicPr>
        <p:blipFill>
          <a:blip r:embed="rId5" cstate="print"/>
          <a:srcRect/>
          <a:stretch>
            <a:fillRect/>
          </a:stretch>
        </p:blipFill>
        <p:spPr bwMode="auto">
          <a:xfrm rot="5400000">
            <a:off x="2591780" y="3248980"/>
            <a:ext cx="4032448" cy="2952328"/>
          </a:xfrm>
          <a:prstGeom prst="rect">
            <a:avLst/>
          </a:prstGeom>
          <a:noFill/>
        </p:spPr>
      </p:pic>
    </p:spTree>
    <p:extLst>
      <p:ext uri="{BB962C8B-B14F-4D97-AF65-F5344CB8AC3E}">
        <p14:creationId xmlns="" xmlns:p14="http://schemas.microsoft.com/office/powerpoint/2010/main" val="35263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84" y="274638"/>
            <a:ext cx="9429784" cy="868346"/>
          </a:xfrm>
        </p:spPr>
        <p:txBody>
          <a:bodyPr>
            <a:normAutofit fontScale="90000"/>
          </a:bodyPr>
          <a:lstStyle/>
          <a:p>
            <a:r>
              <a:rPr lang="el-GR" dirty="0"/>
              <a:t>Έντονη και διάχυτη </a:t>
            </a:r>
            <a:r>
              <a:rPr lang="el-GR" dirty="0" err="1"/>
              <a:t>ανοσοϊστοθετικότητα</a:t>
            </a:r>
            <a:r>
              <a:rPr lang="el-GR" dirty="0"/>
              <a:t>  </a:t>
            </a:r>
            <a:r>
              <a:rPr lang="el-GR" dirty="0" err="1">
                <a:effectLst>
                  <a:outerShdw blurRad="38100" dist="38100" dir="2700000" algn="tl">
                    <a:srgbClr val="000000">
                      <a:alpha val="43137"/>
                    </a:srgbClr>
                  </a:outerShdw>
                </a:effectLst>
              </a:rPr>
              <a:t>χρωμόφοβου</a:t>
            </a:r>
            <a:r>
              <a:rPr lang="el-GR" dirty="0">
                <a:effectLst>
                  <a:outerShdw blurRad="38100" dist="38100" dir="2700000" algn="tl">
                    <a:srgbClr val="000000">
                      <a:alpha val="43137"/>
                    </a:srgbClr>
                  </a:outerShdw>
                </a:effectLst>
              </a:rPr>
              <a:t> </a:t>
            </a:r>
            <a:r>
              <a:rPr lang="el-GR" dirty="0"/>
              <a:t>ΝΚ</a:t>
            </a:r>
            <a:r>
              <a:rPr lang="el-GR" b="1" u="sng" dirty="0"/>
              <a:t>Κ</a:t>
            </a:r>
            <a:r>
              <a:rPr lang="el-GR" dirty="0"/>
              <a:t> στην </a:t>
            </a:r>
            <a:r>
              <a:rPr lang="en-US" b="1" dirty="0"/>
              <a:t>CK7</a:t>
            </a:r>
            <a:endParaRPr lang="el-GR" b="1" dirty="0"/>
          </a:p>
        </p:txBody>
      </p:sp>
      <p:pic>
        <p:nvPicPr>
          <p:cNvPr id="22530" name="Picture 2" descr="http://coursewareobjects.elsevier.com/objects/elr/ExpertConsult/Bostwick/urologic2e/IC/images/002046.jpg"/>
          <p:cNvPicPr>
            <a:picLocks noChangeAspect="1" noChangeArrowheads="1"/>
          </p:cNvPicPr>
          <p:nvPr/>
        </p:nvPicPr>
        <p:blipFill>
          <a:blip r:embed="rId2" cstate="print"/>
          <a:srcRect/>
          <a:stretch>
            <a:fillRect/>
          </a:stretch>
        </p:blipFill>
        <p:spPr bwMode="auto">
          <a:xfrm>
            <a:off x="1071538" y="1462061"/>
            <a:ext cx="7395358" cy="5753153"/>
          </a:xfrm>
          <a:prstGeom prst="rect">
            <a:avLst/>
          </a:prstGeom>
          <a:noFill/>
        </p:spPr>
      </p:pic>
    </p:spTree>
    <p:extLst>
      <p:ext uri="{BB962C8B-B14F-4D97-AF65-F5344CB8AC3E}">
        <p14:creationId xmlns="" xmlns:p14="http://schemas.microsoft.com/office/powerpoint/2010/main" val="309812051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324528" cy="1143000"/>
          </a:xfrm>
        </p:spPr>
        <p:txBody>
          <a:bodyPr>
            <a:noAutofit/>
          </a:bodyPr>
          <a:lstStyle/>
          <a:p>
            <a:r>
              <a:rPr lang="el-GR" sz="2800" b="1" dirty="0" err="1"/>
              <a:t>Διαφοροδιάγνωση</a:t>
            </a:r>
            <a:r>
              <a:rPr lang="el-GR" sz="2800" b="1" dirty="0"/>
              <a:t> </a:t>
            </a:r>
            <a:br>
              <a:rPr lang="el-GR" sz="2800" b="1" dirty="0"/>
            </a:br>
            <a:r>
              <a:rPr lang="el-GR" sz="2800" b="1" dirty="0"/>
              <a:t>της (κλασικής) </a:t>
            </a:r>
            <a:r>
              <a:rPr lang="el-GR" sz="2800" b="1" dirty="0" err="1">
                <a:effectLst>
                  <a:outerShdw blurRad="38100" dist="38100" dir="2700000" algn="tl">
                    <a:srgbClr val="000000">
                      <a:alpha val="43137"/>
                    </a:srgbClr>
                  </a:outerShdw>
                </a:effectLst>
              </a:rPr>
              <a:t>ηωσινόφιλης</a:t>
            </a:r>
            <a:r>
              <a:rPr lang="el-GR" sz="2800" b="1" dirty="0"/>
              <a:t> ποικιλίας </a:t>
            </a:r>
            <a:r>
              <a:rPr lang="el-GR" sz="2800" b="1" spc="300" dirty="0" err="1"/>
              <a:t>χρωμόφοβου</a:t>
            </a:r>
            <a:r>
              <a:rPr lang="el-GR" sz="2800" b="1" dirty="0"/>
              <a:t> ΝΚ</a:t>
            </a:r>
            <a:r>
              <a:rPr lang="el-GR" sz="2800" b="1" u="sng" dirty="0"/>
              <a:t>Κ </a:t>
            </a:r>
            <a:r>
              <a:rPr lang="el-GR" sz="2800" b="1" dirty="0"/>
              <a:t>από το κοινής ιστογένεσης (</a:t>
            </a:r>
            <a:r>
              <a:rPr lang="el-GR" sz="2800" b="1" dirty="0" err="1"/>
              <a:t>καλόηθες</a:t>
            </a:r>
            <a:r>
              <a:rPr lang="el-GR" sz="2800" b="1" dirty="0"/>
              <a:t>) </a:t>
            </a:r>
            <a:r>
              <a:rPr lang="el-GR" sz="2800" b="1" spc="300" dirty="0" err="1"/>
              <a:t>ογκοκύτωμα</a:t>
            </a:r>
            <a:endParaRPr lang="el-GR" sz="2800" b="1" spc="300" dirty="0"/>
          </a:p>
        </p:txBody>
      </p:sp>
      <p:pic>
        <p:nvPicPr>
          <p:cNvPr id="68610" name="Picture 2" descr="http://coursewareobjects.elsevier.com/objects/elr/ExpertConsult/Bostwick/urologic2e/IC/images/002042.jpg"/>
          <p:cNvPicPr>
            <a:picLocks noChangeAspect="1" noChangeArrowheads="1"/>
          </p:cNvPicPr>
          <p:nvPr/>
        </p:nvPicPr>
        <p:blipFill>
          <a:blip r:embed="rId2" cstate="print"/>
          <a:srcRect/>
          <a:stretch>
            <a:fillRect/>
          </a:stretch>
        </p:blipFill>
        <p:spPr bwMode="auto">
          <a:xfrm rot="5400000">
            <a:off x="-865916" y="2437495"/>
            <a:ext cx="5875171" cy="4572031"/>
          </a:xfrm>
          <a:prstGeom prst="rect">
            <a:avLst/>
          </a:prstGeom>
          <a:noFill/>
        </p:spPr>
      </p:pic>
      <p:pic>
        <p:nvPicPr>
          <p:cNvPr id="68612" name="Picture 4" descr="http://coursewareobjects.elsevier.com/objects/elr/ExpertConsult/Bostwick/urologic2e/IC/images/002043.jpg"/>
          <p:cNvPicPr>
            <a:picLocks noChangeAspect="1" noChangeArrowheads="1"/>
          </p:cNvPicPr>
          <p:nvPr/>
        </p:nvPicPr>
        <p:blipFill>
          <a:blip r:embed="rId3" cstate="print"/>
          <a:srcRect/>
          <a:stretch>
            <a:fillRect/>
          </a:stretch>
        </p:blipFill>
        <p:spPr bwMode="auto">
          <a:xfrm rot="16200000">
            <a:off x="3702309" y="2655617"/>
            <a:ext cx="6572296" cy="4832914"/>
          </a:xfrm>
          <a:prstGeom prst="rect">
            <a:avLst/>
          </a:prstGeom>
          <a:noFill/>
        </p:spPr>
      </p:pic>
      <p:sp>
        <p:nvSpPr>
          <p:cNvPr id="5" name="2 - Θέση κειμένου"/>
          <p:cNvSpPr txBox="1">
            <a:spLocks/>
          </p:cNvSpPr>
          <p:nvPr/>
        </p:nvSpPr>
        <p:spPr>
          <a:xfrm>
            <a:off x="457200" y="2428868"/>
            <a:ext cx="4040188" cy="1071569"/>
          </a:xfrm>
          <a:prstGeom prst="rect">
            <a:avLst/>
          </a:prstGeom>
        </p:spPr>
        <p:txBody>
          <a:bodyPr/>
          <a:lstStyle/>
          <a:p>
            <a:pPr marL="342900" indent="-342900">
              <a:spcBef>
                <a:spcPct val="20000"/>
              </a:spcBef>
              <a:defRPr/>
            </a:pPr>
            <a:r>
              <a:rPr lang="el-GR" sz="3200" dirty="0" err="1">
                <a:solidFill>
                  <a:prstClr val="black"/>
                </a:solidFill>
              </a:rPr>
              <a:t>Ογκοκύτωμα</a:t>
            </a:r>
            <a:endParaRPr lang="el-GR" sz="3200" dirty="0">
              <a:solidFill>
                <a:prstClr val="black"/>
              </a:solidFill>
            </a:endParaRPr>
          </a:p>
        </p:txBody>
      </p:sp>
      <p:sp>
        <p:nvSpPr>
          <p:cNvPr id="6" name="4 - Θέση κειμένου"/>
          <p:cNvSpPr txBox="1">
            <a:spLocks/>
          </p:cNvSpPr>
          <p:nvPr/>
        </p:nvSpPr>
        <p:spPr>
          <a:xfrm>
            <a:off x="4645025" y="2643182"/>
            <a:ext cx="4041775" cy="1571635"/>
          </a:xfrm>
          <a:prstGeom prst="rect">
            <a:avLst/>
          </a:prstGeom>
        </p:spPr>
        <p:txBody>
          <a:bodyPr/>
          <a:lstStyle/>
          <a:p>
            <a:pPr marL="342900" indent="-342900">
              <a:spcBef>
                <a:spcPct val="20000"/>
              </a:spcBef>
              <a:defRPr/>
            </a:pPr>
            <a:r>
              <a:rPr lang="el-GR" sz="3200" dirty="0">
                <a:solidFill>
                  <a:prstClr val="black"/>
                </a:solidFill>
              </a:rPr>
              <a:t>Χ ΝΚ</a:t>
            </a:r>
            <a:r>
              <a:rPr lang="el-GR" sz="3200" u="sng" dirty="0">
                <a:solidFill>
                  <a:prstClr val="black"/>
                </a:solidFill>
              </a:rPr>
              <a:t>Κ</a:t>
            </a:r>
            <a:r>
              <a:rPr lang="el-GR" sz="3200" dirty="0">
                <a:solidFill>
                  <a:prstClr val="black"/>
                </a:solidFill>
              </a:rPr>
              <a:t> </a:t>
            </a:r>
          </a:p>
        </p:txBody>
      </p:sp>
    </p:spTree>
    <p:extLst>
      <p:ext uri="{BB962C8B-B14F-4D97-AF65-F5344CB8AC3E}">
        <p14:creationId xmlns="" xmlns:p14="http://schemas.microsoft.com/office/powerpoint/2010/main" val="147350861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428604"/>
          </a:xfrm>
        </p:spPr>
        <p:txBody>
          <a:bodyPr>
            <a:noAutofit/>
          </a:bodyPr>
          <a:lstStyle/>
          <a:p>
            <a:pPr algn="ctr"/>
            <a:r>
              <a:rPr lang="el-GR" sz="2400" dirty="0">
                <a:solidFill>
                  <a:schemeClr val="bg2">
                    <a:lumMod val="10000"/>
                  </a:schemeClr>
                </a:solidFill>
                <a:latin typeface="+mn-lt"/>
              </a:rPr>
              <a:t>ΕΥΡΗΜΑΤΑ  </a:t>
            </a:r>
            <a:r>
              <a:rPr lang="el-GR" sz="2400" b="1" u="sng" spc="600" dirty="0">
                <a:solidFill>
                  <a:schemeClr val="bg2">
                    <a:lumMod val="10000"/>
                  </a:schemeClr>
                </a:solidFill>
                <a:effectLst>
                  <a:outerShdw blurRad="38100" dist="38100" dir="2700000" algn="tl">
                    <a:srgbClr val="000000">
                      <a:alpha val="43137"/>
                    </a:srgbClr>
                  </a:outerShdw>
                </a:effectLst>
                <a:latin typeface="+mn-lt"/>
              </a:rPr>
              <a:t>ΑΣΥΜΒΑΤΑ</a:t>
            </a:r>
            <a:r>
              <a:rPr lang="el-GR" sz="2400" dirty="0">
                <a:solidFill>
                  <a:schemeClr val="bg2">
                    <a:lumMod val="10000"/>
                  </a:schemeClr>
                </a:solidFill>
                <a:latin typeface="+mn-lt"/>
              </a:rPr>
              <a:t> ΜΕ ΔΙΑΓΝΩΣΗ ΟΓΚΟΚΥΤΩΜΑΤΟΣ</a:t>
            </a:r>
          </a:p>
        </p:txBody>
      </p:sp>
      <p:sp>
        <p:nvSpPr>
          <p:cNvPr id="3" name="2 - Θέση περιεχομένου"/>
          <p:cNvSpPr>
            <a:spLocks noGrp="1"/>
          </p:cNvSpPr>
          <p:nvPr>
            <p:ph idx="1"/>
          </p:nvPr>
        </p:nvSpPr>
        <p:spPr>
          <a:xfrm>
            <a:off x="0" y="357166"/>
            <a:ext cx="9144000" cy="6500834"/>
          </a:xfrm>
        </p:spPr>
        <p:txBody>
          <a:bodyPr>
            <a:noAutofit/>
          </a:bodyPr>
          <a:lstStyle/>
          <a:p>
            <a:pPr algn="just"/>
            <a:r>
              <a:rPr lang="el-GR" sz="2800" spc="600" dirty="0"/>
              <a:t>Μακρο</a:t>
            </a:r>
            <a:r>
              <a:rPr lang="el-GR" sz="2800" dirty="0"/>
              <a:t>σκοπικώς αντιληπτή διήθηση αγγείων-</a:t>
            </a:r>
            <a:r>
              <a:rPr lang="el-GR" sz="2800" dirty="0" err="1"/>
              <a:t>περινεφρικού</a:t>
            </a:r>
            <a:r>
              <a:rPr lang="el-GR" sz="2800" dirty="0"/>
              <a:t> λίπους</a:t>
            </a:r>
          </a:p>
          <a:p>
            <a:pPr algn="just"/>
            <a:r>
              <a:rPr lang="el-GR" sz="2800" dirty="0"/>
              <a:t>Γνήσια θηλώδης αρχιτεκτονική</a:t>
            </a:r>
            <a:r>
              <a:rPr lang="en-US" sz="2800" dirty="0"/>
              <a:t> </a:t>
            </a:r>
            <a:r>
              <a:rPr lang="en-US" sz="1400" dirty="0"/>
              <a:t>(</a:t>
            </a:r>
            <a:r>
              <a:rPr lang="el-GR" sz="1400" dirty="0"/>
              <a:t>πρόκειται τότε  για ογκοκυτταρικό θηλώδες ΝΚΚ)</a:t>
            </a:r>
          </a:p>
          <a:p>
            <a:pPr algn="just"/>
            <a:r>
              <a:rPr lang="el-GR" sz="2800" dirty="0"/>
              <a:t>Ατρακτοκυτταρικές ή σαρκωματώδεις περιοχές</a:t>
            </a:r>
            <a:r>
              <a:rPr lang="en-US" sz="2800" dirty="0"/>
              <a:t>, </a:t>
            </a:r>
            <a:r>
              <a:rPr lang="el-GR" sz="2800" dirty="0"/>
              <a:t>νέκρωση</a:t>
            </a:r>
          </a:p>
          <a:p>
            <a:pPr algn="just"/>
            <a:r>
              <a:rPr lang="el-GR" sz="2800" dirty="0"/>
              <a:t>Διάχυτη, έντονη θετική χρώση κολλοειδούς σιδήρου </a:t>
            </a:r>
            <a:r>
              <a:rPr lang="en-US" sz="2800" dirty="0"/>
              <a:t>Hale</a:t>
            </a:r>
            <a:endParaRPr lang="el-GR" sz="2800" dirty="0"/>
          </a:p>
          <a:p>
            <a:pPr algn="just"/>
            <a:r>
              <a:rPr lang="el-GR" sz="2800" u="sng" dirty="0"/>
              <a:t>Συχνές (σε περισσότερα του ενός οπτικά πεδία Χ20) ή άτυπες </a:t>
            </a:r>
            <a:r>
              <a:rPr lang="el-GR" sz="2800" b="1" u="sng" dirty="0">
                <a:effectLst>
                  <a:outerShdw blurRad="38100" dist="38100" dir="2700000" algn="tl">
                    <a:srgbClr val="000000">
                      <a:alpha val="43137"/>
                    </a:srgbClr>
                  </a:outerShdw>
                </a:effectLst>
              </a:rPr>
              <a:t>μιτώσεις</a:t>
            </a:r>
            <a:r>
              <a:rPr lang="el-GR" sz="2800" b="1" dirty="0"/>
              <a:t>.  </a:t>
            </a:r>
            <a:r>
              <a:rPr lang="el-GR" sz="2800" dirty="0"/>
              <a:t>Σε αυτή την περίπτωση πρόκειται για</a:t>
            </a:r>
            <a:r>
              <a:rPr lang="en-US" sz="2800" dirty="0"/>
              <a:t>:</a:t>
            </a:r>
            <a:endParaRPr lang="el-GR" sz="2800" dirty="0"/>
          </a:p>
          <a:p>
            <a:pPr algn="ctr">
              <a:buNone/>
            </a:pPr>
            <a:r>
              <a:rPr lang="el-GR" sz="2800" dirty="0">
                <a:solidFill>
                  <a:schemeClr val="tx2">
                    <a:lumMod val="50000"/>
                  </a:schemeClr>
                </a:solidFill>
                <a:effectLst>
                  <a:outerShdw blurRad="38100" dist="38100" dir="2700000" algn="tl">
                    <a:srgbClr val="000000">
                      <a:alpha val="43137"/>
                    </a:srgbClr>
                  </a:outerShdw>
                </a:effectLst>
              </a:rPr>
              <a:t>χ</a:t>
            </a:r>
            <a:r>
              <a:rPr lang="el-GR" sz="2800" dirty="0" smtClean="0">
                <a:solidFill>
                  <a:schemeClr val="tx2">
                    <a:lumMod val="50000"/>
                  </a:schemeClr>
                </a:solidFill>
                <a:effectLst>
                  <a:outerShdw blurRad="38100" dist="38100" dir="2700000" algn="tl">
                    <a:srgbClr val="000000">
                      <a:alpha val="43137"/>
                    </a:srgbClr>
                  </a:outerShdw>
                </a:effectLst>
              </a:rPr>
              <a:t>αμηλόβαθμης </a:t>
            </a:r>
            <a:r>
              <a:rPr lang="el-GR" sz="2800" dirty="0" err="1">
                <a:solidFill>
                  <a:schemeClr val="tx2">
                    <a:lumMod val="50000"/>
                  </a:schemeClr>
                </a:solidFill>
                <a:effectLst>
                  <a:outerShdw blurRad="38100" dist="38100" dir="2700000" algn="tl">
                    <a:srgbClr val="000000">
                      <a:alpha val="43137"/>
                    </a:srgbClr>
                  </a:outerShdw>
                </a:effectLst>
              </a:rPr>
              <a:t>κακοήθειας</a:t>
            </a:r>
            <a:r>
              <a:rPr lang="el-GR" sz="2800" dirty="0" err="1">
                <a:solidFill>
                  <a:schemeClr val="tx2">
                    <a:lumMod val="50000"/>
                  </a:schemeClr>
                </a:solidFill>
              </a:rPr>
              <a:t>,ογκοκυτταρικό</a:t>
            </a:r>
            <a:r>
              <a:rPr lang="el-GR" sz="2800" dirty="0">
                <a:solidFill>
                  <a:schemeClr val="tx2">
                    <a:lumMod val="50000"/>
                  </a:schemeClr>
                </a:solidFill>
              </a:rPr>
              <a:t> όγκο : </a:t>
            </a:r>
            <a:r>
              <a:rPr lang="en-US" sz="2800" dirty="0">
                <a:solidFill>
                  <a:schemeClr val="tx2">
                    <a:lumMod val="50000"/>
                  </a:schemeClr>
                </a:solidFill>
              </a:rPr>
              <a:t/>
            </a:r>
            <a:br>
              <a:rPr lang="en-US" sz="2800" dirty="0">
                <a:solidFill>
                  <a:schemeClr val="tx2">
                    <a:lumMod val="50000"/>
                  </a:schemeClr>
                </a:solidFill>
              </a:rPr>
            </a:br>
            <a:r>
              <a:rPr lang="el-GR" sz="2400" dirty="0">
                <a:solidFill>
                  <a:schemeClr val="tx2">
                    <a:lumMod val="50000"/>
                  </a:schemeClr>
                </a:solidFill>
              </a:rPr>
              <a:t>Σπάνιοι όγκοι, στενά προσομοιάζοντες με ογκοκυτώματα αλλά με </a:t>
            </a:r>
            <a:r>
              <a:rPr lang="el-GR" sz="2400" i="1" dirty="0">
                <a:solidFill>
                  <a:schemeClr val="tx2">
                    <a:lumMod val="50000"/>
                  </a:schemeClr>
                </a:solidFill>
              </a:rPr>
              <a:t>ασυνήθη χαρακτηριστικά  </a:t>
            </a:r>
            <a:r>
              <a:rPr lang="el-GR" sz="2400" dirty="0">
                <a:solidFill>
                  <a:schemeClr val="tx2">
                    <a:lumMod val="50000"/>
                  </a:schemeClr>
                </a:solidFill>
              </a:rPr>
              <a:t>όπως διάταξη σε ταπήτια και </a:t>
            </a:r>
            <a:r>
              <a:rPr lang="el-GR" sz="2400" b="1" dirty="0">
                <a:solidFill>
                  <a:schemeClr val="tx2">
                    <a:lumMod val="50000"/>
                  </a:schemeClr>
                </a:solidFill>
              </a:rPr>
              <a:t>εμφανείς μιτώσεις</a:t>
            </a:r>
            <a:r>
              <a:rPr lang="el-GR" sz="2400" dirty="0">
                <a:solidFill>
                  <a:schemeClr val="tx2">
                    <a:lumMod val="50000"/>
                  </a:schemeClr>
                </a:solidFill>
              </a:rPr>
              <a:t>, συμπεριλαμβανομένων ατύπων μιτώσεων, </a:t>
            </a:r>
            <a:r>
              <a:rPr lang="el-GR" sz="2400" u="sng" dirty="0">
                <a:solidFill>
                  <a:schemeClr val="tx2">
                    <a:lumMod val="50000"/>
                  </a:schemeClr>
                </a:solidFill>
              </a:rPr>
              <a:t>εν τη απουσία των πυρηνικών χαρακτηριστικών του χρωμόφοβου ΝΚΚ</a:t>
            </a:r>
            <a:r>
              <a:rPr lang="el-GR" sz="2400" dirty="0">
                <a:solidFill>
                  <a:schemeClr val="tx2">
                    <a:lumMod val="50000"/>
                  </a:schemeClr>
                </a:solidFill>
              </a:rPr>
              <a:t>. Ήρεμοι , χαμηλής κακοήθειας πυρήνες, </a:t>
            </a:r>
            <a:r>
              <a:rPr lang="en-US" sz="2400" dirty="0">
                <a:solidFill>
                  <a:schemeClr val="tx2">
                    <a:lumMod val="50000"/>
                  </a:schemeClr>
                </a:solidFill>
              </a:rPr>
              <a:t>CK7+/CKIT-,</a:t>
            </a:r>
            <a:r>
              <a:rPr lang="el-GR" sz="2400" dirty="0">
                <a:solidFill>
                  <a:schemeClr val="tx2">
                    <a:lumMod val="50000"/>
                  </a:schemeClr>
                </a:solidFill>
              </a:rPr>
              <a:t>μεταλλάξεις στα γονίδια της οδού </a:t>
            </a:r>
            <a:r>
              <a:rPr lang="en-US" sz="2400" dirty="0" err="1">
                <a:solidFill>
                  <a:schemeClr val="tx2">
                    <a:lumMod val="50000"/>
                  </a:schemeClr>
                </a:solidFill>
              </a:rPr>
              <a:t>mTOR</a:t>
            </a:r>
            <a:r>
              <a:rPr lang="en-US" sz="2400" dirty="0">
                <a:solidFill>
                  <a:schemeClr val="tx2">
                    <a:lumMod val="50000"/>
                  </a:schemeClr>
                </a:solidFill>
              </a:rPr>
              <a:t>.</a:t>
            </a:r>
            <a:endParaRPr lang="el-GR" sz="2400" dirty="0">
              <a:solidFill>
                <a:schemeClr val="tx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88840"/>
          </a:xfrm>
        </p:spPr>
        <p:txBody>
          <a:bodyPr>
            <a:normAutofit fontScale="90000"/>
          </a:bodyPr>
          <a:lstStyle/>
          <a:p>
            <a:pPr algn="ctr"/>
            <a:r>
              <a:rPr lang="el-GR" sz="2700" dirty="0">
                <a:solidFill>
                  <a:schemeClr val="bg2">
                    <a:lumMod val="10000"/>
                  </a:schemeClr>
                </a:solidFill>
                <a:effectLst>
                  <a:outerShdw blurRad="38100" dist="38100" dir="2700000" algn="tl">
                    <a:srgbClr val="000000">
                      <a:alpha val="43137"/>
                    </a:srgbClr>
                  </a:outerShdw>
                </a:effectLst>
                <a:latin typeface="+mn-lt"/>
              </a:rPr>
              <a:t>(</a:t>
            </a:r>
            <a:r>
              <a:rPr lang="el-GR" sz="2700" dirty="0" err="1">
                <a:solidFill>
                  <a:schemeClr val="bg2">
                    <a:lumMod val="10000"/>
                  </a:schemeClr>
                </a:solidFill>
                <a:effectLst>
                  <a:outerShdw blurRad="38100" dist="38100" dir="2700000" algn="tl">
                    <a:srgbClr val="000000">
                      <a:alpha val="43137"/>
                    </a:srgbClr>
                  </a:outerShdw>
                </a:effectLst>
                <a:latin typeface="+mn-lt"/>
              </a:rPr>
              <a:t>Δυσταξινόμητος</a:t>
            </a:r>
            <a:r>
              <a:rPr lang="el-GR" sz="2700" dirty="0">
                <a:solidFill>
                  <a:schemeClr val="bg2">
                    <a:lumMod val="10000"/>
                  </a:schemeClr>
                </a:solidFill>
                <a:effectLst>
                  <a:outerShdw blurRad="38100" dist="38100" dir="2700000" algn="tl">
                    <a:srgbClr val="000000">
                      <a:alpha val="43137"/>
                    </a:srgbClr>
                  </a:outerShdw>
                </a:effectLst>
                <a:latin typeface="+mn-lt"/>
              </a:rPr>
              <a:t>)  </a:t>
            </a:r>
            <a:r>
              <a:rPr lang="el-GR" sz="2700" spc="300" dirty="0">
                <a:solidFill>
                  <a:schemeClr val="bg2">
                    <a:lumMod val="10000"/>
                  </a:schemeClr>
                </a:solidFill>
                <a:effectLst>
                  <a:outerShdw blurRad="38100" dist="38100" dir="2700000" algn="tl">
                    <a:srgbClr val="000000">
                      <a:alpha val="43137"/>
                    </a:srgbClr>
                  </a:outerShdw>
                </a:effectLst>
                <a:latin typeface="+mn-lt"/>
              </a:rPr>
              <a:t>υβριδιακός </a:t>
            </a:r>
            <a:r>
              <a:rPr lang="el-GR" sz="2700" dirty="0">
                <a:solidFill>
                  <a:schemeClr val="bg2">
                    <a:lumMod val="10000"/>
                  </a:schemeClr>
                </a:solidFill>
                <a:effectLst>
                  <a:outerShdw blurRad="38100" dist="38100" dir="2700000" algn="tl">
                    <a:srgbClr val="000000">
                      <a:alpha val="43137"/>
                    </a:srgbClr>
                  </a:outerShdw>
                </a:effectLst>
                <a:latin typeface="+mn-lt"/>
              </a:rPr>
              <a:t>ογκοκυτταρικός/χρωμόφοβος όγκος</a:t>
            </a:r>
            <a:r>
              <a:rPr lang="el-GR" sz="3600" dirty="0">
                <a:solidFill>
                  <a:schemeClr val="bg2">
                    <a:lumMod val="10000"/>
                  </a:schemeClr>
                </a:solidFill>
                <a:effectLst>
                  <a:outerShdw blurRad="38100" dist="38100" dir="2700000" algn="tl">
                    <a:srgbClr val="000000">
                      <a:alpha val="43137"/>
                    </a:srgbClr>
                  </a:outerShdw>
                </a:effectLst>
                <a:latin typeface="+mn-lt"/>
              </a:rPr>
              <a:t/>
            </a:r>
            <a:br>
              <a:rPr lang="el-GR" sz="3600" dirty="0">
                <a:solidFill>
                  <a:schemeClr val="bg2">
                    <a:lumMod val="10000"/>
                  </a:schemeClr>
                </a:solidFill>
                <a:effectLst>
                  <a:outerShdw blurRad="38100" dist="38100" dir="2700000" algn="tl">
                    <a:srgbClr val="000000">
                      <a:alpha val="43137"/>
                    </a:srgbClr>
                  </a:outerShdw>
                </a:effectLst>
                <a:latin typeface="+mn-lt"/>
              </a:rPr>
            </a:br>
            <a:r>
              <a:rPr lang="el-GR" sz="1300" dirty="0">
                <a:solidFill>
                  <a:schemeClr val="bg2">
                    <a:lumMod val="10000"/>
                  </a:schemeClr>
                </a:solidFill>
                <a:effectLst>
                  <a:outerShdw blurRad="38100" dist="38100" dir="2700000" algn="tl">
                    <a:srgbClr val="000000">
                      <a:alpha val="43137"/>
                    </a:srgbClr>
                  </a:outerShdw>
                </a:effectLst>
                <a:latin typeface="+mn-lt"/>
              </a:rPr>
              <a:t>Διπλός  ή τριπλός πληθυσμός ηωσινόφιλων κυττάρων (ογκοκυττάρων και χρωμόφοβων κυττάρων ή και ενδιάμεσων μορφών, οι τελευταίες  με στρογγυλά πυρηνικά περιγράμματα, χωρίς περιπυρηνικές άλως αλλά με  ποικίλου μεγέθους πυρήνες με μεγαλύτερου βαθμού ανώμαλη κατανομή της χρωματίνης και ορατά μακροπυρήνια˙ καλό είναι να αναφέρουμε ποιος  πληθυσμός  επικρατεί), </a:t>
            </a:r>
            <a:br>
              <a:rPr lang="el-GR" sz="1300" dirty="0">
                <a:solidFill>
                  <a:schemeClr val="bg2">
                    <a:lumMod val="10000"/>
                  </a:schemeClr>
                </a:solidFill>
                <a:effectLst>
                  <a:outerShdw blurRad="38100" dist="38100" dir="2700000" algn="tl">
                    <a:srgbClr val="000000">
                      <a:alpha val="43137"/>
                    </a:srgbClr>
                  </a:outerShdw>
                </a:effectLst>
                <a:latin typeface="+mn-lt"/>
              </a:rPr>
            </a:br>
            <a:r>
              <a:rPr lang="el-GR" sz="1300" dirty="0">
                <a:solidFill>
                  <a:schemeClr val="bg2">
                    <a:lumMod val="10000"/>
                  </a:schemeClr>
                </a:solidFill>
                <a:effectLst>
                  <a:outerShdw blurRad="38100" dist="38100" dir="2700000" algn="tl">
                    <a:srgbClr val="000000">
                      <a:alpha val="43137"/>
                    </a:srgbClr>
                  </a:outerShdw>
                </a:effectLst>
                <a:latin typeface="+mn-lt"/>
              </a:rPr>
              <a:t>χαμηλότατη μιτωτική δραστηριότητα. Θεωρείται  </a:t>
            </a:r>
            <a:r>
              <a:rPr lang="el-GR" sz="1300" b="1" dirty="0">
                <a:solidFill>
                  <a:schemeClr val="bg2">
                    <a:lumMod val="10000"/>
                  </a:schemeClr>
                </a:solidFill>
                <a:effectLst>
                  <a:outerShdw blurRad="38100" dist="38100" dir="2700000" algn="tl">
                    <a:srgbClr val="000000">
                      <a:alpha val="43137"/>
                    </a:srgbClr>
                  </a:outerShdw>
                </a:effectLst>
                <a:latin typeface="+mn-lt"/>
              </a:rPr>
              <a:t>χαμηλού κακοήθους δυναμικού </a:t>
            </a:r>
            <a:r>
              <a:rPr lang="el-GR" sz="1300" dirty="0">
                <a:solidFill>
                  <a:schemeClr val="bg2">
                    <a:lumMod val="10000"/>
                  </a:schemeClr>
                </a:solidFill>
                <a:effectLst>
                  <a:outerShdw blurRad="38100" dist="38100" dir="2700000" algn="tl">
                    <a:srgbClr val="000000">
                      <a:alpha val="43137"/>
                    </a:srgbClr>
                  </a:outerShdw>
                </a:effectLst>
                <a:latin typeface="+mn-lt"/>
              </a:rPr>
              <a:t>υποκατηγορία χρωμόφοβου </a:t>
            </a:r>
            <a:r>
              <a:rPr lang="en-US" sz="1300" dirty="0">
                <a:solidFill>
                  <a:schemeClr val="bg2">
                    <a:lumMod val="10000"/>
                  </a:schemeClr>
                </a:solidFill>
                <a:effectLst>
                  <a:outerShdw blurRad="38100" dist="38100" dir="2700000" algn="tl">
                    <a:srgbClr val="000000">
                      <a:alpha val="43137"/>
                    </a:srgbClr>
                  </a:outerShdw>
                </a:effectLst>
                <a:latin typeface="+mn-lt"/>
              </a:rPr>
              <a:t>N</a:t>
            </a:r>
            <a:r>
              <a:rPr lang="el-GR" sz="1300" dirty="0">
                <a:solidFill>
                  <a:schemeClr val="bg2">
                    <a:lumMod val="10000"/>
                  </a:schemeClr>
                </a:solidFill>
                <a:effectLst>
                  <a:outerShdw blurRad="38100" dist="38100" dir="2700000" algn="tl">
                    <a:srgbClr val="000000">
                      <a:alpha val="43137"/>
                    </a:srgbClr>
                  </a:outerShdw>
                </a:effectLst>
                <a:latin typeface="+mn-lt"/>
              </a:rPr>
              <a:t>ΚΚ, </a:t>
            </a:r>
            <a:br>
              <a:rPr lang="el-GR" sz="1300" dirty="0">
                <a:solidFill>
                  <a:schemeClr val="bg2">
                    <a:lumMod val="10000"/>
                  </a:schemeClr>
                </a:solidFill>
                <a:effectLst>
                  <a:outerShdw blurRad="38100" dist="38100" dir="2700000" algn="tl">
                    <a:srgbClr val="000000">
                      <a:alpha val="43137"/>
                    </a:srgbClr>
                  </a:outerShdw>
                </a:effectLst>
                <a:latin typeface="+mn-lt"/>
              </a:rPr>
            </a:br>
            <a:r>
              <a:rPr lang="el-GR" sz="1300" b="1" dirty="0">
                <a:solidFill>
                  <a:schemeClr val="bg2">
                    <a:lumMod val="10000"/>
                  </a:schemeClr>
                </a:solidFill>
                <a:effectLst>
                  <a:outerShdw blurRad="38100" dist="38100" dir="2700000" algn="tl">
                    <a:srgbClr val="000000">
                      <a:alpha val="43137"/>
                    </a:srgbClr>
                  </a:outerShdw>
                </a:effectLst>
                <a:latin typeface="+mn-lt"/>
              </a:rPr>
              <a:t>ακόμη καλύτερης πρόγνωσης </a:t>
            </a:r>
            <a:r>
              <a:rPr lang="el-GR" sz="1300" dirty="0">
                <a:solidFill>
                  <a:schemeClr val="bg2">
                    <a:lumMod val="10000"/>
                  </a:schemeClr>
                </a:solidFill>
                <a:effectLst>
                  <a:outerShdw blurRad="38100" dist="38100" dir="2700000" algn="tl">
                    <a:srgbClr val="000000">
                      <a:alpha val="43137"/>
                    </a:srgbClr>
                  </a:outerShdw>
                </a:effectLst>
                <a:latin typeface="+mn-lt"/>
              </a:rPr>
              <a:t>από την  κλασική ηωσινόφιλη ποικιλία  του χρωμόφοβου ΝΚΚ . </a:t>
            </a:r>
            <a:r>
              <a:rPr lang="en-US" sz="1300" dirty="0">
                <a:solidFill>
                  <a:schemeClr val="bg2">
                    <a:lumMod val="10000"/>
                  </a:schemeClr>
                </a:solidFill>
                <a:effectLst>
                  <a:outerShdw blurRad="38100" dist="38100" dir="2700000" algn="tl">
                    <a:srgbClr val="000000">
                      <a:alpha val="43137"/>
                    </a:srgbClr>
                  </a:outerShdw>
                </a:effectLst>
                <a:latin typeface="+mn-lt"/>
              </a:rPr>
              <a:t/>
            </a:r>
            <a:br>
              <a:rPr lang="en-US" sz="1300" dirty="0">
                <a:solidFill>
                  <a:schemeClr val="bg2">
                    <a:lumMod val="10000"/>
                  </a:schemeClr>
                </a:solidFill>
                <a:effectLst>
                  <a:outerShdw blurRad="38100" dist="38100" dir="2700000" algn="tl">
                    <a:srgbClr val="000000">
                      <a:alpha val="43137"/>
                    </a:srgbClr>
                  </a:outerShdw>
                </a:effectLst>
                <a:latin typeface="+mn-lt"/>
              </a:rPr>
            </a:br>
            <a:r>
              <a:rPr lang="el-GR" sz="1300" dirty="0">
                <a:solidFill>
                  <a:schemeClr val="bg2">
                    <a:lumMod val="10000"/>
                  </a:schemeClr>
                </a:solidFill>
                <a:effectLst>
                  <a:outerShdw blurRad="38100" dist="38100" dir="2700000" algn="tl">
                    <a:srgbClr val="000000">
                      <a:alpha val="43137"/>
                    </a:srgbClr>
                  </a:outerShdw>
                </a:effectLst>
                <a:latin typeface="+mn-lt"/>
              </a:rPr>
              <a:t>Απαντά είτε ως μονήρες και σποραδικό νεόπλασμα είτε στο πλαίσιο του συνδρόμου </a:t>
            </a:r>
            <a:r>
              <a:rPr lang="en-US" sz="1300" dirty="0">
                <a:solidFill>
                  <a:schemeClr val="bg2">
                    <a:lumMod val="10000"/>
                  </a:schemeClr>
                </a:solidFill>
                <a:effectLst>
                  <a:outerShdw blurRad="38100" dist="38100" dir="2700000" algn="tl">
                    <a:srgbClr val="000000">
                      <a:alpha val="43137"/>
                    </a:srgbClr>
                  </a:outerShdw>
                </a:effectLst>
                <a:latin typeface="+mn-lt"/>
              </a:rPr>
              <a:t> </a:t>
            </a:r>
            <a:r>
              <a:rPr lang="en-US" sz="1300" dirty="0" err="1">
                <a:solidFill>
                  <a:schemeClr val="bg2">
                    <a:lumMod val="10000"/>
                  </a:schemeClr>
                </a:solidFill>
                <a:effectLst>
                  <a:outerShdw blurRad="38100" dist="38100" dir="2700000" algn="tl">
                    <a:srgbClr val="000000">
                      <a:alpha val="43137"/>
                    </a:srgbClr>
                  </a:outerShdw>
                </a:effectLst>
                <a:latin typeface="+mn-lt"/>
              </a:rPr>
              <a:t>Birt</a:t>
            </a:r>
            <a:r>
              <a:rPr lang="en-US" sz="1300" dirty="0">
                <a:solidFill>
                  <a:schemeClr val="bg2">
                    <a:lumMod val="10000"/>
                  </a:schemeClr>
                </a:solidFill>
                <a:effectLst>
                  <a:outerShdw blurRad="38100" dist="38100" dir="2700000" algn="tl">
                    <a:srgbClr val="000000">
                      <a:alpha val="43137"/>
                    </a:srgbClr>
                  </a:outerShdw>
                </a:effectLst>
                <a:latin typeface="+mn-lt"/>
              </a:rPr>
              <a:t>-Hogg-</a:t>
            </a:r>
            <a:r>
              <a:rPr lang="en-US" sz="1300" dirty="0" err="1">
                <a:solidFill>
                  <a:schemeClr val="bg2">
                    <a:lumMod val="10000"/>
                  </a:schemeClr>
                </a:solidFill>
                <a:effectLst>
                  <a:outerShdw blurRad="38100" dist="38100" dir="2700000" algn="tl">
                    <a:srgbClr val="000000">
                      <a:alpha val="43137"/>
                    </a:srgbClr>
                  </a:outerShdw>
                </a:effectLst>
                <a:latin typeface="+mn-lt"/>
              </a:rPr>
              <a:t>Dube</a:t>
            </a:r>
            <a:r>
              <a:rPr lang="en-US" sz="1300" dirty="0">
                <a:solidFill>
                  <a:schemeClr val="bg2">
                    <a:lumMod val="10000"/>
                  </a:schemeClr>
                </a:solidFill>
                <a:effectLst>
                  <a:outerShdw blurRad="38100" dist="38100" dir="2700000" algn="tl">
                    <a:srgbClr val="000000">
                      <a:alpha val="43137"/>
                    </a:srgbClr>
                  </a:outerShdw>
                </a:effectLst>
                <a:latin typeface="+mn-lt"/>
              </a:rPr>
              <a:t> </a:t>
            </a:r>
            <a:r>
              <a:rPr lang="el-GR" sz="1300" dirty="0">
                <a:solidFill>
                  <a:schemeClr val="bg2">
                    <a:lumMod val="10000"/>
                  </a:schemeClr>
                </a:solidFill>
                <a:effectLst>
                  <a:outerShdw blurRad="38100" dist="38100" dir="2700000" algn="tl">
                    <a:srgbClr val="000000">
                      <a:alpha val="43137"/>
                    </a:srgbClr>
                  </a:outerShdw>
                </a:effectLst>
                <a:latin typeface="+mn-lt"/>
              </a:rPr>
              <a:t> συχνά ως </a:t>
            </a:r>
            <a:r>
              <a:rPr lang="el-GR" sz="1300" dirty="0" err="1">
                <a:solidFill>
                  <a:schemeClr val="bg2">
                    <a:lumMod val="10000"/>
                  </a:schemeClr>
                </a:solidFill>
                <a:effectLst>
                  <a:outerShdw blurRad="38100" dist="38100" dir="2700000" algn="tl">
                    <a:srgbClr val="000000">
                      <a:alpha val="43137"/>
                    </a:srgbClr>
                  </a:outerShdw>
                </a:effectLst>
                <a:latin typeface="+mn-lt"/>
              </a:rPr>
              <a:t>πολυεστιακό</a:t>
            </a:r>
            <a:r>
              <a:rPr lang="el-GR" sz="1300" dirty="0">
                <a:solidFill>
                  <a:schemeClr val="bg2">
                    <a:lumMod val="10000"/>
                  </a:schemeClr>
                </a:solidFill>
                <a:effectLst>
                  <a:outerShdw blurRad="38100" dist="38100" dir="2700000" algn="tl">
                    <a:srgbClr val="000000">
                      <a:alpha val="43137"/>
                    </a:srgbClr>
                  </a:outerShdw>
                </a:effectLst>
                <a:latin typeface="+mn-lt"/>
              </a:rPr>
              <a:t> και </a:t>
            </a:r>
            <a:r>
              <a:rPr lang="el-GR" sz="1300" dirty="0" err="1">
                <a:solidFill>
                  <a:schemeClr val="bg2">
                    <a:lumMod val="10000"/>
                  </a:schemeClr>
                </a:solidFill>
                <a:effectLst>
                  <a:outerShdw blurRad="38100" dist="38100" dir="2700000" algn="tl">
                    <a:srgbClr val="000000">
                      <a:alpha val="43137"/>
                    </a:srgbClr>
                  </a:outerShdw>
                </a:effectLst>
                <a:latin typeface="+mn-lt"/>
              </a:rPr>
              <a:t>αμφοτερόπλευρο</a:t>
            </a:r>
            <a:r>
              <a:rPr lang="el-GR" sz="1300" dirty="0">
                <a:solidFill>
                  <a:schemeClr val="bg2">
                    <a:lumMod val="10000"/>
                  </a:schemeClr>
                </a:solidFill>
                <a:effectLst>
                  <a:outerShdw blurRad="38100" dist="38100" dir="2700000" algn="tl">
                    <a:srgbClr val="000000">
                      <a:alpha val="43137"/>
                    </a:srgbClr>
                  </a:outerShdw>
                </a:effectLst>
                <a:latin typeface="+mn-lt"/>
              </a:rPr>
              <a:t>, με μωσαϊκό δίκην σκακιέρας και μεταλλάξεις του </a:t>
            </a:r>
            <a:r>
              <a:rPr lang="en-US" sz="1300" dirty="0">
                <a:solidFill>
                  <a:schemeClr val="bg2">
                    <a:lumMod val="10000"/>
                  </a:schemeClr>
                </a:solidFill>
                <a:effectLst>
                  <a:outerShdw blurRad="38100" dist="38100" dir="2700000" algn="tl">
                    <a:srgbClr val="000000">
                      <a:alpha val="43137"/>
                    </a:srgbClr>
                  </a:outerShdw>
                </a:effectLst>
                <a:latin typeface="+mn-lt"/>
              </a:rPr>
              <a:t> FLCN.</a:t>
            </a:r>
            <a:r>
              <a:rPr lang="el-GR" sz="1600" dirty="0">
                <a:solidFill>
                  <a:schemeClr val="bg2">
                    <a:lumMod val="10000"/>
                  </a:schemeClr>
                </a:solidFill>
                <a:effectLst>
                  <a:outerShdw blurRad="38100" dist="38100" dir="2700000" algn="tl">
                    <a:srgbClr val="000000">
                      <a:alpha val="43137"/>
                    </a:srgbClr>
                  </a:outerShdw>
                </a:effectLst>
                <a:latin typeface="+mn-lt"/>
              </a:rPr>
              <a:t/>
            </a:r>
            <a:br>
              <a:rPr lang="el-GR" sz="1600" dirty="0">
                <a:solidFill>
                  <a:schemeClr val="bg2">
                    <a:lumMod val="10000"/>
                  </a:schemeClr>
                </a:solidFill>
                <a:effectLst>
                  <a:outerShdw blurRad="38100" dist="38100" dir="2700000" algn="tl">
                    <a:srgbClr val="000000">
                      <a:alpha val="43137"/>
                    </a:srgbClr>
                  </a:outerShdw>
                </a:effectLst>
                <a:latin typeface="+mn-lt"/>
              </a:rPr>
            </a:br>
            <a:endParaRPr lang="el-GR" sz="1600" dirty="0">
              <a:solidFill>
                <a:schemeClr val="bg2">
                  <a:lumMod val="10000"/>
                </a:schemeClr>
              </a:solidFill>
              <a:effectLst>
                <a:outerShdw blurRad="38100" dist="38100" dir="2700000" algn="tl">
                  <a:srgbClr val="000000">
                    <a:alpha val="43137"/>
                  </a:srgbClr>
                </a:outerShdw>
              </a:effectLst>
              <a:latin typeface="+mn-lt"/>
            </a:endParaRPr>
          </a:p>
        </p:txBody>
      </p:sp>
      <p:pic>
        <p:nvPicPr>
          <p:cNvPr id="41986" name="Picture 2" descr="C:\Users\αγαπουλακι\Desktop\21166732144_d46edf0a51_b.jpg"/>
          <p:cNvPicPr>
            <a:picLocks noChangeAspect="1" noChangeArrowheads="1"/>
          </p:cNvPicPr>
          <p:nvPr/>
        </p:nvPicPr>
        <p:blipFill>
          <a:blip r:embed="rId2" cstate="print"/>
          <a:srcRect/>
          <a:stretch>
            <a:fillRect/>
          </a:stretch>
        </p:blipFill>
        <p:spPr bwMode="auto">
          <a:xfrm rot="5400000">
            <a:off x="-134602" y="2446970"/>
            <a:ext cx="4876700" cy="3672408"/>
          </a:xfrm>
          <a:prstGeom prst="rect">
            <a:avLst/>
          </a:prstGeom>
          <a:noFill/>
        </p:spPr>
      </p:pic>
      <p:pic>
        <p:nvPicPr>
          <p:cNvPr id="41987" name="Picture 3" descr="C:\Users\αγαπουλακι\Desktop\21601410670_4ccca61a91_b.jpg"/>
          <p:cNvPicPr>
            <a:picLocks noChangeAspect="1" noChangeArrowheads="1"/>
          </p:cNvPicPr>
          <p:nvPr/>
        </p:nvPicPr>
        <p:blipFill>
          <a:blip r:embed="rId3" cstate="print"/>
          <a:srcRect/>
          <a:stretch>
            <a:fillRect/>
          </a:stretch>
        </p:blipFill>
        <p:spPr bwMode="auto">
          <a:xfrm rot="5400000">
            <a:off x="4554197" y="2438688"/>
            <a:ext cx="4824538" cy="3636809"/>
          </a:xfrm>
          <a:prstGeom prst="rect">
            <a:avLst/>
          </a:prstGeom>
          <a:noFill/>
        </p:spPr>
      </p:pic>
    </p:spTree>
    <p:extLst>
      <p:ext uri="{BB962C8B-B14F-4D97-AF65-F5344CB8AC3E}">
        <p14:creationId xmlns="" xmlns:p14="http://schemas.microsoft.com/office/powerpoint/2010/main" val="29839422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9512" y="108915"/>
            <a:ext cx="4104456" cy="1648826"/>
          </a:xfrm>
        </p:spPr>
        <p:txBody>
          <a:bodyPr>
            <a:noAutofit/>
          </a:bodyPr>
          <a:lstStyle/>
          <a:p>
            <a:r>
              <a:rPr lang="en-US" sz="2000" dirty="0"/>
              <a:t>T</a:t>
            </a:r>
            <a:r>
              <a:rPr lang="el-GR" sz="2000" dirty="0" err="1"/>
              <a:t>αυτοποιήστε</a:t>
            </a:r>
            <a:r>
              <a:rPr lang="el-GR" sz="2000" dirty="0"/>
              <a:t> τους εικονιζόμενους ιστολογικούς τύπους </a:t>
            </a:r>
            <a:r>
              <a:rPr lang="el-GR" sz="2000" dirty="0" err="1"/>
              <a:t>νεφροκυτταρικού</a:t>
            </a:r>
            <a:r>
              <a:rPr lang="el-GR" sz="2000" dirty="0"/>
              <a:t> καρκινώματος και καθορίστε τον συχνότερο που έχει, συγκριτικά με τους άλλους δύο,</a:t>
            </a:r>
            <a:br>
              <a:rPr lang="el-GR" sz="2000" dirty="0"/>
            </a:br>
            <a:r>
              <a:rPr lang="el-GR" sz="2000" dirty="0"/>
              <a:t> τη χειρότερη πρόγνωση.</a:t>
            </a:r>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488093" y="108914"/>
            <a:ext cx="4367710" cy="32976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descr="C:\Users\Νεφέλη\Desktop\Kidney_PapillaryRCC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07362" y="3573016"/>
            <a:ext cx="4367710" cy="3151471"/>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C:\Users\Νεφέλη\Desktop\chromophobe-renal-cell-carcinoma-[2-kd014-2].jpe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16200000">
            <a:off x="-270995" y="2578854"/>
            <a:ext cx="4789447" cy="3456384"/>
          </a:xfrm>
          <a:prstGeom prst="rect">
            <a:avLst/>
          </a:prstGeom>
          <a:noFill/>
          <a:extLst>
            <a:ext uri="{909E8E84-426E-40DD-AFC4-6F175D3DCCD1}">
              <a14:hiddenFill xmlns=""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788024" y="1412777"/>
            <a:ext cx="3096344" cy="1584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004048" y="4653136"/>
            <a:ext cx="3312368" cy="12961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39552" y="2794000"/>
            <a:ext cx="3024335" cy="1268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05657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fade">
                                      <p:cBhvr>
                                        <p:cTn id="12" dur="500"/>
                                        <p:tgtEl>
                                          <p:spTgt spid="1029"/>
                                        </p:tgtEl>
                                      </p:cBhvr>
                                    </p:animEffect>
                                  </p:childTnLst>
                                </p:cTn>
                              </p:par>
                              <p:par>
                                <p:cTn id="13" presetID="10" presetClass="entr" presetSubtype="0" fill="hold" nodeType="withEffect">
                                  <p:stCondLst>
                                    <p:cond delay="0"/>
                                  </p:stCondLst>
                                  <p:childTnLst>
                                    <p:set>
                                      <p:cBhvr>
                                        <p:cTn id="14" dur="1" fill="hold">
                                          <p:stCondLst>
                                            <p:cond delay="0"/>
                                          </p:stCondLst>
                                        </p:cTn>
                                        <p:tgtEl>
                                          <p:spTgt spid="1031"/>
                                        </p:tgtEl>
                                        <p:attrNameLst>
                                          <p:attrName>style.visibility</p:attrName>
                                        </p:attrNameLst>
                                      </p:cBhvr>
                                      <p:to>
                                        <p:strVal val="visible"/>
                                      </p:to>
                                    </p:set>
                                    <p:animEffect transition="in" filter="fade">
                                      <p:cBhvr>
                                        <p:cTn id="15" dur="500"/>
                                        <p:tgtEl>
                                          <p:spTgt spid="1031"/>
                                        </p:tgtEl>
                                      </p:cBhvr>
                                    </p:animEffect>
                                  </p:childTnLst>
                                </p:cTn>
                              </p:par>
                              <p:par>
                                <p:cTn id="16" presetID="10" presetClass="entr" presetSubtype="0"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fade">
                                      <p:cBhvr>
                                        <p:cTn id="1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4282" y="0"/>
            <a:ext cx="3251231" cy="1357298"/>
          </a:xfrm>
        </p:spPr>
        <p:txBody>
          <a:bodyPr>
            <a:noAutofit/>
          </a:bodyPr>
          <a:lstStyle/>
          <a:p>
            <a:r>
              <a:rPr lang="el-GR" dirty="0"/>
              <a:t>(Ευμενούς πρόγνωσης) </a:t>
            </a:r>
            <a:br>
              <a:rPr lang="el-GR" dirty="0"/>
            </a:br>
            <a:r>
              <a:rPr lang="el-GR" dirty="0"/>
              <a:t>βλεννώδες σωληνώδες &amp; </a:t>
            </a:r>
            <a:r>
              <a:rPr lang="el-GR" dirty="0" err="1"/>
              <a:t>ατρακτοκυτταρικό</a:t>
            </a:r>
            <a:r>
              <a:rPr lang="el-GR" dirty="0"/>
              <a:t>  καρκίνωμα</a:t>
            </a:r>
          </a:p>
        </p:txBody>
      </p:sp>
      <p:sp>
        <p:nvSpPr>
          <p:cNvPr id="4" name="3 - Θέση κειμένου"/>
          <p:cNvSpPr>
            <a:spLocks noGrp="1"/>
          </p:cNvSpPr>
          <p:nvPr>
            <p:ph type="body" sz="half" idx="2"/>
          </p:nvPr>
        </p:nvSpPr>
        <p:spPr>
          <a:xfrm>
            <a:off x="0" y="1435100"/>
            <a:ext cx="3500430" cy="5208610"/>
          </a:xfrm>
        </p:spPr>
        <p:txBody>
          <a:bodyPr>
            <a:normAutofit/>
          </a:bodyPr>
          <a:lstStyle/>
          <a:p>
            <a:endParaRPr lang="el-GR" sz="2000" dirty="0"/>
          </a:p>
          <a:p>
            <a:r>
              <a:rPr lang="en-US" sz="2000" dirty="0"/>
              <a:t>CK :  CAM 5.2, AE1/3, CK7</a:t>
            </a:r>
            <a:r>
              <a:rPr lang="el-GR" sz="2000" dirty="0"/>
              <a:t> &amp;</a:t>
            </a:r>
            <a:r>
              <a:rPr lang="en-US" sz="2000" dirty="0"/>
              <a:t> CK19 (+)</a:t>
            </a:r>
          </a:p>
          <a:p>
            <a:r>
              <a:rPr lang="en-US" sz="2000" dirty="0"/>
              <a:t>AMACR (+) </a:t>
            </a:r>
          </a:p>
          <a:p>
            <a:r>
              <a:rPr lang="el-GR" sz="2000" dirty="0"/>
              <a:t>Δείκτες εγγύς σωληναρίων  περιλαμβανομένων των </a:t>
            </a:r>
            <a:r>
              <a:rPr lang="en-US" sz="2000" dirty="0">
                <a:effectLst>
                  <a:outerShdw blurRad="38100" dist="38100" dir="2700000" algn="tl">
                    <a:srgbClr val="000000">
                      <a:alpha val="43137"/>
                    </a:srgbClr>
                  </a:outerShdw>
                </a:effectLst>
              </a:rPr>
              <a:t>CD10 </a:t>
            </a:r>
            <a:r>
              <a:rPr lang="el-GR" sz="2000" dirty="0"/>
              <a:t>και της </a:t>
            </a:r>
            <a:r>
              <a:rPr lang="el-GR" sz="2000" dirty="0" err="1"/>
              <a:t>βιλλίνης</a:t>
            </a:r>
            <a:r>
              <a:rPr lang="en-US" sz="2000" dirty="0"/>
              <a:t>,</a:t>
            </a:r>
            <a:r>
              <a:rPr lang="el-GR" sz="2000" dirty="0"/>
              <a:t> (</a:t>
            </a:r>
            <a:r>
              <a:rPr lang="el-GR" sz="2000" b="1" dirty="0"/>
              <a:t>-</a:t>
            </a:r>
            <a:r>
              <a:rPr lang="el-GR" sz="2000" dirty="0"/>
              <a:t>) </a:t>
            </a:r>
          </a:p>
          <a:p>
            <a:r>
              <a:rPr lang="el-GR" sz="2000" dirty="0"/>
              <a:t>  </a:t>
            </a:r>
          </a:p>
          <a:p>
            <a:r>
              <a:rPr lang="el-GR" sz="2000" b="1" dirty="0"/>
              <a:t>ΔΔ κλειδιά </a:t>
            </a:r>
          </a:p>
          <a:p>
            <a:endParaRPr lang="el-GR" sz="2000" dirty="0"/>
          </a:p>
          <a:p>
            <a:r>
              <a:rPr lang="el-GR" sz="2000" dirty="0"/>
              <a:t>Στο </a:t>
            </a:r>
            <a:r>
              <a:rPr lang="el-GR" sz="2000" dirty="0" err="1"/>
              <a:t>θηλώδες</a:t>
            </a:r>
            <a:r>
              <a:rPr lang="el-GR" sz="2000" dirty="0"/>
              <a:t> ΝΚΚ ( συμπαγούς ποικιλίας )</a:t>
            </a:r>
            <a:r>
              <a:rPr lang="en-US" sz="2000" dirty="0"/>
              <a:t>: </a:t>
            </a:r>
            <a:endParaRPr lang="el-GR" sz="2000" dirty="0"/>
          </a:p>
          <a:p>
            <a:r>
              <a:rPr lang="el-GR" sz="2000" dirty="0"/>
              <a:t>ναι μεν </a:t>
            </a:r>
            <a:r>
              <a:rPr lang="en-US" sz="2000" dirty="0"/>
              <a:t>CK7 (+) &amp; AMACR (+) ,</a:t>
            </a:r>
          </a:p>
          <a:p>
            <a:r>
              <a:rPr lang="el-GR" sz="2000" dirty="0"/>
              <a:t>αλλά  &amp; </a:t>
            </a:r>
            <a:r>
              <a:rPr lang="en-US" sz="2000" dirty="0">
                <a:effectLst>
                  <a:outerShdw blurRad="38100" dist="38100" dir="2700000" algn="tl">
                    <a:srgbClr val="000000">
                      <a:alpha val="43137"/>
                    </a:srgbClr>
                  </a:outerShdw>
                </a:effectLst>
              </a:rPr>
              <a:t>CD10 (+) </a:t>
            </a:r>
            <a:r>
              <a:rPr lang="el-GR" sz="2000" dirty="0">
                <a:effectLst>
                  <a:outerShdw blurRad="38100" dist="38100" dir="2700000" algn="tl">
                    <a:srgbClr val="000000">
                      <a:alpha val="43137"/>
                    </a:srgbClr>
                  </a:outerShdw>
                </a:effectLst>
              </a:rPr>
              <a:t>.</a:t>
            </a:r>
          </a:p>
        </p:txBody>
      </p:sp>
      <p:pic>
        <p:nvPicPr>
          <p:cNvPr id="5" name="Picture 2"/>
          <p:cNvPicPr>
            <a:picLocks noGrp="1" noChangeAspect="1" noChangeArrowheads="1"/>
          </p:cNvPicPr>
          <p:nvPr>
            <p:ph idx="1"/>
          </p:nvPr>
        </p:nvPicPr>
        <p:blipFill>
          <a:blip r:embed="rId2" cstate="print"/>
          <a:srcRect/>
          <a:stretch>
            <a:fillRect/>
          </a:stretch>
        </p:blipFill>
        <p:spPr bwMode="auto">
          <a:xfrm rot="10800000">
            <a:off x="3357554" y="-642966"/>
            <a:ext cx="6057520" cy="4709722"/>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3357554" y="3500438"/>
            <a:ext cx="6339835" cy="492922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68634"/>
          </a:xfrm>
        </p:spPr>
        <p:txBody>
          <a:bodyPr>
            <a:normAutofit fontScale="90000"/>
          </a:bodyPr>
          <a:lstStyle/>
          <a:p>
            <a:r>
              <a:rPr lang="el-GR" sz="3100" b="1" dirty="0">
                <a:effectLst>
                  <a:outerShdw blurRad="38100" dist="38100" dir="2700000" algn="tl">
                    <a:srgbClr val="000000">
                      <a:alpha val="43137"/>
                    </a:srgbClr>
                  </a:outerShdw>
                </a:effectLst>
              </a:rPr>
              <a:t>Καρκίνωμα αθροιστικών πόρων</a:t>
            </a:r>
            <a:r>
              <a:rPr lang="el-GR" sz="2400" dirty="0"/>
              <a:t/>
            </a:r>
            <a:br>
              <a:rPr lang="el-GR" sz="2400" dirty="0"/>
            </a:br>
            <a:r>
              <a:rPr lang="el-GR" sz="1800" dirty="0" err="1"/>
              <a:t>Δεσμοπλαστικό</a:t>
            </a:r>
            <a:r>
              <a:rPr lang="el-GR" sz="1800" dirty="0"/>
              <a:t> φλεγμονώδες υπόστρωμα, αισθητή πυρηνική </a:t>
            </a:r>
            <a:r>
              <a:rPr lang="el-GR" sz="1800" dirty="0" err="1"/>
              <a:t>ατυπία</a:t>
            </a:r>
            <a:r>
              <a:rPr lang="el-GR" sz="1800" dirty="0"/>
              <a:t>. Όγκος </a:t>
            </a:r>
            <a:r>
              <a:rPr lang="el-GR" sz="1800" dirty="0">
                <a:effectLst>
                  <a:outerShdw blurRad="38100" dist="38100" dir="2700000" algn="tl">
                    <a:srgbClr val="000000">
                      <a:alpha val="43137"/>
                    </a:srgbClr>
                  </a:outerShdw>
                </a:effectLst>
              </a:rPr>
              <a:t>μυελώδους</a:t>
            </a:r>
            <a:r>
              <a:rPr lang="el-GR" sz="1800" dirty="0"/>
              <a:t> μοίρας. Γειτονεύει με την πύελο, αλλά σπάνια την διηθεί· κυρίως καταστρέφει το νεφρικό παρέγχυμα. Κατεξοχήν </a:t>
            </a:r>
            <a:r>
              <a:rPr lang="el-GR" sz="1800" b="1" u="sng" dirty="0"/>
              <a:t>διηθητική η παρυφή του</a:t>
            </a:r>
            <a:r>
              <a:rPr lang="el-GR" sz="1800" dirty="0"/>
              <a:t>, σε αντίθεση με τις άλλες μορφές ΝΚΚ. </a:t>
            </a:r>
            <a:r>
              <a:rPr lang="el-GR" sz="1800" dirty="0">
                <a:effectLst>
                  <a:outerShdw blurRad="38100" dist="38100" dir="2700000" algn="tl">
                    <a:srgbClr val="000000">
                      <a:alpha val="43137"/>
                    </a:srgbClr>
                  </a:outerShdw>
                </a:effectLst>
              </a:rPr>
              <a:t>Δυσπλασία</a:t>
            </a:r>
            <a:r>
              <a:rPr lang="el-GR" sz="1800" dirty="0"/>
              <a:t> παρακείμενων σωληναρίων.</a:t>
            </a:r>
          </a:p>
        </p:txBody>
      </p:sp>
      <p:pic>
        <p:nvPicPr>
          <p:cNvPr id="29698"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2" cstate="print"/>
          <a:srcRect/>
          <a:stretch>
            <a:fillRect/>
          </a:stretch>
        </p:blipFill>
        <p:spPr bwMode="auto">
          <a:xfrm rot="16200000">
            <a:off x="1622321" y="185992"/>
            <a:ext cx="5976664" cy="7998185"/>
          </a:xfrm>
          <a:prstGeom prst="rect">
            <a:avLst/>
          </a:prstGeom>
          <a:noFill/>
        </p:spPr>
      </p:pic>
    </p:spTree>
    <p:extLst>
      <p:ext uri="{BB962C8B-B14F-4D97-AF65-F5344CB8AC3E}">
        <p14:creationId xmlns="" xmlns:p14="http://schemas.microsoft.com/office/powerpoint/2010/main" val="336501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2844" y="4714884"/>
            <a:ext cx="5786478" cy="2000264"/>
          </a:xfrm>
        </p:spPr>
        <p:txBody>
          <a:bodyPr>
            <a:normAutofit/>
          </a:bodyPr>
          <a:lstStyle/>
          <a:p>
            <a:r>
              <a:rPr lang="en-US" sz="2000" dirty="0"/>
              <a:t>M</a:t>
            </a:r>
            <a:r>
              <a:rPr lang="el-GR" sz="2000" dirty="0" err="1"/>
              <a:t>ακροσκοπική</a:t>
            </a:r>
            <a:r>
              <a:rPr lang="el-GR" sz="2000" dirty="0"/>
              <a:t> και ιστολογικές εικόνες νεοπλάσματος  άρρενος καπνιστού, 67 ετών, με ιστορικό νεφρολιθίασης , ο οποίος εμφάνισε πόνο στην πλάτη του και αιματουρία.</a:t>
            </a:r>
            <a:br>
              <a:rPr lang="el-GR" sz="2000" dirty="0"/>
            </a:br>
            <a:r>
              <a:rPr lang="el-GR" sz="2000" dirty="0" err="1"/>
              <a:t>Ταυτοποιήστε</a:t>
            </a:r>
            <a:r>
              <a:rPr lang="el-GR" sz="2000" dirty="0"/>
              <a:t> και </a:t>
            </a:r>
            <a:r>
              <a:rPr lang="el-GR" sz="2000" dirty="0" err="1"/>
              <a:t>σταδιοποιήστε</a:t>
            </a:r>
            <a:r>
              <a:rPr lang="el-GR" sz="2000" dirty="0"/>
              <a:t> </a:t>
            </a:r>
            <a:r>
              <a:rPr lang="el-GR" sz="2000" dirty="0" err="1"/>
              <a:t>παθολογοανατομικώς</a:t>
            </a:r>
            <a:r>
              <a:rPr lang="el-GR" sz="2000" dirty="0"/>
              <a:t> το εν λόγω νεόπλασμα.</a:t>
            </a:r>
          </a:p>
        </p:txBody>
      </p:sp>
      <p:pic>
        <p:nvPicPr>
          <p:cNvPr id="2050" name="Picture 2" descr="C:\Users\user\Desktop\kidneytumormalignanturothelialcarcinomaTretiakova14n.jpg"/>
          <p:cNvPicPr>
            <a:picLocks noChangeAspect="1" noChangeArrowheads="1"/>
          </p:cNvPicPr>
          <p:nvPr/>
        </p:nvPicPr>
        <p:blipFill>
          <a:blip r:embed="rId2" cstate="print"/>
          <a:srcRect/>
          <a:stretch>
            <a:fillRect/>
          </a:stretch>
        </p:blipFill>
        <p:spPr bwMode="auto">
          <a:xfrm>
            <a:off x="142844" y="214289"/>
            <a:ext cx="5841658" cy="4411669"/>
          </a:xfrm>
          <a:prstGeom prst="rect">
            <a:avLst/>
          </a:prstGeom>
          <a:noFill/>
        </p:spPr>
      </p:pic>
      <p:pic>
        <p:nvPicPr>
          <p:cNvPr id="2051" name="Picture 3" descr="C:\Users\user\Desktop\kidneytumormalignanturothelialcarcinomaTretiakova04.jpg"/>
          <p:cNvPicPr>
            <a:picLocks noChangeAspect="1" noChangeArrowheads="1"/>
          </p:cNvPicPr>
          <p:nvPr/>
        </p:nvPicPr>
        <p:blipFill>
          <a:blip r:embed="rId3" cstate="print"/>
          <a:srcRect/>
          <a:stretch>
            <a:fillRect/>
          </a:stretch>
        </p:blipFill>
        <p:spPr bwMode="auto">
          <a:xfrm>
            <a:off x="6072198" y="214290"/>
            <a:ext cx="2928958" cy="2526182"/>
          </a:xfrm>
          <a:prstGeom prst="rect">
            <a:avLst/>
          </a:prstGeom>
          <a:noFill/>
        </p:spPr>
      </p:pic>
      <p:pic>
        <p:nvPicPr>
          <p:cNvPr id="2052" name="Picture 4" descr="C:\Users\user\Desktop\kidneytumormalignanturothelialcarcinomaTretiakova08n.jpg"/>
          <p:cNvPicPr>
            <a:picLocks noChangeAspect="1" noChangeArrowheads="1"/>
          </p:cNvPicPr>
          <p:nvPr/>
        </p:nvPicPr>
        <p:blipFill>
          <a:blip r:embed="rId4" cstate="print"/>
          <a:srcRect/>
          <a:stretch>
            <a:fillRect/>
          </a:stretch>
        </p:blipFill>
        <p:spPr bwMode="auto">
          <a:xfrm rot="16200000">
            <a:off x="5618344" y="3382790"/>
            <a:ext cx="3836668" cy="2928956"/>
          </a:xfrm>
          <a:prstGeom prst="rect">
            <a:avLst/>
          </a:prstGeom>
          <a:noFill/>
        </p:spPr>
      </p:pic>
      <p:sp>
        <p:nvSpPr>
          <p:cNvPr id="6" name="1 - Τίτλος"/>
          <p:cNvSpPr txBox="1">
            <a:spLocks/>
          </p:cNvSpPr>
          <p:nvPr/>
        </p:nvSpPr>
        <p:spPr>
          <a:xfrm>
            <a:off x="0" y="4643446"/>
            <a:ext cx="6072198" cy="221455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0" i="0" u="none" strike="noStrike" kern="1200" cap="none" spc="0" normalizeH="0" baseline="0" noProof="0" dirty="0" err="1">
                <a:ln>
                  <a:noFill/>
                </a:ln>
                <a:solidFill>
                  <a:schemeClr val="tx1"/>
                </a:solidFill>
                <a:effectLst/>
                <a:uLnTx/>
                <a:uFillTx/>
                <a:latin typeface="+mj-lt"/>
                <a:ea typeface="+mj-ea"/>
                <a:cs typeface="+mj-cs"/>
              </a:rPr>
              <a:t>Εξωφυτικό</a:t>
            </a:r>
            <a:r>
              <a:rPr kumimoji="0" lang="el-GR" sz="2800" b="0" i="0" u="none" strike="noStrike" kern="1200" cap="none" spc="0" normalizeH="0" baseline="0" noProof="0" dirty="0">
                <a:ln>
                  <a:noFill/>
                </a:ln>
                <a:solidFill>
                  <a:schemeClr val="tx1"/>
                </a:solidFill>
                <a:effectLst/>
                <a:uLnTx/>
                <a:uFillTx/>
                <a:latin typeface="+mj-lt"/>
                <a:ea typeface="+mj-ea"/>
                <a:cs typeface="+mj-cs"/>
              </a:rPr>
              <a:t> </a:t>
            </a:r>
            <a:r>
              <a:rPr kumimoji="0" lang="el-GR" sz="2800" b="0" i="0" u="none" strike="noStrike" kern="1200" cap="none" spc="0" normalizeH="0" baseline="0" noProof="0" dirty="0" err="1">
                <a:ln>
                  <a:noFill/>
                </a:ln>
                <a:solidFill>
                  <a:schemeClr val="tx1"/>
                </a:solidFill>
                <a:effectLst/>
                <a:uLnTx/>
                <a:uFillTx/>
                <a:latin typeface="+mj-lt"/>
                <a:ea typeface="+mj-ea"/>
                <a:cs typeface="+mj-cs"/>
              </a:rPr>
              <a:t>θηλώδες</a:t>
            </a:r>
            <a:r>
              <a:rPr kumimoji="0" lang="el-GR" sz="2800" b="0" i="0" u="none" strike="noStrike" kern="1200" cap="none" spc="0" normalizeH="0" baseline="0" noProof="0" dirty="0">
                <a:ln>
                  <a:noFill/>
                </a:ln>
                <a:solidFill>
                  <a:schemeClr val="tx1"/>
                </a:solidFill>
                <a:effectLst/>
                <a:uLnTx/>
                <a:uFillTx/>
                <a:latin typeface="+mj-lt"/>
                <a:ea typeface="+mj-ea"/>
                <a:cs typeface="+mj-cs"/>
              </a:rPr>
              <a:t> </a:t>
            </a:r>
            <a:r>
              <a:rPr kumimoji="0" lang="el-GR" sz="2800" b="0" i="0" u="none" strike="noStrike" kern="1200" cap="none" spc="0" normalizeH="0" baseline="0" noProof="0" dirty="0" err="1">
                <a:ln>
                  <a:noFill/>
                </a:ln>
                <a:solidFill>
                  <a:schemeClr val="tx1"/>
                </a:solidFill>
                <a:effectLst/>
                <a:uLnTx/>
                <a:uFillTx/>
                <a:latin typeface="+mj-lt"/>
                <a:ea typeface="+mj-ea"/>
                <a:cs typeface="+mj-cs"/>
              </a:rPr>
              <a:t>ουροθηλιακό</a:t>
            </a:r>
            <a:r>
              <a:rPr kumimoji="0" lang="el-GR" sz="2800" b="0" i="0" u="none" strike="noStrike" kern="1200" cap="none" spc="0" normalizeH="0" baseline="0" noProof="0" dirty="0">
                <a:ln>
                  <a:noFill/>
                </a:ln>
                <a:solidFill>
                  <a:schemeClr val="tx1"/>
                </a:solidFill>
                <a:effectLst/>
                <a:uLnTx/>
                <a:uFillTx/>
                <a:latin typeface="+mj-lt"/>
                <a:ea typeface="+mj-ea"/>
                <a:cs typeface="+mj-cs"/>
              </a:rPr>
              <a:t> καρκίνωμα της νεφρικής πυέλου</a:t>
            </a:r>
            <a:r>
              <a:rPr kumimoji="0" lang="en-US" sz="2800" b="0" i="0" u="none" strike="noStrike" kern="1200" cap="none" spc="0" normalizeH="0" baseline="0" noProof="0" dirty="0">
                <a:ln>
                  <a:noFill/>
                </a:ln>
                <a:solidFill>
                  <a:schemeClr val="tx1"/>
                </a:solidFill>
                <a:effectLst/>
                <a:uLnTx/>
                <a:uFillTx/>
                <a:latin typeface="+mj-lt"/>
                <a:ea typeface="+mj-ea"/>
                <a:cs typeface="+mj-cs"/>
              </a:rPr>
              <a:t>,</a:t>
            </a:r>
            <a:r>
              <a:rPr kumimoji="0" lang="el-GR" sz="2800" b="0" i="0" u="none" strike="noStrike" kern="1200" cap="none" spc="0" normalizeH="0" baseline="0" noProof="0" dirty="0">
                <a:ln>
                  <a:noFill/>
                </a:ln>
                <a:solidFill>
                  <a:schemeClr val="tx1"/>
                </a:solidFill>
                <a:effectLst/>
                <a:uLnTx/>
                <a:uFillTx/>
                <a:latin typeface="+mj-lt"/>
                <a:ea typeface="+mj-ea"/>
                <a:cs typeface="+mj-cs"/>
              </a:rPr>
              <a:t> </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0" i="0" u="none" strike="noStrike" kern="1200" cap="none" spc="0" normalizeH="0" baseline="0" noProof="0" dirty="0">
                <a:ln>
                  <a:noFill/>
                </a:ln>
                <a:solidFill>
                  <a:schemeClr val="tx1"/>
                </a:solidFill>
                <a:effectLst/>
                <a:uLnTx/>
                <a:uFillTx/>
                <a:latin typeface="+mj-lt"/>
                <a:ea typeface="+mj-ea"/>
                <a:cs typeface="+mj-cs"/>
              </a:rPr>
              <a:t>με διήθηση του </a:t>
            </a:r>
            <a:r>
              <a:rPr kumimoji="0" lang="el-GR" sz="2800" b="0" i="0" u="none" strike="noStrike" kern="1200" cap="none" spc="0" normalizeH="0" baseline="0" noProof="0" dirty="0" err="1">
                <a:ln>
                  <a:noFill/>
                </a:ln>
                <a:solidFill>
                  <a:schemeClr val="tx1"/>
                </a:solidFill>
                <a:effectLst/>
                <a:uLnTx/>
                <a:uFillTx/>
                <a:latin typeface="+mj-lt"/>
                <a:ea typeface="+mj-ea"/>
                <a:cs typeface="+mj-cs"/>
              </a:rPr>
              <a:t>υποεπιθηλιακού</a:t>
            </a:r>
            <a:r>
              <a:rPr kumimoji="0" lang="el-GR" sz="2800" b="0" i="0" u="none" strike="noStrike" kern="1200" cap="none" spc="0" normalizeH="0" baseline="0" noProof="0" dirty="0">
                <a:ln>
                  <a:noFill/>
                </a:ln>
                <a:solidFill>
                  <a:schemeClr val="tx1"/>
                </a:solidFill>
                <a:effectLst/>
                <a:uLnTx/>
                <a:uFillTx/>
                <a:latin typeface="+mj-lt"/>
                <a:ea typeface="+mj-ea"/>
                <a:cs typeface="+mj-cs"/>
              </a:rPr>
              <a:t> συνδετικού ιστού </a:t>
            </a:r>
            <a:r>
              <a:rPr kumimoji="0" lang="en-US" sz="2800" b="0" i="0" u="none" strike="noStrike" kern="1200" cap="none" spc="0" normalizeH="0" baseline="0" noProof="0" dirty="0">
                <a:ln>
                  <a:noFill/>
                </a:ln>
                <a:solidFill>
                  <a:schemeClr val="tx1"/>
                </a:solidFill>
                <a:effectLst/>
                <a:uLnTx/>
                <a:uFillTx/>
                <a:latin typeface="+mj-lt"/>
                <a:ea typeface="+mj-ea"/>
                <a:cs typeface="+mj-cs"/>
              </a:rPr>
              <a:t>( pT1 )</a:t>
            </a:r>
            <a:endParaRPr kumimoji="0" lang="el-GR" sz="28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162304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 xmlns:a16="http://schemas.microsoft.com/office/drawing/2014/main" id="{C56FB0F5-C5B6-1C85-9CB1-065BCFE82775}"/>
              </a:ext>
            </a:extLst>
          </p:cNvPr>
          <p:cNvSpPr>
            <a:spLocks noGrp="1"/>
          </p:cNvSpPr>
          <p:nvPr>
            <p:ph idx="1"/>
          </p:nvPr>
        </p:nvSpPr>
        <p:spPr>
          <a:xfrm>
            <a:off x="0" y="980728"/>
            <a:ext cx="9144000" cy="5877272"/>
          </a:xfrm>
        </p:spPr>
        <p:txBody>
          <a:bodyPr>
            <a:noAutofit/>
          </a:bodyPr>
          <a:lstStyle/>
          <a:p>
            <a:pPr algn="just"/>
            <a:r>
              <a:rPr lang="el-GR" sz="1600" dirty="0"/>
              <a:t>Σπάνιος κακοήθης επιθηλιακός όγκος </a:t>
            </a:r>
            <a:r>
              <a:rPr lang="el-GR" sz="1600" b="1" spc="300" dirty="0"/>
              <a:t>συμπαγούς</a:t>
            </a:r>
            <a:r>
              <a:rPr lang="el-GR" sz="1600" dirty="0"/>
              <a:t> προτύπου που αποτελείται από </a:t>
            </a:r>
            <a:r>
              <a:rPr lang="el-GR" sz="1600" dirty="0" err="1">
                <a:effectLst>
                  <a:outerShdw blurRad="38100" dist="38100" dir="2700000" algn="tl">
                    <a:srgbClr val="000000">
                      <a:alpha val="43137"/>
                    </a:srgbClr>
                  </a:outerShdw>
                </a:effectLst>
              </a:rPr>
              <a:t>κενοτοπιώδη</a:t>
            </a:r>
            <a:r>
              <a:rPr lang="el-GR" sz="1600" dirty="0"/>
              <a:t>, </a:t>
            </a:r>
            <a:r>
              <a:rPr lang="el-GR" sz="1600" dirty="0" err="1"/>
              <a:t>ηωσινόφιλα</a:t>
            </a:r>
            <a:r>
              <a:rPr lang="el-GR" sz="1600" dirty="0"/>
              <a:t> έως διαυγή, «ήρεμα» κύτταρα με </a:t>
            </a:r>
            <a:r>
              <a:rPr lang="el-GR" sz="1600" b="1" spc="300" dirty="0"/>
              <a:t>απώλεια </a:t>
            </a:r>
            <a:r>
              <a:rPr lang="el-GR" sz="1600" b="1" spc="300" dirty="0" err="1"/>
              <a:t>ανοσοϊστοχημικής</a:t>
            </a:r>
            <a:r>
              <a:rPr lang="el-GR" sz="1600" b="1" spc="300" dirty="0"/>
              <a:t> έκφρασης του SDHB</a:t>
            </a:r>
            <a:r>
              <a:rPr lang="el-GR" sz="1600" dirty="0"/>
              <a:t>. Χαρακτηριστικά </a:t>
            </a:r>
            <a:r>
              <a:rPr lang="el-GR" sz="1600" b="1" dirty="0"/>
              <a:t>φουσκωτά έγκλειστα</a:t>
            </a:r>
            <a:r>
              <a:rPr lang="el-GR" sz="1600" dirty="0"/>
              <a:t>/</a:t>
            </a:r>
            <a:r>
              <a:rPr lang="el-GR" sz="1600" b="1" dirty="0" err="1"/>
              <a:t>κροκιδώδη</a:t>
            </a:r>
            <a:r>
              <a:rPr lang="el-GR" sz="1600" b="1" dirty="0"/>
              <a:t> </a:t>
            </a:r>
            <a:r>
              <a:rPr lang="el-GR" sz="1600" b="1" dirty="0" err="1"/>
              <a:t>κυτταροπλασματικά</a:t>
            </a:r>
            <a:r>
              <a:rPr lang="el-GR" sz="1600" b="1" dirty="0"/>
              <a:t> </a:t>
            </a:r>
            <a:r>
              <a:rPr lang="el-GR" sz="1600" b="1" dirty="0" err="1"/>
              <a:t>κενοτόπια</a:t>
            </a:r>
            <a:r>
              <a:rPr lang="el-GR" sz="1600" b="1" dirty="0"/>
              <a:t> με ωχρή </a:t>
            </a:r>
            <a:r>
              <a:rPr lang="el-GR" sz="1600" b="1" dirty="0" err="1"/>
              <a:t>ηωσινόφιλη</a:t>
            </a:r>
            <a:r>
              <a:rPr lang="el-GR" sz="1600" b="1" dirty="0"/>
              <a:t>, τριχωτή ή αφρώδη εμφάνιση του κυτταροπλάσματος </a:t>
            </a:r>
            <a:r>
              <a:rPr lang="el-GR" sz="1600" dirty="0"/>
              <a:t>και </a:t>
            </a:r>
            <a:r>
              <a:rPr lang="el-GR" sz="1600" b="1" dirty="0"/>
              <a:t>πυρήνες χαμηλής κακοήθειας </a:t>
            </a:r>
            <a:r>
              <a:rPr lang="el-GR" sz="1600" dirty="0"/>
              <a:t>(τουλάχιστον εστιακά). Μπορεί να απαντώνται περιοχές υψηλής πυρηνικής κακοήθειας. </a:t>
            </a:r>
          </a:p>
          <a:p>
            <a:pPr algn="just"/>
            <a:endParaRPr lang="el-GR" sz="1600" dirty="0"/>
          </a:p>
          <a:p>
            <a:pPr algn="just"/>
            <a:r>
              <a:rPr lang="el-GR" sz="1600" dirty="0"/>
              <a:t>Η </a:t>
            </a:r>
            <a:r>
              <a:rPr lang="el-GR" sz="1600" dirty="0" err="1"/>
              <a:t>ογκογένεση</a:t>
            </a:r>
            <a:r>
              <a:rPr lang="el-GR" sz="1600" dirty="0"/>
              <a:t> προκαλείται από μεταβολικές διαταραχές κατόπιν διπλού χτυπήματος  </a:t>
            </a:r>
            <a:r>
              <a:rPr lang="el-GR" sz="1600" b="1" dirty="0"/>
              <a:t>αδρανοποίηση των γονιδίων SDH</a:t>
            </a:r>
            <a:r>
              <a:rPr lang="el-GR" sz="1600" dirty="0"/>
              <a:t>, οδηγώντας σε δυσλειτουργία του </a:t>
            </a:r>
            <a:r>
              <a:rPr lang="el-GR" sz="1600" dirty="0" err="1"/>
              <a:t>μιτοχονδριακού</a:t>
            </a:r>
            <a:r>
              <a:rPr lang="el-GR" sz="1600" dirty="0"/>
              <a:t> συμπλέγματος II. Οι περισσότεροι ασθενείς έχουν μια </a:t>
            </a:r>
            <a:r>
              <a:rPr lang="el-GR" sz="1600" b="1" spc="600" dirty="0"/>
              <a:t>γαμετική</a:t>
            </a:r>
            <a:r>
              <a:rPr lang="el-GR" sz="1600" b="1" dirty="0"/>
              <a:t> μετάλλαξη </a:t>
            </a:r>
            <a:r>
              <a:rPr lang="el-GR" sz="1600" dirty="0"/>
              <a:t>σε ένα γονίδιο SDH, συνήθως στο SDH</a:t>
            </a:r>
            <a:r>
              <a:rPr lang="el-GR" sz="1600" b="1" dirty="0"/>
              <a:t>B</a:t>
            </a:r>
            <a:r>
              <a:rPr lang="en-US" sz="1600" dirty="0"/>
              <a:t>,</a:t>
            </a:r>
            <a:r>
              <a:rPr lang="el-GR" sz="1600" dirty="0"/>
              <a:t> οπότε χρήζουν </a:t>
            </a:r>
            <a:r>
              <a:rPr lang="el-GR" sz="1600" b="1" dirty="0"/>
              <a:t>μακράς παρακολούθησης </a:t>
            </a:r>
            <a:r>
              <a:rPr lang="el-GR" sz="1600" dirty="0"/>
              <a:t>για πιθανή ανάπτυξη </a:t>
            </a:r>
            <a:r>
              <a:rPr lang="el-GR" sz="1600" dirty="0">
                <a:solidFill>
                  <a:srgbClr val="FF0000"/>
                </a:solidFill>
                <a:effectLst>
                  <a:outerShdw blurRad="38100" dist="38100" dir="2700000" algn="tl">
                    <a:srgbClr val="000000">
                      <a:alpha val="43137"/>
                    </a:srgbClr>
                  </a:outerShdw>
                </a:effectLst>
              </a:rPr>
              <a:t>άλλων</a:t>
            </a:r>
            <a:r>
              <a:rPr lang="el-GR" sz="1600" dirty="0"/>
              <a:t> νεοπλασμάτων με ανεπάρκεια της </a:t>
            </a:r>
            <a:r>
              <a:rPr lang="en-US" sz="1600" dirty="0"/>
              <a:t>SDH ( </a:t>
            </a:r>
            <a:r>
              <a:rPr lang="el-GR" sz="1600" dirty="0"/>
              <a:t>ήτοι </a:t>
            </a:r>
            <a:r>
              <a:rPr lang="el-GR" sz="1600" dirty="0" err="1"/>
              <a:t>παραγαγγλίωμα</a:t>
            </a:r>
            <a:r>
              <a:rPr lang="el-GR" sz="1600" dirty="0"/>
              <a:t>, </a:t>
            </a:r>
            <a:r>
              <a:rPr lang="el-GR" sz="1600" dirty="0" err="1"/>
              <a:t>στρωματικός</a:t>
            </a:r>
            <a:r>
              <a:rPr lang="el-GR" sz="1600" dirty="0"/>
              <a:t> όγκος του ΓΕΣ με την εν λόγω ανεπάρκεια και αδένωμα της υπόφυσης). Σε όλους τους ασθενείς με διάγνωση ΝΚΚ με ανεπάρκεια S</a:t>
            </a:r>
            <a:r>
              <a:rPr lang="en-US" sz="1600" dirty="0"/>
              <a:t>DH</a:t>
            </a:r>
            <a:r>
              <a:rPr lang="el-GR" sz="1600" dirty="0"/>
              <a:t> θα πρέπει να προσφέρεται </a:t>
            </a:r>
            <a:r>
              <a:rPr lang="el-GR" sz="1600" b="1" dirty="0"/>
              <a:t>γενετικός έλεγχος</a:t>
            </a:r>
            <a:r>
              <a:rPr lang="el-GR" sz="1600" dirty="0"/>
              <a:t>.</a:t>
            </a:r>
          </a:p>
          <a:p>
            <a:pPr algn="just"/>
            <a:endParaRPr lang="el-GR" sz="1600" dirty="0"/>
          </a:p>
          <a:p>
            <a:pPr algn="just"/>
            <a:r>
              <a:rPr lang="el-GR" sz="1600" dirty="0"/>
              <a:t>Συνολικό ποσοστό </a:t>
            </a:r>
            <a:r>
              <a:rPr lang="el-GR" sz="1600" dirty="0">
                <a:effectLst>
                  <a:outerShdw blurRad="38100" dist="38100" dir="2700000" algn="tl">
                    <a:srgbClr val="000000">
                      <a:alpha val="43137"/>
                    </a:srgbClr>
                  </a:outerShdw>
                </a:effectLst>
              </a:rPr>
              <a:t>μετάστασης ~ 33% των περιπτώσεων</a:t>
            </a:r>
            <a:r>
              <a:rPr lang="el-GR" sz="1600" dirty="0"/>
              <a:t>, αλλά η μετάσταση είναι ασυνήθιστη, εάν παρατηρούνται μόνο μορφολογικοί χαρακτήρες χαμηλόβαθμης κακοήθειας. Υψηλότερο ποσοστό μετάστασης εάν ανευρίσκουμε </a:t>
            </a:r>
            <a:r>
              <a:rPr lang="el-GR" sz="1600" dirty="0">
                <a:effectLst>
                  <a:outerShdw blurRad="38100" dist="38100" dir="2700000" algn="tl">
                    <a:srgbClr val="000000">
                      <a:alpha val="43137"/>
                    </a:srgbClr>
                  </a:outerShdw>
                </a:effectLst>
              </a:rPr>
              <a:t>πυρήνες υψηλού βαθμού κακοήθειας</a:t>
            </a:r>
            <a:r>
              <a:rPr lang="el-GR" sz="1600" dirty="0"/>
              <a:t> (το 70% των αντίστοιχων όγκων κάνουν μετάσταση) ή </a:t>
            </a:r>
            <a:r>
              <a:rPr lang="el-GR" sz="1600" dirty="0">
                <a:effectLst>
                  <a:outerShdw blurRad="38100" dist="38100" dir="2700000" algn="tl">
                    <a:srgbClr val="000000">
                      <a:alpha val="43137"/>
                    </a:srgbClr>
                  </a:outerShdw>
                </a:effectLst>
              </a:rPr>
              <a:t>πηκτική νέκρωση.</a:t>
            </a:r>
          </a:p>
          <a:p>
            <a:pPr algn="just"/>
            <a:endParaRPr lang="el-GR" sz="1600" dirty="0"/>
          </a:p>
          <a:p>
            <a:pPr algn="just"/>
            <a:r>
              <a:rPr lang="el-GR" sz="1600" dirty="0"/>
              <a:t>Η μετά την </a:t>
            </a:r>
            <a:r>
              <a:rPr lang="el-GR" sz="1600" dirty="0" err="1"/>
              <a:t>εκτομή</a:t>
            </a:r>
            <a:r>
              <a:rPr lang="el-GR" sz="1600" dirty="0"/>
              <a:t>  θεραπεία εξαρτάται από τον βαθμό κακοήθειας / το στάδιο και μπορεί να περιλαμβάνει </a:t>
            </a:r>
            <a:r>
              <a:rPr lang="el-GR" sz="1600" dirty="0" err="1"/>
              <a:t>στοχευμένη</a:t>
            </a:r>
            <a:r>
              <a:rPr lang="el-GR" sz="1600" dirty="0"/>
              <a:t> θεραπεία.</a:t>
            </a:r>
          </a:p>
        </p:txBody>
      </p:sp>
      <p:sp>
        <p:nvSpPr>
          <p:cNvPr id="4" name="Τίτλος 1">
            <a:extLst>
              <a:ext uri="{FF2B5EF4-FFF2-40B4-BE49-F238E27FC236}">
                <a16:creationId xmlns="" xmlns:a16="http://schemas.microsoft.com/office/drawing/2014/main" id="{01A0E652-886F-F689-72A8-C8096F81C2E3}"/>
              </a:ext>
            </a:extLst>
          </p:cNvPr>
          <p:cNvSpPr>
            <a:spLocks noGrp="1"/>
          </p:cNvSpPr>
          <p:nvPr>
            <p:ph type="title"/>
          </p:nvPr>
        </p:nvSpPr>
        <p:spPr>
          <a:xfrm>
            <a:off x="0" y="-171400"/>
            <a:ext cx="9036496" cy="1314400"/>
          </a:xfrm>
        </p:spPr>
        <p:txBody>
          <a:bodyPr>
            <a:noAutofit/>
          </a:bodyPr>
          <a:lstStyle/>
          <a:p>
            <a:r>
              <a:rPr lang="el-GR" sz="2800" b="1" dirty="0"/>
              <a:t>ΝΚΚ με ανεπάρκεια της </a:t>
            </a:r>
            <a:r>
              <a:rPr lang="el-GR" sz="2800" b="1" dirty="0" err="1"/>
              <a:t>αφυδρογονάσης</a:t>
            </a:r>
            <a:r>
              <a:rPr lang="el-GR" sz="2800" b="1" dirty="0"/>
              <a:t> </a:t>
            </a:r>
            <a:r>
              <a:rPr lang="en-US" sz="2800" b="1" dirty="0"/>
              <a:t/>
            </a:r>
            <a:br>
              <a:rPr lang="en-US" sz="2800" b="1" dirty="0"/>
            </a:br>
            <a:r>
              <a:rPr lang="el-GR" sz="2800" b="1" dirty="0"/>
              <a:t>του </a:t>
            </a:r>
            <a:r>
              <a:rPr lang="el-GR" sz="2800" b="1" dirty="0" err="1"/>
              <a:t>σουκινικού</a:t>
            </a:r>
            <a:r>
              <a:rPr lang="el-GR" sz="2800" b="1" dirty="0"/>
              <a:t> (ηλεκτρικού) οξέος </a:t>
            </a:r>
            <a:r>
              <a:rPr lang="en-US" sz="2800" b="1" dirty="0"/>
              <a:t>(SDH)</a:t>
            </a:r>
            <a:endParaRPr lang="el-GR" sz="2800" b="1" dirty="0"/>
          </a:p>
        </p:txBody>
      </p:sp>
    </p:spTree>
    <p:extLst>
      <p:ext uri="{BB962C8B-B14F-4D97-AF65-F5344CB8AC3E}">
        <p14:creationId xmlns="" xmlns:p14="http://schemas.microsoft.com/office/powerpoint/2010/main" val="96557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dissolve">
                                      <p:cBhvr>
                                        <p:cTn id="1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99392"/>
            <a:ext cx="9144000" cy="1170938"/>
          </a:xfrm>
        </p:spPr>
        <p:txBody>
          <a:bodyPr>
            <a:normAutofit fontScale="90000"/>
          </a:bodyPr>
          <a:lstStyle/>
          <a:p>
            <a:r>
              <a:rPr lang="el-GR" sz="2700" b="1" spc="600" dirty="0" err="1">
                <a:effectLst>
                  <a:outerShdw blurRad="38100" dist="38100" dir="2700000" algn="tl">
                    <a:srgbClr val="000000">
                      <a:alpha val="43137"/>
                    </a:srgbClr>
                  </a:outerShdw>
                </a:effectLst>
              </a:rPr>
              <a:t>Πολύχωρο</a:t>
            </a:r>
            <a:r>
              <a:rPr lang="el-GR" sz="2700" b="1" spc="600" dirty="0">
                <a:effectLst>
                  <a:outerShdw blurRad="38100" dist="38100" dir="2700000" algn="tl">
                    <a:srgbClr val="000000">
                      <a:alpha val="43137"/>
                    </a:srgbClr>
                  </a:outerShdw>
                </a:effectLst>
              </a:rPr>
              <a:t> </a:t>
            </a:r>
            <a:r>
              <a:rPr lang="el-GR" sz="2700" b="1" spc="600" dirty="0" err="1">
                <a:effectLst>
                  <a:outerShdw blurRad="38100" dist="38100" dir="2700000" algn="tl">
                    <a:srgbClr val="000000">
                      <a:alpha val="43137"/>
                    </a:srgbClr>
                  </a:outerShdw>
                </a:effectLst>
              </a:rPr>
              <a:t>κυστικό</a:t>
            </a:r>
            <a:r>
              <a:rPr lang="el-GR" sz="2700" b="1" dirty="0" err="1"/>
              <a:t>ΝΚ</a:t>
            </a:r>
            <a:r>
              <a:rPr lang="el-GR" sz="2700" b="1" u="sng" dirty="0" err="1">
                <a:effectLst>
                  <a:outerShdw blurRad="38100" dist="38100" dir="2700000" algn="tl">
                    <a:srgbClr val="000000">
                      <a:alpha val="43137"/>
                    </a:srgbClr>
                  </a:outerShdw>
                </a:effectLst>
              </a:rPr>
              <a:t>Ν</a:t>
            </a:r>
            <a:r>
              <a:rPr lang="el-GR" sz="2700" b="1" dirty="0"/>
              <a:t>, χαμηλού κακοήθους δυναμικού.</a:t>
            </a:r>
            <a:r>
              <a:rPr lang="el-GR" sz="2400" dirty="0"/>
              <a:t/>
            </a:r>
            <a:br>
              <a:rPr lang="el-GR" sz="2400" dirty="0"/>
            </a:br>
            <a:r>
              <a:rPr lang="el-GR" sz="2400" dirty="0"/>
              <a:t>(διαυγή νεοπλασματικά κύτταρα </a:t>
            </a:r>
            <a:r>
              <a:rPr lang="el-GR" sz="2400" b="1" dirty="0">
                <a:effectLst>
                  <a:outerShdw blurRad="38100" dist="38100" dir="2700000" algn="tl">
                    <a:srgbClr val="000000">
                      <a:alpha val="43137"/>
                    </a:srgbClr>
                  </a:outerShdw>
                </a:effectLst>
              </a:rPr>
              <a:t>μόνο</a:t>
            </a:r>
            <a:r>
              <a:rPr lang="el-GR" sz="2400" dirty="0"/>
              <a:t> στα διαφραγμάτια ή  στην επένδυση των κύστεων. Ήπια βιολογική συμπεριφορά)</a:t>
            </a:r>
            <a:endParaRPr lang="el-GR" sz="4800" b="1" dirty="0"/>
          </a:p>
        </p:txBody>
      </p:sp>
      <p:pic>
        <p:nvPicPr>
          <p:cNvPr id="3" name="Picture 2"/>
          <p:cNvPicPr>
            <a:picLocks noChangeAspect="1" noChangeArrowheads="1"/>
          </p:cNvPicPr>
          <p:nvPr/>
        </p:nvPicPr>
        <p:blipFill>
          <a:blip r:embed="rId2" cstate="print"/>
          <a:srcRect/>
          <a:stretch>
            <a:fillRect/>
          </a:stretch>
        </p:blipFill>
        <p:spPr bwMode="auto">
          <a:xfrm>
            <a:off x="683568" y="1124744"/>
            <a:ext cx="7620000" cy="5924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Θέση περιεχομένου 7">
            <a:extLst>
              <a:ext uri="{FF2B5EF4-FFF2-40B4-BE49-F238E27FC236}">
                <a16:creationId xmlns="" xmlns:a16="http://schemas.microsoft.com/office/drawing/2014/main" id="{6FE04B6F-8E6E-063A-8E75-AEC5C38FE015}"/>
              </a:ext>
            </a:extLst>
          </p:cNvPr>
          <p:cNvPicPr>
            <a:picLocks noGrp="1" noChangeAspect="1"/>
          </p:cNvPicPr>
          <p:nvPr>
            <p:ph sz="quarter" idx="4"/>
          </p:nvPr>
        </p:nvPicPr>
        <p:blipFill>
          <a:blip r:embed="rId2" cstate="print">
            <a:extLst>
              <a:ext uri="{28A0092B-C50C-407E-A947-70E740481C1C}">
                <a14:useLocalDpi xmlns="" xmlns:a14="http://schemas.microsoft.com/office/drawing/2010/main" val="0"/>
              </a:ext>
            </a:extLst>
          </a:blip>
          <a:stretch>
            <a:fillRect/>
          </a:stretch>
        </p:blipFill>
        <p:spPr>
          <a:xfrm>
            <a:off x="251520" y="159716"/>
            <a:ext cx="4680520" cy="6560529"/>
          </a:xfrm>
        </p:spPr>
      </p:pic>
      <p:sp>
        <p:nvSpPr>
          <p:cNvPr id="9" name="Τίτλος 1">
            <a:extLst>
              <a:ext uri="{FF2B5EF4-FFF2-40B4-BE49-F238E27FC236}">
                <a16:creationId xmlns="" xmlns:a16="http://schemas.microsoft.com/office/drawing/2014/main" id="{BE812F37-B441-2C62-A12A-1AF11F773CC5}"/>
              </a:ext>
            </a:extLst>
          </p:cNvPr>
          <p:cNvSpPr>
            <a:spLocks noGrp="1"/>
          </p:cNvSpPr>
          <p:nvPr>
            <p:ph type="title"/>
          </p:nvPr>
        </p:nvSpPr>
        <p:spPr>
          <a:xfrm>
            <a:off x="4932040" y="2636912"/>
            <a:ext cx="4211960" cy="1584176"/>
          </a:xfrm>
        </p:spPr>
        <p:txBody>
          <a:bodyPr>
            <a:noAutofit/>
          </a:bodyPr>
          <a:lstStyle/>
          <a:p>
            <a:r>
              <a:rPr lang="el-GR" sz="2400" dirty="0"/>
              <a:t>Τα </a:t>
            </a:r>
            <a:r>
              <a:rPr lang="el-GR" sz="2400" b="1" dirty="0"/>
              <a:t>γονίδια για τις </a:t>
            </a:r>
            <a:r>
              <a:rPr lang="el-GR" sz="2400" b="1" dirty="0" err="1"/>
              <a:t>υπομονάδες</a:t>
            </a:r>
            <a:r>
              <a:rPr lang="el-GR" sz="2400" b="1" dirty="0"/>
              <a:t> ηλεκτρικής </a:t>
            </a:r>
            <a:r>
              <a:rPr lang="el-GR" sz="2400" b="1" dirty="0" err="1"/>
              <a:t>αφυδρογονάσης</a:t>
            </a:r>
            <a:r>
              <a:rPr lang="el-GR" sz="2400" b="1" dirty="0"/>
              <a:t> (SDHA, SDH</a:t>
            </a:r>
            <a:r>
              <a:rPr lang="el-GR" sz="2400" b="1" dirty="0">
                <a:effectLst>
                  <a:outerShdw blurRad="38100" dist="38100" dir="2700000" algn="tl">
                    <a:srgbClr val="000000">
                      <a:alpha val="43137"/>
                    </a:srgbClr>
                  </a:outerShdw>
                </a:effectLst>
              </a:rPr>
              <a:t>B</a:t>
            </a:r>
            <a:r>
              <a:rPr lang="el-GR" sz="2400" b="1" dirty="0"/>
              <a:t>, SDHC, SDHD) </a:t>
            </a:r>
            <a:r>
              <a:rPr lang="el-GR" sz="2400" dirty="0"/>
              <a:t>κωδικοποιούν πρωτεΐνες που αποτελούν </a:t>
            </a:r>
            <a:r>
              <a:rPr lang="el-GR" sz="2400" b="1" dirty="0"/>
              <a:t>μέρος του </a:t>
            </a:r>
            <a:r>
              <a:rPr lang="el-GR" sz="2400" b="1" dirty="0" err="1"/>
              <a:t>μιτοχονδριακού</a:t>
            </a:r>
            <a:r>
              <a:rPr lang="el-GR" sz="2400" b="1" dirty="0"/>
              <a:t> συμπλέγματος II</a:t>
            </a:r>
            <a:r>
              <a:rPr lang="el-GR" sz="2400" dirty="0"/>
              <a:t>, το οποίο συνδέει τον κύκλο του </a:t>
            </a:r>
            <a:r>
              <a:rPr lang="el-GR" sz="2400" dirty="0" err="1"/>
              <a:t>Krebs</a:t>
            </a:r>
            <a:r>
              <a:rPr lang="el-GR" sz="2400" dirty="0"/>
              <a:t> και την αλυσίδα μεταφοράς ηλεκτρονίων.</a:t>
            </a:r>
            <a:br>
              <a:rPr lang="el-GR" sz="2400" dirty="0"/>
            </a:br>
            <a:r>
              <a:rPr lang="en-US" sz="2400" b="1" dirty="0"/>
              <a:t>A</a:t>
            </a:r>
            <a:r>
              <a:rPr lang="el-GR" sz="2400" b="1" dirty="0" err="1"/>
              <a:t>λλαγές</a:t>
            </a:r>
            <a:r>
              <a:rPr lang="el-GR" sz="2400" b="1" dirty="0"/>
              <a:t> οξειδοαναγωγής </a:t>
            </a:r>
            <a:r>
              <a:rPr lang="el-GR" sz="2400" dirty="0" err="1"/>
              <a:t>επαγώμενες</a:t>
            </a:r>
            <a:r>
              <a:rPr lang="el-GR" sz="2400" dirty="0"/>
              <a:t> από </a:t>
            </a:r>
            <a:r>
              <a:rPr lang="el-GR" sz="2400" b="1" dirty="0"/>
              <a:t>μεταλλάξεις στο </a:t>
            </a:r>
            <a:r>
              <a:rPr lang="en-US" sz="2400" b="1" dirty="0"/>
              <a:t>SDH </a:t>
            </a:r>
            <a:r>
              <a:rPr lang="en-US" sz="2400" dirty="0"/>
              <a:t>(</a:t>
            </a:r>
            <a:r>
              <a:rPr lang="el-GR" sz="2400" dirty="0"/>
              <a:t>και στα </a:t>
            </a:r>
            <a:r>
              <a:rPr lang="en-US" sz="2400" dirty="0"/>
              <a:t>FH &amp; IDH). </a:t>
            </a:r>
            <a:r>
              <a:rPr lang="el-GR" sz="2400" dirty="0"/>
              <a:t/>
            </a:r>
            <a:br>
              <a:rPr lang="el-GR" sz="2400" dirty="0"/>
            </a:br>
            <a:r>
              <a:rPr lang="en-US" sz="2400" dirty="0"/>
              <a:t>H </a:t>
            </a:r>
            <a:r>
              <a:rPr lang="el-GR" sz="2400" b="1" dirty="0"/>
              <a:t>απώλεια της λειτουργίας του </a:t>
            </a:r>
            <a:r>
              <a:rPr lang="en-US" sz="2400" b="1" dirty="0"/>
              <a:t>SDH </a:t>
            </a:r>
            <a:r>
              <a:rPr lang="el-GR" sz="2400" dirty="0">
                <a:effectLst>
                  <a:outerShdw blurRad="38100" dist="38100" dir="2700000" algn="tl">
                    <a:srgbClr val="000000">
                      <a:alpha val="43137"/>
                    </a:srgbClr>
                  </a:outerShdw>
                </a:effectLst>
              </a:rPr>
              <a:t>αυξάνει τα επίπεδα ελεύθερων ριζών</a:t>
            </a:r>
            <a:r>
              <a:rPr lang="el-GR" sz="2400" dirty="0"/>
              <a:t>, οδηγώντας σε </a:t>
            </a:r>
            <a:r>
              <a:rPr lang="el-GR" sz="2400" dirty="0">
                <a:effectLst>
                  <a:outerShdw blurRad="38100" dist="38100" dir="2700000" algn="tl">
                    <a:srgbClr val="000000">
                      <a:alpha val="43137"/>
                    </a:srgbClr>
                  </a:outerShdw>
                </a:effectLst>
              </a:rPr>
              <a:t>μεταλλάξεις του </a:t>
            </a:r>
            <a:r>
              <a:rPr lang="en-US" sz="2400" dirty="0">
                <a:effectLst>
                  <a:outerShdw blurRad="38100" dist="38100" dir="2700000" algn="tl">
                    <a:srgbClr val="000000">
                      <a:alpha val="43137"/>
                    </a:srgbClr>
                  </a:outerShdw>
                </a:effectLst>
              </a:rPr>
              <a:t>DNA </a:t>
            </a:r>
            <a:r>
              <a:rPr lang="el-GR" sz="2400" dirty="0"/>
              <a:t>και </a:t>
            </a:r>
            <a:r>
              <a:rPr lang="el-GR" sz="2400" b="1" spc="300" dirty="0"/>
              <a:t>σταθεροποίηση </a:t>
            </a:r>
            <a:br>
              <a:rPr lang="el-GR" sz="2400" b="1" spc="300" dirty="0"/>
            </a:br>
            <a:r>
              <a:rPr lang="el-GR" sz="2400" b="1" spc="300" dirty="0"/>
              <a:t>του </a:t>
            </a:r>
            <a:r>
              <a:rPr lang="en-US" sz="2400" b="1" spc="300" dirty="0"/>
              <a:t>HIF-1a</a:t>
            </a:r>
            <a:r>
              <a:rPr lang="en-US" sz="2400" dirty="0"/>
              <a:t>.</a:t>
            </a:r>
            <a:endParaRPr lang="el-GR" sz="2400" dirty="0"/>
          </a:p>
        </p:txBody>
      </p:sp>
      <mc:AlternateContent xmlns:mc="http://schemas.openxmlformats.org/markup-compatibility/2006">
        <mc:Choice xmlns="" xmlns:p14="http://schemas.microsoft.com/office/powerpoint/2010/main" Requires="p14">
          <p:contentPart p14:bwMode="auto" r:id="rId13">
            <p14:nvContentPartPr>
              <p14:cNvPr id="1026" name="Ink 2"/>
              <p14:cNvContentPartPr>
                <a14:cpLocks xmlns:a14="http://schemas.microsoft.com/office/drawing/2010/main" noRot="1" noChangeAspect="1" noEditPoints="1" noChangeArrowheads="1" noChangeShapeType="1"/>
              </p14:cNvContentPartPr>
              <p14:nvPr/>
            </p14:nvContentPartPr>
            <p14:xfrm>
              <a:off x="1431925" y="2422525"/>
              <a:ext cx="717550" cy="541338"/>
            </p14:xfrm>
          </p:contentPart>
        </mc:Choice>
        <mc:Fallback>
          <p:pic>
            <p:nvPicPr>
              <p:cNvPr id="1026" name="Ink 2"/>
              <p:cNvPicPr>
                <a:picLocks noRot="1" noChangeAspect="1" noEditPoints="1" noChangeArrowheads="1" noChangeShapeType="1"/>
              </p:cNvPicPr>
              <p:nvPr/>
            </p:nvPicPr>
            <p:blipFill>
              <a:blip r:embed="rId14" cstate="print"/>
              <a:stretch>
                <a:fillRect/>
              </a:stretch>
            </p:blipFill>
            <p:spPr>
              <a:xfrm>
                <a:off x="1422652" y="2413247"/>
                <a:ext cx="736095" cy="559894"/>
              </a:xfrm>
              <a:prstGeom prst="rect">
                <a:avLst/>
              </a:prstGeom>
            </p:spPr>
          </p:pic>
        </mc:Fallback>
      </mc:AlternateContent>
    </p:spTree>
    <p:extLst>
      <p:ext uri="{BB962C8B-B14F-4D97-AF65-F5344CB8AC3E}">
        <p14:creationId xmlns="" xmlns:p14="http://schemas.microsoft.com/office/powerpoint/2010/main" val="29960117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14554"/>
          </a:xfrm>
        </p:spPr>
        <p:txBody>
          <a:bodyPr>
            <a:normAutofit fontScale="90000"/>
          </a:bodyPr>
          <a:lstStyle/>
          <a:p>
            <a:pPr algn="ctr"/>
            <a:r>
              <a:rPr lang="el-GR" sz="3100" dirty="0">
                <a:solidFill>
                  <a:schemeClr val="bg2">
                    <a:lumMod val="10000"/>
                  </a:schemeClr>
                </a:solidFill>
                <a:latin typeface="+mn-lt"/>
              </a:rPr>
              <a:t>ΝΚΚ με ανεπάρκεια της ηλεκτρικής </a:t>
            </a:r>
            <a:r>
              <a:rPr lang="el-GR" sz="3100" dirty="0" err="1">
                <a:solidFill>
                  <a:schemeClr val="bg2">
                    <a:lumMod val="10000"/>
                  </a:schemeClr>
                </a:solidFill>
                <a:latin typeface="+mn-lt"/>
              </a:rPr>
              <a:t>αφυδρογονάσης</a:t>
            </a:r>
            <a:r>
              <a:rPr lang="el-GR" sz="3100" dirty="0">
                <a:solidFill>
                  <a:schemeClr val="bg2">
                    <a:lumMod val="10000"/>
                  </a:schemeClr>
                </a:solidFill>
                <a:latin typeface="+mn-lt"/>
              </a:rPr>
              <a:t> (</a:t>
            </a:r>
            <a:r>
              <a:rPr lang="en-US" sz="3100" dirty="0">
                <a:solidFill>
                  <a:schemeClr val="bg2">
                    <a:lumMod val="10000"/>
                  </a:schemeClr>
                </a:solidFill>
                <a:latin typeface="+mn-lt"/>
              </a:rPr>
              <a:t>SDH</a:t>
            </a:r>
            <a:r>
              <a:rPr lang="el-GR" sz="3100" dirty="0">
                <a:solidFill>
                  <a:schemeClr val="bg2">
                    <a:lumMod val="10000"/>
                  </a:schemeClr>
                </a:solidFill>
                <a:latin typeface="+mn-lt"/>
              </a:rPr>
              <a:t>)</a:t>
            </a:r>
            <a:r>
              <a:rPr lang="el-GR" sz="1800" dirty="0">
                <a:solidFill>
                  <a:schemeClr val="bg2">
                    <a:lumMod val="10000"/>
                  </a:schemeClr>
                </a:solidFill>
                <a:latin typeface="+mn-lt"/>
              </a:rPr>
              <a:t/>
            </a:r>
            <a:br>
              <a:rPr lang="el-GR" sz="1800" dirty="0">
                <a:solidFill>
                  <a:schemeClr val="bg2">
                    <a:lumMod val="10000"/>
                  </a:schemeClr>
                </a:solidFill>
                <a:latin typeface="+mn-lt"/>
              </a:rPr>
            </a:br>
            <a:r>
              <a:rPr lang="el-GR" sz="1800" dirty="0">
                <a:solidFill>
                  <a:schemeClr val="bg2">
                    <a:lumMod val="10000"/>
                  </a:schemeClr>
                </a:solidFill>
                <a:latin typeface="+mn-lt"/>
              </a:rPr>
              <a:t/>
            </a:r>
            <a:br>
              <a:rPr lang="el-GR" sz="1800" dirty="0">
                <a:solidFill>
                  <a:schemeClr val="bg2">
                    <a:lumMod val="10000"/>
                  </a:schemeClr>
                </a:solidFill>
                <a:latin typeface="+mn-lt"/>
              </a:rPr>
            </a:br>
            <a:r>
              <a:rPr lang="el-GR" sz="2200" dirty="0">
                <a:latin typeface="+mn-lt"/>
              </a:rPr>
              <a:t> </a:t>
            </a:r>
            <a:r>
              <a:rPr lang="el-GR" sz="2200" dirty="0">
                <a:solidFill>
                  <a:schemeClr val="tx2">
                    <a:lumMod val="50000"/>
                  </a:schemeClr>
                </a:solidFill>
                <a:latin typeface="+mn-lt"/>
              </a:rPr>
              <a:t>Ξεχωρίζει από το χρωμόφοβο ΝΚΚ,  καθώς εμφανίζει </a:t>
            </a:r>
            <a:r>
              <a:rPr lang="el-GR" sz="2200" dirty="0">
                <a:solidFill>
                  <a:schemeClr val="tx2">
                    <a:lumMod val="50000"/>
                  </a:schemeClr>
                </a:solidFill>
                <a:effectLst>
                  <a:outerShdw blurRad="38100" dist="38100" dir="2700000" algn="tl">
                    <a:srgbClr val="000000">
                      <a:alpha val="43137"/>
                    </a:srgbClr>
                  </a:outerShdw>
                </a:effectLst>
                <a:latin typeface="+mn-lt"/>
              </a:rPr>
              <a:t>κυτταροπλασματικά </a:t>
            </a:r>
            <a:r>
              <a:rPr lang="el-GR" sz="2200" dirty="0">
                <a:solidFill>
                  <a:schemeClr val="tx2">
                    <a:lumMod val="50000"/>
                  </a:schemeClr>
                </a:solidFill>
                <a:latin typeface="+mn-lt"/>
              </a:rPr>
              <a:t>κενοτόπια ή κροκιδώδη </a:t>
            </a:r>
            <a:r>
              <a:rPr lang="el-GR" sz="2200" dirty="0">
                <a:solidFill>
                  <a:schemeClr val="tx2">
                    <a:lumMod val="50000"/>
                  </a:schemeClr>
                </a:solidFill>
                <a:effectLst>
                  <a:outerShdw blurRad="38100" dist="38100" dir="2700000" algn="tl">
                    <a:srgbClr val="000000">
                      <a:alpha val="43137"/>
                    </a:srgbClr>
                  </a:outerShdw>
                </a:effectLst>
                <a:latin typeface="+mn-lt"/>
              </a:rPr>
              <a:t>εγκλείσματα</a:t>
            </a:r>
            <a:r>
              <a:rPr lang="el-GR" sz="2200" dirty="0">
                <a:solidFill>
                  <a:schemeClr val="tx2">
                    <a:lumMod val="50000"/>
                  </a:schemeClr>
                </a:solidFill>
                <a:latin typeface="+mn-lt"/>
              </a:rPr>
              <a:t>, και αρνητική ανοσοχρώση </a:t>
            </a:r>
            <a:r>
              <a:rPr lang="en-US" sz="2200" dirty="0">
                <a:solidFill>
                  <a:schemeClr val="tx2">
                    <a:lumMod val="50000"/>
                  </a:schemeClr>
                </a:solidFill>
                <a:latin typeface="+mn-lt"/>
              </a:rPr>
              <a:t>SDHB</a:t>
            </a:r>
            <a:r>
              <a:rPr lang="el-GR" sz="2200" dirty="0">
                <a:solidFill>
                  <a:schemeClr val="tx2">
                    <a:lumMod val="50000"/>
                  </a:schemeClr>
                </a:solidFill>
                <a:latin typeface="+mn-lt"/>
              </a:rPr>
              <a:t>. Το 75% των  σπάνιων αυτών περιπτώσεων  είναι χαμηλόβαθμης κακοήθειας σε όλη τους την έκταση, στερούνται πηκτικής νέκρωσης και έχουν </a:t>
            </a:r>
            <a:r>
              <a:rPr lang="el-GR" sz="2200" b="1" dirty="0">
                <a:solidFill>
                  <a:schemeClr val="tx2">
                    <a:lumMod val="50000"/>
                  </a:schemeClr>
                </a:solidFill>
                <a:latin typeface="+mn-lt"/>
              </a:rPr>
              <a:t>καλή πρόγνωση</a:t>
            </a:r>
            <a:r>
              <a:rPr lang="el-GR" sz="2200" dirty="0">
                <a:solidFill>
                  <a:schemeClr val="tx2">
                    <a:lumMod val="50000"/>
                  </a:schemeClr>
                </a:solidFill>
                <a:latin typeface="+mn-lt"/>
              </a:rPr>
              <a:t>.</a:t>
            </a:r>
            <a:br>
              <a:rPr lang="el-GR" sz="2200" dirty="0">
                <a:solidFill>
                  <a:schemeClr val="tx2">
                    <a:lumMod val="50000"/>
                  </a:schemeClr>
                </a:solidFill>
                <a:latin typeface="+mn-lt"/>
              </a:rPr>
            </a:br>
            <a:endParaRPr lang="el-GR" sz="2200" dirty="0">
              <a:solidFill>
                <a:schemeClr val="tx2">
                  <a:lumMod val="50000"/>
                </a:schemeClr>
              </a:solidFill>
              <a:latin typeface="+mn-lt"/>
            </a:endParaRPr>
          </a:p>
        </p:txBody>
      </p:sp>
      <p:pic>
        <p:nvPicPr>
          <p:cNvPr id="1027" name="Picture 3" descr="C:\Users\αγαπουλακι\Desktop\SPECIFIC SUBTYPES\succinate dehydrogenase deficient RCC Χ20 (2).tif"/>
          <p:cNvPicPr>
            <a:picLocks noChangeAspect="1" noChangeArrowheads="1"/>
          </p:cNvPicPr>
          <p:nvPr/>
        </p:nvPicPr>
        <p:blipFill>
          <a:blip r:embed="rId2" cstate="print"/>
          <a:srcRect/>
          <a:stretch>
            <a:fillRect/>
          </a:stretch>
        </p:blipFill>
        <p:spPr bwMode="auto">
          <a:xfrm rot="5400000">
            <a:off x="-542803" y="3185952"/>
            <a:ext cx="4317012" cy="2517091"/>
          </a:xfrm>
          <a:prstGeom prst="rect">
            <a:avLst/>
          </a:prstGeom>
          <a:noFill/>
        </p:spPr>
      </p:pic>
      <p:pic>
        <p:nvPicPr>
          <p:cNvPr id="3" name="Picture 2" descr="C:\Users\αγαπουλακι\Downloads\17-9559A8 Anti SDHB Χ20.jpg"/>
          <p:cNvPicPr>
            <a:picLocks noChangeAspect="1" noChangeArrowheads="1"/>
          </p:cNvPicPr>
          <p:nvPr/>
        </p:nvPicPr>
        <p:blipFill>
          <a:blip r:embed="rId3" cstate="print"/>
          <a:srcRect/>
          <a:stretch>
            <a:fillRect/>
          </a:stretch>
        </p:blipFill>
        <p:spPr bwMode="auto">
          <a:xfrm rot="5400000">
            <a:off x="5291836" y="3209230"/>
            <a:ext cx="4275368" cy="2428892"/>
          </a:xfrm>
          <a:prstGeom prst="rect">
            <a:avLst/>
          </a:prstGeom>
          <a:noFill/>
        </p:spPr>
      </p:pic>
      <p:sp>
        <p:nvSpPr>
          <p:cNvPr id="6" name="Rectangle 5"/>
          <p:cNvSpPr/>
          <p:nvPr/>
        </p:nvSpPr>
        <p:spPr>
          <a:xfrm>
            <a:off x="6215074" y="3286124"/>
            <a:ext cx="1143008" cy="369332"/>
          </a:xfrm>
          <a:prstGeom prst="rect">
            <a:avLst/>
          </a:prstGeom>
        </p:spPr>
        <p:txBody>
          <a:bodyPr wrap="square">
            <a:spAutoFit/>
          </a:bodyPr>
          <a:lstStyle/>
          <a:p>
            <a:r>
              <a:rPr lang="en-GB" dirty="0"/>
              <a:t>SDHB</a:t>
            </a:r>
            <a:endParaRPr lang="el-GR" dirty="0"/>
          </a:p>
        </p:txBody>
      </p:sp>
      <p:pic>
        <p:nvPicPr>
          <p:cNvPr id="90113" name="Picture 1" descr="C:\Users\αγαπουλακι\Desktop\800px-SDH-deficient_renal_cell_carcinoma_-2-_very_high_mag.jpg"/>
          <p:cNvPicPr>
            <a:picLocks noChangeAspect="1" noChangeArrowheads="1"/>
          </p:cNvPicPr>
          <p:nvPr/>
        </p:nvPicPr>
        <p:blipFill>
          <a:blip r:embed="rId4" cstate="print"/>
          <a:srcRect/>
          <a:stretch>
            <a:fillRect/>
          </a:stretch>
        </p:blipFill>
        <p:spPr bwMode="auto">
          <a:xfrm rot="5400000">
            <a:off x="2356528" y="3001266"/>
            <a:ext cx="4286281" cy="285573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80E58F96-F83B-C379-33F9-AAAE4CC7884E}"/>
              </a:ext>
            </a:extLst>
          </p:cNvPr>
          <p:cNvSpPr>
            <a:spLocks noGrp="1"/>
          </p:cNvSpPr>
          <p:nvPr>
            <p:ph type="title"/>
          </p:nvPr>
        </p:nvSpPr>
        <p:spPr>
          <a:xfrm>
            <a:off x="0" y="116632"/>
            <a:ext cx="9144000" cy="864096"/>
          </a:xfrm>
        </p:spPr>
        <p:txBody>
          <a:bodyPr>
            <a:normAutofit fontScale="90000"/>
          </a:bodyPr>
          <a:lstStyle/>
          <a:p>
            <a:r>
              <a:rPr lang="el-GR" dirty="0"/>
              <a:t>Σπανιότατο </a:t>
            </a:r>
            <a:r>
              <a:rPr lang="en-US" dirty="0"/>
              <a:t>NKK </a:t>
            </a:r>
            <a:r>
              <a:rPr lang="el-GR" dirty="0"/>
              <a:t>με </a:t>
            </a:r>
            <a:r>
              <a:rPr lang="el-GR" b="1" dirty="0"/>
              <a:t>αναδιατάξεις του </a:t>
            </a:r>
            <a:r>
              <a:rPr lang="en-US" b="1" dirty="0"/>
              <a:t>ALK</a:t>
            </a:r>
            <a:endParaRPr lang="el-GR" b="1" dirty="0"/>
          </a:p>
        </p:txBody>
      </p:sp>
      <p:sp>
        <p:nvSpPr>
          <p:cNvPr id="3" name="Θέση περιεχομένου 2">
            <a:extLst>
              <a:ext uri="{FF2B5EF4-FFF2-40B4-BE49-F238E27FC236}">
                <a16:creationId xmlns="" xmlns:a16="http://schemas.microsoft.com/office/drawing/2014/main" id="{B0979A6E-F050-AD5A-4AD2-DC447197E085}"/>
              </a:ext>
            </a:extLst>
          </p:cNvPr>
          <p:cNvSpPr>
            <a:spLocks noGrp="1"/>
          </p:cNvSpPr>
          <p:nvPr>
            <p:ph idx="1"/>
          </p:nvPr>
        </p:nvSpPr>
        <p:spPr>
          <a:xfrm>
            <a:off x="457200" y="980728"/>
            <a:ext cx="8229600" cy="6120680"/>
          </a:xfrm>
        </p:spPr>
        <p:txBody>
          <a:bodyPr>
            <a:normAutofit fontScale="85000" lnSpcReduction="20000"/>
          </a:bodyPr>
          <a:lstStyle/>
          <a:p>
            <a:pPr algn="just"/>
            <a:r>
              <a:rPr lang="el-GR" dirty="0"/>
              <a:t>Αρχιτεκτονικά ιδιαίτερα </a:t>
            </a:r>
            <a:r>
              <a:rPr lang="el-GR" u="sng" spc="300" dirty="0">
                <a:effectLst>
                  <a:outerShdw blurRad="38100" dist="38100" dir="2700000" algn="tl">
                    <a:srgbClr val="000000">
                      <a:alpha val="43137"/>
                    </a:srgbClr>
                  </a:outerShdw>
                </a:effectLst>
              </a:rPr>
              <a:t>ετερογενής</a:t>
            </a:r>
            <a:r>
              <a:rPr lang="el-GR" dirty="0"/>
              <a:t> </a:t>
            </a:r>
            <a:r>
              <a:rPr lang="el-GR" dirty="0" err="1"/>
              <a:t>ηωσινόφιλος</a:t>
            </a:r>
            <a:r>
              <a:rPr lang="el-GR" dirty="0"/>
              <a:t> όγκος, συμπαγούς, </a:t>
            </a:r>
            <a:r>
              <a:rPr lang="el-GR" dirty="0" err="1"/>
              <a:t>θηλώδους</a:t>
            </a:r>
            <a:r>
              <a:rPr lang="el-GR" dirty="0"/>
              <a:t> ή ηθμοειδούς προτύπου ανάπτυξης,  με πολυγωνικά, ραβδοειδή, δίκην </a:t>
            </a:r>
            <a:r>
              <a:rPr lang="el-GR" dirty="0" err="1"/>
              <a:t>σφραγιστήρος</a:t>
            </a:r>
            <a:r>
              <a:rPr lang="el-GR" dirty="0"/>
              <a:t> δακτυλίου και ατρακτοειδή κύτταρα, </a:t>
            </a:r>
            <a:r>
              <a:rPr lang="el-GR" dirty="0">
                <a:effectLst>
                  <a:outerShdw blurRad="38100" dist="38100" dir="2700000" algn="tl">
                    <a:srgbClr val="000000">
                      <a:alpha val="43137"/>
                    </a:srgbClr>
                  </a:outerShdw>
                </a:effectLst>
              </a:rPr>
              <a:t>παραγωγή </a:t>
            </a:r>
            <a:r>
              <a:rPr lang="el-GR" dirty="0" err="1">
                <a:effectLst>
                  <a:outerShdw blurRad="38100" dist="38100" dir="2700000" algn="tl">
                    <a:srgbClr val="000000">
                      <a:alpha val="43137"/>
                    </a:srgbClr>
                  </a:outerShdw>
                </a:effectLst>
              </a:rPr>
              <a:t>βλέννης</a:t>
            </a:r>
            <a:r>
              <a:rPr lang="el-GR" dirty="0">
                <a:effectLst>
                  <a:outerShdw blurRad="38100" dist="38100" dir="2700000" algn="tl">
                    <a:srgbClr val="000000">
                      <a:alpha val="43137"/>
                    </a:srgbClr>
                  </a:outerShdw>
                </a:effectLst>
              </a:rPr>
              <a:t>, ψαμμώδη σωμάτια, </a:t>
            </a:r>
            <a:r>
              <a:rPr lang="el-GR" dirty="0" err="1">
                <a:effectLst>
                  <a:outerShdw blurRad="38100" dist="38100" dir="2700000" algn="tl">
                    <a:srgbClr val="000000">
                      <a:alpha val="43137"/>
                    </a:srgbClr>
                  </a:outerShdw>
                </a:effectLst>
              </a:rPr>
              <a:t>μετανεφρικοειδή</a:t>
            </a:r>
            <a:r>
              <a:rPr lang="el-GR" dirty="0">
                <a:effectLst>
                  <a:outerShdw blurRad="38100" dist="38100" dir="2700000" algn="tl">
                    <a:srgbClr val="000000">
                      <a:alpha val="43137"/>
                    </a:srgbClr>
                  </a:outerShdw>
                </a:effectLst>
              </a:rPr>
              <a:t>, ραβδοειδή  ή </a:t>
            </a:r>
            <a:r>
              <a:rPr lang="el-GR" dirty="0" err="1">
                <a:effectLst>
                  <a:outerShdw blurRad="38100" dist="38100" dir="2700000" algn="tl">
                    <a:srgbClr val="000000">
                      <a:alpha val="43137"/>
                    </a:srgbClr>
                  </a:outerShdw>
                </a:effectLst>
              </a:rPr>
              <a:t>ατρακτοκυτταρική</a:t>
            </a:r>
            <a:r>
              <a:rPr lang="el-GR" dirty="0">
                <a:effectLst>
                  <a:outerShdw blurRad="38100" dist="38100" dir="2700000" algn="tl">
                    <a:srgbClr val="000000">
                      <a:alpha val="43137"/>
                    </a:srgbClr>
                  </a:outerShdw>
                </a:effectLst>
              </a:rPr>
              <a:t> μορφολογία  </a:t>
            </a:r>
            <a:r>
              <a:rPr lang="el-GR" dirty="0"/>
              <a:t>και </a:t>
            </a:r>
            <a:r>
              <a:rPr lang="el-GR" b="1" dirty="0" err="1"/>
              <a:t>κυτταροπλασματικά</a:t>
            </a:r>
            <a:r>
              <a:rPr lang="el-GR" b="1" dirty="0"/>
              <a:t> </a:t>
            </a:r>
            <a:r>
              <a:rPr lang="el-GR" b="1" dirty="0" err="1"/>
              <a:t>κενοτόπια</a:t>
            </a:r>
            <a:r>
              <a:rPr lang="el-GR" dirty="0"/>
              <a:t>.</a:t>
            </a:r>
          </a:p>
          <a:p>
            <a:pPr algn="just"/>
            <a:r>
              <a:rPr lang="el-GR" b="1" dirty="0">
                <a:effectLst>
                  <a:outerShdw blurRad="38100" dist="38100" dir="2700000" algn="tl">
                    <a:srgbClr val="000000">
                      <a:alpha val="43137"/>
                    </a:srgbClr>
                  </a:outerShdw>
                </a:effectLst>
              </a:rPr>
              <a:t>Διάχυτη </a:t>
            </a:r>
            <a:r>
              <a:rPr lang="el-GR" b="1" dirty="0" err="1">
                <a:effectLst>
                  <a:outerShdw blurRad="38100" dist="38100" dir="2700000" algn="tl">
                    <a:srgbClr val="000000">
                      <a:alpha val="43137"/>
                    </a:srgbClr>
                  </a:outerShdw>
                </a:effectLst>
              </a:rPr>
              <a:t>ανοσοϊστοχημική</a:t>
            </a:r>
            <a:r>
              <a:rPr lang="el-GR" b="1" dirty="0">
                <a:effectLst>
                  <a:outerShdw blurRad="38100" dist="38100" dir="2700000" algn="tl">
                    <a:srgbClr val="000000">
                      <a:alpha val="43137"/>
                    </a:srgbClr>
                  </a:outerShdw>
                </a:effectLst>
              </a:rPr>
              <a:t> έκφραση πρωτεΐνης </a:t>
            </a:r>
            <a:r>
              <a:rPr lang="en-US" b="1" dirty="0">
                <a:effectLst>
                  <a:outerShdw blurRad="38100" dist="38100" dir="2700000" algn="tl">
                    <a:srgbClr val="000000">
                      <a:alpha val="43137"/>
                    </a:srgbClr>
                  </a:outerShdw>
                </a:effectLst>
              </a:rPr>
              <a:t>ALK, </a:t>
            </a:r>
            <a:r>
              <a:rPr lang="el-GR" b="1" dirty="0">
                <a:effectLst>
                  <a:outerShdw blurRad="38100" dist="38100" dir="2700000" algn="tl">
                    <a:srgbClr val="000000">
                      <a:alpha val="43137"/>
                    </a:srgbClr>
                  </a:outerShdw>
                </a:effectLst>
              </a:rPr>
              <a:t>χρησιμότατη για τη ΔΔ.</a:t>
            </a:r>
            <a:endParaRPr lang="el-GR" b="1" dirty="0"/>
          </a:p>
          <a:p>
            <a:pPr algn="just"/>
            <a:r>
              <a:rPr lang="el-GR" b="1" dirty="0"/>
              <a:t>Ανίχνευση αναδιάταξης γονιδίου </a:t>
            </a:r>
            <a:r>
              <a:rPr lang="en-US" b="1" dirty="0"/>
              <a:t>ALK </a:t>
            </a:r>
            <a:r>
              <a:rPr lang="el-GR" dirty="0"/>
              <a:t>με </a:t>
            </a:r>
            <a:r>
              <a:rPr lang="en-US" dirty="0"/>
              <a:t>FISH, RT-PCR </a:t>
            </a:r>
            <a:r>
              <a:rPr lang="el-GR" dirty="0"/>
              <a:t>ή </a:t>
            </a:r>
            <a:r>
              <a:rPr lang="el-GR" dirty="0" err="1"/>
              <a:t>αλληλούχηση</a:t>
            </a:r>
            <a:r>
              <a:rPr lang="el-GR" dirty="0"/>
              <a:t> </a:t>
            </a:r>
            <a:r>
              <a:rPr lang="en-US" dirty="0"/>
              <a:t>RNA</a:t>
            </a:r>
            <a:r>
              <a:rPr lang="el-GR" dirty="0"/>
              <a:t>.</a:t>
            </a:r>
          </a:p>
          <a:p>
            <a:pPr algn="just"/>
            <a:r>
              <a:rPr lang="el-GR" dirty="0"/>
              <a:t>Πρωτοπαθής όγκος πρώιμου σταδίου: ριζική νεφρεκτομή ή </a:t>
            </a:r>
            <a:r>
              <a:rPr lang="el-GR" dirty="0" err="1"/>
              <a:t>νεφροουρητηρεκτομή</a:t>
            </a:r>
            <a:r>
              <a:rPr lang="el-GR" dirty="0"/>
              <a:t>. Το </a:t>
            </a:r>
            <a:r>
              <a:rPr lang="el-GR" b="1" dirty="0"/>
              <a:t>μεταστατικό </a:t>
            </a:r>
            <a:r>
              <a:rPr lang="en-US" b="1" dirty="0"/>
              <a:t>ALK-</a:t>
            </a:r>
            <a:r>
              <a:rPr lang="el-GR" b="1" dirty="0"/>
              <a:t>ΝΚΚ</a:t>
            </a:r>
            <a:r>
              <a:rPr lang="en-US" dirty="0"/>
              <a:t> </a:t>
            </a:r>
            <a:r>
              <a:rPr lang="el-GR" dirty="0">
                <a:effectLst>
                  <a:outerShdw blurRad="38100" dist="38100" dir="2700000" algn="tl">
                    <a:srgbClr val="000000">
                      <a:alpha val="43137"/>
                    </a:srgbClr>
                  </a:outerShdw>
                </a:effectLst>
              </a:rPr>
              <a:t>ανταποκρίνεται στον </a:t>
            </a:r>
            <a:r>
              <a:rPr lang="el-GR" b="1" dirty="0">
                <a:effectLst>
                  <a:outerShdw blurRad="38100" dist="38100" dir="2700000" algn="tl">
                    <a:srgbClr val="000000">
                      <a:alpha val="43137"/>
                    </a:srgbClr>
                  </a:outerShdw>
                </a:effectLst>
              </a:rPr>
              <a:t>αναστολέα </a:t>
            </a:r>
            <a:r>
              <a:rPr lang="en-US" b="1" dirty="0">
                <a:effectLst>
                  <a:outerShdw blurRad="38100" dist="38100" dir="2700000" algn="tl">
                    <a:srgbClr val="000000">
                      <a:alpha val="43137"/>
                    </a:srgbClr>
                  </a:outerShdw>
                </a:effectLst>
              </a:rPr>
              <a:t>ALK </a:t>
            </a:r>
            <a:r>
              <a:rPr lang="en-US" b="1" dirty="0" err="1"/>
              <a:t>alectinib</a:t>
            </a:r>
            <a:r>
              <a:rPr lang="el-GR" dirty="0"/>
              <a:t>. Πιθανώς ανταποκρίνεται στο </a:t>
            </a:r>
            <a:r>
              <a:rPr lang="en-US" dirty="0" err="1"/>
              <a:t>crizotinib</a:t>
            </a:r>
            <a:r>
              <a:rPr lang="en-US" dirty="0"/>
              <a:t>, </a:t>
            </a:r>
            <a:r>
              <a:rPr lang="el-GR" dirty="0"/>
              <a:t>παρομοίως με τον καρκίνο του πνεύμονα με αναδιάταξη του </a:t>
            </a:r>
            <a:r>
              <a:rPr lang="en-US" dirty="0"/>
              <a:t>ALK</a:t>
            </a:r>
            <a:r>
              <a:rPr lang="el-GR" dirty="0"/>
              <a:t>.</a:t>
            </a:r>
            <a:r>
              <a:rPr lang="el-GR" b="1" dirty="0"/>
              <a:t> </a:t>
            </a:r>
            <a:endParaRPr lang="el-GR" dirty="0"/>
          </a:p>
          <a:p>
            <a:pPr algn="just"/>
            <a:endParaRPr lang="el-GR" dirty="0"/>
          </a:p>
        </p:txBody>
      </p:sp>
    </p:spTree>
    <p:extLst>
      <p:ext uri="{BB962C8B-B14F-4D97-AF65-F5344CB8AC3E}">
        <p14:creationId xmlns="" xmlns:p14="http://schemas.microsoft.com/office/powerpoint/2010/main" val="272076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1">
            <a:extLst>
              <a:ext uri="{FF2B5EF4-FFF2-40B4-BE49-F238E27FC236}">
                <a16:creationId xmlns="" xmlns:a16="http://schemas.microsoft.com/office/drawing/2014/main" id="{7B71F5A7-A347-2F6A-4239-6CE697B98C6F}"/>
              </a:ext>
            </a:extLst>
          </p:cNvPr>
          <p:cNvSpPr>
            <a:spLocks noGrp="1"/>
          </p:cNvSpPr>
          <p:nvPr>
            <p:ph type="title"/>
          </p:nvPr>
        </p:nvSpPr>
        <p:spPr>
          <a:xfrm>
            <a:off x="457200" y="0"/>
            <a:ext cx="8229600" cy="620688"/>
          </a:xfrm>
        </p:spPr>
        <p:txBody>
          <a:bodyPr>
            <a:normAutofit fontScale="90000"/>
          </a:bodyPr>
          <a:lstStyle/>
          <a:p>
            <a:r>
              <a:rPr lang="en-US" dirty="0"/>
              <a:t>NKK </a:t>
            </a:r>
            <a:r>
              <a:rPr lang="el-GR" dirty="0"/>
              <a:t>με αναδιατάξεις του </a:t>
            </a:r>
            <a:r>
              <a:rPr lang="en-US" dirty="0"/>
              <a:t>ALK</a:t>
            </a:r>
            <a:endParaRPr lang="el-GR" dirty="0"/>
          </a:p>
        </p:txBody>
      </p:sp>
      <p:pic>
        <p:nvPicPr>
          <p:cNvPr id="5" name="Εικόνα 4">
            <a:extLst>
              <a:ext uri="{FF2B5EF4-FFF2-40B4-BE49-F238E27FC236}">
                <a16:creationId xmlns="" xmlns:a16="http://schemas.microsoft.com/office/drawing/2014/main" id="{7DDC7343-4426-3843-7AB6-7E2672AC8600}"/>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5400000">
            <a:off x="4337290" y="1863510"/>
            <a:ext cx="5370702" cy="4037186"/>
          </a:xfrm>
          <a:prstGeom prst="rect">
            <a:avLst/>
          </a:prstGeom>
        </p:spPr>
      </p:pic>
      <p:pic>
        <p:nvPicPr>
          <p:cNvPr id="7" name="Εικόνα 6">
            <a:extLst>
              <a:ext uri="{FF2B5EF4-FFF2-40B4-BE49-F238E27FC236}">
                <a16:creationId xmlns="" xmlns:a16="http://schemas.microsoft.com/office/drawing/2014/main" id="{0970DFCA-4807-AA8A-E1EC-1A84D1C0020D}"/>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rot="5400000">
            <a:off x="-271129" y="1008345"/>
            <a:ext cx="2995453" cy="2247664"/>
          </a:xfrm>
          <a:prstGeom prst="rect">
            <a:avLst/>
          </a:prstGeom>
        </p:spPr>
      </p:pic>
      <p:pic>
        <p:nvPicPr>
          <p:cNvPr id="9" name="Εικόνα 8">
            <a:extLst>
              <a:ext uri="{FF2B5EF4-FFF2-40B4-BE49-F238E27FC236}">
                <a16:creationId xmlns="" xmlns:a16="http://schemas.microsoft.com/office/drawing/2014/main" id="{54C5966F-54F1-02D8-4CFF-413D84ADAA1D}"/>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rot="5400000">
            <a:off x="2220494" y="1013434"/>
            <a:ext cx="3027536" cy="2269569"/>
          </a:xfrm>
          <a:prstGeom prst="rect">
            <a:avLst/>
          </a:prstGeom>
        </p:spPr>
      </p:pic>
      <p:pic>
        <p:nvPicPr>
          <p:cNvPr id="11" name="Εικόνα 10">
            <a:extLst>
              <a:ext uri="{FF2B5EF4-FFF2-40B4-BE49-F238E27FC236}">
                <a16:creationId xmlns="" xmlns:a16="http://schemas.microsoft.com/office/drawing/2014/main" id="{2727199A-DE1B-4006-CB86-377AE1600F39}"/>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rot="5400000">
            <a:off x="-284578" y="4091696"/>
            <a:ext cx="3009672" cy="2260342"/>
          </a:xfrm>
          <a:prstGeom prst="rect">
            <a:avLst/>
          </a:prstGeom>
        </p:spPr>
      </p:pic>
      <p:pic>
        <p:nvPicPr>
          <p:cNvPr id="13" name="Εικόνα 12">
            <a:extLst>
              <a:ext uri="{FF2B5EF4-FFF2-40B4-BE49-F238E27FC236}">
                <a16:creationId xmlns="" xmlns:a16="http://schemas.microsoft.com/office/drawing/2014/main" id="{815E84C7-BCCE-54E2-37DC-69B38EDAE6EC}"/>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rot="5400000">
            <a:off x="2216843" y="4092363"/>
            <a:ext cx="3027535" cy="2276872"/>
          </a:xfrm>
          <a:prstGeom prst="rect">
            <a:avLst/>
          </a:prstGeom>
        </p:spPr>
      </p:pic>
    </p:spTree>
    <p:extLst>
      <p:ext uri="{BB962C8B-B14F-4D97-AF65-F5344CB8AC3E}">
        <p14:creationId xmlns="" xmlns:p14="http://schemas.microsoft.com/office/powerpoint/2010/main" val="33480503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88EDEAF0-23D2-9FA2-CB36-C5EF8CCE4828}"/>
              </a:ext>
            </a:extLst>
          </p:cNvPr>
          <p:cNvSpPr>
            <a:spLocks noGrp="1"/>
          </p:cNvSpPr>
          <p:nvPr>
            <p:ph type="title"/>
          </p:nvPr>
        </p:nvSpPr>
        <p:spPr>
          <a:xfrm>
            <a:off x="457200" y="-243408"/>
            <a:ext cx="8229600" cy="1661046"/>
          </a:xfrm>
        </p:spPr>
        <p:txBody>
          <a:bodyPr>
            <a:normAutofit fontScale="90000"/>
          </a:bodyPr>
          <a:lstStyle/>
          <a:p>
            <a:r>
              <a:rPr lang="el-GR" dirty="0"/>
              <a:t>Νεφρικό </a:t>
            </a:r>
            <a:r>
              <a:rPr lang="el-GR" dirty="0">
                <a:effectLst>
                  <a:outerShdw blurRad="38100" dist="38100" dir="2700000" algn="tl">
                    <a:srgbClr val="000000">
                      <a:alpha val="43137"/>
                    </a:srgbClr>
                  </a:outerShdw>
                </a:effectLst>
              </a:rPr>
              <a:t>(τέως </a:t>
            </a:r>
            <a:r>
              <a:rPr lang="el-GR" dirty="0" err="1">
                <a:effectLst>
                  <a:outerShdw blurRad="38100" dist="38100" dir="2700000" algn="tl">
                    <a:srgbClr val="000000">
                      <a:alpha val="43137"/>
                    </a:srgbClr>
                  </a:outerShdw>
                </a:effectLst>
              </a:rPr>
              <a:t>μυελοειδές</a:t>
            </a:r>
            <a:r>
              <a:rPr lang="el-GR" dirty="0">
                <a:effectLst>
                  <a:outerShdw blurRad="38100" dist="38100" dir="2700000" algn="tl">
                    <a:srgbClr val="000000">
                      <a:alpha val="43137"/>
                    </a:srgbClr>
                  </a:outerShdw>
                </a:effectLst>
              </a:rPr>
              <a:t>)</a:t>
            </a:r>
            <a:r>
              <a:rPr lang="el-GR" dirty="0"/>
              <a:t> καρκίνωμα με ανεπάρκεια </a:t>
            </a:r>
            <a:r>
              <a:rPr lang="en-US" dirty="0"/>
              <a:t>SMARCB1</a:t>
            </a:r>
            <a:endParaRPr lang="el-GR" dirty="0"/>
          </a:p>
        </p:txBody>
      </p:sp>
      <p:sp>
        <p:nvSpPr>
          <p:cNvPr id="3" name="Θέση περιεχομένου 2">
            <a:extLst>
              <a:ext uri="{FF2B5EF4-FFF2-40B4-BE49-F238E27FC236}">
                <a16:creationId xmlns="" xmlns:a16="http://schemas.microsoft.com/office/drawing/2014/main" id="{64345D44-FAC3-5252-59E1-1DB6B460CB5B}"/>
              </a:ext>
            </a:extLst>
          </p:cNvPr>
          <p:cNvSpPr>
            <a:spLocks noGrp="1"/>
          </p:cNvSpPr>
          <p:nvPr>
            <p:ph idx="1"/>
          </p:nvPr>
        </p:nvSpPr>
        <p:spPr>
          <a:xfrm>
            <a:off x="0" y="1484784"/>
            <a:ext cx="9144000" cy="6192688"/>
          </a:xfrm>
        </p:spPr>
        <p:txBody>
          <a:bodyPr>
            <a:normAutofit fontScale="70000" lnSpcReduction="20000"/>
          </a:bodyPr>
          <a:lstStyle/>
          <a:p>
            <a:pPr algn="just"/>
            <a:r>
              <a:rPr lang="el-GR" dirty="0"/>
              <a:t>Σπάνιο </a:t>
            </a:r>
            <a:r>
              <a:rPr lang="el-GR" b="1" dirty="0"/>
              <a:t>επιθετικότατο </a:t>
            </a:r>
            <a:r>
              <a:rPr lang="el-GR" b="1" dirty="0" err="1"/>
              <a:t>αδενοκαρκίνωμα</a:t>
            </a:r>
            <a:r>
              <a:rPr lang="el-GR" b="1" dirty="0"/>
              <a:t> </a:t>
            </a:r>
            <a:r>
              <a:rPr lang="el-GR" dirty="0"/>
              <a:t>που </a:t>
            </a:r>
            <a:r>
              <a:rPr lang="el-GR" dirty="0" err="1"/>
              <a:t>εξορμάται</a:t>
            </a:r>
            <a:r>
              <a:rPr lang="el-GR" dirty="0"/>
              <a:t> από τη μυελώδη μοίρα του νεφρού ως </a:t>
            </a:r>
            <a:r>
              <a:rPr lang="el-GR" b="1" dirty="0"/>
              <a:t>τοπικά προχωρημένη ή μεταστατική νόσος.</a:t>
            </a:r>
          </a:p>
          <a:p>
            <a:pPr algn="just"/>
            <a:r>
              <a:rPr lang="el-GR" dirty="0"/>
              <a:t>Εμφανίζεται </a:t>
            </a:r>
            <a:r>
              <a:rPr lang="el-GR" i="1" dirty="0"/>
              <a:t>κυρίως</a:t>
            </a:r>
            <a:r>
              <a:rPr lang="el-GR" dirty="0"/>
              <a:t> σε νεαρούς ασθενείς αφρικανικής καταγωγής με δρεπανοκυτταρική </a:t>
            </a:r>
            <a:r>
              <a:rPr lang="el-GR" dirty="0" err="1"/>
              <a:t>αιμοσφαιρινοπάθεια</a:t>
            </a:r>
            <a:r>
              <a:rPr lang="en-US" dirty="0"/>
              <a:t>-</a:t>
            </a:r>
            <a:r>
              <a:rPr lang="el-GR" dirty="0"/>
              <a:t>στίγμα. Τα δρεπανοειδή </a:t>
            </a:r>
            <a:r>
              <a:rPr lang="el-GR" dirty="0" err="1"/>
              <a:t>ερυθροκύτταρα</a:t>
            </a:r>
            <a:r>
              <a:rPr lang="el-GR" dirty="0"/>
              <a:t> μπορεί να είναι </a:t>
            </a:r>
            <a:r>
              <a:rPr lang="el-GR" dirty="0" err="1"/>
              <a:t>παθογνωμονικά</a:t>
            </a:r>
            <a:r>
              <a:rPr lang="el-GR" dirty="0"/>
              <a:t>.</a:t>
            </a:r>
          </a:p>
          <a:p>
            <a:pPr algn="just"/>
            <a:r>
              <a:rPr lang="el-GR" dirty="0">
                <a:effectLst>
                  <a:outerShdw blurRad="38100" dist="38100" dir="2700000" algn="tl">
                    <a:srgbClr val="000000">
                      <a:alpha val="43137"/>
                    </a:srgbClr>
                  </a:outerShdw>
                </a:effectLst>
              </a:rPr>
              <a:t>Ποικιλία</a:t>
            </a:r>
            <a:r>
              <a:rPr lang="el-GR" dirty="0"/>
              <a:t> ιστολογικών προτύπων. Χορδές, </a:t>
            </a:r>
            <a:r>
              <a:rPr lang="el-GR" dirty="0" err="1"/>
              <a:t>φωλεές</a:t>
            </a:r>
            <a:r>
              <a:rPr lang="el-GR" dirty="0"/>
              <a:t>, σωληνώδεις ή ηθμοειδείς καρκινικές δομές σε </a:t>
            </a:r>
            <a:r>
              <a:rPr lang="el-GR" dirty="0" err="1">
                <a:effectLst>
                  <a:outerShdw blurRad="38100" dist="38100" dir="2700000" algn="tl">
                    <a:srgbClr val="000000">
                      <a:alpha val="43137"/>
                    </a:srgbClr>
                  </a:outerShdw>
                </a:effectLst>
              </a:rPr>
              <a:t>δεσμοπλαστικό</a:t>
            </a:r>
            <a:r>
              <a:rPr lang="el-GR" dirty="0">
                <a:effectLst>
                  <a:outerShdw blurRad="38100" dist="38100" dir="2700000" algn="tl">
                    <a:srgbClr val="000000">
                      <a:alpha val="43137"/>
                    </a:srgbClr>
                  </a:outerShdw>
                </a:effectLst>
              </a:rPr>
              <a:t> υπόστρωμα</a:t>
            </a:r>
            <a:r>
              <a:rPr lang="el-GR" dirty="0"/>
              <a:t>. Άφθονες μιτώσεις.</a:t>
            </a:r>
          </a:p>
          <a:p>
            <a:pPr algn="just"/>
            <a:r>
              <a:rPr lang="el-GR" dirty="0"/>
              <a:t> Εμφανίζει </a:t>
            </a:r>
            <a:r>
              <a:rPr lang="el-GR" b="1" dirty="0" err="1">
                <a:solidFill>
                  <a:srgbClr val="FF0000"/>
                </a:solidFill>
              </a:rPr>
              <a:t>ανοσοϊστοχημική</a:t>
            </a:r>
            <a:r>
              <a:rPr lang="el-GR" b="1" dirty="0">
                <a:solidFill>
                  <a:srgbClr val="FF0000"/>
                </a:solidFill>
              </a:rPr>
              <a:t> απώλεια της </a:t>
            </a:r>
            <a:r>
              <a:rPr lang="el-GR" b="1" dirty="0" err="1">
                <a:solidFill>
                  <a:srgbClr val="FF0000"/>
                </a:solidFill>
              </a:rPr>
              <a:t>πρωτεϊνης</a:t>
            </a:r>
            <a:r>
              <a:rPr lang="el-GR" b="1" dirty="0">
                <a:solidFill>
                  <a:srgbClr val="FF0000"/>
                </a:solidFill>
              </a:rPr>
              <a:t> SMΑRCB1 / INI1</a:t>
            </a:r>
            <a:r>
              <a:rPr lang="el-GR" dirty="0"/>
              <a:t>, σχετιζόμενη με αδρανοποίηση του SMΑRCB1 στο </a:t>
            </a:r>
            <a:r>
              <a:rPr lang="en-US" dirty="0"/>
              <a:t>22q11.23 </a:t>
            </a:r>
            <a:r>
              <a:rPr lang="el-GR" dirty="0"/>
              <a:t>με </a:t>
            </a:r>
            <a:r>
              <a:rPr lang="el-GR" dirty="0" err="1"/>
              <a:t>χρωμοσωμικές</a:t>
            </a:r>
            <a:r>
              <a:rPr lang="el-GR" dirty="0"/>
              <a:t> </a:t>
            </a:r>
            <a:r>
              <a:rPr lang="el-GR" dirty="0" err="1"/>
              <a:t>διαμεταθέσεις</a:t>
            </a:r>
            <a:r>
              <a:rPr lang="el-GR" dirty="0"/>
              <a:t> ή απαλείψεις. Η </a:t>
            </a:r>
            <a:r>
              <a:rPr lang="el-GR" b="1" dirty="0"/>
              <a:t>απώλεια SMARCB1 </a:t>
            </a:r>
            <a:r>
              <a:rPr lang="el-GR" dirty="0"/>
              <a:t>μπορεί να είναι </a:t>
            </a:r>
            <a:r>
              <a:rPr lang="el-GR" b="1" dirty="0"/>
              <a:t>στόχος </a:t>
            </a:r>
            <a:r>
              <a:rPr lang="el-GR" dirty="0"/>
              <a:t>για </a:t>
            </a:r>
            <a:r>
              <a:rPr lang="el-GR" b="1" dirty="0"/>
              <a:t>αναστολή </a:t>
            </a:r>
            <a:r>
              <a:rPr lang="el-GR" b="1" dirty="0" err="1"/>
              <a:t>πρωτεασώματος</a:t>
            </a:r>
            <a:r>
              <a:rPr lang="el-GR" dirty="0"/>
              <a:t>. Σπάνια, η εν λόγω απώλεια είναι δευτερογενής σε άλλους όγκους του νεφρού.</a:t>
            </a:r>
          </a:p>
          <a:p>
            <a:pPr algn="just"/>
            <a:r>
              <a:rPr lang="el-GR" dirty="0"/>
              <a:t>Μετά τη ριζική νεφρεκτομή, η χημειοθεραπεία συνήθως χορηγείται με σχήματα με βάση την </a:t>
            </a:r>
            <a:r>
              <a:rPr lang="el-GR" dirty="0">
                <a:effectLst>
                  <a:outerShdw blurRad="38100" dist="38100" dir="2700000" algn="tl">
                    <a:srgbClr val="000000">
                      <a:alpha val="43137"/>
                    </a:srgbClr>
                  </a:outerShdw>
                </a:effectLst>
              </a:rPr>
              <a:t>πλατίνα</a:t>
            </a:r>
            <a:r>
              <a:rPr lang="el-GR" dirty="0"/>
              <a:t>. Λίγα δεδομένα σχετικά με το ρόλο άλλων θεραπειών και </a:t>
            </a:r>
            <a:r>
              <a:rPr lang="el-GR" dirty="0" err="1"/>
              <a:t>ανοσοτροποποιητικών</a:t>
            </a:r>
            <a:r>
              <a:rPr lang="el-GR" dirty="0"/>
              <a:t> φαρμάκων.</a:t>
            </a:r>
          </a:p>
          <a:p>
            <a:pPr algn="just"/>
            <a:r>
              <a:rPr lang="el-GR" dirty="0"/>
              <a:t>Κακή πρόγνωση. Διάμεση ολική επιβίωση</a:t>
            </a:r>
            <a:r>
              <a:rPr lang="en-US" dirty="0"/>
              <a:t>: 6-13 </a:t>
            </a:r>
            <a:r>
              <a:rPr lang="el-GR" dirty="0"/>
              <a:t>μήνες.</a:t>
            </a:r>
          </a:p>
        </p:txBody>
      </p:sp>
    </p:spTree>
    <p:extLst>
      <p:ext uri="{BB962C8B-B14F-4D97-AF65-F5344CB8AC3E}">
        <p14:creationId xmlns="" xmlns:p14="http://schemas.microsoft.com/office/powerpoint/2010/main" val="155810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dissolv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B79C6B05-9E3B-BCFD-3BA0-B6FAB1FCF335}"/>
              </a:ext>
            </a:extLst>
          </p:cNvPr>
          <p:cNvSpPr>
            <a:spLocks noGrp="1"/>
          </p:cNvSpPr>
          <p:nvPr>
            <p:ph type="title"/>
          </p:nvPr>
        </p:nvSpPr>
        <p:spPr>
          <a:xfrm>
            <a:off x="0" y="0"/>
            <a:ext cx="9144000" cy="980728"/>
          </a:xfrm>
        </p:spPr>
        <p:txBody>
          <a:bodyPr>
            <a:normAutofit fontScale="90000"/>
          </a:bodyPr>
          <a:lstStyle/>
          <a:p>
            <a:r>
              <a:rPr lang="el-GR" sz="2800" dirty="0">
                <a:effectLst>
                  <a:outerShdw blurRad="38100" dist="38100" dir="2700000" algn="tl">
                    <a:srgbClr val="000000">
                      <a:alpha val="43137"/>
                    </a:srgbClr>
                  </a:outerShdw>
                </a:effectLst>
              </a:rPr>
              <a:t>Νεφρικό καρκίνωμα με ανεπάρκεια </a:t>
            </a:r>
            <a:r>
              <a:rPr lang="en-US" sz="2800" dirty="0">
                <a:effectLst>
                  <a:outerShdw blurRad="38100" dist="38100" dir="2700000" algn="tl">
                    <a:srgbClr val="000000">
                      <a:alpha val="43137"/>
                    </a:srgbClr>
                  </a:outerShdw>
                </a:effectLst>
              </a:rPr>
              <a:t>SMARCB1</a:t>
            </a:r>
            <a:r>
              <a:rPr lang="el-GR" sz="2800" dirty="0">
                <a:effectLst>
                  <a:outerShdw blurRad="38100" dist="38100" dir="2700000" algn="tl">
                    <a:srgbClr val="000000">
                      <a:alpha val="43137"/>
                    </a:srgbClr>
                  </a:outerShdw>
                </a:effectLst>
              </a:rPr>
              <a:t>.</a:t>
            </a:r>
            <a:br>
              <a:rPr lang="el-GR" sz="2800" dirty="0">
                <a:effectLst>
                  <a:outerShdw blurRad="38100" dist="38100" dir="2700000" algn="tl">
                    <a:srgbClr val="000000">
                      <a:alpha val="43137"/>
                    </a:srgbClr>
                  </a:outerShdw>
                </a:effectLst>
              </a:rPr>
            </a:br>
            <a:r>
              <a:rPr lang="el-GR" sz="1800" dirty="0"/>
              <a:t>Δικτυωτή ανάπτυξη σε </a:t>
            </a:r>
            <a:r>
              <a:rPr lang="el-GR" sz="1800" dirty="0" err="1">
                <a:effectLst>
                  <a:outerShdw blurRad="38100" dist="38100" dir="2700000" algn="tl">
                    <a:srgbClr val="000000">
                      <a:alpha val="43137"/>
                    </a:srgbClr>
                  </a:outerShdw>
                </a:effectLst>
              </a:rPr>
              <a:t>δεσμοπλαστικό</a:t>
            </a:r>
            <a:r>
              <a:rPr lang="el-GR" sz="1800" dirty="0">
                <a:effectLst>
                  <a:outerShdw blurRad="38100" dist="38100" dir="2700000" algn="tl">
                    <a:srgbClr val="000000">
                      <a:alpha val="43137"/>
                    </a:srgbClr>
                  </a:outerShdw>
                </a:effectLst>
              </a:rPr>
              <a:t> στρώμα</a:t>
            </a:r>
            <a:r>
              <a:rPr lang="el-GR" sz="1800" dirty="0"/>
              <a:t>. Ηθμοειδής </a:t>
            </a:r>
            <a:r>
              <a:rPr lang="el-GR" sz="1800" dirty="0" err="1"/>
              <a:t>φωλεά</a:t>
            </a:r>
            <a:r>
              <a:rPr lang="el-GR" sz="1800" dirty="0"/>
              <a:t> με κεντρική νέκρωση και φλεγμονώδη κύτταρα. </a:t>
            </a:r>
            <a:r>
              <a:rPr lang="el-GR" sz="1800" dirty="0">
                <a:effectLst>
                  <a:outerShdw blurRad="38100" dist="38100" dir="2700000" algn="tl">
                    <a:srgbClr val="000000">
                      <a:alpha val="43137"/>
                    </a:srgbClr>
                  </a:outerShdw>
                </a:effectLst>
              </a:rPr>
              <a:t>Υψηλός πυρηνικός βαθμός κακοήθειας, </a:t>
            </a:r>
            <a:r>
              <a:rPr lang="el-GR" sz="1800" dirty="0" err="1">
                <a:effectLst>
                  <a:outerShdw blurRad="38100" dist="38100" dir="2700000" algn="tl">
                    <a:srgbClr val="000000">
                      <a:alpha val="43137"/>
                    </a:srgbClr>
                  </a:outerShdw>
                </a:effectLst>
              </a:rPr>
              <a:t>προβάλλοντα</a:t>
            </a:r>
            <a:r>
              <a:rPr lang="el-GR" sz="1800" dirty="0">
                <a:effectLst>
                  <a:outerShdw blurRad="38100" dist="38100" dir="2700000" algn="tl">
                    <a:srgbClr val="000000">
                      <a:alpha val="43137"/>
                    </a:srgbClr>
                  </a:outerShdw>
                </a:effectLst>
              </a:rPr>
              <a:t> </a:t>
            </a:r>
            <a:r>
              <a:rPr lang="el-GR" sz="1800" dirty="0" err="1">
                <a:effectLst>
                  <a:outerShdw blurRad="38100" dist="38100" dir="2700000" algn="tl">
                    <a:srgbClr val="000000">
                      <a:alpha val="43137"/>
                    </a:srgbClr>
                  </a:outerShdw>
                </a:effectLst>
              </a:rPr>
              <a:t>πυρήνια</a:t>
            </a:r>
            <a:r>
              <a:rPr lang="el-GR" sz="1800" dirty="0">
                <a:effectLst>
                  <a:outerShdw blurRad="38100" dist="38100" dir="2700000" algn="tl">
                    <a:srgbClr val="000000">
                      <a:alpha val="43137"/>
                    </a:srgbClr>
                  </a:outerShdw>
                </a:effectLst>
              </a:rPr>
              <a:t>, </a:t>
            </a:r>
            <a:r>
              <a:rPr lang="el-GR" sz="1800" dirty="0" err="1">
                <a:effectLst>
                  <a:outerShdw blurRad="38100" dist="38100" dir="2700000" algn="tl">
                    <a:srgbClr val="000000">
                      <a:alpha val="43137"/>
                    </a:srgbClr>
                  </a:outerShdw>
                </a:effectLst>
              </a:rPr>
              <a:t>ηωσινόφιλο</a:t>
            </a:r>
            <a:r>
              <a:rPr lang="el-GR" sz="1800" dirty="0">
                <a:effectLst>
                  <a:outerShdw blurRad="38100" dist="38100" dir="2700000" algn="tl">
                    <a:srgbClr val="000000">
                      <a:alpha val="43137"/>
                    </a:srgbClr>
                  </a:outerShdw>
                </a:effectLst>
              </a:rPr>
              <a:t> κυτταρόπλασμα.</a:t>
            </a:r>
            <a:br>
              <a:rPr lang="el-GR" sz="1800" dirty="0">
                <a:effectLst>
                  <a:outerShdw blurRad="38100" dist="38100" dir="2700000" algn="tl">
                    <a:srgbClr val="000000">
                      <a:alpha val="43137"/>
                    </a:srgbClr>
                  </a:outerShdw>
                </a:effectLst>
              </a:rPr>
            </a:br>
            <a:endParaRPr lang="el-GR" sz="1800" dirty="0">
              <a:effectLst>
                <a:outerShdw blurRad="38100" dist="38100" dir="2700000" algn="tl">
                  <a:srgbClr val="000000">
                    <a:alpha val="43137"/>
                  </a:srgbClr>
                </a:outerShdw>
              </a:effectLst>
            </a:endParaRPr>
          </a:p>
        </p:txBody>
      </p:sp>
      <p:pic>
        <p:nvPicPr>
          <p:cNvPr id="10" name="Εικόνα 9">
            <a:extLst>
              <a:ext uri="{FF2B5EF4-FFF2-40B4-BE49-F238E27FC236}">
                <a16:creationId xmlns="" xmlns:a16="http://schemas.microsoft.com/office/drawing/2014/main" id="{C6BDC7BD-3EFE-FC9E-1AA6-124E27E054EB}"/>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028752" y="3813103"/>
            <a:ext cx="3840427" cy="2880320"/>
          </a:xfrm>
          <a:prstGeom prst="rect">
            <a:avLst/>
          </a:prstGeom>
        </p:spPr>
      </p:pic>
      <p:pic>
        <p:nvPicPr>
          <p:cNvPr id="5" name="Εικόνα 4">
            <a:extLst>
              <a:ext uri="{FF2B5EF4-FFF2-40B4-BE49-F238E27FC236}">
                <a16:creationId xmlns="" xmlns:a16="http://schemas.microsoft.com/office/drawing/2014/main" id="{18CEA3C9-8D88-44BE-F835-C67B90D69A85}"/>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74821" y="836712"/>
            <a:ext cx="3805826" cy="2854370"/>
          </a:xfrm>
          <a:prstGeom prst="rect">
            <a:avLst/>
          </a:prstGeom>
        </p:spPr>
      </p:pic>
      <p:pic>
        <p:nvPicPr>
          <p:cNvPr id="9" name="Εικόνα 8">
            <a:extLst>
              <a:ext uri="{FF2B5EF4-FFF2-40B4-BE49-F238E27FC236}">
                <a16:creationId xmlns="" xmlns:a16="http://schemas.microsoft.com/office/drawing/2014/main" id="{BDDA66CB-3408-8681-7008-1AE81A92975C}"/>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40220" y="3828310"/>
            <a:ext cx="3840427" cy="2880320"/>
          </a:xfrm>
          <a:prstGeom prst="rect">
            <a:avLst/>
          </a:prstGeom>
        </p:spPr>
      </p:pic>
      <p:pic>
        <p:nvPicPr>
          <p:cNvPr id="12" name="Εικόνα 11">
            <a:extLst>
              <a:ext uri="{FF2B5EF4-FFF2-40B4-BE49-F238E27FC236}">
                <a16:creationId xmlns="" xmlns:a16="http://schemas.microsoft.com/office/drawing/2014/main" id="{4AA4E314-8EF4-3887-D71E-094646BC60E0}"/>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077491" y="836712"/>
            <a:ext cx="3805825" cy="2854369"/>
          </a:xfrm>
          <a:prstGeom prst="rect">
            <a:avLst/>
          </a:prstGeom>
        </p:spPr>
      </p:pic>
    </p:spTree>
    <p:extLst>
      <p:ext uri="{BB962C8B-B14F-4D97-AF65-F5344CB8AC3E}">
        <p14:creationId xmlns="" xmlns:p14="http://schemas.microsoft.com/office/powerpoint/2010/main" val="40282181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BA8EC1C0-843A-6801-7F9B-D4E0B79EBC91}"/>
              </a:ext>
            </a:extLst>
          </p:cNvPr>
          <p:cNvSpPr>
            <a:spLocks noGrp="1"/>
          </p:cNvSpPr>
          <p:nvPr>
            <p:ph type="title"/>
          </p:nvPr>
        </p:nvSpPr>
        <p:spPr/>
        <p:txBody>
          <a:bodyPr>
            <a:normAutofit fontScale="90000"/>
          </a:bodyPr>
          <a:lstStyle/>
          <a:p>
            <a:r>
              <a:rPr lang="el-GR" dirty="0"/>
              <a:t>ΝΚΚ με αναδιαταγμένο </a:t>
            </a:r>
            <a:r>
              <a:rPr lang="en-US" dirty="0"/>
              <a:t>TFE3 </a:t>
            </a:r>
            <a:r>
              <a:rPr lang="el-GR" dirty="0"/>
              <a:t>ή </a:t>
            </a:r>
            <a:r>
              <a:rPr lang="en-US" dirty="0"/>
              <a:t>TFEB</a:t>
            </a:r>
            <a:endParaRPr lang="el-GR" dirty="0"/>
          </a:p>
        </p:txBody>
      </p:sp>
      <p:sp>
        <p:nvSpPr>
          <p:cNvPr id="3" name="Θέση περιεχομένου 2">
            <a:extLst>
              <a:ext uri="{FF2B5EF4-FFF2-40B4-BE49-F238E27FC236}">
                <a16:creationId xmlns="" xmlns:a16="http://schemas.microsoft.com/office/drawing/2014/main" id="{A779FB2A-4A02-C8EC-E386-227DD51C24DB}"/>
              </a:ext>
            </a:extLst>
          </p:cNvPr>
          <p:cNvSpPr>
            <a:spLocks noGrp="1"/>
          </p:cNvSpPr>
          <p:nvPr>
            <p:ph idx="1"/>
          </p:nvPr>
        </p:nvSpPr>
        <p:spPr>
          <a:xfrm>
            <a:off x="457200" y="1600204"/>
            <a:ext cx="8229600" cy="5257796"/>
          </a:xfrm>
        </p:spPr>
        <p:txBody>
          <a:bodyPr>
            <a:normAutofit fontScale="62500" lnSpcReduction="20000"/>
          </a:bodyPr>
          <a:lstStyle/>
          <a:p>
            <a:pPr algn="just"/>
            <a:r>
              <a:rPr lang="el-GR" dirty="0"/>
              <a:t>Τα εν λόγω ΝΚΚ φέρουν </a:t>
            </a:r>
            <a:r>
              <a:rPr lang="el-GR" b="1" dirty="0"/>
              <a:t>συντήξεις γονιδίων </a:t>
            </a:r>
            <a:r>
              <a:rPr lang="el-GR" dirty="0"/>
              <a:t>που περιλαμβάνουν μέλη της οικογένειας μεταγραφικών παραγόντων </a:t>
            </a:r>
            <a:r>
              <a:rPr lang="el-GR" dirty="0" err="1"/>
              <a:t>MiT</a:t>
            </a:r>
            <a:r>
              <a:rPr lang="el-GR" dirty="0"/>
              <a:t>, συμπεριλαμβανομένων των </a:t>
            </a:r>
            <a:r>
              <a:rPr lang="el-GR" b="1" dirty="0"/>
              <a:t>TFE3 (Χ</a:t>
            </a:r>
            <a:r>
              <a:rPr lang="en-US" b="1" dirty="0"/>
              <a:t>p11</a:t>
            </a:r>
            <a:r>
              <a:rPr lang="el-GR" b="1" dirty="0"/>
              <a:t>,</a:t>
            </a:r>
            <a:r>
              <a:rPr lang="en-US" b="1" dirty="0"/>
              <a:t> </a:t>
            </a:r>
            <a:r>
              <a:rPr lang="el-GR" b="1" dirty="0"/>
              <a:t>με επιθετική κλινική πορεία</a:t>
            </a:r>
            <a:r>
              <a:rPr lang="en-US" b="1" dirty="0"/>
              <a:t>)</a:t>
            </a:r>
            <a:r>
              <a:rPr lang="el-GR" b="1" dirty="0"/>
              <a:t> και TFEB</a:t>
            </a:r>
            <a:r>
              <a:rPr lang="en-US" b="1" dirty="0"/>
              <a:t> </a:t>
            </a:r>
            <a:r>
              <a:rPr lang="el-GR" b="1" dirty="0"/>
              <a:t>[</a:t>
            </a:r>
            <a:r>
              <a:rPr lang="en-US" b="1" dirty="0"/>
              <a:t>t(6:11)</a:t>
            </a:r>
            <a:r>
              <a:rPr lang="el-GR" b="1" dirty="0"/>
              <a:t>, χαμηλότερου κακοήθους δυναμικού]. </a:t>
            </a:r>
            <a:r>
              <a:rPr lang="el-GR" dirty="0"/>
              <a:t>Η </a:t>
            </a:r>
            <a:r>
              <a:rPr lang="el-GR" dirty="0" err="1"/>
              <a:t>υπερέκφραση</a:t>
            </a:r>
            <a:r>
              <a:rPr lang="el-GR" dirty="0"/>
              <a:t> του TFE3 ή του TFEB ενεργοποιεί πολλαπλούς κατιόντες στόχους, συμπεριλαμβανομένων εκείνων που κανονικά ενεργοποιούνται από μεταγραφικούς παράγοντες της οικογένειας </a:t>
            </a:r>
            <a:r>
              <a:rPr lang="el-GR" dirty="0" err="1"/>
              <a:t>MiT</a:t>
            </a:r>
            <a:r>
              <a:rPr lang="el-GR" dirty="0"/>
              <a:t>. </a:t>
            </a:r>
            <a:r>
              <a:rPr lang="el-GR" b="1" dirty="0"/>
              <a:t>Έτσι συχνά </a:t>
            </a:r>
            <a:r>
              <a:rPr lang="el-GR" b="1" dirty="0" err="1"/>
              <a:t>ανοσοϊστοχημικά</a:t>
            </a:r>
            <a:r>
              <a:rPr lang="el-GR" b="1" dirty="0"/>
              <a:t> εκφράζονται η </a:t>
            </a:r>
            <a:r>
              <a:rPr lang="el-GR" b="1" dirty="0" err="1"/>
              <a:t>κυστεϊνική</a:t>
            </a:r>
            <a:r>
              <a:rPr lang="el-GR" b="1" dirty="0"/>
              <a:t> </a:t>
            </a:r>
            <a:r>
              <a:rPr lang="el-GR" b="1" dirty="0" err="1"/>
              <a:t>πρωτεάση</a:t>
            </a:r>
            <a:r>
              <a:rPr lang="el-GR" b="1" dirty="0"/>
              <a:t> </a:t>
            </a:r>
            <a:r>
              <a:rPr lang="el-GR" b="1" dirty="0" err="1"/>
              <a:t>καθεψίνη</a:t>
            </a:r>
            <a:r>
              <a:rPr lang="el-GR" b="1" dirty="0"/>
              <a:t> Κ, πιθανώς </a:t>
            </a:r>
            <a:r>
              <a:rPr lang="el-GR" b="1" dirty="0" err="1"/>
              <a:t>μελανοκυτταρικούς</a:t>
            </a:r>
            <a:r>
              <a:rPr lang="el-GR" b="1" dirty="0"/>
              <a:t> δείκτες και λιγότερο πιθανό επιθηλιακοί δείκτες όπως οι </a:t>
            </a:r>
            <a:r>
              <a:rPr lang="el-GR" b="1" dirty="0" err="1"/>
              <a:t>κυτταροκερατίνες</a:t>
            </a:r>
            <a:r>
              <a:rPr lang="el-GR" b="1" dirty="0"/>
              <a:t>.</a:t>
            </a:r>
          </a:p>
          <a:p>
            <a:pPr algn="just"/>
            <a:r>
              <a:rPr lang="el-GR" dirty="0"/>
              <a:t>Ιστολογικά, ποικίλα, συχνά </a:t>
            </a:r>
            <a:r>
              <a:rPr lang="el-GR" b="1" dirty="0"/>
              <a:t>μικτά </a:t>
            </a:r>
            <a:r>
              <a:rPr lang="el-GR" dirty="0"/>
              <a:t>πρότυπα, κυρίως  </a:t>
            </a:r>
            <a:r>
              <a:rPr lang="el-GR" dirty="0" err="1"/>
              <a:t>θηλώδες</a:t>
            </a:r>
            <a:r>
              <a:rPr lang="el-GR" dirty="0"/>
              <a:t> αλλά και κυψελιδικό και </a:t>
            </a:r>
            <a:r>
              <a:rPr lang="el-GR" dirty="0" err="1"/>
              <a:t>εμφωλεασμένο</a:t>
            </a:r>
            <a:r>
              <a:rPr lang="el-GR" dirty="0"/>
              <a:t>, με διαυγή και </a:t>
            </a:r>
            <a:r>
              <a:rPr lang="el-GR" dirty="0" err="1"/>
              <a:t>ηωσινόφιλα</a:t>
            </a:r>
            <a:r>
              <a:rPr lang="el-GR" dirty="0"/>
              <a:t> καρκινικά κύτταρα και </a:t>
            </a:r>
            <a:r>
              <a:rPr lang="el-GR" dirty="0">
                <a:effectLst>
                  <a:outerShdw blurRad="38100" dist="38100" dir="2700000" algn="tl">
                    <a:srgbClr val="000000">
                      <a:alpha val="43137"/>
                    </a:srgbClr>
                  </a:outerShdw>
                </a:effectLst>
              </a:rPr>
              <a:t>ψαμμώδη σωμάτια</a:t>
            </a:r>
            <a:r>
              <a:rPr lang="el-GR" dirty="0"/>
              <a:t>. </a:t>
            </a:r>
          </a:p>
          <a:p>
            <a:pPr algn="just"/>
            <a:r>
              <a:rPr lang="el-GR" dirty="0"/>
              <a:t>Πιο συχνά </a:t>
            </a:r>
            <a:r>
              <a:rPr lang="el-GR" dirty="0">
                <a:effectLst>
                  <a:outerShdw blurRad="38100" dist="38100" dir="2700000" algn="tl">
                    <a:srgbClr val="000000">
                      <a:alpha val="43137"/>
                    </a:srgbClr>
                  </a:outerShdw>
                </a:effectLst>
              </a:rPr>
              <a:t>σε παιδιά / νεαρά θήλεα άτομα</a:t>
            </a:r>
            <a:r>
              <a:rPr lang="el-GR" dirty="0"/>
              <a:t>.</a:t>
            </a:r>
          </a:p>
          <a:p>
            <a:pPr algn="just"/>
            <a:r>
              <a:rPr lang="el-GR" dirty="0"/>
              <a:t>Η διάγνωση συχνά βασίζεται στην </a:t>
            </a:r>
            <a:r>
              <a:rPr lang="el-GR" dirty="0" err="1"/>
              <a:t>ανοσοϊστοχημεία</a:t>
            </a:r>
            <a:r>
              <a:rPr lang="el-GR" dirty="0"/>
              <a:t> ή στον FISH για </a:t>
            </a:r>
            <a:r>
              <a:rPr lang="el-GR" b="1" dirty="0"/>
              <a:t>ανίχνευση της </a:t>
            </a:r>
            <a:r>
              <a:rPr lang="el-GR" b="1" dirty="0" err="1"/>
              <a:t>διαμετάθεσης</a:t>
            </a:r>
            <a:r>
              <a:rPr lang="el-GR" dirty="0"/>
              <a:t>.</a:t>
            </a:r>
          </a:p>
          <a:p>
            <a:pPr algn="just"/>
            <a:r>
              <a:rPr lang="el-GR" b="1" u="sng" dirty="0"/>
              <a:t>Οι αναστολείς </a:t>
            </a:r>
            <a:r>
              <a:rPr lang="el-GR" b="1" u="sng" dirty="0" err="1"/>
              <a:t>mTOR</a:t>
            </a:r>
            <a:r>
              <a:rPr lang="el-GR" b="1" u="sng" dirty="0"/>
              <a:t> και </a:t>
            </a:r>
            <a:r>
              <a:rPr lang="el-GR" b="1" u="sng" dirty="0" err="1"/>
              <a:t>τυροσινοκινάσης</a:t>
            </a:r>
            <a:r>
              <a:rPr lang="el-GR" b="1" dirty="0"/>
              <a:t> </a:t>
            </a:r>
            <a:r>
              <a:rPr lang="el-GR" dirty="0"/>
              <a:t>και λιγότερο κάποιοι εκλεκτικοί αναστολείς του  </a:t>
            </a:r>
            <a:r>
              <a:rPr lang="en-US" dirty="0"/>
              <a:t>MET, </a:t>
            </a:r>
            <a:r>
              <a:rPr lang="el-GR" dirty="0"/>
              <a:t>μπορεί να αποβούν ωφέλιμοι </a:t>
            </a:r>
            <a:r>
              <a:rPr lang="el-GR" dirty="0" err="1"/>
              <a:t>θεραπευτικώς</a:t>
            </a:r>
            <a:r>
              <a:rPr lang="el-GR" dirty="0"/>
              <a:t>, μετά την </a:t>
            </a:r>
            <a:r>
              <a:rPr lang="el-GR" dirty="0" err="1"/>
              <a:t>εκτομή</a:t>
            </a:r>
            <a:r>
              <a:rPr lang="el-GR" dirty="0"/>
              <a:t> του ΝΚΚ.</a:t>
            </a:r>
          </a:p>
        </p:txBody>
      </p:sp>
    </p:spTree>
    <p:extLst>
      <p:ext uri="{BB962C8B-B14F-4D97-AF65-F5344CB8AC3E}">
        <p14:creationId xmlns="" xmlns:p14="http://schemas.microsoft.com/office/powerpoint/2010/main" val="262566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628800"/>
          </a:xfrm>
        </p:spPr>
        <p:txBody>
          <a:bodyPr>
            <a:noAutofit/>
          </a:bodyPr>
          <a:lstStyle/>
          <a:p>
            <a:pPr algn="ctr"/>
            <a:r>
              <a:rPr lang="el-GR" sz="2000" b="1" dirty="0">
                <a:solidFill>
                  <a:schemeClr val="accent1">
                    <a:lumMod val="50000"/>
                  </a:schemeClr>
                </a:solidFill>
                <a:latin typeface="+mn-lt"/>
              </a:rPr>
              <a:t>Καρκίνωμα σχετιζόμενο με διαμετάθεση της οικογένειας </a:t>
            </a:r>
            <a:r>
              <a:rPr lang="en-US" sz="2000" b="1" dirty="0" err="1">
                <a:solidFill>
                  <a:schemeClr val="accent1">
                    <a:lumMod val="50000"/>
                  </a:schemeClr>
                </a:solidFill>
                <a:latin typeface="+mn-lt"/>
              </a:rPr>
              <a:t>MiTF</a:t>
            </a:r>
            <a:r>
              <a:rPr lang="el-GR" sz="2000" b="1" dirty="0">
                <a:solidFill>
                  <a:schemeClr val="accent1">
                    <a:lumMod val="50000"/>
                  </a:schemeClr>
                </a:solidFill>
                <a:latin typeface="+mn-lt"/>
              </a:rPr>
              <a:t>/</a:t>
            </a:r>
            <a:r>
              <a:rPr lang="en-US" sz="2000" b="1" dirty="0">
                <a:solidFill>
                  <a:schemeClr val="accent1">
                    <a:lumMod val="50000"/>
                  </a:schemeClr>
                </a:solidFill>
                <a:latin typeface="+mn-lt"/>
              </a:rPr>
              <a:t>TFE</a:t>
            </a:r>
            <a:r>
              <a:rPr lang="el-GR" sz="2000" b="1" dirty="0">
                <a:solidFill>
                  <a:schemeClr val="accent1">
                    <a:lumMod val="50000"/>
                  </a:schemeClr>
                </a:solidFill>
                <a:latin typeface="+mn-lt"/>
              </a:rPr>
              <a:t> </a:t>
            </a:r>
            <a:r>
              <a:rPr lang="el-GR" sz="2000" dirty="0">
                <a:solidFill>
                  <a:schemeClr val="accent1">
                    <a:lumMod val="50000"/>
                  </a:schemeClr>
                </a:solidFill>
                <a:latin typeface="+mn-lt"/>
              </a:rPr>
              <a:t>: </a:t>
            </a:r>
            <a:br>
              <a:rPr lang="el-GR" sz="2000" dirty="0">
                <a:solidFill>
                  <a:schemeClr val="accent1">
                    <a:lumMod val="50000"/>
                  </a:schemeClr>
                </a:solidFill>
                <a:latin typeface="+mn-lt"/>
              </a:rPr>
            </a:br>
            <a:r>
              <a:rPr lang="el-GR" sz="1600" dirty="0">
                <a:solidFill>
                  <a:schemeClr val="accent1">
                    <a:lumMod val="50000"/>
                  </a:schemeClr>
                </a:solidFill>
                <a:latin typeface="+mn-lt"/>
              </a:rPr>
              <a:t>συχνή η </a:t>
            </a:r>
            <a:r>
              <a:rPr lang="el-GR" sz="1600" dirty="0" err="1">
                <a:solidFill>
                  <a:schemeClr val="accent1">
                    <a:lumMod val="50000"/>
                  </a:schemeClr>
                </a:solidFill>
                <a:latin typeface="+mn-lt"/>
              </a:rPr>
              <a:t>θηλώδης</a:t>
            </a:r>
            <a:r>
              <a:rPr lang="el-GR" sz="1600" dirty="0">
                <a:solidFill>
                  <a:schemeClr val="accent1">
                    <a:lumMod val="50000"/>
                  </a:schemeClr>
                </a:solidFill>
                <a:latin typeface="+mn-lt"/>
              </a:rPr>
              <a:t> αρχιτεκτονική με επένδυση κυττάρων με άφθονο, διαυγές έως </a:t>
            </a:r>
            <a:r>
              <a:rPr lang="el-GR" sz="1600" dirty="0" err="1">
                <a:solidFill>
                  <a:schemeClr val="accent1">
                    <a:lumMod val="50000"/>
                  </a:schemeClr>
                </a:solidFill>
                <a:latin typeface="+mn-lt"/>
              </a:rPr>
              <a:t>ηωσινόφιλο</a:t>
            </a:r>
            <a:r>
              <a:rPr lang="el-GR" sz="1600" dirty="0">
                <a:solidFill>
                  <a:schemeClr val="accent1">
                    <a:lumMod val="50000"/>
                  </a:schemeClr>
                </a:solidFill>
                <a:latin typeface="+mn-lt"/>
              </a:rPr>
              <a:t> κυτταρόπλασμα, </a:t>
            </a:r>
            <a:r>
              <a:rPr lang="el-GR" sz="1600" dirty="0">
                <a:solidFill>
                  <a:schemeClr val="accent1">
                    <a:lumMod val="50000"/>
                  </a:schemeClr>
                </a:solidFill>
                <a:effectLst>
                  <a:outerShdw blurRad="38100" dist="38100" dir="2700000" algn="tl">
                    <a:srgbClr val="000000">
                      <a:alpha val="43137"/>
                    </a:srgbClr>
                  </a:outerShdw>
                </a:effectLst>
                <a:latin typeface="+mn-lt"/>
              </a:rPr>
              <a:t>περιορισμένη ή απούσα </a:t>
            </a:r>
            <a:r>
              <a:rPr lang="el-GR" sz="1600" dirty="0" err="1">
                <a:solidFill>
                  <a:schemeClr val="accent1">
                    <a:lumMod val="50000"/>
                  </a:schemeClr>
                </a:solidFill>
                <a:effectLst>
                  <a:outerShdw blurRad="38100" dist="38100" dir="2700000" algn="tl">
                    <a:srgbClr val="000000">
                      <a:alpha val="43137"/>
                    </a:srgbClr>
                  </a:outerShdw>
                </a:effectLst>
                <a:latin typeface="+mn-lt"/>
              </a:rPr>
              <a:t>ανοσοχρώση</a:t>
            </a:r>
            <a:r>
              <a:rPr lang="el-GR" sz="1600" dirty="0">
                <a:solidFill>
                  <a:schemeClr val="accent1">
                    <a:lumMod val="50000"/>
                  </a:schemeClr>
                </a:solidFill>
                <a:effectLst>
                  <a:outerShdw blurRad="38100" dist="38100" dir="2700000" algn="tl">
                    <a:srgbClr val="000000">
                      <a:alpha val="43137"/>
                    </a:srgbClr>
                  </a:outerShdw>
                </a:effectLst>
                <a:latin typeface="+mn-lt"/>
              </a:rPr>
              <a:t> </a:t>
            </a:r>
            <a:r>
              <a:rPr lang="el-GR" sz="1600" dirty="0" err="1">
                <a:solidFill>
                  <a:schemeClr val="accent1">
                    <a:lumMod val="50000"/>
                  </a:schemeClr>
                </a:solidFill>
                <a:effectLst>
                  <a:outerShdw blurRad="38100" dist="38100" dir="2700000" algn="tl">
                    <a:srgbClr val="000000">
                      <a:alpha val="43137"/>
                    </a:srgbClr>
                  </a:outerShdw>
                </a:effectLst>
                <a:latin typeface="+mn-lt"/>
              </a:rPr>
              <a:t>πανκυτταροκερατίνης</a:t>
            </a:r>
            <a:r>
              <a:rPr lang="el-GR" sz="1600" dirty="0">
                <a:solidFill>
                  <a:schemeClr val="accent1">
                    <a:lumMod val="50000"/>
                  </a:schemeClr>
                </a:solidFill>
                <a:effectLst>
                  <a:outerShdw blurRad="38100" dist="38100" dir="2700000" algn="tl">
                    <a:srgbClr val="000000">
                      <a:alpha val="43137"/>
                    </a:srgbClr>
                  </a:outerShdw>
                </a:effectLst>
                <a:latin typeface="+mn-lt"/>
              </a:rPr>
              <a:t> και ΕΜΑ</a:t>
            </a:r>
            <a:r>
              <a:rPr lang="el-GR" sz="1600" dirty="0">
                <a:solidFill>
                  <a:schemeClr val="accent1">
                    <a:lumMod val="50000"/>
                  </a:schemeClr>
                </a:solidFill>
                <a:latin typeface="+mn-lt"/>
              </a:rPr>
              <a:t>, </a:t>
            </a:r>
            <a:r>
              <a:rPr lang="el-GR" sz="1600" dirty="0" err="1">
                <a:solidFill>
                  <a:schemeClr val="accent1">
                    <a:lumMod val="50000"/>
                  </a:schemeClr>
                </a:solidFill>
                <a:effectLst>
                  <a:outerShdw blurRad="38100" dist="38100" dir="2700000" algn="tl">
                    <a:srgbClr val="000000">
                      <a:alpha val="43137"/>
                    </a:srgbClr>
                  </a:outerShdw>
                </a:effectLst>
                <a:latin typeface="+mn-lt"/>
              </a:rPr>
              <a:t>ανοσοϊστοθετικότητα</a:t>
            </a:r>
            <a:r>
              <a:rPr lang="el-GR" sz="1600" dirty="0">
                <a:solidFill>
                  <a:schemeClr val="accent1">
                    <a:lumMod val="50000"/>
                  </a:schemeClr>
                </a:solidFill>
                <a:effectLst>
                  <a:outerShdw blurRad="38100" dist="38100" dir="2700000" algn="tl">
                    <a:srgbClr val="000000">
                      <a:alpha val="43137"/>
                    </a:srgbClr>
                  </a:outerShdw>
                </a:effectLst>
                <a:latin typeface="+mn-lt"/>
              </a:rPr>
              <a:t> των Τ</a:t>
            </a:r>
            <a:r>
              <a:rPr lang="en-US" sz="1600" dirty="0">
                <a:solidFill>
                  <a:schemeClr val="accent1">
                    <a:lumMod val="50000"/>
                  </a:schemeClr>
                </a:solidFill>
                <a:effectLst>
                  <a:outerShdw blurRad="38100" dist="38100" dir="2700000" algn="tl">
                    <a:srgbClr val="000000">
                      <a:alpha val="43137"/>
                    </a:srgbClr>
                  </a:outerShdw>
                </a:effectLst>
                <a:latin typeface="+mn-lt"/>
              </a:rPr>
              <a:t>FE</a:t>
            </a:r>
            <a:r>
              <a:rPr lang="el-GR" sz="1600" dirty="0">
                <a:solidFill>
                  <a:schemeClr val="accent1">
                    <a:lumMod val="50000"/>
                  </a:schemeClr>
                </a:solidFill>
                <a:effectLst>
                  <a:outerShdw blurRad="38100" dist="38100" dir="2700000" algn="tl">
                    <a:srgbClr val="000000">
                      <a:alpha val="43137"/>
                    </a:srgbClr>
                  </a:outerShdw>
                </a:effectLst>
                <a:latin typeface="+mn-lt"/>
              </a:rPr>
              <a:t>3 (πυρηνική),  Τ</a:t>
            </a:r>
            <a:r>
              <a:rPr lang="en-US" sz="1600" dirty="0">
                <a:solidFill>
                  <a:schemeClr val="accent1">
                    <a:lumMod val="50000"/>
                  </a:schemeClr>
                </a:solidFill>
                <a:effectLst>
                  <a:outerShdw blurRad="38100" dist="38100" dir="2700000" algn="tl">
                    <a:srgbClr val="000000">
                      <a:alpha val="43137"/>
                    </a:srgbClr>
                  </a:outerShdw>
                </a:effectLst>
                <a:latin typeface="+mn-lt"/>
              </a:rPr>
              <a:t>FEB</a:t>
            </a:r>
            <a:r>
              <a:rPr lang="el-GR" sz="1600" dirty="0">
                <a:solidFill>
                  <a:schemeClr val="accent1">
                    <a:lumMod val="50000"/>
                  </a:schemeClr>
                </a:solidFill>
                <a:effectLst>
                  <a:outerShdw blurRad="38100" dist="38100" dir="2700000" algn="tl">
                    <a:srgbClr val="000000">
                      <a:alpha val="43137"/>
                    </a:srgbClr>
                  </a:outerShdw>
                </a:effectLst>
                <a:latin typeface="+mn-lt"/>
              </a:rPr>
              <a:t> </a:t>
            </a:r>
            <a:r>
              <a:rPr lang="el-GR" sz="1600" dirty="0">
                <a:solidFill>
                  <a:schemeClr val="accent1">
                    <a:lumMod val="50000"/>
                  </a:schemeClr>
                </a:solidFill>
                <a:latin typeface="+mn-lt"/>
              </a:rPr>
              <a:t>και της </a:t>
            </a:r>
            <a:r>
              <a:rPr lang="el-GR" sz="1600" dirty="0" err="1">
                <a:solidFill>
                  <a:schemeClr val="accent1">
                    <a:lumMod val="50000"/>
                  </a:schemeClr>
                </a:solidFill>
                <a:latin typeface="+mn-lt"/>
              </a:rPr>
              <a:t>καθεψίνης</a:t>
            </a:r>
            <a:r>
              <a:rPr lang="el-GR" sz="1600" dirty="0">
                <a:solidFill>
                  <a:schemeClr val="accent1">
                    <a:lumMod val="50000"/>
                  </a:schemeClr>
                </a:solidFill>
                <a:latin typeface="+mn-lt"/>
              </a:rPr>
              <a:t> Κ.</a:t>
            </a:r>
            <a:br>
              <a:rPr lang="el-GR" sz="1600" dirty="0">
                <a:solidFill>
                  <a:schemeClr val="accent1">
                    <a:lumMod val="50000"/>
                  </a:schemeClr>
                </a:solidFill>
                <a:latin typeface="+mn-lt"/>
              </a:rPr>
            </a:br>
            <a:r>
              <a:rPr lang="el-GR" sz="1600" dirty="0">
                <a:solidFill>
                  <a:schemeClr val="accent1">
                    <a:lumMod val="50000"/>
                  </a:schemeClr>
                </a:solidFill>
                <a:latin typeface="+mn-lt"/>
              </a:rPr>
              <a:t>Συνήθως νέοι σε ηλικία ασθενείς, με </a:t>
            </a:r>
            <a:r>
              <a:rPr lang="el-GR" sz="1600" i="1" dirty="0">
                <a:solidFill>
                  <a:schemeClr val="accent1">
                    <a:lumMod val="50000"/>
                  </a:schemeClr>
                </a:solidFill>
                <a:effectLst>
                  <a:outerShdw blurRad="38100" dist="38100" dir="2700000" algn="tl">
                    <a:srgbClr val="000000">
                      <a:alpha val="43137"/>
                    </a:srgbClr>
                  </a:outerShdw>
                </a:effectLst>
                <a:latin typeface="+mn-lt"/>
              </a:rPr>
              <a:t>χειρότερη</a:t>
            </a:r>
            <a:r>
              <a:rPr lang="el-GR" sz="1600" dirty="0">
                <a:solidFill>
                  <a:schemeClr val="accent1">
                    <a:lumMod val="50000"/>
                  </a:schemeClr>
                </a:solidFill>
                <a:effectLst>
                  <a:outerShdw blurRad="38100" dist="38100" dir="2700000" algn="tl">
                    <a:srgbClr val="000000">
                      <a:alpha val="43137"/>
                    </a:srgbClr>
                  </a:outerShdw>
                </a:effectLst>
                <a:latin typeface="+mn-lt"/>
              </a:rPr>
              <a:t> επιβίωση </a:t>
            </a:r>
            <a:r>
              <a:rPr lang="el-GR" sz="1600" dirty="0">
                <a:solidFill>
                  <a:schemeClr val="accent1">
                    <a:lumMod val="50000"/>
                  </a:schemeClr>
                </a:solidFill>
                <a:latin typeface="+mn-lt"/>
              </a:rPr>
              <a:t>συγκριτικά με τους ασθενείς με θηλώδες ΝΚΚ.</a:t>
            </a:r>
            <a:r>
              <a:rPr lang="el-GR" sz="2000" dirty="0">
                <a:solidFill>
                  <a:schemeClr val="accent1">
                    <a:lumMod val="50000"/>
                  </a:schemeClr>
                </a:solidFill>
                <a:latin typeface="+mn-lt"/>
              </a:rPr>
              <a:t/>
            </a:r>
            <a:br>
              <a:rPr lang="el-GR" sz="2000" dirty="0">
                <a:solidFill>
                  <a:schemeClr val="accent1">
                    <a:lumMod val="50000"/>
                  </a:schemeClr>
                </a:solidFill>
                <a:latin typeface="+mn-lt"/>
              </a:rPr>
            </a:br>
            <a:endParaRPr lang="el-GR" sz="2000" dirty="0">
              <a:solidFill>
                <a:schemeClr val="accent1">
                  <a:lumMod val="50000"/>
                </a:schemeClr>
              </a:solidFill>
              <a:latin typeface="+mn-lt"/>
            </a:endParaRPr>
          </a:p>
        </p:txBody>
      </p:sp>
      <p:pic>
        <p:nvPicPr>
          <p:cNvPr id="62465" name="Picture 1" descr="C:\Users\KAV-AGRO\Desktop\i1543-2165-131-8-1234-f01.jpeg"/>
          <p:cNvPicPr>
            <a:picLocks noChangeAspect="1" noChangeArrowheads="1"/>
          </p:cNvPicPr>
          <p:nvPr/>
        </p:nvPicPr>
        <p:blipFill>
          <a:blip r:embed="rId2" cstate="print"/>
          <a:srcRect/>
          <a:stretch>
            <a:fillRect/>
          </a:stretch>
        </p:blipFill>
        <p:spPr bwMode="auto">
          <a:xfrm>
            <a:off x="2915816" y="1700808"/>
            <a:ext cx="6048672" cy="4578380"/>
          </a:xfrm>
          <a:prstGeom prst="rect">
            <a:avLst/>
          </a:prstGeom>
          <a:noFill/>
        </p:spPr>
      </p:pic>
      <p:sp>
        <p:nvSpPr>
          <p:cNvPr id="4" name="3 - Ορθογώνιο"/>
          <p:cNvSpPr/>
          <p:nvPr/>
        </p:nvSpPr>
        <p:spPr>
          <a:xfrm rot="10800000" flipV="1">
            <a:off x="6228184" y="4133618"/>
            <a:ext cx="792088" cy="369332"/>
          </a:xfrm>
          <a:prstGeom prst="rect">
            <a:avLst/>
          </a:prstGeom>
        </p:spPr>
        <p:txBody>
          <a:bodyPr wrap="square">
            <a:spAutoFit/>
          </a:bodyPr>
          <a:lstStyle/>
          <a:p>
            <a:r>
              <a:rPr lang="en-US" b="1" dirty="0"/>
              <a:t>TFE3</a:t>
            </a:r>
            <a:endParaRPr lang="el-GR" b="1" dirty="0"/>
          </a:p>
        </p:txBody>
      </p:sp>
      <p:pic>
        <p:nvPicPr>
          <p:cNvPr id="6" name="Picture 3" descr="C:\Users\αγαπουλακι\Desktop\RenalASPSCR1Fig1.jpg"/>
          <p:cNvPicPr>
            <a:picLocks noChangeAspect="1" noChangeArrowheads="1"/>
          </p:cNvPicPr>
          <p:nvPr/>
        </p:nvPicPr>
        <p:blipFill>
          <a:blip r:embed="rId3" cstate="print"/>
          <a:srcRect/>
          <a:stretch>
            <a:fillRect/>
          </a:stretch>
        </p:blipFill>
        <p:spPr bwMode="auto">
          <a:xfrm rot="5400000">
            <a:off x="-253553" y="1845841"/>
            <a:ext cx="3458418" cy="2592288"/>
          </a:xfrm>
          <a:prstGeom prst="rect">
            <a:avLst/>
          </a:prstGeom>
          <a:noFill/>
        </p:spPr>
      </p:pic>
      <p:pic>
        <p:nvPicPr>
          <p:cNvPr id="7" name="Picture 4" descr="C:\Users\αγαπουλακι\Desktop\slide4.jpg"/>
          <p:cNvPicPr>
            <a:picLocks noChangeAspect="1" noChangeArrowheads="1"/>
          </p:cNvPicPr>
          <p:nvPr/>
        </p:nvPicPr>
        <p:blipFill>
          <a:blip r:embed="rId4" cstate="print"/>
          <a:srcRect/>
          <a:stretch>
            <a:fillRect/>
          </a:stretch>
        </p:blipFill>
        <p:spPr bwMode="auto">
          <a:xfrm>
            <a:off x="179512" y="5022895"/>
            <a:ext cx="2664296" cy="164646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82E47AB3-2D53-46AE-0E8D-41058B5DE4A6}"/>
              </a:ext>
            </a:extLst>
          </p:cNvPr>
          <p:cNvSpPr>
            <a:spLocks noGrp="1"/>
          </p:cNvSpPr>
          <p:nvPr>
            <p:ph type="title"/>
          </p:nvPr>
        </p:nvSpPr>
        <p:spPr>
          <a:xfrm>
            <a:off x="0" y="0"/>
            <a:ext cx="9144000" cy="2492896"/>
          </a:xfrm>
        </p:spPr>
        <p:txBody>
          <a:bodyPr>
            <a:normAutofit fontScale="90000"/>
          </a:bodyPr>
          <a:lstStyle/>
          <a:p>
            <a:pPr algn="just"/>
            <a:r>
              <a:rPr lang="el-GR" sz="3100" b="1" dirty="0"/>
              <a:t>ΝΚΚ με αναδιαταγμένο </a:t>
            </a:r>
            <a:r>
              <a:rPr lang="en-US" sz="3100" b="1" dirty="0"/>
              <a:t>TFE3</a:t>
            </a:r>
            <a:r>
              <a:rPr lang="el-GR" sz="3100" b="1" dirty="0"/>
              <a:t> </a:t>
            </a:r>
            <a:r>
              <a:rPr lang="el-GR" sz="2200" dirty="0"/>
              <a:t>(συγχωνεύσεις με </a:t>
            </a:r>
            <a:r>
              <a:rPr lang="el-GR" sz="2200" dirty="0">
                <a:effectLst>
                  <a:outerShdw blurRad="38100" dist="38100" dir="2700000" algn="tl">
                    <a:srgbClr val="000000">
                      <a:alpha val="43137"/>
                    </a:srgbClr>
                  </a:outerShdw>
                </a:effectLst>
              </a:rPr>
              <a:t>&gt;20 </a:t>
            </a:r>
            <a:r>
              <a:rPr lang="el-GR" sz="2200" dirty="0"/>
              <a:t>διαφορετικά γονίδια) </a:t>
            </a:r>
            <a:r>
              <a:rPr lang="en-US" sz="2200" dirty="0"/>
              <a:t/>
            </a:r>
            <a:br>
              <a:rPr lang="en-US" sz="2200" dirty="0"/>
            </a:br>
            <a:r>
              <a:rPr lang="el-GR" sz="2000" dirty="0"/>
              <a:t>Τα εν λόγω</a:t>
            </a:r>
            <a:r>
              <a:rPr lang="en-US" sz="2000" dirty="0"/>
              <a:t> </a:t>
            </a:r>
            <a:r>
              <a:rPr lang="el-GR" sz="2000" b="1" dirty="0"/>
              <a:t>ετερογενή ως προς τη μορφολογία, τον </a:t>
            </a:r>
            <a:r>
              <a:rPr lang="el-GR" sz="2000" b="1" dirty="0" err="1"/>
              <a:t>ανοσοφαινότυπο</a:t>
            </a:r>
            <a:r>
              <a:rPr lang="el-GR" sz="2000" b="1" dirty="0"/>
              <a:t> και την κλινική συμπεριφορά </a:t>
            </a:r>
            <a:r>
              <a:rPr lang="en-US" sz="2000" b="1" dirty="0"/>
              <a:t>NKK</a:t>
            </a:r>
            <a:r>
              <a:rPr lang="el-GR" sz="2000" dirty="0"/>
              <a:t> απαντούν σε </a:t>
            </a:r>
            <a:r>
              <a:rPr lang="el-GR" sz="2000" b="1" dirty="0"/>
              <a:t>νεότερους ασθενείς</a:t>
            </a:r>
            <a:r>
              <a:rPr lang="el-GR" sz="2000" dirty="0"/>
              <a:t>, έχουν συνήθως </a:t>
            </a:r>
            <a:r>
              <a:rPr lang="el-GR" sz="2000" b="1" dirty="0"/>
              <a:t>μικτό</a:t>
            </a:r>
            <a:r>
              <a:rPr lang="el-GR" sz="2000" dirty="0"/>
              <a:t> </a:t>
            </a:r>
            <a:r>
              <a:rPr lang="el-GR" sz="2000" dirty="0" err="1"/>
              <a:t>θηλώδες</a:t>
            </a:r>
            <a:r>
              <a:rPr lang="el-GR" sz="2000" dirty="0"/>
              <a:t> και συμπαγές κυψελιδικό πρότυπο ανάπτυξης και αποτελούνται από </a:t>
            </a:r>
            <a:r>
              <a:rPr lang="el-GR" sz="2000" b="1" dirty="0"/>
              <a:t>διαυγή έως </a:t>
            </a:r>
            <a:r>
              <a:rPr lang="el-GR" sz="2000" b="1" dirty="0" err="1"/>
              <a:t>ηωσινόφιλα</a:t>
            </a:r>
            <a:r>
              <a:rPr lang="el-GR" sz="2000" dirty="0"/>
              <a:t>, </a:t>
            </a:r>
            <a:r>
              <a:rPr lang="el-GR" sz="2000" i="1" dirty="0"/>
              <a:t>μη</a:t>
            </a:r>
            <a:r>
              <a:rPr lang="el-GR" sz="2000" dirty="0"/>
              <a:t> συνεκτικά </a:t>
            </a:r>
            <a:r>
              <a:rPr lang="el-GR" sz="2000" dirty="0" err="1"/>
              <a:t>ψευδοστοιβαδοποιούμενα</a:t>
            </a:r>
            <a:r>
              <a:rPr lang="el-GR" sz="2000" dirty="0"/>
              <a:t> κύτταρα με ογκώδες κυτταρόπλασμα και πυρήνες υψηλόβαθμης κακοήθειας. Εμφανίζουν  συχνά </a:t>
            </a:r>
            <a:r>
              <a:rPr lang="el-GR" sz="2000" b="1" dirty="0"/>
              <a:t>ψαμμώδη σωμάτια </a:t>
            </a:r>
            <a:r>
              <a:rPr lang="el-GR" sz="2000" dirty="0"/>
              <a:t>και μπορεί να περιέχουν χρωστική ουσία μελανίνης, όπως  ένα κεχρωσμένος </a:t>
            </a:r>
            <a:r>
              <a:rPr lang="el-GR" sz="2000" dirty="0" err="1"/>
              <a:t>περιαγγειακός</a:t>
            </a:r>
            <a:r>
              <a:rPr lang="el-GR" sz="2000" dirty="0"/>
              <a:t> </a:t>
            </a:r>
            <a:r>
              <a:rPr lang="el-GR" sz="2000" dirty="0" err="1"/>
              <a:t>επιθηλιοειδής</a:t>
            </a:r>
            <a:r>
              <a:rPr lang="el-GR" sz="2000" dirty="0"/>
              <a:t> όγκος (</a:t>
            </a:r>
            <a:r>
              <a:rPr lang="en-US" sz="2000" dirty="0" err="1"/>
              <a:t>PEComa</a:t>
            </a:r>
            <a:r>
              <a:rPr lang="en-US" sz="2000" dirty="0"/>
              <a:t>).</a:t>
            </a:r>
            <a:r>
              <a:rPr lang="el-GR" sz="2000" dirty="0"/>
              <a:t> Ο </a:t>
            </a:r>
            <a:r>
              <a:rPr lang="el-GR" sz="2000" dirty="0" err="1"/>
              <a:t>ανοσοφαινότυπός</a:t>
            </a:r>
            <a:r>
              <a:rPr lang="el-GR" sz="2000" dirty="0"/>
              <a:t> τους περιλαμβάνει </a:t>
            </a:r>
            <a:r>
              <a:rPr lang="el-GR" sz="2000" b="1" spc="600" dirty="0"/>
              <a:t>έντονη πυρηνική χρώση </a:t>
            </a:r>
            <a:r>
              <a:rPr lang="en-US" sz="2000" b="1" spc="600" dirty="0"/>
              <a:t>TFE3</a:t>
            </a:r>
            <a:r>
              <a:rPr lang="en-US" sz="2000" dirty="0"/>
              <a:t>,</a:t>
            </a:r>
            <a:r>
              <a:rPr lang="el-GR" sz="2000" dirty="0"/>
              <a:t> ποικίλη έκφραση </a:t>
            </a:r>
            <a:r>
              <a:rPr lang="el-GR" sz="2000" dirty="0" err="1"/>
              <a:t>μελανοκυτταρικών</a:t>
            </a:r>
            <a:r>
              <a:rPr lang="el-GR" sz="2000" dirty="0"/>
              <a:t> δεικτών και </a:t>
            </a:r>
            <a:r>
              <a:rPr lang="el-GR" sz="2000" dirty="0" err="1"/>
              <a:t>καθεψίνη</a:t>
            </a:r>
            <a:r>
              <a:rPr lang="el-GR" sz="2000" dirty="0"/>
              <a:t> Κ.</a:t>
            </a:r>
          </a:p>
        </p:txBody>
      </p:sp>
      <p:pic>
        <p:nvPicPr>
          <p:cNvPr id="4" name="Εικόνα 3">
            <a:extLst>
              <a:ext uri="{FF2B5EF4-FFF2-40B4-BE49-F238E27FC236}">
                <a16:creationId xmlns="" xmlns:a16="http://schemas.microsoft.com/office/drawing/2014/main" id="{092F8212-5865-655A-84EA-031AD37BCF20}"/>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16200000">
            <a:off x="-393589" y="3136972"/>
            <a:ext cx="3865929" cy="2910817"/>
          </a:xfrm>
          <a:prstGeom prst="rect">
            <a:avLst/>
          </a:prstGeom>
        </p:spPr>
      </p:pic>
      <p:pic>
        <p:nvPicPr>
          <p:cNvPr id="6" name="Εικόνα 5">
            <a:extLst>
              <a:ext uri="{FF2B5EF4-FFF2-40B4-BE49-F238E27FC236}">
                <a16:creationId xmlns="" xmlns:a16="http://schemas.microsoft.com/office/drawing/2014/main" id="{416077C9-00CF-8F24-E546-8A2E62062C1B}"/>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16200000">
            <a:off x="2639034" y="3136972"/>
            <a:ext cx="3865929" cy="2910817"/>
          </a:xfrm>
          <a:prstGeom prst="rect">
            <a:avLst/>
          </a:prstGeom>
        </p:spPr>
      </p:pic>
      <p:pic>
        <p:nvPicPr>
          <p:cNvPr id="5" name="Εικόνα 4">
            <a:extLst>
              <a:ext uri="{FF2B5EF4-FFF2-40B4-BE49-F238E27FC236}">
                <a16:creationId xmlns="" xmlns:a16="http://schemas.microsoft.com/office/drawing/2014/main" id="{360DE495-1484-C779-F1CF-D6B89DAEFE0F}"/>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rot="5400000">
            <a:off x="5673054" y="3138338"/>
            <a:ext cx="3863167" cy="2910852"/>
          </a:xfrm>
          <a:prstGeom prst="rect">
            <a:avLst/>
          </a:prstGeom>
        </p:spPr>
      </p:pic>
    </p:spTree>
    <p:extLst>
      <p:ext uri="{BB962C8B-B14F-4D97-AF65-F5344CB8AC3E}">
        <p14:creationId xmlns="" xmlns:p14="http://schemas.microsoft.com/office/powerpoint/2010/main" val="750405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41CA0C4F-5FC1-565F-1C64-FE2FAD14BC8C}"/>
              </a:ext>
            </a:extLst>
          </p:cNvPr>
          <p:cNvSpPr txBox="1"/>
          <p:nvPr/>
        </p:nvSpPr>
        <p:spPr>
          <a:xfrm>
            <a:off x="0" y="-171400"/>
            <a:ext cx="9144000" cy="646331"/>
          </a:xfrm>
          <a:prstGeom prst="rect">
            <a:avLst/>
          </a:prstGeom>
          <a:noFill/>
        </p:spPr>
        <p:txBody>
          <a:bodyPr wrap="square">
            <a:spAutoFit/>
          </a:bodyPr>
          <a:lstStyle/>
          <a:p>
            <a:r>
              <a:rPr lang="el-GR" sz="3600" dirty="0"/>
              <a:t>        </a:t>
            </a:r>
            <a:r>
              <a:rPr lang="el-GR" sz="3600" dirty="0" err="1"/>
              <a:t>Υπότυποι</a:t>
            </a:r>
            <a:r>
              <a:rPr lang="el-GR" sz="3600" dirty="0"/>
              <a:t> ΝΚΚ με αναδιαταγμένο </a:t>
            </a:r>
            <a:r>
              <a:rPr lang="en-US" sz="3600" dirty="0"/>
              <a:t>TFEB</a:t>
            </a:r>
            <a:endParaRPr lang="el-GR" sz="3600" dirty="0"/>
          </a:p>
        </p:txBody>
      </p:sp>
      <p:sp>
        <p:nvSpPr>
          <p:cNvPr id="7" name="TextBox 6">
            <a:extLst>
              <a:ext uri="{FF2B5EF4-FFF2-40B4-BE49-F238E27FC236}">
                <a16:creationId xmlns="" xmlns:a16="http://schemas.microsoft.com/office/drawing/2014/main" id="{67968B15-36BD-E167-61A8-792A30BAAA60}"/>
              </a:ext>
            </a:extLst>
          </p:cNvPr>
          <p:cNvSpPr txBox="1"/>
          <p:nvPr/>
        </p:nvSpPr>
        <p:spPr>
          <a:xfrm>
            <a:off x="0" y="476672"/>
            <a:ext cx="9144000" cy="1384995"/>
          </a:xfrm>
          <a:prstGeom prst="rect">
            <a:avLst/>
          </a:prstGeom>
          <a:noFill/>
        </p:spPr>
        <p:txBody>
          <a:bodyPr wrap="square">
            <a:spAutoFit/>
          </a:bodyPr>
          <a:lstStyle/>
          <a:p>
            <a:pPr algn="just"/>
            <a:r>
              <a:rPr lang="el-GR" sz="1400" dirty="0"/>
              <a:t>Τα t(6:11)  </a:t>
            </a:r>
            <a:r>
              <a:rPr lang="en-US" sz="1400" dirty="0">
                <a:effectLst>
                  <a:outerShdw blurRad="38100" dist="38100" dir="2700000" algn="tl">
                    <a:srgbClr val="000000">
                      <a:alpha val="43137"/>
                    </a:srgbClr>
                  </a:outerShdw>
                </a:effectLst>
              </a:rPr>
              <a:t>TFEB-</a:t>
            </a:r>
            <a:r>
              <a:rPr lang="el-GR" sz="1400" dirty="0" err="1">
                <a:effectLst>
                  <a:outerShdw blurRad="38100" dist="38100" dir="2700000" algn="tl">
                    <a:srgbClr val="000000">
                      <a:alpha val="43137"/>
                    </a:srgbClr>
                  </a:outerShdw>
                </a:effectLst>
              </a:rPr>
              <a:t>διαμετιθέμενα</a:t>
            </a:r>
            <a:r>
              <a:rPr lang="el-GR" sz="1400" dirty="0">
                <a:effectLst>
                  <a:outerShdw blurRad="38100" dist="38100" dir="2700000" algn="tl">
                    <a:srgbClr val="000000">
                      <a:alpha val="43137"/>
                    </a:srgbClr>
                  </a:outerShdw>
                </a:effectLst>
              </a:rPr>
              <a:t>  </a:t>
            </a:r>
            <a:r>
              <a:rPr lang="el-GR" sz="1400" dirty="0"/>
              <a:t>ΝΚΚ είναι χαρακτηριστικά </a:t>
            </a:r>
            <a:r>
              <a:rPr lang="el-GR" sz="1400" dirty="0">
                <a:effectLst>
                  <a:outerShdw blurRad="38100" dist="38100" dir="2700000" algn="tl">
                    <a:srgbClr val="000000">
                      <a:alpha val="43137"/>
                    </a:srgbClr>
                  </a:outerShdw>
                </a:effectLst>
              </a:rPr>
              <a:t>διφασικά</a:t>
            </a:r>
            <a:r>
              <a:rPr lang="el-GR" sz="1400" dirty="0"/>
              <a:t>, με φωλιές μεγάλων διαυγών κυττάρων και μικρά κύτταρα συγκεντρωμένα γύρω από υλικό βασικής μεμβράνης (όπως τα  σωμάτια </a:t>
            </a:r>
            <a:r>
              <a:rPr lang="el-GR" sz="1400" dirty="0" err="1"/>
              <a:t>Call</a:t>
            </a:r>
            <a:r>
              <a:rPr lang="el-GR" sz="1400" dirty="0"/>
              <a:t>-</a:t>
            </a:r>
            <a:r>
              <a:rPr lang="el-GR" sz="1400" dirty="0" err="1"/>
              <a:t>Exner</a:t>
            </a:r>
            <a:r>
              <a:rPr lang="el-GR" sz="1400" dirty="0"/>
              <a:t> στους ωοθηκικούς </a:t>
            </a:r>
            <a:r>
              <a:rPr lang="el-GR" sz="1400" dirty="0" err="1"/>
              <a:t>κοκκιοκυτταρικούς</a:t>
            </a:r>
            <a:r>
              <a:rPr lang="el-GR" sz="1400" dirty="0"/>
              <a:t> όγκους του τύπου του ενηλίκου) και μεγαλύτερα </a:t>
            </a:r>
            <a:r>
              <a:rPr lang="el-GR" sz="1400" dirty="0" err="1"/>
              <a:t>επιθηλιοειδή</a:t>
            </a:r>
            <a:r>
              <a:rPr lang="el-GR" sz="1400" dirty="0"/>
              <a:t> κύτταρα. Τα </a:t>
            </a:r>
            <a:r>
              <a:rPr lang="en-US" sz="1400" b="1" dirty="0"/>
              <a:t>TFEB-</a:t>
            </a:r>
            <a:r>
              <a:rPr lang="el-GR" sz="1400" b="1" dirty="0"/>
              <a:t>ενισχυμένα ΝΚΚ </a:t>
            </a:r>
            <a:r>
              <a:rPr lang="el-GR" sz="1400" dirty="0"/>
              <a:t>είναι συχνά υψηλόβαθμης κακοήθειας και προχωρημένου σταδίου, με συχνή </a:t>
            </a:r>
            <a:r>
              <a:rPr lang="el-GR" sz="1400" dirty="0" err="1"/>
              <a:t>ογκοκυτταρική</a:t>
            </a:r>
            <a:r>
              <a:rPr lang="el-GR" sz="1400" dirty="0"/>
              <a:t> και </a:t>
            </a:r>
            <a:r>
              <a:rPr lang="el-GR" sz="1400" dirty="0" err="1"/>
              <a:t>θηλώδη</a:t>
            </a:r>
            <a:r>
              <a:rPr lang="el-GR" sz="1400" dirty="0"/>
              <a:t> μορφολογία και απαντούν σε μεγαλύτερους σε ηλικία ασθενείς. Αμφότεροι οι </a:t>
            </a:r>
            <a:r>
              <a:rPr lang="el-GR" sz="1400" dirty="0" err="1"/>
              <a:t>υπότυποι</a:t>
            </a:r>
            <a:r>
              <a:rPr lang="el-GR" sz="1400" dirty="0"/>
              <a:t> εμφανίζουν  </a:t>
            </a:r>
            <a:r>
              <a:rPr lang="el-GR" sz="1400" b="1" dirty="0"/>
              <a:t>σταθερή </a:t>
            </a:r>
            <a:r>
              <a:rPr lang="el-GR" sz="1400" b="1" dirty="0" err="1"/>
              <a:t>ανοσοϊστοθετικότητα</a:t>
            </a:r>
            <a:r>
              <a:rPr lang="el-GR" sz="1400" b="1" dirty="0"/>
              <a:t>  στο</a:t>
            </a:r>
            <a:r>
              <a:rPr lang="en-US" sz="1400" b="1" dirty="0"/>
              <a:t> TFEB, </a:t>
            </a:r>
            <a:r>
              <a:rPr lang="el-GR" sz="1400" b="1" dirty="0"/>
              <a:t>στην </a:t>
            </a:r>
            <a:r>
              <a:rPr lang="el-GR" sz="1400" b="1" dirty="0" err="1"/>
              <a:t>καθεψίνη</a:t>
            </a:r>
            <a:r>
              <a:rPr lang="el-GR" sz="1400" b="1" dirty="0"/>
              <a:t>  Κ και σε </a:t>
            </a:r>
            <a:r>
              <a:rPr lang="el-GR" sz="1400" b="1" dirty="0" err="1"/>
              <a:t>μελανοκυτταρικούς</a:t>
            </a:r>
            <a:r>
              <a:rPr lang="el-GR" sz="1400" b="1" dirty="0"/>
              <a:t> δείκτες.</a:t>
            </a:r>
          </a:p>
        </p:txBody>
      </p:sp>
      <p:pic>
        <p:nvPicPr>
          <p:cNvPr id="9" name="Εικόνα 8">
            <a:extLst>
              <a:ext uri="{FF2B5EF4-FFF2-40B4-BE49-F238E27FC236}">
                <a16:creationId xmlns="" xmlns:a16="http://schemas.microsoft.com/office/drawing/2014/main" id="{E82CE63F-44CE-E108-9387-28F130519FE1}"/>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79512" y="2276872"/>
            <a:ext cx="4877417" cy="3672408"/>
          </a:xfrm>
          <a:prstGeom prst="rect">
            <a:avLst/>
          </a:prstGeom>
        </p:spPr>
      </p:pic>
      <p:pic>
        <p:nvPicPr>
          <p:cNvPr id="11" name="Εικόνα 10">
            <a:extLst>
              <a:ext uri="{FF2B5EF4-FFF2-40B4-BE49-F238E27FC236}">
                <a16:creationId xmlns="" xmlns:a16="http://schemas.microsoft.com/office/drawing/2014/main" id="{9E151A85-6D99-5639-ED43-B1DA0C08A733}"/>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16200000">
            <a:off x="4521934" y="2254932"/>
            <a:ext cx="5068687" cy="3816424"/>
          </a:xfrm>
          <a:prstGeom prst="rect">
            <a:avLst/>
          </a:prstGeom>
        </p:spPr>
      </p:pic>
    </p:spTree>
    <p:extLst>
      <p:ext uri="{BB962C8B-B14F-4D97-AF65-F5344CB8AC3E}">
        <p14:creationId xmlns="" xmlns:p14="http://schemas.microsoft.com/office/powerpoint/2010/main" val="39286349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3600" b="1" dirty="0" err="1"/>
              <a:t>Σωληνοκυστικό</a:t>
            </a:r>
            <a:r>
              <a:rPr lang="el-GR" sz="3600" b="1" dirty="0"/>
              <a:t> καρκίνωμα</a:t>
            </a:r>
            <a:r>
              <a:rPr lang="el-GR" sz="2400" dirty="0"/>
              <a:t/>
            </a:r>
            <a:br>
              <a:rPr lang="el-GR" sz="2400" dirty="0"/>
            </a:br>
            <a:r>
              <a:rPr lang="el-GR" sz="2400" dirty="0"/>
              <a:t>Ποικίλου μεγέθους σωληνάρια &amp; κύστεις με </a:t>
            </a:r>
            <a:r>
              <a:rPr lang="el-GR" sz="2400" dirty="0" err="1"/>
              <a:t>μονόστοιχη</a:t>
            </a:r>
            <a:r>
              <a:rPr lang="el-GR" sz="2400" dirty="0"/>
              <a:t> επένδυση από κυβοειδή κύτταρα με άφθονο </a:t>
            </a:r>
            <a:r>
              <a:rPr lang="el-GR" sz="2400" dirty="0" err="1"/>
              <a:t>ηωσινόφιλο</a:t>
            </a:r>
            <a:r>
              <a:rPr lang="el-GR" sz="2400" dirty="0"/>
              <a:t> κυτταρόπλασμα κατά θέσεις εμφάνισης «πλατυκέφαλου καρφιού» και εμφανή  </a:t>
            </a:r>
            <a:r>
              <a:rPr lang="el-GR" sz="2400" dirty="0" err="1"/>
              <a:t>πυρήνια</a:t>
            </a:r>
            <a:r>
              <a:rPr lang="el-GR" sz="2400" dirty="0"/>
              <a:t>.</a:t>
            </a:r>
          </a:p>
        </p:txBody>
      </p:sp>
      <p:pic>
        <p:nvPicPr>
          <p:cNvPr id="31746"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2" cstate="print"/>
          <a:srcRect/>
          <a:stretch>
            <a:fillRect/>
          </a:stretch>
        </p:blipFill>
        <p:spPr bwMode="auto">
          <a:xfrm rot="16200000">
            <a:off x="-340728" y="2365063"/>
            <a:ext cx="4784895" cy="3600400"/>
          </a:xfrm>
          <a:prstGeom prst="rect">
            <a:avLst/>
          </a:prstGeom>
          <a:noFill/>
        </p:spPr>
      </p:pic>
      <p:pic>
        <p:nvPicPr>
          <p:cNvPr id="31748" name="Picture 4"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cstate="print"/>
          <a:srcRect/>
          <a:stretch>
            <a:fillRect/>
          </a:stretch>
        </p:blipFill>
        <p:spPr bwMode="auto">
          <a:xfrm rot="16200000">
            <a:off x="4031940" y="2312876"/>
            <a:ext cx="4896544" cy="367240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6951875D-13A4-28A3-E3ED-D481AAA3DC7A}"/>
              </a:ext>
            </a:extLst>
          </p:cNvPr>
          <p:cNvSpPr>
            <a:spLocks noGrp="1"/>
          </p:cNvSpPr>
          <p:nvPr>
            <p:ph type="title"/>
          </p:nvPr>
        </p:nvSpPr>
        <p:spPr>
          <a:xfrm>
            <a:off x="0" y="-99392"/>
            <a:ext cx="9144000" cy="864096"/>
          </a:xfrm>
        </p:spPr>
        <p:txBody>
          <a:bodyPr>
            <a:normAutofit fontScale="90000"/>
          </a:bodyPr>
          <a:lstStyle/>
          <a:p>
            <a:r>
              <a:rPr lang="en-US" dirty="0"/>
              <a:t>NKK </a:t>
            </a:r>
            <a:r>
              <a:rPr lang="el-GR" dirty="0"/>
              <a:t>με μεταλλαγμένο </a:t>
            </a:r>
            <a:r>
              <a:rPr lang="en-US" dirty="0"/>
              <a:t>ELOC (</a:t>
            </a:r>
            <a:r>
              <a:rPr lang="el-GR" dirty="0"/>
              <a:t>τέως </a:t>
            </a:r>
            <a:r>
              <a:rPr lang="en-US" dirty="0"/>
              <a:t>TCEB1)</a:t>
            </a:r>
            <a:endParaRPr lang="el-GR" dirty="0"/>
          </a:p>
        </p:txBody>
      </p:sp>
      <p:sp>
        <p:nvSpPr>
          <p:cNvPr id="3" name="Θέση περιεχομένου 2">
            <a:extLst>
              <a:ext uri="{FF2B5EF4-FFF2-40B4-BE49-F238E27FC236}">
                <a16:creationId xmlns="" xmlns:a16="http://schemas.microsoft.com/office/drawing/2014/main" id="{66D24453-5FE5-2662-2D9E-9958444BD488}"/>
              </a:ext>
            </a:extLst>
          </p:cNvPr>
          <p:cNvSpPr>
            <a:spLocks noGrp="1"/>
          </p:cNvSpPr>
          <p:nvPr>
            <p:ph idx="1"/>
          </p:nvPr>
        </p:nvSpPr>
        <p:spPr>
          <a:xfrm>
            <a:off x="0" y="620688"/>
            <a:ext cx="9144000" cy="6120680"/>
          </a:xfrm>
        </p:spPr>
        <p:txBody>
          <a:bodyPr>
            <a:normAutofit fontScale="77500" lnSpcReduction="20000"/>
          </a:bodyPr>
          <a:lstStyle/>
          <a:p>
            <a:pPr algn="just"/>
            <a:r>
              <a:rPr lang="el-GR" dirty="0"/>
              <a:t>Ασυνήθιστος</a:t>
            </a:r>
            <a:r>
              <a:rPr lang="en-US" dirty="0"/>
              <a:t>, </a:t>
            </a:r>
            <a:r>
              <a:rPr lang="el-GR" b="1" dirty="0"/>
              <a:t>ήπιας βιολογικής συμπεριφοράς</a:t>
            </a:r>
            <a:r>
              <a:rPr lang="el-GR" dirty="0"/>
              <a:t>,  </a:t>
            </a:r>
            <a:r>
              <a:rPr lang="el-GR" dirty="0" err="1"/>
              <a:t>διαυγοκυτταρικός</a:t>
            </a:r>
            <a:r>
              <a:rPr lang="el-GR" dirty="0"/>
              <a:t> όγκος </a:t>
            </a:r>
            <a:r>
              <a:rPr lang="en-US" dirty="0"/>
              <a:t>pT1,</a:t>
            </a:r>
            <a:r>
              <a:rPr lang="el-GR" dirty="0"/>
              <a:t>με </a:t>
            </a:r>
            <a:r>
              <a:rPr lang="el-GR" b="1" dirty="0"/>
              <a:t>συμπαγές και </a:t>
            </a:r>
            <a:r>
              <a:rPr lang="el-GR" b="1" dirty="0" err="1"/>
              <a:t>θηλώδες</a:t>
            </a:r>
            <a:r>
              <a:rPr lang="el-GR" b="1" dirty="0"/>
              <a:t> </a:t>
            </a:r>
            <a:r>
              <a:rPr lang="el-GR" dirty="0"/>
              <a:t>πρότυπο ανάπτυξης και (</a:t>
            </a:r>
            <a:r>
              <a:rPr lang="el-GR" b="1" dirty="0"/>
              <a:t>πολύ</a:t>
            </a:r>
            <a:r>
              <a:rPr lang="el-GR" dirty="0"/>
              <a:t>)</a:t>
            </a:r>
            <a:r>
              <a:rPr lang="el-GR" b="1" dirty="0"/>
              <a:t>οζώδη εμφάνιση </a:t>
            </a:r>
            <a:r>
              <a:rPr lang="el-GR" dirty="0"/>
              <a:t>λόγω της εντός αυτού διέλευσης </a:t>
            </a:r>
            <a:r>
              <a:rPr lang="el-GR" b="1" dirty="0" err="1"/>
              <a:t>ινομυϊκών</a:t>
            </a:r>
            <a:r>
              <a:rPr lang="el-GR" b="1" dirty="0"/>
              <a:t> ταινιών και διαφραγμάτων</a:t>
            </a:r>
            <a:r>
              <a:rPr lang="el-GR" dirty="0"/>
              <a:t>. Η </a:t>
            </a:r>
            <a:r>
              <a:rPr lang="el-GR" b="1" dirty="0"/>
              <a:t>νεφρεκτομή</a:t>
            </a:r>
            <a:r>
              <a:rPr lang="el-GR" dirty="0"/>
              <a:t>, ριζική ή μερική, αρκεί.</a:t>
            </a:r>
          </a:p>
          <a:p>
            <a:pPr algn="just"/>
            <a:r>
              <a:rPr lang="el-GR" dirty="0"/>
              <a:t>Αποτελείται από </a:t>
            </a:r>
            <a:r>
              <a:rPr lang="el-GR" b="1" dirty="0"/>
              <a:t>διαυγή κύτταρα χαμηλόβαθμης κακοήθειας </a:t>
            </a:r>
            <a:r>
              <a:rPr lang="el-GR" dirty="0"/>
              <a:t>με </a:t>
            </a:r>
            <a:r>
              <a:rPr lang="el-GR" b="1" dirty="0"/>
              <a:t>ογκώδες κυτταρόπλασμα </a:t>
            </a:r>
            <a:r>
              <a:rPr lang="el-GR" dirty="0"/>
              <a:t>και </a:t>
            </a:r>
            <a:r>
              <a:rPr lang="el-GR" dirty="0" err="1"/>
              <a:t>προβάλλουσες</a:t>
            </a:r>
            <a:r>
              <a:rPr lang="el-GR" dirty="0"/>
              <a:t> </a:t>
            </a:r>
            <a:r>
              <a:rPr lang="el-GR" dirty="0" err="1"/>
              <a:t>κυτταροπλασματικές</a:t>
            </a:r>
            <a:r>
              <a:rPr lang="el-GR" dirty="0"/>
              <a:t> μεμβράνες. Μιμείται μορφολογικά το συμβατικό </a:t>
            </a:r>
            <a:r>
              <a:rPr lang="el-GR" dirty="0" err="1"/>
              <a:t>διαυγοκυτταρικό</a:t>
            </a:r>
            <a:r>
              <a:rPr lang="el-GR" dirty="0"/>
              <a:t> ΝΚΚ και τα σχετιζόμενα με οζώδη σκλήρυνση ΝΚΚ.</a:t>
            </a:r>
          </a:p>
          <a:p>
            <a:pPr algn="just"/>
            <a:r>
              <a:rPr lang="el-GR" b="1" dirty="0"/>
              <a:t>Σταθερά </a:t>
            </a:r>
            <a:r>
              <a:rPr lang="el-GR" b="1" dirty="0" err="1"/>
              <a:t>ανοσοαντιδραστικό</a:t>
            </a:r>
            <a:r>
              <a:rPr lang="el-GR" b="1" dirty="0"/>
              <a:t> </a:t>
            </a:r>
            <a:r>
              <a:rPr lang="el-GR" dirty="0"/>
              <a:t>για </a:t>
            </a:r>
            <a:r>
              <a:rPr lang="el-GR" b="1" dirty="0"/>
              <a:t>CK7</a:t>
            </a:r>
            <a:r>
              <a:rPr lang="el-GR" dirty="0"/>
              <a:t> και μπορεί να είναι μόνο εστιακά θετικό για υψηλού μοριακού βάρους </a:t>
            </a:r>
            <a:r>
              <a:rPr lang="el-GR" dirty="0" err="1"/>
              <a:t>κυτταροκερατίνες</a:t>
            </a:r>
            <a:r>
              <a:rPr lang="el-GR" dirty="0"/>
              <a:t> (HMWCK).Επίσης διάχυτη θετική </a:t>
            </a:r>
            <a:r>
              <a:rPr lang="el-GR" dirty="0" err="1"/>
              <a:t>ανοσοχρώση</a:t>
            </a:r>
            <a:r>
              <a:rPr lang="el-GR" dirty="0"/>
              <a:t> της </a:t>
            </a:r>
            <a:r>
              <a:rPr lang="en-US" b="1" dirty="0"/>
              <a:t>CAIX</a:t>
            </a:r>
            <a:r>
              <a:rPr lang="el-GR" b="1" dirty="0"/>
              <a:t> δίκην σχήματος κουτιού</a:t>
            </a:r>
            <a:r>
              <a:rPr lang="el-GR" dirty="0"/>
              <a:t>. Αρνητικές οι </a:t>
            </a:r>
            <a:r>
              <a:rPr lang="el-GR" dirty="0" err="1"/>
              <a:t>ανοσοχρώσεις</a:t>
            </a:r>
            <a:r>
              <a:rPr lang="el-GR" dirty="0"/>
              <a:t> για </a:t>
            </a:r>
            <a:r>
              <a:rPr lang="en-US" dirty="0"/>
              <a:t>TFE3</a:t>
            </a:r>
            <a:r>
              <a:rPr lang="el-GR" dirty="0"/>
              <a:t> και </a:t>
            </a:r>
            <a:r>
              <a:rPr lang="el-GR" dirty="0" err="1"/>
              <a:t>μελανοκυτταρικούς</a:t>
            </a:r>
            <a:r>
              <a:rPr lang="el-GR" dirty="0"/>
              <a:t> </a:t>
            </a:r>
            <a:r>
              <a:rPr lang="el-GR" dirty="0" err="1"/>
              <a:t>ανοσοδείκτες</a:t>
            </a:r>
            <a:r>
              <a:rPr lang="el-GR" dirty="0"/>
              <a:t> (</a:t>
            </a:r>
            <a:r>
              <a:rPr lang="en-US" dirty="0"/>
              <a:t>HMB45, </a:t>
            </a:r>
            <a:r>
              <a:rPr lang="en-US" dirty="0" err="1"/>
              <a:t>MelanA</a:t>
            </a:r>
            <a:r>
              <a:rPr lang="en-US" dirty="0"/>
              <a:t>). </a:t>
            </a:r>
            <a:endParaRPr lang="el-GR" dirty="0"/>
          </a:p>
          <a:p>
            <a:pPr algn="just"/>
            <a:r>
              <a:rPr lang="el-GR" dirty="0"/>
              <a:t>Αναπτύσσεται λόγω </a:t>
            </a:r>
            <a:r>
              <a:rPr lang="el-GR" b="1" dirty="0" err="1"/>
              <a:t>διαλληλικής</a:t>
            </a:r>
            <a:r>
              <a:rPr lang="el-GR" b="1" dirty="0"/>
              <a:t> αδρανοποίησης του TCEB1 (ELOC) </a:t>
            </a:r>
            <a:r>
              <a:rPr lang="el-GR" dirty="0"/>
              <a:t>στο χρωμόσωμα 8 που κωδικοποιεί για την </a:t>
            </a:r>
            <a:r>
              <a:rPr lang="el-GR" dirty="0" err="1"/>
              <a:t>ελοντίνη</a:t>
            </a:r>
            <a:r>
              <a:rPr lang="el-GR" dirty="0"/>
              <a:t> C του συμπλέγματος VHL με </a:t>
            </a:r>
            <a:r>
              <a:rPr lang="el-GR" i="1" dirty="0">
                <a:effectLst>
                  <a:outerShdw blurRad="38100" dist="38100" dir="2700000" algn="tl">
                    <a:srgbClr val="000000">
                      <a:alpha val="43137"/>
                    </a:srgbClr>
                  </a:outerShdw>
                </a:effectLst>
              </a:rPr>
              <a:t>άθικτα</a:t>
            </a:r>
            <a:r>
              <a:rPr lang="el-GR" dirty="0"/>
              <a:t> τα γονίδια των μονοπατιών VHL και </a:t>
            </a:r>
            <a:r>
              <a:rPr lang="el-GR" dirty="0" err="1"/>
              <a:t>mTOR</a:t>
            </a:r>
            <a:r>
              <a:rPr lang="el-GR" dirty="0"/>
              <a:t>.</a:t>
            </a:r>
          </a:p>
        </p:txBody>
      </p:sp>
    </p:spTree>
    <p:extLst>
      <p:ext uri="{BB962C8B-B14F-4D97-AF65-F5344CB8AC3E}">
        <p14:creationId xmlns="" xmlns:p14="http://schemas.microsoft.com/office/powerpoint/2010/main" val="311147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B319425C-9CAB-7E6D-8AB1-F0A0CF24550B}"/>
              </a:ext>
            </a:extLst>
          </p:cNvPr>
          <p:cNvSpPr>
            <a:spLocks noGrp="1"/>
          </p:cNvSpPr>
          <p:nvPr>
            <p:ph type="title"/>
          </p:nvPr>
        </p:nvSpPr>
        <p:spPr>
          <a:xfrm>
            <a:off x="0" y="0"/>
            <a:ext cx="9144000" cy="692696"/>
          </a:xfrm>
        </p:spPr>
        <p:txBody>
          <a:bodyPr>
            <a:normAutofit fontScale="90000"/>
          </a:bodyPr>
          <a:lstStyle/>
          <a:p>
            <a:r>
              <a:rPr lang="en-US" dirty="0"/>
              <a:t>NKK </a:t>
            </a:r>
            <a:r>
              <a:rPr lang="el-GR" dirty="0"/>
              <a:t>με μεταλλαγμένο </a:t>
            </a:r>
            <a:r>
              <a:rPr lang="en-US" dirty="0"/>
              <a:t>ELOC (</a:t>
            </a:r>
            <a:r>
              <a:rPr lang="el-GR" dirty="0"/>
              <a:t>τέως </a:t>
            </a:r>
            <a:r>
              <a:rPr lang="en-US" dirty="0"/>
              <a:t>TCEB1)</a:t>
            </a:r>
            <a:endParaRPr lang="el-GR" dirty="0"/>
          </a:p>
        </p:txBody>
      </p:sp>
      <p:pic>
        <p:nvPicPr>
          <p:cNvPr id="4" name="Εικόνα 3">
            <a:extLst>
              <a:ext uri="{FF2B5EF4-FFF2-40B4-BE49-F238E27FC236}">
                <a16:creationId xmlns="" xmlns:a16="http://schemas.microsoft.com/office/drawing/2014/main" id="{8B0D8C60-7DF4-8D47-25E5-292BE63E139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5400000">
            <a:off x="-1065102" y="2009317"/>
            <a:ext cx="6039550" cy="3406307"/>
          </a:xfrm>
          <a:prstGeom prst="rect">
            <a:avLst/>
          </a:prstGeom>
        </p:spPr>
      </p:pic>
      <p:pic>
        <p:nvPicPr>
          <p:cNvPr id="6" name="Εικόνα 5">
            <a:extLst>
              <a:ext uri="{FF2B5EF4-FFF2-40B4-BE49-F238E27FC236}">
                <a16:creationId xmlns="" xmlns:a16="http://schemas.microsoft.com/office/drawing/2014/main" id="{70563B47-5C06-AB07-D8A5-E895717D579D}"/>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779912" y="699463"/>
            <a:ext cx="5112569" cy="3841243"/>
          </a:xfrm>
          <a:prstGeom prst="rect">
            <a:avLst/>
          </a:prstGeom>
        </p:spPr>
      </p:pic>
      <p:pic>
        <p:nvPicPr>
          <p:cNvPr id="8" name="Εικόνα 7">
            <a:extLst>
              <a:ext uri="{FF2B5EF4-FFF2-40B4-BE49-F238E27FC236}">
                <a16:creationId xmlns="" xmlns:a16="http://schemas.microsoft.com/office/drawing/2014/main" id="{14A8FA84-66B6-79FD-956B-E8484D394B6B}"/>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51519" y="1916832"/>
            <a:ext cx="6420549" cy="4815413"/>
          </a:xfrm>
          <a:prstGeom prst="rect">
            <a:avLst/>
          </a:prstGeom>
        </p:spPr>
      </p:pic>
      <p:sp>
        <p:nvSpPr>
          <p:cNvPr id="9" name="Θέση περιεχομένου 3">
            <a:extLst>
              <a:ext uri="{FF2B5EF4-FFF2-40B4-BE49-F238E27FC236}">
                <a16:creationId xmlns="" xmlns:a16="http://schemas.microsoft.com/office/drawing/2014/main" id="{19854E56-01D8-BC33-120D-F6B7C8960C86}"/>
              </a:ext>
            </a:extLst>
          </p:cNvPr>
          <p:cNvSpPr txBox="1">
            <a:spLocks/>
          </p:cNvSpPr>
          <p:nvPr/>
        </p:nvSpPr>
        <p:spPr>
          <a:xfrm>
            <a:off x="6660232" y="4941168"/>
            <a:ext cx="2483768" cy="179107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l-GR" sz="2000" dirty="0"/>
              <a:t>Διάχυτη </a:t>
            </a:r>
            <a:r>
              <a:rPr lang="el-GR" sz="2000" dirty="0" err="1"/>
              <a:t>μεμβρανική</a:t>
            </a:r>
            <a:r>
              <a:rPr lang="el-GR" sz="2000" dirty="0"/>
              <a:t> </a:t>
            </a:r>
            <a:r>
              <a:rPr lang="el-GR" sz="2000" dirty="0" err="1"/>
              <a:t>ανοσοϊστοθετικότητα</a:t>
            </a:r>
            <a:r>
              <a:rPr lang="el-GR" sz="2000" dirty="0"/>
              <a:t> έναντι της </a:t>
            </a:r>
            <a:r>
              <a:rPr lang="en-US" sz="2000" dirty="0"/>
              <a:t>CAIX, </a:t>
            </a:r>
            <a:endParaRPr lang="el-GR" sz="2000" dirty="0"/>
          </a:p>
          <a:p>
            <a:pPr marL="0" indent="0" algn="ctr">
              <a:buNone/>
            </a:pPr>
            <a:r>
              <a:rPr lang="el-GR" sz="2000" dirty="0"/>
              <a:t>δίκην σχήματος κουτιού.</a:t>
            </a:r>
          </a:p>
        </p:txBody>
      </p:sp>
    </p:spTree>
    <p:extLst>
      <p:ext uri="{BB962C8B-B14F-4D97-AF65-F5344CB8AC3E}">
        <p14:creationId xmlns="" xmlns:p14="http://schemas.microsoft.com/office/powerpoint/2010/main" val="399450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74166869-0311-F5D5-7A9A-DD7F5B8488E8}"/>
              </a:ext>
            </a:extLst>
          </p:cNvPr>
          <p:cNvSpPr>
            <a:spLocks noGrp="1"/>
          </p:cNvSpPr>
          <p:nvPr>
            <p:ph type="title"/>
          </p:nvPr>
        </p:nvSpPr>
        <p:spPr>
          <a:xfrm>
            <a:off x="0" y="0"/>
            <a:ext cx="9144000" cy="731833"/>
          </a:xfrm>
        </p:spPr>
        <p:txBody>
          <a:bodyPr>
            <a:normAutofit/>
          </a:bodyPr>
          <a:lstStyle/>
          <a:p>
            <a:r>
              <a:rPr lang="el-GR" sz="3200" b="1" dirty="0"/>
              <a:t>ΝΚΚ με ανεπάρκεια </a:t>
            </a:r>
            <a:r>
              <a:rPr lang="el-GR" sz="3200" b="1" dirty="0" err="1"/>
              <a:t>φουμαρικής</a:t>
            </a:r>
            <a:r>
              <a:rPr lang="el-GR" sz="3200" b="1" dirty="0"/>
              <a:t> </a:t>
            </a:r>
            <a:r>
              <a:rPr lang="el-GR" sz="3200" b="1" dirty="0" err="1"/>
              <a:t>υδρατάσης</a:t>
            </a:r>
            <a:r>
              <a:rPr lang="el-GR" sz="3200" b="1" dirty="0"/>
              <a:t> (</a:t>
            </a:r>
            <a:r>
              <a:rPr lang="en-US" sz="3200" b="1" dirty="0"/>
              <a:t>FH)</a:t>
            </a:r>
            <a:endParaRPr lang="el-GR" sz="3200" b="1" dirty="0"/>
          </a:p>
        </p:txBody>
      </p:sp>
      <p:sp>
        <p:nvSpPr>
          <p:cNvPr id="3" name="Θέση περιεχομένου 2">
            <a:extLst>
              <a:ext uri="{FF2B5EF4-FFF2-40B4-BE49-F238E27FC236}">
                <a16:creationId xmlns="" xmlns:a16="http://schemas.microsoft.com/office/drawing/2014/main" id="{675633F4-30D2-A1D3-DEB1-64BF244BC48F}"/>
              </a:ext>
            </a:extLst>
          </p:cNvPr>
          <p:cNvSpPr>
            <a:spLocks noGrp="1"/>
          </p:cNvSpPr>
          <p:nvPr>
            <p:ph idx="1"/>
          </p:nvPr>
        </p:nvSpPr>
        <p:spPr>
          <a:xfrm>
            <a:off x="0" y="731832"/>
            <a:ext cx="9144000" cy="6126167"/>
          </a:xfrm>
        </p:spPr>
        <p:txBody>
          <a:bodyPr>
            <a:normAutofit fontScale="77500" lnSpcReduction="20000"/>
          </a:bodyPr>
          <a:lstStyle/>
          <a:p>
            <a:pPr algn="just"/>
            <a:r>
              <a:rPr lang="el-GR" dirty="0"/>
              <a:t>Η </a:t>
            </a:r>
            <a:r>
              <a:rPr lang="el-GR" dirty="0">
                <a:solidFill>
                  <a:srgbClr val="FF0000"/>
                </a:solidFill>
              </a:rPr>
              <a:t>κληρονομική </a:t>
            </a:r>
            <a:r>
              <a:rPr lang="el-GR" dirty="0" err="1">
                <a:solidFill>
                  <a:srgbClr val="FF0000"/>
                </a:solidFill>
              </a:rPr>
              <a:t>λειομυωμάτωση</a:t>
            </a:r>
            <a:r>
              <a:rPr lang="el-GR" dirty="0">
                <a:solidFill>
                  <a:srgbClr val="FF0000"/>
                </a:solidFill>
              </a:rPr>
              <a:t> και το σχετιζόμενο σύνδρομο </a:t>
            </a:r>
            <a:r>
              <a:rPr lang="el-GR" dirty="0" err="1">
                <a:solidFill>
                  <a:srgbClr val="FF0000"/>
                </a:solidFill>
              </a:rPr>
              <a:t>νεφροκυτταρικού</a:t>
            </a:r>
            <a:r>
              <a:rPr lang="el-GR" dirty="0">
                <a:solidFill>
                  <a:srgbClr val="FF0000"/>
                </a:solidFill>
              </a:rPr>
              <a:t> καρκινώματος (HLRCC) </a:t>
            </a:r>
            <a:r>
              <a:rPr lang="el-GR" dirty="0"/>
              <a:t>αφορά  καρκίνους του νεφρού με </a:t>
            </a:r>
            <a:r>
              <a:rPr lang="el-GR" dirty="0" err="1"/>
              <a:t>θηλώδες</a:t>
            </a:r>
            <a:r>
              <a:rPr lang="el-GR" dirty="0"/>
              <a:t>, συμπαγές ή διηθητικό πρότυπο ανάπτυξης. Υψηλόβαθμη η ιστολογική κακοήθεια και η </a:t>
            </a:r>
            <a:r>
              <a:rPr lang="el-GR" b="1" dirty="0"/>
              <a:t>επιθετικότητα</a:t>
            </a:r>
            <a:r>
              <a:rPr lang="el-GR" dirty="0"/>
              <a:t>. </a:t>
            </a:r>
            <a:r>
              <a:rPr lang="el-GR" b="1" dirty="0"/>
              <a:t>Μικτό</a:t>
            </a:r>
            <a:r>
              <a:rPr lang="el-GR" dirty="0"/>
              <a:t> το αρχιτεκτονικό πρότυπο (</a:t>
            </a:r>
            <a:r>
              <a:rPr lang="el-GR" dirty="0" err="1">
                <a:solidFill>
                  <a:srgbClr val="FF0000"/>
                </a:solidFill>
              </a:rPr>
              <a:t>θηλώδες</a:t>
            </a:r>
            <a:r>
              <a:rPr lang="el-GR" dirty="0"/>
              <a:t>, συμπαγές, </a:t>
            </a:r>
            <a:r>
              <a:rPr lang="el-GR" dirty="0" err="1"/>
              <a:t>σωληνοκυστικό</a:t>
            </a:r>
            <a:r>
              <a:rPr lang="el-GR" dirty="0"/>
              <a:t> και ηθμοειδές</a:t>
            </a:r>
            <a:r>
              <a:rPr lang="el-GR" dirty="0" smtClean="0"/>
              <a:t>). </a:t>
            </a:r>
            <a:r>
              <a:rPr lang="el-GR" dirty="0">
                <a:solidFill>
                  <a:srgbClr val="FF0000"/>
                </a:solidFill>
              </a:rPr>
              <a:t>Στους πυρήνες των καρκινικών κυττάρων αναγνωρίζουμε, τουλάχιστον </a:t>
            </a:r>
            <a:r>
              <a:rPr lang="el-GR" dirty="0" err="1">
                <a:solidFill>
                  <a:srgbClr val="FF0000"/>
                </a:solidFill>
              </a:rPr>
              <a:t>εστιακώς</a:t>
            </a:r>
            <a:r>
              <a:rPr lang="el-GR" dirty="0">
                <a:solidFill>
                  <a:srgbClr val="FF0000"/>
                </a:solidFill>
              </a:rPr>
              <a:t>,   </a:t>
            </a:r>
            <a:r>
              <a:rPr lang="el-GR" b="1" dirty="0">
                <a:solidFill>
                  <a:srgbClr val="FF0000"/>
                </a:solidFill>
              </a:rPr>
              <a:t>χαρακτηριστικά </a:t>
            </a:r>
            <a:r>
              <a:rPr lang="el-GR" b="1" dirty="0" err="1">
                <a:solidFill>
                  <a:srgbClr val="FF0000"/>
                </a:solidFill>
              </a:rPr>
              <a:t>βαθυέρυθρα</a:t>
            </a:r>
            <a:r>
              <a:rPr lang="el-GR" b="1" dirty="0">
                <a:solidFill>
                  <a:srgbClr val="FF0000"/>
                </a:solidFill>
              </a:rPr>
              <a:t> </a:t>
            </a:r>
            <a:r>
              <a:rPr lang="el-GR" b="1" spc="600" dirty="0" err="1">
                <a:solidFill>
                  <a:srgbClr val="FF0000"/>
                </a:solidFill>
              </a:rPr>
              <a:t>πυρήνια</a:t>
            </a:r>
            <a:r>
              <a:rPr lang="el-GR" b="1" dirty="0">
                <a:solidFill>
                  <a:srgbClr val="FF0000"/>
                </a:solidFill>
              </a:rPr>
              <a:t> δίκην εγκλείστων </a:t>
            </a:r>
            <a:r>
              <a:rPr lang="el-GR" b="1" dirty="0" err="1">
                <a:solidFill>
                  <a:srgbClr val="FF0000"/>
                </a:solidFill>
              </a:rPr>
              <a:t>κυτταρομεγαλοϊού</a:t>
            </a:r>
            <a:r>
              <a:rPr lang="el-GR" b="1" dirty="0">
                <a:solidFill>
                  <a:srgbClr val="FF0000"/>
                </a:solidFill>
              </a:rPr>
              <a:t> με πέριξ αυτών </a:t>
            </a:r>
            <a:r>
              <a:rPr lang="el-GR" b="1" dirty="0" err="1">
                <a:solidFill>
                  <a:srgbClr val="FF0000"/>
                </a:solidFill>
              </a:rPr>
              <a:t>διαύγαση</a:t>
            </a:r>
            <a:r>
              <a:rPr lang="el-GR" dirty="0">
                <a:solidFill>
                  <a:srgbClr val="FF0000"/>
                </a:solidFill>
              </a:rPr>
              <a:t>. </a:t>
            </a:r>
          </a:p>
          <a:p>
            <a:pPr algn="just"/>
            <a:r>
              <a:rPr lang="el-GR" dirty="0"/>
              <a:t>Λόγω γαμετικών (στην συχνότερη, κληρονομούμενη νόσο) ή </a:t>
            </a:r>
            <a:r>
              <a:rPr lang="el-GR" i="1" dirty="0"/>
              <a:t>σωματικών</a:t>
            </a:r>
            <a:r>
              <a:rPr lang="el-GR" dirty="0"/>
              <a:t> μεταλλάξεων της </a:t>
            </a:r>
            <a:r>
              <a:rPr lang="el-GR" dirty="0" err="1"/>
              <a:t>φουμαρικής</a:t>
            </a:r>
            <a:r>
              <a:rPr lang="el-GR" dirty="0"/>
              <a:t> </a:t>
            </a:r>
            <a:r>
              <a:rPr lang="el-GR" dirty="0" err="1"/>
              <a:t>υδρατάσης</a:t>
            </a:r>
            <a:r>
              <a:rPr lang="el-GR" dirty="0"/>
              <a:t> (FH) προκαλούνται </a:t>
            </a:r>
            <a:r>
              <a:rPr lang="el-GR" dirty="0" err="1"/>
              <a:t>ογκογενετικές</a:t>
            </a:r>
            <a:r>
              <a:rPr lang="el-GR" dirty="0"/>
              <a:t> μεταβολικές διαταραχές.</a:t>
            </a:r>
          </a:p>
          <a:p>
            <a:pPr algn="just"/>
            <a:r>
              <a:rPr lang="el-GR" dirty="0"/>
              <a:t>Άλλη συχνή κλινική εκδήλωση είναι η μη νεφρική </a:t>
            </a:r>
            <a:r>
              <a:rPr lang="el-GR" dirty="0" err="1"/>
              <a:t>λειομυωμάτωση</a:t>
            </a:r>
            <a:r>
              <a:rPr lang="el-GR" dirty="0"/>
              <a:t> (στο δέρμα, στη μήτρα).</a:t>
            </a:r>
          </a:p>
          <a:p>
            <a:pPr algn="just"/>
            <a:r>
              <a:rPr lang="el-GR" dirty="0" err="1"/>
              <a:t>Ανοσοϊστοχημικά</a:t>
            </a:r>
            <a:r>
              <a:rPr lang="el-GR" dirty="0"/>
              <a:t> βρίσκουμε </a:t>
            </a:r>
            <a:r>
              <a:rPr lang="el-GR" b="1" dirty="0" err="1">
                <a:solidFill>
                  <a:srgbClr val="FF0000"/>
                </a:solidFill>
              </a:rPr>
              <a:t>υπερέκφραση</a:t>
            </a:r>
            <a:r>
              <a:rPr lang="el-GR" b="1" dirty="0">
                <a:solidFill>
                  <a:srgbClr val="FF0000"/>
                </a:solidFill>
              </a:rPr>
              <a:t> της τροποποιημένης </a:t>
            </a:r>
            <a:r>
              <a:rPr lang="el-GR" b="1" dirty="0" err="1">
                <a:solidFill>
                  <a:srgbClr val="FF0000"/>
                </a:solidFill>
              </a:rPr>
              <a:t>κυστεΐνης</a:t>
            </a:r>
            <a:r>
              <a:rPr lang="el-GR" b="1" dirty="0">
                <a:solidFill>
                  <a:srgbClr val="FF0000"/>
                </a:solidFill>
              </a:rPr>
              <a:t> (2SC)</a:t>
            </a:r>
            <a:r>
              <a:rPr lang="el-GR" dirty="0">
                <a:solidFill>
                  <a:srgbClr val="FF0000"/>
                </a:solidFill>
              </a:rPr>
              <a:t> και </a:t>
            </a:r>
            <a:r>
              <a:rPr lang="el-GR" dirty="0">
                <a:solidFill>
                  <a:srgbClr val="FF0000"/>
                </a:solidFill>
                <a:effectLst>
                  <a:outerShdw blurRad="38100" dist="38100" dir="2700000" algn="tl">
                    <a:srgbClr val="000000">
                      <a:alpha val="43137"/>
                    </a:srgbClr>
                  </a:outerShdw>
                </a:effectLst>
              </a:rPr>
              <a:t>απώλεια της </a:t>
            </a:r>
            <a:r>
              <a:rPr lang="el-GR" dirty="0" err="1">
                <a:solidFill>
                  <a:srgbClr val="FF0000"/>
                </a:solidFill>
                <a:effectLst>
                  <a:outerShdw blurRad="38100" dist="38100" dir="2700000" algn="tl">
                    <a:srgbClr val="000000">
                      <a:alpha val="43137"/>
                    </a:srgbClr>
                  </a:outerShdw>
                </a:effectLst>
              </a:rPr>
              <a:t>φουμαρικής</a:t>
            </a:r>
            <a:r>
              <a:rPr lang="el-GR" dirty="0">
                <a:solidFill>
                  <a:srgbClr val="FF0000"/>
                </a:solidFill>
                <a:effectLst>
                  <a:outerShdw blurRad="38100" dist="38100" dir="2700000" algn="tl">
                    <a:srgbClr val="000000">
                      <a:alpha val="43137"/>
                    </a:srgbClr>
                  </a:outerShdw>
                </a:effectLst>
              </a:rPr>
              <a:t> </a:t>
            </a:r>
            <a:r>
              <a:rPr lang="el-GR" dirty="0" err="1">
                <a:solidFill>
                  <a:srgbClr val="FF0000"/>
                </a:solidFill>
                <a:effectLst>
                  <a:outerShdw blurRad="38100" dist="38100" dir="2700000" algn="tl">
                    <a:srgbClr val="000000">
                      <a:alpha val="43137"/>
                    </a:srgbClr>
                  </a:outerShdw>
                </a:effectLst>
              </a:rPr>
              <a:t>υδρατάσης</a:t>
            </a:r>
            <a:r>
              <a:rPr lang="el-GR" dirty="0">
                <a:solidFill>
                  <a:srgbClr val="FF0000"/>
                </a:solidFill>
              </a:rPr>
              <a:t> </a:t>
            </a:r>
            <a:r>
              <a:rPr lang="el-GR" dirty="0"/>
              <a:t>η οποία μπορεί να επιβεβαιωθεί μέσω ανίχνευσης της αντίστοιχης γαμετικής ή σωματικής μετάλλαξης.</a:t>
            </a:r>
          </a:p>
        </p:txBody>
      </p:sp>
    </p:spTree>
    <p:extLst>
      <p:ext uri="{BB962C8B-B14F-4D97-AF65-F5344CB8AC3E}">
        <p14:creationId xmlns="" xmlns:p14="http://schemas.microsoft.com/office/powerpoint/2010/main" val="79302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04664"/>
            <a:ext cx="9144000" cy="1012974"/>
          </a:xfrm>
        </p:spPr>
        <p:txBody>
          <a:bodyPr>
            <a:noAutofit/>
          </a:bodyPr>
          <a:lstStyle/>
          <a:p>
            <a:pPr algn="just"/>
            <a:r>
              <a:rPr lang="el-GR" sz="2000" b="1" dirty="0"/>
              <a:t>Μεταλλάξεις στο γονίδιο FH </a:t>
            </a:r>
            <a:r>
              <a:rPr lang="el-GR" sz="2000" dirty="0"/>
              <a:t>οδηγούν σε ένα </a:t>
            </a:r>
            <a:r>
              <a:rPr lang="el-GR" sz="2000" b="1" dirty="0"/>
              <a:t>ελαττωματικό ένζυμο FH </a:t>
            </a:r>
            <a:r>
              <a:rPr lang="el-GR" sz="2000" dirty="0"/>
              <a:t>στον κύκλο του κιτρικού οξέος, προκαλώντας μεταβολική διαταραχή, «</a:t>
            </a:r>
            <a:r>
              <a:rPr lang="el-GR" sz="2000" dirty="0" err="1"/>
              <a:t>ψευδοϋποξική</a:t>
            </a:r>
            <a:r>
              <a:rPr lang="el-GR" sz="2000" dirty="0"/>
              <a:t>» ρύθμιση προς τα πάνω του επαγόμενου από την </a:t>
            </a:r>
            <a:r>
              <a:rPr lang="el-GR" sz="2000" dirty="0" err="1"/>
              <a:t>υποξία</a:t>
            </a:r>
            <a:r>
              <a:rPr lang="el-GR" sz="2000" dirty="0"/>
              <a:t> παράγοντα 1 άλφα (HIF1a) και μη </a:t>
            </a:r>
            <a:r>
              <a:rPr lang="el-GR" sz="2000" dirty="0" err="1"/>
              <a:t>ενζυματική</a:t>
            </a:r>
            <a:r>
              <a:rPr lang="el-GR" sz="2000" dirty="0"/>
              <a:t> </a:t>
            </a:r>
            <a:r>
              <a:rPr lang="el-GR" sz="2000" b="1" dirty="0"/>
              <a:t>τροποποίηση των υπολειμμάτων </a:t>
            </a:r>
            <a:r>
              <a:rPr lang="el-GR" sz="2000" b="1" dirty="0" err="1"/>
              <a:t>κυστεΐνης</a:t>
            </a:r>
            <a:r>
              <a:rPr lang="el-GR" sz="2000" dirty="0"/>
              <a:t> (υπολείμματα σε πολλαπλές πρωτεΐνες , αλλοιώνοντας τη λειτουργία τους και οδηγώντας τελικά στην </a:t>
            </a:r>
            <a:r>
              <a:rPr lang="el-GR" sz="2000" dirty="0" err="1"/>
              <a:t>ογκογένεση</a:t>
            </a:r>
            <a:r>
              <a:rPr lang="el-GR" sz="2000" dirty="0"/>
              <a:t>.</a:t>
            </a:r>
          </a:p>
        </p:txBody>
      </p:sp>
      <p:pic>
        <p:nvPicPr>
          <p:cNvPr id="1026" name="Picture 2" descr="C:\Users\User\Desktop\nihms-621054-f0001.jpg"/>
          <p:cNvPicPr>
            <a:picLocks noChangeAspect="1" noChangeArrowheads="1"/>
          </p:cNvPicPr>
          <p:nvPr/>
        </p:nvPicPr>
        <p:blipFill>
          <a:blip r:embed="rId2" cstate="print"/>
          <a:srcRect/>
          <a:stretch>
            <a:fillRect/>
          </a:stretch>
        </p:blipFill>
        <p:spPr bwMode="auto">
          <a:xfrm>
            <a:off x="971600" y="1822745"/>
            <a:ext cx="7344816" cy="4774607"/>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772816"/>
          </a:xfrm>
        </p:spPr>
        <p:txBody>
          <a:bodyPr>
            <a:normAutofit fontScale="90000"/>
          </a:bodyPr>
          <a:lstStyle/>
          <a:p>
            <a:pPr algn="ctr"/>
            <a:r>
              <a:rPr lang="el-GR" sz="2200" b="1" dirty="0">
                <a:solidFill>
                  <a:srgbClr val="FF0000"/>
                </a:solidFill>
                <a:latin typeface="+mn-lt"/>
              </a:rPr>
              <a:t>ΝΚΚ στο πλαίσιο </a:t>
            </a:r>
            <a:br>
              <a:rPr lang="el-GR" sz="2200" b="1" dirty="0">
                <a:solidFill>
                  <a:srgbClr val="FF0000"/>
                </a:solidFill>
                <a:latin typeface="+mn-lt"/>
              </a:rPr>
            </a:br>
            <a:r>
              <a:rPr lang="el-GR" sz="2200" b="1" dirty="0">
                <a:solidFill>
                  <a:srgbClr val="FF0000"/>
                </a:solidFill>
                <a:latin typeface="+mn-lt"/>
              </a:rPr>
              <a:t>συνδρόμου κληρονομικής </a:t>
            </a:r>
            <a:r>
              <a:rPr lang="el-GR" sz="2200" b="1" dirty="0" err="1">
                <a:solidFill>
                  <a:srgbClr val="FF0000"/>
                </a:solidFill>
                <a:latin typeface="+mn-lt"/>
              </a:rPr>
              <a:t>λειομυωμάτωσης</a:t>
            </a:r>
            <a:r>
              <a:rPr lang="el-GR" sz="2200" b="1" dirty="0">
                <a:solidFill>
                  <a:srgbClr val="FF0000"/>
                </a:solidFill>
                <a:latin typeface="+mn-lt"/>
              </a:rPr>
              <a:t> και ΝΚΚ :</a:t>
            </a:r>
            <a:r>
              <a:rPr lang="el-GR" sz="2800" dirty="0">
                <a:solidFill>
                  <a:srgbClr val="FF0000"/>
                </a:solidFill>
                <a:latin typeface="+mn-lt"/>
              </a:rPr>
              <a:t/>
            </a:r>
            <a:br>
              <a:rPr lang="el-GR" sz="2800" dirty="0">
                <a:solidFill>
                  <a:srgbClr val="FF0000"/>
                </a:solidFill>
                <a:latin typeface="+mn-lt"/>
              </a:rPr>
            </a:br>
            <a:r>
              <a:rPr lang="el-GR" sz="2000" dirty="0">
                <a:solidFill>
                  <a:srgbClr val="FF0000"/>
                </a:solidFill>
                <a:latin typeface="+mn-lt"/>
              </a:rPr>
              <a:t> </a:t>
            </a:r>
            <a:r>
              <a:rPr lang="el-GR" sz="1600" dirty="0">
                <a:solidFill>
                  <a:srgbClr val="FF0000"/>
                </a:solidFill>
                <a:effectLst>
                  <a:outerShdw blurRad="38100" dist="38100" dir="2700000" algn="tl">
                    <a:srgbClr val="000000">
                      <a:alpha val="43137"/>
                    </a:srgbClr>
                  </a:outerShdw>
                </a:effectLst>
                <a:latin typeface="+mn-lt"/>
              </a:rPr>
              <a:t>ιδιαιτέρως προβάλλοντα, δίκην </a:t>
            </a:r>
            <a:r>
              <a:rPr lang="en-US" sz="1600" dirty="0">
                <a:solidFill>
                  <a:srgbClr val="FF0000"/>
                </a:solidFill>
                <a:effectLst>
                  <a:outerShdw blurRad="38100" dist="38100" dir="2700000" algn="tl">
                    <a:srgbClr val="000000">
                      <a:alpha val="43137"/>
                    </a:srgbClr>
                  </a:outerShdw>
                </a:effectLst>
                <a:latin typeface="+mn-lt"/>
              </a:rPr>
              <a:t>CMV </a:t>
            </a:r>
            <a:r>
              <a:rPr lang="el-GR" sz="1600" dirty="0">
                <a:solidFill>
                  <a:srgbClr val="FF0000"/>
                </a:solidFill>
                <a:effectLst>
                  <a:outerShdw blurRad="38100" dist="38100" dir="2700000" algn="tl">
                    <a:srgbClr val="000000">
                      <a:alpha val="43137"/>
                    </a:srgbClr>
                  </a:outerShdw>
                </a:effectLst>
                <a:latin typeface="+mn-lt"/>
              </a:rPr>
              <a:t>εγκλείστων </a:t>
            </a:r>
            <a:r>
              <a:rPr lang="el-GR" sz="1600" dirty="0" err="1">
                <a:solidFill>
                  <a:srgbClr val="FF0000"/>
                </a:solidFill>
                <a:effectLst>
                  <a:outerShdw blurRad="38100" dist="38100" dir="2700000" algn="tl">
                    <a:srgbClr val="000000">
                      <a:alpha val="43137"/>
                    </a:srgbClr>
                  </a:outerShdw>
                </a:effectLst>
                <a:latin typeface="+mn-lt"/>
              </a:rPr>
              <a:t>πυρήνια</a:t>
            </a:r>
            <a:r>
              <a:rPr lang="el-GR" sz="1600" dirty="0">
                <a:solidFill>
                  <a:srgbClr val="FF0000"/>
                </a:solidFill>
                <a:effectLst>
                  <a:outerShdw blurRad="38100" dist="38100" dir="2700000" algn="tl">
                    <a:srgbClr val="000000">
                      <a:alpha val="43137"/>
                    </a:srgbClr>
                  </a:outerShdw>
                </a:effectLst>
                <a:latin typeface="+mn-lt"/>
              </a:rPr>
              <a:t> με </a:t>
            </a:r>
            <a:r>
              <a:rPr lang="el-GR" sz="1600" dirty="0" err="1">
                <a:solidFill>
                  <a:srgbClr val="FF0000"/>
                </a:solidFill>
                <a:effectLst>
                  <a:outerShdw blurRad="38100" dist="38100" dir="2700000" algn="tl">
                    <a:srgbClr val="000000">
                      <a:alpha val="43137"/>
                    </a:srgbClr>
                  </a:outerShdw>
                </a:effectLst>
                <a:latin typeface="+mn-lt"/>
              </a:rPr>
              <a:t>περιπυρηνιακές</a:t>
            </a:r>
            <a:r>
              <a:rPr lang="el-GR" sz="1600" dirty="0">
                <a:solidFill>
                  <a:srgbClr val="FF0000"/>
                </a:solidFill>
                <a:effectLst>
                  <a:outerShdw blurRad="38100" dist="38100" dir="2700000" algn="tl">
                    <a:srgbClr val="000000">
                      <a:alpha val="43137"/>
                    </a:srgbClr>
                  </a:outerShdw>
                </a:effectLst>
                <a:latin typeface="+mn-lt"/>
              </a:rPr>
              <a:t> άλω</a:t>
            </a:r>
            <a:r>
              <a:rPr lang="el-GR" sz="1600" dirty="0">
                <a:solidFill>
                  <a:srgbClr val="FF0000"/>
                </a:solidFill>
                <a:latin typeface="+mn-lt"/>
              </a:rPr>
              <a:t>.</a:t>
            </a:r>
            <a:r>
              <a:rPr lang="el-GR" sz="1600" dirty="0">
                <a:latin typeface="+mn-lt"/>
              </a:rPr>
              <a:t> Όψη </a:t>
            </a:r>
            <a:r>
              <a:rPr lang="el-GR" sz="1600" dirty="0" err="1">
                <a:latin typeface="+mn-lt"/>
              </a:rPr>
              <a:t>μονόχωρου</a:t>
            </a:r>
            <a:r>
              <a:rPr lang="el-GR" sz="1600" dirty="0">
                <a:latin typeface="+mn-lt"/>
              </a:rPr>
              <a:t> κυστικού όγκου. </a:t>
            </a:r>
            <a:r>
              <a:rPr lang="el-GR" sz="1600" dirty="0">
                <a:solidFill>
                  <a:srgbClr val="FF0000"/>
                </a:solidFill>
                <a:latin typeface="+mn-lt"/>
              </a:rPr>
              <a:t>Συχνά προβάλλουσα </a:t>
            </a:r>
            <a:r>
              <a:rPr lang="el-GR" sz="1600" dirty="0" err="1">
                <a:solidFill>
                  <a:srgbClr val="FF0000"/>
                </a:solidFill>
                <a:latin typeface="+mn-lt"/>
              </a:rPr>
              <a:t>θηλώδης</a:t>
            </a:r>
            <a:r>
              <a:rPr lang="el-GR" sz="1600" dirty="0">
                <a:solidFill>
                  <a:srgbClr val="FF0000"/>
                </a:solidFill>
                <a:latin typeface="+mn-lt"/>
              </a:rPr>
              <a:t> αρχιτεκτονική</a:t>
            </a:r>
            <a:r>
              <a:rPr lang="el-GR" sz="1600" dirty="0">
                <a:latin typeface="+mn-lt"/>
              </a:rPr>
              <a:t>, </a:t>
            </a:r>
            <a:r>
              <a:rPr lang="el-GR" sz="1600" dirty="0" err="1">
                <a:latin typeface="+mn-lt"/>
              </a:rPr>
              <a:t>παχειές</a:t>
            </a:r>
            <a:r>
              <a:rPr lang="el-GR" sz="1600" dirty="0">
                <a:latin typeface="+mn-lt"/>
              </a:rPr>
              <a:t> θηλές επενδυόμενες από μεγάλα κύτταρα με </a:t>
            </a:r>
            <a:r>
              <a:rPr lang="el-GR" sz="1600" dirty="0" err="1">
                <a:latin typeface="+mn-lt"/>
              </a:rPr>
              <a:t>ηωσινόφιλο</a:t>
            </a:r>
            <a:r>
              <a:rPr lang="el-GR" sz="1600" dirty="0">
                <a:latin typeface="+mn-lt"/>
              </a:rPr>
              <a:t> κυτταρόπλασμα. Κλινική συσχέτιση με </a:t>
            </a:r>
            <a:r>
              <a:rPr lang="el-GR" sz="1600" dirty="0">
                <a:solidFill>
                  <a:srgbClr val="FF0000"/>
                </a:solidFill>
                <a:latin typeface="+mn-lt"/>
              </a:rPr>
              <a:t>λειομυώματα </a:t>
            </a:r>
            <a:r>
              <a:rPr lang="el-GR" sz="1600" dirty="0">
                <a:latin typeface="+mn-lt"/>
              </a:rPr>
              <a:t>δέρματος και μήτρας, σημαντική. </a:t>
            </a:r>
            <a:r>
              <a:rPr lang="el-GR" sz="1600" dirty="0">
                <a:effectLst>
                  <a:outerShdw blurRad="38100" dist="38100" dir="2700000" algn="tl">
                    <a:srgbClr val="000000">
                      <a:alpha val="43137"/>
                    </a:srgbClr>
                  </a:outerShdw>
                </a:effectLst>
                <a:latin typeface="+mn-lt"/>
              </a:rPr>
              <a:t>Τάση πρώιμης ευρείας διασποράς</a:t>
            </a:r>
            <a:r>
              <a:rPr lang="el-GR" sz="1600" dirty="0">
                <a:latin typeface="+mn-lt"/>
              </a:rPr>
              <a:t>.</a:t>
            </a:r>
            <a:r>
              <a:rPr lang="el-GR" sz="1800" dirty="0">
                <a:latin typeface="+mn-lt"/>
              </a:rPr>
              <a:t/>
            </a:r>
            <a:br>
              <a:rPr lang="el-GR" sz="1800" dirty="0">
                <a:latin typeface="+mn-lt"/>
              </a:rPr>
            </a:br>
            <a:endParaRPr lang="el-GR" sz="1800" dirty="0">
              <a:latin typeface="+mn-lt"/>
            </a:endParaRPr>
          </a:p>
        </p:txBody>
      </p:sp>
      <p:pic>
        <p:nvPicPr>
          <p:cNvPr id="40962" name="Picture 2" descr="C:\Users\KAV-AGRO\Desktop\A145302_4_En_35_Fig16_HTML.jpg"/>
          <p:cNvPicPr>
            <a:picLocks noChangeAspect="1" noChangeArrowheads="1"/>
          </p:cNvPicPr>
          <p:nvPr/>
        </p:nvPicPr>
        <p:blipFill>
          <a:blip r:embed="rId2" cstate="print"/>
          <a:srcRect/>
          <a:stretch>
            <a:fillRect/>
          </a:stretch>
        </p:blipFill>
        <p:spPr bwMode="auto">
          <a:xfrm>
            <a:off x="251520" y="2780928"/>
            <a:ext cx="4536504" cy="3864342"/>
          </a:xfrm>
          <a:prstGeom prst="rect">
            <a:avLst/>
          </a:prstGeom>
          <a:noFill/>
        </p:spPr>
      </p:pic>
      <p:pic>
        <p:nvPicPr>
          <p:cNvPr id="40963" name="Picture 3" descr="C:\Users\KAV-AGRO\Desktop\325px-Hereditary_leiomyomatosis_and_renal_cell_carcinoma_associated_RCC_-_TC-like_--_very_high_mag.jpg"/>
          <p:cNvPicPr>
            <a:picLocks noChangeAspect="1" noChangeArrowheads="1"/>
          </p:cNvPicPr>
          <p:nvPr/>
        </p:nvPicPr>
        <p:blipFill>
          <a:blip r:embed="rId3" cstate="print"/>
          <a:srcRect/>
          <a:stretch>
            <a:fillRect/>
          </a:stretch>
        </p:blipFill>
        <p:spPr bwMode="auto">
          <a:xfrm>
            <a:off x="4860032" y="4005064"/>
            <a:ext cx="3960440" cy="2644355"/>
          </a:xfrm>
          <a:prstGeom prst="rect">
            <a:avLst/>
          </a:prstGeom>
          <a:noFill/>
        </p:spPr>
      </p:pic>
      <p:pic>
        <p:nvPicPr>
          <p:cNvPr id="40964" name="Picture 4" descr="C:\Users\KAV-AGRO\Desktop\Hereditary_leiomyomatosis_and_renal_cell_carcinoma_associated_RCC_-_alt_--_very_high_mag.jpg"/>
          <p:cNvPicPr>
            <a:picLocks noChangeAspect="1" noChangeArrowheads="1"/>
          </p:cNvPicPr>
          <p:nvPr/>
        </p:nvPicPr>
        <p:blipFill>
          <a:blip r:embed="rId4" cstate="print"/>
          <a:srcRect/>
          <a:stretch>
            <a:fillRect/>
          </a:stretch>
        </p:blipFill>
        <p:spPr bwMode="auto">
          <a:xfrm>
            <a:off x="5076056" y="1556792"/>
            <a:ext cx="3528393" cy="2352263"/>
          </a:xfrm>
          <a:prstGeom prst="rect">
            <a:avLst/>
          </a:prstGeom>
          <a:noFill/>
        </p:spPr>
      </p:pic>
      <p:sp>
        <p:nvSpPr>
          <p:cNvPr id="6" name="5 - Ορθογώνιο"/>
          <p:cNvSpPr/>
          <p:nvPr/>
        </p:nvSpPr>
        <p:spPr>
          <a:xfrm>
            <a:off x="323528" y="1412777"/>
            <a:ext cx="4464496" cy="1384995"/>
          </a:xfrm>
          <a:prstGeom prst="rect">
            <a:avLst/>
          </a:prstGeom>
        </p:spPr>
        <p:txBody>
          <a:bodyPr wrap="square">
            <a:spAutoFit/>
          </a:bodyPr>
          <a:lstStyle/>
          <a:p>
            <a:r>
              <a:rPr lang="el-GR" sz="1400" dirty="0"/>
              <a:t>Γενικά, η προσεκτική εξέταση για τα </a:t>
            </a:r>
            <a:r>
              <a:rPr lang="el-GR" sz="1400" b="1" spc="600" dirty="0">
                <a:solidFill>
                  <a:srgbClr val="FF0000"/>
                </a:solidFill>
              </a:rPr>
              <a:t>χαρακτηριστικά </a:t>
            </a:r>
            <a:r>
              <a:rPr lang="el-GR" sz="1400" b="1" spc="600" dirty="0" err="1">
                <a:solidFill>
                  <a:srgbClr val="FF0000"/>
                </a:solidFill>
              </a:rPr>
              <a:t>πυρήνια</a:t>
            </a:r>
            <a:r>
              <a:rPr lang="el-GR" sz="1400" dirty="0">
                <a:solidFill>
                  <a:srgbClr val="FF0000"/>
                </a:solidFill>
              </a:rPr>
              <a:t>, η </a:t>
            </a:r>
            <a:r>
              <a:rPr lang="el-GR" sz="1400" b="1" dirty="0" err="1">
                <a:solidFill>
                  <a:srgbClr val="FF0000"/>
                </a:solidFill>
              </a:rPr>
              <a:t>κυτταροπλασματική</a:t>
            </a:r>
            <a:r>
              <a:rPr lang="el-GR" sz="1400" b="1" dirty="0">
                <a:solidFill>
                  <a:srgbClr val="FF0000"/>
                </a:solidFill>
              </a:rPr>
              <a:t> και πυρηνική αντιδραστικότητα για S (2 </a:t>
            </a:r>
            <a:r>
              <a:rPr lang="el-GR" sz="1400" b="1" dirty="0" err="1">
                <a:solidFill>
                  <a:srgbClr val="FF0000"/>
                </a:solidFill>
              </a:rPr>
              <a:t>succino</a:t>
            </a:r>
            <a:r>
              <a:rPr lang="el-GR" sz="1400" b="1" dirty="0">
                <a:solidFill>
                  <a:srgbClr val="FF0000"/>
                </a:solidFill>
              </a:rPr>
              <a:t>) </a:t>
            </a:r>
            <a:r>
              <a:rPr lang="el-GR" sz="1400" b="1" dirty="0" err="1">
                <a:solidFill>
                  <a:srgbClr val="FF0000"/>
                </a:solidFill>
              </a:rPr>
              <a:t>κυστεΐνη</a:t>
            </a:r>
            <a:r>
              <a:rPr lang="el-GR" sz="1400" b="1" dirty="0">
                <a:solidFill>
                  <a:srgbClr val="FF0000"/>
                </a:solidFill>
              </a:rPr>
              <a:t> (2SC) και η απώλεια έκφρασης </a:t>
            </a:r>
            <a:r>
              <a:rPr lang="el-GR" sz="1400" b="1" dirty="0" err="1">
                <a:solidFill>
                  <a:srgbClr val="FF0000"/>
                </a:solidFill>
              </a:rPr>
              <a:t>φουμαρικής</a:t>
            </a:r>
            <a:r>
              <a:rPr lang="el-GR" sz="1400" b="1" dirty="0">
                <a:solidFill>
                  <a:srgbClr val="FF0000"/>
                </a:solidFill>
              </a:rPr>
              <a:t> </a:t>
            </a:r>
            <a:r>
              <a:rPr lang="el-GR" sz="1400" b="1" dirty="0" err="1">
                <a:solidFill>
                  <a:srgbClr val="FF0000"/>
                </a:solidFill>
              </a:rPr>
              <a:t>υδρατάσης</a:t>
            </a:r>
            <a:r>
              <a:rPr lang="el-GR" sz="1400" b="1" dirty="0"/>
              <a:t> </a:t>
            </a:r>
            <a:r>
              <a:rPr lang="el-GR" sz="1400" dirty="0"/>
              <a:t>φαίνεται να είναι οι πιο χρήσιμες παράμετροι  στη διαφορική διάγνωση.</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74166869-0311-F5D5-7A9A-DD7F5B8488E8}"/>
              </a:ext>
            </a:extLst>
          </p:cNvPr>
          <p:cNvSpPr>
            <a:spLocks noGrp="1"/>
          </p:cNvSpPr>
          <p:nvPr>
            <p:ph type="title"/>
          </p:nvPr>
        </p:nvSpPr>
        <p:spPr>
          <a:xfrm>
            <a:off x="0" y="1"/>
            <a:ext cx="9144000" cy="404664"/>
          </a:xfrm>
        </p:spPr>
        <p:txBody>
          <a:bodyPr>
            <a:normAutofit fontScale="90000"/>
          </a:bodyPr>
          <a:lstStyle/>
          <a:p>
            <a:r>
              <a:rPr lang="el-GR" sz="3200" b="1" dirty="0">
                <a:solidFill>
                  <a:srgbClr val="FF0000"/>
                </a:solidFill>
              </a:rPr>
              <a:t>ΝΚΚ με ανεπάρκεια </a:t>
            </a:r>
            <a:r>
              <a:rPr lang="el-GR" sz="3200" b="1" dirty="0" err="1">
                <a:solidFill>
                  <a:srgbClr val="FF0000"/>
                </a:solidFill>
              </a:rPr>
              <a:t>φουμαρικής</a:t>
            </a:r>
            <a:r>
              <a:rPr lang="el-GR" sz="3200" b="1" dirty="0">
                <a:solidFill>
                  <a:srgbClr val="FF0000"/>
                </a:solidFill>
              </a:rPr>
              <a:t> </a:t>
            </a:r>
            <a:r>
              <a:rPr lang="el-GR" sz="3200" b="1" dirty="0" err="1">
                <a:solidFill>
                  <a:srgbClr val="FF0000"/>
                </a:solidFill>
              </a:rPr>
              <a:t>υδρατάσης</a:t>
            </a:r>
            <a:r>
              <a:rPr lang="el-GR" sz="3200" b="1" dirty="0">
                <a:solidFill>
                  <a:srgbClr val="FF0000"/>
                </a:solidFill>
              </a:rPr>
              <a:t> (</a:t>
            </a:r>
            <a:r>
              <a:rPr lang="en-US" sz="3200" b="1" dirty="0">
                <a:solidFill>
                  <a:srgbClr val="FF0000"/>
                </a:solidFill>
              </a:rPr>
              <a:t>FH)</a:t>
            </a:r>
            <a:endParaRPr lang="el-GR" sz="3200" b="1" dirty="0">
              <a:solidFill>
                <a:srgbClr val="FF0000"/>
              </a:solidFill>
            </a:endParaRPr>
          </a:p>
        </p:txBody>
      </p:sp>
      <p:pic>
        <p:nvPicPr>
          <p:cNvPr id="5" name="Εικόνα 4">
            <a:extLst>
              <a:ext uri="{FF2B5EF4-FFF2-40B4-BE49-F238E27FC236}">
                <a16:creationId xmlns="" xmlns:a16="http://schemas.microsoft.com/office/drawing/2014/main" id="{C2D9638C-78EC-A223-5177-A466D9DD145D}"/>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16200000">
            <a:off x="-379701" y="982407"/>
            <a:ext cx="5942571" cy="4968553"/>
          </a:xfrm>
          <a:prstGeom prst="rect">
            <a:avLst/>
          </a:prstGeom>
        </p:spPr>
      </p:pic>
      <p:pic>
        <p:nvPicPr>
          <p:cNvPr id="9" name="Εικόνα 8">
            <a:extLst>
              <a:ext uri="{FF2B5EF4-FFF2-40B4-BE49-F238E27FC236}">
                <a16:creationId xmlns="" xmlns:a16="http://schemas.microsoft.com/office/drawing/2014/main" id="{7090CAA3-4971-45A9-7D70-32E23D748B98}"/>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183560" y="495398"/>
            <a:ext cx="3878264" cy="2913193"/>
          </a:xfrm>
          <a:prstGeom prst="rect">
            <a:avLst/>
          </a:prstGeom>
        </p:spPr>
      </p:pic>
      <p:pic>
        <p:nvPicPr>
          <p:cNvPr id="11" name="Εικόνα 10">
            <a:extLst>
              <a:ext uri="{FF2B5EF4-FFF2-40B4-BE49-F238E27FC236}">
                <a16:creationId xmlns="" xmlns:a16="http://schemas.microsoft.com/office/drawing/2014/main" id="{10433CC0-AD04-2BCF-C06C-574CC452D373}"/>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190535" y="3501231"/>
            <a:ext cx="3878264" cy="3235938"/>
          </a:xfrm>
          <a:prstGeom prst="rect">
            <a:avLst/>
          </a:prstGeom>
        </p:spPr>
      </p:pic>
      <p:sp>
        <p:nvSpPr>
          <p:cNvPr id="12" name="Θέση κειμένου 2">
            <a:extLst>
              <a:ext uri="{FF2B5EF4-FFF2-40B4-BE49-F238E27FC236}">
                <a16:creationId xmlns="" xmlns:a16="http://schemas.microsoft.com/office/drawing/2014/main" id="{CE12FC14-7CA1-EA0D-887A-57CE337E1ADE}"/>
              </a:ext>
            </a:extLst>
          </p:cNvPr>
          <p:cNvSpPr txBox="1">
            <a:spLocks/>
          </p:cNvSpPr>
          <p:nvPr/>
        </p:nvSpPr>
        <p:spPr>
          <a:xfrm>
            <a:off x="-7367" y="6362602"/>
            <a:ext cx="5190927" cy="4953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l-GR" sz="1400" dirty="0" err="1">
                <a:solidFill>
                  <a:srgbClr val="FF0000"/>
                </a:solidFill>
                <a:effectLst>
                  <a:outerShdw blurRad="38100" dist="38100" dir="2700000" algn="tl">
                    <a:srgbClr val="000000">
                      <a:alpha val="43137"/>
                    </a:srgbClr>
                  </a:outerShdw>
                </a:effectLst>
              </a:rPr>
              <a:t>Προβάλλοντα</a:t>
            </a:r>
            <a:r>
              <a:rPr lang="el-GR" sz="1400" dirty="0">
                <a:solidFill>
                  <a:srgbClr val="FF0000"/>
                </a:solidFill>
                <a:effectLst>
                  <a:outerShdw blurRad="38100" dist="38100" dir="2700000" algn="tl">
                    <a:srgbClr val="000000">
                      <a:alpha val="43137"/>
                    </a:srgbClr>
                  </a:outerShdw>
                </a:effectLst>
              </a:rPr>
              <a:t> </a:t>
            </a:r>
            <a:r>
              <a:rPr lang="el-GR" sz="1400" dirty="0" err="1">
                <a:solidFill>
                  <a:srgbClr val="FF0000"/>
                </a:solidFill>
                <a:effectLst>
                  <a:outerShdw blurRad="38100" dist="38100" dir="2700000" algn="tl">
                    <a:srgbClr val="000000">
                      <a:alpha val="43137"/>
                    </a:srgbClr>
                  </a:outerShdw>
                </a:effectLst>
              </a:rPr>
              <a:t>πυρήνια</a:t>
            </a:r>
            <a:r>
              <a:rPr lang="el-GR" sz="1400" dirty="0">
                <a:effectLst>
                  <a:outerShdw blurRad="38100" dist="38100" dir="2700000" algn="tl">
                    <a:srgbClr val="000000">
                      <a:alpha val="43137"/>
                    </a:srgbClr>
                  </a:outerShdw>
                </a:effectLst>
              </a:rPr>
              <a:t>. </a:t>
            </a:r>
            <a:r>
              <a:rPr lang="el-GR" sz="1400" dirty="0" err="1">
                <a:effectLst>
                  <a:outerShdw blurRad="38100" dist="38100" dir="2700000" algn="tl">
                    <a:srgbClr val="000000">
                      <a:alpha val="43137"/>
                    </a:srgbClr>
                  </a:outerShdw>
                </a:effectLst>
              </a:rPr>
              <a:t>Ανοσοϊστοχημική</a:t>
            </a:r>
            <a:r>
              <a:rPr lang="el-GR" sz="1400" dirty="0">
                <a:effectLst>
                  <a:outerShdw blurRad="38100" dist="38100" dir="2700000" algn="tl">
                    <a:srgbClr val="000000">
                      <a:alpha val="43137"/>
                    </a:srgbClr>
                  </a:outerShdw>
                </a:effectLst>
              </a:rPr>
              <a:t> </a:t>
            </a:r>
            <a:r>
              <a:rPr lang="el-GR" sz="1400" b="1" dirty="0">
                <a:effectLst>
                  <a:outerShdw blurRad="38100" dist="38100" dir="2700000" algn="tl">
                    <a:srgbClr val="000000">
                      <a:alpha val="43137"/>
                    </a:srgbClr>
                  </a:outerShdw>
                </a:effectLst>
              </a:rPr>
              <a:t>απουσία </a:t>
            </a:r>
            <a:r>
              <a:rPr lang="en-US" sz="1400" dirty="0">
                <a:effectLst>
                  <a:outerShdw blurRad="38100" dist="38100" dir="2700000" algn="tl">
                    <a:srgbClr val="000000">
                      <a:alpha val="43137"/>
                    </a:srgbClr>
                  </a:outerShdw>
                </a:effectLst>
              </a:rPr>
              <a:t>FH </a:t>
            </a:r>
            <a:r>
              <a:rPr lang="el-GR" sz="1400" dirty="0">
                <a:effectLst>
                  <a:outerShdw blurRad="38100" dist="38100" dir="2700000" algn="tl">
                    <a:srgbClr val="000000">
                      <a:alpha val="43137"/>
                    </a:srgbClr>
                  </a:outerShdw>
                </a:effectLst>
              </a:rPr>
              <a:t> </a:t>
            </a:r>
          </a:p>
          <a:p>
            <a:pPr marL="0" indent="0" algn="ctr">
              <a:buNone/>
            </a:pPr>
            <a:r>
              <a:rPr lang="el-GR" sz="1400" dirty="0">
                <a:effectLst>
                  <a:outerShdw blurRad="38100" dist="38100" dir="2700000" algn="tl">
                    <a:srgbClr val="000000">
                      <a:alpha val="43137"/>
                    </a:srgbClr>
                  </a:outerShdw>
                </a:effectLst>
              </a:rPr>
              <a:t>στα καρκινικά κύτταρα</a:t>
            </a:r>
          </a:p>
        </p:txBody>
      </p:sp>
    </p:spTree>
    <p:extLst>
      <p:ext uri="{BB962C8B-B14F-4D97-AF65-F5344CB8AC3E}">
        <p14:creationId xmlns="" xmlns:p14="http://schemas.microsoft.com/office/powerpoint/2010/main" val="7770208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429124" cy="6858000"/>
          </a:xfrm>
        </p:spPr>
        <p:txBody>
          <a:bodyPr>
            <a:noAutofit/>
          </a:bodyPr>
          <a:lstStyle/>
          <a:p>
            <a:pPr algn="ctr"/>
            <a:r>
              <a:rPr lang="en-US" sz="3200" dirty="0">
                <a:solidFill>
                  <a:schemeClr val="tx2">
                    <a:lumMod val="50000"/>
                  </a:schemeClr>
                </a:solidFill>
              </a:rPr>
              <a:t>H </a:t>
            </a:r>
            <a:r>
              <a:rPr lang="el-GR" sz="3200" dirty="0">
                <a:solidFill>
                  <a:schemeClr val="tx2">
                    <a:lumMod val="50000"/>
                  </a:schemeClr>
                </a:solidFill>
                <a:effectLst>
                  <a:outerShdw blurRad="38100" dist="38100" dir="2700000" algn="tl">
                    <a:srgbClr val="000000">
                      <a:alpha val="43137"/>
                    </a:srgbClr>
                  </a:outerShdw>
                </a:effectLst>
              </a:rPr>
              <a:t>αφομοίωση της θεωρίας</a:t>
            </a:r>
            <a:br>
              <a:rPr lang="el-GR" sz="3200" dirty="0">
                <a:solidFill>
                  <a:schemeClr val="tx2">
                    <a:lumMod val="50000"/>
                  </a:schemeClr>
                </a:solidFill>
                <a:effectLst>
                  <a:outerShdw blurRad="38100" dist="38100" dir="2700000" algn="tl">
                    <a:srgbClr val="000000">
                      <a:alpha val="43137"/>
                    </a:srgbClr>
                  </a:outerShdw>
                </a:effectLst>
              </a:rPr>
            </a:br>
            <a:r>
              <a:rPr lang="el-GR" sz="3200" dirty="0">
                <a:solidFill>
                  <a:schemeClr val="tx2">
                    <a:lumMod val="50000"/>
                  </a:schemeClr>
                </a:solidFill>
                <a:effectLst>
                  <a:outerShdw blurRad="38100" dist="38100" dir="2700000" algn="tl">
                    <a:srgbClr val="000000">
                      <a:alpha val="43137"/>
                    </a:srgbClr>
                  </a:outerShdw>
                </a:effectLst>
              </a:rPr>
              <a:t> μέσω της  </a:t>
            </a:r>
            <a:r>
              <a:rPr lang="el-GR" sz="3200" spc="600" dirty="0">
                <a:solidFill>
                  <a:schemeClr val="tx2">
                    <a:lumMod val="50000"/>
                  </a:schemeClr>
                </a:solidFill>
                <a:effectLst>
                  <a:outerShdw blurRad="38100" dist="38100" dir="2700000" algn="tl">
                    <a:srgbClr val="000000">
                      <a:alpha val="43137"/>
                    </a:srgbClr>
                  </a:outerShdw>
                </a:effectLst>
              </a:rPr>
              <a:t>πράξης </a:t>
            </a:r>
            <a:r>
              <a:rPr lang="en-US" sz="3200" dirty="0">
                <a:solidFill>
                  <a:schemeClr val="tx2">
                    <a:lumMod val="50000"/>
                  </a:schemeClr>
                </a:solidFill>
                <a:effectLst>
                  <a:outerShdw blurRad="38100" dist="38100" dir="2700000" algn="tl">
                    <a:srgbClr val="000000">
                      <a:alpha val="43137"/>
                    </a:srgbClr>
                  </a:outerShdw>
                </a:effectLst>
              </a:rPr>
              <a:t/>
            </a:r>
            <a:br>
              <a:rPr lang="en-US" sz="3200" dirty="0">
                <a:solidFill>
                  <a:schemeClr val="tx2">
                    <a:lumMod val="50000"/>
                  </a:schemeClr>
                </a:solidFill>
                <a:effectLst>
                  <a:outerShdw blurRad="38100" dist="38100" dir="2700000" algn="tl">
                    <a:srgbClr val="000000">
                      <a:alpha val="43137"/>
                    </a:srgbClr>
                  </a:outerShdw>
                </a:effectLst>
              </a:rPr>
            </a:br>
            <a:r>
              <a:rPr lang="el-GR" sz="3200" dirty="0">
                <a:solidFill>
                  <a:schemeClr val="tx2">
                    <a:lumMod val="50000"/>
                  </a:schemeClr>
                </a:solidFill>
                <a:effectLst>
                  <a:outerShdw blurRad="38100" dist="38100" dir="2700000" algn="tl">
                    <a:srgbClr val="000000">
                      <a:alpha val="43137"/>
                    </a:srgbClr>
                  </a:outerShdw>
                </a:effectLst>
              </a:rPr>
              <a:t>και</a:t>
            </a:r>
            <a:r>
              <a:rPr lang="el-GR" sz="3200" dirty="0">
                <a:solidFill>
                  <a:schemeClr val="tx2">
                    <a:lumMod val="50000"/>
                  </a:schemeClr>
                </a:solidFill>
              </a:rPr>
              <a:t> στα ιατρικά συγγράμματα.</a:t>
            </a:r>
            <a:br>
              <a:rPr lang="el-GR" sz="3200" dirty="0">
                <a:solidFill>
                  <a:schemeClr val="tx2">
                    <a:lumMod val="50000"/>
                  </a:schemeClr>
                </a:solidFill>
              </a:rPr>
            </a:br>
            <a:r>
              <a:rPr lang="en-US" sz="3200" spc="300" dirty="0">
                <a:solidFill>
                  <a:schemeClr val="tx2">
                    <a:lumMod val="50000"/>
                  </a:schemeClr>
                </a:solidFill>
              </a:rPr>
              <a:t>A. C. </a:t>
            </a:r>
            <a:r>
              <a:rPr lang="en-US" sz="3200" spc="300" dirty="0" err="1">
                <a:solidFill>
                  <a:schemeClr val="tx2">
                    <a:lumMod val="50000"/>
                  </a:schemeClr>
                </a:solidFill>
              </a:rPr>
              <a:t>Lazaris</a:t>
            </a:r>
            <a:r>
              <a:rPr lang="en-US" sz="3200" spc="300" dirty="0">
                <a:solidFill>
                  <a:schemeClr val="tx2">
                    <a:lumMod val="50000"/>
                  </a:schemeClr>
                </a:solidFill>
              </a:rPr>
              <a:t> (ed.) </a:t>
            </a:r>
            <a:r>
              <a:rPr lang="en-US" sz="3200" dirty="0">
                <a:solidFill>
                  <a:schemeClr val="tx2">
                    <a:lumMod val="50000"/>
                  </a:schemeClr>
                </a:solidFill>
                <a:effectLst>
                  <a:outerShdw blurRad="38100" dist="38100" dir="2700000" algn="tl">
                    <a:srgbClr val="000000">
                      <a:alpha val="43137"/>
                    </a:srgbClr>
                  </a:outerShdw>
                </a:effectLst>
              </a:rPr>
              <a:t>CLINICAL GENITOURINARY PATHOLOGY</a:t>
            </a:r>
            <a:r>
              <a:rPr lang="el-GR" sz="3200" dirty="0">
                <a:solidFill>
                  <a:schemeClr val="tx2">
                    <a:lumMod val="50000"/>
                  </a:schemeClr>
                </a:solidFill>
                <a:effectLst>
                  <a:outerShdw blurRad="38100" dist="38100" dir="2700000" algn="tl">
                    <a:srgbClr val="000000">
                      <a:alpha val="43137"/>
                    </a:srgbClr>
                  </a:outerShdw>
                </a:effectLst>
              </a:rPr>
              <a:t> </a:t>
            </a:r>
            <a:r>
              <a:rPr lang="en-US" sz="3200" dirty="0">
                <a:solidFill>
                  <a:schemeClr val="tx2">
                    <a:lumMod val="50000"/>
                  </a:schemeClr>
                </a:solidFill>
                <a:effectLst>
                  <a:outerShdw blurRad="38100" dist="38100" dir="2700000" algn="tl">
                    <a:srgbClr val="000000">
                      <a:alpha val="43137"/>
                    </a:srgbClr>
                  </a:outerShdw>
                </a:effectLst>
              </a:rPr>
              <a:t>: </a:t>
            </a:r>
            <a:br>
              <a:rPr lang="en-US" sz="3200" dirty="0">
                <a:solidFill>
                  <a:schemeClr val="tx2">
                    <a:lumMod val="50000"/>
                  </a:schemeClr>
                </a:solidFill>
                <a:effectLst>
                  <a:outerShdw blurRad="38100" dist="38100" dir="2700000" algn="tl">
                    <a:srgbClr val="000000">
                      <a:alpha val="43137"/>
                    </a:srgbClr>
                  </a:outerShdw>
                </a:effectLst>
              </a:rPr>
            </a:br>
            <a:r>
              <a:rPr lang="en-US" sz="3200" spc="600" dirty="0">
                <a:solidFill>
                  <a:schemeClr val="tx2">
                    <a:lumMod val="50000"/>
                  </a:schemeClr>
                </a:solidFill>
                <a:effectLst>
                  <a:outerShdw blurRad="38100" dist="38100" dir="2700000" algn="tl">
                    <a:srgbClr val="000000">
                      <a:alpha val="43137"/>
                    </a:srgbClr>
                  </a:outerShdw>
                </a:effectLst>
              </a:rPr>
              <a:t>A </a:t>
            </a:r>
            <a:r>
              <a:rPr lang="en-US" sz="3200" b="1" spc="600" dirty="0">
                <a:solidFill>
                  <a:schemeClr val="tx2">
                    <a:lumMod val="50000"/>
                  </a:schemeClr>
                </a:solidFill>
                <a:effectLst>
                  <a:outerShdw blurRad="38100" dist="38100" dir="2700000" algn="tl">
                    <a:srgbClr val="000000">
                      <a:alpha val="43137"/>
                    </a:srgbClr>
                  </a:outerShdw>
                </a:effectLst>
              </a:rPr>
              <a:t>Case-based</a:t>
            </a:r>
            <a:r>
              <a:rPr lang="en-US" sz="3200" spc="600" dirty="0">
                <a:solidFill>
                  <a:schemeClr val="tx2">
                    <a:lumMod val="50000"/>
                  </a:schemeClr>
                </a:solidFill>
                <a:effectLst>
                  <a:outerShdw blurRad="38100" dist="38100" dir="2700000" algn="tl">
                    <a:srgbClr val="000000">
                      <a:alpha val="43137"/>
                    </a:srgbClr>
                  </a:outerShdw>
                </a:effectLst>
              </a:rPr>
              <a:t> Learning Approach</a:t>
            </a:r>
            <a:r>
              <a:rPr lang="en-US" sz="3200" dirty="0">
                <a:solidFill>
                  <a:schemeClr val="tx2">
                    <a:lumMod val="50000"/>
                  </a:schemeClr>
                </a:solidFill>
                <a:effectLst>
                  <a:outerShdw blurRad="38100" dist="38100" dir="2700000" algn="tl">
                    <a:srgbClr val="000000">
                      <a:alpha val="43137"/>
                    </a:srgbClr>
                  </a:outerShdw>
                </a:effectLst>
              </a:rPr>
              <a:t>. </a:t>
            </a:r>
            <a:r>
              <a:rPr lang="el-GR" sz="3200" dirty="0">
                <a:solidFill>
                  <a:schemeClr val="tx2">
                    <a:lumMod val="50000"/>
                  </a:schemeClr>
                </a:solidFill>
                <a:effectLst>
                  <a:outerShdw blurRad="38100" dist="38100" dir="2700000" algn="tl">
                    <a:srgbClr val="000000">
                      <a:alpha val="43137"/>
                    </a:srgbClr>
                  </a:outerShdw>
                </a:effectLst>
              </a:rPr>
              <a:t/>
            </a:r>
            <a:br>
              <a:rPr lang="el-GR" sz="3200" dirty="0">
                <a:solidFill>
                  <a:schemeClr val="tx2">
                    <a:lumMod val="50000"/>
                  </a:schemeClr>
                </a:solidFill>
                <a:effectLst>
                  <a:outerShdw blurRad="38100" dist="38100" dir="2700000" algn="tl">
                    <a:srgbClr val="000000">
                      <a:alpha val="43137"/>
                    </a:srgbClr>
                  </a:outerShdw>
                </a:effectLst>
              </a:rPr>
            </a:br>
            <a:r>
              <a:rPr lang="en-US" sz="3200" dirty="0">
                <a:solidFill>
                  <a:schemeClr val="tx2">
                    <a:lumMod val="50000"/>
                  </a:schemeClr>
                </a:solidFill>
                <a:effectLst>
                  <a:outerShdw blurRad="38100" dist="38100" dir="2700000" algn="tl">
                    <a:srgbClr val="000000">
                      <a:alpha val="43137"/>
                    </a:srgbClr>
                  </a:outerShdw>
                </a:effectLst>
              </a:rPr>
              <a:t>SPRINGER</a:t>
            </a:r>
            <a:r>
              <a:rPr lang="el-GR" sz="3200" dirty="0">
                <a:solidFill>
                  <a:schemeClr val="tx2">
                    <a:lumMod val="50000"/>
                  </a:schemeClr>
                </a:solidFill>
                <a:effectLst>
                  <a:outerShdw blurRad="38100" dist="38100" dir="2700000" algn="tl">
                    <a:srgbClr val="000000">
                      <a:alpha val="43137"/>
                    </a:srgbClr>
                  </a:outerShdw>
                </a:effectLst>
              </a:rPr>
              <a:t>,  </a:t>
            </a:r>
            <a:r>
              <a:rPr lang="en-US" sz="3200" dirty="0">
                <a:solidFill>
                  <a:schemeClr val="tx2">
                    <a:lumMod val="50000"/>
                  </a:schemeClr>
                </a:solidFill>
                <a:effectLst>
                  <a:outerShdw blurRad="38100" dist="38100" dir="2700000" algn="tl">
                    <a:srgbClr val="000000">
                      <a:alpha val="43137"/>
                    </a:srgbClr>
                  </a:outerShdw>
                </a:effectLst>
              </a:rPr>
              <a:t>Berlin 2018</a:t>
            </a:r>
            <a:r>
              <a:rPr lang="en-US" sz="2000" dirty="0">
                <a:solidFill>
                  <a:schemeClr val="tx2">
                    <a:lumMod val="50000"/>
                  </a:schemeClr>
                </a:solidFill>
                <a:effectLst>
                  <a:outerShdw blurRad="38100" dist="38100" dir="2700000" algn="tl">
                    <a:srgbClr val="000000">
                      <a:alpha val="43137"/>
                    </a:srgbClr>
                  </a:outerShdw>
                </a:effectLst>
              </a:rPr>
              <a:t>.</a:t>
            </a:r>
            <a:endParaRPr lang="el-GR" sz="2000" dirty="0">
              <a:solidFill>
                <a:schemeClr val="tx2">
                  <a:lumMod val="50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srcRect/>
          <a:stretch>
            <a:fillRect/>
          </a:stretch>
        </p:blipFill>
        <p:spPr bwMode="auto">
          <a:xfrm>
            <a:off x="0" y="0"/>
            <a:ext cx="4574223" cy="257174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1" y="2500306"/>
            <a:ext cx="4572000" cy="2545745"/>
          </a:xfrm>
          <a:prstGeom prst="rect">
            <a:avLst/>
          </a:prstGeom>
          <a:noFill/>
          <a:ln w="9525">
            <a:noFill/>
            <a:miter lim="800000"/>
            <a:headEnd/>
            <a:tailEnd/>
          </a:ln>
          <a:effectLst/>
        </p:spPr>
      </p:pic>
      <p:pic>
        <p:nvPicPr>
          <p:cNvPr id="3" name="Picture 2"/>
          <p:cNvPicPr>
            <a:picLocks noChangeAspect="1" noChangeArrowheads="1"/>
          </p:cNvPicPr>
          <p:nvPr/>
        </p:nvPicPr>
        <p:blipFill>
          <a:blip r:embed="rId4" cstate="print"/>
          <a:srcRect/>
          <a:stretch>
            <a:fillRect/>
          </a:stretch>
        </p:blipFill>
        <p:spPr bwMode="auto">
          <a:xfrm>
            <a:off x="0" y="2000240"/>
            <a:ext cx="4643438" cy="2530330"/>
          </a:xfrm>
          <a:prstGeom prst="rect">
            <a:avLst/>
          </a:prstGeom>
          <a:noFill/>
          <a:ln w="9525">
            <a:noFill/>
            <a:miter lim="800000"/>
            <a:headEnd/>
            <a:tailEnd/>
          </a:ln>
          <a:effectLst/>
        </p:spPr>
      </p:pic>
      <p:pic>
        <p:nvPicPr>
          <p:cNvPr id="191490" name="Picture 2" descr="Î¦ÏÏÎ¿Î³ÏÎ±ÏÎ¯Î± ÏÎ¿Ï ÏÏÎ®ÏÏÎ· HIPON Project."/>
          <p:cNvPicPr>
            <a:picLocks noChangeAspect="1" noChangeArrowheads="1"/>
          </p:cNvPicPr>
          <p:nvPr/>
        </p:nvPicPr>
        <p:blipFill>
          <a:blip r:embed="rId5" cstate="print"/>
          <a:srcRect/>
          <a:stretch>
            <a:fillRect/>
          </a:stretch>
        </p:blipFill>
        <p:spPr bwMode="auto">
          <a:xfrm>
            <a:off x="4643438" y="285728"/>
            <a:ext cx="4000528" cy="6244726"/>
          </a:xfrm>
          <a:prstGeom prst="rect">
            <a:avLst/>
          </a:prstGeom>
          <a:noFill/>
        </p:spPr>
      </p:pic>
      <p:pic>
        <p:nvPicPr>
          <p:cNvPr id="4"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0953" y="-459432"/>
            <a:ext cx="9199962" cy="6231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 xmlns:p14="http://schemas.microsoft.com/office/powerpoint/2010/main" Requires="p14">
          <p:contentPart p14:bwMode="auto" r:id="rId7">
            <p14:nvContentPartPr>
              <p14:cNvPr id="5" name="Μελάνι 4"/>
              <p14:cNvContentPartPr/>
              <p14:nvPr/>
            </p14:nvContentPartPr>
            <p14:xfrm>
              <a:off x="6804248" y="3111600"/>
              <a:ext cx="1981440" cy="153805"/>
            </p14:xfrm>
          </p:contentPart>
        </mc:Choice>
        <mc:Fallback>
          <p:pic>
            <p:nvPicPr>
              <p:cNvPr id="5" name="Μελάνι 4"/>
              <p:cNvPicPr/>
              <p:nvPr/>
            </p:nvPicPr>
            <p:blipFill>
              <a:blip r:embed="rId8" cstate="print"/>
              <a:stretch>
                <a:fillRect/>
              </a:stretch>
            </p:blipFill>
            <p:spPr>
              <a:xfrm>
                <a:off x="6788408" y="3048205"/>
                <a:ext cx="2013120" cy="280595"/>
              </a:xfrm>
              <a:prstGeom prst="rect">
                <a:avLst/>
              </a:prstGeom>
            </p:spPr>
          </p:pic>
        </mc:Fallback>
      </mc:AlternateContent>
      <mc:AlternateContent xmlns:mc="http://schemas.openxmlformats.org/markup-compatibility/2006">
        <mc:Choice xmlns="" xmlns:p14="http://schemas.microsoft.com/office/powerpoint/2010/main" Requires="p14">
          <p:contentPart p14:bwMode="auto" r:id="rId9">
            <p14:nvContentPartPr>
              <p14:cNvPr id="7" name="Μελάνι 6"/>
              <p14:cNvContentPartPr/>
              <p14:nvPr/>
            </p14:nvContentPartPr>
            <p14:xfrm>
              <a:off x="4883040" y="1772816"/>
              <a:ext cx="413280" cy="57240"/>
            </p14:xfrm>
          </p:contentPart>
        </mc:Choice>
        <mc:Fallback>
          <p:pic>
            <p:nvPicPr>
              <p:cNvPr id="7" name="Μελάνι 6"/>
              <p:cNvPicPr/>
              <p:nvPr/>
            </p:nvPicPr>
            <p:blipFill>
              <a:blip r:embed="rId10" cstate="print"/>
              <a:stretch>
                <a:fillRect/>
              </a:stretch>
            </p:blipFill>
            <p:spPr>
              <a:xfrm>
                <a:off x="4867200" y="1709456"/>
                <a:ext cx="444960" cy="183960"/>
              </a:xfrm>
              <a:prstGeom prst="rect">
                <a:avLst/>
              </a:prstGeom>
            </p:spPr>
          </p:pic>
        </mc:Fallback>
      </mc:AlternateContent>
    </p:spTree>
    <p:extLst>
      <p:ext uri="{BB962C8B-B14F-4D97-AF65-F5344CB8AC3E}">
        <p14:creationId xmlns="" xmlns:p14="http://schemas.microsoft.com/office/powerpoint/2010/main" val="246847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500"/>
                                        <p:tgtEl>
                                          <p:spTgt spid="10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027"/>
                                        </p:tgtEl>
                                      </p:cBhvr>
                                    </p:animEffect>
                                    <p:set>
                                      <p:cBhvr>
                                        <p:cTn id="23" dur="1" fill="hold">
                                          <p:stCondLst>
                                            <p:cond delay="499"/>
                                          </p:stCondLst>
                                        </p:cTn>
                                        <p:tgtEl>
                                          <p:spTgt spid="102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poster,504x498,f8f8f8-pad,600x600,f8f8f8.jpg"/>
          <p:cNvPicPr>
            <a:picLocks noChangeAspect="1" noChangeArrowheads="1"/>
          </p:cNvPicPr>
          <p:nvPr/>
        </p:nvPicPr>
        <p:blipFill>
          <a:blip r:embed="rId2" cstate="print"/>
          <a:srcRect/>
          <a:stretch>
            <a:fillRect/>
          </a:stretch>
        </p:blipFill>
        <p:spPr bwMode="auto">
          <a:xfrm>
            <a:off x="1714500" y="571500"/>
            <a:ext cx="5715000" cy="5715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427984" cy="1412776"/>
          </a:xfrm>
        </p:spPr>
        <p:txBody>
          <a:bodyPr>
            <a:normAutofit fontScale="90000"/>
          </a:bodyPr>
          <a:lstStyle/>
          <a:p>
            <a:r>
              <a:rPr lang="el-GR" sz="3200" b="1" dirty="0"/>
              <a:t>ΣΤΑΔΙΟΠΟΙΗΣΗ</a:t>
            </a:r>
            <a:r>
              <a:rPr lang="el-GR" sz="3200" dirty="0"/>
              <a:t> </a:t>
            </a:r>
            <a:br>
              <a:rPr lang="el-GR" sz="3200" dirty="0"/>
            </a:br>
            <a:r>
              <a:rPr lang="el-GR" sz="3200" dirty="0"/>
              <a:t>ΝΕΦΡΟΚΥΤΤΑΡΙΚΩΝ ΚΑΡΚΙΝΩΜΑΤΩΝ</a:t>
            </a:r>
          </a:p>
        </p:txBody>
      </p:sp>
      <p:pic>
        <p:nvPicPr>
          <p:cNvPr id="28674" name="Picture 2" descr="C:\Users\User\Desktop\kidneytumormalignantrccZynger01.jpg"/>
          <p:cNvPicPr>
            <a:picLocks noChangeAspect="1" noChangeArrowheads="1"/>
          </p:cNvPicPr>
          <p:nvPr/>
        </p:nvPicPr>
        <p:blipFill>
          <a:blip r:embed="rId3" cstate="print"/>
          <a:srcRect/>
          <a:stretch>
            <a:fillRect/>
          </a:stretch>
        </p:blipFill>
        <p:spPr bwMode="auto">
          <a:xfrm rot="5400000">
            <a:off x="-495613" y="2015893"/>
            <a:ext cx="5328592" cy="3978342"/>
          </a:xfrm>
          <a:prstGeom prst="rect">
            <a:avLst/>
          </a:prstGeom>
          <a:noFill/>
        </p:spPr>
      </p:pic>
      <p:pic>
        <p:nvPicPr>
          <p:cNvPr id="28675" name="Picture 3" descr="C:\Users\User\Desktop\Screenshot_1.jpg"/>
          <p:cNvPicPr>
            <a:picLocks noChangeAspect="1" noChangeArrowheads="1"/>
          </p:cNvPicPr>
          <p:nvPr/>
        </p:nvPicPr>
        <p:blipFill>
          <a:blip r:embed="rId4" cstate="print"/>
          <a:srcRect/>
          <a:stretch>
            <a:fillRect/>
          </a:stretch>
        </p:blipFill>
        <p:spPr bwMode="auto">
          <a:xfrm>
            <a:off x="4427984" y="188640"/>
            <a:ext cx="4464496" cy="3251011"/>
          </a:xfrm>
          <a:prstGeom prst="rect">
            <a:avLst/>
          </a:prstGeom>
          <a:noFill/>
        </p:spPr>
      </p:pic>
      <p:pic>
        <p:nvPicPr>
          <p:cNvPr id="28676" name="Picture 4" descr="C:\Users\User\Desktop\kidneytumormalignantrccZynger03.jpg"/>
          <p:cNvPicPr>
            <a:picLocks noChangeAspect="1" noChangeArrowheads="1"/>
          </p:cNvPicPr>
          <p:nvPr/>
        </p:nvPicPr>
        <p:blipFill>
          <a:blip r:embed="rId5" cstate="print"/>
          <a:srcRect/>
          <a:stretch>
            <a:fillRect/>
          </a:stretch>
        </p:blipFill>
        <p:spPr bwMode="auto">
          <a:xfrm>
            <a:off x="4427984" y="3573016"/>
            <a:ext cx="4464496" cy="3144094"/>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928662" y="285728"/>
            <a:ext cx="7215238" cy="5343819"/>
          </a:xfrm>
          <a:prstGeom prst="rect">
            <a:avLst/>
          </a:prstGeom>
          <a:noFill/>
          <a:ln w="9525">
            <a:noFill/>
            <a:miter lim="800000"/>
            <a:headEnd/>
            <a:tailEnd/>
          </a:ln>
        </p:spPr>
      </p:pic>
      <p:sp>
        <p:nvSpPr>
          <p:cNvPr id="33795" name="2 - Ορθογώνιο"/>
          <p:cNvSpPr>
            <a:spLocks noChangeArrowheads="1"/>
          </p:cNvSpPr>
          <p:nvPr/>
        </p:nvSpPr>
        <p:spPr bwMode="auto">
          <a:xfrm>
            <a:off x="0" y="5857891"/>
            <a:ext cx="9144000" cy="523220"/>
          </a:xfrm>
          <a:prstGeom prst="rect">
            <a:avLst/>
          </a:prstGeom>
          <a:noFill/>
          <a:ln w="9525">
            <a:noFill/>
            <a:miter lim="800000"/>
            <a:headEnd/>
            <a:tailEnd/>
          </a:ln>
        </p:spPr>
        <p:txBody>
          <a:bodyPr wrap="square">
            <a:spAutoFit/>
          </a:bodyPr>
          <a:lstStyle/>
          <a:p>
            <a:pPr algn="ctr" eaLnBrk="1" hangingPunct="1"/>
            <a:r>
              <a:rPr lang="el-GR" sz="2800" dirty="0"/>
              <a:t>Διαυγοκυτταρικό ΝΚΚ</a:t>
            </a:r>
            <a:r>
              <a:rPr lang="en-US" sz="2800" dirty="0"/>
              <a:t> </a:t>
            </a:r>
            <a:r>
              <a:rPr lang="el-GR" sz="2800" dirty="0"/>
              <a:t>διηθεί τον νεφρικό κόλπο</a:t>
            </a:r>
            <a:r>
              <a:rPr lang="en-US" sz="2800" dirty="0"/>
              <a:t> (</a:t>
            </a:r>
            <a:r>
              <a:rPr lang="el-GR" sz="2800" dirty="0"/>
              <a:t>βέλη</a:t>
            </a:r>
            <a:r>
              <a:rPr lang="en-US" sz="2800" dirty="0"/>
              <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052736"/>
          </a:xfrm>
        </p:spPr>
        <p:txBody>
          <a:bodyPr>
            <a:normAutofit fontScale="90000"/>
          </a:bodyPr>
          <a:lstStyle/>
          <a:p>
            <a:r>
              <a:rPr lang="el-GR" dirty="0"/>
              <a:t>Διήθηση νεφρικού κόλπου και φλεβικών κλάδων από </a:t>
            </a:r>
            <a:r>
              <a:rPr lang="el-GR" dirty="0" err="1"/>
              <a:t>νεφροκυτταρικό</a:t>
            </a:r>
            <a:r>
              <a:rPr lang="el-GR" dirty="0"/>
              <a:t> καρκίνωμα</a:t>
            </a:r>
          </a:p>
        </p:txBody>
      </p:sp>
      <p:pic>
        <p:nvPicPr>
          <p:cNvPr id="2050" name="Picture 2" descr="imag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6200000">
            <a:off x="-251860" y="1988163"/>
            <a:ext cx="5543264" cy="3960440"/>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imag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60032" y="1196751"/>
            <a:ext cx="3744416" cy="545833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95420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79388" y="0"/>
            <a:ext cx="4638675" cy="6896100"/>
          </a:xfrm>
          <a:prstGeom prst="rect">
            <a:avLst/>
          </a:prstGeom>
          <a:noFill/>
          <a:ln w="9525">
            <a:noFill/>
            <a:miter lim="800000"/>
            <a:headEnd/>
            <a:tailEnd/>
          </a:ln>
        </p:spPr>
      </p:pic>
      <p:sp>
        <p:nvSpPr>
          <p:cNvPr id="21507" name="2 - Ορθογώνιο"/>
          <p:cNvSpPr>
            <a:spLocks noChangeArrowheads="1"/>
          </p:cNvSpPr>
          <p:nvPr/>
        </p:nvSpPr>
        <p:spPr bwMode="auto">
          <a:xfrm>
            <a:off x="4857752" y="0"/>
            <a:ext cx="4286248" cy="6765955"/>
          </a:xfrm>
          <a:prstGeom prst="rect">
            <a:avLst/>
          </a:prstGeom>
          <a:noFill/>
          <a:ln w="9525">
            <a:noFill/>
            <a:miter lim="800000"/>
            <a:headEnd/>
            <a:tailEnd/>
          </a:ln>
        </p:spPr>
        <p:txBody>
          <a:bodyPr wrap="square">
            <a:spAutoFit/>
          </a:bodyPr>
          <a:lstStyle/>
          <a:p>
            <a:pPr eaLnBrk="1" hangingPunct="1"/>
            <a:endParaRPr lang="el-GR" sz="1700" b="1" dirty="0">
              <a:solidFill>
                <a:srgbClr val="EF7A24"/>
              </a:solidFill>
              <a:latin typeface="Century Gothic" pitchFamily="34" charset="0"/>
            </a:endParaRPr>
          </a:p>
          <a:p>
            <a:pPr algn="ctr" eaLnBrk="1" hangingPunct="1"/>
            <a:r>
              <a:rPr lang="el-GR" sz="2000" b="1" dirty="0">
                <a:solidFill>
                  <a:schemeClr val="tx2"/>
                </a:solidFill>
              </a:rPr>
              <a:t>ΔΙΗΘΗΣΗ </a:t>
            </a:r>
            <a:r>
              <a:rPr lang="el-GR" sz="2000" b="1" u="sng" dirty="0">
                <a:solidFill>
                  <a:schemeClr val="tx2"/>
                </a:solidFill>
                <a:effectLst>
                  <a:outerShdw blurRad="38100" dist="38100" dir="2700000" algn="tl">
                    <a:srgbClr val="000000">
                      <a:alpha val="43137"/>
                    </a:srgbClr>
                  </a:outerShdw>
                </a:effectLst>
              </a:rPr>
              <a:t>ΠΕΡΙ</a:t>
            </a:r>
            <a:r>
              <a:rPr lang="el-GR" sz="2000" b="1" dirty="0">
                <a:solidFill>
                  <a:schemeClr val="tx2"/>
                </a:solidFill>
              </a:rPr>
              <a:t>ΝΕΦΡΙΚΟΥ ΛΙΠΟΥΣ</a:t>
            </a:r>
            <a:br>
              <a:rPr lang="el-GR" sz="2000" b="1" dirty="0">
                <a:solidFill>
                  <a:schemeClr val="tx2"/>
                </a:solidFill>
              </a:rPr>
            </a:br>
            <a:r>
              <a:rPr lang="el-GR" sz="2000" b="1" spc="300" dirty="0">
                <a:solidFill>
                  <a:schemeClr val="tx2"/>
                </a:solidFill>
              </a:rPr>
              <a:t>ΜΑΚΡΟΣΚΟΠΙΚΗ ΠΡΟΣΕΓΓΙΣΗ</a:t>
            </a:r>
            <a:endParaRPr lang="el-GR" sz="2000" spc="300" dirty="0">
              <a:solidFill>
                <a:schemeClr val="tx2"/>
              </a:solidFill>
            </a:endParaRPr>
          </a:p>
          <a:p>
            <a:pPr eaLnBrk="1" hangingPunct="1"/>
            <a:endParaRPr lang="el-GR" sz="2000" dirty="0"/>
          </a:p>
          <a:p>
            <a:pPr marL="457200" indent="-457200" eaLnBrk="1" hangingPunct="1">
              <a:buAutoNum type="alphaUcPeriod"/>
            </a:pPr>
            <a:r>
              <a:rPr lang="el-GR" sz="2000" dirty="0" err="1"/>
              <a:t>Περίγραπτο</a:t>
            </a:r>
            <a:r>
              <a:rPr lang="el-GR" sz="2000" dirty="0"/>
              <a:t> απωθητικό όριο πέραν των φυσιολογικών ορίων του νεφρού </a:t>
            </a:r>
            <a:r>
              <a:rPr lang="el-GR" sz="2000" b="1" u="sng" dirty="0"/>
              <a:t>δεν</a:t>
            </a:r>
            <a:r>
              <a:rPr lang="el-GR" sz="2000" b="1" dirty="0"/>
              <a:t> </a:t>
            </a:r>
            <a:r>
              <a:rPr lang="el-GR" sz="2000" dirty="0"/>
              <a:t>τεκμηριώνει </a:t>
            </a:r>
            <a:r>
              <a:rPr lang="el-GR" sz="2000" dirty="0" err="1"/>
              <a:t>περινεφρική</a:t>
            </a:r>
            <a:r>
              <a:rPr lang="el-GR" sz="2000" dirty="0"/>
              <a:t> διήθηση</a:t>
            </a:r>
            <a:r>
              <a:rPr lang="en-US" sz="2000" dirty="0"/>
              <a:t>, </a:t>
            </a:r>
            <a:r>
              <a:rPr lang="el-GR" sz="2000" dirty="0"/>
              <a:t>εφόσον μικροσκοπικώς αναγνωρίζονται στοιχεία ινώδους κάψας.</a:t>
            </a:r>
          </a:p>
          <a:p>
            <a:pPr eaLnBrk="1" hangingPunct="1"/>
            <a:endParaRPr lang="en-US" sz="2000" dirty="0"/>
          </a:p>
          <a:p>
            <a:pPr eaLnBrk="1" hangingPunct="1"/>
            <a:r>
              <a:rPr lang="en-US" sz="2000" dirty="0"/>
              <a:t>B</a:t>
            </a:r>
            <a:r>
              <a:rPr lang="el-GR" sz="2000" dirty="0"/>
              <a:t>. Διάσπαση </a:t>
            </a:r>
            <a:r>
              <a:rPr lang="el-GR" sz="2000" b="1" dirty="0">
                <a:solidFill>
                  <a:schemeClr val="bg2">
                    <a:lumMod val="50000"/>
                  </a:schemeClr>
                </a:solidFill>
              </a:rPr>
              <a:t>νεφρικής κάψας </a:t>
            </a:r>
            <a:r>
              <a:rPr lang="el-GR" sz="2000" dirty="0"/>
              <a:t>και διήθηση περινεφρικού λίπους</a:t>
            </a:r>
          </a:p>
          <a:p>
            <a:pPr marL="742950" lvl="1" indent="-285750" eaLnBrk="1" hangingPunct="1">
              <a:spcBef>
                <a:spcPts val="1000"/>
              </a:spcBef>
              <a:buClr>
                <a:schemeClr val="accent1"/>
              </a:buClr>
              <a:buSzPct val="80000"/>
              <a:buFont typeface="Wingdings 3" pitchFamily="18" charset="2"/>
              <a:buChar char=""/>
            </a:pPr>
            <a:r>
              <a:rPr lang="el-GR" sz="2000" dirty="0"/>
              <a:t>όταν  ο όγκος  </a:t>
            </a:r>
            <a:r>
              <a:rPr lang="el-GR" sz="2000" dirty="0">
                <a:effectLst>
                  <a:outerShdw blurRad="38100" dist="38100" dir="2700000" algn="tl">
                    <a:srgbClr val="000000">
                      <a:alpha val="43137"/>
                    </a:srgbClr>
                  </a:outerShdw>
                </a:effectLst>
              </a:rPr>
              <a:t>χάνει το στρογγυλό, ομαλό του </a:t>
            </a:r>
            <a:r>
              <a:rPr lang="en-US" sz="2000" dirty="0">
                <a:effectLst>
                  <a:outerShdw blurRad="38100" dist="38100" dir="2700000" algn="tl">
                    <a:srgbClr val="000000">
                      <a:alpha val="43137"/>
                    </a:srgbClr>
                  </a:outerShdw>
                </a:effectLst>
              </a:rPr>
              <a:t> </a:t>
            </a:r>
            <a:r>
              <a:rPr lang="el-GR" sz="2000" dirty="0">
                <a:effectLst>
                  <a:outerShdw blurRad="38100" dist="38100" dir="2700000" algn="tl">
                    <a:srgbClr val="000000">
                      <a:alpha val="43137"/>
                    </a:srgbClr>
                  </a:outerShdw>
                </a:effectLst>
              </a:rPr>
              <a:t>όριο </a:t>
            </a:r>
            <a:r>
              <a:rPr lang="el-GR" sz="2000" dirty="0"/>
              <a:t>σε σχέση με την κάψα και το περινεφρικό λίπος ή </a:t>
            </a:r>
          </a:p>
          <a:p>
            <a:pPr marL="742950" lvl="1" indent="-285750" eaLnBrk="1" hangingPunct="1">
              <a:spcBef>
                <a:spcPts val="1000"/>
              </a:spcBef>
              <a:buClr>
                <a:schemeClr val="accent1"/>
              </a:buClr>
              <a:buSzPct val="80000"/>
              <a:buFont typeface="Wingdings 3" pitchFamily="18" charset="2"/>
              <a:buChar char=""/>
            </a:pPr>
            <a:r>
              <a:rPr lang="el-GR" sz="2000" dirty="0"/>
              <a:t>όταν είναι </a:t>
            </a:r>
            <a:r>
              <a:rPr lang="el-GR" sz="2000" dirty="0">
                <a:effectLst>
                  <a:outerShdw blurRad="38100" dist="38100" dir="2700000" algn="tl">
                    <a:srgbClr val="000000">
                      <a:alpha val="43137"/>
                    </a:srgbClr>
                  </a:outerShdw>
                </a:effectLst>
              </a:rPr>
              <a:t>ορατά οζία ή ανώμαλες μάζες </a:t>
            </a:r>
            <a:r>
              <a:rPr lang="el-GR" sz="2000" dirty="0"/>
              <a:t>όγκου, προβάλλουσες εντός του περινεφρικού λίπους.</a:t>
            </a:r>
          </a:p>
        </p:txBody>
      </p:sp>
      <p:pic>
        <p:nvPicPr>
          <p:cNvPr id="1028" name="Picture 4" descr="C:\Users\KAV-AGRO\Desktop\FIG 1.1.29._preview.jpeg"/>
          <p:cNvPicPr>
            <a:picLocks noChangeAspect="1" noChangeArrowheads="1"/>
          </p:cNvPicPr>
          <p:nvPr/>
        </p:nvPicPr>
        <p:blipFill>
          <a:blip r:embed="rId3" cstate="print"/>
          <a:srcRect/>
          <a:stretch>
            <a:fillRect/>
          </a:stretch>
        </p:blipFill>
        <p:spPr bwMode="auto">
          <a:xfrm rot="10800000">
            <a:off x="251519" y="1509133"/>
            <a:ext cx="2304256" cy="1732817"/>
          </a:xfrm>
          <a:prstGeom prst="rect">
            <a:avLst/>
          </a:prstGeom>
          <a:noFill/>
        </p:spPr>
      </p:pic>
      <mc:AlternateContent xmlns:mc="http://schemas.openxmlformats.org/markup-compatibility/2006">
        <mc:Choice xmlns="" xmlns:p14="http://schemas.microsoft.com/office/powerpoint/2010/main" Requires="p14">
          <p:contentPart p14:bwMode="auto" r:id="rId4">
            <p14:nvContentPartPr>
              <p14:cNvPr id="1026" name="Ink 2"/>
              <p14:cNvContentPartPr>
                <a14:cpLocks xmlns:a14="http://schemas.microsoft.com/office/drawing/2010/main" noRot="1" noChangeAspect="1" noEditPoints="1" noChangeArrowheads="1" noChangeShapeType="1"/>
              </p14:cNvContentPartPr>
              <p14:nvPr/>
            </p14:nvContentPartPr>
            <p14:xfrm>
              <a:off x="1879600" y="3457575"/>
              <a:ext cx="1363663" cy="457200"/>
            </p14:xfrm>
          </p:contentPart>
        </mc:Choice>
        <mc:Fallback>
          <p:pic>
            <p:nvPicPr>
              <p:cNvPr id="1026" name="Ink 2"/>
              <p:cNvPicPr>
                <a:picLocks noRot="1" noChangeAspect="1" noEditPoints="1" noChangeArrowheads="1" noChangeShapeType="1"/>
              </p:cNvPicPr>
              <p:nvPr/>
            </p:nvPicPr>
            <p:blipFill>
              <a:blip r:embed="rId5" cstate="print"/>
              <a:stretch>
                <a:fillRect/>
              </a:stretch>
            </p:blipFill>
            <p:spPr>
              <a:xfrm>
                <a:off x="1873146" y="3451245"/>
                <a:ext cx="1376572" cy="469861"/>
              </a:xfrm>
              <a:prstGeom prst="rect">
                <a:avLst/>
              </a:prstGeom>
            </p:spPr>
          </p:pic>
        </mc:Fallback>
      </mc:AlternateContent>
      <mc:AlternateContent xmlns:mc="http://schemas.openxmlformats.org/markup-compatibility/2006">
        <mc:Choice xmlns="" xmlns:p14="http://schemas.microsoft.com/office/powerpoint/2010/main" Requires="p14">
          <p:contentPart p14:bwMode="auto" r:id="rId6">
            <p14:nvContentPartPr>
              <p14:cNvPr id="1027" name="Ink 3"/>
              <p14:cNvContentPartPr>
                <a14:cpLocks xmlns:a14="http://schemas.microsoft.com/office/drawing/2010/main" noRot="1" noChangeAspect="1" noEditPoints="1" noChangeArrowheads="1" noChangeShapeType="1"/>
              </p14:cNvContentPartPr>
              <p14:nvPr/>
            </p14:nvContentPartPr>
            <p14:xfrm>
              <a:off x="3522663" y="5229225"/>
              <a:ext cx="1049337" cy="1536700"/>
            </p14:xfrm>
          </p:contentPart>
        </mc:Choice>
        <mc:Fallback>
          <p:pic>
            <p:nvPicPr>
              <p:cNvPr id="1027" name="Ink 3"/>
              <p:cNvPicPr>
                <a:picLocks noRot="1" noChangeAspect="1" noEditPoints="1" noChangeArrowheads="1" noChangeShapeType="1"/>
              </p:cNvPicPr>
              <p:nvPr/>
            </p:nvPicPr>
            <p:blipFill>
              <a:blip r:embed="rId7" cstate="print"/>
              <a:stretch>
                <a:fillRect/>
              </a:stretch>
            </p:blipFill>
            <p:spPr>
              <a:xfrm>
                <a:off x="3516210" y="5222773"/>
                <a:ext cx="1062243" cy="1549604"/>
              </a:xfrm>
              <a:prstGeom prst="rect">
                <a:avLst/>
              </a:prstGeom>
            </p:spPr>
          </p:pic>
        </mc:Fallback>
      </mc:AlternateContent>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5635</TotalTime>
  <Words>3833</Words>
  <Application>Microsoft Office PowerPoint</Application>
  <PresentationFormat>Προβολή στην οθόνη (4:3)</PresentationFormat>
  <Paragraphs>248</Paragraphs>
  <Slides>57</Slides>
  <Notes>6</Notes>
  <HiddenSlides>0</HiddenSlides>
  <MMClips>0</MMClips>
  <ScaleCrop>false</ScaleCrop>
  <HeadingPairs>
    <vt:vector size="4" baseType="variant">
      <vt:variant>
        <vt:lpstr>Θέμα</vt:lpstr>
      </vt:variant>
      <vt:variant>
        <vt:i4>1</vt:i4>
      </vt:variant>
      <vt:variant>
        <vt:lpstr>Τίτλοι διαφανειών</vt:lpstr>
      </vt:variant>
      <vt:variant>
        <vt:i4>57</vt:i4>
      </vt:variant>
    </vt:vector>
  </HeadingPairs>
  <TitlesOfParts>
    <vt:vector size="58" baseType="lpstr">
      <vt:lpstr>Θέμα του Office</vt:lpstr>
      <vt:lpstr>Ιστολογία και μοριακή βιολογία της νόσου</vt:lpstr>
      <vt:lpstr>ΚΛΗΡΟΝΟΜΟΥΜΕΝΟΙ ΝΕΦΡΟΚΥΤΤΑΡΙΚΟΙ ΟΓΚΟΙ</vt:lpstr>
      <vt:lpstr>Οδηγίες χειρισμού παρασκευασμάτων ριζικών νεφρεκτομών προς ιστοληψία και σταδιοποίηση.</vt:lpstr>
      <vt:lpstr>Πολύχωρο κυστικόΝΚΝ, χαμηλού κακοήθους δυναμικού. (διαυγή νεοπλασματικά κύτταρα μόνο στα διαφραγμάτια ή  στην επένδυση των κύστεων. Ήπια βιολογική συμπεριφορά)</vt:lpstr>
      <vt:lpstr>Σωληνοκυστικό καρκίνωμα Ποικίλου μεγέθους σωληνάρια &amp; κύστεις με μονόστοιχη επένδυση από κυβοειδή κύτταρα με άφθονο ηωσινόφιλο κυτταρόπλασμα κατά θέσεις εμφάνισης «πλατυκέφαλου καρφιού» και εμφανή  πυρήνια.</vt:lpstr>
      <vt:lpstr>ΣΤΑΔΙΟΠΟΙΗΣΗ  ΝΕΦΡΟΚΥΤΤΑΡΙΚΩΝ ΚΑΡΚΙΝΩΜΑΤΩΝ</vt:lpstr>
      <vt:lpstr>Διαφάνεια 7</vt:lpstr>
      <vt:lpstr>Διήθηση νεφρικού κόλπου και φλεβικών κλάδων από νεφροκυτταρικό καρκίνωμα</vt:lpstr>
      <vt:lpstr>Διαφάνεια 9</vt:lpstr>
      <vt:lpstr>Διαφάνεια 10</vt:lpstr>
      <vt:lpstr>Διαφάνεια 11</vt:lpstr>
      <vt:lpstr>Διαυγοκυτταρικό νεφροκυτταρικό καρκίνωμα (ΔΝΚ)</vt:lpstr>
      <vt:lpstr>Διαυγοκυτταρικό ΝΚΚ:  εμφωλεασμένη/κυψελιδική αρχιτεκτονική, προβάλλον δίκτυο λεπτοτοιχωματικών αγγείων, διαυγές κυτταρόπλασμα, (απλώς) διακριτές κυτταροπλασματικές μεμβράνες, κυστικές μεταβολές, εξαγγειωμένα ερυθροκύτταρα.</vt:lpstr>
      <vt:lpstr>Διαφάνεια 14</vt:lpstr>
      <vt:lpstr>Η νέκρωση που ενδιαφέρει είναι  η μικροσκοπικά ανιχνευόμενη,  πηκτική νέκρωση.</vt:lpstr>
      <vt:lpstr>Ραβδοειδής  [και σαρκωματοειδής (άνω τμήμα δεξ. εικ.)]  αποδιαφοροποίηση ΝΚΚ•   τουλάχιστον η πρώτη, από μόνη της, αυξάνει τον κίνδυνο θανάτου. Μεγάλα επιθηλιοειδή κύτταρα με κεντρικά ηωσινοφιλικά ενδοκυτταροπλασμικά εγκλείσματα. Ευμεγέθεις, έκκεντροι και ανώμαλοι πυρήνες με προβάλλοντα πυρήνια-βαθμός πυρηνιακής κακοήθειας: 4 κατά ISUP.  Ο ανοσοφαινότυπος είναι ανάλογος του μη ραβδοειδούς συστατικού [π.χ. CA IX (+)]. Το σαρκωματοειδές ΝΚΚ  δεν αποτελεί ανεξάρτητο τύπο ΝΚΚ γιατί αντιπροσωπεύει την ακραία υψηλόβαθμη κακοήθεια που μπορεί να φτάσουν  όλοι οι ιστολογικοί τύποι ΝΚΚ  (ίσως συχνότερα, το χρωμόφοβο ΝΚΚ). </vt:lpstr>
      <vt:lpstr>Διαφάνεια 17</vt:lpstr>
      <vt:lpstr>ΓΕΝΙΚΗ ΘΕΡΑΠΕΙΑ ΝΚΚ</vt:lpstr>
      <vt:lpstr>ΑΝΤΙΜΕΤΩΠΙΣΗ ΣΥΧΝΩΝ ΥΠΟΤΥΠΩΝ ΝΚΚ </vt:lpstr>
      <vt:lpstr>Διαφάνεια 20</vt:lpstr>
      <vt:lpstr>Διαφάνεια 21</vt:lpstr>
      <vt:lpstr>Χρήσιμοι ανοσοϊστοχημικοί δείκτες</vt:lpstr>
      <vt:lpstr>Θηλώδες νεφροκυτταρικό καρκίνωμα (ΘΝΚ)</vt:lpstr>
      <vt:lpstr>Θηλώδες νεφροκυτταρικό καρκίνωμα (ΘΝΚΚ) </vt:lpstr>
      <vt:lpstr>Θ ΝΚΚ  Θηλώδης διαμόρφωση, κοκκία αιμοσιδηρίνης στο κατά θέσεις αραιοχρωματικό κυτταρόπλασμα των καρκινικών κυττάρων, πιθανή η παρουσία βλέννης.</vt:lpstr>
      <vt:lpstr>Διαυγοκυτταρικό θηλώδες ΝΚΝ</vt:lpstr>
      <vt:lpstr>Χρωμόφοβο ΝΚΚ (Χ ΝΚΚ) (3ος συχνότερος υπότυπος ΝΚΚ προερχόμενος από τα παρεμβαλλόμενα κύτταρα των άπω εσπειραμένων σωληναρίων/αθροιστικών πόρων ) </vt:lpstr>
      <vt:lpstr>Σαφώς διακριτά κυτταροπλασματικά όρια  στην κλασική ποικιλία χρωμόφοβου ΝΚΚ</vt:lpstr>
      <vt:lpstr>Χ ΝΚΚ  (ατελή αγγειοσυνδετικά διαφραγμάτια,  λεπτά δικτυωτό, αραιοχρωματικό, όχι διαυγές κυτταρόπλασμα) </vt:lpstr>
      <vt:lpstr>(Κλασική) Ηωσινόφιλη ποικιλία χρωμόφοβου ΝΚΚ</vt:lpstr>
      <vt:lpstr>Έντονη και διάχυτη ανοσοϊστοθετικότητα  χρωμόφοβου ΝΚΚ στην CK7</vt:lpstr>
      <vt:lpstr>Διαφοροδιάγνωση  της (κλασικής) ηωσινόφιλης ποικιλίας χρωμόφοβου ΝΚΚ από το κοινής ιστογένεσης (καλόηθες) ογκοκύτωμα</vt:lpstr>
      <vt:lpstr>ΕΥΡΗΜΑΤΑ  ΑΣΥΜΒΑΤΑ ΜΕ ΔΙΑΓΝΩΣΗ ΟΓΚΟΚΥΤΩΜΑΤΟΣ</vt:lpstr>
      <vt:lpstr>(Δυσταξινόμητος)  υβριδιακός ογκοκυτταρικός/χρωμόφοβος όγκος Διπλός  ή τριπλός πληθυσμός ηωσινόφιλων κυττάρων (ογκοκυττάρων και χρωμόφοβων κυττάρων ή και ενδιάμεσων μορφών, οι τελευταίες  με στρογγυλά πυρηνικά περιγράμματα, χωρίς περιπυρηνικές άλως αλλά με  ποικίλου μεγέθους πυρήνες με μεγαλύτερου βαθμού ανώμαλη κατανομή της χρωματίνης και ορατά μακροπυρήνια˙ καλό είναι να αναφέρουμε ποιος  πληθυσμός  επικρατεί),  χαμηλότατη μιτωτική δραστηριότητα. Θεωρείται  χαμηλού κακοήθους δυναμικού υποκατηγορία χρωμόφοβου NΚΚ,  ακόμη καλύτερης πρόγνωσης από την  κλασική ηωσινόφιλη ποικιλία  του χρωμόφοβου ΝΚΚ .  Απαντά είτε ως μονήρες και σποραδικό νεόπλασμα είτε στο πλαίσιο του συνδρόμου  Birt-Hogg-Dube  συχνά ως πολυεστιακό και αμφοτερόπλευρο, με μωσαϊκό δίκην σκακιέρας και μεταλλάξεις του  FLCN. </vt:lpstr>
      <vt:lpstr>Tαυτοποιήστε τους εικονιζόμενους ιστολογικούς τύπους νεφροκυτταρικού καρκινώματος και καθορίστε τον συχνότερο που έχει, συγκριτικά με τους άλλους δύο,  τη χειρότερη πρόγνωση.</vt:lpstr>
      <vt:lpstr>(Ευμενούς πρόγνωσης)  βλεννώδες σωληνώδες &amp; ατρακτοκυτταρικό  καρκίνωμα</vt:lpstr>
      <vt:lpstr>Καρκίνωμα αθροιστικών πόρων Δεσμοπλαστικό φλεγμονώδες υπόστρωμα, αισθητή πυρηνική ατυπία. Όγκος μυελώδους μοίρας. Γειτονεύει με την πύελο, αλλά σπάνια την διηθεί· κυρίως καταστρέφει το νεφρικό παρέγχυμα. Κατεξοχήν διηθητική η παρυφή του, σε αντίθεση με τις άλλες μορφές ΝΚΚ. Δυσπλασία παρακείμενων σωληναρίων.</vt:lpstr>
      <vt:lpstr>Mακροσκοπική και ιστολογικές εικόνες νεοπλάσματος  άρρενος καπνιστού, 67 ετών, με ιστορικό νεφρολιθίασης , ο οποίος εμφάνισε πόνο στην πλάτη του και αιματουρία. Ταυτοποιήστε και σταδιοποιήστε παθολογοανατομικώς το εν λόγω νεόπλασμα.</vt:lpstr>
      <vt:lpstr>ΝΚΚ με ανεπάρκεια της αφυδρογονάσης  του σουκινικού (ηλεκτρικού) οξέος (SDH)</vt:lpstr>
      <vt:lpstr>Τα γονίδια για τις υπομονάδες ηλεκτρικής αφυδρογονάσης (SDHA, SDHB, SDHC, SDHD) κωδικοποιούν πρωτεΐνες που αποτελούν μέρος του μιτοχονδριακού συμπλέγματος II, το οποίο συνδέει τον κύκλο του Krebs και την αλυσίδα μεταφοράς ηλεκτρονίων. Aλλαγές οξειδοαναγωγής επαγώμενες από μεταλλάξεις στο SDH (και στα FH &amp; IDH).  H απώλεια της λειτουργίας του SDH αυξάνει τα επίπεδα ελεύθερων ριζών, οδηγώντας σε μεταλλάξεις του DNA και σταθεροποίηση  του HIF-1a.</vt:lpstr>
      <vt:lpstr>ΝΚΚ με ανεπάρκεια της ηλεκτρικής αφυδρογονάσης (SDH)   Ξεχωρίζει από το χρωμόφοβο ΝΚΚ,  καθώς εμφανίζει κυτταροπλασματικά κενοτόπια ή κροκιδώδη εγκλείσματα, και αρνητική ανοσοχρώση SDHB. Το 75% των  σπάνιων αυτών περιπτώσεων  είναι χαμηλόβαθμης κακοήθειας σε όλη τους την έκταση, στερούνται πηκτικής νέκρωσης και έχουν καλή πρόγνωση. </vt:lpstr>
      <vt:lpstr>Σπανιότατο NKK με αναδιατάξεις του ALK</vt:lpstr>
      <vt:lpstr>NKK με αναδιατάξεις του ALK</vt:lpstr>
      <vt:lpstr>Νεφρικό (τέως μυελοειδές) καρκίνωμα με ανεπάρκεια SMARCB1</vt:lpstr>
      <vt:lpstr>Νεφρικό καρκίνωμα με ανεπάρκεια SMARCB1. Δικτυωτή ανάπτυξη σε δεσμοπλαστικό στρώμα. Ηθμοειδής φωλεά με κεντρική νέκρωση και φλεγμονώδη κύτταρα. Υψηλός πυρηνικός βαθμός κακοήθειας, προβάλλοντα πυρήνια, ηωσινόφιλο κυτταρόπλασμα. </vt:lpstr>
      <vt:lpstr>ΝΚΚ με αναδιαταγμένο TFE3 ή TFEB</vt:lpstr>
      <vt:lpstr>Καρκίνωμα σχετιζόμενο με διαμετάθεση της οικογένειας MiTF/TFE :  συχνή η θηλώδης αρχιτεκτονική με επένδυση κυττάρων με άφθονο, διαυγές έως ηωσινόφιλο κυτταρόπλασμα, περιορισμένη ή απούσα ανοσοχρώση πανκυτταροκερατίνης και ΕΜΑ, ανοσοϊστοθετικότητα των ΤFE3 (πυρηνική),  ΤFEB και της καθεψίνης Κ. Συνήθως νέοι σε ηλικία ασθενείς, με χειρότερη επιβίωση συγκριτικά με τους ασθενείς με θηλώδες ΝΚΚ. </vt:lpstr>
      <vt:lpstr>ΝΚΚ με αναδιαταγμένο TFE3 (συγχωνεύσεις με &gt;20 διαφορετικά γονίδια)  Τα εν λόγω ετερογενή ως προς τη μορφολογία, τον ανοσοφαινότυπο και την κλινική συμπεριφορά NKK απαντούν σε νεότερους ασθενείς, έχουν συνήθως μικτό θηλώδες και συμπαγές κυψελιδικό πρότυπο ανάπτυξης και αποτελούνται από διαυγή έως ηωσινόφιλα, μη συνεκτικά ψευδοστοιβαδοποιούμενα κύτταρα με ογκώδες κυτταρόπλασμα και πυρήνες υψηλόβαθμης κακοήθειας. Εμφανίζουν  συχνά ψαμμώδη σωμάτια και μπορεί να περιέχουν χρωστική ουσία μελανίνης, όπως  ένα κεχρωσμένος περιαγγειακός επιθηλιοειδής όγκος (PEComa). Ο ανοσοφαινότυπός τους περιλαμβάνει έντονη πυρηνική χρώση TFE3, ποικίλη έκφραση μελανοκυτταρικών δεικτών και καθεψίνη Κ.</vt:lpstr>
      <vt:lpstr>Διαφάνεια 49</vt:lpstr>
      <vt:lpstr>NKK με μεταλλαγμένο ELOC (τέως TCEB1)</vt:lpstr>
      <vt:lpstr>NKK με μεταλλαγμένο ELOC (τέως TCEB1)</vt:lpstr>
      <vt:lpstr>ΝΚΚ με ανεπάρκεια φουμαρικής υδρατάσης (FH)</vt:lpstr>
      <vt:lpstr>Μεταλλάξεις στο γονίδιο FH οδηγούν σε ένα ελαττωματικό ένζυμο FH στον κύκλο του κιτρικού οξέος, προκαλώντας μεταβολική διαταραχή, «ψευδοϋποξική» ρύθμιση προς τα πάνω του επαγόμενου από την υποξία παράγοντα 1 άλφα (HIF1a) και μη ενζυματική τροποποίηση των υπολειμμάτων κυστεΐνης (υπολείμματα σε πολλαπλές πρωτεΐνες , αλλοιώνοντας τη λειτουργία τους και οδηγώντας τελικά στην ογκογένεση.</vt:lpstr>
      <vt:lpstr>ΝΚΚ στο πλαίσιο  συνδρόμου κληρονομικής λειομυωμάτωσης και ΝΚΚ :  ιδιαιτέρως προβάλλοντα, δίκην CMV εγκλείστων πυρήνια με περιπυρηνιακές άλω. Όψη μονόχωρου κυστικού όγκου. Συχνά προβάλλουσα θηλώδης αρχιτεκτονική, παχειές θηλές επενδυόμενες από μεγάλα κύτταρα με ηωσινόφιλο κυτταρόπλασμα. Κλινική συσχέτιση με λειομυώματα δέρματος και μήτρας, σημαντική. Τάση πρώιμης ευρείας διασποράς. </vt:lpstr>
      <vt:lpstr>ΝΚΚ με ανεπάρκεια φουμαρικής υδρατάσης (FH)</vt:lpstr>
      <vt:lpstr>H αφομοίωση της θεωρίας  μέσω της  πράξης  και στα ιατρικά συγγράμματα. A. C. Lazaris (ed.) CLINICAL GENITOURINARY PATHOLOGY :  A Case-based Learning Approach.  SPRINGER,  Berlin 2018.</vt:lpstr>
      <vt:lpstr>Διαφάνεια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User</cp:lastModifiedBy>
  <cp:revision>351</cp:revision>
  <dcterms:created xsi:type="dcterms:W3CDTF">2021-08-02T10:33:48Z</dcterms:created>
  <dcterms:modified xsi:type="dcterms:W3CDTF">2024-01-20T07:13:08Z</dcterms:modified>
</cp:coreProperties>
</file>