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13" r:id="rId4"/>
    <p:sldId id="314" r:id="rId5"/>
    <p:sldId id="258" r:id="rId6"/>
    <p:sldId id="259" r:id="rId7"/>
    <p:sldId id="261" r:id="rId8"/>
    <p:sldId id="267" r:id="rId9"/>
    <p:sldId id="268" r:id="rId10"/>
    <p:sldId id="264" r:id="rId11"/>
    <p:sldId id="270" r:id="rId12"/>
    <p:sldId id="269" r:id="rId13"/>
    <p:sldId id="263" r:id="rId14"/>
    <p:sldId id="271" r:id="rId15"/>
    <p:sldId id="272" r:id="rId16"/>
    <p:sldId id="274" r:id="rId17"/>
    <p:sldId id="273" r:id="rId18"/>
    <p:sldId id="275" r:id="rId19"/>
    <p:sldId id="26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5" r:id="rId57"/>
    <p:sldId id="316" r:id="rId58"/>
    <p:sldId id="318" r:id="rId59"/>
    <p:sldId id="319" r:id="rId6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FF"/>
    <a:srgbClr val="1CB0AC"/>
    <a:srgbClr val="0C7482"/>
    <a:srgbClr val="669900"/>
    <a:srgbClr val="0E8696"/>
    <a:srgbClr val="FF0066"/>
    <a:srgbClr val="33CC33"/>
    <a:srgbClr val="FF6699"/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4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C9822-04D6-4565-9907-885B60AB6B6E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57520-16E9-4867-AB83-52E32ECA9E5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BF4BECF-2933-442A-87DB-5C58D1EBB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EFE5A525-FBC2-4B12-B7C8-A3477CB8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B254F7AE-2DCC-4295-8754-F398571F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A50D3BBA-CBCE-4F0E-8816-A703ADED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A0F61D31-900C-4756-BC4D-927A6BE7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0879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70E553A-3AD9-4686-AF1A-78F71522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B257533C-BEB5-43E2-BA0D-8D551F964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C372753C-930A-4623-8C8C-CB4E8CF1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16C2EFB0-97DB-467D-AF03-477DB2C5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AB4AF40D-9ED5-4E3D-AB9B-1C65B6D7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6372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="" xmlns:a16="http://schemas.microsoft.com/office/drawing/2014/main" id="{094D3334-8371-40BB-9603-77F99C1E4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6E72A609-FCD5-4958-B37A-B6D02E8F2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6EFEB40D-C0F6-4B6A-AD81-2FE16191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631EC44-1EAB-4CB1-80F7-86C656C5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EFEB9656-41A3-4DBF-881F-BCF62DDD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0322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5A4D946-A838-46F8-BDA2-36BD3AE5B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BEFC8BD1-7449-4489-A0D4-D3B485480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1E53A603-1C63-4DFF-A69F-2F9FF6F5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E62DB738-8944-4002-AC87-0B32A96A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11857822-AC60-4D39-9967-4413F011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4422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3D10DDB-F0C7-43C5-8796-7E770C872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6D6F1BBA-4A38-40DB-B801-48CE420D1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96B6C673-F362-4E2F-BA15-F57D7B85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F9B3730-ACB3-4CCD-ABA8-B3DC4D9B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9FAADF8B-6C9E-4275-9FA8-F2FCAD5C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01918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166E9FD-73E9-41FF-811B-E322BDA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4D0A9AD4-2B1D-4933-A0F2-E2601B106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FA7A5034-ECD5-4B6C-912D-FB442725D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A7313BDD-996C-4FC1-88CE-87344936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8D412D5B-6602-4656-A0C1-3E7418AA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E44913B3-9DFD-49C6-B960-BCADB50F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6408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A5383ABB-32F0-41E9-B58A-8FE067B1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40C4437B-B896-4D60-9B58-B9B06F13A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DC5B6A9D-7075-4C09-958F-F8AF4CBC3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="" xmlns:a16="http://schemas.microsoft.com/office/drawing/2014/main" id="{8EF589B2-FA40-4680-BA85-D602C1887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="" xmlns:a16="http://schemas.microsoft.com/office/drawing/2014/main" id="{D1D8BDDE-A6AD-4F2C-BA9D-459CEA4E6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="" xmlns:a16="http://schemas.microsoft.com/office/drawing/2014/main" id="{3686BD73-8FC0-447E-BD04-D3C52450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="" xmlns:a16="http://schemas.microsoft.com/office/drawing/2014/main" id="{BFD9F2C6-99F8-4B68-8B9A-FE5FEB1E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="" xmlns:a16="http://schemas.microsoft.com/office/drawing/2014/main" id="{9917E8C9-BE6E-4BA9-9E7C-4D160899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8762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EB96CF0-1EA7-478D-9EF2-FC8DCD15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="" xmlns:a16="http://schemas.microsoft.com/office/drawing/2014/main" id="{FF861246-740F-4F04-BACB-624828C9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="" xmlns:a16="http://schemas.microsoft.com/office/drawing/2014/main" id="{71FC24D3-8E56-4B6B-839A-72577E4CA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E3A43978-8A9E-499C-9663-DFF1757C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0404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="" xmlns:a16="http://schemas.microsoft.com/office/drawing/2014/main" id="{618731E4-1FF2-4D03-B3A0-7C4DB8306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="" xmlns:a16="http://schemas.microsoft.com/office/drawing/2014/main" id="{3114BAC3-276D-4CCF-BB1A-5AFC9F65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ABD44E75-D366-4350-B2D4-0F94ED47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39090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5A7C6B9-2937-4E2F-9D2F-17077ED13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C7D50BDA-3CC6-4C50-96E2-B600E15C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D1D6C7A-8C87-4963-8177-A485B4359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5780CF44-4E38-4C8A-9F50-9E90FC378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6A887A98-1FDF-4066-890E-EAB52B73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2C5ACF97-5DE4-451E-9C39-158A33DC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1566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95C62645-5983-4B44-8B7E-5FC7917F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="" xmlns:a16="http://schemas.microsoft.com/office/drawing/2014/main" id="{6BC4BEEA-D8EA-4FC7-94EC-733C35059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5BD54826-B54F-41BB-B7D4-001762997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885F175A-4111-45D1-B849-1DB14DDB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6B42F731-9E1B-441A-87C2-827188982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7C548BA9-468B-4FD5-AA2E-3E877E68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5010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="" xmlns:a16="http://schemas.microsoft.com/office/drawing/2014/main" id="{F431DB7A-17D1-4B65-8CC1-25F07099F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38954A78-F4EC-4FD0-AD02-028ECFA4C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9A1843E3-D461-4B4D-9652-54A582D17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BA175-45D0-47B5-B9A9-5307568D7272}" type="datetimeFigureOut">
              <a:rPr lang="el-GR" smtClean="0"/>
              <a:pPr/>
              <a:t>21/6/2018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4A14484B-B53F-475A-AE15-BA697FBFE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03515C75-F27E-44BE-90A8-170D60F89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7B44-88F9-47AC-9E71-107A70CFBE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5145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boulgarh%20clipart\sounds\50018-34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slide" Target="slide15.xml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slide" Target="slide14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slide" Target="slide20.xml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gif"/><Relationship Id="rId3" Type="http://schemas.openxmlformats.org/officeDocument/2006/relationships/image" Target="../media/image3.jpeg"/><Relationship Id="rId21" Type="http://schemas.openxmlformats.org/officeDocument/2006/relationships/image" Target="../media/image21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image" Target="../media/image20.gif"/><Relationship Id="rId1" Type="http://schemas.openxmlformats.org/officeDocument/2006/relationships/audio" Target="file:///E:\boulgarh%20clipart\sounds\50018-34.mp3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gif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gif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slide" Target="slide27.xml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boulgarh%20clipart\sounds\bensound-cute.mp3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slide" Target="slide32.xml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slide" Target="slide39.xml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image" Target="../media/image51.png"/><Relationship Id="rId4" Type="http://schemas.openxmlformats.org/officeDocument/2006/relationships/slide" Target="slide45.xml"/><Relationship Id="rId9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8.xml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0.xml"/><Relationship Id="rId5" Type="http://schemas.openxmlformats.org/officeDocument/2006/relationships/image" Target="../media/image52.png"/><Relationship Id="rId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boulgarh%20clipart\sounds\Siren-SoundBible.com-1094437108.mp3" TargetMode="External"/><Relationship Id="rId4" Type="http://schemas.openxmlformats.org/officeDocument/2006/relationships/image" Target="../media/image4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53.xml"/><Relationship Id="rId4" Type="http://schemas.openxmlformats.org/officeDocument/2006/relationships/slide" Target="slide5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8.xml"/><Relationship Id="rId2" Type="http://schemas.openxmlformats.org/officeDocument/2006/relationships/audio" Target="file:///E:\boulgarh%20clipart\sounds\bensound-memories.mp3" TargetMode="External"/><Relationship Id="rId1" Type="http://schemas.openxmlformats.org/officeDocument/2006/relationships/audio" Target="file:///E:\boulgarh%20clipart\sounds\forest_fantasy8.mp3" TargetMode="External"/><Relationship Id="rId6" Type="http://schemas.openxmlformats.org/officeDocument/2006/relationships/slide" Target="slide5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boulgarh%20clipart\sounds\bensound-pianomoment.mp3" TargetMode="External"/><Relationship Id="rId6" Type="http://schemas.openxmlformats.org/officeDocument/2006/relationships/image" Target="../media/image103.png"/><Relationship Id="rId5" Type="http://schemas.openxmlformats.org/officeDocument/2006/relationships/image" Target="../media/image102.gif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audio" Target="file:///E:\boulgarh%20clipart\sounds\peace_and_loveA2-36.mp3" TargetMode="Externa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audio" Target="../media/audio1.wav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105.gif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boulgarh%20clipart\sounds\50018-34.mp3" TargetMode="Externa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9.xml"/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7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slide" Target="slide8.xml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0018-3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6" name="Θέση περιεχομένου 15">
            <a:extLst>
              <a:ext uri="{FF2B5EF4-FFF2-40B4-BE49-F238E27FC236}">
                <a16:creationId xmlns="" xmlns:a16="http://schemas.microsoft.com/office/drawing/2014/main" id="{A3F6EF5C-4743-4215-9F05-9292799D5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0"/>
          </a:xfrm>
        </p:spPr>
      </p:pic>
      <p:sp>
        <p:nvSpPr>
          <p:cNvPr id="17" name="Ορθογώνιο 16">
            <a:extLst>
              <a:ext uri="{FF2B5EF4-FFF2-40B4-BE49-F238E27FC236}">
                <a16:creationId xmlns="" xmlns:a16="http://schemas.microsoft.com/office/drawing/2014/main" id="{5C3AD72B-B7FE-4CD1-8A0A-143A9F92E1B8}"/>
              </a:ext>
            </a:extLst>
          </p:cNvPr>
          <p:cNvSpPr/>
          <p:nvPr/>
        </p:nvSpPr>
        <p:spPr>
          <a:xfrm>
            <a:off x="4441347" y="2002456"/>
            <a:ext cx="3283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Ο ύποπτος</a:t>
            </a:r>
            <a:endParaRPr lang="el-GR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92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rganized-wallpaper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 - Εικόνα" descr="513ohSZCzvL._SY450_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83" t="9363" r="5112" b="9111"/>
          <a:stretch>
            <a:fillRect/>
          </a:stretch>
        </p:blipFill>
        <p:spPr>
          <a:xfrm>
            <a:off x="5476459" y="456833"/>
            <a:ext cx="4757532" cy="6003234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4611020" y="1497201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Αγελάδα -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Cow</a:t>
            </a:r>
            <a:endParaRPr lang="el-GR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299201" y="2294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Λιοντάρι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-Lion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544733" y="2692400"/>
            <a:ext cx="286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Καγκουρό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-Kangaroo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5969000" y="1938866"/>
            <a:ext cx="276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Κότα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-Hen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341534" y="3496733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Πάντα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-Panda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104466" y="4334934"/>
            <a:ext cx="429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Καμηλοπάρδαλη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-Giraffe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6392333" y="3894667"/>
            <a:ext cx="270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Ρινόκερος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-Rhino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5901267" y="5147734"/>
            <a:ext cx="409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Πιγκουίνος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-Penguin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409266" y="4749801"/>
            <a:ext cx="245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Αράχνη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-Spider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5909733" y="3124200"/>
            <a:ext cx="386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Παπαγάλος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-Parrot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4b33d3ac2f44d96b05c74d9c481a539c2b5aaf2c4c40d931e52b80663429971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025" y="1358265"/>
            <a:ext cx="4876800" cy="351282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6143624" y="1809750"/>
            <a:ext cx="658177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l-G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ase_by_weegygreen2-d6t3by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742950"/>
            <a:ext cx="6962775" cy="481965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7381875" y="2286685"/>
            <a:ext cx="6096000" cy="132343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l-GR" sz="40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25" name="Εικόνα 2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8BCE368-4EBF-457C-B4AB-669427559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713"/>
          <a:stretch/>
        </p:blipFill>
        <p:spPr>
          <a:xfrm>
            <a:off x="8601489" y="485812"/>
            <a:ext cx="3590511" cy="2933700"/>
          </a:xfrm>
          <a:prstGeom prst="rect">
            <a:avLst/>
          </a:prstGeom>
        </p:spPr>
      </p:pic>
      <p:pic>
        <p:nvPicPr>
          <p:cNvPr id="33" name="Εικόνα 32" descr="Εικόνα που περιέχει αντικείμενο&#10;&#10;Η περιγραφή δημιουργήθηκε με υψηλή αξιοπιστία">
            <a:hlinkClick r:id="rId4" action="ppaction://hlinksldjump"/>
            <a:extLst>
              <a:ext uri="{FF2B5EF4-FFF2-40B4-BE49-F238E27FC236}">
                <a16:creationId xmlns="" xmlns:a16="http://schemas.microsoft.com/office/drawing/2014/main" id="{1CCBAFC5-42A9-4E67-A7F3-AA4B11B50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73" y="539368"/>
            <a:ext cx="946182" cy="906758"/>
          </a:xfrm>
          <a:prstGeom prst="rect">
            <a:avLst/>
          </a:prstGeom>
        </p:spPr>
      </p:pic>
      <p:pic>
        <p:nvPicPr>
          <p:cNvPr id="55" name="Εικόνα 5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C1D8F8B-FDFF-49FB-AE7F-83BA678CA0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69"/>
          <a:stretch/>
        </p:blipFill>
        <p:spPr>
          <a:xfrm>
            <a:off x="1553379" y="2225718"/>
            <a:ext cx="1949105" cy="1198888"/>
          </a:xfrm>
          <a:prstGeom prst="rect">
            <a:avLst/>
          </a:prstGeom>
        </p:spPr>
      </p:pic>
      <p:pic>
        <p:nvPicPr>
          <p:cNvPr id="39" name="Εικόνα 38">
            <a:hlinkClick r:id="rId4" action="ppaction://hlinksldjump"/>
            <a:extLst>
              <a:ext uri="{FF2B5EF4-FFF2-40B4-BE49-F238E27FC236}">
                <a16:creationId xmlns="" xmlns:a16="http://schemas.microsoft.com/office/drawing/2014/main" id="{9DA390F1-EAC6-40E9-A689-146C0BA73C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47"/>
          <a:stretch/>
        </p:blipFill>
        <p:spPr>
          <a:xfrm>
            <a:off x="5894023" y="1024569"/>
            <a:ext cx="2353121" cy="2438057"/>
          </a:xfrm>
          <a:prstGeom prst="rect">
            <a:avLst/>
          </a:prstGeom>
        </p:spPr>
      </p:pic>
      <p:pic>
        <p:nvPicPr>
          <p:cNvPr id="49" name="Εικόνα 48">
            <a:hlinkClick r:id="rId4" action="ppaction://hlinksldjump"/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47" name="Εικόνα 46">
            <a:hlinkClick r:id="rId4" action="ppaction://hlinksldjump"/>
            <a:extLst>
              <a:ext uri="{FF2B5EF4-FFF2-40B4-BE49-F238E27FC236}">
                <a16:creationId xmlns="" xmlns:a16="http://schemas.microsoft.com/office/drawing/2014/main" id="{12687AE3-4D8E-460A-B320-97A85DC5D5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55"/>
          <a:stretch/>
        </p:blipFill>
        <p:spPr>
          <a:xfrm>
            <a:off x="7959138" y="1704794"/>
            <a:ext cx="2782086" cy="1743024"/>
          </a:xfrm>
          <a:prstGeom prst="rect">
            <a:avLst/>
          </a:prstGeom>
        </p:spPr>
      </p:pic>
      <p:pic>
        <p:nvPicPr>
          <p:cNvPr id="53" name="Εικόνα 5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638CEAC-1246-478A-85AE-C91DE4FA7C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615"/>
          <a:stretch/>
        </p:blipFill>
        <p:spPr>
          <a:xfrm rot="20395948">
            <a:off x="2015663" y="716097"/>
            <a:ext cx="1424799" cy="1346572"/>
          </a:xfrm>
          <a:prstGeom prst="rect">
            <a:avLst/>
          </a:prstGeom>
        </p:spPr>
      </p:pic>
      <p:pic>
        <p:nvPicPr>
          <p:cNvPr id="23" name="Εικόνα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597446"/>
            <a:ext cx="2757054" cy="5260554"/>
          </a:xfrm>
          <a:prstGeom prst="rect">
            <a:avLst/>
          </a:prstGeom>
        </p:spPr>
      </p:pic>
      <p:pic>
        <p:nvPicPr>
          <p:cNvPr id="13" name="Εικόνα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61AE5EA-C6EE-4B00-81D9-6A8410FE92C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330"/>
          <a:stretch/>
        </p:blipFill>
        <p:spPr>
          <a:xfrm>
            <a:off x="3470315" y="859316"/>
            <a:ext cx="980500" cy="1112996"/>
          </a:xfrm>
          <a:prstGeom prst="rect">
            <a:avLst/>
          </a:prstGeom>
        </p:spPr>
      </p:pic>
      <p:sp>
        <p:nvSpPr>
          <p:cNvPr id="21" name="20 - Ορθογώνιο"/>
          <p:cNvSpPr/>
          <p:nvPr/>
        </p:nvSpPr>
        <p:spPr>
          <a:xfrm>
            <a:off x="4483865" y="5552501"/>
            <a:ext cx="3822853" cy="4737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Έχει ο ύποπτος φτερά;</a:t>
            </a:r>
          </a:p>
          <a:p>
            <a:pPr algn="ctr"/>
            <a:r>
              <a:rPr lang="en-US" dirty="0" smtClean="0"/>
              <a:t>Does the suspect has wings?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4583017" y="6147412"/>
            <a:ext cx="3657600" cy="4847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r>
              <a:rPr lang="el-GR" dirty="0" smtClean="0"/>
              <a:t>χι</a:t>
            </a:r>
            <a:r>
              <a:rPr lang="en-US" dirty="0" smtClean="0"/>
              <a:t>!</a:t>
            </a:r>
            <a:r>
              <a:rPr lang="el-GR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No!</a:t>
            </a:r>
            <a:endParaRPr lang="el-GR" dirty="0"/>
          </a:p>
        </p:txBody>
      </p:sp>
      <p:sp>
        <p:nvSpPr>
          <p:cNvPr id="16" name="15 - TextBox"/>
          <p:cNvSpPr txBox="1"/>
          <p:nvPr/>
        </p:nvSpPr>
        <p:spPr>
          <a:xfrm>
            <a:off x="2997200" y="5534561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Αστυνομικός</a:t>
            </a:r>
          </a:p>
          <a:p>
            <a:endParaRPr lang="el-GR" sz="2000" b="1" i="1" dirty="0" smtClean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l-GR" sz="2000" b="1" i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l-GR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Μάρτυρας</a:t>
            </a:r>
            <a:endParaRPr lang="el-GR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6143624" y="1809750"/>
            <a:ext cx="658177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l-GR" sz="4000" b="1" spc="50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4 - Εικόνα" descr="ful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00" y="1295400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ossContentBluemorphobutterfl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1" y="1381124"/>
            <a:ext cx="5652928" cy="3486151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610349" y="2238376"/>
            <a:ext cx="391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rganized-wallpaper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 - Εικόνα" descr="513ohSZCzvL._SY450_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83" t="9363" r="5112" b="9111"/>
          <a:stretch>
            <a:fillRect/>
          </a:stretch>
        </p:blipFill>
        <p:spPr>
          <a:xfrm>
            <a:off x="5476459" y="456833"/>
            <a:ext cx="4757532" cy="6003234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4611020" y="1497201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Αγελάδα -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Cow</a:t>
            </a:r>
            <a:endParaRPr lang="el-GR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299201" y="2294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Λιοντάρι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-Lion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544733" y="2692400"/>
            <a:ext cx="286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Καγκουρό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-Kangaroo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5969000" y="1938866"/>
            <a:ext cx="276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Κότα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-Hen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341534" y="3496733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Πάντα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-Panda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104466" y="4334934"/>
            <a:ext cx="429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Καμηλοπάρδαλη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-Giraffe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6392333" y="3894667"/>
            <a:ext cx="270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Ρινόκερος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-Rhino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409266" y="4749801"/>
            <a:ext cx="245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Αράχνη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-Spider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5909733" y="3124200"/>
            <a:ext cx="386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Παπαγάλος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-Parrot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iger-querfloe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" y="0"/>
            <a:ext cx="4162425" cy="3540549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6019800" y="4562475"/>
            <a:ext cx="5353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ourc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450" y="923925"/>
            <a:ext cx="3810000" cy="381000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972175" y="1933575"/>
            <a:ext cx="5162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7030A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25" name="Εικόνα 2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8BCE368-4EBF-457C-B4AB-669427559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713"/>
          <a:stretch/>
        </p:blipFill>
        <p:spPr>
          <a:xfrm>
            <a:off x="8601489" y="485812"/>
            <a:ext cx="3590511" cy="2933700"/>
          </a:xfrm>
          <a:prstGeom prst="rect">
            <a:avLst/>
          </a:prstGeom>
        </p:spPr>
      </p:pic>
      <p:pic>
        <p:nvPicPr>
          <p:cNvPr id="33" name="Εικόνα 32" descr="Εικόνα που περιέχει αντικείμενο&#10;&#10;Η περιγραφή δημιουργήθηκε με υψηλή αξιοπιστία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CBAFC5-42A9-4E67-A7F3-AA4B11B50A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73" y="539368"/>
            <a:ext cx="946182" cy="906758"/>
          </a:xfrm>
          <a:prstGeom prst="rect">
            <a:avLst/>
          </a:prstGeom>
        </p:spPr>
      </p:pic>
      <p:pic>
        <p:nvPicPr>
          <p:cNvPr id="55" name="Εικόνα 5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C1D8F8B-FDFF-49FB-AE7F-83BA678CA0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69"/>
          <a:stretch/>
        </p:blipFill>
        <p:spPr>
          <a:xfrm>
            <a:off x="1553379" y="2225718"/>
            <a:ext cx="1949105" cy="1198888"/>
          </a:xfrm>
          <a:prstGeom prst="rect">
            <a:avLst/>
          </a:prstGeom>
        </p:spPr>
      </p:pic>
      <p:pic>
        <p:nvPicPr>
          <p:cNvPr id="39" name="Εικόνα 38">
            <a:hlinkClick r:id="rId4" action="ppaction://hlinksldjump"/>
            <a:extLst>
              <a:ext uri="{FF2B5EF4-FFF2-40B4-BE49-F238E27FC236}">
                <a16:creationId xmlns="" xmlns:a16="http://schemas.microsoft.com/office/drawing/2014/main" id="{9DA390F1-EAC6-40E9-A689-146C0BA73C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47"/>
          <a:stretch/>
        </p:blipFill>
        <p:spPr>
          <a:xfrm>
            <a:off x="5894023" y="1024569"/>
            <a:ext cx="2353121" cy="2438057"/>
          </a:xfrm>
          <a:prstGeom prst="rect">
            <a:avLst/>
          </a:prstGeom>
        </p:spPr>
      </p:pic>
      <p:pic>
        <p:nvPicPr>
          <p:cNvPr id="49" name="Εικόνα 48">
            <a:hlinkClick r:id="rId4" action="ppaction://hlinksldjump"/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47" name="Εικόνα 46">
            <a:hlinkClick r:id="rId4" action="ppaction://hlinksldjump"/>
            <a:extLst>
              <a:ext uri="{FF2B5EF4-FFF2-40B4-BE49-F238E27FC236}">
                <a16:creationId xmlns="" xmlns:a16="http://schemas.microsoft.com/office/drawing/2014/main" id="{12687AE3-4D8E-460A-B320-97A85DC5D5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55"/>
          <a:stretch/>
        </p:blipFill>
        <p:spPr>
          <a:xfrm>
            <a:off x="7959138" y="1704794"/>
            <a:ext cx="2782086" cy="1743024"/>
          </a:xfrm>
          <a:prstGeom prst="rect">
            <a:avLst/>
          </a:prstGeom>
        </p:spPr>
      </p:pic>
      <p:pic>
        <p:nvPicPr>
          <p:cNvPr id="23" name="Εικόνα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597446"/>
            <a:ext cx="2757054" cy="5260554"/>
          </a:xfrm>
          <a:prstGeom prst="rect">
            <a:avLst/>
          </a:prstGeom>
        </p:spPr>
      </p:pic>
      <p:sp>
        <p:nvSpPr>
          <p:cNvPr id="21" name="20 - Ορθογώνιο"/>
          <p:cNvSpPr/>
          <p:nvPr/>
        </p:nvSpPr>
        <p:spPr>
          <a:xfrm>
            <a:off x="4318764" y="5475037"/>
            <a:ext cx="4241035" cy="56389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Έχει ο ύποπτος παραπάνω  από 4 πόδια; </a:t>
            </a:r>
          </a:p>
          <a:p>
            <a:pPr algn="ctr"/>
            <a:r>
              <a:rPr lang="en-US" dirty="0" smtClean="0"/>
              <a:t>Does the suspect has more than 4 legs?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4583017" y="6147412"/>
            <a:ext cx="3657600" cy="4847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r>
              <a:rPr lang="el-GR" dirty="0" smtClean="0"/>
              <a:t>χι</a:t>
            </a:r>
            <a:r>
              <a:rPr lang="en-US" dirty="0" smtClean="0"/>
              <a:t>!</a:t>
            </a:r>
            <a:r>
              <a:rPr lang="el-GR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No!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2806700" y="5547261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Αστυνομικός</a:t>
            </a:r>
          </a:p>
          <a:p>
            <a:endParaRPr lang="el-GR" sz="2000" b="1" i="1" dirty="0" smtClean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l-GR" sz="2000" b="1" i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l-GR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Μάρτυρας</a:t>
            </a:r>
            <a:endParaRPr lang="el-GR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 descr="Εικόνα που περιέχει νερό, φύση, ουρανός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57C21897-E819-4184-BAF4-6011C2B75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</p:spPr>
      </p:pic>
      <p:pic>
        <p:nvPicPr>
          <p:cNvPr id="40" name="Εικόνα 39">
            <a:extLst>
              <a:ext uri="{FF2B5EF4-FFF2-40B4-BE49-F238E27FC236}">
                <a16:creationId xmlns="" xmlns:a16="http://schemas.microsoft.com/office/drawing/2014/main" id="{87E9DDE5-100C-47D2-ADD1-7F4758CC0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04" y="2657628"/>
            <a:ext cx="498553" cy="653608"/>
          </a:xfrm>
          <a:prstGeom prst="rect">
            <a:avLst/>
          </a:prstGeom>
        </p:spPr>
      </p:pic>
      <p:pic>
        <p:nvPicPr>
          <p:cNvPr id="42" name="Εικόνα 41" descr="Εικόνα που περιέχει μεταφορά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A6EF0A5A-2956-4475-88EC-EDDCA77D08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19" y="5854874"/>
            <a:ext cx="862050" cy="684815"/>
          </a:xfrm>
          <a:prstGeom prst="rect">
            <a:avLst/>
          </a:prstGeom>
        </p:spPr>
      </p:pic>
      <p:pic>
        <p:nvPicPr>
          <p:cNvPr id="44" name="Εικόνα 43" descr="Εικόνα που περιέχει εσωτερικό, μικρό, φρούτ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6B063B7D-64A5-488C-8BC5-C88701D759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40" y="5987482"/>
            <a:ext cx="456815" cy="617988"/>
          </a:xfrm>
          <a:prstGeom prst="rect">
            <a:avLst/>
          </a:prstGeom>
        </p:spPr>
      </p:pic>
      <p:pic>
        <p:nvPicPr>
          <p:cNvPr id="46" name="Εικόνα 45">
            <a:extLst>
              <a:ext uri="{FF2B5EF4-FFF2-40B4-BE49-F238E27FC236}">
                <a16:creationId xmlns="" xmlns:a16="http://schemas.microsoft.com/office/drawing/2014/main" id="{6E058523-D67D-43E4-86CE-44D94A2B91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311" flipH="1">
            <a:off x="140402" y="6227633"/>
            <a:ext cx="690123" cy="312056"/>
          </a:xfrm>
          <a:prstGeom prst="rect">
            <a:avLst/>
          </a:prstGeom>
        </p:spPr>
      </p:pic>
      <p:pic>
        <p:nvPicPr>
          <p:cNvPr id="48" name="Εικόνα 47">
            <a:extLst>
              <a:ext uri="{FF2B5EF4-FFF2-40B4-BE49-F238E27FC236}">
                <a16:creationId xmlns="" xmlns:a16="http://schemas.microsoft.com/office/drawing/2014/main" id="{EA9101B3-C9B4-4E1B-BDFD-AC9E28D377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42" y="5854874"/>
            <a:ext cx="637224" cy="573501"/>
          </a:xfrm>
          <a:prstGeom prst="rect">
            <a:avLst/>
          </a:prstGeom>
        </p:spPr>
      </p:pic>
      <p:pic>
        <p:nvPicPr>
          <p:cNvPr id="52" name="Εικόνα 51">
            <a:extLst>
              <a:ext uri="{FF2B5EF4-FFF2-40B4-BE49-F238E27FC236}">
                <a16:creationId xmlns="" xmlns:a16="http://schemas.microsoft.com/office/drawing/2014/main" id="{A16B1CC5-5569-46FF-BE99-41616A4914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4318" flipV="1">
            <a:off x="870661" y="4023542"/>
            <a:ext cx="688403" cy="388799"/>
          </a:xfrm>
          <a:prstGeom prst="rect">
            <a:avLst/>
          </a:prstGeom>
        </p:spPr>
      </p:pic>
      <p:pic>
        <p:nvPicPr>
          <p:cNvPr id="54" name="Εικόνα 53">
            <a:extLst>
              <a:ext uri="{FF2B5EF4-FFF2-40B4-BE49-F238E27FC236}">
                <a16:creationId xmlns="" xmlns:a16="http://schemas.microsoft.com/office/drawing/2014/main" id="{FDE22D04-6679-4983-93F0-068EBBFD79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81" y="3385350"/>
            <a:ext cx="799066" cy="408739"/>
          </a:xfrm>
          <a:prstGeom prst="rect">
            <a:avLst/>
          </a:prstGeom>
        </p:spPr>
      </p:pic>
      <p:pic>
        <p:nvPicPr>
          <p:cNvPr id="58" name="Εικόνα 57" descr="Εικόνα που περιέχει φαγητό, πιάτο, πίνακας, φλιτζάνι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8357951D-EA04-416F-B400-9F667D2E7F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92" y="3914719"/>
            <a:ext cx="788889" cy="649955"/>
          </a:xfrm>
          <a:prstGeom prst="rect">
            <a:avLst/>
          </a:prstGeom>
        </p:spPr>
      </p:pic>
      <p:pic>
        <p:nvPicPr>
          <p:cNvPr id="62" name="Εικόνα 61" descr="Εικόνα που περιέχει υπαίθριος, ουρανός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EA9EC427-B184-4E08-A999-EE4BB7DAFB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86" y="4468491"/>
            <a:ext cx="1897198" cy="1675858"/>
          </a:xfrm>
          <a:prstGeom prst="rect">
            <a:avLst/>
          </a:prstGeom>
        </p:spPr>
      </p:pic>
      <p:pic>
        <p:nvPicPr>
          <p:cNvPr id="63" name="Εικόνα 62" descr="Εικόνα που περιέχει υπαίθριος, ουρανός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17133850-EC3B-48E7-AFC0-1784896D86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2" y="2904760"/>
            <a:ext cx="1649315" cy="1456895"/>
          </a:xfrm>
          <a:prstGeom prst="rect">
            <a:avLst/>
          </a:prstGeom>
        </p:spPr>
      </p:pic>
      <p:pic>
        <p:nvPicPr>
          <p:cNvPr id="64" name="Εικόνα 63" descr="Εικόνα που περιέχει υπαίθριος, ουρανός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911169AC-C7F1-4780-84EA-C917D4B0EA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" y="4808982"/>
            <a:ext cx="1895836" cy="1674655"/>
          </a:xfrm>
          <a:prstGeom prst="rect">
            <a:avLst/>
          </a:prstGeom>
        </p:spPr>
      </p:pic>
      <p:pic>
        <p:nvPicPr>
          <p:cNvPr id="66" name="Εικόνα 65" descr="Εικόνα που περιέχει υπαίθριος, ουρανός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1A79970B-D92D-4733-82AF-AD30263C07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72" y="2582090"/>
            <a:ext cx="1180577" cy="1042843"/>
          </a:xfrm>
          <a:prstGeom prst="rect">
            <a:avLst/>
          </a:prstGeom>
        </p:spPr>
      </p:pic>
      <p:pic>
        <p:nvPicPr>
          <p:cNvPr id="68" name="Εικόνα 67">
            <a:extLst>
              <a:ext uri="{FF2B5EF4-FFF2-40B4-BE49-F238E27FC236}">
                <a16:creationId xmlns="" xmlns:a16="http://schemas.microsoft.com/office/drawing/2014/main" id="{589C3A98-7153-478A-9944-C13D60F174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46" y="3365949"/>
            <a:ext cx="537029" cy="299282"/>
          </a:xfrm>
          <a:prstGeom prst="rect">
            <a:avLst/>
          </a:prstGeom>
        </p:spPr>
      </p:pic>
      <p:pic>
        <p:nvPicPr>
          <p:cNvPr id="71" name="Εικόνα 70">
            <a:extLst>
              <a:ext uri="{FF2B5EF4-FFF2-40B4-BE49-F238E27FC236}">
                <a16:creationId xmlns="" xmlns:a16="http://schemas.microsoft.com/office/drawing/2014/main" id="{6518E241-2DB5-4F82-AA44-4690060172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3" y="4287343"/>
            <a:ext cx="1513015" cy="1675858"/>
          </a:xfrm>
          <a:prstGeom prst="rect">
            <a:avLst/>
          </a:prstGeom>
        </p:spPr>
      </p:pic>
      <p:pic>
        <p:nvPicPr>
          <p:cNvPr id="79" name="Εικόνα 78">
            <a:extLst>
              <a:ext uri="{FF2B5EF4-FFF2-40B4-BE49-F238E27FC236}">
                <a16:creationId xmlns="" xmlns:a16="http://schemas.microsoft.com/office/drawing/2014/main" id="{6F2A79DF-1BD7-44F3-992F-018EC6E664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51" b="35358"/>
          <a:stretch>
            <a:fillRect/>
          </a:stretch>
        </p:blipFill>
        <p:spPr>
          <a:xfrm rot="1638647">
            <a:off x="9239624" y="4281289"/>
            <a:ext cx="970017" cy="532874"/>
          </a:xfrm>
          <a:prstGeom prst="rect">
            <a:avLst/>
          </a:prstGeom>
        </p:spPr>
      </p:pic>
      <p:pic>
        <p:nvPicPr>
          <p:cNvPr id="81" name="Εικόνα 80">
            <a:extLst>
              <a:ext uri="{FF2B5EF4-FFF2-40B4-BE49-F238E27FC236}">
                <a16:creationId xmlns="" xmlns:a16="http://schemas.microsoft.com/office/drawing/2014/main" id="{B6EADFF3-D63D-4F4D-8575-187EF5919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49" y="5768434"/>
            <a:ext cx="735840" cy="925523"/>
          </a:xfrm>
          <a:prstGeom prst="rect">
            <a:avLst/>
          </a:prstGeom>
        </p:spPr>
      </p:pic>
      <p:pic>
        <p:nvPicPr>
          <p:cNvPr id="21" name="20 - Εικόνα" descr="20639ca30d96bf3ed227f88b3ea26569.png"/>
          <p:cNvPicPr>
            <a:picLocks noChangeAspect="1"/>
          </p:cNvPicPr>
          <p:nvPr/>
        </p:nvPicPr>
        <p:blipFill>
          <a:blip r:embed="rId19" cstate="print"/>
          <a:srcRect b="13905"/>
          <a:stretch>
            <a:fillRect/>
          </a:stretch>
        </p:blipFill>
        <p:spPr>
          <a:xfrm>
            <a:off x="10554159" y="2809188"/>
            <a:ext cx="1004543" cy="716210"/>
          </a:xfrm>
          <a:prstGeom prst="rect">
            <a:avLst/>
          </a:prstGeom>
        </p:spPr>
      </p:pic>
      <p:pic>
        <p:nvPicPr>
          <p:cNvPr id="26" name="25 - Εικόνα" descr="giphy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379924" y="655228"/>
            <a:ext cx="1905000" cy="1691640"/>
          </a:xfrm>
          <a:prstGeom prst="rect">
            <a:avLst/>
          </a:prstGeom>
        </p:spPr>
      </p:pic>
      <p:pic>
        <p:nvPicPr>
          <p:cNvPr id="29" name="28 - Εικόνα" descr="seagull-clipart-animated-gif-12.gif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244600" y="4070350"/>
            <a:ext cx="2413000" cy="1809750"/>
          </a:xfrm>
          <a:prstGeom prst="rect">
            <a:avLst/>
          </a:prstGeom>
        </p:spPr>
      </p:pic>
      <p:pic>
        <p:nvPicPr>
          <p:cNvPr id="34" name="33 - Εικόνα" descr="GrossContentBluemorphobutterfly.gif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263584" y="3403600"/>
            <a:ext cx="2200466" cy="1236662"/>
          </a:xfrm>
          <a:prstGeom prst="rect">
            <a:avLst/>
          </a:prstGeom>
        </p:spPr>
      </p:pic>
      <p:pic>
        <p:nvPicPr>
          <p:cNvPr id="36" name="35 - Εικόνα" descr="Tucan.gi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115308" y="2070100"/>
            <a:ext cx="958341" cy="855662"/>
          </a:xfrm>
          <a:prstGeom prst="rect">
            <a:avLst/>
          </a:prstGeom>
        </p:spPr>
      </p:pic>
      <p:pic>
        <p:nvPicPr>
          <p:cNvPr id="37" name="36 - Εικόνα" descr="cute-elephant-animated-clip-art-gif-31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85123" y="2159000"/>
            <a:ext cx="1083901" cy="1031874"/>
          </a:xfrm>
          <a:prstGeom prst="rect">
            <a:avLst/>
          </a:prstGeom>
        </p:spPr>
      </p:pic>
      <p:pic>
        <p:nvPicPr>
          <p:cNvPr id="25" name="50018-3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5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53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18101 L -0.00169 0.431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01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Web-Surprise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" y="1143000"/>
            <a:ext cx="3952875" cy="395287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019675" y="18675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ove_do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9219" y="1743075"/>
            <a:ext cx="3814555" cy="290512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838825" y="2105025"/>
            <a:ext cx="51530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spc="150" dirty="0" smtClean="0">
                <a:ln w="11430"/>
                <a:solidFill>
                  <a:srgbClr val="CC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CC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CC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rganized-wallpaper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 - Εικόνα" descr="513ohSZCzvL._SY450_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83" t="9363" r="5112" b="9111"/>
          <a:stretch>
            <a:fillRect/>
          </a:stretch>
        </p:blipFill>
        <p:spPr>
          <a:xfrm>
            <a:off x="5476459" y="456833"/>
            <a:ext cx="4757532" cy="6003234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4611020" y="1497201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Αγελάδα -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Cow</a:t>
            </a:r>
            <a:endParaRPr lang="el-GR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299201" y="2294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Λιοντάρι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-Lion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544733" y="2692400"/>
            <a:ext cx="286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Καγκουρό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-Kangaroo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341534" y="3496733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Πάντα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-Panda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104466" y="4334934"/>
            <a:ext cx="429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Καμηλοπάρδαλη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-Giraffe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6392333" y="3894667"/>
            <a:ext cx="270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Ρινόκερος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-Rhino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409266" y="4749801"/>
            <a:ext cx="245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Αράχνη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-Spider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ow-185459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3997" y="1175755"/>
            <a:ext cx="2530277" cy="3901069"/>
          </a:xfrm>
          <a:prstGeom prst="rect">
            <a:avLst/>
          </a:prstGeom>
        </p:spPr>
      </p:pic>
      <p:pic>
        <p:nvPicPr>
          <p:cNvPr id="3" name="2 - Εικόνα" descr="8044-heavy-exclamation-mark-symbo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38458">
            <a:off x="3850658" y="778037"/>
            <a:ext cx="1527180" cy="1527180"/>
          </a:xfrm>
          <a:prstGeom prst="rect">
            <a:avLst/>
          </a:prstGeom>
        </p:spPr>
      </p:pic>
      <p:sp>
        <p:nvSpPr>
          <p:cNvPr id="4" name="3 - Ορθογώνιο"/>
          <p:cNvSpPr/>
          <p:nvPr/>
        </p:nvSpPr>
        <p:spPr>
          <a:xfrm>
            <a:off x="5495925" y="26962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iphy (2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010" y="1527810"/>
            <a:ext cx="4564380" cy="342138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6305550" y="2114550"/>
            <a:ext cx="5124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spc="150" dirty="0" smtClean="0">
                <a:ln w="11430"/>
                <a:solidFill>
                  <a:srgbClr val="CC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CC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CC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25" name="Εικόνα 2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8BCE368-4EBF-457C-B4AB-669427559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713"/>
          <a:stretch/>
        </p:blipFill>
        <p:spPr>
          <a:xfrm>
            <a:off x="8601489" y="485812"/>
            <a:ext cx="3590511" cy="2933700"/>
          </a:xfrm>
          <a:prstGeom prst="rect">
            <a:avLst/>
          </a:prstGeom>
        </p:spPr>
      </p:pic>
      <p:pic>
        <p:nvPicPr>
          <p:cNvPr id="55" name="Εικόνα 54">
            <a:hlinkClick r:id="rId6" action="ppaction://hlinksldjump"/>
            <a:extLst>
              <a:ext uri="{FF2B5EF4-FFF2-40B4-BE49-F238E27FC236}">
                <a16:creationId xmlns="" xmlns:a16="http://schemas.microsoft.com/office/drawing/2014/main" id="{6C1D8F8B-FDFF-49FB-AE7F-83BA678CA0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69"/>
          <a:stretch/>
        </p:blipFill>
        <p:spPr>
          <a:xfrm>
            <a:off x="1553379" y="2225718"/>
            <a:ext cx="1949105" cy="1198888"/>
          </a:xfrm>
          <a:prstGeom prst="rect">
            <a:avLst/>
          </a:prstGeom>
        </p:spPr>
      </p:pic>
      <p:pic>
        <p:nvPicPr>
          <p:cNvPr id="39" name="Εικόνα 3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DA390F1-EAC6-40E9-A689-146C0BA73C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47"/>
          <a:stretch/>
        </p:blipFill>
        <p:spPr>
          <a:xfrm>
            <a:off x="5894023" y="1024569"/>
            <a:ext cx="2353121" cy="2438057"/>
          </a:xfrm>
          <a:prstGeom prst="rect">
            <a:avLst/>
          </a:prstGeom>
        </p:spPr>
      </p:pic>
      <p:pic>
        <p:nvPicPr>
          <p:cNvPr id="49" name="Εικόνα 48">
            <a:hlinkClick r:id="rId6" action="ppaction://hlinksldjump"/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47" name="Εικόνα 4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2687AE3-4D8E-460A-B320-97A85DC5D5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55"/>
          <a:stretch/>
        </p:blipFill>
        <p:spPr>
          <a:xfrm>
            <a:off x="7959138" y="1704794"/>
            <a:ext cx="2782086" cy="1743024"/>
          </a:xfrm>
          <a:prstGeom prst="rect">
            <a:avLst/>
          </a:prstGeom>
        </p:spPr>
      </p:pic>
      <p:pic>
        <p:nvPicPr>
          <p:cNvPr id="23" name="Εικόνα 22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597446"/>
            <a:ext cx="2757054" cy="5260554"/>
          </a:xfrm>
          <a:prstGeom prst="rect">
            <a:avLst/>
          </a:prstGeom>
        </p:spPr>
      </p:pic>
      <p:sp>
        <p:nvSpPr>
          <p:cNvPr id="21" name="20 - Ορθογώνιο"/>
          <p:cNvSpPr/>
          <p:nvPr/>
        </p:nvSpPr>
        <p:spPr>
          <a:xfrm>
            <a:off x="4223514" y="5427412"/>
            <a:ext cx="4241035" cy="56389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Έχει ο ύποπτος ψηλό λαιμό;</a:t>
            </a:r>
          </a:p>
          <a:p>
            <a:pPr algn="ctr"/>
            <a:r>
              <a:rPr lang="en-US" dirty="0" smtClean="0"/>
              <a:t>Does the suspect has long neck?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4583017" y="6147412"/>
            <a:ext cx="3657600" cy="4847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r>
              <a:rPr lang="el-GR" dirty="0" smtClean="0"/>
              <a:t>χι</a:t>
            </a:r>
            <a:r>
              <a:rPr lang="en-US" dirty="0" smtClean="0"/>
              <a:t>!</a:t>
            </a:r>
            <a:r>
              <a:rPr lang="el-GR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No!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2679700" y="5534561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Αστυνομικός</a:t>
            </a:r>
          </a:p>
          <a:p>
            <a:endParaRPr lang="el-GR" sz="2000" b="1" i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l-GR" sz="2000" b="1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l-GR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Μάρτυρας</a:t>
            </a:r>
            <a:endParaRPr lang="el-GR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7_09_11-walkpeanut_0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274" y="885825"/>
            <a:ext cx="4333876" cy="4333876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810250" y="1934261"/>
            <a:ext cx="5924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ANMADE_Pinkie_clap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1" y="1133475"/>
            <a:ext cx="4086224" cy="4086224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724525" y="18294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150" dirty="0" smtClean="0">
                <a:ln w="11430"/>
                <a:solidFill>
                  <a:srgbClr val="CC33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CC33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CC33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rganized-wallpaper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 - Εικόνα" descr="513ohSZCzvL._SY450_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83" t="9363" r="5112" b="9111"/>
          <a:stretch>
            <a:fillRect/>
          </a:stretch>
        </p:blipFill>
        <p:spPr>
          <a:xfrm>
            <a:off x="5476459" y="456833"/>
            <a:ext cx="4757532" cy="6003234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4611020" y="1497201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Αγελάδα -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Cow</a:t>
            </a:r>
            <a:endParaRPr lang="el-GR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299201" y="2294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Λιοντάρι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-Lion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544733" y="2692400"/>
            <a:ext cx="286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Καγκουρό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-Kangaroo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341534" y="3496733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Πάντα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-Panda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056841" y="4315884"/>
            <a:ext cx="429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Καμηλοπάρδαλη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-Giraffe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6392333" y="3894667"/>
            <a:ext cx="270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Ρινόκερος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-Rhino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6325" y="1699260"/>
            <a:ext cx="3810000" cy="296418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562600" y="23533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chemeClr val="bg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chemeClr val="bg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chemeClr val="bg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reaking_news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76764">
            <a:off x="4967847" y="796959"/>
            <a:ext cx="2717988" cy="1809930"/>
          </a:xfrm>
          <a:prstGeom prst="rect">
            <a:avLst/>
          </a:prstGeom>
        </p:spPr>
      </p:pic>
      <p:pic>
        <p:nvPicPr>
          <p:cNvPr id="3" name="2 - Εικόνα" descr="tv-clipart-television1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5600" y="-498476"/>
            <a:ext cx="4508500" cy="3381375"/>
          </a:xfrm>
          <a:prstGeom prst="rect">
            <a:avLst/>
          </a:prstGeom>
        </p:spPr>
      </p:pic>
      <p:pic>
        <p:nvPicPr>
          <p:cNvPr id="5" name="4 - Εικόνα" descr="new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35198" y="3086100"/>
            <a:ext cx="4457702" cy="3619500"/>
          </a:xfrm>
          <a:prstGeom prst="rect">
            <a:avLst/>
          </a:prstGeom>
        </p:spPr>
      </p:pic>
      <p:pic>
        <p:nvPicPr>
          <p:cNvPr id="6" name="5 - Εικόνα" descr="burglar-clipart-burglar-black-white-m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6900" y="4356100"/>
            <a:ext cx="1282700" cy="969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6 - TextBox"/>
          <p:cNvSpPr txBox="1"/>
          <p:nvPr/>
        </p:nvSpPr>
        <p:spPr>
          <a:xfrm>
            <a:off x="636104" y="1099931"/>
            <a:ext cx="1286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ernard MT Condensed" pitchFamily="18" charset="0"/>
              </a:rPr>
              <a:t>Food Robbery again 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9" name="8 - Τραπέζιο"/>
          <p:cNvSpPr/>
          <p:nvPr/>
        </p:nvSpPr>
        <p:spPr>
          <a:xfrm>
            <a:off x="4483100" y="4584700"/>
            <a:ext cx="1803400" cy="838200"/>
          </a:xfrm>
          <a:prstGeom prst="trapezoid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haroni" pitchFamily="2" charset="-79"/>
                <a:cs typeface="Aharoni" pitchFamily="2" charset="-79"/>
              </a:rPr>
              <a:t>Who is the mysterious animal?</a:t>
            </a:r>
            <a:endParaRPr lang="el-GR" sz="2000" b="1" dirty="0">
              <a:cs typeface="Aharoni" pitchFamily="2" charset="-79"/>
            </a:endParaRPr>
          </a:p>
        </p:txBody>
      </p:sp>
      <p:pic>
        <p:nvPicPr>
          <p:cNvPr id="10" name="9 - Εικόνα" descr="newspapa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61958" y="1841500"/>
            <a:ext cx="3406764" cy="4737100"/>
          </a:xfrm>
          <a:prstGeom prst="rect">
            <a:avLst/>
          </a:prstGeom>
        </p:spPr>
      </p:pic>
      <p:pic>
        <p:nvPicPr>
          <p:cNvPr id="11" name="10 - Εικόνα" descr="water-cut_cfe91be4-659d-11e7-ae46-9bfe7bf72e96.jpg"/>
          <p:cNvPicPr>
            <a:picLocks noChangeAspect="1"/>
          </p:cNvPicPr>
          <p:nvPr/>
        </p:nvPicPr>
        <p:blipFill>
          <a:blip r:embed="rId9" cstate="print"/>
          <a:srcRect l="10616" r="8270" b="5658"/>
          <a:stretch>
            <a:fillRect/>
          </a:stretch>
        </p:blipFill>
        <p:spPr>
          <a:xfrm rot="19307068">
            <a:off x="8929911" y="2926913"/>
            <a:ext cx="1228686" cy="808321"/>
          </a:xfrm>
          <a:prstGeom prst="rect">
            <a:avLst/>
          </a:prstGeom>
        </p:spPr>
      </p:pic>
      <p:pic>
        <p:nvPicPr>
          <p:cNvPr id="12" name="bensound-cut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  <p:pic>
        <p:nvPicPr>
          <p:cNvPr id="13" name="12 - Εικόνα" descr="scared-cartoon-cat-vector-illustration-3101927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30812" y="931911"/>
            <a:ext cx="834092" cy="137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iphy (3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4898" y="1190625"/>
            <a:ext cx="3690825" cy="421005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867400" y="21914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55" name="Εικόνα 5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C1D8F8B-FDFF-49FB-AE7F-83BA678CA0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69"/>
          <a:stretch/>
        </p:blipFill>
        <p:spPr>
          <a:xfrm>
            <a:off x="1553379" y="2225718"/>
            <a:ext cx="1949105" cy="1198888"/>
          </a:xfrm>
          <a:prstGeom prst="rect">
            <a:avLst/>
          </a:prstGeom>
        </p:spPr>
      </p:pic>
      <p:pic>
        <p:nvPicPr>
          <p:cNvPr id="39" name="Εικόνα 38">
            <a:hlinkClick r:id="rId4" action="ppaction://hlinksldjump"/>
            <a:extLst>
              <a:ext uri="{FF2B5EF4-FFF2-40B4-BE49-F238E27FC236}">
                <a16:creationId xmlns="" xmlns:a16="http://schemas.microsoft.com/office/drawing/2014/main" id="{9DA390F1-EAC6-40E9-A689-146C0BA73C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47"/>
          <a:stretch/>
        </p:blipFill>
        <p:spPr>
          <a:xfrm>
            <a:off x="5894023" y="1024569"/>
            <a:ext cx="2353121" cy="2438057"/>
          </a:xfrm>
          <a:prstGeom prst="rect">
            <a:avLst/>
          </a:prstGeom>
        </p:spPr>
      </p:pic>
      <p:pic>
        <p:nvPicPr>
          <p:cNvPr id="49" name="Εικόνα 48">
            <a:hlinkClick r:id="rId4" action="ppaction://hlinksldjump"/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47" name="Εικόνα 46">
            <a:hlinkClick r:id="rId8" action="ppaction://hlinksldjump"/>
            <a:extLst>
              <a:ext uri="{FF2B5EF4-FFF2-40B4-BE49-F238E27FC236}">
                <a16:creationId xmlns="" xmlns:a16="http://schemas.microsoft.com/office/drawing/2014/main" id="{12687AE3-4D8E-460A-B320-97A85DC5D5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55"/>
          <a:stretch/>
        </p:blipFill>
        <p:spPr>
          <a:xfrm>
            <a:off x="7959138" y="1704794"/>
            <a:ext cx="2782086" cy="1743024"/>
          </a:xfrm>
          <a:prstGeom prst="rect">
            <a:avLst/>
          </a:prstGeom>
        </p:spPr>
      </p:pic>
      <p:pic>
        <p:nvPicPr>
          <p:cNvPr id="23" name="Εικόνα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597446"/>
            <a:ext cx="2757054" cy="5260554"/>
          </a:xfrm>
          <a:prstGeom prst="rect">
            <a:avLst/>
          </a:prstGeom>
        </p:spPr>
      </p:pic>
      <p:sp>
        <p:nvSpPr>
          <p:cNvPr id="21" name="20 - Ορθογώνιο"/>
          <p:cNvSpPr/>
          <p:nvPr/>
        </p:nvSpPr>
        <p:spPr>
          <a:xfrm>
            <a:off x="4223514" y="5427412"/>
            <a:ext cx="4241035" cy="56389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 ύποπτος κουβαλάει το μωρό του;</a:t>
            </a:r>
          </a:p>
          <a:p>
            <a:pPr algn="ctr"/>
            <a:r>
              <a:rPr lang="en-US" dirty="0" smtClean="0"/>
              <a:t>Does the suspect carry his baby?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4583017" y="6147412"/>
            <a:ext cx="3657600" cy="4847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r>
              <a:rPr lang="el-GR" dirty="0" smtClean="0"/>
              <a:t>χι</a:t>
            </a:r>
            <a:r>
              <a:rPr lang="en-US" dirty="0" smtClean="0"/>
              <a:t>!</a:t>
            </a:r>
            <a:r>
              <a:rPr lang="el-GR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No!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2679700" y="5534561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Αστυνομικός</a:t>
            </a:r>
          </a:p>
          <a:p>
            <a:endParaRPr lang="el-GR" sz="2000" b="1" i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l-GR" sz="2000" b="1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l-GR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Μάρτυρας</a:t>
            </a:r>
            <a:endParaRPr lang="el-GR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og_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00" y="1743074"/>
            <a:ext cx="4533900" cy="340042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686425" y="23533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Vj3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099" y="1533524"/>
            <a:ext cx="3381375" cy="338137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419725" y="225811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rganized-wallpaper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 - Εικόνα" descr="513ohSZCzvL._SY450_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83" t="9363" r="5112" b="9111"/>
          <a:stretch>
            <a:fillRect/>
          </a:stretch>
        </p:blipFill>
        <p:spPr>
          <a:xfrm>
            <a:off x="5476459" y="456833"/>
            <a:ext cx="4757532" cy="6003234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4611020" y="1497201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Αγελάδα -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Cow</a:t>
            </a:r>
            <a:endParaRPr lang="el-GR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299201" y="2294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Λιοντάρι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-Lion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544733" y="2692400"/>
            <a:ext cx="286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Καγκουρό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-Kangaroo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341534" y="3496733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Πάντα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-Panda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6392333" y="3894667"/>
            <a:ext cx="270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Ρινόκερος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-Rhino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036c7e52021271.5901ac26618b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174" y="1114423"/>
            <a:ext cx="4114801" cy="4114801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524500" y="26962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rgbClr val="1CB0A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rgbClr val="1CB0A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rgbClr val="1CB0A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B0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orgi_dance_by_silvercrossfox-d8n5wc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349" y="909496"/>
            <a:ext cx="2953925" cy="5243653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657850" y="23628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l-GR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Α ΚΑΤΑΦΕΡΕΣ!</a:t>
            </a:r>
          </a:p>
          <a:p>
            <a:r>
              <a:rPr lang="en-US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55" name="Εικόνα 5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C1D8F8B-FDFF-49FB-AE7F-83BA678CA0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69"/>
          <a:stretch/>
        </p:blipFill>
        <p:spPr>
          <a:xfrm>
            <a:off x="1553379" y="2225718"/>
            <a:ext cx="1949105" cy="1198888"/>
          </a:xfrm>
          <a:prstGeom prst="rect">
            <a:avLst/>
          </a:prstGeom>
        </p:spPr>
      </p:pic>
      <p:pic>
        <p:nvPicPr>
          <p:cNvPr id="39" name="Εικόνα 3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DA390F1-EAC6-40E9-A689-146C0BA73C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47"/>
          <a:stretch/>
        </p:blipFill>
        <p:spPr>
          <a:xfrm>
            <a:off x="5894023" y="1024569"/>
            <a:ext cx="2353121" cy="2438057"/>
          </a:xfrm>
          <a:prstGeom prst="rect">
            <a:avLst/>
          </a:prstGeom>
        </p:spPr>
      </p:pic>
      <p:pic>
        <p:nvPicPr>
          <p:cNvPr id="49" name="Εικόνα 48">
            <a:hlinkClick r:id="rId6" action="ppaction://hlinksldjump"/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23" name="Εικόνα 22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597446"/>
            <a:ext cx="2757054" cy="5260554"/>
          </a:xfrm>
          <a:prstGeom prst="rect">
            <a:avLst/>
          </a:prstGeom>
        </p:spPr>
      </p:pic>
      <p:sp>
        <p:nvSpPr>
          <p:cNvPr id="21" name="20 - Ορθογώνιο"/>
          <p:cNvSpPr/>
          <p:nvPr/>
        </p:nvSpPr>
        <p:spPr>
          <a:xfrm>
            <a:off x="4223514" y="5427412"/>
            <a:ext cx="4241035" cy="56389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Έχει ο ύποπτος βούλες;</a:t>
            </a:r>
          </a:p>
          <a:p>
            <a:pPr algn="ctr"/>
            <a:r>
              <a:rPr lang="en-US" dirty="0" smtClean="0"/>
              <a:t>Does the suspect has spots?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4583017" y="6147412"/>
            <a:ext cx="3657600" cy="4847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r>
              <a:rPr lang="el-GR" dirty="0" smtClean="0"/>
              <a:t>χι</a:t>
            </a:r>
            <a:r>
              <a:rPr lang="en-US" dirty="0" smtClean="0"/>
              <a:t>!</a:t>
            </a:r>
            <a:r>
              <a:rPr lang="el-GR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No!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2679700" y="5534561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Αστυνομικός</a:t>
            </a:r>
          </a:p>
          <a:p>
            <a:endParaRPr lang="el-GR" sz="2000" b="1" i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l-GR" sz="2000" b="1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l-GR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Μάρτυρας</a:t>
            </a:r>
            <a:endParaRPr lang="el-GR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7_02_01-Vacuum_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00101"/>
            <a:ext cx="4686300" cy="468630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838825" y="25438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giphy (4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974" y="1133474"/>
            <a:ext cx="3990975" cy="3990975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5915025" y="24295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spc="150" dirty="0" smtClean="0">
                <a:ln w="11430"/>
                <a:solidFill>
                  <a:srgbClr val="FF66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l-GR" sz="4000" b="1" spc="150" dirty="0" smtClean="0">
                <a:ln w="11430"/>
                <a:solidFill>
                  <a:srgbClr val="FF66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FF66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FF66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Στρογγυλεμένο ορθογώνιο"/>
          <p:cNvSpPr/>
          <p:nvPr/>
        </p:nvSpPr>
        <p:spPr>
          <a:xfrm>
            <a:off x="317500" y="317500"/>
            <a:ext cx="3733800" cy="452120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2 - Εικόνα" descr="3989efec7e71ee579d7b94a2d3ed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800" y="2111331"/>
            <a:ext cx="2406908" cy="2672001"/>
          </a:xfrm>
          <a:prstGeom prst="rect">
            <a:avLst/>
          </a:prstGeom>
        </p:spPr>
      </p:pic>
      <p:pic>
        <p:nvPicPr>
          <p:cNvPr id="4" name="3 - Εικόνα" descr="585ace924f6ae202fedf295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300" y="1546606"/>
            <a:ext cx="1765300" cy="1288669"/>
          </a:xfrm>
          <a:prstGeom prst="rect">
            <a:avLst/>
          </a:prstGeom>
        </p:spPr>
      </p:pic>
      <p:sp>
        <p:nvSpPr>
          <p:cNvPr id="5" name="4 - Στρογγυλεμένο ορθογώνιο"/>
          <p:cNvSpPr/>
          <p:nvPr/>
        </p:nvSpPr>
        <p:spPr>
          <a:xfrm>
            <a:off x="4292600" y="1841500"/>
            <a:ext cx="3683000" cy="46101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 w="762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6 - Εικόνα" descr="pig-clipart-transparent-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44999" y="3735902"/>
            <a:ext cx="2870201" cy="2601398"/>
          </a:xfrm>
          <a:prstGeom prst="rect">
            <a:avLst/>
          </a:prstGeom>
        </p:spPr>
      </p:pic>
      <p:sp>
        <p:nvSpPr>
          <p:cNvPr id="10" name="9 - Δεξιό βέλος"/>
          <p:cNvSpPr/>
          <p:nvPr/>
        </p:nvSpPr>
        <p:spPr>
          <a:xfrm>
            <a:off x="4381500" y="647700"/>
            <a:ext cx="774700" cy="609600"/>
          </a:xfrm>
          <a:prstGeom prst="rightArrow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1" name="10 - Δεξιό βέλος"/>
          <p:cNvSpPr/>
          <p:nvPr/>
        </p:nvSpPr>
        <p:spPr>
          <a:xfrm rot="10800000">
            <a:off x="3276600" y="5511800"/>
            <a:ext cx="774700" cy="609600"/>
          </a:xfrm>
          <a:prstGeom prst="rightArrow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12 - Εικόνα" descr="bowtie-free-download-by-starshinesuckerpunch-on-deviantart-big-man-bow-ties-l-79420533f3ae008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82430" y="4775200"/>
            <a:ext cx="1223069" cy="752474"/>
          </a:xfrm>
          <a:prstGeom prst="rect">
            <a:avLst/>
          </a:prstGeom>
        </p:spPr>
      </p:pic>
      <p:sp>
        <p:nvSpPr>
          <p:cNvPr id="14" name="13 - Ορθογώνιο"/>
          <p:cNvSpPr/>
          <p:nvPr/>
        </p:nvSpPr>
        <p:spPr>
          <a:xfrm>
            <a:off x="163654" y="5416034"/>
            <a:ext cx="3214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cs typeface="Adobe Devanagari" pitchFamily="18" charset="0"/>
              </a:rPr>
              <a:t>«</a:t>
            </a:r>
            <a:r>
              <a:rPr lang="el-GR" sz="2000" b="1" i="1" dirty="0" smtClean="0">
                <a:cs typeface="Adobe Devanagari" pitchFamily="18" charset="0"/>
              </a:rPr>
              <a:t>Όλα τα φαγητά κλάπηκαν»  είπε ο δήμαρχος </a:t>
            </a:r>
            <a:r>
              <a:rPr lang="el-GR" sz="2000" b="1" i="1" dirty="0" err="1" smtClean="0">
                <a:cs typeface="Adobe Devanagari" pitchFamily="18" charset="0"/>
              </a:rPr>
              <a:t>Κ.Γουρούνης</a:t>
            </a:r>
            <a:endParaRPr lang="el-GR" sz="2000" b="1" dirty="0">
              <a:cs typeface="Adobe Devanagari" pitchFamily="18" charset="0"/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5295900" y="484356"/>
            <a:ext cx="482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 smtClean="0">
                <a:solidFill>
                  <a:prstClr val="black"/>
                </a:solidFill>
                <a:cs typeface="Adobe Devanagari" pitchFamily="18" charset="0"/>
              </a:rPr>
              <a:t>«</a:t>
            </a:r>
            <a:r>
              <a:rPr lang="el-GR" sz="2000" b="1" i="1" dirty="0" smtClean="0">
                <a:solidFill>
                  <a:prstClr val="black"/>
                </a:solidFill>
                <a:cs typeface="Adobe Devanagari" pitchFamily="18" charset="0"/>
              </a:rPr>
              <a:t>Κάποιος πρέπει να τον σταματήσει»</a:t>
            </a:r>
            <a:r>
              <a:rPr lang="en-US" sz="2000" b="1" i="1" dirty="0" smtClean="0">
                <a:solidFill>
                  <a:prstClr val="black"/>
                </a:solidFill>
                <a:cs typeface="Adobe Devanagari" pitchFamily="18" charset="0"/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cs typeface="Adobe Devanagari" pitchFamily="18" charset="0"/>
              </a:rPr>
              <a:t>είπε η αρχηγός της αστυνομίας, η </a:t>
            </a:r>
            <a:r>
              <a:rPr lang="el-GR" sz="2000" b="1" dirty="0" err="1" smtClean="0">
                <a:solidFill>
                  <a:prstClr val="black"/>
                </a:solidFill>
                <a:cs typeface="Adobe Devanagari" pitchFamily="18" charset="0"/>
              </a:rPr>
              <a:t>Κ.Γάτα</a:t>
            </a:r>
            <a:r>
              <a:rPr lang="el-GR" sz="2000" b="1" dirty="0" smtClean="0">
                <a:solidFill>
                  <a:prstClr val="black"/>
                </a:solidFill>
                <a:cs typeface="Adobe Devanagari" pitchFamily="18" charset="0"/>
              </a:rPr>
              <a:t>.</a:t>
            </a:r>
            <a:endParaRPr lang="el-GR" sz="2000" b="1" dirty="0">
              <a:solidFill>
                <a:prstClr val="black"/>
              </a:solidFill>
              <a:cs typeface="Adobe Devanagari" pitchFamily="18" charset="0"/>
            </a:endParaRPr>
          </a:p>
        </p:txBody>
      </p:sp>
      <p:sp>
        <p:nvSpPr>
          <p:cNvPr id="17" name="16 - Στρογγυλεμένο ορθογώνιο"/>
          <p:cNvSpPr/>
          <p:nvPr/>
        </p:nvSpPr>
        <p:spPr>
          <a:xfrm>
            <a:off x="8597900" y="1346200"/>
            <a:ext cx="3594100" cy="458470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18 - Εικόνα" descr="instagram-camera-clipart-1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66583" y="1701799"/>
            <a:ext cx="747329" cy="720725"/>
          </a:xfrm>
          <a:prstGeom prst="rect">
            <a:avLst/>
          </a:prstGeom>
        </p:spPr>
      </p:pic>
      <p:pic>
        <p:nvPicPr>
          <p:cNvPr id="20" name="19 - Εικόνα" descr="5488157e6ae9171d897ba9dc69fb78b7.png"/>
          <p:cNvPicPr>
            <a:picLocks noChangeAspect="1"/>
          </p:cNvPicPr>
          <p:nvPr/>
        </p:nvPicPr>
        <p:blipFill>
          <a:blip r:embed="rId9" cstate="print"/>
          <a:srcRect b="41667"/>
          <a:stretch>
            <a:fillRect/>
          </a:stretch>
        </p:blipFill>
        <p:spPr>
          <a:xfrm>
            <a:off x="8863048" y="2717800"/>
            <a:ext cx="615914" cy="58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20 - TextBox"/>
          <p:cNvSpPr txBox="1"/>
          <p:nvPr/>
        </p:nvSpPr>
        <p:spPr>
          <a:xfrm>
            <a:off x="10096500" y="1790700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 err="1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skerville Old Face" pitchFamily="18" charset="0"/>
                <a:ea typeface="Batang" pitchFamily="18" charset="-127"/>
              </a:rPr>
              <a:t>Animalgram</a:t>
            </a:r>
            <a:endParaRPr lang="el-GR" sz="24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2" name="21 - TextBox"/>
          <p:cNvSpPr txBox="1"/>
          <p:nvPr/>
        </p:nvSpPr>
        <p:spPr>
          <a:xfrm>
            <a:off x="9613900" y="28321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dirty="0" smtClean="0"/>
              <a:t>Κ. Αλεπού</a:t>
            </a:r>
            <a:endParaRPr lang="el-GR" b="1" i="1" dirty="0"/>
          </a:p>
        </p:txBody>
      </p:sp>
      <p:sp>
        <p:nvSpPr>
          <p:cNvPr id="23" name="22 - TextBox"/>
          <p:cNvSpPr txBox="1"/>
          <p:nvPr/>
        </p:nvSpPr>
        <p:spPr>
          <a:xfrm>
            <a:off x="8902700" y="3263900"/>
            <a:ext cx="300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Δε το πιστεύω</a:t>
            </a:r>
            <a:r>
              <a:rPr lang="en-US" dirty="0" smtClean="0"/>
              <a:t>… </a:t>
            </a:r>
            <a:r>
              <a:rPr lang="el-GR" dirty="0" smtClean="0"/>
              <a:t>αυτός ο κλέφτης έκλεψε όλο το μανάβικο δίπλα στη παραλία Φοίνικας.</a:t>
            </a:r>
            <a:endParaRPr lang="el-GR" dirty="0"/>
          </a:p>
        </p:txBody>
      </p:sp>
      <p:pic>
        <p:nvPicPr>
          <p:cNvPr id="24" name="23 - Εικόνα" descr="6193b6d1347130f55a37da408df5067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553700" y="5003800"/>
            <a:ext cx="381000" cy="381000"/>
          </a:xfrm>
          <a:prstGeom prst="rect">
            <a:avLst/>
          </a:prstGeom>
        </p:spPr>
      </p:pic>
      <p:sp>
        <p:nvSpPr>
          <p:cNvPr id="25" name="24 - TextBox"/>
          <p:cNvSpPr txBox="1"/>
          <p:nvPr/>
        </p:nvSpPr>
        <p:spPr>
          <a:xfrm>
            <a:off x="9486900" y="5003800"/>
            <a:ext cx="119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Όχι ξανά…</a:t>
            </a:r>
            <a:endParaRPr lang="el-GR" sz="1600" dirty="0"/>
          </a:p>
        </p:txBody>
      </p:sp>
      <p:sp>
        <p:nvSpPr>
          <p:cNvPr id="26" name="25 - TextBox"/>
          <p:cNvSpPr txBox="1"/>
          <p:nvPr/>
        </p:nvSpPr>
        <p:spPr>
          <a:xfrm>
            <a:off x="9410700" y="4648200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dirty="0" smtClean="0"/>
              <a:t>Κ. Λαγός</a:t>
            </a:r>
            <a:endParaRPr lang="el-GR" b="1" i="1" dirty="0"/>
          </a:p>
        </p:txBody>
      </p:sp>
      <p:pic>
        <p:nvPicPr>
          <p:cNvPr id="27" name="26 - Εικόνα" descr="991c6a65099c731a52e926a8b6a5ddba.gif"/>
          <p:cNvPicPr>
            <a:picLocks noChangeAspect="1"/>
          </p:cNvPicPr>
          <p:nvPr/>
        </p:nvPicPr>
        <p:blipFill>
          <a:blip r:embed="rId11" cstate="print"/>
          <a:srcRect r="20568" b="14030"/>
          <a:stretch>
            <a:fillRect/>
          </a:stretch>
        </p:blipFill>
        <p:spPr>
          <a:xfrm>
            <a:off x="8779252" y="4547379"/>
            <a:ext cx="631448" cy="634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rganized-wallpaper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 - Εικόνα" descr="513ohSZCzvL._SY450_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83" t="9363" r="5112" b="9111"/>
          <a:stretch>
            <a:fillRect/>
          </a:stretch>
        </p:blipFill>
        <p:spPr>
          <a:xfrm>
            <a:off x="5476459" y="456833"/>
            <a:ext cx="4757532" cy="6003234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4611020" y="1497201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Αγελάδα -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Cow</a:t>
            </a:r>
            <a:endParaRPr lang="el-GR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299201" y="2294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Λιοντάρι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-Lion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341534" y="3496733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Πάντα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-Panda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6392333" y="3894667"/>
            <a:ext cx="270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Ρινόκερος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-Rhino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__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6" y="1285874"/>
            <a:ext cx="4356318" cy="412432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343525" y="27057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3ff4831a13cb8d9f97cb630a6fb790a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765" y="1432706"/>
            <a:ext cx="3470910" cy="4105129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4953000" y="28010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spc="150" dirty="0" smtClean="0">
                <a:ln w="11430"/>
                <a:solidFill>
                  <a:srgbClr val="1CB0A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l-GR" sz="4000" b="1" spc="150" dirty="0" smtClean="0">
                <a:ln w="11430"/>
                <a:solidFill>
                  <a:srgbClr val="1CB0A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1CB0A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1CB0A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39" name="Εικόνα 38">
            <a:hlinkClick r:id="rId4" action="ppaction://hlinksldjump"/>
            <a:extLst>
              <a:ext uri="{FF2B5EF4-FFF2-40B4-BE49-F238E27FC236}">
                <a16:creationId xmlns="" xmlns:a16="http://schemas.microsoft.com/office/drawing/2014/main" id="{9DA390F1-EAC6-40E9-A689-146C0BA73C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47"/>
          <a:stretch/>
        </p:blipFill>
        <p:spPr>
          <a:xfrm>
            <a:off x="5894023" y="1024569"/>
            <a:ext cx="2353121" cy="2438057"/>
          </a:xfrm>
          <a:prstGeom prst="rect">
            <a:avLst/>
          </a:prstGeom>
        </p:spPr>
      </p:pic>
      <p:pic>
        <p:nvPicPr>
          <p:cNvPr id="49" name="Εικόνα 48">
            <a:hlinkClick r:id="rId6" action="ppaction://hlinksldjump"/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23" name="Εικόνα 22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597446"/>
            <a:ext cx="2757054" cy="5260554"/>
          </a:xfrm>
          <a:prstGeom prst="rect">
            <a:avLst/>
          </a:prstGeom>
        </p:spPr>
      </p:pic>
      <p:sp>
        <p:nvSpPr>
          <p:cNvPr id="21" name="20 - Ορθογώνιο"/>
          <p:cNvSpPr/>
          <p:nvPr/>
        </p:nvSpPr>
        <p:spPr>
          <a:xfrm>
            <a:off x="4223514" y="5427412"/>
            <a:ext cx="4241035" cy="56389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 ύποπτος κυλιέται στη λάσπη;</a:t>
            </a:r>
          </a:p>
          <a:p>
            <a:pPr algn="ctr"/>
            <a:r>
              <a:rPr lang="en-US" dirty="0" smtClean="0"/>
              <a:t>Does the suspect roll in the mud?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4583017" y="6147412"/>
            <a:ext cx="3657600" cy="4847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r>
              <a:rPr lang="el-GR" dirty="0" smtClean="0"/>
              <a:t>χι</a:t>
            </a:r>
            <a:r>
              <a:rPr lang="en-US" dirty="0" smtClean="0"/>
              <a:t>!</a:t>
            </a:r>
            <a:r>
              <a:rPr lang="el-GR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No!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2679700" y="5534561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Αστυνομικός</a:t>
            </a:r>
          </a:p>
          <a:p>
            <a:endParaRPr lang="el-GR" sz="2000" b="1" i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l-GR" sz="2000" b="1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l-GR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Μάρτυρας</a:t>
            </a:r>
            <a:endParaRPr lang="el-GR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nimasi-bergerak-jerapah-002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450" y="1343977"/>
            <a:ext cx="3238500" cy="3772853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410200" y="27724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rgbClr val="00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umblr_otsnl9FgiO1rs8pywo1_5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399" y="1104900"/>
            <a:ext cx="4219575" cy="421957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676900" y="27343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l-GR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Α ΚΑΤΑΦΕΡΕΣ!</a:t>
            </a:r>
          </a:p>
          <a:p>
            <a:r>
              <a:rPr lang="en-US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rganized-wallpaper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 - Εικόνα" descr="513ohSZCzvL._SY450_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83" t="9363" r="5112" b="9111"/>
          <a:stretch>
            <a:fillRect/>
          </a:stretch>
        </p:blipFill>
        <p:spPr>
          <a:xfrm>
            <a:off x="5476459" y="456833"/>
            <a:ext cx="4757532" cy="6003234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99201" y="2294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Λιοντάρι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-Lion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341534" y="3496733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Πάντα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-Panda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6392333" y="3894667"/>
            <a:ext cx="270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Ρινόκερος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-Rhino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orig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785" y="1428750"/>
            <a:ext cx="4650340" cy="362521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600700" y="26581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5676900" y="27343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l-GR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Α ΚΑΤΑΦΕΡΕΣ!</a:t>
            </a:r>
          </a:p>
          <a:p>
            <a:r>
              <a:rPr lang="en-US" sz="4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3 - Εικόνα" descr="source (2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175" y="1590675"/>
            <a:ext cx="3943350" cy="394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49" name="Εικόνα 48">
            <a:hlinkClick r:id="rId4" action="ppaction://hlinksldjump"/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23" name="Εικόνα 22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597446"/>
            <a:ext cx="2757054" cy="5260554"/>
          </a:xfrm>
          <a:prstGeom prst="rect">
            <a:avLst/>
          </a:prstGeom>
        </p:spPr>
      </p:pic>
      <p:sp>
        <p:nvSpPr>
          <p:cNvPr id="21" name="20 - Ορθογώνιο"/>
          <p:cNvSpPr/>
          <p:nvPr/>
        </p:nvSpPr>
        <p:spPr>
          <a:xfrm>
            <a:off x="4223514" y="5427412"/>
            <a:ext cx="4241035" cy="56389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 ύποπτος είναι φυτοφάγο ζώο;</a:t>
            </a:r>
          </a:p>
          <a:p>
            <a:pPr algn="ctr"/>
            <a:r>
              <a:rPr lang="en-US" dirty="0" smtClean="0"/>
              <a:t>Is the suspect herbivorous animal?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4583017" y="6147412"/>
            <a:ext cx="3657600" cy="4847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Ναι</a:t>
            </a:r>
            <a:r>
              <a:rPr lang="en-US" dirty="0" smtClean="0"/>
              <a:t>!</a:t>
            </a:r>
            <a:r>
              <a:rPr lang="el-GR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Yes!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2679700" y="5534561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Αστυνομικός</a:t>
            </a:r>
          </a:p>
          <a:p>
            <a:endParaRPr lang="el-GR" sz="2000" b="1" i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l-GR" sz="2000" b="1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l-GR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Μάρτυρας</a:t>
            </a:r>
            <a:endParaRPr lang="el-GR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ren-SoundBible.com-109443710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74EBE58E-026D-4676-89E3-17DE064E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962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onkey-jum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" y="1619250"/>
            <a:ext cx="4775200" cy="358140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572125" y="24962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chemeClr val="accent4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ap_cat_animation_9.psd_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" y="1714500"/>
            <a:ext cx="4826000" cy="361950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781675" y="24962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l-GR" sz="4000" b="1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7030A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rganized-wallpaper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 - Εικόνα" descr="513ohSZCzvL._SY450_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83" t="9363" r="5112" b="9111"/>
          <a:stretch>
            <a:fillRect/>
          </a:stretch>
        </p:blipFill>
        <p:spPr>
          <a:xfrm>
            <a:off x="5476459" y="456833"/>
            <a:ext cx="4757532" cy="6003234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99201" y="2294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Λιοντάρι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sldjump"/>
              </a:rPr>
              <a:t>-Lion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341534" y="3496733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Πάντα</a:t>
            </a:r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-Panda</a:t>
            </a:r>
            <a:endParaRPr lang="el-GR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WXY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700" y="1866900"/>
            <a:ext cx="3162300" cy="316230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400675" y="25343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ource (3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01" y="428625"/>
            <a:ext cx="6429375" cy="642937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934075" y="21152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spc="150" dirty="0" smtClean="0">
                <a:ln w="11430"/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l-GR" sz="4000" b="1" spc="150" dirty="0" smtClean="0">
                <a:ln w="11430"/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FFCC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ow-draw-a-cartoon-panda-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856" y="4124326"/>
            <a:ext cx="2687224" cy="2378074"/>
          </a:xfrm>
          <a:prstGeom prst="rect">
            <a:avLst/>
          </a:prstGeom>
        </p:spPr>
      </p:pic>
      <p:sp>
        <p:nvSpPr>
          <p:cNvPr id="5" name="4 - Ελλειψοειδής επεξήγηση"/>
          <p:cNvSpPr/>
          <p:nvPr/>
        </p:nvSpPr>
        <p:spPr>
          <a:xfrm>
            <a:off x="5016500" y="736600"/>
            <a:ext cx="3629025" cy="2676525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Δεν ήθελα να κλέψω τα φαγητά, αλλά έπρεπε να τα δώσω σε μια αρκούδα, αλλιώς θα με έδινε στις μαϊμούδες να με γαργαλούν για 2 ώρες.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Ελλειψοειδής επεξήγηση"/>
          <p:cNvSpPr/>
          <p:nvPr/>
        </p:nvSpPr>
        <p:spPr>
          <a:xfrm>
            <a:off x="8089900" y="863600"/>
            <a:ext cx="3721100" cy="2463800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 didn’t want to stole the food but I had to, because the bear told me that if I didn’t then he would leave me to the monkeys to tickle me for 2 hours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6" name="5 - Εικόνα" descr="chiefbog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756" y="1943100"/>
            <a:ext cx="2849816" cy="4914900"/>
          </a:xfrm>
          <a:prstGeom prst="rect">
            <a:avLst/>
          </a:prstGeom>
        </p:spPr>
      </p:pic>
      <p:sp>
        <p:nvSpPr>
          <p:cNvPr id="7" name="6 - Ελλειψοειδής επεξήγηση"/>
          <p:cNvSpPr/>
          <p:nvPr/>
        </p:nvSpPr>
        <p:spPr>
          <a:xfrm>
            <a:off x="2222500" y="571500"/>
            <a:ext cx="2527300" cy="1447800"/>
          </a:xfrm>
          <a:prstGeom prst="wedgeEllipseCallout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Γιατί έκλεψες τα φαγητά;</a:t>
            </a:r>
          </a:p>
          <a:p>
            <a:pPr algn="ctr"/>
            <a:r>
              <a:rPr lang="en-US" b="1" dirty="0" smtClean="0"/>
              <a:t>Why did you stole the food?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rest_fantasy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sp>
        <p:nvSpPr>
          <p:cNvPr id="2" name="1 - TextBox"/>
          <p:cNvSpPr txBox="1"/>
          <p:nvPr/>
        </p:nvSpPr>
        <p:spPr>
          <a:xfrm>
            <a:off x="304800" y="228600"/>
            <a:ext cx="717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/>
              <a:t>Πιστεύεις ότι το πάντα πρέπει να πάει φυλακή και να τιμωρηθεί ή να το αφήσουν ελεύθερο;</a:t>
            </a:r>
            <a:r>
              <a:rPr lang="en-US" sz="2400" i="1" dirty="0" smtClean="0"/>
              <a:t> </a:t>
            </a:r>
            <a:endParaRPr lang="el-GR" sz="2400" i="1" dirty="0"/>
          </a:p>
        </p:txBody>
      </p:sp>
      <p:sp>
        <p:nvSpPr>
          <p:cNvPr id="3" name="2 - Έλλειψη">
            <a:hlinkClick r:id="rId6" action="ppaction://hlinksldjump"/>
          </p:cNvPr>
          <p:cNvSpPr/>
          <p:nvPr/>
        </p:nvSpPr>
        <p:spPr>
          <a:xfrm>
            <a:off x="406400" y="2336800"/>
            <a:ext cx="2857500" cy="2552700"/>
          </a:xfrm>
          <a:prstGeom prst="ellipse">
            <a:avLst/>
          </a:prstGeom>
          <a:solidFill>
            <a:srgbClr val="FFCC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 smtClean="0">
                <a:solidFill>
                  <a:srgbClr val="1CB0AC"/>
                </a:solidFill>
              </a:rPr>
              <a:t>Φυλακή</a:t>
            </a:r>
            <a:endParaRPr lang="el-GR" sz="4000" b="1" dirty="0">
              <a:solidFill>
                <a:srgbClr val="1CB0AC"/>
              </a:solidFill>
            </a:endParaRPr>
          </a:p>
        </p:txBody>
      </p:sp>
      <p:sp>
        <p:nvSpPr>
          <p:cNvPr id="4" name="3 - Έλλειψη">
            <a:hlinkClick r:id="rId7" action="ppaction://hlinksldjump"/>
          </p:cNvPr>
          <p:cNvSpPr/>
          <p:nvPr/>
        </p:nvSpPr>
        <p:spPr>
          <a:xfrm>
            <a:off x="3530600" y="2387600"/>
            <a:ext cx="3111500" cy="2552700"/>
          </a:xfrm>
          <a:prstGeom prst="ellipse">
            <a:avLst/>
          </a:prstGeom>
          <a:solidFill>
            <a:srgbClr val="1CB0AC"/>
          </a:solidFill>
          <a:ln w="38100">
            <a:solidFill>
              <a:srgbClr val="0C74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 smtClean="0">
                <a:solidFill>
                  <a:srgbClr val="FFCCFF"/>
                </a:solidFill>
              </a:rPr>
              <a:t>Ελευθερία</a:t>
            </a:r>
            <a:endParaRPr lang="el-GR" sz="3600" b="1" dirty="0">
              <a:solidFill>
                <a:srgbClr val="FFCCFF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09600" y="5892800"/>
            <a:ext cx="947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/>
              <a:t>                 Επέλεξε </a:t>
            </a:r>
            <a:r>
              <a:rPr lang="el-GR" sz="2400" i="1" dirty="0" smtClean="0"/>
              <a:t>όποιο </a:t>
            </a:r>
            <a:r>
              <a:rPr lang="el-GR" sz="2400" i="1" dirty="0" smtClean="0"/>
              <a:t>νομίζεις</a:t>
            </a:r>
            <a:endParaRPr lang="el-GR" sz="2400" i="1" dirty="0"/>
          </a:p>
        </p:txBody>
      </p:sp>
      <p:pic>
        <p:nvPicPr>
          <p:cNvPr id="7" name="bensound-memorie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Στρογγυλεμένο ορθογώνιο"/>
          <p:cNvSpPr/>
          <p:nvPr/>
        </p:nvSpPr>
        <p:spPr>
          <a:xfrm>
            <a:off x="698500" y="0"/>
            <a:ext cx="3848100" cy="21463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0C7482"/>
              </a:solidFill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5626100" y="0"/>
            <a:ext cx="25400" cy="7251700"/>
          </a:xfrm>
          <a:prstGeom prst="line">
            <a:avLst/>
          </a:prstGeom>
          <a:ln w="57150">
            <a:solidFill>
              <a:srgbClr val="0C7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0"/>
            <a:ext cx="5613400" cy="6857999"/>
          </a:xfrm>
          <a:blipFill>
            <a:blip r:embed="rId3" cstate="print">
              <a:lum bright="20000"/>
            </a:blip>
            <a:stretch>
              <a:fillRect/>
            </a:stretch>
          </a:blipFill>
        </p:spPr>
        <p:txBody>
          <a:bodyPr/>
          <a:lstStyle/>
          <a:p>
            <a:endParaRPr lang="el-GR" dirty="0" smtClean="0">
              <a:solidFill>
                <a:srgbClr val="0C7482"/>
              </a:solidFill>
            </a:endParaRPr>
          </a:p>
          <a:p>
            <a:endParaRPr lang="el-GR" dirty="0"/>
          </a:p>
        </p:txBody>
      </p:sp>
      <p:pic>
        <p:nvPicPr>
          <p:cNvPr id="12" name="11 - Θέση περιεχομένου" descr="i_am_sad_panda_by_xxdawntigressxx-d56i10m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328597" y="3987800"/>
            <a:ext cx="2208381" cy="2661178"/>
          </a:xfrm>
        </p:spPr>
      </p:pic>
      <p:sp>
        <p:nvSpPr>
          <p:cNvPr id="11" name="10 - Στρογγυλεμένο ορθογώνιο"/>
          <p:cNvSpPr/>
          <p:nvPr/>
        </p:nvSpPr>
        <p:spPr>
          <a:xfrm>
            <a:off x="850900" y="0"/>
            <a:ext cx="3848100" cy="21463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C7482"/>
                </a:solidFill>
              </a:rPr>
              <a:t>Το πάντα είναι πολύ λυπημένο που βρίσκεται στη φυλακή. Περίμενε ότι ο αστυνομικός θα του έδινε μία ακόμη ευκαιρία. </a:t>
            </a:r>
            <a:endParaRPr lang="el-GR" b="1" dirty="0">
              <a:solidFill>
                <a:srgbClr val="0C7482"/>
              </a:solidFill>
            </a:endParaRPr>
          </a:p>
        </p:txBody>
      </p:sp>
      <p:pic>
        <p:nvPicPr>
          <p:cNvPr id="13" name="12 - Εικόνα" descr="755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64200" y="1536700"/>
            <a:ext cx="6527800" cy="5321299"/>
          </a:xfrm>
          <a:prstGeom prst="rect">
            <a:avLst/>
          </a:prstGeom>
        </p:spPr>
      </p:pic>
      <p:sp>
        <p:nvSpPr>
          <p:cNvPr id="14" name="13 - Στρογγυλεμένο ορθογώνιο"/>
          <p:cNvSpPr/>
          <p:nvPr/>
        </p:nvSpPr>
        <p:spPr>
          <a:xfrm>
            <a:off x="7010400" y="0"/>
            <a:ext cx="3848100" cy="21463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C7482"/>
                </a:solidFill>
              </a:rPr>
              <a:t>6 μήνες μετά βγήκε από τη φυλακή και άρχισε να κλέβει όχι πλέον φαγητά, αλλά χρήματα</a:t>
            </a:r>
            <a:r>
              <a:rPr lang="el-GR" b="1" dirty="0" smtClean="0">
                <a:solidFill>
                  <a:srgbClr val="0C7482"/>
                </a:solidFill>
              </a:rPr>
              <a:t>.</a:t>
            </a:r>
            <a:endParaRPr lang="el-GR" b="1" dirty="0">
              <a:solidFill>
                <a:srgbClr val="0C7482"/>
              </a:solidFill>
            </a:endParaRPr>
          </a:p>
        </p:txBody>
      </p:sp>
      <p:pic>
        <p:nvPicPr>
          <p:cNvPr id="15" name="bensound-pianomomen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29 - Εικόνα" descr="0b2f05be95eccf4fff10b419aa3f032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77135" y="0"/>
            <a:ext cx="3699178" cy="5521162"/>
          </a:xfrm>
          <a:prstGeom prst="rect">
            <a:avLst/>
          </a:prstGeom>
        </p:spPr>
      </p:pic>
      <p:pic>
        <p:nvPicPr>
          <p:cNvPr id="29" name="28 - Εικόνα" descr="Transparent_Party_Streamer_PNG_Clipart_Pict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608583">
            <a:off x="827157" y="-17056"/>
            <a:ext cx="9220200" cy="3480613"/>
          </a:xfrm>
          <a:prstGeom prst="rect">
            <a:avLst/>
          </a:prstGeom>
        </p:spPr>
      </p:pic>
      <p:sp>
        <p:nvSpPr>
          <p:cNvPr id="5" name="4 - Στρογγυλεμένο ορθογώνιο"/>
          <p:cNvSpPr/>
          <p:nvPr/>
        </p:nvSpPr>
        <p:spPr>
          <a:xfrm>
            <a:off x="0" y="0"/>
            <a:ext cx="5181600" cy="2273300"/>
          </a:xfrm>
          <a:prstGeom prst="roundRect">
            <a:avLst/>
          </a:prstGeom>
          <a:solidFill>
            <a:srgbClr val="1CB0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CCFF"/>
                </a:solidFill>
              </a:rPr>
              <a:t>Ο αστυνομικός αποφάσισε να του δώσει μία ακόμη ευκαιρία. Μάλιστα σκέφτηκε να τον κάνει βοηθό του και να λύνουν μαζί τις αστυνομικές υποθέσεις. Μέσω της αστυνομίας απέκτησε πολλούς νέους φίλους</a:t>
            </a:r>
            <a:r>
              <a:rPr lang="el-GR" b="1" dirty="0" smtClean="0">
                <a:solidFill>
                  <a:srgbClr val="FFCCFF"/>
                </a:solidFill>
              </a:rPr>
              <a:t>.</a:t>
            </a:r>
            <a:endParaRPr lang="el-GR" b="1" dirty="0">
              <a:solidFill>
                <a:srgbClr val="FFCCFF"/>
              </a:solidFill>
            </a:endParaRPr>
          </a:p>
        </p:txBody>
      </p:sp>
      <p:pic>
        <p:nvPicPr>
          <p:cNvPr id="14" name="13 - Θέση περιεχομένου" descr="wooden_stool.pn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7085555" y="5320319"/>
            <a:ext cx="2023658" cy="1537681"/>
          </a:xfrm>
        </p:spPr>
      </p:pic>
      <p:sp>
        <p:nvSpPr>
          <p:cNvPr id="17" name="16 - TextBox"/>
          <p:cNvSpPr txBox="1"/>
          <p:nvPr/>
        </p:nvSpPr>
        <p:spPr>
          <a:xfrm>
            <a:off x="7086600" y="546100"/>
            <a:ext cx="3962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20" name="19 - Στρογγυλεμένο ορθογώνιο"/>
          <p:cNvSpPr/>
          <p:nvPr/>
        </p:nvSpPr>
        <p:spPr>
          <a:xfrm>
            <a:off x="5359400" y="393700"/>
            <a:ext cx="3644900" cy="1308100"/>
          </a:xfrm>
          <a:prstGeom prst="roundRect">
            <a:avLst/>
          </a:prstGeom>
          <a:solidFill>
            <a:srgbClr val="1CB0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CCFF"/>
                </a:solidFill>
              </a:rPr>
              <a:t>Σήμερα είναι τα γενέθλια του και όλοι οι φίλοι του ήρθαν να γιορτάσουν μαζί του</a:t>
            </a:r>
            <a:r>
              <a:rPr lang="el-GR" b="1" dirty="0" smtClean="0">
                <a:solidFill>
                  <a:srgbClr val="FFCCFF"/>
                </a:solidFill>
              </a:rPr>
              <a:t>.</a:t>
            </a:r>
            <a:endParaRPr lang="el-GR" b="1" dirty="0">
              <a:solidFill>
                <a:srgbClr val="FFCCFF"/>
              </a:solidFill>
            </a:endParaRPr>
          </a:p>
        </p:txBody>
      </p:sp>
      <p:pic>
        <p:nvPicPr>
          <p:cNvPr id="21" name="20 - Εικόνα" descr="How-draw-a-cartoon-panda-2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6100" y="4303390"/>
            <a:ext cx="3101974" cy="2745110"/>
          </a:xfrm>
          <a:prstGeom prst="rect">
            <a:avLst/>
          </a:prstGeom>
        </p:spPr>
      </p:pic>
      <p:pic>
        <p:nvPicPr>
          <p:cNvPr id="22" name="21 - Εικόνα" descr="6ea7b5ac3d63422d2231dbd64953d78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765683">
            <a:off x="5655020" y="3253311"/>
            <a:ext cx="897368" cy="1512419"/>
          </a:xfrm>
          <a:prstGeom prst="rect">
            <a:avLst/>
          </a:prstGeom>
        </p:spPr>
      </p:pic>
      <p:pic>
        <p:nvPicPr>
          <p:cNvPr id="23" name="22 - Εικόνα" descr="9fcc4f9fc92daae5102bdf29e0c1c29e_birthday-gift-clipart-png-clip-art-library_432-43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591378" y="4838700"/>
            <a:ext cx="2336800" cy="2336800"/>
          </a:xfrm>
          <a:prstGeom prst="rect">
            <a:avLst/>
          </a:prstGeom>
        </p:spPr>
      </p:pic>
      <p:pic>
        <p:nvPicPr>
          <p:cNvPr id="24" name="23 - Εικόνα" descr="birthday-gift-png-2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8196" y="4966252"/>
            <a:ext cx="2107857" cy="2107857"/>
          </a:xfrm>
          <a:prstGeom prst="rect">
            <a:avLst/>
          </a:prstGeom>
        </p:spPr>
      </p:pic>
      <p:pic>
        <p:nvPicPr>
          <p:cNvPr id="25" name="24 - Εικόνα" descr="elephant-and-bird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09056" y="2908300"/>
            <a:ext cx="4763165" cy="3949700"/>
          </a:xfrm>
          <a:prstGeom prst="rect">
            <a:avLst/>
          </a:prstGeom>
        </p:spPr>
      </p:pic>
      <p:pic>
        <p:nvPicPr>
          <p:cNvPr id="26" name="25 - Εικόνα" descr="137279587344449574birthday-hat-md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314140">
            <a:off x="9765458" y="1702323"/>
            <a:ext cx="1423242" cy="1930150"/>
          </a:xfrm>
          <a:prstGeom prst="rect">
            <a:avLst/>
          </a:prstGeom>
        </p:spPr>
      </p:pic>
      <p:pic>
        <p:nvPicPr>
          <p:cNvPr id="28" name="27 - Εικόνα" descr="stylist-design-ideas-birthday-party-clipart-happy-mom-images-set-these-cute-cake-as-desktop-profile-in-your-pc-laptop-and-mobiles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70700" y="2883082"/>
            <a:ext cx="2341607" cy="3124017"/>
          </a:xfrm>
          <a:prstGeom prst="rect">
            <a:avLst/>
          </a:prstGeom>
        </p:spPr>
      </p:pic>
      <p:pic>
        <p:nvPicPr>
          <p:cNvPr id="32" name="31 - Εικόνα" descr="little-yellow-bird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58955" y="3775163"/>
            <a:ext cx="1037693" cy="1279666"/>
          </a:xfrm>
          <a:prstGeom prst="rect">
            <a:avLst/>
          </a:prstGeom>
        </p:spPr>
      </p:pic>
      <p:pic>
        <p:nvPicPr>
          <p:cNvPr id="34" name="33 - Εικόνα" descr="heyyy-hi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291049">
            <a:off x="1325217" y="3294301"/>
            <a:ext cx="520727" cy="706191"/>
          </a:xfrm>
          <a:prstGeom prst="rect">
            <a:avLst/>
          </a:prstGeom>
        </p:spPr>
      </p:pic>
      <p:pic>
        <p:nvPicPr>
          <p:cNvPr id="35" name="34 - Εικόνα" descr="b675ba457805d3916352b9304ae853fe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854238" y="2307726"/>
            <a:ext cx="3738177" cy="4934586"/>
          </a:xfrm>
          <a:prstGeom prst="rect">
            <a:avLst/>
          </a:prstGeom>
        </p:spPr>
      </p:pic>
      <p:pic>
        <p:nvPicPr>
          <p:cNvPr id="36" name="35 - Εικόνα" descr="party-hat-free-download-clip-art-free-clip-art-on-HhRCR4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443910" y="2133601"/>
            <a:ext cx="860590" cy="1027042"/>
          </a:xfrm>
          <a:prstGeom prst="rect">
            <a:avLst/>
          </a:prstGeom>
        </p:spPr>
      </p:pic>
      <p:pic>
        <p:nvPicPr>
          <p:cNvPr id="37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19" cstate="print"/>
          <a:stretch>
            <a:fillRect/>
          </a:stretch>
        </p:blipFill>
        <p:spPr>
          <a:xfrm>
            <a:off x="11518900" y="0"/>
            <a:ext cx="304800" cy="304800"/>
          </a:xfrm>
          <a:prstGeom prst="rect">
            <a:avLst/>
          </a:prstGeom>
        </p:spPr>
      </p:pic>
      <p:pic>
        <p:nvPicPr>
          <p:cNvPr id="38" name="peace_and_loveA2-3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20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9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4478020" y="2063570"/>
            <a:ext cx="436117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l-G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Σε ευχαριστούμε που έπαιξες!</a:t>
            </a:r>
            <a:endParaRPr lang="el-GR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50018-3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="" xmlns:a16="http://schemas.microsoft.com/office/drawing/2014/main" id="{E8BCE368-4EBF-457C-B4AB-669427559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713"/>
          <a:stretch/>
        </p:blipFill>
        <p:spPr>
          <a:xfrm>
            <a:off x="8601489" y="485812"/>
            <a:ext cx="3590511" cy="2933700"/>
          </a:xfrm>
          <a:prstGeom prst="rect">
            <a:avLst/>
          </a:prstGeom>
        </p:spPr>
      </p:pic>
      <p:pic>
        <p:nvPicPr>
          <p:cNvPr id="33" name="Εικόνα 32" descr="Εικόνα που περιέχει αντι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1CCBAFC5-42A9-4E67-A7F3-AA4B11B50A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73" y="539368"/>
            <a:ext cx="946182" cy="906758"/>
          </a:xfrm>
          <a:prstGeom prst="rect">
            <a:avLst/>
          </a:prstGeom>
        </p:spPr>
      </p:pic>
      <p:pic>
        <p:nvPicPr>
          <p:cNvPr id="55" name="Εικόνα 54">
            <a:extLst>
              <a:ext uri="{FF2B5EF4-FFF2-40B4-BE49-F238E27FC236}">
                <a16:creationId xmlns="" xmlns:a16="http://schemas.microsoft.com/office/drawing/2014/main" id="{6C1D8F8B-FDFF-49FB-AE7F-83BA678CA0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69"/>
          <a:stretch/>
        </p:blipFill>
        <p:spPr>
          <a:xfrm>
            <a:off x="1553379" y="2225718"/>
            <a:ext cx="1949105" cy="1198888"/>
          </a:xfrm>
          <a:prstGeom prst="rect">
            <a:avLst/>
          </a:prstGeom>
        </p:spPr>
      </p:pic>
      <p:pic>
        <p:nvPicPr>
          <p:cNvPr id="39" name="Εικόνα 38">
            <a:extLst>
              <a:ext uri="{FF2B5EF4-FFF2-40B4-BE49-F238E27FC236}">
                <a16:creationId xmlns="" xmlns:a16="http://schemas.microsoft.com/office/drawing/2014/main" id="{9DA390F1-EAC6-40E9-A689-146C0BA73C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47"/>
          <a:stretch/>
        </p:blipFill>
        <p:spPr>
          <a:xfrm>
            <a:off x="5894023" y="1024569"/>
            <a:ext cx="2353121" cy="2438057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47" name="Εικόνα 46">
            <a:extLst>
              <a:ext uri="{FF2B5EF4-FFF2-40B4-BE49-F238E27FC236}">
                <a16:creationId xmlns="" xmlns:a16="http://schemas.microsoft.com/office/drawing/2014/main" id="{12687AE3-4D8E-460A-B320-97A85DC5D5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55"/>
          <a:stretch/>
        </p:blipFill>
        <p:spPr>
          <a:xfrm>
            <a:off x="7959138" y="1704794"/>
            <a:ext cx="2782086" cy="1743024"/>
          </a:xfrm>
          <a:prstGeom prst="rect">
            <a:avLst/>
          </a:prstGeom>
        </p:spPr>
      </p:pic>
      <p:pic>
        <p:nvPicPr>
          <p:cNvPr id="53" name="Εικόνα 52">
            <a:extLst>
              <a:ext uri="{FF2B5EF4-FFF2-40B4-BE49-F238E27FC236}">
                <a16:creationId xmlns="" xmlns:a16="http://schemas.microsoft.com/office/drawing/2014/main" id="{9638CEAC-1246-478A-85AE-C91DE4FA7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615"/>
          <a:stretch/>
        </p:blipFill>
        <p:spPr>
          <a:xfrm rot="20395948">
            <a:off x="2015663" y="716097"/>
            <a:ext cx="1424799" cy="1346572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41" name="Εικόνα 40" descr="Εικόνα που περιέχει αντι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3736E344-4F3C-4208-A584-E80AE8A819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8"/>
          <a:stretch/>
        </p:blipFill>
        <p:spPr>
          <a:xfrm>
            <a:off x="7869237" y="2577946"/>
            <a:ext cx="749218" cy="829593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704974"/>
            <a:ext cx="2757054" cy="515302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="" xmlns:a16="http://schemas.microsoft.com/office/drawing/2014/main" id="{961AE5EA-C6EE-4B00-81D9-6A8410FE92C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330"/>
          <a:stretch/>
        </p:blipFill>
        <p:spPr>
          <a:xfrm>
            <a:off x="3470315" y="859316"/>
            <a:ext cx="980500" cy="1112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τοίχος, δάπεδο, παράθυρο&#10;&#10;Η περιγραφή δημιουργήθηκε με πολύ υψηλή αξιοπιστία">
            <a:extLst>
              <a:ext uri="{FF2B5EF4-FFF2-40B4-BE49-F238E27FC236}">
                <a16:creationId xmlns="" xmlns:a16="http://schemas.microsoft.com/office/drawing/2014/main" id="{B9D70246-156F-4DE8-9A67-09616124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6" r="2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5DCA665-48C9-4F3D-ADB3-AB268001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4" y="3137911"/>
            <a:ext cx="2479943" cy="3567688"/>
          </a:xfrm>
          <a:prstGeom prst="rect">
            <a:avLst/>
          </a:prstGeom>
        </p:spPr>
      </p:pic>
      <p:pic>
        <p:nvPicPr>
          <p:cNvPr id="25" name="Εικόνα 2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8BCE368-4EBF-457C-B4AB-669427559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713"/>
          <a:stretch/>
        </p:blipFill>
        <p:spPr>
          <a:xfrm>
            <a:off x="8601489" y="485812"/>
            <a:ext cx="3590511" cy="2933700"/>
          </a:xfrm>
          <a:prstGeom prst="rect">
            <a:avLst/>
          </a:prstGeom>
        </p:spPr>
      </p:pic>
      <p:pic>
        <p:nvPicPr>
          <p:cNvPr id="33" name="Εικόνα 32" descr="Εικόνα που περιέχει αντικείμενο&#10;&#10;Η περιγραφή δημιουργήθηκε με υψηλή αξιοπιστία">
            <a:hlinkClick r:id="rId4" action="ppaction://hlinksldjump"/>
            <a:extLst>
              <a:ext uri="{FF2B5EF4-FFF2-40B4-BE49-F238E27FC236}">
                <a16:creationId xmlns="" xmlns:a16="http://schemas.microsoft.com/office/drawing/2014/main" id="{1CCBAFC5-42A9-4E67-A7F3-AA4B11B50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73" y="539368"/>
            <a:ext cx="946182" cy="906758"/>
          </a:xfrm>
          <a:prstGeom prst="rect">
            <a:avLst/>
          </a:prstGeom>
        </p:spPr>
      </p:pic>
      <p:pic>
        <p:nvPicPr>
          <p:cNvPr id="55" name="Εικόνα 5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C1D8F8B-FDFF-49FB-AE7F-83BA678CA0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69"/>
          <a:stretch/>
        </p:blipFill>
        <p:spPr>
          <a:xfrm>
            <a:off x="1553379" y="2225718"/>
            <a:ext cx="1949105" cy="1198888"/>
          </a:xfrm>
          <a:prstGeom prst="rect">
            <a:avLst/>
          </a:prstGeom>
        </p:spPr>
      </p:pic>
      <p:pic>
        <p:nvPicPr>
          <p:cNvPr id="39" name="Εικόνα 38">
            <a:hlinkClick r:id="rId4" action="ppaction://hlinksldjump"/>
            <a:extLst>
              <a:ext uri="{FF2B5EF4-FFF2-40B4-BE49-F238E27FC236}">
                <a16:creationId xmlns="" xmlns:a16="http://schemas.microsoft.com/office/drawing/2014/main" id="{9DA390F1-EAC6-40E9-A689-146C0BA73C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47"/>
          <a:stretch/>
        </p:blipFill>
        <p:spPr>
          <a:xfrm>
            <a:off x="5894023" y="1024569"/>
            <a:ext cx="2353121" cy="2438057"/>
          </a:xfrm>
          <a:prstGeom prst="rect">
            <a:avLst/>
          </a:prstGeom>
        </p:spPr>
      </p:pic>
      <p:pic>
        <p:nvPicPr>
          <p:cNvPr id="49" name="Εικόνα 48">
            <a:hlinkClick r:id="rId4" action="ppaction://hlinksldjump"/>
            <a:extLst>
              <a:ext uri="{FF2B5EF4-FFF2-40B4-BE49-F238E27FC236}">
                <a16:creationId xmlns="" xmlns:a16="http://schemas.microsoft.com/office/drawing/2014/main" id="{C1FDE1F2-2B1C-4E3E-9626-0A170C705D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287"/>
          <a:stretch/>
        </p:blipFill>
        <p:spPr>
          <a:xfrm>
            <a:off x="3216925" y="1553378"/>
            <a:ext cx="1936056" cy="1755966"/>
          </a:xfrm>
          <a:prstGeom prst="rect">
            <a:avLst/>
          </a:prstGeom>
        </p:spPr>
      </p:pic>
      <p:pic>
        <p:nvPicPr>
          <p:cNvPr id="47" name="Εικόνα 46">
            <a:hlinkClick r:id="rId4" action="ppaction://hlinksldjump"/>
            <a:extLst>
              <a:ext uri="{FF2B5EF4-FFF2-40B4-BE49-F238E27FC236}">
                <a16:creationId xmlns="" xmlns:a16="http://schemas.microsoft.com/office/drawing/2014/main" id="{12687AE3-4D8E-460A-B320-97A85DC5D5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55"/>
          <a:stretch/>
        </p:blipFill>
        <p:spPr>
          <a:xfrm>
            <a:off x="7959138" y="1704794"/>
            <a:ext cx="2782086" cy="1743024"/>
          </a:xfrm>
          <a:prstGeom prst="rect">
            <a:avLst/>
          </a:prstGeom>
        </p:spPr>
      </p:pic>
      <p:pic>
        <p:nvPicPr>
          <p:cNvPr id="53" name="Εικόνα 52">
            <a:hlinkClick r:id="rId4" action="ppaction://hlinksldjump"/>
            <a:extLst>
              <a:ext uri="{FF2B5EF4-FFF2-40B4-BE49-F238E27FC236}">
                <a16:creationId xmlns="" xmlns:a16="http://schemas.microsoft.com/office/drawing/2014/main" id="{9638CEAC-1246-478A-85AE-C91DE4FA7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615"/>
          <a:stretch/>
        </p:blipFill>
        <p:spPr>
          <a:xfrm rot="20395948">
            <a:off x="2015663" y="716097"/>
            <a:ext cx="1424799" cy="1346572"/>
          </a:xfrm>
          <a:prstGeom prst="rect">
            <a:avLst/>
          </a:prstGeom>
        </p:spPr>
      </p:pic>
      <p:pic>
        <p:nvPicPr>
          <p:cNvPr id="23" name="Εικόνα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1CDC3B35-6582-4694-B214-54D5F2C02EE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4384337" y="2079032"/>
            <a:ext cx="1844786" cy="1317490"/>
          </a:xfrm>
          <a:prstGeom prst="rect">
            <a:avLst/>
          </a:prstGeom>
        </p:spPr>
      </p:pic>
      <p:pic>
        <p:nvPicPr>
          <p:cNvPr id="41" name="Εικόνα 40" descr="Εικόνα που περιέχει αντικείμενο&#10;&#10;Η περιγραφή δημιουργήθηκε με υψηλή αξιοπιστία">
            <a:hlinkClick r:id="rId13" action="ppaction://hlinksldjump"/>
            <a:extLst>
              <a:ext uri="{FF2B5EF4-FFF2-40B4-BE49-F238E27FC236}">
                <a16:creationId xmlns="" xmlns:a16="http://schemas.microsoft.com/office/drawing/2014/main" id="{3736E344-4F3C-4208-A584-E80AE8A819F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98"/>
          <a:stretch/>
        </p:blipFill>
        <p:spPr>
          <a:xfrm>
            <a:off x="7869237" y="2577946"/>
            <a:ext cx="749218" cy="829593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="" xmlns:a16="http://schemas.microsoft.com/office/drawing/2014/main" id="{FE1EAB9F-588C-4262-BE68-2EB8D726FA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7" y="1685924"/>
            <a:ext cx="2757054" cy="5172075"/>
          </a:xfrm>
          <a:prstGeom prst="rect">
            <a:avLst/>
          </a:prstGeom>
        </p:spPr>
      </p:pic>
      <p:pic>
        <p:nvPicPr>
          <p:cNvPr id="13" name="Εικόνα 12">
            <a:hlinkClick r:id="rId4" action="ppaction://hlinksldjump"/>
            <a:extLst>
              <a:ext uri="{FF2B5EF4-FFF2-40B4-BE49-F238E27FC236}">
                <a16:creationId xmlns="" xmlns:a16="http://schemas.microsoft.com/office/drawing/2014/main" id="{961AE5EA-C6EE-4B00-81D9-6A8410FE92C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330"/>
          <a:stretch/>
        </p:blipFill>
        <p:spPr>
          <a:xfrm>
            <a:off x="3470315" y="859316"/>
            <a:ext cx="980500" cy="1112996"/>
          </a:xfrm>
          <a:prstGeom prst="rect">
            <a:avLst/>
          </a:prstGeom>
        </p:spPr>
      </p:pic>
      <p:sp>
        <p:nvSpPr>
          <p:cNvPr id="21" name="20 - Ορθογώνιο"/>
          <p:cNvSpPr/>
          <p:nvPr/>
        </p:nvSpPr>
        <p:spPr>
          <a:xfrm>
            <a:off x="4483865" y="5552501"/>
            <a:ext cx="3822853" cy="4737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Ζει ο ύποπτος στο νερό; </a:t>
            </a:r>
            <a:endParaRPr lang="en-US" dirty="0" smtClean="0"/>
          </a:p>
          <a:p>
            <a:pPr algn="ctr"/>
            <a:r>
              <a:rPr lang="en-US" dirty="0" smtClean="0"/>
              <a:t>Does the suspect lives in the water?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4583017" y="6147412"/>
            <a:ext cx="3657600" cy="4847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r>
              <a:rPr lang="el-GR" dirty="0" smtClean="0"/>
              <a:t>χι</a:t>
            </a:r>
            <a:r>
              <a:rPr lang="en-US" dirty="0" smtClean="0"/>
              <a:t>!</a:t>
            </a:r>
            <a:r>
              <a:rPr lang="el-GR" dirty="0" smtClean="0"/>
              <a:t> </a:t>
            </a:r>
            <a:endParaRPr lang="en-US" dirty="0" smtClean="0"/>
          </a:p>
          <a:p>
            <a:pPr algn="ctr"/>
            <a:r>
              <a:rPr lang="en-US" dirty="0" smtClean="0"/>
              <a:t>No!</a:t>
            </a:r>
            <a:endParaRPr lang="el-GR" dirty="0"/>
          </a:p>
        </p:txBody>
      </p:sp>
      <p:sp>
        <p:nvSpPr>
          <p:cNvPr id="17" name="16 - TextBox"/>
          <p:cNvSpPr txBox="1"/>
          <p:nvPr/>
        </p:nvSpPr>
        <p:spPr>
          <a:xfrm>
            <a:off x="2997200" y="5534561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0070C0"/>
                </a:solidFill>
              </a:rPr>
              <a:t>Αστυνομικός</a:t>
            </a:r>
          </a:p>
          <a:p>
            <a:endParaRPr lang="el-GR" sz="2000" b="1" i="1" dirty="0" smtClean="0">
              <a:solidFill>
                <a:schemeClr val="bg1"/>
              </a:solidFill>
            </a:endParaRPr>
          </a:p>
          <a:p>
            <a:r>
              <a:rPr lang="el-GR" sz="2000" b="1" i="1" dirty="0" smtClean="0">
                <a:solidFill>
                  <a:schemeClr val="bg1"/>
                </a:solidFill>
              </a:rPr>
              <a:t>   </a:t>
            </a:r>
            <a:r>
              <a:rPr lang="el-GR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Μάρτυρας</a:t>
            </a:r>
            <a:endParaRPr lang="el-GR" sz="20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4b33d3ac2f44d96b05c74d9c481a539c2b5aaf2c4c40d931e52b80663429971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025" y="1358265"/>
            <a:ext cx="4876800" cy="351282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6143624" y="1809750"/>
            <a:ext cx="658177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l-G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ΠΡΟΣΠΑΘΗΣΕ ΞΑΝΑ!</a:t>
            </a:r>
          </a:p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TRY AGAIN!</a:t>
            </a:r>
            <a:endParaRPr lang="el-GR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mazon_corgi_surprise_dribbb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8850" y="1447799"/>
            <a:ext cx="4889500" cy="3667125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7162800" y="1590675"/>
            <a:ext cx="36195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l-GR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ΤΑ ΚΑΤΑΦΕΡΕΣ!</a:t>
            </a:r>
          </a:p>
          <a:p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DID IT!</a:t>
            </a:r>
            <a:endParaRPr lang="el-GR" sz="4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737</Words>
  <Application>Microsoft Office PowerPoint</Application>
  <PresentationFormat>Προσαρμογή</PresentationFormat>
  <Paragraphs>189</Paragraphs>
  <Slides>59</Slides>
  <Notes>0</Notes>
  <HiddenSlides>0</HiddenSlides>
  <MMClips>10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0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97</cp:revision>
  <dcterms:created xsi:type="dcterms:W3CDTF">2018-05-21T10:09:53Z</dcterms:created>
  <dcterms:modified xsi:type="dcterms:W3CDTF">2018-06-21T11:45:56Z</dcterms:modified>
</cp:coreProperties>
</file>