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sldIdLst>
    <p:sldId id="381" r:id="rId2"/>
    <p:sldId id="364" r:id="rId3"/>
    <p:sldId id="37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35C892-7767-4E68-84F7-4DAA43ACC134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13DEC5-9310-4CC0-8E2B-C96D6D59D631}" type="pres">
      <dgm:prSet presAssocID="{4A35C892-7767-4E68-84F7-4DAA43ACC134}" presName="Name0" presStyleCnt="0">
        <dgm:presLayoutVars>
          <dgm:dir/>
          <dgm:resizeHandles val="exact"/>
        </dgm:presLayoutVars>
      </dgm:prSet>
      <dgm:spPr/>
    </dgm:pt>
  </dgm:ptLst>
  <dgm:cxnLst>
    <dgm:cxn modelId="{34FABB8A-9AF3-4E61-816B-3B0244322EBE}" type="presOf" srcId="{4A35C892-7767-4E68-84F7-4DAA43ACC134}" destId="{3113DEC5-9310-4CC0-8E2B-C96D6D59D631}" srcOrd="0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F4C5A2-609B-45F9-8F7B-66CD15E1C21F}" type="datetimeFigureOut">
              <a:rPr lang="fr-BE" smtClean="0"/>
              <a:t>28-11-21</a:t>
            </a:fld>
            <a:endParaRPr lang="fr-BE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fr-BE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F509D-4B33-473D-94FD-E8E50B58A54D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2329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815413" y="3212976"/>
            <a:ext cx="10431896" cy="864096"/>
          </a:xfrm>
        </p:spPr>
        <p:txBody>
          <a:bodyPr/>
          <a:lstStyle>
            <a:lvl1pPr>
              <a:defRPr/>
            </a:lvl1pPr>
          </a:lstStyle>
          <a:p>
            <a:r>
              <a:rPr lang="el-GR" b="1" dirty="0"/>
              <a:t>ΜΕΛΕΤΗ ΠΕΡΙΒΑΛΛΟΝΤΟΣ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 hasCustomPrompt="1"/>
          </p:nvPr>
        </p:nvSpPr>
        <p:spPr>
          <a:xfrm>
            <a:off x="815414" y="2420888"/>
            <a:ext cx="10431895" cy="504056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ΕΠΙΜΟΡΦΩΤΙΚΟ ΠΡΟΓΡΑΜΜΑ </a:t>
            </a:r>
          </a:p>
        </p:txBody>
      </p:sp>
      <p:pic>
        <p:nvPicPr>
          <p:cNvPr id="7" name="Εικόνα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14" y="330535"/>
            <a:ext cx="3072341" cy="606146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2243" y="5949280"/>
            <a:ext cx="6306931" cy="650744"/>
          </a:xfrm>
          <a:prstGeom prst="rect">
            <a:avLst/>
          </a:prstGeom>
        </p:spPr>
      </p:pic>
      <p:pic>
        <p:nvPicPr>
          <p:cNvPr id="11" name="Εικόνα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1691" y="987389"/>
            <a:ext cx="5218176" cy="1146048"/>
          </a:xfrm>
          <a:prstGeom prst="rect">
            <a:avLst/>
          </a:prstGeom>
        </p:spPr>
      </p:pic>
      <p:sp>
        <p:nvSpPr>
          <p:cNvPr id="13" name="Τίτλος 1"/>
          <p:cNvSpPr txBox="1">
            <a:spLocks/>
          </p:cNvSpPr>
          <p:nvPr userDrawn="1"/>
        </p:nvSpPr>
        <p:spPr>
          <a:xfrm>
            <a:off x="815579" y="3933056"/>
            <a:ext cx="10431895" cy="690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/>
              <a:t>ΔΗΜΟΤΙΚΟ</a:t>
            </a:r>
            <a:endParaRPr lang="el-GR" sz="3200" dirty="0"/>
          </a:p>
        </p:txBody>
      </p:sp>
      <p:sp>
        <p:nvSpPr>
          <p:cNvPr id="14" name="Υπότιτλος 2"/>
          <p:cNvSpPr txBox="1">
            <a:spLocks/>
          </p:cNvSpPr>
          <p:nvPr userDrawn="1"/>
        </p:nvSpPr>
        <p:spPr>
          <a:xfrm>
            <a:off x="884108" y="4869160"/>
            <a:ext cx="10363200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l-GR" sz="1400" dirty="0"/>
              <a:t>«Επιμόρφωση των εκπαιδευτικών στα Προγράμματα Σπουδών</a:t>
            </a:r>
          </a:p>
          <a:p>
            <a:pPr algn="ctr"/>
            <a:r>
              <a:rPr lang="el-GR" sz="1400" dirty="0"/>
              <a:t>και το εκπαιδευτικό υλικό Πρωτοβάθμιας και Δευτεροβάθμιας Εκπαίδευσης»</a:t>
            </a:r>
          </a:p>
          <a:p>
            <a:pPr algn="ctr"/>
            <a:r>
              <a:rPr lang="el-GR" sz="1400" dirty="0"/>
              <a:t> MIS: 5035543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480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Διαφάνεια κειμένου"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531979" y="260648"/>
            <a:ext cx="5216112" cy="618976"/>
          </a:xfrm>
        </p:spPr>
        <p:txBody>
          <a:bodyPr>
            <a:normAutofit/>
          </a:bodyPr>
          <a:lstStyle>
            <a:lvl1pPr marL="0" indent="0" algn="l"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indent="0"/>
            <a:r>
              <a:rPr lang="el-GR" dirty="0"/>
              <a:t>ΤΙΤΛΟΣ ΠΑΡΟΥΣΙΑΣΗΣ</a:t>
            </a:r>
          </a:p>
        </p:txBody>
      </p:sp>
      <p:grpSp>
        <p:nvGrpSpPr>
          <p:cNvPr id="4" name="Ομάδα 3"/>
          <p:cNvGrpSpPr/>
          <p:nvPr userDrawn="1"/>
        </p:nvGrpSpPr>
        <p:grpSpPr>
          <a:xfrm>
            <a:off x="527382" y="6060844"/>
            <a:ext cx="11248653" cy="635977"/>
            <a:chOff x="395536" y="6060843"/>
            <a:chExt cx="8436490" cy="635977"/>
          </a:xfrm>
        </p:grpSpPr>
        <p:pic>
          <p:nvPicPr>
            <p:cNvPr id="7" name="Εικόνα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179941"/>
              <a:ext cx="1512168" cy="397783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6100633"/>
              <a:ext cx="3467938" cy="47709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850" y="6060843"/>
              <a:ext cx="2171794" cy="635977"/>
            </a:xfrm>
            <a:prstGeom prst="rect">
              <a:avLst/>
            </a:prstGeom>
          </p:spPr>
        </p:pic>
      </p:grpSp>
      <p:sp>
        <p:nvSpPr>
          <p:cNvPr id="10" name="Τίτλος 1"/>
          <p:cNvSpPr txBox="1">
            <a:spLocks/>
          </p:cNvSpPr>
          <p:nvPr userDrawn="1"/>
        </p:nvSpPr>
        <p:spPr>
          <a:xfrm>
            <a:off x="6676018" y="188640"/>
            <a:ext cx="5100017" cy="690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b="1" dirty="0"/>
          </a:p>
        </p:txBody>
      </p:sp>
      <p:cxnSp>
        <p:nvCxnSpPr>
          <p:cNvPr id="5" name="Ευθεία γραμμή σύνδεσης 4"/>
          <p:cNvCxnSpPr/>
          <p:nvPr userDrawn="1"/>
        </p:nvCxnSpPr>
        <p:spPr>
          <a:xfrm>
            <a:off x="527381" y="60608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 userDrawn="1"/>
        </p:nvCxnSpPr>
        <p:spPr>
          <a:xfrm>
            <a:off x="527381" y="7522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Θέση περιεχομένου 2"/>
          <p:cNvSpPr>
            <a:spLocks noGrp="1"/>
          </p:cNvSpPr>
          <p:nvPr>
            <p:ph idx="1"/>
          </p:nvPr>
        </p:nvSpPr>
        <p:spPr>
          <a:xfrm>
            <a:off x="648127" y="1268761"/>
            <a:ext cx="10972800" cy="4525963"/>
          </a:xfrm>
        </p:spPr>
        <p:txBody>
          <a:bodyPr/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55215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Διαφάνεια κειμένου"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531979" y="260648"/>
            <a:ext cx="5216112" cy="618976"/>
          </a:xfrm>
        </p:spPr>
        <p:txBody>
          <a:bodyPr>
            <a:normAutofit/>
          </a:bodyPr>
          <a:lstStyle>
            <a:lvl1pPr marL="0" indent="0" algn="l"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indent="0"/>
            <a:r>
              <a:rPr lang="el-GR" dirty="0"/>
              <a:t>ΤΙΤΛΟΣ ΠΑΡΟΥΣΙΑΣΗΣ</a:t>
            </a:r>
          </a:p>
        </p:txBody>
      </p:sp>
      <p:grpSp>
        <p:nvGrpSpPr>
          <p:cNvPr id="4" name="Ομάδα 3"/>
          <p:cNvGrpSpPr/>
          <p:nvPr userDrawn="1"/>
        </p:nvGrpSpPr>
        <p:grpSpPr>
          <a:xfrm>
            <a:off x="527382" y="6060844"/>
            <a:ext cx="11248653" cy="635977"/>
            <a:chOff x="395536" y="6060843"/>
            <a:chExt cx="8436490" cy="635977"/>
          </a:xfrm>
        </p:grpSpPr>
        <p:pic>
          <p:nvPicPr>
            <p:cNvPr id="7" name="Εικόνα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179941"/>
              <a:ext cx="1512168" cy="397783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6100633"/>
              <a:ext cx="3467938" cy="47709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850" y="6060843"/>
              <a:ext cx="2171794" cy="635977"/>
            </a:xfrm>
            <a:prstGeom prst="rect">
              <a:avLst/>
            </a:prstGeom>
          </p:spPr>
        </p:pic>
      </p:grpSp>
      <p:sp>
        <p:nvSpPr>
          <p:cNvPr id="10" name="Τίτλος 1"/>
          <p:cNvSpPr txBox="1">
            <a:spLocks/>
          </p:cNvSpPr>
          <p:nvPr userDrawn="1"/>
        </p:nvSpPr>
        <p:spPr>
          <a:xfrm>
            <a:off x="6676018" y="188640"/>
            <a:ext cx="5100017" cy="690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b="1" dirty="0"/>
          </a:p>
        </p:txBody>
      </p:sp>
      <p:cxnSp>
        <p:nvCxnSpPr>
          <p:cNvPr id="5" name="Ευθεία γραμμή σύνδεσης 4"/>
          <p:cNvCxnSpPr/>
          <p:nvPr userDrawn="1"/>
        </p:nvCxnSpPr>
        <p:spPr>
          <a:xfrm>
            <a:off x="527381" y="60608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 userDrawn="1"/>
        </p:nvCxnSpPr>
        <p:spPr>
          <a:xfrm>
            <a:off x="527381" y="7522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550864" y="119675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1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356872" y="119675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766233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Διαφάνεια κειμένου"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531979" y="260648"/>
            <a:ext cx="5216112" cy="618976"/>
          </a:xfrm>
        </p:spPr>
        <p:txBody>
          <a:bodyPr>
            <a:normAutofit/>
          </a:bodyPr>
          <a:lstStyle>
            <a:lvl1pPr marL="0" indent="0" algn="l"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indent="0"/>
            <a:r>
              <a:rPr lang="el-GR" dirty="0"/>
              <a:t>ΤΙΤΛΟΣ ΠΑΡΟΥΣΙΑΣΗΣ</a:t>
            </a:r>
          </a:p>
        </p:txBody>
      </p:sp>
      <p:grpSp>
        <p:nvGrpSpPr>
          <p:cNvPr id="4" name="Ομάδα 3"/>
          <p:cNvGrpSpPr/>
          <p:nvPr userDrawn="1"/>
        </p:nvGrpSpPr>
        <p:grpSpPr>
          <a:xfrm>
            <a:off x="527382" y="6060844"/>
            <a:ext cx="11248653" cy="635977"/>
            <a:chOff x="395536" y="6060843"/>
            <a:chExt cx="8436490" cy="635977"/>
          </a:xfrm>
        </p:grpSpPr>
        <p:pic>
          <p:nvPicPr>
            <p:cNvPr id="7" name="Εικόνα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179941"/>
              <a:ext cx="1512168" cy="397783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6100633"/>
              <a:ext cx="3467938" cy="47709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850" y="6060843"/>
              <a:ext cx="2171794" cy="635977"/>
            </a:xfrm>
            <a:prstGeom prst="rect">
              <a:avLst/>
            </a:prstGeom>
          </p:spPr>
        </p:pic>
      </p:grpSp>
      <p:sp>
        <p:nvSpPr>
          <p:cNvPr id="10" name="Τίτλος 1"/>
          <p:cNvSpPr txBox="1">
            <a:spLocks/>
          </p:cNvSpPr>
          <p:nvPr userDrawn="1"/>
        </p:nvSpPr>
        <p:spPr>
          <a:xfrm>
            <a:off x="6676018" y="188640"/>
            <a:ext cx="5100017" cy="690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b="1" dirty="0"/>
          </a:p>
        </p:txBody>
      </p:sp>
      <p:cxnSp>
        <p:nvCxnSpPr>
          <p:cNvPr id="5" name="Ευθεία γραμμή σύνδεσης 4"/>
          <p:cNvCxnSpPr/>
          <p:nvPr userDrawn="1"/>
        </p:nvCxnSpPr>
        <p:spPr>
          <a:xfrm>
            <a:off x="527381" y="60608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 userDrawn="1"/>
        </p:nvCxnSpPr>
        <p:spPr>
          <a:xfrm>
            <a:off x="527381" y="7522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Θέση κειμένου 2"/>
          <p:cNvSpPr>
            <a:spLocks noGrp="1"/>
          </p:cNvSpPr>
          <p:nvPr>
            <p:ph type="body" idx="1"/>
          </p:nvPr>
        </p:nvSpPr>
        <p:spPr>
          <a:xfrm>
            <a:off x="542827" y="127707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1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542827" y="191683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1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333065" y="126876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1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352640" y="191683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3409378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Διαφάνεια κειμένου"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531979" y="260648"/>
            <a:ext cx="5216112" cy="618976"/>
          </a:xfrm>
        </p:spPr>
        <p:txBody>
          <a:bodyPr>
            <a:normAutofit/>
          </a:bodyPr>
          <a:lstStyle>
            <a:lvl1pPr marL="0" indent="0" algn="l"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indent="0"/>
            <a:r>
              <a:rPr lang="el-GR" dirty="0"/>
              <a:t>ΤΙΤΛΟΣ ΠΑΡΟΥΣΙΑΣΗΣ</a:t>
            </a:r>
          </a:p>
        </p:txBody>
      </p:sp>
      <p:grpSp>
        <p:nvGrpSpPr>
          <p:cNvPr id="4" name="Ομάδα 3"/>
          <p:cNvGrpSpPr/>
          <p:nvPr userDrawn="1"/>
        </p:nvGrpSpPr>
        <p:grpSpPr>
          <a:xfrm>
            <a:off x="527382" y="6060844"/>
            <a:ext cx="11248653" cy="635977"/>
            <a:chOff x="395536" y="6060843"/>
            <a:chExt cx="8436490" cy="635977"/>
          </a:xfrm>
        </p:grpSpPr>
        <p:pic>
          <p:nvPicPr>
            <p:cNvPr id="7" name="Εικόνα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179941"/>
              <a:ext cx="1512168" cy="397783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6100633"/>
              <a:ext cx="3467938" cy="47709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850" y="6060843"/>
              <a:ext cx="2171794" cy="635977"/>
            </a:xfrm>
            <a:prstGeom prst="rect">
              <a:avLst/>
            </a:prstGeom>
          </p:spPr>
        </p:pic>
      </p:grpSp>
      <p:sp>
        <p:nvSpPr>
          <p:cNvPr id="10" name="Τίτλος 1"/>
          <p:cNvSpPr txBox="1">
            <a:spLocks/>
          </p:cNvSpPr>
          <p:nvPr userDrawn="1"/>
        </p:nvSpPr>
        <p:spPr>
          <a:xfrm>
            <a:off x="6676018" y="188640"/>
            <a:ext cx="5100017" cy="690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b="1" dirty="0"/>
          </a:p>
        </p:txBody>
      </p:sp>
      <p:cxnSp>
        <p:nvCxnSpPr>
          <p:cNvPr id="5" name="Ευθεία γραμμή σύνδεσης 4"/>
          <p:cNvCxnSpPr/>
          <p:nvPr userDrawn="1"/>
        </p:nvCxnSpPr>
        <p:spPr>
          <a:xfrm>
            <a:off x="527381" y="60608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 userDrawn="1"/>
        </p:nvCxnSpPr>
        <p:spPr>
          <a:xfrm>
            <a:off x="527381" y="7522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Τίτλος 1"/>
          <p:cNvSpPr txBox="1">
            <a:spLocks/>
          </p:cNvSpPr>
          <p:nvPr userDrawn="1"/>
        </p:nvSpPr>
        <p:spPr>
          <a:xfrm>
            <a:off x="540049" y="975543"/>
            <a:ext cx="4011084" cy="11620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dirty="0"/>
              <a:t>Στυλ κύριου τίτλου</a:t>
            </a:r>
          </a:p>
        </p:txBody>
      </p:sp>
      <p:sp>
        <p:nvSpPr>
          <p:cNvPr id="14" name="Θέση περιεχομένου 2"/>
          <p:cNvSpPr>
            <a:spLocks noGrp="1"/>
          </p:cNvSpPr>
          <p:nvPr>
            <p:ph idx="1"/>
          </p:nvPr>
        </p:nvSpPr>
        <p:spPr>
          <a:xfrm>
            <a:off x="4894619" y="975544"/>
            <a:ext cx="6815667" cy="49737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15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40049" y="2137593"/>
            <a:ext cx="4011084" cy="38116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918269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Διαφάνεια φόντο και λογότυπα"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Ομάδα 3"/>
          <p:cNvGrpSpPr/>
          <p:nvPr userDrawn="1"/>
        </p:nvGrpSpPr>
        <p:grpSpPr>
          <a:xfrm>
            <a:off x="527382" y="6060844"/>
            <a:ext cx="11248653" cy="635977"/>
            <a:chOff x="395536" y="6060843"/>
            <a:chExt cx="8436490" cy="635977"/>
          </a:xfrm>
        </p:grpSpPr>
        <p:pic>
          <p:nvPicPr>
            <p:cNvPr id="7" name="Εικόνα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179941"/>
              <a:ext cx="1512168" cy="397783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6100633"/>
              <a:ext cx="3467938" cy="47709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850" y="6060843"/>
              <a:ext cx="2171794" cy="635977"/>
            </a:xfrm>
            <a:prstGeom prst="rect">
              <a:avLst/>
            </a:prstGeom>
          </p:spPr>
        </p:pic>
      </p:grpSp>
      <p:cxnSp>
        <p:nvCxnSpPr>
          <p:cNvPr id="8" name="Ευθεία γραμμή σύνδεσης 7"/>
          <p:cNvCxnSpPr/>
          <p:nvPr userDrawn="1"/>
        </p:nvCxnSpPr>
        <p:spPr>
          <a:xfrm>
            <a:off x="527381" y="60608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0029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Διαφάνεια απλή">
    <p:bg>
      <p:bgPr>
        <a:blipFill dpi="0" rotWithShape="1">
          <a:blip r:embed="rId2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531979" y="260648"/>
            <a:ext cx="5216112" cy="618976"/>
          </a:xfrm>
        </p:spPr>
        <p:txBody>
          <a:bodyPr>
            <a:normAutofit/>
          </a:bodyPr>
          <a:lstStyle>
            <a:lvl1pPr marL="0" indent="0" algn="l"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indent="0"/>
            <a:r>
              <a:rPr lang="el-GR" dirty="0"/>
              <a:t>ΤΙΤΛΟΣ ΠΑΡΟΥΣΙΑΣΗΣ</a:t>
            </a:r>
          </a:p>
        </p:txBody>
      </p:sp>
      <p:grpSp>
        <p:nvGrpSpPr>
          <p:cNvPr id="4" name="Ομάδα 3"/>
          <p:cNvGrpSpPr/>
          <p:nvPr userDrawn="1"/>
        </p:nvGrpSpPr>
        <p:grpSpPr>
          <a:xfrm>
            <a:off x="527382" y="6060844"/>
            <a:ext cx="11248653" cy="635977"/>
            <a:chOff x="395536" y="6060843"/>
            <a:chExt cx="8436490" cy="635977"/>
          </a:xfrm>
        </p:grpSpPr>
        <p:pic>
          <p:nvPicPr>
            <p:cNvPr id="7" name="Εικόνα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179941"/>
              <a:ext cx="1512168" cy="397783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6100633"/>
              <a:ext cx="3467938" cy="47709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850" y="6060843"/>
              <a:ext cx="2171794" cy="635977"/>
            </a:xfrm>
            <a:prstGeom prst="rect">
              <a:avLst/>
            </a:prstGeom>
          </p:spPr>
        </p:pic>
      </p:grpSp>
      <p:cxnSp>
        <p:nvCxnSpPr>
          <p:cNvPr id="5" name="Ευθεία γραμμή σύνδεσης 4"/>
          <p:cNvCxnSpPr/>
          <p:nvPr userDrawn="1"/>
        </p:nvCxnSpPr>
        <p:spPr>
          <a:xfrm>
            <a:off x="527381" y="60608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 userDrawn="1"/>
        </p:nvCxnSpPr>
        <p:spPr>
          <a:xfrm>
            <a:off x="527381" y="7522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Θέση κειμένου 5"/>
          <p:cNvSpPr>
            <a:spLocks noGrp="1"/>
          </p:cNvSpPr>
          <p:nvPr>
            <p:ph type="body" sz="quarter" idx="10" hasCustomPrompt="1"/>
          </p:nvPr>
        </p:nvSpPr>
        <p:spPr>
          <a:xfrm>
            <a:off x="8879418" y="404664"/>
            <a:ext cx="2861733" cy="347810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1200" b="1" dirty="0">
                <a:solidFill>
                  <a:schemeClr val="bg1">
                    <a:lumMod val="50000"/>
                  </a:schemeClr>
                </a:solidFill>
              </a:rPr>
              <a:t>ΕΝΟΤΗΤΑ 1</a:t>
            </a:r>
          </a:p>
        </p:txBody>
      </p:sp>
    </p:spTree>
    <p:extLst>
      <p:ext uri="{BB962C8B-B14F-4D97-AF65-F5344CB8AC3E}">
        <p14:creationId xmlns:p14="http://schemas.microsoft.com/office/powerpoint/2010/main" val="181138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Ενότητα_Τίτλος Παρουσίασης">
    <p:bg>
      <p:bgPr>
        <a:blipFill dpi="0" rotWithShape="1">
          <a:blip r:embed="rId2" cstate="print">
            <a:alphaModFix amt="1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815413" y="2780928"/>
            <a:ext cx="10431896" cy="864096"/>
          </a:xfrm>
        </p:spPr>
        <p:txBody>
          <a:bodyPr>
            <a:normAutofit/>
          </a:bodyPr>
          <a:lstStyle>
            <a:lvl1pPr marL="0" indent="0">
              <a:defRPr sz="4000" b="1"/>
            </a:lvl1pPr>
          </a:lstStyle>
          <a:p>
            <a:pPr marL="0" indent="0"/>
            <a:r>
              <a:rPr lang="el-GR" dirty="0"/>
              <a:t>ΤΙΤΛΟΣ ΠΑΡΟΥΣΙΑΣΗΣ</a:t>
            </a:r>
          </a:p>
        </p:txBody>
      </p:sp>
      <p:grpSp>
        <p:nvGrpSpPr>
          <p:cNvPr id="4" name="Ομάδα 3"/>
          <p:cNvGrpSpPr/>
          <p:nvPr userDrawn="1"/>
        </p:nvGrpSpPr>
        <p:grpSpPr>
          <a:xfrm>
            <a:off x="527382" y="6060844"/>
            <a:ext cx="11248653" cy="635977"/>
            <a:chOff x="395536" y="6060843"/>
            <a:chExt cx="8436490" cy="635977"/>
          </a:xfrm>
        </p:grpSpPr>
        <p:pic>
          <p:nvPicPr>
            <p:cNvPr id="7" name="Εικόνα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179941"/>
              <a:ext cx="1512168" cy="397783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6100633"/>
              <a:ext cx="3467938" cy="47709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850" y="6060843"/>
              <a:ext cx="2171794" cy="635977"/>
            </a:xfrm>
            <a:prstGeom prst="rect">
              <a:avLst/>
            </a:prstGeom>
          </p:spPr>
        </p:pic>
      </p:grpSp>
      <p:cxnSp>
        <p:nvCxnSpPr>
          <p:cNvPr id="8" name="Ευθεία γραμμή σύνδεσης 7"/>
          <p:cNvCxnSpPr/>
          <p:nvPr userDrawn="1"/>
        </p:nvCxnSpPr>
        <p:spPr>
          <a:xfrm>
            <a:off x="527381" y="60608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968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Διαφάνεια απλή"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531979" y="260648"/>
            <a:ext cx="5216112" cy="618976"/>
          </a:xfrm>
        </p:spPr>
        <p:txBody>
          <a:bodyPr>
            <a:normAutofit/>
          </a:bodyPr>
          <a:lstStyle>
            <a:lvl1pPr marL="0" indent="0" algn="l"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indent="0"/>
            <a:r>
              <a:rPr lang="el-GR" dirty="0"/>
              <a:t>ΤΙΤΛΟΣ ΠΑΡΟΥΣΙΑΣΗΣ</a:t>
            </a:r>
          </a:p>
        </p:txBody>
      </p:sp>
      <p:grpSp>
        <p:nvGrpSpPr>
          <p:cNvPr id="4" name="Ομάδα 3"/>
          <p:cNvGrpSpPr/>
          <p:nvPr userDrawn="1"/>
        </p:nvGrpSpPr>
        <p:grpSpPr>
          <a:xfrm>
            <a:off x="527382" y="6060844"/>
            <a:ext cx="11248653" cy="635977"/>
            <a:chOff x="395536" y="6060843"/>
            <a:chExt cx="8436490" cy="635977"/>
          </a:xfrm>
        </p:grpSpPr>
        <p:pic>
          <p:nvPicPr>
            <p:cNvPr id="7" name="Εικόνα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179941"/>
              <a:ext cx="1512168" cy="397783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6100633"/>
              <a:ext cx="3467938" cy="47709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850" y="6060843"/>
              <a:ext cx="2171794" cy="635977"/>
            </a:xfrm>
            <a:prstGeom prst="rect">
              <a:avLst/>
            </a:prstGeom>
          </p:spPr>
        </p:pic>
      </p:grpSp>
      <p:sp>
        <p:nvSpPr>
          <p:cNvPr id="10" name="Τίτλος 1"/>
          <p:cNvSpPr txBox="1">
            <a:spLocks/>
          </p:cNvSpPr>
          <p:nvPr userDrawn="1"/>
        </p:nvSpPr>
        <p:spPr>
          <a:xfrm>
            <a:off x="6676018" y="188640"/>
            <a:ext cx="5100017" cy="690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b="1" dirty="0"/>
          </a:p>
        </p:txBody>
      </p:sp>
      <p:cxnSp>
        <p:nvCxnSpPr>
          <p:cNvPr id="5" name="Ευθεία γραμμή σύνδεσης 4"/>
          <p:cNvCxnSpPr/>
          <p:nvPr userDrawn="1"/>
        </p:nvCxnSpPr>
        <p:spPr>
          <a:xfrm>
            <a:off x="527381" y="60608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 userDrawn="1"/>
        </p:nvCxnSpPr>
        <p:spPr>
          <a:xfrm>
            <a:off x="527381" y="7522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98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Διαφάνεια εικόνας &amp; κειμένου"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531979" y="260648"/>
            <a:ext cx="5216112" cy="618976"/>
          </a:xfrm>
        </p:spPr>
        <p:txBody>
          <a:bodyPr>
            <a:normAutofit/>
          </a:bodyPr>
          <a:lstStyle>
            <a:lvl1pPr marL="0" indent="0" algn="l"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indent="0"/>
            <a:r>
              <a:rPr lang="el-GR" dirty="0"/>
              <a:t>ΤΙΤΛΟΣ ΠΑΡΟΥΣΙΑΣΗΣ</a:t>
            </a:r>
          </a:p>
        </p:txBody>
      </p:sp>
      <p:grpSp>
        <p:nvGrpSpPr>
          <p:cNvPr id="4" name="Ομάδα 3"/>
          <p:cNvGrpSpPr/>
          <p:nvPr userDrawn="1"/>
        </p:nvGrpSpPr>
        <p:grpSpPr>
          <a:xfrm>
            <a:off x="527382" y="6060844"/>
            <a:ext cx="11248653" cy="635977"/>
            <a:chOff x="395536" y="6060843"/>
            <a:chExt cx="8436490" cy="635977"/>
          </a:xfrm>
        </p:grpSpPr>
        <p:pic>
          <p:nvPicPr>
            <p:cNvPr id="7" name="Εικόνα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179941"/>
              <a:ext cx="1512168" cy="397783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6100633"/>
              <a:ext cx="3467938" cy="47709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850" y="6060843"/>
              <a:ext cx="2171794" cy="635977"/>
            </a:xfrm>
            <a:prstGeom prst="rect">
              <a:avLst/>
            </a:prstGeom>
          </p:spPr>
        </p:pic>
      </p:grpSp>
      <p:sp>
        <p:nvSpPr>
          <p:cNvPr id="10" name="Τίτλος 1"/>
          <p:cNvSpPr txBox="1">
            <a:spLocks/>
          </p:cNvSpPr>
          <p:nvPr userDrawn="1"/>
        </p:nvSpPr>
        <p:spPr>
          <a:xfrm>
            <a:off x="6676018" y="188640"/>
            <a:ext cx="5100017" cy="690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b="1" dirty="0"/>
          </a:p>
        </p:txBody>
      </p:sp>
      <p:cxnSp>
        <p:nvCxnSpPr>
          <p:cNvPr id="5" name="Ευθεία γραμμή σύνδεσης 4"/>
          <p:cNvCxnSpPr/>
          <p:nvPr userDrawn="1"/>
        </p:nvCxnSpPr>
        <p:spPr>
          <a:xfrm>
            <a:off x="527381" y="60608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 userDrawn="1"/>
        </p:nvCxnSpPr>
        <p:spPr>
          <a:xfrm>
            <a:off x="527381" y="7522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Τίτλος 1"/>
          <p:cNvSpPr txBox="1">
            <a:spLocks/>
          </p:cNvSpPr>
          <p:nvPr userDrawn="1"/>
        </p:nvSpPr>
        <p:spPr>
          <a:xfrm>
            <a:off x="2543605" y="4800600"/>
            <a:ext cx="7161312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dirty="0"/>
              <a:t>Στυλ κύριου τίτλου</a:t>
            </a:r>
          </a:p>
        </p:txBody>
      </p:sp>
      <p:sp>
        <p:nvSpPr>
          <p:cNvPr id="14" name="Θέση εικόνας 2"/>
          <p:cNvSpPr>
            <a:spLocks noGrp="1"/>
          </p:cNvSpPr>
          <p:nvPr>
            <p:ph type="pic" idx="1"/>
          </p:nvPr>
        </p:nvSpPr>
        <p:spPr>
          <a:xfrm>
            <a:off x="2597347" y="1053754"/>
            <a:ext cx="7074359" cy="37468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15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2543605" y="5367338"/>
            <a:ext cx="7161312" cy="581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232073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Διαφάνεια εικόνας &amp; κειμένου"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531979" y="260648"/>
            <a:ext cx="5216112" cy="618976"/>
          </a:xfrm>
        </p:spPr>
        <p:txBody>
          <a:bodyPr>
            <a:normAutofit/>
          </a:bodyPr>
          <a:lstStyle>
            <a:lvl1pPr marL="0" indent="0" algn="l"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indent="0"/>
            <a:r>
              <a:rPr lang="el-GR" dirty="0"/>
              <a:t>ΤΙΤΛΟΣ ΠΑΡΟΥΣΙΑΣΗΣ</a:t>
            </a:r>
          </a:p>
        </p:txBody>
      </p:sp>
      <p:grpSp>
        <p:nvGrpSpPr>
          <p:cNvPr id="4" name="Ομάδα 3"/>
          <p:cNvGrpSpPr/>
          <p:nvPr userDrawn="1"/>
        </p:nvGrpSpPr>
        <p:grpSpPr>
          <a:xfrm>
            <a:off x="527382" y="6060844"/>
            <a:ext cx="11248653" cy="635977"/>
            <a:chOff x="395536" y="6060843"/>
            <a:chExt cx="8436490" cy="635977"/>
          </a:xfrm>
        </p:grpSpPr>
        <p:pic>
          <p:nvPicPr>
            <p:cNvPr id="7" name="Εικόνα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179941"/>
              <a:ext cx="1512168" cy="397783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6100633"/>
              <a:ext cx="3467938" cy="47709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850" y="6060843"/>
              <a:ext cx="2171794" cy="635977"/>
            </a:xfrm>
            <a:prstGeom prst="rect">
              <a:avLst/>
            </a:prstGeom>
          </p:spPr>
        </p:pic>
      </p:grpSp>
      <p:sp>
        <p:nvSpPr>
          <p:cNvPr id="10" name="Τίτλος 1"/>
          <p:cNvSpPr txBox="1">
            <a:spLocks/>
          </p:cNvSpPr>
          <p:nvPr userDrawn="1"/>
        </p:nvSpPr>
        <p:spPr>
          <a:xfrm>
            <a:off x="6676018" y="188640"/>
            <a:ext cx="5100017" cy="690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b="1" dirty="0"/>
          </a:p>
        </p:txBody>
      </p:sp>
      <p:cxnSp>
        <p:nvCxnSpPr>
          <p:cNvPr id="5" name="Ευθεία γραμμή σύνδεσης 4"/>
          <p:cNvCxnSpPr/>
          <p:nvPr userDrawn="1"/>
        </p:nvCxnSpPr>
        <p:spPr>
          <a:xfrm>
            <a:off x="527381" y="60608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 userDrawn="1"/>
        </p:nvCxnSpPr>
        <p:spPr>
          <a:xfrm>
            <a:off x="527381" y="7522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Τίτλος 1"/>
          <p:cNvSpPr txBox="1">
            <a:spLocks/>
          </p:cNvSpPr>
          <p:nvPr userDrawn="1"/>
        </p:nvSpPr>
        <p:spPr>
          <a:xfrm>
            <a:off x="5883421" y="1124744"/>
            <a:ext cx="5858252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dirty="0"/>
              <a:t>Στυλ κύριου τίτλου</a:t>
            </a:r>
          </a:p>
        </p:txBody>
      </p:sp>
      <p:sp>
        <p:nvSpPr>
          <p:cNvPr id="14" name="Θέση εικόνας 2"/>
          <p:cNvSpPr>
            <a:spLocks noGrp="1"/>
          </p:cNvSpPr>
          <p:nvPr>
            <p:ph type="pic" idx="1"/>
          </p:nvPr>
        </p:nvSpPr>
        <p:spPr>
          <a:xfrm>
            <a:off x="527383" y="1053754"/>
            <a:ext cx="4992555" cy="48235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15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883421" y="1691482"/>
            <a:ext cx="5858252" cy="41857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418292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Διαφάνεια εικόνας &amp; κειμένου"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531979" y="260648"/>
            <a:ext cx="5216112" cy="618976"/>
          </a:xfrm>
        </p:spPr>
        <p:txBody>
          <a:bodyPr>
            <a:normAutofit/>
          </a:bodyPr>
          <a:lstStyle>
            <a:lvl1pPr marL="0" indent="0" algn="l"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indent="0"/>
            <a:r>
              <a:rPr lang="el-GR" dirty="0"/>
              <a:t>ΤΙΤΛΟΣ ΠΑΡΟΥΣΙΑΣΗΣ</a:t>
            </a:r>
          </a:p>
        </p:txBody>
      </p:sp>
      <p:grpSp>
        <p:nvGrpSpPr>
          <p:cNvPr id="4" name="Ομάδα 3"/>
          <p:cNvGrpSpPr/>
          <p:nvPr userDrawn="1"/>
        </p:nvGrpSpPr>
        <p:grpSpPr>
          <a:xfrm>
            <a:off x="527382" y="6060844"/>
            <a:ext cx="11248653" cy="635977"/>
            <a:chOff x="395536" y="6060843"/>
            <a:chExt cx="8436490" cy="635977"/>
          </a:xfrm>
        </p:grpSpPr>
        <p:pic>
          <p:nvPicPr>
            <p:cNvPr id="7" name="Εικόνα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179941"/>
              <a:ext cx="1512168" cy="397783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6100633"/>
              <a:ext cx="3467938" cy="47709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850" y="6060843"/>
              <a:ext cx="2171794" cy="635977"/>
            </a:xfrm>
            <a:prstGeom prst="rect">
              <a:avLst/>
            </a:prstGeom>
          </p:spPr>
        </p:pic>
      </p:grpSp>
      <p:sp>
        <p:nvSpPr>
          <p:cNvPr id="10" name="Τίτλος 1"/>
          <p:cNvSpPr txBox="1">
            <a:spLocks/>
          </p:cNvSpPr>
          <p:nvPr userDrawn="1"/>
        </p:nvSpPr>
        <p:spPr>
          <a:xfrm>
            <a:off x="6676018" y="188640"/>
            <a:ext cx="5100017" cy="690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b="1" dirty="0"/>
          </a:p>
        </p:txBody>
      </p:sp>
      <p:cxnSp>
        <p:nvCxnSpPr>
          <p:cNvPr id="5" name="Ευθεία γραμμή σύνδεσης 4"/>
          <p:cNvCxnSpPr/>
          <p:nvPr userDrawn="1"/>
        </p:nvCxnSpPr>
        <p:spPr>
          <a:xfrm>
            <a:off x="527381" y="60608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 userDrawn="1"/>
        </p:nvCxnSpPr>
        <p:spPr>
          <a:xfrm>
            <a:off x="527381" y="7522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Τίτλος 1"/>
          <p:cNvSpPr txBox="1">
            <a:spLocks/>
          </p:cNvSpPr>
          <p:nvPr userDrawn="1"/>
        </p:nvSpPr>
        <p:spPr>
          <a:xfrm>
            <a:off x="527381" y="1124744"/>
            <a:ext cx="5760640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dirty="0"/>
              <a:t>Στυλ κύριου τίτλου</a:t>
            </a:r>
          </a:p>
        </p:txBody>
      </p:sp>
      <p:sp>
        <p:nvSpPr>
          <p:cNvPr id="15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27382" y="1691482"/>
            <a:ext cx="5685188" cy="41857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17" name="Θέση εικόνας 2"/>
          <p:cNvSpPr>
            <a:spLocks noGrp="1"/>
          </p:cNvSpPr>
          <p:nvPr>
            <p:ph type="pic" idx="10"/>
          </p:nvPr>
        </p:nvSpPr>
        <p:spPr>
          <a:xfrm>
            <a:off x="6478861" y="1053754"/>
            <a:ext cx="5089747" cy="48235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469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Διαφάνεια εικόνας &amp; κειμένου"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531979" y="260648"/>
            <a:ext cx="5216112" cy="618976"/>
          </a:xfrm>
        </p:spPr>
        <p:txBody>
          <a:bodyPr>
            <a:normAutofit/>
          </a:bodyPr>
          <a:lstStyle>
            <a:lvl1pPr marL="0" indent="0" algn="l"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indent="0"/>
            <a:r>
              <a:rPr lang="el-GR" dirty="0"/>
              <a:t>ΤΙΤΛΟΣ ΠΑΡΟΥΣΙΑΣΗΣ</a:t>
            </a:r>
          </a:p>
        </p:txBody>
      </p:sp>
      <p:grpSp>
        <p:nvGrpSpPr>
          <p:cNvPr id="4" name="Ομάδα 3"/>
          <p:cNvGrpSpPr/>
          <p:nvPr userDrawn="1"/>
        </p:nvGrpSpPr>
        <p:grpSpPr>
          <a:xfrm>
            <a:off x="527382" y="6060844"/>
            <a:ext cx="11248653" cy="635977"/>
            <a:chOff x="395536" y="6060843"/>
            <a:chExt cx="8436490" cy="635977"/>
          </a:xfrm>
        </p:grpSpPr>
        <p:pic>
          <p:nvPicPr>
            <p:cNvPr id="7" name="Εικόνα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179941"/>
              <a:ext cx="1512168" cy="397783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6100633"/>
              <a:ext cx="3467938" cy="47709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850" y="6060843"/>
              <a:ext cx="2171794" cy="635977"/>
            </a:xfrm>
            <a:prstGeom prst="rect">
              <a:avLst/>
            </a:prstGeom>
          </p:spPr>
        </p:pic>
      </p:grpSp>
      <p:sp>
        <p:nvSpPr>
          <p:cNvPr id="10" name="Τίτλος 1"/>
          <p:cNvSpPr txBox="1">
            <a:spLocks/>
          </p:cNvSpPr>
          <p:nvPr userDrawn="1"/>
        </p:nvSpPr>
        <p:spPr>
          <a:xfrm>
            <a:off x="6676018" y="188640"/>
            <a:ext cx="5100017" cy="690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b="1" dirty="0"/>
          </a:p>
        </p:txBody>
      </p:sp>
      <p:cxnSp>
        <p:nvCxnSpPr>
          <p:cNvPr id="5" name="Ευθεία γραμμή σύνδεσης 4"/>
          <p:cNvCxnSpPr/>
          <p:nvPr userDrawn="1"/>
        </p:nvCxnSpPr>
        <p:spPr>
          <a:xfrm>
            <a:off x="527381" y="60608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 userDrawn="1"/>
        </p:nvCxnSpPr>
        <p:spPr>
          <a:xfrm>
            <a:off x="527381" y="7522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Τίτλος 1"/>
          <p:cNvSpPr txBox="1">
            <a:spLocks/>
          </p:cNvSpPr>
          <p:nvPr userDrawn="1"/>
        </p:nvSpPr>
        <p:spPr>
          <a:xfrm>
            <a:off x="5883421" y="2347863"/>
            <a:ext cx="5858252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dirty="0"/>
              <a:t>Στυλ κύριου τίτλου</a:t>
            </a:r>
          </a:p>
        </p:txBody>
      </p:sp>
      <p:sp>
        <p:nvSpPr>
          <p:cNvPr id="14" name="Θέση εικόνας 2"/>
          <p:cNvSpPr>
            <a:spLocks noGrp="1"/>
          </p:cNvSpPr>
          <p:nvPr>
            <p:ph type="pic" idx="1"/>
          </p:nvPr>
        </p:nvSpPr>
        <p:spPr>
          <a:xfrm>
            <a:off x="527383" y="2276872"/>
            <a:ext cx="4992555" cy="2735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15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883421" y="2914601"/>
            <a:ext cx="5892615" cy="209755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3363895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Διαφάνεια εικόνας &amp; κειμένου"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531979" y="260648"/>
            <a:ext cx="5216112" cy="618976"/>
          </a:xfrm>
        </p:spPr>
        <p:txBody>
          <a:bodyPr>
            <a:normAutofit/>
          </a:bodyPr>
          <a:lstStyle>
            <a:lvl1pPr marL="0" indent="0" algn="l"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indent="0"/>
            <a:r>
              <a:rPr lang="el-GR" dirty="0"/>
              <a:t>ΤΙΤΛΟΣ ΠΑΡΟΥΣΙΑΣΗΣ</a:t>
            </a:r>
          </a:p>
        </p:txBody>
      </p:sp>
      <p:grpSp>
        <p:nvGrpSpPr>
          <p:cNvPr id="4" name="Ομάδα 3"/>
          <p:cNvGrpSpPr/>
          <p:nvPr userDrawn="1"/>
        </p:nvGrpSpPr>
        <p:grpSpPr>
          <a:xfrm>
            <a:off x="527382" y="6060844"/>
            <a:ext cx="11248653" cy="635977"/>
            <a:chOff x="395536" y="6060843"/>
            <a:chExt cx="8436490" cy="635977"/>
          </a:xfrm>
        </p:grpSpPr>
        <p:pic>
          <p:nvPicPr>
            <p:cNvPr id="7" name="Εικόνα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179941"/>
              <a:ext cx="1512168" cy="397783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6100633"/>
              <a:ext cx="3467938" cy="47709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850" y="6060843"/>
              <a:ext cx="2171794" cy="635977"/>
            </a:xfrm>
            <a:prstGeom prst="rect">
              <a:avLst/>
            </a:prstGeom>
          </p:spPr>
        </p:pic>
      </p:grpSp>
      <p:sp>
        <p:nvSpPr>
          <p:cNvPr id="10" name="Τίτλος 1"/>
          <p:cNvSpPr txBox="1">
            <a:spLocks/>
          </p:cNvSpPr>
          <p:nvPr userDrawn="1"/>
        </p:nvSpPr>
        <p:spPr>
          <a:xfrm>
            <a:off x="6676018" y="188640"/>
            <a:ext cx="5100017" cy="690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b="1" dirty="0"/>
          </a:p>
        </p:txBody>
      </p:sp>
      <p:cxnSp>
        <p:nvCxnSpPr>
          <p:cNvPr id="5" name="Ευθεία γραμμή σύνδεσης 4"/>
          <p:cNvCxnSpPr/>
          <p:nvPr userDrawn="1"/>
        </p:nvCxnSpPr>
        <p:spPr>
          <a:xfrm>
            <a:off x="527381" y="60608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 userDrawn="1"/>
        </p:nvCxnSpPr>
        <p:spPr>
          <a:xfrm>
            <a:off x="527381" y="7522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Τίτλος 1"/>
          <p:cNvSpPr txBox="1">
            <a:spLocks/>
          </p:cNvSpPr>
          <p:nvPr userDrawn="1"/>
        </p:nvSpPr>
        <p:spPr>
          <a:xfrm>
            <a:off x="525559" y="4446438"/>
            <a:ext cx="1121594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dirty="0"/>
              <a:t>Στυλ κύριου τίτλου</a:t>
            </a:r>
          </a:p>
        </p:txBody>
      </p:sp>
      <p:sp>
        <p:nvSpPr>
          <p:cNvPr id="14" name="Θέση εικόνας 2"/>
          <p:cNvSpPr>
            <a:spLocks noGrp="1"/>
          </p:cNvSpPr>
          <p:nvPr>
            <p:ph type="pic" idx="1"/>
          </p:nvPr>
        </p:nvSpPr>
        <p:spPr>
          <a:xfrm>
            <a:off x="527381" y="1052736"/>
            <a:ext cx="11214291" cy="339370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15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525559" y="5013177"/>
            <a:ext cx="11215948" cy="8744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2671421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Διαφάνεια κειμένου">
    <p:bg>
      <p:bgPr>
        <a:blipFill dpi="0" rotWithShape="1">
          <a:blip r:embed="rId2" cstate="print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 hasCustomPrompt="1"/>
          </p:nvPr>
        </p:nvSpPr>
        <p:spPr>
          <a:xfrm>
            <a:off x="531979" y="260648"/>
            <a:ext cx="5216112" cy="618976"/>
          </a:xfrm>
        </p:spPr>
        <p:txBody>
          <a:bodyPr>
            <a:normAutofit/>
          </a:bodyPr>
          <a:lstStyle>
            <a:lvl1pPr marL="0" indent="0" algn="l">
              <a:defRPr sz="12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marL="0" indent="0"/>
            <a:r>
              <a:rPr lang="el-GR" dirty="0"/>
              <a:t>ΤΙΤΛΟΣ ΠΑΡΟΥΣΙΑΣΗΣ</a:t>
            </a:r>
          </a:p>
        </p:txBody>
      </p:sp>
      <p:grpSp>
        <p:nvGrpSpPr>
          <p:cNvPr id="4" name="Ομάδα 3"/>
          <p:cNvGrpSpPr/>
          <p:nvPr userDrawn="1"/>
        </p:nvGrpSpPr>
        <p:grpSpPr>
          <a:xfrm>
            <a:off x="527382" y="6060844"/>
            <a:ext cx="11248653" cy="635977"/>
            <a:chOff x="395536" y="6060843"/>
            <a:chExt cx="8436490" cy="635977"/>
          </a:xfrm>
        </p:grpSpPr>
        <p:pic>
          <p:nvPicPr>
            <p:cNvPr id="7" name="Εικόνα 6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6179941"/>
              <a:ext cx="1512168" cy="397783"/>
            </a:xfrm>
            <a:prstGeom prst="rect">
              <a:avLst/>
            </a:prstGeom>
          </p:spPr>
        </p:pic>
        <p:pic>
          <p:nvPicPr>
            <p:cNvPr id="9" name="Εικόνα 8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4088" y="6100633"/>
              <a:ext cx="3467938" cy="477092"/>
            </a:xfrm>
            <a:prstGeom prst="rect">
              <a:avLst/>
            </a:prstGeom>
          </p:spPr>
        </p:pic>
        <p:pic>
          <p:nvPicPr>
            <p:cNvPr id="11" name="Εικόνα 10"/>
            <p:cNvPicPr>
              <a:picLocks noChangeAspect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51850" y="6060843"/>
              <a:ext cx="2171794" cy="635977"/>
            </a:xfrm>
            <a:prstGeom prst="rect">
              <a:avLst/>
            </a:prstGeom>
          </p:spPr>
        </p:pic>
      </p:grpSp>
      <p:sp>
        <p:nvSpPr>
          <p:cNvPr id="10" name="Τίτλος 1"/>
          <p:cNvSpPr txBox="1">
            <a:spLocks/>
          </p:cNvSpPr>
          <p:nvPr userDrawn="1"/>
        </p:nvSpPr>
        <p:spPr>
          <a:xfrm>
            <a:off x="6676018" y="188640"/>
            <a:ext cx="5100017" cy="690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b="1" dirty="0"/>
          </a:p>
        </p:txBody>
      </p:sp>
      <p:cxnSp>
        <p:nvCxnSpPr>
          <p:cNvPr id="5" name="Ευθεία γραμμή σύνδεσης 4"/>
          <p:cNvCxnSpPr/>
          <p:nvPr userDrawn="1"/>
        </p:nvCxnSpPr>
        <p:spPr>
          <a:xfrm>
            <a:off x="527381" y="60608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Ευθεία γραμμή σύνδεσης 11"/>
          <p:cNvCxnSpPr/>
          <p:nvPr userDrawn="1"/>
        </p:nvCxnSpPr>
        <p:spPr>
          <a:xfrm>
            <a:off x="527381" y="752243"/>
            <a:ext cx="112142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Τίτλος 1"/>
          <p:cNvSpPr txBox="1">
            <a:spLocks/>
          </p:cNvSpPr>
          <p:nvPr userDrawn="1"/>
        </p:nvSpPr>
        <p:spPr>
          <a:xfrm>
            <a:off x="525559" y="1052736"/>
            <a:ext cx="11215948" cy="5667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000" dirty="0"/>
              <a:t>Στυλ κύριου τίτλου</a:t>
            </a:r>
          </a:p>
        </p:txBody>
      </p:sp>
      <p:sp>
        <p:nvSpPr>
          <p:cNvPr id="17" name="Θέση κειμένου 3"/>
          <p:cNvSpPr>
            <a:spLocks noGrp="1"/>
          </p:cNvSpPr>
          <p:nvPr>
            <p:ph type="body" sz="half" idx="10"/>
          </p:nvPr>
        </p:nvSpPr>
        <p:spPr>
          <a:xfrm>
            <a:off x="525559" y="1619474"/>
            <a:ext cx="11215948" cy="42577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01865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3C9DE-635A-4788-8888-6C334853B15B}" type="datetimeFigureOut">
              <a:rPr lang="el-GR" smtClean="0"/>
              <a:pPr/>
              <a:t>28/11/2021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6A8C1-6520-40D6-B638-30CA6EDDAAD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781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34CB4F-E623-40D6-9EDB-208E535BF8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Μεθοδολογία</a:t>
            </a:r>
            <a:endParaRPr lang="en-US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C3D4F7B-5A4F-4328-A273-041D1970B2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290ABC-3812-46C7-A3DD-9EA7D4B9B30A}"/>
              </a:ext>
            </a:extLst>
          </p:cNvPr>
          <p:cNvSpPr txBox="1"/>
          <p:nvPr/>
        </p:nvSpPr>
        <p:spPr>
          <a:xfrm>
            <a:off x="3322982" y="1809786"/>
            <a:ext cx="8407677" cy="4181401"/>
          </a:xfrm>
          <a:prstGeom prst="rect">
            <a:avLst/>
          </a:prstGeom>
          <a:noFill/>
          <a:ln w="50800"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Εύρος της εφαρμογής του Προγράμματος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Σπουδών (Οκτώβριος 2021-Μάιος 2022) </a:t>
            </a:r>
            <a:endParaRPr lang="el-GR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Μεθοδολογία που προτείνεται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να ακολουθηθεί κατά την Πιλοτική Εφαρμογή του μαθήματος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Επιμόρφωση</a:t>
            </a: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των εκπαιδευτικών για το ΠΣ και τη διδακτική μεθοδολογία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Εφαρμογή</a:t>
            </a: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ΘΕ στο Α τετράμηνο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Αποτίμηση</a:t>
            </a:r>
            <a:endParaRPr lang="en-US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Εφαρμογή </a:t>
            </a: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 στο Β τετράμηνο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Αποτίμηση</a:t>
            </a: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Αποτίμηση –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ερωτηματολόγιο εκπαιδευτικού</a:t>
            </a: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ερωτηματολόγιο μαθητών/τριών</a:t>
            </a: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συνέντευξη διευθυν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τή/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ντριας</a:t>
            </a:r>
            <a:endParaRPr lang="el-GR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Δειγματική διδασκαλία 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από επόπτη ή υποστηρικτή (αν είναι εφικτό)</a:t>
            </a: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Συνεργασία με Υποστηρικτή </a:t>
            </a: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που δρ</a:t>
            </a:r>
            <a:r>
              <a:rPr lang="el-GR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ά στο πλαίσιο έρευνας-δράσης ως </a:t>
            </a:r>
            <a:r>
              <a:rPr lang="el-GR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διευκολυντής</a:t>
            </a:r>
            <a:endParaRPr lang="el-GR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l-GR" sz="1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Παρατήρηση, </a:t>
            </a:r>
            <a:r>
              <a:rPr lang="el-G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 είναι δυνατή, από συν</a:t>
            </a:r>
            <a:r>
              <a:rPr lang="el-GR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άδελφο ΠΕ01 που δρά στο πλαίσιο έρευνας-δράσης </a:t>
            </a: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ως κριτικός φίλος.</a:t>
            </a:r>
            <a:endParaRPr lang="el-GR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589A6666-520E-48EA-818E-B1F7A03CDDD4}"/>
              </a:ext>
            </a:extLst>
          </p:cNvPr>
          <p:cNvSpPr txBox="1">
            <a:spLocks/>
          </p:cNvSpPr>
          <p:nvPr/>
        </p:nvSpPr>
        <p:spPr>
          <a:xfrm>
            <a:off x="618118" y="171595"/>
            <a:ext cx="11573882" cy="891892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l-GR" sz="2000" dirty="0">
              <a:solidFill>
                <a:schemeClr val="bg1"/>
              </a:solidFill>
            </a:endParaRPr>
          </a:p>
          <a:p>
            <a:pPr algn="ctr"/>
            <a:r>
              <a:rPr lang="el-GR" sz="2000" dirty="0">
                <a:solidFill>
                  <a:schemeClr val="bg1"/>
                </a:solidFill>
              </a:rPr>
              <a:t>ΠΛΑΙΣΙΟ ΥΛΟΠΟΙΗΣΗΣ ΤΗΣ ΠΙΛΟΤΙΚΗΣ ΕΦΑΡΜΟΓΗΣ – ΒΑΣΙΚΕΣ ΚΑΤΕΥΘΥΝΣΕΙΣ ΩΣ ΠΡΟΣ ΤΗΝ ΠΙΛΟΤΙΚΗ ΕΦΑΡΜΟΓΗ ΤΟΥ ΠΣ – ΣΧ. ΕΤΟΣ 2021-22</a:t>
            </a:r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7" name="Ομάδα 6">
            <a:extLst>
              <a:ext uri="{FF2B5EF4-FFF2-40B4-BE49-F238E27FC236}">
                <a16:creationId xmlns:a16="http://schemas.microsoft.com/office/drawing/2014/main" id="{00198323-FD65-487F-A8A0-64F55F3144D9}"/>
              </a:ext>
            </a:extLst>
          </p:cNvPr>
          <p:cNvGrpSpPr/>
          <p:nvPr/>
        </p:nvGrpSpPr>
        <p:grpSpPr>
          <a:xfrm>
            <a:off x="735495" y="1173179"/>
            <a:ext cx="2587487" cy="4841016"/>
            <a:chOff x="3330666" y="-1"/>
            <a:chExt cx="3043209" cy="5418667"/>
          </a:xfrm>
          <a:solidFill>
            <a:schemeClr val="accent1">
              <a:hueOff val="0"/>
              <a:satOff val="0"/>
              <a:lumOff val="0"/>
              <a:alpha val="67000"/>
            </a:schemeClr>
          </a:solidFill>
        </p:grpSpPr>
        <p:sp>
          <p:nvSpPr>
            <p:cNvPr id="8" name="Διάγραμμα ροής: Μη αυτόματη λειτουργία 7">
              <a:extLst>
                <a:ext uri="{FF2B5EF4-FFF2-40B4-BE49-F238E27FC236}">
                  <a16:creationId xmlns:a16="http://schemas.microsoft.com/office/drawing/2014/main" id="{E5B79835-FD84-4DA9-AE7C-9E3534DFF07E}"/>
                </a:ext>
              </a:extLst>
            </p:cNvPr>
            <p:cNvSpPr/>
            <p:nvPr/>
          </p:nvSpPr>
          <p:spPr>
            <a:xfrm rot="16200000">
              <a:off x="2142937" y="1187728"/>
              <a:ext cx="5418667" cy="3043209"/>
            </a:xfrm>
            <a:prstGeom prst="flowChartManualOperati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Διάγραμμα ροής: Μη αυτόματη λειτουργία 4">
              <a:extLst>
                <a:ext uri="{FF2B5EF4-FFF2-40B4-BE49-F238E27FC236}">
                  <a16:creationId xmlns:a16="http://schemas.microsoft.com/office/drawing/2014/main" id="{7D1525F7-E960-405C-9067-75FFBCE933A7}"/>
                </a:ext>
              </a:extLst>
            </p:cNvPr>
            <p:cNvSpPr txBox="1"/>
            <p:nvPr/>
          </p:nvSpPr>
          <p:spPr>
            <a:xfrm>
              <a:off x="3330666" y="1083732"/>
              <a:ext cx="3043209" cy="325120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0" tIns="0" rIns="203200" bIns="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2400" kern="1200" dirty="0"/>
                <a:t>Η </a:t>
              </a:r>
              <a:r>
                <a:rPr lang="el-GR" sz="2400" b="1" kern="1200" dirty="0"/>
                <a:t>διδακτική εφαρμογή</a:t>
              </a:r>
              <a:r>
                <a:rPr lang="el-GR" sz="2400" kern="1200" dirty="0"/>
                <a:t> των Προγραμμάτων Σπουδών</a:t>
              </a:r>
              <a:endParaRPr lang="en-US" sz="2400" kern="1200" dirty="0"/>
            </a:p>
          </p:txBody>
        </p:sp>
      </p:grpSp>
      <p:grpSp>
        <p:nvGrpSpPr>
          <p:cNvPr id="10" name="Ομάδα 9">
            <a:extLst>
              <a:ext uri="{FF2B5EF4-FFF2-40B4-BE49-F238E27FC236}">
                <a16:creationId xmlns:a16="http://schemas.microsoft.com/office/drawing/2014/main" id="{051D07DE-2A00-4F75-B2F7-0129BB94211D}"/>
              </a:ext>
            </a:extLst>
          </p:cNvPr>
          <p:cNvGrpSpPr/>
          <p:nvPr/>
        </p:nvGrpSpPr>
        <p:grpSpPr>
          <a:xfrm>
            <a:off x="3887813" y="1165643"/>
            <a:ext cx="6702374" cy="570477"/>
            <a:chOff x="1083046" y="3136866"/>
            <a:chExt cx="6702374" cy="570477"/>
          </a:xfrm>
          <a:scene3d>
            <a:camera prst="orthographicFront"/>
            <a:lightRig rig="flat" dir="t"/>
          </a:scene3d>
        </p:grpSpPr>
        <p:sp>
          <p:nvSpPr>
            <p:cNvPr id="11" name="Ορθογώνιο 10">
              <a:extLst>
                <a:ext uri="{FF2B5EF4-FFF2-40B4-BE49-F238E27FC236}">
                  <a16:creationId xmlns:a16="http://schemas.microsoft.com/office/drawing/2014/main" id="{A8C01DEC-E9CE-440D-A036-6720F4635F75}"/>
                </a:ext>
              </a:extLst>
            </p:cNvPr>
            <p:cNvSpPr/>
            <p:nvPr/>
          </p:nvSpPr>
          <p:spPr>
            <a:xfrm>
              <a:off x="1083046" y="3136866"/>
              <a:ext cx="6702374" cy="570477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DFC1EAB-343F-4EB4-9168-59A9C7A4EBFA}"/>
                </a:ext>
              </a:extLst>
            </p:cNvPr>
            <p:cNvSpPr txBox="1"/>
            <p:nvPr/>
          </p:nvSpPr>
          <p:spPr>
            <a:xfrm>
              <a:off x="1083046" y="3136866"/>
              <a:ext cx="6702374" cy="5704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2816" tIns="45720" rIns="45720" bIns="4572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800" kern="1200" dirty="0"/>
                <a:t>Ενημερωτικές συναντήσεις Εποπτών Πιλοτικής Εφαρμογής με τους εκπαιδευτικούς των  ΠΠΣ  </a:t>
              </a:r>
              <a:endParaRPr lang="en-US" sz="1800" kern="1200" dirty="0"/>
            </a:p>
          </p:txBody>
        </p:sp>
      </p:grp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3F0C5A08-A610-4532-9AC1-54FC75B46037}"/>
              </a:ext>
            </a:extLst>
          </p:cNvPr>
          <p:cNvSpPr/>
          <p:nvPr/>
        </p:nvSpPr>
        <p:spPr>
          <a:xfrm rot="20486477">
            <a:off x="2489641" y="1230593"/>
            <a:ext cx="1613859" cy="5980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rgbClr val="0070C0"/>
                </a:solidFill>
              </a:rPr>
              <a:t>27-09 έως 15-10-2021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141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34CB4F-E623-40D6-9EDB-208E535BF8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Μεθοδολογία</a:t>
            </a:r>
            <a:endParaRPr lang="en-US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9C3D4F7B-5A4F-4328-A273-041D1970B23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290ABC-3812-46C7-A3DD-9EA7D4B9B30A}"/>
              </a:ext>
            </a:extLst>
          </p:cNvPr>
          <p:cNvSpPr txBox="1"/>
          <p:nvPr/>
        </p:nvSpPr>
        <p:spPr>
          <a:xfrm>
            <a:off x="3322982" y="1922321"/>
            <a:ext cx="8407677" cy="3862852"/>
          </a:xfrm>
          <a:prstGeom prst="rect">
            <a:avLst/>
          </a:prstGeom>
          <a:noFill/>
          <a:ln w="50800"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l-G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l-G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l-G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l-G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l-G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l-G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l-GR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l-GR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l-GR" sz="1600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l-G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l-GR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Προτάσεις αξιοποίησης εκπαιδευτικού-διδακτικού υλικού (όπως για παράδειγμα, του υπάρχοντος, προτάσεις και επιλογές εφόσον η θεματική ενότητα διαφοροποιείται σημαντικά από τα υπάρχοντα Προγράμματα Σπουδών).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514350" algn="l"/>
              </a:tabLs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Τίτλος 1">
            <a:extLst>
              <a:ext uri="{FF2B5EF4-FFF2-40B4-BE49-F238E27FC236}">
                <a16:creationId xmlns:a16="http://schemas.microsoft.com/office/drawing/2014/main" id="{589A6666-520E-48EA-818E-B1F7A03CDDD4}"/>
              </a:ext>
            </a:extLst>
          </p:cNvPr>
          <p:cNvSpPr txBox="1">
            <a:spLocks/>
          </p:cNvSpPr>
          <p:nvPr/>
        </p:nvSpPr>
        <p:spPr>
          <a:xfrm>
            <a:off x="618118" y="171595"/>
            <a:ext cx="11573882" cy="891892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l-GR" sz="2000" dirty="0">
              <a:solidFill>
                <a:schemeClr val="bg1"/>
              </a:solidFill>
            </a:endParaRPr>
          </a:p>
          <a:p>
            <a:pPr algn="ctr"/>
            <a:r>
              <a:rPr lang="el-GR" sz="2000" dirty="0">
                <a:solidFill>
                  <a:schemeClr val="bg1"/>
                </a:solidFill>
              </a:rPr>
              <a:t>ΠΛΑΙΣΙΟ ΥΛΟΠΟΙΗΣΗΣ ΤΗΣ ΠΙΛΟΤΙΚΗΣ ΕΦΑΡΜΟΓΗΣ – ΒΑΣΙΚΕΣ ΚΑΤΕΥΘΥΝΣΕΙΣ ΩΣ ΠΡΟΣ ΤΗΝ ΠΙΛΟΤΙΚΗ ΕΦΑΡΜΟΓΗ ΤΟΥ ΠΣ – ΣΧ. ΕΤΟΣ 2021-22</a:t>
            </a:r>
            <a:endParaRPr lang="en-US" sz="2000" dirty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grpSp>
        <p:nvGrpSpPr>
          <p:cNvPr id="7" name="Ομάδα 6">
            <a:extLst>
              <a:ext uri="{FF2B5EF4-FFF2-40B4-BE49-F238E27FC236}">
                <a16:creationId xmlns:a16="http://schemas.microsoft.com/office/drawing/2014/main" id="{00198323-FD65-487F-A8A0-64F55F3144D9}"/>
              </a:ext>
            </a:extLst>
          </p:cNvPr>
          <p:cNvGrpSpPr/>
          <p:nvPr/>
        </p:nvGrpSpPr>
        <p:grpSpPr>
          <a:xfrm>
            <a:off x="735495" y="1173179"/>
            <a:ext cx="2587487" cy="4841016"/>
            <a:chOff x="3330666" y="-1"/>
            <a:chExt cx="3043209" cy="5418667"/>
          </a:xfrm>
          <a:solidFill>
            <a:schemeClr val="accent1">
              <a:hueOff val="0"/>
              <a:satOff val="0"/>
              <a:lumOff val="0"/>
              <a:alpha val="67000"/>
            </a:schemeClr>
          </a:solidFill>
        </p:grpSpPr>
        <p:sp>
          <p:nvSpPr>
            <p:cNvPr id="8" name="Διάγραμμα ροής: Μη αυτόματη λειτουργία 7">
              <a:extLst>
                <a:ext uri="{FF2B5EF4-FFF2-40B4-BE49-F238E27FC236}">
                  <a16:creationId xmlns:a16="http://schemas.microsoft.com/office/drawing/2014/main" id="{E5B79835-FD84-4DA9-AE7C-9E3534DFF07E}"/>
                </a:ext>
              </a:extLst>
            </p:cNvPr>
            <p:cNvSpPr/>
            <p:nvPr/>
          </p:nvSpPr>
          <p:spPr>
            <a:xfrm rot="16200000">
              <a:off x="2142937" y="1187728"/>
              <a:ext cx="5418667" cy="3043209"/>
            </a:xfrm>
            <a:prstGeom prst="flowChartManualOperation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Διάγραμμα ροής: Μη αυτόματη λειτουργία 4">
              <a:extLst>
                <a:ext uri="{FF2B5EF4-FFF2-40B4-BE49-F238E27FC236}">
                  <a16:creationId xmlns:a16="http://schemas.microsoft.com/office/drawing/2014/main" id="{7D1525F7-E960-405C-9067-75FFBCE933A7}"/>
                </a:ext>
              </a:extLst>
            </p:cNvPr>
            <p:cNvSpPr txBox="1"/>
            <p:nvPr/>
          </p:nvSpPr>
          <p:spPr>
            <a:xfrm>
              <a:off x="3330666" y="1083732"/>
              <a:ext cx="3043209" cy="325120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03200" tIns="0" rIns="203200" bIns="0" numCol="1" spcCol="1270" anchor="ctr" anchorCtr="0">
              <a:noAutofit/>
            </a:bodyPr>
            <a:lstStyle/>
            <a:p>
              <a:pPr marL="0" lvl="0" indent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2400" kern="1200" dirty="0"/>
                <a:t>Η </a:t>
              </a:r>
              <a:r>
                <a:rPr lang="el-GR" sz="2400" b="1" kern="1200" dirty="0"/>
                <a:t>διδακτική εφαρμογή</a:t>
              </a:r>
              <a:r>
                <a:rPr lang="el-GR" sz="2400" kern="1200" dirty="0"/>
                <a:t> των Προγραμμάτων Σπουδών</a:t>
              </a:r>
              <a:endParaRPr lang="en-US" sz="2400" kern="1200" dirty="0"/>
            </a:p>
          </p:txBody>
        </p:sp>
      </p:grpSp>
      <p:grpSp>
        <p:nvGrpSpPr>
          <p:cNvPr id="10" name="Ομάδα 9">
            <a:extLst>
              <a:ext uri="{FF2B5EF4-FFF2-40B4-BE49-F238E27FC236}">
                <a16:creationId xmlns:a16="http://schemas.microsoft.com/office/drawing/2014/main" id="{051D07DE-2A00-4F75-B2F7-0129BB94211D}"/>
              </a:ext>
            </a:extLst>
          </p:cNvPr>
          <p:cNvGrpSpPr/>
          <p:nvPr/>
        </p:nvGrpSpPr>
        <p:grpSpPr>
          <a:xfrm>
            <a:off x="3887813" y="1247622"/>
            <a:ext cx="6702374" cy="570477"/>
            <a:chOff x="1083046" y="3136866"/>
            <a:chExt cx="6702374" cy="570477"/>
          </a:xfrm>
          <a:scene3d>
            <a:camera prst="orthographicFront"/>
            <a:lightRig rig="flat" dir="t"/>
          </a:scene3d>
        </p:grpSpPr>
        <p:sp>
          <p:nvSpPr>
            <p:cNvPr id="11" name="Ορθογώνιο 10">
              <a:extLst>
                <a:ext uri="{FF2B5EF4-FFF2-40B4-BE49-F238E27FC236}">
                  <a16:creationId xmlns:a16="http://schemas.microsoft.com/office/drawing/2014/main" id="{A8C01DEC-E9CE-440D-A036-6720F4635F75}"/>
                </a:ext>
              </a:extLst>
            </p:cNvPr>
            <p:cNvSpPr/>
            <p:nvPr/>
          </p:nvSpPr>
          <p:spPr>
            <a:xfrm>
              <a:off x="1083046" y="3136866"/>
              <a:ext cx="6702374" cy="570477"/>
            </a:xfrm>
            <a:prstGeom prst="rect">
              <a:avLst/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DFC1EAB-343F-4EB4-9168-59A9C7A4EBFA}"/>
                </a:ext>
              </a:extLst>
            </p:cNvPr>
            <p:cNvSpPr txBox="1"/>
            <p:nvPr/>
          </p:nvSpPr>
          <p:spPr>
            <a:xfrm>
              <a:off x="1083046" y="3136866"/>
              <a:ext cx="6702374" cy="57047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52816" tIns="45720" rIns="45720" bIns="45720" numCol="1" spcCol="1270" anchor="ctr" anchorCtr="0">
              <a:noAutofit/>
            </a:bodyPr>
            <a:lstStyle/>
            <a:p>
              <a:pPr marL="0" lvl="0" indent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1800" kern="1200" dirty="0"/>
                <a:t>Ενημερωτικές συναντήσεις Εποπτών Πιλοτικής Εφαρμογής με τους εκπαιδευτικούς των  ΠΠΣ  </a:t>
              </a:r>
              <a:endParaRPr lang="en-US" sz="1800" kern="1200" dirty="0"/>
            </a:p>
          </p:txBody>
        </p:sp>
      </p:grp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3F0C5A08-A610-4532-9AC1-54FC75B46037}"/>
              </a:ext>
            </a:extLst>
          </p:cNvPr>
          <p:cNvSpPr/>
          <p:nvPr/>
        </p:nvSpPr>
        <p:spPr>
          <a:xfrm rot="20486477">
            <a:off x="2489641" y="1230593"/>
            <a:ext cx="1613859" cy="59806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rgbClr val="0070C0"/>
                </a:solidFill>
              </a:rPr>
              <a:t>27-09 έως 15-10-2021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Πίνακας 3">
            <a:extLst>
              <a:ext uri="{FF2B5EF4-FFF2-40B4-BE49-F238E27FC236}">
                <a16:creationId xmlns:a16="http://schemas.microsoft.com/office/drawing/2014/main" id="{47030D22-CF60-480B-AE32-D3B5EEFEE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29490"/>
              </p:ext>
            </p:extLst>
          </p:nvPr>
        </p:nvGraphicFramePr>
        <p:xfrm>
          <a:off x="3725021" y="2002234"/>
          <a:ext cx="7807960" cy="35355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3464">
                  <a:extLst>
                    <a:ext uri="{9D8B030D-6E8A-4147-A177-3AD203B41FA5}">
                      <a16:colId xmlns:a16="http://schemas.microsoft.com/office/drawing/2014/main" val="2438638018"/>
                    </a:ext>
                  </a:extLst>
                </a:gridCol>
                <a:gridCol w="3650039">
                  <a:extLst>
                    <a:ext uri="{9D8B030D-6E8A-4147-A177-3AD203B41FA5}">
                      <a16:colId xmlns:a16="http://schemas.microsoft.com/office/drawing/2014/main" val="855504454"/>
                    </a:ext>
                  </a:extLst>
                </a:gridCol>
                <a:gridCol w="2604457">
                  <a:extLst>
                    <a:ext uri="{9D8B030D-6E8A-4147-A177-3AD203B41FA5}">
                      <a16:colId xmlns:a16="http://schemas.microsoft.com/office/drawing/2014/main" val="1718120676"/>
                    </a:ext>
                  </a:extLst>
                </a:gridCol>
              </a:tblGrid>
              <a:tr h="318289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2021-22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Α Τετράμηνο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>
                          <a:effectLst/>
                        </a:rPr>
                        <a:t>Β Τετράμηνο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1226906"/>
                  </a:ext>
                </a:extLst>
              </a:tr>
              <a:tr h="21775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Γ Δημοτικού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ΘΕ4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>
                          <a:effectLst/>
                        </a:rPr>
                        <a:t>ΘΕ20 και ΘΕ23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3515922"/>
                  </a:ext>
                </a:extLst>
              </a:tr>
              <a:tr h="21775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Δ Δημοτικού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ΘΕ6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>
                          <a:effectLst/>
                        </a:rPr>
                        <a:t>ΘΕ26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3979477"/>
                  </a:ext>
                </a:extLst>
              </a:tr>
              <a:tr h="41262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Ε Δημοτικού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ΘΕ1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>
                          <a:effectLst/>
                        </a:rPr>
                        <a:t>ΘΕ13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8785789"/>
                  </a:ext>
                </a:extLst>
              </a:tr>
              <a:tr h="21775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Στ Δημοτικού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ΘΕ2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>
                          <a:effectLst/>
                        </a:rPr>
                        <a:t>ΘΕ15 και ΘΕ21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4299589"/>
                  </a:ext>
                </a:extLst>
              </a:tr>
              <a:tr h="21775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Α Γυμνασίου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 dirty="0">
                          <a:effectLst/>
                        </a:rPr>
                        <a:t>ΘΕ4Ζωή με τον Θεό:                     Ο άνθρωπος δημιούργημα του Θεού     (3 ώρες)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>
                          <a:effectLst/>
                        </a:rPr>
                        <a:t>ΘΕ13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1478725"/>
                  </a:ext>
                </a:extLst>
              </a:tr>
              <a:tr h="21775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Β Γυμνασίου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 dirty="0">
                          <a:effectLst/>
                        </a:rPr>
                        <a:t>ΘΕ6Η Εκκλησία διαφυλάττει την ενότητα και την αλήθεια της (3  ώρες)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ΘΕ23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8297031"/>
                  </a:ext>
                </a:extLst>
              </a:tr>
              <a:tr h="21775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Γ Γυμνασίου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 dirty="0">
                          <a:effectLst/>
                        </a:rPr>
                        <a:t>ΘΕ8 και ΘΕ9 Όψεις θεολογίας και ζωής στην Καθολική Εκκλησία σήμερα (2 ώρες)/ Η Μεταρρύθμιση και οι συνέπειές της (2 ώρες)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ΘΕ15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5826753"/>
                  </a:ext>
                </a:extLst>
              </a:tr>
              <a:tr h="21775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Α Λυκείου 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 dirty="0">
                          <a:effectLst/>
                        </a:rPr>
                        <a:t>ΘΕ3Επικοινωνώντας με τον Θεό (2 </a:t>
                      </a:r>
                      <a:r>
                        <a:rPr lang="el-GR" sz="1100" dirty="0" err="1">
                          <a:effectLst/>
                        </a:rPr>
                        <a:t>διδ</a:t>
                      </a:r>
                      <a:r>
                        <a:rPr lang="el-GR" sz="1100" dirty="0">
                          <a:effectLst/>
                        </a:rPr>
                        <a:t>. ώρες)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ΘΕ20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4598217"/>
                  </a:ext>
                </a:extLst>
              </a:tr>
              <a:tr h="21775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Β Λυκείου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 dirty="0">
                          <a:effectLst/>
                        </a:rPr>
                        <a:t>ΘΕ7 Οι Σύνοδοι: το στόμα και η συνείδηση της Εκκλησίας. (2 </a:t>
                      </a:r>
                      <a:r>
                        <a:rPr lang="el-GR" sz="1100" dirty="0" err="1">
                          <a:effectLst/>
                        </a:rPr>
                        <a:t>διδ</a:t>
                      </a:r>
                      <a:r>
                        <a:rPr lang="el-GR" sz="1100" dirty="0">
                          <a:effectLst/>
                        </a:rPr>
                        <a:t>. ώρες)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ΘΕ15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5271927"/>
                  </a:ext>
                </a:extLst>
              </a:tr>
              <a:tr h="217753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>
                          <a:effectLst/>
                        </a:rPr>
                        <a:t>Γ Λυκείου</a:t>
                      </a:r>
                      <a:endParaRPr lang="el-G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l-GR" sz="1100" dirty="0">
                          <a:effectLst/>
                        </a:rPr>
                        <a:t>ΘΕ4 και ΘΕ12Εκκλησία, Πολιτεία και Πολιτική (1 </a:t>
                      </a:r>
                      <a:r>
                        <a:rPr lang="el-GR" sz="1100" dirty="0" err="1">
                          <a:effectLst/>
                        </a:rPr>
                        <a:t>διδ</a:t>
                      </a:r>
                      <a:r>
                        <a:rPr lang="el-GR" sz="1100" dirty="0">
                          <a:effectLst/>
                        </a:rPr>
                        <a:t>. ώρα)/ Βουδισμός(1διδ. ώρα)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l-GR" sz="1100" dirty="0">
                          <a:effectLst/>
                        </a:rPr>
                        <a:t>ΘΕ16</a:t>
                      </a:r>
                      <a:endParaRPr lang="el-G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1983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0533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A7475F-EAC4-47F6-8893-CDD41F2AAE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122504C-C0D1-4B0F-9AC5-EF9186D68A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Ομάδα 3">
            <a:extLst>
              <a:ext uri="{FF2B5EF4-FFF2-40B4-BE49-F238E27FC236}">
                <a16:creationId xmlns:a16="http://schemas.microsoft.com/office/drawing/2014/main" id="{D830153F-A112-4C1C-93C9-9CE5551DDACA}"/>
              </a:ext>
            </a:extLst>
          </p:cNvPr>
          <p:cNvGrpSpPr/>
          <p:nvPr/>
        </p:nvGrpSpPr>
        <p:grpSpPr>
          <a:xfrm>
            <a:off x="1724215" y="719666"/>
            <a:ext cx="3933031" cy="5418667"/>
            <a:chOff x="6647723" y="-1"/>
            <a:chExt cx="3933031" cy="5418667"/>
          </a:xfrm>
        </p:grpSpPr>
        <p:sp>
          <p:nvSpPr>
            <p:cNvPr id="5" name="Διάγραμμα ροής: Μη αυτόματη λειτουργία 4">
              <a:extLst>
                <a:ext uri="{FF2B5EF4-FFF2-40B4-BE49-F238E27FC236}">
                  <a16:creationId xmlns:a16="http://schemas.microsoft.com/office/drawing/2014/main" id="{3615ED5B-8E4C-4352-94B4-1ED9520DDBF4}"/>
                </a:ext>
              </a:extLst>
            </p:cNvPr>
            <p:cNvSpPr/>
            <p:nvPr/>
          </p:nvSpPr>
          <p:spPr>
            <a:xfrm rot="16200000">
              <a:off x="5904905" y="742817"/>
              <a:ext cx="5418667" cy="3933031"/>
            </a:xfrm>
            <a:prstGeom prst="flowChartManualOperati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Διάγραμμα ροής: Μη αυτόματη λειτουργία 4">
              <a:extLst>
                <a:ext uri="{FF2B5EF4-FFF2-40B4-BE49-F238E27FC236}">
                  <a16:creationId xmlns:a16="http://schemas.microsoft.com/office/drawing/2014/main" id="{2C30EEC9-48F6-4967-9FB5-1FB278441955}"/>
                </a:ext>
              </a:extLst>
            </p:cNvPr>
            <p:cNvSpPr txBox="1"/>
            <p:nvPr/>
          </p:nvSpPr>
          <p:spPr>
            <a:xfrm rot="21600000">
              <a:off x="6647723" y="1083732"/>
              <a:ext cx="3933031" cy="32512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0" tIns="0" rIns="177800" bIns="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l-GR" sz="2400" kern="1200" dirty="0"/>
                <a:t>Η </a:t>
              </a:r>
              <a:r>
                <a:rPr lang="el-GR" sz="2400" b="1" kern="1200" dirty="0"/>
                <a:t>διαμορφωτική αξιολόγηση της εφαρμογής</a:t>
              </a:r>
              <a:r>
                <a:rPr lang="el-GR" sz="2400" kern="1200" dirty="0"/>
                <a:t> των Προγραμμάτων Σπουδών μέσω συνεργατικής έρευνας δράσης και δημιουργίας κοινοτήτων εκπαιδευτικών</a:t>
              </a:r>
              <a:endParaRPr lang="en-US" sz="2400" kern="1200" dirty="0"/>
            </a:p>
          </p:txBody>
        </p:sp>
      </p:grpSp>
      <p:sp>
        <p:nvSpPr>
          <p:cNvPr id="7" name="Τίτλος 1">
            <a:extLst>
              <a:ext uri="{FF2B5EF4-FFF2-40B4-BE49-F238E27FC236}">
                <a16:creationId xmlns:a16="http://schemas.microsoft.com/office/drawing/2014/main" id="{4CDA11E8-B1CB-42CD-9DFC-40E2FF6942ED}"/>
              </a:ext>
            </a:extLst>
          </p:cNvPr>
          <p:cNvSpPr txBox="1">
            <a:spLocks/>
          </p:cNvSpPr>
          <p:nvPr/>
        </p:nvSpPr>
        <p:spPr>
          <a:xfrm>
            <a:off x="618118" y="171595"/>
            <a:ext cx="11573882" cy="61897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" b="1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l-GR" sz="2000" dirty="0">
                <a:solidFill>
                  <a:schemeClr val="bg1"/>
                </a:solidFill>
              </a:rPr>
              <a:t>ΠΛΑΙΣΙΟ ΥΛΟΠΟΙΗΣΗΣ ΤΗΣ ΠΙΛΟΤΙΚΗΣ ΕΦΑΡΜΟΓΗΣ – ΚΑΘΟΔΗΓΗΣΗ, ΕΠΟΠΤΕΙΑ, ΣΥΝΕΡΓΑΣΙΑ, ΑΝΑΣΤΟΧΑΣΜΟΣ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11" name="Διάγραμμα 10">
            <a:extLst>
              <a:ext uri="{FF2B5EF4-FFF2-40B4-BE49-F238E27FC236}">
                <a16:creationId xmlns:a16="http://schemas.microsoft.com/office/drawing/2014/main" id="{A911258B-E040-43E2-8EC2-4EAADBEB2A6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35775530"/>
              </p:ext>
            </p:extLst>
          </p:nvPr>
        </p:nvGraphicFramePr>
        <p:xfrm>
          <a:off x="5579166" y="879624"/>
          <a:ext cx="815975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D92D9014-B21E-403E-AA13-F26FC4FCAC98}"/>
              </a:ext>
            </a:extLst>
          </p:cNvPr>
          <p:cNvSpPr/>
          <p:nvPr/>
        </p:nvSpPr>
        <p:spPr>
          <a:xfrm>
            <a:off x="5963478" y="1393685"/>
            <a:ext cx="6228522" cy="4070627"/>
          </a:xfrm>
          <a:prstGeom prst="rect">
            <a:avLst/>
          </a:prstGeom>
          <a:solidFill>
            <a:schemeClr val="accent1">
              <a:alpha val="2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l-GR" sz="1800" dirty="0">
                <a:solidFill>
                  <a:srgbClr val="002060"/>
                </a:solidFill>
              </a:rPr>
              <a:t>Κοινότητες πρακτικ</a:t>
            </a:r>
            <a:r>
              <a:rPr lang="el-GR" dirty="0">
                <a:solidFill>
                  <a:srgbClr val="002060"/>
                </a:solidFill>
              </a:rPr>
              <a:t>ών μάθησης (ενδεικτικά: </a:t>
            </a:r>
            <a:r>
              <a:rPr lang="el-G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Έρευνας Δράσης</a:t>
            </a:r>
            <a:r>
              <a:rPr lang="el-G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Action Research</a:t>
            </a:r>
            <a:r>
              <a:rPr lang="el-G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 και </a:t>
            </a:r>
            <a:r>
              <a:rPr lang="el-GR" sz="1800" b="1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Μελέτης Μαθήματος</a:t>
            </a:r>
            <a:r>
              <a:rPr lang="el-G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(</a:t>
            </a:r>
            <a:r>
              <a:rPr lang="en-GB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Lesson Study</a:t>
            </a:r>
            <a:r>
              <a:rPr lang="el-GR" sz="18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). </a:t>
            </a:r>
            <a:endParaRPr lang="el-GR" sz="1800" b="1" dirty="0">
              <a:solidFill>
                <a:srgbClr val="002060"/>
              </a:solidFill>
            </a:endParaRPr>
          </a:p>
          <a:p>
            <a:pPr lvl="0"/>
            <a:endParaRPr lang="el-GR" sz="1800" b="1" dirty="0">
              <a:solidFill>
                <a:srgbClr val="002060"/>
              </a:solidFill>
            </a:endParaRPr>
          </a:p>
          <a:p>
            <a:pPr lvl="0"/>
            <a:r>
              <a:rPr lang="el-GR" sz="1800" b="1">
                <a:solidFill>
                  <a:srgbClr val="002060"/>
                </a:solidFill>
              </a:rPr>
              <a:t>Ερευνητικά Εργαλεία:</a:t>
            </a:r>
            <a:endParaRPr lang="el-GR" sz="1800" b="1" dirty="0">
              <a:solidFill>
                <a:srgbClr val="002060"/>
              </a:solidFill>
            </a:endParaRPr>
          </a:p>
          <a:p>
            <a:pPr lvl="0"/>
            <a:endParaRPr lang="el-GR" sz="1800" b="1" dirty="0">
              <a:solidFill>
                <a:srgbClr val="002060"/>
              </a:solidFill>
            </a:endParaRPr>
          </a:p>
          <a:p>
            <a:pPr lvl="0"/>
            <a:r>
              <a:rPr lang="el-GR" sz="1800" dirty="0">
                <a:solidFill>
                  <a:srgbClr val="002060"/>
                </a:solidFill>
              </a:rPr>
              <a:t>-</a:t>
            </a:r>
            <a:r>
              <a:rPr lang="el-GR" dirty="0">
                <a:solidFill>
                  <a:srgbClr val="002060"/>
                </a:solidFill>
              </a:rPr>
              <a:t> </a:t>
            </a:r>
            <a:r>
              <a:rPr lang="el-GR" sz="1800" dirty="0">
                <a:solidFill>
                  <a:srgbClr val="002060"/>
                </a:solidFill>
              </a:rPr>
              <a:t>Ερωτηματολόγια καταγραφής από εκπαιδευτικούς και μαθητές των εμπειριών τους από την εφαρμογή </a:t>
            </a:r>
          </a:p>
          <a:p>
            <a:pPr lvl="0"/>
            <a:endParaRPr lang="el-GR" sz="1800" dirty="0">
              <a:solidFill>
                <a:srgbClr val="002060"/>
              </a:solidFill>
            </a:endParaRPr>
          </a:p>
          <a:p>
            <a:pPr lvl="0"/>
            <a:r>
              <a:rPr lang="el-GR" sz="1800" dirty="0">
                <a:solidFill>
                  <a:srgbClr val="002060"/>
                </a:solidFill>
              </a:rPr>
              <a:t>- Μελέτες περίπτωσης ενός μικρού αριθμού σχολείων και εκπαιδευτικών  (συνέντευξη διευθυντή/</a:t>
            </a:r>
            <a:r>
              <a:rPr lang="el-GR" sz="1800" dirty="0" err="1">
                <a:solidFill>
                  <a:srgbClr val="002060"/>
                </a:solidFill>
              </a:rPr>
              <a:t>τριας</a:t>
            </a:r>
            <a:r>
              <a:rPr lang="el-GR" sz="1800" dirty="0">
                <a:solidFill>
                  <a:srgbClr val="002060"/>
                </a:solidFill>
              </a:rPr>
              <a:t>, παρατήρηση από συνάδελφο)</a:t>
            </a:r>
            <a:endParaRPr lang="el-GR" sz="1800" b="1" dirty="0">
              <a:solidFill>
                <a:srgbClr val="002060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166384"/>
      </p:ext>
    </p:extLst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8331</TotalTime>
  <Words>443</Words>
  <Application>Microsoft Office PowerPoint</Application>
  <PresentationFormat>Ευρεία οθόνη</PresentationFormat>
  <Paragraphs>76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6" baseType="lpstr">
      <vt:lpstr>Arial</vt:lpstr>
      <vt:lpstr>Calibri</vt:lpstr>
      <vt:lpstr>1_Θέμα του Office</vt:lpstr>
      <vt:lpstr>Μεθοδολογία</vt:lpstr>
      <vt:lpstr>Μεθοδολογία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Πολυξένη Μπίλλα</dc:creator>
  <cp:lastModifiedBy>marios liagkis</cp:lastModifiedBy>
  <cp:revision>205</cp:revision>
  <dcterms:created xsi:type="dcterms:W3CDTF">2021-09-01T06:46:15Z</dcterms:created>
  <dcterms:modified xsi:type="dcterms:W3CDTF">2021-11-28T05:19:04Z</dcterms:modified>
</cp:coreProperties>
</file>