
<file path=[Content_Types].xml><?xml version="1.0" encoding="utf-8"?>
<Types xmlns="http://schemas.openxmlformats.org/package/2006/content-types"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4.xml" ContentType="application/vnd.openxmlformats-officedocument.presentationml.tags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491" r:id="rId3"/>
    <p:sldId id="38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92" r:id="rId14"/>
    <p:sldId id="487" r:id="rId15"/>
    <p:sldId id="488" r:id="rId16"/>
    <p:sldId id="493" r:id="rId17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E9C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34589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-9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027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3492" y="-10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EA0C17CC-133D-5341-A2B3-4F667921469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6778959-00D5-BF4F-A80B-53617DAFCFF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3EAB0-719E-E14C-9AC2-C2D957CD5384}" type="slidenum">
              <a:rPr lang="el-GR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ADA3C-A8F2-B343-B39D-88B573E5D252}" type="slidenum">
              <a:rPr lang="el-GR"/>
              <a:pPr/>
              <a:t>2</a:t>
            </a:fld>
            <a:endParaRPr lang="el-GR"/>
          </a:p>
        </p:txBody>
      </p:sp>
      <p:sp>
        <p:nvSpPr>
          <p:cNvPr id="19459" name="pg num"/>
          <p:cNvSpPr txBox="1">
            <a:spLocks noGrp="1" noChangeArrowheads="1"/>
          </p:cNvSpPr>
          <p:nvPr/>
        </p:nvSpPr>
        <p:spPr bwMode="gray">
          <a:xfrm>
            <a:off x="4019550" y="9942513"/>
            <a:ext cx="3079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12" tIns="46109" rIns="92212" bIns="46109" anchor="b">
            <a:prstTxWarp prst="textNoShape">
              <a:avLst/>
            </a:prstTxWarp>
            <a:spAutoFit/>
          </a:bodyPr>
          <a:lstStyle/>
          <a:p>
            <a:pPr algn="r" defTabSz="919163" eaLnBrk="0" hangingPunct="0"/>
            <a:fld id="{81AEEDFA-814B-7648-B04B-0311E71D762F}" type="slidenum">
              <a:rPr lang="en-US" sz="1200">
                <a:solidFill>
                  <a:srgbClr val="000000"/>
                </a:solidFill>
                <a:latin typeface="Times" charset="0"/>
              </a:rPr>
              <a:pPr algn="r" defTabSz="919163" eaLnBrk="0" hangingPunct="0"/>
              <a:t>2</a:t>
            </a:fld>
            <a:endParaRPr lang="en-US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68350"/>
            <a:ext cx="3627437" cy="2720975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3656013"/>
            <a:ext cx="6591300" cy="6140450"/>
          </a:xfrm>
          <a:noFill/>
          <a:ln/>
        </p:spPr>
        <p:txBody>
          <a:bodyPr lIns="95586" tIns="47793" rIns="95586" bIns="47793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Κάντε κλικ για επεξεργασία του τίτλου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Κάντε κλικ για να επεξεργαστείτε τον υπότιτλο του υποδείγματος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19CE7-44C6-2148-99E5-D6C8940BE30B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387A8-2404-724A-AE0C-E576C32BDBC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1FFDB-227D-4046-8BCB-9E681AFCDAF9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8F320-FF86-714A-9642-CC257842A39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BF270-6B43-F747-AF4A-7C7BE594F233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3ED98-EA0D-F344-918D-1AF665E6E3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A4550-CFCB-2149-AEAE-D9F155D43EED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420FD-C3F1-C741-AB81-B44CF052DF5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E6C8B-8AF4-8F49-8809-873BE9A10513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80401-94BE-3747-AE74-FD022E8BDBF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39915-8C8E-5F41-9116-BCCCEB1C6856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CC44E-8C68-6F4B-AA70-694E5E94B19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0D270-2310-8642-8DDD-26044AD1F272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28B07-32D4-844D-A3B6-EF79A529D39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668B3-C9C1-9448-9B8B-952966C0986F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F17A8-2413-6B49-A695-97CB10B609F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411DC-EE96-C148-8D06-F3210607D99C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16597-2CEC-7C46-AE33-757E9951314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592C6-68FC-954D-AD13-0492343679F3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EE270-7ECD-F942-B995-38973AEB470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71486-172E-4A4D-9722-A5AD85AB9B8B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F266A-890F-F943-AA12-92C343B3586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AE177-197F-DF42-9FAE-F59744BDA9B5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44B64-F6AB-7A42-81D3-97E7448CB7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8E3C2-1D91-534E-9282-5613BBDCAF34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58FD3-5D73-1547-8451-2DD8D259E36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επεξεργασία του τίτλου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788D8099-001A-934A-B8C7-A174409F0E37}" type="datetime1">
              <a:rPr lang="el-GR"/>
              <a:pPr/>
              <a:t>10/13/14</a:t>
            </a:fld>
            <a:endParaRPr lang="el-GR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29046E22-C6E4-C648-8993-6F465661D0D5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437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  <p:sldLayoutId id="214748417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mailto:asarris@econ.uoa.gr" TargetMode="External"/><Relationship Id="rId5" Type="http://schemas.openxmlformats.org/officeDocument/2006/relationships/hyperlink" Target="mailto:gmergos@econ.uoa.gr" TargetMode="External"/><Relationship Id="rId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slideLayout" Target="../slideLayouts/slideLayout7.xml"/><Relationship Id="rId13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6697662" cy="2173287"/>
          </a:xfrm>
        </p:spPr>
        <p:txBody>
          <a:bodyPr/>
          <a:lstStyle/>
          <a:p>
            <a:pPr eaLnBrk="1" hangingPunct="1"/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UOA </a:t>
            </a:r>
            <a:r>
              <a:rPr lang="en-US" sz="2800" dirty="0" smtClean="0">
                <a:solidFill>
                  <a:srgbClr val="8064A2"/>
                </a:solidFill>
                <a:latin typeface="Times New Roman" charset="0"/>
              </a:rPr>
              <a:t>Department </a:t>
            </a:r>
            <a:r>
              <a:rPr lang="en-US" sz="2800" dirty="0">
                <a:solidFill>
                  <a:srgbClr val="8064A2"/>
                </a:solidFill>
                <a:latin typeface="Times New Roman" charset="0"/>
              </a:rPr>
              <a:t>of Economics</a:t>
            </a:r>
            <a:r>
              <a:rPr lang="el-GR" sz="2800" dirty="0">
                <a:solidFill>
                  <a:srgbClr val="8064A2"/>
                </a:solidFill>
                <a:latin typeface="Times New Roman" charset="0"/>
              </a:rPr>
              <a:t/>
            </a:r>
            <a:br>
              <a:rPr lang="el-GR" sz="2800" dirty="0">
                <a:solidFill>
                  <a:srgbClr val="8064A2"/>
                </a:solidFill>
                <a:latin typeface="Times New Roman" charset="0"/>
              </a:rPr>
            </a:br>
            <a:r>
              <a:rPr lang="en-US" sz="2400" i="1" dirty="0">
                <a:solidFill>
                  <a:srgbClr val="8064A2"/>
                </a:solidFill>
                <a:latin typeface="Times New Roman" charset="0"/>
              </a:rPr>
              <a:t>Doctoral Program </a:t>
            </a:r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>(UA </a:t>
            </a:r>
            <a:r>
              <a:rPr lang="en-US" sz="2400" i="1" dirty="0" err="1" smtClean="0">
                <a:solidFill>
                  <a:srgbClr val="8064A2"/>
                </a:solidFill>
                <a:latin typeface="Times New Roman" charset="0"/>
              </a:rPr>
              <a:t>D.Phil</a:t>
            </a:r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> econ)</a:t>
            </a:r>
            <a:r>
              <a:rPr lang="en-US" sz="2400" i="1" dirty="0">
                <a:solidFill>
                  <a:srgbClr val="8064A2"/>
                </a:solidFill>
                <a:latin typeface="Times New Roman" charset="0"/>
              </a:rPr>
              <a:t/>
            </a:r>
            <a:br>
              <a:rPr lang="en-US" sz="2400" i="1" dirty="0">
                <a:solidFill>
                  <a:srgbClr val="8064A2"/>
                </a:solidFill>
                <a:latin typeface="Times New Roman" charset="0"/>
              </a:rPr>
            </a:br>
            <a:r>
              <a:rPr lang="en-US" sz="2400" i="1" dirty="0">
                <a:solidFill>
                  <a:srgbClr val="8064A2"/>
                </a:solidFill>
                <a:latin typeface="Times New Roman" charset="0"/>
              </a:rPr>
              <a:t>Fall Semester </a:t>
            </a:r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>2014-15</a:t>
            </a:r>
            <a:b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</a:br>
            <a:r>
              <a:rPr lang="el-GR" sz="2400" dirty="0">
                <a:solidFill>
                  <a:schemeClr val="hlink"/>
                </a:solidFill>
                <a:latin typeface="Times New Roman" charset="0"/>
              </a:rPr>
              <a:t/>
            </a:r>
            <a:br>
              <a:rPr lang="el-GR" sz="2400" dirty="0">
                <a:solidFill>
                  <a:schemeClr val="hlink"/>
                </a:solidFill>
                <a:latin typeface="Times New Roman" charset="0"/>
              </a:rPr>
            </a:br>
            <a:r>
              <a:rPr lang="el-G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COURSE OUTLINE</a:t>
            </a:r>
            <a:endParaRPr lang="el-GR" sz="28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708275"/>
            <a:ext cx="6846888" cy="381635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AGRICULTURAL </a:t>
            </a:r>
            <a:r>
              <a:rPr lang="en-US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DEVELOPMENT</a:t>
            </a:r>
            <a:endParaRPr lang="el-GR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Prof</a:t>
            </a:r>
            <a:r>
              <a:rPr lang="el-GR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. </a:t>
            </a:r>
            <a:r>
              <a:rPr lang="en-US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G.Mergos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-  Prof.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A. Sarris</a:t>
            </a:r>
            <a:endParaRPr lang="el-GR" sz="2800" b="1" i="1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1800" b="1" i="1" dirty="0" smtClean="0">
                <a:solidFill>
                  <a:srgbClr val="8EB4E3"/>
                </a:solidFill>
                <a:hlinkClick r:id="rId4"/>
              </a:rPr>
              <a:t>gmergos@econ.uoa.gr</a:t>
            </a:r>
            <a:r>
              <a:rPr lang="en-US" sz="1800" b="1" i="1" dirty="0" smtClean="0">
                <a:solidFill>
                  <a:srgbClr val="8EB4E3"/>
                </a:solidFill>
              </a:rPr>
              <a:t> </a:t>
            </a:r>
            <a:r>
              <a:rPr lang="en-US" sz="1800" b="1" i="1" dirty="0">
                <a:solidFill>
                  <a:srgbClr val="8EB4E3"/>
                </a:solidFill>
              </a:rPr>
              <a:t>– </a:t>
            </a:r>
            <a:r>
              <a:rPr lang="en-US" sz="1800" b="1" i="1" dirty="0" smtClean="0">
                <a:solidFill>
                  <a:srgbClr val="8EB4E3"/>
                </a:solidFill>
                <a:hlinkClick r:id="rId5"/>
              </a:rPr>
              <a:t>asarris@econ.uoa.gr</a:t>
            </a:r>
            <a:endParaRPr lang="en-US" sz="1800" b="1" i="1" dirty="0">
              <a:solidFill>
                <a:srgbClr val="8EB4E3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n-US" sz="1800" b="1" i="1" dirty="0" smtClean="0">
              <a:solidFill>
                <a:srgbClr val="8EB4E3"/>
              </a:solidFill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1600" b="1" i="1" dirty="0" smtClean="0">
                <a:solidFill>
                  <a:srgbClr val="7E9CE8"/>
                </a:solidFill>
              </a:rPr>
              <a:t>14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Evripidou</a:t>
            </a:r>
            <a:r>
              <a:rPr lang="en-US" sz="1600" b="1" i="1" dirty="0" smtClean="0">
                <a:solidFill>
                  <a:srgbClr val="7E9CE8"/>
                </a:solidFill>
              </a:rPr>
              <a:t>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Str</a:t>
            </a:r>
            <a:r>
              <a:rPr lang="en-US" sz="1600" b="1" i="1" dirty="0">
                <a:solidFill>
                  <a:srgbClr val="7E9CE8"/>
                </a:solidFill>
              </a:rPr>
              <a:t>,</a:t>
            </a:r>
            <a:r>
              <a:rPr lang="en-US" sz="1600" b="1" i="1" dirty="0" smtClean="0">
                <a:solidFill>
                  <a:srgbClr val="7E9CE8"/>
                </a:solidFill>
              </a:rPr>
              <a:t>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5</a:t>
            </a:r>
            <a:r>
              <a:rPr lang="en-US" sz="1600" b="1" i="1" baseline="30000" dirty="0" err="1" smtClean="0">
                <a:solidFill>
                  <a:srgbClr val="7E9CE8"/>
                </a:solidFill>
              </a:rPr>
              <a:t>rd</a:t>
            </a:r>
            <a:r>
              <a:rPr lang="en-US" sz="1600" b="1" i="1" dirty="0" smtClean="0">
                <a:solidFill>
                  <a:srgbClr val="7E9CE8"/>
                </a:solidFill>
              </a:rPr>
              <a:t> </a:t>
            </a:r>
            <a:r>
              <a:rPr lang="en-US" sz="1600" b="1" i="1" dirty="0">
                <a:solidFill>
                  <a:srgbClr val="7E9CE8"/>
                </a:solidFill>
              </a:rPr>
              <a:t>Floor,</a:t>
            </a:r>
            <a:r>
              <a:rPr lang="en-US" sz="1600" b="1" i="1" dirty="0" smtClean="0">
                <a:solidFill>
                  <a:srgbClr val="7E9CE8"/>
                </a:solidFill>
              </a:rPr>
              <a:t> </a:t>
            </a:r>
            <a:r>
              <a:rPr lang="en-US" sz="1600" b="1" i="1" dirty="0" smtClean="0">
                <a:solidFill>
                  <a:srgbClr val="7E9CE8"/>
                </a:solidFill>
              </a:rPr>
              <a:t> Monday 15:00-18:00 </a:t>
            </a:r>
            <a:endParaRPr lang="en-US" sz="1600" b="1" i="1" dirty="0" smtClean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1600" b="1" i="1" dirty="0" smtClean="0">
                <a:solidFill>
                  <a:srgbClr val="7E9CE8"/>
                </a:solidFill>
              </a:rPr>
              <a:t>Offices !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Sofokleous</a:t>
            </a:r>
            <a:r>
              <a:rPr lang="en-US" sz="1600" b="1" i="1" dirty="0" smtClean="0">
                <a:solidFill>
                  <a:srgbClr val="7E9CE8"/>
                </a:solidFill>
              </a:rPr>
              <a:t>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str</a:t>
            </a:r>
            <a:r>
              <a:rPr lang="en-US" sz="1600" b="1" i="1" dirty="0" smtClean="0">
                <a:solidFill>
                  <a:srgbClr val="7E9CE8"/>
                </a:solidFill>
              </a:rPr>
              <a:t> 5</a:t>
            </a:r>
            <a:r>
              <a:rPr lang="en-US" sz="1600" b="1" i="1" baseline="30000" dirty="0" smtClean="0">
                <a:solidFill>
                  <a:srgbClr val="7E9CE8"/>
                </a:solidFill>
              </a:rPr>
              <a:t>th</a:t>
            </a:r>
            <a:r>
              <a:rPr lang="en-US" sz="1600" b="1" i="1" dirty="0" smtClean="0">
                <a:solidFill>
                  <a:srgbClr val="7E9CE8"/>
                </a:solidFill>
              </a:rPr>
              <a:t> floor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1600" b="1" i="1" dirty="0" err="1" smtClean="0">
                <a:solidFill>
                  <a:srgbClr val="7E9CE8"/>
                </a:solidFill>
              </a:rPr>
              <a:t>Mergos</a:t>
            </a:r>
            <a:r>
              <a:rPr lang="en-US" sz="1600" b="1" i="1" dirty="0" smtClean="0">
                <a:solidFill>
                  <a:srgbClr val="7E9CE8"/>
                </a:solidFill>
              </a:rPr>
              <a:t> office </a:t>
            </a:r>
            <a:r>
              <a:rPr lang="en-US" sz="1600" b="1" i="1" dirty="0" smtClean="0">
                <a:solidFill>
                  <a:srgbClr val="7E9CE8"/>
                </a:solidFill>
              </a:rPr>
              <a:t>509. </a:t>
            </a:r>
            <a:r>
              <a:rPr lang="en-US" sz="1600" b="1" i="1" dirty="0" smtClean="0">
                <a:solidFill>
                  <a:srgbClr val="7E9CE8"/>
                </a:solidFill>
              </a:rPr>
              <a:t>Office </a:t>
            </a:r>
            <a:r>
              <a:rPr lang="en-US" sz="1600" b="1" i="1" dirty="0" err="1" smtClean="0">
                <a:solidFill>
                  <a:srgbClr val="7E9CE8"/>
                </a:solidFill>
              </a:rPr>
              <a:t>hours</a:t>
            </a:r>
            <a:r>
              <a:rPr lang="en-US" sz="1600" b="1" i="1" dirty="0" err="1" smtClean="0">
                <a:solidFill>
                  <a:srgbClr val="7E9CE8"/>
                </a:solidFill>
              </a:rPr>
              <a:t>,Tuesday</a:t>
            </a:r>
            <a:r>
              <a:rPr lang="en-US" sz="1600" b="1" i="1" dirty="0" smtClean="0">
                <a:solidFill>
                  <a:srgbClr val="7E9CE8"/>
                </a:solidFill>
              </a:rPr>
              <a:t> 13:00-15:00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1600" b="1" i="1" dirty="0" smtClean="0">
                <a:solidFill>
                  <a:srgbClr val="7E9CE8"/>
                </a:solidFill>
              </a:rPr>
              <a:t>Sarris office 512. Office hours </a:t>
            </a:r>
            <a:r>
              <a:rPr lang="en-US" sz="1600" b="1" i="1" smtClean="0">
                <a:solidFill>
                  <a:srgbClr val="7E9CE8"/>
                </a:solidFill>
              </a:rPr>
              <a:t>Tuesday </a:t>
            </a:r>
            <a:r>
              <a:rPr lang="en-US" sz="1600" b="1" i="1" smtClean="0">
                <a:solidFill>
                  <a:srgbClr val="7E9CE8"/>
                </a:solidFill>
              </a:rPr>
              <a:t>16:15-18:00    </a:t>
            </a:r>
            <a:endParaRPr lang="en-US" sz="16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n-US" sz="16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l-GR" sz="16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l-GR" sz="16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l-GR" sz="2000" b="1" i="1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388350" y="6092825"/>
            <a:ext cx="3175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endParaRPr lang="en-US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459788" y="6237288"/>
            <a:ext cx="288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l-GR" sz="1000">
                <a:solidFill>
                  <a:schemeClr val="tx2"/>
                </a:solidFill>
                <a:latin typeface="Arial" charset="0"/>
              </a:rPr>
              <a:t> </a:t>
            </a:r>
            <a:endParaRPr lang="el-GR" sz="180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667625" y="404813"/>
          <a:ext cx="1222375" cy="1871662"/>
        </p:xfrm>
        <a:graphic>
          <a:graphicData uri="http://schemas.openxmlformats.org/presentationml/2006/ole">
            <p:oleObj spid="_x0000_s1026" r:id="rId6" imgW="426922" imgH="5692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388" y="122238"/>
            <a:ext cx="8064500" cy="858837"/>
          </a:xfrm>
        </p:spPr>
        <p:txBody>
          <a:bodyPr/>
          <a:lstStyle/>
          <a:p>
            <a:r>
              <a:rPr lang="en-US" sz="2800" i="1">
                <a:latin typeface="Times New Roman" charset="0"/>
                <a:ea typeface="Times New Roman" charset="0"/>
                <a:cs typeface="Times New Roman" charset="0"/>
              </a:rPr>
              <a:t>8. Agricultural Markets and Agricultural Trade (AS)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Agricultural protectionism  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Measures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of agricultural policy interventions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Evolution of support in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agriculture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debate on agricultural protectionism and its impact on food markets 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Trade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and domestic agricultural policies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Evolution of agricultural trade negotiations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Political economy models of agricultural trade policies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Theory and agricultural trade policy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 World Bank “Distortions” study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Speculation and price transmission</a:t>
            </a:r>
          </a:p>
          <a:p>
            <a:pPr algn="just"/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29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C830584C-94A5-CC45-AD0F-93008565843F}" type="slidenum">
              <a:rPr lang="el-GR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388" y="122238"/>
            <a:ext cx="7821612" cy="930275"/>
          </a:xfrm>
        </p:spPr>
        <p:txBody>
          <a:bodyPr/>
          <a:lstStyle/>
          <a:p>
            <a:pPr marL="358775" indent="-358775"/>
            <a:r>
              <a:rPr lang="en-US" sz="2800" i="1">
                <a:latin typeface="Times New Roman" charset="0"/>
                <a:ea typeface="Times New Roman" charset="0"/>
                <a:cs typeface="Times New Roman" charset="0"/>
              </a:rPr>
              <a:t>9. Food security issues and World Food Crises (AS)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Concepts of food security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Food and nutrition security indicators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Drivers of food security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Global food crises. Causes and recurrence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The 2006-8 world food crisis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Policies to prevent world food crises</a:t>
            </a:r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C5653FEE-5F25-DA41-9686-3B1CA6D2511D}" type="slidenum">
              <a:rPr lang="el-GR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0825" y="122238"/>
            <a:ext cx="7750175" cy="785812"/>
          </a:xfrm>
        </p:spPr>
        <p:txBody>
          <a:bodyPr/>
          <a:lstStyle/>
          <a:p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10. Agricultural 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Growth, 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Policy and Planning 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800" i="1" smtClean="0">
                <a:latin typeface="Times New Roman" charset="0"/>
                <a:ea typeface="Times New Roman" charset="0"/>
                <a:cs typeface="Times New Roman" charset="0"/>
              </a:rPr>
              <a:t>GM and AS)</a:t>
            </a:r>
            <a:endParaRPr lang="en-US" sz="28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Increasing efficiency and productivity: resource, capital, technology  and institutional constraints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role of capital accumulation, technical change and institutional reforms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Broad based vs. bimodal agricultural development strategies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Addressing institutional constraints and introducing reforms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Choice of agricultural development projects (technology, infrastructure, institutions)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Financing investment and agricultural development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Project financing, the IFIs and UNDP 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Development cooperation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USAID, DEVCO, SIDA, CIDA, </a:t>
            </a:r>
          </a:p>
          <a:p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34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8285D496-2855-6945-85C4-007199A2E0AB}" type="slidenum">
              <a:rPr lang="el-GR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 11.  Agricultural Growth, Policy and Planning – Economic Models (AS and GM)</a:t>
            </a:r>
            <a:b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Input-output models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Input – output, social accounting matrices, and multiplier analysis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Computable general equilibrium models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Multimarket models</a:t>
            </a:r>
          </a:p>
          <a:p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Multicommodity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partial equilibrium models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FAO model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FAPRI model of World Agriculture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AGMEMOD model of European Agriculture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Model use for policy recommendations </a:t>
            </a:r>
          </a:p>
          <a:p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12. 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European Common Agricultural Policy </a:t>
            </a:r>
            <a:b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      and Development (GM, AS)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288" y="1844824"/>
            <a:ext cx="8229600" cy="4700439"/>
          </a:xfrm>
        </p:spPr>
        <p:txBody>
          <a:bodyPr/>
          <a:lstStyle/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origins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and the objectives of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 CAP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Original institutions and structure of the CAP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Evolution of the CAP and problems encountered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Surpluses and policies to deal with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them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Agricultural protectionism and the critic of the CAP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Impact of the CAP on international agricultural markets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Impact of the CAP on domestic agricultural markets in developing countries and impact on the poor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GATT, 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Doha Round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of WTO and the new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CAP reforms</a:t>
            </a:r>
          </a:p>
          <a:p>
            <a:pPr algn="just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How has the CAP managed the food crisis</a:t>
            </a:r>
          </a:p>
        </p:txBody>
      </p:sp>
      <p:sp>
        <p:nvSpPr>
          <p:cNvPr id="1536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873CBB5D-F8E2-DC44-B4A7-521B4A1DDC8B}" type="slidenum">
              <a:rPr lang="el-GR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700808"/>
            <a:ext cx="8229600" cy="4699992"/>
          </a:xfrm>
        </p:spPr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An overview of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Greek agricultural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development and its role in economic development and growth of Greece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Greek economic development: from an agricultural and rural economy in the 1950s to a tertiary-sector based economy in 2010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Greek economic crisis and the role of agriculture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main issues of Greek agriculture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Evolution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of Greek agriculture under the CAP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Uruguay Round agreement and Greek agriculture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Current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agricultural policy issues</a:t>
            </a:r>
          </a:p>
          <a:p>
            <a:endParaRPr lang="en-US" dirty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13. Greek 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Agricultural Policy </a:t>
            </a:r>
            <a:b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      and Development (GM, AS)</a:t>
            </a:r>
          </a:p>
        </p:txBody>
      </p:sp>
      <p:sp>
        <p:nvSpPr>
          <p:cNvPr id="1638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0878BBD2-ED1E-104C-9B71-4924C1B54C5F}" type="slidenum">
              <a:rPr lang="el-GR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14. New trends and prospects in world agricultural development  (GM and AS)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causes of world hunger – poverty and deprivation: from food scarcity to poverty alleviation and food security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growth strategy: from emphasis to capital to emphasis on new technology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development strategy: from basic needs to institutional reforms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increasing productivity: from increasing production intensity (use of fertilizers) to ecological and resource sustainability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world trade and development: from protectionist policies to trade and development cooperation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AF6F94DC-8B5A-0F4A-BE71-73243D977BFE}" type="slidenum">
              <a:rPr lang="el-GR"/>
              <a:pPr/>
              <a:t>2</a:t>
            </a:fld>
            <a:endParaRPr lang="el-G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23850" y="260350"/>
            <a:ext cx="7561263" cy="1209675"/>
          </a:xfrm>
          <a:prstGeom prst="rect">
            <a:avLst/>
          </a:prstGeom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UOA Dept of Economics Doctoral Program 2013-14</a:t>
            </a:r>
            <a:endParaRPr lang="el-GR" b="1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eaLnBrk="0" hangingPunct="0"/>
            <a:r>
              <a:rPr lang="en-US" sz="1800" b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AGRICULTURAL DEVELOPMENT</a:t>
            </a:r>
            <a:r>
              <a:rPr lang="el-GR" sz="2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l-GR" sz="24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</a:t>
            </a:r>
            <a:r>
              <a:rPr lang="el-GR" sz="16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.</a:t>
            </a: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Course Outline</a:t>
            </a:r>
            <a:endParaRPr lang="el-GR" sz="16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536" y="1700808"/>
            <a:ext cx="8208963" cy="28803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3296" tIns="46648" rIns="93296" bIns="46648" anchor="ctr"/>
          <a:lstStyle/>
          <a:p>
            <a:pPr marL="266700" indent="-266700" defTabSz="933450">
              <a:buFont typeface="Arial" charset="0"/>
              <a:buNone/>
              <a:tabLst>
                <a:tab pos="6992938" algn="l"/>
              </a:tabLst>
              <a:defRPr/>
            </a:pPr>
            <a:r>
              <a:rPr lang="en-US" sz="1200" dirty="0">
                <a:ln w="18415" cmpd="sng">
                  <a:solidFill>
                    <a:srgbClr val="FFFFFF"/>
                  </a:solidFill>
                  <a:prstDash val="sysDot"/>
                </a:ln>
                <a:solidFill>
                  <a:srgbClr val="FFFFFF"/>
                </a:solidFill>
                <a:latin typeface="Calibri" pitchFamily="34" charset="0"/>
              </a:rPr>
              <a:t>1.  INTRODUCTION &amp; OVERVIEW                                                                                                                        	  (AS &amp;  GM)</a:t>
            </a:r>
            <a:endParaRPr lang="el-GR" sz="1200" dirty="0">
              <a:ln w="18415" cmpd="sng">
                <a:solidFill>
                  <a:srgbClr val="FFFFFF"/>
                </a:solidFill>
                <a:prstDash val="sysDot"/>
              </a:ln>
              <a:latin typeface="Calibri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5288" y="2060575"/>
            <a:ext cx="8208962" cy="2889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266700" indent="-266700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2.  AGRICULTURE / NON-AGRICULTURE INTERACTIONS IN ECONOMIC DEVELOPMENT          	                                               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  (GM)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5288" y="2420938"/>
            <a:ext cx="8208962" cy="287337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266700" indent="-266700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3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. 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PATTERNS &amp; MODELS OF DEVELOPMENT OF THE AGRICULTURAL SECTOR                                                                                (AS)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5288" y="2781300"/>
            <a:ext cx="8208962" cy="28733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4. PRODUCTION AND UNCERTAINTY                                                                                                                                            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      (GM)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5288" y="3141663"/>
            <a:ext cx="8208962" cy="3587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5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.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PRODUCTIVITY, TECHNICAL CHANGE AND TECHNOLOGICAL POLICY                                                                                    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   (GM)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5288" y="3573463"/>
            <a:ext cx="8208962" cy="360362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6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.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LAND ISSUES AND LAND POLICY                                                                                                                                                       (AS)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5288" y="4005263"/>
            <a:ext cx="8208962" cy="4318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266700" indent="-266700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7.  RISK AND  INSURANCE                                                                                                                                                                        (AS)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5288" y="4508500"/>
            <a:ext cx="8208962" cy="433388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266700" indent="-266700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8. AGRICULTURAL MARKETS AND  AGRICULTURAL  TRADE                                                                                                       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      (AS)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5288" y="5013325"/>
            <a:ext cx="8208962" cy="360363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9. FOOD SECURITY ISSUES AND  WORLD FOOD CRISES                                                                                                                  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   (GM)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5288" y="5445125"/>
            <a:ext cx="8208962" cy="4318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10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.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AGRICULTURAL GROWTH POLICY  AND PLANNING                                                                                                                       (AS)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5288" y="5949950"/>
            <a:ext cx="8208962" cy="37782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>
            <a:prstTxWarp prst="textNoShape">
              <a:avLst/>
            </a:prstTxWarp>
          </a:bodyPr>
          <a:lstStyle/>
          <a:p>
            <a:pPr marL="180975" indent="-180975" defTabSz="933450">
              <a:buFont typeface="Arial" charset="0"/>
              <a:buNone/>
            </a:pPr>
            <a:r>
              <a:rPr lang="en-US" sz="1200">
                <a:solidFill>
                  <a:srgbClr val="8064A2"/>
                </a:solidFill>
                <a:latin typeface="Calibri" charset="0"/>
              </a:rPr>
              <a:t>11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.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,12</a:t>
            </a:r>
            <a:r>
              <a:rPr lang="el-GR" sz="1200">
                <a:solidFill>
                  <a:srgbClr val="8064A2"/>
                </a:solidFill>
                <a:latin typeface="Calibri" charset="0"/>
              </a:rPr>
              <a:t>  </a:t>
            </a:r>
            <a:r>
              <a:rPr lang="en-US" sz="1200">
                <a:solidFill>
                  <a:srgbClr val="8064A2"/>
                </a:solidFill>
                <a:latin typeface="Calibri" charset="0"/>
              </a:rPr>
              <a:t>EUROPEAN COMMON AGRICULTURAL  POLICY  AND DEVELOPMENT                                                                         (AS, GM)</a:t>
            </a:r>
            <a:endParaRPr lang="el-GR" sz="1200">
              <a:solidFill>
                <a:srgbClr val="8064A2"/>
              </a:solidFill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25"/>
                            </p:stCondLst>
                            <p:childTnLst>
                              <p:par>
                                <p:cTn id="12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1. Introduction &amp; Overview</a:t>
            </a:r>
            <a:endParaRPr lang="el-GR" b="1" i="1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buFont typeface="Wingdings" charset="2"/>
              <a:buNone/>
            </a:pPr>
            <a:r>
              <a:rPr lang="en-US" sz="20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(AS &amp; GM)</a:t>
            </a:r>
            <a:endParaRPr lang="el-GR" sz="2000" b="1" i="1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Basic issues  and topics </a:t>
            </a:r>
            <a:endParaRPr lang="el-GR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there a role for agriculture in economic development, and if yes, what is that role?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What strategy for agricultural development?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there a problem of food scarcity in the world?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Aspects of food deprivation and food security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What is the role of agricultural trade and how market operations affect economic growth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Agricultural development models: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Unimodal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vs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bimodal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role of risk and uncertainty and how to deal with it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CAP and world development  - EU development policy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Greek agricultural policy and development  </a:t>
            </a:r>
          </a:p>
          <a:p>
            <a:pPr algn="ctr">
              <a:buFont typeface="Arial" charset="0"/>
              <a:buNone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23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60996-388B-2C46-957B-D6AF180EE579}" type="slidenum">
              <a:rPr lang="el-GR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84150"/>
            <a:ext cx="8229600" cy="1146175"/>
          </a:xfrm>
        </p:spPr>
        <p:txBody>
          <a:bodyPr/>
          <a:lstStyle/>
          <a:p>
            <a:pPr marL="358775" indent="-358775"/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2. Agriculture / Non-Agriculture Interactions in Economic Development (GM)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824536"/>
          </a:xfrm>
        </p:spPr>
        <p:txBody>
          <a:bodyPr/>
          <a:lstStyle/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Lewis model of a dual economy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Economic development with unlimited supplies of labour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Fei-Ranis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model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Structural change and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sectoral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composition of the economy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Factors affecting structural change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contribution of agriculture in the development of industry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Transfer of resources from agriculture to non-agriculture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Increasing productivity in the economy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post-war world development experience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Population growth, employment and food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Agriculture, resources and environment: the broader role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7F3004CE-260A-424E-953B-C0CA1687A174}" type="slidenum">
              <a:rPr lang="el-GR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22338"/>
          </a:xfrm>
        </p:spPr>
        <p:txBody>
          <a:bodyPr/>
          <a:lstStyle/>
          <a:p>
            <a:pPr marL="358775" indent="-358775"/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3. Patterns and Models of Development </a:t>
            </a:r>
            <a:b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of  the Agricultural Sector  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(GM) </a:t>
            </a:r>
            <a:endParaRPr lang="en-US" sz="28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classical theories: Ricardo, Mill,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Rostow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key role of increasing productivity in food production 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Technical change as a lever for agricultural development: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Hayami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Ruttan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role of institutions</a:t>
            </a:r>
          </a:p>
          <a:p>
            <a:pPr algn="just"/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Hirshman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and the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sectoral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interactions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Schultz: Efficiency and the role of incentives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Marxist approaches and the dependency theory</a:t>
            </a:r>
          </a:p>
          <a:p>
            <a:pPr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Rural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economy and growth in the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macroeconomy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Todaro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the urban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bias and economic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growth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7AD52997-C5FF-6149-9A72-C7AD516CC416}" type="slidenum">
              <a:rPr lang="el-GR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7570787" cy="585788"/>
          </a:xfrm>
        </p:spPr>
        <p:txBody>
          <a:bodyPr/>
          <a:lstStyle/>
          <a:p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4. Production and Uncertainty (GM)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Capital accumulation and the choice of production techniques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coexistence of techniques in agriculture and the role of technical change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rate of introduction of technical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change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Risk, uncertainty and multiproduct production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Efficiency in the use of resources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question of efficiency of traditional agriculture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Response to economic incentives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organization in product markets and the labour market</a:t>
            </a:r>
          </a:p>
        </p:txBody>
      </p:sp>
      <p:sp>
        <p:nvSpPr>
          <p:cNvPr id="8196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EBF9876E-F92B-DB4E-87EF-3DE95B1C2E36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66700" indent="-266700"/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5. Productivity, Technical Change and Technological Policy (GM)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nature of technical change in agriculture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Mechanical, chemical and biological technical change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Resource constraints of an economy and their role in introducing technical change in agriculture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production of new technology</a:t>
            </a:r>
          </a:p>
          <a:p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Hayami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Ruttan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and the theory of induced innovation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New technology as endogenous in the economic system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production of new techniques and the system of production, diffusion and adoption of new technology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Models of technology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adoption and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diffusion: sigmoid models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Dynamic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considerations and institutional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constraints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2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004C4BE8-1BF5-8A46-96C4-517713A3B64F}" type="slidenum">
              <a:rPr lang="el-GR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887"/>
          </a:xfrm>
        </p:spPr>
        <p:txBody>
          <a:bodyPr/>
          <a:lstStyle/>
          <a:p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6. Land Issues and Land Policy (AS)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Emergence of land rights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Benefits and costs of individual land rights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Tenure security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Determinants of participation in land markets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Land sales markets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Land rental markets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Clarification and legal definition of land property rights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Improving the functioning of land sales and land rental markets</a:t>
            </a:r>
          </a:p>
          <a:p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Redistributive land reform</a:t>
            </a:r>
          </a:p>
        </p:txBody>
      </p:sp>
      <p:sp>
        <p:nvSpPr>
          <p:cNvPr id="1024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AE92AA19-CACB-9E41-A48B-4156CB0318A6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36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7. Risk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Insurance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(AS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Risk management versus risk coping. Implications for production and income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Precautionary savings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Income and consumption smoothing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Vulnerability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Individual insurance strategies</a:t>
            </a:r>
          </a:p>
          <a:p>
            <a:pPr algn="just"/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Agricultural risk management</a:t>
            </a:r>
          </a:p>
        </p:txBody>
      </p:sp>
      <p:sp>
        <p:nvSpPr>
          <p:cNvPr id="1126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65545354-80D2-504D-A2D2-F2D2E4A5E068}" type="slidenum">
              <a:rPr lang="el-GR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BGcWgk7ZDkyUeoLDF.0ypg"/>
</p:tagLst>
</file>

<file path=ppt/theme/theme1.xml><?xml version="1.0" encoding="utf-8"?>
<a:theme xmlns:a="http://schemas.openxmlformats.org/drawingml/2006/main" name="Δίκτυ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ίκτυ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2546</TotalTime>
  <Words>1313</Words>
  <Application>Microsoft Macintosh PowerPoint</Application>
  <PresentationFormat>On-screen Show (4:3)</PresentationFormat>
  <Paragraphs>186</Paragraphs>
  <Slides>16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Δίκτυο</vt:lpstr>
      <vt:lpstr>UOA Department of Economics Doctoral Program (UA D.Phil econ) Fall Semester 2014-15    COURSE OUTLINE</vt:lpstr>
      <vt:lpstr>Slide 2</vt:lpstr>
      <vt:lpstr>Slide 3</vt:lpstr>
      <vt:lpstr>2. Agriculture / Non-Agriculture Interactions in Economic Development (GM)</vt:lpstr>
      <vt:lpstr>3. Patterns and Models of Development  of  the Agricultural Sector  (GM) </vt:lpstr>
      <vt:lpstr>4. Production and Uncertainty (GM)</vt:lpstr>
      <vt:lpstr>5. Productivity, Technical Change and Technological Policy (GM) </vt:lpstr>
      <vt:lpstr>6. Land Issues and Land Policy (AS)</vt:lpstr>
      <vt:lpstr> 7. Risk and Insurance (AS)</vt:lpstr>
      <vt:lpstr>8. Agricultural Markets and Agricultural Trade (AS) </vt:lpstr>
      <vt:lpstr>9. Food security issues and World Food Crises (AS)</vt:lpstr>
      <vt:lpstr>10. Agricultural Growth, Policy and Planning (GM and AS)</vt:lpstr>
      <vt:lpstr> 11.  Agricultural Growth, Policy and Planning – Economic Models (AS and GM) </vt:lpstr>
      <vt:lpstr>12. European Common Agricultural Policy        and Development (GM, AS)</vt:lpstr>
      <vt:lpstr>13. Greek Agricultural Policy        and Development (GM, AS)</vt:lpstr>
      <vt:lpstr>14. New trends and prospects in world agricultural development  (GM and AS)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Εθνικό και Καποδιστριακό Πανεπιστήμιο Αθηνών Τμήμα Οικονομικών Επιστημών Κατεύθυνση:  Θεωρία και Πολιτική Ανάπτυξης και Διεθνούς Οικονομικής</dc:title>
  <dc:creator>USER</dc:creator>
  <cp:lastModifiedBy>Alexandros Sarris</cp:lastModifiedBy>
  <cp:revision>190</cp:revision>
  <dcterms:created xsi:type="dcterms:W3CDTF">2014-10-13T04:26:13Z</dcterms:created>
  <dcterms:modified xsi:type="dcterms:W3CDTF">2014-10-13T04:27:53Z</dcterms:modified>
</cp:coreProperties>
</file>