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46" r:id="rId2"/>
    <p:sldId id="317" r:id="rId3"/>
    <p:sldId id="335" r:id="rId4"/>
    <p:sldId id="345" r:id="rId5"/>
    <p:sldId id="312" r:id="rId6"/>
    <p:sldId id="279" r:id="rId7"/>
    <p:sldId id="332" r:id="rId8"/>
    <p:sldId id="267" r:id="rId9"/>
    <p:sldId id="261" r:id="rId10"/>
    <p:sldId id="268" r:id="rId11"/>
    <p:sldId id="285" r:id="rId12"/>
    <p:sldId id="288" r:id="rId13"/>
    <p:sldId id="313" r:id="rId14"/>
    <p:sldId id="277" r:id="rId15"/>
    <p:sldId id="281" r:id="rId16"/>
    <p:sldId id="274" r:id="rId17"/>
    <p:sldId id="337" r:id="rId18"/>
    <p:sldId id="347" r:id="rId19"/>
    <p:sldId id="283" r:id="rId20"/>
    <p:sldId id="271" r:id="rId21"/>
    <p:sldId id="318" r:id="rId22"/>
    <p:sldId id="292" r:id="rId23"/>
    <p:sldId id="319" r:id="rId24"/>
    <p:sldId id="321" r:id="rId25"/>
    <p:sldId id="322" r:id="rId26"/>
    <p:sldId id="324" r:id="rId27"/>
    <p:sldId id="327" r:id="rId28"/>
    <p:sldId id="328" r:id="rId29"/>
    <p:sldId id="329" r:id="rId30"/>
    <p:sldId id="290" r:id="rId31"/>
    <p:sldId id="340" r:id="rId32"/>
    <p:sldId id="295" r:id="rId33"/>
    <p:sldId id="314" r:id="rId34"/>
    <p:sldId id="297" r:id="rId35"/>
    <p:sldId id="294" r:id="rId36"/>
    <p:sldId id="300" r:id="rId37"/>
    <p:sldId id="307" r:id="rId38"/>
    <p:sldId id="308" r:id="rId39"/>
    <p:sldId id="305" r:id="rId40"/>
    <p:sldId id="291" r:id="rId41"/>
    <p:sldId id="303" r:id="rId42"/>
    <p:sldId id="348" r:id="rId4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607" autoAdjust="0"/>
  </p:normalViewPr>
  <p:slideViewPr>
    <p:cSldViewPr snapToGrid="0">
      <p:cViewPr varScale="1">
        <p:scale>
          <a:sx n="70" d="100"/>
          <a:sy n="70" d="100"/>
        </p:scale>
        <p:origin x="1166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FC46F-1313-405D-B15C-BF598DA81800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3D4AC-A417-408A-B9C7-1D789A2F40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493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7" rIns="91432" bIns="45717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l-GR" sz="1200">
                <a:latin typeface="Times New Roman" panose="02020603050405020304" pitchFamily="18" charset="0"/>
              </a:rPr>
              <a:t>RSNA 2005</a:t>
            </a:r>
          </a:p>
        </p:txBody>
      </p:sp>
      <p:sp>
        <p:nvSpPr>
          <p:cNvPr id="41987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7" rIns="91432" bIns="45717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l-GR" sz="1200">
                <a:latin typeface="Times New Roman" panose="02020603050405020304" pitchFamily="18" charset="0"/>
              </a:rPr>
              <a:t>11/30/05</a:t>
            </a:r>
          </a:p>
        </p:txBody>
      </p:sp>
      <p:sp>
        <p:nvSpPr>
          <p:cNvPr id="41988" name="Rectangle 6"/>
          <p:cNvSpPr txBox="1">
            <a:spLocks noGrp="1"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7" rIns="91432" bIns="45717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l-GR" sz="1200">
                <a:latin typeface="Times New Roman" panose="02020603050405020304" pitchFamily="18" charset="0"/>
              </a:rPr>
              <a:t>Page </a:t>
            </a:r>
          </a:p>
        </p:txBody>
      </p:sp>
      <p:sp>
        <p:nvSpPr>
          <p:cNvPr id="419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7" rIns="91432" bIns="45717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A7AD5F56-0694-4B17-9630-31DAB145EAB4}" type="slidenum">
              <a:rPr lang="en-US" altLang="el-GR" sz="1200">
                <a:latin typeface="Times New Roman" panose="02020603050405020304" pitchFamily="18" charset="0"/>
              </a:rPr>
              <a:pPr algn="r"/>
              <a:t>2</a:t>
            </a:fld>
            <a:endParaRPr lang="en-US" altLang="el-GR" sz="1200">
              <a:latin typeface="Times New Roman" panose="02020603050405020304" pitchFamily="18" charset="0"/>
            </a:endParaRPr>
          </a:p>
        </p:txBody>
      </p:sp>
      <p:sp>
        <p:nvSpPr>
          <p:cNvPr id="419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9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7" rIns="91432" bIns="45717" anchor="ctr"/>
          <a:lstStyle/>
          <a:p>
            <a:endParaRPr lang="en-US" altLang="el-GR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253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1306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0115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5108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68406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0596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7276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5836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2745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46421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Κολονοσκο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0235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068243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00146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50259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2509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Θα πρεπει να γνωριζουμε οτι η</a:t>
            </a:r>
            <a:r>
              <a:rPr lang="el-GR" baseline="0" dirty="0" smtClean="0"/>
              <a:t> συντριπτικη πλειοψηφια των γυναικων θα ερθει σε επαφη με τον </a:t>
            </a:r>
            <a:r>
              <a:rPr lang="en-US" baseline="0" dirty="0" smtClean="0"/>
              <a:t>HPV. </a:t>
            </a:r>
            <a:r>
              <a:rPr lang="el-GR" baseline="0" dirty="0" smtClean="0"/>
              <a:t>Ομως τις περισσοτερες ο ιος φευγει μετα απο 1-2 ετη,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67875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10573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95526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8693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37051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45589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Λες για τα 2 ετη που δεν ειναι ψηλαφητο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2987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8251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933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6243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249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8472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4679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3D4AC-A417-408A-B9C7-1D789A2F4045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1490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5680-9332-4CE7-908E-03C005B88FC4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F253-1358-440D-8793-D569B8E36D7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5359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5680-9332-4CE7-908E-03C005B88FC4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F253-1358-440D-8793-D569B8E36D7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887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5680-9332-4CE7-908E-03C005B88FC4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F253-1358-440D-8793-D569B8E36D7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8345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5680-9332-4CE7-908E-03C005B88FC4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F253-1358-440D-8793-D569B8E36D7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8312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5680-9332-4CE7-908E-03C005B88FC4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F253-1358-440D-8793-D569B8E36D7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1862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5680-9332-4CE7-908E-03C005B88FC4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F253-1358-440D-8793-D569B8E36D7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5583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5680-9332-4CE7-908E-03C005B88FC4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F253-1358-440D-8793-D569B8E36D7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2607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5680-9332-4CE7-908E-03C005B88FC4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F253-1358-440D-8793-D569B8E36D7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1376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5680-9332-4CE7-908E-03C005B88FC4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F253-1358-440D-8793-D569B8E36D7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0180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5680-9332-4CE7-908E-03C005B88FC4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F253-1358-440D-8793-D569B8E36D7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526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5680-9332-4CE7-908E-03C005B88FC4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F253-1358-440D-8793-D569B8E36D7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6066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35680-9332-4CE7-908E-03C005B88FC4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AF253-1358-440D-8793-D569B8E36D7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100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jpeg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32.emf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4.jpeg"/><Relationship Id="rId5" Type="http://schemas.openxmlformats.org/officeDocument/2006/relationships/image" Target="../media/image33.emf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35.emf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36.emf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37.emf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9.jpeg"/><Relationship Id="rId5" Type="http://schemas.openxmlformats.org/officeDocument/2006/relationships/image" Target="../media/image38.emf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40.emf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41.emf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1.jpe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50.jpeg"/><Relationship Id="rId11" Type="http://schemas.openxmlformats.org/officeDocument/2006/relationships/image" Target="../media/image3.pn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5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media38.m4a"/><Relationship Id="rId7" Type="http://schemas.openxmlformats.org/officeDocument/2006/relationships/image" Target="../media/image60.jpeg"/><Relationship Id="rId2" Type="http://schemas.microsoft.com/office/2007/relationships/media" Target="../media/media38.m4a"/><Relationship Id="rId1" Type="http://schemas.openxmlformats.org/officeDocument/2006/relationships/tags" Target="../tags/tag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63.gif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11.jpe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audio" Target="../media/media9.m4a"/><Relationship Id="rId7" Type="http://schemas.openxmlformats.org/officeDocument/2006/relationships/image" Target="../media/image15.emf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14.emf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063508"/>
              </p:ext>
            </p:extLst>
          </p:nvPr>
        </p:nvGraphicFramePr>
        <p:xfrm>
          <a:off x="644060" y="5680833"/>
          <a:ext cx="10881633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2" name="Εικόνα Bitmap" r:id="rId5" imgW="0" imgH="0" progId="PBrush">
                  <p:embed/>
                </p:oleObj>
              </mc:Choice>
              <mc:Fallback>
                <p:oleObj name="Εικόνα Bitmap" r:id="rId5" imgW="0" imgH="0" progId="PBrush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060" y="5680833"/>
                        <a:ext cx="10881633" cy="1066800"/>
                      </a:xfrm>
                      <a:prstGeom prst="rect">
                        <a:avLst/>
                      </a:prstGeom>
                      <a:solidFill>
                        <a:srgbClr val="D9D9D9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 descr="ΕΚΠΑ: ΤΕΦΑΑ - Έμβλημα ΕΚΠΑ-ΣΕΦΑΑ-ΤΕΦΑΑ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60" y="118610"/>
            <a:ext cx="8049747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4060" y="2540000"/>
            <a:ext cx="10666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FFFF00"/>
                </a:solidFill>
              </a:rPr>
              <a:t>Προσυμπτωματικός έλεγχος συμπαγών νεοπλασιών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060" y="3934691"/>
            <a:ext cx="6613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Ηλίας Α. Κοττέας, </a:t>
            </a:r>
            <a:r>
              <a:rPr lang="en-US" b="1" dirty="0" smtClean="0">
                <a:solidFill>
                  <a:schemeClr val="bg1"/>
                </a:solidFill>
              </a:rPr>
              <a:t>MD, PhD</a:t>
            </a:r>
          </a:p>
          <a:p>
            <a:r>
              <a:rPr lang="el-GR" b="1" dirty="0" smtClean="0">
                <a:solidFill>
                  <a:schemeClr val="bg1"/>
                </a:solidFill>
              </a:rPr>
              <a:t>Παθολόγος-Ογκολόγος</a:t>
            </a:r>
          </a:p>
          <a:p>
            <a:r>
              <a:rPr lang="el-GR" b="1" dirty="0" smtClean="0">
                <a:solidFill>
                  <a:schemeClr val="bg1"/>
                </a:solidFill>
              </a:rPr>
              <a:t>Ογκολογική Μονάδα, Γ’ Πανεπιστημιακή Παθολογική Κλινική</a:t>
            </a:r>
          </a:p>
          <a:p>
            <a:r>
              <a:rPr lang="el-GR" b="1" dirty="0" smtClean="0">
                <a:solidFill>
                  <a:schemeClr val="bg1"/>
                </a:solidFill>
              </a:rPr>
              <a:t>Νοσοκομείο «Η Σωτηρία»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8"/>
    </mc:Choice>
    <mc:Fallback xmlns="">
      <p:transition spd="slow" advTm="3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69433" y="640632"/>
            <a:ext cx="702349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effectLst/>
                <a:latin typeface="proxima_nova_rgregular"/>
              </a:rPr>
              <a:t>American Urological Association (AUA) </a:t>
            </a:r>
            <a:r>
              <a:rPr lang="en-US" sz="2000" b="0" i="0" dirty="0" smtClean="0">
                <a:solidFill>
                  <a:schemeClr val="bg1"/>
                </a:solidFill>
                <a:effectLst/>
                <a:latin typeface="proxima_nova_rgregular"/>
              </a:rPr>
              <a:t>recommend </a:t>
            </a:r>
            <a:r>
              <a:rPr lang="en-US" sz="2000" b="0" i="0" u="sng" dirty="0" smtClean="0">
                <a:solidFill>
                  <a:schemeClr val="bg1"/>
                </a:solidFill>
                <a:effectLst/>
                <a:latin typeface="proxima_nova_rgregular"/>
              </a:rPr>
              <a:t>against </a:t>
            </a:r>
            <a:r>
              <a:rPr lang="en-US" sz="2000" b="0" i="0" dirty="0" smtClean="0">
                <a:solidFill>
                  <a:schemeClr val="bg1"/>
                </a:solidFill>
                <a:effectLst/>
                <a:latin typeface="proxima_nova_rgregular"/>
              </a:rPr>
              <a:t>routine screening for the following groups:</a:t>
            </a:r>
          </a:p>
          <a:p>
            <a:endParaRPr lang="en-US" sz="2000" b="0" i="0" dirty="0" smtClean="0">
              <a:solidFill>
                <a:schemeClr val="bg1"/>
              </a:solidFill>
              <a:effectLst/>
              <a:latin typeface="proxima_nova_rgregular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i="0" dirty="0" smtClean="0">
                <a:solidFill>
                  <a:srgbClr val="00B0F0"/>
                </a:solidFill>
                <a:effectLst/>
                <a:latin typeface="proxima_nova_rgregular"/>
              </a:rPr>
              <a:t>Any man with a life expectancy less than 10-15 years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i="0" dirty="0" smtClean="0">
                <a:solidFill>
                  <a:srgbClr val="00B0F0"/>
                </a:solidFill>
                <a:effectLst/>
                <a:latin typeface="proxima_nova_rgregular"/>
              </a:rPr>
              <a:t>Men under 40 years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i="0" dirty="0" smtClean="0">
                <a:solidFill>
                  <a:srgbClr val="00B0F0"/>
                </a:solidFill>
                <a:effectLst/>
                <a:latin typeface="proxima_nova_rgregular"/>
              </a:rPr>
              <a:t>Men between ages 40 to 54 years at average risk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i="0" dirty="0" smtClean="0">
                <a:solidFill>
                  <a:srgbClr val="00B0F0"/>
                </a:solidFill>
                <a:effectLst/>
                <a:latin typeface="proxima_nova_rgregular"/>
              </a:rPr>
              <a:t>Men over age 70</a:t>
            </a:r>
          </a:p>
          <a:p>
            <a:endParaRPr lang="en-US" sz="2000" b="1" i="0" dirty="0" smtClean="0">
              <a:solidFill>
                <a:srgbClr val="0070C0"/>
              </a:solidFill>
              <a:effectLst/>
              <a:latin typeface="proxima_nova_rgregular"/>
            </a:endParaRPr>
          </a:p>
          <a:p>
            <a:r>
              <a:rPr lang="en-US" sz="2000" b="1" i="0" dirty="0" smtClean="0">
                <a:solidFill>
                  <a:schemeClr val="bg1"/>
                </a:solidFill>
                <a:effectLst/>
                <a:latin typeface="proxima_nova_rgregular"/>
              </a:rPr>
              <a:t>For men 55 to 69 years of age, the AUA advises that the decision to undergo PSA screening involves weighing the benefits and risks. The guidelines strongly recommend the following:</a:t>
            </a:r>
          </a:p>
          <a:p>
            <a:endParaRPr lang="en-US" sz="2000" b="1" i="0" dirty="0" smtClean="0">
              <a:solidFill>
                <a:srgbClr val="0070C0"/>
              </a:solidFill>
              <a:effectLst/>
              <a:latin typeface="proxima_nova_rgregular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i="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proxima_nova_rgregular"/>
              </a:rPr>
              <a:t>A routine screening interval of 2 years or more in those men who have participated in shared decision-making and decided on screening.</a:t>
            </a:r>
            <a:endParaRPr lang="en-US" sz="2000" b="1" i="0" dirty="0">
              <a:solidFill>
                <a:schemeClr val="accent6">
                  <a:lumMod val="20000"/>
                  <a:lumOff val="80000"/>
                </a:schemeClr>
              </a:solidFill>
              <a:effectLst/>
              <a:latin typeface="proxima_nova_rgregular"/>
            </a:endParaRPr>
          </a:p>
        </p:txBody>
      </p:sp>
      <p:pic>
        <p:nvPicPr>
          <p:cNvPr id="2050" name="Picture 2" descr="Αποτέλεσμα εικόνας για american urology associ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30" y="461514"/>
            <a:ext cx="2857500" cy="228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2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551">
        <p:fade/>
      </p:transition>
    </mc:Choice>
    <mc:Fallback xmlns="">
      <p:transition spd="med" advTm="275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Αποτέλεσμα εικόνας για colon cancer inciden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295" y="1227100"/>
            <a:ext cx="8648183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1101" y="116958"/>
            <a:ext cx="6674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Colon Cancer-incidence</a:t>
            </a:r>
            <a:endParaRPr lang="el-GR" sz="48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7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635">
        <p:fade/>
      </p:transition>
    </mc:Choice>
    <mc:Fallback xmlns="">
      <p:transition spd="med" advTm="136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Αποτέλεσμα εικόνας για colon cancer epidemiolo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647" y="655274"/>
            <a:ext cx="8646708" cy="568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2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457">
        <p:fade/>
      </p:transition>
    </mc:Choice>
    <mc:Fallback xmlns="">
      <p:transition spd="med" advTm="104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Αποτέλεσμα εικόνας για colon cancer risk facto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174" y="1035698"/>
            <a:ext cx="9179317" cy="540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4925" y="108642"/>
            <a:ext cx="5866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Colon cancer-risk factors</a:t>
            </a:r>
            <a:endParaRPr lang="el-GR" sz="4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6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20"/>
    </mc:Choice>
    <mc:Fallback xmlns="">
      <p:transition spd="slow" advTm="9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Αποτέλεσμα εικόνας για adenoma to carcinoma sequen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13" y="18871"/>
            <a:ext cx="607695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Αποτέλεσμα εικόνας για adenoma to carcinoma sequen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951" y="3269411"/>
            <a:ext cx="6905625" cy="325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88958" y="5613991"/>
            <a:ext cx="5574618" cy="90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Rectangle 2"/>
          <p:cNvSpPr/>
          <p:nvPr/>
        </p:nvSpPr>
        <p:spPr>
          <a:xfrm>
            <a:off x="6230679" y="5114260"/>
            <a:ext cx="4032897" cy="382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Rectangle 3"/>
          <p:cNvSpPr/>
          <p:nvPr/>
        </p:nvSpPr>
        <p:spPr>
          <a:xfrm>
            <a:off x="4997302" y="4327451"/>
            <a:ext cx="744279" cy="318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Rectangle 4"/>
          <p:cNvSpPr/>
          <p:nvPr/>
        </p:nvSpPr>
        <p:spPr>
          <a:xfrm>
            <a:off x="3625702" y="4646428"/>
            <a:ext cx="510363" cy="361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/>
          <p:cNvSpPr/>
          <p:nvPr/>
        </p:nvSpPr>
        <p:spPr>
          <a:xfrm>
            <a:off x="9377916" y="3269411"/>
            <a:ext cx="648586" cy="196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4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249">
        <p:fade/>
      </p:transition>
    </mc:Choice>
    <mc:Fallback xmlns="">
      <p:transition spd="med" advTm="202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Αποτέλεσμα εικόνας για colon cancer colonos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44" y="1800828"/>
            <a:ext cx="5219179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Αποτέλεσμα εικόνας για liver metastases colon canc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89484"/>
            <a:ext cx="3706781" cy="302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Αποτέλεσμα εικόνας για lung metastases colon canc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871" y="3761165"/>
            <a:ext cx="3594638" cy="252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4936" y="289484"/>
            <a:ext cx="503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Colon cancer progression</a:t>
            </a:r>
            <a:endParaRPr lang="el-GR" sz="36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912">
        <p:fade/>
      </p:transition>
    </mc:Choice>
    <mc:Fallback xmlns="">
      <p:transition spd="med" advTm="24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● If you're at average risk for&#10;colon cancer, your Primary&#10;Care Physician will recommend&#10;starting screening at age 45 for&#10;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561" y="817190"/>
            <a:ext cx="9089679" cy="564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755">
        <p:fade/>
      </p:transition>
    </mc:Choice>
    <mc:Fallback xmlns="">
      <p:transition spd="med" advTm="137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Αποτέλεσμα εικόνας για colonos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07" y="979918"/>
            <a:ext cx="5562310" cy="446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Αποτέλεσμα εικόνας για colonos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343" y="979918"/>
            <a:ext cx="5292889" cy="446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9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6"/>
    </mc:Choice>
    <mc:Fallback xmlns="">
      <p:transition spd="slow" advTm="21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in on You and Colonos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579437"/>
            <a:ext cx="10341376" cy="562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32"/>
    </mc:Choice>
    <mc:Fallback xmlns="">
      <p:transition spd="slow" advTm="33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Αποτέλεσμα εικόνας για colon cancer screening guidelin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63" y="0"/>
            <a:ext cx="11430000" cy="662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961">
        <p:fade/>
      </p:transition>
    </mc:Choice>
    <mc:Fallback xmlns="">
      <p:transition spd="med" advTm="259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60" name="Line 4"/>
          <p:cNvSpPr>
            <a:spLocks noChangeShapeType="1"/>
          </p:cNvSpPr>
          <p:nvPr/>
        </p:nvSpPr>
        <p:spPr bwMode="auto">
          <a:xfrm>
            <a:off x="2174876" y="4587875"/>
            <a:ext cx="70770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6635750" y="4319589"/>
            <a:ext cx="1301750" cy="1284287"/>
            <a:chOff x="3622" y="2721"/>
            <a:chExt cx="923" cy="809"/>
          </a:xfrm>
        </p:grpSpPr>
        <p:sp>
          <p:nvSpPr>
            <p:cNvPr id="7206" name="Line 6"/>
            <p:cNvSpPr>
              <a:spLocks noChangeShapeType="1"/>
            </p:cNvSpPr>
            <p:nvPr/>
          </p:nvSpPr>
          <p:spPr bwMode="auto">
            <a:xfrm>
              <a:off x="3977" y="2721"/>
              <a:ext cx="0" cy="347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7207" name="Rectangle 7"/>
            <p:cNvSpPr>
              <a:spLocks noChangeArrowheads="1"/>
            </p:cNvSpPr>
            <p:nvPr/>
          </p:nvSpPr>
          <p:spPr bwMode="auto">
            <a:xfrm>
              <a:off x="3622" y="3068"/>
              <a:ext cx="923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7859" tIns="25301" rIns="17859" bIns="25301"/>
            <a:lstStyle>
              <a:lvl1pPr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ts val="1975"/>
                </a:lnSpc>
              </a:pPr>
              <a:r>
                <a:rPr lang="en-US" altLang="el-GR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Signs or</a:t>
              </a:r>
              <a:br>
                <a:rPr lang="en-US" altLang="el-GR" sz="2400">
                  <a:solidFill>
                    <a:srgbClr val="FFFFFF"/>
                  </a:solidFill>
                  <a:latin typeface="Comic Sans MS" panose="030F0702030302020204" pitchFamily="66" charset="0"/>
                </a:rPr>
              </a:br>
              <a:r>
                <a:rPr lang="en-US" altLang="el-GR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Symptoms</a:t>
              </a:r>
              <a:endParaRPr lang="en-US" altLang="el-GR" sz="1700" b="1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3790950" y="4319589"/>
            <a:ext cx="1316038" cy="1284287"/>
            <a:chOff x="1607" y="2721"/>
            <a:chExt cx="932" cy="809"/>
          </a:xfrm>
        </p:grpSpPr>
        <p:sp>
          <p:nvSpPr>
            <p:cNvPr id="7204" name="Rectangle 8"/>
            <p:cNvSpPr>
              <a:spLocks noChangeArrowheads="1"/>
            </p:cNvSpPr>
            <p:nvPr/>
          </p:nvSpPr>
          <p:spPr bwMode="auto">
            <a:xfrm>
              <a:off x="1607" y="3068"/>
              <a:ext cx="932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7859" tIns="25301" rIns="17859" bIns="25301"/>
            <a:lstStyle>
              <a:lvl1pPr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ts val="1975"/>
                </a:lnSpc>
              </a:pPr>
              <a:r>
                <a:rPr lang="en-US" altLang="el-GR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Detectable</a:t>
              </a:r>
              <a:br>
                <a:rPr lang="en-US" altLang="el-GR" sz="2400">
                  <a:solidFill>
                    <a:srgbClr val="FFFFFF"/>
                  </a:solidFill>
                  <a:latin typeface="Comic Sans MS" panose="030F0702030302020204" pitchFamily="66" charset="0"/>
                </a:rPr>
              </a:br>
              <a:r>
                <a:rPr lang="en-US" altLang="el-GR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by Test</a:t>
              </a:r>
              <a:endParaRPr lang="en-US" altLang="el-GR" sz="1700" b="1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205" name="Line 10"/>
            <p:cNvSpPr>
              <a:spLocks noChangeShapeType="1"/>
            </p:cNvSpPr>
            <p:nvPr/>
          </p:nvSpPr>
          <p:spPr bwMode="auto">
            <a:xfrm>
              <a:off x="1971" y="2721"/>
              <a:ext cx="0" cy="347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2263776" y="4319589"/>
            <a:ext cx="1089025" cy="1284287"/>
            <a:chOff x="524" y="2721"/>
            <a:chExt cx="772" cy="809"/>
          </a:xfrm>
        </p:grpSpPr>
        <p:sp>
          <p:nvSpPr>
            <p:cNvPr id="7202" name="Line 5"/>
            <p:cNvSpPr>
              <a:spLocks noChangeShapeType="1"/>
            </p:cNvSpPr>
            <p:nvPr/>
          </p:nvSpPr>
          <p:spPr bwMode="auto">
            <a:xfrm>
              <a:off x="968" y="2721"/>
              <a:ext cx="0" cy="347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7203" name="Rectangle 11"/>
            <p:cNvSpPr>
              <a:spLocks noChangeArrowheads="1"/>
            </p:cNvSpPr>
            <p:nvPr/>
          </p:nvSpPr>
          <p:spPr bwMode="auto">
            <a:xfrm>
              <a:off x="524" y="3068"/>
              <a:ext cx="772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7859" tIns="25301" rIns="17859" bIns="25301"/>
            <a:lstStyle>
              <a:lvl1pPr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ts val="1975"/>
                </a:lnSpc>
              </a:pPr>
              <a:r>
                <a:rPr lang="en-US" altLang="el-GR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Onset of</a:t>
              </a:r>
              <a:br>
                <a:rPr lang="en-US" altLang="el-GR" sz="2400">
                  <a:solidFill>
                    <a:srgbClr val="FFFFFF"/>
                  </a:solidFill>
                  <a:latin typeface="Comic Sans MS" panose="030F0702030302020204" pitchFamily="66" charset="0"/>
                </a:rPr>
              </a:br>
              <a:r>
                <a:rPr lang="en-US" altLang="el-GR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Disease</a:t>
              </a:r>
              <a:endParaRPr lang="en-US" altLang="el-GR" sz="1700" b="1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Group 46"/>
          <p:cNvGrpSpPr>
            <a:grpSpLocks/>
          </p:cNvGrpSpPr>
          <p:nvPr/>
        </p:nvGrpSpPr>
        <p:grpSpPr bwMode="auto">
          <a:xfrm>
            <a:off x="8464551" y="4319588"/>
            <a:ext cx="1552575" cy="1581150"/>
            <a:chOff x="4918" y="2721"/>
            <a:chExt cx="1101" cy="996"/>
          </a:xfrm>
        </p:grpSpPr>
        <p:sp>
          <p:nvSpPr>
            <p:cNvPr id="7200" name="Rectangle 2"/>
            <p:cNvSpPr>
              <a:spLocks noChangeArrowheads="1"/>
            </p:cNvSpPr>
            <p:nvPr/>
          </p:nvSpPr>
          <p:spPr bwMode="auto">
            <a:xfrm>
              <a:off x="4918" y="3068"/>
              <a:ext cx="1101" cy="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7859" tIns="25301" rIns="17859" bIns="25301"/>
            <a:lstStyle>
              <a:lvl1pPr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ts val="1975"/>
                </a:lnSpc>
              </a:pPr>
              <a:r>
                <a:rPr lang="en-US" altLang="el-GR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Death from</a:t>
              </a:r>
              <a:br>
                <a:rPr lang="en-US" altLang="el-GR" sz="2400">
                  <a:solidFill>
                    <a:srgbClr val="FFFFFF"/>
                  </a:solidFill>
                  <a:latin typeface="Comic Sans MS" panose="030F0702030302020204" pitchFamily="66" charset="0"/>
                </a:rPr>
              </a:br>
              <a:r>
                <a:rPr lang="en-US" altLang="el-GR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Disease or</a:t>
              </a:r>
              <a:br>
                <a:rPr lang="en-US" altLang="el-GR" sz="2400">
                  <a:solidFill>
                    <a:srgbClr val="FFFFFF"/>
                  </a:solidFill>
                  <a:latin typeface="Comic Sans MS" panose="030F0702030302020204" pitchFamily="66" charset="0"/>
                </a:rPr>
              </a:br>
              <a:r>
                <a:rPr lang="en-US" altLang="el-GR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Other causes</a:t>
              </a:r>
              <a:endParaRPr lang="en-US" altLang="el-GR" sz="1700" b="1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201" name="Line 16"/>
            <p:cNvSpPr>
              <a:spLocks noChangeShapeType="1"/>
            </p:cNvSpPr>
            <p:nvPr/>
          </p:nvSpPr>
          <p:spPr bwMode="auto">
            <a:xfrm>
              <a:off x="5477" y="2721"/>
              <a:ext cx="0" cy="347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2889250" y="2774950"/>
            <a:ext cx="4248150" cy="438150"/>
            <a:chOff x="968" y="1748"/>
            <a:chExt cx="3010" cy="276"/>
          </a:xfrm>
        </p:grpSpPr>
        <p:sp>
          <p:nvSpPr>
            <p:cNvPr id="7193" name="Rectangle 3"/>
            <p:cNvSpPr>
              <a:spLocks noChangeArrowheads="1"/>
            </p:cNvSpPr>
            <p:nvPr/>
          </p:nvSpPr>
          <p:spPr bwMode="auto">
            <a:xfrm>
              <a:off x="1837" y="1748"/>
              <a:ext cx="1217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7859" tIns="25301" rIns="17859" bIns="25301"/>
            <a:lstStyle>
              <a:lvl1pPr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ts val="1975"/>
                </a:lnSpc>
              </a:pPr>
              <a:r>
                <a:rPr lang="en-US" altLang="el-GR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PRECLINICAL</a:t>
              </a:r>
              <a:r>
                <a:rPr lang="en-US" altLang="el-GR" sz="2400" b="1">
                  <a:solidFill>
                    <a:srgbClr val="FFFFFF"/>
                  </a:solidFill>
                </a:rPr>
                <a:t> </a:t>
              </a:r>
              <a:endParaRPr lang="en-US" altLang="el-GR" sz="1700" b="1">
                <a:solidFill>
                  <a:srgbClr val="FFFFFF"/>
                </a:solidFill>
              </a:endParaRPr>
            </a:p>
          </p:txBody>
        </p:sp>
        <p:grpSp>
          <p:nvGrpSpPr>
            <p:cNvPr id="7194" name="Group 17"/>
            <p:cNvGrpSpPr>
              <a:grpSpLocks/>
            </p:cNvGrpSpPr>
            <p:nvPr/>
          </p:nvGrpSpPr>
          <p:grpSpPr bwMode="auto">
            <a:xfrm>
              <a:off x="968" y="1784"/>
              <a:ext cx="870" cy="142"/>
              <a:chOff x="1032" y="1745"/>
              <a:chExt cx="928" cy="152"/>
            </a:xfrm>
          </p:grpSpPr>
          <p:sp>
            <p:nvSpPr>
              <p:cNvPr id="7198" name="Freeform 18"/>
              <p:cNvSpPr>
                <a:spLocks/>
              </p:cNvSpPr>
              <p:nvPr/>
            </p:nvSpPr>
            <p:spPr bwMode="auto">
              <a:xfrm>
                <a:off x="1032" y="1745"/>
                <a:ext cx="200" cy="152"/>
              </a:xfrm>
              <a:custGeom>
                <a:avLst/>
                <a:gdLst>
                  <a:gd name="T0" fmla="*/ 0 w 200"/>
                  <a:gd name="T1" fmla="*/ 66 h 152"/>
                  <a:gd name="T2" fmla="*/ 199 w 200"/>
                  <a:gd name="T3" fmla="*/ 0 h 152"/>
                  <a:gd name="T4" fmla="*/ 199 w 200"/>
                  <a:gd name="T5" fmla="*/ 66 h 152"/>
                  <a:gd name="T6" fmla="*/ 199 w 200"/>
                  <a:gd name="T7" fmla="*/ 151 h 152"/>
                  <a:gd name="T8" fmla="*/ 0 w 200"/>
                  <a:gd name="T9" fmla="*/ 66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"/>
                  <a:gd name="T16" fmla="*/ 0 h 152"/>
                  <a:gd name="T17" fmla="*/ 200 w 200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" h="152">
                    <a:moveTo>
                      <a:pt x="0" y="66"/>
                    </a:moveTo>
                    <a:lnTo>
                      <a:pt x="199" y="0"/>
                    </a:lnTo>
                    <a:lnTo>
                      <a:pt x="199" y="66"/>
                    </a:lnTo>
                    <a:lnTo>
                      <a:pt x="199" y="151"/>
                    </a:lnTo>
                    <a:lnTo>
                      <a:pt x="0" y="66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199" name="Line 19"/>
              <p:cNvSpPr>
                <a:spLocks noChangeShapeType="1"/>
              </p:cNvSpPr>
              <p:nvPr/>
            </p:nvSpPr>
            <p:spPr bwMode="auto">
              <a:xfrm>
                <a:off x="1231" y="1811"/>
                <a:ext cx="729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grpSp>
          <p:nvGrpSpPr>
            <p:cNvPr id="7195" name="Group 20"/>
            <p:cNvGrpSpPr>
              <a:grpSpLocks/>
            </p:cNvGrpSpPr>
            <p:nvPr/>
          </p:nvGrpSpPr>
          <p:grpSpPr bwMode="auto">
            <a:xfrm>
              <a:off x="3098" y="1784"/>
              <a:ext cx="880" cy="142"/>
              <a:chOff x="3305" y="1745"/>
              <a:chExt cx="938" cy="152"/>
            </a:xfrm>
          </p:grpSpPr>
          <p:sp>
            <p:nvSpPr>
              <p:cNvPr id="7196" name="Freeform 21"/>
              <p:cNvSpPr>
                <a:spLocks/>
              </p:cNvSpPr>
              <p:nvPr/>
            </p:nvSpPr>
            <p:spPr bwMode="auto">
              <a:xfrm>
                <a:off x="4005" y="1745"/>
                <a:ext cx="238" cy="152"/>
              </a:xfrm>
              <a:custGeom>
                <a:avLst/>
                <a:gdLst>
                  <a:gd name="T0" fmla="*/ 237 w 238"/>
                  <a:gd name="T1" fmla="*/ 66 h 152"/>
                  <a:gd name="T2" fmla="*/ 0 w 238"/>
                  <a:gd name="T3" fmla="*/ 151 h 152"/>
                  <a:gd name="T4" fmla="*/ 0 w 238"/>
                  <a:gd name="T5" fmla="*/ 66 h 152"/>
                  <a:gd name="T6" fmla="*/ 0 w 238"/>
                  <a:gd name="T7" fmla="*/ 0 h 152"/>
                  <a:gd name="T8" fmla="*/ 237 w 238"/>
                  <a:gd name="T9" fmla="*/ 66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52"/>
                  <a:gd name="T17" fmla="*/ 238 w 238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52">
                    <a:moveTo>
                      <a:pt x="237" y="66"/>
                    </a:moveTo>
                    <a:lnTo>
                      <a:pt x="0" y="151"/>
                    </a:lnTo>
                    <a:lnTo>
                      <a:pt x="0" y="66"/>
                    </a:lnTo>
                    <a:lnTo>
                      <a:pt x="0" y="0"/>
                    </a:lnTo>
                    <a:lnTo>
                      <a:pt x="237" y="66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197" name="Line 22"/>
              <p:cNvSpPr>
                <a:spLocks noChangeShapeType="1"/>
              </p:cNvSpPr>
              <p:nvPr/>
            </p:nvSpPr>
            <p:spPr bwMode="auto">
              <a:xfrm>
                <a:off x="3305" y="1811"/>
                <a:ext cx="700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</p:grpSp>
      </p:grpSp>
      <p:grpSp>
        <p:nvGrpSpPr>
          <p:cNvPr id="9" name="Group 48"/>
          <p:cNvGrpSpPr>
            <a:grpSpLocks/>
          </p:cNvGrpSpPr>
          <p:nvPr/>
        </p:nvGrpSpPr>
        <p:grpSpPr bwMode="auto">
          <a:xfrm>
            <a:off x="7135814" y="2774950"/>
            <a:ext cx="2344737" cy="438150"/>
            <a:chOff x="3977" y="1748"/>
            <a:chExt cx="1501" cy="276"/>
          </a:xfrm>
        </p:grpSpPr>
        <p:sp>
          <p:nvSpPr>
            <p:cNvPr id="7186" name="Rectangle 9"/>
            <p:cNvSpPr>
              <a:spLocks noChangeArrowheads="1"/>
            </p:cNvSpPr>
            <p:nvPr/>
          </p:nvSpPr>
          <p:spPr bwMode="auto">
            <a:xfrm>
              <a:off x="4270" y="1748"/>
              <a:ext cx="887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7859" tIns="25301" rIns="17859" bIns="25301"/>
            <a:lstStyle>
              <a:lvl1pPr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ts val="1975"/>
                </a:lnSpc>
              </a:pPr>
              <a:r>
                <a:rPr lang="en-US" altLang="el-GR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CLINICAL</a:t>
              </a:r>
              <a:r>
                <a:rPr lang="en-US" altLang="el-GR" sz="2400" b="1">
                  <a:solidFill>
                    <a:srgbClr val="FFFFFF"/>
                  </a:solidFill>
                </a:rPr>
                <a:t> </a:t>
              </a:r>
              <a:endParaRPr lang="en-US" altLang="el-GR" sz="1700" b="1">
                <a:solidFill>
                  <a:srgbClr val="FFFFFF"/>
                </a:solidFill>
              </a:endParaRPr>
            </a:p>
          </p:txBody>
        </p:sp>
        <p:grpSp>
          <p:nvGrpSpPr>
            <p:cNvPr id="7187" name="Group 23"/>
            <p:cNvGrpSpPr>
              <a:grpSpLocks/>
            </p:cNvGrpSpPr>
            <p:nvPr/>
          </p:nvGrpSpPr>
          <p:grpSpPr bwMode="auto">
            <a:xfrm>
              <a:off x="3977" y="1784"/>
              <a:ext cx="302" cy="142"/>
              <a:chOff x="4242" y="1745"/>
              <a:chExt cx="322" cy="152"/>
            </a:xfrm>
          </p:grpSpPr>
          <p:sp>
            <p:nvSpPr>
              <p:cNvPr id="7191" name="Freeform 24"/>
              <p:cNvSpPr>
                <a:spLocks/>
              </p:cNvSpPr>
              <p:nvPr/>
            </p:nvSpPr>
            <p:spPr bwMode="auto">
              <a:xfrm>
                <a:off x="4242" y="1745"/>
                <a:ext cx="200" cy="152"/>
              </a:xfrm>
              <a:custGeom>
                <a:avLst/>
                <a:gdLst>
                  <a:gd name="T0" fmla="*/ 0 w 200"/>
                  <a:gd name="T1" fmla="*/ 66 h 152"/>
                  <a:gd name="T2" fmla="*/ 199 w 200"/>
                  <a:gd name="T3" fmla="*/ 0 h 152"/>
                  <a:gd name="T4" fmla="*/ 199 w 200"/>
                  <a:gd name="T5" fmla="*/ 66 h 152"/>
                  <a:gd name="T6" fmla="*/ 199 w 200"/>
                  <a:gd name="T7" fmla="*/ 151 h 152"/>
                  <a:gd name="T8" fmla="*/ 0 w 200"/>
                  <a:gd name="T9" fmla="*/ 66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"/>
                  <a:gd name="T16" fmla="*/ 0 h 152"/>
                  <a:gd name="T17" fmla="*/ 200 w 200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" h="152">
                    <a:moveTo>
                      <a:pt x="0" y="66"/>
                    </a:moveTo>
                    <a:lnTo>
                      <a:pt x="199" y="0"/>
                    </a:lnTo>
                    <a:lnTo>
                      <a:pt x="199" y="66"/>
                    </a:lnTo>
                    <a:lnTo>
                      <a:pt x="199" y="151"/>
                    </a:lnTo>
                    <a:lnTo>
                      <a:pt x="0" y="66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192" name="Line 25"/>
              <p:cNvSpPr>
                <a:spLocks noChangeShapeType="1"/>
              </p:cNvSpPr>
              <p:nvPr/>
            </p:nvSpPr>
            <p:spPr bwMode="auto">
              <a:xfrm>
                <a:off x="4441" y="1811"/>
                <a:ext cx="123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grpSp>
          <p:nvGrpSpPr>
            <p:cNvPr id="7188" name="Group 26"/>
            <p:cNvGrpSpPr>
              <a:grpSpLocks/>
            </p:cNvGrpSpPr>
            <p:nvPr/>
          </p:nvGrpSpPr>
          <p:grpSpPr bwMode="auto">
            <a:xfrm>
              <a:off x="5157" y="1784"/>
              <a:ext cx="321" cy="142"/>
              <a:chOff x="5501" y="1745"/>
              <a:chExt cx="342" cy="152"/>
            </a:xfrm>
          </p:grpSpPr>
          <p:sp>
            <p:nvSpPr>
              <p:cNvPr id="7189" name="Freeform 27"/>
              <p:cNvSpPr>
                <a:spLocks/>
              </p:cNvSpPr>
              <p:nvPr/>
            </p:nvSpPr>
            <p:spPr bwMode="auto">
              <a:xfrm>
                <a:off x="5615" y="1745"/>
                <a:ext cx="228" cy="152"/>
              </a:xfrm>
              <a:custGeom>
                <a:avLst/>
                <a:gdLst>
                  <a:gd name="T0" fmla="*/ 227 w 228"/>
                  <a:gd name="T1" fmla="*/ 66 h 152"/>
                  <a:gd name="T2" fmla="*/ 0 w 228"/>
                  <a:gd name="T3" fmla="*/ 151 h 152"/>
                  <a:gd name="T4" fmla="*/ 0 w 228"/>
                  <a:gd name="T5" fmla="*/ 66 h 152"/>
                  <a:gd name="T6" fmla="*/ 0 w 228"/>
                  <a:gd name="T7" fmla="*/ 0 h 152"/>
                  <a:gd name="T8" fmla="*/ 227 w 228"/>
                  <a:gd name="T9" fmla="*/ 66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8"/>
                  <a:gd name="T16" fmla="*/ 0 h 152"/>
                  <a:gd name="T17" fmla="*/ 228 w 228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8" h="152">
                    <a:moveTo>
                      <a:pt x="227" y="66"/>
                    </a:moveTo>
                    <a:lnTo>
                      <a:pt x="0" y="151"/>
                    </a:lnTo>
                    <a:lnTo>
                      <a:pt x="0" y="66"/>
                    </a:lnTo>
                    <a:lnTo>
                      <a:pt x="0" y="0"/>
                    </a:lnTo>
                    <a:lnTo>
                      <a:pt x="227" y="66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190" name="Line 28"/>
              <p:cNvSpPr>
                <a:spLocks noChangeShapeType="1"/>
              </p:cNvSpPr>
              <p:nvPr/>
            </p:nvSpPr>
            <p:spPr bwMode="auto">
              <a:xfrm>
                <a:off x="5501" y="1811"/>
                <a:ext cx="114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</p:grpSp>
      </p:grpSp>
      <p:grpSp>
        <p:nvGrpSpPr>
          <p:cNvPr id="12" name="Group 51"/>
          <p:cNvGrpSpPr>
            <a:grpSpLocks/>
          </p:cNvGrpSpPr>
          <p:nvPr/>
        </p:nvGrpSpPr>
        <p:grpSpPr bwMode="auto">
          <a:xfrm>
            <a:off x="4305300" y="3622676"/>
            <a:ext cx="2832100" cy="434975"/>
            <a:chOff x="1971" y="2282"/>
            <a:chExt cx="2007" cy="274"/>
          </a:xfrm>
        </p:grpSpPr>
        <p:grpSp>
          <p:nvGrpSpPr>
            <p:cNvPr id="7179" name="Group 13"/>
            <p:cNvGrpSpPr>
              <a:grpSpLocks/>
            </p:cNvGrpSpPr>
            <p:nvPr/>
          </p:nvGrpSpPr>
          <p:grpSpPr bwMode="auto">
            <a:xfrm>
              <a:off x="1971" y="2316"/>
              <a:ext cx="630" cy="126"/>
              <a:chOff x="2102" y="2313"/>
              <a:chExt cx="672" cy="134"/>
            </a:xfrm>
          </p:grpSpPr>
          <p:sp>
            <p:nvSpPr>
              <p:cNvPr id="7184" name="Freeform 14"/>
              <p:cNvSpPr>
                <a:spLocks/>
              </p:cNvSpPr>
              <p:nvPr/>
            </p:nvSpPr>
            <p:spPr bwMode="auto">
              <a:xfrm>
                <a:off x="2102" y="2313"/>
                <a:ext cx="200" cy="134"/>
              </a:xfrm>
              <a:custGeom>
                <a:avLst/>
                <a:gdLst>
                  <a:gd name="T0" fmla="*/ 0 w 200"/>
                  <a:gd name="T1" fmla="*/ 57 h 134"/>
                  <a:gd name="T2" fmla="*/ 199 w 200"/>
                  <a:gd name="T3" fmla="*/ 0 h 134"/>
                  <a:gd name="T4" fmla="*/ 199 w 200"/>
                  <a:gd name="T5" fmla="*/ 57 h 134"/>
                  <a:gd name="T6" fmla="*/ 199 w 200"/>
                  <a:gd name="T7" fmla="*/ 133 h 134"/>
                  <a:gd name="T8" fmla="*/ 0 w 200"/>
                  <a:gd name="T9" fmla="*/ 57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"/>
                  <a:gd name="T16" fmla="*/ 0 h 134"/>
                  <a:gd name="T17" fmla="*/ 200 w 200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" h="134">
                    <a:moveTo>
                      <a:pt x="0" y="57"/>
                    </a:moveTo>
                    <a:lnTo>
                      <a:pt x="199" y="0"/>
                    </a:lnTo>
                    <a:lnTo>
                      <a:pt x="199" y="57"/>
                    </a:lnTo>
                    <a:lnTo>
                      <a:pt x="199" y="133"/>
                    </a:lnTo>
                    <a:lnTo>
                      <a:pt x="0" y="57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185" name="Line 15"/>
              <p:cNvSpPr>
                <a:spLocks noChangeShapeType="1"/>
              </p:cNvSpPr>
              <p:nvPr/>
            </p:nvSpPr>
            <p:spPr bwMode="auto">
              <a:xfrm>
                <a:off x="2301" y="2370"/>
                <a:ext cx="473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sp>
          <p:nvSpPr>
            <p:cNvPr id="7180" name="Rectangle 29"/>
            <p:cNvSpPr>
              <a:spLocks noChangeArrowheads="1"/>
            </p:cNvSpPr>
            <p:nvPr/>
          </p:nvSpPr>
          <p:spPr bwMode="auto">
            <a:xfrm>
              <a:off x="2496" y="2282"/>
              <a:ext cx="541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7859" tIns="25301" rIns="17859" bIns="25301"/>
            <a:lstStyle>
              <a:lvl1pPr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572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57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ts val="1975"/>
                </a:lnSpc>
              </a:pPr>
              <a:r>
                <a:rPr lang="en-US" altLang="el-GR" sz="2400">
                  <a:solidFill>
                    <a:srgbClr val="FFFF00"/>
                  </a:solidFill>
                  <a:latin typeface="Comic Sans MS" panose="030F0702030302020204" pitchFamily="66" charset="0"/>
                </a:rPr>
                <a:t>screening</a:t>
              </a:r>
              <a:endParaRPr lang="en-US" altLang="el-GR" sz="170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7181" name="Group 30"/>
            <p:cNvGrpSpPr>
              <a:grpSpLocks/>
            </p:cNvGrpSpPr>
            <p:nvPr/>
          </p:nvGrpSpPr>
          <p:grpSpPr bwMode="auto">
            <a:xfrm>
              <a:off x="3347" y="2316"/>
              <a:ext cx="631" cy="126"/>
              <a:chOff x="3570" y="2313"/>
              <a:chExt cx="673" cy="134"/>
            </a:xfrm>
          </p:grpSpPr>
          <p:sp>
            <p:nvSpPr>
              <p:cNvPr id="7182" name="Freeform 31"/>
              <p:cNvSpPr>
                <a:spLocks/>
              </p:cNvSpPr>
              <p:nvPr/>
            </p:nvSpPr>
            <p:spPr bwMode="auto">
              <a:xfrm>
                <a:off x="4005" y="2313"/>
                <a:ext cx="238" cy="134"/>
              </a:xfrm>
              <a:custGeom>
                <a:avLst/>
                <a:gdLst>
                  <a:gd name="T0" fmla="*/ 237 w 238"/>
                  <a:gd name="T1" fmla="*/ 57 h 134"/>
                  <a:gd name="T2" fmla="*/ 0 w 238"/>
                  <a:gd name="T3" fmla="*/ 133 h 134"/>
                  <a:gd name="T4" fmla="*/ 0 w 238"/>
                  <a:gd name="T5" fmla="*/ 57 h 134"/>
                  <a:gd name="T6" fmla="*/ 0 w 238"/>
                  <a:gd name="T7" fmla="*/ 0 h 134"/>
                  <a:gd name="T8" fmla="*/ 237 w 238"/>
                  <a:gd name="T9" fmla="*/ 57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34"/>
                  <a:gd name="T17" fmla="*/ 238 w 238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34">
                    <a:moveTo>
                      <a:pt x="237" y="57"/>
                    </a:moveTo>
                    <a:lnTo>
                      <a:pt x="0" y="133"/>
                    </a:lnTo>
                    <a:lnTo>
                      <a:pt x="0" y="57"/>
                    </a:lnTo>
                    <a:lnTo>
                      <a:pt x="0" y="0"/>
                    </a:lnTo>
                    <a:lnTo>
                      <a:pt x="237" y="57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183" name="Line 32"/>
              <p:cNvSpPr>
                <a:spLocks noChangeShapeType="1"/>
              </p:cNvSpPr>
              <p:nvPr/>
            </p:nvSpPr>
            <p:spPr bwMode="auto">
              <a:xfrm>
                <a:off x="3570" y="2370"/>
                <a:ext cx="435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</p:grpSp>
      </p:grpSp>
      <p:sp>
        <p:nvSpPr>
          <p:cNvPr id="7178" name="Rectangle 42"/>
          <p:cNvSpPr>
            <a:spLocks noGrp="1" noChangeArrowheads="1"/>
          </p:cNvSpPr>
          <p:nvPr>
            <p:ph type="title" idx="4294967295"/>
          </p:nvPr>
        </p:nvSpPr>
        <p:spPr>
          <a:xfrm>
            <a:off x="3152554" y="622300"/>
            <a:ext cx="4140200" cy="777875"/>
          </a:xfrm>
          <a:noFill/>
        </p:spPr>
        <p:txBody>
          <a:bodyPr vert="horz" wrap="none" lIns="20836" tIns="29766" rIns="20836" bIns="29766" rtlCol="0" anchor="ctr">
            <a:normAutofit fontScale="90000"/>
          </a:bodyPr>
          <a:lstStyle/>
          <a:p>
            <a:pPr defTabSz="1281113">
              <a:tabLst>
                <a:tab pos="1082675" algn="l"/>
                <a:tab pos="2163763" algn="l"/>
                <a:tab pos="3246438" algn="l"/>
                <a:tab pos="4329113" algn="l"/>
                <a:tab pos="5410200" algn="l"/>
                <a:tab pos="6492875" algn="l"/>
                <a:tab pos="7575550" algn="l"/>
              </a:tabLst>
            </a:pPr>
            <a:r>
              <a:rPr lang="en-US" altLang="el-GR" i="1" u="sng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Principles of Screening </a:t>
            </a:r>
            <a:br>
              <a:rPr lang="en-US" altLang="el-GR" i="1" u="sng" dirty="0" smtClean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altLang="el-G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Timeline of Disease</a:t>
            </a:r>
            <a:endParaRPr lang="en-US" altLang="el-GR" sz="4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90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254">
        <p:fade/>
      </p:transition>
    </mc:Choice>
    <mc:Fallback xmlns="">
      <p:transition spd="med" advTm="302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57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VERAGE RISK PATIENTS&#10; Colonoscopy every 10 years&#10; Flex Sigmoidoscopy every 5 years&#10; Plus stool test annually&#10; CT colo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85" y="542260"/>
            <a:ext cx="10802679" cy="600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914">
        <p:fade/>
      </p:transition>
    </mc:Choice>
    <mc:Fallback xmlns="">
      <p:transition spd="med" advTm="149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560" y="759422"/>
            <a:ext cx="9301018" cy="523182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5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319">
        <p:fade/>
      </p:transition>
    </mc:Choice>
    <mc:Fallback xmlns="">
      <p:transition spd="med" advTm="183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71" y="376645"/>
            <a:ext cx="7990826" cy="5734443"/>
          </a:xfrm>
          <a:prstGeom prst="rect">
            <a:avLst/>
          </a:prstGeom>
        </p:spPr>
      </p:pic>
      <p:pic>
        <p:nvPicPr>
          <p:cNvPr id="27652" name="Picture 4" descr="Illustration of the HPV vir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779" y="1949756"/>
            <a:ext cx="3230421" cy="273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80946" y="1219200"/>
            <a:ext cx="2346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HPV virus</a:t>
            </a:r>
            <a:endParaRPr lang="el-GR" sz="3600" b="1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1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257">
        <p:fade/>
      </p:transition>
    </mc:Choice>
    <mc:Fallback xmlns="">
      <p:transition spd="med" advTm="272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938" y="332509"/>
            <a:ext cx="8307102" cy="619046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8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97">
        <p:fade/>
      </p:transition>
    </mc:Choice>
    <mc:Fallback xmlns="">
      <p:transition spd="med" advTm="75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137" y="44867"/>
            <a:ext cx="9120612" cy="681313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133">
        <p:fade/>
      </p:transition>
    </mc:Choice>
    <mc:Fallback xmlns="">
      <p:transition spd="med" advTm="141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4155" y="147782"/>
            <a:ext cx="8658219" cy="648332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8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62">
        <p:fade/>
      </p:transition>
    </mc:Choice>
    <mc:Fallback xmlns="">
      <p:transition spd="med" advTm="50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073" y="425513"/>
            <a:ext cx="8727541" cy="6243306"/>
          </a:xfrm>
          <a:prstGeom prst="rect">
            <a:avLst/>
          </a:prstGeom>
        </p:spPr>
      </p:pic>
      <p:pic>
        <p:nvPicPr>
          <p:cNvPr id="32770" name="Picture 2" descr="Αποτέλεσμα εικόνας για hpv test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311" y="5088048"/>
            <a:ext cx="2240733" cy="134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8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98">
        <p:fade/>
      </p:transition>
    </mc:Choice>
    <mc:Fallback xmlns="">
      <p:transition spd="med" advTm="91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4390" y="471053"/>
            <a:ext cx="9006002" cy="607309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7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70">
        <p:fade/>
      </p:transition>
    </mc:Choice>
    <mc:Fallback xmlns="">
      <p:transition spd="med" advTm="101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3120" y="267854"/>
            <a:ext cx="8567653" cy="63767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8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140">
        <p:fade/>
      </p:transition>
    </mc:Choice>
    <mc:Fallback xmlns="">
      <p:transition spd="med" advTm="141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4544"/>
            <a:ext cx="11959628" cy="2474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Vaccine Recommendations</a:t>
            </a:r>
            <a:endParaRPr lang="el-GR" sz="40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HPV vaccine is recommended for routine vaccination at age 11 or 12 years. </a:t>
            </a:r>
            <a:r>
              <a:rPr lang="el-GR" b="1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(Vaccination can be started at age </a:t>
            </a:r>
            <a:r>
              <a:rPr lang="el-GR" b="1" dirty="0" smtClean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9)</a:t>
            </a:r>
            <a:r>
              <a:rPr lang="en-US" b="1" dirty="0" smtClean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l-G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People </a:t>
            </a: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who have already been infected with one or more HPV types can still get protection from other HPV types in the vaccine.</a:t>
            </a:r>
            <a:endParaRPr lang="el-GR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657" y="2969786"/>
            <a:ext cx="5466325" cy="3266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2364" y="2969785"/>
            <a:ext cx="5825905" cy="326630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9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918">
        <p:fade/>
      </p:transition>
    </mc:Choice>
    <mc:Fallback xmlns="">
      <p:transition spd="med" advTm="259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835" y="925430"/>
            <a:ext cx="8847151" cy="55141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2121" y="108642"/>
            <a:ext cx="508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Cancer statistics 2019</a:t>
            </a:r>
            <a:endParaRPr lang="el-GR" sz="36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47296" y="6610021"/>
            <a:ext cx="22362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Siegel R, et al. CA Cancer J </a:t>
            </a:r>
            <a:r>
              <a:rPr lang="en-US" sz="1000" b="1" dirty="0" err="1" smtClean="0">
                <a:solidFill>
                  <a:schemeClr val="bg1"/>
                </a:solidFill>
              </a:rPr>
              <a:t>Clin</a:t>
            </a:r>
            <a:r>
              <a:rPr lang="en-US" sz="1000" b="1" dirty="0" smtClean="0">
                <a:solidFill>
                  <a:schemeClr val="bg1"/>
                </a:solidFill>
              </a:rPr>
              <a:t>, 2019</a:t>
            </a:r>
            <a:endParaRPr lang="el-GR" sz="1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66242" y="1412341"/>
            <a:ext cx="5423025" cy="1720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/>
          <p:cNvSpPr/>
          <p:nvPr/>
        </p:nvSpPr>
        <p:spPr>
          <a:xfrm>
            <a:off x="3435789" y="1856510"/>
            <a:ext cx="5753478" cy="1735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ectangle 6"/>
          <p:cNvSpPr/>
          <p:nvPr/>
        </p:nvSpPr>
        <p:spPr>
          <a:xfrm flipV="1">
            <a:off x="6477753" y="2030024"/>
            <a:ext cx="2711513" cy="17045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Oval 7"/>
          <p:cNvSpPr/>
          <p:nvPr/>
        </p:nvSpPr>
        <p:spPr>
          <a:xfrm>
            <a:off x="3325091" y="1584356"/>
            <a:ext cx="6022109" cy="27215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Oval 9"/>
          <p:cNvSpPr/>
          <p:nvPr/>
        </p:nvSpPr>
        <p:spPr>
          <a:xfrm>
            <a:off x="3435789" y="4183945"/>
            <a:ext cx="6022109" cy="27215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031">
        <p:fade/>
      </p:transition>
    </mc:Choice>
    <mc:Fallback xmlns="">
      <p:transition spd="med" advTm="220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Αποτέλεσμα εικόνας για breast cancer risk facto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87" y="451779"/>
            <a:ext cx="11004697" cy="568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9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338">
        <p:fade/>
      </p:transition>
    </mc:Choice>
    <mc:Fallback xmlns="">
      <p:transition spd="med" advTm="12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Αποτέλεσμα εικόνας για breast cancer age incid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793" y="1185430"/>
            <a:ext cx="8553450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345" y="240146"/>
            <a:ext cx="5449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Breast cancer-incidence</a:t>
            </a:r>
            <a:endParaRPr lang="el-GR" sz="36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09">
        <p:fade/>
      </p:transition>
    </mc:Choice>
    <mc:Fallback xmlns="">
      <p:transition spd="med" advTm="105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air.news.gr/cov/he/heaksdla.JPG_b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90685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78131" y="630396"/>
            <a:ext cx="3903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</a:rPr>
              <a:t> 7,500/year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4124" y="3287492"/>
            <a:ext cx="4671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Hereditary breast cancer:</a:t>
            </a:r>
            <a:endParaRPr lang="en-US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11713" y="4646971"/>
            <a:ext cx="1903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b="1" dirty="0" smtClean="0">
                <a:solidFill>
                  <a:srgbClr val="92D050"/>
                </a:solidFill>
              </a:rPr>
              <a:t>10%</a:t>
            </a:r>
            <a:endParaRPr lang="en-US" sz="7200" b="1" dirty="0">
              <a:solidFill>
                <a:srgbClr val="92D05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3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217">
        <p:fade/>
      </p:transition>
    </mc:Choice>
    <mc:Fallback xmlns="">
      <p:transition spd="med" advTm="232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Αποτέλεσμα εικόνας για breast cancer risk facto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74" y="429645"/>
            <a:ext cx="9633009" cy="605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66214" y="6103088"/>
            <a:ext cx="5167423" cy="350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123">
        <p:fade/>
      </p:transition>
    </mc:Choice>
    <mc:Fallback xmlns="">
      <p:transition spd="med" advTm="221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Αποτέλεσμα εικόνας για dcis to can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12" y="1041009"/>
            <a:ext cx="9903656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117">
        <p:fade/>
      </p:transition>
    </mc:Choice>
    <mc:Fallback xmlns="">
      <p:transition spd="med" advTm="311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2345"/>
            <a:ext cx="12191999" cy="688349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http://www.e-mastology.gr/wp-content/uploads/2013/05/%CE%95%CE%A1%CE%A9%CE%A4%CE%97%CE%A3%CE%97-115-2-300x2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45"/>
            <a:ext cx="4391696" cy="372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erimastologias.net/uploads/9/0/4/3/9043588/9553870.jpg?2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749" y="1"/>
            <a:ext cx="4297251" cy="372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nursingpoint.files.wordpress.com/2013/02/nosos-paget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695" y="13146"/>
            <a:ext cx="3503053" cy="370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καρκινος μαστου ψηλαφητο μορφωμα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1994"/>
            <a:ext cx="4391693" cy="313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mybreastcare.org/wp-content/uploads/2014/03/image003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693" y="3735140"/>
            <a:ext cx="3644724" cy="312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mjdrdypu.org/articles/2014/7/1/images/MedJDYPatilUniv_2014_7_1_62_122786_f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416" y="3721994"/>
            <a:ext cx="4155583" cy="314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3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770">
        <p:fade/>
      </p:transition>
    </mc:Choice>
    <mc:Fallback xmlns="">
      <p:transition spd="med" advTm="347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kasytech.com/wp-content/uploads/2015/01/stage4-breast-canc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55335" y="206062"/>
            <a:ext cx="2601534" cy="334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7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491">
        <p:fade/>
      </p:transition>
    </mc:Choice>
    <mc:Fallback xmlns="">
      <p:transition spd="med" advTm="164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verdevalleymedicalcenter.com/OurServices/CancerCenterSedona/DigitalMammography/Mammogram_tumorwe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4" y="967846"/>
            <a:ext cx="4699591" cy="441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Αποτέλεσμα εικόνας για mri mammography CANC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3556" name="Picture 4" descr="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230" y="893418"/>
            <a:ext cx="4735401" cy="440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35395" y="276446"/>
            <a:ext cx="3104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Mammography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7599" y="276446"/>
            <a:ext cx="3590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MRI Mammography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684">
        <p:fade/>
      </p:transition>
    </mc:Choice>
    <mc:Fallback xmlns="">
      <p:transition spd="med" advTm="266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Αποτέλεσμα εικόνας για mammogram malignant calcificati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447" y="2365743"/>
            <a:ext cx="4412511" cy="331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19238" y="1174897"/>
            <a:ext cx="3232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Calcifications</a:t>
            </a:r>
            <a:endParaRPr lang="el-GR" sz="4000" b="1" dirty="0">
              <a:solidFill>
                <a:schemeClr val="bg1"/>
              </a:solidFill>
            </a:endParaRPr>
          </a:p>
        </p:txBody>
      </p:sp>
      <p:pic>
        <p:nvPicPr>
          <p:cNvPr id="24580" name="Picture 4" descr="Σχετική εικόνα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36" y="2365744"/>
            <a:ext cx="4284920" cy="321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9972" y="1382233"/>
            <a:ext cx="3413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Ultrasound</a:t>
            </a:r>
            <a:endParaRPr lang="el-GR" sz="4000" b="1" dirty="0">
              <a:solidFill>
                <a:srgbClr val="FFFF00"/>
              </a:solidFill>
            </a:endParaRPr>
          </a:p>
        </p:txBody>
      </p:sp>
      <p:pic>
        <p:nvPicPr>
          <p:cNvPr id="24582" name="Picture 6" descr="Αποτέλεσμα εικόνας για not diagnos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74" y="3040911"/>
            <a:ext cx="2040898" cy="203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Αποτέλεσμα εικόνας για no mar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25" y="616688"/>
            <a:ext cx="3076353" cy="489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682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453">
        <p:fade/>
      </p:transition>
    </mc:Choice>
    <mc:Fallback xmlns="">
      <p:transition spd="med" advTm="274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Αποτέλεσμα εικόνας για breast cancer screening tria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241" y="382773"/>
            <a:ext cx="6849656" cy="586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Αποτέλεσμα εικόνας για breast cancer decline with mammograph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85" y="382773"/>
            <a:ext cx="3884797" cy="586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8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106">
        <p:fade/>
      </p:transition>
    </mc:Choice>
    <mc:Fallback xmlns="">
      <p:transition spd="med" advTm="151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Αποτέλεσμα εικόνας για prostate canc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81" y="362139"/>
            <a:ext cx="3931638" cy="324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Αποτέλεσμα εικόνας για prostate cancer 1i n6 m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074" y="3844401"/>
            <a:ext cx="7469542" cy="276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42857" y="516003"/>
            <a:ext cx="3603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Prostate cancer</a:t>
            </a:r>
            <a:endParaRPr lang="el-GR" sz="4000" b="1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5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707">
        <p:fade/>
      </p:transition>
    </mc:Choice>
    <mc:Fallback xmlns="">
      <p:transition spd="med" advTm="87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Αποτέλεσμα εικόνας για breast cancer mortality decl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37" y="1202233"/>
            <a:ext cx="9901382" cy="487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9819" y="258618"/>
            <a:ext cx="5135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Breast cancer mortality</a:t>
            </a:r>
            <a:endParaRPr lang="el-GR" sz="4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9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692">
        <p:fade/>
      </p:transition>
    </mc:Choice>
    <mc:Fallback xmlns="">
      <p:transition spd="med" advTm="346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9125" y="107781"/>
            <a:ext cx="3557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smtClean="0">
                <a:solidFill>
                  <a:srgbClr val="FFFF00"/>
                </a:solidFill>
              </a:rPr>
              <a:t>Screening</a:t>
            </a:r>
            <a:endParaRPr lang="en-GB" sz="60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0249" y="2743199"/>
            <a:ext cx="84153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smtClean="0">
                <a:solidFill>
                  <a:schemeClr val="bg1"/>
                </a:solidFill>
              </a:rPr>
              <a:t>	Annual mammogram</a:t>
            </a:r>
          </a:p>
          <a:p>
            <a:r>
              <a:rPr lang="en-GB" sz="6000" b="1" dirty="0" smtClean="0">
                <a:solidFill>
                  <a:schemeClr val="bg1"/>
                </a:solidFill>
              </a:rPr>
              <a:t>			Age&gt;40</a:t>
            </a:r>
            <a:endParaRPr lang="en-GB" sz="6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2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128">
        <p:fade/>
      </p:transition>
    </mc:Choice>
    <mc:Fallback xmlns="">
      <p:transition spd="med" advTm="121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42116" y="163285"/>
            <a:ext cx="2013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 smtClean="0">
                <a:solidFill>
                  <a:schemeClr val="bg1"/>
                </a:solidFill>
              </a:rPr>
              <a:t>Πηγές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271" y="3429001"/>
            <a:ext cx="5736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www.nccn.org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272" y="1534886"/>
            <a:ext cx="5736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www.esmo.org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5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Αποτέλεσμα εικόνας για prostate cancer risk facto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0" y="998301"/>
            <a:ext cx="5624624" cy="562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88250" y="112371"/>
            <a:ext cx="4933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Prostate cancer risk factors</a:t>
            </a:r>
            <a:endParaRPr lang="el-GR" sz="3200" b="1" dirty="0">
              <a:solidFill>
                <a:schemeClr val="bg1"/>
              </a:solidFill>
            </a:endParaRPr>
          </a:p>
        </p:txBody>
      </p:sp>
      <p:pic>
        <p:nvPicPr>
          <p:cNvPr id="31746" name="Picture 2" descr="Αποτέλεσμα εικόνας για obesi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77" y="998301"/>
            <a:ext cx="3333750" cy="269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Αποτέλεσμα εικόνας για lack of exercis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316" y="3994025"/>
            <a:ext cx="47244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8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99">
        <p:fade/>
      </p:transition>
    </mc:Choice>
    <mc:Fallback xmlns="">
      <p:transition spd="med" advTm="213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Αποτέλεσμα εικόνας για prostate cancer symptom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01" y="1249379"/>
            <a:ext cx="5476676" cy="433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Αποτέλεσμα εικόνας για prostate cancer bone metastas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278" y="1249379"/>
            <a:ext cx="5323437" cy="433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5766" y="170585"/>
            <a:ext cx="3264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Prostate cancer </a:t>
            </a:r>
            <a:endParaRPr lang="el-GR" sz="3600" b="1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207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258">
        <p:fade/>
      </p:transition>
    </mc:Choice>
    <mc:Fallback xmlns="">
      <p:transition spd="med" advTm="182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Αποτέλεσμα εικόνας για psa prostate func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7" y="440266"/>
            <a:ext cx="11057466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3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471">
        <p:fade/>
      </p:transition>
    </mc:Choice>
    <mc:Fallback xmlns="">
      <p:transition spd="med" advTm="184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Αποτέλεσμα εικόνας για age adjusted p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03" y="207034"/>
            <a:ext cx="10557911" cy="632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5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904">
        <p:fade/>
      </p:transition>
    </mc:Choice>
    <mc:Fallback xmlns="">
      <p:transition spd="med" advTm="28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1784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097" y="2215662"/>
            <a:ext cx="4901927" cy="41522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2393" y="2215662"/>
            <a:ext cx="6032376" cy="415229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991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145">
        <p:fade/>
      </p:transition>
    </mc:Choice>
    <mc:Fallback xmlns="">
      <p:transition spd="med" advTm="501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.9|1.6|1|2.2|1.1|4.5|1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2|2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316</Words>
  <Application>Microsoft Office PowerPoint</Application>
  <PresentationFormat>Widescreen</PresentationFormat>
  <Paragraphs>87</Paragraphs>
  <Slides>42</Slides>
  <Notes>29</Notes>
  <HiddenSlides>0</HiddenSlides>
  <MMClips>41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Calibri</vt:lpstr>
      <vt:lpstr>Calibri Light</vt:lpstr>
      <vt:lpstr>Comic Sans MS</vt:lpstr>
      <vt:lpstr>proxima_nova_rgregular</vt:lpstr>
      <vt:lpstr>Segoe UI</vt:lpstr>
      <vt:lpstr>Symbol</vt:lpstr>
      <vt:lpstr>Times New Roman</vt:lpstr>
      <vt:lpstr>Office Theme</vt:lpstr>
      <vt:lpstr>Εικόνα Bitmap</vt:lpstr>
      <vt:lpstr>PowerPoint Presentation</vt:lpstr>
      <vt:lpstr>Principles of Screening  Timeline of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ilias</cp:lastModifiedBy>
  <cp:revision>134</cp:revision>
  <dcterms:created xsi:type="dcterms:W3CDTF">2020-01-04T09:29:15Z</dcterms:created>
  <dcterms:modified xsi:type="dcterms:W3CDTF">2020-04-05T14:06:53Z</dcterms:modified>
</cp:coreProperties>
</file>