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6"/>
  </p:notesMasterIdLst>
  <p:sldIdLst>
    <p:sldId id="256" r:id="rId2"/>
    <p:sldId id="260" r:id="rId3"/>
    <p:sldId id="372" r:id="rId4"/>
    <p:sldId id="373" r:id="rId5"/>
    <p:sldId id="374" r:id="rId6"/>
    <p:sldId id="313" r:id="rId7"/>
    <p:sldId id="353" r:id="rId8"/>
    <p:sldId id="356" r:id="rId9"/>
    <p:sldId id="363" r:id="rId10"/>
    <p:sldId id="314" r:id="rId11"/>
    <p:sldId id="329" r:id="rId12"/>
    <p:sldId id="330" r:id="rId13"/>
    <p:sldId id="357" r:id="rId14"/>
    <p:sldId id="345" r:id="rId15"/>
    <p:sldId id="331" r:id="rId16"/>
    <p:sldId id="369" r:id="rId17"/>
    <p:sldId id="332" r:id="rId18"/>
    <p:sldId id="366" r:id="rId19"/>
    <p:sldId id="367" r:id="rId20"/>
    <p:sldId id="368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71" r:id="rId31"/>
    <p:sldId id="370" r:id="rId32"/>
    <p:sldId id="316" r:id="rId33"/>
    <p:sldId id="317" r:id="rId34"/>
    <p:sldId id="375" r:id="rId35"/>
    <p:sldId id="318" r:id="rId36"/>
    <p:sldId id="319" r:id="rId37"/>
    <p:sldId id="320" r:id="rId38"/>
    <p:sldId id="321" r:id="rId39"/>
    <p:sldId id="328" r:id="rId40"/>
    <p:sldId id="346" r:id="rId41"/>
    <p:sldId id="358" r:id="rId42"/>
    <p:sldId id="322" r:id="rId43"/>
    <p:sldId id="323" r:id="rId44"/>
    <p:sldId id="352" r:id="rId45"/>
    <p:sldId id="261" r:id="rId46"/>
    <p:sldId id="278" r:id="rId47"/>
    <p:sldId id="347" r:id="rId48"/>
    <p:sldId id="348" r:id="rId49"/>
    <p:sldId id="349" r:id="rId50"/>
    <p:sldId id="350" r:id="rId51"/>
    <p:sldId id="351" r:id="rId52"/>
    <p:sldId id="279" r:id="rId53"/>
    <p:sldId id="280" r:id="rId54"/>
    <p:sldId id="281" r:id="rId55"/>
    <p:sldId id="282" r:id="rId56"/>
    <p:sldId id="376" r:id="rId57"/>
    <p:sldId id="377" r:id="rId58"/>
    <p:sldId id="378" r:id="rId59"/>
    <p:sldId id="379" r:id="rId60"/>
    <p:sldId id="283" r:id="rId61"/>
    <p:sldId id="284" r:id="rId62"/>
    <p:sldId id="285" r:id="rId63"/>
    <p:sldId id="381" r:id="rId64"/>
    <p:sldId id="380" r:id="rId65"/>
    <p:sldId id="382" r:id="rId66"/>
    <p:sldId id="383" r:id="rId67"/>
    <p:sldId id="286" r:id="rId68"/>
    <p:sldId id="359" r:id="rId69"/>
    <p:sldId id="287" r:id="rId70"/>
    <p:sldId id="384" r:id="rId71"/>
    <p:sldId id="288" r:id="rId72"/>
    <p:sldId id="289" r:id="rId73"/>
    <p:sldId id="360" r:id="rId74"/>
    <p:sldId id="361" r:id="rId75"/>
    <p:sldId id="290" r:id="rId76"/>
    <p:sldId id="291" r:id="rId77"/>
    <p:sldId id="292" r:id="rId78"/>
    <p:sldId id="385" r:id="rId79"/>
    <p:sldId id="386" r:id="rId80"/>
    <p:sldId id="293" r:id="rId81"/>
    <p:sldId id="294" r:id="rId82"/>
    <p:sldId id="295" r:id="rId83"/>
    <p:sldId id="296" r:id="rId84"/>
    <p:sldId id="387" r:id="rId85"/>
    <p:sldId id="388" r:id="rId86"/>
    <p:sldId id="389" r:id="rId87"/>
    <p:sldId id="297" r:id="rId88"/>
    <p:sldId id="298" r:id="rId89"/>
    <p:sldId id="362" r:id="rId90"/>
    <p:sldId id="299" r:id="rId91"/>
    <p:sldId id="390" r:id="rId92"/>
    <p:sldId id="300" r:id="rId93"/>
    <p:sldId id="301" r:id="rId94"/>
    <p:sldId id="302" r:id="rId95"/>
    <p:sldId id="303" r:id="rId96"/>
    <p:sldId id="393" r:id="rId97"/>
    <p:sldId id="304" r:id="rId98"/>
    <p:sldId id="305" r:id="rId99"/>
    <p:sldId id="391" r:id="rId100"/>
    <p:sldId id="306" r:id="rId101"/>
    <p:sldId id="307" r:id="rId102"/>
    <p:sldId id="308" r:id="rId103"/>
    <p:sldId id="392" r:id="rId104"/>
    <p:sldId id="309" r:id="rId105"/>
    <p:sldId id="310" r:id="rId106"/>
    <p:sldId id="396" r:id="rId107"/>
    <p:sldId id="394" r:id="rId108"/>
    <p:sldId id="395" r:id="rId109"/>
    <p:sldId id="311" r:id="rId110"/>
    <p:sldId id="397" r:id="rId111"/>
    <p:sldId id="398" r:id="rId112"/>
    <p:sldId id="312" r:id="rId113"/>
    <p:sldId id="364" r:id="rId114"/>
    <p:sldId id="259" r:id="rId1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3C606-1D8E-494C-9D7D-A0B5B4EAD10C}" type="datetimeFigureOut">
              <a:rPr lang="el-GR" smtClean="0"/>
              <a:pPr/>
              <a:t>15/8/2012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68BF0-F528-431B-B473-99FF01E5E8A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83B6F5C-D946-4DC2-9BDE-455E76C5B289}" type="slidenum">
              <a:rPr lang="en-GB"/>
              <a:pPr>
                <a:defRPr/>
              </a:pPr>
              <a:t>16</a:t>
            </a:fld>
            <a:endParaRPr lang="en-GB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E9570-8530-4B04-9C56-EB505D278605}" type="slidenum">
              <a:rPr lang="el-GR"/>
              <a:pPr/>
              <a:t>31</a:t>
            </a:fld>
            <a:endParaRPr lang="el-GR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/>
              <a:t>FIGURE 43-2.</a:t>
            </a:r>
            <a:r>
              <a:rPr lang="el-GR"/>
              <a:t> Pain from intra-abdominal viscera.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90AB-4414-4F0E-95D3-4D3D87D4BB68}" type="datetime1">
              <a:rPr lang="el-GR" smtClean="0"/>
              <a:pPr/>
              <a:t>15/8/2012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"ΜΕΤΕΓΧΕΙΡΗΤΙΚΕΣ ΕΠΙΠΛΟΚΕΣ" ΜΠΟΝΑΤΣΟΣ ΓΕΡΑΣΙΜΟΣ</a:t>
            </a:r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C7BF-31BB-41B7-BD00-9079467160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40DE-0764-4CA1-A690-DC96F020E04F}" type="datetime1">
              <a:rPr lang="el-GR" smtClean="0"/>
              <a:pPr/>
              <a:t>15/8/2012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"ΜΕΤΕΓΧΕΙΡΗΤΙΚΕΣ ΕΠΙΠΛΟΚΕΣ" ΜΠΟΝΑΤΣΟΣ ΓΕΡΑΣΙΜΟΣ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C7BF-31BB-41B7-BD00-9079467160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D70D-C351-4A45-B131-1CE89871EF11}" type="datetime1">
              <a:rPr lang="el-GR" smtClean="0"/>
              <a:pPr/>
              <a:t>15/8/2012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"ΜΕΤΕΓΧΕΙΡΗΤΙΚΕΣ ΕΠΙΠΛΟΚΕΣ" ΜΠΟΝΑΤΣΟΣ ΓΕΡΑΣΙΜΟΣ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C7BF-31BB-41B7-BD00-9079467160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3D6-7AA2-4AF9-A604-B776C18D90F2}" type="datetime1">
              <a:rPr lang="el-GR" smtClean="0"/>
              <a:pPr/>
              <a:t>15/8/2012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"ΜΕΤΕΓΧΕΙΡΗΤΙΚΕΣ ΕΠΙΠΛΟΚΕΣ" ΜΠΟΝΑΤΣΟΣ ΓΕΡΑΣΙΜΟΣ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C7BF-31BB-41B7-BD00-9079467160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7783-E389-4758-95F1-73568DF3A8B0}" type="datetime1">
              <a:rPr lang="el-GR" smtClean="0"/>
              <a:pPr/>
              <a:t>15/8/2012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"ΜΕΤΕΓΧΕΙΡΗΤΙΚΕΣ ΕΠΙΠΛΟΚΕΣ" ΜΠΟΝΑΤΣΟΣ ΓΕΡΑΣΙΜΟΣ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C7BF-31BB-41B7-BD00-9079467160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1443-69B4-47ED-8993-896C5E092704}" type="datetime1">
              <a:rPr lang="el-GR" smtClean="0"/>
              <a:pPr/>
              <a:t>15/8/2012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"ΜΕΤΕΓΧΕΙΡΗΤΙΚΕΣ ΕΠΙΠΛΟΚΕΣ" ΜΠΟΝΑΤΣΟΣ ΓΕΡΑΣΙΜΟΣ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C7BF-31BB-41B7-BD00-9079467160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6FB5-6975-4D9A-83C2-D2E5EBE6A287}" type="datetime1">
              <a:rPr lang="el-GR" smtClean="0"/>
              <a:pPr/>
              <a:t>15/8/2012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"ΜΕΤΕΓΧΕΙΡΗΤΙΚΕΣ ΕΠΙΠΛΟΚΕΣ" ΜΠΟΝΑΤΣΟΣ ΓΕΡΑΣΙΜΟΣ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C7BF-31BB-41B7-BD00-9079467160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E16E-D315-4E3C-9364-ED5649343AC7}" type="datetime1">
              <a:rPr lang="el-GR" smtClean="0"/>
              <a:pPr/>
              <a:t>15/8/2012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"ΜΕΤΕΓΧΕΙΡΗΤΙΚΕΣ ΕΠΙΠΛΟΚΕΣ" ΜΠΟΝΑΤΣΟΣ ΓΕΡΑΣΙΜΟΣ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C7BF-31BB-41B7-BD00-9079467160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B1A7-DFF3-43FD-A69A-A21DBF01965B}" type="datetime1">
              <a:rPr lang="el-GR" smtClean="0"/>
              <a:pPr/>
              <a:t>15/8/2012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"ΜΕΤΕΓΧΕΙΡΗΤΙΚΕΣ ΕΠΙΠΛΟΚΕΣ" ΜΠΟΝΑΤΣΟΣ ΓΕΡΑΣΙΜΟΣ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C7BF-31BB-41B7-BD00-9079467160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50AC-B927-4BB2-82C9-7518453B8DDB}" type="datetime1">
              <a:rPr lang="el-GR" smtClean="0"/>
              <a:pPr/>
              <a:t>15/8/2012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"ΜΕΤΕΓΧΕΙΡΗΤΙΚΕΣ ΕΠΙΠΛΟΚΕΣ" ΜΠΟΝΑΤΣΟΣ ΓΕΡΑΣΙΜΟΣ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C7BF-31BB-41B7-BD00-9079467160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1CD1-4915-4EF4-8BD4-8EC7324CBD70}" type="datetime1">
              <a:rPr lang="el-GR" smtClean="0"/>
              <a:pPr/>
              <a:t>15/8/2012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"ΜΕΤΕΓΧΕΙΡΗΤΙΚΕΣ ΕΠΙΠΛΟΚΕΣ" ΜΠΟΝΑΤΣΟΣ ΓΕΡΑΣΙΜΟΣ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DEC7BF-31BB-41B7-BD00-90794671603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EB5A82-89E1-436F-9F7A-07FE48DD6850}" type="datetime1">
              <a:rPr lang="el-GR" smtClean="0"/>
              <a:pPr/>
              <a:t>15/8/2012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l-GR" smtClean="0"/>
              <a:t>"ΜΕΤΕΓΧΕΙΡΗΤΙΚΕΣ ΕΠΙΠΛΟΚΕΣ" ΜΠΟΝΑΤΣΟΣ ΓΕΡΑΣΙΜΟΣ</a:t>
            </a:r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DEC7BF-31BB-41B7-BD00-90794671603C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file:///D:\Townsend\images\43FF2.j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hyperlink" Target="http://emj.bmj.com/content/21/2/216/F7.large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trialx.com/curetalk/wp-content/blogs.dir/7/files/2011/05/diseases/Occlusive_Peripheral_Arterial_Disease-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rtissimo.gr/photos_5/large_UNIVERSITY_OF_ATH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2282848"/>
          </a:xfrm>
          <a:prstGeom prst="rect">
            <a:avLst/>
          </a:prstGeom>
          <a:noFill/>
        </p:spPr>
      </p:pic>
      <p:pic>
        <p:nvPicPr>
          <p:cNvPr id="5122" name="Picture 2" descr="http://old.uoa.gr/170/mou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4786314" cy="2285992"/>
          </a:xfrm>
          <a:prstGeom prst="rect">
            <a:avLst/>
          </a:prstGeom>
          <a:noFill/>
        </p:spPr>
      </p:pic>
      <p:pic>
        <p:nvPicPr>
          <p:cNvPr id="5124" name="Picture 4" descr="http://files.atedakt.webnode.gr/200000067-9c41a9d35c/Uoa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500034" cy="72004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34" y="4714884"/>
            <a:ext cx="7854696" cy="1752600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 smtClean="0">
                <a:latin typeface="Comic Sans MS" pitchFamily="66" charset="0"/>
              </a:rPr>
              <a:t>Γεράσιμος Μπονάτσος</a:t>
            </a:r>
            <a:endParaRPr lang="en-US" sz="2800" b="1" dirty="0" smtClean="0">
              <a:latin typeface="Comic Sans MS" pitchFamily="66" charset="0"/>
            </a:endParaRPr>
          </a:p>
          <a:p>
            <a:pPr algn="ctr"/>
            <a:r>
              <a:rPr lang="el-GR" sz="2800" b="1" dirty="0" smtClean="0">
                <a:latin typeface="Comic Sans MS" pitchFamily="66" charset="0"/>
              </a:rPr>
              <a:t>Καθηγητής </a:t>
            </a:r>
            <a:r>
              <a:rPr lang="el-GR" sz="2800" b="1" dirty="0">
                <a:latin typeface="Comic Sans MS" pitchFamily="66" charset="0"/>
              </a:rPr>
              <a:t>Χειρουργικής</a:t>
            </a:r>
            <a:endParaRPr lang="en-US" sz="2800" b="1" dirty="0">
              <a:latin typeface="Comic Sans MS" pitchFamily="66" charset="0"/>
            </a:endParaRPr>
          </a:p>
          <a:p>
            <a:pPr algn="ctr"/>
            <a:r>
              <a:rPr lang="el-GR" sz="2800" b="1" dirty="0" smtClean="0">
                <a:latin typeface="Comic Sans MS" pitchFamily="66" charset="0"/>
              </a:rPr>
              <a:t>Τμήμα Νοσηλευτικής</a:t>
            </a:r>
            <a:endParaRPr lang="en-US" sz="2800" b="1" dirty="0" smtClean="0">
              <a:latin typeface="Comic Sans MS" pitchFamily="66" charset="0"/>
            </a:endParaRPr>
          </a:p>
          <a:p>
            <a:pPr algn="ctr"/>
            <a:r>
              <a:rPr lang="el-GR" sz="2800" b="1" dirty="0" smtClean="0">
                <a:latin typeface="Comic Sans MS" pitchFamily="66" charset="0"/>
              </a:rPr>
              <a:t>Πανεπιστημίου Αθηνών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28934"/>
            <a:ext cx="9144000" cy="1757362"/>
          </a:xfrm>
        </p:spPr>
        <p:txBody>
          <a:bodyPr>
            <a:noAutofit/>
          </a:bodyPr>
          <a:lstStyle/>
          <a:p>
            <a:pPr algn="ctr">
              <a:buClr>
                <a:srgbClr val="00F6F0"/>
              </a:buClr>
            </a:pPr>
            <a:r>
              <a:rPr lang="el-GR" sz="5400" dirty="0" smtClean="0"/>
              <a:t>ΛΗΨΗ ΙΣΤΟΡΙΚΟΥ – ΚΛΙΝΙΚΗ ΕΞΕΤΑΣΗ ΧΕΙΡΟΥΡΓΙΚΟΥ ΑΣΘΕΝΟΥΣ </a:t>
            </a:r>
            <a:endParaRPr lang="en-US" sz="5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928802"/>
            <a:ext cx="8229600" cy="4065588"/>
          </a:xfrm>
        </p:spPr>
        <p:txBody>
          <a:bodyPr>
            <a:noAutofit/>
          </a:bodyPr>
          <a:lstStyle/>
          <a:p>
            <a:pPr marL="609600" indent="-609600" algn="ctr">
              <a:buNone/>
            </a:pPr>
            <a:r>
              <a:rPr lang="el-GR" sz="2400" b="1" dirty="0" smtClean="0"/>
              <a:t>Πληροφορίες από το ιστορικό του αρρώστου:</a:t>
            </a:r>
          </a:p>
          <a:p>
            <a:pPr marL="609600" indent="-609600">
              <a:buFontTx/>
              <a:buAutoNum type="arabicPeriod"/>
            </a:pPr>
            <a:r>
              <a:rPr lang="el-GR" sz="2400" dirty="0" smtClean="0"/>
              <a:t>Κύρια </a:t>
            </a:r>
            <a:r>
              <a:rPr lang="el-GR" sz="2400" dirty="0"/>
              <a:t>ενοχλήματα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Ατομικό αναμνηστικό  </a:t>
            </a:r>
          </a:p>
          <a:p>
            <a:pPr marL="1752600" lvl="3" indent="-381000">
              <a:buFontTx/>
              <a:buChar char="•"/>
            </a:pPr>
            <a:r>
              <a:rPr lang="el-GR" sz="2400" dirty="0"/>
              <a:t>Προηγούμενες ασθένειες και εγχειρήσεις</a:t>
            </a:r>
          </a:p>
          <a:p>
            <a:pPr marL="1752600" lvl="3" indent="-381000">
              <a:buFontTx/>
              <a:buChar char="•"/>
            </a:pPr>
            <a:r>
              <a:rPr lang="el-GR" sz="2400" dirty="0"/>
              <a:t>Συνυπάρχουσες ασθένειες</a:t>
            </a:r>
          </a:p>
          <a:p>
            <a:pPr marL="1752600" lvl="3" indent="-381000">
              <a:buFontTx/>
              <a:buChar char="•"/>
            </a:pPr>
            <a:r>
              <a:rPr lang="el-GR" sz="2400" dirty="0"/>
              <a:t>Χρήση διαφόρων φαρμάκων</a:t>
            </a:r>
          </a:p>
          <a:p>
            <a:pPr marL="1752600" lvl="3" indent="-381000">
              <a:buFontTx/>
              <a:buChar char="•"/>
            </a:pPr>
            <a:r>
              <a:rPr lang="el-GR" sz="2400" dirty="0"/>
              <a:t>Αλλεργικές αντιδράσεις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Διατροφή και συνήθειες καθημερινής ζωής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Γυναικολογικό αναμνηστικό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Κληρονομικό ιστορικό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ΛΗΨΗ ΙΣΤΟΡΙΚΟΥ: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ΑΤΟΜΙΚΟ ΙΣΤΟΡΙΚΟ (3)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marL="609600" indent="-609600" algn="ctr">
              <a:buNone/>
            </a:pPr>
            <a:r>
              <a:rPr lang="el-GR" sz="2800" b="1" dirty="0" smtClean="0"/>
              <a:t>Διαφορική διάγνωση διαλειπούσης χωλότητος</a:t>
            </a:r>
            <a:endParaRPr lang="el-GR" b="1" dirty="0" smtClean="0"/>
          </a:p>
          <a:p>
            <a:pPr marL="609600" indent="-609600">
              <a:buFontTx/>
              <a:buAutoNum type="arabicPeriod"/>
            </a:pPr>
            <a:r>
              <a:rPr lang="el-GR" dirty="0" smtClean="0"/>
              <a:t>Χρόνιες </a:t>
            </a:r>
            <a:r>
              <a:rPr lang="el-GR" dirty="0"/>
              <a:t>οστεοαρθροπάθειες</a:t>
            </a:r>
          </a:p>
          <a:p>
            <a:pPr marL="609600" indent="-609600">
              <a:buFontTx/>
              <a:buAutoNum type="arabicPeriod"/>
            </a:pPr>
            <a:r>
              <a:rPr lang="el-GR" dirty="0"/>
              <a:t>Περιφερική νευρίτιδα</a:t>
            </a:r>
          </a:p>
          <a:p>
            <a:pPr marL="609600" indent="-609600">
              <a:buFontTx/>
              <a:buAutoNum type="arabicPeriod"/>
            </a:pPr>
            <a:r>
              <a:rPr lang="el-GR" dirty="0"/>
              <a:t>Φλεβική ανεπάρκεια των κάτω άκρων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(34)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marL="609600" indent="-609600" algn="ctr">
              <a:buNone/>
            </a:pPr>
            <a:r>
              <a:rPr lang="el-GR" sz="2800" b="1" dirty="0" smtClean="0"/>
              <a:t>Διαφορική διάγνωση συνεχούς άλγους</a:t>
            </a:r>
            <a:endParaRPr lang="el-GR" b="1" dirty="0" smtClean="0"/>
          </a:p>
          <a:p>
            <a:pPr marL="609600" indent="-609600">
              <a:buFontTx/>
              <a:buAutoNum type="arabicPeriod"/>
            </a:pPr>
            <a:r>
              <a:rPr lang="el-GR" dirty="0" smtClean="0"/>
              <a:t>Θρόμβωση </a:t>
            </a:r>
            <a:r>
              <a:rPr lang="el-GR" dirty="0"/>
              <a:t>ή εμβολή μεγάλου αρτηριακού στελέχους</a:t>
            </a:r>
          </a:p>
          <a:p>
            <a:pPr marL="609600" indent="-609600">
              <a:buFontTx/>
              <a:buAutoNum type="arabicPeriod"/>
            </a:pPr>
            <a:r>
              <a:rPr lang="el-GR" dirty="0"/>
              <a:t>Κυανή επώδυνη φλεγμονή</a:t>
            </a:r>
          </a:p>
          <a:p>
            <a:pPr marL="609600" indent="-609600">
              <a:buFontTx/>
              <a:buAutoNum type="arabicPeriod"/>
            </a:pPr>
            <a:r>
              <a:rPr lang="el-GR" dirty="0"/>
              <a:t>Αορτικός διαχωρισμός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(35)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90000"/>
              </a:lnSpc>
              <a:buNone/>
            </a:pPr>
            <a:r>
              <a:rPr lang="el-GR" sz="2400" b="1" dirty="0" smtClean="0"/>
              <a:t>Αντικειμενική εξέταση του αρτηριοπαθούς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2400" dirty="0" smtClean="0"/>
              <a:t>Επισκόπηση</a:t>
            </a:r>
            <a:endParaRPr lang="el-GR" sz="24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2400" dirty="0"/>
              <a:t>Θερμοκρασία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2400" dirty="0"/>
              <a:t>Ψηλάφηση των αρτηριών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2400" dirty="0"/>
              <a:t>Ακρόαση των αρτηριών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2400" dirty="0"/>
              <a:t>Συγκριτική μέτρηση αρτηριακής πίεσης άνω άκρων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2400" dirty="0"/>
              <a:t>Κλινικές δοκιμασίες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l-GR" sz="2400" dirty="0"/>
              <a:t>		- Δοκιμασία δερματικής κυκλοφορίας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l-GR" sz="2400" dirty="0"/>
              <a:t>	   - Δοκιμασία </a:t>
            </a:r>
            <a:r>
              <a:rPr lang="en-US" sz="2400" dirty="0"/>
              <a:t>Allen </a:t>
            </a:r>
            <a:r>
              <a:rPr lang="el-GR" sz="2400" dirty="0"/>
              <a:t>άνω άκρων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l-GR" sz="2400" dirty="0"/>
              <a:t>	   - Δοκιμασία μυικής κυκλοφορίας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(36)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http://www.northernsydneyvascular.com.au/images/PeripheralVascularDiseaseGangren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marL="609600" indent="-609600" algn="ctr">
              <a:buFontTx/>
              <a:buNone/>
            </a:pPr>
            <a:r>
              <a:rPr lang="el-GR" sz="2400" b="1" dirty="0" smtClean="0"/>
              <a:t>Φλεβικό σύστημα των κάτω άκρων</a:t>
            </a:r>
          </a:p>
          <a:p>
            <a:pPr marL="609600" indent="-609600">
              <a:buFontTx/>
              <a:buNone/>
            </a:pPr>
            <a:r>
              <a:rPr lang="el-GR" sz="2400" dirty="0" smtClean="0"/>
              <a:t>Α</a:t>
            </a:r>
            <a:r>
              <a:rPr lang="el-GR" sz="2400" dirty="0"/>
              <a:t>. Επιπολής Φλεβικό σύστημα</a:t>
            </a:r>
          </a:p>
          <a:p>
            <a:pPr marL="609600" indent="-609600">
              <a:buFontTx/>
              <a:buNone/>
            </a:pPr>
            <a:r>
              <a:rPr lang="el-GR" sz="2400" dirty="0"/>
              <a:t>Β. Εν τω βάθει Φλεβικό σύστημα</a:t>
            </a:r>
          </a:p>
          <a:p>
            <a:pPr marL="609600" indent="-609600">
              <a:buFontTx/>
              <a:buNone/>
            </a:pPr>
            <a:r>
              <a:rPr lang="el-GR" sz="2400" dirty="0"/>
              <a:t>Γ. Σύστημα διατιτραινουσών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(37)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algn="ctr">
              <a:buFontTx/>
              <a:buNone/>
            </a:pPr>
            <a:r>
              <a:rPr lang="el-GR" b="1" dirty="0" smtClean="0"/>
              <a:t>Χρόνια Φλεβική Ανεπάρκεια</a:t>
            </a:r>
          </a:p>
          <a:p>
            <a:pPr>
              <a:buFontTx/>
              <a:buNone/>
            </a:pPr>
            <a:r>
              <a:rPr lang="el-GR" dirty="0" smtClean="0"/>
              <a:t>Α</a:t>
            </a:r>
            <a:r>
              <a:rPr lang="el-GR" dirty="0"/>
              <a:t>. Αιτιολογία</a:t>
            </a:r>
          </a:p>
          <a:p>
            <a:pPr>
              <a:buFontTx/>
              <a:buNone/>
            </a:pPr>
            <a:r>
              <a:rPr lang="el-GR" sz="1800" dirty="0"/>
              <a:t>              </a:t>
            </a:r>
            <a:r>
              <a:rPr lang="el-GR" sz="2000" dirty="0"/>
              <a:t>1. Μη αντιρροπούμενοι κιρσοί</a:t>
            </a:r>
          </a:p>
          <a:p>
            <a:pPr>
              <a:buFontTx/>
              <a:buNone/>
            </a:pPr>
            <a:r>
              <a:rPr lang="el-GR" sz="2000" dirty="0"/>
              <a:t>		2. Μεταθρομβωτικό σύνδρομο</a:t>
            </a:r>
          </a:p>
          <a:p>
            <a:pPr>
              <a:buFontTx/>
              <a:buNone/>
            </a:pPr>
            <a:r>
              <a:rPr lang="el-GR" sz="2000" dirty="0"/>
              <a:t>		3. Α-φ επικοινωνίες, όγκοι, δυσπλασίες των βαλβίδων κλπ</a:t>
            </a:r>
          </a:p>
          <a:p>
            <a:pPr>
              <a:buFontTx/>
              <a:buNone/>
            </a:pPr>
            <a:endParaRPr lang="el-GR" sz="2000" dirty="0"/>
          </a:p>
          <a:p>
            <a:pPr>
              <a:buFontTx/>
              <a:buNone/>
            </a:pPr>
            <a:r>
              <a:rPr lang="el-GR" dirty="0"/>
              <a:t>Β. Κλινική εικόνα</a:t>
            </a:r>
          </a:p>
          <a:p>
            <a:pPr>
              <a:buFontTx/>
              <a:buNone/>
            </a:pPr>
            <a:r>
              <a:rPr lang="el-GR" dirty="0"/>
              <a:t>	</a:t>
            </a:r>
            <a:r>
              <a:rPr lang="el-GR" sz="2000" dirty="0"/>
              <a:t>	Οίδημα, υπέρχρωση, λιποσκλήρυνση, έκζεμα, εξέλκωση κλπ</a:t>
            </a:r>
          </a:p>
          <a:p>
            <a:pPr>
              <a:buFontTx/>
              <a:buNone/>
            </a:pPr>
            <a:endParaRPr lang="el-GR" sz="2000" dirty="0"/>
          </a:p>
          <a:p>
            <a:pPr>
              <a:buFontTx/>
              <a:buNone/>
            </a:pPr>
            <a:r>
              <a:rPr lang="el-GR" dirty="0"/>
              <a:t>Γ. Ταξινόμηση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(38)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http://wikidoc.org/images/b/bd/Assymetric_Leg,_Swelling_secondary_to_Deep_Venous_Thrombosis_in_Right_L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http://www.doctortipster.com/wp-content/uploads/2011/08/Venous-Insufficiency-Symptoms-600x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094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http://www.dermis.net/bilder/CD017/550px/img0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-171400"/>
            <a:ext cx="5238750" cy="3352800"/>
          </a:xfrm>
          <a:prstGeom prst="rect">
            <a:avLst/>
          </a:prstGeom>
          <a:noFill/>
        </p:spPr>
      </p:pic>
      <p:pic>
        <p:nvPicPr>
          <p:cNvPr id="137220" name="Picture 4" descr="http://veincenternh.com/images/before_after_ambulatory_phlebecto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831641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pPr marL="609600" indent="-609600" algn="ctr">
              <a:buNone/>
            </a:pPr>
            <a:r>
              <a:rPr lang="el-GR" b="1" dirty="0" smtClean="0"/>
              <a:t>Λεμφοίδημα</a:t>
            </a:r>
            <a:endParaRPr lang="el-GR" b="1" u="sng" dirty="0" smtClean="0"/>
          </a:p>
          <a:p>
            <a:pPr marL="609600" indent="-609600">
              <a:buFontTx/>
              <a:buAutoNum type="arabicPeriod"/>
            </a:pPr>
            <a:r>
              <a:rPr lang="el-GR" u="sng" dirty="0" smtClean="0"/>
              <a:t>Ορισμός</a:t>
            </a:r>
            <a:r>
              <a:rPr lang="el-GR" dirty="0"/>
              <a:t>: Λεμφοστατικό οίδημα πλούσιο σε λευκώματα</a:t>
            </a:r>
          </a:p>
          <a:p>
            <a:pPr marL="609600" indent="-609600">
              <a:buFontTx/>
              <a:buAutoNum type="arabicPeriod"/>
            </a:pPr>
            <a:r>
              <a:rPr lang="el-GR" u="sng" dirty="0"/>
              <a:t>Παθοφυσιολογία</a:t>
            </a:r>
            <a:r>
              <a:rPr lang="el-GR" dirty="0"/>
              <a:t>: Μηχανική ή δυναμική ανεπάρκεια λεμφαγγειακού συστήματος</a:t>
            </a:r>
          </a:p>
          <a:p>
            <a:pPr marL="609600" indent="-609600">
              <a:buFontTx/>
              <a:buAutoNum type="arabicPeriod"/>
            </a:pPr>
            <a:r>
              <a:rPr lang="el-GR" u="sng" dirty="0"/>
              <a:t>Ταξινόμηση</a:t>
            </a:r>
            <a:r>
              <a:rPr lang="el-GR" dirty="0"/>
              <a:t>: Πρωτοπαθές, δευτεροπαθές</a:t>
            </a:r>
            <a:endParaRPr lang="el-GR" u="sng" dirty="0"/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(39)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pPr algn="ctr">
              <a:buFontTx/>
              <a:buNone/>
            </a:pPr>
            <a:r>
              <a:rPr lang="el-GR" sz="2800" b="1" dirty="0" smtClean="0"/>
              <a:t>Κλινική Εξέταση: Λήψη Ιστορικού</a:t>
            </a:r>
          </a:p>
          <a:p>
            <a:pPr algn="ctr">
              <a:buFontTx/>
              <a:buNone/>
            </a:pPr>
            <a:r>
              <a:rPr lang="el-GR" dirty="0" smtClean="0"/>
              <a:t>Παρούσα </a:t>
            </a:r>
            <a:r>
              <a:rPr lang="el-GR" dirty="0"/>
              <a:t>νόσος</a:t>
            </a:r>
          </a:p>
          <a:p>
            <a:pPr algn="ctr">
              <a:buFontTx/>
              <a:buNone/>
            </a:pPr>
            <a:r>
              <a:rPr lang="el-GR" dirty="0"/>
              <a:t>Ατομικό ιστορικό</a:t>
            </a:r>
          </a:p>
          <a:p>
            <a:pPr algn="ctr">
              <a:buFontTx/>
              <a:buNone/>
            </a:pPr>
            <a:r>
              <a:rPr lang="el-GR" dirty="0"/>
              <a:t>Οικογενειακό ιστορικό</a:t>
            </a:r>
          </a:p>
          <a:p>
            <a:pPr algn="ctr">
              <a:buFontTx/>
              <a:buNone/>
            </a:pPr>
            <a:r>
              <a:rPr lang="el-GR" dirty="0"/>
              <a:t>Έξεις και συνήθειες ζωής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ΛΗΨΗ ΙΣΤΟΡΙΚΟΥ: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ΑΤΟΜΙΚΟ ΙΣΤΟΡΙΚΟ (4)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http://www.shareefun.com/All_Pages/lymphedema%20leg%20and%20foot%202_4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http://www.mayoclinic.com/images/image_popup/r7_lymphed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092280" cy="7092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214422"/>
            <a:ext cx="8229600" cy="714372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Διαφορική διαγνωστική φλεβοιδήματος και λεμφοιδήματος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9138"/>
            <a:ext cx="4038600" cy="413702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l-GR" sz="2400" b="1" u="sng" dirty="0"/>
              <a:t>Φλεβοίδημα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Επίκτητο – ιστορικό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Μαλθακό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Αλγεί στην πίεση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Ατροφία δέρματος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Έλκη, κυάνωση δέρματος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Υπέρχρωση δέρματος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Κιρσοί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Υπερηχογράφημα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Φλεβογραφία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9138"/>
            <a:ext cx="4038600" cy="413702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l-GR" sz="2400" b="1" u="sng" dirty="0"/>
              <a:t>Λεμφοίδημα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Εκ γενετής ή βραδέως εξελισσόμενο 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Σκληρό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Ανώδυνο στην πίεση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Δεν αφήνει εντύπωμα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Τάση του δέρματος και περιορισμός της λειτουργικότητας των αρθρώσεων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Χωρίς έλκος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Λεμφογραφία</a:t>
            </a:r>
          </a:p>
        </p:txBody>
      </p:sp>
      <p:pic>
        <p:nvPicPr>
          <p:cNvPr id="6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(40)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528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4000" b="1" dirty="0" smtClean="0">
                <a:latin typeface="Comic Sans MS" pitchFamily="66" charset="0"/>
              </a:rPr>
              <a:t>Ερωτήσεις;</a:t>
            </a:r>
            <a:endParaRPr lang="el-GR" sz="40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7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l-GR" sz="4000" b="1" dirty="0" smtClean="0">
                <a:latin typeface="Comic Sans MS" pitchFamily="66" charset="0"/>
              </a:rPr>
              <a:t>Σας ευχαριστώ για την παρουσία και την προσοχή σας</a:t>
            </a:r>
            <a:r>
              <a:rPr lang="en-US" sz="4000" b="1" dirty="0" smtClean="0">
                <a:latin typeface="Comic Sans MS" pitchFamily="66" charset="0"/>
              </a:rPr>
              <a:t>.</a:t>
            </a:r>
            <a:endParaRPr lang="el-GR" sz="4000" b="1" dirty="0" smtClean="0">
              <a:latin typeface="Comic Sans MS" pitchFamily="66" charset="0"/>
            </a:endParaRPr>
          </a:p>
          <a:p>
            <a:pPr algn="ctr">
              <a:buNone/>
            </a:pPr>
            <a:endParaRPr lang="el-GR" sz="4000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en-US" sz="4000" dirty="0" smtClean="0">
                <a:solidFill>
                  <a:srgbClr val="00B0F0"/>
                </a:solidFill>
                <a:latin typeface="Arial Black" pitchFamily="34" charset="0"/>
              </a:rPr>
              <a:t>gbonats@nurs.uoa.gr</a:t>
            </a:r>
            <a:endParaRPr lang="el-GR" sz="40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7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8686800" cy="4997627"/>
          </a:xfrm>
        </p:spPr>
        <p:txBody>
          <a:bodyPr/>
          <a:lstStyle/>
          <a:p>
            <a:pPr algn="ctr">
              <a:buNone/>
            </a:pPr>
            <a:r>
              <a:rPr lang="el-GR" b="1" dirty="0" smtClean="0"/>
              <a:t>Αιτία εισόδου</a:t>
            </a:r>
          </a:p>
          <a:p>
            <a:pPr algn="ctr">
              <a:buNone/>
            </a:pPr>
            <a:endParaRPr lang="el-GR" b="1" dirty="0" smtClean="0"/>
          </a:p>
          <a:p>
            <a:pPr>
              <a:buFontTx/>
              <a:buChar char="-"/>
            </a:pPr>
            <a:r>
              <a:rPr lang="el-GR" dirty="0" smtClean="0"/>
              <a:t>Είναι πάντοτε τα κύρια ή προέχοντα συμπτώματα περιγραφικά συντομογραφικά π.χ. Πυρετός, βήχας, δυσκαταποσία, σπασμοί, απώλεια συνείδησης κλπ</a:t>
            </a:r>
          </a:p>
          <a:p>
            <a:pPr>
              <a:buFontTx/>
              <a:buChar char="-"/>
            </a:pPr>
            <a:endParaRPr lang="el-GR" dirty="0" smtClean="0"/>
          </a:p>
          <a:p>
            <a:pPr>
              <a:buFontTx/>
              <a:buChar char="-"/>
            </a:pPr>
            <a:r>
              <a:rPr lang="el-GR" dirty="0" smtClean="0"/>
              <a:t>ΚΑΙ ποτέ διαγνώσεις (πχ πνευμονία, επιληψία κλπ) εκτός αν πρόκειται για επανέλεγχο γνωστής χρονίας νόσου (Αρθρίτιδας, επιληψίας, Αναιμίας κλπ) </a:t>
            </a:r>
            <a:endParaRPr lang="el-GR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ΛΗΨΗ ΙΣΤΟΡΙΚΟΥ: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ΑΤΟΜΙΚΟ ΙΣΤΟΡΙΚΟ (5)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"ΜΕΤΕΓΧΕΙΡΗΤΙΚΕΣ ΕΠΙΠΛΟΚΕΣ" ΜΠΟΝΑΤΣΟΣ ΓΕΡΑΣΙΜΟΣ</a:t>
            </a:r>
            <a:endParaRPr lang="el-GR"/>
          </a:p>
        </p:txBody>
      </p:sp>
      <p:pic>
        <p:nvPicPr>
          <p:cNvPr id="95234" name="Picture 2" descr="http://us.123rf.com/400wm/400/400/rcarner/rcarner1102/rcarner110200004/8900647-medical-history-forms-waiting-to-be-filled-out-at-a-doctors-off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2071726"/>
            <a:ext cx="9429784" cy="1143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2505075"/>
            <a:ext cx="4038600" cy="4352925"/>
          </a:xfrm>
        </p:spPr>
        <p:txBody>
          <a:bodyPr/>
          <a:lstStyle/>
          <a:p>
            <a:r>
              <a:rPr lang="el-GR" dirty="0"/>
              <a:t>Πόνος</a:t>
            </a:r>
          </a:p>
          <a:p>
            <a:r>
              <a:rPr lang="el-GR" dirty="0"/>
              <a:t>Έμετος</a:t>
            </a:r>
          </a:p>
          <a:p>
            <a:r>
              <a:rPr lang="el-GR" dirty="0"/>
              <a:t>Αιματέμεση</a:t>
            </a:r>
          </a:p>
          <a:p>
            <a:r>
              <a:rPr lang="el-GR" dirty="0"/>
              <a:t>Αναγωγή</a:t>
            </a:r>
          </a:p>
          <a:p>
            <a:r>
              <a:rPr lang="el-GR" dirty="0"/>
              <a:t>Δυσφαγία</a:t>
            </a:r>
          </a:p>
          <a:p>
            <a:r>
              <a:rPr lang="el-GR" dirty="0"/>
              <a:t>Διάρροια</a:t>
            </a:r>
          </a:p>
          <a:p>
            <a:r>
              <a:rPr lang="el-GR" dirty="0"/>
              <a:t>Δυσκοιλιότητα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505075"/>
            <a:ext cx="4038600" cy="4352925"/>
          </a:xfrm>
        </p:spPr>
        <p:txBody>
          <a:bodyPr/>
          <a:lstStyle/>
          <a:p>
            <a:r>
              <a:rPr lang="el-GR" dirty="0"/>
              <a:t>Απώλεια βάρους</a:t>
            </a:r>
          </a:p>
          <a:p>
            <a:r>
              <a:rPr lang="el-GR" dirty="0"/>
              <a:t>Ίκτερος</a:t>
            </a:r>
          </a:p>
          <a:p>
            <a:r>
              <a:rPr lang="el-GR" dirty="0"/>
              <a:t>Απόχρεμψη – Αιμόπτυση</a:t>
            </a:r>
          </a:p>
          <a:p>
            <a:r>
              <a:rPr lang="el-GR" dirty="0"/>
              <a:t>Διαλείπουσα χωλότητα</a:t>
            </a:r>
          </a:p>
          <a:p>
            <a:r>
              <a:rPr lang="el-GR" dirty="0"/>
              <a:t>Διόγκωση</a:t>
            </a:r>
          </a:p>
          <a:p>
            <a:r>
              <a:rPr lang="el-GR" dirty="0"/>
              <a:t>Τραυματική κάκωση</a:t>
            </a:r>
          </a:p>
        </p:txBody>
      </p:sp>
      <p:pic>
        <p:nvPicPr>
          <p:cNvPr id="6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316" y="1571612"/>
            <a:ext cx="84296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/>
              <a:t>Λήψη Ιστορικού: Παρούσα Νόσος</a:t>
            </a:r>
            <a:br>
              <a:rPr lang="el-GR" sz="2800" dirty="0" smtClean="0"/>
            </a:br>
            <a:r>
              <a:rPr lang="el-GR" dirty="0" smtClean="0"/>
              <a:t>Ενοχλήματα για τα οποία προσέρχεται ο ασθενής</a:t>
            </a:r>
            <a:endParaRPr lang="el-GR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ΛΗΨΗ ΙΣΤΟΡΙΚΟΥ: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ΑΤΟΜΙΚΟ ΙΣΤΟΡΙΚΟ (6)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74"/>
            <a:ext cx="9144000" cy="492922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el-GR" sz="2400" b="1" dirty="0" smtClean="0"/>
              <a:t>Χαρακτηριστικά Κοιλιακού Πόνου:</a:t>
            </a:r>
          </a:p>
          <a:p>
            <a:pPr>
              <a:lnSpc>
                <a:spcPct val="80000"/>
              </a:lnSpc>
            </a:pPr>
            <a:r>
              <a:rPr lang="el-GR" sz="2400" dirty="0" smtClean="0"/>
              <a:t>Εντόπιση </a:t>
            </a:r>
            <a:r>
              <a:rPr lang="el-GR" sz="2400" dirty="0"/>
              <a:t>και αντανακλάσεις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Χρόνος και τρόπος εισβολής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Ένταση και χαρακτήρας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400" dirty="0"/>
              <a:t> 	- Βασανιστικός πόνος δραματικής έντασης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400" dirty="0"/>
              <a:t> 	- Οξύς διαξιφισμός «σαν μαχαιριά»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400" dirty="0"/>
              <a:t> 	- Συνεχής, σταθερός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400" dirty="0"/>
              <a:t> 	- Κολικοειδής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400" dirty="0"/>
              <a:t> 	- Συσφιγκτικός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400" dirty="0"/>
              <a:t> 	- Νυγμώδης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Εξέλιξη και διάρκεια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Συνθήκες που ελαττώνουν ή αυξάνουν τον πόνο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Συνοδά συμπτώματα (έμετος, τεινεσμός, διαροϊκές κενώσεις, ωχρότητα, κυάνωση, δύσπνοια, μεταβολές του σφυγμού, πυρετός, ίκτερος)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sz="2400" dirty="0"/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ΛΗΨΗ ΙΣΤΟΡΙΚΟΥ: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ΑΤΟΜΙΚΟ ΙΣΤΟΡΙΚΟ (7)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0430" y="214290"/>
            <a:ext cx="207170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ΔΙΑΙΡΕΣΗ ΚΟΙΛΙΑΣ</a:t>
            </a:r>
            <a:endParaRPr lang="el-GR" sz="28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3995936" y="5733256"/>
            <a:ext cx="1584176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Δεξιός Λαγόνιος Βόθρος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7559824" y="5733256"/>
            <a:ext cx="1584176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Αριστερός</a:t>
            </a:r>
          </a:p>
          <a:p>
            <a:r>
              <a:rPr lang="el-GR" dirty="0" smtClean="0"/>
              <a:t>Λαγόνιος Βόθρος</a:t>
            </a:r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357298"/>
            <a:ext cx="8858280" cy="478634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l-GR" sz="2400" b="1" dirty="0" smtClean="0"/>
              <a:t>Αιτιολογία Κοιλιακού Πόνου ανάλογα με την εντόπιση:</a:t>
            </a:r>
            <a:endParaRPr lang="el-GR" sz="2400" b="1" u="sng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l-GR" sz="2400" b="1" u="sng" dirty="0" smtClean="0"/>
              <a:t>Α</a:t>
            </a:r>
            <a:r>
              <a:rPr lang="el-GR" sz="2400" b="1" u="sng" dirty="0"/>
              <a:t>. Διάχυτος κοιλιακός πόνος στο μεγαλύτερο μέρος της κοιλίας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sz="2400" b="1" u="sng" dirty="0"/>
          </a:p>
          <a:p>
            <a:pPr>
              <a:buFontTx/>
              <a:buNone/>
            </a:pPr>
            <a:r>
              <a:rPr lang="el-GR" sz="2000" dirty="0"/>
              <a:t>Περιτονίτιδα</a:t>
            </a:r>
          </a:p>
          <a:p>
            <a:pPr>
              <a:buFontTx/>
              <a:buNone/>
            </a:pPr>
            <a:r>
              <a:rPr lang="el-GR" sz="2000" dirty="0"/>
              <a:t>Παγκρεατίτιδα</a:t>
            </a:r>
          </a:p>
          <a:p>
            <a:pPr>
              <a:buFontTx/>
              <a:buNone/>
            </a:pPr>
            <a:r>
              <a:rPr lang="el-GR" sz="2000" dirty="0"/>
              <a:t>Θρόμβωση μεσεντερίων αγγείων</a:t>
            </a:r>
          </a:p>
          <a:p>
            <a:pPr>
              <a:buFontTx/>
              <a:buNone/>
            </a:pPr>
            <a:r>
              <a:rPr lang="el-GR" sz="2000" dirty="0"/>
              <a:t>Ανεύρυσμα κοιλιακής αορτής</a:t>
            </a:r>
          </a:p>
          <a:p>
            <a:pPr>
              <a:buFontTx/>
              <a:buNone/>
            </a:pPr>
            <a:r>
              <a:rPr lang="el-GR" sz="2000" dirty="0"/>
              <a:t>Εντερική απόφραξη</a:t>
            </a:r>
          </a:p>
          <a:p>
            <a:pPr>
              <a:buFontTx/>
              <a:buNone/>
            </a:pPr>
            <a:r>
              <a:rPr lang="el-GR" sz="2000" dirty="0"/>
              <a:t>Γαστρεντερίτιδα</a:t>
            </a:r>
          </a:p>
          <a:p>
            <a:pPr>
              <a:buFontTx/>
              <a:buNone/>
            </a:pPr>
            <a:r>
              <a:rPr lang="el-GR" sz="2000" dirty="0"/>
              <a:t>Κολίτιδα</a:t>
            </a:r>
          </a:p>
          <a:p>
            <a:pPr>
              <a:buFontTx/>
              <a:buNone/>
            </a:pPr>
            <a:r>
              <a:rPr lang="el-GR" sz="2000" dirty="0"/>
              <a:t>Αρχικά στάδια σκωληκοειδίτιδας</a:t>
            </a:r>
          </a:p>
          <a:p>
            <a:pPr>
              <a:buFontTx/>
              <a:buNone/>
            </a:pPr>
            <a:r>
              <a:rPr lang="el-GR" sz="2000" dirty="0"/>
              <a:t>Λευχαιμία</a:t>
            </a:r>
          </a:p>
          <a:p>
            <a:pPr>
              <a:buFontTx/>
              <a:buNone/>
            </a:pPr>
            <a:r>
              <a:rPr lang="el-GR" sz="2000" dirty="0"/>
              <a:t>Δρεπανοκυτταρική αναιμία</a:t>
            </a:r>
          </a:p>
          <a:p>
            <a:pPr>
              <a:buFontTx/>
              <a:buNone/>
            </a:pPr>
            <a:r>
              <a:rPr lang="el-GR" sz="2000" dirty="0"/>
              <a:t>Δηλητηρίαση από μόλυβδο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ΛΗΨΗ ΙΣΤΟΡΙΚΟΥ: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ΑΤΟΜΙΚΟ ΙΣΤΟΡΙΚΟ (8)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academic.amc.edu/martino/grossanatomy/site/Medical/CASES/GI/pop%20ups/pop%20up%20images/ab_reg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anatomytopics.files.wordpress.com/2008/12/abdomen-regions1.jpg?w=4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31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el-GR" sz="4800" dirty="0" smtClean="0"/>
              <a:t>ΠΕΡΙΕΧΟΜΕΝΑ ΠΑΡΟΥΣΙΑΣΗΣ</a:t>
            </a:r>
            <a:endParaRPr lang="el-GR" sz="4800" dirty="0"/>
          </a:p>
        </p:txBody>
      </p:sp>
      <p:sp>
        <p:nvSpPr>
          <p:cNvPr id="5" name="Footer Placeholder 5"/>
          <p:cNvSpPr txBox="1">
            <a:spLocks noGrp="1"/>
          </p:cNvSpPr>
          <p:nvPr>
            <p:ph type="subTitle" idx="1"/>
          </p:nvPr>
        </p:nvSpPr>
        <p:spPr>
          <a:xfrm>
            <a:off x="0" y="1285875"/>
            <a:ext cx="9144000" cy="5572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643050"/>
            <a:ext cx="51435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ym typeface="Wingdings"/>
              </a:rPr>
              <a:t> ΑΤΟΜΙΚΟ ΙΣΤΟΡΙΚΟ </a:t>
            </a:r>
          </a:p>
          <a:p>
            <a:r>
              <a:rPr lang="el-GR" sz="2400" dirty="0" smtClean="0">
                <a:sym typeface="Wingdings"/>
              </a:rPr>
              <a:t> ΚΛΗΡΟΝΟΜΙΚΟ ΙΣΤΟΡΙΚΟ</a:t>
            </a:r>
          </a:p>
          <a:p>
            <a:r>
              <a:rPr lang="el-GR" sz="2400" dirty="0" smtClean="0">
                <a:sym typeface="Wingdings"/>
              </a:rPr>
              <a:t> ΚΛΙΝΙΚΗ ΕΞΕΤΑΣΗ</a:t>
            </a:r>
          </a:p>
          <a:p>
            <a:r>
              <a:rPr lang="el-GR" sz="2400" dirty="0" smtClean="0">
                <a:sym typeface="Wingdings"/>
              </a:rPr>
              <a:t>	 ΕΠΙΣΚΟΠΗΣΗ</a:t>
            </a:r>
          </a:p>
          <a:p>
            <a:pPr lvl="2">
              <a:buFont typeface="Wingdings"/>
              <a:buChar char="è"/>
            </a:pPr>
            <a:r>
              <a:rPr lang="el-GR" sz="2400" dirty="0" smtClean="0">
                <a:sym typeface="Wingdings"/>
              </a:rPr>
              <a:t> ΑΚΡΟΑΣΗ</a:t>
            </a:r>
          </a:p>
          <a:p>
            <a:r>
              <a:rPr lang="el-GR" sz="2400" dirty="0" smtClean="0">
                <a:sym typeface="Wingdings"/>
              </a:rPr>
              <a:t>	 ΨΗΛΑΦΗΣΗ </a:t>
            </a:r>
          </a:p>
          <a:p>
            <a:r>
              <a:rPr lang="el-GR" sz="2400" dirty="0" smtClean="0">
                <a:sym typeface="Wingdings"/>
              </a:rPr>
              <a:t>	 ΕΠΙΚΡΟΥΣΗ</a:t>
            </a:r>
          </a:p>
          <a:p>
            <a:endParaRPr lang="el-GR" sz="2400" dirty="0" smtClean="0">
              <a:sym typeface="Wingdings"/>
            </a:endParaRP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7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www.raems.com/abdopelvicart_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09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357298"/>
            <a:ext cx="8858280" cy="478634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l-GR" sz="2200" b="1" dirty="0" smtClean="0"/>
              <a:t>Αιτιολογία Κοιλιακού Πόνου ανάλογα με την εντόπιση:</a:t>
            </a:r>
            <a:endParaRPr lang="el-GR" sz="2200" b="1" u="sng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l-GR" sz="2200" b="1" u="sng" dirty="0" smtClean="0"/>
              <a:t>Β. Δεξιό άνω τεταρτημόριο της κοιλίας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sz="2200" b="1" u="sng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l-GR" sz="2200" dirty="0" smtClean="0"/>
              <a:t>Χολοκυστίτιδα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200" dirty="0" smtClean="0"/>
              <a:t>Ηπατίτιδα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200" dirty="0" smtClean="0"/>
              <a:t>Ηπατικό ή υποδιαφραγματικό απόστημα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200" dirty="0" smtClean="0"/>
              <a:t>Παγκρεατίτιδα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200" dirty="0" smtClean="0"/>
              <a:t>Πεπτικό έλκος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200" dirty="0" smtClean="0"/>
              <a:t>Οπισθοτυφλική σκωληκοειδίτιδα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200" dirty="0" smtClean="0"/>
              <a:t>Κολικός νεφρού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200" dirty="0" smtClean="0"/>
              <a:t>Πνευμονία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200" dirty="0" smtClean="0"/>
              <a:t>Πλευρίτιδα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200" dirty="0" smtClean="0"/>
              <a:t>Εμπύημα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200" dirty="0" smtClean="0"/>
              <a:t>Έμφραγμα του μυοκαρδίου</a:t>
            </a:r>
            <a:endParaRPr lang="el-GR" sz="2200" dirty="0"/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ΛΗΨΗ ΙΣΤΟΡΙΚΟΥ: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ΑΤΟΜΙΚΟ ΙΣΤΟΡΙΚΟ (9)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357298"/>
            <a:ext cx="8858280" cy="478634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l-GR" sz="2200" b="1" dirty="0" smtClean="0"/>
              <a:t>Αιτιολογία Κοιλιακού Πόνου ανάλογα με την εντόπιση:</a:t>
            </a:r>
            <a:endParaRPr lang="el-GR" sz="2200" b="1" u="sng" dirty="0" smtClean="0"/>
          </a:p>
          <a:p>
            <a:pPr>
              <a:buFontTx/>
              <a:buNone/>
            </a:pPr>
            <a:r>
              <a:rPr lang="el-GR" sz="2000" b="1" u="sng" dirty="0" smtClean="0"/>
              <a:t>Γ. Αριστερό άνω τεταρτημόριο κοιλίας</a:t>
            </a:r>
          </a:p>
          <a:p>
            <a:pPr>
              <a:buFontTx/>
              <a:buNone/>
            </a:pPr>
            <a:endParaRPr lang="el-GR" sz="2000" b="1" u="sng" dirty="0" smtClean="0"/>
          </a:p>
          <a:p>
            <a:pPr>
              <a:buFontTx/>
              <a:buNone/>
            </a:pPr>
            <a:r>
              <a:rPr lang="el-GR" sz="2000" dirty="0" smtClean="0"/>
              <a:t>Παγκρεατίτιδα</a:t>
            </a:r>
          </a:p>
          <a:p>
            <a:pPr>
              <a:buFontTx/>
              <a:buNone/>
            </a:pPr>
            <a:r>
              <a:rPr lang="el-GR" sz="2000" dirty="0" smtClean="0"/>
              <a:t>Κολικός νεφρού</a:t>
            </a:r>
          </a:p>
          <a:p>
            <a:pPr>
              <a:buFontTx/>
              <a:buNone/>
            </a:pPr>
            <a:r>
              <a:rPr lang="el-GR" sz="2000" dirty="0" smtClean="0"/>
              <a:t>Μεγαλοσπληνία</a:t>
            </a:r>
          </a:p>
          <a:p>
            <a:pPr>
              <a:buFontTx/>
              <a:buNone/>
            </a:pPr>
            <a:r>
              <a:rPr lang="el-GR" sz="2000" dirty="0" smtClean="0"/>
              <a:t>Ρήξη ή έμφρακτο ή ανεύρυσμα ή απόστημα σπληνός</a:t>
            </a:r>
          </a:p>
          <a:p>
            <a:pPr>
              <a:buFontTx/>
              <a:buNone/>
            </a:pPr>
            <a:r>
              <a:rPr lang="el-GR" sz="2000" dirty="0" smtClean="0"/>
              <a:t>Έμφραγμα του μυοκαρδίου</a:t>
            </a:r>
          </a:p>
          <a:p>
            <a:pPr>
              <a:buFontTx/>
              <a:buNone/>
            </a:pPr>
            <a:r>
              <a:rPr lang="el-GR" sz="2000" dirty="0" smtClean="0"/>
              <a:t>Πλευρίτιδα</a:t>
            </a:r>
          </a:p>
          <a:p>
            <a:pPr>
              <a:buFontTx/>
              <a:buNone/>
            </a:pPr>
            <a:r>
              <a:rPr lang="el-GR" sz="2000" dirty="0" smtClean="0"/>
              <a:t>Πνευμονία</a:t>
            </a:r>
            <a:endParaRPr lang="el-GR" sz="2000" dirty="0"/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ΛΗΨΗ ΙΣΤΟΡΙΚΟΥ: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ΑΤΟΜΙΚΟ ΙΣΤΟΡΙΚΟ (10)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357298"/>
            <a:ext cx="8858280" cy="478634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l-GR" sz="2200" b="1" dirty="0" smtClean="0"/>
              <a:t>Αιτιολογία Κοιλιακού Πόνου ανάλογα με την εντόπιση:</a:t>
            </a:r>
            <a:endParaRPr lang="el-GR" sz="2200" b="1" u="sng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l-GR" sz="2000" b="1" u="sng" dirty="0" smtClean="0"/>
              <a:t>Δ. Δεξιό κάτω τεταρτημόριο κοιλίας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sz="2000" b="1" u="sng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l-GR" sz="2000" dirty="0" smtClean="0"/>
              <a:t>Σκωληκοειδίτιδα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000" dirty="0" smtClean="0"/>
              <a:t>Εντερική απόφραξη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000" dirty="0" smtClean="0"/>
              <a:t>Σαλπιγγίτιδα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000" dirty="0" smtClean="0"/>
              <a:t>Εξωμήτρια κύηση, ρήξη ωοθυλακίου, ρήξη ωχρού σωματίου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000" dirty="0" smtClean="0"/>
              <a:t>Συστροφή κύστεως ωοθήκης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000" dirty="0" smtClean="0"/>
              <a:t>Χολοκυστίτιδα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000" dirty="0" smtClean="0"/>
              <a:t>Διάτρηση πεπτικού έλκους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000" dirty="0" smtClean="0"/>
              <a:t>Νόσος του </a:t>
            </a:r>
            <a:r>
              <a:rPr lang="en-US" sz="2000" dirty="0" err="1" smtClean="0"/>
              <a:t>Crohn</a:t>
            </a:r>
            <a:endParaRPr lang="en-US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l-GR" sz="2000" dirty="0" smtClean="0"/>
              <a:t>Κολικός νεφρού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000" dirty="0" smtClean="0"/>
              <a:t>Απόστημα του ψοΐτη</a:t>
            </a:r>
            <a:endParaRPr lang="el-GR" sz="2000" dirty="0"/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ΛΗΨΗ ΙΣΤΟΡΙΚΟΥ: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ΑΤΟΜΙΚΟ ΙΣΤΟΡΙΚΟ (11)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85860"/>
            <a:ext cx="8858280" cy="478634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l-GR" sz="2200" b="1" dirty="0" smtClean="0"/>
              <a:t>Αιτιολογία Κοιλιακού Πόνου ανάλογα με την εντόπιση:</a:t>
            </a:r>
            <a:endParaRPr lang="el-GR" sz="2200" b="1" u="sng" dirty="0" smtClean="0"/>
          </a:p>
          <a:p>
            <a:pPr>
              <a:buFontTx/>
              <a:buNone/>
            </a:pPr>
            <a:r>
              <a:rPr lang="el-GR" sz="2000" b="1" u="sng" dirty="0" smtClean="0"/>
              <a:t>Ε. Αριστερό κάτω τεταρτημόριο κοιλίας</a:t>
            </a:r>
          </a:p>
          <a:p>
            <a:pPr>
              <a:buFontTx/>
              <a:buNone/>
            </a:pPr>
            <a:endParaRPr lang="el-GR" sz="2000" b="1" u="sng" dirty="0" smtClean="0"/>
          </a:p>
          <a:p>
            <a:pPr>
              <a:buFontTx/>
              <a:buNone/>
            </a:pPr>
            <a:r>
              <a:rPr lang="el-GR" sz="2000" dirty="0" smtClean="0"/>
              <a:t>Εντερική απόφραξη</a:t>
            </a:r>
          </a:p>
          <a:p>
            <a:pPr>
              <a:buFontTx/>
              <a:buNone/>
            </a:pPr>
            <a:r>
              <a:rPr lang="el-GR" sz="2000" dirty="0" smtClean="0"/>
              <a:t>Εκκολπωματίτιδα</a:t>
            </a:r>
          </a:p>
          <a:p>
            <a:pPr>
              <a:buFontTx/>
              <a:buNone/>
            </a:pPr>
            <a:r>
              <a:rPr lang="el-GR" sz="2000" dirty="0" smtClean="0"/>
              <a:t>Σκωληκοειδίτιδα</a:t>
            </a:r>
          </a:p>
          <a:p>
            <a:pPr>
              <a:buFontTx/>
              <a:buNone/>
            </a:pPr>
            <a:r>
              <a:rPr lang="el-GR" sz="2000" dirty="0" smtClean="0"/>
              <a:t>Ρήξη ανευρύσματος αορτής</a:t>
            </a:r>
          </a:p>
          <a:p>
            <a:pPr>
              <a:buFontTx/>
              <a:buNone/>
            </a:pPr>
            <a:r>
              <a:rPr lang="el-GR" sz="2000" dirty="0" smtClean="0"/>
              <a:t>Κολικός νεφρού</a:t>
            </a:r>
          </a:p>
          <a:p>
            <a:pPr>
              <a:buFontTx/>
              <a:buNone/>
            </a:pPr>
            <a:r>
              <a:rPr lang="el-GR" sz="2000" dirty="0" smtClean="0"/>
              <a:t>Παθήσεις έσω γεννητικών οργάνων</a:t>
            </a:r>
            <a:endParaRPr lang="el-GR" sz="2000" dirty="0"/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ΛΗΨΗ ΙΣΤΟΡΙΚΟΥ: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ΑΤΟΜΙΚΟ ΙΣΤΟΡΙΚΟ (12)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714488"/>
            <a:ext cx="8340754" cy="48006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400" b="1" dirty="0" smtClean="0"/>
              <a:t>Παθήσεις που προκαλούν κοιλιακό πόνο και συχνά διαφεύγουν από έγκαιρη διάγνωση:</a:t>
            </a:r>
          </a:p>
          <a:p>
            <a:r>
              <a:rPr lang="el-GR" sz="2400" dirty="0" smtClean="0"/>
              <a:t>Παγκρεατίτιδα</a:t>
            </a:r>
            <a:endParaRPr lang="el-GR" sz="2400" dirty="0"/>
          </a:p>
          <a:p>
            <a:r>
              <a:rPr lang="el-GR" sz="2400" dirty="0"/>
              <a:t>Ανεύρυσμα αορτής (ρήξη ή διαχωρισμός)</a:t>
            </a:r>
          </a:p>
          <a:p>
            <a:r>
              <a:rPr lang="el-GR" sz="2400" dirty="0"/>
              <a:t>Μεσεντέριος ισχαιμία</a:t>
            </a:r>
          </a:p>
          <a:p>
            <a:r>
              <a:rPr lang="el-GR" sz="2400" dirty="0"/>
              <a:t>Σακχαρώδης διαβήτης</a:t>
            </a:r>
          </a:p>
          <a:p>
            <a:r>
              <a:rPr lang="el-GR" sz="2400" dirty="0"/>
              <a:t>Πορφυρία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ΛΗΨΗ ΙΣΤΟΡΙΚΟΥ: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ΑΤΟΜΙΚΟ ΙΣΤΟΡΙΚΟ (13)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l-GR" u="sng" dirty="0"/>
              <a:t>Από τους πνεύμονες και την καρδιά</a:t>
            </a:r>
          </a:p>
          <a:p>
            <a:pPr>
              <a:buFontTx/>
              <a:buNone/>
            </a:pPr>
            <a:endParaRPr lang="el-GR" sz="2400" dirty="0"/>
          </a:p>
          <a:p>
            <a:pPr>
              <a:buFontTx/>
              <a:buNone/>
            </a:pPr>
            <a:r>
              <a:rPr lang="el-GR" sz="2400" dirty="0"/>
              <a:t>Πνευμονία</a:t>
            </a:r>
          </a:p>
          <a:p>
            <a:pPr>
              <a:buFontTx/>
              <a:buNone/>
            </a:pPr>
            <a:r>
              <a:rPr lang="el-GR" sz="2400" dirty="0"/>
              <a:t>Πλευρίτιδα</a:t>
            </a:r>
          </a:p>
          <a:p>
            <a:pPr>
              <a:buFontTx/>
              <a:buNone/>
            </a:pPr>
            <a:r>
              <a:rPr lang="el-GR" sz="2400" dirty="0"/>
              <a:t>Εμπύημα</a:t>
            </a:r>
          </a:p>
          <a:p>
            <a:pPr>
              <a:buFontTx/>
              <a:buNone/>
            </a:pPr>
            <a:r>
              <a:rPr lang="el-GR" sz="2400" dirty="0"/>
              <a:t>Έμφραγμα του μυοκαρδιού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l-GR" u="sng" dirty="0"/>
              <a:t>Παθήσεις του αίματος</a:t>
            </a:r>
          </a:p>
          <a:p>
            <a:pPr algn="ctr">
              <a:buFontTx/>
              <a:buNone/>
            </a:pPr>
            <a:endParaRPr lang="el-GR" u="sng" dirty="0"/>
          </a:p>
          <a:p>
            <a:pPr>
              <a:buFontTx/>
              <a:buNone/>
            </a:pPr>
            <a:r>
              <a:rPr lang="el-GR" sz="2400" dirty="0"/>
              <a:t>Σφαιροκυττάρωση</a:t>
            </a:r>
          </a:p>
          <a:p>
            <a:pPr>
              <a:buFontTx/>
              <a:buNone/>
            </a:pPr>
            <a:r>
              <a:rPr lang="el-GR" sz="2400" dirty="0"/>
              <a:t>Δρεπανοκυτταρική νόσος</a:t>
            </a:r>
          </a:p>
          <a:p>
            <a:pPr>
              <a:buFontTx/>
              <a:buNone/>
            </a:pPr>
            <a:r>
              <a:rPr lang="el-GR" sz="2400" dirty="0"/>
              <a:t>Αιμορροφιλία</a:t>
            </a:r>
          </a:p>
          <a:p>
            <a:pPr>
              <a:buFontTx/>
              <a:buNone/>
            </a:pPr>
            <a:r>
              <a:rPr lang="el-GR" sz="2400" dirty="0"/>
              <a:t>Μη θρομβοπενική </a:t>
            </a:r>
            <a:r>
              <a:rPr lang="el-GR" sz="2400" dirty="0">
                <a:solidFill>
                  <a:schemeClr val="bg1"/>
                </a:solidFill>
              </a:rPr>
              <a:t>πορφύρα</a:t>
            </a:r>
          </a:p>
        </p:txBody>
      </p:sp>
      <p:pic>
        <p:nvPicPr>
          <p:cNvPr id="6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3042" y="1428736"/>
            <a:ext cx="5771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Εξωκοιλιακά αίτια κοιλιακού πόνου (Α)</a:t>
            </a:r>
            <a:endParaRPr lang="el-GR" sz="24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ΛΗΨΗ ΙΣΤΟΡΙΚΟΥ: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ΑΤΟΜΙΚΟ ΙΣΤΟΡΙΚΟ (14)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algn="ctr">
              <a:buFontTx/>
              <a:buNone/>
            </a:pPr>
            <a:r>
              <a:rPr lang="el-GR" u="sng" dirty="0"/>
              <a:t>Νευρογενή και μυοσκελετικά</a:t>
            </a:r>
          </a:p>
          <a:p>
            <a:pPr>
              <a:buFontTx/>
              <a:buNone/>
            </a:pPr>
            <a:r>
              <a:rPr lang="el-GR" sz="2400" dirty="0"/>
              <a:t>Όγκοι της σπονδυλικής στήλης(ΣΣ)</a:t>
            </a:r>
          </a:p>
          <a:p>
            <a:pPr>
              <a:buFontTx/>
              <a:buNone/>
            </a:pPr>
            <a:r>
              <a:rPr lang="el-GR" sz="2400" dirty="0"/>
              <a:t>Οστεομυελίτιδα της ΣΣ</a:t>
            </a:r>
          </a:p>
          <a:p>
            <a:pPr>
              <a:buFontTx/>
              <a:buNone/>
            </a:pPr>
            <a:r>
              <a:rPr lang="el-GR" sz="2400" dirty="0"/>
              <a:t>Οστεοαρθρίτιδα της ΣΣ</a:t>
            </a:r>
          </a:p>
          <a:p>
            <a:pPr>
              <a:buFontTx/>
              <a:buNone/>
            </a:pPr>
            <a:r>
              <a:rPr lang="el-GR" sz="2400" dirty="0"/>
              <a:t>Έρπης ζωστήρας</a:t>
            </a:r>
          </a:p>
          <a:p>
            <a:pPr>
              <a:buFontTx/>
              <a:buNone/>
            </a:pPr>
            <a:r>
              <a:rPr lang="el-GR" sz="2400" dirty="0"/>
              <a:t>Οστεοαρθρίτιδα του ισχύου</a:t>
            </a:r>
          </a:p>
          <a:p>
            <a:pPr>
              <a:buFontTx/>
              <a:buNone/>
            </a:pPr>
            <a:r>
              <a:rPr lang="el-GR" sz="2400" dirty="0"/>
              <a:t>Θυλακίτιδα του ισχύου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algn="ctr">
              <a:buFontTx/>
              <a:buNone/>
            </a:pPr>
            <a:r>
              <a:rPr lang="el-GR" u="sng" dirty="0"/>
              <a:t>Μεταβολικά νοσήματα</a:t>
            </a:r>
          </a:p>
          <a:p>
            <a:pPr algn="ctr">
              <a:buFontTx/>
              <a:buNone/>
            </a:pPr>
            <a:endParaRPr lang="el-GR" u="sng" dirty="0"/>
          </a:p>
          <a:p>
            <a:pPr>
              <a:buFontTx/>
              <a:buNone/>
            </a:pPr>
            <a:r>
              <a:rPr lang="el-GR" sz="2400" dirty="0"/>
              <a:t>Διαβητική κετοοξέωση</a:t>
            </a:r>
          </a:p>
          <a:p>
            <a:pPr>
              <a:buFontTx/>
              <a:buNone/>
            </a:pPr>
            <a:r>
              <a:rPr lang="el-GR" sz="2400" dirty="0"/>
              <a:t>Ουραιμία</a:t>
            </a:r>
          </a:p>
          <a:p>
            <a:pPr>
              <a:buFontTx/>
              <a:buNone/>
            </a:pPr>
            <a:r>
              <a:rPr lang="el-GR" sz="2400" dirty="0"/>
              <a:t>Πορφυρία</a:t>
            </a:r>
          </a:p>
          <a:p>
            <a:pPr>
              <a:buFontTx/>
              <a:buNone/>
            </a:pPr>
            <a:r>
              <a:rPr lang="el-GR" sz="2400" dirty="0"/>
              <a:t>Αιμοχρωμάτωση</a:t>
            </a:r>
          </a:p>
        </p:txBody>
      </p:sp>
      <p:pic>
        <p:nvPicPr>
          <p:cNvPr id="6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3042" y="1357298"/>
            <a:ext cx="5771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Εξωκοιλιακά αίτια κοιλιακού πόνου (Β)</a:t>
            </a:r>
            <a:endParaRPr lang="el-GR" sz="2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ΛΗΨΗ ΙΣΤΟΡΙΚΟΥ: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ΑΤΟΜΙΚΟ ΙΣΤΟΡΙΚΟ (15)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44675"/>
            <a:ext cx="4038600" cy="4281488"/>
          </a:xfrm>
        </p:spPr>
        <p:txBody>
          <a:bodyPr/>
          <a:lstStyle/>
          <a:p>
            <a:pPr algn="ctr">
              <a:buFontTx/>
              <a:buNone/>
            </a:pPr>
            <a:r>
              <a:rPr lang="el-GR" u="sng" dirty="0"/>
              <a:t>Από τα αγγεία</a:t>
            </a:r>
          </a:p>
          <a:p>
            <a:pPr algn="ctr">
              <a:buFontTx/>
              <a:buNone/>
            </a:pPr>
            <a:endParaRPr lang="el-GR" u="sng" dirty="0"/>
          </a:p>
          <a:p>
            <a:pPr>
              <a:buFontTx/>
              <a:buNone/>
            </a:pPr>
            <a:r>
              <a:rPr lang="el-GR" sz="2400" dirty="0"/>
              <a:t>Διαχωριστικό ανεύρυσμα της αορτής</a:t>
            </a:r>
          </a:p>
          <a:p>
            <a:pPr>
              <a:buFontTx/>
              <a:buNone/>
            </a:pPr>
            <a:r>
              <a:rPr lang="el-GR" sz="2400" dirty="0"/>
              <a:t>Οζώδης πολυοαρτηρίτιδα</a:t>
            </a:r>
          </a:p>
          <a:p>
            <a:pPr>
              <a:buFontTx/>
              <a:buNone/>
            </a:pPr>
            <a:endParaRPr lang="el-GR" sz="2400" dirty="0"/>
          </a:p>
          <a:p>
            <a:pPr algn="ctr">
              <a:buFontTx/>
              <a:buNone/>
            </a:pPr>
            <a:endParaRPr lang="el-GR" u="sng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algn="ctr">
              <a:buFontTx/>
              <a:buNone/>
            </a:pPr>
            <a:r>
              <a:rPr lang="el-GR" u="sng" dirty="0"/>
              <a:t>Διάφορα</a:t>
            </a:r>
          </a:p>
          <a:p>
            <a:pPr algn="ctr">
              <a:buFontTx/>
              <a:buNone/>
            </a:pPr>
            <a:endParaRPr lang="el-GR" u="sng" dirty="0"/>
          </a:p>
          <a:p>
            <a:pPr>
              <a:buFontTx/>
              <a:buNone/>
            </a:pPr>
            <a:r>
              <a:rPr lang="el-GR" sz="2400" dirty="0"/>
              <a:t>Επιδιδυμίτιδα</a:t>
            </a:r>
          </a:p>
          <a:p>
            <a:pPr>
              <a:buFontTx/>
              <a:buNone/>
            </a:pPr>
            <a:r>
              <a:rPr lang="el-GR" sz="2400" dirty="0"/>
              <a:t>Προστατίτιδα</a:t>
            </a:r>
          </a:p>
          <a:p>
            <a:pPr>
              <a:buFontTx/>
              <a:buNone/>
            </a:pPr>
            <a:r>
              <a:rPr lang="el-GR" sz="2400" dirty="0"/>
              <a:t>Δηλητηρίαση με μόλυβδο</a:t>
            </a:r>
          </a:p>
          <a:p>
            <a:pPr>
              <a:buFontTx/>
              <a:buNone/>
            </a:pPr>
            <a:r>
              <a:rPr lang="el-GR" sz="2400" dirty="0"/>
              <a:t>Φάρμακα</a:t>
            </a:r>
          </a:p>
          <a:p>
            <a:pPr>
              <a:buFontTx/>
              <a:buNone/>
            </a:pPr>
            <a:r>
              <a:rPr lang="el-GR" sz="2400" dirty="0"/>
              <a:t>Ψυχογενής πόνος</a:t>
            </a:r>
          </a:p>
        </p:txBody>
      </p:sp>
      <p:pic>
        <p:nvPicPr>
          <p:cNvPr id="6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4480" y="1285860"/>
            <a:ext cx="573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Εξωκοιλιακά αίτια κοιλιακού πόνου (Γ)</a:t>
            </a:r>
            <a:endParaRPr lang="el-GR" sz="2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ΛΗΨΗ ΙΣΤΟΡΙΚΟΥ: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ΑΤΟΜΙΚΟ ΙΣΤΟΡΙΚΟ (16)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l-GR" b="1" dirty="0"/>
              <a:t>   </a:t>
            </a:r>
            <a:r>
              <a:rPr lang="el-GR" b="1" dirty="0" smtClean="0"/>
              <a:t>Οξεία Κοιλία</a:t>
            </a:r>
          </a:p>
          <a:p>
            <a:pPr>
              <a:buFontTx/>
              <a:buNone/>
            </a:pPr>
            <a:endParaRPr lang="el-GR" dirty="0" smtClean="0"/>
          </a:p>
          <a:p>
            <a:pPr>
              <a:buFontTx/>
              <a:buNone/>
            </a:pPr>
            <a:r>
              <a:rPr lang="el-GR" dirty="0" smtClean="0"/>
              <a:t>Ποικιλία </a:t>
            </a:r>
            <a:r>
              <a:rPr lang="el-GR" dirty="0"/>
              <a:t>παθήσεων με διάφορα σημεία και συμπτώματα, στα οποία περιλαμβάνεται και ο κοιλιακός πόνος, που οδηγούν τον ασθενή σε επείγουσα χειρουργική εκτίμηση.</a:t>
            </a:r>
          </a:p>
        </p:txBody>
      </p:sp>
      <p:pic>
        <p:nvPicPr>
          <p:cNvPr id="4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ΛΗΨΗ ΙΣΤΟΡΙΚΟΥ: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ΑΤΟΜΙΚΟ ΙΣΤΟΡΙΚΟ (17)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565400"/>
            <a:ext cx="8229600" cy="3560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400" b="1" dirty="0" smtClean="0"/>
              <a:t>Προεγχειρητική Αγωγή:</a:t>
            </a:r>
          </a:p>
          <a:p>
            <a:r>
              <a:rPr lang="el-GR" sz="2400" dirty="0" smtClean="0"/>
              <a:t>Διαγνωστικός </a:t>
            </a:r>
            <a:r>
              <a:rPr lang="el-GR" sz="2400" dirty="0"/>
              <a:t>έλεγχος</a:t>
            </a:r>
          </a:p>
          <a:p>
            <a:r>
              <a:rPr lang="el-GR" sz="2400" dirty="0"/>
              <a:t>Προεγχειρητική εκτίμηση γενικής κατάστασης</a:t>
            </a:r>
          </a:p>
          <a:p>
            <a:r>
              <a:rPr lang="el-GR" sz="2400" dirty="0"/>
              <a:t>Προεγχειρητική προετοιμασία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ΠΡΟΕΓΧΕΙΡΗΤΙΚΗ ΑΓΩΓΗ (1)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1 - Εικόνα" descr="Παθήσεις οξείας κοιλίας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ATHIN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D:\Townsend\images\43FF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357290" y="-9342"/>
            <a:ext cx="6429420" cy="659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 descr="ATHINA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5000636"/>
            <a:ext cx="2714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ΣΥΣΧΕΤΙΣΗ ΠΕΡΙΟΧΩΝ ΑΛΓΟΥΣ ΜΕ </a:t>
            </a:r>
            <a:r>
              <a:rPr lang="el-GR" b="1" smtClean="0"/>
              <a:t>ΑΝΤΙΣΤΟΙΧΑ </a:t>
            </a:r>
            <a:r>
              <a:rPr lang="el-GR" b="1" smtClean="0"/>
              <a:t>ΕΝΔΟΚΟΙΛΙΑΚΑ </a:t>
            </a:r>
            <a:r>
              <a:rPr lang="el-GR" b="1" dirty="0" smtClean="0"/>
              <a:t>ΟΡΓΑΝΑ</a:t>
            </a:r>
            <a:endParaRPr lang="el-GR" b="1" dirty="0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85860"/>
            <a:ext cx="9144000" cy="5286412"/>
          </a:xfrm>
        </p:spPr>
        <p:txBody>
          <a:bodyPr>
            <a:noAutofit/>
          </a:bodyPr>
          <a:lstStyle/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el-GR" sz="2400" b="1" dirty="0" smtClean="0"/>
              <a:t>Αξιολόγηση παραγόντων κινδύνου σε καρδιολογικούς αρρώστους:</a:t>
            </a:r>
          </a:p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el-GR" sz="2400" u="sng" dirty="0" smtClean="0"/>
              <a:t>Παράγοντες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l-GR" sz="2400" dirty="0" smtClean="0"/>
              <a:t>Τρίτος καρδιακός τόνος ή διάταση σφαγιτιδικών φλεβών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l-GR" sz="2400" dirty="0" smtClean="0"/>
              <a:t>Έμφραγμα μυοκαρδίου &lt;6μηνών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l-GR" sz="2400" dirty="0" smtClean="0"/>
              <a:t>Ηλικία &gt;70 ετών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l-GR" sz="2400" dirty="0" smtClean="0"/>
              <a:t>Σημαντικού βαθμού στένωση αορτής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l-GR" sz="2400" dirty="0" smtClean="0"/>
              <a:t>Ρυθμός όχι φλεβοκομβικός ή συχνές κολπικές έκτακτες συστολές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l-GR" sz="2400" dirty="0" smtClean="0"/>
              <a:t>Κοιλιακές έκτακτες συστολές &gt;5</a:t>
            </a:r>
            <a:r>
              <a:rPr lang="en-US" sz="2400" dirty="0" smtClean="0"/>
              <a:t>min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l-GR" sz="2400" dirty="0" smtClean="0"/>
              <a:t>Επείγουσα χειρουργική επέμβαση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l-GR" sz="2400" dirty="0" smtClean="0"/>
              <a:t>Βεβαρυμένη γενική κατάσταση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l-GR" sz="2400" dirty="0" smtClean="0"/>
              <a:t>Ενδοθωρακική, ενδοπεριτοναϊκή και αορτική εγχείρηση</a:t>
            </a:r>
          </a:p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el-GR" sz="2400" dirty="0" smtClean="0"/>
              <a:t>					</a:t>
            </a:r>
            <a:r>
              <a:rPr lang="el-GR" sz="2400" u="sng" dirty="0" smtClean="0"/>
              <a:t>Σύνολο: </a:t>
            </a:r>
            <a:endParaRPr lang="el-GR" sz="2400" u="sng" dirty="0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7286644" y="1857364"/>
            <a:ext cx="2243137" cy="442915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l-GR" sz="2400" u="sng" dirty="0"/>
              <a:t>Μόρια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sz="2400" dirty="0" smtClean="0"/>
              <a:t>11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l-GR" sz="2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sz="2400" dirty="0"/>
              <a:t>10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sz="2400" dirty="0"/>
              <a:t>5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sz="2400" dirty="0"/>
              <a:t>3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sz="2400" dirty="0"/>
              <a:t>7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l-GR" sz="2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sz="2400" dirty="0"/>
              <a:t>7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sz="2400" dirty="0"/>
              <a:t>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sz="2400" dirty="0"/>
              <a:t>3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sz="2400" dirty="0" smtClean="0"/>
              <a:t>53</a:t>
            </a:r>
            <a:endParaRPr lang="el-GR" sz="2400" dirty="0"/>
          </a:p>
        </p:txBody>
      </p:sp>
      <p:pic>
        <p:nvPicPr>
          <p:cNvPr id="6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ΛΗΨΗ ΙΣΤΟΡΙΚΟΥ: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ΑΤΟΜΙΚΟ ΙΣΤΟΡΙΚΟ (18)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400" b="1" dirty="0" smtClean="0"/>
              <a:t>Σακχαρώδης διαβήτης και επούλωση τραύματος:</a:t>
            </a:r>
          </a:p>
          <a:p>
            <a:r>
              <a:rPr lang="el-GR" sz="2400" dirty="0" smtClean="0"/>
              <a:t>Καθυστέρηση </a:t>
            </a:r>
            <a:r>
              <a:rPr lang="el-GR" sz="2400" dirty="0"/>
              <a:t>επούλωσης τραύματος, λόγω βραδείας σύνθεσης κολλαγόνου και διαταραχής λειτουργίας φαγοκυττάρων</a:t>
            </a:r>
          </a:p>
          <a:p>
            <a:r>
              <a:rPr lang="el-GR" sz="2400" dirty="0"/>
              <a:t>Η χορήγηση ινσουλίνης αποκαθιστά τη βλάβη σε μεγάλο βαθμό, ιδίως όταν το σάκχαρο του ορού είναι &lt;250 </a:t>
            </a:r>
            <a:r>
              <a:rPr lang="en-US" sz="2400" dirty="0"/>
              <a:t>mg/100 ml</a:t>
            </a:r>
            <a:endParaRPr lang="el-GR" sz="2400" dirty="0"/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ΛΗΨΗ ΙΣΤΟΡΙΚΟΥ: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ΑΤΟΜΙΚΟ ΙΣΤΟΡΙΚΟ (19)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1.bp.blogspot.com/_Zr1ywOqjhvY/S9Ao--s7OvI/AAAAAAAAByc/13bUnjo0yyM/s1600/New+Picture+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693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6084168" y="5877272"/>
            <a:ext cx="2736304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 smtClean="0">
                <a:solidFill>
                  <a:schemeClr val="bg1"/>
                </a:solidFill>
              </a:rPr>
              <a:t>ΔΙΑΒΗΤΙΚΟ</a:t>
            </a:r>
          </a:p>
          <a:p>
            <a:pPr algn="ctr"/>
            <a:r>
              <a:rPr lang="el-GR" sz="2200" b="1" dirty="0" smtClean="0">
                <a:solidFill>
                  <a:schemeClr val="bg1"/>
                </a:solidFill>
              </a:rPr>
              <a:t>ΠΟΔΙ</a:t>
            </a:r>
            <a:endParaRPr lang="el-GR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 algn="ctr">
              <a:buNone/>
            </a:pPr>
            <a:r>
              <a:rPr lang="el-GR" sz="2400" b="1" dirty="0" smtClean="0"/>
              <a:t>Διαβητικός ασθενής και εγχείρηση:</a:t>
            </a:r>
          </a:p>
          <a:p>
            <a:pPr marL="609600" indent="-609600">
              <a:buFontTx/>
              <a:buAutoNum type="arabicPeriod"/>
            </a:pPr>
            <a:r>
              <a:rPr lang="el-GR" sz="2400" dirty="0" smtClean="0"/>
              <a:t>Παρατεταμένη </a:t>
            </a:r>
            <a:r>
              <a:rPr lang="el-GR" sz="2400" dirty="0"/>
              <a:t>κατάκλιση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Χειρουργικό </a:t>
            </a:r>
            <a:r>
              <a:rPr lang="en-US" sz="2400" dirty="0"/>
              <a:t>stress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Τροποποίηση των συνηθειών λήψης τροφής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ΛΗΨΗ ΙΣΤΟΡΙΚΟΥ: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ΑΤΟΜΙΚΟ ΙΣΤΟΡΙΚΟ (20)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85860"/>
            <a:ext cx="8858280" cy="5143536"/>
          </a:xfrm>
        </p:spPr>
        <p:txBody>
          <a:bodyPr>
            <a:normAutofit/>
          </a:bodyPr>
          <a:lstStyle/>
          <a:p>
            <a:pPr marL="609600" indent="-609600" algn="ctr">
              <a:buFontTx/>
              <a:buNone/>
            </a:pPr>
            <a:r>
              <a:rPr lang="el-GR" sz="2400" b="1" dirty="0" smtClean="0"/>
              <a:t>Διαβητικός ασθενής και εγχείρηση:</a:t>
            </a:r>
          </a:p>
          <a:p>
            <a:pPr marL="609600" indent="-609600">
              <a:buFontTx/>
              <a:buNone/>
            </a:pPr>
            <a:endParaRPr lang="el-GR" sz="2400" dirty="0" smtClean="0"/>
          </a:p>
          <a:p>
            <a:pPr marL="609600" indent="-609600">
              <a:buFontTx/>
              <a:buNone/>
            </a:pPr>
            <a:r>
              <a:rPr lang="el-GR" sz="2400" dirty="0" smtClean="0"/>
              <a:t>Α. </a:t>
            </a:r>
            <a:r>
              <a:rPr lang="el-GR" sz="2400" u="sng" dirty="0"/>
              <a:t>Παράγοντες που καθορίζουν την περιεγχειρητική αντιμετώπιση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Μέθοδος ελέγχου διαβήτη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Μέθοδος αναισθησίας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Βαρύτητα εγχείρησης</a:t>
            </a:r>
          </a:p>
          <a:p>
            <a:pPr marL="609600" indent="-609600">
              <a:buFontTx/>
              <a:buNone/>
            </a:pPr>
            <a:r>
              <a:rPr lang="el-GR" sz="2400" dirty="0"/>
              <a:t>Β. </a:t>
            </a:r>
            <a:r>
              <a:rPr lang="el-GR" sz="2400" u="sng" dirty="0"/>
              <a:t>Παράγοντες αυξημένου εγχειρητικού κινδύνου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Χωρίς θεραπεία: διαβητική οξέωση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Υπερβολική θεραπεία: Υπογλυκαιμία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Γενικευμένη αγγειοπάθεια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Λοιμώξεις (Σταφυλόκοκκοι, </a:t>
            </a:r>
            <a:r>
              <a:rPr lang="en-US" sz="2400" dirty="0"/>
              <a:t>Gram – </a:t>
            </a:r>
            <a:r>
              <a:rPr lang="el-GR" sz="2400" dirty="0"/>
              <a:t>μικρόβια)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ΛΗΨΗ ΙΣΤΟΡΙΚΟΥ: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ΑΤΟΜΙΚΟ ΙΣΤΟΡΙΚΟ (21)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500174"/>
            <a:ext cx="8929718" cy="4929222"/>
          </a:xfrm>
        </p:spPr>
        <p:txBody>
          <a:bodyPr>
            <a:normAutofit lnSpcReduction="10000"/>
          </a:bodyPr>
          <a:lstStyle/>
          <a:p>
            <a:pPr marL="609600" indent="-609600" algn="ctr">
              <a:buFontTx/>
              <a:buNone/>
            </a:pPr>
            <a:r>
              <a:rPr lang="el-GR" sz="2400" b="1" dirty="0" smtClean="0"/>
              <a:t>Διαβητικός ασθενής και εγχείρηση: </a:t>
            </a:r>
          </a:p>
          <a:p>
            <a:pPr marL="609600" indent="-609600" algn="ctr">
              <a:buFontTx/>
              <a:buNone/>
            </a:pPr>
            <a:r>
              <a:rPr lang="el-GR" sz="2400" dirty="0" smtClean="0"/>
              <a:t>Στόχοι περιεγχειρητικής αντιμετώπισης</a:t>
            </a:r>
          </a:p>
          <a:p>
            <a:pPr marL="609600" indent="-609600">
              <a:buFontTx/>
              <a:buNone/>
            </a:pPr>
            <a:r>
              <a:rPr lang="el-GR" sz="2400" u="sng" dirty="0" smtClean="0"/>
              <a:t>Α</a:t>
            </a:r>
            <a:r>
              <a:rPr lang="el-GR" sz="2400" u="sng" dirty="0"/>
              <a:t>. Εκτίμηση σοβαρότητας νόσου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Ηλικία έναρξης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Αντιμετώπιση (δίαιτα, δισκία, ινσουλίνη)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Ευκολία ελέγχου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Επιπλοκές κατά </a:t>
            </a:r>
            <a:r>
              <a:rPr lang="el-GR" sz="2400" dirty="0" smtClean="0"/>
              <a:t>συστήματα</a:t>
            </a:r>
          </a:p>
          <a:p>
            <a:pPr marL="609600" indent="-609600">
              <a:buFontTx/>
              <a:buAutoNum type="arabicPeriod"/>
            </a:pPr>
            <a:endParaRPr lang="el-GR" sz="2400" dirty="0"/>
          </a:p>
          <a:p>
            <a:pPr marL="609600" indent="-609600">
              <a:buFontTx/>
              <a:buNone/>
            </a:pPr>
            <a:r>
              <a:rPr lang="el-GR" sz="2400" u="sng" dirty="0"/>
              <a:t>Β. Παρακολούθηση επιπέδων </a:t>
            </a:r>
            <a:r>
              <a:rPr lang="el-GR" sz="2400" u="sng" dirty="0" smtClean="0"/>
              <a:t>γλυκόζης</a:t>
            </a:r>
          </a:p>
          <a:p>
            <a:pPr marL="609600" indent="-609600">
              <a:buFontTx/>
              <a:buNone/>
            </a:pPr>
            <a:endParaRPr lang="el-GR" sz="2400" u="sng" dirty="0"/>
          </a:p>
          <a:p>
            <a:pPr marL="609600" indent="-609600">
              <a:buFontTx/>
              <a:buNone/>
            </a:pPr>
            <a:r>
              <a:rPr lang="el-GR" sz="2400" u="sng" dirty="0"/>
              <a:t>Γ. Διατήρηση καλών επιπέδων γλυκόζης και πρόληψη υπογλυκαιμίας - κετοξέωσης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ΛΗΨΗ ΙΣΤΟΡΙΚΟΥ: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ΑΤΟΜΙΚΟ ΙΣΤΟΡΙΚΟ (22)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571612"/>
            <a:ext cx="8929718" cy="4554551"/>
          </a:xfrm>
        </p:spPr>
        <p:txBody>
          <a:bodyPr>
            <a:normAutofit/>
          </a:bodyPr>
          <a:lstStyle/>
          <a:p>
            <a:pPr marL="609600" indent="-609600" algn="ctr">
              <a:buNone/>
            </a:pPr>
            <a:r>
              <a:rPr lang="el-GR" sz="2400" b="1" dirty="0" smtClean="0"/>
              <a:t>Ενδοκρινολογικά προβλήματα και χειρουργικός άρρωστος:</a:t>
            </a:r>
          </a:p>
          <a:p>
            <a:pPr marL="609600" indent="-609600">
              <a:buNone/>
            </a:pPr>
            <a:endParaRPr lang="el-GR" sz="2400" dirty="0" smtClean="0"/>
          </a:p>
          <a:p>
            <a:pPr marL="609600" indent="-609600">
              <a:buFontTx/>
              <a:buAutoNum type="arabicPeriod"/>
            </a:pPr>
            <a:r>
              <a:rPr lang="el-GR" sz="2400" dirty="0" smtClean="0"/>
              <a:t>Εντόπιση </a:t>
            </a:r>
            <a:r>
              <a:rPr lang="el-GR" sz="2400" dirty="0"/>
              <a:t>υφισταμένου ενδοκρινικού συνδρόμου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Εκτίμηση βαθμού διαταραχής στη φυσιολογία του οργανισμού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Ταχεία διόρθωση υφισταμένων διαταραχών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Επίγνωση μεταβολικών διαταραχών, που μπορεί να προκύψουν δι- και μετεγχειρητικά και ετοιμότητα για την αντιμετώπισή τους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ΛΗΨΗ ΙΣΤΟΡΙΚΟΥ: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ΑΤΟΜΙΚΟ ΙΣΤΟΡΙΚΟ (23)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>
            <a:normAutofit/>
          </a:bodyPr>
          <a:lstStyle/>
          <a:p>
            <a:pPr marL="609600" indent="-609600" algn="ctr">
              <a:buNone/>
            </a:pPr>
            <a:r>
              <a:rPr lang="el-GR" sz="2400" b="1" dirty="0" smtClean="0"/>
              <a:t>Εκτίμηση των διαταραχών θρέψης:</a:t>
            </a:r>
          </a:p>
          <a:p>
            <a:pPr marL="609600" indent="-609600">
              <a:buFontTx/>
              <a:buAutoNum type="arabicPeriod"/>
            </a:pPr>
            <a:r>
              <a:rPr lang="el-GR" sz="2400" dirty="0" smtClean="0"/>
              <a:t>Ιστορικό </a:t>
            </a:r>
            <a:r>
              <a:rPr lang="el-GR" sz="2400" dirty="0"/>
              <a:t>και κλινική εξέταση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Νοσηλεία στο νοσοκομείο (Διαιτολόγιο-παρακλινικές εξετάσεις)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Μέτρηση βάρους σώματος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Εργαστηριακός έλεγχος: </a:t>
            </a:r>
            <a:r>
              <a:rPr lang="en-US" sz="2400" dirty="0" err="1"/>
              <a:t>Hb</a:t>
            </a:r>
            <a:r>
              <a:rPr lang="en-US" sz="2400" dirty="0"/>
              <a:t>, Fe, </a:t>
            </a:r>
            <a:r>
              <a:rPr lang="el-GR" sz="2400" dirty="0"/>
              <a:t>λευκωματίνη, τρανσφαιρίνη,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Καθορισμός ισοζυγίου αζώτου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ΛΗΨΗ ΙΣΤΟΡΙΚΟΥ: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ΑΤΟΜΙΚΟ ΙΣΤΟΡΙΚΟ (24)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400" b="1" dirty="0" smtClean="0"/>
              <a:t>Διαγνωστικός Έλεγχος:</a:t>
            </a:r>
          </a:p>
          <a:p>
            <a:r>
              <a:rPr lang="el-GR" sz="2400" dirty="0" smtClean="0"/>
              <a:t>Πληροφορίες </a:t>
            </a:r>
            <a:r>
              <a:rPr lang="el-GR" sz="2400" dirty="0"/>
              <a:t>από το ιστορικό του αρρώστου</a:t>
            </a:r>
          </a:p>
          <a:p>
            <a:r>
              <a:rPr lang="el-GR" sz="2400" dirty="0"/>
              <a:t>Πληροφορίες από τη κλινική εξέταση</a:t>
            </a:r>
          </a:p>
          <a:p>
            <a:r>
              <a:rPr lang="el-GR" sz="2400" dirty="0"/>
              <a:t>Μικροβιολογικές και βιοχημικές εξετάσεις</a:t>
            </a:r>
          </a:p>
          <a:p>
            <a:r>
              <a:rPr lang="el-GR" sz="2400" dirty="0"/>
              <a:t>Ακτινολογικές και λοιπές παρακλινικές εξετάσεις</a:t>
            </a:r>
          </a:p>
          <a:p>
            <a:pPr>
              <a:buFontTx/>
              <a:buNone/>
            </a:pPr>
            <a:endParaRPr lang="el-GR" sz="2400" dirty="0"/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ΔΙΑΓΝΩΣΤΙΚΟΣ ΕΛΕΓΧΟΣ (1)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74"/>
            <a:ext cx="9144000" cy="4210050"/>
          </a:xfrm>
        </p:spPr>
        <p:txBody>
          <a:bodyPr>
            <a:normAutofit/>
          </a:bodyPr>
          <a:lstStyle/>
          <a:p>
            <a:pPr marL="609600" indent="-609600" algn="ctr">
              <a:buNone/>
            </a:pPr>
            <a:r>
              <a:rPr lang="el-GR" sz="2400" b="1" dirty="0" smtClean="0"/>
              <a:t>Κοινωνικό ιστορικό:</a:t>
            </a:r>
          </a:p>
          <a:p>
            <a:pPr marL="609600" indent="-609600">
              <a:buNone/>
            </a:pPr>
            <a:r>
              <a:rPr lang="el-GR" sz="2400" dirty="0" smtClean="0"/>
              <a:t>- Που διαμένει η οικογένεια: αστική ή αγροτική οικογένεια</a:t>
            </a:r>
          </a:p>
          <a:p>
            <a:pPr marL="609600" indent="-609600">
              <a:buNone/>
            </a:pPr>
            <a:r>
              <a:rPr lang="el-GR" sz="2400" dirty="0" smtClean="0"/>
              <a:t>- Συνθήκες διαμονής: Κατοικία, χώροι, πόσοι διαμένουν μαζί, </a:t>
            </a:r>
          </a:p>
          <a:p>
            <a:pPr marL="609600" indent="-609600">
              <a:buNone/>
            </a:pPr>
            <a:r>
              <a:rPr lang="el-GR" sz="2400" dirty="0" smtClean="0"/>
              <a:t>   οικόσιτα ζώα </a:t>
            </a:r>
          </a:p>
          <a:p>
            <a:pPr marL="609600" indent="-609600">
              <a:buNone/>
            </a:pPr>
            <a:r>
              <a:rPr lang="el-GR" sz="2400" dirty="0" smtClean="0"/>
              <a:t>- Επαγγέλματα περιβάλλοντος, Οικονομική κατάσταση οικογένειας</a:t>
            </a:r>
          </a:p>
          <a:p>
            <a:pPr marL="609600" indent="-609600">
              <a:buNone/>
            </a:pPr>
            <a:r>
              <a:rPr lang="el-GR" sz="2400" dirty="0" smtClean="0"/>
              <a:t>- Ενδοοικογενειακές σχέσεις:  εκτίμηση με διακριτικό τρόπο (πχ </a:t>
            </a:r>
          </a:p>
          <a:p>
            <a:pPr marL="609600" indent="-609600">
              <a:buNone/>
            </a:pPr>
            <a:r>
              <a:rPr lang="el-GR" sz="2400" dirty="0" smtClean="0"/>
              <a:t>   ενδιαφέρον  για περιπτώσεις κακοποιήσεων)</a:t>
            </a:r>
            <a:endParaRPr lang="el-GR" sz="2400" dirty="0"/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ΛΗΨΗ ΙΣΤΟΡΙΚΟΥ: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ΑΤΟΜΙΚΟ ΙΣΤΟΡΙΚΟ (25)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"ΜΕΤΕΓΧΕΙΡΗΤΙΚΕΣ ΕΠΙΠΛΟΚΕΣ" ΜΠΟΝΑΤΣΟΣ ΓΕΡΑΣΙΜΟΣ</a:t>
            </a:r>
            <a:endParaRPr lang="el-GR"/>
          </a:p>
        </p:txBody>
      </p:sp>
      <p:pic>
        <p:nvPicPr>
          <p:cNvPr id="96258" name="Picture 2" descr="http://us.123rf.com/400wm/400/400/johnkwan/johnkwan1004/johnkwan100400288/6752752-patient-selects-the-illness-in-the-medical-history-section-isolated-on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1985962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ΛΗΨΗ ΙΣΤΟΡΙΚΟΥ: ΚΛΗΡΟΝΟΜΙΚΟ ΙΣΤΟΡΙΚΟ</a:t>
            </a:r>
            <a:endParaRPr lang="el-G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ctr"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lang="el-GR" sz="1200" b="1" dirty="0" smtClean="0"/>
              <a:t>» ΜΠΟΝΑΤΣΟΣ ΓΕΡΑΣΙΜΟΣ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>
            <a:normAutofit/>
          </a:bodyPr>
          <a:lstStyle/>
          <a:p>
            <a:pPr marL="609600" indent="-609600">
              <a:buFontTx/>
              <a:buChar char="-"/>
            </a:pPr>
            <a:r>
              <a:rPr lang="el-GR" sz="2400" dirty="0" smtClean="0"/>
              <a:t>Σχεδιάζεται το οικογενειακό δένδρο: παππούδες, γονείς, παιδιά και με βελάκι υποδεικνύεται ο / η πάσχον / </a:t>
            </a:r>
            <a:r>
              <a:rPr lang="el-GR" sz="2400" dirty="0" err="1" smtClean="0"/>
              <a:t>ουσα</a:t>
            </a:r>
            <a:r>
              <a:rPr lang="el-GR" sz="2400" dirty="0" smtClean="0"/>
              <a:t> ασθενής</a:t>
            </a:r>
          </a:p>
          <a:p>
            <a:pPr marL="609600" indent="-609600">
              <a:buFontTx/>
              <a:buChar char="-"/>
            </a:pPr>
            <a:r>
              <a:rPr lang="el-GR" sz="2400" dirty="0" smtClean="0"/>
              <a:t>Αναφέρονται χρόνια νοσήματα στα ανωτέρω μέλη της οικογένειας</a:t>
            </a:r>
          </a:p>
          <a:p>
            <a:pPr marL="609600" indent="-609600">
              <a:buFontTx/>
              <a:buChar char="-"/>
            </a:pPr>
            <a:r>
              <a:rPr lang="el-GR" sz="2400" dirty="0" smtClean="0"/>
              <a:t>Σε περίπτωση υποψίας για κληρονομική νόσο, είναι δυνατό να αναφερθούν και πάσχοντα μέλη της ευρύτερης οικογένειας    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ΛΗΨΗ ΙΣΤΟΡΙΚΟΥ: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ΚΛΗΡΟΝΟΜΙΚΟ ΙΣΤΟΡΙΚΟ (1)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3163711" y="1341438"/>
            <a:ext cx="57714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39" name="Line 6"/>
          <p:cNvSpPr>
            <a:spLocks noChangeShapeType="1"/>
          </p:cNvSpPr>
          <p:nvPr/>
        </p:nvSpPr>
        <p:spPr bwMode="auto">
          <a:xfrm>
            <a:off x="3739444" y="1628775"/>
            <a:ext cx="115146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340" name="Oval 7"/>
          <p:cNvSpPr>
            <a:spLocks noChangeArrowheads="1"/>
          </p:cNvSpPr>
          <p:nvPr/>
        </p:nvSpPr>
        <p:spPr bwMode="auto">
          <a:xfrm>
            <a:off x="4892323" y="1196976"/>
            <a:ext cx="704144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>
            <a:off x="4380089" y="1628775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>
            <a:off x="1243190" y="2708275"/>
            <a:ext cx="47371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859367" y="3284539"/>
            <a:ext cx="704144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4" name="Oval 11"/>
          <p:cNvSpPr>
            <a:spLocks noChangeArrowheads="1"/>
          </p:cNvSpPr>
          <p:nvPr/>
        </p:nvSpPr>
        <p:spPr bwMode="auto">
          <a:xfrm>
            <a:off x="2396067" y="3213101"/>
            <a:ext cx="767644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5" name="Line 12"/>
          <p:cNvSpPr>
            <a:spLocks noChangeShapeType="1"/>
          </p:cNvSpPr>
          <p:nvPr/>
        </p:nvSpPr>
        <p:spPr bwMode="auto">
          <a:xfrm>
            <a:off x="1243189" y="2708276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346" name="Line 13"/>
          <p:cNvSpPr>
            <a:spLocks noChangeShapeType="1"/>
          </p:cNvSpPr>
          <p:nvPr/>
        </p:nvSpPr>
        <p:spPr bwMode="auto">
          <a:xfrm>
            <a:off x="2779889" y="2708276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347" name="Line 14"/>
          <p:cNvSpPr>
            <a:spLocks noChangeShapeType="1"/>
          </p:cNvSpPr>
          <p:nvPr/>
        </p:nvSpPr>
        <p:spPr bwMode="auto">
          <a:xfrm>
            <a:off x="3163711" y="3573463"/>
            <a:ext cx="57573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348" name="Rectangle 15"/>
          <p:cNvSpPr>
            <a:spLocks noChangeArrowheads="1"/>
          </p:cNvSpPr>
          <p:nvPr/>
        </p:nvSpPr>
        <p:spPr bwMode="auto">
          <a:xfrm>
            <a:off x="3739445" y="3284538"/>
            <a:ext cx="640644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9" name="Line 16"/>
          <p:cNvSpPr>
            <a:spLocks noChangeShapeType="1"/>
          </p:cNvSpPr>
          <p:nvPr/>
        </p:nvSpPr>
        <p:spPr bwMode="auto">
          <a:xfrm>
            <a:off x="5980289" y="2708275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350" name="Rectangle 17"/>
          <p:cNvSpPr>
            <a:spLocks noChangeArrowheads="1"/>
          </p:cNvSpPr>
          <p:nvPr/>
        </p:nvSpPr>
        <p:spPr bwMode="auto">
          <a:xfrm>
            <a:off x="5659968" y="3213100"/>
            <a:ext cx="640644" cy="7191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51" name="Line 18"/>
          <p:cNvSpPr>
            <a:spLocks noChangeShapeType="1"/>
          </p:cNvSpPr>
          <p:nvPr/>
        </p:nvSpPr>
        <p:spPr bwMode="auto">
          <a:xfrm>
            <a:off x="6300612" y="3573463"/>
            <a:ext cx="704144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352" name="Oval 19"/>
          <p:cNvSpPr>
            <a:spLocks noChangeArrowheads="1"/>
          </p:cNvSpPr>
          <p:nvPr/>
        </p:nvSpPr>
        <p:spPr bwMode="auto">
          <a:xfrm>
            <a:off x="7004756" y="3141663"/>
            <a:ext cx="70414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53" name="Line 20"/>
          <p:cNvSpPr>
            <a:spLocks noChangeShapeType="1"/>
          </p:cNvSpPr>
          <p:nvPr/>
        </p:nvSpPr>
        <p:spPr bwMode="auto">
          <a:xfrm>
            <a:off x="6684434" y="3573464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354" name="Line 21"/>
          <p:cNvSpPr>
            <a:spLocks noChangeShapeType="1"/>
          </p:cNvSpPr>
          <p:nvPr/>
        </p:nvSpPr>
        <p:spPr bwMode="auto">
          <a:xfrm>
            <a:off x="5404556" y="4581525"/>
            <a:ext cx="275166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355" name="Line 22"/>
          <p:cNvSpPr>
            <a:spLocks noChangeShapeType="1"/>
          </p:cNvSpPr>
          <p:nvPr/>
        </p:nvSpPr>
        <p:spPr bwMode="auto">
          <a:xfrm>
            <a:off x="5404556" y="45815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356" name="Line 23"/>
          <p:cNvSpPr>
            <a:spLocks noChangeShapeType="1"/>
          </p:cNvSpPr>
          <p:nvPr/>
        </p:nvSpPr>
        <p:spPr bwMode="auto">
          <a:xfrm>
            <a:off x="8156222" y="45815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357" name="Rectangle 24"/>
          <p:cNvSpPr>
            <a:spLocks noChangeArrowheads="1"/>
          </p:cNvSpPr>
          <p:nvPr/>
        </p:nvSpPr>
        <p:spPr bwMode="auto">
          <a:xfrm>
            <a:off x="5084234" y="4941888"/>
            <a:ext cx="640644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58" name="Oval 25"/>
          <p:cNvSpPr>
            <a:spLocks noChangeArrowheads="1"/>
          </p:cNvSpPr>
          <p:nvPr/>
        </p:nvSpPr>
        <p:spPr bwMode="auto">
          <a:xfrm>
            <a:off x="7772400" y="5013326"/>
            <a:ext cx="70414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59" name="Text Box 26"/>
          <p:cNvSpPr txBox="1">
            <a:spLocks noChangeArrowheads="1"/>
          </p:cNvSpPr>
          <p:nvPr/>
        </p:nvSpPr>
        <p:spPr bwMode="auto">
          <a:xfrm>
            <a:off x="2122311" y="714375"/>
            <a:ext cx="2000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14360" name="Text Box 27"/>
          <p:cNvSpPr txBox="1">
            <a:spLocks noChangeArrowheads="1"/>
          </p:cNvSpPr>
          <p:nvPr/>
        </p:nvSpPr>
        <p:spPr bwMode="auto">
          <a:xfrm>
            <a:off x="1051279" y="981076"/>
            <a:ext cx="17202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/>
              <a:t>Died age 64</a:t>
            </a:r>
          </a:p>
          <a:p>
            <a:r>
              <a:rPr lang="en-US" altLang="zh-TW" b="1">
                <a:latin typeface="Times New Roman" pitchFamily="18" charset="0"/>
              </a:rPr>
              <a:t>“</a:t>
            </a:r>
            <a:r>
              <a:rPr lang="en-US" altLang="zh-TW" b="1"/>
              <a:t>heart attack</a:t>
            </a:r>
            <a:r>
              <a:rPr lang="en-US" altLang="zh-TW" b="1">
                <a:latin typeface="Times New Roman" pitchFamily="18" charset="0"/>
              </a:rPr>
              <a:t>”</a:t>
            </a:r>
            <a:endParaRPr lang="en-US" altLang="zh-TW" b="1"/>
          </a:p>
        </p:txBody>
      </p:sp>
      <p:sp>
        <p:nvSpPr>
          <p:cNvPr id="14361" name="Text Box 28"/>
          <p:cNvSpPr txBox="1">
            <a:spLocks noChangeArrowheads="1"/>
          </p:cNvSpPr>
          <p:nvPr/>
        </p:nvSpPr>
        <p:spPr bwMode="auto">
          <a:xfrm>
            <a:off x="5468056" y="836613"/>
            <a:ext cx="18751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/>
              <a:t>82, living &amp; well</a:t>
            </a:r>
          </a:p>
        </p:txBody>
      </p:sp>
      <p:pic>
        <p:nvPicPr>
          <p:cNvPr id="33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1985962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ΚΛΙΝΙΚΗ ΕΞΕΤΑΣΗ</a:t>
            </a:r>
            <a:br>
              <a:rPr lang="el-G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l-G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ΧΕΙΡΟΥΡΓΙΚΟΥ ΑΣΘΕΝΟΥΣ</a:t>
            </a:r>
            <a:endParaRPr lang="el-G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ctr"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lang="el-GR" sz="1200" b="1" dirty="0" smtClean="0"/>
              <a:t>» ΜΠΟΝΑΤΣΟΣ ΓΕΡΑΣΙΜΟΣ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400" b="1" dirty="0" smtClean="0"/>
              <a:t>Πληροφορίες από την κλινική εξέταση:</a:t>
            </a:r>
          </a:p>
          <a:p>
            <a:r>
              <a:rPr lang="el-GR" sz="2400" dirty="0" smtClean="0"/>
              <a:t>Έλεγχος </a:t>
            </a:r>
            <a:r>
              <a:rPr lang="el-GR" sz="2400" dirty="0"/>
              <a:t>καρδαγγειακού συστήματος</a:t>
            </a:r>
          </a:p>
          <a:p>
            <a:r>
              <a:rPr lang="el-GR" sz="2400" dirty="0"/>
              <a:t>Έλεγχος αναπνευστικής λειτουργίας</a:t>
            </a:r>
          </a:p>
          <a:p>
            <a:r>
              <a:rPr lang="el-GR" sz="2400" dirty="0"/>
              <a:t>Εξέταση μαστών</a:t>
            </a:r>
          </a:p>
          <a:p>
            <a:r>
              <a:rPr lang="el-GR" sz="2400" dirty="0"/>
              <a:t>Γυναικολογική εξέταση</a:t>
            </a:r>
          </a:p>
          <a:p>
            <a:r>
              <a:rPr lang="el-GR" sz="2400" dirty="0"/>
              <a:t>Δακτυλική εξέταση</a:t>
            </a:r>
          </a:p>
          <a:p>
            <a:r>
              <a:rPr lang="el-GR" sz="2400" dirty="0"/>
              <a:t>Έλεγχος επιπέδου θρέψεως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(1)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(2)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57224" y="1714488"/>
          <a:ext cx="71438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711"/>
                <a:gridCol w="4995089"/>
              </a:tblGrid>
              <a:tr h="342546">
                <a:tc gridSpan="2">
                  <a:txBody>
                    <a:bodyPr/>
                    <a:lstStyle/>
                    <a:p>
                      <a:r>
                        <a:rPr lang="el-GR" dirty="0" smtClean="0"/>
                        <a:t>ΦΥΣΙΚΗ ΕΞΕΤΑΣΗ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1098026">
                <a:tc>
                  <a:txBody>
                    <a:bodyPr/>
                    <a:lstStyle/>
                    <a:p>
                      <a:r>
                        <a:rPr lang="el-GR" dirty="0" smtClean="0"/>
                        <a:t>ΠΡΟΣΩΠΟ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Δυσμορφίες προσώπου</a:t>
                      </a:r>
                    </a:p>
                    <a:p>
                      <a:r>
                        <a:rPr lang="el-GR" dirty="0" smtClean="0"/>
                        <a:t>Αδενοειδές</a:t>
                      </a:r>
                      <a:r>
                        <a:rPr lang="el-GR" baseline="0" dirty="0" smtClean="0"/>
                        <a:t> προσωπείο</a:t>
                      </a:r>
                    </a:p>
                    <a:p>
                      <a:r>
                        <a:rPr lang="el-GR" baseline="0" dirty="0" smtClean="0"/>
                        <a:t>Εξανθήματα</a:t>
                      </a:r>
                    </a:p>
                    <a:p>
                      <a:endParaRPr lang="el-GR" dirty="0" smtClean="0"/>
                    </a:p>
                  </a:txBody>
                  <a:tcPr/>
                </a:tc>
              </a:tr>
              <a:tr h="844635">
                <a:tc>
                  <a:txBody>
                    <a:bodyPr/>
                    <a:lstStyle/>
                    <a:p>
                      <a:r>
                        <a:rPr lang="el-GR" dirty="0" smtClean="0"/>
                        <a:t>ΑΥΧΕΝΑΣ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Πτερύγιο</a:t>
                      </a:r>
                    </a:p>
                    <a:p>
                      <a:r>
                        <a:rPr lang="el-GR" dirty="0" smtClean="0"/>
                        <a:t>Αυχενική</a:t>
                      </a:r>
                      <a:r>
                        <a:rPr lang="el-GR" baseline="0" dirty="0" smtClean="0"/>
                        <a:t> δυσκαμψία</a:t>
                      </a:r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</a:tr>
              <a:tr h="1858197">
                <a:tc>
                  <a:txBody>
                    <a:bodyPr/>
                    <a:lstStyle/>
                    <a:p>
                      <a:r>
                        <a:rPr lang="el-GR" dirty="0" smtClean="0"/>
                        <a:t>ΟΦΘΑΛΜΟΙ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Προεξέχοντες</a:t>
                      </a:r>
                      <a:r>
                        <a:rPr lang="el-GR" baseline="0" dirty="0" smtClean="0"/>
                        <a:t> (υπερθυρεοειδισμός)</a:t>
                      </a:r>
                    </a:p>
                    <a:p>
                      <a:r>
                        <a:rPr lang="el-GR" baseline="0" dirty="0" smtClean="0"/>
                        <a:t>Συγγενής καταρράκτης</a:t>
                      </a:r>
                    </a:p>
                    <a:p>
                      <a:r>
                        <a:rPr lang="el-GR" dirty="0" smtClean="0"/>
                        <a:t>Επίκανθος</a:t>
                      </a:r>
                    </a:p>
                    <a:p>
                      <a:r>
                        <a:rPr lang="el-GR" dirty="0" smtClean="0"/>
                        <a:t>Στραβισμός</a:t>
                      </a:r>
                      <a:r>
                        <a:rPr lang="el-GR" baseline="0" dirty="0" smtClean="0"/>
                        <a:t> – διαθλαστικές ανωμαλίες</a:t>
                      </a:r>
                      <a:endParaRPr lang="el-GR" dirty="0" smtClean="0"/>
                    </a:p>
                    <a:p>
                      <a:r>
                        <a:rPr lang="el-GR" dirty="0" smtClean="0"/>
                        <a:t>Οφθαλμοσκόπηση (οίδημα οπτικής θηλής, </a:t>
                      </a:r>
                    </a:p>
                    <a:p>
                      <a:r>
                        <a:rPr lang="el-GR" dirty="0" smtClean="0"/>
                        <a:t>                  αιμορραγία αμφιβληστροειδούς)</a:t>
                      </a:r>
                    </a:p>
                    <a:p>
                      <a:endParaRPr lang="el-GR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l-GR" sz="2400" dirty="0"/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(3)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4282" y="1285860"/>
          <a:ext cx="8715436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1390"/>
                <a:gridCol w="591404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l-GR" dirty="0" smtClean="0"/>
                        <a:t>ΦΥΣΙΚΗ ΕΞΕΤΑΣΗ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ΣΤΟΜΑΤΟΦΑΡΥΓΓΑΣ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Γωνιακή χειλίτιδα, στοματίτιδα, αιμορραγία ούλων, άφθες, υπερωιοσχιστία, αφυδατωμένη γλώσσα, φεγμονή</a:t>
                      </a:r>
                      <a:r>
                        <a:rPr lang="el-GR" baseline="0" dirty="0" smtClean="0"/>
                        <a:t> παρισθμίων αμυγδαλών</a:t>
                      </a:r>
                      <a:endParaRPr lang="el-GR" dirty="0" smtClean="0"/>
                    </a:p>
                    <a:p>
                      <a:endParaRPr lang="el-G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ΩΤΑ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Σχήμα, θέση, ωτοσκόπηση</a:t>
                      </a:r>
                    </a:p>
                    <a:p>
                      <a:r>
                        <a:rPr lang="el-GR" dirty="0" smtClean="0"/>
                        <a:t>Χαμηλή έκφυση -&gt; σύνδρομα...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Διαταραχές ακοής -&gt; σύνδρομα...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ΤΡΑΧΗΛΟΣ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Λεμφαδένες: Λεμφαδενοπάθειες</a:t>
                      </a:r>
                      <a:r>
                        <a:rPr lang="el-GR" baseline="0" dirty="0" smtClean="0"/>
                        <a:t> -&gt; λοιμώξεις, διαταραχές αίματος</a:t>
                      </a:r>
                      <a:endParaRPr lang="el-GR" dirty="0" smtClean="0"/>
                    </a:p>
                    <a:p>
                      <a:r>
                        <a:rPr lang="el-GR" dirty="0" smtClean="0"/>
                        <a:t>Ψηλαφηση θυρεοειδούς</a:t>
                      </a:r>
                      <a:r>
                        <a:rPr lang="el-GR" baseline="0" dirty="0" smtClean="0"/>
                        <a:t> -&gt; βρογχοκήλη ή συγγενείς δυσπλασίες της μέσης γραμμής (βραγχιακές κύστεις, κυστικό ύγρωμα, νευροΐνωμα κλπ)</a:t>
                      </a:r>
                    </a:p>
                    <a:p>
                      <a:r>
                        <a:rPr lang="el-GR" dirty="0" smtClean="0"/>
                        <a:t>Έλεγχος</a:t>
                      </a:r>
                      <a:r>
                        <a:rPr lang="el-GR" baseline="0" dirty="0" smtClean="0"/>
                        <a:t> κλείδας (πιθανό κάταγμα, πόρωση)</a:t>
                      </a:r>
                    </a:p>
                    <a:p>
                      <a:r>
                        <a:rPr lang="el-GR" baseline="0" dirty="0" smtClean="0"/>
                        <a:t>Έλεγχος στερνοκλειδομαστοειδούς (πχ ίνωμα)</a:t>
                      </a:r>
                    </a:p>
                    <a:p>
                      <a:endParaRPr lang="el-GR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l-GR" sz="2400" dirty="0"/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(4)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4282" y="1174526"/>
          <a:ext cx="8786874" cy="5290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866"/>
                <a:gridCol w="6424008"/>
              </a:tblGrid>
              <a:tr h="381045">
                <a:tc gridSpan="2">
                  <a:txBody>
                    <a:bodyPr/>
                    <a:lstStyle/>
                    <a:p>
                      <a:r>
                        <a:rPr lang="el-GR" dirty="0" smtClean="0"/>
                        <a:t>ΦΥΣΙΚΗ ΕΞΕΤΑΣΗ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2453479">
                <a:tc>
                  <a:txBody>
                    <a:bodyPr/>
                    <a:lstStyle/>
                    <a:p>
                      <a:r>
                        <a:rPr lang="el-GR" dirty="0" smtClean="0"/>
                        <a:t>ΚΑΡΔΙΑΓΓΕΙΑΚΟ</a:t>
                      </a:r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Καρδιακός ρυθμός</a:t>
                      </a:r>
                    </a:p>
                    <a:p>
                      <a:r>
                        <a:rPr lang="el-GR" dirty="0" smtClean="0"/>
                        <a:t>Καρδιακοί</a:t>
                      </a:r>
                      <a:r>
                        <a:rPr lang="el-GR" baseline="0" dirty="0" smtClean="0"/>
                        <a:t> τόνοι</a:t>
                      </a:r>
                    </a:p>
                    <a:p>
                      <a:r>
                        <a:rPr lang="el-GR" baseline="0" dirty="0" smtClean="0"/>
                        <a:t>Καρδιακά φυσήματα</a:t>
                      </a:r>
                    </a:p>
                    <a:p>
                      <a:r>
                        <a:rPr lang="el-GR" baseline="0" dirty="0" smtClean="0"/>
                        <a:t>Ψηλάφηση για ροίζο</a:t>
                      </a:r>
                    </a:p>
                    <a:p>
                      <a:r>
                        <a:rPr lang="el-GR" baseline="0" dirty="0" smtClean="0"/>
                        <a:t>Ψηλάφηση περιφερικών σφύξεων: μηριαίες, κερκιδική</a:t>
                      </a:r>
                      <a:endParaRPr lang="el-GR" dirty="0" smtClean="0"/>
                    </a:p>
                    <a:p>
                      <a:r>
                        <a:rPr lang="el-GR" dirty="0" smtClean="0"/>
                        <a:t>Ακρόαση ράχης για φυσήματα (πχ ισθμική στένωση αορτής)</a:t>
                      </a:r>
                    </a:p>
                    <a:p>
                      <a:r>
                        <a:rPr lang="el-GR" dirty="0" smtClean="0"/>
                        <a:t>Μέτρηση αρτηριακής</a:t>
                      </a:r>
                      <a:r>
                        <a:rPr lang="el-GR" baseline="0" dirty="0" smtClean="0"/>
                        <a:t> πίεσης με την κατάλληλη για κάθε ηλικία περιχειρίδα</a:t>
                      </a:r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</a:tr>
              <a:tr h="2348908">
                <a:tc>
                  <a:txBody>
                    <a:bodyPr/>
                    <a:lstStyle/>
                    <a:p>
                      <a:r>
                        <a:rPr lang="el-GR" dirty="0" smtClean="0"/>
                        <a:t>ΑΝΑΠΝΕΥΣΤΙΚΟ</a:t>
                      </a:r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Θώρακας: πιθοειδής, τροπιδοειδής κλπ</a:t>
                      </a:r>
                    </a:p>
                    <a:p>
                      <a:r>
                        <a:rPr lang="el-GR" dirty="0" smtClean="0"/>
                        <a:t>Ράχη: σκολίωση</a:t>
                      </a:r>
                    </a:p>
                    <a:p>
                      <a:r>
                        <a:rPr lang="el-GR" dirty="0" smtClean="0"/>
                        <a:t>Μέτρηση</a:t>
                      </a:r>
                      <a:r>
                        <a:rPr lang="el-GR" baseline="0" dirty="0" smtClean="0"/>
                        <a:t> αναπνοών</a:t>
                      </a:r>
                      <a:endParaRPr lang="el-GR" dirty="0" smtClean="0"/>
                    </a:p>
                    <a:p>
                      <a:r>
                        <a:rPr lang="el-GR" dirty="0" smtClean="0"/>
                        <a:t>Ακρόαση: δίοδος αέρα στους πνεύμονες, ποιότητα αναπνευστικού ψιθυρίσματος,  επιπρόσθετοι</a:t>
                      </a:r>
                      <a:r>
                        <a:rPr lang="el-GR" baseline="0" dirty="0" smtClean="0"/>
                        <a:t> ήχοι</a:t>
                      </a:r>
                      <a:endParaRPr lang="el-GR" dirty="0" smtClean="0"/>
                    </a:p>
                    <a:p>
                      <a:r>
                        <a:rPr lang="el-GR" baseline="0" dirty="0" smtClean="0"/>
                        <a:t> Κυάνωση</a:t>
                      </a:r>
                    </a:p>
                    <a:p>
                      <a:r>
                        <a:rPr lang="el-GR" baseline="0" dirty="0" smtClean="0"/>
                        <a:t>Αναπνευστική δυσχέρεια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marL="609600" indent="-609600" algn="ctr">
              <a:buNone/>
            </a:pPr>
            <a:r>
              <a:rPr lang="el-GR" sz="2400" b="1" dirty="0" smtClean="0"/>
              <a:t>Στόχοι Προεγχειρητικού Ελέγχου:</a:t>
            </a:r>
          </a:p>
          <a:p>
            <a:pPr marL="609600" indent="-609600">
              <a:buFontTx/>
              <a:buAutoNum type="arabicPeriod"/>
            </a:pPr>
            <a:r>
              <a:rPr lang="el-GR" sz="2400" dirty="0" smtClean="0"/>
              <a:t>Ανίχνευση </a:t>
            </a:r>
            <a:r>
              <a:rPr lang="el-GR" sz="2400" dirty="0"/>
              <a:t>υποκλινικών παθήσεων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Αξιολόγηση της βαρύτητος συνυπαρχουσών παθήσεων και εκτίμηση του εγχειρητικού κινδύνου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0"/>
            <a:ext cx="8748464" cy="114298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ΠΡΟΕΓΧΕΙΡΗΤΙΚΟΣ</a:t>
            </a:r>
            <a:r>
              <a:rPr kumimoji="0" lang="el-GR" sz="4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ΕΛΕΓΧΟΣ </a:t>
            </a: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l-GR" sz="2400" dirty="0"/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(5)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0034" y="1571612"/>
          <a:ext cx="8001056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600079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l-GR" dirty="0" smtClean="0"/>
                        <a:t>ΦΥΣΙΚΗ ΕΞΕΤΑΣΗ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ΤΡΙΧΟΦΥΙΑ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Τριχόπτωση (αναιμία)</a:t>
                      </a:r>
                    </a:p>
                    <a:p>
                      <a:r>
                        <a:rPr lang="el-GR" dirty="0" smtClean="0"/>
                        <a:t>Δασυτριχισμός στη μέση γραμμή</a:t>
                      </a:r>
                      <a:r>
                        <a:rPr lang="el-GR" baseline="0" dirty="0" smtClean="0"/>
                        <a:t> της ΣΣ</a:t>
                      </a:r>
                      <a:endParaRPr lang="el-GR" dirty="0" smtClean="0"/>
                    </a:p>
                    <a:p>
                      <a:endParaRPr lang="el-G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Ακρόαση και κατόπιν  ψηλάφηση κοιλίας,</a:t>
                      </a:r>
                      <a:r>
                        <a:rPr lang="el-GR" baseline="0" dirty="0" smtClean="0"/>
                        <a:t> ήπατος, σπληνός, νεφρών</a:t>
                      </a:r>
                    </a:p>
                    <a:p>
                      <a:r>
                        <a:rPr lang="el-GR" baseline="0" dirty="0" smtClean="0"/>
                        <a:t>Διάταση, μάζες</a:t>
                      </a:r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ΔΕΡΜΑ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Εξάνθημα</a:t>
                      </a:r>
                    </a:p>
                    <a:p>
                      <a:r>
                        <a:rPr lang="el-GR" dirty="0" smtClean="0"/>
                        <a:t>Δερματίτιδα</a:t>
                      </a:r>
                    </a:p>
                    <a:p>
                      <a:r>
                        <a:rPr lang="el-GR" dirty="0" smtClean="0"/>
                        <a:t>Ουλές</a:t>
                      </a:r>
                    </a:p>
                    <a:p>
                      <a:r>
                        <a:rPr lang="el-GR" dirty="0" smtClean="0"/>
                        <a:t>Κηλίδες (νευροϊνωμάτωση, οζώδης</a:t>
                      </a:r>
                      <a:r>
                        <a:rPr lang="el-GR" baseline="0" dirty="0" smtClean="0"/>
                        <a:t> σκλήρυνση</a:t>
                      </a:r>
                      <a:r>
                        <a:rPr lang="el-GR" dirty="0" smtClean="0"/>
                        <a:t>)</a:t>
                      </a:r>
                    </a:p>
                    <a:p>
                      <a:r>
                        <a:rPr lang="el-GR" dirty="0" smtClean="0"/>
                        <a:t>Αιμαγγειώματα</a:t>
                      </a:r>
                    </a:p>
                    <a:p>
                      <a:r>
                        <a:rPr lang="el-GR" dirty="0" smtClean="0"/>
                        <a:t>Πετέχειες</a:t>
                      </a:r>
                    </a:p>
                    <a:p>
                      <a:r>
                        <a:rPr lang="el-GR" dirty="0" smtClean="0"/>
                        <a:t>Εκχυμώσεις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l-GR" sz="2400" dirty="0"/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(6)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1285860"/>
          <a:ext cx="9144000" cy="5412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293"/>
                <a:gridCol w="6467707"/>
              </a:tblGrid>
              <a:tr h="387710">
                <a:tc gridSpan="2">
                  <a:txBody>
                    <a:bodyPr/>
                    <a:lstStyle/>
                    <a:p>
                      <a:r>
                        <a:rPr lang="el-GR" dirty="0" smtClean="0"/>
                        <a:t>ΦΥΣΙΚΗ ΕΞΕΤΑΣΗ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1242797">
                <a:tc>
                  <a:txBody>
                    <a:bodyPr/>
                    <a:lstStyle/>
                    <a:p>
                      <a:r>
                        <a:rPr lang="el-GR" dirty="0" smtClean="0"/>
                        <a:t>ΟΥΡΟΠΟΙΗΤΙΚΟ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Υπερηβικός πόνος</a:t>
                      </a:r>
                    </a:p>
                    <a:p>
                      <a:r>
                        <a:rPr lang="el-GR" sz="1600" dirty="0" smtClean="0"/>
                        <a:t>Δυσουρία</a:t>
                      </a:r>
                    </a:p>
                    <a:p>
                      <a:r>
                        <a:rPr lang="el-GR" sz="1600" dirty="0" smtClean="0"/>
                        <a:t>Ψηλαφητή ουροδόχος κύστη</a:t>
                      </a:r>
                    </a:p>
                    <a:p>
                      <a:r>
                        <a:rPr lang="el-GR" sz="1600" dirty="0" smtClean="0"/>
                        <a:t>Σημείο</a:t>
                      </a:r>
                      <a:r>
                        <a:rPr lang="el-GR" sz="1600" baseline="0" dirty="0" smtClean="0"/>
                        <a:t> </a:t>
                      </a:r>
                      <a:r>
                        <a:rPr lang="en-US" sz="1600" baseline="0" dirty="0" err="1" smtClean="0"/>
                        <a:t>Jordano</a:t>
                      </a:r>
                      <a:r>
                        <a:rPr lang="en-US" sz="1600" baseline="0" dirty="0" smtClean="0"/>
                        <a:t> (+)</a:t>
                      </a:r>
                      <a:endParaRPr lang="el-GR" sz="1600" dirty="0"/>
                    </a:p>
                  </a:txBody>
                  <a:tcPr/>
                </a:tc>
              </a:tr>
              <a:tr h="955998">
                <a:tc>
                  <a:txBody>
                    <a:bodyPr/>
                    <a:lstStyle/>
                    <a:p>
                      <a:r>
                        <a:rPr lang="el-GR" dirty="0" smtClean="0"/>
                        <a:t>ΓΕΝΝΗΤΙΚΑ</a:t>
                      </a:r>
                      <a:r>
                        <a:rPr lang="el-GR" baseline="0" dirty="0" smtClean="0"/>
                        <a:t> ΟΡΓΑΝΑ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Έλεγχος για φαινοτυπικά στίγματα</a:t>
                      </a:r>
                    </a:p>
                    <a:p>
                      <a:r>
                        <a:rPr lang="el-GR" sz="1600" dirty="0" smtClean="0"/>
                        <a:t>Κακώσεις</a:t>
                      </a:r>
                    </a:p>
                    <a:p>
                      <a:endParaRPr lang="el-GR" sz="1600" dirty="0" smtClean="0"/>
                    </a:p>
                  </a:txBody>
                  <a:tcPr/>
                </a:tc>
              </a:tr>
              <a:tr h="1271147">
                <a:tc>
                  <a:txBody>
                    <a:bodyPr/>
                    <a:lstStyle/>
                    <a:p>
                      <a:r>
                        <a:rPr lang="el-GR" dirty="0" smtClean="0"/>
                        <a:t>ΜΥΟΣΚΕΛΕΤΙΚΟ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Αρθρικοί πόνοι</a:t>
                      </a:r>
                    </a:p>
                    <a:p>
                      <a:r>
                        <a:rPr lang="el-GR" sz="1600" dirty="0" smtClean="0"/>
                        <a:t>Επώδυνη, ερυθρή, οιδηματώδης άρθρωση </a:t>
                      </a:r>
                    </a:p>
                    <a:p>
                      <a:r>
                        <a:rPr lang="el-GR" sz="1600" dirty="0" smtClean="0"/>
                        <a:t>Μειωμένη</a:t>
                      </a:r>
                      <a:r>
                        <a:rPr lang="el-GR" sz="1600" baseline="0" dirty="0" smtClean="0"/>
                        <a:t> κινητικότητα άρθρωσης</a:t>
                      </a:r>
                      <a:endParaRPr lang="el-GR" sz="1600" dirty="0" smtClean="0"/>
                    </a:p>
                    <a:p>
                      <a:r>
                        <a:rPr lang="el-GR" sz="1600" dirty="0" smtClean="0"/>
                        <a:t>Μύες</a:t>
                      </a:r>
                      <a:r>
                        <a:rPr lang="el-GR" sz="1600" baseline="0" dirty="0" smtClean="0"/>
                        <a:t> υπετροφικοί ή ατροφικοί</a:t>
                      </a:r>
                      <a:endParaRPr lang="el-GR" sz="1600" dirty="0" smtClean="0"/>
                    </a:p>
                  </a:txBody>
                  <a:tcPr/>
                </a:tc>
              </a:tr>
              <a:tr h="955998">
                <a:tc>
                  <a:txBody>
                    <a:bodyPr/>
                    <a:lstStyle/>
                    <a:p>
                      <a:r>
                        <a:rPr lang="el-GR" dirty="0" smtClean="0"/>
                        <a:t>ΝΕΥΡΙΚΟ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Μυικός τόνος (υπερτονία, υποτονία, φυσιολογικός), Μυική ισχύς</a:t>
                      </a:r>
                    </a:p>
                    <a:p>
                      <a:r>
                        <a:rPr lang="el-GR" sz="1600" dirty="0" smtClean="0"/>
                        <a:t>Αντανακλαστικά</a:t>
                      </a:r>
                      <a:r>
                        <a:rPr lang="el-GR" sz="1600" baseline="0" dirty="0" smtClean="0"/>
                        <a:t> (αρχέγονα, τενόντια, κοιλιακά)</a:t>
                      </a:r>
                      <a:endParaRPr lang="el-GR" sz="1600" dirty="0" smtClean="0"/>
                    </a:p>
                    <a:p>
                      <a:r>
                        <a:rPr lang="el-GR" sz="1600" dirty="0" smtClean="0"/>
                        <a:t>Κρανιακά νεύρα, έλεγχος παραγκεφαλιδικής</a:t>
                      </a:r>
                      <a:r>
                        <a:rPr lang="el-GR" sz="1600" baseline="0" dirty="0" smtClean="0"/>
                        <a:t> λειτουργίας (πχ αταξία)</a:t>
                      </a:r>
                    </a:p>
                    <a:p>
                      <a:r>
                        <a:rPr lang="el-GR" sz="1600" baseline="0" dirty="0" smtClean="0"/>
                        <a:t>Έλεγχος επιπολής και εν τω βάθει αισθητικότητας</a:t>
                      </a:r>
                    </a:p>
                    <a:p>
                      <a:r>
                        <a:rPr lang="el-GR" sz="1600" baseline="0" dirty="0" smtClean="0"/>
                        <a:t>Ευερεθιστότητα, βυθιότητα</a:t>
                      </a:r>
                    </a:p>
                    <a:p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l-GR" sz="2400" b="1" dirty="0" smtClean="0"/>
              <a:t>Κλινική εξέταση : Η αντικειμενική εξέταση</a:t>
            </a:r>
          </a:p>
          <a:p>
            <a:pPr>
              <a:buFontTx/>
              <a:buNone/>
            </a:pPr>
            <a:endParaRPr lang="el-GR" sz="2400" dirty="0" smtClean="0"/>
          </a:p>
          <a:p>
            <a:pPr>
              <a:buFontTx/>
              <a:buNone/>
            </a:pPr>
            <a:r>
              <a:rPr lang="el-GR" sz="2400" dirty="0" smtClean="0"/>
              <a:t>Επισκόπηση</a:t>
            </a:r>
            <a:endParaRPr lang="el-GR" sz="2400" dirty="0"/>
          </a:p>
          <a:p>
            <a:pPr>
              <a:buFontTx/>
              <a:buNone/>
            </a:pPr>
            <a:r>
              <a:rPr lang="el-GR" sz="2400" dirty="0"/>
              <a:t>Ψηλάφηση</a:t>
            </a:r>
          </a:p>
          <a:p>
            <a:pPr>
              <a:buFontTx/>
              <a:buNone/>
            </a:pPr>
            <a:r>
              <a:rPr lang="el-GR" sz="2400" dirty="0"/>
              <a:t>Επίκρουση</a:t>
            </a:r>
          </a:p>
          <a:p>
            <a:pPr>
              <a:buFontTx/>
              <a:buNone/>
            </a:pPr>
            <a:r>
              <a:rPr lang="el-GR" sz="2400" dirty="0"/>
              <a:t>Ακρόαση</a:t>
            </a:r>
          </a:p>
          <a:p>
            <a:pPr>
              <a:buFontTx/>
              <a:buNone/>
            </a:pPr>
            <a:r>
              <a:rPr lang="el-GR" sz="2400" dirty="0"/>
              <a:t>Δακτυλική εξέταση</a:t>
            </a:r>
          </a:p>
          <a:p>
            <a:pPr>
              <a:buFontTx/>
              <a:buNone/>
            </a:pPr>
            <a:r>
              <a:rPr lang="el-GR" sz="2400" dirty="0"/>
              <a:t>Γυναικολογική εξέταση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(7)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l-GR" b="1" dirty="0" smtClean="0"/>
              <a:t>Αντικειμενική Εξέταση:</a:t>
            </a:r>
          </a:p>
          <a:p>
            <a:pPr>
              <a:lnSpc>
                <a:spcPct val="90000"/>
              </a:lnSpc>
              <a:buFontTx/>
              <a:buNone/>
            </a:pPr>
            <a:endParaRPr lang="el-GR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l-GR" dirty="0" smtClean="0"/>
              <a:t>Άνω </a:t>
            </a:r>
            <a:r>
              <a:rPr lang="el-GR" dirty="0"/>
              <a:t>άκρα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dirty="0"/>
              <a:t>Κεφαλή – Τράχηλος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dirty="0"/>
              <a:t>Θώρακας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dirty="0"/>
              <a:t>Κοιλία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dirty="0"/>
              <a:t>Βουβωνικές χώρες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dirty="0"/>
              <a:t>Περίνεο, γεννητικά όργανα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dirty="0"/>
              <a:t>Κάτω άκρα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(8)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1612"/>
            <a:ext cx="8229600" cy="4554551"/>
          </a:xfrm>
        </p:spPr>
        <p:txBody>
          <a:bodyPr/>
          <a:lstStyle/>
          <a:p>
            <a:pPr algn="ctr">
              <a:buFontTx/>
              <a:buNone/>
            </a:pPr>
            <a:r>
              <a:rPr lang="el-GR" sz="2800" b="1" dirty="0" smtClean="0"/>
              <a:t>Η αντικειμενική εξέταση της κοιλίας : Προετοιμασία</a:t>
            </a:r>
            <a:endParaRPr lang="el-GR" b="1" dirty="0" smtClean="0"/>
          </a:p>
          <a:p>
            <a:pPr>
              <a:buFontTx/>
              <a:buNone/>
            </a:pPr>
            <a:r>
              <a:rPr lang="el-GR" sz="2400" dirty="0" smtClean="0"/>
              <a:t>Α</a:t>
            </a:r>
            <a:r>
              <a:rPr lang="el-GR" sz="2400" dirty="0"/>
              <a:t>. Κατάλληλο περιβάλλον (θερμοκρασία, φωτισμός)</a:t>
            </a:r>
          </a:p>
          <a:p>
            <a:pPr>
              <a:buFontTx/>
              <a:buNone/>
            </a:pPr>
            <a:r>
              <a:rPr lang="el-GR" sz="2400" dirty="0"/>
              <a:t>Β. Εξεταστική κλίνη</a:t>
            </a:r>
          </a:p>
          <a:p>
            <a:pPr>
              <a:buFontTx/>
              <a:buNone/>
            </a:pPr>
            <a:r>
              <a:rPr lang="el-GR" sz="2400" dirty="0"/>
              <a:t>Γ. Η θέση του ασθενούς</a:t>
            </a:r>
          </a:p>
          <a:p>
            <a:pPr>
              <a:buFontTx/>
              <a:buNone/>
            </a:pPr>
            <a:r>
              <a:rPr lang="el-GR" sz="2400" dirty="0"/>
              <a:t>Δ. Η θέση του εξεταστού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(9)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>
            <a:normAutofit/>
          </a:bodyPr>
          <a:lstStyle/>
          <a:p>
            <a:pPr marL="609600" indent="-609600" algn="ctr">
              <a:buNone/>
            </a:pPr>
            <a:r>
              <a:rPr lang="el-GR" sz="2400" b="1" dirty="0" smtClean="0"/>
              <a:t>Η αντικειμενική εξέταση της κοιλίας: Επισκόπηση</a:t>
            </a:r>
          </a:p>
          <a:p>
            <a:pPr marL="609600" indent="-609600">
              <a:buFontTx/>
              <a:buAutoNum type="arabicPeriod"/>
            </a:pPr>
            <a:r>
              <a:rPr lang="el-GR" sz="2400" dirty="0" smtClean="0"/>
              <a:t>Γενική </a:t>
            </a:r>
            <a:r>
              <a:rPr lang="el-GR" sz="2400" dirty="0"/>
              <a:t>εικόνα (αναζήτηση καχεξίας, ωχρότητας, ικτέρου)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Ασυμμετρία (μετεωρισμός, επίπεδη, σκαφοειδής)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Ουλές, συρίγγια, διογκώσεις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Διατεταμένες φλέβες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(10)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http://www.wunderglofoundation.org/wp-content/uploads/2011/09/inci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1246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http://galeria.sld.cu/main.php?g2_view=core.DownloadItem&amp;g2_itemId=26504&amp;g2_serialNumber=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283968" cy="7101409"/>
          </a:xfrm>
          <a:prstGeom prst="rect">
            <a:avLst/>
          </a:prstGeom>
          <a:noFill/>
        </p:spPr>
      </p:pic>
      <p:pic>
        <p:nvPicPr>
          <p:cNvPr id="115718" name="Picture 6" descr="http://www.medspain.com/ant/n2_dic98/asciti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5513" y="0"/>
            <a:ext cx="486848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://www.path.utah.edu/casepath/gu%20cases/gucase4/GUCase4Imag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123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://www.surgical-tutor.org.uk/pictures/images/lower_gi/st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3519278"/>
          </a:xfrm>
          <a:prstGeom prst="rect">
            <a:avLst/>
          </a:prstGeom>
          <a:noFill/>
        </p:spPr>
      </p:pic>
      <p:pic>
        <p:nvPicPr>
          <p:cNvPr id="116740" name="Picture 4" descr="http://www.ostomysupport.info/ostomynetworkwindsor/digsyspics/colostoma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3715206"/>
          </a:xfrm>
          <a:prstGeom prst="rect">
            <a:avLst/>
          </a:prstGeom>
          <a:noFill/>
        </p:spPr>
      </p:pic>
      <p:pic>
        <p:nvPicPr>
          <p:cNvPr id="116742" name="Picture 6" descr="http://www.gastrosurgeryindia.com/images/stoma-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116744" name="Picture 8" descr="http://newspaper.li/static/76158876dec1e630f7c9f6182b4d69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1985962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ΛΗΨΗ ΙΣΤΟΡΙΚΟΥ: ΑΤΟΜΙΚΟ ΙΣΤΟΡΙΚΟ</a:t>
            </a:r>
            <a:endParaRPr lang="el-G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ctr"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lang="el-GR" sz="1200" b="1" dirty="0" smtClean="0"/>
              <a:t>» ΜΠΟΝΑΤΣΟΣ ΓΕΡΑΣΙΜΟΣ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el-GR" sz="2400" b="1" dirty="0" smtClean="0"/>
              <a:t>Οργανικά αίτια (νοσήματα) που προκαλούν προοδευτική συμπαγή διόγκωση της κοιλίας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Ασκίτης</a:t>
            </a: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Όγκοι ωοθήκης (καρκίνος, τεράτωμα)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Κύηση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Παχυσαρκία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Οπισθοπεριτοναϊκοί όγκοι (σάρκωμα, </a:t>
            </a:r>
            <a:r>
              <a:rPr lang="en-US" sz="2400" dirty="0"/>
              <a:t>Non-Hodgkin </a:t>
            </a:r>
            <a:r>
              <a:rPr lang="el-GR" sz="2400" dirty="0"/>
              <a:t>λέμφωμα)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Ενδοκοιλιακές κύστεις και όγκοι (εχινόκοκκος κύστη, σάρκωμα)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Μεγάλη ηπατοσπληνική διόγκωση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Ψευδομύξωμα του περιτοναίου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Συγγενές μεγάκολο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(11)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89138"/>
            <a:ext cx="7786687" cy="41370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400" b="1" dirty="0" smtClean="0"/>
              <a:t>ΑΙΤΙΟΛΟΓΙΑ ΔΙΑΤΑΣΗΣ ΚΟΙΛΙΑΣ (ΜΕΤΕΩΡΙΣΜΟΥ)</a:t>
            </a:r>
          </a:p>
          <a:p>
            <a:r>
              <a:rPr lang="en-US" sz="2400" dirty="0" smtClean="0"/>
              <a:t>Fetus</a:t>
            </a:r>
            <a:endParaRPr lang="en-US" sz="2400" dirty="0"/>
          </a:p>
          <a:p>
            <a:r>
              <a:rPr lang="en-US" sz="2400" dirty="0"/>
              <a:t>Flatus</a:t>
            </a:r>
          </a:p>
          <a:p>
            <a:r>
              <a:rPr lang="en-US" sz="2400" dirty="0" err="1"/>
              <a:t>Faeces</a:t>
            </a:r>
            <a:r>
              <a:rPr lang="en-US" sz="2400" dirty="0"/>
              <a:t>			</a:t>
            </a:r>
            <a:r>
              <a:rPr lang="en-US" sz="2400" b="1" dirty="0"/>
              <a:t>6 F</a:t>
            </a:r>
            <a:endParaRPr lang="en-US" sz="2400" dirty="0"/>
          </a:p>
          <a:p>
            <a:r>
              <a:rPr lang="en-US" sz="2400" dirty="0"/>
              <a:t>Fat</a:t>
            </a:r>
          </a:p>
          <a:p>
            <a:r>
              <a:rPr lang="en-US" sz="2400" dirty="0"/>
              <a:t>Fluid</a:t>
            </a:r>
          </a:p>
          <a:p>
            <a:r>
              <a:rPr lang="en-US" sz="2400" dirty="0"/>
              <a:t>Fibroids</a:t>
            </a:r>
            <a:endParaRPr lang="el-GR" sz="2400" dirty="0"/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(12)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l-GR" sz="2400" b="1" dirty="0" smtClean="0"/>
              <a:t>Ομφαλός : Συχνότερες παθήσεις</a:t>
            </a:r>
          </a:p>
          <a:p>
            <a:pPr>
              <a:buFontTx/>
              <a:buNone/>
            </a:pPr>
            <a:r>
              <a:rPr lang="el-GR" sz="2400" dirty="0" smtClean="0"/>
              <a:t>Ομφαλοκήλη</a:t>
            </a:r>
            <a:endParaRPr lang="el-GR" sz="2400" dirty="0"/>
          </a:p>
          <a:p>
            <a:pPr>
              <a:buFontTx/>
              <a:buNone/>
            </a:pPr>
            <a:r>
              <a:rPr lang="el-GR" sz="2400" dirty="0"/>
              <a:t>Εξώμφαλος</a:t>
            </a:r>
          </a:p>
          <a:p>
            <a:pPr>
              <a:buFontTx/>
              <a:buNone/>
            </a:pPr>
            <a:r>
              <a:rPr lang="el-GR" sz="2400" dirty="0"/>
              <a:t>Συρίγγιο</a:t>
            </a:r>
          </a:p>
          <a:p>
            <a:pPr>
              <a:buFontTx/>
              <a:buNone/>
            </a:pPr>
            <a:r>
              <a:rPr lang="el-GR" sz="2400" dirty="0"/>
              <a:t>Κοκκίωμα</a:t>
            </a:r>
          </a:p>
          <a:p>
            <a:pPr>
              <a:buFontTx/>
              <a:buNone/>
            </a:pPr>
            <a:r>
              <a:rPr lang="el-GR" sz="2400" dirty="0"/>
              <a:t>Ομφαλίτις</a:t>
            </a:r>
          </a:p>
          <a:p>
            <a:pPr>
              <a:buFontTx/>
              <a:buNone/>
            </a:pPr>
            <a:r>
              <a:rPr lang="el-GR" sz="2400" dirty="0"/>
              <a:t>Διήθηση από μεταστατικό καρκίνωμα</a:t>
            </a:r>
          </a:p>
          <a:p>
            <a:pPr>
              <a:buFontTx/>
              <a:buNone/>
            </a:pPr>
            <a:r>
              <a:rPr lang="el-GR" sz="2400" dirty="0"/>
              <a:t>Ενδομητρίωμα</a:t>
            </a:r>
          </a:p>
          <a:p>
            <a:pPr>
              <a:buFontTx/>
              <a:buNone/>
            </a:pPr>
            <a:endParaRPr lang="el-GR" sz="2400" dirty="0"/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(13)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dermimages.med.jhmi.edu/images/Umbilical_Granuloma_Staph_1_030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34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0" name="Picture 6" descr="http://www.sciencephoto.com/image/264772/large/M3301136-Umbilical_hernia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499992" cy="6953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nejm.org/na102/home/ACS/publisher/mms/journals/content/nejm/2009/nejm_2009.360.issue-25/nejmicm0801211/production/images/large/nejmicm0801211_f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568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whatishernia.com/wp-content/uploads/2012/04/baby-umbilical-her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39211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400" b="1" dirty="0" smtClean="0"/>
              <a:t>Η ΑΝΤΙΚΕΙΜΕΝΙΚΗ ΕΞΕΤΑΣΗ ΤΗΣ ΚΟΙΛΙΑΣ :</a:t>
            </a:r>
            <a:r>
              <a:rPr lang="en-US" sz="2400" b="1" dirty="0" smtClean="0"/>
              <a:t> </a:t>
            </a:r>
            <a:r>
              <a:rPr lang="el-GR" sz="2400" b="1" u="sng" dirty="0" smtClean="0"/>
              <a:t>Ακρόαση</a:t>
            </a:r>
            <a:endParaRPr lang="el-GR" sz="2400" b="1" dirty="0" smtClean="0"/>
          </a:p>
          <a:p>
            <a:r>
              <a:rPr lang="el-GR" sz="2400" dirty="0" smtClean="0"/>
              <a:t>Φυσιολογικοί </a:t>
            </a:r>
            <a:r>
              <a:rPr lang="el-GR" sz="2400" dirty="0"/>
              <a:t>εντερικοί ήχοι</a:t>
            </a:r>
          </a:p>
          <a:p>
            <a:r>
              <a:rPr lang="el-GR" sz="2400" dirty="0"/>
              <a:t>Απουσία εντερικών ήχων (ακροαστική σιγή)</a:t>
            </a:r>
          </a:p>
          <a:p>
            <a:r>
              <a:rPr lang="el-GR" sz="2400" dirty="0"/>
              <a:t>Υπερπερισταλτισμός</a:t>
            </a:r>
          </a:p>
          <a:p>
            <a:r>
              <a:rPr lang="el-GR" sz="2400" dirty="0"/>
              <a:t>Αναζήτηση φυσημάτων αγγειακής αιτιολογίας</a:t>
            </a:r>
          </a:p>
          <a:p>
            <a:r>
              <a:rPr lang="el-GR" sz="2400" dirty="0"/>
              <a:t>Ήχος παφλασμού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(14)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edlumhs.0catch.com/abdomen-auscultation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l-GR" sz="2400" b="1" dirty="0" smtClean="0"/>
              <a:t>Η ΑΝΤΙΚΕΙΜΕΝΙΚΗ ΕΞΕΤΑΣΗ ΤΗΣ ΚΟΙΛΙΑΣ : </a:t>
            </a:r>
            <a:r>
              <a:rPr lang="el-GR" sz="2400" b="1" u="sng" dirty="0" smtClean="0"/>
              <a:t>Ψηλάφηση</a:t>
            </a:r>
            <a:r>
              <a:rPr lang="el-GR" sz="2400" b="1" dirty="0" smtClean="0"/>
              <a:t> </a:t>
            </a:r>
            <a:endParaRPr lang="el-GR" sz="2400" b="1" u="sng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l-GR" sz="2400" u="sng" dirty="0" smtClean="0"/>
              <a:t>Αρχικά </a:t>
            </a:r>
            <a:r>
              <a:rPr lang="el-GR" sz="2400" u="sng" dirty="0"/>
              <a:t>ψηλάφηση «εξωκοιλιακών» περιοχών με ιδιαίτερο ενδιαφέρον 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l-GR" sz="2400" u="sng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2400" dirty="0"/>
              <a:t>Ψηλάφηση υπερκλειδίων βόθρων (αναζήτηση λεμφαδένων)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2400" dirty="0"/>
              <a:t>Ψηλάφηση μηροβουβωνικών περιοχών (αναζήτηση κηλών)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2400" dirty="0"/>
              <a:t>Ψηλάφηση μηριαίων αρτηριών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2400" dirty="0"/>
              <a:t>Ψηλάφηση έξω γεννητικών </a:t>
            </a:r>
            <a:r>
              <a:rPr lang="el-GR" sz="2400" dirty="0">
                <a:solidFill>
                  <a:schemeClr val="bg1"/>
                </a:solidFill>
              </a:rPr>
              <a:t>οργάνων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(15)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ΛΗΨΗ ΙΣΤΟΡΙΚΟΥ: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ΑΤΟΜΙΚΟ ΙΣΤΟΡΙΚΟ (1)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85720" y="1571612"/>
            <a:ext cx="8229600" cy="40655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l-GR" sz="2400" b="1" dirty="0" smtClean="0"/>
              <a:t>Στοιχεία ταυτότητας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του αρρώστου: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AutoNum type="arabicPeriod"/>
              <a:tabLst/>
              <a:defRPr/>
            </a:pPr>
            <a:r>
              <a:rPr lang="el-GR" sz="2400" dirty="0" smtClean="0"/>
              <a:t>Ονοματεπώνυμο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AutoNum type="arabicPeriod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Φύλο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AutoNum type="arabicPeriod"/>
              <a:tabLst/>
              <a:defRPr/>
            </a:pPr>
            <a:r>
              <a:rPr lang="el-GR" sz="2400" dirty="0" smtClean="0"/>
              <a:t>Κατοικία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AutoNum type="arabicPeriod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Ημερομηνία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γέννησης και ηλικία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AutoNum type="arabicPeriod"/>
              <a:tabLst/>
              <a:defRPr/>
            </a:pPr>
            <a:r>
              <a:rPr lang="el-GR" sz="2400" baseline="0" dirty="0" smtClean="0"/>
              <a:t>Τόπος</a:t>
            </a:r>
            <a:r>
              <a:rPr lang="el-GR" sz="2400" dirty="0" smtClean="0"/>
              <a:t> γέννσης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AutoNum type="arabicPeriod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Εθνικότητα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και φυλή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AutoNum type="arabicPeriod"/>
              <a:tabLst/>
              <a:defRPr/>
            </a:pPr>
            <a:r>
              <a:rPr lang="el-GR" sz="2400" baseline="0" dirty="0" smtClean="0"/>
              <a:t>Οικογενειακή</a:t>
            </a:r>
            <a:r>
              <a:rPr lang="el-GR" sz="2400" dirty="0" smtClean="0"/>
              <a:t> κατάσταση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AutoNum type="arabicPeriod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Επάγγελμα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AutoNum type="arabicPeriod"/>
              <a:tabLst/>
              <a:defRPr/>
            </a:pPr>
            <a:r>
              <a:rPr lang="el-GR" sz="2400" dirty="0" smtClean="0"/>
              <a:t>Κοινωνικοοικονομικό επίπεδο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ttp://www.oocities.org/medipedia/9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10000" cy="3048000"/>
          </a:xfrm>
          <a:prstGeom prst="rect">
            <a:avLst/>
          </a:prstGeom>
          <a:noFill/>
        </p:spPr>
      </p:pic>
      <p:pic>
        <p:nvPicPr>
          <p:cNvPr id="122884" name="Picture 4" descr="http://center-for-acupuncture.com/images/palpation480x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4563"/>
            <a:ext cx="9144000" cy="4043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l-GR" sz="2400" b="1" dirty="0" smtClean="0"/>
              <a:t>Η ΑΝΤΙΚΕΙΜΕΝΙΚΗ ΕΞΕΤΑΣΗ ΤΗΣ ΚΟΙΛΙΑΣ </a:t>
            </a:r>
            <a:endParaRPr lang="el-GR" sz="2400" b="1" u="sng" dirty="0" smtClean="0"/>
          </a:p>
          <a:p>
            <a:pPr>
              <a:buFontTx/>
              <a:buNone/>
            </a:pPr>
            <a:r>
              <a:rPr lang="el-GR" sz="2400" u="sng" dirty="0" smtClean="0"/>
              <a:t>Α</a:t>
            </a:r>
            <a:r>
              <a:rPr lang="el-GR" sz="2400" u="sng" dirty="0"/>
              <a:t>. Επιπολής ψηλάφηση</a:t>
            </a:r>
          </a:p>
          <a:p>
            <a:pPr>
              <a:buFontTx/>
              <a:buNone/>
            </a:pPr>
            <a:endParaRPr lang="el-GR" sz="2400" u="sng" dirty="0"/>
          </a:p>
          <a:p>
            <a:pPr algn="ctr">
              <a:buFontTx/>
              <a:buNone/>
            </a:pPr>
            <a:r>
              <a:rPr lang="el-GR" sz="2400" i="1" dirty="0"/>
              <a:t>Αναζήτηση ευαισθησίας</a:t>
            </a:r>
          </a:p>
          <a:p>
            <a:pPr lvl="1"/>
            <a:r>
              <a:rPr lang="el-GR" dirty="0"/>
              <a:t>Βαθμός</a:t>
            </a:r>
          </a:p>
          <a:p>
            <a:pPr lvl="1"/>
            <a:r>
              <a:rPr lang="el-GR" dirty="0"/>
              <a:t>Εντόπιση</a:t>
            </a:r>
          </a:p>
          <a:p>
            <a:pPr lvl="1"/>
            <a:r>
              <a:rPr lang="el-GR" dirty="0"/>
              <a:t>Μυική σύσπαση</a:t>
            </a:r>
          </a:p>
          <a:p>
            <a:pPr lvl="1"/>
            <a:r>
              <a:rPr lang="el-GR" dirty="0"/>
              <a:t>Παλίνδρομη ευαισθησία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(16)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71612"/>
            <a:ext cx="8229600" cy="448311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l-GR" sz="2400" b="1" dirty="0" smtClean="0"/>
              <a:t>Η ΑΝΤΙΚΕΙΜΕΝΙΚΗ ΕΞΕΤΑΣΗ ΤΗΣ ΚΟΙΛΙΑΣ</a:t>
            </a:r>
            <a:endParaRPr lang="el-GR" sz="2400" b="1" u="sng" dirty="0" smtClean="0"/>
          </a:p>
          <a:p>
            <a:pPr>
              <a:buFontTx/>
              <a:buNone/>
            </a:pPr>
            <a:r>
              <a:rPr lang="el-GR" sz="2400" u="sng" dirty="0" smtClean="0"/>
              <a:t>Β</a:t>
            </a:r>
            <a:r>
              <a:rPr lang="el-GR" sz="2400" u="sng" dirty="0"/>
              <a:t>. Εν τω βάθει ψηλάφηση</a:t>
            </a:r>
          </a:p>
          <a:p>
            <a:pPr>
              <a:buFontTx/>
              <a:buNone/>
            </a:pPr>
            <a:endParaRPr lang="el-GR" sz="2400" u="sng" dirty="0"/>
          </a:p>
          <a:p>
            <a:pPr>
              <a:buFontTx/>
              <a:buNone/>
            </a:pPr>
            <a:r>
              <a:rPr lang="el-GR" sz="2400" dirty="0"/>
              <a:t>α. Αναζήτηση μαζών (εντόπιση, σχήμα, μέγεθος, επιφάνεια, χείλη, σύσταση)</a:t>
            </a:r>
          </a:p>
          <a:p>
            <a:pPr>
              <a:buFontTx/>
              <a:buNone/>
            </a:pPr>
            <a:r>
              <a:rPr lang="el-GR" sz="2400" dirty="0"/>
              <a:t>β. Ψηλάφηση συμπαγών σπλάγχνων (ήπαρ, σπλήν, νεφρά)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(17)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"ΜΕΤΕΓΧΕΙΡΗΤΙΚΕΣ ΕΠΙΠΛΟΚΕΣ" ΜΠΟΝΑΤΣΟΣ ΓΕΡΑΣΙΜΟΣ</a:t>
            </a:r>
            <a:endParaRPr lang="el-GR"/>
          </a:p>
        </p:txBody>
      </p:sp>
      <p:pic>
        <p:nvPicPr>
          <p:cNvPr id="98306" name="Picture 2" descr="http://ohceps.oxfordtextbookofmedicine.com/content/vol1/issue1/images/large/graphic06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"ΜΕΤΕΓΧΕΙΡΗΤΙΚΕΣ ΕΠΙΠΛΟΚΕΣ" ΜΠΟΝΑΤΣΟΣ ΓΕΡΑΣΙΜΟΣ</a:t>
            </a:r>
            <a:endParaRPr lang="el-GR"/>
          </a:p>
        </p:txBody>
      </p:sp>
      <p:pic>
        <p:nvPicPr>
          <p:cNvPr id="99330" name="Picture 2" descr="http://ohceps.oxfordtextbookofmedicine.com/content/vol1/issue1/images/large/graphic07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l-GR" sz="2400" dirty="0"/>
              <a:t>   </a:t>
            </a:r>
            <a:r>
              <a:rPr lang="el-GR" sz="2400" b="1" dirty="0" smtClean="0"/>
              <a:t>ΚΟΙΛΙΑΚΟ ΤΟΙΧΩΜΑ : </a:t>
            </a:r>
            <a:r>
              <a:rPr lang="el-GR" sz="2400" b="1" u="sng" dirty="0" smtClean="0"/>
              <a:t>Σύσπαση κοιλιακών μυών</a:t>
            </a:r>
          </a:p>
          <a:p>
            <a:pPr>
              <a:buFontTx/>
              <a:buNone/>
            </a:pPr>
            <a:endParaRPr lang="el-GR" sz="2400" dirty="0" smtClean="0"/>
          </a:p>
          <a:p>
            <a:pPr>
              <a:buFontTx/>
              <a:buNone/>
            </a:pPr>
            <a:r>
              <a:rPr lang="el-GR" sz="2400" dirty="0" smtClean="0"/>
              <a:t>Χρήσιμη </a:t>
            </a:r>
            <a:r>
              <a:rPr lang="el-GR" sz="2400" dirty="0"/>
              <a:t>δοκιμασία για τον καθορισμό αν η ψηλαφούμενη διόγκωση βρίσκεται στο κοιλιακό τοίχωμα ή εντός της κοιλίας.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(18)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400" b="1" dirty="0" smtClean="0"/>
              <a:t>ΚΟΙΛΙΑΚΟ ΤΟΙΧΩΜΑ : </a:t>
            </a:r>
            <a:r>
              <a:rPr lang="el-GR" sz="2400" b="1" u="sng" dirty="0" smtClean="0"/>
              <a:t>Ρήξη επιγαστρίων αρτηριών</a:t>
            </a:r>
            <a:endParaRPr lang="el-GR" sz="2400" b="1" dirty="0" smtClean="0"/>
          </a:p>
          <a:p>
            <a:r>
              <a:rPr lang="el-GR" sz="2400" dirty="0" smtClean="0"/>
              <a:t>Κυρίως </a:t>
            </a:r>
            <a:r>
              <a:rPr lang="el-GR" sz="2400" dirty="0"/>
              <a:t>σε αθλητές και ηλικιωμένους με χρόνια βρογχίτιδα.</a:t>
            </a:r>
          </a:p>
          <a:p>
            <a:r>
              <a:rPr lang="el-GR" sz="2400" dirty="0"/>
              <a:t>Δημιουργία αιματώματος που προκαλεί διόγκωση και πόνο.</a:t>
            </a:r>
          </a:p>
          <a:p>
            <a:r>
              <a:rPr lang="el-GR" sz="2400" dirty="0"/>
              <a:t>Επίταση του πόνου στη βαθειά εισπνοή.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(19)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pPr>
              <a:buFontTx/>
              <a:buNone/>
            </a:pPr>
            <a:r>
              <a:rPr lang="el-GR" sz="2800" b="1" dirty="0" smtClean="0"/>
              <a:t>Αίτια Ηπατομεγαλίας : Εντοπισμένη Διόγκωση</a:t>
            </a:r>
            <a:endParaRPr lang="el-GR" b="1" dirty="0" smtClean="0"/>
          </a:p>
          <a:p>
            <a:pPr>
              <a:buFontTx/>
              <a:buNone/>
            </a:pPr>
            <a:r>
              <a:rPr lang="el-GR" dirty="0" smtClean="0"/>
              <a:t>Λοβός </a:t>
            </a:r>
            <a:r>
              <a:rPr lang="el-GR" dirty="0"/>
              <a:t>του </a:t>
            </a:r>
            <a:r>
              <a:rPr lang="en-US" dirty="0"/>
              <a:t>Riedel</a:t>
            </a:r>
          </a:p>
          <a:p>
            <a:pPr>
              <a:buFontTx/>
              <a:buNone/>
            </a:pPr>
            <a:r>
              <a:rPr lang="el-GR" dirty="0"/>
              <a:t>Μεταστατικό καρκίνωμα</a:t>
            </a:r>
          </a:p>
          <a:p>
            <a:pPr>
              <a:buFontTx/>
              <a:buNone/>
            </a:pPr>
            <a:r>
              <a:rPr lang="el-GR" dirty="0"/>
              <a:t>Εχινόκοκκος κύστις</a:t>
            </a:r>
          </a:p>
          <a:p>
            <a:pPr>
              <a:buFontTx/>
              <a:buNone/>
            </a:pPr>
            <a:r>
              <a:rPr lang="el-GR" dirty="0"/>
              <a:t>Απόστημα ήπατος</a:t>
            </a:r>
          </a:p>
          <a:p>
            <a:pPr>
              <a:buFontTx/>
              <a:buNone/>
            </a:pPr>
            <a:r>
              <a:rPr lang="el-GR" dirty="0"/>
              <a:t>Ηπάτωμα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(20)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http://www.nature.com/ki/journal/v76/n7/images/ki2009212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162550" cy="3284984"/>
          </a:xfrm>
          <a:prstGeom prst="rect">
            <a:avLst/>
          </a:prstGeom>
          <a:noFill/>
        </p:spPr>
      </p:pic>
      <p:pic>
        <p:nvPicPr>
          <p:cNvPr id="123908" name="Picture 4" descr="http://sanatate.bzi.ro/public/upload/photos/0/hepatomega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http://anhzantara.files.wordpress.com/2011/09/hepatocellular-carcin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91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ccormackdentistry.com/wp-content/uploads/2010/10/medical-record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619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marL="609600" indent="-609600" algn="ctr">
              <a:buFontTx/>
              <a:buNone/>
            </a:pPr>
            <a:r>
              <a:rPr lang="el-GR" sz="2800" b="1" dirty="0" smtClean="0"/>
              <a:t>Αίτια Ηπατομεγαλίας</a:t>
            </a:r>
          </a:p>
          <a:p>
            <a:pPr marL="609600" indent="-609600">
              <a:buFontTx/>
              <a:buNone/>
            </a:pPr>
            <a:r>
              <a:rPr lang="el-GR" sz="2800" dirty="0" smtClean="0"/>
              <a:t>Α</a:t>
            </a:r>
            <a:r>
              <a:rPr lang="el-GR" sz="2800" dirty="0"/>
              <a:t>. Ομαλή διόγκωση χωρίς ίκτερο</a:t>
            </a:r>
          </a:p>
          <a:p>
            <a:pPr marL="609600" indent="-609600">
              <a:buFontTx/>
              <a:buAutoNum type="arabicPeriod"/>
            </a:pPr>
            <a:r>
              <a:rPr lang="el-GR" sz="2000" dirty="0"/>
              <a:t>Καρδιακή ανεπάρκεια</a:t>
            </a:r>
          </a:p>
          <a:p>
            <a:pPr marL="609600" indent="-609600">
              <a:buFontTx/>
              <a:buAutoNum type="arabicPeriod"/>
            </a:pPr>
            <a:r>
              <a:rPr lang="el-GR" sz="2000" dirty="0"/>
              <a:t>Κίρρωση</a:t>
            </a:r>
          </a:p>
          <a:p>
            <a:pPr marL="609600" indent="-609600">
              <a:buFontTx/>
              <a:buAutoNum type="arabicPeriod"/>
            </a:pPr>
            <a:r>
              <a:rPr lang="el-GR" sz="2000" dirty="0"/>
              <a:t>Απόφραξη ηπατικών φλεβών (Σύνδρομο </a:t>
            </a:r>
            <a:r>
              <a:rPr lang="en-US" sz="2000" dirty="0"/>
              <a:t>Budd – </a:t>
            </a:r>
            <a:r>
              <a:rPr lang="en-US" sz="2000" dirty="0" err="1"/>
              <a:t>Chiari</a:t>
            </a:r>
            <a:r>
              <a:rPr lang="en-US" sz="2000" dirty="0"/>
              <a:t>)</a:t>
            </a:r>
          </a:p>
          <a:p>
            <a:pPr marL="609600" indent="-609600">
              <a:buFontTx/>
              <a:buAutoNum type="arabicPeriod"/>
            </a:pPr>
            <a:r>
              <a:rPr lang="el-GR" sz="2000" dirty="0"/>
              <a:t>Αμυλοείδωση</a:t>
            </a:r>
          </a:p>
          <a:p>
            <a:pPr marL="609600" indent="-609600">
              <a:buFontTx/>
              <a:buNone/>
            </a:pPr>
            <a:endParaRPr lang="el-GR" sz="2000" dirty="0"/>
          </a:p>
          <a:p>
            <a:pPr marL="609600" indent="-609600">
              <a:buFontTx/>
              <a:buNone/>
            </a:pPr>
            <a:r>
              <a:rPr lang="el-GR" sz="2800" dirty="0"/>
              <a:t>Β. Ομαλή διόγκωση με ίκτερο</a:t>
            </a:r>
          </a:p>
          <a:p>
            <a:pPr marL="609600" indent="-609600">
              <a:buFontTx/>
              <a:buAutoNum type="arabicPeriod"/>
            </a:pPr>
            <a:r>
              <a:rPr lang="el-GR" sz="2000" dirty="0"/>
              <a:t>Λοιμώδης ηπατίτις</a:t>
            </a:r>
          </a:p>
          <a:p>
            <a:pPr marL="609600" indent="-609600">
              <a:buFontTx/>
              <a:buAutoNum type="arabicPeriod"/>
            </a:pPr>
            <a:r>
              <a:rPr lang="el-GR" sz="2000" dirty="0"/>
              <a:t>Απόφραξη εξωηπατικών χοληφόρων – χολόσταση</a:t>
            </a:r>
          </a:p>
          <a:p>
            <a:pPr marL="609600" indent="-609600">
              <a:buFontTx/>
              <a:buAutoNum type="arabicPeriod"/>
            </a:pPr>
            <a:r>
              <a:rPr lang="el-GR" sz="2000" dirty="0"/>
              <a:t>Χολαγγειίτιδα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(21)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 lnSpcReduction="10000"/>
          </a:bodyPr>
          <a:lstStyle/>
          <a:p>
            <a:pPr marL="609600" indent="-609600" algn="ctr">
              <a:buFontTx/>
              <a:buNone/>
            </a:pPr>
            <a:r>
              <a:rPr lang="el-GR" b="1" dirty="0" smtClean="0"/>
              <a:t>Αίτια Ηπατομεγαλίας</a:t>
            </a:r>
          </a:p>
          <a:p>
            <a:pPr marL="609600" indent="-609600">
              <a:buFontTx/>
              <a:buNone/>
            </a:pPr>
            <a:r>
              <a:rPr lang="el-GR" dirty="0" smtClean="0"/>
              <a:t>Α</a:t>
            </a:r>
            <a:r>
              <a:rPr lang="el-GR" dirty="0"/>
              <a:t>. Οζώδης διόγκωση χωρίς ίκτερο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Δευτεροπαθείς εντοπίσεις νεοπλάσματος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Οζώδης κίρρωση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Πολυκυστική νόσος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Ηπάτωμα</a:t>
            </a:r>
          </a:p>
          <a:p>
            <a:pPr marL="609600" indent="-609600">
              <a:buFontTx/>
              <a:buNone/>
            </a:pPr>
            <a:endParaRPr lang="el-GR" sz="2400" dirty="0"/>
          </a:p>
          <a:p>
            <a:pPr marL="609600" indent="-609600">
              <a:buFontTx/>
              <a:buNone/>
            </a:pPr>
            <a:r>
              <a:rPr lang="el-GR" dirty="0"/>
              <a:t>Β. Ομαλή διόγκωση με ίκτερο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Εκτεταμένες δευτεροπαθείς εντοπίσεις</a:t>
            </a:r>
          </a:p>
          <a:p>
            <a:pPr marL="609600" indent="-609600">
              <a:buFontTx/>
              <a:buAutoNum type="arabicPeriod"/>
            </a:pPr>
            <a:r>
              <a:rPr lang="el-GR" sz="2400" dirty="0"/>
              <a:t>Κίρρωση</a:t>
            </a:r>
          </a:p>
          <a:p>
            <a:pPr marL="609600" indent="-609600">
              <a:buFontTx/>
              <a:buNone/>
            </a:pPr>
            <a:endParaRPr lang="el-GR" sz="2400" dirty="0">
              <a:solidFill>
                <a:schemeClr val="bg1"/>
              </a:solidFill>
            </a:endParaRPr>
          </a:p>
          <a:p>
            <a:pPr marL="609600" indent="-609600">
              <a:buFontTx/>
              <a:buNone/>
            </a:pPr>
            <a:endParaRPr lang="el-GR" sz="2400" dirty="0">
              <a:solidFill>
                <a:schemeClr val="bg1"/>
              </a:solidFill>
            </a:endParaRPr>
          </a:p>
          <a:p>
            <a:pPr marL="609600" indent="-609600">
              <a:buFontTx/>
              <a:buNone/>
            </a:pP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(22)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l-GR" sz="2400" b="1" dirty="0" smtClean="0"/>
              <a:t>Αίτια Σπληνομεγαλίας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l-GR" sz="2000" dirty="0" smtClean="0"/>
              <a:t>Α</a:t>
            </a:r>
            <a:r>
              <a:rPr lang="el-GR" sz="2000" dirty="0"/>
              <a:t>. Λοίμωξη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1400" dirty="0"/>
              <a:t>Βακτηριακή (τυφοειδής, φυματίωση, σηψαιμία)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1400" dirty="0"/>
              <a:t>Λεπτοσπίρωση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1400" dirty="0"/>
              <a:t>Ιογενής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1400" dirty="0"/>
              <a:t>Πρωτόζωα (Ελονοσία, Καλα-αζάρ)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l-GR" sz="2000" dirty="0"/>
              <a:t>Β. Υπερπλασία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1400" dirty="0"/>
              <a:t>Λευχαιμία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1400" dirty="0"/>
              <a:t>Κακοήθης αναιμία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1400" dirty="0"/>
              <a:t>Πολυκυτταραιμία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1400" dirty="0"/>
              <a:t>Σφαιροκυττάρωση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1400" dirty="0"/>
              <a:t>Θρομβοπενική πορφύρα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1400" dirty="0"/>
              <a:t>Μυελοσκλήρυνση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1400" dirty="0"/>
              <a:t>Μεσογειακή αναιμία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l-GR" sz="2000" dirty="0"/>
              <a:t>Γ. «Συμφόρηση»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1400" dirty="0"/>
              <a:t>Πυλαία υπέρταση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1400" dirty="0"/>
              <a:t>Απόφραξη ηπατικών φλεβών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1400" dirty="0"/>
              <a:t>Συμφορητική καρδιακή ανεπάρκεια (πνευμονική καρδία)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l-GR" sz="1400" dirty="0"/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(23)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el-GR" sz="2400" b="1" dirty="0" smtClean="0"/>
              <a:t>Αίτια Σπληνομεγαλίας (συνέχεια)</a:t>
            </a:r>
          </a:p>
          <a:p>
            <a:pPr marL="609600" indent="-609600">
              <a:buFontTx/>
              <a:buNone/>
            </a:pPr>
            <a:r>
              <a:rPr lang="el-GR" sz="2000" dirty="0" smtClean="0"/>
              <a:t>Δ</a:t>
            </a:r>
            <a:r>
              <a:rPr lang="el-GR" sz="2000" dirty="0"/>
              <a:t>. Κυτταρική Διήθηση</a:t>
            </a:r>
          </a:p>
          <a:p>
            <a:pPr marL="609600" indent="-609600">
              <a:buFontTx/>
              <a:buAutoNum type="arabicPeriod"/>
            </a:pPr>
            <a:r>
              <a:rPr lang="el-GR" sz="1400" dirty="0"/>
              <a:t>Αμυλοείδωση</a:t>
            </a:r>
          </a:p>
          <a:p>
            <a:pPr marL="609600" indent="-609600">
              <a:buFontTx/>
              <a:buAutoNum type="arabicPeriod"/>
            </a:pPr>
            <a:r>
              <a:rPr lang="el-GR" sz="1400" dirty="0"/>
              <a:t>Νόσος του </a:t>
            </a:r>
            <a:r>
              <a:rPr lang="en-US" sz="1400" dirty="0" err="1"/>
              <a:t>Gaucher</a:t>
            </a:r>
            <a:endParaRPr lang="el-GR" sz="1400" dirty="0"/>
          </a:p>
          <a:p>
            <a:pPr marL="609600" indent="-609600">
              <a:buFontTx/>
              <a:buNone/>
            </a:pPr>
            <a:r>
              <a:rPr lang="el-GR" sz="2000" dirty="0"/>
              <a:t>Ε. Νόσοι του Κολλαγόνου</a:t>
            </a:r>
          </a:p>
          <a:p>
            <a:pPr marL="609600" indent="-609600">
              <a:buFontTx/>
              <a:buAutoNum type="arabicPeriod"/>
            </a:pPr>
            <a:r>
              <a:rPr lang="el-GR" sz="1400" dirty="0"/>
              <a:t>Σύνδρομο </a:t>
            </a:r>
            <a:r>
              <a:rPr lang="en-US" sz="1400" dirty="0" err="1"/>
              <a:t>Felty</a:t>
            </a:r>
            <a:endParaRPr lang="el-GR" sz="1400" dirty="0"/>
          </a:p>
          <a:p>
            <a:pPr marL="609600" indent="-609600">
              <a:buFontTx/>
              <a:buAutoNum type="arabicPeriod"/>
            </a:pPr>
            <a:r>
              <a:rPr lang="el-GR" sz="1400" dirty="0"/>
              <a:t>Νόσος του </a:t>
            </a:r>
            <a:r>
              <a:rPr lang="en-US" sz="1400" dirty="0"/>
              <a:t>Still </a:t>
            </a:r>
            <a:endParaRPr lang="el-GR" sz="1400" dirty="0"/>
          </a:p>
          <a:p>
            <a:pPr marL="609600" indent="-609600">
              <a:buFontTx/>
              <a:buNone/>
            </a:pPr>
            <a:r>
              <a:rPr lang="el-GR" sz="2000" dirty="0"/>
              <a:t>ΣΤ. Έμφρακτο</a:t>
            </a:r>
          </a:p>
          <a:p>
            <a:pPr marL="609600" indent="-609600">
              <a:buFontTx/>
              <a:buNone/>
            </a:pPr>
            <a:r>
              <a:rPr lang="el-GR" sz="1400" dirty="0"/>
              <a:t>Εμβολή ή θρόμβωση σπληνικών αγγείων</a:t>
            </a:r>
          </a:p>
          <a:p>
            <a:pPr marL="609600" indent="-609600">
              <a:buFontTx/>
              <a:buNone/>
            </a:pPr>
            <a:r>
              <a:rPr lang="el-GR" sz="2000" dirty="0"/>
              <a:t>Ζ. Χωροκατακτητική εξεργασία</a:t>
            </a:r>
          </a:p>
          <a:p>
            <a:pPr marL="609600" indent="-609600">
              <a:buFontTx/>
              <a:buAutoNum type="arabicPeriod"/>
            </a:pPr>
            <a:r>
              <a:rPr lang="el-GR" sz="1400" dirty="0"/>
              <a:t>Εχινόκοκκος κύστις</a:t>
            </a:r>
          </a:p>
          <a:p>
            <a:pPr marL="609600" indent="-609600">
              <a:buFontTx/>
              <a:buAutoNum type="arabicPeriod"/>
            </a:pPr>
            <a:r>
              <a:rPr lang="el-GR" sz="1400" dirty="0"/>
              <a:t>Μονήρης κύστις</a:t>
            </a:r>
          </a:p>
          <a:p>
            <a:pPr marL="609600" indent="-609600">
              <a:buFontTx/>
              <a:buAutoNum type="arabicPeriod"/>
            </a:pPr>
            <a:r>
              <a:rPr lang="el-GR" sz="1400" dirty="0"/>
              <a:t>Πολυκυστική νόσος</a:t>
            </a:r>
          </a:p>
          <a:p>
            <a:pPr marL="609600" indent="-609600">
              <a:buFontTx/>
              <a:buAutoNum type="arabicPeriod"/>
            </a:pPr>
            <a:r>
              <a:rPr lang="el-GR" sz="1400" dirty="0"/>
              <a:t>Λέμφωμα</a:t>
            </a:r>
          </a:p>
          <a:p>
            <a:pPr marL="609600" indent="-609600">
              <a:buFontTx/>
              <a:buAutoNum type="arabicPeriod"/>
            </a:pPr>
            <a:r>
              <a:rPr lang="el-GR" sz="1400" dirty="0"/>
              <a:t>Λεμφοσάρκωμα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(24)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://www.nlm.nih.gov/medlineplus/ency/images/ency/fullsize/17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Splenectomy for idiopathic thrombocytopenic purp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09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http://3.bp.blogspot.com/_pOK9nKyAFVc/TF6dWlUQEMI/AAAAAAAAAGs/rwgfdbujaqA/s1600/Hyperreactive+splenomegaly+in+malaria.+Copyright+I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46291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l-GR" sz="2400" b="1" dirty="0" smtClean="0"/>
              <a:t>Αιτιολογία ψηλαφητής μάζας στον δεξιό λαγόνιο βόθρο</a:t>
            </a:r>
          </a:p>
          <a:p>
            <a:pPr>
              <a:lnSpc>
                <a:spcPct val="90000"/>
              </a:lnSpc>
              <a:buFontTx/>
              <a:buNone/>
            </a:pPr>
            <a:endParaRPr lang="el-GR" sz="24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dirty="0" smtClean="0"/>
              <a:t>Οξεία </a:t>
            </a:r>
            <a:r>
              <a:rPr lang="el-GR" sz="2400" dirty="0"/>
              <a:t>σκωληκοειδίτιδα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dirty="0"/>
              <a:t>Φυματίωση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dirty="0"/>
              <a:t>Καρκίνος του τυφλού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dirty="0"/>
              <a:t>Νόσος του </a:t>
            </a:r>
            <a:r>
              <a:rPr lang="en-US" sz="2400" dirty="0" err="1"/>
              <a:t>Crohn</a:t>
            </a:r>
            <a:r>
              <a:rPr lang="en-US" sz="2400" dirty="0"/>
              <a:t> </a:t>
            </a:r>
            <a:r>
              <a:rPr lang="el-GR" sz="2400" dirty="0"/>
              <a:t>(τελική ειλεΐτις)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dirty="0"/>
              <a:t>Λεμφαδενοπάθεια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dirty="0"/>
              <a:t>Ανεύρυσμα λαγονίου αρτηρίας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dirty="0"/>
              <a:t>Απόστημα του ψοΐτη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dirty="0"/>
              <a:t>Ρήξη επιγαστρίου αρτηρίας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dirty="0"/>
              <a:t>Κρυψορχία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dirty="0"/>
              <a:t>Ακτινομυκητίαση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dirty="0"/>
              <a:t>Χονδροσάρκωμα λαγονίων οστών</a:t>
            </a:r>
          </a:p>
          <a:p>
            <a:pPr>
              <a:lnSpc>
                <a:spcPct val="90000"/>
              </a:lnSpc>
              <a:buFontTx/>
              <a:buNone/>
            </a:pPr>
            <a:endParaRPr lang="el-GR" sz="2400" dirty="0"/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(25)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400" b="1" dirty="0" smtClean="0"/>
              <a:t>Η αντικειμενική εξέταση της κοιλίας: </a:t>
            </a:r>
            <a:r>
              <a:rPr lang="el-GR" sz="2400" b="1" u="sng" dirty="0" smtClean="0"/>
              <a:t>Επίκρουση</a:t>
            </a:r>
            <a:endParaRPr lang="el-GR" sz="2400" b="1" dirty="0" smtClean="0"/>
          </a:p>
          <a:p>
            <a:r>
              <a:rPr lang="el-GR" sz="2400" dirty="0" smtClean="0"/>
              <a:t>Αναζήτηση </a:t>
            </a:r>
            <a:r>
              <a:rPr lang="el-GR" sz="2400" dirty="0"/>
              <a:t>ελεύθερου περιτοναϊκού υγρού</a:t>
            </a:r>
          </a:p>
          <a:p>
            <a:r>
              <a:rPr lang="el-GR" sz="2400" dirty="0"/>
              <a:t>Διάταση λεπτού ή παχέος εντέρου</a:t>
            </a:r>
          </a:p>
          <a:p>
            <a:r>
              <a:rPr lang="el-GR" sz="2400" dirty="0"/>
              <a:t>Εξαφάνιση ηπατικής αμβλύτητος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(26)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"ΜΕΤΕΓΧΕΙΡΗΤΙΚΕΣ ΕΠΙΠΛΟΚΕΣ" ΜΠΟΝΑΤΣΟΣ ΓΕΡΑΣΙΜΟΣ</a:t>
            </a:r>
            <a:endParaRPr lang="el-GR"/>
          </a:p>
        </p:txBody>
      </p:sp>
      <p:pic>
        <p:nvPicPr>
          <p:cNvPr id="100354" name="Picture 2" descr="  Figure 7 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ΛΗΨΗ ΙΣΤΟΡΙΚΟΥ: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ΑΤΟΜΙΚΟ ΙΣΤΟΡΙΚΟ (2)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85720" y="1571612"/>
            <a:ext cx="8229600" cy="40655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l-GR" sz="2400" b="1" dirty="0" smtClean="0"/>
              <a:t>Πηγή ιστορικού και ημερομηνίες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609600" marR="0" lvl="0" indent="-609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lang="el-GR" sz="2400" dirty="0" smtClean="0"/>
              <a:t>Πηγή: ο ίδιος ο αθενής, συγγενείς, άλλοι ιατροί, περιβάλλον</a:t>
            </a:r>
          </a:p>
          <a:p>
            <a:pPr marL="609600" marR="0" lvl="0" indent="-609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lang="el-GR" sz="2400" dirty="0" smtClean="0"/>
              <a:t>Ημερομηνίες: λήψηςτου ιστορικού, εισαγωγών, εξιτηρίων, ιατρικών χειρισμών κλπ</a:t>
            </a:r>
          </a:p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endParaRPr kumimoji="0" lang="el-G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l-GR" sz="2800" b="1" dirty="0" smtClean="0"/>
              <a:t>Συμπτώματα παθήσεων του ουροποιητικού συστήματος</a:t>
            </a:r>
          </a:p>
          <a:p>
            <a:r>
              <a:rPr lang="el-GR" sz="2800" dirty="0" smtClean="0"/>
              <a:t>Πόνος </a:t>
            </a:r>
            <a:r>
              <a:rPr lang="el-GR" sz="2800" dirty="0"/>
              <a:t>νεφρικής αιτιολογίας</a:t>
            </a:r>
          </a:p>
          <a:p>
            <a:r>
              <a:rPr lang="el-GR" sz="2800" dirty="0"/>
              <a:t>Ουρητηρικός κολικός</a:t>
            </a:r>
          </a:p>
          <a:p>
            <a:r>
              <a:rPr lang="el-GR" sz="2800" dirty="0"/>
              <a:t>Αιματουρία</a:t>
            </a:r>
          </a:p>
          <a:p>
            <a:r>
              <a:rPr lang="el-GR" sz="2800" dirty="0"/>
              <a:t>Πόνος από την ουροδόχο κύστη</a:t>
            </a:r>
          </a:p>
          <a:p>
            <a:r>
              <a:rPr lang="el-GR" sz="2800" dirty="0"/>
              <a:t>Συχνουρία</a:t>
            </a:r>
          </a:p>
          <a:p>
            <a:r>
              <a:rPr lang="el-GR" sz="2800" dirty="0"/>
              <a:t>Δυσουρία</a:t>
            </a:r>
          </a:p>
          <a:p>
            <a:r>
              <a:rPr lang="el-GR" sz="2800" dirty="0"/>
              <a:t>Επίσχεση ούρων</a:t>
            </a:r>
          </a:p>
          <a:p>
            <a:r>
              <a:rPr lang="el-GR" sz="2800" dirty="0"/>
              <a:t>Προστατικός πόνος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(27)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http://renal-colic.net/wp-content/uploads/2011/12/renal-coli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03784" cy="3501008"/>
          </a:xfrm>
          <a:prstGeom prst="rect">
            <a:avLst/>
          </a:prstGeom>
          <a:noFill/>
        </p:spPr>
      </p:pic>
      <p:pic>
        <p:nvPicPr>
          <p:cNvPr id="130052" name="Picture 4" descr="Kidney St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2828" y="0"/>
            <a:ext cx="5161172" cy="3356992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1691680" y="2996952"/>
            <a:ext cx="5976664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ΕΝΤΟΠΙΣΗ ΚΑΙ ΑΝΤΑΝΑΚΛΑΣΗ ΚΟΛΙΚΟΥ ΝΕΦΡΟΥ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1612"/>
            <a:ext cx="8229600" cy="4554551"/>
          </a:xfrm>
        </p:spPr>
        <p:txBody>
          <a:bodyPr/>
          <a:lstStyle/>
          <a:p>
            <a:pPr algn="ctr">
              <a:buFontTx/>
              <a:buNone/>
            </a:pPr>
            <a:r>
              <a:rPr lang="el-GR" b="1" dirty="0" smtClean="0"/>
              <a:t>Πόνος νεφρικής αιτιολογίας</a:t>
            </a:r>
          </a:p>
          <a:p>
            <a:pPr>
              <a:buFontTx/>
              <a:buNone/>
            </a:pPr>
            <a:r>
              <a:rPr lang="el-GR" dirty="0" smtClean="0"/>
              <a:t>Εντόπιση</a:t>
            </a:r>
            <a:endParaRPr lang="el-GR" dirty="0"/>
          </a:p>
          <a:p>
            <a:pPr>
              <a:buFontTx/>
              <a:buNone/>
            </a:pPr>
            <a:r>
              <a:rPr lang="el-GR" dirty="0"/>
              <a:t>Ένταση</a:t>
            </a:r>
          </a:p>
          <a:p>
            <a:pPr>
              <a:buFontTx/>
              <a:buNone/>
            </a:pPr>
            <a:r>
              <a:rPr lang="el-GR" dirty="0"/>
              <a:t>Χαρακτήρας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(28)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pPr algn="ctr">
              <a:buFontTx/>
              <a:buNone/>
            </a:pPr>
            <a:r>
              <a:rPr lang="el-GR" b="1" dirty="0" smtClean="0"/>
              <a:t>Αίτια Διόγκωσης Νεφρών</a:t>
            </a:r>
          </a:p>
          <a:p>
            <a:pPr>
              <a:buFontTx/>
              <a:buNone/>
            </a:pPr>
            <a:endParaRPr lang="el-GR" dirty="0" smtClean="0"/>
          </a:p>
          <a:p>
            <a:pPr>
              <a:buFontTx/>
              <a:buNone/>
            </a:pPr>
            <a:r>
              <a:rPr lang="el-GR" dirty="0" smtClean="0"/>
              <a:t>Υδρονέφρωση</a:t>
            </a:r>
            <a:endParaRPr lang="el-GR" dirty="0"/>
          </a:p>
          <a:p>
            <a:pPr>
              <a:buFontTx/>
              <a:buNone/>
            </a:pPr>
            <a:r>
              <a:rPr lang="el-GR" dirty="0"/>
              <a:t>Απόστημα</a:t>
            </a:r>
          </a:p>
          <a:p>
            <a:pPr>
              <a:buFontTx/>
              <a:buNone/>
            </a:pPr>
            <a:r>
              <a:rPr lang="el-GR" dirty="0"/>
              <a:t>Υπερνέφρωμα – Νεφροβλάστωμα</a:t>
            </a:r>
          </a:p>
          <a:p>
            <a:pPr>
              <a:buFontTx/>
              <a:buNone/>
            </a:pPr>
            <a:r>
              <a:rPr lang="el-GR" dirty="0"/>
              <a:t>Πολυκυστική νόσος</a:t>
            </a:r>
          </a:p>
          <a:p>
            <a:pPr>
              <a:buFontTx/>
              <a:buNone/>
            </a:pPr>
            <a:r>
              <a:rPr lang="el-GR" dirty="0"/>
              <a:t>Υπερτροφία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(29)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pPr algn="ctr">
              <a:buNone/>
            </a:pPr>
            <a:r>
              <a:rPr lang="el-GR" b="1" dirty="0" smtClean="0"/>
              <a:t>Ουρητηρικός Κολικός</a:t>
            </a:r>
          </a:p>
          <a:p>
            <a:r>
              <a:rPr lang="el-GR" dirty="0" smtClean="0"/>
              <a:t>Εντόπιση </a:t>
            </a:r>
            <a:r>
              <a:rPr lang="el-GR" dirty="0"/>
              <a:t>– Αντανακλάσεις</a:t>
            </a:r>
          </a:p>
          <a:p>
            <a:r>
              <a:rPr lang="el-GR" dirty="0"/>
              <a:t>Ένταση</a:t>
            </a:r>
          </a:p>
          <a:p>
            <a:r>
              <a:rPr lang="el-GR" dirty="0"/>
              <a:t>Χαρακτήρας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(30)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50"/>
            <a:ext cx="8229600" cy="4483113"/>
          </a:xfrm>
        </p:spPr>
        <p:txBody>
          <a:bodyPr/>
          <a:lstStyle/>
          <a:p>
            <a:pPr marL="609600" indent="-609600" algn="ctr">
              <a:buNone/>
            </a:pPr>
            <a:r>
              <a:rPr lang="el-GR" sz="2800" b="1" dirty="0" smtClean="0"/>
              <a:t>Κλινική εξέταση του αρτηριοπαθούς</a:t>
            </a:r>
            <a:endParaRPr lang="el-GR" b="1" dirty="0" smtClean="0"/>
          </a:p>
          <a:p>
            <a:pPr marL="609600" indent="-609600">
              <a:buFontTx/>
              <a:buAutoNum type="arabicPeriod"/>
            </a:pPr>
            <a:r>
              <a:rPr lang="el-GR" dirty="0" smtClean="0"/>
              <a:t>Ατομικό </a:t>
            </a:r>
            <a:r>
              <a:rPr lang="el-GR" dirty="0"/>
              <a:t>και οικογενειακό ιστορικό</a:t>
            </a:r>
          </a:p>
          <a:p>
            <a:pPr marL="609600" indent="-609600">
              <a:buFontTx/>
              <a:buAutoNum type="arabicPeriod"/>
            </a:pPr>
            <a:r>
              <a:rPr lang="el-GR" dirty="0"/>
              <a:t>Σταδιοποίηση</a:t>
            </a:r>
          </a:p>
          <a:p>
            <a:pPr marL="609600" indent="-609600">
              <a:buFontTx/>
              <a:buAutoNum type="arabicPeriod"/>
            </a:pPr>
            <a:r>
              <a:rPr lang="el-GR" dirty="0"/>
              <a:t>Αντικειμενική εξέταση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(31)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https://mynyp.org/images/my_health/ei_2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algn="ctr">
              <a:buFontTx/>
              <a:buNone/>
            </a:pPr>
            <a:r>
              <a:rPr lang="el-GR" sz="2800" b="1" dirty="0" smtClean="0"/>
              <a:t>Κλινική εξέταση του αρτηριοπαθούς : Πληροφορίες από το ιστορικό</a:t>
            </a:r>
            <a:endParaRPr lang="el-GR" b="1" u="sng" dirty="0" smtClean="0"/>
          </a:p>
          <a:p>
            <a:pPr algn="ctr">
              <a:buFontTx/>
              <a:buNone/>
            </a:pPr>
            <a:r>
              <a:rPr lang="el-GR" u="sng" dirty="0" smtClean="0"/>
              <a:t>Αναζήτηση </a:t>
            </a:r>
            <a:r>
              <a:rPr lang="el-GR" u="sng" dirty="0"/>
              <a:t>επιβαρυντικών παραγόντων</a:t>
            </a:r>
          </a:p>
          <a:p>
            <a:pPr>
              <a:buFontTx/>
              <a:buNone/>
            </a:pPr>
            <a:endParaRPr lang="el-GR" dirty="0"/>
          </a:p>
          <a:p>
            <a:pPr>
              <a:buFontTx/>
              <a:buNone/>
            </a:pPr>
            <a:r>
              <a:rPr lang="el-GR" sz="2400" dirty="0"/>
              <a:t>Κάπνισμα			   Επάγγελμα</a:t>
            </a:r>
          </a:p>
          <a:p>
            <a:pPr>
              <a:buFontTx/>
              <a:buNone/>
            </a:pPr>
            <a:r>
              <a:rPr lang="el-GR" sz="2400" dirty="0"/>
              <a:t>Σακχαρώδης Διαβήτης	   Έμφραγμα του μυοκαρδίου</a:t>
            </a:r>
          </a:p>
          <a:p>
            <a:pPr>
              <a:buFontTx/>
              <a:buNone/>
            </a:pPr>
            <a:r>
              <a:rPr lang="el-GR" sz="2400" dirty="0"/>
              <a:t>Υπέρταση			   Εγκεφαλικό επεισόδιο</a:t>
            </a:r>
          </a:p>
          <a:p>
            <a:pPr>
              <a:buFontTx/>
              <a:buNone/>
            </a:pPr>
            <a:r>
              <a:rPr lang="el-GR" sz="2400" dirty="0"/>
              <a:t>Υπερλιπιδαιμία		   Παχυσαρκία</a:t>
            </a:r>
          </a:p>
        </p:txBody>
      </p:sp>
      <p:pic>
        <p:nvPicPr>
          <p:cNvPr id="5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(32)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60575"/>
            <a:ext cx="4038600" cy="4065588"/>
          </a:xfrm>
        </p:spPr>
        <p:txBody>
          <a:bodyPr/>
          <a:lstStyle/>
          <a:p>
            <a:pPr algn="ctr">
              <a:buFontTx/>
              <a:buNone/>
            </a:pPr>
            <a:r>
              <a:rPr lang="el-GR" u="sng" dirty="0"/>
              <a:t>Στάδιο</a:t>
            </a:r>
          </a:p>
          <a:p>
            <a:pPr algn="ctr">
              <a:buFontTx/>
              <a:buNone/>
            </a:pPr>
            <a:endParaRPr lang="el-GR" u="sng" dirty="0"/>
          </a:p>
          <a:p>
            <a:pPr>
              <a:buFontTx/>
              <a:buNone/>
            </a:pPr>
            <a:r>
              <a:rPr lang="el-GR" dirty="0"/>
              <a:t>Στάδιο </a:t>
            </a:r>
            <a:r>
              <a:rPr lang="en-US" dirty="0"/>
              <a:t>I</a:t>
            </a:r>
          </a:p>
          <a:p>
            <a:pPr>
              <a:buFontTx/>
              <a:buNone/>
            </a:pPr>
            <a:r>
              <a:rPr lang="el-GR" dirty="0"/>
              <a:t>Στάδιο</a:t>
            </a:r>
            <a:r>
              <a:rPr lang="en-US" dirty="0"/>
              <a:t> II</a:t>
            </a:r>
          </a:p>
          <a:p>
            <a:pPr>
              <a:buFontTx/>
              <a:buNone/>
            </a:pPr>
            <a:r>
              <a:rPr lang="el-GR" dirty="0"/>
              <a:t>Στάδιο</a:t>
            </a:r>
            <a:r>
              <a:rPr lang="en-US" dirty="0"/>
              <a:t> III</a:t>
            </a:r>
          </a:p>
          <a:p>
            <a:pPr>
              <a:buFontTx/>
              <a:buNone/>
            </a:pPr>
            <a:r>
              <a:rPr lang="el-GR" dirty="0"/>
              <a:t>Στάδιο</a:t>
            </a:r>
            <a:r>
              <a:rPr lang="en-US" dirty="0"/>
              <a:t> IV</a:t>
            </a:r>
            <a:r>
              <a:rPr lang="el-GR" dirty="0"/>
              <a:t> 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60575"/>
            <a:ext cx="4038600" cy="4065588"/>
          </a:xfrm>
        </p:spPr>
        <p:txBody>
          <a:bodyPr/>
          <a:lstStyle/>
          <a:p>
            <a:pPr algn="ctr">
              <a:buFontTx/>
              <a:buNone/>
            </a:pPr>
            <a:r>
              <a:rPr lang="el-GR" u="sng" dirty="0"/>
              <a:t>Χαρακτηριστικό</a:t>
            </a:r>
          </a:p>
          <a:p>
            <a:pPr algn="ctr">
              <a:buFontTx/>
              <a:buNone/>
            </a:pPr>
            <a:endParaRPr lang="el-GR" u="sng" dirty="0"/>
          </a:p>
          <a:p>
            <a:pPr>
              <a:buFontTx/>
              <a:buNone/>
            </a:pPr>
            <a:r>
              <a:rPr lang="el-GR" dirty="0"/>
              <a:t>Ασυμπτωματικό</a:t>
            </a:r>
          </a:p>
          <a:p>
            <a:pPr>
              <a:buFontTx/>
              <a:buNone/>
            </a:pPr>
            <a:r>
              <a:rPr lang="el-GR" dirty="0"/>
              <a:t>Διαλείπουσα χωλότης</a:t>
            </a:r>
          </a:p>
          <a:p>
            <a:pPr>
              <a:buFontTx/>
              <a:buNone/>
            </a:pPr>
            <a:r>
              <a:rPr lang="el-GR" dirty="0"/>
              <a:t>Άλγος αναπαύσεως</a:t>
            </a:r>
          </a:p>
          <a:p>
            <a:pPr>
              <a:buFontTx/>
              <a:buNone/>
            </a:pPr>
            <a:r>
              <a:rPr lang="el-GR" dirty="0"/>
              <a:t>Γάγγραινα</a:t>
            </a:r>
          </a:p>
          <a:p>
            <a:pPr>
              <a:buFontTx/>
              <a:buNone/>
            </a:pPr>
            <a:endParaRPr lang="el-GR" dirty="0"/>
          </a:p>
        </p:txBody>
      </p:sp>
      <p:pic>
        <p:nvPicPr>
          <p:cNvPr id="6" name="Picture 8" descr="ATHI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chemeClr val="tx2">
                    <a:shade val="90000"/>
                  </a:schemeClr>
                </a:solidFill>
              </a:rPr>
              <a:t>«ΛΗΨΗ ΙΣΤΟΡΙΚΟΥ – ΚΛΙΝΙΚΗ ΕΞΕΤΑΣΗ ΧΕΙΡΟΥΡΓΙΚΟΥ ΑΣΘΕΝΟΥΣ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ΜΠΟΝΑΤΣΟΣ ΓΕΡΑΣΙΜΟΣ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28" y="1357298"/>
            <a:ext cx="6429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/>
              <a:t>Κλινικά στάδια της χρονίας περιφερικής </a:t>
            </a:r>
            <a:r>
              <a:rPr lang="el-GR" sz="2400" b="1" dirty="0" err="1" smtClean="0"/>
              <a:t>αρτηροπάθειας</a:t>
            </a:r>
            <a:r>
              <a:rPr lang="el-GR" sz="2400" b="1" dirty="0" smtClean="0"/>
              <a:t> κατά </a:t>
            </a:r>
            <a:r>
              <a:rPr lang="en-US" sz="2400" b="1" dirty="0" smtClean="0"/>
              <a:t>Fontaine</a:t>
            </a:r>
            <a:endParaRPr lang="el-GR" sz="24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ΚΛΙΝΙΚΗ ΕΞΕΤΑΣΗ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ΧΕΙΡΟΥΡΓΙΚΟΥ ΑΣΘΕΝΟΥΣ (33)</a:t>
            </a:r>
            <a:endParaRPr kumimoji="0" lang="el-GR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Occlusive Peripheral Arterial Diseas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852" y="0"/>
            <a:ext cx="3682148" cy="6858000"/>
          </a:xfrm>
          <a:prstGeom prst="rect">
            <a:avLst/>
          </a:prstGeom>
          <a:noFill/>
        </p:spPr>
      </p:pic>
      <p:pic>
        <p:nvPicPr>
          <p:cNvPr id="132100" name="Picture 4" descr="http://www.nhlbi.nih.gov/health/health-topics/images/pad_plaqu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560303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1112</TotalTime>
  <Words>3520</Words>
  <Application>Microsoft Office PowerPoint</Application>
  <PresentationFormat>Προβολή στην οθόνη (4:3)</PresentationFormat>
  <Paragraphs>870</Paragraphs>
  <Slides>114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114</vt:i4>
      </vt:variant>
    </vt:vector>
  </HeadingPairs>
  <TitlesOfParts>
    <vt:vector size="115" baseType="lpstr">
      <vt:lpstr>Flow</vt:lpstr>
      <vt:lpstr>ΛΗΨΗ ΙΣΤΟΡΙΚΟΥ – ΚΛΙΝΙΚΗ ΕΞΕΤΑΣΗ ΧΕΙΡΟΥΡΓΙΚΟΥ ΑΣΘΕΝΟΥΣ </vt:lpstr>
      <vt:lpstr>ΠΕΡΙΕΧΟΜΕΝΑ ΠΑΡΟΥΣΙΑΣΗΣ</vt:lpstr>
      <vt:lpstr>Διαφάνεια 3</vt:lpstr>
      <vt:lpstr>Διαφάνεια 4</vt:lpstr>
      <vt:lpstr>Διαφάνεια 5</vt:lpstr>
      <vt:lpstr>ΛΗΨΗ ΙΣΤΟΡΙΚΟΥ: ΑΤΟΜΙΚΟ ΙΣΤΟΡΙΚΟ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ΛΗΨΗ ΙΣΤΟΡΙΚΟΥ: ΚΛΗΡΟΝΟΜΙΚΟ ΙΣΤΟΡΙΚΟ</vt:lpstr>
      <vt:lpstr>Διαφάνεια 43</vt:lpstr>
      <vt:lpstr>Διαφάνεια 44</vt:lpstr>
      <vt:lpstr>ΚΛΙΝΙΚΗ ΕΞΕΤΑΣΗ ΧΕΙΡΟΥΡΓΙΚΟΥ ΑΣΘΕΝΟΥΣ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Διαφάνεια 64</vt:lpstr>
      <vt:lpstr>Διαφάνεια 65</vt:lpstr>
      <vt:lpstr>Διαφάνεια 66</vt:lpstr>
      <vt:lpstr>Διαφάνεια 67</vt:lpstr>
      <vt:lpstr>Διαφάνεια 68</vt:lpstr>
      <vt:lpstr>Διαφάνεια 69</vt:lpstr>
      <vt:lpstr>Διαφάνεια 70</vt:lpstr>
      <vt:lpstr>Διαφάνεια 71</vt:lpstr>
      <vt:lpstr>Διαφάνεια 72</vt:lpstr>
      <vt:lpstr>Διαφάνεια 73</vt:lpstr>
      <vt:lpstr>Διαφάνεια 74</vt:lpstr>
      <vt:lpstr>Διαφάνεια 75</vt:lpstr>
      <vt:lpstr>Διαφάνεια 76</vt:lpstr>
      <vt:lpstr>Διαφάνεια 77</vt:lpstr>
      <vt:lpstr>Διαφάνεια 78</vt:lpstr>
      <vt:lpstr>Διαφάνεια 79</vt:lpstr>
      <vt:lpstr>Διαφάνεια 80</vt:lpstr>
      <vt:lpstr>Διαφάνεια 81</vt:lpstr>
      <vt:lpstr>Διαφάνεια 82</vt:lpstr>
      <vt:lpstr>Διαφάνεια 83</vt:lpstr>
      <vt:lpstr>Διαφάνεια 84</vt:lpstr>
      <vt:lpstr>Διαφάνεια 85</vt:lpstr>
      <vt:lpstr>Διαφάνεια 86</vt:lpstr>
      <vt:lpstr>Διαφάνεια 87</vt:lpstr>
      <vt:lpstr>Διαφάνεια 88</vt:lpstr>
      <vt:lpstr>Διαφάνεια 89</vt:lpstr>
      <vt:lpstr>Διαφάνεια 90</vt:lpstr>
      <vt:lpstr>Διαφάνεια 91</vt:lpstr>
      <vt:lpstr>Διαφάνεια 92</vt:lpstr>
      <vt:lpstr>Διαφάνεια 93</vt:lpstr>
      <vt:lpstr>Διαφάνεια 94</vt:lpstr>
      <vt:lpstr>Διαφάνεια 95</vt:lpstr>
      <vt:lpstr>Διαφάνεια 96</vt:lpstr>
      <vt:lpstr>Διαφάνεια 97</vt:lpstr>
      <vt:lpstr>Διαφάνεια 98</vt:lpstr>
      <vt:lpstr>Διαφάνεια 99</vt:lpstr>
      <vt:lpstr>Διαφάνεια 100</vt:lpstr>
      <vt:lpstr>Διαφάνεια 101</vt:lpstr>
      <vt:lpstr>Διαφάνεια 102</vt:lpstr>
      <vt:lpstr>Διαφάνεια 103</vt:lpstr>
      <vt:lpstr>Διαφάνεια 104</vt:lpstr>
      <vt:lpstr>Διαφάνεια 105</vt:lpstr>
      <vt:lpstr>Διαφάνεια 106</vt:lpstr>
      <vt:lpstr>Διαφάνεια 107</vt:lpstr>
      <vt:lpstr>Διαφάνεια 108</vt:lpstr>
      <vt:lpstr>Διαφάνεια 109</vt:lpstr>
      <vt:lpstr>Διαφάνεια 110</vt:lpstr>
      <vt:lpstr>Διαφάνεια 111</vt:lpstr>
      <vt:lpstr>Διαφορική διαγνωστική φλεβοιδήματος και λεμφοιδήματος</vt:lpstr>
      <vt:lpstr>Διαφάνεια 113</vt:lpstr>
      <vt:lpstr>Διαφάνεια 114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nurs.uoa.gr</dc:creator>
  <cp:lastModifiedBy>Windows User</cp:lastModifiedBy>
  <cp:revision>46</cp:revision>
  <dcterms:created xsi:type="dcterms:W3CDTF">2012-06-19T20:23:33Z</dcterms:created>
  <dcterms:modified xsi:type="dcterms:W3CDTF">2012-08-15T14:51:50Z</dcterms:modified>
</cp:coreProperties>
</file>