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6" r:id="rId1"/>
  </p:sldMasterIdLst>
  <p:notesMasterIdLst>
    <p:notesMasterId r:id="rId125"/>
  </p:notesMasterIdLst>
  <p:sldIdLst>
    <p:sldId id="516" r:id="rId2"/>
    <p:sldId id="517" r:id="rId3"/>
    <p:sldId id="256" r:id="rId4"/>
    <p:sldId id="508" r:id="rId5"/>
    <p:sldId id="507" r:id="rId6"/>
    <p:sldId id="512"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89" r:id="rId24"/>
    <p:sldId id="515" r:id="rId25"/>
    <p:sldId id="391" r:id="rId26"/>
    <p:sldId id="392" r:id="rId27"/>
    <p:sldId id="393" r:id="rId28"/>
    <p:sldId id="394" r:id="rId29"/>
    <p:sldId id="395" r:id="rId30"/>
    <p:sldId id="396" r:id="rId31"/>
    <p:sldId id="397" r:id="rId32"/>
    <p:sldId id="398" r:id="rId33"/>
    <p:sldId id="399" r:id="rId34"/>
    <p:sldId id="400" r:id="rId35"/>
    <p:sldId id="401" r:id="rId36"/>
    <p:sldId id="402" r:id="rId37"/>
    <p:sldId id="403" r:id="rId38"/>
    <p:sldId id="404" r:id="rId39"/>
    <p:sldId id="405" r:id="rId40"/>
    <p:sldId id="407" r:id="rId41"/>
    <p:sldId id="408" r:id="rId42"/>
    <p:sldId id="409" r:id="rId43"/>
    <p:sldId id="410" r:id="rId44"/>
    <p:sldId id="411" r:id="rId45"/>
    <p:sldId id="412" r:id="rId46"/>
    <p:sldId id="413" r:id="rId47"/>
    <p:sldId id="414" r:id="rId48"/>
    <p:sldId id="415" r:id="rId49"/>
    <p:sldId id="416" r:id="rId50"/>
    <p:sldId id="417" r:id="rId51"/>
    <p:sldId id="418" r:id="rId52"/>
    <p:sldId id="419" r:id="rId53"/>
    <p:sldId id="420" r:id="rId54"/>
    <p:sldId id="421" r:id="rId55"/>
    <p:sldId id="422" r:id="rId56"/>
    <p:sldId id="423" r:id="rId57"/>
    <p:sldId id="424" r:id="rId58"/>
    <p:sldId id="425" r:id="rId59"/>
    <p:sldId id="426" r:id="rId60"/>
    <p:sldId id="427" r:id="rId61"/>
    <p:sldId id="428" r:id="rId62"/>
    <p:sldId id="429" r:id="rId63"/>
    <p:sldId id="430" r:id="rId64"/>
    <p:sldId id="431" r:id="rId65"/>
    <p:sldId id="432" r:id="rId66"/>
    <p:sldId id="433" r:id="rId67"/>
    <p:sldId id="434" r:id="rId68"/>
    <p:sldId id="435" r:id="rId69"/>
    <p:sldId id="436" r:id="rId70"/>
    <p:sldId id="437" r:id="rId71"/>
    <p:sldId id="438" r:id="rId72"/>
    <p:sldId id="439" r:id="rId73"/>
    <p:sldId id="440" r:id="rId74"/>
    <p:sldId id="441" r:id="rId75"/>
    <p:sldId id="442" r:id="rId76"/>
    <p:sldId id="443" r:id="rId77"/>
    <p:sldId id="444" r:id="rId78"/>
    <p:sldId id="445" r:id="rId79"/>
    <p:sldId id="446" r:id="rId80"/>
    <p:sldId id="447" r:id="rId81"/>
    <p:sldId id="448" r:id="rId82"/>
    <p:sldId id="450" r:id="rId83"/>
    <p:sldId id="451" r:id="rId84"/>
    <p:sldId id="452" r:id="rId85"/>
    <p:sldId id="453" r:id="rId86"/>
    <p:sldId id="455" r:id="rId87"/>
    <p:sldId id="456" r:id="rId88"/>
    <p:sldId id="457" r:id="rId89"/>
    <p:sldId id="458" r:id="rId90"/>
    <p:sldId id="459" r:id="rId91"/>
    <p:sldId id="460" r:id="rId92"/>
    <p:sldId id="461" r:id="rId93"/>
    <p:sldId id="462" r:id="rId94"/>
    <p:sldId id="463" r:id="rId95"/>
    <p:sldId id="464" r:id="rId96"/>
    <p:sldId id="465" r:id="rId97"/>
    <p:sldId id="466" r:id="rId98"/>
    <p:sldId id="467" r:id="rId99"/>
    <p:sldId id="468" r:id="rId100"/>
    <p:sldId id="469" r:id="rId101"/>
    <p:sldId id="470" r:id="rId102"/>
    <p:sldId id="471" r:id="rId103"/>
    <p:sldId id="472" r:id="rId104"/>
    <p:sldId id="473" r:id="rId105"/>
    <p:sldId id="514" r:id="rId106"/>
    <p:sldId id="474" r:id="rId107"/>
    <p:sldId id="475" r:id="rId108"/>
    <p:sldId id="476" r:id="rId109"/>
    <p:sldId id="485" r:id="rId110"/>
    <p:sldId id="486" r:id="rId111"/>
    <p:sldId id="487" r:id="rId112"/>
    <p:sldId id="488" r:id="rId113"/>
    <p:sldId id="489" r:id="rId114"/>
    <p:sldId id="490" r:id="rId115"/>
    <p:sldId id="492" r:id="rId116"/>
    <p:sldId id="493" r:id="rId117"/>
    <p:sldId id="494" r:id="rId118"/>
    <p:sldId id="495" r:id="rId119"/>
    <p:sldId id="496" r:id="rId120"/>
    <p:sldId id="497" r:id="rId121"/>
    <p:sldId id="498" r:id="rId122"/>
    <p:sldId id="499" r:id="rId123"/>
    <p:sldId id="500" r:id="rId1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FF"/>
    <a:srgbClr val="FF66CC"/>
    <a:srgbClr val="FF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15" autoAdjust="0"/>
  </p:normalViewPr>
  <p:slideViewPr>
    <p:cSldViewPr>
      <p:cViewPr varScale="1">
        <p:scale>
          <a:sx n="97" d="100"/>
          <a:sy n="97" d="100"/>
        </p:scale>
        <p:origin x="968" y="5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a:extLst>
              <a:ext uri="{FF2B5EF4-FFF2-40B4-BE49-F238E27FC236}">
                <a16:creationId xmlns:a16="http://schemas.microsoft.com/office/drawing/2014/main" id="{7EF92384-3F2B-4E2B-94C6-FA8E667C5533}"/>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4" name="AutoShape 2">
            <a:extLst>
              <a:ext uri="{FF2B5EF4-FFF2-40B4-BE49-F238E27FC236}">
                <a16:creationId xmlns:a16="http://schemas.microsoft.com/office/drawing/2014/main" id="{B04402B8-BDFF-4CE3-9744-D467DE05BA77}"/>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5" name="AutoShape 3">
            <a:extLst>
              <a:ext uri="{FF2B5EF4-FFF2-40B4-BE49-F238E27FC236}">
                <a16:creationId xmlns:a16="http://schemas.microsoft.com/office/drawing/2014/main" id="{365606B7-A3E8-49B6-A8DE-AC25583A268B}"/>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6" name="AutoShape 4">
            <a:extLst>
              <a:ext uri="{FF2B5EF4-FFF2-40B4-BE49-F238E27FC236}">
                <a16:creationId xmlns:a16="http://schemas.microsoft.com/office/drawing/2014/main" id="{8F216C10-180F-4C30-9193-30EB4587C4F0}"/>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7" name="AutoShape 5">
            <a:extLst>
              <a:ext uri="{FF2B5EF4-FFF2-40B4-BE49-F238E27FC236}">
                <a16:creationId xmlns:a16="http://schemas.microsoft.com/office/drawing/2014/main" id="{4D40A25B-FE9E-484F-9958-33796EE48AD6}"/>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8" name="AutoShape 6">
            <a:extLst>
              <a:ext uri="{FF2B5EF4-FFF2-40B4-BE49-F238E27FC236}">
                <a16:creationId xmlns:a16="http://schemas.microsoft.com/office/drawing/2014/main" id="{B655E5AE-BD57-433E-90BC-552133F1C544}"/>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9" name="Text Box 7">
            <a:extLst>
              <a:ext uri="{FF2B5EF4-FFF2-40B4-BE49-F238E27FC236}">
                <a16:creationId xmlns:a16="http://schemas.microsoft.com/office/drawing/2014/main" id="{328A2B9F-F1C1-4AFB-B9A3-16B5F2D2B39A}"/>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0" name="Text Box 8">
            <a:extLst>
              <a:ext uri="{FF2B5EF4-FFF2-40B4-BE49-F238E27FC236}">
                <a16:creationId xmlns:a16="http://schemas.microsoft.com/office/drawing/2014/main" id="{EDFFDBEA-0BA3-456D-BC1E-7DC776AC76F7}"/>
              </a:ext>
            </a:extLst>
          </p:cNvPr>
          <p:cNvSpPr txBox="1">
            <a:spLocks noChangeArrowheads="1"/>
          </p:cNvSpPr>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1" name="Rectangle 9">
            <a:extLst>
              <a:ext uri="{FF2B5EF4-FFF2-40B4-BE49-F238E27FC236}">
                <a16:creationId xmlns:a16="http://schemas.microsoft.com/office/drawing/2014/main" id="{E29D771C-515D-4ED9-A32D-44CF519A20C7}"/>
              </a:ext>
            </a:extLst>
          </p:cNvPr>
          <p:cNvSpPr>
            <a:spLocks noGrp="1" noRot="1" noChangeAspect="1" noChangeArrowheads="1"/>
          </p:cNvSpPr>
          <p:nvPr>
            <p:ph type="sldImg"/>
          </p:nvPr>
        </p:nvSpPr>
        <p:spPr bwMode="auto">
          <a:xfrm>
            <a:off x="1143000" y="685800"/>
            <a:ext cx="4562475" cy="3419475"/>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82" name="Rectangle 10">
            <a:extLst>
              <a:ext uri="{FF2B5EF4-FFF2-40B4-BE49-F238E27FC236}">
                <a16:creationId xmlns:a16="http://schemas.microsoft.com/office/drawing/2014/main" id="{E19C7F2B-1490-430C-BD4E-ABA6972102B4}"/>
              </a:ext>
            </a:extLst>
          </p:cNvPr>
          <p:cNvSpPr>
            <a:spLocks noGrp="1" noChangeArrowheads="1"/>
          </p:cNvSpPr>
          <p:nvPr>
            <p:ph type="body"/>
          </p:nvPr>
        </p:nvSpPr>
        <p:spPr bwMode="auto">
          <a:xfrm>
            <a:off x="685800" y="4343400"/>
            <a:ext cx="5476875" cy="410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l-GR" altLang="en-US"/>
          </a:p>
        </p:txBody>
      </p:sp>
      <p:sp>
        <p:nvSpPr>
          <p:cNvPr id="3083" name="Text Box 11">
            <a:extLst>
              <a:ext uri="{FF2B5EF4-FFF2-40B4-BE49-F238E27FC236}">
                <a16:creationId xmlns:a16="http://schemas.microsoft.com/office/drawing/2014/main" id="{8C6BC2EF-21F7-4EDB-95A6-B006465D2888}"/>
              </a:ext>
            </a:extLst>
          </p:cNvPr>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4" name="Rectangle 12">
            <a:extLst>
              <a:ext uri="{FF2B5EF4-FFF2-40B4-BE49-F238E27FC236}">
                <a16:creationId xmlns:a16="http://schemas.microsoft.com/office/drawing/2014/main" id="{B3F4549F-AD9B-4F93-BA23-05AEA539A1BC}"/>
              </a:ext>
            </a:extLst>
          </p:cNvPr>
          <p:cNvSpPr>
            <a:spLocks noGrp="1" noChangeArrowheads="1"/>
          </p:cNvSpPr>
          <p:nvPr>
            <p:ph type="sldNum"/>
          </p:nvPr>
        </p:nvSpPr>
        <p:spPr bwMode="auto">
          <a:xfrm>
            <a:off x="3884613" y="8685213"/>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fld id="{646B6CF1-AE73-4799-A6A1-A91C7245C2B1}" type="slidenum">
              <a:rPr lang="el-GR" altLang="en-US"/>
              <a:pPr/>
              <a:t>‹#›</a:t>
            </a:fld>
            <a:endParaRPr lang="el-GR"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chemistry.tutorvista.com/biochemistry/aspartic-acid.html" TargetMode="External"/><Relationship Id="rId3" Type="http://schemas.openxmlformats.org/officeDocument/2006/relationships/hyperlink" Target="http://chemistry.tutorvista.com/biochemistry/essential-amino-acids.html" TargetMode="External"/><Relationship Id="rId7" Type="http://schemas.openxmlformats.org/officeDocument/2006/relationships/hyperlink" Target="http://chemistry.tutorvista.com/biochemistry/tryptophan.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chemistry.tutorvista.com/biochemistry/methionine.html" TargetMode="External"/><Relationship Id="rId5" Type="http://schemas.openxmlformats.org/officeDocument/2006/relationships/hyperlink" Target="http://chemistry.tutorvista.com/biochemistry/isoleucine.html" TargetMode="External"/><Relationship Id="rId10" Type="http://schemas.openxmlformats.org/officeDocument/2006/relationships/hyperlink" Target="http://chemistry.tutorvista.com/biochemistry/glutamine.html" TargetMode="External"/><Relationship Id="rId4" Type="http://schemas.openxmlformats.org/officeDocument/2006/relationships/hyperlink" Target="http://chemistry.tutorvista.com/biochemistry/phenylalanine.html" TargetMode="External"/><Relationship Id="rId9" Type="http://schemas.openxmlformats.org/officeDocument/2006/relationships/hyperlink" Target="http://chemistry.tutorvista.com/biochemistry/glutamic-acid.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new-science-press.com/article/id/nsp-protein-2-7/figure/F2_23" TargetMode="External"/><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http://www.new-science-press.com/browse/pROTEIN/UD/PH/figure/F2" TargetMode="External"/><Relationship Id="rId4" Type="http://schemas.openxmlformats.org/officeDocument/2006/relationships/hyperlink" Target="http://www.new-science-press.com/browse/pROTEIN/UD/PH/figure/F1"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new-science-press.com/browse/pROTEIN/2/12/figure/F2_35"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www.new-science-press.com/browse/pROTEIN/2/12/figure/F2_36"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59300" cy="34194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fld id="{646B6CF1-AE73-4799-A6A1-A91C7245C2B1}" type="slidenum">
              <a:rPr lang="el-GR" altLang="en-US" smtClean="0"/>
              <a:pPr/>
              <a:t>1</a:t>
            </a:fld>
            <a:endParaRPr lang="el-GR" altLang="en-US"/>
          </a:p>
        </p:txBody>
      </p:sp>
    </p:spTree>
    <p:extLst>
      <p:ext uri="{BB962C8B-B14F-4D97-AF65-F5344CB8AC3E}">
        <p14:creationId xmlns:p14="http://schemas.microsoft.com/office/powerpoint/2010/main" val="917626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88F5883A-063D-4E8E-A49D-C52A8089BCCB}"/>
              </a:ext>
            </a:extLst>
          </p:cNvPr>
          <p:cNvSpPr>
            <a:spLocks noGrp="1" noChangeArrowheads="1"/>
          </p:cNvSpPr>
          <p:nvPr>
            <p:ph type="sldNum"/>
          </p:nvPr>
        </p:nvSpPr>
        <p:spPr>
          <a:ln/>
        </p:spPr>
        <p:txBody>
          <a:bodyPr/>
          <a:lstStyle/>
          <a:p>
            <a:fld id="{7011C17A-1AE9-408A-BBD1-502CF85B7331}" type="slidenum">
              <a:rPr lang="el-GR" altLang="en-US"/>
              <a:pPr/>
              <a:t>12</a:t>
            </a:fld>
            <a:endParaRPr lang="el-GR" altLang="en-US"/>
          </a:p>
        </p:txBody>
      </p:sp>
      <p:sp>
        <p:nvSpPr>
          <p:cNvPr id="379905" name="Rectangle 1">
            <a:extLst>
              <a:ext uri="{FF2B5EF4-FFF2-40B4-BE49-F238E27FC236}">
                <a16:creationId xmlns:a16="http://schemas.microsoft.com/office/drawing/2014/main" id="{8139C6ED-38FB-485A-9885-7FDB4DDC126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9906" name="Text Box 2">
            <a:extLst>
              <a:ext uri="{FF2B5EF4-FFF2-40B4-BE49-F238E27FC236}">
                <a16:creationId xmlns:a16="http://schemas.microsoft.com/office/drawing/2014/main" id="{B4C67AE1-58C3-44F0-8709-F5748030917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1200" b="1" i="1">
                <a:solidFill>
                  <a:srgbClr val="CC3300"/>
                </a:solidFill>
              </a:rPr>
              <a:t>Use K</a:t>
            </a:r>
            <a:r>
              <a:rPr lang="en-US" altLang="en-US" sz="1200" b="1" i="1" baseline="-25000">
                <a:solidFill>
                  <a:srgbClr val="CC3300"/>
                </a:solidFill>
              </a:rPr>
              <a:t>a</a:t>
            </a:r>
            <a:r>
              <a:rPr lang="en-US" altLang="en-US" sz="1200" b="1" i="1">
                <a:solidFill>
                  <a:srgbClr val="CC3300"/>
                </a:solidFill>
              </a:rPr>
              <a:t>s that “bracket” or contain form, K</a:t>
            </a:r>
            <a:r>
              <a:rPr lang="en-US" altLang="en-US" sz="1200" b="1" i="1" baseline="-25000">
                <a:solidFill>
                  <a:srgbClr val="CC3300"/>
                </a:solidFill>
              </a:rPr>
              <a:t>2</a:t>
            </a:r>
            <a:r>
              <a:rPr lang="en-US" altLang="en-US" sz="1200" b="1" i="1">
                <a:solidFill>
                  <a:srgbClr val="CC3300"/>
                </a:solidFill>
              </a:rPr>
              <a:t> &amp; K</a:t>
            </a:r>
            <a:r>
              <a:rPr lang="en-US" altLang="en-US" sz="1200" b="1" i="1" baseline="-25000">
                <a:solidFill>
                  <a:srgbClr val="CC3300"/>
                </a:solidFill>
              </a:rPr>
              <a:t>3</a:t>
            </a:r>
          </a:p>
          <a:p>
            <a:pPr>
              <a:buClrTx/>
              <a:buFontTx/>
              <a:buNone/>
            </a:pPr>
            <a:r>
              <a:rPr lang="en-US" altLang="en-US" sz="1200" b="1" i="1">
                <a:solidFill>
                  <a:srgbClr val="CC3300"/>
                </a:solidFill>
              </a:rPr>
              <a:t>Use K</a:t>
            </a:r>
            <a:r>
              <a:rPr lang="en-US" altLang="en-US" sz="1200" b="1" i="1" baseline="-25000">
                <a:solidFill>
                  <a:srgbClr val="CC3300"/>
                </a:solidFill>
              </a:rPr>
              <a:t>a</a:t>
            </a:r>
            <a:r>
              <a:rPr lang="en-US" altLang="en-US" sz="1200" b="1" i="1">
                <a:solidFill>
                  <a:srgbClr val="CC3300"/>
                </a:solidFill>
              </a:rPr>
              <a:t>s that “bracket” or containEnd Forms” of Equilibria that Bracket Reactions are Treated as Mono form, K</a:t>
            </a:r>
            <a:r>
              <a:rPr lang="en-US" altLang="en-US" sz="1200" b="1" i="1" baseline="-25000">
                <a:solidFill>
                  <a:srgbClr val="CC3300"/>
                </a:solidFill>
              </a:rPr>
              <a:t>1</a:t>
            </a:r>
            <a:r>
              <a:rPr lang="en-US" altLang="en-US" sz="1200" b="1" i="1">
                <a:solidFill>
                  <a:srgbClr val="CC3300"/>
                </a:solidFill>
              </a:rPr>
              <a:t> &amp; K</a:t>
            </a:r>
            <a:r>
              <a:rPr lang="en-US" altLang="en-US" sz="1200" b="1" i="1" baseline="-25000">
                <a:solidFill>
                  <a:srgbClr val="CC3300"/>
                </a:solidFill>
              </a:rPr>
              <a:t>2</a:t>
            </a:r>
          </a:p>
          <a:p>
            <a:pPr>
              <a:buClrTx/>
              <a:buFontTx/>
              <a:buNone/>
            </a:pPr>
            <a:endParaRPr lang="en-US" altLang="en-US" sz="1200" b="1" i="1" baseline="-25000">
              <a:solidFill>
                <a:srgbClr val="CC3300"/>
              </a:solidFill>
            </a:endParaRPr>
          </a:p>
        </p:txBody>
      </p:sp>
      <p:sp>
        <p:nvSpPr>
          <p:cNvPr id="379907" name="Text Box 3">
            <a:extLst>
              <a:ext uri="{FF2B5EF4-FFF2-40B4-BE49-F238E27FC236}">
                <a16:creationId xmlns:a16="http://schemas.microsoft.com/office/drawing/2014/main" id="{452E0B21-B3C0-4628-B05F-CF150583CFA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5EE6A677-3C05-4004-A0CC-1BD090712DCC}" type="slidenum">
              <a:rPr lang="el-GR" altLang="en-US" sz="1200"/>
              <a:pPr algn="r">
                <a:buClrTx/>
                <a:buFontTx/>
                <a:buNone/>
              </a:pPr>
              <a:t>12</a:t>
            </a:fld>
            <a:endParaRPr lang="el-GR" altLang="en-US" sz="120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E7F88139-262C-4613-B9D4-FF015EAE4D0F}"/>
              </a:ext>
            </a:extLst>
          </p:cNvPr>
          <p:cNvSpPr>
            <a:spLocks noGrp="1" noChangeArrowheads="1"/>
          </p:cNvSpPr>
          <p:nvPr>
            <p:ph type="sldNum"/>
          </p:nvPr>
        </p:nvSpPr>
        <p:spPr>
          <a:ln/>
        </p:spPr>
        <p:txBody>
          <a:bodyPr/>
          <a:lstStyle/>
          <a:p>
            <a:fld id="{B0F6FC6B-FD3E-41F1-A346-9E2553FD7824}" type="slidenum">
              <a:rPr lang="el-GR" altLang="en-US"/>
              <a:pPr/>
              <a:t>102</a:t>
            </a:fld>
            <a:endParaRPr lang="el-GR" altLang="en-US"/>
          </a:p>
        </p:txBody>
      </p:sp>
      <p:sp>
        <p:nvSpPr>
          <p:cNvPr id="475137" name="Rectangle 1">
            <a:extLst>
              <a:ext uri="{FF2B5EF4-FFF2-40B4-BE49-F238E27FC236}">
                <a16:creationId xmlns:a16="http://schemas.microsoft.com/office/drawing/2014/main" id="{762B459F-9C60-43C7-ACBA-DC6242BC53B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5138" name="Text Box 2">
            <a:extLst>
              <a:ext uri="{FF2B5EF4-FFF2-40B4-BE49-F238E27FC236}">
                <a16:creationId xmlns:a16="http://schemas.microsoft.com/office/drawing/2014/main" id="{25BD8F0B-1F8B-4117-B759-49E56E25555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FF3FCCD8-A962-4FFD-9F4F-5B2B30949A2F}"/>
              </a:ext>
            </a:extLst>
          </p:cNvPr>
          <p:cNvSpPr>
            <a:spLocks noGrp="1" noChangeArrowheads="1"/>
          </p:cNvSpPr>
          <p:nvPr>
            <p:ph type="sldNum"/>
          </p:nvPr>
        </p:nvSpPr>
        <p:spPr>
          <a:ln/>
        </p:spPr>
        <p:txBody>
          <a:bodyPr/>
          <a:lstStyle/>
          <a:p>
            <a:fld id="{46F1DCA2-EA94-47CC-8B18-B48C2DD056CC}" type="slidenum">
              <a:rPr lang="el-GR" altLang="en-US"/>
              <a:pPr/>
              <a:t>103</a:t>
            </a:fld>
            <a:endParaRPr lang="el-GR" altLang="en-US"/>
          </a:p>
        </p:txBody>
      </p:sp>
      <p:sp>
        <p:nvSpPr>
          <p:cNvPr id="476161" name="Rectangle 1">
            <a:extLst>
              <a:ext uri="{FF2B5EF4-FFF2-40B4-BE49-F238E27FC236}">
                <a16:creationId xmlns:a16="http://schemas.microsoft.com/office/drawing/2014/main" id="{F7FA0446-5864-4D96-9AF2-B1D554E5DE7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6162" name="Text Box 2">
            <a:extLst>
              <a:ext uri="{FF2B5EF4-FFF2-40B4-BE49-F238E27FC236}">
                <a16:creationId xmlns:a16="http://schemas.microsoft.com/office/drawing/2014/main" id="{CB40EBD4-9A04-4854-93F3-F7E2E177CA17}"/>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D41B5B6-A6A2-4249-8478-7EF689D43B57}"/>
              </a:ext>
            </a:extLst>
          </p:cNvPr>
          <p:cNvSpPr>
            <a:spLocks noGrp="1" noChangeArrowheads="1"/>
          </p:cNvSpPr>
          <p:nvPr>
            <p:ph type="sldNum"/>
          </p:nvPr>
        </p:nvSpPr>
        <p:spPr>
          <a:ln/>
        </p:spPr>
        <p:txBody>
          <a:bodyPr/>
          <a:lstStyle/>
          <a:p>
            <a:fld id="{7475FA50-F105-4DB4-A135-EF97AAAB9B47}" type="slidenum">
              <a:rPr lang="el-GR" altLang="en-US"/>
              <a:pPr/>
              <a:t>104</a:t>
            </a:fld>
            <a:endParaRPr lang="el-GR" altLang="en-US"/>
          </a:p>
        </p:txBody>
      </p:sp>
      <p:sp>
        <p:nvSpPr>
          <p:cNvPr id="477185" name="Rectangle 1">
            <a:extLst>
              <a:ext uri="{FF2B5EF4-FFF2-40B4-BE49-F238E27FC236}">
                <a16:creationId xmlns:a16="http://schemas.microsoft.com/office/drawing/2014/main" id="{BFEA4703-7A6D-4D75-B810-B5A63E6140E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7186" name="Text Box 2">
            <a:extLst>
              <a:ext uri="{FF2B5EF4-FFF2-40B4-BE49-F238E27FC236}">
                <a16:creationId xmlns:a16="http://schemas.microsoft.com/office/drawing/2014/main" id="{129F57AE-70AC-41F2-8108-418CBE4AE7FE}"/>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C752A4F5-70ED-4F4E-A5FD-D099B87461AA}"/>
              </a:ext>
            </a:extLst>
          </p:cNvPr>
          <p:cNvSpPr>
            <a:spLocks noGrp="1" noChangeArrowheads="1"/>
          </p:cNvSpPr>
          <p:nvPr>
            <p:ph type="sldNum"/>
          </p:nvPr>
        </p:nvSpPr>
        <p:spPr>
          <a:ln/>
        </p:spPr>
        <p:txBody>
          <a:bodyPr/>
          <a:lstStyle/>
          <a:p>
            <a:fld id="{30EFB7FE-B344-43B9-AC26-C031C210DD7F}" type="slidenum">
              <a:rPr lang="el-GR" altLang="en-US"/>
              <a:pPr/>
              <a:t>106</a:t>
            </a:fld>
            <a:endParaRPr lang="el-GR" altLang="en-US"/>
          </a:p>
        </p:txBody>
      </p:sp>
      <p:sp>
        <p:nvSpPr>
          <p:cNvPr id="478209" name="Rectangle 1">
            <a:extLst>
              <a:ext uri="{FF2B5EF4-FFF2-40B4-BE49-F238E27FC236}">
                <a16:creationId xmlns:a16="http://schemas.microsoft.com/office/drawing/2014/main" id="{F58A34AB-18BA-4305-B609-01AD4E76794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8210" name="Text Box 2">
            <a:extLst>
              <a:ext uri="{FF2B5EF4-FFF2-40B4-BE49-F238E27FC236}">
                <a16:creationId xmlns:a16="http://schemas.microsoft.com/office/drawing/2014/main" id="{B7D48C59-6F7C-45B9-BC51-7F72B171751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FE1CD444-40DE-46D7-9DB0-0210E9ABF862}"/>
              </a:ext>
            </a:extLst>
          </p:cNvPr>
          <p:cNvSpPr>
            <a:spLocks noGrp="1" noChangeArrowheads="1"/>
          </p:cNvSpPr>
          <p:nvPr>
            <p:ph type="sldNum"/>
          </p:nvPr>
        </p:nvSpPr>
        <p:spPr>
          <a:ln/>
        </p:spPr>
        <p:txBody>
          <a:bodyPr/>
          <a:lstStyle/>
          <a:p>
            <a:fld id="{53A86FB7-79E7-4F8B-8728-77783610344D}" type="slidenum">
              <a:rPr lang="el-GR" altLang="en-US"/>
              <a:pPr/>
              <a:t>107</a:t>
            </a:fld>
            <a:endParaRPr lang="el-GR" altLang="en-US"/>
          </a:p>
        </p:txBody>
      </p:sp>
      <p:sp>
        <p:nvSpPr>
          <p:cNvPr id="479233" name="Rectangle 1">
            <a:extLst>
              <a:ext uri="{FF2B5EF4-FFF2-40B4-BE49-F238E27FC236}">
                <a16:creationId xmlns:a16="http://schemas.microsoft.com/office/drawing/2014/main" id="{A3D25841-A5B8-49EE-A554-01C9CEFA063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9234" name="Text Box 2">
            <a:extLst>
              <a:ext uri="{FF2B5EF4-FFF2-40B4-BE49-F238E27FC236}">
                <a16:creationId xmlns:a16="http://schemas.microsoft.com/office/drawing/2014/main" id="{221A573A-EBA3-459E-8A37-D96A97477834}"/>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503C6F6E-D85C-4562-BAE4-0666F1A39282}"/>
              </a:ext>
            </a:extLst>
          </p:cNvPr>
          <p:cNvSpPr>
            <a:spLocks noGrp="1" noChangeArrowheads="1"/>
          </p:cNvSpPr>
          <p:nvPr>
            <p:ph type="sldNum"/>
          </p:nvPr>
        </p:nvSpPr>
        <p:spPr>
          <a:ln/>
        </p:spPr>
        <p:txBody>
          <a:bodyPr/>
          <a:lstStyle/>
          <a:p>
            <a:fld id="{73EF0134-D206-4A9D-85E5-D4A42A090275}" type="slidenum">
              <a:rPr lang="el-GR" altLang="en-US"/>
              <a:pPr/>
              <a:t>108</a:t>
            </a:fld>
            <a:endParaRPr lang="el-GR" altLang="en-US"/>
          </a:p>
        </p:txBody>
      </p:sp>
      <p:sp>
        <p:nvSpPr>
          <p:cNvPr id="480257" name="Rectangle 1">
            <a:extLst>
              <a:ext uri="{FF2B5EF4-FFF2-40B4-BE49-F238E27FC236}">
                <a16:creationId xmlns:a16="http://schemas.microsoft.com/office/drawing/2014/main" id="{E86B930F-31FF-4832-AB3F-21410502625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0258" name="Text Box 2">
            <a:extLst>
              <a:ext uri="{FF2B5EF4-FFF2-40B4-BE49-F238E27FC236}">
                <a16:creationId xmlns:a16="http://schemas.microsoft.com/office/drawing/2014/main" id="{BC49B4BD-825E-4A9C-B4E9-532F26F55A5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3906E06D-D953-49B0-B02C-EFA7A473D0A8}"/>
              </a:ext>
            </a:extLst>
          </p:cNvPr>
          <p:cNvSpPr>
            <a:spLocks noGrp="1" noChangeArrowheads="1"/>
          </p:cNvSpPr>
          <p:nvPr>
            <p:ph type="sldNum"/>
          </p:nvPr>
        </p:nvSpPr>
        <p:spPr>
          <a:ln/>
        </p:spPr>
        <p:txBody>
          <a:bodyPr/>
          <a:lstStyle/>
          <a:p>
            <a:fld id="{619797F5-9445-451F-9F52-3FE7EDAFCBD6}" type="slidenum">
              <a:rPr lang="el-GR" altLang="en-US"/>
              <a:pPr/>
              <a:t>109</a:t>
            </a:fld>
            <a:endParaRPr lang="el-GR" altLang="en-US"/>
          </a:p>
        </p:txBody>
      </p:sp>
      <p:sp>
        <p:nvSpPr>
          <p:cNvPr id="489473" name="Rectangle 1">
            <a:extLst>
              <a:ext uri="{FF2B5EF4-FFF2-40B4-BE49-F238E27FC236}">
                <a16:creationId xmlns:a16="http://schemas.microsoft.com/office/drawing/2014/main" id="{C50DCA22-0F8F-4756-AFF1-CAB9F3E9D1C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9474" name="Text Box 2">
            <a:extLst>
              <a:ext uri="{FF2B5EF4-FFF2-40B4-BE49-F238E27FC236}">
                <a16:creationId xmlns:a16="http://schemas.microsoft.com/office/drawing/2014/main" id="{F2DCE5A9-C930-4841-8519-AFFBC9321D8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6C92C03B-07C7-4EEF-ADE7-A496ADE167FA}"/>
              </a:ext>
            </a:extLst>
          </p:cNvPr>
          <p:cNvSpPr>
            <a:spLocks noGrp="1" noChangeArrowheads="1"/>
          </p:cNvSpPr>
          <p:nvPr>
            <p:ph type="sldNum"/>
          </p:nvPr>
        </p:nvSpPr>
        <p:spPr>
          <a:ln/>
        </p:spPr>
        <p:txBody>
          <a:bodyPr/>
          <a:lstStyle/>
          <a:p>
            <a:fld id="{54531BC7-0C3B-4AAD-B6AE-B4C3A426B48C}" type="slidenum">
              <a:rPr lang="el-GR" altLang="en-US"/>
              <a:pPr/>
              <a:t>110</a:t>
            </a:fld>
            <a:endParaRPr lang="el-GR" altLang="en-US"/>
          </a:p>
        </p:txBody>
      </p:sp>
      <p:sp>
        <p:nvSpPr>
          <p:cNvPr id="490497" name="Rectangle 1">
            <a:extLst>
              <a:ext uri="{FF2B5EF4-FFF2-40B4-BE49-F238E27FC236}">
                <a16:creationId xmlns:a16="http://schemas.microsoft.com/office/drawing/2014/main" id="{9A6673EB-DE57-4FE3-B1F5-5D6A1F98874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0498" name="Text Box 2">
            <a:extLst>
              <a:ext uri="{FF2B5EF4-FFF2-40B4-BE49-F238E27FC236}">
                <a16:creationId xmlns:a16="http://schemas.microsoft.com/office/drawing/2014/main" id="{1BDAC4CA-7E26-4588-A8A1-B27CD30A89E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B64AB566-524E-459E-94BB-1DC11653BD7B}"/>
              </a:ext>
            </a:extLst>
          </p:cNvPr>
          <p:cNvSpPr>
            <a:spLocks noGrp="1" noChangeArrowheads="1"/>
          </p:cNvSpPr>
          <p:nvPr>
            <p:ph type="sldNum"/>
          </p:nvPr>
        </p:nvSpPr>
        <p:spPr>
          <a:ln/>
        </p:spPr>
        <p:txBody>
          <a:bodyPr/>
          <a:lstStyle/>
          <a:p>
            <a:fld id="{3E711C47-080A-4C3A-9792-44624CC73FA7}" type="slidenum">
              <a:rPr lang="el-GR" altLang="en-US"/>
              <a:pPr/>
              <a:t>111</a:t>
            </a:fld>
            <a:endParaRPr lang="el-GR" altLang="en-US"/>
          </a:p>
        </p:txBody>
      </p:sp>
      <p:sp>
        <p:nvSpPr>
          <p:cNvPr id="491521" name="Rectangle 1">
            <a:extLst>
              <a:ext uri="{FF2B5EF4-FFF2-40B4-BE49-F238E27FC236}">
                <a16:creationId xmlns:a16="http://schemas.microsoft.com/office/drawing/2014/main" id="{52B08408-A045-4B82-8FD8-2060E54A85E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22" name="Text Box 2">
            <a:extLst>
              <a:ext uri="{FF2B5EF4-FFF2-40B4-BE49-F238E27FC236}">
                <a16:creationId xmlns:a16="http://schemas.microsoft.com/office/drawing/2014/main" id="{6770AE3A-85D8-4E79-8E18-DBA0489BADDF}"/>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FD9DB34-9D3C-4C3B-8551-C0774091BA4D}"/>
              </a:ext>
            </a:extLst>
          </p:cNvPr>
          <p:cNvSpPr>
            <a:spLocks noGrp="1" noChangeArrowheads="1"/>
          </p:cNvSpPr>
          <p:nvPr>
            <p:ph type="sldNum"/>
          </p:nvPr>
        </p:nvSpPr>
        <p:spPr>
          <a:ln/>
        </p:spPr>
        <p:txBody>
          <a:bodyPr/>
          <a:lstStyle/>
          <a:p>
            <a:fld id="{C075750B-5D50-461A-811E-894E338724B3}" type="slidenum">
              <a:rPr lang="el-GR" altLang="en-US"/>
              <a:pPr/>
              <a:t>112</a:t>
            </a:fld>
            <a:endParaRPr lang="el-GR" altLang="en-US"/>
          </a:p>
        </p:txBody>
      </p:sp>
      <p:sp>
        <p:nvSpPr>
          <p:cNvPr id="492545" name="Rectangle 1">
            <a:extLst>
              <a:ext uri="{FF2B5EF4-FFF2-40B4-BE49-F238E27FC236}">
                <a16:creationId xmlns:a16="http://schemas.microsoft.com/office/drawing/2014/main" id="{F36D3813-FA21-4772-B8F9-F336F9AFCCE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2546" name="Text Box 2">
            <a:extLst>
              <a:ext uri="{FF2B5EF4-FFF2-40B4-BE49-F238E27FC236}">
                <a16:creationId xmlns:a16="http://schemas.microsoft.com/office/drawing/2014/main" id="{FD64D0D1-96B0-449F-B747-CBE02262C804}"/>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E2B5937A-DDC4-4F02-998B-E56FED5EAB9F}"/>
              </a:ext>
            </a:extLst>
          </p:cNvPr>
          <p:cNvSpPr>
            <a:spLocks noGrp="1" noChangeArrowheads="1"/>
          </p:cNvSpPr>
          <p:nvPr>
            <p:ph type="sldNum"/>
          </p:nvPr>
        </p:nvSpPr>
        <p:spPr>
          <a:ln/>
        </p:spPr>
        <p:txBody>
          <a:bodyPr/>
          <a:lstStyle/>
          <a:p>
            <a:fld id="{4D7196EF-0137-43C9-A193-61F386B5F179}" type="slidenum">
              <a:rPr lang="el-GR" altLang="en-US"/>
              <a:pPr/>
              <a:t>13</a:t>
            </a:fld>
            <a:endParaRPr lang="el-GR" altLang="en-US"/>
          </a:p>
        </p:txBody>
      </p:sp>
      <p:sp>
        <p:nvSpPr>
          <p:cNvPr id="380929" name="Rectangle 1">
            <a:extLst>
              <a:ext uri="{FF2B5EF4-FFF2-40B4-BE49-F238E27FC236}">
                <a16:creationId xmlns:a16="http://schemas.microsoft.com/office/drawing/2014/main" id="{0D1D39B7-3E37-4603-BEF0-CB520E11E2C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0930" name="Text Box 2">
            <a:extLst>
              <a:ext uri="{FF2B5EF4-FFF2-40B4-BE49-F238E27FC236}">
                <a16:creationId xmlns:a16="http://schemas.microsoft.com/office/drawing/2014/main" id="{83C0BA69-FDAF-4328-8D0C-17E6BCE7528A}"/>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25E91A6E-ECFA-4931-B419-598AF1C45B72}"/>
              </a:ext>
            </a:extLst>
          </p:cNvPr>
          <p:cNvSpPr>
            <a:spLocks noGrp="1" noChangeArrowheads="1"/>
          </p:cNvSpPr>
          <p:nvPr>
            <p:ph type="sldNum"/>
          </p:nvPr>
        </p:nvSpPr>
        <p:spPr>
          <a:ln/>
        </p:spPr>
        <p:txBody>
          <a:bodyPr/>
          <a:lstStyle/>
          <a:p>
            <a:fld id="{AD88C4A3-65BF-4222-80F1-9ED53FA917AF}" type="slidenum">
              <a:rPr lang="el-GR" altLang="en-US"/>
              <a:pPr/>
              <a:t>113</a:t>
            </a:fld>
            <a:endParaRPr lang="el-GR" altLang="en-US"/>
          </a:p>
        </p:txBody>
      </p:sp>
      <p:sp>
        <p:nvSpPr>
          <p:cNvPr id="493569" name="Rectangle 1">
            <a:extLst>
              <a:ext uri="{FF2B5EF4-FFF2-40B4-BE49-F238E27FC236}">
                <a16:creationId xmlns:a16="http://schemas.microsoft.com/office/drawing/2014/main" id="{F638AE01-4F91-4A7F-BEC2-780CB66A22C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3570" name="Text Box 2">
            <a:extLst>
              <a:ext uri="{FF2B5EF4-FFF2-40B4-BE49-F238E27FC236}">
                <a16:creationId xmlns:a16="http://schemas.microsoft.com/office/drawing/2014/main" id="{2FD780EF-838C-4EAF-964A-1D8160A1232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97B95557-C0DF-4E42-A174-458F016E4424}"/>
              </a:ext>
            </a:extLst>
          </p:cNvPr>
          <p:cNvSpPr>
            <a:spLocks noGrp="1" noChangeArrowheads="1"/>
          </p:cNvSpPr>
          <p:nvPr>
            <p:ph type="sldNum"/>
          </p:nvPr>
        </p:nvSpPr>
        <p:spPr>
          <a:ln/>
        </p:spPr>
        <p:txBody>
          <a:bodyPr/>
          <a:lstStyle/>
          <a:p>
            <a:fld id="{FEA5EC2C-06FC-4A64-A0A9-DB853105070E}" type="slidenum">
              <a:rPr lang="el-GR" altLang="en-US"/>
              <a:pPr/>
              <a:t>114</a:t>
            </a:fld>
            <a:endParaRPr lang="el-GR" altLang="en-US"/>
          </a:p>
        </p:txBody>
      </p:sp>
      <p:sp>
        <p:nvSpPr>
          <p:cNvPr id="494593" name="Rectangle 1">
            <a:extLst>
              <a:ext uri="{FF2B5EF4-FFF2-40B4-BE49-F238E27FC236}">
                <a16:creationId xmlns:a16="http://schemas.microsoft.com/office/drawing/2014/main" id="{8171DE18-783A-4C13-BC35-6DA713E1B19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4594" name="Text Box 2">
            <a:extLst>
              <a:ext uri="{FF2B5EF4-FFF2-40B4-BE49-F238E27FC236}">
                <a16:creationId xmlns:a16="http://schemas.microsoft.com/office/drawing/2014/main" id="{E06D3C6B-2C2E-4CFF-9426-0C8AD2FF6358}"/>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397C4952-33EA-46F1-A036-8D20CCD89396}"/>
              </a:ext>
            </a:extLst>
          </p:cNvPr>
          <p:cNvSpPr>
            <a:spLocks noGrp="1" noChangeArrowheads="1"/>
          </p:cNvSpPr>
          <p:nvPr>
            <p:ph type="sldNum"/>
          </p:nvPr>
        </p:nvSpPr>
        <p:spPr>
          <a:ln/>
        </p:spPr>
        <p:txBody>
          <a:bodyPr/>
          <a:lstStyle/>
          <a:p>
            <a:fld id="{EEC61520-3128-45DD-B925-3BB9489D263C}" type="slidenum">
              <a:rPr lang="el-GR" altLang="en-US"/>
              <a:pPr/>
              <a:t>115</a:t>
            </a:fld>
            <a:endParaRPr lang="el-GR" altLang="en-US"/>
          </a:p>
        </p:txBody>
      </p:sp>
      <p:sp>
        <p:nvSpPr>
          <p:cNvPr id="496641" name="Rectangle 1">
            <a:extLst>
              <a:ext uri="{FF2B5EF4-FFF2-40B4-BE49-F238E27FC236}">
                <a16:creationId xmlns:a16="http://schemas.microsoft.com/office/drawing/2014/main" id="{C2CD99B6-0A66-4828-A6EA-11987F344EA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6642" name="Text Box 2">
            <a:extLst>
              <a:ext uri="{FF2B5EF4-FFF2-40B4-BE49-F238E27FC236}">
                <a16:creationId xmlns:a16="http://schemas.microsoft.com/office/drawing/2014/main" id="{9B48F74D-CF12-49CB-BBD1-C299E55AE64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E187A4C8-091B-4B7E-BEA3-3FC060ED5E8D}"/>
              </a:ext>
            </a:extLst>
          </p:cNvPr>
          <p:cNvSpPr>
            <a:spLocks noGrp="1" noChangeArrowheads="1"/>
          </p:cNvSpPr>
          <p:nvPr>
            <p:ph type="sldNum"/>
          </p:nvPr>
        </p:nvSpPr>
        <p:spPr>
          <a:ln/>
        </p:spPr>
        <p:txBody>
          <a:bodyPr/>
          <a:lstStyle/>
          <a:p>
            <a:fld id="{AD9AC2FE-07B7-42C7-85D8-4D0241F9ED4A}" type="slidenum">
              <a:rPr lang="el-GR" altLang="en-US"/>
              <a:pPr/>
              <a:t>116</a:t>
            </a:fld>
            <a:endParaRPr lang="el-GR" altLang="en-US"/>
          </a:p>
        </p:txBody>
      </p:sp>
      <p:sp>
        <p:nvSpPr>
          <p:cNvPr id="497665" name="Rectangle 1">
            <a:extLst>
              <a:ext uri="{FF2B5EF4-FFF2-40B4-BE49-F238E27FC236}">
                <a16:creationId xmlns:a16="http://schemas.microsoft.com/office/drawing/2014/main" id="{CAD9884C-4573-4FEE-B4E0-38BCE47E565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7666" name="Text Box 2">
            <a:extLst>
              <a:ext uri="{FF2B5EF4-FFF2-40B4-BE49-F238E27FC236}">
                <a16:creationId xmlns:a16="http://schemas.microsoft.com/office/drawing/2014/main" id="{AF7A602B-C47A-442E-90DA-D4FA2D71C17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BB6159B-82E9-46AC-AE01-62C2F775F882}"/>
              </a:ext>
            </a:extLst>
          </p:cNvPr>
          <p:cNvSpPr>
            <a:spLocks noGrp="1" noChangeArrowheads="1"/>
          </p:cNvSpPr>
          <p:nvPr>
            <p:ph type="sldNum"/>
          </p:nvPr>
        </p:nvSpPr>
        <p:spPr>
          <a:ln/>
        </p:spPr>
        <p:txBody>
          <a:bodyPr/>
          <a:lstStyle/>
          <a:p>
            <a:fld id="{BE104FE6-6284-4334-9A5D-BDA73F5C4F9B}" type="slidenum">
              <a:rPr lang="el-GR" altLang="en-US"/>
              <a:pPr/>
              <a:t>117</a:t>
            </a:fld>
            <a:endParaRPr lang="el-GR" altLang="en-US"/>
          </a:p>
        </p:txBody>
      </p:sp>
      <p:sp>
        <p:nvSpPr>
          <p:cNvPr id="498689" name="Rectangle 1">
            <a:extLst>
              <a:ext uri="{FF2B5EF4-FFF2-40B4-BE49-F238E27FC236}">
                <a16:creationId xmlns:a16="http://schemas.microsoft.com/office/drawing/2014/main" id="{F734B4D1-EE39-47AF-8D68-233006206AE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8690" name="Text Box 2">
            <a:extLst>
              <a:ext uri="{FF2B5EF4-FFF2-40B4-BE49-F238E27FC236}">
                <a16:creationId xmlns:a16="http://schemas.microsoft.com/office/drawing/2014/main" id="{CD96D8DA-1E42-476D-9F70-CE702C03E4B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EF0EBA61-E390-4DAB-893F-A607B81622B3}"/>
              </a:ext>
            </a:extLst>
          </p:cNvPr>
          <p:cNvSpPr>
            <a:spLocks noGrp="1" noChangeArrowheads="1"/>
          </p:cNvSpPr>
          <p:nvPr>
            <p:ph type="sldNum"/>
          </p:nvPr>
        </p:nvSpPr>
        <p:spPr>
          <a:ln/>
        </p:spPr>
        <p:txBody>
          <a:bodyPr/>
          <a:lstStyle/>
          <a:p>
            <a:fld id="{28C8F893-CC2C-4291-8A11-5B3D30CAFD0D}" type="slidenum">
              <a:rPr lang="el-GR" altLang="en-US"/>
              <a:pPr/>
              <a:t>118</a:t>
            </a:fld>
            <a:endParaRPr lang="el-GR" altLang="en-US"/>
          </a:p>
        </p:txBody>
      </p:sp>
      <p:sp>
        <p:nvSpPr>
          <p:cNvPr id="499713" name="Rectangle 1">
            <a:extLst>
              <a:ext uri="{FF2B5EF4-FFF2-40B4-BE49-F238E27FC236}">
                <a16:creationId xmlns:a16="http://schemas.microsoft.com/office/drawing/2014/main" id="{422F724B-72CB-416F-8D15-4BC46BB4199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9714" name="Text Box 2">
            <a:extLst>
              <a:ext uri="{FF2B5EF4-FFF2-40B4-BE49-F238E27FC236}">
                <a16:creationId xmlns:a16="http://schemas.microsoft.com/office/drawing/2014/main" id="{23C11785-4BF3-4AA0-893B-357EFB321BA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65D75C0F-4A1B-4BE6-86AE-73ACEE057FA1}"/>
              </a:ext>
            </a:extLst>
          </p:cNvPr>
          <p:cNvSpPr>
            <a:spLocks noGrp="1" noChangeArrowheads="1"/>
          </p:cNvSpPr>
          <p:nvPr>
            <p:ph type="sldNum"/>
          </p:nvPr>
        </p:nvSpPr>
        <p:spPr>
          <a:ln/>
        </p:spPr>
        <p:txBody>
          <a:bodyPr/>
          <a:lstStyle/>
          <a:p>
            <a:fld id="{9375B393-2D84-4355-8C7C-3652F17342EC}" type="slidenum">
              <a:rPr lang="el-GR" altLang="en-US"/>
              <a:pPr/>
              <a:t>119</a:t>
            </a:fld>
            <a:endParaRPr lang="el-GR" altLang="en-US"/>
          </a:p>
        </p:txBody>
      </p:sp>
      <p:sp>
        <p:nvSpPr>
          <p:cNvPr id="500737" name="Rectangle 1">
            <a:extLst>
              <a:ext uri="{FF2B5EF4-FFF2-40B4-BE49-F238E27FC236}">
                <a16:creationId xmlns:a16="http://schemas.microsoft.com/office/drawing/2014/main" id="{F227E495-0EDE-491E-B7DA-8BB89FB721E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0738" name="Text Box 2">
            <a:extLst>
              <a:ext uri="{FF2B5EF4-FFF2-40B4-BE49-F238E27FC236}">
                <a16:creationId xmlns:a16="http://schemas.microsoft.com/office/drawing/2014/main" id="{CD6833DA-DBBB-49AF-BC17-19F543CBBC38}"/>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04A925C7-0172-47E9-BEB8-A9339D3EB22A}"/>
              </a:ext>
            </a:extLst>
          </p:cNvPr>
          <p:cNvSpPr>
            <a:spLocks noGrp="1" noChangeArrowheads="1"/>
          </p:cNvSpPr>
          <p:nvPr>
            <p:ph type="sldNum"/>
          </p:nvPr>
        </p:nvSpPr>
        <p:spPr>
          <a:ln/>
        </p:spPr>
        <p:txBody>
          <a:bodyPr/>
          <a:lstStyle/>
          <a:p>
            <a:fld id="{ADDE7AB5-B14C-4187-AC27-2ECA172E47F8}" type="slidenum">
              <a:rPr lang="el-GR" altLang="en-US"/>
              <a:pPr/>
              <a:t>120</a:t>
            </a:fld>
            <a:endParaRPr lang="el-GR" altLang="en-US"/>
          </a:p>
        </p:txBody>
      </p:sp>
      <p:sp>
        <p:nvSpPr>
          <p:cNvPr id="501761" name="Rectangle 1">
            <a:extLst>
              <a:ext uri="{FF2B5EF4-FFF2-40B4-BE49-F238E27FC236}">
                <a16:creationId xmlns:a16="http://schemas.microsoft.com/office/drawing/2014/main" id="{1F9ED104-445B-4F6A-992B-32440F7E871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62" name="Text Box 2">
            <a:extLst>
              <a:ext uri="{FF2B5EF4-FFF2-40B4-BE49-F238E27FC236}">
                <a16:creationId xmlns:a16="http://schemas.microsoft.com/office/drawing/2014/main" id="{03928BA5-E93E-43B0-B7F4-B88A9C114F92}"/>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BC43468E-2D2F-48AB-9FC5-E941156F1637}"/>
              </a:ext>
            </a:extLst>
          </p:cNvPr>
          <p:cNvSpPr>
            <a:spLocks noGrp="1" noChangeArrowheads="1"/>
          </p:cNvSpPr>
          <p:nvPr>
            <p:ph type="sldNum"/>
          </p:nvPr>
        </p:nvSpPr>
        <p:spPr>
          <a:ln/>
        </p:spPr>
        <p:txBody>
          <a:bodyPr/>
          <a:lstStyle/>
          <a:p>
            <a:fld id="{A0D7B974-E1DD-4C38-B5A1-192D1E38BB9C}" type="slidenum">
              <a:rPr lang="el-GR" altLang="en-US"/>
              <a:pPr/>
              <a:t>121</a:t>
            </a:fld>
            <a:endParaRPr lang="el-GR" altLang="en-US"/>
          </a:p>
        </p:txBody>
      </p:sp>
      <p:sp>
        <p:nvSpPr>
          <p:cNvPr id="502785" name="Rectangle 1">
            <a:extLst>
              <a:ext uri="{FF2B5EF4-FFF2-40B4-BE49-F238E27FC236}">
                <a16:creationId xmlns:a16="http://schemas.microsoft.com/office/drawing/2014/main" id="{BF3EB8EF-4B17-469C-9DA3-8FF04AA5515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2786" name="Text Box 2">
            <a:extLst>
              <a:ext uri="{FF2B5EF4-FFF2-40B4-BE49-F238E27FC236}">
                <a16:creationId xmlns:a16="http://schemas.microsoft.com/office/drawing/2014/main" id="{386E0C2A-70E4-41ED-AFB6-A71945B6DB5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CC125E4C-972D-408D-B48F-EA64489DBE33}"/>
              </a:ext>
            </a:extLst>
          </p:cNvPr>
          <p:cNvSpPr>
            <a:spLocks noGrp="1" noChangeArrowheads="1"/>
          </p:cNvSpPr>
          <p:nvPr>
            <p:ph type="sldNum"/>
          </p:nvPr>
        </p:nvSpPr>
        <p:spPr>
          <a:ln/>
        </p:spPr>
        <p:txBody>
          <a:bodyPr/>
          <a:lstStyle/>
          <a:p>
            <a:fld id="{D6F0264F-D8BF-4136-A5EF-D0945002198E}" type="slidenum">
              <a:rPr lang="el-GR" altLang="en-US"/>
              <a:pPr/>
              <a:t>122</a:t>
            </a:fld>
            <a:endParaRPr lang="el-GR" altLang="en-US"/>
          </a:p>
        </p:txBody>
      </p:sp>
      <p:sp>
        <p:nvSpPr>
          <p:cNvPr id="503809" name="Rectangle 1">
            <a:extLst>
              <a:ext uri="{FF2B5EF4-FFF2-40B4-BE49-F238E27FC236}">
                <a16:creationId xmlns:a16="http://schemas.microsoft.com/office/drawing/2014/main" id="{F3CFD7DD-5032-49C3-A60D-25EDC8EC3F7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3810" name="Text Box 2">
            <a:extLst>
              <a:ext uri="{FF2B5EF4-FFF2-40B4-BE49-F238E27FC236}">
                <a16:creationId xmlns:a16="http://schemas.microsoft.com/office/drawing/2014/main" id="{911D2D4B-CDC1-4F42-817F-BEB2F89389B0}"/>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76C49C56-EF98-4E56-A6C2-0582AC820139}"/>
              </a:ext>
            </a:extLst>
          </p:cNvPr>
          <p:cNvSpPr>
            <a:spLocks noGrp="1" noChangeArrowheads="1"/>
          </p:cNvSpPr>
          <p:nvPr>
            <p:ph type="sldNum"/>
          </p:nvPr>
        </p:nvSpPr>
        <p:spPr>
          <a:ln/>
        </p:spPr>
        <p:txBody>
          <a:bodyPr/>
          <a:lstStyle/>
          <a:p>
            <a:fld id="{F0150BF6-BB10-4A84-AE69-8FDB659FB7DF}" type="slidenum">
              <a:rPr lang="el-GR" altLang="en-US"/>
              <a:pPr/>
              <a:t>14</a:t>
            </a:fld>
            <a:endParaRPr lang="el-GR" altLang="en-US"/>
          </a:p>
        </p:txBody>
      </p:sp>
      <p:sp>
        <p:nvSpPr>
          <p:cNvPr id="381953" name="Rectangle 1">
            <a:extLst>
              <a:ext uri="{FF2B5EF4-FFF2-40B4-BE49-F238E27FC236}">
                <a16:creationId xmlns:a16="http://schemas.microsoft.com/office/drawing/2014/main" id="{25F86C91-C1A1-49F2-A549-07E3364AC24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1954" name="Text Box 2">
            <a:extLst>
              <a:ext uri="{FF2B5EF4-FFF2-40B4-BE49-F238E27FC236}">
                <a16:creationId xmlns:a16="http://schemas.microsoft.com/office/drawing/2014/main" id="{E43B4E7A-3BD7-4479-BD1D-7B343DB1BFA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2C3FAC83-BA6A-4175-AF5E-A3EA7A4E1FED}"/>
              </a:ext>
            </a:extLst>
          </p:cNvPr>
          <p:cNvSpPr>
            <a:spLocks noGrp="1" noChangeArrowheads="1"/>
          </p:cNvSpPr>
          <p:nvPr>
            <p:ph type="sldNum"/>
          </p:nvPr>
        </p:nvSpPr>
        <p:spPr>
          <a:ln/>
        </p:spPr>
        <p:txBody>
          <a:bodyPr/>
          <a:lstStyle/>
          <a:p>
            <a:fld id="{56794A23-0D8D-45FF-81FB-8CDA48A6CB3B}" type="slidenum">
              <a:rPr lang="el-GR" altLang="en-US"/>
              <a:pPr/>
              <a:t>123</a:t>
            </a:fld>
            <a:endParaRPr lang="el-GR" altLang="en-US"/>
          </a:p>
        </p:txBody>
      </p:sp>
      <p:sp>
        <p:nvSpPr>
          <p:cNvPr id="504833" name="Rectangle 1">
            <a:extLst>
              <a:ext uri="{FF2B5EF4-FFF2-40B4-BE49-F238E27FC236}">
                <a16:creationId xmlns:a16="http://schemas.microsoft.com/office/drawing/2014/main" id="{D0082FDB-03FD-4195-9D4A-D19FDD35A9F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4834" name="Text Box 2">
            <a:extLst>
              <a:ext uri="{FF2B5EF4-FFF2-40B4-BE49-F238E27FC236}">
                <a16:creationId xmlns:a16="http://schemas.microsoft.com/office/drawing/2014/main" id="{59228AD6-FD50-4008-922C-72A4BF2BA1E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4475B636-3620-460D-B3E1-C48E03D9C14B}"/>
              </a:ext>
            </a:extLst>
          </p:cNvPr>
          <p:cNvSpPr>
            <a:spLocks noGrp="1" noChangeArrowheads="1"/>
          </p:cNvSpPr>
          <p:nvPr>
            <p:ph type="sldNum"/>
          </p:nvPr>
        </p:nvSpPr>
        <p:spPr>
          <a:ln/>
        </p:spPr>
        <p:txBody>
          <a:bodyPr/>
          <a:lstStyle/>
          <a:p>
            <a:fld id="{42E38282-1EB3-43AD-99B7-C38774F50037}" type="slidenum">
              <a:rPr lang="el-GR" altLang="en-US"/>
              <a:pPr/>
              <a:t>15</a:t>
            </a:fld>
            <a:endParaRPr lang="el-GR" altLang="en-US"/>
          </a:p>
        </p:txBody>
      </p:sp>
      <p:sp>
        <p:nvSpPr>
          <p:cNvPr id="382977" name="Rectangle 1">
            <a:extLst>
              <a:ext uri="{FF2B5EF4-FFF2-40B4-BE49-F238E27FC236}">
                <a16:creationId xmlns:a16="http://schemas.microsoft.com/office/drawing/2014/main" id="{2ED119B8-9524-4219-B73A-47B189EA573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2978" name="Text Box 2">
            <a:extLst>
              <a:ext uri="{FF2B5EF4-FFF2-40B4-BE49-F238E27FC236}">
                <a16:creationId xmlns:a16="http://schemas.microsoft.com/office/drawing/2014/main" id="{4E220149-5457-4041-9517-CF98E571658D}"/>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450"/>
              </a:spcBef>
              <a:buClrTx/>
              <a:buFontTx/>
              <a:buNone/>
            </a:pPr>
            <a:r>
              <a:rPr lang="en-US" altLang="en-US" sz="1200"/>
              <a:t>believe they're talking about the side chains of the amino acids when they rate them as polar or non-polar. Since glycine has no side chains:</a:t>
            </a:r>
            <a:br>
              <a:rPr lang="en-US" altLang="en-US" sz="1200"/>
            </a:br>
            <a:br>
              <a:rPr lang="en-US" altLang="en-US" sz="1200"/>
            </a:br>
            <a:r>
              <a:rPr lang="en-US" altLang="en-US" sz="1200"/>
              <a:t>NH2 - CH2 - COOH</a:t>
            </a:r>
            <a:br>
              <a:rPr lang="en-US" altLang="en-US" sz="1200"/>
            </a:br>
            <a:br>
              <a:rPr lang="en-US" altLang="en-US" sz="1200"/>
            </a:br>
            <a:r>
              <a:rPr lang="en-US" altLang="en-US" sz="1200"/>
              <a:t>It is classified as non-polar.</a:t>
            </a:r>
            <a:br>
              <a:rPr lang="en-US" altLang="en-US" sz="1200"/>
            </a:br>
            <a:br>
              <a:rPr lang="en-US" altLang="en-US" sz="1200"/>
            </a:br>
            <a:r>
              <a:rPr lang="en-US" altLang="en-US" sz="1200"/>
              <a:t>I think there is actually some polarity but the electronegativity of the nitrogen counteracts some of the electronegativity of the oxygens and you're left with a "fairly non-polar" molecule (how's that for dodging the question?).</a:t>
            </a:r>
            <a:br>
              <a:rPr lang="en-US" altLang="en-US" sz="1200"/>
            </a:br>
            <a:br>
              <a:rPr lang="en-US" altLang="en-US" sz="1200"/>
            </a:br>
            <a:r>
              <a:rPr lang="en-US" altLang="en-US" sz="1200"/>
              <a:t>This probably isn't the answer you hoped for. Maybe some other genius can shed more light on this.</a:t>
            </a:r>
          </a:p>
        </p:txBody>
      </p:sp>
      <p:sp>
        <p:nvSpPr>
          <p:cNvPr id="382979" name="Text Box 3">
            <a:extLst>
              <a:ext uri="{FF2B5EF4-FFF2-40B4-BE49-F238E27FC236}">
                <a16:creationId xmlns:a16="http://schemas.microsoft.com/office/drawing/2014/main" id="{BF17291A-5867-465D-84C2-8D50D02DFE8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7C279CED-215E-44AF-8D2C-0D7DD2A28BB4}" type="slidenum">
              <a:rPr lang="el-GR" altLang="en-US" sz="1200"/>
              <a:pPr algn="r">
                <a:buClrTx/>
                <a:buFontTx/>
                <a:buNone/>
              </a:pPr>
              <a:t>15</a:t>
            </a:fld>
            <a:endParaRPr lang="el-GR" altLang="en-US" sz="1200"/>
          </a:p>
        </p:txBody>
      </p:sp>
      <p:sp>
        <p:nvSpPr>
          <p:cNvPr id="2" name="Θέση σημειώσεων 1">
            <a:extLst>
              <a:ext uri="{FF2B5EF4-FFF2-40B4-BE49-F238E27FC236}">
                <a16:creationId xmlns:a16="http://schemas.microsoft.com/office/drawing/2014/main" id="{03E98C2E-538F-46DD-B4D3-5890562A9EE2}"/>
              </a:ext>
            </a:extLst>
          </p:cNvPr>
          <p:cNvSpPr>
            <a:spLocks noGrp="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54D5D5BC-FAED-4053-A242-4D953B17949E}"/>
              </a:ext>
            </a:extLst>
          </p:cNvPr>
          <p:cNvSpPr>
            <a:spLocks noGrp="1" noChangeArrowheads="1"/>
          </p:cNvSpPr>
          <p:nvPr>
            <p:ph type="sldNum"/>
          </p:nvPr>
        </p:nvSpPr>
        <p:spPr>
          <a:ln/>
        </p:spPr>
        <p:txBody>
          <a:bodyPr/>
          <a:lstStyle/>
          <a:p>
            <a:fld id="{42D33A3A-7615-4D05-9FD0-25527ABB0E63}" type="slidenum">
              <a:rPr lang="el-GR" altLang="en-US"/>
              <a:pPr/>
              <a:t>16</a:t>
            </a:fld>
            <a:endParaRPr lang="el-GR" altLang="en-US"/>
          </a:p>
        </p:txBody>
      </p:sp>
      <p:sp>
        <p:nvSpPr>
          <p:cNvPr id="384001" name="Rectangle 1">
            <a:extLst>
              <a:ext uri="{FF2B5EF4-FFF2-40B4-BE49-F238E27FC236}">
                <a16:creationId xmlns:a16="http://schemas.microsoft.com/office/drawing/2014/main" id="{7053BC98-04FF-45AF-8A95-33001CDD81E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4002" name="Text Box 2">
            <a:extLst>
              <a:ext uri="{FF2B5EF4-FFF2-40B4-BE49-F238E27FC236}">
                <a16:creationId xmlns:a16="http://schemas.microsoft.com/office/drawing/2014/main" id="{9A1417C5-E867-4BBC-92DB-E5184FA94537}"/>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450"/>
              </a:spcBef>
              <a:buClrTx/>
              <a:buFontTx/>
              <a:buNone/>
            </a:pPr>
            <a:r>
              <a:rPr lang="en-US" altLang="en-US" sz="1200"/>
              <a:t>Of the 20 amino acids in proteins, humans are able to synthesize only 11, called non-essential amino acids, the other 9 called </a:t>
            </a:r>
            <a:r>
              <a:rPr lang="en-US" altLang="en-US" sz="1200">
                <a:solidFill>
                  <a:srgbClr val="CCCCFF"/>
                </a:solidFill>
                <a:hlinkClick r:id="rId3"/>
              </a:rPr>
              <a:t>essential amino acids</a:t>
            </a:r>
            <a:r>
              <a:rPr lang="en-US" altLang="en-US" sz="1200"/>
              <a:t>, must be obtained in diet. The division between essential and nonessential amino acids is not clear cut however Tryosine for instance is sometimes considered non-essential because humans can produce it from </a:t>
            </a:r>
            <a:r>
              <a:rPr lang="en-US" altLang="en-US" sz="1200">
                <a:solidFill>
                  <a:srgbClr val="CCCCFF"/>
                </a:solidFill>
                <a:hlinkClick r:id="rId4"/>
              </a:rPr>
              <a:t>phenylalanine</a:t>
            </a:r>
            <a:r>
              <a:rPr lang="en-US" altLang="en-US" sz="1200"/>
              <a:t>, but phenylalanine itself is essential and must be obtained in the diet. Arginine can be synthesized by humans, but much of the arginine in proteins also comes from the diet.</a:t>
            </a:r>
            <a:br>
              <a:rPr lang="en-US" altLang="en-US" sz="1200"/>
            </a:br>
            <a:endParaRPr lang="en-US" altLang="en-US" sz="1200"/>
          </a:p>
          <a:p>
            <a:pPr>
              <a:spcBef>
                <a:spcPts val="450"/>
              </a:spcBef>
              <a:buClrTx/>
              <a:buFontTx/>
              <a:buNone/>
            </a:pPr>
            <a:br>
              <a:rPr lang="en-US" altLang="en-US" sz="1200"/>
            </a:br>
            <a:r>
              <a:rPr lang="en-US" altLang="en-US" sz="1200"/>
              <a:t>Essential amino acids are not produced by the body. We can get them by eating complete protein foods or from a combination of incomplete vegetables. The nine essential amino acids include histidine, </a:t>
            </a:r>
            <a:r>
              <a:rPr lang="en-US" altLang="en-US" sz="1200">
                <a:solidFill>
                  <a:srgbClr val="CCCCFF"/>
                </a:solidFill>
                <a:hlinkClick r:id="rId5"/>
              </a:rPr>
              <a:t>isoleucine</a:t>
            </a:r>
            <a:r>
              <a:rPr lang="en-US" altLang="en-US" sz="1200"/>
              <a:t>, leucine, lysine, </a:t>
            </a:r>
            <a:r>
              <a:rPr lang="en-US" altLang="en-US" sz="1200">
                <a:solidFill>
                  <a:srgbClr val="CCCCFF"/>
                </a:solidFill>
                <a:hlinkClick r:id="rId6"/>
              </a:rPr>
              <a:t>methionine</a:t>
            </a:r>
            <a:r>
              <a:rPr lang="en-US" altLang="en-US" sz="1200"/>
              <a:t>, phenylalanine, </a:t>
            </a:r>
            <a:r>
              <a:rPr lang="en-US" altLang="en-US" sz="1200">
                <a:solidFill>
                  <a:srgbClr val="CCCCFF"/>
                </a:solidFill>
                <a:hlinkClick r:id="rId7"/>
              </a:rPr>
              <a:t>tryptophan</a:t>
            </a:r>
            <a:r>
              <a:rPr lang="en-US" altLang="en-US" sz="1200"/>
              <a:t>, and valine. The thirteen non-essential amino acids are alanine, arginine, </a:t>
            </a:r>
            <a:r>
              <a:rPr lang="en-US" altLang="en-US" sz="1200">
                <a:solidFill>
                  <a:srgbClr val="CCCCFF"/>
                </a:solidFill>
                <a:hlinkClick r:id="rId8"/>
              </a:rPr>
              <a:t>aspartic acid</a:t>
            </a:r>
            <a:r>
              <a:rPr lang="en-US" altLang="en-US" sz="1200"/>
              <a:t>, cysteine, cystine, </a:t>
            </a:r>
            <a:r>
              <a:rPr lang="en-US" altLang="en-US" sz="1200">
                <a:solidFill>
                  <a:srgbClr val="CCCCFF"/>
                </a:solidFill>
                <a:hlinkClick r:id="rId9"/>
              </a:rPr>
              <a:t>glutamic acid</a:t>
            </a:r>
            <a:r>
              <a:rPr lang="en-US" altLang="en-US" sz="1200"/>
              <a:t>, </a:t>
            </a:r>
            <a:r>
              <a:rPr lang="en-US" altLang="en-US" sz="1200">
                <a:solidFill>
                  <a:srgbClr val="CCCCFF"/>
                </a:solidFill>
                <a:hlinkClick r:id="rId10"/>
              </a:rPr>
              <a:t>glutamine</a:t>
            </a:r>
            <a:r>
              <a:rPr lang="en-US" altLang="en-US" sz="1200"/>
              <a:t>, glycine, hydroxyproline, proline, serine, and tyrosine.</a:t>
            </a:r>
            <a:br>
              <a:rPr lang="en-US" altLang="en-US" sz="1200"/>
            </a:br>
            <a:endParaRPr lang="en-US" altLang="en-US" sz="1200"/>
          </a:p>
          <a:p>
            <a:pPr>
              <a:spcBef>
                <a:spcPts val="450"/>
              </a:spcBef>
              <a:buClrTx/>
              <a:buFontTx/>
              <a:buNone/>
            </a:pPr>
            <a:endParaRPr lang="en-US" altLang="en-US" sz="1200"/>
          </a:p>
        </p:txBody>
      </p:sp>
      <p:sp>
        <p:nvSpPr>
          <p:cNvPr id="384003" name="Text Box 3">
            <a:extLst>
              <a:ext uri="{FF2B5EF4-FFF2-40B4-BE49-F238E27FC236}">
                <a16:creationId xmlns:a16="http://schemas.microsoft.com/office/drawing/2014/main" id="{6836A4A7-5744-492A-81F6-27D30C22667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051CC275-97D0-4C6F-929C-2239F0B6D133}" type="slidenum">
              <a:rPr lang="el-GR" altLang="en-US" sz="1200"/>
              <a:pPr algn="r">
                <a:buClrTx/>
                <a:buFontTx/>
                <a:buNone/>
              </a:pPr>
              <a:t>16</a:t>
            </a:fld>
            <a:endParaRPr lang="el-GR"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167F636D-931F-436E-B54F-830B27D6160F}"/>
              </a:ext>
            </a:extLst>
          </p:cNvPr>
          <p:cNvSpPr>
            <a:spLocks noGrp="1" noChangeArrowheads="1"/>
          </p:cNvSpPr>
          <p:nvPr>
            <p:ph type="sldNum"/>
          </p:nvPr>
        </p:nvSpPr>
        <p:spPr>
          <a:ln/>
        </p:spPr>
        <p:txBody>
          <a:bodyPr/>
          <a:lstStyle/>
          <a:p>
            <a:fld id="{84C480B0-3BDB-42AC-912B-2665FB0A9968}" type="slidenum">
              <a:rPr lang="el-GR" altLang="en-US"/>
              <a:pPr/>
              <a:t>17</a:t>
            </a:fld>
            <a:endParaRPr lang="el-GR" altLang="en-US"/>
          </a:p>
        </p:txBody>
      </p:sp>
      <p:sp>
        <p:nvSpPr>
          <p:cNvPr id="385025" name="Rectangle 1">
            <a:extLst>
              <a:ext uri="{FF2B5EF4-FFF2-40B4-BE49-F238E27FC236}">
                <a16:creationId xmlns:a16="http://schemas.microsoft.com/office/drawing/2014/main" id="{2DA4D64F-75F6-4094-BC3A-FC0372FB636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5026" name="Text Box 2">
            <a:extLst>
              <a:ext uri="{FF2B5EF4-FFF2-40B4-BE49-F238E27FC236}">
                <a16:creationId xmlns:a16="http://schemas.microsoft.com/office/drawing/2014/main" id="{C03A5D85-FAC2-45FC-A8EE-02E812B2383A}"/>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4A7F9725-A449-463B-A525-E93E3E94E055}"/>
              </a:ext>
            </a:extLst>
          </p:cNvPr>
          <p:cNvSpPr>
            <a:spLocks noGrp="1" noChangeArrowheads="1"/>
          </p:cNvSpPr>
          <p:nvPr>
            <p:ph type="sldNum"/>
          </p:nvPr>
        </p:nvSpPr>
        <p:spPr>
          <a:ln/>
        </p:spPr>
        <p:txBody>
          <a:bodyPr/>
          <a:lstStyle/>
          <a:p>
            <a:fld id="{7A04733E-12B9-4B0A-8DEB-866DE813A464}" type="slidenum">
              <a:rPr lang="el-GR" altLang="en-US"/>
              <a:pPr/>
              <a:t>18</a:t>
            </a:fld>
            <a:endParaRPr lang="el-GR" altLang="en-US"/>
          </a:p>
        </p:txBody>
      </p:sp>
      <p:sp>
        <p:nvSpPr>
          <p:cNvPr id="386049" name="Rectangle 1">
            <a:extLst>
              <a:ext uri="{FF2B5EF4-FFF2-40B4-BE49-F238E27FC236}">
                <a16:creationId xmlns:a16="http://schemas.microsoft.com/office/drawing/2014/main" id="{1CAD0217-DFD5-4836-9201-07C408148F2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6050" name="Text Box 2">
            <a:extLst>
              <a:ext uri="{FF2B5EF4-FFF2-40B4-BE49-F238E27FC236}">
                <a16:creationId xmlns:a16="http://schemas.microsoft.com/office/drawing/2014/main" id="{AD1260C7-E9D0-4D9F-A4B5-5C0E761A462E}"/>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73A5E45F-4E1C-4E81-BB28-7D9E98CC76B0}"/>
              </a:ext>
            </a:extLst>
          </p:cNvPr>
          <p:cNvSpPr>
            <a:spLocks noGrp="1" noChangeArrowheads="1"/>
          </p:cNvSpPr>
          <p:nvPr>
            <p:ph type="sldNum"/>
          </p:nvPr>
        </p:nvSpPr>
        <p:spPr>
          <a:ln/>
        </p:spPr>
        <p:txBody>
          <a:bodyPr/>
          <a:lstStyle/>
          <a:p>
            <a:fld id="{824288B7-759A-4B1A-83E6-D85067A843F8}" type="slidenum">
              <a:rPr lang="el-GR" altLang="en-US"/>
              <a:pPr/>
              <a:t>19</a:t>
            </a:fld>
            <a:endParaRPr lang="el-GR" altLang="en-US"/>
          </a:p>
        </p:txBody>
      </p:sp>
      <p:sp>
        <p:nvSpPr>
          <p:cNvPr id="387073" name="Rectangle 1">
            <a:extLst>
              <a:ext uri="{FF2B5EF4-FFF2-40B4-BE49-F238E27FC236}">
                <a16:creationId xmlns:a16="http://schemas.microsoft.com/office/drawing/2014/main" id="{DE75EA44-2DBB-415E-9B48-AB0D7DA1CD3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7074" name="Text Box 2">
            <a:extLst>
              <a:ext uri="{FF2B5EF4-FFF2-40B4-BE49-F238E27FC236}">
                <a16:creationId xmlns:a16="http://schemas.microsoft.com/office/drawing/2014/main" id="{008F0357-006E-4C9F-88E4-EED904DCEC0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6EDDE38-DA01-436B-98D2-5CFB4B1C6DA2}"/>
              </a:ext>
            </a:extLst>
          </p:cNvPr>
          <p:cNvSpPr>
            <a:spLocks noGrp="1" noChangeArrowheads="1"/>
          </p:cNvSpPr>
          <p:nvPr>
            <p:ph type="sldNum"/>
          </p:nvPr>
        </p:nvSpPr>
        <p:spPr>
          <a:ln/>
        </p:spPr>
        <p:txBody>
          <a:bodyPr/>
          <a:lstStyle/>
          <a:p>
            <a:fld id="{C98EE84E-4433-4C0E-AC58-EA6E115E4FD7}" type="slidenum">
              <a:rPr lang="el-GR" altLang="en-US"/>
              <a:pPr/>
              <a:t>20</a:t>
            </a:fld>
            <a:endParaRPr lang="el-GR" altLang="en-US"/>
          </a:p>
        </p:txBody>
      </p:sp>
      <p:sp>
        <p:nvSpPr>
          <p:cNvPr id="388097" name="Rectangle 1">
            <a:extLst>
              <a:ext uri="{FF2B5EF4-FFF2-40B4-BE49-F238E27FC236}">
                <a16:creationId xmlns:a16="http://schemas.microsoft.com/office/drawing/2014/main" id="{72966895-0A83-45C7-BEA2-A8BBDEC2D1C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8098" name="Text Box 2">
            <a:extLst>
              <a:ext uri="{FF2B5EF4-FFF2-40B4-BE49-F238E27FC236}">
                <a16:creationId xmlns:a16="http://schemas.microsoft.com/office/drawing/2014/main" id="{16E2914D-D13B-4689-9F95-8AA48D94ECD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C27A06B7-1986-4358-8BBA-C11122B81792}"/>
              </a:ext>
            </a:extLst>
          </p:cNvPr>
          <p:cNvSpPr>
            <a:spLocks noGrp="1" noChangeArrowheads="1"/>
          </p:cNvSpPr>
          <p:nvPr>
            <p:ph type="sldNum"/>
          </p:nvPr>
        </p:nvSpPr>
        <p:spPr>
          <a:ln/>
        </p:spPr>
        <p:txBody>
          <a:bodyPr/>
          <a:lstStyle/>
          <a:p>
            <a:fld id="{676F5E34-BC6E-4923-B3B4-30E061203337}" type="slidenum">
              <a:rPr lang="el-GR" altLang="en-US"/>
              <a:pPr/>
              <a:t>21</a:t>
            </a:fld>
            <a:endParaRPr lang="el-GR" altLang="en-US"/>
          </a:p>
        </p:txBody>
      </p:sp>
      <p:sp>
        <p:nvSpPr>
          <p:cNvPr id="389121" name="Rectangle 1">
            <a:extLst>
              <a:ext uri="{FF2B5EF4-FFF2-40B4-BE49-F238E27FC236}">
                <a16:creationId xmlns:a16="http://schemas.microsoft.com/office/drawing/2014/main" id="{FC897D9B-649E-4343-9191-840FC427B41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22" name="Text Box 2">
            <a:extLst>
              <a:ext uri="{FF2B5EF4-FFF2-40B4-BE49-F238E27FC236}">
                <a16:creationId xmlns:a16="http://schemas.microsoft.com/office/drawing/2014/main" id="{F031AB15-461D-40BE-99F4-7F48DDFDDDC8}"/>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59300" cy="34194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fld id="{646B6CF1-AE73-4799-A6A1-A91C7245C2B1}" type="slidenum">
              <a:rPr lang="el-GR" altLang="en-US" smtClean="0"/>
              <a:pPr/>
              <a:t>2</a:t>
            </a:fld>
            <a:endParaRPr lang="el-GR" altLang="en-US"/>
          </a:p>
        </p:txBody>
      </p:sp>
    </p:spTree>
    <p:extLst>
      <p:ext uri="{BB962C8B-B14F-4D97-AF65-F5344CB8AC3E}">
        <p14:creationId xmlns:p14="http://schemas.microsoft.com/office/powerpoint/2010/main" val="3533716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BD49212F-7F41-46E3-A8C0-984840F41F3C}"/>
              </a:ext>
            </a:extLst>
          </p:cNvPr>
          <p:cNvSpPr>
            <a:spLocks noGrp="1" noChangeArrowheads="1"/>
          </p:cNvSpPr>
          <p:nvPr>
            <p:ph type="sldNum"/>
          </p:nvPr>
        </p:nvSpPr>
        <p:spPr>
          <a:ln/>
        </p:spPr>
        <p:txBody>
          <a:bodyPr/>
          <a:lstStyle/>
          <a:p>
            <a:fld id="{C3F7F810-0652-406E-950F-17D1D32F8224}" type="slidenum">
              <a:rPr lang="el-GR" altLang="en-US"/>
              <a:pPr/>
              <a:t>22</a:t>
            </a:fld>
            <a:endParaRPr lang="el-GR" altLang="en-US"/>
          </a:p>
        </p:txBody>
      </p:sp>
      <p:sp>
        <p:nvSpPr>
          <p:cNvPr id="390145" name="Rectangle 1">
            <a:extLst>
              <a:ext uri="{FF2B5EF4-FFF2-40B4-BE49-F238E27FC236}">
                <a16:creationId xmlns:a16="http://schemas.microsoft.com/office/drawing/2014/main" id="{F434E962-7404-4AB1-8E07-CCA73219847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0146" name="Text Box 2">
            <a:extLst>
              <a:ext uri="{FF2B5EF4-FFF2-40B4-BE49-F238E27FC236}">
                <a16:creationId xmlns:a16="http://schemas.microsoft.com/office/drawing/2014/main" id="{7EF6EFDD-4DF4-43B8-83F5-BEBB134E783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263A54E4-6BE1-4195-B24A-A8461E9BAB0F}"/>
              </a:ext>
            </a:extLst>
          </p:cNvPr>
          <p:cNvSpPr>
            <a:spLocks noGrp="1" noChangeArrowheads="1"/>
          </p:cNvSpPr>
          <p:nvPr>
            <p:ph type="sldNum"/>
          </p:nvPr>
        </p:nvSpPr>
        <p:spPr>
          <a:ln/>
        </p:spPr>
        <p:txBody>
          <a:bodyPr/>
          <a:lstStyle/>
          <a:p>
            <a:fld id="{06A8B5E7-70CA-49FB-B6C9-3DE2DD8797BB}" type="slidenum">
              <a:rPr lang="el-GR" altLang="en-US"/>
              <a:pPr/>
              <a:t>23</a:t>
            </a:fld>
            <a:endParaRPr lang="el-GR" altLang="en-US"/>
          </a:p>
        </p:txBody>
      </p:sp>
      <p:sp>
        <p:nvSpPr>
          <p:cNvPr id="391169" name="Rectangle 1">
            <a:extLst>
              <a:ext uri="{FF2B5EF4-FFF2-40B4-BE49-F238E27FC236}">
                <a16:creationId xmlns:a16="http://schemas.microsoft.com/office/drawing/2014/main" id="{46F1E4A2-8167-42D3-93F4-C8FC9AC2C81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1170" name="Text Box 2">
            <a:extLst>
              <a:ext uri="{FF2B5EF4-FFF2-40B4-BE49-F238E27FC236}">
                <a16:creationId xmlns:a16="http://schemas.microsoft.com/office/drawing/2014/main" id="{13042A7C-2988-4AB2-97A2-14242F78C75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4588" y="685800"/>
            <a:ext cx="4559300" cy="3419475"/>
          </a:xfrm>
        </p:spPr>
      </p:sp>
      <p:sp>
        <p:nvSpPr>
          <p:cNvPr id="3" name="Θέση σημειώσεων 2"/>
          <p:cNvSpPr>
            <a:spLocks noGrp="1"/>
          </p:cNvSpPr>
          <p:nvPr>
            <p:ph type="body" idx="1"/>
          </p:nvPr>
        </p:nvSpPr>
        <p:spPr/>
        <p:txBody>
          <a:bodyPr/>
          <a:lstStyle/>
          <a:p>
            <a:r>
              <a:rPr lang="en-US" b="0" i="0" dirty="0">
                <a:solidFill>
                  <a:srgbClr val="000000"/>
                </a:solidFill>
                <a:effectLst/>
                <a:latin typeface="Tahoma" panose="020B0604030504040204" pitchFamily="34" charset="0"/>
              </a:rPr>
              <a:t> </a:t>
            </a:r>
            <a:endParaRPr lang="en-US" dirty="0"/>
          </a:p>
        </p:txBody>
      </p:sp>
      <p:sp>
        <p:nvSpPr>
          <p:cNvPr id="4" name="Θέση αριθμού διαφάνειας 3"/>
          <p:cNvSpPr>
            <a:spLocks noGrp="1"/>
          </p:cNvSpPr>
          <p:nvPr>
            <p:ph type="sldNum"/>
          </p:nvPr>
        </p:nvSpPr>
        <p:spPr/>
        <p:txBody>
          <a:bodyPr/>
          <a:lstStyle/>
          <a:p>
            <a:fld id="{646B6CF1-AE73-4799-A6A1-A91C7245C2B1}" type="slidenum">
              <a:rPr lang="el-GR" altLang="en-US" smtClean="0"/>
              <a:pPr/>
              <a:t>24</a:t>
            </a:fld>
            <a:endParaRPr lang="el-GR" altLang="en-US"/>
          </a:p>
        </p:txBody>
      </p:sp>
    </p:spTree>
    <p:extLst>
      <p:ext uri="{BB962C8B-B14F-4D97-AF65-F5344CB8AC3E}">
        <p14:creationId xmlns:p14="http://schemas.microsoft.com/office/powerpoint/2010/main" val="557480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CB9D904E-3066-418B-8047-D51BD2F7AABD}"/>
              </a:ext>
            </a:extLst>
          </p:cNvPr>
          <p:cNvSpPr>
            <a:spLocks noGrp="1" noChangeArrowheads="1"/>
          </p:cNvSpPr>
          <p:nvPr>
            <p:ph type="sldNum"/>
          </p:nvPr>
        </p:nvSpPr>
        <p:spPr>
          <a:ln/>
        </p:spPr>
        <p:txBody>
          <a:bodyPr/>
          <a:lstStyle/>
          <a:p>
            <a:fld id="{F49C9677-E5DB-4987-B706-48A15B279D36}" type="slidenum">
              <a:rPr lang="el-GR" altLang="en-US"/>
              <a:pPr/>
              <a:t>25</a:t>
            </a:fld>
            <a:endParaRPr lang="el-GR" altLang="en-US"/>
          </a:p>
        </p:txBody>
      </p:sp>
      <p:sp>
        <p:nvSpPr>
          <p:cNvPr id="393217" name="Rectangle 1">
            <a:extLst>
              <a:ext uri="{FF2B5EF4-FFF2-40B4-BE49-F238E27FC236}">
                <a16:creationId xmlns:a16="http://schemas.microsoft.com/office/drawing/2014/main" id="{DC22AE9B-31BB-40E5-84D0-F6F825FF5BE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3218" name="Text Box 2">
            <a:extLst>
              <a:ext uri="{FF2B5EF4-FFF2-40B4-BE49-F238E27FC236}">
                <a16:creationId xmlns:a16="http://schemas.microsoft.com/office/drawing/2014/main" id="{B8A14886-34EA-45AF-A271-0A47946EB29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B6CE30B4-841F-4477-B9E1-F51471F52842}"/>
              </a:ext>
            </a:extLst>
          </p:cNvPr>
          <p:cNvSpPr>
            <a:spLocks noGrp="1" noChangeArrowheads="1"/>
          </p:cNvSpPr>
          <p:nvPr>
            <p:ph type="sldNum"/>
          </p:nvPr>
        </p:nvSpPr>
        <p:spPr>
          <a:ln/>
        </p:spPr>
        <p:txBody>
          <a:bodyPr/>
          <a:lstStyle/>
          <a:p>
            <a:fld id="{1744C729-5C21-4FF9-B858-6CC083756342}" type="slidenum">
              <a:rPr lang="el-GR" altLang="en-US"/>
              <a:pPr/>
              <a:t>26</a:t>
            </a:fld>
            <a:endParaRPr lang="el-GR" altLang="en-US"/>
          </a:p>
        </p:txBody>
      </p:sp>
      <p:sp>
        <p:nvSpPr>
          <p:cNvPr id="394241" name="Rectangle 1">
            <a:extLst>
              <a:ext uri="{FF2B5EF4-FFF2-40B4-BE49-F238E27FC236}">
                <a16:creationId xmlns:a16="http://schemas.microsoft.com/office/drawing/2014/main" id="{ADCC0723-4DE6-4764-A68F-9A72372AE50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4242" name="Text Box 2">
            <a:extLst>
              <a:ext uri="{FF2B5EF4-FFF2-40B4-BE49-F238E27FC236}">
                <a16:creationId xmlns:a16="http://schemas.microsoft.com/office/drawing/2014/main" id="{3E068507-7CFA-465F-AF14-0A382300DE40}"/>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92BED167-0E6E-43CF-A23B-2C9175324A3B}"/>
              </a:ext>
            </a:extLst>
          </p:cNvPr>
          <p:cNvSpPr>
            <a:spLocks noGrp="1" noChangeArrowheads="1"/>
          </p:cNvSpPr>
          <p:nvPr>
            <p:ph type="sldNum"/>
          </p:nvPr>
        </p:nvSpPr>
        <p:spPr>
          <a:ln/>
        </p:spPr>
        <p:txBody>
          <a:bodyPr/>
          <a:lstStyle/>
          <a:p>
            <a:fld id="{6CEF2061-DF18-40E9-AA10-9F1E30BAAF0F}" type="slidenum">
              <a:rPr lang="el-GR" altLang="en-US"/>
              <a:pPr/>
              <a:t>27</a:t>
            </a:fld>
            <a:endParaRPr lang="el-GR" altLang="en-US"/>
          </a:p>
        </p:txBody>
      </p:sp>
      <p:sp>
        <p:nvSpPr>
          <p:cNvPr id="395265" name="Rectangle 1">
            <a:extLst>
              <a:ext uri="{FF2B5EF4-FFF2-40B4-BE49-F238E27FC236}">
                <a16:creationId xmlns:a16="http://schemas.microsoft.com/office/drawing/2014/main" id="{1BB72A5F-AC7D-4C13-A4B5-64DD120287D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5266" name="Text Box 2">
            <a:extLst>
              <a:ext uri="{FF2B5EF4-FFF2-40B4-BE49-F238E27FC236}">
                <a16:creationId xmlns:a16="http://schemas.microsoft.com/office/drawing/2014/main" id="{76E1AE2F-BD4A-455D-AA8A-118CD1D18CE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9D82E1EA-5815-44D0-A9F3-2890AB9DD347}"/>
              </a:ext>
            </a:extLst>
          </p:cNvPr>
          <p:cNvSpPr>
            <a:spLocks noGrp="1" noChangeArrowheads="1"/>
          </p:cNvSpPr>
          <p:nvPr>
            <p:ph type="sldNum"/>
          </p:nvPr>
        </p:nvSpPr>
        <p:spPr>
          <a:ln/>
        </p:spPr>
        <p:txBody>
          <a:bodyPr/>
          <a:lstStyle/>
          <a:p>
            <a:fld id="{8CD8CA75-309B-474E-B29E-9EC700A41A47}" type="slidenum">
              <a:rPr lang="el-GR" altLang="en-US"/>
              <a:pPr/>
              <a:t>28</a:t>
            </a:fld>
            <a:endParaRPr lang="el-GR" altLang="en-US"/>
          </a:p>
        </p:txBody>
      </p:sp>
      <p:sp>
        <p:nvSpPr>
          <p:cNvPr id="396289" name="Rectangle 1">
            <a:extLst>
              <a:ext uri="{FF2B5EF4-FFF2-40B4-BE49-F238E27FC236}">
                <a16:creationId xmlns:a16="http://schemas.microsoft.com/office/drawing/2014/main" id="{3A97CAA7-2CE5-479B-939B-B0C96517745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6290" name="Text Box 2">
            <a:extLst>
              <a:ext uri="{FF2B5EF4-FFF2-40B4-BE49-F238E27FC236}">
                <a16:creationId xmlns:a16="http://schemas.microsoft.com/office/drawing/2014/main" id="{CF2AF184-BE69-4D3A-9089-6402B793C72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FB8864B-AA64-4E26-97AB-C2C74B2B7CE2}"/>
              </a:ext>
            </a:extLst>
          </p:cNvPr>
          <p:cNvSpPr>
            <a:spLocks noGrp="1" noChangeArrowheads="1"/>
          </p:cNvSpPr>
          <p:nvPr>
            <p:ph type="sldNum"/>
          </p:nvPr>
        </p:nvSpPr>
        <p:spPr>
          <a:ln/>
        </p:spPr>
        <p:txBody>
          <a:bodyPr/>
          <a:lstStyle/>
          <a:p>
            <a:fld id="{35195088-F79B-498E-BBAE-2CC741D2BCEB}" type="slidenum">
              <a:rPr lang="el-GR" altLang="en-US"/>
              <a:pPr/>
              <a:t>29</a:t>
            </a:fld>
            <a:endParaRPr lang="el-GR" altLang="en-US"/>
          </a:p>
        </p:txBody>
      </p:sp>
      <p:sp>
        <p:nvSpPr>
          <p:cNvPr id="397313" name="Rectangle 1">
            <a:extLst>
              <a:ext uri="{FF2B5EF4-FFF2-40B4-BE49-F238E27FC236}">
                <a16:creationId xmlns:a16="http://schemas.microsoft.com/office/drawing/2014/main" id="{08997D26-FAA5-41B4-A5F9-590A726ABCD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7314" name="Text Box 2">
            <a:extLst>
              <a:ext uri="{FF2B5EF4-FFF2-40B4-BE49-F238E27FC236}">
                <a16:creationId xmlns:a16="http://schemas.microsoft.com/office/drawing/2014/main" id="{C63B6608-E647-4422-B0C2-44C65A6F005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EB1A09F2-FD05-466C-A567-6806C7248642}"/>
              </a:ext>
            </a:extLst>
          </p:cNvPr>
          <p:cNvSpPr>
            <a:spLocks noGrp="1" noChangeArrowheads="1"/>
          </p:cNvSpPr>
          <p:nvPr>
            <p:ph type="sldNum"/>
          </p:nvPr>
        </p:nvSpPr>
        <p:spPr>
          <a:ln/>
        </p:spPr>
        <p:txBody>
          <a:bodyPr/>
          <a:lstStyle/>
          <a:p>
            <a:fld id="{5CC3D7B9-F30E-48C4-A60D-C134DF8FAF06}" type="slidenum">
              <a:rPr lang="el-GR" altLang="en-US"/>
              <a:pPr/>
              <a:t>30</a:t>
            </a:fld>
            <a:endParaRPr lang="el-GR" altLang="en-US"/>
          </a:p>
        </p:txBody>
      </p:sp>
      <p:sp>
        <p:nvSpPr>
          <p:cNvPr id="398337" name="Rectangle 1">
            <a:extLst>
              <a:ext uri="{FF2B5EF4-FFF2-40B4-BE49-F238E27FC236}">
                <a16:creationId xmlns:a16="http://schemas.microsoft.com/office/drawing/2014/main" id="{C4A59DBF-5D77-4B81-8D39-3CFBACC7CA2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8338" name="Text Box 2">
            <a:extLst>
              <a:ext uri="{FF2B5EF4-FFF2-40B4-BE49-F238E27FC236}">
                <a16:creationId xmlns:a16="http://schemas.microsoft.com/office/drawing/2014/main" id="{752EA036-8630-4C21-9EBA-7AA24BC0F5AE}"/>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23E2765F-7DD2-4FAE-A713-0E53275E6C48}"/>
              </a:ext>
            </a:extLst>
          </p:cNvPr>
          <p:cNvSpPr>
            <a:spLocks noGrp="1" noChangeArrowheads="1"/>
          </p:cNvSpPr>
          <p:nvPr>
            <p:ph type="sldNum"/>
          </p:nvPr>
        </p:nvSpPr>
        <p:spPr>
          <a:ln/>
        </p:spPr>
        <p:txBody>
          <a:bodyPr/>
          <a:lstStyle/>
          <a:p>
            <a:fld id="{10DA1E8B-3B00-4BA5-9CD3-B520AD22F3DB}" type="slidenum">
              <a:rPr lang="el-GR" altLang="en-US"/>
              <a:pPr/>
              <a:t>31</a:t>
            </a:fld>
            <a:endParaRPr lang="el-GR" altLang="en-US"/>
          </a:p>
        </p:txBody>
      </p:sp>
      <p:sp>
        <p:nvSpPr>
          <p:cNvPr id="399361" name="Rectangle 1">
            <a:extLst>
              <a:ext uri="{FF2B5EF4-FFF2-40B4-BE49-F238E27FC236}">
                <a16:creationId xmlns:a16="http://schemas.microsoft.com/office/drawing/2014/main" id="{7DBC272D-0D29-4295-936E-5B1257DB93C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62" name="Text Box 2">
            <a:extLst>
              <a:ext uri="{FF2B5EF4-FFF2-40B4-BE49-F238E27FC236}">
                <a16:creationId xmlns:a16="http://schemas.microsoft.com/office/drawing/2014/main" id="{51AF528A-32E4-4FBF-9FF7-4B058C90F82D}"/>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4588" y="685800"/>
            <a:ext cx="4559300" cy="3419475"/>
          </a:xfrm>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p:nvPr>
        </p:nvSpPr>
        <p:spPr/>
        <p:txBody>
          <a:bodyPr/>
          <a:lstStyle/>
          <a:p>
            <a:fld id="{646B6CF1-AE73-4799-A6A1-A91C7245C2B1}" type="slidenum">
              <a:rPr lang="el-GR" altLang="en-US" smtClean="0"/>
              <a:pPr/>
              <a:t>4</a:t>
            </a:fld>
            <a:endParaRPr lang="el-GR" altLang="en-US"/>
          </a:p>
        </p:txBody>
      </p:sp>
    </p:spTree>
    <p:extLst>
      <p:ext uri="{BB962C8B-B14F-4D97-AF65-F5344CB8AC3E}">
        <p14:creationId xmlns:p14="http://schemas.microsoft.com/office/powerpoint/2010/main" val="1293773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A3B82E75-1AF0-4F68-9F0A-426890BF5814}"/>
              </a:ext>
            </a:extLst>
          </p:cNvPr>
          <p:cNvSpPr>
            <a:spLocks noGrp="1" noChangeArrowheads="1"/>
          </p:cNvSpPr>
          <p:nvPr>
            <p:ph type="sldNum"/>
          </p:nvPr>
        </p:nvSpPr>
        <p:spPr>
          <a:ln/>
        </p:spPr>
        <p:txBody>
          <a:bodyPr/>
          <a:lstStyle/>
          <a:p>
            <a:fld id="{0D9CFCFB-93C9-4F6E-8EA7-8E2A7F50CF69}" type="slidenum">
              <a:rPr lang="el-GR" altLang="en-US"/>
              <a:pPr/>
              <a:t>32</a:t>
            </a:fld>
            <a:endParaRPr lang="el-GR" altLang="en-US"/>
          </a:p>
        </p:txBody>
      </p:sp>
      <p:sp>
        <p:nvSpPr>
          <p:cNvPr id="400385" name="Rectangle 1">
            <a:extLst>
              <a:ext uri="{FF2B5EF4-FFF2-40B4-BE49-F238E27FC236}">
                <a16:creationId xmlns:a16="http://schemas.microsoft.com/office/drawing/2014/main" id="{DB893032-62BA-44B1-B175-61EF70E9EAC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0386" name="Text Box 2">
            <a:extLst>
              <a:ext uri="{FF2B5EF4-FFF2-40B4-BE49-F238E27FC236}">
                <a16:creationId xmlns:a16="http://schemas.microsoft.com/office/drawing/2014/main" id="{D47BD9D9-E112-499D-AAEF-E994DFA8D19D}"/>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9FBDBCA3-CCDB-400A-86C5-352448429343}"/>
              </a:ext>
            </a:extLst>
          </p:cNvPr>
          <p:cNvSpPr>
            <a:spLocks noGrp="1" noChangeArrowheads="1"/>
          </p:cNvSpPr>
          <p:nvPr>
            <p:ph type="sldNum"/>
          </p:nvPr>
        </p:nvSpPr>
        <p:spPr>
          <a:ln/>
        </p:spPr>
        <p:txBody>
          <a:bodyPr/>
          <a:lstStyle/>
          <a:p>
            <a:fld id="{B57A980A-FCC2-4BB3-820B-220367E2AEA8}" type="slidenum">
              <a:rPr lang="el-GR" altLang="en-US"/>
              <a:pPr/>
              <a:t>33</a:t>
            </a:fld>
            <a:endParaRPr lang="el-GR" altLang="en-US"/>
          </a:p>
        </p:txBody>
      </p:sp>
      <p:sp>
        <p:nvSpPr>
          <p:cNvPr id="401409" name="Rectangle 1">
            <a:extLst>
              <a:ext uri="{FF2B5EF4-FFF2-40B4-BE49-F238E27FC236}">
                <a16:creationId xmlns:a16="http://schemas.microsoft.com/office/drawing/2014/main" id="{09F4248B-F240-4622-8748-2BF38240275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1410" name="Text Box 2">
            <a:extLst>
              <a:ext uri="{FF2B5EF4-FFF2-40B4-BE49-F238E27FC236}">
                <a16:creationId xmlns:a16="http://schemas.microsoft.com/office/drawing/2014/main" id="{DBDDC1E8-02D4-40BB-A79D-021914A5F564}"/>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2592E8A4-7A79-4EE7-8965-E040E7A4EBA4}"/>
              </a:ext>
            </a:extLst>
          </p:cNvPr>
          <p:cNvSpPr>
            <a:spLocks noGrp="1" noChangeArrowheads="1"/>
          </p:cNvSpPr>
          <p:nvPr>
            <p:ph type="sldNum"/>
          </p:nvPr>
        </p:nvSpPr>
        <p:spPr>
          <a:ln/>
        </p:spPr>
        <p:txBody>
          <a:bodyPr/>
          <a:lstStyle/>
          <a:p>
            <a:fld id="{347F947C-8E90-4A0E-8392-76A15E9771B6}" type="slidenum">
              <a:rPr lang="el-GR" altLang="en-US"/>
              <a:pPr/>
              <a:t>34</a:t>
            </a:fld>
            <a:endParaRPr lang="el-GR" altLang="en-US"/>
          </a:p>
        </p:txBody>
      </p:sp>
      <p:sp>
        <p:nvSpPr>
          <p:cNvPr id="402433" name="Rectangle 1">
            <a:extLst>
              <a:ext uri="{FF2B5EF4-FFF2-40B4-BE49-F238E27FC236}">
                <a16:creationId xmlns:a16="http://schemas.microsoft.com/office/drawing/2014/main" id="{B58E4128-4624-455F-84A9-96E67B3AC15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2434" name="Text Box 2">
            <a:extLst>
              <a:ext uri="{FF2B5EF4-FFF2-40B4-BE49-F238E27FC236}">
                <a16:creationId xmlns:a16="http://schemas.microsoft.com/office/drawing/2014/main" id="{B7B40B09-86BA-4005-8820-5A984121EF7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450"/>
              </a:spcBef>
              <a:buClrTx/>
              <a:buFontTx/>
              <a:buNone/>
            </a:pPr>
            <a:r>
              <a:rPr lang="el-GR" altLang="en-US" sz="1200"/>
              <a:t>NH3+ is a strong electron withdrawing group.</a:t>
            </a:r>
            <a:br>
              <a:rPr lang="el-GR" altLang="en-US" sz="1200"/>
            </a:br>
            <a:r>
              <a:rPr lang="en-US" altLang="en-US" sz="1200"/>
              <a:t>-COO-</a:t>
            </a:r>
            <a:r>
              <a:rPr lang="en-US" altLang="en-US" sz="1200" b="1"/>
              <a:t>Inductive Effects:</a:t>
            </a:r>
          </a:p>
          <a:p>
            <a:pPr>
              <a:spcBef>
                <a:spcPts val="450"/>
              </a:spcBef>
              <a:buClrTx/>
              <a:buFontTx/>
              <a:buNone/>
            </a:pPr>
            <a:r>
              <a:rPr lang="en-US" altLang="en-US" sz="1200" b="1"/>
              <a:t>Electron-Donating</a:t>
            </a:r>
          </a:p>
          <a:p>
            <a:pPr>
              <a:spcBef>
                <a:spcPts val="450"/>
              </a:spcBef>
              <a:buClrTx/>
              <a:buFontTx/>
              <a:buNone/>
            </a:pPr>
            <a:br>
              <a:rPr lang="el-GR" altLang="en-US" sz="1200"/>
            </a:br>
            <a:r>
              <a:rPr lang="el-GR" altLang="en-US" sz="1200" b="1"/>
              <a:t>1) Negative inductive effect (-I):</a:t>
            </a:r>
            <a:r>
              <a:rPr lang="el-GR" altLang="en-US" sz="1200"/>
              <a:t> The electron withdrawing nature of groups or atoms is called as negative inductive effect. It is indicated by -I. Following are the examples of groups in the decreasing order of their -I effect:  </a:t>
            </a:r>
          </a:p>
          <a:p>
            <a:pPr>
              <a:spcBef>
                <a:spcPts val="450"/>
              </a:spcBef>
              <a:buClrTx/>
              <a:buFontTx/>
              <a:buNone/>
            </a:pPr>
            <a:r>
              <a:rPr lang="el-GR" altLang="en-US" sz="1200"/>
              <a:t>NH3+ &gt; NO2 &gt; CN &gt; SO3H &gt; CHO &gt; CO &gt; COOH &gt; COCl &gt; CONH2 &gt; F &gt; Cl &gt; Br &gt; I &gt; OH &gt; OR &gt; NH2 &gt; C6H5 &gt; H  </a:t>
            </a:r>
          </a:p>
          <a:p>
            <a:pPr>
              <a:spcBef>
                <a:spcPts val="450"/>
              </a:spcBef>
              <a:buClrTx/>
              <a:buFontTx/>
              <a:buNone/>
            </a:pPr>
            <a:r>
              <a:rPr lang="el-GR" altLang="en-US" sz="1200"/>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962C46DC-F99F-4D50-967E-180462724E84}"/>
              </a:ext>
            </a:extLst>
          </p:cNvPr>
          <p:cNvSpPr>
            <a:spLocks noGrp="1" noChangeArrowheads="1"/>
          </p:cNvSpPr>
          <p:nvPr>
            <p:ph type="sldNum"/>
          </p:nvPr>
        </p:nvSpPr>
        <p:spPr>
          <a:ln/>
        </p:spPr>
        <p:txBody>
          <a:bodyPr/>
          <a:lstStyle/>
          <a:p>
            <a:fld id="{36559A42-1ED4-4D0B-B79A-A02A20956838}" type="slidenum">
              <a:rPr lang="el-GR" altLang="en-US"/>
              <a:pPr/>
              <a:t>35</a:t>
            </a:fld>
            <a:endParaRPr lang="el-GR" altLang="en-US"/>
          </a:p>
        </p:txBody>
      </p:sp>
      <p:sp>
        <p:nvSpPr>
          <p:cNvPr id="403457" name="Rectangle 1">
            <a:extLst>
              <a:ext uri="{FF2B5EF4-FFF2-40B4-BE49-F238E27FC236}">
                <a16:creationId xmlns:a16="http://schemas.microsoft.com/office/drawing/2014/main" id="{10C1E992-C866-42ED-9107-B3214729D94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3458" name="Text Box 2">
            <a:extLst>
              <a:ext uri="{FF2B5EF4-FFF2-40B4-BE49-F238E27FC236}">
                <a16:creationId xmlns:a16="http://schemas.microsoft.com/office/drawing/2014/main" id="{51378019-3887-4402-BB03-94FCF10818EE}"/>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6BA992B3-A7B1-4328-A549-835BEC95DAE0}"/>
              </a:ext>
            </a:extLst>
          </p:cNvPr>
          <p:cNvSpPr>
            <a:spLocks noGrp="1" noChangeArrowheads="1"/>
          </p:cNvSpPr>
          <p:nvPr>
            <p:ph type="sldNum"/>
          </p:nvPr>
        </p:nvSpPr>
        <p:spPr>
          <a:ln/>
        </p:spPr>
        <p:txBody>
          <a:bodyPr/>
          <a:lstStyle/>
          <a:p>
            <a:fld id="{7653829E-DDB3-4F25-B3EF-67E6C7AFB486}" type="slidenum">
              <a:rPr lang="el-GR" altLang="en-US"/>
              <a:pPr/>
              <a:t>36</a:t>
            </a:fld>
            <a:endParaRPr lang="el-GR" altLang="en-US"/>
          </a:p>
        </p:txBody>
      </p:sp>
      <p:sp>
        <p:nvSpPr>
          <p:cNvPr id="404481" name="Rectangle 1">
            <a:extLst>
              <a:ext uri="{FF2B5EF4-FFF2-40B4-BE49-F238E27FC236}">
                <a16:creationId xmlns:a16="http://schemas.microsoft.com/office/drawing/2014/main" id="{15231576-15C0-4BB6-8DFD-D09A89FAC50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4482" name="Text Box 2">
            <a:extLst>
              <a:ext uri="{FF2B5EF4-FFF2-40B4-BE49-F238E27FC236}">
                <a16:creationId xmlns:a16="http://schemas.microsoft.com/office/drawing/2014/main" id="{DB3DAB05-8457-4FA4-B809-4A6010998D3F}"/>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ACACEBB7-1C81-4757-9213-E729D0BC4B92}"/>
              </a:ext>
            </a:extLst>
          </p:cNvPr>
          <p:cNvSpPr>
            <a:spLocks noGrp="1" noChangeArrowheads="1"/>
          </p:cNvSpPr>
          <p:nvPr>
            <p:ph type="sldNum"/>
          </p:nvPr>
        </p:nvSpPr>
        <p:spPr>
          <a:ln/>
        </p:spPr>
        <p:txBody>
          <a:bodyPr/>
          <a:lstStyle/>
          <a:p>
            <a:fld id="{A7D94C21-D431-4910-87C3-1B543CFD49BD}" type="slidenum">
              <a:rPr lang="el-GR" altLang="en-US"/>
              <a:pPr/>
              <a:t>37</a:t>
            </a:fld>
            <a:endParaRPr lang="el-GR" altLang="en-US"/>
          </a:p>
        </p:txBody>
      </p:sp>
      <p:sp>
        <p:nvSpPr>
          <p:cNvPr id="405505" name="Rectangle 1">
            <a:extLst>
              <a:ext uri="{FF2B5EF4-FFF2-40B4-BE49-F238E27FC236}">
                <a16:creationId xmlns:a16="http://schemas.microsoft.com/office/drawing/2014/main" id="{889DEF2E-F891-48C8-B8E6-47A4529AFBA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5506" name="Text Box 2">
            <a:extLst>
              <a:ext uri="{FF2B5EF4-FFF2-40B4-BE49-F238E27FC236}">
                <a16:creationId xmlns:a16="http://schemas.microsoft.com/office/drawing/2014/main" id="{81C32F8B-1EE0-45C4-A48D-2A452043FE28}"/>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6ED647C0-9D17-477A-87BB-FF68607AE038}"/>
              </a:ext>
            </a:extLst>
          </p:cNvPr>
          <p:cNvSpPr>
            <a:spLocks noGrp="1" noChangeArrowheads="1"/>
          </p:cNvSpPr>
          <p:nvPr>
            <p:ph type="sldNum"/>
          </p:nvPr>
        </p:nvSpPr>
        <p:spPr>
          <a:ln/>
        </p:spPr>
        <p:txBody>
          <a:bodyPr/>
          <a:lstStyle/>
          <a:p>
            <a:fld id="{9FD81F58-7C06-401D-B130-8DC230834270}" type="slidenum">
              <a:rPr lang="el-GR" altLang="en-US"/>
              <a:pPr/>
              <a:t>38</a:t>
            </a:fld>
            <a:endParaRPr lang="el-GR" altLang="en-US"/>
          </a:p>
        </p:txBody>
      </p:sp>
      <p:sp>
        <p:nvSpPr>
          <p:cNvPr id="406529" name="Rectangle 1">
            <a:extLst>
              <a:ext uri="{FF2B5EF4-FFF2-40B4-BE49-F238E27FC236}">
                <a16:creationId xmlns:a16="http://schemas.microsoft.com/office/drawing/2014/main" id="{203CFEEA-AD5F-4811-B6EE-A97A89CC5C7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6530" name="Text Box 2">
            <a:extLst>
              <a:ext uri="{FF2B5EF4-FFF2-40B4-BE49-F238E27FC236}">
                <a16:creationId xmlns:a16="http://schemas.microsoft.com/office/drawing/2014/main" id="{9FB2F874-C092-48C9-8F20-1B2A85261670}"/>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49557FAF-A25D-4400-815B-16A55E771A0A}"/>
              </a:ext>
            </a:extLst>
          </p:cNvPr>
          <p:cNvSpPr>
            <a:spLocks noGrp="1" noChangeArrowheads="1"/>
          </p:cNvSpPr>
          <p:nvPr>
            <p:ph type="sldNum"/>
          </p:nvPr>
        </p:nvSpPr>
        <p:spPr>
          <a:ln/>
        </p:spPr>
        <p:txBody>
          <a:bodyPr/>
          <a:lstStyle/>
          <a:p>
            <a:fld id="{97ED1CF5-5C1B-4427-9B1D-551633C9DE14}" type="slidenum">
              <a:rPr lang="el-GR" altLang="en-US"/>
              <a:pPr/>
              <a:t>39</a:t>
            </a:fld>
            <a:endParaRPr lang="el-GR" altLang="en-US"/>
          </a:p>
        </p:txBody>
      </p:sp>
      <p:sp>
        <p:nvSpPr>
          <p:cNvPr id="407553" name="Text Box 1">
            <a:extLst>
              <a:ext uri="{FF2B5EF4-FFF2-40B4-BE49-F238E27FC236}">
                <a16:creationId xmlns:a16="http://schemas.microsoft.com/office/drawing/2014/main" id="{EFC8B231-6DC3-486E-B568-14B8B61E1CE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DCB98639-8E44-40DA-80D7-25A63153B79F}" type="slidenum">
              <a:rPr lang="en-US" altLang="en-US" sz="1200"/>
              <a:pPr algn="r">
                <a:buClrTx/>
                <a:buFontTx/>
                <a:buNone/>
              </a:pPr>
              <a:t>39</a:t>
            </a:fld>
            <a:endParaRPr lang="en-US" altLang="en-US" sz="1200"/>
          </a:p>
        </p:txBody>
      </p:sp>
      <p:sp>
        <p:nvSpPr>
          <p:cNvPr id="407554" name="Rectangle 2">
            <a:extLst>
              <a:ext uri="{FF2B5EF4-FFF2-40B4-BE49-F238E27FC236}">
                <a16:creationId xmlns:a16="http://schemas.microsoft.com/office/drawing/2014/main" id="{481FA7FE-1B79-477D-ACC1-0DE4FE98B00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7555" name="Text Box 3">
            <a:extLst>
              <a:ext uri="{FF2B5EF4-FFF2-40B4-BE49-F238E27FC236}">
                <a16:creationId xmlns:a16="http://schemas.microsoft.com/office/drawing/2014/main" id="{351C8B30-A3F9-49FF-B382-63A9A23902AF}"/>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0CC377DB-B7E2-48DD-8209-6919148C6D3B}"/>
              </a:ext>
            </a:extLst>
          </p:cNvPr>
          <p:cNvSpPr>
            <a:spLocks noGrp="1" noChangeArrowheads="1"/>
          </p:cNvSpPr>
          <p:nvPr>
            <p:ph type="sldNum"/>
          </p:nvPr>
        </p:nvSpPr>
        <p:spPr>
          <a:ln/>
        </p:spPr>
        <p:txBody>
          <a:bodyPr/>
          <a:lstStyle/>
          <a:p>
            <a:fld id="{06279912-D588-4602-AE1F-58DBC48A8567}" type="slidenum">
              <a:rPr lang="el-GR" altLang="en-US"/>
              <a:pPr/>
              <a:t>40</a:t>
            </a:fld>
            <a:endParaRPr lang="el-GR" altLang="en-US"/>
          </a:p>
        </p:txBody>
      </p:sp>
      <p:sp>
        <p:nvSpPr>
          <p:cNvPr id="409601" name="Rectangle 1">
            <a:extLst>
              <a:ext uri="{FF2B5EF4-FFF2-40B4-BE49-F238E27FC236}">
                <a16:creationId xmlns:a16="http://schemas.microsoft.com/office/drawing/2014/main" id="{9C63DC88-1D41-4F19-8590-A618C1BDD66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02" name="Text Box 2">
            <a:extLst>
              <a:ext uri="{FF2B5EF4-FFF2-40B4-BE49-F238E27FC236}">
                <a16:creationId xmlns:a16="http://schemas.microsoft.com/office/drawing/2014/main" id="{76327989-9458-4EF2-A6C7-0A58F46B5730}"/>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C91DA31E-D0A9-487F-BBC2-79BC13D08F62}"/>
              </a:ext>
            </a:extLst>
          </p:cNvPr>
          <p:cNvSpPr>
            <a:spLocks noGrp="1" noChangeArrowheads="1"/>
          </p:cNvSpPr>
          <p:nvPr>
            <p:ph type="sldNum"/>
          </p:nvPr>
        </p:nvSpPr>
        <p:spPr>
          <a:ln/>
        </p:spPr>
        <p:txBody>
          <a:bodyPr/>
          <a:lstStyle/>
          <a:p>
            <a:fld id="{AD222CA5-F489-4160-B2EE-53056BA26151}" type="slidenum">
              <a:rPr lang="el-GR" altLang="en-US"/>
              <a:pPr/>
              <a:t>41</a:t>
            </a:fld>
            <a:endParaRPr lang="el-GR" altLang="en-US"/>
          </a:p>
        </p:txBody>
      </p:sp>
      <p:sp>
        <p:nvSpPr>
          <p:cNvPr id="410625" name="Text Box 1">
            <a:extLst>
              <a:ext uri="{FF2B5EF4-FFF2-40B4-BE49-F238E27FC236}">
                <a16:creationId xmlns:a16="http://schemas.microsoft.com/office/drawing/2014/main" id="{58BD7391-0B66-4801-9ACD-310F1BA60F8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9E86AA97-3B12-45AA-BF88-B5EE440C5388}" type="slidenum">
              <a:rPr lang="en-US" altLang="en-US" sz="1200"/>
              <a:pPr algn="r">
                <a:buClrTx/>
                <a:buFontTx/>
                <a:buNone/>
              </a:pPr>
              <a:t>41</a:t>
            </a:fld>
            <a:endParaRPr lang="en-US" altLang="en-US" sz="1200"/>
          </a:p>
        </p:txBody>
      </p:sp>
      <p:sp>
        <p:nvSpPr>
          <p:cNvPr id="410626" name="Rectangle 2">
            <a:extLst>
              <a:ext uri="{FF2B5EF4-FFF2-40B4-BE49-F238E27FC236}">
                <a16:creationId xmlns:a16="http://schemas.microsoft.com/office/drawing/2014/main" id="{65051B1B-31CD-44AA-90DE-C1A143C7AAB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627" name="Text Box 3">
            <a:extLst>
              <a:ext uri="{FF2B5EF4-FFF2-40B4-BE49-F238E27FC236}">
                <a16:creationId xmlns:a16="http://schemas.microsoft.com/office/drawing/2014/main" id="{574439A8-368B-4E78-9E86-1D6F58A8749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4588" y="685800"/>
            <a:ext cx="4559300" cy="3419475"/>
          </a:xfrm>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p:nvPr>
        </p:nvSpPr>
        <p:spPr/>
        <p:txBody>
          <a:bodyPr/>
          <a:lstStyle/>
          <a:p>
            <a:fld id="{646B6CF1-AE73-4799-A6A1-A91C7245C2B1}" type="slidenum">
              <a:rPr lang="el-GR" altLang="en-US" smtClean="0"/>
              <a:pPr/>
              <a:t>6</a:t>
            </a:fld>
            <a:endParaRPr lang="el-GR" altLang="en-US"/>
          </a:p>
        </p:txBody>
      </p:sp>
    </p:spTree>
    <p:extLst>
      <p:ext uri="{BB962C8B-B14F-4D97-AF65-F5344CB8AC3E}">
        <p14:creationId xmlns:p14="http://schemas.microsoft.com/office/powerpoint/2010/main" val="3150463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33F2DBE1-F7ED-4A48-A665-BDEA4C9BAFD2}"/>
              </a:ext>
            </a:extLst>
          </p:cNvPr>
          <p:cNvSpPr>
            <a:spLocks noGrp="1" noChangeArrowheads="1"/>
          </p:cNvSpPr>
          <p:nvPr>
            <p:ph type="sldNum"/>
          </p:nvPr>
        </p:nvSpPr>
        <p:spPr>
          <a:ln/>
        </p:spPr>
        <p:txBody>
          <a:bodyPr/>
          <a:lstStyle/>
          <a:p>
            <a:fld id="{5747940A-00F4-4FC8-8381-45B2E482C745}" type="slidenum">
              <a:rPr lang="el-GR" altLang="en-US"/>
              <a:pPr/>
              <a:t>42</a:t>
            </a:fld>
            <a:endParaRPr lang="el-GR" altLang="en-US"/>
          </a:p>
        </p:txBody>
      </p:sp>
      <p:sp>
        <p:nvSpPr>
          <p:cNvPr id="411649" name="Rectangle 1">
            <a:extLst>
              <a:ext uri="{FF2B5EF4-FFF2-40B4-BE49-F238E27FC236}">
                <a16:creationId xmlns:a16="http://schemas.microsoft.com/office/drawing/2014/main" id="{EE07B67D-0563-4CFC-A6A2-5902508C9B6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1650" name="Text Box 2">
            <a:extLst>
              <a:ext uri="{FF2B5EF4-FFF2-40B4-BE49-F238E27FC236}">
                <a16:creationId xmlns:a16="http://schemas.microsoft.com/office/drawing/2014/main" id="{2DB1FD70-BA85-4713-B716-2AB9E6EB2F69}"/>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86F6AF43-B37A-4F52-8AB6-34E2AF40DCF1}"/>
              </a:ext>
            </a:extLst>
          </p:cNvPr>
          <p:cNvSpPr>
            <a:spLocks noGrp="1" noChangeArrowheads="1"/>
          </p:cNvSpPr>
          <p:nvPr>
            <p:ph type="sldNum"/>
          </p:nvPr>
        </p:nvSpPr>
        <p:spPr>
          <a:ln/>
        </p:spPr>
        <p:txBody>
          <a:bodyPr/>
          <a:lstStyle/>
          <a:p>
            <a:fld id="{E9EB1693-492A-4E79-A3A4-72FB046FBA99}" type="slidenum">
              <a:rPr lang="el-GR" altLang="en-US"/>
              <a:pPr/>
              <a:t>43</a:t>
            </a:fld>
            <a:endParaRPr lang="el-GR" altLang="en-US"/>
          </a:p>
        </p:txBody>
      </p:sp>
      <p:sp>
        <p:nvSpPr>
          <p:cNvPr id="412673" name="Rectangle 1">
            <a:extLst>
              <a:ext uri="{FF2B5EF4-FFF2-40B4-BE49-F238E27FC236}">
                <a16:creationId xmlns:a16="http://schemas.microsoft.com/office/drawing/2014/main" id="{CBB296FA-A28B-48D0-A5EB-E2D961FCECA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2674" name="Text Box 2">
            <a:extLst>
              <a:ext uri="{FF2B5EF4-FFF2-40B4-BE49-F238E27FC236}">
                <a16:creationId xmlns:a16="http://schemas.microsoft.com/office/drawing/2014/main" id="{551F5F0D-02D8-4882-948A-79F46B10813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46C412AF-B44A-4A3D-9C0A-F57905671938}"/>
              </a:ext>
            </a:extLst>
          </p:cNvPr>
          <p:cNvSpPr>
            <a:spLocks noGrp="1" noChangeArrowheads="1"/>
          </p:cNvSpPr>
          <p:nvPr>
            <p:ph type="sldNum"/>
          </p:nvPr>
        </p:nvSpPr>
        <p:spPr>
          <a:ln/>
        </p:spPr>
        <p:txBody>
          <a:bodyPr/>
          <a:lstStyle/>
          <a:p>
            <a:fld id="{3CD3EF34-5A28-40D2-89F6-C8C75E085F37}" type="slidenum">
              <a:rPr lang="el-GR" altLang="en-US"/>
              <a:pPr/>
              <a:t>44</a:t>
            </a:fld>
            <a:endParaRPr lang="el-GR" altLang="en-US"/>
          </a:p>
        </p:txBody>
      </p:sp>
      <p:sp>
        <p:nvSpPr>
          <p:cNvPr id="413697" name="Rectangle 1">
            <a:extLst>
              <a:ext uri="{FF2B5EF4-FFF2-40B4-BE49-F238E27FC236}">
                <a16:creationId xmlns:a16="http://schemas.microsoft.com/office/drawing/2014/main" id="{614B975F-27C3-45CA-8EE4-CC14D680CB4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3698" name="Text Box 2">
            <a:extLst>
              <a:ext uri="{FF2B5EF4-FFF2-40B4-BE49-F238E27FC236}">
                <a16:creationId xmlns:a16="http://schemas.microsoft.com/office/drawing/2014/main" id="{1F206AF2-37A4-4E9D-ACE2-F0137B0ACC50}"/>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7C102CF4-E9DB-4721-BEDE-8E2345779021}"/>
              </a:ext>
            </a:extLst>
          </p:cNvPr>
          <p:cNvSpPr>
            <a:spLocks noGrp="1" noChangeArrowheads="1"/>
          </p:cNvSpPr>
          <p:nvPr>
            <p:ph type="sldNum"/>
          </p:nvPr>
        </p:nvSpPr>
        <p:spPr>
          <a:ln/>
        </p:spPr>
        <p:txBody>
          <a:bodyPr/>
          <a:lstStyle/>
          <a:p>
            <a:fld id="{58C5D6B1-2973-495B-B33F-95BE886A8D0C}" type="slidenum">
              <a:rPr lang="el-GR" altLang="en-US"/>
              <a:pPr/>
              <a:t>45</a:t>
            </a:fld>
            <a:endParaRPr lang="el-GR" altLang="en-US"/>
          </a:p>
        </p:txBody>
      </p:sp>
      <p:sp>
        <p:nvSpPr>
          <p:cNvPr id="414721" name="Rectangle 1">
            <a:extLst>
              <a:ext uri="{FF2B5EF4-FFF2-40B4-BE49-F238E27FC236}">
                <a16:creationId xmlns:a16="http://schemas.microsoft.com/office/drawing/2014/main" id="{CF1CB943-6A74-4509-89A8-24923D727BD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4722" name="Text Box 2">
            <a:extLst>
              <a:ext uri="{FF2B5EF4-FFF2-40B4-BE49-F238E27FC236}">
                <a16:creationId xmlns:a16="http://schemas.microsoft.com/office/drawing/2014/main" id="{D43217D3-D047-47BD-A34F-811D59A04E1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462E1098-D63C-4568-9360-2FA68589DE7F}"/>
              </a:ext>
            </a:extLst>
          </p:cNvPr>
          <p:cNvSpPr>
            <a:spLocks noGrp="1" noChangeArrowheads="1"/>
          </p:cNvSpPr>
          <p:nvPr>
            <p:ph type="sldNum"/>
          </p:nvPr>
        </p:nvSpPr>
        <p:spPr>
          <a:ln/>
        </p:spPr>
        <p:txBody>
          <a:bodyPr/>
          <a:lstStyle/>
          <a:p>
            <a:fld id="{E3AD7619-138A-47B5-8B69-FDBD7766840A}" type="slidenum">
              <a:rPr lang="el-GR" altLang="en-US"/>
              <a:pPr/>
              <a:t>46</a:t>
            </a:fld>
            <a:endParaRPr lang="el-GR" altLang="en-US"/>
          </a:p>
        </p:txBody>
      </p:sp>
      <p:sp>
        <p:nvSpPr>
          <p:cNvPr id="415745" name="Rectangle 1">
            <a:extLst>
              <a:ext uri="{FF2B5EF4-FFF2-40B4-BE49-F238E27FC236}">
                <a16:creationId xmlns:a16="http://schemas.microsoft.com/office/drawing/2014/main" id="{6D05865D-505E-417F-B2D4-3DD88475931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5746" name="Text Box 2">
            <a:extLst>
              <a:ext uri="{FF2B5EF4-FFF2-40B4-BE49-F238E27FC236}">
                <a16:creationId xmlns:a16="http://schemas.microsoft.com/office/drawing/2014/main" id="{682AA6F6-F30D-4D16-8FB8-EA08B8833BB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B1E86386-D8FE-4883-A166-FB0B1E928147}"/>
              </a:ext>
            </a:extLst>
          </p:cNvPr>
          <p:cNvSpPr>
            <a:spLocks noGrp="1" noChangeArrowheads="1"/>
          </p:cNvSpPr>
          <p:nvPr>
            <p:ph type="sldNum"/>
          </p:nvPr>
        </p:nvSpPr>
        <p:spPr>
          <a:ln/>
        </p:spPr>
        <p:txBody>
          <a:bodyPr/>
          <a:lstStyle/>
          <a:p>
            <a:fld id="{92782360-B959-48E0-A33C-457295DAAA9E}" type="slidenum">
              <a:rPr lang="el-GR" altLang="en-US"/>
              <a:pPr/>
              <a:t>47</a:t>
            </a:fld>
            <a:endParaRPr lang="el-GR" altLang="en-US"/>
          </a:p>
        </p:txBody>
      </p:sp>
      <p:sp>
        <p:nvSpPr>
          <p:cNvPr id="416769" name="Rectangle 1">
            <a:extLst>
              <a:ext uri="{FF2B5EF4-FFF2-40B4-BE49-F238E27FC236}">
                <a16:creationId xmlns:a16="http://schemas.microsoft.com/office/drawing/2014/main" id="{3DD74E93-CDE3-4730-A2DB-C542B2D60A1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6770" name="Text Box 2">
            <a:extLst>
              <a:ext uri="{FF2B5EF4-FFF2-40B4-BE49-F238E27FC236}">
                <a16:creationId xmlns:a16="http://schemas.microsoft.com/office/drawing/2014/main" id="{4423A4F6-7090-4850-89C8-3F1ECC6C3814}"/>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9CE0AEF2-A8FB-43BC-91E8-93C16D36D59A}"/>
              </a:ext>
            </a:extLst>
          </p:cNvPr>
          <p:cNvSpPr>
            <a:spLocks noGrp="1" noChangeArrowheads="1"/>
          </p:cNvSpPr>
          <p:nvPr>
            <p:ph type="sldNum"/>
          </p:nvPr>
        </p:nvSpPr>
        <p:spPr>
          <a:ln/>
        </p:spPr>
        <p:txBody>
          <a:bodyPr/>
          <a:lstStyle/>
          <a:p>
            <a:fld id="{FB3117BA-FB7B-4173-959A-009B4EBD9C79}" type="slidenum">
              <a:rPr lang="el-GR" altLang="en-US"/>
              <a:pPr/>
              <a:t>48</a:t>
            </a:fld>
            <a:endParaRPr lang="el-GR" altLang="en-US"/>
          </a:p>
        </p:txBody>
      </p:sp>
      <p:sp>
        <p:nvSpPr>
          <p:cNvPr id="417793" name="Rectangle 1">
            <a:extLst>
              <a:ext uri="{FF2B5EF4-FFF2-40B4-BE49-F238E27FC236}">
                <a16:creationId xmlns:a16="http://schemas.microsoft.com/office/drawing/2014/main" id="{4C41DB27-7541-479E-B056-A50BAA56403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7794" name="Text Box 2">
            <a:extLst>
              <a:ext uri="{FF2B5EF4-FFF2-40B4-BE49-F238E27FC236}">
                <a16:creationId xmlns:a16="http://schemas.microsoft.com/office/drawing/2014/main" id="{FB16D485-EE12-43E3-B8F4-FAB941A5430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450"/>
              </a:spcBef>
              <a:buClrTx/>
              <a:buFontTx/>
              <a:buNone/>
            </a:pPr>
            <a:r>
              <a:rPr lang="en-US" altLang="en-US" sz="1200" b="1"/>
              <a:t>The Influenza A virus is an orthomyxovirus, and its receptor binding complex is comprised of two primary structural proteins, Hemagglutinin (HA) and Neuraminidase (NA). It has been determined that Hemagglutinin is the primary protein responsible for binding to receptor sites on the cell membrane, allowing the virion to enter the cell (Subbarao 2000). Hemagglutinin is species specific binding protein that binds only to matched sialic acid receptors in host cells (Subbarao 2000). The molecule under study here is the HA protein extracted from the H1-human influenza strain.</a:t>
            </a:r>
            <a:r>
              <a:rPr lang="en-US" altLang="en-US" sz="1200"/>
              <a:t> </a:t>
            </a:r>
          </a:p>
          <a:p>
            <a:pPr>
              <a:spcBef>
                <a:spcPts val="450"/>
              </a:spcBef>
              <a:buClrTx/>
              <a:buFontTx/>
              <a:buNone/>
            </a:pPr>
            <a:endParaRPr lang="en-US" altLang="en-US" sz="1200"/>
          </a:p>
        </p:txBody>
      </p:sp>
      <p:sp>
        <p:nvSpPr>
          <p:cNvPr id="417795" name="Text Box 3">
            <a:extLst>
              <a:ext uri="{FF2B5EF4-FFF2-40B4-BE49-F238E27FC236}">
                <a16:creationId xmlns:a16="http://schemas.microsoft.com/office/drawing/2014/main" id="{89AE14C2-28CC-415E-9EC2-B7BAEB5CAA8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2CA5A9B5-C356-4EBF-B0CC-973762A953E5}" type="slidenum">
              <a:rPr lang="el-GR" altLang="en-US" sz="1200"/>
              <a:pPr algn="r">
                <a:buClrTx/>
                <a:buFontTx/>
                <a:buNone/>
              </a:pPr>
              <a:t>48</a:t>
            </a:fld>
            <a:endParaRPr lang="el-GR" alt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5E359A2C-B8A1-4D48-AFAD-B627A0228F6C}"/>
              </a:ext>
            </a:extLst>
          </p:cNvPr>
          <p:cNvSpPr>
            <a:spLocks noGrp="1" noChangeArrowheads="1"/>
          </p:cNvSpPr>
          <p:nvPr>
            <p:ph type="sldNum"/>
          </p:nvPr>
        </p:nvSpPr>
        <p:spPr>
          <a:ln/>
        </p:spPr>
        <p:txBody>
          <a:bodyPr/>
          <a:lstStyle/>
          <a:p>
            <a:fld id="{9C719659-F45F-460D-B0F9-84B521360C76}" type="slidenum">
              <a:rPr lang="el-GR" altLang="en-US"/>
              <a:pPr/>
              <a:t>49</a:t>
            </a:fld>
            <a:endParaRPr lang="el-GR" altLang="en-US"/>
          </a:p>
        </p:txBody>
      </p:sp>
      <p:sp>
        <p:nvSpPr>
          <p:cNvPr id="418817" name="Rectangle 1">
            <a:extLst>
              <a:ext uri="{FF2B5EF4-FFF2-40B4-BE49-F238E27FC236}">
                <a16:creationId xmlns:a16="http://schemas.microsoft.com/office/drawing/2014/main" id="{A0E48733-2265-40B0-AFBE-1F488D4F634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8818" name="Text Box 2">
            <a:extLst>
              <a:ext uri="{FF2B5EF4-FFF2-40B4-BE49-F238E27FC236}">
                <a16:creationId xmlns:a16="http://schemas.microsoft.com/office/drawing/2014/main" id="{2F3233AA-CC15-45BE-9950-A3A6982E36BA}"/>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nSpc>
                <a:spcPct val="80000"/>
              </a:lnSpc>
              <a:spcBef>
                <a:spcPts val="413"/>
              </a:spcBef>
              <a:buClrTx/>
              <a:buFontTx/>
              <a:buNone/>
            </a:pPr>
            <a:r>
              <a:rPr lang="en-US" altLang="en-US" sz="1100"/>
              <a:t>Changes in pH can drastically alter protein structure and function </a:t>
            </a:r>
            <a:br>
              <a:rPr lang="en-US" altLang="en-US" sz="1100"/>
            </a:br>
            <a:r>
              <a:rPr lang="en-US" altLang="en-US" sz="1100"/>
              <a:t>As the surfaces of soluble proteins are chiefly composed of polar side chains, many of which are ionizable, both the net charge on a protein and the distribution of charge over the surface can vary considerably with pH. If ligand binding depends on electrostatic interactions (see </a:t>
            </a:r>
            <a:r>
              <a:rPr lang="en-US" altLang="en-US" sz="1100">
                <a:solidFill>
                  <a:srgbClr val="CCCCFF"/>
                </a:solidFill>
                <a:hlinkClick r:id="rId3"/>
              </a:rPr>
              <a:t>Figure 2-23</a:t>
            </a:r>
            <a:r>
              <a:rPr lang="en-US" altLang="en-US" sz="1100"/>
              <a:t>), changes in the external pH (or ion concentration) can greatly influence binding strength by directly altering the ionization states of groups that interact with the ligand or of groups on the ligand itself. Modulation of the surface-charge distribution of a protein by pH changes can also affect biochemical function indirectly, by long-range interactions that change the extent of ionization of essential functional groups in an active site or binding site elsewhere. For example, endosomal proteases, which degrade internalized proteins, are only catalytically active at acidic pH, when the charged groups in their active sites are in the proper ionization states. Endosomal proteases are implicated in the degradation of internalized regulatory peptides involved in the control of metabolic pathways and in the processing of intracellular antigens for immune responses. Processing occurs in endocytic vesicles whose acidic internal environment is regulated by the presence of an ATP-dependent proton pump in the endosomal membrane. The acidic environment (pH ~ 5) modulates protease activity, protein unfolding and receptor–ligand interactions. For example, levels of the hormone insulin in the blood are partly determined by its uptake and degradation in the liver. The endosomal compartment of liver cells contains an acidic endopeptidase, cathepsin D, which hydrolyzes the internalized insulin to an inactive product. Cathepsin D is active only at low pH because its active site contains two aspartic acid residues, one of which must be protonated for catalysis to occur.</a:t>
            </a:r>
          </a:p>
          <a:p>
            <a:pPr>
              <a:lnSpc>
                <a:spcPct val="80000"/>
              </a:lnSpc>
              <a:spcBef>
                <a:spcPts val="413"/>
              </a:spcBef>
              <a:buClrTx/>
              <a:buFontTx/>
              <a:buNone/>
            </a:pPr>
            <a:br>
              <a:rPr lang="en-US" altLang="en-US" sz="1100"/>
            </a:br>
            <a:br>
              <a:rPr lang="en-US" altLang="en-US" sz="1100">
                <a:solidFill>
                  <a:srgbClr val="CCCCFF"/>
                </a:solidFill>
                <a:hlinkClick r:id="rId4"/>
              </a:rPr>
            </a:br>
            <a:r>
              <a:rPr lang="en-US" altLang="en-US" sz="1100" b="1">
                <a:solidFill>
                  <a:srgbClr val="CCCCFF"/>
                </a:solidFill>
                <a:hlinkClick r:id="rId4"/>
              </a:rPr>
              <a:t>Figure U3-1.1</a:t>
            </a:r>
            <a:br>
              <a:rPr lang="en-US" altLang="en-US" sz="1100" b="1">
                <a:solidFill>
                  <a:srgbClr val="0000FF"/>
                </a:solidFill>
              </a:rPr>
            </a:br>
            <a:r>
              <a:rPr lang="en-US" altLang="en-US" sz="1100" b="1"/>
              <a:t>Cathepsin D conformational switching</a:t>
            </a:r>
            <a:br>
              <a:rPr lang="en-US" altLang="en-US" sz="1100" b="1"/>
            </a:br>
            <a:r>
              <a:rPr lang="en-US" altLang="en-US" sz="1100"/>
              <a:t>  </a:t>
            </a:r>
            <a:br>
              <a:rPr lang="en-US" altLang="en-US" sz="1100">
                <a:solidFill>
                  <a:srgbClr val="CCCCFF"/>
                </a:solidFill>
                <a:hlinkClick r:id="rId5"/>
              </a:rPr>
            </a:br>
            <a:r>
              <a:rPr lang="en-US" altLang="en-US" sz="1100" b="1">
                <a:solidFill>
                  <a:srgbClr val="CCCCFF"/>
                </a:solidFill>
                <a:hlinkClick r:id="rId5"/>
              </a:rPr>
              <a:t>Figure U3-1.2</a:t>
            </a:r>
            <a:br>
              <a:rPr lang="en-US" altLang="en-US" sz="1100" b="1">
                <a:solidFill>
                  <a:srgbClr val="0000FF"/>
                </a:solidFill>
              </a:rPr>
            </a:br>
            <a:r>
              <a:rPr lang="en-US" altLang="en-US" sz="1100" b="1"/>
              <a:t>Schematic representation of the mechanism by which diphtheria toxin kills a cell</a:t>
            </a:r>
            <a:br>
              <a:rPr lang="en-US" altLang="en-US" sz="1100" b="1"/>
            </a:br>
            <a:r>
              <a:rPr lang="en-US" altLang="en-US" sz="1100"/>
              <a:t>    </a:t>
            </a:r>
            <a:br>
              <a:rPr lang="en-US" altLang="en-US" sz="1100"/>
            </a:br>
            <a:r>
              <a:rPr lang="en-US" altLang="en-US" sz="1100"/>
              <a:t>As the surfaces of soluble proteins are chiefly composed of polar side chains, many of which are ionizable, both the net charge on a protein and the distribution of charge over the surface can vary considerably with pH. If ligand binding depends on electrostatic interactions (see </a:t>
            </a:r>
            <a:r>
              <a:rPr lang="en-US" altLang="en-US" sz="1100">
                <a:solidFill>
                  <a:srgbClr val="CCCCFF"/>
                </a:solidFill>
                <a:hlinkClick r:id="rId3"/>
              </a:rPr>
              <a:t>Figure 2-23</a:t>
            </a:r>
            <a:r>
              <a:rPr lang="en-US" altLang="en-US" sz="1100"/>
              <a:t>), changes in the external pH (or ion concentration) can greatly influence binding strength by directly altering the ionization states of groups that interact with the ligand or of groups on the ligand itself. Modulation of the surface-charge distribution of a protein by pH changes can also affect biochemical function indirectly, by long-range interactions that change the extent of ionization of essential functional groups in an active site or binding site elsewhere. For example, endosomal proteases, which degrade internalized proteins, are only catalytically active at acidic pH, when the charged groups in their active sites are in the proper ionization states. Endosomal proteases are implicated in the degradation of internalized regulatory peptides involved in the control of metabolic pathways and in the processing of intracellular antigens for immune responses. Processing occurs in endocytic vesicles whose acidic internal environment is regulated by the presence of an ATP-dependent proton pump in the endosomal membrane. The acidic environment (pH ~ 5) modulates protease activity, protein unfolding and receptor–ligand interactions. For example, levels of the hormone insulin in the blood are partly determined by its uptake and degradation in the liver. The endosomal compartment of liver cells contains an acidic endopeptidase, cathepsin D, which hydrolyzes the internalized insulin to an inactive product. Cathepsin D is active only at low pH because its active site contains two aspartic acid residues, one of which must be protonated for catalysis to occur.</a:t>
            </a:r>
          </a:p>
          <a:p>
            <a:pPr>
              <a:lnSpc>
                <a:spcPct val="80000"/>
              </a:lnSpc>
              <a:spcBef>
                <a:spcPts val="413"/>
              </a:spcBef>
              <a:buClrTx/>
              <a:buFontTx/>
              <a:buNone/>
            </a:pPr>
            <a:endParaRPr lang="en-US" altLang="en-US" sz="1100"/>
          </a:p>
        </p:txBody>
      </p:sp>
      <p:sp>
        <p:nvSpPr>
          <p:cNvPr id="418819" name="Text Box 3">
            <a:extLst>
              <a:ext uri="{FF2B5EF4-FFF2-40B4-BE49-F238E27FC236}">
                <a16:creationId xmlns:a16="http://schemas.microsoft.com/office/drawing/2014/main" id="{F819AB45-AB81-4785-A496-C426E6B1734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7D1FD3F3-D3A2-47AC-9E22-BC271120FB1C}" type="slidenum">
              <a:rPr lang="el-GR" altLang="en-US" sz="1200"/>
              <a:pPr algn="r">
                <a:buClrTx/>
                <a:buFontTx/>
                <a:buNone/>
              </a:pPr>
              <a:t>49</a:t>
            </a:fld>
            <a:endParaRPr lang="el-GR" alt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BA3BC126-2498-47BF-A48F-48E79E4B0418}"/>
              </a:ext>
            </a:extLst>
          </p:cNvPr>
          <p:cNvSpPr>
            <a:spLocks noGrp="1" noChangeArrowheads="1"/>
          </p:cNvSpPr>
          <p:nvPr>
            <p:ph type="sldNum"/>
          </p:nvPr>
        </p:nvSpPr>
        <p:spPr>
          <a:ln/>
        </p:spPr>
        <p:txBody>
          <a:bodyPr/>
          <a:lstStyle/>
          <a:p>
            <a:fld id="{D3D848E7-5181-4E95-A34E-A0D73D4EC083}" type="slidenum">
              <a:rPr lang="el-GR" altLang="en-US"/>
              <a:pPr/>
              <a:t>50</a:t>
            </a:fld>
            <a:endParaRPr lang="el-GR" altLang="en-US"/>
          </a:p>
        </p:txBody>
      </p:sp>
      <p:sp>
        <p:nvSpPr>
          <p:cNvPr id="419841" name="Rectangle 1">
            <a:extLst>
              <a:ext uri="{FF2B5EF4-FFF2-40B4-BE49-F238E27FC236}">
                <a16:creationId xmlns:a16="http://schemas.microsoft.com/office/drawing/2014/main" id="{D6C3E86B-C027-4DA1-AC11-A287061E770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42" name="Text Box 2">
            <a:extLst>
              <a:ext uri="{FF2B5EF4-FFF2-40B4-BE49-F238E27FC236}">
                <a16:creationId xmlns:a16="http://schemas.microsoft.com/office/drawing/2014/main" id="{87FCF68D-9BE2-4232-96DF-37CCC82E9E74}"/>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9843" name="Text Box 3">
            <a:extLst>
              <a:ext uri="{FF2B5EF4-FFF2-40B4-BE49-F238E27FC236}">
                <a16:creationId xmlns:a16="http://schemas.microsoft.com/office/drawing/2014/main" id="{D071222A-80B8-4DFD-BAA3-BA60657FAC4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0706F7F2-24FE-445D-AB0D-0DFC1E62CFC3}" type="slidenum">
              <a:rPr lang="el-GR" altLang="en-US" sz="1200"/>
              <a:pPr algn="r">
                <a:buClrTx/>
                <a:buFontTx/>
                <a:buNone/>
              </a:pPr>
              <a:t>50</a:t>
            </a:fld>
            <a:endParaRPr lang="el-GR" alt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65ABD091-99D2-4E81-83DE-CD0843FB1808}"/>
              </a:ext>
            </a:extLst>
          </p:cNvPr>
          <p:cNvSpPr>
            <a:spLocks noGrp="1" noChangeArrowheads="1"/>
          </p:cNvSpPr>
          <p:nvPr>
            <p:ph type="sldNum"/>
          </p:nvPr>
        </p:nvSpPr>
        <p:spPr>
          <a:ln/>
        </p:spPr>
        <p:txBody>
          <a:bodyPr/>
          <a:lstStyle/>
          <a:p>
            <a:fld id="{E10C9538-D24E-47FB-9015-75F902484DD1}" type="slidenum">
              <a:rPr lang="el-GR" altLang="en-US"/>
              <a:pPr/>
              <a:t>51</a:t>
            </a:fld>
            <a:endParaRPr lang="el-GR" altLang="en-US"/>
          </a:p>
        </p:txBody>
      </p:sp>
      <p:sp>
        <p:nvSpPr>
          <p:cNvPr id="420865" name="Rectangle 1">
            <a:extLst>
              <a:ext uri="{FF2B5EF4-FFF2-40B4-BE49-F238E27FC236}">
                <a16:creationId xmlns:a16="http://schemas.microsoft.com/office/drawing/2014/main" id="{E719FF35-B348-422B-92FD-EAFD8655269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0866" name="Text Box 2">
            <a:extLst>
              <a:ext uri="{FF2B5EF4-FFF2-40B4-BE49-F238E27FC236}">
                <a16:creationId xmlns:a16="http://schemas.microsoft.com/office/drawing/2014/main" id="{F0ECEE77-B084-4CB2-8A58-4EE193CBD478}"/>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4884E618-BB23-46B7-AB2A-4C925C873511}"/>
              </a:ext>
            </a:extLst>
          </p:cNvPr>
          <p:cNvSpPr>
            <a:spLocks noGrp="1" noChangeArrowheads="1"/>
          </p:cNvSpPr>
          <p:nvPr>
            <p:ph type="sldNum"/>
          </p:nvPr>
        </p:nvSpPr>
        <p:spPr>
          <a:ln/>
        </p:spPr>
        <p:txBody>
          <a:bodyPr/>
          <a:lstStyle/>
          <a:p>
            <a:fld id="{F2BC6AB9-C850-4C55-9172-BE2DCE5676BA}" type="slidenum">
              <a:rPr lang="el-GR" altLang="en-US"/>
              <a:pPr/>
              <a:t>7</a:t>
            </a:fld>
            <a:endParaRPr lang="el-GR" altLang="en-US"/>
          </a:p>
        </p:txBody>
      </p:sp>
      <p:sp>
        <p:nvSpPr>
          <p:cNvPr id="374785" name="Rectangle 1">
            <a:extLst>
              <a:ext uri="{FF2B5EF4-FFF2-40B4-BE49-F238E27FC236}">
                <a16:creationId xmlns:a16="http://schemas.microsoft.com/office/drawing/2014/main" id="{0642D199-30BD-4D1F-8388-4729EB7EA13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4786" name="Text Box 2">
            <a:extLst>
              <a:ext uri="{FF2B5EF4-FFF2-40B4-BE49-F238E27FC236}">
                <a16:creationId xmlns:a16="http://schemas.microsoft.com/office/drawing/2014/main" id="{B35B0C7C-7B3B-44FC-ACA8-C8F2190EAF8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6309F28B-AF3D-4719-BC73-06B10B7D34B0}"/>
              </a:ext>
            </a:extLst>
          </p:cNvPr>
          <p:cNvSpPr>
            <a:spLocks noGrp="1" noChangeArrowheads="1"/>
          </p:cNvSpPr>
          <p:nvPr>
            <p:ph type="sldNum"/>
          </p:nvPr>
        </p:nvSpPr>
        <p:spPr>
          <a:ln/>
        </p:spPr>
        <p:txBody>
          <a:bodyPr/>
          <a:lstStyle/>
          <a:p>
            <a:fld id="{EB719BA4-EC05-430A-8172-C4361264C04B}" type="slidenum">
              <a:rPr lang="el-GR" altLang="en-US"/>
              <a:pPr/>
              <a:t>52</a:t>
            </a:fld>
            <a:endParaRPr lang="el-GR" altLang="en-US"/>
          </a:p>
        </p:txBody>
      </p:sp>
      <p:sp>
        <p:nvSpPr>
          <p:cNvPr id="421889" name="Rectangle 1">
            <a:extLst>
              <a:ext uri="{FF2B5EF4-FFF2-40B4-BE49-F238E27FC236}">
                <a16:creationId xmlns:a16="http://schemas.microsoft.com/office/drawing/2014/main" id="{A968C083-B7C0-4524-A722-76002C51748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1890" name="Text Box 2">
            <a:extLst>
              <a:ext uri="{FF2B5EF4-FFF2-40B4-BE49-F238E27FC236}">
                <a16:creationId xmlns:a16="http://schemas.microsoft.com/office/drawing/2014/main" id="{E83EAADF-4070-4E3C-B139-D22D4C868AC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AA1A8751-6988-40EC-AE06-B1365BBAF8C2}"/>
              </a:ext>
            </a:extLst>
          </p:cNvPr>
          <p:cNvSpPr>
            <a:spLocks noGrp="1" noChangeArrowheads="1"/>
          </p:cNvSpPr>
          <p:nvPr>
            <p:ph type="sldNum"/>
          </p:nvPr>
        </p:nvSpPr>
        <p:spPr>
          <a:ln/>
        </p:spPr>
        <p:txBody>
          <a:bodyPr/>
          <a:lstStyle/>
          <a:p>
            <a:fld id="{9E091729-F63D-49A5-B003-5FDA5584FC96}" type="slidenum">
              <a:rPr lang="el-GR" altLang="en-US"/>
              <a:pPr/>
              <a:t>53</a:t>
            </a:fld>
            <a:endParaRPr lang="el-GR" altLang="en-US"/>
          </a:p>
        </p:txBody>
      </p:sp>
      <p:sp>
        <p:nvSpPr>
          <p:cNvPr id="422913" name="Rectangle 1">
            <a:extLst>
              <a:ext uri="{FF2B5EF4-FFF2-40B4-BE49-F238E27FC236}">
                <a16:creationId xmlns:a16="http://schemas.microsoft.com/office/drawing/2014/main" id="{05C2E8FB-95F9-444A-B34A-B3756DBA9BD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2914" name="Text Box 2">
            <a:extLst>
              <a:ext uri="{FF2B5EF4-FFF2-40B4-BE49-F238E27FC236}">
                <a16:creationId xmlns:a16="http://schemas.microsoft.com/office/drawing/2014/main" id="{76C6A13E-8AE2-42E5-B59C-BBD2F340612E}"/>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EB772CDF-5CF4-43FF-8033-5555532DDCAB}"/>
              </a:ext>
            </a:extLst>
          </p:cNvPr>
          <p:cNvSpPr>
            <a:spLocks noGrp="1" noChangeArrowheads="1"/>
          </p:cNvSpPr>
          <p:nvPr>
            <p:ph type="sldNum"/>
          </p:nvPr>
        </p:nvSpPr>
        <p:spPr>
          <a:ln/>
        </p:spPr>
        <p:txBody>
          <a:bodyPr/>
          <a:lstStyle/>
          <a:p>
            <a:fld id="{E5CDFA44-ED1D-48E3-A58B-3F3E123D6BBB}" type="slidenum">
              <a:rPr lang="el-GR" altLang="en-US"/>
              <a:pPr/>
              <a:t>54</a:t>
            </a:fld>
            <a:endParaRPr lang="el-GR" altLang="en-US"/>
          </a:p>
        </p:txBody>
      </p:sp>
      <p:sp>
        <p:nvSpPr>
          <p:cNvPr id="423937" name="Rectangle 1">
            <a:extLst>
              <a:ext uri="{FF2B5EF4-FFF2-40B4-BE49-F238E27FC236}">
                <a16:creationId xmlns:a16="http://schemas.microsoft.com/office/drawing/2014/main" id="{40417716-5673-43B8-9565-281B97D279E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3938" name="Text Box 2">
            <a:extLst>
              <a:ext uri="{FF2B5EF4-FFF2-40B4-BE49-F238E27FC236}">
                <a16:creationId xmlns:a16="http://schemas.microsoft.com/office/drawing/2014/main" id="{91026909-A4DD-4584-AC93-E4650146E8A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AF65946-9DE2-48B2-983A-BE669F2F6CBB}"/>
              </a:ext>
            </a:extLst>
          </p:cNvPr>
          <p:cNvSpPr>
            <a:spLocks noGrp="1" noChangeArrowheads="1"/>
          </p:cNvSpPr>
          <p:nvPr>
            <p:ph type="sldNum"/>
          </p:nvPr>
        </p:nvSpPr>
        <p:spPr>
          <a:ln/>
        </p:spPr>
        <p:txBody>
          <a:bodyPr/>
          <a:lstStyle/>
          <a:p>
            <a:fld id="{91173F58-7BB2-40D1-BEC7-8D2989E073C5}" type="slidenum">
              <a:rPr lang="el-GR" altLang="en-US"/>
              <a:pPr/>
              <a:t>55</a:t>
            </a:fld>
            <a:endParaRPr lang="el-GR" altLang="en-US"/>
          </a:p>
        </p:txBody>
      </p:sp>
      <p:sp>
        <p:nvSpPr>
          <p:cNvPr id="424961" name="Rectangle 1">
            <a:extLst>
              <a:ext uri="{FF2B5EF4-FFF2-40B4-BE49-F238E27FC236}">
                <a16:creationId xmlns:a16="http://schemas.microsoft.com/office/drawing/2014/main" id="{3B66A603-C43C-4D43-A929-5D3FF41844A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4962" name="Text Box 2">
            <a:extLst>
              <a:ext uri="{FF2B5EF4-FFF2-40B4-BE49-F238E27FC236}">
                <a16:creationId xmlns:a16="http://schemas.microsoft.com/office/drawing/2014/main" id="{3B6F157B-90E1-4784-9AF9-939BB6BF498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AD6355F0-3E46-41BA-AFB8-5FCB7F4D2FFF}"/>
              </a:ext>
            </a:extLst>
          </p:cNvPr>
          <p:cNvSpPr>
            <a:spLocks noGrp="1" noChangeArrowheads="1"/>
          </p:cNvSpPr>
          <p:nvPr>
            <p:ph type="sldNum"/>
          </p:nvPr>
        </p:nvSpPr>
        <p:spPr>
          <a:ln/>
        </p:spPr>
        <p:txBody>
          <a:bodyPr/>
          <a:lstStyle/>
          <a:p>
            <a:fld id="{E9A36105-2359-474D-B155-D63B158FA64D}" type="slidenum">
              <a:rPr lang="el-GR" altLang="en-US"/>
              <a:pPr/>
              <a:t>56</a:t>
            </a:fld>
            <a:endParaRPr lang="el-GR" altLang="en-US"/>
          </a:p>
        </p:txBody>
      </p:sp>
      <p:sp>
        <p:nvSpPr>
          <p:cNvPr id="425985" name="Rectangle 1">
            <a:extLst>
              <a:ext uri="{FF2B5EF4-FFF2-40B4-BE49-F238E27FC236}">
                <a16:creationId xmlns:a16="http://schemas.microsoft.com/office/drawing/2014/main" id="{0BBA4DCD-7BC6-4ED2-88BA-936A2439FDC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5986" name="Text Box 2">
            <a:extLst>
              <a:ext uri="{FF2B5EF4-FFF2-40B4-BE49-F238E27FC236}">
                <a16:creationId xmlns:a16="http://schemas.microsoft.com/office/drawing/2014/main" id="{AC55BAF1-DA4F-4E05-A437-9C845DEA532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A733424-24C9-42E4-B8DB-30A484FDBB6C}"/>
              </a:ext>
            </a:extLst>
          </p:cNvPr>
          <p:cNvSpPr>
            <a:spLocks noGrp="1" noChangeArrowheads="1"/>
          </p:cNvSpPr>
          <p:nvPr>
            <p:ph type="sldNum"/>
          </p:nvPr>
        </p:nvSpPr>
        <p:spPr>
          <a:ln/>
        </p:spPr>
        <p:txBody>
          <a:bodyPr/>
          <a:lstStyle/>
          <a:p>
            <a:fld id="{03843A76-77CE-48BC-9F39-9815052096B2}" type="slidenum">
              <a:rPr lang="el-GR" altLang="en-US"/>
              <a:pPr/>
              <a:t>57</a:t>
            </a:fld>
            <a:endParaRPr lang="el-GR" altLang="en-US"/>
          </a:p>
        </p:txBody>
      </p:sp>
      <p:sp>
        <p:nvSpPr>
          <p:cNvPr id="427009" name="Rectangle 1">
            <a:extLst>
              <a:ext uri="{FF2B5EF4-FFF2-40B4-BE49-F238E27FC236}">
                <a16:creationId xmlns:a16="http://schemas.microsoft.com/office/drawing/2014/main" id="{EB338EF9-08B2-4757-B694-5A086BAFF69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7010" name="Text Box 2">
            <a:extLst>
              <a:ext uri="{FF2B5EF4-FFF2-40B4-BE49-F238E27FC236}">
                <a16:creationId xmlns:a16="http://schemas.microsoft.com/office/drawing/2014/main" id="{B94B4216-36EE-4962-B207-A24329EEF66E}"/>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470AC382-721D-4CF0-8344-63D785648557}"/>
              </a:ext>
            </a:extLst>
          </p:cNvPr>
          <p:cNvSpPr>
            <a:spLocks noGrp="1" noChangeArrowheads="1"/>
          </p:cNvSpPr>
          <p:nvPr>
            <p:ph type="sldNum"/>
          </p:nvPr>
        </p:nvSpPr>
        <p:spPr>
          <a:ln/>
        </p:spPr>
        <p:txBody>
          <a:bodyPr/>
          <a:lstStyle/>
          <a:p>
            <a:fld id="{1696F628-4758-4AFB-A3DE-C7ABF799CF5C}" type="slidenum">
              <a:rPr lang="el-GR" altLang="en-US"/>
              <a:pPr/>
              <a:t>58</a:t>
            </a:fld>
            <a:endParaRPr lang="el-GR" altLang="en-US"/>
          </a:p>
        </p:txBody>
      </p:sp>
      <p:sp>
        <p:nvSpPr>
          <p:cNvPr id="428033" name="Rectangle 1">
            <a:extLst>
              <a:ext uri="{FF2B5EF4-FFF2-40B4-BE49-F238E27FC236}">
                <a16:creationId xmlns:a16="http://schemas.microsoft.com/office/drawing/2014/main" id="{AD0A7C85-249B-4CCC-ACA3-B5BFBEB7031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8034" name="Text Box 2">
            <a:extLst>
              <a:ext uri="{FF2B5EF4-FFF2-40B4-BE49-F238E27FC236}">
                <a16:creationId xmlns:a16="http://schemas.microsoft.com/office/drawing/2014/main" id="{EF901CDD-BFC7-4010-BD99-8FE3D402897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28035" name="Text Box 3">
            <a:extLst>
              <a:ext uri="{FF2B5EF4-FFF2-40B4-BE49-F238E27FC236}">
                <a16:creationId xmlns:a16="http://schemas.microsoft.com/office/drawing/2014/main" id="{3CCB84E5-8573-4FC1-8103-3C6F13F55F6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229B5A58-CD47-4564-B777-FFA1141B977D}" type="slidenum">
              <a:rPr lang="el-GR" altLang="en-US" sz="1200"/>
              <a:pPr algn="r">
                <a:buClrTx/>
                <a:buFontTx/>
                <a:buNone/>
              </a:pPr>
              <a:t>58</a:t>
            </a:fld>
            <a:endParaRPr lang="el-GR" alt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75278932-A6C1-408B-88EE-92A2A671C60F}"/>
              </a:ext>
            </a:extLst>
          </p:cNvPr>
          <p:cNvSpPr>
            <a:spLocks noGrp="1" noChangeArrowheads="1"/>
          </p:cNvSpPr>
          <p:nvPr>
            <p:ph type="sldNum"/>
          </p:nvPr>
        </p:nvSpPr>
        <p:spPr>
          <a:ln/>
        </p:spPr>
        <p:txBody>
          <a:bodyPr/>
          <a:lstStyle/>
          <a:p>
            <a:fld id="{0EA4F03C-5C08-41EE-8203-48C2BE45DEA3}" type="slidenum">
              <a:rPr lang="el-GR" altLang="en-US"/>
              <a:pPr/>
              <a:t>59</a:t>
            </a:fld>
            <a:endParaRPr lang="el-GR" altLang="en-US"/>
          </a:p>
        </p:txBody>
      </p:sp>
      <p:sp>
        <p:nvSpPr>
          <p:cNvPr id="429057" name="Rectangle 1">
            <a:extLst>
              <a:ext uri="{FF2B5EF4-FFF2-40B4-BE49-F238E27FC236}">
                <a16:creationId xmlns:a16="http://schemas.microsoft.com/office/drawing/2014/main" id="{82926C2C-D616-49FC-8D33-655053002D4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9058" name="Text Box 2">
            <a:extLst>
              <a:ext uri="{FF2B5EF4-FFF2-40B4-BE49-F238E27FC236}">
                <a16:creationId xmlns:a16="http://schemas.microsoft.com/office/drawing/2014/main" id="{AD9EFEA8-D286-4A46-9F18-0C45795E30D7}"/>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51253CAA-E039-4DC0-98C3-2AADDF1279B4}"/>
              </a:ext>
            </a:extLst>
          </p:cNvPr>
          <p:cNvSpPr>
            <a:spLocks noGrp="1" noChangeArrowheads="1"/>
          </p:cNvSpPr>
          <p:nvPr>
            <p:ph type="sldNum"/>
          </p:nvPr>
        </p:nvSpPr>
        <p:spPr>
          <a:ln/>
        </p:spPr>
        <p:txBody>
          <a:bodyPr/>
          <a:lstStyle/>
          <a:p>
            <a:fld id="{516B62AE-9506-497E-AFA8-FE0DF316EE03}" type="slidenum">
              <a:rPr lang="el-GR" altLang="en-US"/>
              <a:pPr/>
              <a:t>60</a:t>
            </a:fld>
            <a:endParaRPr lang="el-GR" altLang="en-US"/>
          </a:p>
        </p:txBody>
      </p:sp>
      <p:sp>
        <p:nvSpPr>
          <p:cNvPr id="430081" name="Rectangle 1">
            <a:extLst>
              <a:ext uri="{FF2B5EF4-FFF2-40B4-BE49-F238E27FC236}">
                <a16:creationId xmlns:a16="http://schemas.microsoft.com/office/drawing/2014/main" id="{53E146C8-D9A3-4F1D-9F88-976DAF2F233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082" name="Text Box 2">
            <a:extLst>
              <a:ext uri="{FF2B5EF4-FFF2-40B4-BE49-F238E27FC236}">
                <a16:creationId xmlns:a16="http://schemas.microsoft.com/office/drawing/2014/main" id="{D8C6F4BE-B956-484F-9504-DEE875B8784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nSpc>
                <a:spcPct val="90000"/>
              </a:lnSpc>
              <a:spcBef>
                <a:spcPts val="413"/>
              </a:spcBef>
              <a:buClrTx/>
              <a:buFontTx/>
              <a:buNone/>
            </a:pPr>
            <a:r>
              <a:rPr lang="en-US" altLang="en-US" sz="1100"/>
              <a:t>Missing from the list of pK</a:t>
            </a:r>
            <a:r>
              <a:rPr lang="en-US" altLang="en-US" sz="1100" baseline="-25000"/>
              <a:t>a </a:t>
            </a:r>
            <a:r>
              <a:rPr lang="en-US" altLang="en-US" sz="1100"/>
              <a:t>values in </a:t>
            </a:r>
            <a:r>
              <a:rPr lang="en-US" altLang="en-US" sz="1100">
                <a:solidFill>
                  <a:srgbClr val="CCCCFF"/>
                </a:solidFill>
                <a:hlinkClick r:id="rId3"/>
              </a:rPr>
              <a:t>Figure 2-35</a:t>
            </a:r>
            <a:r>
              <a:rPr lang="en-US" altLang="en-US" sz="1100"/>
              <a:t> is the weakest acid of importance in biology, the aliphatic carbon group, -C-H. Carbon has only a vanishingly small tendency to give up a proton in aqueous solution; the pK</a:t>
            </a:r>
            <a:r>
              <a:rPr lang="en-US" altLang="en-US" sz="1100" baseline="-25000"/>
              <a:t>a </a:t>
            </a:r>
            <a:r>
              <a:rPr lang="en-US" altLang="en-US" sz="1100"/>
              <a:t>value of the -C-H groups in simple sugars is over 20. Yet the transfer of a proton to and from a carbon center is a common reaction in biology, occurring in almost half of the reactions of intermediary metabolism. That it can occur at all, and occur efficiently, is due to the ability of enzyme active sites to change effective pK</a:t>
            </a:r>
            <a:r>
              <a:rPr lang="en-US" altLang="en-US" sz="1100" baseline="-25000"/>
              <a:t>a </a:t>
            </a:r>
            <a:r>
              <a:rPr lang="en-US" altLang="en-US" sz="1100"/>
              <a:t>values.</a:t>
            </a:r>
          </a:p>
          <a:p>
            <a:pPr>
              <a:lnSpc>
                <a:spcPct val="90000"/>
              </a:lnSpc>
              <a:spcBef>
                <a:spcPts val="413"/>
              </a:spcBef>
              <a:buClrTx/>
              <a:buFontTx/>
              <a:buNone/>
            </a:pPr>
            <a:r>
              <a:rPr lang="en-US" altLang="en-US" sz="1100"/>
              <a:t>Enzymes can increase the efficiency of acid-base reactions by changing the intrinsic pK</a:t>
            </a:r>
            <a:r>
              <a:rPr lang="en-US" altLang="en-US" sz="1100" baseline="-25000"/>
              <a:t>a </a:t>
            </a:r>
            <a:r>
              <a:rPr lang="en-US" altLang="en-US" sz="1100"/>
              <a:t>values of the groups involved. Thus, the alpha -C-H group in lactic acid can be made more acidic (that is, its pK</a:t>
            </a:r>
            <a:r>
              <a:rPr lang="en-US" altLang="en-US" sz="1100" baseline="-25000"/>
              <a:t>a </a:t>
            </a:r>
            <a:r>
              <a:rPr lang="en-US" altLang="en-US" sz="1100"/>
              <a:t>can be lowered) by, for example, making a strong hydrogen bond to the -OH group attached to it. This hydrogen bond will tend to pull electrons away from the oxygen atom, which in turn will pull electrons away from the adjacent -C-H bond, weakening the affinity of the carbon for its hydrogen and thus lowering the pK</a:t>
            </a:r>
            <a:r>
              <a:rPr lang="en-US" altLang="en-US" sz="1100" baseline="-25000"/>
              <a:t>a</a:t>
            </a:r>
            <a:r>
              <a:rPr lang="en-US" altLang="en-US" sz="1100"/>
              <a:t>. The pK</a:t>
            </a:r>
            <a:r>
              <a:rPr lang="en-US" altLang="en-US" sz="1100" baseline="-25000"/>
              <a:t>a </a:t>
            </a:r>
            <a:r>
              <a:rPr lang="en-US" altLang="en-US" sz="1100"/>
              <a:t>of a weak acid such as the carboxylic acid side chain of lactic acid (pK</a:t>
            </a:r>
            <a:r>
              <a:rPr lang="en-US" altLang="en-US" sz="1100" baseline="-25000"/>
              <a:t>a </a:t>
            </a:r>
            <a:r>
              <a:rPr lang="en-US" altLang="en-US" sz="1100"/>
              <a:t>~ 3.9 in water) can be raised to 7 or higher by, for example, placing the group in a nonpolar environment. With no water molecules around to accept a proton, the carboxylic acid will tend to hang on to its hydrogen rather than lose it, thereby generating a negatively charged carboxylate anion in a hydrophobic region of the protein; thus, its pK</a:t>
            </a:r>
            <a:r>
              <a:rPr lang="en-US" altLang="en-US" sz="1100" baseline="-25000"/>
              <a:t>a </a:t>
            </a:r>
            <a:r>
              <a:rPr lang="en-US" altLang="en-US" sz="1100"/>
              <a:t>will be raised and it will become an even weaker acid (and consequently a much stronger base). </a:t>
            </a:r>
            <a:r>
              <a:rPr lang="en-US" altLang="en-US" sz="1100">
                <a:solidFill>
                  <a:srgbClr val="CCCCFF"/>
                </a:solidFill>
                <a:hlinkClick r:id="rId4"/>
              </a:rPr>
              <a:t>Figure 2-36</a:t>
            </a:r>
            <a:r>
              <a:rPr lang="en-US" altLang="en-US" sz="1100"/>
              <a:t> shows just this situation for the carboxylic acid side chain of glutamate in the active site of the enzyme lysozyme, where it is estimated that the pK</a:t>
            </a:r>
            <a:r>
              <a:rPr lang="en-US" altLang="en-US" sz="1100" baseline="-25000"/>
              <a:t>a </a:t>
            </a:r>
            <a:r>
              <a:rPr lang="en-US" altLang="en-US" sz="1100"/>
              <a:t>of glutamic acid 35 is raised from about 4 to above 6, and it can donate a proton to catalyze the breaking of the C-O bond in the substrate.</a:t>
            </a:r>
          </a:p>
          <a:p>
            <a:pPr>
              <a:lnSpc>
                <a:spcPct val="90000"/>
              </a:lnSpc>
              <a:spcBef>
                <a:spcPts val="413"/>
              </a:spcBef>
              <a:buClrTx/>
              <a:buFontTx/>
              <a:buNone/>
            </a:pPr>
            <a:br>
              <a:rPr lang="en-US" altLang="en-US" sz="1100"/>
            </a:br>
            <a:endParaRPr lang="en-US" altLang="en-US" sz="1100"/>
          </a:p>
        </p:txBody>
      </p:sp>
      <p:sp>
        <p:nvSpPr>
          <p:cNvPr id="430083" name="Text Box 3">
            <a:extLst>
              <a:ext uri="{FF2B5EF4-FFF2-40B4-BE49-F238E27FC236}">
                <a16:creationId xmlns:a16="http://schemas.microsoft.com/office/drawing/2014/main" id="{3025CBCB-AC9B-459B-8997-A3470291DC7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B575D7BE-7C7A-4233-871C-3FB4547DE2AA}" type="slidenum">
              <a:rPr lang="el-GR" altLang="en-US" sz="1200"/>
              <a:pPr algn="r">
                <a:buClrTx/>
                <a:buFontTx/>
                <a:buNone/>
              </a:pPr>
              <a:t>60</a:t>
            </a:fld>
            <a:endParaRPr lang="el-GR" altLang="en-U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9999FB1A-30B2-4BD5-9E69-F2E03B1BE22F}"/>
              </a:ext>
            </a:extLst>
          </p:cNvPr>
          <p:cNvSpPr>
            <a:spLocks noGrp="1" noChangeArrowheads="1"/>
          </p:cNvSpPr>
          <p:nvPr>
            <p:ph type="sldNum"/>
          </p:nvPr>
        </p:nvSpPr>
        <p:spPr>
          <a:ln/>
        </p:spPr>
        <p:txBody>
          <a:bodyPr/>
          <a:lstStyle/>
          <a:p>
            <a:fld id="{D249EBD0-744D-4D09-A672-9DDCEF778F7E}" type="slidenum">
              <a:rPr lang="el-GR" altLang="en-US"/>
              <a:pPr/>
              <a:t>61</a:t>
            </a:fld>
            <a:endParaRPr lang="el-GR" altLang="en-US"/>
          </a:p>
        </p:txBody>
      </p:sp>
      <p:sp>
        <p:nvSpPr>
          <p:cNvPr id="431105" name="Rectangle 1">
            <a:extLst>
              <a:ext uri="{FF2B5EF4-FFF2-40B4-BE49-F238E27FC236}">
                <a16:creationId xmlns:a16="http://schemas.microsoft.com/office/drawing/2014/main" id="{32DE4351-6A0A-472A-856C-35BC50B26FE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1106" name="Text Box 2">
            <a:extLst>
              <a:ext uri="{FF2B5EF4-FFF2-40B4-BE49-F238E27FC236}">
                <a16:creationId xmlns:a16="http://schemas.microsoft.com/office/drawing/2014/main" id="{C55D0BD5-B523-45F7-A753-0645A21A278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8F2AB490-2EF1-4C05-A8C3-1E23F8A29912}"/>
              </a:ext>
            </a:extLst>
          </p:cNvPr>
          <p:cNvSpPr>
            <a:spLocks noGrp="1" noChangeArrowheads="1"/>
          </p:cNvSpPr>
          <p:nvPr>
            <p:ph type="sldNum"/>
          </p:nvPr>
        </p:nvSpPr>
        <p:spPr>
          <a:ln/>
        </p:spPr>
        <p:txBody>
          <a:bodyPr/>
          <a:lstStyle/>
          <a:p>
            <a:fld id="{8C8B3C7B-2CD5-4194-96CD-DAE7C5C7E824}" type="slidenum">
              <a:rPr lang="el-GR" altLang="en-US"/>
              <a:pPr/>
              <a:t>8</a:t>
            </a:fld>
            <a:endParaRPr lang="el-GR" altLang="en-US"/>
          </a:p>
        </p:txBody>
      </p:sp>
      <p:sp>
        <p:nvSpPr>
          <p:cNvPr id="375809" name="Rectangle 1">
            <a:extLst>
              <a:ext uri="{FF2B5EF4-FFF2-40B4-BE49-F238E27FC236}">
                <a16:creationId xmlns:a16="http://schemas.microsoft.com/office/drawing/2014/main" id="{ED173919-E06D-4BED-958C-FE9B1BEEF17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5810" name="Text Box 2">
            <a:extLst>
              <a:ext uri="{FF2B5EF4-FFF2-40B4-BE49-F238E27FC236}">
                <a16:creationId xmlns:a16="http://schemas.microsoft.com/office/drawing/2014/main" id="{284B9079-0105-45EE-9DEB-850299A58F5D}"/>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CA014AD6-E7C0-4A83-9B34-66782F754D67}"/>
              </a:ext>
            </a:extLst>
          </p:cNvPr>
          <p:cNvSpPr>
            <a:spLocks noGrp="1" noChangeArrowheads="1"/>
          </p:cNvSpPr>
          <p:nvPr>
            <p:ph type="sldNum"/>
          </p:nvPr>
        </p:nvSpPr>
        <p:spPr>
          <a:ln/>
        </p:spPr>
        <p:txBody>
          <a:bodyPr/>
          <a:lstStyle/>
          <a:p>
            <a:fld id="{D623D4CA-EE2E-4BD5-9CF3-EF278355D8FC}" type="slidenum">
              <a:rPr lang="el-GR" altLang="en-US"/>
              <a:pPr/>
              <a:t>62</a:t>
            </a:fld>
            <a:endParaRPr lang="el-GR" altLang="en-US"/>
          </a:p>
        </p:txBody>
      </p:sp>
      <p:sp>
        <p:nvSpPr>
          <p:cNvPr id="432129" name="Rectangle 1">
            <a:extLst>
              <a:ext uri="{FF2B5EF4-FFF2-40B4-BE49-F238E27FC236}">
                <a16:creationId xmlns:a16="http://schemas.microsoft.com/office/drawing/2014/main" id="{67EE5C33-51A2-4AFB-95B7-AA75A5DD7C8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2130" name="Text Box 2">
            <a:extLst>
              <a:ext uri="{FF2B5EF4-FFF2-40B4-BE49-F238E27FC236}">
                <a16:creationId xmlns:a16="http://schemas.microsoft.com/office/drawing/2014/main" id="{635EC7A4-6570-4D7F-9F66-CE9D9A842610}"/>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891366B5-1154-451A-8C21-E7E7FAFE5C4E}"/>
              </a:ext>
            </a:extLst>
          </p:cNvPr>
          <p:cNvSpPr>
            <a:spLocks noGrp="1" noChangeArrowheads="1"/>
          </p:cNvSpPr>
          <p:nvPr>
            <p:ph type="sldNum"/>
          </p:nvPr>
        </p:nvSpPr>
        <p:spPr>
          <a:ln/>
        </p:spPr>
        <p:txBody>
          <a:bodyPr/>
          <a:lstStyle/>
          <a:p>
            <a:fld id="{1BD6BE45-2182-4A7C-80D4-8293B035A856}" type="slidenum">
              <a:rPr lang="el-GR" altLang="en-US"/>
              <a:pPr/>
              <a:t>63</a:t>
            </a:fld>
            <a:endParaRPr lang="el-GR" altLang="en-US"/>
          </a:p>
        </p:txBody>
      </p:sp>
      <p:sp>
        <p:nvSpPr>
          <p:cNvPr id="433153" name="Rectangle 1">
            <a:extLst>
              <a:ext uri="{FF2B5EF4-FFF2-40B4-BE49-F238E27FC236}">
                <a16:creationId xmlns:a16="http://schemas.microsoft.com/office/drawing/2014/main" id="{1D585311-A20E-4209-AC51-FAAC43DCCEF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3154" name="Text Box 2">
            <a:extLst>
              <a:ext uri="{FF2B5EF4-FFF2-40B4-BE49-F238E27FC236}">
                <a16:creationId xmlns:a16="http://schemas.microsoft.com/office/drawing/2014/main" id="{A790AAAD-130B-414A-AA8E-B37FA5EFCD9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EB209A98-4BB8-43D1-AD5F-04AD4BC19F12}"/>
              </a:ext>
            </a:extLst>
          </p:cNvPr>
          <p:cNvSpPr>
            <a:spLocks noGrp="1" noChangeArrowheads="1"/>
          </p:cNvSpPr>
          <p:nvPr>
            <p:ph type="sldNum"/>
          </p:nvPr>
        </p:nvSpPr>
        <p:spPr>
          <a:ln/>
        </p:spPr>
        <p:txBody>
          <a:bodyPr/>
          <a:lstStyle/>
          <a:p>
            <a:fld id="{B40292ED-BB44-4A32-A63C-74747C9563FF}" type="slidenum">
              <a:rPr lang="el-GR" altLang="en-US"/>
              <a:pPr/>
              <a:t>64</a:t>
            </a:fld>
            <a:endParaRPr lang="el-GR" altLang="en-US"/>
          </a:p>
        </p:txBody>
      </p:sp>
      <p:sp>
        <p:nvSpPr>
          <p:cNvPr id="434177" name="Rectangle 1">
            <a:extLst>
              <a:ext uri="{FF2B5EF4-FFF2-40B4-BE49-F238E27FC236}">
                <a16:creationId xmlns:a16="http://schemas.microsoft.com/office/drawing/2014/main" id="{A01ED9AF-79BA-41A7-B077-9DF6D7073A3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4178" name="Text Box 2">
            <a:extLst>
              <a:ext uri="{FF2B5EF4-FFF2-40B4-BE49-F238E27FC236}">
                <a16:creationId xmlns:a16="http://schemas.microsoft.com/office/drawing/2014/main" id="{4CFBE5F3-64B8-462B-99F8-BEE6B6BD7182}"/>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450"/>
              </a:spcBef>
              <a:buClrTx/>
              <a:buFontTx/>
              <a:buNone/>
            </a:pPr>
            <a:r>
              <a:rPr lang="en-US" altLang="en-US" sz="1200">
                <a:latin typeface="Times New Roman" panose="02020603050405020304" pitchFamily="18" charset="0"/>
              </a:rPr>
              <a:t>blood - 7.4</a:t>
            </a:r>
          </a:p>
          <a:p>
            <a:pPr>
              <a:spcBef>
                <a:spcPts val="450"/>
              </a:spcBef>
              <a:buClrTx/>
              <a:buFontTx/>
              <a:buNone/>
            </a:pPr>
            <a:r>
              <a:rPr lang="en-US" altLang="en-US" sz="1200">
                <a:latin typeface="Times New Roman" panose="02020603050405020304" pitchFamily="18" charset="0"/>
              </a:rPr>
              <a:t>stomach - as low as 1</a:t>
            </a:r>
          </a:p>
          <a:p>
            <a:pPr>
              <a:spcBef>
                <a:spcPts val="450"/>
              </a:spcBef>
              <a:buClrTx/>
              <a:buFontTx/>
              <a:buNone/>
            </a:pPr>
            <a:r>
              <a:rPr lang="en-US" altLang="en-US" sz="1200">
                <a:latin typeface="Times New Roman" panose="02020603050405020304" pitchFamily="18" charset="0"/>
              </a:rPr>
              <a:t>small intestine - 7-8</a:t>
            </a:r>
          </a:p>
          <a:p>
            <a:pPr>
              <a:spcBef>
                <a:spcPts val="450"/>
              </a:spcBef>
              <a:buClrTx/>
              <a:buFontTx/>
              <a:buNone/>
            </a:pPr>
            <a:r>
              <a:rPr lang="en-US" altLang="en-US" sz="1200">
                <a:latin typeface="Times New Roman" panose="02020603050405020304" pitchFamily="18" charset="0"/>
              </a:rPr>
              <a:t>extracellular fluid - 7.4</a:t>
            </a:r>
          </a:p>
          <a:p>
            <a:pPr>
              <a:spcBef>
                <a:spcPts val="450"/>
              </a:spcBef>
              <a:buClrTx/>
              <a:buFontTx/>
              <a:buNone/>
            </a:pPr>
            <a:endParaRPr lang="en-US" altLang="en-US" sz="1200">
              <a:latin typeface="Times New Roman" panose="02020603050405020304" pitchFamily="18" charset="0"/>
            </a:endParaRPr>
          </a:p>
        </p:txBody>
      </p:sp>
      <p:sp>
        <p:nvSpPr>
          <p:cNvPr id="434179" name="Text Box 3">
            <a:extLst>
              <a:ext uri="{FF2B5EF4-FFF2-40B4-BE49-F238E27FC236}">
                <a16:creationId xmlns:a16="http://schemas.microsoft.com/office/drawing/2014/main" id="{5980B8C3-BA56-4247-A60A-EE435F832847}"/>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902DF7D2-0AC8-4B28-91E3-BC08D4B5649B}" type="slidenum">
              <a:rPr lang="el-GR" altLang="en-US" sz="1200"/>
              <a:pPr algn="r">
                <a:buClrTx/>
                <a:buFontTx/>
                <a:buNone/>
              </a:pPr>
              <a:t>64</a:t>
            </a:fld>
            <a:endParaRPr lang="el-GR" altLang="en-US" sz="12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31FE0070-94DE-4E2B-B508-AC2B8035BAB7}"/>
              </a:ext>
            </a:extLst>
          </p:cNvPr>
          <p:cNvSpPr>
            <a:spLocks noGrp="1" noChangeArrowheads="1"/>
          </p:cNvSpPr>
          <p:nvPr>
            <p:ph type="sldNum"/>
          </p:nvPr>
        </p:nvSpPr>
        <p:spPr>
          <a:ln/>
        </p:spPr>
        <p:txBody>
          <a:bodyPr/>
          <a:lstStyle/>
          <a:p>
            <a:fld id="{7804D85E-D4D7-4E77-AC88-035B9C7EFA86}" type="slidenum">
              <a:rPr lang="el-GR" altLang="en-US"/>
              <a:pPr/>
              <a:t>65</a:t>
            </a:fld>
            <a:endParaRPr lang="el-GR" altLang="en-US"/>
          </a:p>
        </p:txBody>
      </p:sp>
      <p:sp>
        <p:nvSpPr>
          <p:cNvPr id="435201" name="Rectangle 1">
            <a:extLst>
              <a:ext uri="{FF2B5EF4-FFF2-40B4-BE49-F238E27FC236}">
                <a16:creationId xmlns:a16="http://schemas.microsoft.com/office/drawing/2014/main" id="{CF2AE080-C645-429E-8EE4-39024C2B3C7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5202" name="Text Box 2">
            <a:extLst>
              <a:ext uri="{FF2B5EF4-FFF2-40B4-BE49-F238E27FC236}">
                <a16:creationId xmlns:a16="http://schemas.microsoft.com/office/drawing/2014/main" id="{76E690E9-42F3-4771-891D-1D5D417F4818}"/>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ABB20C07-E32C-4D41-83DE-4CC431EBA857}"/>
              </a:ext>
            </a:extLst>
          </p:cNvPr>
          <p:cNvSpPr>
            <a:spLocks noGrp="1" noChangeArrowheads="1"/>
          </p:cNvSpPr>
          <p:nvPr>
            <p:ph type="sldNum"/>
          </p:nvPr>
        </p:nvSpPr>
        <p:spPr>
          <a:ln/>
        </p:spPr>
        <p:txBody>
          <a:bodyPr/>
          <a:lstStyle/>
          <a:p>
            <a:fld id="{E958915F-199E-45A8-BB91-BDB78F8AFAC5}" type="slidenum">
              <a:rPr lang="el-GR" altLang="en-US"/>
              <a:pPr/>
              <a:t>66</a:t>
            </a:fld>
            <a:endParaRPr lang="el-GR" altLang="en-US"/>
          </a:p>
        </p:txBody>
      </p:sp>
      <p:sp>
        <p:nvSpPr>
          <p:cNvPr id="436225" name="Rectangle 1">
            <a:extLst>
              <a:ext uri="{FF2B5EF4-FFF2-40B4-BE49-F238E27FC236}">
                <a16:creationId xmlns:a16="http://schemas.microsoft.com/office/drawing/2014/main" id="{FEC03D71-5AD3-40E4-8E54-E56A649989E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6226" name="Text Box 2">
            <a:extLst>
              <a:ext uri="{FF2B5EF4-FFF2-40B4-BE49-F238E27FC236}">
                <a16:creationId xmlns:a16="http://schemas.microsoft.com/office/drawing/2014/main" id="{54AEC3E3-CAE8-4E5F-BF3E-CE6D7E021BB8}"/>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2AB8F36E-E8BD-4D38-B9C3-6295E434C3A4}"/>
              </a:ext>
            </a:extLst>
          </p:cNvPr>
          <p:cNvSpPr>
            <a:spLocks noGrp="1" noChangeArrowheads="1"/>
          </p:cNvSpPr>
          <p:nvPr>
            <p:ph type="sldNum"/>
          </p:nvPr>
        </p:nvSpPr>
        <p:spPr>
          <a:ln/>
        </p:spPr>
        <p:txBody>
          <a:bodyPr/>
          <a:lstStyle/>
          <a:p>
            <a:fld id="{76DC3631-9E48-41A7-B117-C610EF5BC5BB}" type="slidenum">
              <a:rPr lang="el-GR" altLang="en-US"/>
              <a:pPr/>
              <a:t>67</a:t>
            </a:fld>
            <a:endParaRPr lang="el-GR" altLang="en-US"/>
          </a:p>
        </p:txBody>
      </p:sp>
      <p:sp>
        <p:nvSpPr>
          <p:cNvPr id="437249" name="Text Box 1">
            <a:extLst>
              <a:ext uri="{FF2B5EF4-FFF2-40B4-BE49-F238E27FC236}">
                <a16:creationId xmlns:a16="http://schemas.microsoft.com/office/drawing/2014/main" id="{AFEAFAB7-1E43-4FFB-82BE-9479618D355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D00769E1-63A9-4173-BF6C-DA842B3F97F9}" type="slidenum">
              <a:rPr lang="en-US" altLang="en-US" sz="1200"/>
              <a:pPr algn="r">
                <a:buClrTx/>
                <a:buFontTx/>
                <a:buNone/>
              </a:pPr>
              <a:t>67</a:t>
            </a:fld>
            <a:endParaRPr lang="en-US" altLang="en-US" sz="1200"/>
          </a:p>
        </p:txBody>
      </p:sp>
      <p:sp>
        <p:nvSpPr>
          <p:cNvPr id="437250" name="Rectangle 2">
            <a:extLst>
              <a:ext uri="{FF2B5EF4-FFF2-40B4-BE49-F238E27FC236}">
                <a16:creationId xmlns:a16="http://schemas.microsoft.com/office/drawing/2014/main" id="{94193E8A-5547-4D92-A46B-0F524C6F64E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7251" name="Text Box 3">
            <a:extLst>
              <a:ext uri="{FF2B5EF4-FFF2-40B4-BE49-F238E27FC236}">
                <a16:creationId xmlns:a16="http://schemas.microsoft.com/office/drawing/2014/main" id="{1C6CB808-7C10-4D0E-9B9D-9305370E4219}"/>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35FAE9DC-01F7-48CB-98C6-FF99EF2441F6}"/>
              </a:ext>
            </a:extLst>
          </p:cNvPr>
          <p:cNvSpPr>
            <a:spLocks noGrp="1" noChangeArrowheads="1"/>
          </p:cNvSpPr>
          <p:nvPr>
            <p:ph type="sldNum"/>
          </p:nvPr>
        </p:nvSpPr>
        <p:spPr>
          <a:ln/>
        </p:spPr>
        <p:txBody>
          <a:bodyPr/>
          <a:lstStyle/>
          <a:p>
            <a:fld id="{863FD150-D162-4001-BEC5-D0FEC8CBBB2F}" type="slidenum">
              <a:rPr lang="el-GR" altLang="en-US"/>
              <a:pPr/>
              <a:t>68</a:t>
            </a:fld>
            <a:endParaRPr lang="el-GR" altLang="en-US"/>
          </a:p>
        </p:txBody>
      </p:sp>
      <p:sp>
        <p:nvSpPr>
          <p:cNvPr id="438273" name="Text Box 1">
            <a:extLst>
              <a:ext uri="{FF2B5EF4-FFF2-40B4-BE49-F238E27FC236}">
                <a16:creationId xmlns:a16="http://schemas.microsoft.com/office/drawing/2014/main" id="{9AFED7E1-E784-45F8-BD8E-8E581D07827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0E7E6D0E-3AEB-4485-B980-CA8E63E615C5}" type="slidenum">
              <a:rPr lang="en-US" altLang="en-US" sz="1200"/>
              <a:pPr algn="r">
                <a:buClrTx/>
                <a:buFontTx/>
                <a:buNone/>
              </a:pPr>
              <a:t>68</a:t>
            </a:fld>
            <a:endParaRPr lang="en-US" altLang="en-US" sz="1200"/>
          </a:p>
        </p:txBody>
      </p:sp>
      <p:sp>
        <p:nvSpPr>
          <p:cNvPr id="438274" name="Rectangle 2">
            <a:extLst>
              <a:ext uri="{FF2B5EF4-FFF2-40B4-BE49-F238E27FC236}">
                <a16:creationId xmlns:a16="http://schemas.microsoft.com/office/drawing/2014/main" id="{B270886E-472C-4962-9704-71F3ECB5C8D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8275" name="Text Box 3">
            <a:extLst>
              <a:ext uri="{FF2B5EF4-FFF2-40B4-BE49-F238E27FC236}">
                <a16:creationId xmlns:a16="http://schemas.microsoft.com/office/drawing/2014/main" id="{31E8F489-622B-43FF-AF38-2E93690F5708}"/>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CB1596DA-5FEB-47E3-8855-21CA99FC8E7C}"/>
              </a:ext>
            </a:extLst>
          </p:cNvPr>
          <p:cNvSpPr>
            <a:spLocks noGrp="1" noChangeArrowheads="1"/>
          </p:cNvSpPr>
          <p:nvPr>
            <p:ph type="sldNum"/>
          </p:nvPr>
        </p:nvSpPr>
        <p:spPr>
          <a:ln/>
        </p:spPr>
        <p:txBody>
          <a:bodyPr/>
          <a:lstStyle/>
          <a:p>
            <a:fld id="{5558B216-F358-4264-BD9D-09F2D88385F8}" type="slidenum">
              <a:rPr lang="el-GR" altLang="en-US"/>
              <a:pPr/>
              <a:t>69</a:t>
            </a:fld>
            <a:endParaRPr lang="el-GR" altLang="en-US"/>
          </a:p>
        </p:txBody>
      </p:sp>
      <p:sp>
        <p:nvSpPr>
          <p:cNvPr id="439297" name="Text Box 1">
            <a:extLst>
              <a:ext uri="{FF2B5EF4-FFF2-40B4-BE49-F238E27FC236}">
                <a16:creationId xmlns:a16="http://schemas.microsoft.com/office/drawing/2014/main" id="{08B3B959-B957-45FA-BCBD-DCB5F8FABC2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433782A8-BA80-4DC9-A0A7-2D7DE7456C4F}" type="slidenum">
              <a:rPr lang="en-US" altLang="en-US" sz="1200"/>
              <a:pPr algn="r">
                <a:buClrTx/>
                <a:buFontTx/>
                <a:buNone/>
              </a:pPr>
              <a:t>69</a:t>
            </a:fld>
            <a:endParaRPr lang="en-US" altLang="en-US" sz="1200"/>
          </a:p>
        </p:txBody>
      </p:sp>
      <p:sp>
        <p:nvSpPr>
          <p:cNvPr id="439298" name="Rectangle 2">
            <a:extLst>
              <a:ext uri="{FF2B5EF4-FFF2-40B4-BE49-F238E27FC236}">
                <a16:creationId xmlns:a16="http://schemas.microsoft.com/office/drawing/2014/main" id="{1936C5ED-233B-47E1-ADE6-131A9853CFF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9299" name="Text Box 3">
            <a:extLst>
              <a:ext uri="{FF2B5EF4-FFF2-40B4-BE49-F238E27FC236}">
                <a16:creationId xmlns:a16="http://schemas.microsoft.com/office/drawing/2014/main" id="{42E67B3F-8F02-45FD-9BA7-A81D3AD0A81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AABBCBE8-827A-46CA-84B0-296DCC81EDEC}"/>
              </a:ext>
            </a:extLst>
          </p:cNvPr>
          <p:cNvSpPr>
            <a:spLocks noGrp="1" noChangeArrowheads="1"/>
          </p:cNvSpPr>
          <p:nvPr>
            <p:ph type="sldNum"/>
          </p:nvPr>
        </p:nvSpPr>
        <p:spPr>
          <a:ln/>
        </p:spPr>
        <p:txBody>
          <a:bodyPr/>
          <a:lstStyle/>
          <a:p>
            <a:fld id="{120C3169-1A18-4665-B9A8-BEB7538D3474}" type="slidenum">
              <a:rPr lang="el-GR" altLang="en-US"/>
              <a:pPr/>
              <a:t>70</a:t>
            </a:fld>
            <a:endParaRPr lang="el-GR" altLang="en-US"/>
          </a:p>
        </p:txBody>
      </p:sp>
      <p:sp>
        <p:nvSpPr>
          <p:cNvPr id="440321" name="Text Box 1">
            <a:extLst>
              <a:ext uri="{FF2B5EF4-FFF2-40B4-BE49-F238E27FC236}">
                <a16:creationId xmlns:a16="http://schemas.microsoft.com/office/drawing/2014/main" id="{CF2EE73F-318C-4DF3-9E27-7170067F1B3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982E8E91-ABEE-49D2-B417-510683C097F2}" type="slidenum">
              <a:rPr lang="en-US" altLang="en-US" sz="1200"/>
              <a:pPr algn="r">
                <a:buClrTx/>
                <a:buFontTx/>
                <a:buNone/>
              </a:pPr>
              <a:t>70</a:t>
            </a:fld>
            <a:endParaRPr lang="en-US" altLang="en-US" sz="1200"/>
          </a:p>
        </p:txBody>
      </p:sp>
      <p:sp>
        <p:nvSpPr>
          <p:cNvPr id="440322" name="Rectangle 2">
            <a:extLst>
              <a:ext uri="{FF2B5EF4-FFF2-40B4-BE49-F238E27FC236}">
                <a16:creationId xmlns:a16="http://schemas.microsoft.com/office/drawing/2014/main" id="{B7812A23-C481-4ADA-9570-4C5E14670D8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23" name="Text Box 3">
            <a:extLst>
              <a:ext uri="{FF2B5EF4-FFF2-40B4-BE49-F238E27FC236}">
                <a16:creationId xmlns:a16="http://schemas.microsoft.com/office/drawing/2014/main" id="{60FFF51D-9D4D-482D-8C40-FB117B4254E0}"/>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79773A6D-9FB0-46C8-B674-454BD04627D8}"/>
              </a:ext>
            </a:extLst>
          </p:cNvPr>
          <p:cNvSpPr>
            <a:spLocks noGrp="1" noChangeArrowheads="1"/>
          </p:cNvSpPr>
          <p:nvPr>
            <p:ph type="sldNum"/>
          </p:nvPr>
        </p:nvSpPr>
        <p:spPr>
          <a:ln/>
        </p:spPr>
        <p:txBody>
          <a:bodyPr/>
          <a:lstStyle/>
          <a:p>
            <a:fld id="{0C718873-A58A-468C-A8D3-BB4EA3314D8C}" type="slidenum">
              <a:rPr lang="el-GR" altLang="en-US"/>
              <a:pPr/>
              <a:t>71</a:t>
            </a:fld>
            <a:endParaRPr lang="el-GR" altLang="en-US"/>
          </a:p>
        </p:txBody>
      </p:sp>
      <p:sp>
        <p:nvSpPr>
          <p:cNvPr id="441345" name="Text Box 1">
            <a:extLst>
              <a:ext uri="{FF2B5EF4-FFF2-40B4-BE49-F238E27FC236}">
                <a16:creationId xmlns:a16="http://schemas.microsoft.com/office/drawing/2014/main" id="{AD04AE69-7CD6-4569-B80E-32F6047AB70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3F7CA30F-F1D3-4C6D-9243-0B7E31E9659E}" type="slidenum">
              <a:rPr lang="en-US" altLang="en-US" sz="1200"/>
              <a:pPr algn="r">
                <a:buClrTx/>
                <a:buFontTx/>
                <a:buNone/>
              </a:pPr>
              <a:t>71</a:t>
            </a:fld>
            <a:endParaRPr lang="en-US" altLang="en-US" sz="1200"/>
          </a:p>
        </p:txBody>
      </p:sp>
      <p:sp>
        <p:nvSpPr>
          <p:cNvPr id="441346" name="Rectangle 2">
            <a:extLst>
              <a:ext uri="{FF2B5EF4-FFF2-40B4-BE49-F238E27FC236}">
                <a16:creationId xmlns:a16="http://schemas.microsoft.com/office/drawing/2014/main" id="{373369ED-F637-4631-9B39-9E4019E96AA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1347" name="Text Box 3">
            <a:extLst>
              <a:ext uri="{FF2B5EF4-FFF2-40B4-BE49-F238E27FC236}">
                <a16:creationId xmlns:a16="http://schemas.microsoft.com/office/drawing/2014/main" id="{219D8410-28E1-4CE0-9D11-2D30F4C1FD8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02744A71-B298-49B8-8168-3E0122A2618E}"/>
              </a:ext>
            </a:extLst>
          </p:cNvPr>
          <p:cNvSpPr>
            <a:spLocks noGrp="1" noChangeArrowheads="1"/>
          </p:cNvSpPr>
          <p:nvPr>
            <p:ph type="sldNum"/>
          </p:nvPr>
        </p:nvSpPr>
        <p:spPr>
          <a:ln/>
        </p:spPr>
        <p:txBody>
          <a:bodyPr/>
          <a:lstStyle/>
          <a:p>
            <a:fld id="{D9FA8508-79FE-4C28-A5ED-855572CEF336}" type="slidenum">
              <a:rPr lang="el-GR" altLang="en-US"/>
              <a:pPr/>
              <a:t>9</a:t>
            </a:fld>
            <a:endParaRPr lang="el-GR" altLang="en-US"/>
          </a:p>
        </p:txBody>
      </p:sp>
      <p:sp>
        <p:nvSpPr>
          <p:cNvPr id="376833" name="Rectangle 1">
            <a:extLst>
              <a:ext uri="{FF2B5EF4-FFF2-40B4-BE49-F238E27FC236}">
                <a16:creationId xmlns:a16="http://schemas.microsoft.com/office/drawing/2014/main" id="{5BC0C88A-B24D-46CE-BAF8-4B235507FC6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6834" name="Text Box 2">
            <a:extLst>
              <a:ext uri="{FF2B5EF4-FFF2-40B4-BE49-F238E27FC236}">
                <a16:creationId xmlns:a16="http://schemas.microsoft.com/office/drawing/2014/main" id="{1E00C467-3C08-4714-8185-78D3262CFADE}"/>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278D39C5-72A7-4310-AE21-F67C4FACD6E5}"/>
              </a:ext>
            </a:extLst>
          </p:cNvPr>
          <p:cNvSpPr>
            <a:spLocks noGrp="1" noChangeArrowheads="1"/>
          </p:cNvSpPr>
          <p:nvPr>
            <p:ph type="sldNum"/>
          </p:nvPr>
        </p:nvSpPr>
        <p:spPr>
          <a:ln/>
        </p:spPr>
        <p:txBody>
          <a:bodyPr/>
          <a:lstStyle/>
          <a:p>
            <a:fld id="{C654AA87-1425-400F-BE6B-E99B577108E6}" type="slidenum">
              <a:rPr lang="el-GR" altLang="en-US"/>
              <a:pPr/>
              <a:t>72</a:t>
            </a:fld>
            <a:endParaRPr lang="el-GR" altLang="en-US"/>
          </a:p>
        </p:txBody>
      </p:sp>
      <p:sp>
        <p:nvSpPr>
          <p:cNvPr id="442369" name="Rectangle 1">
            <a:extLst>
              <a:ext uri="{FF2B5EF4-FFF2-40B4-BE49-F238E27FC236}">
                <a16:creationId xmlns:a16="http://schemas.microsoft.com/office/drawing/2014/main" id="{4283FCDC-530E-4B57-848F-39FDE79DD2B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0" name="Text Box 2">
            <a:extLst>
              <a:ext uri="{FF2B5EF4-FFF2-40B4-BE49-F238E27FC236}">
                <a16:creationId xmlns:a16="http://schemas.microsoft.com/office/drawing/2014/main" id="{BDE8A4F4-24BD-4640-8C4E-DF93B5A8C5C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A39A1534-04AE-4F37-B135-D74CC16EDA3F}"/>
              </a:ext>
            </a:extLst>
          </p:cNvPr>
          <p:cNvSpPr>
            <a:spLocks noGrp="1" noChangeArrowheads="1"/>
          </p:cNvSpPr>
          <p:nvPr>
            <p:ph type="sldNum"/>
          </p:nvPr>
        </p:nvSpPr>
        <p:spPr>
          <a:ln/>
        </p:spPr>
        <p:txBody>
          <a:bodyPr/>
          <a:lstStyle/>
          <a:p>
            <a:fld id="{880EDE0B-ADC2-431F-A2B0-86F7CA02B968}" type="slidenum">
              <a:rPr lang="el-GR" altLang="en-US"/>
              <a:pPr/>
              <a:t>73</a:t>
            </a:fld>
            <a:endParaRPr lang="el-GR" altLang="en-US"/>
          </a:p>
        </p:txBody>
      </p:sp>
      <p:sp>
        <p:nvSpPr>
          <p:cNvPr id="443393" name="Rectangle 1">
            <a:extLst>
              <a:ext uri="{FF2B5EF4-FFF2-40B4-BE49-F238E27FC236}">
                <a16:creationId xmlns:a16="http://schemas.microsoft.com/office/drawing/2014/main" id="{6202027F-0D0D-4154-B855-9A83FEDE2BA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4" name="Text Box 2">
            <a:extLst>
              <a:ext uri="{FF2B5EF4-FFF2-40B4-BE49-F238E27FC236}">
                <a16:creationId xmlns:a16="http://schemas.microsoft.com/office/drawing/2014/main" id="{0D72231B-667C-4C57-ADAE-B91CD05751A9}"/>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02AA449-7E45-4AD5-AA6B-D089C7B18B95}"/>
              </a:ext>
            </a:extLst>
          </p:cNvPr>
          <p:cNvSpPr>
            <a:spLocks noGrp="1" noChangeArrowheads="1"/>
          </p:cNvSpPr>
          <p:nvPr>
            <p:ph type="sldNum"/>
          </p:nvPr>
        </p:nvSpPr>
        <p:spPr>
          <a:ln/>
        </p:spPr>
        <p:txBody>
          <a:bodyPr/>
          <a:lstStyle/>
          <a:p>
            <a:fld id="{CD1FD055-E34F-49AE-8852-158EC6D8B7C8}" type="slidenum">
              <a:rPr lang="el-GR" altLang="en-US"/>
              <a:pPr/>
              <a:t>74</a:t>
            </a:fld>
            <a:endParaRPr lang="el-GR" altLang="en-US"/>
          </a:p>
        </p:txBody>
      </p:sp>
      <p:sp>
        <p:nvSpPr>
          <p:cNvPr id="444417" name="Rectangle 1">
            <a:extLst>
              <a:ext uri="{FF2B5EF4-FFF2-40B4-BE49-F238E27FC236}">
                <a16:creationId xmlns:a16="http://schemas.microsoft.com/office/drawing/2014/main" id="{7FA0E588-5F1A-4F84-B6EF-A85DEE36CA0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4418" name="Text Box 2">
            <a:extLst>
              <a:ext uri="{FF2B5EF4-FFF2-40B4-BE49-F238E27FC236}">
                <a16:creationId xmlns:a16="http://schemas.microsoft.com/office/drawing/2014/main" id="{8754F587-4B69-419B-8A61-B7B94239F4F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45A41BD1-3599-4BA3-AFFD-165D0D2CE8B9}"/>
              </a:ext>
            </a:extLst>
          </p:cNvPr>
          <p:cNvSpPr>
            <a:spLocks noGrp="1" noChangeArrowheads="1"/>
          </p:cNvSpPr>
          <p:nvPr>
            <p:ph type="sldNum"/>
          </p:nvPr>
        </p:nvSpPr>
        <p:spPr>
          <a:ln/>
        </p:spPr>
        <p:txBody>
          <a:bodyPr/>
          <a:lstStyle/>
          <a:p>
            <a:fld id="{B85A24B8-6DCD-4276-B06C-8138FE6CDF8D}" type="slidenum">
              <a:rPr lang="el-GR" altLang="en-US"/>
              <a:pPr/>
              <a:t>75</a:t>
            </a:fld>
            <a:endParaRPr lang="el-GR" altLang="en-US"/>
          </a:p>
        </p:txBody>
      </p:sp>
      <p:sp>
        <p:nvSpPr>
          <p:cNvPr id="445441" name="Rectangle 1">
            <a:extLst>
              <a:ext uri="{FF2B5EF4-FFF2-40B4-BE49-F238E27FC236}">
                <a16:creationId xmlns:a16="http://schemas.microsoft.com/office/drawing/2014/main" id="{218A3A2B-F4C4-49FF-9FC7-DB02EA45975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5442" name="Text Box 2">
            <a:extLst>
              <a:ext uri="{FF2B5EF4-FFF2-40B4-BE49-F238E27FC236}">
                <a16:creationId xmlns:a16="http://schemas.microsoft.com/office/drawing/2014/main" id="{929FA94A-58DB-4232-B255-DF11059B7FD8}"/>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A5483690-35F3-4408-AB06-3C68E03D5A64}"/>
              </a:ext>
            </a:extLst>
          </p:cNvPr>
          <p:cNvSpPr>
            <a:spLocks noGrp="1" noChangeArrowheads="1"/>
          </p:cNvSpPr>
          <p:nvPr>
            <p:ph type="sldNum"/>
          </p:nvPr>
        </p:nvSpPr>
        <p:spPr>
          <a:ln/>
        </p:spPr>
        <p:txBody>
          <a:bodyPr/>
          <a:lstStyle/>
          <a:p>
            <a:fld id="{E5DA25F7-7238-471B-A0ED-3C9B34F58455}" type="slidenum">
              <a:rPr lang="el-GR" altLang="en-US"/>
              <a:pPr/>
              <a:t>76</a:t>
            </a:fld>
            <a:endParaRPr lang="el-GR" altLang="en-US"/>
          </a:p>
        </p:txBody>
      </p:sp>
      <p:sp>
        <p:nvSpPr>
          <p:cNvPr id="446465" name="Rectangle 1">
            <a:extLst>
              <a:ext uri="{FF2B5EF4-FFF2-40B4-BE49-F238E27FC236}">
                <a16:creationId xmlns:a16="http://schemas.microsoft.com/office/drawing/2014/main" id="{AFED013F-FB79-4C83-ABC1-65E7E72233C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6466" name="Text Box 2">
            <a:extLst>
              <a:ext uri="{FF2B5EF4-FFF2-40B4-BE49-F238E27FC236}">
                <a16:creationId xmlns:a16="http://schemas.microsoft.com/office/drawing/2014/main" id="{C2A8659B-C349-4781-BDA0-C976F44A3187}"/>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CEE8B8B3-5305-4BE8-84FF-6011EF2A55C5}"/>
              </a:ext>
            </a:extLst>
          </p:cNvPr>
          <p:cNvSpPr>
            <a:spLocks noGrp="1" noChangeArrowheads="1"/>
          </p:cNvSpPr>
          <p:nvPr>
            <p:ph type="sldNum"/>
          </p:nvPr>
        </p:nvSpPr>
        <p:spPr>
          <a:ln/>
        </p:spPr>
        <p:txBody>
          <a:bodyPr/>
          <a:lstStyle/>
          <a:p>
            <a:fld id="{4FCCED13-2E0C-41B1-93E6-869C34D59C4A}" type="slidenum">
              <a:rPr lang="el-GR" altLang="en-US"/>
              <a:pPr/>
              <a:t>77</a:t>
            </a:fld>
            <a:endParaRPr lang="el-GR" altLang="en-US"/>
          </a:p>
        </p:txBody>
      </p:sp>
      <p:sp>
        <p:nvSpPr>
          <p:cNvPr id="447489" name="Rectangle 1">
            <a:extLst>
              <a:ext uri="{FF2B5EF4-FFF2-40B4-BE49-F238E27FC236}">
                <a16:creationId xmlns:a16="http://schemas.microsoft.com/office/drawing/2014/main" id="{8D2D3830-CF6F-4E2A-BA3D-D33AE867018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7490" name="Text Box 2">
            <a:extLst>
              <a:ext uri="{FF2B5EF4-FFF2-40B4-BE49-F238E27FC236}">
                <a16:creationId xmlns:a16="http://schemas.microsoft.com/office/drawing/2014/main" id="{20FB76F4-DF26-40F4-AD57-E6CE8EE7B01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7D7B6AF1-5BFF-4161-85D9-AB26B30D9C6B}"/>
              </a:ext>
            </a:extLst>
          </p:cNvPr>
          <p:cNvSpPr>
            <a:spLocks noGrp="1" noChangeArrowheads="1"/>
          </p:cNvSpPr>
          <p:nvPr>
            <p:ph type="sldNum"/>
          </p:nvPr>
        </p:nvSpPr>
        <p:spPr>
          <a:ln/>
        </p:spPr>
        <p:txBody>
          <a:bodyPr/>
          <a:lstStyle/>
          <a:p>
            <a:fld id="{A3657331-7A4A-48AC-B254-A552B2CCD846}" type="slidenum">
              <a:rPr lang="el-GR" altLang="en-US"/>
              <a:pPr/>
              <a:t>78</a:t>
            </a:fld>
            <a:endParaRPr lang="el-GR" altLang="en-US"/>
          </a:p>
        </p:txBody>
      </p:sp>
      <p:sp>
        <p:nvSpPr>
          <p:cNvPr id="448513" name="Rectangle 1">
            <a:extLst>
              <a:ext uri="{FF2B5EF4-FFF2-40B4-BE49-F238E27FC236}">
                <a16:creationId xmlns:a16="http://schemas.microsoft.com/office/drawing/2014/main" id="{69637A4C-0AA9-4A19-941A-A1C5EF8B217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8514" name="Text Box 2">
            <a:extLst>
              <a:ext uri="{FF2B5EF4-FFF2-40B4-BE49-F238E27FC236}">
                <a16:creationId xmlns:a16="http://schemas.microsoft.com/office/drawing/2014/main" id="{304079EF-E3BD-436B-9259-764B1FAF3429}"/>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9B9A5676-E082-4D5E-BCF1-13D2679E7198}"/>
              </a:ext>
            </a:extLst>
          </p:cNvPr>
          <p:cNvSpPr>
            <a:spLocks noGrp="1" noChangeArrowheads="1"/>
          </p:cNvSpPr>
          <p:nvPr>
            <p:ph type="sldNum"/>
          </p:nvPr>
        </p:nvSpPr>
        <p:spPr>
          <a:ln/>
        </p:spPr>
        <p:txBody>
          <a:bodyPr/>
          <a:lstStyle/>
          <a:p>
            <a:fld id="{CDF9A9EE-5DC1-481E-A9BD-02880F546925}" type="slidenum">
              <a:rPr lang="el-GR" altLang="en-US"/>
              <a:pPr/>
              <a:t>79</a:t>
            </a:fld>
            <a:endParaRPr lang="el-GR" altLang="en-US"/>
          </a:p>
        </p:txBody>
      </p:sp>
      <p:sp>
        <p:nvSpPr>
          <p:cNvPr id="449537" name="Rectangle 1">
            <a:extLst>
              <a:ext uri="{FF2B5EF4-FFF2-40B4-BE49-F238E27FC236}">
                <a16:creationId xmlns:a16="http://schemas.microsoft.com/office/drawing/2014/main" id="{D5272820-678B-4486-9A97-A7087CD5FF4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9538" name="Text Box 2">
            <a:extLst>
              <a:ext uri="{FF2B5EF4-FFF2-40B4-BE49-F238E27FC236}">
                <a16:creationId xmlns:a16="http://schemas.microsoft.com/office/drawing/2014/main" id="{158586AC-BF58-4E0D-B1C9-DEAB56ED3A8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702C4B2-7224-46E3-8C32-287FD52D53C8}"/>
              </a:ext>
            </a:extLst>
          </p:cNvPr>
          <p:cNvSpPr>
            <a:spLocks noGrp="1" noChangeArrowheads="1"/>
          </p:cNvSpPr>
          <p:nvPr>
            <p:ph type="sldNum"/>
          </p:nvPr>
        </p:nvSpPr>
        <p:spPr>
          <a:ln/>
        </p:spPr>
        <p:txBody>
          <a:bodyPr/>
          <a:lstStyle/>
          <a:p>
            <a:fld id="{1914BC4D-AEBD-456D-A55F-01368521928D}" type="slidenum">
              <a:rPr lang="el-GR" altLang="en-US"/>
              <a:pPr/>
              <a:t>80</a:t>
            </a:fld>
            <a:endParaRPr lang="el-GR" altLang="en-US"/>
          </a:p>
        </p:txBody>
      </p:sp>
      <p:sp>
        <p:nvSpPr>
          <p:cNvPr id="450561" name="Rectangle 1">
            <a:extLst>
              <a:ext uri="{FF2B5EF4-FFF2-40B4-BE49-F238E27FC236}">
                <a16:creationId xmlns:a16="http://schemas.microsoft.com/office/drawing/2014/main" id="{0D984914-8E6C-4BD8-8691-B6A9E0BBD3B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62" name="Text Box 2">
            <a:extLst>
              <a:ext uri="{FF2B5EF4-FFF2-40B4-BE49-F238E27FC236}">
                <a16:creationId xmlns:a16="http://schemas.microsoft.com/office/drawing/2014/main" id="{004118ED-6D91-46E9-9AC4-A2DC0E40F3A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76433091-0C5E-4FC8-8E89-57CDEA8B5D87}"/>
              </a:ext>
            </a:extLst>
          </p:cNvPr>
          <p:cNvSpPr>
            <a:spLocks noGrp="1" noChangeArrowheads="1"/>
          </p:cNvSpPr>
          <p:nvPr>
            <p:ph type="sldNum"/>
          </p:nvPr>
        </p:nvSpPr>
        <p:spPr>
          <a:ln/>
        </p:spPr>
        <p:txBody>
          <a:bodyPr/>
          <a:lstStyle/>
          <a:p>
            <a:fld id="{0B5B8ABE-944C-433B-8F9B-0C74F3779343}" type="slidenum">
              <a:rPr lang="el-GR" altLang="en-US"/>
              <a:pPr/>
              <a:t>81</a:t>
            </a:fld>
            <a:endParaRPr lang="el-GR" altLang="en-US"/>
          </a:p>
        </p:txBody>
      </p:sp>
      <p:sp>
        <p:nvSpPr>
          <p:cNvPr id="451585" name="Text Box 1">
            <a:extLst>
              <a:ext uri="{FF2B5EF4-FFF2-40B4-BE49-F238E27FC236}">
                <a16:creationId xmlns:a16="http://schemas.microsoft.com/office/drawing/2014/main" id="{C7F975FB-1F88-4A6E-8AD7-5694CFE57F1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A7E5E274-0CA9-4C61-92E5-3BAC35305AF2}" type="slidenum">
              <a:rPr lang="en-US" altLang="en-US" sz="1200"/>
              <a:pPr algn="r">
                <a:buClrTx/>
                <a:buFontTx/>
                <a:buNone/>
              </a:pPr>
              <a:t>81</a:t>
            </a:fld>
            <a:endParaRPr lang="en-US" altLang="en-US" sz="1200"/>
          </a:p>
        </p:txBody>
      </p:sp>
      <p:sp>
        <p:nvSpPr>
          <p:cNvPr id="451586" name="Rectangle 2">
            <a:extLst>
              <a:ext uri="{FF2B5EF4-FFF2-40B4-BE49-F238E27FC236}">
                <a16:creationId xmlns:a16="http://schemas.microsoft.com/office/drawing/2014/main" id="{F61EA2B5-8597-45D9-84F2-157F48C85BD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1587" name="Text Box 3">
            <a:extLst>
              <a:ext uri="{FF2B5EF4-FFF2-40B4-BE49-F238E27FC236}">
                <a16:creationId xmlns:a16="http://schemas.microsoft.com/office/drawing/2014/main" id="{5A58782A-E06D-4382-850F-64A8910EBEB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92D3FAB-3C0A-41EF-9A2E-350FF804FA1C}"/>
              </a:ext>
            </a:extLst>
          </p:cNvPr>
          <p:cNvSpPr>
            <a:spLocks noGrp="1" noChangeArrowheads="1"/>
          </p:cNvSpPr>
          <p:nvPr>
            <p:ph type="sldNum"/>
          </p:nvPr>
        </p:nvSpPr>
        <p:spPr>
          <a:ln/>
        </p:spPr>
        <p:txBody>
          <a:bodyPr/>
          <a:lstStyle/>
          <a:p>
            <a:fld id="{E7C12921-E5AB-4439-AE6F-B6E63962B774}" type="slidenum">
              <a:rPr lang="el-GR" altLang="en-US"/>
              <a:pPr/>
              <a:t>10</a:t>
            </a:fld>
            <a:endParaRPr lang="el-GR" altLang="en-US"/>
          </a:p>
        </p:txBody>
      </p:sp>
      <p:sp>
        <p:nvSpPr>
          <p:cNvPr id="377857" name="Rectangle 1">
            <a:extLst>
              <a:ext uri="{FF2B5EF4-FFF2-40B4-BE49-F238E27FC236}">
                <a16:creationId xmlns:a16="http://schemas.microsoft.com/office/drawing/2014/main" id="{D2AE321C-5642-4F37-8D43-620725BAFA1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7858" name="Text Box 2">
            <a:extLst>
              <a:ext uri="{FF2B5EF4-FFF2-40B4-BE49-F238E27FC236}">
                <a16:creationId xmlns:a16="http://schemas.microsoft.com/office/drawing/2014/main" id="{81DD3E81-2734-4125-8D97-AA3FEA463718}"/>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2C2D47C2-8854-4BAA-810B-DFD0344B526B}"/>
              </a:ext>
            </a:extLst>
          </p:cNvPr>
          <p:cNvSpPr>
            <a:spLocks noGrp="1" noChangeArrowheads="1"/>
          </p:cNvSpPr>
          <p:nvPr>
            <p:ph type="sldNum"/>
          </p:nvPr>
        </p:nvSpPr>
        <p:spPr>
          <a:ln/>
        </p:spPr>
        <p:txBody>
          <a:bodyPr/>
          <a:lstStyle/>
          <a:p>
            <a:fld id="{20DFAC35-8C3E-409D-B890-CB1757F2AB61}" type="slidenum">
              <a:rPr lang="el-GR" altLang="en-US"/>
              <a:pPr/>
              <a:t>82</a:t>
            </a:fld>
            <a:endParaRPr lang="el-GR" altLang="en-US"/>
          </a:p>
        </p:txBody>
      </p:sp>
      <p:sp>
        <p:nvSpPr>
          <p:cNvPr id="453633" name="Rectangle 1">
            <a:extLst>
              <a:ext uri="{FF2B5EF4-FFF2-40B4-BE49-F238E27FC236}">
                <a16:creationId xmlns:a16="http://schemas.microsoft.com/office/drawing/2014/main" id="{516926FC-3078-4308-8104-C4693CC982B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3634" name="Text Box 2">
            <a:extLst>
              <a:ext uri="{FF2B5EF4-FFF2-40B4-BE49-F238E27FC236}">
                <a16:creationId xmlns:a16="http://schemas.microsoft.com/office/drawing/2014/main" id="{BB96E8A9-47E5-43EA-BF4D-A7F7B1C71C2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2741170B-DB81-4C50-9D70-9A3382C01AB4}"/>
              </a:ext>
            </a:extLst>
          </p:cNvPr>
          <p:cNvSpPr>
            <a:spLocks noGrp="1" noChangeArrowheads="1"/>
          </p:cNvSpPr>
          <p:nvPr>
            <p:ph type="sldNum"/>
          </p:nvPr>
        </p:nvSpPr>
        <p:spPr>
          <a:ln/>
        </p:spPr>
        <p:txBody>
          <a:bodyPr/>
          <a:lstStyle/>
          <a:p>
            <a:fld id="{E3CF6007-CC15-4FA0-AC7E-3247C05920F1}" type="slidenum">
              <a:rPr lang="el-GR" altLang="en-US"/>
              <a:pPr/>
              <a:t>83</a:t>
            </a:fld>
            <a:endParaRPr lang="el-GR" altLang="en-US"/>
          </a:p>
        </p:txBody>
      </p:sp>
      <p:sp>
        <p:nvSpPr>
          <p:cNvPr id="454657" name="Rectangle 1">
            <a:extLst>
              <a:ext uri="{FF2B5EF4-FFF2-40B4-BE49-F238E27FC236}">
                <a16:creationId xmlns:a16="http://schemas.microsoft.com/office/drawing/2014/main" id="{26B7928E-8F72-47E9-A48E-442E80C9C32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4658" name="Text Box 2">
            <a:extLst>
              <a:ext uri="{FF2B5EF4-FFF2-40B4-BE49-F238E27FC236}">
                <a16:creationId xmlns:a16="http://schemas.microsoft.com/office/drawing/2014/main" id="{B5079429-6992-438C-933C-A722CE362B3F}"/>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4A7683A4-C401-4B30-BFE6-D4BDFD6FB7AE}"/>
              </a:ext>
            </a:extLst>
          </p:cNvPr>
          <p:cNvSpPr>
            <a:spLocks noGrp="1" noChangeArrowheads="1"/>
          </p:cNvSpPr>
          <p:nvPr>
            <p:ph type="sldNum"/>
          </p:nvPr>
        </p:nvSpPr>
        <p:spPr>
          <a:ln/>
        </p:spPr>
        <p:txBody>
          <a:bodyPr/>
          <a:lstStyle/>
          <a:p>
            <a:fld id="{67D37703-9EE9-48BC-8A60-474F315B6498}" type="slidenum">
              <a:rPr lang="el-GR" altLang="en-US"/>
              <a:pPr/>
              <a:t>84</a:t>
            </a:fld>
            <a:endParaRPr lang="el-GR" altLang="en-US"/>
          </a:p>
        </p:txBody>
      </p:sp>
      <p:sp>
        <p:nvSpPr>
          <p:cNvPr id="455681" name="Rectangle 1">
            <a:extLst>
              <a:ext uri="{FF2B5EF4-FFF2-40B4-BE49-F238E27FC236}">
                <a16:creationId xmlns:a16="http://schemas.microsoft.com/office/drawing/2014/main" id="{515A2A8D-E866-48C2-9511-9C512E61CD5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5682" name="Text Box 2">
            <a:extLst>
              <a:ext uri="{FF2B5EF4-FFF2-40B4-BE49-F238E27FC236}">
                <a16:creationId xmlns:a16="http://schemas.microsoft.com/office/drawing/2014/main" id="{D676081E-81A4-4912-B2D3-9F64C73C01E8}"/>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29E9972F-F84B-46A7-B585-23F5AD24DCB2}"/>
              </a:ext>
            </a:extLst>
          </p:cNvPr>
          <p:cNvSpPr>
            <a:spLocks noGrp="1" noChangeArrowheads="1"/>
          </p:cNvSpPr>
          <p:nvPr>
            <p:ph type="sldNum"/>
          </p:nvPr>
        </p:nvSpPr>
        <p:spPr>
          <a:ln/>
        </p:spPr>
        <p:txBody>
          <a:bodyPr/>
          <a:lstStyle/>
          <a:p>
            <a:fld id="{24425A0C-0455-4666-8589-CC379B8C3385}" type="slidenum">
              <a:rPr lang="el-GR" altLang="en-US"/>
              <a:pPr/>
              <a:t>85</a:t>
            </a:fld>
            <a:endParaRPr lang="el-GR" altLang="en-US"/>
          </a:p>
        </p:txBody>
      </p:sp>
      <p:sp>
        <p:nvSpPr>
          <p:cNvPr id="456705" name="Rectangle 1">
            <a:extLst>
              <a:ext uri="{FF2B5EF4-FFF2-40B4-BE49-F238E27FC236}">
                <a16:creationId xmlns:a16="http://schemas.microsoft.com/office/drawing/2014/main" id="{53FE2D2A-5D4A-4D15-84B2-65F822414BF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6706" name="Text Box 2">
            <a:extLst>
              <a:ext uri="{FF2B5EF4-FFF2-40B4-BE49-F238E27FC236}">
                <a16:creationId xmlns:a16="http://schemas.microsoft.com/office/drawing/2014/main" id="{24E9B8DE-D742-4D53-B3E1-E02FEE448A59}"/>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A9D8BE93-1A29-4DCF-93ED-720FA9D50526}"/>
              </a:ext>
            </a:extLst>
          </p:cNvPr>
          <p:cNvSpPr>
            <a:spLocks noGrp="1" noChangeArrowheads="1"/>
          </p:cNvSpPr>
          <p:nvPr>
            <p:ph type="sldNum"/>
          </p:nvPr>
        </p:nvSpPr>
        <p:spPr>
          <a:ln/>
        </p:spPr>
        <p:txBody>
          <a:bodyPr/>
          <a:lstStyle/>
          <a:p>
            <a:fld id="{3C5083AC-E347-4AB2-AB9D-61260802E121}" type="slidenum">
              <a:rPr lang="el-GR" altLang="en-US"/>
              <a:pPr/>
              <a:t>86</a:t>
            </a:fld>
            <a:endParaRPr lang="el-GR" altLang="en-US"/>
          </a:p>
        </p:txBody>
      </p:sp>
      <p:sp>
        <p:nvSpPr>
          <p:cNvPr id="458753" name="Rectangle 1">
            <a:extLst>
              <a:ext uri="{FF2B5EF4-FFF2-40B4-BE49-F238E27FC236}">
                <a16:creationId xmlns:a16="http://schemas.microsoft.com/office/drawing/2014/main" id="{D896595F-ABDB-4BED-8563-49A94D42A8B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8754" name="Text Box 2">
            <a:extLst>
              <a:ext uri="{FF2B5EF4-FFF2-40B4-BE49-F238E27FC236}">
                <a16:creationId xmlns:a16="http://schemas.microsoft.com/office/drawing/2014/main" id="{A927F145-F126-4EEC-8F24-BE2B4CF33D97}"/>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5D3A99A0-3215-4F03-87AD-AE6DC658FCB1}"/>
              </a:ext>
            </a:extLst>
          </p:cNvPr>
          <p:cNvSpPr>
            <a:spLocks noGrp="1" noChangeArrowheads="1"/>
          </p:cNvSpPr>
          <p:nvPr>
            <p:ph type="sldNum"/>
          </p:nvPr>
        </p:nvSpPr>
        <p:spPr>
          <a:ln/>
        </p:spPr>
        <p:txBody>
          <a:bodyPr/>
          <a:lstStyle/>
          <a:p>
            <a:fld id="{A27FB03D-D173-495D-8ABB-8B9CC823485E}" type="slidenum">
              <a:rPr lang="el-GR" altLang="en-US"/>
              <a:pPr/>
              <a:t>87</a:t>
            </a:fld>
            <a:endParaRPr lang="el-GR" altLang="en-US"/>
          </a:p>
        </p:txBody>
      </p:sp>
      <p:sp>
        <p:nvSpPr>
          <p:cNvPr id="459777" name="Rectangle 1">
            <a:extLst>
              <a:ext uri="{FF2B5EF4-FFF2-40B4-BE49-F238E27FC236}">
                <a16:creationId xmlns:a16="http://schemas.microsoft.com/office/drawing/2014/main" id="{2459A8D9-E876-4F63-B73E-7597EF42012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9778" name="Text Box 2">
            <a:extLst>
              <a:ext uri="{FF2B5EF4-FFF2-40B4-BE49-F238E27FC236}">
                <a16:creationId xmlns:a16="http://schemas.microsoft.com/office/drawing/2014/main" id="{F832C33D-D274-40F9-B9D3-3042C4EC42A7}"/>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0BF8FE2B-BC47-4C15-9CF1-B52CD92AA44E}"/>
              </a:ext>
            </a:extLst>
          </p:cNvPr>
          <p:cNvSpPr>
            <a:spLocks noGrp="1" noChangeArrowheads="1"/>
          </p:cNvSpPr>
          <p:nvPr>
            <p:ph type="sldNum"/>
          </p:nvPr>
        </p:nvSpPr>
        <p:spPr>
          <a:ln/>
        </p:spPr>
        <p:txBody>
          <a:bodyPr/>
          <a:lstStyle/>
          <a:p>
            <a:fld id="{A17FEEDC-252D-4012-8EBF-11943E832001}" type="slidenum">
              <a:rPr lang="el-GR" altLang="en-US"/>
              <a:pPr/>
              <a:t>88</a:t>
            </a:fld>
            <a:endParaRPr lang="el-GR" altLang="en-US"/>
          </a:p>
        </p:txBody>
      </p:sp>
      <p:sp>
        <p:nvSpPr>
          <p:cNvPr id="460801" name="Rectangle 1">
            <a:extLst>
              <a:ext uri="{FF2B5EF4-FFF2-40B4-BE49-F238E27FC236}">
                <a16:creationId xmlns:a16="http://schemas.microsoft.com/office/drawing/2014/main" id="{6A5B2A6C-A202-43CE-93C1-FBCDDE955FD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02" name="Text Box 2">
            <a:extLst>
              <a:ext uri="{FF2B5EF4-FFF2-40B4-BE49-F238E27FC236}">
                <a16:creationId xmlns:a16="http://schemas.microsoft.com/office/drawing/2014/main" id="{E017A880-FCCA-48A5-B7E5-1627F7D95A17}"/>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440758B4-16B8-46A2-8394-4EC1C1CBEA68}"/>
              </a:ext>
            </a:extLst>
          </p:cNvPr>
          <p:cNvSpPr>
            <a:spLocks noGrp="1" noChangeArrowheads="1"/>
          </p:cNvSpPr>
          <p:nvPr>
            <p:ph type="sldNum"/>
          </p:nvPr>
        </p:nvSpPr>
        <p:spPr>
          <a:ln/>
        </p:spPr>
        <p:txBody>
          <a:bodyPr/>
          <a:lstStyle/>
          <a:p>
            <a:fld id="{84E7D3AE-4483-4180-9451-5E33584DA99F}" type="slidenum">
              <a:rPr lang="el-GR" altLang="en-US"/>
              <a:pPr/>
              <a:t>89</a:t>
            </a:fld>
            <a:endParaRPr lang="el-GR" altLang="en-US"/>
          </a:p>
        </p:txBody>
      </p:sp>
      <p:sp>
        <p:nvSpPr>
          <p:cNvPr id="461825" name="Rectangle 1">
            <a:extLst>
              <a:ext uri="{FF2B5EF4-FFF2-40B4-BE49-F238E27FC236}">
                <a16:creationId xmlns:a16="http://schemas.microsoft.com/office/drawing/2014/main" id="{EDA92F87-F704-4A77-B60C-5F912A3AA85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1826" name="Text Box 2">
            <a:extLst>
              <a:ext uri="{FF2B5EF4-FFF2-40B4-BE49-F238E27FC236}">
                <a16:creationId xmlns:a16="http://schemas.microsoft.com/office/drawing/2014/main" id="{6F31C1D1-D8A8-4F4A-B4CC-3A80D3C441C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2601C8EF-53EE-4C11-8779-697FA26735B2}"/>
              </a:ext>
            </a:extLst>
          </p:cNvPr>
          <p:cNvSpPr>
            <a:spLocks noGrp="1" noChangeArrowheads="1"/>
          </p:cNvSpPr>
          <p:nvPr>
            <p:ph type="sldNum"/>
          </p:nvPr>
        </p:nvSpPr>
        <p:spPr>
          <a:ln/>
        </p:spPr>
        <p:txBody>
          <a:bodyPr/>
          <a:lstStyle/>
          <a:p>
            <a:fld id="{AD78D3B4-B6FA-4E32-A7B2-8592788DE36E}" type="slidenum">
              <a:rPr lang="el-GR" altLang="en-US"/>
              <a:pPr/>
              <a:t>90</a:t>
            </a:fld>
            <a:endParaRPr lang="el-GR" altLang="en-US"/>
          </a:p>
        </p:txBody>
      </p:sp>
      <p:sp>
        <p:nvSpPr>
          <p:cNvPr id="462849" name="Rectangle 1">
            <a:extLst>
              <a:ext uri="{FF2B5EF4-FFF2-40B4-BE49-F238E27FC236}">
                <a16:creationId xmlns:a16="http://schemas.microsoft.com/office/drawing/2014/main" id="{8316B9C3-7E00-4633-B27A-42B08008B83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2850" name="Text Box 2">
            <a:extLst>
              <a:ext uri="{FF2B5EF4-FFF2-40B4-BE49-F238E27FC236}">
                <a16:creationId xmlns:a16="http://schemas.microsoft.com/office/drawing/2014/main" id="{8EC59832-ED1C-47B4-9EF6-50D80853D92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694C6C20-7A27-4F7C-B6B0-52DB64AC5374}"/>
              </a:ext>
            </a:extLst>
          </p:cNvPr>
          <p:cNvSpPr>
            <a:spLocks noGrp="1" noChangeArrowheads="1"/>
          </p:cNvSpPr>
          <p:nvPr>
            <p:ph type="sldNum"/>
          </p:nvPr>
        </p:nvSpPr>
        <p:spPr>
          <a:ln/>
        </p:spPr>
        <p:txBody>
          <a:bodyPr/>
          <a:lstStyle/>
          <a:p>
            <a:fld id="{474A3E78-A375-4362-9A42-2ADE5A99F04C}" type="slidenum">
              <a:rPr lang="el-GR" altLang="en-US"/>
              <a:pPr/>
              <a:t>91</a:t>
            </a:fld>
            <a:endParaRPr lang="el-GR" altLang="en-US"/>
          </a:p>
        </p:txBody>
      </p:sp>
      <p:sp>
        <p:nvSpPr>
          <p:cNvPr id="463873" name="Rectangle 1">
            <a:extLst>
              <a:ext uri="{FF2B5EF4-FFF2-40B4-BE49-F238E27FC236}">
                <a16:creationId xmlns:a16="http://schemas.microsoft.com/office/drawing/2014/main" id="{2C2574DA-F9B8-4ED3-AF36-D7968855C60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3874" name="Text Box 2">
            <a:extLst>
              <a:ext uri="{FF2B5EF4-FFF2-40B4-BE49-F238E27FC236}">
                <a16:creationId xmlns:a16="http://schemas.microsoft.com/office/drawing/2014/main" id="{D4643F96-9925-4D21-A569-2243EBF9461A}"/>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848D1B55-C617-434F-B648-E0E38881248C}"/>
              </a:ext>
            </a:extLst>
          </p:cNvPr>
          <p:cNvSpPr>
            <a:spLocks noGrp="1" noChangeArrowheads="1"/>
          </p:cNvSpPr>
          <p:nvPr>
            <p:ph type="sldNum"/>
          </p:nvPr>
        </p:nvSpPr>
        <p:spPr>
          <a:ln/>
        </p:spPr>
        <p:txBody>
          <a:bodyPr/>
          <a:lstStyle/>
          <a:p>
            <a:fld id="{0B97813A-A9B3-4E15-BD65-508AE719AD88}" type="slidenum">
              <a:rPr lang="el-GR" altLang="en-US"/>
              <a:pPr/>
              <a:t>11</a:t>
            </a:fld>
            <a:endParaRPr lang="el-GR" altLang="en-US"/>
          </a:p>
        </p:txBody>
      </p:sp>
      <p:sp>
        <p:nvSpPr>
          <p:cNvPr id="378881" name="Rectangle 1">
            <a:extLst>
              <a:ext uri="{FF2B5EF4-FFF2-40B4-BE49-F238E27FC236}">
                <a16:creationId xmlns:a16="http://schemas.microsoft.com/office/drawing/2014/main" id="{3827E8A8-3427-434F-800E-EAD6A4E0632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882" name="Text Box 2">
            <a:extLst>
              <a:ext uri="{FF2B5EF4-FFF2-40B4-BE49-F238E27FC236}">
                <a16:creationId xmlns:a16="http://schemas.microsoft.com/office/drawing/2014/main" id="{A2A07D54-B714-4634-BC7E-E1B14E301DF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5C93A422-C14C-4C59-B368-26B29FA1AEC5}"/>
              </a:ext>
            </a:extLst>
          </p:cNvPr>
          <p:cNvSpPr>
            <a:spLocks noGrp="1" noChangeArrowheads="1"/>
          </p:cNvSpPr>
          <p:nvPr>
            <p:ph type="sldNum"/>
          </p:nvPr>
        </p:nvSpPr>
        <p:spPr>
          <a:ln/>
        </p:spPr>
        <p:txBody>
          <a:bodyPr/>
          <a:lstStyle/>
          <a:p>
            <a:fld id="{D0143095-0981-4AA8-BCD5-7D8D06443718}" type="slidenum">
              <a:rPr lang="el-GR" altLang="en-US"/>
              <a:pPr/>
              <a:t>92</a:t>
            </a:fld>
            <a:endParaRPr lang="el-GR" altLang="en-US"/>
          </a:p>
        </p:txBody>
      </p:sp>
      <p:sp>
        <p:nvSpPr>
          <p:cNvPr id="464897" name="Rectangle 1">
            <a:extLst>
              <a:ext uri="{FF2B5EF4-FFF2-40B4-BE49-F238E27FC236}">
                <a16:creationId xmlns:a16="http://schemas.microsoft.com/office/drawing/2014/main" id="{BF39D468-E411-4BF6-A31A-9BD06511328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4898" name="Text Box 2">
            <a:extLst>
              <a:ext uri="{FF2B5EF4-FFF2-40B4-BE49-F238E27FC236}">
                <a16:creationId xmlns:a16="http://schemas.microsoft.com/office/drawing/2014/main" id="{A82EC379-24AA-4F4F-94BA-8D34FF24961F}"/>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25E8284C-47AE-421F-B4E7-413C4A4B355E}"/>
              </a:ext>
            </a:extLst>
          </p:cNvPr>
          <p:cNvSpPr>
            <a:spLocks noGrp="1" noChangeArrowheads="1"/>
          </p:cNvSpPr>
          <p:nvPr>
            <p:ph type="sldNum"/>
          </p:nvPr>
        </p:nvSpPr>
        <p:spPr>
          <a:ln/>
        </p:spPr>
        <p:txBody>
          <a:bodyPr/>
          <a:lstStyle/>
          <a:p>
            <a:fld id="{BA39FC85-5DB1-4AA7-ABEE-5F69680E54B1}" type="slidenum">
              <a:rPr lang="el-GR" altLang="en-US"/>
              <a:pPr/>
              <a:t>93</a:t>
            </a:fld>
            <a:endParaRPr lang="el-GR" altLang="en-US"/>
          </a:p>
        </p:txBody>
      </p:sp>
      <p:sp>
        <p:nvSpPr>
          <p:cNvPr id="465921" name="Rectangle 1">
            <a:extLst>
              <a:ext uri="{FF2B5EF4-FFF2-40B4-BE49-F238E27FC236}">
                <a16:creationId xmlns:a16="http://schemas.microsoft.com/office/drawing/2014/main" id="{BE0A9537-FD96-4605-B2EC-95EBB3D61B4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5922" name="Text Box 2">
            <a:extLst>
              <a:ext uri="{FF2B5EF4-FFF2-40B4-BE49-F238E27FC236}">
                <a16:creationId xmlns:a16="http://schemas.microsoft.com/office/drawing/2014/main" id="{056341BF-B5B6-4BB2-A331-F8E7AC23D5CE}"/>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1DE55E34-DA1E-4687-AD11-13C7CEB5B250}"/>
              </a:ext>
            </a:extLst>
          </p:cNvPr>
          <p:cNvSpPr>
            <a:spLocks noGrp="1" noChangeArrowheads="1"/>
          </p:cNvSpPr>
          <p:nvPr>
            <p:ph type="sldNum"/>
          </p:nvPr>
        </p:nvSpPr>
        <p:spPr>
          <a:ln/>
        </p:spPr>
        <p:txBody>
          <a:bodyPr/>
          <a:lstStyle/>
          <a:p>
            <a:fld id="{98F3AE45-89F5-4AFB-89F4-2F54CBD18353}" type="slidenum">
              <a:rPr lang="el-GR" altLang="en-US"/>
              <a:pPr/>
              <a:t>94</a:t>
            </a:fld>
            <a:endParaRPr lang="el-GR" altLang="en-US"/>
          </a:p>
        </p:txBody>
      </p:sp>
      <p:sp>
        <p:nvSpPr>
          <p:cNvPr id="466945" name="Rectangle 1">
            <a:extLst>
              <a:ext uri="{FF2B5EF4-FFF2-40B4-BE49-F238E27FC236}">
                <a16:creationId xmlns:a16="http://schemas.microsoft.com/office/drawing/2014/main" id="{EA04CCE0-212D-4318-A3A4-BBE0C090A59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6946" name="Text Box 2">
            <a:extLst>
              <a:ext uri="{FF2B5EF4-FFF2-40B4-BE49-F238E27FC236}">
                <a16:creationId xmlns:a16="http://schemas.microsoft.com/office/drawing/2014/main" id="{55E96BF1-9724-45A8-93B8-252D3C6C639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F0A31568-5241-44C9-AE4E-2E9FEB7F8294}"/>
              </a:ext>
            </a:extLst>
          </p:cNvPr>
          <p:cNvSpPr>
            <a:spLocks noGrp="1" noChangeArrowheads="1"/>
          </p:cNvSpPr>
          <p:nvPr>
            <p:ph type="sldNum"/>
          </p:nvPr>
        </p:nvSpPr>
        <p:spPr>
          <a:ln/>
        </p:spPr>
        <p:txBody>
          <a:bodyPr/>
          <a:lstStyle/>
          <a:p>
            <a:fld id="{A58A5403-1149-40F8-937F-FD438EBCA5A0}" type="slidenum">
              <a:rPr lang="el-GR" altLang="en-US"/>
              <a:pPr/>
              <a:t>95</a:t>
            </a:fld>
            <a:endParaRPr lang="el-GR" altLang="en-US"/>
          </a:p>
        </p:txBody>
      </p:sp>
      <p:sp>
        <p:nvSpPr>
          <p:cNvPr id="467969" name="Rectangle 1">
            <a:extLst>
              <a:ext uri="{FF2B5EF4-FFF2-40B4-BE49-F238E27FC236}">
                <a16:creationId xmlns:a16="http://schemas.microsoft.com/office/drawing/2014/main" id="{E7012551-3B38-4FD5-B83A-E9A64FB2C91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7970" name="Text Box 2">
            <a:extLst>
              <a:ext uri="{FF2B5EF4-FFF2-40B4-BE49-F238E27FC236}">
                <a16:creationId xmlns:a16="http://schemas.microsoft.com/office/drawing/2014/main" id="{3F40EE81-DFA6-4E0D-B8E7-8EF943B52D1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541CA264-192D-4D25-8FC7-565E73380BFC}"/>
              </a:ext>
            </a:extLst>
          </p:cNvPr>
          <p:cNvSpPr>
            <a:spLocks noGrp="1" noChangeArrowheads="1"/>
          </p:cNvSpPr>
          <p:nvPr>
            <p:ph type="sldNum"/>
          </p:nvPr>
        </p:nvSpPr>
        <p:spPr>
          <a:ln/>
        </p:spPr>
        <p:txBody>
          <a:bodyPr/>
          <a:lstStyle/>
          <a:p>
            <a:fld id="{AB381C58-632F-4388-806E-1D92EE138DFA}" type="slidenum">
              <a:rPr lang="el-GR" altLang="en-US"/>
              <a:pPr/>
              <a:t>96</a:t>
            </a:fld>
            <a:endParaRPr lang="el-GR" altLang="en-US"/>
          </a:p>
        </p:txBody>
      </p:sp>
      <p:sp>
        <p:nvSpPr>
          <p:cNvPr id="468993" name="Rectangle 1">
            <a:extLst>
              <a:ext uri="{FF2B5EF4-FFF2-40B4-BE49-F238E27FC236}">
                <a16:creationId xmlns:a16="http://schemas.microsoft.com/office/drawing/2014/main" id="{30F4758D-155A-4757-8F26-E73AA4D252B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8994" name="Text Box 2">
            <a:extLst>
              <a:ext uri="{FF2B5EF4-FFF2-40B4-BE49-F238E27FC236}">
                <a16:creationId xmlns:a16="http://schemas.microsoft.com/office/drawing/2014/main" id="{53E8C19A-EED8-4FA3-945B-0AC4B86F0CE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07BA2F3F-4F88-478A-86C2-ECE81069D22F}"/>
              </a:ext>
            </a:extLst>
          </p:cNvPr>
          <p:cNvSpPr>
            <a:spLocks noGrp="1" noChangeArrowheads="1"/>
          </p:cNvSpPr>
          <p:nvPr>
            <p:ph type="sldNum"/>
          </p:nvPr>
        </p:nvSpPr>
        <p:spPr>
          <a:ln/>
        </p:spPr>
        <p:txBody>
          <a:bodyPr/>
          <a:lstStyle/>
          <a:p>
            <a:fld id="{51C0F685-DAD9-489A-BF97-B091096DF574}" type="slidenum">
              <a:rPr lang="el-GR" altLang="en-US"/>
              <a:pPr/>
              <a:t>97</a:t>
            </a:fld>
            <a:endParaRPr lang="el-GR" altLang="en-US"/>
          </a:p>
        </p:txBody>
      </p:sp>
      <p:sp>
        <p:nvSpPr>
          <p:cNvPr id="470017" name="Rectangle 1">
            <a:extLst>
              <a:ext uri="{FF2B5EF4-FFF2-40B4-BE49-F238E27FC236}">
                <a16:creationId xmlns:a16="http://schemas.microsoft.com/office/drawing/2014/main" id="{14BB429A-D299-491F-B216-66C5F8D3F76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0018" name="Text Box 2">
            <a:extLst>
              <a:ext uri="{FF2B5EF4-FFF2-40B4-BE49-F238E27FC236}">
                <a16:creationId xmlns:a16="http://schemas.microsoft.com/office/drawing/2014/main" id="{0A6E0489-6C80-4B49-A3A9-C5301638221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14C085F6-4569-4B01-ACA2-F8F67279752F}"/>
              </a:ext>
            </a:extLst>
          </p:cNvPr>
          <p:cNvSpPr>
            <a:spLocks noGrp="1" noChangeArrowheads="1"/>
          </p:cNvSpPr>
          <p:nvPr>
            <p:ph type="sldNum"/>
          </p:nvPr>
        </p:nvSpPr>
        <p:spPr>
          <a:ln/>
        </p:spPr>
        <p:txBody>
          <a:bodyPr/>
          <a:lstStyle/>
          <a:p>
            <a:fld id="{7F94A09A-C593-4F68-ACD9-5333344FFE1A}" type="slidenum">
              <a:rPr lang="el-GR" altLang="en-US"/>
              <a:pPr/>
              <a:t>98</a:t>
            </a:fld>
            <a:endParaRPr lang="el-GR" altLang="en-US"/>
          </a:p>
        </p:txBody>
      </p:sp>
      <p:sp>
        <p:nvSpPr>
          <p:cNvPr id="471041" name="Rectangle 1">
            <a:extLst>
              <a:ext uri="{FF2B5EF4-FFF2-40B4-BE49-F238E27FC236}">
                <a16:creationId xmlns:a16="http://schemas.microsoft.com/office/drawing/2014/main" id="{EC7BF801-ABFD-4417-A6C4-207BB7A00CC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42" name="Text Box 2">
            <a:extLst>
              <a:ext uri="{FF2B5EF4-FFF2-40B4-BE49-F238E27FC236}">
                <a16:creationId xmlns:a16="http://schemas.microsoft.com/office/drawing/2014/main" id="{B5013C7B-3C3C-4DF3-9A1E-738A226BA15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35D3C512-C06C-4725-853E-B70E9872675F}"/>
              </a:ext>
            </a:extLst>
          </p:cNvPr>
          <p:cNvSpPr>
            <a:spLocks noGrp="1" noChangeArrowheads="1"/>
          </p:cNvSpPr>
          <p:nvPr>
            <p:ph type="sldNum"/>
          </p:nvPr>
        </p:nvSpPr>
        <p:spPr>
          <a:ln/>
        </p:spPr>
        <p:txBody>
          <a:bodyPr/>
          <a:lstStyle/>
          <a:p>
            <a:fld id="{121FC261-D708-4649-8B20-7D401301A2C5}" type="slidenum">
              <a:rPr lang="el-GR" altLang="en-US"/>
              <a:pPr/>
              <a:t>99</a:t>
            </a:fld>
            <a:endParaRPr lang="el-GR" altLang="en-US"/>
          </a:p>
        </p:txBody>
      </p:sp>
      <p:sp>
        <p:nvSpPr>
          <p:cNvPr id="472065" name="Rectangle 1">
            <a:extLst>
              <a:ext uri="{FF2B5EF4-FFF2-40B4-BE49-F238E27FC236}">
                <a16:creationId xmlns:a16="http://schemas.microsoft.com/office/drawing/2014/main" id="{AA244D9A-A577-4E4C-9186-B1EAF164528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2066" name="Text Box 2">
            <a:extLst>
              <a:ext uri="{FF2B5EF4-FFF2-40B4-BE49-F238E27FC236}">
                <a16:creationId xmlns:a16="http://schemas.microsoft.com/office/drawing/2014/main" id="{FE6DC60D-14F5-4ACF-941E-31E6AE02209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6B72D3F-0CC4-4170-8A78-E6910D1EE6F2}"/>
              </a:ext>
            </a:extLst>
          </p:cNvPr>
          <p:cNvSpPr>
            <a:spLocks noGrp="1" noChangeArrowheads="1"/>
          </p:cNvSpPr>
          <p:nvPr>
            <p:ph type="sldNum"/>
          </p:nvPr>
        </p:nvSpPr>
        <p:spPr>
          <a:ln/>
        </p:spPr>
        <p:txBody>
          <a:bodyPr/>
          <a:lstStyle/>
          <a:p>
            <a:fld id="{E9305FAC-4261-4DAE-8B2D-4A7DA36F221E}" type="slidenum">
              <a:rPr lang="el-GR" altLang="en-US"/>
              <a:pPr/>
              <a:t>100</a:t>
            </a:fld>
            <a:endParaRPr lang="el-GR" altLang="en-US"/>
          </a:p>
        </p:txBody>
      </p:sp>
      <p:sp>
        <p:nvSpPr>
          <p:cNvPr id="473089" name="Rectangle 1">
            <a:extLst>
              <a:ext uri="{FF2B5EF4-FFF2-40B4-BE49-F238E27FC236}">
                <a16:creationId xmlns:a16="http://schemas.microsoft.com/office/drawing/2014/main" id="{14CA1DFC-724B-4B42-A89D-FEEA4FBC264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3090" name="Text Box 2">
            <a:extLst>
              <a:ext uri="{FF2B5EF4-FFF2-40B4-BE49-F238E27FC236}">
                <a16:creationId xmlns:a16="http://schemas.microsoft.com/office/drawing/2014/main" id="{49A37EF4-2ACE-4F48-9A26-A9D00289985A}"/>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9163DC23-1C8E-4DC6-BB64-A1D84FCCF842}"/>
              </a:ext>
            </a:extLst>
          </p:cNvPr>
          <p:cNvSpPr>
            <a:spLocks noGrp="1" noChangeArrowheads="1"/>
          </p:cNvSpPr>
          <p:nvPr>
            <p:ph type="sldNum"/>
          </p:nvPr>
        </p:nvSpPr>
        <p:spPr>
          <a:ln/>
        </p:spPr>
        <p:txBody>
          <a:bodyPr/>
          <a:lstStyle/>
          <a:p>
            <a:fld id="{F1979E0B-CE80-4062-9C8A-718A8D6E9D30}" type="slidenum">
              <a:rPr lang="el-GR" altLang="en-US"/>
              <a:pPr/>
              <a:t>101</a:t>
            </a:fld>
            <a:endParaRPr lang="el-GR" altLang="en-US"/>
          </a:p>
        </p:txBody>
      </p:sp>
      <p:sp>
        <p:nvSpPr>
          <p:cNvPr id="474113" name="Text Box 1">
            <a:extLst>
              <a:ext uri="{FF2B5EF4-FFF2-40B4-BE49-F238E27FC236}">
                <a16:creationId xmlns:a16="http://schemas.microsoft.com/office/drawing/2014/main" id="{D1367DD9-ABAA-47A4-9521-7AB611B0482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D7901B28-88E4-4602-B099-971D39B71BDE}" type="slidenum">
              <a:rPr lang="en-US" altLang="en-US" sz="1200"/>
              <a:pPr algn="r">
                <a:buClrTx/>
                <a:buFontTx/>
                <a:buNone/>
              </a:pPr>
              <a:t>101</a:t>
            </a:fld>
            <a:endParaRPr lang="en-US" altLang="en-US" sz="1200"/>
          </a:p>
        </p:txBody>
      </p:sp>
      <p:sp>
        <p:nvSpPr>
          <p:cNvPr id="474114" name="Rectangle 2">
            <a:extLst>
              <a:ext uri="{FF2B5EF4-FFF2-40B4-BE49-F238E27FC236}">
                <a16:creationId xmlns:a16="http://schemas.microsoft.com/office/drawing/2014/main" id="{39131086-C8AC-4280-BA56-47A15AFEFF5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4115" name="Text Box 3">
            <a:extLst>
              <a:ext uri="{FF2B5EF4-FFF2-40B4-BE49-F238E27FC236}">
                <a16:creationId xmlns:a16="http://schemas.microsoft.com/office/drawing/2014/main" id="{427A6E54-727A-4766-B0F0-CE814C76DD4F}"/>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7ECA2-C596-4B0B-9A03-D0D384198A63}" type="slidenum">
              <a:rPr lang="el-GR" altLang="en-US" smtClean="0"/>
              <a:pPr/>
              <a:t>‹#›</a:t>
            </a:fld>
            <a:endParaRPr lang="el-GR" altLang="en-US"/>
          </a:p>
        </p:txBody>
      </p:sp>
    </p:spTree>
    <p:extLst>
      <p:ext uri="{BB962C8B-B14F-4D97-AF65-F5344CB8AC3E}">
        <p14:creationId xmlns:p14="http://schemas.microsoft.com/office/powerpoint/2010/main" val="3958113687"/>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7ECA2-C596-4B0B-9A03-D0D384198A63}" type="slidenum">
              <a:rPr lang="el-GR" altLang="en-US" smtClean="0"/>
              <a:pPr/>
              <a:t>‹#›</a:t>
            </a:fld>
            <a:endParaRPr lang="el-GR" altLang="en-US"/>
          </a:p>
        </p:txBody>
      </p:sp>
    </p:spTree>
    <p:extLst>
      <p:ext uri="{BB962C8B-B14F-4D97-AF65-F5344CB8AC3E}">
        <p14:creationId xmlns:p14="http://schemas.microsoft.com/office/powerpoint/2010/main" val="2574238193"/>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7ECA2-C596-4B0B-9A03-D0D384198A63}" type="slidenum">
              <a:rPr lang="el-GR" altLang="en-US" smtClean="0"/>
              <a:pPr/>
              <a:t>‹#›</a:t>
            </a:fld>
            <a:endParaRPr lang="el-GR" altLang="en-US"/>
          </a:p>
        </p:txBody>
      </p:sp>
    </p:spTree>
    <p:extLst>
      <p:ext uri="{BB962C8B-B14F-4D97-AF65-F5344CB8AC3E}">
        <p14:creationId xmlns:p14="http://schemas.microsoft.com/office/powerpoint/2010/main" val="406525762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Προσαρμοσμένη διάταξ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B8A6D3-0894-4FCC-A824-5F0DBF204F71}"/>
              </a:ext>
            </a:extLst>
          </p:cNvPr>
          <p:cNvSpPr>
            <a:spLocks noGrp="1"/>
          </p:cNvSpPr>
          <p:nvPr>
            <p:ph type="title"/>
          </p:nvPr>
        </p:nvSpPr>
        <p:spPr>
          <a:xfrm>
            <a:off x="457200" y="274638"/>
            <a:ext cx="8220075" cy="1133475"/>
          </a:xfrm>
        </p:spPr>
        <p:txBody>
          <a:bodyPr/>
          <a:lstStyle/>
          <a:p>
            <a:r>
              <a:rPr lang="el-GR"/>
              <a:t>Κάντε κλικ για να επεξεργαστείτε τον τίτλο υποδείγματος</a:t>
            </a:r>
            <a:endParaRPr lang="en-US"/>
          </a:p>
        </p:txBody>
      </p:sp>
      <p:sp>
        <p:nvSpPr>
          <p:cNvPr id="3" name="Θέση αριθμού διαφάνειας 2">
            <a:extLst>
              <a:ext uri="{FF2B5EF4-FFF2-40B4-BE49-F238E27FC236}">
                <a16:creationId xmlns:a16="http://schemas.microsoft.com/office/drawing/2014/main" id="{9B6845D6-7DCD-4941-A1BC-9A509B87D2A1}"/>
              </a:ext>
            </a:extLst>
          </p:cNvPr>
          <p:cNvSpPr>
            <a:spLocks noGrp="1"/>
          </p:cNvSpPr>
          <p:nvPr>
            <p:ph type="sldNum" idx="10"/>
          </p:nvPr>
        </p:nvSpPr>
        <p:spPr>
          <a:xfrm>
            <a:off x="6553200" y="6248400"/>
            <a:ext cx="2124075" cy="447675"/>
          </a:xfrm>
        </p:spPr>
        <p:txBody>
          <a:bodyPr/>
          <a:lstStyle>
            <a:lvl1pPr>
              <a:defRPr/>
            </a:lvl1pPr>
          </a:lstStyle>
          <a:p>
            <a:fld id="{87F7DE9A-5EB5-46CF-A02C-AC7FEC607770}" type="slidenum">
              <a:rPr lang="el-GR" altLang="en-US"/>
              <a:pPr/>
              <a:t>‹#›</a:t>
            </a:fld>
            <a:endParaRPr lang="el-GR" altLang="en-US"/>
          </a:p>
        </p:txBody>
      </p:sp>
    </p:spTree>
    <p:extLst>
      <p:ext uri="{BB962C8B-B14F-4D97-AF65-F5344CB8AC3E}">
        <p14:creationId xmlns:p14="http://schemas.microsoft.com/office/powerpoint/2010/main" val="175396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7ECA2-C596-4B0B-9A03-D0D384198A63}" type="slidenum">
              <a:rPr lang="el-GR" altLang="en-US" smtClean="0"/>
              <a:pPr/>
              <a:t>‹#›</a:t>
            </a:fld>
            <a:endParaRPr lang="el-GR" altLang="en-US"/>
          </a:p>
        </p:txBody>
      </p:sp>
    </p:spTree>
    <p:extLst>
      <p:ext uri="{BB962C8B-B14F-4D97-AF65-F5344CB8AC3E}">
        <p14:creationId xmlns:p14="http://schemas.microsoft.com/office/powerpoint/2010/main" val="3333695556"/>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7ECA2-C596-4B0B-9A03-D0D384198A63}" type="slidenum">
              <a:rPr lang="el-GR" altLang="en-US" smtClean="0"/>
              <a:pPr/>
              <a:t>‹#›</a:t>
            </a:fld>
            <a:endParaRPr lang="el-GR" altLang="en-US"/>
          </a:p>
        </p:txBody>
      </p:sp>
    </p:spTree>
    <p:extLst>
      <p:ext uri="{BB962C8B-B14F-4D97-AF65-F5344CB8AC3E}">
        <p14:creationId xmlns:p14="http://schemas.microsoft.com/office/powerpoint/2010/main" val="94949928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10/27/2023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67ECA2-C596-4B0B-9A03-D0D384198A63}" type="slidenum">
              <a:rPr lang="el-GR" altLang="en-US" smtClean="0"/>
              <a:pPr/>
              <a:t>‹#›</a:t>
            </a:fld>
            <a:endParaRPr lang="el-GR" altLang="en-US"/>
          </a:p>
        </p:txBody>
      </p:sp>
    </p:spTree>
    <p:extLst>
      <p:ext uri="{BB962C8B-B14F-4D97-AF65-F5344CB8AC3E}">
        <p14:creationId xmlns:p14="http://schemas.microsoft.com/office/powerpoint/2010/main" val="2967537224"/>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10/27/2023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67ECA2-C596-4B0B-9A03-D0D384198A63}" type="slidenum">
              <a:rPr lang="el-GR" altLang="en-US" smtClean="0"/>
              <a:pPr/>
              <a:t>‹#›</a:t>
            </a:fld>
            <a:endParaRPr lang="el-GR" altLang="en-US"/>
          </a:p>
        </p:txBody>
      </p:sp>
    </p:spTree>
    <p:extLst>
      <p:ext uri="{BB962C8B-B14F-4D97-AF65-F5344CB8AC3E}">
        <p14:creationId xmlns:p14="http://schemas.microsoft.com/office/powerpoint/2010/main" val="2324567336"/>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10/27/2023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67ECA2-C596-4B0B-9A03-D0D384198A63}" type="slidenum">
              <a:rPr lang="el-GR" altLang="en-US" smtClean="0"/>
              <a:pPr/>
              <a:t>‹#›</a:t>
            </a:fld>
            <a:endParaRPr lang="el-GR" altLang="en-US"/>
          </a:p>
        </p:txBody>
      </p:sp>
    </p:spTree>
    <p:extLst>
      <p:ext uri="{BB962C8B-B14F-4D97-AF65-F5344CB8AC3E}">
        <p14:creationId xmlns:p14="http://schemas.microsoft.com/office/powerpoint/2010/main" val="226552788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67ECA2-C596-4B0B-9A03-D0D384198A63}" type="slidenum">
              <a:rPr lang="el-GR" altLang="en-US" smtClean="0"/>
              <a:pPr/>
              <a:t>‹#›</a:t>
            </a:fld>
            <a:endParaRPr lang="el-GR" altLang="en-US"/>
          </a:p>
        </p:txBody>
      </p:sp>
    </p:spTree>
    <p:extLst>
      <p:ext uri="{BB962C8B-B14F-4D97-AF65-F5344CB8AC3E}">
        <p14:creationId xmlns:p14="http://schemas.microsoft.com/office/powerpoint/2010/main" val="3355200357"/>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67ECA2-C596-4B0B-9A03-D0D384198A63}" type="slidenum">
              <a:rPr lang="el-GR" altLang="en-US" smtClean="0"/>
              <a:pPr/>
              <a:t>‹#›</a:t>
            </a:fld>
            <a:endParaRPr lang="el-GR" altLang="en-US"/>
          </a:p>
        </p:txBody>
      </p:sp>
    </p:spTree>
    <p:extLst>
      <p:ext uri="{BB962C8B-B14F-4D97-AF65-F5344CB8AC3E}">
        <p14:creationId xmlns:p14="http://schemas.microsoft.com/office/powerpoint/2010/main" val="1011854303"/>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67ECA2-C596-4B0B-9A03-D0D384198A63}" type="slidenum">
              <a:rPr lang="el-GR" altLang="en-US" smtClean="0"/>
              <a:pPr/>
              <a:t>‹#›</a:t>
            </a:fld>
            <a:endParaRPr lang="el-GR" altLang="en-US"/>
          </a:p>
        </p:txBody>
      </p:sp>
    </p:spTree>
    <p:extLst>
      <p:ext uri="{BB962C8B-B14F-4D97-AF65-F5344CB8AC3E}">
        <p14:creationId xmlns:p14="http://schemas.microsoft.com/office/powerpoint/2010/main" val="329142567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10/27/2023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7ECA2-C596-4B0B-9A03-D0D384198A63}" type="slidenum">
              <a:rPr lang="el-GR" altLang="en-US" smtClean="0"/>
              <a:pPr/>
              <a:t>‹#›</a:t>
            </a:fld>
            <a:endParaRPr lang="el-GR" altLang="en-US"/>
          </a:p>
        </p:txBody>
      </p:sp>
    </p:spTree>
    <p:extLst>
      <p:ext uri="{BB962C8B-B14F-4D97-AF65-F5344CB8AC3E}">
        <p14:creationId xmlns:p14="http://schemas.microsoft.com/office/powerpoint/2010/main" val="315849212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oleObject" Target="../embeddings/oleObject3.bin"/><Relationship Id="rId4" Type="http://schemas.openxmlformats.org/officeDocument/2006/relationships/image" Target="../media/image15.emf"/></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99.xml"/><Relationship Id="rId1" Type="http://schemas.openxmlformats.org/officeDocument/2006/relationships/slideLayout" Target="../slideLayouts/slideLayout7.xml"/><Relationship Id="rId6" Type="http://schemas.openxmlformats.org/officeDocument/2006/relationships/image" Target="../media/image112.wmf"/><Relationship Id="rId5" Type="http://schemas.openxmlformats.org/officeDocument/2006/relationships/oleObject" Target="../embeddings/oleObject30.bin"/><Relationship Id="rId4" Type="http://schemas.openxmlformats.org/officeDocument/2006/relationships/image" Target="../media/image111.wmf"/></Relationships>
</file>

<file path=ppt/slides/_rels/slide10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14.png"/><Relationship Id="rId7" Type="http://schemas.openxmlformats.org/officeDocument/2006/relationships/image" Target="../media/image116.emf"/><Relationship Id="rId2" Type="http://schemas.openxmlformats.org/officeDocument/2006/relationships/notesSlide" Target="../notesSlides/notesSlide103.xml"/><Relationship Id="rId1" Type="http://schemas.openxmlformats.org/officeDocument/2006/relationships/slideLayout" Target="../slideLayouts/slideLayout7.xml"/><Relationship Id="rId6" Type="http://schemas.openxmlformats.org/officeDocument/2006/relationships/oleObject" Target="../embeddings/oleObject32.bin"/><Relationship Id="rId5" Type="http://schemas.openxmlformats.org/officeDocument/2006/relationships/image" Target="../media/image115.emf"/><Relationship Id="rId4" Type="http://schemas.openxmlformats.org/officeDocument/2006/relationships/oleObject" Target="../embeddings/oleObject31.bin"/></Relationships>
</file>

<file path=ppt/slides/_rels/slide107.xml.rels><?xml version="1.0" encoding="UTF-8" standalone="yes"?>
<Relationships xmlns="http://schemas.openxmlformats.org/package/2006/relationships"><Relationship Id="rId3" Type="http://schemas.openxmlformats.org/officeDocument/2006/relationships/image" Target="../media/image117.png"/><Relationship Id="rId7" Type="http://schemas.openxmlformats.org/officeDocument/2006/relationships/image" Target="../media/image119.emf"/><Relationship Id="rId2" Type="http://schemas.openxmlformats.org/officeDocument/2006/relationships/notesSlide" Target="../notesSlides/notesSlide104.xml"/><Relationship Id="rId1" Type="http://schemas.openxmlformats.org/officeDocument/2006/relationships/slideLayout" Target="../slideLayouts/slideLayout7.xml"/><Relationship Id="rId6" Type="http://schemas.openxmlformats.org/officeDocument/2006/relationships/oleObject" Target="../embeddings/oleObject34.bin"/><Relationship Id="rId5" Type="http://schemas.openxmlformats.org/officeDocument/2006/relationships/image" Target="../media/image118.emf"/><Relationship Id="rId4" Type="http://schemas.openxmlformats.org/officeDocument/2006/relationships/oleObject" Target="../embeddings/oleObject33.bin"/></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35.em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2.e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34.emf"/><Relationship Id="rId4" Type="http://schemas.openxmlformats.org/officeDocument/2006/relationships/image" Target="../media/image31.emf"/><Relationship Id="rId9"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8.jpeg"/><Relationship Id="rId7" Type="http://schemas.openxmlformats.org/officeDocument/2006/relationships/oleObject" Target="../embeddings/oleObject12.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0.emf"/><Relationship Id="rId5" Type="http://schemas.openxmlformats.org/officeDocument/2006/relationships/oleObject" Target="../embeddings/oleObject11.bin"/><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42.png"/><Relationship Id="rId7" Type="http://schemas.openxmlformats.org/officeDocument/2006/relationships/image" Target="../media/image44.emf"/><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oleObject" Target="../embeddings/oleObject14.bin"/><Relationship Id="rId11" Type="http://schemas.openxmlformats.org/officeDocument/2006/relationships/image" Target="../media/image46.emf"/><Relationship Id="rId5" Type="http://schemas.openxmlformats.org/officeDocument/2006/relationships/image" Target="../media/image43.e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45.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7.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7.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7.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75.w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77.wmf"/><Relationship Id="rId5" Type="http://schemas.openxmlformats.org/officeDocument/2006/relationships/oleObject" Target="../embeddings/oleObject21.bin"/><Relationship Id="rId4" Type="http://schemas.openxmlformats.org/officeDocument/2006/relationships/image" Target="../media/image76.wmf"/></Relationships>
</file>

<file path=ppt/slides/_rels/slide6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7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image" Target="../media/image82.wmf"/><Relationship Id="rId5" Type="http://schemas.openxmlformats.org/officeDocument/2006/relationships/oleObject" Target="../embeddings/oleObject24.bin"/><Relationship Id="rId4" Type="http://schemas.openxmlformats.org/officeDocument/2006/relationships/image" Target="../media/image81.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84.wmf"/></Relationships>
</file>

<file path=ppt/slides/_rels/slide7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91.jpeg"/></Relationships>
</file>

<file path=ppt/slides/_rels/slide7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emf"/></Relationships>
</file>

<file path=ppt/slides/_rels/slide80.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79.xml"/><Relationship Id="rId1" Type="http://schemas.openxmlformats.org/officeDocument/2006/relationships/slideLayout" Target="../slideLayouts/slideLayout7.xml"/><Relationship Id="rId6" Type="http://schemas.openxmlformats.org/officeDocument/2006/relationships/image" Target="../media/image96.wmf"/><Relationship Id="rId5" Type="http://schemas.openxmlformats.org/officeDocument/2006/relationships/oleObject" Target="../embeddings/oleObject28.bin"/><Relationship Id="rId4" Type="http://schemas.openxmlformats.org/officeDocument/2006/relationships/image" Target="../media/image95.wmf"/></Relationships>
</file>

<file path=ppt/slides/_rels/slide8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0.xml"/><Relationship Id="rId1" Type="http://schemas.openxmlformats.org/officeDocument/2006/relationships/slideLayout" Target="../slideLayouts/slideLayout7.xml"/><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image" Target="../media/image98.png"/></Relationships>
</file>

<file path=ppt/slides/_rels/slide83.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0.x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107.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92CCE6-12D1-A7FD-A8E6-EEE950E77D6A}"/>
              </a:ext>
            </a:extLst>
          </p:cNvPr>
          <p:cNvSpPr>
            <a:spLocks noGrp="1"/>
          </p:cNvSpPr>
          <p:nvPr>
            <p:ph type="ctrTitle"/>
          </p:nvPr>
        </p:nvSpPr>
        <p:spPr>
          <a:xfrm>
            <a:off x="482601" y="643467"/>
            <a:ext cx="3465438" cy="4567137"/>
          </a:xfrm>
        </p:spPr>
        <p:txBody>
          <a:bodyPr>
            <a:normAutofit/>
          </a:bodyPr>
          <a:lstStyle/>
          <a:p>
            <a:pPr algn="l"/>
            <a:r>
              <a:rPr lang="el-GR" sz="3800"/>
              <a:t>ΠΟΛΥΠΡΩΤΙΚΑ ΣΥΣΤΗΜΑΤΑ</a:t>
            </a:r>
            <a:endParaRPr lang="en-US" sz="3800"/>
          </a:p>
        </p:txBody>
      </p:sp>
      <p:sp>
        <p:nvSpPr>
          <p:cNvPr id="3" name="Subtitle 2">
            <a:extLst>
              <a:ext uri="{FF2B5EF4-FFF2-40B4-BE49-F238E27FC236}">
                <a16:creationId xmlns:a16="http://schemas.microsoft.com/office/drawing/2014/main" id="{E88BBD39-CD55-B4EC-0767-C0A205C3B186}"/>
              </a:ext>
            </a:extLst>
          </p:cNvPr>
          <p:cNvSpPr>
            <a:spLocks noGrp="1"/>
          </p:cNvSpPr>
          <p:nvPr>
            <p:ph type="subTitle" idx="1"/>
          </p:nvPr>
        </p:nvSpPr>
        <p:spPr>
          <a:xfrm>
            <a:off x="482600" y="5277684"/>
            <a:ext cx="3465438" cy="775494"/>
          </a:xfrm>
        </p:spPr>
        <p:txBody>
          <a:bodyPr>
            <a:normAutofit/>
          </a:bodyPr>
          <a:lstStyle/>
          <a:p>
            <a:pPr algn="l"/>
            <a:r>
              <a:rPr lang="el-GR" sz="2000"/>
              <a:t>Χρήστος Αδαμόπουλος </a:t>
            </a:r>
          </a:p>
          <a:p>
            <a:pPr algn="l"/>
            <a:r>
              <a:rPr lang="el-GR" sz="2000"/>
              <a:t>Αθήνα, 2023</a:t>
            </a:r>
            <a:endParaRPr lang="en-US" sz="2000"/>
          </a:p>
        </p:txBody>
      </p:sp>
      <p:pic>
        <p:nvPicPr>
          <p:cNvPr id="5" name="Picture 4">
            <a:extLst>
              <a:ext uri="{FF2B5EF4-FFF2-40B4-BE49-F238E27FC236}">
                <a16:creationId xmlns:a16="http://schemas.microsoft.com/office/drawing/2014/main" id="{CE19B0E5-154B-01DA-FFFC-12BE17B6A525}"/>
              </a:ext>
            </a:extLst>
          </p:cNvPr>
          <p:cNvPicPr>
            <a:picLocks noChangeAspect="1"/>
          </p:cNvPicPr>
          <p:nvPr/>
        </p:nvPicPr>
        <p:blipFill rotWithShape="1">
          <a:blip r:embed="rId3"/>
          <a:srcRect l="24440" r="29587"/>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2" descr="Έμβλημα και Λογότυπος του Εθνικού και Καποδιστριακού ...">
            <a:extLst>
              <a:ext uri="{FF2B5EF4-FFF2-40B4-BE49-F238E27FC236}">
                <a16:creationId xmlns:a16="http://schemas.microsoft.com/office/drawing/2014/main" id="{974BC8CC-2296-DF42-4266-7408EDC088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3" y="11889"/>
            <a:ext cx="1057275" cy="13670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C8ABE28-32D1-85E7-8B67-9D371A2FC6A4}"/>
              </a:ext>
            </a:extLst>
          </p:cNvPr>
          <p:cNvSpPr txBox="1"/>
          <p:nvPr/>
        </p:nvSpPr>
        <p:spPr>
          <a:xfrm>
            <a:off x="899592" y="11889"/>
            <a:ext cx="5352417" cy="1785104"/>
          </a:xfrm>
          <a:prstGeom prst="rect">
            <a:avLst/>
          </a:prstGeom>
          <a:noFill/>
        </p:spPr>
        <p:txBody>
          <a:bodyPr wrap="square" rtlCol="0">
            <a:spAutoFit/>
          </a:bodyPr>
          <a:lstStyle/>
          <a:p>
            <a:pPr algn="ctr"/>
            <a:r>
              <a:rPr lang="el-GR" dirty="0"/>
              <a:t>ΕΘΝΙΚΟ ΚΑΙ ΚΑΠΟΔΙΣΤΡΙΑΚΟ ΠΑΝΕΠΙΣΤΗΜΙΟ ΑΘΗΝΩΝ</a:t>
            </a:r>
          </a:p>
          <a:p>
            <a:pPr algn="ctr"/>
            <a:r>
              <a:rPr lang="el-GR" dirty="0"/>
              <a:t>ΙΑΤΡΙΚΗ ΣΧΟΛΗ</a:t>
            </a:r>
          </a:p>
          <a:p>
            <a:pPr algn="ctr"/>
            <a:r>
              <a:rPr lang="el-GR" dirty="0"/>
              <a:t>ΤΟΜΕΑΣ ΒΑΣΙΚΩΝ ΙΑΤΡΙΚΩΝ ΕΠΙΣΤΗΜΩΝ</a:t>
            </a:r>
          </a:p>
          <a:p>
            <a:pPr algn="ctr"/>
            <a:r>
              <a:rPr lang="el-GR" dirty="0"/>
              <a:t>ΕΡΓΑΣΤΗΡΙΟ ΒΙΟΛΟΓΙΚΗΣ ΧΗΜΕΙΑΣ</a:t>
            </a:r>
          </a:p>
          <a:p>
            <a:pPr algn="ctr"/>
            <a:endParaRPr lang="el-GR" dirty="0"/>
          </a:p>
          <a:p>
            <a:pPr algn="ctr"/>
            <a:r>
              <a:rPr lang="el-GR" sz="2000" b="1" dirty="0"/>
              <a:t>ΙΑΤΡΙΚΗ ΧΗΜΕΙΑ</a:t>
            </a:r>
            <a:endParaRPr lang="en-US" sz="2000" b="1" dirty="0"/>
          </a:p>
        </p:txBody>
      </p:sp>
    </p:spTree>
    <p:extLst>
      <p:ext uri="{BB962C8B-B14F-4D97-AF65-F5344CB8AC3E}">
        <p14:creationId xmlns:p14="http://schemas.microsoft.com/office/powerpoint/2010/main" val="3593785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7" name="Rectangle 1">
            <a:extLst>
              <a:ext uri="{FF2B5EF4-FFF2-40B4-BE49-F238E27FC236}">
                <a16:creationId xmlns:a16="http://schemas.microsoft.com/office/drawing/2014/main" id="{5FDF86DC-19FB-41A8-AFA7-173B997C5BAD}"/>
              </a:ext>
            </a:extLst>
          </p:cNvPr>
          <p:cNvSpPr>
            <a:spLocks noChangeArrowheads="1"/>
          </p:cNvSpPr>
          <p:nvPr/>
        </p:nvSpPr>
        <p:spPr bwMode="auto">
          <a:xfrm>
            <a:off x="338137" y="299521"/>
            <a:ext cx="8467725" cy="91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b="1" dirty="0"/>
              <a:t>Πολυπρωτικές ισορροπίες Οξέων-Βάσεων</a:t>
            </a:r>
          </a:p>
        </p:txBody>
      </p:sp>
      <p:sp>
        <p:nvSpPr>
          <p:cNvPr id="126978" name="Text Box 2">
            <a:extLst>
              <a:ext uri="{FF2B5EF4-FFF2-40B4-BE49-F238E27FC236}">
                <a16:creationId xmlns:a16="http://schemas.microsoft.com/office/drawing/2014/main" id="{AF2BC7E8-0C9C-4C77-9F3E-E85E3C20EA7E}"/>
              </a:ext>
            </a:extLst>
          </p:cNvPr>
          <p:cNvSpPr txBox="1">
            <a:spLocks noChangeArrowheads="1"/>
          </p:cNvSpPr>
          <p:nvPr/>
        </p:nvSpPr>
        <p:spPr bwMode="auto">
          <a:xfrm>
            <a:off x="225425" y="1377950"/>
            <a:ext cx="8918575" cy="536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1pPr>
            <a:lvl2pPr marL="9144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2pPr>
            <a:lvl3pPr marL="1362075"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3pPr>
            <a:lvl4pPr marL="1819275"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i="1" dirty="0"/>
              <a:t>Ρυθμιστικά διπρωτικών οξέων</a:t>
            </a:r>
          </a:p>
          <a:p>
            <a:pPr>
              <a:buClrTx/>
              <a:buFontTx/>
              <a:buNone/>
            </a:pPr>
            <a:endParaRPr lang="en-US" altLang="en-US" sz="2000" i="1" dirty="0"/>
          </a:p>
          <a:p>
            <a:pPr lvl="1">
              <a:buClrTx/>
              <a:buFontTx/>
              <a:buNone/>
            </a:pPr>
            <a:r>
              <a:rPr lang="en-US" altLang="en-US" sz="2000" dirty="0"/>
              <a:t>	</a:t>
            </a:r>
            <a:r>
              <a:rPr lang="el-GR" altLang="en-US" sz="2000" dirty="0">
                <a:solidFill>
                  <a:srgbClr val="CC3300"/>
                </a:solidFill>
              </a:rPr>
              <a:t>Ισχύει η ίδια προσέγγιση με τα ρυθμιστικά των μονοπρωτικών οξέων</a:t>
            </a:r>
          </a:p>
          <a:p>
            <a:pPr lvl="2">
              <a:buClr>
                <a:srgbClr val="CC3300"/>
              </a:buClr>
              <a:buSzPct val="60000"/>
              <a:buFont typeface="Wingdings" panose="05000000000000000000" pitchFamily="2" charset="2"/>
              <a:buChar char=""/>
            </a:pPr>
            <a:r>
              <a:rPr lang="el-GR" altLang="en-US" sz="2000" dirty="0"/>
              <a:t>Γράφουμε τις δύο εξισώσεις </a:t>
            </a:r>
            <a:r>
              <a:rPr lang="en-US" altLang="en-US" sz="2000" dirty="0"/>
              <a:t>Henderson-Hasselbalch</a:t>
            </a:r>
          </a:p>
          <a:p>
            <a:pPr lvl="2">
              <a:buClrTx/>
              <a:buSzPct val="60000"/>
              <a:buFontTx/>
              <a:buNone/>
            </a:pPr>
            <a:endParaRPr lang="en-US" altLang="en-US" sz="2000" dirty="0"/>
          </a:p>
          <a:p>
            <a:pPr lvl="2">
              <a:buClrTx/>
              <a:buSzPct val="60000"/>
              <a:buFontTx/>
              <a:buNone/>
            </a:pPr>
            <a:endParaRPr lang="en-US" altLang="en-US" sz="2000" dirty="0"/>
          </a:p>
          <a:p>
            <a:pPr lvl="2">
              <a:buClrTx/>
              <a:buSzPct val="60000"/>
              <a:buFontTx/>
              <a:buNone/>
            </a:pPr>
            <a:endParaRPr lang="en-US" altLang="en-US" sz="2000" dirty="0"/>
          </a:p>
          <a:p>
            <a:pPr lvl="2">
              <a:buClrTx/>
              <a:buSzPct val="60000"/>
              <a:buFontTx/>
              <a:buNone/>
            </a:pPr>
            <a:endParaRPr lang="en-US" altLang="en-US" sz="2000" dirty="0"/>
          </a:p>
          <a:p>
            <a:pPr lvl="2">
              <a:buClrTx/>
              <a:buSzPct val="60000"/>
              <a:buFontTx/>
              <a:buNone/>
            </a:pPr>
            <a:endParaRPr lang="en-US" altLang="en-US" sz="2000" dirty="0"/>
          </a:p>
          <a:p>
            <a:pPr lvl="2">
              <a:buClr>
                <a:srgbClr val="CC3300"/>
              </a:buClr>
              <a:buSzPct val="60000"/>
              <a:buFont typeface="Wingdings" panose="05000000000000000000" pitchFamily="2" charset="2"/>
              <a:buChar char=""/>
            </a:pPr>
            <a:r>
              <a:rPr lang="el-GR" altLang="en-US" sz="2000" dirty="0"/>
              <a:t>Και οι δύο εξισώσεις είναι πάντα αληθείς</a:t>
            </a:r>
          </a:p>
          <a:p>
            <a:pPr lvl="2">
              <a:buClrTx/>
              <a:buSzPct val="60000"/>
              <a:buFontTx/>
              <a:buNone/>
            </a:pPr>
            <a:endParaRPr lang="en-US" altLang="en-US" sz="2000" dirty="0"/>
          </a:p>
          <a:p>
            <a:pPr lvl="2">
              <a:buClr>
                <a:srgbClr val="CC3300"/>
              </a:buClr>
              <a:buSzPct val="60000"/>
              <a:buFont typeface="Wingdings" panose="05000000000000000000" pitchFamily="2" charset="2"/>
              <a:buChar char=""/>
            </a:pPr>
            <a:r>
              <a:rPr lang="el-GR" altLang="en-US" sz="2000" dirty="0"/>
              <a:t>Η λύση αναφέρεται σε</a:t>
            </a:r>
            <a:r>
              <a:rPr lang="el-GR" altLang="en-US" sz="2000" u="sng" dirty="0"/>
              <a:t> ένα </a:t>
            </a:r>
            <a:r>
              <a:rPr lang="el-GR" altLang="en-US" sz="2000" dirty="0"/>
              <a:t>μόνο </a:t>
            </a:r>
            <a:r>
              <a:rPr lang="en-US" altLang="en-US" sz="2000" dirty="0"/>
              <a:t>pH</a:t>
            </a:r>
          </a:p>
          <a:p>
            <a:pPr lvl="2">
              <a:buClrTx/>
              <a:buSzPct val="60000"/>
              <a:buFontTx/>
              <a:buNone/>
            </a:pPr>
            <a:endParaRPr lang="en-US" altLang="en-US" sz="2000" dirty="0"/>
          </a:p>
          <a:p>
            <a:pPr lvl="2">
              <a:buClr>
                <a:srgbClr val="CC3300"/>
              </a:buClr>
              <a:buSzPct val="60000"/>
              <a:buFont typeface="Wingdings" panose="05000000000000000000" pitchFamily="2" charset="2"/>
              <a:buChar char=""/>
            </a:pPr>
            <a:r>
              <a:rPr lang="el-GR" altLang="en-US" sz="2000" dirty="0"/>
              <a:t>Η επιλογή της κατάλληλης εξίσωσης (ανάλογα με το </a:t>
            </a:r>
            <a:r>
              <a:rPr lang="en-US" altLang="en-US" sz="2000" dirty="0"/>
              <a:t>pH)</a:t>
            </a:r>
            <a:r>
              <a:rPr lang="el-GR" altLang="en-US" sz="2000" dirty="0"/>
              <a:t> βασίζεται στο τι είναι γνωστό</a:t>
            </a:r>
          </a:p>
          <a:p>
            <a:pPr lvl="3">
              <a:buFont typeface="Times New Roman" panose="02020603050405020304" pitchFamily="18" charset="0"/>
              <a:buChar char="-"/>
            </a:pPr>
            <a:r>
              <a:rPr lang="en-US" altLang="en-US" sz="2000" b="1" dirty="0">
                <a:solidFill>
                  <a:srgbClr val="333399"/>
                </a:solidFill>
              </a:rPr>
              <a:t>[H</a:t>
            </a:r>
            <a:r>
              <a:rPr lang="en-US" altLang="en-US" sz="2000" b="1" baseline="-25000" dirty="0">
                <a:solidFill>
                  <a:srgbClr val="333399"/>
                </a:solidFill>
              </a:rPr>
              <a:t>2</a:t>
            </a:r>
            <a:r>
              <a:rPr lang="en-US" altLang="en-US" sz="2000" b="1" dirty="0">
                <a:solidFill>
                  <a:srgbClr val="333399"/>
                </a:solidFill>
              </a:rPr>
              <a:t>A] </a:t>
            </a:r>
            <a:r>
              <a:rPr lang="el-GR" altLang="en-US" sz="2000" b="1" dirty="0">
                <a:solidFill>
                  <a:srgbClr val="333399"/>
                </a:solidFill>
              </a:rPr>
              <a:t>και </a:t>
            </a:r>
            <a:r>
              <a:rPr lang="en-US" altLang="en-US" sz="2000" b="1" dirty="0">
                <a:solidFill>
                  <a:srgbClr val="333399"/>
                </a:solidFill>
              </a:rPr>
              <a:t> [HA</a:t>
            </a:r>
            <a:r>
              <a:rPr lang="en-US" altLang="en-US" sz="2000" b="1" baseline="30000" dirty="0">
                <a:solidFill>
                  <a:srgbClr val="333399"/>
                </a:solidFill>
              </a:rPr>
              <a:t>-</a:t>
            </a:r>
            <a:r>
              <a:rPr lang="en-US" altLang="en-US" sz="2000" b="1" dirty="0">
                <a:solidFill>
                  <a:srgbClr val="333399"/>
                </a:solidFill>
              </a:rPr>
              <a:t>] </a:t>
            </a:r>
            <a:r>
              <a:rPr lang="el-GR" altLang="en-US" sz="2000" b="1" dirty="0">
                <a:solidFill>
                  <a:srgbClr val="333399"/>
                </a:solidFill>
              </a:rPr>
              <a:t>γνωστά –χρήση της εξίσωσης </a:t>
            </a:r>
            <a:r>
              <a:rPr lang="en-US" altLang="en-US" sz="2000" b="1" dirty="0">
                <a:solidFill>
                  <a:srgbClr val="333399"/>
                </a:solidFill>
              </a:rPr>
              <a:t> p</a:t>
            </a:r>
            <a:r>
              <a:rPr lang="en-US" altLang="en-US" sz="2000" b="1" i="1" dirty="0">
                <a:solidFill>
                  <a:srgbClr val="333399"/>
                </a:solidFill>
              </a:rPr>
              <a:t>K</a:t>
            </a:r>
            <a:r>
              <a:rPr lang="en-US" altLang="en-US" sz="2000" b="1" baseline="-25000" dirty="0">
                <a:solidFill>
                  <a:srgbClr val="333399"/>
                </a:solidFill>
              </a:rPr>
              <a:t>1</a:t>
            </a:r>
          </a:p>
          <a:p>
            <a:pPr lvl="3">
              <a:buFont typeface="Times New Roman" panose="02020603050405020304" pitchFamily="18" charset="0"/>
              <a:buChar char="-"/>
            </a:pPr>
            <a:r>
              <a:rPr lang="en-US" altLang="en-US" sz="2000" b="1" dirty="0">
                <a:solidFill>
                  <a:srgbClr val="333399"/>
                </a:solidFill>
              </a:rPr>
              <a:t>[HA</a:t>
            </a:r>
            <a:r>
              <a:rPr lang="en-US" altLang="en-US" sz="2000" b="1" baseline="30000" dirty="0">
                <a:solidFill>
                  <a:srgbClr val="333399"/>
                </a:solidFill>
              </a:rPr>
              <a:t>-</a:t>
            </a:r>
            <a:r>
              <a:rPr lang="en-US" altLang="en-US" sz="2000" b="1" dirty="0">
                <a:solidFill>
                  <a:srgbClr val="333399"/>
                </a:solidFill>
              </a:rPr>
              <a:t>] </a:t>
            </a:r>
            <a:r>
              <a:rPr lang="el-GR" altLang="en-US" sz="2000" b="1" dirty="0">
                <a:solidFill>
                  <a:srgbClr val="333399"/>
                </a:solidFill>
              </a:rPr>
              <a:t>και </a:t>
            </a:r>
            <a:r>
              <a:rPr lang="en-US" altLang="en-US" sz="2000" b="1" dirty="0">
                <a:solidFill>
                  <a:srgbClr val="333399"/>
                </a:solidFill>
              </a:rPr>
              <a:t> [A</a:t>
            </a:r>
            <a:r>
              <a:rPr lang="en-US" altLang="en-US" sz="2000" b="1" baseline="30000" dirty="0">
                <a:solidFill>
                  <a:srgbClr val="333399"/>
                </a:solidFill>
              </a:rPr>
              <a:t>2-</a:t>
            </a:r>
            <a:r>
              <a:rPr lang="en-US" altLang="en-US" sz="2000" b="1" dirty="0">
                <a:solidFill>
                  <a:srgbClr val="333399"/>
                </a:solidFill>
              </a:rPr>
              <a:t>] </a:t>
            </a:r>
            <a:r>
              <a:rPr lang="el-GR" altLang="en-US" sz="2000" b="1" dirty="0">
                <a:solidFill>
                  <a:srgbClr val="333399"/>
                </a:solidFill>
              </a:rPr>
              <a:t>γνωστά </a:t>
            </a:r>
            <a:r>
              <a:rPr lang="en-US" altLang="en-US" sz="2000" b="1" dirty="0">
                <a:solidFill>
                  <a:srgbClr val="333399"/>
                </a:solidFill>
              </a:rPr>
              <a:t>- </a:t>
            </a:r>
            <a:r>
              <a:rPr lang="el-GR" altLang="en-US" sz="2000" b="1" dirty="0">
                <a:solidFill>
                  <a:srgbClr val="333399"/>
                </a:solidFill>
              </a:rPr>
              <a:t>χρήση της εξίσωσης </a:t>
            </a:r>
            <a:r>
              <a:rPr lang="en-US" altLang="en-US" sz="2000" b="1" dirty="0">
                <a:solidFill>
                  <a:srgbClr val="333399"/>
                </a:solidFill>
              </a:rPr>
              <a:t> p</a:t>
            </a:r>
            <a:r>
              <a:rPr lang="en-US" altLang="en-US" sz="2000" b="1" i="1" dirty="0">
                <a:solidFill>
                  <a:srgbClr val="333399"/>
                </a:solidFill>
              </a:rPr>
              <a:t>K</a:t>
            </a:r>
            <a:r>
              <a:rPr lang="en-US" altLang="en-US" sz="2000" b="1" baseline="-25000" dirty="0">
                <a:solidFill>
                  <a:srgbClr val="333399"/>
                </a:solidFill>
              </a:rPr>
              <a:t>2</a:t>
            </a:r>
          </a:p>
        </p:txBody>
      </p:sp>
      <p:graphicFrame>
        <p:nvGraphicFramePr>
          <p:cNvPr id="126979" name="Object 3">
            <a:extLst>
              <a:ext uri="{FF2B5EF4-FFF2-40B4-BE49-F238E27FC236}">
                <a16:creationId xmlns:a16="http://schemas.microsoft.com/office/drawing/2014/main" id="{C59F81CF-4EE6-4885-B0D7-2349BCD55755}"/>
              </a:ext>
            </a:extLst>
          </p:cNvPr>
          <p:cNvGraphicFramePr>
            <a:graphicFrameLocks noChangeAspect="1"/>
          </p:cNvGraphicFramePr>
          <p:nvPr/>
        </p:nvGraphicFramePr>
        <p:xfrm>
          <a:off x="1257300" y="2678113"/>
          <a:ext cx="2606675" cy="825500"/>
        </p:xfrm>
        <a:graphic>
          <a:graphicData uri="http://schemas.openxmlformats.org/presentationml/2006/ole">
            <mc:AlternateContent xmlns:mc="http://schemas.openxmlformats.org/markup-compatibility/2006">
              <mc:Choice xmlns:v="urn:schemas-microsoft-com:vml" Requires="v">
                <p:oleObj r:id="rId3" imgW="1543320" imgH="466920" progId="">
                  <p:embed/>
                </p:oleObj>
              </mc:Choice>
              <mc:Fallback>
                <p:oleObj r:id="rId3" imgW="1543320" imgH="46692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2678113"/>
                        <a:ext cx="2606675" cy="8255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6980" name="Object 4">
            <a:extLst>
              <a:ext uri="{FF2B5EF4-FFF2-40B4-BE49-F238E27FC236}">
                <a16:creationId xmlns:a16="http://schemas.microsoft.com/office/drawing/2014/main" id="{75401B02-7EA2-4250-AD74-1BD4F807D300}"/>
              </a:ext>
            </a:extLst>
          </p:cNvPr>
          <p:cNvGraphicFramePr>
            <a:graphicFrameLocks noChangeAspect="1"/>
          </p:cNvGraphicFramePr>
          <p:nvPr/>
        </p:nvGraphicFramePr>
        <p:xfrm>
          <a:off x="4884738" y="2681288"/>
          <a:ext cx="2627312" cy="825500"/>
        </p:xfrm>
        <a:graphic>
          <a:graphicData uri="http://schemas.openxmlformats.org/presentationml/2006/ole">
            <mc:AlternateContent xmlns:mc="http://schemas.openxmlformats.org/markup-compatibility/2006">
              <mc:Choice xmlns:v="urn:schemas-microsoft-com:vml" Requires="v">
                <p:oleObj r:id="rId5" imgW="1524600" imgH="456120" progId="">
                  <p:embed/>
                </p:oleObj>
              </mc:Choice>
              <mc:Fallback>
                <p:oleObj r:id="rId5" imgW="1524600" imgH="456120"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4738" y="2681288"/>
                        <a:ext cx="2627312" cy="8255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2209" name="Text Box 1">
            <a:extLst>
              <a:ext uri="{FF2B5EF4-FFF2-40B4-BE49-F238E27FC236}">
                <a16:creationId xmlns:a16="http://schemas.microsoft.com/office/drawing/2014/main" id="{57D5038F-C0EA-4F40-890F-46B93FD35214}"/>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Απάντηση..</a:t>
            </a:r>
          </a:p>
        </p:txBody>
      </p:sp>
      <p:sp>
        <p:nvSpPr>
          <p:cNvPr id="222210" name="Text Box 2">
            <a:extLst>
              <a:ext uri="{FF2B5EF4-FFF2-40B4-BE49-F238E27FC236}">
                <a16:creationId xmlns:a16="http://schemas.microsoft.com/office/drawing/2014/main" id="{A2F93464-5552-4965-8B23-E364E8FB26FB}"/>
              </a:ext>
            </a:extLst>
          </p:cNvPr>
          <p:cNvSpPr txBox="1">
            <a:spLocks noChangeArrowheads="1"/>
          </p:cNvSpPr>
          <p:nvPr/>
        </p:nvSpPr>
        <p:spPr bwMode="auto">
          <a:xfrm>
            <a:off x="457200" y="1600200"/>
            <a:ext cx="8229600" cy="432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CCCCFF"/>
              </a:buClr>
              <a:buFont typeface="Wingdings" panose="05000000000000000000" pitchFamily="2" charset="2"/>
              <a:buChar char=""/>
            </a:pPr>
            <a:r>
              <a:rPr lang="el-GR" altLang="en-US" sz="3200"/>
              <a:t>Α.Οποιοδήποτε μόριο με –ΟΗ ή ΝΗ δεσμό έχει θέσεις δότου και δέκτη</a:t>
            </a:r>
          </a:p>
          <a:p>
            <a:pPr>
              <a:spcBef>
                <a:spcPts val="800"/>
              </a:spcBef>
              <a:buClr>
                <a:srgbClr val="CCCCFF"/>
              </a:buClr>
              <a:buFont typeface="Wingdings" panose="05000000000000000000" pitchFamily="2" charset="2"/>
              <a:buChar char=""/>
            </a:pPr>
            <a:r>
              <a:rPr lang="el-GR" altLang="en-US" sz="3200"/>
              <a:t>Β. Τα δύο μόρια με κύκλο έχουν συζυγείς βάσεις  με το αρνητικό φορτίο στο ηλεκτραρνητικό άτομο του οξυγόνου. Αμφότερες οι συζυγείς βάσεις έχουν επίσης δύο δομές συντονισμού</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3233" name="Text Box 1">
            <a:extLst>
              <a:ext uri="{FF2B5EF4-FFF2-40B4-BE49-F238E27FC236}">
                <a16:creationId xmlns:a16="http://schemas.microsoft.com/office/drawing/2014/main" id="{AE2853C9-A2E7-421D-A7AE-8E9074E3EEF6}"/>
              </a:ext>
            </a:extLst>
          </p:cNvPr>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311B6E8E-DE46-441C-9DC4-56C9EED837BB}" type="slidenum">
              <a:rPr lang="en-US" altLang="en-US" sz="1000"/>
              <a:pPr algn="r">
                <a:buClrTx/>
                <a:buFontTx/>
                <a:buNone/>
              </a:pPr>
              <a:t>101</a:t>
            </a:fld>
            <a:endParaRPr lang="en-US" altLang="en-US" sz="1000"/>
          </a:p>
        </p:txBody>
      </p:sp>
      <p:sp>
        <p:nvSpPr>
          <p:cNvPr id="223234" name="Text Box 2">
            <a:extLst>
              <a:ext uri="{FF2B5EF4-FFF2-40B4-BE49-F238E27FC236}">
                <a16:creationId xmlns:a16="http://schemas.microsoft.com/office/drawing/2014/main" id="{A13DF531-B2D5-49A1-AC26-BAF9AFBDE654}"/>
              </a:ext>
            </a:extLst>
          </p:cNvPr>
          <p:cNvSpPr txBox="1">
            <a:spLocks noChangeArrowheads="1"/>
          </p:cNvSpPr>
          <p:nvPr/>
        </p:nvSpPr>
        <p:spPr bwMode="auto">
          <a:xfrm>
            <a:off x="500063" y="1643063"/>
            <a:ext cx="6934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500"/>
              </a:spcBef>
              <a:buClrTx/>
              <a:buFontTx/>
              <a:buNone/>
            </a:pPr>
            <a:r>
              <a:rPr lang="el-GR" altLang="en-US" sz="2400">
                <a:solidFill>
                  <a:srgbClr val="002060"/>
                </a:solidFill>
              </a:rPr>
              <a:t>Ποιο είναι το ισχυρότερο οξύ και γιατί?</a:t>
            </a:r>
          </a:p>
        </p:txBody>
      </p:sp>
      <p:graphicFrame>
        <p:nvGraphicFramePr>
          <p:cNvPr id="223235" name="Object 3">
            <a:extLst>
              <a:ext uri="{FF2B5EF4-FFF2-40B4-BE49-F238E27FC236}">
                <a16:creationId xmlns:a16="http://schemas.microsoft.com/office/drawing/2014/main" id="{F975253D-8032-4163-98F6-14E796098093}"/>
              </a:ext>
            </a:extLst>
          </p:cNvPr>
          <p:cNvGraphicFramePr>
            <a:graphicFrameLocks noChangeAspect="1"/>
          </p:cNvGraphicFramePr>
          <p:nvPr/>
        </p:nvGraphicFramePr>
        <p:xfrm>
          <a:off x="2438400" y="3276600"/>
          <a:ext cx="3198813" cy="1393825"/>
        </p:xfrm>
        <a:graphic>
          <a:graphicData uri="http://schemas.openxmlformats.org/presentationml/2006/ole">
            <mc:AlternateContent xmlns:mc="http://schemas.openxmlformats.org/markup-compatibility/2006">
              <mc:Choice xmlns:v="urn:schemas-microsoft-com:vml" Requires="v">
                <p:oleObj r:id="rId3" imgW="2512440" imgH="1095480" progId="">
                  <p:embed/>
                </p:oleObj>
              </mc:Choice>
              <mc:Fallback>
                <p:oleObj r:id="rId3" imgW="2512440" imgH="109548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276600"/>
                        <a:ext cx="3198813" cy="13938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3236" name="Object 4">
            <a:extLst>
              <a:ext uri="{FF2B5EF4-FFF2-40B4-BE49-F238E27FC236}">
                <a16:creationId xmlns:a16="http://schemas.microsoft.com/office/drawing/2014/main" id="{FB0FFEAB-CA17-4100-9793-95BC4B1651DC}"/>
              </a:ext>
            </a:extLst>
          </p:cNvPr>
          <p:cNvGraphicFramePr>
            <a:graphicFrameLocks noChangeAspect="1"/>
          </p:cNvGraphicFramePr>
          <p:nvPr/>
        </p:nvGraphicFramePr>
        <p:xfrm>
          <a:off x="2819400" y="4800600"/>
          <a:ext cx="246063" cy="838200"/>
        </p:xfrm>
        <a:graphic>
          <a:graphicData uri="http://schemas.openxmlformats.org/presentationml/2006/ole">
            <mc:AlternateContent xmlns:mc="http://schemas.openxmlformats.org/markup-compatibility/2006">
              <mc:Choice xmlns:v="urn:schemas-microsoft-com:vml" Requires="v">
                <p:oleObj r:id="rId5" imgW="142200" imgH="486360" progId="">
                  <p:embed/>
                </p:oleObj>
              </mc:Choice>
              <mc:Fallback>
                <p:oleObj r:id="rId5" imgW="142200" imgH="486360"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800600"/>
                        <a:ext cx="246063" cy="8382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3237" name="Text Box 5">
            <a:extLst>
              <a:ext uri="{FF2B5EF4-FFF2-40B4-BE49-F238E27FC236}">
                <a16:creationId xmlns:a16="http://schemas.microsoft.com/office/drawing/2014/main" id="{E41345D2-274D-4204-A222-666DE961C87A}"/>
              </a:ext>
            </a:extLst>
          </p:cNvPr>
          <p:cNvSpPr txBox="1">
            <a:spLocks noChangeArrowheads="1"/>
          </p:cNvSpPr>
          <p:nvPr/>
        </p:nvSpPr>
        <p:spPr bwMode="auto">
          <a:xfrm>
            <a:off x="3810000" y="4953000"/>
            <a:ext cx="457200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l-GR" altLang="en-US"/>
              <a:t>Επειδή </a:t>
            </a:r>
            <a:r>
              <a:rPr lang="en-US" altLang="en-US"/>
              <a:t> </a:t>
            </a:r>
            <a:r>
              <a:rPr lang="el-GR" altLang="en-US"/>
              <a:t>ο δεσμός</a:t>
            </a:r>
            <a:r>
              <a:rPr lang="en-US" altLang="en-US"/>
              <a:t>C-H </a:t>
            </a:r>
            <a:r>
              <a:rPr lang="el-GR" altLang="en-US"/>
              <a:t>περιλαμβάνει </a:t>
            </a:r>
            <a:r>
              <a:rPr lang="en-US" altLang="en-US"/>
              <a:t>sp</a:t>
            </a:r>
            <a:r>
              <a:rPr lang="en-US" altLang="en-US" baseline="30000"/>
              <a:t>2</a:t>
            </a:r>
            <a:r>
              <a:rPr lang="el-GR" altLang="en-US" baseline="30000"/>
              <a:t> </a:t>
            </a:r>
            <a:r>
              <a:rPr lang="el-GR" altLang="en-US"/>
              <a:t>υβριδοποιημένο τροχιακό στην  πρώτη ένωση αντί του </a:t>
            </a:r>
            <a:r>
              <a:rPr lang="en-US" altLang="en-US"/>
              <a:t>sp</a:t>
            </a:r>
            <a:r>
              <a:rPr lang="en-US" altLang="en-US" baseline="30000"/>
              <a:t>3</a:t>
            </a:r>
            <a:r>
              <a:rPr lang="el-GR" altLang="en-US"/>
              <a:t> στην δεύτερη</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223236"/>
                                        </p:tgtEl>
                                        <p:attrNameLst>
                                          <p:attrName>style.visibility</p:attrName>
                                        </p:attrNameLst>
                                      </p:cBhvr>
                                      <p:to>
                                        <p:strVal val="visible"/>
                                      </p:to>
                                    </p:set>
                                    <p:anim calcmode="lin" valueType="num">
                                      <p:cBhvr additive="repl">
                                        <p:cTn id="7" dur="500" fill="hold"/>
                                        <p:tgtEl>
                                          <p:spTgt spid="223236"/>
                                        </p:tgtEl>
                                        <p:attrNameLst>
                                          <p:attrName>ppt_x</p:attrName>
                                        </p:attrNameLst>
                                      </p:cBhvr>
                                      <p:tavLst>
                                        <p:tav>
                                          <p:val>
                                            <p:strVal val="0-#ppt_w/2"/>
                                          </p:val>
                                        </p:tav>
                                        <p:tav>
                                          <p:val>
                                            <p:strVal val="#ppt_x"/>
                                          </p:val>
                                        </p:tav>
                                      </p:tavLst>
                                    </p:anim>
                                    <p:anim calcmode="lin" valueType="num">
                                      <p:cBhvr additive="repl">
                                        <p:cTn id="8" dur="500" fill="hold"/>
                                        <p:tgtEl>
                                          <p:spTgt spid="223236"/>
                                        </p:tgtEl>
                                        <p:attrNameLst>
                                          <p:attrName>ppt_y</p:attrName>
                                        </p:attrNameLst>
                                      </p:cBhvr>
                                      <p:tavLst>
                                        <p:tav>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223237"/>
                                        </p:tgtEl>
                                        <p:attrNameLst>
                                          <p:attrName>style.visibility</p:attrName>
                                        </p:attrNameLst>
                                      </p:cBhvr>
                                      <p:to>
                                        <p:strVal val="visible"/>
                                      </p:to>
                                    </p:set>
                                    <p:anim calcmode="lin" valueType="num">
                                      <p:cBhvr additive="repl">
                                        <p:cTn id="13" dur="500" fill="hold"/>
                                        <p:tgtEl>
                                          <p:spTgt spid="223237"/>
                                        </p:tgtEl>
                                        <p:attrNameLst>
                                          <p:attrName>ppt_x</p:attrName>
                                        </p:attrNameLst>
                                      </p:cBhvr>
                                      <p:tavLst>
                                        <p:tav>
                                          <p:val>
                                            <p:strVal val="0-#ppt_w/2"/>
                                          </p:val>
                                        </p:tav>
                                        <p:tav>
                                          <p:val>
                                            <p:strVal val="#ppt_x"/>
                                          </p:val>
                                        </p:tav>
                                      </p:tavLst>
                                    </p:anim>
                                    <p:anim calcmode="lin" valueType="num">
                                      <p:cBhvr additive="repl">
                                        <p:cTn id="14" dur="500" fill="hold"/>
                                        <p:tgtEl>
                                          <p:spTgt spid="223237"/>
                                        </p:tgtEl>
                                        <p:attrNameLst>
                                          <p:attrName>ppt_y</p:attrName>
                                        </p:attrNameLst>
                                      </p:cBhvr>
                                      <p:tavLst>
                                        <p:tav>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257" name="Text Box 1">
            <a:extLst>
              <a:ext uri="{FF2B5EF4-FFF2-40B4-BE49-F238E27FC236}">
                <a16:creationId xmlns:a16="http://schemas.microsoft.com/office/drawing/2014/main" id="{A8EDB973-E015-4C4B-9CD1-3B713633589C}"/>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a:solidFill>
                  <a:srgbClr val="595959"/>
                </a:solidFill>
              </a:rPr>
              <a:t>Για κάθε ζεύγος των ενώσεων</a:t>
            </a:r>
            <a:r>
              <a:rPr lang="en-US" altLang="en-US" sz="2400">
                <a:solidFill>
                  <a:srgbClr val="595959"/>
                </a:solidFill>
              </a:rPr>
              <a:t>:</a:t>
            </a:r>
            <a:br>
              <a:rPr lang="en-US" altLang="en-US" sz="2400">
                <a:solidFill>
                  <a:srgbClr val="595959"/>
                </a:solidFill>
              </a:rPr>
            </a:br>
            <a:r>
              <a:rPr lang="el-GR" altLang="en-US" sz="2400">
                <a:solidFill>
                  <a:srgbClr val="595959"/>
                </a:solidFill>
              </a:rPr>
              <a:t>[1] Ποιο δεικνυόμενο Η είναι πιο όξινο?</a:t>
            </a:r>
            <a:br>
              <a:rPr lang="el-GR" altLang="en-US" sz="2400">
                <a:solidFill>
                  <a:srgbClr val="595959"/>
                </a:solidFill>
              </a:rPr>
            </a:br>
            <a:r>
              <a:rPr lang="el-GR" altLang="en-US" sz="2400">
                <a:solidFill>
                  <a:srgbClr val="595959"/>
                </a:solidFill>
              </a:rPr>
              <a:t>[2] Σχεδίασε την συζυγή βάση του κάθε οξέος</a:t>
            </a:r>
            <a:br>
              <a:rPr lang="el-GR" altLang="en-US" sz="2400">
                <a:solidFill>
                  <a:srgbClr val="595959"/>
                </a:solidFill>
              </a:rPr>
            </a:br>
            <a:r>
              <a:rPr lang="el-GR" altLang="en-US" sz="2400">
                <a:solidFill>
                  <a:srgbClr val="595959"/>
                </a:solidFill>
              </a:rPr>
              <a:t>[3] Ποια συζυγής  βάση είναι ισχυρότερη?</a:t>
            </a:r>
          </a:p>
        </p:txBody>
      </p:sp>
      <p:pic>
        <p:nvPicPr>
          <p:cNvPr id="224258" name="Picture 2">
            <a:extLst>
              <a:ext uri="{FF2B5EF4-FFF2-40B4-BE49-F238E27FC236}">
                <a16:creationId xmlns:a16="http://schemas.microsoft.com/office/drawing/2014/main" id="{B20E8D90-190D-4C8A-87A4-78CEA1BF9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2428875"/>
            <a:ext cx="8343900" cy="2714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81" name="Text Box 1">
            <a:extLst>
              <a:ext uri="{FF2B5EF4-FFF2-40B4-BE49-F238E27FC236}">
                <a16:creationId xmlns:a16="http://schemas.microsoft.com/office/drawing/2014/main" id="{DE8CBDC0-408F-41E8-A88D-8E0BDDA0E02C}"/>
              </a:ext>
            </a:extLst>
          </p:cNvPr>
          <p:cNvSpPr txBox="1">
            <a:spLocks noChangeArrowheads="1"/>
          </p:cNvSpPr>
          <p:nvPr/>
        </p:nvSpPr>
        <p:spPr bwMode="auto">
          <a:xfrm>
            <a:off x="0" y="1600200"/>
            <a:ext cx="91440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514350" indent="-504825">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panose="020B0604020202020204" pitchFamily="34" charset="0"/>
                <a:cs typeface="Arial" panose="020B0604020202020204" pitchFamily="34" charset="0"/>
              </a:defRPr>
            </a:lvl1pPr>
            <a:lvl2pP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panose="020B0604020202020204" pitchFamily="34" charset="0"/>
                <a:cs typeface="Arial" panose="020B0604020202020204" pitchFamily="34" charset="0"/>
              </a:defRPr>
            </a:lvl2pPr>
            <a:lvl3pP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panose="020B0604020202020204" pitchFamily="34" charset="0"/>
                <a:cs typeface="Arial" panose="020B0604020202020204" pitchFamily="34" charset="0"/>
              </a:defRPr>
            </a:lvl3pPr>
            <a:lvl4pP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panose="020B0604020202020204" pitchFamily="34" charset="0"/>
                <a:cs typeface="Arial" panose="020B0604020202020204" pitchFamily="34" charset="0"/>
              </a:defRPr>
            </a:lvl4pPr>
            <a:lvl5pP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panose="020B0604020202020204" pitchFamily="34" charset="0"/>
                <a:cs typeface="Arial" panose="020B0604020202020204" pitchFamily="34" charset="0"/>
              </a:defRPr>
            </a:lvl9pPr>
          </a:lstStyle>
          <a:p>
            <a:pPr>
              <a:spcBef>
                <a:spcPts val="700"/>
              </a:spcBef>
              <a:buClrTx/>
              <a:buFontTx/>
              <a:buNone/>
            </a:pPr>
            <a:r>
              <a:rPr lang="el-GR" altLang="en-US" sz="2800" b="1"/>
              <a:t>1CH</a:t>
            </a:r>
            <a:r>
              <a:rPr lang="el-GR" altLang="en-US" sz="2800" b="1" baseline="-25000"/>
              <a:t>4  </a:t>
            </a:r>
            <a:r>
              <a:rPr lang="el-GR" altLang="en-US" sz="2800" b="1"/>
              <a:t>2H</a:t>
            </a:r>
            <a:r>
              <a:rPr lang="el-GR" altLang="en-US" sz="2800" b="1" baseline="-25000"/>
              <a:t>2</a:t>
            </a:r>
            <a:r>
              <a:rPr lang="el-GR" altLang="en-US" sz="2800" b="1"/>
              <a:t>O 3Br</a:t>
            </a:r>
            <a:r>
              <a:rPr lang="el-GR" altLang="en-US" sz="2800" b="1" baseline="30000"/>
              <a:t>(+) </a:t>
            </a:r>
            <a:r>
              <a:rPr lang="el-GR" altLang="en-US" sz="2800" b="1"/>
              <a:t>4H</a:t>
            </a:r>
            <a:r>
              <a:rPr lang="el-GR" altLang="en-US" sz="2800" b="1" baseline="-25000"/>
              <a:t>2</a:t>
            </a:r>
            <a:r>
              <a:rPr lang="el-GR" altLang="en-US" sz="2800" b="1"/>
              <a:t>C=CH</a:t>
            </a:r>
            <a:r>
              <a:rPr lang="el-GR" altLang="en-US" sz="2800" b="1" baseline="-25000"/>
              <a:t>2 </a:t>
            </a:r>
            <a:r>
              <a:rPr lang="el-GR" altLang="en-US" sz="2800" b="1"/>
              <a:t>5BF</a:t>
            </a:r>
            <a:r>
              <a:rPr lang="el-GR" altLang="en-US" sz="2800" b="1" baseline="-25000"/>
              <a:t>3 </a:t>
            </a:r>
            <a:r>
              <a:rPr lang="el-GR" altLang="en-US" sz="2800" b="1"/>
              <a:t>6NO</a:t>
            </a:r>
            <a:r>
              <a:rPr lang="el-GR" altLang="en-US" sz="2800" b="1" baseline="-25000"/>
              <a:t>2</a:t>
            </a:r>
            <a:r>
              <a:rPr lang="el-GR" altLang="en-US" sz="2800" b="1" baseline="30000"/>
              <a:t>(+) </a:t>
            </a:r>
            <a:r>
              <a:rPr lang="el-GR" altLang="en-US" sz="2800" b="1"/>
              <a:t>7NH</a:t>
            </a:r>
            <a:r>
              <a:rPr lang="el-GR" altLang="en-US" sz="2800" b="1" baseline="-25000"/>
              <a:t>3  </a:t>
            </a:r>
            <a:r>
              <a:rPr lang="el-GR" altLang="en-US" sz="2800" b="1"/>
              <a:t>8Br</a:t>
            </a:r>
            <a:r>
              <a:rPr lang="el-GR" altLang="en-US" sz="2800" b="1" baseline="30000"/>
              <a:t>(-)</a:t>
            </a:r>
          </a:p>
          <a:p>
            <a:pPr>
              <a:spcBef>
                <a:spcPts val="800"/>
              </a:spcBef>
              <a:buClrTx/>
              <a:buFontTx/>
              <a:buNone/>
            </a:pPr>
            <a:r>
              <a:rPr lang="el-GR" altLang="en-US" sz="3200"/>
              <a:t>     [    ]       3,5,6                                                                                                                                      [    ]       1,4,5                                                                                                                                                     [    ]       2,3,5                                                                                                                                                      [    ]       4,5,6                     </a:t>
            </a:r>
            <a:r>
              <a:rPr lang="el-GR" altLang="en-US" sz="3200" baseline="30000"/>
              <a:t>                                                                                                                                                                          </a:t>
            </a:r>
            <a:r>
              <a:rPr lang="el-GR" altLang="en-US" sz="3200"/>
              <a:t>[    ]      1,3,5.6 </a:t>
            </a:r>
          </a:p>
          <a:p>
            <a:pPr>
              <a:spcBef>
                <a:spcPts val="800"/>
              </a:spcBef>
              <a:buClrTx/>
              <a:buFontTx/>
              <a:buNone/>
            </a:pPr>
            <a:endParaRPr lang="el-GR" altLang="en-US" sz="3200"/>
          </a:p>
        </p:txBody>
      </p:sp>
      <p:sp>
        <p:nvSpPr>
          <p:cNvPr id="225282" name="Rectangle 2">
            <a:extLst>
              <a:ext uri="{FF2B5EF4-FFF2-40B4-BE49-F238E27FC236}">
                <a16:creationId xmlns:a16="http://schemas.microsoft.com/office/drawing/2014/main" id="{4E1BA0EA-8E4F-46CC-A28F-E86A3B5E7357}"/>
              </a:ext>
            </a:extLst>
          </p:cNvPr>
          <p:cNvSpPr>
            <a:spLocks noChangeArrowheads="1"/>
          </p:cNvSpPr>
          <p:nvPr/>
        </p:nvSpPr>
        <p:spPr bwMode="auto">
          <a:xfrm>
            <a:off x="533400" y="228600"/>
            <a:ext cx="82296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b="1"/>
              <a:t>Ποιά από τα ακόλουθα μόρια ή ιόντα είναι ηλεκτρονιόφιλα</a:t>
            </a:r>
            <a:r>
              <a:rPr lang="el-GR" altLang="en-US" b="1"/>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5" name="Text Box 1">
            <a:extLst>
              <a:ext uri="{FF2B5EF4-FFF2-40B4-BE49-F238E27FC236}">
                <a16:creationId xmlns:a16="http://schemas.microsoft.com/office/drawing/2014/main" id="{1748B981-FBAC-4DD7-8C59-AF2E7FB7E63D}"/>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Ποιά από τα ακόλουθα μόρια ή ιόντα είναι πυρηνόφιλα (νουκλεόφιλα);</a:t>
            </a:r>
          </a:p>
        </p:txBody>
      </p:sp>
      <p:sp>
        <p:nvSpPr>
          <p:cNvPr id="226306" name="Text Box 2">
            <a:extLst>
              <a:ext uri="{FF2B5EF4-FFF2-40B4-BE49-F238E27FC236}">
                <a16:creationId xmlns:a16="http://schemas.microsoft.com/office/drawing/2014/main" id="{218B8632-18FE-4F1B-9A58-9111CC9E8AE6}"/>
              </a:ext>
            </a:extLst>
          </p:cNvPr>
          <p:cNvSpPr txBox="1">
            <a:spLocks noChangeArrowheads="1"/>
          </p:cNvSpPr>
          <p:nvPr/>
        </p:nvSpPr>
        <p:spPr bwMode="auto">
          <a:xfrm>
            <a:off x="0" y="1600200"/>
            <a:ext cx="91440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CCCCFF"/>
              </a:buClr>
              <a:buFont typeface="Wingdings" panose="05000000000000000000" pitchFamily="2" charset="2"/>
              <a:buChar char=""/>
            </a:pPr>
            <a:r>
              <a:rPr lang="el-GR" altLang="en-US" sz="2400" b="1"/>
              <a:t>1CH</a:t>
            </a:r>
            <a:r>
              <a:rPr lang="el-GR" altLang="en-US" sz="2400" b="1" baseline="-25000"/>
              <a:t>4 </a:t>
            </a:r>
            <a:r>
              <a:rPr lang="el-GR" altLang="en-US" sz="2400" b="1"/>
              <a:t>2H</a:t>
            </a:r>
            <a:r>
              <a:rPr lang="el-GR" altLang="en-US" sz="2400" b="1" baseline="-25000"/>
              <a:t>2</a:t>
            </a:r>
            <a:r>
              <a:rPr lang="el-GR" altLang="en-US" sz="2400" b="1"/>
              <a:t>O 3BH</a:t>
            </a:r>
            <a:r>
              <a:rPr lang="el-GR" altLang="en-US" sz="2400" b="1" baseline="-25000"/>
              <a:t>3 </a:t>
            </a:r>
            <a:r>
              <a:rPr lang="el-GR" altLang="en-US" sz="2400" b="1"/>
              <a:t>4H</a:t>
            </a:r>
            <a:r>
              <a:rPr lang="el-GR" altLang="en-US" sz="2400" b="1" baseline="-25000"/>
              <a:t>2</a:t>
            </a:r>
            <a:r>
              <a:rPr lang="el-GR" altLang="en-US" sz="2400" b="1"/>
              <a:t>C=CH</a:t>
            </a:r>
            <a:r>
              <a:rPr lang="el-GR" altLang="en-US" sz="2400" b="1" baseline="-25000"/>
              <a:t>2 </a:t>
            </a:r>
            <a:r>
              <a:rPr lang="el-GR" altLang="en-US" sz="2400" b="1"/>
              <a:t>5OH</a:t>
            </a:r>
            <a:r>
              <a:rPr lang="el-GR" altLang="en-US" sz="2400" b="1" baseline="30000"/>
              <a:t>(–) </a:t>
            </a:r>
            <a:r>
              <a:rPr lang="el-GR" altLang="en-US" sz="2400" b="1"/>
              <a:t>6Br</a:t>
            </a:r>
            <a:r>
              <a:rPr lang="el-GR" altLang="en-US" sz="2400" b="1" baseline="30000"/>
              <a:t>(+) </a:t>
            </a:r>
            <a:r>
              <a:rPr lang="el-GR" altLang="en-US" sz="2400" b="1"/>
              <a:t>7NH</a:t>
            </a:r>
            <a:r>
              <a:rPr lang="el-GR" altLang="en-US" sz="2400" b="1" baseline="-25000"/>
              <a:t>3 </a:t>
            </a:r>
            <a:r>
              <a:rPr lang="el-GR" altLang="en-US" sz="2400" b="1"/>
              <a:t>8B</a:t>
            </a:r>
            <a:r>
              <a:rPr lang="el-GR" altLang="en-US" sz="3200" b="1"/>
              <a:t>r</a:t>
            </a:r>
            <a:r>
              <a:rPr lang="el-GR" altLang="en-US" sz="3200" b="1" baseline="30000"/>
              <a:t>(–)</a:t>
            </a:r>
          </a:p>
          <a:p>
            <a:pPr>
              <a:spcBef>
                <a:spcPts val="800"/>
              </a:spcBef>
              <a:buClr>
                <a:srgbClr val="CCCCFF"/>
              </a:buClr>
              <a:buFont typeface="Wingdings" panose="05000000000000000000" pitchFamily="2" charset="2"/>
              <a:buChar char=""/>
            </a:pPr>
            <a:r>
              <a:rPr lang="en-US" altLang="en-US" sz="3200">
                <a:latin typeface="Times New Roman" panose="02020603050405020304" pitchFamily="18" charset="0"/>
              </a:rPr>
              <a:t>[    ]    </a:t>
            </a:r>
            <a:r>
              <a:rPr lang="el-GR" altLang="en-US" sz="3200">
                <a:latin typeface="Times New Roman" panose="02020603050405020304" pitchFamily="18" charset="0"/>
              </a:rPr>
              <a:t>2,4,5,7,8</a:t>
            </a:r>
            <a:r>
              <a:rPr lang="en-US" altLang="en-US" sz="3200">
                <a:latin typeface="Times New Roman" panose="02020603050405020304" pitchFamily="18" charset="0"/>
              </a:rPr>
              <a:t>            </a:t>
            </a:r>
            <a:r>
              <a:rPr lang="el-GR" altLang="en-US" sz="3200">
                <a:latin typeface="Times New Roman" panose="02020603050405020304" pitchFamily="18" charset="0"/>
              </a:rPr>
              <a:t>                     </a:t>
            </a:r>
            <a:r>
              <a:rPr lang="en-US" altLang="en-US" sz="3200">
                <a:latin typeface="Times New Roman" panose="02020603050405020304" pitchFamily="18" charset="0"/>
              </a:rPr>
              <a:t>                                                                                                          [    ]    </a:t>
            </a:r>
            <a:r>
              <a:rPr lang="el-GR" altLang="en-US" sz="3200">
                <a:latin typeface="Times New Roman" panose="02020603050405020304" pitchFamily="18" charset="0"/>
              </a:rPr>
              <a:t>1,2,4,7,8                        </a:t>
            </a:r>
            <a:r>
              <a:rPr lang="en-US" altLang="en-US" sz="3200">
                <a:latin typeface="Times New Roman" panose="02020603050405020304" pitchFamily="18" charset="0"/>
              </a:rPr>
              <a:t>                                                                                                                         [    ]     </a:t>
            </a:r>
            <a:r>
              <a:rPr lang="el-GR" altLang="en-US" sz="3200">
                <a:latin typeface="Times New Roman" panose="02020603050405020304" pitchFamily="18" charset="0"/>
              </a:rPr>
              <a:t>3,4,5,8                                                                                                                                                   </a:t>
            </a:r>
            <a:r>
              <a:rPr lang="en-US" altLang="en-US" sz="3200">
                <a:latin typeface="Times New Roman" panose="02020603050405020304" pitchFamily="18" charset="0"/>
              </a:rPr>
              <a:t>[    ]    </a:t>
            </a:r>
            <a:r>
              <a:rPr lang="el-GR" altLang="en-US" sz="3200">
                <a:latin typeface="Times New Roman" panose="02020603050405020304" pitchFamily="18" charset="0"/>
              </a:rPr>
              <a:t> 1,4,5,7,8                                              </a:t>
            </a:r>
            <a:r>
              <a:rPr lang="en-US" altLang="en-US" sz="3200" baseline="30000">
                <a:latin typeface="Times New Roman" panose="02020603050405020304" pitchFamily="18" charset="0"/>
              </a:rPr>
              <a:t>                                                                                                                                                                      </a:t>
            </a:r>
            <a:r>
              <a:rPr lang="en-US" altLang="en-US" sz="3200">
                <a:latin typeface="Times New Roman" panose="02020603050405020304" pitchFamily="18" charset="0"/>
              </a:rPr>
              <a:t>[    ]     </a:t>
            </a:r>
            <a:r>
              <a:rPr lang="el-GR" altLang="en-US" sz="3200">
                <a:latin typeface="Times New Roman" panose="02020603050405020304" pitchFamily="18" charset="0"/>
              </a:rPr>
              <a:t>κανένα</a:t>
            </a:r>
          </a:p>
          <a:p>
            <a:pPr>
              <a:spcBef>
                <a:spcPts val="800"/>
              </a:spcBef>
              <a:buClrTx/>
              <a:buFontTx/>
              <a:buNone/>
            </a:pPr>
            <a:endParaRPr lang="el-GR" altLang="en-US" sz="32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4F208A8-C5BE-4DB4-A93A-F0080A682D7A}"/>
              </a:ext>
            </a:extLst>
          </p:cNvPr>
          <p:cNvSpPr>
            <a:spLocks noGrp="1" noChangeArrowheads="1"/>
          </p:cNvSpPr>
          <p:nvPr>
            <p:ph idx="1"/>
          </p:nvPr>
        </p:nvSpPr>
        <p:spPr bwMode="auto">
          <a:xfrm>
            <a:off x="413792" y="2636912"/>
            <a:ext cx="831641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l-GR" altLang="en-US"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Ποιο είναι το </a:t>
            </a:r>
            <a:r>
              <a:rPr kumimoji="0" lang="en-US" altLang="en-US"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pH </a:t>
            </a:r>
            <a:r>
              <a:rPr kumimoji="0" lang="el-GR" altLang="en-US"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ενός διαλύματος </a:t>
            </a:r>
            <a:r>
              <a:rPr kumimoji="0" lang="en-US" altLang="en-US"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 0.100 M NaHSO</a:t>
            </a:r>
            <a:r>
              <a:rPr kumimoji="0" lang="en-US" altLang="en-US" b="0" i="0" u="none" strike="noStrike" cap="none" normalizeH="0" baseline="-25000" dirty="0">
                <a:ln>
                  <a:noFill/>
                </a:ln>
                <a:solidFill>
                  <a:srgbClr val="000000"/>
                </a:solidFill>
                <a:effectLst/>
                <a:latin typeface="Tahoma" panose="020B0604030504040204" pitchFamily="34" charset="0"/>
                <a:cs typeface="Tahoma" panose="020B0604030504040204" pitchFamily="34" charset="0"/>
              </a:rPr>
              <a:t>4</a:t>
            </a:r>
            <a:r>
              <a:rPr kumimoji="0" lang="en-US" altLang="en-US"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 ? </a:t>
            </a:r>
            <a:r>
              <a:rPr kumimoji="0" lang="el-GR" altLang="en-US"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Το θειικό</a:t>
            </a:r>
            <a:r>
              <a:rPr kumimoji="0" lang="el-GR" altLang="en-US" b="0" i="0" u="none" strike="noStrike" cap="none" normalizeH="0" dirty="0">
                <a:ln>
                  <a:noFill/>
                </a:ln>
                <a:solidFill>
                  <a:srgbClr val="000000"/>
                </a:solidFill>
                <a:effectLst/>
                <a:latin typeface="Tahoma" panose="020B0604030504040204" pitchFamily="34" charset="0"/>
                <a:cs typeface="Tahoma" panose="020B0604030504040204" pitchFamily="34" charset="0"/>
              </a:rPr>
              <a:t> οξύ είναι λίαν ισχυρό και η </a:t>
            </a:r>
            <a:r>
              <a:rPr kumimoji="0" lang="en-US" altLang="en-US" b="0" i="0" u="none" strike="noStrike" cap="none" normalizeH="0" baseline="0" dirty="0">
                <a:ln>
                  <a:noFill/>
                </a:ln>
                <a:solidFill>
                  <a:srgbClr val="000000"/>
                </a:solidFill>
                <a:effectLst/>
                <a:latin typeface="MathJax_Main"/>
                <a:cs typeface="Tahoma" panose="020B0604030504040204" pitchFamily="34" charset="0"/>
              </a:rPr>
              <a:t>p</a:t>
            </a:r>
            <a:r>
              <a:rPr kumimoji="0" lang="en-US" altLang="en-US" b="0" i="0" u="none" strike="noStrike" cap="none" normalizeH="0" baseline="0" dirty="0">
                <a:ln>
                  <a:noFill/>
                </a:ln>
                <a:solidFill>
                  <a:srgbClr val="000000"/>
                </a:solidFill>
                <a:effectLst/>
                <a:latin typeface="MathJax_Math-italic"/>
                <a:cs typeface="Tahoma" panose="020B0604030504040204" pitchFamily="34" charset="0"/>
              </a:rPr>
              <a:t>K</a:t>
            </a:r>
            <a:r>
              <a:rPr kumimoji="0" lang="en-US" altLang="en-US" b="0" i="0" u="none" strike="noStrike" cap="none" normalizeH="0" baseline="0" dirty="0">
                <a:ln>
                  <a:noFill/>
                </a:ln>
                <a:solidFill>
                  <a:srgbClr val="000000"/>
                </a:solidFill>
                <a:effectLst/>
                <a:latin typeface="MathJax_Main"/>
                <a:cs typeface="Tahoma" panose="020B0604030504040204" pitchFamily="34" charset="0"/>
              </a:rPr>
              <a:t>a2</a:t>
            </a:r>
            <a:r>
              <a:rPr kumimoji="0" lang="en-US" altLang="en-US"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 </a:t>
            </a:r>
            <a:r>
              <a:rPr kumimoji="0" lang="el-GR" altLang="en-US"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του </a:t>
            </a:r>
            <a:r>
              <a:rPr kumimoji="0" lang="en-US" altLang="en-US"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HSO</a:t>
            </a:r>
            <a:r>
              <a:rPr kumimoji="0" lang="en-US" altLang="en-US" b="0" i="0" u="none" strike="noStrike" cap="none" normalizeH="0" baseline="-25000" dirty="0">
                <a:ln>
                  <a:noFill/>
                </a:ln>
                <a:solidFill>
                  <a:srgbClr val="000000"/>
                </a:solidFill>
                <a:effectLst/>
                <a:latin typeface="Tahoma" panose="020B0604030504040204" pitchFamily="34" charset="0"/>
                <a:cs typeface="Tahoma" panose="020B0604030504040204" pitchFamily="34" charset="0"/>
              </a:rPr>
              <a:t>4</a:t>
            </a:r>
            <a:r>
              <a:rPr kumimoji="0" lang="en-US" altLang="en-US" b="0" i="0" u="none" strike="noStrike" cap="none" normalizeH="0" baseline="30000" dirty="0">
                <a:ln>
                  <a:noFill/>
                </a:ln>
                <a:solidFill>
                  <a:srgbClr val="000000"/>
                </a:solidFill>
                <a:effectLst/>
                <a:latin typeface="Tahoma" panose="020B0604030504040204" pitchFamily="34" charset="0"/>
                <a:cs typeface="Tahoma" panose="020B0604030504040204" pitchFamily="34" charset="0"/>
              </a:rPr>
              <a:t>−</a:t>
            </a:r>
            <a:r>
              <a:rPr kumimoji="0" lang="en-US" altLang="en-US"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 </a:t>
            </a:r>
            <a:r>
              <a:rPr kumimoji="0" lang="el-GR" altLang="en-US"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είναι</a:t>
            </a:r>
            <a:r>
              <a:rPr kumimoji="0" lang="en-US" altLang="en-US"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 1.92.</a:t>
            </a:r>
            <a:r>
              <a:rPr kumimoji="0" lang="en-US" altLang="en-US" b="0" i="0" u="none" strike="noStrike" cap="none" normalizeH="0" baseline="0" dirty="0">
                <a:ln>
                  <a:noFill/>
                </a:ln>
                <a:solidFill>
                  <a:schemeClr val="tx1"/>
                </a:solidFill>
                <a:effectLst/>
              </a:rPr>
              <a:t> </a:t>
            </a:r>
          </a:p>
        </p:txBody>
      </p:sp>
    </p:spTree>
    <p:extLst>
      <p:ext uri="{BB962C8B-B14F-4D97-AF65-F5344CB8AC3E}">
        <p14:creationId xmlns:p14="http://schemas.microsoft.com/office/powerpoint/2010/main" val="13919346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7329" name="Rectangle 1">
            <a:extLst>
              <a:ext uri="{FF2B5EF4-FFF2-40B4-BE49-F238E27FC236}">
                <a16:creationId xmlns:a16="http://schemas.microsoft.com/office/drawing/2014/main" id="{DA90B195-E8BD-4E95-A7FE-4C7BA276AEC6}"/>
              </a:ext>
            </a:extLst>
          </p:cNvPr>
          <p:cNvSpPr>
            <a:spLocks noChangeArrowheads="1"/>
          </p:cNvSpPr>
          <p:nvPr/>
        </p:nvSpPr>
        <p:spPr bwMode="auto">
          <a:xfrm>
            <a:off x="457200" y="952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a:t>Πολυπρωτικές ισορροπίες Οξέων-Βάσεων</a:t>
            </a:r>
            <a:r>
              <a:rPr lang="en-US" altLang="en-US" sz="4400"/>
              <a:t> </a:t>
            </a:r>
          </a:p>
        </p:txBody>
      </p:sp>
      <p:sp>
        <p:nvSpPr>
          <p:cNvPr id="227330" name="Text Box 2">
            <a:extLst>
              <a:ext uri="{FF2B5EF4-FFF2-40B4-BE49-F238E27FC236}">
                <a16:creationId xmlns:a16="http://schemas.microsoft.com/office/drawing/2014/main" id="{3DB55F38-8EED-488E-99A0-D1BFDDA5EEC3}"/>
              </a:ext>
            </a:extLst>
          </p:cNvPr>
          <p:cNvSpPr txBox="1">
            <a:spLocks noChangeArrowheads="1"/>
          </p:cNvSpPr>
          <p:nvPr/>
        </p:nvSpPr>
        <p:spPr bwMode="auto">
          <a:xfrm>
            <a:off x="225425" y="1377950"/>
            <a:ext cx="8535988" cy="150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1pPr>
            <a:lvl2pPr marL="9144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2pPr>
            <a:lvl3pPr marL="1362075"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i="1"/>
              <a:t>Ρυθμιστικά διπρωτικών</a:t>
            </a:r>
          </a:p>
          <a:p>
            <a:pPr>
              <a:buClrTx/>
              <a:buFontTx/>
              <a:buNone/>
            </a:pPr>
            <a:endParaRPr lang="en-US" altLang="en-US" i="1"/>
          </a:p>
          <a:p>
            <a:pPr lvl="1">
              <a:buClrTx/>
              <a:buFontTx/>
              <a:buNone/>
            </a:pPr>
            <a:r>
              <a:rPr lang="en-US" altLang="en-US" sz="1600"/>
              <a:t>	</a:t>
            </a:r>
            <a:r>
              <a:rPr lang="el-GR" altLang="en-US">
                <a:solidFill>
                  <a:srgbClr val="CC3300"/>
                </a:solidFill>
              </a:rPr>
              <a:t>Παράδειγμα </a:t>
            </a:r>
            <a:r>
              <a:rPr lang="en-US" altLang="en-US">
                <a:solidFill>
                  <a:srgbClr val="CC3300"/>
                </a:solidFill>
              </a:rPr>
              <a:t> 1:</a:t>
            </a:r>
          </a:p>
          <a:p>
            <a:pPr lvl="2">
              <a:buClr>
                <a:srgbClr val="CC3300"/>
              </a:buClr>
              <a:buSzPct val="60000"/>
              <a:buFont typeface="Wingdings" panose="05000000000000000000" pitchFamily="2" charset="2"/>
              <a:buChar char=""/>
            </a:pPr>
            <a:r>
              <a:rPr lang="el-GR" altLang="en-US" sz="1600"/>
              <a:t>Πόσα </a:t>
            </a:r>
            <a:r>
              <a:rPr lang="en-US" altLang="en-US" sz="1600"/>
              <a:t> grams Na</a:t>
            </a:r>
            <a:r>
              <a:rPr lang="en-US" altLang="en-US" sz="1600" baseline="-25000"/>
              <a:t>2</a:t>
            </a:r>
            <a:r>
              <a:rPr lang="en-US" altLang="en-US" sz="1600"/>
              <a:t>CO</a:t>
            </a:r>
            <a:r>
              <a:rPr lang="en-US" altLang="en-US" sz="1600" baseline="-25000"/>
              <a:t>3</a:t>
            </a:r>
            <a:r>
              <a:rPr lang="en-US" altLang="en-US" sz="1600"/>
              <a:t> (FM 105.99) </a:t>
            </a:r>
            <a:r>
              <a:rPr lang="el-GR" altLang="en-US" sz="1600"/>
              <a:t>θα πρέπει να αναμιχθούν με </a:t>
            </a:r>
            <a:r>
              <a:rPr lang="en-US" altLang="en-US" sz="1600"/>
              <a:t> 5.00 g NaHCO</a:t>
            </a:r>
            <a:r>
              <a:rPr lang="en-US" altLang="en-US" sz="1600" baseline="-25000"/>
              <a:t>3</a:t>
            </a:r>
            <a:r>
              <a:rPr lang="en-US" altLang="en-US" sz="1600"/>
              <a:t> (FM 84.01) </a:t>
            </a:r>
            <a:r>
              <a:rPr lang="el-GR" altLang="en-US" sz="1600"/>
              <a:t>για την παραγωγή </a:t>
            </a:r>
            <a:r>
              <a:rPr lang="en-US" altLang="en-US" sz="1600"/>
              <a:t>100 mL </a:t>
            </a:r>
            <a:r>
              <a:rPr lang="el-GR" altLang="en-US" sz="1600"/>
              <a:t>ρυθμιστικού με </a:t>
            </a:r>
            <a:r>
              <a:rPr lang="en-US" altLang="en-US" sz="1600"/>
              <a:t> pH 10.00?</a:t>
            </a:r>
          </a:p>
        </p:txBody>
      </p:sp>
      <p:sp>
        <p:nvSpPr>
          <p:cNvPr id="227331" name="Text Box 3">
            <a:extLst>
              <a:ext uri="{FF2B5EF4-FFF2-40B4-BE49-F238E27FC236}">
                <a16:creationId xmlns:a16="http://schemas.microsoft.com/office/drawing/2014/main" id="{385CDBD0-F757-46AF-9B2C-B2CB6AC54C09}"/>
              </a:ext>
            </a:extLst>
          </p:cNvPr>
          <p:cNvSpPr txBox="1">
            <a:spLocks noChangeArrowheads="1"/>
          </p:cNvSpPr>
          <p:nvPr/>
        </p:nvSpPr>
        <p:spPr bwMode="auto">
          <a:xfrm>
            <a:off x="4181475" y="2876550"/>
            <a:ext cx="1212850" cy="336550"/>
          </a:xfrm>
          <a:prstGeom prst="rect">
            <a:avLst/>
          </a:prstGeom>
          <a:solidFill>
            <a:srgbClr val="CCEC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1600">
                <a:solidFill>
                  <a:srgbClr val="CC3300"/>
                </a:solidFill>
              </a:rPr>
              <a:t>FM = 84.01</a:t>
            </a:r>
          </a:p>
        </p:txBody>
      </p:sp>
      <p:sp>
        <p:nvSpPr>
          <p:cNvPr id="227332" name="Text Box 4">
            <a:extLst>
              <a:ext uri="{FF2B5EF4-FFF2-40B4-BE49-F238E27FC236}">
                <a16:creationId xmlns:a16="http://schemas.microsoft.com/office/drawing/2014/main" id="{CFF11155-A148-470C-B432-ADD0A29CB773}"/>
              </a:ext>
            </a:extLst>
          </p:cNvPr>
          <p:cNvSpPr txBox="1">
            <a:spLocks noChangeArrowheads="1"/>
          </p:cNvSpPr>
          <p:nvPr/>
        </p:nvSpPr>
        <p:spPr bwMode="auto">
          <a:xfrm>
            <a:off x="6438900" y="2886075"/>
            <a:ext cx="1325563" cy="336550"/>
          </a:xfrm>
          <a:prstGeom prst="rect">
            <a:avLst/>
          </a:prstGeom>
          <a:solidFill>
            <a:srgbClr val="CCEC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1600">
                <a:solidFill>
                  <a:srgbClr val="CC3300"/>
                </a:solidFill>
              </a:rPr>
              <a:t>FM = 105.99</a:t>
            </a:r>
          </a:p>
        </p:txBody>
      </p:sp>
      <p:sp>
        <p:nvSpPr>
          <p:cNvPr id="227333" name="Text Box 5">
            <a:extLst>
              <a:ext uri="{FF2B5EF4-FFF2-40B4-BE49-F238E27FC236}">
                <a16:creationId xmlns:a16="http://schemas.microsoft.com/office/drawing/2014/main" id="{4C3AB423-9B23-48D7-B4B0-BBBE68F468B1}"/>
              </a:ext>
            </a:extLst>
          </p:cNvPr>
          <p:cNvSpPr txBox="1">
            <a:spLocks noChangeArrowheads="1"/>
          </p:cNvSpPr>
          <p:nvPr/>
        </p:nvSpPr>
        <p:spPr bwMode="auto">
          <a:xfrm>
            <a:off x="1955800" y="2857500"/>
            <a:ext cx="1212850" cy="336550"/>
          </a:xfrm>
          <a:prstGeom prst="rect">
            <a:avLst/>
          </a:prstGeom>
          <a:solidFill>
            <a:srgbClr val="CCEC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1600">
                <a:solidFill>
                  <a:srgbClr val="CC3300"/>
                </a:solidFill>
              </a:rPr>
              <a:t>FM = 62.03</a:t>
            </a:r>
          </a:p>
        </p:txBody>
      </p:sp>
      <p:grpSp>
        <p:nvGrpSpPr>
          <p:cNvPr id="227334" name="Group 6">
            <a:extLst>
              <a:ext uri="{FF2B5EF4-FFF2-40B4-BE49-F238E27FC236}">
                <a16:creationId xmlns:a16="http://schemas.microsoft.com/office/drawing/2014/main" id="{BDE9A5FB-1E84-48E9-9557-12D78A799D59}"/>
              </a:ext>
            </a:extLst>
          </p:cNvPr>
          <p:cNvGrpSpPr>
            <a:grpSpLocks/>
          </p:cNvGrpSpPr>
          <p:nvPr/>
        </p:nvGrpSpPr>
        <p:grpSpPr bwMode="auto">
          <a:xfrm>
            <a:off x="2047875" y="3403600"/>
            <a:ext cx="5878513" cy="1030288"/>
            <a:chOff x="1290" y="2144"/>
            <a:chExt cx="3703" cy="649"/>
          </a:xfrm>
        </p:grpSpPr>
        <p:pic>
          <p:nvPicPr>
            <p:cNvPr id="227335" name="Picture 7">
              <a:extLst>
                <a:ext uri="{FF2B5EF4-FFF2-40B4-BE49-F238E27FC236}">
                  <a16:creationId xmlns:a16="http://schemas.microsoft.com/office/drawing/2014/main" id="{669504C1-79E3-4221-AC47-844DC968C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 y="2144"/>
              <a:ext cx="3703" cy="6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27336" name="Object 8">
              <a:extLst>
                <a:ext uri="{FF2B5EF4-FFF2-40B4-BE49-F238E27FC236}">
                  <a16:creationId xmlns:a16="http://schemas.microsoft.com/office/drawing/2014/main" id="{1949B4BF-8904-47AE-90AF-79D9A7F265C7}"/>
                </a:ext>
              </a:extLst>
            </p:cNvPr>
            <p:cNvGraphicFramePr>
              <a:graphicFrameLocks noChangeAspect="1"/>
            </p:cNvGraphicFramePr>
            <p:nvPr/>
          </p:nvGraphicFramePr>
          <p:xfrm>
            <a:off x="1951" y="2188"/>
            <a:ext cx="524" cy="120"/>
          </p:xfrm>
          <a:graphic>
            <a:graphicData uri="http://schemas.openxmlformats.org/presentationml/2006/ole">
              <mc:AlternateContent xmlns:mc="http://schemas.openxmlformats.org/markup-compatibility/2006">
                <mc:Choice xmlns:v="urn:schemas-microsoft-com:vml" Requires="v">
                  <p:oleObj r:id="rId4" imgW="910440" imgH="204840" progId="">
                    <p:embed/>
                  </p:oleObj>
                </mc:Choice>
                <mc:Fallback>
                  <p:oleObj r:id="rId4" imgW="910440" imgH="204840"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1" y="2188"/>
                          <a:ext cx="524" cy="12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7337" name="Object 9">
              <a:extLst>
                <a:ext uri="{FF2B5EF4-FFF2-40B4-BE49-F238E27FC236}">
                  <a16:creationId xmlns:a16="http://schemas.microsoft.com/office/drawing/2014/main" id="{C2F74B70-D484-40B9-88FF-116994409C85}"/>
                </a:ext>
              </a:extLst>
            </p:cNvPr>
            <p:cNvGraphicFramePr>
              <a:graphicFrameLocks noChangeAspect="1"/>
            </p:cNvGraphicFramePr>
            <p:nvPr/>
          </p:nvGraphicFramePr>
          <p:xfrm>
            <a:off x="3392" y="2223"/>
            <a:ext cx="587" cy="120"/>
          </p:xfrm>
          <a:graphic>
            <a:graphicData uri="http://schemas.openxmlformats.org/presentationml/2006/ole">
              <mc:AlternateContent xmlns:mc="http://schemas.openxmlformats.org/markup-compatibility/2006">
                <mc:Choice xmlns:v="urn:schemas-microsoft-com:vml" Requires="v">
                  <p:oleObj r:id="rId6" imgW="989640" imgH="204840" progId="">
                    <p:embed/>
                  </p:oleObj>
                </mc:Choice>
                <mc:Fallback>
                  <p:oleObj r:id="rId6" imgW="989640" imgH="204840" progId="">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2" y="2223"/>
                          <a:ext cx="587" cy="12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353" name="Rectangle 1">
            <a:extLst>
              <a:ext uri="{FF2B5EF4-FFF2-40B4-BE49-F238E27FC236}">
                <a16:creationId xmlns:a16="http://schemas.microsoft.com/office/drawing/2014/main" id="{E27D6A61-DC2C-4DDC-B540-CCE28B9278FE}"/>
              </a:ext>
            </a:extLst>
          </p:cNvPr>
          <p:cNvSpPr>
            <a:spLocks noChangeArrowheads="1"/>
          </p:cNvSpPr>
          <p:nvPr/>
        </p:nvSpPr>
        <p:spPr bwMode="auto">
          <a:xfrm>
            <a:off x="457200" y="952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a:t>Πολυπρωτικές ισορροπίες Οξέων-Βάσεων</a:t>
            </a:r>
            <a:r>
              <a:rPr lang="en-US" altLang="en-US" sz="4400"/>
              <a:t> </a:t>
            </a:r>
          </a:p>
        </p:txBody>
      </p:sp>
      <p:sp>
        <p:nvSpPr>
          <p:cNvPr id="228354" name="Text Box 2">
            <a:extLst>
              <a:ext uri="{FF2B5EF4-FFF2-40B4-BE49-F238E27FC236}">
                <a16:creationId xmlns:a16="http://schemas.microsoft.com/office/drawing/2014/main" id="{A6BECAF6-8072-441D-898D-C22C172F9932}"/>
              </a:ext>
            </a:extLst>
          </p:cNvPr>
          <p:cNvSpPr txBox="1">
            <a:spLocks noChangeArrowheads="1"/>
          </p:cNvSpPr>
          <p:nvPr/>
        </p:nvSpPr>
        <p:spPr bwMode="auto">
          <a:xfrm>
            <a:off x="225425" y="1377950"/>
            <a:ext cx="8756650" cy="143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1pPr>
            <a:lvl2pPr marL="9144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2pPr>
            <a:lvl3pPr marL="1362075"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i="1"/>
              <a:t>Ρυθμιστικά διπρωτικών</a:t>
            </a:r>
          </a:p>
          <a:p>
            <a:pPr>
              <a:buClrTx/>
              <a:buFontTx/>
              <a:buNone/>
            </a:pPr>
            <a:endParaRPr lang="en-US" altLang="en-US" i="1"/>
          </a:p>
          <a:p>
            <a:pPr lvl="1">
              <a:buClrTx/>
              <a:buFontTx/>
              <a:buNone/>
            </a:pPr>
            <a:r>
              <a:rPr lang="en-US" altLang="en-US" sz="1600"/>
              <a:t>	</a:t>
            </a:r>
            <a:r>
              <a:rPr lang="el-GR" altLang="en-US">
                <a:solidFill>
                  <a:srgbClr val="CC3300"/>
                </a:solidFill>
              </a:rPr>
              <a:t>Παράδειγμα </a:t>
            </a:r>
            <a:r>
              <a:rPr lang="en-US" altLang="en-US">
                <a:solidFill>
                  <a:srgbClr val="CC3300"/>
                </a:solidFill>
              </a:rPr>
              <a:t> 2:</a:t>
            </a:r>
          </a:p>
          <a:p>
            <a:pPr lvl="2">
              <a:buClr>
                <a:srgbClr val="CC3300"/>
              </a:buClr>
              <a:buSzPct val="60000"/>
              <a:buFont typeface="Wingdings" panose="05000000000000000000" pitchFamily="2" charset="2"/>
              <a:buChar char=""/>
            </a:pPr>
            <a:r>
              <a:rPr lang="el-GR" altLang="en-US" sz="1600"/>
              <a:t>Πόσα </a:t>
            </a:r>
            <a:r>
              <a:rPr lang="en-US" altLang="en-US" sz="1600"/>
              <a:t>milliliters 0.202 M NaOH </a:t>
            </a:r>
            <a:r>
              <a:rPr lang="el-GR" altLang="en-US" sz="1600"/>
              <a:t>θα πρέπει να προστεθούν σε </a:t>
            </a:r>
            <a:r>
              <a:rPr lang="en-US" altLang="en-US" sz="1600"/>
              <a:t> 25.0 mL 0.0233 M </a:t>
            </a:r>
            <a:r>
              <a:rPr lang="el-GR" altLang="en-US" sz="1600"/>
              <a:t>σαλυκιλικού οξέος </a:t>
            </a:r>
            <a:r>
              <a:rPr lang="en-US" altLang="en-US" sz="1600"/>
              <a:t>(2-hydroxybenzoic acid) </a:t>
            </a:r>
            <a:r>
              <a:rPr lang="el-GR" altLang="en-US" sz="1600"/>
              <a:t>για να φέρουν το </a:t>
            </a:r>
            <a:r>
              <a:rPr lang="en-US" altLang="en-US" sz="1600"/>
              <a:t> pH </a:t>
            </a:r>
            <a:r>
              <a:rPr lang="el-GR" altLang="en-US" sz="1600"/>
              <a:t>στο</a:t>
            </a:r>
            <a:r>
              <a:rPr lang="en-US" altLang="en-US" sz="1600"/>
              <a:t> 3.50?</a:t>
            </a:r>
          </a:p>
        </p:txBody>
      </p:sp>
      <p:pic>
        <p:nvPicPr>
          <p:cNvPr id="228355" name="Picture 3">
            <a:extLst>
              <a:ext uri="{FF2B5EF4-FFF2-40B4-BE49-F238E27FC236}">
                <a16:creationId xmlns:a16="http://schemas.microsoft.com/office/drawing/2014/main" id="{834018D9-32B9-46F7-A6CF-2CC9B9D52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38" y="2959100"/>
            <a:ext cx="7924800" cy="1371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28356" name="Object 4">
            <a:extLst>
              <a:ext uri="{FF2B5EF4-FFF2-40B4-BE49-F238E27FC236}">
                <a16:creationId xmlns:a16="http://schemas.microsoft.com/office/drawing/2014/main" id="{28C1E52A-9D11-47A5-B244-F9C89A982AD3}"/>
              </a:ext>
            </a:extLst>
          </p:cNvPr>
          <p:cNvGraphicFramePr>
            <a:graphicFrameLocks noChangeAspect="1"/>
          </p:cNvGraphicFramePr>
          <p:nvPr/>
        </p:nvGraphicFramePr>
        <p:xfrm>
          <a:off x="2298700" y="3302000"/>
          <a:ext cx="866775" cy="200025"/>
        </p:xfrm>
        <a:graphic>
          <a:graphicData uri="http://schemas.openxmlformats.org/presentationml/2006/ole">
            <mc:AlternateContent xmlns:mc="http://schemas.openxmlformats.org/markup-compatibility/2006">
              <mc:Choice xmlns:v="urn:schemas-microsoft-com:vml" Requires="v">
                <p:oleObj r:id="rId4" imgW="907920" imgH="204840" progId="">
                  <p:embed/>
                </p:oleObj>
              </mc:Choice>
              <mc:Fallback>
                <p:oleObj r:id="rId4" imgW="907920" imgH="20484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8700" y="3302000"/>
                        <a:ext cx="866775" cy="2000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8357" name="Object 5">
            <a:extLst>
              <a:ext uri="{FF2B5EF4-FFF2-40B4-BE49-F238E27FC236}">
                <a16:creationId xmlns:a16="http://schemas.microsoft.com/office/drawing/2014/main" id="{138901B9-FF18-4B21-BBF9-483E8EDF08E8}"/>
              </a:ext>
            </a:extLst>
          </p:cNvPr>
          <p:cNvGraphicFramePr>
            <a:graphicFrameLocks noChangeAspect="1"/>
          </p:cNvGraphicFramePr>
          <p:nvPr/>
        </p:nvGraphicFramePr>
        <p:xfrm>
          <a:off x="5481638" y="3359150"/>
          <a:ext cx="790575" cy="200025"/>
        </p:xfrm>
        <a:graphic>
          <a:graphicData uri="http://schemas.openxmlformats.org/presentationml/2006/ole">
            <mc:AlternateContent xmlns:mc="http://schemas.openxmlformats.org/markup-compatibility/2006">
              <mc:Choice xmlns:v="urn:schemas-microsoft-com:vml" Requires="v">
                <p:oleObj r:id="rId6" imgW="838800" imgH="204840" progId="">
                  <p:embed/>
                </p:oleObj>
              </mc:Choice>
              <mc:Fallback>
                <p:oleObj r:id="rId6" imgW="838800" imgH="20484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1638" y="3359150"/>
                        <a:ext cx="790575" cy="2000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9377" name="Text Box 1">
            <a:extLst>
              <a:ext uri="{FF2B5EF4-FFF2-40B4-BE49-F238E27FC236}">
                <a16:creationId xmlns:a16="http://schemas.microsoft.com/office/drawing/2014/main" id="{95447146-F8B4-4D10-893C-7AB2440AE9B6}"/>
              </a:ext>
            </a:extLst>
          </p:cNvPr>
          <p:cNvSpPr txBox="1">
            <a:spLocks noChangeArrowheads="1"/>
          </p:cNvSpPr>
          <p:nvPr/>
        </p:nvSpPr>
        <p:spPr bwMode="auto">
          <a:xfrm>
            <a:off x="539552" y="1268760"/>
            <a:ext cx="91440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434082"/>
              </a:buClr>
              <a:buFont typeface="Arial" panose="020B0604020202020204" pitchFamily="34" charset="0"/>
              <a:buChar char="•"/>
            </a:pPr>
            <a:r>
              <a:rPr lang="el-GR" altLang="en-US" sz="3200" dirty="0">
                <a:solidFill>
                  <a:srgbClr val="434082"/>
                </a:solidFill>
              </a:rPr>
              <a:t>1. Ποιο είναι το </a:t>
            </a:r>
            <a:r>
              <a:rPr lang="en-US" altLang="en-US" sz="3200" dirty="0">
                <a:solidFill>
                  <a:srgbClr val="434082"/>
                </a:solidFill>
              </a:rPr>
              <a:t>pH </a:t>
            </a:r>
            <a:r>
              <a:rPr lang="el-GR" altLang="en-US" sz="3200" dirty="0">
                <a:solidFill>
                  <a:srgbClr val="434082"/>
                </a:solidFill>
              </a:rPr>
              <a:t>ενός διαλύματος 0.1 Μ Η</a:t>
            </a:r>
            <a:r>
              <a:rPr lang="el-GR" altLang="en-US" sz="3200" baseline="-25000" dirty="0">
                <a:solidFill>
                  <a:srgbClr val="434082"/>
                </a:solidFill>
              </a:rPr>
              <a:t>3</a:t>
            </a:r>
            <a:r>
              <a:rPr lang="el-GR" altLang="en-US" sz="3200" dirty="0">
                <a:solidFill>
                  <a:srgbClr val="434082"/>
                </a:solidFill>
              </a:rPr>
              <a:t>ΡΟ</a:t>
            </a:r>
            <a:r>
              <a:rPr lang="el-GR" altLang="en-US" sz="3200" baseline="-25000" dirty="0">
                <a:solidFill>
                  <a:srgbClr val="434082"/>
                </a:solidFill>
              </a:rPr>
              <a:t>4</a:t>
            </a:r>
            <a:r>
              <a:rPr lang="el-GR" altLang="en-US" sz="3200" dirty="0">
                <a:solidFill>
                  <a:srgbClr val="434082"/>
                </a:solidFill>
              </a:rPr>
              <a:t>?</a:t>
            </a:r>
          </a:p>
          <a:p>
            <a:pPr>
              <a:spcBef>
                <a:spcPts val="800"/>
              </a:spcBef>
              <a:buClrTx/>
              <a:buFontTx/>
              <a:buNone/>
            </a:pPr>
            <a:endParaRPr lang="el-GR" altLang="en-US" sz="3200" dirty="0">
              <a:solidFill>
                <a:srgbClr val="434082"/>
              </a:solidFill>
            </a:endParaRPr>
          </a:p>
          <a:p>
            <a:pPr>
              <a:spcBef>
                <a:spcPts val="800"/>
              </a:spcBef>
              <a:buClr>
                <a:srgbClr val="434082"/>
              </a:buClr>
              <a:buFont typeface="Arial" panose="020B0604020202020204" pitchFamily="34" charset="0"/>
              <a:buChar char="•"/>
            </a:pPr>
            <a:r>
              <a:rPr lang="el-GR" altLang="en-US" sz="3200" dirty="0">
                <a:solidFill>
                  <a:srgbClr val="434082"/>
                </a:solidFill>
              </a:rPr>
              <a:t>2. Ποιο είναι το </a:t>
            </a:r>
            <a:r>
              <a:rPr lang="en-US" altLang="en-US" sz="3200" dirty="0">
                <a:solidFill>
                  <a:srgbClr val="434082"/>
                </a:solidFill>
              </a:rPr>
              <a:t>pH </a:t>
            </a:r>
            <a:r>
              <a:rPr lang="el-GR" altLang="en-US" sz="3200" dirty="0">
                <a:solidFill>
                  <a:srgbClr val="434082"/>
                </a:solidFill>
              </a:rPr>
              <a:t>ενός διαλύματος 0.1 Μ</a:t>
            </a:r>
            <a:r>
              <a:rPr lang="en-US" altLang="en-US" sz="3200" dirty="0">
                <a:solidFill>
                  <a:srgbClr val="434082"/>
                </a:solidFill>
              </a:rPr>
              <a:t>  Na</a:t>
            </a:r>
            <a:r>
              <a:rPr lang="en-US" altLang="en-US" sz="3200" baseline="-25000" dirty="0">
                <a:solidFill>
                  <a:srgbClr val="434082"/>
                </a:solidFill>
              </a:rPr>
              <a:t>3</a:t>
            </a:r>
            <a:r>
              <a:rPr lang="en-US" altLang="en-US" sz="3200" dirty="0">
                <a:solidFill>
                  <a:srgbClr val="434082"/>
                </a:solidFill>
              </a:rPr>
              <a:t>PO</a:t>
            </a:r>
            <a:r>
              <a:rPr lang="en-US" altLang="en-US" sz="3200" baseline="-25000" dirty="0">
                <a:solidFill>
                  <a:srgbClr val="434082"/>
                </a:solidFill>
              </a:rPr>
              <a:t>4</a:t>
            </a:r>
            <a:r>
              <a:rPr lang="en-US" altLang="en-US" sz="3200" dirty="0">
                <a:solidFill>
                  <a:srgbClr val="434082"/>
                </a:solidFill>
              </a:rPr>
              <a:t>?</a:t>
            </a:r>
          </a:p>
          <a:p>
            <a:pPr>
              <a:spcBef>
                <a:spcPts val="800"/>
              </a:spcBef>
              <a:buClrTx/>
              <a:buFontTx/>
              <a:buNone/>
            </a:pPr>
            <a:endParaRPr lang="en-US" altLang="en-US" sz="3200" dirty="0">
              <a:solidFill>
                <a:srgbClr val="434082"/>
              </a:solidFill>
            </a:endParaRPr>
          </a:p>
          <a:p>
            <a:pPr>
              <a:spcBef>
                <a:spcPts val="800"/>
              </a:spcBef>
              <a:buClr>
                <a:srgbClr val="434082"/>
              </a:buClr>
              <a:buFont typeface="Arial" panose="020B0604020202020204" pitchFamily="34" charset="0"/>
              <a:buChar char="•"/>
            </a:pPr>
            <a:r>
              <a:rPr lang="el-GR" altLang="en-US" sz="3200" dirty="0">
                <a:solidFill>
                  <a:srgbClr val="434082"/>
                </a:solidFill>
              </a:rPr>
              <a:t>Δίδονται </a:t>
            </a:r>
            <a:r>
              <a:rPr lang="en-US" altLang="en-US" sz="3200" dirty="0">
                <a:solidFill>
                  <a:srgbClr val="434082"/>
                </a:solidFill>
              </a:rPr>
              <a:t>pKa</a:t>
            </a:r>
            <a:r>
              <a:rPr lang="en-US" altLang="en-US" sz="3200" baseline="-25000" dirty="0">
                <a:solidFill>
                  <a:srgbClr val="434082"/>
                </a:solidFill>
              </a:rPr>
              <a:t>1</a:t>
            </a:r>
            <a:r>
              <a:rPr lang="en-US" altLang="en-US" sz="3200" dirty="0">
                <a:solidFill>
                  <a:srgbClr val="434082"/>
                </a:solidFill>
              </a:rPr>
              <a:t>=2.1</a:t>
            </a:r>
            <a:r>
              <a:rPr lang="el-GR" altLang="en-US" sz="3200" dirty="0">
                <a:solidFill>
                  <a:srgbClr val="434082"/>
                </a:solidFill>
              </a:rPr>
              <a:t>5</a:t>
            </a:r>
            <a:r>
              <a:rPr lang="en-US" altLang="en-US" sz="3200" dirty="0">
                <a:solidFill>
                  <a:srgbClr val="434082"/>
                </a:solidFill>
              </a:rPr>
              <a:t>  pka</a:t>
            </a:r>
            <a:r>
              <a:rPr lang="en-US" altLang="en-US" sz="3200" baseline="-25000" dirty="0">
                <a:solidFill>
                  <a:srgbClr val="434082"/>
                </a:solidFill>
              </a:rPr>
              <a:t>2</a:t>
            </a:r>
            <a:r>
              <a:rPr lang="en-US" altLang="en-US" sz="3200" dirty="0">
                <a:solidFill>
                  <a:srgbClr val="434082"/>
                </a:solidFill>
              </a:rPr>
              <a:t>=7.</a:t>
            </a:r>
            <a:r>
              <a:rPr lang="el-GR" altLang="en-US" sz="3200" dirty="0">
                <a:solidFill>
                  <a:srgbClr val="434082"/>
                </a:solidFill>
              </a:rPr>
              <a:t>20</a:t>
            </a:r>
            <a:r>
              <a:rPr lang="en-US" altLang="en-US" sz="3200" dirty="0">
                <a:solidFill>
                  <a:srgbClr val="434082"/>
                </a:solidFill>
              </a:rPr>
              <a:t> pKa</a:t>
            </a:r>
            <a:r>
              <a:rPr lang="en-US" altLang="en-US" sz="3200" baseline="-25000" dirty="0">
                <a:solidFill>
                  <a:srgbClr val="434082"/>
                </a:solidFill>
              </a:rPr>
              <a:t>3</a:t>
            </a:r>
            <a:r>
              <a:rPr lang="en-US" altLang="en-US" sz="3200" dirty="0">
                <a:solidFill>
                  <a:srgbClr val="434082"/>
                </a:solidFill>
              </a:rPr>
              <a:t>=12</a:t>
            </a:r>
            <a:r>
              <a:rPr lang="el-GR" altLang="en-US" sz="3200" dirty="0">
                <a:solidFill>
                  <a:srgbClr val="434082"/>
                </a:solidFill>
              </a:rPr>
              <a:t>.15</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8593" name="Text Box 1">
            <a:extLst>
              <a:ext uri="{FF2B5EF4-FFF2-40B4-BE49-F238E27FC236}">
                <a16:creationId xmlns:a16="http://schemas.microsoft.com/office/drawing/2014/main" id="{21CA5E5F-879D-4A08-95CD-9B86D4DB8AB6}"/>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Πρόβλημα</a:t>
            </a:r>
          </a:p>
        </p:txBody>
      </p:sp>
      <p:sp>
        <p:nvSpPr>
          <p:cNvPr id="238594" name="Text Box 2">
            <a:extLst>
              <a:ext uri="{FF2B5EF4-FFF2-40B4-BE49-F238E27FC236}">
                <a16:creationId xmlns:a16="http://schemas.microsoft.com/office/drawing/2014/main" id="{5086C265-185B-49CB-8A08-FB74CB37F729}"/>
              </a:ext>
            </a:extLst>
          </p:cNvPr>
          <p:cNvSpPr txBox="1">
            <a:spLocks noChangeArrowheads="1"/>
          </p:cNvSpPr>
          <p:nvPr/>
        </p:nvSpPr>
        <p:spPr bwMode="auto">
          <a:xfrm>
            <a:off x="457200" y="1295400"/>
            <a:ext cx="8686800" cy="4830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9pPr>
          </a:lstStyle>
          <a:p>
            <a:pPr>
              <a:lnSpc>
                <a:spcPct val="80000"/>
              </a:lnSpc>
              <a:spcBef>
                <a:spcPts val="700"/>
              </a:spcBef>
              <a:buClrTx/>
              <a:buFontTx/>
              <a:buNone/>
            </a:pPr>
            <a:r>
              <a:rPr lang="el-GR" altLang="en-US" sz="2800"/>
              <a:t>Δίδεται 1 λίτρο 0.1 Μ γλυκίνης.</a:t>
            </a:r>
          </a:p>
          <a:p>
            <a:pPr>
              <a:lnSpc>
                <a:spcPct val="80000"/>
              </a:lnSpc>
              <a:spcBef>
                <a:spcPts val="700"/>
              </a:spcBef>
              <a:buClrTx/>
              <a:buFontTx/>
              <a:buNone/>
            </a:pPr>
            <a:r>
              <a:rPr lang="el-GR" altLang="en-US" sz="2800"/>
              <a:t>Α.  Ποιες τιμές </a:t>
            </a:r>
            <a:r>
              <a:rPr lang="en-US" altLang="en-US" sz="2800"/>
              <a:t>pH </a:t>
            </a:r>
            <a:r>
              <a:rPr lang="el-GR" altLang="en-US" sz="2800"/>
              <a:t>αναλογούν σε ένα αποτελεσματικό ρυθμιστικό διάλυμα γλυκίνης?</a:t>
            </a:r>
          </a:p>
          <a:p>
            <a:pPr>
              <a:lnSpc>
                <a:spcPct val="80000"/>
              </a:lnSpc>
              <a:spcBef>
                <a:spcPts val="700"/>
              </a:spcBef>
              <a:buClrTx/>
              <a:buFontTx/>
              <a:buNone/>
            </a:pPr>
            <a:r>
              <a:rPr lang="el-GR" altLang="en-US" sz="2800"/>
              <a:t>Δίδονται </a:t>
            </a:r>
            <a:r>
              <a:rPr lang="en-US" altLang="en-US" sz="2800"/>
              <a:t>pka 2.34 </a:t>
            </a:r>
            <a:r>
              <a:rPr lang="el-GR" altLang="en-US" sz="2800"/>
              <a:t>και 9.6</a:t>
            </a:r>
          </a:p>
          <a:p>
            <a:pPr>
              <a:lnSpc>
                <a:spcPct val="80000"/>
              </a:lnSpc>
              <a:spcBef>
                <a:spcPts val="700"/>
              </a:spcBef>
              <a:buClrTx/>
              <a:buFontTx/>
              <a:buNone/>
            </a:pPr>
            <a:endParaRPr lang="el-GR" altLang="en-US" sz="2800"/>
          </a:p>
          <a:p>
            <a:pPr>
              <a:lnSpc>
                <a:spcPct val="80000"/>
              </a:lnSpc>
              <a:spcBef>
                <a:spcPts val="700"/>
              </a:spcBef>
              <a:buClrTx/>
              <a:buFontTx/>
              <a:buNone/>
            </a:pPr>
            <a:endParaRPr lang="en-US" altLang="en-US" sz="2800"/>
          </a:p>
          <a:p>
            <a:pPr>
              <a:lnSpc>
                <a:spcPct val="80000"/>
              </a:lnSpc>
              <a:spcBef>
                <a:spcPts val="700"/>
              </a:spcBef>
              <a:buClrTx/>
              <a:buFontTx/>
              <a:buNone/>
            </a:pPr>
            <a:r>
              <a:rPr lang="el-GR" altLang="en-US" sz="2800">
                <a:solidFill>
                  <a:srgbClr val="FF3399"/>
                </a:solidFill>
              </a:rPr>
              <a:t>Απάντηση </a:t>
            </a:r>
          </a:p>
          <a:p>
            <a:pPr>
              <a:lnSpc>
                <a:spcPct val="80000"/>
              </a:lnSpc>
              <a:spcBef>
                <a:spcPts val="700"/>
              </a:spcBef>
              <a:buClrTx/>
              <a:buFontTx/>
              <a:buNone/>
            </a:pPr>
            <a:r>
              <a:rPr lang="el-GR" altLang="en-US" sz="2800">
                <a:solidFill>
                  <a:srgbClr val="FF3399"/>
                </a:solidFill>
              </a:rPr>
              <a:t>1.3-3.3  8.6-10.6</a:t>
            </a:r>
          </a:p>
          <a:p>
            <a:pPr>
              <a:lnSpc>
                <a:spcPct val="80000"/>
              </a:lnSpc>
              <a:spcBef>
                <a:spcPts val="700"/>
              </a:spcBef>
              <a:buClrTx/>
              <a:buFontTx/>
              <a:buNone/>
            </a:pPr>
            <a:r>
              <a:rPr lang="en-US" altLang="en-US" sz="2800">
                <a:solidFill>
                  <a:srgbClr val="FF3399"/>
                </a:solidFill>
              </a:rPr>
              <a:t>pH=pka±1</a:t>
            </a:r>
          </a:p>
          <a:p>
            <a:pPr>
              <a:lnSpc>
                <a:spcPct val="80000"/>
              </a:lnSpc>
              <a:spcBef>
                <a:spcPts val="700"/>
              </a:spcBef>
              <a:buClrTx/>
              <a:buFontTx/>
              <a:buNone/>
            </a:pPr>
            <a:r>
              <a:rPr lang="el-GR" altLang="en-US" sz="2800">
                <a:solidFill>
                  <a:srgbClr val="FF3399"/>
                </a:solidFill>
              </a:rPr>
              <a:t>Να αναγραφούν οι εξισώσεις Η</a:t>
            </a:r>
            <a:r>
              <a:rPr lang="en-US" altLang="en-US" sz="2800">
                <a:solidFill>
                  <a:srgbClr val="FF3399"/>
                </a:solidFill>
              </a:rPr>
              <a:t>enderson </a:t>
            </a:r>
            <a:r>
              <a:rPr lang="el-GR" altLang="en-US" sz="2800">
                <a:solidFill>
                  <a:srgbClr val="FF3399"/>
                </a:solidFill>
              </a:rPr>
              <a:t>με τις αντίστοιχες μορφές του αμινοξέος….</a:t>
            </a:r>
          </a:p>
          <a:p>
            <a:pPr>
              <a:lnSpc>
                <a:spcPct val="80000"/>
              </a:lnSpc>
              <a:spcBef>
                <a:spcPts val="700"/>
              </a:spcBef>
              <a:buClrTx/>
              <a:buFontTx/>
              <a:buNone/>
            </a:pPr>
            <a:endParaRPr lang="el-GR" altLang="en-US" sz="2800">
              <a:solidFill>
                <a:srgbClr val="FF3399"/>
              </a:solidFill>
            </a:endParaRPr>
          </a:p>
        </p:txBody>
      </p:sp>
      <p:pic>
        <p:nvPicPr>
          <p:cNvPr id="238595" name="Picture 3">
            <a:extLst>
              <a:ext uri="{FF2B5EF4-FFF2-40B4-BE49-F238E27FC236}">
                <a16:creationId xmlns:a16="http://schemas.microsoft.com/office/drawing/2014/main" id="{E7DDCA2B-A9AE-400D-8DBC-75B2AA450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514600"/>
            <a:ext cx="2971800" cy="114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1" name="Rectangle 1">
            <a:extLst>
              <a:ext uri="{FF2B5EF4-FFF2-40B4-BE49-F238E27FC236}">
                <a16:creationId xmlns:a16="http://schemas.microsoft.com/office/drawing/2014/main" id="{A88F16B6-8F9D-4893-A305-07BDAC63B01C}"/>
              </a:ext>
            </a:extLst>
          </p:cNvPr>
          <p:cNvSpPr>
            <a:spLocks noChangeArrowheads="1"/>
          </p:cNvSpPr>
          <p:nvPr/>
        </p:nvSpPr>
        <p:spPr bwMode="auto">
          <a:xfrm>
            <a:off x="457200" y="952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a:t>Πολυπρωτικές ισορροπίες Οξέων-Βάσεων</a:t>
            </a:r>
          </a:p>
        </p:txBody>
      </p:sp>
      <p:sp>
        <p:nvSpPr>
          <p:cNvPr id="128002" name="Text Box 2">
            <a:extLst>
              <a:ext uri="{FF2B5EF4-FFF2-40B4-BE49-F238E27FC236}">
                <a16:creationId xmlns:a16="http://schemas.microsoft.com/office/drawing/2014/main" id="{585A9125-6CCB-40AA-9C2D-423CDEADCF6B}"/>
              </a:ext>
            </a:extLst>
          </p:cNvPr>
          <p:cNvSpPr txBox="1">
            <a:spLocks noChangeArrowheads="1"/>
          </p:cNvSpPr>
          <p:nvPr/>
        </p:nvSpPr>
        <p:spPr bwMode="auto">
          <a:xfrm>
            <a:off x="225425" y="1377950"/>
            <a:ext cx="8535988"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1pPr>
            <a:lvl2pPr marL="9144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2pPr>
            <a:lvl3pPr marL="1362075"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i="1" dirty="0"/>
              <a:t>Πολυπρωτικά Οξέα και Βάσεις</a:t>
            </a:r>
          </a:p>
          <a:p>
            <a:pPr>
              <a:buClrTx/>
              <a:buFontTx/>
              <a:buNone/>
            </a:pPr>
            <a:endParaRPr lang="en-US" altLang="en-US" i="1" dirty="0"/>
          </a:p>
          <a:p>
            <a:pPr lvl="1">
              <a:buClrTx/>
              <a:buFontTx/>
              <a:buNone/>
            </a:pPr>
            <a:r>
              <a:rPr lang="en-US" altLang="en-US" sz="1600" dirty="0"/>
              <a:t>	</a:t>
            </a:r>
            <a:r>
              <a:rPr lang="el-GR" altLang="en-US" dirty="0">
                <a:solidFill>
                  <a:srgbClr val="CC3300"/>
                </a:solidFill>
              </a:rPr>
              <a:t>Επέκταση της επεξεργασίας των Διπρωτικών Οξέων και Βάσεων σε Πολυπρωτικά συστήματα</a:t>
            </a:r>
          </a:p>
          <a:p>
            <a:pPr lvl="2">
              <a:buClr>
                <a:srgbClr val="CC3300"/>
              </a:buClr>
              <a:buSzPct val="60000"/>
              <a:buFont typeface="Wingdings" panose="05000000000000000000" pitchFamily="2" charset="2"/>
              <a:buChar char=""/>
            </a:pPr>
            <a:r>
              <a:rPr lang="el-GR" altLang="en-US" sz="1600" dirty="0"/>
              <a:t>Ισορροπίες για τριπρωτικό σύστημα</a:t>
            </a:r>
          </a:p>
          <a:p>
            <a:pPr lvl="2">
              <a:buClrTx/>
              <a:buSzPct val="60000"/>
              <a:buFontTx/>
              <a:buNone/>
            </a:pPr>
            <a:endParaRPr lang="en-US" altLang="en-US" sz="1600" dirty="0"/>
          </a:p>
          <a:p>
            <a:pPr lvl="2">
              <a:buClrTx/>
              <a:buSzPct val="60000"/>
              <a:buFontTx/>
              <a:buNone/>
            </a:pPr>
            <a:endParaRPr lang="en-US" altLang="en-US" sz="1600" dirty="0"/>
          </a:p>
          <a:p>
            <a:pPr lvl="2">
              <a:buClrTx/>
              <a:buSzPct val="60000"/>
              <a:buFontTx/>
              <a:buNone/>
            </a:pPr>
            <a:endParaRPr lang="en-US" altLang="en-US" sz="1600" dirty="0"/>
          </a:p>
          <a:p>
            <a:pPr lvl="2">
              <a:buClrTx/>
              <a:buSzPct val="60000"/>
              <a:buFontTx/>
              <a:buNone/>
            </a:pPr>
            <a:endParaRPr lang="en-US" altLang="en-US" sz="1600" dirty="0"/>
          </a:p>
          <a:p>
            <a:pPr lvl="2">
              <a:buClrTx/>
              <a:buSzPct val="60000"/>
              <a:buFontTx/>
              <a:buNone/>
            </a:pPr>
            <a:endParaRPr lang="en-US" altLang="en-US" sz="1600" dirty="0"/>
          </a:p>
          <a:p>
            <a:pPr lvl="2">
              <a:buClrTx/>
              <a:buSzPct val="60000"/>
              <a:buFontTx/>
              <a:buNone/>
            </a:pPr>
            <a:endParaRPr lang="en-US" altLang="en-US" sz="1600" dirty="0"/>
          </a:p>
          <a:p>
            <a:pPr lvl="2">
              <a:buClrTx/>
              <a:buSzPct val="60000"/>
              <a:buFontTx/>
              <a:buNone/>
            </a:pPr>
            <a:endParaRPr lang="en-US" altLang="en-US" sz="1600" dirty="0"/>
          </a:p>
          <a:p>
            <a:pPr lvl="2">
              <a:buClrTx/>
              <a:buSzPct val="60000"/>
              <a:buFontTx/>
              <a:buNone/>
            </a:pPr>
            <a:endParaRPr lang="en-US" altLang="en-US" sz="1600" dirty="0"/>
          </a:p>
          <a:p>
            <a:pPr lvl="2">
              <a:buClrTx/>
              <a:buSzPct val="60000"/>
              <a:buFontTx/>
              <a:buNone/>
            </a:pPr>
            <a:endParaRPr lang="en-US" altLang="en-US" sz="1600" dirty="0"/>
          </a:p>
          <a:p>
            <a:pPr lvl="2">
              <a:buClrTx/>
              <a:buSzPct val="60000"/>
              <a:buFontTx/>
              <a:buNone/>
            </a:pPr>
            <a:endParaRPr lang="en-US" altLang="en-US" sz="1600" dirty="0"/>
          </a:p>
          <a:p>
            <a:pPr lvl="2">
              <a:buClrTx/>
              <a:buSzPct val="60000"/>
              <a:buFontTx/>
              <a:buNone/>
            </a:pPr>
            <a:endParaRPr lang="en-US" altLang="en-US" sz="1600" dirty="0"/>
          </a:p>
          <a:p>
            <a:pPr lvl="2">
              <a:buClrTx/>
              <a:buSzPct val="60000"/>
              <a:buFontTx/>
              <a:buNone/>
            </a:pPr>
            <a:endParaRPr lang="en-US" altLang="en-US" sz="1600" dirty="0"/>
          </a:p>
          <a:p>
            <a:pPr lvl="2">
              <a:buClrTx/>
              <a:buSzPct val="60000"/>
              <a:buFontTx/>
              <a:buNone/>
            </a:pPr>
            <a:endParaRPr lang="en-US" altLang="en-US" sz="1600" dirty="0"/>
          </a:p>
          <a:p>
            <a:pPr lvl="2">
              <a:buClrTx/>
              <a:buSzPct val="60000"/>
              <a:buFontTx/>
              <a:buNone/>
            </a:pPr>
            <a:endParaRPr lang="en-US" altLang="en-US" sz="1600" dirty="0"/>
          </a:p>
          <a:p>
            <a:pPr lvl="2">
              <a:buClr>
                <a:srgbClr val="CC3300"/>
              </a:buClr>
              <a:buSzPct val="60000"/>
              <a:buFont typeface="Wingdings" panose="05000000000000000000" pitchFamily="2" charset="2"/>
              <a:buChar char=""/>
            </a:pPr>
            <a:r>
              <a:rPr lang="el-GR" altLang="en-US" sz="1600" dirty="0"/>
              <a:t>Για ένα πολυπρωτικό σύστημα θα είχαμε</a:t>
            </a:r>
            <a:r>
              <a:rPr lang="en-US" altLang="en-US" sz="1600" dirty="0"/>
              <a:t> </a:t>
            </a:r>
            <a:r>
              <a:rPr lang="en-US" altLang="en-US" sz="1600" b="1" i="1" u="sng" dirty="0">
                <a:solidFill>
                  <a:srgbClr val="333399"/>
                </a:solidFill>
              </a:rPr>
              <a:t>n</a:t>
            </a:r>
            <a:r>
              <a:rPr lang="en-US" altLang="en-US" sz="1600" dirty="0"/>
              <a:t> </a:t>
            </a:r>
            <a:r>
              <a:rPr lang="el-GR" altLang="en-US" sz="1600" dirty="0"/>
              <a:t>τέτοιες ισορροπίες</a:t>
            </a:r>
            <a:r>
              <a:rPr lang="en-US" altLang="en-US" sz="1600" dirty="0"/>
              <a:t> </a:t>
            </a:r>
            <a:r>
              <a:rPr lang="en-US" altLang="en-US" sz="1600" dirty="0">
                <a:solidFill>
                  <a:schemeClr val="accent1">
                    <a:lumMod val="50000"/>
                  </a:schemeClr>
                </a:solidFill>
              </a:rPr>
              <a:t>n</a:t>
            </a:r>
            <a:r>
              <a:rPr lang="en-US" altLang="en-US" sz="1600" dirty="0"/>
              <a:t>:</a:t>
            </a:r>
            <a:r>
              <a:rPr lang="el-GR" altLang="en-US" sz="1600" dirty="0"/>
              <a:t> ?</a:t>
            </a:r>
          </a:p>
        </p:txBody>
      </p:sp>
      <p:pic>
        <p:nvPicPr>
          <p:cNvPr id="128003" name="Picture 3">
            <a:extLst>
              <a:ext uri="{FF2B5EF4-FFF2-40B4-BE49-F238E27FC236}">
                <a16:creationId xmlns:a16="http://schemas.microsoft.com/office/drawing/2014/main" id="{36FF2D58-6902-4FF9-A6EB-14CCF0792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597" y="2786063"/>
            <a:ext cx="4765675" cy="2820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8004" name="Text Box 4">
            <a:extLst>
              <a:ext uri="{FF2B5EF4-FFF2-40B4-BE49-F238E27FC236}">
                <a16:creationId xmlns:a16="http://schemas.microsoft.com/office/drawing/2014/main" id="{EAD7BAF7-CB8E-4643-BB33-48543F375F8E}"/>
              </a:ext>
            </a:extLst>
          </p:cNvPr>
          <p:cNvSpPr txBox="1">
            <a:spLocks noChangeArrowheads="1"/>
          </p:cNvSpPr>
          <p:nvPr/>
        </p:nvSpPr>
        <p:spPr bwMode="auto">
          <a:xfrm>
            <a:off x="779463" y="3033713"/>
            <a:ext cx="20653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a:solidFill>
                  <a:srgbClr val="333399"/>
                </a:solidFill>
              </a:rPr>
              <a:t>Ισορροπίες οξέων</a:t>
            </a:r>
            <a:r>
              <a:rPr lang="en-US" altLang="en-US">
                <a:solidFill>
                  <a:srgbClr val="333399"/>
                </a:solidFill>
              </a:rPr>
              <a:t>:</a:t>
            </a:r>
          </a:p>
        </p:txBody>
      </p:sp>
      <p:sp>
        <p:nvSpPr>
          <p:cNvPr id="128005" name="Text Box 5">
            <a:extLst>
              <a:ext uri="{FF2B5EF4-FFF2-40B4-BE49-F238E27FC236}">
                <a16:creationId xmlns:a16="http://schemas.microsoft.com/office/drawing/2014/main" id="{EBA2BF89-4EA4-4B4D-8619-7F2D35AD2279}"/>
              </a:ext>
            </a:extLst>
          </p:cNvPr>
          <p:cNvSpPr txBox="1">
            <a:spLocks noChangeArrowheads="1"/>
          </p:cNvSpPr>
          <p:nvPr/>
        </p:nvSpPr>
        <p:spPr bwMode="auto">
          <a:xfrm>
            <a:off x="284163" y="4443413"/>
            <a:ext cx="22415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dirty="0">
                <a:solidFill>
                  <a:srgbClr val="CC3300"/>
                </a:solidFill>
              </a:rPr>
              <a:t>Ισορροπίες βάσεων</a:t>
            </a:r>
            <a:r>
              <a:rPr lang="en-US" altLang="en-US" dirty="0">
                <a:solidFill>
                  <a:srgbClr val="CC3300"/>
                </a:solidFill>
              </a:rPr>
              <a:t>:</a:t>
            </a:r>
          </a:p>
        </p:txBody>
      </p:sp>
      <p:sp>
        <p:nvSpPr>
          <p:cNvPr id="128006" name="Rectangle 6">
            <a:extLst>
              <a:ext uri="{FF2B5EF4-FFF2-40B4-BE49-F238E27FC236}">
                <a16:creationId xmlns:a16="http://schemas.microsoft.com/office/drawing/2014/main" id="{3A10B75B-9057-41FD-AAB9-682711F5E0ED}"/>
              </a:ext>
            </a:extLst>
          </p:cNvPr>
          <p:cNvSpPr>
            <a:spLocks noChangeArrowheads="1"/>
          </p:cNvSpPr>
          <p:nvPr/>
        </p:nvSpPr>
        <p:spPr bwMode="auto">
          <a:xfrm>
            <a:off x="2771800" y="2786063"/>
            <a:ext cx="4259262" cy="990600"/>
          </a:xfrm>
          <a:prstGeom prst="rect">
            <a:avLst/>
          </a:prstGeom>
          <a:noFill/>
          <a:ln w="1908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8007" name="Rectangle 7">
            <a:extLst>
              <a:ext uri="{FF2B5EF4-FFF2-40B4-BE49-F238E27FC236}">
                <a16:creationId xmlns:a16="http://schemas.microsoft.com/office/drawing/2014/main" id="{0C5FA75A-6A63-4F22-8E9B-D05B3CDBDE2F}"/>
              </a:ext>
            </a:extLst>
          </p:cNvPr>
          <p:cNvSpPr>
            <a:spLocks noChangeArrowheads="1"/>
          </p:cNvSpPr>
          <p:nvPr/>
        </p:nvSpPr>
        <p:spPr bwMode="auto">
          <a:xfrm>
            <a:off x="2770534" y="3808413"/>
            <a:ext cx="4249738" cy="1754187"/>
          </a:xfrm>
          <a:prstGeom prst="rect">
            <a:avLst/>
          </a:prstGeom>
          <a:noFill/>
          <a:ln w="19080" cap="sq">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9617" name="Text Box 1">
            <a:extLst>
              <a:ext uri="{FF2B5EF4-FFF2-40B4-BE49-F238E27FC236}">
                <a16:creationId xmlns:a16="http://schemas.microsoft.com/office/drawing/2014/main" id="{8DE0E4E9-CE9D-4B41-9725-D8F5B1D8EA4B}"/>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Πρόβλημα συνέχεια…</a:t>
            </a:r>
          </a:p>
        </p:txBody>
      </p:sp>
      <p:sp>
        <p:nvSpPr>
          <p:cNvPr id="239618" name="Text Box 2">
            <a:extLst>
              <a:ext uri="{FF2B5EF4-FFF2-40B4-BE49-F238E27FC236}">
                <a16:creationId xmlns:a16="http://schemas.microsoft.com/office/drawing/2014/main" id="{DA47265E-92AC-49B8-8509-31353B28B86D}"/>
              </a:ext>
            </a:extLst>
          </p:cNvPr>
          <p:cNvSpPr txBox="1">
            <a:spLocks noChangeArrowheads="1"/>
          </p:cNvSpPr>
          <p:nvPr/>
        </p:nvSpPr>
        <p:spPr bwMode="auto">
          <a:xfrm>
            <a:off x="251520" y="1164021"/>
            <a:ext cx="82296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9pPr>
          </a:lstStyle>
          <a:p>
            <a:pPr>
              <a:spcBef>
                <a:spcPts val="700"/>
              </a:spcBef>
              <a:buClrTx/>
              <a:buFontTx/>
              <a:buNone/>
            </a:pPr>
            <a:r>
              <a:rPr lang="el-GR" altLang="en-US" sz="2800" dirty="0"/>
              <a:t>Δίδεται 1 λίτρο 0.1 Μ γλυκίνης. </a:t>
            </a:r>
          </a:p>
          <a:p>
            <a:pPr>
              <a:spcBef>
                <a:spcPts val="700"/>
              </a:spcBef>
              <a:buClrTx/>
              <a:buFontTx/>
              <a:buNone/>
            </a:pPr>
            <a:r>
              <a:rPr lang="el-GR" altLang="en-US" sz="2800" dirty="0"/>
              <a:t>Β. Σε ένα </a:t>
            </a:r>
            <a:r>
              <a:rPr lang="en-US" altLang="en-US" sz="2800" dirty="0"/>
              <a:t>0.1 M </a:t>
            </a:r>
            <a:r>
              <a:rPr lang="el-GR" altLang="en-US" sz="2800" dirty="0"/>
              <a:t>διάλυμα </a:t>
            </a:r>
            <a:r>
              <a:rPr lang="en-US" altLang="en-US" sz="2800" dirty="0"/>
              <a:t>pH 9.0, </a:t>
            </a:r>
            <a:r>
              <a:rPr lang="el-GR" altLang="en-US" sz="2800" dirty="0"/>
              <a:t>πόσο είναι το ποσοστό (%) της μορφής που έχει την αμινομάδα ως-ΝΗ</a:t>
            </a:r>
            <a:r>
              <a:rPr lang="el-GR" altLang="en-US" sz="2800" baseline="-25000" dirty="0"/>
              <a:t>3</a:t>
            </a:r>
            <a:r>
              <a:rPr lang="el-GR" altLang="en-US" sz="2800" baseline="30000" dirty="0"/>
              <a:t>+</a:t>
            </a:r>
            <a:r>
              <a:rPr lang="el-GR" altLang="en-US" sz="2800" dirty="0"/>
              <a:t>?</a:t>
            </a:r>
          </a:p>
          <a:p>
            <a:pPr>
              <a:spcBef>
                <a:spcPts val="700"/>
              </a:spcBef>
              <a:buClrTx/>
              <a:buFontTx/>
              <a:buNone/>
            </a:pPr>
            <a:endParaRPr lang="el-GR" altLang="en-US" sz="2800" dirty="0">
              <a:solidFill>
                <a:srgbClr val="FF3399"/>
              </a:solidFill>
            </a:endParaRPr>
          </a:p>
          <a:p>
            <a:pPr>
              <a:spcBef>
                <a:spcPts val="700"/>
              </a:spcBef>
              <a:buClrTx/>
              <a:buFontTx/>
              <a:buNone/>
            </a:pPr>
            <a:r>
              <a:rPr lang="el-GR" altLang="en-US" sz="2800" dirty="0">
                <a:solidFill>
                  <a:srgbClr val="FF3399"/>
                </a:solidFill>
              </a:rPr>
              <a:t>Απάντηση </a:t>
            </a:r>
          </a:p>
          <a:p>
            <a:pPr>
              <a:spcBef>
                <a:spcPts val="700"/>
              </a:spcBef>
              <a:buClrTx/>
              <a:buFontTx/>
              <a:buNone/>
            </a:pPr>
            <a:r>
              <a:rPr lang="en-US" altLang="en-US" sz="2800" dirty="0">
                <a:solidFill>
                  <a:srgbClr val="FF3399"/>
                </a:solidFill>
              </a:rPr>
              <a:t>pH=</a:t>
            </a:r>
            <a:r>
              <a:rPr lang="en-US" altLang="en-US" sz="2800" dirty="0" err="1">
                <a:solidFill>
                  <a:srgbClr val="FF3399"/>
                </a:solidFill>
              </a:rPr>
              <a:t>pka+logA</a:t>
            </a:r>
            <a:r>
              <a:rPr lang="en-US" altLang="en-US" sz="2800" dirty="0">
                <a:solidFill>
                  <a:srgbClr val="FF3399"/>
                </a:solidFill>
              </a:rPr>
              <a:t>/HA</a:t>
            </a:r>
          </a:p>
          <a:p>
            <a:pPr>
              <a:spcBef>
                <a:spcPts val="700"/>
              </a:spcBef>
              <a:buClrTx/>
              <a:buFontTx/>
              <a:buNone/>
            </a:pPr>
            <a:r>
              <a:rPr lang="en-US" altLang="en-US" sz="2800" dirty="0">
                <a:solidFill>
                  <a:srgbClr val="FF3399"/>
                </a:solidFill>
              </a:rPr>
              <a:t>9.0=9.6+logA/HA </a:t>
            </a:r>
            <a:r>
              <a:rPr lang="el-GR" altLang="en-US" sz="2800" dirty="0">
                <a:solidFill>
                  <a:srgbClr val="FF3399"/>
                </a:solidFill>
              </a:rPr>
              <a:t>-&gt;</a:t>
            </a:r>
            <a:r>
              <a:rPr lang="en-US" altLang="en-US" sz="2800" dirty="0" err="1">
                <a:solidFill>
                  <a:srgbClr val="FF3399"/>
                </a:solidFill>
              </a:rPr>
              <a:t>logA</a:t>
            </a:r>
            <a:r>
              <a:rPr lang="en-US" altLang="en-US" sz="2800" dirty="0">
                <a:solidFill>
                  <a:srgbClr val="FF3399"/>
                </a:solidFill>
              </a:rPr>
              <a:t>/HA=-0.6 </a:t>
            </a:r>
            <a:r>
              <a:rPr lang="el-GR" altLang="en-US" sz="2800" dirty="0">
                <a:solidFill>
                  <a:srgbClr val="FF3399"/>
                </a:solidFill>
              </a:rPr>
              <a:t>-&gt;</a:t>
            </a:r>
            <a:r>
              <a:rPr lang="en-US" altLang="en-US" sz="2800" dirty="0">
                <a:solidFill>
                  <a:srgbClr val="FF3399"/>
                </a:solidFill>
              </a:rPr>
              <a:t> A/HA=0.25 HA+A=0.1 </a:t>
            </a:r>
            <a:r>
              <a:rPr lang="el-GR" altLang="en-US" sz="2800" dirty="0">
                <a:solidFill>
                  <a:srgbClr val="FF3399"/>
                </a:solidFill>
              </a:rPr>
              <a:t>-&gt;</a:t>
            </a:r>
            <a:r>
              <a:rPr lang="en-US" altLang="en-US" sz="2800" dirty="0">
                <a:solidFill>
                  <a:srgbClr val="FF3399"/>
                </a:solidFill>
              </a:rPr>
              <a:t> HA+0.25HA=0.1 </a:t>
            </a:r>
            <a:r>
              <a:rPr lang="el-GR" altLang="en-US" sz="2800" dirty="0">
                <a:solidFill>
                  <a:srgbClr val="FF3399"/>
                </a:solidFill>
              </a:rPr>
              <a:t>-&gt; </a:t>
            </a:r>
            <a:r>
              <a:rPr lang="en-US" altLang="en-US" sz="2800" dirty="0">
                <a:solidFill>
                  <a:srgbClr val="FF3399"/>
                </a:solidFill>
              </a:rPr>
              <a:t>1.25HA=0.1</a:t>
            </a:r>
            <a:r>
              <a:rPr lang="el-GR" altLang="en-US" sz="2800" dirty="0">
                <a:solidFill>
                  <a:srgbClr val="FF3399"/>
                </a:solidFill>
              </a:rPr>
              <a:t>-&gt;</a:t>
            </a:r>
            <a:r>
              <a:rPr lang="en-US" altLang="en-US" sz="2800" dirty="0">
                <a:solidFill>
                  <a:srgbClr val="FF3399"/>
                </a:solidFill>
              </a:rPr>
              <a:t> HA=0.08 M </a:t>
            </a:r>
            <a:r>
              <a:rPr lang="el-GR" altLang="en-US" sz="2800" dirty="0">
                <a:solidFill>
                  <a:srgbClr val="FF3399"/>
                </a:solidFill>
              </a:rPr>
              <a:t>που σημαίνει 80%.</a:t>
            </a:r>
          </a:p>
          <a:p>
            <a:pPr>
              <a:spcBef>
                <a:spcPts val="700"/>
              </a:spcBef>
              <a:buClrTx/>
              <a:buFontTx/>
              <a:buNone/>
            </a:pPr>
            <a:r>
              <a:rPr lang="el-GR" altLang="en-US" sz="2800" dirty="0">
                <a:solidFill>
                  <a:srgbClr val="FF3399"/>
                </a:solidFill>
              </a:rPr>
              <a:t>Ποιες είναι οι μορφές ΗΑ, Α της γλυκίνης?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0641" name="Text Box 1">
            <a:extLst>
              <a:ext uri="{FF2B5EF4-FFF2-40B4-BE49-F238E27FC236}">
                <a16:creationId xmlns:a16="http://schemas.microsoft.com/office/drawing/2014/main" id="{DC776B12-03A5-411A-8A23-CEEE3BA9E325}"/>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Πρόβλημα συνέχεια…</a:t>
            </a:r>
          </a:p>
        </p:txBody>
      </p:sp>
      <p:sp>
        <p:nvSpPr>
          <p:cNvPr id="240642" name="Text Box 2">
            <a:extLst>
              <a:ext uri="{FF2B5EF4-FFF2-40B4-BE49-F238E27FC236}">
                <a16:creationId xmlns:a16="http://schemas.microsoft.com/office/drawing/2014/main" id="{685BBAC9-D533-4431-AFDC-FAAA97C9D096}"/>
              </a:ext>
            </a:extLst>
          </p:cNvPr>
          <p:cNvSpPr txBox="1">
            <a:spLocks noChangeArrowheads="1"/>
          </p:cNvSpPr>
          <p:nvPr/>
        </p:nvSpPr>
        <p:spPr bwMode="auto">
          <a:xfrm>
            <a:off x="457200" y="1600200"/>
            <a:ext cx="86868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9pPr>
          </a:lstStyle>
          <a:p>
            <a:pPr>
              <a:lnSpc>
                <a:spcPct val="80000"/>
              </a:lnSpc>
              <a:spcBef>
                <a:spcPts val="600"/>
              </a:spcBef>
              <a:buClrTx/>
              <a:buFontTx/>
              <a:buNone/>
            </a:pPr>
            <a:r>
              <a:rPr lang="el-GR" altLang="en-US" sz="2400"/>
              <a:t>Δίδεται 0.1 Μ διαλύματος γλυκίνης. Πόσα </a:t>
            </a:r>
            <a:r>
              <a:rPr lang="en-US" altLang="en-US" sz="2400"/>
              <a:t>ml 5M KOH </a:t>
            </a:r>
            <a:r>
              <a:rPr lang="el-GR" altLang="en-US" sz="2400"/>
              <a:t>απαιτούνται για να μεταβάλλουν το </a:t>
            </a:r>
            <a:r>
              <a:rPr lang="en-US" altLang="en-US" sz="2400"/>
              <a:t>pH </a:t>
            </a:r>
            <a:r>
              <a:rPr lang="el-GR" altLang="en-US" sz="2400"/>
              <a:t>από 9 σε 10 για 1λίτρο διαλύματος 0.1Μ  γλυκίνης ?</a:t>
            </a:r>
          </a:p>
          <a:p>
            <a:pPr>
              <a:lnSpc>
                <a:spcPct val="80000"/>
              </a:lnSpc>
              <a:spcBef>
                <a:spcPts val="600"/>
              </a:spcBef>
              <a:buClrTx/>
              <a:buFontTx/>
              <a:buNone/>
            </a:pPr>
            <a:r>
              <a:rPr lang="el-GR" altLang="en-US" sz="2400">
                <a:solidFill>
                  <a:srgbClr val="FF3399"/>
                </a:solidFill>
              </a:rPr>
              <a:t>Απάντηση </a:t>
            </a:r>
          </a:p>
          <a:p>
            <a:pPr>
              <a:lnSpc>
                <a:spcPct val="80000"/>
              </a:lnSpc>
              <a:spcBef>
                <a:spcPts val="600"/>
              </a:spcBef>
              <a:buClrTx/>
              <a:buFontTx/>
              <a:buNone/>
            </a:pPr>
            <a:r>
              <a:rPr lang="en-US" altLang="en-US" sz="2400">
                <a:solidFill>
                  <a:srgbClr val="FF3399"/>
                </a:solidFill>
              </a:rPr>
              <a:t>pH=pka+logA/HA</a:t>
            </a:r>
          </a:p>
          <a:p>
            <a:pPr>
              <a:lnSpc>
                <a:spcPct val="80000"/>
              </a:lnSpc>
              <a:spcBef>
                <a:spcPts val="600"/>
              </a:spcBef>
              <a:buClrTx/>
              <a:buFontTx/>
              <a:buNone/>
            </a:pPr>
            <a:r>
              <a:rPr lang="el-GR" altLang="en-US" sz="2400">
                <a:solidFill>
                  <a:srgbClr val="FF3399"/>
                </a:solidFill>
              </a:rPr>
              <a:t>10</a:t>
            </a:r>
            <a:r>
              <a:rPr lang="en-US" altLang="en-US" sz="2400">
                <a:solidFill>
                  <a:srgbClr val="FF3399"/>
                </a:solidFill>
              </a:rPr>
              <a:t>.0=9.6+logA/HA </a:t>
            </a:r>
            <a:r>
              <a:rPr lang="el-GR" altLang="en-US" sz="2400">
                <a:solidFill>
                  <a:srgbClr val="FF3399"/>
                </a:solidFill>
              </a:rPr>
              <a:t>-&gt;</a:t>
            </a:r>
            <a:r>
              <a:rPr lang="en-US" altLang="en-US" sz="2400">
                <a:solidFill>
                  <a:srgbClr val="FF3399"/>
                </a:solidFill>
              </a:rPr>
              <a:t>logA/HA</a:t>
            </a:r>
            <a:r>
              <a:rPr lang="el-GR" altLang="en-US" sz="2400">
                <a:solidFill>
                  <a:srgbClr val="FF3399"/>
                </a:solidFill>
              </a:rPr>
              <a:t>=</a:t>
            </a:r>
            <a:r>
              <a:rPr lang="en-US" altLang="en-US" sz="2400">
                <a:solidFill>
                  <a:srgbClr val="FF3399"/>
                </a:solidFill>
              </a:rPr>
              <a:t>0.</a:t>
            </a:r>
            <a:r>
              <a:rPr lang="el-GR" altLang="en-US" sz="2400">
                <a:solidFill>
                  <a:srgbClr val="FF3399"/>
                </a:solidFill>
              </a:rPr>
              <a:t>4</a:t>
            </a:r>
            <a:r>
              <a:rPr lang="en-US" altLang="en-US" sz="2400">
                <a:solidFill>
                  <a:srgbClr val="FF3399"/>
                </a:solidFill>
              </a:rPr>
              <a:t> </a:t>
            </a:r>
            <a:r>
              <a:rPr lang="el-GR" altLang="en-US" sz="2400">
                <a:solidFill>
                  <a:srgbClr val="FF3399"/>
                </a:solidFill>
              </a:rPr>
              <a:t>-&gt;</a:t>
            </a:r>
            <a:r>
              <a:rPr lang="en-US" altLang="en-US" sz="2400">
                <a:solidFill>
                  <a:srgbClr val="FF3399"/>
                </a:solidFill>
              </a:rPr>
              <a:t> A/HA=</a:t>
            </a:r>
            <a:r>
              <a:rPr lang="el-GR" altLang="en-US" sz="2400">
                <a:solidFill>
                  <a:srgbClr val="FF3399"/>
                </a:solidFill>
              </a:rPr>
              <a:t>2</a:t>
            </a:r>
            <a:r>
              <a:rPr lang="en-US" altLang="en-US" sz="2400">
                <a:solidFill>
                  <a:srgbClr val="FF3399"/>
                </a:solidFill>
              </a:rPr>
              <a:t>.5 </a:t>
            </a:r>
            <a:r>
              <a:rPr lang="el-GR" altLang="en-US" sz="2400">
                <a:solidFill>
                  <a:srgbClr val="FF3399"/>
                </a:solidFill>
              </a:rPr>
              <a:t> </a:t>
            </a:r>
            <a:r>
              <a:rPr lang="en-US" altLang="en-US" sz="2400">
                <a:solidFill>
                  <a:srgbClr val="FF3399"/>
                </a:solidFill>
              </a:rPr>
              <a:t>HA+</a:t>
            </a:r>
            <a:r>
              <a:rPr lang="el-GR" altLang="en-US" sz="2400">
                <a:solidFill>
                  <a:srgbClr val="FF3399"/>
                </a:solidFill>
              </a:rPr>
              <a:t>2.5ΗΑ</a:t>
            </a:r>
            <a:r>
              <a:rPr lang="en-US" altLang="en-US" sz="2400">
                <a:solidFill>
                  <a:srgbClr val="FF3399"/>
                </a:solidFill>
              </a:rPr>
              <a:t>=0.1 </a:t>
            </a:r>
            <a:r>
              <a:rPr lang="el-GR" altLang="en-US" sz="2400">
                <a:solidFill>
                  <a:srgbClr val="FF3399"/>
                </a:solidFill>
              </a:rPr>
              <a:t>-&gt;</a:t>
            </a:r>
            <a:r>
              <a:rPr lang="en-US" altLang="en-US" sz="2400">
                <a:solidFill>
                  <a:srgbClr val="FF3399"/>
                </a:solidFill>
              </a:rPr>
              <a:t> </a:t>
            </a:r>
            <a:r>
              <a:rPr lang="el-GR" altLang="en-US" sz="2400">
                <a:solidFill>
                  <a:srgbClr val="FF3399"/>
                </a:solidFill>
              </a:rPr>
              <a:t>3.5</a:t>
            </a:r>
            <a:r>
              <a:rPr lang="en-US" altLang="en-US" sz="2400">
                <a:solidFill>
                  <a:srgbClr val="FF3399"/>
                </a:solidFill>
              </a:rPr>
              <a:t>HA=0.1 </a:t>
            </a:r>
            <a:r>
              <a:rPr lang="el-GR" altLang="en-US" sz="2400">
                <a:solidFill>
                  <a:srgbClr val="FF3399"/>
                </a:solidFill>
              </a:rPr>
              <a:t>-&gt; </a:t>
            </a:r>
            <a:r>
              <a:rPr lang="en-US" altLang="en-US" sz="2400">
                <a:solidFill>
                  <a:srgbClr val="FF3399"/>
                </a:solidFill>
              </a:rPr>
              <a:t>HA=0.</a:t>
            </a:r>
            <a:r>
              <a:rPr lang="el-GR" altLang="en-US" sz="2400">
                <a:solidFill>
                  <a:srgbClr val="FF3399"/>
                </a:solidFill>
              </a:rPr>
              <a:t>029</a:t>
            </a:r>
            <a:r>
              <a:rPr lang="en-US" altLang="en-US" sz="2400">
                <a:solidFill>
                  <a:srgbClr val="FF3399"/>
                </a:solidFill>
              </a:rPr>
              <a:t>moles/lit. A</a:t>
            </a:r>
            <a:r>
              <a:rPr lang="el-GR" altLang="en-US" sz="2400">
                <a:solidFill>
                  <a:srgbClr val="FF3399"/>
                </a:solidFill>
              </a:rPr>
              <a:t>πό </a:t>
            </a:r>
            <a:r>
              <a:rPr lang="en-US" altLang="en-US" sz="2400">
                <a:solidFill>
                  <a:srgbClr val="FF3399"/>
                </a:solidFill>
              </a:rPr>
              <a:t>pH 9 </a:t>
            </a:r>
            <a:r>
              <a:rPr lang="el-GR" altLang="en-US" sz="2400">
                <a:solidFill>
                  <a:srgbClr val="FF3399"/>
                </a:solidFill>
              </a:rPr>
              <a:t>σε </a:t>
            </a:r>
            <a:r>
              <a:rPr lang="en-US" altLang="en-US" sz="2400">
                <a:solidFill>
                  <a:srgbClr val="FF3399"/>
                </a:solidFill>
              </a:rPr>
              <a:t>pH 10, </a:t>
            </a:r>
            <a:r>
              <a:rPr lang="el-GR" altLang="en-US" sz="2400">
                <a:solidFill>
                  <a:srgbClr val="FF3399"/>
                </a:solidFill>
              </a:rPr>
              <a:t>σημαίνει ότι το ΗΑ μειώνεται λόγω της προσθήκης ΟΗ- με τα οποία αντιδρά. Επομένως από 0.08 Μ</a:t>
            </a:r>
            <a:r>
              <a:rPr lang="en-US" altLang="en-US" sz="2400">
                <a:solidFill>
                  <a:srgbClr val="FF3399"/>
                </a:solidFill>
              </a:rPr>
              <a:t> (</a:t>
            </a:r>
            <a:r>
              <a:rPr lang="el-GR" altLang="en-US" sz="2400">
                <a:solidFill>
                  <a:srgbClr val="FF3399"/>
                </a:solidFill>
              </a:rPr>
              <a:t>βλέπε προηγούμενη άσκηση) μειώνεται στα 0.029Μ, άρα η μεταβολή είναι 0.05</a:t>
            </a:r>
            <a:r>
              <a:rPr lang="en-US" altLang="en-US" sz="2400">
                <a:solidFill>
                  <a:srgbClr val="FF3399"/>
                </a:solidFill>
              </a:rPr>
              <a:t>1</a:t>
            </a:r>
            <a:r>
              <a:rPr lang="el-GR" altLang="en-US" sz="2400">
                <a:solidFill>
                  <a:srgbClr val="FF3399"/>
                </a:solidFill>
              </a:rPr>
              <a:t> </a:t>
            </a:r>
            <a:r>
              <a:rPr lang="en-US" altLang="en-US" sz="2400">
                <a:solidFill>
                  <a:srgbClr val="FF3399"/>
                </a:solidFill>
              </a:rPr>
              <a:t>moles.</a:t>
            </a:r>
            <a:r>
              <a:rPr lang="el-GR" altLang="en-US" sz="2400">
                <a:solidFill>
                  <a:srgbClr val="FF3399"/>
                </a:solidFill>
              </a:rPr>
              <a:t> </a:t>
            </a:r>
          </a:p>
          <a:p>
            <a:pPr>
              <a:lnSpc>
                <a:spcPct val="80000"/>
              </a:lnSpc>
              <a:spcBef>
                <a:spcPts val="600"/>
              </a:spcBef>
              <a:buClrTx/>
              <a:buFontTx/>
              <a:buNone/>
            </a:pPr>
            <a:r>
              <a:rPr lang="en-US" altLang="en-US" sz="2400">
                <a:solidFill>
                  <a:srgbClr val="FF3399"/>
                </a:solidFill>
              </a:rPr>
              <a:t>E</a:t>
            </a:r>
            <a:r>
              <a:rPr lang="el-GR" altLang="en-US" sz="2400">
                <a:solidFill>
                  <a:srgbClr val="FF3399"/>
                </a:solidFill>
              </a:rPr>
              <a:t>πομένως  0.05</a:t>
            </a:r>
            <a:r>
              <a:rPr lang="en-US" altLang="en-US" sz="2400">
                <a:solidFill>
                  <a:srgbClr val="FF3399"/>
                </a:solidFill>
              </a:rPr>
              <a:t>1</a:t>
            </a:r>
            <a:r>
              <a:rPr lang="el-GR" altLang="en-US" sz="2400">
                <a:solidFill>
                  <a:srgbClr val="FF3399"/>
                </a:solidFill>
              </a:rPr>
              <a:t> </a:t>
            </a:r>
            <a:r>
              <a:rPr lang="en-US" altLang="en-US" sz="2400">
                <a:solidFill>
                  <a:srgbClr val="FF3399"/>
                </a:solidFill>
              </a:rPr>
              <a:t>moles=YmlX5 moles/1000ml,-&gt;51=5Y-&gt;Y=51/5=10.2 ml KOH</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1665" name="Rectangle 1">
            <a:extLst>
              <a:ext uri="{FF2B5EF4-FFF2-40B4-BE49-F238E27FC236}">
                <a16:creationId xmlns:a16="http://schemas.microsoft.com/office/drawing/2014/main" id="{20BD7B50-0123-48E0-8A9D-1802C327069E}"/>
              </a:ext>
            </a:extLst>
          </p:cNvPr>
          <p:cNvSpPr>
            <a:spLocks noChangeArrowheads="1"/>
          </p:cNvSpPr>
          <p:nvPr/>
        </p:nvSpPr>
        <p:spPr bwMode="auto">
          <a:xfrm>
            <a:off x="539552" y="876232"/>
            <a:ext cx="8136904" cy="2679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dirty="0">
                <a:cs typeface="Times New Roman" panose="02020603050405020304" pitchFamily="18" charset="0"/>
              </a:rPr>
              <a:t>26. </a:t>
            </a:r>
            <a:r>
              <a:rPr lang="en-US" altLang="en-US" sz="2400" dirty="0">
                <a:cs typeface="Times New Roman" panose="02020603050405020304" pitchFamily="18" charset="0"/>
              </a:rPr>
              <a:t>Y</a:t>
            </a:r>
            <a:r>
              <a:rPr lang="el-GR" altLang="en-US" sz="2400" dirty="0">
                <a:cs typeface="Times New Roman" panose="02020603050405020304" pitchFamily="18" charset="0"/>
              </a:rPr>
              <a:t>πολογίστε το </a:t>
            </a:r>
            <a:r>
              <a:rPr lang="en-US" altLang="en-US" sz="2400" dirty="0">
                <a:cs typeface="Times New Roman" panose="02020603050405020304" pitchFamily="18" charset="0"/>
              </a:rPr>
              <a:t>pH</a:t>
            </a:r>
            <a:r>
              <a:rPr lang="el-GR" altLang="en-US" sz="2400" dirty="0">
                <a:cs typeface="Times New Roman" panose="02020603050405020304" pitchFamily="18" charset="0"/>
              </a:rPr>
              <a:t> </a:t>
            </a:r>
            <a:r>
              <a:rPr lang="el-GR" altLang="en-US" sz="2400" dirty="0"/>
              <a:t>των τριών διαλυμάτων γλυκίνης </a:t>
            </a:r>
            <a:r>
              <a:rPr lang="el-GR" altLang="en-US" sz="2400" dirty="0">
                <a:cs typeface="Times New Roman" panose="02020603050405020304" pitchFamily="18" charset="0"/>
              </a:rPr>
              <a:t> 0.1 Μ</a:t>
            </a:r>
            <a:r>
              <a:rPr lang="el-GR" altLang="en-US" sz="2400" dirty="0"/>
              <a:t> (της κάθε μορφής)</a:t>
            </a:r>
            <a:r>
              <a:rPr lang="el-GR" altLang="en-US" sz="2400" dirty="0">
                <a:cs typeface="Times New Roman" panose="02020603050405020304" pitchFamily="18" charset="0"/>
              </a:rPr>
              <a:t> Δίδεται </a:t>
            </a:r>
            <a:r>
              <a:rPr lang="en-US" altLang="en-US" sz="2400" dirty="0" err="1">
                <a:cs typeface="Times New Roman" panose="02020603050405020304" pitchFamily="18" charset="0"/>
              </a:rPr>
              <a:t>pka</a:t>
            </a:r>
            <a:r>
              <a:rPr lang="el-GR" altLang="en-US" sz="2400" dirty="0">
                <a:cs typeface="Times New Roman" panose="02020603050405020304" pitchFamily="18" charset="0"/>
              </a:rPr>
              <a:t>1=2.34, </a:t>
            </a:r>
            <a:r>
              <a:rPr lang="en-US" altLang="en-US" sz="2400" dirty="0" err="1">
                <a:cs typeface="Times New Roman" panose="02020603050405020304" pitchFamily="18" charset="0"/>
              </a:rPr>
              <a:t>pka</a:t>
            </a:r>
            <a:r>
              <a:rPr lang="el-GR" altLang="en-US" sz="2400" dirty="0">
                <a:cs typeface="Times New Roman" panose="02020603050405020304" pitchFamily="18" charset="0"/>
              </a:rPr>
              <a:t>2=9.6. </a:t>
            </a:r>
          </a:p>
          <a:p>
            <a:pPr>
              <a:buClrTx/>
              <a:buFontTx/>
              <a:buNone/>
            </a:pPr>
            <a:endParaRPr lang="el-GR" altLang="en-US" sz="2400" dirty="0">
              <a:solidFill>
                <a:srgbClr val="0000FF"/>
              </a:solidFill>
            </a:endParaRPr>
          </a:p>
          <a:p>
            <a:pPr>
              <a:buClrTx/>
              <a:buFontTx/>
              <a:buNone/>
            </a:pPr>
            <a:r>
              <a:rPr lang="en-US" altLang="en-US" sz="2400" dirty="0">
                <a:solidFill>
                  <a:srgbClr val="0000FF"/>
                </a:solidFill>
                <a:cs typeface="Times New Roman" panose="02020603050405020304" pitchFamily="18" charset="0"/>
              </a:rPr>
              <a:t>O</a:t>
            </a:r>
            <a:r>
              <a:rPr lang="el-GR" altLang="en-US" sz="2400" dirty="0">
                <a:solidFill>
                  <a:srgbClr val="0000FF"/>
                </a:solidFill>
                <a:cs typeface="Times New Roman" panose="02020603050405020304" pitchFamily="18" charset="0"/>
              </a:rPr>
              <a:t>δηγίες</a:t>
            </a:r>
          </a:p>
          <a:p>
            <a:pPr>
              <a:buClrTx/>
              <a:buFontTx/>
              <a:buNone/>
            </a:pPr>
            <a:r>
              <a:rPr lang="el-GR" altLang="en-US" sz="2400" dirty="0">
                <a:solidFill>
                  <a:srgbClr val="0000FF"/>
                </a:solidFill>
              </a:rPr>
              <a:t>Να αναγραφούν και οι τρείς μορφές και οι ισορροπίες ιονισμού </a:t>
            </a:r>
          </a:p>
          <a:p>
            <a:pPr>
              <a:buClrTx/>
              <a:buFontTx/>
              <a:buNone/>
            </a:pPr>
            <a:endParaRPr lang="el-GR" altLang="en-US" sz="2400" dirty="0">
              <a:solidFill>
                <a:srgbClr val="0000FF"/>
              </a:solidFill>
            </a:endParaRPr>
          </a:p>
        </p:txBody>
      </p:sp>
      <p:sp>
        <p:nvSpPr>
          <p:cNvPr id="241666" name="Rectangle 2">
            <a:extLst>
              <a:ext uri="{FF2B5EF4-FFF2-40B4-BE49-F238E27FC236}">
                <a16:creationId xmlns:a16="http://schemas.microsoft.com/office/drawing/2014/main" id="{6C7D9753-485C-4A1D-9F76-508ADDC3C399}"/>
              </a:ext>
            </a:extLst>
          </p:cNvPr>
          <p:cNvSpPr>
            <a:spLocks noChangeArrowheads="1"/>
          </p:cNvSpPr>
          <p:nvPr/>
        </p:nvSpPr>
        <p:spPr bwMode="auto">
          <a:xfrm>
            <a:off x="611560" y="3184525"/>
            <a:ext cx="7084640" cy="265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dirty="0">
                <a:solidFill>
                  <a:srgbClr val="FF6600"/>
                </a:solidFill>
                <a:cs typeface="Times New Roman" panose="02020603050405020304" pitchFamily="18" charset="0"/>
              </a:rPr>
              <a:t>Απάντηση</a:t>
            </a:r>
          </a:p>
          <a:p>
            <a:pPr>
              <a:buClrTx/>
              <a:buFontTx/>
              <a:buNone/>
            </a:pPr>
            <a:r>
              <a:rPr lang="el-GR" altLang="en-US" sz="2400" dirty="0">
                <a:solidFill>
                  <a:srgbClr val="FF6600"/>
                </a:solidFill>
                <a:cs typeface="Times New Roman" panose="02020603050405020304" pitchFamily="18" charset="0"/>
              </a:rPr>
              <a:t>α. </a:t>
            </a:r>
            <a:r>
              <a:rPr lang="en-US" altLang="en-US" sz="2400" dirty="0">
                <a:solidFill>
                  <a:srgbClr val="FF6600"/>
                </a:solidFill>
                <a:cs typeface="Times New Roman" panose="02020603050405020304" pitchFamily="18" charset="0"/>
              </a:rPr>
              <a:t>pH</a:t>
            </a:r>
            <a:r>
              <a:rPr lang="el-GR" altLang="en-US" sz="2400" dirty="0">
                <a:solidFill>
                  <a:srgbClr val="FF6600"/>
                </a:solidFill>
                <a:cs typeface="Times New Roman" panose="02020603050405020304" pitchFamily="18" charset="0"/>
              </a:rPr>
              <a:t>=1.72 (με επίλυση δευτεροβάθμιας εξίσωσης για μεγαλύτερη ακρίβεια επειδή  η καρβοξυλομάδα είναι ισχυρότερο οξύ  από αυτήν του οξικού, γιατί?</a:t>
            </a:r>
          </a:p>
          <a:p>
            <a:pPr>
              <a:buClrTx/>
              <a:buFontTx/>
              <a:buNone/>
            </a:pPr>
            <a:r>
              <a:rPr lang="el-GR" altLang="en-US" sz="2400" dirty="0">
                <a:solidFill>
                  <a:srgbClr val="FF6600"/>
                </a:solidFill>
                <a:cs typeface="Times New Roman" panose="02020603050405020304" pitchFamily="18" charset="0"/>
              </a:rPr>
              <a:t>β. </a:t>
            </a:r>
            <a:r>
              <a:rPr lang="en-US" altLang="en-US" sz="2400" dirty="0">
                <a:solidFill>
                  <a:srgbClr val="FF6600"/>
                </a:solidFill>
                <a:cs typeface="Times New Roman" panose="02020603050405020304" pitchFamily="18" charset="0"/>
              </a:rPr>
              <a:t>pH</a:t>
            </a:r>
            <a:r>
              <a:rPr lang="el-GR" altLang="en-US" sz="2400" dirty="0">
                <a:solidFill>
                  <a:srgbClr val="FF6600"/>
                </a:solidFill>
                <a:cs typeface="Times New Roman" panose="02020603050405020304" pitchFamily="18" charset="0"/>
              </a:rPr>
              <a:t>=(</a:t>
            </a:r>
            <a:r>
              <a:rPr lang="en-US" altLang="en-US" sz="2400" dirty="0" err="1">
                <a:solidFill>
                  <a:srgbClr val="FF6600"/>
                </a:solidFill>
                <a:cs typeface="Times New Roman" panose="02020603050405020304" pitchFamily="18" charset="0"/>
              </a:rPr>
              <a:t>pka</a:t>
            </a:r>
            <a:r>
              <a:rPr lang="el-GR" altLang="en-US" sz="2400" dirty="0">
                <a:solidFill>
                  <a:srgbClr val="FF6600"/>
                </a:solidFill>
                <a:cs typeface="Times New Roman" panose="02020603050405020304" pitchFamily="18" charset="0"/>
              </a:rPr>
              <a:t>1+</a:t>
            </a:r>
            <a:r>
              <a:rPr lang="en-US" altLang="en-US" sz="2400" dirty="0" err="1">
                <a:solidFill>
                  <a:srgbClr val="FF6600"/>
                </a:solidFill>
                <a:cs typeface="Times New Roman" panose="02020603050405020304" pitchFamily="18" charset="0"/>
              </a:rPr>
              <a:t>pka</a:t>
            </a:r>
            <a:r>
              <a:rPr lang="el-GR" altLang="en-US" sz="2400" dirty="0">
                <a:solidFill>
                  <a:srgbClr val="FF6600"/>
                </a:solidFill>
                <a:cs typeface="Times New Roman" panose="02020603050405020304" pitchFamily="18" charset="0"/>
              </a:rPr>
              <a:t>2)/2=5.97</a:t>
            </a:r>
          </a:p>
          <a:p>
            <a:pPr>
              <a:buClrTx/>
              <a:buFontTx/>
              <a:buNone/>
            </a:pPr>
            <a:r>
              <a:rPr lang="el-GR" altLang="en-US" sz="2400" dirty="0">
                <a:solidFill>
                  <a:srgbClr val="FF6600"/>
                </a:solidFill>
                <a:cs typeface="Times New Roman" panose="02020603050405020304" pitchFamily="18" charset="0"/>
              </a:rPr>
              <a:t>γ. </a:t>
            </a:r>
            <a:r>
              <a:rPr lang="en-US" altLang="en-US" sz="2400" dirty="0">
                <a:solidFill>
                  <a:srgbClr val="FF6600"/>
                </a:solidFill>
                <a:cs typeface="Times New Roman" panose="02020603050405020304" pitchFamily="18" charset="0"/>
              </a:rPr>
              <a:t>pH</a:t>
            </a:r>
            <a:r>
              <a:rPr lang="el-GR" altLang="en-US" sz="2400" dirty="0">
                <a:solidFill>
                  <a:srgbClr val="FF6600"/>
                </a:solidFill>
                <a:cs typeface="Times New Roman" panose="02020603050405020304" pitchFamily="18" charset="0"/>
              </a:rPr>
              <a:t> =11.3 (με υπολογισμό πρώτα της σταθεράς υδρολύσεως)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2689" name="Rectangle 1">
            <a:extLst>
              <a:ext uri="{FF2B5EF4-FFF2-40B4-BE49-F238E27FC236}">
                <a16:creationId xmlns:a16="http://schemas.microsoft.com/office/drawing/2014/main" id="{46940B83-7DA3-4E5F-870D-BB077FDBE6B7}"/>
              </a:ext>
            </a:extLst>
          </p:cNvPr>
          <p:cNvSpPr>
            <a:spLocks noChangeArrowheads="1"/>
          </p:cNvSpPr>
          <p:nvPr/>
        </p:nvSpPr>
        <p:spPr bwMode="auto">
          <a:xfrm>
            <a:off x="457200" y="952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a:t>Πολυπρωτικές ισορροπίες Οξέων-Βάσεων</a:t>
            </a:r>
            <a:r>
              <a:rPr lang="en-US" altLang="en-US" sz="4400"/>
              <a:t> </a:t>
            </a:r>
          </a:p>
        </p:txBody>
      </p:sp>
      <p:sp>
        <p:nvSpPr>
          <p:cNvPr id="242690" name="Text Box 2">
            <a:extLst>
              <a:ext uri="{FF2B5EF4-FFF2-40B4-BE49-F238E27FC236}">
                <a16:creationId xmlns:a16="http://schemas.microsoft.com/office/drawing/2014/main" id="{2E400881-9E95-4EAF-80A6-192A3982F959}"/>
              </a:ext>
            </a:extLst>
          </p:cNvPr>
          <p:cNvSpPr txBox="1">
            <a:spLocks noChangeArrowheads="1"/>
          </p:cNvSpPr>
          <p:nvPr/>
        </p:nvSpPr>
        <p:spPr bwMode="auto">
          <a:xfrm>
            <a:off x="166606" y="840360"/>
            <a:ext cx="8535988" cy="170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1pPr>
            <a:lvl2pPr marL="9144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2pPr>
            <a:lvl3pPr marL="1362075"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i="1" dirty="0"/>
              <a:t>Πολυπρωτικά οξέα και βάσεις</a:t>
            </a:r>
          </a:p>
          <a:p>
            <a:pPr>
              <a:buClrTx/>
              <a:buFontTx/>
              <a:buNone/>
            </a:pPr>
            <a:endParaRPr lang="en-US" altLang="en-US" i="1" dirty="0"/>
          </a:p>
          <a:p>
            <a:pPr lvl="1">
              <a:buClrTx/>
              <a:buFontTx/>
              <a:buNone/>
            </a:pPr>
            <a:r>
              <a:rPr lang="en-US" altLang="en-US" dirty="0"/>
              <a:t>2.)</a:t>
            </a:r>
            <a:r>
              <a:rPr lang="en-US" altLang="en-US" sz="1600" dirty="0"/>
              <a:t>	</a:t>
            </a:r>
            <a:r>
              <a:rPr lang="el-GR" altLang="en-US" dirty="0">
                <a:solidFill>
                  <a:srgbClr val="CC3300"/>
                </a:solidFill>
              </a:rPr>
              <a:t>Παράδειγμα</a:t>
            </a:r>
          </a:p>
          <a:p>
            <a:pPr lvl="2">
              <a:buClr>
                <a:srgbClr val="CC3300"/>
              </a:buClr>
              <a:buSzPct val="60000"/>
              <a:buFont typeface="Wingdings" panose="05000000000000000000" pitchFamily="2" charset="2"/>
              <a:buChar char=""/>
            </a:pPr>
            <a:r>
              <a:rPr lang="el-GR" altLang="en-US" sz="1600" dirty="0"/>
              <a:t>Πόσα </a:t>
            </a:r>
            <a:r>
              <a:rPr lang="en-US" altLang="en-US" sz="1600" dirty="0" err="1"/>
              <a:t>milliters</a:t>
            </a:r>
            <a:r>
              <a:rPr lang="en-US" altLang="en-US" sz="1600" dirty="0"/>
              <a:t> 1.00 M KOH </a:t>
            </a:r>
            <a:r>
              <a:rPr lang="el-GR" altLang="en-US" sz="1600" dirty="0"/>
              <a:t>θα πρέπει να προστεθούν σε </a:t>
            </a:r>
            <a:r>
              <a:rPr lang="en-US" altLang="en-US" sz="1600" dirty="0"/>
              <a:t>100 mL </a:t>
            </a:r>
            <a:r>
              <a:rPr lang="el-GR" altLang="en-US" sz="1600" dirty="0"/>
              <a:t>διαλύματος που περιέχει </a:t>
            </a:r>
            <a:r>
              <a:rPr lang="en-US" altLang="en-US" sz="1600" dirty="0"/>
              <a:t> 10.0 g </a:t>
            </a:r>
            <a:r>
              <a:rPr lang="el-GR" altLang="en-US" sz="1600" dirty="0"/>
              <a:t>υδροχλωρική ιστιδίνη</a:t>
            </a:r>
            <a:r>
              <a:rPr lang="en-US" altLang="en-US" sz="1600" dirty="0"/>
              <a:t> (</a:t>
            </a:r>
            <a:r>
              <a:rPr lang="en-US" altLang="en-US" sz="1600" dirty="0" err="1"/>
              <a:t>His</a:t>
            </a:r>
            <a:r>
              <a:rPr lang="en-US" altLang="en-US" b="1" baseline="30000" dirty="0" err="1"/>
              <a:t>.</a:t>
            </a:r>
            <a:r>
              <a:rPr lang="en-US" altLang="en-US" sz="1600" dirty="0" err="1"/>
              <a:t>HCl</a:t>
            </a:r>
            <a:r>
              <a:rPr lang="en-US" altLang="en-US" sz="1600" dirty="0"/>
              <a:t> FM 191.62) </a:t>
            </a:r>
            <a:r>
              <a:rPr lang="el-GR" altLang="en-US" sz="1600" dirty="0"/>
              <a:t>για να πάρουμε ένα</a:t>
            </a:r>
            <a:r>
              <a:rPr lang="en-US" altLang="en-US" sz="1600" dirty="0"/>
              <a:t> pH 9.30?.</a:t>
            </a:r>
          </a:p>
        </p:txBody>
      </p:sp>
      <p:pic>
        <p:nvPicPr>
          <p:cNvPr id="242691" name="Picture 3">
            <a:extLst>
              <a:ext uri="{FF2B5EF4-FFF2-40B4-BE49-F238E27FC236}">
                <a16:creationId xmlns:a16="http://schemas.microsoft.com/office/drawing/2014/main" id="{81B5DE7E-C834-4E4D-95D1-6DA16811B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2191" y="2530577"/>
            <a:ext cx="4860403" cy="428357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3713" name="Rectangle 1">
            <a:extLst>
              <a:ext uri="{FF2B5EF4-FFF2-40B4-BE49-F238E27FC236}">
                <a16:creationId xmlns:a16="http://schemas.microsoft.com/office/drawing/2014/main" id="{8DED4C06-C5B4-42FC-9CF8-18607DC74BE2}"/>
              </a:ext>
            </a:extLst>
          </p:cNvPr>
          <p:cNvSpPr>
            <a:spLocks noChangeArrowheads="1"/>
          </p:cNvSpPr>
          <p:nvPr/>
        </p:nvSpPr>
        <p:spPr bwMode="auto">
          <a:xfrm>
            <a:off x="0" y="2007286"/>
            <a:ext cx="9144000" cy="4034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sz="4000" dirty="0">
                <a:cs typeface="Times New Roman" panose="02020603050405020304" pitchFamily="18" charset="0"/>
              </a:rPr>
              <a:t>25. Ποιο είναι το </a:t>
            </a:r>
            <a:r>
              <a:rPr lang="en-GB" altLang="en-US" sz="4000" b="1" dirty="0" err="1">
                <a:cs typeface="Times New Roman" panose="02020603050405020304" pitchFamily="18" charset="0"/>
              </a:rPr>
              <a:t>pI</a:t>
            </a:r>
            <a:r>
              <a:rPr lang="en-GB" altLang="en-US" sz="4000" b="1" dirty="0">
                <a:cs typeface="Times New Roman" panose="02020603050405020304" pitchFamily="18" charset="0"/>
              </a:rPr>
              <a:t> </a:t>
            </a:r>
            <a:r>
              <a:rPr lang="el-GR" altLang="en-US" sz="4000" b="1" dirty="0">
                <a:cs typeface="Times New Roman" panose="02020603050405020304" pitchFamily="18" charset="0"/>
              </a:rPr>
              <a:t>ενός πενταπεπτιδίου που αποτελείται από κατάλοιπα ασπαρτικού, λυσίνης, βαλίνης, αργινίνης και ιστιδίνης?</a:t>
            </a:r>
            <a:r>
              <a:rPr lang="el-GR" altLang="en-US" sz="2400" dirty="0">
                <a:cs typeface="Times New Roman" panose="02020603050405020304" pitchFamily="18" charset="0"/>
              </a:rPr>
              <a:t> </a:t>
            </a:r>
          </a:p>
          <a:p>
            <a:pPr algn="ctr">
              <a:buClrTx/>
              <a:buFontTx/>
              <a:buNone/>
            </a:pPr>
            <a:r>
              <a:rPr lang="en-GB" altLang="en-US" sz="2800" dirty="0">
                <a:solidFill>
                  <a:srgbClr val="9966FF"/>
                </a:solidFill>
                <a:cs typeface="Times New Roman" panose="02020603050405020304" pitchFamily="18" charset="0"/>
              </a:rPr>
              <a:t>  </a:t>
            </a:r>
          </a:p>
          <a:p>
            <a:pPr algn="ctr">
              <a:buClrTx/>
              <a:buFontTx/>
              <a:buNone/>
            </a:pPr>
            <a:endParaRPr lang="en-GB" altLang="en-US" sz="2800" i="1" dirty="0">
              <a:solidFill>
                <a:srgbClr val="9966FF"/>
              </a:solidFill>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F784A6-FFE4-D786-8D5E-7DC2D6B92875}"/>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64804"/>
            <a:ext cx="9144000" cy="352839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 Box 1">
            <a:extLst>
              <a:ext uri="{FF2B5EF4-FFF2-40B4-BE49-F238E27FC236}">
                <a16:creationId xmlns:a16="http://schemas.microsoft.com/office/drawing/2014/main" id="{6678859B-6693-E73E-A9F3-A8946C2B8935}"/>
              </a:ext>
            </a:extLst>
          </p:cNvPr>
          <p:cNvSpPr txBox="1">
            <a:spLocks noChangeArrowheads="1"/>
          </p:cNvSpPr>
          <p:nvPr/>
        </p:nvSpPr>
        <p:spPr bwMode="auto">
          <a:xfrm>
            <a:off x="685800" y="194779"/>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dirty="0">
                <a:solidFill>
                  <a:srgbClr val="CC0099"/>
                </a:solidFill>
              </a:rPr>
              <a:t>Ακολουθούν οι </a:t>
            </a:r>
            <a:r>
              <a:rPr lang="el-GR" altLang="en-US" sz="3800" b="1" dirty="0">
                <a:solidFill>
                  <a:srgbClr val="CC0099"/>
                </a:solidFill>
              </a:rPr>
              <a:t>διαδοχικοί </a:t>
            </a:r>
            <a:r>
              <a:rPr lang="el-GR" altLang="en-US" sz="3800" dirty="0">
                <a:solidFill>
                  <a:srgbClr val="CC0099"/>
                </a:solidFill>
              </a:rPr>
              <a:t>ιονισμοί του πεπτιδίου…</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6785" name="Picture 1">
            <a:extLst>
              <a:ext uri="{FF2B5EF4-FFF2-40B4-BE49-F238E27FC236}">
                <a16:creationId xmlns:a16="http://schemas.microsoft.com/office/drawing/2014/main" id="{00B08DFE-697F-469C-A1DC-8EFAF85A2FCD}"/>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365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7809" name="Picture 1">
            <a:extLst>
              <a:ext uri="{FF2B5EF4-FFF2-40B4-BE49-F238E27FC236}">
                <a16:creationId xmlns:a16="http://schemas.microsoft.com/office/drawing/2014/main" id="{490448E2-265D-4E2C-AB8D-7A385BB6EBCC}"/>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365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Arrow: Down 3">
            <a:extLst>
              <a:ext uri="{FF2B5EF4-FFF2-40B4-BE49-F238E27FC236}">
                <a16:creationId xmlns:a16="http://schemas.microsoft.com/office/drawing/2014/main" id="{336C68D5-8EFE-CA23-D1F5-7F84FD261D4E}"/>
              </a:ext>
            </a:extLst>
          </p:cNvPr>
          <p:cNvSpPr/>
          <p:nvPr/>
        </p:nvSpPr>
        <p:spPr>
          <a:xfrm>
            <a:off x="8244408" y="1484784"/>
            <a:ext cx="277688" cy="532656"/>
          </a:xfrm>
          <a:prstGeom prst="downArrow">
            <a:avLst>
              <a:gd name="adj1" fmla="val 50000"/>
              <a:gd name="adj2" fmla="val 128743"/>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8833" name="Picture 1">
            <a:extLst>
              <a:ext uri="{FF2B5EF4-FFF2-40B4-BE49-F238E27FC236}">
                <a16:creationId xmlns:a16="http://schemas.microsoft.com/office/drawing/2014/main" id="{16BB96C9-E17F-4453-9BDB-C6E74617ECD0}"/>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365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Arrow: Down 3">
            <a:extLst>
              <a:ext uri="{FF2B5EF4-FFF2-40B4-BE49-F238E27FC236}">
                <a16:creationId xmlns:a16="http://schemas.microsoft.com/office/drawing/2014/main" id="{589CB1B9-B7AE-28C6-8D29-377C4E1C8CC1}"/>
              </a:ext>
            </a:extLst>
          </p:cNvPr>
          <p:cNvSpPr/>
          <p:nvPr/>
        </p:nvSpPr>
        <p:spPr>
          <a:xfrm>
            <a:off x="8244408" y="1484784"/>
            <a:ext cx="277688" cy="532656"/>
          </a:xfrm>
          <a:prstGeom prst="downArrow">
            <a:avLst>
              <a:gd name="adj1" fmla="val 50000"/>
              <a:gd name="adj2" fmla="val 128743"/>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711668C1-1680-DE88-259A-C6C6F275A538}"/>
              </a:ext>
            </a:extLst>
          </p:cNvPr>
          <p:cNvSpPr/>
          <p:nvPr/>
        </p:nvSpPr>
        <p:spPr>
          <a:xfrm rot="10800000">
            <a:off x="1763688" y="3429000"/>
            <a:ext cx="277688" cy="532656"/>
          </a:xfrm>
          <a:prstGeom prst="downArrow">
            <a:avLst>
              <a:gd name="adj1" fmla="val 50000"/>
              <a:gd name="adj2" fmla="val 128743"/>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9857" name="Picture 1">
            <a:extLst>
              <a:ext uri="{FF2B5EF4-FFF2-40B4-BE49-F238E27FC236}">
                <a16:creationId xmlns:a16="http://schemas.microsoft.com/office/drawing/2014/main" id="{C6DDDE03-2ABD-4A10-AAEF-355AFE7FF865}"/>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365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Arrow: Down 4">
            <a:extLst>
              <a:ext uri="{FF2B5EF4-FFF2-40B4-BE49-F238E27FC236}">
                <a16:creationId xmlns:a16="http://schemas.microsoft.com/office/drawing/2014/main" id="{4B999E6A-81D8-1C3D-5E9A-58EB68814962}"/>
              </a:ext>
            </a:extLst>
          </p:cNvPr>
          <p:cNvSpPr/>
          <p:nvPr/>
        </p:nvSpPr>
        <p:spPr>
          <a:xfrm>
            <a:off x="8244408" y="1484784"/>
            <a:ext cx="277688" cy="532656"/>
          </a:xfrm>
          <a:prstGeom prst="downArrow">
            <a:avLst>
              <a:gd name="adj1" fmla="val 50000"/>
              <a:gd name="adj2" fmla="val 128743"/>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7EB46816-C298-8E4A-698F-10896C417B4E}"/>
              </a:ext>
            </a:extLst>
          </p:cNvPr>
          <p:cNvSpPr/>
          <p:nvPr/>
        </p:nvSpPr>
        <p:spPr>
          <a:xfrm rot="10800000">
            <a:off x="1763688" y="3429000"/>
            <a:ext cx="277688" cy="532656"/>
          </a:xfrm>
          <a:prstGeom prst="downArrow">
            <a:avLst>
              <a:gd name="adj1" fmla="val 50000"/>
              <a:gd name="adj2" fmla="val 128743"/>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E5E599BF-C75C-79F2-7B19-ADED035C948A}"/>
              </a:ext>
            </a:extLst>
          </p:cNvPr>
          <p:cNvSpPr/>
          <p:nvPr/>
        </p:nvSpPr>
        <p:spPr>
          <a:xfrm rot="10800000">
            <a:off x="7102624" y="3573016"/>
            <a:ext cx="277688" cy="532656"/>
          </a:xfrm>
          <a:prstGeom prst="downArrow">
            <a:avLst>
              <a:gd name="adj1" fmla="val 50000"/>
              <a:gd name="adj2" fmla="val 128743"/>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CA930376-1351-4BB1-A581-DAE1963C90D8}"/>
              </a:ext>
            </a:extLst>
          </p:cNvPr>
          <p:cNvSpPr>
            <a:spLocks noChangeArrowheads="1"/>
          </p:cNvSpPr>
          <p:nvPr/>
        </p:nvSpPr>
        <p:spPr bwMode="auto">
          <a:xfrm>
            <a:off x="457200" y="952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a:t>Πολυπρωτικές ισορροπίες Οξέων-Βάσεων</a:t>
            </a:r>
            <a:r>
              <a:rPr lang="en-US" altLang="en-US" sz="4400"/>
              <a:t> </a:t>
            </a:r>
          </a:p>
        </p:txBody>
      </p:sp>
      <p:sp>
        <p:nvSpPr>
          <p:cNvPr id="129027" name="Text Box 3">
            <a:extLst>
              <a:ext uri="{FF2B5EF4-FFF2-40B4-BE49-F238E27FC236}">
                <a16:creationId xmlns:a16="http://schemas.microsoft.com/office/drawing/2014/main" id="{5297A618-DD05-480D-BDB6-9C963E345073}"/>
              </a:ext>
            </a:extLst>
          </p:cNvPr>
          <p:cNvSpPr txBox="1">
            <a:spLocks noChangeArrowheads="1"/>
          </p:cNvSpPr>
          <p:nvPr/>
        </p:nvSpPr>
        <p:spPr bwMode="auto">
          <a:xfrm>
            <a:off x="225425" y="1377950"/>
            <a:ext cx="8535988" cy="146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1pPr>
            <a:lvl2pPr marL="9144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2pPr>
            <a:lvl3pPr marL="1362075"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i="1"/>
              <a:t>Πολυπρωτικά Οξέα και Βάσεις</a:t>
            </a:r>
          </a:p>
          <a:p>
            <a:pPr>
              <a:buClrTx/>
              <a:buFontTx/>
              <a:buNone/>
            </a:pPr>
            <a:endParaRPr lang="en-US" altLang="en-US" i="1"/>
          </a:p>
          <a:p>
            <a:pPr lvl="1">
              <a:buClrTx/>
              <a:buFontTx/>
              <a:buNone/>
            </a:pPr>
            <a:r>
              <a:rPr lang="en-US" altLang="en-US" sz="1600"/>
              <a:t>	</a:t>
            </a:r>
            <a:r>
              <a:rPr lang="el-GR" altLang="en-US">
                <a:solidFill>
                  <a:srgbClr val="CC3300"/>
                </a:solidFill>
              </a:rPr>
              <a:t>Επέκταση της επεξεργασίας των Διπρωτικών Οξέων και Βάσεων σε Πολυπρωτικά συστήματα</a:t>
            </a:r>
          </a:p>
          <a:p>
            <a:pPr lvl="2">
              <a:buClr>
                <a:srgbClr val="CC3300"/>
              </a:buClr>
              <a:buSzPct val="60000"/>
              <a:buFont typeface="Wingdings" panose="05000000000000000000" pitchFamily="2" charset="2"/>
              <a:buChar char=""/>
            </a:pPr>
            <a:r>
              <a:rPr lang="el-GR" altLang="en-US" sz="1600"/>
              <a:t>Κανόνες για το τριπρωτικό σύστημα</a:t>
            </a:r>
          </a:p>
        </p:txBody>
      </p:sp>
      <p:pic>
        <p:nvPicPr>
          <p:cNvPr id="129028" name="Picture 4">
            <a:extLst>
              <a:ext uri="{FF2B5EF4-FFF2-40B4-BE49-F238E27FC236}">
                <a16:creationId xmlns:a16="http://schemas.microsoft.com/office/drawing/2014/main" id="{DBB6B7C3-BBB8-4C4A-9F7F-3C809BC29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476" r="3185" b="64627"/>
          <a:stretch>
            <a:fillRect/>
          </a:stretch>
        </p:blipFill>
        <p:spPr bwMode="auto">
          <a:xfrm>
            <a:off x="2422525" y="3060700"/>
            <a:ext cx="5649913" cy="1665288"/>
          </a:xfrm>
          <a:prstGeom prst="rect">
            <a:avLst/>
          </a:prstGeom>
          <a:noFill/>
          <a:ln>
            <a:noFill/>
          </a:ln>
          <a:effectLst/>
          <a:extLst>
            <a:ext uri="{909E8E84-426E-40DD-AFC4-6F175D3DCCD1}">
              <a14:hiddenFill xmlns:a14="http://schemas.microsoft.com/office/drawing/2010/main">
                <a:blipFill dpi="0" rotWithShape="0">
                  <a:blip/>
                  <a:srcRect l="25476" r="3185" b="64627"/>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9029" name="Oval 5">
            <a:extLst>
              <a:ext uri="{FF2B5EF4-FFF2-40B4-BE49-F238E27FC236}">
                <a16:creationId xmlns:a16="http://schemas.microsoft.com/office/drawing/2014/main" id="{6219D2D7-BD37-46A6-A598-1C0B4BC87A2D}"/>
              </a:ext>
            </a:extLst>
          </p:cNvPr>
          <p:cNvSpPr>
            <a:spLocks noChangeArrowheads="1"/>
          </p:cNvSpPr>
          <p:nvPr/>
        </p:nvSpPr>
        <p:spPr bwMode="auto">
          <a:xfrm>
            <a:off x="2452688" y="3152775"/>
            <a:ext cx="871537" cy="579438"/>
          </a:xfrm>
          <a:prstGeom prst="ellipse">
            <a:avLst/>
          </a:prstGeom>
          <a:noFill/>
          <a:ln w="1908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030" name="Text Box 6">
            <a:extLst>
              <a:ext uri="{FF2B5EF4-FFF2-40B4-BE49-F238E27FC236}">
                <a16:creationId xmlns:a16="http://schemas.microsoft.com/office/drawing/2014/main" id="{89B49CEE-8849-4ECD-AA6F-8D877287DB10}"/>
              </a:ext>
            </a:extLst>
          </p:cNvPr>
          <p:cNvSpPr txBox="1">
            <a:spLocks noChangeArrowheads="1"/>
          </p:cNvSpPr>
          <p:nvPr/>
        </p:nvSpPr>
        <p:spPr bwMode="auto">
          <a:xfrm>
            <a:off x="420688" y="2801938"/>
            <a:ext cx="382746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a:solidFill>
                  <a:srgbClr val="333399"/>
                </a:solidFill>
              </a:rPr>
              <a:t>Επεξεργασία σαν μονοπρωτικό οξύ</a:t>
            </a:r>
            <a:r>
              <a:rPr lang="en-US" altLang="en-US">
                <a:solidFill>
                  <a:srgbClr val="333399"/>
                </a:solidFill>
              </a:rPr>
              <a:t>:</a:t>
            </a:r>
          </a:p>
        </p:txBody>
      </p:sp>
      <p:sp>
        <p:nvSpPr>
          <p:cNvPr id="129031" name="Text Box 7">
            <a:extLst>
              <a:ext uri="{FF2B5EF4-FFF2-40B4-BE49-F238E27FC236}">
                <a16:creationId xmlns:a16="http://schemas.microsoft.com/office/drawing/2014/main" id="{9A35114D-6388-4425-89F3-5746186D9690}"/>
              </a:ext>
            </a:extLst>
          </p:cNvPr>
          <p:cNvSpPr txBox="1">
            <a:spLocks noChangeArrowheads="1"/>
          </p:cNvSpPr>
          <p:nvPr/>
        </p:nvSpPr>
        <p:spPr bwMode="auto">
          <a:xfrm>
            <a:off x="361950" y="3990975"/>
            <a:ext cx="2235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a:solidFill>
                  <a:srgbClr val="333399"/>
                </a:solidFill>
              </a:rPr>
              <a:t>Επεξεργασία σαν </a:t>
            </a:r>
          </a:p>
          <a:p>
            <a:pPr algn="ctr">
              <a:buClrTx/>
              <a:buFontTx/>
              <a:buNone/>
            </a:pPr>
            <a:r>
              <a:rPr lang="el-GR" altLang="en-US">
                <a:solidFill>
                  <a:srgbClr val="333399"/>
                </a:solidFill>
              </a:rPr>
              <a:t>Μονοπρωτική βάση</a:t>
            </a:r>
            <a:r>
              <a:rPr lang="en-US" altLang="en-US">
                <a:solidFill>
                  <a:srgbClr val="333399"/>
                </a:solidFill>
              </a:rPr>
              <a:t>:</a:t>
            </a:r>
          </a:p>
        </p:txBody>
      </p:sp>
      <p:sp>
        <p:nvSpPr>
          <p:cNvPr id="129032" name="Oval 8">
            <a:extLst>
              <a:ext uri="{FF2B5EF4-FFF2-40B4-BE49-F238E27FC236}">
                <a16:creationId xmlns:a16="http://schemas.microsoft.com/office/drawing/2014/main" id="{1A681E13-D2D0-4C95-87AE-BE506B7C23C9}"/>
              </a:ext>
            </a:extLst>
          </p:cNvPr>
          <p:cNvSpPr>
            <a:spLocks noChangeArrowheads="1"/>
          </p:cNvSpPr>
          <p:nvPr/>
        </p:nvSpPr>
        <p:spPr bwMode="auto">
          <a:xfrm>
            <a:off x="3571875" y="4186238"/>
            <a:ext cx="871538" cy="579437"/>
          </a:xfrm>
          <a:prstGeom prst="ellipse">
            <a:avLst/>
          </a:prstGeom>
          <a:noFill/>
          <a:ln w="1908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033" name="Oval 9">
            <a:extLst>
              <a:ext uri="{FF2B5EF4-FFF2-40B4-BE49-F238E27FC236}">
                <a16:creationId xmlns:a16="http://schemas.microsoft.com/office/drawing/2014/main" id="{3AB0D43A-1118-431F-97E7-11E73F10A7D0}"/>
              </a:ext>
            </a:extLst>
          </p:cNvPr>
          <p:cNvSpPr>
            <a:spLocks noChangeArrowheads="1"/>
          </p:cNvSpPr>
          <p:nvPr/>
        </p:nvSpPr>
        <p:spPr bwMode="auto">
          <a:xfrm>
            <a:off x="2335213" y="3702050"/>
            <a:ext cx="871537" cy="579438"/>
          </a:xfrm>
          <a:prstGeom prst="ellipse">
            <a:avLst/>
          </a:prstGeom>
          <a:noFill/>
          <a:ln w="1908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034" name="Oval 10">
            <a:extLst>
              <a:ext uri="{FF2B5EF4-FFF2-40B4-BE49-F238E27FC236}">
                <a16:creationId xmlns:a16="http://schemas.microsoft.com/office/drawing/2014/main" id="{D3D209F8-2F2D-4593-A2F3-BA0A2FA6E11D}"/>
              </a:ext>
            </a:extLst>
          </p:cNvPr>
          <p:cNvSpPr>
            <a:spLocks noChangeArrowheads="1"/>
          </p:cNvSpPr>
          <p:nvPr/>
        </p:nvSpPr>
        <p:spPr bwMode="auto">
          <a:xfrm>
            <a:off x="3692525" y="3146425"/>
            <a:ext cx="871538" cy="579438"/>
          </a:xfrm>
          <a:prstGeom prst="ellipse">
            <a:avLst/>
          </a:prstGeom>
          <a:noFill/>
          <a:ln w="1908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035" name="Text Box 11">
            <a:extLst>
              <a:ext uri="{FF2B5EF4-FFF2-40B4-BE49-F238E27FC236}">
                <a16:creationId xmlns:a16="http://schemas.microsoft.com/office/drawing/2014/main" id="{F64F5C65-696F-4B8B-BCD7-989AB67A5C83}"/>
              </a:ext>
            </a:extLst>
          </p:cNvPr>
          <p:cNvSpPr txBox="1">
            <a:spLocks noChangeArrowheads="1"/>
          </p:cNvSpPr>
          <p:nvPr/>
        </p:nvSpPr>
        <p:spPr bwMode="auto">
          <a:xfrm>
            <a:off x="11113" y="3297238"/>
            <a:ext cx="2284412"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a:solidFill>
                  <a:srgbClr val="333399"/>
                </a:solidFill>
              </a:rPr>
              <a:t>Επεξεργασία σαν</a:t>
            </a:r>
          </a:p>
          <a:p>
            <a:pPr algn="ctr">
              <a:buClrTx/>
              <a:buFontTx/>
              <a:buNone/>
            </a:pPr>
            <a:r>
              <a:rPr lang="el-GR" altLang="en-US">
                <a:solidFill>
                  <a:srgbClr val="333399"/>
                </a:solidFill>
              </a:rPr>
              <a:t> Ενδιάμεσες μορφές </a:t>
            </a:r>
          </a:p>
        </p:txBody>
      </p:sp>
      <p:sp>
        <p:nvSpPr>
          <p:cNvPr id="129036" name="Oval 12">
            <a:extLst>
              <a:ext uri="{FF2B5EF4-FFF2-40B4-BE49-F238E27FC236}">
                <a16:creationId xmlns:a16="http://schemas.microsoft.com/office/drawing/2014/main" id="{07691142-38F2-430F-8999-B824C28BFFF9}"/>
              </a:ext>
            </a:extLst>
          </p:cNvPr>
          <p:cNvSpPr>
            <a:spLocks noChangeArrowheads="1"/>
          </p:cNvSpPr>
          <p:nvPr/>
        </p:nvSpPr>
        <p:spPr bwMode="auto">
          <a:xfrm>
            <a:off x="3689350" y="3689350"/>
            <a:ext cx="904875" cy="484188"/>
          </a:xfrm>
          <a:prstGeom prst="ellipse">
            <a:avLst/>
          </a:prstGeom>
          <a:noFill/>
          <a:ln w="1908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037" name="Oval 13">
            <a:extLst>
              <a:ext uri="{FF2B5EF4-FFF2-40B4-BE49-F238E27FC236}">
                <a16:creationId xmlns:a16="http://schemas.microsoft.com/office/drawing/2014/main" id="{912BDD82-274E-4FF7-AF9B-3431DCD4D610}"/>
              </a:ext>
            </a:extLst>
          </p:cNvPr>
          <p:cNvSpPr>
            <a:spLocks noChangeArrowheads="1"/>
          </p:cNvSpPr>
          <p:nvPr/>
        </p:nvSpPr>
        <p:spPr bwMode="auto">
          <a:xfrm>
            <a:off x="2379663" y="4229100"/>
            <a:ext cx="904875" cy="484188"/>
          </a:xfrm>
          <a:prstGeom prst="ellipse">
            <a:avLst/>
          </a:prstGeom>
          <a:noFill/>
          <a:ln w="1908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038" name="Text Box 14">
            <a:extLst>
              <a:ext uri="{FF2B5EF4-FFF2-40B4-BE49-F238E27FC236}">
                <a16:creationId xmlns:a16="http://schemas.microsoft.com/office/drawing/2014/main" id="{6527E140-EE03-4A9B-AEC9-9D24347F604B}"/>
              </a:ext>
            </a:extLst>
          </p:cNvPr>
          <p:cNvSpPr txBox="1">
            <a:spLocks noChangeArrowheads="1"/>
          </p:cNvSpPr>
          <p:nvPr/>
        </p:nvSpPr>
        <p:spPr bwMode="auto">
          <a:xfrm>
            <a:off x="227013" y="4573588"/>
            <a:ext cx="39893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a:solidFill>
                  <a:srgbClr val="333399"/>
                </a:solidFill>
              </a:rPr>
              <a:t>Επεξεργασία σαν Ενδιάμεσες μορφές</a:t>
            </a:r>
          </a:p>
        </p:txBody>
      </p:sp>
      <p:sp>
        <p:nvSpPr>
          <p:cNvPr id="129039" name="Freeform 15">
            <a:extLst>
              <a:ext uri="{FF2B5EF4-FFF2-40B4-BE49-F238E27FC236}">
                <a16:creationId xmlns:a16="http://schemas.microsoft.com/office/drawing/2014/main" id="{C1F46E45-F24F-472E-9F84-DA9C54830090}"/>
              </a:ext>
            </a:extLst>
          </p:cNvPr>
          <p:cNvSpPr>
            <a:spLocks noChangeArrowheads="1"/>
          </p:cNvSpPr>
          <p:nvPr/>
        </p:nvSpPr>
        <p:spPr bwMode="auto">
          <a:xfrm>
            <a:off x="2316163" y="3063875"/>
            <a:ext cx="2414587" cy="1652588"/>
          </a:xfrm>
          <a:custGeom>
            <a:avLst/>
            <a:gdLst>
              <a:gd name="G0" fmla="+- 1 0 0"/>
              <a:gd name="G1" fmla="+- 1 0 0"/>
              <a:gd name="G2" fmla="+- 1 0 0"/>
              <a:gd name="G3" fmla="+- 1 0 0"/>
              <a:gd name="G4" fmla="+- 1 0 0"/>
              <a:gd name="G5" fmla="+- 1 0 0"/>
              <a:gd name="G6" fmla="+- 1 0 0"/>
              <a:gd name="G7" fmla="+- 1 0 0"/>
              <a:gd name="G8" fmla="+- 1 0 0"/>
              <a:gd name="G9" fmla="+- 1 0 0"/>
              <a:gd name="G10" fmla="+- 45 0 0"/>
              <a:gd name="G11" fmla="cos 953 G10"/>
              <a:gd name="G12" fmla="+- 1 0 0"/>
              <a:gd name="G13" fmla="+- 1 0 0"/>
              <a:gd name="G14" fmla="+- 1 0 0"/>
              <a:gd name="G15" fmla="*/ 1 0 51712"/>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24577 2"/>
              <a:gd name="G30" fmla="+- 1 0 0"/>
              <a:gd name="G31" fmla="+- 1 0 0"/>
              <a:gd name="G32" fmla="+- 1 0 0"/>
              <a:gd name="G33" fmla="+- 1 0 0"/>
              <a:gd name="G34" fmla="+- 1 0 0"/>
              <a:gd name="G35" fmla="*/ 1 26173 45696"/>
              <a:gd name="G36" fmla="*/ 1 35047 49664"/>
              <a:gd name="G37" fmla="*/ G36 1 180"/>
              <a:gd name="G38" fmla="*/ G35 1 G37"/>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G54" fmla="+- 1 0 0"/>
              <a:gd name="G55" fmla="+- 1 0 0"/>
              <a:gd name="G56" fmla="+- 1 0 0"/>
              <a:gd name="G57" fmla="+- 1 0 0"/>
              <a:gd name="G58" fmla="+- 1 0 0"/>
              <a:gd name="T0" fmla="*/ 2147483647 w 1521"/>
              <a:gd name="T1" fmla="*/ 2147483647 h 1041"/>
              <a:gd name="T2" fmla="*/ 2147483647 w 1521"/>
              <a:gd name="T3" fmla="*/ 2147483647 h 1041"/>
              <a:gd name="T4" fmla="*/ 2147483647 w 1521"/>
              <a:gd name="T5" fmla="*/ 2147483647 h 1041"/>
              <a:gd name="T6" fmla="*/ 2147483647 w 1521"/>
              <a:gd name="T7" fmla="*/ 2147483647 h 1041"/>
              <a:gd name="T8" fmla="*/ 2147483647 w 1521"/>
              <a:gd name="T9" fmla="*/ 2147483647 h 1041"/>
              <a:gd name="T10" fmla="*/ 2147483647 w 1521"/>
              <a:gd name="T11" fmla="*/ 2147483647 h 1041"/>
              <a:gd name="T12" fmla="*/ 2147483647 w 1521"/>
              <a:gd name="T13" fmla="*/ 2147483647 h 1041"/>
              <a:gd name="T14" fmla="*/ 2147483647 w 1521"/>
              <a:gd name="T15" fmla="*/ 2147483647 h 1041"/>
              <a:gd name="T16" fmla="*/ 2147483647 w 1521"/>
              <a:gd name="T17" fmla="*/ 2147483647 h 1041"/>
              <a:gd name="T18" fmla="*/ 2147483647 w 1521"/>
              <a:gd name="T19" fmla="*/ 2147483647 h 1041"/>
              <a:gd name="T20" fmla="*/ 2147483647 w 1521"/>
              <a:gd name="T21" fmla="*/ 2147483647 h 1041"/>
              <a:gd name="T22" fmla="*/ 2147483647 w 1521"/>
              <a:gd name="T23" fmla="*/ 2147483647 h 1041"/>
              <a:gd name="T24" fmla="*/ 2147483647 w 1521"/>
              <a:gd name="T25" fmla="*/ 2147483647 h 1041"/>
              <a:gd name="T26" fmla="*/ 2147483647 w 1521"/>
              <a:gd name="T27" fmla="*/ 2147483647 h 1041"/>
              <a:gd name="T28" fmla="*/ 2147483647 w 1521"/>
              <a:gd name="T29" fmla="*/ 2147483647 h 1041"/>
              <a:gd name="T30" fmla="*/ 2147483647 w 1521"/>
              <a:gd name="T31" fmla="*/ 2147483647 h 1041"/>
              <a:gd name="T32" fmla="*/ 2147483647 w 1521"/>
              <a:gd name="T33" fmla="*/ 2147483647 h 1041"/>
              <a:gd name="T34" fmla="*/ 2147483647 w 1521"/>
              <a:gd name="T35" fmla="*/ 2147483647 h 1041"/>
              <a:gd name="T36" fmla="*/ 2147483647 w 1521"/>
              <a:gd name="T37" fmla="*/ 2147483647 h 1041"/>
              <a:gd name="T38" fmla="*/ 0 w 1521"/>
              <a:gd name="T39" fmla="*/ 0 h 1041"/>
              <a:gd name="T40" fmla="*/ 1521 w 1521"/>
              <a:gd name="T41" fmla="*/ 1041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1521" h="1041">
                <a:moveTo>
                  <a:pt x="1123" y="49"/>
                </a:moveTo>
                <a:cubicBezTo>
                  <a:pt x="1009" y="39"/>
                  <a:pt x="843" y="0"/>
                  <a:pt x="777" y="56"/>
                </a:cubicBezTo>
                <a:cubicBezTo>
                  <a:pt x="711" y="112"/>
                  <a:pt x="783" y="324"/>
                  <a:pt x="730" y="388"/>
                </a:cubicBezTo>
                <a:cubicBezTo>
                  <a:pt x="677" y="452"/>
                  <a:pt x="569" y="432"/>
                  <a:pt x="459" y="442"/>
                </a:cubicBezTo>
                <a:cubicBezTo>
                  <a:pt x="349" y="452"/>
                  <a:pt x="144" y="428"/>
                  <a:pt x="72" y="449"/>
                </a:cubicBezTo>
                <a:cubicBezTo>
                  <a:pt x="0" y="470"/>
                  <a:pt x="33" y="521"/>
                  <a:pt x="25" y="571"/>
                </a:cubicBezTo>
                <a:cubicBezTo>
                  <a:pt x="17" y="621"/>
                  <a:pt x="22" y="676"/>
                  <a:pt x="25" y="747"/>
                </a:cubicBezTo>
                <a:cubicBezTo>
                  <a:pt x="28" y="818"/>
                  <a:pt x="10" y="953"/>
                  <a:pt x="45" y="997"/>
                </a:cubicBezTo>
                <a:cubicBezTo>
                  <a:pt x="80" y="1041"/>
                  <a:pt x="125" y="1011"/>
                  <a:pt x="235" y="1011"/>
                </a:cubicBezTo>
                <a:cubicBezTo>
                  <a:pt x="345" y="1011"/>
                  <a:pt x="623" y="1025"/>
                  <a:pt x="703" y="997"/>
                </a:cubicBezTo>
                <a:cubicBezTo>
                  <a:pt x="783" y="969"/>
                  <a:pt x="715" y="888"/>
                  <a:pt x="716" y="842"/>
                </a:cubicBezTo>
                <a:cubicBezTo>
                  <a:pt x="717" y="796"/>
                  <a:pt x="705" y="750"/>
                  <a:pt x="709" y="720"/>
                </a:cubicBezTo>
                <a:cubicBezTo>
                  <a:pt x="713" y="690"/>
                  <a:pt x="691" y="668"/>
                  <a:pt x="743" y="659"/>
                </a:cubicBezTo>
                <a:cubicBezTo>
                  <a:pt x="795" y="650"/>
                  <a:pt x="916" y="666"/>
                  <a:pt x="1021" y="665"/>
                </a:cubicBezTo>
                <a:cubicBezTo>
                  <a:pt x="1126" y="664"/>
                  <a:pt x="1294" y="654"/>
                  <a:pt x="1374" y="652"/>
                </a:cubicBezTo>
                <a:cubicBezTo>
                  <a:pt x="1454" y="650"/>
                  <a:pt x="1486" y="706"/>
                  <a:pt x="1502" y="652"/>
                </a:cubicBezTo>
                <a:cubicBezTo>
                  <a:pt x="1518" y="598"/>
                  <a:pt x="1475" y="416"/>
                  <a:pt x="1468" y="327"/>
                </a:cubicBezTo>
                <a:cubicBezTo>
                  <a:pt x="1461" y="238"/>
                  <a:pt x="1521" y="165"/>
                  <a:pt x="1462" y="116"/>
                </a:cubicBezTo>
                <a:cubicBezTo>
                  <a:pt x="1403" y="67"/>
                  <a:pt x="1237" y="59"/>
                  <a:pt x="1123" y="49"/>
                </a:cubicBezTo>
                <a:close/>
              </a:path>
            </a:pathLst>
          </a:custGeom>
          <a:noFill/>
          <a:ln w="28440" cap="sq">
            <a:solidFill>
              <a:srgbClr val="CC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29030"/>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2902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fill="hold" nodeType="clickEffect">
                                  <p:stCondLst>
                                    <p:cond delay="0"/>
                                  </p:stCondLst>
                                  <p:childTnLst>
                                    <p:set>
                                      <p:cBhvr additive="repl">
                                        <p:cTn id="12" dur="1" fill="hold">
                                          <p:stCondLst>
                                            <p:cond delay="0"/>
                                          </p:stCondLst>
                                        </p:cTn>
                                        <p:tgtEl>
                                          <p:spTgt spid="129030"/>
                                        </p:tgtEl>
                                        <p:attrNameLst>
                                          <p:attrName>style.visibility</p:attrName>
                                        </p:attrNameLst>
                                      </p:cBhvr>
                                      <p:to>
                                        <p:strVal val="hidden"/>
                                      </p:to>
                                    </p:set>
                                  </p:childTnLst>
                                </p:cTn>
                              </p:par>
                              <p:par>
                                <p:cTn id="13" presetID="1" presetClass="exit" fill="hold" nodeType="withEffect">
                                  <p:stCondLst>
                                    <p:cond delay="0"/>
                                  </p:stCondLst>
                                  <p:childTnLst>
                                    <p:set>
                                      <p:cBhvr additive="repl">
                                        <p:cTn id="14" dur="1" fill="hold">
                                          <p:stCondLst>
                                            <p:cond delay="0"/>
                                          </p:stCondLst>
                                        </p:cTn>
                                        <p:tgtEl>
                                          <p:spTgt spid="129029"/>
                                        </p:tgtEl>
                                        <p:attrNameLst>
                                          <p:attrName>style.visibility</p:attrName>
                                        </p:attrNameLst>
                                      </p:cBhvr>
                                      <p:to>
                                        <p:strVal val="hidden"/>
                                      </p:to>
                                    </p:set>
                                  </p:childTnLst>
                                </p:cTn>
                              </p:par>
                              <p:par>
                                <p:cTn id="15" presetID="1" presetClass="entr" fill="hold" nodeType="withEffect">
                                  <p:stCondLst>
                                    <p:cond delay="0"/>
                                  </p:stCondLst>
                                  <p:childTnLst>
                                    <p:set>
                                      <p:cBhvr additive="repl">
                                        <p:cTn id="16" dur="1" fill="hold">
                                          <p:stCondLst>
                                            <p:cond delay="0"/>
                                          </p:stCondLst>
                                        </p:cTn>
                                        <p:tgtEl>
                                          <p:spTgt spid="129031"/>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129032"/>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129035"/>
                                        </p:tgtEl>
                                        <p:attrNameLst>
                                          <p:attrName>style.visibility</p:attrName>
                                        </p:attrNameLst>
                                      </p:cBhvr>
                                      <p:to>
                                        <p:strVal val="visible"/>
                                      </p:to>
                                    </p:set>
                                  </p:childTnLst>
                                </p:cTn>
                              </p:par>
                              <p:par>
                                <p:cTn id="21" presetID="1" presetClass="entr" fill="hold" nodeType="withEffect">
                                  <p:stCondLst>
                                    <p:cond delay="0"/>
                                  </p:stCondLst>
                                  <p:childTnLst>
                                    <p:set>
                                      <p:cBhvr additive="repl">
                                        <p:cTn id="22" dur="1" fill="hold">
                                          <p:stCondLst>
                                            <p:cond delay="0"/>
                                          </p:stCondLst>
                                        </p:cTn>
                                        <p:tgtEl>
                                          <p:spTgt spid="129034"/>
                                        </p:tgtEl>
                                        <p:attrNameLst>
                                          <p:attrName>style.visibility</p:attrName>
                                        </p:attrNameLst>
                                      </p:cBhvr>
                                      <p:to>
                                        <p:strVal val="visible"/>
                                      </p:to>
                                    </p:set>
                                  </p:childTnLst>
                                </p:cTn>
                              </p:par>
                              <p:par>
                                <p:cTn id="23" presetID="1" presetClass="exit" fill="hold" nodeType="withEffect">
                                  <p:stCondLst>
                                    <p:cond delay="0"/>
                                  </p:stCondLst>
                                  <p:childTnLst>
                                    <p:set>
                                      <p:cBhvr additive="repl">
                                        <p:cTn id="24" dur="1" fill="hold">
                                          <p:stCondLst>
                                            <p:cond delay="0"/>
                                          </p:stCondLst>
                                        </p:cTn>
                                        <p:tgtEl>
                                          <p:spTgt spid="129031"/>
                                        </p:tgtEl>
                                        <p:attrNameLst>
                                          <p:attrName>style.visibility</p:attrName>
                                        </p:attrNameLst>
                                      </p:cBhvr>
                                      <p:to>
                                        <p:strVal val="hidden"/>
                                      </p:to>
                                    </p:set>
                                  </p:childTnLst>
                                </p:cTn>
                              </p:par>
                              <p:par>
                                <p:cTn id="25" presetID="1" presetClass="exit" fill="hold" nodeType="withEffect">
                                  <p:stCondLst>
                                    <p:cond delay="0"/>
                                  </p:stCondLst>
                                  <p:childTnLst>
                                    <p:set>
                                      <p:cBhvr additive="repl">
                                        <p:cTn id="26" dur="1" fill="hold">
                                          <p:stCondLst>
                                            <p:cond delay="0"/>
                                          </p:stCondLst>
                                        </p:cTn>
                                        <p:tgtEl>
                                          <p:spTgt spid="129032"/>
                                        </p:tgtEl>
                                        <p:attrNameLst>
                                          <p:attrName>style.visibility</p:attrName>
                                        </p:attrNameLst>
                                      </p:cBhvr>
                                      <p:to>
                                        <p:strVal val="hidden"/>
                                      </p:to>
                                    </p:set>
                                  </p:childTnLst>
                                </p:cTn>
                              </p:par>
                              <p:par>
                                <p:cTn id="27" presetID="1" presetClass="entr" fill="hold" nodeType="withEffect">
                                  <p:stCondLst>
                                    <p:cond delay="0"/>
                                  </p:stCondLst>
                                  <p:childTnLst>
                                    <p:set>
                                      <p:cBhvr additive="repl">
                                        <p:cTn id="28" dur="1" fill="hold">
                                          <p:stCondLst>
                                            <p:cond delay="0"/>
                                          </p:stCondLst>
                                        </p:cTn>
                                        <p:tgtEl>
                                          <p:spTgt spid="12903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fill="hold" nodeType="clickEffect">
                                  <p:stCondLst>
                                    <p:cond delay="0"/>
                                  </p:stCondLst>
                                  <p:childTnLst>
                                    <p:set>
                                      <p:cBhvr additive="repl">
                                        <p:cTn id="32" dur="1" fill="hold">
                                          <p:stCondLst>
                                            <p:cond delay="0"/>
                                          </p:stCondLst>
                                        </p:cTn>
                                        <p:tgtEl>
                                          <p:spTgt spid="129033"/>
                                        </p:tgtEl>
                                        <p:attrNameLst>
                                          <p:attrName>style.visibility</p:attrName>
                                        </p:attrNameLst>
                                      </p:cBhvr>
                                      <p:to>
                                        <p:strVal val="hidden"/>
                                      </p:to>
                                    </p:set>
                                  </p:childTnLst>
                                </p:cTn>
                              </p:par>
                              <p:par>
                                <p:cTn id="33" presetID="1" presetClass="exit" fill="hold" nodeType="withEffect">
                                  <p:stCondLst>
                                    <p:cond delay="0"/>
                                  </p:stCondLst>
                                  <p:childTnLst>
                                    <p:set>
                                      <p:cBhvr additive="repl">
                                        <p:cTn id="34" dur="1" fill="hold">
                                          <p:stCondLst>
                                            <p:cond delay="0"/>
                                          </p:stCondLst>
                                        </p:cTn>
                                        <p:tgtEl>
                                          <p:spTgt spid="129034"/>
                                        </p:tgtEl>
                                        <p:attrNameLst>
                                          <p:attrName>style.visibility</p:attrName>
                                        </p:attrNameLst>
                                      </p:cBhvr>
                                      <p:to>
                                        <p:strVal val="hidden"/>
                                      </p:to>
                                    </p:set>
                                  </p:childTnLst>
                                </p:cTn>
                              </p:par>
                              <p:par>
                                <p:cTn id="35" presetID="1" presetClass="entr" fill="hold" nodeType="withEffect">
                                  <p:stCondLst>
                                    <p:cond delay="0"/>
                                  </p:stCondLst>
                                  <p:childTnLst>
                                    <p:set>
                                      <p:cBhvr additive="repl">
                                        <p:cTn id="36" dur="1" fill="hold">
                                          <p:stCondLst>
                                            <p:cond delay="0"/>
                                          </p:stCondLst>
                                        </p:cTn>
                                        <p:tgtEl>
                                          <p:spTgt spid="129037"/>
                                        </p:tgtEl>
                                        <p:attrNameLst>
                                          <p:attrName>style.visibility</p:attrName>
                                        </p:attrNameLst>
                                      </p:cBhvr>
                                      <p:to>
                                        <p:strVal val="visible"/>
                                      </p:to>
                                    </p:set>
                                  </p:childTnLst>
                                </p:cTn>
                              </p:par>
                              <p:par>
                                <p:cTn id="37" presetID="1" presetClass="entr" fill="hold" nodeType="withEffect">
                                  <p:stCondLst>
                                    <p:cond delay="0"/>
                                  </p:stCondLst>
                                  <p:childTnLst>
                                    <p:set>
                                      <p:cBhvr additive="repl">
                                        <p:cTn id="38" dur="1" fill="hold">
                                          <p:stCondLst>
                                            <p:cond delay="0"/>
                                          </p:stCondLst>
                                        </p:cTn>
                                        <p:tgtEl>
                                          <p:spTgt spid="129036"/>
                                        </p:tgtEl>
                                        <p:attrNameLst>
                                          <p:attrName>style.visibility</p:attrName>
                                        </p:attrNameLst>
                                      </p:cBhvr>
                                      <p:to>
                                        <p:strVal val="visible"/>
                                      </p:to>
                                    </p:set>
                                  </p:childTnLst>
                                </p:cTn>
                              </p:par>
                              <p:par>
                                <p:cTn id="39" presetID="1" presetClass="exit" fill="hold" nodeType="withEffect">
                                  <p:stCondLst>
                                    <p:cond delay="0"/>
                                  </p:stCondLst>
                                  <p:childTnLst>
                                    <p:set>
                                      <p:cBhvr additive="repl">
                                        <p:cTn id="40" dur="1" fill="hold">
                                          <p:stCondLst>
                                            <p:cond delay="0"/>
                                          </p:stCondLst>
                                        </p:cTn>
                                        <p:tgtEl>
                                          <p:spTgt spid="129035"/>
                                        </p:tgtEl>
                                        <p:attrNameLst>
                                          <p:attrName>style.visibility</p:attrName>
                                        </p:attrNameLst>
                                      </p:cBhvr>
                                      <p:to>
                                        <p:strVal val="hidden"/>
                                      </p:to>
                                    </p:set>
                                  </p:childTnLst>
                                </p:cTn>
                              </p:par>
                              <p:par>
                                <p:cTn id="41" presetID="1" presetClass="entr" fill="hold" nodeType="withEffect">
                                  <p:stCondLst>
                                    <p:cond delay="0"/>
                                  </p:stCondLst>
                                  <p:childTnLst>
                                    <p:set>
                                      <p:cBhvr additive="repl">
                                        <p:cTn id="42" dur="1" fill="hold">
                                          <p:stCondLst>
                                            <p:cond delay="0"/>
                                          </p:stCondLst>
                                        </p:cTn>
                                        <p:tgtEl>
                                          <p:spTgt spid="129038"/>
                                        </p:tgtEl>
                                        <p:attrNameLst>
                                          <p:attrName>style.visibility</p:attrName>
                                        </p:attrNameLst>
                                      </p:cBhvr>
                                      <p:to>
                                        <p:strVal val="visible"/>
                                      </p:to>
                                    </p:set>
                                  </p:childTnLst>
                                </p:cTn>
                              </p:par>
                              <p:par>
                                <p:cTn id="43" presetID="1" presetClass="exit" fill="hold" nodeType="withEffect">
                                  <p:stCondLst>
                                    <p:cond delay="0"/>
                                  </p:stCondLst>
                                  <p:childTnLst>
                                    <p:set>
                                      <p:cBhvr additive="repl">
                                        <p:cTn id="44" dur="1" fill="hold">
                                          <p:stCondLst>
                                            <p:cond delay="0"/>
                                          </p:stCondLst>
                                        </p:cTn>
                                        <p:tgtEl>
                                          <p:spTgt spid="129037"/>
                                        </p:tgtEl>
                                        <p:attrNameLst>
                                          <p:attrName>style.visibility</p:attrName>
                                        </p:attrNameLst>
                                      </p:cBhvr>
                                      <p:to>
                                        <p:strVal val="hidden"/>
                                      </p:to>
                                    </p:set>
                                  </p:childTnLst>
                                </p:cTn>
                              </p:par>
                              <p:par>
                                <p:cTn id="45" presetID="1" presetClass="exit" fill="hold" nodeType="withEffect">
                                  <p:stCondLst>
                                    <p:cond delay="0"/>
                                  </p:stCondLst>
                                  <p:childTnLst>
                                    <p:set>
                                      <p:cBhvr additive="repl">
                                        <p:cTn id="46" dur="1" fill="hold">
                                          <p:stCondLst>
                                            <p:cond delay="0"/>
                                          </p:stCondLst>
                                        </p:cTn>
                                        <p:tgtEl>
                                          <p:spTgt spid="129036"/>
                                        </p:tgtEl>
                                        <p:attrNameLst>
                                          <p:attrName>style.visibility</p:attrName>
                                        </p:attrNameLst>
                                      </p:cBhvr>
                                      <p:to>
                                        <p:strVal val="hidden"/>
                                      </p:to>
                                    </p:set>
                                  </p:childTnLst>
                                </p:cTn>
                              </p:par>
                              <p:par>
                                <p:cTn id="47" presetID="1" presetClass="exit" fill="hold" nodeType="withEffect">
                                  <p:stCondLst>
                                    <p:cond delay="0"/>
                                  </p:stCondLst>
                                  <p:childTnLst>
                                    <p:set>
                                      <p:cBhvr additive="repl">
                                        <p:cTn id="48" dur="1" fill="hold">
                                          <p:stCondLst>
                                            <p:cond delay="0"/>
                                          </p:stCondLst>
                                        </p:cTn>
                                        <p:tgtEl>
                                          <p:spTgt spid="129038"/>
                                        </p:tgtEl>
                                        <p:attrNameLst>
                                          <p:attrName>style.visibility</p:attrName>
                                        </p:attrNameLst>
                                      </p:cBhvr>
                                      <p:to>
                                        <p:strVal val="hidden"/>
                                      </p:to>
                                    </p:set>
                                  </p:childTnLst>
                                </p:cTn>
                              </p:par>
                              <p:par>
                                <p:cTn id="49" presetID="1" presetClass="entr" fill="hold" nodeType="withEffect">
                                  <p:stCondLst>
                                    <p:cond delay="0"/>
                                  </p:stCondLst>
                                  <p:childTnLst>
                                    <p:set>
                                      <p:cBhvr additive="repl">
                                        <p:cTn id="50" dur="1" fill="hold">
                                          <p:stCondLst>
                                            <p:cond delay="0"/>
                                          </p:stCondLst>
                                        </p:cTn>
                                        <p:tgtEl>
                                          <p:spTgt spid="129039"/>
                                        </p:tgtEl>
                                        <p:attrNameLst>
                                          <p:attrName>style.visibility</p:attrName>
                                        </p:attrNameLst>
                                      </p:cBhvr>
                                      <p:to>
                                        <p:strVal val="visible"/>
                                      </p:to>
                                    </p:set>
                                  </p:childTnLst>
                                </p:cTn>
                              </p:par>
                              <p:par>
                                <p:cTn id="51" presetID="1" presetClass="entr" fill="hold" nodeType="withEffect">
                                  <p:stCondLst>
                                    <p:cond delay="0"/>
                                  </p:stCondLst>
                                  <p:childTnLst>
                                    <p:set>
                                      <p:cBhvr additive="repl">
                                        <p:cTn id="52" dur="1" fill="hold">
                                          <p:stCondLst>
                                            <p:cond delay="0"/>
                                          </p:stCondLst>
                                        </p:cTn>
                                        <p:tgtEl>
                                          <p:spTgt spid="129032"/>
                                        </p:tgtEl>
                                        <p:attrNameLst>
                                          <p:attrName>style.visibility</p:attrName>
                                        </p:attrNameLst>
                                      </p:cBhvr>
                                      <p:to>
                                        <p:strVal val="visible"/>
                                      </p:to>
                                    </p:set>
                                  </p:childTnLst>
                                </p:cTn>
                              </p:par>
                              <p:par>
                                <p:cTn id="53" presetID="1" presetClass="entr" fill="hold" nodeType="withEffect">
                                  <p:stCondLst>
                                    <p:cond delay="0"/>
                                  </p:stCondLst>
                                  <p:childTnLst>
                                    <p:set>
                                      <p:cBhvr additive="repl">
                                        <p:cTn id="54" dur="1" fill="hold">
                                          <p:stCondLst>
                                            <p:cond delay="0"/>
                                          </p:stCondLst>
                                        </p:cTn>
                                        <p:tgtEl>
                                          <p:spTgt spid="129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0881" name="Picture 1">
            <a:extLst>
              <a:ext uri="{FF2B5EF4-FFF2-40B4-BE49-F238E27FC236}">
                <a16:creationId xmlns:a16="http://schemas.microsoft.com/office/drawing/2014/main" id="{F0E8BE14-9BDC-46B7-90EB-6F5A0CFD6E18}"/>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365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Arrow: Down 1">
            <a:extLst>
              <a:ext uri="{FF2B5EF4-FFF2-40B4-BE49-F238E27FC236}">
                <a16:creationId xmlns:a16="http://schemas.microsoft.com/office/drawing/2014/main" id="{454581CE-94CC-73EE-96A4-CBFBD3893513}"/>
              </a:ext>
            </a:extLst>
          </p:cNvPr>
          <p:cNvSpPr/>
          <p:nvPr/>
        </p:nvSpPr>
        <p:spPr>
          <a:xfrm>
            <a:off x="8244408" y="1484784"/>
            <a:ext cx="277688" cy="532656"/>
          </a:xfrm>
          <a:prstGeom prst="downArrow">
            <a:avLst>
              <a:gd name="adj1" fmla="val 50000"/>
              <a:gd name="adj2" fmla="val 128743"/>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8C80D735-9012-61A4-763C-200EA584164F}"/>
              </a:ext>
            </a:extLst>
          </p:cNvPr>
          <p:cNvSpPr/>
          <p:nvPr/>
        </p:nvSpPr>
        <p:spPr>
          <a:xfrm rot="10800000">
            <a:off x="1763688" y="3429000"/>
            <a:ext cx="277688" cy="532656"/>
          </a:xfrm>
          <a:prstGeom prst="downArrow">
            <a:avLst>
              <a:gd name="adj1" fmla="val 50000"/>
              <a:gd name="adj2" fmla="val 128743"/>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BD347D73-9AFF-1F93-173A-C290726A3B04}"/>
              </a:ext>
            </a:extLst>
          </p:cNvPr>
          <p:cNvSpPr/>
          <p:nvPr/>
        </p:nvSpPr>
        <p:spPr>
          <a:xfrm rot="10800000">
            <a:off x="7102624" y="3573016"/>
            <a:ext cx="277688" cy="532656"/>
          </a:xfrm>
          <a:prstGeom prst="downArrow">
            <a:avLst>
              <a:gd name="adj1" fmla="val 50000"/>
              <a:gd name="adj2" fmla="val 128743"/>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5BA32C6F-0929-25F8-B6C2-698EA7B00D1F}"/>
              </a:ext>
            </a:extLst>
          </p:cNvPr>
          <p:cNvSpPr/>
          <p:nvPr/>
        </p:nvSpPr>
        <p:spPr>
          <a:xfrm>
            <a:off x="621904" y="1484784"/>
            <a:ext cx="277688" cy="532656"/>
          </a:xfrm>
          <a:prstGeom prst="downArrow">
            <a:avLst>
              <a:gd name="adj1" fmla="val 50000"/>
              <a:gd name="adj2" fmla="val 128743"/>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1905" name="Picture 1">
            <a:extLst>
              <a:ext uri="{FF2B5EF4-FFF2-40B4-BE49-F238E27FC236}">
                <a16:creationId xmlns:a16="http://schemas.microsoft.com/office/drawing/2014/main" id="{15DB475E-8E65-4302-B1D7-4A13AE5355DC}"/>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365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Arrow: Down 1">
            <a:extLst>
              <a:ext uri="{FF2B5EF4-FFF2-40B4-BE49-F238E27FC236}">
                <a16:creationId xmlns:a16="http://schemas.microsoft.com/office/drawing/2014/main" id="{1012A426-7151-C735-D140-281062C39D71}"/>
              </a:ext>
            </a:extLst>
          </p:cNvPr>
          <p:cNvSpPr/>
          <p:nvPr/>
        </p:nvSpPr>
        <p:spPr>
          <a:xfrm>
            <a:off x="8244408" y="1484784"/>
            <a:ext cx="277688" cy="532656"/>
          </a:xfrm>
          <a:prstGeom prst="downArrow">
            <a:avLst>
              <a:gd name="adj1" fmla="val 50000"/>
              <a:gd name="adj2" fmla="val 128743"/>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25F6AE10-D628-D60C-5DA7-D1FE959678DF}"/>
              </a:ext>
            </a:extLst>
          </p:cNvPr>
          <p:cNvSpPr/>
          <p:nvPr/>
        </p:nvSpPr>
        <p:spPr>
          <a:xfrm rot="10800000">
            <a:off x="1763688" y="3429000"/>
            <a:ext cx="277688" cy="532656"/>
          </a:xfrm>
          <a:prstGeom prst="downArrow">
            <a:avLst>
              <a:gd name="adj1" fmla="val 50000"/>
              <a:gd name="adj2" fmla="val 128743"/>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1FA56D00-0A0D-EB6F-5B2B-2F5BF23FCADE}"/>
              </a:ext>
            </a:extLst>
          </p:cNvPr>
          <p:cNvSpPr/>
          <p:nvPr/>
        </p:nvSpPr>
        <p:spPr>
          <a:xfrm rot="10800000">
            <a:off x="7102624" y="3573016"/>
            <a:ext cx="277688" cy="532656"/>
          </a:xfrm>
          <a:prstGeom prst="downArrow">
            <a:avLst>
              <a:gd name="adj1" fmla="val 50000"/>
              <a:gd name="adj2" fmla="val 128743"/>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B9B7C103-2894-91A1-EF16-8BC71F000DD3}"/>
              </a:ext>
            </a:extLst>
          </p:cNvPr>
          <p:cNvSpPr/>
          <p:nvPr/>
        </p:nvSpPr>
        <p:spPr>
          <a:xfrm>
            <a:off x="621904" y="1484784"/>
            <a:ext cx="277688" cy="532656"/>
          </a:xfrm>
          <a:prstGeom prst="downArrow">
            <a:avLst>
              <a:gd name="adj1" fmla="val 50000"/>
              <a:gd name="adj2" fmla="val 128743"/>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E2C756E6-D596-F608-671D-DEFFFA9869B2}"/>
              </a:ext>
            </a:extLst>
          </p:cNvPr>
          <p:cNvSpPr/>
          <p:nvPr/>
        </p:nvSpPr>
        <p:spPr>
          <a:xfrm rot="10800000">
            <a:off x="2987824" y="4840560"/>
            <a:ext cx="277688" cy="532656"/>
          </a:xfrm>
          <a:prstGeom prst="downArrow">
            <a:avLst>
              <a:gd name="adj1" fmla="val 50000"/>
              <a:gd name="adj2" fmla="val 128743"/>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2929" name="Picture 1">
            <a:extLst>
              <a:ext uri="{FF2B5EF4-FFF2-40B4-BE49-F238E27FC236}">
                <a16:creationId xmlns:a16="http://schemas.microsoft.com/office/drawing/2014/main" id="{26F21356-4BB9-4BDE-A99D-A4CE095DFED2}"/>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365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Arrow: Down 1">
            <a:extLst>
              <a:ext uri="{FF2B5EF4-FFF2-40B4-BE49-F238E27FC236}">
                <a16:creationId xmlns:a16="http://schemas.microsoft.com/office/drawing/2014/main" id="{8C424D60-516A-6CE3-78F4-38C7F2A5D695}"/>
              </a:ext>
            </a:extLst>
          </p:cNvPr>
          <p:cNvSpPr/>
          <p:nvPr/>
        </p:nvSpPr>
        <p:spPr>
          <a:xfrm>
            <a:off x="8244408" y="1484784"/>
            <a:ext cx="277688" cy="532656"/>
          </a:xfrm>
          <a:prstGeom prst="downArrow">
            <a:avLst>
              <a:gd name="adj1" fmla="val 50000"/>
              <a:gd name="adj2" fmla="val 128743"/>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AE84C38E-FE57-29B5-85F4-72F4B9488AA3}"/>
              </a:ext>
            </a:extLst>
          </p:cNvPr>
          <p:cNvSpPr/>
          <p:nvPr/>
        </p:nvSpPr>
        <p:spPr>
          <a:xfrm rot="10800000">
            <a:off x="1763688" y="3429000"/>
            <a:ext cx="277688" cy="532656"/>
          </a:xfrm>
          <a:prstGeom prst="downArrow">
            <a:avLst>
              <a:gd name="adj1" fmla="val 50000"/>
              <a:gd name="adj2" fmla="val 128743"/>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3A495B44-5116-8185-C541-9BFCDF85C2B5}"/>
              </a:ext>
            </a:extLst>
          </p:cNvPr>
          <p:cNvSpPr/>
          <p:nvPr/>
        </p:nvSpPr>
        <p:spPr>
          <a:xfrm rot="10800000">
            <a:off x="7102624" y="3573016"/>
            <a:ext cx="277688" cy="532656"/>
          </a:xfrm>
          <a:prstGeom prst="downArrow">
            <a:avLst>
              <a:gd name="adj1" fmla="val 50000"/>
              <a:gd name="adj2" fmla="val 128743"/>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3263CB4C-F985-C1F1-5E74-CFF0F13ABF4C}"/>
              </a:ext>
            </a:extLst>
          </p:cNvPr>
          <p:cNvSpPr/>
          <p:nvPr/>
        </p:nvSpPr>
        <p:spPr>
          <a:xfrm>
            <a:off x="621904" y="1484784"/>
            <a:ext cx="277688" cy="532656"/>
          </a:xfrm>
          <a:prstGeom prst="downArrow">
            <a:avLst>
              <a:gd name="adj1" fmla="val 50000"/>
              <a:gd name="adj2" fmla="val 128743"/>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B90E5771-05AD-EF1A-9FAE-F712F4CD17AE}"/>
              </a:ext>
            </a:extLst>
          </p:cNvPr>
          <p:cNvSpPr/>
          <p:nvPr/>
        </p:nvSpPr>
        <p:spPr>
          <a:xfrm rot="10800000">
            <a:off x="2987824" y="4840560"/>
            <a:ext cx="277688" cy="532656"/>
          </a:xfrm>
          <a:prstGeom prst="downArrow">
            <a:avLst>
              <a:gd name="adj1" fmla="val 50000"/>
              <a:gd name="adj2" fmla="val 128743"/>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FAF0B9C4-0FB8-3612-310A-9C0CF23E197F}"/>
              </a:ext>
            </a:extLst>
          </p:cNvPr>
          <p:cNvSpPr/>
          <p:nvPr/>
        </p:nvSpPr>
        <p:spPr>
          <a:xfrm rot="10800000">
            <a:off x="6516216" y="5106888"/>
            <a:ext cx="277688" cy="532656"/>
          </a:xfrm>
          <a:prstGeom prst="downArrow">
            <a:avLst>
              <a:gd name="adj1" fmla="val 50000"/>
              <a:gd name="adj2" fmla="val 128743"/>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3953" name="Text Box 1">
            <a:extLst>
              <a:ext uri="{FF2B5EF4-FFF2-40B4-BE49-F238E27FC236}">
                <a16:creationId xmlns:a16="http://schemas.microsoft.com/office/drawing/2014/main" id="{4E1E5E06-97B9-4250-9756-496D6102B5D9}"/>
              </a:ext>
            </a:extLst>
          </p:cNvPr>
          <p:cNvSpPr txBox="1">
            <a:spLocks noChangeArrowheads="1"/>
          </p:cNvSpPr>
          <p:nvPr/>
        </p:nvSpPr>
        <p:spPr bwMode="auto">
          <a:xfrm>
            <a:off x="1187624" y="2060848"/>
            <a:ext cx="7236296" cy="2404864"/>
          </a:xfrm>
          <a:prstGeom prst="rect">
            <a:avLst/>
          </a:prstGeom>
          <a:noFill/>
          <a:ln w="9525">
            <a:solidFill>
              <a:srgbClr val="3465A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marL="0" indent="0">
              <a:spcBef>
                <a:spcPts val="1200"/>
              </a:spcBef>
              <a:buClr>
                <a:srgbClr val="CC0099"/>
              </a:buClr>
            </a:pPr>
            <a:r>
              <a:rPr lang="en-GB" altLang="en-US" sz="4800" dirty="0" err="1">
                <a:solidFill>
                  <a:srgbClr val="CC0099"/>
                </a:solidFill>
              </a:rPr>
              <a:t>pI</a:t>
            </a:r>
            <a:r>
              <a:rPr lang="en-GB" altLang="en-US" sz="4800" dirty="0">
                <a:solidFill>
                  <a:srgbClr val="CC0099"/>
                </a:solidFill>
              </a:rPr>
              <a:t> = 1/2(pKa</a:t>
            </a:r>
            <a:r>
              <a:rPr lang="en-GB" altLang="en-US" sz="4800" baseline="-25000" dirty="0">
                <a:solidFill>
                  <a:srgbClr val="CC0099"/>
                </a:solidFill>
              </a:rPr>
              <a:t>4</a:t>
            </a:r>
            <a:r>
              <a:rPr lang="en-GB" altLang="en-US" sz="4800" dirty="0">
                <a:solidFill>
                  <a:srgbClr val="CC0099"/>
                </a:solidFill>
              </a:rPr>
              <a:t> + pKa</a:t>
            </a:r>
            <a:r>
              <a:rPr lang="en-GB" altLang="en-US" sz="4800" baseline="-25000" dirty="0">
                <a:solidFill>
                  <a:srgbClr val="CC0099"/>
                </a:solidFill>
              </a:rPr>
              <a:t>5</a:t>
            </a:r>
            <a:r>
              <a:rPr lang="en-GB" altLang="en-US" sz="4800" dirty="0">
                <a:solidFill>
                  <a:srgbClr val="CC0099"/>
                </a:solidFill>
              </a:rPr>
              <a:t>)</a:t>
            </a:r>
            <a:br>
              <a:rPr lang="en-GB" altLang="en-US" sz="4800" dirty="0">
                <a:solidFill>
                  <a:srgbClr val="CC0099"/>
                </a:solidFill>
              </a:rPr>
            </a:br>
            <a:r>
              <a:rPr lang="en-GB" altLang="en-US" sz="4800" dirty="0" err="1">
                <a:solidFill>
                  <a:srgbClr val="CC0099"/>
                </a:solidFill>
              </a:rPr>
              <a:t>pI</a:t>
            </a:r>
            <a:r>
              <a:rPr lang="en-GB" altLang="en-US" sz="4800" dirty="0">
                <a:solidFill>
                  <a:srgbClr val="CC0099"/>
                </a:solidFill>
              </a:rPr>
              <a:t> = 1/2(9.9 + 10.5)</a:t>
            </a:r>
            <a:br>
              <a:rPr lang="en-GB" altLang="en-US" sz="4800" dirty="0">
                <a:solidFill>
                  <a:srgbClr val="CC0099"/>
                </a:solidFill>
              </a:rPr>
            </a:br>
            <a:r>
              <a:rPr lang="en-GB" altLang="en-US" sz="4800" dirty="0" err="1">
                <a:solidFill>
                  <a:srgbClr val="CC0099"/>
                </a:solidFill>
              </a:rPr>
              <a:t>pI</a:t>
            </a:r>
            <a:r>
              <a:rPr lang="en-GB" altLang="en-US" sz="4800" dirty="0">
                <a:solidFill>
                  <a:srgbClr val="CC0099"/>
                </a:solidFill>
              </a:rPr>
              <a:t> = 10.2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49" name="Text Box 1">
            <a:extLst>
              <a:ext uri="{FF2B5EF4-FFF2-40B4-BE49-F238E27FC236}">
                <a16:creationId xmlns:a16="http://schemas.microsoft.com/office/drawing/2014/main" id="{D45F0E04-B876-446F-9F2F-AB6DF0681F12}"/>
              </a:ext>
            </a:extLst>
          </p:cNvPr>
          <p:cNvSpPr txBox="1">
            <a:spLocks noChangeArrowheads="1"/>
          </p:cNvSpPr>
          <p:nvPr/>
        </p:nvSpPr>
        <p:spPr bwMode="auto">
          <a:xfrm>
            <a:off x="685800" y="2130425"/>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4000">
                <a:solidFill>
                  <a:srgbClr val="FF0066"/>
                </a:solidFill>
              </a:rPr>
              <a:t>Πεπτίδια-Πρωτεΐνες</a:t>
            </a:r>
            <a:br>
              <a:rPr lang="el-GR" altLang="en-US" sz="4000">
                <a:solidFill>
                  <a:srgbClr val="FF0066"/>
                </a:solidFill>
              </a:rPr>
            </a:br>
            <a:r>
              <a:rPr lang="el-GR" altLang="en-US" sz="4000">
                <a:solidFill>
                  <a:srgbClr val="FF9900"/>
                </a:solidFill>
              </a:rPr>
              <a:t>Ισοηλεκτρικό σημείο</a:t>
            </a:r>
            <a:br>
              <a:rPr lang="el-GR" altLang="en-US" sz="4000">
                <a:solidFill>
                  <a:srgbClr val="FF9900"/>
                </a:solidFill>
              </a:rPr>
            </a:br>
            <a:endParaRPr lang="el-GR" altLang="en-US" sz="4000">
              <a:solidFill>
                <a:srgbClr val="FF99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1078" name="Rectangle 131077">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73" name="Text Box 1">
            <a:extLst>
              <a:ext uri="{FF2B5EF4-FFF2-40B4-BE49-F238E27FC236}">
                <a16:creationId xmlns:a16="http://schemas.microsoft.com/office/drawing/2014/main" id="{8604596C-37E4-4584-9AE2-628D843B8B76}"/>
              </a:ext>
            </a:extLst>
          </p:cNvPr>
          <p:cNvSpPr txBox="1">
            <a:spLocks noChangeArrowheads="1"/>
          </p:cNvSpPr>
          <p:nvPr/>
        </p:nvSpPr>
        <p:spPr bwMode="auto">
          <a:xfrm>
            <a:off x="179512" y="836712"/>
            <a:ext cx="2594270" cy="52577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defTabSz="914400">
              <a:lnSpc>
                <a:spcPct val="90000"/>
              </a:lnSpc>
              <a:spcBef>
                <a:spcPct val="0"/>
              </a:spcBef>
              <a:spcAft>
                <a:spcPts val="600"/>
              </a:spcAft>
              <a:buClrTx/>
            </a:pPr>
            <a:r>
              <a:rPr lang="en-US" altLang="en-US" sz="3100" b="1" dirty="0">
                <a:solidFill>
                  <a:srgbClr val="2C2C2C"/>
                </a:solidFill>
                <a:latin typeface="+mj-lt"/>
                <a:ea typeface="+mj-ea"/>
                <a:cs typeface="+mj-cs"/>
              </a:rPr>
              <a:t>Tα α</a:t>
            </a:r>
            <a:r>
              <a:rPr lang="en-US" altLang="en-US" sz="3100" b="1" dirty="0" err="1">
                <a:solidFill>
                  <a:srgbClr val="2C2C2C"/>
                </a:solidFill>
                <a:latin typeface="+mj-lt"/>
                <a:ea typeface="+mj-ea"/>
                <a:cs typeface="+mj-cs"/>
              </a:rPr>
              <a:t>μινοξέ</a:t>
            </a:r>
            <a:r>
              <a:rPr lang="en-US" altLang="en-US" sz="3100" b="1" dirty="0">
                <a:solidFill>
                  <a:srgbClr val="2C2C2C"/>
                </a:solidFill>
                <a:latin typeface="+mj-lt"/>
                <a:ea typeface="+mj-ea"/>
                <a:cs typeface="+mj-cs"/>
              </a:rPr>
              <a:t>α ταξινομούνται ανάλογα με την φύση της πλευρικής ομάδας R</a:t>
            </a:r>
          </a:p>
        </p:txBody>
      </p:sp>
      <p:sp>
        <p:nvSpPr>
          <p:cNvPr id="131082"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5050"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80350C6D-71E4-C393-BAB5-FA65C63FE0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75" r="11145" b="1"/>
          <a:stretch/>
        </p:blipFill>
        <p:spPr bwMode="auto">
          <a:xfrm>
            <a:off x="3047223" y="942538"/>
            <a:ext cx="5372416" cy="4808332"/>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32097" name="Object 1">
            <a:extLst>
              <a:ext uri="{FF2B5EF4-FFF2-40B4-BE49-F238E27FC236}">
                <a16:creationId xmlns:a16="http://schemas.microsoft.com/office/drawing/2014/main" id="{E91A72BF-F528-4E05-BEA0-71695DDA5162}"/>
              </a:ext>
            </a:extLst>
          </p:cNvPr>
          <p:cNvGraphicFramePr>
            <a:graphicFrameLocks noChangeAspect="1"/>
          </p:cNvGraphicFramePr>
          <p:nvPr>
            <p:extLst>
              <p:ext uri="{D42A27DB-BD31-4B8C-83A1-F6EECF244321}">
                <p14:modId xmlns:p14="http://schemas.microsoft.com/office/powerpoint/2010/main" val="1371673837"/>
              </p:ext>
            </p:extLst>
          </p:nvPr>
        </p:nvGraphicFramePr>
        <p:xfrm>
          <a:off x="899592" y="434355"/>
          <a:ext cx="6507301" cy="5589240"/>
        </p:xfrm>
        <a:graphic>
          <a:graphicData uri="http://schemas.openxmlformats.org/presentationml/2006/ole">
            <mc:AlternateContent xmlns:mc="http://schemas.openxmlformats.org/markup-compatibility/2006">
              <mc:Choice xmlns:v="urn:schemas-microsoft-com:vml" Requires="v">
                <p:oleObj r:id="rId3" imgW="3809524" imgH="3790476" progId="">
                  <p:embed/>
                </p:oleObj>
              </mc:Choice>
              <mc:Fallback>
                <p:oleObj r:id="rId3" imgW="3809524" imgH="3790476" progId="">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34355"/>
                        <a:ext cx="6507301" cy="5589240"/>
                      </a:xfrm>
                      <a:prstGeom prst="rect">
                        <a:avLst/>
                      </a:prstGeom>
                      <a:noFill/>
                      <a:effectLst/>
                    </p:spPr>
                  </p:pic>
                </p:oleObj>
              </mc:Fallback>
            </mc:AlternateContent>
          </a:graphicData>
        </a:graphic>
      </p:graphicFrame>
      <p:sp>
        <p:nvSpPr>
          <p:cNvPr id="132098" name="Text Box 2">
            <a:extLst>
              <a:ext uri="{FF2B5EF4-FFF2-40B4-BE49-F238E27FC236}">
                <a16:creationId xmlns:a16="http://schemas.microsoft.com/office/drawing/2014/main" id="{4B31F07C-BD49-435E-986F-513180680FAB}"/>
              </a:ext>
            </a:extLst>
          </p:cNvPr>
          <p:cNvSpPr txBox="1">
            <a:spLocks noChangeArrowheads="1"/>
          </p:cNvSpPr>
          <p:nvPr/>
        </p:nvSpPr>
        <p:spPr bwMode="auto">
          <a:xfrm>
            <a:off x="7300912" y="692696"/>
            <a:ext cx="1612900" cy="460375"/>
          </a:xfrm>
          <a:prstGeom prst="rect">
            <a:avLst/>
          </a:prstGeom>
          <a:solidFill>
            <a:srgbClr val="FF7C8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M</a:t>
            </a:r>
            <a:r>
              <a:rPr lang="el-GR" altLang="en-US" sz="2400" b="1">
                <a:latin typeface="Times New Roman" panose="02020603050405020304" pitchFamily="18" charset="0"/>
              </a:rPr>
              <a:t>η πολικά</a:t>
            </a:r>
          </a:p>
        </p:txBody>
      </p:sp>
      <p:sp>
        <p:nvSpPr>
          <p:cNvPr id="132099" name="Text Box 3">
            <a:extLst>
              <a:ext uri="{FF2B5EF4-FFF2-40B4-BE49-F238E27FC236}">
                <a16:creationId xmlns:a16="http://schemas.microsoft.com/office/drawing/2014/main" id="{A3F74E72-0D2F-40DF-84A3-9ED362E27B8E}"/>
              </a:ext>
            </a:extLst>
          </p:cNvPr>
          <p:cNvSpPr txBox="1">
            <a:spLocks noChangeArrowheads="1"/>
          </p:cNvSpPr>
          <p:nvPr/>
        </p:nvSpPr>
        <p:spPr bwMode="auto">
          <a:xfrm>
            <a:off x="7283014" y="2622207"/>
            <a:ext cx="1768475" cy="825500"/>
          </a:xfrm>
          <a:prstGeom prst="rect">
            <a:avLst/>
          </a:prstGeom>
          <a:solidFill>
            <a:srgbClr val="99FF99"/>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b="1" dirty="0">
                <a:latin typeface="Times New Roman" panose="02020603050405020304" pitchFamily="18" charset="0"/>
              </a:rPr>
              <a:t>Πολικά μη φορτισμένα</a:t>
            </a:r>
          </a:p>
        </p:txBody>
      </p:sp>
      <p:sp>
        <p:nvSpPr>
          <p:cNvPr id="132100" name="Text Box 4">
            <a:extLst>
              <a:ext uri="{FF2B5EF4-FFF2-40B4-BE49-F238E27FC236}">
                <a16:creationId xmlns:a16="http://schemas.microsoft.com/office/drawing/2014/main" id="{D446FB84-DC44-4DB2-9488-AFF60C22C3A9}"/>
              </a:ext>
            </a:extLst>
          </p:cNvPr>
          <p:cNvSpPr txBox="1">
            <a:spLocks noChangeArrowheads="1"/>
          </p:cNvSpPr>
          <p:nvPr/>
        </p:nvSpPr>
        <p:spPr bwMode="auto">
          <a:xfrm>
            <a:off x="1115616" y="5932763"/>
            <a:ext cx="1905000" cy="825500"/>
          </a:xfrm>
          <a:prstGeom prst="rect">
            <a:avLst/>
          </a:prstGeom>
          <a:solidFill>
            <a:srgbClr val="FF99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b="1" dirty="0">
                <a:latin typeface="Times New Roman" panose="02020603050405020304" pitchFamily="18" charset="0"/>
              </a:rPr>
              <a:t>Φορτισμένα όξινα </a:t>
            </a:r>
          </a:p>
        </p:txBody>
      </p:sp>
      <p:sp>
        <p:nvSpPr>
          <p:cNvPr id="132101" name="Text Box 5">
            <a:extLst>
              <a:ext uri="{FF2B5EF4-FFF2-40B4-BE49-F238E27FC236}">
                <a16:creationId xmlns:a16="http://schemas.microsoft.com/office/drawing/2014/main" id="{2EEEC9B7-BC1A-406C-8B1C-77B061BDC31A}"/>
              </a:ext>
            </a:extLst>
          </p:cNvPr>
          <p:cNvSpPr txBox="1">
            <a:spLocks noChangeArrowheads="1"/>
          </p:cNvSpPr>
          <p:nvPr/>
        </p:nvSpPr>
        <p:spPr bwMode="auto">
          <a:xfrm>
            <a:off x="7146925" y="4725144"/>
            <a:ext cx="1920875" cy="825500"/>
          </a:xfrm>
          <a:prstGeom prst="rect">
            <a:avLst/>
          </a:prstGeom>
          <a:solidFill>
            <a:srgbClr val="66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b="1">
                <a:latin typeface="Times New Roman" panose="02020603050405020304" pitchFamily="18" charset="0"/>
              </a:rPr>
              <a:t>Φορτισμένα βασικά</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1" name="Rectangle 133140">
            <a:extLst>
              <a:ext uri="{FF2B5EF4-FFF2-40B4-BE49-F238E27FC236}">
                <a16:creationId xmlns:a16="http://schemas.microsoft.com/office/drawing/2014/main" id="{E8D41CF8-5232-42BC-8D05-AFEDE2153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9144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121" name="Text Box 1">
            <a:extLst>
              <a:ext uri="{FF2B5EF4-FFF2-40B4-BE49-F238E27FC236}">
                <a16:creationId xmlns:a16="http://schemas.microsoft.com/office/drawing/2014/main" id="{FE621AB8-3EA8-4E96-BE23-13278F9164C4}"/>
              </a:ext>
            </a:extLst>
          </p:cNvPr>
          <p:cNvSpPr txBox="1">
            <a:spLocks noChangeArrowheads="1"/>
          </p:cNvSpPr>
          <p:nvPr/>
        </p:nvSpPr>
        <p:spPr bwMode="auto">
          <a:xfrm>
            <a:off x="628650" y="365125"/>
            <a:ext cx="78867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defTabSz="914400">
              <a:lnSpc>
                <a:spcPct val="90000"/>
              </a:lnSpc>
              <a:spcBef>
                <a:spcPct val="0"/>
              </a:spcBef>
              <a:spcAft>
                <a:spcPts val="600"/>
              </a:spcAft>
              <a:buClrTx/>
            </a:pPr>
            <a:r>
              <a:rPr lang="en-US" altLang="en-US" sz="4400" kern="1200" dirty="0" err="1">
                <a:solidFill>
                  <a:schemeClr val="tx1"/>
                </a:solidFill>
                <a:latin typeface="+mj-lt"/>
                <a:ea typeface="+mj-ea"/>
                <a:cs typeface="+mj-cs"/>
              </a:rPr>
              <a:t>Aμινοξέ</a:t>
            </a:r>
            <a:r>
              <a:rPr lang="en-US" altLang="en-US" sz="4400" kern="1200" dirty="0">
                <a:solidFill>
                  <a:schemeClr val="tx1"/>
                </a:solidFill>
                <a:latin typeface="+mj-lt"/>
                <a:ea typeface="+mj-ea"/>
                <a:cs typeface="+mj-cs"/>
              </a:rPr>
              <a:t>α</a:t>
            </a:r>
          </a:p>
        </p:txBody>
      </p:sp>
      <p:sp>
        <p:nvSpPr>
          <p:cNvPr id="133140" name="Rounded Rectangle 5">
            <a:extLst>
              <a:ext uri="{FF2B5EF4-FFF2-40B4-BE49-F238E27FC236}">
                <a16:creationId xmlns:a16="http://schemas.microsoft.com/office/drawing/2014/main" id="{49237091-E62C-4878-AA4C-0B9995AD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28801"/>
            <a:ext cx="78867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22" name="Picture 2" descr="A diagram of body building&#10;&#10;Description automatically generated">
            <a:extLst>
              <a:ext uri="{FF2B5EF4-FFF2-40B4-BE49-F238E27FC236}">
                <a16:creationId xmlns:a16="http://schemas.microsoft.com/office/drawing/2014/main" id="{779BB733-25DE-4B86-8F22-9C25E0C6978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2912" y="2149222"/>
            <a:ext cx="6918175" cy="372160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5" name="Text Box 1">
            <a:extLst>
              <a:ext uri="{FF2B5EF4-FFF2-40B4-BE49-F238E27FC236}">
                <a16:creationId xmlns:a16="http://schemas.microsoft.com/office/drawing/2014/main" id="{8CFF361D-FB3B-425F-BB0A-5F64E57DE73C}"/>
              </a:ext>
            </a:extLst>
          </p:cNvPr>
          <p:cNvSpPr txBox="1">
            <a:spLocks noChangeArrowheads="1"/>
          </p:cNvSpPr>
          <p:nvPr/>
        </p:nvSpPr>
        <p:spPr bwMode="auto">
          <a:xfrm>
            <a:off x="457200" y="274638"/>
            <a:ext cx="8229600"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Λειτουργική σπουδαιότητα…</a:t>
            </a:r>
          </a:p>
        </p:txBody>
      </p:sp>
      <p:sp>
        <p:nvSpPr>
          <p:cNvPr id="134146" name="Text Box 2">
            <a:extLst>
              <a:ext uri="{FF2B5EF4-FFF2-40B4-BE49-F238E27FC236}">
                <a16:creationId xmlns:a16="http://schemas.microsoft.com/office/drawing/2014/main" id="{81749E03-75DA-4533-B6FC-B71C46FFECBA}"/>
              </a:ext>
            </a:extLst>
          </p:cNvPr>
          <p:cNvSpPr txBox="1">
            <a:spLocks noChangeArrowheads="1"/>
          </p:cNvSpPr>
          <p:nvPr/>
        </p:nvSpPr>
        <p:spPr bwMode="auto">
          <a:xfrm>
            <a:off x="323528" y="1477962"/>
            <a:ext cx="8686800" cy="510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marL="457200" indent="-457200">
              <a:lnSpc>
                <a:spcPct val="90000"/>
              </a:lnSpc>
              <a:spcBef>
                <a:spcPts val="700"/>
              </a:spcBef>
              <a:buClr>
                <a:srgbClr val="FF9900"/>
              </a:buClr>
              <a:buFont typeface="Wingdings" panose="05000000000000000000" pitchFamily="2" charset="2"/>
              <a:buChar char="q"/>
            </a:pPr>
            <a:r>
              <a:rPr lang="el-GR" altLang="en-US" sz="2400" dirty="0">
                <a:solidFill>
                  <a:srgbClr val="FF9900"/>
                </a:solidFill>
              </a:rPr>
              <a:t>Υδρόφοβα αμινοξέα</a:t>
            </a:r>
            <a:r>
              <a:rPr lang="en-US" altLang="en-US" sz="2400" dirty="0"/>
              <a:t>: </a:t>
            </a:r>
            <a:r>
              <a:rPr lang="el-GR" altLang="en-US" sz="2400" dirty="0"/>
              <a:t>ανευρίσκονται στο εσωτερικό των πρωτεϊνών προστατευμένα από την άμεση επαφή με το νερό</a:t>
            </a:r>
          </a:p>
          <a:p>
            <a:pPr marL="457200" indent="-457200">
              <a:lnSpc>
                <a:spcPct val="90000"/>
              </a:lnSpc>
              <a:spcBef>
                <a:spcPts val="700"/>
              </a:spcBef>
              <a:buClr>
                <a:srgbClr val="9966FF"/>
              </a:buClr>
              <a:buFont typeface="Wingdings" panose="05000000000000000000" pitchFamily="2" charset="2"/>
              <a:buChar char="q"/>
            </a:pPr>
            <a:r>
              <a:rPr lang="el-GR" altLang="en-US" sz="2400" dirty="0">
                <a:solidFill>
                  <a:srgbClr val="9966FF"/>
                </a:solidFill>
              </a:rPr>
              <a:t>Υδρόφιλα αμινοξέα</a:t>
            </a:r>
            <a:r>
              <a:rPr lang="en-US" altLang="en-US" sz="2400" dirty="0"/>
              <a:t>:</a:t>
            </a:r>
            <a:r>
              <a:rPr lang="el-GR" altLang="en-US" sz="2400" dirty="0"/>
              <a:t>γενικά ευρίσκονται στο εξωτερικό των πρωτεϊνών καθώς επίσης και στο ενεργό κέντρο των ενζύμων</a:t>
            </a:r>
          </a:p>
          <a:p>
            <a:pPr marL="457200" indent="-457200">
              <a:lnSpc>
                <a:spcPct val="90000"/>
              </a:lnSpc>
              <a:spcBef>
                <a:spcPts val="700"/>
              </a:spcBef>
              <a:buClr>
                <a:srgbClr val="CCCCFF"/>
              </a:buClr>
              <a:buFont typeface="Wingdings" panose="05000000000000000000" pitchFamily="2" charset="2"/>
              <a:buChar char="q"/>
            </a:pPr>
            <a:r>
              <a:rPr lang="el-GR" altLang="en-US" sz="2400" dirty="0"/>
              <a:t>Η </a:t>
            </a:r>
            <a:r>
              <a:rPr lang="el-GR" altLang="en-US" sz="2400" dirty="0">
                <a:solidFill>
                  <a:srgbClr val="FF0066"/>
                </a:solidFill>
              </a:rPr>
              <a:t>ομάδα του ιμιδαζολίου</a:t>
            </a:r>
            <a:r>
              <a:rPr lang="en-US" altLang="en-US" sz="2400" dirty="0"/>
              <a:t>: </a:t>
            </a:r>
            <a:r>
              <a:rPr lang="el-GR" altLang="en-US" sz="2400" dirty="0"/>
              <a:t>δρά ως δότης ή δέκτης πρωτονίου στο φυσιολογικό </a:t>
            </a:r>
            <a:r>
              <a:rPr lang="en-US" altLang="en-US" sz="2400" dirty="0"/>
              <a:t>pH (</a:t>
            </a:r>
            <a:r>
              <a:rPr lang="el-GR" altLang="en-US" sz="2400" dirty="0"/>
              <a:t>κέντρα αντίδρασης των ενζύμων)</a:t>
            </a:r>
          </a:p>
          <a:p>
            <a:pPr marL="457200" indent="-457200">
              <a:lnSpc>
                <a:spcPct val="90000"/>
              </a:lnSpc>
              <a:spcBef>
                <a:spcPts val="700"/>
              </a:spcBef>
              <a:buClr>
                <a:srgbClr val="339933"/>
              </a:buClr>
              <a:buFont typeface="Wingdings" panose="05000000000000000000" pitchFamily="2" charset="2"/>
              <a:buChar char="q"/>
            </a:pPr>
            <a:r>
              <a:rPr lang="el-GR" altLang="en-US" sz="2400" dirty="0">
                <a:solidFill>
                  <a:srgbClr val="339933"/>
                </a:solidFill>
              </a:rPr>
              <a:t>Πρωτοταγείς αλκο</a:t>
            </a:r>
            <a:r>
              <a:rPr lang="en-US" altLang="en-US" sz="2400" dirty="0">
                <a:solidFill>
                  <a:srgbClr val="339933"/>
                </a:solidFill>
              </a:rPr>
              <a:t>o</a:t>
            </a:r>
            <a:r>
              <a:rPr lang="el-GR" altLang="en-US" sz="2400" dirty="0">
                <a:solidFill>
                  <a:srgbClr val="339933"/>
                </a:solidFill>
              </a:rPr>
              <a:t>λικές ομάδες</a:t>
            </a:r>
            <a:r>
              <a:rPr lang="el-GR" altLang="en-US" sz="2400" dirty="0"/>
              <a:t> και </a:t>
            </a:r>
            <a:r>
              <a:rPr lang="el-GR" altLang="en-US" sz="2400" dirty="0">
                <a:solidFill>
                  <a:srgbClr val="339933"/>
                </a:solidFill>
              </a:rPr>
              <a:t>ομάδες θειόλης</a:t>
            </a:r>
            <a:r>
              <a:rPr lang="en-US" altLang="en-US" sz="2400" dirty="0"/>
              <a:t>:</a:t>
            </a:r>
            <a:r>
              <a:rPr lang="el-GR" altLang="en-US" sz="2400" dirty="0"/>
              <a:t> δρούν ως </a:t>
            </a:r>
            <a:r>
              <a:rPr lang="el-GR" altLang="en-US" sz="2400" dirty="0">
                <a:solidFill>
                  <a:srgbClr val="0070C0"/>
                </a:solidFill>
              </a:rPr>
              <a:t>νουκλεόφιλα</a:t>
            </a:r>
            <a:r>
              <a:rPr lang="el-GR" altLang="en-US" sz="2400" dirty="0"/>
              <a:t> κατά την ενζυμική κατάλυση (δισουλφιδικοί δεσμοί)</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5" name="Rectangle 135174">
            <a:extLst>
              <a:ext uri="{FF2B5EF4-FFF2-40B4-BE49-F238E27FC236}">
                <a16:creationId xmlns:a16="http://schemas.microsoft.com/office/drawing/2014/main" id="{E8D41CF8-5232-42BC-8D05-AFEDE2153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9144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170" name="Text Box 2">
            <a:extLst>
              <a:ext uri="{FF2B5EF4-FFF2-40B4-BE49-F238E27FC236}">
                <a16:creationId xmlns:a16="http://schemas.microsoft.com/office/drawing/2014/main" id="{7B9B8114-0E83-417A-A5FA-ED624CA1EA4D}"/>
              </a:ext>
            </a:extLst>
          </p:cNvPr>
          <p:cNvSpPr txBox="1">
            <a:spLocks noChangeArrowheads="1"/>
          </p:cNvSpPr>
          <p:nvPr/>
        </p:nvSpPr>
        <p:spPr bwMode="auto">
          <a:xfrm>
            <a:off x="628650" y="365125"/>
            <a:ext cx="78867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defTabSz="914400">
              <a:lnSpc>
                <a:spcPct val="90000"/>
              </a:lnSpc>
              <a:spcBef>
                <a:spcPct val="0"/>
              </a:spcBef>
              <a:spcAft>
                <a:spcPts val="600"/>
              </a:spcAft>
              <a:buClrTx/>
            </a:pPr>
            <a:r>
              <a:rPr lang="en-US" altLang="en-US" sz="4400" kern="1200">
                <a:solidFill>
                  <a:schemeClr val="tx1"/>
                </a:solidFill>
                <a:latin typeface="+mj-lt"/>
                <a:ea typeface="+mj-ea"/>
                <a:cs typeface="+mj-cs"/>
              </a:rPr>
              <a:t>Ιστιδίνη pΚ</a:t>
            </a:r>
            <a:r>
              <a:rPr lang="en-US" altLang="en-US" sz="4400" kern="1200" baseline="-25000">
                <a:solidFill>
                  <a:schemeClr val="tx1"/>
                </a:solidFill>
                <a:latin typeface="+mj-lt"/>
                <a:ea typeface="+mj-ea"/>
                <a:cs typeface="+mj-cs"/>
              </a:rPr>
              <a:t>a</a:t>
            </a:r>
            <a:r>
              <a:rPr lang="en-US" altLang="en-US" sz="4400" kern="1200">
                <a:solidFill>
                  <a:schemeClr val="tx1"/>
                </a:solidFill>
                <a:latin typeface="+mj-lt"/>
                <a:ea typeface="+mj-ea"/>
                <a:cs typeface="+mj-cs"/>
              </a:rPr>
              <a:t>:6</a:t>
            </a:r>
          </a:p>
        </p:txBody>
      </p:sp>
      <p:sp>
        <p:nvSpPr>
          <p:cNvPr id="135177" name="Rounded Rectangle 5">
            <a:extLst>
              <a:ext uri="{FF2B5EF4-FFF2-40B4-BE49-F238E27FC236}">
                <a16:creationId xmlns:a16="http://schemas.microsoft.com/office/drawing/2014/main" id="{49237091-E62C-4878-AA4C-0B9995AD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28801"/>
            <a:ext cx="78867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169" name="Picture 1">
            <a:extLst>
              <a:ext uri="{FF2B5EF4-FFF2-40B4-BE49-F238E27FC236}">
                <a16:creationId xmlns:a16="http://schemas.microsoft.com/office/drawing/2014/main" id="{0145CD79-1C97-48C1-BDE4-7CA9103CC30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4409" y="2149222"/>
            <a:ext cx="7055181" cy="372160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3" name="Text Box 1">
            <a:extLst>
              <a:ext uri="{FF2B5EF4-FFF2-40B4-BE49-F238E27FC236}">
                <a16:creationId xmlns:a16="http://schemas.microsoft.com/office/drawing/2014/main" id="{16F72634-B4E0-4146-9843-A8E6CD22713A}"/>
              </a:ext>
            </a:extLst>
          </p:cNvPr>
          <p:cNvSpPr txBox="1">
            <a:spLocks noChangeArrowheads="1"/>
          </p:cNvSpPr>
          <p:nvPr/>
        </p:nvSpPr>
        <p:spPr bwMode="auto">
          <a:xfrm>
            <a:off x="685800" y="2130425"/>
            <a:ext cx="77724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300"/>
              <a:t>Ας θυμηθούμε…</a:t>
            </a:r>
            <a:br>
              <a:rPr lang="el-GR" altLang="en-US" sz="3300"/>
            </a:br>
            <a:br>
              <a:rPr lang="el-GR" altLang="en-US" sz="3300">
                <a:solidFill>
                  <a:srgbClr val="FF0066"/>
                </a:solidFill>
              </a:rPr>
            </a:br>
            <a:r>
              <a:rPr lang="el-GR" altLang="en-US" sz="3300">
                <a:solidFill>
                  <a:srgbClr val="FF0066"/>
                </a:solidFill>
              </a:rPr>
              <a:t>Οξύτητα-Βασικότητα</a:t>
            </a:r>
            <a:r>
              <a:rPr lang="el-GR" altLang="en-US" sz="3300"/>
              <a:t> </a:t>
            </a:r>
            <a:br>
              <a:rPr lang="el-GR" altLang="en-US" sz="3300"/>
            </a:br>
            <a:r>
              <a:rPr lang="el-GR" altLang="en-US" sz="3300" i="1">
                <a:solidFill>
                  <a:srgbClr val="009900"/>
                </a:solidFill>
              </a:rPr>
              <a:t>Ισορροπία</a:t>
            </a:r>
          </a:p>
        </p:txBody>
      </p:sp>
      <p:sp>
        <p:nvSpPr>
          <p:cNvPr id="136194" name="Text Box 2">
            <a:extLst>
              <a:ext uri="{FF2B5EF4-FFF2-40B4-BE49-F238E27FC236}">
                <a16:creationId xmlns:a16="http://schemas.microsoft.com/office/drawing/2014/main" id="{60FD016A-4BF4-4AC1-8E3A-C23B21575A1E}"/>
              </a:ext>
            </a:extLst>
          </p:cNvPr>
          <p:cNvSpPr txBox="1">
            <a:spLocks noChangeArrowheads="1"/>
          </p:cNvSpPr>
          <p:nvPr/>
        </p:nvSpPr>
        <p:spPr bwMode="auto">
          <a:xfrm>
            <a:off x="1371600" y="3886200"/>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spcBef>
                <a:spcPts val="800"/>
              </a:spcBef>
              <a:buClrTx/>
              <a:buFontTx/>
              <a:buNone/>
            </a:pPr>
            <a:r>
              <a:rPr lang="en-US" altLang="en-US" sz="3200">
                <a:solidFill>
                  <a:srgbClr val="0000FF"/>
                </a:solidFill>
              </a:rPr>
              <a:t>No</a:t>
            </a:r>
            <a:r>
              <a:rPr lang="el-GR" altLang="en-US" sz="3200">
                <a:solidFill>
                  <a:srgbClr val="0000FF"/>
                </a:solidFill>
              </a:rPr>
              <a:t>υκλεοφιλία-</a:t>
            </a:r>
          </a:p>
          <a:p>
            <a:pPr algn="ctr">
              <a:spcBef>
                <a:spcPts val="800"/>
              </a:spcBef>
              <a:buClrTx/>
              <a:buFontTx/>
              <a:buNone/>
            </a:pPr>
            <a:r>
              <a:rPr lang="el-GR" altLang="en-US" sz="3200">
                <a:solidFill>
                  <a:srgbClr val="0000FF"/>
                </a:solidFill>
              </a:rPr>
              <a:t>Ηλεκτρονιοφιλία</a:t>
            </a:r>
          </a:p>
          <a:p>
            <a:pPr algn="ctr">
              <a:spcBef>
                <a:spcPts val="800"/>
              </a:spcBef>
              <a:buClrTx/>
              <a:buFontTx/>
              <a:buNone/>
            </a:pPr>
            <a:r>
              <a:rPr lang="el-GR" altLang="en-US" sz="3200" i="1"/>
              <a:t>Ταχύτητα αντίδρασης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3436144"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3" name="Content Placeholder 2">
            <a:extLst>
              <a:ext uri="{FF2B5EF4-FFF2-40B4-BE49-F238E27FC236}">
                <a16:creationId xmlns:a16="http://schemas.microsoft.com/office/drawing/2014/main" id="{095457D8-FB9C-1B14-5616-11C65FA277A8}"/>
              </a:ext>
            </a:extLst>
          </p:cNvPr>
          <p:cNvSpPr>
            <a:spLocks noGrp="1"/>
          </p:cNvSpPr>
          <p:nvPr>
            <p:ph idx="1"/>
          </p:nvPr>
        </p:nvSpPr>
        <p:spPr>
          <a:xfrm>
            <a:off x="3851920" y="980728"/>
            <a:ext cx="5086349" cy="4837515"/>
          </a:xfrm>
        </p:spPr>
        <p:txBody>
          <a:bodyPr>
            <a:normAutofit/>
          </a:bodyPr>
          <a:lstStyle/>
          <a:p>
            <a:pPr marL="0" marR="0" lvl="0" indent="0">
              <a:spcBef>
                <a:spcPts val="0"/>
              </a:spcBef>
              <a:spcAft>
                <a:spcPts val="1000"/>
              </a:spcAft>
              <a:buNone/>
              <a:tabLst>
                <a:tab pos="0" algn="l"/>
              </a:tabLst>
            </a:pPr>
            <a:endParaRPr lang="en-US" sz="2400" dirty="0">
              <a:solidFill>
                <a:schemeClr val="tx1">
                  <a:alpha val="80000"/>
                </a:schemeClr>
              </a:solidFill>
              <a:effectLst/>
              <a:ea typeface="Arial Unicode MS"/>
              <a:cs typeface="Symbol" panose="05050102010706020507" pitchFamily="18" charset="2"/>
            </a:endParaRPr>
          </a:p>
          <a:p>
            <a:pPr marL="342900" marR="0" lvl="0" indent="-342900">
              <a:spcBef>
                <a:spcPts val="0"/>
              </a:spcBef>
              <a:spcAft>
                <a:spcPts val="1000"/>
              </a:spcAft>
              <a:buFont typeface="Wingdings" panose="05000000000000000000" pitchFamily="2" charset="2"/>
              <a:buChar char="§"/>
              <a:tabLst>
                <a:tab pos="0" algn="l"/>
              </a:tabLst>
            </a:pPr>
            <a:r>
              <a:rPr lang="el-GR" sz="2400" dirty="0">
                <a:solidFill>
                  <a:schemeClr val="tx1">
                    <a:alpha val="80000"/>
                  </a:schemeClr>
                </a:solidFill>
                <a:ea typeface="Arial Unicode MS"/>
                <a:cs typeface="Symbol" panose="05050102010706020507" pitchFamily="18" charset="2"/>
              </a:rPr>
              <a:t>Πολυπρωτικά συστήματα</a:t>
            </a:r>
            <a:endParaRPr lang="en-US" sz="2400" dirty="0">
              <a:solidFill>
                <a:schemeClr val="tx1">
                  <a:alpha val="80000"/>
                </a:schemeClr>
              </a:solidFill>
              <a:effectLst/>
              <a:ea typeface="Arial Unicode MS"/>
              <a:cs typeface="Symbol" panose="05050102010706020507" pitchFamily="18" charset="2"/>
            </a:endParaRPr>
          </a:p>
          <a:p>
            <a:pPr marL="342900" marR="0" lvl="0" indent="-342900">
              <a:spcBef>
                <a:spcPts val="0"/>
              </a:spcBef>
              <a:spcAft>
                <a:spcPts val="1000"/>
              </a:spcAft>
              <a:buFont typeface="Wingdings" panose="05000000000000000000" pitchFamily="2" charset="2"/>
              <a:buChar char="§"/>
              <a:tabLst>
                <a:tab pos="0" algn="l"/>
              </a:tabLst>
            </a:pPr>
            <a:r>
              <a:rPr lang="el-GR" sz="2400" dirty="0">
                <a:solidFill>
                  <a:schemeClr val="tx1">
                    <a:alpha val="80000"/>
                  </a:schemeClr>
                </a:solidFill>
                <a:effectLst/>
                <a:ea typeface="Arial Unicode MS"/>
                <a:cs typeface="Symbol" panose="05050102010706020507" pitchFamily="18" charset="2"/>
              </a:rPr>
              <a:t>Οξεοβασική συμπεριφορά αμινοξέων, πεπτιδίων, πρωτεϊνών-Ισοηλεκτρικό σημείο</a:t>
            </a:r>
            <a:endParaRPr lang="en-US" sz="2400" dirty="0">
              <a:solidFill>
                <a:schemeClr val="tx1">
                  <a:alpha val="80000"/>
                </a:schemeClr>
              </a:solidFill>
              <a:effectLst/>
              <a:ea typeface="Arial Unicode MS"/>
              <a:cs typeface="Symbol" panose="05050102010706020507" pitchFamily="18" charset="2"/>
            </a:endParaRPr>
          </a:p>
          <a:p>
            <a:pPr marL="342900" marR="0" lvl="0" indent="-342900">
              <a:spcBef>
                <a:spcPts val="0"/>
              </a:spcBef>
              <a:spcAft>
                <a:spcPts val="1000"/>
              </a:spcAft>
              <a:buFont typeface="Wingdings" panose="05000000000000000000" pitchFamily="2" charset="2"/>
              <a:buChar char="§"/>
              <a:tabLst>
                <a:tab pos="0" algn="l"/>
              </a:tabLst>
            </a:pPr>
            <a:r>
              <a:rPr lang="en-US" sz="2400" dirty="0">
                <a:solidFill>
                  <a:schemeClr val="tx1">
                    <a:lumMod val="50000"/>
                    <a:alpha val="80000"/>
                  </a:schemeClr>
                </a:solidFill>
                <a:effectLst/>
                <a:ea typeface="Arial Unicode MS"/>
                <a:cs typeface="Symbol" panose="05050102010706020507" pitchFamily="18" charset="2"/>
              </a:rPr>
              <a:t>pH </a:t>
            </a:r>
            <a:r>
              <a:rPr lang="el-GR" sz="2400" dirty="0">
                <a:solidFill>
                  <a:schemeClr val="tx1">
                    <a:lumMod val="50000"/>
                    <a:alpha val="80000"/>
                  </a:schemeClr>
                </a:solidFill>
                <a:effectLst/>
                <a:ea typeface="Arial Unicode MS"/>
                <a:cs typeface="Symbol" panose="05050102010706020507" pitchFamily="18" charset="2"/>
              </a:rPr>
              <a:t>και βιολογική λειτουργία</a:t>
            </a:r>
            <a:endParaRPr lang="en-US" sz="2400" dirty="0">
              <a:solidFill>
                <a:schemeClr val="tx1">
                  <a:lumMod val="50000"/>
                  <a:alpha val="80000"/>
                </a:schemeClr>
              </a:solidFill>
              <a:effectLst/>
              <a:ea typeface="Arial Unicode MS"/>
              <a:cs typeface="Symbol" panose="05050102010706020507" pitchFamily="18" charset="2"/>
            </a:endParaRPr>
          </a:p>
          <a:p>
            <a:pPr marL="342900" marR="0" lvl="0" indent="-342900">
              <a:spcBef>
                <a:spcPts val="0"/>
              </a:spcBef>
              <a:spcAft>
                <a:spcPts val="1000"/>
              </a:spcAft>
              <a:buFont typeface="Wingdings" panose="05000000000000000000" pitchFamily="2" charset="2"/>
              <a:buChar char="§"/>
              <a:tabLst>
                <a:tab pos="0" algn="l"/>
              </a:tabLst>
            </a:pPr>
            <a:r>
              <a:rPr lang="el-GR" sz="2400" dirty="0">
                <a:solidFill>
                  <a:schemeClr val="tx1">
                    <a:lumMod val="50000"/>
                    <a:alpha val="80000"/>
                  </a:schemeClr>
                </a:solidFill>
                <a:effectLst/>
                <a:ea typeface="Arial Unicode MS"/>
                <a:cs typeface="Symbol" panose="05050102010706020507" pitchFamily="18" charset="2"/>
              </a:rPr>
              <a:t>Ρυθμιστικά συστήματα του αίματος</a:t>
            </a:r>
            <a:endParaRPr lang="el-GR" sz="2400" dirty="0">
              <a:solidFill>
                <a:schemeClr val="tx1">
                  <a:lumMod val="50000"/>
                  <a:alpha val="80000"/>
                </a:schemeClr>
              </a:solidFill>
              <a:ea typeface="Arial Unicode MS"/>
              <a:cs typeface="Symbol" panose="05050102010706020507" pitchFamily="18" charset="2"/>
            </a:endParaRPr>
          </a:p>
          <a:p>
            <a:pPr marL="342900" marR="0" lvl="0" indent="-342900">
              <a:spcBef>
                <a:spcPts val="0"/>
              </a:spcBef>
              <a:spcAft>
                <a:spcPts val="1000"/>
              </a:spcAft>
              <a:buFont typeface="Wingdings" panose="05000000000000000000" pitchFamily="2" charset="2"/>
              <a:buChar char=""/>
              <a:tabLst>
                <a:tab pos="0" algn="l"/>
              </a:tabLst>
            </a:pPr>
            <a:endParaRPr lang="el-GR" sz="2100" i="1" dirty="0">
              <a:solidFill>
                <a:schemeClr val="tx1">
                  <a:lumMod val="50000"/>
                  <a:alpha val="80000"/>
                </a:schemeClr>
              </a:solidFill>
              <a:effectLst/>
              <a:ea typeface="Arial Unicode MS"/>
              <a:cs typeface="font277"/>
            </a:endParaRPr>
          </a:p>
          <a:p>
            <a:pPr marL="285750" marR="0" lvl="0" indent="-285750">
              <a:spcBef>
                <a:spcPts val="0"/>
              </a:spcBef>
              <a:spcAft>
                <a:spcPts val="1000"/>
              </a:spcAft>
              <a:buFont typeface="Wingdings" panose="05000000000000000000" pitchFamily="2" charset="2"/>
              <a:buChar char="q"/>
              <a:tabLst>
                <a:tab pos="0" algn="l"/>
              </a:tabLst>
            </a:pPr>
            <a:r>
              <a:rPr lang="el-GR" sz="2100" i="1" dirty="0">
                <a:solidFill>
                  <a:schemeClr val="tx1">
                    <a:lumMod val="50000"/>
                    <a:alpha val="80000"/>
                  </a:schemeClr>
                </a:solidFill>
                <a:effectLst/>
                <a:ea typeface="Arial Unicode MS"/>
                <a:cs typeface="font277"/>
              </a:rPr>
              <a:t>Θέμα: </a:t>
            </a:r>
            <a:r>
              <a:rPr lang="en-US" sz="2100" i="1" dirty="0">
                <a:solidFill>
                  <a:schemeClr val="tx1">
                    <a:lumMod val="50000"/>
                    <a:alpha val="80000"/>
                  </a:schemeClr>
                </a:solidFill>
                <a:effectLst/>
                <a:ea typeface="Arial Unicode MS"/>
                <a:cs typeface="font277"/>
              </a:rPr>
              <a:t>pH </a:t>
            </a:r>
            <a:r>
              <a:rPr lang="el-GR" sz="2100" i="1" dirty="0">
                <a:solidFill>
                  <a:schemeClr val="tx1">
                    <a:lumMod val="50000"/>
                    <a:alpha val="80000"/>
                  </a:schemeClr>
                </a:solidFill>
                <a:effectLst/>
                <a:ea typeface="Arial Unicode MS"/>
                <a:cs typeface="font277"/>
              </a:rPr>
              <a:t>και Άσκηση</a:t>
            </a:r>
            <a:endParaRPr lang="en-US" sz="2100" dirty="0">
              <a:solidFill>
                <a:schemeClr val="tx1">
                  <a:lumMod val="50000"/>
                  <a:alpha val="80000"/>
                </a:schemeClr>
              </a:solidFill>
              <a:effectLst/>
              <a:ea typeface="Arial Unicode MS"/>
              <a:cs typeface="font277"/>
            </a:endParaRPr>
          </a:p>
          <a:p>
            <a:endParaRPr lang="en-US" sz="2100" dirty="0">
              <a:solidFill>
                <a:schemeClr val="tx1">
                  <a:alpha val="80000"/>
                </a:schemeClr>
              </a:solidFill>
            </a:endParaRPr>
          </a:p>
        </p:txBody>
      </p:sp>
    </p:spTree>
    <p:extLst>
      <p:ext uri="{BB962C8B-B14F-4D97-AF65-F5344CB8AC3E}">
        <p14:creationId xmlns:p14="http://schemas.microsoft.com/office/powerpoint/2010/main" val="204256954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7" name="Text Box 1">
            <a:extLst>
              <a:ext uri="{FF2B5EF4-FFF2-40B4-BE49-F238E27FC236}">
                <a16:creationId xmlns:a16="http://schemas.microsoft.com/office/drawing/2014/main" id="{DE3931CD-4C15-4056-A963-A855F399FB1D}"/>
              </a:ext>
            </a:extLst>
          </p:cNvPr>
          <p:cNvSpPr txBox="1">
            <a:spLocks noChangeArrowheads="1"/>
          </p:cNvSpPr>
          <p:nvPr/>
        </p:nvSpPr>
        <p:spPr bwMode="auto">
          <a:xfrm>
            <a:off x="659317" y="44624"/>
            <a:ext cx="7499176" cy="1132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sz="3600" b="1" dirty="0">
                <a:solidFill>
                  <a:srgbClr val="FF9900"/>
                </a:solidFill>
                <a:latin typeface="Times New Roman" panose="02020603050405020304" pitchFamily="18" charset="0"/>
              </a:rPr>
              <a:t>Ρόλος των αμινοξέων στην γενική οξεοβασική κατάλυση</a:t>
            </a:r>
          </a:p>
        </p:txBody>
      </p:sp>
      <p:sp>
        <p:nvSpPr>
          <p:cNvPr id="137218" name="Text Box 2">
            <a:extLst>
              <a:ext uri="{FF2B5EF4-FFF2-40B4-BE49-F238E27FC236}">
                <a16:creationId xmlns:a16="http://schemas.microsoft.com/office/drawing/2014/main" id="{23C312B6-6431-4A3B-B211-3B3EF34C9D4F}"/>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37219" name="Picture 3">
            <a:extLst>
              <a:ext uri="{FF2B5EF4-FFF2-40B4-BE49-F238E27FC236}">
                <a16:creationId xmlns:a16="http://schemas.microsoft.com/office/drawing/2014/main" id="{009645EB-C471-4556-81CA-E5A7E25EF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654" y="1196752"/>
            <a:ext cx="7594691" cy="5505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381" name="Rectangle 13838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241" name="Rectangle 1">
            <a:extLst>
              <a:ext uri="{FF2B5EF4-FFF2-40B4-BE49-F238E27FC236}">
                <a16:creationId xmlns:a16="http://schemas.microsoft.com/office/drawing/2014/main" id="{9FDE15B9-87D4-40E5-B568-D2E24823FF56}"/>
              </a:ext>
            </a:extLst>
          </p:cNvPr>
          <p:cNvSpPr>
            <a:spLocks noChangeArrowheads="1"/>
          </p:cNvSpPr>
          <p:nvPr/>
        </p:nvSpPr>
        <p:spPr bwMode="auto">
          <a:xfrm>
            <a:off x="628650" y="184805"/>
            <a:ext cx="7886700" cy="15058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defTabSz="914400">
              <a:lnSpc>
                <a:spcPct val="90000"/>
              </a:lnSpc>
              <a:spcBef>
                <a:spcPct val="0"/>
              </a:spcBef>
              <a:spcAft>
                <a:spcPts val="600"/>
              </a:spcAft>
              <a:buClrTx/>
            </a:pPr>
            <a:r>
              <a:rPr lang="en-US" altLang="en-US" sz="4500" b="1" kern="1200">
                <a:solidFill>
                  <a:schemeClr val="tx1"/>
                </a:solidFill>
                <a:latin typeface="+mj-lt"/>
                <a:ea typeface="+mj-ea"/>
                <a:cs typeface="+mj-cs"/>
              </a:rPr>
              <a:t>pK</a:t>
            </a:r>
            <a:r>
              <a:rPr lang="en-US" altLang="en-US" sz="4500" b="1" kern="1200" baseline="-30000">
                <a:solidFill>
                  <a:schemeClr val="tx1"/>
                </a:solidFill>
                <a:latin typeface="+mj-lt"/>
                <a:ea typeface="+mj-ea"/>
                <a:cs typeface="+mj-cs"/>
              </a:rPr>
              <a:t>a</a:t>
            </a:r>
            <a:r>
              <a:rPr lang="en-US" altLang="en-US" sz="4500" b="1" kern="1200">
                <a:solidFill>
                  <a:schemeClr val="tx1"/>
                </a:solidFill>
                <a:latin typeface="+mj-lt"/>
                <a:ea typeface="+mj-ea"/>
                <a:cs typeface="+mj-cs"/>
              </a:rPr>
              <a:t> Αμινοξέων με μια ιονιζόμενη ομάδα -R</a:t>
            </a:r>
          </a:p>
        </p:txBody>
      </p:sp>
      <p:pic>
        <p:nvPicPr>
          <p:cNvPr id="3" name="Picture 2">
            <a:extLst>
              <a:ext uri="{FF2B5EF4-FFF2-40B4-BE49-F238E27FC236}">
                <a16:creationId xmlns:a16="http://schemas.microsoft.com/office/drawing/2014/main" id="{87F934BA-03EC-5A17-24ED-3B0E036B1325}"/>
              </a:ext>
            </a:extLst>
          </p:cNvPr>
          <p:cNvPicPr>
            <a:picLocks noChangeAspect="1"/>
          </p:cNvPicPr>
          <p:nvPr/>
        </p:nvPicPr>
        <p:blipFill>
          <a:blip r:embed="rId3"/>
          <a:stretch>
            <a:fillRect/>
          </a:stretch>
        </p:blipFill>
        <p:spPr>
          <a:xfrm>
            <a:off x="1670289" y="1845426"/>
            <a:ext cx="5801131" cy="4450303"/>
          </a:xfrm>
          <a:prstGeom prst="rect">
            <a:avLst/>
          </a:prstGeom>
        </p:spPr>
      </p:pic>
      <p:sp>
        <p:nvSpPr>
          <p:cNvPr id="138376" name="Rectangle 136">
            <a:extLst>
              <a:ext uri="{FF2B5EF4-FFF2-40B4-BE49-F238E27FC236}">
                <a16:creationId xmlns:a16="http://schemas.microsoft.com/office/drawing/2014/main" id="{02791EAA-72E4-4DC8-BED3-B4C4DA1CF2AB}"/>
              </a:ext>
            </a:extLst>
          </p:cNvPr>
          <p:cNvSpPr>
            <a:spLocks noChangeArrowheads="1"/>
          </p:cNvSpPr>
          <p:nvPr/>
        </p:nvSpPr>
        <p:spPr bwMode="auto">
          <a:xfrm>
            <a:off x="0" y="5313363"/>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9265" name="Picture 1">
            <a:extLst>
              <a:ext uri="{FF2B5EF4-FFF2-40B4-BE49-F238E27FC236}">
                <a16:creationId xmlns:a16="http://schemas.microsoft.com/office/drawing/2014/main" id="{11EE378E-4EDB-4146-9E76-0379A489CC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06" y="1340768"/>
            <a:ext cx="8535987" cy="4975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9266" name="Text Box 2">
            <a:extLst>
              <a:ext uri="{FF2B5EF4-FFF2-40B4-BE49-F238E27FC236}">
                <a16:creationId xmlns:a16="http://schemas.microsoft.com/office/drawing/2014/main" id="{BF9B686F-0870-47FF-BEBB-3E78667D4ABC}"/>
              </a:ext>
            </a:extLst>
          </p:cNvPr>
          <p:cNvSpPr txBox="1">
            <a:spLocks noChangeArrowheads="1"/>
          </p:cNvSpPr>
          <p:nvPr/>
        </p:nvSpPr>
        <p:spPr bwMode="auto">
          <a:xfrm>
            <a:off x="1763688" y="248528"/>
            <a:ext cx="5750335"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sz="3200" b="1" dirty="0"/>
              <a:t>Πρωτε</a:t>
            </a:r>
            <a:r>
              <a:rPr lang="en-US" altLang="en-US" sz="3200" b="1" dirty="0"/>
              <a:t>î</a:t>
            </a:r>
            <a:r>
              <a:rPr lang="el-GR" altLang="en-US" sz="3200" b="1" dirty="0"/>
              <a:t>νες</a:t>
            </a:r>
            <a:r>
              <a:rPr lang="en-US" altLang="en-US" sz="3200" b="1" dirty="0"/>
              <a:t>, </a:t>
            </a:r>
            <a:r>
              <a:rPr lang="el-GR" altLang="en-US" sz="3200" b="1" dirty="0"/>
              <a:t>Αμινοξέα, και</a:t>
            </a:r>
            <a:r>
              <a:rPr lang="en-US" altLang="en-US" sz="3200" b="1" dirty="0"/>
              <a:t> pH</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0289" name="Picture 1">
            <a:extLst>
              <a:ext uri="{FF2B5EF4-FFF2-40B4-BE49-F238E27FC236}">
                <a16:creationId xmlns:a16="http://schemas.microsoft.com/office/drawing/2014/main" id="{5FF1850D-47C4-4DD5-A415-F4804775C5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938" y="1354138"/>
            <a:ext cx="4811712"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0290" name="Text Box 2">
            <a:extLst>
              <a:ext uri="{FF2B5EF4-FFF2-40B4-BE49-F238E27FC236}">
                <a16:creationId xmlns:a16="http://schemas.microsoft.com/office/drawing/2014/main" id="{C7D5A92B-1B4C-4BFB-AC28-EAB55855B728}"/>
              </a:ext>
            </a:extLst>
          </p:cNvPr>
          <p:cNvSpPr txBox="1">
            <a:spLocks noChangeArrowheads="1"/>
          </p:cNvSpPr>
          <p:nvPr/>
        </p:nvSpPr>
        <p:spPr bwMode="auto">
          <a:xfrm>
            <a:off x="838200" y="1905000"/>
            <a:ext cx="167163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a:t>Ασθενής Βάση</a:t>
            </a:r>
          </a:p>
        </p:txBody>
      </p:sp>
      <p:sp>
        <p:nvSpPr>
          <p:cNvPr id="140291" name="Text Box 3">
            <a:extLst>
              <a:ext uri="{FF2B5EF4-FFF2-40B4-BE49-F238E27FC236}">
                <a16:creationId xmlns:a16="http://schemas.microsoft.com/office/drawing/2014/main" id="{CF107766-70AC-421D-8233-3596C097DA1D}"/>
              </a:ext>
            </a:extLst>
          </p:cNvPr>
          <p:cNvSpPr txBox="1">
            <a:spLocks noChangeArrowheads="1"/>
          </p:cNvSpPr>
          <p:nvPr/>
        </p:nvSpPr>
        <p:spPr bwMode="auto">
          <a:xfrm>
            <a:off x="746125" y="3775075"/>
            <a:ext cx="1498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a:t>Ασθενές Οξύ</a:t>
            </a:r>
          </a:p>
        </p:txBody>
      </p:sp>
      <p:sp>
        <p:nvSpPr>
          <p:cNvPr id="140292" name="Line 4">
            <a:extLst>
              <a:ext uri="{FF2B5EF4-FFF2-40B4-BE49-F238E27FC236}">
                <a16:creationId xmlns:a16="http://schemas.microsoft.com/office/drawing/2014/main" id="{347C7916-DF13-4F3A-8887-918C1DE99B32}"/>
              </a:ext>
            </a:extLst>
          </p:cNvPr>
          <p:cNvSpPr>
            <a:spLocks noChangeShapeType="1"/>
          </p:cNvSpPr>
          <p:nvPr/>
        </p:nvSpPr>
        <p:spPr bwMode="auto">
          <a:xfrm flipV="1">
            <a:off x="2362200" y="3495675"/>
            <a:ext cx="914400" cy="552450"/>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0293" name="Line 5">
            <a:extLst>
              <a:ext uri="{FF2B5EF4-FFF2-40B4-BE49-F238E27FC236}">
                <a16:creationId xmlns:a16="http://schemas.microsoft.com/office/drawing/2014/main" id="{85CA80E8-E878-41F0-896B-ECDE67FF6E5C}"/>
              </a:ext>
            </a:extLst>
          </p:cNvPr>
          <p:cNvSpPr>
            <a:spLocks noChangeShapeType="1"/>
          </p:cNvSpPr>
          <p:nvPr/>
        </p:nvSpPr>
        <p:spPr bwMode="auto">
          <a:xfrm>
            <a:off x="2209800" y="2362200"/>
            <a:ext cx="304800" cy="685800"/>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0294" name="Oval 6">
            <a:extLst>
              <a:ext uri="{FF2B5EF4-FFF2-40B4-BE49-F238E27FC236}">
                <a16:creationId xmlns:a16="http://schemas.microsoft.com/office/drawing/2014/main" id="{3144DEA1-5FEF-4FFE-9C0F-F73F640F55A5}"/>
              </a:ext>
            </a:extLst>
          </p:cNvPr>
          <p:cNvSpPr>
            <a:spLocks noChangeArrowheads="1"/>
          </p:cNvSpPr>
          <p:nvPr/>
        </p:nvSpPr>
        <p:spPr bwMode="auto">
          <a:xfrm>
            <a:off x="3733800" y="4267200"/>
            <a:ext cx="685800" cy="609600"/>
          </a:xfrm>
          <a:prstGeom prst="ellipse">
            <a:avLst/>
          </a:prstGeom>
          <a:noFill/>
          <a:ln w="381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0295" name="Oval 7">
            <a:extLst>
              <a:ext uri="{FF2B5EF4-FFF2-40B4-BE49-F238E27FC236}">
                <a16:creationId xmlns:a16="http://schemas.microsoft.com/office/drawing/2014/main" id="{A2D1F97B-2D30-4580-A2D4-2F3EC9A494A0}"/>
              </a:ext>
            </a:extLst>
          </p:cNvPr>
          <p:cNvSpPr>
            <a:spLocks noChangeArrowheads="1"/>
          </p:cNvSpPr>
          <p:nvPr/>
        </p:nvSpPr>
        <p:spPr bwMode="auto">
          <a:xfrm>
            <a:off x="2514600" y="5105400"/>
            <a:ext cx="685800" cy="609600"/>
          </a:xfrm>
          <a:prstGeom prst="ellipse">
            <a:avLst/>
          </a:prstGeom>
          <a:noFill/>
          <a:ln w="381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0296" name="Oval 8">
            <a:extLst>
              <a:ext uri="{FF2B5EF4-FFF2-40B4-BE49-F238E27FC236}">
                <a16:creationId xmlns:a16="http://schemas.microsoft.com/office/drawing/2014/main" id="{0FEF45F7-1C44-4158-8BCC-D1BF7BB28FA2}"/>
              </a:ext>
            </a:extLst>
          </p:cNvPr>
          <p:cNvSpPr>
            <a:spLocks noChangeArrowheads="1"/>
          </p:cNvSpPr>
          <p:nvPr/>
        </p:nvSpPr>
        <p:spPr bwMode="auto">
          <a:xfrm>
            <a:off x="4953000" y="5105400"/>
            <a:ext cx="685800" cy="609600"/>
          </a:xfrm>
          <a:prstGeom prst="ellipse">
            <a:avLst/>
          </a:prstGeom>
          <a:noFill/>
          <a:ln w="381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0297" name="Oval 9">
            <a:extLst>
              <a:ext uri="{FF2B5EF4-FFF2-40B4-BE49-F238E27FC236}">
                <a16:creationId xmlns:a16="http://schemas.microsoft.com/office/drawing/2014/main" id="{AB559AE3-E6FF-4C68-9C7A-512A5F04C220}"/>
              </a:ext>
            </a:extLst>
          </p:cNvPr>
          <p:cNvSpPr>
            <a:spLocks noChangeArrowheads="1"/>
          </p:cNvSpPr>
          <p:nvPr/>
        </p:nvSpPr>
        <p:spPr bwMode="auto">
          <a:xfrm>
            <a:off x="6172200" y="4267200"/>
            <a:ext cx="685800" cy="609600"/>
          </a:xfrm>
          <a:prstGeom prst="ellipse">
            <a:avLst/>
          </a:prstGeom>
          <a:noFill/>
          <a:ln w="381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493"/>
                                          </p:stCondLst>
                                        </p:cTn>
                                        <p:tgtEl>
                                          <p:spTgt spid="14029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fill="hold" nodeType="afterEffect">
                                  <p:stCondLst>
                                    <p:cond delay="0"/>
                                  </p:stCondLst>
                                  <p:childTnLst>
                                    <p:set>
                                      <p:cBhvr additive="repl">
                                        <p:cTn id="9" dur="1" fill="hold">
                                          <p:stCondLst>
                                            <p:cond delay="493"/>
                                          </p:stCondLst>
                                        </p:cTn>
                                        <p:tgtEl>
                                          <p:spTgt spid="14029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fill="hold" nodeType="clickEffect">
                                  <p:stCondLst>
                                    <p:cond delay="0"/>
                                  </p:stCondLst>
                                  <p:childTnLst>
                                    <p:set>
                                      <p:cBhvr additive="repl">
                                        <p:cTn id="13" dur="1" fill="hold">
                                          <p:stCondLst>
                                            <p:cond delay="493"/>
                                          </p:stCondLst>
                                        </p:cTn>
                                        <p:tgtEl>
                                          <p:spTgt spid="140291"/>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fill="hold" nodeType="afterEffect">
                                  <p:stCondLst>
                                    <p:cond delay="0"/>
                                  </p:stCondLst>
                                  <p:childTnLst>
                                    <p:set>
                                      <p:cBhvr additive="repl">
                                        <p:cTn id="16" dur="1" fill="hold">
                                          <p:stCondLst>
                                            <p:cond delay="493"/>
                                          </p:stCondLst>
                                        </p:cTn>
                                        <p:tgtEl>
                                          <p:spTgt spid="14029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nodeType="clickEffect">
                                  <p:stCondLst>
                                    <p:cond delay="0"/>
                                  </p:stCondLst>
                                  <p:childTnLst>
                                    <p:set>
                                      <p:cBhvr additive="repl">
                                        <p:cTn id="20" dur="1" fill="hold">
                                          <p:stCondLst>
                                            <p:cond delay="0"/>
                                          </p:stCondLst>
                                        </p:cTn>
                                        <p:tgtEl>
                                          <p:spTgt spid="140294"/>
                                        </p:tgtEl>
                                        <p:attrNameLst>
                                          <p:attrName>style.visibility</p:attrName>
                                        </p:attrNameLst>
                                      </p:cBhvr>
                                      <p:to>
                                        <p:strVal val="visible"/>
                                      </p:to>
                                    </p:set>
                                    <p:anim calcmode="lin" valueType="num">
                                      <p:cBhvr additive="repl">
                                        <p:cTn id="21" dur="500" fill="hold"/>
                                        <p:tgtEl>
                                          <p:spTgt spid="140294"/>
                                        </p:tgtEl>
                                        <p:attrNameLst>
                                          <p:attrName>ppt_w</p:attrName>
                                        </p:attrNameLst>
                                      </p:cBhvr>
                                      <p:tavLst>
                                        <p:tav tm="100000">
                                          <p:val>
                                            <p:fltVal val="0"/>
                                          </p:val>
                                        </p:tav>
                                        <p:tav>
                                          <p:val>
                                            <p:strVal val="#ppt_w"/>
                                          </p:val>
                                        </p:tav>
                                      </p:tavLst>
                                    </p:anim>
                                    <p:anim calcmode="lin" valueType="num">
                                      <p:cBhvr additive="repl">
                                        <p:cTn id="22" dur="500" fill="hold"/>
                                        <p:tgtEl>
                                          <p:spTgt spid="140294"/>
                                        </p:tgtEl>
                                        <p:attrNameLst>
                                          <p:attrName>ppt_h</p:attrName>
                                        </p:attrNameLst>
                                      </p:cBhvr>
                                      <p:tavLst>
                                        <p:tav tm="100000">
                                          <p:val>
                                            <p:strVal val="#ppt_h"/>
                                          </p:val>
                                        </p:tav>
                                        <p:tav>
                                          <p:val>
                                            <p:strVal val="#ppt_h"/>
                                          </p:val>
                                        </p:tav>
                                      </p:tavLst>
                                    </p:anim>
                                  </p:childTnLst>
                                </p:cTn>
                              </p:par>
                            </p:childTnLst>
                          </p:cTn>
                        </p:par>
                        <p:par>
                          <p:cTn id="23" fill="hold" nodeType="afterGroup">
                            <p:stCondLst>
                              <p:cond delay="500"/>
                            </p:stCondLst>
                            <p:childTnLst>
                              <p:par>
                                <p:cTn id="24" presetID="17" presetClass="entr" presetSubtype="10" fill="hold" nodeType="afterEffect">
                                  <p:stCondLst>
                                    <p:cond delay="1000"/>
                                  </p:stCondLst>
                                  <p:childTnLst>
                                    <p:set>
                                      <p:cBhvr additive="repl">
                                        <p:cTn id="25" dur="1" fill="hold">
                                          <p:stCondLst>
                                            <p:cond delay="0"/>
                                          </p:stCondLst>
                                        </p:cTn>
                                        <p:tgtEl>
                                          <p:spTgt spid="140295"/>
                                        </p:tgtEl>
                                        <p:attrNameLst>
                                          <p:attrName>style.visibility</p:attrName>
                                        </p:attrNameLst>
                                      </p:cBhvr>
                                      <p:to>
                                        <p:strVal val="visible"/>
                                      </p:to>
                                    </p:set>
                                    <p:anim calcmode="lin" valueType="num">
                                      <p:cBhvr additive="repl">
                                        <p:cTn id="26" dur="500" fill="hold"/>
                                        <p:tgtEl>
                                          <p:spTgt spid="140295"/>
                                        </p:tgtEl>
                                        <p:attrNameLst>
                                          <p:attrName>ppt_w</p:attrName>
                                        </p:attrNameLst>
                                      </p:cBhvr>
                                      <p:tavLst>
                                        <p:tav tm="100000">
                                          <p:val>
                                            <p:fltVal val="0"/>
                                          </p:val>
                                        </p:tav>
                                        <p:tav>
                                          <p:val>
                                            <p:strVal val="#ppt_w"/>
                                          </p:val>
                                        </p:tav>
                                      </p:tavLst>
                                    </p:anim>
                                    <p:anim calcmode="lin" valueType="num">
                                      <p:cBhvr additive="repl">
                                        <p:cTn id="27" dur="500" fill="hold"/>
                                        <p:tgtEl>
                                          <p:spTgt spid="140295"/>
                                        </p:tgtEl>
                                        <p:attrNameLst>
                                          <p:attrName>ppt_h</p:attrName>
                                        </p:attrNameLst>
                                      </p:cBhvr>
                                      <p:tavLst>
                                        <p:tav tm="100000">
                                          <p:val>
                                            <p:strVal val="#ppt_h"/>
                                          </p:val>
                                        </p:tav>
                                        <p:tav>
                                          <p:val>
                                            <p:strVal val="#ppt_h"/>
                                          </p:val>
                                        </p:tav>
                                      </p:tavLst>
                                    </p:anim>
                                  </p:childTnLst>
                                </p:cTn>
                              </p:par>
                            </p:childTnLst>
                          </p:cTn>
                        </p:par>
                        <p:par>
                          <p:cTn id="28" fill="hold" nodeType="afterGroup">
                            <p:stCondLst>
                              <p:cond delay="2000"/>
                            </p:stCondLst>
                            <p:childTnLst>
                              <p:par>
                                <p:cTn id="29" presetID="17" presetClass="entr" presetSubtype="10" fill="hold" nodeType="afterEffect">
                                  <p:stCondLst>
                                    <p:cond delay="1000"/>
                                  </p:stCondLst>
                                  <p:childTnLst>
                                    <p:set>
                                      <p:cBhvr additive="repl">
                                        <p:cTn id="30" dur="1" fill="hold">
                                          <p:stCondLst>
                                            <p:cond delay="0"/>
                                          </p:stCondLst>
                                        </p:cTn>
                                        <p:tgtEl>
                                          <p:spTgt spid="140296"/>
                                        </p:tgtEl>
                                        <p:attrNameLst>
                                          <p:attrName>style.visibility</p:attrName>
                                        </p:attrNameLst>
                                      </p:cBhvr>
                                      <p:to>
                                        <p:strVal val="visible"/>
                                      </p:to>
                                    </p:set>
                                    <p:anim calcmode="lin" valueType="num">
                                      <p:cBhvr additive="repl">
                                        <p:cTn id="31" dur="500" fill="hold"/>
                                        <p:tgtEl>
                                          <p:spTgt spid="140296"/>
                                        </p:tgtEl>
                                        <p:attrNameLst>
                                          <p:attrName>ppt_w</p:attrName>
                                        </p:attrNameLst>
                                      </p:cBhvr>
                                      <p:tavLst>
                                        <p:tav tm="100000">
                                          <p:val>
                                            <p:fltVal val="0"/>
                                          </p:val>
                                        </p:tav>
                                        <p:tav>
                                          <p:val>
                                            <p:strVal val="#ppt_w"/>
                                          </p:val>
                                        </p:tav>
                                      </p:tavLst>
                                    </p:anim>
                                    <p:anim calcmode="lin" valueType="num">
                                      <p:cBhvr additive="repl">
                                        <p:cTn id="32" dur="500" fill="hold"/>
                                        <p:tgtEl>
                                          <p:spTgt spid="140296"/>
                                        </p:tgtEl>
                                        <p:attrNameLst>
                                          <p:attrName>ppt_h</p:attrName>
                                        </p:attrNameLst>
                                      </p:cBhvr>
                                      <p:tavLst>
                                        <p:tav tm="100000">
                                          <p:val>
                                            <p:strVal val="#ppt_h"/>
                                          </p:val>
                                        </p:tav>
                                        <p:tav>
                                          <p:val>
                                            <p:strVal val="#ppt_h"/>
                                          </p:val>
                                        </p:tav>
                                      </p:tavLst>
                                    </p:anim>
                                  </p:childTnLst>
                                </p:cTn>
                              </p:par>
                            </p:childTnLst>
                          </p:cTn>
                        </p:par>
                        <p:par>
                          <p:cTn id="33" fill="hold" nodeType="afterGroup">
                            <p:stCondLst>
                              <p:cond delay="3500"/>
                            </p:stCondLst>
                            <p:childTnLst>
                              <p:par>
                                <p:cTn id="34" presetID="17" presetClass="entr" presetSubtype="10" fill="hold" nodeType="afterEffect">
                                  <p:stCondLst>
                                    <p:cond delay="1000"/>
                                  </p:stCondLst>
                                  <p:childTnLst>
                                    <p:set>
                                      <p:cBhvr additive="repl">
                                        <p:cTn id="35" dur="1" fill="hold">
                                          <p:stCondLst>
                                            <p:cond delay="0"/>
                                          </p:stCondLst>
                                        </p:cTn>
                                        <p:tgtEl>
                                          <p:spTgt spid="140297"/>
                                        </p:tgtEl>
                                        <p:attrNameLst>
                                          <p:attrName>style.visibility</p:attrName>
                                        </p:attrNameLst>
                                      </p:cBhvr>
                                      <p:to>
                                        <p:strVal val="visible"/>
                                      </p:to>
                                    </p:set>
                                    <p:anim calcmode="lin" valueType="num">
                                      <p:cBhvr additive="repl">
                                        <p:cTn id="36" dur="500" fill="hold"/>
                                        <p:tgtEl>
                                          <p:spTgt spid="140297"/>
                                        </p:tgtEl>
                                        <p:attrNameLst>
                                          <p:attrName>ppt_w</p:attrName>
                                        </p:attrNameLst>
                                      </p:cBhvr>
                                      <p:tavLst>
                                        <p:tav tm="100000">
                                          <p:val>
                                            <p:fltVal val="0"/>
                                          </p:val>
                                        </p:tav>
                                        <p:tav>
                                          <p:val>
                                            <p:strVal val="#ppt_w"/>
                                          </p:val>
                                        </p:tav>
                                      </p:tavLst>
                                    </p:anim>
                                    <p:anim calcmode="lin" valueType="num">
                                      <p:cBhvr additive="repl">
                                        <p:cTn id="37" dur="500" fill="hold"/>
                                        <p:tgtEl>
                                          <p:spTgt spid="140297"/>
                                        </p:tgtEl>
                                        <p:attrNameLst>
                                          <p:attrName>ppt_h</p:attrName>
                                        </p:attrNameLst>
                                      </p:cBhvr>
                                      <p:tavLst>
                                        <p:tav tm="100000">
                                          <p:val>
                                            <p:strVal val="#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6664EF-F13C-416B-9946-283CA9EC5FD1}"/>
              </a:ext>
            </a:extLst>
          </p:cNvPr>
          <p:cNvSpPr>
            <a:spLocks noGrp="1"/>
          </p:cNvSpPr>
          <p:nvPr>
            <p:ph type="title"/>
          </p:nvPr>
        </p:nvSpPr>
        <p:spPr>
          <a:xfrm>
            <a:off x="457200" y="274638"/>
            <a:ext cx="8220075" cy="1642194"/>
          </a:xfrm>
        </p:spPr>
        <p:txBody>
          <a:bodyPr>
            <a:normAutofit/>
          </a:bodyPr>
          <a:lstStyle/>
          <a:p>
            <a:pPr lvl="0" eaLnBrk="1" hangingPunct="1">
              <a:spcBef>
                <a:spcPts val="600"/>
              </a:spcBef>
              <a:buClr>
                <a:srgbClr val="CCCCFF"/>
              </a:buClr>
            </a:pPr>
            <a:r>
              <a:rPr lang="en-US" altLang="en-US" dirty="0">
                <a:solidFill>
                  <a:schemeClr val="tx1"/>
                </a:solidFill>
                <a:latin typeface="Arial" panose="020B0604020202020204" pitchFamily="34" charset="0"/>
                <a:ea typeface="+mn-ea"/>
                <a:cs typeface="Arial" panose="020B0604020202020204" pitchFamily="34" charset="0"/>
              </a:rPr>
              <a:t>Zwitterion</a:t>
            </a:r>
            <a:br>
              <a:rPr lang="en-US" altLang="en-US" dirty="0">
                <a:solidFill>
                  <a:schemeClr val="tx1"/>
                </a:solidFill>
                <a:latin typeface="Arial" panose="020B0604020202020204" pitchFamily="34" charset="0"/>
                <a:ea typeface="+mn-ea"/>
                <a:cs typeface="Arial" panose="020B0604020202020204" pitchFamily="34" charset="0"/>
              </a:rPr>
            </a:br>
            <a:r>
              <a:rPr lang="el-GR" altLang="en-US" sz="2400" dirty="0">
                <a:solidFill>
                  <a:schemeClr val="tx1"/>
                </a:solidFill>
                <a:latin typeface="Arial" panose="020B0604020202020204" pitchFamily="34" charset="0"/>
                <a:ea typeface="+mn-ea"/>
                <a:cs typeface="Arial" panose="020B0604020202020204" pitchFamily="34" charset="0"/>
              </a:rPr>
              <a:t>Το </a:t>
            </a:r>
            <a:r>
              <a:rPr lang="el-GR" altLang="en-US" sz="2400" dirty="0" err="1">
                <a:solidFill>
                  <a:schemeClr val="tx1"/>
                </a:solidFill>
                <a:latin typeface="Arial" panose="020B0604020202020204" pitchFamily="34" charset="0"/>
                <a:ea typeface="+mn-ea"/>
                <a:cs typeface="Arial" panose="020B0604020202020204" pitchFamily="34" charset="0"/>
              </a:rPr>
              <a:t>αμινοξύ</a:t>
            </a:r>
            <a:r>
              <a:rPr lang="el-GR" altLang="en-US" sz="2400" dirty="0">
                <a:solidFill>
                  <a:schemeClr val="tx1"/>
                </a:solidFill>
                <a:latin typeface="Arial" panose="020B0604020202020204" pitchFamily="34" charset="0"/>
                <a:ea typeface="+mn-ea"/>
                <a:cs typeface="Arial" panose="020B0604020202020204" pitchFamily="34" charset="0"/>
              </a:rPr>
              <a:t> υπάρχει ως ένα διπολικό ιόν</a:t>
            </a:r>
            <a:r>
              <a:rPr lang="en-US" altLang="en-US" sz="2400" dirty="0">
                <a:solidFill>
                  <a:schemeClr val="tx1"/>
                </a:solidFill>
                <a:latin typeface="Arial" panose="020B0604020202020204" pitchFamily="34" charset="0"/>
                <a:ea typeface="+mn-ea"/>
                <a:cs typeface="Arial" panose="020B0604020202020204" pitchFamily="34" charset="0"/>
              </a:rPr>
              <a:t>.</a:t>
            </a:r>
            <a:br>
              <a:rPr lang="en-US" altLang="en-US" sz="2400" dirty="0">
                <a:solidFill>
                  <a:schemeClr val="tx1"/>
                </a:solidFill>
                <a:latin typeface="Arial" panose="020B0604020202020204" pitchFamily="34" charset="0"/>
                <a:ea typeface="+mn-ea"/>
                <a:cs typeface="Arial" panose="020B0604020202020204" pitchFamily="34" charset="0"/>
              </a:rPr>
            </a:br>
            <a:r>
              <a:rPr lang="el-GR" altLang="en-US" sz="2400" dirty="0">
                <a:solidFill>
                  <a:schemeClr val="tx1"/>
                </a:solidFill>
                <a:latin typeface="Arial" panose="020B0604020202020204" pitchFamily="34" charset="0"/>
                <a:ea typeface="+mn-ea"/>
                <a:cs typeface="Arial" panose="020B0604020202020204" pitchFamily="34" charset="0"/>
              </a:rPr>
              <a:t>Η  </a:t>
            </a:r>
            <a:r>
              <a:rPr lang="en-US" altLang="en-US" sz="2400" dirty="0">
                <a:solidFill>
                  <a:schemeClr val="tx1"/>
                </a:solidFill>
                <a:latin typeface="Arial" panose="020B0604020202020204" pitchFamily="34" charset="0"/>
                <a:ea typeface="+mn-ea"/>
                <a:cs typeface="Arial" panose="020B0604020202020204" pitchFamily="34" charset="0"/>
              </a:rPr>
              <a:t>-COOH </a:t>
            </a:r>
            <a:r>
              <a:rPr lang="el-GR" altLang="en-US" sz="2400" dirty="0">
                <a:solidFill>
                  <a:schemeClr val="tx1"/>
                </a:solidFill>
                <a:latin typeface="Arial" panose="020B0604020202020204" pitchFamily="34" charset="0"/>
                <a:ea typeface="+mn-ea"/>
                <a:cs typeface="Arial" panose="020B0604020202020204" pitchFamily="34" charset="0"/>
              </a:rPr>
              <a:t>χάνει </a:t>
            </a:r>
            <a:r>
              <a:rPr lang="en-US" altLang="en-US" sz="2400" dirty="0">
                <a:solidFill>
                  <a:schemeClr val="tx1"/>
                </a:solidFill>
                <a:latin typeface="Arial" panose="020B0604020202020204" pitchFamily="34" charset="0"/>
                <a:ea typeface="+mn-ea"/>
                <a:cs typeface="Arial" panose="020B0604020202020204" pitchFamily="34" charset="0"/>
              </a:rPr>
              <a:t>H</a:t>
            </a:r>
            <a:r>
              <a:rPr lang="en-US" altLang="en-US" sz="2400" baseline="30000" dirty="0">
                <a:solidFill>
                  <a:schemeClr val="tx1"/>
                </a:solidFill>
                <a:latin typeface="Arial" panose="020B0604020202020204" pitchFamily="34" charset="0"/>
                <a:ea typeface="+mn-ea"/>
                <a:cs typeface="Arial" panose="020B0604020202020204" pitchFamily="34" charset="0"/>
              </a:rPr>
              <a:t>+</a:t>
            </a:r>
            <a:r>
              <a:rPr lang="en-US" altLang="en-US" sz="2400" dirty="0">
                <a:solidFill>
                  <a:schemeClr val="tx1"/>
                </a:solidFill>
                <a:latin typeface="Arial" panose="020B0604020202020204" pitchFamily="34" charset="0"/>
                <a:ea typeface="+mn-ea"/>
                <a:cs typeface="Arial" panose="020B0604020202020204" pitchFamily="34" charset="0"/>
              </a:rPr>
              <a:t>,</a:t>
            </a:r>
            <a:r>
              <a:rPr lang="el-GR" altLang="en-US" sz="2400" dirty="0">
                <a:solidFill>
                  <a:schemeClr val="tx1"/>
                </a:solidFill>
                <a:latin typeface="Arial" panose="020B0604020202020204" pitchFamily="34" charset="0"/>
                <a:ea typeface="+mn-ea"/>
                <a:cs typeface="Arial" panose="020B0604020202020204" pitchFamily="34" charset="0"/>
              </a:rPr>
              <a:t> η </a:t>
            </a:r>
            <a:r>
              <a:rPr lang="en-US" altLang="en-US" sz="2400" dirty="0">
                <a:solidFill>
                  <a:schemeClr val="tx1"/>
                </a:solidFill>
                <a:latin typeface="Arial" panose="020B0604020202020204" pitchFamily="34" charset="0"/>
                <a:ea typeface="+mn-ea"/>
                <a:cs typeface="Arial" panose="020B0604020202020204" pitchFamily="34" charset="0"/>
              </a:rPr>
              <a:t> -NH</a:t>
            </a:r>
            <a:r>
              <a:rPr lang="en-US" altLang="en-US" sz="2400" baseline="-25000" dirty="0">
                <a:solidFill>
                  <a:schemeClr val="tx1"/>
                </a:solidFill>
                <a:latin typeface="Arial" panose="020B0604020202020204" pitchFamily="34" charset="0"/>
                <a:ea typeface="+mn-ea"/>
                <a:cs typeface="Arial" panose="020B0604020202020204" pitchFamily="34" charset="0"/>
              </a:rPr>
              <a:t>2</a:t>
            </a:r>
            <a:r>
              <a:rPr lang="en-US" altLang="en-US" sz="2400" dirty="0">
                <a:solidFill>
                  <a:schemeClr val="tx1"/>
                </a:solidFill>
                <a:latin typeface="Arial" panose="020B0604020202020204" pitchFamily="34" charset="0"/>
                <a:ea typeface="+mn-ea"/>
                <a:cs typeface="Arial" panose="020B0604020202020204" pitchFamily="34" charset="0"/>
              </a:rPr>
              <a:t> </a:t>
            </a:r>
            <a:r>
              <a:rPr lang="el-GR" altLang="en-US" sz="2400" dirty="0">
                <a:solidFill>
                  <a:schemeClr val="tx1"/>
                </a:solidFill>
                <a:latin typeface="Arial" panose="020B0604020202020204" pitchFamily="34" charset="0"/>
                <a:ea typeface="+mn-ea"/>
                <a:cs typeface="Arial" panose="020B0604020202020204" pitchFamily="34" charset="0"/>
              </a:rPr>
              <a:t>κερδίζει</a:t>
            </a:r>
            <a:r>
              <a:rPr lang="en-US" altLang="en-US" sz="2400" dirty="0">
                <a:solidFill>
                  <a:schemeClr val="tx1"/>
                </a:solidFill>
                <a:latin typeface="Arial" panose="020B0604020202020204" pitchFamily="34" charset="0"/>
                <a:ea typeface="+mn-ea"/>
                <a:cs typeface="Arial" panose="020B0604020202020204" pitchFamily="34" charset="0"/>
              </a:rPr>
              <a:t> H</a:t>
            </a:r>
            <a:r>
              <a:rPr lang="en-US" altLang="en-US" sz="2400" baseline="30000" dirty="0">
                <a:solidFill>
                  <a:schemeClr val="tx1"/>
                </a:solidFill>
                <a:latin typeface="Arial" panose="020B0604020202020204" pitchFamily="34" charset="0"/>
                <a:ea typeface="+mn-ea"/>
                <a:cs typeface="Arial" panose="020B0604020202020204" pitchFamily="34" charset="0"/>
              </a:rPr>
              <a:t>+</a:t>
            </a:r>
            <a:r>
              <a:rPr lang="en-US" altLang="en-US" sz="2400" dirty="0">
                <a:solidFill>
                  <a:schemeClr val="tx1"/>
                </a:solidFill>
                <a:latin typeface="Arial" panose="020B0604020202020204" pitchFamily="34" charset="0"/>
                <a:ea typeface="+mn-ea"/>
                <a:cs typeface="Arial" panose="020B0604020202020204" pitchFamily="34" charset="0"/>
              </a:rPr>
              <a:t>.</a:t>
            </a:r>
            <a:endParaRPr lang="en-US" altLang="en-US" dirty="0">
              <a:solidFill>
                <a:schemeClr val="tx1"/>
              </a:solidFill>
              <a:latin typeface="Arial" panose="020B0604020202020204" pitchFamily="34" charset="0"/>
              <a:ea typeface="+mn-ea"/>
              <a:cs typeface="Arial" panose="020B0604020202020204" pitchFamily="34" charset="0"/>
            </a:endParaRPr>
          </a:p>
        </p:txBody>
      </p:sp>
      <p:pic>
        <p:nvPicPr>
          <p:cNvPr id="5" name="Θέση περιεχομένου 4">
            <a:extLst>
              <a:ext uri="{FF2B5EF4-FFF2-40B4-BE49-F238E27FC236}">
                <a16:creationId xmlns:a16="http://schemas.microsoft.com/office/drawing/2014/main" id="{06DFFB09-923B-4B72-9A15-4B97F728B211}"/>
              </a:ext>
            </a:extLst>
          </p:cNvPr>
          <p:cNvPicPr>
            <a:picLocks noGrp="1" noChangeAspect="1"/>
          </p:cNvPicPr>
          <p:nvPr>
            <p:ph sz="half" idx="1"/>
          </p:nvPr>
        </p:nvPicPr>
        <p:blipFill rotWithShape="1">
          <a:blip r:embed="rId3"/>
          <a:srcRect b="45549"/>
          <a:stretch/>
        </p:blipFill>
        <p:spPr>
          <a:xfrm>
            <a:off x="1619672" y="1957022"/>
            <a:ext cx="5289696" cy="1761705"/>
          </a:xfrm>
          <a:prstGeom prst="rect">
            <a:avLst/>
          </a:prstGeom>
        </p:spPr>
      </p:pic>
      <p:pic>
        <p:nvPicPr>
          <p:cNvPr id="232450" name="Picture 2">
            <a:extLst>
              <a:ext uri="{FF2B5EF4-FFF2-40B4-BE49-F238E27FC236}">
                <a16:creationId xmlns:a16="http://schemas.microsoft.com/office/drawing/2014/main" id="{50C37067-FEBE-4CB9-8729-D8884454C6F4}"/>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043608" y="4020125"/>
            <a:ext cx="6846218" cy="2563237"/>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494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7" name="Text Box 1">
            <a:extLst>
              <a:ext uri="{FF2B5EF4-FFF2-40B4-BE49-F238E27FC236}">
                <a16:creationId xmlns:a16="http://schemas.microsoft.com/office/drawing/2014/main" id="{7FAE046D-4F94-40B2-92A4-C21687E34027}"/>
              </a:ext>
            </a:extLst>
          </p:cNvPr>
          <p:cNvSpPr txBox="1">
            <a:spLocks noChangeArrowheads="1"/>
          </p:cNvSpPr>
          <p:nvPr/>
        </p:nvSpPr>
        <p:spPr bwMode="auto">
          <a:xfrm>
            <a:off x="1259632" y="-27384"/>
            <a:ext cx="7772400" cy="1010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dirty="0">
                <a:solidFill>
                  <a:srgbClr val="6666FF"/>
                </a:solidFill>
              </a:rPr>
              <a:t>Αμινοξέα</a:t>
            </a:r>
            <a:r>
              <a:rPr lang="el-GR" altLang="en-US" sz="3800" dirty="0"/>
              <a:t>-</a:t>
            </a:r>
            <a:r>
              <a:rPr lang="el-GR" altLang="en-US" sz="3800" dirty="0">
                <a:solidFill>
                  <a:srgbClr val="3399FF"/>
                </a:solidFill>
              </a:rPr>
              <a:t>Πεπτίδια</a:t>
            </a:r>
            <a:r>
              <a:rPr lang="el-GR" altLang="en-US" sz="3800" dirty="0"/>
              <a:t>-</a:t>
            </a:r>
            <a:r>
              <a:rPr lang="el-GR" altLang="en-US" sz="3800" dirty="0">
                <a:solidFill>
                  <a:srgbClr val="66CCFF"/>
                </a:solidFill>
              </a:rPr>
              <a:t>Πρωτεΐνες</a:t>
            </a:r>
          </a:p>
        </p:txBody>
      </p:sp>
      <p:pic>
        <p:nvPicPr>
          <p:cNvPr id="142338" name="Picture 2">
            <a:extLst>
              <a:ext uri="{FF2B5EF4-FFF2-40B4-BE49-F238E27FC236}">
                <a16:creationId xmlns:a16="http://schemas.microsoft.com/office/drawing/2014/main" id="{AA709781-1354-4BAA-BB6E-2509A1364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268760"/>
            <a:ext cx="3531056" cy="2325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4" descr="Zwitterion @ Chemistry Dictionary &amp; Glossary">
            <a:extLst>
              <a:ext uri="{FF2B5EF4-FFF2-40B4-BE49-F238E27FC236}">
                <a16:creationId xmlns:a16="http://schemas.microsoft.com/office/drawing/2014/main" id="{1870140B-8596-48A2-588A-6867BDFB67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933056"/>
            <a:ext cx="7073550" cy="2506443"/>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1" name="Rectangle 1">
            <a:extLst>
              <a:ext uri="{FF2B5EF4-FFF2-40B4-BE49-F238E27FC236}">
                <a16:creationId xmlns:a16="http://schemas.microsoft.com/office/drawing/2014/main" id="{0AE9EE8D-C747-4F01-8D48-E92D928D63D6}"/>
              </a:ext>
            </a:extLst>
          </p:cNvPr>
          <p:cNvSpPr>
            <a:spLocks noChangeArrowheads="1"/>
          </p:cNvSpPr>
          <p:nvPr/>
        </p:nvSpPr>
        <p:spPr bwMode="auto">
          <a:xfrm>
            <a:off x="4343400" y="1524000"/>
            <a:ext cx="4800600" cy="1630363"/>
          </a:xfrm>
          <a:prstGeom prst="rect">
            <a:avLst/>
          </a:prstGeom>
          <a:solidFill>
            <a:srgbClr val="BBE0E3">
              <a:alpha val="50000"/>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362" name="Text Box 2">
            <a:extLst>
              <a:ext uri="{FF2B5EF4-FFF2-40B4-BE49-F238E27FC236}">
                <a16:creationId xmlns:a16="http://schemas.microsoft.com/office/drawing/2014/main" id="{4461BDE7-8CAF-4229-99F2-3C49A1C1753E}"/>
              </a:ext>
            </a:extLst>
          </p:cNvPr>
          <p:cNvSpPr txBox="1">
            <a:spLocks noChangeArrowheads="1"/>
          </p:cNvSpPr>
          <p:nvPr/>
        </p:nvSpPr>
        <p:spPr bwMode="auto">
          <a:xfrm>
            <a:off x="605308" y="254308"/>
            <a:ext cx="8153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600" dirty="0">
                <a:solidFill>
                  <a:srgbClr val="FF0000"/>
                </a:solidFill>
              </a:rPr>
              <a:t>Σύγκριση </a:t>
            </a:r>
            <a:r>
              <a:rPr lang="en-US" altLang="en-US" sz="3600" dirty="0">
                <a:solidFill>
                  <a:srgbClr val="FF0000"/>
                </a:solidFill>
              </a:rPr>
              <a:t>  </a:t>
            </a:r>
            <a:br>
              <a:rPr lang="en-US" altLang="en-US" sz="3600" dirty="0">
                <a:solidFill>
                  <a:srgbClr val="FF0000"/>
                </a:solidFill>
              </a:rPr>
            </a:br>
            <a:r>
              <a:rPr lang="en-US" altLang="en-US" sz="3600" dirty="0">
                <a:solidFill>
                  <a:srgbClr val="FF0000"/>
                </a:solidFill>
              </a:rPr>
              <a:t> </a:t>
            </a:r>
            <a:r>
              <a:rPr lang="el-GR" altLang="en-US" sz="3600" dirty="0">
                <a:solidFill>
                  <a:srgbClr val="FF0000"/>
                </a:solidFill>
              </a:rPr>
              <a:t>Αμινοξέων και Διπρωτικών Οξέων</a:t>
            </a:r>
          </a:p>
        </p:txBody>
      </p:sp>
      <p:graphicFrame>
        <p:nvGraphicFramePr>
          <p:cNvPr id="143363" name="Object 3">
            <a:extLst>
              <a:ext uri="{FF2B5EF4-FFF2-40B4-BE49-F238E27FC236}">
                <a16:creationId xmlns:a16="http://schemas.microsoft.com/office/drawing/2014/main" id="{F056E794-D7C4-4D41-91EF-921C83AC0FD1}"/>
              </a:ext>
            </a:extLst>
          </p:cNvPr>
          <p:cNvGraphicFramePr>
            <a:graphicFrameLocks noChangeAspect="1"/>
          </p:cNvGraphicFramePr>
          <p:nvPr/>
        </p:nvGraphicFramePr>
        <p:xfrm>
          <a:off x="4495800" y="1600200"/>
          <a:ext cx="2941638" cy="554038"/>
        </p:xfrm>
        <a:graphic>
          <a:graphicData uri="http://schemas.openxmlformats.org/presentationml/2006/ole">
            <mc:AlternateContent xmlns:mc="http://schemas.openxmlformats.org/markup-compatibility/2006">
              <mc:Choice xmlns:v="urn:schemas-microsoft-com:vml" Requires="v">
                <p:oleObj r:id="rId3" imgW="1194120" imgH="226080" progId="">
                  <p:embed/>
                </p:oleObj>
              </mc:Choice>
              <mc:Fallback>
                <p:oleObj r:id="rId3" imgW="1194120" imgH="22608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600200"/>
                        <a:ext cx="2941638" cy="55403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364" name="Object 4">
            <a:extLst>
              <a:ext uri="{FF2B5EF4-FFF2-40B4-BE49-F238E27FC236}">
                <a16:creationId xmlns:a16="http://schemas.microsoft.com/office/drawing/2014/main" id="{9C87603A-C0BD-4F73-9E5B-5D1921D4421E}"/>
              </a:ext>
            </a:extLst>
          </p:cNvPr>
          <p:cNvGraphicFramePr>
            <a:graphicFrameLocks noChangeAspect="1"/>
          </p:cNvGraphicFramePr>
          <p:nvPr/>
        </p:nvGraphicFramePr>
        <p:xfrm>
          <a:off x="4419600" y="2590800"/>
          <a:ext cx="3128963" cy="595313"/>
        </p:xfrm>
        <a:graphic>
          <a:graphicData uri="http://schemas.openxmlformats.org/presentationml/2006/ole">
            <mc:AlternateContent xmlns:mc="http://schemas.openxmlformats.org/markup-compatibility/2006">
              <mc:Choice xmlns:v="urn:schemas-microsoft-com:vml" Requires="v">
                <p:oleObj r:id="rId5" imgW="1183320" imgH="226080" progId="">
                  <p:embed/>
                </p:oleObj>
              </mc:Choice>
              <mc:Fallback>
                <p:oleObj r:id="rId5" imgW="1183320" imgH="226080"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590800"/>
                        <a:ext cx="3128963" cy="59531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65" name="Text Box 5">
            <a:extLst>
              <a:ext uri="{FF2B5EF4-FFF2-40B4-BE49-F238E27FC236}">
                <a16:creationId xmlns:a16="http://schemas.microsoft.com/office/drawing/2014/main" id="{88A03B02-C94B-4BAE-A179-10E76C997049}"/>
              </a:ext>
            </a:extLst>
          </p:cNvPr>
          <p:cNvSpPr txBox="1">
            <a:spLocks noChangeArrowheads="1"/>
          </p:cNvSpPr>
          <p:nvPr/>
        </p:nvSpPr>
        <p:spPr bwMode="auto">
          <a:xfrm>
            <a:off x="8001000" y="1609725"/>
            <a:ext cx="63182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800">
                <a:latin typeface="Times New Roman" panose="02020603050405020304" pitchFamily="18" charset="0"/>
              </a:rPr>
              <a:t>K</a:t>
            </a:r>
            <a:r>
              <a:rPr lang="en-US" altLang="en-US" sz="2800" baseline="-25000">
                <a:latin typeface="Times New Roman" panose="02020603050405020304" pitchFamily="18" charset="0"/>
              </a:rPr>
              <a:t>a1</a:t>
            </a:r>
          </a:p>
        </p:txBody>
      </p:sp>
      <p:sp>
        <p:nvSpPr>
          <p:cNvPr id="143366" name="Text Box 6">
            <a:extLst>
              <a:ext uri="{FF2B5EF4-FFF2-40B4-BE49-F238E27FC236}">
                <a16:creationId xmlns:a16="http://schemas.microsoft.com/office/drawing/2014/main" id="{75AAEE24-A0CF-4C34-9094-539A3821F4C5}"/>
              </a:ext>
            </a:extLst>
          </p:cNvPr>
          <p:cNvSpPr txBox="1">
            <a:spLocks noChangeArrowheads="1"/>
          </p:cNvSpPr>
          <p:nvPr/>
        </p:nvSpPr>
        <p:spPr bwMode="auto">
          <a:xfrm>
            <a:off x="8001000" y="2574925"/>
            <a:ext cx="6858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800">
                <a:latin typeface="Times New Roman" panose="02020603050405020304" pitchFamily="18" charset="0"/>
              </a:rPr>
              <a:t>K</a:t>
            </a:r>
            <a:r>
              <a:rPr lang="en-US" altLang="en-US" sz="2800" baseline="-25000">
                <a:latin typeface="Times New Roman" panose="02020603050405020304" pitchFamily="18" charset="0"/>
              </a:rPr>
              <a:t>w</a:t>
            </a:r>
          </a:p>
        </p:txBody>
      </p:sp>
      <p:graphicFrame>
        <p:nvGraphicFramePr>
          <p:cNvPr id="143367" name="Object 7">
            <a:extLst>
              <a:ext uri="{FF2B5EF4-FFF2-40B4-BE49-F238E27FC236}">
                <a16:creationId xmlns:a16="http://schemas.microsoft.com/office/drawing/2014/main" id="{245A68D4-36E2-40E7-AC62-155CCEE6C303}"/>
              </a:ext>
            </a:extLst>
          </p:cNvPr>
          <p:cNvGraphicFramePr>
            <a:graphicFrameLocks noChangeAspect="1"/>
          </p:cNvGraphicFramePr>
          <p:nvPr/>
        </p:nvGraphicFramePr>
        <p:xfrm>
          <a:off x="4419600" y="2103438"/>
          <a:ext cx="2971800" cy="554037"/>
        </p:xfrm>
        <a:graphic>
          <a:graphicData uri="http://schemas.openxmlformats.org/presentationml/2006/ole">
            <mc:AlternateContent xmlns:mc="http://schemas.openxmlformats.org/markup-compatibility/2006">
              <mc:Choice xmlns:v="urn:schemas-microsoft-com:vml" Requires="v">
                <p:oleObj r:id="rId7" imgW="1236960" imgH="226080" progId="">
                  <p:embed/>
                </p:oleObj>
              </mc:Choice>
              <mc:Fallback>
                <p:oleObj r:id="rId7" imgW="1236960" imgH="226080" progId="">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2103438"/>
                        <a:ext cx="2971800" cy="554037"/>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68" name="Rectangle 8">
            <a:extLst>
              <a:ext uri="{FF2B5EF4-FFF2-40B4-BE49-F238E27FC236}">
                <a16:creationId xmlns:a16="http://schemas.microsoft.com/office/drawing/2014/main" id="{31959A0E-B1FB-4F9A-A160-D7A269D8CB65}"/>
              </a:ext>
            </a:extLst>
          </p:cNvPr>
          <p:cNvSpPr>
            <a:spLocks noChangeArrowheads="1"/>
          </p:cNvSpPr>
          <p:nvPr/>
        </p:nvSpPr>
        <p:spPr bwMode="auto">
          <a:xfrm>
            <a:off x="7848600" y="2117725"/>
            <a:ext cx="10826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800">
                <a:latin typeface="Times New Roman" panose="02020603050405020304" pitchFamily="18" charset="0"/>
              </a:rPr>
              <a:t>K</a:t>
            </a:r>
            <a:r>
              <a:rPr lang="en-US" altLang="en-US" sz="2800" baseline="-25000">
                <a:latin typeface="Times New Roman" panose="02020603050405020304" pitchFamily="18" charset="0"/>
              </a:rPr>
              <a:t>a1</a:t>
            </a:r>
            <a:r>
              <a:rPr lang="en-US" altLang="en-US" sz="2800">
                <a:latin typeface="Times New Roman" panose="02020603050405020304" pitchFamily="18" charset="0"/>
              </a:rPr>
              <a:t>K</a:t>
            </a:r>
            <a:r>
              <a:rPr lang="en-US" altLang="en-US" sz="2800" baseline="-25000">
                <a:latin typeface="Times New Roman" panose="02020603050405020304" pitchFamily="18" charset="0"/>
              </a:rPr>
              <a:t>a2</a:t>
            </a:r>
          </a:p>
        </p:txBody>
      </p:sp>
      <p:graphicFrame>
        <p:nvGraphicFramePr>
          <p:cNvPr id="143369" name="Object 9">
            <a:extLst>
              <a:ext uri="{FF2B5EF4-FFF2-40B4-BE49-F238E27FC236}">
                <a16:creationId xmlns:a16="http://schemas.microsoft.com/office/drawing/2014/main" id="{BD416826-6967-4B97-AF8C-0000684FF86F}"/>
              </a:ext>
            </a:extLst>
          </p:cNvPr>
          <p:cNvGraphicFramePr>
            <a:graphicFrameLocks noChangeAspect="1"/>
          </p:cNvGraphicFramePr>
          <p:nvPr/>
        </p:nvGraphicFramePr>
        <p:xfrm>
          <a:off x="746125" y="1600200"/>
          <a:ext cx="2819400" cy="554038"/>
        </p:xfrm>
        <a:graphic>
          <a:graphicData uri="http://schemas.openxmlformats.org/presentationml/2006/ole">
            <mc:AlternateContent xmlns:mc="http://schemas.openxmlformats.org/markup-compatibility/2006">
              <mc:Choice xmlns:v="urn:schemas-microsoft-com:vml" Requires="v">
                <p:oleObj r:id="rId9" imgW="1183320" imgH="226080" progId="">
                  <p:embed/>
                </p:oleObj>
              </mc:Choice>
              <mc:Fallback>
                <p:oleObj r:id="rId9" imgW="1183320" imgH="226080" progId="">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6125" y="1600200"/>
                        <a:ext cx="2819400" cy="55403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370" name="Object 10">
            <a:extLst>
              <a:ext uri="{FF2B5EF4-FFF2-40B4-BE49-F238E27FC236}">
                <a16:creationId xmlns:a16="http://schemas.microsoft.com/office/drawing/2014/main" id="{C1B5F246-5740-4A4B-A616-7B54F2FB3AC0}"/>
              </a:ext>
            </a:extLst>
          </p:cNvPr>
          <p:cNvGraphicFramePr>
            <a:graphicFrameLocks noChangeAspect="1"/>
          </p:cNvGraphicFramePr>
          <p:nvPr/>
        </p:nvGraphicFramePr>
        <p:xfrm>
          <a:off x="701675" y="2133600"/>
          <a:ext cx="2940050" cy="554038"/>
        </p:xfrm>
        <a:graphic>
          <a:graphicData uri="http://schemas.openxmlformats.org/presentationml/2006/ole">
            <mc:AlternateContent xmlns:mc="http://schemas.openxmlformats.org/markup-compatibility/2006">
              <mc:Choice xmlns:v="urn:schemas-microsoft-com:vml" Requires="v">
                <p:oleObj r:id="rId11" imgW="1237320" imgH="226080" progId="">
                  <p:embed/>
                </p:oleObj>
              </mc:Choice>
              <mc:Fallback>
                <p:oleObj r:id="rId11" imgW="1237320" imgH="226080" progId="">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675" y="2133600"/>
                        <a:ext cx="2940050" cy="55403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371" name="Object 11">
            <a:extLst>
              <a:ext uri="{FF2B5EF4-FFF2-40B4-BE49-F238E27FC236}">
                <a16:creationId xmlns:a16="http://schemas.microsoft.com/office/drawing/2014/main" id="{60BE958C-25C2-4C01-A9CA-EF943E0D39D6}"/>
              </a:ext>
            </a:extLst>
          </p:cNvPr>
          <p:cNvGraphicFramePr>
            <a:graphicFrameLocks noChangeAspect="1"/>
          </p:cNvGraphicFramePr>
          <p:nvPr/>
        </p:nvGraphicFramePr>
        <p:xfrm>
          <a:off x="609600" y="2667000"/>
          <a:ext cx="3128963" cy="595313"/>
        </p:xfrm>
        <a:graphic>
          <a:graphicData uri="http://schemas.openxmlformats.org/presentationml/2006/ole">
            <mc:AlternateContent xmlns:mc="http://schemas.openxmlformats.org/markup-compatibility/2006">
              <mc:Choice xmlns:v="urn:schemas-microsoft-com:vml" Requires="v">
                <p:oleObj r:id="rId13" imgW="1183320" imgH="226080" progId="">
                  <p:embed/>
                </p:oleObj>
              </mc:Choice>
              <mc:Fallback>
                <p:oleObj r:id="rId13" imgW="1183320" imgH="226080" progId="">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667000"/>
                        <a:ext cx="3128963" cy="59531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4385" name="Picture 1">
            <a:extLst>
              <a:ext uri="{FF2B5EF4-FFF2-40B4-BE49-F238E27FC236}">
                <a16:creationId xmlns:a16="http://schemas.microsoft.com/office/drawing/2014/main" id="{91A2E7CE-97FE-4022-94A1-49ECCE3AD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0" y="1844824"/>
            <a:ext cx="5143500" cy="1517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4386" name="Picture 2">
            <a:extLst>
              <a:ext uri="{FF2B5EF4-FFF2-40B4-BE49-F238E27FC236}">
                <a16:creationId xmlns:a16="http://schemas.microsoft.com/office/drawing/2014/main" id="{26595817-A2F3-456F-B0BB-7FC4FCB6E6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6707" y="4089549"/>
            <a:ext cx="3956050" cy="1473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4388" name="Rectangle 4">
            <a:extLst>
              <a:ext uri="{FF2B5EF4-FFF2-40B4-BE49-F238E27FC236}">
                <a16:creationId xmlns:a16="http://schemas.microsoft.com/office/drawing/2014/main" id="{CF4969B2-3116-40D8-A41C-4FF7B8FBDD22}"/>
              </a:ext>
            </a:extLst>
          </p:cNvPr>
          <p:cNvSpPr>
            <a:spLocks noChangeArrowheads="1"/>
          </p:cNvSpPr>
          <p:nvPr/>
        </p:nvSpPr>
        <p:spPr bwMode="auto">
          <a:xfrm>
            <a:off x="457200" y="9525"/>
            <a:ext cx="8229600" cy="60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dirty="0"/>
              <a:t>Πολυπρωτικές ισορροπίες Οξέων-Βάσεων</a:t>
            </a:r>
            <a:r>
              <a:rPr lang="en-US" altLang="en-US" sz="4400" dirty="0"/>
              <a:t> </a:t>
            </a:r>
          </a:p>
        </p:txBody>
      </p:sp>
      <p:sp>
        <p:nvSpPr>
          <p:cNvPr id="144389" name="Rectangle 5">
            <a:extLst>
              <a:ext uri="{FF2B5EF4-FFF2-40B4-BE49-F238E27FC236}">
                <a16:creationId xmlns:a16="http://schemas.microsoft.com/office/drawing/2014/main" id="{427B0DC8-EA6B-4974-82A9-24A8310ABFB7}"/>
              </a:ext>
            </a:extLst>
          </p:cNvPr>
          <p:cNvSpPr>
            <a:spLocks noChangeArrowheads="1"/>
          </p:cNvSpPr>
          <p:nvPr/>
        </p:nvSpPr>
        <p:spPr bwMode="auto">
          <a:xfrm>
            <a:off x="4098925" y="2571899"/>
            <a:ext cx="784225" cy="677862"/>
          </a:xfrm>
          <a:prstGeom prst="rect">
            <a:avLst/>
          </a:prstGeom>
          <a:noFill/>
          <a:ln w="19080" cap="sq">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4390" name="Rectangle 6">
            <a:extLst>
              <a:ext uri="{FF2B5EF4-FFF2-40B4-BE49-F238E27FC236}">
                <a16:creationId xmlns:a16="http://schemas.microsoft.com/office/drawing/2014/main" id="{0596138E-A8B6-44CA-83CD-D416A81456FE}"/>
              </a:ext>
            </a:extLst>
          </p:cNvPr>
          <p:cNvSpPr>
            <a:spLocks noChangeArrowheads="1"/>
          </p:cNvSpPr>
          <p:nvPr/>
        </p:nvSpPr>
        <p:spPr bwMode="auto">
          <a:xfrm>
            <a:off x="4325938" y="1897211"/>
            <a:ext cx="569912" cy="439738"/>
          </a:xfrm>
          <a:prstGeom prst="rect">
            <a:avLst/>
          </a:prstGeom>
          <a:noFill/>
          <a:ln w="19080" cap="sq">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4391" name="Text Box 7">
            <a:extLst>
              <a:ext uri="{FF2B5EF4-FFF2-40B4-BE49-F238E27FC236}">
                <a16:creationId xmlns:a16="http://schemas.microsoft.com/office/drawing/2014/main" id="{E05EE85A-D901-4459-92F6-9BDD13EAA1E0}"/>
              </a:ext>
            </a:extLst>
          </p:cNvPr>
          <p:cNvSpPr txBox="1">
            <a:spLocks noChangeArrowheads="1"/>
          </p:cNvSpPr>
          <p:nvPr/>
        </p:nvSpPr>
        <p:spPr bwMode="auto">
          <a:xfrm>
            <a:off x="2595563" y="2778274"/>
            <a:ext cx="6461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1600">
                <a:solidFill>
                  <a:srgbClr val="CC3300"/>
                </a:solidFill>
              </a:rPr>
              <a:t>όξινη</a:t>
            </a:r>
          </a:p>
        </p:txBody>
      </p:sp>
      <p:sp>
        <p:nvSpPr>
          <p:cNvPr id="144392" name="Text Box 8">
            <a:extLst>
              <a:ext uri="{FF2B5EF4-FFF2-40B4-BE49-F238E27FC236}">
                <a16:creationId xmlns:a16="http://schemas.microsoft.com/office/drawing/2014/main" id="{E789B8AC-EFED-4CE3-8995-EE491B46EB8B}"/>
              </a:ext>
            </a:extLst>
          </p:cNvPr>
          <p:cNvSpPr txBox="1">
            <a:spLocks noChangeArrowheads="1"/>
          </p:cNvSpPr>
          <p:nvPr/>
        </p:nvSpPr>
        <p:spPr bwMode="auto">
          <a:xfrm>
            <a:off x="2533650" y="2148036"/>
            <a:ext cx="806929"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1600" dirty="0">
                <a:solidFill>
                  <a:srgbClr val="CC3300"/>
                </a:solidFill>
              </a:rPr>
              <a:t>βασική</a:t>
            </a:r>
          </a:p>
        </p:txBody>
      </p:sp>
      <p:sp>
        <p:nvSpPr>
          <p:cNvPr id="144393" name="Text Box 9">
            <a:extLst>
              <a:ext uri="{FF2B5EF4-FFF2-40B4-BE49-F238E27FC236}">
                <a16:creationId xmlns:a16="http://schemas.microsoft.com/office/drawing/2014/main" id="{1686282F-9BA9-4204-8206-61CDE7EDB18A}"/>
              </a:ext>
            </a:extLst>
          </p:cNvPr>
          <p:cNvSpPr txBox="1">
            <a:spLocks noChangeArrowheads="1"/>
          </p:cNvSpPr>
          <p:nvPr/>
        </p:nvSpPr>
        <p:spPr bwMode="auto">
          <a:xfrm>
            <a:off x="6156176" y="4448896"/>
            <a:ext cx="2908300" cy="581025"/>
          </a:xfrm>
          <a:prstGeom prst="rect">
            <a:avLst/>
          </a:prstGeom>
          <a:solidFill>
            <a:srgbClr val="CCEC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1600" dirty="0">
                <a:solidFill>
                  <a:srgbClr val="CC3300"/>
                </a:solidFill>
              </a:rPr>
              <a:t>Το συνολικό φορτίο είναι ουδέτερο</a:t>
            </a:r>
          </a:p>
        </p:txBody>
      </p:sp>
      <p:sp>
        <p:nvSpPr>
          <p:cNvPr id="144387" name="Text Box 3">
            <a:extLst>
              <a:ext uri="{FF2B5EF4-FFF2-40B4-BE49-F238E27FC236}">
                <a16:creationId xmlns:a16="http://schemas.microsoft.com/office/drawing/2014/main" id="{4E6591A5-61AF-4857-B8B3-20CB9BFD9389}"/>
              </a:ext>
            </a:extLst>
          </p:cNvPr>
          <p:cNvSpPr txBox="1">
            <a:spLocks noChangeArrowheads="1"/>
          </p:cNvSpPr>
          <p:nvPr/>
        </p:nvSpPr>
        <p:spPr bwMode="auto">
          <a:xfrm>
            <a:off x="-22768" y="598430"/>
            <a:ext cx="9144000" cy="6250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1pPr>
            <a:lvl2pPr marL="9144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2pPr>
            <a:lvl3pPr marL="1370013"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3pPr>
            <a:lvl4pPr marL="1827213"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000" i="1" dirty="0"/>
              <a:t>	</a:t>
            </a:r>
            <a:r>
              <a:rPr lang="el-GR" altLang="en-US" sz="2000" i="1" dirty="0"/>
              <a:t>Εισαγωγή</a:t>
            </a:r>
          </a:p>
          <a:p>
            <a:pPr>
              <a:buClrTx/>
              <a:buFontTx/>
              <a:buNone/>
            </a:pPr>
            <a:endParaRPr lang="en-US" altLang="en-US" i="1" dirty="0"/>
          </a:p>
          <a:p>
            <a:pPr lvl="1">
              <a:buClrTx/>
              <a:buFontTx/>
              <a:buNone/>
            </a:pPr>
            <a:r>
              <a:rPr lang="en-US" altLang="en-US" dirty="0"/>
              <a:t>1.)</a:t>
            </a:r>
            <a:r>
              <a:rPr lang="en-US" altLang="en-US" sz="1600" dirty="0"/>
              <a:t>	</a:t>
            </a:r>
            <a:r>
              <a:rPr lang="el-GR" altLang="en-US" sz="1600" dirty="0">
                <a:solidFill>
                  <a:srgbClr val="CC3300"/>
                </a:solidFill>
              </a:rPr>
              <a:t>Πολυπρωτικά συστήματα</a:t>
            </a:r>
          </a:p>
          <a:p>
            <a:pPr lvl="1">
              <a:buClrTx/>
              <a:buFontTx/>
              <a:buNone/>
            </a:pPr>
            <a:r>
              <a:rPr lang="el-GR" altLang="en-US" sz="1600" dirty="0"/>
              <a:t>Αμινοξέα</a:t>
            </a:r>
            <a:endParaRPr lang="en-US" altLang="en-US" sz="1600" dirty="0"/>
          </a:p>
          <a:p>
            <a:pPr lvl="1">
              <a:buClrTx/>
              <a:buFontTx/>
              <a:buNone/>
            </a:pPr>
            <a:endParaRPr lang="el-GR" altLang="en-US" sz="1600" dirty="0"/>
          </a:p>
          <a:p>
            <a:pPr lvl="2">
              <a:buClrTx/>
              <a:buSzPct val="60000"/>
              <a:buFontTx/>
              <a:buNone/>
            </a:pPr>
            <a:endParaRPr lang="en-US" altLang="en-US" sz="1600" dirty="0"/>
          </a:p>
          <a:p>
            <a:pPr lvl="2">
              <a:buClrTx/>
              <a:buSzPct val="60000"/>
              <a:buFontTx/>
              <a:buNone/>
            </a:pPr>
            <a:endParaRPr lang="en-US" altLang="en-US" sz="1600" dirty="0"/>
          </a:p>
          <a:p>
            <a:pPr lvl="2">
              <a:buClrTx/>
              <a:buSzPct val="60000"/>
              <a:buFontTx/>
              <a:buNone/>
            </a:pPr>
            <a:endParaRPr lang="en-US" altLang="en-US" sz="1600" dirty="0"/>
          </a:p>
          <a:p>
            <a:pPr lvl="2">
              <a:buClrTx/>
              <a:buSzPct val="60000"/>
              <a:buFontTx/>
              <a:buNone/>
            </a:pPr>
            <a:endParaRPr lang="en-US" altLang="en-US" sz="1600" dirty="0"/>
          </a:p>
          <a:p>
            <a:pPr lvl="2">
              <a:buClrTx/>
              <a:buSzPct val="60000"/>
              <a:buFontTx/>
              <a:buNone/>
            </a:pPr>
            <a:endParaRPr lang="en-US" altLang="en-US" sz="1600" dirty="0"/>
          </a:p>
          <a:p>
            <a:pPr lvl="3">
              <a:buClrTx/>
              <a:buFontTx/>
              <a:buNone/>
            </a:pPr>
            <a:endParaRPr lang="el-GR" altLang="en-US" sz="1600" b="1" dirty="0">
              <a:solidFill>
                <a:srgbClr val="333399"/>
              </a:solidFill>
            </a:endParaRPr>
          </a:p>
          <a:p>
            <a:pPr lvl="3">
              <a:buFont typeface="Times New Roman" panose="02020603050405020304" pitchFamily="18" charset="0"/>
              <a:buChar char="-"/>
            </a:pPr>
            <a:r>
              <a:rPr lang="el-GR" altLang="en-US" sz="1600" b="1" dirty="0">
                <a:solidFill>
                  <a:srgbClr val="333399"/>
                </a:solidFill>
              </a:rPr>
              <a:t>Η καρβοξυλική ομάδα είναι ισχυρότερο οξύ από την ομάδα του αμμωνίου</a:t>
            </a:r>
          </a:p>
          <a:p>
            <a:pPr lvl="3">
              <a:buFont typeface="Times New Roman" panose="02020603050405020304" pitchFamily="18" charset="0"/>
              <a:buChar char="-"/>
            </a:pPr>
            <a:r>
              <a:rPr lang="el-GR" altLang="en-US" sz="1600" b="1" dirty="0">
                <a:solidFill>
                  <a:srgbClr val="333399"/>
                </a:solidFill>
              </a:rPr>
              <a:t>Η ομάδα </a:t>
            </a:r>
            <a:r>
              <a:rPr lang="en-US" altLang="en-US" sz="1600" b="1" dirty="0">
                <a:solidFill>
                  <a:srgbClr val="333399"/>
                </a:solidFill>
              </a:rPr>
              <a:t>R </a:t>
            </a:r>
            <a:r>
              <a:rPr lang="el-GR" altLang="en-US" sz="1600" b="1" dirty="0">
                <a:solidFill>
                  <a:srgbClr val="333399"/>
                </a:solidFill>
              </a:rPr>
              <a:t>είναι διαφορετική για κάθε αμινοξύ</a:t>
            </a:r>
            <a:r>
              <a:rPr lang="en-US" altLang="en-US" sz="1600" dirty="0"/>
              <a:t> </a:t>
            </a:r>
          </a:p>
          <a:p>
            <a:pPr lvl="2">
              <a:buClrTx/>
              <a:buSzPct val="60000"/>
              <a:buFontTx/>
              <a:buNone/>
            </a:pPr>
            <a:endParaRPr lang="en-US" altLang="en-US" sz="1600" i="1" dirty="0"/>
          </a:p>
          <a:p>
            <a:pPr lvl="2">
              <a:buClrTx/>
              <a:buSzPct val="60000"/>
              <a:buFontTx/>
              <a:buNone/>
            </a:pPr>
            <a:endParaRPr lang="en-US" altLang="en-US" sz="1600" i="1" dirty="0"/>
          </a:p>
          <a:p>
            <a:pPr lvl="2">
              <a:buClrTx/>
              <a:buSzPct val="60000"/>
              <a:buFontTx/>
              <a:buNone/>
            </a:pPr>
            <a:endParaRPr lang="en-US" altLang="en-US" sz="1600" i="1" dirty="0"/>
          </a:p>
          <a:p>
            <a:pPr lvl="2">
              <a:buClrTx/>
              <a:buSzPct val="60000"/>
              <a:buFontTx/>
              <a:buNone/>
            </a:pPr>
            <a:endParaRPr lang="en-US" altLang="en-US" sz="1600" i="1" dirty="0"/>
          </a:p>
          <a:p>
            <a:pPr lvl="2">
              <a:buClrTx/>
              <a:buSzPct val="60000"/>
              <a:buFontTx/>
              <a:buNone/>
            </a:pPr>
            <a:endParaRPr lang="en-US" altLang="en-US" sz="1600" i="1" dirty="0"/>
          </a:p>
          <a:p>
            <a:pPr lvl="2">
              <a:buClr>
                <a:srgbClr val="CC3300"/>
              </a:buClr>
              <a:buSzPct val="60000"/>
              <a:buFont typeface="Wingdings" panose="05000000000000000000" pitchFamily="2" charset="2"/>
              <a:buChar char=""/>
            </a:pPr>
            <a:endParaRPr lang="en-US" altLang="en-US" sz="1600" i="1" dirty="0"/>
          </a:p>
          <a:p>
            <a:pPr lvl="2">
              <a:buClr>
                <a:srgbClr val="CC3300"/>
              </a:buClr>
              <a:buSzPct val="60000"/>
              <a:buFont typeface="Wingdings" panose="05000000000000000000" pitchFamily="2" charset="2"/>
              <a:buChar char=""/>
            </a:pPr>
            <a:r>
              <a:rPr lang="el-GR" altLang="en-US" sz="1600" i="1" dirty="0"/>
              <a:t>Τα αμινοξέα είναι υπό την μορφή</a:t>
            </a:r>
            <a:r>
              <a:rPr lang="en-US" altLang="en-US" sz="1600" i="1" dirty="0"/>
              <a:t> zwitterion – </a:t>
            </a:r>
            <a:r>
              <a:rPr lang="el-GR" altLang="en-US" sz="1600" i="1" dirty="0"/>
              <a:t>μόριο με θετικό και αρνητικό φορτίο συγχρόνως</a:t>
            </a:r>
          </a:p>
          <a:p>
            <a:pPr lvl="3">
              <a:buFont typeface="Times New Roman" panose="02020603050405020304" pitchFamily="18" charset="0"/>
              <a:buChar char="-"/>
            </a:pPr>
            <a:r>
              <a:rPr lang="el-GR" altLang="en-US" sz="1400" b="1" u="sng" dirty="0">
                <a:solidFill>
                  <a:srgbClr val="333399"/>
                </a:solidFill>
              </a:rPr>
              <a:t>Σε χαμηλό </a:t>
            </a:r>
            <a:r>
              <a:rPr lang="en-US" altLang="en-US" sz="1400" b="1" u="sng" dirty="0">
                <a:solidFill>
                  <a:srgbClr val="333399"/>
                </a:solidFill>
              </a:rPr>
              <a:t> pH</a:t>
            </a:r>
            <a:r>
              <a:rPr lang="en-US" altLang="en-US" sz="1400" b="1" dirty="0">
                <a:solidFill>
                  <a:srgbClr val="333399"/>
                </a:solidFill>
              </a:rPr>
              <a:t>,  </a:t>
            </a:r>
            <a:r>
              <a:rPr lang="el-GR" altLang="en-US" sz="1400" b="1" dirty="0">
                <a:solidFill>
                  <a:srgbClr val="333399"/>
                </a:solidFill>
              </a:rPr>
              <a:t>αμφότερες οι ομάδες του αμμωνίου και η καρβοξυλική είναι πρωτονιωμένες</a:t>
            </a:r>
          </a:p>
          <a:p>
            <a:pPr lvl="3">
              <a:buFont typeface="Times New Roman" panose="02020603050405020304" pitchFamily="18" charset="0"/>
              <a:buChar char="-"/>
            </a:pPr>
            <a:r>
              <a:rPr lang="el-GR" altLang="en-US" sz="1400" b="1" u="sng" dirty="0">
                <a:solidFill>
                  <a:srgbClr val="333399"/>
                </a:solidFill>
              </a:rPr>
              <a:t>Σε υψηλό </a:t>
            </a:r>
            <a:r>
              <a:rPr lang="en-US" altLang="en-US" sz="1400" b="1" u="sng" dirty="0">
                <a:solidFill>
                  <a:srgbClr val="333399"/>
                </a:solidFill>
              </a:rPr>
              <a:t> pH</a:t>
            </a:r>
            <a:r>
              <a:rPr lang="en-US" altLang="en-US" sz="1400" b="1" dirty="0">
                <a:solidFill>
                  <a:srgbClr val="333399"/>
                </a:solidFill>
              </a:rPr>
              <a:t>, </a:t>
            </a:r>
            <a:r>
              <a:rPr lang="el-GR" altLang="en-US" sz="1400" b="1" dirty="0">
                <a:solidFill>
                  <a:srgbClr val="333399"/>
                </a:solidFill>
              </a:rPr>
              <a:t>καμμία ομάδα δεν είναι πρωτονιωμένη</a:t>
            </a:r>
          </a:p>
          <a:p>
            <a:pPr lvl="3">
              <a:buFont typeface="Times New Roman" panose="02020603050405020304" pitchFamily="18" charset="0"/>
              <a:buChar char="-"/>
            </a:pPr>
            <a:r>
              <a:rPr lang="el-GR" altLang="en-US" sz="1400" b="1" dirty="0">
                <a:solidFill>
                  <a:srgbClr val="333399"/>
                </a:solidFill>
              </a:rPr>
              <a:t>Σταθεροποίηση με αλληλεπίδραση με τον διαλύτη</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09" name="Rectangle 1">
            <a:extLst>
              <a:ext uri="{FF2B5EF4-FFF2-40B4-BE49-F238E27FC236}">
                <a16:creationId xmlns:a16="http://schemas.microsoft.com/office/drawing/2014/main" id="{957D30EF-3944-4E81-B8EF-B3BE6984A38B}"/>
              </a:ext>
            </a:extLst>
          </p:cNvPr>
          <p:cNvSpPr>
            <a:spLocks noChangeArrowheads="1"/>
          </p:cNvSpPr>
          <p:nvPr/>
        </p:nvSpPr>
        <p:spPr bwMode="auto">
          <a:xfrm>
            <a:off x="457200" y="952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a:t>Πολυπρωτικές ισορροπίες Οξέων-Βάσεων</a:t>
            </a:r>
            <a:r>
              <a:rPr lang="en-US" altLang="en-US" sz="4400"/>
              <a:t> </a:t>
            </a:r>
          </a:p>
        </p:txBody>
      </p:sp>
      <p:sp>
        <p:nvSpPr>
          <p:cNvPr id="145410" name="Text Box 2">
            <a:extLst>
              <a:ext uri="{FF2B5EF4-FFF2-40B4-BE49-F238E27FC236}">
                <a16:creationId xmlns:a16="http://schemas.microsoft.com/office/drawing/2014/main" id="{33B46CAF-274D-4315-8B84-D299E0087546}"/>
              </a:ext>
            </a:extLst>
          </p:cNvPr>
          <p:cNvSpPr txBox="1">
            <a:spLocks noChangeArrowheads="1"/>
          </p:cNvSpPr>
          <p:nvPr/>
        </p:nvSpPr>
        <p:spPr bwMode="auto">
          <a:xfrm>
            <a:off x="225425" y="1166813"/>
            <a:ext cx="8535988" cy="3624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1pPr>
            <a:lvl2pPr marL="9144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2pPr>
            <a:lvl3pPr marL="1362075"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i="1"/>
              <a:t>Διπρωτικά οξέα και βάσεις</a:t>
            </a:r>
          </a:p>
          <a:p>
            <a:pPr>
              <a:buClrTx/>
              <a:buFontTx/>
              <a:buNone/>
            </a:pPr>
            <a:endParaRPr lang="en-US" altLang="en-US" i="1"/>
          </a:p>
          <a:p>
            <a:pPr lvl="1">
              <a:buClrTx/>
              <a:buFontTx/>
              <a:buNone/>
            </a:pPr>
            <a:r>
              <a:rPr lang="en-US" altLang="en-US"/>
              <a:t>2.)</a:t>
            </a:r>
            <a:r>
              <a:rPr lang="en-US" altLang="en-US" sz="1600"/>
              <a:t>	</a:t>
            </a:r>
            <a:r>
              <a:rPr lang="el-GR" altLang="en-US">
                <a:solidFill>
                  <a:srgbClr val="CC3300"/>
                </a:solidFill>
              </a:rPr>
              <a:t>Πολλαπλές ισορροπίες</a:t>
            </a:r>
          </a:p>
          <a:p>
            <a:pPr lvl="2">
              <a:buClr>
                <a:srgbClr val="CC3300"/>
              </a:buClr>
              <a:buSzPct val="60000"/>
              <a:buFont typeface="Wingdings" panose="05000000000000000000" pitchFamily="2" charset="2"/>
              <a:buChar char=""/>
            </a:pPr>
            <a:r>
              <a:rPr lang="el-GR" altLang="en-US" sz="1600">
                <a:solidFill>
                  <a:srgbClr val="3333FF"/>
                </a:solidFill>
              </a:rPr>
              <a:t>Το παράδειγμα με την λευκίνη</a:t>
            </a:r>
            <a:r>
              <a:rPr lang="en-US" altLang="en-US" sz="1600">
                <a:solidFill>
                  <a:srgbClr val="3333FF"/>
                </a:solidFill>
              </a:rPr>
              <a:t> (HL)</a:t>
            </a:r>
          </a:p>
          <a:p>
            <a:pPr lvl="2">
              <a:buClrTx/>
              <a:buSzPct val="60000"/>
              <a:buFontTx/>
              <a:buNone/>
            </a:pPr>
            <a:endParaRPr lang="en-US" altLang="en-US" sz="1600"/>
          </a:p>
          <a:p>
            <a:pPr lvl="2">
              <a:buClrTx/>
              <a:buSzPct val="60000"/>
              <a:buFontTx/>
              <a:buNone/>
            </a:pPr>
            <a:endParaRPr lang="en-US" altLang="en-US" sz="1600" i="1"/>
          </a:p>
          <a:p>
            <a:pPr lvl="2">
              <a:buClrTx/>
              <a:buSzPct val="60000"/>
              <a:buFontTx/>
              <a:buNone/>
            </a:pPr>
            <a:endParaRPr lang="en-US" altLang="en-US" sz="1600" i="1"/>
          </a:p>
          <a:p>
            <a:pPr lvl="2">
              <a:buClrTx/>
              <a:buSzPct val="60000"/>
              <a:buFontTx/>
              <a:buNone/>
            </a:pPr>
            <a:endParaRPr lang="en-US" altLang="en-US" sz="1600" i="1"/>
          </a:p>
          <a:p>
            <a:pPr lvl="2">
              <a:buClrTx/>
              <a:buSzPct val="60000"/>
              <a:buFontTx/>
              <a:buNone/>
            </a:pPr>
            <a:endParaRPr lang="en-US" altLang="en-US" sz="1600" i="1"/>
          </a:p>
          <a:p>
            <a:pPr lvl="2">
              <a:buClrTx/>
              <a:buSzPct val="60000"/>
              <a:buFontTx/>
              <a:buNone/>
            </a:pPr>
            <a:endParaRPr lang="en-US" altLang="en-US" sz="1600" i="1"/>
          </a:p>
          <a:p>
            <a:pPr lvl="2">
              <a:buClrTx/>
              <a:buSzPct val="60000"/>
              <a:buFontTx/>
              <a:buNone/>
            </a:pPr>
            <a:endParaRPr lang="en-US" altLang="en-US" sz="1600" i="1"/>
          </a:p>
          <a:p>
            <a:pPr lvl="2">
              <a:buClrTx/>
              <a:buSzPct val="60000"/>
              <a:buFontTx/>
              <a:buNone/>
            </a:pPr>
            <a:endParaRPr lang="en-US" altLang="en-US" sz="1600" i="1"/>
          </a:p>
          <a:p>
            <a:pPr lvl="2">
              <a:buClrTx/>
              <a:buSzPct val="60000"/>
              <a:buFontTx/>
              <a:buNone/>
            </a:pPr>
            <a:endParaRPr lang="en-US" altLang="en-US" sz="1600" i="1"/>
          </a:p>
          <a:p>
            <a:pPr lvl="2">
              <a:buClr>
                <a:srgbClr val="CC3300"/>
              </a:buClr>
              <a:buSzPct val="60000"/>
              <a:buFont typeface="Wingdings" panose="05000000000000000000" pitchFamily="2" charset="2"/>
              <a:buChar char=""/>
            </a:pPr>
            <a:r>
              <a:rPr lang="el-GR" altLang="en-US" sz="1600"/>
              <a:t>Αντιδράσεις ισορροπίας</a:t>
            </a:r>
          </a:p>
        </p:txBody>
      </p:sp>
      <p:pic>
        <p:nvPicPr>
          <p:cNvPr id="145411" name="Picture 3">
            <a:extLst>
              <a:ext uri="{FF2B5EF4-FFF2-40B4-BE49-F238E27FC236}">
                <a16:creationId xmlns:a16="http://schemas.microsoft.com/office/drawing/2014/main" id="{B98F67BA-0157-40E6-8DA9-0D64F29AF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863" y="2382838"/>
            <a:ext cx="6594475" cy="1916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5412" name="Text Box 4">
            <a:extLst>
              <a:ext uri="{FF2B5EF4-FFF2-40B4-BE49-F238E27FC236}">
                <a16:creationId xmlns:a16="http://schemas.microsoft.com/office/drawing/2014/main" id="{3B1F8DE7-A905-4848-8C63-0DA0091780DF}"/>
              </a:ext>
            </a:extLst>
          </p:cNvPr>
          <p:cNvSpPr txBox="1">
            <a:spLocks noChangeArrowheads="1"/>
          </p:cNvSpPr>
          <p:nvPr/>
        </p:nvSpPr>
        <p:spPr bwMode="auto">
          <a:xfrm>
            <a:off x="171450" y="3011488"/>
            <a:ext cx="1190625" cy="336550"/>
          </a:xfrm>
          <a:prstGeom prst="rect">
            <a:avLst/>
          </a:prstGeom>
          <a:solidFill>
            <a:srgbClr val="CCEC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1600">
                <a:solidFill>
                  <a:srgbClr val="CC3300"/>
                </a:solidFill>
              </a:rPr>
              <a:t>Χαμηλό </a:t>
            </a:r>
            <a:r>
              <a:rPr lang="en-US" altLang="en-US" sz="1600">
                <a:solidFill>
                  <a:srgbClr val="CC3300"/>
                </a:solidFill>
              </a:rPr>
              <a:t>pH</a:t>
            </a:r>
          </a:p>
        </p:txBody>
      </p:sp>
      <p:sp>
        <p:nvSpPr>
          <p:cNvPr id="145413" name="Text Box 5">
            <a:extLst>
              <a:ext uri="{FF2B5EF4-FFF2-40B4-BE49-F238E27FC236}">
                <a16:creationId xmlns:a16="http://schemas.microsoft.com/office/drawing/2014/main" id="{FD106A92-A40B-4726-B806-15AD8B8A78EC}"/>
              </a:ext>
            </a:extLst>
          </p:cNvPr>
          <p:cNvSpPr txBox="1">
            <a:spLocks noChangeArrowheads="1"/>
          </p:cNvSpPr>
          <p:nvPr/>
        </p:nvSpPr>
        <p:spPr bwMode="auto">
          <a:xfrm>
            <a:off x="8031163" y="3041650"/>
            <a:ext cx="1101725" cy="336550"/>
          </a:xfrm>
          <a:prstGeom prst="rect">
            <a:avLst/>
          </a:prstGeom>
          <a:solidFill>
            <a:srgbClr val="CCEC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1600">
                <a:solidFill>
                  <a:srgbClr val="CC3300"/>
                </a:solidFill>
              </a:rPr>
              <a:t>Y</a:t>
            </a:r>
            <a:r>
              <a:rPr lang="el-GR" altLang="en-US" sz="1600">
                <a:solidFill>
                  <a:srgbClr val="CC3300"/>
                </a:solidFill>
              </a:rPr>
              <a:t>ψηλό</a:t>
            </a:r>
            <a:r>
              <a:rPr lang="en-US" altLang="en-US" sz="1600">
                <a:solidFill>
                  <a:srgbClr val="CC3300"/>
                </a:solidFill>
              </a:rPr>
              <a:t> pH</a:t>
            </a:r>
          </a:p>
        </p:txBody>
      </p:sp>
      <p:sp>
        <p:nvSpPr>
          <p:cNvPr id="145414" name="Freeform 6">
            <a:extLst>
              <a:ext uri="{FF2B5EF4-FFF2-40B4-BE49-F238E27FC236}">
                <a16:creationId xmlns:a16="http://schemas.microsoft.com/office/drawing/2014/main" id="{D5637DAA-4B84-4FE9-A8EA-5F5FE53A57FC}"/>
              </a:ext>
            </a:extLst>
          </p:cNvPr>
          <p:cNvSpPr>
            <a:spLocks/>
          </p:cNvSpPr>
          <p:nvPr/>
        </p:nvSpPr>
        <p:spPr bwMode="auto">
          <a:xfrm>
            <a:off x="2947988" y="3644900"/>
            <a:ext cx="1657350" cy="463550"/>
          </a:xfrm>
          <a:custGeom>
            <a:avLst/>
            <a:gdLst>
              <a:gd name="G0" fmla="+- 49 0 0"/>
              <a:gd name="G1" fmla="+- 1 0 0"/>
              <a:gd name="G2" fmla="+- 1 0 0"/>
              <a:gd name="G3" fmla="+- 1 0 0"/>
              <a:gd name="G4" fmla="*/ 1 24577 2"/>
              <a:gd name="G5" fmla="+- 1 0 0"/>
              <a:gd name="G6" fmla="+- 1 0 0"/>
              <a:gd name="T0" fmla="*/ 0 w 996"/>
              <a:gd name="T1" fmla="*/ 0 h 231"/>
              <a:gd name="T2" fmla="*/ 2147483647 w 996"/>
              <a:gd name="T3" fmla="*/ 2147483647 h 231"/>
              <a:gd name="T4" fmla="*/ 2147483647 w 996"/>
              <a:gd name="T5" fmla="*/ 0 h 231"/>
              <a:gd name="T6" fmla="*/ 0 w 996"/>
              <a:gd name="T7" fmla="*/ 0 h 231"/>
              <a:gd name="T8" fmla="*/ 996 w 996"/>
              <a:gd name="T9" fmla="*/ 231 h 231"/>
            </a:gdLst>
            <a:ahLst/>
            <a:cxnLst>
              <a:cxn ang="0">
                <a:pos x="T0" y="T1"/>
              </a:cxn>
              <a:cxn ang="0">
                <a:pos x="T2" y="T3"/>
              </a:cxn>
              <a:cxn ang="0">
                <a:pos x="T4" y="T5"/>
              </a:cxn>
            </a:cxnLst>
            <a:rect l="T6" t="T7" r="T8" b="T9"/>
            <a:pathLst>
              <a:path w="996" h="231">
                <a:moveTo>
                  <a:pt x="0" y="0"/>
                </a:moveTo>
                <a:cubicBezTo>
                  <a:pt x="164" y="115"/>
                  <a:pt x="329" y="231"/>
                  <a:pt x="495" y="231"/>
                </a:cubicBezTo>
                <a:cubicBezTo>
                  <a:pt x="661" y="231"/>
                  <a:pt x="828" y="115"/>
                  <a:pt x="996" y="0"/>
                </a:cubicBezTo>
              </a:path>
            </a:pathLst>
          </a:custGeom>
          <a:noFill/>
          <a:ln w="19080" cap="sq">
            <a:solidFill>
              <a:srgbClr val="660066"/>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5415" name="Freeform 7">
            <a:extLst>
              <a:ext uri="{FF2B5EF4-FFF2-40B4-BE49-F238E27FC236}">
                <a16:creationId xmlns:a16="http://schemas.microsoft.com/office/drawing/2014/main" id="{D4992D4F-563F-4FF4-B7B6-86B60FA0D2B8}"/>
              </a:ext>
            </a:extLst>
          </p:cNvPr>
          <p:cNvSpPr>
            <a:spLocks/>
          </p:cNvSpPr>
          <p:nvPr/>
        </p:nvSpPr>
        <p:spPr bwMode="auto">
          <a:xfrm>
            <a:off x="5091113" y="3690938"/>
            <a:ext cx="1657350" cy="463550"/>
          </a:xfrm>
          <a:custGeom>
            <a:avLst/>
            <a:gdLst>
              <a:gd name="G0" fmla="+- 49 0 0"/>
              <a:gd name="G1" fmla="+- 1 0 0"/>
              <a:gd name="G2" fmla="+- 1 0 0"/>
              <a:gd name="G3" fmla="+- 1 0 0"/>
              <a:gd name="G4" fmla="*/ 1 24577 2"/>
              <a:gd name="G5" fmla="+- 1 0 0"/>
              <a:gd name="G6" fmla="+- 1 0 0"/>
              <a:gd name="T0" fmla="*/ 0 w 996"/>
              <a:gd name="T1" fmla="*/ 0 h 231"/>
              <a:gd name="T2" fmla="*/ 2147483647 w 996"/>
              <a:gd name="T3" fmla="*/ 2147483647 h 231"/>
              <a:gd name="T4" fmla="*/ 2147483647 w 996"/>
              <a:gd name="T5" fmla="*/ 0 h 231"/>
              <a:gd name="T6" fmla="*/ 0 w 996"/>
              <a:gd name="T7" fmla="*/ 0 h 231"/>
              <a:gd name="T8" fmla="*/ 996 w 996"/>
              <a:gd name="T9" fmla="*/ 231 h 231"/>
            </a:gdLst>
            <a:ahLst/>
            <a:cxnLst>
              <a:cxn ang="0">
                <a:pos x="T0" y="T1"/>
              </a:cxn>
              <a:cxn ang="0">
                <a:pos x="T2" y="T3"/>
              </a:cxn>
              <a:cxn ang="0">
                <a:pos x="T4" y="T5"/>
              </a:cxn>
            </a:cxnLst>
            <a:rect l="T6" t="T7" r="T8" b="T9"/>
            <a:pathLst>
              <a:path w="996" h="231">
                <a:moveTo>
                  <a:pt x="0" y="0"/>
                </a:moveTo>
                <a:cubicBezTo>
                  <a:pt x="164" y="115"/>
                  <a:pt x="329" y="231"/>
                  <a:pt x="495" y="231"/>
                </a:cubicBezTo>
                <a:cubicBezTo>
                  <a:pt x="661" y="231"/>
                  <a:pt x="828" y="115"/>
                  <a:pt x="996" y="0"/>
                </a:cubicBezTo>
              </a:path>
            </a:pathLst>
          </a:custGeom>
          <a:noFill/>
          <a:ln w="19080" cap="sq">
            <a:solidFill>
              <a:srgbClr val="660066"/>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5416" name="Text Box 8">
            <a:extLst>
              <a:ext uri="{FF2B5EF4-FFF2-40B4-BE49-F238E27FC236}">
                <a16:creationId xmlns:a16="http://schemas.microsoft.com/office/drawing/2014/main" id="{E9F98117-FFA8-4348-BA38-5467A9161DF2}"/>
              </a:ext>
            </a:extLst>
          </p:cNvPr>
          <p:cNvSpPr txBox="1">
            <a:spLocks noChangeArrowheads="1"/>
          </p:cNvSpPr>
          <p:nvPr/>
        </p:nvSpPr>
        <p:spPr bwMode="auto">
          <a:xfrm>
            <a:off x="2820988" y="3475038"/>
            <a:ext cx="2373312"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sz="1200" b="1"/>
              <a:t>Η καρβοξυλομάδα </a:t>
            </a:r>
          </a:p>
          <a:p>
            <a:pPr algn="ctr">
              <a:buClrTx/>
              <a:buFontTx/>
              <a:buNone/>
            </a:pPr>
            <a:r>
              <a:rPr lang="el-GR" altLang="en-US" sz="1200" b="1"/>
              <a:t>χάνει Η+</a:t>
            </a:r>
          </a:p>
        </p:txBody>
      </p:sp>
      <p:sp>
        <p:nvSpPr>
          <p:cNvPr id="145417" name="Text Box 9">
            <a:extLst>
              <a:ext uri="{FF2B5EF4-FFF2-40B4-BE49-F238E27FC236}">
                <a16:creationId xmlns:a16="http://schemas.microsoft.com/office/drawing/2014/main" id="{AFF0DEDB-48AB-47B5-8C03-DB4C90DA8555}"/>
              </a:ext>
            </a:extLst>
          </p:cNvPr>
          <p:cNvSpPr txBox="1">
            <a:spLocks noChangeArrowheads="1"/>
          </p:cNvSpPr>
          <p:nvPr/>
        </p:nvSpPr>
        <p:spPr bwMode="auto">
          <a:xfrm>
            <a:off x="5059363" y="3435350"/>
            <a:ext cx="2767012"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sz="1200" b="1"/>
              <a:t>Η ομάδα του αμμωνίου </a:t>
            </a:r>
          </a:p>
          <a:p>
            <a:pPr algn="ctr">
              <a:buClrTx/>
              <a:buFontTx/>
              <a:buNone/>
            </a:pPr>
            <a:r>
              <a:rPr lang="el-GR" altLang="en-US" sz="1200" b="1"/>
              <a:t>χάνει </a:t>
            </a:r>
            <a:r>
              <a:rPr lang="en-US" altLang="en-US" sz="1200" b="1"/>
              <a:t> H</a:t>
            </a:r>
            <a:r>
              <a:rPr lang="en-US" altLang="en-US" sz="1200" b="1" baseline="30000"/>
              <a:t>+</a:t>
            </a:r>
          </a:p>
        </p:txBody>
      </p:sp>
      <p:pic>
        <p:nvPicPr>
          <p:cNvPr id="145418" name="Picture 10">
            <a:extLst>
              <a:ext uri="{FF2B5EF4-FFF2-40B4-BE49-F238E27FC236}">
                <a16:creationId xmlns:a16="http://schemas.microsoft.com/office/drawing/2014/main" id="{89AC7BF3-F3F0-4883-8702-2F161B38FC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0" y="5137150"/>
            <a:ext cx="2938463" cy="884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5419" name="Text Box 11">
            <a:extLst>
              <a:ext uri="{FF2B5EF4-FFF2-40B4-BE49-F238E27FC236}">
                <a16:creationId xmlns:a16="http://schemas.microsoft.com/office/drawing/2014/main" id="{F1F5DAE0-F0D2-400C-8C4F-855DDD1D8018}"/>
              </a:ext>
            </a:extLst>
          </p:cNvPr>
          <p:cNvSpPr txBox="1">
            <a:spLocks noChangeArrowheads="1"/>
          </p:cNvSpPr>
          <p:nvPr/>
        </p:nvSpPr>
        <p:spPr bwMode="auto">
          <a:xfrm>
            <a:off x="1733550" y="5186363"/>
            <a:ext cx="1539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1600">
                <a:solidFill>
                  <a:srgbClr val="660066"/>
                </a:solidFill>
              </a:rPr>
              <a:t>Διπρωτικό οξύ</a:t>
            </a:r>
            <a:r>
              <a:rPr lang="en-US" altLang="en-US" sz="1600">
                <a:solidFill>
                  <a:srgbClr val="660066"/>
                </a:solidFill>
              </a:rPr>
              <a:t>:</a:t>
            </a:r>
          </a:p>
        </p:txBody>
      </p:sp>
      <p:graphicFrame>
        <p:nvGraphicFramePr>
          <p:cNvPr id="145420" name="Object 12">
            <a:extLst>
              <a:ext uri="{FF2B5EF4-FFF2-40B4-BE49-F238E27FC236}">
                <a16:creationId xmlns:a16="http://schemas.microsoft.com/office/drawing/2014/main" id="{14E2A488-D11E-4632-BD7A-D8603163FAC9}"/>
              </a:ext>
            </a:extLst>
          </p:cNvPr>
          <p:cNvGraphicFramePr>
            <a:graphicFrameLocks noChangeAspect="1"/>
          </p:cNvGraphicFramePr>
          <p:nvPr/>
        </p:nvGraphicFramePr>
        <p:xfrm>
          <a:off x="7129463" y="5122863"/>
          <a:ext cx="1285875" cy="428625"/>
        </p:xfrm>
        <a:graphic>
          <a:graphicData uri="http://schemas.openxmlformats.org/presentationml/2006/ole">
            <mc:AlternateContent xmlns:mc="http://schemas.openxmlformats.org/markup-compatibility/2006">
              <mc:Choice xmlns:v="urn:schemas-microsoft-com:vml" Requires="v">
                <p:oleObj r:id="rId5" imgW="638640" imgH="204840" progId="">
                  <p:embed/>
                </p:oleObj>
              </mc:Choice>
              <mc:Fallback>
                <p:oleObj r:id="rId5" imgW="638640" imgH="204840" progId="">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9463" y="5122863"/>
                        <a:ext cx="1285875" cy="4286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5421" name="Object 13">
            <a:extLst>
              <a:ext uri="{FF2B5EF4-FFF2-40B4-BE49-F238E27FC236}">
                <a16:creationId xmlns:a16="http://schemas.microsoft.com/office/drawing/2014/main" id="{9AE868D1-4F35-4135-9BE0-4DAC971F91A6}"/>
              </a:ext>
            </a:extLst>
          </p:cNvPr>
          <p:cNvGraphicFramePr>
            <a:graphicFrameLocks noChangeAspect="1"/>
          </p:cNvGraphicFramePr>
          <p:nvPr/>
        </p:nvGraphicFramePr>
        <p:xfrm>
          <a:off x="7104063" y="5630863"/>
          <a:ext cx="1339850" cy="428625"/>
        </p:xfrm>
        <a:graphic>
          <a:graphicData uri="http://schemas.openxmlformats.org/presentationml/2006/ole">
            <mc:AlternateContent xmlns:mc="http://schemas.openxmlformats.org/markup-compatibility/2006">
              <mc:Choice xmlns:v="urn:schemas-microsoft-com:vml" Requires="v">
                <p:oleObj r:id="rId7" imgW="642960" imgH="204840" progId="">
                  <p:embed/>
                </p:oleObj>
              </mc:Choice>
              <mc:Fallback>
                <p:oleObj r:id="rId7" imgW="642960" imgH="204840" progId="">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04063" y="5630863"/>
                        <a:ext cx="1339850" cy="4286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3" name="Rectangle 1">
            <a:extLst>
              <a:ext uri="{FF2B5EF4-FFF2-40B4-BE49-F238E27FC236}">
                <a16:creationId xmlns:a16="http://schemas.microsoft.com/office/drawing/2014/main" id="{BF3895C9-EBA8-4BC0-AC54-419953A5C2A8}"/>
              </a:ext>
            </a:extLst>
          </p:cNvPr>
          <p:cNvSpPr>
            <a:spLocks noChangeArrowheads="1"/>
          </p:cNvSpPr>
          <p:nvPr/>
        </p:nvSpPr>
        <p:spPr bwMode="auto">
          <a:xfrm>
            <a:off x="457200" y="952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a:t>Πολυπρωτικές ισορροπίες Οξέων-Βάσεων</a:t>
            </a:r>
            <a:r>
              <a:rPr lang="en-US" altLang="en-US" sz="4400"/>
              <a:t> </a:t>
            </a:r>
          </a:p>
        </p:txBody>
      </p:sp>
      <p:sp>
        <p:nvSpPr>
          <p:cNvPr id="146434" name="Text Box 2">
            <a:extLst>
              <a:ext uri="{FF2B5EF4-FFF2-40B4-BE49-F238E27FC236}">
                <a16:creationId xmlns:a16="http://schemas.microsoft.com/office/drawing/2014/main" id="{0356E16A-6586-4629-99A9-5CE48D4E4CBD}"/>
              </a:ext>
            </a:extLst>
          </p:cNvPr>
          <p:cNvSpPr txBox="1">
            <a:spLocks noChangeArrowheads="1"/>
          </p:cNvSpPr>
          <p:nvPr/>
        </p:nvSpPr>
        <p:spPr bwMode="auto">
          <a:xfrm>
            <a:off x="225425" y="1166813"/>
            <a:ext cx="8535988"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1pPr>
            <a:lvl2pPr marL="9144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2pPr>
            <a:lvl3pPr marL="1362075"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i="1"/>
              <a:t>Διπρωτικά Οξέα και Βάσεις</a:t>
            </a:r>
          </a:p>
          <a:p>
            <a:pPr>
              <a:buClrTx/>
              <a:buFontTx/>
              <a:buNone/>
            </a:pPr>
            <a:endParaRPr lang="en-US" altLang="en-US" i="1"/>
          </a:p>
          <a:p>
            <a:pPr lvl="1">
              <a:buClrTx/>
              <a:buFontTx/>
              <a:buNone/>
            </a:pPr>
            <a:r>
              <a:rPr lang="en-US" altLang="en-US"/>
              <a:t>2.)</a:t>
            </a:r>
            <a:r>
              <a:rPr lang="en-US" altLang="en-US" sz="1600"/>
              <a:t>	</a:t>
            </a:r>
            <a:r>
              <a:rPr lang="el-GR" altLang="en-US">
                <a:solidFill>
                  <a:srgbClr val="CC3300"/>
                </a:solidFill>
              </a:rPr>
              <a:t>Πολλαπλές Ισορροπίες</a:t>
            </a:r>
          </a:p>
          <a:p>
            <a:pPr lvl="2">
              <a:buClr>
                <a:srgbClr val="CC3300"/>
              </a:buClr>
              <a:buSzPct val="60000"/>
              <a:buFont typeface="Wingdings" panose="05000000000000000000" pitchFamily="2" charset="2"/>
              <a:buChar char=""/>
            </a:pPr>
            <a:r>
              <a:rPr lang="el-GR" altLang="en-US" sz="1600"/>
              <a:t>Αντιδράσεις ισορροπίας</a:t>
            </a:r>
          </a:p>
        </p:txBody>
      </p:sp>
      <p:sp>
        <p:nvSpPr>
          <p:cNvPr id="146435" name="Text Box 3">
            <a:extLst>
              <a:ext uri="{FF2B5EF4-FFF2-40B4-BE49-F238E27FC236}">
                <a16:creationId xmlns:a16="http://schemas.microsoft.com/office/drawing/2014/main" id="{A331A64F-781D-4840-85B8-F23436F0667C}"/>
              </a:ext>
            </a:extLst>
          </p:cNvPr>
          <p:cNvSpPr txBox="1">
            <a:spLocks noChangeArrowheads="1"/>
          </p:cNvSpPr>
          <p:nvPr/>
        </p:nvSpPr>
        <p:spPr bwMode="auto">
          <a:xfrm>
            <a:off x="1366838" y="2733675"/>
            <a:ext cx="17002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1600">
                <a:solidFill>
                  <a:srgbClr val="660066"/>
                </a:solidFill>
              </a:rPr>
              <a:t>Διπρωτική βάση</a:t>
            </a:r>
            <a:r>
              <a:rPr lang="en-US" altLang="en-US" sz="1600">
                <a:solidFill>
                  <a:srgbClr val="660066"/>
                </a:solidFill>
              </a:rPr>
              <a:t>:</a:t>
            </a:r>
          </a:p>
        </p:txBody>
      </p:sp>
      <p:pic>
        <p:nvPicPr>
          <p:cNvPr id="146436" name="Picture 4">
            <a:extLst>
              <a:ext uri="{FF2B5EF4-FFF2-40B4-BE49-F238E27FC236}">
                <a16:creationId xmlns:a16="http://schemas.microsoft.com/office/drawing/2014/main" id="{E7A4D0AD-BCE2-4F79-9297-FACB13A3C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8" y="2728913"/>
            <a:ext cx="4214812" cy="884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46437" name="Object 5">
            <a:extLst>
              <a:ext uri="{FF2B5EF4-FFF2-40B4-BE49-F238E27FC236}">
                <a16:creationId xmlns:a16="http://schemas.microsoft.com/office/drawing/2014/main" id="{BD1D8517-B9D8-4DBA-8B41-2342DD3AE42B}"/>
              </a:ext>
            </a:extLst>
          </p:cNvPr>
          <p:cNvGraphicFramePr>
            <a:graphicFrameLocks noChangeAspect="1"/>
          </p:cNvGraphicFramePr>
          <p:nvPr/>
        </p:nvGraphicFramePr>
        <p:xfrm>
          <a:off x="7875588" y="2757488"/>
          <a:ext cx="590550" cy="428625"/>
        </p:xfrm>
        <a:graphic>
          <a:graphicData uri="http://schemas.openxmlformats.org/presentationml/2006/ole">
            <mc:AlternateContent xmlns:mc="http://schemas.openxmlformats.org/markup-compatibility/2006">
              <mc:Choice xmlns:v="urn:schemas-microsoft-com:vml" Requires="v">
                <p:oleObj r:id="rId4" imgW="330120" imgH="204840" progId="">
                  <p:embed/>
                </p:oleObj>
              </mc:Choice>
              <mc:Fallback>
                <p:oleObj r:id="rId4" imgW="330120" imgH="20484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5588" y="2757488"/>
                        <a:ext cx="590550" cy="4286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6438" name="Object 6">
            <a:extLst>
              <a:ext uri="{FF2B5EF4-FFF2-40B4-BE49-F238E27FC236}">
                <a16:creationId xmlns:a16="http://schemas.microsoft.com/office/drawing/2014/main" id="{665BDCC0-85EA-4225-B94B-52A9FFBD84B3}"/>
              </a:ext>
            </a:extLst>
          </p:cNvPr>
          <p:cNvGraphicFramePr>
            <a:graphicFrameLocks noChangeAspect="1"/>
          </p:cNvGraphicFramePr>
          <p:nvPr/>
        </p:nvGraphicFramePr>
        <p:xfrm>
          <a:off x="7818438" y="3211513"/>
          <a:ext cx="644525" cy="428625"/>
        </p:xfrm>
        <a:graphic>
          <a:graphicData uri="http://schemas.openxmlformats.org/presentationml/2006/ole">
            <mc:AlternateContent xmlns:mc="http://schemas.openxmlformats.org/markup-compatibility/2006">
              <mc:Choice xmlns:v="urn:schemas-microsoft-com:vml" Requires="v">
                <p:oleObj r:id="rId6" imgW="332280" imgH="204840" progId="">
                  <p:embed/>
                </p:oleObj>
              </mc:Choice>
              <mc:Fallback>
                <p:oleObj r:id="rId6" imgW="332280" imgH="204840"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8438" y="3211513"/>
                        <a:ext cx="644525" cy="4286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6439" name="Text Box 7">
            <a:extLst>
              <a:ext uri="{FF2B5EF4-FFF2-40B4-BE49-F238E27FC236}">
                <a16:creationId xmlns:a16="http://schemas.microsoft.com/office/drawing/2014/main" id="{BCB822F1-105C-4045-A816-B4C9A944C036}"/>
              </a:ext>
            </a:extLst>
          </p:cNvPr>
          <p:cNvSpPr txBox="1">
            <a:spLocks noChangeArrowheads="1"/>
          </p:cNvSpPr>
          <p:nvPr/>
        </p:nvSpPr>
        <p:spPr bwMode="auto">
          <a:xfrm>
            <a:off x="1443038" y="4133850"/>
            <a:ext cx="2347912"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1600">
                <a:solidFill>
                  <a:srgbClr val="660066"/>
                </a:solidFill>
              </a:rPr>
              <a:t>Σχέση  μεταξύ </a:t>
            </a:r>
            <a:r>
              <a:rPr lang="en-US" altLang="en-US" sz="1600">
                <a:solidFill>
                  <a:srgbClr val="660066"/>
                </a:solidFill>
              </a:rPr>
              <a:t>K</a:t>
            </a:r>
            <a:r>
              <a:rPr lang="en-US" altLang="en-US" sz="1600" baseline="-25000">
                <a:solidFill>
                  <a:srgbClr val="660066"/>
                </a:solidFill>
              </a:rPr>
              <a:t>a</a:t>
            </a:r>
            <a:r>
              <a:rPr lang="en-US" altLang="en-US" sz="1600">
                <a:solidFill>
                  <a:srgbClr val="660066"/>
                </a:solidFill>
              </a:rPr>
              <a:t> </a:t>
            </a:r>
            <a:r>
              <a:rPr lang="el-GR" altLang="en-US" sz="1600">
                <a:solidFill>
                  <a:srgbClr val="660066"/>
                </a:solidFill>
              </a:rPr>
              <a:t>και </a:t>
            </a:r>
            <a:r>
              <a:rPr lang="en-US" altLang="en-US" sz="1600">
                <a:solidFill>
                  <a:srgbClr val="660066"/>
                </a:solidFill>
              </a:rPr>
              <a:t> K</a:t>
            </a:r>
            <a:r>
              <a:rPr lang="en-US" altLang="en-US" sz="1600" baseline="-25000">
                <a:solidFill>
                  <a:srgbClr val="660066"/>
                </a:solidFill>
              </a:rPr>
              <a:t>b</a:t>
            </a:r>
          </a:p>
        </p:txBody>
      </p:sp>
      <p:graphicFrame>
        <p:nvGraphicFramePr>
          <p:cNvPr id="146440" name="Object 8">
            <a:extLst>
              <a:ext uri="{FF2B5EF4-FFF2-40B4-BE49-F238E27FC236}">
                <a16:creationId xmlns:a16="http://schemas.microsoft.com/office/drawing/2014/main" id="{332A46D7-64B8-4554-86E5-0FA37B98CC8C}"/>
              </a:ext>
            </a:extLst>
          </p:cNvPr>
          <p:cNvGraphicFramePr>
            <a:graphicFrameLocks noChangeAspect="1"/>
          </p:cNvGraphicFramePr>
          <p:nvPr/>
        </p:nvGraphicFramePr>
        <p:xfrm>
          <a:off x="3027363" y="4692650"/>
          <a:ext cx="2197100" cy="428625"/>
        </p:xfrm>
        <a:graphic>
          <a:graphicData uri="http://schemas.openxmlformats.org/presentationml/2006/ole">
            <mc:AlternateContent xmlns:mc="http://schemas.openxmlformats.org/markup-compatibility/2006">
              <mc:Choice xmlns:v="urn:schemas-microsoft-com:vml" Requires="v">
                <p:oleObj r:id="rId8" imgW="1037520" imgH="204840" progId="">
                  <p:embed/>
                </p:oleObj>
              </mc:Choice>
              <mc:Fallback>
                <p:oleObj r:id="rId8" imgW="1037520" imgH="204840" progId="">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7363" y="4692650"/>
                        <a:ext cx="2197100" cy="4286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6441" name="Object 9">
            <a:extLst>
              <a:ext uri="{FF2B5EF4-FFF2-40B4-BE49-F238E27FC236}">
                <a16:creationId xmlns:a16="http://schemas.microsoft.com/office/drawing/2014/main" id="{F3141049-FEBF-44FC-BF80-B412341BBF9B}"/>
              </a:ext>
            </a:extLst>
          </p:cNvPr>
          <p:cNvGraphicFramePr>
            <a:graphicFrameLocks noChangeAspect="1"/>
          </p:cNvGraphicFramePr>
          <p:nvPr/>
        </p:nvGraphicFramePr>
        <p:xfrm>
          <a:off x="3040063" y="5286375"/>
          <a:ext cx="2197100" cy="428625"/>
        </p:xfrm>
        <a:graphic>
          <a:graphicData uri="http://schemas.openxmlformats.org/presentationml/2006/ole">
            <mc:AlternateContent xmlns:mc="http://schemas.openxmlformats.org/markup-compatibility/2006">
              <mc:Choice xmlns:v="urn:schemas-microsoft-com:vml" Requires="v">
                <p:oleObj r:id="rId10" imgW="1037520" imgH="204840" progId="">
                  <p:embed/>
                </p:oleObj>
              </mc:Choice>
              <mc:Fallback>
                <p:oleObj r:id="rId10" imgW="1037520" imgH="204840" progId="">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0063" y="5286375"/>
                        <a:ext cx="2197100" cy="4286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B47C64A-BA60-F4F8-5548-7D72FD9A06D8}"/>
              </a:ext>
            </a:extLst>
          </p:cNvPr>
          <p:cNvSpPr/>
          <p:nvPr/>
        </p:nvSpPr>
        <p:spPr>
          <a:xfrm>
            <a:off x="0" y="0"/>
            <a:ext cx="9144000" cy="1196752"/>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02D9C49-7A9E-D611-8397-761CFBD2AC94}"/>
              </a:ext>
            </a:extLst>
          </p:cNvPr>
          <p:cNvSpPr txBox="1"/>
          <p:nvPr/>
        </p:nvSpPr>
        <p:spPr>
          <a:xfrm>
            <a:off x="304800" y="216238"/>
            <a:ext cx="8667750" cy="2677656"/>
          </a:xfrm>
          <a:prstGeom prst="rect">
            <a:avLst/>
          </a:prstGeom>
          <a:noFill/>
        </p:spPr>
        <p:txBody>
          <a:bodyPr wrap="square">
            <a:spAutoFit/>
          </a:bodyPr>
          <a:lstStyle/>
          <a:p>
            <a:r>
              <a:rPr lang="el-GR" sz="2400" dirty="0">
                <a:solidFill>
                  <a:srgbClr val="C00000"/>
                </a:solidFill>
              </a:rPr>
              <a:t>Πολυπρωτικό οξύ</a:t>
            </a:r>
            <a:r>
              <a:rPr lang="el-GR" sz="2400" dirty="0"/>
              <a:t>: ‘Ενα οξύ που περιέχει περισσότερα από ένα ιονιζόμενα πρωτόνια και τα απελευθερώνει σταδιακά.</a:t>
            </a:r>
          </a:p>
          <a:p>
            <a:endParaRPr lang="el-GR" sz="2400" dirty="0"/>
          </a:p>
          <a:p>
            <a:r>
              <a:rPr lang="el-GR" sz="2400" dirty="0"/>
              <a:t>Π.χ.: το</a:t>
            </a:r>
            <a:r>
              <a:rPr lang="en-US" sz="2400" dirty="0"/>
              <a:t> </a:t>
            </a:r>
            <a:r>
              <a:rPr lang="el-GR" sz="2400" dirty="0"/>
              <a:t>θειικό οξύ Η</a:t>
            </a:r>
            <a:r>
              <a:rPr lang="el-GR" sz="2400" baseline="-25000" dirty="0"/>
              <a:t>2</a:t>
            </a:r>
            <a:r>
              <a:rPr lang="en-US" sz="2400" dirty="0"/>
              <a:t>SO</a:t>
            </a:r>
            <a:r>
              <a:rPr lang="en-US" sz="2400" baseline="-25000" dirty="0"/>
              <a:t>4</a:t>
            </a:r>
            <a:r>
              <a:rPr lang="el-GR" sz="2400" dirty="0"/>
              <a:t> -&gt; διπρωτικό οξύ (2 ιονιζόμενα πρωτόνια) </a:t>
            </a:r>
          </a:p>
          <a:p>
            <a:endParaRPr lang="el-GR" sz="2400" dirty="0"/>
          </a:p>
          <a:p>
            <a:r>
              <a:rPr lang="el-GR" sz="2400" dirty="0"/>
              <a:t>Ισχυρό στο 1</a:t>
            </a:r>
            <a:r>
              <a:rPr lang="el-GR" sz="2400" baseline="30000" dirty="0"/>
              <a:t>ο</a:t>
            </a:r>
            <a:r>
              <a:rPr lang="el-GR" sz="2400" dirty="0"/>
              <a:t> ιονιζόμενο πρωτόνιο του, αλλά ασθενές στο 2</a:t>
            </a:r>
            <a:r>
              <a:rPr lang="el-GR" sz="2400" baseline="30000" dirty="0"/>
              <a:t>ο</a:t>
            </a:r>
            <a:r>
              <a:rPr lang="el-GR" sz="2400" dirty="0"/>
              <a:t>:</a:t>
            </a:r>
          </a:p>
          <a:p>
            <a:endParaRPr lang="el-GR" sz="24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0251B99-A237-1E61-4075-0111DEE0F40F}"/>
                  </a:ext>
                </a:extLst>
              </p:cNvPr>
              <p:cNvSpPr txBox="1"/>
              <p:nvPr/>
            </p:nvSpPr>
            <p:spPr>
              <a:xfrm>
                <a:off x="1210950" y="2667554"/>
                <a:ext cx="4572000" cy="830997"/>
              </a:xfrm>
              <a:prstGeom prst="rect">
                <a:avLst/>
              </a:prstGeom>
              <a:solidFill>
                <a:schemeClr val="accent4">
                  <a:lumMod val="20000"/>
                  <a:lumOff val="80000"/>
                </a:schemeClr>
              </a:solidFill>
            </p:spPr>
            <p:txBody>
              <a:bodyPr wrap="square">
                <a:spAutoFit/>
              </a:bodyPr>
              <a:lstStyle/>
              <a:p>
                <a:r>
                  <a:rPr lang="el-GR" sz="2400" dirty="0"/>
                  <a:t>Η</a:t>
                </a:r>
                <a:r>
                  <a:rPr lang="el-GR" sz="2400" baseline="-25000" dirty="0"/>
                  <a:t>2</a:t>
                </a:r>
                <a:r>
                  <a:rPr lang="en-US" sz="2400" dirty="0"/>
                  <a:t>SO</a:t>
                </a:r>
                <a:r>
                  <a:rPr lang="en-US" sz="2400" baseline="-25000" dirty="0"/>
                  <a:t>4</a:t>
                </a:r>
                <a:r>
                  <a:rPr lang="pt-BR" sz="2400" dirty="0"/>
                  <a:t> </a:t>
                </a:r>
                <a:r>
                  <a:rPr lang="pt-BR" sz="2400" i="1" dirty="0"/>
                  <a:t>(aq) </a:t>
                </a:r>
                <a14:m>
                  <m:oMath xmlns:m="http://schemas.openxmlformats.org/officeDocument/2006/math">
                    <m:r>
                      <a:rPr lang="pt-BR" sz="2400" i="1" smtClean="0">
                        <a:latin typeface="Cambria Math" panose="02040503050406030204" pitchFamily="18" charset="0"/>
                        <a:ea typeface="Cambria Math" panose="02040503050406030204" pitchFamily="18" charset="0"/>
                      </a:rPr>
                      <m:t>→</m:t>
                    </m:r>
                    <m:r>
                      <a:rPr lang="el-GR" sz="2400" b="0" i="1" smtClean="0">
                        <a:latin typeface="Cambria Math" panose="02040503050406030204" pitchFamily="18" charset="0"/>
                        <a:ea typeface="Cambria Math" panose="02040503050406030204" pitchFamily="18" charset="0"/>
                      </a:rPr>
                      <m:t> </m:t>
                    </m:r>
                  </m:oMath>
                </a14:m>
                <a:r>
                  <a:rPr lang="pt-BR" sz="2400" dirty="0"/>
                  <a:t> </a:t>
                </a:r>
                <a:r>
                  <a:rPr lang="el-GR" sz="2400" dirty="0"/>
                  <a:t>Η</a:t>
                </a:r>
                <a:r>
                  <a:rPr lang="el-GR" sz="2400" baseline="30000" dirty="0"/>
                  <a:t>+</a:t>
                </a:r>
                <a:r>
                  <a:rPr lang="pt-BR" sz="2400" i="1" dirty="0"/>
                  <a:t>(aq)</a:t>
                </a:r>
                <a:r>
                  <a:rPr lang="pt-BR" sz="2400" dirty="0"/>
                  <a:t> + HSO</a:t>
                </a:r>
                <a:r>
                  <a:rPr lang="pt-BR" sz="2400" baseline="-25000" dirty="0"/>
                  <a:t>4</a:t>
                </a:r>
                <a:r>
                  <a:rPr lang="pt-BR" sz="2400" baseline="30000" dirty="0"/>
                  <a:t>-</a:t>
                </a:r>
                <a:r>
                  <a:rPr lang="pt-BR" sz="2400" dirty="0"/>
                  <a:t> </a:t>
                </a:r>
                <a:r>
                  <a:rPr lang="pt-BR" sz="2400" i="1" dirty="0"/>
                  <a:t>(aq</a:t>
                </a:r>
                <a:r>
                  <a:rPr lang="el-GR" sz="2400" i="1" dirty="0"/>
                  <a:t>)</a:t>
                </a:r>
              </a:p>
              <a:p>
                <a:r>
                  <a:rPr lang="pt-BR" sz="2400" dirty="0"/>
                  <a:t>HSO</a:t>
                </a:r>
                <a:r>
                  <a:rPr lang="pt-BR" sz="2400" baseline="-25000" dirty="0"/>
                  <a:t>4</a:t>
                </a:r>
                <a:r>
                  <a:rPr lang="pt-BR" sz="2400" baseline="30000" dirty="0"/>
                  <a:t>-</a:t>
                </a:r>
                <a:r>
                  <a:rPr lang="pt-BR" sz="2400" dirty="0"/>
                  <a:t> </a:t>
                </a:r>
                <a:r>
                  <a:rPr lang="pt-BR" sz="2400" i="1" dirty="0"/>
                  <a:t>(aq</a:t>
                </a:r>
                <a:r>
                  <a:rPr lang="el-GR" sz="2400" i="1" dirty="0"/>
                  <a:t>) </a:t>
                </a:r>
                <a14:m>
                  <m:oMath xmlns:m="http://schemas.openxmlformats.org/officeDocument/2006/math">
                    <m:r>
                      <a:rPr lang="el-GR" sz="2400" i="1" smtClean="0">
                        <a:latin typeface="Cambria Math" panose="02040503050406030204" pitchFamily="18" charset="0"/>
                        <a:ea typeface="Cambria Math" panose="02040503050406030204" pitchFamily="18" charset="0"/>
                      </a:rPr>
                      <m:t>⇄</m:t>
                    </m:r>
                    <m:r>
                      <a:rPr lang="el-GR" sz="2400" b="0" i="1" smtClean="0">
                        <a:latin typeface="Cambria Math" panose="02040503050406030204" pitchFamily="18" charset="0"/>
                        <a:ea typeface="Cambria Math" panose="02040503050406030204" pitchFamily="18" charset="0"/>
                      </a:rPr>
                      <m:t> </m:t>
                    </m:r>
                  </m:oMath>
                </a14:m>
                <a:r>
                  <a:rPr lang="el-GR" sz="2400" dirty="0"/>
                  <a:t>Η</a:t>
                </a:r>
                <a:r>
                  <a:rPr lang="el-GR" sz="2400" baseline="30000" dirty="0"/>
                  <a:t>+</a:t>
                </a:r>
                <a:r>
                  <a:rPr lang="pt-BR" sz="2400" i="1" dirty="0"/>
                  <a:t>(aq)</a:t>
                </a:r>
                <a:r>
                  <a:rPr lang="pt-BR" sz="2400" dirty="0"/>
                  <a:t> + SO</a:t>
                </a:r>
                <a:r>
                  <a:rPr lang="pt-BR" sz="2400" baseline="-25000" dirty="0"/>
                  <a:t>4</a:t>
                </a:r>
                <a:r>
                  <a:rPr lang="el-GR" sz="2400" baseline="30000" dirty="0"/>
                  <a:t>2</a:t>
                </a:r>
                <a:r>
                  <a:rPr lang="pt-BR" sz="2400" baseline="30000" dirty="0"/>
                  <a:t>-</a:t>
                </a:r>
                <a:r>
                  <a:rPr lang="pt-BR" sz="2400" dirty="0"/>
                  <a:t> </a:t>
                </a:r>
                <a:r>
                  <a:rPr lang="pt-BR" sz="2400" i="1" dirty="0"/>
                  <a:t>(aq</a:t>
                </a:r>
                <a:r>
                  <a:rPr lang="el-GR" sz="2400" i="1" dirty="0"/>
                  <a:t>)</a:t>
                </a:r>
              </a:p>
            </p:txBody>
          </p:sp>
        </mc:Choice>
        <mc:Fallback xmlns="">
          <p:sp>
            <p:nvSpPr>
              <p:cNvPr id="7" name="TextBox 6">
                <a:extLst>
                  <a:ext uri="{FF2B5EF4-FFF2-40B4-BE49-F238E27FC236}">
                    <a16:creationId xmlns:a16="http://schemas.microsoft.com/office/drawing/2014/main" id="{D0251B99-A237-1E61-4075-0111DEE0F40F}"/>
                  </a:ext>
                </a:extLst>
              </p:cNvPr>
              <p:cNvSpPr txBox="1">
                <a:spLocks noRot="1" noChangeAspect="1" noMove="1" noResize="1" noEditPoints="1" noAdjustHandles="1" noChangeArrowheads="1" noChangeShapeType="1" noTextEdit="1"/>
              </p:cNvSpPr>
              <p:nvPr/>
            </p:nvSpPr>
            <p:spPr>
              <a:xfrm>
                <a:off x="1210950" y="2667554"/>
                <a:ext cx="4572000" cy="830997"/>
              </a:xfrm>
              <a:prstGeom prst="rect">
                <a:avLst/>
              </a:prstGeom>
              <a:blipFill>
                <a:blip r:embed="rId2"/>
                <a:stretch>
                  <a:fillRect l="-2133" t="-5882" b="-16176"/>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6C2660A8-8C52-206C-CB1C-56B444FB5FA4}"/>
              </a:ext>
            </a:extLst>
          </p:cNvPr>
          <p:cNvSpPr txBox="1"/>
          <p:nvPr/>
        </p:nvSpPr>
        <p:spPr>
          <a:xfrm>
            <a:off x="251520" y="3945199"/>
            <a:ext cx="8178754" cy="461665"/>
          </a:xfrm>
          <a:prstGeom prst="rect">
            <a:avLst/>
          </a:prstGeom>
          <a:noFill/>
        </p:spPr>
        <p:txBody>
          <a:bodyPr wrap="square">
            <a:spAutoFit/>
          </a:bodyPr>
          <a:lstStyle/>
          <a:p>
            <a:r>
              <a:rPr lang="el-GR" sz="2400" dirty="0"/>
              <a:t>Διάσταση του φωσφορικού οξέος (3 ιονιζόμενα πρωτόνια)</a:t>
            </a:r>
            <a:endParaRPr lang="en-US" sz="2400"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86323B9-5729-7446-82EE-F30EFB697BD4}"/>
                  </a:ext>
                </a:extLst>
              </p:cNvPr>
              <p:cNvSpPr txBox="1"/>
              <p:nvPr/>
            </p:nvSpPr>
            <p:spPr>
              <a:xfrm>
                <a:off x="1043608" y="4460919"/>
                <a:ext cx="4572000" cy="1200329"/>
              </a:xfrm>
              <a:prstGeom prst="rect">
                <a:avLst/>
              </a:prstGeom>
              <a:solidFill>
                <a:schemeClr val="accent6">
                  <a:lumMod val="20000"/>
                  <a:lumOff val="80000"/>
                </a:schemeClr>
              </a:solidFill>
            </p:spPr>
            <p:txBody>
              <a:bodyPr wrap="square">
                <a:spAutoFit/>
              </a:bodyPr>
              <a:lstStyle/>
              <a:p>
                <a:r>
                  <a:rPr lang="el-GR" sz="2400" dirty="0"/>
                  <a:t>Η</a:t>
                </a:r>
                <a:r>
                  <a:rPr lang="el-GR" sz="2400" baseline="-25000" dirty="0"/>
                  <a:t>3</a:t>
                </a:r>
                <a:r>
                  <a:rPr lang="en-US" sz="2400" dirty="0"/>
                  <a:t>PO</a:t>
                </a:r>
                <a:r>
                  <a:rPr lang="en-US" sz="2400" baseline="-25000" dirty="0"/>
                  <a:t>4</a:t>
                </a:r>
                <a:r>
                  <a:rPr lang="pt-BR" sz="2400" dirty="0"/>
                  <a:t> </a:t>
                </a:r>
                <a:r>
                  <a:rPr lang="pt-BR" sz="2400" i="1" dirty="0"/>
                  <a:t>(aq)</a:t>
                </a:r>
                <a14:m>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l-GR" sz="2400" i="1">
                        <a:latin typeface="Cambria Math" panose="02040503050406030204" pitchFamily="18" charset="0"/>
                        <a:ea typeface="Cambria Math" panose="02040503050406030204" pitchFamily="18" charset="0"/>
                      </a:rPr>
                      <m:t>⇄</m:t>
                    </m:r>
                  </m:oMath>
                </a14:m>
                <a:r>
                  <a:rPr lang="en-US" sz="2400" dirty="0"/>
                  <a:t> </a:t>
                </a:r>
                <a:r>
                  <a:rPr lang="el-GR" sz="2400" dirty="0"/>
                  <a:t>Η</a:t>
                </a:r>
                <a:r>
                  <a:rPr lang="el-GR" sz="2400" baseline="30000" dirty="0"/>
                  <a:t>+</a:t>
                </a:r>
                <a:r>
                  <a:rPr lang="pt-BR" sz="2400" i="1" dirty="0"/>
                  <a:t>(aq)</a:t>
                </a:r>
                <a:r>
                  <a:rPr lang="pt-BR" sz="2400" dirty="0"/>
                  <a:t> + H</a:t>
                </a:r>
                <a:r>
                  <a:rPr lang="pt-BR" sz="2400" baseline="-25000" dirty="0"/>
                  <a:t>2</a:t>
                </a:r>
                <a:r>
                  <a:rPr lang="pt-BR" sz="2400" dirty="0"/>
                  <a:t>PO</a:t>
                </a:r>
                <a:r>
                  <a:rPr lang="pt-BR" sz="2400" baseline="-25000" dirty="0"/>
                  <a:t>4</a:t>
                </a:r>
                <a:r>
                  <a:rPr lang="pt-BR" sz="2400" baseline="30000" dirty="0"/>
                  <a:t>-</a:t>
                </a:r>
                <a:r>
                  <a:rPr lang="pt-BR" sz="2400" dirty="0"/>
                  <a:t> </a:t>
                </a:r>
                <a:r>
                  <a:rPr lang="pt-BR" sz="2400" i="1" dirty="0"/>
                  <a:t>(aq</a:t>
                </a:r>
                <a:r>
                  <a:rPr lang="el-GR" sz="2400" i="1" dirty="0"/>
                  <a:t>)</a:t>
                </a:r>
              </a:p>
              <a:p>
                <a:r>
                  <a:rPr lang="pt-BR" sz="2400" dirty="0"/>
                  <a:t>H</a:t>
                </a:r>
                <a:r>
                  <a:rPr lang="pt-BR" sz="2400" baseline="-25000" dirty="0"/>
                  <a:t>2</a:t>
                </a:r>
                <a:r>
                  <a:rPr lang="pt-BR" sz="2400" dirty="0"/>
                  <a:t>PO</a:t>
                </a:r>
                <a:r>
                  <a:rPr lang="pt-BR" sz="2400" baseline="-25000" dirty="0"/>
                  <a:t>4</a:t>
                </a:r>
                <a:r>
                  <a:rPr lang="pt-BR" sz="2400" baseline="30000" dirty="0"/>
                  <a:t>-</a:t>
                </a:r>
                <a:r>
                  <a:rPr lang="pt-BR" sz="2400" i="1" dirty="0"/>
                  <a:t>(aq)</a:t>
                </a:r>
                <a14:m>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l-GR" sz="2400" i="1">
                        <a:latin typeface="Cambria Math" panose="02040503050406030204" pitchFamily="18" charset="0"/>
                        <a:ea typeface="Cambria Math" panose="02040503050406030204" pitchFamily="18" charset="0"/>
                      </a:rPr>
                      <m:t>⇄</m:t>
                    </m:r>
                  </m:oMath>
                </a14:m>
                <a:r>
                  <a:rPr lang="en-US" sz="2400" dirty="0"/>
                  <a:t> </a:t>
                </a:r>
                <a:r>
                  <a:rPr lang="el-GR" sz="2400" dirty="0"/>
                  <a:t>Η</a:t>
                </a:r>
                <a:r>
                  <a:rPr lang="el-GR" sz="2400" baseline="30000" dirty="0"/>
                  <a:t>+</a:t>
                </a:r>
                <a:r>
                  <a:rPr lang="pt-BR" sz="2400" i="1" dirty="0"/>
                  <a:t>(aq)</a:t>
                </a:r>
                <a:r>
                  <a:rPr lang="pt-BR" sz="2400" dirty="0"/>
                  <a:t> + HPO</a:t>
                </a:r>
                <a:r>
                  <a:rPr lang="pt-BR" sz="2400" baseline="-25000" dirty="0"/>
                  <a:t>4</a:t>
                </a:r>
                <a:r>
                  <a:rPr lang="el-GR" sz="2400" baseline="30000" dirty="0"/>
                  <a:t>2</a:t>
                </a:r>
                <a:r>
                  <a:rPr lang="pt-BR" sz="2400" baseline="30000" dirty="0"/>
                  <a:t>-</a:t>
                </a:r>
                <a:r>
                  <a:rPr lang="pt-BR" sz="2400" dirty="0"/>
                  <a:t> </a:t>
                </a:r>
                <a:r>
                  <a:rPr lang="pt-BR" sz="2400" i="1" dirty="0"/>
                  <a:t>(aq</a:t>
                </a:r>
                <a:r>
                  <a:rPr lang="el-GR" sz="2400" i="1" dirty="0"/>
                  <a:t>)</a:t>
                </a:r>
                <a:endParaRPr lang="pt-BR" sz="2400" dirty="0"/>
              </a:p>
              <a:p>
                <a:r>
                  <a:rPr lang="pt-BR" sz="2400" dirty="0"/>
                  <a:t>HPO</a:t>
                </a:r>
                <a:r>
                  <a:rPr lang="pt-BR" sz="2400" baseline="-25000" dirty="0"/>
                  <a:t>4</a:t>
                </a:r>
                <a:r>
                  <a:rPr lang="el-GR" sz="2400" baseline="30000" dirty="0"/>
                  <a:t>2</a:t>
                </a:r>
                <a:r>
                  <a:rPr lang="pt-BR" sz="2400" baseline="30000" dirty="0"/>
                  <a:t>-</a:t>
                </a:r>
                <a:r>
                  <a:rPr lang="pt-BR" sz="2400" i="1" dirty="0"/>
                  <a:t>(aq</a:t>
                </a:r>
                <a:r>
                  <a:rPr lang="el-GR" sz="2400" i="1" dirty="0"/>
                  <a:t>) </a:t>
                </a:r>
                <a14:m>
                  <m:oMath xmlns:m="http://schemas.openxmlformats.org/officeDocument/2006/math">
                    <m:r>
                      <a:rPr lang="el-GR" sz="2400" i="1" smtClean="0">
                        <a:latin typeface="Cambria Math" panose="02040503050406030204" pitchFamily="18" charset="0"/>
                        <a:ea typeface="Cambria Math" panose="02040503050406030204" pitchFamily="18" charset="0"/>
                      </a:rPr>
                      <m:t>⇄</m:t>
                    </m:r>
                    <m:r>
                      <a:rPr lang="el-GR" sz="2400" b="0" i="1" smtClean="0">
                        <a:latin typeface="Cambria Math" panose="02040503050406030204" pitchFamily="18" charset="0"/>
                        <a:ea typeface="Cambria Math" panose="02040503050406030204" pitchFamily="18" charset="0"/>
                      </a:rPr>
                      <m:t> </m:t>
                    </m:r>
                  </m:oMath>
                </a14:m>
                <a:r>
                  <a:rPr lang="el-GR" sz="2400" dirty="0"/>
                  <a:t>Η</a:t>
                </a:r>
                <a:r>
                  <a:rPr lang="el-GR" sz="2400" baseline="30000" dirty="0"/>
                  <a:t>+</a:t>
                </a:r>
                <a:r>
                  <a:rPr lang="pt-BR" sz="2400" i="1" dirty="0"/>
                  <a:t>(aq)</a:t>
                </a:r>
                <a:r>
                  <a:rPr lang="pt-BR" sz="2400" dirty="0"/>
                  <a:t> + PO</a:t>
                </a:r>
                <a:r>
                  <a:rPr lang="pt-BR" sz="2400" baseline="-25000" dirty="0"/>
                  <a:t>4</a:t>
                </a:r>
                <a:r>
                  <a:rPr lang="en-US" sz="2400" baseline="30000" dirty="0"/>
                  <a:t>3</a:t>
                </a:r>
                <a:r>
                  <a:rPr lang="pt-BR" sz="2400" baseline="30000" dirty="0"/>
                  <a:t>-</a:t>
                </a:r>
                <a:r>
                  <a:rPr lang="pt-BR" sz="2400" dirty="0"/>
                  <a:t> </a:t>
                </a:r>
                <a:r>
                  <a:rPr lang="pt-BR" sz="2400" i="1" dirty="0"/>
                  <a:t>(aq</a:t>
                </a:r>
                <a:r>
                  <a:rPr lang="el-GR" sz="2400" i="1" dirty="0"/>
                  <a:t>)</a:t>
                </a:r>
              </a:p>
            </p:txBody>
          </p:sp>
        </mc:Choice>
        <mc:Fallback xmlns="">
          <p:sp>
            <p:nvSpPr>
              <p:cNvPr id="17" name="TextBox 16">
                <a:extLst>
                  <a:ext uri="{FF2B5EF4-FFF2-40B4-BE49-F238E27FC236}">
                    <a16:creationId xmlns:a16="http://schemas.microsoft.com/office/drawing/2014/main" id="{386323B9-5729-7446-82EE-F30EFB697BD4}"/>
                  </a:ext>
                </a:extLst>
              </p:cNvPr>
              <p:cNvSpPr txBox="1">
                <a:spLocks noRot="1" noChangeAspect="1" noMove="1" noResize="1" noEditPoints="1" noAdjustHandles="1" noChangeArrowheads="1" noChangeShapeType="1" noTextEdit="1"/>
              </p:cNvSpPr>
              <p:nvPr/>
            </p:nvSpPr>
            <p:spPr>
              <a:xfrm>
                <a:off x="1043608" y="4460919"/>
                <a:ext cx="4572000" cy="1200329"/>
              </a:xfrm>
              <a:prstGeom prst="rect">
                <a:avLst/>
              </a:prstGeom>
              <a:blipFill>
                <a:blip r:embed="rId3"/>
                <a:stretch>
                  <a:fillRect l="-2000" t="-4061" b="-10660"/>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AE2F4556-D290-6AF8-93B9-1A8586BA53E5}"/>
              </a:ext>
            </a:extLst>
          </p:cNvPr>
          <p:cNvSpPr txBox="1"/>
          <p:nvPr/>
        </p:nvSpPr>
        <p:spPr>
          <a:xfrm>
            <a:off x="5724128" y="4501267"/>
            <a:ext cx="2023750" cy="1015663"/>
          </a:xfrm>
          <a:prstGeom prst="rect">
            <a:avLst/>
          </a:prstGeom>
          <a:noFill/>
        </p:spPr>
        <p:txBody>
          <a:bodyPr wrap="square" rtlCol="0">
            <a:spAutoFit/>
          </a:bodyPr>
          <a:lstStyle/>
          <a:p>
            <a:r>
              <a:rPr lang="en-US" sz="2000" dirty="0"/>
              <a:t>K</a:t>
            </a:r>
            <a:r>
              <a:rPr lang="el-GR" sz="2000" baseline="-25000" dirty="0"/>
              <a:t>α1</a:t>
            </a:r>
            <a:r>
              <a:rPr lang="el-GR" sz="2000" dirty="0"/>
              <a:t>= </a:t>
            </a:r>
            <a:r>
              <a:rPr lang="en-US" sz="2000" b="0" i="0" dirty="0">
                <a:solidFill>
                  <a:srgbClr val="000000"/>
                </a:solidFill>
                <a:effectLst/>
                <a:latin typeface="ff3"/>
              </a:rPr>
              <a:t>7.2 x 10</a:t>
            </a:r>
            <a:r>
              <a:rPr lang="en-US" sz="2000" b="0" i="0" baseline="30000" dirty="0">
                <a:solidFill>
                  <a:srgbClr val="000000"/>
                </a:solidFill>
                <a:effectLst/>
                <a:latin typeface="ff3"/>
              </a:rPr>
              <a:t>-</a:t>
            </a:r>
            <a:r>
              <a:rPr lang="el-GR" sz="2000" b="0" i="0" baseline="30000" dirty="0">
                <a:solidFill>
                  <a:srgbClr val="000000"/>
                </a:solidFill>
                <a:effectLst/>
                <a:latin typeface="ff3"/>
              </a:rPr>
              <a:t>3</a:t>
            </a:r>
          </a:p>
          <a:p>
            <a:r>
              <a:rPr lang="en-US" sz="2000" dirty="0"/>
              <a:t>K</a:t>
            </a:r>
            <a:r>
              <a:rPr lang="el-GR" sz="2000" baseline="-25000" dirty="0"/>
              <a:t>α2</a:t>
            </a:r>
            <a:r>
              <a:rPr lang="el-GR" sz="2000" dirty="0"/>
              <a:t>= </a:t>
            </a:r>
            <a:r>
              <a:rPr lang="el-GR" sz="2000" dirty="0">
                <a:solidFill>
                  <a:srgbClr val="000000"/>
                </a:solidFill>
                <a:latin typeface="ff3"/>
              </a:rPr>
              <a:t>6</a:t>
            </a:r>
            <a:r>
              <a:rPr lang="en-US" sz="2000" b="0" i="0" dirty="0">
                <a:solidFill>
                  <a:srgbClr val="000000"/>
                </a:solidFill>
                <a:effectLst/>
                <a:latin typeface="ff3"/>
              </a:rPr>
              <a:t>.</a:t>
            </a:r>
            <a:r>
              <a:rPr lang="el-GR" sz="2000" b="0" i="0" dirty="0">
                <a:solidFill>
                  <a:srgbClr val="000000"/>
                </a:solidFill>
                <a:effectLst/>
                <a:latin typeface="ff3"/>
              </a:rPr>
              <a:t>3</a:t>
            </a:r>
            <a:r>
              <a:rPr lang="en-US" sz="2000" b="0" i="0" dirty="0">
                <a:solidFill>
                  <a:srgbClr val="000000"/>
                </a:solidFill>
                <a:effectLst/>
                <a:latin typeface="ff3"/>
              </a:rPr>
              <a:t> x 10</a:t>
            </a:r>
            <a:r>
              <a:rPr lang="en-US" sz="2000" b="0" i="0" baseline="30000" dirty="0">
                <a:solidFill>
                  <a:srgbClr val="000000"/>
                </a:solidFill>
                <a:effectLst/>
                <a:latin typeface="ff3"/>
              </a:rPr>
              <a:t>-</a:t>
            </a:r>
            <a:r>
              <a:rPr lang="el-GR" sz="2000" baseline="30000" dirty="0">
                <a:solidFill>
                  <a:srgbClr val="000000"/>
                </a:solidFill>
                <a:latin typeface="ff3"/>
              </a:rPr>
              <a:t>8</a:t>
            </a:r>
            <a:endParaRPr lang="en-US" sz="2000" baseline="30000" dirty="0"/>
          </a:p>
          <a:p>
            <a:r>
              <a:rPr lang="en-US" sz="2000" dirty="0"/>
              <a:t>K</a:t>
            </a:r>
            <a:r>
              <a:rPr lang="el-GR" sz="2000" baseline="-25000" dirty="0"/>
              <a:t>α3</a:t>
            </a:r>
            <a:r>
              <a:rPr lang="el-GR" sz="2000" dirty="0"/>
              <a:t>= </a:t>
            </a:r>
            <a:r>
              <a:rPr lang="el-GR" sz="2000" dirty="0">
                <a:solidFill>
                  <a:srgbClr val="000000"/>
                </a:solidFill>
                <a:latin typeface="ff3"/>
              </a:rPr>
              <a:t>4</a:t>
            </a:r>
            <a:r>
              <a:rPr lang="en-US" sz="2000" b="0" i="0" dirty="0">
                <a:solidFill>
                  <a:srgbClr val="000000"/>
                </a:solidFill>
                <a:effectLst/>
                <a:latin typeface="ff3"/>
              </a:rPr>
              <a:t>.2 x 10</a:t>
            </a:r>
            <a:r>
              <a:rPr lang="en-US" sz="2000" b="0" i="0" baseline="30000" dirty="0">
                <a:solidFill>
                  <a:srgbClr val="000000"/>
                </a:solidFill>
                <a:effectLst/>
                <a:latin typeface="ff3"/>
              </a:rPr>
              <a:t>-</a:t>
            </a:r>
            <a:r>
              <a:rPr lang="el-GR" sz="2000" b="0" i="0" baseline="30000" dirty="0">
                <a:solidFill>
                  <a:srgbClr val="000000"/>
                </a:solidFill>
                <a:effectLst/>
                <a:latin typeface="ff3"/>
              </a:rPr>
              <a:t>13</a:t>
            </a:r>
            <a:endParaRPr lang="en-US" sz="2000" baseline="30000" dirty="0"/>
          </a:p>
        </p:txBody>
      </p:sp>
      <p:sp>
        <p:nvSpPr>
          <p:cNvPr id="2" name="TextBox 1">
            <a:extLst>
              <a:ext uri="{FF2B5EF4-FFF2-40B4-BE49-F238E27FC236}">
                <a16:creationId xmlns:a16="http://schemas.microsoft.com/office/drawing/2014/main" id="{DAC15B24-A73D-DC01-7D09-DEA97E72226B}"/>
              </a:ext>
            </a:extLst>
          </p:cNvPr>
          <p:cNvSpPr txBox="1"/>
          <p:nvPr/>
        </p:nvSpPr>
        <p:spPr>
          <a:xfrm>
            <a:off x="5909300" y="2688391"/>
            <a:ext cx="2023750" cy="707886"/>
          </a:xfrm>
          <a:prstGeom prst="rect">
            <a:avLst/>
          </a:prstGeom>
          <a:noFill/>
        </p:spPr>
        <p:txBody>
          <a:bodyPr wrap="square" rtlCol="0">
            <a:spAutoFit/>
          </a:bodyPr>
          <a:lstStyle/>
          <a:p>
            <a:r>
              <a:rPr lang="en-US" sz="2000" dirty="0"/>
              <a:t>K</a:t>
            </a:r>
            <a:r>
              <a:rPr lang="el-GR" sz="2000" baseline="-25000" dirty="0"/>
              <a:t>α1</a:t>
            </a:r>
            <a:r>
              <a:rPr lang="el-GR" sz="2000" dirty="0"/>
              <a:t>= </a:t>
            </a:r>
            <a:r>
              <a:rPr lang="el-GR" sz="2000" dirty="0">
                <a:solidFill>
                  <a:srgbClr val="000000"/>
                </a:solidFill>
                <a:latin typeface="ff3"/>
              </a:rPr>
              <a:t>1</a:t>
            </a:r>
            <a:r>
              <a:rPr lang="en-US" sz="2000" b="0" i="0" dirty="0">
                <a:solidFill>
                  <a:srgbClr val="000000"/>
                </a:solidFill>
                <a:effectLst/>
                <a:latin typeface="ff3"/>
              </a:rPr>
              <a:t>.</a:t>
            </a:r>
            <a:r>
              <a:rPr lang="el-GR" sz="2000" b="0" i="0" dirty="0">
                <a:solidFill>
                  <a:srgbClr val="000000"/>
                </a:solidFill>
                <a:effectLst/>
                <a:latin typeface="ff3"/>
              </a:rPr>
              <a:t>6</a:t>
            </a:r>
            <a:r>
              <a:rPr lang="en-US" sz="2000" b="0" i="0" dirty="0">
                <a:solidFill>
                  <a:srgbClr val="000000"/>
                </a:solidFill>
                <a:effectLst/>
                <a:latin typeface="ff3"/>
              </a:rPr>
              <a:t> x 10</a:t>
            </a:r>
            <a:r>
              <a:rPr lang="en-US" sz="2000" b="0" i="0" baseline="30000" dirty="0">
                <a:solidFill>
                  <a:srgbClr val="000000"/>
                </a:solidFill>
                <a:effectLst/>
                <a:latin typeface="ff3"/>
              </a:rPr>
              <a:t>-</a:t>
            </a:r>
            <a:r>
              <a:rPr lang="el-GR" sz="2000" baseline="30000" dirty="0">
                <a:solidFill>
                  <a:srgbClr val="000000"/>
                </a:solidFill>
                <a:latin typeface="ff3"/>
              </a:rPr>
              <a:t>2</a:t>
            </a:r>
            <a:endParaRPr lang="el-GR" sz="2000" b="0" i="0" baseline="30000" dirty="0">
              <a:solidFill>
                <a:srgbClr val="000000"/>
              </a:solidFill>
              <a:effectLst/>
              <a:latin typeface="ff3"/>
            </a:endParaRPr>
          </a:p>
          <a:p>
            <a:r>
              <a:rPr lang="en-US" sz="2000" dirty="0"/>
              <a:t>K</a:t>
            </a:r>
            <a:r>
              <a:rPr lang="el-GR" sz="2000" baseline="-25000" dirty="0"/>
              <a:t>α2</a:t>
            </a:r>
            <a:r>
              <a:rPr lang="el-GR" sz="2000" dirty="0"/>
              <a:t>= </a:t>
            </a:r>
            <a:r>
              <a:rPr lang="el-GR" sz="2000" dirty="0">
                <a:solidFill>
                  <a:srgbClr val="000000"/>
                </a:solidFill>
                <a:latin typeface="ff3"/>
              </a:rPr>
              <a:t>6.4</a:t>
            </a:r>
            <a:r>
              <a:rPr lang="en-US" sz="2000" b="0" i="0" dirty="0">
                <a:solidFill>
                  <a:srgbClr val="000000"/>
                </a:solidFill>
                <a:effectLst/>
                <a:latin typeface="ff3"/>
              </a:rPr>
              <a:t> x 10</a:t>
            </a:r>
            <a:r>
              <a:rPr lang="en-US" sz="2000" b="0" i="0" baseline="30000" dirty="0">
                <a:solidFill>
                  <a:srgbClr val="000000"/>
                </a:solidFill>
                <a:effectLst/>
                <a:latin typeface="ff3"/>
              </a:rPr>
              <a:t>-</a:t>
            </a:r>
            <a:r>
              <a:rPr lang="el-GR" sz="2000" baseline="30000" dirty="0">
                <a:solidFill>
                  <a:srgbClr val="000000"/>
                </a:solidFill>
                <a:latin typeface="ff3"/>
              </a:rPr>
              <a:t>8</a:t>
            </a:r>
            <a:endParaRPr lang="en-US" sz="2000" baseline="30000" dirty="0"/>
          </a:p>
        </p:txBody>
      </p:sp>
      <p:sp>
        <p:nvSpPr>
          <p:cNvPr id="4" name="TextBox 3">
            <a:extLst>
              <a:ext uri="{FF2B5EF4-FFF2-40B4-BE49-F238E27FC236}">
                <a16:creationId xmlns:a16="http://schemas.microsoft.com/office/drawing/2014/main" id="{5E1B63D1-887D-848F-CC7F-2A8809755F28}"/>
              </a:ext>
            </a:extLst>
          </p:cNvPr>
          <p:cNvSpPr txBox="1"/>
          <p:nvPr/>
        </p:nvSpPr>
        <p:spPr>
          <a:xfrm>
            <a:off x="7596336" y="2853528"/>
            <a:ext cx="1068388" cy="400110"/>
          </a:xfrm>
          <a:prstGeom prst="rect">
            <a:avLst/>
          </a:prstGeom>
          <a:noFill/>
        </p:spPr>
        <p:txBody>
          <a:bodyPr wrap="square" rtlCol="0">
            <a:spAutoFit/>
          </a:bodyPr>
          <a:lstStyle/>
          <a:p>
            <a:r>
              <a:rPr lang="en-US" sz="2000" dirty="0"/>
              <a:t>K</a:t>
            </a:r>
            <a:r>
              <a:rPr lang="el-GR" sz="2000" baseline="-25000" dirty="0"/>
              <a:t>α1 </a:t>
            </a:r>
            <a:r>
              <a:rPr lang="el-GR" sz="2000" dirty="0"/>
              <a:t>&gt;</a:t>
            </a:r>
            <a:r>
              <a:rPr lang="el-GR" sz="2000" baseline="30000" dirty="0">
                <a:solidFill>
                  <a:srgbClr val="000000"/>
                </a:solidFill>
                <a:latin typeface="ff3"/>
              </a:rPr>
              <a:t> </a:t>
            </a:r>
            <a:r>
              <a:rPr lang="en-US" sz="2000" dirty="0"/>
              <a:t>K</a:t>
            </a:r>
            <a:r>
              <a:rPr lang="el-GR" sz="2000" baseline="-25000" dirty="0"/>
              <a:t>α2</a:t>
            </a:r>
            <a:endParaRPr lang="en-US" sz="2000" baseline="30000" dirty="0"/>
          </a:p>
        </p:txBody>
      </p:sp>
      <p:sp>
        <p:nvSpPr>
          <p:cNvPr id="6" name="TextBox 5">
            <a:extLst>
              <a:ext uri="{FF2B5EF4-FFF2-40B4-BE49-F238E27FC236}">
                <a16:creationId xmlns:a16="http://schemas.microsoft.com/office/drawing/2014/main" id="{78645335-EF66-2878-7393-655AA0908B01}"/>
              </a:ext>
            </a:extLst>
          </p:cNvPr>
          <p:cNvSpPr txBox="1"/>
          <p:nvPr/>
        </p:nvSpPr>
        <p:spPr>
          <a:xfrm>
            <a:off x="7452320" y="4703406"/>
            <a:ext cx="1597362" cy="400110"/>
          </a:xfrm>
          <a:prstGeom prst="rect">
            <a:avLst/>
          </a:prstGeom>
          <a:noFill/>
        </p:spPr>
        <p:txBody>
          <a:bodyPr wrap="square" rtlCol="0">
            <a:spAutoFit/>
          </a:bodyPr>
          <a:lstStyle/>
          <a:p>
            <a:r>
              <a:rPr lang="en-US" sz="2000" dirty="0"/>
              <a:t>K</a:t>
            </a:r>
            <a:r>
              <a:rPr lang="el-GR" sz="2000" baseline="-25000" dirty="0"/>
              <a:t>α1 </a:t>
            </a:r>
            <a:r>
              <a:rPr lang="el-GR" sz="2000" dirty="0"/>
              <a:t>&gt;</a:t>
            </a:r>
            <a:r>
              <a:rPr lang="el-GR" sz="2000" baseline="30000" dirty="0">
                <a:solidFill>
                  <a:srgbClr val="000000"/>
                </a:solidFill>
                <a:latin typeface="ff3"/>
              </a:rPr>
              <a:t> </a:t>
            </a:r>
            <a:r>
              <a:rPr lang="en-US" sz="2000" dirty="0"/>
              <a:t>K</a:t>
            </a:r>
            <a:r>
              <a:rPr lang="el-GR" sz="2000" baseline="-25000" dirty="0"/>
              <a:t>α2 </a:t>
            </a:r>
            <a:r>
              <a:rPr lang="el-GR" sz="2000" dirty="0"/>
              <a:t>&gt;</a:t>
            </a:r>
            <a:r>
              <a:rPr lang="el-GR" sz="2000" baseline="30000" dirty="0">
                <a:solidFill>
                  <a:srgbClr val="000000"/>
                </a:solidFill>
                <a:latin typeface="ff3"/>
              </a:rPr>
              <a:t> </a:t>
            </a:r>
            <a:r>
              <a:rPr lang="en-US" sz="2000" dirty="0"/>
              <a:t>K</a:t>
            </a:r>
            <a:r>
              <a:rPr lang="el-GR" sz="2000" baseline="-25000" dirty="0"/>
              <a:t>α3</a:t>
            </a:r>
            <a:endParaRPr lang="en-US" sz="2000" baseline="30000" dirty="0"/>
          </a:p>
        </p:txBody>
      </p:sp>
      <p:sp>
        <p:nvSpPr>
          <p:cNvPr id="9" name="TextBox 8">
            <a:extLst>
              <a:ext uri="{FF2B5EF4-FFF2-40B4-BE49-F238E27FC236}">
                <a16:creationId xmlns:a16="http://schemas.microsoft.com/office/drawing/2014/main" id="{99CB67E5-A426-7A53-F468-8019A53898C5}"/>
              </a:ext>
            </a:extLst>
          </p:cNvPr>
          <p:cNvSpPr txBox="1"/>
          <p:nvPr/>
        </p:nvSpPr>
        <p:spPr>
          <a:xfrm>
            <a:off x="-6970" y="6568094"/>
            <a:ext cx="4572000" cy="307777"/>
          </a:xfrm>
          <a:prstGeom prst="rect">
            <a:avLst/>
          </a:prstGeom>
          <a:noFill/>
        </p:spPr>
        <p:txBody>
          <a:bodyPr wrap="square">
            <a:spAutoFit/>
          </a:bodyPr>
          <a:lstStyle/>
          <a:p>
            <a:pPr marR="0" lvl="0">
              <a:spcBef>
                <a:spcPts val="0"/>
              </a:spcBef>
              <a:spcAft>
                <a:spcPts val="1000"/>
              </a:spcAft>
              <a:tabLst>
                <a:tab pos="0" algn="l"/>
              </a:tabLst>
            </a:pPr>
            <a:r>
              <a:rPr lang="el-GR" sz="1400" dirty="0">
                <a:solidFill>
                  <a:schemeClr val="bg1">
                    <a:lumMod val="50000"/>
                    <a:alpha val="80000"/>
                  </a:schemeClr>
                </a:solidFill>
                <a:ea typeface="Arial Unicode MS"/>
                <a:cs typeface="Symbol" panose="05050102010706020507" pitchFamily="18" charset="2"/>
              </a:rPr>
              <a:t>ΠΟΛΥΠΡΩΤΙΚΑ ΣΥΣΤΗΜΑΤΑ – Χ. ΑΔΑΜΟΠΟΥΛΟΣ - 2023</a:t>
            </a:r>
            <a:endParaRPr lang="en-US" sz="1400" dirty="0">
              <a:solidFill>
                <a:schemeClr val="bg1">
                  <a:lumMod val="50000"/>
                  <a:alpha val="80000"/>
                </a:schemeClr>
              </a:solidFill>
              <a:effectLst/>
              <a:ea typeface="Arial Unicode MS"/>
              <a:cs typeface="Symbol" panose="05050102010706020507" pitchFamily="18" charset="2"/>
            </a:endParaRPr>
          </a:p>
        </p:txBody>
      </p:sp>
      <p:sp>
        <p:nvSpPr>
          <p:cNvPr id="14" name="TextBox 13">
            <a:extLst>
              <a:ext uri="{FF2B5EF4-FFF2-40B4-BE49-F238E27FC236}">
                <a16:creationId xmlns:a16="http://schemas.microsoft.com/office/drawing/2014/main" id="{31CAB4AA-A93E-787D-5760-4DE41F973542}"/>
              </a:ext>
            </a:extLst>
          </p:cNvPr>
          <p:cNvSpPr txBox="1"/>
          <p:nvPr/>
        </p:nvSpPr>
        <p:spPr>
          <a:xfrm>
            <a:off x="395536" y="5969212"/>
            <a:ext cx="8178754" cy="461665"/>
          </a:xfrm>
          <a:prstGeom prst="rect">
            <a:avLst/>
          </a:prstGeom>
          <a:noFill/>
        </p:spPr>
        <p:txBody>
          <a:bodyPr wrap="square">
            <a:spAutoFit/>
          </a:bodyPr>
          <a:lstStyle/>
          <a:p>
            <a:r>
              <a:rPr lang="el-GR" sz="2400" dirty="0">
                <a:solidFill>
                  <a:srgbClr val="7030A0"/>
                </a:solidFill>
              </a:rPr>
              <a:t>Πολυόξινες βάσεις</a:t>
            </a:r>
            <a:r>
              <a:rPr lang="el-GR" sz="2400" dirty="0"/>
              <a:t>: </a:t>
            </a:r>
            <a:r>
              <a:rPr lang="en-US" sz="2400" dirty="0"/>
              <a:t>Ca(OH)</a:t>
            </a:r>
            <a:r>
              <a:rPr lang="pt-BR" sz="2400" baseline="-25000" dirty="0"/>
              <a:t>2</a:t>
            </a:r>
            <a:r>
              <a:rPr lang="en-US" sz="2400" dirty="0"/>
              <a:t>, Ba(OH)</a:t>
            </a:r>
            <a:r>
              <a:rPr lang="pt-BR" sz="2400" baseline="-25000" dirty="0"/>
              <a:t>2</a:t>
            </a:r>
            <a:endParaRPr lang="en-US" sz="2400" dirty="0"/>
          </a:p>
        </p:txBody>
      </p:sp>
    </p:spTree>
    <p:extLst>
      <p:ext uri="{BB962C8B-B14F-4D97-AF65-F5344CB8AC3E}">
        <p14:creationId xmlns:p14="http://schemas.microsoft.com/office/powerpoint/2010/main" val="3411140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7" name="Text Box 1">
            <a:extLst>
              <a:ext uri="{FF2B5EF4-FFF2-40B4-BE49-F238E27FC236}">
                <a16:creationId xmlns:a16="http://schemas.microsoft.com/office/drawing/2014/main" id="{0005D4FF-F27E-409C-BFDF-0B6E942FC676}"/>
              </a:ext>
            </a:extLst>
          </p:cNvPr>
          <p:cNvSpPr txBox="1">
            <a:spLocks noChangeArrowheads="1"/>
          </p:cNvSpPr>
          <p:nvPr/>
        </p:nvSpPr>
        <p:spPr bwMode="auto">
          <a:xfrm>
            <a:off x="1043608" y="764704"/>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800"/>
              <a:t> </a:t>
            </a:r>
            <a:r>
              <a:rPr lang="en-US" altLang="en-US" sz="2800">
                <a:solidFill>
                  <a:srgbClr val="7030A0"/>
                </a:solidFill>
              </a:rPr>
              <a:t>pH </a:t>
            </a:r>
            <a:r>
              <a:rPr lang="el-GR" altLang="en-US" sz="2800">
                <a:solidFill>
                  <a:srgbClr val="7030A0"/>
                </a:solidFill>
              </a:rPr>
              <a:t>της ενδιάμεσης μορφής </a:t>
            </a:r>
          </a:p>
        </p:txBody>
      </p:sp>
      <p:sp>
        <p:nvSpPr>
          <p:cNvPr id="147458" name="Text Box 2">
            <a:extLst>
              <a:ext uri="{FF2B5EF4-FFF2-40B4-BE49-F238E27FC236}">
                <a16:creationId xmlns:a16="http://schemas.microsoft.com/office/drawing/2014/main" id="{C8595D39-B423-4D60-A40E-CB7E51B3DF1D}"/>
              </a:ext>
            </a:extLst>
          </p:cNvPr>
          <p:cNvSpPr txBox="1">
            <a:spLocks noChangeArrowheads="1"/>
          </p:cNvSpPr>
          <p:nvPr/>
        </p:nvSpPr>
        <p:spPr bwMode="auto">
          <a:xfrm>
            <a:off x="1371600" y="3886200"/>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147459" name="Object 3">
            <a:extLst>
              <a:ext uri="{FF2B5EF4-FFF2-40B4-BE49-F238E27FC236}">
                <a16:creationId xmlns:a16="http://schemas.microsoft.com/office/drawing/2014/main" id="{36A521B1-B69F-4891-BFAD-94597A104AD8}"/>
              </a:ext>
            </a:extLst>
          </p:cNvPr>
          <p:cNvGraphicFramePr>
            <a:graphicFrameLocks noChangeAspect="1"/>
          </p:cNvGraphicFramePr>
          <p:nvPr>
            <p:extLst>
              <p:ext uri="{D42A27DB-BD31-4B8C-83A1-F6EECF244321}">
                <p14:modId xmlns:p14="http://schemas.microsoft.com/office/powerpoint/2010/main" val="3844278440"/>
              </p:ext>
            </p:extLst>
          </p:nvPr>
        </p:nvGraphicFramePr>
        <p:xfrm>
          <a:off x="3059832" y="2189163"/>
          <a:ext cx="3214687" cy="782637"/>
        </p:xfrm>
        <a:graphic>
          <a:graphicData uri="http://schemas.openxmlformats.org/presentationml/2006/ole">
            <mc:AlternateContent xmlns:mc="http://schemas.openxmlformats.org/markup-compatibility/2006">
              <mc:Choice xmlns:v="urn:schemas-microsoft-com:vml" Requires="v">
                <p:oleObj r:id="rId3" imgW="1283040" imgH="364320" progId="">
                  <p:embed/>
                </p:oleObj>
              </mc:Choice>
              <mc:Fallback>
                <p:oleObj r:id="rId3" imgW="1283040" imgH="36432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2189163"/>
                        <a:ext cx="3214687" cy="782637"/>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withEffect">
                                  <p:stCondLst>
                                    <p:cond delay="0"/>
                                  </p:stCondLst>
                                  <p:childTnLst>
                                    <p:set>
                                      <p:cBhvr additive="repl">
                                        <p:cTn id="6" dur="1" fill="hold">
                                          <p:stCondLst>
                                            <p:cond delay="0"/>
                                          </p:stCondLst>
                                        </p:cTn>
                                        <p:tgtEl>
                                          <p:spTgt spid="147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1" name="Text Box 1">
            <a:extLst>
              <a:ext uri="{FF2B5EF4-FFF2-40B4-BE49-F238E27FC236}">
                <a16:creationId xmlns:a16="http://schemas.microsoft.com/office/drawing/2014/main" id="{62AF40E5-F145-44C6-8A21-2EE61533B7A2}"/>
              </a:ext>
            </a:extLst>
          </p:cNvPr>
          <p:cNvSpPr txBox="1">
            <a:spLocks noChangeArrowheads="1"/>
          </p:cNvSpPr>
          <p:nvPr/>
        </p:nvSpPr>
        <p:spPr bwMode="auto">
          <a:xfrm>
            <a:off x="642938" y="4429125"/>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800">
                <a:solidFill>
                  <a:srgbClr val="333399"/>
                </a:solidFill>
              </a:rPr>
              <a:t>Ισοηλεκτρικό σημείο</a:t>
            </a:r>
          </a:p>
        </p:txBody>
      </p:sp>
      <p:sp>
        <p:nvSpPr>
          <p:cNvPr id="148482" name="Text Box 2">
            <a:extLst>
              <a:ext uri="{FF2B5EF4-FFF2-40B4-BE49-F238E27FC236}">
                <a16:creationId xmlns:a16="http://schemas.microsoft.com/office/drawing/2014/main" id="{6EC9DA37-6A24-45AA-8689-FD78E41D8931}"/>
              </a:ext>
            </a:extLst>
          </p:cNvPr>
          <p:cNvSpPr txBox="1">
            <a:spLocks noChangeArrowheads="1"/>
          </p:cNvSpPr>
          <p:nvPr/>
        </p:nvSpPr>
        <p:spPr bwMode="auto">
          <a:xfrm>
            <a:off x="1143000" y="500062"/>
            <a:ext cx="7000875" cy="271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1pPr>
            <a:lvl2pPr marL="9144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2pPr>
            <a:lvl3pPr marL="1362075"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9pPr>
          </a:lstStyle>
          <a:p>
            <a:pPr algn="ctr">
              <a:spcBef>
                <a:spcPts val="800"/>
              </a:spcBef>
              <a:buClrTx/>
              <a:buFontTx/>
              <a:buNone/>
            </a:pPr>
            <a:endParaRPr lang="en-US" altLang="en-US" sz="3200" i="1" dirty="0"/>
          </a:p>
          <a:p>
            <a:pPr lvl="1" eaLnBrk="0" hangingPunct="0">
              <a:spcBef>
                <a:spcPts val="700"/>
              </a:spcBef>
              <a:buClrTx/>
              <a:buFontTx/>
              <a:buNone/>
            </a:pPr>
            <a:r>
              <a:rPr lang="el-GR" altLang="en-US" sz="2800" dirty="0">
                <a:solidFill>
                  <a:srgbClr val="CC3300"/>
                </a:solidFill>
              </a:rPr>
              <a:t>Ισοηλεκτρικό σημείο</a:t>
            </a:r>
            <a:r>
              <a:rPr lang="en-US" altLang="en-US" sz="2800" dirty="0"/>
              <a:t>–</a:t>
            </a:r>
            <a:r>
              <a:rPr lang="el-GR" altLang="en-US" sz="2800" dirty="0">
                <a:solidFill>
                  <a:srgbClr val="333399"/>
                </a:solidFill>
              </a:rPr>
              <a:t>το </a:t>
            </a:r>
            <a:r>
              <a:rPr lang="en-US" altLang="en-US" sz="2800" dirty="0">
                <a:solidFill>
                  <a:srgbClr val="333399"/>
                </a:solidFill>
              </a:rPr>
              <a:t>pH </a:t>
            </a:r>
            <a:r>
              <a:rPr lang="el-GR" altLang="en-US" sz="2800" dirty="0">
                <a:solidFill>
                  <a:srgbClr val="333399"/>
                </a:solidFill>
              </a:rPr>
              <a:t>στο οποίο το μέσο φορτίο του πολυπρωτικού οξέος είναι μηδέν</a:t>
            </a:r>
            <a:r>
              <a:rPr lang="en-US" altLang="en-US" sz="2800" dirty="0">
                <a:solidFill>
                  <a:srgbClr val="333399"/>
                </a:solidFill>
              </a:rPr>
              <a:t> 0</a:t>
            </a:r>
          </a:p>
          <a:p>
            <a:pPr lvl="2" eaLnBrk="0" hangingPunct="0">
              <a:spcBef>
                <a:spcPts val="400"/>
              </a:spcBef>
              <a:buClr>
                <a:srgbClr val="CC3300"/>
              </a:buClr>
              <a:buSzPct val="60000"/>
              <a:buFont typeface="Wingdings" panose="05000000000000000000" pitchFamily="2" charset="2"/>
              <a:buChar char=""/>
            </a:pPr>
            <a:r>
              <a:rPr lang="el-GR" altLang="en-US" sz="2400" dirty="0"/>
              <a:t>Ισοηλεκτρικό σημείο</a:t>
            </a:r>
            <a:r>
              <a:rPr lang="en-US" altLang="en-US" sz="2400" dirty="0"/>
              <a:t>: [A</a:t>
            </a:r>
            <a:r>
              <a:rPr lang="en-US" altLang="en-US" sz="2400" baseline="30000" dirty="0"/>
              <a:t>-</a:t>
            </a:r>
            <a:r>
              <a:rPr lang="en-US" altLang="en-US" sz="2400" dirty="0"/>
              <a:t>] = [H</a:t>
            </a:r>
            <a:r>
              <a:rPr lang="en-US" altLang="en-US" sz="2400" baseline="-25000" dirty="0"/>
              <a:t>2</a:t>
            </a:r>
            <a:r>
              <a:rPr lang="en-US" altLang="en-US" sz="2400" dirty="0"/>
              <a:t>A</a:t>
            </a:r>
            <a:r>
              <a:rPr lang="en-US" altLang="en-US" sz="2400" baseline="30000" dirty="0"/>
              <a:t>+</a:t>
            </a:r>
            <a:r>
              <a:rPr lang="en-US" altLang="en-US" sz="2400" dirty="0"/>
              <a:t>] </a:t>
            </a:r>
          </a:p>
          <a:p>
            <a:pPr algn="ctr" eaLnBrk="0" hangingPunct="0">
              <a:spcBef>
                <a:spcPts val="400"/>
              </a:spcBef>
              <a:buClrTx/>
              <a:buFontTx/>
              <a:buNone/>
            </a:pPr>
            <a:endParaRPr lang="en-US" altLang="en-US" sz="1600" dirty="0"/>
          </a:p>
        </p:txBody>
      </p:sp>
      <p:graphicFrame>
        <p:nvGraphicFramePr>
          <p:cNvPr id="148483" name="Object 3">
            <a:extLst>
              <a:ext uri="{FF2B5EF4-FFF2-40B4-BE49-F238E27FC236}">
                <a16:creationId xmlns:a16="http://schemas.microsoft.com/office/drawing/2014/main" id="{6C5CAB01-1F8A-4355-94C8-AE1B846207F0}"/>
              </a:ext>
            </a:extLst>
          </p:cNvPr>
          <p:cNvGraphicFramePr>
            <a:graphicFrameLocks noChangeAspect="1"/>
          </p:cNvGraphicFramePr>
          <p:nvPr/>
        </p:nvGraphicFramePr>
        <p:xfrm>
          <a:off x="4572000" y="4786313"/>
          <a:ext cx="3214688" cy="782637"/>
        </p:xfrm>
        <a:graphic>
          <a:graphicData uri="http://schemas.openxmlformats.org/presentationml/2006/ole">
            <mc:AlternateContent xmlns:mc="http://schemas.openxmlformats.org/markup-compatibility/2006">
              <mc:Choice xmlns:v="urn:schemas-microsoft-com:vml" Requires="v">
                <p:oleObj r:id="rId3" imgW="1283040" imgH="364320" progId="">
                  <p:embed/>
                </p:oleObj>
              </mc:Choice>
              <mc:Fallback>
                <p:oleObj r:id="rId3" imgW="1283040" imgH="36432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786313"/>
                        <a:ext cx="3214688" cy="782637"/>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withEffect">
                                  <p:stCondLst>
                                    <p:cond delay="0"/>
                                  </p:stCondLst>
                                  <p:childTnLst>
                                    <p:set>
                                      <p:cBhvr additive="repl">
                                        <p:cTn id="6" dur="1" fill="hold">
                                          <p:stCondLst>
                                            <p:cond delay="0"/>
                                          </p:stCondLst>
                                        </p:cTn>
                                        <p:tgtEl>
                                          <p:spTgt spid="148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5" name="Text Box 1">
            <a:extLst>
              <a:ext uri="{FF2B5EF4-FFF2-40B4-BE49-F238E27FC236}">
                <a16:creationId xmlns:a16="http://schemas.microsoft.com/office/drawing/2014/main" id="{6B799BA4-1FC4-4B95-AE26-FEF4C47A8E8A}"/>
              </a:ext>
            </a:extLst>
          </p:cNvPr>
          <p:cNvSpPr txBox="1">
            <a:spLocks noChangeArrowheads="1"/>
          </p:cNvSpPr>
          <p:nvPr/>
        </p:nvSpPr>
        <p:spPr bwMode="auto">
          <a:xfrm>
            <a:off x="1143000" y="1357313"/>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spcBef>
                <a:spcPts val="800"/>
              </a:spcBef>
              <a:buClrTx/>
              <a:buFontTx/>
              <a:buNone/>
            </a:pPr>
            <a:r>
              <a:rPr lang="el-GR" altLang="en-US" sz="3200"/>
              <a:t>Όμως οφείλετε να γνωρίζετε </a:t>
            </a:r>
            <a:r>
              <a:rPr lang="el-GR" altLang="en-US" sz="3200" b="1"/>
              <a:t>μόνο </a:t>
            </a:r>
            <a:r>
              <a:rPr lang="el-GR" altLang="en-US" sz="3200"/>
              <a:t>τον τύπο του ισοηλεκτρικού σημείου</a:t>
            </a:r>
          </a:p>
          <a:p>
            <a:pPr algn="ctr">
              <a:spcBef>
                <a:spcPts val="800"/>
              </a:spcBef>
              <a:buClrTx/>
              <a:buFontTx/>
              <a:buNone/>
            </a:pPr>
            <a:endParaRPr lang="el-GR" altLang="en-US" sz="3200"/>
          </a:p>
        </p:txBody>
      </p:sp>
      <p:graphicFrame>
        <p:nvGraphicFramePr>
          <p:cNvPr id="149506" name="Object 2">
            <a:extLst>
              <a:ext uri="{FF2B5EF4-FFF2-40B4-BE49-F238E27FC236}">
                <a16:creationId xmlns:a16="http://schemas.microsoft.com/office/drawing/2014/main" id="{EE08B3A6-503C-4EC8-A36F-2E2447EB3858}"/>
              </a:ext>
            </a:extLst>
          </p:cNvPr>
          <p:cNvGraphicFramePr>
            <a:graphicFrameLocks noChangeAspect="1"/>
          </p:cNvGraphicFramePr>
          <p:nvPr>
            <p:extLst>
              <p:ext uri="{D42A27DB-BD31-4B8C-83A1-F6EECF244321}">
                <p14:modId xmlns:p14="http://schemas.microsoft.com/office/powerpoint/2010/main" val="1183455990"/>
              </p:ext>
            </p:extLst>
          </p:nvPr>
        </p:nvGraphicFramePr>
        <p:xfrm>
          <a:off x="1619672" y="3501008"/>
          <a:ext cx="5264014" cy="1281559"/>
        </p:xfrm>
        <a:graphic>
          <a:graphicData uri="http://schemas.openxmlformats.org/presentationml/2006/ole">
            <mc:AlternateContent xmlns:mc="http://schemas.openxmlformats.org/markup-compatibility/2006">
              <mc:Choice xmlns:v="urn:schemas-microsoft-com:vml" Requires="v">
                <p:oleObj r:id="rId3" imgW="1283040" imgH="364320" progId="">
                  <p:embed/>
                </p:oleObj>
              </mc:Choice>
              <mc:Fallback>
                <p:oleObj r:id="rId3" imgW="1283040" imgH="36432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3501008"/>
                        <a:ext cx="5264014" cy="1281559"/>
                      </a:xfrm>
                      <a:prstGeom prst="rect">
                        <a:avLst/>
                      </a:prstGeom>
                      <a:noFill/>
                      <a:effec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withEffect">
                                  <p:stCondLst>
                                    <p:cond delay="0"/>
                                  </p:stCondLst>
                                  <p:childTnLst>
                                    <p:set>
                                      <p:cBhvr additive="repl">
                                        <p:cTn id="6" dur="1" fill="hold">
                                          <p:stCondLst>
                                            <p:cond delay="0"/>
                                          </p:stCondLst>
                                        </p:cTn>
                                        <p:tgtEl>
                                          <p:spTgt spid="149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29" name="Text Box 1">
            <a:extLst>
              <a:ext uri="{FF2B5EF4-FFF2-40B4-BE49-F238E27FC236}">
                <a16:creationId xmlns:a16="http://schemas.microsoft.com/office/drawing/2014/main" id="{413EBF29-DA7B-4283-A99A-F3B7A676F187}"/>
              </a:ext>
            </a:extLst>
          </p:cNvPr>
          <p:cNvSpPr txBox="1">
            <a:spLocks noChangeArrowheads="1"/>
          </p:cNvSpPr>
          <p:nvPr/>
        </p:nvSpPr>
        <p:spPr bwMode="auto">
          <a:xfrm>
            <a:off x="0" y="1066800"/>
            <a:ext cx="91440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sz="5400" dirty="0">
                <a:solidFill>
                  <a:srgbClr val="CC3399"/>
                </a:solidFill>
                <a:latin typeface="Times New Roman" panose="02020603050405020304" pitchFamily="18" charset="0"/>
              </a:rPr>
              <a:t>Ογκομέτρηση Αμινοξέων</a:t>
            </a:r>
          </a:p>
        </p:txBody>
      </p:sp>
      <p:sp>
        <p:nvSpPr>
          <p:cNvPr id="150530" name="Text Box 2">
            <a:extLst>
              <a:ext uri="{FF2B5EF4-FFF2-40B4-BE49-F238E27FC236}">
                <a16:creationId xmlns:a16="http://schemas.microsoft.com/office/drawing/2014/main" id="{E26B506D-341B-41DF-AE21-BF2D52D59CD8}"/>
              </a:ext>
            </a:extLst>
          </p:cNvPr>
          <p:cNvSpPr txBox="1">
            <a:spLocks noChangeArrowheads="1"/>
          </p:cNvSpPr>
          <p:nvPr/>
        </p:nvSpPr>
        <p:spPr bwMode="auto">
          <a:xfrm>
            <a:off x="1259632" y="2492896"/>
            <a:ext cx="6934200" cy="1752600"/>
          </a:xfrm>
          <a:prstGeom prst="rect">
            <a:avLst/>
          </a:prstGeom>
          <a:solidFill>
            <a:schemeClr val="bg1">
              <a:lumMod val="95000"/>
            </a:schemeClr>
          </a:solidFill>
          <a:ln>
            <a:noFill/>
          </a:ln>
          <a:effec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lnSpc>
                <a:spcPct val="90000"/>
              </a:lnSpc>
              <a:spcBef>
                <a:spcPts val="900"/>
              </a:spcBef>
              <a:buClrTx/>
              <a:buFontTx/>
              <a:buNone/>
            </a:pPr>
            <a:r>
              <a:rPr lang="en-US" altLang="en-US" sz="3600" dirty="0">
                <a:latin typeface="Times New Roman" panose="02020603050405020304" pitchFamily="18" charset="0"/>
              </a:rPr>
              <a:t>pH, </a:t>
            </a:r>
            <a:r>
              <a:rPr lang="en-US" altLang="en-US" sz="3600" dirty="0" err="1">
                <a:latin typeface="Times New Roman" panose="02020603050405020304" pitchFamily="18" charset="0"/>
              </a:rPr>
              <a:t>pK</a:t>
            </a:r>
            <a:r>
              <a:rPr lang="en-US" altLang="en-US" sz="3600" baseline="-25000" dirty="0" err="1">
                <a:latin typeface="Times New Roman" panose="02020603050405020304" pitchFamily="18" charset="0"/>
              </a:rPr>
              <a:t>a</a:t>
            </a:r>
            <a:r>
              <a:rPr lang="en-US" altLang="en-US" sz="3600" dirty="0">
                <a:latin typeface="Times New Roman" panose="02020603050405020304" pitchFamily="18" charset="0"/>
              </a:rPr>
              <a:t>, </a:t>
            </a:r>
            <a:r>
              <a:rPr lang="el-GR" altLang="en-US" sz="3600" dirty="0">
                <a:latin typeface="Times New Roman" panose="02020603050405020304" pitchFamily="18" charset="0"/>
              </a:rPr>
              <a:t>και </a:t>
            </a:r>
            <a:r>
              <a:rPr lang="en-US" altLang="en-US" sz="3600" dirty="0" err="1">
                <a:latin typeface="Times New Roman" panose="02020603050405020304" pitchFamily="18" charset="0"/>
              </a:rPr>
              <a:t>pI</a:t>
            </a:r>
            <a:endParaRPr lang="en-US" altLang="en-US" sz="3600" dirty="0">
              <a:latin typeface="Times New Roman" panose="02020603050405020304" pitchFamily="18" charset="0"/>
            </a:endParaRPr>
          </a:p>
          <a:p>
            <a:pPr algn="ctr">
              <a:lnSpc>
                <a:spcPct val="90000"/>
              </a:lnSpc>
              <a:spcBef>
                <a:spcPts val="900"/>
              </a:spcBef>
              <a:buClrTx/>
              <a:buFontTx/>
              <a:buNone/>
            </a:pPr>
            <a:r>
              <a:rPr lang="el-GR" altLang="en-US" sz="3600" dirty="0">
                <a:solidFill>
                  <a:srgbClr val="7030A0"/>
                </a:solidFill>
                <a:latin typeface="Times New Roman" panose="02020603050405020304" pitchFamily="18" charset="0"/>
              </a:rPr>
              <a:t>Τι συνάγουμε από τις καμπύλες ογκομέτρησης?</a:t>
            </a:r>
          </a:p>
          <a:p>
            <a:pPr algn="ctr">
              <a:lnSpc>
                <a:spcPct val="90000"/>
              </a:lnSpc>
              <a:spcBef>
                <a:spcPts val="700"/>
              </a:spcBef>
              <a:buClrTx/>
              <a:buFontTx/>
              <a:buNone/>
            </a:pPr>
            <a:endParaRPr lang="en-US" altLang="en-US" sz="2800" dirty="0">
              <a:solidFill>
                <a:srgbClr val="FF99CC"/>
              </a:solidFill>
            </a:endParaRPr>
          </a:p>
          <a:p>
            <a:pPr algn="ctr">
              <a:lnSpc>
                <a:spcPct val="90000"/>
              </a:lnSpc>
              <a:spcBef>
                <a:spcPts val="700"/>
              </a:spcBef>
              <a:buClrTx/>
              <a:buFontTx/>
              <a:buNone/>
            </a:pPr>
            <a:endParaRPr lang="en-US" altLang="en-US" sz="2800" dirty="0">
              <a:solidFill>
                <a:srgbClr val="FF99CC"/>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1553" name="Picture 1">
            <a:extLst>
              <a:ext uri="{FF2B5EF4-FFF2-40B4-BE49-F238E27FC236}">
                <a16:creationId xmlns:a16="http://schemas.microsoft.com/office/drawing/2014/main" id="{C857E35D-3A3B-407D-9761-FA01D6A8C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941388"/>
            <a:ext cx="8535987" cy="4975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2B55984E-9CF3-4DC9-A4DC-F46FB3746CA8}"/>
              </a:ext>
            </a:extLst>
          </p:cNvPr>
          <p:cNvSpPr>
            <a:spLocks noChangeArrowheads="1"/>
          </p:cNvSpPr>
          <p:nvPr/>
        </p:nvSpPr>
        <p:spPr bwMode="auto">
          <a:xfrm>
            <a:off x="3352800" y="2209800"/>
            <a:ext cx="5562600" cy="3886200"/>
          </a:xfrm>
          <a:prstGeom prst="rect">
            <a:avLst/>
          </a:prstGeom>
          <a:solidFill>
            <a:srgbClr val="DDDDD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2579" name="Oval 3">
            <a:extLst>
              <a:ext uri="{FF2B5EF4-FFF2-40B4-BE49-F238E27FC236}">
                <a16:creationId xmlns:a16="http://schemas.microsoft.com/office/drawing/2014/main" id="{BFA2C26C-1E36-4818-862E-21BA68CAF5A0}"/>
              </a:ext>
            </a:extLst>
          </p:cNvPr>
          <p:cNvSpPr>
            <a:spLocks noChangeArrowheads="1"/>
          </p:cNvSpPr>
          <p:nvPr/>
        </p:nvSpPr>
        <p:spPr bwMode="auto">
          <a:xfrm>
            <a:off x="1981200" y="1676400"/>
            <a:ext cx="381000" cy="381000"/>
          </a:xfrm>
          <a:prstGeom prst="ellipse">
            <a:avLst/>
          </a:prstGeom>
          <a:solidFill>
            <a:srgbClr val="00CC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2580" name="Oval 4">
            <a:extLst>
              <a:ext uri="{FF2B5EF4-FFF2-40B4-BE49-F238E27FC236}">
                <a16:creationId xmlns:a16="http://schemas.microsoft.com/office/drawing/2014/main" id="{8A0E6838-F1EC-4FC8-BFEF-61F97F81AA58}"/>
              </a:ext>
            </a:extLst>
          </p:cNvPr>
          <p:cNvSpPr>
            <a:spLocks noChangeArrowheads="1"/>
          </p:cNvSpPr>
          <p:nvPr/>
        </p:nvSpPr>
        <p:spPr bwMode="auto">
          <a:xfrm>
            <a:off x="3352800" y="1219200"/>
            <a:ext cx="381000" cy="381000"/>
          </a:xfrm>
          <a:prstGeom prst="ellipse">
            <a:avLst/>
          </a:prstGeom>
          <a:solidFill>
            <a:srgbClr val="FF330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2581" name="Text Box 5">
            <a:extLst>
              <a:ext uri="{FF2B5EF4-FFF2-40B4-BE49-F238E27FC236}">
                <a16:creationId xmlns:a16="http://schemas.microsoft.com/office/drawing/2014/main" id="{60DBBE3D-C857-4972-B412-3B00EBBBE797}"/>
              </a:ext>
            </a:extLst>
          </p:cNvPr>
          <p:cNvSpPr txBox="1">
            <a:spLocks noChangeArrowheads="1"/>
          </p:cNvSpPr>
          <p:nvPr/>
        </p:nvSpPr>
        <p:spPr bwMode="auto">
          <a:xfrm>
            <a:off x="1447800" y="130175"/>
            <a:ext cx="7027863"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b="1">
                <a:latin typeface="Times New Roman" panose="02020603050405020304" pitchFamily="18" charset="0"/>
              </a:rPr>
              <a:t>Καμπύλη ογκομέτρησης ενός αμινοξέος</a:t>
            </a:r>
          </a:p>
        </p:txBody>
      </p:sp>
      <p:grpSp>
        <p:nvGrpSpPr>
          <p:cNvPr id="152582" name="Group 6">
            <a:extLst>
              <a:ext uri="{FF2B5EF4-FFF2-40B4-BE49-F238E27FC236}">
                <a16:creationId xmlns:a16="http://schemas.microsoft.com/office/drawing/2014/main" id="{23BE890C-0D8B-4820-961D-DEEC4D9AA32D}"/>
              </a:ext>
            </a:extLst>
          </p:cNvPr>
          <p:cNvGrpSpPr>
            <a:grpSpLocks/>
          </p:cNvGrpSpPr>
          <p:nvPr/>
        </p:nvGrpSpPr>
        <p:grpSpPr bwMode="auto">
          <a:xfrm>
            <a:off x="3810000" y="1143000"/>
            <a:ext cx="1389063" cy="508000"/>
            <a:chOff x="2400" y="720"/>
            <a:chExt cx="875" cy="320"/>
          </a:xfrm>
        </p:grpSpPr>
        <p:sp>
          <p:nvSpPr>
            <p:cNvPr id="152583" name="Text Box 7">
              <a:extLst>
                <a:ext uri="{FF2B5EF4-FFF2-40B4-BE49-F238E27FC236}">
                  <a16:creationId xmlns:a16="http://schemas.microsoft.com/office/drawing/2014/main" id="{C36EFEB1-9CA9-433E-AAAC-BF1DB49B5C7D}"/>
                </a:ext>
              </a:extLst>
            </p:cNvPr>
            <p:cNvSpPr txBox="1">
              <a:spLocks noChangeArrowheads="1"/>
            </p:cNvSpPr>
            <p:nvPr/>
          </p:nvSpPr>
          <p:spPr bwMode="auto">
            <a:xfrm>
              <a:off x="2644" y="720"/>
              <a:ext cx="630"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pK</a:t>
              </a:r>
              <a:r>
                <a:rPr lang="en-US" altLang="en-US" sz="2400" b="1" baseline="-25000">
                  <a:latin typeface="Times New Roman" panose="02020603050405020304" pitchFamily="18" charset="0"/>
                </a:rPr>
                <a:t>1</a:t>
              </a:r>
              <a:r>
                <a:rPr lang="en-US" altLang="en-US" sz="2400" b="1">
                  <a:latin typeface="Times New Roman" panose="02020603050405020304" pitchFamily="18" charset="0"/>
                </a:rPr>
                <a:t>=2</a:t>
              </a:r>
            </a:p>
          </p:txBody>
        </p:sp>
        <p:sp>
          <p:nvSpPr>
            <p:cNvPr id="152584" name="Line 8">
              <a:extLst>
                <a:ext uri="{FF2B5EF4-FFF2-40B4-BE49-F238E27FC236}">
                  <a16:creationId xmlns:a16="http://schemas.microsoft.com/office/drawing/2014/main" id="{622B3ADA-E676-4D43-909D-0E55D34D0B71}"/>
                </a:ext>
              </a:extLst>
            </p:cNvPr>
            <p:cNvSpPr>
              <a:spLocks noChangeShapeType="1"/>
            </p:cNvSpPr>
            <p:nvPr/>
          </p:nvSpPr>
          <p:spPr bwMode="auto">
            <a:xfrm flipH="1">
              <a:off x="2398" y="912"/>
              <a:ext cx="198" cy="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52585" name="Group 9">
            <a:extLst>
              <a:ext uri="{FF2B5EF4-FFF2-40B4-BE49-F238E27FC236}">
                <a16:creationId xmlns:a16="http://schemas.microsoft.com/office/drawing/2014/main" id="{0F79B196-6D92-49F7-BDA7-3621EAFE822E}"/>
              </a:ext>
            </a:extLst>
          </p:cNvPr>
          <p:cNvGrpSpPr>
            <a:grpSpLocks/>
          </p:cNvGrpSpPr>
          <p:nvPr/>
        </p:nvGrpSpPr>
        <p:grpSpPr bwMode="auto">
          <a:xfrm>
            <a:off x="457200" y="1066800"/>
            <a:ext cx="1438275" cy="600075"/>
            <a:chOff x="288" y="672"/>
            <a:chExt cx="906" cy="378"/>
          </a:xfrm>
        </p:grpSpPr>
        <p:sp>
          <p:nvSpPr>
            <p:cNvPr id="152586" name="Text Box 10">
              <a:extLst>
                <a:ext uri="{FF2B5EF4-FFF2-40B4-BE49-F238E27FC236}">
                  <a16:creationId xmlns:a16="http://schemas.microsoft.com/office/drawing/2014/main" id="{3CE3B446-C227-4221-8783-C5E0BB579FB2}"/>
                </a:ext>
              </a:extLst>
            </p:cNvPr>
            <p:cNvSpPr txBox="1">
              <a:spLocks noChangeArrowheads="1"/>
            </p:cNvSpPr>
            <p:nvPr/>
          </p:nvSpPr>
          <p:spPr bwMode="auto">
            <a:xfrm>
              <a:off x="288" y="672"/>
              <a:ext cx="774"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pK</a:t>
              </a:r>
              <a:r>
                <a:rPr lang="en-US" altLang="en-US" sz="2400" b="1" baseline="-25000">
                  <a:latin typeface="Times New Roman" panose="02020603050405020304" pitchFamily="18" charset="0"/>
                </a:rPr>
                <a:t>2</a:t>
              </a:r>
              <a:r>
                <a:rPr lang="en-US" altLang="en-US" sz="2400" b="1">
                  <a:latin typeface="Times New Roman" panose="02020603050405020304" pitchFamily="18" charset="0"/>
                </a:rPr>
                <a:t>=9.5</a:t>
              </a:r>
            </a:p>
          </p:txBody>
        </p:sp>
        <p:sp>
          <p:nvSpPr>
            <p:cNvPr id="152587" name="Line 11">
              <a:extLst>
                <a:ext uri="{FF2B5EF4-FFF2-40B4-BE49-F238E27FC236}">
                  <a16:creationId xmlns:a16="http://schemas.microsoft.com/office/drawing/2014/main" id="{8F405D9D-B38B-4B16-B3DE-1043751B3B47}"/>
                </a:ext>
              </a:extLst>
            </p:cNvPr>
            <p:cNvSpPr>
              <a:spLocks noChangeShapeType="1"/>
            </p:cNvSpPr>
            <p:nvPr/>
          </p:nvSpPr>
          <p:spPr bwMode="auto">
            <a:xfrm>
              <a:off x="1008" y="912"/>
              <a:ext cx="186" cy="138"/>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52588" name="Group 12">
            <a:extLst>
              <a:ext uri="{FF2B5EF4-FFF2-40B4-BE49-F238E27FC236}">
                <a16:creationId xmlns:a16="http://schemas.microsoft.com/office/drawing/2014/main" id="{EAAD0ABD-BE07-4159-A9E0-3A3F37BE856A}"/>
              </a:ext>
            </a:extLst>
          </p:cNvPr>
          <p:cNvGrpSpPr>
            <a:grpSpLocks/>
          </p:cNvGrpSpPr>
          <p:nvPr/>
        </p:nvGrpSpPr>
        <p:grpSpPr bwMode="auto">
          <a:xfrm>
            <a:off x="4343400" y="2209800"/>
            <a:ext cx="3876675" cy="2886075"/>
            <a:chOff x="2736" y="1392"/>
            <a:chExt cx="2442" cy="1818"/>
          </a:xfrm>
        </p:grpSpPr>
        <p:sp>
          <p:nvSpPr>
            <p:cNvPr id="152589" name="Line 13">
              <a:extLst>
                <a:ext uri="{FF2B5EF4-FFF2-40B4-BE49-F238E27FC236}">
                  <a16:creationId xmlns:a16="http://schemas.microsoft.com/office/drawing/2014/main" id="{9A4FF317-1049-4C7B-BA8C-7B7082CBE8EF}"/>
                </a:ext>
              </a:extLst>
            </p:cNvPr>
            <p:cNvSpPr>
              <a:spLocks noChangeShapeType="1"/>
            </p:cNvSpPr>
            <p:nvPr/>
          </p:nvSpPr>
          <p:spPr bwMode="auto">
            <a:xfrm>
              <a:off x="2736" y="1536"/>
              <a:ext cx="0" cy="1669"/>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590" name="Line 14">
              <a:extLst>
                <a:ext uri="{FF2B5EF4-FFF2-40B4-BE49-F238E27FC236}">
                  <a16:creationId xmlns:a16="http://schemas.microsoft.com/office/drawing/2014/main" id="{32CC0A04-D092-4934-A33F-1200C0E9C7A9}"/>
                </a:ext>
              </a:extLst>
            </p:cNvPr>
            <p:cNvSpPr>
              <a:spLocks noChangeShapeType="1"/>
            </p:cNvSpPr>
            <p:nvPr/>
          </p:nvSpPr>
          <p:spPr bwMode="auto">
            <a:xfrm>
              <a:off x="2736" y="3211"/>
              <a:ext cx="2437" cy="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591" name="Line 15">
              <a:extLst>
                <a:ext uri="{FF2B5EF4-FFF2-40B4-BE49-F238E27FC236}">
                  <a16:creationId xmlns:a16="http://schemas.microsoft.com/office/drawing/2014/main" id="{CF7AF90F-9A48-43A5-ABC2-3EB0D0DA5882}"/>
                </a:ext>
              </a:extLst>
            </p:cNvPr>
            <p:cNvSpPr>
              <a:spLocks noChangeShapeType="1"/>
            </p:cNvSpPr>
            <p:nvPr/>
          </p:nvSpPr>
          <p:spPr bwMode="auto">
            <a:xfrm>
              <a:off x="4027" y="1536"/>
              <a:ext cx="0" cy="1669"/>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592" name="Line 16">
              <a:extLst>
                <a:ext uri="{FF2B5EF4-FFF2-40B4-BE49-F238E27FC236}">
                  <a16:creationId xmlns:a16="http://schemas.microsoft.com/office/drawing/2014/main" id="{B304BA4F-E7EF-43A9-B663-0ABD801E4C1D}"/>
                </a:ext>
              </a:extLst>
            </p:cNvPr>
            <p:cNvSpPr>
              <a:spLocks noChangeShapeType="1"/>
            </p:cNvSpPr>
            <p:nvPr/>
          </p:nvSpPr>
          <p:spPr bwMode="auto">
            <a:xfrm>
              <a:off x="5179" y="1392"/>
              <a:ext cx="0" cy="1813"/>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52593" name="Text Box 17">
            <a:extLst>
              <a:ext uri="{FF2B5EF4-FFF2-40B4-BE49-F238E27FC236}">
                <a16:creationId xmlns:a16="http://schemas.microsoft.com/office/drawing/2014/main" id="{5931D263-2B10-4CB9-A619-4BA93C69D41A}"/>
              </a:ext>
            </a:extLst>
          </p:cNvPr>
          <p:cNvSpPr txBox="1">
            <a:spLocks noChangeArrowheads="1"/>
          </p:cNvSpPr>
          <p:nvPr/>
        </p:nvSpPr>
        <p:spPr bwMode="auto">
          <a:xfrm>
            <a:off x="3276600" y="3406775"/>
            <a:ext cx="7239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200" b="1">
                <a:latin typeface="Times New Roman" panose="02020603050405020304" pitchFamily="18" charset="0"/>
              </a:rPr>
              <a:t>pH</a:t>
            </a:r>
          </a:p>
        </p:txBody>
      </p:sp>
      <p:sp>
        <p:nvSpPr>
          <p:cNvPr id="152594" name="Text Box 18">
            <a:extLst>
              <a:ext uri="{FF2B5EF4-FFF2-40B4-BE49-F238E27FC236}">
                <a16:creationId xmlns:a16="http://schemas.microsoft.com/office/drawing/2014/main" id="{008C730C-B3E0-4259-8635-0399F286BD51}"/>
              </a:ext>
            </a:extLst>
          </p:cNvPr>
          <p:cNvSpPr txBox="1">
            <a:spLocks noChangeArrowheads="1"/>
          </p:cNvSpPr>
          <p:nvPr/>
        </p:nvSpPr>
        <p:spPr bwMode="auto">
          <a:xfrm>
            <a:off x="4191000" y="5105400"/>
            <a:ext cx="3333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0</a:t>
            </a:r>
          </a:p>
        </p:txBody>
      </p:sp>
      <p:sp>
        <p:nvSpPr>
          <p:cNvPr id="152595" name="Line 19">
            <a:extLst>
              <a:ext uri="{FF2B5EF4-FFF2-40B4-BE49-F238E27FC236}">
                <a16:creationId xmlns:a16="http://schemas.microsoft.com/office/drawing/2014/main" id="{3637D301-B6A5-48B9-9224-28E53E979652}"/>
              </a:ext>
            </a:extLst>
          </p:cNvPr>
          <p:cNvSpPr>
            <a:spLocks noChangeShapeType="1"/>
          </p:cNvSpPr>
          <p:nvPr/>
        </p:nvSpPr>
        <p:spPr bwMode="auto">
          <a:xfrm>
            <a:off x="5405438" y="4953000"/>
            <a:ext cx="1587" cy="1524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596" name="Line 20">
            <a:extLst>
              <a:ext uri="{FF2B5EF4-FFF2-40B4-BE49-F238E27FC236}">
                <a16:creationId xmlns:a16="http://schemas.microsoft.com/office/drawing/2014/main" id="{8FA7111D-1325-4B35-9C02-2948301F436B}"/>
              </a:ext>
            </a:extLst>
          </p:cNvPr>
          <p:cNvSpPr>
            <a:spLocks noChangeShapeType="1"/>
          </p:cNvSpPr>
          <p:nvPr/>
        </p:nvSpPr>
        <p:spPr bwMode="auto">
          <a:xfrm>
            <a:off x="7315200" y="4953000"/>
            <a:ext cx="1588" cy="1524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597" name="Text Box 21">
            <a:extLst>
              <a:ext uri="{FF2B5EF4-FFF2-40B4-BE49-F238E27FC236}">
                <a16:creationId xmlns:a16="http://schemas.microsoft.com/office/drawing/2014/main" id="{9953DD7F-03D6-4FCC-845C-52DA2F9B646D}"/>
              </a:ext>
            </a:extLst>
          </p:cNvPr>
          <p:cNvSpPr txBox="1">
            <a:spLocks noChangeArrowheads="1"/>
          </p:cNvSpPr>
          <p:nvPr/>
        </p:nvSpPr>
        <p:spPr bwMode="auto">
          <a:xfrm>
            <a:off x="6096000" y="5154613"/>
            <a:ext cx="500063"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000" b="1">
                <a:latin typeface="Times New Roman" panose="02020603050405020304" pitchFamily="18" charset="0"/>
              </a:rPr>
              <a:t>1.0</a:t>
            </a:r>
          </a:p>
        </p:txBody>
      </p:sp>
      <p:sp>
        <p:nvSpPr>
          <p:cNvPr id="152598" name="Text Box 22">
            <a:extLst>
              <a:ext uri="{FF2B5EF4-FFF2-40B4-BE49-F238E27FC236}">
                <a16:creationId xmlns:a16="http://schemas.microsoft.com/office/drawing/2014/main" id="{27C448B1-D35C-470D-9E43-7DA7E1BDDDAC}"/>
              </a:ext>
            </a:extLst>
          </p:cNvPr>
          <p:cNvSpPr txBox="1">
            <a:spLocks noChangeArrowheads="1"/>
          </p:cNvSpPr>
          <p:nvPr/>
        </p:nvSpPr>
        <p:spPr bwMode="auto">
          <a:xfrm>
            <a:off x="7086600" y="5165725"/>
            <a:ext cx="50006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000" b="1">
                <a:latin typeface="Times New Roman" panose="02020603050405020304" pitchFamily="18" charset="0"/>
              </a:rPr>
              <a:t>1.5</a:t>
            </a:r>
          </a:p>
        </p:txBody>
      </p:sp>
      <p:sp>
        <p:nvSpPr>
          <p:cNvPr id="152599" name="Text Box 23">
            <a:extLst>
              <a:ext uri="{FF2B5EF4-FFF2-40B4-BE49-F238E27FC236}">
                <a16:creationId xmlns:a16="http://schemas.microsoft.com/office/drawing/2014/main" id="{632CECCC-BF15-45AA-919D-E02408FC0E3A}"/>
              </a:ext>
            </a:extLst>
          </p:cNvPr>
          <p:cNvSpPr txBox="1">
            <a:spLocks noChangeArrowheads="1"/>
          </p:cNvSpPr>
          <p:nvPr/>
        </p:nvSpPr>
        <p:spPr bwMode="auto">
          <a:xfrm>
            <a:off x="7924800" y="5105400"/>
            <a:ext cx="5619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2.0</a:t>
            </a:r>
          </a:p>
        </p:txBody>
      </p:sp>
      <p:sp>
        <p:nvSpPr>
          <p:cNvPr id="152600" name="Text Box 24">
            <a:extLst>
              <a:ext uri="{FF2B5EF4-FFF2-40B4-BE49-F238E27FC236}">
                <a16:creationId xmlns:a16="http://schemas.microsoft.com/office/drawing/2014/main" id="{5EB6E1CA-7803-4567-A06E-097EB5B83509}"/>
              </a:ext>
            </a:extLst>
          </p:cNvPr>
          <p:cNvSpPr txBox="1">
            <a:spLocks noChangeArrowheads="1"/>
          </p:cNvSpPr>
          <p:nvPr/>
        </p:nvSpPr>
        <p:spPr bwMode="auto">
          <a:xfrm>
            <a:off x="5105400" y="5165725"/>
            <a:ext cx="50006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000" b="1">
                <a:latin typeface="Times New Roman" panose="02020603050405020304" pitchFamily="18" charset="0"/>
              </a:rPr>
              <a:t>0.5</a:t>
            </a:r>
          </a:p>
        </p:txBody>
      </p:sp>
      <p:sp>
        <p:nvSpPr>
          <p:cNvPr id="152601" name="Text Box 25">
            <a:extLst>
              <a:ext uri="{FF2B5EF4-FFF2-40B4-BE49-F238E27FC236}">
                <a16:creationId xmlns:a16="http://schemas.microsoft.com/office/drawing/2014/main" id="{2B3BC5EA-9144-44A0-AD5E-18C5D4B52F06}"/>
              </a:ext>
            </a:extLst>
          </p:cNvPr>
          <p:cNvSpPr txBox="1">
            <a:spLocks noChangeArrowheads="1"/>
          </p:cNvSpPr>
          <p:nvPr/>
        </p:nvSpPr>
        <p:spPr bwMode="auto">
          <a:xfrm>
            <a:off x="3505200" y="4343400"/>
            <a:ext cx="5619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2.0</a:t>
            </a:r>
          </a:p>
        </p:txBody>
      </p:sp>
      <p:sp>
        <p:nvSpPr>
          <p:cNvPr id="152602" name="Line 26">
            <a:extLst>
              <a:ext uri="{FF2B5EF4-FFF2-40B4-BE49-F238E27FC236}">
                <a16:creationId xmlns:a16="http://schemas.microsoft.com/office/drawing/2014/main" id="{645C73BF-7B21-466D-BDDF-BE83508E7B34}"/>
              </a:ext>
            </a:extLst>
          </p:cNvPr>
          <p:cNvSpPr>
            <a:spLocks noChangeShapeType="1"/>
          </p:cNvSpPr>
          <p:nvPr/>
        </p:nvSpPr>
        <p:spPr bwMode="auto">
          <a:xfrm>
            <a:off x="4038600" y="4572000"/>
            <a:ext cx="304800"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603" name="Line 27">
            <a:extLst>
              <a:ext uri="{FF2B5EF4-FFF2-40B4-BE49-F238E27FC236}">
                <a16:creationId xmlns:a16="http://schemas.microsoft.com/office/drawing/2014/main" id="{8839A1FA-6EC2-4559-B1F5-00B352844685}"/>
              </a:ext>
            </a:extLst>
          </p:cNvPr>
          <p:cNvSpPr>
            <a:spLocks noChangeShapeType="1"/>
          </p:cNvSpPr>
          <p:nvPr/>
        </p:nvSpPr>
        <p:spPr bwMode="auto">
          <a:xfrm>
            <a:off x="4114800" y="2971800"/>
            <a:ext cx="228600"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604" name="Text Box 28">
            <a:extLst>
              <a:ext uri="{FF2B5EF4-FFF2-40B4-BE49-F238E27FC236}">
                <a16:creationId xmlns:a16="http://schemas.microsoft.com/office/drawing/2014/main" id="{30725DF8-21AE-4F16-BC27-9F6F0910B512}"/>
              </a:ext>
            </a:extLst>
          </p:cNvPr>
          <p:cNvSpPr txBox="1">
            <a:spLocks noChangeArrowheads="1"/>
          </p:cNvSpPr>
          <p:nvPr/>
        </p:nvSpPr>
        <p:spPr bwMode="auto">
          <a:xfrm>
            <a:off x="3581400" y="2743200"/>
            <a:ext cx="5619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9.5</a:t>
            </a:r>
          </a:p>
        </p:txBody>
      </p:sp>
      <p:sp>
        <p:nvSpPr>
          <p:cNvPr id="152605" name="Oval 29">
            <a:extLst>
              <a:ext uri="{FF2B5EF4-FFF2-40B4-BE49-F238E27FC236}">
                <a16:creationId xmlns:a16="http://schemas.microsoft.com/office/drawing/2014/main" id="{56490245-6C01-4E42-B772-F068E362DF8D}"/>
              </a:ext>
            </a:extLst>
          </p:cNvPr>
          <p:cNvSpPr>
            <a:spLocks noChangeArrowheads="1"/>
          </p:cNvSpPr>
          <p:nvPr/>
        </p:nvSpPr>
        <p:spPr bwMode="auto">
          <a:xfrm>
            <a:off x="5324475" y="4495800"/>
            <a:ext cx="152400" cy="152400"/>
          </a:xfrm>
          <a:prstGeom prst="ellipse">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2606" name="Freeform 30">
            <a:extLst>
              <a:ext uri="{FF2B5EF4-FFF2-40B4-BE49-F238E27FC236}">
                <a16:creationId xmlns:a16="http://schemas.microsoft.com/office/drawing/2014/main" id="{1099C614-221A-49EA-99A2-99849E3FC685}"/>
              </a:ext>
            </a:extLst>
          </p:cNvPr>
          <p:cNvSpPr>
            <a:spLocks noChangeArrowheads="1"/>
          </p:cNvSpPr>
          <p:nvPr/>
        </p:nvSpPr>
        <p:spPr bwMode="auto">
          <a:xfrm>
            <a:off x="4267200" y="3757613"/>
            <a:ext cx="2146300" cy="1371600"/>
          </a:xfrm>
          <a:custGeom>
            <a:avLst/>
            <a:gdLst>
              <a:gd name="G0" fmla="+- 1 0 0"/>
              <a:gd name="G1" fmla="+- 264 0 0"/>
              <a:gd name="G2" fmla="+- 1 0 0"/>
              <a:gd name="G3" fmla="+- 1 0 0"/>
              <a:gd name="G4" fmla="+- 1 0 0"/>
              <a:gd name="G5" fmla="+- 8 0 0"/>
              <a:gd name="G6" fmla="+- 1 0 0"/>
              <a:gd name="G7" fmla="+- 4 0 0"/>
              <a:gd name="G8" fmla="+- 1 0 0"/>
              <a:gd name="G9" fmla="+- 1 0 0"/>
              <a:gd name="T0" fmla="*/ 2147483647 w 1392"/>
              <a:gd name="T1" fmla="*/ 2147483647 h 912"/>
              <a:gd name="T2" fmla="*/ 2147483647 w 1392"/>
              <a:gd name="T3" fmla="*/ 2147483647 h 912"/>
              <a:gd name="T4" fmla="*/ 2147483647 w 1392"/>
              <a:gd name="T5" fmla="*/ 2147483647 h 912"/>
              <a:gd name="T6" fmla="*/ 2147483647 w 1392"/>
              <a:gd name="T7" fmla="*/ 0 h 912"/>
              <a:gd name="T8" fmla="*/ 0 w 1392"/>
              <a:gd name="T9" fmla="*/ 0 h 912"/>
              <a:gd name="T10" fmla="*/ 1392 w 1392"/>
              <a:gd name="T11" fmla="*/ 912 h 912"/>
            </a:gdLst>
            <a:ahLst/>
            <a:cxnLst>
              <a:cxn ang="0">
                <a:pos x="T0" y="T1"/>
              </a:cxn>
              <a:cxn ang="0">
                <a:pos x="T2" y="T3"/>
              </a:cxn>
              <a:cxn ang="0">
                <a:pos x="T4" y="T5"/>
              </a:cxn>
              <a:cxn ang="0">
                <a:pos x="T6" y="T7"/>
              </a:cxn>
            </a:cxnLst>
            <a:rect l="T8" t="T9" r="T10" b="T11"/>
            <a:pathLst>
              <a:path w="1392" h="912">
                <a:moveTo>
                  <a:pt x="88" y="912"/>
                </a:moveTo>
                <a:cubicBezTo>
                  <a:pt x="44" y="832"/>
                  <a:pt x="0" y="752"/>
                  <a:pt x="184" y="672"/>
                </a:cubicBezTo>
                <a:cubicBezTo>
                  <a:pt x="368" y="592"/>
                  <a:pt x="992" y="544"/>
                  <a:pt x="1192" y="432"/>
                </a:cubicBezTo>
                <a:cubicBezTo>
                  <a:pt x="1392" y="320"/>
                  <a:pt x="1352" y="72"/>
                  <a:pt x="1384" y="0"/>
                </a:cubicBezTo>
              </a:path>
            </a:pathLst>
          </a:custGeom>
          <a:noFill/>
          <a:ln w="38160" cap="sq">
            <a:solidFill>
              <a:srgbClr val="FF33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2607" name="Freeform 31">
            <a:extLst>
              <a:ext uri="{FF2B5EF4-FFF2-40B4-BE49-F238E27FC236}">
                <a16:creationId xmlns:a16="http://schemas.microsoft.com/office/drawing/2014/main" id="{0B0C1AAB-1F15-45D1-B610-106AB11B8D73}"/>
              </a:ext>
            </a:extLst>
          </p:cNvPr>
          <p:cNvSpPr>
            <a:spLocks noChangeArrowheads="1"/>
          </p:cNvSpPr>
          <p:nvPr/>
        </p:nvSpPr>
        <p:spPr bwMode="auto">
          <a:xfrm>
            <a:off x="6400800" y="2209800"/>
            <a:ext cx="1828800" cy="1371600"/>
          </a:xfrm>
          <a:custGeom>
            <a:avLst/>
            <a:gdLst>
              <a:gd name="G0" fmla="+- 96 0 0"/>
              <a:gd name="G1" fmla="+- 1 0 0"/>
              <a:gd name="G2" fmla="+- 1 0 0"/>
              <a:gd name="G3" fmla="+- 1 0 0"/>
              <a:gd name="G4" fmla="+- 1 0 0"/>
              <a:gd name="G5" fmla="+- 8 0 0"/>
              <a:gd name="G6" fmla="+- 1 0 0"/>
              <a:gd name="G7" fmla="+- 4 0 0"/>
              <a:gd name="G8" fmla="+- 32767 0 0"/>
              <a:gd name="G9" fmla="+- 1 0 0"/>
              <a:gd name="T0" fmla="*/ 0 w 1152"/>
              <a:gd name="T1" fmla="*/ 2147483647 h 864"/>
              <a:gd name="T2" fmla="*/ 2147483647 w 1152"/>
              <a:gd name="T3" fmla="*/ 2147483647 h 864"/>
              <a:gd name="T4" fmla="*/ 2147483647 w 1152"/>
              <a:gd name="T5" fmla="*/ 2147483647 h 864"/>
              <a:gd name="T6" fmla="*/ 2147483647 w 1152"/>
              <a:gd name="T7" fmla="*/ 0 h 864"/>
              <a:gd name="T8" fmla="*/ 0 w 1152"/>
              <a:gd name="T9" fmla="*/ 0 h 864"/>
              <a:gd name="T10" fmla="*/ 1152 w 1152"/>
              <a:gd name="T11" fmla="*/ 864 h 864"/>
            </a:gdLst>
            <a:ahLst/>
            <a:cxnLst>
              <a:cxn ang="0">
                <a:pos x="T0" y="T1"/>
              </a:cxn>
              <a:cxn ang="0">
                <a:pos x="T2" y="T3"/>
              </a:cxn>
              <a:cxn ang="0">
                <a:pos x="T4" y="T5"/>
              </a:cxn>
              <a:cxn ang="0">
                <a:pos x="T6" y="T7"/>
              </a:cxn>
            </a:cxnLst>
            <a:rect l="T8" t="T9" r="T10" b="T11"/>
            <a:pathLst>
              <a:path w="1152" h="864">
                <a:moveTo>
                  <a:pt x="0" y="864"/>
                </a:moveTo>
                <a:cubicBezTo>
                  <a:pt x="16" y="784"/>
                  <a:pt x="32" y="704"/>
                  <a:pt x="192" y="624"/>
                </a:cubicBezTo>
                <a:cubicBezTo>
                  <a:pt x="352" y="544"/>
                  <a:pt x="800" y="488"/>
                  <a:pt x="960" y="384"/>
                </a:cubicBezTo>
                <a:cubicBezTo>
                  <a:pt x="1120" y="280"/>
                  <a:pt x="1120" y="64"/>
                  <a:pt x="1152" y="0"/>
                </a:cubicBezTo>
              </a:path>
            </a:pathLst>
          </a:custGeom>
          <a:noFill/>
          <a:ln w="38160" cap="sq">
            <a:solidFill>
              <a:srgbClr val="333399"/>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2608" name="Oval 32">
            <a:extLst>
              <a:ext uri="{FF2B5EF4-FFF2-40B4-BE49-F238E27FC236}">
                <a16:creationId xmlns:a16="http://schemas.microsoft.com/office/drawing/2014/main" id="{6C918EC5-60C3-4D2D-B291-4F6BCB336494}"/>
              </a:ext>
            </a:extLst>
          </p:cNvPr>
          <p:cNvSpPr>
            <a:spLocks noChangeArrowheads="1"/>
          </p:cNvSpPr>
          <p:nvPr/>
        </p:nvSpPr>
        <p:spPr bwMode="auto">
          <a:xfrm>
            <a:off x="7315200" y="2895600"/>
            <a:ext cx="152400" cy="152400"/>
          </a:xfrm>
          <a:prstGeom prst="ellipse">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2609" name="Text Box 33">
            <a:extLst>
              <a:ext uri="{FF2B5EF4-FFF2-40B4-BE49-F238E27FC236}">
                <a16:creationId xmlns:a16="http://schemas.microsoft.com/office/drawing/2014/main" id="{A87D3E9D-81D4-4DFC-B422-7DD7114CA5D1}"/>
              </a:ext>
            </a:extLst>
          </p:cNvPr>
          <p:cNvSpPr txBox="1">
            <a:spLocks noChangeArrowheads="1"/>
          </p:cNvSpPr>
          <p:nvPr/>
        </p:nvSpPr>
        <p:spPr bwMode="auto">
          <a:xfrm>
            <a:off x="4724400" y="2895600"/>
            <a:ext cx="12160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-COOH</a:t>
            </a:r>
          </a:p>
        </p:txBody>
      </p:sp>
      <p:sp>
        <p:nvSpPr>
          <p:cNvPr id="152610" name="Text Box 34">
            <a:extLst>
              <a:ext uri="{FF2B5EF4-FFF2-40B4-BE49-F238E27FC236}">
                <a16:creationId xmlns:a16="http://schemas.microsoft.com/office/drawing/2014/main" id="{8F84099A-8918-4EFC-AC4E-B07D2BA6EE00}"/>
              </a:ext>
            </a:extLst>
          </p:cNvPr>
          <p:cNvSpPr txBox="1">
            <a:spLocks noChangeArrowheads="1"/>
          </p:cNvSpPr>
          <p:nvPr/>
        </p:nvSpPr>
        <p:spPr bwMode="auto">
          <a:xfrm>
            <a:off x="5105400" y="5562600"/>
            <a:ext cx="2376488"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Equivalents OH-</a:t>
            </a:r>
          </a:p>
        </p:txBody>
      </p:sp>
      <p:sp>
        <p:nvSpPr>
          <p:cNvPr id="152611" name="Text Box 35">
            <a:extLst>
              <a:ext uri="{FF2B5EF4-FFF2-40B4-BE49-F238E27FC236}">
                <a16:creationId xmlns:a16="http://schemas.microsoft.com/office/drawing/2014/main" id="{8DD1B130-3014-46F3-B59C-40295EB66A26}"/>
              </a:ext>
            </a:extLst>
          </p:cNvPr>
          <p:cNvSpPr txBox="1">
            <a:spLocks noChangeArrowheads="1"/>
          </p:cNvSpPr>
          <p:nvPr/>
        </p:nvSpPr>
        <p:spPr bwMode="auto">
          <a:xfrm>
            <a:off x="718343" y="2305661"/>
            <a:ext cx="1441462"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800" b="1" dirty="0">
                <a:solidFill>
                  <a:schemeClr val="accent4">
                    <a:lumMod val="50000"/>
                  </a:schemeClr>
                </a:solidFill>
                <a:latin typeface="Times New Roman" panose="02020603050405020304" pitchFamily="18" charset="0"/>
              </a:rPr>
              <a:t>Γλυκίνη</a:t>
            </a:r>
          </a:p>
        </p:txBody>
      </p:sp>
      <p:sp>
        <p:nvSpPr>
          <p:cNvPr id="152612" name="Text Box 36">
            <a:extLst>
              <a:ext uri="{FF2B5EF4-FFF2-40B4-BE49-F238E27FC236}">
                <a16:creationId xmlns:a16="http://schemas.microsoft.com/office/drawing/2014/main" id="{3D59F2BD-B8FC-491F-9BCE-1357EB5500A1}"/>
              </a:ext>
            </a:extLst>
          </p:cNvPr>
          <p:cNvSpPr txBox="1">
            <a:spLocks noChangeArrowheads="1"/>
          </p:cNvSpPr>
          <p:nvPr/>
        </p:nvSpPr>
        <p:spPr bwMode="auto">
          <a:xfrm>
            <a:off x="4343400" y="4035425"/>
            <a:ext cx="957263"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-COOH</a:t>
            </a:r>
          </a:p>
        </p:txBody>
      </p:sp>
      <p:sp>
        <p:nvSpPr>
          <p:cNvPr id="152613" name="Text Box 37">
            <a:extLst>
              <a:ext uri="{FF2B5EF4-FFF2-40B4-BE49-F238E27FC236}">
                <a16:creationId xmlns:a16="http://schemas.microsoft.com/office/drawing/2014/main" id="{8CF3E639-5AD3-470B-BD0B-680FF7DD3174}"/>
              </a:ext>
            </a:extLst>
          </p:cNvPr>
          <p:cNvSpPr txBox="1">
            <a:spLocks noChangeArrowheads="1"/>
          </p:cNvSpPr>
          <p:nvPr/>
        </p:nvSpPr>
        <p:spPr bwMode="auto">
          <a:xfrm>
            <a:off x="5334000" y="4645025"/>
            <a:ext cx="8223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-COO</a:t>
            </a:r>
            <a:r>
              <a:rPr lang="en-US" altLang="en-US" b="1" baseline="30000">
                <a:latin typeface="Times New Roman" panose="02020603050405020304" pitchFamily="18" charset="0"/>
              </a:rPr>
              <a:t>-</a:t>
            </a:r>
          </a:p>
        </p:txBody>
      </p:sp>
      <p:grpSp>
        <p:nvGrpSpPr>
          <p:cNvPr id="152614" name="Group 38">
            <a:extLst>
              <a:ext uri="{FF2B5EF4-FFF2-40B4-BE49-F238E27FC236}">
                <a16:creationId xmlns:a16="http://schemas.microsoft.com/office/drawing/2014/main" id="{0E9A09D5-823B-44F1-A930-AFD5D4FBB143}"/>
              </a:ext>
            </a:extLst>
          </p:cNvPr>
          <p:cNvGrpSpPr>
            <a:grpSpLocks/>
          </p:cNvGrpSpPr>
          <p:nvPr/>
        </p:nvGrpSpPr>
        <p:grpSpPr bwMode="auto">
          <a:xfrm>
            <a:off x="6934200" y="3810000"/>
            <a:ext cx="827088" cy="736600"/>
            <a:chOff x="4368" y="2400"/>
            <a:chExt cx="521" cy="464"/>
          </a:xfrm>
        </p:grpSpPr>
        <p:sp>
          <p:nvSpPr>
            <p:cNvPr id="152615" name="Text Box 39">
              <a:extLst>
                <a:ext uri="{FF2B5EF4-FFF2-40B4-BE49-F238E27FC236}">
                  <a16:creationId xmlns:a16="http://schemas.microsoft.com/office/drawing/2014/main" id="{8D904E8C-E720-4AE9-987F-1C677E0B86B7}"/>
                </a:ext>
              </a:extLst>
            </p:cNvPr>
            <p:cNvSpPr txBox="1">
              <a:spLocks noChangeArrowheads="1"/>
            </p:cNvSpPr>
            <p:nvPr/>
          </p:nvSpPr>
          <p:spPr bwMode="auto">
            <a:xfrm>
              <a:off x="4368" y="2544"/>
              <a:ext cx="521"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H</a:t>
              </a:r>
              <a:r>
                <a:rPr lang="en-US" altLang="en-US" sz="2400" b="1" baseline="-25000">
                  <a:latin typeface="Times New Roman" panose="02020603050405020304" pitchFamily="18" charset="0"/>
                </a:rPr>
                <a:t>3</a:t>
              </a:r>
              <a:r>
                <a:rPr lang="en-US" altLang="en-US" sz="2400" b="1">
                  <a:latin typeface="Times New Roman" panose="02020603050405020304" pitchFamily="18" charset="0"/>
                </a:rPr>
                <a:t>N-</a:t>
              </a:r>
            </a:p>
          </p:txBody>
        </p:sp>
        <p:sp>
          <p:nvSpPr>
            <p:cNvPr id="152616" name="Text Box 40">
              <a:extLst>
                <a:ext uri="{FF2B5EF4-FFF2-40B4-BE49-F238E27FC236}">
                  <a16:creationId xmlns:a16="http://schemas.microsoft.com/office/drawing/2014/main" id="{9D99E793-4C02-482A-9A32-E010B1230926}"/>
                </a:ext>
              </a:extLst>
            </p:cNvPr>
            <p:cNvSpPr txBox="1">
              <a:spLocks noChangeArrowheads="1"/>
            </p:cNvSpPr>
            <p:nvPr/>
          </p:nvSpPr>
          <p:spPr bwMode="auto">
            <a:xfrm>
              <a:off x="4608" y="2400"/>
              <a:ext cx="222"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a:t>
              </a:r>
            </a:p>
          </p:txBody>
        </p:sp>
      </p:grpSp>
      <p:sp>
        <p:nvSpPr>
          <p:cNvPr id="152617" name="Text Box 41">
            <a:extLst>
              <a:ext uri="{FF2B5EF4-FFF2-40B4-BE49-F238E27FC236}">
                <a16:creationId xmlns:a16="http://schemas.microsoft.com/office/drawing/2014/main" id="{20620A66-7FDE-4A4C-A041-9FB98785876B}"/>
              </a:ext>
            </a:extLst>
          </p:cNvPr>
          <p:cNvSpPr txBox="1">
            <a:spLocks noChangeArrowheads="1"/>
          </p:cNvSpPr>
          <p:nvPr/>
        </p:nvSpPr>
        <p:spPr bwMode="auto">
          <a:xfrm>
            <a:off x="7467600" y="3048000"/>
            <a:ext cx="66675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H</a:t>
            </a:r>
            <a:r>
              <a:rPr lang="en-US" altLang="en-US" b="1" baseline="-25000">
                <a:latin typeface="Times New Roman" panose="02020603050405020304" pitchFamily="18" charset="0"/>
              </a:rPr>
              <a:t>2</a:t>
            </a:r>
            <a:r>
              <a:rPr lang="en-US" altLang="en-US" b="1">
                <a:latin typeface="Times New Roman" panose="02020603050405020304" pitchFamily="18" charset="0"/>
              </a:rPr>
              <a:t>N-</a:t>
            </a:r>
          </a:p>
        </p:txBody>
      </p:sp>
      <p:grpSp>
        <p:nvGrpSpPr>
          <p:cNvPr id="152618" name="Group 42">
            <a:extLst>
              <a:ext uri="{FF2B5EF4-FFF2-40B4-BE49-F238E27FC236}">
                <a16:creationId xmlns:a16="http://schemas.microsoft.com/office/drawing/2014/main" id="{540051E0-FCED-4D76-8DC4-5B3275666C2B}"/>
              </a:ext>
            </a:extLst>
          </p:cNvPr>
          <p:cNvGrpSpPr>
            <a:grpSpLocks/>
          </p:cNvGrpSpPr>
          <p:nvPr/>
        </p:nvGrpSpPr>
        <p:grpSpPr bwMode="auto">
          <a:xfrm>
            <a:off x="6477000" y="2362200"/>
            <a:ext cx="665163" cy="630238"/>
            <a:chOff x="4080" y="1488"/>
            <a:chExt cx="419" cy="397"/>
          </a:xfrm>
        </p:grpSpPr>
        <p:sp>
          <p:nvSpPr>
            <p:cNvPr id="152619" name="Text Box 43">
              <a:extLst>
                <a:ext uri="{FF2B5EF4-FFF2-40B4-BE49-F238E27FC236}">
                  <a16:creationId xmlns:a16="http://schemas.microsoft.com/office/drawing/2014/main" id="{D0353A21-4683-4020-A523-072C317BD881}"/>
                </a:ext>
              </a:extLst>
            </p:cNvPr>
            <p:cNvSpPr txBox="1">
              <a:spLocks noChangeArrowheads="1"/>
            </p:cNvSpPr>
            <p:nvPr/>
          </p:nvSpPr>
          <p:spPr bwMode="auto">
            <a:xfrm>
              <a:off x="4080" y="1630"/>
              <a:ext cx="419"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H</a:t>
              </a:r>
              <a:r>
                <a:rPr lang="en-US" altLang="en-US" b="1" baseline="-25000">
                  <a:latin typeface="Times New Roman" panose="02020603050405020304" pitchFamily="18" charset="0"/>
                </a:rPr>
                <a:t>3</a:t>
              </a:r>
              <a:r>
                <a:rPr lang="en-US" altLang="en-US" b="1">
                  <a:latin typeface="Times New Roman" panose="02020603050405020304" pitchFamily="18" charset="0"/>
                </a:rPr>
                <a:t>N-</a:t>
              </a:r>
            </a:p>
          </p:txBody>
        </p:sp>
        <p:sp>
          <p:nvSpPr>
            <p:cNvPr id="152620" name="Text Box 44">
              <a:extLst>
                <a:ext uri="{FF2B5EF4-FFF2-40B4-BE49-F238E27FC236}">
                  <a16:creationId xmlns:a16="http://schemas.microsoft.com/office/drawing/2014/main" id="{34D0C85D-CCE6-47DD-AD30-28C069DDC510}"/>
                </a:ext>
              </a:extLst>
            </p:cNvPr>
            <p:cNvSpPr txBox="1">
              <a:spLocks noChangeArrowheads="1"/>
            </p:cNvSpPr>
            <p:nvPr/>
          </p:nvSpPr>
          <p:spPr bwMode="auto">
            <a:xfrm>
              <a:off x="4272" y="1488"/>
              <a:ext cx="186"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1600" b="1">
                  <a:latin typeface="Times New Roman" panose="02020603050405020304" pitchFamily="18" charset="0"/>
                </a:rPr>
                <a:t>+</a:t>
              </a:r>
            </a:p>
          </p:txBody>
        </p:sp>
      </p:grpSp>
      <p:sp>
        <p:nvSpPr>
          <p:cNvPr id="152621" name="Text Box 45">
            <a:extLst>
              <a:ext uri="{FF2B5EF4-FFF2-40B4-BE49-F238E27FC236}">
                <a16:creationId xmlns:a16="http://schemas.microsoft.com/office/drawing/2014/main" id="{DF7FAB3C-16BD-489C-84E0-63A2B21876C3}"/>
              </a:ext>
            </a:extLst>
          </p:cNvPr>
          <p:cNvSpPr txBox="1">
            <a:spLocks noChangeArrowheads="1"/>
          </p:cNvSpPr>
          <p:nvPr/>
        </p:nvSpPr>
        <p:spPr bwMode="auto">
          <a:xfrm>
            <a:off x="138559" y="2865996"/>
            <a:ext cx="2982912" cy="3787833"/>
          </a:xfrm>
          <a:prstGeom prst="rect">
            <a:avLst/>
          </a:prstGeom>
          <a:solidFill>
            <a:schemeClr val="accent2">
              <a:lumMod val="20000"/>
              <a:lumOff val="80000"/>
            </a:schemeClr>
          </a:solidFill>
          <a:ln w="9360" cap="sq">
            <a:solidFill>
              <a:srgbClr val="333399"/>
            </a:solidFill>
            <a:miter lim="800000"/>
            <a:headEnd/>
            <a:tailEnd/>
          </a:ln>
          <a:effec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b="1" dirty="0">
                <a:latin typeface="Times New Roman" panose="02020603050405020304" pitchFamily="18" charset="0"/>
              </a:rPr>
              <a:t>Για να χαράξουμε μια καμπύλη ογκομέτρησης</a:t>
            </a:r>
            <a:r>
              <a:rPr lang="en-US" altLang="en-US" sz="2400" b="1" dirty="0">
                <a:latin typeface="Times New Roman" panose="02020603050405020304" pitchFamily="18" charset="0"/>
              </a:rPr>
              <a:t>: </a:t>
            </a:r>
          </a:p>
          <a:p>
            <a:pPr>
              <a:buClrTx/>
              <a:buFontTx/>
              <a:buNone/>
            </a:pPr>
            <a:r>
              <a:rPr lang="en-US" altLang="en-US" sz="2400" b="1" dirty="0">
                <a:latin typeface="Times New Roman" panose="02020603050405020304" pitchFamily="18" charset="0"/>
              </a:rPr>
              <a:t>(1) </a:t>
            </a:r>
            <a:r>
              <a:rPr lang="el-GR" altLang="en-US" sz="2400" b="1" dirty="0">
                <a:latin typeface="Times New Roman" panose="02020603050405020304" pitchFamily="18" charset="0"/>
              </a:rPr>
              <a:t>προσδιορίζουμε τον αριθμό των ιονιζόμενων ομάδων</a:t>
            </a:r>
            <a:r>
              <a:rPr lang="en-US" altLang="en-US" sz="2400" b="1" dirty="0">
                <a:latin typeface="Times New Roman" panose="02020603050405020304" pitchFamily="18" charset="0"/>
              </a:rPr>
              <a:t>, (2) </a:t>
            </a:r>
            <a:r>
              <a:rPr lang="el-GR" altLang="en-US" sz="2400" b="1" dirty="0">
                <a:latin typeface="Times New Roman" panose="02020603050405020304" pitchFamily="18" charset="0"/>
              </a:rPr>
              <a:t>τοποθετούμε τις τιμές </a:t>
            </a:r>
            <a:r>
              <a:rPr lang="en-US" altLang="en-US" sz="2400" b="1" dirty="0" err="1">
                <a:latin typeface="Times New Roman" panose="02020603050405020304" pitchFamily="18" charset="0"/>
              </a:rPr>
              <a:t>pK</a:t>
            </a:r>
            <a:r>
              <a:rPr lang="en-US" altLang="en-US" sz="2400" b="1" dirty="0">
                <a:latin typeface="Times New Roman" panose="02020603050405020304" pitchFamily="18" charset="0"/>
              </a:rPr>
              <a:t> </a:t>
            </a:r>
          </a:p>
          <a:p>
            <a:pPr>
              <a:buClrTx/>
              <a:buFontTx/>
              <a:buNone/>
            </a:pPr>
            <a:r>
              <a:rPr lang="en-US" altLang="en-US" sz="2400" b="1" dirty="0">
                <a:latin typeface="Times New Roman" panose="02020603050405020304" pitchFamily="18" charset="0"/>
              </a:rPr>
              <a:t>(3) </a:t>
            </a:r>
            <a:r>
              <a:rPr lang="el-GR" altLang="en-US" sz="2400" b="1" dirty="0">
                <a:latin typeface="Times New Roman" panose="02020603050405020304" pitchFamily="18" charset="0"/>
              </a:rPr>
              <a:t>σχεδιάζουμε την καμπύλη</a:t>
            </a:r>
            <a:endParaRPr lang="en-US" altLang="en-US" sz="2400" b="1" dirty="0">
              <a:latin typeface="Times New Roman" panose="02020603050405020304" pitchFamily="18" charset="0"/>
            </a:endParaRPr>
          </a:p>
        </p:txBody>
      </p:sp>
      <p:grpSp>
        <p:nvGrpSpPr>
          <p:cNvPr id="152622" name="Group 46">
            <a:extLst>
              <a:ext uri="{FF2B5EF4-FFF2-40B4-BE49-F238E27FC236}">
                <a16:creationId xmlns:a16="http://schemas.microsoft.com/office/drawing/2014/main" id="{4865F10E-549B-45C7-AE4C-9D44071B5C4E}"/>
              </a:ext>
            </a:extLst>
          </p:cNvPr>
          <p:cNvGrpSpPr>
            <a:grpSpLocks/>
          </p:cNvGrpSpPr>
          <p:nvPr/>
        </p:nvGrpSpPr>
        <p:grpSpPr bwMode="auto">
          <a:xfrm>
            <a:off x="2019300" y="1184275"/>
            <a:ext cx="1743075" cy="1322388"/>
            <a:chOff x="1272" y="746"/>
            <a:chExt cx="1098" cy="833"/>
          </a:xfrm>
        </p:grpSpPr>
        <p:grpSp>
          <p:nvGrpSpPr>
            <p:cNvPr id="152623" name="Group 47">
              <a:extLst>
                <a:ext uri="{FF2B5EF4-FFF2-40B4-BE49-F238E27FC236}">
                  <a16:creationId xmlns:a16="http://schemas.microsoft.com/office/drawing/2014/main" id="{858FE5B0-1EEF-4F28-B863-FC5E3AC44C28}"/>
                </a:ext>
              </a:extLst>
            </p:cNvPr>
            <p:cNvGrpSpPr>
              <a:grpSpLocks/>
            </p:cNvGrpSpPr>
            <p:nvPr/>
          </p:nvGrpSpPr>
          <p:grpSpPr bwMode="auto">
            <a:xfrm>
              <a:off x="1272" y="746"/>
              <a:ext cx="1098" cy="833"/>
              <a:chOff x="1272" y="746"/>
              <a:chExt cx="1098" cy="833"/>
            </a:xfrm>
          </p:grpSpPr>
          <p:sp>
            <p:nvSpPr>
              <p:cNvPr id="152624" name="Text Box 48">
                <a:extLst>
                  <a:ext uri="{FF2B5EF4-FFF2-40B4-BE49-F238E27FC236}">
                    <a16:creationId xmlns:a16="http://schemas.microsoft.com/office/drawing/2014/main" id="{2DA84FEC-AF8F-42C1-B803-1271BABBE4BC}"/>
                  </a:ext>
                </a:extLst>
              </p:cNvPr>
              <p:cNvSpPr txBox="1">
                <a:spLocks noChangeArrowheads="1"/>
              </p:cNvSpPr>
              <p:nvPr/>
            </p:nvSpPr>
            <p:spPr bwMode="auto">
              <a:xfrm>
                <a:off x="1670" y="746"/>
                <a:ext cx="700"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COOH</a:t>
                </a:r>
              </a:p>
            </p:txBody>
          </p:sp>
          <p:sp>
            <p:nvSpPr>
              <p:cNvPr id="152625" name="Text Box 49">
                <a:extLst>
                  <a:ext uri="{FF2B5EF4-FFF2-40B4-BE49-F238E27FC236}">
                    <a16:creationId xmlns:a16="http://schemas.microsoft.com/office/drawing/2014/main" id="{F23342F4-3934-4372-AE3D-38626560170F}"/>
                  </a:ext>
                </a:extLst>
              </p:cNvPr>
              <p:cNvSpPr txBox="1">
                <a:spLocks noChangeArrowheads="1"/>
              </p:cNvSpPr>
              <p:nvPr/>
            </p:nvSpPr>
            <p:spPr bwMode="auto">
              <a:xfrm>
                <a:off x="1272" y="1008"/>
                <a:ext cx="857"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000" b="1">
                    <a:latin typeface="Times New Roman" panose="02020603050405020304" pitchFamily="18" charset="0"/>
                  </a:rPr>
                  <a:t>H</a:t>
                </a:r>
                <a:r>
                  <a:rPr lang="en-US" altLang="en-US" sz="2400" b="1">
                    <a:latin typeface="Times New Roman" panose="02020603050405020304" pitchFamily="18" charset="0"/>
                  </a:rPr>
                  <a:t>-N-C-H</a:t>
                </a:r>
              </a:p>
            </p:txBody>
          </p:sp>
          <p:sp>
            <p:nvSpPr>
              <p:cNvPr id="152626" name="Text Box 50">
                <a:extLst>
                  <a:ext uri="{FF2B5EF4-FFF2-40B4-BE49-F238E27FC236}">
                    <a16:creationId xmlns:a16="http://schemas.microsoft.com/office/drawing/2014/main" id="{7D974733-66AF-43F3-B3C6-1967D4CD7363}"/>
                  </a:ext>
                </a:extLst>
              </p:cNvPr>
              <p:cNvSpPr txBox="1">
                <a:spLocks noChangeArrowheads="1"/>
              </p:cNvSpPr>
              <p:nvPr/>
            </p:nvSpPr>
            <p:spPr bwMode="auto">
              <a:xfrm>
                <a:off x="1655" y="1290"/>
                <a:ext cx="263"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H</a:t>
                </a:r>
              </a:p>
            </p:txBody>
          </p:sp>
          <p:sp>
            <p:nvSpPr>
              <p:cNvPr id="152627" name="Line 51">
                <a:extLst>
                  <a:ext uri="{FF2B5EF4-FFF2-40B4-BE49-F238E27FC236}">
                    <a16:creationId xmlns:a16="http://schemas.microsoft.com/office/drawing/2014/main" id="{799C985B-5CC7-4BE3-AAC7-8B19F7F052B9}"/>
                  </a:ext>
                </a:extLst>
              </p:cNvPr>
              <p:cNvSpPr>
                <a:spLocks noChangeShapeType="1"/>
              </p:cNvSpPr>
              <p:nvPr/>
            </p:nvSpPr>
            <p:spPr bwMode="auto">
              <a:xfrm>
                <a:off x="1797" y="969"/>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628" name="Line 52">
                <a:extLst>
                  <a:ext uri="{FF2B5EF4-FFF2-40B4-BE49-F238E27FC236}">
                    <a16:creationId xmlns:a16="http://schemas.microsoft.com/office/drawing/2014/main" id="{A51C7B44-0116-4AEC-BC89-8EB8A55A17E9}"/>
                  </a:ext>
                </a:extLst>
              </p:cNvPr>
              <p:cNvSpPr>
                <a:spLocks noChangeShapeType="1"/>
              </p:cNvSpPr>
              <p:nvPr/>
            </p:nvSpPr>
            <p:spPr bwMode="auto">
              <a:xfrm>
                <a:off x="1794" y="1248"/>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629" name="Text Box 53">
                <a:extLst>
                  <a:ext uri="{FF2B5EF4-FFF2-40B4-BE49-F238E27FC236}">
                    <a16:creationId xmlns:a16="http://schemas.microsoft.com/office/drawing/2014/main" id="{4B678C76-A5AB-4D80-A87B-A13D7F725162}"/>
                  </a:ext>
                </a:extLst>
              </p:cNvPr>
              <p:cNvSpPr txBox="1">
                <a:spLocks noChangeArrowheads="1"/>
              </p:cNvSpPr>
              <p:nvPr/>
            </p:nvSpPr>
            <p:spPr bwMode="auto">
              <a:xfrm>
                <a:off x="1440" y="847"/>
                <a:ext cx="23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000" b="1">
                    <a:latin typeface="Times New Roman" panose="02020603050405020304" pitchFamily="18" charset="0"/>
                  </a:rPr>
                  <a:t>H</a:t>
                </a:r>
              </a:p>
            </p:txBody>
          </p:sp>
          <p:sp>
            <p:nvSpPr>
              <p:cNvPr id="152630" name="Text Box 54">
                <a:extLst>
                  <a:ext uri="{FF2B5EF4-FFF2-40B4-BE49-F238E27FC236}">
                    <a16:creationId xmlns:a16="http://schemas.microsoft.com/office/drawing/2014/main" id="{E9DAA1EE-FAE8-4950-A71F-59657060F907}"/>
                  </a:ext>
                </a:extLst>
              </p:cNvPr>
              <p:cNvSpPr txBox="1">
                <a:spLocks noChangeArrowheads="1"/>
              </p:cNvSpPr>
              <p:nvPr/>
            </p:nvSpPr>
            <p:spPr bwMode="auto">
              <a:xfrm>
                <a:off x="1440" y="1201"/>
                <a:ext cx="23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000" b="1">
                    <a:latin typeface="Times New Roman" panose="02020603050405020304" pitchFamily="18" charset="0"/>
                  </a:rPr>
                  <a:t>H</a:t>
                </a:r>
              </a:p>
            </p:txBody>
          </p:sp>
        </p:grpSp>
        <p:sp>
          <p:nvSpPr>
            <p:cNvPr id="152631" name="Text Box 55">
              <a:extLst>
                <a:ext uri="{FF2B5EF4-FFF2-40B4-BE49-F238E27FC236}">
                  <a16:creationId xmlns:a16="http://schemas.microsoft.com/office/drawing/2014/main" id="{A68638E8-EF10-4B81-A92A-EAFC4B1173FD}"/>
                </a:ext>
              </a:extLst>
            </p:cNvPr>
            <p:cNvSpPr txBox="1">
              <a:spLocks noChangeArrowheads="1"/>
            </p:cNvSpPr>
            <p:nvPr/>
          </p:nvSpPr>
          <p:spPr bwMode="auto">
            <a:xfrm>
              <a:off x="1329" y="885"/>
              <a:ext cx="19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additive="repl">
                                        <p:cTn id="6" dur="1" fill="hold">
                                          <p:stCondLst>
                                            <p:cond delay="0"/>
                                          </p:stCondLst>
                                        </p:cTn>
                                        <p:tgtEl>
                                          <p:spTgt spid="152581"/>
                                        </p:tgtEl>
                                        <p:attrNameLst>
                                          <p:attrName>style.visibility</p:attrName>
                                        </p:attrNameLst>
                                      </p:cBhvr>
                                      <p:to>
                                        <p:strVal val="visible"/>
                                      </p:to>
                                    </p:set>
                                    <p:animEffect transition="in" filter="box(out)">
                                      <p:cBhvr additive="repl">
                                        <p:cTn id="7" dur="500"/>
                                        <p:tgtEl>
                                          <p:spTgt spid="1525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152622"/>
                                        </p:tgtEl>
                                        <p:attrNameLst>
                                          <p:attrName>style.visibility</p:attrName>
                                        </p:attrNameLst>
                                      </p:cBhvr>
                                      <p:to>
                                        <p:strVal val="visible"/>
                                      </p:to>
                                    </p:set>
                                    <p:animEffect transition="in" filter="dissolve">
                                      <p:cBhvr additive="repl">
                                        <p:cTn id="12" dur="500"/>
                                        <p:tgtEl>
                                          <p:spTgt spid="1526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additive="repl">
                                        <p:cTn id="16" dur="1" fill="hold">
                                          <p:stCondLst>
                                            <p:cond delay="0"/>
                                          </p:stCondLst>
                                        </p:cTn>
                                        <p:tgtEl>
                                          <p:spTgt spid="152611"/>
                                        </p:tgtEl>
                                        <p:attrNameLst>
                                          <p:attrName>style.visibility</p:attrName>
                                        </p:attrNameLst>
                                      </p:cBhvr>
                                      <p:to>
                                        <p:strVal val="visible"/>
                                      </p:to>
                                    </p:set>
                                    <p:anim calcmode="lin" valueType="num">
                                      <p:cBhvr additive="repl">
                                        <p:cTn id="17" dur="500" fill="hold"/>
                                        <p:tgtEl>
                                          <p:spTgt spid="152611"/>
                                        </p:tgtEl>
                                        <p:attrNameLst>
                                          <p:attrName>ppt_x</p:attrName>
                                        </p:attrNameLst>
                                      </p:cBhvr>
                                      <p:tavLst>
                                        <p:tav tm="100000">
                                          <p:val>
                                            <p:strVal val="0-#ppt_w/2"/>
                                          </p:val>
                                        </p:tav>
                                        <p:tav>
                                          <p:val>
                                            <p:strVal val="#ppt_x"/>
                                          </p:val>
                                        </p:tav>
                                      </p:tavLst>
                                    </p:anim>
                                    <p:anim calcmode="lin" valueType="num">
                                      <p:cBhvr additive="repl">
                                        <p:cTn id="18" dur="500" fill="hold"/>
                                        <p:tgtEl>
                                          <p:spTgt spid="152611"/>
                                        </p:tgtEl>
                                        <p:attrNameLst>
                                          <p:attrName>ppt_y</p:attrName>
                                        </p:attrNameLst>
                                      </p:cBhvr>
                                      <p:tavLst>
                                        <p:tav tm="100000">
                                          <p:val>
                                            <p:strVal val="#ppt_y"/>
                                          </p:val>
                                        </p:tav>
                                        <p:tav>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additive="repl">
                                        <p:cTn id="22" dur="1" fill="hold">
                                          <p:stCondLst>
                                            <p:cond delay="0"/>
                                          </p:stCondLst>
                                        </p:cTn>
                                        <p:tgtEl>
                                          <p:spTgt spid="152580"/>
                                        </p:tgtEl>
                                        <p:attrNameLst>
                                          <p:attrName>style.visibility</p:attrName>
                                        </p:attrNameLst>
                                      </p:cBhvr>
                                      <p:to>
                                        <p:strVal val="visible"/>
                                      </p:to>
                                    </p:set>
                                    <p:anim calcmode="lin" valueType="num">
                                      <p:cBhvr additive="repl">
                                        <p:cTn id="23" dur="500" fill="hold"/>
                                        <p:tgtEl>
                                          <p:spTgt spid="152580"/>
                                        </p:tgtEl>
                                        <p:attrNameLst>
                                          <p:attrName>ppt_x</p:attrName>
                                        </p:attrNameLst>
                                      </p:cBhvr>
                                      <p:tavLst>
                                        <p:tav tm="100000">
                                          <p:val>
                                            <p:strVal val="1+#ppt_w/2"/>
                                          </p:val>
                                        </p:tav>
                                        <p:tav>
                                          <p:val>
                                            <p:strVal val="#ppt_x"/>
                                          </p:val>
                                        </p:tav>
                                      </p:tavLst>
                                    </p:anim>
                                    <p:anim calcmode="lin" valueType="num">
                                      <p:cBhvr additive="repl">
                                        <p:cTn id="24" dur="500" fill="hold"/>
                                        <p:tgtEl>
                                          <p:spTgt spid="152580"/>
                                        </p:tgtEl>
                                        <p:attrNameLst>
                                          <p:attrName>ppt_y</p:attrName>
                                        </p:attrNameLst>
                                      </p:cBhvr>
                                      <p:tavLst>
                                        <p:tav tm="100000">
                                          <p:val>
                                            <p:strVal val="#ppt_y"/>
                                          </p:val>
                                        </p:tav>
                                        <p:tav>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additive="repl">
                                        <p:cTn id="28" dur="1" fill="hold">
                                          <p:stCondLst>
                                            <p:cond delay="0"/>
                                          </p:stCondLst>
                                        </p:cTn>
                                        <p:tgtEl>
                                          <p:spTgt spid="152579"/>
                                        </p:tgtEl>
                                        <p:attrNameLst>
                                          <p:attrName>style.visibility</p:attrName>
                                        </p:attrNameLst>
                                      </p:cBhvr>
                                      <p:to>
                                        <p:strVal val="visible"/>
                                      </p:to>
                                    </p:set>
                                    <p:anim calcmode="lin" valueType="num">
                                      <p:cBhvr additive="repl">
                                        <p:cTn id="29" dur="500" fill="hold"/>
                                        <p:tgtEl>
                                          <p:spTgt spid="152579"/>
                                        </p:tgtEl>
                                        <p:attrNameLst>
                                          <p:attrName>ppt_x</p:attrName>
                                        </p:attrNameLst>
                                      </p:cBhvr>
                                      <p:tavLst>
                                        <p:tav tm="100000">
                                          <p:val>
                                            <p:strVal val="0-#ppt_w/2"/>
                                          </p:val>
                                        </p:tav>
                                        <p:tav>
                                          <p:val>
                                            <p:strVal val="#ppt_x"/>
                                          </p:val>
                                        </p:tav>
                                      </p:tavLst>
                                    </p:anim>
                                    <p:anim calcmode="lin" valueType="num">
                                      <p:cBhvr additive="repl">
                                        <p:cTn id="30" dur="500" fill="hold"/>
                                        <p:tgtEl>
                                          <p:spTgt spid="152579"/>
                                        </p:tgtEl>
                                        <p:attrNameLst>
                                          <p:attrName>ppt_y</p:attrName>
                                        </p:attrNameLst>
                                      </p:cBhvr>
                                      <p:tavLst>
                                        <p:tav tm="100000">
                                          <p:val>
                                            <p:strVal val="#ppt_y"/>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nodeType="clickEffect">
                                  <p:stCondLst>
                                    <p:cond delay="0"/>
                                  </p:stCondLst>
                                  <p:childTnLst>
                                    <p:set>
                                      <p:cBhvr additive="repl">
                                        <p:cTn id="34" dur="1" fill="hold">
                                          <p:stCondLst>
                                            <p:cond delay="0"/>
                                          </p:stCondLst>
                                        </p:cTn>
                                        <p:tgtEl>
                                          <p:spTgt spid="152582"/>
                                        </p:tgtEl>
                                        <p:attrNameLst>
                                          <p:attrName>style.visibility</p:attrName>
                                        </p:attrNameLst>
                                      </p:cBhvr>
                                      <p:to>
                                        <p:strVal val="visible"/>
                                      </p:to>
                                    </p:set>
                                    <p:anim calcmode="lin" valueType="num">
                                      <p:cBhvr additive="repl">
                                        <p:cTn id="35" dur="500" fill="hold"/>
                                        <p:tgtEl>
                                          <p:spTgt spid="152582"/>
                                        </p:tgtEl>
                                        <p:attrNameLst>
                                          <p:attrName>ppt_x</p:attrName>
                                        </p:attrNameLst>
                                      </p:cBhvr>
                                      <p:tavLst>
                                        <p:tav tm="100000">
                                          <p:val>
                                            <p:strVal val="1+#ppt_w/2"/>
                                          </p:val>
                                        </p:tav>
                                        <p:tav>
                                          <p:val>
                                            <p:strVal val="#ppt_x"/>
                                          </p:val>
                                        </p:tav>
                                      </p:tavLst>
                                    </p:anim>
                                    <p:anim calcmode="lin" valueType="num">
                                      <p:cBhvr additive="repl">
                                        <p:cTn id="36" dur="500" fill="hold"/>
                                        <p:tgtEl>
                                          <p:spTgt spid="152582"/>
                                        </p:tgtEl>
                                        <p:attrNameLst>
                                          <p:attrName>ppt_y</p:attrName>
                                        </p:attrNameLst>
                                      </p:cBhvr>
                                      <p:tavLst>
                                        <p:tav tm="100000">
                                          <p:val>
                                            <p:strVal val="#ppt_y"/>
                                          </p:val>
                                        </p:tav>
                                        <p:tav>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additive="repl">
                                        <p:cTn id="40" dur="1" fill="hold">
                                          <p:stCondLst>
                                            <p:cond delay="0"/>
                                          </p:stCondLst>
                                        </p:cTn>
                                        <p:tgtEl>
                                          <p:spTgt spid="152585"/>
                                        </p:tgtEl>
                                        <p:attrNameLst>
                                          <p:attrName>style.visibility</p:attrName>
                                        </p:attrNameLst>
                                      </p:cBhvr>
                                      <p:to>
                                        <p:strVal val="visible"/>
                                      </p:to>
                                    </p:set>
                                    <p:animEffect transition="in" filter="wipe(left)">
                                      <p:cBhvr additive="repl">
                                        <p:cTn id="41" dur="500"/>
                                        <p:tgtEl>
                                          <p:spTgt spid="15258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272" fill="hold" nodeType="clickEffect">
                                  <p:stCondLst>
                                    <p:cond delay="0"/>
                                  </p:stCondLst>
                                  <p:childTnLst>
                                    <p:set>
                                      <p:cBhvr additive="repl">
                                        <p:cTn id="45" dur="1" fill="hold">
                                          <p:stCondLst>
                                            <p:cond delay="0"/>
                                          </p:stCondLst>
                                        </p:cTn>
                                        <p:tgtEl>
                                          <p:spTgt spid="152578"/>
                                        </p:tgtEl>
                                        <p:attrNameLst>
                                          <p:attrName>style.visibility</p:attrName>
                                        </p:attrNameLst>
                                      </p:cBhvr>
                                      <p:to>
                                        <p:strVal val="visible"/>
                                      </p:to>
                                    </p:set>
                                    <p:anim calcmode="lin" valueType="num">
                                      <p:cBhvr additive="repl">
                                        <p:cTn id="46" dur="500" fill="hold"/>
                                        <p:tgtEl>
                                          <p:spTgt spid="152578"/>
                                        </p:tgtEl>
                                        <p:attrNameLst>
                                          <p:attrName>ppt_w</p:attrName>
                                        </p:attrNameLst>
                                      </p:cBhvr>
                                      <p:tavLst>
                                        <p:tav tm="100000">
                                          <p:val>
                                            <p:strVal val="2/3*#ppt_w"/>
                                          </p:val>
                                        </p:tav>
                                        <p:tav>
                                          <p:val>
                                            <p:strVal val="#ppt_w"/>
                                          </p:val>
                                        </p:tav>
                                      </p:tavLst>
                                    </p:anim>
                                    <p:anim calcmode="lin" valueType="num">
                                      <p:cBhvr additive="repl">
                                        <p:cTn id="47" dur="500" fill="hold"/>
                                        <p:tgtEl>
                                          <p:spTgt spid="152578"/>
                                        </p:tgtEl>
                                        <p:attrNameLst>
                                          <p:attrName>ppt_h</p:attrName>
                                        </p:attrNameLst>
                                      </p:cBhvr>
                                      <p:tavLst>
                                        <p:tav tm="100000">
                                          <p:val>
                                            <p:strVal val="2/3*#ppt_h"/>
                                          </p:val>
                                        </p:tav>
                                        <p:tav>
                                          <p:val>
                                            <p:strVal val="#ppt_h"/>
                                          </p:val>
                                        </p:tav>
                                      </p:tavLst>
                                    </p:anim>
                                  </p:childTnLst>
                                </p:cTn>
                              </p:par>
                            </p:childTnLst>
                          </p:cTn>
                        </p:par>
                        <p:par>
                          <p:cTn id="48" fill="hold" nodeType="afterGroup">
                            <p:stCondLst>
                              <p:cond delay="500"/>
                            </p:stCondLst>
                            <p:childTnLst>
                              <p:par>
                                <p:cTn id="49" presetID="23" presetClass="entr" presetSubtype="528" fill="hold" nodeType="afterEffect">
                                  <p:stCondLst>
                                    <p:cond delay="0"/>
                                  </p:stCondLst>
                                  <p:childTnLst>
                                    <p:set>
                                      <p:cBhvr additive="repl">
                                        <p:cTn id="50" dur="1" fill="hold">
                                          <p:stCondLst>
                                            <p:cond delay="0"/>
                                          </p:stCondLst>
                                        </p:cTn>
                                        <p:tgtEl>
                                          <p:spTgt spid="152588"/>
                                        </p:tgtEl>
                                        <p:attrNameLst>
                                          <p:attrName>style.visibility</p:attrName>
                                        </p:attrNameLst>
                                      </p:cBhvr>
                                      <p:to>
                                        <p:strVal val="visible"/>
                                      </p:to>
                                    </p:set>
                                    <p:anim calcmode="lin" valueType="num">
                                      <p:cBhvr additive="repl">
                                        <p:cTn id="51" dur="500" fill="hold"/>
                                        <p:tgtEl>
                                          <p:spTgt spid="152588"/>
                                        </p:tgtEl>
                                        <p:attrNameLst>
                                          <p:attrName>ppt_w</p:attrName>
                                        </p:attrNameLst>
                                      </p:cBhvr>
                                      <p:tavLst>
                                        <p:tav tm="100000">
                                          <p:val>
                                            <p:fltVal val="0"/>
                                          </p:val>
                                        </p:tav>
                                        <p:tav>
                                          <p:val>
                                            <p:strVal val="#ppt_w"/>
                                          </p:val>
                                        </p:tav>
                                      </p:tavLst>
                                    </p:anim>
                                    <p:anim calcmode="lin" valueType="num">
                                      <p:cBhvr additive="repl">
                                        <p:cTn id="52" dur="500" fill="hold"/>
                                        <p:tgtEl>
                                          <p:spTgt spid="152588"/>
                                        </p:tgtEl>
                                        <p:attrNameLst>
                                          <p:attrName>ppt_h</p:attrName>
                                        </p:attrNameLst>
                                      </p:cBhvr>
                                      <p:tavLst>
                                        <p:tav tm="100000">
                                          <p:val>
                                            <p:fltVal val="0"/>
                                          </p:val>
                                        </p:tav>
                                        <p:tav>
                                          <p:val>
                                            <p:strVal val="#ppt_h"/>
                                          </p:val>
                                        </p:tav>
                                      </p:tavLst>
                                    </p:anim>
                                    <p:anim calcmode="lin" valueType="num">
                                      <p:cBhvr additive="repl">
                                        <p:cTn id="53" dur="500" fill="hold"/>
                                        <p:tgtEl>
                                          <p:spTgt spid="152588"/>
                                        </p:tgtEl>
                                        <p:attrNameLst>
                                          <p:attrName>ppt_x</p:attrName>
                                        </p:attrNameLst>
                                      </p:cBhvr>
                                      <p:tavLst>
                                        <p:tav tm="100000">
                                          <p:val>
                                            <p:fltVal val="0.5"/>
                                          </p:val>
                                        </p:tav>
                                        <p:tav>
                                          <p:val>
                                            <p:strVal val="#ppt_x"/>
                                          </p:val>
                                        </p:tav>
                                      </p:tavLst>
                                    </p:anim>
                                    <p:anim calcmode="lin" valueType="num">
                                      <p:cBhvr additive="repl">
                                        <p:cTn id="54" dur="500" fill="hold"/>
                                        <p:tgtEl>
                                          <p:spTgt spid="152588"/>
                                        </p:tgtEl>
                                        <p:attrNameLst>
                                          <p:attrName>ppt_y</p:attrName>
                                        </p:attrNameLst>
                                      </p:cBhvr>
                                      <p:tavLst>
                                        <p:tav tm="100000">
                                          <p:val>
                                            <p:fltVal val="0.5"/>
                                          </p:val>
                                        </p:tav>
                                        <p:tav>
                                          <p:val>
                                            <p:strVal val="#ppt_y"/>
                                          </p:val>
                                        </p:tav>
                                      </p:tavLst>
                                    </p:anim>
                                  </p:childTnLst>
                                </p:cTn>
                              </p:par>
                            </p:childTnLst>
                          </p:cTn>
                        </p:par>
                        <p:par>
                          <p:cTn id="55" fill="hold" nodeType="afterGroup">
                            <p:stCondLst>
                              <p:cond delay="1000"/>
                            </p:stCondLst>
                            <p:childTnLst>
                              <p:par>
                                <p:cTn id="56" presetID="1" presetClass="entr" fill="hold" nodeType="afterEffect">
                                  <p:stCondLst>
                                    <p:cond delay="0"/>
                                  </p:stCondLst>
                                  <p:childTnLst>
                                    <p:set>
                                      <p:cBhvr additive="repl">
                                        <p:cTn id="57" dur="1" fill="hold">
                                          <p:stCondLst>
                                            <p:cond delay="493"/>
                                          </p:stCondLst>
                                        </p:cTn>
                                        <p:tgtEl>
                                          <p:spTgt spid="152595"/>
                                        </p:tgtEl>
                                        <p:attrNameLst>
                                          <p:attrName>style.visibility</p:attrName>
                                        </p:attrNameLst>
                                      </p:cBhvr>
                                      <p:to>
                                        <p:strVal val="visible"/>
                                      </p:to>
                                    </p:set>
                                  </p:childTnLst>
                                </p:cTn>
                              </p:par>
                            </p:childTnLst>
                          </p:cTn>
                        </p:par>
                        <p:par>
                          <p:cTn id="58" fill="hold" nodeType="afterGroup">
                            <p:stCondLst>
                              <p:cond delay="1500"/>
                            </p:stCondLst>
                            <p:childTnLst>
                              <p:par>
                                <p:cTn id="59" presetID="1" presetClass="entr" fill="hold" nodeType="afterEffect">
                                  <p:stCondLst>
                                    <p:cond delay="500"/>
                                  </p:stCondLst>
                                  <p:childTnLst>
                                    <p:set>
                                      <p:cBhvr additive="repl">
                                        <p:cTn id="60" dur="1" fill="hold">
                                          <p:stCondLst>
                                            <p:cond delay="493"/>
                                          </p:stCondLst>
                                        </p:cTn>
                                        <p:tgtEl>
                                          <p:spTgt spid="152596"/>
                                        </p:tgtEl>
                                        <p:attrNameLst>
                                          <p:attrName>style.visibility</p:attrName>
                                        </p:attrNameLst>
                                      </p:cBhvr>
                                      <p:to>
                                        <p:strVal val="visible"/>
                                      </p:to>
                                    </p:set>
                                  </p:childTnLst>
                                </p:cTn>
                              </p:par>
                            </p:childTnLst>
                          </p:cTn>
                        </p:par>
                        <p:par>
                          <p:cTn id="61" fill="hold" nodeType="afterGroup">
                            <p:stCondLst>
                              <p:cond delay="2500"/>
                            </p:stCondLst>
                            <p:childTnLst>
                              <p:par>
                                <p:cTn id="62" presetID="4" presetClass="entr" presetSubtype="32" fill="hold" nodeType="afterEffect">
                                  <p:stCondLst>
                                    <p:cond delay="500"/>
                                  </p:stCondLst>
                                  <p:childTnLst>
                                    <p:set>
                                      <p:cBhvr additive="repl">
                                        <p:cTn id="63" dur="1" fill="hold">
                                          <p:stCondLst>
                                            <p:cond delay="0"/>
                                          </p:stCondLst>
                                        </p:cTn>
                                        <p:tgtEl>
                                          <p:spTgt spid="152593"/>
                                        </p:tgtEl>
                                        <p:attrNameLst>
                                          <p:attrName>style.visibility</p:attrName>
                                        </p:attrNameLst>
                                      </p:cBhvr>
                                      <p:to>
                                        <p:strVal val="visible"/>
                                      </p:to>
                                    </p:set>
                                    <p:animEffect transition="in" filter="box(out)">
                                      <p:cBhvr additive="repl">
                                        <p:cTn id="64" dur="500"/>
                                        <p:tgtEl>
                                          <p:spTgt spid="152593"/>
                                        </p:tgtEl>
                                      </p:cBhvr>
                                    </p:animEffect>
                                  </p:childTnLst>
                                </p:cTn>
                              </p:par>
                            </p:childTnLst>
                          </p:cTn>
                        </p:par>
                        <p:par>
                          <p:cTn id="65" fill="hold" nodeType="afterGroup">
                            <p:stCondLst>
                              <p:cond delay="3500"/>
                            </p:stCondLst>
                            <p:childTnLst>
                              <p:par>
                                <p:cTn id="66" presetID="2" presetClass="entr" presetSubtype="4" fill="hold" nodeType="afterEffect">
                                  <p:stCondLst>
                                    <p:cond delay="500"/>
                                  </p:stCondLst>
                                  <p:childTnLst>
                                    <p:set>
                                      <p:cBhvr additive="repl">
                                        <p:cTn id="67" dur="1" fill="hold">
                                          <p:stCondLst>
                                            <p:cond delay="0"/>
                                          </p:stCondLst>
                                        </p:cTn>
                                        <p:tgtEl>
                                          <p:spTgt spid="152610"/>
                                        </p:tgtEl>
                                        <p:attrNameLst>
                                          <p:attrName>style.visibility</p:attrName>
                                        </p:attrNameLst>
                                      </p:cBhvr>
                                      <p:to>
                                        <p:strVal val="visible"/>
                                      </p:to>
                                    </p:set>
                                    <p:anim calcmode="lin" valueType="num">
                                      <p:cBhvr additive="repl">
                                        <p:cTn id="68" dur="500" fill="hold"/>
                                        <p:tgtEl>
                                          <p:spTgt spid="152610"/>
                                        </p:tgtEl>
                                        <p:attrNameLst>
                                          <p:attrName>ppt_x</p:attrName>
                                        </p:attrNameLst>
                                      </p:cBhvr>
                                      <p:tavLst>
                                        <p:tav tm="100000">
                                          <p:val>
                                            <p:strVal val="#ppt_x"/>
                                          </p:val>
                                        </p:tav>
                                        <p:tav>
                                          <p:val>
                                            <p:strVal val="#ppt_x"/>
                                          </p:val>
                                        </p:tav>
                                      </p:tavLst>
                                    </p:anim>
                                    <p:anim calcmode="lin" valueType="num">
                                      <p:cBhvr additive="repl">
                                        <p:cTn id="69" dur="500" fill="hold"/>
                                        <p:tgtEl>
                                          <p:spTgt spid="152610"/>
                                        </p:tgtEl>
                                        <p:attrNameLst>
                                          <p:attrName>ppt_y</p:attrName>
                                        </p:attrNameLst>
                                      </p:cBhvr>
                                      <p:tavLst>
                                        <p:tav tm="100000">
                                          <p:val>
                                            <p:strVal val="1+#ppt_h/2"/>
                                          </p:val>
                                        </p:tav>
                                        <p:tav>
                                          <p:val>
                                            <p:strVal val="#ppt_y"/>
                                          </p:val>
                                        </p:tav>
                                      </p:tavLst>
                                    </p:anim>
                                  </p:childTnLst>
                                </p:cTn>
                              </p:par>
                            </p:childTnLst>
                          </p:cTn>
                        </p:par>
                        <p:par>
                          <p:cTn id="70" fill="hold" nodeType="afterGroup">
                            <p:stCondLst>
                              <p:cond delay="4500"/>
                            </p:stCondLst>
                            <p:childTnLst>
                              <p:par>
                                <p:cTn id="71" presetID="1" presetClass="entr" fill="hold" nodeType="afterEffect">
                                  <p:stCondLst>
                                    <p:cond delay="500"/>
                                  </p:stCondLst>
                                  <p:childTnLst>
                                    <p:set>
                                      <p:cBhvr additive="repl">
                                        <p:cTn id="72" dur="1" fill="hold">
                                          <p:stCondLst>
                                            <p:cond delay="493"/>
                                          </p:stCondLst>
                                        </p:cTn>
                                        <p:tgtEl>
                                          <p:spTgt spid="152594"/>
                                        </p:tgtEl>
                                        <p:attrNameLst>
                                          <p:attrName>style.visibility</p:attrName>
                                        </p:attrNameLst>
                                      </p:cBhvr>
                                      <p:to>
                                        <p:strVal val="visible"/>
                                      </p:to>
                                    </p:set>
                                  </p:childTnLst>
                                </p:cTn>
                              </p:par>
                            </p:childTnLst>
                          </p:cTn>
                        </p:par>
                        <p:par>
                          <p:cTn id="73" fill="hold" nodeType="afterGroup">
                            <p:stCondLst>
                              <p:cond delay="5500"/>
                            </p:stCondLst>
                            <p:childTnLst>
                              <p:par>
                                <p:cTn id="74" presetID="1" presetClass="entr" fill="hold" nodeType="afterEffect">
                                  <p:stCondLst>
                                    <p:cond delay="500"/>
                                  </p:stCondLst>
                                  <p:childTnLst>
                                    <p:set>
                                      <p:cBhvr additive="repl">
                                        <p:cTn id="75" dur="1" fill="hold">
                                          <p:stCondLst>
                                            <p:cond delay="493"/>
                                          </p:stCondLst>
                                        </p:cTn>
                                        <p:tgtEl>
                                          <p:spTgt spid="152600"/>
                                        </p:tgtEl>
                                        <p:attrNameLst>
                                          <p:attrName>style.visibility</p:attrName>
                                        </p:attrNameLst>
                                      </p:cBhvr>
                                      <p:to>
                                        <p:strVal val="visible"/>
                                      </p:to>
                                    </p:set>
                                  </p:childTnLst>
                                </p:cTn>
                              </p:par>
                            </p:childTnLst>
                          </p:cTn>
                        </p:par>
                        <p:par>
                          <p:cTn id="76" fill="hold" nodeType="afterGroup">
                            <p:stCondLst>
                              <p:cond delay="6500"/>
                            </p:stCondLst>
                            <p:childTnLst>
                              <p:par>
                                <p:cTn id="77" presetID="1" presetClass="entr" fill="hold" nodeType="afterEffect">
                                  <p:stCondLst>
                                    <p:cond delay="500"/>
                                  </p:stCondLst>
                                  <p:childTnLst>
                                    <p:set>
                                      <p:cBhvr additive="repl">
                                        <p:cTn id="78" dur="1" fill="hold">
                                          <p:stCondLst>
                                            <p:cond delay="493"/>
                                          </p:stCondLst>
                                        </p:cTn>
                                        <p:tgtEl>
                                          <p:spTgt spid="152597"/>
                                        </p:tgtEl>
                                        <p:attrNameLst>
                                          <p:attrName>style.visibility</p:attrName>
                                        </p:attrNameLst>
                                      </p:cBhvr>
                                      <p:to>
                                        <p:strVal val="visible"/>
                                      </p:to>
                                    </p:set>
                                  </p:childTnLst>
                                </p:cTn>
                              </p:par>
                            </p:childTnLst>
                          </p:cTn>
                        </p:par>
                        <p:par>
                          <p:cTn id="79" fill="hold" nodeType="afterGroup">
                            <p:stCondLst>
                              <p:cond delay="7500"/>
                            </p:stCondLst>
                            <p:childTnLst>
                              <p:par>
                                <p:cTn id="80" presetID="1" presetClass="entr" fill="hold" nodeType="afterEffect">
                                  <p:stCondLst>
                                    <p:cond delay="500"/>
                                  </p:stCondLst>
                                  <p:childTnLst>
                                    <p:set>
                                      <p:cBhvr additive="repl">
                                        <p:cTn id="81" dur="1" fill="hold">
                                          <p:stCondLst>
                                            <p:cond delay="493"/>
                                          </p:stCondLst>
                                        </p:cTn>
                                        <p:tgtEl>
                                          <p:spTgt spid="152598"/>
                                        </p:tgtEl>
                                        <p:attrNameLst>
                                          <p:attrName>style.visibility</p:attrName>
                                        </p:attrNameLst>
                                      </p:cBhvr>
                                      <p:to>
                                        <p:strVal val="visible"/>
                                      </p:to>
                                    </p:set>
                                  </p:childTnLst>
                                </p:cTn>
                              </p:par>
                            </p:childTnLst>
                          </p:cTn>
                        </p:par>
                        <p:par>
                          <p:cTn id="82" fill="hold" nodeType="afterGroup">
                            <p:stCondLst>
                              <p:cond delay="8500"/>
                            </p:stCondLst>
                            <p:childTnLst>
                              <p:par>
                                <p:cTn id="83" presetID="1" presetClass="entr" fill="hold" nodeType="afterEffect">
                                  <p:stCondLst>
                                    <p:cond delay="500"/>
                                  </p:stCondLst>
                                  <p:childTnLst>
                                    <p:set>
                                      <p:cBhvr additive="repl">
                                        <p:cTn id="84" dur="1" fill="hold">
                                          <p:stCondLst>
                                            <p:cond delay="493"/>
                                          </p:stCondLst>
                                        </p:cTn>
                                        <p:tgtEl>
                                          <p:spTgt spid="152599"/>
                                        </p:tgtEl>
                                        <p:attrNameLst>
                                          <p:attrName>style.visibility</p:attrName>
                                        </p:attrNameLst>
                                      </p:cBhvr>
                                      <p:to>
                                        <p:strVal val="visible"/>
                                      </p:to>
                                    </p:set>
                                  </p:childTnLst>
                                </p:cTn>
                              </p:par>
                            </p:childTnLst>
                          </p:cTn>
                        </p:par>
                        <p:par>
                          <p:cTn id="85" fill="hold" nodeType="afterGroup">
                            <p:stCondLst>
                              <p:cond delay="9500"/>
                            </p:stCondLst>
                            <p:childTnLst>
                              <p:par>
                                <p:cTn id="86" presetID="1" presetClass="entr" fill="hold" nodeType="afterEffect">
                                  <p:stCondLst>
                                    <p:cond delay="500"/>
                                  </p:stCondLst>
                                  <p:childTnLst>
                                    <p:set>
                                      <p:cBhvr additive="repl">
                                        <p:cTn id="87" dur="1" fill="hold">
                                          <p:stCondLst>
                                            <p:cond delay="493"/>
                                          </p:stCondLst>
                                        </p:cTn>
                                        <p:tgtEl>
                                          <p:spTgt spid="152601"/>
                                        </p:tgtEl>
                                        <p:attrNameLst>
                                          <p:attrName>style.visibility</p:attrName>
                                        </p:attrNameLst>
                                      </p:cBhvr>
                                      <p:to>
                                        <p:strVal val="visible"/>
                                      </p:to>
                                    </p:set>
                                  </p:childTnLst>
                                </p:cTn>
                              </p:par>
                            </p:childTnLst>
                          </p:cTn>
                        </p:par>
                        <p:par>
                          <p:cTn id="88" fill="hold" nodeType="afterGroup">
                            <p:stCondLst>
                              <p:cond delay="10500"/>
                            </p:stCondLst>
                            <p:childTnLst>
                              <p:par>
                                <p:cTn id="89" presetID="4" presetClass="entr" presetSubtype="32" fill="hold" nodeType="afterEffect">
                                  <p:stCondLst>
                                    <p:cond delay="500"/>
                                  </p:stCondLst>
                                  <p:childTnLst>
                                    <p:set>
                                      <p:cBhvr additive="repl">
                                        <p:cTn id="90" dur="1" fill="hold">
                                          <p:stCondLst>
                                            <p:cond delay="0"/>
                                          </p:stCondLst>
                                        </p:cTn>
                                        <p:tgtEl>
                                          <p:spTgt spid="152604"/>
                                        </p:tgtEl>
                                        <p:attrNameLst>
                                          <p:attrName>style.visibility</p:attrName>
                                        </p:attrNameLst>
                                      </p:cBhvr>
                                      <p:to>
                                        <p:strVal val="visible"/>
                                      </p:to>
                                    </p:set>
                                    <p:animEffect transition="in" filter="box(out)">
                                      <p:cBhvr additive="repl">
                                        <p:cTn id="91" dur="500"/>
                                        <p:tgtEl>
                                          <p:spTgt spid="152604"/>
                                        </p:tgtEl>
                                      </p:cBhvr>
                                    </p:animEffect>
                                  </p:childTnLst>
                                </p:cTn>
                              </p:par>
                            </p:childTnLst>
                          </p:cTn>
                        </p:par>
                        <p:par>
                          <p:cTn id="92" fill="hold" nodeType="afterGroup">
                            <p:stCondLst>
                              <p:cond delay="11500"/>
                            </p:stCondLst>
                            <p:childTnLst>
                              <p:par>
                                <p:cTn id="93" presetID="22" presetClass="entr" presetSubtype="8" fill="hold" nodeType="afterEffect">
                                  <p:stCondLst>
                                    <p:cond delay="500"/>
                                  </p:stCondLst>
                                  <p:childTnLst>
                                    <p:set>
                                      <p:cBhvr additive="repl">
                                        <p:cTn id="94" dur="1" fill="hold">
                                          <p:stCondLst>
                                            <p:cond delay="0"/>
                                          </p:stCondLst>
                                        </p:cTn>
                                        <p:tgtEl>
                                          <p:spTgt spid="152602"/>
                                        </p:tgtEl>
                                        <p:attrNameLst>
                                          <p:attrName>style.visibility</p:attrName>
                                        </p:attrNameLst>
                                      </p:cBhvr>
                                      <p:to>
                                        <p:strVal val="visible"/>
                                      </p:to>
                                    </p:set>
                                    <p:animEffect transition="in" filter="wipe(left)">
                                      <p:cBhvr additive="repl">
                                        <p:cTn id="95" dur="500"/>
                                        <p:tgtEl>
                                          <p:spTgt spid="152602"/>
                                        </p:tgtEl>
                                      </p:cBhvr>
                                    </p:animEffect>
                                  </p:childTnLst>
                                </p:cTn>
                              </p:par>
                            </p:childTnLst>
                          </p:cTn>
                        </p:par>
                        <p:par>
                          <p:cTn id="96" fill="hold" nodeType="afterGroup">
                            <p:stCondLst>
                              <p:cond delay="12500"/>
                            </p:stCondLst>
                            <p:childTnLst>
                              <p:par>
                                <p:cTn id="97" presetID="22" presetClass="entr" presetSubtype="8" fill="hold" nodeType="afterEffect">
                                  <p:stCondLst>
                                    <p:cond delay="500"/>
                                  </p:stCondLst>
                                  <p:childTnLst>
                                    <p:set>
                                      <p:cBhvr additive="repl">
                                        <p:cTn id="98" dur="1" fill="hold">
                                          <p:stCondLst>
                                            <p:cond delay="0"/>
                                          </p:stCondLst>
                                        </p:cTn>
                                        <p:tgtEl>
                                          <p:spTgt spid="152603"/>
                                        </p:tgtEl>
                                        <p:attrNameLst>
                                          <p:attrName>style.visibility</p:attrName>
                                        </p:attrNameLst>
                                      </p:cBhvr>
                                      <p:to>
                                        <p:strVal val="visible"/>
                                      </p:to>
                                    </p:set>
                                    <p:animEffect transition="in" filter="wipe(left)">
                                      <p:cBhvr additive="repl">
                                        <p:cTn id="99" dur="500"/>
                                        <p:tgtEl>
                                          <p:spTgt spid="152603"/>
                                        </p:tgtEl>
                                      </p:cBhvr>
                                    </p:animEffect>
                                  </p:childTnLst>
                                </p:cTn>
                              </p:par>
                            </p:childTnLst>
                          </p:cTn>
                        </p:par>
                        <p:par>
                          <p:cTn id="100" fill="hold" nodeType="afterGroup">
                            <p:stCondLst>
                              <p:cond delay="13500"/>
                            </p:stCondLst>
                            <p:childTnLst>
                              <p:par>
                                <p:cTn id="101" presetID="7" presetClass="entr" presetSubtype="8" fill="hold" nodeType="afterEffect">
                                  <p:stCondLst>
                                    <p:cond delay="3000"/>
                                  </p:stCondLst>
                                  <p:childTnLst>
                                    <p:set>
                                      <p:cBhvr additive="repl">
                                        <p:cTn id="102" dur="1" fill="hold">
                                          <p:stCondLst>
                                            <p:cond delay="0"/>
                                          </p:stCondLst>
                                        </p:cTn>
                                        <p:tgtEl>
                                          <p:spTgt spid="152605"/>
                                        </p:tgtEl>
                                        <p:attrNameLst>
                                          <p:attrName>style.visibility</p:attrName>
                                        </p:attrNameLst>
                                      </p:cBhvr>
                                      <p:to>
                                        <p:strVal val="visible"/>
                                      </p:to>
                                    </p:set>
                                    <p:anim calcmode="lin" valueType="num">
                                      <p:cBhvr additive="repl">
                                        <p:cTn id="103" dur="5000" fill="hold"/>
                                        <p:tgtEl>
                                          <p:spTgt spid="152605"/>
                                        </p:tgtEl>
                                        <p:attrNameLst>
                                          <p:attrName>ppt_x</p:attrName>
                                        </p:attrNameLst>
                                      </p:cBhvr>
                                      <p:tavLst>
                                        <p:tav tm="100000">
                                          <p:val>
                                            <p:strVal val="0-#ppt_w/2"/>
                                          </p:val>
                                        </p:tav>
                                        <p:tav>
                                          <p:val>
                                            <p:strVal val="#ppt_x"/>
                                          </p:val>
                                        </p:tav>
                                      </p:tavLst>
                                    </p:anim>
                                    <p:anim calcmode="lin" valueType="num">
                                      <p:cBhvr additive="repl">
                                        <p:cTn id="104" dur="5000" fill="hold"/>
                                        <p:tgtEl>
                                          <p:spTgt spid="152605"/>
                                        </p:tgtEl>
                                        <p:attrNameLst>
                                          <p:attrName>ppt_y</p:attrName>
                                        </p:attrNameLst>
                                      </p:cBhvr>
                                      <p:tavLst>
                                        <p:tav tm="100000">
                                          <p:val>
                                            <p:strVal val="#ppt_y"/>
                                          </p:val>
                                        </p:tav>
                                        <p:tav>
                                          <p:val>
                                            <p:strVal val="#ppt_y"/>
                                          </p:val>
                                        </p:tav>
                                      </p:tavLst>
                                    </p:anim>
                                  </p:childTnLst>
                                </p:cTn>
                              </p:par>
                            </p:childTnLst>
                          </p:cTn>
                        </p:par>
                        <p:par>
                          <p:cTn id="105" fill="hold" nodeType="afterGroup">
                            <p:stCondLst>
                              <p:cond delay="21500"/>
                            </p:stCondLst>
                            <p:childTnLst>
                              <p:par>
                                <p:cTn id="106" presetID="7" presetClass="entr" presetSubtype="2" fill="hold" nodeType="afterEffect">
                                  <p:stCondLst>
                                    <p:cond delay="500"/>
                                  </p:stCondLst>
                                  <p:childTnLst>
                                    <p:set>
                                      <p:cBhvr additive="repl">
                                        <p:cTn id="107" dur="1" fill="hold">
                                          <p:stCondLst>
                                            <p:cond delay="0"/>
                                          </p:stCondLst>
                                        </p:cTn>
                                        <p:tgtEl>
                                          <p:spTgt spid="152608"/>
                                        </p:tgtEl>
                                        <p:attrNameLst>
                                          <p:attrName>style.visibility</p:attrName>
                                        </p:attrNameLst>
                                      </p:cBhvr>
                                      <p:to>
                                        <p:strVal val="visible"/>
                                      </p:to>
                                    </p:set>
                                    <p:anim calcmode="lin" valueType="num">
                                      <p:cBhvr additive="repl">
                                        <p:cTn id="108" dur="5000" fill="hold"/>
                                        <p:tgtEl>
                                          <p:spTgt spid="152608"/>
                                        </p:tgtEl>
                                        <p:attrNameLst>
                                          <p:attrName>ppt_x</p:attrName>
                                        </p:attrNameLst>
                                      </p:cBhvr>
                                      <p:tavLst>
                                        <p:tav tm="100000">
                                          <p:val>
                                            <p:strVal val="1+#ppt_w/2"/>
                                          </p:val>
                                        </p:tav>
                                        <p:tav>
                                          <p:val>
                                            <p:strVal val="#ppt_x"/>
                                          </p:val>
                                        </p:tav>
                                      </p:tavLst>
                                    </p:anim>
                                    <p:anim calcmode="lin" valueType="num">
                                      <p:cBhvr additive="repl">
                                        <p:cTn id="109" dur="5000" fill="hold"/>
                                        <p:tgtEl>
                                          <p:spTgt spid="152608"/>
                                        </p:tgtEl>
                                        <p:attrNameLst>
                                          <p:attrName>ppt_y</p:attrName>
                                        </p:attrNameLst>
                                      </p:cBhvr>
                                      <p:tavLst>
                                        <p:tav tm="100000">
                                          <p:val>
                                            <p:strVal val="#ppt_y"/>
                                          </p:val>
                                        </p:tav>
                                        <p:tav>
                                          <p:val>
                                            <p:strVal val="#ppt_y"/>
                                          </p:val>
                                        </p:tav>
                                      </p:tavLst>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4" presetClass="entr" presetSubtype="32" fill="hold" nodeType="clickEffect">
                                  <p:stCondLst>
                                    <p:cond delay="0"/>
                                  </p:stCondLst>
                                  <p:childTnLst>
                                    <p:set>
                                      <p:cBhvr additive="repl">
                                        <p:cTn id="113" dur="1" fill="hold">
                                          <p:stCondLst>
                                            <p:cond delay="0"/>
                                          </p:stCondLst>
                                        </p:cTn>
                                        <p:tgtEl>
                                          <p:spTgt spid="152609"/>
                                        </p:tgtEl>
                                        <p:attrNameLst>
                                          <p:attrName>style.visibility</p:attrName>
                                        </p:attrNameLst>
                                      </p:cBhvr>
                                      <p:to>
                                        <p:strVal val="visible"/>
                                      </p:to>
                                    </p:set>
                                    <p:animEffect transition="in" filter="box(out)">
                                      <p:cBhvr additive="repl">
                                        <p:cTn id="114" dur="500"/>
                                        <p:tgtEl>
                                          <p:spTgt spid="152609"/>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4" presetClass="entr" presetSubtype="32" fill="hold" nodeType="clickEffect">
                                  <p:stCondLst>
                                    <p:cond delay="0"/>
                                  </p:stCondLst>
                                  <p:childTnLst>
                                    <p:set>
                                      <p:cBhvr additive="repl">
                                        <p:cTn id="118" dur="1" fill="hold">
                                          <p:stCondLst>
                                            <p:cond delay="0"/>
                                          </p:stCondLst>
                                        </p:cTn>
                                        <p:tgtEl>
                                          <p:spTgt spid="152614"/>
                                        </p:tgtEl>
                                        <p:attrNameLst>
                                          <p:attrName>style.visibility</p:attrName>
                                        </p:attrNameLst>
                                      </p:cBhvr>
                                      <p:to>
                                        <p:strVal val="visible"/>
                                      </p:to>
                                    </p:set>
                                    <p:animEffect transition="in" filter="box(out)">
                                      <p:cBhvr additive="repl">
                                        <p:cTn id="119" dur="500"/>
                                        <p:tgtEl>
                                          <p:spTgt spid="152614"/>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4" fill="hold" nodeType="clickEffect">
                                  <p:stCondLst>
                                    <p:cond delay="0"/>
                                  </p:stCondLst>
                                  <p:childTnLst>
                                    <p:set>
                                      <p:cBhvr additive="repl">
                                        <p:cTn id="123" dur="1" fill="hold">
                                          <p:stCondLst>
                                            <p:cond delay="0"/>
                                          </p:stCondLst>
                                        </p:cTn>
                                        <p:tgtEl>
                                          <p:spTgt spid="152606"/>
                                        </p:tgtEl>
                                        <p:attrNameLst>
                                          <p:attrName>style.visibility</p:attrName>
                                        </p:attrNameLst>
                                      </p:cBhvr>
                                      <p:to>
                                        <p:strVal val="visible"/>
                                      </p:to>
                                    </p:set>
                                    <p:animEffect transition="in" filter="wipe(down)">
                                      <p:cBhvr additive="repl">
                                        <p:cTn id="124" dur="500"/>
                                        <p:tgtEl>
                                          <p:spTgt spid="152606"/>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4" fill="hold" nodeType="clickEffect">
                                  <p:stCondLst>
                                    <p:cond delay="0"/>
                                  </p:stCondLst>
                                  <p:childTnLst>
                                    <p:set>
                                      <p:cBhvr additive="repl">
                                        <p:cTn id="128" dur="1" fill="hold">
                                          <p:stCondLst>
                                            <p:cond delay="0"/>
                                          </p:stCondLst>
                                        </p:cTn>
                                        <p:tgtEl>
                                          <p:spTgt spid="152607"/>
                                        </p:tgtEl>
                                        <p:attrNameLst>
                                          <p:attrName>style.visibility</p:attrName>
                                        </p:attrNameLst>
                                      </p:cBhvr>
                                      <p:to>
                                        <p:strVal val="visible"/>
                                      </p:to>
                                    </p:set>
                                    <p:animEffect transition="in" filter="wipe(down)">
                                      <p:cBhvr additive="repl">
                                        <p:cTn id="129" dur="500"/>
                                        <p:tgtEl>
                                          <p:spTgt spid="152607"/>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4" presetClass="entr" presetSubtype="32" fill="hold" nodeType="clickEffect">
                                  <p:stCondLst>
                                    <p:cond delay="0"/>
                                  </p:stCondLst>
                                  <p:childTnLst>
                                    <p:set>
                                      <p:cBhvr additive="repl">
                                        <p:cTn id="133" dur="1" fill="hold">
                                          <p:stCondLst>
                                            <p:cond delay="0"/>
                                          </p:stCondLst>
                                        </p:cTn>
                                        <p:tgtEl>
                                          <p:spTgt spid="152612"/>
                                        </p:tgtEl>
                                        <p:attrNameLst>
                                          <p:attrName>style.visibility</p:attrName>
                                        </p:attrNameLst>
                                      </p:cBhvr>
                                      <p:to>
                                        <p:strVal val="visible"/>
                                      </p:to>
                                    </p:set>
                                    <p:animEffect transition="in" filter="box(out)">
                                      <p:cBhvr additive="repl">
                                        <p:cTn id="134" dur="500"/>
                                        <p:tgtEl>
                                          <p:spTgt spid="152612"/>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4" presetClass="entr" presetSubtype="32" fill="hold" nodeType="clickEffect">
                                  <p:stCondLst>
                                    <p:cond delay="0"/>
                                  </p:stCondLst>
                                  <p:childTnLst>
                                    <p:set>
                                      <p:cBhvr additive="repl">
                                        <p:cTn id="138" dur="1" fill="hold">
                                          <p:stCondLst>
                                            <p:cond delay="0"/>
                                          </p:stCondLst>
                                        </p:cTn>
                                        <p:tgtEl>
                                          <p:spTgt spid="152613"/>
                                        </p:tgtEl>
                                        <p:attrNameLst>
                                          <p:attrName>style.visibility</p:attrName>
                                        </p:attrNameLst>
                                      </p:cBhvr>
                                      <p:to>
                                        <p:strVal val="visible"/>
                                      </p:to>
                                    </p:set>
                                    <p:animEffect transition="in" filter="box(out)">
                                      <p:cBhvr additive="repl">
                                        <p:cTn id="139" dur="500"/>
                                        <p:tgtEl>
                                          <p:spTgt spid="152613"/>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4" presetClass="entr" presetSubtype="32" fill="hold" nodeType="clickEffect">
                                  <p:stCondLst>
                                    <p:cond delay="0"/>
                                  </p:stCondLst>
                                  <p:childTnLst>
                                    <p:set>
                                      <p:cBhvr additive="repl">
                                        <p:cTn id="143" dur="1" fill="hold">
                                          <p:stCondLst>
                                            <p:cond delay="0"/>
                                          </p:stCondLst>
                                        </p:cTn>
                                        <p:tgtEl>
                                          <p:spTgt spid="152618"/>
                                        </p:tgtEl>
                                        <p:attrNameLst>
                                          <p:attrName>style.visibility</p:attrName>
                                        </p:attrNameLst>
                                      </p:cBhvr>
                                      <p:to>
                                        <p:strVal val="visible"/>
                                      </p:to>
                                    </p:set>
                                    <p:animEffect transition="in" filter="box(out)">
                                      <p:cBhvr additive="repl">
                                        <p:cTn id="144" dur="500"/>
                                        <p:tgtEl>
                                          <p:spTgt spid="152618"/>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4" presetClass="entr" presetSubtype="32" fill="hold" nodeType="clickEffect">
                                  <p:stCondLst>
                                    <p:cond delay="0"/>
                                  </p:stCondLst>
                                  <p:childTnLst>
                                    <p:set>
                                      <p:cBhvr additive="repl">
                                        <p:cTn id="148" dur="1" fill="hold">
                                          <p:stCondLst>
                                            <p:cond delay="0"/>
                                          </p:stCondLst>
                                        </p:cTn>
                                        <p:tgtEl>
                                          <p:spTgt spid="152617"/>
                                        </p:tgtEl>
                                        <p:attrNameLst>
                                          <p:attrName>style.visibility</p:attrName>
                                        </p:attrNameLst>
                                      </p:cBhvr>
                                      <p:to>
                                        <p:strVal val="visible"/>
                                      </p:to>
                                    </p:set>
                                    <p:animEffect transition="in" filter="box(out)">
                                      <p:cBhvr additive="repl">
                                        <p:cTn id="149" dur="500"/>
                                        <p:tgtEl>
                                          <p:spTgt spid="152617"/>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23" presetClass="entr" presetSubtype="528" fill="hold" nodeType="clickEffect">
                                  <p:stCondLst>
                                    <p:cond delay="0"/>
                                  </p:stCondLst>
                                  <p:childTnLst>
                                    <p:set>
                                      <p:cBhvr additive="repl">
                                        <p:cTn id="153" dur="1" fill="hold">
                                          <p:stCondLst>
                                            <p:cond delay="0"/>
                                          </p:stCondLst>
                                        </p:cTn>
                                        <p:tgtEl>
                                          <p:spTgt spid="152621"/>
                                        </p:tgtEl>
                                        <p:attrNameLst>
                                          <p:attrName>style.visibility</p:attrName>
                                        </p:attrNameLst>
                                      </p:cBhvr>
                                      <p:to>
                                        <p:strVal val="visible"/>
                                      </p:to>
                                    </p:set>
                                    <p:anim calcmode="lin" valueType="num">
                                      <p:cBhvr additive="repl">
                                        <p:cTn id="154" dur="500" fill="hold"/>
                                        <p:tgtEl>
                                          <p:spTgt spid="152621"/>
                                        </p:tgtEl>
                                        <p:attrNameLst>
                                          <p:attrName>ppt_w</p:attrName>
                                        </p:attrNameLst>
                                      </p:cBhvr>
                                      <p:tavLst>
                                        <p:tav tm="100000">
                                          <p:val>
                                            <p:fltVal val="0"/>
                                          </p:val>
                                        </p:tav>
                                        <p:tav>
                                          <p:val>
                                            <p:strVal val="#ppt_w"/>
                                          </p:val>
                                        </p:tav>
                                      </p:tavLst>
                                    </p:anim>
                                    <p:anim calcmode="lin" valueType="num">
                                      <p:cBhvr additive="repl">
                                        <p:cTn id="155" dur="500" fill="hold"/>
                                        <p:tgtEl>
                                          <p:spTgt spid="152621"/>
                                        </p:tgtEl>
                                        <p:attrNameLst>
                                          <p:attrName>ppt_h</p:attrName>
                                        </p:attrNameLst>
                                      </p:cBhvr>
                                      <p:tavLst>
                                        <p:tav tm="100000">
                                          <p:val>
                                            <p:fltVal val="0"/>
                                          </p:val>
                                        </p:tav>
                                        <p:tav>
                                          <p:val>
                                            <p:strVal val="#ppt_h"/>
                                          </p:val>
                                        </p:tav>
                                      </p:tavLst>
                                    </p:anim>
                                    <p:anim calcmode="lin" valueType="num">
                                      <p:cBhvr additive="repl">
                                        <p:cTn id="156" dur="500" fill="hold"/>
                                        <p:tgtEl>
                                          <p:spTgt spid="152621"/>
                                        </p:tgtEl>
                                        <p:attrNameLst>
                                          <p:attrName>ppt_x</p:attrName>
                                        </p:attrNameLst>
                                      </p:cBhvr>
                                      <p:tavLst>
                                        <p:tav tm="100000">
                                          <p:val>
                                            <p:fltVal val="0.5"/>
                                          </p:val>
                                        </p:tav>
                                        <p:tav>
                                          <p:val>
                                            <p:strVal val="#ppt_x"/>
                                          </p:val>
                                        </p:tav>
                                      </p:tavLst>
                                    </p:anim>
                                    <p:anim calcmode="lin" valueType="num">
                                      <p:cBhvr additive="repl">
                                        <p:cTn id="157" dur="500" fill="hold"/>
                                        <p:tgtEl>
                                          <p:spTgt spid="152621"/>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06" name="Rectangle 15360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08" name="Rectangle 15360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10" name="Rectangle 15360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12" name="Rectangle 15361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01" name="Picture 1">
            <a:extLst>
              <a:ext uri="{FF2B5EF4-FFF2-40B4-BE49-F238E27FC236}">
                <a16:creationId xmlns:a16="http://schemas.microsoft.com/office/drawing/2014/main" id="{FD45FC8E-3198-4C96-9783-51430024EC0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98573" y="457200"/>
            <a:ext cx="4546854" cy="5943600"/>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5" name="Text Box 1">
            <a:extLst>
              <a:ext uri="{FF2B5EF4-FFF2-40B4-BE49-F238E27FC236}">
                <a16:creationId xmlns:a16="http://schemas.microsoft.com/office/drawing/2014/main" id="{4A59CCC4-83F1-4717-A05C-FCA3B97B0ABE}"/>
              </a:ext>
            </a:extLst>
          </p:cNvPr>
          <p:cNvSpPr txBox="1">
            <a:spLocks noChangeArrowheads="1"/>
          </p:cNvSpPr>
          <p:nvPr/>
        </p:nvSpPr>
        <p:spPr bwMode="auto">
          <a:xfrm>
            <a:off x="280988" y="116632"/>
            <a:ext cx="82296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sz="3200" dirty="0">
                <a:solidFill>
                  <a:srgbClr val="0099CC"/>
                </a:solidFill>
              </a:rPr>
              <a:t>Μορφή αμινοξέος και </a:t>
            </a:r>
            <a:r>
              <a:rPr lang="en-US" altLang="en-US" sz="3200" dirty="0">
                <a:solidFill>
                  <a:srgbClr val="0099CC"/>
                </a:solidFill>
              </a:rPr>
              <a:t>pH</a:t>
            </a:r>
          </a:p>
        </p:txBody>
      </p:sp>
      <p:pic>
        <p:nvPicPr>
          <p:cNvPr id="154626" name="Picture 2">
            <a:extLst>
              <a:ext uri="{FF2B5EF4-FFF2-40B4-BE49-F238E27FC236}">
                <a16:creationId xmlns:a16="http://schemas.microsoft.com/office/drawing/2014/main" id="{A14148F9-40F5-4985-BCA3-0E1C40599E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1000125"/>
            <a:ext cx="6362700" cy="5581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5649" name="Picture 1">
            <a:extLst>
              <a:ext uri="{FF2B5EF4-FFF2-40B4-BE49-F238E27FC236}">
                <a16:creationId xmlns:a16="http://schemas.microsoft.com/office/drawing/2014/main" id="{5AAF0FC9-96CC-419D-9772-279FA33E83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983" t="16339" r="5554" b="6532"/>
          <a:stretch>
            <a:fillRect/>
          </a:stretch>
        </p:blipFill>
        <p:spPr bwMode="auto">
          <a:xfrm>
            <a:off x="1115616" y="1058110"/>
            <a:ext cx="4536504" cy="5799890"/>
          </a:xfrm>
          <a:prstGeom prst="rect">
            <a:avLst/>
          </a:prstGeom>
          <a:noFill/>
          <a:ln>
            <a:noFill/>
          </a:ln>
          <a:effectLst/>
          <a:extLst>
            <a:ext uri="{909E8E84-426E-40DD-AFC4-6F175D3DCCD1}">
              <a14:hiddenFill xmlns:a14="http://schemas.microsoft.com/office/drawing/2010/main">
                <a:blipFill dpi="0" rotWithShape="0">
                  <a:blip/>
                  <a:srcRect l="47983" t="16339" r="5554" b="6532"/>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5650" name="Text Box 2">
            <a:extLst>
              <a:ext uri="{FF2B5EF4-FFF2-40B4-BE49-F238E27FC236}">
                <a16:creationId xmlns:a16="http://schemas.microsoft.com/office/drawing/2014/main" id="{9F7E10E1-92E9-4437-A858-C5EAA4D7941B}"/>
              </a:ext>
            </a:extLst>
          </p:cNvPr>
          <p:cNvSpPr txBox="1">
            <a:spLocks noChangeArrowheads="1"/>
          </p:cNvSpPr>
          <p:nvPr/>
        </p:nvSpPr>
        <p:spPr bwMode="auto">
          <a:xfrm>
            <a:off x="5868144" y="2276872"/>
            <a:ext cx="2667000" cy="2882900"/>
          </a:xfrm>
          <a:prstGeom prst="rect">
            <a:avLst/>
          </a:prstGeom>
          <a:noFill/>
          <a:ln w="9525">
            <a:solidFill>
              <a:srgbClr val="3465A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250"/>
              </a:spcBef>
              <a:buClrTx/>
              <a:buFontTx/>
              <a:buNone/>
            </a:pPr>
            <a:r>
              <a:rPr lang="en-US" altLang="en-US" sz="2000" dirty="0"/>
              <a:t>pK</a:t>
            </a:r>
            <a:r>
              <a:rPr lang="en-US" altLang="en-US" sz="2000" baseline="-25000" dirty="0"/>
              <a:t>1</a:t>
            </a:r>
            <a:r>
              <a:rPr lang="en-US" altLang="en-US" sz="2000" dirty="0"/>
              <a:t> -COOH = 2.2</a:t>
            </a:r>
          </a:p>
          <a:p>
            <a:pPr>
              <a:spcBef>
                <a:spcPts val="1250"/>
              </a:spcBef>
              <a:buClrTx/>
              <a:buFontTx/>
              <a:buNone/>
            </a:pPr>
            <a:r>
              <a:rPr lang="en-US" altLang="en-US" sz="2000" dirty="0"/>
              <a:t>pK</a:t>
            </a:r>
            <a:r>
              <a:rPr lang="en-US" altLang="en-US" sz="2000" baseline="-25000" dirty="0"/>
              <a:t>2</a:t>
            </a:r>
            <a:r>
              <a:rPr lang="en-US" altLang="en-US" sz="2000" dirty="0"/>
              <a:t> –NH</a:t>
            </a:r>
            <a:r>
              <a:rPr lang="en-US" altLang="en-US" sz="2000" baseline="-25000" dirty="0"/>
              <a:t>3</a:t>
            </a:r>
            <a:r>
              <a:rPr lang="en-US" altLang="en-US" sz="2000" baseline="30000" dirty="0"/>
              <a:t>+</a:t>
            </a:r>
            <a:r>
              <a:rPr lang="en-US" altLang="en-US" sz="2000" dirty="0"/>
              <a:t> = 9.0</a:t>
            </a:r>
          </a:p>
          <a:p>
            <a:pPr>
              <a:spcBef>
                <a:spcPts val="1250"/>
              </a:spcBef>
              <a:buClrTx/>
              <a:buFontTx/>
              <a:buNone/>
            </a:pPr>
            <a:r>
              <a:rPr lang="en-US" altLang="en-US" sz="2000" dirty="0"/>
              <a:t>pK</a:t>
            </a:r>
            <a:r>
              <a:rPr lang="en-US" altLang="en-US" sz="2000" baseline="-25000" dirty="0"/>
              <a:t>3</a:t>
            </a:r>
            <a:r>
              <a:rPr lang="el-GR" altLang="en-US" sz="2000" baseline="-25000" dirty="0"/>
              <a:t> </a:t>
            </a:r>
            <a:r>
              <a:rPr lang="el-GR" altLang="en-US" sz="2000" dirty="0"/>
              <a:t>ομάδα</a:t>
            </a:r>
            <a:r>
              <a:rPr lang="en-US" altLang="en-US" sz="2000" baseline="-25000" dirty="0"/>
              <a:t> </a:t>
            </a:r>
            <a:r>
              <a:rPr lang="en-US" altLang="en-US" sz="2000" dirty="0"/>
              <a:t>-R  = 10.5</a:t>
            </a:r>
          </a:p>
          <a:p>
            <a:pPr>
              <a:spcBef>
                <a:spcPts val="1250"/>
              </a:spcBef>
              <a:buClrTx/>
              <a:buFontTx/>
              <a:buNone/>
            </a:pPr>
            <a:r>
              <a:rPr lang="en-US" altLang="en-US" sz="2000" dirty="0" err="1"/>
              <a:t>pI</a:t>
            </a:r>
            <a:r>
              <a:rPr lang="en-US" altLang="en-US" sz="2000" dirty="0"/>
              <a:t> = (pK</a:t>
            </a:r>
            <a:r>
              <a:rPr lang="en-US" altLang="en-US" sz="2000" baseline="-25000" dirty="0"/>
              <a:t>2</a:t>
            </a:r>
            <a:r>
              <a:rPr lang="en-US" altLang="en-US" sz="2000" dirty="0"/>
              <a:t>+ pK</a:t>
            </a:r>
            <a:r>
              <a:rPr lang="en-US" altLang="en-US" sz="2000" baseline="-25000" dirty="0"/>
              <a:t>3</a:t>
            </a:r>
            <a:r>
              <a:rPr lang="en-US" altLang="en-US" sz="2000" dirty="0"/>
              <a:t>)/2</a:t>
            </a:r>
          </a:p>
          <a:p>
            <a:pPr>
              <a:spcBef>
                <a:spcPts val="1250"/>
              </a:spcBef>
              <a:buClrTx/>
              <a:buFontTx/>
              <a:buNone/>
            </a:pPr>
            <a:r>
              <a:rPr lang="en-US" altLang="en-US" sz="2000" dirty="0" err="1"/>
              <a:t>pI</a:t>
            </a:r>
            <a:r>
              <a:rPr lang="en-US" altLang="en-US" sz="2000" dirty="0"/>
              <a:t> = (9+10.5)/2</a:t>
            </a:r>
          </a:p>
          <a:p>
            <a:pPr>
              <a:spcBef>
                <a:spcPts val="1250"/>
              </a:spcBef>
              <a:buClrTx/>
              <a:buFontTx/>
              <a:buNone/>
            </a:pPr>
            <a:r>
              <a:rPr lang="en-US" altLang="en-US" sz="2000" dirty="0" err="1">
                <a:solidFill>
                  <a:srgbClr val="FF3399"/>
                </a:solidFill>
              </a:rPr>
              <a:t>pI</a:t>
            </a:r>
            <a:r>
              <a:rPr lang="en-US" altLang="en-US" sz="2000" dirty="0">
                <a:solidFill>
                  <a:srgbClr val="FF3399"/>
                </a:solidFill>
              </a:rPr>
              <a:t> = 9.75</a:t>
            </a:r>
          </a:p>
        </p:txBody>
      </p:sp>
      <p:sp>
        <p:nvSpPr>
          <p:cNvPr id="155651" name="Rectangle 3">
            <a:extLst>
              <a:ext uri="{FF2B5EF4-FFF2-40B4-BE49-F238E27FC236}">
                <a16:creationId xmlns:a16="http://schemas.microsoft.com/office/drawing/2014/main" id="{466C607D-3DC5-41ED-857D-007B3D80FE20}"/>
              </a:ext>
            </a:extLst>
          </p:cNvPr>
          <p:cNvSpPr>
            <a:spLocks noChangeArrowheads="1"/>
          </p:cNvSpPr>
          <p:nvPr/>
        </p:nvSpPr>
        <p:spPr bwMode="auto">
          <a:xfrm>
            <a:off x="1331640" y="188640"/>
            <a:ext cx="68611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sz="3200" dirty="0">
                <a:solidFill>
                  <a:srgbClr val="FF66CC"/>
                </a:solidFill>
              </a:rPr>
              <a:t>Καμπύλη ογκομέτρησης λυσίνης</a:t>
            </a:r>
            <a:r>
              <a:rPr lang="el-GR" altLang="en-US" sz="3600" dirty="0">
                <a:solidFill>
                  <a:srgbClr val="FF66CC"/>
                </a:solidFill>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6673" name="Picture 1">
            <a:extLst>
              <a:ext uri="{FF2B5EF4-FFF2-40B4-BE49-F238E27FC236}">
                <a16:creationId xmlns:a16="http://schemas.microsoft.com/office/drawing/2014/main" id="{AC43F635-92D8-4BE8-9FE1-FDC874AF6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427032"/>
            <a:ext cx="5801072" cy="5417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6674" name="Rectangle 2">
            <a:extLst>
              <a:ext uri="{FF2B5EF4-FFF2-40B4-BE49-F238E27FC236}">
                <a16:creationId xmlns:a16="http://schemas.microsoft.com/office/drawing/2014/main" id="{6069FCF4-C3C7-4C3A-82E6-8D5355052828}"/>
              </a:ext>
            </a:extLst>
          </p:cNvPr>
          <p:cNvSpPr>
            <a:spLocks noChangeArrowheads="1"/>
          </p:cNvSpPr>
          <p:nvPr/>
        </p:nvSpPr>
        <p:spPr bwMode="auto">
          <a:xfrm>
            <a:off x="1259632" y="188640"/>
            <a:ext cx="68580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sz="2800" b="1" dirty="0">
                <a:solidFill>
                  <a:srgbClr val="FF9933"/>
                </a:solidFill>
              </a:rPr>
              <a:t>Καμπύλη ογκομέτρησης γλουταμικού</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1C22F5-3837-58CB-4E3B-A64B51BA1147}"/>
              </a:ext>
            </a:extLst>
          </p:cNvPr>
          <p:cNvSpPr/>
          <p:nvPr/>
        </p:nvSpPr>
        <p:spPr>
          <a:xfrm>
            <a:off x="0" y="0"/>
            <a:ext cx="9144000" cy="1196752"/>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CE3DFED-1AA0-416E-818B-99A62FA30A4D}"/>
              </a:ext>
            </a:extLst>
          </p:cNvPr>
          <p:cNvSpPr>
            <a:spLocks noGrp="1"/>
          </p:cNvSpPr>
          <p:nvPr>
            <p:ph type="title"/>
          </p:nvPr>
        </p:nvSpPr>
        <p:spPr>
          <a:xfrm>
            <a:off x="323528" y="221109"/>
            <a:ext cx="8553450" cy="975643"/>
          </a:xfrm>
        </p:spPr>
        <p:txBody>
          <a:bodyPr>
            <a:normAutofit fontScale="90000"/>
          </a:bodyPr>
          <a:lstStyle/>
          <a:p>
            <a:pPr algn="ctr"/>
            <a:r>
              <a:rPr lang="en-US" sz="3600" b="1" dirty="0"/>
              <a:t>K</a:t>
            </a:r>
            <a:r>
              <a:rPr lang="el-GR" sz="3600" b="1" dirty="0"/>
              <a:t>αμπύλη ογκομέτρησης για διπρωτικό οξύ Η</a:t>
            </a:r>
            <a:r>
              <a:rPr lang="el-GR" sz="3600" b="1" baseline="-25000" dirty="0"/>
              <a:t>2</a:t>
            </a:r>
            <a:r>
              <a:rPr lang="el-GR" sz="3600" b="1" dirty="0"/>
              <a:t>Α</a:t>
            </a:r>
            <a:endParaRPr lang="en-US" sz="3600" b="1" dirty="0"/>
          </a:p>
        </p:txBody>
      </p:sp>
      <p:pic>
        <p:nvPicPr>
          <p:cNvPr id="7" name="Θέση περιεχομένου 6">
            <a:extLst>
              <a:ext uri="{FF2B5EF4-FFF2-40B4-BE49-F238E27FC236}">
                <a16:creationId xmlns:a16="http://schemas.microsoft.com/office/drawing/2014/main" id="{D7F3C9A3-F385-4A66-8A28-6EB569744452}"/>
              </a:ext>
            </a:extLst>
          </p:cNvPr>
          <p:cNvPicPr>
            <a:picLocks noGrp="1" noChangeAspect="1"/>
          </p:cNvPicPr>
          <p:nvPr>
            <p:ph sz="half" idx="2"/>
          </p:nvPr>
        </p:nvPicPr>
        <p:blipFill>
          <a:blip r:embed="rId3"/>
          <a:stretch>
            <a:fillRect/>
          </a:stretch>
        </p:blipFill>
        <p:spPr>
          <a:xfrm>
            <a:off x="-8071" y="2348880"/>
            <a:ext cx="3671951" cy="3240360"/>
          </a:xfrm>
          <a:prstGeom prst="rect">
            <a:avLst/>
          </a:prstGeom>
        </p:spPr>
      </p:pic>
      <p:pic>
        <p:nvPicPr>
          <p:cNvPr id="231426" name="Picture 2">
            <a:extLst>
              <a:ext uri="{FF2B5EF4-FFF2-40B4-BE49-F238E27FC236}">
                <a16:creationId xmlns:a16="http://schemas.microsoft.com/office/drawing/2014/main" id="{FC4BC2EB-1ED7-4BC3-824E-5E6F998CC1C6}"/>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3563888" y="2046219"/>
            <a:ext cx="5439717" cy="36724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3F4979A-DD18-7334-D368-DEF56D941204}"/>
              </a:ext>
            </a:extLst>
          </p:cNvPr>
          <p:cNvSpPr txBox="1"/>
          <p:nvPr/>
        </p:nvSpPr>
        <p:spPr>
          <a:xfrm>
            <a:off x="-6970" y="6568094"/>
            <a:ext cx="4572000" cy="307777"/>
          </a:xfrm>
          <a:prstGeom prst="rect">
            <a:avLst/>
          </a:prstGeom>
          <a:noFill/>
        </p:spPr>
        <p:txBody>
          <a:bodyPr wrap="square">
            <a:spAutoFit/>
          </a:bodyPr>
          <a:lstStyle/>
          <a:p>
            <a:pPr marR="0" lvl="0">
              <a:spcBef>
                <a:spcPts val="0"/>
              </a:spcBef>
              <a:spcAft>
                <a:spcPts val="1000"/>
              </a:spcAft>
              <a:tabLst>
                <a:tab pos="0" algn="l"/>
              </a:tabLst>
            </a:pPr>
            <a:r>
              <a:rPr lang="el-GR" sz="1400" dirty="0">
                <a:solidFill>
                  <a:schemeClr val="bg1">
                    <a:lumMod val="50000"/>
                    <a:alpha val="80000"/>
                  </a:schemeClr>
                </a:solidFill>
                <a:ea typeface="Arial Unicode MS"/>
                <a:cs typeface="Symbol" panose="05050102010706020507" pitchFamily="18" charset="2"/>
              </a:rPr>
              <a:t>ΠΟΛΥΠΡΩΤΙΚΑ ΣΥΣΤΗΜΑΤΑ – Χ. ΑΔΑΜΟΠΟΥΛΟΣ - 2023</a:t>
            </a:r>
            <a:endParaRPr lang="en-US" sz="1400" dirty="0">
              <a:solidFill>
                <a:schemeClr val="bg1">
                  <a:lumMod val="50000"/>
                  <a:alpha val="80000"/>
                </a:schemeClr>
              </a:solidFill>
              <a:effectLst/>
              <a:ea typeface="Arial Unicode MS"/>
              <a:cs typeface="Symbol" panose="05050102010706020507" pitchFamily="18" charset="2"/>
            </a:endParaRPr>
          </a:p>
        </p:txBody>
      </p:sp>
      <p:sp>
        <p:nvSpPr>
          <p:cNvPr id="5" name="TextBox 4">
            <a:extLst>
              <a:ext uri="{FF2B5EF4-FFF2-40B4-BE49-F238E27FC236}">
                <a16:creationId xmlns:a16="http://schemas.microsoft.com/office/drawing/2014/main" id="{7ACE4028-6B25-4272-4450-4848DD2BC765}"/>
              </a:ext>
            </a:extLst>
          </p:cNvPr>
          <p:cNvSpPr txBox="1"/>
          <p:nvPr/>
        </p:nvSpPr>
        <p:spPr>
          <a:xfrm>
            <a:off x="7981156" y="1284729"/>
            <a:ext cx="1068388" cy="400110"/>
          </a:xfrm>
          <a:prstGeom prst="rect">
            <a:avLst/>
          </a:prstGeom>
          <a:noFill/>
        </p:spPr>
        <p:txBody>
          <a:bodyPr wrap="square" rtlCol="0">
            <a:spAutoFit/>
          </a:bodyPr>
          <a:lstStyle/>
          <a:p>
            <a:r>
              <a:rPr lang="en-US" sz="2000" dirty="0"/>
              <a:t>K</a:t>
            </a:r>
            <a:r>
              <a:rPr lang="el-GR" sz="2000" baseline="-25000" dirty="0"/>
              <a:t>α1 </a:t>
            </a:r>
            <a:r>
              <a:rPr lang="el-GR" sz="2000" dirty="0"/>
              <a:t>&gt;</a:t>
            </a:r>
            <a:r>
              <a:rPr lang="el-GR" sz="2000" baseline="30000" dirty="0">
                <a:solidFill>
                  <a:srgbClr val="000000"/>
                </a:solidFill>
                <a:latin typeface="ff3"/>
              </a:rPr>
              <a:t> </a:t>
            </a:r>
            <a:r>
              <a:rPr lang="en-US" sz="2000" dirty="0"/>
              <a:t>K</a:t>
            </a:r>
            <a:r>
              <a:rPr lang="el-GR" sz="2000" baseline="-25000" dirty="0"/>
              <a:t>α2</a:t>
            </a:r>
            <a:endParaRPr lang="en-US" sz="2000" baseline="30000" dirty="0"/>
          </a:p>
        </p:txBody>
      </p:sp>
      <p:sp>
        <p:nvSpPr>
          <p:cNvPr id="8" name="TextBox 7">
            <a:extLst>
              <a:ext uri="{FF2B5EF4-FFF2-40B4-BE49-F238E27FC236}">
                <a16:creationId xmlns:a16="http://schemas.microsoft.com/office/drawing/2014/main" id="{347FB684-927F-3B99-775E-CA88020C90D6}"/>
              </a:ext>
            </a:extLst>
          </p:cNvPr>
          <p:cNvSpPr txBox="1"/>
          <p:nvPr/>
        </p:nvSpPr>
        <p:spPr>
          <a:xfrm>
            <a:off x="5170958" y="1223125"/>
            <a:ext cx="3312368" cy="369332"/>
          </a:xfrm>
          <a:prstGeom prst="rect">
            <a:avLst/>
          </a:prstGeom>
          <a:noFill/>
        </p:spPr>
        <p:txBody>
          <a:bodyPr wrap="square">
            <a:spAutoFit/>
          </a:bodyPr>
          <a:lstStyle/>
          <a:p>
            <a:r>
              <a:rPr lang="el-GR" sz="1800" b="1" dirty="0"/>
              <a:t>Η</a:t>
            </a:r>
            <a:r>
              <a:rPr lang="el-GR" sz="1800" b="1" baseline="-25000" dirty="0"/>
              <a:t>2</a:t>
            </a:r>
            <a:r>
              <a:rPr lang="el-GR" sz="1800" b="1" dirty="0"/>
              <a:t>Α</a:t>
            </a:r>
            <a:r>
              <a:rPr lang="en-US" sz="1800" b="1" dirty="0"/>
              <a:t> + H</a:t>
            </a:r>
            <a:r>
              <a:rPr lang="en-US" sz="1800" b="1" baseline="-25000" dirty="0"/>
              <a:t>2</a:t>
            </a:r>
            <a:r>
              <a:rPr lang="en-US" sz="1800" b="1" dirty="0"/>
              <a:t>O -&gt; HA</a:t>
            </a:r>
            <a:r>
              <a:rPr lang="en-US" sz="1800" b="1" baseline="30000" dirty="0"/>
              <a:t>-</a:t>
            </a:r>
            <a:r>
              <a:rPr lang="en-US" sz="1800" b="1" dirty="0"/>
              <a:t> + H</a:t>
            </a:r>
            <a:r>
              <a:rPr lang="en-US" sz="1800" b="1" baseline="-25000" dirty="0"/>
              <a:t>3</a:t>
            </a:r>
            <a:r>
              <a:rPr lang="en-US" sz="1800" b="1" dirty="0"/>
              <a:t>O</a:t>
            </a:r>
            <a:r>
              <a:rPr lang="en-US" sz="1800" b="1" baseline="30000" dirty="0"/>
              <a:t>+</a:t>
            </a:r>
            <a:r>
              <a:rPr lang="en-US" sz="1800" b="1" dirty="0"/>
              <a:t> </a:t>
            </a:r>
            <a:endParaRPr lang="en-US" dirty="0"/>
          </a:p>
        </p:txBody>
      </p:sp>
      <p:sp>
        <p:nvSpPr>
          <p:cNvPr id="9" name="TextBox 8">
            <a:extLst>
              <a:ext uri="{FF2B5EF4-FFF2-40B4-BE49-F238E27FC236}">
                <a16:creationId xmlns:a16="http://schemas.microsoft.com/office/drawing/2014/main" id="{237D3F68-372F-20A1-B616-7823D140E3D8}"/>
              </a:ext>
            </a:extLst>
          </p:cNvPr>
          <p:cNvSpPr txBox="1"/>
          <p:nvPr/>
        </p:nvSpPr>
        <p:spPr>
          <a:xfrm>
            <a:off x="5170958" y="1588481"/>
            <a:ext cx="3312368" cy="369332"/>
          </a:xfrm>
          <a:prstGeom prst="rect">
            <a:avLst/>
          </a:prstGeom>
          <a:noFill/>
        </p:spPr>
        <p:txBody>
          <a:bodyPr wrap="square">
            <a:spAutoFit/>
          </a:bodyPr>
          <a:lstStyle/>
          <a:p>
            <a:r>
              <a:rPr lang="en-US" sz="1800" b="1" dirty="0"/>
              <a:t>HA</a:t>
            </a:r>
            <a:r>
              <a:rPr lang="en-US" sz="1800" b="1" baseline="30000" dirty="0"/>
              <a:t>-</a:t>
            </a:r>
            <a:r>
              <a:rPr lang="en-US" sz="1800" b="1" dirty="0"/>
              <a:t> + H</a:t>
            </a:r>
            <a:r>
              <a:rPr lang="en-US" sz="1800" b="1" baseline="-25000" dirty="0"/>
              <a:t>2</a:t>
            </a:r>
            <a:r>
              <a:rPr lang="en-US" sz="1800" b="1" dirty="0"/>
              <a:t>O -&gt; A</a:t>
            </a:r>
            <a:r>
              <a:rPr lang="en-US" sz="1800" b="1" baseline="30000" dirty="0"/>
              <a:t>2-</a:t>
            </a:r>
            <a:r>
              <a:rPr lang="en-US" sz="1800" b="1" dirty="0"/>
              <a:t> + H</a:t>
            </a:r>
            <a:r>
              <a:rPr lang="en-US" sz="1800" b="1" baseline="-25000" dirty="0"/>
              <a:t>3</a:t>
            </a:r>
            <a:r>
              <a:rPr lang="en-US" sz="1800" b="1" dirty="0"/>
              <a:t>O</a:t>
            </a:r>
            <a:r>
              <a:rPr lang="en-US" sz="1800" b="1" baseline="30000" dirty="0"/>
              <a:t>+</a:t>
            </a:r>
            <a:r>
              <a:rPr lang="en-US" sz="1800" b="1" dirty="0"/>
              <a:t> </a:t>
            </a:r>
            <a:endParaRPr lang="en-US" dirty="0"/>
          </a:p>
        </p:txBody>
      </p:sp>
    </p:spTree>
    <p:extLst>
      <p:ext uri="{BB962C8B-B14F-4D97-AF65-F5344CB8AC3E}">
        <p14:creationId xmlns:p14="http://schemas.microsoft.com/office/powerpoint/2010/main" val="1591289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1" name="Rectangle 1">
            <a:extLst>
              <a:ext uri="{FF2B5EF4-FFF2-40B4-BE49-F238E27FC236}">
                <a16:creationId xmlns:a16="http://schemas.microsoft.com/office/drawing/2014/main" id="{438078FA-0DAB-430D-8B89-28C1DFFB2EE0}"/>
              </a:ext>
            </a:extLst>
          </p:cNvPr>
          <p:cNvSpPr>
            <a:spLocks noChangeArrowheads="1"/>
          </p:cNvSpPr>
          <p:nvPr/>
        </p:nvSpPr>
        <p:spPr bwMode="auto">
          <a:xfrm>
            <a:off x="5638800" y="2514600"/>
            <a:ext cx="1600200" cy="3048000"/>
          </a:xfrm>
          <a:prstGeom prst="rect">
            <a:avLst/>
          </a:prstGeom>
          <a:gradFill rotWithShape="0">
            <a:gsLst>
              <a:gs pos="0">
                <a:srgbClr val="BBE0E3"/>
              </a:gs>
              <a:gs pos="100000">
                <a:srgbClr val="FFFFFF"/>
              </a:gs>
            </a:gsLst>
            <a:lin ang="135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8722" name="Rectangle 2">
            <a:extLst>
              <a:ext uri="{FF2B5EF4-FFF2-40B4-BE49-F238E27FC236}">
                <a16:creationId xmlns:a16="http://schemas.microsoft.com/office/drawing/2014/main" id="{90507B5B-6018-4122-A742-A2ECC0928C4D}"/>
              </a:ext>
            </a:extLst>
          </p:cNvPr>
          <p:cNvSpPr>
            <a:spLocks noChangeArrowheads="1"/>
          </p:cNvSpPr>
          <p:nvPr/>
        </p:nvSpPr>
        <p:spPr bwMode="auto">
          <a:xfrm>
            <a:off x="3886200" y="2514600"/>
            <a:ext cx="1600200" cy="3048000"/>
          </a:xfrm>
          <a:prstGeom prst="rect">
            <a:avLst/>
          </a:prstGeom>
          <a:gradFill rotWithShape="0">
            <a:gsLst>
              <a:gs pos="0">
                <a:srgbClr val="99CCFF"/>
              </a:gs>
              <a:gs pos="100000">
                <a:srgbClr val="FFFFFF"/>
              </a:gs>
            </a:gsLst>
            <a:lin ang="135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8723" name="Rectangle 3">
            <a:extLst>
              <a:ext uri="{FF2B5EF4-FFF2-40B4-BE49-F238E27FC236}">
                <a16:creationId xmlns:a16="http://schemas.microsoft.com/office/drawing/2014/main" id="{3BC94A38-2616-4D64-AED3-F6FB361F9BDA}"/>
              </a:ext>
            </a:extLst>
          </p:cNvPr>
          <p:cNvSpPr>
            <a:spLocks noChangeArrowheads="1"/>
          </p:cNvSpPr>
          <p:nvPr/>
        </p:nvSpPr>
        <p:spPr bwMode="auto">
          <a:xfrm>
            <a:off x="2133600" y="2514600"/>
            <a:ext cx="1600200" cy="3048000"/>
          </a:xfrm>
          <a:prstGeom prst="rect">
            <a:avLst/>
          </a:prstGeom>
          <a:gradFill rotWithShape="0">
            <a:gsLst>
              <a:gs pos="0">
                <a:srgbClr val="FF0000"/>
              </a:gs>
              <a:gs pos="50000">
                <a:srgbClr val="FFFFFF"/>
              </a:gs>
              <a:gs pos="100000">
                <a:srgbClr val="FF0000"/>
              </a:gs>
            </a:gsLst>
            <a:lin ang="135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58724" name="Group 4">
            <a:extLst>
              <a:ext uri="{FF2B5EF4-FFF2-40B4-BE49-F238E27FC236}">
                <a16:creationId xmlns:a16="http://schemas.microsoft.com/office/drawing/2014/main" id="{C5324808-C83C-4489-8241-5B5925F158B5}"/>
              </a:ext>
            </a:extLst>
          </p:cNvPr>
          <p:cNvGrpSpPr>
            <a:grpSpLocks/>
          </p:cNvGrpSpPr>
          <p:nvPr/>
        </p:nvGrpSpPr>
        <p:grpSpPr bwMode="auto">
          <a:xfrm>
            <a:off x="2051050" y="2546350"/>
            <a:ext cx="5240338" cy="3082925"/>
            <a:chOff x="1292" y="1604"/>
            <a:chExt cx="3301" cy="1942"/>
          </a:xfrm>
        </p:grpSpPr>
        <p:sp>
          <p:nvSpPr>
            <p:cNvPr id="158725" name="Line 5">
              <a:extLst>
                <a:ext uri="{FF2B5EF4-FFF2-40B4-BE49-F238E27FC236}">
                  <a16:creationId xmlns:a16="http://schemas.microsoft.com/office/drawing/2014/main" id="{09582A74-8DD0-47CB-ADB9-9CAA46BEB92E}"/>
                </a:ext>
              </a:extLst>
            </p:cNvPr>
            <p:cNvSpPr>
              <a:spLocks noChangeShapeType="1"/>
            </p:cNvSpPr>
            <p:nvPr/>
          </p:nvSpPr>
          <p:spPr bwMode="auto">
            <a:xfrm>
              <a:off x="1292" y="1689"/>
              <a:ext cx="0" cy="1851"/>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26" name="Line 6">
              <a:extLst>
                <a:ext uri="{FF2B5EF4-FFF2-40B4-BE49-F238E27FC236}">
                  <a16:creationId xmlns:a16="http://schemas.microsoft.com/office/drawing/2014/main" id="{8EEDB176-43E8-496B-AA9A-EB9A7CC97CD8}"/>
                </a:ext>
              </a:extLst>
            </p:cNvPr>
            <p:cNvSpPr>
              <a:spLocks noChangeShapeType="1"/>
            </p:cNvSpPr>
            <p:nvPr/>
          </p:nvSpPr>
          <p:spPr bwMode="auto">
            <a:xfrm>
              <a:off x="1292" y="3547"/>
              <a:ext cx="3296" cy="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27" name="Line 7">
              <a:extLst>
                <a:ext uri="{FF2B5EF4-FFF2-40B4-BE49-F238E27FC236}">
                  <a16:creationId xmlns:a16="http://schemas.microsoft.com/office/drawing/2014/main" id="{0D38B400-F453-41BF-B770-C2561CE042C8}"/>
                </a:ext>
              </a:extLst>
            </p:cNvPr>
            <p:cNvSpPr>
              <a:spLocks noChangeShapeType="1"/>
            </p:cNvSpPr>
            <p:nvPr/>
          </p:nvSpPr>
          <p:spPr bwMode="auto">
            <a:xfrm>
              <a:off x="2394" y="1689"/>
              <a:ext cx="0" cy="1851"/>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28" name="Line 8">
              <a:extLst>
                <a:ext uri="{FF2B5EF4-FFF2-40B4-BE49-F238E27FC236}">
                  <a16:creationId xmlns:a16="http://schemas.microsoft.com/office/drawing/2014/main" id="{85D45D25-5D8A-44A1-B9A1-8162FB452DC1}"/>
                </a:ext>
              </a:extLst>
            </p:cNvPr>
            <p:cNvSpPr>
              <a:spLocks noChangeShapeType="1"/>
            </p:cNvSpPr>
            <p:nvPr/>
          </p:nvSpPr>
          <p:spPr bwMode="auto">
            <a:xfrm>
              <a:off x="3492" y="1689"/>
              <a:ext cx="0" cy="1851"/>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29" name="Line 9">
              <a:extLst>
                <a:ext uri="{FF2B5EF4-FFF2-40B4-BE49-F238E27FC236}">
                  <a16:creationId xmlns:a16="http://schemas.microsoft.com/office/drawing/2014/main" id="{4F0AD4BF-9746-4D05-AC47-AD5C93DCCD67}"/>
                </a:ext>
              </a:extLst>
            </p:cNvPr>
            <p:cNvSpPr>
              <a:spLocks noChangeShapeType="1"/>
            </p:cNvSpPr>
            <p:nvPr/>
          </p:nvSpPr>
          <p:spPr bwMode="auto">
            <a:xfrm>
              <a:off x="4594" y="1604"/>
              <a:ext cx="0" cy="1936"/>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58730" name="Freeform 10">
            <a:extLst>
              <a:ext uri="{FF2B5EF4-FFF2-40B4-BE49-F238E27FC236}">
                <a16:creationId xmlns:a16="http://schemas.microsoft.com/office/drawing/2014/main" id="{C776B36B-A87F-40F8-88B3-84C971D3579F}"/>
              </a:ext>
            </a:extLst>
          </p:cNvPr>
          <p:cNvSpPr>
            <a:spLocks noChangeArrowheads="1"/>
          </p:cNvSpPr>
          <p:nvPr/>
        </p:nvSpPr>
        <p:spPr bwMode="auto">
          <a:xfrm>
            <a:off x="3802063" y="3890963"/>
            <a:ext cx="1749425" cy="941387"/>
          </a:xfrm>
          <a:custGeom>
            <a:avLst/>
            <a:gdLst>
              <a:gd name="G0" fmla="+- 228 0 0"/>
              <a:gd name="G1" fmla="+- 264 0 0"/>
              <a:gd name="G2" fmla="+- 1 0 0"/>
              <a:gd name="G3" fmla="+- 1 0 0"/>
              <a:gd name="G4" fmla="+- 1 0 0"/>
              <a:gd name="G5" fmla="+- 1 0 0"/>
              <a:gd name="G6" fmla="+- 65534 0 0"/>
              <a:gd name="G7" fmla="*/ 1 24577 2"/>
              <a:gd name="G8" fmla="+- 1 0 0"/>
              <a:gd name="G9" fmla="*/ 1 0 51712"/>
              <a:gd name="G10" fmla="*/ 1 35047 49664"/>
              <a:gd name="G11" fmla="*/ G10 1 180"/>
              <a:gd name="G12" fmla="*/ G9 1 G11"/>
              <a:gd name="G13" fmla="+- 1 0 0"/>
              <a:gd name="G14" fmla="+- 1 0 0"/>
              <a:gd name="G15" fmla="+- 1 0 0"/>
              <a:gd name="T0" fmla="*/ 0 w 2304"/>
              <a:gd name="T1" fmla="*/ 2147483647 h 1296"/>
              <a:gd name="T2" fmla="*/ 2147483647 w 2304"/>
              <a:gd name="T3" fmla="*/ 2147483647 h 1296"/>
              <a:gd name="T4" fmla="*/ 2147483647 w 2304"/>
              <a:gd name="T5" fmla="*/ 2147483647 h 1296"/>
              <a:gd name="T6" fmla="*/ 2147483647 w 2304"/>
              <a:gd name="T7" fmla="*/ 2147483647 h 1296"/>
              <a:gd name="T8" fmla="*/ 2147483647 w 2304"/>
              <a:gd name="T9" fmla="*/ 0 h 1296"/>
              <a:gd name="T10" fmla="*/ 0 w 2304"/>
              <a:gd name="T11" fmla="*/ 0 h 1296"/>
              <a:gd name="T12" fmla="*/ 2304 w 2304"/>
              <a:gd name="T13" fmla="*/ 1296 h 1296"/>
            </a:gdLst>
            <a:ahLst/>
            <a:cxnLst>
              <a:cxn ang="0">
                <a:pos x="T0" y="T1"/>
              </a:cxn>
              <a:cxn ang="0">
                <a:pos x="T2" y="T3"/>
              </a:cxn>
              <a:cxn ang="0">
                <a:pos x="T4" y="T5"/>
              </a:cxn>
              <a:cxn ang="0">
                <a:pos x="T6" y="T7"/>
              </a:cxn>
              <a:cxn ang="0">
                <a:pos x="T8" y="T9"/>
              </a:cxn>
            </a:cxnLst>
            <a:rect l="T10" t="T11" r="T12" b="T13"/>
            <a:pathLst>
              <a:path w="2304" h="1296">
                <a:moveTo>
                  <a:pt x="0" y="1296"/>
                </a:moveTo>
                <a:cubicBezTo>
                  <a:pt x="0" y="1068"/>
                  <a:pt x="0" y="840"/>
                  <a:pt x="144" y="720"/>
                </a:cubicBezTo>
                <a:cubicBezTo>
                  <a:pt x="288" y="600"/>
                  <a:pt x="600" y="624"/>
                  <a:pt x="864" y="576"/>
                </a:cubicBezTo>
                <a:cubicBezTo>
                  <a:pt x="1128" y="528"/>
                  <a:pt x="1488" y="528"/>
                  <a:pt x="1728" y="432"/>
                </a:cubicBezTo>
                <a:cubicBezTo>
                  <a:pt x="1968" y="336"/>
                  <a:pt x="2136" y="168"/>
                  <a:pt x="2304" y="0"/>
                </a:cubicBezTo>
              </a:path>
            </a:pathLst>
          </a:custGeom>
          <a:noFill/>
          <a:ln w="936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8731" name="Freeform 11">
            <a:extLst>
              <a:ext uri="{FF2B5EF4-FFF2-40B4-BE49-F238E27FC236}">
                <a16:creationId xmlns:a16="http://schemas.microsoft.com/office/drawing/2014/main" id="{DCBF5DEE-B0A2-4809-9BE7-ADB80B30C54B}"/>
              </a:ext>
            </a:extLst>
          </p:cNvPr>
          <p:cNvSpPr>
            <a:spLocks noChangeArrowheads="1"/>
          </p:cNvSpPr>
          <p:nvPr/>
        </p:nvSpPr>
        <p:spPr bwMode="auto">
          <a:xfrm>
            <a:off x="5551488" y="2411413"/>
            <a:ext cx="1749425" cy="1209675"/>
          </a:xfrm>
          <a:custGeom>
            <a:avLst/>
            <a:gdLst>
              <a:gd name="G0" fmla="+- 228 0 0"/>
              <a:gd name="G1" fmla="+- 264 0 0"/>
              <a:gd name="G2" fmla="+- 1 0 0"/>
              <a:gd name="G3" fmla="+- 1 0 0"/>
              <a:gd name="G4" fmla="+- 1 0 0"/>
              <a:gd name="G5" fmla="+- 1 0 0"/>
              <a:gd name="G6" fmla="+- 65534 0 0"/>
              <a:gd name="G7" fmla="*/ 1 24577 2"/>
              <a:gd name="G8" fmla="+- 1 0 0"/>
              <a:gd name="G9" fmla="*/ 1 0 51712"/>
              <a:gd name="G10" fmla="*/ 1 35047 49664"/>
              <a:gd name="G11" fmla="*/ G10 1 180"/>
              <a:gd name="G12" fmla="*/ G9 1 G11"/>
              <a:gd name="G13" fmla="+- 1 0 0"/>
              <a:gd name="G14" fmla="+- 1 0 0"/>
              <a:gd name="G15" fmla="+- 1 0 0"/>
              <a:gd name="T0" fmla="*/ 0 w 2304"/>
              <a:gd name="T1" fmla="*/ 2147483647 h 1296"/>
              <a:gd name="T2" fmla="*/ 2147483647 w 2304"/>
              <a:gd name="T3" fmla="*/ 2147483647 h 1296"/>
              <a:gd name="T4" fmla="*/ 2147483647 w 2304"/>
              <a:gd name="T5" fmla="*/ 2147483647 h 1296"/>
              <a:gd name="T6" fmla="*/ 2147483647 w 2304"/>
              <a:gd name="T7" fmla="*/ 2147483647 h 1296"/>
              <a:gd name="T8" fmla="*/ 2147483647 w 2304"/>
              <a:gd name="T9" fmla="*/ 0 h 1296"/>
              <a:gd name="T10" fmla="*/ 0 w 2304"/>
              <a:gd name="T11" fmla="*/ 0 h 1296"/>
              <a:gd name="T12" fmla="*/ 2304 w 2304"/>
              <a:gd name="T13" fmla="*/ 1296 h 1296"/>
            </a:gdLst>
            <a:ahLst/>
            <a:cxnLst>
              <a:cxn ang="0">
                <a:pos x="T0" y="T1"/>
              </a:cxn>
              <a:cxn ang="0">
                <a:pos x="T2" y="T3"/>
              </a:cxn>
              <a:cxn ang="0">
                <a:pos x="T4" y="T5"/>
              </a:cxn>
              <a:cxn ang="0">
                <a:pos x="T6" y="T7"/>
              </a:cxn>
              <a:cxn ang="0">
                <a:pos x="T8" y="T9"/>
              </a:cxn>
            </a:cxnLst>
            <a:rect l="T10" t="T11" r="T12" b="T13"/>
            <a:pathLst>
              <a:path w="2304" h="1296">
                <a:moveTo>
                  <a:pt x="0" y="1296"/>
                </a:moveTo>
                <a:cubicBezTo>
                  <a:pt x="0" y="1068"/>
                  <a:pt x="0" y="840"/>
                  <a:pt x="144" y="720"/>
                </a:cubicBezTo>
                <a:cubicBezTo>
                  <a:pt x="288" y="600"/>
                  <a:pt x="600" y="624"/>
                  <a:pt x="864" y="576"/>
                </a:cubicBezTo>
                <a:cubicBezTo>
                  <a:pt x="1128" y="528"/>
                  <a:pt x="1488" y="528"/>
                  <a:pt x="1728" y="432"/>
                </a:cubicBezTo>
                <a:cubicBezTo>
                  <a:pt x="1968" y="336"/>
                  <a:pt x="2136" y="168"/>
                  <a:pt x="2304" y="0"/>
                </a:cubicBezTo>
              </a:path>
            </a:pathLst>
          </a:custGeom>
          <a:noFill/>
          <a:ln w="936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8732" name="Freeform 12">
            <a:extLst>
              <a:ext uri="{FF2B5EF4-FFF2-40B4-BE49-F238E27FC236}">
                <a16:creationId xmlns:a16="http://schemas.microsoft.com/office/drawing/2014/main" id="{A69F8202-4678-400A-8293-7C6B6DF9BB9B}"/>
              </a:ext>
            </a:extLst>
          </p:cNvPr>
          <p:cNvSpPr>
            <a:spLocks noChangeArrowheads="1"/>
          </p:cNvSpPr>
          <p:nvPr/>
        </p:nvSpPr>
        <p:spPr bwMode="auto">
          <a:xfrm>
            <a:off x="2051050" y="4697413"/>
            <a:ext cx="1751013" cy="941387"/>
          </a:xfrm>
          <a:custGeom>
            <a:avLst/>
            <a:gdLst>
              <a:gd name="G0" fmla="+- 228 0 0"/>
              <a:gd name="G1" fmla="+- 264 0 0"/>
              <a:gd name="G2" fmla="+- 1 0 0"/>
              <a:gd name="G3" fmla="+- 1 0 0"/>
              <a:gd name="G4" fmla="+- 1 0 0"/>
              <a:gd name="G5" fmla="+- 1 0 0"/>
              <a:gd name="G6" fmla="+- 65534 0 0"/>
              <a:gd name="G7" fmla="*/ 1 24577 2"/>
              <a:gd name="G8" fmla="+- 1 0 0"/>
              <a:gd name="G9" fmla="*/ 1 0 51712"/>
              <a:gd name="G10" fmla="*/ 1 35047 49664"/>
              <a:gd name="G11" fmla="*/ G10 1 180"/>
              <a:gd name="G12" fmla="*/ G9 1 G11"/>
              <a:gd name="G13" fmla="+- 1 0 0"/>
              <a:gd name="G14" fmla="+- 1 0 0"/>
              <a:gd name="G15" fmla="+- 1 0 0"/>
              <a:gd name="T0" fmla="*/ 0 w 2304"/>
              <a:gd name="T1" fmla="*/ 2147483647 h 1296"/>
              <a:gd name="T2" fmla="*/ 2147483647 w 2304"/>
              <a:gd name="T3" fmla="*/ 2147483647 h 1296"/>
              <a:gd name="T4" fmla="*/ 2147483647 w 2304"/>
              <a:gd name="T5" fmla="*/ 2147483647 h 1296"/>
              <a:gd name="T6" fmla="*/ 2147483647 w 2304"/>
              <a:gd name="T7" fmla="*/ 2147483647 h 1296"/>
              <a:gd name="T8" fmla="*/ 2147483647 w 2304"/>
              <a:gd name="T9" fmla="*/ 0 h 1296"/>
              <a:gd name="T10" fmla="*/ 0 w 2304"/>
              <a:gd name="T11" fmla="*/ 0 h 1296"/>
              <a:gd name="T12" fmla="*/ 2304 w 2304"/>
              <a:gd name="T13" fmla="*/ 1296 h 1296"/>
            </a:gdLst>
            <a:ahLst/>
            <a:cxnLst>
              <a:cxn ang="0">
                <a:pos x="T0" y="T1"/>
              </a:cxn>
              <a:cxn ang="0">
                <a:pos x="T2" y="T3"/>
              </a:cxn>
              <a:cxn ang="0">
                <a:pos x="T4" y="T5"/>
              </a:cxn>
              <a:cxn ang="0">
                <a:pos x="T6" y="T7"/>
              </a:cxn>
              <a:cxn ang="0">
                <a:pos x="T8" y="T9"/>
              </a:cxn>
            </a:cxnLst>
            <a:rect l="T10" t="T11" r="T12" b="T13"/>
            <a:pathLst>
              <a:path w="2304" h="1296">
                <a:moveTo>
                  <a:pt x="0" y="1296"/>
                </a:moveTo>
                <a:cubicBezTo>
                  <a:pt x="0" y="1068"/>
                  <a:pt x="0" y="840"/>
                  <a:pt x="144" y="720"/>
                </a:cubicBezTo>
                <a:cubicBezTo>
                  <a:pt x="288" y="600"/>
                  <a:pt x="600" y="624"/>
                  <a:pt x="864" y="576"/>
                </a:cubicBezTo>
                <a:cubicBezTo>
                  <a:pt x="1128" y="528"/>
                  <a:pt x="1488" y="528"/>
                  <a:pt x="1728" y="432"/>
                </a:cubicBezTo>
                <a:cubicBezTo>
                  <a:pt x="1968" y="336"/>
                  <a:pt x="2136" y="168"/>
                  <a:pt x="2304" y="0"/>
                </a:cubicBezTo>
              </a:path>
            </a:pathLst>
          </a:custGeom>
          <a:noFill/>
          <a:ln w="936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8733" name="Text Box 13">
            <a:extLst>
              <a:ext uri="{FF2B5EF4-FFF2-40B4-BE49-F238E27FC236}">
                <a16:creationId xmlns:a16="http://schemas.microsoft.com/office/drawing/2014/main" id="{ED7D1D87-9204-45E8-90D4-71A3C5F0BB5C}"/>
              </a:ext>
            </a:extLst>
          </p:cNvPr>
          <p:cNvSpPr txBox="1">
            <a:spLocks noChangeArrowheads="1"/>
          </p:cNvSpPr>
          <p:nvPr/>
        </p:nvSpPr>
        <p:spPr bwMode="auto">
          <a:xfrm>
            <a:off x="1066800" y="3487738"/>
            <a:ext cx="765175"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pH</a:t>
            </a:r>
          </a:p>
        </p:txBody>
      </p:sp>
      <p:sp>
        <p:nvSpPr>
          <p:cNvPr id="158734" name="Line 14">
            <a:extLst>
              <a:ext uri="{FF2B5EF4-FFF2-40B4-BE49-F238E27FC236}">
                <a16:creationId xmlns:a16="http://schemas.microsoft.com/office/drawing/2014/main" id="{2DEB0DCA-982F-4965-ADDB-8EC8C598BD60}"/>
              </a:ext>
            </a:extLst>
          </p:cNvPr>
          <p:cNvSpPr>
            <a:spLocks noChangeShapeType="1"/>
          </p:cNvSpPr>
          <p:nvPr/>
        </p:nvSpPr>
        <p:spPr bwMode="auto">
          <a:xfrm>
            <a:off x="2051050" y="5100638"/>
            <a:ext cx="874713" cy="1587"/>
          </a:xfrm>
          <a:prstGeom prst="line">
            <a:avLst/>
          </a:prstGeom>
          <a:noFill/>
          <a:ln w="9360" cap="sq">
            <a:solidFill>
              <a:srgbClr val="0000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35" name="Line 15">
            <a:extLst>
              <a:ext uri="{FF2B5EF4-FFF2-40B4-BE49-F238E27FC236}">
                <a16:creationId xmlns:a16="http://schemas.microsoft.com/office/drawing/2014/main" id="{FADA15A3-244A-4EAF-9129-1A38F41233A2}"/>
              </a:ext>
            </a:extLst>
          </p:cNvPr>
          <p:cNvSpPr>
            <a:spLocks noChangeShapeType="1"/>
          </p:cNvSpPr>
          <p:nvPr/>
        </p:nvSpPr>
        <p:spPr bwMode="auto">
          <a:xfrm>
            <a:off x="2051050" y="4294188"/>
            <a:ext cx="2625725" cy="1587"/>
          </a:xfrm>
          <a:prstGeom prst="line">
            <a:avLst/>
          </a:prstGeom>
          <a:noFill/>
          <a:ln w="9360" cap="sq">
            <a:solidFill>
              <a:srgbClr val="0000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36" name="Line 16">
            <a:extLst>
              <a:ext uri="{FF2B5EF4-FFF2-40B4-BE49-F238E27FC236}">
                <a16:creationId xmlns:a16="http://schemas.microsoft.com/office/drawing/2014/main" id="{147934FB-0FAC-4418-B00E-6B6BBB2DF688}"/>
              </a:ext>
            </a:extLst>
          </p:cNvPr>
          <p:cNvSpPr>
            <a:spLocks noChangeShapeType="1"/>
          </p:cNvSpPr>
          <p:nvPr/>
        </p:nvSpPr>
        <p:spPr bwMode="auto">
          <a:xfrm>
            <a:off x="2051050" y="2949575"/>
            <a:ext cx="4375150" cy="1588"/>
          </a:xfrm>
          <a:prstGeom prst="line">
            <a:avLst/>
          </a:prstGeom>
          <a:noFill/>
          <a:ln w="9360" cap="sq">
            <a:solidFill>
              <a:srgbClr val="0000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58737" name="Group 17">
            <a:extLst>
              <a:ext uri="{FF2B5EF4-FFF2-40B4-BE49-F238E27FC236}">
                <a16:creationId xmlns:a16="http://schemas.microsoft.com/office/drawing/2014/main" id="{DA470E9D-5903-420C-A92E-46E50DFC3D2B}"/>
              </a:ext>
            </a:extLst>
          </p:cNvPr>
          <p:cNvGrpSpPr>
            <a:grpSpLocks/>
          </p:cNvGrpSpPr>
          <p:nvPr/>
        </p:nvGrpSpPr>
        <p:grpSpPr bwMode="auto">
          <a:xfrm>
            <a:off x="5638800" y="2209800"/>
            <a:ext cx="1082675" cy="654050"/>
            <a:chOff x="3552" y="1392"/>
            <a:chExt cx="682" cy="412"/>
          </a:xfrm>
        </p:grpSpPr>
        <p:sp>
          <p:nvSpPr>
            <p:cNvPr id="158738" name="Line 18">
              <a:extLst>
                <a:ext uri="{FF2B5EF4-FFF2-40B4-BE49-F238E27FC236}">
                  <a16:creationId xmlns:a16="http://schemas.microsoft.com/office/drawing/2014/main" id="{2570D297-89CC-4828-81B3-01C0B24FDB3B}"/>
                </a:ext>
              </a:extLst>
            </p:cNvPr>
            <p:cNvSpPr>
              <a:spLocks noChangeShapeType="1"/>
            </p:cNvSpPr>
            <p:nvPr/>
          </p:nvSpPr>
          <p:spPr bwMode="auto">
            <a:xfrm>
              <a:off x="3910" y="1641"/>
              <a:ext cx="132" cy="163"/>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39" name="Text Box 19">
              <a:extLst>
                <a:ext uri="{FF2B5EF4-FFF2-40B4-BE49-F238E27FC236}">
                  <a16:creationId xmlns:a16="http://schemas.microsoft.com/office/drawing/2014/main" id="{76894A92-EC2E-4734-829A-048DC143F538}"/>
                </a:ext>
              </a:extLst>
            </p:cNvPr>
            <p:cNvSpPr txBox="1">
              <a:spLocks noChangeArrowheads="1"/>
            </p:cNvSpPr>
            <p:nvPr/>
          </p:nvSpPr>
          <p:spPr bwMode="auto">
            <a:xfrm>
              <a:off x="3552" y="1392"/>
              <a:ext cx="682"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pK</a:t>
              </a:r>
              <a:r>
                <a:rPr lang="en-US" altLang="en-US" b="1" baseline="-25000">
                  <a:latin typeface="Times New Roman" panose="02020603050405020304" pitchFamily="18" charset="0"/>
                </a:rPr>
                <a:t>3</a:t>
              </a:r>
              <a:r>
                <a:rPr lang="en-US" altLang="en-US" b="1">
                  <a:latin typeface="Times New Roman" panose="02020603050405020304" pitchFamily="18" charset="0"/>
                </a:rPr>
                <a:t> = 9.5</a:t>
              </a:r>
            </a:p>
          </p:txBody>
        </p:sp>
      </p:grpSp>
      <p:grpSp>
        <p:nvGrpSpPr>
          <p:cNvPr id="158740" name="Group 20">
            <a:extLst>
              <a:ext uri="{FF2B5EF4-FFF2-40B4-BE49-F238E27FC236}">
                <a16:creationId xmlns:a16="http://schemas.microsoft.com/office/drawing/2014/main" id="{17E00C74-236C-4810-8A87-B030586DBB33}"/>
              </a:ext>
            </a:extLst>
          </p:cNvPr>
          <p:cNvGrpSpPr>
            <a:grpSpLocks/>
          </p:cNvGrpSpPr>
          <p:nvPr/>
        </p:nvGrpSpPr>
        <p:grpSpPr bwMode="auto">
          <a:xfrm>
            <a:off x="3810000" y="3352800"/>
            <a:ext cx="1082675" cy="798513"/>
            <a:chOff x="2400" y="2112"/>
            <a:chExt cx="682" cy="503"/>
          </a:xfrm>
        </p:grpSpPr>
        <p:sp>
          <p:nvSpPr>
            <p:cNvPr id="158741" name="Line 21">
              <a:extLst>
                <a:ext uri="{FF2B5EF4-FFF2-40B4-BE49-F238E27FC236}">
                  <a16:creationId xmlns:a16="http://schemas.microsoft.com/office/drawing/2014/main" id="{FD5EBEC3-01F4-43C2-9ABC-7D35B37AA633}"/>
                </a:ext>
              </a:extLst>
            </p:cNvPr>
            <p:cNvSpPr>
              <a:spLocks noChangeShapeType="1"/>
            </p:cNvSpPr>
            <p:nvPr/>
          </p:nvSpPr>
          <p:spPr bwMode="auto">
            <a:xfrm>
              <a:off x="2739" y="2367"/>
              <a:ext cx="201" cy="248"/>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42" name="Text Box 22">
              <a:extLst>
                <a:ext uri="{FF2B5EF4-FFF2-40B4-BE49-F238E27FC236}">
                  <a16:creationId xmlns:a16="http://schemas.microsoft.com/office/drawing/2014/main" id="{2EEFEB61-FF28-4CD8-9477-9871EB990CE7}"/>
                </a:ext>
              </a:extLst>
            </p:cNvPr>
            <p:cNvSpPr txBox="1">
              <a:spLocks noChangeArrowheads="1"/>
            </p:cNvSpPr>
            <p:nvPr/>
          </p:nvSpPr>
          <p:spPr bwMode="auto">
            <a:xfrm>
              <a:off x="2400" y="2112"/>
              <a:ext cx="682"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pK</a:t>
              </a:r>
              <a:r>
                <a:rPr lang="en-US" altLang="en-US" b="1" baseline="-25000">
                  <a:latin typeface="Times New Roman" panose="02020603050405020304" pitchFamily="18" charset="0"/>
                </a:rPr>
                <a:t>2</a:t>
              </a:r>
              <a:r>
                <a:rPr lang="en-US" altLang="en-US" b="1">
                  <a:latin typeface="Times New Roman" panose="02020603050405020304" pitchFamily="18" charset="0"/>
                </a:rPr>
                <a:t> = 4.0</a:t>
              </a:r>
            </a:p>
          </p:txBody>
        </p:sp>
      </p:grpSp>
      <p:grpSp>
        <p:nvGrpSpPr>
          <p:cNvPr id="158743" name="Group 23">
            <a:extLst>
              <a:ext uri="{FF2B5EF4-FFF2-40B4-BE49-F238E27FC236}">
                <a16:creationId xmlns:a16="http://schemas.microsoft.com/office/drawing/2014/main" id="{07108121-63B3-4857-8DFA-8FA593974526}"/>
              </a:ext>
            </a:extLst>
          </p:cNvPr>
          <p:cNvGrpSpPr>
            <a:grpSpLocks/>
          </p:cNvGrpSpPr>
          <p:nvPr/>
        </p:nvGrpSpPr>
        <p:grpSpPr bwMode="auto">
          <a:xfrm>
            <a:off x="2286000" y="3657600"/>
            <a:ext cx="1082675" cy="1300163"/>
            <a:chOff x="1440" y="2304"/>
            <a:chExt cx="682" cy="819"/>
          </a:xfrm>
        </p:grpSpPr>
        <p:sp>
          <p:nvSpPr>
            <p:cNvPr id="158744" name="Line 24">
              <a:extLst>
                <a:ext uri="{FF2B5EF4-FFF2-40B4-BE49-F238E27FC236}">
                  <a16:creationId xmlns:a16="http://schemas.microsoft.com/office/drawing/2014/main" id="{AFA201B4-6CF2-41A4-9A0F-AEC2B0CF7421}"/>
                </a:ext>
              </a:extLst>
            </p:cNvPr>
            <p:cNvSpPr>
              <a:spLocks noChangeShapeType="1"/>
            </p:cNvSpPr>
            <p:nvPr/>
          </p:nvSpPr>
          <p:spPr bwMode="auto">
            <a:xfrm>
              <a:off x="1637" y="2536"/>
              <a:ext cx="200" cy="587"/>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45" name="Text Box 25">
              <a:extLst>
                <a:ext uri="{FF2B5EF4-FFF2-40B4-BE49-F238E27FC236}">
                  <a16:creationId xmlns:a16="http://schemas.microsoft.com/office/drawing/2014/main" id="{3D4204A4-704B-4958-A79C-6CA68DA48D52}"/>
                </a:ext>
              </a:extLst>
            </p:cNvPr>
            <p:cNvSpPr txBox="1">
              <a:spLocks noChangeArrowheads="1"/>
            </p:cNvSpPr>
            <p:nvPr/>
          </p:nvSpPr>
          <p:spPr bwMode="auto">
            <a:xfrm>
              <a:off x="1440" y="2304"/>
              <a:ext cx="682"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pK</a:t>
              </a:r>
              <a:r>
                <a:rPr lang="en-US" altLang="en-US" b="1" baseline="-25000">
                  <a:latin typeface="Times New Roman" panose="02020603050405020304" pitchFamily="18" charset="0"/>
                </a:rPr>
                <a:t>1</a:t>
              </a:r>
              <a:r>
                <a:rPr lang="en-US" altLang="en-US" b="1">
                  <a:latin typeface="Times New Roman" panose="02020603050405020304" pitchFamily="18" charset="0"/>
                </a:rPr>
                <a:t> = 2.0</a:t>
              </a:r>
            </a:p>
          </p:txBody>
        </p:sp>
      </p:grpSp>
      <p:grpSp>
        <p:nvGrpSpPr>
          <p:cNvPr id="158746" name="Group 26">
            <a:extLst>
              <a:ext uri="{FF2B5EF4-FFF2-40B4-BE49-F238E27FC236}">
                <a16:creationId xmlns:a16="http://schemas.microsoft.com/office/drawing/2014/main" id="{94D08E8D-7E9A-40BF-A172-E5E2CB80648F}"/>
              </a:ext>
            </a:extLst>
          </p:cNvPr>
          <p:cNvGrpSpPr>
            <a:grpSpLocks/>
          </p:cNvGrpSpPr>
          <p:nvPr/>
        </p:nvGrpSpPr>
        <p:grpSpPr bwMode="auto">
          <a:xfrm>
            <a:off x="1905000" y="5638800"/>
            <a:ext cx="5589588" cy="458788"/>
            <a:chOff x="1200" y="3552"/>
            <a:chExt cx="3521" cy="289"/>
          </a:xfrm>
        </p:grpSpPr>
        <p:sp>
          <p:nvSpPr>
            <p:cNvPr id="158747" name="Text Box 27">
              <a:extLst>
                <a:ext uri="{FF2B5EF4-FFF2-40B4-BE49-F238E27FC236}">
                  <a16:creationId xmlns:a16="http://schemas.microsoft.com/office/drawing/2014/main" id="{1FA7E399-2145-48DA-9BE9-D0ADCA87A466}"/>
                </a:ext>
              </a:extLst>
            </p:cNvPr>
            <p:cNvSpPr txBox="1">
              <a:spLocks noChangeArrowheads="1"/>
            </p:cNvSpPr>
            <p:nvPr/>
          </p:nvSpPr>
          <p:spPr bwMode="auto">
            <a:xfrm>
              <a:off x="1200" y="3552"/>
              <a:ext cx="209"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0</a:t>
              </a:r>
            </a:p>
          </p:txBody>
        </p:sp>
        <p:sp>
          <p:nvSpPr>
            <p:cNvPr id="158748" name="Text Box 28">
              <a:extLst>
                <a:ext uri="{FF2B5EF4-FFF2-40B4-BE49-F238E27FC236}">
                  <a16:creationId xmlns:a16="http://schemas.microsoft.com/office/drawing/2014/main" id="{4C3903DD-6841-4DEC-B3DA-7E1C409BADBB}"/>
                </a:ext>
              </a:extLst>
            </p:cNvPr>
            <p:cNvSpPr txBox="1">
              <a:spLocks noChangeArrowheads="1"/>
            </p:cNvSpPr>
            <p:nvPr/>
          </p:nvSpPr>
          <p:spPr bwMode="auto">
            <a:xfrm>
              <a:off x="2208" y="3552"/>
              <a:ext cx="353"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1.0</a:t>
              </a:r>
            </a:p>
          </p:txBody>
        </p:sp>
        <p:sp>
          <p:nvSpPr>
            <p:cNvPr id="158749" name="Text Box 29">
              <a:extLst>
                <a:ext uri="{FF2B5EF4-FFF2-40B4-BE49-F238E27FC236}">
                  <a16:creationId xmlns:a16="http://schemas.microsoft.com/office/drawing/2014/main" id="{22DF76AF-B86E-4C37-BD24-0F9F10F17939}"/>
                </a:ext>
              </a:extLst>
            </p:cNvPr>
            <p:cNvSpPr txBox="1">
              <a:spLocks noChangeArrowheads="1"/>
            </p:cNvSpPr>
            <p:nvPr/>
          </p:nvSpPr>
          <p:spPr bwMode="auto">
            <a:xfrm>
              <a:off x="3360" y="3552"/>
              <a:ext cx="353"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2.0</a:t>
              </a:r>
            </a:p>
          </p:txBody>
        </p:sp>
        <p:sp>
          <p:nvSpPr>
            <p:cNvPr id="158750" name="Text Box 30">
              <a:extLst>
                <a:ext uri="{FF2B5EF4-FFF2-40B4-BE49-F238E27FC236}">
                  <a16:creationId xmlns:a16="http://schemas.microsoft.com/office/drawing/2014/main" id="{3952F5B0-8027-45B4-8217-C40006CEF2ED}"/>
                </a:ext>
              </a:extLst>
            </p:cNvPr>
            <p:cNvSpPr txBox="1">
              <a:spLocks noChangeArrowheads="1"/>
            </p:cNvSpPr>
            <p:nvPr/>
          </p:nvSpPr>
          <p:spPr bwMode="auto">
            <a:xfrm>
              <a:off x="4368" y="3552"/>
              <a:ext cx="353"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3.0</a:t>
              </a:r>
            </a:p>
          </p:txBody>
        </p:sp>
      </p:grpSp>
      <p:grpSp>
        <p:nvGrpSpPr>
          <p:cNvPr id="158751" name="Group 31">
            <a:extLst>
              <a:ext uri="{FF2B5EF4-FFF2-40B4-BE49-F238E27FC236}">
                <a16:creationId xmlns:a16="http://schemas.microsoft.com/office/drawing/2014/main" id="{84D89C5B-EC64-4F9C-8C0B-A2440DF07AAE}"/>
              </a:ext>
            </a:extLst>
          </p:cNvPr>
          <p:cNvGrpSpPr>
            <a:grpSpLocks/>
          </p:cNvGrpSpPr>
          <p:nvPr/>
        </p:nvGrpSpPr>
        <p:grpSpPr bwMode="auto">
          <a:xfrm>
            <a:off x="1752600" y="2971800"/>
            <a:ext cx="331788" cy="2363788"/>
            <a:chOff x="1104" y="1872"/>
            <a:chExt cx="209" cy="1489"/>
          </a:xfrm>
        </p:grpSpPr>
        <p:sp>
          <p:nvSpPr>
            <p:cNvPr id="158752" name="Text Box 32">
              <a:extLst>
                <a:ext uri="{FF2B5EF4-FFF2-40B4-BE49-F238E27FC236}">
                  <a16:creationId xmlns:a16="http://schemas.microsoft.com/office/drawing/2014/main" id="{8E19FB6B-BC55-4C13-A836-DA0E734FFFF8}"/>
                </a:ext>
              </a:extLst>
            </p:cNvPr>
            <p:cNvSpPr txBox="1">
              <a:spLocks noChangeArrowheads="1"/>
            </p:cNvSpPr>
            <p:nvPr/>
          </p:nvSpPr>
          <p:spPr bwMode="auto">
            <a:xfrm>
              <a:off x="1104" y="3072"/>
              <a:ext cx="209"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a:latin typeface="Times New Roman" panose="02020603050405020304" pitchFamily="18" charset="0"/>
                </a:rPr>
                <a:t>2</a:t>
              </a:r>
            </a:p>
          </p:txBody>
        </p:sp>
        <p:sp>
          <p:nvSpPr>
            <p:cNvPr id="158753" name="Text Box 33">
              <a:extLst>
                <a:ext uri="{FF2B5EF4-FFF2-40B4-BE49-F238E27FC236}">
                  <a16:creationId xmlns:a16="http://schemas.microsoft.com/office/drawing/2014/main" id="{4AE54295-A570-424F-82C4-24BCC9DB5173}"/>
                </a:ext>
              </a:extLst>
            </p:cNvPr>
            <p:cNvSpPr txBox="1">
              <a:spLocks noChangeArrowheads="1"/>
            </p:cNvSpPr>
            <p:nvPr/>
          </p:nvSpPr>
          <p:spPr bwMode="auto">
            <a:xfrm>
              <a:off x="1104" y="2544"/>
              <a:ext cx="209"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a:latin typeface="Times New Roman" panose="02020603050405020304" pitchFamily="18" charset="0"/>
                </a:rPr>
                <a:t>4</a:t>
              </a:r>
            </a:p>
          </p:txBody>
        </p:sp>
        <p:sp>
          <p:nvSpPr>
            <p:cNvPr id="158754" name="Text Box 34">
              <a:extLst>
                <a:ext uri="{FF2B5EF4-FFF2-40B4-BE49-F238E27FC236}">
                  <a16:creationId xmlns:a16="http://schemas.microsoft.com/office/drawing/2014/main" id="{33B94BA7-90E8-4A61-8B7D-5F54A3364454}"/>
                </a:ext>
              </a:extLst>
            </p:cNvPr>
            <p:cNvSpPr txBox="1">
              <a:spLocks noChangeArrowheads="1"/>
            </p:cNvSpPr>
            <p:nvPr/>
          </p:nvSpPr>
          <p:spPr bwMode="auto">
            <a:xfrm>
              <a:off x="1104" y="1872"/>
              <a:ext cx="209"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a:latin typeface="Times New Roman" panose="02020603050405020304" pitchFamily="18" charset="0"/>
                </a:rPr>
                <a:t>8</a:t>
              </a:r>
            </a:p>
          </p:txBody>
        </p:sp>
      </p:grpSp>
      <p:sp>
        <p:nvSpPr>
          <p:cNvPr id="158755" name="Text Box 35">
            <a:extLst>
              <a:ext uri="{FF2B5EF4-FFF2-40B4-BE49-F238E27FC236}">
                <a16:creationId xmlns:a16="http://schemas.microsoft.com/office/drawing/2014/main" id="{70A6557B-BB67-4D8E-9CEA-980D2B99975C}"/>
              </a:ext>
            </a:extLst>
          </p:cNvPr>
          <p:cNvSpPr txBox="1">
            <a:spLocks noChangeArrowheads="1"/>
          </p:cNvSpPr>
          <p:nvPr/>
        </p:nvSpPr>
        <p:spPr bwMode="auto">
          <a:xfrm>
            <a:off x="3260725" y="5984875"/>
            <a:ext cx="2665413"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Equivalents of OH</a:t>
            </a:r>
            <a:r>
              <a:rPr lang="en-US" altLang="en-US" sz="2400" b="1" baseline="30000">
                <a:latin typeface="Times New Roman" panose="02020603050405020304" pitchFamily="18" charset="0"/>
              </a:rPr>
              <a:t>-</a:t>
            </a:r>
          </a:p>
        </p:txBody>
      </p:sp>
      <p:grpSp>
        <p:nvGrpSpPr>
          <p:cNvPr id="158756" name="Group 36">
            <a:extLst>
              <a:ext uri="{FF2B5EF4-FFF2-40B4-BE49-F238E27FC236}">
                <a16:creationId xmlns:a16="http://schemas.microsoft.com/office/drawing/2014/main" id="{F9ACF08A-F2E8-4453-B09C-4648F3A0D6F5}"/>
              </a:ext>
            </a:extLst>
          </p:cNvPr>
          <p:cNvGrpSpPr>
            <a:grpSpLocks/>
          </p:cNvGrpSpPr>
          <p:nvPr/>
        </p:nvGrpSpPr>
        <p:grpSpPr bwMode="auto">
          <a:xfrm>
            <a:off x="914400" y="228600"/>
            <a:ext cx="2598738" cy="2522538"/>
            <a:chOff x="576" y="144"/>
            <a:chExt cx="1637" cy="1589"/>
          </a:xfrm>
        </p:grpSpPr>
        <p:sp>
          <p:nvSpPr>
            <p:cNvPr id="158757" name="Line 37">
              <a:extLst>
                <a:ext uri="{FF2B5EF4-FFF2-40B4-BE49-F238E27FC236}">
                  <a16:creationId xmlns:a16="http://schemas.microsoft.com/office/drawing/2014/main" id="{13B1283E-3254-466F-8208-6E9D77D36523}"/>
                </a:ext>
              </a:extLst>
            </p:cNvPr>
            <p:cNvSpPr>
              <a:spLocks noChangeShapeType="1"/>
            </p:cNvSpPr>
            <p:nvPr/>
          </p:nvSpPr>
          <p:spPr bwMode="auto">
            <a:xfrm>
              <a:off x="1718" y="1400"/>
              <a:ext cx="0" cy="333"/>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58758" name="Group 38">
              <a:extLst>
                <a:ext uri="{FF2B5EF4-FFF2-40B4-BE49-F238E27FC236}">
                  <a16:creationId xmlns:a16="http://schemas.microsoft.com/office/drawing/2014/main" id="{74CF8475-8E2C-4E76-82D3-34C49B0A2BF6}"/>
                </a:ext>
              </a:extLst>
            </p:cNvPr>
            <p:cNvGrpSpPr>
              <a:grpSpLocks/>
            </p:cNvGrpSpPr>
            <p:nvPr/>
          </p:nvGrpSpPr>
          <p:grpSpPr bwMode="auto">
            <a:xfrm>
              <a:off x="576" y="144"/>
              <a:ext cx="1637" cy="1250"/>
              <a:chOff x="576" y="144"/>
              <a:chExt cx="1637" cy="1250"/>
            </a:xfrm>
          </p:grpSpPr>
          <p:sp>
            <p:nvSpPr>
              <p:cNvPr id="158759" name="Line 39">
                <a:extLst>
                  <a:ext uri="{FF2B5EF4-FFF2-40B4-BE49-F238E27FC236}">
                    <a16:creationId xmlns:a16="http://schemas.microsoft.com/office/drawing/2014/main" id="{F9EEBB93-A7E7-4AAA-9ED2-A84449FF4239}"/>
                  </a:ext>
                </a:extLst>
              </p:cNvPr>
              <p:cNvSpPr>
                <a:spLocks noChangeShapeType="1"/>
              </p:cNvSpPr>
              <p:nvPr/>
            </p:nvSpPr>
            <p:spPr bwMode="auto">
              <a:xfrm>
                <a:off x="1308" y="816"/>
                <a:ext cx="282" cy="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60" name="Line 40">
                <a:extLst>
                  <a:ext uri="{FF2B5EF4-FFF2-40B4-BE49-F238E27FC236}">
                    <a16:creationId xmlns:a16="http://schemas.microsoft.com/office/drawing/2014/main" id="{8CD46562-5DC6-4F7F-9ADF-8D6233F32BFD}"/>
                  </a:ext>
                </a:extLst>
              </p:cNvPr>
              <p:cNvSpPr>
                <a:spLocks noChangeShapeType="1"/>
              </p:cNvSpPr>
              <p:nvPr/>
            </p:nvSpPr>
            <p:spPr bwMode="auto">
              <a:xfrm flipH="1">
                <a:off x="1302" y="912"/>
                <a:ext cx="246" cy="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58761" name="Group 41">
                <a:extLst>
                  <a:ext uri="{FF2B5EF4-FFF2-40B4-BE49-F238E27FC236}">
                    <a16:creationId xmlns:a16="http://schemas.microsoft.com/office/drawing/2014/main" id="{5B26EBC6-238F-43FF-8166-DCCDD15051C0}"/>
                  </a:ext>
                </a:extLst>
              </p:cNvPr>
              <p:cNvGrpSpPr>
                <a:grpSpLocks/>
              </p:cNvGrpSpPr>
              <p:nvPr/>
            </p:nvGrpSpPr>
            <p:grpSpPr bwMode="auto">
              <a:xfrm>
                <a:off x="576" y="144"/>
                <a:ext cx="1637" cy="1250"/>
                <a:chOff x="576" y="144"/>
                <a:chExt cx="1637" cy="1250"/>
              </a:xfrm>
            </p:grpSpPr>
            <p:sp>
              <p:nvSpPr>
                <p:cNvPr id="158762" name="Rectangle 42">
                  <a:extLst>
                    <a:ext uri="{FF2B5EF4-FFF2-40B4-BE49-F238E27FC236}">
                      <a16:creationId xmlns:a16="http://schemas.microsoft.com/office/drawing/2014/main" id="{809B1149-E26B-406D-8CA4-7D789ED8A585}"/>
                    </a:ext>
                  </a:extLst>
                </p:cNvPr>
                <p:cNvSpPr>
                  <a:spLocks noChangeArrowheads="1"/>
                </p:cNvSpPr>
                <p:nvPr/>
              </p:nvSpPr>
              <p:spPr bwMode="auto">
                <a:xfrm>
                  <a:off x="588" y="144"/>
                  <a:ext cx="1578" cy="1250"/>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58763" name="Group 43">
                  <a:extLst>
                    <a:ext uri="{FF2B5EF4-FFF2-40B4-BE49-F238E27FC236}">
                      <a16:creationId xmlns:a16="http://schemas.microsoft.com/office/drawing/2014/main" id="{4CCE95DD-DA9D-47AF-B40B-27546729E8E7}"/>
                    </a:ext>
                  </a:extLst>
                </p:cNvPr>
                <p:cNvGrpSpPr>
                  <a:grpSpLocks/>
                </p:cNvGrpSpPr>
                <p:nvPr/>
              </p:nvGrpSpPr>
              <p:grpSpPr bwMode="auto">
                <a:xfrm>
                  <a:off x="576" y="240"/>
                  <a:ext cx="865" cy="1152"/>
                  <a:chOff x="576" y="240"/>
                  <a:chExt cx="865" cy="1152"/>
                </a:xfrm>
              </p:grpSpPr>
              <p:sp>
                <p:nvSpPr>
                  <p:cNvPr id="158764" name="Text Box 44">
                    <a:extLst>
                      <a:ext uri="{FF2B5EF4-FFF2-40B4-BE49-F238E27FC236}">
                        <a16:creationId xmlns:a16="http://schemas.microsoft.com/office/drawing/2014/main" id="{E5386DC4-B72C-4D49-B8C5-A7B10EF32ECD}"/>
                      </a:ext>
                    </a:extLst>
                  </p:cNvPr>
                  <p:cNvSpPr txBox="1">
                    <a:spLocks noChangeArrowheads="1"/>
                  </p:cNvSpPr>
                  <p:nvPr/>
                </p:nvSpPr>
                <p:spPr bwMode="auto">
                  <a:xfrm>
                    <a:off x="984" y="432"/>
                    <a:ext cx="27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-H</a:t>
                    </a:r>
                  </a:p>
                </p:txBody>
              </p:sp>
              <p:sp>
                <p:nvSpPr>
                  <p:cNvPr id="158765" name="Text Box 45">
                    <a:extLst>
                      <a:ext uri="{FF2B5EF4-FFF2-40B4-BE49-F238E27FC236}">
                        <a16:creationId xmlns:a16="http://schemas.microsoft.com/office/drawing/2014/main" id="{3BA3FD4E-81AE-4BDF-84ED-ACF0188D3A3F}"/>
                      </a:ext>
                    </a:extLst>
                  </p:cNvPr>
                  <p:cNvSpPr txBox="1">
                    <a:spLocks noChangeArrowheads="1"/>
                  </p:cNvSpPr>
                  <p:nvPr/>
                </p:nvSpPr>
                <p:spPr bwMode="auto">
                  <a:xfrm>
                    <a:off x="888" y="240"/>
                    <a:ext cx="55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COOH</a:t>
                    </a:r>
                  </a:p>
                </p:txBody>
              </p:sp>
              <p:sp>
                <p:nvSpPr>
                  <p:cNvPr id="158766" name="Text Box 46">
                    <a:extLst>
                      <a:ext uri="{FF2B5EF4-FFF2-40B4-BE49-F238E27FC236}">
                        <a16:creationId xmlns:a16="http://schemas.microsoft.com/office/drawing/2014/main" id="{BDCC7D00-5CF8-4E99-9814-378E9623B297}"/>
                      </a:ext>
                    </a:extLst>
                  </p:cNvPr>
                  <p:cNvSpPr txBox="1">
                    <a:spLocks noChangeArrowheads="1"/>
                  </p:cNvSpPr>
                  <p:nvPr/>
                </p:nvSpPr>
                <p:spPr bwMode="auto">
                  <a:xfrm>
                    <a:off x="888" y="432"/>
                    <a:ext cx="21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C</a:t>
                    </a:r>
                  </a:p>
                </p:txBody>
              </p:sp>
              <p:sp>
                <p:nvSpPr>
                  <p:cNvPr id="158767" name="Text Box 47">
                    <a:extLst>
                      <a:ext uri="{FF2B5EF4-FFF2-40B4-BE49-F238E27FC236}">
                        <a16:creationId xmlns:a16="http://schemas.microsoft.com/office/drawing/2014/main" id="{B4BFE726-05E5-4747-9BD9-44449563E18C}"/>
                      </a:ext>
                    </a:extLst>
                  </p:cNvPr>
                  <p:cNvSpPr txBox="1">
                    <a:spLocks noChangeArrowheads="1"/>
                  </p:cNvSpPr>
                  <p:nvPr/>
                </p:nvSpPr>
                <p:spPr bwMode="auto">
                  <a:xfrm>
                    <a:off x="872" y="672"/>
                    <a:ext cx="37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CH</a:t>
                    </a:r>
                    <a:r>
                      <a:rPr lang="en-US" altLang="en-US" b="1" baseline="-25000">
                        <a:latin typeface="Times New Roman" panose="02020603050405020304" pitchFamily="18" charset="0"/>
                      </a:rPr>
                      <a:t>2</a:t>
                    </a:r>
                  </a:p>
                </p:txBody>
              </p:sp>
              <p:sp>
                <p:nvSpPr>
                  <p:cNvPr id="158768" name="Text Box 48">
                    <a:extLst>
                      <a:ext uri="{FF2B5EF4-FFF2-40B4-BE49-F238E27FC236}">
                        <a16:creationId xmlns:a16="http://schemas.microsoft.com/office/drawing/2014/main" id="{300BC32F-B64E-4A2D-8F17-16A54E5023A7}"/>
                      </a:ext>
                    </a:extLst>
                  </p:cNvPr>
                  <p:cNvSpPr txBox="1">
                    <a:spLocks noChangeArrowheads="1"/>
                  </p:cNvSpPr>
                  <p:nvPr/>
                </p:nvSpPr>
                <p:spPr bwMode="auto">
                  <a:xfrm>
                    <a:off x="864" y="912"/>
                    <a:ext cx="37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CH</a:t>
                    </a:r>
                    <a:r>
                      <a:rPr lang="en-US" altLang="en-US" b="1" baseline="-25000">
                        <a:latin typeface="Times New Roman" panose="02020603050405020304" pitchFamily="18" charset="0"/>
                      </a:rPr>
                      <a:t>2</a:t>
                    </a:r>
                  </a:p>
                </p:txBody>
              </p:sp>
              <p:sp>
                <p:nvSpPr>
                  <p:cNvPr id="158769" name="Text Box 49">
                    <a:extLst>
                      <a:ext uri="{FF2B5EF4-FFF2-40B4-BE49-F238E27FC236}">
                        <a16:creationId xmlns:a16="http://schemas.microsoft.com/office/drawing/2014/main" id="{65F6F131-669F-4BDE-B032-DEF3D792B903}"/>
                      </a:ext>
                    </a:extLst>
                  </p:cNvPr>
                  <p:cNvSpPr txBox="1">
                    <a:spLocks noChangeArrowheads="1"/>
                  </p:cNvSpPr>
                  <p:nvPr/>
                </p:nvSpPr>
                <p:spPr bwMode="auto">
                  <a:xfrm>
                    <a:off x="852" y="1161"/>
                    <a:ext cx="55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COOH</a:t>
                    </a:r>
                  </a:p>
                </p:txBody>
              </p:sp>
              <p:sp>
                <p:nvSpPr>
                  <p:cNvPr id="158770" name="Line 50">
                    <a:extLst>
                      <a:ext uri="{FF2B5EF4-FFF2-40B4-BE49-F238E27FC236}">
                        <a16:creationId xmlns:a16="http://schemas.microsoft.com/office/drawing/2014/main" id="{B36F3777-A9B1-4951-B5AF-42161E2BDD08}"/>
                      </a:ext>
                    </a:extLst>
                  </p:cNvPr>
                  <p:cNvSpPr>
                    <a:spLocks noChangeShapeType="1"/>
                  </p:cNvSpPr>
                  <p:nvPr/>
                </p:nvSpPr>
                <p:spPr bwMode="auto">
                  <a:xfrm>
                    <a:off x="984" y="38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71" name="Line 51">
                    <a:extLst>
                      <a:ext uri="{FF2B5EF4-FFF2-40B4-BE49-F238E27FC236}">
                        <a16:creationId xmlns:a16="http://schemas.microsoft.com/office/drawing/2014/main" id="{7E0F055C-9842-4502-BC49-0C1D39234B44}"/>
                      </a:ext>
                    </a:extLst>
                  </p:cNvPr>
                  <p:cNvSpPr>
                    <a:spLocks noChangeShapeType="1"/>
                  </p:cNvSpPr>
                  <p:nvPr/>
                </p:nvSpPr>
                <p:spPr bwMode="auto">
                  <a:xfrm>
                    <a:off x="984" y="62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72" name="Line 52">
                    <a:extLst>
                      <a:ext uri="{FF2B5EF4-FFF2-40B4-BE49-F238E27FC236}">
                        <a16:creationId xmlns:a16="http://schemas.microsoft.com/office/drawing/2014/main" id="{201CACC5-B235-42C2-85B6-E83FF5D57D6E}"/>
                      </a:ext>
                    </a:extLst>
                  </p:cNvPr>
                  <p:cNvSpPr>
                    <a:spLocks noChangeShapeType="1"/>
                  </p:cNvSpPr>
                  <p:nvPr/>
                </p:nvSpPr>
                <p:spPr bwMode="auto">
                  <a:xfrm>
                    <a:off x="984" y="86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73" name="Line 53">
                    <a:extLst>
                      <a:ext uri="{FF2B5EF4-FFF2-40B4-BE49-F238E27FC236}">
                        <a16:creationId xmlns:a16="http://schemas.microsoft.com/office/drawing/2014/main" id="{7C7A7B47-DCBD-4E2A-8AC0-1E0C4FFEC15B}"/>
                      </a:ext>
                    </a:extLst>
                  </p:cNvPr>
                  <p:cNvSpPr>
                    <a:spLocks noChangeShapeType="1"/>
                  </p:cNvSpPr>
                  <p:nvPr/>
                </p:nvSpPr>
                <p:spPr bwMode="auto">
                  <a:xfrm>
                    <a:off x="984" y="110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74" name="Text Box 54">
                    <a:extLst>
                      <a:ext uri="{FF2B5EF4-FFF2-40B4-BE49-F238E27FC236}">
                        <a16:creationId xmlns:a16="http://schemas.microsoft.com/office/drawing/2014/main" id="{C9360DAD-D3BE-4CBD-A764-390AC0439984}"/>
                      </a:ext>
                    </a:extLst>
                  </p:cNvPr>
                  <p:cNvSpPr txBox="1">
                    <a:spLocks noChangeArrowheads="1"/>
                  </p:cNvSpPr>
                  <p:nvPr/>
                </p:nvSpPr>
                <p:spPr bwMode="auto">
                  <a:xfrm>
                    <a:off x="576" y="432"/>
                    <a:ext cx="419"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H</a:t>
                    </a:r>
                    <a:r>
                      <a:rPr lang="en-US" altLang="en-US" b="1" baseline="-25000">
                        <a:latin typeface="Times New Roman" panose="02020603050405020304" pitchFamily="18" charset="0"/>
                      </a:rPr>
                      <a:t>3</a:t>
                    </a:r>
                    <a:r>
                      <a:rPr lang="en-US" altLang="en-US" b="1">
                        <a:latin typeface="Times New Roman" panose="02020603050405020304" pitchFamily="18" charset="0"/>
                      </a:rPr>
                      <a:t>N-</a:t>
                    </a:r>
                  </a:p>
                </p:txBody>
              </p:sp>
              <p:sp>
                <p:nvSpPr>
                  <p:cNvPr id="158775" name="Text Box 55">
                    <a:extLst>
                      <a:ext uri="{FF2B5EF4-FFF2-40B4-BE49-F238E27FC236}">
                        <a16:creationId xmlns:a16="http://schemas.microsoft.com/office/drawing/2014/main" id="{8BC5F694-0B8B-45E0-8596-A46C01D13C52}"/>
                      </a:ext>
                    </a:extLst>
                  </p:cNvPr>
                  <p:cNvSpPr txBox="1">
                    <a:spLocks noChangeArrowheads="1"/>
                  </p:cNvSpPr>
                  <p:nvPr/>
                </p:nvSpPr>
                <p:spPr bwMode="auto">
                  <a:xfrm>
                    <a:off x="696" y="288"/>
                    <a:ext cx="19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a:t>
                    </a:r>
                  </a:p>
                </p:txBody>
              </p:sp>
            </p:grpSp>
            <p:grpSp>
              <p:nvGrpSpPr>
                <p:cNvPr id="158776" name="Group 56">
                  <a:extLst>
                    <a:ext uri="{FF2B5EF4-FFF2-40B4-BE49-F238E27FC236}">
                      <a16:creationId xmlns:a16="http://schemas.microsoft.com/office/drawing/2014/main" id="{86FABB80-A1CE-4DD3-8603-9B4668FBCC02}"/>
                    </a:ext>
                  </a:extLst>
                </p:cNvPr>
                <p:cNvGrpSpPr>
                  <a:grpSpLocks/>
                </p:cNvGrpSpPr>
                <p:nvPr/>
              </p:nvGrpSpPr>
              <p:grpSpPr bwMode="auto">
                <a:xfrm>
                  <a:off x="1384" y="240"/>
                  <a:ext cx="829" cy="1152"/>
                  <a:chOff x="1384" y="240"/>
                  <a:chExt cx="829" cy="1152"/>
                </a:xfrm>
              </p:grpSpPr>
              <p:sp>
                <p:nvSpPr>
                  <p:cNvPr id="158777" name="Text Box 57">
                    <a:extLst>
                      <a:ext uri="{FF2B5EF4-FFF2-40B4-BE49-F238E27FC236}">
                        <a16:creationId xmlns:a16="http://schemas.microsoft.com/office/drawing/2014/main" id="{2D53CD85-543E-410D-898E-9252294BE094}"/>
                      </a:ext>
                    </a:extLst>
                  </p:cNvPr>
                  <p:cNvSpPr txBox="1">
                    <a:spLocks noChangeArrowheads="1"/>
                  </p:cNvSpPr>
                  <p:nvPr/>
                </p:nvSpPr>
                <p:spPr bwMode="auto">
                  <a:xfrm>
                    <a:off x="1792" y="432"/>
                    <a:ext cx="27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-H</a:t>
                    </a:r>
                  </a:p>
                </p:txBody>
              </p:sp>
              <p:sp>
                <p:nvSpPr>
                  <p:cNvPr id="158778" name="Text Box 58">
                    <a:extLst>
                      <a:ext uri="{FF2B5EF4-FFF2-40B4-BE49-F238E27FC236}">
                        <a16:creationId xmlns:a16="http://schemas.microsoft.com/office/drawing/2014/main" id="{DBA6977E-AB30-416C-82AB-364EE9C4EDB9}"/>
                      </a:ext>
                    </a:extLst>
                  </p:cNvPr>
                  <p:cNvSpPr txBox="1">
                    <a:spLocks noChangeArrowheads="1"/>
                  </p:cNvSpPr>
                  <p:nvPr/>
                </p:nvSpPr>
                <p:spPr bwMode="auto">
                  <a:xfrm>
                    <a:off x="1696" y="240"/>
                    <a:ext cx="46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COO</a:t>
                    </a:r>
                    <a:r>
                      <a:rPr lang="en-US" altLang="en-US" b="1" baseline="30000">
                        <a:solidFill>
                          <a:srgbClr val="FF0066"/>
                        </a:solidFill>
                        <a:latin typeface="Times New Roman" panose="02020603050405020304" pitchFamily="18" charset="0"/>
                      </a:rPr>
                      <a:t>-</a:t>
                    </a:r>
                  </a:p>
                </p:txBody>
              </p:sp>
              <p:sp>
                <p:nvSpPr>
                  <p:cNvPr id="158779" name="Text Box 59">
                    <a:extLst>
                      <a:ext uri="{FF2B5EF4-FFF2-40B4-BE49-F238E27FC236}">
                        <a16:creationId xmlns:a16="http://schemas.microsoft.com/office/drawing/2014/main" id="{0F236524-24B3-40A5-A27D-DF9AE7E28AC6}"/>
                      </a:ext>
                    </a:extLst>
                  </p:cNvPr>
                  <p:cNvSpPr txBox="1">
                    <a:spLocks noChangeArrowheads="1"/>
                  </p:cNvSpPr>
                  <p:nvPr/>
                </p:nvSpPr>
                <p:spPr bwMode="auto">
                  <a:xfrm>
                    <a:off x="1696" y="432"/>
                    <a:ext cx="21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C</a:t>
                    </a:r>
                  </a:p>
                </p:txBody>
              </p:sp>
              <p:sp>
                <p:nvSpPr>
                  <p:cNvPr id="158780" name="Text Box 60">
                    <a:extLst>
                      <a:ext uri="{FF2B5EF4-FFF2-40B4-BE49-F238E27FC236}">
                        <a16:creationId xmlns:a16="http://schemas.microsoft.com/office/drawing/2014/main" id="{E4B04468-91A2-4B02-9EFD-5503C0EA92FF}"/>
                      </a:ext>
                    </a:extLst>
                  </p:cNvPr>
                  <p:cNvSpPr txBox="1">
                    <a:spLocks noChangeArrowheads="1"/>
                  </p:cNvSpPr>
                  <p:nvPr/>
                </p:nvSpPr>
                <p:spPr bwMode="auto">
                  <a:xfrm>
                    <a:off x="1680" y="672"/>
                    <a:ext cx="37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CH</a:t>
                    </a:r>
                    <a:r>
                      <a:rPr lang="en-US" altLang="en-US" b="1" baseline="-25000">
                        <a:solidFill>
                          <a:srgbClr val="FF0066"/>
                        </a:solidFill>
                        <a:latin typeface="Times New Roman" panose="02020603050405020304" pitchFamily="18" charset="0"/>
                      </a:rPr>
                      <a:t>2</a:t>
                    </a:r>
                  </a:p>
                </p:txBody>
              </p:sp>
              <p:sp>
                <p:nvSpPr>
                  <p:cNvPr id="158781" name="Text Box 61">
                    <a:extLst>
                      <a:ext uri="{FF2B5EF4-FFF2-40B4-BE49-F238E27FC236}">
                        <a16:creationId xmlns:a16="http://schemas.microsoft.com/office/drawing/2014/main" id="{916F9473-F5B4-41FA-9140-A573F47D91ED}"/>
                      </a:ext>
                    </a:extLst>
                  </p:cNvPr>
                  <p:cNvSpPr txBox="1">
                    <a:spLocks noChangeArrowheads="1"/>
                  </p:cNvSpPr>
                  <p:nvPr/>
                </p:nvSpPr>
                <p:spPr bwMode="auto">
                  <a:xfrm>
                    <a:off x="1672" y="912"/>
                    <a:ext cx="37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CH</a:t>
                    </a:r>
                    <a:r>
                      <a:rPr lang="en-US" altLang="en-US" b="1" baseline="-25000">
                        <a:solidFill>
                          <a:srgbClr val="FF0066"/>
                        </a:solidFill>
                        <a:latin typeface="Times New Roman" panose="02020603050405020304" pitchFamily="18" charset="0"/>
                      </a:rPr>
                      <a:t>2</a:t>
                    </a:r>
                  </a:p>
                </p:txBody>
              </p:sp>
              <p:sp>
                <p:nvSpPr>
                  <p:cNvPr id="158782" name="Text Box 62">
                    <a:extLst>
                      <a:ext uri="{FF2B5EF4-FFF2-40B4-BE49-F238E27FC236}">
                        <a16:creationId xmlns:a16="http://schemas.microsoft.com/office/drawing/2014/main" id="{39E68137-29E2-4527-9B2C-95DCC841F382}"/>
                      </a:ext>
                    </a:extLst>
                  </p:cNvPr>
                  <p:cNvSpPr txBox="1">
                    <a:spLocks noChangeArrowheads="1"/>
                  </p:cNvSpPr>
                  <p:nvPr/>
                </p:nvSpPr>
                <p:spPr bwMode="auto">
                  <a:xfrm>
                    <a:off x="1660" y="1161"/>
                    <a:ext cx="55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COOH</a:t>
                    </a:r>
                  </a:p>
                </p:txBody>
              </p:sp>
              <p:sp>
                <p:nvSpPr>
                  <p:cNvPr id="158783" name="Line 63">
                    <a:extLst>
                      <a:ext uri="{FF2B5EF4-FFF2-40B4-BE49-F238E27FC236}">
                        <a16:creationId xmlns:a16="http://schemas.microsoft.com/office/drawing/2014/main" id="{23DB5FE8-0663-43CF-BDD4-14C7DF229F44}"/>
                      </a:ext>
                    </a:extLst>
                  </p:cNvPr>
                  <p:cNvSpPr>
                    <a:spLocks noChangeShapeType="1"/>
                  </p:cNvSpPr>
                  <p:nvPr/>
                </p:nvSpPr>
                <p:spPr bwMode="auto">
                  <a:xfrm>
                    <a:off x="1792" y="38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84" name="Line 64">
                    <a:extLst>
                      <a:ext uri="{FF2B5EF4-FFF2-40B4-BE49-F238E27FC236}">
                        <a16:creationId xmlns:a16="http://schemas.microsoft.com/office/drawing/2014/main" id="{6AE39FA5-9AAA-4D19-B7F9-A97D5E112E23}"/>
                      </a:ext>
                    </a:extLst>
                  </p:cNvPr>
                  <p:cNvSpPr>
                    <a:spLocks noChangeShapeType="1"/>
                  </p:cNvSpPr>
                  <p:nvPr/>
                </p:nvSpPr>
                <p:spPr bwMode="auto">
                  <a:xfrm>
                    <a:off x="1792" y="62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85" name="Line 65">
                    <a:extLst>
                      <a:ext uri="{FF2B5EF4-FFF2-40B4-BE49-F238E27FC236}">
                        <a16:creationId xmlns:a16="http://schemas.microsoft.com/office/drawing/2014/main" id="{267DC900-2437-441C-89B5-D5033D06017B}"/>
                      </a:ext>
                    </a:extLst>
                  </p:cNvPr>
                  <p:cNvSpPr>
                    <a:spLocks noChangeShapeType="1"/>
                  </p:cNvSpPr>
                  <p:nvPr/>
                </p:nvSpPr>
                <p:spPr bwMode="auto">
                  <a:xfrm>
                    <a:off x="1792" y="86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86" name="Line 66">
                    <a:extLst>
                      <a:ext uri="{FF2B5EF4-FFF2-40B4-BE49-F238E27FC236}">
                        <a16:creationId xmlns:a16="http://schemas.microsoft.com/office/drawing/2014/main" id="{F4B425EB-7E25-40E7-9DF2-8053E187B2EF}"/>
                      </a:ext>
                    </a:extLst>
                  </p:cNvPr>
                  <p:cNvSpPr>
                    <a:spLocks noChangeShapeType="1"/>
                  </p:cNvSpPr>
                  <p:nvPr/>
                </p:nvSpPr>
                <p:spPr bwMode="auto">
                  <a:xfrm>
                    <a:off x="1792" y="110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87" name="Text Box 67">
                    <a:extLst>
                      <a:ext uri="{FF2B5EF4-FFF2-40B4-BE49-F238E27FC236}">
                        <a16:creationId xmlns:a16="http://schemas.microsoft.com/office/drawing/2014/main" id="{F67C8D12-2EE8-48EC-915A-642FD5F7B45E}"/>
                      </a:ext>
                    </a:extLst>
                  </p:cNvPr>
                  <p:cNvSpPr txBox="1">
                    <a:spLocks noChangeArrowheads="1"/>
                  </p:cNvSpPr>
                  <p:nvPr/>
                </p:nvSpPr>
                <p:spPr bwMode="auto">
                  <a:xfrm>
                    <a:off x="1384" y="432"/>
                    <a:ext cx="419"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H</a:t>
                    </a:r>
                    <a:r>
                      <a:rPr lang="en-US" altLang="en-US" b="1" baseline="-25000">
                        <a:solidFill>
                          <a:srgbClr val="FF0066"/>
                        </a:solidFill>
                        <a:latin typeface="Times New Roman" panose="02020603050405020304" pitchFamily="18" charset="0"/>
                      </a:rPr>
                      <a:t>3</a:t>
                    </a:r>
                    <a:r>
                      <a:rPr lang="en-US" altLang="en-US" b="1">
                        <a:solidFill>
                          <a:srgbClr val="FF0066"/>
                        </a:solidFill>
                        <a:latin typeface="Times New Roman" panose="02020603050405020304" pitchFamily="18" charset="0"/>
                      </a:rPr>
                      <a:t>N-</a:t>
                    </a:r>
                  </a:p>
                </p:txBody>
              </p:sp>
              <p:sp>
                <p:nvSpPr>
                  <p:cNvPr id="158788" name="Text Box 68">
                    <a:extLst>
                      <a:ext uri="{FF2B5EF4-FFF2-40B4-BE49-F238E27FC236}">
                        <a16:creationId xmlns:a16="http://schemas.microsoft.com/office/drawing/2014/main" id="{824755C0-3AD6-4388-AA0F-360EFB0DF10B}"/>
                      </a:ext>
                    </a:extLst>
                  </p:cNvPr>
                  <p:cNvSpPr txBox="1">
                    <a:spLocks noChangeArrowheads="1"/>
                  </p:cNvSpPr>
                  <p:nvPr/>
                </p:nvSpPr>
                <p:spPr bwMode="auto">
                  <a:xfrm>
                    <a:off x="1504" y="288"/>
                    <a:ext cx="19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a:t>
                    </a:r>
                  </a:p>
                </p:txBody>
              </p:sp>
            </p:grpSp>
          </p:grpSp>
        </p:grpSp>
      </p:grpSp>
      <p:grpSp>
        <p:nvGrpSpPr>
          <p:cNvPr id="158789" name="Group 69">
            <a:extLst>
              <a:ext uri="{FF2B5EF4-FFF2-40B4-BE49-F238E27FC236}">
                <a16:creationId xmlns:a16="http://schemas.microsoft.com/office/drawing/2014/main" id="{3A14B3D7-B177-4E96-B7DF-D8A744E4553C}"/>
              </a:ext>
            </a:extLst>
          </p:cNvPr>
          <p:cNvGrpSpPr>
            <a:grpSpLocks/>
          </p:cNvGrpSpPr>
          <p:nvPr/>
        </p:nvGrpSpPr>
        <p:grpSpPr bwMode="auto">
          <a:xfrm>
            <a:off x="3606800" y="228600"/>
            <a:ext cx="2403475" cy="2655888"/>
            <a:chOff x="2272" y="144"/>
            <a:chExt cx="1514" cy="1673"/>
          </a:xfrm>
        </p:grpSpPr>
        <p:sp>
          <p:nvSpPr>
            <p:cNvPr id="158790" name="Line 70">
              <a:extLst>
                <a:ext uri="{FF2B5EF4-FFF2-40B4-BE49-F238E27FC236}">
                  <a16:creationId xmlns:a16="http://schemas.microsoft.com/office/drawing/2014/main" id="{0204A30D-5A95-4930-9392-2C5963F8ABDD}"/>
                </a:ext>
              </a:extLst>
            </p:cNvPr>
            <p:cNvSpPr>
              <a:spLocks noChangeShapeType="1"/>
            </p:cNvSpPr>
            <p:nvPr/>
          </p:nvSpPr>
          <p:spPr bwMode="auto">
            <a:xfrm>
              <a:off x="2946" y="1400"/>
              <a:ext cx="0" cy="417"/>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91" name="Rectangle 71">
              <a:extLst>
                <a:ext uri="{FF2B5EF4-FFF2-40B4-BE49-F238E27FC236}">
                  <a16:creationId xmlns:a16="http://schemas.microsoft.com/office/drawing/2014/main" id="{EB29B16E-8D48-44A3-8FDE-B3AFBC5E3AA7}"/>
                </a:ext>
              </a:extLst>
            </p:cNvPr>
            <p:cNvSpPr>
              <a:spLocks noChangeArrowheads="1"/>
            </p:cNvSpPr>
            <p:nvPr/>
          </p:nvSpPr>
          <p:spPr bwMode="auto">
            <a:xfrm>
              <a:off x="2326" y="144"/>
              <a:ext cx="1460" cy="1250"/>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58792" name="Group 72">
              <a:extLst>
                <a:ext uri="{FF2B5EF4-FFF2-40B4-BE49-F238E27FC236}">
                  <a16:creationId xmlns:a16="http://schemas.microsoft.com/office/drawing/2014/main" id="{CBAB485D-E2C8-4FEB-BA6E-C988AE676A4A}"/>
                </a:ext>
              </a:extLst>
            </p:cNvPr>
            <p:cNvGrpSpPr>
              <a:grpSpLocks/>
            </p:cNvGrpSpPr>
            <p:nvPr/>
          </p:nvGrpSpPr>
          <p:grpSpPr bwMode="auto">
            <a:xfrm>
              <a:off x="2272" y="240"/>
              <a:ext cx="829" cy="1152"/>
              <a:chOff x="2272" y="240"/>
              <a:chExt cx="829" cy="1152"/>
            </a:xfrm>
          </p:grpSpPr>
          <p:sp>
            <p:nvSpPr>
              <p:cNvPr id="158793" name="Text Box 73">
                <a:extLst>
                  <a:ext uri="{FF2B5EF4-FFF2-40B4-BE49-F238E27FC236}">
                    <a16:creationId xmlns:a16="http://schemas.microsoft.com/office/drawing/2014/main" id="{1AFFBDBB-5E64-4957-8782-BB623E97CCB3}"/>
                  </a:ext>
                </a:extLst>
              </p:cNvPr>
              <p:cNvSpPr txBox="1">
                <a:spLocks noChangeArrowheads="1"/>
              </p:cNvSpPr>
              <p:nvPr/>
            </p:nvSpPr>
            <p:spPr bwMode="auto">
              <a:xfrm>
                <a:off x="2680" y="432"/>
                <a:ext cx="27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-H</a:t>
                </a:r>
              </a:p>
            </p:txBody>
          </p:sp>
          <p:sp>
            <p:nvSpPr>
              <p:cNvPr id="158794" name="Text Box 74">
                <a:extLst>
                  <a:ext uri="{FF2B5EF4-FFF2-40B4-BE49-F238E27FC236}">
                    <a16:creationId xmlns:a16="http://schemas.microsoft.com/office/drawing/2014/main" id="{05514B4D-D5F6-405A-B591-191A781A66B4}"/>
                  </a:ext>
                </a:extLst>
              </p:cNvPr>
              <p:cNvSpPr txBox="1">
                <a:spLocks noChangeArrowheads="1"/>
              </p:cNvSpPr>
              <p:nvPr/>
            </p:nvSpPr>
            <p:spPr bwMode="auto">
              <a:xfrm>
                <a:off x="2584" y="240"/>
                <a:ext cx="46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COO</a:t>
                </a:r>
                <a:r>
                  <a:rPr lang="en-US" altLang="en-US" b="1" baseline="30000">
                    <a:solidFill>
                      <a:srgbClr val="FF0066"/>
                    </a:solidFill>
                    <a:latin typeface="Times New Roman" panose="02020603050405020304" pitchFamily="18" charset="0"/>
                  </a:rPr>
                  <a:t>-</a:t>
                </a:r>
              </a:p>
            </p:txBody>
          </p:sp>
          <p:sp>
            <p:nvSpPr>
              <p:cNvPr id="158795" name="Text Box 75">
                <a:extLst>
                  <a:ext uri="{FF2B5EF4-FFF2-40B4-BE49-F238E27FC236}">
                    <a16:creationId xmlns:a16="http://schemas.microsoft.com/office/drawing/2014/main" id="{FDE85309-5EC7-4D4E-84DD-B8E57CAE2936}"/>
                  </a:ext>
                </a:extLst>
              </p:cNvPr>
              <p:cNvSpPr txBox="1">
                <a:spLocks noChangeArrowheads="1"/>
              </p:cNvSpPr>
              <p:nvPr/>
            </p:nvSpPr>
            <p:spPr bwMode="auto">
              <a:xfrm>
                <a:off x="2584" y="432"/>
                <a:ext cx="21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C</a:t>
                </a:r>
              </a:p>
            </p:txBody>
          </p:sp>
          <p:sp>
            <p:nvSpPr>
              <p:cNvPr id="158796" name="Text Box 76">
                <a:extLst>
                  <a:ext uri="{FF2B5EF4-FFF2-40B4-BE49-F238E27FC236}">
                    <a16:creationId xmlns:a16="http://schemas.microsoft.com/office/drawing/2014/main" id="{CC709A53-3420-45DC-B7C1-28CB3AF288A2}"/>
                  </a:ext>
                </a:extLst>
              </p:cNvPr>
              <p:cNvSpPr txBox="1">
                <a:spLocks noChangeArrowheads="1"/>
              </p:cNvSpPr>
              <p:nvPr/>
            </p:nvSpPr>
            <p:spPr bwMode="auto">
              <a:xfrm>
                <a:off x="2568" y="672"/>
                <a:ext cx="37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CH</a:t>
                </a:r>
                <a:r>
                  <a:rPr lang="en-US" altLang="en-US" b="1" baseline="-25000">
                    <a:solidFill>
                      <a:srgbClr val="FF0066"/>
                    </a:solidFill>
                    <a:latin typeface="Times New Roman" panose="02020603050405020304" pitchFamily="18" charset="0"/>
                  </a:rPr>
                  <a:t>2</a:t>
                </a:r>
              </a:p>
            </p:txBody>
          </p:sp>
          <p:sp>
            <p:nvSpPr>
              <p:cNvPr id="158797" name="Text Box 77">
                <a:extLst>
                  <a:ext uri="{FF2B5EF4-FFF2-40B4-BE49-F238E27FC236}">
                    <a16:creationId xmlns:a16="http://schemas.microsoft.com/office/drawing/2014/main" id="{B267B59B-191C-46E8-B70F-EAB01569BE77}"/>
                  </a:ext>
                </a:extLst>
              </p:cNvPr>
              <p:cNvSpPr txBox="1">
                <a:spLocks noChangeArrowheads="1"/>
              </p:cNvSpPr>
              <p:nvPr/>
            </p:nvSpPr>
            <p:spPr bwMode="auto">
              <a:xfrm>
                <a:off x="2560" y="912"/>
                <a:ext cx="37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CH</a:t>
                </a:r>
                <a:r>
                  <a:rPr lang="en-US" altLang="en-US" b="1" baseline="-25000">
                    <a:solidFill>
                      <a:srgbClr val="FF0066"/>
                    </a:solidFill>
                    <a:latin typeface="Times New Roman" panose="02020603050405020304" pitchFamily="18" charset="0"/>
                  </a:rPr>
                  <a:t>2</a:t>
                </a:r>
              </a:p>
            </p:txBody>
          </p:sp>
          <p:sp>
            <p:nvSpPr>
              <p:cNvPr id="158798" name="Text Box 78">
                <a:extLst>
                  <a:ext uri="{FF2B5EF4-FFF2-40B4-BE49-F238E27FC236}">
                    <a16:creationId xmlns:a16="http://schemas.microsoft.com/office/drawing/2014/main" id="{7B0DF0B2-CCDE-4269-844E-CC7B65361407}"/>
                  </a:ext>
                </a:extLst>
              </p:cNvPr>
              <p:cNvSpPr txBox="1">
                <a:spLocks noChangeArrowheads="1"/>
              </p:cNvSpPr>
              <p:nvPr/>
            </p:nvSpPr>
            <p:spPr bwMode="auto">
              <a:xfrm>
                <a:off x="2548" y="1161"/>
                <a:ext cx="55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COOH</a:t>
                </a:r>
              </a:p>
            </p:txBody>
          </p:sp>
          <p:sp>
            <p:nvSpPr>
              <p:cNvPr id="158799" name="Line 79">
                <a:extLst>
                  <a:ext uri="{FF2B5EF4-FFF2-40B4-BE49-F238E27FC236}">
                    <a16:creationId xmlns:a16="http://schemas.microsoft.com/office/drawing/2014/main" id="{2C1538F9-9D83-425A-95B8-261B5B39D5C6}"/>
                  </a:ext>
                </a:extLst>
              </p:cNvPr>
              <p:cNvSpPr>
                <a:spLocks noChangeShapeType="1"/>
              </p:cNvSpPr>
              <p:nvPr/>
            </p:nvSpPr>
            <p:spPr bwMode="auto">
              <a:xfrm>
                <a:off x="2680" y="38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00" name="Line 80">
                <a:extLst>
                  <a:ext uri="{FF2B5EF4-FFF2-40B4-BE49-F238E27FC236}">
                    <a16:creationId xmlns:a16="http://schemas.microsoft.com/office/drawing/2014/main" id="{F58DC277-EDEC-4CB5-A171-CD8445D92DD5}"/>
                  </a:ext>
                </a:extLst>
              </p:cNvPr>
              <p:cNvSpPr>
                <a:spLocks noChangeShapeType="1"/>
              </p:cNvSpPr>
              <p:nvPr/>
            </p:nvSpPr>
            <p:spPr bwMode="auto">
              <a:xfrm>
                <a:off x="2680" y="62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01" name="Line 81">
                <a:extLst>
                  <a:ext uri="{FF2B5EF4-FFF2-40B4-BE49-F238E27FC236}">
                    <a16:creationId xmlns:a16="http://schemas.microsoft.com/office/drawing/2014/main" id="{7E88FCA2-F250-4DEE-A066-931CD92FC247}"/>
                  </a:ext>
                </a:extLst>
              </p:cNvPr>
              <p:cNvSpPr>
                <a:spLocks noChangeShapeType="1"/>
              </p:cNvSpPr>
              <p:nvPr/>
            </p:nvSpPr>
            <p:spPr bwMode="auto">
              <a:xfrm>
                <a:off x="2680" y="86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02" name="Line 82">
                <a:extLst>
                  <a:ext uri="{FF2B5EF4-FFF2-40B4-BE49-F238E27FC236}">
                    <a16:creationId xmlns:a16="http://schemas.microsoft.com/office/drawing/2014/main" id="{E3D1E80C-4595-4C25-B063-41D49697035A}"/>
                  </a:ext>
                </a:extLst>
              </p:cNvPr>
              <p:cNvSpPr>
                <a:spLocks noChangeShapeType="1"/>
              </p:cNvSpPr>
              <p:nvPr/>
            </p:nvSpPr>
            <p:spPr bwMode="auto">
              <a:xfrm>
                <a:off x="2680" y="110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03" name="Text Box 83">
                <a:extLst>
                  <a:ext uri="{FF2B5EF4-FFF2-40B4-BE49-F238E27FC236}">
                    <a16:creationId xmlns:a16="http://schemas.microsoft.com/office/drawing/2014/main" id="{A5CDC950-FC2E-469D-8715-50C7093462DF}"/>
                  </a:ext>
                </a:extLst>
              </p:cNvPr>
              <p:cNvSpPr txBox="1">
                <a:spLocks noChangeArrowheads="1"/>
              </p:cNvSpPr>
              <p:nvPr/>
            </p:nvSpPr>
            <p:spPr bwMode="auto">
              <a:xfrm>
                <a:off x="2272" y="432"/>
                <a:ext cx="419"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H</a:t>
                </a:r>
                <a:r>
                  <a:rPr lang="en-US" altLang="en-US" b="1" baseline="-25000">
                    <a:solidFill>
                      <a:srgbClr val="FF0066"/>
                    </a:solidFill>
                    <a:latin typeface="Times New Roman" panose="02020603050405020304" pitchFamily="18" charset="0"/>
                  </a:rPr>
                  <a:t>3</a:t>
                </a:r>
                <a:r>
                  <a:rPr lang="en-US" altLang="en-US" b="1">
                    <a:solidFill>
                      <a:srgbClr val="FF0066"/>
                    </a:solidFill>
                    <a:latin typeface="Times New Roman" panose="02020603050405020304" pitchFamily="18" charset="0"/>
                  </a:rPr>
                  <a:t>N-</a:t>
                </a:r>
              </a:p>
            </p:txBody>
          </p:sp>
          <p:sp>
            <p:nvSpPr>
              <p:cNvPr id="158804" name="Text Box 84">
                <a:extLst>
                  <a:ext uri="{FF2B5EF4-FFF2-40B4-BE49-F238E27FC236}">
                    <a16:creationId xmlns:a16="http://schemas.microsoft.com/office/drawing/2014/main" id="{D04A72C1-9D01-4224-AE9A-E975482F5B58}"/>
                  </a:ext>
                </a:extLst>
              </p:cNvPr>
              <p:cNvSpPr txBox="1">
                <a:spLocks noChangeArrowheads="1"/>
              </p:cNvSpPr>
              <p:nvPr/>
            </p:nvSpPr>
            <p:spPr bwMode="auto">
              <a:xfrm>
                <a:off x="2392" y="288"/>
                <a:ext cx="19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a:t>
                </a:r>
              </a:p>
            </p:txBody>
          </p:sp>
        </p:grpSp>
        <p:sp>
          <p:nvSpPr>
            <p:cNvPr id="158805" name="Line 85">
              <a:extLst>
                <a:ext uri="{FF2B5EF4-FFF2-40B4-BE49-F238E27FC236}">
                  <a16:creationId xmlns:a16="http://schemas.microsoft.com/office/drawing/2014/main" id="{3340DFC0-BE84-4524-8E73-27A283CA73E8}"/>
                </a:ext>
              </a:extLst>
            </p:cNvPr>
            <p:cNvSpPr>
              <a:spLocks noChangeShapeType="1"/>
            </p:cNvSpPr>
            <p:nvPr/>
          </p:nvSpPr>
          <p:spPr bwMode="auto">
            <a:xfrm>
              <a:off x="2928" y="816"/>
              <a:ext cx="282" cy="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06" name="Line 86">
              <a:extLst>
                <a:ext uri="{FF2B5EF4-FFF2-40B4-BE49-F238E27FC236}">
                  <a16:creationId xmlns:a16="http://schemas.microsoft.com/office/drawing/2014/main" id="{A5DE8053-E8A6-4703-BE65-5EBF74B9B77E}"/>
                </a:ext>
              </a:extLst>
            </p:cNvPr>
            <p:cNvSpPr>
              <a:spLocks noChangeShapeType="1"/>
            </p:cNvSpPr>
            <p:nvPr/>
          </p:nvSpPr>
          <p:spPr bwMode="auto">
            <a:xfrm flipH="1">
              <a:off x="2922" y="912"/>
              <a:ext cx="246" cy="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58807" name="Group 87">
              <a:extLst>
                <a:ext uri="{FF2B5EF4-FFF2-40B4-BE49-F238E27FC236}">
                  <a16:creationId xmlns:a16="http://schemas.microsoft.com/office/drawing/2014/main" id="{D4BEEDFF-13CD-4447-B098-26BB591C1407}"/>
                </a:ext>
              </a:extLst>
            </p:cNvPr>
            <p:cNvGrpSpPr>
              <a:grpSpLocks/>
            </p:cNvGrpSpPr>
            <p:nvPr/>
          </p:nvGrpSpPr>
          <p:grpSpPr bwMode="auto">
            <a:xfrm>
              <a:off x="2992" y="240"/>
              <a:ext cx="781" cy="1152"/>
              <a:chOff x="2992" y="240"/>
              <a:chExt cx="781" cy="1152"/>
            </a:xfrm>
          </p:grpSpPr>
          <p:sp>
            <p:nvSpPr>
              <p:cNvPr id="158808" name="Text Box 88">
                <a:extLst>
                  <a:ext uri="{FF2B5EF4-FFF2-40B4-BE49-F238E27FC236}">
                    <a16:creationId xmlns:a16="http://schemas.microsoft.com/office/drawing/2014/main" id="{F4BE3028-B1DD-443F-B17D-E19D453D1F01}"/>
                  </a:ext>
                </a:extLst>
              </p:cNvPr>
              <p:cNvSpPr txBox="1">
                <a:spLocks noChangeArrowheads="1"/>
              </p:cNvSpPr>
              <p:nvPr/>
            </p:nvSpPr>
            <p:spPr bwMode="auto">
              <a:xfrm>
                <a:off x="3400" y="432"/>
                <a:ext cx="27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-H</a:t>
                </a:r>
              </a:p>
            </p:txBody>
          </p:sp>
          <p:sp>
            <p:nvSpPr>
              <p:cNvPr id="158809" name="Text Box 89">
                <a:extLst>
                  <a:ext uri="{FF2B5EF4-FFF2-40B4-BE49-F238E27FC236}">
                    <a16:creationId xmlns:a16="http://schemas.microsoft.com/office/drawing/2014/main" id="{4B64FDA9-A7BB-43A5-A1FF-689D6E87EB6B}"/>
                  </a:ext>
                </a:extLst>
              </p:cNvPr>
              <p:cNvSpPr txBox="1">
                <a:spLocks noChangeArrowheads="1"/>
              </p:cNvSpPr>
              <p:nvPr/>
            </p:nvSpPr>
            <p:spPr bwMode="auto">
              <a:xfrm>
                <a:off x="3304" y="240"/>
                <a:ext cx="46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COO</a:t>
                </a:r>
                <a:r>
                  <a:rPr lang="en-US" altLang="en-US" b="1" baseline="30000">
                    <a:solidFill>
                      <a:srgbClr val="333399"/>
                    </a:solidFill>
                    <a:latin typeface="Times New Roman" panose="02020603050405020304" pitchFamily="18" charset="0"/>
                  </a:rPr>
                  <a:t>-</a:t>
                </a:r>
              </a:p>
            </p:txBody>
          </p:sp>
          <p:sp>
            <p:nvSpPr>
              <p:cNvPr id="158810" name="Text Box 90">
                <a:extLst>
                  <a:ext uri="{FF2B5EF4-FFF2-40B4-BE49-F238E27FC236}">
                    <a16:creationId xmlns:a16="http://schemas.microsoft.com/office/drawing/2014/main" id="{309E54F5-32FB-4891-B284-907C786F237C}"/>
                  </a:ext>
                </a:extLst>
              </p:cNvPr>
              <p:cNvSpPr txBox="1">
                <a:spLocks noChangeArrowheads="1"/>
              </p:cNvSpPr>
              <p:nvPr/>
            </p:nvSpPr>
            <p:spPr bwMode="auto">
              <a:xfrm>
                <a:off x="3304" y="432"/>
                <a:ext cx="21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C</a:t>
                </a:r>
              </a:p>
            </p:txBody>
          </p:sp>
          <p:sp>
            <p:nvSpPr>
              <p:cNvPr id="158811" name="Text Box 91">
                <a:extLst>
                  <a:ext uri="{FF2B5EF4-FFF2-40B4-BE49-F238E27FC236}">
                    <a16:creationId xmlns:a16="http://schemas.microsoft.com/office/drawing/2014/main" id="{8AA8D43A-B887-43AC-A44F-116543F693B5}"/>
                  </a:ext>
                </a:extLst>
              </p:cNvPr>
              <p:cNvSpPr txBox="1">
                <a:spLocks noChangeArrowheads="1"/>
              </p:cNvSpPr>
              <p:nvPr/>
            </p:nvSpPr>
            <p:spPr bwMode="auto">
              <a:xfrm>
                <a:off x="3288" y="672"/>
                <a:ext cx="37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CH</a:t>
                </a:r>
                <a:r>
                  <a:rPr lang="en-US" altLang="en-US" b="1" baseline="-25000">
                    <a:solidFill>
                      <a:srgbClr val="333399"/>
                    </a:solidFill>
                    <a:latin typeface="Times New Roman" panose="02020603050405020304" pitchFamily="18" charset="0"/>
                  </a:rPr>
                  <a:t>2</a:t>
                </a:r>
              </a:p>
            </p:txBody>
          </p:sp>
          <p:sp>
            <p:nvSpPr>
              <p:cNvPr id="158812" name="Text Box 92">
                <a:extLst>
                  <a:ext uri="{FF2B5EF4-FFF2-40B4-BE49-F238E27FC236}">
                    <a16:creationId xmlns:a16="http://schemas.microsoft.com/office/drawing/2014/main" id="{F59459D0-8210-481E-B06D-99A2898B69A0}"/>
                  </a:ext>
                </a:extLst>
              </p:cNvPr>
              <p:cNvSpPr txBox="1">
                <a:spLocks noChangeArrowheads="1"/>
              </p:cNvSpPr>
              <p:nvPr/>
            </p:nvSpPr>
            <p:spPr bwMode="auto">
              <a:xfrm>
                <a:off x="3280" y="912"/>
                <a:ext cx="37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CH</a:t>
                </a:r>
                <a:r>
                  <a:rPr lang="en-US" altLang="en-US" b="1" baseline="-25000">
                    <a:solidFill>
                      <a:srgbClr val="333399"/>
                    </a:solidFill>
                    <a:latin typeface="Times New Roman" panose="02020603050405020304" pitchFamily="18" charset="0"/>
                  </a:rPr>
                  <a:t>2</a:t>
                </a:r>
              </a:p>
            </p:txBody>
          </p:sp>
          <p:sp>
            <p:nvSpPr>
              <p:cNvPr id="158813" name="Text Box 93">
                <a:extLst>
                  <a:ext uri="{FF2B5EF4-FFF2-40B4-BE49-F238E27FC236}">
                    <a16:creationId xmlns:a16="http://schemas.microsoft.com/office/drawing/2014/main" id="{5643DB3D-EAA5-4DBA-B810-D08C1D0B41CE}"/>
                  </a:ext>
                </a:extLst>
              </p:cNvPr>
              <p:cNvSpPr txBox="1">
                <a:spLocks noChangeArrowheads="1"/>
              </p:cNvSpPr>
              <p:nvPr/>
            </p:nvSpPr>
            <p:spPr bwMode="auto">
              <a:xfrm>
                <a:off x="3268" y="1161"/>
                <a:ext cx="46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COO</a:t>
                </a:r>
                <a:r>
                  <a:rPr lang="en-US" altLang="en-US" b="1" baseline="30000">
                    <a:solidFill>
                      <a:srgbClr val="333399"/>
                    </a:solidFill>
                    <a:latin typeface="Times New Roman" panose="02020603050405020304" pitchFamily="18" charset="0"/>
                  </a:rPr>
                  <a:t>-</a:t>
                </a:r>
              </a:p>
            </p:txBody>
          </p:sp>
          <p:sp>
            <p:nvSpPr>
              <p:cNvPr id="158814" name="Line 94">
                <a:extLst>
                  <a:ext uri="{FF2B5EF4-FFF2-40B4-BE49-F238E27FC236}">
                    <a16:creationId xmlns:a16="http://schemas.microsoft.com/office/drawing/2014/main" id="{46F4C663-2B92-4268-8C99-265414DF8D03}"/>
                  </a:ext>
                </a:extLst>
              </p:cNvPr>
              <p:cNvSpPr>
                <a:spLocks noChangeShapeType="1"/>
              </p:cNvSpPr>
              <p:nvPr/>
            </p:nvSpPr>
            <p:spPr bwMode="auto">
              <a:xfrm>
                <a:off x="3400" y="38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15" name="Line 95">
                <a:extLst>
                  <a:ext uri="{FF2B5EF4-FFF2-40B4-BE49-F238E27FC236}">
                    <a16:creationId xmlns:a16="http://schemas.microsoft.com/office/drawing/2014/main" id="{EA41CEE4-2B51-467A-9F05-B8B5BBD55785}"/>
                  </a:ext>
                </a:extLst>
              </p:cNvPr>
              <p:cNvSpPr>
                <a:spLocks noChangeShapeType="1"/>
              </p:cNvSpPr>
              <p:nvPr/>
            </p:nvSpPr>
            <p:spPr bwMode="auto">
              <a:xfrm>
                <a:off x="3400" y="62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16" name="Line 96">
                <a:extLst>
                  <a:ext uri="{FF2B5EF4-FFF2-40B4-BE49-F238E27FC236}">
                    <a16:creationId xmlns:a16="http://schemas.microsoft.com/office/drawing/2014/main" id="{291BB4A1-8147-42BE-8F4A-CFEB85DC2622}"/>
                  </a:ext>
                </a:extLst>
              </p:cNvPr>
              <p:cNvSpPr>
                <a:spLocks noChangeShapeType="1"/>
              </p:cNvSpPr>
              <p:nvPr/>
            </p:nvSpPr>
            <p:spPr bwMode="auto">
              <a:xfrm>
                <a:off x="3400" y="86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17" name="Line 97">
                <a:extLst>
                  <a:ext uri="{FF2B5EF4-FFF2-40B4-BE49-F238E27FC236}">
                    <a16:creationId xmlns:a16="http://schemas.microsoft.com/office/drawing/2014/main" id="{0C09CD5B-B6DB-4A90-B44E-7A075BB71277}"/>
                  </a:ext>
                </a:extLst>
              </p:cNvPr>
              <p:cNvSpPr>
                <a:spLocks noChangeShapeType="1"/>
              </p:cNvSpPr>
              <p:nvPr/>
            </p:nvSpPr>
            <p:spPr bwMode="auto">
              <a:xfrm>
                <a:off x="3400" y="110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18" name="Text Box 98">
                <a:extLst>
                  <a:ext uri="{FF2B5EF4-FFF2-40B4-BE49-F238E27FC236}">
                    <a16:creationId xmlns:a16="http://schemas.microsoft.com/office/drawing/2014/main" id="{1FF37F8F-D531-4721-A84E-28AB24C72ED3}"/>
                  </a:ext>
                </a:extLst>
              </p:cNvPr>
              <p:cNvSpPr txBox="1">
                <a:spLocks noChangeArrowheads="1"/>
              </p:cNvSpPr>
              <p:nvPr/>
            </p:nvSpPr>
            <p:spPr bwMode="auto">
              <a:xfrm>
                <a:off x="2992" y="432"/>
                <a:ext cx="419"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H</a:t>
                </a:r>
                <a:r>
                  <a:rPr lang="en-US" altLang="en-US" b="1" baseline="-25000">
                    <a:solidFill>
                      <a:srgbClr val="333399"/>
                    </a:solidFill>
                    <a:latin typeface="Times New Roman" panose="02020603050405020304" pitchFamily="18" charset="0"/>
                  </a:rPr>
                  <a:t>3</a:t>
                </a:r>
                <a:r>
                  <a:rPr lang="en-US" altLang="en-US" b="1">
                    <a:solidFill>
                      <a:srgbClr val="333399"/>
                    </a:solidFill>
                    <a:latin typeface="Times New Roman" panose="02020603050405020304" pitchFamily="18" charset="0"/>
                  </a:rPr>
                  <a:t>N-</a:t>
                </a:r>
              </a:p>
            </p:txBody>
          </p:sp>
          <p:sp>
            <p:nvSpPr>
              <p:cNvPr id="158819" name="Text Box 99">
                <a:extLst>
                  <a:ext uri="{FF2B5EF4-FFF2-40B4-BE49-F238E27FC236}">
                    <a16:creationId xmlns:a16="http://schemas.microsoft.com/office/drawing/2014/main" id="{BD9ACE6F-1FC1-4775-8AAD-B5BF446D487D}"/>
                  </a:ext>
                </a:extLst>
              </p:cNvPr>
              <p:cNvSpPr txBox="1">
                <a:spLocks noChangeArrowheads="1"/>
              </p:cNvSpPr>
              <p:nvPr/>
            </p:nvSpPr>
            <p:spPr bwMode="auto">
              <a:xfrm>
                <a:off x="3112" y="288"/>
                <a:ext cx="19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a:t>
                </a:r>
              </a:p>
            </p:txBody>
          </p:sp>
        </p:grpSp>
      </p:grpSp>
      <p:grpSp>
        <p:nvGrpSpPr>
          <p:cNvPr id="158820" name="Group 100">
            <a:extLst>
              <a:ext uri="{FF2B5EF4-FFF2-40B4-BE49-F238E27FC236}">
                <a16:creationId xmlns:a16="http://schemas.microsoft.com/office/drawing/2014/main" id="{D2A6474D-A057-4C9D-B036-CA852498A7DD}"/>
              </a:ext>
            </a:extLst>
          </p:cNvPr>
          <p:cNvGrpSpPr>
            <a:grpSpLocks/>
          </p:cNvGrpSpPr>
          <p:nvPr/>
        </p:nvGrpSpPr>
        <p:grpSpPr bwMode="auto">
          <a:xfrm>
            <a:off x="6248400" y="304800"/>
            <a:ext cx="2581275" cy="2176463"/>
            <a:chOff x="3936" y="192"/>
            <a:chExt cx="1626" cy="1371"/>
          </a:xfrm>
        </p:grpSpPr>
        <p:sp>
          <p:nvSpPr>
            <p:cNvPr id="158821" name="Line 101">
              <a:extLst>
                <a:ext uri="{FF2B5EF4-FFF2-40B4-BE49-F238E27FC236}">
                  <a16:creationId xmlns:a16="http://schemas.microsoft.com/office/drawing/2014/main" id="{3DEAA57D-D86B-4BA7-82F1-7CCCB3F2FB69}"/>
                </a:ext>
              </a:extLst>
            </p:cNvPr>
            <p:cNvSpPr>
              <a:spLocks noChangeShapeType="1"/>
            </p:cNvSpPr>
            <p:nvPr/>
          </p:nvSpPr>
          <p:spPr bwMode="auto">
            <a:xfrm>
              <a:off x="4462" y="1400"/>
              <a:ext cx="0" cy="163"/>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58822" name="Group 102">
              <a:extLst>
                <a:ext uri="{FF2B5EF4-FFF2-40B4-BE49-F238E27FC236}">
                  <a16:creationId xmlns:a16="http://schemas.microsoft.com/office/drawing/2014/main" id="{F9273A09-28C0-45BB-BD16-2884E6031697}"/>
                </a:ext>
              </a:extLst>
            </p:cNvPr>
            <p:cNvGrpSpPr>
              <a:grpSpLocks/>
            </p:cNvGrpSpPr>
            <p:nvPr/>
          </p:nvGrpSpPr>
          <p:grpSpPr bwMode="auto">
            <a:xfrm>
              <a:off x="3936" y="192"/>
              <a:ext cx="1626" cy="1202"/>
              <a:chOff x="3936" y="192"/>
              <a:chExt cx="1626" cy="1202"/>
            </a:xfrm>
          </p:grpSpPr>
          <p:sp>
            <p:nvSpPr>
              <p:cNvPr id="158823" name="Rectangle 103">
                <a:extLst>
                  <a:ext uri="{FF2B5EF4-FFF2-40B4-BE49-F238E27FC236}">
                    <a16:creationId xmlns:a16="http://schemas.microsoft.com/office/drawing/2014/main" id="{04E49458-FC90-41CA-AA85-B9099EEAD245}"/>
                  </a:ext>
                </a:extLst>
              </p:cNvPr>
              <p:cNvSpPr>
                <a:spLocks noChangeArrowheads="1"/>
              </p:cNvSpPr>
              <p:nvPr/>
            </p:nvSpPr>
            <p:spPr bwMode="auto">
              <a:xfrm>
                <a:off x="3984" y="192"/>
                <a:ext cx="1578" cy="1202"/>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58824" name="Group 104">
                <a:extLst>
                  <a:ext uri="{FF2B5EF4-FFF2-40B4-BE49-F238E27FC236}">
                    <a16:creationId xmlns:a16="http://schemas.microsoft.com/office/drawing/2014/main" id="{743368B0-4E12-4F64-8FF2-4D85D36635E1}"/>
                  </a:ext>
                </a:extLst>
              </p:cNvPr>
              <p:cNvGrpSpPr>
                <a:grpSpLocks/>
              </p:cNvGrpSpPr>
              <p:nvPr/>
            </p:nvGrpSpPr>
            <p:grpSpPr bwMode="auto">
              <a:xfrm>
                <a:off x="3936" y="240"/>
                <a:ext cx="781" cy="1152"/>
                <a:chOff x="3936" y="240"/>
                <a:chExt cx="781" cy="1152"/>
              </a:xfrm>
            </p:grpSpPr>
            <p:sp>
              <p:nvSpPr>
                <p:cNvPr id="158825" name="Text Box 105">
                  <a:extLst>
                    <a:ext uri="{FF2B5EF4-FFF2-40B4-BE49-F238E27FC236}">
                      <a16:creationId xmlns:a16="http://schemas.microsoft.com/office/drawing/2014/main" id="{A7846694-061B-4183-8A0D-B4D57296CA68}"/>
                    </a:ext>
                  </a:extLst>
                </p:cNvPr>
                <p:cNvSpPr txBox="1">
                  <a:spLocks noChangeArrowheads="1"/>
                </p:cNvSpPr>
                <p:nvPr/>
              </p:nvSpPr>
              <p:spPr bwMode="auto">
                <a:xfrm>
                  <a:off x="4344" y="432"/>
                  <a:ext cx="27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-H</a:t>
                  </a:r>
                </a:p>
              </p:txBody>
            </p:sp>
            <p:sp>
              <p:nvSpPr>
                <p:cNvPr id="158826" name="Text Box 106">
                  <a:extLst>
                    <a:ext uri="{FF2B5EF4-FFF2-40B4-BE49-F238E27FC236}">
                      <a16:creationId xmlns:a16="http://schemas.microsoft.com/office/drawing/2014/main" id="{CC65501C-88E3-4346-88AF-B80458BB802D}"/>
                    </a:ext>
                  </a:extLst>
                </p:cNvPr>
                <p:cNvSpPr txBox="1">
                  <a:spLocks noChangeArrowheads="1"/>
                </p:cNvSpPr>
                <p:nvPr/>
              </p:nvSpPr>
              <p:spPr bwMode="auto">
                <a:xfrm>
                  <a:off x="4248" y="240"/>
                  <a:ext cx="46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COO</a:t>
                  </a:r>
                  <a:r>
                    <a:rPr lang="en-US" altLang="en-US" b="1" baseline="30000">
                      <a:solidFill>
                        <a:srgbClr val="333399"/>
                      </a:solidFill>
                      <a:latin typeface="Times New Roman" panose="02020603050405020304" pitchFamily="18" charset="0"/>
                    </a:rPr>
                    <a:t>-</a:t>
                  </a:r>
                </a:p>
              </p:txBody>
            </p:sp>
            <p:sp>
              <p:nvSpPr>
                <p:cNvPr id="158827" name="Text Box 107">
                  <a:extLst>
                    <a:ext uri="{FF2B5EF4-FFF2-40B4-BE49-F238E27FC236}">
                      <a16:creationId xmlns:a16="http://schemas.microsoft.com/office/drawing/2014/main" id="{0005692C-402F-4ACB-9533-ABD95159D376}"/>
                    </a:ext>
                  </a:extLst>
                </p:cNvPr>
                <p:cNvSpPr txBox="1">
                  <a:spLocks noChangeArrowheads="1"/>
                </p:cNvSpPr>
                <p:nvPr/>
              </p:nvSpPr>
              <p:spPr bwMode="auto">
                <a:xfrm>
                  <a:off x="4248" y="432"/>
                  <a:ext cx="21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C</a:t>
                  </a:r>
                </a:p>
              </p:txBody>
            </p:sp>
            <p:sp>
              <p:nvSpPr>
                <p:cNvPr id="158828" name="Text Box 108">
                  <a:extLst>
                    <a:ext uri="{FF2B5EF4-FFF2-40B4-BE49-F238E27FC236}">
                      <a16:creationId xmlns:a16="http://schemas.microsoft.com/office/drawing/2014/main" id="{68A911AB-5F2F-4B47-8E17-475955D953E8}"/>
                    </a:ext>
                  </a:extLst>
                </p:cNvPr>
                <p:cNvSpPr txBox="1">
                  <a:spLocks noChangeArrowheads="1"/>
                </p:cNvSpPr>
                <p:nvPr/>
              </p:nvSpPr>
              <p:spPr bwMode="auto">
                <a:xfrm>
                  <a:off x="4232" y="672"/>
                  <a:ext cx="37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CH</a:t>
                  </a:r>
                  <a:r>
                    <a:rPr lang="en-US" altLang="en-US" b="1" baseline="-25000">
                      <a:solidFill>
                        <a:srgbClr val="333399"/>
                      </a:solidFill>
                      <a:latin typeface="Times New Roman" panose="02020603050405020304" pitchFamily="18" charset="0"/>
                    </a:rPr>
                    <a:t>2</a:t>
                  </a:r>
                </a:p>
              </p:txBody>
            </p:sp>
            <p:sp>
              <p:nvSpPr>
                <p:cNvPr id="158829" name="Text Box 109">
                  <a:extLst>
                    <a:ext uri="{FF2B5EF4-FFF2-40B4-BE49-F238E27FC236}">
                      <a16:creationId xmlns:a16="http://schemas.microsoft.com/office/drawing/2014/main" id="{F14C9F62-CB72-4392-8C71-B0143ECAF684}"/>
                    </a:ext>
                  </a:extLst>
                </p:cNvPr>
                <p:cNvSpPr txBox="1">
                  <a:spLocks noChangeArrowheads="1"/>
                </p:cNvSpPr>
                <p:nvPr/>
              </p:nvSpPr>
              <p:spPr bwMode="auto">
                <a:xfrm>
                  <a:off x="4224" y="912"/>
                  <a:ext cx="37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CH</a:t>
                  </a:r>
                  <a:r>
                    <a:rPr lang="en-US" altLang="en-US" b="1" baseline="-25000">
                      <a:solidFill>
                        <a:srgbClr val="333399"/>
                      </a:solidFill>
                      <a:latin typeface="Times New Roman" panose="02020603050405020304" pitchFamily="18" charset="0"/>
                    </a:rPr>
                    <a:t>2</a:t>
                  </a:r>
                </a:p>
              </p:txBody>
            </p:sp>
            <p:sp>
              <p:nvSpPr>
                <p:cNvPr id="158830" name="Text Box 110">
                  <a:extLst>
                    <a:ext uri="{FF2B5EF4-FFF2-40B4-BE49-F238E27FC236}">
                      <a16:creationId xmlns:a16="http://schemas.microsoft.com/office/drawing/2014/main" id="{B8E3F19C-54CE-4858-836D-E228A087960B}"/>
                    </a:ext>
                  </a:extLst>
                </p:cNvPr>
                <p:cNvSpPr txBox="1">
                  <a:spLocks noChangeArrowheads="1"/>
                </p:cNvSpPr>
                <p:nvPr/>
              </p:nvSpPr>
              <p:spPr bwMode="auto">
                <a:xfrm>
                  <a:off x="4212" y="1161"/>
                  <a:ext cx="46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COO</a:t>
                  </a:r>
                  <a:r>
                    <a:rPr lang="en-US" altLang="en-US" b="1" baseline="30000">
                      <a:solidFill>
                        <a:srgbClr val="333399"/>
                      </a:solidFill>
                      <a:latin typeface="Times New Roman" panose="02020603050405020304" pitchFamily="18" charset="0"/>
                    </a:rPr>
                    <a:t>-</a:t>
                  </a:r>
                </a:p>
              </p:txBody>
            </p:sp>
            <p:sp>
              <p:nvSpPr>
                <p:cNvPr id="158831" name="Line 111">
                  <a:extLst>
                    <a:ext uri="{FF2B5EF4-FFF2-40B4-BE49-F238E27FC236}">
                      <a16:creationId xmlns:a16="http://schemas.microsoft.com/office/drawing/2014/main" id="{BB4DAEAE-8E21-4E62-BA4E-843260442739}"/>
                    </a:ext>
                  </a:extLst>
                </p:cNvPr>
                <p:cNvSpPr>
                  <a:spLocks noChangeShapeType="1"/>
                </p:cNvSpPr>
                <p:nvPr/>
              </p:nvSpPr>
              <p:spPr bwMode="auto">
                <a:xfrm>
                  <a:off x="4344" y="38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32" name="Line 112">
                  <a:extLst>
                    <a:ext uri="{FF2B5EF4-FFF2-40B4-BE49-F238E27FC236}">
                      <a16:creationId xmlns:a16="http://schemas.microsoft.com/office/drawing/2014/main" id="{07DC1E56-6F04-471A-A3C9-07919CD4B2F2}"/>
                    </a:ext>
                  </a:extLst>
                </p:cNvPr>
                <p:cNvSpPr>
                  <a:spLocks noChangeShapeType="1"/>
                </p:cNvSpPr>
                <p:nvPr/>
              </p:nvSpPr>
              <p:spPr bwMode="auto">
                <a:xfrm>
                  <a:off x="4344" y="62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33" name="Line 113">
                  <a:extLst>
                    <a:ext uri="{FF2B5EF4-FFF2-40B4-BE49-F238E27FC236}">
                      <a16:creationId xmlns:a16="http://schemas.microsoft.com/office/drawing/2014/main" id="{45DCDFB2-D272-40F9-9DF1-D7B3BC726B13}"/>
                    </a:ext>
                  </a:extLst>
                </p:cNvPr>
                <p:cNvSpPr>
                  <a:spLocks noChangeShapeType="1"/>
                </p:cNvSpPr>
                <p:nvPr/>
              </p:nvSpPr>
              <p:spPr bwMode="auto">
                <a:xfrm>
                  <a:off x="4344" y="86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34" name="Line 114">
                  <a:extLst>
                    <a:ext uri="{FF2B5EF4-FFF2-40B4-BE49-F238E27FC236}">
                      <a16:creationId xmlns:a16="http://schemas.microsoft.com/office/drawing/2014/main" id="{91762F31-3B53-45AE-9B90-4BE77138E479}"/>
                    </a:ext>
                  </a:extLst>
                </p:cNvPr>
                <p:cNvSpPr>
                  <a:spLocks noChangeShapeType="1"/>
                </p:cNvSpPr>
                <p:nvPr/>
              </p:nvSpPr>
              <p:spPr bwMode="auto">
                <a:xfrm>
                  <a:off x="4344" y="110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35" name="Text Box 115">
                  <a:extLst>
                    <a:ext uri="{FF2B5EF4-FFF2-40B4-BE49-F238E27FC236}">
                      <a16:creationId xmlns:a16="http://schemas.microsoft.com/office/drawing/2014/main" id="{559AE139-4C81-4598-BC4D-F493DB131813}"/>
                    </a:ext>
                  </a:extLst>
                </p:cNvPr>
                <p:cNvSpPr txBox="1">
                  <a:spLocks noChangeArrowheads="1"/>
                </p:cNvSpPr>
                <p:nvPr/>
              </p:nvSpPr>
              <p:spPr bwMode="auto">
                <a:xfrm>
                  <a:off x="3936" y="432"/>
                  <a:ext cx="419"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H</a:t>
                  </a:r>
                  <a:r>
                    <a:rPr lang="en-US" altLang="en-US" b="1" baseline="-25000">
                      <a:solidFill>
                        <a:srgbClr val="333399"/>
                      </a:solidFill>
                      <a:latin typeface="Times New Roman" panose="02020603050405020304" pitchFamily="18" charset="0"/>
                    </a:rPr>
                    <a:t>3</a:t>
                  </a:r>
                  <a:r>
                    <a:rPr lang="en-US" altLang="en-US" b="1">
                      <a:solidFill>
                        <a:srgbClr val="333399"/>
                      </a:solidFill>
                      <a:latin typeface="Times New Roman" panose="02020603050405020304" pitchFamily="18" charset="0"/>
                    </a:rPr>
                    <a:t>N-</a:t>
                  </a:r>
                </a:p>
              </p:txBody>
            </p:sp>
            <p:sp>
              <p:nvSpPr>
                <p:cNvPr id="158836" name="Text Box 116">
                  <a:extLst>
                    <a:ext uri="{FF2B5EF4-FFF2-40B4-BE49-F238E27FC236}">
                      <a16:creationId xmlns:a16="http://schemas.microsoft.com/office/drawing/2014/main" id="{B3A113AE-FEE9-42C2-ADF8-7867FEDD4976}"/>
                    </a:ext>
                  </a:extLst>
                </p:cNvPr>
                <p:cNvSpPr txBox="1">
                  <a:spLocks noChangeArrowheads="1"/>
                </p:cNvSpPr>
                <p:nvPr/>
              </p:nvSpPr>
              <p:spPr bwMode="auto">
                <a:xfrm>
                  <a:off x="4056" y="288"/>
                  <a:ext cx="19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a:t>
                  </a:r>
                </a:p>
              </p:txBody>
            </p:sp>
          </p:grpSp>
          <p:sp>
            <p:nvSpPr>
              <p:cNvPr id="158837" name="Line 117">
                <a:extLst>
                  <a:ext uri="{FF2B5EF4-FFF2-40B4-BE49-F238E27FC236}">
                    <a16:creationId xmlns:a16="http://schemas.microsoft.com/office/drawing/2014/main" id="{8279141F-FA13-4D99-809D-8DD9A31484F8}"/>
                  </a:ext>
                </a:extLst>
              </p:cNvPr>
              <p:cNvSpPr>
                <a:spLocks noChangeShapeType="1"/>
              </p:cNvSpPr>
              <p:nvPr/>
            </p:nvSpPr>
            <p:spPr bwMode="auto">
              <a:xfrm>
                <a:off x="4608" y="816"/>
                <a:ext cx="282" cy="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38" name="Line 118">
                <a:extLst>
                  <a:ext uri="{FF2B5EF4-FFF2-40B4-BE49-F238E27FC236}">
                    <a16:creationId xmlns:a16="http://schemas.microsoft.com/office/drawing/2014/main" id="{C20E579B-17C7-4CEF-BD54-355C24AF5DAD}"/>
                  </a:ext>
                </a:extLst>
              </p:cNvPr>
              <p:cNvSpPr>
                <a:spLocks noChangeShapeType="1"/>
              </p:cNvSpPr>
              <p:nvPr/>
            </p:nvSpPr>
            <p:spPr bwMode="auto">
              <a:xfrm flipH="1">
                <a:off x="4602" y="912"/>
                <a:ext cx="246" cy="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58839" name="Group 119">
                <a:extLst>
                  <a:ext uri="{FF2B5EF4-FFF2-40B4-BE49-F238E27FC236}">
                    <a16:creationId xmlns:a16="http://schemas.microsoft.com/office/drawing/2014/main" id="{C395274A-9C31-433B-BAC6-B9770BEDE610}"/>
                  </a:ext>
                </a:extLst>
              </p:cNvPr>
              <p:cNvGrpSpPr>
                <a:grpSpLocks/>
              </p:cNvGrpSpPr>
              <p:nvPr/>
            </p:nvGrpSpPr>
            <p:grpSpPr bwMode="auto">
              <a:xfrm>
                <a:off x="4780" y="240"/>
                <a:ext cx="781" cy="1152"/>
                <a:chOff x="4780" y="240"/>
                <a:chExt cx="781" cy="1152"/>
              </a:xfrm>
            </p:grpSpPr>
            <p:sp>
              <p:nvSpPr>
                <p:cNvPr id="158840" name="Text Box 120">
                  <a:extLst>
                    <a:ext uri="{FF2B5EF4-FFF2-40B4-BE49-F238E27FC236}">
                      <a16:creationId xmlns:a16="http://schemas.microsoft.com/office/drawing/2014/main" id="{C8AD9DE0-C2D8-408C-9584-38620574808D}"/>
                    </a:ext>
                  </a:extLst>
                </p:cNvPr>
                <p:cNvSpPr txBox="1">
                  <a:spLocks noChangeArrowheads="1"/>
                </p:cNvSpPr>
                <p:nvPr/>
              </p:nvSpPr>
              <p:spPr bwMode="auto">
                <a:xfrm>
                  <a:off x="5188" y="432"/>
                  <a:ext cx="27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008000"/>
                      </a:solidFill>
                      <a:latin typeface="Times New Roman" panose="02020603050405020304" pitchFamily="18" charset="0"/>
                    </a:rPr>
                    <a:t>-H</a:t>
                  </a:r>
                </a:p>
              </p:txBody>
            </p:sp>
            <p:sp>
              <p:nvSpPr>
                <p:cNvPr id="158841" name="Text Box 121">
                  <a:extLst>
                    <a:ext uri="{FF2B5EF4-FFF2-40B4-BE49-F238E27FC236}">
                      <a16:creationId xmlns:a16="http://schemas.microsoft.com/office/drawing/2014/main" id="{D296CFB3-B69B-4FD0-A28C-32BDA478BBAC}"/>
                    </a:ext>
                  </a:extLst>
                </p:cNvPr>
                <p:cNvSpPr txBox="1">
                  <a:spLocks noChangeArrowheads="1"/>
                </p:cNvSpPr>
                <p:nvPr/>
              </p:nvSpPr>
              <p:spPr bwMode="auto">
                <a:xfrm>
                  <a:off x="5092" y="240"/>
                  <a:ext cx="46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008000"/>
                      </a:solidFill>
                      <a:latin typeface="Times New Roman" panose="02020603050405020304" pitchFamily="18" charset="0"/>
                    </a:rPr>
                    <a:t>COO</a:t>
                  </a:r>
                  <a:r>
                    <a:rPr lang="en-US" altLang="en-US" b="1" baseline="30000">
                      <a:solidFill>
                        <a:srgbClr val="008000"/>
                      </a:solidFill>
                      <a:latin typeface="Times New Roman" panose="02020603050405020304" pitchFamily="18" charset="0"/>
                    </a:rPr>
                    <a:t>-</a:t>
                  </a:r>
                </a:p>
              </p:txBody>
            </p:sp>
            <p:sp>
              <p:nvSpPr>
                <p:cNvPr id="158842" name="Text Box 122">
                  <a:extLst>
                    <a:ext uri="{FF2B5EF4-FFF2-40B4-BE49-F238E27FC236}">
                      <a16:creationId xmlns:a16="http://schemas.microsoft.com/office/drawing/2014/main" id="{1F8DDE9E-16C1-40EA-AAE1-0CA9A06273AF}"/>
                    </a:ext>
                  </a:extLst>
                </p:cNvPr>
                <p:cNvSpPr txBox="1">
                  <a:spLocks noChangeArrowheads="1"/>
                </p:cNvSpPr>
                <p:nvPr/>
              </p:nvSpPr>
              <p:spPr bwMode="auto">
                <a:xfrm>
                  <a:off x="5092" y="432"/>
                  <a:ext cx="21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008000"/>
                      </a:solidFill>
                      <a:latin typeface="Times New Roman" panose="02020603050405020304" pitchFamily="18" charset="0"/>
                    </a:rPr>
                    <a:t>C</a:t>
                  </a:r>
                </a:p>
              </p:txBody>
            </p:sp>
            <p:sp>
              <p:nvSpPr>
                <p:cNvPr id="158843" name="Text Box 123">
                  <a:extLst>
                    <a:ext uri="{FF2B5EF4-FFF2-40B4-BE49-F238E27FC236}">
                      <a16:creationId xmlns:a16="http://schemas.microsoft.com/office/drawing/2014/main" id="{E9DBF1BF-3841-48CF-8F9D-CBEA7363F3E5}"/>
                    </a:ext>
                  </a:extLst>
                </p:cNvPr>
                <p:cNvSpPr txBox="1">
                  <a:spLocks noChangeArrowheads="1"/>
                </p:cNvSpPr>
                <p:nvPr/>
              </p:nvSpPr>
              <p:spPr bwMode="auto">
                <a:xfrm>
                  <a:off x="5076" y="672"/>
                  <a:ext cx="37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008000"/>
                      </a:solidFill>
                      <a:latin typeface="Times New Roman" panose="02020603050405020304" pitchFamily="18" charset="0"/>
                    </a:rPr>
                    <a:t>CH</a:t>
                  </a:r>
                  <a:r>
                    <a:rPr lang="en-US" altLang="en-US" b="1" baseline="-25000">
                      <a:solidFill>
                        <a:srgbClr val="008000"/>
                      </a:solidFill>
                      <a:latin typeface="Times New Roman" panose="02020603050405020304" pitchFamily="18" charset="0"/>
                    </a:rPr>
                    <a:t>2</a:t>
                  </a:r>
                </a:p>
              </p:txBody>
            </p:sp>
            <p:sp>
              <p:nvSpPr>
                <p:cNvPr id="158844" name="Text Box 124">
                  <a:extLst>
                    <a:ext uri="{FF2B5EF4-FFF2-40B4-BE49-F238E27FC236}">
                      <a16:creationId xmlns:a16="http://schemas.microsoft.com/office/drawing/2014/main" id="{D323C095-1B4E-40CC-BFD5-677420CEE5CD}"/>
                    </a:ext>
                  </a:extLst>
                </p:cNvPr>
                <p:cNvSpPr txBox="1">
                  <a:spLocks noChangeArrowheads="1"/>
                </p:cNvSpPr>
                <p:nvPr/>
              </p:nvSpPr>
              <p:spPr bwMode="auto">
                <a:xfrm>
                  <a:off x="5068" y="912"/>
                  <a:ext cx="37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008000"/>
                      </a:solidFill>
                      <a:latin typeface="Times New Roman" panose="02020603050405020304" pitchFamily="18" charset="0"/>
                    </a:rPr>
                    <a:t>CH</a:t>
                  </a:r>
                  <a:r>
                    <a:rPr lang="en-US" altLang="en-US" b="1" baseline="-25000">
                      <a:solidFill>
                        <a:srgbClr val="008000"/>
                      </a:solidFill>
                      <a:latin typeface="Times New Roman" panose="02020603050405020304" pitchFamily="18" charset="0"/>
                    </a:rPr>
                    <a:t>2</a:t>
                  </a:r>
                </a:p>
              </p:txBody>
            </p:sp>
            <p:sp>
              <p:nvSpPr>
                <p:cNvPr id="158845" name="Text Box 125">
                  <a:extLst>
                    <a:ext uri="{FF2B5EF4-FFF2-40B4-BE49-F238E27FC236}">
                      <a16:creationId xmlns:a16="http://schemas.microsoft.com/office/drawing/2014/main" id="{A8CF6919-F0A3-4685-A0F8-3FA4FD84A5AB}"/>
                    </a:ext>
                  </a:extLst>
                </p:cNvPr>
                <p:cNvSpPr txBox="1">
                  <a:spLocks noChangeArrowheads="1"/>
                </p:cNvSpPr>
                <p:nvPr/>
              </p:nvSpPr>
              <p:spPr bwMode="auto">
                <a:xfrm>
                  <a:off x="5056" y="1161"/>
                  <a:ext cx="46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008000"/>
                      </a:solidFill>
                      <a:latin typeface="Times New Roman" panose="02020603050405020304" pitchFamily="18" charset="0"/>
                    </a:rPr>
                    <a:t>COO</a:t>
                  </a:r>
                  <a:r>
                    <a:rPr lang="en-US" altLang="en-US" b="1" baseline="30000">
                      <a:solidFill>
                        <a:srgbClr val="008000"/>
                      </a:solidFill>
                      <a:latin typeface="Times New Roman" panose="02020603050405020304" pitchFamily="18" charset="0"/>
                    </a:rPr>
                    <a:t>-</a:t>
                  </a:r>
                </a:p>
              </p:txBody>
            </p:sp>
            <p:sp>
              <p:nvSpPr>
                <p:cNvPr id="158846" name="Line 126">
                  <a:extLst>
                    <a:ext uri="{FF2B5EF4-FFF2-40B4-BE49-F238E27FC236}">
                      <a16:creationId xmlns:a16="http://schemas.microsoft.com/office/drawing/2014/main" id="{462AF7B4-E933-4365-92A8-1BBF8E2F699A}"/>
                    </a:ext>
                  </a:extLst>
                </p:cNvPr>
                <p:cNvSpPr>
                  <a:spLocks noChangeShapeType="1"/>
                </p:cNvSpPr>
                <p:nvPr/>
              </p:nvSpPr>
              <p:spPr bwMode="auto">
                <a:xfrm>
                  <a:off x="5188" y="38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47" name="Line 127">
                  <a:extLst>
                    <a:ext uri="{FF2B5EF4-FFF2-40B4-BE49-F238E27FC236}">
                      <a16:creationId xmlns:a16="http://schemas.microsoft.com/office/drawing/2014/main" id="{64306B8C-E2FF-4339-8DE0-5942BA964666}"/>
                    </a:ext>
                  </a:extLst>
                </p:cNvPr>
                <p:cNvSpPr>
                  <a:spLocks noChangeShapeType="1"/>
                </p:cNvSpPr>
                <p:nvPr/>
              </p:nvSpPr>
              <p:spPr bwMode="auto">
                <a:xfrm>
                  <a:off x="5188" y="62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48" name="Line 128">
                  <a:extLst>
                    <a:ext uri="{FF2B5EF4-FFF2-40B4-BE49-F238E27FC236}">
                      <a16:creationId xmlns:a16="http://schemas.microsoft.com/office/drawing/2014/main" id="{C3CEB070-872C-475C-9DD8-C3E10629647A}"/>
                    </a:ext>
                  </a:extLst>
                </p:cNvPr>
                <p:cNvSpPr>
                  <a:spLocks noChangeShapeType="1"/>
                </p:cNvSpPr>
                <p:nvPr/>
              </p:nvSpPr>
              <p:spPr bwMode="auto">
                <a:xfrm>
                  <a:off x="5188" y="86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49" name="Line 129">
                  <a:extLst>
                    <a:ext uri="{FF2B5EF4-FFF2-40B4-BE49-F238E27FC236}">
                      <a16:creationId xmlns:a16="http://schemas.microsoft.com/office/drawing/2014/main" id="{8D0B3AE3-963B-4D86-9283-F684D7B6A862}"/>
                    </a:ext>
                  </a:extLst>
                </p:cNvPr>
                <p:cNvSpPr>
                  <a:spLocks noChangeShapeType="1"/>
                </p:cNvSpPr>
                <p:nvPr/>
              </p:nvSpPr>
              <p:spPr bwMode="auto">
                <a:xfrm>
                  <a:off x="5188" y="110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50" name="Text Box 130">
                  <a:extLst>
                    <a:ext uri="{FF2B5EF4-FFF2-40B4-BE49-F238E27FC236}">
                      <a16:creationId xmlns:a16="http://schemas.microsoft.com/office/drawing/2014/main" id="{E8E9B10E-8C9A-46C4-8FA6-37DD91EA7B2B}"/>
                    </a:ext>
                  </a:extLst>
                </p:cNvPr>
                <p:cNvSpPr txBox="1">
                  <a:spLocks noChangeArrowheads="1"/>
                </p:cNvSpPr>
                <p:nvPr/>
              </p:nvSpPr>
              <p:spPr bwMode="auto">
                <a:xfrm>
                  <a:off x="4780" y="432"/>
                  <a:ext cx="419"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008000"/>
                      </a:solidFill>
                      <a:latin typeface="Times New Roman" panose="02020603050405020304" pitchFamily="18" charset="0"/>
                    </a:rPr>
                    <a:t>H</a:t>
                  </a:r>
                  <a:r>
                    <a:rPr lang="en-US" altLang="en-US" b="1" baseline="-25000">
                      <a:solidFill>
                        <a:srgbClr val="008000"/>
                      </a:solidFill>
                      <a:latin typeface="Times New Roman" panose="02020603050405020304" pitchFamily="18" charset="0"/>
                    </a:rPr>
                    <a:t>2</a:t>
                  </a:r>
                  <a:r>
                    <a:rPr lang="en-US" altLang="en-US" b="1">
                      <a:solidFill>
                        <a:srgbClr val="008000"/>
                      </a:solidFill>
                      <a:latin typeface="Times New Roman" panose="02020603050405020304" pitchFamily="18" charset="0"/>
                    </a:rPr>
                    <a:t>N-</a:t>
                  </a:r>
                </a:p>
              </p:txBody>
            </p:sp>
            <p:sp>
              <p:nvSpPr>
                <p:cNvPr id="158851" name="Text Box 131">
                  <a:extLst>
                    <a:ext uri="{FF2B5EF4-FFF2-40B4-BE49-F238E27FC236}">
                      <a16:creationId xmlns:a16="http://schemas.microsoft.com/office/drawing/2014/main" id="{3864F833-E695-4616-9436-43FB038600C1}"/>
                    </a:ext>
                  </a:extLst>
                </p:cNvPr>
                <p:cNvSpPr txBox="1">
                  <a:spLocks noChangeArrowheads="1"/>
                </p:cNvSpPr>
                <p:nvPr/>
              </p:nvSpPr>
              <p:spPr bwMode="auto">
                <a:xfrm>
                  <a:off x="4900" y="288"/>
                  <a:ext cx="110" cy="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grpSp>
      <p:grpSp>
        <p:nvGrpSpPr>
          <p:cNvPr id="158852" name="Group 132">
            <a:extLst>
              <a:ext uri="{FF2B5EF4-FFF2-40B4-BE49-F238E27FC236}">
                <a16:creationId xmlns:a16="http://schemas.microsoft.com/office/drawing/2014/main" id="{9E17B4F2-63C9-4070-A9F8-49020CEF869F}"/>
              </a:ext>
            </a:extLst>
          </p:cNvPr>
          <p:cNvGrpSpPr>
            <a:grpSpLocks/>
          </p:cNvGrpSpPr>
          <p:nvPr/>
        </p:nvGrpSpPr>
        <p:grpSpPr bwMode="auto">
          <a:xfrm>
            <a:off x="7543800" y="3200400"/>
            <a:ext cx="1373188" cy="1828800"/>
            <a:chOff x="4752" y="2016"/>
            <a:chExt cx="865" cy="1152"/>
          </a:xfrm>
        </p:grpSpPr>
        <p:sp>
          <p:nvSpPr>
            <p:cNvPr id="158853" name="Text Box 133">
              <a:extLst>
                <a:ext uri="{FF2B5EF4-FFF2-40B4-BE49-F238E27FC236}">
                  <a16:creationId xmlns:a16="http://schemas.microsoft.com/office/drawing/2014/main" id="{738F9DA0-9AFB-47C2-A7C0-F4325903784B}"/>
                </a:ext>
              </a:extLst>
            </p:cNvPr>
            <p:cNvSpPr txBox="1">
              <a:spLocks noChangeArrowheads="1"/>
            </p:cNvSpPr>
            <p:nvPr/>
          </p:nvSpPr>
          <p:spPr bwMode="auto">
            <a:xfrm>
              <a:off x="5160" y="2208"/>
              <a:ext cx="27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-H</a:t>
              </a:r>
            </a:p>
          </p:txBody>
        </p:sp>
        <p:sp>
          <p:nvSpPr>
            <p:cNvPr id="158854" name="Text Box 134">
              <a:extLst>
                <a:ext uri="{FF2B5EF4-FFF2-40B4-BE49-F238E27FC236}">
                  <a16:creationId xmlns:a16="http://schemas.microsoft.com/office/drawing/2014/main" id="{08F87B94-BEFE-4F1F-B4E4-3FA87472BA01}"/>
                </a:ext>
              </a:extLst>
            </p:cNvPr>
            <p:cNvSpPr txBox="1">
              <a:spLocks noChangeArrowheads="1"/>
            </p:cNvSpPr>
            <p:nvPr/>
          </p:nvSpPr>
          <p:spPr bwMode="auto">
            <a:xfrm>
              <a:off x="5064" y="2016"/>
              <a:ext cx="55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COO</a:t>
              </a:r>
              <a:r>
                <a:rPr lang="en-US" altLang="en-US" b="1">
                  <a:solidFill>
                    <a:srgbClr val="FF0066"/>
                  </a:solidFill>
                  <a:latin typeface="Times New Roman" panose="02020603050405020304" pitchFamily="18" charset="0"/>
                </a:rPr>
                <a:t>H</a:t>
              </a:r>
            </a:p>
          </p:txBody>
        </p:sp>
        <p:sp>
          <p:nvSpPr>
            <p:cNvPr id="158855" name="Text Box 135">
              <a:extLst>
                <a:ext uri="{FF2B5EF4-FFF2-40B4-BE49-F238E27FC236}">
                  <a16:creationId xmlns:a16="http://schemas.microsoft.com/office/drawing/2014/main" id="{91ADFDE3-897B-4107-B5C4-3C4109F035DD}"/>
                </a:ext>
              </a:extLst>
            </p:cNvPr>
            <p:cNvSpPr txBox="1">
              <a:spLocks noChangeArrowheads="1"/>
            </p:cNvSpPr>
            <p:nvPr/>
          </p:nvSpPr>
          <p:spPr bwMode="auto">
            <a:xfrm>
              <a:off x="5064" y="2208"/>
              <a:ext cx="21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C</a:t>
              </a:r>
            </a:p>
          </p:txBody>
        </p:sp>
        <p:sp>
          <p:nvSpPr>
            <p:cNvPr id="158856" name="Text Box 136">
              <a:extLst>
                <a:ext uri="{FF2B5EF4-FFF2-40B4-BE49-F238E27FC236}">
                  <a16:creationId xmlns:a16="http://schemas.microsoft.com/office/drawing/2014/main" id="{D0DE9C75-52AF-4809-9BF5-A762BF1FAC6B}"/>
                </a:ext>
              </a:extLst>
            </p:cNvPr>
            <p:cNvSpPr txBox="1">
              <a:spLocks noChangeArrowheads="1"/>
            </p:cNvSpPr>
            <p:nvPr/>
          </p:nvSpPr>
          <p:spPr bwMode="auto">
            <a:xfrm>
              <a:off x="5048" y="2448"/>
              <a:ext cx="37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CH</a:t>
              </a:r>
              <a:r>
                <a:rPr lang="en-US" altLang="en-US" b="1" baseline="-25000">
                  <a:latin typeface="Times New Roman" panose="02020603050405020304" pitchFamily="18" charset="0"/>
                </a:rPr>
                <a:t>2</a:t>
              </a:r>
            </a:p>
          </p:txBody>
        </p:sp>
        <p:sp>
          <p:nvSpPr>
            <p:cNvPr id="158857" name="Text Box 137">
              <a:extLst>
                <a:ext uri="{FF2B5EF4-FFF2-40B4-BE49-F238E27FC236}">
                  <a16:creationId xmlns:a16="http://schemas.microsoft.com/office/drawing/2014/main" id="{F0DFAEBF-0BCE-4C18-BACE-68D58C808674}"/>
                </a:ext>
              </a:extLst>
            </p:cNvPr>
            <p:cNvSpPr txBox="1">
              <a:spLocks noChangeArrowheads="1"/>
            </p:cNvSpPr>
            <p:nvPr/>
          </p:nvSpPr>
          <p:spPr bwMode="auto">
            <a:xfrm>
              <a:off x="5040" y="2688"/>
              <a:ext cx="37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CH</a:t>
              </a:r>
              <a:r>
                <a:rPr lang="en-US" altLang="en-US" b="1" baseline="-25000">
                  <a:latin typeface="Times New Roman" panose="02020603050405020304" pitchFamily="18" charset="0"/>
                </a:rPr>
                <a:t>2</a:t>
              </a:r>
            </a:p>
          </p:txBody>
        </p:sp>
        <p:sp>
          <p:nvSpPr>
            <p:cNvPr id="158858" name="Text Box 138">
              <a:extLst>
                <a:ext uri="{FF2B5EF4-FFF2-40B4-BE49-F238E27FC236}">
                  <a16:creationId xmlns:a16="http://schemas.microsoft.com/office/drawing/2014/main" id="{30AE1AD6-DB00-40FF-B6A1-A6EEC6A5E60F}"/>
                </a:ext>
              </a:extLst>
            </p:cNvPr>
            <p:cNvSpPr txBox="1">
              <a:spLocks noChangeArrowheads="1"/>
            </p:cNvSpPr>
            <p:nvPr/>
          </p:nvSpPr>
          <p:spPr bwMode="auto">
            <a:xfrm>
              <a:off x="5028" y="2937"/>
              <a:ext cx="55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COO</a:t>
              </a:r>
              <a:r>
                <a:rPr lang="en-US" altLang="en-US" b="1">
                  <a:solidFill>
                    <a:srgbClr val="FF0066"/>
                  </a:solidFill>
                  <a:latin typeface="Times New Roman" panose="02020603050405020304" pitchFamily="18" charset="0"/>
                </a:rPr>
                <a:t>H</a:t>
              </a:r>
            </a:p>
          </p:txBody>
        </p:sp>
        <p:sp>
          <p:nvSpPr>
            <p:cNvPr id="158859" name="Line 139">
              <a:extLst>
                <a:ext uri="{FF2B5EF4-FFF2-40B4-BE49-F238E27FC236}">
                  <a16:creationId xmlns:a16="http://schemas.microsoft.com/office/drawing/2014/main" id="{42C68111-A790-4D26-972F-7FF66D88770E}"/>
                </a:ext>
              </a:extLst>
            </p:cNvPr>
            <p:cNvSpPr>
              <a:spLocks noChangeShapeType="1"/>
            </p:cNvSpPr>
            <p:nvPr/>
          </p:nvSpPr>
          <p:spPr bwMode="auto">
            <a:xfrm>
              <a:off x="5160" y="2160"/>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60" name="Line 140">
              <a:extLst>
                <a:ext uri="{FF2B5EF4-FFF2-40B4-BE49-F238E27FC236}">
                  <a16:creationId xmlns:a16="http://schemas.microsoft.com/office/drawing/2014/main" id="{E3C31334-1C4B-46EC-AD9F-151F4A718E4F}"/>
                </a:ext>
              </a:extLst>
            </p:cNvPr>
            <p:cNvSpPr>
              <a:spLocks noChangeShapeType="1"/>
            </p:cNvSpPr>
            <p:nvPr/>
          </p:nvSpPr>
          <p:spPr bwMode="auto">
            <a:xfrm>
              <a:off x="5160" y="2400"/>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61" name="Line 141">
              <a:extLst>
                <a:ext uri="{FF2B5EF4-FFF2-40B4-BE49-F238E27FC236}">
                  <a16:creationId xmlns:a16="http://schemas.microsoft.com/office/drawing/2014/main" id="{BA2323A0-5F47-47DD-B5E8-2F99EBEC6276}"/>
                </a:ext>
              </a:extLst>
            </p:cNvPr>
            <p:cNvSpPr>
              <a:spLocks noChangeShapeType="1"/>
            </p:cNvSpPr>
            <p:nvPr/>
          </p:nvSpPr>
          <p:spPr bwMode="auto">
            <a:xfrm>
              <a:off x="5160" y="2640"/>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62" name="Line 142">
              <a:extLst>
                <a:ext uri="{FF2B5EF4-FFF2-40B4-BE49-F238E27FC236}">
                  <a16:creationId xmlns:a16="http://schemas.microsoft.com/office/drawing/2014/main" id="{00A0AA8E-0557-4C5B-9BCA-0A810E7B61A1}"/>
                </a:ext>
              </a:extLst>
            </p:cNvPr>
            <p:cNvSpPr>
              <a:spLocks noChangeShapeType="1"/>
            </p:cNvSpPr>
            <p:nvPr/>
          </p:nvSpPr>
          <p:spPr bwMode="auto">
            <a:xfrm>
              <a:off x="5160" y="2880"/>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63" name="Text Box 143">
              <a:extLst>
                <a:ext uri="{FF2B5EF4-FFF2-40B4-BE49-F238E27FC236}">
                  <a16:creationId xmlns:a16="http://schemas.microsoft.com/office/drawing/2014/main" id="{BA228430-9F9D-4FF8-88F1-0ACF63B82CE2}"/>
                </a:ext>
              </a:extLst>
            </p:cNvPr>
            <p:cNvSpPr txBox="1">
              <a:spLocks noChangeArrowheads="1"/>
            </p:cNvSpPr>
            <p:nvPr/>
          </p:nvSpPr>
          <p:spPr bwMode="auto">
            <a:xfrm>
              <a:off x="4752" y="2208"/>
              <a:ext cx="419"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H</a:t>
              </a:r>
              <a:r>
                <a:rPr lang="en-US" altLang="en-US" b="1" baseline="-25000">
                  <a:latin typeface="Times New Roman" panose="02020603050405020304" pitchFamily="18" charset="0"/>
                </a:rPr>
                <a:t>3</a:t>
              </a:r>
              <a:r>
                <a:rPr lang="en-US" altLang="en-US" b="1">
                  <a:latin typeface="Times New Roman" panose="02020603050405020304" pitchFamily="18" charset="0"/>
                </a:rPr>
                <a:t>N-</a:t>
              </a:r>
            </a:p>
          </p:txBody>
        </p:sp>
        <p:sp>
          <p:nvSpPr>
            <p:cNvPr id="158864" name="Text Box 144">
              <a:extLst>
                <a:ext uri="{FF2B5EF4-FFF2-40B4-BE49-F238E27FC236}">
                  <a16:creationId xmlns:a16="http://schemas.microsoft.com/office/drawing/2014/main" id="{EBDF9DA5-EEF7-498B-B597-C09AB95CD0AB}"/>
                </a:ext>
              </a:extLst>
            </p:cNvPr>
            <p:cNvSpPr txBox="1">
              <a:spLocks noChangeArrowheads="1"/>
            </p:cNvSpPr>
            <p:nvPr/>
          </p:nvSpPr>
          <p:spPr bwMode="auto">
            <a:xfrm>
              <a:off x="4872" y="2064"/>
              <a:ext cx="19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a:t>
              </a:r>
            </a:p>
          </p:txBody>
        </p:sp>
      </p:grpSp>
      <p:sp>
        <p:nvSpPr>
          <p:cNvPr id="158865" name="Text Box 145">
            <a:extLst>
              <a:ext uri="{FF2B5EF4-FFF2-40B4-BE49-F238E27FC236}">
                <a16:creationId xmlns:a16="http://schemas.microsoft.com/office/drawing/2014/main" id="{32A89E52-7682-4DA3-A0DD-A33526F04B98}"/>
              </a:ext>
            </a:extLst>
          </p:cNvPr>
          <p:cNvSpPr txBox="1">
            <a:spLocks noChangeArrowheads="1"/>
          </p:cNvSpPr>
          <p:nvPr/>
        </p:nvSpPr>
        <p:spPr bwMode="auto">
          <a:xfrm>
            <a:off x="7467600" y="5029200"/>
            <a:ext cx="1524000" cy="398463"/>
          </a:xfrm>
          <a:prstGeom prst="rect">
            <a:avLst/>
          </a:prstGeom>
          <a:solidFill>
            <a:srgbClr val="FF99CC"/>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b="1">
                <a:latin typeface="Times New Roman" panose="02020603050405020304" pitchFamily="18" charset="0"/>
              </a:rPr>
              <a:t>Γλουταμικό</a:t>
            </a:r>
          </a:p>
        </p:txBody>
      </p:sp>
      <p:sp>
        <p:nvSpPr>
          <p:cNvPr id="158866" name="Oval 146">
            <a:extLst>
              <a:ext uri="{FF2B5EF4-FFF2-40B4-BE49-F238E27FC236}">
                <a16:creationId xmlns:a16="http://schemas.microsoft.com/office/drawing/2014/main" id="{93495FD9-F155-4A1A-AAC9-8518C55E171D}"/>
              </a:ext>
            </a:extLst>
          </p:cNvPr>
          <p:cNvSpPr>
            <a:spLocks noChangeArrowheads="1"/>
          </p:cNvSpPr>
          <p:nvPr/>
        </p:nvSpPr>
        <p:spPr bwMode="auto">
          <a:xfrm>
            <a:off x="2895600" y="5029200"/>
            <a:ext cx="76200" cy="76200"/>
          </a:xfrm>
          <a:prstGeom prst="ellipse">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8867" name="Oval 147">
            <a:extLst>
              <a:ext uri="{FF2B5EF4-FFF2-40B4-BE49-F238E27FC236}">
                <a16:creationId xmlns:a16="http://schemas.microsoft.com/office/drawing/2014/main" id="{624E0EAB-3673-4BE3-A969-66400BD8C93D}"/>
              </a:ext>
            </a:extLst>
          </p:cNvPr>
          <p:cNvSpPr>
            <a:spLocks noChangeArrowheads="1"/>
          </p:cNvSpPr>
          <p:nvPr/>
        </p:nvSpPr>
        <p:spPr bwMode="auto">
          <a:xfrm>
            <a:off x="4648200" y="4267200"/>
            <a:ext cx="76200" cy="76200"/>
          </a:xfrm>
          <a:prstGeom prst="ellipse">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8868" name="Oval 148">
            <a:extLst>
              <a:ext uri="{FF2B5EF4-FFF2-40B4-BE49-F238E27FC236}">
                <a16:creationId xmlns:a16="http://schemas.microsoft.com/office/drawing/2014/main" id="{F7DEEACA-ACF7-4F46-A0B7-646F5710EBE3}"/>
              </a:ext>
            </a:extLst>
          </p:cNvPr>
          <p:cNvSpPr>
            <a:spLocks noChangeArrowheads="1"/>
          </p:cNvSpPr>
          <p:nvPr/>
        </p:nvSpPr>
        <p:spPr bwMode="auto">
          <a:xfrm>
            <a:off x="6419850" y="2876550"/>
            <a:ext cx="76200" cy="76200"/>
          </a:xfrm>
          <a:prstGeom prst="ellipse">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158852"/>
                                        </p:tgtEl>
                                        <p:attrNameLst>
                                          <p:attrName>style.visibility</p:attrName>
                                        </p:attrNameLst>
                                      </p:cBhvr>
                                      <p:to>
                                        <p:strVal val="visible"/>
                                      </p:to>
                                    </p:set>
                                    <p:animEffect transition="in" filter="box(in)">
                                      <p:cBhvr additive="repl">
                                        <p:cTn id="7" dur="500"/>
                                        <p:tgtEl>
                                          <p:spTgt spid="158852"/>
                                        </p:tgtEl>
                                      </p:cBhvr>
                                    </p:animEffect>
                                  </p:childTnLst>
                                </p:cTn>
                              </p:par>
                              <p:par>
                                <p:cTn id="8" presetID="4" presetClass="entr" presetSubtype="16" fill="hold" nodeType="withEffect">
                                  <p:stCondLst>
                                    <p:cond delay="0"/>
                                  </p:stCondLst>
                                  <p:childTnLst>
                                    <p:set>
                                      <p:cBhvr additive="repl">
                                        <p:cTn id="9" dur="1" fill="hold">
                                          <p:stCondLst>
                                            <p:cond delay="0"/>
                                          </p:stCondLst>
                                        </p:cTn>
                                        <p:tgtEl>
                                          <p:spTgt spid="158865"/>
                                        </p:tgtEl>
                                        <p:attrNameLst>
                                          <p:attrName>style.visibility</p:attrName>
                                        </p:attrNameLst>
                                      </p:cBhvr>
                                      <p:to>
                                        <p:strVal val="visible"/>
                                      </p:to>
                                    </p:set>
                                    <p:animEffect transition="in" filter="box(in)">
                                      <p:cBhvr additive="repl">
                                        <p:cTn id="10" dur="500"/>
                                        <p:tgtEl>
                                          <p:spTgt spid="15886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fill="hold" nodeType="clickEffect">
                                  <p:stCondLst>
                                    <p:cond delay="0"/>
                                  </p:stCondLst>
                                  <p:childTnLst>
                                    <p:set>
                                      <p:cBhvr additive="repl">
                                        <p:cTn id="14" dur="1" fill="hold">
                                          <p:stCondLst>
                                            <p:cond delay="0"/>
                                          </p:stCondLst>
                                        </p:cTn>
                                        <p:tgtEl>
                                          <p:spTgt spid="158724"/>
                                        </p:tgtEl>
                                        <p:attrNameLst>
                                          <p:attrName>style.visibility</p:attrName>
                                        </p:attrNameLst>
                                      </p:cBhvr>
                                      <p:to>
                                        <p:strVal val="visible"/>
                                      </p:to>
                                    </p:set>
                                    <p:animEffect transition="in" filter="dissolve">
                                      <p:cBhvr additive="repl">
                                        <p:cTn id="15" dur="500"/>
                                        <p:tgtEl>
                                          <p:spTgt spid="158724"/>
                                        </p:tgtEl>
                                      </p:cBhvr>
                                    </p:animEffect>
                                  </p:childTnLst>
                                </p:cTn>
                              </p:par>
                            </p:childTnLst>
                          </p:cTn>
                        </p:par>
                        <p:par>
                          <p:cTn id="16" fill="hold" nodeType="afterGroup">
                            <p:stCondLst>
                              <p:cond delay="500"/>
                            </p:stCondLst>
                            <p:childTnLst>
                              <p:par>
                                <p:cTn id="17" presetID="4" presetClass="entr" presetSubtype="16" fill="hold" nodeType="afterEffect">
                                  <p:stCondLst>
                                    <p:cond delay="0"/>
                                  </p:stCondLst>
                                  <p:childTnLst>
                                    <p:set>
                                      <p:cBhvr additive="repl">
                                        <p:cTn id="18" dur="1" fill="hold">
                                          <p:stCondLst>
                                            <p:cond delay="0"/>
                                          </p:stCondLst>
                                        </p:cTn>
                                        <p:tgtEl>
                                          <p:spTgt spid="158733"/>
                                        </p:tgtEl>
                                        <p:attrNameLst>
                                          <p:attrName>style.visibility</p:attrName>
                                        </p:attrNameLst>
                                      </p:cBhvr>
                                      <p:to>
                                        <p:strVal val="visible"/>
                                      </p:to>
                                    </p:set>
                                    <p:animEffect transition="in" filter="box(in)">
                                      <p:cBhvr additive="repl">
                                        <p:cTn id="19" dur="500"/>
                                        <p:tgtEl>
                                          <p:spTgt spid="158733"/>
                                        </p:tgtEl>
                                      </p:cBhvr>
                                    </p:animEffect>
                                  </p:childTnLst>
                                </p:cTn>
                              </p:par>
                            </p:childTnLst>
                          </p:cTn>
                        </p:par>
                        <p:par>
                          <p:cTn id="20" fill="hold" nodeType="afterGroup">
                            <p:stCondLst>
                              <p:cond delay="1000"/>
                            </p:stCondLst>
                            <p:childTnLst>
                              <p:par>
                                <p:cTn id="21" presetID="4" presetClass="entr" presetSubtype="16" fill="hold" nodeType="afterEffect">
                                  <p:stCondLst>
                                    <p:cond delay="0"/>
                                  </p:stCondLst>
                                  <p:childTnLst>
                                    <p:set>
                                      <p:cBhvr additive="repl">
                                        <p:cTn id="22" dur="1" fill="hold">
                                          <p:stCondLst>
                                            <p:cond delay="0"/>
                                          </p:stCondLst>
                                        </p:cTn>
                                        <p:tgtEl>
                                          <p:spTgt spid="158755"/>
                                        </p:tgtEl>
                                        <p:attrNameLst>
                                          <p:attrName>style.visibility</p:attrName>
                                        </p:attrNameLst>
                                      </p:cBhvr>
                                      <p:to>
                                        <p:strVal val="visible"/>
                                      </p:to>
                                    </p:set>
                                    <p:animEffect transition="in" filter="box(in)">
                                      <p:cBhvr additive="repl">
                                        <p:cTn id="23" dur="500"/>
                                        <p:tgtEl>
                                          <p:spTgt spid="158755"/>
                                        </p:tgtEl>
                                      </p:cBhvr>
                                    </p:animEffect>
                                  </p:childTnLst>
                                </p:cTn>
                              </p:par>
                            </p:childTnLst>
                          </p:cTn>
                        </p:par>
                        <p:par>
                          <p:cTn id="24" fill="hold" nodeType="afterGroup">
                            <p:stCondLst>
                              <p:cond delay="1500"/>
                            </p:stCondLst>
                            <p:childTnLst>
                              <p:par>
                                <p:cTn id="25" presetID="22" presetClass="entr" presetSubtype="8" fill="hold" nodeType="afterEffect">
                                  <p:stCondLst>
                                    <p:cond delay="0"/>
                                  </p:stCondLst>
                                  <p:childTnLst>
                                    <p:set>
                                      <p:cBhvr additive="repl">
                                        <p:cTn id="26" dur="1" fill="hold">
                                          <p:stCondLst>
                                            <p:cond delay="0"/>
                                          </p:stCondLst>
                                        </p:cTn>
                                        <p:tgtEl>
                                          <p:spTgt spid="158746"/>
                                        </p:tgtEl>
                                        <p:attrNameLst>
                                          <p:attrName>style.visibility</p:attrName>
                                        </p:attrNameLst>
                                      </p:cBhvr>
                                      <p:to>
                                        <p:strVal val="visible"/>
                                      </p:to>
                                    </p:set>
                                    <p:animEffect transition="in" filter="wipe(left)">
                                      <p:cBhvr additive="repl">
                                        <p:cTn id="27" dur="500"/>
                                        <p:tgtEl>
                                          <p:spTgt spid="1587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additive="repl">
                                        <p:cTn id="31" dur="1" fill="hold">
                                          <p:stCondLst>
                                            <p:cond delay="0"/>
                                          </p:stCondLst>
                                        </p:cTn>
                                        <p:tgtEl>
                                          <p:spTgt spid="158751"/>
                                        </p:tgtEl>
                                        <p:attrNameLst>
                                          <p:attrName>style.visibility</p:attrName>
                                        </p:attrNameLst>
                                      </p:cBhvr>
                                      <p:to>
                                        <p:strVal val="visible"/>
                                      </p:to>
                                    </p:set>
                                    <p:animEffect transition="in" filter="wipe(down)">
                                      <p:cBhvr additive="repl">
                                        <p:cTn id="32" dur="500"/>
                                        <p:tgtEl>
                                          <p:spTgt spid="15875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additive="repl">
                                        <p:cTn id="36" dur="1" fill="hold">
                                          <p:stCondLst>
                                            <p:cond delay="0"/>
                                          </p:stCondLst>
                                        </p:cTn>
                                        <p:tgtEl>
                                          <p:spTgt spid="158723"/>
                                        </p:tgtEl>
                                        <p:attrNameLst>
                                          <p:attrName>style.visibility</p:attrName>
                                        </p:attrNameLst>
                                      </p:cBhvr>
                                      <p:to>
                                        <p:strVal val="visible"/>
                                      </p:to>
                                    </p:set>
                                    <p:animEffect transition="in" filter="wipe(down)">
                                      <p:cBhvr additive="repl">
                                        <p:cTn id="37" dur="500"/>
                                        <p:tgtEl>
                                          <p:spTgt spid="15872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additive="repl">
                                        <p:cTn id="41" dur="1" fill="hold">
                                          <p:stCondLst>
                                            <p:cond delay="0"/>
                                          </p:stCondLst>
                                        </p:cTn>
                                        <p:tgtEl>
                                          <p:spTgt spid="158722"/>
                                        </p:tgtEl>
                                        <p:attrNameLst>
                                          <p:attrName>style.visibility</p:attrName>
                                        </p:attrNameLst>
                                      </p:cBhvr>
                                      <p:to>
                                        <p:strVal val="visible"/>
                                      </p:to>
                                    </p:set>
                                    <p:animEffect transition="in" filter="wipe(down)">
                                      <p:cBhvr additive="repl">
                                        <p:cTn id="42" dur="500"/>
                                        <p:tgtEl>
                                          <p:spTgt spid="1587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additive="repl">
                                        <p:cTn id="46" dur="1" fill="hold">
                                          <p:stCondLst>
                                            <p:cond delay="0"/>
                                          </p:stCondLst>
                                        </p:cTn>
                                        <p:tgtEl>
                                          <p:spTgt spid="158721"/>
                                        </p:tgtEl>
                                        <p:attrNameLst>
                                          <p:attrName>style.visibility</p:attrName>
                                        </p:attrNameLst>
                                      </p:cBhvr>
                                      <p:to>
                                        <p:strVal val="visible"/>
                                      </p:to>
                                    </p:set>
                                    <p:animEffect transition="in" filter="wipe(down)">
                                      <p:cBhvr additive="repl">
                                        <p:cTn id="47" dur="500"/>
                                        <p:tgtEl>
                                          <p:spTgt spid="15872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additive="repl">
                                        <p:cTn id="51" dur="1" fill="hold">
                                          <p:stCondLst>
                                            <p:cond delay="0"/>
                                          </p:stCondLst>
                                        </p:cTn>
                                        <p:tgtEl>
                                          <p:spTgt spid="158734"/>
                                        </p:tgtEl>
                                        <p:attrNameLst>
                                          <p:attrName>style.visibility</p:attrName>
                                        </p:attrNameLst>
                                      </p:cBhvr>
                                      <p:to>
                                        <p:strVal val="visible"/>
                                      </p:to>
                                    </p:set>
                                    <p:animEffect transition="in" filter="wipe(left)">
                                      <p:cBhvr additive="repl">
                                        <p:cTn id="52" dur="500"/>
                                        <p:tgtEl>
                                          <p:spTgt spid="15873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additive="repl">
                                        <p:cTn id="56" dur="1" fill="hold">
                                          <p:stCondLst>
                                            <p:cond delay="0"/>
                                          </p:stCondLst>
                                        </p:cTn>
                                        <p:tgtEl>
                                          <p:spTgt spid="158866"/>
                                        </p:tgtEl>
                                        <p:attrNameLst>
                                          <p:attrName>style.visibility</p:attrName>
                                        </p:attrNameLst>
                                      </p:cBhvr>
                                      <p:to>
                                        <p:strVal val="visible"/>
                                      </p:to>
                                    </p:set>
                                    <p:animEffect transition="in" filter="box(in)">
                                      <p:cBhvr additive="repl">
                                        <p:cTn id="57" dur="500"/>
                                        <p:tgtEl>
                                          <p:spTgt spid="15886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additive="repl">
                                        <p:cTn id="61" dur="1" fill="hold">
                                          <p:stCondLst>
                                            <p:cond delay="0"/>
                                          </p:stCondLst>
                                        </p:cTn>
                                        <p:tgtEl>
                                          <p:spTgt spid="158743"/>
                                        </p:tgtEl>
                                        <p:attrNameLst>
                                          <p:attrName>style.visibility</p:attrName>
                                        </p:attrNameLst>
                                      </p:cBhvr>
                                      <p:to>
                                        <p:strVal val="visible"/>
                                      </p:to>
                                    </p:set>
                                    <p:animEffect transition="in" filter="wipe(down)">
                                      <p:cBhvr additive="repl">
                                        <p:cTn id="62" dur="500"/>
                                        <p:tgtEl>
                                          <p:spTgt spid="15874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additive="repl">
                                        <p:cTn id="66" dur="1" fill="hold">
                                          <p:stCondLst>
                                            <p:cond delay="0"/>
                                          </p:stCondLst>
                                        </p:cTn>
                                        <p:tgtEl>
                                          <p:spTgt spid="158735"/>
                                        </p:tgtEl>
                                        <p:attrNameLst>
                                          <p:attrName>style.visibility</p:attrName>
                                        </p:attrNameLst>
                                      </p:cBhvr>
                                      <p:to>
                                        <p:strVal val="visible"/>
                                      </p:to>
                                    </p:set>
                                    <p:animEffect transition="in" filter="wipe(left)">
                                      <p:cBhvr additive="repl">
                                        <p:cTn id="67" dur="500"/>
                                        <p:tgtEl>
                                          <p:spTgt spid="15873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nodeType="clickEffect">
                                  <p:stCondLst>
                                    <p:cond delay="0"/>
                                  </p:stCondLst>
                                  <p:childTnLst>
                                    <p:set>
                                      <p:cBhvr additive="repl">
                                        <p:cTn id="71" dur="1" fill="hold">
                                          <p:stCondLst>
                                            <p:cond delay="0"/>
                                          </p:stCondLst>
                                        </p:cTn>
                                        <p:tgtEl>
                                          <p:spTgt spid="158867"/>
                                        </p:tgtEl>
                                        <p:attrNameLst>
                                          <p:attrName>style.visibility</p:attrName>
                                        </p:attrNameLst>
                                      </p:cBhvr>
                                      <p:to>
                                        <p:strVal val="visible"/>
                                      </p:to>
                                    </p:set>
                                    <p:animEffect transition="in" filter="box(in)">
                                      <p:cBhvr additive="repl">
                                        <p:cTn id="72" dur="500"/>
                                        <p:tgtEl>
                                          <p:spTgt spid="15886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additive="repl">
                                        <p:cTn id="76" dur="1" fill="hold">
                                          <p:stCondLst>
                                            <p:cond delay="0"/>
                                          </p:stCondLst>
                                        </p:cTn>
                                        <p:tgtEl>
                                          <p:spTgt spid="158740"/>
                                        </p:tgtEl>
                                        <p:attrNameLst>
                                          <p:attrName>style.visibility</p:attrName>
                                        </p:attrNameLst>
                                      </p:cBhvr>
                                      <p:to>
                                        <p:strVal val="visible"/>
                                      </p:to>
                                    </p:set>
                                    <p:animEffect transition="in" filter="wipe(down)">
                                      <p:cBhvr additive="repl">
                                        <p:cTn id="77" dur="500"/>
                                        <p:tgtEl>
                                          <p:spTgt spid="15874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additive="repl">
                                        <p:cTn id="81" dur="1" fill="hold">
                                          <p:stCondLst>
                                            <p:cond delay="0"/>
                                          </p:stCondLst>
                                        </p:cTn>
                                        <p:tgtEl>
                                          <p:spTgt spid="158736"/>
                                        </p:tgtEl>
                                        <p:attrNameLst>
                                          <p:attrName>style.visibility</p:attrName>
                                        </p:attrNameLst>
                                      </p:cBhvr>
                                      <p:to>
                                        <p:strVal val="visible"/>
                                      </p:to>
                                    </p:set>
                                    <p:animEffect transition="in" filter="wipe(left)">
                                      <p:cBhvr additive="repl">
                                        <p:cTn id="82" dur="500"/>
                                        <p:tgtEl>
                                          <p:spTgt spid="15873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nodeType="clickEffect">
                                  <p:stCondLst>
                                    <p:cond delay="0"/>
                                  </p:stCondLst>
                                  <p:childTnLst>
                                    <p:set>
                                      <p:cBhvr additive="repl">
                                        <p:cTn id="86" dur="1" fill="hold">
                                          <p:stCondLst>
                                            <p:cond delay="0"/>
                                          </p:stCondLst>
                                        </p:cTn>
                                        <p:tgtEl>
                                          <p:spTgt spid="158868"/>
                                        </p:tgtEl>
                                        <p:attrNameLst>
                                          <p:attrName>style.visibility</p:attrName>
                                        </p:attrNameLst>
                                      </p:cBhvr>
                                      <p:to>
                                        <p:strVal val="visible"/>
                                      </p:to>
                                    </p:set>
                                    <p:animEffect transition="in" filter="box(in)">
                                      <p:cBhvr additive="repl">
                                        <p:cTn id="87" dur="500"/>
                                        <p:tgtEl>
                                          <p:spTgt spid="15886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nodeType="clickEffect">
                                  <p:stCondLst>
                                    <p:cond delay="0"/>
                                  </p:stCondLst>
                                  <p:childTnLst>
                                    <p:set>
                                      <p:cBhvr additive="repl">
                                        <p:cTn id="91" dur="1" fill="hold">
                                          <p:stCondLst>
                                            <p:cond delay="0"/>
                                          </p:stCondLst>
                                        </p:cTn>
                                        <p:tgtEl>
                                          <p:spTgt spid="158737"/>
                                        </p:tgtEl>
                                        <p:attrNameLst>
                                          <p:attrName>style.visibility</p:attrName>
                                        </p:attrNameLst>
                                      </p:cBhvr>
                                      <p:to>
                                        <p:strVal val="visible"/>
                                      </p:to>
                                    </p:set>
                                    <p:animEffect transition="in" filter="wipe(down)">
                                      <p:cBhvr additive="repl">
                                        <p:cTn id="92" dur="500"/>
                                        <p:tgtEl>
                                          <p:spTgt spid="158737"/>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additive="repl">
                                        <p:cTn id="96" dur="1" fill="hold">
                                          <p:stCondLst>
                                            <p:cond delay="0"/>
                                          </p:stCondLst>
                                        </p:cTn>
                                        <p:tgtEl>
                                          <p:spTgt spid="158732"/>
                                        </p:tgtEl>
                                        <p:attrNameLst>
                                          <p:attrName>style.visibility</p:attrName>
                                        </p:attrNameLst>
                                      </p:cBhvr>
                                      <p:to>
                                        <p:strVal val="visible"/>
                                      </p:to>
                                    </p:set>
                                    <p:animEffect transition="in" filter="wipe(left)">
                                      <p:cBhvr additive="repl">
                                        <p:cTn id="97" dur="500"/>
                                        <p:tgtEl>
                                          <p:spTgt spid="15873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4" fill="hold" nodeType="clickEffect">
                                  <p:stCondLst>
                                    <p:cond delay="0"/>
                                  </p:stCondLst>
                                  <p:childTnLst>
                                    <p:set>
                                      <p:cBhvr additive="repl">
                                        <p:cTn id="101" dur="1" fill="hold">
                                          <p:stCondLst>
                                            <p:cond delay="0"/>
                                          </p:stCondLst>
                                        </p:cTn>
                                        <p:tgtEl>
                                          <p:spTgt spid="158730"/>
                                        </p:tgtEl>
                                        <p:attrNameLst>
                                          <p:attrName>style.visibility</p:attrName>
                                        </p:attrNameLst>
                                      </p:cBhvr>
                                      <p:to>
                                        <p:strVal val="visible"/>
                                      </p:to>
                                    </p:set>
                                    <p:animEffect transition="in" filter="wipe(down)">
                                      <p:cBhvr additive="repl">
                                        <p:cTn id="102" dur="500"/>
                                        <p:tgtEl>
                                          <p:spTgt spid="158730"/>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4" fill="hold" nodeType="clickEffect">
                                  <p:stCondLst>
                                    <p:cond delay="0"/>
                                  </p:stCondLst>
                                  <p:childTnLst>
                                    <p:set>
                                      <p:cBhvr additive="repl">
                                        <p:cTn id="106" dur="1" fill="hold">
                                          <p:stCondLst>
                                            <p:cond delay="0"/>
                                          </p:stCondLst>
                                        </p:cTn>
                                        <p:tgtEl>
                                          <p:spTgt spid="158731"/>
                                        </p:tgtEl>
                                        <p:attrNameLst>
                                          <p:attrName>style.visibility</p:attrName>
                                        </p:attrNameLst>
                                      </p:cBhvr>
                                      <p:to>
                                        <p:strVal val="visible"/>
                                      </p:to>
                                    </p:set>
                                    <p:animEffect transition="in" filter="wipe(down)">
                                      <p:cBhvr additive="repl">
                                        <p:cTn id="107" dur="500"/>
                                        <p:tgtEl>
                                          <p:spTgt spid="158731"/>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1" fill="hold" nodeType="clickEffect">
                                  <p:stCondLst>
                                    <p:cond delay="0"/>
                                  </p:stCondLst>
                                  <p:childTnLst>
                                    <p:set>
                                      <p:cBhvr additive="repl">
                                        <p:cTn id="111" dur="1" fill="hold">
                                          <p:stCondLst>
                                            <p:cond delay="0"/>
                                          </p:stCondLst>
                                        </p:cTn>
                                        <p:tgtEl>
                                          <p:spTgt spid="158756"/>
                                        </p:tgtEl>
                                        <p:attrNameLst>
                                          <p:attrName>style.visibility</p:attrName>
                                        </p:attrNameLst>
                                      </p:cBhvr>
                                      <p:to>
                                        <p:strVal val="visible"/>
                                      </p:to>
                                    </p:set>
                                    <p:animEffect transition="in" filter="wipe(up)">
                                      <p:cBhvr additive="repl">
                                        <p:cTn id="112" dur="500"/>
                                        <p:tgtEl>
                                          <p:spTgt spid="158756"/>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1" fill="hold" nodeType="clickEffect">
                                  <p:stCondLst>
                                    <p:cond delay="0"/>
                                  </p:stCondLst>
                                  <p:childTnLst>
                                    <p:set>
                                      <p:cBhvr additive="repl">
                                        <p:cTn id="116" dur="1" fill="hold">
                                          <p:stCondLst>
                                            <p:cond delay="0"/>
                                          </p:stCondLst>
                                        </p:cTn>
                                        <p:tgtEl>
                                          <p:spTgt spid="158789"/>
                                        </p:tgtEl>
                                        <p:attrNameLst>
                                          <p:attrName>style.visibility</p:attrName>
                                        </p:attrNameLst>
                                      </p:cBhvr>
                                      <p:to>
                                        <p:strVal val="visible"/>
                                      </p:to>
                                    </p:set>
                                    <p:animEffect transition="in" filter="wipe(up)">
                                      <p:cBhvr additive="repl">
                                        <p:cTn id="117" dur="500"/>
                                        <p:tgtEl>
                                          <p:spTgt spid="158789"/>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1" fill="hold" nodeType="clickEffect">
                                  <p:stCondLst>
                                    <p:cond delay="0"/>
                                  </p:stCondLst>
                                  <p:childTnLst>
                                    <p:set>
                                      <p:cBhvr additive="repl">
                                        <p:cTn id="121" dur="1" fill="hold">
                                          <p:stCondLst>
                                            <p:cond delay="0"/>
                                          </p:stCondLst>
                                        </p:cTn>
                                        <p:tgtEl>
                                          <p:spTgt spid="158820"/>
                                        </p:tgtEl>
                                        <p:attrNameLst>
                                          <p:attrName>style.visibility</p:attrName>
                                        </p:attrNameLst>
                                      </p:cBhvr>
                                      <p:to>
                                        <p:strVal val="visible"/>
                                      </p:to>
                                    </p:set>
                                    <p:animEffect transition="in" filter="wipe(up)">
                                      <p:cBhvr additive="repl">
                                        <p:cTn id="122" dur="500"/>
                                        <p:tgtEl>
                                          <p:spTgt spid="158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9745" name="Picture 1">
            <a:extLst>
              <a:ext uri="{FF2B5EF4-FFF2-40B4-BE49-F238E27FC236}">
                <a16:creationId xmlns:a16="http://schemas.microsoft.com/office/drawing/2014/main" id="{11080DFE-3C36-4315-A22A-D69E7C964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652" y="1628800"/>
            <a:ext cx="6264696" cy="50937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9746" name="Rectangle 2">
            <a:extLst>
              <a:ext uri="{FF2B5EF4-FFF2-40B4-BE49-F238E27FC236}">
                <a16:creationId xmlns:a16="http://schemas.microsoft.com/office/drawing/2014/main" id="{469E7BB5-7190-4159-A027-14B5E7517932}"/>
              </a:ext>
            </a:extLst>
          </p:cNvPr>
          <p:cNvSpPr>
            <a:spLocks noChangeArrowheads="1"/>
          </p:cNvSpPr>
          <p:nvPr/>
        </p:nvSpPr>
        <p:spPr bwMode="auto">
          <a:xfrm>
            <a:off x="1187624" y="332656"/>
            <a:ext cx="6858000" cy="1008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sz="3600" dirty="0">
                <a:solidFill>
                  <a:srgbClr val="CC9900"/>
                </a:solidFill>
              </a:rPr>
              <a:t>Καμπύλη ογκομέτρησης ιστιδίνης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0769" name="Picture 1">
            <a:extLst>
              <a:ext uri="{FF2B5EF4-FFF2-40B4-BE49-F238E27FC236}">
                <a16:creationId xmlns:a16="http://schemas.microsoft.com/office/drawing/2014/main" id="{F1D71C00-779A-4D7A-9918-60558B396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3" y="1066800"/>
            <a:ext cx="8078787" cy="5791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0770" name="Text Box 2">
            <a:extLst>
              <a:ext uri="{FF2B5EF4-FFF2-40B4-BE49-F238E27FC236}">
                <a16:creationId xmlns:a16="http://schemas.microsoft.com/office/drawing/2014/main" id="{E629C2A1-640D-49ED-B9EB-3009F17006A3}"/>
              </a:ext>
            </a:extLst>
          </p:cNvPr>
          <p:cNvSpPr txBox="1">
            <a:spLocks noChangeArrowheads="1"/>
          </p:cNvSpPr>
          <p:nvPr/>
        </p:nvSpPr>
        <p:spPr bwMode="auto">
          <a:xfrm>
            <a:off x="457200" y="0"/>
            <a:ext cx="82296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solidFill>
                  <a:srgbClr val="FFCC00"/>
                </a:solidFill>
              </a:rPr>
              <a:t>Ο πεπτιδικός δεσμός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3" name="Text Box 1">
            <a:extLst>
              <a:ext uri="{FF2B5EF4-FFF2-40B4-BE49-F238E27FC236}">
                <a16:creationId xmlns:a16="http://schemas.microsoft.com/office/drawing/2014/main" id="{13A28A64-DAD6-448F-951F-44EFAE8F6C21}"/>
              </a:ext>
            </a:extLst>
          </p:cNvPr>
          <p:cNvSpPr txBox="1">
            <a:spLocks noChangeArrowheads="1"/>
          </p:cNvSpPr>
          <p:nvPr/>
        </p:nvSpPr>
        <p:spPr bwMode="auto">
          <a:xfrm>
            <a:off x="457200" y="0"/>
            <a:ext cx="8229600" cy="92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a:solidFill>
                  <a:srgbClr val="7F7F7F"/>
                </a:solidFill>
              </a:rPr>
              <a:t>Ενα πεπτίδιο</a:t>
            </a:r>
          </a:p>
        </p:txBody>
      </p:sp>
      <p:pic>
        <p:nvPicPr>
          <p:cNvPr id="161794" name="Picture 2">
            <a:extLst>
              <a:ext uri="{FF2B5EF4-FFF2-40B4-BE49-F238E27FC236}">
                <a16:creationId xmlns:a16="http://schemas.microsoft.com/office/drawing/2014/main" id="{9F4C4533-BA7F-4CFB-849C-7EB5D42F9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8" y="990600"/>
            <a:ext cx="8162925" cy="487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2817" name="Picture 1">
            <a:extLst>
              <a:ext uri="{FF2B5EF4-FFF2-40B4-BE49-F238E27FC236}">
                <a16:creationId xmlns:a16="http://schemas.microsoft.com/office/drawing/2014/main" id="{B96637BA-8BB9-4828-953A-DA79C8F4B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414" y="1484784"/>
            <a:ext cx="7611171" cy="37723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3841" name="Picture 1">
            <a:extLst>
              <a:ext uri="{FF2B5EF4-FFF2-40B4-BE49-F238E27FC236}">
                <a16:creationId xmlns:a16="http://schemas.microsoft.com/office/drawing/2014/main" id="{FA2032B6-3C29-4B0B-BD4A-A2816D0ED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908720"/>
            <a:ext cx="4730365" cy="52802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4865" name="Picture 1">
            <a:extLst>
              <a:ext uri="{FF2B5EF4-FFF2-40B4-BE49-F238E27FC236}">
                <a16:creationId xmlns:a16="http://schemas.microsoft.com/office/drawing/2014/main" id="{2E6446C6-2735-4A22-BE90-0921DBB99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00808"/>
            <a:ext cx="7280350" cy="4509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866" name="Text Box 2">
            <a:extLst>
              <a:ext uri="{FF2B5EF4-FFF2-40B4-BE49-F238E27FC236}">
                <a16:creationId xmlns:a16="http://schemas.microsoft.com/office/drawing/2014/main" id="{05A8DDC5-E22F-46D8-9873-EB65185AFD66}"/>
              </a:ext>
            </a:extLst>
          </p:cNvPr>
          <p:cNvSpPr txBox="1">
            <a:spLocks noChangeArrowheads="1"/>
          </p:cNvSpPr>
          <p:nvPr/>
        </p:nvSpPr>
        <p:spPr bwMode="auto">
          <a:xfrm>
            <a:off x="457200" y="274638"/>
            <a:ext cx="8229600" cy="1210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4000" dirty="0">
                <a:solidFill>
                  <a:srgbClr val="008000"/>
                </a:solidFill>
              </a:rPr>
              <a:t>Υπολογισμός </a:t>
            </a:r>
            <a:r>
              <a:rPr lang="en-US" altLang="en-US" sz="4000" dirty="0" err="1">
                <a:solidFill>
                  <a:srgbClr val="008000"/>
                </a:solidFill>
              </a:rPr>
              <a:t>pI</a:t>
            </a:r>
            <a:r>
              <a:rPr lang="en-US" altLang="en-US" sz="4000" dirty="0">
                <a:solidFill>
                  <a:srgbClr val="008000"/>
                </a:solidFill>
              </a:rPr>
              <a:t> </a:t>
            </a:r>
            <a:r>
              <a:rPr lang="el-GR" altLang="en-US" sz="4000" dirty="0">
                <a:solidFill>
                  <a:srgbClr val="008000"/>
                </a:solidFill>
              </a:rPr>
              <a:t>στις πρωτεΐνες μέσω του </a:t>
            </a:r>
            <a:r>
              <a:rPr lang="en-US" altLang="en-US" sz="4000" dirty="0">
                <a:solidFill>
                  <a:srgbClr val="008000"/>
                </a:solidFill>
              </a:rPr>
              <a:t>WWW</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5" name="Rectangle 165894">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5897" name="Picture 165896">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65899" name="Freeform: Shape 165898">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5889" name="Text Box 1">
            <a:extLst>
              <a:ext uri="{FF2B5EF4-FFF2-40B4-BE49-F238E27FC236}">
                <a16:creationId xmlns:a16="http://schemas.microsoft.com/office/drawing/2014/main" id="{C168000C-6763-492F-88C4-1946165C4399}"/>
              </a:ext>
            </a:extLst>
          </p:cNvPr>
          <p:cNvSpPr txBox="1">
            <a:spLocks noChangeArrowheads="1"/>
          </p:cNvSpPr>
          <p:nvPr/>
        </p:nvSpPr>
        <p:spPr bwMode="auto">
          <a:xfrm>
            <a:off x="2339752" y="764704"/>
            <a:ext cx="4985390" cy="1306533"/>
          </a:xfrm>
          <a:prstGeom prst="rect">
            <a:avLst/>
          </a:prstGeom>
          <a:solidFill>
            <a:schemeClr val="bg1"/>
          </a:solidFill>
          <a:ln>
            <a:noFill/>
          </a:ln>
          <a:effec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defTabSz="320040">
              <a:spcAft>
                <a:spcPts val="600"/>
              </a:spcAft>
              <a:tabLst>
                <a:tab pos="0" algn="l"/>
                <a:tab pos="313373" algn="l"/>
                <a:tab pos="627857" algn="l"/>
                <a:tab pos="942340" algn="l"/>
                <a:tab pos="1256824" algn="l"/>
                <a:tab pos="1571308" algn="l"/>
                <a:tab pos="1885792" algn="l"/>
                <a:tab pos="2200275" algn="l"/>
                <a:tab pos="2514759" algn="l"/>
                <a:tab pos="2829243" algn="l"/>
                <a:tab pos="3143727" algn="l"/>
                <a:tab pos="3458210" algn="l"/>
                <a:tab pos="3772694" algn="l"/>
                <a:tab pos="4087178" algn="l"/>
                <a:tab pos="4401662" algn="l"/>
                <a:tab pos="4716145" algn="l"/>
                <a:tab pos="5030629" algn="l"/>
                <a:tab pos="5345113" algn="l"/>
                <a:tab pos="5659597" algn="l"/>
                <a:tab pos="5974080" algn="l"/>
                <a:tab pos="6288564" algn="l"/>
              </a:tabLst>
            </a:pPr>
            <a:r>
              <a:rPr lang="el-GR" altLang="en-US" sz="3200" kern="1200" dirty="0">
                <a:solidFill>
                  <a:schemeClr val="accent1">
                    <a:lumMod val="75000"/>
                  </a:schemeClr>
                </a:solidFill>
                <a:latin typeface="Arial" panose="020B0604020202020204" pitchFamily="34" charset="0"/>
                <a:ea typeface="+mn-ea"/>
                <a:cs typeface="Arial" panose="020B0604020202020204" pitchFamily="34" charset="0"/>
              </a:rPr>
              <a:t>Ελεγχος από το </a:t>
            </a:r>
            <a:r>
              <a:rPr lang="en-US" altLang="en-US" sz="3200" kern="1200" dirty="0">
                <a:solidFill>
                  <a:schemeClr val="accent1">
                    <a:lumMod val="75000"/>
                  </a:schemeClr>
                </a:solidFill>
                <a:latin typeface="Arial" panose="020B0604020202020204" pitchFamily="34" charset="0"/>
                <a:ea typeface="+mn-ea"/>
                <a:cs typeface="Arial" panose="020B0604020202020204" pitchFamily="34" charset="0"/>
              </a:rPr>
              <a:t>pH </a:t>
            </a:r>
            <a:r>
              <a:rPr lang="el-GR" altLang="en-US" sz="3200" kern="1200" dirty="0">
                <a:solidFill>
                  <a:schemeClr val="accent1">
                    <a:lumMod val="75000"/>
                  </a:schemeClr>
                </a:solidFill>
                <a:latin typeface="Arial" panose="020B0604020202020204" pitchFamily="34" charset="0"/>
                <a:ea typeface="+mn-ea"/>
                <a:cs typeface="Arial" panose="020B0604020202020204" pitchFamily="34" charset="0"/>
              </a:rPr>
              <a:t>της πρωτεϊνικής λειτουργίας</a:t>
            </a:r>
            <a:endParaRPr lang="el-GR" altLang="en-US" sz="4400" dirty="0">
              <a:solidFill>
                <a:schemeClr val="accent1">
                  <a:lumMod val="75000"/>
                </a:schemeClr>
              </a:solidFill>
            </a:endParaRPr>
          </a:p>
        </p:txBody>
      </p:sp>
      <p:sp>
        <p:nvSpPr>
          <p:cNvPr id="165890" name="Text Box 2">
            <a:extLst>
              <a:ext uri="{FF2B5EF4-FFF2-40B4-BE49-F238E27FC236}">
                <a16:creationId xmlns:a16="http://schemas.microsoft.com/office/drawing/2014/main" id="{CC0C50E4-F6EF-43D1-AD12-E8FDF0EBC5F3}"/>
              </a:ext>
            </a:extLst>
          </p:cNvPr>
          <p:cNvSpPr txBox="1">
            <a:spLocks noChangeArrowheads="1"/>
          </p:cNvSpPr>
          <p:nvPr/>
        </p:nvSpPr>
        <p:spPr bwMode="auto">
          <a:xfrm>
            <a:off x="2079305" y="3429000"/>
            <a:ext cx="4985390" cy="1306533"/>
          </a:xfrm>
          <a:prstGeom prst="rect">
            <a:avLst/>
          </a:prstGeom>
          <a:solidFill>
            <a:schemeClr val="tx2">
              <a:lumMod val="20000"/>
              <a:lumOff val="80000"/>
            </a:schemeClr>
          </a:solidFill>
          <a:ln>
            <a:noFill/>
          </a:ln>
          <a:effec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defTabSz="320040">
              <a:lnSpc>
                <a:spcPct val="90000"/>
              </a:lnSpc>
              <a:spcBef>
                <a:spcPts val="560"/>
              </a:spcBef>
              <a:tabLst>
                <a:tab pos="0" algn="l"/>
                <a:tab pos="313373" algn="l"/>
                <a:tab pos="627857" algn="l"/>
                <a:tab pos="942340" algn="l"/>
                <a:tab pos="1256824" algn="l"/>
                <a:tab pos="1571308" algn="l"/>
                <a:tab pos="1885792" algn="l"/>
                <a:tab pos="2200275" algn="l"/>
                <a:tab pos="2514759" algn="l"/>
                <a:tab pos="2829243" algn="l"/>
                <a:tab pos="3143727" algn="l"/>
                <a:tab pos="3458210" algn="l"/>
                <a:tab pos="3772694" algn="l"/>
                <a:tab pos="4087178" algn="l"/>
                <a:tab pos="4401662" algn="l"/>
                <a:tab pos="4716145" algn="l"/>
                <a:tab pos="5030629" algn="l"/>
                <a:tab pos="5345113" algn="l"/>
                <a:tab pos="5659597" algn="l"/>
                <a:tab pos="5974080" algn="l"/>
                <a:tab pos="6288564" algn="l"/>
              </a:tabLst>
            </a:pPr>
            <a:r>
              <a:rPr lang="el-GR" altLang="en-US" sz="2800" kern="1200" dirty="0">
                <a:solidFill>
                  <a:srgbClr val="000000"/>
                </a:solidFill>
                <a:latin typeface="Arial" panose="020B0604020202020204" pitchFamily="34" charset="0"/>
                <a:ea typeface="+mn-ea"/>
                <a:cs typeface="Arial" panose="020B0604020202020204" pitchFamily="34" charset="0"/>
              </a:rPr>
              <a:t>Η πρωτεϊνική  λειτουργία τροποποιείται ανάλογα με το μικροπεριβάλλον</a:t>
            </a:r>
            <a:endParaRPr lang="el-GR" altLang="en-US" sz="40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5" name="Text Box 3">
            <a:extLst>
              <a:ext uri="{FF2B5EF4-FFF2-40B4-BE49-F238E27FC236}">
                <a16:creationId xmlns:a16="http://schemas.microsoft.com/office/drawing/2014/main" id="{1DC2C8B5-0E6C-41D3-A69B-1F220712E62E}"/>
              </a:ext>
            </a:extLst>
          </p:cNvPr>
          <p:cNvSpPr txBox="1">
            <a:spLocks noChangeArrowheads="1"/>
          </p:cNvSpPr>
          <p:nvPr/>
        </p:nvSpPr>
        <p:spPr bwMode="auto">
          <a:xfrm>
            <a:off x="467544" y="5469731"/>
            <a:ext cx="6172200"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750"/>
              </a:spcBef>
              <a:buClrTx/>
              <a:buFontTx/>
              <a:buNone/>
            </a:pPr>
            <a:r>
              <a:rPr lang="en-US" altLang="en-US" sz="2800" b="1" dirty="0">
                <a:latin typeface="Tahoma" panose="020B0604030504040204" pitchFamily="34" charset="0"/>
                <a:cs typeface="Times New Roman" panose="02020603050405020304" pitchFamily="18" charset="0"/>
              </a:rPr>
              <a:t>Influenza Hemagglutinin protein</a:t>
            </a:r>
          </a:p>
        </p:txBody>
      </p:sp>
      <p:sp>
        <p:nvSpPr>
          <p:cNvPr id="166916" name="Text Box 4">
            <a:extLst>
              <a:ext uri="{FF2B5EF4-FFF2-40B4-BE49-F238E27FC236}">
                <a16:creationId xmlns:a16="http://schemas.microsoft.com/office/drawing/2014/main" id="{7CB3EB61-5E58-446D-A8E0-BDBE69EF63AF}"/>
              </a:ext>
            </a:extLst>
          </p:cNvPr>
          <p:cNvSpPr txBox="1">
            <a:spLocks noChangeArrowheads="1"/>
          </p:cNvSpPr>
          <p:nvPr/>
        </p:nvSpPr>
        <p:spPr bwMode="auto">
          <a:xfrm>
            <a:off x="381000" y="990600"/>
            <a:ext cx="8305800" cy="289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marL="457200" indent="-457200">
              <a:spcBef>
                <a:spcPts val="1625"/>
              </a:spcBef>
              <a:buClrTx/>
              <a:buFont typeface="Wingdings" panose="05000000000000000000" pitchFamily="2" charset="2"/>
              <a:buChar char="q"/>
            </a:pPr>
            <a:r>
              <a:rPr lang="el-GR" altLang="en-US" sz="2600" dirty="0">
                <a:solidFill>
                  <a:srgbClr val="FF3399"/>
                </a:solidFill>
                <a:latin typeface="Times New Roman" panose="02020603050405020304" pitchFamily="18" charset="0"/>
              </a:rPr>
              <a:t>Αλλαγή στην διαμόρφωση</a:t>
            </a:r>
          </a:p>
          <a:p>
            <a:pPr marL="457200" indent="-457200">
              <a:spcBef>
                <a:spcPts val="1625"/>
              </a:spcBef>
              <a:buClrTx/>
              <a:buFont typeface="Wingdings" panose="05000000000000000000" pitchFamily="2" charset="2"/>
              <a:buChar char="q"/>
            </a:pPr>
            <a:r>
              <a:rPr lang="el-GR" altLang="en-US" sz="2600" dirty="0">
                <a:solidFill>
                  <a:srgbClr val="3399FF"/>
                </a:solidFill>
                <a:latin typeface="Times New Roman" panose="02020603050405020304" pitchFamily="18" charset="0"/>
              </a:rPr>
              <a:t>Καταλυτική δραστικότητα</a:t>
            </a:r>
          </a:p>
          <a:p>
            <a:pPr marL="457200" indent="-457200">
              <a:spcBef>
                <a:spcPts val="1625"/>
              </a:spcBef>
              <a:buClrTx/>
              <a:buFont typeface="Wingdings" panose="05000000000000000000" pitchFamily="2" charset="2"/>
              <a:buChar char="q"/>
            </a:pPr>
            <a:r>
              <a:rPr lang="el-GR" altLang="en-US" sz="2600" dirty="0">
                <a:solidFill>
                  <a:srgbClr val="99CC00"/>
                </a:solidFill>
                <a:latin typeface="Times New Roman" panose="02020603050405020304" pitchFamily="18" charset="0"/>
              </a:rPr>
              <a:t>Συγγένεια πρόσδεσης</a:t>
            </a:r>
          </a:p>
          <a:p>
            <a:pPr marL="457200" indent="-457200">
              <a:spcBef>
                <a:spcPts val="1625"/>
              </a:spcBef>
              <a:buClrTx/>
              <a:buFont typeface="Wingdings" panose="05000000000000000000" pitchFamily="2" charset="2"/>
              <a:buChar char="q"/>
            </a:pPr>
            <a:r>
              <a:rPr lang="el-GR" altLang="en-US" sz="2600" dirty="0">
                <a:solidFill>
                  <a:srgbClr val="FF9900"/>
                </a:solidFill>
                <a:latin typeface="Times New Roman" panose="02020603050405020304" pitchFamily="18" charset="0"/>
                <a:cs typeface="Times New Roman" panose="02020603050405020304" pitchFamily="18" charset="0"/>
              </a:rPr>
              <a:t>Σταθερότητα</a:t>
            </a:r>
          </a:p>
          <a:p>
            <a:pPr marL="457200" indent="-457200">
              <a:spcBef>
                <a:spcPts val="1625"/>
              </a:spcBef>
              <a:buClrTx/>
              <a:buFont typeface="Wingdings" panose="05000000000000000000" pitchFamily="2" charset="2"/>
              <a:buChar char="q"/>
            </a:pPr>
            <a:endParaRPr lang="el-GR" altLang="en-US" sz="2600" dirty="0">
              <a:solidFill>
                <a:srgbClr val="FF9900"/>
              </a:solidFill>
              <a:latin typeface="Times New Roman" panose="02020603050405020304" pitchFamily="18" charset="0"/>
              <a:cs typeface="Times New Roman" panose="02020603050405020304" pitchFamily="18" charset="0"/>
            </a:endParaRPr>
          </a:p>
        </p:txBody>
      </p:sp>
      <p:sp>
        <p:nvSpPr>
          <p:cNvPr id="166917" name="Text Box 5">
            <a:extLst>
              <a:ext uri="{FF2B5EF4-FFF2-40B4-BE49-F238E27FC236}">
                <a16:creationId xmlns:a16="http://schemas.microsoft.com/office/drawing/2014/main" id="{0021CC90-E1BB-439F-9114-71669E9941DC}"/>
              </a:ext>
            </a:extLst>
          </p:cNvPr>
          <p:cNvSpPr txBox="1">
            <a:spLocks noChangeArrowheads="1"/>
          </p:cNvSpPr>
          <p:nvPr/>
        </p:nvSpPr>
        <p:spPr bwMode="auto">
          <a:xfrm>
            <a:off x="533400" y="5943600"/>
            <a:ext cx="65532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500"/>
              </a:spcBef>
              <a:buClrTx/>
              <a:buFontTx/>
              <a:buNone/>
            </a:pPr>
            <a:r>
              <a:rPr lang="el-GR" altLang="en-US" sz="2400" b="1" dirty="0">
                <a:solidFill>
                  <a:srgbClr val="FF6600"/>
                </a:solidFill>
                <a:latin typeface="Tahoma" panose="020B0604030504040204" pitchFamily="34" charset="0"/>
              </a:rPr>
              <a:t>Κόκκινο</a:t>
            </a:r>
            <a:r>
              <a:rPr lang="en-US" altLang="en-US" sz="2400" dirty="0">
                <a:latin typeface="Tahoma" panose="020B0604030504040204" pitchFamily="34" charset="0"/>
              </a:rPr>
              <a:t>: </a:t>
            </a:r>
            <a:r>
              <a:rPr lang="el-GR" altLang="en-US" sz="2400" dirty="0">
                <a:latin typeface="Tahoma" panose="020B0604030504040204" pitchFamily="34" charset="0"/>
              </a:rPr>
              <a:t>περιοχή της αιμοσυγκολλητίνης ευαίσθητη στο </a:t>
            </a:r>
            <a:r>
              <a:rPr lang="en-US" altLang="en-US" sz="2400" dirty="0">
                <a:latin typeface="Tahoma" panose="020B0604030504040204" pitchFamily="34" charset="0"/>
              </a:rPr>
              <a:t>pH</a:t>
            </a:r>
          </a:p>
        </p:txBody>
      </p:sp>
      <p:sp>
        <p:nvSpPr>
          <p:cNvPr id="166918" name="Text Box 6">
            <a:extLst>
              <a:ext uri="{FF2B5EF4-FFF2-40B4-BE49-F238E27FC236}">
                <a16:creationId xmlns:a16="http://schemas.microsoft.com/office/drawing/2014/main" id="{A04972E8-CDCD-46FE-A906-F8CCB4825C2E}"/>
              </a:ext>
            </a:extLst>
          </p:cNvPr>
          <p:cNvSpPr txBox="1">
            <a:spLocks noChangeArrowheads="1"/>
          </p:cNvSpPr>
          <p:nvPr/>
        </p:nvSpPr>
        <p:spPr bwMode="auto">
          <a:xfrm>
            <a:off x="1407829" y="222458"/>
            <a:ext cx="7704856"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750"/>
              </a:spcBef>
              <a:buClrTx/>
              <a:buFontTx/>
              <a:buNone/>
            </a:pPr>
            <a:r>
              <a:rPr lang="el-GR" altLang="en-US" sz="3200" dirty="0">
                <a:latin typeface="Tahoma" panose="020B0604030504040204" pitchFamily="34" charset="0"/>
              </a:rPr>
              <a:t>Επιδράσεις του </a:t>
            </a:r>
            <a:r>
              <a:rPr lang="en-US" altLang="en-US" sz="3200" dirty="0">
                <a:latin typeface="Tahoma" panose="020B0604030504040204" pitchFamily="34" charset="0"/>
              </a:rPr>
              <a:t>pH </a:t>
            </a:r>
            <a:r>
              <a:rPr lang="el-GR" altLang="en-US" sz="3200" dirty="0">
                <a:latin typeface="Tahoma" panose="020B0604030504040204" pitchFamily="34" charset="0"/>
              </a:rPr>
              <a:t>στις πρωτεϊνες </a:t>
            </a:r>
            <a:endParaRPr lang="el-GR" altLang="en-US" sz="2800" dirty="0">
              <a:latin typeface="Arial Narrow" panose="020B0606020202030204" pitchFamily="34" charset="0"/>
            </a:endParaRPr>
          </a:p>
        </p:txBody>
      </p:sp>
      <p:pic>
        <p:nvPicPr>
          <p:cNvPr id="166919" name="Picture 7">
            <a:extLst>
              <a:ext uri="{FF2B5EF4-FFF2-40B4-BE49-F238E27FC236}">
                <a16:creationId xmlns:a16="http://schemas.microsoft.com/office/drawing/2014/main" id="{6F4F7A99-620A-4D9B-AAD6-10D755E5A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950856"/>
            <a:ext cx="7239000" cy="2889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9" name="Text Box 3">
            <a:extLst>
              <a:ext uri="{FF2B5EF4-FFF2-40B4-BE49-F238E27FC236}">
                <a16:creationId xmlns:a16="http://schemas.microsoft.com/office/drawing/2014/main" id="{F7EB240C-93E2-422B-BA31-8A084FA4900F}"/>
              </a:ext>
            </a:extLst>
          </p:cNvPr>
          <p:cNvSpPr txBox="1">
            <a:spLocks noChangeArrowheads="1"/>
          </p:cNvSpPr>
          <p:nvPr/>
        </p:nvSpPr>
        <p:spPr bwMode="auto">
          <a:xfrm>
            <a:off x="0" y="125830"/>
            <a:ext cx="86868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spcBef>
                <a:spcPts val="2000"/>
              </a:spcBef>
              <a:buClrTx/>
              <a:buFontTx/>
              <a:buNone/>
            </a:pPr>
            <a:r>
              <a:rPr lang="en-US" altLang="en-US" sz="3200" b="1" dirty="0">
                <a:latin typeface="Tahoma" panose="020B0604030504040204" pitchFamily="34" charset="0"/>
              </a:rPr>
              <a:t> pH </a:t>
            </a:r>
            <a:r>
              <a:rPr lang="el-GR" altLang="en-US" sz="3200" b="1" dirty="0">
                <a:latin typeface="Tahoma" panose="020B0604030504040204" pitchFamily="34" charset="0"/>
              </a:rPr>
              <a:t>και πρωτε</a:t>
            </a:r>
            <a:r>
              <a:rPr lang="el-GR" altLang="en-US" sz="3200" b="1" dirty="0">
                <a:latin typeface="Tahoma" panose="020B0604030504040204" pitchFamily="34" charset="0"/>
                <a:cs typeface="Tahoma" panose="020B0604030504040204" pitchFamily="34" charset="0"/>
              </a:rPr>
              <a:t>ϊ</a:t>
            </a:r>
            <a:r>
              <a:rPr lang="el-GR" altLang="en-US" sz="3200" b="1" dirty="0">
                <a:latin typeface="Tahoma" panose="020B0604030504040204" pitchFamily="34" charset="0"/>
              </a:rPr>
              <a:t>νική λειτουργία</a:t>
            </a:r>
          </a:p>
        </p:txBody>
      </p:sp>
      <p:sp>
        <p:nvSpPr>
          <p:cNvPr id="167940" name="AutoShape 4">
            <a:extLst>
              <a:ext uri="{FF2B5EF4-FFF2-40B4-BE49-F238E27FC236}">
                <a16:creationId xmlns:a16="http://schemas.microsoft.com/office/drawing/2014/main" id="{6C8073D5-1148-4F9E-8DEB-5CF0740257C2}"/>
              </a:ext>
            </a:extLst>
          </p:cNvPr>
          <p:cNvSpPr>
            <a:spLocks noChangeArrowheads="1"/>
          </p:cNvSpPr>
          <p:nvPr/>
        </p:nvSpPr>
        <p:spPr bwMode="auto">
          <a:xfrm>
            <a:off x="381000" y="838200"/>
            <a:ext cx="3048000" cy="3276600"/>
          </a:xfrm>
          <a:prstGeom prst="flowChartAlternateProcess">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7941" name="Text Box 5">
            <a:extLst>
              <a:ext uri="{FF2B5EF4-FFF2-40B4-BE49-F238E27FC236}">
                <a16:creationId xmlns:a16="http://schemas.microsoft.com/office/drawing/2014/main" id="{8DA9D3E9-0609-4FB8-B373-F2D51E48571C}"/>
              </a:ext>
            </a:extLst>
          </p:cNvPr>
          <p:cNvSpPr txBox="1">
            <a:spLocks noChangeArrowheads="1"/>
          </p:cNvSpPr>
          <p:nvPr/>
        </p:nvSpPr>
        <p:spPr bwMode="auto">
          <a:xfrm>
            <a:off x="381000" y="928688"/>
            <a:ext cx="31242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spcBef>
                <a:spcPts val="1250"/>
              </a:spcBef>
              <a:buClrTx/>
              <a:buFontTx/>
              <a:buNone/>
            </a:pPr>
            <a:r>
              <a:rPr lang="el-GR" altLang="en-US" sz="2000" b="1" dirty="0">
                <a:latin typeface="Tahoma" panose="020B0604030504040204" pitchFamily="34" charset="0"/>
              </a:rPr>
              <a:t>Αναδίπλωση της πρωτε</a:t>
            </a:r>
            <a:r>
              <a:rPr lang="el-GR" altLang="en-US" sz="2000" b="1" dirty="0">
                <a:latin typeface="Tahoma" panose="020B0604030504040204" pitchFamily="34" charset="0"/>
                <a:cs typeface="Tahoma" panose="020B0604030504040204" pitchFamily="34" charset="0"/>
              </a:rPr>
              <a:t>ΐ</a:t>
            </a:r>
            <a:r>
              <a:rPr lang="el-GR" altLang="en-US" sz="2000" b="1" dirty="0">
                <a:latin typeface="Tahoma" panose="020B0604030504040204" pitchFamily="34" charset="0"/>
              </a:rPr>
              <a:t>νης</a:t>
            </a:r>
          </a:p>
        </p:txBody>
      </p:sp>
      <p:pic>
        <p:nvPicPr>
          <p:cNvPr id="167942" name="Picture 6">
            <a:extLst>
              <a:ext uri="{FF2B5EF4-FFF2-40B4-BE49-F238E27FC236}">
                <a16:creationId xmlns:a16="http://schemas.microsoft.com/office/drawing/2014/main" id="{1C9855B6-900C-4A26-A95F-72EF44206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740025"/>
            <a:ext cx="1295400" cy="1146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7943" name="Picture 7">
            <a:extLst>
              <a:ext uri="{FF2B5EF4-FFF2-40B4-BE49-F238E27FC236}">
                <a16:creationId xmlns:a16="http://schemas.microsoft.com/office/drawing/2014/main" id="{8F87ED71-FEF5-4CB5-AB0A-32BF72BCF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00200"/>
            <a:ext cx="2819400" cy="277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7944" name="Line 8">
            <a:extLst>
              <a:ext uri="{FF2B5EF4-FFF2-40B4-BE49-F238E27FC236}">
                <a16:creationId xmlns:a16="http://schemas.microsoft.com/office/drawing/2014/main" id="{387CE00C-D9A8-4BED-BDB8-0E176D22820C}"/>
              </a:ext>
            </a:extLst>
          </p:cNvPr>
          <p:cNvSpPr>
            <a:spLocks noChangeShapeType="1"/>
          </p:cNvSpPr>
          <p:nvPr/>
        </p:nvSpPr>
        <p:spPr bwMode="auto">
          <a:xfrm>
            <a:off x="1752600" y="2057400"/>
            <a:ext cx="1588" cy="533400"/>
          </a:xfrm>
          <a:prstGeom prst="line">
            <a:avLst/>
          </a:prstGeom>
          <a:noFill/>
          <a:ln w="63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67945" name="Group 9">
            <a:extLst>
              <a:ext uri="{FF2B5EF4-FFF2-40B4-BE49-F238E27FC236}">
                <a16:creationId xmlns:a16="http://schemas.microsoft.com/office/drawing/2014/main" id="{F6B451BD-635C-4236-8FBB-B4DCDC315A2D}"/>
              </a:ext>
            </a:extLst>
          </p:cNvPr>
          <p:cNvGrpSpPr>
            <a:grpSpLocks/>
          </p:cNvGrpSpPr>
          <p:nvPr/>
        </p:nvGrpSpPr>
        <p:grpSpPr bwMode="auto">
          <a:xfrm>
            <a:off x="2819400" y="2133600"/>
            <a:ext cx="2886075" cy="3724275"/>
            <a:chOff x="1776" y="1344"/>
            <a:chExt cx="1818" cy="2346"/>
          </a:xfrm>
        </p:grpSpPr>
        <p:sp>
          <p:nvSpPr>
            <p:cNvPr id="167946" name="AutoShape 10">
              <a:extLst>
                <a:ext uri="{FF2B5EF4-FFF2-40B4-BE49-F238E27FC236}">
                  <a16:creationId xmlns:a16="http://schemas.microsoft.com/office/drawing/2014/main" id="{68649188-56EB-4724-8D9A-AFFBC84137CC}"/>
                </a:ext>
              </a:extLst>
            </p:cNvPr>
            <p:cNvSpPr>
              <a:spLocks noChangeArrowheads="1"/>
            </p:cNvSpPr>
            <p:nvPr/>
          </p:nvSpPr>
          <p:spPr bwMode="auto">
            <a:xfrm>
              <a:off x="1776" y="1344"/>
              <a:ext cx="1773" cy="2346"/>
            </a:xfrm>
            <a:prstGeom prst="flowChartAlternateProcess">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7947" name="Text Box 11">
              <a:extLst>
                <a:ext uri="{FF2B5EF4-FFF2-40B4-BE49-F238E27FC236}">
                  <a16:creationId xmlns:a16="http://schemas.microsoft.com/office/drawing/2014/main" id="{AA822A32-9206-416E-85CE-AA00050F17B2}"/>
                </a:ext>
              </a:extLst>
            </p:cNvPr>
            <p:cNvSpPr txBox="1">
              <a:spLocks noChangeArrowheads="1"/>
            </p:cNvSpPr>
            <p:nvPr/>
          </p:nvSpPr>
          <p:spPr bwMode="auto">
            <a:xfrm>
              <a:off x="1820" y="1399"/>
              <a:ext cx="1774"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spcBef>
                  <a:spcPts val="1125"/>
                </a:spcBef>
                <a:buClrTx/>
                <a:buFontTx/>
                <a:buNone/>
              </a:pPr>
              <a:r>
                <a:rPr lang="el-GR" altLang="en-US" b="1" dirty="0">
                  <a:latin typeface="Tahoma" panose="020B0604030504040204" pitchFamily="34" charset="0"/>
                </a:rPr>
                <a:t>Πρωτε</a:t>
              </a:r>
              <a:r>
                <a:rPr lang="el-GR" altLang="en-US" b="1" dirty="0">
                  <a:latin typeface="Tahoma" panose="020B0604030504040204" pitchFamily="34" charset="0"/>
                  <a:cs typeface="Tahoma" panose="020B0604030504040204" pitchFamily="34" charset="0"/>
                </a:rPr>
                <a:t>ϊ</a:t>
              </a:r>
              <a:r>
                <a:rPr lang="el-GR" altLang="en-US" b="1" dirty="0">
                  <a:latin typeface="Tahoma" panose="020B0604030504040204" pitchFamily="34" charset="0"/>
                </a:rPr>
                <a:t>νική συνάθροιση</a:t>
              </a:r>
            </a:p>
          </p:txBody>
        </p:sp>
        <p:pic>
          <p:nvPicPr>
            <p:cNvPr id="167948" name="Picture 12">
              <a:extLst>
                <a:ext uri="{FF2B5EF4-FFF2-40B4-BE49-F238E27FC236}">
                  <a16:creationId xmlns:a16="http://schemas.microsoft.com/office/drawing/2014/main" id="{C2641014-0436-4419-970F-45058F3431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3" y="1782"/>
              <a:ext cx="1239" cy="633"/>
            </a:xfrm>
            <a:prstGeom prst="rect">
              <a:avLst/>
            </a:prstGeom>
            <a:solidFill>
              <a:srgbClr val="BBE0E3"/>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7949" name="Picture 13">
              <a:extLst>
                <a:ext uri="{FF2B5EF4-FFF2-40B4-BE49-F238E27FC236}">
                  <a16:creationId xmlns:a16="http://schemas.microsoft.com/office/drawing/2014/main" id="{3ABCC29C-CD8E-4C6E-887B-D7A1511C2E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5" y="2875"/>
              <a:ext cx="750" cy="651"/>
            </a:xfrm>
            <a:prstGeom prst="rect">
              <a:avLst/>
            </a:prstGeom>
            <a:solidFill>
              <a:srgbClr val="BBE0E3"/>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7950" name="Line 14">
              <a:extLst>
                <a:ext uri="{FF2B5EF4-FFF2-40B4-BE49-F238E27FC236}">
                  <a16:creationId xmlns:a16="http://schemas.microsoft.com/office/drawing/2014/main" id="{7989A639-98E0-4A71-97FF-F7817690BB5D}"/>
                </a:ext>
              </a:extLst>
            </p:cNvPr>
            <p:cNvSpPr>
              <a:spLocks noChangeShapeType="1"/>
            </p:cNvSpPr>
            <p:nvPr/>
          </p:nvSpPr>
          <p:spPr bwMode="auto">
            <a:xfrm>
              <a:off x="2666" y="2328"/>
              <a:ext cx="0" cy="377"/>
            </a:xfrm>
            <a:prstGeom prst="line">
              <a:avLst/>
            </a:prstGeom>
            <a:noFill/>
            <a:ln w="63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67951" name="Group 15">
            <a:extLst>
              <a:ext uri="{FF2B5EF4-FFF2-40B4-BE49-F238E27FC236}">
                <a16:creationId xmlns:a16="http://schemas.microsoft.com/office/drawing/2014/main" id="{F9C77D2B-5129-458E-87E7-F5305ABE799E}"/>
              </a:ext>
            </a:extLst>
          </p:cNvPr>
          <p:cNvGrpSpPr>
            <a:grpSpLocks/>
          </p:cNvGrpSpPr>
          <p:nvPr/>
        </p:nvGrpSpPr>
        <p:grpSpPr bwMode="auto">
          <a:xfrm>
            <a:off x="5654677" y="2949576"/>
            <a:ext cx="3402013" cy="3876675"/>
            <a:chOff x="3549" y="1872"/>
            <a:chExt cx="2143" cy="2442"/>
          </a:xfrm>
        </p:grpSpPr>
        <p:sp>
          <p:nvSpPr>
            <p:cNvPr id="167952" name="AutoShape 16">
              <a:extLst>
                <a:ext uri="{FF2B5EF4-FFF2-40B4-BE49-F238E27FC236}">
                  <a16:creationId xmlns:a16="http://schemas.microsoft.com/office/drawing/2014/main" id="{F7580394-FE17-4A45-B7F0-E0369A7D4844}"/>
                </a:ext>
              </a:extLst>
            </p:cNvPr>
            <p:cNvSpPr>
              <a:spLocks noChangeArrowheads="1"/>
            </p:cNvSpPr>
            <p:nvPr/>
          </p:nvSpPr>
          <p:spPr bwMode="auto">
            <a:xfrm>
              <a:off x="3549" y="1872"/>
              <a:ext cx="2143" cy="2442"/>
            </a:xfrm>
            <a:prstGeom prst="flowChartAlternateProcess">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7953" name="Text Box 17">
              <a:extLst>
                <a:ext uri="{FF2B5EF4-FFF2-40B4-BE49-F238E27FC236}">
                  <a16:creationId xmlns:a16="http://schemas.microsoft.com/office/drawing/2014/main" id="{6ADAEB83-E36D-4166-898B-F10FC58B9E7E}"/>
                </a:ext>
              </a:extLst>
            </p:cNvPr>
            <p:cNvSpPr txBox="1">
              <a:spLocks noChangeArrowheads="1"/>
            </p:cNvSpPr>
            <p:nvPr/>
          </p:nvSpPr>
          <p:spPr bwMode="auto">
            <a:xfrm>
              <a:off x="3555" y="1929"/>
              <a:ext cx="2103" cy="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spcBef>
                  <a:spcPts val="1250"/>
                </a:spcBef>
                <a:buClrTx/>
                <a:buFontTx/>
                <a:buNone/>
              </a:pPr>
              <a:r>
                <a:rPr lang="el-GR" altLang="en-US" sz="2000" b="1">
                  <a:latin typeface="Tahoma" panose="020B0604030504040204" pitchFamily="34" charset="0"/>
                </a:rPr>
                <a:t>Σχεδιασμός πρωτε</a:t>
              </a:r>
              <a:r>
                <a:rPr lang="el-GR" altLang="en-US" sz="2000" b="1">
                  <a:latin typeface="Tahoma" panose="020B0604030504040204" pitchFamily="34" charset="0"/>
                  <a:cs typeface="Tahoma" panose="020B0604030504040204" pitchFamily="34" charset="0"/>
                </a:rPr>
                <a:t>ϊ</a:t>
              </a:r>
              <a:r>
                <a:rPr lang="el-GR" altLang="en-US" sz="2000" b="1">
                  <a:latin typeface="Tahoma" panose="020B0604030504040204" pitchFamily="34" charset="0"/>
                </a:rPr>
                <a:t>νών?</a:t>
              </a:r>
            </a:p>
          </p:txBody>
        </p:sp>
        <p:pic>
          <p:nvPicPr>
            <p:cNvPr id="167954" name="Picture 18">
              <a:extLst>
                <a:ext uri="{FF2B5EF4-FFF2-40B4-BE49-F238E27FC236}">
                  <a16:creationId xmlns:a16="http://schemas.microsoft.com/office/drawing/2014/main" id="{663EBB1D-E8F9-4341-A643-4FE3BFCD89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0" y="2327"/>
              <a:ext cx="1074" cy="891"/>
            </a:xfrm>
            <a:prstGeom prst="rect">
              <a:avLst/>
            </a:prstGeom>
            <a:solidFill>
              <a:srgbClr val="BBE0E3"/>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7955" name="Picture 19">
              <a:extLst>
                <a:ext uri="{FF2B5EF4-FFF2-40B4-BE49-F238E27FC236}">
                  <a16:creationId xmlns:a16="http://schemas.microsoft.com/office/drawing/2014/main" id="{58A4AAB5-B874-4366-B086-5A834B702B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3610" y="3817"/>
              <a:ext cx="1897" cy="201"/>
            </a:xfrm>
            <a:prstGeom prst="rect">
              <a:avLst/>
            </a:prstGeom>
            <a:solidFill>
              <a:srgbClr val="BBE0E3"/>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7956" name="Line 20">
              <a:extLst>
                <a:ext uri="{FF2B5EF4-FFF2-40B4-BE49-F238E27FC236}">
                  <a16:creationId xmlns:a16="http://schemas.microsoft.com/office/drawing/2014/main" id="{0AE2F173-D32E-45FB-8345-6C63ED428BEF}"/>
                </a:ext>
              </a:extLst>
            </p:cNvPr>
            <p:cNvSpPr>
              <a:spLocks noChangeShapeType="1"/>
            </p:cNvSpPr>
            <p:nvPr/>
          </p:nvSpPr>
          <p:spPr bwMode="auto">
            <a:xfrm>
              <a:off x="4635" y="3295"/>
              <a:ext cx="0" cy="392"/>
            </a:xfrm>
            <a:prstGeom prst="line">
              <a:avLst/>
            </a:prstGeom>
            <a:noFill/>
            <a:ln w="63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13F448-6D9E-07D1-4E5B-E5DD30C95A41}"/>
              </a:ext>
            </a:extLst>
          </p:cNvPr>
          <p:cNvSpPr/>
          <p:nvPr/>
        </p:nvSpPr>
        <p:spPr>
          <a:xfrm>
            <a:off x="1064" y="0"/>
            <a:ext cx="9144000" cy="1196752"/>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06682D0-11A5-4159-BB7F-DA6B91622236}"/>
              </a:ext>
            </a:extLst>
          </p:cNvPr>
          <p:cNvSpPr>
            <a:spLocks noGrp="1"/>
          </p:cNvSpPr>
          <p:nvPr>
            <p:ph type="title"/>
          </p:nvPr>
        </p:nvSpPr>
        <p:spPr>
          <a:xfrm>
            <a:off x="628650" y="146559"/>
            <a:ext cx="7886700" cy="903634"/>
          </a:xfrm>
        </p:spPr>
        <p:txBody>
          <a:bodyPr/>
          <a:lstStyle/>
          <a:p>
            <a:pPr algn="ctr"/>
            <a:r>
              <a:rPr lang="el-GR" b="1" dirty="0"/>
              <a:t>Καμπύλη </a:t>
            </a:r>
            <a:r>
              <a:rPr lang="el-GR" b="1" dirty="0" err="1"/>
              <a:t>ογκομέτρησης</a:t>
            </a:r>
            <a:r>
              <a:rPr lang="el-GR" b="1" dirty="0"/>
              <a:t> Η</a:t>
            </a:r>
            <a:r>
              <a:rPr lang="el-GR" b="1" baseline="-25000" dirty="0"/>
              <a:t>3</a:t>
            </a:r>
            <a:r>
              <a:rPr lang="el-GR" b="1" dirty="0"/>
              <a:t>Α</a:t>
            </a:r>
            <a:endParaRPr lang="en-US" b="1" dirty="0"/>
          </a:p>
        </p:txBody>
      </p:sp>
      <p:pic>
        <p:nvPicPr>
          <p:cNvPr id="230402" name="Picture 2">
            <a:extLst>
              <a:ext uri="{FF2B5EF4-FFF2-40B4-BE49-F238E27FC236}">
                <a16:creationId xmlns:a16="http://schemas.microsoft.com/office/drawing/2014/main" id="{2B914E0A-5BA2-41FC-B16F-DBFFA4B91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339700"/>
            <a:ext cx="6120680" cy="4486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57A203-2500-C542-CA7B-7E0DCB29719C}"/>
              </a:ext>
            </a:extLst>
          </p:cNvPr>
          <p:cNvSpPr txBox="1"/>
          <p:nvPr/>
        </p:nvSpPr>
        <p:spPr>
          <a:xfrm>
            <a:off x="7981156" y="1284729"/>
            <a:ext cx="1068388" cy="400110"/>
          </a:xfrm>
          <a:prstGeom prst="rect">
            <a:avLst/>
          </a:prstGeom>
          <a:noFill/>
        </p:spPr>
        <p:txBody>
          <a:bodyPr wrap="square" rtlCol="0">
            <a:spAutoFit/>
          </a:bodyPr>
          <a:lstStyle/>
          <a:p>
            <a:r>
              <a:rPr lang="en-US" sz="2000" dirty="0"/>
              <a:t>K</a:t>
            </a:r>
            <a:r>
              <a:rPr lang="el-GR" sz="2000" baseline="-25000" dirty="0"/>
              <a:t>α1 </a:t>
            </a:r>
            <a:r>
              <a:rPr lang="el-GR" sz="2000" dirty="0"/>
              <a:t>&gt;</a:t>
            </a:r>
            <a:r>
              <a:rPr lang="el-GR" sz="2000" baseline="30000" dirty="0">
                <a:solidFill>
                  <a:srgbClr val="000000"/>
                </a:solidFill>
                <a:latin typeface="ff3"/>
              </a:rPr>
              <a:t> </a:t>
            </a:r>
            <a:r>
              <a:rPr lang="en-US" sz="2000" dirty="0"/>
              <a:t>K</a:t>
            </a:r>
            <a:r>
              <a:rPr lang="el-GR" sz="2000" baseline="-25000" dirty="0"/>
              <a:t>α2</a:t>
            </a:r>
            <a:endParaRPr lang="en-US" sz="2000" baseline="30000" dirty="0"/>
          </a:p>
        </p:txBody>
      </p:sp>
      <p:sp>
        <p:nvSpPr>
          <p:cNvPr id="7" name="TextBox 6">
            <a:extLst>
              <a:ext uri="{FF2B5EF4-FFF2-40B4-BE49-F238E27FC236}">
                <a16:creationId xmlns:a16="http://schemas.microsoft.com/office/drawing/2014/main" id="{4C8E5B4A-0065-EF9B-4D70-0F9E0BFD3CFA}"/>
              </a:ext>
            </a:extLst>
          </p:cNvPr>
          <p:cNvSpPr txBox="1"/>
          <p:nvPr/>
        </p:nvSpPr>
        <p:spPr>
          <a:xfrm>
            <a:off x="5170958" y="1223125"/>
            <a:ext cx="3312368" cy="369332"/>
          </a:xfrm>
          <a:prstGeom prst="rect">
            <a:avLst/>
          </a:prstGeom>
          <a:noFill/>
        </p:spPr>
        <p:txBody>
          <a:bodyPr wrap="square">
            <a:spAutoFit/>
          </a:bodyPr>
          <a:lstStyle/>
          <a:p>
            <a:r>
              <a:rPr lang="el-GR" sz="1800" b="1" dirty="0"/>
              <a:t>Η</a:t>
            </a:r>
            <a:r>
              <a:rPr lang="en-US" b="1" baseline="-25000" dirty="0"/>
              <a:t>3</a:t>
            </a:r>
            <a:r>
              <a:rPr lang="el-GR" sz="1800" b="1" dirty="0"/>
              <a:t>Α</a:t>
            </a:r>
            <a:r>
              <a:rPr lang="en-US" sz="1800" b="1" dirty="0"/>
              <a:t> + H</a:t>
            </a:r>
            <a:r>
              <a:rPr lang="en-US" sz="1800" b="1" baseline="-25000" dirty="0"/>
              <a:t>2</a:t>
            </a:r>
            <a:r>
              <a:rPr lang="en-US" sz="1800" b="1" dirty="0"/>
              <a:t>O -&gt; H</a:t>
            </a:r>
            <a:r>
              <a:rPr lang="en-US" sz="1800" b="1" baseline="-25000" dirty="0"/>
              <a:t>2</a:t>
            </a:r>
            <a:r>
              <a:rPr lang="en-US" sz="1800" b="1" dirty="0"/>
              <a:t>A</a:t>
            </a:r>
            <a:r>
              <a:rPr lang="en-US" sz="1800" b="1" baseline="30000" dirty="0"/>
              <a:t>-</a:t>
            </a:r>
            <a:r>
              <a:rPr lang="en-US" sz="1800" b="1" dirty="0"/>
              <a:t> + H</a:t>
            </a:r>
            <a:r>
              <a:rPr lang="en-US" sz="1800" b="1" baseline="-25000" dirty="0"/>
              <a:t>3</a:t>
            </a:r>
            <a:r>
              <a:rPr lang="en-US" sz="1800" b="1" dirty="0"/>
              <a:t>O</a:t>
            </a:r>
            <a:r>
              <a:rPr lang="en-US" sz="1800" b="1" baseline="30000" dirty="0"/>
              <a:t>+</a:t>
            </a:r>
            <a:r>
              <a:rPr lang="en-US" sz="1800" b="1" dirty="0"/>
              <a:t> </a:t>
            </a:r>
            <a:endParaRPr lang="en-US" b="1" dirty="0"/>
          </a:p>
        </p:txBody>
      </p:sp>
      <p:sp>
        <p:nvSpPr>
          <p:cNvPr id="8" name="TextBox 7">
            <a:extLst>
              <a:ext uri="{FF2B5EF4-FFF2-40B4-BE49-F238E27FC236}">
                <a16:creationId xmlns:a16="http://schemas.microsoft.com/office/drawing/2014/main" id="{F6FA02FC-7B6D-4565-67DC-55D0E5B3305E}"/>
              </a:ext>
            </a:extLst>
          </p:cNvPr>
          <p:cNvSpPr txBox="1"/>
          <p:nvPr/>
        </p:nvSpPr>
        <p:spPr>
          <a:xfrm>
            <a:off x="5170958" y="1842775"/>
            <a:ext cx="3312368" cy="369332"/>
          </a:xfrm>
          <a:prstGeom prst="rect">
            <a:avLst/>
          </a:prstGeom>
          <a:noFill/>
        </p:spPr>
        <p:txBody>
          <a:bodyPr wrap="square">
            <a:spAutoFit/>
          </a:bodyPr>
          <a:lstStyle/>
          <a:p>
            <a:r>
              <a:rPr lang="en-US" sz="1800" b="1" dirty="0"/>
              <a:t>HA</a:t>
            </a:r>
            <a:r>
              <a:rPr lang="en-US" sz="1800" b="1" baseline="30000" dirty="0"/>
              <a:t>2- </a:t>
            </a:r>
            <a:r>
              <a:rPr lang="en-US" sz="1800" b="1" dirty="0"/>
              <a:t>+ H</a:t>
            </a:r>
            <a:r>
              <a:rPr lang="en-US" sz="1800" b="1" baseline="-25000" dirty="0"/>
              <a:t>2</a:t>
            </a:r>
            <a:r>
              <a:rPr lang="en-US" sz="1800" b="1" dirty="0"/>
              <a:t>O -&gt; A</a:t>
            </a:r>
            <a:r>
              <a:rPr lang="en-US" b="1" baseline="30000" dirty="0"/>
              <a:t>3</a:t>
            </a:r>
            <a:r>
              <a:rPr lang="en-US" sz="1800" b="1" baseline="30000" dirty="0"/>
              <a:t>-</a:t>
            </a:r>
            <a:r>
              <a:rPr lang="en-US" sz="1800" b="1" dirty="0"/>
              <a:t> + H</a:t>
            </a:r>
            <a:r>
              <a:rPr lang="en-US" sz="1800" b="1" baseline="-25000" dirty="0"/>
              <a:t>3</a:t>
            </a:r>
            <a:r>
              <a:rPr lang="en-US" sz="1800" b="1" dirty="0"/>
              <a:t>O</a:t>
            </a:r>
            <a:r>
              <a:rPr lang="en-US" sz="1800" b="1" baseline="30000" dirty="0"/>
              <a:t>+</a:t>
            </a:r>
            <a:r>
              <a:rPr lang="en-US" sz="1800" b="1" dirty="0"/>
              <a:t> </a:t>
            </a:r>
            <a:endParaRPr lang="en-US" dirty="0"/>
          </a:p>
        </p:txBody>
      </p:sp>
      <p:sp>
        <p:nvSpPr>
          <p:cNvPr id="9" name="TextBox 8">
            <a:extLst>
              <a:ext uri="{FF2B5EF4-FFF2-40B4-BE49-F238E27FC236}">
                <a16:creationId xmlns:a16="http://schemas.microsoft.com/office/drawing/2014/main" id="{2123EA02-2C8A-3DC6-6CF1-C42C8FBC3703}"/>
              </a:ext>
            </a:extLst>
          </p:cNvPr>
          <p:cNvSpPr txBox="1"/>
          <p:nvPr/>
        </p:nvSpPr>
        <p:spPr>
          <a:xfrm>
            <a:off x="5170958" y="1529135"/>
            <a:ext cx="3312368" cy="369332"/>
          </a:xfrm>
          <a:prstGeom prst="rect">
            <a:avLst/>
          </a:prstGeom>
          <a:noFill/>
        </p:spPr>
        <p:txBody>
          <a:bodyPr wrap="square">
            <a:spAutoFit/>
          </a:bodyPr>
          <a:lstStyle/>
          <a:p>
            <a:r>
              <a:rPr lang="en-US" sz="1800" b="1" dirty="0"/>
              <a:t>H</a:t>
            </a:r>
            <a:r>
              <a:rPr lang="en-US" sz="1800" b="1" baseline="-25000" dirty="0"/>
              <a:t>2</a:t>
            </a:r>
            <a:r>
              <a:rPr lang="en-US" sz="1800" b="1" dirty="0"/>
              <a:t>A</a:t>
            </a:r>
            <a:r>
              <a:rPr lang="en-US" sz="1800" b="1" baseline="30000" dirty="0"/>
              <a:t>- </a:t>
            </a:r>
            <a:r>
              <a:rPr lang="en-US" sz="1800" b="1" dirty="0"/>
              <a:t>+ H</a:t>
            </a:r>
            <a:r>
              <a:rPr lang="en-US" sz="1800" b="1" baseline="-25000" dirty="0"/>
              <a:t>2</a:t>
            </a:r>
            <a:r>
              <a:rPr lang="en-US" sz="1800" b="1" dirty="0"/>
              <a:t>O -&gt; HA</a:t>
            </a:r>
            <a:r>
              <a:rPr lang="en-US" sz="1800" b="1" baseline="30000" dirty="0"/>
              <a:t>2-</a:t>
            </a:r>
            <a:r>
              <a:rPr lang="en-US" sz="1800" b="1" dirty="0"/>
              <a:t> + H</a:t>
            </a:r>
            <a:r>
              <a:rPr lang="en-US" sz="1800" b="1" baseline="-25000" dirty="0"/>
              <a:t>3</a:t>
            </a:r>
            <a:r>
              <a:rPr lang="en-US" sz="1800" b="1" dirty="0"/>
              <a:t>O</a:t>
            </a:r>
            <a:r>
              <a:rPr lang="en-US" sz="1800" b="1" baseline="30000" dirty="0"/>
              <a:t>+</a:t>
            </a:r>
            <a:r>
              <a:rPr lang="en-US" sz="1800" b="1" dirty="0"/>
              <a:t> </a:t>
            </a:r>
            <a:endParaRPr lang="en-US" b="1" dirty="0"/>
          </a:p>
        </p:txBody>
      </p:sp>
      <p:sp>
        <p:nvSpPr>
          <p:cNvPr id="5" name="TextBox 4">
            <a:extLst>
              <a:ext uri="{FF2B5EF4-FFF2-40B4-BE49-F238E27FC236}">
                <a16:creationId xmlns:a16="http://schemas.microsoft.com/office/drawing/2014/main" id="{18A9C3A3-2B36-A835-D415-B37CA1D53279}"/>
              </a:ext>
            </a:extLst>
          </p:cNvPr>
          <p:cNvSpPr txBox="1"/>
          <p:nvPr/>
        </p:nvSpPr>
        <p:spPr>
          <a:xfrm>
            <a:off x="3995936" y="5301208"/>
            <a:ext cx="864096" cy="461665"/>
          </a:xfrm>
          <a:prstGeom prst="rect">
            <a:avLst/>
          </a:prstGeom>
          <a:solidFill>
            <a:schemeClr val="accent2">
              <a:lumMod val="20000"/>
              <a:lumOff val="80000"/>
            </a:schemeClr>
          </a:solidFill>
        </p:spPr>
        <p:txBody>
          <a:bodyPr wrap="square" rtlCol="0">
            <a:spAutoFit/>
          </a:bodyPr>
          <a:lstStyle/>
          <a:p>
            <a:pPr algn="ctr"/>
            <a:r>
              <a:rPr lang="en-US" sz="2400" dirty="0"/>
              <a:t>1</a:t>
            </a:r>
            <a:r>
              <a:rPr lang="el-GR" sz="2400" baseline="30000" dirty="0"/>
              <a:t>ο</a:t>
            </a:r>
            <a:r>
              <a:rPr lang="el-GR" sz="2400" dirty="0"/>
              <a:t> ΙΣ</a:t>
            </a:r>
            <a:endParaRPr lang="en-US" sz="2400" dirty="0"/>
          </a:p>
        </p:txBody>
      </p:sp>
      <p:sp>
        <p:nvSpPr>
          <p:cNvPr id="6" name="TextBox 5">
            <a:extLst>
              <a:ext uri="{FF2B5EF4-FFF2-40B4-BE49-F238E27FC236}">
                <a16:creationId xmlns:a16="http://schemas.microsoft.com/office/drawing/2014/main" id="{ACACA553-C6DB-E127-D3C1-A5A3D94E3806}"/>
              </a:ext>
            </a:extLst>
          </p:cNvPr>
          <p:cNvSpPr txBox="1"/>
          <p:nvPr/>
        </p:nvSpPr>
        <p:spPr>
          <a:xfrm>
            <a:off x="5292080" y="4352067"/>
            <a:ext cx="864096" cy="461665"/>
          </a:xfrm>
          <a:prstGeom prst="rect">
            <a:avLst/>
          </a:prstGeom>
          <a:solidFill>
            <a:schemeClr val="accent2">
              <a:lumMod val="20000"/>
              <a:lumOff val="80000"/>
            </a:schemeClr>
          </a:solidFill>
        </p:spPr>
        <p:txBody>
          <a:bodyPr wrap="square" rtlCol="0">
            <a:spAutoFit/>
          </a:bodyPr>
          <a:lstStyle/>
          <a:p>
            <a:pPr algn="ctr"/>
            <a:r>
              <a:rPr lang="el-GR" sz="2400" dirty="0"/>
              <a:t>2</a:t>
            </a:r>
            <a:r>
              <a:rPr lang="el-GR" sz="2400" baseline="30000" dirty="0"/>
              <a:t>ο</a:t>
            </a:r>
            <a:r>
              <a:rPr lang="el-GR" sz="2400" dirty="0"/>
              <a:t> ΙΣ</a:t>
            </a:r>
            <a:endParaRPr lang="en-US" sz="2400" dirty="0"/>
          </a:p>
        </p:txBody>
      </p:sp>
      <p:sp>
        <p:nvSpPr>
          <p:cNvPr id="10" name="TextBox 9">
            <a:extLst>
              <a:ext uri="{FF2B5EF4-FFF2-40B4-BE49-F238E27FC236}">
                <a16:creationId xmlns:a16="http://schemas.microsoft.com/office/drawing/2014/main" id="{3FB5602F-36B3-EA31-297D-95F8545B4667}"/>
              </a:ext>
            </a:extLst>
          </p:cNvPr>
          <p:cNvSpPr txBox="1"/>
          <p:nvPr/>
        </p:nvSpPr>
        <p:spPr>
          <a:xfrm>
            <a:off x="6527932" y="3573016"/>
            <a:ext cx="864096" cy="461665"/>
          </a:xfrm>
          <a:prstGeom prst="rect">
            <a:avLst/>
          </a:prstGeom>
          <a:solidFill>
            <a:schemeClr val="accent2">
              <a:lumMod val="20000"/>
              <a:lumOff val="80000"/>
            </a:schemeClr>
          </a:solidFill>
        </p:spPr>
        <p:txBody>
          <a:bodyPr wrap="square" rtlCol="0">
            <a:spAutoFit/>
          </a:bodyPr>
          <a:lstStyle/>
          <a:p>
            <a:pPr algn="ctr"/>
            <a:r>
              <a:rPr lang="el-GR" sz="2400" dirty="0"/>
              <a:t>3</a:t>
            </a:r>
            <a:r>
              <a:rPr lang="el-GR" sz="2400" baseline="30000" dirty="0"/>
              <a:t>ο</a:t>
            </a:r>
            <a:r>
              <a:rPr lang="el-GR" sz="2400" dirty="0"/>
              <a:t> ΙΣ</a:t>
            </a:r>
            <a:endParaRPr lang="en-US" sz="2400" dirty="0"/>
          </a:p>
        </p:txBody>
      </p:sp>
    </p:spTree>
    <p:extLst>
      <p:ext uri="{BB962C8B-B14F-4D97-AF65-F5344CB8AC3E}">
        <p14:creationId xmlns:p14="http://schemas.microsoft.com/office/powerpoint/2010/main" val="15174502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1" name="Text Box 1">
            <a:extLst>
              <a:ext uri="{FF2B5EF4-FFF2-40B4-BE49-F238E27FC236}">
                <a16:creationId xmlns:a16="http://schemas.microsoft.com/office/drawing/2014/main" id="{53425210-1554-4D8B-9EED-BCC7D39BA9D2}"/>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solidFill>
                  <a:srgbClr val="FF0000"/>
                </a:solidFill>
              </a:rPr>
              <a:t>Πρωτε</a:t>
            </a:r>
            <a:r>
              <a:rPr lang="en-US" altLang="en-US" sz="3800">
                <a:solidFill>
                  <a:srgbClr val="FF0000"/>
                </a:solidFill>
              </a:rPr>
              <a:t>ï</a:t>
            </a:r>
            <a:r>
              <a:rPr lang="el-GR" altLang="en-US" sz="3800">
                <a:solidFill>
                  <a:srgbClr val="FF0000"/>
                </a:solidFill>
              </a:rPr>
              <a:t>νικός έλεγχος</a:t>
            </a:r>
          </a:p>
        </p:txBody>
      </p:sp>
      <p:sp>
        <p:nvSpPr>
          <p:cNvPr id="168962" name="Text Box 2">
            <a:extLst>
              <a:ext uri="{FF2B5EF4-FFF2-40B4-BE49-F238E27FC236}">
                <a16:creationId xmlns:a16="http://schemas.microsoft.com/office/drawing/2014/main" id="{5088F59E-B896-44E8-8C4C-5D72DCA7A4DA}"/>
              </a:ext>
            </a:extLst>
          </p:cNvPr>
          <p:cNvSpPr txBox="1">
            <a:spLocks noChangeArrowheads="1"/>
          </p:cNvSpPr>
          <p:nvPr/>
        </p:nvSpPr>
        <p:spPr bwMode="auto">
          <a:xfrm>
            <a:off x="0" y="1600200"/>
            <a:ext cx="91440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marL="342900" indent="-342900">
              <a:spcBef>
                <a:spcPts val="600"/>
              </a:spcBef>
              <a:buClr>
                <a:srgbClr val="CCCCFF"/>
              </a:buClr>
              <a:buFont typeface="Wingdings" panose="05000000000000000000" pitchFamily="2" charset="2"/>
              <a:buChar char="q"/>
            </a:pPr>
            <a:r>
              <a:rPr lang="el-GR" altLang="en-US" sz="2400" dirty="0"/>
              <a:t>Η </a:t>
            </a:r>
            <a:r>
              <a:rPr lang="el-GR" altLang="en-US" sz="2400" dirty="0">
                <a:solidFill>
                  <a:srgbClr val="0000FF"/>
                </a:solidFill>
              </a:rPr>
              <a:t>πρωτε</a:t>
            </a:r>
            <a:r>
              <a:rPr lang="en-US" altLang="en-US" sz="2400" dirty="0">
                <a:solidFill>
                  <a:srgbClr val="0000FF"/>
                </a:solidFill>
              </a:rPr>
              <a:t>ï</a:t>
            </a:r>
            <a:r>
              <a:rPr lang="el-GR" altLang="en-US" sz="2400" dirty="0">
                <a:solidFill>
                  <a:srgbClr val="0000FF"/>
                </a:solidFill>
              </a:rPr>
              <a:t>νική λειτουργία </a:t>
            </a:r>
            <a:r>
              <a:rPr lang="el-GR" altLang="en-US" sz="2400" dirty="0"/>
              <a:t>τροποποιείται από το </a:t>
            </a:r>
            <a:r>
              <a:rPr lang="en-US" altLang="en-US" sz="2400" dirty="0">
                <a:solidFill>
                  <a:srgbClr val="FF0000"/>
                </a:solidFill>
              </a:rPr>
              <a:t>pH</a:t>
            </a:r>
            <a:r>
              <a:rPr lang="en-US" altLang="en-US" sz="2400" dirty="0"/>
              <a:t> </a:t>
            </a:r>
            <a:r>
              <a:rPr lang="el-GR" altLang="en-US" sz="2400" dirty="0"/>
              <a:t>του περιβάλλοντος στο οποίο λειτουργεί η πρωτε</a:t>
            </a:r>
            <a:r>
              <a:rPr lang="en-US" altLang="en-US" sz="2400" dirty="0"/>
              <a:t>î</a:t>
            </a:r>
            <a:r>
              <a:rPr lang="el-GR" altLang="en-US" sz="2400" dirty="0"/>
              <a:t>νη (</a:t>
            </a:r>
            <a:r>
              <a:rPr lang="el-GR" altLang="en-US" sz="2000" dirty="0"/>
              <a:t>π.χ οι ενδοσωμιακές πρωτεάσες δρούν σε όξινο </a:t>
            </a:r>
            <a:r>
              <a:rPr lang="en-US" altLang="en-US" sz="2000" dirty="0"/>
              <a:t>pH</a:t>
            </a:r>
            <a:r>
              <a:rPr lang="en-US" altLang="en-US" sz="2400" dirty="0"/>
              <a:t>)</a:t>
            </a:r>
            <a:r>
              <a:rPr lang="el-GR" altLang="en-US" sz="2400" dirty="0"/>
              <a:t>.</a:t>
            </a:r>
          </a:p>
          <a:p>
            <a:pPr marL="342900" indent="-342900">
              <a:spcBef>
                <a:spcPts val="600"/>
              </a:spcBef>
              <a:buClr>
                <a:srgbClr val="CCCCFF"/>
              </a:buClr>
              <a:buFont typeface="Wingdings" panose="05000000000000000000" pitchFamily="2" charset="2"/>
              <a:buChar char="q"/>
            </a:pPr>
            <a:r>
              <a:rPr lang="el-GR" altLang="en-US" sz="2400" dirty="0"/>
              <a:t>Μεταβολές στο </a:t>
            </a:r>
            <a:r>
              <a:rPr lang="en-US" altLang="en-US" sz="2400" dirty="0">
                <a:solidFill>
                  <a:srgbClr val="FF0000"/>
                </a:solidFill>
              </a:rPr>
              <a:t>pH </a:t>
            </a:r>
            <a:r>
              <a:rPr lang="el-GR" altLang="en-US" sz="2400" dirty="0"/>
              <a:t>μπορεί να αλλοιώσουν σημαντικά την πρωτε</a:t>
            </a:r>
            <a:r>
              <a:rPr lang="en-US" altLang="en-US" sz="2400" dirty="0"/>
              <a:t>ï</a:t>
            </a:r>
            <a:r>
              <a:rPr lang="el-GR" altLang="en-US" sz="2400" dirty="0"/>
              <a:t>νική δομή και λειτουργία.</a:t>
            </a:r>
          </a:p>
          <a:p>
            <a:pPr marL="342900" indent="-342900">
              <a:spcBef>
                <a:spcPts val="600"/>
              </a:spcBef>
              <a:buClr>
                <a:srgbClr val="CCCCFF"/>
              </a:buClr>
              <a:buFont typeface="Wingdings" panose="05000000000000000000" pitchFamily="2" charset="2"/>
              <a:buChar char="q"/>
            </a:pPr>
            <a:r>
              <a:rPr lang="el-GR" altLang="en-US" sz="2400" dirty="0">
                <a:solidFill>
                  <a:srgbClr val="3333FF"/>
                </a:solidFill>
              </a:rPr>
              <a:t>Τροποποίηση της επιφανειακής κατανομής </a:t>
            </a:r>
            <a:r>
              <a:rPr lang="el-GR" altLang="en-US" sz="2400" dirty="0"/>
              <a:t>του φορτίου μιας πρωτε</a:t>
            </a:r>
            <a:r>
              <a:rPr lang="en-US" altLang="en-US" sz="2400" dirty="0"/>
              <a:t>î</a:t>
            </a:r>
            <a:r>
              <a:rPr lang="el-GR" altLang="en-US" sz="2400" dirty="0"/>
              <a:t>νης από μεταβολές του</a:t>
            </a:r>
            <a:r>
              <a:rPr lang="en-US" altLang="en-US" sz="2400" dirty="0"/>
              <a:t> </a:t>
            </a:r>
            <a:r>
              <a:rPr lang="en-US" altLang="en-US" sz="2400" dirty="0">
                <a:solidFill>
                  <a:srgbClr val="FF0000"/>
                </a:solidFill>
              </a:rPr>
              <a:t>pH</a:t>
            </a:r>
            <a:r>
              <a:rPr lang="el-GR" altLang="en-US" sz="2400" dirty="0"/>
              <a:t> μπορεί έμμεσα να επηρεάσει την βιοχημική λειτουργία με μακράς –απόστασης αλληλεπιδράσεις που αλλοιώνουν  την έκταση ιονισμού ουσιωδών λειτουργικών ομάδων σε ένα </a:t>
            </a:r>
            <a:r>
              <a:rPr lang="el-GR" altLang="en-US" sz="2400" dirty="0">
                <a:solidFill>
                  <a:srgbClr val="3333FF"/>
                </a:solidFill>
              </a:rPr>
              <a:t>ενεργό κέντρο </a:t>
            </a:r>
            <a:r>
              <a:rPr lang="el-GR" altLang="en-US" sz="2400" dirty="0"/>
              <a:t>ή σε κάποια </a:t>
            </a:r>
            <a:r>
              <a:rPr lang="el-GR" altLang="en-US" sz="2400" dirty="0">
                <a:solidFill>
                  <a:srgbClr val="3333FF"/>
                </a:solidFill>
              </a:rPr>
              <a:t>θέση πρόσδεσης</a:t>
            </a:r>
            <a:r>
              <a:rPr lang="el-GR" altLang="en-US" sz="2400" dirty="0"/>
              <a:t>. </a:t>
            </a:r>
            <a:br>
              <a:rPr lang="en-US" altLang="en-US" sz="2400" dirty="0"/>
            </a:br>
            <a:endParaRPr lang="en-US" altLang="en-US" sz="24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5" name="Text Box 1">
            <a:extLst>
              <a:ext uri="{FF2B5EF4-FFF2-40B4-BE49-F238E27FC236}">
                <a16:creationId xmlns:a16="http://schemas.microsoft.com/office/drawing/2014/main" id="{DC274701-F3E4-4E22-9347-97268A5BF29D}"/>
              </a:ext>
            </a:extLst>
          </p:cNvPr>
          <p:cNvSpPr txBox="1">
            <a:spLocks noChangeArrowheads="1"/>
          </p:cNvSpPr>
          <p:nvPr/>
        </p:nvSpPr>
        <p:spPr bwMode="auto">
          <a:xfrm>
            <a:off x="171450" y="134938"/>
            <a:ext cx="9013825"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4000" b="1"/>
              <a:t>Γιατί τόσο ενδιαφέρον για τις </a:t>
            </a:r>
            <a:r>
              <a:rPr lang="en-US" altLang="en-US" sz="4000" b="1"/>
              <a:t>pK</a:t>
            </a:r>
            <a:r>
              <a:rPr lang="en-US" altLang="en-US" sz="4000" b="1" baseline="-25000"/>
              <a:t>a</a:t>
            </a:r>
            <a:r>
              <a:rPr lang="el-GR" altLang="en-US" sz="4000" b="1"/>
              <a:t>?</a:t>
            </a:r>
          </a:p>
        </p:txBody>
      </p:sp>
      <p:sp>
        <p:nvSpPr>
          <p:cNvPr id="169986" name="Text Box 2">
            <a:extLst>
              <a:ext uri="{FF2B5EF4-FFF2-40B4-BE49-F238E27FC236}">
                <a16:creationId xmlns:a16="http://schemas.microsoft.com/office/drawing/2014/main" id="{BB3818C0-7DCD-43F0-96DF-ECAF84CC826A}"/>
              </a:ext>
            </a:extLst>
          </p:cNvPr>
          <p:cNvSpPr txBox="1">
            <a:spLocks noChangeArrowheads="1"/>
          </p:cNvSpPr>
          <p:nvPr/>
        </p:nvSpPr>
        <p:spPr bwMode="auto">
          <a:xfrm>
            <a:off x="71438" y="1266825"/>
            <a:ext cx="8969375" cy="501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09600" indent="-600075">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solidFill>
                  <a:srgbClr val="000000"/>
                </a:solidFill>
                <a:latin typeface="Arial" panose="020B0604020202020204" pitchFamily="34" charset="0"/>
                <a:cs typeface="Arial" panose="020B0604020202020204" pitchFamily="34" charset="0"/>
              </a:defRPr>
            </a:lvl1pPr>
            <a:lvl2pPr>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solidFill>
                  <a:srgbClr val="000000"/>
                </a:solidFill>
                <a:latin typeface="Arial" panose="020B0604020202020204" pitchFamily="34" charset="0"/>
                <a:cs typeface="Arial" panose="020B0604020202020204" pitchFamily="34" charset="0"/>
              </a:defRPr>
            </a:lvl2pPr>
            <a:lvl3pPr>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solidFill>
                  <a:srgbClr val="000000"/>
                </a:solidFill>
                <a:latin typeface="Arial" panose="020B0604020202020204" pitchFamily="34" charset="0"/>
                <a:cs typeface="Arial" panose="020B0604020202020204" pitchFamily="34" charset="0"/>
              </a:defRPr>
            </a:lvl3pPr>
            <a:lvl4pPr>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solidFill>
                  <a:srgbClr val="000000"/>
                </a:solidFill>
                <a:latin typeface="Arial" panose="020B0604020202020204" pitchFamily="34" charset="0"/>
                <a:cs typeface="Arial" panose="020B0604020202020204" pitchFamily="34" charset="0"/>
              </a:defRPr>
            </a:lvl4pPr>
            <a:lvl5pPr>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solidFill>
                  <a:srgbClr val="000000"/>
                </a:solidFill>
                <a:latin typeface="Arial" panose="020B0604020202020204" pitchFamily="34" charset="0"/>
                <a:cs typeface="Arial" panose="020B0604020202020204" pitchFamily="34" charset="0"/>
              </a:defRPr>
            </a:lvl9pPr>
          </a:lstStyle>
          <a:p>
            <a:pPr>
              <a:spcBef>
                <a:spcPts val="1625"/>
              </a:spcBef>
              <a:buClrTx/>
              <a:buSzPct val="80000"/>
              <a:buFontTx/>
              <a:buNone/>
            </a:pPr>
            <a:r>
              <a:rPr lang="en-US" altLang="en-US" sz="2600" b="1" dirty="0">
                <a:solidFill>
                  <a:srgbClr val="9966FF"/>
                </a:solidFill>
              </a:rPr>
              <a:t>	</a:t>
            </a:r>
            <a:r>
              <a:rPr lang="el-GR" altLang="en-US" sz="2600" b="1" dirty="0">
                <a:solidFill>
                  <a:srgbClr val="9966FF"/>
                </a:solidFill>
              </a:rPr>
              <a:t>Η σταθερότητα των πρωτεϊνών είναι εξαρτώμενη από το</a:t>
            </a:r>
            <a:r>
              <a:rPr lang="en-US" altLang="en-US" sz="2600" b="1" dirty="0">
                <a:solidFill>
                  <a:srgbClr val="9966FF"/>
                </a:solidFill>
              </a:rPr>
              <a:t> pH</a:t>
            </a:r>
            <a:r>
              <a:rPr lang="en-US" altLang="en-US" sz="2600" b="1" dirty="0"/>
              <a:t> </a:t>
            </a:r>
          </a:p>
          <a:p>
            <a:pPr marL="457200" lvl="2" indent="-142875">
              <a:spcBef>
                <a:spcPts val="1250"/>
              </a:spcBef>
              <a:buSzPct val="80000"/>
            </a:pPr>
            <a:r>
              <a:rPr lang="en-US" altLang="en-US" sz="2000" b="1" dirty="0"/>
              <a:t>	</a:t>
            </a:r>
            <a:r>
              <a:rPr lang="el-GR" altLang="en-US" sz="2000" b="1" dirty="0"/>
              <a:t>Εάν η </a:t>
            </a:r>
            <a:r>
              <a:rPr lang="en-US" altLang="en-US" sz="2000" b="1" dirty="0"/>
              <a:t> </a:t>
            </a:r>
            <a:r>
              <a:rPr lang="en-US" altLang="en-US" sz="2000" b="1" dirty="0" err="1">
                <a:solidFill>
                  <a:srgbClr val="0099CC"/>
                </a:solidFill>
              </a:rPr>
              <a:t>pK</a:t>
            </a:r>
            <a:r>
              <a:rPr lang="en-US" altLang="en-US" sz="2000" b="1" baseline="-25000" dirty="0" err="1">
                <a:solidFill>
                  <a:srgbClr val="0099CC"/>
                </a:solidFill>
              </a:rPr>
              <a:t>a</a:t>
            </a:r>
            <a:r>
              <a:rPr lang="en-US" altLang="en-US" sz="2000" b="1" dirty="0">
                <a:solidFill>
                  <a:srgbClr val="0099CC"/>
                </a:solidFill>
              </a:rPr>
              <a:t> </a:t>
            </a:r>
            <a:r>
              <a:rPr lang="el-GR" altLang="en-US" sz="2000" b="1" dirty="0">
                <a:solidFill>
                  <a:srgbClr val="0099CC"/>
                </a:solidFill>
              </a:rPr>
              <a:t>ενός κατάλοιπου είναι διαφορετική στην αναδιπλωμένη κατάσταση από τη τιμή του στη αποδιαταγμένη</a:t>
            </a:r>
            <a:r>
              <a:rPr lang="el-GR" altLang="en-US" sz="2000" b="1" dirty="0"/>
              <a:t>, η σταθερότητα της πρωτεΐνης θα εξαρτάται από το</a:t>
            </a:r>
            <a:r>
              <a:rPr lang="en-US" altLang="en-US" sz="2000" b="1" dirty="0"/>
              <a:t> pH</a:t>
            </a:r>
          </a:p>
        </p:txBody>
      </p:sp>
      <p:sp>
        <p:nvSpPr>
          <p:cNvPr id="169987" name="Rectangle 3">
            <a:extLst>
              <a:ext uri="{FF2B5EF4-FFF2-40B4-BE49-F238E27FC236}">
                <a16:creationId xmlns:a16="http://schemas.microsoft.com/office/drawing/2014/main" id="{DA0E69FB-2A1D-4A02-BA2F-F17F566B6449}"/>
              </a:ext>
            </a:extLst>
          </p:cNvPr>
          <p:cNvSpPr>
            <a:spLocks noChangeArrowheads="1"/>
          </p:cNvSpPr>
          <p:nvPr/>
        </p:nvSpPr>
        <p:spPr bwMode="auto">
          <a:xfrm>
            <a:off x="2483768" y="4727080"/>
            <a:ext cx="5697493" cy="8640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608013" indent="-600075">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solidFill>
                  <a:srgbClr val="000000"/>
                </a:solidFill>
                <a:latin typeface="Arial" panose="020B0604020202020204" pitchFamily="34" charset="0"/>
                <a:cs typeface="Arial" panose="020B0604020202020204" pitchFamily="34" charset="0"/>
              </a:defRPr>
            </a:lvl1pPr>
            <a:lvl2pPr>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solidFill>
                  <a:srgbClr val="000000"/>
                </a:solidFill>
                <a:latin typeface="Arial" panose="020B0604020202020204" pitchFamily="34" charset="0"/>
                <a:cs typeface="Arial" panose="020B0604020202020204" pitchFamily="34" charset="0"/>
              </a:defRPr>
            </a:lvl2pPr>
            <a:lvl3pPr>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solidFill>
                  <a:srgbClr val="000000"/>
                </a:solidFill>
                <a:latin typeface="Arial" panose="020B0604020202020204" pitchFamily="34" charset="0"/>
                <a:cs typeface="Arial" panose="020B0604020202020204" pitchFamily="34" charset="0"/>
              </a:defRPr>
            </a:lvl3pPr>
            <a:lvl4pPr>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solidFill>
                  <a:srgbClr val="000000"/>
                </a:solidFill>
                <a:latin typeface="Arial" panose="020B0604020202020204" pitchFamily="34" charset="0"/>
                <a:cs typeface="Arial" panose="020B0604020202020204" pitchFamily="34" charset="0"/>
              </a:defRPr>
            </a:lvl4pPr>
            <a:lvl5pPr>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solidFill>
                  <a:srgbClr val="000000"/>
                </a:solidFill>
                <a:latin typeface="Arial" panose="020B0604020202020204" pitchFamily="34" charset="0"/>
                <a:cs typeface="Arial" panose="020B0604020202020204" pitchFamily="34" charset="0"/>
              </a:defRPr>
            </a:lvl9pPr>
          </a:lstStyle>
          <a:p>
            <a:pPr marL="7938" indent="0">
              <a:spcBef>
                <a:spcPts val="600"/>
              </a:spcBef>
              <a:buSzPct val="60000"/>
            </a:pPr>
            <a:r>
              <a:rPr lang="el-GR" altLang="en-US" sz="2400" b="1" dirty="0"/>
              <a:t>Οι πρωτεΐνες είναι πιο σταθερές </a:t>
            </a:r>
            <a:endParaRPr lang="en-US" altLang="en-US" sz="2400" b="1" dirty="0"/>
          </a:p>
          <a:p>
            <a:pPr marL="7938" indent="0">
              <a:spcBef>
                <a:spcPts val="600"/>
              </a:spcBef>
              <a:buSzPct val="60000"/>
            </a:pPr>
            <a:r>
              <a:rPr lang="el-GR" altLang="en-US" sz="2400" b="1" dirty="0"/>
              <a:t>κοντά στο </a:t>
            </a:r>
            <a:r>
              <a:rPr lang="en-US" altLang="en-US" sz="2400" b="1" dirty="0"/>
              <a:t>pH </a:t>
            </a:r>
            <a:r>
              <a:rPr lang="el-GR" altLang="en-US" sz="2400" b="1" dirty="0"/>
              <a:t>στο οποίο </a:t>
            </a:r>
            <a:r>
              <a:rPr lang="el-GR" altLang="en-US" sz="2400" b="1" dirty="0">
                <a:solidFill>
                  <a:srgbClr val="9966FF"/>
                </a:solidFill>
              </a:rPr>
              <a:t>λειτουργούν</a:t>
            </a:r>
            <a:r>
              <a:rPr lang="el-GR" altLang="en-US" sz="2400" b="1" dirty="0"/>
              <a:t> </a:t>
            </a:r>
          </a:p>
        </p:txBody>
      </p:sp>
      <p:pic>
        <p:nvPicPr>
          <p:cNvPr id="1026" name="Picture 2" descr="Can You Trust a Eureka Moment? - Scientific American">
            <a:extLst>
              <a:ext uri="{FF2B5EF4-FFF2-40B4-BE49-F238E27FC236}">
                <a16:creationId xmlns:a16="http://schemas.microsoft.com/office/drawing/2014/main" id="{BBEAD042-025B-786F-0672-63CC0EAD4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9" y="3933056"/>
            <a:ext cx="2088573" cy="20850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493"/>
                                          </p:stCondLst>
                                        </p:cTn>
                                        <p:tgtEl>
                                          <p:spTgt spid="1699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493"/>
                                          </p:stCondLst>
                                        </p:cTn>
                                        <p:tgtEl>
                                          <p:spTgt spid="1699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493"/>
                                          </p:stCondLst>
                                        </p:cTn>
                                        <p:tgtEl>
                                          <p:spTgt spid="16998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493"/>
                                          </p:stCondLst>
                                        </p:cTn>
                                        <p:tgtEl>
                                          <p:spTgt spid="169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09" name="Text Box 1">
            <a:extLst>
              <a:ext uri="{FF2B5EF4-FFF2-40B4-BE49-F238E27FC236}">
                <a16:creationId xmlns:a16="http://schemas.microsoft.com/office/drawing/2014/main" id="{12591C3A-04B8-4DB6-BA54-1A049ACB36E8}"/>
              </a:ext>
            </a:extLst>
          </p:cNvPr>
          <p:cNvSpPr txBox="1">
            <a:spLocks noChangeArrowheads="1"/>
          </p:cNvSpPr>
          <p:nvPr/>
        </p:nvSpPr>
        <p:spPr bwMode="auto">
          <a:xfrm>
            <a:off x="428625" y="106363"/>
            <a:ext cx="8229600" cy="808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b="1" dirty="0">
                <a:solidFill>
                  <a:srgbClr val="C00000"/>
                </a:solidFill>
              </a:rPr>
              <a:t>Παράγοντες που επιδρούν στις τιμές </a:t>
            </a:r>
            <a:r>
              <a:rPr lang="en-US" altLang="en-US" sz="3200" b="1" dirty="0">
                <a:solidFill>
                  <a:srgbClr val="C00000"/>
                </a:solidFill>
              </a:rPr>
              <a:t>p</a:t>
            </a:r>
            <a:r>
              <a:rPr lang="el-GR" altLang="en-US" sz="3200" b="1" dirty="0">
                <a:solidFill>
                  <a:srgbClr val="C00000"/>
                </a:solidFill>
              </a:rPr>
              <a:t>Κ</a:t>
            </a:r>
            <a:r>
              <a:rPr lang="en-US" altLang="en-US" sz="3200" b="1" dirty="0">
                <a:solidFill>
                  <a:srgbClr val="C00000"/>
                </a:solidFill>
              </a:rPr>
              <a:t>a</a:t>
            </a:r>
          </a:p>
        </p:txBody>
      </p:sp>
      <p:sp>
        <p:nvSpPr>
          <p:cNvPr id="171010" name="Text Box 2">
            <a:extLst>
              <a:ext uri="{FF2B5EF4-FFF2-40B4-BE49-F238E27FC236}">
                <a16:creationId xmlns:a16="http://schemas.microsoft.com/office/drawing/2014/main" id="{1497C5DE-E30A-48FA-BCFF-3898D4BA25E7}"/>
              </a:ext>
            </a:extLst>
          </p:cNvPr>
          <p:cNvSpPr txBox="1">
            <a:spLocks noChangeArrowheads="1"/>
          </p:cNvSpPr>
          <p:nvPr/>
        </p:nvSpPr>
        <p:spPr bwMode="auto">
          <a:xfrm>
            <a:off x="485775" y="914400"/>
            <a:ext cx="8658225" cy="579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00075" indent="-600075">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1pPr>
            <a:lvl2pPr marL="981075" indent="-523875">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2pPr>
            <a:lvl3pPr>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3pPr>
            <a:lvl4pPr>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4pPr>
            <a:lvl5pPr>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9pPr>
          </a:lstStyle>
          <a:p>
            <a:pPr marL="0" indent="0">
              <a:lnSpc>
                <a:spcPct val="90000"/>
              </a:lnSpc>
              <a:spcBef>
                <a:spcPts val="600"/>
              </a:spcBef>
              <a:buSzPct val="80000"/>
            </a:pPr>
            <a:r>
              <a:rPr lang="en-US" altLang="en-US" sz="2400" b="1" dirty="0"/>
              <a:t>Ta </a:t>
            </a:r>
            <a:r>
              <a:rPr lang="el-GR" altLang="en-US" sz="2400" b="1" dirty="0"/>
              <a:t>ιονιζόμενα κατάλοιπα εντός των αναδιπλωμένων πρωτεϊνών αντιμετωπίζουν δυσκολίες</a:t>
            </a:r>
            <a:r>
              <a:rPr lang="en-US" altLang="en-US" sz="2400" b="1" dirty="0"/>
              <a:t>,</a:t>
            </a:r>
            <a:r>
              <a:rPr lang="el-GR" altLang="en-US" sz="2400" b="1" dirty="0"/>
              <a:t> συγκριτικά με το νερό</a:t>
            </a:r>
            <a:r>
              <a:rPr lang="en-US" altLang="en-US" sz="2400" b="1" dirty="0"/>
              <a:t>:</a:t>
            </a:r>
          </a:p>
          <a:p>
            <a:pPr>
              <a:lnSpc>
                <a:spcPct val="90000"/>
              </a:lnSpc>
              <a:spcBef>
                <a:spcPts val="1500"/>
              </a:spcBef>
              <a:buSzPct val="80000"/>
              <a:buFont typeface="Times New Roman" panose="02020603050405020304" pitchFamily="18" charset="0"/>
              <a:buAutoNum type="arabicPeriod"/>
            </a:pPr>
            <a:r>
              <a:rPr lang="el-GR" altLang="en-US" sz="2400" b="1" dirty="0"/>
              <a:t>Είναι μερικώς μη επιδιαλυτωμένα από την πρωτεΐνη</a:t>
            </a:r>
          </a:p>
          <a:p>
            <a:pPr lvl="1">
              <a:lnSpc>
                <a:spcPct val="90000"/>
              </a:lnSpc>
              <a:spcBef>
                <a:spcPts val="600"/>
              </a:spcBef>
              <a:buSzPct val="60000"/>
              <a:buFont typeface="Times New Roman" panose="02020603050405020304" pitchFamily="18" charset="0"/>
              <a:buBlip>
                <a:blip r:embed="rId3"/>
              </a:buBlip>
            </a:pPr>
            <a:r>
              <a:rPr lang="el-GR" altLang="en-US" sz="2400" b="1" dirty="0"/>
              <a:t>Αυτό είναι μη ευνοϊκό ειδικά για την φορτισμένη μορφή (επειδή είναι ένα ιόν)</a:t>
            </a:r>
            <a:r>
              <a:rPr lang="en-US" altLang="en-US" sz="2400" b="1" dirty="0"/>
              <a:t> </a:t>
            </a:r>
          </a:p>
          <a:p>
            <a:pPr lvl="1">
              <a:lnSpc>
                <a:spcPct val="90000"/>
              </a:lnSpc>
              <a:spcBef>
                <a:spcPts val="600"/>
              </a:spcBef>
              <a:buSzPct val="60000"/>
              <a:buFont typeface="Times New Roman" panose="02020603050405020304" pitchFamily="18" charset="0"/>
              <a:buBlip>
                <a:blip r:embed="rId3"/>
              </a:buBlip>
            </a:pPr>
            <a:r>
              <a:rPr lang="el-GR" altLang="en-US" sz="2400" b="1" dirty="0"/>
              <a:t>Αλλά είναι επίσης και μη ευνοϊκό για την ουδέτερη μορφή (επειδή είναι  ένα δίπολο)</a:t>
            </a:r>
          </a:p>
          <a:p>
            <a:pPr>
              <a:lnSpc>
                <a:spcPct val="90000"/>
              </a:lnSpc>
              <a:spcBef>
                <a:spcPts val="1800"/>
              </a:spcBef>
              <a:buSzPct val="80000"/>
              <a:buFont typeface="Times New Roman" panose="02020603050405020304" pitchFamily="18" charset="0"/>
              <a:buAutoNum type="arabicPeriod"/>
            </a:pPr>
            <a:r>
              <a:rPr lang="el-GR" altLang="en-US" sz="2400" b="1" dirty="0"/>
              <a:t>Κάνουν νέες αλληλεπιδράσεις με </a:t>
            </a:r>
            <a:r>
              <a:rPr lang="el-GR" altLang="en-US" sz="2400" b="1" u="sng" dirty="0"/>
              <a:t>άλλα</a:t>
            </a:r>
            <a:r>
              <a:rPr lang="el-GR" altLang="en-US" sz="2400" b="1" dirty="0"/>
              <a:t> κατάλοιπα</a:t>
            </a:r>
          </a:p>
          <a:p>
            <a:pPr>
              <a:lnSpc>
                <a:spcPct val="90000"/>
              </a:lnSpc>
              <a:spcBef>
                <a:spcPts val="1800"/>
              </a:spcBef>
              <a:buSzPct val="80000"/>
              <a:buFont typeface="Times New Roman" panose="02020603050405020304" pitchFamily="18" charset="0"/>
              <a:buAutoNum type="arabicPeriod"/>
            </a:pPr>
            <a:r>
              <a:rPr lang="el-GR" altLang="en-US" sz="2400" b="1" dirty="0"/>
              <a:t>Αυτές οι νέες αλληλεπιδράσεις μπορεί να είναι ενεργειακά ευνοϊκές ή μη ευνοΐκές</a:t>
            </a:r>
          </a:p>
          <a:p>
            <a:pPr>
              <a:lnSpc>
                <a:spcPct val="90000"/>
              </a:lnSpc>
              <a:spcBef>
                <a:spcPts val="1800"/>
              </a:spcBef>
              <a:buSzPct val="80000"/>
              <a:buFont typeface="Times New Roman" panose="02020603050405020304" pitchFamily="18" charset="0"/>
              <a:buAutoNum type="arabicPeriod"/>
            </a:pPr>
            <a:r>
              <a:rPr lang="el-GR" altLang="en-US" sz="2400" b="1" dirty="0"/>
              <a:t>Συνήθως η φορτισμένη μορφή είναι εκείνη που επηρεάζεται περισσότερο από εκείνες τις αλληλεπιδράσεις παρά η ουδέτερη μορφή</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493"/>
                                          </p:stCondLst>
                                        </p:cTn>
                                        <p:tgtEl>
                                          <p:spTgt spid="1710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493"/>
                                          </p:stCondLst>
                                        </p:cTn>
                                        <p:tgtEl>
                                          <p:spTgt spid="1710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493"/>
                                          </p:stCondLst>
                                        </p:cTn>
                                        <p:tgtEl>
                                          <p:spTgt spid="17101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493"/>
                                          </p:stCondLst>
                                        </p:cTn>
                                        <p:tgtEl>
                                          <p:spTgt spid="17101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493"/>
                                          </p:stCondLst>
                                        </p:cTn>
                                        <p:tgtEl>
                                          <p:spTgt spid="17101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493"/>
                                          </p:stCondLst>
                                        </p:cTn>
                                        <p:tgtEl>
                                          <p:spTgt spid="171010">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493"/>
                                          </p:stCondLst>
                                        </p:cTn>
                                        <p:tgtEl>
                                          <p:spTgt spid="1710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3" name="Text Box 1">
            <a:extLst>
              <a:ext uri="{FF2B5EF4-FFF2-40B4-BE49-F238E27FC236}">
                <a16:creationId xmlns:a16="http://schemas.microsoft.com/office/drawing/2014/main" id="{DC45A929-8899-4281-B2EB-A95503DC5B8D}"/>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solidFill>
                  <a:srgbClr val="FF0000"/>
                </a:solidFill>
              </a:rPr>
              <a:t>Πρωτε</a:t>
            </a:r>
            <a:r>
              <a:rPr lang="en-US" altLang="en-US" sz="3800">
                <a:solidFill>
                  <a:srgbClr val="FF0000"/>
                </a:solidFill>
              </a:rPr>
              <a:t>ï</a:t>
            </a:r>
            <a:r>
              <a:rPr lang="el-GR" altLang="en-US" sz="3800">
                <a:solidFill>
                  <a:srgbClr val="FF0000"/>
                </a:solidFill>
              </a:rPr>
              <a:t>νικός έλεγχος</a:t>
            </a:r>
          </a:p>
        </p:txBody>
      </p:sp>
      <p:sp>
        <p:nvSpPr>
          <p:cNvPr id="172034" name="Text Box 2">
            <a:extLst>
              <a:ext uri="{FF2B5EF4-FFF2-40B4-BE49-F238E27FC236}">
                <a16:creationId xmlns:a16="http://schemas.microsoft.com/office/drawing/2014/main" id="{C05BACCE-4DFF-4201-89FB-657624AED5D1}"/>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CCCCFF"/>
              </a:buClr>
              <a:buFont typeface="Wingdings" panose="05000000000000000000" pitchFamily="2" charset="2"/>
              <a:buChar char=""/>
            </a:pPr>
            <a:r>
              <a:rPr lang="el-GR" altLang="en-US" sz="3200"/>
              <a:t>Η </a:t>
            </a:r>
            <a:r>
              <a:rPr lang="el-GR" altLang="en-US" sz="3200">
                <a:solidFill>
                  <a:srgbClr val="0000FF"/>
                </a:solidFill>
              </a:rPr>
              <a:t>κατάσταση ιονισμού </a:t>
            </a:r>
            <a:r>
              <a:rPr lang="el-GR" altLang="en-US" sz="3200"/>
              <a:t>των λειτουργικών ομάδων εξαρτάται από την ιδιαίτερη ομάδα και το </a:t>
            </a:r>
            <a:r>
              <a:rPr lang="el-GR" altLang="en-US" sz="3200">
                <a:solidFill>
                  <a:srgbClr val="0000FF"/>
                </a:solidFill>
              </a:rPr>
              <a:t>τοπικό περιβάλλον </a:t>
            </a:r>
            <a:r>
              <a:rPr lang="el-GR" altLang="en-US" sz="3200"/>
              <a:t>στο οποίο ευρίσκεται.</a:t>
            </a:r>
          </a:p>
          <a:p>
            <a:pPr>
              <a:spcBef>
                <a:spcPts val="800"/>
              </a:spcBef>
              <a:buClr>
                <a:srgbClr val="CCCCFF"/>
              </a:buClr>
              <a:buFont typeface="Wingdings" panose="05000000000000000000" pitchFamily="2" charset="2"/>
              <a:buChar char=""/>
            </a:pPr>
            <a:r>
              <a:rPr lang="el-GR" altLang="en-US" sz="3200"/>
              <a:t>Η </a:t>
            </a:r>
            <a:r>
              <a:rPr lang="el-GR" altLang="en-US" sz="3200">
                <a:solidFill>
                  <a:srgbClr val="0000FF"/>
                </a:solidFill>
              </a:rPr>
              <a:t>αναδίπλωση</a:t>
            </a:r>
            <a:r>
              <a:rPr lang="el-GR" altLang="en-US" sz="3200"/>
              <a:t> μιας πρωτε</a:t>
            </a:r>
            <a:r>
              <a:rPr lang="en-US" altLang="en-US" sz="3200"/>
              <a:t>î</a:t>
            </a:r>
            <a:r>
              <a:rPr lang="el-GR" altLang="en-US" sz="3200"/>
              <a:t>νης μπορεί να δημιουργεί εξειδικευμένα τοπικά περιβάλλοντα όπου η </a:t>
            </a:r>
            <a:r>
              <a:rPr lang="el-GR" altLang="en-US" sz="3200">
                <a:solidFill>
                  <a:srgbClr val="0000FF"/>
                </a:solidFill>
              </a:rPr>
              <a:t>οξεο-βασική συμπεριφορά </a:t>
            </a:r>
            <a:r>
              <a:rPr lang="el-GR" altLang="en-US" sz="3200"/>
              <a:t>των ιονιζόμενων μπορεί να </a:t>
            </a:r>
            <a:r>
              <a:rPr lang="el-GR" altLang="en-US" sz="3200">
                <a:solidFill>
                  <a:srgbClr val="0000FF"/>
                </a:solidFill>
              </a:rPr>
              <a:t>διαταραχθεί</a:t>
            </a:r>
            <a:r>
              <a:rPr lang="en-US" altLang="en-US" sz="3200">
                <a:solidFill>
                  <a:srgbClr val="0000FF"/>
                </a:solidFill>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7" name="Text Box 1">
            <a:extLst>
              <a:ext uri="{FF2B5EF4-FFF2-40B4-BE49-F238E27FC236}">
                <a16:creationId xmlns:a16="http://schemas.microsoft.com/office/drawing/2014/main" id="{A7212157-9A7F-428A-9118-9D101F5BF15C}"/>
              </a:ext>
            </a:extLst>
          </p:cNvPr>
          <p:cNvSpPr txBox="1">
            <a:spLocks noChangeArrowheads="1"/>
          </p:cNvSpPr>
          <p:nvPr/>
        </p:nvSpPr>
        <p:spPr bwMode="auto">
          <a:xfrm>
            <a:off x="274638" y="167482"/>
            <a:ext cx="8549481"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b="1" dirty="0">
                <a:latin typeface="Arial Narrow" panose="020B0606020202030204" pitchFamily="34" charset="0"/>
              </a:rPr>
              <a:t>Απλοί κανόνες για την εικασία </a:t>
            </a:r>
            <a:r>
              <a:rPr lang="el-GR" altLang="en-US" sz="3200" b="1" i="1" dirty="0">
                <a:solidFill>
                  <a:srgbClr val="99CC00"/>
                </a:solidFill>
                <a:latin typeface="Arial Narrow" panose="020B0606020202030204" pitchFamily="34" charset="0"/>
              </a:rPr>
              <a:t>μεταθέσεων της </a:t>
            </a:r>
            <a:r>
              <a:rPr lang="en-US" altLang="en-US" sz="3200" b="1" i="1" dirty="0">
                <a:solidFill>
                  <a:srgbClr val="99CC00"/>
                </a:solidFill>
                <a:latin typeface="Arial Narrow" panose="020B0606020202030204" pitchFamily="34" charset="0"/>
              </a:rPr>
              <a:t> </a:t>
            </a:r>
            <a:r>
              <a:rPr lang="en-US" altLang="en-US" sz="3200" b="1" i="1" dirty="0" err="1">
                <a:solidFill>
                  <a:srgbClr val="99CC00"/>
                </a:solidFill>
                <a:latin typeface="Arial Narrow" panose="020B0606020202030204" pitchFamily="34" charset="0"/>
              </a:rPr>
              <a:t>pK</a:t>
            </a:r>
            <a:r>
              <a:rPr lang="en-US" altLang="en-US" sz="3200" b="1" i="1" baseline="-25000" dirty="0" err="1">
                <a:solidFill>
                  <a:srgbClr val="99CC00"/>
                </a:solidFill>
                <a:latin typeface="Arial Narrow" panose="020B0606020202030204" pitchFamily="34" charset="0"/>
              </a:rPr>
              <a:t>a</a:t>
            </a:r>
            <a:endParaRPr lang="en-US" altLang="en-US" sz="3200" b="1" i="1" baseline="-25000" dirty="0">
              <a:solidFill>
                <a:srgbClr val="99CC00"/>
              </a:solidFill>
              <a:latin typeface="Arial Narrow" panose="020B0606020202030204" pitchFamily="34" charset="0"/>
            </a:endParaRPr>
          </a:p>
        </p:txBody>
      </p:sp>
      <p:sp>
        <p:nvSpPr>
          <p:cNvPr id="173058" name="Text Box 2">
            <a:extLst>
              <a:ext uri="{FF2B5EF4-FFF2-40B4-BE49-F238E27FC236}">
                <a16:creationId xmlns:a16="http://schemas.microsoft.com/office/drawing/2014/main" id="{B46D0E0A-FBEB-479E-9291-A7820D923EE8}"/>
              </a:ext>
            </a:extLst>
          </p:cNvPr>
          <p:cNvSpPr txBox="1">
            <a:spLocks noChangeArrowheads="1"/>
          </p:cNvSpPr>
          <p:nvPr/>
        </p:nvSpPr>
        <p:spPr bwMode="auto">
          <a:xfrm>
            <a:off x="128588" y="1962150"/>
            <a:ext cx="4443412"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9pPr>
          </a:lstStyle>
          <a:p>
            <a:pPr>
              <a:spcBef>
                <a:spcPts val="500"/>
              </a:spcBef>
              <a:buClrTx/>
              <a:buSzPct val="80000"/>
              <a:buFontTx/>
              <a:buNone/>
            </a:pPr>
            <a:r>
              <a:rPr lang="en-US" altLang="en-US" sz="2600" b="1" dirty="0">
                <a:latin typeface="Comic Sans MS" panose="030F0702030302020204" pitchFamily="66" charset="0"/>
              </a:rPr>
              <a:t>   </a:t>
            </a:r>
            <a:r>
              <a:rPr lang="el-GR" altLang="en-US" sz="2000" b="1" dirty="0">
                <a:latin typeface="Arial Narrow" panose="020B0606020202030204" pitchFamily="34" charset="0"/>
              </a:rPr>
              <a:t>όξινα κατάλοιπα</a:t>
            </a:r>
          </a:p>
          <a:p>
            <a:pPr>
              <a:buClrTx/>
              <a:buSzPct val="80000"/>
              <a:buFontTx/>
              <a:buNone/>
            </a:pPr>
            <a:r>
              <a:rPr lang="en-US" altLang="en-US" sz="2000" b="1" dirty="0">
                <a:latin typeface="Arial Narrow" panose="020B0606020202030204" pitchFamily="34" charset="0"/>
              </a:rPr>
              <a:t>   	(asp &amp; </a:t>
            </a:r>
            <a:r>
              <a:rPr lang="en-US" altLang="en-US" sz="2000" b="1" dirty="0" err="1">
                <a:latin typeface="Arial Narrow" panose="020B0606020202030204" pitchFamily="34" charset="0"/>
              </a:rPr>
              <a:t>glu</a:t>
            </a:r>
            <a:r>
              <a:rPr lang="en-US" altLang="en-US" sz="2000" b="1" dirty="0">
                <a:latin typeface="Arial Narrow" panose="020B0606020202030204" pitchFamily="34" charset="0"/>
              </a:rPr>
              <a:t>)</a:t>
            </a:r>
          </a:p>
          <a:p>
            <a:pPr>
              <a:spcBef>
                <a:spcPts val="5500"/>
              </a:spcBef>
              <a:buClrTx/>
              <a:buSzPct val="80000"/>
              <a:buFontTx/>
              <a:buNone/>
            </a:pPr>
            <a:r>
              <a:rPr lang="el-GR" altLang="en-US" sz="2000" b="1" dirty="0">
                <a:latin typeface="Arial Narrow" panose="020B0606020202030204" pitchFamily="34" charset="0"/>
              </a:rPr>
              <a:t>Εάν η φορτισμένη μορφή είναι «δυστυχής» </a:t>
            </a:r>
            <a:r>
              <a:rPr lang="en-US" altLang="en-US" sz="2000" b="1" dirty="0">
                <a:latin typeface="Arial Narrow" panose="020B0606020202030204" pitchFamily="34" charset="0"/>
              </a:rPr>
              <a:t>:</a:t>
            </a:r>
          </a:p>
          <a:p>
            <a:pPr>
              <a:spcBef>
                <a:spcPts val="250"/>
              </a:spcBef>
              <a:buClrTx/>
              <a:buSzPct val="80000"/>
              <a:buFontTx/>
              <a:buNone/>
            </a:pPr>
            <a:r>
              <a:rPr lang="en-US" altLang="en-US" sz="2000" b="1" dirty="0">
                <a:latin typeface="Arial Narrow" panose="020B0606020202030204" pitchFamily="34" charset="0"/>
              </a:rPr>
              <a:t>	</a:t>
            </a:r>
            <a:r>
              <a:rPr lang="el-GR" altLang="en-US" sz="2000" b="1" dirty="0">
                <a:latin typeface="Arial Narrow" panose="020B0606020202030204" pitchFamily="34" charset="0"/>
              </a:rPr>
              <a:t>η απελευθέρωση του πρωτονίου είναι πιο δύσκολη</a:t>
            </a:r>
          </a:p>
          <a:p>
            <a:pPr>
              <a:spcBef>
                <a:spcPts val="250"/>
              </a:spcBef>
              <a:buClrTx/>
              <a:buSzPct val="80000"/>
              <a:buFontTx/>
              <a:buNone/>
            </a:pPr>
            <a:r>
              <a:rPr lang="en-US" altLang="en-US" sz="2000" b="1" dirty="0">
                <a:latin typeface="Arial Narrow" panose="020B0606020202030204" pitchFamily="34" charset="0"/>
              </a:rPr>
              <a:t>	</a:t>
            </a:r>
            <a:r>
              <a:rPr lang="el-GR" altLang="en-US" sz="2000" b="1" dirty="0">
                <a:latin typeface="Arial Narrow" panose="020B0606020202030204" pitchFamily="34" charset="0"/>
              </a:rPr>
              <a:t>έτσι η</a:t>
            </a:r>
            <a:r>
              <a:rPr lang="en-US" altLang="en-US" sz="2000" b="1" dirty="0">
                <a:latin typeface="Arial Narrow" panose="020B0606020202030204" pitchFamily="34" charset="0"/>
              </a:rPr>
              <a:t> </a:t>
            </a:r>
            <a:r>
              <a:rPr lang="en-US" altLang="en-US" sz="2000" b="1" dirty="0" err="1">
                <a:solidFill>
                  <a:srgbClr val="9966FF"/>
                </a:solidFill>
                <a:latin typeface="Arial Narrow" panose="020B0606020202030204" pitchFamily="34" charset="0"/>
              </a:rPr>
              <a:t>pKa</a:t>
            </a:r>
            <a:r>
              <a:rPr lang="en-US" altLang="en-US" sz="2000" b="1" dirty="0">
                <a:solidFill>
                  <a:srgbClr val="9966FF"/>
                </a:solidFill>
                <a:latin typeface="Arial Narrow" panose="020B0606020202030204" pitchFamily="34" charset="0"/>
              </a:rPr>
              <a:t> </a:t>
            </a:r>
            <a:r>
              <a:rPr lang="el-GR" altLang="en-US" sz="2000" b="1" dirty="0">
                <a:solidFill>
                  <a:srgbClr val="9966FF"/>
                </a:solidFill>
                <a:latin typeface="Arial Narrow" panose="020B0606020202030204" pitchFamily="34" charset="0"/>
              </a:rPr>
              <a:t>ανεβαίνει</a:t>
            </a:r>
          </a:p>
          <a:p>
            <a:pPr>
              <a:spcBef>
                <a:spcPts val="2250"/>
              </a:spcBef>
              <a:buClrTx/>
              <a:buSzPct val="80000"/>
              <a:buFontTx/>
              <a:buNone/>
            </a:pPr>
            <a:r>
              <a:rPr lang="el-GR" altLang="en-US" sz="2000" b="1" dirty="0">
                <a:latin typeface="Arial Narrow" panose="020B0606020202030204" pitchFamily="34" charset="0"/>
              </a:rPr>
              <a:t>Εάν η φορτισμένη μορφή είναι «ευτυχής»</a:t>
            </a:r>
            <a:r>
              <a:rPr lang="en-US" altLang="en-US" sz="2000" b="1" dirty="0">
                <a:latin typeface="Arial Narrow" panose="020B0606020202030204" pitchFamily="34" charset="0"/>
              </a:rPr>
              <a:t>:</a:t>
            </a:r>
          </a:p>
          <a:p>
            <a:pPr>
              <a:spcBef>
                <a:spcPts val="250"/>
              </a:spcBef>
              <a:buClrTx/>
              <a:buSzPct val="80000"/>
              <a:buFontTx/>
              <a:buNone/>
            </a:pPr>
            <a:r>
              <a:rPr lang="en-US" altLang="en-US" sz="2000" b="1" dirty="0">
                <a:latin typeface="Arial Narrow" panose="020B0606020202030204" pitchFamily="34" charset="0"/>
              </a:rPr>
              <a:t>	</a:t>
            </a:r>
            <a:r>
              <a:rPr lang="el-GR" altLang="en-US" sz="2000" b="1" dirty="0">
                <a:latin typeface="Arial Narrow" panose="020B0606020202030204" pitchFamily="34" charset="0"/>
              </a:rPr>
              <a:t>η απελευθέρωση του πρωτονίου είναι ευκολότερη</a:t>
            </a:r>
          </a:p>
          <a:p>
            <a:pPr>
              <a:spcBef>
                <a:spcPts val="250"/>
              </a:spcBef>
              <a:buClrTx/>
              <a:buSzPct val="80000"/>
              <a:buFontTx/>
              <a:buNone/>
            </a:pPr>
            <a:r>
              <a:rPr lang="en-US" altLang="en-US" sz="2000" b="1" dirty="0">
                <a:latin typeface="Arial Narrow" panose="020B0606020202030204" pitchFamily="34" charset="0"/>
              </a:rPr>
              <a:t>	</a:t>
            </a:r>
            <a:r>
              <a:rPr lang="el-GR" altLang="en-US" sz="2000" b="1" dirty="0">
                <a:latin typeface="Arial Narrow" panose="020B0606020202030204" pitchFamily="34" charset="0"/>
              </a:rPr>
              <a:t>άρα η</a:t>
            </a:r>
            <a:r>
              <a:rPr lang="en-US" altLang="en-US" sz="2000" b="1" dirty="0">
                <a:latin typeface="Arial Narrow" panose="020B0606020202030204" pitchFamily="34" charset="0"/>
              </a:rPr>
              <a:t> </a:t>
            </a:r>
            <a:r>
              <a:rPr lang="en-US" altLang="en-US" sz="2000" b="1" dirty="0" err="1">
                <a:solidFill>
                  <a:srgbClr val="FF0066"/>
                </a:solidFill>
                <a:latin typeface="Arial Narrow" panose="020B0606020202030204" pitchFamily="34" charset="0"/>
              </a:rPr>
              <a:t>pKa</a:t>
            </a:r>
            <a:r>
              <a:rPr lang="en-US" altLang="en-US" sz="2000" b="1" dirty="0">
                <a:solidFill>
                  <a:srgbClr val="FF0066"/>
                </a:solidFill>
                <a:latin typeface="Arial Narrow" panose="020B0606020202030204" pitchFamily="34" charset="0"/>
              </a:rPr>
              <a:t> </a:t>
            </a:r>
            <a:r>
              <a:rPr lang="el-GR" altLang="en-US" sz="2000" b="1" dirty="0">
                <a:solidFill>
                  <a:srgbClr val="FF0066"/>
                </a:solidFill>
                <a:latin typeface="Arial Narrow" panose="020B0606020202030204" pitchFamily="34" charset="0"/>
              </a:rPr>
              <a:t>κατεβαίνει</a:t>
            </a:r>
          </a:p>
        </p:txBody>
      </p:sp>
      <p:sp>
        <p:nvSpPr>
          <p:cNvPr id="173059" name="Rectangle 3">
            <a:extLst>
              <a:ext uri="{FF2B5EF4-FFF2-40B4-BE49-F238E27FC236}">
                <a16:creationId xmlns:a16="http://schemas.microsoft.com/office/drawing/2014/main" id="{FFA9628A-6465-428A-AA80-A3A9443ED530}"/>
              </a:ext>
            </a:extLst>
          </p:cNvPr>
          <p:cNvSpPr>
            <a:spLocks noChangeArrowheads="1"/>
          </p:cNvSpPr>
          <p:nvPr/>
        </p:nvSpPr>
        <p:spPr bwMode="auto">
          <a:xfrm>
            <a:off x="4681538" y="1971675"/>
            <a:ext cx="4462462"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9pPr>
          </a:lstStyle>
          <a:p>
            <a:pPr>
              <a:spcBef>
                <a:spcPts val="500"/>
              </a:spcBef>
              <a:buClrTx/>
              <a:buSzPct val="80000"/>
              <a:buFontTx/>
              <a:buNone/>
            </a:pPr>
            <a:r>
              <a:rPr lang="en-US" altLang="en-US" sz="2600" b="1" dirty="0">
                <a:latin typeface="Comic Sans MS" panose="030F0702030302020204" pitchFamily="66" charset="0"/>
              </a:rPr>
              <a:t>   </a:t>
            </a:r>
            <a:r>
              <a:rPr lang="el-GR" altLang="en-US" sz="2000" b="1" dirty="0">
                <a:latin typeface="Arial Narrow" panose="020B0606020202030204" pitchFamily="34" charset="0"/>
              </a:rPr>
              <a:t>βασικά κατάλοιπα</a:t>
            </a:r>
          </a:p>
          <a:p>
            <a:pPr>
              <a:buClrTx/>
              <a:buSzPct val="80000"/>
              <a:buFontTx/>
              <a:buNone/>
            </a:pPr>
            <a:r>
              <a:rPr lang="en-US" altLang="en-US" sz="2000" b="1" dirty="0">
                <a:latin typeface="Arial Narrow" panose="020B0606020202030204" pitchFamily="34" charset="0"/>
              </a:rPr>
              <a:t>   	(</a:t>
            </a:r>
            <a:r>
              <a:rPr lang="en-US" altLang="en-US" sz="2000" b="1" dirty="0" err="1">
                <a:latin typeface="Arial Narrow" panose="020B0606020202030204" pitchFamily="34" charset="0"/>
              </a:rPr>
              <a:t>arg</a:t>
            </a:r>
            <a:r>
              <a:rPr lang="en-US" altLang="en-US" sz="2000" b="1" dirty="0">
                <a:latin typeface="Arial Narrow" panose="020B0606020202030204" pitchFamily="34" charset="0"/>
              </a:rPr>
              <a:t>, </a:t>
            </a:r>
            <a:r>
              <a:rPr lang="en-US" altLang="en-US" sz="2000" b="1" dirty="0" err="1">
                <a:latin typeface="Arial Narrow" panose="020B0606020202030204" pitchFamily="34" charset="0"/>
              </a:rPr>
              <a:t>lys</a:t>
            </a:r>
            <a:r>
              <a:rPr lang="en-US" altLang="en-US" sz="2000" b="1" dirty="0">
                <a:latin typeface="Arial Narrow" panose="020B0606020202030204" pitchFamily="34" charset="0"/>
              </a:rPr>
              <a:t> &amp; his)</a:t>
            </a:r>
          </a:p>
          <a:p>
            <a:pPr>
              <a:spcBef>
                <a:spcPts val="5500"/>
              </a:spcBef>
              <a:buClrTx/>
              <a:buSzPct val="80000"/>
              <a:buFontTx/>
              <a:buNone/>
            </a:pPr>
            <a:r>
              <a:rPr lang="el-GR" altLang="en-US" sz="2000" b="1" dirty="0">
                <a:latin typeface="Arial Narrow" panose="020B0606020202030204" pitchFamily="34" charset="0"/>
              </a:rPr>
              <a:t>Εάν η φορτισμένη μορφή είναι «δυστυχής»</a:t>
            </a:r>
            <a:r>
              <a:rPr lang="en-US" altLang="en-US" sz="2000" b="1" dirty="0">
                <a:latin typeface="Arial Narrow" panose="020B0606020202030204" pitchFamily="34" charset="0"/>
              </a:rPr>
              <a:t>:</a:t>
            </a:r>
          </a:p>
          <a:p>
            <a:pPr>
              <a:spcBef>
                <a:spcPts val="250"/>
              </a:spcBef>
              <a:buClrTx/>
              <a:buSzPct val="80000"/>
              <a:buFontTx/>
              <a:buNone/>
            </a:pPr>
            <a:r>
              <a:rPr lang="en-US" altLang="en-US" sz="2000" b="1" dirty="0">
                <a:latin typeface="Arial Narrow" panose="020B0606020202030204" pitchFamily="34" charset="0"/>
              </a:rPr>
              <a:t>	</a:t>
            </a:r>
            <a:r>
              <a:rPr lang="el-GR" altLang="en-US" sz="2000" b="1" dirty="0">
                <a:latin typeface="Arial Narrow" panose="020B0606020202030204" pitchFamily="34" charset="0"/>
              </a:rPr>
              <a:t>η απελευθέρωση του πρωτονίου  είναι ευκολότερη </a:t>
            </a:r>
          </a:p>
          <a:p>
            <a:pPr>
              <a:spcBef>
                <a:spcPts val="250"/>
              </a:spcBef>
              <a:buClrTx/>
              <a:buSzPct val="80000"/>
              <a:buFontTx/>
              <a:buNone/>
            </a:pPr>
            <a:r>
              <a:rPr lang="en-US" altLang="en-US" sz="2000" b="1" dirty="0">
                <a:latin typeface="Arial Narrow" panose="020B0606020202030204" pitchFamily="34" charset="0"/>
              </a:rPr>
              <a:t>	</a:t>
            </a:r>
            <a:r>
              <a:rPr lang="el-GR" altLang="en-US" sz="2000" b="1" dirty="0">
                <a:latin typeface="Arial Narrow" panose="020B0606020202030204" pitchFamily="34" charset="0"/>
              </a:rPr>
              <a:t>άρα η </a:t>
            </a:r>
            <a:r>
              <a:rPr lang="en-US" altLang="en-US" sz="2000" b="1" dirty="0" err="1">
                <a:solidFill>
                  <a:srgbClr val="FF0066"/>
                </a:solidFill>
                <a:latin typeface="Arial Narrow" panose="020B0606020202030204" pitchFamily="34" charset="0"/>
              </a:rPr>
              <a:t>pKa</a:t>
            </a:r>
            <a:r>
              <a:rPr lang="en-US" altLang="en-US" sz="2000" b="1" dirty="0">
                <a:solidFill>
                  <a:srgbClr val="FF0066"/>
                </a:solidFill>
                <a:latin typeface="Arial Narrow" panose="020B0606020202030204" pitchFamily="34" charset="0"/>
              </a:rPr>
              <a:t> </a:t>
            </a:r>
            <a:r>
              <a:rPr lang="el-GR" altLang="en-US" sz="2000" b="1" dirty="0">
                <a:solidFill>
                  <a:srgbClr val="FF0066"/>
                </a:solidFill>
                <a:latin typeface="Arial Narrow" panose="020B0606020202030204" pitchFamily="34" charset="0"/>
              </a:rPr>
              <a:t>κατεβαίνει</a:t>
            </a:r>
          </a:p>
          <a:p>
            <a:pPr>
              <a:spcBef>
                <a:spcPts val="2250"/>
              </a:spcBef>
              <a:buClrTx/>
              <a:buSzPct val="80000"/>
              <a:buFontTx/>
              <a:buNone/>
            </a:pPr>
            <a:r>
              <a:rPr lang="el-GR" altLang="en-US" sz="2000" b="1" dirty="0">
                <a:latin typeface="Arial Narrow" panose="020B0606020202030204" pitchFamily="34" charset="0"/>
              </a:rPr>
              <a:t>Εάν η φορτισμένη μορφή είναι «ευτυχής» </a:t>
            </a:r>
            <a:r>
              <a:rPr lang="en-US" altLang="en-US" sz="2000" b="1" dirty="0">
                <a:latin typeface="Arial Narrow" panose="020B0606020202030204" pitchFamily="34" charset="0"/>
              </a:rPr>
              <a:t>:</a:t>
            </a:r>
          </a:p>
          <a:p>
            <a:pPr>
              <a:spcBef>
                <a:spcPts val="250"/>
              </a:spcBef>
              <a:buClrTx/>
              <a:buSzPct val="80000"/>
              <a:buFontTx/>
              <a:buNone/>
            </a:pPr>
            <a:r>
              <a:rPr lang="en-US" altLang="en-US" sz="2000" b="1" dirty="0">
                <a:latin typeface="Arial Narrow" panose="020B0606020202030204" pitchFamily="34" charset="0"/>
              </a:rPr>
              <a:t>	</a:t>
            </a:r>
            <a:r>
              <a:rPr lang="el-GR" altLang="en-US" sz="2000" b="1" dirty="0">
                <a:latin typeface="Arial Narrow" panose="020B0606020202030204" pitchFamily="34" charset="0"/>
              </a:rPr>
              <a:t>η απελευθέρωση του πρωτονίου είναι πιο δύσκολη </a:t>
            </a:r>
          </a:p>
          <a:p>
            <a:pPr>
              <a:spcBef>
                <a:spcPts val="250"/>
              </a:spcBef>
              <a:buClrTx/>
              <a:buSzPct val="80000"/>
              <a:buFontTx/>
              <a:buNone/>
            </a:pPr>
            <a:r>
              <a:rPr lang="el-GR" altLang="en-US" sz="2000" b="1" dirty="0">
                <a:latin typeface="Arial Narrow" panose="020B0606020202030204" pitchFamily="34" charset="0"/>
              </a:rPr>
              <a:t>Έτσι η</a:t>
            </a:r>
            <a:r>
              <a:rPr lang="en-US" altLang="en-US" sz="2000" b="1" dirty="0">
                <a:latin typeface="Arial Narrow" panose="020B0606020202030204" pitchFamily="34" charset="0"/>
              </a:rPr>
              <a:t> </a:t>
            </a:r>
            <a:r>
              <a:rPr lang="en-US" altLang="en-US" sz="2000" b="1" dirty="0" err="1">
                <a:solidFill>
                  <a:srgbClr val="9966FF"/>
                </a:solidFill>
                <a:latin typeface="Arial Narrow" panose="020B0606020202030204" pitchFamily="34" charset="0"/>
              </a:rPr>
              <a:t>pKa</a:t>
            </a:r>
            <a:r>
              <a:rPr lang="en-US" altLang="en-US" sz="2000" b="1" dirty="0">
                <a:solidFill>
                  <a:srgbClr val="9966FF"/>
                </a:solidFill>
                <a:latin typeface="Arial Narrow" panose="020B0606020202030204" pitchFamily="34" charset="0"/>
              </a:rPr>
              <a:t> </a:t>
            </a:r>
            <a:r>
              <a:rPr lang="el-GR" altLang="en-US" sz="2000" b="1" dirty="0">
                <a:solidFill>
                  <a:srgbClr val="9966FF"/>
                </a:solidFill>
                <a:latin typeface="Arial Narrow" panose="020B0606020202030204" pitchFamily="34" charset="0"/>
              </a:rPr>
              <a:t>ανεβαίνει</a:t>
            </a:r>
          </a:p>
        </p:txBody>
      </p:sp>
      <p:sp>
        <p:nvSpPr>
          <p:cNvPr id="173060" name="Text Box 4">
            <a:extLst>
              <a:ext uri="{FF2B5EF4-FFF2-40B4-BE49-F238E27FC236}">
                <a16:creationId xmlns:a16="http://schemas.microsoft.com/office/drawing/2014/main" id="{E559E1AD-B009-4A49-8227-D207EAFEE077}"/>
              </a:ext>
            </a:extLst>
          </p:cNvPr>
          <p:cNvSpPr txBox="1">
            <a:spLocks noChangeArrowheads="1"/>
          </p:cNvSpPr>
          <p:nvPr/>
        </p:nvSpPr>
        <p:spPr bwMode="auto">
          <a:xfrm>
            <a:off x="274638" y="2743200"/>
            <a:ext cx="442595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500"/>
              </a:spcBef>
              <a:buClrTx/>
              <a:buFontTx/>
              <a:buNone/>
            </a:pPr>
            <a:r>
              <a:rPr lang="en-US" altLang="en-US" sz="2400" b="1">
                <a:effectLst>
                  <a:outerShdw blurRad="38100" dist="38100" dir="2700000" algn="tl">
                    <a:srgbClr val="C0C0C0"/>
                  </a:outerShdw>
                </a:effectLst>
                <a:latin typeface="Comic Sans MS" panose="030F0702030302020204" pitchFamily="66" charset="0"/>
              </a:rPr>
              <a:t>COOH  </a:t>
            </a:r>
            <a:r>
              <a:rPr lang="en-US" altLang="en-US" sz="2400" b="1">
                <a:effectLst>
                  <a:outerShdw blurRad="38100" dist="38100" dir="2700000" algn="tl">
                    <a:srgbClr val="C0C0C0"/>
                  </a:outerShdw>
                </a:effectLst>
                <a:latin typeface="Wingdings" panose="05000000000000000000" pitchFamily="2" charset="2"/>
              </a:rPr>
              <a:t></a:t>
            </a:r>
            <a:r>
              <a:rPr lang="en-US" altLang="en-US" sz="2400" b="1">
                <a:effectLst>
                  <a:outerShdw blurRad="38100" dist="38100" dir="2700000" algn="tl">
                    <a:srgbClr val="C0C0C0"/>
                  </a:outerShdw>
                </a:effectLst>
                <a:latin typeface="Comic Sans MS" panose="030F0702030302020204" pitchFamily="66" charset="0"/>
              </a:rPr>
              <a:t>  COO</a:t>
            </a:r>
            <a:r>
              <a:rPr lang="en-US" altLang="en-US" sz="2400" b="1" baseline="30000">
                <a:effectLst>
                  <a:outerShdw blurRad="38100" dist="38100" dir="2700000" algn="tl">
                    <a:srgbClr val="C0C0C0"/>
                  </a:outerShdw>
                </a:effectLst>
                <a:latin typeface="Comic Sans MS" panose="030F0702030302020204" pitchFamily="66" charset="0"/>
              </a:rPr>
              <a:t>–</a:t>
            </a:r>
            <a:r>
              <a:rPr lang="en-US" altLang="en-US" sz="2400" b="1">
                <a:effectLst>
                  <a:outerShdw blurRad="38100" dist="38100" dir="2700000" algn="tl">
                    <a:srgbClr val="C0C0C0"/>
                  </a:outerShdw>
                </a:effectLst>
                <a:latin typeface="Comic Sans MS" panose="030F0702030302020204" pitchFamily="66" charset="0"/>
              </a:rPr>
              <a:t> + H</a:t>
            </a:r>
            <a:r>
              <a:rPr lang="en-US" altLang="en-US" sz="2400" b="1" baseline="-25000">
                <a:effectLst>
                  <a:outerShdw blurRad="38100" dist="38100" dir="2700000" algn="tl">
                    <a:srgbClr val="C0C0C0"/>
                  </a:outerShdw>
                </a:effectLst>
                <a:latin typeface="Comic Sans MS" panose="030F0702030302020204" pitchFamily="66" charset="0"/>
              </a:rPr>
              <a:t>3</a:t>
            </a:r>
            <a:r>
              <a:rPr lang="en-US" altLang="en-US" sz="2400" b="1">
                <a:effectLst>
                  <a:outerShdw blurRad="38100" dist="38100" dir="2700000" algn="tl">
                    <a:srgbClr val="C0C0C0"/>
                  </a:outerShdw>
                </a:effectLst>
                <a:latin typeface="Comic Sans MS" panose="030F0702030302020204" pitchFamily="66" charset="0"/>
              </a:rPr>
              <a:t>O</a:t>
            </a:r>
            <a:r>
              <a:rPr lang="en-US" altLang="en-US" sz="2400" b="1" baseline="30000">
                <a:effectLst>
                  <a:outerShdw blurRad="38100" dist="38100" dir="2700000" algn="tl">
                    <a:srgbClr val="C0C0C0"/>
                  </a:outerShdw>
                </a:effectLst>
                <a:latin typeface="Comic Sans MS" panose="030F0702030302020204" pitchFamily="66" charset="0"/>
              </a:rPr>
              <a:t>+</a:t>
            </a:r>
          </a:p>
        </p:txBody>
      </p:sp>
      <p:sp>
        <p:nvSpPr>
          <p:cNvPr id="173061" name="Text Box 5">
            <a:extLst>
              <a:ext uri="{FF2B5EF4-FFF2-40B4-BE49-F238E27FC236}">
                <a16:creationId xmlns:a16="http://schemas.microsoft.com/office/drawing/2014/main" id="{B9735C12-9B4C-4499-84F9-AEE087DDF52D}"/>
              </a:ext>
            </a:extLst>
          </p:cNvPr>
          <p:cNvSpPr txBox="1">
            <a:spLocks noChangeArrowheads="1"/>
          </p:cNvSpPr>
          <p:nvPr/>
        </p:nvSpPr>
        <p:spPr bwMode="auto">
          <a:xfrm>
            <a:off x="4827588" y="2667000"/>
            <a:ext cx="442595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500"/>
              </a:spcBef>
              <a:buClrTx/>
              <a:buFontTx/>
              <a:buNone/>
            </a:pPr>
            <a:r>
              <a:rPr lang="en-US" altLang="en-US" sz="2400" b="1">
                <a:effectLst>
                  <a:outerShdw blurRad="38100" dist="38100" dir="2700000" algn="tl">
                    <a:srgbClr val="C0C0C0"/>
                  </a:outerShdw>
                </a:effectLst>
                <a:latin typeface="Comic Sans MS" panose="030F0702030302020204" pitchFamily="66" charset="0"/>
              </a:rPr>
              <a:t>NH</a:t>
            </a:r>
            <a:r>
              <a:rPr lang="en-US" altLang="en-US" sz="2400" b="1" baseline="-25000">
                <a:effectLst>
                  <a:outerShdw blurRad="38100" dist="38100" dir="2700000" algn="tl">
                    <a:srgbClr val="C0C0C0"/>
                  </a:outerShdw>
                </a:effectLst>
                <a:latin typeface="Comic Sans MS" panose="030F0702030302020204" pitchFamily="66" charset="0"/>
              </a:rPr>
              <a:t>3</a:t>
            </a:r>
            <a:r>
              <a:rPr lang="en-US" altLang="en-US" sz="2400" b="1" baseline="30000">
                <a:effectLst>
                  <a:outerShdw blurRad="38100" dist="38100" dir="2700000" algn="tl">
                    <a:srgbClr val="C0C0C0"/>
                  </a:outerShdw>
                </a:effectLst>
                <a:latin typeface="Comic Sans MS" panose="030F0702030302020204" pitchFamily="66" charset="0"/>
              </a:rPr>
              <a:t>+</a:t>
            </a:r>
            <a:r>
              <a:rPr lang="en-US" altLang="en-US" sz="2400" b="1">
                <a:effectLst>
                  <a:outerShdw blurRad="38100" dist="38100" dir="2700000" algn="tl">
                    <a:srgbClr val="C0C0C0"/>
                  </a:outerShdw>
                </a:effectLst>
                <a:latin typeface="Comic Sans MS" panose="030F0702030302020204" pitchFamily="66" charset="0"/>
              </a:rPr>
              <a:t>  </a:t>
            </a:r>
            <a:r>
              <a:rPr lang="en-US" altLang="en-US" sz="2400" b="1">
                <a:effectLst>
                  <a:outerShdw blurRad="38100" dist="38100" dir="2700000" algn="tl">
                    <a:srgbClr val="C0C0C0"/>
                  </a:outerShdw>
                </a:effectLst>
                <a:latin typeface="Wingdings" panose="05000000000000000000" pitchFamily="2" charset="2"/>
              </a:rPr>
              <a:t></a:t>
            </a:r>
            <a:r>
              <a:rPr lang="en-US" altLang="en-US" sz="2400" b="1">
                <a:effectLst>
                  <a:outerShdw blurRad="38100" dist="38100" dir="2700000" algn="tl">
                    <a:srgbClr val="C0C0C0"/>
                  </a:outerShdw>
                </a:effectLst>
                <a:latin typeface="Comic Sans MS" panose="030F0702030302020204" pitchFamily="66" charset="0"/>
              </a:rPr>
              <a:t>  NH</a:t>
            </a:r>
            <a:r>
              <a:rPr lang="en-US" altLang="en-US" sz="2400" b="1" baseline="-25000">
                <a:effectLst>
                  <a:outerShdw blurRad="38100" dist="38100" dir="2700000" algn="tl">
                    <a:srgbClr val="C0C0C0"/>
                  </a:outerShdw>
                </a:effectLst>
                <a:latin typeface="Comic Sans MS" panose="030F0702030302020204" pitchFamily="66" charset="0"/>
              </a:rPr>
              <a:t>2</a:t>
            </a:r>
            <a:r>
              <a:rPr lang="en-US" altLang="en-US" sz="2400" b="1">
                <a:effectLst>
                  <a:outerShdw blurRad="38100" dist="38100" dir="2700000" algn="tl">
                    <a:srgbClr val="C0C0C0"/>
                  </a:outerShdw>
                </a:effectLst>
                <a:latin typeface="Comic Sans MS" panose="030F0702030302020204" pitchFamily="66" charset="0"/>
              </a:rPr>
              <a:t> + H</a:t>
            </a:r>
            <a:r>
              <a:rPr lang="en-US" altLang="en-US" sz="2400" b="1" baseline="-25000">
                <a:effectLst>
                  <a:outerShdw blurRad="38100" dist="38100" dir="2700000" algn="tl">
                    <a:srgbClr val="C0C0C0"/>
                  </a:outerShdw>
                </a:effectLst>
                <a:latin typeface="Comic Sans MS" panose="030F0702030302020204" pitchFamily="66" charset="0"/>
              </a:rPr>
              <a:t>3</a:t>
            </a:r>
            <a:r>
              <a:rPr lang="en-US" altLang="en-US" sz="2400" b="1">
                <a:effectLst>
                  <a:outerShdw blurRad="38100" dist="38100" dir="2700000" algn="tl">
                    <a:srgbClr val="C0C0C0"/>
                  </a:outerShdw>
                </a:effectLst>
                <a:latin typeface="Comic Sans MS" panose="030F0702030302020204" pitchFamily="66" charset="0"/>
              </a:rPr>
              <a:t>O</a:t>
            </a:r>
            <a:r>
              <a:rPr lang="en-US" altLang="en-US" sz="2400" b="1" baseline="30000">
                <a:effectLst>
                  <a:outerShdw blurRad="38100" dist="38100" dir="2700000" algn="tl">
                    <a:srgbClr val="C0C0C0"/>
                  </a:outerShdw>
                </a:effectLst>
                <a:latin typeface="Comic Sans MS" panose="030F0702030302020204" pitchFamily="66" charset="0"/>
              </a:rPr>
              <a:t>+</a:t>
            </a:r>
          </a:p>
        </p:txBody>
      </p:sp>
      <p:sp>
        <p:nvSpPr>
          <p:cNvPr id="173062" name="Line 6">
            <a:extLst>
              <a:ext uri="{FF2B5EF4-FFF2-40B4-BE49-F238E27FC236}">
                <a16:creationId xmlns:a16="http://schemas.microsoft.com/office/drawing/2014/main" id="{6BBE27DD-4853-42A1-B6F7-7D67ED32F19C}"/>
              </a:ext>
            </a:extLst>
          </p:cNvPr>
          <p:cNvSpPr>
            <a:spLocks noChangeShapeType="1"/>
          </p:cNvSpPr>
          <p:nvPr/>
        </p:nvSpPr>
        <p:spPr bwMode="auto">
          <a:xfrm>
            <a:off x="4511675" y="2052638"/>
            <a:ext cx="1588" cy="4706937"/>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3063" name="Rectangle 7">
            <a:extLst>
              <a:ext uri="{FF2B5EF4-FFF2-40B4-BE49-F238E27FC236}">
                <a16:creationId xmlns:a16="http://schemas.microsoft.com/office/drawing/2014/main" id="{0D0C4B7D-D523-4E12-8312-DA0C970B550C}"/>
              </a:ext>
            </a:extLst>
          </p:cNvPr>
          <p:cNvSpPr>
            <a:spLocks noChangeArrowheads="1"/>
          </p:cNvSpPr>
          <p:nvPr/>
        </p:nvSpPr>
        <p:spPr bwMode="auto">
          <a:xfrm>
            <a:off x="530225" y="921316"/>
            <a:ext cx="8302625" cy="838200"/>
          </a:xfrm>
          <a:prstGeom prst="rect">
            <a:avLst/>
          </a:prstGeom>
          <a:solidFill>
            <a:schemeClr val="accent5">
              <a:lumMod val="20000"/>
              <a:lumOff val="80000"/>
            </a:schemeClr>
          </a:solidFill>
          <a:ln w="9360" cap="sq">
            <a:solidFill>
              <a:srgbClr val="000000"/>
            </a:solidFill>
            <a:miter lim="800000"/>
            <a:headEnd/>
            <a:tailEnd/>
          </a:ln>
          <a:effectLst/>
        </p:spPr>
        <p:txBody>
          <a:bodyPr lIns="90000" tIns="46800" rIns="90000" bIns="46800"/>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9pPr>
          </a:lstStyle>
          <a:p>
            <a:pPr>
              <a:spcBef>
                <a:spcPts val="650"/>
              </a:spcBef>
              <a:buClrTx/>
              <a:buSzPct val="80000"/>
              <a:buFontTx/>
              <a:buNone/>
            </a:pPr>
            <a:r>
              <a:rPr lang="el-GR" altLang="en-US" sz="2600" b="1" dirty="0">
                <a:latin typeface="Arial Narrow" panose="020B0606020202030204" pitchFamily="34" charset="0"/>
              </a:rPr>
              <a:t>υπενθύμιση</a:t>
            </a:r>
            <a:r>
              <a:rPr lang="en-US" altLang="en-US" sz="2600" b="1" dirty="0">
                <a:latin typeface="Arial Narrow" panose="020B0606020202030204" pitchFamily="34" charset="0"/>
              </a:rPr>
              <a:t>: </a:t>
            </a:r>
            <a:r>
              <a:rPr lang="el-GR" altLang="en-US" sz="2600" b="1" dirty="0">
                <a:latin typeface="Arial Narrow" panose="020B0606020202030204" pitchFamily="34" charset="0"/>
              </a:rPr>
              <a:t>μια </a:t>
            </a:r>
            <a:r>
              <a:rPr lang="en-US" altLang="en-US" sz="2600" b="1" dirty="0">
                <a:latin typeface="Arial Narrow" panose="020B0606020202030204" pitchFamily="34" charset="0"/>
              </a:rPr>
              <a:t> </a:t>
            </a:r>
            <a:r>
              <a:rPr lang="en-US" altLang="en-US" sz="2600" b="1" dirty="0" err="1">
                <a:latin typeface="Arial Narrow" panose="020B0606020202030204" pitchFamily="34" charset="0"/>
              </a:rPr>
              <a:t>pK</a:t>
            </a:r>
            <a:r>
              <a:rPr lang="en-US" altLang="en-US" sz="2600" b="1" baseline="-25000" dirty="0" err="1">
                <a:latin typeface="Arial Narrow" panose="020B0606020202030204" pitchFamily="34" charset="0"/>
              </a:rPr>
              <a:t>a</a:t>
            </a:r>
            <a:r>
              <a:rPr lang="en-US" altLang="en-US" sz="2600" b="1" dirty="0">
                <a:latin typeface="Arial Narrow" panose="020B0606020202030204" pitchFamily="34" charset="0"/>
              </a:rPr>
              <a:t> </a:t>
            </a:r>
            <a:r>
              <a:rPr lang="el-GR" altLang="en-US" sz="2600" b="1" dirty="0">
                <a:latin typeface="Arial Narrow" panose="020B0606020202030204" pitchFamily="34" charset="0"/>
              </a:rPr>
              <a:t>είναι ακριβώς η Δ</a:t>
            </a:r>
            <a:r>
              <a:rPr lang="en-US" altLang="en-US" sz="2600" b="1" dirty="0">
                <a:latin typeface="Arial Narrow" panose="020B0606020202030204" pitchFamily="34" charset="0"/>
              </a:rPr>
              <a:t>G </a:t>
            </a:r>
            <a:r>
              <a:rPr lang="el-GR" altLang="en-US" sz="2600" b="1" dirty="0">
                <a:latin typeface="Arial Narrow" panose="020B0606020202030204" pitchFamily="34" charset="0"/>
              </a:rPr>
              <a:t>της απελευθέρωσης του πρωτονίου</a:t>
            </a:r>
            <a:r>
              <a:rPr lang="el-GR" altLang="en-US" sz="2600" b="1" dirty="0">
                <a:latin typeface="Comic Sans MS" panose="030F0702030302020204" pitchFamily="66" charset="0"/>
              </a:rPr>
              <a:t> </a:t>
            </a:r>
            <a:r>
              <a:rPr lang="el-GR" altLang="en-US" sz="2600" b="1" dirty="0">
                <a:solidFill>
                  <a:srgbClr val="FF0000"/>
                </a:solidFill>
                <a:latin typeface="Comic Sans MS" panose="030F0702030302020204" pitchFamily="66" charset="0"/>
              </a:rPr>
              <a:t>Δ</a:t>
            </a:r>
            <a:r>
              <a:rPr lang="en-US" altLang="en-US" sz="2600" b="1" dirty="0">
                <a:solidFill>
                  <a:srgbClr val="FF0000"/>
                </a:solidFill>
                <a:latin typeface="Comic Sans MS" panose="030F0702030302020204" pitchFamily="66" charset="0"/>
              </a:rPr>
              <a:t>G</a:t>
            </a:r>
            <a:r>
              <a:rPr lang="en-US" altLang="en-US" sz="2600" b="1" baseline="30000" dirty="0">
                <a:solidFill>
                  <a:srgbClr val="FF0000"/>
                </a:solidFill>
                <a:latin typeface="Comic Sans MS" panose="030F0702030302020204" pitchFamily="66" charset="0"/>
              </a:rPr>
              <a:t>0</a:t>
            </a:r>
            <a:r>
              <a:rPr lang="en-US" altLang="en-US" sz="2600" b="1" dirty="0">
                <a:solidFill>
                  <a:srgbClr val="FF0000"/>
                </a:solidFill>
                <a:latin typeface="Comic Sans MS" panose="030F0702030302020204" pitchFamily="66" charset="0"/>
              </a:rPr>
              <a:t>=-2.303RTlogKa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493"/>
                                          </p:stCondLst>
                                        </p:cTn>
                                        <p:tgtEl>
                                          <p:spTgt spid="173058">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493"/>
                                          </p:stCondLst>
                                        </p:cTn>
                                        <p:tgtEl>
                                          <p:spTgt spid="173058">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17306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fill="hold" nodeType="clickEffect">
                                  <p:stCondLst>
                                    <p:cond delay="0"/>
                                  </p:stCondLst>
                                  <p:childTnLst>
                                    <p:set>
                                      <p:cBhvr additive="repl">
                                        <p:cTn id="16" dur="1" fill="hold">
                                          <p:stCondLst>
                                            <p:cond delay="493"/>
                                          </p:stCondLst>
                                        </p:cTn>
                                        <p:tgtEl>
                                          <p:spTgt spid="173058">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fill="hold" nodeType="clickEffect">
                                  <p:stCondLst>
                                    <p:cond delay="0"/>
                                  </p:stCondLst>
                                  <p:childTnLst>
                                    <p:set>
                                      <p:cBhvr additive="repl">
                                        <p:cTn id="20" dur="1" fill="hold">
                                          <p:stCondLst>
                                            <p:cond delay="493"/>
                                          </p:stCondLst>
                                        </p:cTn>
                                        <p:tgtEl>
                                          <p:spTgt spid="173058">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493"/>
                                          </p:stCondLst>
                                        </p:cTn>
                                        <p:tgtEl>
                                          <p:spTgt spid="173058">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fill="hold" nodeType="clickEffect">
                                  <p:stCondLst>
                                    <p:cond delay="0"/>
                                  </p:stCondLst>
                                  <p:childTnLst>
                                    <p:set>
                                      <p:cBhvr additive="repl">
                                        <p:cTn id="28" dur="1" fill="hold">
                                          <p:stCondLst>
                                            <p:cond delay="493"/>
                                          </p:stCondLst>
                                        </p:cTn>
                                        <p:tgtEl>
                                          <p:spTgt spid="173058">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fill="hold" nodeType="clickEffect">
                                  <p:stCondLst>
                                    <p:cond delay="0"/>
                                  </p:stCondLst>
                                  <p:childTnLst>
                                    <p:set>
                                      <p:cBhvr additive="repl">
                                        <p:cTn id="32" dur="1" fill="hold">
                                          <p:stCondLst>
                                            <p:cond delay="493"/>
                                          </p:stCondLst>
                                        </p:cTn>
                                        <p:tgtEl>
                                          <p:spTgt spid="173058">
                                            <p:txEl>
                                              <p:pRg st="6" end="6"/>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fill="hold" nodeType="clickEffect">
                                  <p:stCondLst>
                                    <p:cond delay="0"/>
                                  </p:stCondLst>
                                  <p:childTnLst>
                                    <p:set>
                                      <p:cBhvr additive="repl">
                                        <p:cTn id="36" dur="1" fill="hold">
                                          <p:stCondLst>
                                            <p:cond delay="493"/>
                                          </p:stCondLst>
                                        </p:cTn>
                                        <p:tgtEl>
                                          <p:spTgt spid="173058">
                                            <p:txEl>
                                              <p:pRg st="7" end="7"/>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fill="hold" nodeType="clickEffect">
                                  <p:stCondLst>
                                    <p:cond delay="0"/>
                                  </p:stCondLst>
                                  <p:childTnLst>
                                    <p:set>
                                      <p:cBhvr additive="repl">
                                        <p:cTn id="40" dur="1" fill="hold">
                                          <p:stCondLst>
                                            <p:cond delay="493"/>
                                          </p:stCondLst>
                                        </p:cTn>
                                        <p:tgtEl>
                                          <p:spTgt spid="173059">
                                            <p:txEl>
                                              <p:pRg st="0" end="0"/>
                                            </p:txEl>
                                          </p:spTgt>
                                        </p:tgtEl>
                                        <p:attrNameLst>
                                          <p:attrName>style.visibility</p:attrName>
                                        </p:attrNameLst>
                                      </p:cBhvr>
                                      <p:to>
                                        <p:strVal val="visible"/>
                                      </p:to>
                                    </p:set>
                                  </p:childTnLst>
                                </p:cTn>
                              </p:par>
                              <p:par>
                                <p:cTn id="41" presetID="1" presetClass="entr" fill="hold" nodeType="withEffect">
                                  <p:stCondLst>
                                    <p:cond delay="0"/>
                                  </p:stCondLst>
                                  <p:childTnLst>
                                    <p:set>
                                      <p:cBhvr additive="repl">
                                        <p:cTn id="42" dur="1" fill="hold">
                                          <p:stCondLst>
                                            <p:cond delay="493"/>
                                          </p:stCondLst>
                                        </p:cTn>
                                        <p:tgtEl>
                                          <p:spTgt spid="173059">
                                            <p:txEl>
                                              <p:pRg st="1" end="1"/>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fill="hold" nodeType="clickEffect">
                                  <p:stCondLst>
                                    <p:cond delay="0"/>
                                  </p:stCondLst>
                                  <p:childTnLst>
                                    <p:set>
                                      <p:cBhvr additive="repl">
                                        <p:cTn id="46" dur="1" fill="hold">
                                          <p:stCondLst>
                                            <p:cond delay="0"/>
                                          </p:stCondLst>
                                        </p:cTn>
                                        <p:tgtEl>
                                          <p:spTgt spid="17306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fill="hold" nodeType="clickEffect">
                                  <p:stCondLst>
                                    <p:cond delay="0"/>
                                  </p:stCondLst>
                                  <p:childTnLst>
                                    <p:set>
                                      <p:cBhvr additive="repl">
                                        <p:cTn id="50" dur="1" fill="hold">
                                          <p:stCondLst>
                                            <p:cond delay="493"/>
                                          </p:stCondLst>
                                        </p:cTn>
                                        <p:tgtEl>
                                          <p:spTgt spid="173059">
                                            <p:txEl>
                                              <p:pRg st="2" end="2"/>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fill="hold" nodeType="clickEffect">
                                  <p:stCondLst>
                                    <p:cond delay="0"/>
                                  </p:stCondLst>
                                  <p:childTnLst>
                                    <p:set>
                                      <p:cBhvr additive="repl">
                                        <p:cTn id="54" dur="1" fill="hold">
                                          <p:stCondLst>
                                            <p:cond delay="493"/>
                                          </p:stCondLst>
                                        </p:cTn>
                                        <p:tgtEl>
                                          <p:spTgt spid="173059">
                                            <p:txEl>
                                              <p:pRg st="3" end="3"/>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fill="hold" nodeType="clickEffect">
                                  <p:stCondLst>
                                    <p:cond delay="0"/>
                                  </p:stCondLst>
                                  <p:childTnLst>
                                    <p:set>
                                      <p:cBhvr additive="repl">
                                        <p:cTn id="58" dur="1" fill="hold">
                                          <p:stCondLst>
                                            <p:cond delay="493"/>
                                          </p:stCondLst>
                                        </p:cTn>
                                        <p:tgtEl>
                                          <p:spTgt spid="173059">
                                            <p:txEl>
                                              <p:pRg st="4" end="4"/>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fill="hold" nodeType="clickEffect">
                                  <p:stCondLst>
                                    <p:cond delay="0"/>
                                  </p:stCondLst>
                                  <p:childTnLst>
                                    <p:set>
                                      <p:cBhvr additive="repl">
                                        <p:cTn id="62" dur="1" fill="hold">
                                          <p:stCondLst>
                                            <p:cond delay="493"/>
                                          </p:stCondLst>
                                        </p:cTn>
                                        <p:tgtEl>
                                          <p:spTgt spid="173059">
                                            <p:txEl>
                                              <p:pRg st="5" end="5"/>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fill="hold" nodeType="clickEffect">
                                  <p:stCondLst>
                                    <p:cond delay="0"/>
                                  </p:stCondLst>
                                  <p:childTnLst>
                                    <p:set>
                                      <p:cBhvr additive="repl">
                                        <p:cTn id="66" dur="1" fill="hold">
                                          <p:stCondLst>
                                            <p:cond delay="493"/>
                                          </p:stCondLst>
                                        </p:cTn>
                                        <p:tgtEl>
                                          <p:spTgt spid="173059">
                                            <p:txEl>
                                              <p:pRg st="6" end="6"/>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fill="hold" nodeType="clickEffect">
                                  <p:stCondLst>
                                    <p:cond delay="0"/>
                                  </p:stCondLst>
                                  <p:childTnLst>
                                    <p:set>
                                      <p:cBhvr additive="repl">
                                        <p:cTn id="70" dur="1" fill="hold">
                                          <p:stCondLst>
                                            <p:cond delay="493"/>
                                          </p:stCondLst>
                                        </p:cTn>
                                        <p:tgtEl>
                                          <p:spTgt spid="1730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1" name="Text Box 1">
            <a:extLst>
              <a:ext uri="{FF2B5EF4-FFF2-40B4-BE49-F238E27FC236}">
                <a16:creationId xmlns:a16="http://schemas.microsoft.com/office/drawing/2014/main" id="{04BFDEA5-2962-4102-8054-35DF603E9700}"/>
              </a:ext>
            </a:extLst>
          </p:cNvPr>
          <p:cNvSpPr txBox="1">
            <a:spLocks noChangeArrowheads="1"/>
          </p:cNvSpPr>
          <p:nvPr/>
        </p:nvSpPr>
        <p:spPr bwMode="auto">
          <a:xfrm>
            <a:off x="304800" y="234950"/>
            <a:ext cx="8686800"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sz="3200" b="1" dirty="0">
                <a:latin typeface="Arial Narrow" panose="020B0606020202030204" pitchFamily="34" charset="0"/>
              </a:rPr>
              <a:t>Παράδειγμα</a:t>
            </a:r>
            <a:r>
              <a:rPr lang="en-US" altLang="en-US" sz="3200" b="1" dirty="0">
                <a:latin typeface="Arial Narrow" panose="020B0606020202030204" pitchFamily="34" charset="0"/>
              </a:rPr>
              <a:t>:</a:t>
            </a:r>
            <a:r>
              <a:rPr lang="el-GR" altLang="en-US" sz="3200" b="1" dirty="0">
                <a:latin typeface="Arial Narrow" panose="020B0606020202030204" pitchFamily="34" charset="0"/>
              </a:rPr>
              <a:t> ένα </a:t>
            </a:r>
            <a:r>
              <a:rPr lang="el-GR" altLang="en-US" sz="3200" b="1" dirty="0">
                <a:solidFill>
                  <a:srgbClr val="339933"/>
                </a:solidFill>
                <a:latin typeface="Arial Narrow" panose="020B0606020202030204" pitchFamily="34" charset="0"/>
              </a:rPr>
              <a:t>γλουταμικό</a:t>
            </a:r>
            <a:r>
              <a:rPr lang="el-GR" altLang="en-US" sz="3200" b="1" dirty="0">
                <a:latin typeface="Arial Narrow" panose="020B0606020202030204" pitchFamily="34" charset="0"/>
              </a:rPr>
              <a:t> με </a:t>
            </a:r>
            <a:r>
              <a:rPr lang="el-GR" altLang="en-US" sz="3200" b="1" dirty="0">
                <a:solidFill>
                  <a:srgbClr val="9966FF"/>
                </a:solidFill>
                <a:latin typeface="Arial Narrow" panose="020B0606020202030204" pitchFamily="34" charset="0"/>
              </a:rPr>
              <a:t>υψηλή</a:t>
            </a:r>
            <a:r>
              <a:rPr lang="en-US" altLang="en-US" sz="3200" b="1" dirty="0">
                <a:solidFill>
                  <a:srgbClr val="9966FF"/>
                </a:solidFill>
                <a:latin typeface="Arial Narrow" panose="020B0606020202030204" pitchFamily="34" charset="0"/>
              </a:rPr>
              <a:t> </a:t>
            </a:r>
            <a:r>
              <a:rPr lang="en-US" altLang="en-US" sz="3200" b="1" dirty="0" err="1">
                <a:solidFill>
                  <a:srgbClr val="9966FF"/>
                </a:solidFill>
                <a:latin typeface="Arial Narrow" panose="020B0606020202030204" pitchFamily="34" charset="0"/>
              </a:rPr>
              <a:t>pK</a:t>
            </a:r>
            <a:r>
              <a:rPr lang="en-US" altLang="en-US" sz="3200" b="1" baseline="-25000" dirty="0" err="1">
                <a:solidFill>
                  <a:srgbClr val="9966FF"/>
                </a:solidFill>
                <a:latin typeface="Arial Narrow" panose="020B0606020202030204" pitchFamily="34" charset="0"/>
              </a:rPr>
              <a:t>a</a:t>
            </a:r>
            <a:endParaRPr lang="en-US" altLang="en-US" sz="3200" b="1" baseline="-25000" dirty="0">
              <a:solidFill>
                <a:srgbClr val="9966FF"/>
              </a:solidFill>
              <a:latin typeface="Arial Narrow" panose="020B0606020202030204" pitchFamily="34" charset="0"/>
            </a:endParaRPr>
          </a:p>
        </p:txBody>
      </p:sp>
      <p:sp>
        <p:nvSpPr>
          <p:cNvPr id="174082" name="Text Box 2">
            <a:extLst>
              <a:ext uri="{FF2B5EF4-FFF2-40B4-BE49-F238E27FC236}">
                <a16:creationId xmlns:a16="http://schemas.microsoft.com/office/drawing/2014/main" id="{D9558FED-06DC-45D6-9E58-341F9D338F5A}"/>
              </a:ext>
            </a:extLst>
          </p:cNvPr>
          <p:cNvSpPr txBox="1">
            <a:spLocks noChangeArrowheads="1"/>
          </p:cNvSpPr>
          <p:nvPr/>
        </p:nvSpPr>
        <p:spPr bwMode="auto">
          <a:xfrm>
            <a:off x="3405188" y="1295400"/>
            <a:ext cx="5738812" cy="4653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1pPr>
            <a:lvl2pPr indent="-276225">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2pPr>
            <a:lvl3pPr>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3pPr>
            <a:lvl4pPr>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4pPr>
            <a:lvl5pPr>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9pPr>
          </a:lstStyle>
          <a:p>
            <a:pPr marL="523875" lvl="1" indent="-342900">
              <a:spcBef>
                <a:spcPts val="1100"/>
              </a:spcBef>
              <a:buClrTx/>
              <a:buFont typeface="Wingdings" panose="05000000000000000000" pitchFamily="2" charset="2"/>
              <a:buChar char="§"/>
            </a:pPr>
            <a:r>
              <a:rPr lang="en-US" altLang="en-US" sz="2200" b="1" dirty="0">
                <a:latin typeface="Arial Narrow" panose="020B0606020202030204" pitchFamily="34" charset="0"/>
              </a:rPr>
              <a:t>A</a:t>
            </a:r>
            <a:r>
              <a:rPr lang="el-GR" altLang="en-US" sz="2200" b="1" dirty="0">
                <a:latin typeface="Arial Narrow" panose="020B0606020202030204" pitchFamily="34" charset="0"/>
              </a:rPr>
              <a:t>υτό το γλουταμικό είναι εν μέρει θαμμένο και κάνει μη ευνοϊκές αλληλεπιδράσεις με άλλα κατάλοιπα</a:t>
            </a:r>
          </a:p>
          <a:p>
            <a:pPr marL="523875" lvl="1" indent="-342900">
              <a:spcBef>
                <a:spcPts val="1200"/>
              </a:spcBef>
              <a:buClrTx/>
              <a:buFont typeface="Wingdings" panose="05000000000000000000" pitchFamily="2" charset="2"/>
              <a:buChar char="§"/>
            </a:pPr>
            <a:r>
              <a:rPr lang="en-US" altLang="en-US" sz="2400" b="1" u="sng" dirty="0">
                <a:latin typeface="Arial Narrow" panose="020B0606020202030204" pitchFamily="34" charset="0"/>
              </a:rPr>
              <a:t>M</a:t>
            </a:r>
            <a:r>
              <a:rPr lang="el-GR" altLang="en-US" sz="2400" b="1" u="sng" dirty="0">
                <a:latin typeface="Arial Narrow" panose="020B0606020202030204" pitchFamily="34" charset="0"/>
              </a:rPr>
              <a:t>η ευνοϊκό</a:t>
            </a:r>
            <a:r>
              <a:rPr lang="el-GR" altLang="en-US" sz="2400" b="1" dirty="0">
                <a:latin typeface="Arial Narrow" panose="020B0606020202030204" pitchFamily="34" charset="0"/>
              </a:rPr>
              <a:t> για την φορτισμένη μορφή (συγκριτικά με την παρουσία νερού)</a:t>
            </a:r>
          </a:p>
          <a:p>
            <a:pPr marL="523875" lvl="1" indent="-342900">
              <a:spcBef>
                <a:spcPts val="1200"/>
              </a:spcBef>
              <a:buClrTx/>
              <a:buFont typeface="Wingdings" panose="05000000000000000000" pitchFamily="2" charset="2"/>
              <a:buChar char="§"/>
            </a:pPr>
            <a:r>
              <a:rPr lang="el-GR" altLang="en-US" sz="2400" b="1" dirty="0">
                <a:latin typeface="Arial Narrow" panose="020B0606020202030204" pitchFamily="34" charset="0"/>
              </a:rPr>
              <a:t>Μετάθεση </a:t>
            </a:r>
            <a:r>
              <a:rPr lang="el-GR" altLang="en-US" sz="2400" b="1" dirty="0">
                <a:solidFill>
                  <a:srgbClr val="FF0066"/>
                </a:solidFill>
                <a:latin typeface="Arial Narrow" panose="020B0606020202030204" pitchFamily="34" charset="0"/>
              </a:rPr>
              <a:t>της ισορροπίας</a:t>
            </a:r>
            <a:r>
              <a:rPr lang="el-GR" altLang="en-US" sz="2400" b="1" dirty="0">
                <a:latin typeface="Arial Narrow" panose="020B0606020202030204" pitchFamily="34" charset="0"/>
              </a:rPr>
              <a:t> προς την πλευρά της ουδέτερης μορφής</a:t>
            </a:r>
          </a:p>
          <a:p>
            <a:pPr marL="523875" lvl="1" indent="-342900">
              <a:spcBef>
                <a:spcPts val="1200"/>
              </a:spcBef>
              <a:buClrTx/>
              <a:buFont typeface="Wingdings" panose="05000000000000000000" pitchFamily="2" charset="2"/>
              <a:buChar char="§"/>
            </a:pPr>
            <a:r>
              <a:rPr lang="el-GR" altLang="en-US" sz="2400" b="1" dirty="0">
                <a:latin typeface="Arial Narrow" panose="020B0606020202030204" pitchFamily="34" charset="0"/>
              </a:rPr>
              <a:t>έτσι θα πρωτονιωθεί ακόμη και σε χαμηλή </a:t>
            </a:r>
            <a:r>
              <a:rPr lang="en-US" altLang="en-US" sz="2400" b="1" dirty="0">
                <a:latin typeface="Arial Narrow" panose="020B0606020202030204" pitchFamily="34" charset="0"/>
              </a:rPr>
              <a:t> [H</a:t>
            </a:r>
            <a:r>
              <a:rPr lang="en-US" altLang="en-US" sz="2400" b="1" baseline="30000" dirty="0">
                <a:latin typeface="Arial Narrow" panose="020B0606020202030204" pitchFamily="34" charset="0"/>
              </a:rPr>
              <a:t>+</a:t>
            </a:r>
            <a:r>
              <a:rPr lang="en-US" altLang="en-US" sz="2400" b="1" dirty="0">
                <a:latin typeface="Arial Narrow" panose="020B0606020202030204" pitchFamily="34" charset="0"/>
              </a:rPr>
              <a:t>] (</a:t>
            </a:r>
            <a:r>
              <a:rPr lang="el-GR" altLang="en-US" sz="2400" b="1" dirty="0">
                <a:latin typeface="Arial Narrow" panose="020B0606020202030204" pitchFamily="34" charset="0"/>
              </a:rPr>
              <a:t>υψηλό </a:t>
            </a:r>
            <a:r>
              <a:rPr lang="en-US" altLang="en-US" sz="2400" b="1" dirty="0">
                <a:latin typeface="Arial Narrow" panose="020B0606020202030204" pitchFamily="34" charset="0"/>
              </a:rPr>
              <a:t>pH)</a:t>
            </a:r>
          </a:p>
          <a:p>
            <a:pPr marL="523875" lvl="1" indent="-342900">
              <a:spcBef>
                <a:spcPts val="1200"/>
              </a:spcBef>
              <a:buClrTx/>
              <a:buFont typeface="Wingdings" panose="05000000000000000000" pitchFamily="2" charset="2"/>
              <a:buChar char="§"/>
            </a:pPr>
            <a:r>
              <a:rPr lang="el-GR" altLang="en-US" sz="2400" b="1" dirty="0">
                <a:latin typeface="Arial Narrow" panose="020B0606020202030204" pitchFamily="34" charset="0"/>
              </a:rPr>
              <a:t>επομένως η</a:t>
            </a:r>
            <a:r>
              <a:rPr lang="en-US" altLang="en-US" sz="2400" b="1" dirty="0">
                <a:latin typeface="Arial Narrow" panose="020B0606020202030204" pitchFamily="34" charset="0"/>
              </a:rPr>
              <a:t> </a:t>
            </a:r>
            <a:r>
              <a:rPr lang="en-US" altLang="en-US" sz="2400" b="1" dirty="0" err="1">
                <a:latin typeface="Arial Narrow" panose="020B0606020202030204" pitchFamily="34" charset="0"/>
              </a:rPr>
              <a:t>pKa</a:t>
            </a:r>
            <a:r>
              <a:rPr lang="en-US" altLang="en-US" sz="2400" b="1" dirty="0">
                <a:latin typeface="Arial Narrow" panose="020B0606020202030204" pitchFamily="34" charset="0"/>
              </a:rPr>
              <a:t> </a:t>
            </a:r>
            <a:r>
              <a:rPr lang="el-GR" altLang="en-US" sz="2400" b="1" dirty="0">
                <a:latin typeface="Arial Narrow" panose="020B0606020202030204" pitchFamily="34" charset="0"/>
              </a:rPr>
              <a:t>του καταλοίπου αυξάνεται από</a:t>
            </a:r>
            <a:r>
              <a:rPr lang="en-US" altLang="en-US" sz="2400" b="1" dirty="0">
                <a:latin typeface="Arial Narrow" panose="020B0606020202030204" pitchFamily="34" charset="0"/>
              </a:rPr>
              <a:t> </a:t>
            </a:r>
            <a:r>
              <a:rPr lang="en-US" altLang="en-US" sz="2400" b="1" dirty="0">
                <a:solidFill>
                  <a:srgbClr val="FF0066"/>
                </a:solidFill>
                <a:latin typeface="Arial Narrow" panose="020B0606020202030204" pitchFamily="34" charset="0"/>
              </a:rPr>
              <a:t>4.4 </a:t>
            </a:r>
            <a:r>
              <a:rPr lang="el-GR" altLang="en-US" sz="2400" b="1" dirty="0">
                <a:solidFill>
                  <a:srgbClr val="FF0066"/>
                </a:solidFill>
                <a:latin typeface="Arial Narrow" panose="020B0606020202030204" pitchFamily="34" charset="0"/>
              </a:rPr>
              <a:t>σε</a:t>
            </a:r>
            <a:r>
              <a:rPr lang="en-US" altLang="en-US" sz="2400" b="1" dirty="0">
                <a:solidFill>
                  <a:srgbClr val="FF0066"/>
                </a:solidFill>
                <a:latin typeface="Arial Narrow" panose="020B0606020202030204" pitchFamily="34" charset="0"/>
              </a:rPr>
              <a:t> ~6</a:t>
            </a:r>
          </a:p>
        </p:txBody>
      </p:sp>
      <p:pic>
        <p:nvPicPr>
          <p:cNvPr id="174083" name="Picture 3">
            <a:extLst>
              <a:ext uri="{FF2B5EF4-FFF2-40B4-BE49-F238E27FC236}">
                <a16:creationId xmlns:a16="http://schemas.microsoft.com/office/drawing/2014/main" id="{8D574008-6CB4-4E01-A7AA-58D663132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430" t="13510" r="29430" b="21193"/>
          <a:stretch>
            <a:fillRect/>
          </a:stretch>
        </p:blipFill>
        <p:spPr bwMode="auto">
          <a:xfrm>
            <a:off x="289380" y="1844824"/>
            <a:ext cx="3319444" cy="3528392"/>
          </a:xfrm>
          <a:prstGeom prst="rect">
            <a:avLst/>
          </a:prstGeom>
          <a:noFill/>
          <a:ln>
            <a:noFill/>
          </a:ln>
          <a:effectLst/>
          <a:extLst>
            <a:ext uri="{909E8E84-426E-40DD-AFC4-6F175D3DCCD1}">
              <a14:hiddenFill xmlns:a14="http://schemas.microsoft.com/office/drawing/2010/main">
                <a:blipFill dpi="0" rotWithShape="0">
                  <a:blip/>
                  <a:srcRect l="29430" t="13510" r="29430" b="21193"/>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reeform: Shape 1">
            <a:extLst>
              <a:ext uri="{FF2B5EF4-FFF2-40B4-BE49-F238E27FC236}">
                <a16:creationId xmlns:a16="http://schemas.microsoft.com/office/drawing/2014/main" id="{0E85FA30-13D7-7288-A265-92CBCEA1128E}"/>
              </a:ext>
            </a:extLst>
          </p:cNvPr>
          <p:cNvSpPr/>
          <p:nvPr/>
        </p:nvSpPr>
        <p:spPr>
          <a:xfrm>
            <a:off x="702744" y="3608812"/>
            <a:ext cx="1872121" cy="1035484"/>
          </a:xfrm>
          <a:custGeom>
            <a:avLst/>
            <a:gdLst>
              <a:gd name="connsiteX0" fmla="*/ 1461555 w 1872121"/>
              <a:gd name="connsiteY0" fmla="*/ 311925 h 1035484"/>
              <a:gd name="connsiteX1" fmla="*/ 961596 w 1872121"/>
              <a:gd name="connsiteY1" fmla="*/ 2739 h 1035484"/>
              <a:gd name="connsiteX2" fmla="*/ 1099742 w 1872121"/>
              <a:gd name="connsiteY2" fmla="*/ 469807 h 1035484"/>
              <a:gd name="connsiteX3" fmla="*/ 731351 w 1872121"/>
              <a:gd name="connsiteY3" fmla="*/ 423758 h 1035484"/>
              <a:gd name="connsiteX4" fmla="*/ 665567 w 1872121"/>
              <a:gd name="connsiteY4" fmla="*/ 515856 h 1035484"/>
              <a:gd name="connsiteX5" fmla="*/ 468214 w 1872121"/>
              <a:gd name="connsiteY5" fmla="*/ 397444 h 1035484"/>
              <a:gd name="connsiteX6" fmla="*/ 218234 w 1872121"/>
              <a:gd name="connsiteY6" fmla="*/ 200092 h 1035484"/>
              <a:gd name="connsiteX7" fmla="*/ 7725 w 1872121"/>
              <a:gd name="connsiteY7" fmla="*/ 601375 h 1035484"/>
              <a:gd name="connsiteX8" fmla="*/ 501106 w 1872121"/>
              <a:gd name="connsiteY8" fmla="*/ 1028972 h 1035484"/>
              <a:gd name="connsiteX9" fmla="*/ 928703 w 1872121"/>
              <a:gd name="connsiteY9" fmla="*/ 851355 h 1035484"/>
              <a:gd name="connsiteX10" fmla="*/ 1422085 w 1872121"/>
              <a:gd name="connsiteY10" fmla="*/ 732943 h 1035484"/>
              <a:gd name="connsiteX11" fmla="*/ 1810211 w 1872121"/>
              <a:gd name="connsiteY11" fmla="*/ 825041 h 1035484"/>
              <a:gd name="connsiteX12" fmla="*/ 1829947 w 1872121"/>
              <a:gd name="connsiteY12" fmla="*/ 357974 h 1035484"/>
              <a:gd name="connsiteX13" fmla="*/ 1402350 w 1872121"/>
              <a:gd name="connsiteY13" fmla="*/ 252719 h 1035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2121" h="1035484">
                <a:moveTo>
                  <a:pt x="1461555" y="311925"/>
                </a:moveTo>
                <a:cubicBezTo>
                  <a:pt x="1241726" y="144175"/>
                  <a:pt x="1021898" y="-23575"/>
                  <a:pt x="961596" y="2739"/>
                </a:cubicBezTo>
                <a:cubicBezTo>
                  <a:pt x="901294" y="29053"/>
                  <a:pt x="1138116" y="399637"/>
                  <a:pt x="1099742" y="469807"/>
                </a:cubicBezTo>
                <a:cubicBezTo>
                  <a:pt x="1061368" y="539977"/>
                  <a:pt x="803714" y="416083"/>
                  <a:pt x="731351" y="423758"/>
                </a:cubicBezTo>
                <a:cubicBezTo>
                  <a:pt x="658988" y="431433"/>
                  <a:pt x="709423" y="520242"/>
                  <a:pt x="665567" y="515856"/>
                </a:cubicBezTo>
                <a:cubicBezTo>
                  <a:pt x="621711" y="511470"/>
                  <a:pt x="542769" y="450071"/>
                  <a:pt x="468214" y="397444"/>
                </a:cubicBezTo>
                <a:cubicBezTo>
                  <a:pt x="393659" y="344817"/>
                  <a:pt x="294982" y="166104"/>
                  <a:pt x="218234" y="200092"/>
                </a:cubicBezTo>
                <a:cubicBezTo>
                  <a:pt x="141486" y="234080"/>
                  <a:pt x="-39420" y="463228"/>
                  <a:pt x="7725" y="601375"/>
                </a:cubicBezTo>
                <a:cubicBezTo>
                  <a:pt x="54870" y="739522"/>
                  <a:pt x="347610" y="987309"/>
                  <a:pt x="501106" y="1028972"/>
                </a:cubicBezTo>
                <a:cubicBezTo>
                  <a:pt x="654602" y="1070635"/>
                  <a:pt x="775207" y="900693"/>
                  <a:pt x="928703" y="851355"/>
                </a:cubicBezTo>
                <a:cubicBezTo>
                  <a:pt x="1082199" y="802017"/>
                  <a:pt x="1275167" y="737329"/>
                  <a:pt x="1422085" y="732943"/>
                </a:cubicBezTo>
                <a:cubicBezTo>
                  <a:pt x="1569003" y="728557"/>
                  <a:pt x="1742234" y="887536"/>
                  <a:pt x="1810211" y="825041"/>
                </a:cubicBezTo>
                <a:cubicBezTo>
                  <a:pt x="1878188" y="762546"/>
                  <a:pt x="1897924" y="453361"/>
                  <a:pt x="1829947" y="357974"/>
                </a:cubicBezTo>
                <a:cubicBezTo>
                  <a:pt x="1761970" y="262587"/>
                  <a:pt x="1582160" y="257653"/>
                  <a:pt x="1402350" y="252719"/>
                </a:cubicBezTo>
              </a:path>
            </a:pathLst>
          </a:cu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74083"/>
                                        </p:tgtEl>
                                        <p:attrNameLst>
                                          <p:attrName>style.visibility</p:attrName>
                                        </p:attrNameLst>
                                      </p:cBhvr>
                                      <p:to>
                                        <p:strVal val="visible"/>
                                      </p:to>
                                    </p:set>
                                    <p:animEffect transition="in" filter="fade">
                                      <p:cBhvr additive="repl">
                                        <p:cTn id="7" dur="2000"/>
                                        <p:tgtEl>
                                          <p:spTgt spid="1740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493"/>
                                          </p:stCondLst>
                                        </p:cTn>
                                        <p:tgtEl>
                                          <p:spTgt spid="174082">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fill="hold" nodeType="clickEffect">
                                  <p:stCondLst>
                                    <p:cond delay="0"/>
                                  </p:stCondLst>
                                  <p:childTnLst>
                                    <p:set>
                                      <p:cBhvr additive="repl">
                                        <p:cTn id="17" dur="1" fill="hold">
                                          <p:stCondLst>
                                            <p:cond delay="493"/>
                                          </p:stCondLst>
                                        </p:cTn>
                                        <p:tgtEl>
                                          <p:spTgt spid="174082">
                                            <p:txEl>
                                              <p:pRg st="1" end="1"/>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fill="hold" nodeType="clickEffect">
                                  <p:stCondLst>
                                    <p:cond delay="0"/>
                                  </p:stCondLst>
                                  <p:childTnLst>
                                    <p:set>
                                      <p:cBhvr additive="repl">
                                        <p:cTn id="21" dur="1" fill="hold">
                                          <p:stCondLst>
                                            <p:cond delay="493"/>
                                          </p:stCondLst>
                                        </p:cTn>
                                        <p:tgtEl>
                                          <p:spTgt spid="174082">
                                            <p:txEl>
                                              <p:pRg st="2" end="2"/>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fill="hold" nodeType="clickEffect">
                                  <p:stCondLst>
                                    <p:cond delay="0"/>
                                  </p:stCondLst>
                                  <p:childTnLst>
                                    <p:set>
                                      <p:cBhvr additive="repl">
                                        <p:cTn id="25" dur="1" fill="hold">
                                          <p:stCondLst>
                                            <p:cond delay="493"/>
                                          </p:stCondLst>
                                        </p:cTn>
                                        <p:tgtEl>
                                          <p:spTgt spid="174082">
                                            <p:txEl>
                                              <p:pRg st="3" end="3"/>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fill="hold" nodeType="clickEffect">
                                  <p:stCondLst>
                                    <p:cond delay="0"/>
                                  </p:stCondLst>
                                  <p:childTnLst>
                                    <p:set>
                                      <p:cBhvr additive="repl">
                                        <p:cTn id="29" dur="1" fill="hold">
                                          <p:stCondLst>
                                            <p:cond delay="493"/>
                                          </p:stCondLst>
                                        </p:cTn>
                                        <p:tgtEl>
                                          <p:spTgt spid="1740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105" name="Text Box 1">
            <a:extLst>
              <a:ext uri="{FF2B5EF4-FFF2-40B4-BE49-F238E27FC236}">
                <a16:creationId xmlns:a16="http://schemas.microsoft.com/office/drawing/2014/main" id="{1205D0D3-D99C-4ED9-8A9B-AF885CB0632A}"/>
              </a:ext>
            </a:extLst>
          </p:cNvPr>
          <p:cNvSpPr txBox="1">
            <a:spLocks noChangeArrowheads="1"/>
          </p:cNvSpPr>
          <p:nvPr/>
        </p:nvSpPr>
        <p:spPr bwMode="auto">
          <a:xfrm>
            <a:off x="304800" y="0"/>
            <a:ext cx="86868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sz="3200" b="1" dirty="0">
                <a:latin typeface="Arial Narrow" panose="020B0606020202030204" pitchFamily="34" charset="0"/>
              </a:rPr>
              <a:t>Παράδειγμα</a:t>
            </a:r>
            <a:r>
              <a:rPr lang="en-US" altLang="en-US" sz="3200" b="1" dirty="0">
                <a:latin typeface="Arial Narrow" panose="020B0606020202030204" pitchFamily="34" charset="0"/>
              </a:rPr>
              <a:t>:</a:t>
            </a:r>
            <a:r>
              <a:rPr lang="el-GR" altLang="en-US" sz="3200" b="1" dirty="0">
                <a:latin typeface="Arial Narrow" panose="020B0606020202030204" pitchFamily="34" charset="0"/>
              </a:rPr>
              <a:t> ένα </a:t>
            </a:r>
            <a:r>
              <a:rPr lang="el-GR" altLang="en-US" sz="3200" b="1" dirty="0">
                <a:solidFill>
                  <a:srgbClr val="3399FF"/>
                </a:solidFill>
                <a:latin typeface="Arial Narrow" panose="020B0606020202030204" pitchFamily="34" charset="0"/>
              </a:rPr>
              <a:t>ασπαρτικό</a:t>
            </a:r>
            <a:r>
              <a:rPr lang="el-GR" altLang="en-US" sz="3200" b="1" dirty="0">
                <a:latin typeface="Arial Narrow" panose="020B0606020202030204" pitchFamily="34" charset="0"/>
              </a:rPr>
              <a:t> με </a:t>
            </a:r>
            <a:r>
              <a:rPr lang="el-GR" altLang="en-US" sz="3200" b="1" dirty="0">
                <a:solidFill>
                  <a:srgbClr val="FF0066"/>
                </a:solidFill>
                <a:latin typeface="Arial Narrow" panose="020B0606020202030204" pitchFamily="34" charset="0"/>
              </a:rPr>
              <a:t>χαμηλή </a:t>
            </a:r>
            <a:r>
              <a:rPr lang="en-US" altLang="en-US" sz="3200" b="1" dirty="0">
                <a:solidFill>
                  <a:srgbClr val="FF0066"/>
                </a:solidFill>
                <a:latin typeface="Arial Narrow" panose="020B0606020202030204" pitchFamily="34" charset="0"/>
              </a:rPr>
              <a:t> </a:t>
            </a:r>
            <a:r>
              <a:rPr lang="en-US" altLang="en-US" sz="3200" b="1" dirty="0" err="1">
                <a:solidFill>
                  <a:srgbClr val="FF0066"/>
                </a:solidFill>
                <a:latin typeface="Arial Narrow" panose="020B0606020202030204" pitchFamily="34" charset="0"/>
              </a:rPr>
              <a:t>pK</a:t>
            </a:r>
            <a:r>
              <a:rPr lang="en-US" altLang="en-US" sz="3200" b="1" baseline="-25000" dirty="0" err="1">
                <a:solidFill>
                  <a:srgbClr val="FF0066"/>
                </a:solidFill>
                <a:latin typeface="Arial Narrow" panose="020B0606020202030204" pitchFamily="34" charset="0"/>
              </a:rPr>
              <a:t>a</a:t>
            </a:r>
            <a:endParaRPr lang="en-US" altLang="en-US" sz="3200" b="1" baseline="-25000" dirty="0">
              <a:solidFill>
                <a:srgbClr val="FF0066"/>
              </a:solidFill>
              <a:latin typeface="Arial Narrow" panose="020B0606020202030204" pitchFamily="34" charset="0"/>
            </a:endParaRPr>
          </a:p>
        </p:txBody>
      </p:sp>
      <p:sp>
        <p:nvSpPr>
          <p:cNvPr id="175106" name="Text Box 2">
            <a:extLst>
              <a:ext uri="{FF2B5EF4-FFF2-40B4-BE49-F238E27FC236}">
                <a16:creationId xmlns:a16="http://schemas.microsoft.com/office/drawing/2014/main" id="{9ED097FB-FEC2-44F7-8B66-B47A7E4BFAC9}"/>
              </a:ext>
            </a:extLst>
          </p:cNvPr>
          <p:cNvSpPr txBox="1">
            <a:spLocks noChangeArrowheads="1"/>
          </p:cNvSpPr>
          <p:nvPr/>
        </p:nvSpPr>
        <p:spPr bwMode="auto">
          <a:xfrm>
            <a:off x="3748410" y="1066800"/>
            <a:ext cx="5395589" cy="556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1pPr>
            <a:lvl2pPr indent="-276225">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2pPr>
            <a:lvl3pPr>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3pPr>
            <a:lvl4pPr>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4pPr>
            <a:lvl5pPr>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9pPr>
          </a:lstStyle>
          <a:p>
            <a:pPr lvl="1">
              <a:spcBef>
                <a:spcPts val="1100"/>
              </a:spcBef>
              <a:buClrTx/>
              <a:buFontTx/>
              <a:buNone/>
            </a:pPr>
            <a:r>
              <a:rPr lang="en-US" altLang="en-US" sz="2200" dirty="0">
                <a:latin typeface="Arial Narrow" panose="020B0606020202030204" pitchFamily="34" charset="0"/>
              </a:rPr>
              <a:t>	</a:t>
            </a:r>
            <a:r>
              <a:rPr lang="el-GR" altLang="en-US" sz="2200" b="1" dirty="0">
                <a:latin typeface="Arial Narrow" panose="020B0606020202030204" pitchFamily="34" charset="0"/>
              </a:rPr>
              <a:t>αυτό το ασπαρτικό είναι εν μέρει θαμμένο  αλλά κάνει ~4 υδρογονοδεσμούς με γειτονικά κατάλοιπα</a:t>
            </a:r>
          </a:p>
          <a:p>
            <a:pPr lvl="1">
              <a:spcBef>
                <a:spcPts val="1200"/>
              </a:spcBef>
              <a:buClrTx/>
              <a:buFontTx/>
              <a:buNone/>
            </a:pPr>
            <a:r>
              <a:rPr lang="en-US" altLang="en-US" sz="2400" b="1" dirty="0">
                <a:latin typeface="Arial Narrow" panose="020B0606020202030204" pitchFamily="34" charset="0"/>
              </a:rPr>
              <a:t>	</a:t>
            </a:r>
            <a:r>
              <a:rPr lang="el-GR" altLang="en-US" sz="2400" b="1" dirty="0">
                <a:latin typeface="Arial Narrow" panose="020B0606020202030204" pitchFamily="34" charset="0"/>
              </a:rPr>
              <a:t>είναι επίσης κοντά σε μερικά θετικά φορτισμένα κατάλοιπα</a:t>
            </a:r>
          </a:p>
          <a:p>
            <a:pPr lvl="1">
              <a:spcBef>
                <a:spcPts val="1200"/>
              </a:spcBef>
              <a:buClrTx/>
              <a:buFontTx/>
              <a:buNone/>
            </a:pPr>
            <a:r>
              <a:rPr lang="en-US" altLang="en-US" sz="2400" b="1" dirty="0">
                <a:latin typeface="Arial Narrow" panose="020B0606020202030204" pitchFamily="34" charset="0"/>
              </a:rPr>
              <a:t>	</a:t>
            </a:r>
            <a:r>
              <a:rPr lang="el-GR" altLang="en-US" sz="2400" b="1" dirty="0">
                <a:solidFill>
                  <a:srgbClr val="9966FF"/>
                </a:solidFill>
                <a:latin typeface="Arial Narrow" panose="020B0606020202030204" pitchFamily="34" charset="0"/>
              </a:rPr>
              <a:t>η φορτισμένη μορφή είναι πολύ «ευτυχής» εκεί, έτσι είναι πιο δύσκολο να προσλάβει ένα πρωτόνιο</a:t>
            </a:r>
          </a:p>
          <a:p>
            <a:pPr lvl="1">
              <a:spcBef>
                <a:spcPts val="1200"/>
              </a:spcBef>
              <a:buClrTx/>
              <a:buFontTx/>
              <a:buNone/>
            </a:pPr>
            <a:r>
              <a:rPr lang="en-US" altLang="en-US" sz="2400" b="1" dirty="0">
                <a:latin typeface="Arial Narrow" panose="020B0606020202030204" pitchFamily="34" charset="0"/>
              </a:rPr>
              <a:t>	</a:t>
            </a:r>
            <a:r>
              <a:rPr lang="el-GR" altLang="en-US" sz="2400" b="1" dirty="0">
                <a:latin typeface="Arial Narrow" panose="020B0606020202030204" pitchFamily="34" charset="0"/>
              </a:rPr>
              <a:t>επομένως πρέπει να αυξήσουμε την </a:t>
            </a:r>
            <a:r>
              <a:rPr lang="en-US" altLang="en-US" sz="2400" b="1" dirty="0">
                <a:latin typeface="Arial Narrow" panose="020B0606020202030204" pitchFamily="34" charset="0"/>
              </a:rPr>
              <a:t>[H</a:t>
            </a:r>
            <a:r>
              <a:rPr lang="en-US" altLang="en-US" sz="2400" b="1" baseline="30000" dirty="0">
                <a:latin typeface="Arial Narrow" panose="020B0606020202030204" pitchFamily="34" charset="0"/>
              </a:rPr>
              <a:t>+</a:t>
            </a:r>
            <a:r>
              <a:rPr lang="en-US" altLang="en-US" sz="2400" b="1" dirty="0">
                <a:latin typeface="Arial Narrow" panose="020B0606020202030204" pitchFamily="34" charset="0"/>
              </a:rPr>
              <a:t>] (</a:t>
            </a:r>
            <a:r>
              <a:rPr lang="el-GR" altLang="en-US" sz="2400" b="1" dirty="0">
                <a:latin typeface="Arial Narrow" panose="020B0606020202030204" pitchFamily="34" charset="0"/>
              </a:rPr>
              <a:t>χαμηλό</a:t>
            </a:r>
            <a:r>
              <a:rPr lang="en-US" altLang="en-US" sz="2400" b="1" dirty="0">
                <a:latin typeface="Arial Narrow" panose="020B0606020202030204" pitchFamily="34" charset="0"/>
              </a:rPr>
              <a:t> pH) </a:t>
            </a:r>
            <a:r>
              <a:rPr lang="el-GR" altLang="en-US" sz="2400" b="1" dirty="0">
                <a:latin typeface="Arial Narrow" panose="020B0606020202030204" pitchFamily="34" charset="0"/>
              </a:rPr>
              <a:t>για να προστεθεί πρωτόνιο</a:t>
            </a:r>
          </a:p>
          <a:p>
            <a:pPr lvl="1">
              <a:spcBef>
                <a:spcPts val="1200"/>
              </a:spcBef>
              <a:buClrTx/>
              <a:buFontTx/>
              <a:buNone/>
            </a:pPr>
            <a:r>
              <a:rPr lang="en-US" altLang="en-US" sz="2400" b="1" dirty="0">
                <a:latin typeface="Comic Sans MS" panose="030F0702030302020204" pitchFamily="66" charset="0"/>
              </a:rPr>
              <a:t>	</a:t>
            </a:r>
            <a:r>
              <a:rPr lang="el-GR" altLang="en-US" sz="2400" b="1" dirty="0">
                <a:latin typeface="Arial Narrow" panose="020B0606020202030204" pitchFamily="34" charset="0"/>
              </a:rPr>
              <a:t>επομένως η </a:t>
            </a:r>
            <a:r>
              <a:rPr lang="en-US" altLang="en-US" sz="2400" b="1" dirty="0">
                <a:latin typeface="Arial Narrow" panose="020B0606020202030204" pitchFamily="34" charset="0"/>
              </a:rPr>
              <a:t> </a:t>
            </a:r>
            <a:r>
              <a:rPr lang="en-US" altLang="en-US" sz="2400" b="1" dirty="0" err="1">
                <a:latin typeface="Arial Narrow" panose="020B0606020202030204" pitchFamily="34" charset="0"/>
              </a:rPr>
              <a:t>pKa</a:t>
            </a:r>
            <a:r>
              <a:rPr lang="en-US" altLang="en-US" sz="2400" b="1" dirty="0">
                <a:latin typeface="Arial Narrow" panose="020B0606020202030204" pitchFamily="34" charset="0"/>
              </a:rPr>
              <a:t> </a:t>
            </a:r>
            <a:r>
              <a:rPr lang="el-GR" altLang="en-US" sz="2400" b="1" dirty="0">
                <a:latin typeface="Arial Narrow" panose="020B0606020202030204" pitchFamily="34" charset="0"/>
              </a:rPr>
              <a:t>του κατάλοιπου ελαττώνεται </a:t>
            </a:r>
            <a:r>
              <a:rPr lang="el-GR" altLang="en-US" sz="2400" b="1" dirty="0">
                <a:solidFill>
                  <a:srgbClr val="FF0066"/>
                </a:solidFill>
                <a:latin typeface="Arial Narrow" panose="020B0606020202030204" pitchFamily="34" charset="0"/>
              </a:rPr>
              <a:t>από </a:t>
            </a:r>
            <a:r>
              <a:rPr lang="en-US" altLang="en-US" sz="2400" b="1" dirty="0">
                <a:solidFill>
                  <a:srgbClr val="FF0066"/>
                </a:solidFill>
                <a:latin typeface="Arial Narrow" panose="020B0606020202030204" pitchFamily="34" charset="0"/>
              </a:rPr>
              <a:t>4 </a:t>
            </a:r>
            <a:r>
              <a:rPr lang="el-GR" altLang="en-US" sz="2400" b="1" dirty="0">
                <a:solidFill>
                  <a:srgbClr val="FF0066"/>
                </a:solidFill>
                <a:latin typeface="Arial Narrow" panose="020B0606020202030204" pitchFamily="34" charset="0"/>
              </a:rPr>
              <a:t>σε </a:t>
            </a:r>
            <a:r>
              <a:rPr lang="en-US" altLang="en-US" sz="2400" b="1" dirty="0">
                <a:solidFill>
                  <a:srgbClr val="FF0066"/>
                </a:solidFill>
                <a:latin typeface="Arial Narrow" panose="020B0606020202030204" pitchFamily="34" charset="0"/>
              </a:rPr>
              <a:t> ~2</a:t>
            </a:r>
          </a:p>
        </p:txBody>
      </p:sp>
      <p:pic>
        <p:nvPicPr>
          <p:cNvPr id="175107" name="Picture 3">
            <a:extLst>
              <a:ext uri="{FF2B5EF4-FFF2-40B4-BE49-F238E27FC236}">
                <a16:creationId xmlns:a16="http://schemas.microsoft.com/office/drawing/2014/main" id="{1C0BDF6F-C2FA-4EE5-9A79-2829C589F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716" r="21716"/>
          <a:stretch>
            <a:fillRect/>
          </a:stretch>
        </p:blipFill>
        <p:spPr bwMode="auto">
          <a:xfrm>
            <a:off x="251520" y="1483073"/>
            <a:ext cx="3640907" cy="4308127"/>
          </a:xfrm>
          <a:prstGeom prst="rect">
            <a:avLst/>
          </a:prstGeom>
          <a:noFill/>
          <a:ln>
            <a:noFill/>
          </a:ln>
          <a:effectLst/>
          <a:extLst>
            <a:ext uri="{909E8E84-426E-40DD-AFC4-6F175D3DCCD1}">
              <a14:hiddenFill xmlns:a14="http://schemas.microsoft.com/office/drawing/2010/main">
                <a:blipFill dpi="0" rotWithShape="0">
                  <a:blip/>
                  <a:srcRect l="21716" r="21716"/>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75107"/>
                                        </p:tgtEl>
                                        <p:attrNameLst>
                                          <p:attrName>style.visibility</p:attrName>
                                        </p:attrNameLst>
                                      </p:cBhvr>
                                      <p:to>
                                        <p:strVal val="visible"/>
                                      </p:to>
                                    </p:set>
                                    <p:animEffect transition="in" filter="fade">
                                      <p:cBhvr additive="repl">
                                        <p:cTn id="7" dur="2000"/>
                                        <p:tgtEl>
                                          <p:spTgt spid="1751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493"/>
                                          </p:stCondLst>
                                        </p:cTn>
                                        <p:tgtEl>
                                          <p:spTgt spid="175106">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493"/>
                                          </p:stCondLst>
                                        </p:cTn>
                                        <p:tgtEl>
                                          <p:spTgt spid="175106">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fill="hold" nodeType="clickEffect">
                                  <p:stCondLst>
                                    <p:cond delay="0"/>
                                  </p:stCondLst>
                                  <p:childTnLst>
                                    <p:set>
                                      <p:cBhvr additive="repl">
                                        <p:cTn id="19" dur="1" fill="hold">
                                          <p:stCondLst>
                                            <p:cond delay="493"/>
                                          </p:stCondLst>
                                        </p:cTn>
                                        <p:tgtEl>
                                          <p:spTgt spid="175106">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fill="hold" nodeType="clickEffect">
                                  <p:stCondLst>
                                    <p:cond delay="0"/>
                                  </p:stCondLst>
                                  <p:childTnLst>
                                    <p:set>
                                      <p:cBhvr additive="repl">
                                        <p:cTn id="23" dur="1" fill="hold">
                                          <p:stCondLst>
                                            <p:cond delay="493"/>
                                          </p:stCondLst>
                                        </p:cTn>
                                        <p:tgtEl>
                                          <p:spTgt spid="175106">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fill="hold" nodeType="clickEffect">
                                  <p:stCondLst>
                                    <p:cond delay="0"/>
                                  </p:stCondLst>
                                  <p:childTnLst>
                                    <p:set>
                                      <p:cBhvr additive="repl">
                                        <p:cTn id="27" dur="1" fill="hold">
                                          <p:stCondLst>
                                            <p:cond delay="493"/>
                                          </p:stCondLst>
                                        </p:cTn>
                                        <p:tgtEl>
                                          <p:spTgt spid="1751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29" name="Rectangle 1">
            <a:extLst>
              <a:ext uri="{FF2B5EF4-FFF2-40B4-BE49-F238E27FC236}">
                <a16:creationId xmlns:a16="http://schemas.microsoft.com/office/drawing/2014/main" id="{EE24A7A4-2993-4A13-8A8B-7673582D46D1}"/>
              </a:ext>
            </a:extLst>
          </p:cNvPr>
          <p:cNvSpPr>
            <a:spLocks noChangeArrowheads="1"/>
          </p:cNvSpPr>
          <p:nvPr/>
        </p:nvSpPr>
        <p:spPr bwMode="auto">
          <a:xfrm>
            <a:off x="539552" y="332656"/>
            <a:ext cx="8280920" cy="4984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lnSpc>
                <a:spcPct val="90000"/>
              </a:lnSpc>
              <a:spcBef>
                <a:spcPts val="800"/>
              </a:spcBef>
              <a:buClrTx/>
              <a:buFontTx/>
              <a:buNone/>
            </a:pPr>
            <a:r>
              <a:rPr lang="el-GR" altLang="en-US" sz="2800" b="1" dirty="0"/>
              <a:t>Συνοψίζοντας…</a:t>
            </a:r>
          </a:p>
          <a:p>
            <a:pPr>
              <a:lnSpc>
                <a:spcPct val="90000"/>
              </a:lnSpc>
              <a:spcBef>
                <a:spcPts val="800"/>
              </a:spcBef>
              <a:buClrTx/>
              <a:buFontTx/>
              <a:buNone/>
            </a:pPr>
            <a:r>
              <a:rPr lang="en-US" altLang="en-US" sz="2400" b="1" dirty="0">
                <a:solidFill>
                  <a:srgbClr val="FF9900"/>
                </a:solidFill>
              </a:rPr>
              <a:t>O </a:t>
            </a:r>
            <a:r>
              <a:rPr lang="el-GR" altLang="en-US" sz="2400" b="1" dirty="0">
                <a:solidFill>
                  <a:srgbClr val="FF9900"/>
                </a:solidFill>
              </a:rPr>
              <a:t>ρόλος του Μικροπεριβάλλοντος </a:t>
            </a:r>
            <a:r>
              <a:rPr lang="el-GR" altLang="en-US" sz="2400" b="1" dirty="0">
                <a:solidFill>
                  <a:srgbClr val="3366CC"/>
                </a:solidFill>
              </a:rPr>
              <a:t>και </a:t>
            </a:r>
            <a:r>
              <a:rPr lang="el-GR" altLang="en-US" sz="2400" b="1" dirty="0">
                <a:solidFill>
                  <a:srgbClr val="FF9900"/>
                </a:solidFill>
              </a:rPr>
              <a:t>οι φαινόμενες </a:t>
            </a:r>
            <a:r>
              <a:rPr lang="en-US" altLang="en-US" sz="2400" b="1" dirty="0">
                <a:solidFill>
                  <a:srgbClr val="FF9900"/>
                </a:solidFill>
              </a:rPr>
              <a:t>p</a:t>
            </a:r>
            <a:r>
              <a:rPr lang="el-GR" altLang="en-US" sz="2400" b="1" dirty="0">
                <a:solidFill>
                  <a:srgbClr val="FF9900"/>
                </a:solidFill>
              </a:rPr>
              <a:t>Κ</a:t>
            </a:r>
            <a:r>
              <a:rPr lang="en-US" altLang="en-US" sz="2400" b="1" dirty="0">
                <a:solidFill>
                  <a:srgbClr val="FF9900"/>
                </a:solidFill>
              </a:rPr>
              <a:t>a</a:t>
            </a:r>
            <a:r>
              <a:rPr lang="en-US" altLang="en-US" sz="2400" b="1" dirty="0">
                <a:solidFill>
                  <a:srgbClr val="0066CC"/>
                </a:solidFill>
              </a:rPr>
              <a:t> </a:t>
            </a:r>
            <a:r>
              <a:rPr lang="el-GR" altLang="en-US" sz="2400" b="1" dirty="0">
                <a:solidFill>
                  <a:srgbClr val="0066CC"/>
                </a:solidFill>
              </a:rPr>
              <a:t>των ιονιζόμενων λειτουργικών ομάδων</a:t>
            </a:r>
            <a:r>
              <a:rPr lang="el-GR" altLang="en-US" sz="2400" b="1" dirty="0">
                <a:solidFill>
                  <a:srgbClr val="3366CC"/>
                </a:solidFill>
              </a:rPr>
              <a:t> των πρωτεϊνών</a:t>
            </a:r>
          </a:p>
          <a:p>
            <a:pPr marL="342900" indent="-342900">
              <a:lnSpc>
                <a:spcPct val="90000"/>
              </a:lnSpc>
              <a:spcBef>
                <a:spcPts val="800"/>
              </a:spcBef>
              <a:buFont typeface="Wingdings" panose="05000000000000000000" pitchFamily="2" charset="2"/>
              <a:buChar char="q"/>
            </a:pPr>
            <a:r>
              <a:rPr lang="el-GR" altLang="en-US" sz="2400" dirty="0"/>
              <a:t>Υδρόφοβο μικροπεριβάλλον</a:t>
            </a:r>
          </a:p>
          <a:p>
            <a:pPr marL="342900" indent="-342900">
              <a:lnSpc>
                <a:spcPct val="90000"/>
              </a:lnSpc>
              <a:spcBef>
                <a:spcPts val="800"/>
              </a:spcBef>
              <a:buFont typeface="Wingdings" panose="05000000000000000000" pitchFamily="2" charset="2"/>
              <a:buChar char="q"/>
            </a:pPr>
            <a:r>
              <a:rPr lang="el-GR" altLang="en-US" sz="2400" dirty="0"/>
              <a:t>Οι ηλεκτροστατικές επιδράσεις στις πρωτεΐνες περιλαμβάνουν μεταβολές στις </a:t>
            </a:r>
            <a:r>
              <a:rPr lang="en-US" altLang="en-US" sz="2400" dirty="0"/>
              <a:t>p</a:t>
            </a:r>
            <a:r>
              <a:rPr lang="el-GR" altLang="en-US" sz="2400" dirty="0"/>
              <a:t>Κ</a:t>
            </a:r>
            <a:r>
              <a:rPr lang="en-US" altLang="en-US" sz="2400" dirty="0"/>
              <a:t>a. E</a:t>
            </a:r>
            <a:r>
              <a:rPr lang="el-GR" altLang="en-US" sz="2400" dirty="0"/>
              <a:t>υνοϊκές  ηλεκτροστατικές αλληλεπιδράσεις αυξάνουν </a:t>
            </a:r>
            <a:r>
              <a:rPr lang="el-GR" altLang="en-US" sz="2400" dirty="0">
                <a:solidFill>
                  <a:srgbClr val="0066CC"/>
                </a:solidFill>
              </a:rPr>
              <a:t>την τάση μιας ομάδας να ιονισθεί</a:t>
            </a:r>
          </a:p>
          <a:p>
            <a:pPr marL="342900" indent="-342900">
              <a:lnSpc>
                <a:spcPct val="90000"/>
              </a:lnSpc>
              <a:spcBef>
                <a:spcPts val="800"/>
              </a:spcBef>
              <a:buFont typeface="Wingdings" panose="05000000000000000000" pitchFamily="2" charset="2"/>
              <a:buChar char="q"/>
            </a:pPr>
            <a:r>
              <a:rPr lang="el-GR" altLang="en-US" sz="2400" dirty="0"/>
              <a:t>Η προσιτότητα σε ένα διαλύτη και η πολικότητα επηρεάζουν την </a:t>
            </a:r>
            <a:r>
              <a:rPr lang="en-US" altLang="en-US" sz="2400" dirty="0"/>
              <a:t>p</a:t>
            </a:r>
            <a:r>
              <a:rPr lang="el-GR" altLang="en-US" sz="2400" dirty="0"/>
              <a:t>Κ</a:t>
            </a:r>
            <a:r>
              <a:rPr lang="en-US" altLang="en-US" sz="2400" dirty="0"/>
              <a:t>a </a:t>
            </a:r>
          </a:p>
          <a:p>
            <a:pPr marL="342900" indent="-342900">
              <a:lnSpc>
                <a:spcPct val="90000"/>
              </a:lnSpc>
              <a:spcBef>
                <a:spcPts val="800"/>
              </a:spcBef>
              <a:buFont typeface="Wingdings" panose="05000000000000000000" pitchFamily="2" charset="2"/>
              <a:buChar char="q"/>
            </a:pPr>
            <a:r>
              <a:rPr lang="en-US" altLang="en-US" sz="2400" dirty="0"/>
              <a:t>O </a:t>
            </a:r>
            <a:r>
              <a:rPr lang="el-GR" altLang="en-US" sz="2400" dirty="0"/>
              <a:t>ιονισμός επίσης γίνεται λιγότερο ευνοϊκός όσο αυξάνει όγκος των περιβαλλόντων αλειφατικών ομάδων</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3" name="Text Box 1">
            <a:extLst>
              <a:ext uri="{FF2B5EF4-FFF2-40B4-BE49-F238E27FC236}">
                <a16:creationId xmlns:a16="http://schemas.microsoft.com/office/drawing/2014/main" id="{BBB4DFF2-FCAF-4C50-B6FC-DD728488638D}"/>
              </a:ext>
            </a:extLst>
          </p:cNvPr>
          <p:cNvSpPr txBox="1">
            <a:spLocks noChangeArrowheads="1"/>
          </p:cNvSpPr>
          <p:nvPr/>
        </p:nvSpPr>
        <p:spPr bwMode="auto">
          <a:xfrm>
            <a:off x="899592" y="2422314"/>
            <a:ext cx="7772400" cy="2013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4000" dirty="0">
                <a:solidFill>
                  <a:srgbClr val="7F7F7F"/>
                </a:solidFill>
              </a:rPr>
              <a:t>Τα ενεργά κέντρα των ενζύμων προάγουν την οξεο-βασική κατάλυση</a:t>
            </a:r>
          </a:p>
        </p:txBody>
      </p:sp>
      <p:sp>
        <p:nvSpPr>
          <p:cNvPr id="177154" name="Text Box 2">
            <a:extLst>
              <a:ext uri="{FF2B5EF4-FFF2-40B4-BE49-F238E27FC236}">
                <a16:creationId xmlns:a16="http://schemas.microsoft.com/office/drawing/2014/main" id="{71E46F37-96F8-47E7-A1DC-FF06B92485B1}"/>
              </a:ext>
            </a:extLst>
          </p:cNvPr>
          <p:cNvSpPr txBox="1">
            <a:spLocks noChangeArrowheads="1"/>
          </p:cNvSpPr>
          <p:nvPr/>
        </p:nvSpPr>
        <p:spPr bwMode="auto">
          <a:xfrm>
            <a:off x="179512" y="548680"/>
            <a:ext cx="8784976" cy="768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spcBef>
                <a:spcPts val="1200"/>
              </a:spcBef>
              <a:buClrTx/>
              <a:buFontTx/>
              <a:buNone/>
            </a:pPr>
            <a:r>
              <a:rPr lang="el-GR" altLang="en-US" sz="4800" dirty="0">
                <a:solidFill>
                  <a:srgbClr val="C00000"/>
                </a:solidFill>
              </a:rPr>
              <a:t>Η χημεία του ενεργού κέντρου</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8" name="Text Box 2">
            <a:extLst>
              <a:ext uri="{FF2B5EF4-FFF2-40B4-BE49-F238E27FC236}">
                <a16:creationId xmlns:a16="http://schemas.microsoft.com/office/drawing/2014/main" id="{FF4488CA-3529-4395-806E-3216B34D1C70}"/>
              </a:ext>
            </a:extLst>
          </p:cNvPr>
          <p:cNvSpPr txBox="1">
            <a:spLocks noChangeArrowheads="1"/>
          </p:cNvSpPr>
          <p:nvPr/>
        </p:nvSpPr>
        <p:spPr bwMode="auto">
          <a:xfrm>
            <a:off x="87312" y="879283"/>
            <a:ext cx="8969375"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00075" indent="-600075">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1pPr>
            <a:lvl2pPr marL="981075" indent="-523875">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2pPr>
            <a:lvl3pPr>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3pPr>
            <a:lvl4pPr>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4pPr>
            <a:lvl5pPr>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9pPr>
          </a:lstStyle>
          <a:p>
            <a:pPr lvl="1">
              <a:spcBef>
                <a:spcPts val="600"/>
              </a:spcBef>
              <a:buSzPct val="60000"/>
              <a:buFont typeface="Times New Roman" panose="02020603050405020304" pitchFamily="18" charset="0"/>
              <a:buBlip>
                <a:blip r:embed="rId3"/>
              </a:buBlip>
            </a:pPr>
            <a:r>
              <a:rPr lang="el-GR" altLang="en-US" sz="2400" b="1" dirty="0">
                <a:latin typeface="Arial Narrow" panose="020B0606020202030204" pitchFamily="34" charset="0"/>
              </a:rPr>
              <a:t>Πολλά καταλυτικά στάδια περιλαμβάνουν προσθήκη ή απομάκρυνση πρωτονίων</a:t>
            </a:r>
          </a:p>
          <a:p>
            <a:pPr lvl="1">
              <a:spcBef>
                <a:spcPts val="600"/>
              </a:spcBef>
              <a:buSzPct val="60000"/>
              <a:buFont typeface="Times New Roman" panose="02020603050405020304" pitchFamily="18" charset="0"/>
              <a:buBlip>
                <a:blip r:embed="rId3"/>
              </a:buBlip>
            </a:pPr>
            <a:r>
              <a:rPr lang="el-GR" altLang="en-US" sz="2400" b="1" dirty="0">
                <a:latin typeface="Arial Narrow" panose="020B0606020202030204" pitchFamily="34" charset="0"/>
              </a:rPr>
              <a:t>Οι ταχύτητες αυτών των σταδίων θα εξαρτώνται από το</a:t>
            </a:r>
            <a:r>
              <a:rPr lang="en-US" altLang="en-US" sz="2400" b="1" dirty="0">
                <a:latin typeface="Arial Narrow" panose="020B0606020202030204" pitchFamily="34" charset="0"/>
              </a:rPr>
              <a:t> pH </a:t>
            </a:r>
            <a:r>
              <a:rPr lang="el-GR" altLang="en-US" sz="2400" b="1" dirty="0">
                <a:latin typeface="Arial Narrow" panose="020B0606020202030204" pitchFamily="34" charset="0"/>
              </a:rPr>
              <a:t>και από τις </a:t>
            </a:r>
            <a:r>
              <a:rPr lang="en-US" altLang="en-US" sz="2400" b="1" dirty="0">
                <a:latin typeface="Arial Narrow" panose="020B0606020202030204" pitchFamily="34" charset="0"/>
              </a:rPr>
              <a:t> </a:t>
            </a:r>
            <a:r>
              <a:rPr lang="en-US" altLang="en-US" sz="2400" b="1" dirty="0" err="1">
                <a:latin typeface="Arial Narrow" panose="020B0606020202030204" pitchFamily="34" charset="0"/>
              </a:rPr>
              <a:t>pK</a:t>
            </a:r>
            <a:r>
              <a:rPr lang="en-US" altLang="en-US" sz="2400" b="1" baseline="-25000" dirty="0" err="1">
                <a:latin typeface="Arial Narrow" panose="020B0606020202030204" pitchFamily="34" charset="0"/>
              </a:rPr>
              <a:t>a</a:t>
            </a:r>
            <a:r>
              <a:rPr lang="en-US" altLang="en-US" sz="2400" b="1" dirty="0">
                <a:latin typeface="Arial Narrow" panose="020B0606020202030204" pitchFamily="34" charset="0"/>
              </a:rPr>
              <a:t> </a:t>
            </a:r>
            <a:r>
              <a:rPr lang="el-GR" altLang="en-US" sz="2400" b="1" dirty="0">
                <a:latin typeface="Arial Narrow" panose="020B0606020202030204" pitchFamily="34" charset="0"/>
              </a:rPr>
              <a:t>των καταλοίπων που εμπλέκονται</a:t>
            </a:r>
          </a:p>
        </p:txBody>
      </p:sp>
      <p:pic>
        <p:nvPicPr>
          <p:cNvPr id="178179" name="Picture 3">
            <a:extLst>
              <a:ext uri="{FF2B5EF4-FFF2-40B4-BE49-F238E27FC236}">
                <a16:creationId xmlns:a16="http://schemas.microsoft.com/office/drawing/2014/main" id="{8D6C0917-339A-4AB4-864A-251EA60E20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303" y="3140968"/>
            <a:ext cx="4235862" cy="31683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8180" name="Rectangle 4">
            <a:extLst>
              <a:ext uri="{FF2B5EF4-FFF2-40B4-BE49-F238E27FC236}">
                <a16:creationId xmlns:a16="http://schemas.microsoft.com/office/drawing/2014/main" id="{06CE891F-1BED-45A1-A0EE-68A54CE1E2BA}"/>
              </a:ext>
            </a:extLst>
          </p:cNvPr>
          <p:cNvSpPr>
            <a:spLocks noChangeArrowheads="1"/>
          </p:cNvSpPr>
          <p:nvPr/>
        </p:nvSpPr>
        <p:spPr bwMode="auto">
          <a:xfrm>
            <a:off x="3729622" y="2824905"/>
            <a:ext cx="5394325" cy="2170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981075"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 pos="9964738" algn="l"/>
              </a:tabLst>
              <a:defRPr>
                <a:solidFill>
                  <a:srgbClr val="000000"/>
                </a:solidFill>
                <a:latin typeface="Arial" panose="020B0604020202020204" pitchFamily="34" charset="0"/>
                <a:cs typeface="Arial" panose="020B0604020202020204" pitchFamily="34" charset="0"/>
              </a:defRPr>
            </a:lvl1pPr>
            <a:lvl2pPr marL="981075" indent="-523875">
              <a:tabLst>
                <a:tab pos="981075"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 pos="9964738" algn="l"/>
              </a:tabLst>
              <a:defRPr>
                <a:solidFill>
                  <a:srgbClr val="000000"/>
                </a:solidFill>
                <a:latin typeface="Arial" panose="020B0604020202020204" pitchFamily="34" charset="0"/>
                <a:cs typeface="Arial" panose="020B0604020202020204" pitchFamily="34" charset="0"/>
              </a:defRPr>
            </a:lvl2pPr>
            <a:lvl3pPr>
              <a:tabLst>
                <a:tab pos="981075"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 pos="9964738" algn="l"/>
              </a:tabLst>
              <a:defRPr>
                <a:solidFill>
                  <a:srgbClr val="000000"/>
                </a:solidFill>
                <a:latin typeface="Arial" panose="020B0604020202020204" pitchFamily="34" charset="0"/>
                <a:cs typeface="Arial" panose="020B0604020202020204" pitchFamily="34" charset="0"/>
              </a:defRPr>
            </a:lvl3pPr>
            <a:lvl4pPr>
              <a:tabLst>
                <a:tab pos="981075"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 pos="9964738" algn="l"/>
              </a:tabLst>
              <a:defRPr>
                <a:solidFill>
                  <a:srgbClr val="000000"/>
                </a:solidFill>
                <a:latin typeface="Arial" panose="020B0604020202020204" pitchFamily="34" charset="0"/>
                <a:cs typeface="Arial" panose="020B0604020202020204" pitchFamily="34" charset="0"/>
              </a:defRPr>
            </a:lvl4pPr>
            <a:lvl5pPr>
              <a:tabLst>
                <a:tab pos="981075"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 pos="99647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81075"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 pos="99647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81075"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 pos="99647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81075"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 pos="99647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81075"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 pos="9964738" algn="l"/>
              </a:tabLst>
              <a:defRPr>
                <a:solidFill>
                  <a:srgbClr val="000000"/>
                </a:solidFill>
                <a:latin typeface="Arial" panose="020B0604020202020204" pitchFamily="34" charset="0"/>
                <a:cs typeface="Arial" panose="020B0604020202020204" pitchFamily="34" charset="0"/>
              </a:defRPr>
            </a:lvl9pPr>
          </a:lstStyle>
          <a:p>
            <a:pPr lvl="1">
              <a:spcBef>
                <a:spcPts val="600"/>
              </a:spcBef>
              <a:buSzPct val="60000"/>
              <a:buFont typeface="Times New Roman" panose="02020603050405020304" pitchFamily="18" charset="0"/>
              <a:buBlip>
                <a:blip r:embed="rId3"/>
              </a:buBlip>
            </a:pPr>
            <a:r>
              <a:rPr lang="el-GR" altLang="en-US" sz="2400" b="1" dirty="0">
                <a:latin typeface="Arial Narrow" panose="020B0606020202030204" pitchFamily="34" charset="0"/>
              </a:rPr>
              <a:t>Τα ένζυμα έχουν </a:t>
            </a:r>
            <a:r>
              <a:rPr lang="el-GR" altLang="en-US" sz="2400" b="1" dirty="0">
                <a:solidFill>
                  <a:srgbClr val="9966FF"/>
                </a:solidFill>
                <a:latin typeface="Arial Narrow" panose="020B0606020202030204" pitchFamily="34" charset="0"/>
              </a:rPr>
              <a:t>βέλτιστα </a:t>
            </a:r>
            <a:r>
              <a:rPr lang="en-US" altLang="en-US" sz="2400" b="1" dirty="0">
                <a:solidFill>
                  <a:srgbClr val="9966FF"/>
                </a:solidFill>
                <a:latin typeface="Arial Narrow" panose="020B0606020202030204" pitchFamily="34" charset="0"/>
              </a:rPr>
              <a:t>pH</a:t>
            </a:r>
          </a:p>
          <a:p>
            <a:pPr lvl="1">
              <a:spcBef>
                <a:spcPts val="600"/>
              </a:spcBef>
              <a:buSzPct val="60000"/>
              <a:buFont typeface="Times New Roman" panose="02020603050405020304" pitchFamily="18" charset="0"/>
              <a:buBlip>
                <a:blip r:embed="rId3"/>
              </a:buBlip>
            </a:pPr>
            <a:r>
              <a:rPr lang="en-US" altLang="en-US" sz="2400" b="1" dirty="0">
                <a:latin typeface="Arial Narrow" panose="020B0606020202030204" pitchFamily="34" charset="0"/>
              </a:rPr>
              <a:t>(</a:t>
            </a:r>
            <a:r>
              <a:rPr lang="el-GR" altLang="en-US" sz="2400" b="1" dirty="0">
                <a:latin typeface="Arial Narrow" panose="020B0606020202030204" pitchFamily="34" charset="0"/>
              </a:rPr>
              <a:t>μερικές φορές απώλεια της δραστικότητας σε μη</a:t>
            </a:r>
            <a:r>
              <a:rPr lang="en-US" altLang="en-US" sz="2400" b="1" dirty="0">
                <a:latin typeface="Arial Narrow" panose="020B0606020202030204" pitchFamily="34" charset="0"/>
              </a:rPr>
              <a:t>-</a:t>
            </a:r>
            <a:r>
              <a:rPr lang="el-GR" altLang="en-US" sz="2400" b="1" dirty="0">
                <a:latin typeface="Arial Narrow" panose="020B0606020202030204" pitchFamily="34" charset="0"/>
              </a:rPr>
              <a:t> βέλτιστα </a:t>
            </a:r>
            <a:r>
              <a:rPr lang="en-US" altLang="en-US" sz="2400" b="1" dirty="0">
                <a:latin typeface="Arial Narrow" panose="020B0606020202030204" pitchFamily="34" charset="0"/>
              </a:rPr>
              <a:t>pH </a:t>
            </a:r>
            <a:r>
              <a:rPr lang="el-GR" altLang="en-US" sz="2400" b="1" dirty="0">
                <a:latin typeface="Arial Narrow" panose="020B0606020202030204" pitchFamily="34" charset="0"/>
              </a:rPr>
              <a:t>οφείλεται σε αποδιάταξη του ενζύμου)</a:t>
            </a:r>
          </a:p>
        </p:txBody>
      </p:sp>
      <p:sp>
        <p:nvSpPr>
          <p:cNvPr id="3" name="TextBox 2">
            <a:extLst>
              <a:ext uri="{FF2B5EF4-FFF2-40B4-BE49-F238E27FC236}">
                <a16:creationId xmlns:a16="http://schemas.microsoft.com/office/drawing/2014/main" id="{68AF2701-86DB-3AE2-B776-132B0B836AC1}"/>
              </a:ext>
            </a:extLst>
          </p:cNvPr>
          <p:cNvSpPr txBox="1"/>
          <p:nvPr/>
        </p:nvSpPr>
        <p:spPr>
          <a:xfrm>
            <a:off x="179512" y="148746"/>
            <a:ext cx="8640960" cy="523220"/>
          </a:xfrm>
          <a:prstGeom prst="rect">
            <a:avLst/>
          </a:prstGeom>
          <a:noFill/>
        </p:spPr>
        <p:txBody>
          <a:bodyPr wrap="square">
            <a:spAutoFit/>
          </a:bodyPr>
          <a:lstStyle/>
          <a:p>
            <a:pPr marL="0" indent="0" algn="ctr">
              <a:spcBef>
                <a:spcPts val="1625"/>
              </a:spcBef>
              <a:buSzPct val="80000"/>
            </a:pPr>
            <a:r>
              <a:rPr lang="el-GR" altLang="en-US" sz="2800" b="1" dirty="0">
                <a:solidFill>
                  <a:srgbClr val="C00000"/>
                </a:solidFill>
                <a:latin typeface="Arial Narrow" panose="020B0606020202030204" pitchFamily="34" charset="0"/>
              </a:rPr>
              <a:t>Η ενζυμική δραστικότητα είναι εξαρτώμενη από το </a:t>
            </a:r>
            <a:r>
              <a:rPr lang="en-US" altLang="en-US" sz="2800" b="1" dirty="0">
                <a:solidFill>
                  <a:srgbClr val="C00000"/>
                </a:solidFill>
                <a:latin typeface="Arial Narrow" panose="020B0606020202030204" pitchFamily="34" charset="0"/>
              </a:rPr>
              <a:t>pH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493"/>
                                          </p:stCondLst>
                                        </p:cTn>
                                        <p:tgtEl>
                                          <p:spTgt spid="1781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493"/>
                                          </p:stCondLst>
                                        </p:cTn>
                                        <p:tgtEl>
                                          <p:spTgt spid="17817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493"/>
                                          </p:stCondLst>
                                        </p:cTn>
                                        <p:tgtEl>
                                          <p:spTgt spid="178180">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7817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493"/>
                                          </p:stCondLst>
                                        </p:cTn>
                                        <p:tgtEl>
                                          <p:spTgt spid="17818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9378" name="Picture 2" descr="TIGER - NCSSM Distance Education and Extended Programs">
            <a:extLst>
              <a:ext uri="{FF2B5EF4-FFF2-40B4-BE49-F238E27FC236}">
                <a16:creationId xmlns:a16="http://schemas.microsoft.com/office/drawing/2014/main" id="{6F54FDAB-46B7-4E06-A8ED-3C75D8C2F8A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896" r="6740" b="-4"/>
          <a:stretch/>
        </p:blipFill>
        <p:spPr bwMode="auto">
          <a:xfrm>
            <a:off x="2746745" y="1412776"/>
            <a:ext cx="4248472" cy="51406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796763A-F5FF-C012-3B6E-3C65D704826B}"/>
              </a:ext>
            </a:extLst>
          </p:cNvPr>
          <p:cNvSpPr/>
          <p:nvPr/>
        </p:nvSpPr>
        <p:spPr>
          <a:xfrm>
            <a:off x="1064" y="0"/>
            <a:ext cx="9144000" cy="1196752"/>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1FC99CA-CAFD-430F-972A-654BBEA4DF5C}"/>
              </a:ext>
            </a:extLst>
          </p:cNvPr>
          <p:cNvSpPr>
            <a:spLocks noGrp="1"/>
          </p:cNvSpPr>
          <p:nvPr>
            <p:ph type="title"/>
          </p:nvPr>
        </p:nvSpPr>
        <p:spPr>
          <a:xfrm>
            <a:off x="1403648" y="7159"/>
            <a:ext cx="6934667" cy="1196752"/>
          </a:xfrm>
        </p:spPr>
        <p:txBody>
          <a:bodyPr vert="horz" lIns="91440" tIns="45720" rIns="91440" bIns="45720" rtlCol="0" anchor="b">
            <a:normAutofit/>
          </a:bodyPr>
          <a:lstStyle/>
          <a:p>
            <a:pPr algn="ctr" defTabSz="914400" eaLnBrk="1" hangingPunct="1">
              <a:lnSpc>
                <a:spcPct val="90000"/>
              </a:lnSpc>
            </a:pPr>
            <a:r>
              <a:rPr lang="el-GR" sz="3600" dirty="0">
                <a:solidFill>
                  <a:schemeClr val="accent1">
                    <a:lumMod val="50000"/>
                  </a:schemeClr>
                </a:solidFill>
              </a:rPr>
              <a:t>Καμπύλη ογκομέτρησης άλατος πολυπρωτικού οξέος </a:t>
            </a:r>
            <a:r>
              <a:rPr lang="en-US" sz="3600" dirty="0">
                <a:solidFill>
                  <a:schemeClr val="accent1">
                    <a:lumMod val="50000"/>
                  </a:schemeClr>
                </a:solidFill>
              </a:rPr>
              <a:t>CO</a:t>
            </a:r>
            <a:r>
              <a:rPr lang="en-US" sz="3600" baseline="-25000" dirty="0">
                <a:solidFill>
                  <a:schemeClr val="accent1">
                    <a:lumMod val="50000"/>
                  </a:schemeClr>
                </a:solidFill>
              </a:rPr>
              <a:t>3</a:t>
            </a:r>
            <a:r>
              <a:rPr lang="en-US" sz="3600" baseline="30000" dirty="0">
                <a:solidFill>
                  <a:schemeClr val="accent1">
                    <a:lumMod val="50000"/>
                  </a:schemeClr>
                </a:solidFill>
              </a:rPr>
              <a:t>-</a:t>
            </a:r>
          </a:p>
        </p:txBody>
      </p:sp>
    </p:spTree>
    <p:extLst>
      <p:ext uri="{BB962C8B-B14F-4D97-AF65-F5344CB8AC3E}">
        <p14:creationId xmlns:p14="http://schemas.microsoft.com/office/powerpoint/2010/main" val="11500093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1" name="Text Box 1">
            <a:extLst>
              <a:ext uri="{FF2B5EF4-FFF2-40B4-BE49-F238E27FC236}">
                <a16:creationId xmlns:a16="http://schemas.microsoft.com/office/drawing/2014/main" id="{9C477020-806B-407E-B347-01E66CF811EF}"/>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4000" dirty="0">
                <a:solidFill>
                  <a:srgbClr val="FF3300"/>
                </a:solidFill>
              </a:rPr>
              <a:t>Το ενεργό κέντρο των ενζύμων μπορεί να τροποποιεί τις </a:t>
            </a:r>
            <a:r>
              <a:rPr lang="en-US" altLang="en-US" sz="4000" dirty="0">
                <a:solidFill>
                  <a:srgbClr val="FF3300"/>
                </a:solidFill>
              </a:rPr>
              <a:t>p</a:t>
            </a:r>
            <a:r>
              <a:rPr lang="el-GR" altLang="en-US" sz="4000" dirty="0">
                <a:solidFill>
                  <a:srgbClr val="FF3300"/>
                </a:solidFill>
              </a:rPr>
              <a:t>Κ</a:t>
            </a:r>
            <a:r>
              <a:rPr lang="en-US" altLang="en-US" sz="4000" dirty="0">
                <a:solidFill>
                  <a:srgbClr val="FF3300"/>
                </a:solidFill>
              </a:rPr>
              <a:t>a</a:t>
            </a:r>
          </a:p>
        </p:txBody>
      </p:sp>
      <p:sp>
        <p:nvSpPr>
          <p:cNvPr id="179202" name="Text Box 2">
            <a:extLst>
              <a:ext uri="{FF2B5EF4-FFF2-40B4-BE49-F238E27FC236}">
                <a16:creationId xmlns:a16="http://schemas.microsoft.com/office/drawing/2014/main" id="{7B75FB0F-552D-433A-84A6-5E4DA14E2C2A}"/>
              </a:ext>
            </a:extLst>
          </p:cNvPr>
          <p:cNvSpPr txBox="1">
            <a:spLocks noChangeArrowheads="1"/>
          </p:cNvSpPr>
          <p:nvPr/>
        </p:nvSpPr>
        <p:spPr bwMode="auto">
          <a:xfrm>
            <a:off x="457200" y="1600201"/>
            <a:ext cx="8579296" cy="34849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marL="457200" indent="-457200">
              <a:spcBef>
                <a:spcPts val="800"/>
              </a:spcBef>
              <a:buClr>
                <a:srgbClr val="CCCCFF"/>
              </a:buClr>
              <a:buFont typeface="Wingdings" panose="05000000000000000000" pitchFamily="2" charset="2"/>
              <a:buChar char="q"/>
            </a:pPr>
            <a:r>
              <a:rPr lang="en-US" altLang="en-US" sz="3200" dirty="0"/>
              <a:t>-C-H </a:t>
            </a:r>
            <a:r>
              <a:rPr lang="el-GR" altLang="en-US" sz="3200" dirty="0"/>
              <a:t>γαλακτικού </a:t>
            </a:r>
            <a:r>
              <a:rPr lang="en-US" altLang="en-US" sz="3200" dirty="0"/>
              <a:t>p</a:t>
            </a:r>
            <a:r>
              <a:rPr lang="el-GR" altLang="en-US" sz="3200" dirty="0"/>
              <a:t>Κ</a:t>
            </a:r>
            <a:r>
              <a:rPr lang="en-US" altLang="en-US" sz="3200" dirty="0"/>
              <a:t>a &gt;20 </a:t>
            </a:r>
            <a:r>
              <a:rPr lang="el-GR" altLang="en-US" sz="3200" dirty="0"/>
              <a:t>με τροποποίηση </a:t>
            </a:r>
            <a:r>
              <a:rPr lang="en-US" altLang="en-US" sz="3200" dirty="0"/>
              <a:t>p</a:t>
            </a:r>
            <a:r>
              <a:rPr lang="el-GR" altLang="en-US" sz="3200" dirty="0"/>
              <a:t>Κ</a:t>
            </a:r>
            <a:r>
              <a:rPr lang="en-US" altLang="en-US" sz="3200" dirty="0"/>
              <a:t>a</a:t>
            </a:r>
          </a:p>
          <a:p>
            <a:pPr marL="457200" indent="-457200">
              <a:spcBef>
                <a:spcPts val="800"/>
              </a:spcBef>
              <a:buClr>
                <a:srgbClr val="CCCCFF"/>
              </a:buClr>
              <a:buFont typeface="Wingdings" panose="05000000000000000000" pitchFamily="2" charset="2"/>
              <a:buChar char="q"/>
            </a:pPr>
            <a:r>
              <a:rPr lang="el-GR" altLang="en-US" sz="3200" dirty="0"/>
              <a:t>-</a:t>
            </a:r>
            <a:r>
              <a:rPr lang="en-US" altLang="en-US" sz="3200" dirty="0"/>
              <a:t>COOH </a:t>
            </a:r>
            <a:r>
              <a:rPr lang="el-GR" altLang="en-US" sz="3200" dirty="0"/>
              <a:t>από </a:t>
            </a:r>
            <a:r>
              <a:rPr lang="en-US" altLang="en-US" sz="3200" dirty="0"/>
              <a:t>p</a:t>
            </a:r>
            <a:r>
              <a:rPr lang="el-GR" altLang="en-US" sz="3200" dirty="0"/>
              <a:t>Κ</a:t>
            </a:r>
            <a:r>
              <a:rPr lang="en-US" altLang="en-US" sz="3200" dirty="0"/>
              <a:t>a~3.9  p</a:t>
            </a:r>
            <a:r>
              <a:rPr lang="el-GR" altLang="en-US" sz="3200" dirty="0"/>
              <a:t>Κ</a:t>
            </a:r>
            <a:r>
              <a:rPr lang="en-US" altLang="en-US" sz="3200" dirty="0"/>
              <a:t>a~7 </a:t>
            </a:r>
            <a:r>
              <a:rPr lang="el-GR" altLang="en-US" sz="3200" dirty="0"/>
              <a:t>σε μη πολικό περιβάλλον</a:t>
            </a:r>
          </a:p>
          <a:p>
            <a:pPr marL="0" indent="0">
              <a:spcBef>
                <a:spcPts val="800"/>
              </a:spcBef>
              <a:buClr>
                <a:srgbClr val="CCCCFF"/>
              </a:buClr>
            </a:pPr>
            <a:endParaRPr lang="el-GR" altLang="en-US" sz="3200" dirty="0"/>
          </a:p>
          <a:p>
            <a:pPr marL="457200" indent="-457200">
              <a:spcBef>
                <a:spcPts val="800"/>
              </a:spcBef>
              <a:buClr>
                <a:srgbClr val="CCCCFF"/>
              </a:buClr>
              <a:buFont typeface="Wingdings" panose="05000000000000000000" pitchFamily="2" charset="2"/>
              <a:buChar char="q"/>
            </a:pPr>
            <a:r>
              <a:rPr lang="el-GR" altLang="en-US" sz="3200" dirty="0"/>
              <a:t>-</a:t>
            </a:r>
            <a:r>
              <a:rPr lang="en-US" altLang="en-US" sz="3200" dirty="0"/>
              <a:t>COOH </a:t>
            </a:r>
            <a:r>
              <a:rPr lang="el-GR" altLang="en-US" sz="3200" dirty="0"/>
              <a:t>γλουταμικού</a:t>
            </a:r>
            <a:r>
              <a:rPr lang="en-US" altLang="en-US" sz="3200" dirty="0"/>
              <a:t>35 </a:t>
            </a:r>
            <a:r>
              <a:rPr lang="el-GR" altLang="en-US" sz="3200" dirty="0"/>
              <a:t>στο ενεργό κέντρο της λυσοζύμης  από </a:t>
            </a:r>
            <a:r>
              <a:rPr lang="en-US" altLang="en-US" sz="3200" dirty="0" err="1"/>
              <a:t>pka</a:t>
            </a:r>
            <a:r>
              <a:rPr lang="en-US" altLang="en-US" sz="3200" dirty="0"/>
              <a:t>~ 4 p</a:t>
            </a:r>
            <a:r>
              <a:rPr lang="el-GR" altLang="en-US" sz="3200" dirty="0"/>
              <a:t>Κ</a:t>
            </a:r>
            <a:r>
              <a:rPr lang="en-US" altLang="en-US" sz="3200" dirty="0"/>
              <a:t>a~6</a:t>
            </a:r>
          </a:p>
          <a:p>
            <a:pPr>
              <a:spcBef>
                <a:spcPts val="800"/>
              </a:spcBef>
              <a:buClrTx/>
              <a:buFontTx/>
              <a:buNone/>
            </a:pPr>
            <a:endParaRPr lang="en-US" altLang="en-US" sz="3200" dirty="0"/>
          </a:p>
        </p:txBody>
      </p:sp>
      <p:sp>
        <p:nvSpPr>
          <p:cNvPr id="179203" name="Line 3">
            <a:extLst>
              <a:ext uri="{FF2B5EF4-FFF2-40B4-BE49-F238E27FC236}">
                <a16:creationId xmlns:a16="http://schemas.microsoft.com/office/drawing/2014/main" id="{5953E966-85DC-49D4-90F0-E66D6238E477}"/>
              </a:ext>
            </a:extLst>
          </p:cNvPr>
          <p:cNvSpPr>
            <a:spLocks noChangeShapeType="1"/>
          </p:cNvSpPr>
          <p:nvPr/>
        </p:nvSpPr>
        <p:spPr bwMode="auto">
          <a:xfrm>
            <a:off x="4427538" y="2205038"/>
            <a:ext cx="1587" cy="360362"/>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5" name="Text Box 1">
            <a:extLst>
              <a:ext uri="{FF2B5EF4-FFF2-40B4-BE49-F238E27FC236}">
                <a16:creationId xmlns:a16="http://schemas.microsoft.com/office/drawing/2014/main" id="{32A254F3-3280-4480-A6B1-39D4499F536D}"/>
              </a:ext>
            </a:extLst>
          </p:cNvPr>
          <p:cNvSpPr txBox="1">
            <a:spLocks noChangeArrowheads="1"/>
          </p:cNvSpPr>
          <p:nvPr/>
        </p:nvSpPr>
        <p:spPr bwMode="auto">
          <a:xfrm>
            <a:off x="457200" y="274638"/>
            <a:ext cx="8002588"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4000">
                <a:solidFill>
                  <a:srgbClr val="FF3300"/>
                </a:solidFill>
              </a:rPr>
              <a:t>Το ενεργό κέντρο της λυσοζύμης</a:t>
            </a:r>
          </a:p>
        </p:txBody>
      </p:sp>
      <p:sp>
        <p:nvSpPr>
          <p:cNvPr id="180226" name="Text Box 2">
            <a:extLst>
              <a:ext uri="{FF2B5EF4-FFF2-40B4-BE49-F238E27FC236}">
                <a16:creationId xmlns:a16="http://schemas.microsoft.com/office/drawing/2014/main" id="{AAA2DA81-E405-4DCF-AA90-B4DA8C1876DF}"/>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80227" name="Picture 3">
            <a:extLst>
              <a:ext uri="{FF2B5EF4-FFF2-40B4-BE49-F238E27FC236}">
                <a16:creationId xmlns:a16="http://schemas.microsoft.com/office/drawing/2014/main" id="{7FF8C8F5-3918-47AE-9082-6DCA87424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85" y="1600200"/>
            <a:ext cx="8925629" cy="34408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249" name="Text Box 1">
            <a:extLst>
              <a:ext uri="{FF2B5EF4-FFF2-40B4-BE49-F238E27FC236}">
                <a16:creationId xmlns:a16="http://schemas.microsoft.com/office/drawing/2014/main" id="{C6F52B41-FFBA-4208-9A5C-D1F83F4280ED}"/>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4000" dirty="0">
                <a:solidFill>
                  <a:srgbClr val="FF3300"/>
                </a:solidFill>
              </a:rPr>
              <a:t>Το ενεργό κέντρο των ενζύμων μπορεί να τροποποιεί τις </a:t>
            </a:r>
            <a:r>
              <a:rPr lang="en-US" altLang="en-US" sz="4000" dirty="0" err="1">
                <a:solidFill>
                  <a:srgbClr val="FF3300"/>
                </a:solidFill>
              </a:rPr>
              <a:t>pKa</a:t>
            </a:r>
            <a:endParaRPr lang="en-US" altLang="en-US" sz="4000" dirty="0">
              <a:solidFill>
                <a:srgbClr val="FF3300"/>
              </a:solidFill>
            </a:endParaRPr>
          </a:p>
        </p:txBody>
      </p:sp>
      <p:sp>
        <p:nvSpPr>
          <p:cNvPr id="181250" name="Text Box 2">
            <a:extLst>
              <a:ext uri="{FF2B5EF4-FFF2-40B4-BE49-F238E27FC236}">
                <a16:creationId xmlns:a16="http://schemas.microsoft.com/office/drawing/2014/main" id="{EE1F7876-BD2C-4908-A9E9-2740F8CB739C}"/>
              </a:ext>
            </a:extLst>
          </p:cNvPr>
          <p:cNvSpPr txBox="1">
            <a:spLocks noChangeArrowheads="1"/>
          </p:cNvSpPr>
          <p:nvPr/>
        </p:nvSpPr>
        <p:spPr bwMode="auto">
          <a:xfrm>
            <a:off x="0" y="1600200"/>
            <a:ext cx="91440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marL="457200" indent="-457200">
              <a:spcBef>
                <a:spcPts val="700"/>
              </a:spcBef>
              <a:buClr>
                <a:srgbClr val="CCCCFF"/>
              </a:buClr>
              <a:buFont typeface="Wingdings" panose="05000000000000000000" pitchFamily="2" charset="2"/>
              <a:buChar char="q"/>
            </a:pPr>
            <a:r>
              <a:rPr lang="el-GR" altLang="en-US" sz="2800" dirty="0"/>
              <a:t>Το μικροπεριβάλλον της πρωτεΐνης τροποποιεί την  </a:t>
            </a:r>
            <a:r>
              <a:rPr lang="en-US" altLang="en-US" sz="2800" dirty="0" err="1"/>
              <a:t>pK</a:t>
            </a:r>
            <a:r>
              <a:rPr lang="en-US" altLang="en-US" sz="2800" baseline="-25000" dirty="0" err="1"/>
              <a:t>a</a:t>
            </a:r>
            <a:r>
              <a:rPr lang="en-US" altLang="en-US" sz="2800" dirty="0"/>
              <a:t> </a:t>
            </a:r>
            <a:r>
              <a:rPr lang="el-GR" altLang="en-US" sz="2800" dirty="0"/>
              <a:t>του </a:t>
            </a:r>
            <a:r>
              <a:rPr lang="en-US" altLang="en-US" sz="2800" dirty="0"/>
              <a:t>Glu35</a:t>
            </a:r>
            <a:r>
              <a:rPr lang="el-GR" altLang="en-US" sz="2800" dirty="0"/>
              <a:t> σε </a:t>
            </a:r>
            <a:r>
              <a:rPr lang="en-US" altLang="en-US" sz="2800" dirty="0" err="1"/>
              <a:t>pK</a:t>
            </a:r>
            <a:r>
              <a:rPr lang="en-US" altLang="en-US" sz="2800" baseline="-25000" dirty="0" err="1"/>
              <a:t>a</a:t>
            </a:r>
            <a:r>
              <a:rPr lang="en-US" altLang="en-US" sz="2800" dirty="0"/>
              <a:t>~ 7 </a:t>
            </a:r>
            <a:r>
              <a:rPr lang="el-GR" altLang="en-US" sz="2800" dirty="0"/>
              <a:t>αντί του αναμενόμενου </a:t>
            </a:r>
            <a:r>
              <a:rPr lang="en-US" altLang="en-US" sz="2800" dirty="0"/>
              <a:t>pK</a:t>
            </a:r>
            <a:r>
              <a:rPr lang="en-US" altLang="en-US" sz="2800" baseline="-25000" dirty="0"/>
              <a:t>a</a:t>
            </a:r>
            <a:r>
              <a:rPr lang="en-US" altLang="en-US" sz="2800" dirty="0"/>
              <a:t>~4 (</a:t>
            </a:r>
            <a:r>
              <a:rPr lang="el-GR" altLang="en-US" sz="2800" dirty="0"/>
              <a:t>ανευρίσκεται σε υδρόφοβο θύλακα) για να μπορεί να δώσει το Η</a:t>
            </a:r>
            <a:r>
              <a:rPr lang="el-GR" altLang="en-US" sz="2800" baseline="30000" dirty="0"/>
              <a:t>+ </a:t>
            </a:r>
            <a:r>
              <a:rPr lang="el-GR" altLang="en-US" sz="2800" dirty="0"/>
              <a:t>στην ομάδα </a:t>
            </a:r>
            <a:r>
              <a:rPr lang="en-US" altLang="en-US" sz="2800" dirty="0"/>
              <a:t>C-O-R </a:t>
            </a:r>
            <a:r>
              <a:rPr lang="el-GR" altLang="en-US" sz="2800" dirty="0"/>
              <a:t>για την διάσπαση του δεσμού </a:t>
            </a:r>
            <a:r>
              <a:rPr lang="en-US" altLang="en-US" sz="2800" dirty="0"/>
              <a:t>C-O</a:t>
            </a:r>
            <a:r>
              <a:rPr lang="el-GR" altLang="en-US" sz="2800" dirty="0"/>
              <a:t>. Στην ιονισμένη μορφή σταθεροποιεί το θετικό φορτίο της μεταβατικής κατάστασης</a:t>
            </a:r>
          </a:p>
          <a:p>
            <a:pPr marL="457200" indent="-457200">
              <a:spcBef>
                <a:spcPts val="700"/>
              </a:spcBef>
              <a:buClr>
                <a:srgbClr val="CCCCFF"/>
              </a:buClr>
              <a:buFont typeface="Wingdings" panose="05000000000000000000" pitchFamily="2" charset="2"/>
              <a:buChar char="q"/>
            </a:pPr>
            <a:r>
              <a:rPr lang="el-GR" altLang="en-US" sz="2800" dirty="0"/>
              <a:t>Το </a:t>
            </a:r>
            <a:r>
              <a:rPr lang="en-US" altLang="en-US" sz="2800" dirty="0"/>
              <a:t>Asp52 </a:t>
            </a:r>
            <a:r>
              <a:rPr lang="el-GR" altLang="en-US" sz="2800" dirty="0"/>
              <a:t>με τ</a:t>
            </a:r>
            <a:r>
              <a:rPr lang="en-US" altLang="en-US" sz="2800" dirty="0"/>
              <a:t>o</a:t>
            </a:r>
            <a:r>
              <a:rPr lang="el-GR" altLang="en-US" sz="2800" dirty="0"/>
              <a:t> αναμενόμεν</a:t>
            </a:r>
            <a:r>
              <a:rPr lang="en-US" altLang="en-US" sz="2800" dirty="0"/>
              <a:t>o </a:t>
            </a:r>
            <a:r>
              <a:rPr lang="el-GR" altLang="en-US" sz="2800" dirty="0"/>
              <a:t> </a:t>
            </a:r>
            <a:r>
              <a:rPr lang="en-US" altLang="en-US" sz="2800" dirty="0"/>
              <a:t>p</a:t>
            </a:r>
            <a:r>
              <a:rPr lang="el-GR" altLang="en-US" sz="2800" dirty="0"/>
              <a:t>Κ</a:t>
            </a:r>
            <a:r>
              <a:rPr lang="en-US" altLang="en-US" sz="2800" baseline="-25000" dirty="0"/>
              <a:t>a</a:t>
            </a:r>
            <a:r>
              <a:rPr lang="en-US" altLang="en-US" sz="2800" dirty="0"/>
              <a:t> </a:t>
            </a:r>
            <a:r>
              <a:rPr lang="el-GR" altLang="en-US" sz="2800" dirty="0"/>
              <a:t>και το αρνητικό φορτίο σταθεροποιεί ένα θετικό φορτίο στο σάκχαρο κατά την κατάλυση</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2273" name="Rectangle 1">
            <a:extLst>
              <a:ext uri="{FF2B5EF4-FFF2-40B4-BE49-F238E27FC236}">
                <a16:creationId xmlns:a16="http://schemas.microsoft.com/office/drawing/2014/main" id="{030E0448-F167-400B-B500-272FA06576B5}"/>
              </a:ext>
            </a:extLst>
          </p:cNvPr>
          <p:cNvSpPr>
            <a:spLocks noGrp="1" noChangeArrowheads="1"/>
          </p:cNvSpPr>
          <p:nvPr>
            <p:ph type="title"/>
          </p:nvPr>
        </p:nvSpPr>
        <p:spPr>
          <a:xfrm>
            <a:off x="457200" y="219075"/>
            <a:ext cx="8229600" cy="1252538"/>
          </a:xfrm>
          <a:ln/>
          <a:extLst>
            <a:ext uri="{91240B29-F687-4F45-9708-019B960494DF}">
              <a14:hiddenLine xmlns:a14="http://schemas.microsoft.com/office/drawing/2010/main" w="9525" cap="flat">
                <a:solidFill>
                  <a:srgbClr val="3465A4"/>
                </a:solidFill>
                <a:round/>
                <a:headEnd/>
                <a:tailEnd/>
              </a14:hiddenLine>
            </a:ext>
          </a:extLst>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n-US"/>
              <a:t>Μελέτη για το σπίτι....</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7" name="Text Box 1">
            <a:extLst>
              <a:ext uri="{FF2B5EF4-FFF2-40B4-BE49-F238E27FC236}">
                <a16:creationId xmlns:a16="http://schemas.microsoft.com/office/drawing/2014/main" id="{C1D3F0F3-B128-4919-949F-0424AC240C44}"/>
              </a:ext>
            </a:extLst>
          </p:cNvPr>
          <p:cNvSpPr txBox="1">
            <a:spLocks noChangeArrowheads="1"/>
          </p:cNvSpPr>
          <p:nvPr/>
        </p:nvSpPr>
        <p:spPr bwMode="auto">
          <a:xfrm>
            <a:off x="0" y="404813"/>
            <a:ext cx="7812088" cy="6192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000000"/>
                </a:solidFill>
                <a:latin typeface="Arial" panose="020B0604020202020204" pitchFamily="34" charset="0"/>
                <a:cs typeface="Arial" panose="020B0604020202020204" pitchFamily="34" charset="0"/>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000000"/>
                </a:solidFill>
                <a:latin typeface="Arial" panose="020B0604020202020204" pitchFamily="34" charset="0"/>
                <a:cs typeface="Arial" panose="020B0604020202020204" pitchFamily="34" charset="0"/>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000000"/>
                </a:solidFill>
                <a:latin typeface="Arial" panose="020B0604020202020204" pitchFamily="34" charset="0"/>
                <a:cs typeface="Arial" panose="020B0604020202020204" pitchFamily="34" charset="0"/>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000000"/>
                </a:solidFill>
                <a:latin typeface="Arial" panose="020B0604020202020204" pitchFamily="34" charset="0"/>
                <a:cs typeface="Arial" panose="020B0604020202020204" pitchFamily="34" charset="0"/>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000000"/>
                </a:solidFill>
                <a:latin typeface="Arial" panose="020B0604020202020204" pitchFamily="34" charset="0"/>
                <a:cs typeface="Arial" panose="020B0604020202020204" pitchFamily="34" charset="0"/>
              </a:defRPr>
            </a:lvl9pPr>
          </a:lstStyle>
          <a:p>
            <a:pPr>
              <a:spcBef>
                <a:spcPts val="450"/>
              </a:spcBef>
              <a:buClr>
                <a:srgbClr val="0E1E20"/>
              </a:buClr>
              <a:buFont typeface="Arial" panose="020B0604020202020204" pitchFamily="34" charset="0"/>
              <a:buChar char="•"/>
            </a:pPr>
            <a:r>
              <a:rPr lang="el-GR" altLang="en-US" dirty="0">
                <a:solidFill>
                  <a:srgbClr val="0E1E20"/>
                </a:solidFill>
              </a:rPr>
              <a:t>Μια υπόθεση… Ένα φάρμακο που περιέχει δακτύλιο πυριδίνης είναι γνωστόν ότι προσδένει μια πρωτεΐνη του πλάσματος. Ενας από τους συναδέλφους σας θεωρεί ότι  ο δακτύλιος της πυριδίνης (ιόν πυριδινίου) είναι πρωτονιωμένος και μπορεί να χρησιμεύσει ως δότης υδρογόνου σε υδρογονοδεσμό. Ο συνάδελφος συνεχίζει να πιστεύει ότι η αλκοολομάδα σε ένα κατάλοιπο σερίνης της πρωτεΐνης δύναται να δράσει ως δέκτης υδρογόνου σε υδρογονοδεσμό. Η συγκεκριμένη πιθανή αλληλεπίδραση δεικνύεται</a:t>
            </a:r>
            <a:r>
              <a:rPr lang="en-US" altLang="en-US" dirty="0">
                <a:solidFill>
                  <a:srgbClr val="0E1E20"/>
                </a:solidFill>
              </a:rPr>
              <a:t>  </a:t>
            </a:r>
            <a:r>
              <a:rPr lang="el-GR" altLang="en-US" dirty="0">
                <a:solidFill>
                  <a:srgbClr val="0E1E20"/>
                </a:solidFill>
              </a:rPr>
              <a:t>δεξιά: </a:t>
            </a:r>
          </a:p>
          <a:p>
            <a:pPr>
              <a:spcBef>
                <a:spcPts val="450"/>
              </a:spcBef>
              <a:buClrTx/>
              <a:buFontTx/>
              <a:buNone/>
            </a:pPr>
            <a:endParaRPr lang="en-US" altLang="en-US" dirty="0">
              <a:solidFill>
                <a:srgbClr val="0E1E20"/>
              </a:solidFill>
            </a:endParaRPr>
          </a:p>
          <a:p>
            <a:pPr>
              <a:spcBef>
                <a:spcPts val="450"/>
              </a:spcBef>
              <a:buClrTx/>
              <a:buFontTx/>
              <a:buNone/>
            </a:pPr>
            <a:r>
              <a:rPr lang="el-GR" altLang="en-US" dirty="0">
                <a:solidFill>
                  <a:srgbClr val="0E1E20"/>
                </a:solidFill>
              </a:rPr>
              <a:t>Εσείς τι νομίζετε για την πιθανότητα ύπαρξης αυτού του υδρογονοδεσμού ?</a:t>
            </a:r>
          </a:p>
          <a:p>
            <a:pPr>
              <a:spcBef>
                <a:spcPts val="450"/>
              </a:spcBef>
              <a:buClrTx/>
              <a:buFontTx/>
              <a:buNone/>
            </a:pPr>
            <a:r>
              <a:rPr lang="el-GR" altLang="en-US" dirty="0">
                <a:solidFill>
                  <a:srgbClr val="333399"/>
                </a:solidFill>
              </a:rPr>
              <a:t>Α. Είναι μια ωραία ιδέα!</a:t>
            </a:r>
          </a:p>
          <a:p>
            <a:pPr>
              <a:spcBef>
                <a:spcPts val="450"/>
              </a:spcBef>
              <a:buClrTx/>
              <a:buFontTx/>
              <a:buNone/>
            </a:pPr>
            <a:r>
              <a:rPr lang="el-GR" altLang="en-US" dirty="0">
                <a:solidFill>
                  <a:srgbClr val="333399"/>
                </a:solidFill>
              </a:rPr>
              <a:t>Β. Η αλκοόλη θα πρωτονιωθεί  (-ΟΗ</a:t>
            </a:r>
            <a:r>
              <a:rPr lang="el-GR" altLang="en-US" baseline="-25000" dirty="0">
                <a:solidFill>
                  <a:srgbClr val="333399"/>
                </a:solidFill>
              </a:rPr>
              <a:t>2</a:t>
            </a:r>
            <a:r>
              <a:rPr lang="el-GR" altLang="en-US" baseline="30000" dirty="0">
                <a:solidFill>
                  <a:srgbClr val="333399"/>
                </a:solidFill>
              </a:rPr>
              <a:t>+</a:t>
            </a:r>
            <a:r>
              <a:rPr lang="el-GR" altLang="en-US" dirty="0">
                <a:solidFill>
                  <a:srgbClr val="333399"/>
                </a:solidFill>
              </a:rPr>
              <a:t>)στο  </a:t>
            </a:r>
            <a:r>
              <a:rPr lang="en-US" altLang="en-US" dirty="0">
                <a:solidFill>
                  <a:srgbClr val="333399"/>
                </a:solidFill>
              </a:rPr>
              <a:t>pH </a:t>
            </a:r>
            <a:r>
              <a:rPr lang="el-GR" altLang="en-US" dirty="0">
                <a:solidFill>
                  <a:srgbClr val="333399"/>
                </a:solidFill>
              </a:rPr>
              <a:t>του αίματος, επομένως δεν μπορεί να δράσει ως δέκτης υδρογόνου στον υδρογονοδεσμό</a:t>
            </a:r>
          </a:p>
          <a:p>
            <a:pPr>
              <a:spcBef>
                <a:spcPts val="450"/>
              </a:spcBef>
              <a:buClrTx/>
              <a:buFontTx/>
              <a:buNone/>
            </a:pPr>
            <a:r>
              <a:rPr lang="el-GR" altLang="en-US" dirty="0">
                <a:solidFill>
                  <a:srgbClr val="333399"/>
                </a:solidFill>
              </a:rPr>
              <a:t>Γ. Ο δακτύλιος της πυριδίνης δεν θα πρωτονιωθεί στο </a:t>
            </a:r>
            <a:r>
              <a:rPr lang="en-US" altLang="en-US" dirty="0">
                <a:solidFill>
                  <a:srgbClr val="333399"/>
                </a:solidFill>
              </a:rPr>
              <a:t>pH </a:t>
            </a:r>
            <a:r>
              <a:rPr lang="el-GR" altLang="en-US" dirty="0">
                <a:solidFill>
                  <a:srgbClr val="333399"/>
                </a:solidFill>
              </a:rPr>
              <a:t>του αίματος,(</a:t>
            </a:r>
            <a:r>
              <a:rPr lang="en-US" altLang="en-US" dirty="0">
                <a:solidFill>
                  <a:srgbClr val="333399"/>
                </a:solidFill>
              </a:rPr>
              <a:t>pH=7.4)</a:t>
            </a:r>
            <a:r>
              <a:rPr lang="el-GR" altLang="en-US" dirty="0">
                <a:solidFill>
                  <a:srgbClr val="333399"/>
                </a:solidFill>
              </a:rPr>
              <a:t> επομένως δεν μπορεί να δράσει ως δότης υδρογόνου στον υδρογοδεσμό </a:t>
            </a:r>
          </a:p>
          <a:p>
            <a:pPr>
              <a:spcBef>
                <a:spcPts val="450"/>
              </a:spcBef>
              <a:buClrTx/>
              <a:buFontTx/>
              <a:buNone/>
            </a:pPr>
            <a:r>
              <a:rPr lang="el-GR" altLang="en-US" dirty="0">
                <a:solidFill>
                  <a:srgbClr val="333399"/>
                </a:solidFill>
              </a:rPr>
              <a:t>Δ. Σύμφωνα με το ανωτέρω σχήμα, το ιόν  πυριδινίου  δρα ως δέκτης υδρογόνου στον υδρογονοδεσμό και η αλκοόλη δρα ως δότης υδρογόνου στον  υδρογονοδεσμό.</a:t>
            </a:r>
          </a:p>
          <a:p>
            <a:pPr>
              <a:spcBef>
                <a:spcPts val="450"/>
              </a:spcBef>
              <a:buClrTx/>
              <a:buFontTx/>
              <a:buNone/>
            </a:pPr>
            <a:r>
              <a:rPr lang="el-GR" altLang="en-US" dirty="0">
                <a:solidFill>
                  <a:srgbClr val="333399"/>
                </a:solidFill>
              </a:rPr>
              <a:t>Δίδεται ιόν πυριδινίου  </a:t>
            </a:r>
            <a:r>
              <a:rPr lang="el-GR" altLang="en-US" dirty="0">
                <a:solidFill>
                  <a:srgbClr val="333399"/>
                </a:solidFill>
                <a:latin typeface="Wingdings" panose="05000000000000000000" pitchFamily="2" charset="2"/>
              </a:rPr>
              <a:t></a:t>
            </a:r>
            <a:r>
              <a:rPr lang="el-GR" altLang="en-US" dirty="0">
                <a:solidFill>
                  <a:srgbClr val="333399"/>
                </a:solidFill>
              </a:rPr>
              <a:t>. πυριδίνη +Η</a:t>
            </a:r>
            <a:r>
              <a:rPr lang="el-GR" altLang="en-US" baseline="30000" dirty="0">
                <a:solidFill>
                  <a:srgbClr val="333399"/>
                </a:solidFill>
              </a:rPr>
              <a:t>+</a:t>
            </a:r>
            <a:r>
              <a:rPr lang="el-GR" altLang="en-US" dirty="0">
                <a:solidFill>
                  <a:srgbClr val="333399"/>
                </a:solidFill>
              </a:rPr>
              <a:t>  </a:t>
            </a:r>
            <a:r>
              <a:rPr lang="en-US" altLang="en-US" dirty="0" err="1">
                <a:solidFill>
                  <a:srgbClr val="333399"/>
                </a:solidFill>
              </a:rPr>
              <a:t>pka</a:t>
            </a:r>
            <a:r>
              <a:rPr lang="en-US" altLang="en-US" dirty="0">
                <a:solidFill>
                  <a:srgbClr val="333399"/>
                </a:solidFill>
              </a:rPr>
              <a:t>=5.1</a:t>
            </a:r>
          </a:p>
          <a:p>
            <a:pPr>
              <a:spcBef>
                <a:spcPts val="450"/>
              </a:spcBef>
              <a:buClrTx/>
              <a:buFontTx/>
              <a:buNone/>
            </a:pPr>
            <a:r>
              <a:rPr lang="el-GR" altLang="en-US" b="1" dirty="0"/>
              <a:t>Επιλέξτε και αιτιολογήστε </a:t>
            </a:r>
            <a:r>
              <a:rPr lang="el-GR" altLang="en-US" dirty="0"/>
              <a:t>!</a:t>
            </a:r>
          </a:p>
        </p:txBody>
      </p:sp>
      <p:pic>
        <p:nvPicPr>
          <p:cNvPr id="183298" name="Picture 2">
            <a:extLst>
              <a:ext uri="{FF2B5EF4-FFF2-40B4-BE49-F238E27FC236}">
                <a16:creationId xmlns:a16="http://schemas.microsoft.com/office/drawing/2014/main" id="{75F27EC3-19F4-42DE-B103-5E14E2CB2A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333375"/>
            <a:ext cx="1979612" cy="2374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1" name="Text Box 1">
            <a:extLst>
              <a:ext uri="{FF2B5EF4-FFF2-40B4-BE49-F238E27FC236}">
                <a16:creationId xmlns:a16="http://schemas.microsoft.com/office/drawing/2014/main" id="{26021F88-AEB2-4D36-B053-65F21C49BD6F}"/>
              </a:ext>
            </a:extLst>
          </p:cNvPr>
          <p:cNvSpPr txBox="1">
            <a:spLocks noChangeArrowheads="1"/>
          </p:cNvSpPr>
          <p:nvPr/>
        </p:nvSpPr>
        <p:spPr bwMode="auto">
          <a:xfrm>
            <a:off x="179388" y="274638"/>
            <a:ext cx="8964612"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a:solidFill>
                  <a:srgbClr val="993366"/>
                </a:solidFill>
              </a:rPr>
              <a:t>Α. Ποια η Κα για κάθε ένωση?</a:t>
            </a:r>
            <a:br>
              <a:rPr lang="el-GR" altLang="en-US" sz="2400">
                <a:solidFill>
                  <a:srgbClr val="993366"/>
                </a:solidFill>
              </a:rPr>
            </a:br>
            <a:r>
              <a:rPr lang="el-GR" altLang="en-US" sz="2400">
                <a:solidFill>
                  <a:srgbClr val="993366"/>
                </a:solidFill>
              </a:rPr>
              <a:t>Β. Να αναγραφούν οι ισορροπίες των οξέων στο νερό και να καθοριστούν το  οξύ, η βάση, το συζυγές οξύ, η συζυγής βάση</a:t>
            </a:r>
          </a:p>
        </p:txBody>
      </p:sp>
      <p:pic>
        <p:nvPicPr>
          <p:cNvPr id="184322" name="Picture 2">
            <a:extLst>
              <a:ext uri="{FF2B5EF4-FFF2-40B4-BE49-F238E27FC236}">
                <a16:creationId xmlns:a16="http://schemas.microsoft.com/office/drawing/2014/main" id="{34BD28C3-B244-4B92-A6B8-ABF9FD0C9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7338"/>
            <a:ext cx="9144000" cy="23034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23" name="Picture 3">
            <a:extLst>
              <a:ext uri="{FF2B5EF4-FFF2-40B4-BE49-F238E27FC236}">
                <a16:creationId xmlns:a16="http://schemas.microsoft.com/office/drawing/2014/main" id="{E88C0F47-19C5-4A2C-92DE-3745DB6C0C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05263"/>
            <a:ext cx="9144000" cy="2270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345" name="Text Box 1">
            <a:extLst>
              <a:ext uri="{FF2B5EF4-FFF2-40B4-BE49-F238E27FC236}">
                <a16:creationId xmlns:a16="http://schemas.microsoft.com/office/drawing/2014/main" id="{1FCAC215-7AE8-4CEB-8DF5-A2E16F7B7E6F}"/>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800">
                <a:solidFill>
                  <a:srgbClr val="666699"/>
                </a:solidFill>
              </a:rPr>
              <a:t>pK</a:t>
            </a:r>
            <a:r>
              <a:rPr lang="en-US" altLang="en-US" sz="3800" baseline="-25000">
                <a:solidFill>
                  <a:srgbClr val="666699"/>
                </a:solidFill>
              </a:rPr>
              <a:t>a</a:t>
            </a:r>
            <a:r>
              <a:rPr lang="en-US" altLang="en-US" sz="3800">
                <a:solidFill>
                  <a:srgbClr val="666699"/>
                </a:solidFill>
              </a:rPr>
              <a:t> , pK</a:t>
            </a:r>
            <a:r>
              <a:rPr lang="en-US" altLang="en-US" sz="3800" baseline="-25000">
                <a:solidFill>
                  <a:srgbClr val="666699"/>
                </a:solidFill>
              </a:rPr>
              <a:t>b</a:t>
            </a:r>
            <a:r>
              <a:rPr lang="en-US" altLang="en-US" sz="3800">
                <a:solidFill>
                  <a:srgbClr val="666699"/>
                </a:solidFill>
              </a:rPr>
              <a:t>, </a:t>
            </a:r>
            <a:r>
              <a:rPr lang="el-GR" altLang="en-US" sz="3800">
                <a:solidFill>
                  <a:srgbClr val="666699"/>
                </a:solidFill>
              </a:rPr>
              <a:t>και ισχυς </a:t>
            </a:r>
            <a:r>
              <a:rPr lang="en-US" altLang="en-US" sz="3800">
                <a:solidFill>
                  <a:srgbClr val="666699"/>
                </a:solidFill>
              </a:rPr>
              <a:t> </a:t>
            </a:r>
            <a:r>
              <a:rPr lang="el-GR" altLang="en-US" sz="3800">
                <a:solidFill>
                  <a:srgbClr val="666699"/>
                </a:solidFill>
              </a:rPr>
              <a:t>Οξέος</a:t>
            </a:r>
            <a:r>
              <a:rPr lang="en-US" altLang="en-US" sz="3800">
                <a:solidFill>
                  <a:srgbClr val="666699"/>
                </a:solidFill>
              </a:rPr>
              <a:t>/ </a:t>
            </a:r>
            <a:r>
              <a:rPr lang="el-GR" altLang="en-US" sz="3800">
                <a:solidFill>
                  <a:srgbClr val="666699"/>
                </a:solidFill>
              </a:rPr>
              <a:t>Βάσεως</a:t>
            </a:r>
          </a:p>
        </p:txBody>
      </p:sp>
      <p:sp>
        <p:nvSpPr>
          <p:cNvPr id="185346" name="Text Box 2">
            <a:extLst>
              <a:ext uri="{FF2B5EF4-FFF2-40B4-BE49-F238E27FC236}">
                <a16:creationId xmlns:a16="http://schemas.microsoft.com/office/drawing/2014/main" id="{B91C892E-F26B-4569-A4FC-DF269AE3A886}"/>
              </a:ext>
            </a:extLst>
          </p:cNvPr>
          <p:cNvSpPr txBox="1">
            <a:spLocks noChangeArrowheads="1"/>
          </p:cNvSpPr>
          <p:nvPr/>
        </p:nvSpPr>
        <p:spPr bwMode="auto">
          <a:xfrm>
            <a:off x="1143000" y="2286000"/>
            <a:ext cx="38100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lnSpc>
                <a:spcPct val="90000"/>
              </a:lnSpc>
              <a:spcBef>
                <a:spcPts val="600"/>
              </a:spcBef>
              <a:buClr>
                <a:srgbClr val="CCCCFF"/>
              </a:buClr>
              <a:buFont typeface="Wingdings" panose="05000000000000000000" pitchFamily="2" charset="2"/>
              <a:buChar char=""/>
            </a:pPr>
            <a:r>
              <a:rPr lang="el-GR" altLang="en-US" sz="2400">
                <a:solidFill>
                  <a:srgbClr val="000076"/>
                </a:solidFill>
              </a:rPr>
              <a:t>Οσο χαμηλότερη η </a:t>
            </a:r>
            <a:r>
              <a:rPr lang="en-US" altLang="en-US" sz="2400">
                <a:solidFill>
                  <a:srgbClr val="000076"/>
                </a:solidFill>
              </a:rPr>
              <a:t>pK</a:t>
            </a:r>
            <a:r>
              <a:rPr lang="en-US" altLang="en-US" sz="2400" baseline="-25000">
                <a:solidFill>
                  <a:srgbClr val="000076"/>
                </a:solidFill>
              </a:rPr>
              <a:t>a</a:t>
            </a:r>
            <a:r>
              <a:rPr lang="en-US" altLang="en-US" sz="2400">
                <a:solidFill>
                  <a:srgbClr val="000076"/>
                </a:solidFill>
              </a:rPr>
              <a:t> </a:t>
            </a:r>
            <a:r>
              <a:rPr lang="el-GR" altLang="en-US" sz="2400">
                <a:solidFill>
                  <a:srgbClr val="000076"/>
                </a:solidFill>
              </a:rPr>
              <a:t>τόσο</a:t>
            </a:r>
            <a:r>
              <a:rPr lang="en-US" altLang="en-US" sz="2400">
                <a:solidFill>
                  <a:srgbClr val="000076"/>
                </a:solidFill>
              </a:rPr>
              <a:t> ______ </a:t>
            </a:r>
            <a:r>
              <a:rPr lang="el-GR" altLang="en-US" sz="2400">
                <a:solidFill>
                  <a:srgbClr val="000076"/>
                </a:solidFill>
              </a:rPr>
              <a:t>το οξύ</a:t>
            </a:r>
          </a:p>
          <a:p>
            <a:pPr>
              <a:lnSpc>
                <a:spcPct val="90000"/>
              </a:lnSpc>
              <a:spcBef>
                <a:spcPts val="600"/>
              </a:spcBef>
              <a:buClr>
                <a:srgbClr val="CCCCFF"/>
              </a:buClr>
              <a:buFont typeface="Wingdings" panose="05000000000000000000" pitchFamily="2" charset="2"/>
              <a:buChar char=""/>
            </a:pPr>
            <a:r>
              <a:rPr lang="el-GR" altLang="en-US" sz="2400">
                <a:solidFill>
                  <a:srgbClr val="000076"/>
                </a:solidFill>
              </a:rPr>
              <a:t>Οσο υψηλότερη η </a:t>
            </a:r>
            <a:r>
              <a:rPr lang="en-US" altLang="en-US" sz="2400">
                <a:solidFill>
                  <a:srgbClr val="000076"/>
                </a:solidFill>
              </a:rPr>
              <a:t> pK</a:t>
            </a:r>
            <a:r>
              <a:rPr lang="en-US" altLang="en-US" sz="2400" baseline="-25000">
                <a:solidFill>
                  <a:srgbClr val="000076"/>
                </a:solidFill>
              </a:rPr>
              <a:t>a</a:t>
            </a:r>
            <a:r>
              <a:rPr lang="en-US" altLang="en-US" sz="2400">
                <a:solidFill>
                  <a:srgbClr val="000076"/>
                </a:solidFill>
              </a:rPr>
              <a:t>, </a:t>
            </a:r>
            <a:r>
              <a:rPr lang="el-GR" altLang="en-US" sz="2400">
                <a:solidFill>
                  <a:srgbClr val="000076"/>
                </a:solidFill>
              </a:rPr>
              <a:t>τόσο </a:t>
            </a:r>
            <a:r>
              <a:rPr lang="en-US" altLang="en-US" sz="2400">
                <a:solidFill>
                  <a:srgbClr val="000076"/>
                </a:solidFill>
              </a:rPr>
              <a:t> ______ </a:t>
            </a:r>
            <a:r>
              <a:rPr lang="el-GR" altLang="en-US" sz="2400">
                <a:solidFill>
                  <a:srgbClr val="000076"/>
                </a:solidFill>
              </a:rPr>
              <a:t>είναι το οξύ</a:t>
            </a:r>
          </a:p>
          <a:p>
            <a:pPr>
              <a:lnSpc>
                <a:spcPct val="90000"/>
              </a:lnSpc>
              <a:spcBef>
                <a:spcPts val="600"/>
              </a:spcBef>
              <a:buClr>
                <a:srgbClr val="CCCCFF"/>
              </a:buClr>
              <a:buFont typeface="Wingdings" panose="05000000000000000000" pitchFamily="2" charset="2"/>
              <a:buChar char=""/>
            </a:pPr>
            <a:r>
              <a:rPr lang="el-GR" altLang="en-US" sz="2400">
                <a:solidFill>
                  <a:srgbClr val="000076"/>
                </a:solidFill>
              </a:rPr>
              <a:t>Οσο χαμηλώτερη η </a:t>
            </a:r>
            <a:r>
              <a:rPr lang="en-US" altLang="en-US" sz="2400">
                <a:solidFill>
                  <a:srgbClr val="000076"/>
                </a:solidFill>
              </a:rPr>
              <a:t> pK</a:t>
            </a:r>
            <a:r>
              <a:rPr lang="en-US" altLang="en-US" sz="2400" baseline="-25000">
                <a:solidFill>
                  <a:srgbClr val="000076"/>
                </a:solidFill>
              </a:rPr>
              <a:t>a</a:t>
            </a:r>
            <a:r>
              <a:rPr lang="en-US" altLang="en-US" sz="2400">
                <a:solidFill>
                  <a:srgbClr val="000076"/>
                </a:solidFill>
              </a:rPr>
              <a:t> </a:t>
            </a:r>
            <a:r>
              <a:rPr lang="el-GR" altLang="en-US" sz="2400">
                <a:solidFill>
                  <a:srgbClr val="000076"/>
                </a:solidFill>
              </a:rPr>
              <a:t>ενός  ασθενούς οξέος</a:t>
            </a:r>
            <a:r>
              <a:rPr lang="en-US" altLang="en-US" sz="2400">
                <a:solidFill>
                  <a:srgbClr val="000076"/>
                </a:solidFill>
              </a:rPr>
              <a:t> </a:t>
            </a:r>
            <a:r>
              <a:rPr lang="el-GR" altLang="en-US" sz="2400">
                <a:solidFill>
                  <a:srgbClr val="000076"/>
                </a:solidFill>
              </a:rPr>
              <a:t>τόσο</a:t>
            </a:r>
            <a:r>
              <a:rPr lang="en-US" altLang="en-US" sz="2400">
                <a:solidFill>
                  <a:srgbClr val="000076"/>
                </a:solidFill>
              </a:rPr>
              <a:t> ______</a:t>
            </a:r>
            <a:r>
              <a:rPr lang="el-GR" altLang="en-US" sz="2400">
                <a:solidFill>
                  <a:srgbClr val="000076"/>
                </a:solidFill>
              </a:rPr>
              <a:t>η </a:t>
            </a:r>
            <a:r>
              <a:rPr lang="en-US" altLang="en-US" sz="2400">
                <a:solidFill>
                  <a:srgbClr val="000076"/>
                </a:solidFill>
              </a:rPr>
              <a:t> pK</a:t>
            </a:r>
            <a:r>
              <a:rPr lang="en-US" altLang="en-US" sz="2400" baseline="-25000">
                <a:solidFill>
                  <a:srgbClr val="000076"/>
                </a:solidFill>
              </a:rPr>
              <a:t>b</a:t>
            </a:r>
            <a:r>
              <a:rPr lang="en-US" altLang="en-US" sz="2400">
                <a:solidFill>
                  <a:srgbClr val="000076"/>
                </a:solidFill>
              </a:rPr>
              <a:t> </a:t>
            </a:r>
            <a:r>
              <a:rPr lang="el-GR" altLang="en-US" sz="2400">
                <a:solidFill>
                  <a:srgbClr val="000076"/>
                </a:solidFill>
              </a:rPr>
              <a:t>της συζυγούς </a:t>
            </a:r>
            <a:r>
              <a:rPr lang="en-US" altLang="en-US" sz="2400">
                <a:solidFill>
                  <a:srgbClr val="000076"/>
                </a:solidFill>
              </a:rPr>
              <a:t> </a:t>
            </a:r>
            <a:r>
              <a:rPr lang="el-GR" altLang="en-US" sz="2400">
                <a:solidFill>
                  <a:srgbClr val="000076"/>
                </a:solidFill>
              </a:rPr>
              <a:t>βάσεως και </a:t>
            </a:r>
            <a:r>
              <a:rPr lang="en-US" altLang="en-US" sz="2400">
                <a:solidFill>
                  <a:srgbClr val="000076"/>
                </a:solidFill>
              </a:rPr>
              <a:t> _____ </a:t>
            </a:r>
            <a:r>
              <a:rPr lang="el-GR" altLang="en-US" sz="2400">
                <a:solidFill>
                  <a:srgbClr val="000076"/>
                </a:solidFill>
              </a:rPr>
              <a:t>η συζυγής του βάση</a:t>
            </a:r>
          </a:p>
        </p:txBody>
      </p:sp>
      <p:sp>
        <p:nvSpPr>
          <p:cNvPr id="185347" name="Rectangle 3">
            <a:extLst>
              <a:ext uri="{FF2B5EF4-FFF2-40B4-BE49-F238E27FC236}">
                <a16:creationId xmlns:a16="http://schemas.microsoft.com/office/drawing/2014/main" id="{9A997339-7249-4694-B10F-B1E4D4216CED}"/>
              </a:ext>
            </a:extLst>
          </p:cNvPr>
          <p:cNvSpPr>
            <a:spLocks noChangeArrowheads="1"/>
          </p:cNvSpPr>
          <p:nvPr/>
        </p:nvSpPr>
        <p:spPr bwMode="auto">
          <a:xfrm rot="1500000">
            <a:off x="4860925" y="3419475"/>
            <a:ext cx="4038600" cy="381000"/>
          </a:xfrm>
          <a:prstGeom prst="rect">
            <a:avLst/>
          </a:prstGeom>
          <a:solidFill>
            <a:srgbClr val="CCCCFF"/>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5348" name="Text Box 4">
            <a:extLst>
              <a:ext uri="{FF2B5EF4-FFF2-40B4-BE49-F238E27FC236}">
                <a16:creationId xmlns:a16="http://schemas.microsoft.com/office/drawing/2014/main" id="{AC102F20-7E9B-4926-BC50-1F42A56C3ED0}"/>
              </a:ext>
            </a:extLst>
          </p:cNvPr>
          <p:cNvSpPr txBox="1">
            <a:spLocks noChangeArrowheads="1"/>
          </p:cNvSpPr>
          <p:nvPr/>
        </p:nvSpPr>
        <p:spPr bwMode="auto">
          <a:xfrm>
            <a:off x="5480050" y="2133600"/>
            <a:ext cx="8413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600">
                <a:effectLst>
                  <a:outerShdw blurRad="38100" dist="38100" dir="2700000" algn="tl">
                    <a:srgbClr val="C0C0C0"/>
                  </a:outerShdw>
                </a:effectLst>
                <a:latin typeface="Times New Roman" panose="02020603050405020304" pitchFamily="18" charset="0"/>
              </a:rPr>
              <a:t>HA</a:t>
            </a:r>
          </a:p>
        </p:txBody>
      </p:sp>
      <p:sp>
        <p:nvSpPr>
          <p:cNvPr id="185349" name="Text Box 5">
            <a:extLst>
              <a:ext uri="{FF2B5EF4-FFF2-40B4-BE49-F238E27FC236}">
                <a16:creationId xmlns:a16="http://schemas.microsoft.com/office/drawing/2014/main" id="{0F244BAC-2B86-467D-A3B0-B4D9E3D90322}"/>
              </a:ext>
            </a:extLst>
          </p:cNvPr>
          <p:cNvSpPr txBox="1">
            <a:spLocks noChangeArrowheads="1"/>
          </p:cNvSpPr>
          <p:nvPr/>
        </p:nvSpPr>
        <p:spPr bwMode="auto">
          <a:xfrm>
            <a:off x="8153400" y="3384550"/>
            <a:ext cx="6000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600">
                <a:effectLst>
                  <a:outerShdw blurRad="38100" dist="38100" dir="2700000" algn="tl">
                    <a:srgbClr val="C0C0C0"/>
                  </a:outerShdw>
                </a:effectLst>
                <a:latin typeface="Times New Roman" panose="02020603050405020304" pitchFamily="18" charset="0"/>
              </a:rPr>
              <a:t>A</a:t>
            </a:r>
            <a:r>
              <a:rPr lang="en-US" altLang="en-US" sz="3600" baseline="30000">
                <a:effectLst>
                  <a:outerShdw blurRad="38100" dist="38100" dir="2700000" algn="tl">
                    <a:srgbClr val="C0C0C0"/>
                  </a:outerShdw>
                </a:effectLst>
                <a:latin typeface="Times New Roman" panose="02020603050405020304" pitchFamily="18" charset="0"/>
              </a:rPr>
              <a:t>-</a:t>
            </a:r>
          </a:p>
        </p:txBody>
      </p:sp>
      <p:sp>
        <p:nvSpPr>
          <p:cNvPr id="185350" name="AutoShape 6">
            <a:extLst>
              <a:ext uri="{FF2B5EF4-FFF2-40B4-BE49-F238E27FC236}">
                <a16:creationId xmlns:a16="http://schemas.microsoft.com/office/drawing/2014/main" id="{A1C98727-A752-4445-B997-66C841F78987}"/>
              </a:ext>
            </a:extLst>
          </p:cNvPr>
          <p:cNvSpPr>
            <a:spLocks noChangeArrowheads="1"/>
          </p:cNvSpPr>
          <p:nvPr/>
        </p:nvSpPr>
        <p:spPr bwMode="auto">
          <a:xfrm>
            <a:off x="6477000" y="3765550"/>
            <a:ext cx="457200" cy="1295400"/>
          </a:xfrm>
          <a:prstGeom prst="triangle">
            <a:avLst>
              <a:gd name="adj" fmla="val 50000"/>
            </a:avLst>
          </a:prstGeom>
          <a:solidFill>
            <a:srgbClr val="6767FF"/>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5351" name="Text Box 7">
            <a:extLst>
              <a:ext uri="{FF2B5EF4-FFF2-40B4-BE49-F238E27FC236}">
                <a16:creationId xmlns:a16="http://schemas.microsoft.com/office/drawing/2014/main" id="{66F8B780-F94B-42FF-8BA9-FF84F2275EA5}"/>
              </a:ext>
            </a:extLst>
          </p:cNvPr>
          <p:cNvSpPr txBox="1">
            <a:spLocks noChangeArrowheads="1"/>
          </p:cNvSpPr>
          <p:nvPr/>
        </p:nvSpPr>
        <p:spPr bwMode="auto">
          <a:xfrm>
            <a:off x="5562600" y="5562600"/>
            <a:ext cx="2863850" cy="717550"/>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600">
                <a:solidFill>
                  <a:srgbClr val="000076"/>
                </a:solidFill>
                <a:effectLst>
                  <a:outerShdw blurRad="38100" dist="38100" dir="2700000" algn="tl">
                    <a:srgbClr val="C0C0C0"/>
                  </a:outerShdw>
                </a:effectLst>
                <a:latin typeface="Times New Roman" panose="02020603050405020304" pitchFamily="18" charset="0"/>
              </a:rPr>
              <a:t>pK</a:t>
            </a:r>
            <a:r>
              <a:rPr lang="en-US" altLang="en-US" sz="3600" baseline="-25000">
                <a:solidFill>
                  <a:srgbClr val="000076"/>
                </a:solidFill>
                <a:effectLst>
                  <a:outerShdw blurRad="38100" dist="38100" dir="2700000" algn="tl">
                    <a:srgbClr val="C0C0C0"/>
                  </a:outerShdw>
                </a:effectLst>
                <a:latin typeface="Times New Roman" panose="02020603050405020304" pitchFamily="18" charset="0"/>
              </a:rPr>
              <a:t>a</a:t>
            </a:r>
            <a:r>
              <a:rPr lang="en-US" altLang="en-US" sz="3600">
                <a:solidFill>
                  <a:srgbClr val="000076"/>
                </a:solidFill>
                <a:effectLst>
                  <a:outerShdw blurRad="38100" dist="38100" dir="2700000" algn="tl">
                    <a:srgbClr val="C0C0C0"/>
                  </a:outerShdw>
                </a:effectLst>
                <a:latin typeface="Times New Roman" panose="02020603050405020304" pitchFamily="18" charset="0"/>
              </a:rPr>
              <a:t> </a:t>
            </a:r>
            <a:r>
              <a:rPr lang="el-GR" altLang="en-US" sz="3600">
                <a:solidFill>
                  <a:srgbClr val="000076"/>
                </a:solidFill>
                <a:effectLst>
                  <a:outerShdw blurRad="38100" dist="38100" dir="2700000" algn="tl">
                    <a:srgbClr val="C0C0C0"/>
                  </a:outerShdw>
                </a:effectLst>
                <a:latin typeface="Times New Roman" panose="02020603050405020304" pitchFamily="18" charset="0"/>
              </a:rPr>
              <a:t>+</a:t>
            </a:r>
            <a:r>
              <a:rPr lang="en-US" altLang="en-US" sz="3600">
                <a:solidFill>
                  <a:srgbClr val="000076"/>
                </a:solidFill>
                <a:effectLst>
                  <a:outerShdw blurRad="38100" dist="38100" dir="2700000" algn="tl">
                    <a:srgbClr val="C0C0C0"/>
                  </a:outerShdw>
                </a:effectLst>
                <a:latin typeface="Times New Roman" panose="02020603050405020304" pitchFamily="18" charset="0"/>
              </a:rPr>
              <a:t>pK</a:t>
            </a:r>
            <a:r>
              <a:rPr lang="en-US" altLang="en-US" sz="3600" baseline="-25000">
                <a:solidFill>
                  <a:srgbClr val="000076"/>
                </a:solidFill>
                <a:effectLst>
                  <a:outerShdw blurRad="38100" dist="38100" dir="2700000" algn="tl">
                    <a:srgbClr val="C0C0C0"/>
                  </a:outerShdw>
                </a:effectLst>
                <a:latin typeface="Times New Roman" panose="02020603050405020304" pitchFamily="18" charset="0"/>
              </a:rPr>
              <a:t>b</a:t>
            </a:r>
            <a:r>
              <a:rPr lang="en-US" altLang="en-US" sz="3600">
                <a:solidFill>
                  <a:srgbClr val="000076"/>
                </a:solidFill>
                <a:effectLst>
                  <a:outerShdw blurRad="38100" dist="38100" dir="2700000" algn="tl">
                    <a:srgbClr val="C0C0C0"/>
                  </a:outerShdw>
                </a:effectLst>
                <a:latin typeface="Times New Roman" panose="02020603050405020304" pitchFamily="18" charset="0"/>
              </a:rPr>
              <a:t> = 14</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853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853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853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69" name="Text Box 1">
            <a:extLst>
              <a:ext uri="{FF2B5EF4-FFF2-40B4-BE49-F238E27FC236}">
                <a16:creationId xmlns:a16="http://schemas.microsoft.com/office/drawing/2014/main" id="{0BD4462F-91F1-4F61-83B3-EB0EFF2E4A74}"/>
              </a:ext>
            </a:extLst>
          </p:cNvPr>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25B56BA4-6202-41BB-9FB7-08C2A2F1E8CC}" type="slidenum">
              <a:rPr lang="en-US" altLang="en-US" sz="1000"/>
              <a:pPr algn="r">
                <a:buClrTx/>
                <a:buFontTx/>
                <a:buNone/>
              </a:pPr>
              <a:t>67</a:t>
            </a:fld>
            <a:endParaRPr lang="en-US" altLang="en-US" sz="1000"/>
          </a:p>
        </p:txBody>
      </p:sp>
      <p:sp>
        <p:nvSpPr>
          <p:cNvPr id="186370" name="Text Box 2">
            <a:extLst>
              <a:ext uri="{FF2B5EF4-FFF2-40B4-BE49-F238E27FC236}">
                <a16:creationId xmlns:a16="http://schemas.microsoft.com/office/drawing/2014/main" id="{C9994DED-A53D-4EF1-9A5C-8E905D1D3E9B}"/>
              </a:ext>
            </a:extLst>
          </p:cNvPr>
          <p:cNvSpPr txBox="1">
            <a:spLocks noChangeArrowheads="1"/>
          </p:cNvSpPr>
          <p:nvPr/>
        </p:nvSpPr>
        <p:spPr bwMode="auto">
          <a:xfrm>
            <a:off x="381000" y="304800"/>
            <a:ext cx="8305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l-GR" altLang="en-US"/>
              <a:t>Ποιο από τα ακόλουθα μόρια δεν είναι ένα οξύ κατά </a:t>
            </a:r>
            <a:r>
              <a:rPr lang="en-US" altLang="en-US"/>
              <a:t> Bronsted-Lowry?</a:t>
            </a:r>
          </a:p>
        </p:txBody>
      </p:sp>
      <p:sp>
        <p:nvSpPr>
          <p:cNvPr id="186371" name="Text Box 3">
            <a:extLst>
              <a:ext uri="{FF2B5EF4-FFF2-40B4-BE49-F238E27FC236}">
                <a16:creationId xmlns:a16="http://schemas.microsoft.com/office/drawing/2014/main" id="{19CE42E4-C8F9-439F-8BC7-CF61E83AB898}"/>
              </a:ext>
            </a:extLst>
          </p:cNvPr>
          <p:cNvSpPr txBox="1">
            <a:spLocks noChangeArrowheads="1"/>
          </p:cNvSpPr>
          <p:nvPr/>
        </p:nvSpPr>
        <p:spPr bwMode="auto">
          <a:xfrm>
            <a:off x="685800" y="1219200"/>
            <a:ext cx="60198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n-US" altLang="en-US"/>
              <a:t>HBr                       NH</a:t>
            </a:r>
            <a:r>
              <a:rPr lang="en-US" altLang="en-US" baseline="-25000"/>
              <a:t>3</a:t>
            </a:r>
            <a:r>
              <a:rPr lang="en-US" altLang="en-US"/>
              <a:t>                         </a:t>
            </a:r>
            <a:r>
              <a:rPr lang="el-GR" altLang="en-US"/>
              <a:t>      </a:t>
            </a:r>
            <a:r>
              <a:rPr lang="en-US" altLang="en-US"/>
              <a:t>CCl</a:t>
            </a:r>
            <a:r>
              <a:rPr lang="en-US" altLang="en-US" baseline="-25000"/>
              <a:t>4</a:t>
            </a:r>
          </a:p>
        </p:txBody>
      </p:sp>
      <p:graphicFrame>
        <p:nvGraphicFramePr>
          <p:cNvPr id="186372" name="Object 4">
            <a:extLst>
              <a:ext uri="{FF2B5EF4-FFF2-40B4-BE49-F238E27FC236}">
                <a16:creationId xmlns:a16="http://schemas.microsoft.com/office/drawing/2014/main" id="{1780656B-FC22-4A16-9280-CCDCDC807819}"/>
              </a:ext>
            </a:extLst>
          </p:cNvPr>
          <p:cNvGraphicFramePr>
            <a:graphicFrameLocks noChangeAspect="1"/>
          </p:cNvGraphicFramePr>
          <p:nvPr/>
        </p:nvGraphicFramePr>
        <p:xfrm>
          <a:off x="6096000" y="1676400"/>
          <a:ext cx="274638" cy="895350"/>
        </p:xfrm>
        <a:graphic>
          <a:graphicData uri="http://schemas.openxmlformats.org/presentationml/2006/ole">
            <mc:AlternateContent xmlns:mc="http://schemas.openxmlformats.org/markup-compatibility/2006">
              <mc:Choice xmlns:v="urn:schemas-microsoft-com:vml" Requires="v">
                <p:oleObj r:id="rId3" imgW="173880" imgH="571680" progId="">
                  <p:embed/>
                </p:oleObj>
              </mc:Choice>
              <mc:Fallback>
                <p:oleObj r:id="rId3" imgW="173880" imgH="57168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676400"/>
                        <a:ext cx="274638" cy="89535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6373" name="Text Box 5">
            <a:extLst>
              <a:ext uri="{FF2B5EF4-FFF2-40B4-BE49-F238E27FC236}">
                <a16:creationId xmlns:a16="http://schemas.microsoft.com/office/drawing/2014/main" id="{973BC978-A04D-433E-880E-453714980247}"/>
              </a:ext>
            </a:extLst>
          </p:cNvPr>
          <p:cNvSpPr txBox="1">
            <a:spLocks noChangeArrowheads="1"/>
          </p:cNvSpPr>
          <p:nvPr/>
        </p:nvSpPr>
        <p:spPr bwMode="auto">
          <a:xfrm>
            <a:off x="685800" y="2209800"/>
            <a:ext cx="48006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n-US" altLang="en-US">
                <a:solidFill>
                  <a:srgbClr val="9900CC"/>
                </a:solidFill>
              </a:rPr>
              <a:t>To o</a:t>
            </a:r>
            <a:r>
              <a:rPr lang="el-GR" altLang="en-US">
                <a:solidFill>
                  <a:srgbClr val="9900CC"/>
                </a:solidFill>
              </a:rPr>
              <a:t>ξύ κατά </a:t>
            </a:r>
            <a:r>
              <a:rPr lang="en-US" altLang="en-US">
                <a:solidFill>
                  <a:srgbClr val="9900CC"/>
                </a:solidFill>
              </a:rPr>
              <a:t>Bronsted-Lowry </a:t>
            </a:r>
            <a:r>
              <a:rPr lang="el-GR" altLang="en-US">
                <a:solidFill>
                  <a:srgbClr val="9900CC"/>
                </a:solidFill>
              </a:rPr>
              <a:t>πρέπει να περιέχει ένα πρωτόνιο</a:t>
            </a:r>
          </a:p>
        </p:txBody>
      </p:sp>
      <p:sp>
        <p:nvSpPr>
          <p:cNvPr id="186374" name="Text Box 6">
            <a:extLst>
              <a:ext uri="{FF2B5EF4-FFF2-40B4-BE49-F238E27FC236}">
                <a16:creationId xmlns:a16="http://schemas.microsoft.com/office/drawing/2014/main" id="{A96A8497-C488-432F-B005-634C35BD7B04}"/>
              </a:ext>
            </a:extLst>
          </p:cNvPr>
          <p:cNvSpPr txBox="1">
            <a:spLocks noChangeArrowheads="1"/>
          </p:cNvSpPr>
          <p:nvPr/>
        </p:nvSpPr>
        <p:spPr bwMode="auto">
          <a:xfrm>
            <a:off x="304800" y="3124200"/>
            <a:ext cx="8153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l-GR" altLang="en-US"/>
              <a:t>Ποιο από τα ακόλουθα δεν είναι μια βάση </a:t>
            </a:r>
            <a:r>
              <a:rPr lang="en-US" altLang="en-US"/>
              <a:t>Bronsted-Lowry?</a:t>
            </a:r>
          </a:p>
        </p:txBody>
      </p:sp>
      <p:graphicFrame>
        <p:nvGraphicFramePr>
          <p:cNvPr id="186375" name="Object 7">
            <a:extLst>
              <a:ext uri="{FF2B5EF4-FFF2-40B4-BE49-F238E27FC236}">
                <a16:creationId xmlns:a16="http://schemas.microsoft.com/office/drawing/2014/main" id="{58D523EF-1A57-4E96-AB6B-B557FE15D13A}"/>
              </a:ext>
            </a:extLst>
          </p:cNvPr>
          <p:cNvGraphicFramePr>
            <a:graphicFrameLocks noChangeAspect="1"/>
          </p:cNvGraphicFramePr>
          <p:nvPr/>
        </p:nvGraphicFramePr>
        <p:xfrm>
          <a:off x="1676400" y="3657600"/>
          <a:ext cx="4648200" cy="1079500"/>
        </p:xfrm>
        <a:graphic>
          <a:graphicData uri="http://schemas.openxmlformats.org/presentationml/2006/ole">
            <mc:AlternateContent xmlns:mc="http://schemas.openxmlformats.org/markup-compatibility/2006">
              <mc:Choice xmlns:v="urn:schemas-microsoft-com:vml" Requires="v">
                <p:oleObj r:id="rId5" imgW="3498840" imgH="813240" progId="">
                  <p:embed/>
                </p:oleObj>
              </mc:Choice>
              <mc:Fallback>
                <p:oleObj r:id="rId5" imgW="3498840" imgH="813240"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3657600"/>
                        <a:ext cx="4648200" cy="10795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6376" name="Object 8">
            <a:extLst>
              <a:ext uri="{FF2B5EF4-FFF2-40B4-BE49-F238E27FC236}">
                <a16:creationId xmlns:a16="http://schemas.microsoft.com/office/drawing/2014/main" id="{9B1F9FB7-9BA1-4FCD-966B-7A4DD6F8094D}"/>
              </a:ext>
            </a:extLst>
          </p:cNvPr>
          <p:cNvGraphicFramePr>
            <a:graphicFrameLocks noChangeAspect="1"/>
          </p:cNvGraphicFramePr>
          <p:nvPr/>
        </p:nvGraphicFramePr>
        <p:xfrm>
          <a:off x="1981200" y="4419600"/>
          <a:ext cx="274638" cy="895350"/>
        </p:xfrm>
        <a:graphic>
          <a:graphicData uri="http://schemas.openxmlformats.org/presentationml/2006/ole">
            <mc:AlternateContent xmlns:mc="http://schemas.openxmlformats.org/markup-compatibility/2006">
              <mc:Choice xmlns:v="urn:schemas-microsoft-com:vml" Requires="v">
                <p:oleObj r:id="rId7" imgW="173880" imgH="571680" progId="">
                  <p:embed/>
                </p:oleObj>
              </mc:Choice>
              <mc:Fallback>
                <p:oleObj r:id="rId7" imgW="173880" imgH="57168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419600"/>
                        <a:ext cx="274638" cy="89535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6377" name="Text Box 9">
            <a:extLst>
              <a:ext uri="{FF2B5EF4-FFF2-40B4-BE49-F238E27FC236}">
                <a16:creationId xmlns:a16="http://schemas.microsoft.com/office/drawing/2014/main" id="{132656C5-6D20-4238-85AC-4A554DC578D1}"/>
              </a:ext>
            </a:extLst>
          </p:cNvPr>
          <p:cNvSpPr txBox="1">
            <a:spLocks noChangeArrowheads="1"/>
          </p:cNvSpPr>
          <p:nvPr/>
        </p:nvSpPr>
        <p:spPr bwMode="auto">
          <a:xfrm>
            <a:off x="381000" y="5562600"/>
            <a:ext cx="8077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l-GR" altLang="en-US">
                <a:solidFill>
                  <a:srgbClr val="9900CC"/>
                </a:solidFill>
              </a:rPr>
              <a:t>Οι βάσεις κατά </a:t>
            </a:r>
            <a:r>
              <a:rPr lang="en-US" altLang="en-US">
                <a:solidFill>
                  <a:srgbClr val="9900CC"/>
                </a:solidFill>
              </a:rPr>
              <a:t>Bronsted-Lowry </a:t>
            </a:r>
            <a:r>
              <a:rPr lang="el-GR" altLang="en-US">
                <a:solidFill>
                  <a:srgbClr val="9900CC"/>
                </a:solidFill>
              </a:rPr>
              <a:t>πρέπει να έχουν ένα μονήρες ζεύγος </a:t>
            </a:r>
            <a:r>
              <a:rPr lang="en-US" altLang="en-US">
                <a:solidFill>
                  <a:srgbClr val="9900CC"/>
                </a:solidFill>
              </a:rPr>
              <a:t>e </a:t>
            </a:r>
            <a:r>
              <a:rPr lang="el-GR" altLang="en-US">
                <a:solidFill>
                  <a:srgbClr val="9900CC"/>
                </a:solidFill>
              </a:rPr>
              <a:t>ή π δεσμό για να είναι δότες</a:t>
            </a:r>
            <a:r>
              <a:rPr lang="en-US" altLang="en-US">
                <a:solidFill>
                  <a:srgbClr val="9900CC"/>
                </a:solidFill>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186372"/>
                                        </p:tgtEl>
                                        <p:attrNameLst>
                                          <p:attrName>style.visibility</p:attrName>
                                        </p:attrNameLst>
                                      </p:cBhvr>
                                      <p:to>
                                        <p:strVal val="visible"/>
                                      </p:to>
                                    </p:set>
                                    <p:anim calcmode="lin" valueType="num">
                                      <p:cBhvr additive="repl">
                                        <p:cTn id="7" dur="500" fill="hold"/>
                                        <p:tgtEl>
                                          <p:spTgt spid="186372"/>
                                        </p:tgtEl>
                                        <p:attrNameLst>
                                          <p:attrName>ppt_x</p:attrName>
                                        </p:attrNameLst>
                                      </p:cBhvr>
                                      <p:tavLst>
                                        <p:tav>
                                          <p:val>
                                            <p:strVal val="0-#ppt_w/2"/>
                                          </p:val>
                                        </p:tav>
                                        <p:tav>
                                          <p:val>
                                            <p:strVal val="#ppt_x"/>
                                          </p:val>
                                        </p:tav>
                                      </p:tavLst>
                                    </p:anim>
                                    <p:anim calcmode="lin" valueType="num">
                                      <p:cBhvr additive="repl">
                                        <p:cTn id="8" dur="500" fill="hold"/>
                                        <p:tgtEl>
                                          <p:spTgt spid="186372"/>
                                        </p:tgtEl>
                                        <p:attrNameLst>
                                          <p:attrName>ppt_y</p:attrName>
                                        </p:attrNameLst>
                                      </p:cBhvr>
                                      <p:tavLst>
                                        <p:tav>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186373"/>
                                        </p:tgtEl>
                                        <p:attrNameLst>
                                          <p:attrName>style.visibility</p:attrName>
                                        </p:attrNameLst>
                                      </p:cBhvr>
                                      <p:to>
                                        <p:strVal val="visible"/>
                                      </p:to>
                                    </p:set>
                                    <p:anim calcmode="lin" valueType="num">
                                      <p:cBhvr additive="repl">
                                        <p:cTn id="13" dur="500" fill="hold"/>
                                        <p:tgtEl>
                                          <p:spTgt spid="186373"/>
                                        </p:tgtEl>
                                        <p:attrNameLst>
                                          <p:attrName>ppt_x</p:attrName>
                                        </p:attrNameLst>
                                      </p:cBhvr>
                                      <p:tavLst>
                                        <p:tav>
                                          <p:val>
                                            <p:strVal val="0-#ppt_w/2"/>
                                          </p:val>
                                        </p:tav>
                                        <p:tav>
                                          <p:val>
                                            <p:strVal val="#ppt_x"/>
                                          </p:val>
                                        </p:tav>
                                      </p:tavLst>
                                    </p:anim>
                                    <p:anim calcmode="lin" valueType="num">
                                      <p:cBhvr additive="repl">
                                        <p:cTn id="14" dur="500" fill="hold"/>
                                        <p:tgtEl>
                                          <p:spTgt spid="186373"/>
                                        </p:tgtEl>
                                        <p:attrNameLst>
                                          <p:attrName>ppt_y</p:attrName>
                                        </p:attrNameLst>
                                      </p:cBhvr>
                                      <p:tavLst>
                                        <p:tav>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186376"/>
                                        </p:tgtEl>
                                        <p:attrNameLst>
                                          <p:attrName>style.visibility</p:attrName>
                                        </p:attrNameLst>
                                      </p:cBhvr>
                                      <p:to>
                                        <p:strVal val="visible"/>
                                      </p:to>
                                    </p:set>
                                    <p:anim calcmode="lin" valueType="num">
                                      <p:cBhvr additive="repl">
                                        <p:cTn id="19" dur="500" fill="hold"/>
                                        <p:tgtEl>
                                          <p:spTgt spid="186376"/>
                                        </p:tgtEl>
                                        <p:attrNameLst>
                                          <p:attrName>ppt_x</p:attrName>
                                        </p:attrNameLst>
                                      </p:cBhvr>
                                      <p:tavLst>
                                        <p:tav>
                                          <p:val>
                                            <p:strVal val="0-#ppt_w/2"/>
                                          </p:val>
                                        </p:tav>
                                        <p:tav>
                                          <p:val>
                                            <p:strVal val="#ppt_x"/>
                                          </p:val>
                                        </p:tav>
                                      </p:tavLst>
                                    </p:anim>
                                    <p:anim calcmode="lin" valueType="num">
                                      <p:cBhvr additive="repl">
                                        <p:cTn id="20" dur="500" fill="hold"/>
                                        <p:tgtEl>
                                          <p:spTgt spid="186376"/>
                                        </p:tgtEl>
                                        <p:attrNameLst>
                                          <p:attrName>ppt_y</p:attrName>
                                        </p:attrNameLst>
                                      </p:cBhvr>
                                      <p:tavLst>
                                        <p:tav>
                                          <p:val>
                                            <p:strVal val="#ppt_y"/>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additive="repl">
                                        <p:cTn id="24" dur="1" fill="hold">
                                          <p:stCondLst>
                                            <p:cond delay="0"/>
                                          </p:stCondLst>
                                        </p:cTn>
                                        <p:tgtEl>
                                          <p:spTgt spid="186377"/>
                                        </p:tgtEl>
                                        <p:attrNameLst>
                                          <p:attrName>style.visibility</p:attrName>
                                        </p:attrNameLst>
                                      </p:cBhvr>
                                      <p:to>
                                        <p:strVal val="visible"/>
                                      </p:to>
                                    </p:set>
                                    <p:anim calcmode="lin" valueType="num">
                                      <p:cBhvr additive="repl">
                                        <p:cTn id="25" dur="500" fill="hold"/>
                                        <p:tgtEl>
                                          <p:spTgt spid="186377"/>
                                        </p:tgtEl>
                                        <p:attrNameLst>
                                          <p:attrName>ppt_x</p:attrName>
                                        </p:attrNameLst>
                                      </p:cBhvr>
                                      <p:tavLst>
                                        <p:tav>
                                          <p:val>
                                            <p:strVal val="0-#ppt_w/2"/>
                                          </p:val>
                                        </p:tav>
                                        <p:tav>
                                          <p:val>
                                            <p:strVal val="#ppt_x"/>
                                          </p:val>
                                        </p:tav>
                                      </p:tavLst>
                                    </p:anim>
                                    <p:anim calcmode="lin" valueType="num">
                                      <p:cBhvr additive="repl">
                                        <p:cTn id="26" dur="500" fill="hold"/>
                                        <p:tgtEl>
                                          <p:spTgt spid="186377"/>
                                        </p:tgtEl>
                                        <p:attrNameLst>
                                          <p:attrName>ppt_y</p:attrName>
                                        </p:attrNameLst>
                                      </p:cBhvr>
                                      <p:tavLst>
                                        <p:tav>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7393" name="Text Box 1">
            <a:extLst>
              <a:ext uri="{FF2B5EF4-FFF2-40B4-BE49-F238E27FC236}">
                <a16:creationId xmlns:a16="http://schemas.microsoft.com/office/drawing/2014/main" id="{FB0B7FCA-10AD-42C8-9338-58BC5374EAFA}"/>
              </a:ext>
            </a:extLst>
          </p:cNvPr>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E3D0DC5B-2841-4EC0-854C-513EFF8E0A05}" type="slidenum">
              <a:rPr lang="en-US" altLang="en-US" sz="1000"/>
              <a:pPr algn="r">
                <a:buClrTx/>
                <a:buFontTx/>
                <a:buNone/>
              </a:pPr>
              <a:t>68</a:t>
            </a:fld>
            <a:endParaRPr lang="en-US" altLang="en-US" sz="1000"/>
          </a:p>
        </p:txBody>
      </p:sp>
      <p:pic>
        <p:nvPicPr>
          <p:cNvPr id="187394" name="Picture 2">
            <a:extLst>
              <a:ext uri="{FF2B5EF4-FFF2-40B4-BE49-F238E27FC236}">
                <a16:creationId xmlns:a16="http://schemas.microsoft.com/office/drawing/2014/main" id="{68F4AC49-22DE-4A66-B7D4-9DDC9FDD9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124200"/>
            <a:ext cx="6705600" cy="3328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7395" name="Text Box 3">
            <a:extLst>
              <a:ext uri="{FF2B5EF4-FFF2-40B4-BE49-F238E27FC236}">
                <a16:creationId xmlns:a16="http://schemas.microsoft.com/office/drawing/2014/main" id="{02D79BD0-B931-4AE7-8A96-04A35D12EA73}"/>
              </a:ext>
            </a:extLst>
          </p:cNvPr>
          <p:cNvSpPr txBox="1">
            <a:spLocks noChangeArrowheads="1"/>
          </p:cNvSpPr>
          <p:nvPr/>
        </p:nvSpPr>
        <p:spPr bwMode="auto">
          <a:xfrm>
            <a:off x="228600" y="838200"/>
            <a:ext cx="86106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14313" indent="-214313">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1pPr>
            <a:lvl2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2pPr>
            <a:lvl3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3pPr>
            <a:lvl4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4pPr>
            <a:lvl5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9pPr>
          </a:lstStyle>
          <a:p>
            <a:pPr algn="just">
              <a:spcBef>
                <a:spcPts val="563"/>
              </a:spcBef>
              <a:buFont typeface="Arial" panose="020B0604020202020204" pitchFamily="34" charset="0"/>
              <a:buChar char="•"/>
            </a:pPr>
            <a:r>
              <a:rPr lang="el-GR" altLang="en-US"/>
              <a:t>Δύο άλλα παραδείγματα δεικνύονται κατωτέρω.</a:t>
            </a:r>
            <a:r>
              <a:rPr lang="en-US" altLang="en-US"/>
              <a:t> </a:t>
            </a:r>
            <a:r>
              <a:rPr lang="el-GR" altLang="en-US"/>
              <a:t>Παρατηρείστε ότι σε κάθε αντίδραση, το ηλεκτρονικό ζεύγος δεν απομακρύνεται από την βάση  κατά </a:t>
            </a:r>
            <a:r>
              <a:rPr lang="en-US" altLang="en-US"/>
              <a:t>Lewis.</a:t>
            </a:r>
            <a:r>
              <a:rPr lang="el-GR" altLang="en-US"/>
              <a:t>Προσφέρεται σε ένα άτομο του οξέος κατά </a:t>
            </a:r>
            <a:r>
              <a:rPr lang="en-US" altLang="en-US"/>
              <a:t> Lewis </a:t>
            </a:r>
            <a:r>
              <a:rPr lang="el-GR" altLang="en-US"/>
              <a:t>και ένας νέος ομοιοπολικός δεσμός σχηματίζεται.</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7" name="Text Box 1">
            <a:extLst>
              <a:ext uri="{FF2B5EF4-FFF2-40B4-BE49-F238E27FC236}">
                <a16:creationId xmlns:a16="http://schemas.microsoft.com/office/drawing/2014/main" id="{846860EB-3858-42A0-BA73-A6AD46AFC279}"/>
              </a:ext>
            </a:extLst>
          </p:cNvPr>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37FEDCD0-EB2E-4F5C-9969-FE7FFE751559}" type="slidenum">
              <a:rPr lang="en-US" altLang="en-US" sz="1000"/>
              <a:pPr algn="r">
                <a:buClrTx/>
                <a:buFontTx/>
                <a:buNone/>
              </a:pPr>
              <a:t>69</a:t>
            </a:fld>
            <a:endParaRPr lang="en-US" altLang="en-US" sz="1000"/>
          </a:p>
        </p:txBody>
      </p:sp>
      <p:sp>
        <p:nvSpPr>
          <p:cNvPr id="188418" name="Text Box 2">
            <a:extLst>
              <a:ext uri="{FF2B5EF4-FFF2-40B4-BE49-F238E27FC236}">
                <a16:creationId xmlns:a16="http://schemas.microsoft.com/office/drawing/2014/main" id="{7C8A491A-CA86-4683-A73A-3F4DC5CEB0E8}"/>
              </a:ext>
            </a:extLst>
          </p:cNvPr>
          <p:cNvSpPr txBox="1">
            <a:spLocks noChangeArrowheads="1"/>
          </p:cNvSpPr>
          <p:nvPr/>
        </p:nvSpPr>
        <p:spPr bwMode="auto">
          <a:xfrm>
            <a:off x="228600" y="685800"/>
            <a:ext cx="8305800" cy="931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just">
              <a:spcBef>
                <a:spcPts val="1125"/>
              </a:spcBef>
              <a:buClrTx/>
              <a:buFontTx/>
              <a:buNone/>
            </a:pPr>
            <a:r>
              <a:rPr lang="el-GR" altLang="en-US"/>
              <a:t>Θεωρείστε αντίδραση οξέος-βάσεως κατά  </a:t>
            </a:r>
            <a:r>
              <a:rPr lang="en-US" altLang="en-US"/>
              <a:t>Lewis </a:t>
            </a:r>
            <a:r>
              <a:rPr lang="el-GR" altLang="en-US"/>
              <a:t>μεταξύ του  κυκλοεξενίου και του </a:t>
            </a:r>
            <a:r>
              <a:rPr lang="en-US" altLang="en-US"/>
              <a:t> H—Cl. </a:t>
            </a:r>
            <a:r>
              <a:rPr lang="el-GR" altLang="en-US"/>
              <a:t>Το οξύ κατά </a:t>
            </a:r>
            <a:r>
              <a:rPr lang="en-US" altLang="en-US"/>
              <a:t> Br</a:t>
            </a:r>
            <a:r>
              <a:rPr lang="en-US" altLang="en-US" sz="1900"/>
              <a:t>Ø</a:t>
            </a:r>
            <a:r>
              <a:rPr lang="en-US" altLang="en-US"/>
              <a:t>nsted-Lowry HCl </a:t>
            </a:r>
            <a:r>
              <a:rPr lang="el-GR" altLang="en-US"/>
              <a:t>είναι επίσης ένα οξύ κατά </a:t>
            </a:r>
            <a:r>
              <a:rPr lang="en-US" altLang="en-US"/>
              <a:t> Lewis, </a:t>
            </a:r>
            <a:r>
              <a:rPr lang="el-GR" altLang="en-US"/>
              <a:t>και το κυκλοεξένιο έχοντας ενα π δεσμό είναι η βάση κατά </a:t>
            </a:r>
            <a:r>
              <a:rPr lang="en-US" altLang="en-US"/>
              <a:t> Lewis.</a:t>
            </a:r>
          </a:p>
        </p:txBody>
      </p:sp>
      <p:pic>
        <p:nvPicPr>
          <p:cNvPr id="188419" name="Picture 3">
            <a:extLst>
              <a:ext uri="{FF2B5EF4-FFF2-40B4-BE49-F238E27FC236}">
                <a16:creationId xmlns:a16="http://schemas.microsoft.com/office/drawing/2014/main" id="{6A4A1FF7-9BE3-4C1D-9914-D3BEDC2CF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743200"/>
            <a:ext cx="4419600" cy="1906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5" name="Text Box 1">
            <a:extLst>
              <a:ext uri="{FF2B5EF4-FFF2-40B4-BE49-F238E27FC236}">
                <a16:creationId xmlns:a16="http://schemas.microsoft.com/office/drawing/2014/main" id="{657D3C45-80AA-4FD0-845D-FF02C08DD238}"/>
              </a:ext>
            </a:extLst>
          </p:cNvPr>
          <p:cNvSpPr txBox="1">
            <a:spLocks noChangeArrowheads="1"/>
          </p:cNvSpPr>
          <p:nvPr/>
        </p:nvSpPr>
        <p:spPr bwMode="auto">
          <a:xfrm>
            <a:off x="251520" y="548680"/>
            <a:ext cx="4900613" cy="1143000"/>
          </a:xfrm>
          <a:prstGeom prst="rect">
            <a:avLst/>
          </a:prstGeom>
          <a:solidFill>
            <a:schemeClr val="accent5">
              <a:lumMod val="20000"/>
              <a:lumOff val="80000"/>
            </a:schemeClr>
          </a:solidFill>
          <a:ln>
            <a:noFill/>
          </a:ln>
          <a:effec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dirty="0"/>
              <a:t>Πολυπρωτικά συστήματα</a:t>
            </a:r>
            <a:br>
              <a:rPr lang="el-GR" altLang="en-US" sz="3200" dirty="0"/>
            </a:br>
            <a:r>
              <a:rPr lang="en-US" altLang="en-US" sz="3200" dirty="0"/>
              <a:t>pH </a:t>
            </a:r>
            <a:r>
              <a:rPr lang="el-GR" altLang="en-US" sz="2800" dirty="0"/>
              <a:t>αμφολύτη-</a:t>
            </a:r>
            <a:r>
              <a:rPr lang="el-GR" altLang="en-US" sz="2000" dirty="0"/>
              <a:t>(ενδιάμεσης μορφής)</a:t>
            </a:r>
          </a:p>
        </p:txBody>
      </p:sp>
      <p:pic>
        <p:nvPicPr>
          <p:cNvPr id="123906" name="Picture 2">
            <a:extLst>
              <a:ext uri="{FF2B5EF4-FFF2-40B4-BE49-F238E27FC236}">
                <a16:creationId xmlns:a16="http://schemas.microsoft.com/office/drawing/2014/main" id="{2BE07912-6EE8-4DDF-B813-ABA911593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3429000"/>
            <a:ext cx="7032625" cy="2562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907" name="Picture 3">
            <a:extLst>
              <a:ext uri="{FF2B5EF4-FFF2-40B4-BE49-F238E27FC236}">
                <a16:creationId xmlns:a16="http://schemas.microsoft.com/office/drawing/2014/main" id="{D352F1E4-F7F1-43DC-AC2A-AC5117E079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813" y="428625"/>
            <a:ext cx="3408362" cy="2868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1" name="Text Box 1">
            <a:extLst>
              <a:ext uri="{FF2B5EF4-FFF2-40B4-BE49-F238E27FC236}">
                <a16:creationId xmlns:a16="http://schemas.microsoft.com/office/drawing/2014/main" id="{E4A4EBD4-D50F-476E-BFDC-B161106CCAA9}"/>
              </a:ext>
            </a:extLst>
          </p:cNvPr>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94DDEE60-230A-43EA-BB08-784999FCE5E7}" type="slidenum">
              <a:rPr lang="en-US" altLang="en-US" sz="1000"/>
              <a:pPr algn="r">
                <a:buClrTx/>
                <a:buFontTx/>
                <a:buNone/>
              </a:pPr>
              <a:t>70</a:t>
            </a:fld>
            <a:endParaRPr lang="en-US" altLang="en-US" sz="1000"/>
          </a:p>
        </p:txBody>
      </p:sp>
      <p:sp>
        <p:nvSpPr>
          <p:cNvPr id="189442" name="Text Box 2">
            <a:extLst>
              <a:ext uri="{FF2B5EF4-FFF2-40B4-BE49-F238E27FC236}">
                <a16:creationId xmlns:a16="http://schemas.microsoft.com/office/drawing/2014/main" id="{78B07956-0A48-444E-827A-98A72C940EF8}"/>
              </a:ext>
            </a:extLst>
          </p:cNvPr>
          <p:cNvSpPr txBox="1">
            <a:spLocks noChangeArrowheads="1"/>
          </p:cNvSpPr>
          <p:nvPr/>
        </p:nvSpPr>
        <p:spPr bwMode="auto">
          <a:xfrm>
            <a:off x="228600" y="762000"/>
            <a:ext cx="8610600" cy="205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73050" indent="-27305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panose="020B0604020202020204" pitchFamily="34" charset="0"/>
                <a:cs typeface="Arial" panose="020B0604020202020204" pitchFamily="34" charset="0"/>
              </a:defRPr>
            </a:lvl1pPr>
            <a:lvl2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panose="020B0604020202020204" pitchFamily="34" charset="0"/>
                <a:cs typeface="Arial" panose="020B0604020202020204" pitchFamily="34" charset="0"/>
              </a:defRPr>
            </a:lvl2pPr>
            <a:lvl3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panose="020B0604020202020204" pitchFamily="34" charset="0"/>
                <a:cs typeface="Arial" panose="020B0604020202020204" pitchFamily="34" charset="0"/>
              </a:defRPr>
            </a:lvl3pPr>
            <a:lvl4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panose="020B0604020202020204" pitchFamily="34" charset="0"/>
                <a:cs typeface="Arial" panose="020B0604020202020204" pitchFamily="34" charset="0"/>
              </a:defRPr>
            </a:lvl4pPr>
            <a:lvl5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panose="020B0604020202020204" pitchFamily="34" charset="0"/>
                <a:cs typeface="Arial" panose="020B0604020202020204" pitchFamily="34" charset="0"/>
              </a:defRPr>
            </a:lvl9pPr>
          </a:lstStyle>
          <a:p>
            <a:pPr algn="just">
              <a:spcBef>
                <a:spcPts val="1125"/>
              </a:spcBef>
              <a:buFont typeface="Arial" panose="020B0604020202020204" pitchFamily="34" charset="0"/>
              <a:buChar char="•"/>
            </a:pPr>
            <a:r>
              <a:rPr lang="el-GR" altLang="en-US"/>
              <a:t>Για να σχεδιάσουμε το προ</a:t>
            </a:r>
            <a:r>
              <a:rPr lang="en-US" altLang="en-US"/>
              <a:t>ï</a:t>
            </a:r>
            <a:r>
              <a:rPr lang="el-GR" altLang="en-US"/>
              <a:t>όν της αντίδρασης , το ηλεκτρονικό ζεύγος στο π δεσμό της βάσης κατά </a:t>
            </a:r>
            <a:r>
              <a:rPr lang="en-US" altLang="en-US"/>
              <a:t>Lewis base </a:t>
            </a:r>
            <a:r>
              <a:rPr lang="el-GR" altLang="en-US"/>
              <a:t>σχηματίζει ένα νέο δεσμό με το πρωτόνιο του οξέος κατά </a:t>
            </a:r>
            <a:r>
              <a:rPr lang="en-US" altLang="en-US"/>
              <a:t> Lewis, </a:t>
            </a:r>
            <a:r>
              <a:rPr lang="el-GR" altLang="en-US"/>
              <a:t>δημιουργώντας ένα </a:t>
            </a:r>
            <a:r>
              <a:rPr lang="el-GR" altLang="en-US" i="1"/>
              <a:t>καρβοκατιόν</a:t>
            </a:r>
            <a:r>
              <a:rPr lang="en-US" altLang="en-US"/>
              <a:t>. </a:t>
            </a:r>
          </a:p>
          <a:p>
            <a:pPr algn="just">
              <a:spcBef>
                <a:spcPts val="1125"/>
              </a:spcBef>
              <a:buFont typeface="Arial" panose="020B0604020202020204" pitchFamily="34" charset="0"/>
              <a:buChar char="•"/>
            </a:pPr>
            <a:r>
              <a:rPr lang="el-GR" altLang="en-US"/>
              <a:t>Ο δεσμός</a:t>
            </a:r>
            <a:r>
              <a:rPr lang="en-US" altLang="en-US"/>
              <a:t> H—Cl </a:t>
            </a:r>
            <a:r>
              <a:rPr lang="el-GR" altLang="en-US"/>
              <a:t>πρέπει να σπάσει</a:t>
            </a:r>
            <a:r>
              <a:rPr lang="en-US" altLang="en-US"/>
              <a:t>, </a:t>
            </a:r>
            <a:r>
              <a:rPr lang="el-GR" altLang="en-US"/>
              <a:t>δίδοντας τα δύο του ηλεκτρόνια στο </a:t>
            </a:r>
            <a:r>
              <a:rPr lang="en-US" altLang="en-US"/>
              <a:t>Cl, </a:t>
            </a:r>
            <a:r>
              <a:rPr lang="el-GR" altLang="en-US"/>
              <a:t>σχηματίζοντας </a:t>
            </a:r>
            <a:r>
              <a:rPr lang="en-US" altLang="en-US"/>
              <a:t> :Cl</a:t>
            </a:r>
            <a:r>
              <a:rPr lang="en-US" altLang="en-US" sz="2000"/>
              <a:t>¯</a:t>
            </a:r>
            <a:r>
              <a:rPr lang="en-US" altLang="en-US"/>
              <a:t>.</a:t>
            </a:r>
          </a:p>
          <a:p>
            <a:pPr algn="just">
              <a:spcBef>
                <a:spcPts val="1125"/>
              </a:spcBef>
              <a:buFont typeface="Arial" panose="020B0604020202020204" pitchFamily="34" charset="0"/>
              <a:buChar char="•"/>
            </a:pPr>
            <a:r>
              <a:rPr lang="el-GR" altLang="en-US"/>
              <a:t>Επειδή δύο ηλεκτρονικά ζεύγη εμπλέκονται δύο καμπύλα τόξα σχεδιάζονται.</a:t>
            </a:r>
            <a:r>
              <a:rPr lang="en-US" altLang="en-US"/>
              <a:t> </a:t>
            </a:r>
          </a:p>
        </p:txBody>
      </p:sp>
      <p:pic>
        <p:nvPicPr>
          <p:cNvPr id="189443" name="Picture 3">
            <a:extLst>
              <a:ext uri="{FF2B5EF4-FFF2-40B4-BE49-F238E27FC236}">
                <a16:creationId xmlns:a16="http://schemas.microsoft.com/office/drawing/2014/main" id="{ABF4703F-9EE8-4942-90D4-132FF3761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572000"/>
            <a:ext cx="6096000" cy="1231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5" name="Text Box 1">
            <a:extLst>
              <a:ext uri="{FF2B5EF4-FFF2-40B4-BE49-F238E27FC236}">
                <a16:creationId xmlns:a16="http://schemas.microsoft.com/office/drawing/2014/main" id="{FB53A1E5-6979-4AAD-8061-B56A78E74A1B}"/>
              </a:ext>
            </a:extLst>
          </p:cNvPr>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03808261-CE20-4067-A0FA-42785991E029}" type="slidenum">
              <a:rPr lang="en-US" altLang="en-US" sz="1000"/>
              <a:pPr algn="r">
                <a:buClrTx/>
                <a:buFontTx/>
                <a:buNone/>
              </a:pPr>
              <a:t>71</a:t>
            </a:fld>
            <a:endParaRPr lang="en-US" altLang="en-US" sz="1000"/>
          </a:p>
        </p:txBody>
      </p:sp>
      <p:sp>
        <p:nvSpPr>
          <p:cNvPr id="190466" name="Text Box 2">
            <a:extLst>
              <a:ext uri="{FF2B5EF4-FFF2-40B4-BE49-F238E27FC236}">
                <a16:creationId xmlns:a16="http://schemas.microsoft.com/office/drawing/2014/main" id="{DB5B6E2C-AE11-4FE1-A200-A02614134D5E}"/>
              </a:ext>
            </a:extLst>
          </p:cNvPr>
          <p:cNvSpPr txBox="1">
            <a:spLocks noChangeArrowheads="1"/>
          </p:cNvSpPr>
          <p:nvPr/>
        </p:nvSpPr>
        <p:spPr bwMode="auto">
          <a:xfrm>
            <a:off x="228600" y="228600"/>
            <a:ext cx="6705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l-GR" altLang="en-US"/>
              <a:t>Ποια δεν είναι μια βάση κατά </a:t>
            </a:r>
            <a:r>
              <a:rPr lang="en-US" altLang="en-US"/>
              <a:t> Lewis?</a:t>
            </a:r>
          </a:p>
        </p:txBody>
      </p:sp>
      <p:graphicFrame>
        <p:nvGraphicFramePr>
          <p:cNvPr id="190467" name="Object 3">
            <a:extLst>
              <a:ext uri="{FF2B5EF4-FFF2-40B4-BE49-F238E27FC236}">
                <a16:creationId xmlns:a16="http://schemas.microsoft.com/office/drawing/2014/main" id="{14AB021D-B374-4AF3-AE9B-08E17F6912D3}"/>
              </a:ext>
            </a:extLst>
          </p:cNvPr>
          <p:cNvGraphicFramePr>
            <a:graphicFrameLocks noChangeAspect="1"/>
          </p:cNvGraphicFramePr>
          <p:nvPr/>
        </p:nvGraphicFramePr>
        <p:xfrm>
          <a:off x="1524000" y="838200"/>
          <a:ext cx="4635500" cy="514350"/>
        </p:xfrm>
        <a:graphic>
          <a:graphicData uri="http://schemas.openxmlformats.org/presentationml/2006/ole">
            <mc:AlternateContent xmlns:mc="http://schemas.openxmlformats.org/markup-compatibility/2006">
              <mc:Choice xmlns:v="urn:schemas-microsoft-com:vml" Requires="v">
                <p:oleObj r:id="rId3" imgW="2871000" imgH="318600" progId="">
                  <p:embed/>
                </p:oleObj>
              </mc:Choice>
              <mc:Fallback>
                <p:oleObj r:id="rId3" imgW="2871000" imgH="31860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838200"/>
                        <a:ext cx="4635500" cy="51435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0468" name="Object 4">
            <a:extLst>
              <a:ext uri="{FF2B5EF4-FFF2-40B4-BE49-F238E27FC236}">
                <a16:creationId xmlns:a16="http://schemas.microsoft.com/office/drawing/2014/main" id="{0397A105-636A-4A10-B6B5-2C07C5490371}"/>
              </a:ext>
            </a:extLst>
          </p:cNvPr>
          <p:cNvGraphicFramePr>
            <a:graphicFrameLocks noChangeAspect="1"/>
          </p:cNvGraphicFramePr>
          <p:nvPr/>
        </p:nvGraphicFramePr>
        <p:xfrm>
          <a:off x="4419600" y="1447800"/>
          <a:ext cx="223838" cy="671513"/>
        </p:xfrm>
        <a:graphic>
          <a:graphicData uri="http://schemas.openxmlformats.org/presentationml/2006/ole">
            <mc:AlternateContent xmlns:mc="http://schemas.openxmlformats.org/markup-compatibility/2006">
              <mc:Choice xmlns:v="urn:schemas-microsoft-com:vml" Requires="v">
                <p:oleObj r:id="rId5" imgW="142200" imgH="428760" progId="">
                  <p:embed/>
                </p:oleObj>
              </mc:Choice>
              <mc:Fallback>
                <p:oleObj r:id="rId5" imgW="142200" imgH="428760"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1447800"/>
                        <a:ext cx="223838" cy="67151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0469" name="Text Box 5">
            <a:extLst>
              <a:ext uri="{FF2B5EF4-FFF2-40B4-BE49-F238E27FC236}">
                <a16:creationId xmlns:a16="http://schemas.microsoft.com/office/drawing/2014/main" id="{138423BE-2CC0-4DB6-9EF3-5DAEF5568659}"/>
              </a:ext>
            </a:extLst>
          </p:cNvPr>
          <p:cNvSpPr txBox="1">
            <a:spLocks noChangeArrowheads="1"/>
          </p:cNvSpPr>
          <p:nvPr/>
        </p:nvSpPr>
        <p:spPr bwMode="auto">
          <a:xfrm>
            <a:off x="762000" y="2133600"/>
            <a:ext cx="8001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l-GR" altLang="en-US"/>
              <a:t>Η βάση κατά </a:t>
            </a:r>
            <a:r>
              <a:rPr lang="en-US" altLang="en-US"/>
              <a:t>Lewis </a:t>
            </a:r>
            <a:r>
              <a:rPr lang="el-GR" altLang="en-US"/>
              <a:t>πρέπει να έχει ένα ζεύγος ηλεκτρονίων για  να δώσει</a:t>
            </a:r>
          </a:p>
        </p:txBody>
      </p:sp>
      <p:sp>
        <p:nvSpPr>
          <p:cNvPr id="190470" name="Text Box 6">
            <a:extLst>
              <a:ext uri="{FF2B5EF4-FFF2-40B4-BE49-F238E27FC236}">
                <a16:creationId xmlns:a16="http://schemas.microsoft.com/office/drawing/2014/main" id="{2E0CFE91-B14C-4536-A582-77AC03BD1DAD}"/>
              </a:ext>
            </a:extLst>
          </p:cNvPr>
          <p:cNvSpPr txBox="1">
            <a:spLocks noChangeArrowheads="1"/>
          </p:cNvSpPr>
          <p:nvPr/>
        </p:nvSpPr>
        <p:spPr bwMode="auto">
          <a:xfrm>
            <a:off x="304800" y="2667000"/>
            <a:ext cx="4419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l-GR" altLang="en-US"/>
              <a:t>Ποιο δεν είναι ένα οξύ κατά </a:t>
            </a:r>
            <a:r>
              <a:rPr lang="en-US" altLang="en-US"/>
              <a:t> Lewis?</a:t>
            </a:r>
          </a:p>
        </p:txBody>
      </p:sp>
      <p:graphicFrame>
        <p:nvGraphicFramePr>
          <p:cNvPr id="190471" name="Object 7">
            <a:extLst>
              <a:ext uri="{FF2B5EF4-FFF2-40B4-BE49-F238E27FC236}">
                <a16:creationId xmlns:a16="http://schemas.microsoft.com/office/drawing/2014/main" id="{3701F12D-5003-49D5-BBC1-E212DA3DAC6B}"/>
              </a:ext>
            </a:extLst>
          </p:cNvPr>
          <p:cNvGraphicFramePr>
            <a:graphicFrameLocks noChangeAspect="1"/>
          </p:cNvGraphicFramePr>
          <p:nvPr/>
        </p:nvGraphicFramePr>
        <p:xfrm>
          <a:off x="1981200" y="3276600"/>
          <a:ext cx="3738563" cy="1052513"/>
        </p:xfrm>
        <a:graphic>
          <a:graphicData uri="http://schemas.openxmlformats.org/presentationml/2006/ole">
            <mc:AlternateContent xmlns:mc="http://schemas.openxmlformats.org/markup-compatibility/2006">
              <mc:Choice xmlns:v="urn:schemas-microsoft-com:vml" Requires="v">
                <p:oleObj r:id="rId7" imgW="2824920" imgH="795240" progId="">
                  <p:embed/>
                </p:oleObj>
              </mc:Choice>
              <mc:Fallback>
                <p:oleObj r:id="rId7" imgW="2824920" imgH="795240" progId="">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3276600"/>
                        <a:ext cx="3738563" cy="105251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0472" name="Text Box 8">
            <a:extLst>
              <a:ext uri="{FF2B5EF4-FFF2-40B4-BE49-F238E27FC236}">
                <a16:creationId xmlns:a16="http://schemas.microsoft.com/office/drawing/2014/main" id="{0F5C8310-9135-4B2B-B219-39B244E1D9E2}"/>
              </a:ext>
            </a:extLst>
          </p:cNvPr>
          <p:cNvSpPr txBox="1">
            <a:spLocks noChangeArrowheads="1"/>
          </p:cNvSpPr>
          <p:nvPr/>
        </p:nvSpPr>
        <p:spPr bwMode="auto">
          <a:xfrm>
            <a:off x="685800" y="4648200"/>
            <a:ext cx="7696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l-GR" altLang="en-US"/>
              <a:t>Όλα είναι οξέα κατά </a:t>
            </a:r>
            <a:r>
              <a:rPr lang="en-US" altLang="en-US"/>
              <a:t> Lewis </a:t>
            </a:r>
            <a:r>
              <a:rPr lang="el-GR" altLang="en-US"/>
              <a:t>επειδή είτε περιέχουν μια μη συμπληρωμένη στοιβάδα σθένους ή ένα όξινο πρωτόνιο</a:t>
            </a:r>
            <a:r>
              <a:rPr lang="en-US" altLang="en-US"/>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190468"/>
                                        </p:tgtEl>
                                        <p:attrNameLst>
                                          <p:attrName>style.visibility</p:attrName>
                                        </p:attrNameLst>
                                      </p:cBhvr>
                                      <p:to>
                                        <p:strVal val="visible"/>
                                      </p:to>
                                    </p:set>
                                    <p:anim calcmode="lin" valueType="num">
                                      <p:cBhvr additive="repl">
                                        <p:cTn id="7" dur="500" fill="hold"/>
                                        <p:tgtEl>
                                          <p:spTgt spid="190468"/>
                                        </p:tgtEl>
                                        <p:attrNameLst>
                                          <p:attrName>ppt_x</p:attrName>
                                        </p:attrNameLst>
                                      </p:cBhvr>
                                      <p:tavLst>
                                        <p:tav>
                                          <p:val>
                                            <p:strVal val="0-#ppt_w/2"/>
                                          </p:val>
                                        </p:tav>
                                        <p:tav>
                                          <p:val>
                                            <p:strVal val="#ppt_x"/>
                                          </p:val>
                                        </p:tav>
                                      </p:tavLst>
                                    </p:anim>
                                    <p:anim calcmode="lin" valueType="num">
                                      <p:cBhvr additive="repl">
                                        <p:cTn id="8" dur="500" fill="hold"/>
                                        <p:tgtEl>
                                          <p:spTgt spid="190468"/>
                                        </p:tgtEl>
                                        <p:attrNameLst>
                                          <p:attrName>ppt_y</p:attrName>
                                        </p:attrNameLst>
                                      </p:cBhvr>
                                      <p:tavLst>
                                        <p:tav>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190469"/>
                                        </p:tgtEl>
                                        <p:attrNameLst>
                                          <p:attrName>style.visibility</p:attrName>
                                        </p:attrNameLst>
                                      </p:cBhvr>
                                      <p:to>
                                        <p:strVal val="visible"/>
                                      </p:to>
                                    </p:set>
                                    <p:anim calcmode="lin" valueType="num">
                                      <p:cBhvr additive="repl">
                                        <p:cTn id="13" dur="500" fill="hold"/>
                                        <p:tgtEl>
                                          <p:spTgt spid="190469"/>
                                        </p:tgtEl>
                                        <p:attrNameLst>
                                          <p:attrName>ppt_x</p:attrName>
                                        </p:attrNameLst>
                                      </p:cBhvr>
                                      <p:tavLst>
                                        <p:tav>
                                          <p:val>
                                            <p:strVal val="0-#ppt_w/2"/>
                                          </p:val>
                                        </p:tav>
                                        <p:tav>
                                          <p:val>
                                            <p:strVal val="#ppt_x"/>
                                          </p:val>
                                        </p:tav>
                                      </p:tavLst>
                                    </p:anim>
                                    <p:anim calcmode="lin" valueType="num">
                                      <p:cBhvr additive="repl">
                                        <p:cTn id="14" dur="500" fill="hold"/>
                                        <p:tgtEl>
                                          <p:spTgt spid="190469"/>
                                        </p:tgtEl>
                                        <p:attrNameLst>
                                          <p:attrName>ppt_y</p:attrName>
                                        </p:attrNameLst>
                                      </p:cBhvr>
                                      <p:tavLst>
                                        <p:tav>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190472"/>
                                        </p:tgtEl>
                                        <p:attrNameLst>
                                          <p:attrName>style.visibility</p:attrName>
                                        </p:attrNameLst>
                                      </p:cBhvr>
                                      <p:to>
                                        <p:strVal val="visible"/>
                                      </p:to>
                                    </p:set>
                                    <p:anim calcmode="lin" valueType="num">
                                      <p:cBhvr additive="repl">
                                        <p:cTn id="19" dur="500" fill="hold"/>
                                        <p:tgtEl>
                                          <p:spTgt spid="190472"/>
                                        </p:tgtEl>
                                        <p:attrNameLst>
                                          <p:attrName>ppt_x</p:attrName>
                                        </p:attrNameLst>
                                      </p:cBhvr>
                                      <p:tavLst>
                                        <p:tav>
                                          <p:val>
                                            <p:strVal val="0-#ppt_w/2"/>
                                          </p:val>
                                        </p:tav>
                                        <p:tav>
                                          <p:val>
                                            <p:strVal val="#ppt_x"/>
                                          </p:val>
                                        </p:tav>
                                      </p:tavLst>
                                    </p:anim>
                                    <p:anim calcmode="lin" valueType="num">
                                      <p:cBhvr additive="repl">
                                        <p:cTn id="20" dur="500" fill="hold"/>
                                        <p:tgtEl>
                                          <p:spTgt spid="190472"/>
                                        </p:tgtEl>
                                        <p:attrNameLst>
                                          <p:attrName>ppt_y</p:attrName>
                                        </p:attrNameLst>
                                      </p:cBhvr>
                                      <p:tavLst>
                                        <p:tav>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489" name="Text Box 1">
            <a:extLst>
              <a:ext uri="{FF2B5EF4-FFF2-40B4-BE49-F238E27FC236}">
                <a16:creationId xmlns:a16="http://schemas.microsoft.com/office/drawing/2014/main" id="{367EC3F2-C26E-4ADE-A311-4B43A1EAD230}"/>
              </a:ext>
            </a:extLst>
          </p:cNvPr>
          <p:cNvSpPr txBox="1">
            <a:spLocks noChangeArrowheads="1"/>
          </p:cNvSpPr>
          <p:nvPr/>
        </p:nvSpPr>
        <p:spPr bwMode="auto">
          <a:xfrm>
            <a:off x="2179638" y="0"/>
            <a:ext cx="47847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200" b="1">
                <a:solidFill>
                  <a:srgbClr val="D9D8EC"/>
                </a:solidFill>
              </a:rPr>
              <a:t>Lewis Acids and Bases </a:t>
            </a:r>
          </a:p>
        </p:txBody>
      </p:sp>
      <p:sp>
        <p:nvSpPr>
          <p:cNvPr id="191490" name="Line 2">
            <a:extLst>
              <a:ext uri="{FF2B5EF4-FFF2-40B4-BE49-F238E27FC236}">
                <a16:creationId xmlns:a16="http://schemas.microsoft.com/office/drawing/2014/main" id="{651E10E9-AB0A-4D86-B203-330BFB6A795E}"/>
              </a:ext>
            </a:extLst>
          </p:cNvPr>
          <p:cNvSpPr>
            <a:spLocks noChangeShapeType="1"/>
          </p:cNvSpPr>
          <p:nvPr/>
        </p:nvSpPr>
        <p:spPr bwMode="auto">
          <a:xfrm>
            <a:off x="0" y="609600"/>
            <a:ext cx="9144000" cy="1588"/>
          </a:xfrm>
          <a:prstGeom prst="line">
            <a:avLst/>
          </a:prstGeom>
          <a:noFill/>
          <a:ln w="57240" cap="sq">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1491" name="Text Box 3">
            <a:extLst>
              <a:ext uri="{FF2B5EF4-FFF2-40B4-BE49-F238E27FC236}">
                <a16:creationId xmlns:a16="http://schemas.microsoft.com/office/drawing/2014/main" id="{4C7211C0-62E5-4F23-8826-46E499596C84}"/>
              </a:ext>
            </a:extLst>
          </p:cNvPr>
          <p:cNvSpPr txBox="1">
            <a:spLocks noChangeArrowheads="1"/>
          </p:cNvSpPr>
          <p:nvPr/>
        </p:nvSpPr>
        <p:spPr bwMode="auto">
          <a:xfrm>
            <a:off x="152400" y="814388"/>
            <a:ext cx="8294688" cy="1100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200" b="1">
                <a:solidFill>
                  <a:srgbClr val="990000"/>
                </a:solidFill>
              </a:rPr>
              <a:t>Lewis acids (also called “electrophiles”) are e</a:t>
            </a:r>
            <a:r>
              <a:rPr lang="en-US" altLang="en-US" sz="2200" b="1" baseline="30000">
                <a:solidFill>
                  <a:srgbClr val="990000"/>
                </a:solidFill>
              </a:rPr>
              <a:t>-</a:t>
            </a:r>
            <a:r>
              <a:rPr lang="en-US" altLang="en-US" sz="2200" b="1">
                <a:solidFill>
                  <a:srgbClr val="990000"/>
                </a:solidFill>
              </a:rPr>
              <a:t> pair acceptors</a:t>
            </a:r>
          </a:p>
          <a:p>
            <a:pPr>
              <a:buClrTx/>
              <a:buFontTx/>
              <a:buNone/>
            </a:pPr>
            <a:endParaRPr lang="en-US" altLang="en-US" sz="2200" b="1">
              <a:solidFill>
                <a:srgbClr val="990000"/>
              </a:solidFill>
            </a:endParaRPr>
          </a:p>
          <a:p>
            <a:pPr>
              <a:buClrTx/>
              <a:buFontTx/>
              <a:buNone/>
            </a:pPr>
            <a:r>
              <a:rPr lang="en-US" altLang="en-US" sz="2200" b="1">
                <a:solidFill>
                  <a:srgbClr val="990000"/>
                </a:solidFill>
              </a:rPr>
              <a:t>All Brønsted-Lowry acids are Lewis acids</a:t>
            </a:r>
          </a:p>
        </p:txBody>
      </p:sp>
      <p:sp>
        <p:nvSpPr>
          <p:cNvPr id="191492" name="Text Box 4">
            <a:extLst>
              <a:ext uri="{FF2B5EF4-FFF2-40B4-BE49-F238E27FC236}">
                <a16:creationId xmlns:a16="http://schemas.microsoft.com/office/drawing/2014/main" id="{4CE9C76A-68B6-41BF-8554-91CFCD11F3BF}"/>
              </a:ext>
            </a:extLst>
          </p:cNvPr>
          <p:cNvSpPr txBox="1">
            <a:spLocks noChangeArrowheads="1"/>
          </p:cNvSpPr>
          <p:nvPr/>
        </p:nvSpPr>
        <p:spPr bwMode="auto">
          <a:xfrm>
            <a:off x="457200" y="5638800"/>
            <a:ext cx="760095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200" b="1">
                <a:solidFill>
                  <a:srgbClr val="D9D8EC"/>
                </a:solidFill>
              </a:rPr>
              <a:t>The Lewis definition is a broader way of defining acidity</a:t>
            </a:r>
          </a:p>
        </p:txBody>
      </p:sp>
      <p:graphicFrame>
        <p:nvGraphicFramePr>
          <p:cNvPr id="191493" name="Object 5">
            <a:extLst>
              <a:ext uri="{FF2B5EF4-FFF2-40B4-BE49-F238E27FC236}">
                <a16:creationId xmlns:a16="http://schemas.microsoft.com/office/drawing/2014/main" id="{294BA65D-3675-4DA1-8EC3-0F57DA96BFBB}"/>
              </a:ext>
            </a:extLst>
          </p:cNvPr>
          <p:cNvGraphicFramePr>
            <a:graphicFrameLocks noChangeAspect="1"/>
          </p:cNvGraphicFramePr>
          <p:nvPr/>
        </p:nvGraphicFramePr>
        <p:xfrm>
          <a:off x="571500" y="2057400"/>
          <a:ext cx="8001000" cy="1189038"/>
        </p:xfrm>
        <a:graphic>
          <a:graphicData uri="http://schemas.openxmlformats.org/presentationml/2006/ole">
            <mc:AlternateContent xmlns:mc="http://schemas.openxmlformats.org/markup-compatibility/2006">
              <mc:Choice xmlns:v="urn:schemas-microsoft-com:vml" Requires="v">
                <p:oleObj r:id="rId3" imgW="4775760" imgH="708840" progId="">
                  <p:embed/>
                </p:oleObj>
              </mc:Choice>
              <mc:Fallback>
                <p:oleObj r:id="rId3" imgW="4775760" imgH="70884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2057400"/>
                        <a:ext cx="8001000" cy="118903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91494" name="Group 6">
            <a:extLst>
              <a:ext uri="{FF2B5EF4-FFF2-40B4-BE49-F238E27FC236}">
                <a16:creationId xmlns:a16="http://schemas.microsoft.com/office/drawing/2014/main" id="{60418869-30B4-482B-B0C2-FEB56ADE4CCD}"/>
              </a:ext>
            </a:extLst>
          </p:cNvPr>
          <p:cNvGrpSpPr>
            <a:grpSpLocks/>
          </p:cNvGrpSpPr>
          <p:nvPr/>
        </p:nvGrpSpPr>
        <p:grpSpPr bwMode="auto">
          <a:xfrm>
            <a:off x="304800" y="3429000"/>
            <a:ext cx="3848100" cy="812800"/>
            <a:chOff x="192" y="2160"/>
            <a:chExt cx="2424" cy="512"/>
          </a:xfrm>
        </p:grpSpPr>
        <p:sp>
          <p:nvSpPr>
            <p:cNvPr id="191495" name="Line 7">
              <a:extLst>
                <a:ext uri="{FF2B5EF4-FFF2-40B4-BE49-F238E27FC236}">
                  <a16:creationId xmlns:a16="http://schemas.microsoft.com/office/drawing/2014/main" id="{39E0521B-3FFF-482D-B03C-E38D4DAF439A}"/>
                </a:ext>
              </a:extLst>
            </p:cNvPr>
            <p:cNvSpPr>
              <a:spLocks noChangeShapeType="1"/>
            </p:cNvSpPr>
            <p:nvPr/>
          </p:nvSpPr>
          <p:spPr bwMode="auto">
            <a:xfrm flipH="1" flipV="1">
              <a:off x="714" y="2159"/>
              <a:ext cx="102" cy="291"/>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1496" name="Text Box 8">
              <a:extLst>
                <a:ext uri="{FF2B5EF4-FFF2-40B4-BE49-F238E27FC236}">
                  <a16:creationId xmlns:a16="http://schemas.microsoft.com/office/drawing/2014/main" id="{3ADE5A22-79A3-4DF1-8B02-5DBEE9BC45C3}"/>
                </a:ext>
              </a:extLst>
            </p:cNvPr>
            <p:cNvSpPr txBox="1">
              <a:spLocks noChangeArrowheads="1"/>
            </p:cNvSpPr>
            <p:nvPr/>
          </p:nvSpPr>
          <p:spPr bwMode="auto">
            <a:xfrm>
              <a:off x="192" y="2403"/>
              <a:ext cx="2424" cy="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200" b="1">
                  <a:solidFill>
                    <a:srgbClr val="D9D8EC"/>
                  </a:solidFill>
                </a:rPr>
                <a:t>HA accepts an electron pair</a:t>
              </a:r>
            </a:p>
          </p:txBody>
        </p:sp>
      </p:grpSp>
      <p:sp>
        <p:nvSpPr>
          <p:cNvPr id="191497" name="Text Box 9">
            <a:extLst>
              <a:ext uri="{FF2B5EF4-FFF2-40B4-BE49-F238E27FC236}">
                <a16:creationId xmlns:a16="http://schemas.microsoft.com/office/drawing/2014/main" id="{D4E0F071-678E-421E-9E6C-923E7EC3DE99}"/>
              </a:ext>
            </a:extLst>
          </p:cNvPr>
          <p:cNvSpPr txBox="1">
            <a:spLocks noChangeArrowheads="1"/>
          </p:cNvSpPr>
          <p:nvPr/>
        </p:nvSpPr>
        <p:spPr bwMode="auto">
          <a:xfrm>
            <a:off x="381000" y="4572000"/>
            <a:ext cx="82296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375"/>
              </a:spcBef>
              <a:buClrTx/>
              <a:buFontTx/>
              <a:buNone/>
            </a:pPr>
            <a:r>
              <a:rPr lang="en-US" altLang="en-US" sz="2200" b="1">
                <a:solidFill>
                  <a:srgbClr val="D9D8EC"/>
                </a:solidFill>
              </a:rPr>
              <a:t>Any atom with an empty orbital can accept an electron pair and is therefore a Lewis acid</a:t>
            </a:r>
          </a:p>
        </p:txBody>
      </p:sp>
      <p:pic>
        <p:nvPicPr>
          <p:cNvPr id="191498" name="Picture 10">
            <a:extLst>
              <a:ext uri="{FF2B5EF4-FFF2-40B4-BE49-F238E27FC236}">
                <a16:creationId xmlns:a16="http://schemas.microsoft.com/office/drawing/2014/main" id="{83CC2F72-2715-40EF-8259-D24B39728E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813" y="-200770"/>
            <a:ext cx="10969625" cy="6942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1499" name="Text Box 11">
            <a:extLst>
              <a:ext uri="{FF2B5EF4-FFF2-40B4-BE49-F238E27FC236}">
                <a16:creationId xmlns:a16="http://schemas.microsoft.com/office/drawing/2014/main" id="{AECE7DB5-9989-48A6-B3D6-52A418B9585B}"/>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a:solidFill>
                  <a:srgbClr val="8F8CC7"/>
                </a:solidFill>
              </a:rPr>
              <a:t>Ποιοι είναι οι υβριδισμοί του Ν και του Β στις ενώσεις?</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191494"/>
                                        </p:tgtEl>
                                        <p:attrNameLst>
                                          <p:attrName>style.visibility</p:attrName>
                                        </p:attrNameLst>
                                      </p:cBhvr>
                                      <p:to>
                                        <p:strVal val="visible"/>
                                      </p:to>
                                    </p:set>
                                    <p:animEffect transition="in" filter="dissolve">
                                      <p:cBhvr additive="repl">
                                        <p:cTn id="7" dur="500"/>
                                        <p:tgtEl>
                                          <p:spTgt spid="1914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191497"/>
                                        </p:tgtEl>
                                        <p:attrNameLst>
                                          <p:attrName>style.visibility</p:attrName>
                                        </p:attrNameLst>
                                      </p:cBhvr>
                                      <p:to>
                                        <p:strVal val="visible"/>
                                      </p:to>
                                    </p:set>
                                    <p:animEffect transition="in" filter="dissolve">
                                      <p:cBhvr additive="repl">
                                        <p:cTn id="12" dur="500"/>
                                        <p:tgtEl>
                                          <p:spTgt spid="1914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191492"/>
                                        </p:tgtEl>
                                        <p:attrNameLst>
                                          <p:attrName>style.visibility</p:attrName>
                                        </p:attrNameLst>
                                      </p:cBhvr>
                                      <p:to>
                                        <p:strVal val="visible"/>
                                      </p:to>
                                    </p:set>
                                    <p:animEffect transition="in" filter="dissolve">
                                      <p:cBhvr additive="repl">
                                        <p:cTn id="17" dur="500"/>
                                        <p:tgtEl>
                                          <p:spTgt spid="191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3" name="Text Box 1">
            <a:extLst>
              <a:ext uri="{FF2B5EF4-FFF2-40B4-BE49-F238E27FC236}">
                <a16:creationId xmlns:a16="http://schemas.microsoft.com/office/drawing/2014/main" id="{44AE1598-B09D-4253-BF5F-55236A19E1CB}"/>
              </a:ext>
            </a:extLst>
          </p:cNvPr>
          <p:cNvSpPr txBox="1">
            <a:spLocks noChangeArrowheads="1"/>
          </p:cNvSpPr>
          <p:nvPr/>
        </p:nvSpPr>
        <p:spPr bwMode="auto">
          <a:xfrm>
            <a:off x="266699" y="1052736"/>
            <a:ext cx="8610600" cy="307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14313" indent="-214313">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1pPr>
            <a:lvl2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2pPr>
            <a:lvl3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3pPr>
            <a:lvl4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4pPr>
            <a:lvl5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9pPr>
          </a:lstStyle>
          <a:p>
            <a:pPr>
              <a:spcBef>
                <a:spcPts val="625"/>
              </a:spcBef>
              <a:buFont typeface="Arial" panose="020B0604020202020204" pitchFamily="34" charset="0"/>
              <a:buChar char="•"/>
            </a:pPr>
            <a:r>
              <a:rPr lang="el-GR" altLang="en-US" sz="2000" dirty="0"/>
              <a:t>Οποιαδήποτε αντίδραση στην οποία  μια ουσία δίδει ένα ζεύγος ηλεκτρονίων σε μια άλλη καλείται οξεοβασική αντίδραση κατά </a:t>
            </a:r>
            <a:r>
              <a:rPr lang="en-US" altLang="en-US" sz="2000" dirty="0"/>
              <a:t>Lewis.</a:t>
            </a:r>
          </a:p>
          <a:p>
            <a:pPr>
              <a:spcBef>
                <a:spcPts val="625"/>
              </a:spcBef>
              <a:buFont typeface="Arial" panose="020B0604020202020204" pitchFamily="34" charset="0"/>
              <a:buChar char="•"/>
            </a:pPr>
            <a:r>
              <a:rPr lang="el-GR" altLang="en-US" sz="2000" dirty="0"/>
              <a:t>Σε μια οξεοβασική αντίδραση κατά </a:t>
            </a:r>
            <a:r>
              <a:rPr lang="en-US" altLang="en-US" sz="2000" dirty="0"/>
              <a:t> Lewis, </a:t>
            </a:r>
            <a:r>
              <a:rPr lang="el-GR" altLang="en-US" sz="2000" dirty="0"/>
              <a:t>μια βάση κατά </a:t>
            </a:r>
            <a:r>
              <a:rPr lang="en-US" altLang="en-US" sz="2000" dirty="0"/>
              <a:t>Lewis </a:t>
            </a:r>
            <a:r>
              <a:rPr lang="el-GR" altLang="en-US" sz="2000" dirty="0"/>
              <a:t>δίδει ένα ζεύγος ηλεκτρονίων σε ένα οξύ κατά </a:t>
            </a:r>
            <a:r>
              <a:rPr lang="en-US" altLang="en-US" sz="2000" dirty="0"/>
              <a:t> Lewis</a:t>
            </a:r>
            <a:r>
              <a:rPr lang="el-GR" altLang="en-US" sz="2000" dirty="0"/>
              <a:t>.</a:t>
            </a:r>
          </a:p>
          <a:p>
            <a:pPr>
              <a:spcBef>
                <a:spcPts val="625"/>
              </a:spcBef>
              <a:buFont typeface="Arial" panose="020B0604020202020204" pitchFamily="34" charset="0"/>
              <a:buChar char="•"/>
            </a:pPr>
            <a:r>
              <a:rPr lang="el-GR" altLang="en-US" sz="2000" dirty="0"/>
              <a:t>Οι οξεοβασικές αντιδράσεις κατά </a:t>
            </a:r>
            <a:r>
              <a:rPr lang="en-US" altLang="en-US" sz="2000" dirty="0"/>
              <a:t>Lewis </a:t>
            </a:r>
            <a:r>
              <a:rPr lang="el-GR" altLang="en-US" sz="2000" dirty="0"/>
              <a:t> δεικνύουν ένα γενικό μηχανισμό-μοτίβο που ισχύει στην οργανική χημεία. </a:t>
            </a:r>
            <a:r>
              <a:rPr lang="el-GR" altLang="en-US" sz="2000" dirty="0">
                <a:solidFill>
                  <a:srgbClr val="0000E5"/>
                </a:solidFill>
              </a:rPr>
              <a:t>Ουσίες πλούσιες σε ηλεκτρόνια αντιδρούν με ουσίες φτωχές σε ηλεκτρόνια</a:t>
            </a:r>
            <a:r>
              <a:rPr lang="en-US" altLang="en-US" sz="2000" dirty="0"/>
              <a:t>.</a:t>
            </a:r>
          </a:p>
          <a:p>
            <a:pPr>
              <a:spcBef>
                <a:spcPts val="625"/>
              </a:spcBef>
              <a:buFont typeface="Arial" panose="020B0604020202020204" pitchFamily="34" charset="0"/>
              <a:buChar char="•"/>
            </a:pPr>
            <a:r>
              <a:rPr lang="el-GR" altLang="en-US" sz="2000" dirty="0"/>
              <a:t>Στην απλούστερη οξεοβασική αντίδραση κατά </a:t>
            </a:r>
            <a:r>
              <a:rPr lang="en-US" altLang="en-US" sz="2000" dirty="0"/>
              <a:t> Lewis </a:t>
            </a:r>
            <a:r>
              <a:rPr lang="el-GR" altLang="en-US" sz="2000" dirty="0"/>
              <a:t>δημιουργείται ένας δεσμός και δεν διασπώνται δεσμοί. Ακολουθεί το παράδειγμα.</a:t>
            </a:r>
          </a:p>
        </p:txBody>
      </p:sp>
      <p:pic>
        <p:nvPicPr>
          <p:cNvPr id="192514" name="Picture 2">
            <a:extLst>
              <a:ext uri="{FF2B5EF4-FFF2-40B4-BE49-F238E27FC236}">
                <a16:creationId xmlns:a16="http://schemas.microsoft.com/office/drawing/2014/main" id="{4E540E68-9D9B-4E54-B675-8A66C87B4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165" y="4725144"/>
            <a:ext cx="7087669" cy="16561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2515" name="Text Box 3">
            <a:extLst>
              <a:ext uri="{FF2B5EF4-FFF2-40B4-BE49-F238E27FC236}">
                <a16:creationId xmlns:a16="http://schemas.microsoft.com/office/drawing/2014/main" id="{2F669923-EDB7-44E2-A25A-42F363C3CE3F}"/>
              </a:ext>
            </a:extLst>
          </p:cNvPr>
          <p:cNvSpPr txBox="1">
            <a:spLocks noChangeArrowheads="1"/>
          </p:cNvSpPr>
          <p:nvPr/>
        </p:nvSpPr>
        <p:spPr bwMode="auto">
          <a:xfrm>
            <a:off x="1763688" y="373033"/>
            <a:ext cx="4320182"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750"/>
              </a:spcBef>
              <a:buClrTx/>
              <a:buFontTx/>
              <a:buNone/>
            </a:pPr>
            <a:r>
              <a:rPr lang="en-US" altLang="en-US" sz="2600">
                <a:solidFill>
                  <a:srgbClr val="6767FF"/>
                </a:solidFill>
              </a:rPr>
              <a:t>O</a:t>
            </a:r>
            <a:r>
              <a:rPr lang="el-GR" altLang="en-US" sz="2600">
                <a:solidFill>
                  <a:srgbClr val="6767FF"/>
                </a:solidFill>
              </a:rPr>
              <a:t>ξέα και Βασεις κατά </a:t>
            </a:r>
            <a:r>
              <a:rPr lang="en-US" altLang="en-US" sz="2800">
                <a:solidFill>
                  <a:srgbClr val="6767FF"/>
                </a:solidFill>
              </a:rPr>
              <a:t>Lewis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7" name="Text Box 1">
            <a:extLst>
              <a:ext uri="{FF2B5EF4-FFF2-40B4-BE49-F238E27FC236}">
                <a16:creationId xmlns:a16="http://schemas.microsoft.com/office/drawing/2014/main" id="{5F7DA039-9E32-424F-953E-CB4120F07022}"/>
              </a:ext>
            </a:extLst>
          </p:cNvPr>
          <p:cNvSpPr txBox="1">
            <a:spLocks noChangeArrowheads="1"/>
          </p:cNvSpPr>
          <p:nvPr/>
        </p:nvSpPr>
        <p:spPr bwMode="auto">
          <a:xfrm>
            <a:off x="76200" y="457200"/>
            <a:ext cx="4343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500"/>
              </a:spcBef>
              <a:buClrTx/>
              <a:buFontTx/>
              <a:buNone/>
            </a:pPr>
            <a:r>
              <a:rPr lang="en-US" altLang="en-US" sz="2400">
                <a:solidFill>
                  <a:srgbClr val="6767FF"/>
                </a:solidFill>
              </a:rPr>
              <a:t>O</a:t>
            </a:r>
            <a:r>
              <a:rPr lang="el-GR" altLang="en-US" sz="2400">
                <a:solidFill>
                  <a:srgbClr val="6767FF"/>
                </a:solidFill>
              </a:rPr>
              <a:t>ξέα και Βασεις κατά </a:t>
            </a:r>
            <a:r>
              <a:rPr lang="en-US" altLang="en-US" sz="2400">
                <a:solidFill>
                  <a:srgbClr val="6767FF"/>
                </a:solidFill>
              </a:rPr>
              <a:t>Lewis</a:t>
            </a:r>
            <a:r>
              <a:rPr lang="en-US" altLang="en-US" sz="2400"/>
              <a:t> </a:t>
            </a:r>
          </a:p>
        </p:txBody>
      </p:sp>
      <p:sp>
        <p:nvSpPr>
          <p:cNvPr id="193538" name="Text Box 2">
            <a:extLst>
              <a:ext uri="{FF2B5EF4-FFF2-40B4-BE49-F238E27FC236}">
                <a16:creationId xmlns:a16="http://schemas.microsoft.com/office/drawing/2014/main" id="{4AC125AC-06CF-43B5-BEBE-043C13E8B57A}"/>
              </a:ext>
            </a:extLst>
          </p:cNvPr>
          <p:cNvSpPr txBox="1">
            <a:spLocks noChangeArrowheads="1"/>
          </p:cNvSpPr>
          <p:nvPr/>
        </p:nvSpPr>
        <p:spPr bwMode="auto">
          <a:xfrm>
            <a:off x="0" y="1000125"/>
            <a:ext cx="8839200" cy="414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23838" indent="-214313">
              <a:tabLst>
                <a:tab pos="223838" algn="l"/>
                <a:tab pos="671513" algn="l"/>
                <a:tab pos="1120775" algn="l"/>
                <a:tab pos="1570038" algn="l"/>
                <a:tab pos="2019300" algn="l"/>
                <a:tab pos="2468563" algn="l"/>
                <a:tab pos="2917825" algn="l"/>
                <a:tab pos="3367088" algn="l"/>
                <a:tab pos="3816350" algn="l"/>
                <a:tab pos="4265613" algn="l"/>
                <a:tab pos="4714875" algn="l"/>
                <a:tab pos="5164138" algn="l"/>
                <a:tab pos="5613400" algn="l"/>
                <a:tab pos="6062663" algn="l"/>
                <a:tab pos="6511925" algn="l"/>
                <a:tab pos="6961188" algn="l"/>
                <a:tab pos="7410450" algn="l"/>
                <a:tab pos="7859713" algn="l"/>
                <a:tab pos="8308975" algn="l"/>
                <a:tab pos="8758238" algn="l"/>
                <a:tab pos="9207500" algn="l"/>
              </a:tabLst>
              <a:defRPr>
                <a:solidFill>
                  <a:srgbClr val="000000"/>
                </a:solidFill>
                <a:latin typeface="Arial" panose="020B0604020202020204" pitchFamily="34" charset="0"/>
                <a:cs typeface="Arial" panose="020B0604020202020204" pitchFamily="34" charset="0"/>
              </a:defRPr>
            </a:lvl1pPr>
            <a:lvl2pPr marL="684213" indent="-217488">
              <a:tabLst>
                <a:tab pos="223838" algn="l"/>
                <a:tab pos="671513" algn="l"/>
                <a:tab pos="1120775" algn="l"/>
                <a:tab pos="1570038" algn="l"/>
                <a:tab pos="2019300" algn="l"/>
                <a:tab pos="2468563" algn="l"/>
                <a:tab pos="2917825" algn="l"/>
                <a:tab pos="3367088" algn="l"/>
                <a:tab pos="3816350" algn="l"/>
                <a:tab pos="4265613" algn="l"/>
                <a:tab pos="4714875" algn="l"/>
                <a:tab pos="5164138" algn="l"/>
                <a:tab pos="5613400" algn="l"/>
                <a:tab pos="6062663" algn="l"/>
                <a:tab pos="6511925" algn="l"/>
                <a:tab pos="6961188" algn="l"/>
                <a:tab pos="7410450" algn="l"/>
                <a:tab pos="7859713" algn="l"/>
                <a:tab pos="8308975" algn="l"/>
                <a:tab pos="8758238" algn="l"/>
                <a:tab pos="9207500" algn="l"/>
              </a:tabLst>
              <a:defRPr>
                <a:solidFill>
                  <a:srgbClr val="000000"/>
                </a:solidFill>
                <a:latin typeface="Arial" panose="020B0604020202020204" pitchFamily="34" charset="0"/>
                <a:cs typeface="Arial" panose="020B0604020202020204" pitchFamily="34" charset="0"/>
              </a:defRPr>
            </a:lvl2pPr>
            <a:lvl3pPr>
              <a:tabLst>
                <a:tab pos="223838" algn="l"/>
                <a:tab pos="671513" algn="l"/>
                <a:tab pos="1120775" algn="l"/>
                <a:tab pos="1570038" algn="l"/>
                <a:tab pos="2019300" algn="l"/>
                <a:tab pos="2468563" algn="l"/>
                <a:tab pos="2917825" algn="l"/>
                <a:tab pos="3367088" algn="l"/>
                <a:tab pos="3816350" algn="l"/>
                <a:tab pos="4265613" algn="l"/>
                <a:tab pos="4714875" algn="l"/>
                <a:tab pos="5164138" algn="l"/>
                <a:tab pos="5613400" algn="l"/>
                <a:tab pos="6062663" algn="l"/>
                <a:tab pos="6511925" algn="l"/>
                <a:tab pos="6961188" algn="l"/>
                <a:tab pos="7410450" algn="l"/>
                <a:tab pos="7859713" algn="l"/>
                <a:tab pos="8308975" algn="l"/>
                <a:tab pos="8758238" algn="l"/>
                <a:tab pos="9207500" algn="l"/>
              </a:tabLst>
              <a:defRPr>
                <a:solidFill>
                  <a:srgbClr val="000000"/>
                </a:solidFill>
                <a:latin typeface="Arial" panose="020B0604020202020204" pitchFamily="34" charset="0"/>
                <a:cs typeface="Arial" panose="020B0604020202020204" pitchFamily="34" charset="0"/>
              </a:defRPr>
            </a:lvl3pPr>
            <a:lvl4pPr>
              <a:tabLst>
                <a:tab pos="223838" algn="l"/>
                <a:tab pos="671513" algn="l"/>
                <a:tab pos="1120775" algn="l"/>
                <a:tab pos="1570038" algn="l"/>
                <a:tab pos="2019300" algn="l"/>
                <a:tab pos="2468563" algn="l"/>
                <a:tab pos="2917825" algn="l"/>
                <a:tab pos="3367088" algn="l"/>
                <a:tab pos="3816350" algn="l"/>
                <a:tab pos="4265613" algn="l"/>
                <a:tab pos="4714875" algn="l"/>
                <a:tab pos="5164138" algn="l"/>
                <a:tab pos="5613400" algn="l"/>
                <a:tab pos="6062663" algn="l"/>
                <a:tab pos="6511925" algn="l"/>
                <a:tab pos="6961188" algn="l"/>
                <a:tab pos="7410450" algn="l"/>
                <a:tab pos="7859713" algn="l"/>
                <a:tab pos="8308975" algn="l"/>
                <a:tab pos="8758238" algn="l"/>
                <a:tab pos="9207500" algn="l"/>
              </a:tabLst>
              <a:defRPr>
                <a:solidFill>
                  <a:srgbClr val="000000"/>
                </a:solidFill>
                <a:latin typeface="Arial" panose="020B0604020202020204" pitchFamily="34" charset="0"/>
                <a:cs typeface="Arial" panose="020B0604020202020204" pitchFamily="34" charset="0"/>
              </a:defRPr>
            </a:lvl4pPr>
            <a:lvl5pPr>
              <a:tabLst>
                <a:tab pos="223838" algn="l"/>
                <a:tab pos="671513" algn="l"/>
                <a:tab pos="1120775" algn="l"/>
                <a:tab pos="1570038" algn="l"/>
                <a:tab pos="2019300" algn="l"/>
                <a:tab pos="2468563" algn="l"/>
                <a:tab pos="2917825" algn="l"/>
                <a:tab pos="3367088" algn="l"/>
                <a:tab pos="3816350" algn="l"/>
                <a:tab pos="4265613" algn="l"/>
                <a:tab pos="4714875" algn="l"/>
                <a:tab pos="5164138" algn="l"/>
                <a:tab pos="5613400" algn="l"/>
                <a:tab pos="6062663" algn="l"/>
                <a:tab pos="6511925" algn="l"/>
                <a:tab pos="6961188" algn="l"/>
                <a:tab pos="7410450" algn="l"/>
                <a:tab pos="7859713" algn="l"/>
                <a:tab pos="8308975" algn="l"/>
                <a:tab pos="8758238" algn="l"/>
                <a:tab pos="92075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223838" algn="l"/>
                <a:tab pos="671513" algn="l"/>
                <a:tab pos="1120775" algn="l"/>
                <a:tab pos="1570038" algn="l"/>
                <a:tab pos="2019300" algn="l"/>
                <a:tab pos="2468563" algn="l"/>
                <a:tab pos="2917825" algn="l"/>
                <a:tab pos="3367088" algn="l"/>
                <a:tab pos="3816350" algn="l"/>
                <a:tab pos="4265613" algn="l"/>
                <a:tab pos="4714875" algn="l"/>
                <a:tab pos="5164138" algn="l"/>
                <a:tab pos="5613400" algn="l"/>
                <a:tab pos="6062663" algn="l"/>
                <a:tab pos="6511925" algn="l"/>
                <a:tab pos="6961188" algn="l"/>
                <a:tab pos="7410450" algn="l"/>
                <a:tab pos="7859713" algn="l"/>
                <a:tab pos="8308975" algn="l"/>
                <a:tab pos="8758238" algn="l"/>
                <a:tab pos="92075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223838" algn="l"/>
                <a:tab pos="671513" algn="l"/>
                <a:tab pos="1120775" algn="l"/>
                <a:tab pos="1570038" algn="l"/>
                <a:tab pos="2019300" algn="l"/>
                <a:tab pos="2468563" algn="l"/>
                <a:tab pos="2917825" algn="l"/>
                <a:tab pos="3367088" algn="l"/>
                <a:tab pos="3816350" algn="l"/>
                <a:tab pos="4265613" algn="l"/>
                <a:tab pos="4714875" algn="l"/>
                <a:tab pos="5164138" algn="l"/>
                <a:tab pos="5613400" algn="l"/>
                <a:tab pos="6062663" algn="l"/>
                <a:tab pos="6511925" algn="l"/>
                <a:tab pos="6961188" algn="l"/>
                <a:tab pos="7410450" algn="l"/>
                <a:tab pos="7859713" algn="l"/>
                <a:tab pos="8308975" algn="l"/>
                <a:tab pos="8758238" algn="l"/>
                <a:tab pos="92075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223838" algn="l"/>
                <a:tab pos="671513" algn="l"/>
                <a:tab pos="1120775" algn="l"/>
                <a:tab pos="1570038" algn="l"/>
                <a:tab pos="2019300" algn="l"/>
                <a:tab pos="2468563" algn="l"/>
                <a:tab pos="2917825" algn="l"/>
                <a:tab pos="3367088" algn="l"/>
                <a:tab pos="3816350" algn="l"/>
                <a:tab pos="4265613" algn="l"/>
                <a:tab pos="4714875" algn="l"/>
                <a:tab pos="5164138" algn="l"/>
                <a:tab pos="5613400" algn="l"/>
                <a:tab pos="6062663" algn="l"/>
                <a:tab pos="6511925" algn="l"/>
                <a:tab pos="6961188" algn="l"/>
                <a:tab pos="7410450" algn="l"/>
                <a:tab pos="7859713" algn="l"/>
                <a:tab pos="8308975" algn="l"/>
                <a:tab pos="8758238" algn="l"/>
                <a:tab pos="92075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223838" algn="l"/>
                <a:tab pos="671513" algn="l"/>
                <a:tab pos="1120775" algn="l"/>
                <a:tab pos="1570038" algn="l"/>
                <a:tab pos="2019300" algn="l"/>
                <a:tab pos="2468563" algn="l"/>
                <a:tab pos="2917825" algn="l"/>
                <a:tab pos="3367088" algn="l"/>
                <a:tab pos="3816350" algn="l"/>
                <a:tab pos="4265613" algn="l"/>
                <a:tab pos="4714875" algn="l"/>
                <a:tab pos="5164138" algn="l"/>
                <a:tab pos="5613400" algn="l"/>
                <a:tab pos="6062663" algn="l"/>
                <a:tab pos="6511925" algn="l"/>
                <a:tab pos="6961188" algn="l"/>
                <a:tab pos="7410450" algn="l"/>
                <a:tab pos="7859713" algn="l"/>
                <a:tab pos="8308975" algn="l"/>
                <a:tab pos="8758238" algn="l"/>
                <a:tab pos="9207500" algn="l"/>
              </a:tabLst>
              <a:defRPr>
                <a:solidFill>
                  <a:srgbClr val="000000"/>
                </a:solidFill>
                <a:latin typeface="Arial" panose="020B0604020202020204" pitchFamily="34" charset="0"/>
                <a:cs typeface="Arial" panose="020B0604020202020204" pitchFamily="34" charset="0"/>
              </a:defRPr>
            </a:lvl9pPr>
          </a:lstStyle>
          <a:p>
            <a:pPr marL="352425" indent="-342900">
              <a:spcBef>
                <a:spcPts val="625"/>
              </a:spcBef>
              <a:buClrTx/>
              <a:buFont typeface="Arial" panose="020B0604020202020204" pitchFamily="34" charset="0"/>
              <a:buChar char="•"/>
            </a:pPr>
            <a:r>
              <a:rPr lang="el-GR" altLang="en-US" sz="2000" dirty="0"/>
              <a:t>Ένα οξύ κατά </a:t>
            </a:r>
            <a:r>
              <a:rPr lang="en-US" altLang="en-US" sz="2000" dirty="0"/>
              <a:t> Lewis </a:t>
            </a:r>
            <a:r>
              <a:rPr lang="el-GR" altLang="en-US" sz="2000" dirty="0"/>
              <a:t>πρέπει να μπορεί να δεχθεί ένα ηλεκτρονικό    ζεύγος,</a:t>
            </a:r>
            <a:r>
              <a:rPr lang="en-US" altLang="en-US" sz="2000" dirty="0"/>
              <a:t> </a:t>
            </a:r>
            <a:r>
              <a:rPr lang="el-GR" altLang="en-US" sz="2000" dirty="0"/>
              <a:t>αλλά αυτό μπορεί να συμβεί με πολλούς τρόπους</a:t>
            </a:r>
            <a:r>
              <a:rPr lang="en-US" altLang="en-US" sz="2000" dirty="0"/>
              <a:t>.</a:t>
            </a:r>
          </a:p>
          <a:p>
            <a:pPr marL="352425" indent="-342900">
              <a:spcBef>
                <a:spcPts val="625"/>
              </a:spcBef>
              <a:buClrTx/>
              <a:buFont typeface="Arial" panose="020B0604020202020204" pitchFamily="34" charset="0"/>
              <a:buChar char="•"/>
            </a:pPr>
            <a:r>
              <a:rPr lang="el-GR" altLang="en-US" sz="2000" dirty="0"/>
              <a:t>Όλα τα οξέα κατά </a:t>
            </a:r>
            <a:r>
              <a:rPr lang="en-US" altLang="en-US" sz="2000" dirty="0"/>
              <a:t> </a:t>
            </a:r>
            <a:r>
              <a:rPr lang="en-US" altLang="en-US" sz="2000" dirty="0" err="1"/>
              <a:t>BrØnsted</a:t>
            </a:r>
            <a:r>
              <a:rPr lang="en-US" altLang="en-US" sz="2000" dirty="0"/>
              <a:t>-Lowry </a:t>
            </a:r>
            <a:r>
              <a:rPr lang="el-GR" altLang="en-US" sz="2000" dirty="0"/>
              <a:t>είναι επίσης οξέα κατά </a:t>
            </a:r>
            <a:r>
              <a:rPr lang="en-US" altLang="en-US" sz="2000" dirty="0"/>
              <a:t>Lewis, </a:t>
            </a:r>
            <a:r>
              <a:rPr lang="el-GR" altLang="en-US" sz="2000" dirty="0"/>
              <a:t>αλλά το</a:t>
            </a:r>
            <a:r>
              <a:rPr lang="en-US" altLang="en-US" sz="2000" dirty="0"/>
              <a:t> </a:t>
            </a:r>
            <a:r>
              <a:rPr lang="el-GR" altLang="en-US" sz="2000" dirty="0"/>
              <a:t>αντίθετο δεν είναι αναγκαία αληθές.</a:t>
            </a:r>
            <a:endParaRPr lang="en-US" altLang="en-US" sz="2000" dirty="0"/>
          </a:p>
          <a:p>
            <a:pPr marL="352425" indent="-342900">
              <a:spcBef>
                <a:spcPts val="625"/>
              </a:spcBef>
              <a:buClrTx/>
              <a:buFont typeface="Arial" panose="020B0604020202020204" pitchFamily="34" charset="0"/>
              <a:buChar char="•"/>
            </a:pPr>
            <a:r>
              <a:rPr lang="el-GR" altLang="en-US" sz="2000" dirty="0"/>
              <a:t>Οποια ουσία παρουσιάζει έλλειμμα ηλεκτρονίων και μπορεί να δεχθεί</a:t>
            </a:r>
            <a:r>
              <a:rPr lang="en-US" altLang="en-US" sz="2000" dirty="0"/>
              <a:t> </a:t>
            </a:r>
            <a:r>
              <a:rPr lang="el-GR" altLang="en-US" sz="2000" dirty="0"/>
              <a:t>ένα ηλεκτρονικό ζεύγος είναι ένα οξύ κατά </a:t>
            </a:r>
            <a:r>
              <a:rPr lang="en-US" altLang="en-US" sz="2000" dirty="0"/>
              <a:t>Lewis.</a:t>
            </a:r>
          </a:p>
          <a:p>
            <a:pPr algn="just">
              <a:spcBef>
                <a:spcPts val="625"/>
              </a:spcBef>
              <a:buClrTx/>
              <a:buFontTx/>
              <a:buNone/>
            </a:pPr>
            <a:r>
              <a:rPr lang="el-GR" altLang="en-US" sz="2000" dirty="0"/>
              <a:t>   </a:t>
            </a:r>
          </a:p>
          <a:p>
            <a:pPr algn="just">
              <a:spcBef>
                <a:spcPts val="688"/>
              </a:spcBef>
              <a:buClrTx/>
              <a:buFontTx/>
              <a:buNone/>
            </a:pPr>
            <a:r>
              <a:rPr lang="en-US" altLang="en-US" sz="2000" dirty="0"/>
              <a:t>	</a:t>
            </a:r>
            <a:r>
              <a:rPr lang="el-GR" altLang="en-US" sz="2000" dirty="0"/>
              <a:t>Παραδείγματα οξέων κατά </a:t>
            </a:r>
            <a:r>
              <a:rPr lang="en-US" altLang="en-US" sz="2000" dirty="0"/>
              <a:t> Lewis (</a:t>
            </a:r>
            <a:r>
              <a:rPr lang="el-GR" altLang="en-US" sz="2000" dirty="0"/>
              <a:t>τα οποία δεν είναι οξέα κατά </a:t>
            </a:r>
            <a:r>
              <a:rPr lang="en-US" altLang="en-US" sz="2000" dirty="0"/>
              <a:t> </a:t>
            </a:r>
            <a:r>
              <a:rPr lang="en-US" altLang="en-US" sz="2000" dirty="0" err="1"/>
              <a:t>BrØnsted</a:t>
            </a:r>
            <a:r>
              <a:rPr lang="en-US" altLang="en-US" sz="2000" dirty="0"/>
              <a:t>-Lowry) </a:t>
            </a:r>
            <a:r>
              <a:rPr lang="el-GR" altLang="en-US" sz="2000" dirty="0"/>
              <a:t> αποτελούν τα </a:t>
            </a:r>
            <a:r>
              <a:rPr lang="en-US" altLang="en-US" sz="2000" dirty="0"/>
              <a:t>BF</a:t>
            </a:r>
            <a:r>
              <a:rPr lang="en-US" altLang="en-US" sz="2000" baseline="-25000" dirty="0"/>
              <a:t>3</a:t>
            </a:r>
            <a:r>
              <a:rPr lang="en-US" altLang="en-US" sz="2000" dirty="0"/>
              <a:t> </a:t>
            </a:r>
            <a:r>
              <a:rPr lang="el-GR" altLang="en-US" sz="2000" dirty="0"/>
              <a:t>και</a:t>
            </a:r>
            <a:r>
              <a:rPr lang="en-US" altLang="en-US" sz="2000" dirty="0"/>
              <a:t> AlCl</a:t>
            </a:r>
            <a:r>
              <a:rPr lang="en-US" altLang="en-US" sz="2000" baseline="-25000" dirty="0"/>
              <a:t>3</a:t>
            </a:r>
            <a:r>
              <a:rPr lang="en-US" altLang="en-US" sz="2000" dirty="0"/>
              <a:t>. </a:t>
            </a:r>
            <a:r>
              <a:rPr lang="el-GR" altLang="en-US" sz="2000" dirty="0"/>
              <a:t>Αυτές οι ενώσεις περιέχουν στοιχεία της ομάδας </a:t>
            </a:r>
            <a:r>
              <a:rPr lang="en-US" altLang="en-US" sz="2000" dirty="0"/>
              <a:t>3A </a:t>
            </a:r>
            <a:r>
              <a:rPr lang="el-GR" altLang="en-US" sz="2000" dirty="0"/>
              <a:t>του περιοδικού πίνακα που μπορούν να δεχθούν ένα ηλεκτρονικό ζεύγος</a:t>
            </a:r>
            <a:r>
              <a:rPr lang="en-US" altLang="en-US" sz="2000" dirty="0"/>
              <a:t> </a:t>
            </a:r>
            <a:r>
              <a:rPr lang="el-GR" altLang="en-US" sz="2000" dirty="0"/>
              <a:t>επειδή δεν έχουν συμπληρωμένες τις στοιβάδες σθένους με ηλεκτρόνια</a:t>
            </a:r>
            <a:r>
              <a:rPr lang="en-US" altLang="en-US" sz="2200" dirty="0"/>
              <a:t>. </a:t>
            </a:r>
          </a:p>
        </p:txBody>
      </p:sp>
      <p:pic>
        <p:nvPicPr>
          <p:cNvPr id="193539" name="Picture 3">
            <a:extLst>
              <a:ext uri="{FF2B5EF4-FFF2-40B4-BE49-F238E27FC236}">
                <a16:creationId xmlns:a16="http://schemas.microsoft.com/office/drawing/2014/main" id="{C9713FD9-0390-4C27-A47D-54A1E3D6EA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995863"/>
            <a:ext cx="6477000" cy="1709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1" name="Text Box 1">
            <a:extLst>
              <a:ext uri="{FF2B5EF4-FFF2-40B4-BE49-F238E27FC236}">
                <a16:creationId xmlns:a16="http://schemas.microsoft.com/office/drawing/2014/main" id="{CEAD117E-E6CC-4E7D-B36E-2431B8A9B0F7}"/>
              </a:ext>
            </a:extLst>
          </p:cNvPr>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600" dirty="0"/>
              <a:t>Ασκηση</a:t>
            </a:r>
            <a:r>
              <a:rPr lang="en-US" altLang="en-US" sz="2600" dirty="0"/>
              <a:t>:</a:t>
            </a:r>
            <a:r>
              <a:rPr lang="el-GR" altLang="en-US" sz="2600" dirty="0"/>
              <a:t> </a:t>
            </a:r>
            <a:r>
              <a:rPr lang="en-US" altLang="en-US" sz="2600" dirty="0"/>
              <a:t>K</a:t>
            </a:r>
            <a:r>
              <a:rPr lang="el-GR" altLang="en-US" sz="2600" dirty="0"/>
              <a:t>αθορίστε το οξύ και τη βάση κατά </a:t>
            </a:r>
            <a:r>
              <a:rPr lang="en-US" altLang="en-US" sz="2600" dirty="0"/>
              <a:t>Lewis</a:t>
            </a:r>
          </a:p>
        </p:txBody>
      </p:sp>
      <p:pic>
        <p:nvPicPr>
          <p:cNvPr id="194562" name="Picture 2">
            <a:extLst>
              <a:ext uri="{FF2B5EF4-FFF2-40B4-BE49-F238E27FC236}">
                <a16:creationId xmlns:a16="http://schemas.microsoft.com/office/drawing/2014/main" id="{395BF16D-AABD-4FCB-B92D-45203814DC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75" r="16138" b="25640"/>
          <a:stretch/>
        </p:blipFill>
        <p:spPr bwMode="auto">
          <a:xfrm>
            <a:off x="521502" y="868534"/>
            <a:ext cx="8100996" cy="54006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585" name="Text Box 1">
            <a:extLst>
              <a:ext uri="{FF2B5EF4-FFF2-40B4-BE49-F238E27FC236}">
                <a16:creationId xmlns:a16="http://schemas.microsoft.com/office/drawing/2014/main" id="{4C506438-A8AE-4992-8CF5-DD2825D36481}"/>
              </a:ext>
            </a:extLst>
          </p:cNvPr>
          <p:cNvSpPr txBox="1">
            <a:spLocks noChangeArrowheads="1"/>
          </p:cNvSpPr>
          <p:nvPr/>
        </p:nvSpPr>
        <p:spPr bwMode="auto">
          <a:xfrm>
            <a:off x="0" y="0"/>
            <a:ext cx="7277100"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750"/>
              </a:spcBef>
              <a:buClrTx/>
              <a:buFontTx/>
              <a:buNone/>
            </a:pPr>
            <a:r>
              <a:rPr lang="en-US" altLang="en-US" sz="2800">
                <a:solidFill>
                  <a:srgbClr val="6767FF"/>
                </a:solidFill>
              </a:rPr>
              <a:t>O</a:t>
            </a:r>
            <a:r>
              <a:rPr lang="el-GR" altLang="en-US" sz="2800">
                <a:solidFill>
                  <a:srgbClr val="6767FF"/>
                </a:solidFill>
              </a:rPr>
              <a:t>ξέα και Βασεις κατά </a:t>
            </a:r>
            <a:r>
              <a:rPr lang="en-US" altLang="en-US" sz="2800">
                <a:solidFill>
                  <a:srgbClr val="6767FF"/>
                </a:solidFill>
              </a:rPr>
              <a:t>Lewis</a:t>
            </a:r>
            <a:r>
              <a:rPr lang="en-US" altLang="en-US" sz="2800"/>
              <a:t> </a:t>
            </a:r>
          </a:p>
          <a:p>
            <a:pPr>
              <a:spcBef>
                <a:spcPts val="1250"/>
              </a:spcBef>
              <a:buClrTx/>
              <a:buFontTx/>
              <a:buNone/>
            </a:pPr>
            <a:r>
              <a:rPr lang="en-US" altLang="en-US" sz="2000">
                <a:solidFill>
                  <a:srgbClr val="6767FF"/>
                </a:solidFill>
              </a:rPr>
              <a:t>M</a:t>
            </a:r>
            <a:r>
              <a:rPr lang="el-GR" altLang="en-US" sz="2000">
                <a:solidFill>
                  <a:srgbClr val="6767FF"/>
                </a:solidFill>
              </a:rPr>
              <a:t>ερικές επισημάνσεις….</a:t>
            </a:r>
          </a:p>
        </p:txBody>
      </p:sp>
      <p:sp>
        <p:nvSpPr>
          <p:cNvPr id="195586" name="Text Box 2">
            <a:extLst>
              <a:ext uri="{FF2B5EF4-FFF2-40B4-BE49-F238E27FC236}">
                <a16:creationId xmlns:a16="http://schemas.microsoft.com/office/drawing/2014/main" id="{FA8E0087-5E89-4643-8252-062B1C4BB384}"/>
              </a:ext>
            </a:extLst>
          </p:cNvPr>
          <p:cNvSpPr txBox="1">
            <a:spLocks noChangeArrowheads="1"/>
          </p:cNvSpPr>
          <p:nvPr/>
        </p:nvSpPr>
        <p:spPr bwMode="auto">
          <a:xfrm>
            <a:off x="304800" y="1079500"/>
            <a:ext cx="8610600" cy="346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14313" indent="-214313">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1pPr>
            <a:lvl2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2pPr>
            <a:lvl3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3pPr>
            <a:lvl4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4pPr>
            <a:lvl5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9pPr>
          </a:lstStyle>
          <a:p>
            <a:pPr>
              <a:spcBef>
                <a:spcPts val="625"/>
              </a:spcBef>
              <a:buFont typeface="Arial" panose="020B0604020202020204" pitchFamily="34" charset="0"/>
              <a:buChar char="•"/>
            </a:pPr>
            <a:r>
              <a:rPr lang="el-GR" altLang="en-US" sz="2000"/>
              <a:t>Ο ορισμός των οξέων και βάσεων κατά </a:t>
            </a:r>
            <a:r>
              <a:rPr lang="en-US" altLang="en-US" sz="2000"/>
              <a:t> Lewis </a:t>
            </a:r>
            <a:r>
              <a:rPr lang="el-GR" altLang="en-US" sz="2000"/>
              <a:t>είναι πιο γενικός από τον ορισμό κατά</a:t>
            </a:r>
            <a:r>
              <a:rPr lang="en-US" altLang="en-US" sz="2000"/>
              <a:t> BrØnsted-Lowry.</a:t>
            </a:r>
          </a:p>
          <a:p>
            <a:pPr>
              <a:spcBef>
                <a:spcPts val="625"/>
              </a:spcBef>
              <a:buFont typeface="Arial" panose="020B0604020202020204" pitchFamily="34" charset="0"/>
              <a:buChar char="•"/>
            </a:pPr>
            <a:r>
              <a:rPr lang="el-GR" altLang="en-US" sz="2000"/>
              <a:t>Ένα οξύ κατά </a:t>
            </a:r>
            <a:r>
              <a:rPr lang="en-US" altLang="en-US" sz="2000"/>
              <a:t>Lewis </a:t>
            </a:r>
            <a:r>
              <a:rPr lang="el-GR" altLang="en-US" sz="2000"/>
              <a:t>είναι ένας δέκτης ζεύγους ηλεκτρονίων</a:t>
            </a:r>
            <a:r>
              <a:rPr lang="en-US" altLang="en-US" sz="2000"/>
              <a:t>.</a:t>
            </a:r>
          </a:p>
          <a:p>
            <a:pPr>
              <a:spcBef>
                <a:spcPts val="625"/>
              </a:spcBef>
              <a:buFont typeface="Arial" panose="020B0604020202020204" pitchFamily="34" charset="0"/>
              <a:buChar char="•"/>
            </a:pPr>
            <a:r>
              <a:rPr lang="el-GR" altLang="en-US" sz="2000"/>
              <a:t>Μια βάση κατά </a:t>
            </a:r>
            <a:r>
              <a:rPr lang="en-US" altLang="en-US" sz="2000"/>
              <a:t>Lewis </a:t>
            </a:r>
            <a:r>
              <a:rPr lang="el-GR" altLang="en-US" sz="2000"/>
              <a:t>είναι ένας δότης ηλεκτρονικού ζεύγους</a:t>
            </a:r>
            <a:r>
              <a:rPr lang="en-US" altLang="en-US" sz="2000"/>
              <a:t>.</a:t>
            </a:r>
          </a:p>
          <a:p>
            <a:pPr>
              <a:spcBef>
                <a:spcPts val="625"/>
              </a:spcBef>
              <a:buFont typeface="Arial" panose="020B0604020202020204" pitchFamily="34" charset="0"/>
              <a:buChar char="•"/>
            </a:pPr>
            <a:r>
              <a:rPr lang="el-GR" altLang="en-US" sz="2000"/>
              <a:t>Οι βάσεις κατά </a:t>
            </a:r>
            <a:r>
              <a:rPr lang="en-US" altLang="en-US" sz="2000"/>
              <a:t>Lewis </a:t>
            </a:r>
            <a:r>
              <a:rPr lang="el-GR" altLang="en-US" sz="2000"/>
              <a:t>είναι δομικά όμοιες με τις βάσεις κατά </a:t>
            </a:r>
            <a:r>
              <a:rPr lang="en-US" altLang="en-US" sz="2000"/>
              <a:t> BrØnsted-Lowry. </a:t>
            </a:r>
            <a:r>
              <a:rPr lang="el-GR" altLang="en-US" sz="2000"/>
              <a:t>Αμφότερες έχουν ένα διαθέσιμο ηλεκτρονικό ζεύγος-ένα μονήρες ζεύγος ηλεκτρονίων ή ένα ηλεκτρονικό ζεύγος σε ένα π δεσμό.</a:t>
            </a:r>
          </a:p>
          <a:p>
            <a:pPr>
              <a:spcBef>
                <a:spcPts val="625"/>
              </a:spcBef>
              <a:buFont typeface="Arial" panose="020B0604020202020204" pitchFamily="34" charset="0"/>
              <a:buChar char="•"/>
            </a:pPr>
            <a:r>
              <a:rPr lang="el-GR" altLang="en-US" sz="2000"/>
              <a:t>Μια βάση κατά </a:t>
            </a:r>
            <a:r>
              <a:rPr lang="en-US" altLang="en-US" sz="2000"/>
              <a:t> BrØnsted -Lowry </a:t>
            </a:r>
            <a:r>
              <a:rPr lang="el-GR" altLang="en-US" sz="2000"/>
              <a:t>πάντα δίδει αυτό το ηλεκτρονικό ζεύγος σε ένα πρωτόνιο</a:t>
            </a:r>
            <a:r>
              <a:rPr lang="en-US" altLang="en-US" sz="2000"/>
              <a:t>, </a:t>
            </a:r>
            <a:r>
              <a:rPr lang="el-GR" altLang="en-US" sz="2000"/>
              <a:t>αλλά μια βάση κατά </a:t>
            </a:r>
            <a:r>
              <a:rPr lang="en-US" altLang="en-US" sz="2000"/>
              <a:t>Lewis </a:t>
            </a:r>
            <a:r>
              <a:rPr lang="el-GR" altLang="en-US" sz="2000"/>
              <a:t>δίδει αυτό το ηλεκτρονικό ζεύγος σε όποια ένωση έχει έλλειμμα ηλεκτρονίων</a:t>
            </a:r>
            <a:r>
              <a:rPr lang="en-US" altLang="en-US" sz="2000"/>
              <a:t>.</a:t>
            </a:r>
          </a:p>
        </p:txBody>
      </p:sp>
      <p:pic>
        <p:nvPicPr>
          <p:cNvPr id="195587" name="Picture 3">
            <a:extLst>
              <a:ext uri="{FF2B5EF4-FFF2-40B4-BE49-F238E27FC236}">
                <a16:creationId xmlns:a16="http://schemas.microsoft.com/office/drawing/2014/main" id="{229445F3-D4F4-4A99-A18E-05A9BBCC4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4857750"/>
            <a:ext cx="5105400" cy="1603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5588" name="Text Box 4">
            <a:extLst>
              <a:ext uri="{FF2B5EF4-FFF2-40B4-BE49-F238E27FC236}">
                <a16:creationId xmlns:a16="http://schemas.microsoft.com/office/drawing/2014/main" id="{C1BF77CB-8ABB-49D4-99BA-71AD8E6349E2}"/>
              </a:ext>
            </a:extLst>
          </p:cNvPr>
          <p:cNvSpPr txBox="1">
            <a:spLocks noChangeArrowheads="1"/>
          </p:cNvSpPr>
          <p:nvPr/>
        </p:nvSpPr>
        <p:spPr bwMode="auto">
          <a:xfrm>
            <a:off x="3124200" y="152400"/>
            <a:ext cx="30480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609" name="Text Box 1">
            <a:extLst>
              <a:ext uri="{FF2B5EF4-FFF2-40B4-BE49-F238E27FC236}">
                <a16:creationId xmlns:a16="http://schemas.microsoft.com/office/drawing/2014/main" id="{88A93D11-B4D3-4BE7-8127-56A047660C5C}"/>
              </a:ext>
            </a:extLst>
          </p:cNvPr>
          <p:cNvSpPr txBox="1">
            <a:spLocks noChangeArrowheads="1"/>
          </p:cNvSpPr>
          <p:nvPr/>
        </p:nvSpPr>
        <p:spPr bwMode="auto">
          <a:xfrm>
            <a:off x="228600" y="1143000"/>
            <a:ext cx="3657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l-GR" altLang="en-US"/>
              <a:t>Σημείωση….</a:t>
            </a:r>
          </a:p>
        </p:txBody>
      </p:sp>
      <p:sp>
        <p:nvSpPr>
          <p:cNvPr id="196610" name="Text Box 2">
            <a:extLst>
              <a:ext uri="{FF2B5EF4-FFF2-40B4-BE49-F238E27FC236}">
                <a16:creationId xmlns:a16="http://schemas.microsoft.com/office/drawing/2014/main" id="{3423651A-8DAD-4A74-A03E-6303C34D5BE5}"/>
              </a:ext>
            </a:extLst>
          </p:cNvPr>
          <p:cNvSpPr txBox="1">
            <a:spLocks noChangeArrowheads="1"/>
          </p:cNvSpPr>
          <p:nvPr/>
        </p:nvSpPr>
        <p:spPr bwMode="auto">
          <a:xfrm>
            <a:off x="228600" y="1593850"/>
            <a:ext cx="8610600" cy="341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14313" indent="-214313">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1pPr>
            <a:lvl2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2pPr>
            <a:lvl3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3pPr>
            <a:lvl4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4pPr>
            <a:lvl5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9pPr>
          </a:lstStyle>
          <a:p>
            <a:pPr>
              <a:spcBef>
                <a:spcPts val="688"/>
              </a:spcBef>
              <a:buFont typeface="Arial" panose="020B0604020202020204" pitchFamily="34" charset="0"/>
              <a:buChar char="•"/>
            </a:pPr>
            <a:r>
              <a:rPr lang="el-GR" altLang="en-US" sz="2200"/>
              <a:t>Οι ισχυρές βάσεις έχουν ασθενή συζυγή οξέα με υψηλές </a:t>
            </a:r>
            <a:r>
              <a:rPr lang="en-US" altLang="en-US" sz="2200"/>
              <a:t>p</a:t>
            </a:r>
            <a:r>
              <a:rPr lang="en-US" altLang="en-US" sz="2200" i="1"/>
              <a:t>K</a:t>
            </a:r>
            <a:r>
              <a:rPr lang="en-US" altLang="en-US" sz="2200" baseline="-25000"/>
              <a:t>a</a:t>
            </a:r>
            <a:r>
              <a:rPr lang="en-US" altLang="en-US" sz="2200"/>
              <a:t> </a:t>
            </a:r>
            <a:r>
              <a:rPr lang="el-GR" altLang="en-US" sz="2200"/>
              <a:t>συνήθως </a:t>
            </a:r>
            <a:r>
              <a:rPr lang="en-US" altLang="en-US" sz="2200"/>
              <a:t> &gt; 12.</a:t>
            </a:r>
          </a:p>
          <a:p>
            <a:pPr>
              <a:spcBef>
                <a:spcPts val="688"/>
              </a:spcBef>
              <a:buFont typeface="Arial" panose="020B0604020202020204" pitchFamily="34" charset="0"/>
              <a:buChar char="•"/>
            </a:pPr>
            <a:r>
              <a:rPr lang="el-GR" altLang="en-US" sz="2200"/>
              <a:t>Οι ισχυρές βάσεις έχουν ένα καθαρό αρνητικό φορτίο,αλλά δεν είναι όλα τα αρνητικά παράγωγα ισχυρές βάσις.</a:t>
            </a:r>
            <a:r>
              <a:rPr lang="en-US" altLang="en-US" sz="2200"/>
              <a:t> </a:t>
            </a:r>
            <a:r>
              <a:rPr lang="el-GR" altLang="en-US" sz="2200"/>
              <a:t>Για παράδειγμα κανένα από τα ιόντα</a:t>
            </a:r>
            <a:r>
              <a:rPr lang="en-US" altLang="en-US" sz="2200"/>
              <a:t> F</a:t>
            </a:r>
            <a:r>
              <a:rPr lang="en-US" altLang="en-US" sz="2000"/>
              <a:t>¯</a:t>
            </a:r>
            <a:r>
              <a:rPr lang="en-US" altLang="en-US" sz="2200"/>
              <a:t>, Cl</a:t>
            </a:r>
            <a:r>
              <a:rPr lang="en-US" altLang="en-US" sz="2000"/>
              <a:t>¯</a:t>
            </a:r>
            <a:r>
              <a:rPr lang="en-US" altLang="en-US" sz="2200"/>
              <a:t>,  Br</a:t>
            </a:r>
            <a:r>
              <a:rPr lang="en-US" altLang="en-US" sz="2000"/>
              <a:t>¯</a:t>
            </a:r>
            <a:r>
              <a:rPr lang="en-US" altLang="en-US" sz="2200"/>
              <a:t>, or I</a:t>
            </a:r>
            <a:r>
              <a:rPr lang="en-US" altLang="en-US" sz="2000"/>
              <a:t>¯</a:t>
            </a:r>
            <a:r>
              <a:rPr lang="en-US" altLang="en-US" sz="2200"/>
              <a:t>, </a:t>
            </a:r>
            <a:r>
              <a:rPr lang="el-GR" altLang="en-US" sz="2200"/>
              <a:t>δεν είναι ισχυρή βάση.</a:t>
            </a:r>
          </a:p>
          <a:p>
            <a:pPr>
              <a:spcBef>
                <a:spcPts val="688"/>
              </a:spcBef>
              <a:buFont typeface="Arial" panose="020B0604020202020204" pitchFamily="34" charset="0"/>
              <a:buChar char="•"/>
            </a:pPr>
            <a:r>
              <a:rPr lang="el-GR" altLang="en-US" sz="2200"/>
              <a:t>Τα </a:t>
            </a:r>
            <a:r>
              <a:rPr lang="el-GR" altLang="en-US" sz="2200" i="1"/>
              <a:t>καρβανιόντα</a:t>
            </a:r>
            <a:r>
              <a:rPr lang="el-GR" altLang="en-US" sz="2200"/>
              <a:t>, αρνητικά φορτισμένα άτομα άνθρακα είναι ιδιαίτερα ισχυρές  βάσεις. Παράδειγμα το </a:t>
            </a:r>
            <a:r>
              <a:rPr lang="en-US" altLang="en-US" sz="2200"/>
              <a:t>butyllithium.</a:t>
            </a:r>
          </a:p>
          <a:p>
            <a:pPr>
              <a:spcBef>
                <a:spcPts val="688"/>
              </a:spcBef>
              <a:buFont typeface="Arial" panose="020B0604020202020204" pitchFamily="34" charset="0"/>
              <a:buChar char="•"/>
            </a:pPr>
            <a:r>
              <a:rPr lang="el-GR" altLang="en-US" sz="2200"/>
              <a:t>Δύο άλλες ασθενείς οργανικές βάσεις είναι η τριαιθυλαμίνη και η πυριδίνη.</a:t>
            </a:r>
          </a:p>
        </p:txBody>
      </p:sp>
      <p:pic>
        <p:nvPicPr>
          <p:cNvPr id="196611" name="Picture 3">
            <a:extLst>
              <a:ext uri="{FF2B5EF4-FFF2-40B4-BE49-F238E27FC236}">
                <a16:creationId xmlns:a16="http://schemas.microsoft.com/office/drawing/2014/main" id="{C5E14455-25D8-40E6-BF2C-98D1115F4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105400"/>
            <a:ext cx="1905000" cy="1323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6612" name="Picture 4">
            <a:extLst>
              <a:ext uri="{FF2B5EF4-FFF2-40B4-BE49-F238E27FC236}">
                <a16:creationId xmlns:a16="http://schemas.microsoft.com/office/drawing/2014/main" id="{EC2CFBD4-DD9F-407F-B28C-17CE697ACF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5135563"/>
            <a:ext cx="4038600" cy="1265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6613" name="Text Box 5">
            <a:extLst>
              <a:ext uri="{FF2B5EF4-FFF2-40B4-BE49-F238E27FC236}">
                <a16:creationId xmlns:a16="http://schemas.microsoft.com/office/drawing/2014/main" id="{AA0311A8-F9E1-4B65-9A29-4FFF682E3E0C}"/>
              </a:ext>
            </a:extLst>
          </p:cNvPr>
          <p:cNvSpPr txBox="1">
            <a:spLocks noChangeArrowheads="1"/>
          </p:cNvSpPr>
          <p:nvPr/>
        </p:nvSpPr>
        <p:spPr bwMode="auto">
          <a:xfrm>
            <a:off x="76200" y="669925"/>
            <a:ext cx="7848600"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563"/>
              </a:spcBef>
              <a:buClrTx/>
              <a:buFontTx/>
              <a:buNone/>
            </a:pPr>
            <a:r>
              <a:rPr lang="el-GR" altLang="en-US" sz="2500">
                <a:solidFill>
                  <a:srgbClr val="6767FF"/>
                </a:solidFill>
              </a:rPr>
              <a:t>Οξέα – βάσεις στην οργανική χημεία</a:t>
            </a:r>
          </a:p>
        </p:txBody>
      </p:sp>
      <p:sp>
        <p:nvSpPr>
          <p:cNvPr id="196614" name="Text Box 6">
            <a:extLst>
              <a:ext uri="{FF2B5EF4-FFF2-40B4-BE49-F238E27FC236}">
                <a16:creationId xmlns:a16="http://schemas.microsoft.com/office/drawing/2014/main" id="{D989FB31-EF02-48DD-B92D-75FD33D9B0ED}"/>
              </a:ext>
            </a:extLst>
          </p:cNvPr>
          <p:cNvSpPr txBox="1">
            <a:spLocks noChangeArrowheads="1"/>
          </p:cNvSpPr>
          <p:nvPr/>
        </p:nvSpPr>
        <p:spPr bwMode="auto">
          <a:xfrm>
            <a:off x="3124200" y="152400"/>
            <a:ext cx="304800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625"/>
              </a:spcBef>
              <a:buClrTx/>
              <a:buFontTx/>
              <a:buNone/>
            </a:pPr>
            <a:r>
              <a:rPr lang="el-GR" altLang="en-US" sz="2600"/>
              <a:t>Οξέα και Βάσεις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633" name="Text Box 1">
            <a:extLst>
              <a:ext uri="{FF2B5EF4-FFF2-40B4-BE49-F238E27FC236}">
                <a16:creationId xmlns:a16="http://schemas.microsoft.com/office/drawing/2014/main" id="{C6CEC309-E08C-4A96-B78C-5AD4479D81F0}"/>
              </a:ext>
            </a:extLst>
          </p:cNvPr>
          <p:cNvSpPr txBox="1">
            <a:spLocks noChangeArrowheads="1"/>
          </p:cNvSpPr>
          <p:nvPr/>
        </p:nvSpPr>
        <p:spPr bwMode="auto">
          <a:xfrm>
            <a:off x="152400" y="1616075"/>
            <a:ext cx="8610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l-GR" altLang="en-US"/>
              <a:t>Μερικές ισχυρές βάσεις που χρησιμοποιούνται σε οργανικές αντιδράσεις.</a:t>
            </a:r>
            <a:r>
              <a:rPr lang="en-US" altLang="en-US"/>
              <a:t> </a:t>
            </a:r>
          </a:p>
        </p:txBody>
      </p:sp>
      <p:pic>
        <p:nvPicPr>
          <p:cNvPr id="197634" name="Picture 2">
            <a:extLst>
              <a:ext uri="{FF2B5EF4-FFF2-40B4-BE49-F238E27FC236}">
                <a16:creationId xmlns:a16="http://schemas.microsoft.com/office/drawing/2014/main" id="{3CEE80F6-19E2-4D75-9221-17270048E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67000"/>
            <a:ext cx="8229600" cy="2897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7635" name="Text Box 3">
            <a:extLst>
              <a:ext uri="{FF2B5EF4-FFF2-40B4-BE49-F238E27FC236}">
                <a16:creationId xmlns:a16="http://schemas.microsoft.com/office/drawing/2014/main" id="{27F89A51-65E7-4AB8-82D3-883BB1EB51A4}"/>
              </a:ext>
            </a:extLst>
          </p:cNvPr>
          <p:cNvSpPr txBox="1">
            <a:spLocks noChangeArrowheads="1"/>
          </p:cNvSpPr>
          <p:nvPr/>
        </p:nvSpPr>
        <p:spPr bwMode="auto">
          <a:xfrm>
            <a:off x="76200" y="1143000"/>
            <a:ext cx="7848600"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563"/>
              </a:spcBef>
              <a:buClrTx/>
              <a:buFontTx/>
              <a:buNone/>
            </a:pPr>
            <a:r>
              <a:rPr lang="el-GR" altLang="en-US" sz="2500"/>
              <a:t>Οξέα – βάσεις στην οργανική χημεία</a:t>
            </a:r>
          </a:p>
        </p:txBody>
      </p:sp>
      <p:sp>
        <p:nvSpPr>
          <p:cNvPr id="197636" name="Text Box 4">
            <a:extLst>
              <a:ext uri="{FF2B5EF4-FFF2-40B4-BE49-F238E27FC236}">
                <a16:creationId xmlns:a16="http://schemas.microsoft.com/office/drawing/2014/main" id="{66C20B18-04E5-43C6-9F03-8A3CD19619ED}"/>
              </a:ext>
            </a:extLst>
          </p:cNvPr>
          <p:cNvSpPr txBox="1">
            <a:spLocks noChangeArrowheads="1"/>
          </p:cNvSpPr>
          <p:nvPr/>
        </p:nvSpPr>
        <p:spPr bwMode="auto">
          <a:xfrm>
            <a:off x="3124200" y="501650"/>
            <a:ext cx="304800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625"/>
              </a:spcBef>
              <a:buClrTx/>
              <a:buFontTx/>
              <a:buNone/>
            </a:pPr>
            <a:r>
              <a:rPr lang="el-GR" altLang="en-US" sz="2600">
                <a:solidFill>
                  <a:srgbClr val="6767FF"/>
                </a:solidFill>
              </a:rPr>
              <a:t>Οξέα και Βάσεις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657" name="Text Box 1">
            <a:extLst>
              <a:ext uri="{FF2B5EF4-FFF2-40B4-BE49-F238E27FC236}">
                <a16:creationId xmlns:a16="http://schemas.microsoft.com/office/drawing/2014/main" id="{E62BBADC-8A80-4E25-9022-BDE4A2DC5102}"/>
              </a:ext>
            </a:extLst>
          </p:cNvPr>
          <p:cNvSpPr txBox="1">
            <a:spLocks noChangeArrowheads="1"/>
          </p:cNvSpPr>
          <p:nvPr/>
        </p:nvSpPr>
        <p:spPr bwMode="auto">
          <a:xfrm>
            <a:off x="457200" y="0"/>
            <a:ext cx="8229600" cy="1125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a:t>Ποια είναι οξέα και ποια βάσεις κατά </a:t>
            </a:r>
            <a:r>
              <a:rPr lang="en-US" altLang="en-US" sz="2400"/>
              <a:t>Lewis?</a:t>
            </a:r>
            <a:br>
              <a:rPr lang="en-US" altLang="en-US" sz="2400"/>
            </a:br>
            <a:r>
              <a:rPr lang="el-GR" altLang="en-US" sz="2400"/>
              <a:t>Δείξατε σχηματικά την αντίδραση της </a:t>
            </a:r>
            <a:r>
              <a:rPr lang="en-US" altLang="en-US" sz="2400"/>
              <a:t>CH</a:t>
            </a:r>
            <a:r>
              <a:rPr lang="en-US" altLang="en-US" sz="2400" baseline="-25000"/>
              <a:t>3</a:t>
            </a:r>
            <a:r>
              <a:rPr lang="en-US" altLang="en-US" sz="2400"/>
              <a:t>CH</a:t>
            </a:r>
            <a:r>
              <a:rPr lang="en-US" altLang="en-US" sz="2400" baseline="-25000"/>
              <a:t>2</a:t>
            </a:r>
            <a:r>
              <a:rPr lang="en-US" altLang="en-US" sz="2400"/>
              <a:t>NHCH</a:t>
            </a:r>
            <a:r>
              <a:rPr lang="en-US" altLang="en-US" sz="2400" baseline="-25000"/>
              <a:t>3</a:t>
            </a:r>
            <a:r>
              <a:rPr lang="en-US" altLang="en-US" sz="2400"/>
              <a:t> </a:t>
            </a:r>
            <a:r>
              <a:rPr lang="el-GR" altLang="en-US" sz="2400"/>
              <a:t>και </a:t>
            </a:r>
            <a:r>
              <a:rPr lang="en-US" altLang="en-US" sz="2400"/>
              <a:t>AlCl</a:t>
            </a:r>
            <a:r>
              <a:rPr lang="en-US" altLang="en-US" sz="2400" baseline="-25000"/>
              <a:t>3</a:t>
            </a:r>
          </a:p>
        </p:txBody>
      </p:sp>
      <p:sp>
        <p:nvSpPr>
          <p:cNvPr id="198658" name="Text Box 2">
            <a:extLst>
              <a:ext uri="{FF2B5EF4-FFF2-40B4-BE49-F238E27FC236}">
                <a16:creationId xmlns:a16="http://schemas.microsoft.com/office/drawing/2014/main" id="{CFFE7AC4-1CC2-467C-B136-22DBF4588B95}"/>
              </a:ext>
            </a:extLst>
          </p:cNvPr>
          <p:cNvSpPr txBox="1">
            <a:spLocks noChangeArrowheads="1"/>
          </p:cNvSpPr>
          <p:nvPr/>
        </p:nvSpPr>
        <p:spPr bwMode="auto">
          <a:xfrm>
            <a:off x="395288" y="4076700"/>
            <a:ext cx="8208962" cy="168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600"/>
              </a:spcBef>
              <a:buClr>
                <a:srgbClr val="CCCCFF"/>
              </a:buClr>
              <a:buFont typeface="Wingdings" panose="05000000000000000000" pitchFamily="2" charset="2"/>
              <a:buChar char=""/>
            </a:pPr>
            <a:r>
              <a:rPr lang="el-GR" altLang="en-US" sz="2400"/>
              <a:t>Α. Ποιος είναι ο υβριδισμός του </a:t>
            </a:r>
            <a:r>
              <a:rPr lang="en-US" altLang="en-US" sz="2400"/>
              <a:t>Al </a:t>
            </a:r>
            <a:r>
              <a:rPr lang="el-GR" altLang="en-US" sz="2400"/>
              <a:t>πριν </a:t>
            </a:r>
            <a:r>
              <a:rPr lang="el-GR" altLang="en-US" sz="2400" b="1"/>
              <a:t>και</a:t>
            </a:r>
            <a:r>
              <a:rPr lang="el-GR" altLang="en-US" sz="2400"/>
              <a:t> μετά την αντίδραση</a:t>
            </a:r>
          </a:p>
          <a:p>
            <a:pPr>
              <a:spcBef>
                <a:spcPts val="600"/>
              </a:spcBef>
              <a:buClr>
                <a:srgbClr val="CCCCFF"/>
              </a:buClr>
              <a:buFont typeface="Wingdings" panose="05000000000000000000" pitchFamily="2" charset="2"/>
              <a:buChar char=""/>
            </a:pPr>
            <a:r>
              <a:rPr lang="el-GR" altLang="en-US" sz="2400"/>
              <a:t>Β. Το Α</a:t>
            </a:r>
            <a:r>
              <a:rPr lang="en-US" altLang="en-US" sz="2400"/>
              <a:t>l </a:t>
            </a:r>
            <a:r>
              <a:rPr lang="el-GR" altLang="en-US" sz="2400"/>
              <a:t>έχει συμπληρωμένη οκτάδα πριν </a:t>
            </a:r>
            <a:r>
              <a:rPr lang="el-GR" altLang="en-US" sz="2400" b="1"/>
              <a:t>και</a:t>
            </a:r>
            <a:r>
              <a:rPr lang="el-GR" altLang="en-US" sz="2400"/>
              <a:t> μετά την αντίδραση?</a:t>
            </a:r>
          </a:p>
          <a:p>
            <a:pPr>
              <a:spcBef>
                <a:spcPts val="600"/>
              </a:spcBef>
              <a:buClr>
                <a:srgbClr val="CCCCFF"/>
              </a:buClr>
              <a:buFont typeface="Wingdings" panose="05000000000000000000" pitchFamily="2" charset="2"/>
              <a:buChar char=""/>
            </a:pPr>
            <a:r>
              <a:rPr lang="el-GR" altLang="en-US" sz="2400"/>
              <a:t>Γ. Ποιο είναι το ηλεκτρονιόφιλο </a:t>
            </a:r>
            <a:r>
              <a:rPr lang="el-GR" altLang="en-US" sz="2400" b="1"/>
              <a:t>και </a:t>
            </a:r>
            <a:r>
              <a:rPr lang="el-GR" altLang="en-US" sz="2400"/>
              <a:t>ποιο το νουκλεόφιλο?</a:t>
            </a:r>
          </a:p>
        </p:txBody>
      </p:sp>
      <p:pic>
        <p:nvPicPr>
          <p:cNvPr id="198659" name="Picture 3">
            <a:extLst>
              <a:ext uri="{FF2B5EF4-FFF2-40B4-BE49-F238E27FC236}">
                <a16:creationId xmlns:a16="http://schemas.microsoft.com/office/drawing/2014/main" id="{837533F9-46FB-4A0E-BD70-3F698E033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412875"/>
            <a:ext cx="7797800" cy="2189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29" name="Text Box 1">
            <a:extLst>
              <a:ext uri="{FF2B5EF4-FFF2-40B4-BE49-F238E27FC236}">
                <a16:creationId xmlns:a16="http://schemas.microsoft.com/office/drawing/2014/main" id="{AFC22817-B461-4DAE-938A-2036E7FA775D}"/>
              </a:ext>
            </a:extLst>
          </p:cNvPr>
          <p:cNvSpPr txBox="1">
            <a:spLocks noChangeArrowheads="1"/>
          </p:cNvSpPr>
          <p:nvPr/>
        </p:nvSpPr>
        <p:spPr bwMode="auto">
          <a:xfrm>
            <a:off x="762000" y="381000"/>
            <a:ext cx="75438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800" b="1">
                <a:solidFill>
                  <a:srgbClr val="333399"/>
                </a:solidFill>
                <a:latin typeface="Times New Roman" panose="02020603050405020304" pitchFamily="18" charset="0"/>
              </a:rPr>
              <a:t>Το </a:t>
            </a:r>
            <a:r>
              <a:rPr lang="en-US" altLang="en-US" sz="2800" b="1">
                <a:solidFill>
                  <a:srgbClr val="333399"/>
                </a:solidFill>
                <a:latin typeface="Times New Roman" panose="02020603050405020304" pitchFamily="18" charset="0"/>
              </a:rPr>
              <a:t>pH </a:t>
            </a:r>
            <a:r>
              <a:rPr lang="el-GR" altLang="en-US" sz="2800" b="1">
                <a:solidFill>
                  <a:srgbClr val="333399"/>
                </a:solidFill>
                <a:latin typeface="Times New Roman" panose="02020603050405020304" pitchFamily="18" charset="0"/>
              </a:rPr>
              <a:t>ενός διπρωτικού οξέος</a:t>
            </a:r>
          </a:p>
        </p:txBody>
      </p:sp>
      <p:sp>
        <p:nvSpPr>
          <p:cNvPr id="124930" name="Text Box 2">
            <a:extLst>
              <a:ext uri="{FF2B5EF4-FFF2-40B4-BE49-F238E27FC236}">
                <a16:creationId xmlns:a16="http://schemas.microsoft.com/office/drawing/2014/main" id="{B766903C-E5B0-49E9-9CED-B5B10D6F8EE2}"/>
              </a:ext>
            </a:extLst>
          </p:cNvPr>
          <p:cNvSpPr txBox="1">
            <a:spLocks noChangeArrowheads="1"/>
          </p:cNvSpPr>
          <p:nvPr/>
        </p:nvSpPr>
        <p:spPr bwMode="auto">
          <a:xfrm>
            <a:off x="928688" y="1857375"/>
            <a:ext cx="19256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dirty="0">
                <a:solidFill>
                  <a:srgbClr val="333399"/>
                </a:solidFill>
              </a:rPr>
              <a:t>Με προσεγγίσεις</a:t>
            </a:r>
          </a:p>
        </p:txBody>
      </p:sp>
      <p:sp>
        <p:nvSpPr>
          <p:cNvPr id="124932" name="AutoShape 4">
            <a:extLst>
              <a:ext uri="{FF2B5EF4-FFF2-40B4-BE49-F238E27FC236}">
                <a16:creationId xmlns:a16="http://schemas.microsoft.com/office/drawing/2014/main" id="{520AD98D-5AA9-4FA9-8CCC-BA16768C9C6A}"/>
              </a:ext>
            </a:extLst>
          </p:cNvPr>
          <p:cNvSpPr>
            <a:spLocks noChangeArrowheads="1"/>
          </p:cNvSpPr>
          <p:nvPr/>
        </p:nvSpPr>
        <p:spPr bwMode="auto">
          <a:xfrm>
            <a:off x="2155528" y="3462213"/>
            <a:ext cx="976312" cy="485775"/>
          </a:xfrm>
          <a:prstGeom prst="rightArrow">
            <a:avLst>
              <a:gd name="adj1" fmla="val 50000"/>
              <a:gd name="adj2" fmla="val 50245"/>
            </a:avLst>
          </a:prstGeom>
          <a:solidFill>
            <a:srgbClr val="BBE0E3"/>
          </a:solidFill>
          <a:ln w="381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124933" name="Object 5">
            <a:extLst>
              <a:ext uri="{FF2B5EF4-FFF2-40B4-BE49-F238E27FC236}">
                <a16:creationId xmlns:a16="http://schemas.microsoft.com/office/drawing/2014/main" id="{BD08B0A4-02C1-4263-9C23-DC077259718C}"/>
              </a:ext>
            </a:extLst>
          </p:cNvPr>
          <p:cNvGraphicFramePr>
            <a:graphicFrameLocks noChangeAspect="1"/>
          </p:cNvGraphicFramePr>
          <p:nvPr>
            <p:extLst>
              <p:ext uri="{D42A27DB-BD31-4B8C-83A1-F6EECF244321}">
                <p14:modId xmlns:p14="http://schemas.microsoft.com/office/powerpoint/2010/main" val="3813416479"/>
              </p:ext>
            </p:extLst>
          </p:nvPr>
        </p:nvGraphicFramePr>
        <p:xfrm>
          <a:off x="3419872" y="3059584"/>
          <a:ext cx="3776691" cy="1220192"/>
        </p:xfrm>
        <a:graphic>
          <a:graphicData uri="http://schemas.openxmlformats.org/presentationml/2006/ole">
            <mc:AlternateContent xmlns:mc="http://schemas.openxmlformats.org/markup-compatibility/2006">
              <mc:Choice xmlns:v="urn:schemas-microsoft-com:vml" Requires="v">
                <p:oleObj r:id="rId3" imgW="1317960" imgH="414000" progId="">
                  <p:embed/>
                </p:oleObj>
              </mc:Choice>
              <mc:Fallback>
                <p:oleObj r:id="rId3" imgW="1317960" imgH="41400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059584"/>
                        <a:ext cx="3776691" cy="1220192"/>
                      </a:xfrm>
                      <a:prstGeom prst="rect">
                        <a:avLst/>
                      </a:prstGeom>
                      <a:noFill/>
                      <a:effectLst/>
                    </p:spPr>
                  </p:pic>
                </p:oleObj>
              </mc:Fallback>
            </mc:AlternateContent>
          </a:graphicData>
        </a:graphic>
      </p:graphicFrame>
      <p:pic>
        <p:nvPicPr>
          <p:cNvPr id="3" name="Picture 2">
            <a:extLst>
              <a:ext uri="{FF2B5EF4-FFF2-40B4-BE49-F238E27FC236}">
                <a16:creationId xmlns:a16="http://schemas.microsoft.com/office/drawing/2014/main" id="{C632DCC7-3479-E99F-2AED-060C9C7728E0}"/>
              </a:ext>
            </a:extLst>
          </p:cNvPr>
          <p:cNvPicPr>
            <a:picLocks noChangeAspect="1"/>
          </p:cNvPicPr>
          <p:nvPr/>
        </p:nvPicPr>
        <p:blipFill rotWithShape="1">
          <a:blip r:embed="rId5"/>
          <a:srcRect l="19994" t="26259" r="13487" b="41111"/>
          <a:stretch/>
        </p:blipFill>
        <p:spPr>
          <a:xfrm>
            <a:off x="2987824" y="1568116"/>
            <a:ext cx="3838592" cy="1220192"/>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493"/>
                                          </p:stCondLst>
                                        </p:cTn>
                                        <p:tgtEl>
                                          <p:spTgt spid="1249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493"/>
                                          </p:stCondLst>
                                        </p:cTn>
                                        <p:tgtEl>
                                          <p:spTgt spid="1249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493"/>
                                          </p:stCondLst>
                                        </p:cTn>
                                        <p:tgtEl>
                                          <p:spTgt spid="1249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9681" name="Picture 1">
            <a:extLst>
              <a:ext uri="{FF2B5EF4-FFF2-40B4-BE49-F238E27FC236}">
                <a16:creationId xmlns:a16="http://schemas.microsoft.com/office/drawing/2014/main" id="{929C6BF3-DFA4-49D8-AE9C-FF375B13F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6100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705" name="Text Box 1">
            <a:extLst>
              <a:ext uri="{FF2B5EF4-FFF2-40B4-BE49-F238E27FC236}">
                <a16:creationId xmlns:a16="http://schemas.microsoft.com/office/drawing/2014/main" id="{C3814B8E-3B3C-4FC6-8425-7494F8EA660C}"/>
              </a:ext>
            </a:extLst>
          </p:cNvPr>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6C885060-0A79-45CA-B3DE-66F402B6E5F4}" type="slidenum">
              <a:rPr lang="en-US" altLang="en-US" sz="1000"/>
              <a:pPr algn="r">
                <a:buClrTx/>
                <a:buFontTx/>
                <a:buNone/>
              </a:pPr>
              <a:t>81</a:t>
            </a:fld>
            <a:endParaRPr lang="en-US" altLang="en-US" sz="1000"/>
          </a:p>
        </p:txBody>
      </p:sp>
      <p:sp>
        <p:nvSpPr>
          <p:cNvPr id="200706" name="Text Box 2">
            <a:extLst>
              <a:ext uri="{FF2B5EF4-FFF2-40B4-BE49-F238E27FC236}">
                <a16:creationId xmlns:a16="http://schemas.microsoft.com/office/drawing/2014/main" id="{9BC511BF-6EE1-4546-B486-B48A750565DE}"/>
              </a:ext>
            </a:extLst>
          </p:cNvPr>
          <p:cNvSpPr txBox="1">
            <a:spLocks noChangeArrowheads="1"/>
          </p:cNvSpPr>
          <p:nvPr/>
        </p:nvSpPr>
        <p:spPr bwMode="auto">
          <a:xfrm>
            <a:off x="228600" y="228600"/>
            <a:ext cx="77724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250"/>
              </a:spcBef>
              <a:buClrTx/>
              <a:buFontTx/>
              <a:buNone/>
            </a:pPr>
            <a:r>
              <a:rPr lang="el-GR" altLang="en-US" sz="2000" b="1" dirty="0">
                <a:solidFill>
                  <a:srgbClr val="9900CC"/>
                </a:solidFill>
              </a:rPr>
              <a:t>Διέκρινε το οξύ, την βάση, το συζυγές οξύ  και την συζυγή βάση στην ακόλουθη αντίδραση</a:t>
            </a:r>
            <a:r>
              <a:rPr lang="en-US" altLang="en-US" sz="2000" b="1" dirty="0">
                <a:solidFill>
                  <a:srgbClr val="9900CC"/>
                </a:solidFill>
              </a:rPr>
              <a:t>.</a:t>
            </a:r>
          </a:p>
        </p:txBody>
      </p:sp>
      <p:graphicFrame>
        <p:nvGraphicFramePr>
          <p:cNvPr id="200707" name="Object 3">
            <a:extLst>
              <a:ext uri="{FF2B5EF4-FFF2-40B4-BE49-F238E27FC236}">
                <a16:creationId xmlns:a16="http://schemas.microsoft.com/office/drawing/2014/main" id="{4CFBABB1-B18E-4379-A716-7938B0D54A4B}"/>
              </a:ext>
            </a:extLst>
          </p:cNvPr>
          <p:cNvGraphicFramePr>
            <a:graphicFrameLocks noChangeAspect="1"/>
          </p:cNvGraphicFramePr>
          <p:nvPr/>
        </p:nvGraphicFramePr>
        <p:xfrm>
          <a:off x="1371600" y="1371600"/>
          <a:ext cx="6213475" cy="941388"/>
        </p:xfrm>
        <a:graphic>
          <a:graphicData uri="http://schemas.openxmlformats.org/presentationml/2006/ole">
            <mc:AlternateContent xmlns:mc="http://schemas.openxmlformats.org/markup-compatibility/2006">
              <mc:Choice xmlns:v="urn:schemas-microsoft-com:vml" Requires="v">
                <p:oleObj r:id="rId3" imgW="5098320" imgH="771480" progId="">
                  <p:embed/>
                </p:oleObj>
              </mc:Choice>
              <mc:Fallback>
                <p:oleObj r:id="rId3" imgW="5098320" imgH="77148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371600"/>
                        <a:ext cx="6213475" cy="94138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0708" name="Text Box 4">
            <a:extLst>
              <a:ext uri="{FF2B5EF4-FFF2-40B4-BE49-F238E27FC236}">
                <a16:creationId xmlns:a16="http://schemas.microsoft.com/office/drawing/2014/main" id="{30067346-71D0-4C33-9194-514BE1967FAC}"/>
              </a:ext>
            </a:extLst>
          </p:cNvPr>
          <p:cNvSpPr txBox="1">
            <a:spLocks noChangeArrowheads="1"/>
          </p:cNvSpPr>
          <p:nvPr/>
        </p:nvSpPr>
        <p:spPr bwMode="auto">
          <a:xfrm>
            <a:off x="1752600" y="2590800"/>
            <a:ext cx="609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l-GR" altLang="en-US"/>
              <a:t>Ο</a:t>
            </a:r>
          </a:p>
        </p:txBody>
      </p:sp>
      <p:sp>
        <p:nvSpPr>
          <p:cNvPr id="200709" name="Text Box 5">
            <a:extLst>
              <a:ext uri="{FF2B5EF4-FFF2-40B4-BE49-F238E27FC236}">
                <a16:creationId xmlns:a16="http://schemas.microsoft.com/office/drawing/2014/main" id="{9E243B85-C4E5-4340-9BD6-9BF93BC35182}"/>
              </a:ext>
            </a:extLst>
          </p:cNvPr>
          <p:cNvSpPr txBox="1">
            <a:spLocks noChangeArrowheads="1"/>
          </p:cNvSpPr>
          <p:nvPr/>
        </p:nvSpPr>
        <p:spPr bwMode="auto">
          <a:xfrm>
            <a:off x="3352800" y="2514600"/>
            <a:ext cx="609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n-US" altLang="en-US"/>
              <a:t>B</a:t>
            </a:r>
          </a:p>
        </p:txBody>
      </p:sp>
      <p:sp>
        <p:nvSpPr>
          <p:cNvPr id="200710" name="Text Box 6">
            <a:extLst>
              <a:ext uri="{FF2B5EF4-FFF2-40B4-BE49-F238E27FC236}">
                <a16:creationId xmlns:a16="http://schemas.microsoft.com/office/drawing/2014/main" id="{C65E9242-5BFA-4CEE-9E91-FC5A2DC7F771}"/>
              </a:ext>
            </a:extLst>
          </p:cNvPr>
          <p:cNvSpPr txBox="1">
            <a:spLocks noChangeArrowheads="1"/>
          </p:cNvSpPr>
          <p:nvPr/>
        </p:nvSpPr>
        <p:spPr bwMode="auto">
          <a:xfrm>
            <a:off x="5257800" y="2362200"/>
            <a:ext cx="990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l-GR" altLang="en-US"/>
              <a:t>Σ</a:t>
            </a:r>
            <a:r>
              <a:rPr lang="en-US" altLang="en-US"/>
              <a:t>B</a:t>
            </a:r>
          </a:p>
        </p:txBody>
      </p:sp>
      <p:sp>
        <p:nvSpPr>
          <p:cNvPr id="200711" name="Text Box 7">
            <a:extLst>
              <a:ext uri="{FF2B5EF4-FFF2-40B4-BE49-F238E27FC236}">
                <a16:creationId xmlns:a16="http://schemas.microsoft.com/office/drawing/2014/main" id="{F870A973-A9CE-46EC-9ABF-D493DDFD161C}"/>
              </a:ext>
            </a:extLst>
          </p:cNvPr>
          <p:cNvSpPr txBox="1">
            <a:spLocks noChangeArrowheads="1"/>
          </p:cNvSpPr>
          <p:nvPr/>
        </p:nvSpPr>
        <p:spPr bwMode="auto">
          <a:xfrm>
            <a:off x="6781800" y="2286000"/>
            <a:ext cx="685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l-GR" altLang="en-US"/>
              <a:t>ΣΟ</a:t>
            </a:r>
          </a:p>
        </p:txBody>
      </p:sp>
      <p:graphicFrame>
        <p:nvGraphicFramePr>
          <p:cNvPr id="200712" name="Object 8">
            <a:extLst>
              <a:ext uri="{FF2B5EF4-FFF2-40B4-BE49-F238E27FC236}">
                <a16:creationId xmlns:a16="http://schemas.microsoft.com/office/drawing/2014/main" id="{D47AE824-0F1F-423A-A75E-2312ADBB53B5}"/>
              </a:ext>
            </a:extLst>
          </p:cNvPr>
          <p:cNvGraphicFramePr>
            <a:graphicFrameLocks noChangeAspect="1"/>
          </p:cNvGraphicFramePr>
          <p:nvPr/>
        </p:nvGraphicFramePr>
        <p:xfrm>
          <a:off x="990600" y="4343400"/>
          <a:ext cx="6934200" cy="1533525"/>
        </p:xfrm>
        <a:graphic>
          <a:graphicData uri="http://schemas.openxmlformats.org/presentationml/2006/ole">
            <mc:AlternateContent xmlns:mc="http://schemas.openxmlformats.org/markup-compatibility/2006">
              <mc:Choice xmlns:v="urn:schemas-microsoft-com:vml" Requires="v">
                <p:oleObj r:id="rId5" imgW="5069880" imgH="1120680" progId="">
                  <p:embed/>
                </p:oleObj>
              </mc:Choice>
              <mc:Fallback>
                <p:oleObj r:id="rId5" imgW="5069880" imgH="1120680" progId="">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343400"/>
                        <a:ext cx="6934200" cy="15335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0713" name="Text Box 9">
            <a:extLst>
              <a:ext uri="{FF2B5EF4-FFF2-40B4-BE49-F238E27FC236}">
                <a16:creationId xmlns:a16="http://schemas.microsoft.com/office/drawing/2014/main" id="{9B6BF5DD-0AFB-4680-8D45-32F7E9275145}"/>
              </a:ext>
            </a:extLst>
          </p:cNvPr>
          <p:cNvSpPr txBox="1">
            <a:spLocks noChangeArrowheads="1"/>
          </p:cNvSpPr>
          <p:nvPr/>
        </p:nvSpPr>
        <p:spPr bwMode="auto">
          <a:xfrm>
            <a:off x="228600" y="3291681"/>
            <a:ext cx="8077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l-GR" altLang="en-US" b="1" dirty="0">
                <a:solidFill>
                  <a:srgbClr val="9900CC"/>
                </a:solidFill>
              </a:rPr>
              <a:t>Χρησιμοποίησε τα καμπύλα τόξα για να δείξεις την κίνηση των ζευγών ηλεκτρονίων</a:t>
            </a:r>
            <a:r>
              <a:rPr lang="en-US" altLang="en-US" b="1" dirty="0">
                <a:solidFill>
                  <a:srgbClr val="9900CC"/>
                </a:solidFill>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200708"/>
                                        </p:tgtEl>
                                        <p:attrNameLst>
                                          <p:attrName>style.visibility</p:attrName>
                                        </p:attrNameLst>
                                      </p:cBhvr>
                                      <p:to>
                                        <p:strVal val="visible"/>
                                      </p:to>
                                    </p:set>
                                    <p:anim calcmode="lin" valueType="num">
                                      <p:cBhvr additive="repl">
                                        <p:cTn id="7" dur="500" fill="hold"/>
                                        <p:tgtEl>
                                          <p:spTgt spid="200708"/>
                                        </p:tgtEl>
                                        <p:attrNameLst>
                                          <p:attrName>ppt_x</p:attrName>
                                        </p:attrNameLst>
                                      </p:cBhvr>
                                      <p:tavLst>
                                        <p:tav>
                                          <p:val>
                                            <p:strVal val="0-#ppt_w/2"/>
                                          </p:val>
                                        </p:tav>
                                        <p:tav>
                                          <p:val>
                                            <p:strVal val="#ppt_x"/>
                                          </p:val>
                                        </p:tav>
                                      </p:tavLst>
                                    </p:anim>
                                    <p:anim calcmode="lin" valueType="num">
                                      <p:cBhvr additive="repl">
                                        <p:cTn id="8" dur="500" fill="hold"/>
                                        <p:tgtEl>
                                          <p:spTgt spid="200708"/>
                                        </p:tgtEl>
                                        <p:attrNameLst>
                                          <p:attrName>ppt_y</p:attrName>
                                        </p:attrNameLst>
                                      </p:cBhvr>
                                      <p:tavLst>
                                        <p:tav>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200709"/>
                                        </p:tgtEl>
                                        <p:attrNameLst>
                                          <p:attrName>style.visibility</p:attrName>
                                        </p:attrNameLst>
                                      </p:cBhvr>
                                      <p:to>
                                        <p:strVal val="visible"/>
                                      </p:to>
                                    </p:set>
                                    <p:anim calcmode="lin" valueType="num">
                                      <p:cBhvr additive="repl">
                                        <p:cTn id="13" dur="500" fill="hold"/>
                                        <p:tgtEl>
                                          <p:spTgt spid="200709"/>
                                        </p:tgtEl>
                                        <p:attrNameLst>
                                          <p:attrName>ppt_x</p:attrName>
                                        </p:attrNameLst>
                                      </p:cBhvr>
                                      <p:tavLst>
                                        <p:tav>
                                          <p:val>
                                            <p:strVal val="0-#ppt_w/2"/>
                                          </p:val>
                                        </p:tav>
                                        <p:tav>
                                          <p:val>
                                            <p:strVal val="#ppt_x"/>
                                          </p:val>
                                        </p:tav>
                                      </p:tavLst>
                                    </p:anim>
                                    <p:anim calcmode="lin" valueType="num">
                                      <p:cBhvr additive="repl">
                                        <p:cTn id="14" dur="500" fill="hold"/>
                                        <p:tgtEl>
                                          <p:spTgt spid="200709"/>
                                        </p:tgtEl>
                                        <p:attrNameLst>
                                          <p:attrName>ppt_y</p:attrName>
                                        </p:attrNameLst>
                                      </p:cBhvr>
                                      <p:tavLst>
                                        <p:tav>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200710"/>
                                        </p:tgtEl>
                                        <p:attrNameLst>
                                          <p:attrName>style.visibility</p:attrName>
                                        </p:attrNameLst>
                                      </p:cBhvr>
                                      <p:to>
                                        <p:strVal val="visible"/>
                                      </p:to>
                                    </p:set>
                                    <p:anim calcmode="lin" valueType="num">
                                      <p:cBhvr additive="repl">
                                        <p:cTn id="19" dur="500" fill="hold"/>
                                        <p:tgtEl>
                                          <p:spTgt spid="200710"/>
                                        </p:tgtEl>
                                        <p:attrNameLst>
                                          <p:attrName>ppt_x</p:attrName>
                                        </p:attrNameLst>
                                      </p:cBhvr>
                                      <p:tavLst>
                                        <p:tav>
                                          <p:val>
                                            <p:strVal val="0-#ppt_w/2"/>
                                          </p:val>
                                        </p:tav>
                                        <p:tav>
                                          <p:val>
                                            <p:strVal val="#ppt_x"/>
                                          </p:val>
                                        </p:tav>
                                      </p:tavLst>
                                    </p:anim>
                                    <p:anim calcmode="lin" valueType="num">
                                      <p:cBhvr additive="repl">
                                        <p:cTn id="20" dur="500" fill="hold"/>
                                        <p:tgtEl>
                                          <p:spTgt spid="200710"/>
                                        </p:tgtEl>
                                        <p:attrNameLst>
                                          <p:attrName>ppt_y</p:attrName>
                                        </p:attrNameLst>
                                      </p:cBhvr>
                                      <p:tavLst>
                                        <p:tav>
                                          <p:val>
                                            <p:strVal val="#ppt_y"/>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additive="repl">
                                        <p:cTn id="24" dur="1" fill="hold">
                                          <p:stCondLst>
                                            <p:cond delay="0"/>
                                          </p:stCondLst>
                                        </p:cTn>
                                        <p:tgtEl>
                                          <p:spTgt spid="200711"/>
                                        </p:tgtEl>
                                        <p:attrNameLst>
                                          <p:attrName>style.visibility</p:attrName>
                                        </p:attrNameLst>
                                      </p:cBhvr>
                                      <p:to>
                                        <p:strVal val="visible"/>
                                      </p:to>
                                    </p:set>
                                    <p:anim calcmode="lin" valueType="num">
                                      <p:cBhvr additive="repl">
                                        <p:cTn id="25" dur="500" fill="hold"/>
                                        <p:tgtEl>
                                          <p:spTgt spid="200711"/>
                                        </p:tgtEl>
                                        <p:attrNameLst>
                                          <p:attrName>ppt_x</p:attrName>
                                        </p:attrNameLst>
                                      </p:cBhvr>
                                      <p:tavLst>
                                        <p:tav>
                                          <p:val>
                                            <p:strVal val="0-#ppt_w/2"/>
                                          </p:val>
                                        </p:tav>
                                        <p:tav>
                                          <p:val>
                                            <p:strVal val="#ppt_x"/>
                                          </p:val>
                                        </p:tav>
                                      </p:tavLst>
                                    </p:anim>
                                    <p:anim calcmode="lin" valueType="num">
                                      <p:cBhvr additive="repl">
                                        <p:cTn id="26" dur="500" fill="hold"/>
                                        <p:tgtEl>
                                          <p:spTgt spid="200711"/>
                                        </p:tgtEl>
                                        <p:attrNameLst>
                                          <p:attrName>ppt_y</p:attrName>
                                        </p:attrNameLst>
                                      </p:cBhvr>
                                      <p:tavLst>
                                        <p:tav>
                                          <p:val>
                                            <p:strVal val="#ppt_y"/>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additive="repl">
                                        <p:cTn id="30" dur="1" fill="hold">
                                          <p:stCondLst>
                                            <p:cond delay="0"/>
                                          </p:stCondLst>
                                        </p:cTn>
                                        <p:tgtEl>
                                          <p:spTgt spid="200712"/>
                                        </p:tgtEl>
                                        <p:attrNameLst>
                                          <p:attrName>style.visibility</p:attrName>
                                        </p:attrNameLst>
                                      </p:cBhvr>
                                      <p:to>
                                        <p:strVal val="visible"/>
                                      </p:to>
                                    </p:set>
                                    <p:anim calcmode="lin" valueType="num">
                                      <p:cBhvr additive="repl">
                                        <p:cTn id="31" dur="500" fill="hold"/>
                                        <p:tgtEl>
                                          <p:spTgt spid="200712"/>
                                        </p:tgtEl>
                                        <p:attrNameLst>
                                          <p:attrName>ppt_x</p:attrName>
                                        </p:attrNameLst>
                                      </p:cBhvr>
                                      <p:tavLst>
                                        <p:tav>
                                          <p:val>
                                            <p:strVal val="0-#ppt_w/2"/>
                                          </p:val>
                                        </p:tav>
                                        <p:tav>
                                          <p:val>
                                            <p:strVal val="#ppt_x"/>
                                          </p:val>
                                        </p:tav>
                                      </p:tavLst>
                                    </p:anim>
                                    <p:anim calcmode="lin" valueType="num">
                                      <p:cBhvr additive="repl">
                                        <p:cTn id="32" dur="500" fill="hold"/>
                                        <p:tgtEl>
                                          <p:spTgt spid="200712"/>
                                        </p:tgtEl>
                                        <p:attrNameLst>
                                          <p:attrName>ppt_y</p:attrName>
                                        </p:attrNameLst>
                                      </p:cBhvr>
                                      <p:tavLst>
                                        <p:tav>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753" name="Text Box 1">
            <a:extLst>
              <a:ext uri="{FF2B5EF4-FFF2-40B4-BE49-F238E27FC236}">
                <a16:creationId xmlns:a16="http://schemas.microsoft.com/office/drawing/2014/main" id="{9FD9AB65-F678-4D3C-BA43-BBBF1109B329}"/>
              </a:ext>
            </a:extLst>
          </p:cNvPr>
          <p:cNvSpPr txBox="1">
            <a:spLocks noChangeArrowheads="1"/>
          </p:cNvSpPr>
          <p:nvPr/>
        </p:nvSpPr>
        <p:spPr bwMode="auto">
          <a:xfrm>
            <a:off x="236489" y="186827"/>
            <a:ext cx="8229600"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dirty="0">
                <a:solidFill>
                  <a:srgbClr val="002060"/>
                </a:solidFill>
              </a:rPr>
              <a:t>Δίδονται οι ενώσεις </a:t>
            </a:r>
            <a:r>
              <a:rPr lang="el-GR" altLang="en-US" sz="3800" dirty="0"/>
              <a:t>….</a:t>
            </a:r>
          </a:p>
        </p:txBody>
      </p:sp>
      <p:sp>
        <p:nvSpPr>
          <p:cNvPr id="202754" name="Text Box 2">
            <a:extLst>
              <a:ext uri="{FF2B5EF4-FFF2-40B4-BE49-F238E27FC236}">
                <a16:creationId xmlns:a16="http://schemas.microsoft.com/office/drawing/2014/main" id="{E34C9193-250B-4F69-BFCC-F1EE707A127E}"/>
              </a:ext>
            </a:extLst>
          </p:cNvPr>
          <p:cNvSpPr txBox="1">
            <a:spLocks noChangeArrowheads="1"/>
          </p:cNvSpPr>
          <p:nvPr/>
        </p:nvSpPr>
        <p:spPr bwMode="auto">
          <a:xfrm>
            <a:off x="0" y="3786188"/>
            <a:ext cx="8658225" cy="257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450"/>
              </a:spcBef>
              <a:buClr>
                <a:srgbClr val="CCCCFF"/>
              </a:buClr>
              <a:buFont typeface="Wingdings" panose="05000000000000000000" pitchFamily="2" charset="2"/>
              <a:buChar char=""/>
            </a:pPr>
            <a:r>
              <a:rPr lang="el-GR" altLang="en-US"/>
              <a:t>Ποια είναι η συζυγής βάση του βενζοϊκού οξέος</a:t>
            </a:r>
          </a:p>
          <a:p>
            <a:pPr>
              <a:spcBef>
                <a:spcPts val="450"/>
              </a:spcBef>
              <a:buClrTx/>
              <a:buFontTx/>
              <a:buNone/>
            </a:pPr>
            <a:endParaRPr lang="el-GR" altLang="en-US"/>
          </a:p>
          <a:p>
            <a:pPr>
              <a:spcBef>
                <a:spcPts val="450"/>
              </a:spcBef>
              <a:buClr>
                <a:srgbClr val="CCCCFF"/>
              </a:buClr>
              <a:buFont typeface="Wingdings" panose="05000000000000000000" pitchFamily="2" charset="2"/>
              <a:buChar char=""/>
            </a:pPr>
            <a:r>
              <a:rPr lang="el-GR" altLang="en-US"/>
              <a:t>Ποια ένωση έχει την ισχυρότερη συζυγή βάση</a:t>
            </a:r>
          </a:p>
          <a:p>
            <a:pPr>
              <a:spcBef>
                <a:spcPts val="450"/>
              </a:spcBef>
              <a:buClrTx/>
              <a:buFontTx/>
              <a:buNone/>
            </a:pPr>
            <a:endParaRPr lang="el-GR" altLang="en-US"/>
          </a:p>
          <a:p>
            <a:pPr>
              <a:spcBef>
                <a:spcPts val="450"/>
              </a:spcBef>
              <a:buClrTx/>
              <a:buFontTx/>
              <a:buNone/>
            </a:pPr>
            <a:endParaRPr lang="el-GR" altLang="en-US"/>
          </a:p>
          <a:p>
            <a:pPr>
              <a:spcBef>
                <a:spcPts val="450"/>
              </a:spcBef>
              <a:buClr>
                <a:srgbClr val="CCCCFF"/>
              </a:buClr>
              <a:buFont typeface="Wingdings" panose="05000000000000000000" pitchFamily="2" charset="2"/>
              <a:buChar char=""/>
            </a:pPr>
            <a:r>
              <a:rPr lang="el-GR" altLang="en-US"/>
              <a:t>Ποιο είναι το ισχυρότερο-ασθενέστερο οξύ</a:t>
            </a:r>
          </a:p>
          <a:p>
            <a:pPr>
              <a:spcBef>
                <a:spcPts val="450"/>
              </a:spcBef>
              <a:buClrTx/>
              <a:buFontTx/>
              <a:buNone/>
            </a:pPr>
            <a:endParaRPr lang="el-GR" altLang="en-US"/>
          </a:p>
        </p:txBody>
      </p:sp>
      <p:pic>
        <p:nvPicPr>
          <p:cNvPr id="202755" name="Picture 3">
            <a:extLst>
              <a:ext uri="{FF2B5EF4-FFF2-40B4-BE49-F238E27FC236}">
                <a16:creationId xmlns:a16="http://schemas.microsoft.com/office/drawing/2014/main" id="{A15BC2C2-75E4-42D0-84C6-D86946D01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4" y="801540"/>
            <a:ext cx="7864475" cy="2098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2756" name="Picture 4">
            <a:extLst>
              <a:ext uri="{FF2B5EF4-FFF2-40B4-BE49-F238E27FC236}">
                <a16:creationId xmlns:a16="http://schemas.microsoft.com/office/drawing/2014/main" id="{5346D3C7-4831-47D9-84B7-D8770346FD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813" y="3429000"/>
            <a:ext cx="3106737" cy="990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2757" name="Picture 5">
            <a:extLst>
              <a:ext uri="{FF2B5EF4-FFF2-40B4-BE49-F238E27FC236}">
                <a16:creationId xmlns:a16="http://schemas.microsoft.com/office/drawing/2014/main" id="{223AF938-808F-4D8A-AFF7-427B4F6381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6375" y="4357688"/>
            <a:ext cx="1466850" cy="752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2758" name="Picture 6">
            <a:extLst>
              <a:ext uri="{FF2B5EF4-FFF2-40B4-BE49-F238E27FC236}">
                <a16:creationId xmlns:a16="http://schemas.microsoft.com/office/drawing/2014/main" id="{76613CA4-98D2-4D17-A087-29514C15A5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75" y="5857875"/>
            <a:ext cx="6173788" cy="263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777" name="Text Box 1">
            <a:extLst>
              <a:ext uri="{FF2B5EF4-FFF2-40B4-BE49-F238E27FC236}">
                <a16:creationId xmlns:a16="http://schemas.microsoft.com/office/drawing/2014/main" id="{AD4DF848-BCB0-4A4B-9C39-C1216415CB82}"/>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Ερώτηση</a:t>
            </a:r>
          </a:p>
        </p:txBody>
      </p:sp>
      <p:sp>
        <p:nvSpPr>
          <p:cNvPr id="203778" name="Text Box 2">
            <a:extLst>
              <a:ext uri="{FF2B5EF4-FFF2-40B4-BE49-F238E27FC236}">
                <a16:creationId xmlns:a16="http://schemas.microsoft.com/office/drawing/2014/main" id="{886B0400-AB57-485D-AB37-DD15D33B72EB}"/>
              </a:ext>
            </a:extLst>
          </p:cNvPr>
          <p:cNvSpPr txBox="1">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CCCCFF"/>
              </a:buClr>
              <a:buFont typeface="Wingdings" panose="05000000000000000000" pitchFamily="2" charset="2"/>
              <a:buChar char=""/>
            </a:pPr>
            <a:r>
              <a:rPr lang="el-GR" altLang="en-US" sz="3200" b="1"/>
              <a:t>Ποια  είναι η ισχυρότερη βάση από τις κατωτέρω;</a:t>
            </a:r>
          </a:p>
          <a:p>
            <a:pPr>
              <a:spcBef>
                <a:spcPts val="800"/>
              </a:spcBef>
              <a:buClrTx/>
              <a:buFontTx/>
              <a:buNone/>
            </a:pPr>
            <a:endParaRPr lang="el-GR" altLang="en-US" sz="3200" b="1"/>
          </a:p>
        </p:txBody>
      </p:sp>
      <p:pic>
        <p:nvPicPr>
          <p:cNvPr id="203779" name="Picture 3">
            <a:extLst>
              <a:ext uri="{FF2B5EF4-FFF2-40B4-BE49-F238E27FC236}">
                <a16:creationId xmlns:a16="http://schemas.microsoft.com/office/drawing/2014/main" id="{745D5324-0519-457C-9406-E48B420A3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788" y="2698750"/>
            <a:ext cx="6702425" cy="1465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01" name="Text Box 1">
            <a:extLst>
              <a:ext uri="{FF2B5EF4-FFF2-40B4-BE49-F238E27FC236}">
                <a16:creationId xmlns:a16="http://schemas.microsoft.com/office/drawing/2014/main" id="{76D09480-2B78-4C89-84A8-9105776E6E28}"/>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800" dirty="0"/>
              <a:t>A</a:t>
            </a:r>
            <a:r>
              <a:rPr lang="el-GR" altLang="en-US" sz="3800" dirty="0"/>
              <a:t>πάντηση</a:t>
            </a:r>
          </a:p>
        </p:txBody>
      </p:sp>
      <p:sp>
        <p:nvSpPr>
          <p:cNvPr id="204802" name="Text Box 2">
            <a:extLst>
              <a:ext uri="{FF2B5EF4-FFF2-40B4-BE49-F238E27FC236}">
                <a16:creationId xmlns:a16="http://schemas.microsoft.com/office/drawing/2014/main" id="{8D419B89-5F2F-4039-91F0-2E90BBFC323E}"/>
              </a:ext>
            </a:extLst>
          </p:cNvPr>
          <p:cNvSpPr txBox="1">
            <a:spLocks noChangeArrowheads="1"/>
          </p:cNvSpPr>
          <p:nvPr/>
        </p:nvSpPr>
        <p:spPr bwMode="auto">
          <a:xfrm>
            <a:off x="457200" y="1600201"/>
            <a:ext cx="8229600" cy="3052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marL="0" indent="0">
              <a:lnSpc>
                <a:spcPct val="80000"/>
              </a:lnSpc>
              <a:spcBef>
                <a:spcPts val="600"/>
              </a:spcBef>
              <a:buClr>
                <a:srgbClr val="CCCCFF"/>
              </a:buClr>
            </a:pPr>
            <a:r>
              <a:rPr lang="en-GB" altLang="en-US" sz="2400" b="1" dirty="0">
                <a:solidFill>
                  <a:srgbClr val="CC0000"/>
                </a:solidFill>
              </a:rPr>
              <a:t>T</a:t>
            </a:r>
            <a:r>
              <a:rPr lang="el-GR" altLang="en-US" sz="2400" b="1" dirty="0">
                <a:solidFill>
                  <a:srgbClr val="CC0000"/>
                </a:solidFill>
              </a:rPr>
              <a:t>α αρνητικά φορτισμένα άτομα ανήκουν στην ίδια περίοδο του περιοδικού πίνακα. Οι ηλεκτραρνη</a:t>
            </a:r>
            <a:r>
              <a:rPr lang="en-US" altLang="en-US" sz="2400" b="1" dirty="0">
                <a:solidFill>
                  <a:srgbClr val="CC0000"/>
                </a:solidFill>
              </a:rPr>
              <a:t>-</a:t>
            </a:r>
            <a:r>
              <a:rPr lang="el-GR" altLang="en-US" sz="2400" b="1" dirty="0">
                <a:solidFill>
                  <a:srgbClr val="CC0000"/>
                </a:solidFill>
              </a:rPr>
              <a:t>τικότητές τους διαφέρουν σημαντικά. Το </a:t>
            </a:r>
            <a:r>
              <a:rPr lang="en-US" altLang="en-US" sz="2400" b="1" dirty="0">
                <a:solidFill>
                  <a:srgbClr val="CC0000"/>
                </a:solidFill>
              </a:rPr>
              <a:t>Si </a:t>
            </a:r>
            <a:r>
              <a:rPr lang="el-GR" altLang="en-US" sz="2400" b="1" dirty="0">
                <a:solidFill>
                  <a:srgbClr val="CC0000"/>
                </a:solidFill>
              </a:rPr>
              <a:t>είναι το λιγότερο ηλεκτραρνητικό και επομένως είναι το λιγότερο ικανό να φέρει αρνητικό φορτίο. Επομένως αυτό το ανιόν είναι το λιγότερο σταθερό. Οσο  λιγότερο σταθερό είναι το ανιόν τόσο πιο δραστικό είναι. Εφόσον το ανιόν το περιέχον το πυρίτιο είναι πιο δραστικό, είναι και περισσότερο δραστική (ισχυρότερη) βάση.</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825" name="Text Box 1">
            <a:extLst>
              <a:ext uri="{FF2B5EF4-FFF2-40B4-BE49-F238E27FC236}">
                <a16:creationId xmlns:a16="http://schemas.microsoft.com/office/drawing/2014/main" id="{96726118-941A-4A3B-9266-8FD6C96599C8}"/>
              </a:ext>
            </a:extLst>
          </p:cNvPr>
          <p:cNvSpPr txBox="1">
            <a:spLocks noChangeArrowheads="1"/>
          </p:cNvSpPr>
          <p:nvPr/>
        </p:nvSpPr>
        <p:spPr bwMode="auto">
          <a:xfrm>
            <a:off x="0" y="0"/>
            <a:ext cx="9144000" cy="654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000" b="1">
                <a:solidFill>
                  <a:srgbClr val="9933FF"/>
                </a:solidFill>
              </a:rPr>
              <a:t>Κατατάξτε τα ακόλουθα κατά σειρά αυξανόμενης βασικότητας </a:t>
            </a:r>
            <a:r>
              <a:rPr lang="en-US" altLang="en-US" sz="3000" b="1">
                <a:solidFill>
                  <a:srgbClr val="9933FF"/>
                </a:solidFill>
              </a:rPr>
              <a:t> (</a:t>
            </a:r>
            <a:r>
              <a:rPr lang="el-GR" altLang="en-US" sz="3000" b="1">
                <a:solidFill>
                  <a:srgbClr val="9933FF"/>
                </a:solidFill>
              </a:rPr>
              <a:t>πρώτα την ασθενέστερη</a:t>
            </a:r>
            <a:r>
              <a:rPr lang="en-US" altLang="en-US" sz="3000" b="1">
                <a:solidFill>
                  <a:srgbClr val="9933FF"/>
                </a:solidFill>
              </a:rPr>
              <a:t>, </a:t>
            </a:r>
            <a:r>
              <a:rPr lang="el-GR" altLang="en-US" sz="3000" b="1">
                <a:solidFill>
                  <a:srgbClr val="9933FF"/>
                </a:solidFill>
              </a:rPr>
              <a:t>την ισχυρότερη τελευταία</a:t>
            </a:r>
            <a:r>
              <a:rPr lang="en-US" altLang="en-US" sz="3000" b="1">
                <a:solidFill>
                  <a:srgbClr val="9933FF"/>
                </a:solidFill>
              </a:rPr>
              <a:t>)</a:t>
            </a:r>
          </a:p>
          <a:p>
            <a:pPr>
              <a:buClrTx/>
              <a:buFontTx/>
              <a:buNone/>
            </a:pPr>
            <a:endParaRPr lang="en-US" altLang="en-US" sz="3000" b="1">
              <a:solidFill>
                <a:srgbClr val="9933FF"/>
              </a:solidFill>
            </a:endParaRPr>
          </a:p>
          <a:p>
            <a:pPr>
              <a:lnSpc>
                <a:spcPct val="150000"/>
              </a:lnSpc>
              <a:buClrTx/>
              <a:buFontTx/>
              <a:buNone/>
            </a:pPr>
            <a:r>
              <a:rPr lang="en-US" altLang="en-US" sz="3000" b="1">
                <a:solidFill>
                  <a:srgbClr val="D9D8EC"/>
                </a:solidFill>
              </a:rPr>
              <a:t>     </a:t>
            </a:r>
            <a:r>
              <a:rPr lang="en-US" altLang="en-US" sz="3000" b="1"/>
              <a:t>CH</a:t>
            </a:r>
            <a:r>
              <a:rPr lang="en-US" altLang="en-US" sz="3000" b="1" baseline="-25000"/>
              <a:t>3</a:t>
            </a:r>
            <a:r>
              <a:rPr lang="en-US" altLang="en-US" sz="3000" b="1"/>
              <a:t>CH</a:t>
            </a:r>
            <a:r>
              <a:rPr lang="en-US" altLang="en-US" sz="3000" b="1" baseline="-25000"/>
              <a:t>2</a:t>
            </a:r>
            <a:r>
              <a:rPr lang="en-US" altLang="en-US" sz="4000" b="1" baseline="30000"/>
              <a:t>-</a:t>
            </a:r>
            <a:r>
              <a:rPr lang="en-US" altLang="en-US" sz="3000" b="1"/>
              <a:t>         CH</a:t>
            </a:r>
            <a:r>
              <a:rPr lang="en-US" altLang="en-US" sz="3000" b="1" baseline="-25000"/>
              <a:t>3</a:t>
            </a:r>
            <a:r>
              <a:rPr lang="en-US" altLang="en-US" sz="3000" b="1"/>
              <a:t>CH</a:t>
            </a:r>
            <a:r>
              <a:rPr lang="en-US" altLang="en-US" sz="3000" b="1" baseline="-25000"/>
              <a:t>2</a:t>
            </a:r>
            <a:r>
              <a:rPr lang="en-US" altLang="en-US" sz="3000" b="1"/>
              <a:t>O</a:t>
            </a:r>
            <a:r>
              <a:rPr lang="en-US" altLang="en-US" sz="4000" b="1" baseline="30000"/>
              <a:t>-</a:t>
            </a:r>
            <a:r>
              <a:rPr lang="en-US" altLang="en-US" sz="3000" b="1"/>
              <a:t>         ClCH</a:t>
            </a:r>
            <a:r>
              <a:rPr lang="en-US" altLang="en-US" sz="3000" b="1" baseline="-25000"/>
              <a:t>2</a:t>
            </a:r>
            <a:r>
              <a:rPr lang="en-US" altLang="en-US" sz="3000" b="1"/>
              <a:t>CH</a:t>
            </a:r>
            <a:r>
              <a:rPr lang="en-US" altLang="en-US" sz="3000" b="1" baseline="-25000"/>
              <a:t>2</a:t>
            </a:r>
            <a:r>
              <a:rPr lang="en-US" altLang="en-US" sz="3000" b="1"/>
              <a:t>O</a:t>
            </a:r>
            <a:r>
              <a:rPr lang="en-US" altLang="en-US" sz="4000" b="1" baseline="30000"/>
              <a:t>-</a:t>
            </a:r>
          </a:p>
          <a:p>
            <a:pPr>
              <a:lnSpc>
                <a:spcPct val="150000"/>
              </a:lnSpc>
              <a:buClrTx/>
              <a:buFontTx/>
              <a:buNone/>
            </a:pPr>
            <a:r>
              <a:rPr lang="en-US" altLang="en-US" sz="3000" b="1"/>
              <a:t>          1                        2                         3</a:t>
            </a:r>
          </a:p>
          <a:p>
            <a:pPr>
              <a:lnSpc>
                <a:spcPct val="150000"/>
              </a:lnSpc>
              <a:buClrTx/>
              <a:buFontTx/>
              <a:buNone/>
            </a:pPr>
            <a:r>
              <a:rPr lang="en-US" altLang="en-US" sz="3000" b="1"/>
              <a:t>			A) 3, 2, 1</a:t>
            </a:r>
          </a:p>
          <a:p>
            <a:pPr>
              <a:lnSpc>
                <a:spcPct val="125000"/>
              </a:lnSpc>
              <a:buClrTx/>
              <a:buFontTx/>
              <a:buNone/>
            </a:pPr>
            <a:r>
              <a:rPr lang="en-US" altLang="en-US" sz="3000" b="1"/>
              <a:t>			B) 1, 3, 2</a:t>
            </a:r>
          </a:p>
          <a:p>
            <a:pPr>
              <a:lnSpc>
                <a:spcPct val="125000"/>
              </a:lnSpc>
              <a:buClrTx/>
              <a:buFontTx/>
              <a:buNone/>
            </a:pPr>
            <a:r>
              <a:rPr lang="en-US" altLang="en-US" sz="3000" b="1"/>
              <a:t>			C) 1, 2, 3</a:t>
            </a:r>
          </a:p>
          <a:p>
            <a:pPr>
              <a:lnSpc>
                <a:spcPct val="125000"/>
              </a:lnSpc>
              <a:buClrTx/>
              <a:buFontTx/>
              <a:buNone/>
            </a:pPr>
            <a:r>
              <a:rPr lang="en-US" altLang="en-US" sz="3000" b="1"/>
              <a:t>			D) 2, 1, 3</a:t>
            </a:r>
          </a:p>
          <a:p>
            <a:pPr>
              <a:lnSpc>
                <a:spcPct val="125000"/>
              </a:lnSpc>
              <a:buClrTx/>
              <a:buFontTx/>
              <a:buNone/>
            </a:pPr>
            <a:r>
              <a:rPr lang="en-US" altLang="en-US" sz="3000" b="1"/>
              <a:t>			E) 3, 1, 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7873" name="Text Box 1">
            <a:extLst>
              <a:ext uri="{FF2B5EF4-FFF2-40B4-BE49-F238E27FC236}">
                <a16:creationId xmlns:a16="http://schemas.microsoft.com/office/drawing/2014/main" id="{7827D393-2DE5-4C01-BFBA-A497F8B632C0}"/>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400"/>
              <a:t>Ερώτηση</a:t>
            </a:r>
            <a:r>
              <a:rPr lang="en-US" altLang="en-US" sz="3400"/>
              <a:t>: </a:t>
            </a:r>
            <a:r>
              <a:rPr lang="el-GR" altLang="en-US" sz="3400"/>
              <a:t>Ποιο είναι το ισχυρότερο οξύ?</a:t>
            </a:r>
          </a:p>
        </p:txBody>
      </p:sp>
      <p:pic>
        <p:nvPicPr>
          <p:cNvPr id="207874" name="Picture 2">
            <a:extLst>
              <a:ext uri="{FF2B5EF4-FFF2-40B4-BE49-F238E27FC236}">
                <a16:creationId xmlns:a16="http://schemas.microsoft.com/office/drawing/2014/main" id="{95CAC09E-518B-4F81-ACC2-8396C7967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550" y="2486025"/>
            <a:ext cx="3898900" cy="2759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8897" name="Text Box 1">
            <a:extLst>
              <a:ext uri="{FF2B5EF4-FFF2-40B4-BE49-F238E27FC236}">
                <a16:creationId xmlns:a16="http://schemas.microsoft.com/office/drawing/2014/main" id="{7F4B56DA-D80D-4F49-90CC-B79F1D595E87}"/>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Απάντηση</a:t>
            </a:r>
          </a:p>
        </p:txBody>
      </p:sp>
      <p:sp>
        <p:nvSpPr>
          <p:cNvPr id="208898" name="Text Box 2">
            <a:extLst>
              <a:ext uri="{FF2B5EF4-FFF2-40B4-BE49-F238E27FC236}">
                <a16:creationId xmlns:a16="http://schemas.microsoft.com/office/drawing/2014/main" id="{200AD292-CA45-4043-B411-0C8C623E7D39}"/>
              </a:ext>
            </a:extLst>
          </p:cNvPr>
          <p:cNvSpPr txBox="1">
            <a:spLocks noChangeArrowheads="1"/>
          </p:cNvSpPr>
          <p:nvPr/>
        </p:nvSpPr>
        <p:spPr bwMode="auto">
          <a:xfrm>
            <a:off x="457200" y="1600200"/>
            <a:ext cx="8229600" cy="447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600"/>
              </a:spcBef>
              <a:buClr>
                <a:srgbClr val="CCCCFF"/>
              </a:buClr>
              <a:buFont typeface="Wingdings" panose="05000000000000000000" pitchFamily="2" charset="2"/>
              <a:buChar char=""/>
            </a:pPr>
            <a:r>
              <a:rPr lang="el-GR" altLang="en-US" sz="2400"/>
              <a:t>Και οι δύο συζυγείς βάσεις μπορούν να σταθεροποιηθούν με επαγωγή. Όμως τα ηλεκτραρνητικά φθόρια στο δεύτερο μόριο είναι πιο  κοντά στο αρνητικό φορτίο και έτσι έχουν μεγαλύτερη δράση απεντόπισης από τα αντίστοιχα στο πρώτο μόριο. Οσο μεγαλύτερη είναι η απεντόπιση, έχει ως αποτέλεσμα σταθερότερη συζυγή βάση, και επομένως ισορροπία προς τα δεξιά περισσότερο από το πρώτο μόριο. Αρα μεγαλύτερη έκφραση της οξύτητας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9921" name="Text Box 1">
            <a:extLst>
              <a:ext uri="{FF2B5EF4-FFF2-40B4-BE49-F238E27FC236}">
                <a16:creationId xmlns:a16="http://schemas.microsoft.com/office/drawing/2014/main" id="{39601785-5DC3-431B-AB70-994E3D1C5502}"/>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400"/>
              <a:t>Ερώτηση</a:t>
            </a:r>
            <a:r>
              <a:rPr lang="en-US" altLang="en-US" sz="3400"/>
              <a:t>: </a:t>
            </a:r>
            <a:r>
              <a:rPr lang="el-GR" altLang="en-US" sz="3400"/>
              <a:t>Ποιο είναι το ισχυρότερο οξύ?</a:t>
            </a:r>
          </a:p>
        </p:txBody>
      </p:sp>
      <p:pic>
        <p:nvPicPr>
          <p:cNvPr id="209922" name="Picture 2">
            <a:extLst>
              <a:ext uri="{FF2B5EF4-FFF2-40B4-BE49-F238E27FC236}">
                <a16:creationId xmlns:a16="http://schemas.microsoft.com/office/drawing/2014/main" id="{B3E0959A-8958-4429-A464-DE26A5A39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773238"/>
            <a:ext cx="3635375" cy="2165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0945" name="Text Box 1">
            <a:extLst>
              <a:ext uri="{FF2B5EF4-FFF2-40B4-BE49-F238E27FC236}">
                <a16:creationId xmlns:a16="http://schemas.microsoft.com/office/drawing/2014/main" id="{10F9E350-5FCF-4366-967E-3A80CFAA41D9}"/>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Απάντηση</a:t>
            </a:r>
          </a:p>
        </p:txBody>
      </p:sp>
      <p:sp>
        <p:nvSpPr>
          <p:cNvPr id="210946" name="Text Box 2">
            <a:extLst>
              <a:ext uri="{FF2B5EF4-FFF2-40B4-BE49-F238E27FC236}">
                <a16:creationId xmlns:a16="http://schemas.microsoft.com/office/drawing/2014/main" id="{ACA4FBC0-C613-431D-AC9E-895C43EBF135}"/>
              </a:ext>
            </a:extLst>
          </p:cNvPr>
          <p:cNvSpPr txBox="1">
            <a:spLocks noChangeArrowheads="1"/>
          </p:cNvSpPr>
          <p:nvPr/>
        </p:nvSpPr>
        <p:spPr bwMode="auto">
          <a:xfrm>
            <a:off x="457200" y="1600200"/>
            <a:ext cx="8229600" cy="218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500"/>
              </a:spcBef>
              <a:buClr>
                <a:srgbClr val="CCCCFF"/>
              </a:buClr>
              <a:buFont typeface="Wingdings" panose="05000000000000000000" pitchFamily="2" charset="2"/>
              <a:buChar char=""/>
            </a:pPr>
            <a:r>
              <a:rPr lang="el-GR" altLang="en-US" sz="2000"/>
              <a:t>Κανένα από αυτά τα μόρια δεν είναι καλά οξέα επειδή δεν υπάρχει δυνατότητα συντονισμού για την απεντόπιση του φορτίου. Όμως το πρώτο μόριο περιέχει οξυγόνο, ένα ηλεκτραρνητικό άτομο. Αυτό δημιουργεί μια επαγωγική δράση που βοηθά στην απεντόπιση του αρνητικού φορτίου στην συζυγή βάση. Στο δεύτερο μόριο δεν υπάρχει τέτοια απεντόπιση. Ετσι η συζυγής βάση στο πρώτο μόριο θα είναι πιο σταθερή και ετσι το πρώτο μόριο θα έχει μεγαλύτερη πιθανότητα να εκφράσει οξύτητα.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3" name="Rectangle 1">
            <a:extLst>
              <a:ext uri="{FF2B5EF4-FFF2-40B4-BE49-F238E27FC236}">
                <a16:creationId xmlns:a16="http://schemas.microsoft.com/office/drawing/2014/main" id="{B4DFF388-E7E2-4EB5-9378-AD947384E91C}"/>
              </a:ext>
            </a:extLst>
          </p:cNvPr>
          <p:cNvSpPr>
            <a:spLocks noChangeArrowheads="1"/>
          </p:cNvSpPr>
          <p:nvPr/>
        </p:nvSpPr>
        <p:spPr bwMode="auto">
          <a:xfrm>
            <a:off x="457200" y="952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a:t>Πολυπρωτικές ισορροπίες Οξέων-Βάσεων</a:t>
            </a:r>
            <a:r>
              <a:rPr lang="en-US" altLang="en-US" sz="4400"/>
              <a:t> </a:t>
            </a:r>
          </a:p>
        </p:txBody>
      </p:sp>
      <p:sp>
        <p:nvSpPr>
          <p:cNvPr id="125954" name="Text Box 2">
            <a:extLst>
              <a:ext uri="{FF2B5EF4-FFF2-40B4-BE49-F238E27FC236}">
                <a16:creationId xmlns:a16="http://schemas.microsoft.com/office/drawing/2014/main" id="{07C9026A-3A73-494A-B95C-7C59B2656E37}"/>
              </a:ext>
            </a:extLst>
          </p:cNvPr>
          <p:cNvSpPr txBox="1">
            <a:spLocks noChangeArrowheads="1"/>
          </p:cNvSpPr>
          <p:nvPr/>
        </p:nvSpPr>
        <p:spPr bwMode="auto">
          <a:xfrm>
            <a:off x="213113" y="1006475"/>
            <a:ext cx="8535988" cy="22386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1pPr>
            <a:lvl2pPr marL="9144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2pPr>
            <a:lvl3pPr marL="1362075"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3pPr>
            <a:lvl4pPr marL="1819275"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i="1" dirty="0"/>
              <a:t>Πολυπρωτικά Οξέα και Βάσεις</a:t>
            </a:r>
          </a:p>
          <a:p>
            <a:pPr>
              <a:buClrTx/>
              <a:buFontTx/>
              <a:buNone/>
            </a:pPr>
            <a:endParaRPr lang="en-US" altLang="en-US" i="1" dirty="0"/>
          </a:p>
          <a:p>
            <a:pPr lvl="1">
              <a:buClrTx/>
              <a:buFontTx/>
              <a:buNone/>
            </a:pPr>
            <a:r>
              <a:rPr lang="en-US" altLang="en-US" sz="1600" dirty="0"/>
              <a:t>	</a:t>
            </a:r>
            <a:r>
              <a:rPr lang="el-GR" altLang="en-US" dirty="0">
                <a:solidFill>
                  <a:srgbClr val="CC3300"/>
                </a:solidFill>
              </a:rPr>
              <a:t>Ποιες είναι οι μορφές που επικρατούν </a:t>
            </a:r>
            <a:r>
              <a:rPr lang="en-US" altLang="en-US" dirty="0">
                <a:solidFill>
                  <a:srgbClr val="CC3300"/>
                </a:solidFill>
              </a:rPr>
              <a:t>?</a:t>
            </a:r>
          </a:p>
          <a:p>
            <a:pPr lvl="2">
              <a:buClr>
                <a:srgbClr val="CC3300"/>
              </a:buClr>
              <a:buSzPct val="60000"/>
              <a:buFont typeface="Wingdings" panose="05000000000000000000" pitchFamily="2" charset="2"/>
              <a:buChar char=""/>
            </a:pPr>
            <a:r>
              <a:rPr lang="el-GR" altLang="en-US" sz="1600" dirty="0"/>
              <a:t>Εξαρτάται από το </a:t>
            </a:r>
            <a:r>
              <a:rPr lang="en-US" altLang="en-US" sz="1600" dirty="0"/>
              <a:t>pH </a:t>
            </a:r>
            <a:r>
              <a:rPr lang="el-GR" altLang="en-US" sz="1600" dirty="0"/>
              <a:t>του δείγματος και τις τιμές</a:t>
            </a:r>
            <a:r>
              <a:rPr lang="en-US" altLang="en-US" sz="1600" dirty="0"/>
              <a:t> </a:t>
            </a:r>
            <a:r>
              <a:rPr lang="en-US" altLang="en-US" sz="1600" dirty="0" err="1"/>
              <a:t>p</a:t>
            </a:r>
            <a:r>
              <a:rPr lang="en-US" altLang="en-US" sz="1600" i="1" dirty="0" err="1"/>
              <a:t>K</a:t>
            </a:r>
            <a:r>
              <a:rPr lang="en-US" altLang="en-US" sz="1600" baseline="-25000" dirty="0" err="1"/>
              <a:t>a</a:t>
            </a:r>
            <a:endParaRPr lang="en-US" altLang="en-US" sz="1600" baseline="-25000" dirty="0"/>
          </a:p>
          <a:p>
            <a:pPr lvl="3">
              <a:buFont typeface="Times New Roman" panose="02020603050405020304" pitchFamily="18" charset="0"/>
              <a:buChar char="-"/>
            </a:pPr>
            <a:r>
              <a:rPr lang="el-GR" altLang="en-US" sz="1400" b="1" dirty="0">
                <a:solidFill>
                  <a:srgbClr val="333399"/>
                </a:solidFill>
              </a:rPr>
              <a:t>Σε </a:t>
            </a:r>
            <a:r>
              <a:rPr lang="en-US" altLang="en-US" sz="1400" b="1" dirty="0">
                <a:solidFill>
                  <a:srgbClr val="333399"/>
                </a:solidFill>
              </a:rPr>
              <a:t>pH= </a:t>
            </a:r>
            <a:r>
              <a:rPr lang="en-US" altLang="en-US" sz="1400" b="1" dirty="0" err="1">
                <a:solidFill>
                  <a:srgbClr val="333399"/>
                </a:solidFill>
              </a:rPr>
              <a:t>p</a:t>
            </a:r>
            <a:r>
              <a:rPr lang="en-US" altLang="en-US" sz="1400" b="1" i="1" dirty="0" err="1">
                <a:solidFill>
                  <a:srgbClr val="333399"/>
                </a:solidFill>
              </a:rPr>
              <a:t>K</a:t>
            </a:r>
            <a:r>
              <a:rPr lang="en-US" altLang="en-US" sz="1400" b="1" baseline="-25000" dirty="0" err="1">
                <a:solidFill>
                  <a:srgbClr val="333399"/>
                </a:solidFill>
              </a:rPr>
              <a:t>a</a:t>
            </a:r>
            <a:r>
              <a:rPr lang="en-US" altLang="en-US" sz="1400" b="1" dirty="0">
                <a:solidFill>
                  <a:srgbClr val="333399"/>
                </a:solidFill>
              </a:rPr>
              <a:t>, 1:1</a:t>
            </a:r>
            <a:r>
              <a:rPr lang="el-GR" altLang="en-US" sz="1400" b="1" dirty="0">
                <a:solidFill>
                  <a:srgbClr val="333399"/>
                </a:solidFill>
              </a:rPr>
              <a:t> μίγμα </a:t>
            </a:r>
            <a:r>
              <a:rPr lang="en-US" altLang="en-US" sz="1400" b="1" dirty="0">
                <a:solidFill>
                  <a:srgbClr val="333399"/>
                </a:solidFill>
              </a:rPr>
              <a:t>HA </a:t>
            </a:r>
            <a:r>
              <a:rPr lang="el-GR" altLang="en-US" sz="1400" b="1" dirty="0">
                <a:solidFill>
                  <a:srgbClr val="333399"/>
                </a:solidFill>
              </a:rPr>
              <a:t>και </a:t>
            </a:r>
            <a:r>
              <a:rPr lang="en-US" altLang="en-US" sz="1400" b="1" dirty="0">
                <a:solidFill>
                  <a:srgbClr val="333399"/>
                </a:solidFill>
              </a:rPr>
              <a:t> A</a:t>
            </a:r>
            <a:r>
              <a:rPr lang="en-US" altLang="en-US" sz="1400" b="1" baseline="30000" dirty="0">
                <a:solidFill>
                  <a:srgbClr val="333399"/>
                </a:solidFill>
              </a:rPr>
              <a:t>-</a:t>
            </a:r>
          </a:p>
          <a:p>
            <a:pPr lvl="3">
              <a:buFont typeface="Times New Roman" panose="02020603050405020304" pitchFamily="18" charset="0"/>
              <a:buChar char="-"/>
            </a:pPr>
            <a:r>
              <a:rPr lang="el-GR" altLang="en-US" sz="1400" b="1" dirty="0">
                <a:solidFill>
                  <a:srgbClr val="333399"/>
                </a:solidFill>
              </a:rPr>
              <a:t>Για μονοπρωτικό</a:t>
            </a:r>
            <a:r>
              <a:rPr lang="en-US" altLang="en-US" sz="1400" b="1" dirty="0">
                <a:solidFill>
                  <a:srgbClr val="333399"/>
                </a:solidFill>
              </a:rPr>
              <a:t>, </a:t>
            </a:r>
            <a:r>
              <a:rPr lang="el-GR" altLang="en-US" sz="1400" b="1" dirty="0">
                <a:solidFill>
                  <a:srgbClr val="333399"/>
                </a:solidFill>
              </a:rPr>
              <a:t>το </a:t>
            </a:r>
            <a:r>
              <a:rPr lang="en-US" altLang="en-US" sz="1400" b="1" dirty="0">
                <a:solidFill>
                  <a:srgbClr val="333399"/>
                </a:solidFill>
              </a:rPr>
              <a:t>A</a:t>
            </a:r>
            <a:r>
              <a:rPr lang="en-US" altLang="en-US" sz="1400" b="1" baseline="30000" dirty="0">
                <a:solidFill>
                  <a:srgbClr val="333399"/>
                </a:solidFill>
              </a:rPr>
              <a:t>-</a:t>
            </a:r>
            <a:r>
              <a:rPr lang="en-US" altLang="en-US" sz="1400" b="1" dirty="0">
                <a:solidFill>
                  <a:srgbClr val="333399"/>
                </a:solidFill>
              </a:rPr>
              <a:t> </a:t>
            </a:r>
            <a:r>
              <a:rPr lang="el-GR" altLang="en-US" sz="1400" b="1" dirty="0">
                <a:solidFill>
                  <a:srgbClr val="333399"/>
                </a:solidFill>
              </a:rPr>
              <a:t>επικρατεί όταν</a:t>
            </a:r>
            <a:r>
              <a:rPr lang="en-US" altLang="en-US" sz="1400" b="1" dirty="0">
                <a:solidFill>
                  <a:srgbClr val="333399"/>
                </a:solidFill>
              </a:rPr>
              <a:t> pH &gt; </a:t>
            </a:r>
            <a:r>
              <a:rPr lang="en-US" altLang="en-US" sz="1400" b="1" dirty="0" err="1">
                <a:solidFill>
                  <a:srgbClr val="333399"/>
                </a:solidFill>
              </a:rPr>
              <a:t>p</a:t>
            </a:r>
            <a:r>
              <a:rPr lang="en-US" altLang="en-US" sz="1400" b="1" i="1" dirty="0" err="1">
                <a:solidFill>
                  <a:srgbClr val="333399"/>
                </a:solidFill>
              </a:rPr>
              <a:t>K</a:t>
            </a:r>
            <a:r>
              <a:rPr lang="en-US" altLang="en-US" sz="1400" b="1" baseline="-25000" dirty="0" err="1">
                <a:solidFill>
                  <a:srgbClr val="333399"/>
                </a:solidFill>
              </a:rPr>
              <a:t>a</a:t>
            </a:r>
            <a:endParaRPr lang="en-US" altLang="en-US" sz="1400" b="1" baseline="-25000" dirty="0">
              <a:solidFill>
                <a:srgbClr val="333399"/>
              </a:solidFill>
            </a:endParaRPr>
          </a:p>
          <a:p>
            <a:pPr lvl="3">
              <a:buFont typeface="Times New Roman" panose="02020603050405020304" pitchFamily="18" charset="0"/>
              <a:buChar char="-"/>
            </a:pPr>
            <a:r>
              <a:rPr lang="el-GR" altLang="en-US" sz="1400" b="1" dirty="0">
                <a:solidFill>
                  <a:srgbClr val="333399"/>
                </a:solidFill>
              </a:rPr>
              <a:t>Για μονοπρωτικό</a:t>
            </a:r>
            <a:r>
              <a:rPr lang="en-US" altLang="en-US" sz="1400" b="1" dirty="0">
                <a:solidFill>
                  <a:srgbClr val="333399"/>
                </a:solidFill>
              </a:rPr>
              <a:t>,</a:t>
            </a:r>
            <a:r>
              <a:rPr lang="el-GR" altLang="en-US" sz="1400" b="1" dirty="0">
                <a:solidFill>
                  <a:srgbClr val="333399"/>
                </a:solidFill>
              </a:rPr>
              <a:t> το </a:t>
            </a:r>
            <a:r>
              <a:rPr lang="en-US" altLang="en-US" sz="1400" b="1" dirty="0">
                <a:solidFill>
                  <a:srgbClr val="333399"/>
                </a:solidFill>
              </a:rPr>
              <a:t> HA </a:t>
            </a:r>
            <a:r>
              <a:rPr lang="el-GR" altLang="en-US" sz="1400" b="1" dirty="0">
                <a:solidFill>
                  <a:srgbClr val="333399"/>
                </a:solidFill>
              </a:rPr>
              <a:t>επικρατεί όταν </a:t>
            </a:r>
            <a:r>
              <a:rPr lang="en-US" altLang="en-US" sz="1400" b="1" dirty="0">
                <a:solidFill>
                  <a:srgbClr val="333399"/>
                </a:solidFill>
              </a:rPr>
              <a:t>pH &lt; </a:t>
            </a:r>
            <a:r>
              <a:rPr lang="en-US" altLang="en-US" sz="1400" b="1" dirty="0" err="1">
                <a:solidFill>
                  <a:srgbClr val="333399"/>
                </a:solidFill>
              </a:rPr>
              <a:t>p</a:t>
            </a:r>
            <a:r>
              <a:rPr lang="en-US" altLang="en-US" sz="1400" b="1" i="1" dirty="0" err="1">
                <a:solidFill>
                  <a:srgbClr val="333399"/>
                </a:solidFill>
              </a:rPr>
              <a:t>K</a:t>
            </a:r>
            <a:r>
              <a:rPr lang="en-US" altLang="en-US" sz="1400" b="1" baseline="-25000" dirty="0" err="1">
                <a:solidFill>
                  <a:srgbClr val="333399"/>
                </a:solidFill>
              </a:rPr>
              <a:t>a</a:t>
            </a:r>
            <a:endParaRPr lang="en-US" altLang="en-US" sz="1400" b="1" baseline="-25000" dirty="0">
              <a:solidFill>
                <a:srgbClr val="333399"/>
              </a:solidFill>
            </a:endParaRPr>
          </a:p>
          <a:p>
            <a:pPr marL="1371600" lvl="3" indent="0"/>
            <a:endParaRPr lang="en-US" altLang="en-US" sz="1400" b="1" baseline="-25000" dirty="0">
              <a:solidFill>
                <a:srgbClr val="333399"/>
              </a:solidFill>
            </a:endParaRPr>
          </a:p>
          <a:p>
            <a:pPr lvl="2">
              <a:buClr>
                <a:srgbClr val="CC3300"/>
              </a:buClr>
              <a:buSzPct val="60000"/>
              <a:buFont typeface="Wingdings" panose="05000000000000000000" pitchFamily="2" charset="2"/>
              <a:buChar char=""/>
            </a:pPr>
            <a:r>
              <a:rPr lang="el-GR" altLang="en-US" sz="1600" dirty="0"/>
              <a:t>Ομοίως για πολυπρωτικό</a:t>
            </a:r>
            <a:r>
              <a:rPr lang="en-US" altLang="en-US" sz="1600" dirty="0"/>
              <a:t>, </a:t>
            </a:r>
            <a:r>
              <a:rPr lang="el-GR" altLang="en-US" sz="1600" dirty="0"/>
              <a:t>αλλά με διάφορες τιμές</a:t>
            </a:r>
            <a:r>
              <a:rPr lang="en-US" altLang="en-US" sz="1600" dirty="0"/>
              <a:t> </a:t>
            </a:r>
            <a:r>
              <a:rPr lang="en-US" altLang="en-US" sz="1600" dirty="0" err="1"/>
              <a:t>p</a:t>
            </a:r>
            <a:r>
              <a:rPr lang="en-US" altLang="en-US" sz="1600" i="1" dirty="0" err="1"/>
              <a:t>K</a:t>
            </a:r>
            <a:r>
              <a:rPr lang="en-US" altLang="en-US" sz="1600" baseline="-25000" dirty="0" err="1"/>
              <a:t>a</a:t>
            </a:r>
            <a:endParaRPr lang="en-US" altLang="en-US" sz="1600" baseline="-25000" dirty="0"/>
          </a:p>
        </p:txBody>
      </p:sp>
      <p:pic>
        <p:nvPicPr>
          <p:cNvPr id="125955" name="Picture 3">
            <a:extLst>
              <a:ext uri="{FF2B5EF4-FFF2-40B4-BE49-F238E27FC236}">
                <a16:creationId xmlns:a16="http://schemas.microsoft.com/office/drawing/2014/main" id="{34715A5E-090F-4200-A44C-F86D4EFA3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4098925"/>
            <a:ext cx="5986463" cy="1860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5969" name="Text Box 17">
            <a:extLst>
              <a:ext uri="{FF2B5EF4-FFF2-40B4-BE49-F238E27FC236}">
                <a16:creationId xmlns:a16="http://schemas.microsoft.com/office/drawing/2014/main" id="{327613A7-91D6-470E-A7B5-7BC9AA1526A8}"/>
              </a:ext>
            </a:extLst>
          </p:cNvPr>
          <p:cNvSpPr txBox="1">
            <a:spLocks noChangeArrowheads="1"/>
          </p:cNvSpPr>
          <p:nvPr/>
        </p:nvSpPr>
        <p:spPr bwMode="auto">
          <a:xfrm>
            <a:off x="6876256" y="3674638"/>
            <a:ext cx="1638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dirty="0">
                <a:solidFill>
                  <a:srgbClr val="CC3300"/>
                </a:solidFill>
              </a:rPr>
              <a:t>Διπρωτικό οξύ</a:t>
            </a:r>
          </a:p>
        </p:txBody>
      </p:sp>
      <p:sp>
        <p:nvSpPr>
          <p:cNvPr id="125970" name="Text Box 18">
            <a:extLst>
              <a:ext uri="{FF2B5EF4-FFF2-40B4-BE49-F238E27FC236}">
                <a16:creationId xmlns:a16="http://schemas.microsoft.com/office/drawing/2014/main" id="{3AE5E903-A215-44D7-B7CA-22338E55B828}"/>
              </a:ext>
            </a:extLst>
          </p:cNvPr>
          <p:cNvSpPr txBox="1">
            <a:spLocks noChangeArrowheads="1"/>
          </p:cNvSpPr>
          <p:nvPr/>
        </p:nvSpPr>
        <p:spPr bwMode="auto">
          <a:xfrm>
            <a:off x="2338388" y="3703638"/>
            <a:ext cx="17557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a:solidFill>
                  <a:srgbClr val="CC3300"/>
                </a:solidFill>
              </a:rPr>
              <a:t>Τριπρωτικό οξύ</a:t>
            </a:r>
          </a:p>
        </p:txBody>
      </p:sp>
      <p:sp>
        <p:nvSpPr>
          <p:cNvPr id="125971" name="Text Box 19">
            <a:extLst>
              <a:ext uri="{FF2B5EF4-FFF2-40B4-BE49-F238E27FC236}">
                <a16:creationId xmlns:a16="http://schemas.microsoft.com/office/drawing/2014/main" id="{55668BB7-225D-4C5F-AA93-3D8EE914AA51}"/>
              </a:ext>
            </a:extLst>
          </p:cNvPr>
          <p:cNvSpPr txBox="1">
            <a:spLocks noChangeArrowheads="1"/>
          </p:cNvSpPr>
          <p:nvPr/>
        </p:nvSpPr>
        <p:spPr bwMode="auto">
          <a:xfrm>
            <a:off x="194138" y="6003221"/>
            <a:ext cx="6508750" cy="642937"/>
          </a:xfrm>
          <a:prstGeom prst="rect">
            <a:avLst/>
          </a:prstGeom>
          <a:solidFill>
            <a:srgbClr val="CCEC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b="1" i="1" dirty="0">
                <a:solidFill>
                  <a:srgbClr val="333399"/>
                </a:solidFill>
              </a:rPr>
              <a:t>Καθορισμός των Μορφών που επικρατούν με σύγκριση του </a:t>
            </a:r>
            <a:r>
              <a:rPr lang="en-US" altLang="en-US" b="1" i="1" dirty="0">
                <a:solidFill>
                  <a:srgbClr val="333399"/>
                </a:solidFill>
              </a:rPr>
              <a:t>pH </a:t>
            </a:r>
            <a:r>
              <a:rPr lang="el-GR" altLang="en-US" b="1" i="1" dirty="0">
                <a:solidFill>
                  <a:srgbClr val="333399"/>
                </a:solidFill>
              </a:rPr>
              <a:t>του διαλύματος με τις τιμές</a:t>
            </a:r>
            <a:r>
              <a:rPr lang="en-US" altLang="en-US" b="1" i="1" dirty="0">
                <a:solidFill>
                  <a:srgbClr val="333399"/>
                </a:solidFill>
              </a:rPr>
              <a:t> </a:t>
            </a:r>
            <a:r>
              <a:rPr lang="en-US" altLang="en-US" b="1" i="1" dirty="0" err="1">
                <a:solidFill>
                  <a:srgbClr val="333399"/>
                </a:solidFill>
              </a:rPr>
              <a:t>pKa</a:t>
            </a:r>
            <a:endParaRPr lang="en-US" altLang="en-US" b="1" i="1" dirty="0">
              <a:solidFill>
                <a:srgbClr val="333399"/>
              </a:solidFill>
            </a:endParaRPr>
          </a:p>
        </p:txBody>
      </p:sp>
      <p:pic>
        <p:nvPicPr>
          <p:cNvPr id="3" name="Picture 2">
            <a:extLst>
              <a:ext uri="{FF2B5EF4-FFF2-40B4-BE49-F238E27FC236}">
                <a16:creationId xmlns:a16="http://schemas.microsoft.com/office/drawing/2014/main" id="{5096A36E-AF3A-9426-E619-30E7DC890F3D}"/>
              </a:ext>
            </a:extLst>
          </p:cNvPr>
          <p:cNvPicPr>
            <a:picLocks noChangeAspect="1"/>
          </p:cNvPicPr>
          <p:nvPr/>
        </p:nvPicPr>
        <p:blipFill>
          <a:blip r:embed="rId4"/>
          <a:stretch>
            <a:fillRect/>
          </a:stretch>
        </p:blipFill>
        <p:spPr>
          <a:xfrm>
            <a:off x="6117239" y="4098488"/>
            <a:ext cx="2926344" cy="1592598"/>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1969" name="Text Box 1">
            <a:extLst>
              <a:ext uri="{FF2B5EF4-FFF2-40B4-BE49-F238E27FC236}">
                <a16:creationId xmlns:a16="http://schemas.microsoft.com/office/drawing/2014/main" id="{4915D894-5E5E-4049-AC4E-B79108344159}"/>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Ποιο είναι το ισχυρότερο οξύ??</a:t>
            </a:r>
          </a:p>
        </p:txBody>
      </p:sp>
      <p:pic>
        <p:nvPicPr>
          <p:cNvPr id="211970" name="Picture 2">
            <a:extLst>
              <a:ext uri="{FF2B5EF4-FFF2-40B4-BE49-F238E27FC236}">
                <a16:creationId xmlns:a16="http://schemas.microsoft.com/office/drawing/2014/main" id="{0BD488A3-9B39-42CF-8195-F0E29DDE1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2228850"/>
            <a:ext cx="4851400" cy="3273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2993" name="Text Box 1">
            <a:extLst>
              <a:ext uri="{FF2B5EF4-FFF2-40B4-BE49-F238E27FC236}">
                <a16:creationId xmlns:a16="http://schemas.microsoft.com/office/drawing/2014/main" id="{44CD7285-13A6-47DB-85DE-9E943C60015D}"/>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Απάντηση…</a:t>
            </a:r>
          </a:p>
        </p:txBody>
      </p:sp>
      <p:sp>
        <p:nvSpPr>
          <p:cNvPr id="212994" name="Text Box 2">
            <a:extLst>
              <a:ext uri="{FF2B5EF4-FFF2-40B4-BE49-F238E27FC236}">
                <a16:creationId xmlns:a16="http://schemas.microsoft.com/office/drawing/2014/main" id="{F7782F71-B61B-478D-B954-1A80EEAC58B7}"/>
              </a:ext>
            </a:extLst>
          </p:cNvPr>
          <p:cNvSpPr txBox="1">
            <a:spLocks noChangeArrowheads="1"/>
          </p:cNvSpPr>
          <p:nvPr/>
        </p:nvSpPr>
        <p:spPr bwMode="auto">
          <a:xfrm>
            <a:off x="457200" y="1600200"/>
            <a:ext cx="8229600" cy="218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600"/>
              </a:spcBef>
              <a:buClr>
                <a:srgbClr val="CCCCFF"/>
              </a:buClr>
              <a:buFont typeface="Wingdings" panose="05000000000000000000" pitchFamily="2" charset="2"/>
              <a:buChar char=""/>
            </a:pPr>
            <a:r>
              <a:rPr lang="el-GR" altLang="en-US" sz="2400"/>
              <a:t>Το οξυγόνο είναι πιο ηλεκτραρνητικό από το άζωτο. Επομένως θα έλκει περισσότερη ηλεκτρονική πυκνότητα με επαγωγή απ’ότι το άζωτο. Επομένως θα απεντοπίζεται  καλύτερα το αρνητικό φορτίο στο μόριο με το οξυγόνο απ’ότι στο μόριο που φέρει το άζωτο. Η διάχυση του φορτίου σε άλλες περιοχές του  μορίου καθιστά την συζυγή βάση περισσότερο σταθερή, ωθώντας την ισορροπία προς αυτή την πλευρά, άρα ένα ισχυρότερο οξύ.</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4017" name="Text Box 1">
            <a:extLst>
              <a:ext uri="{FF2B5EF4-FFF2-40B4-BE49-F238E27FC236}">
                <a16:creationId xmlns:a16="http://schemas.microsoft.com/office/drawing/2014/main" id="{E0B2BABA-ECDA-444E-87EC-22FE2577FACF}"/>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Ποιο είναι το ισχυρότερο οξύ?</a:t>
            </a:r>
          </a:p>
        </p:txBody>
      </p:sp>
      <p:pic>
        <p:nvPicPr>
          <p:cNvPr id="214018" name="Picture 2">
            <a:extLst>
              <a:ext uri="{FF2B5EF4-FFF2-40B4-BE49-F238E27FC236}">
                <a16:creationId xmlns:a16="http://schemas.microsoft.com/office/drawing/2014/main" id="{A386F8B0-FC78-4B30-A596-7CCE9B8D72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2325" y="2228850"/>
            <a:ext cx="4957763" cy="3273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41" name="Text Box 1">
            <a:extLst>
              <a:ext uri="{FF2B5EF4-FFF2-40B4-BE49-F238E27FC236}">
                <a16:creationId xmlns:a16="http://schemas.microsoft.com/office/drawing/2014/main" id="{9A60BC12-3261-4068-B9A5-2C18831781D4}"/>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Απάντηση</a:t>
            </a:r>
          </a:p>
        </p:txBody>
      </p:sp>
      <p:sp>
        <p:nvSpPr>
          <p:cNvPr id="215042" name="Text Box 2">
            <a:extLst>
              <a:ext uri="{FF2B5EF4-FFF2-40B4-BE49-F238E27FC236}">
                <a16:creationId xmlns:a16="http://schemas.microsoft.com/office/drawing/2014/main" id="{8D5CA6EB-0D20-486C-9FB0-B19028A5B72C}"/>
              </a:ext>
            </a:extLst>
          </p:cNvPr>
          <p:cNvSpPr txBox="1">
            <a:spLocks noChangeArrowheads="1"/>
          </p:cNvSpPr>
          <p:nvPr/>
        </p:nvSpPr>
        <p:spPr bwMode="auto">
          <a:xfrm>
            <a:off x="457200" y="1600200"/>
            <a:ext cx="8229600" cy="218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600"/>
              </a:spcBef>
              <a:buClr>
                <a:srgbClr val="CCCCFF"/>
              </a:buClr>
              <a:buFont typeface="Wingdings" panose="05000000000000000000" pitchFamily="2" charset="2"/>
              <a:buChar char=""/>
            </a:pPr>
            <a:r>
              <a:rPr lang="el-GR" altLang="en-US" sz="2400"/>
              <a:t>Το χλώριο είναι πιο ηλεκτραρνητικό από το βρώμιο. Επομένως τα 3 χλώρια θα τραβήξουν περισσότερη ηλεκτρονική πυκνότητα προς την πλευρά τους με επαγωγή απ΄’ότι τα βρώμια. Αυτό θα απεντοπίζει καλύτερα το φορτίο στο μόριο με το χλώριο απ΄ότι στο μόριο με το βρώμιο, Αυτή η διασπορά του φορτίου σε άλλες περιοχές του  μορίου καθιστά την συζυγή βάση πιο σταθερή, άρα ισορροπία προς αυτή την πλευρά, άρα ισχυρότερο οξύ.</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6065" name="Text Box 1">
            <a:extLst>
              <a:ext uri="{FF2B5EF4-FFF2-40B4-BE49-F238E27FC236}">
                <a16:creationId xmlns:a16="http://schemas.microsoft.com/office/drawing/2014/main" id="{DC3C736C-E0D6-44A1-88F2-113E6DF96E5E}"/>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400">
                <a:solidFill>
                  <a:srgbClr val="FF0000"/>
                </a:solidFill>
              </a:rPr>
              <a:t>Γιατί η φαινόλη είναι πιο όξινη από την κυκλοεξανόλη?</a:t>
            </a:r>
          </a:p>
        </p:txBody>
      </p:sp>
      <p:sp>
        <p:nvSpPr>
          <p:cNvPr id="216066" name="Text Box 2">
            <a:extLst>
              <a:ext uri="{FF2B5EF4-FFF2-40B4-BE49-F238E27FC236}">
                <a16:creationId xmlns:a16="http://schemas.microsoft.com/office/drawing/2014/main" id="{6ADF31DF-C537-4DC3-A37C-41A317F0FB9F}"/>
              </a:ext>
            </a:extLst>
          </p:cNvPr>
          <p:cNvSpPr txBox="1">
            <a:spLocks noChangeArrowheads="1"/>
          </p:cNvSpPr>
          <p:nvPr/>
        </p:nvSpPr>
        <p:spPr bwMode="auto">
          <a:xfrm>
            <a:off x="0" y="1600200"/>
            <a:ext cx="91440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3337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9pPr>
          </a:lstStyle>
          <a:p>
            <a:pPr>
              <a:lnSpc>
                <a:spcPct val="90000"/>
              </a:lnSpc>
              <a:spcBef>
                <a:spcPts val="800"/>
              </a:spcBef>
              <a:buClrTx/>
              <a:buFontTx/>
              <a:buNone/>
            </a:pPr>
            <a:endParaRPr lang="el-GR" altLang="en-US" sz="3200"/>
          </a:p>
          <a:p>
            <a:pPr>
              <a:lnSpc>
                <a:spcPct val="90000"/>
              </a:lnSpc>
              <a:spcBef>
                <a:spcPts val="800"/>
              </a:spcBef>
              <a:buClrTx/>
              <a:buFontTx/>
              <a:buNone/>
            </a:pPr>
            <a:endParaRPr lang="el-GR" altLang="en-US" sz="3200"/>
          </a:p>
          <a:p>
            <a:pPr>
              <a:lnSpc>
                <a:spcPct val="90000"/>
              </a:lnSpc>
              <a:spcBef>
                <a:spcPts val="800"/>
              </a:spcBef>
              <a:buClrTx/>
              <a:buFontTx/>
              <a:buNone/>
            </a:pPr>
            <a:endParaRPr lang="el-GR" altLang="en-US" sz="3200"/>
          </a:p>
          <a:p>
            <a:pPr>
              <a:lnSpc>
                <a:spcPct val="90000"/>
              </a:lnSpc>
              <a:spcBef>
                <a:spcPts val="800"/>
              </a:spcBef>
              <a:buClrTx/>
              <a:buFontTx/>
              <a:buNone/>
            </a:pPr>
            <a:endParaRPr lang="el-GR" altLang="en-US" sz="3200"/>
          </a:p>
          <a:p>
            <a:pPr>
              <a:lnSpc>
                <a:spcPct val="90000"/>
              </a:lnSpc>
              <a:spcBef>
                <a:spcPts val="800"/>
              </a:spcBef>
              <a:buClrTx/>
              <a:buFontTx/>
              <a:buNone/>
            </a:pPr>
            <a:endParaRPr lang="el-GR" altLang="en-US" sz="3200"/>
          </a:p>
          <a:p>
            <a:pPr>
              <a:lnSpc>
                <a:spcPct val="90000"/>
              </a:lnSpc>
              <a:spcBef>
                <a:spcPts val="800"/>
              </a:spcBef>
              <a:buClrTx/>
              <a:buFontTx/>
              <a:buNone/>
            </a:pPr>
            <a:endParaRPr lang="el-GR" altLang="en-US" sz="3200"/>
          </a:p>
          <a:p>
            <a:pPr>
              <a:lnSpc>
                <a:spcPct val="90000"/>
              </a:lnSpc>
              <a:spcBef>
                <a:spcPts val="800"/>
              </a:spcBef>
              <a:buClrTx/>
              <a:buFontTx/>
              <a:buNone/>
            </a:pPr>
            <a:endParaRPr lang="el-GR" altLang="en-US" sz="3200"/>
          </a:p>
          <a:p>
            <a:pPr>
              <a:lnSpc>
                <a:spcPct val="90000"/>
              </a:lnSpc>
              <a:spcBef>
                <a:spcPts val="800"/>
              </a:spcBef>
              <a:buClr>
                <a:srgbClr val="CCCCFF"/>
              </a:buClr>
              <a:buFont typeface="Wingdings" panose="05000000000000000000" pitchFamily="2" charset="2"/>
              <a:buChar char=""/>
            </a:pPr>
            <a:r>
              <a:rPr lang="el-GR" altLang="en-US" sz="3200"/>
              <a:t>Η αυξημένη οξύτητα της φαινόλης οφείλεται στην σταθεροποίηση της συζυγούς βάσεως λόγω συντονισμού</a:t>
            </a:r>
          </a:p>
        </p:txBody>
      </p:sp>
      <p:pic>
        <p:nvPicPr>
          <p:cNvPr id="216067" name="Picture 3">
            <a:extLst>
              <a:ext uri="{FF2B5EF4-FFF2-40B4-BE49-F238E27FC236}">
                <a16:creationId xmlns:a16="http://schemas.microsoft.com/office/drawing/2014/main" id="{267E7492-0CBE-47FB-A9B2-A7003E14D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484313"/>
            <a:ext cx="6818312" cy="2409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6068" name="Picture 4">
            <a:extLst>
              <a:ext uri="{FF2B5EF4-FFF2-40B4-BE49-F238E27FC236}">
                <a16:creationId xmlns:a16="http://schemas.microsoft.com/office/drawing/2014/main" id="{237C4BAE-4EFF-4D78-9220-050B0EF27A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716338"/>
            <a:ext cx="7269162" cy="1400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7089" name="Text Box 1">
            <a:extLst>
              <a:ext uri="{FF2B5EF4-FFF2-40B4-BE49-F238E27FC236}">
                <a16:creationId xmlns:a16="http://schemas.microsoft.com/office/drawing/2014/main" id="{3019B08D-9199-4046-B277-91997E9B9D5F}"/>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Απάντηση</a:t>
            </a:r>
          </a:p>
        </p:txBody>
      </p:sp>
      <p:sp>
        <p:nvSpPr>
          <p:cNvPr id="217090" name="Text Box 2">
            <a:extLst>
              <a:ext uri="{FF2B5EF4-FFF2-40B4-BE49-F238E27FC236}">
                <a16:creationId xmlns:a16="http://schemas.microsoft.com/office/drawing/2014/main" id="{B64889BA-E928-49DA-9C45-883488839100}"/>
              </a:ext>
            </a:extLst>
          </p:cNvPr>
          <p:cNvSpPr txBox="1">
            <a:spLocks noChangeArrowheads="1"/>
          </p:cNvSpPr>
          <p:nvPr/>
        </p:nvSpPr>
        <p:spPr bwMode="auto">
          <a:xfrm>
            <a:off x="457200" y="1600200"/>
            <a:ext cx="8229600" cy="218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700"/>
              </a:spcBef>
              <a:buClr>
                <a:srgbClr val="CCCCFF"/>
              </a:buClr>
              <a:buFont typeface="Wingdings" panose="05000000000000000000" pitchFamily="2" charset="2"/>
              <a:buChar char=""/>
            </a:pPr>
            <a:r>
              <a:rPr lang="el-GR" altLang="en-US" sz="2800" dirty="0"/>
              <a:t>Η συζυγής βάση του πρώτου οξέος μπορεί να απεντοπίσει το αρνητικό της φορτίο μέσω συντονισμού. Διαχέοντας το φορτίο σε άλλες περιοχές του μορίου καθίσταται η συζυγής βάση πιο σταθερή, με μετάθεση της ισορροπίας προς τα δεξιά. Αυτό κατά συνέπεια σημαίνει ισχυρότερο οξύ (διίσταται περισσότερο αποδίδοντας πρωτόνια)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8113" name="Text Box 1">
            <a:extLst>
              <a:ext uri="{FF2B5EF4-FFF2-40B4-BE49-F238E27FC236}">
                <a16:creationId xmlns:a16="http://schemas.microsoft.com/office/drawing/2014/main" id="{A88FD243-7AE0-4B06-9D87-E0D0B63FAA37}"/>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Επίδραση της απεντόπισης στις </a:t>
            </a:r>
            <a:r>
              <a:rPr lang="en-US" altLang="en-US" sz="3800"/>
              <a:t>pka </a:t>
            </a:r>
            <a:r>
              <a:rPr lang="el-GR" altLang="en-US" sz="3800"/>
              <a:t>της-ΟΗ και –ΝΗ</a:t>
            </a:r>
            <a:r>
              <a:rPr lang="el-GR" altLang="en-US" sz="3800" baseline="-25000"/>
              <a:t>3</a:t>
            </a:r>
            <a:r>
              <a:rPr lang="el-GR" altLang="en-US" sz="3800" baseline="30000"/>
              <a:t>+</a:t>
            </a:r>
          </a:p>
        </p:txBody>
      </p:sp>
      <p:pic>
        <p:nvPicPr>
          <p:cNvPr id="218114" name="Picture 2">
            <a:extLst>
              <a:ext uri="{FF2B5EF4-FFF2-40B4-BE49-F238E27FC236}">
                <a16:creationId xmlns:a16="http://schemas.microsoft.com/office/drawing/2014/main" id="{E508BC63-C95C-47D3-B054-5C2993EFD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5472"/>
          <a:stretch>
            <a:fillRect/>
          </a:stretch>
        </p:blipFill>
        <p:spPr bwMode="auto">
          <a:xfrm>
            <a:off x="214313" y="1428750"/>
            <a:ext cx="8929687" cy="5429250"/>
          </a:xfrm>
          <a:prstGeom prst="rect">
            <a:avLst/>
          </a:prstGeom>
          <a:noFill/>
          <a:ln>
            <a:noFill/>
          </a:ln>
          <a:effectLst/>
          <a:extLst>
            <a:ext uri="{909E8E84-426E-40DD-AFC4-6F175D3DCCD1}">
              <a14:hiddenFill xmlns:a14="http://schemas.microsoft.com/office/drawing/2010/main">
                <a:blipFill dpi="0" rotWithShape="0">
                  <a:blip/>
                  <a:srcRect b="15472"/>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9137" name="Text Box 1">
            <a:extLst>
              <a:ext uri="{FF2B5EF4-FFF2-40B4-BE49-F238E27FC236}">
                <a16:creationId xmlns:a16="http://schemas.microsoft.com/office/drawing/2014/main" id="{B2926128-DC20-47A8-AA8D-7C1A5008400B}"/>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Ποιο είναι πιο ισχυρό οξύ?</a:t>
            </a:r>
          </a:p>
        </p:txBody>
      </p:sp>
      <p:pic>
        <p:nvPicPr>
          <p:cNvPr id="219138" name="Picture 2">
            <a:extLst>
              <a:ext uri="{FF2B5EF4-FFF2-40B4-BE49-F238E27FC236}">
                <a16:creationId xmlns:a16="http://schemas.microsoft.com/office/drawing/2014/main" id="{EF803820-47B5-4ED3-9928-6A1F6E3C9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550" y="1924050"/>
            <a:ext cx="5168900" cy="3881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0161" name="Text Box 1">
            <a:extLst>
              <a:ext uri="{FF2B5EF4-FFF2-40B4-BE49-F238E27FC236}">
                <a16:creationId xmlns:a16="http://schemas.microsoft.com/office/drawing/2014/main" id="{7D03E5F2-307F-43E9-BC80-219C5407774A}"/>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Απάντηση…</a:t>
            </a:r>
          </a:p>
        </p:txBody>
      </p:sp>
      <p:sp>
        <p:nvSpPr>
          <p:cNvPr id="220162" name="Text Box 2">
            <a:extLst>
              <a:ext uri="{FF2B5EF4-FFF2-40B4-BE49-F238E27FC236}">
                <a16:creationId xmlns:a16="http://schemas.microsoft.com/office/drawing/2014/main" id="{FB4485B8-F379-46E2-B3C0-4EDDAF6FDB38}"/>
              </a:ext>
            </a:extLst>
          </p:cNvPr>
          <p:cNvSpPr txBox="1">
            <a:spLocks noChangeArrowheads="1"/>
          </p:cNvSpPr>
          <p:nvPr/>
        </p:nvSpPr>
        <p:spPr bwMode="auto">
          <a:xfrm>
            <a:off x="457200" y="1600200"/>
            <a:ext cx="8229600" cy="218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700"/>
              </a:spcBef>
              <a:buClr>
                <a:srgbClr val="CCCCFF"/>
              </a:buClr>
              <a:buFont typeface="Wingdings" panose="05000000000000000000" pitchFamily="2" charset="2"/>
              <a:buChar char=""/>
            </a:pPr>
            <a:r>
              <a:rPr lang="el-GR" altLang="en-US" sz="2800"/>
              <a:t>Η συζυγής βάση του δευτέρου οξέος μπορεί να απεντοπίσει το αρνητικό της φορτίο μέσω συντονισμού. Η διάχυση του φορτίου σε άλλες περιοχές  του μορίου καθιστά  την συζυγή βάση πιο σταθερή, ωθώντας την αντίδραση  προς αυτή την πλευρά της ισορροπίας, άρα ισχυρότερο το οξύ (μεγαλύτερη πιθανότητα να εγκαταλείψει το πρωτόνιό του).</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1185" name="Text Box 1">
            <a:extLst>
              <a:ext uri="{FF2B5EF4-FFF2-40B4-BE49-F238E27FC236}">
                <a16:creationId xmlns:a16="http://schemas.microsoft.com/office/drawing/2014/main" id="{1E029BF4-277B-462A-B07B-44BA69ED224E}"/>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a:t>Α.Ποιά μόρια έχουν την δυνατότητα να δράσουν ως δότες και δέκτες Η σε υδρογονοδεσμό?</a:t>
            </a:r>
            <a:br>
              <a:rPr lang="el-GR" altLang="en-US" sz="2000"/>
            </a:br>
            <a:r>
              <a:rPr lang="el-GR" altLang="en-US" sz="2000"/>
              <a:t>Β.Ποιά είναι τα πιο όξινα μόρια?</a:t>
            </a:r>
          </a:p>
        </p:txBody>
      </p:sp>
      <p:pic>
        <p:nvPicPr>
          <p:cNvPr id="221186" name="Picture 2">
            <a:extLst>
              <a:ext uri="{FF2B5EF4-FFF2-40B4-BE49-F238E27FC236}">
                <a16:creationId xmlns:a16="http://schemas.microsoft.com/office/drawing/2014/main" id="{96B10013-A5DA-4118-8F3B-5A2DA4E68A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913" y="1600200"/>
            <a:ext cx="5462587" cy="453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1668</TotalTime>
  <Words>6462</Words>
  <Application>Microsoft Office PowerPoint</Application>
  <PresentationFormat>On-screen Show (4:3)</PresentationFormat>
  <Paragraphs>772</Paragraphs>
  <Slides>123</Slides>
  <Notes>120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0</vt:i4>
      </vt:variant>
      <vt:variant>
        <vt:lpstr>Slide Titles</vt:lpstr>
      </vt:variant>
      <vt:variant>
        <vt:i4>123</vt:i4>
      </vt:variant>
    </vt:vector>
  </HeadingPairs>
  <TitlesOfParts>
    <vt:vector size="136" baseType="lpstr">
      <vt:lpstr>Arial</vt:lpstr>
      <vt:lpstr>Arial Narrow</vt:lpstr>
      <vt:lpstr>Calibri</vt:lpstr>
      <vt:lpstr>Calibri Light</vt:lpstr>
      <vt:lpstr>Cambria Math</vt:lpstr>
      <vt:lpstr>Comic Sans MS</vt:lpstr>
      <vt:lpstr>ff3</vt:lpstr>
      <vt:lpstr>MathJax_Main</vt:lpstr>
      <vt:lpstr>MathJax_Math-italic</vt:lpstr>
      <vt:lpstr>Tahoma</vt:lpstr>
      <vt:lpstr>Times New Roman</vt:lpstr>
      <vt:lpstr>Wingdings</vt:lpstr>
      <vt:lpstr>Office Theme</vt:lpstr>
      <vt:lpstr>ΠΟΛΥΠΡΩΤΙΚΑ ΣΥΣΤΗΜΑΤΑ</vt:lpstr>
      <vt:lpstr>PowerPoint Presentation</vt:lpstr>
      <vt:lpstr>PowerPoint Presentation</vt:lpstr>
      <vt:lpstr>Kαμπύλη ογκομέτρησης για διπρωτικό οξύ Η2Α</vt:lpstr>
      <vt:lpstr>Καμπύλη ογκομέτρησης Η3Α</vt:lpstr>
      <vt:lpstr>Καμπύλη ογκομέτρησης άλατος πολυπρωτικού οξέος CO3-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Zwitterion Το αμινοξύ υπάρχει ως ένα διπολικό ιόν. Η  -COOH χάνει H+, η  -NH2 κερδίζει 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Μελέτη για το σπίτι....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Stavroula Koulocheri</dc:creator>
  <cp:lastModifiedBy>Christos Adamopoulos</cp:lastModifiedBy>
  <cp:revision>21</cp:revision>
  <dcterms:created xsi:type="dcterms:W3CDTF">2020-10-09T19:44:02Z</dcterms:created>
  <dcterms:modified xsi:type="dcterms:W3CDTF">2023-10-27T08:35:56Z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