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83" r:id="rId8"/>
    <p:sldId id="284" r:id="rId9"/>
    <p:sldId id="268" r:id="rId10"/>
    <p:sldId id="269" r:id="rId11"/>
    <p:sldId id="286" r:id="rId12"/>
    <p:sldId id="285" r:id="rId13"/>
    <p:sldId id="264" r:id="rId14"/>
    <p:sldId id="281" r:id="rId15"/>
    <p:sldId id="270" r:id="rId16"/>
    <p:sldId id="28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274638"/>
            <a:ext cx="8229600" cy="58515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2 - Θέση ημερομηνίας"/>
          <p:cNvSpPr>
            <a:spLocks noGrp="1"/>
          </p:cNvSpPr>
          <p:nvPr>
            <p:ph type="dt" sz="half" idx="10"/>
          </p:nvPr>
        </p:nvSpPr>
        <p:spPr>
          <a:xfrm>
            <a:off x="457200" y="6245225"/>
            <a:ext cx="2133600" cy="476250"/>
          </a:xfrm>
        </p:spPr>
        <p:txBody>
          <a:bodyPr/>
          <a:lstStyle>
            <a:lvl1pPr>
              <a:defRPr/>
            </a:lvl1pPr>
          </a:lstStyle>
          <a:p>
            <a:pPr>
              <a:defRPr/>
            </a:pPr>
            <a:endParaRPr lang="el-GR"/>
          </a:p>
        </p:txBody>
      </p:sp>
      <p:sp>
        <p:nvSpPr>
          <p:cNvPr id="4" name="3 - Θέση υποσέλιδου"/>
          <p:cNvSpPr>
            <a:spLocks noGrp="1"/>
          </p:cNvSpPr>
          <p:nvPr>
            <p:ph type="ftr" sz="quarter" idx="11"/>
          </p:nvPr>
        </p:nvSpPr>
        <p:spPr>
          <a:xfrm>
            <a:off x="3124200" y="6245225"/>
            <a:ext cx="2895600" cy="476250"/>
          </a:xfrm>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a:xfrm>
            <a:off x="6553200" y="6245225"/>
            <a:ext cx="2133600" cy="476250"/>
          </a:xfrm>
        </p:spPr>
        <p:txBody>
          <a:bodyPr/>
          <a:lstStyle>
            <a:lvl1pPr>
              <a:defRPr/>
            </a:lvl1pPr>
          </a:lstStyle>
          <a:p>
            <a:pPr>
              <a:defRPr/>
            </a:pPr>
            <a:fld id="{C9E276E9-86BE-4A65-908D-03D62FE5B115}"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Εναλλακτικές εφαρμογές αξιολόγησης</a:t>
            </a:r>
            <a:endParaRPr lang="el-GR" dirty="0"/>
          </a:p>
        </p:txBody>
      </p:sp>
      <p:sp>
        <p:nvSpPr>
          <p:cNvPr id="3" name="2 - Υπότιτλος"/>
          <p:cNvSpPr>
            <a:spLocks noGrp="1"/>
          </p:cNvSpPr>
          <p:nvPr>
            <p:ph type="subTitle" idx="1"/>
          </p:nvPr>
        </p:nvSpPr>
        <p:spPr/>
        <p:txBody>
          <a:bodyPr/>
          <a:lstStyle/>
          <a:p>
            <a:r>
              <a:rPr lang="el-GR" dirty="0" smtClean="0"/>
              <a:t>Αξιολόγηση μαθητή</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Group 2"/>
          <p:cNvGraphicFramePr>
            <a:graphicFrameLocks noGrp="1"/>
          </p:cNvGraphicFramePr>
          <p:nvPr>
            <p:ph/>
          </p:nvPr>
        </p:nvGraphicFramePr>
        <p:xfrm>
          <a:off x="457200" y="457200"/>
          <a:ext cx="7408863" cy="5851526"/>
        </p:xfrm>
        <a:graphic>
          <a:graphicData uri="http://schemas.openxmlformats.org/drawingml/2006/table">
            <a:tbl>
              <a:tblPr/>
              <a:tblGrid>
                <a:gridCol w="1255713">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2068512">
                  <a:extLst>
                    <a:ext uri="{9D8B030D-6E8A-4147-A177-3AD203B41FA5}">
                      <a16:colId xmlns:a16="http://schemas.microsoft.com/office/drawing/2014/main" val="20002"/>
                    </a:ext>
                  </a:extLst>
                </a:gridCol>
                <a:gridCol w="2068513">
                  <a:extLst>
                    <a:ext uri="{9D8B030D-6E8A-4147-A177-3AD203B41FA5}">
                      <a16:colId xmlns:a16="http://schemas.microsoft.com/office/drawing/2014/main" val="20003"/>
                    </a:ext>
                  </a:extLst>
                </a:gridCol>
              </a:tblGrid>
              <a:tr h="1951038">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err="1" smtClean="0">
                          <a:ln>
                            <a:noFill/>
                          </a:ln>
                          <a:solidFill>
                            <a:schemeClr val="tx1"/>
                          </a:solidFill>
                          <a:effectLst/>
                          <a:latin typeface="Arial Narrow" pitchFamily="34" charset="0"/>
                          <a:ea typeface="Times New Roman" pitchFamily="18" charset="0"/>
                          <a:cs typeface="Tahoma" pitchFamily="34" charset="0"/>
                        </a:rPr>
                        <a:t>Αποτελεσμα</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a:t>
                      </a:r>
                      <a:r>
                        <a:rPr kumimoji="0" lang="el-GR" sz="1400" b="1" i="0" u="none" strike="noStrike" cap="none" normalizeH="0" baseline="0" dirty="0" err="1" smtClean="0">
                          <a:ln>
                            <a:noFill/>
                          </a:ln>
                          <a:solidFill>
                            <a:schemeClr val="tx1"/>
                          </a:solidFill>
                          <a:effectLst/>
                          <a:latin typeface="Arial Narrow" pitchFamily="34" charset="0"/>
                          <a:ea typeface="Times New Roman" pitchFamily="18" charset="0"/>
                          <a:cs typeface="Tahoma" pitchFamily="34" charset="0"/>
                        </a:rPr>
                        <a:t>τικότητα</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 </a:t>
                      </a:r>
                      <a:b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b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στη δουλειά</a:t>
                      </a:r>
                      <a:endParaRPr kumimoji="0" lang="el-GR"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Η δουλειά είναι πολύ μπερδεμένη.</a:t>
                      </a:r>
                      <a:b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b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Ο καθένας έχει διαφορετικές ιδέες για το τι πρόκειται να κάνουν ή καμιά ιδέα</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Έχουν όλοι καταλάβει το τι πρέπει να κάνουν, αλλά μερικές φορές μπερδεύονται με κάποια συγκεκριμένη δουλειά</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Ξέρουν τι κάνουν και γιατί το κάνουν</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3319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Ενδιαφέρον για το </a:t>
                      </a: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Project</a:t>
                      </a: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Στην πραγματικότητα κανένας δεν ενδιαφέρεται γι΄ αυτό το </a:t>
                      </a: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Project</a:t>
                      </a:r>
                      <a:r>
                        <a:rPr kumimoji="0" lang="el-GR"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 Είναι βαρετό..</a:t>
                      </a:r>
                      <a:endPar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Καλό είναι το </a:t>
                      </a:r>
                      <a:r>
                        <a:rPr kumimoji="0" lang="fr-F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Project</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 αλλά δεν φαίνεται να τους ενδιαφέρει πολύ</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Το </a:t>
                      </a:r>
                      <a:r>
                        <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Project</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 τους ενδιαφέρει πολύ, και σκέφτονται ότι τους έχει δώσει πολλά</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568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Γνώσεις</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Δεν κάνουν τίποτα που να τους κάνει να αισθάνονται ότι μαθαίνουν ή ότι δοκιμάζουν νέες δεξιότητες</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Έχουν μάθει μερικά πράγματα αλλά θα μπορούσαν να μάθουν περισσότερα σ’ αυτό το χρονικό διάστημα</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Έμαθαν κυρίως πώς να δουλεύουν ομαδικά, να επιλέγουν ένα θέμα και να συγκεντρώνουν πληροφορίες. Απέκτησαν δεξιότητες στη χρήση της γλώσσας και στο στήσιμο των επιχειρημάτων</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Αξιολόγηση διαδικασίας</a:t>
            </a:r>
            <a:br>
              <a:rPr lang="el-GR" dirty="0" smtClean="0"/>
            </a:br>
            <a:endParaRPr lang="el-GR"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033462" y="1600994"/>
            <a:ext cx="7077075" cy="4524375"/>
          </a:xfrm>
          <a:prstGeom prst="rect">
            <a:avLst/>
          </a:prstGeom>
          <a:noFill/>
          <a:ln w="9525">
            <a:noFill/>
            <a:miter lim="800000"/>
            <a:headEnd/>
            <a:tailEnd/>
          </a:ln>
        </p:spPr>
      </p:pic>
      <p:pic>
        <p:nvPicPr>
          <p:cNvPr id="3075" name="Picture 3"/>
          <p:cNvPicPr>
            <a:picLocks noChangeAspect="1" noChangeArrowheads="1"/>
          </p:cNvPicPr>
          <p:nvPr/>
        </p:nvPicPr>
        <p:blipFill>
          <a:blip r:embed="rId2" cstate="print"/>
          <a:srcRect/>
          <a:stretch>
            <a:fillRect/>
          </a:stretch>
        </p:blipFill>
        <p:spPr bwMode="auto">
          <a:xfrm>
            <a:off x="1095325" y="1166813"/>
            <a:ext cx="7077075" cy="45243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Αξιολόγηση διαδικασίας</a:t>
            </a:r>
            <a:endParaRPr lang="el-GR" dirty="0"/>
          </a:p>
        </p:txBody>
      </p:sp>
      <p:sp>
        <p:nvSpPr>
          <p:cNvPr id="3" name="2 - Θέση περιεχομένου"/>
          <p:cNvSpPr>
            <a:spLocks noGrp="1"/>
          </p:cNvSpPr>
          <p:nvPr>
            <p:ph idx="1"/>
          </p:nvPr>
        </p:nvSpPr>
        <p:spPr/>
        <p:txBody>
          <a:bodyPr/>
          <a:lstStyle/>
          <a:p>
            <a:r>
              <a:rPr lang="el-GR" dirty="0" smtClean="0"/>
              <a:t>Αφού μελετήσετε τα σχέδια εργασίας (σελ. 254-288), να επιλέξετε ένα σχέδιο εργασίας και να οργανώστε κλείδα αξιολόγησής του.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Αξιολόγηση μαθητών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νηπιαγωγός σε όλη τη διάρκεια της υλοποίησης αυτού του σχεδίου εργασίας παρακολουθεί , καταγράφει, αξιολογεί  τη </a:t>
            </a:r>
            <a:r>
              <a:rPr lang="el-GR" dirty="0" smtClean="0">
                <a:solidFill>
                  <a:srgbClr val="FF0000"/>
                </a:solidFill>
              </a:rPr>
              <a:t>συμμετοχή</a:t>
            </a:r>
            <a:r>
              <a:rPr lang="el-GR" dirty="0" smtClean="0"/>
              <a:t> των μαθητών στην ομάδα εργασίας, την ικανότητα </a:t>
            </a:r>
            <a:r>
              <a:rPr lang="el-GR" dirty="0" smtClean="0">
                <a:solidFill>
                  <a:srgbClr val="FF0000"/>
                </a:solidFill>
              </a:rPr>
              <a:t>ανταλλαγής</a:t>
            </a:r>
            <a:r>
              <a:rPr lang="el-GR" dirty="0" smtClean="0"/>
              <a:t> και </a:t>
            </a:r>
            <a:r>
              <a:rPr lang="el-GR" dirty="0" smtClean="0">
                <a:solidFill>
                  <a:srgbClr val="FF0000"/>
                </a:solidFill>
              </a:rPr>
              <a:t>σύνθεσης</a:t>
            </a:r>
            <a:r>
              <a:rPr lang="el-GR" dirty="0" smtClean="0"/>
              <a:t> απόψεων, την </a:t>
            </a:r>
            <a:r>
              <a:rPr lang="el-GR" dirty="0" smtClean="0">
                <a:solidFill>
                  <a:srgbClr val="FF0000"/>
                </a:solidFill>
              </a:rPr>
              <a:t>πρωτοτυπία</a:t>
            </a:r>
            <a:r>
              <a:rPr lang="el-GR" dirty="0" smtClean="0"/>
              <a:t> στη σκέψη, τη φαντασία, τη </a:t>
            </a:r>
            <a:r>
              <a:rPr lang="el-GR" dirty="0" smtClean="0">
                <a:solidFill>
                  <a:srgbClr val="FF0000"/>
                </a:solidFill>
              </a:rPr>
              <a:t>διαίσθηση</a:t>
            </a:r>
            <a:r>
              <a:rPr lang="el-GR" dirty="0" smtClean="0"/>
              <a:t>….. Οι </a:t>
            </a:r>
            <a:r>
              <a:rPr lang="el-GR" dirty="0" smtClean="0">
                <a:solidFill>
                  <a:srgbClr val="FF0000"/>
                </a:solidFill>
              </a:rPr>
              <a:t>επικοινωνιακές</a:t>
            </a:r>
            <a:r>
              <a:rPr lang="el-GR" dirty="0" smtClean="0"/>
              <a:t>, </a:t>
            </a:r>
            <a:r>
              <a:rPr lang="el-GR" dirty="0" smtClean="0">
                <a:solidFill>
                  <a:srgbClr val="FF0000"/>
                </a:solidFill>
              </a:rPr>
              <a:t>συνεργατικές</a:t>
            </a:r>
            <a:r>
              <a:rPr lang="el-GR" dirty="0" smtClean="0"/>
              <a:t> δεξιότητες που αναπτύσσουν τα παιδιά κατά την ανάπτυξη του σχεδίου εργασίας συνιστούν κριτήρια αξιολόγησης της μαθησιακής διαδικασίας.</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Φύλλο περιγραφικής αξιολόγησης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Με βάση αυτά τα κριτήρια μπορεί να αξιολογηθεί κάθε μαθητής περιγραφικά: </a:t>
            </a:r>
          </a:p>
          <a:p>
            <a:r>
              <a:rPr lang="el-GR" dirty="0" smtClean="0"/>
              <a:t>Παράδειγμα: ο Γιάννης  φάνηκε να ενδιαφέρεται για τη διαδικασία. Δυσκολεύτηκε στις καταγραφές, αλλά στο πλαίσιο συνεργασίας δέχτηκε με χαρά την βοήθεια από άλλα παιδιά της ομάδας του. Στην αρχή ήταν διστακτικός στη διατύπωση ερωτήσεων και στην ανάληψη πρωτοβουλιών, αλλά σταδιακά η ασφάλεια της ομάδας του επέτρεψε να κάνει βήματα προς αυτή την κατεύθυνση…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68313" y="385763"/>
            <a:ext cx="8207375" cy="1643062"/>
          </a:xfrm>
          <a:prstGeom prst="rect">
            <a:avLst/>
          </a:prstGeom>
          <a:solidFill>
            <a:schemeClr val="bg1"/>
          </a:solidFill>
          <a:ln w="9525">
            <a:noFill/>
            <a:miter lim="800000"/>
            <a:headEnd/>
            <a:tailEnd/>
          </a:ln>
        </p:spPr>
        <p:txBody>
          <a:bodyPr anchor="ctr">
            <a:spAutoFit/>
          </a:bodyPr>
          <a:lstStyle/>
          <a:p>
            <a:pPr>
              <a:tabLst>
                <a:tab pos="5143500" algn="l"/>
              </a:tabLst>
            </a:pPr>
            <a:endParaRPr lang="el-GR" sz="1300" dirty="0">
              <a:latin typeface="Tahoma" pitchFamily="34" charset="0"/>
              <a:ea typeface="Times New Roman" pitchFamily="18" charset="0"/>
              <a:cs typeface="Tahoma" pitchFamily="34" charset="0"/>
            </a:endParaRPr>
          </a:p>
          <a:p>
            <a:pPr eaLnBrk="0" hangingPunct="0">
              <a:tabLst>
                <a:tab pos="5143500" algn="l"/>
              </a:tabLst>
            </a:pPr>
            <a:r>
              <a:rPr lang="el-GR" sz="1300" dirty="0">
                <a:latin typeface="Tahoma" pitchFamily="34" charset="0"/>
                <a:ea typeface="Times New Roman" pitchFamily="18" charset="0"/>
                <a:cs typeface="Tahoma" pitchFamily="34" charset="0"/>
              </a:rPr>
              <a:t>                               </a:t>
            </a:r>
            <a:r>
              <a:rPr lang="el-GR" sz="2200" b="1" dirty="0">
                <a:solidFill>
                  <a:srgbClr val="CC3300"/>
                </a:solidFill>
                <a:latin typeface="Times New Roman" pitchFamily="18" charset="0"/>
                <a:ea typeface="Times New Roman" pitchFamily="18" charset="0"/>
                <a:cs typeface="Tahoma" pitchFamily="34" charset="0"/>
              </a:rPr>
              <a:t>Ενδεικτικό φύλλο αξιολόγησης ενός </a:t>
            </a:r>
            <a:r>
              <a:rPr lang="en-US" sz="2200" b="1" dirty="0">
                <a:solidFill>
                  <a:srgbClr val="CC3300"/>
                </a:solidFill>
                <a:latin typeface="Times New Roman" pitchFamily="18" charset="0"/>
                <a:ea typeface="Times New Roman" pitchFamily="18" charset="0"/>
                <a:cs typeface="Tahoma" pitchFamily="34" charset="0"/>
              </a:rPr>
              <a:t>project</a:t>
            </a:r>
            <a:endParaRPr lang="el-GR" sz="2200" b="1" dirty="0">
              <a:solidFill>
                <a:srgbClr val="CC3300"/>
              </a:solidFill>
              <a:latin typeface="Times New Roman" pitchFamily="18" charset="0"/>
              <a:ea typeface="Times New Roman" pitchFamily="18" charset="0"/>
              <a:cs typeface="Tahoma" pitchFamily="34" charset="0"/>
            </a:endParaRPr>
          </a:p>
          <a:p>
            <a:pPr eaLnBrk="0" hangingPunct="0">
              <a:lnSpc>
                <a:spcPct val="125000"/>
              </a:lnSpc>
              <a:tabLst>
                <a:tab pos="5143500" algn="l"/>
              </a:tabLst>
            </a:pPr>
            <a:r>
              <a:rPr lang="el-GR" sz="1300" dirty="0">
                <a:latin typeface="Tahoma" pitchFamily="34" charset="0"/>
                <a:ea typeface="Times New Roman" pitchFamily="18" charset="0"/>
                <a:cs typeface="Tahoma" pitchFamily="34" charset="0"/>
              </a:rPr>
              <a:t>Όνομα Ομάδας:________________________________</a:t>
            </a:r>
          </a:p>
          <a:p>
            <a:pPr eaLnBrk="0" hangingPunct="0">
              <a:lnSpc>
                <a:spcPct val="125000"/>
              </a:lnSpc>
              <a:tabLst>
                <a:tab pos="5143500" algn="l"/>
              </a:tabLst>
            </a:pPr>
            <a:r>
              <a:rPr lang="el-GR" sz="1300" dirty="0">
                <a:latin typeface="Tahoma" pitchFamily="34" charset="0"/>
                <a:ea typeface="Times New Roman" pitchFamily="18" charset="0"/>
                <a:cs typeface="Tahoma" pitchFamily="34" charset="0"/>
              </a:rPr>
              <a:t>Όνομα Μαθητή: _______________________________	</a:t>
            </a:r>
          </a:p>
          <a:p>
            <a:pPr eaLnBrk="0" hangingPunct="0">
              <a:lnSpc>
                <a:spcPct val="125000"/>
              </a:lnSpc>
              <a:tabLst>
                <a:tab pos="5143500" algn="l"/>
              </a:tabLst>
            </a:pPr>
            <a:r>
              <a:rPr lang="el-GR" sz="1300" dirty="0">
                <a:latin typeface="Tahoma" pitchFamily="34" charset="0"/>
                <a:ea typeface="Times New Roman" pitchFamily="18" charset="0"/>
                <a:cs typeface="Tahoma" pitchFamily="34" charset="0"/>
              </a:rPr>
              <a:t>Αριθμός μελών: __________</a:t>
            </a:r>
            <a:r>
              <a:rPr lang="el-GR" sz="1200" dirty="0">
                <a:latin typeface="Tahoma" pitchFamily="34" charset="0"/>
                <a:ea typeface="Times New Roman" pitchFamily="18" charset="0"/>
                <a:cs typeface="Tahoma" pitchFamily="34" charset="0"/>
              </a:rPr>
              <a:t>	</a:t>
            </a:r>
            <a:endParaRPr lang="el-GR" sz="1100" dirty="0">
              <a:latin typeface="Tahoma" pitchFamily="34" charset="0"/>
              <a:ea typeface="Times New Roman" pitchFamily="18" charset="0"/>
              <a:cs typeface="Tahoma" pitchFamily="34" charset="0"/>
            </a:endParaRPr>
          </a:p>
          <a:p>
            <a:pPr eaLnBrk="0" hangingPunct="0">
              <a:tabLst>
                <a:tab pos="5143500" algn="l"/>
              </a:tabLst>
            </a:pPr>
            <a:endParaRPr lang="el-GR" dirty="0">
              <a:ea typeface="Times New Roman" pitchFamily="18" charset="0"/>
              <a:cs typeface="Tahoma" pitchFamily="34" charset="0"/>
            </a:endParaRPr>
          </a:p>
        </p:txBody>
      </p:sp>
      <p:graphicFrame>
        <p:nvGraphicFramePr>
          <p:cNvPr id="22531" name="Group 3"/>
          <p:cNvGraphicFramePr>
            <a:graphicFrameLocks noGrp="1"/>
          </p:cNvGraphicFramePr>
          <p:nvPr/>
        </p:nvGraphicFramePr>
        <p:xfrm>
          <a:off x="611188" y="2133600"/>
          <a:ext cx="7921625" cy="4185603"/>
        </p:xfrm>
        <a:graphic>
          <a:graphicData uri="http://schemas.openxmlformats.org/drawingml/2006/table">
            <a:tbl>
              <a:tblPr/>
              <a:tblGrid>
                <a:gridCol w="2232025">
                  <a:extLst>
                    <a:ext uri="{9D8B030D-6E8A-4147-A177-3AD203B41FA5}">
                      <a16:colId xmlns:a16="http://schemas.microsoft.com/office/drawing/2014/main" val="20000"/>
                    </a:ext>
                  </a:extLst>
                </a:gridCol>
                <a:gridCol w="711200">
                  <a:extLst>
                    <a:ext uri="{9D8B030D-6E8A-4147-A177-3AD203B41FA5}">
                      <a16:colId xmlns:a16="http://schemas.microsoft.com/office/drawing/2014/main" val="20001"/>
                    </a:ext>
                  </a:extLst>
                </a:gridCol>
                <a:gridCol w="711200">
                  <a:extLst>
                    <a:ext uri="{9D8B030D-6E8A-4147-A177-3AD203B41FA5}">
                      <a16:colId xmlns:a16="http://schemas.microsoft.com/office/drawing/2014/main" val="20002"/>
                    </a:ext>
                  </a:extLst>
                </a:gridCol>
                <a:gridCol w="709612">
                  <a:extLst>
                    <a:ext uri="{9D8B030D-6E8A-4147-A177-3AD203B41FA5}">
                      <a16:colId xmlns:a16="http://schemas.microsoft.com/office/drawing/2014/main" val="20003"/>
                    </a:ext>
                  </a:extLst>
                </a:gridCol>
                <a:gridCol w="711200">
                  <a:extLst>
                    <a:ext uri="{9D8B030D-6E8A-4147-A177-3AD203B41FA5}">
                      <a16:colId xmlns:a16="http://schemas.microsoft.com/office/drawing/2014/main" val="20004"/>
                    </a:ext>
                  </a:extLst>
                </a:gridCol>
                <a:gridCol w="712788">
                  <a:extLst>
                    <a:ext uri="{9D8B030D-6E8A-4147-A177-3AD203B41FA5}">
                      <a16:colId xmlns:a16="http://schemas.microsoft.com/office/drawing/2014/main" val="20005"/>
                    </a:ext>
                  </a:extLst>
                </a:gridCol>
                <a:gridCol w="709612">
                  <a:extLst>
                    <a:ext uri="{9D8B030D-6E8A-4147-A177-3AD203B41FA5}">
                      <a16:colId xmlns:a16="http://schemas.microsoft.com/office/drawing/2014/main" val="20006"/>
                    </a:ext>
                  </a:extLst>
                </a:gridCol>
                <a:gridCol w="711200">
                  <a:extLst>
                    <a:ext uri="{9D8B030D-6E8A-4147-A177-3AD203B41FA5}">
                      <a16:colId xmlns:a16="http://schemas.microsoft.com/office/drawing/2014/main" val="20007"/>
                    </a:ext>
                  </a:extLst>
                </a:gridCol>
                <a:gridCol w="712788">
                  <a:extLst>
                    <a:ext uri="{9D8B030D-6E8A-4147-A177-3AD203B41FA5}">
                      <a16:colId xmlns:a16="http://schemas.microsoft.com/office/drawing/2014/main" val="20008"/>
                    </a:ext>
                  </a:extLst>
                </a:gridCol>
              </a:tblGrid>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Α</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Β</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Γ</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Δ</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Ε</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ΣΤ</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Όλη η Ομάδα</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Μέσος</a:t>
                      </a:r>
                      <a:b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όρος</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Συμμετοχή</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Συμπεριφορά</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Επικοινωνία</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6263">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Αποτελεσματικότητα</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Ενδιαφέρον</a:t>
                      </a:r>
                      <a:b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για το </a:t>
                      </a:r>
                      <a:r>
                        <a:rPr kumimoji="0" lang="en-US" sz="1600" b="1" i="0" u="none" strike="noStrike" cap="none" normalizeH="0" baseline="0" smtClean="0">
                          <a:ln>
                            <a:noFill/>
                          </a:ln>
                          <a:solidFill>
                            <a:schemeClr val="tx1"/>
                          </a:solidFill>
                          <a:effectLst/>
                          <a:latin typeface="Arial" charset="0"/>
                          <a:ea typeface="Times New Roman" pitchFamily="18" charset="0"/>
                          <a:cs typeface="Tahoma" pitchFamily="34" charset="0"/>
                        </a:rPr>
                        <a:t>Project</a:t>
                      </a:r>
                      <a:endParaRPr kumimoji="0" lang="en-US"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Γνώσεις</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Από την αξιολόγηση της διαδικασίας στην αυτό-αξιολόγηση</a:t>
            </a:r>
            <a:endParaRPr lang="el-GR" dirty="0"/>
          </a:p>
        </p:txBody>
      </p:sp>
      <p:sp>
        <p:nvSpPr>
          <p:cNvPr id="3" name="2 - Θέση περιεχομένου"/>
          <p:cNvSpPr>
            <a:spLocks noGrp="1"/>
          </p:cNvSpPr>
          <p:nvPr>
            <p:ph idx="1"/>
          </p:nvPr>
        </p:nvSpPr>
        <p:spPr/>
        <p:txBody>
          <a:bodyPr/>
          <a:lstStyle/>
          <a:p>
            <a:pPr>
              <a:buNone/>
            </a:pPr>
            <a:r>
              <a:rPr lang="el-GR" dirty="0" smtClean="0"/>
              <a:t>    Μέσα από τη διαδικασία ο/η εκπαιδευτικός αξιολογεί και τη δική του δουλειά:</a:t>
            </a:r>
          </a:p>
          <a:p>
            <a:r>
              <a:rPr lang="el-GR" dirty="0" smtClean="0"/>
              <a:t>Τρόπος οργάνωσης δραστηριότητας</a:t>
            </a:r>
          </a:p>
          <a:p>
            <a:r>
              <a:rPr lang="el-GR" dirty="0" smtClean="0"/>
              <a:t>Φύλλα εργασίας </a:t>
            </a:r>
          </a:p>
          <a:p>
            <a:r>
              <a:rPr lang="el-GR" dirty="0" smtClean="0"/>
              <a:t>Ο ρόλος του/της ως προς το συντονισμό και την καθοδήγηση </a:t>
            </a:r>
          </a:p>
          <a:p>
            <a:r>
              <a:rPr lang="el-GR" dirty="0" smtClean="0"/>
              <a:t>Κίνητρα επεξεργασίας-αναμόρφωσης και επέκτασης της διαδικασίας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549275"/>
            <a:ext cx="8229600" cy="935038"/>
          </a:xfrm>
        </p:spPr>
        <p:txBody>
          <a:bodyPr>
            <a:normAutofit fontScale="90000"/>
          </a:bodyPr>
          <a:lstStyle/>
          <a:p>
            <a:pPr eaLnBrk="1" hangingPunct="1"/>
            <a:r>
              <a:rPr lang="el-GR" sz="2800" b="1" smtClean="0">
                <a:solidFill>
                  <a:srgbClr val="CC3300"/>
                </a:solidFill>
              </a:rPr>
              <a:t>Η νέα αντίληψη για την αξιολόγηση του μαθητή </a:t>
            </a:r>
            <a:r>
              <a:rPr lang="el-GR" sz="4000" i="1" smtClean="0">
                <a:solidFill>
                  <a:srgbClr val="CC3300"/>
                </a:solidFill>
              </a:rPr>
              <a:t/>
            </a:r>
            <a:br>
              <a:rPr lang="el-GR" sz="4000" i="1" smtClean="0">
                <a:solidFill>
                  <a:srgbClr val="CC3300"/>
                </a:solidFill>
              </a:rPr>
            </a:br>
            <a:endParaRPr lang="el-GR" sz="4000" i="1" smtClean="0">
              <a:solidFill>
                <a:srgbClr val="CC3300"/>
              </a:solidFill>
            </a:endParaRPr>
          </a:p>
        </p:txBody>
      </p:sp>
      <p:sp>
        <p:nvSpPr>
          <p:cNvPr id="26627" name="Rectangle 3"/>
          <p:cNvSpPr>
            <a:spLocks noGrp="1" noChangeArrowheads="1"/>
          </p:cNvSpPr>
          <p:nvPr>
            <p:ph type="body" idx="1"/>
          </p:nvPr>
        </p:nvSpPr>
        <p:spPr>
          <a:xfrm>
            <a:off x="539750" y="1268413"/>
            <a:ext cx="8229600" cy="5040312"/>
          </a:xfrm>
        </p:spPr>
        <p:txBody>
          <a:bodyPr/>
          <a:lstStyle/>
          <a:p>
            <a:pPr eaLnBrk="1" hangingPunct="1">
              <a:lnSpc>
                <a:spcPct val="90000"/>
              </a:lnSpc>
              <a:buFontTx/>
              <a:buNone/>
            </a:pPr>
            <a:r>
              <a:rPr lang="el-GR" sz="2400" smtClean="0"/>
              <a:t>Σήμερα η αξιολόγηση επιτελεί πολλαπλούς σκοπούς: </a:t>
            </a:r>
          </a:p>
          <a:p>
            <a:pPr eaLnBrk="1" hangingPunct="1">
              <a:lnSpc>
                <a:spcPct val="90000"/>
              </a:lnSpc>
            </a:pPr>
            <a:r>
              <a:rPr lang="el-GR" sz="2400" smtClean="0"/>
              <a:t>υποστηρίζει τη διδασκαλία και τη μάθηση</a:t>
            </a:r>
            <a:r>
              <a:rPr lang="en-US" sz="2400" smtClean="0"/>
              <a:t>,</a:t>
            </a:r>
            <a:endParaRPr lang="el-GR" sz="2400" smtClean="0"/>
          </a:p>
          <a:p>
            <a:pPr eaLnBrk="1" hangingPunct="1">
              <a:lnSpc>
                <a:spcPct val="90000"/>
              </a:lnSpc>
            </a:pPr>
            <a:r>
              <a:rPr lang="el-GR" sz="2400" smtClean="0"/>
              <a:t>δίνει πληροφορίες για την ατομική πορεία των μαθητών, για τους εκπαιδευτικούς και τη σχολική μονάδα </a:t>
            </a:r>
          </a:p>
          <a:p>
            <a:pPr eaLnBrk="1" hangingPunct="1">
              <a:lnSpc>
                <a:spcPct val="90000"/>
              </a:lnSpc>
            </a:pPr>
            <a:r>
              <a:rPr lang="el-GR" sz="2400" smtClean="0"/>
              <a:t>καθοδηγεί τη διδασκαλία και συμβάλλει στις επιλογές του ΑΠ. </a:t>
            </a:r>
            <a:endParaRPr lang="en-GB" sz="2400" smtClean="0"/>
          </a:p>
          <a:p>
            <a:pPr eaLnBrk="1" hangingPunct="1">
              <a:lnSpc>
                <a:spcPct val="90000"/>
              </a:lnSpc>
              <a:buFontTx/>
              <a:buNone/>
            </a:pPr>
            <a:r>
              <a:rPr lang="en-GB" sz="2400" smtClean="0"/>
              <a:t> </a:t>
            </a:r>
            <a:endParaRPr lang="el-GR" sz="2400" smtClean="0"/>
          </a:p>
          <a:p>
            <a:pPr eaLnBrk="1" hangingPunct="1">
              <a:lnSpc>
                <a:spcPct val="90000"/>
              </a:lnSpc>
              <a:buFontTx/>
              <a:buNone/>
            </a:pPr>
            <a:r>
              <a:rPr lang="el-GR" sz="2400" smtClean="0"/>
              <a:t>	Σκοπός της αξιολόγησης: όχι πια ο έλεγχος αλλά η </a:t>
            </a:r>
            <a:r>
              <a:rPr lang="el-GR" sz="2400" b="1" smtClean="0"/>
              <a:t>βελτίωση</a:t>
            </a:r>
            <a:r>
              <a:rPr lang="el-GR" sz="2400" smtClean="0"/>
              <a:t> (της διαδικασίας, του εκπαιδευόμενου, του εκπαιδευτικού, του ΑΠ ….). </a:t>
            </a:r>
          </a:p>
          <a:p>
            <a:pPr eaLnBrk="1" hangingPunct="1">
              <a:lnSpc>
                <a:spcPct val="90000"/>
              </a:lnSpc>
              <a:buFontTx/>
              <a:buNone/>
            </a:pPr>
            <a:r>
              <a:rPr lang="el-GR" sz="2400" smtClean="0"/>
              <a:t>	Έμφαση όχι σε τυποποιημένες συγκρίσιμες διαδικασίες, αλλά </a:t>
            </a:r>
            <a:r>
              <a:rPr lang="el-GR" sz="2400" b="1" smtClean="0"/>
              <a:t>εξατομικευμένες </a:t>
            </a:r>
            <a:r>
              <a:rPr lang="el-GR" sz="2400" smtClean="0"/>
              <a:t>κρίσεις και παρεμβάσεις.</a:t>
            </a:r>
            <a:r>
              <a:rPr lang="el-GR" sz="1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146"/>
                                        </p:tgtEl>
                                        <p:attrNameLst>
                                          <p:attrName>ppt_x</p:attrName>
                                        </p:attrNameLst>
                                      </p:cBhvr>
                                      <p:tavLst>
                                        <p:tav tm="0">
                                          <p:val>
                                            <p:strVal val="ppt_x"/>
                                          </p:val>
                                        </p:tav>
                                        <p:tav tm="100000">
                                          <p:val>
                                            <p:strVal val="ppt_x"/>
                                          </p:val>
                                        </p:tav>
                                      </p:tavLst>
                                    </p:anim>
                                    <p:anim calcmode="lin" valueType="num">
                                      <p:cBhvr additive="base">
                                        <p:cTn id="7" dur="500"/>
                                        <p:tgtEl>
                                          <p:spTgt spid="6146"/>
                                        </p:tgtEl>
                                        <p:attrNameLst>
                                          <p:attrName>ppt_y</p:attrName>
                                        </p:attrNameLst>
                                      </p:cBhvr>
                                      <p:tavLst>
                                        <p:tav tm="0">
                                          <p:val>
                                            <p:strVal val="ppt_y"/>
                                          </p:val>
                                        </p:tav>
                                        <p:tav tm="100000">
                                          <p:val>
                                            <p:strVal val="1+ppt_h/2"/>
                                          </p:val>
                                        </p:tav>
                                      </p:tavLst>
                                    </p:anim>
                                    <p:set>
                                      <p:cBhvr>
                                        <p:cTn id="8" dur="1" fill="hold">
                                          <p:stCondLst>
                                            <p:cond delay="499"/>
                                          </p:stCondLst>
                                        </p:cTn>
                                        <p:tgtEl>
                                          <p:spTgt spid="614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6146"/>
                                        </p:tgtEl>
                                      </p:cBhvr>
                                    </p:animEffect>
                                    <p:set>
                                      <p:cBhvr>
                                        <p:cTn id="13" dur="1" fill="hold">
                                          <p:stCondLst>
                                            <p:cond delay="499"/>
                                          </p:stCondLst>
                                        </p:cTn>
                                        <p:tgtEl>
                                          <p:spTgt spid="614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6146"/>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3" nodeType="clickEffect">
                                  <p:stCondLst>
                                    <p:cond delay="0"/>
                                  </p:stCondLst>
                                  <p:childTnLst>
                                    <p:set>
                                      <p:cBhvr>
                                        <p:cTn id="21" dur="1" fill="hold">
                                          <p:stCondLst>
                                            <p:cond delay="0"/>
                                          </p:stCondLst>
                                        </p:cTn>
                                        <p:tgtEl>
                                          <p:spTgt spid="6146"/>
                                        </p:tgtEl>
                                        <p:attrNameLst>
                                          <p:attrName>style.visibility</p:attrName>
                                        </p:attrNameLst>
                                      </p:cBhvr>
                                      <p:to>
                                        <p:strVal val="visible"/>
                                      </p:to>
                                    </p:set>
                                    <p:animEffect transition="in" filter="blinds(horizontal)">
                                      <p:cBhvr>
                                        <p:cTn id="22"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6" grpId="1"/>
      <p:bldP spid="6146" grpId="2"/>
      <p:bldP spid="6146" grpId="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l-GR" sz="3200" b="1" smtClean="0">
                <a:solidFill>
                  <a:srgbClr val="CC3300"/>
                </a:solidFill>
              </a:rPr>
              <a:t>Η νέα αντίληψη για την αξιολόγηση του μαθητή </a:t>
            </a:r>
          </a:p>
        </p:txBody>
      </p:sp>
      <p:sp>
        <p:nvSpPr>
          <p:cNvPr id="27651" name="Rectangle 3"/>
          <p:cNvSpPr>
            <a:spLocks noGrp="1" noChangeArrowheads="1"/>
          </p:cNvSpPr>
          <p:nvPr>
            <p:ph type="body" idx="1"/>
          </p:nvPr>
        </p:nvSpPr>
        <p:spPr/>
        <p:txBody>
          <a:bodyPr/>
          <a:lstStyle/>
          <a:p>
            <a:pPr marL="609600" indent="-609600" eaLnBrk="1" hangingPunct="1">
              <a:lnSpc>
                <a:spcPct val="90000"/>
              </a:lnSpc>
            </a:pPr>
            <a:r>
              <a:rPr lang="el-GR" sz="2400" smtClean="0"/>
              <a:t>Η αξιολόγηση σήμερα νοείται όχι μόνο ως </a:t>
            </a:r>
            <a:r>
              <a:rPr lang="el-GR" sz="2400" b="1" smtClean="0"/>
              <a:t>τελική και στιγμιαία</a:t>
            </a:r>
            <a:r>
              <a:rPr lang="el-GR" sz="2400" smtClean="0"/>
              <a:t>, αλλά κυρίως ως </a:t>
            </a:r>
            <a:r>
              <a:rPr lang="el-GR" sz="2400" b="1" smtClean="0"/>
              <a:t>διαμορφωτική και συνεχής</a:t>
            </a:r>
            <a:r>
              <a:rPr lang="el-GR" sz="2400" smtClean="0"/>
              <a:t>:</a:t>
            </a:r>
          </a:p>
          <a:p>
            <a:pPr marL="990600" lvl="1" indent="-533400" eaLnBrk="1" hangingPunct="1">
              <a:lnSpc>
                <a:spcPct val="90000"/>
              </a:lnSpc>
            </a:pPr>
            <a:r>
              <a:rPr lang="el-GR" sz="2400" smtClean="0"/>
              <a:t>ελέγχει όχι μόνο το τελικό αποτέλεσμα αλλά και τη διαδικασία,</a:t>
            </a:r>
          </a:p>
          <a:p>
            <a:pPr marL="990600" lvl="1" indent="-533400" eaLnBrk="1" hangingPunct="1">
              <a:lnSpc>
                <a:spcPct val="90000"/>
              </a:lnSpc>
            </a:pPr>
            <a:r>
              <a:rPr lang="el-GR" sz="2400" smtClean="0"/>
              <a:t>προσφέρει ανατροφοδότηση στη διαδικασία διδασκαλίας – μάθησης,</a:t>
            </a:r>
          </a:p>
          <a:p>
            <a:pPr marL="990600" lvl="1" indent="-533400" eaLnBrk="1" hangingPunct="1">
              <a:lnSpc>
                <a:spcPct val="90000"/>
              </a:lnSpc>
            </a:pPr>
            <a:r>
              <a:rPr lang="el-GR" sz="2400" smtClean="0"/>
              <a:t>επιβάλλει κυκλική διάταξη στις διαδικασίες (αντί της γραμμικής: πρώτα διδασκαλία – μάθηση και στο τέλος αξιολόγηση). </a:t>
            </a:r>
            <a:r>
              <a:rPr lang="en-GB" sz="2000" smtClean="0"/>
              <a:t> </a:t>
            </a:r>
            <a:endParaRPr lang="el-GR" sz="2000" smtClean="0"/>
          </a:p>
          <a:p>
            <a:pPr marL="609600" indent="-609600" eaLnBrk="1" hangingPunct="1">
              <a:lnSpc>
                <a:spcPct val="90000"/>
              </a:lnSpc>
            </a:pPr>
            <a:r>
              <a:rPr lang="el-GR" sz="2400" smtClean="0"/>
              <a:t>Λογική συνεπαγωγή: διδασκαλία και αξιολόγηση = διαδικασίες αλληλένδετες.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l-GR" sz="3200" b="1" smtClean="0">
                <a:solidFill>
                  <a:srgbClr val="CC3300"/>
                </a:solidFill>
              </a:rPr>
              <a:t>Η νέα αντίληψη για την αξιολόγηση του μαθητή </a:t>
            </a:r>
          </a:p>
        </p:txBody>
      </p:sp>
      <p:sp>
        <p:nvSpPr>
          <p:cNvPr id="28675" name="Rectangle 3"/>
          <p:cNvSpPr>
            <a:spLocks noGrp="1" noChangeArrowheads="1"/>
          </p:cNvSpPr>
          <p:nvPr>
            <p:ph type="body" idx="1"/>
          </p:nvPr>
        </p:nvSpPr>
        <p:spPr/>
        <p:txBody>
          <a:bodyPr/>
          <a:lstStyle/>
          <a:p>
            <a:pPr marL="609600" indent="-609600" eaLnBrk="1" hangingPunct="1">
              <a:lnSpc>
                <a:spcPct val="90000"/>
              </a:lnSpc>
            </a:pPr>
            <a:r>
              <a:rPr lang="el-GR" smtClean="0"/>
              <a:t>Η αξιολόγηση σταδιακά εισάγεται σε ένα καινούργιο πλαίσιο απόδοσης των επιτευγμάτων των εκπαιδευόμενων: </a:t>
            </a:r>
          </a:p>
          <a:p>
            <a:pPr marL="990600" lvl="1" indent="-533400" eaLnBrk="1" hangingPunct="1">
              <a:lnSpc>
                <a:spcPct val="90000"/>
              </a:lnSpc>
            </a:pPr>
            <a:r>
              <a:rPr lang="el-GR" smtClean="0"/>
              <a:t>στηρίζεται σε καθορισμένα και σαφώς προσδιορισμένα </a:t>
            </a:r>
            <a:r>
              <a:rPr lang="el-GR" b="1" smtClean="0"/>
              <a:t>κριτήρια </a:t>
            </a:r>
            <a:r>
              <a:rPr lang="el-GR" smtClean="0"/>
              <a:t>που βρίσκονται σε αντιστοιχία με τους εκπαιδευτικούς στόχους,</a:t>
            </a:r>
          </a:p>
          <a:p>
            <a:pPr marL="990600" lvl="1" indent="-533400" eaLnBrk="1" hangingPunct="1">
              <a:lnSpc>
                <a:spcPct val="90000"/>
              </a:lnSpc>
            </a:pPr>
            <a:r>
              <a:rPr lang="el-GR" smtClean="0"/>
              <a:t>χρησιμοποιεί αναλυτικές </a:t>
            </a:r>
            <a:r>
              <a:rPr lang="el-GR" b="1" smtClean="0"/>
              <a:t>περιγραφές</a:t>
            </a:r>
            <a:r>
              <a:rPr lang="el-GR" smtClean="0"/>
              <a:t> του τι μπορεί να καταφέρει ο εκπαιδευόμενος, κάτι που οι βαθμοί αδυνατούν να το κάνουν.</a:t>
            </a:r>
            <a:r>
              <a:rPr lang="el-GR" sz="32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23850" y="274638"/>
            <a:ext cx="8229600" cy="1143000"/>
          </a:xfrm>
        </p:spPr>
        <p:txBody>
          <a:bodyPr/>
          <a:lstStyle/>
          <a:p>
            <a:pPr eaLnBrk="1" hangingPunct="1"/>
            <a:r>
              <a:rPr lang="el-GR" sz="3200" b="1" smtClean="0">
                <a:solidFill>
                  <a:srgbClr val="CC3300"/>
                </a:solidFill>
              </a:rPr>
              <a:t>ΑΞΙΟΛΟΓΗΣΗ</a:t>
            </a:r>
          </a:p>
        </p:txBody>
      </p:sp>
      <p:sp>
        <p:nvSpPr>
          <p:cNvPr id="31747" name="Rectangle 3"/>
          <p:cNvSpPr>
            <a:spLocks noGrp="1" noChangeArrowheads="1"/>
          </p:cNvSpPr>
          <p:nvPr>
            <p:ph type="body" idx="1"/>
          </p:nvPr>
        </p:nvSpPr>
        <p:spPr>
          <a:xfrm>
            <a:off x="684213" y="1600200"/>
            <a:ext cx="8002587" cy="4525963"/>
          </a:xfrm>
        </p:spPr>
        <p:txBody>
          <a:bodyPr/>
          <a:lstStyle/>
          <a:p>
            <a:pPr eaLnBrk="1" hangingPunct="1">
              <a:lnSpc>
                <a:spcPct val="120000"/>
              </a:lnSpc>
              <a:spcBef>
                <a:spcPct val="70000"/>
              </a:spcBef>
              <a:buClr>
                <a:srgbClr val="CC3300"/>
              </a:buClr>
              <a:buFont typeface="Wingdings" pitchFamily="2" charset="2"/>
              <a:buChar char="Ø"/>
            </a:pPr>
            <a:r>
              <a:rPr lang="el-GR" sz="2600" dirty="0" smtClean="0"/>
              <a:t>ΕΝΙΣΧΥΣΗ ΜΕΤΑΓΝΩΣΤΙΚΗΣ ΙΚΑΝΟΤΗΤΑΣ</a:t>
            </a:r>
          </a:p>
          <a:p>
            <a:pPr eaLnBrk="1" hangingPunct="1">
              <a:lnSpc>
                <a:spcPct val="120000"/>
              </a:lnSpc>
              <a:spcBef>
                <a:spcPct val="70000"/>
              </a:spcBef>
              <a:buClr>
                <a:srgbClr val="CC3300"/>
              </a:buClr>
              <a:buFont typeface="Wingdings" pitchFamily="2" charset="2"/>
              <a:buChar char="Ø"/>
            </a:pPr>
            <a:r>
              <a:rPr lang="el-GR" sz="2600" dirty="0" smtClean="0"/>
              <a:t>ΕΞΑΤΟΜΙΚΕΥΜΕΝΗ ΑΞΙΟΛΟΓΗΣΗ</a:t>
            </a:r>
          </a:p>
          <a:p>
            <a:pPr eaLnBrk="1" hangingPunct="1">
              <a:lnSpc>
                <a:spcPct val="120000"/>
              </a:lnSpc>
              <a:spcBef>
                <a:spcPct val="70000"/>
              </a:spcBef>
              <a:buClr>
                <a:srgbClr val="CC3300"/>
              </a:buClr>
              <a:buFont typeface="Wingdings" pitchFamily="2" charset="2"/>
              <a:buChar char="Ø"/>
            </a:pPr>
            <a:r>
              <a:rPr lang="el-GR" sz="2600" dirty="0" smtClean="0"/>
              <a:t>ΕΠΙΛΟΓΗ ΜΕΘΟΔΟΥ ΑΠΟ ΤΟΝ </a:t>
            </a:r>
            <a:r>
              <a:rPr lang="el-GR" sz="2600" dirty="0" smtClean="0"/>
              <a:t>ΕΚΠΑΙΔΕΥΤΙΚΟ</a:t>
            </a:r>
            <a:endParaRPr lang="el-GR" sz="2600" dirty="0" smtClean="0"/>
          </a:p>
          <a:p>
            <a:pPr eaLnBrk="1" hangingPunct="1">
              <a:lnSpc>
                <a:spcPct val="120000"/>
              </a:lnSpc>
              <a:spcBef>
                <a:spcPct val="70000"/>
              </a:spcBef>
              <a:buClr>
                <a:srgbClr val="CC3300"/>
              </a:buClr>
              <a:buFont typeface="Wingdings" pitchFamily="2" charset="2"/>
              <a:buChar char="Ø"/>
            </a:pPr>
            <a:r>
              <a:rPr lang="el-GR" sz="2600" dirty="0" smtClean="0"/>
              <a:t>ΕΜΠΛΟΚΗ ΕΚΠΑΙΔΕΥΟΜΕΝΩΝ ΣΤΗΝ ΔΙΑΜΟΡΦΩΣΗ ΚΡΙΤΗΡΙΩΝ</a:t>
            </a:r>
          </a:p>
          <a:p>
            <a:pPr eaLnBrk="1" hangingPunct="1">
              <a:lnSpc>
                <a:spcPct val="120000"/>
              </a:lnSpc>
              <a:spcBef>
                <a:spcPct val="70000"/>
              </a:spcBef>
              <a:buClr>
                <a:srgbClr val="CC3300"/>
              </a:buClr>
              <a:buFont typeface="Wingdings" pitchFamily="2" charset="2"/>
              <a:buChar char="Ø"/>
            </a:pPr>
            <a:r>
              <a:rPr lang="el-GR" sz="2600" dirty="0" smtClean="0"/>
              <a:t>ΘΕΤΙΚΕΣ ΔΙΑΚΡΙΣΕΙΣ ΕΝΘΑΡΡΥΝΣΗ</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Τα παιδιά αναλαμβάνουν να οργανώσουν ένα σχέδιο εργασίας με τον τίτλο «ένα ταξίδι στο παρελθόν» με αφορμή την επέτειο της 25</a:t>
            </a:r>
            <a:r>
              <a:rPr lang="el-GR" baseline="30000" dirty="0" smtClean="0"/>
              <a:t>ης</a:t>
            </a:r>
            <a:r>
              <a:rPr lang="el-GR" dirty="0" smtClean="0"/>
              <a:t> Μαρτίου. Δημιουργούν ένα κουτί που θα έφερνε το παρελθόν μέσα στην τάξη, στο οποίο κάθε παιδί θα έφερνε στοιχεία από το παρελθόν της δικής του οικογένειας….</a:t>
            </a:r>
          </a:p>
          <a:p>
            <a:r>
              <a:rPr lang="el-GR" dirty="0" smtClean="0"/>
              <a:t>Τι θα αξιολογήσει η νηπιαγωγός και με ποιο τρόπο;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539552" y="1124744"/>
            <a:ext cx="7324725" cy="28289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755576" y="3933056"/>
            <a:ext cx="7105650" cy="8953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b="1" dirty="0" smtClean="0"/>
              <a:t>Σχέδιο εργασίας: «Οι άνθρωποι που μένουν κοντά μας ενώ πριν έμεναν μακριά» (</a:t>
            </a:r>
            <a:r>
              <a:rPr lang="el-GR" sz="2800" b="1" i="1" dirty="0" smtClean="0"/>
              <a:t>Οδηγός Νηπιαγωγού, </a:t>
            </a:r>
            <a:r>
              <a:rPr lang="el-GR" sz="2800" b="1" dirty="0" smtClean="0"/>
              <a:t>σελ. 266-269)</a:t>
            </a:r>
            <a:br>
              <a:rPr lang="el-GR" sz="2800" b="1" dirty="0" smtClean="0"/>
            </a:br>
            <a:endParaRPr lang="el-GR" sz="2800" b="1" dirty="0"/>
          </a:p>
        </p:txBody>
      </p:sp>
      <p:pic>
        <p:nvPicPr>
          <p:cNvPr id="2052" name="Picture 4"/>
          <p:cNvPicPr>
            <a:picLocks noGrp="1" noChangeAspect="1" noChangeArrowheads="1"/>
          </p:cNvPicPr>
          <p:nvPr>
            <p:ph idx="1"/>
          </p:nvPr>
        </p:nvPicPr>
        <p:blipFill>
          <a:blip r:embed="rId2" cstate="print"/>
          <a:srcRect/>
          <a:stretch>
            <a:fillRect/>
          </a:stretch>
        </p:blipFill>
        <p:spPr bwMode="auto">
          <a:xfrm>
            <a:off x="1033462" y="1939131"/>
            <a:ext cx="7077075" cy="38481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23850" y="44282"/>
            <a:ext cx="7848600" cy="1446550"/>
          </a:xfrm>
          <a:prstGeom prst="rect">
            <a:avLst/>
          </a:prstGeom>
          <a:solidFill>
            <a:schemeClr val="bg1"/>
          </a:solidFill>
          <a:ln w="9525">
            <a:noFill/>
            <a:miter lim="800000"/>
            <a:headEnd/>
            <a:tailEnd/>
          </a:ln>
        </p:spPr>
        <p:txBody>
          <a:bodyPr anchor="ctr">
            <a:spAutoFit/>
          </a:bodyPr>
          <a:lstStyle/>
          <a:p>
            <a:pPr>
              <a:tabLst>
                <a:tab pos="5143500" algn="l"/>
              </a:tabLst>
            </a:pPr>
            <a:endParaRPr lang="el-GR" sz="1200" b="1" dirty="0">
              <a:latin typeface="Tahoma" pitchFamily="34" charset="0"/>
              <a:ea typeface="Times New Roman" pitchFamily="18" charset="0"/>
              <a:cs typeface="Tahoma" pitchFamily="34" charset="0"/>
            </a:endParaRPr>
          </a:p>
          <a:p>
            <a:pPr>
              <a:tabLst>
                <a:tab pos="5143500" algn="l"/>
              </a:tabLst>
            </a:pPr>
            <a:r>
              <a:rPr lang="el-GR" sz="1600" b="1" dirty="0">
                <a:solidFill>
                  <a:schemeClr val="folHlink"/>
                </a:solidFill>
                <a:latin typeface="Tahoma" pitchFamily="34" charset="0"/>
                <a:ea typeface="Times New Roman" pitchFamily="18" charset="0"/>
                <a:cs typeface="Tahoma" pitchFamily="34" charset="0"/>
              </a:rPr>
              <a:t>                             </a:t>
            </a:r>
            <a:r>
              <a:rPr lang="el-GR" sz="2200" b="1" dirty="0">
                <a:solidFill>
                  <a:srgbClr val="CC3300"/>
                </a:solidFill>
                <a:latin typeface="Tahoma" pitchFamily="34" charset="0"/>
                <a:ea typeface="Times New Roman" pitchFamily="18" charset="0"/>
                <a:cs typeface="Tahoma" pitchFamily="34" charset="0"/>
              </a:rPr>
              <a:t>Ενδεικτικό φύλλο αξιολόγησης ενός </a:t>
            </a:r>
            <a:r>
              <a:rPr lang="en-US" sz="2200" b="1" dirty="0">
                <a:solidFill>
                  <a:srgbClr val="CC3300"/>
                </a:solidFill>
                <a:latin typeface="Times New Roman" pitchFamily="18" charset="0"/>
                <a:ea typeface="Times New Roman" pitchFamily="18" charset="0"/>
                <a:cs typeface="Tahoma" pitchFamily="34" charset="0"/>
              </a:rPr>
              <a:t>project</a:t>
            </a:r>
            <a:endParaRPr lang="el-GR" sz="2200" dirty="0">
              <a:solidFill>
                <a:srgbClr val="CC3300"/>
              </a:solidFill>
              <a:latin typeface="Times New Roman" pitchFamily="18" charset="0"/>
              <a:ea typeface="Times New Roman" pitchFamily="18" charset="0"/>
              <a:cs typeface="Tahoma" pitchFamily="34" charset="0"/>
            </a:endParaRPr>
          </a:p>
          <a:p>
            <a:pPr eaLnBrk="0" hangingPunct="0">
              <a:tabLst>
                <a:tab pos="5143500" algn="l"/>
              </a:tabLst>
            </a:pPr>
            <a:r>
              <a:rPr lang="el-GR" sz="1400" b="1" dirty="0">
                <a:ea typeface="Times New Roman" pitchFamily="18" charset="0"/>
                <a:cs typeface="Tahoma" pitchFamily="34" charset="0"/>
              </a:rPr>
              <a:t>Όνομα Ομάδας</a:t>
            </a:r>
            <a:r>
              <a:rPr lang="el-GR" sz="1200" b="1" dirty="0">
                <a:ea typeface="Times New Roman" pitchFamily="18" charset="0"/>
                <a:cs typeface="Tahoma" pitchFamily="34" charset="0"/>
              </a:rPr>
              <a:t>:</a:t>
            </a:r>
            <a:r>
              <a:rPr lang="el-GR" sz="1200" dirty="0">
                <a:ea typeface="Times New Roman" pitchFamily="18" charset="0"/>
                <a:cs typeface="Tahoma" pitchFamily="34" charset="0"/>
              </a:rPr>
              <a:t> </a:t>
            </a:r>
            <a:r>
              <a:rPr lang="el-GR" sz="1200" u="sng" dirty="0">
                <a:ea typeface="Times New Roman" pitchFamily="18" charset="0"/>
                <a:cs typeface="Tahoma" pitchFamily="34" charset="0"/>
              </a:rPr>
              <a:t>  	</a:t>
            </a:r>
            <a:endParaRPr lang="el-GR" sz="1100" dirty="0">
              <a:ea typeface="Times New Roman" pitchFamily="18" charset="0"/>
              <a:cs typeface="Tahoma" pitchFamily="34" charset="0"/>
            </a:endParaRPr>
          </a:p>
          <a:p>
            <a:pPr eaLnBrk="0" hangingPunct="0">
              <a:tabLst>
                <a:tab pos="5143500" algn="l"/>
              </a:tabLst>
            </a:pPr>
            <a:endParaRPr lang="el-GR" dirty="0">
              <a:ea typeface="Times New Roman" pitchFamily="18" charset="0"/>
              <a:cs typeface="Tahoma" pitchFamily="34" charset="0"/>
            </a:endParaRPr>
          </a:p>
        </p:txBody>
      </p:sp>
      <p:graphicFrame>
        <p:nvGraphicFramePr>
          <p:cNvPr id="20483" name="Group 3"/>
          <p:cNvGraphicFramePr>
            <a:graphicFrameLocks noGrp="1"/>
          </p:cNvGraphicFramePr>
          <p:nvPr/>
        </p:nvGraphicFramePr>
        <p:xfrm>
          <a:off x="323850" y="1301750"/>
          <a:ext cx="7716838" cy="4276408"/>
        </p:xfrm>
        <a:graphic>
          <a:graphicData uri="http://schemas.openxmlformats.org/drawingml/2006/table">
            <a:tbl>
              <a:tblPr/>
              <a:tblGrid>
                <a:gridCol w="1308100">
                  <a:extLst>
                    <a:ext uri="{9D8B030D-6E8A-4147-A177-3AD203B41FA5}">
                      <a16:colId xmlns:a16="http://schemas.microsoft.com/office/drawing/2014/main" val="20000"/>
                    </a:ext>
                  </a:extLst>
                </a:gridCol>
                <a:gridCol w="2100263">
                  <a:extLst>
                    <a:ext uri="{9D8B030D-6E8A-4147-A177-3AD203B41FA5}">
                      <a16:colId xmlns:a16="http://schemas.microsoft.com/office/drawing/2014/main" val="20001"/>
                    </a:ext>
                  </a:extLst>
                </a:gridCol>
                <a:gridCol w="2152650">
                  <a:extLst>
                    <a:ext uri="{9D8B030D-6E8A-4147-A177-3AD203B41FA5}">
                      <a16:colId xmlns:a16="http://schemas.microsoft.com/office/drawing/2014/main" val="20002"/>
                    </a:ext>
                  </a:extLst>
                </a:gridCol>
                <a:gridCol w="2155825">
                  <a:extLst>
                    <a:ext uri="{9D8B030D-6E8A-4147-A177-3AD203B41FA5}">
                      <a16:colId xmlns:a16="http://schemas.microsoft.com/office/drawing/2014/main" val="20003"/>
                    </a:ext>
                  </a:extLst>
                </a:gridCol>
              </a:tblGrid>
              <a:tr h="157956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rPr>
                        <a:t>Συμμετοχή</a:t>
                      </a:r>
                      <a:endParaRPr kumimoji="0" lang="el-GR"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Μόνο ένας </a:t>
                      </a:r>
                      <a:r>
                        <a:rPr kumimoji="0" lang="el-GR" sz="1400" b="1" i="0" u="none" strike="noStrike" cap="none" normalizeH="0" baseline="0" smtClean="0">
                          <a:ln>
                            <a:noFill/>
                          </a:ln>
                          <a:solidFill>
                            <a:schemeClr val="tx1"/>
                          </a:solidFill>
                          <a:effectLst/>
                          <a:latin typeface="Tahoma"/>
                          <a:ea typeface="Times New Roman" pitchFamily="18" charset="0"/>
                          <a:cs typeface="Tahoma" pitchFamily="34" charset="0"/>
                        </a:rPr>
                        <a:t>–</a:t>
                      </a: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 δύο δουλεύουν από όλη την ομάδα</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Μερικές φορές μόνο ένας αναλαμβάνει όλη τη δουλειά, αλλά κάποιες δουλειές μοιράζονται και γίνονται και κάποιες συζητήσεις</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Όλα τα μέλη της Ομάδας λένε τις ιδέες τους και γίνεται δίκαιο μοίρασμα της δουλειάς</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57956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Συμπεριφορά</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Μερικές φορές κάποια μέλη της Ομάδας δε συμπεριφέρονται καλά και αγνοούν ή παραγκωνίζουν τις ιδέες και τη δουλειά των άλλων</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Συνήθως συμπεριφέρονται καλά, αλλά όχι όταν υπάρχουν διαφωνίες ή άγχος για να τελειώσουμε μια δουλειά</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Όλοι συμπεριφέρονται με σεβασμό ακόμα και όταν υπάρχουν διαφωνίες</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10648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Επικοινωνία</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Ο καθένας παίρνει το λόγο μόνος του και δεν ακούει τον άλλο</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Συνήθως ακούει ο ένας τον άλλο, αλλά όχι πάντα με προσοχή</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rPr>
                        <a:t>Όλοι ακούνε και ο καθένας θέλει να βεβαιωθεί ότι ο άλλος τον έχει καταλάβει</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789</Words>
  <Application>Microsoft Office PowerPoint</Application>
  <PresentationFormat>Προβολή στην οθόνη (4:3)</PresentationFormat>
  <Paragraphs>90</Paragraphs>
  <Slides>16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16</vt:i4>
      </vt:variant>
    </vt:vector>
  </HeadingPairs>
  <TitlesOfParts>
    <vt:vector size="23" baseType="lpstr">
      <vt:lpstr>Arial</vt:lpstr>
      <vt:lpstr>Arial Narrow</vt:lpstr>
      <vt:lpstr>Calibri</vt:lpstr>
      <vt:lpstr>Tahoma</vt:lpstr>
      <vt:lpstr>Times New Roman</vt:lpstr>
      <vt:lpstr>Wingdings</vt:lpstr>
      <vt:lpstr>Θέμα του Office</vt:lpstr>
      <vt:lpstr>Εναλλακτικές εφαρμογές αξιολόγησης</vt:lpstr>
      <vt:lpstr>Η νέα αντίληψη για την αξιολόγηση του μαθητή  </vt:lpstr>
      <vt:lpstr>Η νέα αντίληψη για την αξιολόγηση του μαθητή </vt:lpstr>
      <vt:lpstr>Η νέα αντίληψη για την αξιολόγηση του μαθητή </vt:lpstr>
      <vt:lpstr>ΑΞΙΟΛΟΓΗΣΗ</vt:lpstr>
      <vt:lpstr>Παράδειγμα</vt:lpstr>
      <vt:lpstr>Παρουσίαση του PowerPoint</vt:lpstr>
      <vt:lpstr>Σχέδιο εργασίας: «Οι άνθρωποι που μένουν κοντά μας ενώ πριν έμεναν μακριά» (Οδηγός Νηπιαγωγού, σελ. 266-269) </vt:lpstr>
      <vt:lpstr>Παρουσίαση του PowerPoint</vt:lpstr>
      <vt:lpstr>Παρουσίαση του PowerPoint</vt:lpstr>
      <vt:lpstr>Αξιολόγηση διαδικασίας </vt:lpstr>
      <vt:lpstr>Αξιολόγηση διαδικασίας</vt:lpstr>
      <vt:lpstr>Αξιολόγηση μαθητών </vt:lpstr>
      <vt:lpstr>Φύλλο περιγραφικής αξιολόγησης</vt:lpstr>
      <vt:lpstr>Παρουσίαση του PowerPoint</vt:lpstr>
      <vt:lpstr>Από την αξιολόγηση της διαδικασίας στην αυτό-αξιολόγηση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Εναλλακτικές εφαρμογές αξιολόγησης</dc:title>
  <dc:creator>vtsafos</dc:creator>
  <cp:lastModifiedBy>Vassilis</cp:lastModifiedBy>
  <cp:revision>3</cp:revision>
  <dcterms:created xsi:type="dcterms:W3CDTF">2015-03-05T10:29:27Z</dcterms:created>
  <dcterms:modified xsi:type="dcterms:W3CDTF">2024-03-21T06:47:34Z</dcterms:modified>
</cp:coreProperties>
</file>