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35"/>
    <p:restoredTop sz="95680"/>
  </p:normalViewPr>
  <p:slideViewPr>
    <p:cSldViewPr snapToGrid="0" snapToObjects="1">
      <p:cViewPr varScale="1">
        <p:scale>
          <a:sx n="87" d="100"/>
          <a:sy n="87" d="100"/>
        </p:scale>
        <p:origin x="232" y="6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C43A76A3-ADC8-4477-8FC1-B9DD55D84908}" type="datetime1">
              <a:rPr lang="en-US" smtClean="0"/>
              <a:t>3/18/21</a:t>
            </a:fld>
            <a:endParaRPr lang="en-US" dirty="0"/>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3215076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D6762538-DC4D-4667-96E5-B3278DDF8B12}" type="datetime1">
              <a:rPr lang="en-US" smtClean="0"/>
              <a:t>3/18/21</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569469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05880548-5C08-4BE3-B63E-F2BB63B0B00C}" type="datetime1">
              <a:rPr lang="en-US" smtClean="0"/>
              <a:t>3/18/21</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270211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DE7F49BE-398D-479A-8A7E-5DDBCA61EDCB}" type="datetime1">
              <a:rPr lang="en-US" smtClean="0"/>
              <a:t>3/18/21</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65393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77240" y="1709738"/>
            <a:ext cx="10570210"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77240" y="4589463"/>
            <a:ext cx="1057021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CCD0C193-4974-4A1F-9C63-07D595E30D66}" type="datetime1">
              <a:rPr lang="en-US" smtClean="0"/>
              <a:t>3/18/21</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566781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701AA87F-28D4-4BF0-B81F-877A89DFD5AC}" type="datetime1">
              <a:rPr lang="en-US" smtClean="0"/>
              <a:t>3/18/21</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385899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1812"/>
            <a:ext cx="5220335"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825749"/>
            <a:ext cx="5220335"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1812"/>
            <a:ext cx="5183188"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825749"/>
            <a:ext cx="5183188"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A8A9F1F3-208B-49A3-B337-9C8ACEB3E0E1}" type="datetime1">
              <a:rPr lang="en-US" smtClean="0"/>
              <a:t>3/18/21</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86521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a:xfrm>
            <a:off x="777240" y="365125"/>
            <a:ext cx="1065911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27AF6CA6-7293-4AA2-A0E0-A3BF4416E786}" type="datetime1">
              <a:rPr lang="en-US" smtClean="0"/>
              <a:t>3/18/21</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525377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98D87016-7BCD-46FB-8EE3-AB6C369108B4}" type="datetime1">
              <a:rPr lang="en-US" smtClean="0"/>
              <a:t>3/18/21</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744344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2501900"/>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3092450"/>
            <a:ext cx="3994785" cy="27765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A1547011-1FFC-4EF8-9A2E-53B4AD2ADBD4}" type="datetime1">
              <a:rPr lang="en-US" smtClean="0"/>
              <a:t>3/18/21</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16100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77240" y="457200"/>
            <a:ext cx="3994785" cy="2505456"/>
          </a:xfrm>
        </p:spPr>
        <p:txBody>
          <a:bodyPr anchor="b"/>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77240" y="3081275"/>
            <a:ext cx="3994785" cy="27797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9562EB47-45B4-4EF5-A743-B4885DD2F060}" type="datetime1">
              <a:rPr lang="en-US" smtClean="0"/>
              <a:t>3/18/21</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736234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9B5B3C5-A599-465B-B2B9-866E8B2087CE}"/>
              </a:ext>
            </a:extLst>
          </p:cNvPr>
          <p:cNvSpPr/>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5C84982-7DD0-43B1-8A2D-BFA4DF1B4E60}"/>
              </a:ext>
            </a:extLst>
          </p:cNvPr>
          <p:cNvSpPr/>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8" name="Decorative Circles">
            <a:extLst>
              <a:ext uri="{FF2B5EF4-FFF2-40B4-BE49-F238E27FC236}">
                <a16:creationId xmlns:a16="http://schemas.microsoft.com/office/drawing/2014/main" id="{1D912E1C-3BBA-42F0-A3EE-FEC382E7230A}"/>
              </a:ext>
            </a:extLst>
          </p:cNvPr>
          <p:cNvGrpSpPr/>
          <p:nvPr/>
        </p:nvGrpSpPr>
        <p:grpSpPr>
          <a:xfrm>
            <a:off x="-1" y="-1"/>
            <a:ext cx="12192001" cy="6858001"/>
            <a:chOff x="-1" y="-1"/>
            <a:chExt cx="12192001" cy="6858001"/>
          </a:xfrm>
        </p:grpSpPr>
        <p:sp>
          <p:nvSpPr>
            <p:cNvPr id="21" name="Oval 20">
              <a:extLst>
                <a:ext uri="{FF2B5EF4-FFF2-40B4-BE49-F238E27FC236}">
                  <a16:creationId xmlns:a16="http://schemas.microsoft.com/office/drawing/2014/main" id="{2FEEAC76-E273-46A8-8F8E-CE59860FE70D}"/>
                </a:ext>
              </a:extLst>
            </p:cNvPr>
            <p:cNvSpPr/>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594A0E-9400-45AD-A431-1DA1C0B28966}"/>
                </a:ext>
              </a:extLst>
            </p:cNvPr>
            <p:cNvSpPr/>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0916D6C-D32F-42B6-8512-CD5EDB8F2B9B}"/>
                </a:ext>
              </a:extLst>
            </p:cNvPr>
            <p:cNvSpPr/>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834846D-59C6-40F4-907C-F1A4689B58F1}"/>
                </a:ext>
              </a:extLst>
            </p:cNvPr>
            <p:cNvSpPr/>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A257CDF-2E36-4DC7-8EE4-5CD8F8ECAC87}"/>
                </a:ext>
              </a:extLst>
            </p:cNvPr>
            <p:cNvSpPr/>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D5B26E0E-A115-4AE2-82D8-76BB93CC494F}"/>
                </a:ext>
              </a:extLst>
            </p:cNvPr>
            <p:cNvSpPr/>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55058DB-7E01-4E95-BF59-983AA1BBB38E}"/>
                </a:ext>
              </a:extLst>
            </p:cNvPr>
            <p:cNvSpPr/>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810F7E2-23F3-44D6-B09E-71E556536052}"/>
                </a:ext>
              </a:extLst>
            </p:cNvPr>
            <p:cNvSpPr/>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9D5C391-E1DB-410A-A78C-ED3BBDFF0758}"/>
                </a:ext>
              </a:extLst>
            </p:cNvPr>
            <p:cNvSpPr/>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77C4944D-9373-4283-BCAA-927A0316659E}"/>
                </a:ext>
              </a:extLst>
            </p:cNvPr>
            <p:cNvSpPr/>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804C521-2D9F-4CE4-AFD3-D4F1551FEC6A}"/>
                </a:ext>
              </a:extLst>
            </p:cNvPr>
            <p:cNvSpPr/>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6" name="Freeform: Shape 55">
              <a:extLst>
                <a:ext uri="{FF2B5EF4-FFF2-40B4-BE49-F238E27FC236}">
                  <a16:creationId xmlns:a16="http://schemas.microsoft.com/office/drawing/2014/main" id="{755AC65C-13EF-4182-AA3C-62BE165CC033}"/>
                </a:ext>
              </a:extLst>
            </p:cNvPr>
            <p:cNvSpPr/>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8" name="Freeform: Shape 57">
              <a:extLst>
                <a:ext uri="{FF2B5EF4-FFF2-40B4-BE49-F238E27FC236}">
                  <a16:creationId xmlns:a16="http://schemas.microsoft.com/office/drawing/2014/main" id="{E40DA8D2-FA4B-4282-9D44-48C27B63A153}"/>
                </a:ext>
              </a:extLst>
            </p:cNvPr>
            <p:cNvSpPr/>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 name="Oval 9">
              <a:extLst>
                <a:ext uri="{FF2B5EF4-FFF2-40B4-BE49-F238E27FC236}">
                  <a16:creationId xmlns:a16="http://schemas.microsoft.com/office/drawing/2014/main" id="{99065014-CB18-414D-A527-31ECC45700AB}"/>
                </a:ext>
              </a:extLst>
            </p:cNvPr>
            <p:cNvSpPr/>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8F39E27A-56C1-4328-8DF1-2DA147C78483}"/>
                </a:ext>
              </a:extLst>
            </p:cNvPr>
            <p:cNvSpPr/>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0" y="6488268"/>
            <a:ext cx="2743200" cy="233209"/>
          </a:xfrm>
          <a:prstGeom prst="rect">
            <a:avLst/>
          </a:prstGeom>
        </p:spPr>
        <p:txBody>
          <a:bodyPr vert="horz" lIns="91440" tIns="45720" rIns="91440" bIns="45720" rtlCol="0" anchor="ctr"/>
          <a:lstStyle>
            <a:lvl1pPr algn="l">
              <a:defRPr sz="1000">
                <a:solidFill>
                  <a:schemeClr val="tx1">
                    <a:tint val="75000"/>
                  </a:schemeClr>
                </a:solidFill>
              </a:defRPr>
            </a:lvl1pPr>
          </a:lstStyle>
          <a:p>
            <a:fld id="{4A8D24A4-5FEC-4062-8995-EB21925B3B40}" type="datetime1">
              <a:rPr lang="en-US" smtClean="0"/>
              <a:t>3/18/21</a:t>
            </a:fld>
            <a:endParaRPr lang="en-US" sz="1000"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sz="1000"/>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93150" y="6488268"/>
            <a:ext cx="2743200" cy="233209"/>
          </a:xfrm>
          <a:prstGeom prst="rect">
            <a:avLst/>
          </a:prstGeom>
        </p:spPr>
        <p:txBody>
          <a:bodyPr vert="horz" lIns="91440" tIns="45720" rIns="91440" bIns="45720" rtlCol="0" anchor="ctr"/>
          <a:lstStyle>
            <a:lvl1pPr algn="r">
              <a:defRPr sz="1000">
                <a:solidFill>
                  <a:schemeClr val="tx1">
                    <a:tint val="75000"/>
                  </a:schemeClr>
                </a:solidFill>
              </a:defRPr>
            </a:lvl1pPr>
          </a:lstStyle>
          <a:p>
            <a:fld id="{35747434-7036-48DB-A148-6B3D8EE75CDA}" type="slidenum">
              <a:rPr lang="en-US" smtClean="0"/>
              <a:pPr/>
              <a:t>‹#›</a:t>
            </a:fld>
            <a:endParaRPr lang="en-US" sz="1000" dirty="0"/>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0" y="365125"/>
            <a:ext cx="1065911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0" y="1825625"/>
            <a:ext cx="1065911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090000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5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4" name="Video 3">
            <a:extLst>
              <a:ext uri="{FF2B5EF4-FFF2-40B4-BE49-F238E27FC236}">
                <a16:creationId xmlns:a16="http://schemas.microsoft.com/office/drawing/2014/main" id="{B58CD5B7-8B19-41D2-9373-D58C2AFE422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84" r="-1" b="-1"/>
          <a:stretch/>
        </p:blipFill>
        <p:spPr>
          <a:xfrm>
            <a:off x="20" y="10"/>
            <a:ext cx="12191980" cy="6857990"/>
          </a:xfrm>
          <a:prstGeom prst="rect">
            <a:avLst/>
          </a:prstGeom>
        </p:spPr>
      </p:pic>
      <p:sp useBgFill="1">
        <p:nvSpPr>
          <p:cNvPr id="11" name="Rectangle 10">
            <a:extLst>
              <a:ext uri="{FF2B5EF4-FFF2-40B4-BE49-F238E27FC236}">
                <a16:creationId xmlns:a16="http://schemas.microsoft.com/office/drawing/2014/main" id="{EA095E96-319D-4055-AD99-41FEB4030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4343" y="1685499"/>
            <a:ext cx="6327657" cy="36848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353FFE87-4B13-8149-ABCC-92A24A1AB87B}"/>
              </a:ext>
            </a:extLst>
          </p:cNvPr>
          <p:cNvSpPr>
            <a:spLocks noGrp="1"/>
          </p:cNvSpPr>
          <p:nvPr>
            <p:ph type="ctrTitle"/>
          </p:nvPr>
        </p:nvSpPr>
        <p:spPr>
          <a:xfrm>
            <a:off x="6367849" y="2313296"/>
            <a:ext cx="5300988" cy="1826983"/>
          </a:xfrm>
        </p:spPr>
        <p:txBody>
          <a:bodyPr anchor="t">
            <a:normAutofit/>
          </a:bodyPr>
          <a:lstStyle/>
          <a:p>
            <a:pPr algn="l"/>
            <a:r>
              <a:rPr lang="el-GR" dirty="0"/>
              <a:t>Η εξέλιξη της δημοσιογραφίας</a:t>
            </a:r>
            <a:endParaRPr lang="en-GR" dirty="0"/>
          </a:p>
        </p:txBody>
      </p:sp>
      <p:sp>
        <p:nvSpPr>
          <p:cNvPr id="3" name="Subtitle 2">
            <a:extLst>
              <a:ext uri="{FF2B5EF4-FFF2-40B4-BE49-F238E27FC236}">
                <a16:creationId xmlns:a16="http://schemas.microsoft.com/office/drawing/2014/main" id="{54C22E4C-26FE-7749-9624-4A3BEA3CB5FC}"/>
              </a:ext>
            </a:extLst>
          </p:cNvPr>
          <p:cNvSpPr>
            <a:spLocks noGrp="1"/>
          </p:cNvSpPr>
          <p:nvPr>
            <p:ph type="subTitle" idx="1"/>
          </p:nvPr>
        </p:nvSpPr>
        <p:spPr>
          <a:xfrm>
            <a:off x="6367849" y="4322327"/>
            <a:ext cx="5300981" cy="747817"/>
          </a:xfrm>
        </p:spPr>
        <p:txBody>
          <a:bodyPr anchor="t">
            <a:normAutofit/>
          </a:bodyPr>
          <a:lstStyle/>
          <a:p>
            <a:pPr algn="l"/>
            <a:r>
              <a:rPr lang="el-GR" sz="2000" dirty="0"/>
              <a:t>Δρ. Δέσποινα </a:t>
            </a:r>
            <a:r>
              <a:rPr lang="el-GR" sz="2000" dirty="0" err="1"/>
              <a:t>Χρονάκη</a:t>
            </a:r>
            <a:endParaRPr lang="en-GR" sz="2000" dirty="0"/>
          </a:p>
        </p:txBody>
      </p:sp>
    </p:spTree>
    <p:extLst>
      <p:ext uri="{BB962C8B-B14F-4D97-AF65-F5344CB8AC3E}">
        <p14:creationId xmlns:p14="http://schemas.microsoft.com/office/powerpoint/2010/main" val="428630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428E4-FF34-C14D-AFBD-8AFA04FA5165}"/>
              </a:ext>
            </a:extLst>
          </p:cNvPr>
          <p:cNvSpPr>
            <a:spLocks noGrp="1"/>
          </p:cNvSpPr>
          <p:nvPr>
            <p:ph type="title"/>
          </p:nvPr>
        </p:nvSpPr>
        <p:spPr/>
        <p:txBody>
          <a:bodyPr/>
          <a:lstStyle/>
          <a:p>
            <a:r>
              <a:rPr lang="el-GR" dirty="0"/>
              <a:t>Η δουλειά του δημοσιογράφου</a:t>
            </a:r>
            <a:endParaRPr lang="en-GR" dirty="0"/>
          </a:p>
        </p:txBody>
      </p:sp>
      <p:sp>
        <p:nvSpPr>
          <p:cNvPr id="3" name="Content Placeholder 2">
            <a:extLst>
              <a:ext uri="{FF2B5EF4-FFF2-40B4-BE49-F238E27FC236}">
                <a16:creationId xmlns:a16="http://schemas.microsoft.com/office/drawing/2014/main" id="{64908359-C292-0F44-9ECA-A971059369DB}"/>
              </a:ext>
            </a:extLst>
          </p:cNvPr>
          <p:cNvSpPr>
            <a:spLocks noGrp="1"/>
          </p:cNvSpPr>
          <p:nvPr>
            <p:ph idx="1"/>
          </p:nvPr>
        </p:nvSpPr>
        <p:spPr/>
        <p:txBody>
          <a:bodyPr>
            <a:normAutofit lnSpcReduction="10000"/>
          </a:bodyPr>
          <a:lstStyle/>
          <a:p>
            <a:r>
              <a:rPr lang="en-US" sz="2400" dirty="0"/>
              <a:t>Henrik </a:t>
            </a:r>
            <a:r>
              <a:rPr lang="el-GR" sz="2400" dirty="0" err="1"/>
              <a:t>Ö</a:t>
            </a:r>
            <a:r>
              <a:rPr lang="en-US" sz="2400" dirty="0" err="1"/>
              <a:t>renbring</a:t>
            </a:r>
            <a:r>
              <a:rPr lang="en-US" sz="2400" dirty="0"/>
              <a:t> </a:t>
            </a:r>
            <a:r>
              <a:rPr lang="el-GR" sz="2400" dirty="0"/>
              <a:t>(2010)</a:t>
            </a:r>
          </a:p>
          <a:p>
            <a:endParaRPr lang="el-GR" sz="2400" dirty="0"/>
          </a:p>
          <a:p>
            <a:r>
              <a:rPr lang="el-GR" sz="2400" dirty="0"/>
              <a:t>Συνήθως λοιπόν ο δημοσιογράφος ορίζεται ως αυτός που συλλέγει και γράφει ειδήσεις και έτσι </a:t>
            </a:r>
            <a:r>
              <a:rPr lang="el-GR" sz="2400" dirty="0" err="1"/>
              <a:t>οριθετείται</a:t>
            </a:r>
            <a:r>
              <a:rPr lang="el-GR" sz="2400" dirty="0"/>
              <a:t> και στο μεγαλύτερο μέρος της έρευνας (</a:t>
            </a:r>
            <a:r>
              <a:rPr lang="en-US" sz="2400" dirty="0"/>
              <a:t>Weaver</a:t>
            </a:r>
            <a:r>
              <a:rPr lang="el-GR" sz="2400" dirty="0"/>
              <a:t> 1996).</a:t>
            </a:r>
          </a:p>
          <a:p>
            <a:r>
              <a:rPr lang="el-GR" sz="2400" dirty="0"/>
              <a:t>Με αυτή την έννοια το επάγγελμα του δημοσιογράφου συστηματοποιείται από το 19</a:t>
            </a:r>
            <a:r>
              <a:rPr lang="el-GR" sz="2400" baseline="30000" dirty="0"/>
              <a:t>ο</a:t>
            </a:r>
            <a:r>
              <a:rPr lang="el-GR" sz="2400" dirty="0"/>
              <a:t> αι. </a:t>
            </a:r>
          </a:p>
          <a:p>
            <a:pPr lvl="1"/>
            <a:r>
              <a:rPr lang="el-GR" sz="2400" dirty="0"/>
              <a:t>η </a:t>
            </a:r>
            <a:r>
              <a:rPr lang="el-GR" sz="2400" dirty="0" err="1"/>
              <a:t>επαγγελματοποίηση</a:t>
            </a:r>
            <a:r>
              <a:rPr lang="el-GR" sz="2400" dirty="0"/>
              <a:t> </a:t>
            </a:r>
            <a:r>
              <a:rPr lang="el-GR" sz="2400" dirty="0" err="1"/>
              <a:t>τυο</a:t>
            </a:r>
            <a:r>
              <a:rPr lang="el-GR" sz="2400" dirty="0"/>
              <a:t> δημοσιογράφου με όρους δουλειάς, πληρωμής, δικαιωμάτων, συνδικαλισμού και εκπαίδευσης γίνεται από το 19</a:t>
            </a:r>
            <a:r>
              <a:rPr lang="el-GR" sz="2400" baseline="30000" dirty="0"/>
              <a:t>ο</a:t>
            </a:r>
            <a:r>
              <a:rPr lang="el-GR" sz="2400" dirty="0"/>
              <a:t> αι και μετά, με όρους </a:t>
            </a:r>
            <a:r>
              <a:rPr lang="el-GR" sz="2400" dirty="0" err="1"/>
              <a:t>μετανεωτερικής</a:t>
            </a:r>
            <a:r>
              <a:rPr lang="el-GR" sz="2400" dirty="0"/>
              <a:t> </a:t>
            </a:r>
            <a:r>
              <a:rPr lang="el-GR" sz="2400" dirty="0" err="1"/>
              <a:t>συγκρότητησης</a:t>
            </a:r>
            <a:r>
              <a:rPr lang="el-GR" sz="2400" dirty="0"/>
              <a:t> των επαγγελμάτων, των εθνών και βεβαίως σε ένα πλαίσιο καπιταλιστικών οικονομιών. (</a:t>
            </a:r>
            <a:r>
              <a:rPr lang="en-US" sz="2400" dirty="0" err="1"/>
              <a:t>Chalaby</a:t>
            </a:r>
            <a:r>
              <a:rPr lang="en-US" sz="2400" dirty="0"/>
              <a:t> 1998; Conboy 2004)</a:t>
            </a:r>
            <a:endParaRPr lang="en-GR" sz="2400" dirty="0"/>
          </a:p>
          <a:p>
            <a:endParaRPr lang="en-GR" dirty="0"/>
          </a:p>
        </p:txBody>
      </p:sp>
    </p:spTree>
    <p:extLst>
      <p:ext uri="{BB962C8B-B14F-4D97-AF65-F5344CB8AC3E}">
        <p14:creationId xmlns:p14="http://schemas.microsoft.com/office/powerpoint/2010/main" val="2932887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53026-11CA-A843-B278-91EF7A535B7D}"/>
              </a:ext>
            </a:extLst>
          </p:cNvPr>
          <p:cNvSpPr>
            <a:spLocks noGrp="1"/>
          </p:cNvSpPr>
          <p:nvPr>
            <p:ph type="title"/>
          </p:nvPr>
        </p:nvSpPr>
        <p:spPr/>
        <p:txBody>
          <a:bodyPr>
            <a:normAutofit fontScale="90000"/>
          </a:bodyPr>
          <a:lstStyle/>
          <a:p>
            <a:r>
              <a:rPr lang="el-GR" dirty="0"/>
              <a:t>Τα στοιχεία της δουλειάς του δημοσιογράφου</a:t>
            </a:r>
            <a:endParaRPr lang="en-GR" dirty="0"/>
          </a:p>
        </p:txBody>
      </p:sp>
      <p:sp>
        <p:nvSpPr>
          <p:cNvPr id="3" name="Content Placeholder 2">
            <a:extLst>
              <a:ext uri="{FF2B5EF4-FFF2-40B4-BE49-F238E27FC236}">
                <a16:creationId xmlns:a16="http://schemas.microsoft.com/office/drawing/2014/main" id="{EE8CAC13-EC36-6A4A-ACC7-1A4EB06D355B}"/>
              </a:ext>
            </a:extLst>
          </p:cNvPr>
          <p:cNvSpPr>
            <a:spLocks noGrp="1"/>
          </p:cNvSpPr>
          <p:nvPr>
            <p:ph idx="1"/>
          </p:nvPr>
        </p:nvSpPr>
        <p:spPr/>
        <p:txBody>
          <a:bodyPr>
            <a:normAutofit/>
          </a:bodyPr>
          <a:lstStyle/>
          <a:p>
            <a:r>
              <a:rPr lang="el-GR" sz="2400" dirty="0"/>
              <a:t>Αυτά που συζητούν οι θεωρητικοί ως επί το </a:t>
            </a:r>
            <a:r>
              <a:rPr lang="el-GR" sz="2400" dirty="0" err="1"/>
              <a:t>πλείστον</a:t>
            </a:r>
            <a:r>
              <a:rPr lang="el-GR" sz="2400" dirty="0"/>
              <a:t> συνδέονται με τη γνώση, την αυτονομία και την οργάνωση του επαγγέλματος. </a:t>
            </a:r>
            <a:endParaRPr lang="en-GR" sz="2400" dirty="0"/>
          </a:p>
          <a:p>
            <a:r>
              <a:rPr lang="el-GR" sz="2400" dirty="0"/>
              <a:t>Η οργάνωση αναφέρεται στο πως ένα επάγγελμα απαιτεί συμμετοχή των επαγγελματικών ενώσεων, είναι οργανωμένο σε επαγγελματικές ενώσεις και βεβαίως αυτό έχει και μια πολιτική διάσταση, μια διάσταση διαπραγμάτευσης σε πολιτικό και πολιτειακό επίπεδο, αλλά και διάσταση οριοθέτησης του επαγγέλματος μέσα σε δικαιώματα και υποχρεώσεις (</a:t>
            </a:r>
            <a:r>
              <a:rPr lang="en-US" sz="2400" dirty="0" err="1"/>
              <a:t>Hallin</a:t>
            </a:r>
            <a:r>
              <a:rPr lang="en-US" sz="2400" dirty="0"/>
              <a:t> and </a:t>
            </a:r>
            <a:r>
              <a:rPr lang="en-US" sz="2400" dirty="0" err="1"/>
              <a:t>Manicini</a:t>
            </a:r>
            <a:r>
              <a:rPr lang="el-GR" sz="2400" dirty="0"/>
              <a:t> 2004; </a:t>
            </a:r>
            <a:r>
              <a:rPr lang="en-US" sz="2400" dirty="0"/>
              <a:t>McKercher</a:t>
            </a:r>
            <a:r>
              <a:rPr lang="el-GR" sz="2400" dirty="0"/>
              <a:t> 2002) . </a:t>
            </a:r>
          </a:p>
          <a:p>
            <a:r>
              <a:rPr lang="el-GR" sz="2400" dirty="0"/>
              <a:t>Η αυτονομία συνδέεται με τους τρόπους που ο δημοσιογράφος κάνει τη δουλειά του, δηλαδή στο βαθμό που έχει ανεξαρτησία, στο βαθμό που έχει τα εχέγγυα και τις δομές να κάνει τη δουλειά του και στο βαθμό που μπορεί να συνδιαλέγεται με ίσους όρους για να κάνει τη δουλειά του</a:t>
            </a:r>
            <a:endParaRPr lang="en-GR" sz="2400" dirty="0"/>
          </a:p>
        </p:txBody>
      </p:sp>
    </p:spTree>
    <p:extLst>
      <p:ext uri="{BB962C8B-B14F-4D97-AF65-F5344CB8AC3E}">
        <p14:creationId xmlns:p14="http://schemas.microsoft.com/office/powerpoint/2010/main" val="794944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0567F-C1EB-4647-AD02-B625841CDD7C}"/>
              </a:ext>
            </a:extLst>
          </p:cNvPr>
          <p:cNvSpPr>
            <a:spLocks noGrp="1"/>
          </p:cNvSpPr>
          <p:nvPr>
            <p:ph type="title"/>
          </p:nvPr>
        </p:nvSpPr>
        <p:spPr/>
        <p:txBody>
          <a:bodyPr>
            <a:normAutofit fontScale="90000"/>
          </a:bodyPr>
          <a:lstStyle/>
          <a:p>
            <a:r>
              <a:rPr lang="el-GR" dirty="0"/>
              <a:t>Τα στοιχεία της δουλειάς του δημοσιογράφου</a:t>
            </a:r>
            <a:endParaRPr lang="en-GR" dirty="0"/>
          </a:p>
        </p:txBody>
      </p:sp>
      <p:sp>
        <p:nvSpPr>
          <p:cNvPr id="3" name="Content Placeholder 2">
            <a:extLst>
              <a:ext uri="{FF2B5EF4-FFF2-40B4-BE49-F238E27FC236}">
                <a16:creationId xmlns:a16="http://schemas.microsoft.com/office/drawing/2014/main" id="{EFE792C1-4013-634A-8D78-AD64C3D1305B}"/>
              </a:ext>
            </a:extLst>
          </p:cNvPr>
          <p:cNvSpPr>
            <a:spLocks noGrp="1"/>
          </p:cNvSpPr>
          <p:nvPr>
            <p:ph idx="1"/>
          </p:nvPr>
        </p:nvSpPr>
        <p:spPr/>
        <p:txBody>
          <a:bodyPr>
            <a:noAutofit/>
          </a:bodyPr>
          <a:lstStyle/>
          <a:p>
            <a:r>
              <a:rPr lang="el-GR" sz="2400" dirty="0"/>
              <a:t>Μέχρι και τα μέσα του 19</a:t>
            </a:r>
            <a:r>
              <a:rPr lang="el-GR" sz="2400" baseline="30000" dirty="0"/>
              <a:t>ου</a:t>
            </a:r>
            <a:r>
              <a:rPr lang="el-GR" sz="2400" dirty="0"/>
              <a:t> αι δε, δεν ήταν σταθερή η κυκλοφορία εφόσον δεν ήταν </a:t>
            </a:r>
            <a:r>
              <a:rPr lang="el-GR" sz="2400" dirty="0" err="1"/>
              <a:t>απραίτητα</a:t>
            </a:r>
            <a:r>
              <a:rPr lang="el-GR" sz="2400" dirty="0"/>
              <a:t> σταθερή η τροφοδοσία με ειδήσεις. </a:t>
            </a:r>
          </a:p>
          <a:p>
            <a:r>
              <a:rPr lang="el-GR" sz="2400" dirty="0"/>
              <a:t>Οπότε αρκετοί μελετητές (</a:t>
            </a:r>
            <a:r>
              <a:rPr lang="en-US" sz="2400" dirty="0"/>
              <a:t>Brake</a:t>
            </a:r>
            <a:r>
              <a:rPr lang="el-GR" sz="2400" dirty="0"/>
              <a:t> 2001 </a:t>
            </a:r>
            <a:r>
              <a:rPr lang="en-US" sz="2400" dirty="0"/>
              <a:t>Sutherland</a:t>
            </a:r>
            <a:r>
              <a:rPr lang="el-GR" sz="2400" dirty="0"/>
              <a:t> 1995) αναφέρουν πως αυτοί οι επαγγελματίες του 19</a:t>
            </a:r>
            <a:r>
              <a:rPr lang="el-GR" sz="2400" baseline="30000" dirty="0"/>
              <a:t>ου</a:t>
            </a:r>
            <a:r>
              <a:rPr lang="el-GR" sz="2400" dirty="0"/>
              <a:t> αι. έγραφαν για μια σειρά από μέσα και μια σειρά από κείμενα όπως σχολιασμό, κριτική, ποίηση, μυθοπλασία και δεν ήταν σταθερή η δουλειά ή αυτό που έκαναν σε επίπεδο είδους.</a:t>
            </a:r>
          </a:p>
          <a:p>
            <a:r>
              <a:rPr lang="el-GR" sz="2400" dirty="0"/>
              <a:t>Από τη δεκαετία του 1960 και μετά αντιλαμβανόμαστε πολύ περισσότερο τη δημοσιογραφία στο πλαίσιο της παγκοσμιοποίησης.</a:t>
            </a:r>
          </a:p>
          <a:p>
            <a:r>
              <a:rPr lang="el-GR" sz="2400" dirty="0"/>
              <a:t>Σε αυτό το πλαίσιο έχουμε ανησυχίες για το πως κεντρικοί παγκόσμιοι όμιλοι μέσων δυτικών Μέσων προφανώς ορίζουν την παγκόσμια ειδησεογραφία, ωθώντας τους θεωρητικούς να μιλούν με σκεπτικιστικό τρόπο για για την παγκοσμιοποίηση των ειδήσεων (</a:t>
            </a:r>
            <a:r>
              <a:rPr lang="en-US" sz="2400" dirty="0"/>
              <a:t>Held</a:t>
            </a:r>
            <a:r>
              <a:rPr lang="el-GR" sz="2400" dirty="0"/>
              <a:t> &amp; </a:t>
            </a:r>
            <a:r>
              <a:rPr lang="en-US" sz="2400" dirty="0"/>
              <a:t>McGrew</a:t>
            </a:r>
            <a:r>
              <a:rPr lang="el-GR" sz="2400" dirty="0"/>
              <a:t> 2003).</a:t>
            </a:r>
            <a:endParaRPr lang="en-GR" sz="2400" dirty="0"/>
          </a:p>
        </p:txBody>
      </p:sp>
    </p:spTree>
    <p:extLst>
      <p:ext uri="{BB962C8B-B14F-4D97-AF65-F5344CB8AC3E}">
        <p14:creationId xmlns:p14="http://schemas.microsoft.com/office/powerpoint/2010/main" val="2702755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87D55-3221-7A46-991E-3494DB7ACA4F}"/>
              </a:ext>
            </a:extLst>
          </p:cNvPr>
          <p:cNvSpPr>
            <a:spLocks noGrp="1"/>
          </p:cNvSpPr>
          <p:nvPr>
            <p:ph type="title"/>
          </p:nvPr>
        </p:nvSpPr>
        <p:spPr/>
        <p:txBody>
          <a:bodyPr/>
          <a:lstStyle/>
          <a:p>
            <a:r>
              <a:rPr lang="el-GR" dirty="0"/>
              <a:t>Οι συνθήκες της παγκοσμιοποίησης</a:t>
            </a:r>
            <a:endParaRPr lang="en-GR" dirty="0"/>
          </a:p>
        </p:txBody>
      </p:sp>
      <p:sp>
        <p:nvSpPr>
          <p:cNvPr id="3" name="Content Placeholder 2">
            <a:extLst>
              <a:ext uri="{FF2B5EF4-FFF2-40B4-BE49-F238E27FC236}">
                <a16:creationId xmlns:a16="http://schemas.microsoft.com/office/drawing/2014/main" id="{7153690C-542E-8A4B-A20B-D18A81E9D4D6}"/>
              </a:ext>
            </a:extLst>
          </p:cNvPr>
          <p:cNvSpPr>
            <a:spLocks noGrp="1"/>
          </p:cNvSpPr>
          <p:nvPr>
            <p:ph idx="1"/>
          </p:nvPr>
        </p:nvSpPr>
        <p:spPr/>
        <p:txBody>
          <a:bodyPr>
            <a:noAutofit/>
          </a:bodyPr>
          <a:lstStyle/>
          <a:p>
            <a:r>
              <a:rPr lang="el-GR" sz="2400" dirty="0"/>
              <a:t>Ο </a:t>
            </a:r>
            <a:r>
              <a:rPr lang="en-US" sz="2400" dirty="0"/>
              <a:t>Cottle </a:t>
            </a:r>
            <a:r>
              <a:rPr lang="el-GR" sz="2400" dirty="0"/>
              <a:t>(2009) χωρίζει σε δυο τις θεωρητικές προσεγγίσεις για </a:t>
            </a:r>
            <a:r>
              <a:rPr lang="el-GR" sz="2400" dirty="0" err="1"/>
              <a:t>παγκοσμιοποίήση</a:t>
            </a:r>
            <a:r>
              <a:rPr lang="el-GR" sz="2400" dirty="0"/>
              <a:t> και δημοσιογραφία: η μια είναι η προσέγγιση της παγκόσμιας κυριαρχίας και η άλλη της παγκόσμιας δημόσιας σφαίρας.</a:t>
            </a:r>
          </a:p>
          <a:p>
            <a:r>
              <a:rPr lang="el-GR" sz="2400" dirty="0"/>
              <a:t>Υπό το πρίσμα της πολιτικής οικονομίας κοιτούν τη γεωπολιτική διάσταση των μέσων και της δημοσιογραφίας το πως θεωρητικά τα </a:t>
            </a:r>
            <a:r>
              <a:rPr lang="el-GR" sz="2400" dirty="0" err="1"/>
              <a:t>δυτικοκεντρικά</a:t>
            </a:r>
            <a:r>
              <a:rPr lang="el-GR" sz="2400" dirty="0"/>
              <a:t> παγκόσμια ειδησεογραφικά δίκτυα έχουν κάνει </a:t>
            </a:r>
            <a:r>
              <a:rPr lang="en-US" sz="2400" dirty="0"/>
              <a:t>capitalize </a:t>
            </a:r>
            <a:r>
              <a:rPr lang="el-GR" sz="2400" dirty="0"/>
              <a:t>τις </a:t>
            </a:r>
            <a:r>
              <a:rPr lang="el-GR" sz="2400" dirty="0" err="1"/>
              <a:t>περιφεριακές</a:t>
            </a:r>
            <a:r>
              <a:rPr lang="el-GR" sz="2400" dirty="0"/>
              <a:t> ατζέντες, έχοντας επίσης εδραιώσει την εμπορική λογική του Μέσου (</a:t>
            </a:r>
            <a:r>
              <a:rPr lang="en-US" sz="2400" dirty="0" err="1"/>
              <a:t>Daya</a:t>
            </a:r>
            <a:r>
              <a:rPr lang="en-US" sz="2400" dirty="0"/>
              <a:t> </a:t>
            </a:r>
            <a:r>
              <a:rPr lang="en-US" sz="2400" dirty="0" err="1"/>
              <a:t>Thussu</a:t>
            </a:r>
            <a:r>
              <a:rPr lang="el-GR" sz="2400" dirty="0"/>
              <a:t> 2003; </a:t>
            </a:r>
            <a:r>
              <a:rPr lang="en-US" sz="2400" dirty="0" err="1"/>
              <a:t>boyd</a:t>
            </a:r>
            <a:r>
              <a:rPr lang="en-US" sz="2400" dirty="0"/>
              <a:t> Barret </a:t>
            </a:r>
            <a:r>
              <a:rPr lang="el-GR" sz="2400" dirty="0"/>
              <a:t>&amp; </a:t>
            </a:r>
            <a:r>
              <a:rPr lang="en-US" sz="2400" dirty="0" err="1"/>
              <a:t>Rantanen</a:t>
            </a:r>
            <a:r>
              <a:rPr lang="el-GR" sz="2400" dirty="0"/>
              <a:t> 1998).</a:t>
            </a:r>
          </a:p>
          <a:p>
            <a:r>
              <a:rPr lang="en-US" sz="2400" dirty="0"/>
              <a:t>H </a:t>
            </a:r>
            <a:r>
              <a:rPr lang="el-GR" sz="2400" dirty="0"/>
              <a:t>άλλη προσέγγιση αντλεί από την ανθρωπολογία και τις πολιτισμικές σπουδές και εστιάζει στο αν και σε ποιο βαθμό μπορεί στο πλαίσιο της παγκοσμιοποίησης τα Μέσα και οι ειδήσεις να αποτελέσουν δημόσια σφαίρα, να εισφέρουν στη διαμόρφωσης μιας κοσμοπολιτικής εκδήλωσης της </a:t>
            </a:r>
            <a:r>
              <a:rPr lang="el-GR" sz="2400" dirty="0" err="1"/>
              <a:t>πολιτειότητας</a:t>
            </a:r>
            <a:r>
              <a:rPr lang="el-GR" sz="2400" dirty="0"/>
              <a:t>, να αποτελέσουν δομές και μορφές </a:t>
            </a:r>
            <a:r>
              <a:rPr lang="el-GR" sz="2400" dirty="0" err="1"/>
              <a:t>εσωμάτωσης</a:t>
            </a:r>
            <a:r>
              <a:rPr lang="el-GR" sz="2400" dirty="0"/>
              <a:t> όλο και περισσότερων πολιτών στην ενημέρωση από όλο τον κόσμο</a:t>
            </a:r>
            <a:endParaRPr lang="en-GR" sz="2400" dirty="0"/>
          </a:p>
        </p:txBody>
      </p:sp>
    </p:spTree>
    <p:extLst>
      <p:ext uri="{BB962C8B-B14F-4D97-AF65-F5344CB8AC3E}">
        <p14:creationId xmlns:p14="http://schemas.microsoft.com/office/powerpoint/2010/main" val="4258103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B6A4-9872-2740-85F2-F8E10102BD5F}"/>
              </a:ext>
            </a:extLst>
          </p:cNvPr>
          <p:cNvSpPr>
            <a:spLocks noGrp="1"/>
          </p:cNvSpPr>
          <p:nvPr>
            <p:ph type="title"/>
          </p:nvPr>
        </p:nvSpPr>
        <p:spPr/>
        <p:txBody>
          <a:bodyPr/>
          <a:lstStyle/>
          <a:p>
            <a:r>
              <a:rPr lang="el-GR" dirty="0"/>
              <a:t>Οι συνθήκες της παγκοσμιοποίησης</a:t>
            </a:r>
            <a:endParaRPr lang="en-GR" dirty="0"/>
          </a:p>
        </p:txBody>
      </p:sp>
      <p:sp>
        <p:nvSpPr>
          <p:cNvPr id="3" name="Content Placeholder 2">
            <a:extLst>
              <a:ext uri="{FF2B5EF4-FFF2-40B4-BE49-F238E27FC236}">
                <a16:creationId xmlns:a16="http://schemas.microsoft.com/office/drawing/2014/main" id="{D0250E54-1DC3-934E-A424-43BE79E2FF98}"/>
              </a:ext>
            </a:extLst>
          </p:cNvPr>
          <p:cNvSpPr>
            <a:spLocks noGrp="1"/>
          </p:cNvSpPr>
          <p:nvPr>
            <p:ph idx="1"/>
          </p:nvPr>
        </p:nvSpPr>
        <p:spPr/>
        <p:txBody>
          <a:bodyPr>
            <a:normAutofit/>
          </a:bodyPr>
          <a:lstStyle/>
          <a:p>
            <a:r>
              <a:rPr lang="en-US" sz="2400" b="1" dirty="0"/>
              <a:t>CNN effect</a:t>
            </a:r>
          </a:p>
          <a:p>
            <a:r>
              <a:rPr lang="en-US" sz="2400" dirty="0"/>
              <a:t>K</a:t>
            </a:r>
            <a:r>
              <a:rPr lang="el-GR" sz="2400" dirty="0" err="1"/>
              <a:t>ατά</a:t>
            </a:r>
            <a:r>
              <a:rPr lang="el-GR" sz="2400" dirty="0"/>
              <a:t> πόσο παγκόσμιοι οργανισμοί Μέσων μπορούν να μεταδώσουν εικόνες και ειδήσεις </a:t>
            </a:r>
            <a:r>
              <a:rPr lang="el-GR" sz="2400" dirty="0" err="1"/>
              <a:t>ανθρ</a:t>
            </a:r>
            <a:r>
              <a:rPr lang="en-US" sz="2400" dirty="0" err="1"/>
              <a:t>ώ</a:t>
            </a:r>
            <a:r>
              <a:rPr lang="el-GR" sz="2400" dirty="0"/>
              <a:t>π</a:t>
            </a:r>
            <a:r>
              <a:rPr lang="en-US" sz="2400" dirty="0" err="1"/>
              <a:t>i</a:t>
            </a:r>
            <a:r>
              <a:rPr lang="el-GR" sz="2400" dirty="0"/>
              <a:t>νου τραύματος  σε όλο τον κόσμο, και προωθούν αλλαγές σε επίπεδο πολιτειακό και πολιτικό</a:t>
            </a:r>
            <a:endParaRPr lang="en-US" sz="2400" dirty="0"/>
          </a:p>
          <a:p>
            <a:r>
              <a:rPr lang="en-US" sz="2400" b="1" dirty="0"/>
              <a:t>Compassion fatigue</a:t>
            </a:r>
            <a:endParaRPr lang="el-GR" sz="2400" b="1" dirty="0"/>
          </a:p>
          <a:p>
            <a:r>
              <a:rPr lang="el-GR" sz="2400" dirty="0"/>
              <a:t>όσοι γράφουν υπό αυτό το πρίσμα ισχυρίζονται ότι οι ειδήσεις με βομβαρδισμό από εικόνες και πληροφορίες ανθρώπινου τραύματος έχουν μια περιορισμένη επίδραση στο να κινητοποιήσουν τη συμπάθεια και την ανθρωπιστική φράση</a:t>
            </a:r>
            <a:r>
              <a:rPr lang="en-US" sz="2400" dirty="0"/>
              <a:t> (</a:t>
            </a:r>
            <a:r>
              <a:rPr lang="en-US" sz="2400" dirty="0" err="1"/>
              <a:t>Hallin</a:t>
            </a:r>
            <a:r>
              <a:rPr lang="en-US" sz="2400" dirty="0"/>
              <a:t> &amp; Mancini 2004)</a:t>
            </a:r>
            <a:endParaRPr lang="el-GR" sz="2400" dirty="0"/>
          </a:p>
          <a:p>
            <a:r>
              <a:rPr lang="el-GR" sz="2400" b="1" dirty="0"/>
              <a:t>Το εξ αποστάσεως τραύμα και ο εξ αποστάσεως πόνος </a:t>
            </a:r>
            <a:r>
              <a:rPr lang="el-GR" sz="2400" dirty="0"/>
              <a:t>(</a:t>
            </a:r>
            <a:r>
              <a:rPr lang="en-US" sz="2400" dirty="0"/>
              <a:t>Lillie </a:t>
            </a:r>
            <a:r>
              <a:rPr lang="en-US" sz="2400" dirty="0" err="1"/>
              <a:t>Chouliaraki</a:t>
            </a:r>
            <a:r>
              <a:rPr lang="el-GR" sz="2400" dirty="0"/>
              <a:t>) (2006)</a:t>
            </a:r>
            <a:endParaRPr lang="en-GR" sz="2400" dirty="0"/>
          </a:p>
        </p:txBody>
      </p:sp>
    </p:spTree>
    <p:extLst>
      <p:ext uri="{BB962C8B-B14F-4D97-AF65-F5344CB8AC3E}">
        <p14:creationId xmlns:p14="http://schemas.microsoft.com/office/powerpoint/2010/main" val="2392582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4009F-CABC-5C45-9D27-848E7DD70CFC}"/>
              </a:ext>
            </a:extLst>
          </p:cNvPr>
          <p:cNvSpPr>
            <a:spLocks noGrp="1"/>
          </p:cNvSpPr>
          <p:nvPr>
            <p:ph type="title"/>
          </p:nvPr>
        </p:nvSpPr>
        <p:spPr/>
        <p:txBody>
          <a:bodyPr>
            <a:normAutofit fontScale="90000"/>
          </a:bodyPr>
          <a:lstStyle/>
          <a:p>
            <a:r>
              <a:rPr lang="el-GR" dirty="0"/>
              <a:t>Η αλλαγή του επαγγέλματος του δημοσιογράφου</a:t>
            </a:r>
            <a:endParaRPr lang="en-GR" dirty="0"/>
          </a:p>
        </p:txBody>
      </p:sp>
      <p:sp>
        <p:nvSpPr>
          <p:cNvPr id="3" name="Content Placeholder 2">
            <a:extLst>
              <a:ext uri="{FF2B5EF4-FFF2-40B4-BE49-F238E27FC236}">
                <a16:creationId xmlns:a16="http://schemas.microsoft.com/office/drawing/2014/main" id="{7FE00A34-C110-A448-92BF-D67AB75155EA}"/>
              </a:ext>
            </a:extLst>
          </p:cNvPr>
          <p:cNvSpPr>
            <a:spLocks noGrp="1"/>
          </p:cNvSpPr>
          <p:nvPr>
            <p:ph idx="1"/>
          </p:nvPr>
        </p:nvSpPr>
        <p:spPr/>
        <p:txBody>
          <a:bodyPr>
            <a:normAutofit/>
          </a:bodyPr>
          <a:lstStyle/>
          <a:p>
            <a:r>
              <a:rPr lang="el-GR" sz="2600" dirty="0"/>
              <a:t>Πολλοί μελετητές κοιτούν πως έχει αλλάξει το δημοσιογραφικό επάγγελμα και σε ποιο βαθμό προχωράμε προς μια συμμετοχική δημοσιογραφία δεδομένης και της επίδρασης της δημοσιογραφίας πολιτών.</a:t>
            </a:r>
          </a:p>
          <a:p>
            <a:r>
              <a:rPr lang="el-GR" sz="2600" dirty="0"/>
              <a:t>Η </a:t>
            </a:r>
            <a:r>
              <a:rPr lang="en-US" sz="2600" dirty="0"/>
              <a:t>Natalie Fenton (2010) </a:t>
            </a:r>
            <a:r>
              <a:rPr lang="el-GR" sz="2600" dirty="0"/>
              <a:t>εστιάζει σε ζητήματα </a:t>
            </a:r>
            <a:r>
              <a:rPr lang="el-GR" sz="2600" dirty="0" err="1"/>
              <a:t>διαδραστικότητας</a:t>
            </a:r>
            <a:r>
              <a:rPr lang="el-GR" sz="2600" dirty="0"/>
              <a:t> και συμμετοχής που χαρακτηρίζουν το ίντερνετ άρα επηρεάζουν και το επάγγελμα</a:t>
            </a:r>
          </a:p>
          <a:p>
            <a:r>
              <a:rPr lang="el-GR" sz="2600" dirty="0"/>
              <a:t>Ως μέρος των ανησυχιών αυτών βάζει και την έλευση του διαδικτύου τοποθετώντας το χρονικά στη δεκαετία του 90, στα μέσα, οπότε και άρχισαν οι μελέτες για την αλλαγή της συλλογής δεδομένων, του ρεπορτάζ και της δουλειάς του </a:t>
            </a:r>
            <a:r>
              <a:rPr lang="en-US" sz="2600" dirty="0"/>
              <a:t>newsroom </a:t>
            </a:r>
            <a:r>
              <a:rPr lang="el-GR" sz="2600" dirty="0"/>
              <a:t>(</a:t>
            </a:r>
            <a:r>
              <a:rPr lang="en-US" sz="2600" dirty="0"/>
              <a:t>Miller</a:t>
            </a:r>
            <a:r>
              <a:rPr lang="el-GR" sz="2600" dirty="0"/>
              <a:t> 1998; </a:t>
            </a:r>
            <a:r>
              <a:rPr lang="en-US" sz="2600" dirty="0" err="1"/>
              <a:t>Deuze</a:t>
            </a:r>
            <a:r>
              <a:rPr lang="el-GR" sz="2600" dirty="0"/>
              <a:t> 1999; </a:t>
            </a:r>
            <a:r>
              <a:rPr lang="en-US" sz="2600" dirty="0"/>
              <a:t>Fenton</a:t>
            </a:r>
            <a:r>
              <a:rPr lang="el-GR" sz="2600" dirty="0"/>
              <a:t> 2009).</a:t>
            </a:r>
            <a:endParaRPr lang="en-GR" sz="2600" dirty="0"/>
          </a:p>
        </p:txBody>
      </p:sp>
    </p:spTree>
    <p:extLst>
      <p:ext uri="{BB962C8B-B14F-4D97-AF65-F5344CB8AC3E}">
        <p14:creationId xmlns:p14="http://schemas.microsoft.com/office/powerpoint/2010/main" val="742765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18ECC-2AEE-B449-97E4-B96BBABFED52}"/>
              </a:ext>
            </a:extLst>
          </p:cNvPr>
          <p:cNvSpPr>
            <a:spLocks noGrp="1"/>
          </p:cNvSpPr>
          <p:nvPr>
            <p:ph type="title"/>
          </p:nvPr>
        </p:nvSpPr>
        <p:spPr/>
        <p:txBody>
          <a:bodyPr>
            <a:normAutofit fontScale="90000"/>
          </a:bodyPr>
          <a:lstStyle/>
          <a:p>
            <a:r>
              <a:rPr lang="el-GR" dirty="0"/>
              <a:t>Η αλλαγή του επαγγέλματος του δημοσιογράφου</a:t>
            </a:r>
            <a:endParaRPr lang="en-GR" dirty="0"/>
          </a:p>
        </p:txBody>
      </p:sp>
      <p:sp>
        <p:nvSpPr>
          <p:cNvPr id="3" name="Content Placeholder 2">
            <a:extLst>
              <a:ext uri="{FF2B5EF4-FFF2-40B4-BE49-F238E27FC236}">
                <a16:creationId xmlns:a16="http://schemas.microsoft.com/office/drawing/2014/main" id="{40070EC7-81EF-624C-B4DB-971A7CCC2F68}"/>
              </a:ext>
            </a:extLst>
          </p:cNvPr>
          <p:cNvSpPr>
            <a:spLocks noGrp="1"/>
          </p:cNvSpPr>
          <p:nvPr>
            <p:ph idx="1"/>
          </p:nvPr>
        </p:nvSpPr>
        <p:spPr>
          <a:xfrm>
            <a:off x="575187" y="1825624"/>
            <a:ext cx="10861163" cy="5253601"/>
          </a:xfrm>
        </p:spPr>
        <p:txBody>
          <a:bodyPr>
            <a:normAutofit/>
          </a:bodyPr>
          <a:lstStyle/>
          <a:p>
            <a:r>
              <a:rPr lang="el-GR" sz="2200" dirty="0"/>
              <a:t>Ο χώρος και ο χρόνος: παράγοντας που δείχνει πόσο ο χρόνος της συλλογής του </a:t>
            </a:r>
            <a:r>
              <a:rPr lang="en-US" sz="2200" dirty="0"/>
              <a:t>reporting </a:t>
            </a:r>
            <a:r>
              <a:rPr lang="el-GR" sz="2200" dirty="0"/>
              <a:t>και της ροής ειδήσεων έχει μικρύνει, ενώ ο χώρος έχει αυξηθεί εφόσον υπάρχουν όχι μόνο μυριάδες πλατφόρμες αλλά και πολύ μεγάλο γεωγραφικό εύρος που μπορεί και για κάποιους πρέπει να καλύπτει η δημοσιογραφία ιδανικά (</a:t>
            </a:r>
            <a:r>
              <a:rPr lang="en-US" sz="2200" dirty="0"/>
              <a:t>Quinn</a:t>
            </a:r>
            <a:r>
              <a:rPr lang="el-GR" sz="2200" dirty="0"/>
              <a:t> 2002)</a:t>
            </a:r>
            <a:endParaRPr lang="en-GR" sz="2200" dirty="0"/>
          </a:p>
          <a:p>
            <a:r>
              <a:rPr lang="el-GR" sz="2200" dirty="0" err="1"/>
              <a:t>Πολυεστίαση</a:t>
            </a:r>
            <a:r>
              <a:rPr lang="el-GR" sz="2200" dirty="0"/>
              <a:t> και πολυσχιδής φύση της δημοσιογραφίας: το διαδίκτυο δίνει χώρο σε περισσότερες φωνές, ειδικά μειονοτήτων να ακουστούν (1999) αλλά και σε μικρά και περιφερειακά μέσα να γίνουν αναγνωρίσιμα με τη δουλειά τους (άσχετο αν όλα αυτά είναι πιο πολύ στη θεωρία παρά στην πράξη) (</a:t>
            </a:r>
            <a:r>
              <a:rPr lang="en-US" sz="2200" dirty="0"/>
              <a:t>Rheingold</a:t>
            </a:r>
            <a:r>
              <a:rPr lang="el-GR" sz="2200" dirty="0"/>
              <a:t> 1993). </a:t>
            </a:r>
          </a:p>
          <a:p>
            <a:r>
              <a:rPr lang="el-GR" sz="2200" dirty="0"/>
              <a:t>Άρα έχουμε τον τρίτο παράγοντα που είναι η </a:t>
            </a:r>
            <a:r>
              <a:rPr lang="el-GR" sz="2200" dirty="0" err="1"/>
              <a:t>διαδραστικότητα</a:t>
            </a:r>
            <a:r>
              <a:rPr lang="el-GR" sz="2200" dirty="0"/>
              <a:t> και η συμμετοχή και ουσιαστικά </a:t>
            </a:r>
            <a:r>
              <a:rPr lang="el-GR" sz="2200" dirty="0" err="1"/>
              <a:t>περγράφει</a:t>
            </a:r>
            <a:r>
              <a:rPr lang="el-GR" sz="2200" dirty="0"/>
              <a:t> όχι μόνο τη συμμετοχή των πολιτών ως χρηστών ενεργών, καταναλωτών της είδησης, αλλά και ως </a:t>
            </a:r>
            <a:r>
              <a:rPr lang="el-GR" sz="2200" dirty="0" err="1"/>
              <a:t>συμμετόχων</a:t>
            </a:r>
            <a:r>
              <a:rPr lang="el-GR" sz="2200" dirty="0"/>
              <a:t> στην είδηση. Εδώ αντανακλάται ο όρος της δημοσιογραφίας πολιτών (</a:t>
            </a:r>
            <a:r>
              <a:rPr lang="en-US" sz="2200" dirty="0" err="1"/>
              <a:t>Boczkowski</a:t>
            </a:r>
            <a:r>
              <a:rPr lang="el-GR" sz="2200" dirty="0"/>
              <a:t> 2004; </a:t>
            </a:r>
            <a:r>
              <a:rPr lang="en-US" sz="2200" dirty="0"/>
              <a:t>Allan</a:t>
            </a:r>
            <a:r>
              <a:rPr lang="el-GR" sz="2200" dirty="0"/>
              <a:t> 2004) και τα ζητήματα </a:t>
            </a:r>
            <a:r>
              <a:rPr lang="el-GR" sz="2200" dirty="0" err="1"/>
              <a:t>πολιτειότητας</a:t>
            </a:r>
            <a:r>
              <a:rPr lang="el-GR" sz="2200" dirty="0"/>
              <a:t> και δημοκρατικότητας στο πλαίσιο της ενημέρωσης στα νέα μέσα. </a:t>
            </a:r>
            <a:endParaRPr lang="en-GR" sz="2200" dirty="0"/>
          </a:p>
          <a:p>
            <a:endParaRPr lang="en-GR" dirty="0"/>
          </a:p>
        </p:txBody>
      </p:sp>
    </p:spTree>
    <p:extLst>
      <p:ext uri="{BB962C8B-B14F-4D97-AF65-F5344CB8AC3E}">
        <p14:creationId xmlns:p14="http://schemas.microsoft.com/office/powerpoint/2010/main" val="671042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0F636-3CBB-2E46-950C-D4CA10764748}"/>
              </a:ext>
            </a:extLst>
          </p:cNvPr>
          <p:cNvSpPr>
            <a:spLocks noGrp="1"/>
          </p:cNvSpPr>
          <p:nvPr>
            <p:ph type="title"/>
          </p:nvPr>
        </p:nvSpPr>
        <p:spPr/>
        <p:txBody>
          <a:bodyPr/>
          <a:lstStyle/>
          <a:p>
            <a:r>
              <a:rPr lang="el-GR" dirty="0"/>
              <a:t>Η διαδικτυακή δημοσιογραφία</a:t>
            </a:r>
            <a:endParaRPr lang="en-GR" dirty="0"/>
          </a:p>
        </p:txBody>
      </p:sp>
      <p:sp>
        <p:nvSpPr>
          <p:cNvPr id="3" name="Content Placeholder 2">
            <a:extLst>
              <a:ext uri="{FF2B5EF4-FFF2-40B4-BE49-F238E27FC236}">
                <a16:creationId xmlns:a16="http://schemas.microsoft.com/office/drawing/2014/main" id="{6CDC0417-AD32-2347-91C7-F22B0F3E683D}"/>
              </a:ext>
            </a:extLst>
          </p:cNvPr>
          <p:cNvSpPr>
            <a:spLocks noGrp="1"/>
          </p:cNvSpPr>
          <p:nvPr>
            <p:ph idx="1"/>
          </p:nvPr>
        </p:nvSpPr>
        <p:spPr/>
        <p:txBody>
          <a:bodyPr>
            <a:normAutofit lnSpcReduction="10000"/>
          </a:bodyPr>
          <a:lstStyle/>
          <a:p>
            <a:r>
              <a:rPr lang="en-GR" sz="2500" dirty="0"/>
              <a:t>Στην εποχή των διαδικτυακών Μέσων, η δημοσιογραφία είναι σε μεγάλο βαθμό ενσωματωμένη στο διαδίκτυο ή τουλάχιστον γίνεται αντιληπτή σε σχέση με το διαδίκτυο</a:t>
            </a:r>
            <a:endParaRPr lang="el-GR" sz="2500" dirty="0"/>
          </a:p>
          <a:p>
            <a:endParaRPr lang="el-GR" sz="2500" dirty="0"/>
          </a:p>
          <a:p>
            <a:r>
              <a:rPr lang="el-GR" sz="2500" dirty="0"/>
              <a:t>Τ</a:t>
            </a:r>
            <a:r>
              <a:rPr lang="en-GR" sz="2500" dirty="0"/>
              <a:t>ο διαδίκτυο είναι αναπόσπαστο στοιχείο της δημοσιογραφικής κουλτούρας και ως εκ τούτου δεν πρέπει να παρακολουθούμε το Μέσο αυτό μόνο εργαλειακά, αλλά κυρίως ως ενδογενές στοιχείο της σύγχρονης κουλτούρας.</a:t>
            </a:r>
            <a:endParaRPr lang="el-GR" sz="2500" dirty="0"/>
          </a:p>
          <a:p>
            <a:endParaRPr lang="el-GR" sz="2500" dirty="0"/>
          </a:p>
          <a:p>
            <a:r>
              <a:rPr lang="el-GR" sz="2500" dirty="0"/>
              <a:t>Π</a:t>
            </a:r>
            <a:r>
              <a:rPr lang="en-GR" sz="2500" dirty="0"/>
              <a:t>ερίπου εδώ και 10 χρόνια η έρευνα στρέφεται προς τη σύγκριση ανάμεσα στην παραδοσιακή και τη διαδικτυακή δημοσιογραφία και παραγωγή ειδήσεων (π.χ. Mitchelstein &amp; Boczkowski, 2009; Steensen, 2011)</a:t>
            </a:r>
          </a:p>
        </p:txBody>
      </p:sp>
    </p:spTree>
    <p:extLst>
      <p:ext uri="{BB962C8B-B14F-4D97-AF65-F5344CB8AC3E}">
        <p14:creationId xmlns:p14="http://schemas.microsoft.com/office/powerpoint/2010/main" val="1994214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2FC78-5CEA-6E44-AC04-A206CC3395AB}"/>
              </a:ext>
            </a:extLst>
          </p:cNvPr>
          <p:cNvSpPr>
            <a:spLocks noGrp="1"/>
          </p:cNvSpPr>
          <p:nvPr>
            <p:ph type="title"/>
          </p:nvPr>
        </p:nvSpPr>
        <p:spPr/>
        <p:txBody>
          <a:bodyPr/>
          <a:lstStyle/>
          <a:p>
            <a:r>
              <a:rPr lang="el-GR" dirty="0"/>
              <a:t>Η διαδικτυακή δημοσιογραφία</a:t>
            </a:r>
            <a:endParaRPr lang="en-GR" dirty="0"/>
          </a:p>
        </p:txBody>
      </p:sp>
      <p:sp>
        <p:nvSpPr>
          <p:cNvPr id="3" name="Content Placeholder 2">
            <a:extLst>
              <a:ext uri="{FF2B5EF4-FFF2-40B4-BE49-F238E27FC236}">
                <a16:creationId xmlns:a16="http://schemas.microsoft.com/office/drawing/2014/main" id="{3DE35130-3F72-C349-AAE5-8DA492759CDA}"/>
              </a:ext>
            </a:extLst>
          </p:cNvPr>
          <p:cNvSpPr>
            <a:spLocks noGrp="1"/>
          </p:cNvSpPr>
          <p:nvPr>
            <p:ph idx="1"/>
          </p:nvPr>
        </p:nvSpPr>
        <p:spPr/>
        <p:txBody>
          <a:bodyPr>
            <a:normAutofit/>
          </a:bodyPr>
          <a:lstStyle/>
          <a:p>
            <a:r>
              <a:rPr lang="en-GR" sz="2400" dirty="0"/>
              <a:t>Ο Deuze (2011) προσφέρει μια τυπολογία για τη διαδικτυακή δημοσιογραφία, σε οριζόντιο επίπεδο.</a:t>
            </a:r>
            <a:endParaRPr lang="el-GR" sz="2400" dirty="0"/>
          </a:p>
          <a:p>
            <a:endParaRPr lang="el-GR" sz="2400" dirty="0"/>
          </a:p>
          <a:p>
            <a:r>
              <a:rPr lang="el-GR" sz="2400" dirty="0"/>
              <a:t>Δ</a:t>
            </a:r>
            <a:r>
              <a:rPr lang="en-GR" sz="2400" dirty="0"/>
              <a:t>ιακρίνει ανάμεσα σε ιστότοπους μεγάλων δημοσιογραφικών οργανισμών, σε κατηγορίες και ευρετήρια ιστότοπων, σε μετα-ιστότοπους και σελίδες σχολιασμού και σε ιστότοπους διαλόγου και ανταλλαγής απόψεων.</a:t>
            </a:r>
            <a:endParaRPr lang="el-GR" sz="2400" dirty="0"/>
          </a:p>
          <a:p>
            <a:endParaRPr lang="el-GR" sz="2400" dirty="0"/>
          </a:p>
          <a:p>
            <a:r>
              <a:rPr lang="en-GR" sz="2400" dirty="0"/>
              <a:t>Η ανάλυση του Deuze (2011) είναι μια σαφής και κατατοπιστική κατηγοριοποίηση των διαφορετικής φύσης ιστοτόπων που ασκείται η δημοσιογραφία και επομένως δεν είναι απαραίτητο να προβώ σε μια περαιτέρω επεξήγησή της.</a:t>
            </a:r>
            <a:endParaRPr lang="el-GR" sz="2400" dirty="0"/>
          </a:p>
        </p:txBody>
      </p:sp>
    </p:spTree>
    <p:extLst>
      <p:ext uri="{BB962C8B-B14F-4D97-AF65-F5344CB8AC3E}">
        <p14:creationId xmlns:p14="http://schemas.microsoft.com/office/powerpoint/2010/main" val="103473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AFA92-1D0D-3646-897B-7AB0A46EF101}"/>
              </a:ext>
            </a:extLst>
          </p:cNvPr>
          <p:cNvSpPr>
            <a:spLocks noGrp="1"/>
          </p:cNvSpPr>
          <p:nvPr>
            <p:ph type="title"/>
          </p:nvPr>
        </p:nvSpPr>
        <p:spPr/>
        <p:txBody>
          <a:bodyPr/>
          <a:lstStyle/>
          <a:p>
            <a:r>
              <a:rPr lang="el-GR" dirty="0"/>
              <a:t>Η διαδικτυακή δημοσιογραφία</a:t>
            </a:r>
            <a:endParaRPr lang="en-GR" dirty="0"/>
          </a:p>
        </p:txBody>
      </p:sp>
      <p:sp>
        <p:nvSpPr>
          <p:cNvPr id="3" name="Content Placeholder 2">
            <a:extLst>
              <a:ext uri="{FF2B5EF4-FFF2-40B4-BE49-F238E27FC236}">
                <a16:creationId xmlns:a16="http://schemas.microsoft.com/office/drawing/2014/main" id="{BCE78BCD-58E5-F444-AB28-4FCA70AFC06B}"/>
              </a:ext>
            </a:extLst>
          </p:cNvPr>
          <p:cNvSpPr>
            <a:spLocks noGrp="1"/>
          </p:cNvSpPr>
          <p:nvPr>
            <p:ph idx="1"/>
          </p:nvPr>
        </p:nvSpPr>
        <p:spPr/>
        <p:txBody>
          <a:bodyPr>
            <a:normAutofit/>
          </a:bodyPr>
          <a:lstStyle/>
          <a:p>
            <a:r>
              <a:rPr lang="en-GR" sz="2500" dirty="0"/>
              <a:t>Η υπερκειμενικότητα είναι ένα εργαλειακό στοιχείο στη συζήτηση για το διαδίκτυο και συνήθως το συναντάει κανείς σε έρευνα για τη φύση του διαδικτύου ως διαφορετικής τεχνολογίας από τα παραδοσιακά Μέσα(π.χ. Rocamora, 2012) και σε κριτικές συζητήσεις για την κουλτούρα του διαδικτύου (π.χ. Livingstone, 1999; Consalvo and Ess, 2011). </a:t>
            </a:r>
            <a:endParaRPr lang="el-GR" sz="2500" dirty="0"/>
          </a:p>
          <a:p>
            <a:endParaRPr lang="el-GR" sz="2500" dirty="0"/>
          </a:p>
          <a:p>
            <a:r>
              <a:rPr lang="en-GR" sz="2500" dirty="0"/>
              <a:t>Αντίστοιχα η πολυμεσικότητα και η διαδραστικότητα είναι στοιχεία που επίσης εξυπηρετούν στο μεγαλύτερο εκδημοσκρατισμό του επαγγέλματος της δημοσιογραφίας αλλά και του δημόσιου διαλόγου</a:t>
            </a:r>
          </a:p>
        </p:txBody>
      </p:sp>
    </p:spTree>
    <p:extLst>
      <p:ext uri="{BB962C8B-B14F-4D97-AF65-F5344CB8AC3E}">
        <p14:creationId xmlns:p14="http://schemas.microsoft.com/office/powerpoint/2010/main" val="766446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AB4C2-FFC6-464B-8F1B-02A39067ACB6}"/>
              </a:ext>
            </a:extLst>
          </p:cNvPr>
          <p:cNvSpPr>
            <a:spLocks noGrp="1"/>
          </p:cNvSpPr>
          <p:nvPr>
            <p:ph type="title"/>
          </p:nvPr>
        </p:nvSpPr>
        <p:spPr/>
        <p:txBody>
          <a:bodyPr/>
          <a:lstStyle/>
          <a:p>
            <a:r>
              <a:rPr lang="el-GR" dirty="0" err="1"/>
              <a:t>Αγγελιοφορία</a:t>
            </a:r>
            <a:r>
              <a:rPr lang="el-GR" dirty="0"/>
              <a:t> και δημοσιογραφία</a:t>
            </a:r>
            <a:endParaRPr lang="en-GR" dirty="0"/>
          </a:p>
        </p:txBody>
      </p:sp>
      <p:sp>
        <p:nvSpPr>
          <p:cNvPr id="3" name="Content Placeholder 2">
            <a:extLst>
              <a:ext uri="{FF2B5EF4-FFF2-40B4-BE49-F238E27FC236}">
                <a16:creationId xmlns:a16="http://schemas.microsoft.com/office/drawing/2014/main" id="{F3177C63-3D27-5447-9AC4-18E5699A587E}"/>
              </a:ext>
            </a:extLst>
          </p:cNvPr>
          <p:cNvSpPr>
            <a:spLocks noGrp="1"/>
          </p:cNvSpPr>
          <p:nvPr>
            <p:ph idx="1"/>
          </p:nvPr>
        </p:nvSpPr>
        <p:spPr/>
        <p:txBody>
          <a:bodyPr/>
          <a:lstStyle/>
          <a:p>
            <a:r>
              <a:rPr lang="el-GR" dirty="0"/>
              <a:t>Ο </a:t>
            </a:r>
            <a:r>
              <a:rPr lang="el-GR" dirty="0" err="1"/>
              <a:t>Πλειός</a:t>
            </a:r>
            <a:r>
              <a:rPr lang="el-GR" dirty="0"/>
              <a:t> (2011) διαχωρίζει την </a:t>
            </a:r>
            <a:r>
              <a:rPr lang="el-GR" i="1" dirty="0" err="1"/>
              <a:t>αγγελιοφορία</a:t>
            </a:r>
            <a:r>
              <a:rPr lang="el-GR" dirty="0"/>
              <a:t> από τη </a:t>
            </a:r>
            <a:r>
              <a:rPr lang="el-GR" i="1" dirty="0"/>
              <a:t>δημοσιογραφία</a:t>
            </a:r>
            <a:r>
              <a:rPr lang="el-GR" dirty="0"/>
              <a:t>, με την πρώτη να την τοποθετεί στις παραδοσιακές κοινωνίες και τη δημοσιογραφία στις νεωτερικές και </a:t>
            </a:r>
            <a:r>
              <a:rPr lang="el-GR" dirty="0" err="1"/>
              <a:t>μετανεωτερικές</a:t>
            </a:r>
            <a:r>
              <a:rPr lang="el-GR" dirty="0"/>
              <a:t> κοινωνίες άρα από το 15</a:t>
            </a:r>
            <a:r>
              <a:rPr lang="el-GR" baseline="30000" dirty="0"/>
              <a:t>ο</a:t>
            </a:r>
            <a:r>
              <a:rPr lang="el-GR" dirty="0"/>
              <a:t> αι. και εξής.</a:t>
            </a:r>
          </a:p>
          <a:p>
            <a:endParaRPr lang="el-GR" dirty="0"/>
          </a:p>
          <a:p>
            <a:r>
              <a:rPr lang="el-GR" dirty="0"/>
              <a:t>Ορίζει την </a:t>
            </a:r>
            <a:r>
              <a:rPr lang="el-GR" dirty="0" err="1"/>
              <a:t>αγγελιοφορία</a:t>
            </a:r>
            <a:r>
              <a:rPr lang="el-GR" dirty="0"/>
              <a:t> ως διαδικασία συλλογής μεταβίβασης και χρήσης πληροφοριών για επίκαιρα γεγονότα και τη χωρίζει σε </a:t>
            </a:r>
            <a:r>
              <a:rPr lang="el-GR" i="1" dirty="0"/>
              <a:t>επίσημη</a:t>
            </a:r>
            <a:r>
              <a:rPr lang="el-GR" dirty="0"/>
              <a:t> </a:t>
            </a:r>
            <a:r>
              <a:rPr lang="el-GR" dirty="0" err="1"/>
              <a:t>αγγελιοφορία</a:t>
            </a:r>
            <a:r>
              <a:rPr lang="el-GR" dirty="0"/>
              <a:t> και </a:t>
            </a:r>
            <a:r>
              <a:rPr lang="el-GR" i="1" dirty="0"/>
              <a:t>ανεπίσημη</a:t>
            </a:r>
            <a:r>
              <a:rPr lang="el-GR" dirty="0"/>
              <a:t> </a:t>
            </a:r>
            <a:r>
              <a:rPr lang="el-GR" dirty="0" err="1"/>
              <a:t>αγγελιοφορία</a:t>
            </a:r>
            <a:r>
              <a:rPr lang="el-GR" dirty="0"/>
              <a:t>, άρα η επίσημη είναι ότι διακινείται ανάμεσα  στους θεσμούς ενώ η </a:t>
            </a:r>
            <a:r>
              <a:rPr lang="el-GR" dirty="0" err="1"/>
              <a:t>νεπίσημη</a:t>
            </a:r>
            <a:r>
              <a:rPr lang="el-GR" dirty="0"/>
              <a:t> είναι συνίσταται στην ανταλλαγή πληροφοριών μεταξύ ατόμων που δε βρίσκονται στην ιεραρχία.</a:t>
            </a:r>
          </a:p>
          <a:p>
            <a:endParaRPr lang="el-GR" dirty="0"/>
          </a:p>
          <a:p>
            <a:r>
              <a:rPr lang="el-GR" dirty="0"/>
              <a:t>Αντίστοιχα η δημοσιογραφία που όπως θα δούμε και αργότερα είναι μια νεωτερική κατασκευή και </a:t>
            </a:r>
            <a:r>
              <a:rPr lang="el-GR" dirty="0" err="1"/>
              <a:t>μετανεωτερική</a:t>
            </a:r>
            <a:r>
              <a:rPr lang="el-GR" dirty="0"/>
              <a:t> έχει περισσότερο χαρακτηριστικά συστηματοποίησης της πληροφορίας και έντυπης καταγραφής.</a:t>
            </a:r>
            <a:endParaRPr lang="en-GR" dirty="0"/>
          </a:p>
        </p:txBody>
      </p:sp>
    </p:spTree>
    <p:extLst>
      <p:ext uri="{BB962C8B-B14F-4D97-AF65-F5344CB8AC3E}">
        <p14:creationId xmlns:p14="http://schemas.microsoft.com/office/powerpoint/2010/main" val="3564357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433D2-1FBA-8948-B9D1-521022DA3C43}"/>
              </a:ext>
            </a:extLst>
          </p:cNvPr>
          <p:cNvSpPr>
            <a:spLocks noGrp="1"/>
          </p:cNvSpPr>
          <p:nvPr>
            <p:ph type="title"/>
          </p:nvPr>
        </p:nvSpPr>
        <p:spPr/>
        <p:txBody>
          <a:bodyPr/>
          <a:lstStyle/>
          <a:p>
            <a:r>
              <a:rPr lang="el-GR" dirty="0"/>
              <a:t>Η διαδικτυακή δημοσιογραφία</a:t>
            </a:r>
            <a:endParaRPr lang="en-GR" dirty="0"/>
          </a:p>
        </p:txBody>
      </p:sp>
      <p:sp>
        <p:nvSpPr>
          <p:cNvPr id="3" name="Content Placeholder 2">
            <a:extLst>
              <a:ext uri="{FF2B5EF4-FFF2-40B4-BE49-F238E27FC236}">
                <a16:creationId xmlns:a16="http://schemas.microsoft.com/office/drawing/2014/main" id="{C871470C-B03D-4149-B7DB-1B80719D6B20}"/>
              </a:ext>
            </a:extLst>
          </p:cNvPr>
          <p:cNvSpPr>
            <a:spLocks noGrp="1"/>
          </p:cNvSpPr>
          <p:nvPr>
            <p:ph idx="1"/>
          </p:nvPr>
        </p:nvSpPr>
        <p:spPr/>
        <p:txBody>
          <a:bodyPr>
            <a:normAutofit/>
          </a:bodyPr>
          <a:lstStyle/>
          <a:p>
            <a:r>
              <a:rPr lang="en-GR" sz="2700" dirty="0"/>
              <a:t>Ο Deuze θεωρεί ότι η εδραίωση της διαδικτυακής δημοσιογραφίας σημαίνει αλλαγή στη φύση της κουλτούρας της αίθουσας σύνταξης, στην οργανωσιακή λειτουργία ενός Μέσου και στη φύση της δημοσιογραφικής κουλτούρας ευρύτερα (2011: 302).</a:t>
            </a:r>
            <a:endParaRPr lang="el-GR" sz="2700" dirty="0"/>
          </a:p>
          <a:p>
            <a:endParaRPr lang="el-GR" sz="2700" dirty="0"/>
          </a:p>
          <a:p>
            <a:r>
              <a:rPr lang="en-GR" sz="2700" dirty="0"/>
              <a:t>Σε κάθε περίπτωση,οφείλει κανείς να εξετάζει τη δημοσιογραφία στο διαδίκτυο με άξονα τις αλλαγές που έφερε το διαδικτυακό περιβάλλον ως προσθήκες στο επάγγελμα και όχι ως παράγοντες αλλαγής του επαγγέλματος προς το καλύτερο ή το χειρότερο.</a:t>
            </a:r>
          </a:p>
        </p:txBody>
      </p:sp>
    </p:spTree>
    <p:extLst>
      <p:ext uri="{BB962C8B-B14F-4D97-AF65-F5344CB8AC3E}">
        <p14:creationId xmlns:p14="http://schemas.microsoft.com/office/powerpoint/2010/main" val="3934798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BE257-3AF8-FC40-AA13-BB9E7945E8D1}"/>
              </a:ext>
            </a:extLst>
          </p:cNvPr>
          <p:cNvSpPr>
            <a:spLocks noGrp="1"/>
          </p:cNvSpPr>
          <p:nvPr>
            <p:ph type="title"/>
          </p:nvPr>
        </p:nvSpPr>
        <p:spPr/>
        <p:txBody>
          <a:bodyPr/>
          <a:lstStyle/>
          <a:p>
            <a:r>
              <a:rPr lang="el-GR" dirty="0" err="1"/>
              <a:t>Αγγελιοφορία</a:t>
            </a:r>
            <a:r>
              <a:rPr lang="el-GR" dirty="0"/>
              <a:t> και δημοσιογραφία</a:t>
            </a:r>
            <a:endParaRPr lang="en-GR" dirty="0"/>
          </a:p>
        </p:txBody>
      </p:sp>
      <p:sp>
        <p:nvSpPr>
          <p:cNvPr id="3" name="Content Placeholder 2">
            <a:extLst>
              <a:ext uri="{FF2B5EF4-FFF2-40B4-BE49-F238E27FC236}">
                <a16:creationId xmlns:a16="http://schemas.microsoft.com/office/drawing/2014/main" id="{1B327899-7B70-2B47-98D8-4AAF2B3A0295}"/>
              </a:ext>
            </a:extLst>
          </p:cNvPr>
          <p:cNvSpPr>
            <a:spLocks noGrp="1"/>
          </p:cNvSpPr>
          <p:nvPr>
            <p:ph idx="1"/>
          </p:nvPr>
        </p:nvSpPr>
        <p:spPr/>
        <p:txBody>
          <a:bodyPr/>
          <a:lstStyle/>
          <a:p>
            <a:r>
              <a:rPr lang="el-GR" sz="2400" dirty="0"/>
              <a:t>Τρεις περίοδοι στην εξέλιξη της δημοσιογραφίας</a:t>
            </a:r>
          </a:p>
          <a:p>
            <a:pPr lvl="1"/>
            <a:r>
              <a:rPr lang="el-GR" sz="2400" dirty="0"/>
              <a:t> α)η εποχή της ειδησεογραφίας στην πρώιμη </a:t>
            </a:r>
            <a:r>
              <a:rPr lang="el-GR" sz="2400" dirty="0" err="1"/>
              <a:t>νεωτερικότητα</a:t>
            </a:r>
            <a:r>
              <a:rPr lang="el-GR" sz="2400" dirty="0"/>
              <a:t> όπου τα γεγονότα διαχωρίζονται από την αξιολογική τους προσέγγιση </a:t>
            </a:r>
          </a:p>
          <a:p>
            <a:pPr lvl="1"/>
            <a:r>
              <a:rPr lang="el-GR" sz="2400" dirty="0"/>
              <a:t>β) η περίοδος της δημοσιολογίας στην κορύφωση της </a:t>
            </a:r>
            <a:r>
              <a:rPr lang="el-GR" sz="2400" dirty="0" err="1"/>
              <a:t>νεωτερικότητας</a:t>
            </a:r>
            <a:r>
              <a:rPr lang="el-GR" sz="2400" dirty="0"/>
              <a:t> οπότε και στη δημοσιογραφία το γεγονός συνδέεται ξανά με την αξιολόγησή του και </a:t>
            </a:r>
          </a:p>
          <a:p>
            <a:pPr lvl="1"/>
            <a:r>
              <a:rPr lang="el-GR" sz="2400" dirty="0"/>
              <a:t>γ) η εποχή της ενημέρωσης οπότε εμφανίζεται και εξαπλώνεται στην ύστερη </a:t>
            </a:r>
            <a:r>
              <a:rPr lang="el-GR" sz="2400" dirty="0" err="1"/>
              <a:t>νεωτερικότητα</a:t>
            </a:r>
            <a:r>
              <a:rPr lang="el-GR" sz="2400" dirty="0"/>
              <a:t> </a:t>
            </a:r>
          </a:p>
          <a:p>
            <a:pPr lvl="2"/>
            <a:r>
              <a:rPr lang="el-GR" sz="2400" dirty="0"/>
              <a:t> αξιολόγηση των γεγονότων την κατασκευή της πραγματικότητας μέσα από τα μέσα, τη </a:t>
            </a:r>
            <a:r>
              <a:rPr lang="el-GR" sz="2400" dirty="0" err="1"/>
              <a:t>μεσοποίηση</a:t>
            </a:r>
            <a:r>
              <a:rPr lang="el-GR" sz="2400" dirty="0"/>
              <a:t> των γεγονότων αλλά και την </a:t>
            </a:r>
            <a:r>
              <a:rPr lang="el-GR" sz="2400" dirty="0" err="1"/>
              <a:t>αναστοχαστική</a:t>
            </a:r>
            <a:r>
              <a:rPr lang="el-GR" sz="2400" dirty="0"/>
              <a:t> στάση στην κοινωνία των Μέσων </a:t>
            </a:r>
            <a:r>
              <a:rPr lang="en-US" sz="2400" dirty="0"/>
              <a:t>(Silverstone 2005; </a:t>
            </a:r>
            <a:r>
              <a:rPr lang="en-US" sz="2400" dirty="0" err="1"/>
              <a:t>Couldry</a:t>
            </a:r>
            <a:r>
              <a:rPr lang="en-US" sz="2400" dirty="0"/>
              <a:t> 2008)</a:t>
            </a:r>
            <a:endParaRPr lang="el-GR" sz="2400" dirty="0"/>
          </a:p>
          <a:p>
            <a:pPr marL="914400" lvl="2" indent="0">
              <a:buNone/>
            </a:pPr>
            <a:endParaRPr lang="en-GR" sz="2400" dirty="0"/>
          </a:p>
          <a:p>
            <a:endParaRPr lang="en-GR" dirty="0"/>
          </a:p>
        </p:txBody>
      </p:sp>
    </p:spTree>
    <p:extLst>
      <p:ext uri="{BB962C8B-B14F-4D97-AF65-F5344CB8AC3E}">
        <p14:creationId xmlns:p14="http://schemas.microsoft.com/office/powerpoint/2010/main" val="2821339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07D59-9FAE-7644-9362-06FEDBADDB92}"/>
              </a:ext>
            </a:extLst>
          </p:cNvPr>
          <p:cNvSpPr>
            <a:spLocks noGrp="1"/>
          </p:cNvSpPr>
          <p:nvPr>
            <p:ph type="title"/>
          </p:nvPr>
        </p:nvSpPr>
        <p:spPr/>
        <p:txBody>
          <a:bodyPr/>
          <a:lstStyle/>
          <a:p>
            <a:r>
              <a:rPr lang="el-GR" dirty="0"/>
              <a:t>Λίγη ιστορία</a:t>
            </a:r>
            <a:endParaRPr lang="en-GR" dirty="0"/>
          </a:p>
        </p:txBody>
      </p:sp>
      <p:sp>
        <p:nvSpPr>
          <p:cNvPr id="3" name="Content Placeholder 2">
            <a:extLst>
              <a:ext uri="{FF2B5EF4-FFF2-40B4-BE49-F238E27FC236}">
                <a16:creationId xmlns:a16="http://schemas.microsoft.com/office/drawing/2014/main" id="{100C6AE3-552E-D941-8213-A6AE2ED48501}"/>
              </a:ext>
            </a:extLst>
          </p:cNvPr>
          <p:cNvSpPr>
            <a:spLocks noGrp="1"/>
          </p:cNvSpPr>
          <p:nvPr>
            <p:ph idx="1"/>
          </p:nvPr>
        </p:nvSpPr>
        <p:spPr/>
        <p:txBody>
          <a:bodyPr/>
          <a:lstStyle/>
          <a:p>
            <a:r>
              <a:rPr lang="el-GR" dirty="0"/>
              <a:t>Οι εφημερίδες εμφανίστηκαν στην αρχή του 17</a:t>
            </a:r>
            <a:r>
              <a:rPr lang="el-GR" baseline="30000" dirty="0"/>
              <a:t>ου</a:t>
            </a:r>
            <a:r>
              <a:rPr lang="el-GR" dirty="0"/>
              <a:t> αι. ως αποτέλεσμα της επανάστασης της τυπογραφίας (</a:t>
            </a:r>
            <a:r>
              <a:rPr lang="en-US" dirty="0"/>
              <a:t>Johns 1998)</a:t>
            </a:r>
            <a:r>
              <a:rPr lang="el-GR" dirty="0"/>
              <a:t>.</a:t>
            </a:r>
          </a:p>
          <a:p>
            <a:r>
              <a:rPr lang="el-GR" dirty="0"/>
              <a:t>Η άνοδος της </a:t>
            </a:r>
            <a:r>
              <a:rPr lang="en-US" dirty="0"/>
              <a:t>bourgeois </a:t>
            </a:r>
            <a:r>
              <a:rPr lang="el-GR" dirty="0" err="1"/>
              <a:t>δημ</a:t>
            </a:r>
            <a:r>
              <a:rPr lang="en-US" dirty="0" err="1"/>
              <a:t>ό</a:t>
            </a:r>
            <a:r>
              <a:rPr lang="el-GR" dirty="0" err="1"/>
              <a:t>σιας</a:t>
            </a:r>
            <a:r>
              <a:rPr lang="el-GR" dirty="0"/>
              <a:t> σφαίρας που σας ανέφερα και πριν μετέτρεψε την εφημερίδα από ένα αντικείμενο εμπορικό σε ένα εργαλείο συνεχούς διαπραγμάτευσης και πολιτικής επιχειρηματολογίας. Άρα μιλάμε για το 18</a:t>
            </a:r>
            <a:r>
              <a:rPr lang="el-GR" baseline="30000" dirty="0"/>
              <a:t>ο</a:t>
            </a:r>
            <a:r>
              <a:rPr lang="el-GR" dirty="0"/>
              <a:t> πια,  ενώ το 19</a:t>
            </a:r>
            <a:r>
              <a:rPr lang="el-GR" baseline="30000" dirty="0"/>
              <a:t>ο</a:t>
            </a:r>
            <a:r>
              <a:rPr lang="el-GR" dirty="0"/>
              <a:t> αιώνα στις απαρχές έχουμε πρακτικά ένα κομματικό μοντέλο ειδησεογραφικής κουλτούρας και τότε εμφανίζεται η έννοια της δημοσιογραφίας</a:t>
            </a:r>
          </a:p>
          <a:p>
            <a:r>
              <a:rPr lang="el-GR" dirty="0"/>
              <a:t>Στα μέσα με τέλη του 19ου αι. εμφανίζεται ο μαζικός τύπος στην Ευρώπη και τις ΗΠΑ (</a:t>
            </a:r>
            <a:r>
              <a:rPr lang="en-US" dirty="0" err="1"/>
              <a:t>Chalaby</a:t>
            </a:r>
            <a:r>
              <a:rPr lang="en-US" dirty="0"/>
              <a:t> 1998)</a:t>
            </a:r>
            <a:r>
              <a:rPr lang="el-GR" dirty="0"/>
              <a:t> και συμπίπτει με την εδραίωση της φορολογίας και άλλες μορφές ρύθμισης του τύπου και της τυπογραφίας.</a:t>
            </a:r>
          </a:p>
          <a:p>
            <a:r>
              <a:rPr lang="el-GR" dirty="0"/>
              <a:t>Στα τέλη του 19</a:t>
            </a:r>
            <a:r>
              <a:rPr lang="el-GR" baseline="30000" dirty="0"/>
              <a:t>ου</a:t>
            </a:r>
            <a:r>
              <a:rPr lang="el-GR" dirty="0"/>
              <a:t> αιώνα χωρίζονται οι εργαζόμενοι στην είδηση σε τρεις ομάδες: </a:t>
            </a:r>
            <a:r>
              <a:rPr lang="el-GR" i="1" dirty="0"/>
              <a:t>εκδότες</a:t>
            </a:r>
            <a:r>
              <a:rPr lang="el-GR" dirty="0"/>
              <a:t>, που συγκέντρωναν τις ειδήσεις και άρθρα γνώμης, οι </a:t>
            </a:r>
            <a:r>
              <a:rPr lang="el-GR" i="1" dirty="0"/>
              <a:t>ανταποκριτές</a:t>
            </a:r>
            <a:r>
              <a:rPr lang="el-GR" dirty="0"/>
              <a:t> που έγραφαν μεγάλα γράμματα από μακρινούς τόπους και οι </a:t>
            </a:r>
            <a:r>
              <a:rPr lang="en-US" i="1" dirty="0"/>
              <a:t>reporters</a:t>
            </a:r>
            <a:r>
              <a:rPr lang="en-US" dirty="0"/>
              <a:t> </a:t>
            </a:r>
            <a:r>
              <a:rPr lang="el-GR" dirty="0"/>
              <a:t>που έδιναν τις τηλεγραφικές ειδήσεις από επίσημες ενημερώσεις, στενογραφικές σημειώσεις από συναντήσεις, γεγονότα κλπ.</a:t>
            </a:r>
            <a:endParaRPr lang="en-GR" dirty="0"/>
          </a:p>
        </p:txBody>
      </p:sp>
    </p:spTree>
    <p:extLst>
      <p:ext uri="{BB962C8B-B14F-4D97-AF65-F5344CB8AC3E}">
        <p14:creationId xmlns:p14="http://schemas.microsoft.com/office/powerpoint/2010/main" val="1557933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CCDBB-E00E-E145-A8CE-658223DC0728}"/>
              </a:ext>
            </a:extLst>
          </p:cNvPr>
          <p:cNvSpPr>
            <a:spLocks noGrp="1"/>
          </p:cNvSpPr>
          <p:nvPr>
            <p:ph type="title"/>
          </p:nvPr>
        </p:nvSpPr>
        <p:spPr/>
        <p:txBody>
          <a:bodyPr/>
          <a:lstStyle/>
          <a:p>
            <a:r>
              <a:rPr lang="el-GR" dirty="0"/>
              <a:t>Λίγη ιστορία</a:t>
            </a:r>
            <a:endParaRPr lang="en-GR" dirty="0"/>
          </a:p>
        </p:txBody>
      </p:sp>
      <p:sp>
        <p:nvSpPr>
          <p:cNvPr id="3" name="Content Placeholder 2">
            <a:extLst>
              <a:ext uri="{FF2B5EF4-FFF2-40B4-BE49-F238E27FC236}">
                <a16:creationId xmlns:a16="http://schemas.microsoft.com/office/drawing/2014/main" id="{AD749D46-E038-CF42-861A-B0124B43DEB7}"/>
              </a:ext>
            </a:extLst>
          </p:cNvPr>
          <p:cNvSpPr>
            <a:spLocks noGrp="1"/>
          </p:cNvSpPr>
          <p:nvPr>
            <p:ph idx="1"/>
          </p:nvPr>
        </p:nvSpPr>
        <p:spPr/>
        <p:txBody>
          <a:bodyPr>
            <a:normAutofit/>
          </a:bodyPr>
          <a:lstStyle/>
          <a:p>
            <a:r>
              <a:rPr lang="el-GR" sz="2400" dirty="0"/>
              <a:t>Στην αρχή του 20</a:t>
            </a:r>
            <a:r>
              <a:rPr lang="el-GR" sz="2400" baseline="30000" dirty="0"/>
              <a:t>ου</a:t>
            </a:r>
            <a:r>
              <a:rPr lang="el-GR" sz="2400" dirty="0"/>
              <a:t> αι. η δημοσιογραφία στη δύση βρισκόταν στο </a:t>
            </a:r>
            <a:r>
              <a:rPr lang="el-GR" sz="2400" dirty="0" err="1"/>
              <a:t>πρότζεκτ</a:t>
            </a:r>
            <a:r>
              <a:rPr lang="el-GR" sz="2400" dirty="0"/>
              <a:t> της </a:t>
            </a:r>
            <a:r>
              <a:rPr lang="el-GR" sz="2400" dirty="0" err="1"/>
              <a:t>επαγγελματοποίησης</a:t>
            </a:r>
            <a:r>
              <a:rPr lang="el-GR" sz="2400" dirty="0"/>
              <a:t> </a:t>
            </a:r>
            <a:r>
              <a:rPr lang="en-US" sz="2400" dirty="0"/>
              <a:t>(professionalization).</a:t>
            </a:r>
            <a:endParaRPr lang="el-GR" sz="2400" dirty="0"/>
          </a:p>
          <a:p>
            <a:pPr lvl="1"/>
            <a:r>
              <a:rPr lang="el-GR" sz="2400" dirty="0"/>
              <a:t>Δημιουργία συνδικάτων, σχολών δημοσιογραφίας,  λεσχών Τύπου, κωδίκων δεοντολογίας </a:t>
            </a:r>
            <a:r>
              <a:rPr lang="el-GR" sz="2400" dirty="0" err="1"/>
              <a:t>αδειοδοτήσεων</a:t>
            </a:r>
            <a:r>
              <a:rPr lang="el-GR" sz="2400" dirty="0"/>
              <a:t>, του λεγόμενου </a:t>
            </a:r>
            <a:r>
              <a:rPr lang="el-GR" sz="2400" i="1" dirty="0"/>
              <a:t>υψηλού μοντερνισμού της δημοσιογραφίας </a:t>
            </a:r>
            <a:r>
              <a:rPr lang="en-US" sz="2400" dirty="0"/>
              <a:t>(high modernism of journalism) (</a:t>
            </a:r>
            <a:r>
              <a:rPr lang="en-US" sz="2400" dirty="0" err="1"/>
              <a:t>Hallin</a:t>
            </a:r>
            <a:r>
              <a:rPr lang="en-US" sz="2400" dirty="0"/>
              <a:t> 1992;1994</a:t>
            </a:r>
            <a:r>
              <a:rPr lang="el-GR" sz="2400" dirty="0"/>
              <a:t>).</a:t>
            </a:r>
          </a:p>
          <a:p>
            <a:r>
              <a:rPr lang="el-GR" sz="2400" dirty="0" err="1"/>
              <a:t>Απ</a:t>
            </a:r>
            <a:r>
              <a:rPr lang="en-US" sz="2400" dirty="0" err="1"/>
              <a:t>ό</a:t>
            </a:r>
            <a:r>
              <a:rPr lang="el-GR" sz="2400" dirty="0"/>
              <a:t> τα μέσα του 20</a:t>
            </a:r>
            <a:r>
              <a:rPr lang="el-GR" sz="2400" baseline="30000" dirty="0"/>
              <a:t>ου</a:t>
            </a:r>
            <a:r>
              <a:rPr lang="el-GR" sz="2400" dirty="0"/>
              <a:t> αι. και μετά και με τις πολιτικές εξελίξεις στην Αμερική και την Ευρώπη η δημοσιογραφία </a:t>
            </a:r>
            <a:r>
              <a:rPr lang="el-GR" sz="2400" dirty="0" err="1"/>
              <a:t>συζητάται</a:t>
            </a:r>
            <a:r>
              <a:rPr lang="el-GR" sz="2400" dirty="0"/>
              <a:t> και με όρους αυτονομίας.</a:t>
            </a:r>
          </a:p>
          <a:p>
            <a:r>
              <a:rPr lang="el-GR" sz="2400" dirty="0"/>
              <a:t>Με την τεχνολογική ανάπτυξη των μέσων του διαδικτύου και των νέων μέσων από τα τέλη του 20</a:t>
            </a:r>
            <a:r>
              <a:rPr lang="el-GR" sz="2400" baseline="30000" dirty="0"/>
              <a:t>ου</a:t>
            </a:r>
            <a:r>
              <a:rPr lang="el-GR" sz="2400" dirty="0"/>
              <a:t> αι και κυρίως τον 21</a:t>
            </a:r>
            <a:r>
              <a:rPr lang="el-GR" sz="2400" baseline="30000" dirty="0"/>
              <a:t>ο</a:t>
            </a:r>
            <a:r>
              <a:rPr lang="el-GR" sz="2400" dirty="0"/>
              <a:t> έχουμε την εξέλιξη της δημοσιογραφίας σε μορφές υβριδικές, σε μορφές συμμετοχικές κλπ.</a:t>
            </a:r>
            <a:endParaRPr lang="en-GR" sz="2400" dirty="0"/>
          </a:p>
        </p:txBody>
      </p:sp>
    </p:spTree>
    <p:extLst>
      <p:ext uri="{BB962C8B-B14F-4D97-AF65-F5344CB8AC3E}">
        <p14:creationId xmlns:p14="http://schemas.microsoft.com/office/powerpoint/2010/main" val="1353397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19E0-7D3F-4E46-87AB-2C039DDAAC19}"/>
              </a:ext>
            </a:extLst>
          </p:cNvPr>
          <p:cNvSpPr>
            <a:spLocks noGrp="1"/>
          </p:cNvSpPr>
          <p:nvPr>
            <p:ph type="title"/>
          </p:nvPr>
        </p:nvSpPr>
        <p:spPr/>
        <p:txBody>
          <a:bodyPr>
            <a:normAutofit fontScale="90000"/>
          </a:bodyPr>
          <a:lstStyle/>
          <a:p>
            <a:r>
              <a:rPr lang="en-US" dirty="0"/>
              <a:t>Journalists’ challenges and decisions in EU reporting</a:t>
            </a:r>
            <a:endParaRPr lang="en-GR" dirty="0"/>
          </a:p>
        </p:txBody>
      </p:sp>
      <p:sp>
        <p:nvSpPr>
          <p:cNvPr id="3" name="Content Placeholder 2">
            <a:extLst>
              <a:ext uri="{FF2B5EF4-FFF2-40B4-BE49-F238E27FC236}">
                <a16:creationId xmlns:a16="http://schemas.microsoft.com/office/drawing/2014/main" id="{8956D1C8-6212-3F45-920B-AEC6172E56BF}"/>
              </a:ext>
            </a:extLst>
          </p:cNvPr>
          <p:cNvSpPr>
            <a:spLocks noGrp="1"/>
          </p:cNvSpPr>
          <p:nvPr>
            <p:ph idx="1"/>
          </p:nvPr>
        </p:nvSpPr>
        <p:spPr>
          <a:xfrm>
            <a:off x="648929" y="1825625"/>
            <a:ext cx="10787421" cy="4781652"/>
          </a:xfrm>
        </p:spPr>
        <p:txBody>
          <a:bodyPr>
            <a:normAutofit/>
          </a:bodyPr>
          <a:lstStyle/>
          <a:p>
            <a:r>
              <a:rPr lang="el-GR" sz="2600" dirty="0"/>
              <a:t>Η διεθνής βιβλιογραφία έχει ασχοληθεί αρκετά με το πως οι δημοσιογράφοι κάνουν το ρεπορτάζ για την ΕΕ και βεβαίως εστιάζει στις μεγάλες χώρες (</a:t>
            </a:r>
            <a:r>
              <a:rPr lang="en-US" sz="2600" dirty="0" err="1"/>
              <a:t>Firmstone</a:t>
            </a:r>
            <a:r>
              <a:rPr lang="el-GR" sz="2600" dirty="0"/>
              <a:t> 2008; </a:t>
            </a:r>
            <a:r>
              <a:rPr lang="en-US" sz="2600" dirty="0"/>
              <a:t>Statham</a:t>
            </a:r>
            <a:r>
              <a:rPr lang="el-GR" sz="2600" dirty="0"/>
              <a:t> 2008</a:t>
            </a:r>
            <a:r>
              <a:rPr lang="en-US" sz="2600" dirty="0"/>
              <a:t>)</a:t>
            </a:r>
          </a:p>
          <a:p>
            <a:pPr lvl="0"/>
            <a:r>
              <a:rPr lang="el-GR" sz="2600" dirty="0"/>
              <a:t>Οι περισσότερες μελέτες εστιάζουν στο πως τα </a:t>
            </a:r>
            <a:r>
              <a:rPr lang="el-GR" sz="2600" dirty="0" err="1"/>
              <a:t>μμε</a:t>
            </a:r>
            <a:r>
              <a:rPr lang="el-GR" sz="2600" dirty="0"/>
              <a:t> τοποθετούνται απέναντι την ΕΕ την ευρωπαϊκή ταυτότητα και σύγκλιση (π.χ. </a:t>
            </a:r>
            <a:r>
              <a:rPr lang="en-US" sz="2600" dirty="0"/>
              <a:t>Busch</a:t>
            </a:r>
            <a:r>
              <a:rPr lang="el-GR" sz="2600" dirty="0"/>
              <a:t> 2010)</a:t>
            </a:r>
            <a:endParaRPr lang="en-GR" sz="2600" dirty="0"/>
          </a:p>
          <a:p>
            <a:pPr lvl="0"/>
            <a:r>
              <a:rPr lang="el-GR" sz="2600" dirty="0"/>
              <a:t>Πώς μιλάνε οι δημοσιογράφοι για τα θέματα ΕΕ καθώς και τη διακρατική φύση των ειδήσεων για την ΕΕ (</a:t>
            </a:r>
            <a:r>
              <a:rPr lang="en-US" sz="2600" dirty="0"/>
              <a:t>Brussel</a:t>
            </a:r>
            <a:r>
              <a:rPr lang="el-GR" sz="2600" dirty="0"/>
              <a:t> 2014)</a:t>
            </a:r>
            <a:endParaRPr lang="en-GR" sz="2600" dirty="0"/>
          </a:p>
          <a:p>
            <a:pPr lvl="0"/>
            <a:r>
              <a:rPr lang="el-GR" sz="2600" dirty="0"/>
              <a:t>Έλλειψη επαγγελματικών δεξιοτήτων για να καλύψουν τα θέματα που αφορούν την ΕΕ αλλά και το ότι δεν υπάρχει ενδιαφέρον από τους οργανισμούς μέσων να επενδύσουν στη δημοσιογραφία της σύγκλισης (</a:t>
            </a:r>
            <a:r>
              <a:rPr lang="en-US" sz="2600" dirty="0" err="1"/>
              <a:t>Firmstone</a:t>
            </a:r>
            <a:r>
              <a:rPr lang="el-GR" sz="2600" dirty="0"/>
              <a:t> 2008)</a:t>
            </a:r>
            <a:endParaRPr lang="en-GR" sz="2600" dirty="0"/>
          </a:p>
        </p:txBody>
      </p:sp>
    </p:spTree>
    <p:extLst>
      <p:ext uri="{BB962C8B-B14F-4D97-AF65-F5344CB8AC3E}">
        <p14:creationId xmlns:p14="http://schemas.microsoft.com/office/powerpoint/2010/main" val="129270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24F2-67B9-9242-B7A6-E3A9C2C839EB}"/>
              </a:ext>
            </a:extLst>
          </p:cNvPr>
          <p:cNvSpPr>
            <a:spLocks noGrp="1"/>
          </p:cNvSpPr>
          <p:nvPr>
            <p:ph type="title"/>
          </p:nvPr>
        </p:nvSpPr>
        <p:spPr/>
        <p:txBody>
          <a:bodyPr>
            <a:normAutofit fontScale="90000"/>
          </a:bodyPr>
          <a:lstStyle/>
          <a:p>
            <a:r>
              <a:rPr lang="en-US" dirty="0"/>
              <a:t>Journalists’ challenges and decisions in EU reporting</a:t>
            </a:r>
            <a:endParaRPr lang="en-GR" dirty="0"/>
          </a:p>
        </p:txBody>
      </p:sp>
      <p:sp>
        <p:nvSpPr>
          <p:cNvPr id="3" name="Content Placeholder 2">
            <a:extLst>
              <a:ext uri="{FF2B5EF4-FFF2-40B4-BE49-F238E27FC236}">
                <a16:creationId xmlns:a16="http://schemas.microsoft.com/office/drawing/2014/main" id="{BE6E927B-6902-1C47-B6B4-C00DDB71F845}"/>
              </a:ext>
            </a:extLst>
          </p:cNvPr>
          <p:cNvSpPr>
            <a:spLocks noGrp="1"/>
          </p:cNvSpPr>
          <p:nvPr>
            <p:ph idx="1"/>
          </p:nvPr>
        </p:nvSpPr>
        <p:spPr/>
        <p:txBody>
          <a:bodyPr>
            <a:noAutofit/>
          </a:bodyPr>
          <a:lstStyle/>
          <a:p>
            <a:pPr lvl="0"/>
            <a:r>
              <a:rPr lang="el-GR" sz="2600" dirty="0"/>
              <a:t>Στο ότι υπάρχει ένα πρόβλημα/χάσμα επικοινωνίας ανάμεσα στην ΕΕ ως συνόλου θεσμών με τους δημοσιογράφους, αλλά και με τα ακροατήρια που θεωρούν ότι η ΕΕ ως κέντρο λήψης αποφάσεων είναι μακριά από τους τόπους και βεβαίως τις ζωές τους (</a:t>
            </a:r>
            <a:r>
              <a:rPr lang="en-US" sz="2600" dirty="0" err="1"/>
              <a:t>Michailidou</a:t>
            </a:r>
            <a:r>
              <a:rPr lang="el-GR" sz="2600" dirty="0"/>
              <a:t> &amp; </a:t>
            </a:r>
            <a:r>
              <a:rPr lang="en-US" sz="2600" dirty="0" err="1"/>
              <a:t>Trenz</a:t>
            </a:r>
            <a:r>
              <a:rPr lang="el-GR" sz="2600" dirty="0"/>
              <a:t> 2014)</a:t>
            </a:r>
            <a:endParaRPr lang="en-GR" sz="2600" dirty="0"/>
          </a:p>
          <a:p>
            <a:pPr lvl="0"/>
            <a:r>
              <a:rPr lang="el-GR" sz="2600" dirty="0"/>
              <a:t>Οι δημοσιογράφοι σχολιάζουν τον πολύ αυστηρό μυστικιστικό και περίπλοκο τεχνοκρατικό χαρακτήρα των κειμένων της ΕΕ που δεν έχει κάποια αξία είδησης άρα δεν τραβάει τα ακροατήρια</a:t>
            </a:r>
            <a:endParaRPr lang="en-GR" sz="2600" dirty="0"/>
          </a:p>
          <a:p>
            <a:pPr lvl="0"/>
            <a:r>
              <a:rPr lang="el-GR" sz="2600" dirty="0"/>
              <a:t>Οι δημοσιογράφοι αντιμετωπίζουν διαφορετικά τον εαυτό τους ως επαγγελματία από ότι οι εθνικοί δημοσιογράφοι (</a:t>
            </a:r>
            <a:r>
              <a:rPr lang="en-US" sz="2600" dirty="0" err="1"/>
              <a:t>Heikkil</a:t>
            </a:r>
            <a:r>
              <a:rPr lang="el-GR" sz="2600" dirty="0" err="1"/>
              <a:t>ä</a:t>
            </a:r>
            <a:r>
              <a:rPr lang="el-GR" sz="2600" dirty="0"/>
              <a:t> &amp; </a:t>
            </a:r>
            <a:r>
              <a:rPr lang="en-US" sz="2600" dirty="0" err="1"/>
              <a:t>konelius</a:t>
            </a:r>
            <a:r>
              <a:rPr lang="en-US" sz="2600" dirty="0"/>
              <a:t> </a:t>
            </a:r>
            <a:r>
              <a:rPr lang="el-GR" sz="2600" dirty="0"/>
              <a:t>2006;2008)</a:t>
            </a:r>
            <a:endParaRPr lang="en-GR" sz="2600" dirty="0"/>
          </a:p>
          <a:p>
            <a:pPr lvl="0"/>
            <a:r>
              <a:rPr lang="el-GR" sz="2600" dirty="0"/>
              <a:t>Φαίνεται ότι οι προκλήσεις που αντιμετωπίζουν οι δημοσιογράφοι στις ειδήσεις για την ΕΕ είναι μια κοινή διακρατική εμπειρία</a:t>
            </a:r>
            <a:endParaRPr lang="en-GR" sz="2600" dirty="0"/>
          </a:p>
          <a:p>
            <a:endParaRPr lang="en-GR" sz="2600" dirty="0"/>
          </a:p>
        </p:txBody>
      </p:sp>
    </p:spTree>
    <p:extLst>
      <p:ext uri="{BB962C8B-B14F-4D97-AF65-F5344CB8AC3E}">
        <p14:creationId xmlns:p14="http://schemas.microsoft.com/office/powerpoint/2010/main" val="3949306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C89D-A3CC-F844-A34D-6325CC28D1C3}"/>
              </a:ext>
            </a:extLst>
          </p:cNvPr>
          <p:cNvSpPr>
            <a:spLocks noGrp="1"/>
          </p:cNvSpPr>
          <p:nvPr>
            <p:ph type="title"/>
          </p:nvPr>
        </p:nvSpPr>
        <p:spPr/>
        <p:txBody>
          <a:bodyPr>
            <a:normAutofit fontScale="90000"/>
          </a:bodyPr>
          <a:lstStyle/>
          <a:p>
            <a:r>
              <a:rPr lang="en-US" dirty="0"/>
              <a:t>Journalists’ challenges and decisions in EU reporting</a:t>
            </a:r>
            <a:endParaRPr lang="en-GR" dirty="0"/>
          </a:p>
        </p:txBody>
      </p:sp>
      <p:sp>
        <p:nvSpPr>
          <p:cNvPr id="3" name="Content Placeholder 2">
            <a:extLst>
              <a:ext uri="{FF2B5EF4-FFF2-40B4-BE49-F238E27FC236}">
                <a16:creationId xmlns:a16="http://schemas.microsoft.com/office/drawing/2014/main" id="{AE3A6E37-524C-5141-95A4-83CDE3C6D00C}"/>
              </a:ext>
            </a:extLst>
          </p:cNvPr>
          <p:cNvSpPr>
            <a:spLocks noGrp="1"/>
          </p:cNvSpPr>
          <p:nvPr>
            <p:ph idx="1"/>
          </p:nvPr>
        </p:nvSpPr>
        <p:spPr/>
        <p:txBody>
          <a:bodyPr>
            <a:normAutofit/>
          </a:bodyPr>
          <a:lstStyle/>
          <a:p>
            <a:r>
              <a:rPr lang="en-GR" sz="2800" dirty="0"/>
              <a:t>Chronaki &amp; Fragkonikolopoulos (2018)</a:t>
            </a:r>
            <a:endParaRPr lang="el-GR" sz="2800" dirty="0"/>
          </a:p>
          <a:p>
            <a:endParaRPr lang="en-GR" sz="2800" dirty="0"/>
          </a:p>
          <a:p>
            <a:r>
              <a:rPr lang="en-US" sz="2800" dirty="0"/>
              <a:t>O</a:t>
            </a:r>
            <a:r>
              <a:rPr lang="el-GR" sz="2800" dirty="0"/>
              <a:t>ι εθνικές κουλτούρες των ΜΜΕ εστιάζουν πολύ στο εσωτερικό κομμάτι, επενδύουν στην εσωτερική είδηση και δεν εμπλέκονται ιδιαίτερα με τα διεθνή αλλά ούτε και ειδικά με την ΕΕ</a:t>
            </a:r>
            <a:endParaRPr lang="en-US" sz="2800" dirty="0"/>
          </a:p>
          <a:p>
            <a:r>
              <a:rPr lang="el-GR" sz="2800" dirty="0"/>
              <a:t>Το επικοινωνιακό έλλειμα </a:t>
            </a:r>
            <a:r>
              <a:rPr lang="en-US" sz="2800" dirty="0"/>
              <a:t>(communication deficit) </a:t>
            </a:r>
            <a:r>
              <a:rPr lang="el-GR" sz="2800" dirty="0"/>
              <a:t>και το δημοκρατικό έλλειμα </a:t>
            </a:r>
            <a:r>
              <a:rPr lang="en-US" sz="2800" dirty="0"/>
              <a:t>(democratic deficit)</a:t>
            </a:r>
            <a:r>
              <a:rPr lang="el-GR" sz="2800" dirty="0"/>
              <a:t> στην σχέση δημοσιογράφων και ΕΕ</a:t>
            </a:r>
          </a:p>
        </p:txBody>
      </p:sp>
    </p:spTree>
    <p:extLst>
      <p:ext uri="{BB962C8B-B14F-4D97-AF65-F5344CB8AC3E}">
        <p14:creationId xmlns:p14="http://schemas.microsoft.com/office/powerpoint/2010/main" val="610415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872C-E6B3-3045-AD8B-5DDE6DDB571C}"/>
              </a:ext>
            </a:extLst>
          </p:cNvPr>
          <p:cNvSpPr>
            <a:spLocks noGrp="1"/>
          </p:cNvSpPr>
          <p:nvPr>
            <p:ph type="title"/>
          </p:nvPr>
        </p:nvSpPr>
        <p:spPr/>
        <p:txBody>
          <a:bodyPr>
            <a:normAutofit fontScale="90000"/>
          </a:bodyPr>
          <a:lstStyle/>
          <a:p>
            <a:r>
              <a:rPr lang="en-US" dirty="0"/>
              <a:t>Journalists’ challenges and decisions in EU reporting</a:t>
            </a:r>
            <a:endParaRPr lang="en-GR" dirty="0"/>
          </a:p>
        </p:txBody>
      </p:sp>
      <p:sp>
        <p:nvSpPr>
          <p:cNvPr id="3" name="Content Placeholder 2">
            <a:extLst>
              <a:ext uri="{FF2B5EF4-FFF2-40B4-BE49-F238E27FC236}">
                <a16:creationId xmlns:a16="http://schemas.microsoft.com/office/drawing/2014/main" id="{9836CBB4-AD48-D54D-AF97-9ADC2E987E60}"/>
              </a:ext>
            </a:extLst>
          </p:cNvPr>
          <p:cNvSpPr>
            <a:spLocks noGrp="1"/>
          </p:cNvSpPr>
          <p:nvPr>
            <p:ph idx="1"/>
          </p:nvPr>
        </p:nvSpPr>
        <p:spPr/>
        <p:txBody>
          <a:bodyPr/>
          <a:lstStyle/>
          <a:p>
            <a:r>
              <a:rPr lang="el-GR" sz="2800" dirty="0"/>
              <a:t>Τα μικρότερα κράτη έχουν και πιο περιορισμένη πρόσβαση σε αξιωματούχους</a:t>
            </a:r>
          </a:p>
          <a:p>
            <a:endParaRPr lang="el-GR" sz="2800" dirty="0"/>
          </a:p>
          <a:p>
            <a:r>
              <a:rPr lang="el-GR" sz="2800" dirty="0"/>
              <a:t>Οι δημοσιογράφοι γενικά αντιλαμβάνονται τον εαυτό τους ως πολιτικό παράγοντα, διαμεσολαβητή</a:t>
            </a:r>
          </a:p>
          <a:p>
            <a:endParaRPr lang="el-GR" sz="2800" dirty="0"/>
          </a:p>
          <a:p>
            <a:r>
              <a:rPr lang="el-GR" sz="2800" dirty="0"/>
              <a:t>Βλέπουμε δημοσιογράφους να μιλούν ως πολίτες του κόσμου, ως εκπαιδευμένοι και διαφορετικοί επαγγελματίες από ότι οι του εσωτερικού</a:t>
            </a:r>
            <a:endParaRPr lang="en-GR" sz="2800" dirty="0"/>
          </a:p>
          <a:p>
            <a:endParaRPr lang="en-GR" dirty="0"/>
          </a:p>
        </p:txBody>
      </p:sp>
    </p:spTree>
    <p:extLst>
      <p:ext uri="{BB962C8B-B14F-4D97-AF65-F5344CB8AC3E}">
        <p14:creationId xmlns:p14="http://schemas.microsoft.com/office/powerpoint/2010/main" val="2728432684"/>
      </p:ext>
    </p:extLst>
  </p:cSld>
  <p:clrMapOvr>
    <a:masterClrMapping/>
  </p:clrMapOvr>
</p:sld>
</file>

<file path=ppt/theme/theme1.xml><?xml version="1.0" encoding="utf-8"?>
<a:theme xmlns:a="http://schemas.openxmlformats.org/drawingml/2006/main" name="ConfettiVTI">
  <a:themeElements>
    <a:clrScheme name="AnalogousFromDarkSeedLeftStep">
      <a:dk1>
        <a:srgbClr val="000000"/>
      </a:dk1>
      <a:lt1>
        <a:srgbClr val="FFFFFF"/>
      </a:lt1>
      <a:dk2>
        <a:srgbClr val="1C2731"/>
      </a:dk2>
      <a:lt2>
        <a:srgbClr val="F1F3F0"/>
      </a:lt2>
      <a:accent1>
        <a:srgbClr val="AA4BC5"/>
      </a:accent1>
      <a:accent2>
        <a:srgbClr val="683DB5"/>
      </a:accent2>
      <a:accent3>
        <a:srgbClr val="4B51C5"/>
      </a:accent3>
      <a:accent4>
        <a:srgbClr val="3972B3"/>
      </a:accent4>
      <a:accent5>
        <a:srgbClr val="4BB7C5"/>
      </a:accent5>
      <a:accent6>
        <a:srgbClr val="39B38E"/>
      </a:accent6>
      <a:hlink>
        <a:srgbClr val="3C94B6"/>
      </a:hlink>
      <a:folHlink>
        <a:srgbClr val="7F7F7F"/>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ettiVTI" id="{B5618F7C-B4F0-4D28-83B4-440D0519681F}" vid="{5F84EFDF-E14E-48C6-955C-990A32085A7F}"/>
    </a:ext>
  </a:extLst>
</a:theme>
</file>

<file path=docProps/app.xml><?xml version="1.0" encoding="utf-8"?>
<Properties xmlns="http://schemas.openxmlformats.org/officeDocument/2006/extended-properties" xmlns:vt="http://schemas.openxmlformats.org/officeDocument/2006/docPropsVTypes">
  <TotalTime>187</TotalTime>
  <Words>2089</Words>
  <Application>Microsoft Macintosh PowerPoint</Application>
  <PresentationFormat>Widescreen</PresentationFormat>
  <Paragraphs>98</Paragraphs>
  <Slides>20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AvenirNext LT Pro Medium</vt:lpstr>
      <vt:lpstr>Calibri</vt:lpstr>
      <vt:lpstr>Gill Sans Nova</vt:lpstr>
      <vt:lpstr>ConfettiVTI</vt:lpstr>
      <vt:lpstr>Η εξέλιξη της δημοσιογραφίας</vt:lpstr>
      <vt:lpstr>Αγγελιοφορία και δημοσιογραφία</vt:lpstr>
      <vt:lpstr>Αγγελιοφορία και δημοσιογραφία</vt:lpstr>
      <vt:lpstr>Λίγη ιστορία</vt:lpstr>
      <vt:lpstr>Λίγη ιστορία</vt:lpstr>
      <vt:lpstr>Journalists’ challenges and decisions in EU reporting</vt:lpstr>
      <vt:lpstr>Journalists’ challenges and decisions in EU reporting</vt:lpstr>
      <vt:lpstr>Journalists’ challenges and decisions in EU reporting</vt:lpstr>
      <vt:lpstr>Journalists’ challenges and decisions in EU reporting</vt:lpstr>
      <vt:lpstr>Η δουλειά του δημοσιογράφου</vt:lpstr>
      <vt:lpstr>Τα στοιχεία της δουλειάς του δημοσιογράφου</vt:lpstr>
      <vt:lpstr>Τα στοιχεία της δουλειάς του δημοσιογράφου</vt:lpstr>
      <vt:lpstr>Οι συνθήκες της παγκοσμιοποίησης</vt:lpstr>
      <vt:lpstr>Οι συνθήκες της παγκοσμιοποίησης</vt:lpstr>
      <vt:lpstr>Η αλλαγή του επαγγέλματος του δημοσιογράφου</vt:lpstr>
      <vt:lpstr>Η αλλαγή του επαγγέλματος του δημοσιογράφου</vt:lpstr>
      <vt:lpstr>Η διαδικτυακή δημοσιογραφία</vt:lpstr>
      <vt:lpstr>Η διαδικτυακή δημοσιογραφία</vt:lpstr>
      <vt:lpstr>Η διαδικτυακή δημοσιογραφία</vt:lpstr>
      <vt:lpstr>Η διαδικτυακή δημοσιογραφία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εξέλιξη της δημοσιογραφίας</dc:title>
  <dc:creator>Despina Chronaki</dc:creator>
  <cp:lastModifiedBy>Despina Chronaki</cp:lastModifiedBy>
  <cp:revision>6</cp:revision>
  <dcterms:created xsi:type="dcterms:W3CDTF">2021-03-18T09:42:06Z</dcterms:created>
  <dcterms:modified xsi:type="dcterms:W3CDTF">2021-03-18T12:49:48Z</dcterms:modified>
</cp:coreProperties>
</file>