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 id="266" r:id="rId10"/>
    <p:sldId id="267" r:id="rId11"/>
    <p:sldId id="268" r:id="rId12"/>
    <p:sldId id="273" r:id="rId13"/>
    <p:sldId id="264" r:id="rId14"/>
    <p:sldId id="272" r:id="rId15"/>
    <p:sldId id="292" r:id="rId16"/>
    <p:sldId id="274" r:id="rId17"/>
    <p:sldId id="269" r:id="rId18"/>
    <p:sldId id="271" r:id="rId19"/>
    <p:sldId id="275" r:id="rId20"/>
    <p:sldId id="265"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298"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80" d="100"/>
          <a:sy n="80" d="100"/>
        </p:scale>
        <p:origin x="6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0B2CD6-46BA-4772-9693-FA21F3146767}"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211448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0B2CD6-46BA-4772-9693-FA21F3146767}"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372828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0B2CD6-46BA-4772-9693-FA21F3146767}"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38498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0B2CD6-46BA-4772-9693-FA21F3146767}"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158244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B2CD6-46BA-4772-9693-FA21F3146767}"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392161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0B2CD6-46BA-4772-9693-FA21F3146767}"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193566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0B2CD6-46BA-4772-9693-FA21F3146767}" type="datetimeFigureOut">
              <a:rPr lang="en-GB" smtClean="0"/>
              <a:t>12/04/2024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322407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0B2CD6-46BA-4772-9693-FA21F3146767}" type="datetimeFigureOut">
              <a:rPr lang="en-GB" smtClean="0"/>
              <a:t>12/04/2024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34296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B2CD6-46BA-4772-9693-FA21F3146767}" type="datetimeFigureOut">
              <a:rPr lang="en-GB" smtClean="0"/>
              <a:t>12/04/2024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419277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0B2CD6-46BA-4772-9693-FA21F3146767}"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425291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0B2CD6-46BA-4772-9693-FA21F3146767}"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949CF-04D8-41D1-BDED-E4BC98CF609D}" type="slidenum">
              <a:rPr lang="en-GB" smtClean="0"/>
              <a:t>‹#›</a:t>
            </a:fld>
            <a:endParaRPr lang="en-GB"/>
          </a:p>
        </p:txBody>
      </p:sp>
    </p:spTree>
    <p:extLst>
      <p:ext uri="{BB962C8B-B14F-4D97-AF65-F5344CB8AC3E}">
        <p14:creationId xmlns:p14="http://schemas.microsoft.com/office/powerpoint/2010/main" val="109213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B2CD6-46BA-4772-9693-FA21F3146767}" type="datetimeFigureOut">
              <a:rPr lang="en-GB" smtClean="0"/>
              <a:t>12/04/2024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949CF-04D8-41D1-BDED-E4BC98CF609D}" type="slidenum">
              <a:rPr lang="en-GB" smtClean="0"/>
              <a:t>‹#›</a:t>
            </a:fld>
            <a:endParaRPr lang="en-GB"/>
          </a:p>
        </p:txBody>
      </p:sp>
    </p:spTree>
    <p:extLst>
      <p:ext uri="{BB962C8B-B14F-4D97-AF65-F5344CB8AC3E}">
        <p14:creationId xmlns:p14="http://schemas.microsoft.com/office/powerpoint/2010/main" val="2921952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Iron" TargetMode="External"/><Relationship Id="rId2" Type="http://schemas.openxmlformats.org/officeDocument/2006/relationships/hyperlink" Target="https://en.wikipedia.org/wiki/Durable_goods" TargetMode="External"/><Relationship Id="rId1" Type="http://schemas.openxmlformats.org/officeDocument/2006/relationships/slideLayout" Target="../slideLayouts/slideLayout2.xml"/><Relationship Id="rId5" Type="http://schemas.openxmlformats.org/officeDocument/2006/relationships/hyperlink" Target="https://en.wikipedia.org/wiki/Construction" TargetMode="External"/><Relationship Id="rId4" Type="http://schemas.openxmlformats.org/officeDocument/2006/relationships/hyperlink" Target="https://en.wikipedia.org/wiki/Stee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8901"/>
            <a:ext cx="9144000" cy="1956020"/>
          </a:xfrm>
        </p:spPr>
        <p:txBody>
          <a:bodyPr/>
          <a:lstStyle/>
          <a:p>
            <a:r>
              <a:rPr lang="en-GB" dirty="0"/>
              <a:t>Lecture 5: The recession of 1870s</a:t>
            </a:r>
          </a:p>
        </p:txBody>
      </p:sp>
    </p:spTree>
    <p:extLst>
      <p:ext uri="{BB962C8B-B14F-4D97-AF65-F5344CB8AC3E}">
        <p14:creationId xmlns:p14="http://schemas.microsoft.com/office/powerpoint/2010/main" val="141628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83" y="180305"/>
            <a:ext cx="6384264" cy="6584864"/>
          </a:xfrm>
        </p:spPr>
        <p:txBody>
          <a:bodyPr>
            <a:normAutofit lnSpcReduction="10000"/>
          </a:bodyPr>
          <a:lstStyle/>
          <a:p>
            <a:r>
              <a:rPr lang="en-GB" dirty="0"/>
              <a:t>Cooke and Company was a big and important bank, its closure send shockwaves through the system.</a:t>
            </a:r>
          </a:p>
          <a:p>
            <a:r>
              <a:rPr lang="en-GB" b="1" dirty="0"/>
              <a:t>If Cooke was insolvent who was solvent?</a:t>
            </a:r>
          </a:p>
          <a:p>
            <a:pPr lvl="1"/>
            <a:r>
              <a:rPr lang="en-GB" dirty="0"/>
              <a:t>Depositors tried to withdraw their funds, but banks were unable to deal with the requests.</a:t>
            </a:r>
          </a:p>
          <a:p>
            <a:r>
              <a:rPr lang="en-GB" dirty="0"/>
              <a:t>Stock prices plummeted. </a:t>
            </a:r>
          </a:p>
          <a:p>
            <a:pPr lvl="1"/>
            <a:r>
              <a:rPr lang="en-GB" dirty="0"/>
              <a:t>The total decline of shares was 26% between January and Nov. 1873.</a:t>
            </a:r>
          </a:p>
          <a:p>
            <a:r>
              <a:rPr lang="en-GB" dirty="0"/>
              <a:t>The government eventually responded by buying back $17 million of gov. bonds.</a:t>
            </a:r>
          </a:p>
          <a:p>
            <a:r>
              <a:rPr lang="en-GB" dirty="0"/>
              <a:t>The </a:t>
            </a:r>
            <a:r>
              <a:rPr lang="en-GB" b="1" dirty="0"/>
              <a:t>panic ended by Oct. 1873</a:t>
            </a:r>
            <a:r>
              <a:rPr lang="en-GB" dirty="0"/>
              <a:t>, but bankruptcies continued.</a:t>
            </a:r>
          </a:p>
          <a:p>
            <a:r>
              <a:rPr lang="en-GB" dirty="0"/>
              <a:t>The economy moved into the </a:t>
            </a:r>
            <a:r>
              <a:rPr lang="en-GB" b="1" dirty="0"/>
              <a:t>Long Depression</a:t>
            </a:r>
            <a:r>
              <a:rPr lang="en-GB" dirty="0"/>
              <a:t>.</a:t>
            </a:r>
          </a:p>
          <a:p>
            <a:endParaRPr lang="en-GB" dirty="0"/>
          </a:p>
        </p:txBody>
      </p:sp>
      <p:pic>
        <p:nvPicPr>
          <p:cNvPr id="4" name="Picture 3"/>
          <p:cNvPicPr>
            <a:picLocks noChangeAspect="1"/>
          </p:cNvPicPr>
          <p:nvPr/>
        </p:nvPicPr>
        <p:blipFill>
          <a:blip r:embed="rId2"/>
          <a:stretch>
            <a:fillRect/>
          </a:stretch>
        </p:blipFill>
        <p:spPr>
          <a:xfrm>
            <a:off x="6501247" y="0"/>
            <a:ext cx="5218527" cy="6765169"/>
          </a:xfrm>
          <a:prstGeom prst="rect">
            <a:avLst/>
          </a:prstGeom>
        </p:spPr>
      </p:pic>
    </p:spTree>
    <p:extLst>
      <p:ext uri="{BB962C8B-B14F-4D97-AF65-F5344CB8AC3E}">
        <p14:creationId xmlns:p14="http://schemas.microsoft.com/office/powerpoint/2010/main" val="197720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5160" y="215186"/>
            <a:ext cx="8615967" cy="6372397"/>
          </a:xfrm>
          <a:prstGeom prst="rect">
            <a:avLst/>
          </a:prstGeom>
        </p:spPr>
      </p:pic>
    </p:spTree>
    <p:extLst>
      <p:ext uri="{BB962C8B-B14F-4D97-AF65-F5344CB8AC3E}">
        <p14:creationId xmlns:p14="http://schemas.microsoft.com/office/powerpoint/2010/main" val="113200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8493"/>
          </a:xfrm>
        </p:spPr>
        <p:txBody>
          <a:bodyPr>
            <a:normAutofit fontScale="90000"/>
          </a:bodyPr>
          <a:lstStyle/>
          <a:p>
            <a:r>
              <a:rPr lang="en-GB" dirty="0"/>
              <a:t>Coinage Act of 1873</a:t>
            </a:r>
          </a:p>
        </p:txBody>
      </p:sp>
      <p:sp>
        <p:nvSpPr>
          <p:cNvPr id="3" name="Content Placeholder 2"/>
          <p:cNvSpPr>
            <a:spLocks noGrp="1"/>
          </p:cNvSpPr>
          <p:nvPr>
            <p:ph idx="1"/>
          </p:nvPr>
        </p:nvSpPr>
        <p:spPr>
          <a:xfrm>
            <a:off x="83128" y="904010"/>
            <a:ext cx="7969826" cy="5652654"/>
          </a:xfrm>
        </p:spPr>
        <p:txBody>
          <a:bodyPr>
            <a:normAutofit fontScale="85000" lnSpcReduction="20000"/>
          </a:bodyPr>
          <a:lstStyle/>
          <a:p>
            <a:r>
              <a:rPr lang="en-GB" dirty="0"/>
              <a:t>The Mint of the United States was established in 1792. The Mint traditionally coined gold and silver coins at as fixed rate. Silver and Gold could be brought by individuals to be made legal tender.</a:t>
            </a:r>
          </a:p>
          <a:p>
            <a:r>
              <a:rPr lang="en-GB" dirty="0"/>
              <a:t>Both metals were legal tender, a dollar was equal to both a legally defined weight of silver, and another legally defined quantity of gold. </a:t>
            </a:r>
          </a:p>
          <a:p>
            <a:pPr lvl="1"/>
            <a:r>
              <a:rPr lang="en-GB" dirty="0"/>
              <a:t>Having a currency be defined in terms of two different metals is called </a:t>
            </a:r>
            <a:r>
              <a:rPr lang="en-GB" dirty="0">
                <a:solidFill>
                  <a:srgbClr val="FF0000"/>
                </a:solidFill>
              </a:rPr>
              <a:t>bimetallism</a:t>
            </a:r>
            <a:r>
              <a:rPr lang="en-GB" dirty="0"/>
              <a:t>.</a:t>
            </a:r>
          </a:p>
          <a:p>
            <a:r>
              <a:rPr lang="en-GB" b="1" dirty="0"/>
              <a:t>The act by abolishing</a:t>
            </a:r>
            <a:r>
              <a:rPr lang="en-GB" dirty="0"/>
              <a:t> the right of holders of </a:t>
            </a:r>
            <a:r>
              <a:rPr lang="en-GB" b="1" dirty="0"/>
              <a:t>silver bullion</a:t>
            </a:r>
            <a:r>
              <a:rPr lang="en-GB" dirty="0"/>
              <a:t> to have their metal struck into fully legal tender dollar coins, </a:t>
            </a:r>
            <a:r>
              <a:rPr lang="en-GB" dirty="0">
                <a:solidFill>
                  <a:srgbClr val="FF0000"/>
                </a:solidFill>
              </a:rPr>
              <a:t>it ended bimetallism </a:t>
            </a:r>
            <a:r>
              <a:rPr lang="en-GB" dirty="0"/>
              <a:t>in the United States. </a:t>
            </a:r>
          </a:p>
          <a:p>
            <a:pPr lvl="1"/>
            <a:r>
              <a:rPr lang="en-GB" dirty="0"/>
              <a:t>The matter became a major political controversy pitting those who valued the deflationary gold standard against those who believed free coinage of silver to be necessary for economic prosperity.</a:t>
            </a:r>
          </a:p>
          <a:p>
            <a:r>
              <a:rPr lang="en-GB" b="1" u="sng" dirty="0"/>
              <a:t>The Specie Payment Resumption Act of January 14, 1875 </a:t>
            </a:r>
            <a:r>
              <a:rPr lang="en-GB" dirty="0"/>
              <a:t>allowed the redemption of previously-unbacked “greenbacks” into gold. </a:t>
            </a:r>
          </a:p>
          <a:p>
            <a:pPr lvl="1"/>
            <a:r>
              <a:rPr lang="en-GB" dirty="0"/>
              <a:t>The decision further contracted the nation's money supply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953" y="813522"/>
            <a:ext cx="3714751" cy="396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0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7" y="337109"/>
            <a:ext cx="10515600" cy="581335"/>
          </a:xfrm>
        </p:spPr>
        <p:txBody>
          <a:bodyPr>
            <a:normAutofit fontScale="90000"/>
          </a:bodyPr>
          <a:lstStyle/>
          <a:p>
            <a:r>
              <a:rPr lang="en-GB" dirty="0"/>
              <a:t>The Long Depression</a:t>
            </a:r>
          </a:p>
        </p:txBody>
      </p:sp>
      <p:sp>
        <p:nvSpPr>
          <p:cNvPr id="3" name="Content Placeholder 2"/>
          <p:cNvSpPr>
            <a:spLocks noGrp="1"/>
          </p:cNvSpPr>
          <p:nvPr>
            <p:ph idx="1"/>
          </p:nvPr>
        </p:nvSpPr>
        <p:spPr>
          <a:xfrm>
            <a:off x="310167" y="1288264"/>
            <a:ext cx="4261833" cy="3429070"/>
          </a:xfrm>
        </p:spPr>
        <p:txBody>
          <a:bodyPr>
            <a:normAutofit/>
          </a:bodyPr>
          <a:lstStyle/>
          <a:p>
            <a:r>
              <a:rPr lang="en-GB" dirty="0"/>
              <a:t>The depression lasted from 1873 to 1879. </a:t>
            </a:r>
          </a:p>
          <a:p>
            <a:r>
              <a:rPr lang="en-GB" dirty="0"/>
              <a:t>This is the </a:t>
            </a:r>
            <a:r>
              <a:rPr lang="en-GB" b="1" i="1" dirty="0"/>
              <a:t>longest period of economic contraction in US history</a:t>
            </a:r>
            <a:r>
              <a:rPr lang="en-GB" dirty="0"/>
              <a:t>.</a:t>
            </a:r>
          </a:p>
          <a:p>
            <a:r>
              <a:rPr lang="en-GB" dirty="0"/>
              <a:t>It lasted for 65 months, from October 1873 to March 1879.</a:t>
            </a:r>
          </a:p>
          <a:p>
            <a:pPr marL="0" indent="0">
              <a:buNone/>
            </a:pPr>
            <a:endParaRPr lang="en-GB" dirty="0"/>
          </a:p>
        </p:txBody>
      </p:sp>
      <p:pic>
        <p:nvPicPr>
          <p:cNvPr id="4" name="Picture 3"/>
          <p:cNvPicPr>
            <a:picLocks noChangeAspect="1"/>
          </p:cNvPicPr>
          <p:nvPr/>
        </p:nvPicPr>
        <p:blipFill>
          <a:blip r:embed="rId2"/>
          <a:stretch>
            <a:fillRect/>
          </a:stretch>
        </p:blipFill>
        <p:spPr>
          <a:xfrm>
            <a:off x="4778062" y="0"/>
            <a:ext cx="6915955" cy="5328898"/>
          </a:xfrm>
          <a:prstGeom prst="rect">
            <a:avLst/>
          </a:prstGeom>
        </p:spPr>
      </p:pic>
      <p:sp>
        <p:nvSpPr>
          <p:cNvPr id="5" name="TextBox 4"/>
          <p:cNvSpPr txBox="1"/>
          <p:nvPr/>
        </p:nvSpPr>
        <p:spPr>
          <a:xfrm>
            <a:off x="13252" y="5042118"/>
            <a:ext cx="11152731"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t>Approximately 18,000 businesses failed between 1873-1875, including a quarter of the country’s railroad firms.</a:t>
            </a:r>
          </a:p>
          <a:p>
            <a:pPr marL="457200" indent="-457200">
              <a:buFont typeface="Arial" panose="020B0604020202020204" pitchFamily="34" charset="0"/>
              <a:buChar char="•"/>
            </a:pPr>
            <a:r>
              <a:rPr lang="en-GB" sz="2800" dirty="0"/>
              <a:t>Average price level declined by about 1/3 (deflation).</a:t>
            </a:r>
          </a:p>
          <a:p>
            <a:pPr marL="457200" indent="-457200">
              <a:buFont typeface="Arial" panose="020B0604020202020204" pitchFamily="34" charset="0"/>
              <a:buChar char="•"/>
            </a:pPr>
            <a:r>
              <a:rPr lang="en-GB" sz="2800" dirty="0"/>
              <a:t>Unemployment reached 14% by 1876.</a:t>
            </a:r>
          </a:p>
        </p:txBody>
      </p:sp>
    </p:spTree>
    <p:extLst>
      <p:ext uri="{BB962C8B-B14F-4D97-AF65-F5344CB8AC3E}">
        <p14:creationId xmlns:p14="http://schemas.microsoft.com/office/powerpoint/2010/main" val="293023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GB" dirty="0"/>
              <a:t>Production</a:t>
            </a:r>
          </a:p>
        </p:txBody>
      </p:sp>
      <p:sp>
        <p:nvSpPr>
          <p:cNvPr id="3" name="Content Placeholder 2"/>
          <p:cNvSpPr>
            <a:spLocks noGrp="1"/>
          </p:cNvSpPr>
          <p:nvPr>
            <p:ph idx="1"/>
          </p:nvPr>
        </p:nvSpPr>
        <p:spPr>
          <a:xfrm>
            <a:off x="297872" y="1215737"/>
            <a:ext cx="6695210" cy="3969328"/>
          </a:xfrm>
        </p:spPr>
        <p:txBody>
          <a:bodyPr>
            <a:normAutofit fontScale="85000" lnSpcReduction="10000"/>
          </a:bodyPr>
          <a:lstStyle/>
          <a:p>
            <a:r>
              <a:rPr lang="en-GB" dirty="0"/>
              <a:t>Between 1870 and 1890, </a:t>
            </a:r>
            <a:r>
              <a:rPr lang="en-GB" dirty="0">
                <a:solidFill>
                  <a:srgbClr val="FF0000"/>
                </a:solidFill>
              </a:rPr>
              <a:t>iron production </a:t>
            </a:r>
            <a:r>
              <a:rPr lang="en-GB" dirty="0"/>
              <a:t>in the five largest producing countries </a:t>
            </a:r>
            <a:r>
              <a:rPr lang="en-GB" dirty="0">
                <a:solidFill>
                  <a:srgbClr val="FF0000"/>
                </a:solidFill>
              </a:rPr>
              <a:t>increased</a:t>
            </a:r>
            <a:r>
              <a:rPr lang="en-GB" dirty="0"/>
              <a:t> from 11 to 23 million tons, </a:t>
            </a:r>
            <a:r>
              <a:rPr lang="en-GB" dirty="0">
                <a:solidFill>
                  <a:srgbClr val="FF0000"/>
                </a:solidFill>
              </a:rPr>
              <a:t>steel production increased twentyfold</a:t>
            </a:r>
            <a:r>
              <a:rPr lang="en-GB" dirty="0"/>
              <a:t> and railroad development boomed.</a:t>
            </a:r>
          </a:p>
          <a:p>
            <a:r>
              <a:rPr lang="en-GB" dirty="0"/>
              <a:t>At the same time</a:t>
            </a:r>
            <a:r>
              <a:rPr lang="en-GB" dirty="0">
                <a:solidFill>
                  <a:srgbClr val="FF0000"/>
                </a:solidFill>
              </a:rPr>
              <a:t>, prices in several markets collapsed</a:t>
            </a:r>
            <a:r>
              <a:rPr lang="en-GB" dirty="0"/>
              <a:t> - the price of grain in 1894 was only a third what it had been in 1867 and the price of cotton fell by nearly 50 percent from 1872 to 1877</a:t>
            </a:r>
          </a:p>
          <a:p>
            <a:pPr lvl="1"/>
            <a:r>
              <a:rPr lang="en-GB" dirty="0"/>
              <a:t>Imposed great hardship on farmers and planters. </a:t>
            </a:r>
          </a:p>
          <a:p>
            <a:r>
              <a:rPr lang="en-GB" dirty="0"/>
              <a:t>Similarly, while the production of iron doubled </a:t>
            </a:r>
            <a:r>
              <a:rPr lang="en-GB" dirty="0">
                <a:solidFill>
                  <a:srgbClr val="FF0000"/>
                </a:solidFill>
              </a:rPr>
              <a:t>the price of iron halved</a:t>
            </a:r>
            <a:r>
              <a:rPr lang="en-GB" dirty="0"/>
              <a:t>.</a:t>
            </a:r>
          </a:p>
        </p:txBody>
      </p:sp>
      <p:graphicFrame>
        <p:nvGraphicFramePr>
          <p:cNvPr id="4" name="Table 3"/>
          <p:cNvGraphicFramePr>
            <a:graphicFrameLocks noGrp="1"/>
          </p:cNvGraphicFramePr>
          <p:nvPr>
            <p:extLst>
              <p:ext uri="{D42A27DB-BD31-4B8C-83A1-F6EECF244321}">
                <p14:modId xmlns:p14="http://schemas.microsoft.com/office/powerpoint/2010/main" val="1143077779"/>
              </p:ext>
            </p:extLst>
          </p:nvPr>
        </p:nvGraphicFramePr>
        <p:xfrm>
          <a:off x="7138554" y="1526807"/>
          <a:ext cx="4567328" cy="2212470"/>
        </p:xfrm>
        <a:graphic>
          <a:graphicData uri="http://schemas.openxmlformats.org/drawingml/2006/table">
            <a:tbl>
              <a:tblPr/>
              <a:tblGrid>
                <a:gridCol w="2283664">
                  <a:extLst>
                    <a:ext uri="{9D8B030D-6E8A-4147-A177-3AD203B41FA5}">
                      <a16:colId xmlns:a16="http://schemas.microsoft.com/office/drawing/2014/main" val="20000"/>
                    </a:ext>
                  </a:extLst>
                </a:gridCol>
                <a:gridCol w="2283664">
                  <a:extLst>
                    <a:ext uri="{9D8B030D-6E8A-4147-A177-3AD203B41FA5}">
                      <a16:colId xmlns:a16="http://schemas.microsoft.com/office/drawing/2014/main" val="20001"/>
                    </a:ext>
                  </a:extLst>
                </a:gridCol>
              </a:tblGrid>
              <a:tr h="442494">
                <a:tc>
                  <a:txBody>
                    <a:bodyPr/>
                    <a:lstStyle/>
                    <a:p>
                      <a:pPr algn="ctr" fontAlgn="t"/>
                      <a:r>
                        <a:rPr lang="en-GB" dirty="0">
                          <a:effectLst/>
                        </a:rPr>
                        <a:t>Industry</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fontAlgn="t"/>
                      <a:r>
                        <a:rPr lang="en-GB" dirty="0">
                          <a:effectLst/>
                        </a:rPr>
                        <a:t>% decline in output</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0"/>
                  </a:ext>
                </a:extLst>
              </a:tr>
              <a:tr h="442494">
                <a:tc>
                  <a:txBody>
                    <a:bodyPr/>
                    <a:lstStyle/>
                    <a:p>
                      <a:pPr algn="ctr" fontAlgn="t"/>
                      <a:r>
                        <a:rPr lang="en-GB" u="none" strike="noStrike" dirty="0">
                          <a:solidFill>
                            <a:srgbClr val="0B0080"/>
                          </a:solidFill>
                          <a:effectLst/>
                          <a:hlinkClick r:id="rId2" tooltip="Durable goods"/>
                        </a:rPr>
                        <a:t>Durable goods</a:t>
                      </a:r>
                      <a:endParaRPr lang="en-GB"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fontAlgn="t"/>
                      <a:r>
                        <a:rPr lang="en-GB">
                          <a:effectLst/>
                        </a:rPr>
                        <a:t>30%</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1"/>
                  </a:ext>
                </a:extLst>
              </a:tr>
              <a:tr h="442494">
                <a:tc>
                  <a:txBody>
                    <a:bodyPr/>
                    <a:lstStyle/>
                    <a:p>
                      <a:pPr algn="ctr" fontAlgn="t"/>
                      <a:r>
                        <a:rPr lang="en-GB" u="none" strike="noStrike" dirty="0">
                          <a:solidFill>
                            <a:srgbClr val="0B0080"/>
                          </a:solidFill>
                          <a:effectLst/>
                          <a:hlinkClick r:id="rId3" tooltip="Iron"/>
                        </a:rPr>
                        <a:t>Iron</a:t>
                      </a:r>
                      <a:r>
                        <a:rPr lang="en-GB" dirty="0">
                          <a:effectLst/>
                        </a:rPr>
                        <a:t> and </a:t>
                      </a:r>
                      <a:r>
                        <a:rPr lang="en-GB" u="none" strike="noStrike" dirty="0">
                          <a:solidFill>
                            <a:srgbClr val="0B0080"/>
                          </a:solidFill>
                          <a:effectLst/>
                          <a:hlinkClick r:id="rId4" tooltip="Steel"/>
                        </a:rPr>
                        <a:t>steel</a:t>
                      </a:r>
                      <a:endParaRPr lang="en-GB"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fontAlgn="t"/>
                      <a:r>
                        <a:rPr lang="en-GB" dirty="0">
                          <a:effectLst/>
                        </a:rPr>
                        <a:t>45%</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2"/>
                  </a:ext>
                </a:extLst>
              </a:tr>
              <a:tr h="442494">
                <a:tc>
                  <a:txBody>
                    <a:bodyPr/>
                    <a:lstStyle/>
                    <a:p>
                      <a:pPr algn="ctr" fontAlgn="t"/>
                      <a:r>
                        <a:rPr lang="en-GB" u="none" strike="noStrike" dirty="0">
                          <a:solidFill>
                            <a:srgbClr val="0B0080"/>
                          </a:solidFill>
                          <a:effectLst/>
                          <a:hlinkClick r:id="rId5" tooltip="Construction"/>
                        </a:rPr>
                        <a:t>Construction</a:t>
                      </a:r>
                      <a:endParaRPr lang="en-GB"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fontAlgn="t"/>
                      <a:r>
                        <a:rPr lang="en-GB" dirty="0">
                          <a:effectLst/>
                        </a:rPr>
                        <a:t>30%</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3"/>
                  </a:ext>
                </a:extLst>
              </a:tr>
              <a:tr h="442494">
                <a:tc>
                  <a:txBody>
                    <a:bodyPr/>
                    <a:lstStyle/>
                    <a:p>
                      <a:pPr algn="ctr" fontAlgn="t"/>
                      <a:r>
                        <a:rPr lang="en-GB" dirty="0">
                          <a:effectLst/>
                        </a:rPr>
                        <a:t>Overall</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tc>
                  <a:txBody>
                    <a:bodyPr/>
                    <a:lstStyle/>
                    <a:p>
                      <a:pPr algn="ctr" fontAlgn="t"/>
                      <a:r>
                        <a:rPr lang="en-GB" dirty="0">
                          <a:effectLst/>
                        </a:rPr>
                        <a:t>10%</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7169084" y="3788145"/>
            <a:ext cx="46973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cs typeface="Arial" charset="0"/>
              </a:rPr>
              <a:t>Estimated declines in United States manufacturing output (1872–1876)</a:t>
            </a:r>
          </a:p>
        </p:txBody>
      </p:sp>
      <p:sp>
        <p:nvSpPr>
          <p:cNvPr id="6" name="Rectangle 5"/>
          <p:cNvSpPr/>
          <p:nvPr/>
        </p:nvSpPr>
        <p:spPr>
          <a:xfrm>
            <a:off x="564573" y="4903462"/>
            <a:ext cx="10491354" cy="1631216"/>
          </a:xfrm>
          <a:prstGeom prst="rect">
            <a:avLst/>
          </a:prstGeom>
        </p:spPr>
        <p:txBody>
          <a:bodyPr wrap="square">
            <a:spAutoFit/>
          </a:bodyPr>
          <a:lstStyle/>
          <a:p>
            <a:pPr marL="285750" indent="-285750">
              <a:buFont typeface="Arial" panose="020B0604020202020204" pitchFamily="34" charset="0"/>
              <a:buChar char="•"/>
            </a:pPr>
            <a:r>
              <a:rPr lang="en-GB" sz="2000" dirty="0"/>
              <a:t>So after 1879 you see production increase in a number of goods in the US and globally, but a continuing trend of lower prices and lower wage rates.</a:t>
            </a:r>
          </a:p>
          <a:p>
            <a:pPr marL="285750" indent="-285750">
              <a:buFont typeface="Arial" panose="020B0604020202020204" pitchFamily="34" charset="0"/>
              <a:buChar char="•"/>
            </a:pPr>
            <a:r>
              <a:rPr lang="en-GB" sz="2000" dirty="0"/>
              <a:t> This has prompted this period to be seen by some as a Great Depression with substantial redistribution of income between sectors, and others to not see it as a depression as production soon started to increase, and simply as a realignment of the economy as it grows. </a:t>
            </a:r>
          </a:p>
        </p:txBody>
      </p:sp>
    </p:spTree>
    <p:extLst>
      <p:ext uri="{BB962C8B-B14F-4D97-AF65-F5344CB8AC3E}">
        <p14:creationId xmlns:p14="http://schemas.microsoft.com/office/powerpoint/2010/main" val="122023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888642" y="142329"/>
            <a:ext cx="9491729" cy="6213394"/>
          </a:xfrm>
          <a:prstGeom prst="rect">
            <a:avLst/>
          </a:prstGeom>
        </p:spPr>
      </p:pic>
    </p:spTree>
    <p:extLst>
      <p:ext uri="{BB962C8B-B14F-4D97-AF65-F5344CB8AC3E}">
        <p14:creationId xmlns:p14="http://schemas.microsoft.com/office/powerpoint/2010/main" val="67346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4126"/>
          </a:xfrm>
        </p:spPr>
        <p:txBody>
          <a:bodyPr/>
          <a:lstStyle/>
          <a:p>
            <a:r>
              <a:rPr lang="en-GB" dirty="0"/>
              <a:t>Unemployment and wages</a:t>
            </a:r>
          </a:p>
        </p:txBody>
      </p:sp>
      <p:sp>
        <p:nvSpPr>
          <p:cNvPr id="3" name="Content Placeholder 2"/>
          <p:cNvSpPr>
            <a:spLocks noGrp="1"/>
          </p:cNvSpPr>
          <p:nvPr>
            <p:ph idx="1"/>
          </p:nvPr>
        </p:nvSpPr>
        <p:spPr>
          <a:xfrm>
            <a:off x="838200" y="1365161"/>
            <a:ext cx="10515600" cy="4811802"/>
          </a:xfrm>
        </p:spPr>
        <p:txBody>
          <a:bodyPr>
            <a:normAutofit lnSpcReduction="10000"/>
          </a:bodyPr>
          <a:lstStyle/>
          <a:p>
            <a:r>
              <a:rPr lang="en-GB" dirty="0"/>
              <a:t>In the US after the Civil War many people found employment in the railway boom.  </a:t>
            </a:r>
          </a:p>
          <a:p>
            <a:pPr lvl="1"/>
            <a:r>
              <a:rPr lang="en-GB" dirty="0"/>
              <a:t>Outside of agriculture it was the largest employer. </a:t>
            </a:r>
          </a:p>
          <a:p>
            <a:pPr marL="457200" lvl="1" indent="0">
              <a:buNone/>
            </a:pPr>
            <a:endParaRPr lang="en-GB" dirty="0"/>
          </a:p>
          <a:p>
            <a:r>
              <a:rPr lang="en-GB" dirty="0"/>
              <a:t>There was a decrease in nominal wages (reduction in money wages).</a:t>
            </a:r>
          </a:p>
          <a:p>
            <a:pPr lvl="1"/>
            <a:r>
              <a:rPr lang="en-GB" dirty="0"/>
              <a:t>But was there a decrease in </a:t>
            </a:r>
            <a:r>
              <a:rPr lang="en-GB" dirty="0">
                <a:solidFill>
                  <a:srgbClr val="FF0000"/>
                </a:solidFill>
              </a:rPr>
              <a:t>real wages</a:t>
            </a:r>
            <a:r>
              <a:rPr lang="en-GB" dirty="0"/>
              <a:t>? Remember there was price deflation.</a:t>
            </a:r>
          </a:p>
          <a:p>
            <a:pPr lvl="1"/>
            <a:r>
              <a:rPr lang="en-GB" dirty="0"/>
              <a:t>Opinion is divided on this.</a:t>
            </a:r>
          </a:p>
          <a:p>
            <a:pPr marL="457200" lvl="1" indent="0">
              <a:buNone/>
            </a:pPr>
            <a:endParaRPr lang="en-GB" dirty="0"/>
          </a:p>
          <a:p>
            <a:r>
              <a:rPr lang="en-GB" dirty="0"/>
              <a:t>Data for unemployment is very sketchy- even in developed economies the full scale of unemployment is conjectural. </a:t>
            </a:r>
          </a:p>
          <a:p>
            <a:pPr lvl="1"/>
            <a:r>
              <a:rPr lang="en-GB" dirty="0"/>
              <a:t>In the UK and the US it seems to be higher during 1874-95, but even within that period it seemed to have fluctuated widely. </a:t>
            </a:r>
          </a:p>
        </p:txBody>
      </p:sp>
    </p:spTree>
    <p:extLst>
      <p:ext uri="{BB962C8B-B14F-4D97-AF65-F5344CB8AC3E}">
        <p14:creationId xmlns:p14="http://schemas.microsoft.com/office/powerpoint/2010/main" val="224069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6" y="498763"/>
            <a:ext cx="10515600" cy="581892"/>
          </a:xfrm>
        </p:spPr>
        <p:txBody>
          <a:bodyPr>
            <a:normAutofit fontScale="90000"/>
          </a:bodyPr>
          <a:lstStyle/>
          <a:p>
            <a:r>
              <a:rPr lang="en-GB" dirty="0"/>
              <a:t>Social ramifications</a:t>
            </a:r>
          </a:p>
        </p:txBody>
      </p:sp>
      <p:sp>
        <p:nvSpPr>
          <p:cNvPr id="3" name="Content Placeholder 2"/>
          <p:cNvSpPr>
            <a:spLocks noGrp="1"/>
          </p:cNvSpPr>
          <p:nvPr>
            <p:ph idx="1"/>
          </p:nvPr>
        </p:nvSpPr>
        <p:spPr>
          <a:xfrm>
            <a:off x="166254" y="1330036"/>
            <a:ext cx="11866418" cy="5288972"/>
          </a:xfrm>
        </p:spPr>
        <p:txBody>
          <a:bodyPr>
            <a:normAutofit fontScale="77500" lnSpcReduction="20000"/>
          </a:bodyPr>
          <a:lstStyle/>
          <a:p>
            <a:r>
              <a:rPr lang="en-GB" dirty="0"/>
              <a:t>Increasing Labour-Capital (or Labour-Management) conflict.</a:t>
            </a:r>
          </a:p>
          <a:p>
            <a:pPr marL="0" indent="0">
              <a:buNone/>
            </a:pPr>
            <a:endParaRPr lang="en-GB" dirty="0"/>
          </a:p>
          <a:p>
            <a:r>
              <a:rPr lang="en-GB" dirty="0"/>
              <a:t>At the time, the workers were not represented by trade unions.</a:t>
            </a:r>
          </a:p>
          <a:p>
            <a:pPr marL="0" indent="0">
              <a:buNone/>
            </a:pPr>
            <a:endParaRPr lang="en-GB" sz="3600" dirty="0"/>
          </a:p>
          <a:p>
            <a:r>
              <a:rPr lang="en-GB" dirty="0"/>
              <a:t>Railway workers went on strike in West Virginia, protesting on worker conditions and wage cuts in one year. </a:t>
            </a:r>
          </a:p>
          <a:p>
            <a:pPr lvl="1"/>
            <a:r>
              <a:rPr lang="en-GB" dirty="0"/>
              <a:t>By 1877, 10 percent wage cuts, distrust of capitalists and poor working conditions led to workers conducting numerous railroad strikes</a:t>
            </a:r>
          </a:p>
          <a:p>
            <a:pPr lvl="2"/>
            <a:r>
              <a:rPr lang="en-GB" dirty="0"/>
              <a:t>Strikes spread to Maryland, Pennsylvania, Illinois, and Missouri.</a:t>
            </a:r>
          </a:p>
          <a:p>
            <a:pPr marL="0" indent="0">
              <a:buNone/>
            </a:pPr>
            <a:endParaRPr lang="en-GB" dirty="0"/>
          </a:p>
          <a:p>
            <a:r>
              <a:rPr lang="en-GB" dirty="0"/>
              <a:t>The </a:t>
            </a:r>
            <a:r>
              <a:rPr lang="en-GB" dirty="0">
                <a:solidFill>
                  <a:srgbClr val="FF0000"/>
                </a:solidFill>
              </a:rPr>
              <a:t>Great Railroad Strike of 1877 </a:t>
            </a:r>
            <a:r>
              <a:rPr lang="en-GB" dirty="0"/>
              <a:t>brought railroads to a standstill for 45 days.</a:t>
            </a:r>
          </a:p>
          <a:p>
            <a:pPr lvl="1"/>
            <a:r>
              <a:rPr lang="en-GB" dirty="0"/>
              <a:t>Disruption was widespread and at its height, the strikes were supported by about 100,000 workers. With the intervention of federal troops in several locations, most of the strikes were suppressed by early August. </a:t>
            </a:r>
          </a:p>
          <a:p>
            <a:pPr lvl="1"/>
            <a:r>
              <a:rPr lang="en-GB" dirty="0" err="1"/>
              <a:t>Labor</a:t>
            </a:r>
            <a:r>
              <a:rPr lang="en-GB" dirty="0"/>
              <a:t> continued to work to organize into unions to work for better wages and conditions. Fearing the social disruption, many cities built </a:t>
            </a:r>
            <a:r>
              <a:rPr lang="en-GB" dirty="0" err="1"/>
              <a:t>armories</a:t>
            </a:r>
            <a:r>
              <a:rPr lang="en-GB" dirty="0"/>
              <a:t> to support their militias; these defensive buildings still stand as symbols of the effort to suppress the </a:t>
            </a:r>
            <a:r>
              <a:rPr lang="en-GB" dirty="0" err="1"/>
              <a:t>labor</a:t>
            </a:r>
            <a:r>
              <a:rPr lang="en-GB" dirty="0"/>
              <a:t> unrest of this period.</a:t>
            </a:r>
          </a:p>
          <a:p>
            <a:pPr lvl="1"/>
            <a:r>
              <a:rPr lang="en-GB" dirty="0"/>
              <a:t>Strike action as well as civil disobedience left 100 dead.</a:t>
            </a:r>
          </a:p>
          <a:p>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917" y="152400"/>
            <a:ext cx="3815197" cy="264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27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lstStyle/>
          <a:p>
            <a:r>
              <a:rPr lang="en-GB" dirty="0"/>
              <a:t>The international angle- Great Britain</a:t>
            </a:r>
          </a:p>
        </p:txBody>
      </p:sp>
      <p:sp>
        <p:nvSpPr>
          <p:cNvPr id="3" name="Content Placeholder 2"/>
          <p:cNvSpPr>
            <a:spLocks noGrp="1"/>
          </p:cNvSpPr>
          <p:nvPr>
            <p:ph idx="1"/>
          </p:nvPr>
        </p:nvSpPr>
        <p:spPr>
          <a:xfrm>
            <a:off x="384464" y="1402773"/>
            <a:ext cx="10969336" cy="4774190"/>
          </a:xfrm>
        </p:spPr>
        <p:txBody>
          <a:bodyPr>
            <a:normAutofit fontScale="92500" lnSpcReduction="20000"/>
          </a:bodyPr>
          <a:lstStyle/>
          <a:p>
            <a:pPr marL="0" indent="0">
              <a:buNone/>
            </a:pPr>
            <a:r>
              <a:rPr lang="en-GB" dirty="0"/>
              <a:t>This long depression had international ramifications.</a:t>
            </a:r>
          </a:p>
          <a:p>
            <a:pPr marL="0" indent="0">
              <a:buNone/>
            </a:pPr>
            <a:endParaRPr lang="en-GB" dirty="0"/>
          </a:p>
          <a:p>
            <a:r>
              <a:rPr lang="en-GB" dirty="0"/>
              <a:t>The economy of the United Kingdom had been in continuous depression from 1873 to 1896. </a:t>
            </a:r>
          </a:p>
          <a:p>
            <a:pPr lvl="1"/>
            <a:r>
              <a:rPr lang="en-GB" dirty="0"/>
              <a:t>Production and productivity grew at a slower rate; capital investment was checked; British agriculture was seriously depressed.</a:t>
            </a:r>
          </a:p>
          <a:p>
            <a:pPr lvl="1"/>
            <a:r>
              <a:rPr lang="en-GB" dirty="0"/>
              <a:t>Britain ceased to be the world's workshop and, as a result of foreign competition, found increasing difficulty in expanding her export trade; but her imports of food and raw materials continued to grow rapidly.</a:t>
            </a:r>
          </a:p>
          <a:p>
            <a:pPr lvl="1"/>
            <a:r>
              <a:rPr lang="en-GB" dirty="0"/>
              <a:t>A fundamental change in British trading policy, </a:t>
            </a:r>
            <a:r>
              <a:rPr lang="en-GB" dirty="0">
                <a:solidFill>
                  <a:srgbClr val="FF0000"/>
                </a:solidFill>
              </a:rPr>
              <a:t>away from free trade and back to protectionism and imperial preference</a:t>
            </a:r>
            <a:r>
              <a:rPr lang="en-GB" dirty="0"/>
              <a:t>.</a:t>
            </a:r>
          </a:p>
          <a:p>
            <a:endParaRPr lang="en-GB" dirty="0"/>
          </a:p>
          <a:p>
            <a:r>
              <a:rPr lang="en-GB" dirty="0"/>
              <a:t>The collapse in global prices </a:t>
            </a:r>
            <a:r>
              <a:rPr lang="en-GB" dirty="0">
                <a:solidFill>
                  <a:srgbClr val="FF0000"/>
                </a:solidFill>
              </a:rPr>
              <a:t>provoked protectionism in many countries</a:t>
            </a:r>
            <a:r>
              <a:rPr lang="en-GB" dirty="0"/>
              <a:t>, such as France, Germany, and the United States, while triggering mass emigration from other countries such as Italy, Spain, Austria-Hungary, and Russia.</a:t>
            </a:r>
          </a:p>
        </p:txBody>
      </p:sp>
    </p:spTree>
    <p:extLst>
      <p:ext uri="{BB962C8B-B14F-4D97-AF65-F5344CB8AC3E}">
        <p14:creationId xmlns:p14="http://schemas.microsoft.com/office/powerpoint/2010/main" val="101489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lstStyle/>
          <a:p>
            <a:r>
              <a:rPr lang="en-GB" dirty="0"/>
              <a:t>A recap – the Long Depression</a:t>
            </a:r>
          </a:p>
        </p:txBody>
      </p:sp>
      <p:sp>
        <p:nvSpPr>
          <p:cNvPr id="3" name="Content Placeholder 2"/>
          <p:cNvSpPr>
            <a:spLocks noGrp="1"/>
          </p:cNvSpPr>
          <p:nvPr>
            <p:ph idx="1"/>
          </p:nvPr>
        </p:nvSpPr>
        <p:spPr>
          <a:xfrm>
            <a:off x="457200" y="1392381"/>
            <a:ext cx="11336482" cy="5185063"/>
          </a:xfrm>
        </p:spPr>
        <p:txBody>
          <a:bodyPr/>
          <a:lstStyle/>
          <a:p>
            <a:r>
              <a:rPr lang="en-GB" dirty="0"/>
              <a:t>The Long depression had the following general characteristics:</a:t>
            </a:r>
          </a:p>
          <a:p>
            <a:pPr lvl="1"/>
            <a:r>
              <a:rPr lang="en-GB" dirty="0"/>
              <a:t>A </a:t>
            </a:r>
            <a:r>
              <a:rPr lang="en-GB" dirty="0">
                <a:solidFill>
                  <a:srgbClr val="FF0000"/>
                </a:solidFill>
              </a:rPr>
              <a:t>general fall in prices and money wages</a:t>
            </a:r>
            <a:r>
              <a:rPr lang="en-GB" dirty="0"/>
              <a:t>.</a:t>
            </a:r>
          </a:p>
          <a:p>
            <a:pPr lvl="1"/>
            <a:r>
              <a:rPr lang="en-GB" dirty="0"/>
              <a:t>Initial </a:t>
            </a:r>
            <a:r>
              <a:rPr lang="en-GB" dirty="0">
                <a:solidFill>
                  <a:srgbClr val="FF0000"/>
                </a:solidFill>
              </a:rPr>
              <a:t>decrease in production of primary material and industrial products </a:t>
            </a:r>
            <a:r>
              <a:rPr lang="en-GB" dirty="0"/>
              <a:t>in the US (this picked up after 1880s, and was not immediately global- UK seems to have done ok in 1873-5).</a:t>
            </a:r>
          </a:p>
          <a:p>
            <a:pPr lvl="1"/>
            <a:r>
              <a:rPr lang="en-GB" dirty="0">
                <a:solidFill>
                  <a:srgbClr val="FF0000"/>
                </a:solidFill>
              </a:rPr>
              <a:t>Unemployment increased on average</a:t>
            </a:r>
            <a:r>
              <a:rPr lang="en-GB" dirty="0"/>
              <a:t>, but data is sketchy and the actual figured varied </a:t>
            </a:r>
            <a:r>
              <a:rPr lang="en-GB" dirty="0" err="1"/>
              <a:t>alot</a:t>
            </a:r>
            <a:r>
              <a:rPr lang="en-GB" dirty="0"/>
              <a:t> between countries and areas.</a:t>
            </a:r>
          </a:p>
          <a:p>
            <a:pPr lvl="1"/>
            <a:r>
              <a:rPr lang="en-GB" dirty="0">
                <a:solidFill>
                  <a:srgbClr val="FF0000"/>
                </a:solidFill>
              </a:rPr>
              <a:t>Protectionism</a:t>
            </a:r>
            <a:r>
              <a:rPr lang="en-GB" dirty="0"/>
              <a:t> increased.</a:t>
            </a:r>
          </a:p>
          <a:p>
            <a:pPr lvl="1"/>
            <a:r>
              <a:rPr lang="en-GB" dirty="0"/>
              <a:t>Social </a:t>
            </a:r>
            <a:r>
              <a:rPr lang="en-GB" dirty="0">
                <a:solidFill>
                  <a:srgbClr val="FF0000"/>
                </a:solidFill>
              </a:rPr>
              <a:t>unrest</a:t>
            </a:r>
            <a:r>
              <a:rPr lang="en-GB" dirty="0"/>
              <a:t>. </a:t>
            </a:r>
          </a:p>
          <a:p>
            <a:pPr lvl="1"/>
            <a:r>
              <a:rPr lang="en-GB" dirty="0"/>
              <a:t>Monetary upheavals (end of bimetallism) and liquidity restrictions.</a:t>
            </a:r>
          </a:p>
          <a:p>
            <a:pPr lvl="1"/>
            <a:r>
              <a:rPr lang="en-GB" dirty="0"/>
              <a:t>What about income distribution? </a:t>
            </a:r>
          </a:p>
          <a:p>
            <a:pPr lvl="2"/>
            <a:r>
              <a:rPr lang="en-GB" dirty="0"/>
              <a:t>Data sketchy, but there is from the 1860s </a:t>
            </a:r>
            <a:r>
              <a:rPr lang="en-GB" dirty="0">
                <a:solidFill>
                  <a:srgbClr val="FF0000"/>
                </a:solidFill>
              </a:rPr>
              <a:t>increased wealth concentration in the US at least</a:t>
            </a:r>
            <a:r>
              <a:rPr lang="en-GB" dirty="0"/>
              <a:t>. </a:t>
            </a:r>
          </a:p>
        </p:txBody>
      </p:sp>
    </p:spTree>
    <p:extLst>
      <p:ext uri="{BB962C8B-B14F-4D97-AF65-F5344CB8AC3E}">
        <p14:creationId xmlns:p14="http://schemas.microsoft.com/office/powerpoint/2010/main" val="350418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fontScale="90000"/>
          </a:bodyPr>
          <a:lstStyle/>
          <a:p>
            <a:r>
              <a:rPr lang="en-GB" dirty="0"/>
              <a:t>Recap:</a:t>
            </a:r>
          </a:p>
        </p:txBody>
      </p:sp>
      <p:sp>
        <p:nvSpPr>
          <p:cNvPr id="3" name="Content Placeholder 2"/>
          <p:cNvSpPr>
            <a:spLocks noGrp="1"/>
          </p:cNvSpPr>
          <p:nvPr>
            <p:ph idx="1"/>
          </p:nvPr>
        </p:nvSpPr>
        <p:spPr>
          <a:xfrm>
            <a:off x="838200" y="991674"/>
            <a:ext cx="10515600" cy="5185289"/>
          </a:xfrm>
        </p:spPr>
        <p:txBody>
          <a:bodyPr>
            <a:normAutofit lnSpcReduction="10000"/>
          </a:bodyPr>
          <a:lstStyle/>
          <a:p>
            <a:r>
              <a:rPr lang="en-GB" b="1" dirty="0"/>
              <a:t>1620 </a:t>
            </a:r>
            <a:r>
              <a:rPr lang="en-GB" b="1" dirty="0" err="1"/>
              <a:t>Tulipmania</a:t>
            </a:r>
            <a:r>
              <a:rPr lang="en-GB" dirty="0"/>
              <a:t>- a crisis of private credit that was transferable.</a:t>
            </a:r>
          </a:p>
          <a:p>
            <a:r>
              <a:rPr lang="en-GB" b="1" dirty="0"/>
              <a:t>1720 Mississippi crisis- </a:t>
            </a:r>
            <a:r>
              <a:rPr lang="en-GB" dirty="0"/>
              <a:t>a crisis emanating from an overextension of paper credit, and a crisis of confidence on the convertibility ability of the </a:t>
            </a:r>
            <a:r>
              <a:rPr lang="en-GB" dirty="0" err="1"/>
              <a:t>Banque</a:t>
            </a:r>
            <a:r>
              <a:rPr lang="en-GB" dirty="0"/>
              <a:t> Royale.</a:t>
            </a:r>
          </a:p>
          <a:p>
            <a:r>
              <a:rPr lang="en-GB" b="1" dirty="0"/>
              <a:t>1825 Banking crisis-</a:t>
            </a:r>
            <a:r>
              <a:rPr lang="en-GB" dirty="0"/>
              <a:t> a crisis emanating from the relation between the market, the banking sector and the central bank. </a:t>
            </a:r>
          </a:p>
          <a:p>
            <a:pPr lvl="1"/>
            <a:r>
              <a:rPr lang="en-GB" dirty="0"/>
              <a:t>The central bank’s reluctance to be a lender of last resort created bank failures.</a:t>
            </a:r>
          </a:p>
          <a:p>
            <a:pPr marL="457200" lvl="1" indent="0">
              <a:buNone/>
            </a:pPr>
            <a:endParaRPr lang="en-GB" dirty="0"/>
          </a:p>
          <a:p>
            <a:r>
              <a:rPr lang="en-GB" dirty="0"/>
              <a:t>In this crises we discussed the financial system and its increasing sophistication. </a:t>
            </a:r>
          </a:p>
          <a:p>
            <a:r>
              <a:rPr lang="en-GB" dirty="0"/>
              <a:t>Today we will discuss more </a:t>
            </a:r>
            <a:r>
              <a:rPr lang="en-GB" b="1" dirty="0"/>
              <a:t>the effects on the real economy following the crisis</a:t>
            </a:r>
            <a:r>
              <a:rPr lang="en-GB" dirty="0"/>
              <a:t>- and how this effects growth and distribution.</a:t>
            </a:r>
          </a:p>
        </p:txBody>
      </p:sp>
    </p:spTree>
    <p:extLst>
      <p:ext uri="{BB962C8B-B14F-4D97-AF65-F5344CB8AC3E}">
        <p14:creationId xmlns:p14="http://schemas.microsoft.com/office/powerpoint/2010/main" val="163248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185"/>
          </a:xfrm>
        </p:spPr>
        <p:txBody>
          <a:bodyPr>
            <a:normAutofit fontScale="90000"/>
          </a:bodyPr>
          <a:lstStyle/>
          <a:p>
            <a:r>
              <a:rPr lang="en-GB" dirty="0"/>
              <a:t>J.A. Hobson: The Industrial System </a:t>
            </a:r>
          </a:p>
        </p:txBody>
      </p:sp>
      <p:sp>
        <p:nvSpPr>
          <p:cNvPr id="3" name="Content Placeholder 2"/>
          <p:cNvSpPr>
            <a:spLocks noGrp="1"/>
          </p:cNvSpPr>
          <p:nvPr>
            <p:ph idx="1"/>
          </p:nvPr>
        </p:nvSpPr>
        <p:spPr>
          <a:xfrm>
            <a:off x="399245" y="1030310"/>
            <a:ext cx="10954555" cy="5146653"/>
          </a:xfrm>
        </p:spPr>
        <p:txBody>
          <a:bodyPr>
            <a:normAutofit fontScale="92500" lnSpcReduction="20000"/>
          </a:bodyPr>
          <a:lstStyle/>
          <a:p>
            <a:r>
              <a:rPr lang="en-GB" dirty="0"/>
              <a:t>John Atkinson Hobson (6 July 1858 – 1 April 1940), was an English economist, social scientist and critic of imperialism, widely popular as a lecturer and writer.</a:t>
            </a:r>
          </a:p>
          <a:p>
            <a:endParaRPr lang="en-GB" dirty="0"/>
          </a:p>
          <a:p>
            <a:r>
              <a:rPr lang="en-GB" dirty="0"/>
              <a:t>He was a prolific writer writing more than 40 books during his life, that became extremely popular. </a:t>
            </a:r>
          </a:p>
          <a:p>
            <a:pPr lvl="1"/>
            <a:r>
              <a:rPr lang="en-GB" dirty="0"/>
              <a:t>Some of his readers where John Maynard Keynes and Lenin, both of which admired his work.</a:t>
            </a:r>
          </a:p>
          <a:p>
            <a:endParaRPr lang="en-GB" dirty="0"/>
          </a:p>
          <a:p>
            <a:r>
              <a:rPr lang="en-GB" dirty="0"/>
              <a:t>He was, however, not popular with the academic economists at the time, who disliked (and never appointed him for a position).</a:t>
            </a:r>
          </a:p>
          <a:p>
            <a:pPr marL="0" indent="0">
              <a:buNone/>
            </a:pPr>
            <a:endParaRPr lang="en-GB" dirty="0"/>
          </a:p>
          <a:p>
            <a:r>
              <a:rPr lang="en-GB" dirty="0"/>
              <a:t>He is an early proponent of </a:t>
            </a:r>
            <a:r>
              <a:rPr lang="en-GB" b="1" dirty="0" err="1"/>
              <a:t>underconsumption</a:t>
            </a:r>
            <a:r>
              <a:rPr lang="en-GB" dirty="0"/>
              <a:t> theory, and a believer that the industrial system could produce </a:t>
            </a:r>
            <a:r>
              <a:rPr lang="en-GB" b="1" dirty="0"/>
              <a:t>sustained</a:t>
            </a:r>
            <a:r>
              <a:rPr lang="en-GB" dirty="0"/>
              <a:t> </a:t>
            </a:r>
            <a:r>
              <a:rPr lang="en-GB" b="1" dirty="0"/>
              <a:t>unemployment</a:t>
            </a:r>
            <a:r>
              <a:rPr lang="en-GB" dirty="0"/>
              <a:t>.</a:t>
            </a:r>
          </a:p>
        </p:txBody>
      </p:sp>
    </p:spTree>
    <p:extLst>
      <p:ext uri="{BB962C8B-B14F-4D97-AF65-F5344CB8AC3E}">
        <p14:creationId xmlns:p14="http://schemas.microsoft.com/office/powerpoint/2010/main" val="1585707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fontScale="90000"/>
          </a:bodyPr>
          <a:lstStyle/>
          <a:p>
            <a:r>
              <a:rPr lang="en-GB" dirty="0"/>
              <a:t>The Industrial System (1909)</a:t>
            </a:r>
          </a:p>
        </p:txBody>
      </p:sp>
      <p:sp>
        <p:nvSpPr>
          <p:cNvPr id="3" name="Content Placeholder 2"/>
          <p:cNvSpPr>
            <a:spLocks noGrp="1"/>
          </p:cNvSpPr>
          <p:nvPr>
            <p:ph idx="1"/>
          </p:nvPr>
        </p:nvSpPr>
        <p:spPr>
          <a:xfrm>
            <a:off x="528034" y="991674"/>
            <a:ext cx="10825766" cy="5537915"/>
          </a:xfrm>
        </p:spPr>
        <p:txBody>
          <a:bodyPr>
            <a:normAutofit lnSpcReduction="10000"/>
          </a:bodyPr>
          <a:lstStyle/>
          <a:p>
            <a:r>
              <a:rPr lang="en-GB" i="1" dirty="0"/>
              <a:t>The Industrial System, an inquiry into Earned and Unearned Income </a:t>
            </a:r>
            <a:r>
              <a:rPr lang="en-GB" dirty="0"/>
              <a:t>is Hobson’s most complete work in economics, that brings together many of his thoughts and contributions.</a:t>
            </a:r>
          </a:p>
          <a:p>
            <a:pPr marL="0" indent="0">
              <a:buNone/>
            </a:pPr>
            <a:endParaRPr lang="en-GB" dirty="0"/>
          </a:p>
          <a:p>
            <a:r>
              <a:rPr lang="en-GB" dirty="0"/>
              <a:t>He </a:t>
            </a:r>
            <a:r>
              <a:rPr lang="en-GB" b="1" i="1" dirty="0"/>
              <a:t>did not believe that the economic system as a whole can be explained through competition</a:t>
            </a:r>
            <a:r>
              <a:rPr lang="en-GB" dirty="0"/>
              <a:t>, so that factors of production are paid their marginal products.</a:t>
            </a:r>
          </a:p>
          <a:p>
            <a:pPr lvl="1"/>
            <a:r>
              <a:rPr lang="en-GB" dirty="0"/>
              <a:t>“If we were justified in holding that the whole of the product of industry was thus regularly and automatically absorbed in the payments necessary to evoke from the owners of the factors the output of this productive energy, no problem of distribution would arise.” (Hobson, 1909. vi)</a:t>
            </a:r>
          </a:p>
          <a:p>
            <a:pPr marL="457200" lvl="1" indent="0">
              <a:buNone/>
            </a:pPr>
            <a:endParaRPr lang="en-GB" dirty="0"/>
          </a:p>
          <a:p>
            <a:r>
              <a:rPr lang="en-GB" dirty="0"/>
              <a:t>But because this is not the case in the modern economy payments are not necessarily related to the contribution a factor makes towards production. </a:t>
            </a:r>
          </a:p>
        </p:txBody>
      </p:sp>
    </p:spTree>
    <p:extLst>
      <p:ext uri="{BB962C8B-B14F-4D97-AF65-F5344CB8AC3E}">
        <p14:creationId xmlns:p14="http://schemas.microsoft.com/office/powerpoint/2010/main" val="81948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1" y="321972"/>
            <a:ext cx="11732653" cy="6284890"/>
          </a:xfrm>
        </p:spPr>
        <p:txBody>
          <a:bodyPr>
            <a:normAutofit/>
          </a:bodyPr>
          <a:lstStyle/>
          <a:p>
            <a:r>
              <a:rPr lang="en-GB" dirty="0"/>
              <a:t>This means that the </a:t>
            </a:r>
            <a:r>
              <a:rPr lang="en-GB" b="1" dirty="0"/>
              <a:t>economy produces a surplus</a:t>
            </a:r>
            <a:r>
              <a:rPr lang="en-GB" dirty="0"/>
              <a:t>. A surplus above the minimum that it needs to pay the factors of production for production to continue.</a:t>
            </a:r>
          </a:p>
          <a:p>
            <a:pPr marL="0" indent="0">
              <a:buNone/>
            </a:pPr>
            <a:endParaRPr lang="en-GB" dirty="0"/>
          </a:p>
          <a:p>
            <a:r>
              <a:rPr lang="en-GB" dirty="0"/>
              <a:t>However, for Hobson, the </a:t>
            </a:r>
            <a:r>
              <a:rPr lang="en-GB" b="1" dirty="0"/>
              <a:t>action of production and distribution of this surplus must be seen together</a:t>
            </a:r>
            <a:r>
              <a:rPr lang="en-GB" dirty="0"/>
              <a:t>, as the economy exists as an organic whole.</a:t>
            </a:r>
          </a:p>
          <a:p>
            <a:pPr marL="0" indent="0">
              <a:buNone/>
            </a:pPr>
            <a:endParaRPr lang="en-GB" dirty="0"/>
          </a:p>
          <a:p>
            <a:r>
              <a:rPr lang="en-GB" dirty="0"/>
              <a:t>He distinguished between cost and surplus.</a:t>
            </a:r>
          </a:p>
          <a:p>
            <a:pPr lvl="1"/>
            <a:r>
              <a:rPr lang="en-GB" b="1" dirty="0"/>
              <a:t>Cost</a:t>
            </a:r>
            <a:r>
              <a:rPr lang="en-GB" dirty="0"/>
              <a:t>: what an industry needs in resources to continue operating.</a:t>
            </a:r>
          </a:p>
          <a:p>
            <a:pPr lvl="1"/>
            <a:r>
              <a:rPr lang="en-GB" b="1" dirty="0"/>
              <a:t>Surplus</a:t>
            </a:r>
            <a:r>
              <a:rPr lang="en-GB" dirty="0"/>
              <a:t>: the income earned above this cost.</a:t>
            </a:r>
          </a:p>
          <a:p>
            <a:pPr marL="457200" lvl="1" indent="0">
              <a:buNone/>
            </a:pPr>
            <a:endParaRPr lang="en-GB" dirty="0"/>
          </a:p>
          <a:p>
            <a:r>
              <a:rPr lang="en-GB" dirty="0"/>
              <a:t>What determines the distribution of surplus is </a:t>
            </a:r>
            <a:r>
              <a:rPr lang="en-GB" b="1" dirty="0"/>
              <a:t>no general economic law</a:t>
            </a:r>
            <a:r>
              <a:rPr lang="en-GB" dirty="0"/>
              <a:t>.</a:t>
            </a:r>
          </a:p>
          <a:p>
            <a:r>
              <a:rPr lang="en-GB" dirty="0"/>
              <a:t>Different </a:t>
            </a:r>
            <a:r>
              <a:rPr lang="en-GB" b="1" dirty="0"/>
              <a:t>institutional environments </a:t>
            </a:r>
            <a:r>
              <a:rPr lang="en-GB" dirty="0"/>
              <a:t>allow different factors to command a larger or smaller part of that surplus.</a:t>
            </a:r>
          </a:p>
          <a:p>
            <a:endParaRPr lang="en-GB" dirty="0"/>
          </a:p>
        </p:txBody>
      </p:sp>
    </p:spTree>
    <p:extLst>
      <p:ext uri="{BB962C8B-B14F-4D97-AF65-F5344CB8AC3E}">
        <p14:creationId xmlns:p14="http://schemas.microsoft.com/office/powerpoint/2010/main" val="188218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093"/>
            <a:ext cx="10515600" cy="5867870"/>
          </a:xfrm>
        </p:spPr>
        <p:txBody>
          <a:bodyPr/>
          <a:lstStyle/>
          <a:p>
            <a:r>
              <a:rPr lang="en-GB" dirty="0"/>
              <a:t>At the superficial level, this </a:t>
            </a:r>
            <a:r>
              <a:rPr lang="en-GB" b="1" i="1" dirty="0"/>
              <a:t>surplus is given as payment to what is perceived to be the most scarce resources </a:t>
            </a:r>
            <a:r>
              <a:rPr lang="en-GB" dirty="0"/>
              <a:t>in the production process. </a:t>
            </a:r>
          </a:p>
          <a:p>
            <a:pPr lvl="1"/>
            <a:r>
              <a:rPr lang="en-GB" dirty="0"/>
              <a:t>This scarcity may be a naturally occurring one (land for example) or created (specialist knowledge, e.g. knowing about bubbles and working in the stock market).</a:t>
            </a:r>
          </a:p>
          <a:p>
            <a:pPr lvl="1"/>
            <a:r>
              <a:rPr lang="en-GB" dirty="0"/>
              <a:t>Note here that this </a:t>
            </a:r>
            <a:r>
              <a:rPr lang="en-GB" b="1" i="1" dirty="0"/>
              <a:t>perceived scarce factor has a payment well above its cost of production</a:t>
            </a:r>
            <a:r>
              <a:rPr lang="en-GB" dirty="0"/>
              <a:t>, and this payment is to some degree arbitrary- or rather it depends on the surplus derived from the system.</a:t>
            </a:r>
          </a:p>
          <a:p>
            <a:pPr lvl="1"/>
            <a:endParaRPr lang="en-GB" dirty="0"/>
          </a:p>
          <a:p>
            <a:r>
              <a:rPr lang="en-GB" dirty="0"/>
              <a:t>The problem of the system and its stability arises out of the arbitrariness by which this </a:t>
            </a:r>
            <a:r>
              <a:rPr lang="en-GB" b="1" dirty="0"/>
              <a:t>surplus</a:t>
            </a:r>
            <a:r>
              <a:rPr lang="en-GB" dirty="0"/>
              <a:t> is distributed.  </a:t>
            </a:r>
          </a:p>
          <a:p>
            <a:r>
              <a:rPr lang="en-GB" dirty="0"/>
              <a:t>Hobson distinguished between two possible uses of the surplus:</a:t>
            </a:r>
          </a:p>
          <a:p>
            <a:pPr lvl="1"/>
            <a:r>
              <a:rPr lang="en-GB" b="1" dirty="0"/>
              <a:t>Productive</a:t>
            </a:r>
            <a:r>
              <a:rPr lang="en-GB" dirty="0"/>
              <a:t> Surplus</a:t>
            </a:r>
          </a:p>
          <a:p>
            <a:pPr lvl="1"/>
            <a:r>
              <a:rPr lang="en-GB" b="1" dirty="0"/>
              <a:t>Unproductive</a:t>
            </a:r>
            <a:r>
              <a:rPr lang="en-GB" dirty="0"/>
              <a:t> Surplus</a:t>
            </a:r>
          </a:p>
        </p:txBody>
      </p:sp>
    </p:spTree>
    <p:extLst>
      <p:ext uri="{BB962C8B-B14F-4D97-AF65-F5344CB8AC3E}">
        <p14:creationId xmlns:p14="http://schemas.microsoft.com/office/powerpoint/2010/main" val="185146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lnSpcReduction="10000"/>
          </a:bodyPr>
          <a:lstStyle/>
          <a:p>
            <a:r>
              <a:rPr lang="en-GB" b="1" u="sng" dirty="0"/>
              <a:t>Productive Surplus: </a:t>
            </a:r>
            <a:r>
              <a:rPr lang="en-GB" dirty="0"/>
              <a:t>“Consists of such payments to owners of factors of production in excess of costs” which will lead to further investment and capital in the economy. </a:t>
            </a:r>
          </a:p>
          <a:p>
            <a:pPr lvl="1"/>
            <a:r>
              <a:rPr lang="en-GB" dirty="0"/>
              <a:t>This surplus is what drives economic growth, as it is “bringing into productive use more or better capital, labour, or ability” (VIII)</a:t>
            </a:r>
          </a:p>
          <a:p>
            <a:pPr marL="457200" lvl="1" indent="0">
              <a:buNone/>
            </a:pPr>
            <a:endParaRPr lang="en-GB" dirty="0"/>
          </a:p>
          <a:p>
            <a:r>
              <a:rPr lang="en-GB" b="1" u="sng" dirty="0"/>
              <a:t>Unproductive Surplus:</a:t>
            </a:r>
            <a:r>
              <a:rPr lang="en-GB" dirty="0"/>
              <a:t> But not all surplus goes into productive activities, i.e. some is wasted. </a:t>
            </a:r>
          </a:p>
          <a:p>
            <a:pPr lvl="1"/>
            <a:r>
              <a:rPr lang="en-GB" dirty="0"/>
              <a:t>Surplus may be diverted to “economic rent of land, and such payments made to capital, ability or labour, in the shape of high interests profits, salaries, or wages, as do not tend to evoke a fuller or better productivity of these factors.” (VIII)</a:t>
            </a:r>
          </a:p>
          <a:p>
            <a:pPr marL="457200" lvl="1" indent="0">
              <a:buNone/>
            </a:pPr>
            <a:endParaRPr lang="en-GB" dirty="0"/>
          </a:p>
          <a:p>
            <a:r>
              <a:rPr lang="en-GB" dirty="0"/>
              <a:t>“</a:t>
            </a:r>
            <a:r>
              <a:rPr lang="en-GB" i="1" dirty="0"/>
              <a:t>This unproductive surplus is the principal source not merely of waste but of economic malady</a:t>
            </a:r>
            <a:r>
              <a:rPr lang="en-GB" dirty="0"/>
              <a:t>”(VIII)</a:t>
            </a:r>
          </a:p>
        </p:txBody>
      </p:sp>
    </p:spTree>
    <p:extLst>
      <p:ext uri="{BB962C8B-B14F-4D97-AF65-F5344CB8AC3E}">
        <p14:creationId xmlns:p14="http://schemas.microsoft.com/office/powerpoint/2010/main" val="4080174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normAutofit fontScale="92500" lnSpcReduction="10000"/>
          </a:bodyPr>
          <a:lstStyle/>
          <a:p>
            <a:r>
              <a:rPr lang="en-GB" dirty="0"/>
              <a:t>The problem is that this </a:t>
            </a:r>
            <a:r>
              <a:rPr lang="en-GB" b="1" i="1" dirty="0"/>
              <a:t>unproductive surplus is very unstable</a:t>
            </a:r>
            <a:r>
              <a:rPr lang="en-GB" dirty="0"/>
              <a:t>. It can change demand for different sectors as taste change, destabilising the whole system and creating waste in ventures that are bound to fail.</a:t>
            </a:r>
          </a:p>
          <a:p>
            <a:pPr lvl="1"/>
            <a:r>
              <a:rPr lang="en-GB" dirty="0"/>
              <a:t>“As ‘unearned income’ acts upon its recipients as a premium on idleness and inefficiency; spent capriciously on luxuries, it imparts irregularly of employment to the trades which furnish these; saved excessively, it upsets the right balance between the volume of production and consumption in the industrial system”</a:t>
            </a:r>
          </a:p>
          <a:p>
            <a:pPr marL="457200" lvl="1" indent="0">
              <a:buNone/>
            </a:pPr>
            <a:endParaRPr lang="en-GB" dirty="0"/>
          </a:p>
          <a:p>
            <a:r>
              <a:rPr lang="en-GB" dirty="0"/>
              <a:t>Note that this </a:t>
            </a:r>
            <a:r>
              <a:rPr lang="en-GB" b="1" dirty="0"/>
              <a:t>problem of instability grows with the development of more sophisticated production processes</a:t>
            </a:r>
            <a:r>
              <a:rPr lang="en-GB" dirty="0"/>
              <a:t> that earn a higher surplus which again is divided between </a:t>
            </a:r>
            <a:r>
              <a:rPr lang="en-GB" b="1" i="1" dirty="0"/>
              <a:t>productive</a:t>
            </a:r>
            <a:r>
              <a:rPr lang="en-GB" dirty="0"/>
              <a:t> and </a:t>
            </a:r>
            <a:r>
              <a:rPr lang="en-GB" b="1" i="1" dirty="0"/>
              <a:t>unproductive</a:t>
            </a:r>
            <a:r>
              <a:rPr lang="en-GB" dirty="0"/>
              <a:t> uses. </a:t>
            </a:r>
          </a:p>
          <a:p>
            <a:pPr marL="0" indent="0">
              <a:buNone/>
            </a:pPr>
            <a:endParaRPr lang="en-GB" dirty="0"/>
          </a:p>
          <a:p>
            <a:r>
              <a:rPr lang="en-GB" dirty="0"/>
              <a:t>This </a:t>
            </a:r>
            <a:r>
              <a:rPr lang="en-GB" i="1" dirty="0"/>
              <a:t>unearned income </a:t>
            </a:r>
            <a:r>
              <a:rPr lang="en-GB" dirty="0"/>
              <a:t>-or unproductive surplus- should be the source of tax revenue, and this would both: </a:t>
            </a:r>
          </a:p>
          <a:p>
            <a:pPr marL="914400" lvl="1" indent="-457200">
              <a:buFont typeface="+mj-lt"/>
              <a:buAutoNum type="arabicPeriod"/>
            </a:pPr>
            <a:r>
              <a:rPr lang="en-GB" b="1" i="1" dirty="0"/>
              <a:t>Stabilise to some extent the system</a:t>
            </a:r>
          </a:p>
          <a:p>
            <a:pPr marL="914400" lvl="1" indent="-457200">
              <a:buFont typeface="+mj-lt"/>
              <a:buAutoNum type="arabicPeriod"/>
            </a:pPr>
            <a:r>
              <a:rPr lang="en-GB" b="1" i="1" dirty="0"/>
              <a:t>Produce funds for the government</a:t>
            </a:r>
            <a:r>
              <a:rPr lang="en-GB" dirty="0"/>
              <a:t> without injuring growth and industrial production </a:t>
            </a:r>
          </a:p>
        </p:txBody>
      </p:sp>
    </p:spTree>
    <p:extLst>
      <p:ext uri="{BB962C8B-B14F-4D97-AF65-F5344CB8AC3E}">
        <p14:creationId xmlns:p14="http://schemas.microsoft.com/office/powerpoint/2010/main" val="134273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164" y="399245"/>
            <a:ext cx="11083636" cy="6105464"/>
          </a:xfrm>
        </p:spPr>
        <p:txBody>
          <a:bodyPr>
            <a:normAutofit fontScale="92500" lnSpcReduction="10000"/>
          </a:bodyPr>
          <a:lstStyle/>
          <a:p>
            <a:r>
              <a:rPr lang="en-GB" dirty="0"/>
              <a:t>In the distribution between productive and unproductive surplus, </a:t>
            </a:r>
            <a:r>
              <a:rPr lang="en-GB" b="1" i="1" dirty="0"/>
              <a:t>finance</a:t>
            </a:r>
            <a:r>
              <a:rPr lang="en-GB" dirty="0"/>
              <a:t> plays a substantial role.</a:t>
            </a:r>
          </a:p>
          <a:p>
            <a:pPr marL="0" indent="0">
              <a:buNone/>
            </a:pPr>
            <a:endParaRPr lang="en-GB" dirty="0"/>
          </a:p>
          <a:p>
            <a:r>
              <a:rPr lang="en-GB" dirty="0"/>
              <a:t>Hobson observed that in a modern business </a:t>
            </a:r>
            <a:r>
              <a:rPr lang="en-GB" b="1" dirty="0"/>
              <a:t>almost all assets owned by a business can be liquidated </a:t>
            </a:r>
            <a:r>
              <a:rPr lang="en-GB" dirty="0"/>
              <a:t>(turned into money) and therefore, the </a:t>
            </a:r>
            <a:r>
              <a:rPr lang="en-GB" b="1" dirty="0"/>
              <a:t>whole asset base of a business </a:t>
            </a:r>
            <a:r>
              <a:rPr lang="en-GB" dirty="0"/>
              <a:t>(from raw materials, to finished stocks, to even brand-name and other intangible assets) </a:t>
            </a:r>
            <a:r>
              <a:rPr lang="en-GB" b="1" dirty="0"/>
              <a:t>can be used for credit</a:t>
            </a:r>
            <a:r>
              <a:rPr lang="en-GB" dirty="0"/>
              <a:t>.</a:t>
            </a:r>
          </a:p>
          <a:p>
            <a:pPr lvl="1"/>
            <a:r>
              <a:rPr lang="en-GB" dirty="0"/>
              <a:t>This credit ability will fluctuate, but if a firm is not excessively leveraged, it will pay back any loans with the sale of goods.</a:t>
            </a:r>
          </a:p>
          <a:p>
            <a:pPr marL="457200" lvl="1" indent="0">
              <a:buNone/>
            </a:pPr>
            <a:endParaRPr lang="en-GB" dirty="0"/>
          </a:p>
          <a:p>
            <a:r>
              <a:rPr lang="en-GB" dirty="0"/>
              <a:t>A real problem here is the </a:t>
            </a:r>
            <a:r>
              <a:rPr lang="en-GB" b="1" i="1" dirty="0"/>
              <a:t>valuation of intangible assets</a:t>
            </a:r>
            <a:r>
              <a:rPr lang="en-GB" dirty="0"/>
              <a:t>. What price do you place for ‘goodwill’ and ‘creditworthiness’?</a:t>
            </a:r>
          </a:p>
          <a:p>
            <a:pPr marL="0" indent="0">
              <a:buNone/>
            </a:pPr>
            <a:endParaRPr lang="en-GB" dirty="0"/>
          </a:p>
          <a:p>
            <a:pPr marL="0" indent="0">
              <a:buNone/>
            </a:pPr>
            <a:r>
              <a:rPr lang="en-GB" i="1" dirty="0"/>
              <a:t>“That the goodwill of a business is a genuine asset, and that, as such, when properly valued, it may form as sound a basis of loan credit as the material assets themselves is true.” (258)</a:t>
            </a:r>
          </a:p>
        </p:txBody>
      </p:sp>
    </p:spTree>
    <p:extLst>
      <p:ext uri="{BB962C8B-B14F-4D97-AF65-F5344CB8AC3E}">
        <p14:creationId xmlns:p14="http://schemas.microsoft.com/office/powerpoint/2010/main" val="264610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334851"/>
            <a:ext cx="11070465" cy="5842112"/>
          </a:xfrm>
        </p:spPr>
        <p:txBody>
          <a:bodyPr>
            <a:normAutofit/>
          </a:bodyPr>
          <a:lstStyle/>
          <a:p>
            <a:r>
              <a:rPr lang="en-GB" dirty="0"/>
              <a:t>“But the valuation of such a property is </a:t>
            </a:r>
            <a:r>
              <a:rPr lang="en-GB" b="1" dirty="0"/>
              <a:t>essentially precarious </a:t>
            </a:r>
            <a:r>
              <a:rPr lang="en-GB" dirty="0"/>
              <a:t>and lends itself to the creation of excessive speculative values.”</a:t>
            </a:r>
          </a:p>
          <a:p>
            <a:pPr marL="0" indent="0">
              <a:buNone/>
            </a:pPr>
            <a:endParaRPr lang="en-GB" dirty="0"/>
          </a:p>
          <a:p>
            <a:r>
              <a:rPr lang="en-GB" dirty="0"/>
              <a:t>“For such a calculation is based on several ‘</a:t>
            </a:r>
            <a:r>
              <a:rPr lang="en-GB" b="1" dirty="0"/>
              <a:t>unknowns</a:t>
            </a:r>
            <a:r>
              <a:rPr lang="en-GB" dirty="0"/>
              <a:t>’.” These are:</a:t>
            </a:r>
          </a:p>
          <a:p>
            <a:pPr lvl="1"/>
            <a:r>
              <a:rPr lang="en-GB" dirty="0"/>
              <a:t>“The amount of future demand operative at various prices”</a:t>
            </a:r>
          </a:p>
          <a:p>
            <a:pPr lvl="1"/>
            <a:r>
              <a:rPr lang="en-GB" dirty="0"/>
              <a:t>“The amount of future supply operative at these same prices”</a:t>
            </a:r>
          </a:p>
          <a:p>
            <a:pPr lvl="1"/>
            <a:r>
              <a:rPr lang="en-GB" dirty="0"/>
              <a:t>“The proportion of total demand that will be supplied by this particular business”</a:t>
            </a:r>
          </a:p>
          <a:p>
            <a:pPr marL="457200" lvl="1" indent="0">
              <a:buNone/>
            </a:pPr>
            <a:endParaRPr lang="en-GB" dirty="0"/>
          </a:p>
          <a:p>
            <a:r>
              <a:rPr lang="en-GB" b="1" i="1" dirty="0"/>
              <a:t>These unknowns means these valuations are very precarious</a:t>
            </a:r>
            <a:r>
              <a:rPr lang="en-GB" dirty="0"/>
              <a:t>.</a:t>
            </a:r>
          </a:p>
          <a:p>
            <a:pPr marL="0" indent="0">
              <a:buNone/>
            </a:pPr>
            <a:endParaRPr lang="en-GB" dirty="0"/>
          </a:p>
          <a:p>
            <a:r>
              <a:rPr lang="en-GB" dirty="0"/>
              <a:t>“Yet skilled company promoters and dealers in shares are </a:t>
            </a:r>
            <a:r>
              <a:rPr lang="en-GB" b="1" dirty="0"/>
              <a:t>largely engaged in capitalising businesses upon this basis, creating as much fictitious share value or ‘water’ as they can</a:t>
            </a:r>
            <a:r>
              <a:rPr lang="en-GB" dirty="0"/>
              <a:t>.“ (258)</a:t>
            </a:r>
          </a:p>
          <a:p>
            <a:pPr lvl="1"/>
            <a:endParaRPr lang="en-GB" dirty="0"/>
          </a:p>
        </p:txBody>
      </p:sp>
    </p:spTree>
    <p:extLst>
      <p:ext uri="{BB962C8B-B14F-4D97-AF65-F5344CB8AC3E}">
        <p14:creationId xmlns:p14="http://schemas.microsoft.com/office/powerpoint/2010/main" val="404171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normAutofit lnSpcReduction="10000"/>
          </a:bodyPr>
          <a:lstStyle/>
          <a:p>
            <a:r>
              <a:rPr lang="en-GB" dirty="0"/>
              <a:t>“</a:t>
            </a:r>
            <a:r>
              <a:rPr lang="en-GB" b="1" i="1" dirty="0"/>
              <a:t>This fictitious capital</a:t>
            </a:r>
            <a:r>
              <a:rPr lang="en-GB" dirty="0"/>
              <a:t>, so long as confidence supports it, can be utilised along with tangible assets and genuine ‘goodwill’ as a </a:t>
            </a:r>
            <a:r>
              <a:rPr lang="en-GB" b="1" i="1" dirty="0"/>
              <a:t>means of loan credit</a:t>
            </a:r>
            <a:r>
              <a:rPr lang="en-GB" dirty="0"/>
              <a:t>. </a:t>
            </a:r>
          </a:p>
          <a:p>
            <a:pPr marL="0" indent="0">
              <a:buNone/>
            </a:pPr>
            <a:endParaRPr lang="en-GB" dirty="0"/>
          </a:p>
          <a:p>
            <a:r>
              <a:rPr lang="en-GB" dirty="0"/>
              <a:t>This at certain seasons </a:t>
            </a:r>
            <a:r>
              <a:rPr lang="en-GB" b="1" i="1" dirty="0"/>
              <a:t>large quantity of this bubble money must be endowed with an actual purchasing power</a:t>
            </a:r>
            <a:r>
              <a:rPr lang="en-GB" dirty="0"/>
              <a:t>, though it must eventually collapse; meanwhile it helps to swell the total mass of purchasing power, and to operate upon prices of actual commodities.</a:t>
            </a:r>
          </a:p>
          <a:p>
            <a:endParaRPr lang="en-GB" dirty="0"/>
          </a:p>
          <a:p>
            <a:r>
              <a:rPr lang="en-GB" dirty="0"/>
              <a:t>Even honestly computed assets based on estimated earnings capacity are subject to rapid changes from fluctuations of demand and changes in the margin of profit. </a:t>
            </a:r>
            <a:r>
              <a:rPr lang="en-GB" b="1" i="1" dirty="0"/>
              <a:t>That the monetary system should become more and more dependent upon the values imputed to these intangible assets is one of the great dangers of our time</a:t>
            </a:r>
            <a:r>
              <a:rPr lang="en-GB" dirty="0"/>
              <a:t>.”</a:t>
            </a:r>
          </a:p>
        </p:txBody>
      </p:sp>
    </p:spTree>
    <p:extLst>
      <p:ext uri="{BB962C8B-B14F-4D97-AF65-F5344CB8AC3E}">
        <p14:creationId xmlns:p14="http://schemas.microsoft.com/office/powerpoint/2010/main" val="376116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GB" dirty="0"/>
              <a:t>Unemployment and unproductive surplus</a:t>
            </a:r>
          </a:p>
        </p:txBody>
      </p:sp>
      <p:sp>
        <p:nvSpPr>
          <p:cNvPr id="3" name="Content Placeholder 2"/>
          <p:cNvSpPr>
            <a:spLocks noGrp="1"/>
          </p:cNvSpPr>
          <p:nvPr>
            <p:ph idx="1"/>
          </p:nvPr>
        </p:nvSpPr>
        <p:spPr>
          <a:xfrm>
            <a:off x="838200" y="1381991"/>
            <a:ext cx="10515600" cy="4794972"/>
          </a:xfrm>
        </p:spPr>
        <p:txBody>
          <a:bodyPr>
            <a:normAutofit fontScale="92500" lnSpcReduction="10000"/>
          </a:bodyPr>
          <a:lstStyle/>
          <a:p>
            <a:r>
              <a:rPr lang="en-GB" dirty="0"/>
              <a:t>This financial structure </a:t>
            </a:r>
            <a:r>
              <a:rPr lang="en-GB" b="1" i="1" dirty="0"/>
              <a:t>inevitably creates crises when the bubbles burst</a:t>
            </a:r>
            <a:r>
              <a:rPr lang="en-GB" dirty="0"/>
              <a:t>.</a:t>
            </a:r>
          </a:p>
          <a:p>
            <a:pPr marL="0" indent="0">
              <a:buNone/>
            </a:pPr>
            <a:endParaRPr lang="en-GB" dirty="0"/>
          </a:p>
          <a:p>
            <a:r>
              <a:rPr lang="en-GB" dirty="0"/>
              <a:t>This does not only influence one industry, or the reallocation of labour and resources between industries, because “the characteristic feature of a full trade depression is </a:t>
            </a:r>
            <a:r>
              <a:rPr lang="en-GB" b="1" dirty="0"/>
              <a:t>its general character</a:t>
            </a:r>
            <a:r>
              <a:rPr lang="en-GB" dirty="0"/>
              <a:t>” (282)</a:t>
            </a:r>
          </a:p>
          <a:p>
            <a:pPr marL="0" indent="0">
              <a:buNone/>
            </a:pPr>
            <a:endParaRPr lang="en-GB" dirty="0"/>
          </a:p>
          <a:p>
            <a:pPr marL="0" indent="0">
              <a:buNone/>
            </a:pPr>
            <a:r>
              <a:rPr lang="en-GB" dirty="0"/>
              <a:t>Where do the crisis come from?</a:t>
            </a:r>
          </a:p>
          <a:p>
            <a:pPr marL="0" indent="0">
              <a:buNone/>
            </a:pPr>
            <a:r>
              <a:rPr lang="en-GB" dirty="0"/>
              <a:t>“</a:t>
            </a:r>
            <a:r>
              <a:rPr lang="en-GB" i="1" dirty="0"/>
              <a:t>It is not unnatural that, for the chief underlying cause of those trade depressions which exhibit large under-employment of several factors of production over the whole field of industry, we should look to the operation of that </a:t>
            </a:r>
            <a:r>
              <a:rPr lang="en-GB" b="1" i="1" dirty="0"/>
              <a:t>‘surplus’ of rents and other ‘unearned’ income </a:t>
            </a:r>
            <a:r>
              <a:rPr lang="en-GB" i="1" dirty="0"/>
              <a:t>which lies heavy upon the economic system.”</a:t>
            </a:r>
          </a:p>
        </p:txBody>
      </p:sp>
    </p:spTree>
    <p:extLst>
      <p:ext uri="{BB962C8B-B14F-4D97-AF65-F5344CB8AC3E}">
        <p14:creationId xmlns:p14="http://schemas.microsoft.com/office/powerpoint/2010/main" val="105906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1002"/>
          </a:xfrm>
        </p:spPr>
        <p:txBody>
          <a:bodyPr/>
          <a:lstStyle/>
          <a:p>
            <a:r>
              <a:rPr lang="en-GB" dirty="0"/>
              <a:t>The Gilded Age in the US</a:t>
            </a:r>
          </a:p>
        </p:txBody>
      </p:sp>
      <p:sp>
        <p:nvSpPr>
          <p:cNvPr id="3" name="Content Placeholder 2"/>
          <p:cNvSpPr>
            <a:spLocks noGrp="1"/>
          </p:cNvSpPr>
          <p:nvPr>
            <p:ph idx="1"/>
          </p:nvPr>
        </p:nvSpPr>
        <p:spPr>
          <a:xfrm>
            <a:off x="187037" y="1070264"/>
            <a:ext cx="11166764" cy="5465618"/>
          </a:xfrm>
        </p:spPr>
        <p:txBody>
          <a:bodyPr>
            <a:normAutofit fontScale="77500" lnSpcReduction="20000"/>
          </a:bodyPr>
          <a:lstStyle/>
          <a:p>
            <a:r>
              <a:rPr lang="en-GB" dirty="0"/>
              <a:t>The Gilded Age was a period of US history (from the </a:t>
            </a:r>
            <a:r>
              <a:rPr lang="en-GB" dirty="0">
                <a:solidFill>
                  <a:srgbClr val="FF0000"/>
                </a:solidFill>
              </a:rPr>
              <a:t>1870s to about the 1st world war</a:t>
            </a:r>
            <a:r>
              <a:rPr lang="en-GB" dirty="0"/>
              <a:t>) where there was rapid economic growth, especially in the new territories of the USA.</a:t>
            </a:r>
          </a:p>
          <a:p>
            <a:pPr lvl="1"/>
            <a:r>
              <a:rPr lang="en-GB" dirty="0"/>
              <a:t>Between 1865 and 1898, the output of wheat increased by 256%, corn by 222%, coal by 800% and miles of railway track by 567%</a:t>
            </a:r>
          </a:p>
          <a:p>
            <a:pPr lvl="1"/>
            <a:r>
              <a:rPr lang="en-GB" dirty="0"/>
              <a:t>In 1869, the First Transcontinental Railroad opened up the far-west mining and ranching regions. Travel from New York to San Francisco now took six days instead of six months.</a:t>
            </a:r>
          </a:p>
          <a:p>
            <a:pPr lvl="1"/>
            <a:endParaRPr lang="en-GB" dirty="0"/>
          </a:p>
          <a:p>
            <a:r>
              <a:rPr lang="en-GB" dirty="0"/>
              <a:t>High real wages drove millions of Europeans to migrate to the USA.</a:t>
            </a:r>
          </a:p>
          <a:p>
            <a:r>
              <a:rPr lang="en-GB" dirty="0"/>
              <a:t>At the same time </a:t>
            </a:r>
            <a:r>
              <a:rPr lang="en-GB" dirty="0">
                <a:solidFill>
                  <a:srgbClr val="FF0000"/>
                </a:solidFill>
              </a:rPr>
              <a:t>big monopolies created a class of very rich Americans</a:t>
            </a:r>
            <a:r>
              <a:rPr lang="en-GB" dirty="0"/>
              <a:t>.</a:t>
            </a:r>
          </a:p>
          <a:p>
            <a:pPr lvl="1"/>
            <a:r>
              <a:rPr lang="en-GB" dirty="0"/>
              <a:t>Income inequality was rising with the top 2% of American households owning more than 1/3 of total wealth.</a:t>
            </a:r>
          </a:p>
          <a:p>
            <a:pPr marL="457200" lvl="1" indent="0">
              <a:buNone/>
            </a:pPr>
            <a:endParaRPr lang="en-GB" dirty="0"/>
          </a:p>
          <a:p>
            <a:r>
              <a:rPr lang="en-GB" dirty="0"/>
              <a:t>Phenomenally rich self-made men, captured the popular imagination.</a:t>
            </a:r>
          </a:p>
          <a:p>
            <a:pPr lvl="1"/>
            <a:r>
              <a:rPr lang="en-GB" dirty="0"/>
              <a:t>Their ways and lifestyle influenced millions who could only aspire to this level of wealth. The US economy was expanding fast and this was a period of growth but also of widening inequality in the distribution of income.</a:t>
            </a:r>
          </a:p>
          <a:p>
            <a:pPr marL="457200" lvl="1" indent="0">
              <a:buNone/>
            </a:pPr>
            <a:endParaRPr lang="en-GB" dirty="0"/>
          </a:p>
          <a:p>
            <a:r>
              <a:rPr lang="en-GB" dirty="0"/>
              <a:t>Herbert Spencer proposed the idea of social Darwinism. </a:t>
            </a:r>
          </a:p>
          <a:p>
            <a:pPr lvl="1"/>
            <a:r>
              <a:rPr lang="en-GB" dirty="0"/>
              <a:t>It justified the stratification of the wealthy and poor. Spencer coined the term "</a:t>
            </a:r>
            <a:r>
              <a:rPr lang="en-GB" dirty="0">
                <a:solidFill>
                  <a:srgbClr val="FF0000"/>
                </a:solidFill>
              </a:rPr>
              <a:t>survival of the fittest</a:t>
            </a:r>
            <a:r>
              <a:rPr lang="en-GB" dirty="0"/>
              <a:t>".</a:t>
            </a:r>
          </a:p>
        </p:txBody>
      </p:sp>
    </p:spTree>
    <p:extLst>
      <p:ext uri="{BB962C8B-B14F-4D97-AF65-F5344CB8AC3E}">
        <p14:creationId xmlns:p14="http://schemas.microsoft.com/office/powerpoint/2010/main" val="36472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7760"/>
          </a:xfrm>
        </p:spPr>
        <p:txBody>
          <a:bodyPr>
            <a:normAutofit fontScale="90000"/>
          </a:bodyPr>
          <a:lstStyle/>
          <a:p>
            <a:r>
              <a:rPr lang="en-GB" dirty="0"/>
              <a:t>Consumption deficiencies</a:t>
            </a:r>
          </a:p>
        </p:txBody>
      </p:sp>
      <p:sp>
        <p:nvSpPr>
          <p:cNvPr id="3" name="Content Placeholder 2"/>
          <p:cNvSpPr>
            <a:spLocks noGrp="1"/>
          </p:cNvSpPr>
          <p:nvPr>
            <p:ph idx="1"/>
          </p:nvPr>
        </p:nvSpPr>
        <p:spPr>
          <a:xfrm>
            <a:off x="566670" y="978794"/>
            <a:ext cx="10787130" cy="5198169"/>
          </a:xfrm>
        </p:spPr>
        <p:txBody>
          <a:bodyPr>
            <a:normAutofit/>
          </a:bodyPr>
          <a:lstStyle/>
          <a:p>
            <a:r>
              <a:rPr lang="en-GB" dirty="0"/>
              <a:t>“If some great spiritual or hygienic preacher could impose the gospel of a ‘simple life’ so effectively upon an entire industrial community as to induce an abandonment of the consumption of all luxuries and comforts, leaving only the use of bare physical necessaries of life, it is obvious that these could be supplied by about one-half of the existing capital and labour of the community, </a:t>
            </a:r>
            <a:r>
              <a:rPr lang="en-GB" b="1" i="1" dirty="0"/>
              <a:t>and that the other half would remain unemployed</a:t>
            </a:r>
            <a:r>
              <a:rPr lang="en-GB" dirty="0"/>
              <a:t>.”</a:t>
            </a:r>
          </a:p>
          <a:p>
            <a:pPr lvl="1"/>
            <a:r>
              <a:rPr lang="en-GB" dirty="0"/>
              <a:t>Therefore decreases in demand for even luxury goods would lead to what Keynes would later call a </a:t>
            </a:r>
            <a:r>
              <a:rPr lang="en-GB" i="1" dirty="0"/>
              <a:t>decrease in aggregate demand</a:t>
            </a:r>
            <a:r>
              <a:rPr lang="en-GB" dirty="0"/>
              <a:t>.</a:t>
            </a:r>
          </a:p>
          <a:p>
            <a:pPr marL="457200" lvl="1" indent="0">
              <a:buNone/>
            </a:pPr>
            <a:r>
              <a:rPr lang="en-GB" dirty="0"/>
              <a:t> </a:t>
            </a:r>
          </a:p>
          <a:p>
            <a:r>
              <a:rPr lang="en-GB" dirty="0"/>
              <a:t>Of course this is a highly simplified example, Hobson explained that in an industrial economy the </a:t>
            </a:r>
            <a:r>
              <a:rPr lang="en-GB" b="1" i="1" dirty="0"/>
              <a:t>process is more complex</a:t>
            </a:r>
            <a:r>
              <a:rPr lang="en-GB" dirty="0"/>
              <a:t> and it has to do with the distribution between consumption and saving.</a:t>
            </a:r>
          </a:p>
        </p:txBody>
      </p:sp>
    </p:spTree>
    <p:extLst>
      <p:ext uri="{BB962C8B-B14F-4D97-AF65-F5344CB8AC3E}">
        <p14:creationId xmlns:p14="http://schemas.microsoft.com/office/powerpoint/2010/main" val="46602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003" y="270456"/>
            <a:ext cx="10928797" cy="5906507"/>
          </a:xfrm>
        </p:spPr>
        <p:txBody>
          <a:bodyPr>
            <a:normAutofit/>
          </a:bodyPr>
          <a:lstStyle/>
          <a:p>
            <a:r>
              <a:rPr lang="en-GB" dirty="0"/>
              <a:t>Hobson distinguished between </a:t>
            </a:r>
            <a:r>
              <a:rPr lang="en-GB" b="1" dirty="0"/>
              <a:t>three ‘types’ of economies</a:t>
            </a:r>
            <a:r>
              <a:rPr lang="en-GB" dirty="0"/>
              <a:t>. </a:t>
            </a:r>
          </a:p>
          <a:p>
            <a:pPr marL="914400" lvl="1" indent="-457200">
              <a:buFont typeface="+mj-lt"/>
              <a:buAutoNum type="arabicPeriod"/>
            </a:pPr>
            <a:r>
              <a:rPr lang="en-GB" dirty="0"/>
              <a:t>A ‘Robinson Crusoe’ one, </a:t>
            </a:r>
            <a:r>
              <a:rPr lang="en-GB" b="1" dirty="0"/>
              <a:t>which has one individual</a:t>
            </a:r>
            <a:r>
              <a:rPr lang="en-GB" dirty="0"/>
              <a:t>. </a:t>
            </a:r>
          </a:p>
          <a:p>
            <a:pPr marL="914400" lvl="1" indent="-457200">
              <a:buFont typeface="+mj-lt"/>
              <a:buAutoNum type="arabicPeriod"/>
            </a:pPr>
            <a:r>
              <a:rPr lang="en-GB" b="1" dirty="0"/>
              <a:t>A communist society</a:t>
            </a:r>
            <a:r>
              <a:rPr lang="en-GB" dirty="0"/>
              <a:t>. </a:t>
            </a:r>
          </a:p>
          <a:p>
            <a:pPr marL="914400" lvl="1" indent="-457200">
              <a:buFont typeface="+mj-lt"/>
              <a:buAutoNum type="arabicPeriod"/>
            </a:pPr>
            <a:r>
              <a:rPr lang="en-GB" b="1" dirty="0"/>
              <a:t>A liberal society </a:t>
            </a:r>
            <a:r>
              <a:rPr lang="en-GB" dirty="0"/>
              <a:t>composed of many individuals.</a:t>
            </a:r>
          </a:p>
          <a:p>
            <a:pPr marL="457200" lvl="1" indent="0">
              <a:buNone/>
            </a:pPr>
            <a:endParaRPr lang="en-GB" dirty="0"/>
          </a:p>
          <a:p>
            <a:r>
              <a:rPr lang="en-GB" dirty="0"/>
              <a:t>He explained that for the first two societies </a:t>
            </a:r>
            <a:r>
              <a:rPr lang="en-GB" b="1" i="1" dirty="0"/>
              <a:t>the problem of the unearned surplus does not arise</a:t>
            </a:r>
            <a:r>
              <a:rPr lang="en-GB" dirty="0"/>
              <a:t>. </a:t>
            </a:r>
          </a:p>
          <a:p>
            <a:pPr lvl="1"/>
            <a:r>
              <a:rPr lang="en-GB" dirty="0"/>
              <a:t>Crusoe can calculate his future and present pleasure and pains and organise his economy accordingly.</a:t>
            </a:r>
          </a:p>
          <a:p>
            <a:pPr lvl="1"/>
            <a:r>
              <a:rPr lang="en-GB" dirty="0"/>
              <a:t>In a communist society a central authority would calculate present and future satisfaction of its members and plan accordingly.</a:t>
            </a:r>
          </a:p>
          <a:p>
            <a:pPr lvl="1"/>
            <a:r>
              <a:rPr lang="en-GB" dirty="0"/>
              <a:t>However, he argued, the </a:t>
            </a:r>
            <a:r>
              <a:rPr lang="en-GB" b="1" i="1" dirty="0"/>
              <a:t>modern capitalist individualistic economy has no automatic tendency to regulate the aggregate levels of saving and spending </a:t>
            </a:r>
            <a:r>
              <a:rPr lang="en-GB" dirty="0"/>
              <a:t>that would be appropriate for the whole economic system.</a:t>
            </a:r>
          </a:p>
        </p:txBody>
      </p:sp>
    </p:spTree>
    <p:extLst>
      <p:ext uri="{BB962C8B-B14F-4D97-AF65-F5344CB8AC3E}">
        <p14:creationId xmlns:p14="http://schemas.microsoft.com/office/powerpoint/2010/main" val="1567538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206062"/>
            <a:ext cx="11057586" cy="6362163"/>
          </a:xfrm>
        </p:spPr>
        <p:txBody>
          <a:bodyPr>
            <a:normAutofit/>
          </a:bodyPr>
          <a:lstStyle/>
          <a:p>
            <a:r>
              <a:rPr lang="en-GB" dirty="0"/>
              <a:t>The reason this is not the case in a complex capitalistic society is because of the existence of ‘</a:t>
            </a:r>
            <a:r>
              <a:rPr lang="en-GB" b="1" i="1" dirty="0"/>
              <a:t>unearned income</a:t>
            </a:r>
            <a:r>
              <a:rPr lang="en-GB" dirty="0"/>
              <a:t>’.</a:t>
            </a:r>
          </a:p>
          <a:p>
            <a:pPr lvl="1"/>
            <a:r>
              <a:rPr lang="en-GB" dirty="0"/>
              <a:t>This income does not exist either in the Crusoe or in the Communist economy.</a:t>
            </a:r>
          </a:p>
          <a:p>
            <a:pPr marL="0" indent="0">
              <a:buNone/>
            </a:pPr>
            <a:endParaRPr lang="en-GB" dirty="0"/>
          </a:p>
          <a:p>
            <a:r>
              <a:rPr lang="en-GB" dirty="0"/>
              <a:t>Hobson believed </a:t>
            </a:r>
            <a:r>
              <a:rPr lang="en-GB" b="1" i="1" dirty="0"/>
              <a:t>people behaved differently if their income was earned </a:t>
            </a:r>
            <a:r>
              <a:rPr lang="en-GB" dirty="0"/>
              <a:t>and an outcome of their work and toil, </a:t>
            </a:r>
            <a:r>
              <a:rPr lang="en-GB" b="1" i="1" dirty="0"/>
              <a:t>from when their income was ‘unearned</a:t>
            </a:r>
            <a:r>
              <a:rPr lang="en-GB" dirty="0"/>
              <a:t>’ from the surplus of the economic system which was the outcome of, in many cases, </a:t>
            </a:r>
            <a:r>
              <a:rPr lang="en-GB" b="1" dirty="0"/>
              <a:t>fictitious scarcity</a:t>
            </a:r>
            <a:r>
              <a:rPr lang="en-GB" dirty="0"/>
              <a:t>. </a:t>
            </a:r>
          </a:p>
          <a:p>
            <a:pPr lvl="1"/>
            <a:r>
              <a:rPr lang="en-GB" dirty="0"/>
              <a:t>“unearned in origin, such ‘surplus’ is not allocated to the supply of any particular human needs, as is the case with the income required to maintain or stimulate human efficiency of production”</a:t>
            </a:r>
          </a:p>
          <a:p>
            <a:pPr marL="457200" lvl="1" indent="0">
              <a:buNone/>
            </a:pPr>
            <a:endParaRPr lang="en-GB" dirty="0"/>
          </a:p>
          <a:p>
            <a:r>
              <a:rPr lang="en-GB" b="1" dirty="0"/>
              <a:t>He rejected the neoclassical notion </a:t>
            </a:r>
            <a:r>
              <a:rPr lang="en-GB" dirty="0"/>
              <a:t>that a rich man playing in the stock exchange is thinking about present and future consumption in the same way as a worker earning a wage.</a:t>
            </a:r>
          </a:p>
        </p:txBody>
      </p:sp>
    </p:spTree>
    <p:extLst>
      <p:ext uri="{BB962C8B-B14F-4D97-AF65-F5344CB8AC3E}">
        <p14:creationId xmlns:p14="http://schemas.microsoft.com/office/powerpoint/2010/main" val="155300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519545"/>
          </a:xfrm>
        </p:spPr>
        <p:txBody>
          <a:bodyPr>
            <a:normAutofit fontScale="90000"/>
          </a:bodyPr>
          <a:lstStyle/>
          <a:p>
            <a:r>
              <a:rPr lang="en-GB" dirty="0"/>
              <a:t>The cycle</a:t>
            </a:r>
          </a:p>
        </p:txBody>
      </p:sp>
      <p:sp>
        <p:nvSpPr>
          <p:cNvPr id="3" name="Content Placeholder 2"/>
          <p:cNvSpPr>
            <a:spLocks noGrp="1"/>
          </p:cNvSpPr>
          <p:nvPr>
            <p:ph idx="1"/>
          </p:nvPr>
        </p:nvSpPr>
        <p:spPr>
          <a:xfrm>
            <a:off x="498764" y="758536"/>
            <a:ext cx="10855036" cy="5418427"/>
          </a:xfrm>
        </p:spPr>
        <p:txBody>
          <a:bodyPr>
            <a:normAutofit fontScale="92500" lnSpcReduction="20000"/>
          </a:bodyPr>
          <a:lstStyle/>
          <a:p>
            <a:pPr marL="0" indent="0">
              <a:buNone/>
            </a:pPr>
            <a:r>
              <a:rPr lang="en-GB" dirty="0"/>
              <a:t>Therefore, the cycle according to Hobson is as follows.</a:t>
            </a:r>
          </a:p>
          <a:p>
            <a:pPr marL="0" indent="0">
              <a:buNone/>
            </a:pPr>
            <a:endParaRPr lang="en-GB" sz="1000" dirty="0"/>
          </a:p>
          <a:p>
            <a:pPr marL="514350" indent="-514350">
              <a:buAutoNum type="arabicParenR"/>
            </a:pPr>
            <a:r>
              <a:rPr lang="en-GB" dirty="0"/>
              <a:t>In periods of euphoria there </a:t>
            </a:r>
            <a:r>
              <a:rPr lang="en-GB" b="1" dirty="0"/>
              <a:t>is a lot of lending into businesses </a:t>
            </a:r>
            <a:r>
              <a:rPr lang="en-GB" dirty="0"/>
              <a:t>based on </a:t>
            </a:r>
            <a:r>
              <a:rPr lang="en-GB" b="1" dirty="0"/>
              <a:t>real and intangible assets </a:t>
            </a:r>
            <a:r>
              <a:rPr lang="en-GB" dirty="0"/>
              <a:t>and potential that they have.</a:t>
            </a:r>
          </a:p>
          <a:p>
            <a:pPr marL="514350" indent="-514350">
              <a:buAutoNum type="arabicParenR"/>
            </a:pPr>
            <a:r>
              <a:rPr lang="en-GB" dirty="0"/>
              <a:t>As firms start to produce more, they compete to deliver goods for the market and, due to perceived scarcity of some good in production, increase the amount they pay it, increasing the payment to the “</a:t>
            </a:r>
            <a:r>
              <a:rPr lang="en-GB" b="1" dirty="0"/>
              <a:t>unproductive surplus factor</a:t>
            </a:r>
            <a:r>
              <a:rPr lang="en-GB" dirty="0"/>
              <a:t>” of the economy.</a:t>
            </a:r>
          </a:p>
          <a:p>
            <a:pPr marL="514350" indent="-514350">
              <a:buAutoNum type="arabicParenR"/>
            </a:pPr>
            <a:r>
              <a:rPr lang="en-GB" dirty="0"/>
              <a:t>This creates a </a:t>
            </a:r>
            <a:r>
              <a:rPr lang="en-GB" b="1" dirty="0"/>
              <a:t>disharmony between the level of saving and consumption </a:t>
            </a:r>
            <a:r>
              <a:rPr lang="en-GB" dirty="0"/>
              <a:t>the economy needs to maintain the momentum, and the actual consumption taking place.</a:t>
            </a:r>
          </a:p>
          <a:p>
            <a:pPr marL="514350" indent="-514350">
              <a:buAutoNum type="arabicParenR"/>
            </a:pPr>
            <a:r>
              <a:rPr lang="en-GB" dirty="0"/>
              <a:t>There is </a:t>
            </a:r>
            <a:r>
              <a:rPr lang="en-GB" b="1" dirty="0" err="1"/>
              <a:t>underconsumption</a:t>
            </a:r>
            <a:r>
              <a:rPr lang="en-GB" dirty="0"/>
              <a:t> and </a:t>
            </a:r>
            <a:r>
              <a:rPr lang="en-GB" b="1" dirty="0"/>
              <a:t>overproduction</a:t>
            </a:r>
            <a:r>
              <a:rPr lang="en-GB" dirty="0"/>
              <a:t>, at the same time, as the economy funnels income to the richer part of society that has a lower propensity to consume. (These are the rentiers who receive unearned income).  </a:t>
            </a:r>
          </a:p>
          <a:p>
            <a:pPr marL="514350" indent="-514350">
              <a:buAutoNum type="arabicParenR"/>
            </a:pPr>
            <a:r>
              <a:rPr lang="en-GB" dirty="0"/>
              <a:t>The result is </a:t>
            </a:r>
            <a:r>
              <a:rPr lang="en-GB" b="1" dirty="0"/>
              <a:t>falling prices</a:t>
            </a:r>
            <a:r>
              <a:rPr lang="en-GB" dirty="0"/>
              <a:t> as firms try to sell their goods but there is no demand.</a:t>
            </a:r>
          </a:p>
          <a:p>
            <a:pPr marL="0" indent="0">
              <a:buNone/>
            </a:pPr>
            <a:endParaRPr lang="en-GB" dirty="0"/>
          </a:p>
        </p:txBody>
      </p:sp>
    </p:spTree>
    <p:extLst>
      <p:ext uri="{BB962C8B-B14F-4D97-AF65-F5344CB8AC3E}">
        <p14:creationId xmlns:p14="http://schemas.microsoft.com/office/powerpoint/2010/main" val="1022772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55" y="384464"/>
            <a:ext cx="11617036" cy="5792499"/>
          </a:xfrm>
        </p:spPr>
        <p:txBody>
          <a:bodyPr>
            <a:normAutofit lnSpcReduction="10000"/>
          </a:bodyPr>
          <a:lstStyle/>
          <a:p>
            <a:pPr marL="0" indent="0">
              <a:buNone/>
            </a:pPr>
            <a:r>
              <a:rPr lang="en-GB" dirty="0"/>
              <a:t>6) The outcome of falling prices is that </a:t>
            </a:r>
            <a:r>
              <a:rPr lang="en-GB" b="1" dirty="0"/>
              <a:t>firms start to appear to be insolvent- </a:t>
            </a:r>
            <a:r>
              <a:rPr lang="en-GB" dirty="0"/>
              <a:t>banks are worried that they will not pay back their loans- they revise downwards their estimation of the intangible element of their assets and </a:t>
            </a:r>
            <a:r>
              <a:rPr lang="en-GB" b="1" dirty="0"/>
              <a:t>cut lending</a:t>
            </a:r>
            <a:r>
              <a:rPr lang="en-GB" dirty="0"/>
              <a:t>.</a:t>
            </a:r>
          </a:p>
          <a:p>
            <a:pPr marL="0" indent="0">
              <a:buNone/>
            </a:pPr>
            <a:endParaRPr lang="en-GB" sz="1000" dirty="0"/>
          </a:p>
          <a:p>
            <a:pPr marL="0" indent="0">
              <a:buNone/>
            </a:pPr>
            <a:r>
              <a:rPr lang="en-GB" dirty="0"/>
              <a:t>7) </a:t>
            </a:r>
            <a:r>
              <a:rPr lang="en-GB" b="1" dirty="0"/>
              <a:t>A crisis occurs</a:t>
            </a:r>
            <a:r>
              <a:rPr lang="en-GB" dirty="0"/>
              <a:t>. </a:t>
            </a:r>
            <a:r>
              <a:rPr lang="en-GB" b="1" dirty="0"/>
              <a:t>Unemployment increases</a:t>
            </a:r>
            <a:r>
              <a:rPr lang="en-GB" dirty="0"/>
              <a:t>, consumption and output contract.</a:t>
            </a:r>
          </a:p>
          <a:p>
            <a:pPr marL="0" indent="0">
              <a:buNone/>
            </a:pPr>
            <a:endParaRPr lang="en-GB" sz="1000" dirty="0"/>
          </a:p>
          <a:p>
            <a:pPr marL="0" indent="0">
              <a:buNone/>
            </a:pPr>
            <a:r>
              <a:rPr lang="en-GB" dirty="0"/>
              <a:t>8) The crisis is made worse by the </a:t>
            </a:r>
            <a:r>
              <a:rPr lang="en-GB" b="1" dirty="0"/>
              <a:t>transference of wealth from the poor who sell their limited assets to survive to the rich unproductive class</a:t>
            </a:r>
            <a:r>
              <a:rPr lang="en-GB" dirty="0"/>
              <a:t>, who buy assets at low prices and </a:t>
            </a:r>
            <a:r>
              <a:rPr lang="en-GB" b="1" dirty="0"/>
              <a:t>hoard</a:t>
            </a:r>
            <a:r>
              <a:rPr lang="en-GB" dirty="0"/>
              <a:t>, </a:t>
            </a:r>
            <a:r>
              <a:rPr lang="en-GB" b="1" dirty="0"/>
              <a:t>further reducing the aggregate demand</a:t>
            </a:r>
            <a:r>
              <a:rPr lang="en-GB" dirty="0"/>
              <a:t>.</a:t>
            </a:r>
          </a:p>
          <a:p>
            <a:pPr marL="0" indent="0">
              <a:buNone/>
            </a:pPr>
            <a:endParaRPr lang="en-GB" sz="1000" dirty="0"/>
          </a:p>
          <a:p>
            <a:pPr marL="0" indent="0">
              <a:buNone/>
            </a:pPr>
            <a:r>
              <a:rPr lang="en-GB" dirty="0"/>
              <a:t>9) The crisis comes to an end as </a:t>
            </a:r>
            <a:r>
              <a:rPr lang="en-GB" b="1" dirty="0"/>
              <a:t>output has contracted enough to come into line with aggregate consumption</a:t>
            </a:r>
            <a:r>
              <a:rPr lang="en-GB" dirty="0"/>
              <a:t>- as consumption does not reduce further as it is based on demand for </a:t>
            </a:r>
            <a:r>
              <a:rPr lang="en-GB" b="1" dirty="0"/>
              <a:t>necessities and habitual consumption</a:t>
            </a:r>
            <a:r>
              <a:rPr lang="en-GB" dirty="0"/>
              <a:t>. This starts another cycle of euphoria and eventual crisis.  </a:t>
            </a:r>
          </a:p>
        </p:txBody>
      </p:sp>
    </p:spTree>
    <p:extLst>
      <p:ext uri="{BB962C8B-B14F-4D97-AF65-F5344CB8AC3E}">
        <p14:creationId xmlns:p14="http://schemas.microsoft.com/office/powerpoint/2010/main" val="25811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2957"/>
          </a:xfrm>
        </p:spPr>
        <p:txBody>
          <a:bodyPr/>
          <a:lstStyle/>
          <a:p>
            <a:r>
              <a:rPr lang="en-GB" dirty="0"/>
              <a:t>Hobson final thoughts</a:t>
            </a:r>
          </a:p>
        </p:txBody>
      </p:sp>
      <p:sp>
        <p:nvSpPr>
          <p:cNvPr id="3" name="Content Placeholder 2"/>
          <p:cNvSpPr>
            <a:spLocks noGrp="1"/>
          </p:cNvSpPr>
          <p:nvPr>
            <p:ph idx="1"/>
          </p:nvPr>
        </p:nvSpPr>
        <p:spPr>
          <a:xfrm>
            <a:off x="838200" y="1423555"/>
            <a:ext cx="10515600" cy="4753408"/>
          </a:xfrm>
        </p:spPr>
        <p:txBody>
          <a:bodyPr>
            <a:normAutofit lnSpcReduction="10000"/>
          </a:bodyPr>
          <a:lstStyle/>
          <a:p>
            <a:r>
              <a:rPr lang="en-GB" b="1" dirty="0"/>
              <a:t>Business cycles </a:t>
            </a:r>
            <a:r>
              <a:rPr lang="en-GB" dirty="0"/>
              <a:t>have a financial element but </a:t>
            </a:r>
            <a:r>
              <a:rPr lang="en-GB" b="1" dirty="0"/>
              <a:t>are real in their basi</a:t>
            </a:r>
            <a:r>
              <a:rPr lang="en-GB" dirty="0"/>
              <a:t>s, and this real aspect is the “</a:t>
            </a:r>
            <a:r>
              <a:rPr lang="en-GB" b="1" dirty="0"/>
              <a:t>chronic impulse towards over-saving due to surplus income</a:t>
            </a:r>
            <a:r>
              <a:rPr lang="en-GB" dirty="0"/>
              <a:t>”(296)</a:t>
            </a:r>
          </a:p>
          <a:p>
            <a:pPr marL="0" indent="0">
              <a:buNone/>
            </a:pPr>
            <a:endParaRPr lang="en-GB" dirty="0"/>
          </a:p>
          <a:p>
            <a:r>
              <a:rPr lang="en-GB" dirty="0"/>
              <a:t>The way out of this continual cycle is </a:t>
            </a:r>
            <a:r>
              <a:rPr lang="en-GB" b="1" dirty="0"/>
              <a:t>to tax this surplus</a:t>
            </a:r>
            <a:r>
              <a:rPr lang="en-GB" dirty="0"/>
              <a:t> and enact government expenditure that will raise wages and stabilise the system.</a:t>
            </a:r>
          </a:p>
          <a:p>
            <a:pPr marL="0" indent="0">
              <a:buNone/>
            </a:pPr>
            <a:endParaRPr lang="en-GB" dirty="0"/>
          </a:p>
          <a:p>
            <a:r>
              <a:rPr lang="en-GB" dirty="0"/>
              <a:t>This policy would </a:t>
            </a:r>
            <a:r>
              <a:rPr lang="en-GB" b="1" dirty="0"/>
              <a:t>create growth</a:t>
            </a:r>
            <a:r>
              <a:rPr lang="en-GB" dirty="0"/>
              <a:t> and </a:t>
            </a:r>
            <a:r>
              <a:rPr lang="en-GB" b="1" dirty="0"/>
              <a:t>stop the violent cycles of the economy</a:t>
            </a:r>
            <a:r>
              <a:rPr lang="en-GB" dirty="0"/>
              <a:t>, as taxation funnels income from the ‘unproductive surplus’ class to the public and eventually to wage earners. </a:t>
            </a:r>
          </a:p>
        </p:txBody>
      </p:sp>
    </p:spTree>
    <p:extLst>
      <p:ext uri="{BB962C8B-B14F-4D97-AF65-F5344CB8AC3E}">
        <p14:creationId xmlns:p14="http://schemas.microsoft.com/office/powerpoint/2010/main" val="4175509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310"/>
          </a:xfrm>
        </p:spPr>
        <p:txBody>
          <a:bodyPr/>
          <a:lstStyle/>
          <a:p>
            <a:r>
              <a:rPr lang="en-GB" dirty="0"/>
              <a:t>Milton Friedman – the monetarist view</a:t>
            </a:r>
          </a:p>
        </p:txBody>
      </p:sp>
      <p:sp>
        <p:nvSpPr>
          <p:cNvPr id="3" name="Content Placeholder 2"/>
          <p:cNvSpPr>
            <a:spLocks noGrp="1"/>
          </p:cNvSpPr>
          <p:nvPr>
            <p:ph idx="1"/>
          </p:nvPr>
        </p:nvSpPr>
        <p:spPr>
          <a:xfrm>
            <a:off x="838200" y="1122218"/>
            <a:ext cx="10515600" cy="5054745"/>
          </a:xfrm>
        </p:spPr>
        <p:txBody>
          <a:bodyPr>
            <a:normAutofit fontScale="92500"/>
          </a:bodyPr>
          <a:lstStyle/>
          <a:p>
            <a:r>
              <a:rPr lang="en-GB" dirty="0"/>
              <a:t>Hobson’s argument is one of </a:t>
            </a:r>
            <a:r>
              <a:rPr lang="en-GB" b="1" dirty="0"/>
              <a:t>distribution of income </a:t>
            </a:r>
            <a:r>
              <a:rPr lang="en-GB" dirty="0"/>
              <a:t>between the different classes of society and </a:t>
            </a:r>
            <a:r>
              <a:rPr lang="en-GB" b="1" dirty="0" err="1"/>
              <a:t>underconsumption</a:t>
            </a:r>
            <a:r>
              <a:rPr lang="en-GB" dirty="0"/>
              <a:t>.</a:t>
            </a:r>
          </a:p>
          <a:p>
            <a:pPr marL="0" indent="0">
              <a:buNone/>
            </a:pPr>
            <a:endParaRPr lang="en-GB" sz="1100" dirty="0"/>
          </a:p>
          <a:p>
            <a:r>
              <a:rPr lang="en-GB" dirty="0"/>
              <a:t>Milton Friedman argued that </a:t>
            </a:r>
            <a:r>
              <a:rPr lang="en-GB" b="1" i="1" dirty="0"/>
              <a:t>crises are primarily monetary phenomena</a:t>
            </a:r>
            <a:r>
              <a:rPr lang="en-GB" dirty="0"/>
              <a:t>. </a:t>
            </a:r>
          </a:p>
          <a:p>
            <a:pPr marL="0" indent="0">
              <a:buNone/>
            </a:pPr>
            <a:endParaRPr lang="en-GB" sz="1100" dirty="0"/>
          </a:p>
          <a:p>
            <a:r>
              <a:rPr lang="en-GB" dirty="0"/>
              <a:t>Milton Friedman, on the other hand, blamed this prolonged economic crisis on the imposition of a new gold standard, part of which he referred to by its traditional name, </a:t>
            </a:r>
            <a:r>
              <a:rPr lang="en-GB" b="1" i="1" dirty="0"/>
              <a:t>The Crime of 1873</a:t>
            </a:r>
            <a:r>
              <a:rPr lang="en-GB" dirty="0"/>
              <a:t>. (Freedman, 1990) </a:t>
            </a:r>
          </a:p>
          <a:p>
            <a:endParaRPr lang="en-GB" dirty="0"/>
          </a:p>
          <a:p>
            <a:r>
              <a:rPr lang="en-GB" dirty="0"/>
              <a:t>Friedman attributes the recession to the falling prices, and that to the resumption of a </a:t>
            </a:r>
            <a:r>
              <a:rPr lang="en-GB" b="1" dirty="0"/>
              <a:t>deflationary gold standard </a:t>
            </a:r>
            <a:r>
              <a:rPr lang="en-GB" dirty="0"/>
              <a:t>in the U.S. </a:t>
            </a:r>
            <a:r>
              <a:rPr lang="en-GB" b="1" dirty="0"/>
              <a:t>due to the act of 1873</a:t>
            </a:r>
            <a:r>
              <a:rPr lang="en-GB" dirty="0"/>
              <a:t>.</a:t>
            </a:r>
          </a:p>
        </p:txBody>
      </p:sp>
    </p:spTree>
    <p:extLst>
      <p:ext uri="{BB962C8B-B14F-4D97-AF65-F5344CB8AC3E}">
        <p14:creationId xmlns:p14="http://schemas.microsoft.com/office/powerpoint/2010/main" val="2416554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436418"/>
            <a:ext cx="11783291" cy="5740545"/>
          </a:xfrm>
        </p:spPr>
        <p:txBody>
          <a:bodyPr>
            <a:normAutofit fontScale="77500" lnSpcReduction="20000"/>
          </a:bodyPr>
          <a:lstStyle/>
          <a:p>
            <a:r>
              <a:rPr lang="en-GB" dirty="0"/>
              <a:t> The </a:t>
            </a:r>
            <a:r>
              <a:rPr lang="en-GB" b="1" u="sng" dirty="0"/>
              <a:t>U.S. Coinage Act of 1873 </a:t>
            </a:r>
            <a:r>
              <a:rPr lang="en-GB" dirty="0"/>
              <a:t>eliminated provision for the free  coinage of silver. Gold became the only legal tender. </a:t>
            </a:r>
          </a:p>
          <a:p>
            <a:endParaRPr lang="en-GB" sz="1300" dirty="0"/>
          </a:p>
          <a:p>
            <a:r>
              <a:rPr lang="en-GB" dirty="0"/>
              <a:t>The increased world demand for gold for monetary purposes coincided with a </a:t>
            </a:r>
            <a:r>
              <a:rPr lang="en-GB" b="1" dirty="0"/>
              <a:t>slowing in the rate of increase of the world's stock of gold </a:t>
            </a:r>
            <a:r>
              <a:rPr lang="en-GB" dirty="0"/>
              <a:t>and a rising output of goods and  service. These forces put </a:t>
            </a:r>
            <a:r>
              <a:rPr lang="en-GB" b="1" dirty="0"/>
              <a:t>downward pressure on the price level</a:t>
            </a:r>
            <a:r>
              <a:rPr lang="en-GB" dirty="0"/>
              <a:t>.</a:t>
            </a:r>
          </a:p>
          <a:p>
            <a:pPr marL="0" indent="0">
              <a:buNone/>
            </a:pPr>
            <a:endParaRPr lang="en-GB" sz="1300" dirty="0"/>
          </a:p>
          <a:p>
            <a:r>
              <a:rPr lang="en-GB" dirty="0"/>
              <a:t>With gold scarcer relative to output in general, the price of gold in terms of goods went up, which means that the </a:t>
            </a:r>
            <a:r>
              <a:rPr lang="en-GB" b="1" dirty="0"/>
              <a:t>nominal price level </a:t>
            </a:r>
            <a:r>
              <a:rPr lang="en-GB" dirty="0"/>
              <a:t>(under a gold standard, the price level in terms of gold) </a:t>
            </a:r>
            <a:r>
              <a:rPr lang="en-GB" b="1" dirty="0"/>
              <a:t>went down.</a:t>
            </a:r>
            <a:r>
              <a:rPr lang="en-GB" dirty="0"/>
              <a:t> </a:t>
            </a:r>
          </a:p>
          <a:p>
            <a:pPr lvl="1"/>
            <a:r>
              <a:rPr lang="en-GB" dirty="0"/>
              <a:t>The downward pressure was relieved somewhat by a rapid expansion of the banking system, which increased the amount of money that could be pyramided on each ounce of gold. </a:t>
            </a:r>
          </a:p>
          <a:p>
            <a:pPr marL="0" indent="0">
              <a:buNone/>
            </a:pPr>
            <a:endParaRPr lang="en-GB" dirty="0"/>
          </a:p>
          <a:p>
            <a:r>
              <a:rPr lang="en-GB" dirty="0"/>
              <a:t>On the other hand, </a:t>
            </a:r>
            <a:r>
              <a:rPr lang="en-GB" b="1" dirty="0"/>
              <a:t>rising real income, </a:t>
            </a:r>
            <a:r>
              <a:rPr lang="en-GB" dirty="0"/>
              <a:t>plus the spreading monetization of economic activities, plus the declining price level itself increased the downward pressure on prices by </a:t>
            </a:r>
            <a:r>
              <a:rPr lang="en-GB" b="1" dirty="0"/>
              <a:t>leading the public to hold larger cash balances relative to their income </a:t>
            </a:r>
            <a:r>
              <a:rPr lang="en-GB" dirty="0"/>
              <a:t>(i.e., velocity of circulation declined).</a:t>
            </a:r>
          </a:p>
          <a:p>
            <a:pPr marL="0" indent="0">
              <a:buNone/>
            </a:pPr>
            <a:endParaRPr lang="en-GB" dirty="0"/>
          </a:p>
          <a:p>
            <a:r>
              <a:rPr lang="en-GB" dirty="0"/>
              <a:t> The outcome was </a:t>
            </a:r>
            <a:r>
              <a:rPr lang="en-GB" b="1" dirty="0"/>
              <a:t>deflation from 1875 to 1896 at a rate of roughly 1.7 percent per year in the United States </a:t>
            </a:r>
            <a:r>
              <a:rPr lang="en-GB" dirty="0"/>
              <a:t>and 0.8 percent per year in  the United Kingdom.</a:t>
            </a:r>
          </a:p>
        </p:txBody>
      </p:sp>
    </p:spTree>
    <p:extLst>
      <p:ext uri="{BB962C8B-B14F-4D97-AF65-F5344CB8AC3E}">
        <p14:creationId xmlns:p14="http://schemas.microsoft.com/office/powerpoint/2010/main" val="191209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191"/>
            <a:ext cx="10515600" cy="5480772"/>
          </a:xfrm>
        </p:spPr>
        <p:txBody>
          <a:bodyPr>
            <a:normAutofit lnSpcReduction="10000"/>
          </a:bodyPr>
          <a:lstStyle/>
          <a:p>
            <a:pPr marL="0" indent="0">
              <a:buNone/>
            </a:pPr>
            <a:r>
              <a:rPr lang="en-GB" b="1" dirty="0"/>
              <a:t>“A 1.7 percent a year decline in prices may seem too mild</a:t>
            </a:r>
            <a:r>
              <a:rPr lang="en-GB" dirty="0"/>
              <a:t> to generate the kind of agitation that </a:t>
            </a:r>
            <a:r>
              <a:rPr lang="en-GB" dirty="0" err="1"/>
              <a:t>bedeviled</a:t>
            </a:r>
            <a:r>
              <a:rPr lang="en-GB" dirty="0"/>
              <a:t> the two decades from resumption to the end of the century. </a:t>
            </a:r>
            <a:r>
              <a:rPr lang="en-GB" b="1" dirty="0"/>
              <a:t>But several considerations argue otherwise</a:t>
            </a:r>
            <a:r>
              <a:rPr lang="en-GB" dirty="0"/>
              <a:t>:” (Friedman, 1990, 170-72)</a:t>
            </a:r>
          </a:p>
          <a:p>
            <a:pPr marL="0" indent="0">
              <a:buNone/>
            </a:pPr>
            <a:endParaRPr lang="en-GB" dirty="0"/>
          </a:p>
          <a:p>
            <a:pPr marL="514350" indent="-514350">
              <a:buAutoNum type="arabicParenR"/>
            </a:pPr>
            <a:r>
              <a:rPr lang="en-GB" dirty="0"/>
              <a:t>The 1.7 percent refers to a price index that covers all goods and services (the implicit price deflator). The </a:t>
            </a:r>
            <a:r>
              <a:rPr lang="en-GB" b="1" dirty="0"/>
              <a:t>wholesale prices of agricultural and other basic commodities doubtless fell at a greater rate </a:t>
            </a:r>
            <a:r>
              <a:rPr lang="en-GB" dirty="0"/>
              <a:t>(3.0 percent a year by one index). </a:t>
            </a:r>
          </a:p>
          <a:p>
            <a:pPr marL="514350" indent="-514350">
              <a:buAutoNum type="arabicParenR"/>
            </a:pPr>
            <a:r>
              <a:rPr lang="en-GB" dirty="0"/>
              <a:t>An additional factor was that </a:t>
            </a:r>
            <a:r>
              <a:rPr lang="en-GB" b="1" dirty="0"/>
              <a:t>farmers are generally net monetary debtors and, as such, are harmed by a fall in prices</a:t>
            </a:r>
            <a:r>
              <a:rPr lang="en-GB" dirty="0"/>
              <a:t>, which raises the real value of their debt, and benefited by a rise in prices, which reduces the real value of their debt.</a:t>
            </a:r>
          </a:p>
          <a:p>
            <a:pPr lvl="1"/>
            <a:r>
              <a:rPr lang="en-GB" dirty="0"/>
              <a:t>So farmers are particularly hard hit by deflation</a:t>
            </a:r>
          </a:p>
          <a:p>
            <a:endParaRPr lang="en-GB" dirty="0"/>
          </a:p>
        </p:txBody>
      </p:sp>
    </p:spTree>
    <p:extLst>
      <p:ext uri="{BB962C8B-B14F-4D97-AF65-F5344CB8AC3E}">
        <p14:creationId xmlns:p14="http://schemas.microsoft.com/office/powerpoint/2010/main" val="2739464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6" y="1049481"/>
            <a:ext cx="10432472" cy="4114800"/>
          </a:xfrm>
        </p:spPr>
        <p:txBody>
          <a:bodyPr>
            <a:normAutofit/>
          </a:bodyPr>
          <a:lstStyle/>
          <a:p>
            <a:pPr marL="0" indent="0">
              <a:buNone/>
            </a:pPr>
            <a:r>
              <a:rPr lang="en-GB" dirty="0"/>
              <a:t>“This entire silver episode is a fascinating example of how important </a:t>
            </a:r>
            <a:r>
              <a:rPr lang="en-GB" b="1" i="1" dirty="0"/>
              <a:t>what people think about money can sometimes be</a:t>
            </a:r>
            <a:r>
              <a:rPr lang="en-GB" dirty="0"/>
              <a:t>. The fear that silver would produce an inflation sufficient to force the United States off the gold standard made it </a:t>
            </a:r>
            <a:r>
              <a:rPr lang="en-GB" b="1" i="1" dirty="0"/>
              <a:t>necessary to have a severe deflation in order to stay on the gold standard</a:t>
            </a:r>
            <a:r>
              <a:rPr lang="en-GB" dirty="0"/>
              <a:t>. In retrospect, it seems clear that either acceptance of a silver standard at an early stage or an early commitment to gold would have been preferable to the uneasy compromise that was maintained, </a:t>
            </a:r>
            <a:r>
              <a:rPr lang="en-GB" b="1" i="1" dirty="0"/>
              <a:t>with the uncertainty about the ultimate outcome and the consequent wide fluctuations to which the currency was subjected</a:t>
            </a:r>
            <a:r>
              <a:rPr lang="en-GB" dirty="0"/>
              <a:t>.” [Friedman and Schwartz, 1963, pp. 133-34]</a:t>
            </a:r>
          </a:p>
          <a:p>
            <a:pPr marL="0" indent="0">
              <a:buNone/>
            </a:pPr>
            <a:endParaRPr lang="en-GB" dirty="0"/>
          </a:p>
        </p:txBody>
      </p:sp>
    </p:spTree>
    <p:extLst>
      <p:ext uri="{BB962C8B-B14F-4D97-AF65-F5344CB8AC3E}">
        <p14:creationId xmlns:p14="http://schemas.microsoft.com/office/powerpoint/2010/main" val="284404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5764"/>
          </a:xfrm>
        </p:spPr>
        <p:txBody>
          <a:bodyPr>
            <a:normAutofit/>
          </a:bodyPr>
          <a:lstStyle/>
          <a:p>
            <a:r>
              <a:rPr lang="en-GB" dirty="0"/>
              <a:t>The US banking system</a:t>
            </a:r>
          </a:p>
        </p:txBody>
      </p:sp>
      <p:sp>
        <p:nvSpPr>
          <p:cNvPr id="3" name="Content Placeholder 2"/>
          <p:cNvSpPr>
            <a:spLocks noGrp="1"/>
          </p:cNvSpPr>
          <p:nvPr>
            <p:ph idx="1"/>
          </p:nvPr>
        </p:nvSpPr>
        <p:spPr>
          <a:xfrm>
            <a:off x="270455" y="772732"/>
            <a:ext cx="11629623" cy="5937161"/>
          </a:xfrm>
        </p:spPr>
        <p:txBody>
          <a:bodyPr>
            <a:normAutofit fontScale="85000" lnSpcReduction="20000"/>
          </a:bodyPr>
          <a:lstStyle/>
          <a:p>
            <a:r>
              <a:rPr lang="en-GB" dirty="0"/>
              <a:t>From 1863, the US started created a system of national banks, with the office of the Comptroller of Currency (OCC) as the central supervisor and ability to grant federal charters to national banks.</a:t>
            </a:r>
          </a:p>
          <a:p>
            <a:pPr marL="0" indent="0">
              <a:buNone/>
            </a:pPr>
            <a:endParaRPr lang="en-GB" sz="1400" dirty="0"/>
          </a:p>
          <a:p>
            <a:r>
              <a:rPr lang="en-GB" dirty="0"/>
              <a:t>National banks had to have Treasury securities as assets for their banknote issue.</a:t>
            </a:r>
          </a:p>
          <a:p>
            <a:pPr marL="0" indent="0">
              <a:buNone/>
            </a:pPr>
            <a:endParaRPr lang="en-GB" sz="1400" dirty="0"/>
          </a:p>
          <a:p>
            <a:r>
              <a:rPr lang="en-GB" dirty="0"/>
              <a:t>All banks had to have reserves  against notes and deposits.</a:t>
            </a:r>
          </a:p>
          <a:p>
            <a:pPr lvl="1"/>
            <a:r>
              <a:rPr lang="en-GB" dirty="0"/>
              <a:t>National banks at 25%</a:t>
            </a:r>
          </a:p>
          <a:p>
            <a:pPr lvl="1"/>
            <a:r>
              <a:rPr lang="en-GB" dirty="0"/>
              <a:t>Country banks at 15% (a proportion could be held as deposits in national banks).</a:t>
            </a:r>
          </a:p>
          <a:p>
            <a:pPr marL="457200" lvl="1" indent="0">
              <a:buNone/>
            </a:pPr>
            <a:endParaRPr lang="en-GB" sz="1300" dirty="0"/>
          </a:p>
          <a:p>
            <a:r>
              <a:rPr lang="en-GB" dirty="0"/>
              <a:t>There was the creation of a three tier system. </a:t>
            </a:r>
          </a:p>
          <a:p>
            <a:pPr marL="0" indent="0">
              <a:buNone/>
            </a:pPr>
            <a:r>
              <a:rPr lang="en-GB" dirty="0"/>
              <a:t>1) central-reserve city banks on top , esp. NYC, Chicago and St. Lewis.</a:t>
            </a:r>
          </a:p>
          <a:p>
            <a:pPr marL="0" indent="0">
              <a:buNone/>
            </a:pPr>
            <a:r>
              <a:rPr lang="en-GB" dirty="0"/>
              <a:t>2) The rest of national/reserve city banks- about 47.</a:t>
            </a:r>
          </a:p>
          <a:p>
            <a:pPr marL="0" indent="0">
              <a:buNone/>
            </a:pPr>
            <a:r>
              <a:rPr lang="en-GB" dirty="0"/>
              <a:t>3) Country banks</a:t>
            </a:r>
          </a:p>
          <a:p>
            <a:r>
              <a:rPr lang="en-GB" dirty="0"/>
              <a:t>No lender of last resort bank yet in the US until the early 20</a:t>
            </a:r>
            <a:r>
              <a:rPr lang="en-GB" baseline="30000" dirty="0"/>
              <a:t>th</a:t>
            </a:r>
            <a:r>
              <a:rPr lang="en-GB" dirty="0"/>
              <a:t> century.</a:t>
            </a:r>
          </a:p>
          <a:p>
            <a:pPr lvl="1"/>
            <a:r>
              <a:rPr lang="en-GB" dirty="0"/>
              <a:t>The Federal reserve (the central bank of the US) will be established as a result of the financial crushes in 1873, 1893 and 1907.</a:t>
            </a:r>
          </a:p>
          <a:p>
            <a:r>
              <a:rPr lang="en-GB" dirty="0"/>
              <a:t>Hierarchical structure meant that the national banks could determine the fate of country banks.</a:t>
            </a:r>
          </a:p>
        </p:txBody>
      </p:sp>
    </p:spTree>
    <p:extLst>
      <p:ext uri="{BB962C8B-B14F-4D97-AF65-F5344CB8AC3E}">
        <p14:creationId xmlns:p14="http://schemas.microsoft.com/office/powerpoint/2010/main" val="356058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566670"/>
          </a:xfrm>
        </p:spPr>
        <p:txBody>
          <a:bodyPr>
            <a:normAutofit fontScale="90000"/>
          </a:bodyPr>
          <a:lstStyle/>
          <a:p>
            <a:r>
              <a:rPr lang="en-GB" dirty="0"/>
              <a:t>Securities markets</a:t>
            </a:r>
          </a:p>
        </p:txBody>
      </p:sp>
      <p:sp>
        <p:nvSpPr>
          <p:cNvPr id="3" name="Content Placeholder 2"/>
          <p:cNvSpPr>
            <a:spLocks noGrp="1"/>
          </p:cNvSpPr>
          <p:nvPr>
            <p:ph idx="1"/>
          </p:nvPr>
        </p:nvSpPr>
        <p:spPr>
          <a:xfrm>
            <a:off x="218941" y="746975"/>
            <a:ext cx="11565227" cy="5718219"/>
          </a:xfrm>
        </p:spPr>
        <p:txBody>
          <a:bodyPr>
            <a:normAutofit/>
          </a:bodyPr>
          <a:lstStyle/>
          <a:p>
            <a:r>
              <a:rPr lang="en-GB" dirty="0"/>
              <a:t>By the 1870s there where a number of exchanges in New York. </a:t>
            </a:r>
          </a:p>
          <a:p>
            <a:pPr lvl="1"/>
            <a:r>
              <a:rPr lang="en-GB" b="1" dirty="0"/>
              <a:t>The New York Stock Exchange </a:t>
            </a:r>
            <a:r>
              <a:rPr lang="en-GB" dirty="0"/>
              <a:t>was not the only place trading in securities and bonds.</a:t>
            </a:r>
          </a:p>
          <a:p>
            <a:pPr lvl="1"/>
            <a:r>
              <a:rPr lang="en-GB" dirty="0"/>
              <a:t>Other places include</a:t>
            </a:r>
            <a:r>
              <a:rPr lang="en-GB" b="1" dirty="0"/>
              <a:t>: Public Stock Board, The Open Board of Stock Brokers, Gallagher’s Evening Trading</a:t>
            </a:r>
            <a:r>
              <a:rPr lang="en-GB" dirty="0"/>
              <a:t> etc.</a:t>
            </a:r>
          </a:p>
          <a:p>
            <a:pPr lvl="1"/>
            <a:r>
              <a:rPr lang="en-GB" dirty="0"/>
              <a:t>So there where </a:t>
            </a:r>
            <a:r>
              <a:rPr lang="en-GB" b="1" dirty="0"/>
              <a:t>many markets trading</a:t>
            </a:r>
            <a:r>
              <a:rPr lang="en-GB" dirty="0"/>
              <a:t>, in some cases the same securities and bonds- this allowed some market manipulation by traders.</a:t>
            </a:r>
          </a:p>
          <a:p>
            <a:r>
              <a:rPr lang="en-GB" dirty="0"/>
              <a:t>Trading in </a:t>
            </a:r>
            <a:r>
              <a:rPr lang="en-GB" b="1" dirty="0"/>
              <a:t>railroad securities </a:t>
            </a:r>
            <a:r>
              <a:rPr lang="en-GB" dirty="0"/>
              <a:t>was one of the main activities.</a:t>
            </a:r>
          </a:p>
          <a:p>
            <a:r>
              <a:rPr lang="en-GB" dirty="0"/>
              <a:t>Owners of railroad companies in many cases did not care about actually providing a good product, but more interested in manipulation of the stock value. </a:t>
            </a:r>
          </a:p>
          <a:p>
            <a:pPr lvl="1"/>
            <a:r>
              <a:rPr lang="en-GB" dirty="0"/>
              <a:t>Through the creation of news (true and false).</a:t>
            </a:r>
          </a:p>
          <a:p>
            <a:pPr lvl="1"/>
            <a:r>
              <a:rPr lang="en-GB" dirty="0"/>
              <a:t>By increasing the stock issue, buying back issue and other stock market manipulations, usually without an underlying need to e.g. fund an extension. </a:t>
            </a:r>
          </a:p>
          <a:p>
            <a:endParaRPr lang="en-GB" dirty="0"/>
          </a:p>
        </p:txBody>
      </p:sp>
    </p:spTree>
    <p:extLst>
      <p:ext uri="{BB962C8B-B14F-4D97-AF65-F5344CB8AC3E}">
        <p14:creationId xmlns:p14="http://schemas.microsoft.com/office/powerpoint/2010/main" val="139844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03031"/>
            <a:ext cx="8918864" cy="582769"/>
          </a:xfrm>
        </p:spPr>
        <p:txBody>
          <a:bodyPr>
            <a:normAutofit fontScale="90000"/>
          </a:bodyPr>
          <a:lstStyle/>
          <a:p>
            <a:r>
              <a:rPr lang="en-GB" dirty="0"/>
              <a:t>The age of the robber baron- Daniel Drew</a:t>
            </a:r>
          </a:p>
        </p:txBody>
      </p:sp>
      <p:sp>
        <p:nvSpPr>
          <p:cNvPr id="3" name="Content Placeholder 2"/>
          <p:cNvSpPr>
            <a:spLocks noGrp="1"/>
          </p:cNvSpPr>
          <p:nvPr>
            <p:ph idx="1"/>
          </p:nvPr>
        </p:nvSpPr>
        <p:spPr>
          <a:xfrm>
            <a:off x="193183" y="758537"/>
            <a:ext cx="7521263" cy="5861204"/>
          </a:xfrm>
        </p:spPr>
        <p:txBody>
          <a:bodyPr>
            <a:normAutofit lnSpcReduction="10000"/>
          </a:bodyPr>
          <a:lstStyle/>
          <a:p>
            <a:r>
              <a:rPr lang="en-GB" dirty="0"/>
              <a:t>Started as a cattle driver. </a:t>
            </a:r>
          </a:p>
          <a:p>
            <a:pPr lvl="1"/>
            <a:r>
              <a:rPr lang="en-GB" dirty="0"/>
              <a:t>He would have his cattle lick salt and drink water before selling them, so that they would weigh more.</a:t>
            </a:r>
          </a:p>
          <a:p>
            <a:r>
              <a:rPr lang="en-GB" dirty="0"/>
              <a:t>Founder of the “</a:t>
            </a:r>
            <a:r>
              <a:rPr lang="en-GB" b="1" dirty="0"/>
              <a:t>watered stock</a:t>
            </a:r>
            <a:r>
              <a:rPr lang="en-GB" dirty="0"/>
              <a:t>” method in the NYSE.</a:t>
            </a:r>
          </a:p>
          <a:p>
            <a:pPr lvl="1"/>
            <a:r>
              <a:rPr lang="en-GB" dirty="0"/>
              <a:t>Watered stock is an asset that has an artificially inflated value.</a:t>
            </a:r>
          </a:p>
          <a:p>
            <a:pPr lvl="1"/>
            <a:r>
              <a:rPr lang="en-GB" dirty="0"/>
              <a:t>It made the stock appear to be more valuable that it is.</a:t>
            </a:r>
          </a:p>
          <a:p>
            <a:r>
              <a:rPr lang="en-GB" dirty="0"/>
              <a:t>At the zenith of his power he had a $13 million fortune.</a:t>
            </a:r>
          </a:p>
          <a:p>
            <a:r>
              <a:rPr lang="en-GB" dirty="0"/>
              <a:t>He lost everything in the panic of 1873, and filed from bankruptcy in 1876. Died in 1879.</a:t>
            </a:r>
          </a:p>
          <a:p>
            <a:r>
              <a:rPr lang="en-GB" dirty="0"/>
              <a:t>Criticism “He holds the honest people of the world to be a pack of fools”</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747" y="613062"/>
            <a:ext cx="3744711" cy="586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32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79550"/>
          </a:xfrm>
        </p:spPr>
        <p:txBody>
          <a:bodyPr>
            <a:normAutofit fontScale="90000"/>
          </a:bodyPr>
          <a:lstStyle/>
          <a:p>
            <a:r>
              <a:rPr lang="en-GB" dirty="0"/>
              <a:t>How to water a stock- guide to the perplexed</a:t>
            </a:r>
          </a:p>
        </p:txBody>
      </p:sp>
      <p:sp>
        <p:nvSpPr>
          <p:cNvPr id="3" name="Content Placeholder 2"/>
          <p:cNvSpPr>
            <a:spLocks noGrp="1"/>
          </p:cNvSpPr>
          <p:nvPr>
            <p:ph idx="1"/>
          </p:nvPr>
        </p:nvSpPr>
        <p:spPr>
          <a:xfrm>
            <a:off x="206062" y="789708"/>
            <a:ext cx="11681138" cy="5881547"/>
          </a:xfrm>
        </p:spPr>
        <p:txBody>
          <a:bodyPr>
            <a:normAutofit fontScale="92500" lnSpcReduction="20000"/>
          </a:bodyPr>
          <a:lstStyle/>
          <a:p>
            <a:r>
              <a:rPr lang="en-GB" dirty="0"/>
              <a:t>The institutional framework allowed you to issue stock and bonds in excess of the company’s assets and profitability.</a:t>
            </a:r>
          </a:p>
          <a:p>
            <a:r>
              <a:rPr lang="en-GB" dirty="0"/>
              <a:t>A manager could issue stock at an inflated par value (face value of stock).</a:t>
            </a:r>
          </a:p>
          <a:p>
            <a:r>
              <a:rPr lang="en-GB" dirty="0"/>
              <a:t>With issuing more bonds with inflated par value (i.e. face value for stocks) the overall value of the company would increase.</a:t>
            </a:r>
          </a:p>
          <a:p>
            <a:pPr lvl="1"/>
            <a:r>
              <a:rPr lang="en-GB" dirty="0"/>
              <a:t>So lets say the company owned assets of $5,000.</a:t>
            </a:r>
          </a:p>
          <a:p>
            <a:pPr lvl="1"/>
            <a:r>
              <a:rPr lang="en-GB" dirty="0"/>
              <a:t>The company owner could issue stock of $10,000.</a:t>
            </a:r>
          </a:p>
          <a:p>
            <a:pPr lvl="1"/>
            <a:r>
              <a:rPr lang="en-GB" dirty="0"/>
              <a:t>Immediately the company could declare that its worth $10,000 as its capital was (by law) at least the addition of all its stock.</a:t>
            </a:r>
          </a:p>
          <a:p>
            <a:pPr lvl="1"/>
            <a:r>
              <a:rPr lang="en-GB" dirty="0"/>
              <a:t>This would mean that the value of its asset overnight doubled from $5000 to $10000!</a:t>
            </a:r>
          </a:p>
          <a:p>
            <a:pPr marL="0" indent="0">
              <a:buNone/>
            </a:pPr>
            <a:r>
              <a:rPr lang="en-GB" dirty="0">
                <a:solidFill>
                  <a:srgbClr val="FF0000"/>
                </a:solidFill>
              </a:rPr>
              <a:t>How to make money with this racket:</a:t>
            </a:r>
          </a:p>
          <a:p>
            <a:r>
              <a:rPr lang="en-GB" dirty="0"/>
              <a:t>So you could make money by issuing unauthorised shares, and buying short contracts that the value of the share will go down.</a:t>
            </a:r>
          </a:p>
          <a:p>
            <a:r>
              <a:rPr lang="en-GB" dirty="0"/>
              <a:t>Pay dividend from part of the money collected (to sweeten the sale) and then push the stock price down to cover the short contracts you have bought. </a:t>
            </a:r>
          </a:p>
          <a:p>
            <a:r>
              <a:rPr lang="en-GB" dirty="0"/>
              <a:t>Drew on short selling: “</a:t>
            </a:r>
            <a:r>
              <a:rPr lang="en-GB" i="1" dirty="0">
                <a:solidFill>
                  <a:srgbClr val="FF0000"/>
                </a:solidFill>
              </a:rPr>
              <a:t>He who sells what isn’t </a:t>
            </a:r>
            <a:r>
              <a:rPr lang="en-GB" i="1" dirty="0" err="1">
                <a:solidFill>
                  <a:srgbClr val="FF0000"/>
                </a:solidFill>
              </a:rPr>
              <a:t>his’n</a:t>
            </a:r>
            <a:r>
              <a:rPr lang="en-GB" i="1" dirty="0">
                <a:solidFill>
                  <a:srgbClr val="FF0000"/>
                </a:solidFill>
              </a:rPr>
              <a:t>, must buy it back or go to </a:t>
            </a:r>
            <a:r>
              <a:rPr lang="en-GB" i="1" dirty="0" err="1">
                <a:solidFill>
                  <a:srgbClr val="FF0000"/>
                </a:solidFill>
              </a:rPr>
              <a:t>pris’n</a:t>
            </a:r>
            <a:r>
              <a:rPr lang="en-GB" dirty="0"/>
              <a:t>”</a:t>
            </a:r>
          </a:p>
        </p:txBody>
      </p:sp>
    </p:spTree>
    <p:extLst>
      <p:ext uri="{BB962C8B-B14F-4D97-AF65-F5344CB8AC3E}">
        <p14:creationId xmlns:p14="http://schemas.microsoft.com/office/powerpoint/2010/main" val="21266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12" y="141668"/>
            <a:ext cx="10515600" cy="850004"/>
          </a:xfrm>
        </p:spPr>
        <p:txBody>
          <a:bodyPr>
            <a:normAutofit/>
          </a:bodyPr>
          <a:lstStyle/>
          <a:p>
            <a:r>
              <a:rPr lang="en-GB" dirty="0"/>
              <a:t>The panic of 1873</a:t>
            </a:r>
          </a:p>
        </p:txBody>
      </p:sp>
      <p:sp>
        <p:nvSpPr>
          <p:cNvPr id="3" name="Content Placeholder 2"/>
          <p:cNvSpPr>
            <a:spLocks noGrp="1"/>
          </p:cNvSpPr>
          <p:nvPr>
            <p:ph idx="1"/>
          </p:nvPr>
        </p:nvSpPr>
        <p:spPr>
          <a:xfrm>
            <a:off x="167425" y="991672"/>
            <a:ext cx="11186375" cy="5640947"/>
          </a:xfrm>
        </p:spPr>
        <p:txBody>
          <a:bodyPr>
            <a:normAutofit fontScale="92500" lnSpcReduction="20000"/>
          </a:bodyPr>
          <a:lstStyle/>
          <a:p>
            <a:r>
              <a:rPr lang="en-GB" dirty="0"/>
              <a:t>To finance the Civil War, President Lincoln’s administration </a:t>
            </a:r>
            <a:r>
              <a:rPr lang="en-GB" b="1" dirty="0"/>
              <a:t>issued paper currency called the greenbacks</a:t>
            </a:r>
            <a:r>
              <a:rPr lang="en-GB" dirty="0"/>
              <a:t>.</a:t>
            </a:r>
          </a:p>
          <a:p>
            <a:pPr lvl="1"/>
            <a:r>
              <a:rPr lang="en-GB" dirty="0"/>
              <a:t>This was legal tender but not convertible to gold and silver.</a:t>
            </a:r>
          </a:p>
          <a:p>
            <a:pPr lvl="1"/>
            <a:r>
              <a:rPr lang="en-GB" dirty="0"/>
              <a:t>Greenback period 1862-1879.</a:t>
            </a:r>
          </a:p>
          <a:p>
            <a:pPr marL="457200" lvl="1" indent="0">
              <a:buNone/>
            </a:pPr>
            <a:endParaRPr lang="en-GB" dirty="0"/>
          </a:p>
          <a:p>
            <a:r>
              <a:rPr lang="en-GB" dirty="0"/>
              <a:t>An increased money supply, together with rising demand for goods and public construction and subsidies stimulated the economy.</a:t>
            </a:r>
          </a:p>
          <a:p>
            <a:pPr marL="0" indent="0">
              <a:buNone/>
            </a:pPr>
            <a:endParaRPr lang="en-GB" dirty="0"/>
          </a:p>
          <a:p>
            <a:r>
              <a:rPr lang="en-GB" dirty="0"/>
              <a:t>As we saw there was also speculation in company shares- </a:t>
            </a:r>
            <a:r>
              <a:rPr lang="en-GB" b="1" dirty="0"/>
              <a:t>the system was unregulated and highly volatile.</a:t>
            </a:r>
          </a:p>
          <a:p>
            <a:endParaRPr lang="en-GB" dirty="0"/>
          </a:p>
          <a:p>
            <a:r>
              <a:rPr lang="en-GB" dirty="0"/>
              <a:t>Furthermore, railroads had low profitability and had chronic problems of undercapitalisation- “watered stock”.</a:t>
            </a:r>
          </a:p>
          <a:p>
            <a:pPr marL="0" indent="0">
              <a:buNone/>
            </a:pPr>
            <a:endParaRPr lang="en-GB" dirty="0"/>
          </a:p>
          <a:p>
            <a:r>
              <a:rPr lang="en-GB" dirty="0"/>
              <a:t>Cooke and company, an important banking house, had underwritten $100 million worth of Northern Pacific bonds in 1869.</a:t>
            </a:r>
          </a:p>
        </p:txBody>
      </p:sp>
    </p:spTree>
    <p:extLst>
      <p:ext uri="{BB962C8B-B14F-4D97-AF65-F5344CB8AC3E}">
        <p14:creationId xmlns:p14="http://schemas.microsoft.com/office/powerpoint/2010/main" val="136569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8" y="218940"/>
            <a:ext cx="11745532" cy="6272011"/>
          </a:xfrm>
        </p:spPr>
        <p:txBody>
          <a:bodyPr>
            <a:normAutofit fontScale="92500" lnSpcReduction="10000"/>
          </a:bodyPr>
          <a:lstStyle/>
          <a:p>
            <a:r>
              <a:rPr lang="en-GB" dirty="0"/>
              <a:t>The </a:t>
            </a:r>
            <a:r>
              <a:rPr lang="en-GB" b="1" dirty="0"/>
              <a:t>bonds of Northern Pacific </a:t>
            </a:r>
            <a:r>
              <a:rPr lang="en-GB" dirty="0"/>
              <a:t>where promoted and sold, but the railway company was not really going anywhere- only 455 miles of track where laid.</a:t>
            </a:r>
          </a:p>
          <a:p>
            <a:endParaRPr lang="en-GB" dirty="0"/>
          </a:p>
          <a:p>
            <a:r>
              <a:rPr lang="en-GB" dirty="0"/>
              <a:t>February </a:t>
            </a:r>
            <a:r>
              <a:rPr lang="en-GB" b="1" dirty="0"/>
              <a:t>1873, President Grant signed the Coinage Act</a:t>
            </a:r>
            <a:r>
              <a:rPr lang="en-GB" dirty="0"/>
              <a:t>. Which established a gold standard (and made silver not legal tender).</a:t>
            </a:r>
          </a:p>
          <a:p>
            <a:pPr lvl="1"/>
            <a:r>
              <a:rPr lang="en-GB" dirty="0"/>
              <a:t>This reduced the money supply and increased the interest rates.</a:t>
            </a:r>
          </a:p>
          <a:p>
            <a:pPr lvl="1"/>
            <a:endParaRPr lang="en-GB" dirty="0"/>
          </a:p>
          <a:p>
            <a:r>
              <a:rPr lang="en-GB" dirty="0"/>
              <a:t>By the spring of 1873 the popular press was wondering if there was another stock market crisis coming- they were becoming a common phenomenon.</a:t>
            </a:r>
          </a:p>
          <a:p>
            <a:endParaRPr lang="en-GB" dirty="0"/>
          </a:p>
          <a:p>
            <a:r>
              <a:rPr lang="en-GB" dirty="0"/>
              <a:t>From September 8 stock market prices of railroad companies went under, and in </a:t>
            </a:r>
            <a:r>
              <a:rPr lang="en-GB" b="1" dirty="0"/>
              <a:t>September 18 Cooke and Company was forced to close down</a:t>
            </a:r>
            <a:r>
              <a:rPr lang="en-GB" dirty="0"/>
              <a:t>.</a:t>
            </a:r>
          </a:p>
          <a:p>
            <a:pPr lvl="1"/>
            <a:r>
              <a:rPr lang="en-GB" dirty="0"/>
              <a:t>(during this crisis Daniel Dew’s firm also become insolvent).</a:t>
            </a:r>
          </a:p>
          <a:p>
            <a:pPr marL="457200" lvl="1" indent="0">
              <a:buNone/>
            </a:pPr>
            <a:endParaRPr lang="en-GB" dirty="0"/>
          </a:p>
          <a:p>
            <a:r>
              <a:rPr lang="en-GB" dirty="0"/>
              <a:t>Cooke and Company was a big and important bank, its closure send shockwaves through the system.</a:t>
            </a:r>
          </a:p>
        </p:txBody>
      </p:sp>
    </p:spTree>
    <p:extLst>
      <p:ext uri="{BB962C8B-B14F-4D97-AF65-F5344CB8AC3E}">
        <p14:creationId xmlns:p14="http://schemas.microsoft.com/office/powerpoint/2010/main" val="362177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2112</TotalTime>
  <Words>5173</Words>
  <Application>Microsoft Office PowerPoint</Application>
  <PresentationFormat>Widescreen</PresentationFormat>
  <Paragraphs>320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Lecture 5: The recession of 1870s</vt:lpstr>
      <vt:lpstr>Recap:</vt:lpstr>
      <vt:lpstr>The Gilded Age in the US</vt:lpstr>
      <vt:lpstr>The US banking system</vt:lpstr>
      <vt:lpstr>Securities markets</vt:lpstr>
      <vt:lpstr>The age of the robber baron- Daniel Drew</vt:lpstr>
      <vt:lpstr>How to water a stock- guide to the perplexed</vt:lpstr>
      <vt:lpstr>The panic of 1873</vt:lpstr>
      <vt:lpstr>PowerPoint Presentation</vt:lpstr>
      <vt:lpstr>PowerPoint Presentation</vt:lpstr>
      <vt:lpstr>PowerPoint Presentation</vt:lpstr>
      <vt:lpstr>Coinage Act of 1873</vt:lpstr>
      <vt:lpstr>The Long Depression</vt:lpstr>
      <vt:lpstr>Production</vt:lpstr>
      <vt:lpstr>PowerPoint Presentation</vt:lpstr>
      <vt:lpstr>Unemployment and wages</vt:lpstr>
      <vt:lpstr>Social ramifications</vt:lpstr>
      <vt:lpstr>The international angle- Great Britain</vt:lpstr>
      <vt:lpstr>A recap – the Long Depression</vt:lpstr>
      <vt:lpstr>J.A. Hobson: The Industrial System </vt:lpstr>
      <vt:lpstr>The Industrial System (1909)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 and unproductive surplus</vt:lpstr>
      <vt:lpstr>Consumption deficiencies</vt:lpstr>
      <vt:lpstr>PowerPoint Presentation</vt:lpstr>
      <vt:lpstr>PowerPoint Presentation</vt:lpstr>
      <vt:lpstr>The cycle</vt:lpstr>
      <vt:lpstr>PowerPoint Presentation</vt:lpstr>
      <vt:lpstr>Hobson final thoughts</vt:lpstr>
      <vt:lpstr>Milton Friedman – the monetarist view</vt:lpstr>
      <vt:lpstr>PowerPoint Presentation</vt:lpstr>
      <vt:lpstr>PowerPoint Presentation</vt:lpstr>
      <vt:lpstr>PowerPoint Presentation</vt:lpstr>
    </vt:vector>
  </TitlesOfParts>
  <Company>Goldsmiths College,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The recession of 1870s</dc:title>
  <dc:creator>Constantinos Repapis</dc:creator>
  <cp:lastModifiedBy>Constantinos Repapis</cp:lastModifiedBy>
  <cp:revision>70</cp:revision>
  <dcterms:created xsi:type="dcterms:W3CDTF">2019-02-10T15:17:40Z</dcterms:created>
  <dcterms:modified xsi:type="dcterms:W3CDTF">2024-04-13T09:49:33Z</dcterms:modified>
</cp:coreProperties>
</file>