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307" r:id="rId3"/>
    <p:sldId id="284" r:id="rId4"/>
    <p:sldId id="286" r:id="rId5"/>
    <p:sldId id="287" r:id="rId6"/>
    <p:sldId id="274" r:id="rId7"/>
    <p:sldId id="288" r:id="rId8"/>
    <p:sldId id="258" r:id="rId9"/>
    <p:sldId id="257" r:id="rId10"/>
    <p:sldId id="306" r:id="rId11"/>
    <p:sldId id="273" r:id="rId12"/>
    <p:sldId id="289" r:id="rId13"/>
    <p:sldId id="268" r:id="rId14"/>
    <p:sldId id="275" r:id="rId15"/>
    <p:sldId id="293" r:id="rId16"/>
    <p:sldId id="294" r:id="rId17"/>
    <p:sldId id="267" r:id="rId18"/>
    <p:sldId id="290" r:id="rId19"/>
    <p:sldId id="291" r:id="rId20"/>
    <p:sldId id="292" r:id="rId21"/>
    <p:sldId id="269" r:id="rId22"/>
    <p:sldId id="264" r:id="rId23"/>
    <p:sldId id="261" r:id="rId24"/>
    <p:sldId id="262" r:id="rId25"/>
    <p:sldId id="263" r:id="rId26"/>
    <p:sldId id="283" r:id="rId27"/>
    <p:sldId id="308" r:id="rId28"/>
    <p:sldId id="266" r:id="rId29"/>
    <p:sldId id="280" r:id="rId30"/>
    <p:sldId id="265" r:id="rId31"/>
    <p:sldId id="309" r:id="rId32"/>
    <p:sldId id="305" r:id="rId33"/>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5620"/>
    <p:restoredTop sz="94660"/>
  </p:normalViewPr>
  <p:slideViewPr>
    <p:cSldViewPr>
      <p:cViewPr>
        <p:scale>
          <a:sx n="90" d="100"/>
          <a:sy n="90" d="100"/>
        </p:scale>
        <p:origin x="-1284" y="-138"/>
      </p:cViewPr>
      <p:guideLst>
        <p:guide orient="horz" pos="2160"/>
        <p:guide pos="2880"/>
      </p:guideLst>
    </p:cSldViewPr>
  </p:slideViewPr>
  <p:notesTextViewPr>
    <p:cViewPr>
      <p:scale>
        <a:sx n="1" d="1"/>
        <a:sy n="1" d="1"/>
      </p:scale>
      <p:origin x="0" y="0"/>
    </p:cViewPr>
  </p:notesTextViewPr>
  <p:sorterViewPr>
    <p:cViewPr>
      <p:scale>
        <a:sx n="70" d="100"/>
        <a:sy n="70"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FADE71C-C77A-4674-961D-6A99FABCC2C4}" type="datetimeFigureOut">
              <a:rPr lang="el-GR" smtClean="0"/>
              <a:pPr/>
              <a:t>3/12/2022</a:t>
            </a:fld>
            <a:endParaRPr lang="el-GR"/>
          </a:p>
        </p:txBody>
      </p:sp>
      <p:sp>
        <p:nvSpPr>
          <p:cNvPr id="4" name="Θέση εικόνας διαφάνειας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72856C-B0A0-41D3-9BCD-8B2229952E3A}" type="slidenum">
              <a:rPr lang="el-GR" smtClean="0"/>
              <a:pPr/>
              <a:t>‹#›</a:t>
            </a:fld>
            <a:endParaRPr lang="el-GR"/>
          </a:p>
        </p:txBody>
      </p:sp>
    </p:spTree>
    <p:extLst>
      <p:ext uri="{BB962C8B-B14F-4D97-AF65-F5344CB8AC3E}">
        <p14:creationId xmlns:p14="http://schemas.microsoft.com/office/powerpoint/2010/main" xmlns="" val="1795784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685800" y="2130425"/>
            <a:ext cx="7772400" cy="1470025"/>
          </a:xfrm>
        </p:spPr>
        <p:txBody>
          <a:bodyPr/>
          <a:lstStyle/>
          <a:p>
            <a:r>
              <a:rPr lang="el-GR" smtClean="0"/>
              <a:t>Στυλ κύριου τίτλου</a:t>
            </a:r>
            <a:endParaRPr lang="el-GR"/>
          </a:p>
        </p:txBody>
      </p:sp>
      <p:sp>
        <p:nvSpPr>
          <p:cNvPr id="3" name="Υπότιτλο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Θέση ημερομηνίας 3"/>
          <p:cNvSpPr>
            <a:spLocks noGrp="1"/>
          </p:cNvSpPr>
          <p:nvPr>
            <p:ph type="dt" sz="half" idx="10"/>
          </p:nvPr>
        </p:nvSpPr>
        <p:spPr/>
        <p:txBody>
          <a:bodyPr/>
          <a:lstStyle/>
          <a:p>
            <a:fld id="{9BDAB9FD-58D6-48E6-86B5-0473B87A9B45}" type="datetimeFigureOut">
              <a:rPr lang="el-GR" smtClean="0"/>
              <a:pPr/>
              <a:t>3/12/2022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1298180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9BDAB9FD-58D6-48E6-86B5-0473B87A9B45}" type="datetimeFigureOut">
              <a:rPr lang="el-GR" smtClean="0"/>
              <a:pPr/>
              <a:t>3/12/2022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3645464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9BDAB9FD-58D6-48E6-86B5-0473B87A9B45}" type="datetimeFigureOut">
              <a:rPr lang="el-GR" smtClean="0"/>
              <a:pPr/>
              <a:t>3/12/2022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19226902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9BDAB9FD-58D6-48E6-86B5-0473B87A9B45}" type="datetimeFigureOut">
              <a:rPr lang="el-GR" smtClean="0"/>
              <a:pPr/>
              <a:t>3/12/2022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1215377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722313" y="4406900"/>
            <a:ext cx="7772400" cy="1362075"/>
          </a:xfrm>
        </p:spPr>
        <p:txBody>
          <a:bodyPr anchor="t"/>
          <a:lstStyle>
            <a:lvl1pPr algn="l">
              <a:defRPr sz="4000" b="1" cap="all"/>
            </a:lvl1pPr>
          </a:lstStyle>
          <a:p>
            <a:r>
              <a:rPr lang="el-GR" smtClean="0"/>
              <a:t>Στυλ κύριου τίτλου</a:t>
            </a:r>
            <a:endParaRPr lang="el-GR"/>
          </a:p>
        </p:txBody>
      </p:sp>
      <p:sp>
        <p:nvSpPr>
          <p:cNvPr id="3" name="Θέση κειμένου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Θέση ημερομηνίας 3"/>
          <p:cNvSpPr>
            <a:spLocks noGrp="1"/>
          </p:cNvSpPr>
          <p:nvPr>
            <p:ph type="dt" sz="half" idx="10"/>
          </p:nvPr>
        </p:nvSpPr>
        <p:spPr/>
        <p:txBody>
          <a:bodyPr/>
          <a:lstStyle/>
          <a:p>
            <a:fld id="{9BDAB9FD-58D6-48E6-86B5-0473B87A9B45}" type="datetimeFigureOut">
              <a:rPr lang="el-GR" smtClean="0"/>
              <a:pPr/>
              <a:t>3/12/2022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185651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9BDAB9FD-58D6-48E6-86B5-0473B87A9B45}" type="datetimeFigureOut">
              <a:rPr lang="el-GR" smtClean="0"/>
              <a:pPr/>
              <a:t>3/12/2022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2091985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lvl1pPr>
          </a:lstStyle>
          <a:p>
            <a:r>
              <a:rPr lang="el-GR" smtClean="0"/>
              <a:t>Στυλ κύριου τίτλου</a:t>
            </a:r>
            <a:endParaRPr lang="el-GR"/>
          </a:p>
        </p:txBody>
      </p:sp>
      <p:sp>
        <p:nvSpPr>
          <p:cNvPr id="3" name="Θέση κειμένου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Θέση περιεχομένου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Θέση περιεχομένου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9BDAB9FD-58D6-48E6-86B5-0473B87A9B45}" type="datetimeFigureOut">
              <a:rPr lang="el-GR" smtClean="0"/>
              <a:pPr/>
              <a:t>3/12/2022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18157683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9BDAB9FD-58D6-48E6-86B5-0473B87A9B45}" type="datetimeFigureOut">
              <a:rPr lang="el-GR" smtClean="0"/>
              <a:pPr/>
              <a:t>3/12/2022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1241004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9BDAB9FD-58D6-48E6-86B5-0473B87A9B45}" type="datetimeFigureOut">
              <a:rPr lang="el-GR" smtClean="0"/>
              <a:pPr/>
              <a:t>3/12/2022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2845516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Θέση περιεχομένου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9BDAB9FD-58D6-48E6-86B5-0473B87A9B45}" type="datetimeFigureOut">
              <a:rPr lang="el-GR" smtClean="0"/>
              <a:pPr/>
              <a:t>3/12/2022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21134122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Θέση εικόνας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Θέση ημερομηνίας 4"/>
          <p:cNvSpPr>
            <a:spLocks noGrp="1"/>
          </p:cNvSpPr>
          <p:nvPr>
            <p:ph type="dt" sz="half" idx="10"/>
          </p:nvPr>
        </p:nvSpPr>
        <p:spPr/>
        <p:txBody>
          <a:bodyPr/>
          <a:lstStyle/>
          <a:p>
            <a:fld id="{9BDAB9FD-58D6-48E6-86B5-0473B87A9B45}" type="datetimeFigureOut">
              <a:rPr lang="el-GR" smtClean="0"/>
              <a:pPr/>
              <a:t>3/12/2022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2577838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FC000"/>
            </a:gs>
            <a:gs pos="50000">
              <a:schemeClr val="accent1">
                <a:tint val="44500"/>
                <a:satMod val="160000"/>
              </a:schemeClr>
            </a:gs>
            <a:gs pos="100000">
              <a:schemeClr val="accent1">
                <a:tint val="23500"/>
                <a:satMod val="16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DAB9FD-58D6-48E6-86B5-0473B87A9B45}" type="datetimeFigureOut">
              <a:rPr lang="el-GR" smtClean="0"/>
              <a:pPr/>
              <a:t>3/12/2022</a:t>
            </a:fld>
            <a:endParaRPr lang="el-GR"/>
          </a:p>
        </p:txBody>
      </p:sp>
      <p:sp>
        <p:nvSpPr>
          <p:cNvPr id="5" name="Θέση υποσέλιδου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85E102-FF3A-4615-B9C1-BC0742B042AD}" type="slidenum">
              <a:rPr lang="el-GR" smtClean="0"/>
              <a:pPr/>
              <a:t>‹#›</a:t>
            </a:fld>
            <a:endParaRPr lang="el-GR"/>
          </a:p>
        </p:txBody>
      </p:sp>
    </p:spTree>
    <p:extLst>
      <p:ext uri="{BB962C8B-B14F-4D97-AF65-F5344CB8AC3E}">
        <p14:creationId xmlns:p14="http://schemas.microsoft.com/office/powerpoint/2010/main" xmlns="" val="33202643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 Id="rId6" Type="http://schemas.openxmlformats.org/officeDocument/2006/relationships/image" Target="../media/image37.gif"/><Relationship Id="rId5" Type="http://schemas.openxmlformats.org/officeDocument/2006/relationships/image" Target="../media/image36.jpe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6.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6.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1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gif"/></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6.xml"/><Relationship Id="rId4" Type="http://schemas.openxmlformats.org/officeDocument/2006/relationships/image" Target="../media/image75.jpe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6.xml"/><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2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2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6.xml"/><Relationship Id="rId4" Type="http://schemas.openxmlformats.org/officeDocument/2006/relationships/image" Target="../media/image87.png"/></Relationships>
</file>

<file path=ppt/slides/_rels/slide2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6.xml"/><Relationship Id="rId4" Type="http://schemas.openxmlformats.org/officeDocument/2006/relationships/image" Target="../media/image93.png"/></Relationships>
</file>

<file path=ppt/slides/_rels/slide3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6.xml"/><Relationship Id="rId5" Type="http://schemas.openxmlformats.org/officeDocument/2006/relationships/image" Target="../media/image97.jpeg"/><Relationship Id="rId4" Type="http://schemas.openxmlformats.org/officeDocument/2006/relationships/image" Target="../media/image96.jpeg"/></Relationships>
</file>

<file path=ppt/slides/_rels/slide32.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548681"/>
            <a:ext cx="9144000" cy="3051770"/>
          </a:xfrm>
        </p:spPr>
        <p:txBody>
          <a:bodyPr>
            <a:normAutofit/>
          </a:bodyPr>
          <a:lstStyle/>
          <a:p>
            <a:r>
              <a:rPr lang="el-GR" b="1" dirty="0" smtClean="0"/>
              <a:t>ΒΑΣΙΚΗ </a:t>
            </a:r>
            <a:br>
              <a:rPr lang="el-GR" b="1" dirty="0" smtClean="0"/>
            </a:br>
            <a:r>
              <a:rPr lang="el-GR" b="1" dirty="0" smtClean="0"/>
              <a:t>ΝΕΦΡΟ-ΟΥΡΟΛΟΓΙΚΗ ΙΣΤΟΠΑΘΟΛΟΓΙΑ</a:t>
            </a:r>
            <a:endParaRPr lang="el-GR" b="1" dirty="0"/>
          </a:p>
        </p:txBody>
      </p:sp>
      <p:sp>
        <p:nvSpPr>
          <p:cNvPr id="3" name="Υπότιτλος 2"/>
          <p:cNvSpPr>
            <a:spLocks noGrp="1"/>
          </p:cNvSpPr>
          <p:nvPr>
            <p:ph type="subTitle" idx="1"/>
          </p:nvPr>
        </p:nvSpPr>
        <p:spPr>
          <a:xfrm>
            <a:off x="1371600" y="3573016"/>
            <a:ext cx="6400800" cy="2880320"/>
          </a:xfrm>
        </p:spPr>
        <p:txBody>
          <a:bodyPr>
            <a:normAutofit/>
          </a:bodyPr>
          <a:lstStyle/>
          <a:p>
            <a:r>
              <a:rPr lang="el-GR" dirty="0" smtClean="0">
                <a:solidFill>
                  <a:schemeClr val="tx1">
                    <a:lumMod val="85000"/>
                    <a:lumOff val="15000"/>
                  </a:schemeClr>
                </a:solidFill>
              </a:rPr>
              <a:t>Επαναληπτικό φροντιστήριο </a:t>
            </a:r>
          </a:p>
          <a:p>
            <a:r>
              <a:rPr lang="el-GR" dirty="0" smtClean="0">
                <a:solidFill>
                  <a:schemeClr val="tx1">
                    <a:lumMod val="85000"/>
                    <a:lumOff val="15000"/>
                  </a:schemeClr>
                </a:solidFill>
              </a:rPr>
              <a:t>μελέτης </a:t>
            </a:r>
            <a:r>
              <a:rPr lang="el-GR" dirty="0" smtClean="0">
                <a:solidFill>
                  <a:schemeClr val="tx1">
                    <a:lumMod val="85000"/>
                    <a:lumOff val="15000"/>
                  </a:schemeClr>
                </a:solidFill>
                <a:effectLst>
                  <a:outerShdw blurRad="38100" dist="38100" dir="2700000" algn="tl">
                    <a:srgbClr val="000000">
                      <a:alpha val="43137"/>
                    </a:srgbClr>
                  </a:outerShdw>
                </a:effectLst>
              </a:rPr>
              <a:t>μικροσκοπικών εικόνων</a:t>
            </a:r>
          </a:p>
          <a:p>
            <a:r>
              <a:rPr lang="el-GR" sz="2400" dirty="0" smtClean="0">
                <a:solidFill>
                  <a:schemeClr val="tx1">
                    <a:lumMod val="85000"/>
                    <a:lumOff val="15000"/>
                  </a:schemeClr>
                </a:solidFill>
              </a:rPr>
              <a:t>16.12.2021</a:t>
            </a:r>
          </a:p>
          <a:p>
            <a:endParaRPr lang="el-GR" dirty="0">
              <a:solidFill>
                <a:schemeClr val="tx1">
                  <a:lumMod val="85000"/>
                  <a:lumOff val="15000"/>
                </a:schemeClr>
              </a:solidFill>
            </a:endParaRPr>
          </a:p>
          <a:p>
            <a:r>
              <a:rPr lang="el-GR" sz="2800" dirty="0" smtClean="0">
                <a:solidFill>
                  <a:schemeClr val="tx1">
                    <a:lumMod val="85000"/>
                    <a:lumOff val="15000"/>
                  </a:schemeClr>
                </a:solidFill>
              </a:rPr>
              <a:t>Ανδρέας Χ. </a:t>
            </a:r>
            <a:r>
              <a:rPr lang="el-GR" sz="2800" dirty="0" err="1" smtClean="0">
                <a:solidFill>
                  <a:schemeClr val="tx1">
                    <a:lumMod val="85000"/>
                    <a:lumOff val="15000"/>
                  </a:schemeClr>
                </a:solidFill>
              </a:rPr>
              <a:t>Λάζαρης</a:t>
            </a:r>
            <a:endParaRPr lang="el-GR" sz="2800" dirty="0">
              <a:solidFill>
                <a:schemeClr val="tx1">
                  <a:lumMod val="85000"/>
                  <a:lumOff val="15000"/>
                </a:schemeClr>
              </a:solidFill>
            </a:endParaRPr>
          </a:p>
        </p:txBody>
      </p:sp>
    </p:spTree>
    <p:extLst>
      <p:ext uri="{BB962C8B-B14F-4D97-AF65-F5344CB8AC3E}">
        <p14:creationId xmlns:p14="http://schemas.microsoft.com/office/powerpoint/2010/main" xmlns="" val="36883212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20688"/>
          </a:xfrm>
        </p:spPr>
        <p:txBody>
          <a:bodyPr>
            <a:normAutofit/>
          </a:bodyPr>
          <a:lstStyle/>
          <a:p>
            <a:r>
              <a:rPr lang="el-GR" sz="2800" dirty="0" smtClean="0">
                <a:effectLst>
                  <a:outerShdw blurRad="38100" dist="38100" dir="2700000" algn="tl">
                    <a:srgbClr val="000000">
                      <a:alpha val="43137"/>
                    </a:srgbClr>
                  </a:outerShdw>
                </a:effectLst>
              </a:rPr>
              <a:t>Πρότυπα</a:t>
            </a:r>
            <a:r>
              <a:rPr lang="el-GR" sz="2800" dirty="0" smtClean="0"/>
              <a:t>  εστιακής τμηματικής </a:t>
            </a:r>
            <a:r>
              <a:rPr lang="el-GR" sz="2800" dirty="0" err="1" smtClean="0"/>
              <a:t>σπειραματοσκλήρυνσης</a:t>
            </a:r>
            <a:endParaRPr lang="el-GR" sz="2800" dirty="0"/>
          </a:p>
        </p:txBody>
      </p:sp>
      <p:pic>
        <p:nvPicPr>
          <p:cNvPr id="2050" name="Picture 2" descr="C:\Users\User\Desktop\BMRI2016-9375753.001.jpg"/>
          <p:cNvPicPr>
            <a:picLocks noChangeAspect="1" noChangeArrowheads="1"/>
          </p:cNvPicPr>
          <p:nvPr/>
        </p:nvPicPr>
        <p:blipFill>
          <a:blip r:embed="rId2" cstate="print"/>
          <a:srcRect/>
          <a:stretch>
            <a:fillRect/>
          </a:stretch>
        </p:blipFill>
        <p:spPr bwMode="auto">
          <a:xfrm rot="5400000">
            <a:off x="-495563" y="1367771"/>
            <a:ext cx="6048672" cy="4554506"/>
          </a:xfrm>
          <a:prstGeom prst="rect">
            <a:avLst/>
          </a:prstGeom>
          <a:noFill/>
        </p:spPr>
      </p:pic>
      <p:pic>
        <p:nvPicPr>
          <p:cNvPr id="2052" name="Picture 4" descr="C:\Users\User\Desktop\FSGSenlargedglomerulussegmentalsclerosisNOSPAS.jpg"/>
          <p:cNvPicPr>
            <a:picLocks noChangeAspect="1" noChangeArrowheads="1"/>
          </p:cNvPicPr>
          <p:nvPr/>
        </p:nvPicPr>
        <p:blipFill>
          <a:blip r:embed="rId3" cstate="print"/>
          <a:srcRect/>
          <a:stretch>
            <a:fillRect/>
          </a:stretch>
        </p:blipFill>
        <p:spPr bwMode="auto">
          <a:xfrm>
            <a:off x="4932040" y="836712"/>
            <a:ext cx="4048643" cy="2880320"/>
          </a:xfrm>
          <a:prstGeom prst="rect">
            <a:avLst/>
          </a:prstGeom>
          <a:noFill/>
        </p:spPr>
      </p:pic>
      <p:pic>
        <p:nvPicPr>
          <p:cNvPr id="2053" name="Picture 5" descr="C:\Users\User\Desktop\Major-histologic-variants-are-illustrated-A-Not-otherwise-specified-NOS-is-the.png"/>
          <p:cNvPicPr>
            <a:picLocks noChangeAspect="1" noChangeArrowheads="1"/>
          </p:cNvPicPr>
          <p:nvPr/>
        </p:nvPicPr>
        <p:blipFill>
          <a:blip r:embed="rId4" cstate="print"/>
          <a:srcRect/>
          <a:stretch>
            <a:fillRect/>
          </a:stretch>
        </p:blipFill>
        <p:spPr bwMode="auto">
          <a:xfrm>
            <a:off x="5004048" y="4005064"/>
            <a:ext cx="3960459" cy="257290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a:bodyPr>
          <a:lstStyle/>
          <a:p>
            <a:r>
              <a:rPr lang="el-GR" sz="2000" dirty="0" smtClean="0"/>
              <a:t>Αιματουρία, κύλινδροι </a:t>
            </a:r>
            <a:r>
              <a:rPr lang="el-GR" sz="2000" dirty="0" err="1" smtClean="0"/>
              <a:t>ερυθροκυττάρων</a:t>
            </a:r>
            <a:r>
              <a:rPr lang="el-GR" sz="2000" dirty="0" smtClean="0"/>
              <a:t>, ήπια </a:t>
            </a:r>
            <a:r>
              <a:rPr lang="el-GR" sz="2000" dirty="0" err="1" smtClean="0"/>
              <a:t>πρωτεϊνουρία</a:t>
            </a:r>
            <a:r>
              <a:rPr lang="el-GR" sz="2000" dirty="0" smtClean="0"/>
              <a:t> και επιδεινούμενη νεφρική λειτουργία  σε αγόρι 10 ετών με </a:t>
            </a:r>
            <a:r>
              <a:rPr lang="el-GR" sz="2000" dirty="0" err="1" smtClean="0"/>
              <a:t>αμφοτερόπλευρη</a:t>
            </a:r>
            <a:r>
              <a:rPr lang="el-GR" sz="2000" dirty="0" smtClean="0"/>
              <a:t> </a:t>
            </a:r>
            <a:r>
              <a:rPr lang="el-GR" sz="2000" dirty="0" err="1" smtClean="0"/>
              <a:t>νευροαισθητήρια</a:t>
            </a:r>
            <a:r>
              <a:rPr lang="el-GR" sz="2000" dirty="0" smtClean="0"/>
              <a:t> </a:t>
            </a:r>
            <a:r>
              <a:rPr lang="el-GR" sz="2000" dirty="0" err="1" smtClean="0"/>
              <a:t>βαρηκοϊα</a:t>
            </a:r>
            <a:r>
              <a:rPr lang="el-GR" sz="2000" dirty="0" smtClean="0"/>
              <a:t> και </a:t>
            </a:r>
            <a:r>
              <a:rPr lang="el-GR" sz="2000" dirty="0" err="1" smtClean="0"/>
              <a:t>παρεκτόπιση</a:t>
            </a:r>
            <a:r>
              <a:rPr lang="el-GR" sz="2000" dirty="0" smtClean="0"/>
              <a:t> του φακού του οφθαλμού. </a:t>
            </a:r>
            <a:br>
              <a:rPr lang="el-GR" sz="2000" dirty="0" smtClean="0"/>
            </a:br>
            <a:r>
              <a:rPr lang="el-GR" sz="2000" dirty="0" smtClean="0"/>
              <a:t>Διάγνωση, περιγραφή μορφολογίας, παθογένεια. </a:t>
            </a:r>
            <a:endParaRPr lang="el-GR" sz="2000" dirty="0"/>
          </a:p>
        </p:txBody>
      </p:sp>
      <p:pic>
        <p:nvPicPr>
          <p:cNvPr id="66562" name="Picture 2" descr="C:\Users\KAV-AGRO\Desktop\tumblr_inline_mhg9wbphfe1qz4rgp.gif"/>
          <p:cNvPicPr>
            <a:picLocks noChangeAspect="1" noChangeArrowheads="1"/>
          </p:cNvPicPr>
          <p:nvPr/>
        </p:nvPicPr>
        <p:blipFill>
          <a:blip r:embed="rId2" cstate="print"/>
          <a:srcRect/>
          <a:stretch>
            <a:fillRect/>
          </a:stretch>
        </p:blipFill>
        <p:spPr bwMode="auto">
          <a:xfrm rot="5400000">
            <a:off x="-1447599" y="3111894"/>
            <a:ext cx="5198436" cy="1944215"/>
          </a:xfrm>
          <a:prstGeom prst="rect">
            <a:avLst/>
          </a:prstGeom>
          <a:noFill/>
        </p:spPr>
      </p:pic>
      <p:pic>
        <p:nvPicPr>
          <p:cNvPr id="66563" name="Picture 3" descr="C:\Users\KAV-AGRO\Desktop\Alport_syndrome.jpg"/>
          <p:cNvPicPr>
            <a:picLocks noChangeAspect="1" noChangeArrowheads="1"/>
          </p:cNvPicPr>
          <p:nvPr/>
        </p:nvPicPr>
        <p:blipFill>
          <a:blip r:embed="rId3" cstate="print"/>
          <a:srcRect/>
          <a:stretch>
            <a:fillRect/>
          </a:stretch>
        </p:blipFill>
        <p:spPr bwMode="auto">
          <a:xfrm>
            <a:off x="2411759" y="1556792"/>
            <a:ext cx="6495449" cy="5040560"/>
          </a:xfrm>
          <a:prstGeom prst="rect">
            <a:avLst/>
          </a:prstGeom>
          <a:noFill/>
        </p:spPr>
      </p:pic>
      <p:sp>
        <p:nvSpPr>
          <p:cNvPr id="5" name="1 - Τίτλος"/>
          <p:cNvSpPr txBox="1">
            <a:spLocks/>
          </p:cNvSpPr>
          <p:nvPr/>
        </p:nvSpPr>
        <p:spPr>
          <a:xfrm>
            <a:off x="0" y="0"/>
            <a:ext cx="9144000" cy="1484784"/>
          </a:xfrm>
          <a:prstGeom prst="rect">
            <a:avLst/>
          </a:prstGeom>
        </p:spPr>
        <p:txBody>
          <a:bodyPr vert="horz" lIns="91440" tIns="45720" rIns="91440" bIns="45720" rtlCol="0" anchor="ctr">
            <a:normAutofit fontScale="4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1" i="0" u="none" strike="noStrike" kern="1200" cap="none" spc="0" normalizeH="0" baseline="0" noProof="0" dirty="0" smtClean="0">
                <a:ln>
                  <a:noFill/>
                </a:ln>
                <a:solidFill>
                  <a:schemeClr val="tx1"/>
                </a:solidFill>
                <a:effectLst/>
                <a:uLnTx/>
                <a:uFillTx/>
                <a:latin typeface="+mj-lt"/>
                <a:ea typeface="+mj-ea"/>
                <a:cs typeface="+mj-cs"/>
              </a:rPr>
              <a:t>Σύνδρομο </a:t>
            </a:r>
            <a:r>
              <a:rPr kumimoji="0" lang="en-US" sz="4400" b="1" i="0" u="none" strike="noStrike" kern="1200" cap="none" spc="0" normalizeH="0" baseline="0" noProof="0" dirty="0" err="1" smtClean="0">
                <a:ln>
                  <a:noFill/>
                </a:ln>
                <a:solidFill>
                  <a:schemeClr val="tx1"/>
                </a:solidFill>
                <a:effectLst/>
                <a:uLnTx/>
                <a:uFillTx/>
                <a:latin typeface="+mj-lt"/>
                <a:ea typeface="+mj-ea"/>
                <a:cs typeface="+mj-cs"/>
              </a:rPr>
              <a:t>Alport</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Εστιακή σκληρυντική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σπειραματοπάθεια</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με διάμεση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ίνωση</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Υπερμικροσκοπικώς</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σχάση, διαχωρισμός και χωρισμός σε πετάλια της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σπειραματικής</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βασικής μεμβράνης . Μεταλλαγές γονιδίων που συνεπάγονται ελαττώματα των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αλύσεων</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α του κολλαγόνου τύπου Ι</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V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των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σπειραματικών</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βασικών μεμβρανών.</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194924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9144000" cy="1143000"/>
          </a:xfrm>
        </p:spPr>
        <p:txBody>
          <a:bodyPr>
            <a:noAutofit/>
          </a:bodyPr>
          <a:lstStyle/>
          <a:p>
            <a:r>
              <a:rPr lang="el-GR" sz="2800" dirty="0" smtClean="0"/>
              <a:t>Στο πλαίσιο </a:t>
            </a:r>
            <a:r>
              <a:rPr lang="el-GR" sz="2800" b="1" dirty="0" smtClean="0"/>
              <a:t>πολλαπλού </a:t>
            </a:r>
            <a:r>
              <a:rPr lang="el-GR" sz="2800" b="1" dirty="0" err="1" smtClean="0"/>
              <a:t>μυελώματος</a:t>
            </a:r>
            <a:r>
              <a:rPr lang="en-US" sz="2800" dirty="0" smtClean="0"/>
              <a:t>: </a:t>
            </a:r>
            <a:br>
              <a:rPr lang="en-US" sz="2800" dirty="0" smtClean="0"/>
            </a:br>
            <a:r>
              <a:rPr lang="el-GR" sz="2800" dirty="0" err="1" smtClean="0"/>
              <a:t>Αμυλοείδωση</a:t>
            </a:r>
            <a:r>
              <a:rPr lang="el-GR" sz="2800" dirty="0" smtClean="0"/>
              <a:t> </a:t>
            </a:r>
            <a:r>
              <a:rPr lang="en-US" sz="2800" dirty="0" smtClean="0"/>
              <a:t>AL</a:t>
            </a:r>
            <a:r>
              <a:rPr lang="el-GR" sz="2800" dirty="0" smtClean="0"/>
              <a:t>- Εναπόθεση </a:t>
            </a:r>
            <a:r>
              <a:rPr lang="el-GR" sz="2800" dirty="0" err="1" smtClean="0"/>
              <a:t>μονοκλωνικής</a:t>
            </a:r>
            <a:r>
              <a:rPr lang="el-GR" sz="2800" dirty="0" smtClean="0"/>
              <a:t> </a:t>
            </a:r>
            <a:r>
              <a:rPr lang="en-US" sz="2800" dirty="0" err="1" smtClean="0"/>
              <a:t>Ig</a:t>
            </a:r>
            <a:r>
              <a:rPr lang="en-US" sz="2800" dirty="0" smtClean="0"/>
              <a:t> </a:t>
            </a:r>
            <a:r>
              <a:rPr lang="el-GR" sz="2800" dirty="0" smtClean="0"/>
              <a:t>με τη μορφή οζώδους </a:t>
            </a:r>
            <a:r>
              <a:rPr lang="el-GR" sz="2800" dirty="0" err="1" smtClean="0"/>
              <a:t>σπειραματοσκλήρυνσης</a:t>
            </a:r>
            <a:r>
              <a:rPr lang="en-US" sz="2800" dirty="0" smtClean="0"/>
              <a:t>-</a:t>
            </a:r>
            <a:r>
              <a:rPr lang="el-GR" sz="2800" dirty="0" smtClean="0"/>
              <a:t>Νεφροπάθεια από κυλίνδρους </a:t>
            </a:r>
            <a:endParaRPr lang="el-GR" sz="2800" dirty="0"/>
          </a:p>
        </p:txBody>
      </p:sp>
      <p:sp>
        <p:nvSpPr>
          <p:cNvPr id="3" name="AutoShape 2" descr="Renal Pathology Learning - F. Ferrario - Renal Amyloidosi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4" name="AutoShape 4" descr="Renal Pathology Learning - F. Ferrario - Renal Amyloidosi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5" name="AutoShape 6" descr="Renal Pathology Learning - F. Ferrario - Renal Amyloidosis"/>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4103" name="Picture 7" descr="C:\Users\Νεφέλη\Desktop\gr1_lr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5575" y="1748135"/>
            <a:ext cx="3031505" cy="4840779"/>
          </a:xfrm>
          <a:prstGeom prst="rect">
            <a:avLst/>
          </a:prstGeom>
          <a:noFill/>
          <a:extLst>
            <a:ext uri="{909E8E84-426E-40DD-AFC4-6F175D3DCCD1}">
              <a14:hiddenFill xmlns:a14="http://schemas.microsoft.com/office/drawing/2010/main" xmlns="">
                <a:solidFill>
                  <a:srgbClr val="FFFFFF"/>
                </a:solidFill>
              </a14:hiddenFill>
            </a:ext>
          </a:extLst>
        </p:spPr>
      </p:pic>
      <p:pic>
        <p:nvPicPr>
          <p:cNvPr id="4104" name="Picture 8" descr="C:\Users\Νεφέλη\Desktop\gr4.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88768" y="1748135"/>
            <a:ext cx="3235976" cy="2420389"/>
          </a:xfrm>
          <a:prstGeom prst="rect">
            <a:avLst/>
          </a:prstGeom>
          <a:noFill/>
          <a:extLst>
            <a:ext uri="{909E8E84-426E-40DD-AFC4-6F175D3DCCD1}">
              <a14:hiddenFill xmlns:a14="http://schemas.microsoft.com/office/drawing/2010/main" xmlns="">
                <a:solidFill>
                  <a:srgbClr val="FFFFFF"/>
                </a:solidFill>
              </a14:hiddenFill>
            </a:ext>
          </a:extLst>
        </p:spPr>
      </p:pic>
      <p:pic>
        <p:nvPicPr>
          <p:cNvPr id="4107" name="Picture 11" descr="https://jasn.asnjournals.org/content/jnephrol/17/9/2533/F6.larg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59988" y="4295378"/>
            <a:ext cx="2293536" cy="2293536"/>
          </a:xfrm>
          <a:prstGeom prst="rect">
            <a:avLst/>
          </a:prstGeom>
          <a:noFill/>
          <a:extLst>
            <a:ext uri="{909E8E84-426E-40DD-AFC4-6F175D3DCCD1}">
              <a14:hiddenFill xmlns:a14="http://schemas.microsoft.com/office/drawing/2010/main" xmlns="">
                <a:solidFill>
                  <a:srgbClr val="FFFFFF"/>
                </a:solidFill>
              </a14:hiddenFill>
            </a:ext>
          </a:extLst>
        </p:spPr>
      </p:pic>
      <p:pic>
        <p:nvPicPr>
          <p:cNvPr id="4109" name="Picture 13" descr="https://jasn.asnjournals.org/content/jnephrol/17/9/2533/F3.large.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400000">
            <a:off x="6497378" y="1865513"/>
            <a:ext cx="2651412" cy="1994773"/>
          </a:xfrm>
          <a:prstGeom prst="rect">
            <a:avLst/>
          </a:prstGeom>
          <a:noFill/>
          <a:extLst>
            <a:ext uri="{909E8E84-426E-40DD-AFC4-6F175D3DCCD1}">
              <a14:hiddenFill xmlns:a14="http://schemas.microsoft.com/office/drawing/2010/main" xmlns="">
                <a:solidFill>
                  <a:srgbClr val="FFFFFF"/>
                </a:solidFill>
              </a14:hiddenFill>
            </a:ext>
          </a:extLst>
        </p:spPr>
      </p:pic>
      <p:pic>
        <p:nvPicPr>
          <p:cNvPr id="4111" name="Picture 15" descr="Figure 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228184" y="4415868"/>
            <a:ext cx="2656464" cy="19983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39372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8928992" cy="1301006"/>
          </a:xfrm>
        </p:spPr>
        <p:txBody>
          <a:bodyPr>
            <a:normAutofit fontScale="90000"/>
          </a:bodyPr>
          <a:lstStyle/>
          <a:p>
            <a:r>
              <a:rPr lang="en-US" sz="2800" dirty="0" smtClean="0"/>
              <a:t>T</a:t>
            </a:r>
            <a:r>
              <a:rPr lang="el-GR" sz="2800" dirty="0" err="1" smtClean="0"/>
              <a:t>αυτοποιήστε</a:t>
            </a:r>
            <a:r>
              <a:rPr lang="el-GR" sz="2800" dirty="0" smtClean="0"/>
              <a:t> τις εικονιζόμενες </a:t>
            </a:r>
            <a:r>
              <a:rPr lang="el-GR" sz="2800" dirty="0" err="1" smtClean="0"/>
              <a:t>αρτηριδιακές</a:t>
            </a:r>
            <a:r>
              <a:rPr lang="el-GR" sz="2800" dirty="0" smtClean="0"/>
              <a:t> βλάβες του νεφρικού παρεγχύματος. Ποιά από αυτές είναι συμβατή με διαστολική αρτηριακή πίεση &gt; 125 χιλ. </a:t>
            </a:r>
            <a:r>
              <a:rPr lang="en-US" sz="2800" dirty="0" smtClean="0"/>
              <a:t>Hg;</a:t>
            </a:r>
            <a:r>
              <a:rPr lang="el-GR" sz="2800" dirty="0" smtClean="0"/>
              <a:t> </a:t>
            </a:r>
            <a:endParaRPr lang="el-GR" sz="2800" dirty="0"/>
          </a:p>
        </p:txBody>
      </p:sp>
      <p:pic>
        <p:nvPicPr>
          <p:cNvPr id="2050" name="Picture 2" descr="C:\Users\Νεφέλη\Desktop\benign_hypertension-figureC_Bi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4018675" y="1994401"/>
            <a:ext cx="5092309" cy="4104456"/>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Νεφέλη\Desktop\RENAL035.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207901" y="2389575"/>
            <a:ext cx="5167313" cy="3384376"/>
          </a:xfrm>
          <a:prstGeom prst="rect">
            <a:avLst/>
          </a:prstGeom>
          <a:noFill/>
          <a:extLst>
            <a:ext uri="{909E8E84-426E-40DD-AFC4-6F175D3DCCD1}">
              <a14:hiddenFill xmlns:a14="http://schemas.microsoft.com/office/drawing/2010/main" xmlns="">
                <a:solidFill>
                  <a:srgbClr val="FFFFFF"/>
                </a:solidFill>
              </a14:hiddenFill>
            </a:ext>
          </a:extLst>
        </p:spPr>
      </p:pic>
      <p:pic>
        <p:nvPicPr>
          <p:cNvPr id="2054" name="Picture 6"/>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8520" y="-171399"/>
            <a:ext cx="9252520" cy="18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4443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14338"/>
            <a:ext cx="9144000" cy="2000264"/>
          </a:xfrm>
        </p:spPr>
        <p:txBody>
          <a:bodyPr>
            <a:noAutofit/>
          </a:bodyPr>
          <a:lstStyle/>
          <a:p>
            <a:r>
              <a:rPr lang="el-GR" sz="1800" dirty="0" smtClean="0"/>
              <a:t>Πολυτραυματίας εμφανίζει εκσεσημασμένη ολιγουρία εξελισσόμενη σε </a:t>
            </a:r>
            <a:r>
              <a:rPr lang="el-GR" sz="1800" b="1" dirty="0" smtClean="0"/>
              <a:t>ανουρία </a:t>
            </a:r>
            <a:r>
              <a:rPr lang="el-GR" sz="1800" dirty="0" smtClean="0"/>
              <a:t>και, ενώ προετοιμάζεται για επείγουσα αιμοκάθαρση , αναφέρει  παραισθήσεις, έντονη μυϊκή αδυναμία , παράλυση των άκρων  και  καταλήγει από  καρδιακή ανακοπή. Περιγράψτε τις εικονιζόμενες αλλοιώσεις  από το νεκροτομικό παρασκεύασμα των </a:t>
            </a:r>
            <a:r>
              <a:rPr lang="en-US" sz="1800" dirty="0" smtClean="0"/>
              <a:t> </a:t>
            </a:r>
            <a:r>
              <a:rPr lang="el-GR" sz="1800" dirty="0" smtClean="0"/>
              <a:t>ωχρών και εξοιδημένων νεφρών και την παθογένεσή τους. Πού οφείλεται η θανατηφόρος καρδιακή επιπλοκή και τα αναφερόμενα συμπτώματα</a:t>
            </a:r>
            <a:r>
              <a:rPr lang="en-US" sz="1800" dirty="0" smtClean="0"/>
              <a:t>;</a:t>
            </a:r>
            <a:endParaRPr lang="el-GR" sz="1800" dirty="0"/>
          </a:p>
        </p:txBody>
      </p:sp>
      <p:pic>
        <p:nvPicPr>
          <p:cNvPr id="50178" name="Picture 2" descr="Recurrent Kidney Disease"/>
          <p:cNvPicPr>
            <a:picLocks noChangeAspect="1" noChangeArrowheads="1"/>
          </p:cNvPicPr>
          <p:nvPr/>
        </p:nvPicPr>
        <p:blipFill>
          <a:blip r:embed="rId2" cstate="print"/>
          <a:srcRect/>
          <a:stretch>
            <a:fillRect/>
          </a:stretch>
        </p:blipFill>
        <p:spPr bwMode="auto">
          <a:xfrm>
            <a:off x="0" y="1643050"/>
            <a:ext cx="5635118" cy="4500594"/>
          </a:xfrm>
          <a:prstGeom prst="rect">
            <a:avLst/>
          </a:prstGeom>
          <a:noFill/>
        </p:spPr>
      </p:pic>
      <p:pic>
        <p:nvPicPr>
          <p:cNvPr id="50180" name="Picture 4" descr="https://online.epocrates.com/data_dx/reg/933/img/933-1-hlight.jpg"/>
          <p:cNvPicPr>
            <a:picLocks noChangeAspect="1" noChangeArrowheads="1"/>
          </p:cNvPicPr>
          <p:nvPr/>
        </p:nvPicPr>
        <p:blipFill>
          <a:blip r:embed="rId3" cstate="print"/>
          <a:srcRect/>
          <a:stretch>
            <a:fillRect/>
          </a:stretch>
        </p:blipFill>
        <p:spPr bwMode="auto">
          <a:xfrm rot="5400000">
            <a:off x="4966893" y="2319727"/>
            <a:ext cx="4643471" cy="3147241"/>
          </a:xfrm>
          <a:prstGeom prst="rect">
            <a:avLst/>
          </a:prstGeom>
          <a:noFill/>
        </p:spPr>
      </p:pic>
      <p:sp>
        <p:nvSpPr>
          <p:cNvPr id="5" name="Title 1"/>
          <p:cNvSpPr txBox="1">
            <a:spLocks/>
          </p:cNvSpPr>
          <p:nvPr/>
        </p:nvSpPr>
        <p:spPr>
          <a:xfrm>
            <a:off x="0" y="6143644"/>
            <a:ext cx="9144000" cy="714356"/>
          </a:xfrm>
          <a:prstGeom prst="rect">
            <a:avLst/>
          </a:prstGeom>
        </p:spPr>
        <p:txBody>
          <a:bodyPr vert="horz" lIns="91440" tIns="45720" rIns="91440" bIns="45720" rtlCol="0" anchor="ctr">
            <a:normAutofit fontScale="52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Αρχική φάση οξείας ισχαιμικής νεφρικής ανεπάρκειας. Οξεία σωληναριακή βλάβη-πηκτική νέκρωση. Υπερκαλιαιμία.</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Left Arrow 5"/>
          <p:cNvSpPr/>
          <p:nvPr/>
        </p:nvSpPr>
        <p:spPr>
          <a:xfrm>
            <a:off x="3786182" y="3429000"/>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xmlns="" val="137130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476672"/>
          </a:xfrm>
        </p:spPr>
        <p:txBody>
          <a:bodyPr>
            <a:normAutofit fontScale="90000"/>
          </a:bodyPr>
          <a:lstStyle/>
          <a:p>
            <a:r>
              <a:rPr lang="el-GR" sz="2400" dirty="0" smtClean="0"/>
              <a:t>Οξεία διάμεση νεφρίτιδα </a:t>
            </a:r>
            <a:r>
              <a:rPr lang="el-GR" sz="2400" dirty="0" smtClean="0"/>
              <a:t>(οξεία</a:t>
            </a:r>
            <a:r>
              <a:rPr lang="el-GR" sz="2400" dirty="0" smtClean="0"/>
              <a:t>, </a:t>
            </a:r>
            <a:r>
              <a:rPr lang="el-GR" sz="2400" dirty="0" err="1" smtClean="0"/>
              <a:t>φαρμακοεπαγόμενη</a:t>
            </a:r>
            <a:r>
              <a:rPr lang="el-GR" sz="2400" dirty="0" smtClean="0"/>
              <a:t>, </a:t>
            </a:r>
            <a:r>
              <a:rPr lang="el-GR" sz="2400" dirty="0" err="1" smtClean="0"/>
              <a:t>σωληναρίτιδα</a:t>
            </a:r>
            <a:r>
              <a:rPr lang="el-GR" sz="2400" dirty="0" smtClean="0"/>
              <a:t>, οίδημα) </a:t>
            </a:r>
            <a:endParaRPr lang="el-GR" sz="2400" dirty="0"/>
          </a:p>
        </p:txBody>
      </p:sp>
      <p:pic>
        <p:nvPicPr>
          <p:cNvPr id="3074" name="Picture 2" descr="Test Your Knowledge: Interstitial Nephritis – AJKD Blo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a:off x="-656310" y="1337931"/>
            <a:ext cx="6095244" cy="4567613"/>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https://www.renalfellow.org/wp-content/uploads/2019/06/P2.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96197" y="574115"/>
            <a:ext cx="4022110" cy="3037505"/>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https://www.renalfellow.org/wp-content/uploads/2019/06/P3.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07979" y="3727486"/>
            <a:ext cx="4010328" cy="301388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312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764704"/>
          </a:xfrm>
        </p:spPr>
        <p:txBody>
          <a:bodyPr>
            <a:normAutofit/>
          </a:bodyPr>
          <a:lstStyle/>
          <a:p>
            <a:r>
              <a:rPr lang="el-GR" dirty="0" smtClean="0"/>
              <a:t>Χρόνια </a:t>
            </a:r>
            <a:r>
              <a:rPr lang="el-GR" dirty="0" err="1" smtClean="0"/>
              <a:t>πυελονεφρίτιδα</a:t>
            </a:r>
            <a:endParaRPr lang="el-GR" dirty="0"/>
          </a:p>
        </p:txBody>
      </p:sp>
      <p:pic>
        <p:nvPicPr>
          <p:cNvPr id="4098" name="Picture 2" descr="Renal Pathology"/>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2414284" y="3418686"/>
            <a:ext cx="4156869" cy="2721759"/>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Chronic Pyelonephritis | Pathology Residency and Fellowship Program | Brown  Universit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849963" y="3226551"/>
            <a:ext cx="4175521" cy="3124682"/>
          </a:xfrm>
          <a:prstGeom prst="rect">
            <a:avLst/>
          </a:prstGeom>
          <a:noFill/>
          <a:extLst>
            <a:ext uri="{909E8E84-426E-40DD-AFC4-6F175D3DCCD1}">
              <a14:hiddenFill xmlns:a14="http://schemas.microsoft.com/office/drawing/2010/main" xmlns="">
                <a:solidFill>
                  <a:srgbClr val="FFFFFF"/>
                </a:solidFill>
              </a14:hiddenFill>
            </a:ext>
          </a:extLst>
        </p:spPr>
      </p:pic>
      <p:pic>
        <p:nvPicPr>
          <p:cNvPr id="4102" name="Picture 6" descr="Human kidney chronic pyelonephritis and glomerulosclerosis stained with...  | Download Scientific Diagram"/>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5400000">
            <a:off x="5710422" y="3233725"/>
            <a:ext cx="4160689" cy="3125168"/>
          </a:xfrm>
          <a:prstGeom prst="rect">
            <a:avLst/>
          </a:prstGeom>
          <a:noFill/>
          <a:extLst>
            <a:ext uri="{909E8E84-426E-40DD-AFC4-6F175D3DCCD1}">
              <a14:hiddenFill xmlns:a14="http://schemas.microsoft.com/office/drawing/2010/main" xmlns="">
                <a:solidFill>
                  <a:srgbClr val="FFFFFF"/>
                </a:solidFill>
              </a14:hiddenFill>
            </a:ext>
          </a:extLst>
        </p:spPr>
      </p:pic>
      <p:pic>
        <p:nvPicPr>
          <p:cNvPr id="4103" name="Picture 7"/>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411760" y="764704"/>
            <a:ext cx="4457700" cy="1704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80523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6300192" y="3831771"/>
            <a:ext cx="2843808" cy="3026229"/>
          </a:xfrm>
        </p:spPr>
        <p:txBody>
          <a:bodyPr>
            <a:normAutofit/>
          </a:bodyPr>
          <a:lstStyle/>
          <a:p>
            <a:r>
              <a:rPr lang="en-US" sz="1600" dirty="0" smtClean="0"/>
              <a:t>A</a:t>
            </a:r>
            <a:r>
              <a:rPr lang="el-GR" sz="1600" dirty="0" err="1" smtClean="0"/>
              <a:t>σθενής</a:t>
            </a:r>
            <a:r>
              <a:rPr lang="el-GR" sz="1600" dirty="0" smtClean="0"/>
              <a:t> με </a:t>
            </a:r>
            <a:br>
              <a:rPr lang="el-GR" sz="1600" dirty="0" smtClean="0"/>
            </a:br>
            <a:r>
              <a:rPr lang="el-GR" sz="1600" dirty="0" smtClean="0"/>
              <a:t>πόνο στην οσφύ,</a:t>
            </a:r>
            <a:br>
              <a:rPr lang="el-GR" sz="1600" dirty="0" smtClean="0"/>
            </a:br>
            <a:r>
              <a:rPr lang="el-GR" sz="1600" dirty="0" err="1" smtClean="0"/>
              <a:t>λευκοκυτταρουρία</a:t>
            </a:r>
            <a:r>
              <a:rPr lang="el-GR" sz="1600" dirty="0" smtClean="0"/>
              <a:t>,</a:t>
            </a:r>
            <a:br>
              <a:rPr lang="el-GR" sz="1600" dirty="0" smtClean="0"/>
            </a:br>
            <a:r>
              <a:rPr lang="el-GR" sz="1600" dirty="0" smtClean="0"/>
              <a:t>αιματουρία.</a:t>
            </a:r>
            <a:br>
              <a:rPr lang="el-GR" sz="1600" dirty="0" smtClean="0"/>
            </a:br>
            <a:r>
              <a:rPr lang="el-GR" sz="1600" dirty="0" smtClean="0"/>
              <a:t>Βάσει των εικόνων, </a:t>
            </a:r>
            <a:br>
              <a:rPr lang="el-GR" sz="1600" dirty="0" smtClean="0"/>
            </a:br>
            <a:r>
              <a:rPr lang="el-GR" sz="1600" dirty="0" smtClean="0"/>
              <a:t>ποιός μικροοργανισμός αναμένεται να καταδειχθεί</a:t>
            </a:r>
            <a:br>
              <a:rPr lang="el-GR" sz="1600" dirty="0" smtClean="0"/>
            </a:br>
            <a:r>
              <a:rPr lang="el-GR" sz="1600" dirty="0" smtClean="0"/>
              <a:t>στα ούρα</a:t>
            </a:r>
            <a:r>
              <a:rPr lang="en-US" sz="1600" dirty="0" smtClean="0"/>
              <a:t>;</a:t>
            </a:r>
            <a:r>
              <a:rPr lang="el-GR" sz="1600" dirty="0" smtClean="0"/>
              <a:t/>
            </a:r>
            <a:br>
              <a:rPr lang="el-GR" sz="1600" dirty="0" smtClean="0"/>
            </a:br>
            <a:r>
              <a:rPr lang="el-GR" sz="1600" dirty="0" smtClean="0"/>
              <a:t>Περιγράψτε τον πάνω δεξιά εικονιζόμενο </a:t>
            </a:r>
            <a:br>
              <a:rPr lang="el-GR" sz="1600" dirty="0" smtClean="0"/>
            </a:br>
            <a:r>
              <a:rPr lang="el-GR" sz="1600" dirty="0" smtClean="0"/>
              <a:t>νεφρό στο τελικό στάδιο της νόσου.</a:t>
            </a:r>
            <a:endParaRPr lang="el-GR" sz="1600" dirty="0"/>
          </a:p>
        </p:txBody>
      </p:sp>
      <p:pic>
        <p:nvPicPr>
          <p:cNvPr id="3074" name="Picture 2" descr="C:\Users\Νεφέλη\Desktop\tb_gross_extrapulm_kidney5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86085"/>
            <a:ext cx="6227699" cy="3605510"/>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Νεφέλη\Desktop\case128micro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168527" y="4227681"/>
            <a:ext cx="2784309" cy="2088232"/>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Νεφέλη\Desktop\tb_miliary_YR1435-01.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83767" y="3879642"/>
            <a:ext cx="3936249" cy="2784310"/>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descr="C:\Users\Νεφέλη\Desktop\A-postmortem-specimen-demonstrating-caseation-in-the-renal-cortices-of-a-patient.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588224" y="205355"/>
            <a:ext cx="2304256" cy="3573948"/>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407211" y="3791595"/>
            <a:ext cx="2736788" cy="306640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7887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8"/>
                                        </p:tgtEl>
                                        <p:attrNameLst>
                                          <p:attrName>style.visibility</p:attrName>
                                        </p:attrNameLst>
                                      </p:cBhvr>
                                      <p:to>
                                        <p:strVal val="visible"/>
                                      </p:to>
                                    </p:set>
                                    <p:animEffect transition="in" filter="fade">
                                      <p:cBhvr>
                                        <p:cTn id="12"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F:\ΠΡΟΠΤΥΧΙΑΚΑ\EΞΕΤΑΣΕΙΣ ΠΡΟΠΤΥΧΙΑΚΩΝ\ΕΞΕΤΑΣΕΙΣ ΠΑΘ. ΑΝΑΤ ΙΙ-6.15\ΕΙΚ 3Β.jpg"/>
          <p:cNvPicPr>
            <a:picLocks noChangeAspect="1" noChangeArrowheads="1"/>
          </p:cNvPicPr>
          <p:nvPr/>
        </p:nvPicPr>
        <p:blipFill>
          <a:blip r:embed="rId2" cstate="print"/>
          <a:srcRect/>
          <a:stretch>
            <a:fillRect/>
          </a:stretch>
        </p:blipFill>
        <p:spPr bwMode="auto">
          <a:xfrm rot="16200000">
            <a:off x="-1079364" y="865018"/>
            <a:ext cx="6929380" cy="5199343"/>
          </a:xfrm>
          <a:prstGeom prst="rect">
            <a:avLst/>
          </a:prstGeom>
          <a:noFill/>
        </p:spPr>
      </p:pic>
      <p:pic>
        <p:nvPicPr>
          <p:cNvPr id="125955" name="Picture 3" descr="F:\ΠΡΟΠΤΥΧΙΑΚΑ\EΞΕΤΑΣΕΙΣ ΠΡΟΠΤΥΧΙΑΚΩΝ\ΕΞΕΤΑΣΕΙΣ ΠΑΘ. ΑΝΑΤ ΙΙ-6.15\ΕΙΚ 3Γ.JPG"/>
          <p:cNvPicPr>
            <a:picLocks noChangeAspect="1" noChangeArrowheads="1"/>
          </p:cNvPicPr>
          <p:nvPr/>
        </p:nvPicPr>
        <p:blipFill>
          <a:blip r:embed="rId3" cstate="print"/>
          <a:srcRect/>
          <a:stretch>
            <a:fillRect/>
          </a:stretch>
        </p:blipFill>
        <p:spPr bwMode="auto">
          <a:xfrm>
            <a:off x="4971080" y="3143248"/>
            <a:ext cx="4172920" cy="2871787"/>
          </a:xfrm>
          <a:prstGeom prst="rect">
            <a:avLst/>
          </a:prstGeom>
          <a:noFill/>
        </p:spPr>
      </p:pic>
      <p:pic>
        <p:nvPicPr>
          <p:cNvPr id="125956" name="Picture 4" descr="F:\ΠΡΟΠΤΥΧΙΑΚΑ\EΞΕΤΑΣΕΙΣ ΠΡΟΠΤΥΧΙΑΚΩΝ\ΕΞΕΤΑΣΕΙΣ ΠΑΘ. ΑΝΑΤ ΙΙ-6.15\ΕΙΚ3Α.jpg"/>
          <p:cNvPicPr>
            <a:picLocks noChangeAspect="1" noChangeArrowheads="1"/>
          </p:cNvPicPr>
          <p:nvPr/>
        </p:nvPicPr>
        <p:blipFill>
          <a:blip r:embed="rId4" cstate="print"/>
          <a:srcRect/>
          <a:stretch>
            <a:fillRect/>
          </a:stretch>
        </p:blipFill>
        <p:spPr bwMode="auto">
          <a:xfrm>
            <a:off x="4952971" y="0"/>
            <a:ext cx="4191029" cy="3143272"/>
          </a:xfrm>
          <a:prstGeom prst="rect">
            <a:avLst/>
          </a:prstGeom>
          <a:noFill/>
        </p:spPr>
      </p:pic>
      <p:sp>
        <p:nvSpPr>
          <p:cNvPr id="5" name="Title 1"/>
          <p:cNvSpPr txBox="1">
            <a:spLocks/>
          </p:cNvSpPr>
          <p:nvPr/>
        </p:nvSpPr>
        <p:spPr>
          <a:xfrm>
            <a:off x="4929190" y="6000768"/>
            <a:ext cx="4214810" cy="857232"/>
          </a:xfrm>
          <a:prstGeom prst="rect">
            <a:avLst/>
          </a:prstGeom>
        </p:spPr>
        <p:txBody>
          <a:bodyP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B</a:t>
            </a:r>
            <a:r>
              <a:rPr kumimoji="0" lang="el-GR" sz="4400" b="0"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άσει των απεικονιστικών ευρημάτων  και της ιστολογικής του σύστασης,τυποποιήστε το εικονιζόμενο καλόηθες νεόπλασμα νεφρού. Ποια  απειλητική για τη ζωή επιπλοκή δικαιολογεί τη</a:t>
            </a:r>
            <a:r>
              <a:rPr kumimoji="0" lang="en-US" sz="4400" b="0"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t>
            </a:r>
            <a:r>
              <a:rPr kumimoji="0" lang="el-GR" sz="4400" b="0"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χειρουργική εξαίρεσή του</a:t>
            </a:r>
            <a:r>
              <a:rPr kumimoji="0" lang="en-US" sz="4400" b="0" i="0" u="none" strike="noStrike" kern="1200" cap="none" spc="30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a:t>
            </a:r>
            <a:endParaRPr kumimoji="0" lang="el-GR" sz="4400" b="0" i="0" u="none" strike="noStrike" kern="1200" cap="none" spc="300" normalizeH="0" baseline="0" noProof="0" dirty="0">
              <a:ln>
                <a:noFill/>
              </a:ln>
              <a:solidFill>
                <a:schemeClr val="tx1"/>
              </a:solidFill>
              <a:effectLst>
                <a:outerShdw blurRad="38100" dist="38100" dir="2700000" algn="tl">
                  <a:srgbClr val="000000">
                    <a:alpha val="43137"/>
                  </a:srgbClr>
                </a:outerShdw>
              </a:effectLst>
              <a:uLnTx/>
              <a:uFillTx/>
              <a:latin typeface="+mj-lt"/>
              <a:ea typeface="+mj-ea"/>
              <a:cs typeface="+mj-cs"/>
            </a:endParaRPr>
          </a:p>
        </p:txBody>
      </p:sp>
      <p:sp>
        <p:nvSpPr>
          <p:cNvPr id="6" name="Title 1"/>
          <p:cNvSpPr txBox="1">
            <a:spLocks/>
          </p:cNvSpPr>
          <p:nvPr/>
        </p:nvSpPr>
        <p:spPr>
          <a:xfrm>
            <a:off x="4929190" y="6072206"/>
            <a:ext cx="4214810" cy="785794"/>
          </a:xfrm>
          <a:prstGeom prst="rect">
            <a:avLst/>
          </a:prstGeom>
        </p:spPr>
        <p:txBody>
          <a:bodyPr>
            <a:normAutofit fontScale="4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Αγγειομυολίπωμα νεφρού.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Κίνδυνος ρήξης και αιμορραγίας.</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101268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764704"/>
          </a:xfrm>
        </p:spPr>
        <p:txBody>
          <a:bodyPr>
            <a:normAutofit/>
          </a:bodyPr>
          <a:lstStyle/>
          <a:p>
            <a:r>
              <a:rPr lang="el-GR" dirty="0" err="1" smtClean="0"/>
              <a:t>Ογκοκύτωμα</a:t>
            </a:r>
            <a:r>
              <a:rPr lang="el-GR" dirty="0" smtClean="0"/>
              <a:t> νεφρού</a:t>
            </a:r>
            <a:endParaRPr lang="el-GR" dirty="0"/>
          </a:p>
        </p:txBody>
      </p:sp>
      <p:pic>
        <p:nvPicPr>
          <p:cNvPr id="1026" name="Picture 2" descr="Pathology Outlines - Oncocytoma"/>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23194" y="1052736"/>
            <a:ext cx="4736525" cy="2664296"/>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Pathology Outlines - Oncocytom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15554" y="3782143"/>
            <a:ext cx="4738951" cy="2665659"/>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Renal Oncocytoma | Annals of Saudi Medicine"/>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6200000">
            <a:off x="-568287" y="1832718"/>
            <a:ext cx="5582717" cy="384091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83538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476672"/>
          </a:xfrm>
        </p:spPr>
        <p:txBody>
          <a:bodyPr>
            <a:normAutofit fontScale="90000"/>
          </a:bodyPr>
          <a:lstStyle/>
          <a:p>
            <a:r>
              <a:rPr lang="el-GR" sz="2800" dirty="0" smtClean="0">
                <a:effectLst>
                  <a:outerShdw blurRad="38100" dist="38100" dir="2700000" algn="tl">
                    <a:srgbClr val="000000">
                      <a:alpha val="43137"/>
                    </a:srgbClr>
                  </a:outerShdw>
                </a:effectLst>
              </a:rPr>
              <a:t>ΦΥΣΙΟΛΟΓΙΚΟ</a:t>
            </a:r>
            <a:r>
              <a:rPr lang="el-GR" sz="2800" dirty="0" smtClean="0"/>
              <a:t> ΑΓΓΕΙΩΔΕΣ ΣΠΕΙΡΑΜΑ</a:t>
            </a:r>
            <a:r>
              <a:rPr lang="en-US" sz="2800" dirty="0" smtClean="0"/>
              <a:t> </a:t>
            </a:r>
            <a:r>
              <a:rPr lang="el-GR" sz="2800" dirty="0" smtClean="0"/>
              <a:t> –</a:t>
            </a:r>
            <a:r>
              <a:rPr lang="en-US" sz="2800" dirty="0" smtClean="0"/>
              <a:t> </a:t>
            </a:r>
            <a:r>
              <a:rPr lang="el-GR" sz="2800" dirty="0" smtClean="0"/>
              <a:t>ΝΕΦΡΙΚΟ ΣΩΜΑΤΙΟ</a:t>
            </a:r>
            <a:endParaRPr lang="el-GR" sz="2800" dirty="0"/>
          </a:p>
        </p:txBody>
      </p:sp>
      <p:pic>
        <p:nvPicPr>
          <p:cNvPr id="1026" name="Picture 2" descr="C:\Users\User\Desktop\Histo_Glomerulo_5.jpg"/>
          <p:cNvPicPr>
            <a:picLocks noChangeAspect="1" noChangeArrowheads="1"/>
          </p:cNvPicPr>
          <p:nvPr/>
        </p:nvPicPr>
        <p:blipFill>
          <a:blip r:embed="rId2" cstate="print"/>
          <a:srcRect/>
          <a:stretch>
            <a:fillRect/>
          </a:stretch>
        </p:blipFill>
        <p:spPr bwMode="auto">
          <a:xfrm>
            <a:off x="395536" y="548680"/>
            <a:ext cx="4067540" cy="3024336"/>
          </a:xfrm>
          <a:prstGeom prst="rect">
            <a:avLst/>
          </a:prstGeom>
          <a:noFill/>
        </p:spPr>
      </p:pic>
      <p:pic>
        <p:nvPicPr>
          <p:cNvPr id="1027" name="Picture 3" descr="C:\Users\User\Desktop\Histo_Glomerulo_2.jpg"/>
          <p:cNvPicPr>
            <a:picLocks noChangeAspect="1" noChangeArrowheads="1"/>
          </p:cNvPicPr>
          <p:nvPr/>
        </p:nvPicPr>
        <p:blipFill>
          <a:blip r:embed="rId3" cstate="print"/>
          <a:srcRect/>
          <a:stretch>
            <a:fillRect/>
          </a:stretch>
        </p:blipFill>
        <p:spPr bwMode="auto">
          <a:xfrm>
            <a:off x="4644008" y="548679"/>
            <a:ext cx="4158960" cy="3004345"/>
          </a:xfrm>
          <a:prstGeom prst="rect">
            <a:avLst/>
          </a:prstGeom>
          <a:noFill/>
        </p:spPr>
      </p:pic>
      <p:pic>
        <p:nvPicPr>
          <p:cNvPr id="1028" name="Picture 4" descr="C:\Users\User\Desktop\Normal-glomerulus-with-Jones-silver-stain-with-arrows-copy.jpg"/>
          <p:cNvPicPr>
            <a:picLocks noChangeAspect="1" noChangeArrowheads="1"/>
          </p:cNvPicPr>
          <p:nvPr/>
        </p:nvPicPr>
        <p:blipFill>
          <a:blip r:embed="rId4" cstate="print"/>
          <a:srcRect/>
          <a:stretch>
            <a:fillRect/>
          </a:stretch>
        </p:blipFill>
        <p:spPr bwMode="auto">
          <a:xfrm>
            <a:off x="395536" y="3717032"/>
            <a:ext cx="4032448" cy="3045740"/>
          </a:xfrm>
          <a:prstGeom prst="rect">
            <a:avLst/>
          </a:prstGeom>
          <a:noFill/>
        </p:spPr>
      </p:pic>
      <p:pic>
        <p:nvPicPr>
          <p:cNvPr id="1029" name="Picture 5" descr="C:\Users\User\Desktop\Electron-micrograph-of-a-normal-glomerular-filtration-barrier.png"/>
          <p:cNvPicPr>
            <a:picLocks noChangeAspect="1" noChangeArrowheads="1"/>
          </p:cNvPicPr>
          <p:nvPr/>
        </p:nvPicPr>
        <p:blipFill>
          <a:blip r:embed="rId5" cstate="print"/>
          <a:srcRect/>
          <a:stretch>
            <a:fillRect/>
          </a:stretch>
        </p:blipFill>
        <p:spPr bwMode="auto">
          <a:xfrm>
            <a:off x="4644008" y="3717032"/>
            <a:ext cx="4189446" cy="2952328"/>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052736"/>
          </a:xfrm>
        </p:spPr>
        <p:txBody>
          <a:bodyPr>
            <a:normAutofit fontScale="90000"/>
          </a:bodyPr>
          <a:lstStyle/>
          <a:p>
            <a:r>
              <a:rPr lang="el-GR" dirty="0" smtClean="0"/>
              <a:t>Διήθηση νεφρικού κόλπου και φλεβικών κλάδων από </a:t>
            </a:r>
            <a:r>
              <a:rPr lang="el-GR" dirty="0" err="1" smtClean="0"/>
              <a:t>νεφροκυτταρικό</a:t>
            </a:r>
            <a:r>
              <a:rPr lang="el-GR" dirty="0" smtClean="0"/>
              <a:t> καρκίνωμα</a:t>
            </a:r>
            <a:endParaRPr lang="el-GR" dirty="0"/>
          </a:p>
        </p:txBody>
      </p:sp>
      <p:pic>
        <p:nvPicPr>
          <p:cNvPr id="2050" name="Picture 2" descr="image"/>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a:off x="-251860" y="1988163"/>
            <a:ext cx="5543264" cy="3960440"/>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image"/>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860032" y="1196751"/>
            <a:ext cx="3744416" cy="545833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95420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79512" y="108915"/>
            <a:ext cx="4104456" cy="1648826"/>
          </a:xfrm>
        </p:spPr>
        <p:txBody>
          <a:bodyPr>
            <a:noAutofit/>
          </a:bodyPr>
          <a:lstStyle/>
          <a:p>
            <a:r>
              <a:rPr lang="en-US" sz="2000" dirty="0" smtClean="0"/>
              <a:t>T</a:t>
            </a:r>
            <a:r>
              <a:rPr lang="el-GR" sz="2000" dirty="0" err="1" smtClean="0"/>
              <a:t>αυτοποιήστε</a:t>
            </a:r>
            <a:r>
              <a:rPr lang="el-GR" sz="2000" dirty="0" smtClean="0"/>
              <a:t> τους εικονιζόμενους ιστολογικούς τύπους </a:t>
            </a:r>
            <a:r>
              <a:rPr lang="el-GR" sz="2000" dirty="0" err="1" smtClean="0"/>
              <a:t>νεφροκυτταρικού</a:t>
            </a:r>
            <a:r>
              <a:rPr lang="el-GR" sz="2000" dirty="0" smtClean="0"/>
              <a:t> καρκινώματος και καθορίστε τον συχνότερο που έχει, συγκριτικά με τους άλλους δύο,</a:t>
            </a:r>
            <a:br>
              <a:rPr lang="el-GR" sz="2000" dirty="0" smtClean="0"/>
            </a:br>
            <a:r>
              <a:rPr lang="el-GR" sz="2000" dirty="0" smtClean="0"/>
              <a:t> τη χειρότερη πρόγνωση.</a:t>
            </a:r>
            <a:endParaRPr lang="el-GR" sz="2000"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488093" y="108914"/>
            <a:ext cx="4367710" cy="329765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descr="C:\Users\Νεφέλη\Desktop\Kidney_PapillaryRC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507362" y="3573016"/>
            <a:ext cx="4367710" cy="3151471"/>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Νεφέλη\Desktop\chromophobe-renal-cell-carcinoma-[2-kd014-2].jpe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rot="16200000">
            <a:off x="-270995" y="2578854"/>
            <a:ext cx="4789447" cy="3456384"/>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788024" y="1412777"/>
            <a:ext cx="3096344" cy="1584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004048" y="4653136"/>
            <a:ext cx="3312368" cy="1296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9552" y="2794000"/>
            <a:ext cx="3024335" cy="12684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056571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fade">
                                      <p:cBhvr>
                                        <p:cTn id="12" dur="500"/>
                                        <p:tgtEl>
                                          <p:spTgt spid="1029"/>
                                        </p:tgtEl>
                                      </p:cBhvr>
                                    </p:animEffect>
                                  </p:childTnLst>
                                </p:cTn>
                              </p:par>
                              <p:par>
                                <p:cTn id="13" presetID="10" presetClass="entr" presetSubtype="0" fill="hold" nodeType="withEffect">
                                  <p:stCondLst>
                                    <p:cond delay="0"/>
                                  </p:stCondLst>
                                  <p:childTnLst>
                                    <p:set>
                                      <p:cBhvr>
                                        <p:cTn id="14" dur="1" fill="hold">
                                          <p:stCondLst>
                                            <p:cond delay="0"/>
                                          </p:stCondLst>
                                        </p:cTn>
                                        <p:tgtEl>
                                          <p:spTgt spid="1031"/>
                                        </p:tgtEl>
                                        <p:attrNameLst>
                                          <p:attrName>style.visibility</p:attrName>
                                        </p:attrNameLst>
                                      </p:cBhvr>
                                      <p:to>
                                        <p:strVal val="visible"/>
                                      </p:to>
                                    </p:set>
                                    <p:animEffect transition="in" filter="fade">
                                      <p:cBhvr>
                                        <p:cTn id="15" dur="500"/>
                                        <p:tgtEl>
                                          <p:spTgt spid="1031"/>
                                        </p:tgtEl>
                                      </p:cBhvr>
                                    </p:animEffect>
                                  </p:childTnLst>
                                </p:cTn>
                              </p:par>
                              <p:par>
                                <p:cTn id="16" presetID="10" presetClass="entr" presetSubtype="0" fill="hold" nodeType="withEffect">
                                  <p:stCondLst>
                                    <p:cond delay="0"/>
                                  </p:stCondLst>
                                  <p:childTnLst>
                                    <p:set>
                                      <p:cBhvr>
                                        <p:cTn id="17" dur="1" fill="hold">
                                          <p:stCondLst>
                                            <p:cond delay="0"/>
                                          </p:stCondLst>
                                        </p:cTn>
                                        <p:tgtEl>
                                          <p:spTgt spid="1030"/>
                                        </p:tgtEl>
                                        <p:attrNameLst>
                                          <p:attrName>style.visibility</p:attrName>
                                        </p:attrNameLst>
                                      </p:cBhvr>
                                      <p:to>
                                        <p:strVal val="visible"/>
                                      </p:to>
                                    </p:set>
                                    <p:animEffect transition="in" filter="fade">
                                      <p:cBhvr>
                                        <p:cTn id="18"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1"/>
            <a:ext cx="9144000" cy="1124745"/>
          </a:xfrm>
        </p:spPr>
        <p:txBody>
          <a:bodyPr>
            <a:normAutofit fontScale="90000"/>
          </a:bodyPr>
          <a:lstStyle/>
          <a:p>
            <a:r>
              <a:rPr lang="el-GR" dirty="0" err="1" smtClean="0"/>
              <a:t>Θηλώδες</a:t>
            </a:r>
            <a:r>
              <a:rPr lang="el-GR" dirty="0" smtClean="0"/>
              <a:t> </a:t>
            </a:r>
            <a:r>
              <a:rPr lang="el-GR" dirty="0" err="1" smtClean="0"/>
              <a:t>νεφροκυτταρικό</a:t>
            </a:r>
            <a:r>
              <a:rPr lang="el-GR" dirty="0" smtClean="0"/>
              <a:t> καρκίνωμα (ΝΚΚ) </a:t>
            </a:r>
            <a:r>
              <a:rPr lang="el-GR" dirty="0" smtClean="0"/>
              <a:t>(τύπου 1)</a:t>
            </a:r>
            <a:endParaRPr lang="el-GR" dirty="0"/>
          </a:p>
        </p:txBody>
      </p:sp>
      <p:pic>
        <p:nvPicPr>
          <p:cNvPr id="4098" name="Picture 2" descr="C:\Users\Νεφέλη\Desktop\462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3835780" y="1932975"/>
            <a:ext cx="5648904" cy="4032448"/>
          </a:xfrm>
          <a:prstGeom prst="rect">
            <a:avLst/>
          </a:prstGeom>
          <a:noFill/>
          <a:extLst>
            <a:ext uri="{909E8E84-426E-40DD-AFC4-6F175D3DCCD1}">
              <a14:hiddenFill xmlns:a14="http://schemas.microsoft.com/office/drawing/2010/main" xmlns="">
                <a:solidFill>
                  <a:srgbClr val="FFFFFF"/>
                </a:solidFill>
              </a14:hiddenFill>
            </a:ext>
          </a:extLst>
        </p:spPr>
      </p:pic>
      <p:pic>
        <p:nvPicPr>
          <p:cNvPr id="4099" name="Picture 3" descr="C:\Users\Νεφέλη\Desktop\Kidney_PapillaryRCC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16200000">
            <a:off x="-316543" y="1891692"/>
            <a:ext cx="5600622" cy="4032448"/>
          </a:xfrm>
          <a:prstGeom prst="rect">
            <a:avLst/>
          </a:prstGeom>
          <a:noFill/>
          <a:extLst>
            <a:ext uri="{909E8E84-426E-40DD-AFC4-6F175D3DCCD1}">
              <a14:hiddenFill xmlns:a14="http://schemas.microsoft.com/office/drawing/2010/main" xmlns="">
                <a:solidFill>
                  <a:srgbClr val="FFFFFF"/>
                </a:solidFill>
              </a14:hiddenFill>
            </a:ext>
          </a:extLst>
        </p:spPr>
      </p:pic>
      <p:sp>
        <p:nvSpPr>
          <p:cNvPr id="5" name="Τίτλος 1"/>
          <p:cNvSpPr txBox="1">
            <a:spLocks/>
          </p:cNvSpPr>
          <p:nvPr/>
        </p:nvSpPr>
        <p:spPr>
          <a:xfrm>
            <a:off x="0" y="0"/>
            <a:ext cx="9144000" cy="1124744"/>
          </a:xfrm>
          <a:prstGeom prst="rect">
            <a:avLst/>
          </a:prstGeom>
        </p:spPr>
        <p:txBody>
          <a:bodyPr vert="horz" lIns="91440" tIns="45720" rIns="91440" bIns="45720" rtlCol="0" anchor="ctr">
            <a:normAutofit fontScale="7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Ταυτοποιήστε</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βάσει της μορφολογίας τους,  τους  παρακάτω νεφρικούς όγκους με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θηλώδη</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διαμόρφωση</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1289692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dissolv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274638"/>
            <a:ext cx="8229600" cy="850106"/>
          </a:xfrm>
        </p:spPr>
        <p:txBody>
          <a:bodyPr>
            <a:normAutofit/>
          </a:bodyPr>
          <a:lstStyle/>
          <a:p>
            <a:r>
              <a:rPr lang="el-GR" dirty="0" err="1" smtClean="0"/>
              <a:t>Θηλώδες</a:t>
            </a:r>
            <a:r>
              <a:rPr lang="el-GR" dirty="0" smtClean="0"/>
              <a:t> ΝΚΚ </a:t>
            </a:r>
            <a:r>
              <a:rPr lang="el-GR" dirty="0" smtClean="0"/>
              <a:t>(τύπου 2) </a:t>
            </a:r>
            <a:endParaRPr lang="el-GR" dirty="0"/>
          </a:p>
        </p:txBody>
      </p:sp>
      <p:pic>
        <p:nvPicPr>
          <p:cNvPr id="1026" name="Picture 2" descr="C:\Users\Νεφέλη\Desktop\Kidney_PapillaryRCC13_Type2.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573945" y="2094225"/>
            <a:ext cx="5323338" cy="3816424"/>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Νεφέλη\Desktop\kidneytumormalignantrccpaptyp2Andeen0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3767910" y="2000841"/>
            <a:ext cx="5280587" cy="396044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659584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07504" y="116632"/>
            <a:ext cx="4248472" cy="1301006"/>
          </a:xfrm>
        </p:spPr>
        <p:txBody>
          <a:bodyPr>
            <a:normAutofit fontScale="90000"/>
          </a:bodyPr>
          <a:lstStyle/>
          <a:p>
            <a:r>
              <a:rPr lang="el-GR" dirty="0" err="1" smtClean="0"/>
              <a:t>Ογκοκυτταρικό</a:t>
            </a:r>
            <a:r>
              <a:rPr lang="el-GR" dirty="0" smtClean="0"/>
              <a:t> </a:t>
            </a:r>
            <a:r>
              <a:rPr lang="el-GR" dirty="0" err="1" smtClean="0"/>
              <a:t>θηλώδες</a:t>
            </a:r>
            <a:r>
              <a:rPr lang="el-GR" dirty="0" smtClean="0"/>
              <a:t> ΝΚΚ</a:t>
            </a:r>
            <a:endParaRPr lang="el-GR" dirty="0"/>
          </a:p>
        </p:txBody>
      </p:sp>
      <p:pic>
        <p:nvPicPr>
          <p:cNvPr id="2050" name="Picture 2" descr="C:\Users\Νεφέλη\Desktop\kidneytumormalignantrccpapvranic04.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392028" y="2131533"/>
            <a:ext cx="5181930" cy="3888432"/>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Νεφέλη\Desktop\jpg_oncocytic_pap_rcc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98307" y="116633"/>
            <a:ext cx="4067866" cy="3038188"/>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C:\Users\Νεφέλη\Desktop\kidneytumormalignantrccpapvranic02.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499992" y="3293755"/>
            <a:ext cx="4464496" cy="334879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7051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274638"/>
            <a:ext cx="4716016" cy="1143000"/>
          </a:xfrm>
        </p:spPr>
        <p:txBody>
          <a:bodyPr>
            <a:normAutofit fontScale="90000"/>
          </a:bodyPr>
          <a:lstStyle/>
          <a:p>
            <a:r>
              <a:rPr lang="el-GR" dirty="0" err="1" smtClean="0"/>
              <a:t>Διαυγοκυτταρικό</a:t>
            </a:r>
            <a:r>
              <a:rPr lang="el-GR" dirty="0" smtClean="0"/>
              <a:t> </a:t>
            </a:r>
            <a:r>
              <a:rPr lang="el-GR" dirty="0" err="1" smtClean="0"/>
              <a:t>θηλώδες</a:t>
            </a:r>
            <a:r>
              <a:rPr lang="el-GR" dirty="0" smtClean="0"/>
              <a:t> ΝΚΚ</a:t>
            </a:r>
            <a:endParaRPr lang="el-GR" dirty="0"/>
          </a:p>
        </p:txBody>
      </p:sp>
      <p:pic>
        <p:nvPicPr>
          <p:cNvPr id="3074" name="Picture 2" descr="C:\Users\Νεφέλη\Desktop\Clear_cell_papillary_renal_cell_carcinoma_-_high_ma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16200000">
            <a:off x="-252536" y="2420888"/>
            <a:ext cx="5184576" cy="3456384"/>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C:\Users\Νεφέλη\Desktop\jpg_cpcc_logo.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355975" y="116632"/>
            <a:ext cx="4393671" cy="3271226"/>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C:\Users\Νεφέλη\Desktop\c913935f0f6f918195cbc6a94ec23fa4.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355976" y="3446115"/>
            <a:ext cx="4393671" cy="329525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08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42844" y="4714884"/>
            <a:ext cx="5786478" cy="2000264"/>
          </a:xfrm>
        </p:spPr>
        <p:txBody>
          <a:bodyPr>
            <a:normAutofit/>
          </a:bodyPr>
          <a:lstStyle/>
          <a:p>
            <a:r>
              <a:rPr lang="en-US" sz="2000" dirty="0" smtClean="0"/>
              <a:t>M</a:t>
            </a:r>
            <a:r>
              <a:rPr lang="el-GR" sz="2000" dirty="0" err="1" smtClean="0"/>
              <a:t>ακροσκοπική</a:t>
            </a:r>
            <a:r>
              <a:rPr lang="el-GR" sz="2000" dirty="0" smtClean="0"/>
              <a:t> και ιστολογικές εικόνες νεοπλάσματος  άρρενος καπνιστού, 67 ετών, με ιστορικό νεφρολιθίασης , ο οποίος εμφάνισε πόνο στην πλάτη του και αιματουρία.</a:t>
            </a:r>
            <a:br>
              <a:rPr lang="el-GR" sz="2000" dirty="0" smtClean="0"/>
            </a:br>
            <a:r>
              <a:rPr lang="el-GR" sz="2000" dirty="0" err="1" smtClean="0"/>
              <a:t>Ταυτοποιήστε</a:t>
            </a:r>
            <a:r>
              <a:rPr lang="el-GR" sz="2000" dirty="0" smtClean="0"/>
              <a:t> και </a:t>
            </a:r>
            <a:r>
              <a:rPr lang="el-GR" sz="2000" dirty="0" err="1" smtClean="0"/>
              <a:t>σταδιοποιήστε</a:t>
            </a:r>
            <a:r>
              <a:rPr lang="el-GR" sz="2000" dirty="0" smtClean="0"/>
              <a:t> </a:t>
            </a:r>
            <a:r>
              <a:rPr lang="el-GR" sz="2000" dirty="0" err="1" smtClean="0"/>
              <a:t>παθολογοανατομικώς</a:t>
            </a:r>
            <a:r>
              <a:rPr lang="el-GR" sz="2000" dirty="0" smtClean="0"/>
              <a:t> το εν λόγω νεόπλασμα.</a:t>
            </a:r>
            <a:endParaRPr lang="el-GR" sz="2000" dirty="0"/>
          </a:p>
        </p:txBody>
      </p:sp>
      <p:pic>
        <p:nvPicPr>
          <p:cNvPr id="2050" name="Picture 2" descr="C:\Users\user\Desktop\kidneytumormalignanturothelialcarcinomaTretiakova14n.jpg"/>
          <p:cNvPicPr>
            <a:picLocks noChangeAspect="1" noChangeArrowheads="1"/>
          </p:cNvPicPr>
          <p:nvPr/>
        </p:nvPicPr>
        <p:blipFill>
          <a:blip r:embed="rId2" cstate="print"/>
          <a:srcRect/>
          <a:stretch>
            <a:fillRect/>
          </a:stretch>
        </p:blipFill>
        <p:spPr bwMode="auto">
          <a:xfrm>
            <a:off x="142844" y="214289"/>
            <a:ext cx="5841658" cy="4411669"/>
          </a:xfrm>
          <a:prstGeom prst="rect">
            <a:avLst/>
          </a:prstGeom>
          <a:noFill/>
        </p:spPr>
      </p:pic>
      <p:pic>
        <p:nvPicPr>
          <p:cNvPr id="2051" name="Picture 3" descr="C:\Users\user\Desktop\kidneytumormalignanturothelialcarcinomaTretiakova04.jpg"/>
          <p:cNvPicPr>
            <a:picLocks noChangeAspect="1" noChangeArrowheads="1"/>
          </p:cNvPicPr>
          <p:nvPr/>
        </p:nvPicPr>
        <p:blipFill>
          <a:blip r:embed="rId3" cstate="print"/>
          <a:srcRect/>
          <a:stretch>
            <a:fillRect/>
          </a:stretch>
        </p:blipFill>
        <p:spPr bwMode="auto">
          <a:xfrm>
            <a:off x="6072198" y="214290"/>
            <a:ext cx="2928958" cy="2526182"/>
          </a:xfrm>
          <a:prstGeom prst="rect">
            <a:avLst/>
          </a:prstGeom>
          <a:noFill/>
        </p:spPr>
      </p:pic>
      <p:pic>
        <p:nvPicPr>
          <p:cNvPr id="2052" name="Picture 4" descr="C:\Users\user\Desktop\kidneytumormalignanturothelialcarcinomaTretiakova08n.jpg"/>
          <p:cNvPicPr>
            <a:picLocks noChangeAspect="1" noChangeArrowheads="1"/>
          </p:cNvPicPr>
          <p:nvPr/>
        </p:nvPicPr>
        <p:blipFill>
          <a:blip r:embed="rId4" cstate="print"/>
          <a:srcRect/>
          <a:stretch>
            <a:fillRect/>
          </a:stretch>
        </p:blipFill>
        <p:spPr bwMode="auto">
          <a:xfrm rot="16200000">
            <a:off x="5618344" y="3382790"/>
            <a:ext cx="3836668" cy="2928956"/>
          </a:xfrm>
          <a:prstGeom prst="rect">
            <a:avLst/>
          </a:prstGeom>
          <a:noFill/>
        </p:spPr>
      </p:pic>
      <p:sp>
        <p:nvSpPr>
          <p:cNvPr id="6" name="1 - Τίτλος"/>
          <p:cNvSpPr txBox="1">
            <a:spLocks/>
          </p:cNvSpPr>
          <p:nvPr/>
        </p:nvSpPr>
        <p:spPr>
          <a:xfrm>
            <a:off x="0" y="4643446"/>
            <a:ext cx="6072198" cy="2214554"/>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err="1" smtClean="0">
                <a:ln>
                  <a:noFill/>
                </a:ln>
                <a:solidFill>
                  <a:schemeClr val="tx1"/>
                </a:solidFill>
                <a:effectLst/>
                <a:uLnTx/>
                <a:uFillTx/>
                <a:latin typeface="+mj-lt"/>
                <a:ea typeface="+mj-ea"/>
                <a:cs typeface="+mj-cs"/>
              </a:rPr>
              <a:t>Εξωφυτικό</a:t>
            </a:r>
            <a:r>
              <a:rPr kumimoji="0" lang="el-GR" sz="28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800" b="0" i="0" u="none" strike="noStrike" kern="1200" cap="none" spc="0" normalizeH="0" baseline="0" noProof="0" dirty="0" err="1" smtClean="0">
                <a:ln>
                  <a:noFill/>
                </a:ln>
                <a:solidFill>
                  <a:schemeClr val="tx1"/>
                </a:solidFill>
                <a:effectLst/>
                <a:uLnTx/>
                <a:uFillTx/>
                <a:latin typeface="+mj-lt"/>
                <a:ea typeface="+mj-ea"/>
                <a:cs typeface="+mj-cs"/>
              </a:rPr>
              <a:t>θηλώδες</a:t>
            </a:r>
            <a:r>
              <a:rPr kumimoji="0" lang="el-GR" sz="28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2800" b="0" i="0" u="none" strike="noStrike" kern="1200" cap="none" spc="0" normalizeH="0" baseline="0" noProof="0" dirty="0" err="1" smtClean="0">
                <a:ln>
                  <a:noFill/>
                </a:ln>
                <a:solidFill>
                  <a:schemeClr val="tx1"/>
                </a:solidFill>
                <a:effectLst/>
                <a:uLnTx/>
                <a:uFillTx/>
                <a:latin typeface="+mj-lt"/>
                <a:ea typeface="+mj-ea"/>
                <a:cs typeface="+mj-cs"/>
              </a:rPr>
              <a:t>ουροθηλιακό</a:t>
            </a:r>
            <a:r>
              <a:rPr kumimoji="0" lang="el-GR" sz="2800" b="0" i="0" u="none" strike="noStrike" kern="1200" cap="none" spc="0" normalizeH="0" baseline="0" noProof="0" dirty="0" smtClean="0">
                <a:ln>
                  <a:noFill/>
                </a:ln>
                <a:solidFill>
                  <a:schemeClr val="tx1"/>
                </a:solidFill>
                <a:effectLst/>
                <a:uLnTx/>
                <a:uFillTx/>
                <a:latin typeface="+mj-lt"/>
                <a:ea typeface="+mj-ea"/>
                <a:cs typeface="+mj-cs"/>
              </a:rPr>
              <a:t> καρκίνωμα της νεφρικής πυέλου</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a:t>
            </a:r>
            <a:r>
              <a:rPr kumimoji="0" lang="el-GR" sz="2800" b="0" i="0" u="none" strike="noStrike" kern="1200" cap="none" spc="0" normalizeH="0" baseline="0" noProof="0" dirty="0" smtClean="0">
                <a:ln>
                  <a:noFill/>
                </a:ln>
                <a:solidFill>
                  <a:schemeClr val="tx1"/>
                </a:solidFill>
                <a:effectLst/>
                <a:uLnTx/>
                <a:uFillTx/>
                <a:latin typeface="+mj-lt"/>
                <a:ea typeface="+mj-ea"/>
                <a:cs typeface="+mj-cs"/>
              </a:rPr>
              <a:t> </a:t>
            </a:r>
            <a:endParaRPr kumimoji="0" lang="en-US" sz="2800" b="0" i="0" u="none" strike="noStrike" kern="1200" cap="none" spc="0" normalizeH="0" baseline="0" noProof="0" dirty="0" smtClean="0">
              <a:ln>
                <a:noFill/>
              </a:ln>
              <a:solidFill>
                <a:schemeClr val="tx1"/>
              </a:solidFill>
              <a:effectLst/>
              <a:uLnTx/>
              <a:uFillTx/>
              <a:latin typeface="+mj-lt"/>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smtClean="0">
                <a:ln>
                  <a:noFill/>
                </a:ln>
                <a:solidFill>
                  <a:schemeClr val="tx1"/>
                </a:solidFill>
                <a:effectLst/>
                <a:uLnTx/>
                <a:uFillTx/>
                <a:latin typeface="+mj-lt"/>
                <a:ea typeface="+mj-ea"/>
                <a:cs typeface="+mj-cs"/>
              </a:rPr>
              <a:t>με διήθηση του </a:t>
            </a:r>
            <a:r>
              <a:rPr kumimoji="0" lang="el-GR" sz="2800" b="0" i="0" u="none" strike="noStrike" kern="1200" cap="none" spc="0" normalizeH="0" baseline="0" noProof="0" dirty="0" err="1" smtClean="0">
                <a:ln>
                  <a:noFill/>
                </a:ln>
                <a:solidFill>
                  <a:schemeClr val="tx1"/>
                </a:solidFill>
                <a:effectLst/>
                <a:uLnTx/>
                <a:uFillTx/>
                <a:latin typeface="+mj-lt"/>
                <a:ea typeface="+mj-ea"/>
                <a:cs typeface="+mj-cs"/>
              </a:rPr>
              <a:t>υποεπιθηλιακού</a:t>
            </a:r>
            <a:r>
              <a:rPr kumimoji="0" lang="el-GR" sz="2800" b="0" i="0" u="none" strike="noStrike" kern="1200" cap="none" spc="0" normalizeH="0" baseline="0" noProof="0" dirty="0" smtClean="0">
                <a:ln>
                  <a:noFill/>
                </a:ln>
                <a:solidFill>
                  <a:schemeClr val="tx1"/>
                </a:solidFill>
                <a:effectLst/>
                <a:uLnTx/>
                <a:uFillTx/>
                <a:latin typeface="+mj-lt"/>
                <a:ea typeface="+mj-ea"/>
                <a:cs typeface="+mj-cs"/>
              </a:rPr>
              <a:t> συνδετικού ιστού </a:t>
            </a:r>
            <a:r>
              <a:rPr kumimoji="0" lang="en-US" sz="2800" b="0" i="0" u="none" strike="noStrike" kern="1200" cap="none" spc="0" normalizeH="0" baseline="0" noProof="0" dirty="0" smtClean="0">
                <a:ln>
                  <a:noFill/>
                </a:ln>
                <a:solidFill>
                  <a:schemeClr val="tx1"/>
                </a:solidFill>
                <a:effectLst/>
                <a:uLnTx/>
                <a:uFillTx/>
                <a:latin typeface="+mj-lt"/>
                <a:ea typeface="+mj-ea"/>
                <a:cs typeface="+mj-cs"/>
              </a:rPr>
              <a:t>( pT1 )</a:t>
            </a:r>
            <a:endParaRPr kumimoji="0" lang="el-GR" sz="28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1623040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i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7950" y="500042"/>
            <a:ext cx="2786050" cy="2428892"/>
          </a:xfrm>
        </p:spPr>
        <p:txBody>
          <a:bodyPr>
            <a:normAutofit fontScale="90000"/>
          </a:bodyPr>
          <a:lstStyle/>
          <a:p>
            <a:r>
              <a:rPr lang="el-GR" sz="2000" dirty="0" smtClean="0"/>
              <a:t>Ξεχωρίστε από τις τρεις εικόνες καλυπτηρίου ουροθηλίου </a:t>
            </a:r>
            <a:br>
              <a:rPr lang="el-GR" sz="2000" dirty="0" smtClean="0"/>
            </a:br>
            <a:r>
              <a:rPr lang="el-GR" sz="2000" dirty="0" smtClean="0"/>
              <a:t>ουροδόχου κύστης, ποιά αντιστοιχεί </a:t>
            </a:r>
            <a:br>
              <a:rPr lang="el-GR" sz="2000" dirty="0" smtClean="0"/>
            </a:br>
            <a:r>
              <a:rPr lang="el-GR" sz="2000" dirty="0" smtClean="0"/>
              <a:t>στο φυσιολογικό.  </a:t>
            </a:r>
            <a:br>
              <a:rPr lang="el-GR" sz="2000" dirty="0" smtClean="0"/>
            </a:br>
            <a:r>
              <a:rPr lang="el-GR" sz="2000" dirty="0" smtClean="0"/>
              <a:t>Αναγνωρίστε την </a:t>
            </a:r>
            <a:r>
              <a:rPr lang="el-GR" sz="2000" b="1" dirty="0" smtClean="0"/>
              <a:t>αλλοίωση</a:t>
            </a:r>
            <a:r>
              <a:rPr lang="el-GR" sz="2000" dirty="0" smtClean="0"/>
              <a:t/>
            </a:r>
            <a:br>
              <a:rPr lang="el-GR" sz="2000" dirty="0" smtClean="0"/>
            </a:br>
            <a:r>
              <a:rPr lang="el-GR" sz="2000" dirty="0" smtClean="0"/>
              <a:t> των άλλων </a:t>
            </a:r>
            <a:r>
              <a:rPr lang="el-GR" sz="2000" b="1" dirty="0" smtClean="0"/>
              <a:t>δύο</a:t>
            </a:r>
            <a:r>
              <a:rPr lang="el-GR" sz="2000" dirty="0" smtClean="0"/>
              <a:t>, περιγράφοντάς την και διαβαθμίζοντάς την .</a:t>
            </a:r>
            <a:endParaRPr lang="el-GR" sz="2000" dirty="0"/>
          </a:p>
        </p:txBody>
      </p:sp>
      <p:pic>
        <p:nvPicPr>
          <p:cNvPr id="72706" name="Picture 2" descr="C:\Users\αγαπουλακι\Desktop\UrinaryBladder_FlatLesions_Dysplasia1.jpg"/>
          <p:cNvPicPr>
            <a:picLocks noChangeAspect="1" noChangeArrowheads="1"/>
          </p:cNvPicPr>
          <p:nvPr/>
        </p:nvPicPr>
        <p:blipFill>
          <a:blip r:embed="rId2" cstate="print"/>
          <a:srcRect/>
          <a:stretch>
            <a:fillRect/>
          </a:stretch>
        </p:blipFill>
        <p:spPr bwMode="auto">
          <a:xfrm>
            <a:off x="4714875" y="3500438"/>
            <a:ext cx="4429125" cy="2786082"/>
          </a:xfrm>
          <a:prstGeom prst="rect">
            <a:avLst/>
          </a:prstGeom>
          <a:noFill/>
        </p:spPr>
      </p:pic>
      <p:pic>
        <p:nvPicPr>
          <p:cNvPr id="72707" name="Picture 3" descr="C:\Users\αγαπουλακι\Desktop\normal.gif"/>
          <p:cNvPicPr>
            <a:picLocks noChangeAspect="1" noChangeArrowheads="1"/>
          </p:cNvPicPr>
          <p:nvPr/>
        </p:nvPicPr>
        <p:blipFill>
          <a:blip r:embed="rId3" cstate="print"/>
          <a:srcRect/>
          <a:stretch>
            <a:fillRect/>
          </a:stretch>
        </p:blipFill>
        <p:spPr bwMode="auto">
          <a:xfrm>
            <a:off x="0" y="3500438"/>
            <a:ext cx="4643438" cy="2822502"/>
          </a:xfrm>
          <a:prstGeom prst="rect">
            <a:avLst/>
          </a:prstGeom>
          <a:noFill/>
        </p:spPr>
      </p:pic>
      <p:pic>
        <p:nvPicPr>
          <p:cNvPr id="72708" name="Picture 4" descr="C:\Users\αγαπουλακι\Desktop\UrinaryBladder_FlatLesions_CIS1.jpg"/>
          <p:cNvPicPr>
            <a:picLocks noChangeAspect="1" noChangeArrowheads="1"/>
          </p:cNvPicPr>
          <p:nvPr/>
        </p:nvPicPr>
        <p:blipFill>
          <a:blip r:embed="rId4" cstate="print"/>
          <a:srcRect/>
          <a:stretch>
            <a:fillRect/>
          </a:stretch>
        </p:blipFill>
        <p:spPr bwMode="auto">
          <a:xfrm>
            <a:off x="214282" y="0"/>
            <a:ext cx="6191250" cy="3143250"/>
          </a:xfrm>
          <a:prstGeom prst="rect">
            <a:avLst/>
          </a:prstGeom>
          <a:noFill/>
        </p:spPr>
      </p:pic>
      <p:sp>
        <p:nvSpPr>
          <p:cNvPr id="6" name="Title 1"/>
          <p:cNvSpPr txBox="1">
            <a:spLocks/>
          </p:cNvSpPr>
          <p:nvPr/>
        </p:nvSpPr>
        <p:spPr>
          <a:xfrm>
            <a:off x="0" y="6429396"/>
            <a:ext cx="4643438" cy="428604"/>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Φυσιολογικό </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7" name="Title 1"/>
          <p:cNvSpPr txBox="1">
            <a:spLocks/>
          </p:cNvSpPr>
          <p:nvPr/>
        </p:nvSpPr>
        <p:spPr>
          <a:xfrm>
            <a:off x="4714876" y="6000768"/>
            <a:ext cx="4429124" cy="1009632"/>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1" i="0" u="none" strike="noStrike" kern="1200" cap="none" spc="0" normalizeH="0" baseline="0" noProof="0" dirty="0" smtClean="0">
                <a:ln>
                  <a:noFill/>
                </a:ln>
                <a:solidFill>
                  <a:schemeClr val="tx1"/>
                </a:solidFill>
                <a:effectLst/>
                <a:uLnTx/>
                <a:uFillTx/>
                <a:latin typeface="+mj-lt"/>
                <a:ea typeface="+mj-ea"/>
                <a:cs typeface="+mj-cs"/>
              </a:rPr>
              <a:t>Χαμηλόβαθμη</a:t>
            </a:r>
            <a:r>
              <a:rPr kumimoji="0" lang="el-GR" sz="1600" b="0" i="0" u="none" strike="noStrike" kern="1200" cap="none" spc="0" normalizeH="0" noProof="0" dirty="0" smtClean="0">
                <a:ln>
                  <a:noFill/>
                </a:ln>
                <a:solidFill>
                  <a:schemeClr val="tx1"/>
                </a:solidFill>
                <a:effectLst/>
                <a:uLnTx/>
                <a:uFillTx/>
                <a:latin typeface="+mj-lt"/>
                <a:ea typeface="+mj-ea"/>
                <a:cs typeface="+mj-cs"/>
              </a:rPr>
              <a:t> ενδοεπιθηλιακή νεοπλασία</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100" b="0" i="0" u="none" strike="noStrike" kern="1200" cap="none" spc="0" normalizeH="0" noProof="0" dirty="0" smtClean="0">
                <a:ln>
                  <a:noFill/>
                </a:ln>
                <a:solidFill>
                  <a:schemeClr val="tx1"/>
                </a:solidFill>
                <a:effectLst/>
                <a:uLnTx/>
                <a:uFillTx/>
                <a:latin typeface="+mj-lt"/>
                <a:ea typeface="+mj-ea"/>
                <a:cs typeface="+mj-cs"/>
              </a:rPr>
              <a:t> ( ή «</a:t>
            </a:r>
            <a:r>
              <a:rPr kumimoji="0" lang="el-GR" sz="11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δυσπλασία</a:t>
            </a:r>
            <a:r>
              <a:rPr kumimoji="0" lang="el-GR" sz="1100" b="0" i="0" u="none" strike="noStrike" kern="1200" cap="none" spc="0" normalizeH="0" noProof="0" dirty="0" smtClean="0">
                <a:ln>
                  <a:noFill/>
                </a:ln>
                <a:solidFill>
                  <a:schemeClr val="tx1"/>
                </a:solidFill>
                <a:effectLst/>
                <a:uLnTx/>
                <a:uFillTx/>
                <a:latin typeface="+mj-lt"/>
                <a:ea typeface="+mj-ea"/>
                <a:cs typeface="+mj-cs"/>
              </a:rPr>
              <a:t>»,  ο δόκιμος  όρος, όσον αφορά ειδικά  στο ουροθήλιο )</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
        <p:nvSpPr>
          <p:cNvPr id="8" name="Title 1"/>
          <p:cNvSpPr txBox="1">
            <a:spLocks/>
          </p:cNvSpPr>
          <p:nvPr/>
        </p:nvSpPr>
        <p:spPr>
          <a:xfrm>
            <a:off x="357158" y="2928934"/>
            <a:ext cx="9144000" cy="142876"/>
          </a:xfrm>
          <a:prstGeom prst="rect">
            <a:avLst/>
          </a:prstGeom>
        </p:spPr>
        <p:txBody>
          <a:bodyPr vert="horz" lIns="91440" tIns="45720" rIns="91440" bIns="45720" rtlCol="0" anchor="ctr">
            <a:normAutofit fontScale="2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1" i="0" u="none" strike="noStrike" kern="1200" cap="none" spc="0" normalizeH="0" baseline="0" noProof="0" dirty="0" smtClean="0">
                <a:ln>
                  <a:noFill/>
                </a:ln>
                <a:solidFill>
                  <a:schemeClr val="tx1"/>
                </a:solidFill>
                <a:effectLst/>
                <a:uLnTx/>
                <a:uFillTx/>
                <a:latin typeface="+mj-lt"/>
                <a:ea typeface="+mj-ea"/>
                <a:cs typeface="+mj-cs"/>
              </a:rPr>
              <a:t>Χαμηλόβαθμη</a:t>
            </a:r>
            <a:r>
              <a:rPr kumimoji="0" lang="el-GR" sz="1600" b="0" i="0" u="none" strike="noStrike" kern="1200" cap="none" spc="0" normalizeH="0" noProof="0" dirty="0" smtClean="0">
                <a:ln>
                  <a:noFill/>
                </a:ln>
                <a:solidFill>
                  <a:schemeClr val="tx1"/>
                </a:solidFill>
                <a:effectLst/>
                <a:uLnTx/>
                <a:uFillTx/>
                <a:latin typeface="+mj-lt"/>
                <a:ea typeface="+mj-ea"/>
                <a:cs typeface="+mj-cs"/>
              </a:rPr>
              <a:t> ενδοεπιθηλιακή νεοπλασία</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100" b="0" i="0" u="none" strike="noStrike" kern="1200" cap="none" spc="0" normalizeH="0" noProof="0" dirty="0" smtClean="0">
                <a:ln>
                  <a:noFill/>
                </a:ln>
                <a:solidFill>
                  <a:schemeClr val="tx1"/>
                </a:solidFill>
                <a:effectLst/>
                <a:uLnTx/>
                <a:uFillTx/>
                <a:latin typeface="+mj-lt"/>
                <a:ea typeface="+mj-ea"/>
                <a:cs typeface="+mj-cs"/>
              </a:rPr>
              <a:t> ( ή «δυσπλασία»,  ο δόκιμος  όρος όσον αφορά ειδικά  στο ουροθήλιο )</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Title 1"/>
          <p:cNvSpPr txBox="1">
            <a:spLocks/>
          </p:cNvSpPr>
          <p:nvPr/>
        </p:nvSpPr>
        <p:spPr>
          <a:xfrm>
            <a:off x="214282" y="3000372"/>
            <a:ext cx="6215106" cy="785818"/>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l-GR" sz="1600" b="1" dirty="0" smtClean="0">
                <a:latin typeface="+mj-lt"/>
                <a:ea typeface="+mj-ea"/>
                <a:cs typeface="+mj-cs"/>
              </a:rPr>
              <a:t>Υψη</a:t>
            </a:r>
            <a:r>
              <a:rPr kumimoji="0" lang="el-GR" sz="1600" b="1" i="0" u="none" strike="noStrike" kern="1200" cap="none" spc="0" normalizeH="0" baseline="0" noProof="0" dirty="0" smtClean="0">
                <a:ln>
                  <a:noFill/>
                </a:ln>
                <a:solidFill>
                  <a:schemeClr val="tx1"/>
                </a:solidFill>
                <a:effectLst/>
                <a:uLnTx/>
                <a:uFillTx/>
                <a:latin typeface="+mj-lt"/>
                <a:ea typeface="+mj-ea"/>
                <a:cs typeface="+mj-cs"/>
              </a:rPr>
              <a:t>λόβαθμη</a:t>
            </a:r>
            <a:r>
              <a:rPr kumimoji="0" lang="el-GR" sz="1600" b="0" i="0" u="none" strike="noStrike" kern="1200" cap="none" spc="0" normalizeH="0" noProof="0" dirty="0" smtClean="0">
                <a:ln>
                  <a:noFill/>
                </a:ln>
                <a:solidFill>
                  <a:schemeClr val="tx1"/>
                </a:solidFill>
                <a:effectLst/>
                <a:uLnTx/>
                <a:uFillTx/>
                <a:latin typeface="+mj-lt"/>
                <a:ea typeface="+mj-ea"/>
                <a:cs typeface="+mj-cs"/>
              </a:rPr>
              <a:t> ενδοεπιθηλιακή νεοπλασία</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100" b="0" i="0" u="none" strike="noStrike" kern="1200" cap="none" spc="0" normalizeH="0" noProof="0" dirty="0" smtClean="0">
                <a:ln>
                  <a:noFill/>
                </a:ln>
                <a:solidFill>
                  <a:schemeClr val="tx1"/>
                </a:solidFill>
                <a:effectLst/>
                <a:uLnTx/>
                <a:uFillTx/>
                <a:latin typeface="+mj-lt"/>
                <a:ea typeface="+mj-ea"/>
                <a:cs typeface="+mj-cs"/>
              </a:rPr>
              <a:t> ( ή «</a:t>
            </a:r>
            <a:r>
              <a:rPr kumimoji="0" lang="en-US" sz="1100" b="0" i="0" u="none" strike="noStrike" kern="1200" cap="none" spc="0" normalizeH="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in situ </a:t>
            </a:r>
            <a:r>
              <a:rPr lang="en-US" sz="1100" dirty="0" smtClean="0">
                <a:effectLst>
                  <a:outerShdw blurRad="38100" dist="38100" dir="2700000" algn="tl">
                    <a:srgbClr val="000000">
                      <a:alpha val="43137"/>
                    </a:srgbClr>
                  </a:outerShdw>
                </a:effectLst>
                <a:latin typeface="+mj-lt"/>
                <a:ea typeface="+mj-ea"/>
                <a:cs typeface="+mj-cs"/>
              </a:rPr>
              <a:t> </a:t>
            </a:r>
            <a:r>
              <a:rPr lang="el-GR" sz="1100" dirty="0" smtClean="0">
                <a:effectLst>
                  <a:outerShdw blurRad="38100" dist="38100" dir="2700000" algn="tl">
                    <a:srgbClr val="000000">
                      <a:alpha val="43137"/>
                    </a:srgbClr>
                  </a:outerShdw>
                </a:effectLst>
                <a:latin typeface="+mj-lt"/>
                <a:ea typeface="+mj-ea"/>
                <a:cs typeface="+mj-cs"/>
              </a:rPr>
              <a:t>καρκίνωμα</a:t>
            </a:r>
            <a:r>
              <a:rPr kumimoji="0" lang="el-GR" sz="1100" b="0" i="0" u="none" strike="noStrike" kern="1200" cap="none" spc="0" normalizeH="0" noProof="0" dirty="0" smtClean="0">
                <a:ln>
                  <a:noFill/>
                </a:ln>
                <a:solidFill>
                  <a:schemeClr val="tx1"/>
                </a:solidFill>
                <a:effectLst/>
                <a:uLnTx/>
                <a:uFillTx/>
                <a:latin typeface="+mj-lt"/>
                <a:ea typeface="+mj-ea"/>
                <a:cs typeface="+mj-cs"/>
              </a:rPr>
              <a:t>»,  ο δόκιμος  </a:t>
            </a:r>
            <a:r>
              <a:rPr kumimoji="0" lang="el-GR" sz="1100" b="0" i="0" u="none" strike="noStrike" kern="1200" cap="none" spc="0" normalizeH="0" noProof="0" dirty="0" smtClean="0">
                <a:ln>
                  <a:noFill/>
                </a:ln>
                <a:solidFill>
                  <a:schemeClr val="tx1"/>
                </a:solidFill>
                <a:effectLst/>
                <a:uLnTx/>
                <a:uFillTx/>
                <a:latin typeface="+mj-lt"/>
                <a:ea typeface="+mj-ea"/>
                <a:cs typeface="+mj-cs"/>
              </a:rPr>
              <a:t>όρος, </a:t>
            </a:r>
            <a:r>
              <a:rPr kumimoji="0" lang="el-GR" sz="1100" b="0" i="0" u="none" strike="noStrike" kern="1200" cap="none" spc="0" normalizeH="0" noProof="0" dirty="0" smtClean="0">
                <a:ln>
                  <a:noFill/>
                </a:ln>
                <a:solidFill>
                  <a:schemeClr val="tx1"/>
                </a:solidFill>
                <a:effectLst/>
                <a:uLnTx/>
                <a:uFillTx/>
                <a:latin typeface="+mj-lt"/>
                <a:ea typeface="+mj-ea"/>
                <a:cs typeface="+mj-cs"/>
              </a:rPr>
              <a:t>όσον αφορά  στο ουροθήλιο )</a:t>
            </a:r>
            <a:r>
              <a:rPr kumimoji="0" lang="el-GR" sz="11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11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148064" y="274637"/>
            <a:ext cx="3888431" cy="6430963"/>
          </a:xfrm>
        </p:spPr>
        <p:txBody>
          <a:bodyPr>
            <a:normAutofit fontScale="90000"/>
          </a:bodyPr>
          <a:lstStyle/>
          <a:p>
            <a:r>
              <a:rPr lang="el-GR" sz="2800" dirty="0" err="1" smtClean="0"/>
              <a:t>Ταυτοποιήστε</a:t>
            </a:r>
            <a:r>
              <a:rPr lang="el-GR" sz="2800" dirty="0" smtClean="0"/>
              <a:t> τα εικονιζόμενα </a:t>
            </a:r>
            <a:r>
              <a:rPr lang="el-GR" sz="2800" b="1" dirty="0" err="1" smtClean="0"/>
              <a:t>προ</a:t>
            </a:r>
            <a:r>
              <a:rPr lang="el-GR" sz="2800" dirty="0" err="1" smtClean="0"/>
              <a:t>διηθητικά</a:t>
            </a:r>
            <a:r>
              <a:rPr lang="el-GR" sz="2800" dirty="0" smtClean="0"/>
              <a:t> </a:t>
            </a:r>
            <a:r>
              <a:rPr lang="el-GR" sz="2800" dirty="0" err="1" smtClean="0"/>
              <a:t>ουροθηλιακά</a:t>
            </a:r>
            <a:r>
              <a:rPr lang="el-GR" sz="2800" dirty="0" smtClean="0"/>
              <a:t> καρκινώματα της ουροδόχου κύστης </a:t>
            </a:r>
            <a:br>
              <a:rPr lang="el-GR" sz="2800" dirty="0" smtClean="0"/>
            </a:br>
            <a:r>
              <a:rPr lang="el-GR" sz="2800" dirty="0" smtClean="0"/>
              <a:t>και αναφέρατε την </a:t>
            </a:r>
            <a:r>
              <a:rPr lang="el-GR" sz="2800" dirty="0" smtClean="0">
                <a:effectLst>
                  <a:outerShdw blurRad="38100" dist="38100" dir="2700000" algn="tl">
                    <a:srgbClr val="000000">
                      <a:alpha val="43137"/>
                    </a:srgbClr>
                  </a:outerShdw>
                </a:effectLst>
              </a:rPr>
              <a:t>πρόδρομη αλλοίωση</a:t>
            </a:r>
            <a:r>
              <a:rPr lang="el-GR" sz="2800" dirty="0" smtClean="0"/>
              <a:t/>
            </a:r>
            <a:br>
              <a:rPr lang="el-GR" sz="2800" dirty="0" smtClean="0"/>
            </a:br>
            <a:r>
              <a:rPr lang="el-GR" sz="2800" dirty="0" smtClean="0"/>
              <a:t> του καθενός.</a:t>
            </a:r>
            <a:br>
              <a:rPr lang="el-GR" sz="2800" dirty="0" smtClean="0"/>
            </a:br>
            <a:r>
              <a:rPr lang="el-GR" sz="2800" dirty="0" smtClean="0"/>
              <a:t>Ποιό από τα δύο καρκινώματα έχει σαφώς </a:t>
            </a:r>
            <a:r>
              <a:rPr lang="el-GR" sz="2800" dirty="0" smtClean="0">
                <a:effectLst>
                  <a:outerShdw blurRad="38100" dist="38100" dir="2700000" algn="tl">
                    <a:srgbClr val="000000">
                      <a:alpha val="43137"/>
                    </a:srgbClr>
                  </a:outerShdw>
                </a:effectLst>
              </a:rPr>
              <a:t>υψηλότερο</a:t>
            </a:r>
            <a:r>
              <a:rPr lang="el-GR" sz="2800" dirty="0" smtClean="0"/>
              <a:t> κίνδυνο εξέλιξης σε διηθητικό καρκίνωμα και πού είναι δυνατόν αυτό </a:t>
            </a:r>
            <a:br>
              <a:rPr lang="el-GR" sz="2800" dirty="0" smtClean="0"/>
            </a:br>
            <a:r>
              <a:rPr lang="el-GR" sz="2800" dirty="0" smtClean="0"/>
              <a:t>να </a:t>
            </a:r>
            <a:r>
              <a:rPr lang="el-GR" sz="2800" dirty="0" smtClean="0">
                <a:effectLst>
                  <a:outerShdw blurRad="38100" dist="38100" dir="2700000" algn="tl">
                    <a:srgbClr val="000000">
                      <a:alpha val="43137"/>
                    </a:srgbClr>
                  </a:outerShdw>
                </a:effectLst>
              </a:rPr>
              <a:t>επεκτείνεται</a:t>
            </a:r>
            <a:r>
              <a:rPr lang="el-GR" sz="2800" dirty="0" smtClean="0"/>
              <a:t>, </a:t>
            </a:r>
            <a:br>
              <a:rPr lang="el-GR" sz="2800" dirty="0" smtClean="0"/>
            </a:br>
            <a:r>
              <a:rPr lang="el-GR" sz="2800" dirty="0" smtClean="0"/>
              <a:t>ενώ είναι ακόμη </a:t>
            </a:r>
            <a:r>
              <a:rPr lang="el-GR" sz="2800" dirty="0" err="1" smtClean="0"/>
              <a:t>προδιηθητικό</a:t>
            </a:r>
            <a:r>
              <a:rPr lang="en-US" sz="2800" dirty="0" smtClean="0"/>
              <a:t>;</a:t>
            </a:r>
            <a:endParaRPr lang="el-GR" sz="2800" dirty="0"/>
          </a:p>
        </p:txBody>
      </p:sp>
      <p:pic>
        <p:nvPicPr>
          <p:cNvPr id="1026" name="Picture 2" descr="C:\Users\Νεφέλη\Desktop\300px-Urothelial_carcinoma_in_situ_--_very_high_ma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95535" y="116633"/>
            <a:ext cx="4608511" cy="307234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Νεφέλη\Desktop\kidneytumormalignanturothelialcarcinomaTretiakova0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95536" y="3356992"/>
            <a:ext cx="4608510" cy="343958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32040" y="12509"/>
            <a:ext cx="4392488" cy="72454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78266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071934" cy="1285860"/>
          </a:xfrm>
        </p:spPr>
        <p:txBody>
          <a:bodyPr>
            <a:noAutofit/>
          </a:bodyPr>
          <a:lstStyle/>
          <a:p>
            <a:r>
              <a:rPr lang="el-GR" sz="2000" dirty="0" smtClean="0"/>
              <a:t>Καθορίστε το βαθμό κακοήθειας και σταδιοποιήστε παθολογοανατομικά τα εικονιζόμενα ουροθηλιακά καρκινώματα της ουροδόχου κύστης.</a:t>
            </a:r>
            <a:endParaRPr lang="el-GR" sz="2000" dirty="0"/>
          </a:p>
        </p:txBody>
      </p:sp>
      <p:pic>
        <p:nvPicPr>
          <p:cNvPr id="65538" name="Picture 2" descr="C:\Users\αγαπουλακι\Desktop\urothelial_carcinoma-high-grade-bladder-7-ub006-1.jpeg"/>
          <p:cNvPicPr>
            <a:picLocks noChangeAspect="1" noChangeArrowheads="1"/>
          </p:cNvPicPr>
          <p:nvPr/>
        </p:nvPicPr>
        <p:blipFill>
          <a:blip r:embed="rId2" cstate="print"/>
          <a:srcRect/>
          <a:stretch>
            <a:fillRect/>
          </a:stretch>
        </p:blipFill>
        <p:spPr bwMode="auto">
          <a:xfrm rot="5400000">
            <a:off x="-528028" y="2099607"/>
            <a:ext cx="5270831" cy="3786214"/>
          </a:xfrm>
          <a:prstGeom prst="rect">
            <a:avLst/>
          </a:prstGeom>
          <a:noFill/>
        </p:spPr>
      </p:pic>
      <p:pic>
        <p:nvPicPr>
          <p:cNvPr id="65540" name="Picture 4" descr="C:\Users\αγαπουλακι\Desktop\Urothelial_carcinoma_in_situ_-_alt_--_high_mag.jpg"/>
          <p:cNvPicPr>
            <a:picLocks noChangeAspect="1" noChangeArrowheads="1"/>
          </p:cNvPicPr>
          <p:nvPr/>
        </p:nvPicPr>
        <p:blipFill>
          <a:blip r:embed="rId3" cstate="print"/>
          <a:srcRect/>
          <a:stretch>
            <a:fillRect/>
          </a:stretch>
        </p:blipFill>
        <p:spPr bwMode="auto">
          <a:xfrm>
            <a:off x="4219604" y="0"/>
            <a:ext cx="4924396" cy="2714644"/>
          </a:xfrm>
          <a:prstGeom prst="rect">
            <a:avLst/>
          </a:prstGeom>
          <a:noFill/>
        </p:spPr>
      </p:pic>
      <p:pic>
        <p:nvPicPr>
          <p:cNvPr id="65541" name="Picture 5" descr="C:\Users\αγαπουλακι\Desktop\urothelial-carcinoma-papillary-low-grade-[1-ub003-.jpeg"/>
          <p:cNvPicPr>
            <a:picLocks noChangeAspect="1" noChangeArrowheads="1"/>
          </p:cNvPicPr>
          <p:nvPr/>
        </p:nvPicPr>
        <p:blipFill>
          <a:blip r:embed="rId4" cstate="print"/>
          <a:srcRect/>
          <a:stretch>
            <a:fillRect/>
          </a:stretch>
        </p:blipFill>
        <p:spPr bwMode="auto">
          <a:xfrm>
            <a:off x="4214810" y="3071810"/>
            <a:ext cx="4929190" cy="3557232"/>
          </a:xfrm>
          <a:prstGeom prst="rect">
            <a:avLst/>
          </a:prstGeom>
          <a:noFill/>
        </p:spPr>
      </p:pic>
      <p:sp>
        <p:nvSpPr>
          <p:cNvPr id="7" name="Title 1"/>
          <p:cNvSpPr txBox="1">
            <a:spLocks/>
          </p:cNvSpPr>
          <p:nvPr/>
        </p:nvSpPr>
        <p:spPr>
          <a:xfrm rot="10800000" flipV="1">
            <a:off x="457199" y="5500702"/>
            <a:ext cx="3328982" cy="714380"/>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600" normalizeH="0" baseline="0" noProof="0" dirty="0" smtClean="0">
                <a:ln>
                  <a:noFill/>
                </a:ln>
                <a:solidFill>
                  <a:schemeClr val="tx1"/>
                </a:solidFill>
                <a:effectLst/>
                <a:uLnTx/>
                <a:uFillTx/>
                <a:latin typeface="+mj-lt"/>
                <a:ea typeface="+mj-ea"/>
                <a:cs typeface="+mj-cs"/>
              </a:rPr>
              <a:t>Υψηλόβαθμης κακοήθειας, </a:t>
            </a:r>
            <a:r>
              <a:rPr kumimoji="0" lang="en-US" sz="2800" b="1" i="0" u="none" strike="noStrike" kern="1200" cap="none" spc="600" normalizeH="0" baseline="0" noProof="0" dirty="0" smtClean="0">
                <a:ln>
                  <a:noFill/>
                </a:ln>
                <a:solidFill>
                  <a:schemeClr val="tx1"/>
                </a:solidFill>
                <a:effectLst/>
                <a:uLnTx/>
                <a:uFillTx/>
                <a:latin typeface="+mj-lt"/>
                <a:ea typeface="+mj-ea"/>
                <a:cs typeface="+mj-cs"/>
              </a:rPr>
              <a:t>pT2</a:t>
            </a:r>
            <a:endParaRPr kumimoji="0" lang="el-GR" sz="2800" b="1" i="0" u="none" strike="noStrike" kern="1200" cap="none" spc="600" normalizeH="0" baseline="0" noProof="0" dirty="0">
              <a:ln>
                <a:noFill/>
              </a:ln>
              <a:solidFill>
                <a:schemeClr val="tx1"/>
              </a:solidFill>
              <a:effectLst/>
              <a:uLnTx/>
              <a:uFillTx/>
              <a:latin typeface="+mj-lt"/>
              <a:ea typeface="+mj-ea"/>
              <a:cs typeface="+mj-cs"/>
            </a:endParaRPr>
          </a:p>
        </p:txBody>
      </p:sp>
      <p:sp>
        <p:nvSpPr>
          <p:cNvPr id="8" name="Title 1"/>
          <p:cNvSpPr txBox="1">
            <a:spLocks/>
          </p:cNvSpPr>
          <p:nvPr/>
        </p:nvSpPr>
        <p:spPr>
          <a:xfrm rot="10800000" flipV="1">
            <a:off x="4214809" y="1571612"/>
            <a:ext cx="4929189" cy="1143008"/>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600" normalizeH="0" baseline="0" noProof="0" dirty="0" smtClean="0">
                <a:ln>
                  <a:noFill/>
                </a:ln>
                <a:solidFill>
                  <a:schemeClr val="tx1"/>
                </a:solidFill>
                <a:effectLst/>
                <a:uLnTx/>
                <a:uFillTx/>
                <a:latin typeface="+mj-lt"/>
                <a:ea typeface="+mj-ea"/>
                <a:cs typeface="+mj-cs"/>
              </a:rPr>
              <a:t>( </a:t>
            </a:r>
            <a:r>
              <a:rPr kumimoji="0" lang="el-GR" sz="2800" b="1" i="0" u="none" strike="noStrike" kern="1200" cap="none" spc="600" normalizeH="0" baseline="0" noProof="0" dirty="0" smtClean="0">
                <a:ln>
                  <a:noFill/>
                </a:ln>
                <a:solidFill>
                  <a:schemeClr val="tx1"/>
                </a:solidFill>
                <a:effectLst/>
                <a:uLnTx/>
                <a:uFillTx/>
                <a:latin typeface="+mj-lt"/>
                <a:ea typeface="+mj-ea"/>
                <a:cs typeface="+mj-cs"/>
              </a:rPr>
              <a:t>Υψηλόβαθμης κακοήθειας</a:t>
            </a:r>
            <a:r>
              <a:rPr kumimoji="0" lang="en-US" sz="2800" b="1" i="0" u="none" strike="noStrike" kern="1200" cap="none" spc="600" normalizeH="0" baseline="0" noProof="0" dirty="0" smtClean="0">
                <a:ln>
                  <a:noFill/>
                </a:ln>
                <a:solidFill>
                  <a:schemeClr val="tx1"/>
                </a:solidFill>
                <a:effectLst/>
                <a:uLnTx/>
                <a:uFillTx/>
                <a:latin typeface="+mj-lt"/>
                <a:ea typeface="+mj-ea"/>
                <a:cs typeface="+mj-cs"/>
              </a:rPr>
              <a:t>)</a:t>
            </a:r>
            <a:r>
              <a:rPr kumimoji="0" lang="el-GR" sz="2800" b="1" i="0" u="none" strike="noStrike" kern="1200" cap="none" spc="600" normalizeH="0" baseline="0" noProof="0" dirty="0" smtClean="0">
                <a:ln>
                  <a:noFill/>
                </a:ln>
                <a:solidFill>
                  <a:schemeClr val="tx1"/>
                </a:solidFill>
                <a:effectLst/>
                <a:uLnTx/>
                <a:uFillTx/>
                <a:latin typeface="+mj-lt"/>
                <a:ea typeface="+mj-ea"/>
                <a:cs typeface="+mj-cs"/>
              </a:rPr>
              <a:t>, </a:t>
            </a:r>
            <a:r>
              <a:rPr kumimoji="0" lang="en-US" sz="2800" b="1" i="0" u="none" strike="noStrike" kern="1200" cap="none" spc="600" normalizeH="0" baseline="0" noProof="0" dirty="0" err="1" smtClean="0">
                <a:ln>
                  <a:noFill/>
                </a:ln>
                <a:solidFill>
                  <a:schemeClr val="tx1"/>
                </a:solidFill>
                <a:effectLst/>
                <a:uLnTx/>
                <a:uFillTx/>
                <a:latin typeface="+mj-lt"/>
                <a:ea typeface="+mj-ea"/>
                <a:cs typeface="+mj-cs"/>
              </a:rPr>
              <a:t>pTis</a:t>
            </a:r>
            <a:endParaRPr kumimoji="0" lang="el-GR" sz="2800" b="1" i="0" u="none" strike="noStrike" kern="1200" cap="none" spc="600" normalizeH="0" baseline="0" noProof="0" dirty="0">
              <a:ln>
                <a:noFill/>
              </a:ln>
              <a:solidFill>
                <a:schemeClr val="tx1"/>
              </a:solidFill>
              <a:effectLst/>
              <a:uLnTx/>
              <a:uFillTx/>
              <a:latin typeface="+mj-lt"/>
              <a:ea typeface="+mj-ea"/>
              <a:cs typeface="+mj-cs"/>
            </a:endParaRPr>
          </a:p>
        </p:txBody>
      </p:sp>
      <p:sp>
        <p:nvSpPr>
          <p:cNvPr id="9" name="Title 1"/>
          <p:cNvSpPr txBox="1">
            <a:spLocks/>
          </p:cNvSpPr>
          <p:nvPr/>
        </p:nvSpPr>
        <p:spPr>
          <a:xfrm rot="10800000" flipV="1">
            <a:off x="4367206" y="5429264"/>
            <a:ext cx="4929189" cy="1000132"/>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600" normalizeH="0" baseline="0" noProof="0" dirty="0" smtClean="0">
                <a:ln>
                  <a:noFill/>
                </a:ln>
                <a:solidFill>
                  <a:schemeClr val="tx1"/>
                </a:solidFill>
                <a:effectLst/>
                <a:uLnTx/>
                <a:uFillTx/>
                <a:latin typeface="+mj-lt"/>
                <a:ea typeface="+mj-ea"/>
                <a:cs typeface="+mj-cs"/>
              </a:rPr>
              <a:t>(</a:t>
            </a:r>
            <a:r>
              <a:rPr kumimoji="0" lang="el-GR" sz="2800" b="1" i="0" u="none" strike="noStrike" kern="1200" cap="none" spc="600" normalizeH="0" baseline="0" noProof="0" dirty="0" smtClean="0">
                <a:ln>
                  <a:noFill/>
                </a:ln>
                <a:solidFill>
                  <a:schemeClr val="tx1"/>
                </a:solidFill>
                <a:effectLst/>
                <a:uLnTx/>
                <a:uFillTx/>
                <a:latin typeface="+mj-lt"/>
                <a:ea typeface="+mj-ea"/>
                <a:cs typeface="+mj-cs"/>
              </a:rPr>
              <a:t>Θηλώδες)</a:t>
            </a:r>
            <a:r>
              <a:rPr kumimoji="0" lang="en-US" sz="2800" b="1" i="0" u="none" strike="noStrike" kern="1200" cap="none" spc="600" normalizeH="0" baseline="0" noProof="0" dirty="0" smtClean="0">
                <a:ln>
                  <a:noFill/>
                </a:ln>
                <a:solidFill>
                  <a:schemeClr val="tx1"/>
                </a:solidFill>
                <a:effectLst/>
                <a:uLnTx/>
                <a:uFillTx/>
                <a:latin typeface="+mj-lt"/>
                <a:ea typeface="+mj-ea"/>
                <a:cs typeface="+mj-cs"/>
              </a:rPr>
              <a:t> </a:t>
            </a:r>
            <a:r>
              <a:rPr lang="el-GR" sz="2800" b="1" spc="600" dirty="0" smtClean="0">
                <a:latin typeface="+mj-lt"/>
                <a:ea typeface="+mj-ea"/>
                <a:cs typeface="+mj-cs"/>
              </a:rPr>
              <a:t>χαμη</a:t>
            </a:r>
            <a:r>
              <a:rPr kumimoji="0" lang="el-GR" sz="2800" b="1" i="0" u="none" strike="noStrike" kern="1200" cap="none" spc="600" normalizeH="0" baseline="0" noProof="0" dirty="0" smtClean="0">
                <a:ln>
                  <a:noFill/>
                </a:ln>
                <a:solidFill>
                  <a:schemeClr val="tx1"/>
                </a:solidFill>
                <a:effectLst/>
                <a:uLnTx/>
                <a:uFillTx/>
                <a:latin typeface="+mj-lt"/>
                <a:ea typeface="+mj-ea"/>
                <a:cs typeface="+mj-cs"/>
              </a:rPr>
              <a:t>λόβαθμης κακοήθειας, </a:t>
            </a:r>
            <a:r>
              <a:rPr kumimoji="0" lang="en-US" sz="2800" b="1" i="0" u="none" strike="noStrike" kern="1200" cap="none" spc="600" normalizeH="0" baseline="0" noProof="0" dirty="0" err="1" smtClean="0">
                <a:ln>
                  <a:noFill/>
                </a:ln>
                <a:solidFill>
                  <a:schemeClr val="tx1"/>
                </a:solidFill>
                <a:effectLst/>
                <a:uLnTx/>
                <a:uFillTx/>
                <a:latin typeface="+mj-lt"/>
                <a:ea typeface="+mj-ea"/>
                <a:cs typeface="+mj-cs"/>
              </a:rPr>
              <a:t>pT</a:t>
            </a:r>
            <a:r>
              <a:rPr kumimoji="0" lang="el-GR" sz="2800" b="1" i="0" u="none" strike="noStrike" kern="1200" cap="none" spc="600" normalizeH="0" baseline="0" noProof="0" dirty="0" smtClean="0">
                <a:ln>
                  <a:noFill/>
                </a:ln>
                <a:solidFill>
                  <a:schemeClr val="tx1"/>
                </a:solidFill>
                <a:effectLst/>
                <a:uLnTx/>
                <a:uFillTx/>
                <a:latin typeface="+mj-lt"/>
                <a:ea typeface="+mj-ea"/>
                <a:cs typeface="+mj-cs"/>
              </a:rPr>
              <a:t>α</a:t>
            </a:r>
            <a:endParaRPr kumimoji="0" lang="el-GR" sz="2800" b="1" i="0" u="none" strike="noStrike" kern="1200" cap="none" spc="60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293088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Εικόνα 5"/>
          <p:cNvPicPr>
            <a:picLocks noChangeAspect="1" noChangeArrowheads="1"/>
          </p:cNvPicPr>
          <p:nvPr/>
        </p:nvPicPr>
        <p:blipFill>
          <a:blip r:embed="rId2" cstate="print"/>
          <a:srcRect/>
          <a:stretch>
            <a:fillRect/>
          </a:stretch>
        </p:blipFill>
        <p:spPr bwMode="auto">
          <a:xfrm>
            <a:off x="214282" y="3643314"/>
            <a:ext cx="2143140" cy="1857388"/>
          </a:xfrm>
          <a:prstGeom prst="rect">
            <a:avLst/>
          </a:prstGeom>
          <a:noFill/>
          <a:ln w="9525">
            <a:noFill/>
            <a:miter lim="800000"/>
            <a:headEnd/>
            <a:tailEnd/>
          </a:ln>
        </p:spPr>
      </p:pic>
      <p:pic>
        <p:nvPicPr>
          <p:cNvPr id="3" name="Picture 9" descr="Εικόνα 6"/>
          <p:cNvPicPr>
            <a:picLocks noChangeAspect="1" noChangeArrowheads="1"/>
          </p:cNvPicPr>
          <p:nvPr/>
        </p:nvPicPr>
        <p:blipFill>
          <a:blip r:embed="rId3" cstate="print"/>
          <a:srcRect/>
          <a:stretch>
            <a:fillRect/>
          </a:stretch>
        </p:blipFill>
        <p:spPr bwMode="auto">
          <a:xfrm>
            <a:off x="214282" y="214290"/>
            <a:ext cx="4041744" cy="3168352"/>
          </a:xfrm>
          <a:prstGeom prst="rect">
            <a:avLst/>
          </a:prstGeom>
          <a:noFill/>
          <a:ln w="9525">
            <a:noFill/>
            <a:miter lim="800000"/>
            <a:headEnd/>
            <a:tailEnd/>
          </a:ln>
        </p:spPr>
      </p:pic>
      <p:pic>
        <p:nvPicPr>
          <p:cNvPr id="4" name="Picture 4" descr="Εικόνα 13"/>
          <p:cNvPicPr>
            <a:picLocks noChangeAspect="1" noChangeArrowheads="1"/>
          </p:cNvPicPr>
          <p:nvPr/>
        </p:nvPicPr>
        <p:blipFill>
          <a:blip r:embed="rId4" cstate="print"/>
          <a:srcRect/>
          <a:stretch>
            <a:fillRect/>
          </a:stretch>
        </p:blipFill>
        <p:spPr bwMode="auto">
          <a:xfrm>
            <a:off x="4694094" y="214290"/>
            <a:ext cx="4149898" cy="3214710"/>
          </a:xfrm>
          <a:prstGeom prst="rect">
            <a:avLst/>
          </a:prstGeom>
          <a:noFill/>
          <a:ln w="9525">
            <a:noFill/>
            <a:miter lim="800000"/>
            <a:headEnd/>
            <a:tailEnd/>
          </a:ln>
        </p:spPr>
      </p:pic>
      <p:pic>
        <p:nvPicPr>
          <p:cNvPr id="1026" name="Picture 2" descr="C:\Users\user\Desktop\αρχείο λήψης (1).jpg"/>
          <p:cNvPicPr>
            <a:picLocks noChangeAspect="1" noChangeArrowheads="1"/>
          </p:cNvPicPr>
          <p:nvPr/>
        </p:nvPicPr>
        <p:blipFill>
          <a:blip r:embed="rId5" cstate="print"/>
          <a:srcRect/>
          <a:stretch>
            <a:fillRect/>
          </a:stretch>
        </p:blipFill>
        <p:spPr bwMode="auto">
          <a:xfrm rot="5400000">
            <a:off x="6606634" y="4037572"/>
            <a:ext cx="2786083" cy="1997569"/>
          </a:xfrm>
          <a:prstGeom prst="rect">
            <a:avLst/>
          </a:prstGeom>
          <a:noFill/>
        </p:spPr>
      </p:pic>
      <p:pic>
        <p:nvPicPr>
          <p:cNvPr id="1027" name="Picture 3" descr="C:\Users\user\Desktop\αρχείο λήψης (2).jpg"/>
          <p:cNvPicPr>
            <a:picLocks noChangeAspect="1" noChangeArrowheads="1"/>
          </p:cNvPicPr>
          <p:nvPr/>
        </p:nvPicPr>
        <p:blipFill>
          <a:blip r:embed="rId6" cstate="print"/>
          <a:srcRect/>
          <a:stretch>
            <a:fillRect/>
          </a:stretch>
        </p:blipFill>
        <p:spPr bwMode="auto">
          <a:xfrm>
            <a:off x="4429124" y="3643314"/>
            <a:ext cx="2500330" cy="1847850"/>
          </a:xfrm>
          <a:prstGeom prst="rect">
            <a:avLst/>
          </a:prstGeom>
          <a:noFill/>
        </p:spPr>
      </p:pic>
      <p:pic>
        <p:nvPicPr>
          <p:cNvPr id="1029" name="Picture 5" descr="C:\Users\user\Desktop\αρχείο λήψης.jpg"/>
          <p:cNvPicPr>
            <a:picLocks noChangeAspect="1" noChangeArrowheads="1"/>
          </p:cNvPicPr>
          <p:nvPr/>
        </p:nvPicPr>
        <p:blipFill>
          <a:blip r:embed="rId7" cstate="print"/>
          <a:srcRect/>
          <a:stretch>
            <a:fillRect/>
          </a:stretch>
        </p:blipFill>
        <p:spPr bwMode="auto">
          <a:xfrm>
            <a:off x="2428860" y="3643314"/>
            <a:ext cx="1962582" cy="1857388"/>
          </a:xfrm>
          <a:prstGeom prst="rect">
            <a:avLst/>
          </a:prstGeom>
          <a:noFill/>
        </p:spPr>
      </p:pic>
      <p:sp>
        <p:nvSpPr>
          <p:cNvPr id="9" name="1 - Τίτλος"/>
          <p:cNvSpPr txBox="1">
            <a:spLocks/>
          </p:cNvSpPr>
          <p:nvPr/>
        </p:nvSpPr>
        <p:spPr>
          <a:xfrm>
            <a:off x="0" y="5572140"/>
            <a:ext cx="7000892" cy="128586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1600" b="0" i="0" u="none" strike="noStrike" kern="1200" cap="none" spc="0" normalizeH="0" baseline="0" noProof="0" dirty="0" smtClean="0">
                <a:ln>
                  <a:noFill/>
                </a:ln>
                <a:solidFill>
                  <a:schemeClr val="tx1"/>
                </a:solidFill>
                <a:effectLst/>
                <a:uLnTx/>
                <a:uFillTx/>
                <a:latin typeface="+mj-lt"/>
                <a:ea typeface="+mj-ea"/>
                <a:cs typeface="+mj-cs"/>
              </a:rPr>
              <a:t>Ποιο το εικονιζόμενο μορφολογικό πρότυπο αλλοίωσης σε όλα τα σπειράματα ασθενούς με υποτροπιάζουσα αιματουρία, εμφανισθείσα τρεις μέρες μετά από λοίμωξη των αεροφόρων οδών του</a:t>
            </a:r>
            <a:r>
              <a:rPr kumimoji="0" lang="en-US" sz="16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1600" b="0" i="0" u="none" strike="noStrike" kern="1200" cap="none" spc="0" normalizeH="0" baseline="0" noProof="0" dirty="0" smtClean="0">
                <a:ln>
                  <a:noFill/>
                </a:ln>
                <a:solidFill>
                  <a:schemeClr val="tx1"/>
                </a:solidFill>
                <a:effectLst/>
                <a:uLnTx/>
                <a:uFillTx/>
                <a:latin typeface="+mj-lt"/>
                <a:ea typeface="+mj-ea"/>
                <a:cs typeface="+mj-cs"/>
              </a:rPr>
              <a:t>Ποια τα προφανώς εναποτιθέμενα συμπλέγματα στην εικόνα του </a:t>
            </a:r>
            <a:r>
              <a:rPr kumimoji="0" lang="el-GR" sz="1600" b="0" i="0" u="none" strike="noStrike" kern="1200" cap="none" spc="0" normalizeH="0" baseline="0" noProof="0" dirty="0" err="1" smtClean="0">
                <a:ln>
                  <a:noFill/>
                </a:ln>
                <a:solidFill>
                  <a:schemeClr val="tx1"/>
                </a:solidFill>
                <a:effectLst/>
                <a:uLnTx/>
                <a:uFillTx/>
                <a:latin typeface="+mj-lt"/>
                <a:ea typeface="+mj-ea"/>
                <a:cs typeface="+mj-cs"/>
              </a:rPr>
              <a:t>ανοσοφθορισμού</a:t>
            </a:r>
            <a:r>
              <a:rPr kumimoji="0" lang="en-US" sz="1600" b="0" i="0" u="none" strike="noStrike" kern="1200" cap="none" spc="0" normalizeH="0" baseline="0" noProof="0" dirty="0" smtClean="0">
                <a:ln>
                  <a:noFill/>
                </a:ln>
                <a:solidFill>
                  <a:schemeClr val="tx1"/>
                </a:solidFill>
                <a:effectLst/>
                <a:uLnTx/>
                <a:uFillTx/>
                <a:latin typeface="+mj-lt"/>
                <a:ea typeface="+mj-ea"/>
                <a:cs typeface="+mj-cs"/>
              </a:rPr>
              <a:t>; </a:t>
            </a:r>
            <a:endParaRPr kumimoji="0" lang="el-GR" sz="1600" b="0" i="0" u="none" strike="noStrike" kern="1200" cap="none" spc="0" normalizeH="0" baseline="0" noProof="0" dirty="0">
              <a:ln>
                <a:noFill/>
              </a:ln>
              <a:solidFill>
                <a:schemeClr val="tx1"/>
              </a:solidFill>
              <a:effectLst/>
              <a:uLnTx/>
              <a:uFillTx/>
              <a:latin typeface="+mj-lt"/>
              <a:ea typeface="+mj-ea"/>
              <a:cs typeface="+mj-cs"/>
            </a:endParaRPr>
          </a:p>
        </p:txBody>
      </p:sp>
      <p:sp>
        <p:nvSpPr>
          <p:cNvPr id="10" name="1 - Τίτλος"/>
          <p:cNvSpPr txBox="1">
            <a:spLocks/>
          </p:cNvSpPr>
          <p:nvPr/>
        </p:nvSpPr>
        <p:spPr>
          <a:xfrm>
            <a:off x="0" y="5572140"/>
            <a:ext cx="7000892" cy="128586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0" i="0" u="none" strike="noStrike" kern="1200" cap="none" spc="0" normalizeH="0" baseline="0" noProof="0" dirty="0" err="1" smtClean="0">
                <a:ln>
                  <a:noFill/>
                </a:ln>
                <a:solidFill>
                  <a:schemeClr val="tx1"/>
                </a:solidFill>
                <a:effectLst/>
                <a:uLnTx/>
                <a:uFillTx/>
                <a:latin typeface="+mj-lt"/>
                <a:ea typeface="+mj-ea"/>
                <a:cs typeface="+mj-cs"/>
              </a:rPr>
              <a:t>Μεσαγγειοϋπερπλαστικό</a:t>
            </a:r>
            <a:r>
              <a:rPr kumimoji="0" lang="el-GR" sz="3600" b="0" i="0" u="none" strike="noStrike" kern="1200" cap="none" spc="0" normalizeH="0" baseline="0" noProof="0" dirty="0" smtClean="0">
                <a:ln>
                  <a:noFill/>
                </a:ln>
                <a:solidFill>
                  <a:schemeClr val="tx1"/>
                </a:solidFill>
                <a:effectLst/>
                <a:uLnTx/>
                <a:uFillTx/>
                <a:latin typeface="+mj-lt"/>
                <a:ea typeface="+mj-ea"/>
                <a:cs typeface="+mj-cs"/>
              </a:rPr>
              <a:t> πρότυπο </a:t>
            </a:r>
            <a:r>
              <a:rPr kumimoji="0" lang="en-US" sz="3600" b="1" i="0" u="none" strike="noStrike" kern="1200" cap="none" spc="0" normalizeH="0" baseline="0" noProof="0" dirty="0" err="1" smtClean="0">
                <a:ln>
                  <a:noFill/>
                </a:ln>
                <a:solidFill>
                  <a:schemeClr val="tx1"/>
                </a:solidFill>
                <a:effectLst/>
                <a:uLnTx/>
                <a:uFillTx/>
                <a:latin typeface="+mj-lt"/>
                <a:ea typeface="+mj-ea"/>
                <a:cs typeface="+mj-cs"/>
              </a:rPr>
              <a:t>IgA</a:t>
            </a:r>
            <a:r>
              <a:rPr kumimoji="0" lang="en-US" sz="3600" b="1" i="0" u="none" strike="noStrike" kern="1200" cap="none" spc="0" normalizeH="0" baseline="0" noProof="0" dirty="0" smtClean="0">
                <a:ln>
                  <a:noFill/>
                </a:ln>
                <a:solidFill>
                  <a:schemeClr val="tx1"/>
                </a:solidFill>
                <a:effectLst/>
                <a:uLnTx/>
                <a:uFillTx/>
                <a:latin typeface="+mj-lt"/>
                <a:ea typeface="+mj-ea"/>
                <a:cs typeface="+mj-cs"/>
              </a:rPr>
              <a:t> </a:t>
            </a:r>
            <a:r>
              <a:rPr kumimoji="0" lang="el-GR" sz="3600" b="1" i="0" u="none" strike="noStrike" kern="1200" cap="none" spc="0" normalizeH="0" baseline="0" noProof="0" dirty="0" smtClean="0">
                <a:ln>
                  <a:noFill/>
                </a:ln>
                <a:solidFill>
                  <a:schemeClr val="tx1"/>
                </a:solidFill>
                <a:effectLst/>
                <a:uLnTx/>
                <a:uFillTx/>
                <a:latin typeface="+mj-lt"/>
                <a:ea typeface="+mj-ea"/>
                <a:cs typeface="+mj-cs"/>
              </a:rPr>
              <a:t>νεφροπάθειας </a:t>
            </a:r>
            <a:r>
              <a:rPr kumimoji="0" lang="el-GR" sz="3600" b="0" i="0" u="none" strike="noStrike" kern="1200" cap="none" spc="0" normalizeH="0" baseline="0" noProof="0" dirty="0" smtClean="0">
                <a:ln>
                  <a:noFill/>
                </a:ln>
                <a:solidFill>
                  <a:schemeClr val="tx1"/>
                </a:solidFill>
                <a:effectLst/>
                <a:uLnTx/>
                <a:uFillTx/>
                <a:latin typeface="+mj-lt"/>
                <a:ea typeface="+mj-ea"/>
                <a:cs typeface="+mj-cs"/>
              </a:rPr>
              <a:t>(νεφρίτιδας) </a:t>
            </a:r>
            <a:endParaRPr kumimoji="0" lang="el-GR" sz="36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315279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ox(in)">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5220072" y="116632"/>
            <a:ext cx="3466728" cy="6552728"/>
          </a:xfrm>
        </p:spPr>
        <p:txBody>
          <a:bodyPr>
            <a:normAutofit/>
          </a:bodyPr>
          <a:lstStyle/>
          <a:p>
            <a:r>
              <a:rPr lang="el-GR" sz="2800" dirty="0" smtClean="0"/>
              <a:t>Ποιά η εικονιζόμενη ειδική μορφή </a:t>
            </a:r>
            <a:r>
              <a:rPr lang="el-GR" sz="2800" u="sng" dirty="0" smtClean="0"/>
              <a:t>χρόνιας</a:t>
            </a:r>
            <a:r>
              <a:rPr lang="el-GR" sz="2800" dirty="0" smtClean="0"/>
              <a:t> κυστίτιδας σε ασθενή προερχόμενο από τη Μέση Ανατολή που εμφάνισε μακροσκοπική αιματουρία</a:t>
            </a:r>
            <a:r>
              <a:rPr lang="en-US" sz="2800" dirty="0" smtClean="0"/>
              <a:t>;</a:t>
            </a:r>
            <a:br>
              <a:rPr lang="en-US" sz="2800" dirty="0" smtClean="0"/>
            </a:br>
            <a:r>
              <a:rPr lang="el-GR" sz="2800" dirty="0" smtClean="0"/>
              <a:t>Ποιό είδος φλεγμονωδών κυττάρων κυριαρχεί </a:t>
            </a:r>
            <a:br>
              <a:rPr lang="el-GR" sz="2800" dirty="0" smtClean="0"/>
            </a:br>
            <a:r>
              <a:rPr lang="el-GR" sz="2800" dirty="0" smtClean="0"/>
              <a:t>στην πάνω εικόνα</a:t>
            </a:r>
            <a:r>
              <a:rPr lang="en-US" sz="2800" dirty="0" smtClean="0"/>
              <a:t>;</a:t>
            </a:r>
            <a:br>
              <a:rPr lang="en-US" sz="2800" dirty="0" smtClean="0"/>
            </a:br>
            <a:r>
              <a:rPr lang="el-GR" sz="2800" dirty="0" smtClean="0"/>
              <a:t>Ποιός ο απώτερος κίνδυνος για τον ασθενή</a:t>
            </a:r>
            <a:r>
              <a:rPr lang="en-US" sz="2800" dirty="0" smtClean="0"/>
              <a:t>;</a:t>
            </a:r>
            <a:endParaRPr lang="el-GR" sz="2800" dirty="0"/>
          </a:p>
        </p:txBody>
      </p:sp>
      <p:pic>
        <p:nvPicPr>
          <p:cNvPr id="2050" name="Picture 2" descr="C:\Users\Νεφέλη\Desktop\UrinaryBladder_Inflamm_Schistosomiasis1 (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0"/>
            <a:ext cx="4868334" cy="3505200"/>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C:\Users\Νεφέλη\Desktop\UrinaryBladder_Inflamm_Schistosomiasis2.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79512" y="3573016"/>
            <a:ext cx="4868334" cy="3497711"/>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980046" y="476672"/>
            <a:ext cx="4163954" cy="74888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8595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124744"/>
          </a:xfrm>
        </p:spPr>
        <p:txBody>
          <a:bodyPr>
            <a:normAutofit/>
          </a:bodyPr>
          <a:lstStyle/>
          <a:p>
            <a:r>
              <a:rPr lang="el-GR" sz="1600" dirty="0" smtClean="0"/>
              <a:t>Άρρεν έμβρυο με </a:t>
            </a:r>
            <a:r>
              <a:rPr lang="el-GR" sz="1600" dirty="0" err="1" smtClean="0"/>
              <a:t>υπερηχογραφικώς</a:t>
            </a:r>
            <a:r>
              <a:rPr lang="el-GR" sz="1600" dirty="0" smtClean="0"/>
              <a:t> διαπιστούμενη μεγάλη </a:t>
            </a:r>
            <a:r>
              <a:rPr lang="el-GR" sz="1600" dirty="0" err="1" smtClean="0"/>
              <a:t>άνηχη</a:t>
            </a:r>
            <a:r>
              <a:rPr lang="el-GR" sz="1600" dirty="0" smtClean="0"/>
              <a:t> περιοχή της κοιλιάς (κόκκινο βέλος) και σημαντικό </a:t>
            </a:r>
            <a:r>
              <a:rPr lang="el-GR" sz="1600" dirty="0" err="1" smtClean="0"/>
              <a:t>ολιγοϋδράμνιο</a:t>
            </a:r>
            <a:r>
              <a:rPr lang="el-GR" sz="1600" dirty="0" smtClean="0"/>
              <a:t> με συνεπαγόμενη υποπλασία των πνευμόνων.</a:t>
            </a:r>
            <a:r>
              <a:rPr lang="en-US" sz="1600" dirty="0" smtClean="0"/>
              <a:t> H </a:t>
            </a:r>
            <a:r>
              <a:rPr lang="el-GR" sz="1600" dirty="0" smtClean="0"/>
              <a:t>σπονδυλική στήλη σημειώνεται με μπλε βέλος. Παρατηρήστε και τα ανάλογα </a:t>
            </a:r>
            <a:r>
              <a:rPr lang="el-GR" sz="1600" dirty="0" err="1" smtClean="0"/>
              <a:t>νεκροτομικά</a:t>
            </a:r>
            <a:r>
              <a:rPr lang="el-GR" sz="1600" dirty="0" smtClean="0"/>
              <a:t> ευρήματα άλλων αρρένων εμβρύων. Ονομάστε και περιγράψτε το εικονιζόμενο σύνδρομο αναπτυξιακής ανωμαλίας της πρώιμης εμβρυϊκής ζωής.</a:t>
            </a:r>
            <a:endParaRPr lang="el-GR" sz="1600" dirty="0"/>
          </a:p>
        </p:txBody>
      </p:sp>
      <p:pic>
        <p:nvPicPr>
          <p:cNvPr id="1026" name="Picture 2" descr="C:\Users\User\Desktop\αρχείο λήψης.jpg"/>
          <p:cNvPicPr>
            <a:picLocks noChangeAspect="1" noChangeArrowheads="1"/>
          </p:cNvPicPr>
          <p:nvPr/>
        </p:nvPicPr>
        <p:blipFill>
          <a:blip r:embed="rId2" cstate="print"/>
          <a:srcRect/>
          <a:stretch>
            <a:fillRect/>
          </a:stretch>
        </p:blipFill>
        <p:spPr bwMode="auto">
          <a:xfrm>
            <a:off x="2987824" y="4869160"/>
            <a:ext cx="2466975" cy="1847850"/>
          </a:xfrm>
          <a:prstGeom prst="rect">
            <a:avLst/>
          </a:prstGeom>
          <a:noFill/>
        </p:spPr>
      </p:pic>
      <p:pic>
        <p:nvPicPr>
          <p:cNvPr id="1027" name="Picture 3" descr="C:\Users\User\Desktop\fig1.jpg"/>
          <p:cNvPicPr>
            <a:picLocks noChangeAspect="1" noChangeArrowheads="1"/>
          </p:cNvPicPr>
          <p:nvPr/>
        </p:nvPicPr>
        <p:blipFill>
          <a:blip r:embed="rId3" cstate="print"/>
          <a:srcRect/>
          <a:stretch>
            <a:fillRect/>
          </a:stretch>
        </p:blipFill>
        <p:spPr bwMode="auto">
          <a:xfrm>
            <a:off x="323528" y="1124744"/>
            <a:ext cx="4792458" cy="3528392"/>
          </a:xfrm>
          <a:prstGeom prst="rect">
            <a:avLst/>
          </a:prstGeom>
          <a:noFill/>
        </p:spPr>
      </p:pic>
      <p:pic>
        <p:nvPicPr>
          <p:cNvPr id="1028" name="Picture 4" descr="C:\Users\User\Desktop\jpg_11598_megacystis_4.jpg"/>
          <p:cNvPicPr>
            <a:picLocks noChangeAspect="1" noChangeArrowheads="1"/>
          </p:cNvPicPr>
          <p:nvPr/>
        </p:nvPicPr>
        <p:blipFill>
          <a:blip r:embed="rId4" cstate="print"/>
          <a:srcRect/>
          <a:stretch>
            <a:fillRect/>
          </a:stretch>
        </p:blipFill>
        <p:spPr bwMode="auto">
          <a:xfrm>
            <a:off x="5580112" y="1196752"/>
            <a:ext cx="3390306" cy="5328592"/>
          </a:xfrm>
          <a:prstGeom prst="rect">
            <a:avLst/>
          </a:prstGeom>
          <a:noFill/>
        </p:spPr>
      </p:pic>
      <p:pic>
        <p:nvPicPr>
          <p:cNvPr id="1029" name="Picture 5" descr="C:\Users\User\Desktop\fig7.jpg"/>
          <p:cNvPicPr>
            <a:picLocks noChangeAspect="1" noChangeArrowheads="1"/>
          </p:cNvPicPr>
          <p:nvPr/>
        </p:nvPicPr>
        <p:blipFill>
          <a:blip r:embed="rId5" cstate="print"/>
          <a:srcRect/>
          <a:stretch>
            <a:fillRect/>
          </a:stretch>
        </p:blipFill>
        <p:spPr bwMode="auto">
          <a:xfrm>
            <a:off x="0" y="5013176"/>
            <a:ext cx="2899912" cy="1541016"/>
          </a:xfrm>
          <a:prstGeom prst="rect">
            <a:avLst/>
          </a:prstGeom>
          <a:noFill/>
        </p:spPr>
      </p:pic>
      <p:sp>
        <p:nvSpPr>
          <p:cNvPr id="7" name="1 - Τίτλος"/>
          <p:cNvSpPr txBox="1">
            <a:spLocks/>
          </p:cNvSpPr>
          <p:nvPr/>
        </p:nvSpPr>
        <p:spPr>
          <a:xfrm>
            <a:off x="0" y="0"/>
            <a:ext cx="9144000" cy="1196752"/>
          </a:xfrm>
          <a:prstGeom prst="rect">
            <a:avLst/>
          </a:prstGeom>
        </p:spPr>
        <p:txBody>
          <a:bodyPr vert="horz" lIns="91440" tIns="45720" rIns="91440" bIns="45720" rtlCol="0" anchor="ctr">
            <a:normAutofit fontScale="8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Σύνδρομο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Prune-Belly</a:t>
            </a:r>
            <a:br>
              <a:rPr kumimoji="0" lang="en-US" sz="4400" b="0" i="0" u="none" strike="noStrike" kern="1200" cap="none" spc="0" normalizeH="0" baseline="0" noProof="0" dirty="0" smtClean="0">
                <a:ln>
                  <a:noFill/>
                </a:ln>
                <a:solidFill>
                  <a:schemeClr val="tx1"/>
                </a:solidFill>
                <a:effectLst/>
                <a:uLnTx/>
                <a:uFillTx/>
                <a:latin typeface="+mj-lt"/>
                <a:ea typeface="+mj-ea"/>
                <a:cs typeface="+mj-cs"/>
              </a:rPr>
            </a:br>
            <a:r>
              <a:rPr kumimoji="0" lang="el-GR" sz="2700" b="1" i="0" u="none" strike="noStrike" kern="1200" cap="none" spc="0" normalizeH="0" baseline="0" noProof="0" dirty="0" smtClean="0">
                <a:ln>
                  <a:noFill/>
                </a:ln>
                <a:solidFill>
                  <a:schemeClr val="tx1"/>
                </a:solidFill>
                <a:effectLst/>
                <a:uLnTx/>
                <a:uFillTx/>
                <a:latin typeface="+mj-lt"/>
                <a:ea typeface="+mj-ea"/>
                <a:cs typeface="+mj-cs"/>
              </a:rPr>
              <a:t>Διόγκωση της ουροδόχου κύστης</a:t>
            </a:r>
            <a:r>
              <a:rPr kumimoji="0" lang="el-GR" sz="2700" b="0" i="0" u="none" strike="noStrike" kern="1200" cap="none" spc="0" normalizeH="0" baseline="0" noProof="0" dirty="0" smtClean="0">
                <a:ln>
                  <a:noFill/>
                </a:ln>
                <a:solidFill>
                  <a:schemeClr val="tx1"/>
                </a:solidFill>
                <a:effectLst/>
                <a:uLnTx/>
                <a:uFillTx/>
                <a:latin typeface="+mj-lt"/>
                <a:ea typeface="+mj-ea"/>
                <a:cs typeface="+mj-cs"/>
              </a:rPr>
              <a:t>, διάταση των ουρητήρων και συχνά κυστική δυσπλασία των </a:t>
            </a:r>
            <a:r>
              <a:rPr kumimoji="0" lang="el-GR" sz="2700" b="0" i="0" u="none" strike="noStrike" kern="1200" cap="none" spc="0" normalizeH="0" baseline="0" noProof="0" dirty="0" err="1" smtClean="0">
                <a:ln>
                  <a:noFill/>
                </a:ln>
                <a:solidFill>
                  <a:schemeClr val="tx1"/>
                </a:solidFill>
                <a:effectLst/>
                <a:uLnTx/>
                <a:uFillTx/>
                <a:latin typeface="+mj-lt"/>
                <a:ea typeface="+mj-ea"/>
                <a:cs typeface="+mj-cs"/>
              </a:rPr>
              <a:t>νεφρών,μυϊκή</a:t>
            </a:r>
            <a:r>
              <a:rPr kumimoji="0" lang="el-GR" sz="2700" b="0" i="0" u="none" strike="noStrike" kern="1200" cap="none" spc="0" normalizeH="0" noProof="0" dirty="0" smtClean="0">
                <a:ln>
                  <a:noFill/>
                </a:ln>
                <a:solidFill>
                  <a:schemeClr val="tx1"/>
                </a:solidFill>
                <a:effectLst/>
                <a:uLnTx/>
                <a:uFillTx/>
                <a:latin typeface="+mj-lt"/>
                <a:ea typeface="+mj-ea"/>
                <a:cs typeface="+mj-cs"/>
              </a:rPr>
              <a:t> απώλεια στο κοιλιακό τοίχωμα, κρυψορχία.</a:t>
            </a:r>
            <a:endParaRPr kumimoji="0" lang="el-GR" sz="27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C000"/>
            </a:gs>
            <a:gs pos="50000">
              <a:schemeClr val="accent1">
                <a:tint val="44500"/>
                <a:satMod val="160000"/>
              </a:schemeClr>
            </a:gs>
            <a:gs pos="100000">
              <a:schemeClr val="accent1">
                <a:tint val="23500"/>
                <a:satMod val="160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1026" name="Picture 2" descr="C:\Users\User\Desktop\ΑΝΤΡΕΑΣ\AIVAZOVSKY etc\WALLPAPERs-l1600.jpg"/>
          <p:cNvPicPr>
            <a:picLocks noChangeAspect="1" noChangeArrowheads="1"/>
          </p:cNvPicPr>
          <p:nvPr/>
        </p:nvPicPr>
        <p:blipFill>
          <a:blip r:embed="rId2" cstate="print"/>
          <a:srcRect/>
          <a:stretch>
            <a:fillRect/>
          </a:stretch>
        </p:blipFill>
        <p:spPr bwMode="auto">
          <a:xfrm>
            <a:off x="485775" y="347663"/>
            <a:ext cx="8172450" cy="6162675"/>
          </a:xfrm>
          <a:prstGeom prst="rect">
            <a:avLst/>
          </a:prstGeom>
          <a:noFill/>
        </p:spPr>
      </p:pic>
    </p:spTree>
    <p:extLst>
      <p:ext uri="{BB962C8B-B14F-4D97-AF65-F5344CB8AC3E}">
        <p14:creationId xmlns:p14="http://schemas.microsoft.com/office/powerpoint/2010/main" xmlns="" val="372255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143000"/>
          </a:xfrm>
        </p:spPr>
        <p:txBody>
          <a:bodyPr>
            <a:normAutofit/>
          </a:bodyPr>
          <a:lstStyle/>
          <a:p>
            <a:r>
              <a:rPr lang="el-GR" dirty="0" smtClean="0"/>
              <a:t>Οξεία </a:t>
            </a:r>
            <a:r>
              <a:rPr lang="el-GR" dirty="0" err="1" smtClean="0"/>
              <a:t>υπερπλαστική</a:t>
            </a:r>
            <a:r>
              <a:rPr lang="el-GR" dirty="0" smtClean="0"/>
              <a:t> </a:t>
            </a:r>
            <a:r>
              <a:rPr lang="el-GR" dirty="0" err="1" smtClean="0"/>
              <a:t>μεταλοιμώδης</a:t>
            </a:r>
            <a:r>
              <a:rPr lang="el-GR" dirty="0" smtClean="0"/>
              <a:t> ΣΝ </a:t>
            </a:r>
            <a:endParaRPr lang="el-GR" dirty="0"/>
          </a:p>
        </p:txBody>
      </p:sp>
      <p:pic>
        <p:nvPicPr>
          <p:cNvPr id="1026" name="Picture 2" descr="Post-infectious glomerulonephritis - very high mag.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708188" y="2457863"/>
            <a:ext cx="4970492" cy="3312368"/>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63888" y="2412504"/>
            <a:ext cx="5413700" cy="346476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637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0"/>
            <a:ext cx="8229600" cy="1124744"/>
          </a:xfrm>
        </p:spPr>
        <p:txBody>
          <a:bodyPr/>
          <a:lstStyle/>
          <a:p>
            <a:r>
              <a:rPr lang="en-US" dirty="0" smtClean="0"/>
              <a:t>M</a:t>
            </a:r>
            <a:r>
              <a:rPr lang="el-GR" dirty="0" err="1" smtClean="0"/>
              <a:t>εμβρανοϋπερπλαστική</a:t>
            </a:r>
            <a:r>
              <a:rPr lang="el-GR" dirty="0" smtClean="0"/>
              <a:t> ΣΝ</a:t>
            </a:r>
            <a:endParaRPr lang="el-GR" dirty="0"/>
          </a:p>
        </p:txBody>
      </p:sp>
      <p:pic>
        <p:nvPicPr>
          <p:cNvPr id="2050" name="Picture 2" descr="Membranoproliferative GN (MPGN). Light microscopy hematoxylin &amp;amp; eosin... |  Download Scientific Diagram"/>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298989" y="1720199"/>
            <a:ext cx="5565512" cy="4176464"/>
          </a:xfrm>
          <a:prstGeom prst="rect">
            <a:avLst/>
          </a:prstGeom>
          <a:noFill/>
          <a:extLst>
            <a:ext uri="{909E8E84-426E-40DD-AFC4-6F175D3DCCD1}">
              <a14:hiddenFill xmlns:a14="http://schemas.microsoft.com/office/drawing/2010/main" xmlns="">
                <a:solidFill>
                  <a:srgbClr val="FFFFFF"/>
                </a:solidFill>
              </a14:hiddenFill>
            </a:ext>
          </a:extLst>
        </p:spPr>
      </p:pic>
      <p:pic>
        <p:nvPicPr>
          <p:cNvPr id="2052" name="Picture 4" descr="Renal Pathology"/>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4028006" y="2001666"/>
            <a:ext cx="5592573" cy="3683997"/>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573749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4643438" cy="1417638"/>
          </a:xfrm>
        </p:spPr>
        <p:txBody>
          <a:bodyPr>
            <a:normAutofit fontScale="90000"/>
          </a:bodyPr>
          <a:lstStyle/>
          <a:p>
            <a:r>
              <a:rPr lang="el-GR" sz="1600" dirty="0" smtClean="0"/>
              <a:t>Γυναίκα με συστηματικό ερυθηματώδη λύκο υπό ανοσοκαταστολή</a:t>
            </a:r>
            <a:r>
              <a:rPr lang="en-US" sz="1600" dirty="0" smtClean="0"/>
              <a:t>,</a:t>
            </a:r>
            <a:r>
              <a:rPr lang="el-GR" sz="1600" dirty="0" smtClean="0"/>
              <a:t> με πρόσφατη αποβολή στο β’ τρίμηνο της κύησης, εμφανίζει τις παρακάτω αλλοιώσεις στα δάκτυλα και στη νεφρική της βιοψία. Περιγραφή αλλοιώσεων, ταυτοποίηση συνδρόμου. Ποια η πιθανότερη αιτία της αποβολής</a:t>
            </a:r>
            <a:r>
              <a:rPr lang="en-US" sz="1600" dirty="0" smtClean="0"/>
              <a:t>; </a:t>
            </a:r>
            <a:r>
              <a:rPr lang="el-GR" sz="1600" dirty="0" smtClean="0"/>
              <a:t>Ποια είναι πλέον η ενδεικνυόμενη αγωγή</a:t>
            </a:r>
            <a:r>
              <a:rPr lang="en-US" sz="1600" dirty="0" smtClean="0"/>
              <a:t>;</a:t>
            </a:r>
            <a:endParaRPr lang="el-GR" sz="1600" dirty="0"/>
          </a:p>
        </p:txBody>
      </p:sp>
      <p:pic>
        <p:nvPicPr>
          <p:cNvPr id="64514" name="Picture 2" descr="C:\Users\αγαπουλακι\Desktop\APLA-syndrome.jpg"/>
          <p:cNvPicPr>
            <a:picLocks noChangeAspect="1" noChangeArrowheads="1"/>
          </p:cNvPicPr>
          <p:nvPr/>
        </p:nvPicPr>
        <p:blipFill>
          <a:blip r:embed="rId2" cstate="print"/>
          <a:srcRect/>
          <a:stretch>
            <a:fillRect/>
          </a:stretch>
        </p:blipFill>
        <p:spPr bwMode="auto">
          <a:xfrm>
            <a:off x="1000100" y="1428736"/>
            <a:ext cx="2571768" cy="2577561"/>
          </a:xfrm>
          <a:prstGeom prst="rect">
            <a:avLst/>
          </a:prstGeom>
          <a:noFill/>
        </p:spPr>
      </p:pic>
      <p:pic>
        <p:nvPicPr>
          <p:cNvPr id="64515" name="Picture 3" descr="C:\Users\αγαπουλακι\Desktop\800px-Thrombotic_microangiopathy_-_very_high_mag.jpg"/>
          <p:cNvPicPr>
            <a:picLocks noChangeAspect="1" noChangeArrowheads="1"/>
          </p:cNvPicPr>
          <p:nvPr/>
        </p:nvPicPr>
        <p:blipFill>
          <a:blip r:embed="rId3" cstate="print"/>
          <a:srcRect/>
          <a:stretch>
            <a:fillRect/>
          </a:stretch>
        </p:blipFill>
        <p:spPr bwMode="auto">
          <a:xfrm rot="5400000">
            <a:off x="3646201" y="1282964"/>
            <a:ext cx="6404037" cy="4266690"/>
          </a:xfrm>
          <a:prstGeom prst="rect">
            <a:avLst/>
          </a:prstGeom>
          <a:noFill/>
        </p:spPr>
      </p:pic>
      <p:pic>
        <p:nvPicPr>
          <p:cNvPr id="64516" name="Picture 4" descr="C:\Users\αγαπουλακι\Desktop\slide_31.jpg"/>
          <p:cNvPicPr>
            <a:picLocks noChangeAspect="1" noChangeArrowheads="1"/>
          </p:cNvPicPr>
          <p:nvPr/>
        </p:nvPicPr>
        <p:blipFill>
          <a:blip r:embed="rId4" cstate="print"/>
          <a:srcRect/>
          <a:stretch>
            <a:fillRect/>
          </a:stretch>
        </p:blipFill>
        <p:spPr bwMode="auto">
          <a:xfrm>
            <a:off x="2000232" y="4214818"/>
            <a:ext cx="2643182" cy="2643182"/>
          </a:xfrm>
          <a:prstGeom prst="rect">
            <a:avLst/>
          </a:prstGeom>
          <a:noFill/>
        </p:spPr>
      </p:pic>
      <p:pic>
        <p:nvPicPr>
          <p:cNvPr id="64517" name="Picture 5" descr="C:\Users\αγαπουλακι\Desktop\gaggraina-250x343.jpg"/>
          <p:cNvPicPr>
            <a:picLocks noChangeAspect="1" noChangeArrowheads="1"/>
          </p:cNvPicPr>
          <p:nvPr/>
        </p:nvPicPr>
        <p:blipFill>
          <a:blip r:embed="rId5" cstate="print"/>
          <a:srcRect/>
          <a:stretch>
            <a:fillRect/>
          </a:stretch>
        </p:blipFill>
        <p:spPr bwMode="auto">
          <a:xfrm>
            <a:off x="0" y="4214818"/>
            <a:ext cx="1841751" cy="2643182"/>
          </a:xfrm>
          <a:prstGeom prst="rect">
            <a:avLst/>
          </a:prstGeom>
          <a:noFill/>
        </p:spPr>
      </p:pic>
      <p:sp>
        <p:nvSpPr>
          <p:cNvPr id="7" name="Text Placeholder 3"/>
          <p:cNvSpPr txBox="1">
            <a:spLocks/>
          </p:cNvSpPr>
          <p:nvPr/>
        </p:nvSpPr>
        <p:spPr>
          <a:xfrm>
            <a:off x="0" y="1"/>
            <a:ext cx="4714875" cy="1428736"/>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l-GR" b="0" i="0" u="none" strike="noStrike" kern="1200" cap="none" spc="0" normalizeH="0" baseline="0" noProof="0" dirty="0" smtClean="0">
                <a:ln>
                  <a:noFill/>
                </a:ln>
                <a:solidFill>
                  <a:schemeClr val="tx1"/>
                </a:solidFill>
                <a:effectLst/>
                <a:uLnTx/>
                <a:uFillTx/>
                <a:latin typeface="+mn-lt"/>
                <a:ea typeface="+mn-ea"/>
                <a:cs typeface="+mn-cs"/>
              </a:rPr>
              <a:t>Θρομβωτική αγγειοπάθεια. Γάγγραινα. </a:t>
            </a:r>
            <a:r>
              <a:rPr kumimoji="0" lang="el-GR" b="1" i="0" u="none" strike="noStrike" kern="1200" cap="none" spc="0" normalizeH="0" baseline="0" noProof="0" dirty="0" smtClean="0">
                <a:ln>
                  <a:noFill/>
                </a:ln>
                <a:solidFill>
                  <a:schemeClr val="tx1"/>
                </a:solidFill>
                <a:effectLst/>
                <a:uLnTx/>
                <a:uFillTx/>
                <a:latin typeface="+mn-lt"/>
                <a:ea typeface="+mn-ea"/>
                <a:cs typeface="+mn-cs"/>
              </a:rPr>
              <a:t>Αντιφωσφολιπιδικό σύνδρομο. </a:t>
            </a:r>
            <a:r>
              <a:rPr kumimoji="0" lang="el-GR" b="0" i="0" u="none" strike="noStrike" kern="1200" cap="none" spc="0" normalizeH="0" baseline="0" noProof="0" dirty="0" smtClean="0">
                <a:ln>
                  <a:noFill/>
                </a:ln>
                <a:solidFill>
                  <a:schemeClr val="tx1"/>
                </a:solidFill>
                <a:effectLst/>
                <a:uLnTx/>
                <a:uFillTx/>
                <a:latin typeface="+mn-lt"/>
                <a:ea typeface="+mn-ea"/>
                <a:cs typeface="+mn-cs"/>
              </a:rPr>
              <a:t>Θρόμβωση του πλακούντα</a:t>
            </a:r>
            <a:r>
              <a:rPr kumimoji="0" lang="en-US" b="0" i="0" u="none" strike="noStrike" kern="1200" cap="none" spc="0" normalizeH="0" baseline="0" noProof="0" dirty="0" smtClean="0">
                <a:ln>
                  <a:noFill/>
                </a:ln>
                <a:solidFill>
                  <a:schemeClr val="tx1"/>
                </a:solidFill>
                <a:effectLst/>
                <a:uLnTx/>
                <a:uFillTx/>
                <a:latin typeface="+mn-lt"/>
                <a:ea typeface="+mn-ea"/>
                <a:cs typeface="+mn-cs"/>
              </a:rPr>
              <a:t>. A</a:t>
            </a:r>
            <a:r>
              <a:rPr kumimoji="0" lang="el-GR" b="0" i="0" u="none" strike="noStrike" kern="1200" cap="none" spc="0" normalizeH="0" baseline="0" noProof="0" dirty="0" smtClean="0">
                <a:ln>
                  <a:noFill/>
                </a:ln>
                <a:solidFill>
                  <a:schemeClr val="tx1"/>
                </a:solidFill>
                <a:effectLst/>
                <a:uLnTx/>
                <a:uFillTx/>
                <a:latin typeface="+mn-lt"/>
                <a:ea typeface="+mn-ea"/>
                <a:cs typeface="+mn-cs"/>
              </a:rPr>
              <a:t>νασταλτική της πηκτικότητας του αίματος, θεραπεία. </a:t>
            </a:r>
            <a:endParaRPr kumimoji="0" lang="el-GR"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xmlns="" val="155352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124744"/>
          </a:xfrm>
        </p:spPr>
        <p:txBody>
          <a:bodyPr/>
          <a:lstStyle/>
          <a:p>
            <a:r>
              <a:rPr lang="el-GR" dirty="0" smtClean="0"/>
              <a:t>Μεμβρανώδης </a:t>
            </a:r>
            <a:r>
              <a:rPr lang="el-GR" dirty="0" err="1" smtClean="0"/>
              <a:t>σπειραματοπάθεια</a:t>
            </a:r>
            <a:endParaRPr lang="el-GR" dirty="0"/>
          </a:p>
        </p:txBody>
      </p:sp>
      <p:pic>
        <p:nvPicPr>
          <p:cNvPr id="3074" name="Picture 2" descr="Glomerular and Vascular Diseases: Membranous Nephropathy - Renal and  Urology News"/>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116176" y="1790022"/>
            <a:ext cx="5281446" cy="4526954"/>
          </a:xfrm>
          <a:prstGeom prst="rect">
            <a:avLst/>
          </a:prstGeom>
          <a:noFill/>
          <a:extLst>
            <a:ext uri="{909E8E84-426E-40DD-AFC4-6F175D3DCCD1}">
              <a14:hiddenFill xmlns:a14="http://schemas.microsoft.com/office/drawing/2010/main" xmlns="">
                <a:solidFill>
                  <a:srgbClr val="FFFFFF"/>
                </a:solidFill>
              </a14:hiddenFill>
            </a:ext>
          </a:extLst>
        </p:spPr>
      </p:pic>
      <p:pic>
        <p:nvPicPr>
          <p:cNvPr id="3077" name="Picture 5" descr="C:\Users\Νεφέλη\Desktop\RENAL089.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rot="5400000">
            <a:off x="4453651" y="2323212"/>
            <a:ext cx="5277258" cy="345638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55983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p:spPr>
        <p:txBody>
          <a:bodyPr>
            <a:normAutofit fontScale="90000"/>
          </a:bodyPr>
          <a:lstStyle/>
          <a:p>
            <a:r>
              <a:rPr lang="el-GR" sz="1800" dirty="0" smtClean="0"/>
              <a:t>Άρρην 50 ετών εμφανίζει παραρρινοκολπίτιδα, ρινικά </a:t>
            </a:r>
            <a:r>
              <a:rPr lang="el-GR" sz="1800" smtClean="0"/>
              <a:t>έλκη (εξ ου η </a:t>
            </a:r>
            <a:r>
              <a:rPr lang="el-GR" sz="1800" dirty="0" smtClean="0"/>
              <a:t>εικονιζόμενη βιοψία, αριστερά), παραμόρφωση ρινικού διαφράγματος , ωτίτιδα, απώλεια ακοής και  υπογλωττιδική στένωση. Στα ούρα ανευρίσκονται ερυθροκύτταρα, κύλινδροι ερυθροκυττάρων, λεύκωμα και σύντομα εγκαθίσταται νεφρική ανεπάρκεια. Γίνεται νεφρική βιοψία</a:t>
            </a:r>
            <a:r>
              <a:rPr lang="en-US" sz="1800" dirty="0" smtClean="0"/>
              <a:t> </a:t>
            </a:r>
            <a:r>
              <a:rPr lang="el-GR" sz="1800" dirty="0" smtClean="0"/>
              <a:t> (δεξιά εικόνα).</a:t>
            </a:r>
            <a:br>
              <a:rPr lang="el-GR" sz="1800" dirty="0" smtClean="0"/>
            </a:br>
            <a:r>
              <a:rPr lang="el-GR" sz="1800" dirty="0" smtClean="0"/>
              <a:t>Περί τίνος πρόκειται και ποιος ο ενδεικνυόμενος εργαστηριακός έλεγχος</a:t>
            </a:r>
            <a:r>
              <a:rPr lang="en-US" sz="1800" dirty="0" smtClean="0"/>
              <a:t>;</a:t>
            </a:r>
            <a:endParaRPr lang="el-GR" sz="1800" dirty="0"/>
          </a:p>
        </p:txBody>
      </p:sp>
      <p:pic>
        <p:nvPicPr>
          <p:cNvPr id="1026" name="Picture 2" descr="http://pathhsw5m54.ucsf.edu/case29/images29/wg11.jpg"/>
          <p:cNvPicPr>
            <a:picLocks noChangeAspect="1" noChangeArrowheads="1"/>
          </p:cNvPicPr>
          <p:nvPr/>
        </p:nvPicPr>
        <p:blipFill>
          <a:blip r:embed="rId2" cstate="print"/>
          <a:srcRect/>
          <a:stretch>
            <a:fillRect/>
          </a:stretch>
        </p:blipFill>
        <p:spPr bwMode="auto">
          <a:xfrm rot="16200000">
            <a:off x="-1090646" y="2162162"/>
            <a:ext cx="4762500" cy="3152775"/>
          </a:xfrm>
          <a:prstGeom prst="rect">
            <a:avLst/>
          </a:prstGeom>
          <a:noFill/>
        </p:spPr>
      </p:pic>
      <p:pic>
        <p:nvPicPr>
          <p:cNvPr id="1028" name="Picture 4" descr="http://pathhsw5m54.ucsf.edu/case29/images29/wg4.jpg"/>
          <p:cNvPicPr>
            <a:picLocks noChangeAspect="1" noChangeArrowheads="1"/>
          </p:cNvPicPr>
          <p:nvPr/>
        </p:nvPicPr>
        <p:blipFill>
          <a:blip r:embed="rId3" cstate="print"/>
          <a:srcRect/>
          <a:stretch>
            <a:fillRect/>
          </a:stretch>
        </p:blipFill>
        <p:spPr bwMode="auto">
          <a:xfrm rot="5400000">
            <a:off x="2057388" y="2157398"/>
            <a:ext cx="4762500" cy="3162301"/>
          </a:xfrm>
          <a:prstGeom prst="rect">
            <a:avLst/>
          </a:prstGeom>
          <a:noFill/>
        </p:spPr>
      </p:pic>
      <p:pic>
        <p:nvPicPr>
          <p:cNvPr id="1030" name="Picture 6" descr="http://pathhsw5m54.ucsf.edu/case29/images29/wg12.jpg"/>
          <p:cNvPicPr>
            <a:picLocks noChangeAspect="1" noChangeArrowheads="1"/>
          </p:cNvPicPr>
          <p:nvPr/>
        </p:nvPicPr>
        <p:blipFill>
          <a:blip r:embed="rId4" cstate="print"/>
          <a:srcRect/>
          <a:stretch>
            <a:fillRect/>
          </a:stretch>
        </p:blipFill>
        <p:spPr bwMode="auto">
          <a:xfrm rot="5400000">
            <a:off x="5362586" y="2138348"/>
            <a:ext cx="4762500" cy="3200401"/>
          </a:xfrm>
          <a:prstGeom prst="rect">
            <a:avLst/>
          </a:prstGeom>
          <a:noFill/>
        </p:spPr>
      </p:pic>
      <p:sp>
        <p:nvSpPr>
          <p:cNvPr id="6" name="Title 1"/>
          <p:cNvSpPr txBox="1">
            <a:spLocks/>
          </p:cNvSpPr>
          <p:nvPr/>
        </p:nvSpPr>
        <p:spPr>
          <a:xfrm>
            <a:off x="457200" y="6143644"/>
            <a:ext cx="8186766" cy="714356"/>
          </a:xfrm>
          <a:prstGeom prst="rect">
            <a:avLst/>
          </a:prstGeom>
        </p:spPr>
        <p:txBody>
          <a:bodyPr vert="horz" lIns="91440" tIns="45720" rIns="91440" bIns="45720" rtlCol="0" anchor="ctr">
            <a:normAutofit fontScale="40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baseline="0" noProof="0" dirty="0" smtClean="0">
                <a:ln>
                  <a:noFill/>
                </a:ln>
                <a:solidFill>
                  <a:schemeClr val="tx1"/>
                </a:solidFill>
                <a:effectLst/>
                <a:uLnTx/>
                <a:uFillTx/>
                <a:latin typeface="+mj-lt"/>
                <a:ea typeface="+mj-ea"/>
                <a:cs typeface="+mj-cs"/>
              </a:rPr>
              <a:t>Κοκκιωμάτωση</a:t>
            </a:r>
            <a:r>
              <a:rPr kumimoji="0" lang="en-US" sz="4400" b="0" i="0" u="none" strike="noStrike" kern="1200" cap="none" spc="0" normalizeH="0" noProof="0" dirty="0" smtClean="0">
                <a:ln>
                  <a:noFill/>
                </a:ln>
                <a:solidFill>
                  <a:schemeClr val="tx1"/>
                </a:solidFill>
                <a:effectLst/>
                <a:uLnTx/>
                <a:uFillTx/>
                <a:latin typeface="+mj-lt"/>
                <a:ea typeface="+mj-ea"/>
                <a:cs typeface="+mj-cs"/>
              </a:rPr>
              <a:t> </a:t>
            </a:r>
            <a:r>
              <a:rPr kumimoji="0" lang="el-GR" sz="4400" b="0" i="0" u="none" strike="noStrike" kern="1200" cap="none" spc="0" normalizeH="0" noProof="0" dirty="0" smtClean="0">
                <a:ln>
                  <a:noFill/>
                </a:ln>
                <a:solidFill>
                  <a:schemeClr val="tx1"/>
                </a:solidFill>
                <a:effectLst/>
                <a:uLnTx/>
                <a:uFillTx/>
                <a:latin typeface="+mj-lt"/>
                <a:ea typeface="+mj-ea"/>
                <a:cs typeface="+mj-cs"/>
              </a:rPr>
              <a:t>με πολυαγγειίτιδα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4400" b="0" i="0" u="none" strike="noStrike" kern="1200" cap="none" spc="0" normalizeH="0" noProof="0" dirty="0" smtClean="0">
                <a:ln>
                  <a:noFill/>
                </a:ln>
                <a:solidFill>
                  <a:schemeClr val="tx1"/>
                </a:solidFill>
                <a:effectLst/>
                <a:uLnTx/>
                <a:uFillTx/>
                <a:latin typeface="+mj-lt"/>
                <a:ea typeface="+mj-ea"/>
                <a:cs typeface="+mj-cs"/>
              </a:rPr>
              <a:t>(κοκκιωμάτωση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του </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Wegener</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a:t>
            </a:r>
            <a:r>
              <a:rPr kumimoji="0" lang="en-US" sz="4400" b="0" i="0" u="none" strike="noStrike" kern="1200" cap="none" spc="0" normalizeH="0" baseline="0" noProof="0" dirty="0" smtClean="0">
                <a:ln>
                  <a:noFill/>
                </a:ln>
                <a:solidFill>
                  <a:schemeClr val="tx1"/>
                </a:solidFill>
                <a:effectLst/>
                <a:uLnTx/>
                <a:uFillTx/>
                <a:latin typeface="+mj-lt"/>
                <a:ea typeface="+mj-ea"/>
                <a:cs typeface="+mj-cs"/>
              </a:rPr>
              <a:t> c-ANCA (+)</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 </a:t>
            </a:r>
            <a:r>
              <a:rPr kumimoji="0" lang="el-GR" sz="4400" b="0" i="0" u="none" strike="noStrike" kern="1200" cap="none" spc="0" normalizeH="0" baseline="0" noProof="0" dirty="0" err="1" smtClean="0">
                <a:ln>
                  <a:noFill/>
                </a:ln>
                <a:solidFill>
                  <a:schemeClr val="tx1"/>
                </a:solidFill>
                <a:effectLst>
                  <a:outerShdw blurRad="38100" dist="38100" dir="2700000" algn="tl">
                    <a:srgbClr val="000000">
                      <a:alpha val="43137"/>
                    </a:srgbClr>
                  </a:outerShdw>
                </a:effectLst>
                <a:uLnTx/>
                <a:uFillTx/>
                <a:latin typeface="+mj-lt"/>
                <a:ea typeface="+mj-ea"/>
                <a:cs typeface="+mj-cs"/>
              </a:rPr>
              <a:t>Μηνοειδική</a:t>
            </a:r>
            <a:r>
              <a:rPr kumimoji="0" lang="el-GR" sz="4400" b="0" i="0" u="none" strike="noStrike" kern="1200" cap="none" spc="0" normalizeH="0" baseline="0" noProof="0" dirty="0" smtClean="0">
                <a:ln>
                  <a:noFill/>
                </a:ln>
                <a:solidFill>
                  <a:schemeClr val="tx1"/>
                </a:solidFill>
                <a:effectLst>
                  <a:outerShdw blurRad="38100" dist="38100" dir="2700000" algn="tl">
                    <a:srgbClr val="000000">
                      <a:alpha val="43137"/>
                    </a:srgbClr>
                  </a:outerShdw>
                </a:effectLst>
                <a:uLnTx/>
                <a:uFillTx/>
                <a:latin typeface="+mj-lt"/>
                <a:ea typeface="+mj-ea"/>
                <a:cs typeface="+mj-cs"/>
              </a:rPr>
              <a:t> </a:t>
            </a:r>
            <a:r>
              <a:rPr kumimoji="0" lang="el-GR" sz="4400" b="0" i="0" u="none" strike="noStrike" kern="1200" cap="none" spc="0" normalizeH="0" baseline="0" noProof="0" dirty="0" err="1" smtClean="0">
                <a:ln>
                  <a:noFill/>
                </a:ln>
                <a:solidFill>
                  <a:schemeClr val="tx1"/>
                </a:solidFill>
                <a:effectLst/>
                <a:uLnTx/>
                <a:uFillTx/>
                <a:latin typeface="+mj-lt"/>
                <a:ea typeface="+mj-ea"/>
                <a:cs typeface="+mj-cs"/>
              </a:rPr>
              <a:t>σπειραματονεφρίτιδα</a:t>
            </a:r>
            <a:r>
              <a:rPr kumimoji="0" lang="el-GR" sz="4400" b="0" i="0" u="none" strike="noStrike" kern="1200" cap="none" spc="0" normalizeH="0" baseline="0" noProof="0" dirty="0" smtClean="0">
                <a:ln>
                  <a:noFill/>
                </a:ln>
                <a:solidFill>
                  <a:schemeClr val="tx1"/>
                </a:solidFill>
                <a:effectLst/>
                <a:uLnTx/>
                <a:uFillTx/>
                <a:latin typeface="+mj-lt"/>
                <a:ea typeface="+mj-ea"/>
                <a:cs typeface="+mj-cs"/>
              </a:rPr>
              <a:t>.</a:t>
            </a:r>
            <a:endParaRPr kumimoji="0" lang="el-GR" sz="4400" b="0" i="0" u="none" strike="noStrike" kern="1200" cap="none" spc="0" normalizeH="0" baseline="0" noProof="0" dirty="0">
              <a:ln>
                <a:noFill/>
              </a:ln>
              <a:solidFill>
                <a:schemeClr val="tx1"/>
              </a:solidFill>
              <a:effectLst/>
              <a:uLnTx/>
              <a:uFillTx/>
              <a:latin typeface="+mj-lt"/>
              <a:ea typeface="+mj-ea"/>
              <a:cs typeface="+mj-cs"/>
            </a:endParaRPr>
          </a:p>
        </p:txBody>
      </p:sp>
    </p:spTree>
    <p:extLst>
      <p:ext uri="{BB962C8B-B14F-4D97-AF65-F5344CB8AC3E}">
        <p14:creationId xmlns:p14="http://schemas.microsoft.com/office/powerpoint/2010/main" xmlns="" val="61114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0" y="0"/>
            <a:ext cx="9144000" cy="1052736"/>
          </a:xfrm>
        </p:spPr>
        <p:txBody>
          <a:bodyPr>
            <a:normAutofit fontScale="90000"/>
          </a:bodyPr>
          <a:lstStyle/>
          <a:p>
            <a:r>
              <a:rPr lang="el-GR" sz="3600" dirty="0" err="1" smtClean="0"/>
              <a:t>Ανοσοπενική</a:t>
            </a:r>
            <a:r>
              <a:rPr lang="el-GR" sz="3600" dirty="0" smtClean="0"/>
              <a:t> ANCA </a:t>
            </a:r>
            <a:r>
              <a:rPr lang="el-GR" sz="3600" dirty="0" err="1">
                <a:effectLst>
                  <a:outerShdw blurRad="38100" dist="38100" dir="2700000" algn="tl">
                    <a:srgbClr val="000000">
                      <a:alpha val="43137"/>
                    </a:srgbClr>
                  </a:outerShdw>
                </a:effectLst>
              </a:rPr>
              <a:t>μηνοειδική</a:t>
            </a:r>
            <a:r>
              <a:rPr lang="el-GR" sz="3600" dirty="0"/>
              <a:t> ΣΝ </a:t>
            </a:r>
            <a:r>
              <a:rPr lang="el-GR" sz="3600" dirty="0" smtClean="0"/>
              <a:t/>
            </a:r>
            <a:br>
              <a:rPr lang="el-GR" sz="3600" dirty="0" smtClean="0"/>
            </a:br>
            <a:r>
              <a:rPr lang="el-GR" sz="3600" dirty="0" smtClean="0"/>
              <a:t>με </a:t>
            </a:r>
            <a:r>
              <a:rPr lang="el-GR" sz="3600" dirty="0" err="1" smtClean="0"/>
              <a:t>ινωδοειδή</a:t>
            </a:r>
            <a:r>
              <a:rPr lang="el-GR" sz="3600" dirty="0" smtClean="0"/>
              <a:t> </a:t>
            </a:r>
            <a:r>
              <a:rPr lang="el-GR" sz="3600" dirty="0"/>
              <a:t>νέκρωση στον </a:t>
            </a:r>
            <a:r>
              <a:rPr lang="el-GR" sz="3600" dirty="0" err="1"/>
              <a:t>σπειραματικό</a:t>
            </a:r>
            <a:r>
              <a:rPr lang="el-GR" sz="3600" dirty="0"/>
              <a:t> θύσανο.</a:t>
            </a:r>
          </a:p>
        </p:txBody>
      </p:sp>
      <p:pic>
        <p:nvPicPr>
          <p:cNvPr id="1026" name="Picture 2" descr="C:\Users\Νεφέλη\Desktop\ANCA μηνοειδική ΣΝ με ινιδοειδή νέκρωση στον σπειραματικό θύσανο..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1687" y="1332539"/>
            <a:ext cx="4123082" cy="3096344"/>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C:\Users\Νεφέλη\Desktop\Pauci-immuneFocal-segmental-necrotizing-and-crescentic-glomerulonephritis-moderate-predominantly.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16016" y="1324312"/>
            <a:ext cx="4147128" cy="311279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C:\Users\Νεφέλη\Desktop\C16-FF5-2.gif"/>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4024" y="4640498"/>
            <a:ext cx="4552950" cy="1628775"/>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C:\Users\Νεφέλη\Desktop\C16-FF6-2.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576974" y="4640498"/>
            <a:ext cx="4514850" cy="16002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044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527</TotalTime>
  <Words>731</Words>
  <Application>Microsoft Office PowerPoint</Application>
  <PresentationFormat>Προβολή στην οθόνη (4:3)</PresentationFormat>
  <Paragraphs>58</Paragraphs>
  <Slides>32</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32</vt:i4>
      </vt:variant>
    </vt:vector>
  </HeadingPairs>
  <TitlesOfParts>
    <vt:vector size="33" baseType="lpstr">
      <vt:lpstr>Θέμα του Office</vt:lpstr>
      <vt:lpstr>ΒΑΣΙΚΗ  ΝΕΦΡΟ-ΟΥΡΟΛΟΓΙΚΗ ΙΣΤΟΠΑΘΟΛΟΓΙΑ</vt:lpstr>
      <vt:lpstr>ΦΥΣΙΟΛΟΓΙΚΟ ΑΓΓΕΙΩΔΕΣ ΣΠΕΙΡΑΜΑ  – ΝΕΦΡΙΚΟ ΣΩΜΑΤΙΟ</vt:lpstr>
      <vt:lpstr>Διαφάνεια 3</vt:lpstr>
      <vt:lpstr>Οξεία υπερπλαστική μεταλοιμώδης ΣΝ </vt:lpstr>
      <vt:lpstr>Mεμβρανοϋπερπλαστική ΣΝ</vt:lpstr>
      <vt:lpstr>Γυναίκα με συστηματικό ερυθηματώδη λύκο υπό ανοσοκαταστολή, με πρόσφατη αποβολή στο β’ τρίμηνο της κύησης, εμφανίζει τις παρακάτω αλλοιώσεις στα δάκτυλα και στη νεφρική της βιοψία. Περιγραφή αλλοιώσεων, ταυτοποίηση συνδρόμου. Ποια η πιθανότερη αιτία της αποβολής; Ποια είναι πλέον η ενδεικνυόμενη αγωγή;</vt:lpstr>
      <vt:lpstr>Μεμβρανώδης σπειραματοπάθεια</vt:lpstr>
      <vt:lpstr>Άρρην 50 ετών εμφανίζει παραρρινοκολπίτιδα, ρινικά έλκη (εξ ου η εικονιζόμενη βιοψία, αριστερά), παραμόρφωση ρινικού διαφράγματος , ωτίτιδα, απώλεια ακοής και  υπογλωττιδική στένωση. Στα ούρα ανευρίσκονται ερυθροκύτταρα, κύλινδροι ερυθροκυττάρων, λεύκωμα και σύντομα εγκαθίσταται νεφρική ανεπάρκεια. Γίνεται νεφρική βιοψία  (δεξιά εικόνα). Περί τίνος πρόκειται και ποιος ο ενδεικνυόμενος εργαστηριακός έλεγχος;</vt:lpstr>
      <vt:lpstr>Ανοσοπενική ANCA μηνοειδική ΣΝ  με ινωδοειδή νέκρωση στον σπειραματικό θύσανο.</vt:lpstr>
      <vt:lpstr>Πρότυπα  εστιακής τμηματικής σπειραματοσκλήρυνσης</vt:lpstr>
      <vt:lpstr>Αιματουρία, κύλινδροι ερυθροκυττάρων, ήπια πρωτεϊνουρία και επιδεινούμενη νεφρική λειτουργία  σε αγόρι 10 ετών με αμφοτερόπλευρη νευροαισθητήρια βαρηκοϊα και παρεκτόπιση του φακού του οφθαλμού.  Διάγνωση, περιγραφή μορφολογίας, παθογένεια. </vt:lpstr>
      <vt:lpstr>Στο πλαίσιο πολλαπλού μυελώματος:  Αμυλοείδωση AL- Εναπόθεση μονοκλωνικής Ig με τη μορφή οζώδους σπειραματοσκλήρυνσης-Νεφροπάθεια από κυλίνδρους </vt:lpstr>
      <vt:lpstr>Tαυτοποιήστε τις εικονιζόμενες αρτηριδιακές βλάβες του νεφρικού παρεγχύματος. Ποιά από αυτές είναι συμβατή με διαστολική αρτηριακή πίεση &gt; 125 χιλ. Hg; </vt:lpstr>
      <vt:lpstr>Πολυτραυματίας εμφανίζει εκσεσημασμένη ολιγουρία εξελισσόμενη σε ανουρία και, ενώ προετοιμάζεται για επείγουσα αιμοκάθαρση , αναφέρει  παραισθήσεις, έντονη μυϊκή αδυναμία , παράλυση των άκρων  και  καταλήγει από  καρδιακή ανακοπή. Περιγράψτε τις εικονιζόμενες αλλοιώσεις  από το νεκροτομικό παρασκεύασμα των  ωχρών και εξοιδημένων νεφρών και την παθογένεσή τους. Πού οφείλεται η θανατηφόρος καρδιακή επιπλοκή και τα αναφερόμενα συμπτώματα;</vt:lpstr>
      <vt:lpstr>Οξεία διάμεση νεφρίτιδα (οξεία, φαρμακοεπαγόμενη, σωληναρίτιδα, οίδημα) </vt:lpstr>
      <vt:lpstr>Χρόνια πυελονεφρίτιδα</vt:lpstr>
      <vt:lpstr>Aσθενής με  πόνο στην οσφύ, λευκοκυτταρουρία, αιματουρία. Βάσει των εικόνων,  ποιός μικροοργανισμός αναμένεται να καταδειχθεί στα ούρα; Περιγράψτε τον πάνω δεξιά εικονιζόμενο  νεφρό στο τελικό στάδιο της νόσου.</vt:lpstr>
      <vt:lpstr>Διαφάνεια 18</vt:lpstr>
      <vt:lpstr>Ογκοκύτωμα νεφρού</vt:lpstr>
      <vt:lpstr>Διήθηση νεφρικού κόλπου και φλεβικών κλάδων από νεφροκυτταρικό καρκίνωμα</vt:lpstr>
      <vt:lpstr>Tαυτοποιήστε τους εικονιζόμενους ιστολογικούς τύπους νεφροκυτταρικού καρκινώματος και καθορίστε τον συχνότερο που έχει, συγκριτικά με τους άλλους δύο,  τη χειρότερη πρόγνωση.</vt:lpstr>
      <vt:lpstr>Θηλώδες νεφροκυτταρικό καρκίνωμα (ΝΚΚ) (τύπου 1)</vt:lpstr>
      <vt:lpstr>Θηλώδες ΝΚΚ (τύπου 2) </vt:lpstr>
      <vt:lpstr>Ογκοκυτταρικό θηλώδες ΝΚΚ</vt:lpstr>
      <vt:lpstr>Διαυγοκυτταρικό θηλώδες ΝΚΚ</vt:lpstr>
      <vt:lpstr>Mακροσκοπική και ιστολογικές εικόνες νεοπλάσματος  άρρενος καπνιστού, 67 ετών, με ιστορικό νεφρολιθίασης , ο οποίος εμφάνισε πόνο στην πλάτη του και αιματουρία. Ταυτοποιήστε και σταδιοποιήστε παθολογοανατομικώς το εν λόγω νεόπλασμα.</vt:lpstr>
      <vt:lpstr>Ξεχωρίστε από τις τρεις εικόνες καλυπτηρίου ουροθηλίου  ουροδόχου κύστης, ποιά αντιστοιχεί  στο φυσιολογικό.   Αναγνωρίστε την αλλοίωση  των άλλων δύο, περιγράφοντάς την και διαβαθμίζοντάς την .</vt:lpstr>
      <vt:lpstr>Ταυτοποιήστε τα εικονιζόμενα προδιηθητικά ουροθηλιακά καρκινώματα της ουροδόχου κύστης  και αναφέρατε την πρόδρομη αλλοίωση  του καθενός. Ποιό από τα δύο καρκινώματα έχει σαφώς υψηλότερο κίνδυνο εξέλιξης σε διηθητικό καρκίνωμα και πού είναι δυνατόν αυτό  να επεκτείνεται,  ενώ είναι ακόμη προδιηθητικό;</vt:lpstr>
      <vt:lpstr>Καθορίστε το βαθμό κακοήθειας και σταδιοποιήστε παθολογοανατομικά τα εικονιζόμενα ουροθηλιακά καρκινώματα της ουροδόχου κύστης.</vt:lpstr>
      <vt:lpstr>Ποιά η εικονιζόμενη ειδική μορφή χρόνιας κυστίτιδας σε ασθενή προερχόμενο από τη Μέση Ανατολή που εμφάνισε μακροσκοπική αιματουρία; Ποιό είδος φλεγμονωδών κυττάρων κυριαρχεί  στην πάνω εικόνα; Ποιός ο απώτερος κίνδυνος για τον ασθενή;</vt:lpstr>
      <vt:lpstr>Άρρεν έμβρυο με υπερηχογραφικώς διαπιστούμενη μεγάλη άνηχη περιοχή της κοιλιάς (κόκκινο βέλος) και σημαντικό ολιγοϋδράμνιο με συνεπαγόμενη υποπλασία των πνευμόνων. H σπονδυλική στήλη σημειώνεται με μπλε βέλος. Παρατηρήστε και τα ανάλογα νεκροτομικά ευρήματα άλλων αρρένων εμβρύων. Ονομάστε και περιγράψτε το εικονιζόμενο σύνδρομο αναπτυξιακής ανωμαλίας της πρώιμης εμβρυϊκής ζωής.</vt:lpstr>
      <vt:lpstr>Διαφάνεια 32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ΒΑΣΙΚΗ  ΝΕΦΡΟ-ΟΥΡΟ-ΓΕΝΝΗΤΙΚΗ ΙΣΤΟΠΑΘΟΛΟΓΙΑ</dc:title>
  <dc:creator>Νεφέλη</dc:creator>
  <cp:lastModifiedBy>User</cp:lastModifiedBy>
  <cp:revision>61</cp:revision>
  <dcterms:created xsi:type="dcterms:W3CDTF">2021-11-25T07:09:34Z</dcterms:created>
  <dcterms:modified xsi:type="dcterms:W3CDTF">2022-12-03T15:27:42Z</dcterms:modified>
</cp:coreProperties>
</file>