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85866-D8C1-4661-890E-1AFB4BB813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491D2A-2145-4606-AE3C-20AE2915AC12}">
      <dgm:prSet custT="1"/>
      <dgm:spPr/>
      <dgm:t>
        <a:bodyPr/>
        <a:lstStyle/>
        <a:p>
          <a:r>
            <a:rPr lang="fr-FR" sz="2400" b="0" dirty="0"/>
            <a:t>a public </a:t>
          </a:r>
          <a:r>
            <a:rPr lang="fr-FR" sz="2400" b="0" dirty="0" err="1"/>
            <a:t>deficit</a:t>
          </a:r>
          <a:r>
            <a:rPr lang="fr-FR" sz="2400" b="0" dirty="0"/>
            <a:t> </a:t>
          </a:r>
          <a:r>
            <a:rPr lang="fr-FR" sz="2400" b="0" dirty="0" err="1"/>
            <a:t>below</a:t>
          </a:r>
          <a:r>
            <a:rPr lang="fr-FR" sz="2400" b="0" dirty="0"/>
            <a:t> 3% of GDP</a:t>
          </a:r>
          <a:endParaRPr lang="en-US" sz="2400" b="0" dirty="0"/>
        </a:p>
      </dgm:t>
    </dgm:pt>
    <dgm:pt modelId="{A5A035BF-9FC2-4387-875A-01441B553D8F}" type="parTrans" cxnId="{9AB7A21D-E452-453A-B1E8-072098D9F2E6}">
      <dgm:prSet/>
      <dgm:spPr/>
      <dgm:t>
        <a:bodyPr/>
        <a:lstStyle/>
        <a:p>
          <a:endParaRPr lang="en-US"/>
        </a:p>
      </dgm:t>
    </dgm:pt>
    <dgm:pt modelId="{26085F9E-6915-4C3A-8FF4-412E6492A7DC}" type="sibTrans" cxnId="{9AB7A21D-E452-453A-B1E8-072098D9F2E6}">
      <dgm:prSet/>
      <dgm:spPr/>
      <dgm:t>
        <a:bodyPr/>
        <a:lstStyle/>
        <a:p>
          <a:endParaRPr lang="en-US"/>
        </a:p>
      </dgm:t>
    </dgm:pt>
    <dgm:pt modelId="{2EE8CCEC-EDE7-4D34-8C80-899FC3C6BAD9}">
      <dgm:prSet custT="1"/>
      <dgm:spPr/>
      <dgm:t>
        <a:bodyPr/>
        <a:lstStyle/>
        <a:p>
          <a:r>
            <a:rPr lang="fr-FR" sz="2400" b="0" dirty="0"/>
            <a:t>a public </a:t>
          </a:r>
          <a:r>
            <a:rPr lang="fr-FR" sz="2400" b="0" dirty="0" err="1"/>
            <a:t>debt</a:t>
          </a:r>
          <a:r>
            <a:rPr lang="fr-FR" sz="2400" b="0" dirty="0"/>
            <a:t> not </a:t>
          </a:r>
          <a:r>
            <a:rPr lang="fr-FR" sz="2400" b="0" dirty="0" err="1"/>
            <a:t>exceeding</a:t>
          </a:r>
          <a:r>
            <a:rPr lang="fr-FR" sz="2400" b="0" dirty="0"/>
            <a:t> 60% of GDP</a:t>
          </a:r>
          <a:endParaRPr lang="en-US" sz="2400" b="0" dirty="0"/>
        </a:p>
      </dgm:t>
    </dgm:pt>
    <dgm:pt modelId="{F98E4FD0-58A0-48ED-847D-DF44AAE50BAC}" type="parTrans" cxnId="{DA912DCB-EFE6-4DCD-86F0-99C0D80F1920}">
      <dgm:prSet/>
      <dgm:spPr/>
      <dgm:t>
        <a:bodyPr/>
        <a:lstStyle/>
        <a:p>
          <a:endParaRPr lang="en-US"/>
        </a:p>
      </dgm:t>
    </dgm:pt>
    <dgm:pt modelId="{344653B5-CB57-48AC-AD90-F3485CF03F7B}" type="sibTrans" cxnId="{DA912DCB-EFE6-4DCD-86F0-99C0D80F1920}">
      <dgm:prSet/>
      <dgm:spPr/>
      <dgm:t>
        <a:bodyPr/>
        <a:lstStyle/>
        <a:p>
          <a:endParaRPr lang="en-US"/>
        </a:p>
      </dgm:t>
    </dgm:pt>
    <dgm:pt modelId="{7096CE88-C094-40C2-B702-5503B2CEF488}">
      <dgm:prSet custT="1"/>
      <dgm:spPr/>
      <dgm:t>
        <a:bodyPr/>
        <a:lstStyle/>
        <a:p>
          <a:r>
            <a:rPr lang="fr-FR" sz="2400" b="0" dirty="0" err="1"/>
            <a:t>controlled</a:t>
          </a:r>
          <a:r>
            <a:rPr lang="fr-FR" sz="2400" b="0" dirty="0"/>
            <a:t> inflation</a:t>
          </a:r>
          <a:endParaRPr lang="en-US" sz="2400" b="0" dirty="0"/>
        </a:p>
      </dgm:t>
    </dgm:pt>
    <dgm:pt modelId="{72B9E52F-BDE2-4039-BE66-277370994BB5}" type="parTrans" cxnId="{595DE590-66D3-4546-9E06-4875BDF9FD80}">
      <dgm:prSet/>
      <dgm:spPr/>
      <dgm:t>
        <a:bodyPr/>
        <a:lstStyle/>
        <a:p>
          <a:endParaRPr lang="en-US"/>
        </a:p>
      </dgm:t>
    </dgm:pt>
    <dgm:pt modelId="{3764B1CE-9F64-4B05-B4FE-229DC7641C6A}" type="sibTrans" cxnId="{595DE590-66D3-4546-9E06-4875BDF9FD80}">
      <dgm:prSet/>
      <dgm:spPr/>
      <dgm:t>
        <a:bodyPr/>
        <a:lstStyle/>
        <a:p>
          <a:endParaRPr lang="en-US"/>
        </a:p>
      </dgm:t>
    </dgm:pt>
    <dgm:pt modelId="{D9588ADB-6EA4-4B29-AA91-2C750E16E7C3}">
      <dgm:prSet custT="1"/>
      <dgm:spPr/>
      <dgm:t>
        <a:bodyPr/>
        <a:lstStyle/>
        <a:p>
          <a:r>
            <a:rPr lang="fr-FR" sz="2400" dirty="0" err="1"/>
            <a:t>independence</a:t>
          </a:r>
          <a:r>
            <a:rPr lang="fr-FR" sz="2400" dirty="0"/>
            <a:t> of the </a:t>
          </a:r>
          <a:r>
            <a:rPr lang="fr-FR" sz="2400" dirty="0" err="1"/>
            <a:t>country's</a:t>
          </a:r>
          <a:r>
            <a:rPr lang="fr-FR" sz="2400" dirty="0"/>
            <a:t> central </a:t>
          </a:r>
          <a:r>
            <a:rPr lang="fr-FR" sz="2400" dirty="0" err="1"/>
            <a:t>bank</a:t>
          </a:r>
          <a:endParaRPr lang="en-US" sz="2400" dirty="0"/>
        </a:p>
      </dgm:t>
    </dgm:pt>
    <dgm:pt modelId="{430BCF28-6388-40A9-A1B1-55B0EDF6FC60}" type="parTrans" cxnId="{4F02570D-46CE-4DFA-86B0-D61410081ACB}">
      <dgm:prSet/>
      <dgm:spPr/>
      <dgm:t>
        <a:bodyPr/>
        <a:lstStyle/>
        <a:p>
          <a:endParaRPr lang="en-US"/>
        </a:p>
      </dgm:t>
    </dgm:pt>
    <dgm:pt modelId="{80248C3D-44F9-4C4C-B6E6-B5AD5273100C}" type="sibTrans" cxnId="{4F02570D-46CE-4DFA-86B0-D61410081ACB}">
      <dgm:prSet/>
      <dgm:spPr/>
      <dgm:t>
        <a:bodyPr/>
        <a:lstStyle/>
        <a:p>
          <a:endParaRPr lang="en-US"/>
        </a:p>
      </dgm:t>
    </dgm:pt>
    <dgm:pt modelId="{1321EEC2-E201-4CC3-8718-63F6B4F06157}">
      <dgm:prSet custT="1"/>
      <dgm:spPr/>
      <dgm:t>
        <a:bodyPr/>
        <a:lstStyle/>
        <a:p>
          <a:r>
            <a:rPr lang="fr-FR" sz="2400" dirty="0"/>
            <a:t>a stable national </a:t>
          </a:r>
          <a:r>
            <a:rPr lang="fr-FR" sz="2400" dirty="0" err="1"/>
            <a:t>currency</a:t>
          </a:r>
          <a:r>
            <a:rPr lang="fr-FR" sz="2400" dirty="0"/>
            <a:t> for at least </a:t>
          </a:r>
          <a:r>
            <a:rPr lang="fr-FR" sz="2400" dirty="0" err="1"/>
            <a:t>two</a:t>
          </a:r>
          <a:r>
            <a:rPr lang="fr-FR" sz="2400" dirty="0"/>
            <a:t> </a:t>
          </a:r>
          <a:r>
            <a:rPr lang="fr-FR" sz="2400" dirty="0" err="1"/>
            <a:t>years</a:t>
          </a:r>
          <a:r>
            <a:rPr lang="fr-FR" sz="2400" dirty="0"/>
            <a:t> </a:t>
          </a:r>
          <a:r>
            <a:rPr lang="fr-FR" sz="2400" dirty="0" err="1"/>
            <a:t>within</a:t>
          </a:r>
          <a:r>
            <a:rPr lang="fr-FR" sz="2400" dirty="0"/>
            <a:t> ERM II.</a:t>
          </a:r>
          <a:endParaRPr lang="en-US" sz="2400" dirty="0"/>
        </a:p>
      </dgm:t>
    </dgm:pt>
    <dgm:pt modelId="{A2EB1A21-DD8F-4015-A0F9-68F4366DA0F9}" type="parTrans" cxnId="{CE4CAA01-2DBF-431E-9705-2F8C0A0BBF99}">
      <dgm:prSet/>
      <dgm:spPr/>
      <dgm:t>
        <a:bodyPr/>
        <a:lstStyle/>
        <a:p>
          <a:endParaRPr lang="en-US"/>
        </a:p>
      </dgm:t>
    </dgm:pt>
    <dgm:pt modelId="{3A0E6E7A-D350-49AC-B1C4-FD03C8CA209D}" type="sibTrans" cxnId="{CE4CAA01-2DBF-431E-9705-2F8C0A0BBF99}">
      <dgm:prSet/>
      <dgm:spPr/>
      <dgm:t>
        <a:bodyPr/>
        <a:lstStyle/>
        <a:p>
          <a:endParaRPr lang="en-US"/>
        </a:p>
      </dgm:t>
    </dgm:pt>
    <dgm:pt modelId="{D87225E9-313B-429C-8A98-51BEEEAD1D87}" type="pres">
      <dgm:prSet presAssocID="{B3F85866-D8C1-4661-890E-1AFB4BB813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3B0ED6-BFD5-4B0C-9A24-603A6CBE015B}" type="pres">
      <dgm:prSet presAssocID="{21491D2A-2145-4606-AE3C-20AE2915AC12}" presName="compNode" presStyleCnt="0"/>
      <dgm:spPr/>
    </dgm:pt>
    <dgm:pt modelId="{FD2E42CC-0E4C-4698-B003-0E5BA3252CBE}" type="pres">
      <dgm:prSet presAssocID="{21491D2A-2145-4606-AE3C-20AE2915AC12}" presName="bgRect" presStyleLbl="bgShp" presStyleIdx="0" presStyleCnt="5"/>
      <dgm:spPr/>
    </dgm:pt>
    <dgm:pt modelId="{84120863-D9AA-4FC0-A3A6-7F51B3D2C965}" type="pres">
      <dgm:prSet presAssocID="{21491D2A-2145-4606-AE3C-20AE2915AC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C23A67A-2391-470B-90CB-A384401397CE}" type="pres">
      <dgm:prSet presAssocID="{21491D2A-2145-4606-AE3C-20AE2915AC12}" presName="spaceRect" presStyleCnt="0"/>
      <dgm:spPr/>
    </dgm:pt>
    <dgm:pt modelId="{B8A901AB-BE05-4352-83CE-A6C606C00D19}" type="pres">
      <dgm:prSet presAssocID="{21491D2A-2145-4606-AE3C-20AE2915AC1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3BA5009-42F1-4019-8414-AE6366E92CDE}" type="pres">
      <dgm:prSet presAssocID="{26085F9E-6915-4C3A-8FF4-412E6492A7DC}" presName="sibTrans" presStyleCnt="0"/>
      <dgm:spPr/>
    </dgm:pt>
    <dgm:pt modelId="{1D0DAEFA-4E3F-4500-A286-46F0ED7C0EEF}" type="pres">
      <dgm:prSet presAssocID="{2EE8CCEC-EDE7-4D34-8C80-899FC3C6BAD9}" presName="compNode" presStyleCnt="0"/>
      <dgm:spPr/>
    </dgm:pt>
    <dgm:pt modelId="{55A6BB15-00FE-427F-9CA4-0E19DA99D8C2}" type="pres">
      <dgm:prSet presAssocID="{2EE8CCEC-EDE7-4D34-8C80-899FC3C6BAD9}" presName="bgRect" presStyleLbl="bgShp" presStyleIdx="1" presStyleCnt="5"/>
      <dgm:spPr/>
    </dgm:pt>
    <dgm:pt modelId="{AB3A7B22-B24E-4984-8005-E0AD993D8CF3}" type="pres">
      <dgm:prSet presAssocID="{2EE8CCEC-EDE7-4D34-8C80-899FC3C6BAD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7E3E7F2F-AA38-49F6-A860-3B657DF65F9E}" type="pres">
      <dgm:prSet presAssocID="{2EE8CCEC-EDE7-4D34-8C80-899FC3C6BAD9}" presName="spaceRect" presStyleCnt="0"/>
      <dgm:spPr/>
    </dgm:pt>
    <dgm:pt modelId="{134AD9AE-960F-41CA-87C2-E3D3C65E8A12}" type="pres">
      <dgm:prSet presAssocID="{2EE8CCEC-EDE7-4D34-8C80-899FC3C6BAD9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23FA869-2EE1-43BE-933E-320AFA1F80EB}" type="pres">
      <dgm:prSet presAssocID="{344653B5-CB57-48AC-AD90-F3485CF03F7B}" presName="sibTrans" presStyleCnt="0"/>
      <dgm:spPr/>
    </dgm:pt>
    <dgm:pt modelId="{DC44CD46-DF72-4AF8-B1AA-596EBED60A47}" type="pres">
      <dgm:prSet presAssocID="{7096CE88-C094-40C2-B702-5503B2CEF488}" presName="compNode" presStyleCnt="0"/>
      <dgm:spPr/>
    </dgm:pt>
    <dgm:pt modelId="{ECE0812C-4956-4CC0-8064-F5198AB576A8}" type="pres">
      <dgm:prSet presAssocID="{7096CE88-C094-40C2-B702-5503B2CEF488}" presName="bgRect" presStyleLbl="bgShp" presStyleIdx="2" presStyleCnt="5"/>
      <dgm:spPr/>
    </dgm:pt>
    <dgm:pt modelId="{681B710C-57DF-4F31-B59B-BDA01ACF2D2A}" type="pres">
      <dgm:prSet presAssocID="{7096CE88-C094-40C2-B702-5503B2CEF4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456442-3D0A-4C12-91CA-C0C01354588C}" type="pres">
      <dgm:prSet presAssocID="{7096CE88-C094-40C2-B702-5503B2CEF488}" presName="spaceRect" presStyleCnt="0"/>
      <dgm:spPr/>
    </dgm:pt>
    <dgm:pt modelId="{698690D2-DDE5-4F58-95AC-5203F9E3CD5B}" type="pres">
      <dgm:prSet presAssocID="{7096CE88-C094-40C2-B702-5503B2CEF48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2555426-79A3-40E5-BCA4-761CDA6D72E5}" type="pres">
      <dgm:prSet presAssocID="{3764B1CE-9F64-4B05-B4FE-229DC7641C6A}" presName="sibTrans" presStyleCnt="0"/>
      <dgm:spPr/>
    </dgm:pt>
    <dgm:pt modelId="{95F1E82B-E7ED-425C-91A5-0FBD4AE22B3E}" type="pres">
      <dgm:prSet presAssocID="{D9588ADB-6EA4-4B29-AA91-2C750E16E7C3}" presName="compNode" presStyleCnt="0"/>
      <dgm:spPr/>
    </dgm:pt>
    <dgm:pt modelId="{6AB04B2B-0F94-4680-B6FC-30A0E586544D}" type="pres">
      <dgm:prSet presAssocID="{D9588ADB-6EA4-4B29-AA91-2C750E16E7C3}" presName="bgRect" presStyleLbl="bgShp" presStyleIdx="3" presStyleCnt="5"/>
      <dgm:spPr/>
    </dgm:pt>
    <dgm:pt modelId="{305C98A0-EA28-46A7-B718-150B6D673B60}" type="pres">
      <dgm:prSet presAssocID="{D9588ADB-6EA4-4B29-AA91-2C750E16E7C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7CAE0919-3DEA-4EF5-AE19-5C0F87DC3E36}" type="pres">
      <dgm:prSet presAssocID="{D9588ADB-6EA4-4B29-AA91-2C750E16E7C3}" presName="spaceRect" presStyleCnt="0"/>
      <dgm:spPr/>
    </dgm:pt>
    <dgm:pt modelId="{36509747-0D2D-4F44-A96A-FC43F74C931A}" type="pres">
      <dgm:prSet presAssocID="{D9588ADB-6EA4-4B29-AA91-2C750E16E7C3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5ECCC49-4D1C-4E9A-B0E9-DE529DC2E682}" type="pres">
      <dgm:prSet presAssocID="{80248C3D-44F9-4C4C-B6E6-B5AD5273100C}" presName="sibTrans" presStyleCnt="0"/>
      <dgm:spPr/>
    </dgm:pt>
    <dgm:pt modelId="{86585663-3B4F-44D1-85A0-0A8B8B543012}" type="pres">
      <dgm:prSet presAssocID="{1321EEC2-E201-4CC3-8718-63F6B4F06157}" presName="compNode" presStyleCnt="0"/>
      <dgm:spPr/>
    </dgm:pt>
    <dgm:pt modelId="{B906B024-EE80-45F1-AD6F-4A1E49B7A3DF}" type="pres">
      <dgm:prSet presAssocID="{1321EEC2-E201-4CC3-8718-63F6B4F06157}" presName="bgRect" presStyleLbl="bgShp" presStyleIdx="4" presStyleCnt="5"/>
      <dgm:spPr/>
    </dgm:pt>
    <dgm:pt modelId="{D4EABA42-5E2B-47E5-BB15-BA332F7B840C}" type="pres">
      <dgm:prSet presAssocID="{1321EEC2-E201-4CC3-8718-63F6B4F061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320ED901-8FD6-42B4-83A9-4CDF2F2A702C}" type="pres">
      <dgm:prSet presAssocID="{1321EEC2-E201-4CC3-8718-63F6B4F06157}" presName="spaceRect" presStyleCnt="0"/>
      <dgm:spPr/>
    </dgm:pt>
    <dgm:pt modelId="{25A7734C-EB9F-419C-A730-33B333D7BA55}" type="pres">
      <dgm:prSet presAssocID="{1321EEC2-E201-4CC3-8718-63F6B4F0615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985B982-274A-4225-9942-42A31FD33A61}" type="presOf" srcId="{B3F85866-D8C1-4661-890E-1AFB4BB8137F}" destId="{D87225E9-313B-429C-8A98-51BEEEAD1D87}" srcOrd="0" destOrd="0" presId="urn:microsoft.com/office/officeart/2018/2/layout/IconVerticalSolidList"/>
    <dgm:cxn modelId="{DA7FE8FE-1D8D-4A25-981E-F0B0A1A7EA7E}" type="presOf" srcId="{21491D2A-2145-4606-AE3C-20AE2915AC12}" destId="{B8A901AB-BE05-4352-83CE-A6C606C00D19}" srcOrd="0" destOrd="0" presId="urn:microsoft.com/office/officeart/2018/2/layout/IconVerticalSolidList"/>
    <dgm:cxn modelId="{1EF4321B-8300-4DD5-82B3-DCB3D78D1870}" type="presOf" srcId="{7096CE88-C094-40C2-B702-5503B2CEF488}" destId="{698690D2-DDE5-4F58-95AC-5203F9E3CD5B}" srcOrd="0" destOrd="0" presId="urn:microsoft.com/office/officeart/2018/2/layout/IconVerticalSolidList"/>
    <dgm:cxn modelId="{20A16280-41EC-440D-9523-E62BFF3DF0D9}" type="presOf" srcId="{D9588ADB-6EA4-4B29-AA91-2C750E16E7C3}" destId="{36509747-0D2D-4F44-A96A-FC43F74C931A}" srcOrd="0" destOrd="0" presId="urn:microsoft.com/office/officeart/2018/2/layout/IconVerticalSolidList"/>
    <dgm:cxn modelId="{5AD61288-72F2-484E-9235-C0CC53DFA0C6}" type="presOf" srcId="{2EE8CCEC-EDE7-4D34-8C80-899FC3C6BAD9}" destId="{134AD9AE-960F-41CA-87C2-E3D3C65E8A12}" srcOrd="0" destOrd="0" presId="urn:microsoft.com/office/officeart/2018/2/layout/IconVerticalSolidList"/>
    <dgm:cxn modelId="{9AB7A21D-E452-453A-B1E8-072098D9F2E6}" srcId="{B3F85866-D8C1-4661-890E-1AFB4BB8137F}" destId="{21491D2A-2145-4606-AE3C-20AE2915AC12}" srcOrd="0" destOrd="0" parTransId="{A5A035BF-9FC2-4387-875A-01441B553D8F}" sibTransId="{26085F9E-6915-4C3A-8FF4-412E6492A7DC}"/>
    <dgm:cxn modelId="{DA912DCB-EFE6-4DCD-86F0-99C0D80F1920}" srcId="{B3F85866-D8C1-4661-890E-1AFB4BB8137F}" destId="{2EE8CCEC-EDE7-4D34-8C80-899FC3C6BAD9}" srcOrd="1" destOrd="0" parTransId="{F98E4FD0-58A0-48ED-847D-DF44AAE50BAC}" sibTransId="{344653B5-CB57-48AC-AD90-F3485CF03F7B}"/>
    <dgm:cxn modelId="{4F02570D-46CE-4DFA-86B0-D61410081ACB}" srcId="{B3F85866-D8C1-4661-890E-1AFB4BB8137F}" destId="{D9588ADB-6EA4-4B29-AA91-2C750E16E7C3}" srcOrd="3" destOrd="0" parTransId="{430BCF28-6388-40A9-A1B1-55B0EDF6FC60}" sibTransId="{80248C3D-44F9-4C4C-B6E6-B5AD5273100C}"/>
    <dgm:cxn modelId="{595DE590-66D3-4546-9E06-4875BDF9FD80}" srcId="{B3F85866-D8C1-4661-890E-1AFB4BB8137F}" destId="{7096CE88-C094-40C2-B702-5503B2CEF488}" srcOrd="2" destOrd="0" parTransId="{72B9E52F-BDE2-4039-BE66-277370994BB5}" sibTransId="{3764B1CE-9F64-4B05-B4FE-229DC7641C6A}"/>
    <dgm:cxn modelId="{CE4CAA01-2DBF-431E-9705-2F8C0A0BBF99}" srcId="{B3F85866-D8C1-4661-890E-1AFB4BB8137F}" destId="{1321EEC2-E201-4CC3-8718-63F6B4F06157}" srcOrd="4" destOrd="0" parTransId="{A2EB1A21-DD8F-4015-A0F9-68F4366DA0F9}" sibTransId="{3A0E6E7A-D350-49AC-B1C4-FD03C8CA209D}"/>
    <dgm:cxn modelId="{46E814B8-5D0E-4A08-A7BA-9C4888622DDE}" type="presOf" srcId="{1321EEC2-E201-4CC3-8718-63F6B4F06157}" destId="{25A7734C-EB9F-419C-A730-33B333D7BA55}" srcOrd="0" destOrd="0" presId="urn:microsoft.com/office/officeart/2018/2/layout/IconVerticalSolidList"/>
    <dgm:cxn modelId="{CDF665C6-F0B9-45FD-A25F-0884D9A6DC2E}" type="presParOf" srcId="{D87225E9-313B-429C-8A98-51BEEEAD1D87}" destId="{CD3B0ED6-BFD5-4B0C-9A24-603A6CBE015B}" srcOrd="0" destOrd="0" presId="urn:microsoft.com/office/officeart/2018/2/layout/IconVerticalSolidList"/>
    <dgm:cxn modelId="{38C986CF-DAC5-46E9-8239-BDF4C54EFC8A}" type="presParOf" srcId="{CD3B0ED6-BFD5-4B0C-9A24-603A6CBE015B}" destId="{FD2E42CC-0E4C-4698-B003-0E5BA3252CBE}" srcOrd="0" destOrd="0" presId="urn:microsoft.com/office/officeart/2018/2/layout/IconVerticalSolidList"/>
    <dgm:cxn modelId="{6245BFDF-210F-4CA7-87F7-03169AD1AA2A}" type="presParOf" srcId="{CD3B0ED6-BFD5-4B0C-9A24-603A6CBE015B}" destId="{84120863-D9AA-4FC0-A3A6-7F51B3D2C965}" srcOrd="1" destOrd="0" presId="urn:microsoft.com/office/officeart/2018/2/layout/IconVerticalSolidList"/>
    <dgm:cxn modelId="{F17555DB-014D-40F8-9719-12DB6FC61E6D}" type="presParOf" srcId="{CD3B0ED6-BFD5-4B0C-9A24-603A6CBE015B}" destId="{AC23A67A-2391-470B-90CB-A384401397CE}" srcOrd="2" destOrd="0" presId="urn:microsoft.com/office/officeart/2018/2/layout/IconVerticalSolidList"/>
    <dgm:cxn modelId="{0EB4492D-F782-4B59-A320-ED1D299C66C9}" type="presParOf" srcId="{CD3B0ED6-BFD5-4B0C-9A24-603A6CBE015B}" destId="{B8A901AB-BE05-4352-83CE-A6C606C00D19}" srcOrd="3" destOrd="0" presId="urn:microsoft.com/office/officeart/2018/2/layout/IconVerticalSolidList"/>
    <dgm:cxn modelId="{AF923B96-ADF9-47A6-92BF-5B7876534C20}" type="presParOf" srcId="{D87225E9-313B-429C-8A98-51BEEEAD1D87}" destId="{C3BA5009-42F1-4019-8414-AE6366E92CDE}" srcOrd="1" destOrd="0" presId="urn:microsoft.com/office/officeart/2018/2/layout/IconVerticalSolidList"/>
    <dgm:cxn modelId="{A02AAA4E-75E0-4732-8194-3F01E30543D7}" type="presParOf" srcId="{D87225E9-313B-429C-8A98-51BEEEAD1D87}" destId="{1D0DAEFA-4E3F-4500-A286-46F0ED7C0EEF}" srcOrd="2" destOrd="0" presId="urn:microsoft.com/office/officeart/2018/2/layout/IconVerticalSolidList"/>
    <dgm:cxn modelId="{F6414047-2FF7-4FF2-A7EF-D79CAECD5B00}" type="presParOf" srcId="{1D0DAEFA-4E3F-4500-A286-46F0ED7C0EEF}" destId="{55A6BB15-00FE-427F-9CA4-0E19DA99D8C2}" srcOrd="0" destOrd="0" presId="urn:microsoft.com/office/officeart/2018/2/layout/IconVerticalSolidList"/>
    <dgm:cxn modelId="{E1053941-F600-424B-9197-42E15D72AA17}" type="presParOf" srcId="{1D0DAEFA-4E3F-4500-A286-46F0ED7C0EEF}" destId="{AB3A7B22-B24E-4984-8005-E0AD993D8CF3}" srcOrd="1" destOrd="0" presId="urn:microsoft.com/office/officeart/2018/2/layout/IconVerticalSolidList"/>
    <dgm:cxn modelId="{CC916828-2F93-4C98-A615-280E7C640FA8}" type="presParOf" srcId="{1D0DAEFA-4E3F-4500-A286-46F0ED7C0EEF}" destId="{7E3E7F2F-AA38-49F6-A860-3B657DF65F9E}" srcOrd="2" destOrd="0" presId="urn:microsoft.com/office/officeart/2018/2/layout/IconVerticalSolidList"/>
    <dgm:cxn modelId="{1B646D49-A1F6-44EA-852E-7C6D1D99EA5A}" type="presParOf" srcId="{1D0DAEFA-4E3F-4500-A286-46F0ED7C0EEF}" destId="{134AD9AE-960F-41CA-87C2-E3D3C65E8A12}" srcOrd="3" destOrd="0" presId="urn:microsoft.com/office/officeart/2018/2/layout/IconVerticalSolidList"/>
    <dgm:cxn modelId="{66DAA900-DE8F-4755-ACC7-5E5632A65C71}" type="presParOf" srcId="{D87225E9-313B-429C-8A98-51BEEEAD1D87}" destId="{B23FA869-2EE1-43BE-933E-320AFA1F80EB}" srcOrd="3" destOrd="0" presId="urn:microsoft.com/office/officeart/2018/2/layout/IconVerticalSolidList"/>
    <dgm:cxn modelId="{4CE98B2F-5A65-409E-937D-28E00A4FB147}" type="presParOf" srcId="{D87225E9-313B-429C-8A98-51BEEEAD1D87}" destId="{DC44CD46-DF72-4AF8-B1AA-596EBED60A47}" srcOrd="4" destOrd="0" presId="urn:microsoft.com/office/officeart/2018/2/layout/IconVerticalSolidList"/>
    <dgm:cxn modelId="{C952D345-33D0-4E3A-86AF-3BC587B94318}" type="presParOf" srcId="{DC44CD46-DF72-4AF8-B1AA-596EBED60A47}" destId="{ECE0812C-4956-4CC0-8064-F5198AB576A8}" srcOrd="0" destOrd="0" presId="urn:microsoft.com/office/officeart/2018/2/layout/IconVerticalSolidList"/>
    <dgm:cxn modelId="{0817B0C7-A4A2-4FB1-9F40-3D33B1B24A67}" type="presParOf" srcId="{DC44CD46-DF72-4AF8-B1AA-596EBED60A47}" destId="{681B710C-57DF-4F31-B59B-BDA01ACF2D2A}" srcOrd="1" destOrd="0" presId="urn:microsoft.com/office/officeart/2018/2/layout/IconVerticalSolidList"/>
    <dgm:cxn modelId="{69BED19E-F530-40CC-8B35-F4C1EFD38B76}" type="presParOf" srcId="{DC44CD46-DF72-4AF8-B1AA-596EBED60A47}" destId="{4D456442-3D0A-4C12-91CA-C0C01354588C}" srcOrd="2" destOrd="0" presId="urn:microsoft.com/office/officeart/2018/2/layout/IconVerticalSolidList"/>
    <dgm:cxn modelId="{197006E2-AAC2-4EBD-A4E5-135D8DC6F1C5}" type="presParOf" srcId="{DC44CD46-DF72-4AF8-B1AA-596EBED60A47}" destId="{698690D2-DDE5-4F58-95AC-5203F9E3CD5B}" srcOrd="3" destOrd="0" presId="urn:microsoft.com/office/officeart/2018/2/layout/IconVerticalSolidList"/>
    <dgm:cxn modelId="{491B9484-1FC9-49C5-B053-7E5FAE24FE53}" type="presParOf" srcId="{D87225E9-313B-429C-8A98-51BEEEAD1D87}" destId="{42555426-79A3-40E5-BCA4-761CDA6D72E5}" srcOrd="5" destOrd="0" presId="urn:microsoft.com/office/officeart/2018/2/layout/IconVerticalSolidList"/>
    <dgm:cxn modelId="{D7B207D3-EF69-4B19-AE27-E21FEA8B1793}" type="presParOf" srcId="{D87225E9-313B-429C-8A98-51BEEEAD1D87}" destId="{95F1E82B-E7ED-425C-91A5-0FBD4AE22B3E}" srcOrd="6" destOrd="0" presId="urn:microsoft.com/office/officeart/2018/2/layout/IconVerticalSolidList"/>
    <dgm:cxn modelId="{6267DBBF-D70E-479D-9BFC-7407666CBD77}" type="presParOf" srcId="{95F1E82B-E7ED-425C-91A5-0FBD4AE22B3E}" destId="{6AB04B2B-0F94-4680-B6FC-30A0E586544D}" srcOrd="0" destOrd="0" presId="urn:microsoft.com/office/officeart/2018/2/layout/IconVerticalSolidList"/>
    <dgm:cxn modelId="{9BE5321C-7CC0-4725-AEF2-C8CB65716483}" type="presParOf" srcId="{95F1E82B-E7ED-425C-91A5-0FBD4AE22B3E}" destId="{305C98A0-EA28-46A7-B718-150B6D673B60}" srcOrd="1" destOrd="0" presId="urn:microsoft.com/office/officeart/2018/2/layout/IconVerticalSolidList"/>
    <dgm:cxn modelId="{115023E2-0208-4EA5-8DBC-D60320F4F5F1}" type="presParOf" srcId="{95F1E82B-E7ED-425C-91A5-0FBD4AE22B3E}" destId="{7CAE0919-3DEA-4EF5-AE19-5C0F87DC3E36}" srcOrd="2" destOrd="0" presId="urn:microsoft.com/office/officeart/2018/2/layout/IconVerticalSolidList"/>
    <dgm:cxn modelId="{B242A6BE-74ED-4CB2-B36F-BB9C366A4EB1}" type="presParOf" srcId="{95F1E82B-E7ED-425C-91A5-0FBD4AE22B3E}" destId="{36509747-0D2D-4F44-A96A-FC43F74C931A}" srcOrd="3" destOrd="0" presId="urn:microsoft.com/office/officeart/2018/2/layout/IconVerticalSolidList"/>
    <dgm:cxn modelId="{674B5DE4-31A5-4B82-B791-4D77616772FF}" type="presParOf" srcId="{D87225E9-313B-429C-8A98-51BEEEAD1D87}" destId="{45ECCC49-4D1C-4E9A-B0E9-DE529DC2E682}" srcOrd="7" destOrd="0" presId="urn:microsoft.com/office/officeart/2018/2/layout/IconVerticalSolidList"/>
    <dgm:cxn modelId="{359DD284-4131-41D6-B137-7D692A6D6F8E}" type="presParOf" srcId="{D87225E9-313B-429C-8A98-51BEEEAD1D87}" destId="{86585663-3B4F-44D1-85A0-0A8B8B543012}" srcOrd="8" destOrd="0" presId="urn:microsoft.com/office/officeart/2018/2/layout/IconVerticalSolidList"/>
    <dgm:cxn modelId="{3B227835-CFCA-45DB-9656-72BE57DCD286}" type="presParOf" srcId="{86585663-3B4F-44D1-85A0-0A8B8B543012}" destId="{B906B024-EE80-45F1-AD6F-4A1E49B7A3DF}" srcOrd="0" destOrd="0" presId="urn:microsoft.com/office/officeart/2018/2/layout/IconVerticalSolidList"/>
    <dgm:cxn modelId="{3A7A85A3-CC19-41C5-BAE2-C66522E86E36}" type="presParOf" srcId="{86585663-3B4F-44D1-85A0-0A8B8B543012}" destId="{D4EABA42-5E2B-47E5-BB15-BA332F7B840C}" srcOrd="1" destOrd="0" presId="urn:microsoft.com/office/officeart/2018/2/layout/IconVerticalSolidList"/>
    <dgm:cxn modelId="{02E9D73F-8C08-402B-ADE8-4D8122DE7208}" type="presParOf" srcId="{86585663-3B4F-44D1-85A0-0A8B8B543012}" destId="{320ED901-8FD6-42B4-83A9-4CDF2F2A702C}" srcOrd="2" destOrd="0" presId="urn:microsoft.com/office/officeart/2018/2/layout/IconVerticalSolidList"/>
    <dgm:cxn modelId="{3E61619B-46FC-48AD-AB78-DC346AB69E1C}" type="presParOf" srcId="{86585663-3B4F-44D1-85A0-0A8B8B543012}" destId="{25A7734C-EB9F-419C-A730-33B333D7BA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A82D-3195-C148-A635-5A548ABE0DF0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A6E1-D2B9-3341-BD5D-E5A34FE0C6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7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A6E1-D2B9-3341-BD5D-E5A34FE0C6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1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47DD9A-1214-FFEA-9FB2-4E6D9A3F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B04AD47-A6B0-8FA8-AC27-550407ED1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4177CF-611D-B7B5-51C2-78A5E8A6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AB5DB92-F7B4-D656-591B-89F4755F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CA67A3-1EE2-0B3F-AEA2-188AF529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3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F0E08C-79FB-6F2A-A80E-18B45320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1E8A316-F583-09E0-CB20-9BD70D56B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D4E4FFE-34D9-F7EE-9427-4AD1C0A3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935C6B-3640-8ADD-E713-537277A6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E06B75A-8AFD-8772-7C8E-F8C0C4BC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9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A05C43D-A100-6C05-92B3-CF5AF60A3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0EB92C7-191F-604B-359E-711DA01F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FD6983-2457-15A3-D400-E38F7019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4ADE8AD-83ED-F459-6389-AF708C7C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7571571-B459-F741-366D-9A41580F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D6AD0A-E9A9-0528-2277-D7062027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CD7114-B582-6622-1EB0-9C3F3DE2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ED0B00-3588-9038-868F-59FEFBD6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39B164-903E-A1CF-A88C-88320ABF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428AEAB-966D-61B4-B372-401D9B6C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8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BFBB0C-5216-40DC-C031-A1B42733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5FEB650-3A43-E70E-C1E4-BD8D1148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A0FB83-FC38-3A85-A87E-906F49ED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73E04B-98BD-8239-947F-B1DB1929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98540BE-0A90-E423-351C-A76C2391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CA04A3-73DE-85B7-49FF-36DA3004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36B8D0-9832-CF7F-16F3-D3F93BD2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15AD759-A722-E131-D768-73FBD3464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0F23D55-698B-F10A-F103-18B20372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148F08-BF3C-6EEE-CEFC-E1496DEA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746F325-631F-0C99-453F-CA3E80C4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7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289DC2-BF6B-DD75-2259-2282A92F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56F71A0-AE42-63FA-AFD4-5D833C80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8F8F96C-65F0-B18F-EB29-B5CBC9CBD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3C48C08-DE0C-F931-9E9A-61A129482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4FECDBD-DD58-38F9-A49A-D445F218E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DFDA86F-AF7E-3652-9203-1E1B4694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0AADF8C-D2EC-DEE4-972F-1841E2BF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9413DEA-F821-B02A-B80B-5E3DB56E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8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772C55-4BCB-8059-AC3A-5F2692C9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52CE329-3282-044C-9839-2D983051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EA17B8E-82CE-9B2C-169E-6B0718B4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DF1C0FD-49B3-EC53-27F3-5F56487C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7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DEDEAD6-5BA7-ACCA-AAAD-4D9EF441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3409E83-AFF6-3C5E-65A3-BEF2F0EE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40A01E0-17CC-2546-F96D-042ADF0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1F37FD-7322-C1AB-27F8-3C86A9D6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EFF341-5663-5ECD-5C02-FE61AF87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EFE9C1B-F1D5-9E83-BEAE-3DC60EAED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D853994-A33A-2AF9-CEDF-02F937B1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11C7DFE-AA95-2F19-0B48-54C88406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D182AB4-4933-02CC-B844-74975E48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7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879AF0-8D77-1243-6B56-F2F5DAB1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009EC6F-BA41-30F8-F6A1-7A73E4338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BD35A85-EAA2-2B3C-9B8F-DDA8370F2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32F1B98-54EC-85FF-60C0-A07BF85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F926E6-0B19-ADC4-88FE-E7F65D37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53163D7-B13A-A151-511A-850AF3DB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CB0B948-4231-6760-4386-686DBA00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2477E29-5D60-E90A-152C-9C27F8C4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EEEEC1-8BBB-E464-AA89-342516A8B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1E93-8AF3-9845-B39A-15C6859AE2C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0F7119-3CA8-C9DD-ABAE-3BC2F57AE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3E67F9-471D-CCDF-5E3B-B22E37964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E16B-F69D-BF48-95BE-5D1E68F7E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Bleu électrique, bleu, Bleu Majorelle, symbole&#10;&#10;Description générée automatiquement">
            <a:extLst>
              <a:ext uri="{FF2B5EF4-FFF2-40B4-BE49-F238E27FC236}">
                <a16:creationId xmlns:a16="http://schemas.microsoft.com/office/drawing/2014/main" xmlns="" id="{20FA20A1-A6D7-99EB-35C0-3EA687382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9" t="5111" r="26495" b="397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F1E469EF-4527-B73B-93D0-07AE17BBC2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5309" y="2079626"/>
            <a:ext cx="4023360" cy="320413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l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Construction and extension of the </a:t>
            </a:r>
            <a:r>
              <a:rPr lang="fr-FR" sz="44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Eurozone</a:t>
            </a:r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fr-FR" sz="44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between</a:t>
            </a:r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rejection and </a:t>
            </a:r>
            <a:r>
              <a:rPr lang="fr-FR" sz="4400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integration</a:t>
            </a:r>
            <a:endParaRPr lang="fr-FR" sz="4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7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6375B6-7180-C45E-AC3E-66DA9DE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53572"/>
            <a:ext cx="3782459" cy="4461163"/>
          </a:xfrm>
        </p:spPr>
        <p:txBody>
          <a:bodyPr>
            <a:normAutofit/>
          </a:bodyPr>
          <a:lstStyle/>
          <a:p>
            <a:r>
              <a:rPr lang="fr-FR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</a:t>
            </a:r>
            <a:r>
              <a:rPr lang="fr-FR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</a:t>
            </a:r>
            <a:r>
              <a:rPr lang="fr-FR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political</a:t>
            </a:r>
            <a:r>
              <a:rPr lang="fr-FR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</a:t>
            </a:r>
            <a:r>
              <a:rPr lang="fr-FR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r-FR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economic</a:t>
            </a:r>
            <a:r>
              <a:rPr lang="fr-FR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concerns</a:t>
            </a:r>
            <a:r>
              <a:rPr lang="fr-FR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4ACD7BB-FA8C-9B69-15F6-5A68F30B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0"/>
            <a:ext cx="7919953" cy="63579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2000" i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which</a:t>
            </a:r>
            <a:r>
              <a:rPr lang="fr-FR" sz="20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fr-FR" sz="20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explained</a:t>
            </a:r>
            <a:r>
              <a:rPr lang="fr-FR" sz="2000" i="1" u="sng" dirty="0">
                <a:latin typeface="Aharoni" panose="02010803020104030203" pitchFamily="2" charset="-79"/>
                <a:cs typeface="Aharoni" panose="02010803020104030203" pitchFamily="2" charset="-79"/>
              </a:rPr>
              <a:t> by :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the conservative party in power.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he</a:t>
            </a:r>
            <a:r>
              <a:rPr lang="fr-FR" sz="2000" dirty="0"/>
              <a:t> came to power in 2015, the </a:t>
            </a:r>
            <a:r>
              <a:rPr lang="fr-FR" sz="2000" dirty="0" err="1"/>
              <a:t>party's</a:t>
            </a:r>
            <a:r>
              <a:rPr lang="fr-FR" sz="2000" dirty="0"/>
              <a:t> leader and main </a:t>
            </a:r>
            <a:r>
              <a:rPr lang="fr-FR" sz="2000" dirty="0" err="1"/>
              <a:t>ideologue</a:t>
            </a:r>
            <a:r>
              <a:rPr lang="fr-FR" sz="2000" dirty="0"/>
              <a:t>, Jarosław Kaczyński, </a:t>
            </a:r>
            <a:r>
              <a:rPr lang="fr-FR" sz="2000" dirty="0" err="1"/>
              <a:t>asserted</a:t>
            </a:r>
            <a:r>
              <a:rPr lang="fr-FR" sz="2000" dirty="0"/>
              <a:t> in a speech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adopting</a:t>
            </a:r>
            <a:r>
              <a:rPr lang="fr-FR" sz="2000" dirty="0"/>
              <a:t> the euro </a:t>
            </a:r>
            <a:r>
              <a:rPr lang="fr-FR" sz="2000" dirty="0" err="1"/>
              <a:t>would</a:t>
            </a:r>
            <a:r>
              <a:rPr lang="fr-FR" sz="2000" dirty="0"/>
              <a:t> entail </a:t>
            </a:r>
            <a:r>
              <a:rPr lang="fr-FR" sz="2000" dirty="0" err="1"/>
              <a:t>enormous</a:t>
            </a:r>
            <a:r>
              <a:rPr lang="fr-FR" sz="2000" dirty="0"/>
              <a:t> </a:t>
            </a:r>
            <a:r>
              <a:rPr lang="fr-FR" sz="2000" dirty="0" err="1"/>
              <a:t>costs</a:t>
            </a:r>
            <a:r>
              <a:rPr lang="fr-FR" sz="2000" dirty="0"/>
              <a:t>, a </a:t>
            </a:r>
            <a:r>
              <a:rPr lang="fr-FR" sz="2000" dirty="0" err="1"/>
              <a:t>considerable</a:t>
            </a:r>
            <a:r>
              <a:rPr lang="fr-FR" sz="2000" dirty="0"/>
              <a:t> </a:t>
            </a:r>
            <a:r>
              <a:rPr lang="fr-FR" sz="2000" dirty="0" err="1"/>
              <a:t>rise</a:t>
            </a:r>
            <a:r>
              <a:rPr lang="fr-FR" sz="2000" dirty="0"/>
              <a:t> in </a:t>
            </a:r>
            <a:r>
              <a:rPr lang="fr-FR" sz="2000" dirty="0" err="1"/>
              <a:t>prices</a:t>
            </a:r>
            <a:r>
              <a:rPr lang="fr-FR" sz="2000" dirty="0"/>
              <a:t>, an </a:t>
            </a:r>
            <a:r>
              <a:rPr lang="fr-FR" sz="2000" dirty="0" err="1"/>
              <a:t>inevitable</a:t>
            </a:r>
            <a:r>
              <a:rPr lang="fr-FR" sz="2000" dirty="0"/>
              <a:t> </a:t>
            </a:r>
            <a:r>
              <a:rPr lang="fr-FR" sz="2000" dirty="0" err="1"/>
              <a:t>recession</a:t>
            </a:r>
            <a:r>
              <a:rPr lang="fr-FR" sz="2000" dirty="0"/>
              <a:t> and </a:t>
            </a:r>
            <a:r>
              <a:rPr lang="fr-FR" sz="2000" dirty="0" err="1"/>
              <a:t>widespread</a:t>
            </a:r>
            <a:r>
              <a:rPr lang="fr-FR" sz="2000" dirty="0"/>
              <a:t> </a:t>
            </a:r>
            <a:r>
              <a:rPr lang="fr-FR" sz="2000" dirty="0" err="1"/>
              <a:t>impoverishment</a:t>
            </a:r>
            <a:r>
              <a:rPr lang="fr-FR" sz="2000" dirty="0"/>
              <a:t> of society, and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therefore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 possible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Poland's</a:t>
            </a:r>
            <a:r>
              <a:rPr lang="fr-FR" sz="2000" dirty="0"/>
              <a:t> GDP per capita </a:t>
            </a:r>
            <a:r>
              <a:rPr lang="fr-FR" sz="2000" dirty="0" err="1"/>
              <a:t>reached</a:t>
            </a:r>
            <a:r>
              <a:rPr lang="fr-FR" sz="2000" dirty="0"/>
              <a:t> 85% of </a:t>
            </a:r>
            <a:r>
              <a:rPr lang="fr-FR" sz="2000" dirty="0" err="1"/>
              <a:t>Germany's</a:t>
            </a:r>
            <a:r>
              <a:rPr lang="fr-FR" sz="2000" dirty="0"/>
              <a:t> (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</a:t>
            </a:r>
            <a:r>
              <a:rPr lang="fr-FR" sz="2000" dirty="0" err="1"/>
              <a:t>equal</a:t>
            </a:r>
            <a:r>
              <a:rPr lang="fr-FR" sz="2000" dirty="0"/>
              <a:t> to 56% of </a:t>
            </a:r>
            <a:r>
              <a:rPr lang="fr-FR" sz="2000" dirty="0" err="1"/>
              <a:t>Germany's</a:t>
            </a:r>
            <a:r>
              <a:rPr lang="fr-FR" sz="2000" dirty="0"/>
              <a:t>, and </a:t>
            </a:r>
            <a:r>
              <a:rPr lang="fr-FR" sz="2000" dirty="0" err="1"/>
              <a:t>with</a:t>
            </a:r>
            <a:r>
              <a:rPr lang="fr-FR" sz="2000" dirty="0"/>
              <a:t> the rate of convergence </a:t>
            </a:r>
            <a:r>
              <a:rPr lang="fr-FR" sz="2000" dirty="0" err="1"/>
              <a:t>observed</a:t>
            </a:r>
            <a:r>
              <a:rPr lang="fr-FR" sz="2000" dirty="0"/>
              <a:t> over the last </a:t>
            </a:r>
            <a:r>
              <a:rPr lang="fr-FR" sz="2000" dirty="0" err="1"/>
              <a:t>decade</a:t>
            </a:r>
            <a:r>
              <a:rPr lang="fr-FR" sz="2000" dirty="0"/>
              <a:t>,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mean</a:t>
            </a:r>
            <a:r>
              <a:rPr lang="fr-FR" sz="2000" dirty="0"/>
              <a:t> the </a:t>
            </a:r>
            <a:r>
              <a:rPr lang="fr-FR" sz="2000" dirty="0" err="1"/>
              <a:t>early</a:t>
            </a:r>
            <a:r>
              <a:rPr lang="fr-FR" sz="2000" dirty="0"/>
              <a:t> </a:t>
            </a:r>
            <a:r>
              <a:rPr lang="fr-FR" sz="2000" dirty="0" err="1"/>
              <a:t>years</a:t>
            </a:r>
            <a:r>
              <a:rPr lang="fr-FR" sz="2000" dirty="0"/>
              <a:t> of 2045-50).</a:t>
            </a:r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The </a:t>
            </a:r>
            <a:r>
              <a:rPr lang="fr-FR" sz="2000" dirty="0" err="1"/>
              <a:t>flexibility</a:t>
            </a:r>
            <a:r>
              <a:rPr lang="fr-FR" sz="2000" dirty="0"/>
              <a:t> argument: </a:t>
            </a:r>
            <a:r>
              <a:rPr lang="fr-FR" sz="2000" dirty="0" err="1"/>
              <a:t>Poland</a:t>
            </a:r>
            <a:r>
              <a:rPr lang="fr-FR" sz="2000" dirty="0"/>
              <a:t> </a:t>
            </a:r>
            <a:r>
              <a:rPr lang="fr-FR" sz="2000" dirty="0" err="1"/>
              <a:t>wants</a:t>
            </a:r>
            <a:r>
              <a:rPr lang="fr-FR" sz="2000" dirty="0"/>
              <a:t> to </a:t>
            </a:r>
            <a:r>
              <a:rPr lang="fr-FR" sz="2000" dirty="0" err="1"/>
              <a:t>retain</a:t>
            </a:r>
            <a:r>
              <a:rPr lang="fr-FR" sz="2000" dirty="0"/>
              <a:t> control of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currency</a:t>
            </a:r>
            <a:r>
              <a:rPr lang="fr-FR" sz="2000" dirty="0"/>
              <a:t>,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can </a:t>
            </a:r>
            <a:r>
              <a:rPr lang="fr-FR" sz="2000" dirty="0" err="1"/>
              <a:t>devalue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if </a:t>
            </a:r>
            <a:r>
              <a:rPr lang="fr-FR" sz="2000" dirty="0" err="1"/>
              <a:t>necessary</a:t>
            </a:r>
            <a:r>
              <a:rPr lang="fr-FR" sz="2000" dirty="0"/>
              <a:t>. </a:t>
            </a:r>
            <a:r>
              <a:rPr lang="fr-FR" sz="2000" dirty="0" err="1"/>
              <a:t>Experience</a:t>
            </a:r>
            <a:r>
              <a:rPr lang="fr-FR" sz="2000" dirty="0"/>
              <a:t> of </a:t>
            </a:r>
            <a:r>
              <a:rPr lang="fr-FR" sz="2000" dirty="0" err="1"/>
              <a:t>economic</a:t>
            </a:r>
            <a:r>
              <a:rPr lang="fr-FR" sz="2000" dirty="0"/>
              <a:t> crises (</a:t>
            </a:r>
            <a:r>
              <a:rPr lang="fr-FR" sz="2000" dirty="0" err="1"/>
              <a:t>notably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of 2008-2009,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devalued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currency</a:t>
            </a:r>
            <a:r>
              <a:rPr lang="fr-FR" sz="2000" dirty="0"/>
              <a:t> by up to 22%) </a:t>
            </a:r>
            <a:r>
              <a:rPr lang="fr-FR" sz="2000" dirty="0" err="1"/>
              <a:t>convinced</a:t>
            </a:r>
            <a:r>
              <a:rPr lang="fr-FR" sz="2000" dirty="0"/>
              <a:t> </a:t>
            </a:r>
            <a:r>
              <a:rPr lang="fr-FR" sz="2000" dirty="0" err="1"/>
              <a:t>Poland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not in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interest</a:t>
            </a:r>
            <a:r>
              <a:rPr lang="fr-FR" sz="2000" dirty="0"/>
              <a:t> to </a:t>
            </a:r>
            <a:r>
              <a:rPr lang="fr-FR" sz="2000" dirty="0" err="1"/>
              <a:t>join</a:t>
            </a:r>
            <a:r>
              <a:rPr lang="fr-FR" sz="2000" dirty="0"/>
              <a:t> the </a:t>
            </a:r>
            <a:r>
              <a:rPr lang="fr-FR" sz="2000" dirty="0" err="1"/>
              <a:t>eurozone</a:t>
            </a:r>
            <a:r>
              <a:rPr lang="fr-FR" sz="2000" dirty="0"/>
              <a:t>, and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having</a:t>
            </a:r>
            <a:r>
              <a:rPr lang="fr-FR" sz="2000" dirty="0"/>
              <a:t> control of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currency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enable </a:t>
            </a:r>
            <a:r>
              <a:rPr lang="fr-FR" sz="2000" dirty="0" err="1"/>
              <a:t>it</a:t>
            </a:r>
            <a:r>
              <a:rPr lang="fr-FR" sz="2000" dirty="0"/>
              <a:t> to </a:t>
            </a:r>
            <a:r>
              <a:rPr lang="fr-FR" sz="2000" dirty="0" err="1"/>
              <a:t>soften</a:t>
            </a:r>
            <a:r>
              <a:rPr lang="fr-FR" sz="2000" dirty="0"/>
              <a:t> the </a:t>
            </a:r>
            <a:r>
              <a:rPr lang="fr-FR" sz="2000" dirty="0" err="1"/>
              <a:t>blow</a:t>
            </a:r>
            <a:r>
              <a:rPr lang="fr-FR" sz="2000" dirty="0"/>
              <a:t> of </a:t>
            </a:r>
            <a:r>
              <a:rPr lang="fr-FR" sz="2000" dirty="0" err="1"/>
              <a:t>economic</a:t>
            </a:r>
            <a:r>
              <a:rPr lang="fr-FR" sz="2000" dirty="0"/>
              <a:t> crises.</a:t>
            </a:r>
          </a:p>
          <a:p>
            <a:pPr marL="0" indent="0">
              <a:buNone/>
            </a:pPr>
            <a:r>
              <a:rPr lang="fr-FR" sz="2000" dirty="0"/>
              <a:t>-&gt; </a:t>
            </a: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neighboring</a:t>
            </a:r>
            <a:r>
              <a:rPr lang="fr-FR" sz="2000" dirty="0"/>
              <a:t> </a:t>
            </a:r>
            <a:r>
              <a:rPr lang="fr-FR" sz="2000" dirty="0" err="1"/>
              <a:t>Slovakia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joined</a:t>
            </a:r>
            <a:r>
              <a:rPr lang="fr-FR" sz="2000" dirty="0"/>
              <a:t> the euro zone in 2009, shows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beneficial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 in the face of a </a:t>
            </a:r>
            <a:r>
              <a:rPr lang="fr-FR" sz="2000" dirty="0" err="1"/>
              <a:t>crisis</a:t>
            </a:r>
            <a:r>
              <a:rPr lang="fr-FR" sz="2000" dirty="0"/>
              <a:t> </a:t>
            </a:r>
            <a:r>
              <a:rPr lang="fr-FR" sz="2000" dirty="0" err="1"/>
              <a:t>apply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 in the short </a:t>
            </a:r>
            <a:r>
              <a:rPr lang="fr-FR" sz="2000" dirty="0" err="1"/>
              <a:t>term</a:t>
            </a:r>
            <a:r>
              <a:rPr lang="fr-FR" sz="2000" dirty="0"/>
              <a:t> and are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limited</a:t>
            </a:r>
            <a:r>
              <a:rPr lang="fr-FR" sz="2000" dirty="0"/>
              <a:t>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facing</a:t>
            </a:r>
            <a:r>
              <a:rPr lang="fr-FR" sz="2000" dirty="0"/>
              <a:t> a </a:t>
            </a:r>
            <a:r>
              <a:rPr lang="fr-FR" sz="2000" dirty="0" err="1"/>
              <a:t>less</a:t>
            </a:r>
            <a:r>
              <a:rPr lang="fr-FR" sz="2000" dirty="0"/>
              <a:t> violent </a:t>
            </a:r>
            <a:r>
              <a:rPr lang="fr-FR" sz="2000" dirty="0" err="1"/>
              <a:t>crisis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68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86330A-FD1F-E9A3-3D80-D9CA4D1C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Hungary</a:t>
            </a:r>
          </a:p>
        </p:txBody>
      </p:sp>
      <p:sp>
        <p:nvSpPr>
          <p:cNvPr id="2066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AB2DEB1-59E2-0A8F-FE34-C27DE64D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07271"/>
            <a:ext cx="3429000" cy="1924240"/>
          </a:xfrm>
          <a:ln w="31750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i="1" u="sng" dirty="0"/>
              <a:t>Quick reminder:</a:t>
            </a:r>
          </a:p>
          <a:p>
            <a:pPr marL="285750">
              <a:spcAft>
                <a:spcPts val="600"/>
              </a:spcAft>
            </a:pPr>
            <a:r>
              <a:rPr lang="en-US" sz="2200" b="1" dirty="0"/>
              <a:t>Capital</a:t>
            </a:r>
            <a:r>
              <a:rPr lang="en-US" sz="2200" dirty="0"/>
              <a:t> : Budapest</a:t>
            </a:r>
          </a:p>
          <a:p>
            <a:pPr marL="285750">
              <a:spcAft>
                <a:spcPts val="600"/>
              </a:spcAft>
            </a:pPr>
            <a:r>
              <a:rPr lang="en-US" sz="2200" b="1" dirty="0"/>
              <a:t>Population</a:t>
            </a:r>
            <a:r>
              <a:rPr lang="en-US" sz="2200" dirty="0"/>
              <a:t> :</a:t>
            </a:r>
            <a:r>
              <a:rPr lang="en-US" sz="2200" i="0" u="none" strike="noStrike" dirty="0">
                <a:effectLst/>
              </a:rPr>
              <a:t>9 547 954</a:t>
            </a:r>
          </a:p>
          <a:p>
            <a:pPr marL="285750">
              <a:spcAft>
                <a:spcPts val="600"/>
              </a:spcAft>
            </a:pPr>
            <a:r>
              <a:rPr lang="en-US" sz="2200" dirty="0"/>
              <a:t> Joined the EU in 2004</a:t>
            </a:r>
          </a:p>
        </p:txBody>
      </p:sp>
      <p:pic>
        <p:nvPicPr>
          <p:cNvPr id="2052" name="Picture 4" descr="Travel Review: Budapest, Hungary - TMG - TMG">
            <a:extLst>
              <a:ext uri="{FF2B5EF4-FFF2-40B4-BE49-F238E27FC236}">
                <a16:creationId xmlns:a16="http://schemas.microsoft.com/office/drawing/2014/main" xmlns="" id="{51B94DF0-A2B3-84CB-B533-65141E8A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5549"/>
            <a:ext cx="6903720" cy="4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6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EB0D7A-F2F3-35EE-729F-F5B5127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515" y="772747"/>
            <a:ext cx="7444645" cy="1783080"/>
          </a:xfrm>
        </p:spPr>
        <p:txBody>
          <a:bodyPr anchor="b">
            <a:noAutofit/>
          </a:bodyPr>
          <a:lstStyle/>
          <a:p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fr-FR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postponement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 of </a:t>
            </a:r>
            <a:r>
              <a:rPr lang="fr-FR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membership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fr-FR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economic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reasons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b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fr-F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xmlns="" id="{4AEA0BAF-0164-80A1-47B0-147710CB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5" r="2659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3FEF554-474D-B0CA-80ED-5FEED0B8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393" y="2718419"/>
            <a:ext cx="7531607" cy="453085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2400" dirty="0"/>
              <a:t>Inflation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among</a:t>
            </a:r>
            <a:r>
              <a:rPr lang="fr-FR" sz="2400" dirty="0"/>
              <a:t> the </a:t>
            </a:r>
            <a:r>
              <a:rPr lang="fr-FR" sz="2400" dirty="0" err="1"/>
              <a:t>highest</a:t>
            </a:r>
            <a:r>
              <a:rPr lang="fr-FR" sz="2400" dirty="0"/>
              <a:t> in the EU, the </a:t>
            </a:r>
            <a:r>
              <a:rPr lang="fr-FR" sz="2400" dirty="0" err="1"/>
              <a:t>currency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weak</a:t>
            </a:r>
            <a:r>
              <a:rPr lang="fr-FR" sz="2400" dirty="0"/>
              <a:t>, the budget </a:t>
            </a:r>
            <a:r>
              <a:rPr lang="fr-FR" sz="2400" dirty="0" err="1"/>
              <a:t>deficit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widening</a:t>
            </a:r>
            <a:r>
              <a:rPr lang="fr-FR" sz="2400" dirty="0"/>
              <a:t> and </a:t>
            </a:r>
            <a:r>
              <a:rPr lang="fr-FR" sz="2400" dirty="0" err="1"/>
              <a:t>now</a:t>
            </a:r>
            <a:r>
              <a:rPr lang="fr-FR" sz="2400" dirty="0"/>
              <a:t> stands at 7% of GDP, and </a:t>
            </a:r>
            <a:r>
              <a:rPr lang="fr-FR" sz="2400" dirty="0" err="1"/>
              <a:t>Hungary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still</a:t>
            </a:r>
            <a:r>
              <a:rPr lang="fr-FR" sz="2400" dirty="0"/>
              <a:t> not part of the </a:t>
            </a:r>
            <a:r>
              <a:rPr lang="fr-FR" sz="2400" dirty="0" err="1"/>
              <a:t>European</a:t>
            </a:r>
            <a:r>
              <a:rPr lang="fr-FR" sz="2400" dirty="0"/>
              <a:t> Exchange Rate </a:t>
            </a:r>
            <a:r>
              <a:rPr lang="fr-FR" sz="2400" dirty="0" err="1"/>
              <a:t>Mechanism</a:t>
            </a:r>
            <a:r>
              <a:rPr lang="fr-FR" sz="2400" dirty="0"/>
              <a:t> II (ERM II).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economy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highly</a:t>
            </a:r>
            <a:r>
              <a:rPr lang="fr-FR" sz="2400" dirty="0"/>
              <a:t> </a:t>
            </a:r>
            <a:r>
              <a:rPr lang="fr-FR" sz="2400" dirty="0" err="1"/>
              <a:t>dependant</a:t>
            </a:r>
            <a:r>
              <a:rPr lang="fr-FR" sz="2400" dirty="0"/>
              <a:t> on </a:t>
            </a:r>
            <a:r>
              <a:rPr lang="fr-FR" sz="2400" dirty="0" err="1"/>
              <a:t>outsourced</a:t>
            </a:r>
            <a:r>
              <a:rPr lang="fr-FR" sz="2400" dirty="0"/>
              <a:t> </a:t>
            </a:r>
            <a:r>
              <a:rPr lang="fr-FR" sz="2400" dirty="0" err="1"/>
              <a:t>manufacturing</a:t>
            </a:r>
            <a:r>
              <a:rPr lang="fr-FR" sz="2400" dirty="0"/>
              <a:t> and </a:t>
            </a:r>
            <a:r>
              <a:rPr lang="fr-FR" sz="2400" dirty="0" err="1"/>
              <a:t>need</a:t>
            </a:r>
            <a:r>
              <a:rPr lang="fr-FR" sz="2400" dirty="0"/>
              <a:t> a </a:t>
            </a:r>
            <a:r>
              <a:rPr lang="fr-FR" sz="2400" dirty="0" err="1"/>
              <a:t>low</a:t>
            </a:r>
            <a:r>
              <a:rPr lang="fr-FR" sz="2400" dirty="0"/>
              <a:t> exchange rate.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fr-FR" sz="2400" dirty="0" err="1"/>
              <a:t>Today</a:t>
            </a:r>
            <a:r>
              <a:rPr lang="fr-FR" sz="2400" dirty="0"/>
              <a:t>, the </a:t>
            </a:r>
            <a:r>
              <a:rPr lang="fr-FR" sz="2400" dirty="0" err="1"/>
              <a:t>country's</a:t>
            </a:r>
            <a:r>
              <a:rPr lang="fr-FR" sz="2400" dirty="0"/>
              <a:t> </a:t>
            </a:r>
            <a:r>
              <a:rPr lang="fr-FR" sz="2400" dirty="0" err="1"/>
              <a:t>economic</a:t>
            </a:r>
            <a:r>
              <a:rPr lang="fr-FR" sz="2400" dirty="0"/>
              <a:t> situation </a:t>
            </a:r>
            <a:r>
              <a:rPr lang="fr-FR" sz="2400" dirty="0" err="1"/>
              <a:t>is</a:t>
            </a:r>
            <a:r>
              <a:rPr lang="fr-FR" sz="2400" dirty="0"/>
              <a:t> not compatible </a:t>
            </a:r>
            <a:r>
              <a:rPr lang="fr-FR" sz="2400" dirty="0" err="1"/>
              <a:t>with</a:t>
            </a:r>
            <a:r>
              <a:rPr lang="fr-FR" sz="2400" dirty="0"/>
              <a:t> entry </a:t>
            </a:r>
            <a:r>
              <a:rPr lang="fr-FR" sz="2400" dirty="0" err="1"/>
              <a:t>into</a:t>
            </a:r>
            <a:r>
              <a:rPr lang="fr-FR" sz="2400" dirty="0"/>
              <a:t> the euro zone, but the situation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different</a:t>
            </a:r>
            <a:r>
              <a:rPr lang="fr-FR" sz="2400" dirty="0"/>
              <a:t> in the 2010s. At </a:t>
            </a:r>
            <a:r>
              <a:rPr lang="fr-FR" sz="2400" dirty="0" err="1"/>
              <a:t>that</a:t>
            </a:r>
            <a:r>
              <a:rPr lang="fr-FR" sz="2400" dirty="0"/>
              <a:t> time, the country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reaping</a:t>
            </a:r>
            <a:r>
              <a:rPr lang="fr-FR" sz="2400" dirty="0"/>
              <a:t> the </a:t>
            </a:r>
            <a:r>
              <a:rPr lang="fr-FR" sz="2400" dirty="0" err="1"/>
              <a:t>benefits</a:t>
            </a:r>
            <a:r>
              <a:rPr lang="fr-FR" sz="2400" dirty="0"/>
              <a:t> of EU </a:t>
            </a:r>
            <a:r>
              <a:rPr lang="fr-FR" sz="2400" dirty="0" err="1"/>
              <a:t>membership</a:t>
            </a:r>
            <a:r>
              <a:rPr lang="fr-FR" sz="2400" dirty="0"/>
              <a:t> and </a:t>
            </a:r>
            <a:r>
              <a:rPr lang="fr-FR" sz="2400" dirty="0" err="1"/>
              <a:t>regained</a:t>
            </a:r>
            <a:r>
              <a:rPr lang="fr-FR" sz="2400" dirty="0"/>
              <a:t> </a:t>
            </a:r>
            <a:r>
              <a:rPr lang="fr-FR" sz="2400" dirty="0" err="1"/>
              <a:t>sovereignty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50 </a:t>
            </a:r>
            <a:r>
              <a:rPr lang="fr-FR" sz="2400" dirty="0" err="1"/>
              <a:t>years</a:t>
            </a:r>
            <a:r>
              <a:rPr lang="fr-FR" sz="2400" dirty="0"/>
              <a:t> of Soviet occupation. The country met </a:t>
            </a:r>
            <a:r>
              <a:rPr lang="fr-FR" sz="2400" dirty="0" err="1"/>
              <a:t>almost</a:t>
            </a:r>
            <a:r>
              <a:rPr lang="fr-FR" sz="2400" dirty="0"/>
              <a:t> all the convergence </a:t>
            </a:r>
            <a:r>
              <a:rPr lang="fr-FR" sz="2400" dirty="0" err="1"/>
              <a:t>criteria</a:t>
            </a:r>
            <a:r>
              <a:rPr lang="fr-FR" sz="2400" dirty="0"/>
              <a:t> </a:t>
            </a:r>
            <a:r>
              <a:rPr lang="fr-FR" sz="2400" dirty="0" err="1"/>
              <a:t>required</a:t>
            </a:r>
            <a:r>
              <a:rPr lang="fr-FR" sz="2400" dirty="0"/>
              <a:t> to </a:t>
            </a:r>
            <a:r>
              <a:rPr lang="fr-FR" sz="2400" dirty="0" err="1"/>
              <a:t>adopt</a:t>
            </a:r>
            <a:r>
              <a:rPr lang="fr-FR" sz="2400" dirty="0"/>
              <a:t> the euro.</a:t>
            </a:r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11511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EAB380-35E2-22EF-5D16-6387F122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61" y="211446"/>
            <a:ext cx="7496617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once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again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, a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refusal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to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join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the EU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that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has more to do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political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will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economic</a:t>
            </a:r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context</a:t>
            </a:r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EE8B96-F124-25A4-5398-B92FF422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400" dirty="0"/>
              <a:t>A conservative, </a:t>
            </a:r>
            <a:r>
              <a:rPr lang="fr-FR" sz="2400" dirty="0" err="1"/>
              <a:t>eurosceptic</a:t>
            </a:r>
            <a:r>
              <a:rPr lang="fr-FR" sz="2400" dirty="0"/>
              <a:t> party </a:t>
            </a:r>
            <a:r>
              <a:rPr lang="fr-FR" sz="2400" dirty="0" err="1"/>
              <a:t>led</a:t>
            </a:r>
            <a:r>
              <a:rPr lang="fr-FR" sz="2400" dirty="0"/>
              <a:t> by </a:t>
            </a:r>
            <a:r>
              <a:rPr lang="fr-FR" sz="2400" dirty="0" err="1"/>
              <a:t>its</a:t>
            </a:r>
            <a:r>
              <a:rPr lang="fr-FR" sz="2400" dirty="0"/>
              <a:t> leader Victor Orban, Prime </a:t>
            </a:r>
            <a:r>
              <a:rPr lang="fr-FR" sz="2400" dirty="0" err="1"/>
              <a:t>Minister</a:t>
            </a:r>
            <a:r>
              <a:rPr lang="fr-FR" sz="2400" dirty="0"/>
              <a:t> </a:t>
            </a:r>
            <a:r>
              <a:rPr lang="fr-FR" sz="2400" dirty="0" err="1"/>
              <a:t>since</a:t>
            </a:r>
            <a:r>
              <a:rPr lang="fr-FR" sz="2400" dirty="0"/>
              <a:t> 2010 (and </a:t>
            </a:r>
            <a:r>
              <a:rPr lang="fr-FR" sz="2400" dirty="0" err="1"/>
              <a:t>between</a:t>
            </a:r>
            <a:r>
              <a:rPr lang="fr-FR" sz="2400" dirty="0"/>
              <a:t> 1998 and 2002), </a:t>
            </a:r>
            <a:r>
              <a:rPr lang="fr-FR" sz="2400" dirty="0" err="1"/>
              <a:t>rules</a:t>
            </a:r>
            <a:r>
              <a:rPr lang="fr-FR" sz="2400" dirty="0"/>
              <a:t> the country.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consider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joining</a:t>
            </a:r>
            <a:r>
              <a:rPr lang="fr-FR" sz="2400" dirty="0"/>
              <a:t> the euro zone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mean</a:t>
            </a:r>
            <a:r>
              <a:rPr lang="fr-FR" sz="2400" dirty="0"/>
              <a:t> a </a:t>
            </a:r>
            <a:r>
              <a:rPr lang="fr-FR" sz="2400" dirty="0" err="1"/>
              <a:t>loss</a:t>
            </a:r>
            <a:r>
              <a:rPr lang="fr-FR" sz="2400" dirty="0"/>
              <a:t> of </a:t>
            </a:r>
            <a:r>
              <a:rPr lang="fr-FR" sz="2400" dirty="0" err="1"/>
              <a:t>sovereignty</a:t>
            </a:r>
            <a:r>
              <a:rPr lang="fr-FR" sz="2400" dirty="0"/>
              <a:t> and national </a:t>
            </a:r>
            <a:r>
              <a:rPr lang="fr-FR" sz="2400" dirty="0" err="1"/>
              <a:t>identity</a:t>
            </a:r>
            <a:r>
              <a:rPr lang="fr-FR" sz="2400" dirty="0"/>
              <a:t> for </a:t>
            </a:r>
            <a:r>
              <a:rPr lang="fr-FR" sz="2400" dirty="0" err="1"/>
              <a:t>Hungary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fr-FR" sz="2400" dirty="0" err="1"/>
              <a:t>Despite</a:t>
            </a:r>
            <a:r>
              <a:rPr lang="fr-FR" sz="2400" dirty="0"/>
              <a:t> a population over 60% in </a:t>
            </a:r>
            <a:r>
              <a:rPr lang="fr-FR" sz="2400" dirty="0" err="1"/>
              <a:t>favor</a:t>
            </a:r>
            <a:r>
              <a:rPr lang="fr-FR" sz="2400" dirty="0"/>
              <a:t> of </a:t>
            </a:r>
            <a:r>
              <a:rPr lang="fr-FR" sz="2400" dirty="0" err="1"/>
              <a:t>joining</a:t>
            </a:r>
            <a:r>
              <a:rPr lang="fr-FR" sz="2400" dirty="0"/>
              <a:t> the euro zone.</a:t>
            </a:r>
          </a:p>
        </p:txBody>
      </p:sp>
      <p:pic>
        <p:nvPicPr>
          <p:cNvPr id="3074" name="Picture 2" descr="Viktor Orban : biographie et actualités - Challenges">
            <a:extLst>
              <a:ext uri="{FF2B5EF4-FFF2-40B4-BE49-F238E27FC236}">
                <a16:creationId xmlns:a16="http://schemas.microsoft.com/office/drawing/2014/main" xmlns="" id="{3892E38E-8237-4C4A-6D4D-6A0449BC0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10249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C3AE21-2A00-321D-0000-718E267C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68E6F34-3FBF-E32E-CAA2-4203D23A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r-FR" sz="2400" dirty="0" err="1"/>
              <a:t>Although</a:t>
            </a:r>
            <a:r>
              <a:rPr lang="fr-FR" sz="2400" dirty="0"/>
              <a:t> </a:t>
            </a:r>
            <a:r>
              <a:rPr lang="fr-FR" sz="2400" dirty="0" err="1"/>
              <a:t>joining</a:t>
            </a:r>
            <a:r>
              <a:rPr lang="fr-FR" sz="2400" dirty="0"/>
              <a:t> the </a:t>
            </a:r>
            <a:r>
              <a:rPr lang="fr-FR" sz="2400" dirty="0" err="1"/>
              <a:t>European</a:t>
            </a:r>
            <a:r>
              <a:rPr lang="fr-FR" sz="2400" dirty="0"/>
              <a:t> Union </a:t>
            </a:r>
            <a:r>
              <a:rPr lang="fr-FR" sz="2400" dirty="0" err="1"/>
              <a:t>is</a:t>
            </a:r>
            <a:r>
              <a:rPr lang="fr-FR" sz="2400" dirty="0"/>
              <a:t> in </a:t>
            </a:r>
            <a:r>
              <a:rPr lang="fr-FR" sz="2400" dirty="0" err="1"/>
              <a:t>principle</a:t>
            </a:r>
            <a:r>
              <a:rPr lang="fr-FR" sz="2400" dirty="0"/>
              <a:t> an obligation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fulfilled</a:t>
            </a:r>
            <a:r>
              <a:rPr lang="fr-FR" sz="2400" dirty="0"/>
              <a:t> over the medium to long </a:t>
            </a:r>
            <a:r>
              <a:rPr lang="fr-FR" sz="2400" dirty="0" err="1"/>
              <a:t>term</a:t>
            </a:r>
            <a:r>
              <a:rPr lang="fr-FR" sz="2400" dirty="0"/>
              <a:t>, entry </a:t>
            </a:r>
            <a:r>
              <a:rPr lang="fr-FR" sz="2400" dirty="0" err="1"/>
              <a:t>into</a:t>
            </a:r>
            <a:r>
              <a:rPr lang="fr-FR" sz="2400" dirty="0"/>
              <a:t> the euro zone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subject</a:t>
            </a:r>
            <a:r>
              <a:rPr lang="fr-FR" sz="2400" dirty="0"/>
              <a:t> to </a:t>
            </a:r>
            <a:r>
              <a:rPr lang="fr-FR" sz="2400" dirty="0" err="1"/>
              <a:t>resistance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some</a:t>
            </a:r>
            <a:r>
              <a:rPr lang="fr-FR" sz="2400" dirty="0"/>
              <a:t> countries,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voluntarily</a:t>
            </a:r>
            <a:r>
              <a:rPr lang="fr-FR" sz="2400" dirty="0"/>
              <a:t> </a:t>
            </a:r>
            <a:r>
              <a:rPr lang="fr-FR" sz="2400" dirty="0" err="1"/>
              <a:t>extend</a:t>
            </a:r>
            <a:r>
              <a:rPr lang="fr-FR" sz="2400" dirty="0"/>
              <a:t> the duration of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derogation</a:t>
            </a:r>
            <a:r>
              <a:rPr lang="fr-FR" sz="2400" dirty="0"/>
              <a:t>.</a:t>
            </a:r>
          </a:p>
          <a:p>
            <a:r>
              <a:rPr lang="fr-FR" sz="2400" dirty="0"/>
              <a:t>In </a:t>
            </a:r>
            <a:r>
              <a:rPr lang="fr-FR" sz="2400" dirty="0" err="1"/>
              <a:t>principle</a:t>
            </a:r>
            <a:r>
              <a:rPr lang="fr-FR" sz="2400" dirty="0"/>
              <a:t>, a </a:t>
            </a:r>
            <a:r>
              <a:rPr lang="fr-FR" sz="2400" dirty="0" err="1"/>
              <a:t>country's</a:t>
            </a:r>
            <a:r>
              <a:rPr lang="fr-FR" sz="2400" dirty="0"/>
              <a:t> </a:t>
            </a: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major factor </a:t>
            </a:r>
            <a:r>
              <a:rPr lang="fr-FR" sz="2400" dirty="0" err="1"/>
              <a:t>determining</a:t>
            </a:r>
            <a:r>
              <a:rPr lang="fr-FR" sz="2400" dirty="0"/>
              <a:t> </a:t>
            </a:r>
            <a:r>
              <a:rPr lang="fr-FR" sz="2400" dirty="0" err="1"/>
              <a:t>whether</a:t>
            </a:r>
            <a:r>
              <a:rPr lang="fr-FR" sz="2400" dirty="0"/>
              <a:t> or not </a:t>
            </a:r>
            <a:r>
              <a:rPr lang="fr-FR" sz="2400" dirty="0" err="1"/>
              <a:t>it</a:t>
            </a:r>
            <a:r>
              <a:rPr lang="fr-FR" sz="2400" dirty="0"/>
              <a:t> joins the </a:t>
            </a:r>
            <a:r>
              <a:rPr lang="fr-FR" sz="2400" dirty="0" err="1"/>
              <a:t>eurozone</a:t>
            </a:r>
            <a:r>
              <a:rPr lang="fr-FR" sz="2400" dirty="0"/>
              <a:t>, but </a:t>
            </a:r>
            <a:r>
              <a:rPr lang="fr-FR" sz="2400" dirty="0" err="1"/>
              <a:t>political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just</a:t>
            </a:r>
            <a:r>
              <a:rPr lang="fr-FR" sz="2400" dirty="0"/>
              <a:t> as </a:t>
            </a:r>
            <a:r>
              <a:rPr lang="fr-FR" sz="2400" dirty="0" err="1"/>
              <a:t>decisive</a:t>
            </a:r>
            <a:r>
              <a:rPr lang="fr-FR" sz="2400" dirty="0"/>
              <a:t>. </a:t>
            </a:r>
            <a:r>
              <a:rPr lang="fr-FR" sz="2400" dirty="0" err="1"/>
              <a:t>Whether</a:t>
            </a:r>
            <a:r>
              <a:rPr lang="fr-FR" sz="2400" dirty="0"/>
              <a:t> </a:t>
            </a:r>
            <a:r>
              <a:rPr lang="fr-FR" sz="2400" dirty="0" err="1"/>
              <a:t>it's</a:t>
            </a:r>
            <a:r>
              <a:rPr lang="fr-FR" sz="2400" dirty="0"/>
              <a:t> the </a:t>
            </a:r>
            <a:r>
              <a:rPr lang="fr-FR" sz="2400" dirty="0" err="1"/>
              <a:t>will</a:t>
            </a:r>
            <a:r>
              <a:rPr lang="fr-FR" sz="2400" dirty="0"/>
              <a:t> of the country in question, </a:t>
            </a:r>
            <a:r>
              <a:rPr lang="fr-FR" sz="2400" dirty="0" err="1"/>
              <a:t>which</a:t>
            </a:r>
            <a:r>
              <a:rPr lang="fr-FR" sz="2400" dirty="0"/>
              <a:t> for one </a:t>
            </a:r>
            <a:r>
              <a:rPr lang="fr-FR" sz="2400" dirty="0" err="1"/>
              <a:t>reason</a:t>
            </a:r>
            <a:r>
              <a:rPr lang="fr-FR" sz="2400" dirty="0"/>
              <a:t> or </a:t>
            </a:r>
            <a:r>
              <a:rPr lang="fr-FR" sz="2400" dirty="0" err="1"/>
              <a:t>another</a:t>
            </a:r>
            <a:r>
              <a:rPr lang="fr-FR" sz="2400" dirty="0"/>
              <a:t> </a:t>
            </a:r>
            <a:r>
              <a:rPr lang="fr-FR" sz="2400" dirty="0" err="1"/>
              <a:t>wishes</a:t>
            </a:r>
            <a:r>
              <a:rPr lang="fr-FR" sz="2400" dirty="0"/>
              <a:t> to </a:t>
            </a:r>
            <a:r>
              <a:rPr lang="fr-FR" sz="2400" dirty="0" err="1"/>
              <a:t>delay</a:t>
            </a:r>
            <a:r>
              <a:rPr lang="fr-FR" sz="2400" dirty="0"/>
              <a:t> or </a:t>
            </a:r>
            <a:r>
              <a:rPr lang="fr-FR" sz="2400" dirty="0" err="1"/>
              <a:t>even</a:t>
            </a:r>
            <a:r>
              <a:rPr lang="fr-FR" sz="2400" dirty="0"/>
              <a:t> block </a:t>
            </a:r>
            <a:r>
              <a:rPr lang="fr-FR" sz="2400" dirty="0" err="1"/>
              <a:t>its</a:t>
            </a:r>
            <a:r>
              <a:rPr lang="fr-FR" sz="2400" dirty="0"/>
              <a:t> entry </a:t>
            </a:r>
            <a:r>
              <a:rPr lang="fr-FR" sz="2400" dirty="0" err="1"/>
              <a:t>into</a:t>
            </a:r>
            <a:r>
              <a:rPr lang="fr-FR" sz="2400" dirty="0"/>
              <a:t> the euro zone, or </a:t>
            </a:r>
            <a:r>
              <a:rPr lang="fr-FR" sz="2400" dirty="0" err="1"/>
              <a:t>whether</a:t>
            </a:r>
            <a:r>
              <a:rPr lang="fr-FR" sz="2400" dirty="0"/>
              <a:t> </a:t>
            </a:r>
            <a:r>
              <a:rPr lang="fr-FR" sz="2400" dirty="0" err="1"/>
              <a:t>it's</a:t>
            </a:r>
            <a:r>
              <a:rPr lang="fr-FR" sz="2400" dirty="0"/>
              <a:t> the </a:t>
            </a:r>
            <a:r>
              <a:rPr lang="fr-FR" sz="2400" dirty="0" err="1"/>
              <a:t>will</a:t>
            </a:r>
            <a:r>
              <a:rPr lang="fr-FR" sz="2400" dirty="0"/>
              <a:t>, the </a:t>
            </a:r>
            <a:r>
              <a:rPr lang="fr-FR" sz="2400" dirty="0" err="1"/>
              <a:t>policy</a:t>
            </a:r>
            <a:r>
              <a:rPr lang="fr-FR" sz="2400" dirty="0"/>
              <a:t> </a:t>
            </a:r>
            <a:r>
              <a:rPr lang="fr-FR" sz="2400" dirty="0" err="1"/>
              <a:t>applied</a:t>
            </a:r>
            <a:r>
              <a:rPr lang="fr-FR" sz="2400" dirty="0"/>
              <a:t> at a </a:t>
            </a:r>
            <a:r>
              <a:rPr lang="fr-FR" sz="2400" dirty="0" err="1"/>
              <a:t>given</a:t>
            </a:r>
            <a:r>
              <a:rPr lang="fr-FR" sz="2400" dirty="0"/>
              <a:t> time by the </a:t>
            </a:r>
            <a:r>
              <a:rPr lang="fr-FR" sz="2400" dirty="0" err="1"/>
              <a:t>European</a:t>
            </a:r>
            <a:r>
              <a:rPr lang="fr-FR" sz="2400" dirty="0"/>
              <a:t> Commission and the </a:t>
            </a:r>
            <a:r>
              <a:rPr lang="fr-FR" sz="2400" dirty="0" err="1"/>
              <a:t>European</a:t>
            </a:r>
            <a:r>
              <a:rPr lang="fr-FR" sz="2400" dirty="0"/>
              <a:t> Central Bank,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consider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there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an </a:t>
            </a:r>
            <a:r>
              <a:rPr lang="fr-FR" sz="2400" dirty="0" err="1"/>
              <a:t>interest</a:t>
            </a:r>
            <a:r>
              <a:rPr lang="fr-FR" sz="2400" dirty="0"/>
              <a:t> in </a:t>
            </a:r>
            <a:r>
              <a:rPr lang="fr-FR" sz="2400" dirty="0" err="1"/>
              <a:t>integrating</a:t>
            </a:r>
            <a:r>
              <a:rPr lang="fr-FR" sz="2400" dirty="0"/>
              <a:t> countries </a:t>
            </a:r>
            <a:r>
              <a:rPr lang="fr-FR" sz="2400" dirty="0" err="1"/>
              <a:t>into</a:t>
            </a:r>
            <a:r>
              <a:rPr lang="fr-FR" sz="2400" dirty="0"/>
              <a:t> the euro zone in the more or </a:t>
            </a:r>
            <a:r>
              <a:rPr lang="fr-FR" sz="2400" dirty="0" err="1"/>
              <a:t>less</a:t>
            </a:r>
            <a:r>
              <a:rPr lang="fr-FR" sz="2400" dirty="0"/>
              <a:t> short </a:t>
            </a:r>
            <a:r>
              <a:rPr lang="fr-FR" sz="2400" dirty="0" err="1"/>
              <a:t>term</a:t>
            </a:r>
            <a:r>
              <a:rPr lang="fr-FR" sz="2400" dirty="0"/>
              <a:t> (to </a:t>
            </a:r>
            <a:r>
              <a:rPr lang="fr-FR" sz="2400" dirty="0" err="1"/>
              <a:t>symbolically</a:t>
            </a:r>
            <a:r>
              <a:rPr lang="fr-FR" sz="2400" dirty="0"/>
              <a:t> </a:t>
            </a:r>
            <a:r>
              <a:rPr lang="fr-FR" sz="2400" dirty="0" err="1"/>
              <a:t>demonstrate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attractiveness</a:t>
            </a:r>
            <a:r>
              <a:rPr lang="fr-FR" sz="2400" dirty="0"/>
              <a:t>, for </a:t>
            </a:r>
            <a:r>
              <a:rPr lang="fr-FR" sz="2400" dirty="0" err="1"/>
              <a:t>example</a:t>
            </a:r>
            <a:r>
              <a:rPr lang="fr-FR" sz="2400" dirty="0"/>
              <a:t>) or not.</a:t>
            </a:r>
          </a:p>
        </p:txBody>
      </p:sp>
    </p:spTree>
    <p:extLst>
      <p:ext uri="{BB962C8B-B14F-4D97-AF65-F5344CB8AC3E}">
        <p14:creationId xmlns:p14="http://schemas.microsoft.com/office/powerpoint/2010/main" val="302522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ZoneTexte 2058">
            <a:extLst>
              <a:ext uri="{FF2B5EF4-FFF2-40B4-BE49-F238E27FC236}">
                <a16:creationId xmlns:a16="http://schemas.microsoft.com/office/drawing/2014/main" xmlns="" id="{0EA69E92-BCF6-FE82-3612-B4DC1695C1C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/>
              <a:t>Euro zone member countries : </a:t>
            </a:r>
            <a:r>
              <a:rPr lang="en-US" sz="2000" dirty="0"/>
              <a:t>Germany, Austria, Belgium, Cyprus, Croatia, Spain, Estonia, Finland, France, Greece, Ireland, Italy, Latvia, Lithuania, Luxembourg, Malta, Netherlands, Portugal, Slovakia, Slovenia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u="sng" strike="noStrike" dirty="0">
                <a:effectLst/>
              </a:rPr>
              <a:t>non-Euro zone members of the EU </a:t>
            </a:r>
            <a:r>
              <a:rPr lang="en-US" sz="2000" b="1" i="1" u="sng" dirty="0"/>
              <a:t>: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u="none" strike="noStrike" dirty="0">
                <a:effectLst/>
              </a:rPr>
              <a:t>Bulgaria, Czech Republic, Denmark, Hungary, Poland, Romania, Sweden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050" name="Picture 2" descr="Euro | Definition, History, Symbol, &amp; Facts | Britannica Money">
            <a:extLst>
              <a:ext uri="{FF2B5EF4-FFF2-40B4-BE49-F238E27FC236}">
                <a16:creationId xmlns:a16="http://schemas.microsoft.com/office/drawing/2014/main" xmlns="" id="{80DB30F7-7893-BC7E-E2A6-C97DC8DDF1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0774" r="4821" b="1550"/>
          <a:stretch/>
        </p:blipFill>
        <p:spPr bwMode="auto">
          <a:xfrm>
            <a:off x="4720690" y="640080"/>
            <a:ext cx="6770932" cy="55778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6467A4-F59D-8CF3-0E72-99F880386748}"/>
              </a:ext>
            </a:extLst>
          </p:cNvPr>
          <p:cNvSpPr txBox="1"/>
          <p:nvPr/>
        </p:nvSpPr>
        <p:spPr>
          <a:xfrm>
            <a:off x="421483" y="258719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FAD15C7-64E1-7483-87D6-C7355E350A02}"/>
              </a:ext>
            </a:extLst>
          </p:cNvPr>
          <p:cNvSpPr txBox="1"/>
          <p:nvPr/>
        </p:nvSpPr>
        <p:spPr>
          <a:xfrm>
            <a:off x="538163" y="377459"/>
            <a:ext cx="342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Geography</a:t>
            </a:r>
            <a:r>
              <a:rPr lang="fr-FR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 and composition of the Euro zone</a:t>
            </a:r>
          </a:p>
        </p:txBody>
      </p:sp>
    </p:spTree>
    <p:extLst>
      <p:ext uri="{BB962C8B-B14F-4D97-AF65-F5344CB8AC3E}">
        <p14:creationId xmlns:p14="http://schemas.microsoft.com/office/powerpoint/2010/main" val="243353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39E74D-8BFC-EF9E-9226-5AC11A0C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8254" y="542668"/>
            <a:ext cx="4620123" cy="5583126"/>
          </a:xfrm>
        </p:spPr>
        <p:txBody>
          <a:bodyPr>
            <a:normAutofit/>
          </a:bodyPr>
          <a:lstStyle/>
          <a:p>
            <a:pPr algn="r"/>
            <a:r>
              <a:rPr lang="fr-FR" sz="5400" dirty="0" err="1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Criteria</a:t>
            </a:r>
            <a:r>
              <a:rPr lang="fr-FR" sz="5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fr-FR" sz="5400" dirty="0" err="1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integration</a:t>
            </a:r>
            <a:endParaRPr lang="fr-FR" sz="5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xmlns="" id="{C4C81FEE-EDC8-7C97-E05C-25AFD38E8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62593"/>
              </p:ext>
            </p:extLst>
          </p:nvPr>
        </p:nvGraphicFramePr>
        <p:xfrm>
          <a:off x="4898477" y="142874"/>
          <a:ext cx="7293522" cy="651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93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8AA6D1-23FD-9CA9-4CB0-4C4BE94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kern="12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successful integration process: the example of Croatia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roatia country profile - BBC News">
            <a:extLst>
              <a:ext uri="{FF2B5EF4-FFF2-40B4-BE49-F238E27FC236}">
                <a16:creationId xmlns:a16="http://schemas.microsoft.com/office/drawing/2014/main" xmlns="" id="{26EF5C86-9D9A-DB0B-681C-A7E9BF52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8653"/>
            <a:ext cx="6894576" cy="3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E60ED84-24B6-8293-0A20-961B73FBDCBC}"/>
              </a:ext>
            </a:extLst>
          </p:cNvPr>
          <p:cNvSpPr txBox="1"/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u="sng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Quick reminder: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Capital</a:t>
            </a:r>
            <a:r>
              <a:rPr lang="en-US" sz="2000" dirty="0">
                <a:solidFill>
                  <a:schemeClr val="tx1"/>
                </a:solidFill>
              </a:rPr>
              <a:t> : Zagreb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Population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4,008,617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Joined the EU in 2013</a:t>
            </a:r>
          </a:p>
        </p:txBody>
      </p:sp>
    </p:spTree>
    <p:extLst>
      <p:ext uri="{BB962C8B-B14F-4D97-AF65-F5344CB8AC3E}">
        <p14:creationId xmlns:p14="http://schemas.microsoft.com/office/powerpoint/2010/main" val="256443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5B9CE10B-7217-4727-A3A7-5DF664DEB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25C739-7D94-7491-F5C3-B15DC1954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7" y="0"/>
            <a:ext cx="3491900" cy="28732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685800" indent="-685800" algn="l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46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 effective economic policy 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6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C3012A-C7E4-CBFE-F229-80FC567AE5F8}"/>
              </a:ext>
            </a:extLst>
          </p:cNvPr>
          <p:cNvSpPr txBox="1"/>
          <p:nvPr/>
        </p:nvSpPr>
        <p:spPr>
          <a:xfrm>
            <a:off x="8763604" y="4685288"/>
            <a:ext cx="3090345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FAE572-6DA7-225B-9089-9E63EC0EE337}"/>
              </a:ext>
            </a:extLst>
          </p:cNvPr>
          <p:cNvSpPr txBox="1"/>
          <p:nvPr/>
        </p:nvSpPr>
        <p:spPr>
          <a:xfrm>
            <a:off x="3952699" y="679730"/>
            <a:ext cx="5373657" cy="5341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indent="-45720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21000"/>
              <a:buFont typeface="Wingdings" pitchFamily="2" charset="2"/>
              <a:buChar char="Ø"/>
            </a:pP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since joining the EU (2013), significant progress has been made in the country's finances and economy </a:t>
            </a:r>
            <a:endParaRPr lang="en-US" sz="8000" dirty="0">
              <a:cs typeface="Aharoni" panose="02010803020104030203" pitchFamily="2" charset="-79"/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</a:pPr>
            <a:endParaRPr lang="en-US" sz="8000" kern="1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marL="171450" indent="-171450" algn="ctr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      During the term of office of the current Prime Minister, Andrej </a:t>
            </a:r>
            <a:r>
              <a:rPr lang="en-US" sz="8000" kern="1200" dirty="0" err="1">
                <a:solidFill>
                  <a:schemeClr val="tx1"/>
                </a:solidFill>
                <a:cs typeface="Aharoni" panose="02010803020104030203" pitchFamily="2" charset="-79"/>
              </a:rPr>
              <a:t>Plenkovic</a:t>
            </a: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, there have also been many advances towards this integration process 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-It exited the excessive deficit procedure (2017)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- joined the Treaty on Economic and Monetary Stability (2018),  -- resolved excessive macroeconomic imbalances (2019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8000" kern="1200" dirty="0">
                <a:solidFill>
                  <a:schemeClr val="tx1"/>
                </a:solidFill>
                <a:cs typeface="Aharoni" panose="02010803020104030203" pitchFamily="2" charset="-79"/>
              </a:rPr>
              <a:t>- joined the European exchange rate mechanism and banking union, securing 25 billion euros for its development (2020).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8000" kern="1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sz="8000">
                <a:cs typeface="Aharoni" panose="02010803020104030203" pitchFamily="2" charset="-79"/>
              </a:rPr>
              <a:t>In 2023, </a:t>
            </a:r>
            <a:r>
              <a:rPr lang="fr-FR" sz="8000" dirty="0" err="1">
                <a:cs typeface="Aharoni" panose="02010803020104030203" pitchFamily="2" charset="-79"/>
              </a:rPr>
              <a:t>Croatia</a:t>
            </a:r>
            <a:r>
              <a:rPr lang="fr-FR" sz="8000" dirty="0">
                <a:cs typeface="Aharoni" panose="02010803020104030203" pitchFamily="2" charset="-79"/>
              </a:rPr>
              <a:t> </a:t>
            </a:r>
            <a:r>
              <a:rPr lang="fr-FR" sz="8000" dirty="0" err="1">
                <a:cs typeface="Aharoni" panose="02010803020104030203" pitchFamily="2" charset="-79"/>
              </a:rPr>
              <a:t>joined</a:t>
            </a:r>
            <a:r>
              <a:rPr lang="fr-FR" sz="8000" dirty="0">
                <a:cs typeface="Aharoni" panose="02010803020104030203" pitchFamily="2" charset="-79"/>
              </a:rPr>
              <a:t> the euro zone, the Schengen area and the </a:t>
            </a:r>
            <a:r>
              <a:rPr lang="fr-FR" sz="8000" dirty="0" err="1">
                <a:cs typeface="Aharoni" panose="02010803020104030203" pitchFamily="2" charset="-79"/>
              </a:rPr>
              <a:t>European</a:t>
            </a:r>
            <a:r>
              <a:rPr lang="fr-FR" sz="8000" dirty="0">
                <a:cs typeface="Aharoni" panose="02010803020104030203" pitchFamily="2" charset="-79"/>
              </a:rPr>
              <a:t> </a:t>
            </a:r>
            <a:r>
              <a:rPr lang="fr-FR" sz="8000" dirty="0" err="1">
                <a:cs typeface="Aharoni" panose="02010803020104030203" pitchFamily="2" charset="-79"/>
              </a:rPr>
              <a:t>Stabilization</a:t>
            </a:r>
            <a:r>
              <a:rPr lang="fr-FR" sz="8000" dirty="0">
                <a:cs typeface="Aharoni" panose="02010803020104030203" pitchFamily="2" charset="-79"/>
              </a:rPr>
              <a:t> </a:t>
            </a:r>
            <a:r>
              <a:rPr lang="fr-FR" sz="8000" dirty="0" err="1">
                <a:cs typeface="Aharoni" panose="02010803020104030203" pitchFamily="2" charset="-79"/>
              </a:rPr>
              <a:t>Mechanism</a:t>
            </a:r>
            <a:r>
              <a:rPr lang="fr-FR" sz="8000" dirty="0">
                <a:cs typeface="Aharoni" panose="02010803020104030203" pitchFamily="2" charset="-79"/>
              </a:rPr>
              <a:t>.</a:t>
            </a: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</a:pPr>
            <a:endParaRPr lang="en-US" sz="3400" b="1" i="1" kern="1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7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7B682B-F50F-C076-116E-D375E40D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1153572"/>
            <a:ext cx="3738378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fr-FR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particular</a:t>
            </a:r>
            <a:r>
              <a:rPr lang="fr-FR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</a:t>
            </a:r>
            <a:r>
              <a:rPr lang="fr-FR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fr-FR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joining</a:t>
            </a:r>
            <a:r>
              <a:rPr lang="fr-FR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euro zone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E99747F9-9B8B-66EA-2DC2-65D7CE41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sz="2600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specialization</a:t>
            </a:r>
            <a:r>
              <a:rPr lang="fr-FR" dirty="0"/>
              <a:t> (</a:t>
            </a:r>
            <a:r>
              <a:rPr lang="fr-FR" dirty="0" err="1"/>
              <a:t>tourism</a:t>
            </a:r>
            <a:r>
              <a:rPr lang="fr-FR" dirty="0"/>
              <a:t> and </a:t>
            </a:r>
            <a:r>
              <a:rPr lang="fr-FR" dirty="0" err="1"/>
              <a:t>banking</a:t>
            </a:r>
            <a:r>
              <a:rPr lang="fr-FR" dirty="0"/>
              <a:t>)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sensitive to </a:t>
            </a:r>
            <a:r>
              <a:rPr lang="fr-FR" dirty="0" err="1"/>
              <a:t>price</a:t>
            </a:r>
            <a:r>
              <a:rPr lang="fr-FR" dirty="0"/>
              <a:t> </a:t>
            </a:r>
            <a:r>
              <a:rPr lang="fr-FR" dirty="0" err="1"/>
              <a:t>competitiveness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countries more </a:t>
            </a:r>
            <a:r>
              <a:rPr lang="fr-FR" dirty="0" err="1"/>
              <a:t>focused</a:t>
            </a:r>
            <a:r>
              <a:rPr lang="fr-FR" dirty="0"/>
              <a:t> on </a:t>
            </a:r>
            <a:r>
              <a:rPr lang="fr-FR" dirty="0" err="1"/>
              <a:t>relocatable</a:t>
            </a:r>
            <a:r>
              <a:rPr lang="fr-FR" dirty="0"/>
              <a:t> </a:t>
            </a:r>
            <a:r>
              <a:rPr lang="fr-FR" dirty="0" err="1"/>
              <a:t>manufacturing</a:t>
            </a:r>
            <a:r>
              <a:rPr lang="fr-FR" dirty="0"/>
              <a:t>. It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neeed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exchange rate.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What's</a:t>
            </a:r>
            <a:r>
              <a:rPr lang="fr-FR" dirty="0"/>
              <a:t> more,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tourism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and transactions are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largely</a:t>
            </a:r>
            <a:r>
              <a:rPr lang="fr-FR" dirty="0"/>
              <a:t> </a:t>
            </a:r>
            <a:r>
              <a:rPr lang="fr-FR" dirty="0" err="1"/>
              <a:t>conducted</a:t>
            </a:r>
            <a:r>
              <a:rPr lang="fr-FR" dirty="0"/>
              <a:t> in euros. </a:t>
            </a:r>
            <a:r>
              <a:rPr lang="fr-FR" dirty="0" err="1"/>
              <a:t>Citizens</a:t>
            </a:r>
            <a:r>
              <a:rPr lang="fr-FR" dirty="0"/>
              <a:t>' home </a:t>
            </a:r>
            <a:r>
              <a:rPr lang="fr-FR" dirty="0" err="1"/>
              <a:t>loans</a:t>
            </a:r>
            <a:r>
              <a:rPr lang="fr-FR" dirty="0"/>
              <a:t> and </a:t>
            </a:r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borrowing</a:t>
            </a:r>
            <a:r>
              <a:rPr lang="fr-FR" dirty="0"/>
              <a:t> are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partly</a:t>
            </a:r>
            <a:r>
              <a:rPr lang="fr-FR" dirty="0"/>
              <a:t> </a:t>
            </a:r>
            <a:r>
              <a:rPr lang="fr-FR" dirty="0" err="1"/>
              <a:t>denominated</a:t>
            </a:r>
            <a:r>
              <a:rPr lang="fr-FR" dirty="0"/>
              <a:t> in euros, to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rates.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Croatia</a:t>
            </a:r>
            <a:r>
              <a:rPr lang="fr-FR" dirty="0"/>
              <a:t> has </a:t>
            </a:r>
            <a:r>
              <a:rPr lang="fr-FR" dirty="0" err="1"/>
              <a:t>little</a:t>
            </a:r>
            <a:r>
              <a:rPr lang="fr-FR" dirty="0"/>
              <a:t> population and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in the world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has an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err="1"/>
              <a:t>belonging</a:t>
            </a:r>
            <a:r>
              <a:rPr lang="fr-FR" dirty="0"/>
              <a:t> to the euro-zone to </a:t>
            </a:r>
            <a:r>
              <a:rPr lang="fr-FR" dirty="0" err="1"/>
              <a:t>participate</a:t>
            </a:r>
            <a:r>
              <a:rPr lang="fr-FR" dirty="0"/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</a:t>
            </a:r>
            <a:r>
              <a:rPr lang="fr-FR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European</a:t>
            </a:r>
            <a:r>
              <a:rPr lang="fr-FR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Stability</a:t>
            </a:r>
            <a:r>
              <a:rPr lang="fr-FR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Mechanism</a:t>
            </a:r>
            <a:r>
              <a:rPr lang="fr-FR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05735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DE642-E69F-ADB3-E4B4-63C8E804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fr-FR" sz="5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fr-FR" sz="5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5400" dirty="0">
                <a:latin typeface="Aharoni" panose="02010803020104030203" pitchFamily="2" charset="-79"/>
                <a:cs typeface="Aharoni" panose="02010803020104030203" pitchFamily="2" charset="-79"/>
              </a:rPr>
              <a:t> candidate </a:t>
            </a:r>
            <a:r>
              <a:rPr lang="fr-FR" sz="5400" dirty="0" err="1">
                <a:latin typeface="Aharoni" panose="02010803020104030203" pitchFamily="2" charset="-79"/>
                <a:cs typeface="Aharoni" panose="02010803020104030203" pitchFamily="2" charset="-79"/>
              </a:rPr>
              <a:t>then</a:t>
            </a:r>
            <a:r>
              <a:rPr lang="fr-FR" sz="54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D884509-B0C4-0200-D06D-18669E1F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fr-FR" sz="2400" dirty="0"/>
              <a:t> </a:t>
            </a:r>
            <a:r>
              <a:rPr lang="fr-FR" sz="2400" dirty="0" err="1"/>
              <a:t>Croatia</a:t>
            </a:r>
            <a:r>
              <a:rPr lang="fr-FR" sz="2400" dirty="0"/>
              <a:t> </a:t>
            </a:r>
            <a:r>
              <a:rPr lang="fr-FR" sz="2400" dirty="0" err="1"/>
              <a:t>does</a:t>
            </a:r>
            <a:r>
              <a:rPr lang="fr-FR" sz="2400" dirty="0"/>
              <a:t> not </a:t>
            </a:r>
            <a:r>
              <a:rPr lang="fr-FR" sz="2400" dirty="0" err="1"/>
              <a:t>exactly</a:t>
            </a:r>
            <a:r>
              <a:rPr lang="fr-FR" sz="2400" dirty="0"/>
              <a:t> </a:t>
            </a:r>
            <a:r>
              <a:rPr lang="fr-FR" sz="2400" dirty="0" err="1"/>
              <a:t>meet</a:t>
            </a:r>
            <a:r>
              <a:rPr lang="fr-FR" sz="2400" dirty="0"/>
              <a:t> the accession </a:t>
            </a:r>
            <a:r>
              <a:rPr lang="fr-FR" sz="2400" dirty="0" err="1"/>
              <a:t>criteria</a:t>
            </a:r>
            <a:r>
              <a:rPr lang="fr-FR" sz="2400" dirty="0"/>
              <a:t>.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debt</a:t>
            </a:r>
            <a:r>
              <a:rPr lang="fr-FR" sz="2400" dirty="0"/>
              <a:t>, </a:t>
            </a:r>
            <a:r>
              <a:rPr lang="fr-FR" sz="2400" dirty="0" err="1"/>
              <a:t>although</a:t>
            </a:r>
            <a:r>
              <a:rPr lang="fr-FR" sz="2400" dirty="0"/>
              <a:t> </a:t>
            </a:r>
            <a:r>
              <a:rPr lang="fr-FR" sz="2400" dirty="0" err="1"/>
              <a:t>falling</a:t>
            </a:r>
            <a:r>
              <a:rPr lang="fr-FR" sz="2400" dirty="0"/>
              <a:t>, has </a:t>
            </a:r>
            <a:r>
              <a:rPr lang="fr-FR" sz="2400" dirty="0" err="1"/>
              <a:t>reached</a:t>
            </a:r>
            <a:r>
              <a:rPr lang="fr-FR" sz="2400" dirty="0"/>
              <a:t> 70% of GDP, </a:t>
            </a:r>
            <a:r>
              <a:rPr lang="fr-FR" sz="2400" dirty="0" err="1"/>
              <a:t>against</a:t>
            </a:r>
            <a:r>
              <a:rPr lang="fr-FR" sz="2400" dirty="0"/>
              <a:t> a </a:t>
            </a:r>
            <a:r>
              <a:rPr lang="fr-FR" sz="2400" dirty="0" err="1"/>
              <a:t>target</a:t>
            </a:r>
            <a:r>
              <a:rPr lang="fr-FR" sz="2400" dirty="0"/>
              <a:t> of 60%. Inflation, </a:t>
            </a:r>
            <a:r>
              <a:rPr lang="fr-FR" sz="2400" dirty="0" err="1"/>
              <a:t>which</a:t>
            </a:r>
            <a:r>
              <a:rPr lang="fr-FR" sz="2400" dirty="0"/>
              <a:t> in </a:t>
            </a:r>
            <a:r>
              <a:rPr lang="fr-FR" sz="2400" dirty="0" err="1"/>
              <a:t>principle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not </a:t>
            </a:r>
            <a:r>
              <a:rPr lang="fr-FR" sz="2400" dirty="0" err="1"/>
              <a:t>exceed</a:t>
            </a:r>
            <a:r>
              <a:rPr lang="fr-FR" sz="2400" dirty="0"/>
              <a:t> the </a:t>
            </a:r>
            <a:r>
              <a:rPr lang="fr-FR" sz="2400" dirty="0" err="1"/>
              <a:t>average</a:t>
            </a:r>
            <a:r>
              <a:rPr lang="fr-FR" sz="2400" dirty="0"/>
              <a:t> of the </a:t>
            </a:r>
            <a:r>
              <a:rPr lang="fr-FR" sz="2400" dirty="0" err="1"/>
              <a:t>three</a:t>
            </a:r>
            <a:r>
              <a:rPr lang="fr-FR" sz="2400" dirty="0"/>
              <a:t> countries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lowest</a:t>
            </a:r>
            <a:r>
              <a:rPr lang="fr-FR" sz="2400" dirty="0"/>
              <a:t> inflation by 1.5 points, </a:t>
            </a:r>
            <a:r>
              <a:rPr lang="fr-FR" sz="2400" dirty="0" err="1"/>
              <a:t>did</a:t>
            </a:r>
            <a:r>
              <a:rPr lang="fr-FR" sz="2400" dirty="0"/>
              <a:t> not </a:t>
            </a:r>
            <a:r>
              <a:rPr lang="fr-FR" sz="2400" dirty="0" err="1"/>
              <a:t>reach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/>
              <a:t>until</a:t>
            </a:r>
            <a:r>
              <a:rPr lang="fr-FR" sz="2400" dirty="0"/>
              <a:t> April 2022, </a:t>
            </a:r>
            <a:r>
              <a:rPr lang="fr-FR" sz="2400" dirty="0" err="1"/>
              <a:t>when</a:t>
            </a:r>
            <a:r>
              <a:rPr lang="fr-FR" sz="2400" dirty="0"/>
              <a:t> the </a:t>
            </a:r>
            <a:r>
              <a:rPr lang="fr-FR" sz="2400" dirty="0" err="1"/>
              <a:t>accounts</a:t>
            </a:r>
            <a:r>
              <a:rPr lang="fr-FR" sz="2400" dirty="0"/>
              <a:t> </a:t>
            </a:r>
            <a:r>
              <a:rPr lang="fr-FR" sz="2400" dirty="0" err="1"/>
              <a:t>were</a:t>
            </a:r>
            <a:r>
              <a:rPr lang="fr-FR" sz="2400" dirty="0"/>
              <a:t> </a:t>
            </a:r>
            <a:r>
              <a:rPr lang="fr-FR" sz="2400" dirty="0" err="1"/>
              <a:t>officially</a:t>
            </a:r>
            <a:r>
              <a:rPr lang="fr-FR" sz="2400" dirty="0"/>
              <a:t> </a:t>
            </a:r>
            <a:r>
              <a:rPr lang="fr-FR" sz="2400" dirty="0" err="1"/>
              <a:t>drawn</a:t>
            </a:r>
            <a:r>
              <a:rPr lang="fr-FR" sz="2400" dirty="0"/>
              <a:t> up.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fr-FR" sz="2400" dirty="0"/>
              <a:t> This shows </a:t>
            </a:r>
            <a:r>
              <a:rPr lang="fr-FR" sz="2400" dirty="0" err="1"/>
              <a:t>that</a:t>
            </a:r>
            <a:r>
              <a:rPr lang="fr-FR" sz="2400" dirty="0"/>
              <a:t> over and </a:t>
            </a:r>
            <a:r>
              <a:rPr lang="fr-FR" sz="2400" dirty="0" err="1"/>
              <a:t>above</a:t>
            </a:r>
            <a:r>
              <a:rPr lang="fr-FR" sz="2400" dirty="0"/>
              <a:t> compliance </a:t>
            </a:r>
            <a:r>
              <a:rPr lang="fr-FR" sz="2400" dirty="0" err="1"/>
              <a:t>with</a:t>
            </a:r>
            <a:r>
              <a:rPr lang="fr-FR" sz="2400" dirty="0"/>
              <a:t> certain </a:t>
            </a: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criteria</a:t>
            </a:r>
            <a:r>
              <a:rPr lang="fr-FR" sz="2400" dirty="0"/>
              <a:t>, </a:t>
            </a:r>
            <a:r>
              <a:rPr lang="fr-FR" sz="2400" dirty="0" err="1"/>
              <a:t>membership</a:t>
            </a:r>
            <a:r>
              <a:rPr lang="fr-FR" sz="2400" dirty="0"/>
              <a:t> of the euro zone union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and </a:t>
            </a:r>
            <a:r>
              <a:rPr lang="fr-FR" sz="2400" dirty="0" err="1"/>
              <a:t>above</a:t>
            </a:r>
            <a:r>
              <a:rPr lang="fr-FR" sz="2400" dirty="0"/>
              <a:t> all </a:t>
            </a:r>
            <a:r>
              <a:rPr lang="fr-FR" sz="2400" dirty="0" err="1"/>
              <a:t>based</a:t>
            </a:r>
            <a:r>
              <a:rPr lang="fr-FR" sz="2400" dirty="0"/>
              <a:t> on an </a:t>
            </a:r>
            <a:r>
              <a:rPr lang="fr-FR" sz="2400" dirty="0" err="1"/>
              <a:t>appreciation</a:t>
            </a:r>
            <a:r>
              <a:rPr lang="fr-FR" sz="2400" dirty="0"/>
              <a:t> of </a:t>
            </a:r>
            <a:r>
              <a:rPr lang="fr-FR" sz="2400" dirty="0" err="1"/>
              <a:t>political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8259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57860D-1DA5-392B-516F-B77C1EDA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69" y="1782758"/>
            <a:ext cx="4366819" cy="161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Joining the euro zone : an intrinsic commitment not always respected</a:t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3600" b="1" i="1" dirty="0"/>
              <a:t>the example of Poland-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F7FAC4A-5659-A837-2977-06C582266375}"/>
              </a:ext>
            </a:extLst>
          </p:cNvPr>
          <p:cNvSpPr txBox="1"/>
          <p:nvPr/>
        </p:nvSpPr>
        <p:spPr>
          <a:xfrm>
            <a:off x="576655" y="4033663"/>
            <a:ext cx="3346964" cy="1409874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u="sng">
                <a:solidFill>
                  <a:schemeClr val="tx1"/>
                </a:solidFill>
              </a:rPr>
              <a:t>Quick reminder: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Capital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: Warsaw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Population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41,026,067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Joined the EU in 2004</a:t>
            </a:r>
          </a:p>
        </p:txBody>
      </p:sp>
      <p:pic>
        <p:nvPicPr>
          <p:cNvPr id="1028" name="Picture 4" descr="Five things to know about Poland ahead of election - Vanguard News">
            <a:extLst>
              <a:ext uri="{FF2B5EF4-FFF2-40B4-BE49-F238E27FC236}">
                <a16:creationId xmlns:a16="http://schemas.microsoft.com/office/drawing/2014/main" xmlns="" id="{43D0A89B-3E82-5FFA-4260-F2868CECF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2" b="-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9" name="Group 1044">
            <a:extLst>
              <a:ext uri="{FF2B5EF4-FFF2-40B4-BE49-F238E27FC236}">
                <a16:creationId xmlns:a16="http://schemas.microsoft.com/office/drawing/2014/main" xmlns="" id="{3AFCAD34-1AFC-BC1A-F6B2-C34C63912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xmlns="" id="{1129F4A2-3705-CF87-3DDA-AF9CE9389B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xmlns="" id="{891B1028-FC76-5583-3A1F-5815A7DCF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62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4ADEFB-8534-AE39-7B20-F41F649B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53572"/>
            <a:ext cx="3630059" cy="4461163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  <a:r>
              <a:rPr lang="fr-FR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postponement</a:t>
            </a:r>
            <a:r>
              <a:rPr lang="fr-FR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entry </a:t>
            </a:r>
            <a:r>
              <a:rPr lang="fr-FR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into</a:t>
            </a:r>
            <a:r>
              <a:rPr lang="fr-FR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euro zone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DC435DD-9DAD-A341-15DC-3F77911E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 err="1"/>
              <a:t>when</a:t>
            </a:r>
            <a:r>
              <a:rPr lang="fr-FR" dirty="0"/>
              <a:t> the country </a:t>
            </a:r>
            <a:r>
              <a:rPr lang="fr-FR" dirty="0" err="1"/>
              <a:t>joined</a:t>
            </a:r>
            <a:r>
              <a:rPr lang="fr-FR" dirty="0"/>
              <a:t> the EU (2004), non-compliance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criteria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a </a:t>
            </a:r>
            <a:r>
              <a:rPr lang="fr-FR" dirty="0" err="1"/>
              <a:t>valid</a:t>
            </a:r>
            <a:r>
              <a:rPr lang="fr-FR" dirty="0"/>
              <a:t> and admissible argument </a:t>
            </a:r>
          </a:p>
          <a:p>
            <a:r>
              <a:rPr lang="fr-FR" dirty="0"/>
              <a:t>By 2006, the country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met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</a:t>
            </a:r>
            <a:r>
              <a:rPr lang="fr-FR" dirty="0" err="1"/>
              <a:t>criteria</a:t>
            </a:r>
            <a:r>
              <a:rPr lang="fr-FR" dirty="0"/>
              <a:t> (inflation and </a:t>
            </a:r>
            <a:r>
              <a:rPr lang="fr-FR" dirty="0" err="1"/>
              <a:t>deficit</a:t>
            </a:r>
            <a:r>
              <a:rPr lang="fr-FR" dirty="0"/>
              <a:t> rates), but has not </a:t>
            </a:r>
            <a:r>
              <a:rPr lang="fr-FR" dirty="0" err="1"/>
              <a:t>started</a:t>
            </a:r>
            <a:r>
              <a:rPr lang="fr-FR" dirty="0"/>
              <a:t> the accession </a:t>
            </a:r>
            <a:r>
              <a:rPr lang="fr-FR" dirty="0" err="1"/>
              <a:t>procedure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deliberate</a:t>
            </a:r>
            <a:r>
              <a:rPr lang="fr-FR" dirty="0"/>
              <a:t> </a:t>
            </a:r>
            <a:r>
              <a:rPr lang="fr-FR" dirty="0" err="1"/>
              <a:t>resignation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official </a:t>
            </a:r>
            <a:r>
              <a:rPr lang="fr-FR" dirty="0" err="1"/>
              <a:t>membership</a:t>
            </a:r>
            <a:r>
              <a:rPr lang="fr-FR" dirty="0"/>
              <a:t> of the ERM2 exchange-rate </a:t>
            </a:r>
            <a:r>
              <a:rPr lang="fr-FR" dirty="0" err="1"/>
              <a:t>mechanism</a:t>
            </a:r>
            <a:r>
              <a:rPr lang="fr-FR" dirty="0"/>
              <a:t>: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meet</a:t>
            </a:r>
            <a:r>
              <a:rPr lang="fr-FR" dirty="0"/>
              <a:t> all the </a:t>
            </a:r>
            <a:r>
              <a:rPr lang="fr-FR" dirty="0" err="1"/>
              <a:t>criteria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pretext</a:t>
            </a:r>
            <a:r>
              <a:rPr lang="fr-FR" dirty="0"/>
              <a:t> for not </a:t>
            </a:r>
            <a:r>
              <a:rPr lang="fr-FR" dirty="0" err="1"/>
              <a:t>joining</a:t>
            </a:r>
            <a:r>
              <a:rPr lang="fr-FR" dirty="0"/>
              <a:t> the euro zone.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474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16585</TotalTime>
  <Words>1198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Wingdings</vt:lpstr>
      <vt:lpstr>Thème Office</vt:lpstr>
      <vt:lpstr>Construction and extension of the Eurozone: between rejection and integration</vt:lpstr>
      <vt:lpstr>PowerPoint Presentation</vt:lpstr>
      <vt:lpstr>Criteria for integration</vt:lpstr>
      <vt:lpstr>A successful integration process: the example of Croatia</vt:lpstr>
      <vt:lpstr> An effective economic policy :</vt:lpstr>
      <vt:lpstr>A particular interest in joining the euro zone </vt:lpstr>
      <vt:lpstr>The perfect candidate then?</vt:lpstr>
      <vt:lpstr>Joining the euro zone : an intrinsic commitment not always respected   -the example of Poland-</vt:lpstr>
      <vt:lpstr>voluntary postponement of entry into the euro zone</vt:lpstr>
      <vt:lpstr>lack of political will and economic concerns </vt:lpstr>
      <vt:lpstr>Hungary</vt:lpstr>
      <vt:lpstr>A postponement of membership for economic reasons? </vt:lpstr>
      <vt:lpstr>once again, a refusal to join the EU that has more to do with political will than economic context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extension of the Eurozone: between rejection and integration</dc:title>
  <dc:creator>Gasnier Jade</dc:creator>
  <cp:lastModifiedBy>Susa</cp:lastModifiedBy>
  <cp:revision>8</cp:revision>
  <dcterms:created xsi:type="dcterms:W3CDTF">2023-12-13T22:31:03Z</dcterms:created>
  <dcterms:modified xsi:type="dcterms:W3CDTF">2024-01-17T09:30:16Z</dcterms:modified>
</cp:coreProperties>
</file>