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0" r:id="rId6"/>
    <p:sldId id="265" r:id="rId7"/>
    <p:sldId id="261" r:id="rId8"/>
    <p:sldId id="264" r:id="rId9"/>
    <p:sldId id="25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9" autoAdjust="0"/>
  </p:normalViewPr>
  <p:slideViewPr>
    <p:cSldViewPr snapToGrid="0">
      <p:cViewPr varScale="1">
        <p:scale>
          <a:sx n="84" d="100"/>
          <a:sy n="84" d="100"/>
        </p:scale>
        <p:origin x="-7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399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0513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1130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9238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088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1382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1156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9197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98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654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5655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464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3160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9271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8053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1735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89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D62D-E2D5-4207-BD97-B20586E6A77B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60E3-26BA-476C-A119-DF777164FB2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1252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thologyoutlines.com/topic/thyroidinsula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8D86EB0-0E1A-C20A-C535-4C8063B36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22" y="4179952"/>
            <a:ext cx="5719931" cy="2503652"/>
          </a:xfrm>
        </p:spPr>
        <p:txBody>
          <a:bodyPr>
            <a:normAutofit fontScale="90000"/>
          </a:bodyPr>
          <a:lstStyle/>
          <a:p>
            <a:pPr algn="just"/>
            <a:r>
              <a:rPr lang="el-GR" dirty="0" err="1"/>
              <a:t>καρκινωμα</a:t>
            </a:r>
            <a:r>
              <a:rPr lang="el-GR" dirty="0"/>
              <a:t> </a:t>
            </a:r>
            <a:r>
              <a:rPr lang="el-GR" dirty="0" err="1"/>
              <a:t>θυρεοειδουσ</a:t>
            </a:r>
            <a:r>
              <a:rPr lang="el-GR" dirty="0"/>
              <a:t> </a:t>
            </a:r>
            <a:r>
              <a:rPr lang="el-GR" dirty="0" err="1"/>
              <a:t>Χαμηλησ</a:t>
            </a:r>
            <a:r>
              <a:rPr lang="el-GR" dirty="0"/>
              <a:t> </a:t>
            </a:r>
            <a:r>
              <a:rPr lang="el-GR" dirty="0" err="1"/>
              <a:t>διαφοροποιησησ</a:t>
            </a:r>
            <a:r>
              <a:rPr lang="el-GR" dirty="0"/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7DEAC9D-8EDD-EDB3-7AF9-70BB80526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1768" y="5576711"/>
            <a:ext cx="3168410" cy="1022052"/>
          </a:xfrm>
        </p:spPr>
        <p:txBody>
          <a:bodyPr/>
          <a:lstStyle/>
          <a:p>
            <a:r>
              <a:rPr lang="el-GR" dirty="0"/>
              <a:t>ΜΠΙΑΓΚΗΣ ΝΙΚΟΛΑΟΣ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5A259B35-61C1-E720-D960-DE99F42DC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81" y="447326"/>
            <a:ext cx="7660949" cy="3907858"/>
          </a:xfrm>
          <a:prstGeom prst="rect">
            <a:avLst/>
          </a:prstGeom>
        </p:spPr>
      </p:pic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0" y="361244"/>
            <a:ext cx="3984978" cy="559929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Ευχαριστίες στον ιατρό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κυτταρολόγο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-παθολογοανατόμο κ. Δημήτριο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Παπαϊωάνου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Αναπληρωτή Διευθυντή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Παθολογοανατομικού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του Ιδιωτικού Νοσηλευτικού Ιδρύματος ΥΓΕΙΑ, για την παραχώρηση περιστατικών χαμηλά διαφοροποιημένων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θυρεοειδικών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καρκινωμάτων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προς μελέτη.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30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B039530D-FCEE-B203-F5A9-52EA2364A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66" y="2717881"/>
            <a:ext cx="3467400" cy="2857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44FC92-981D-6B07-2060-D3EC77DD0369}"/>
              </a:ext>
            </a:extLst>
          </p:cNvPr>
          <p:cNvSpPr txBox="1"/>
          <p:nvPr/>
        </p:nvSpPr>
        <p:spPr>
          <a:xfrm>
            <a:off x="9078397" y="141829"/>
            <a:ext cx="2969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/>
              <a:t>ΣΑΣ ΕΥΧΑΡΙΣΤΩ</a:t>
            </a:r>
          </a:p>
        </p:txBody>
      </p:sp>
    </p:spTree>
    <p:extLst>
      <p:ext uri="{BB962C8B-B14F-4D97-AF65-F5344CB8AC3E}">
        <p14:creationId xmlns="" xmlns:p14="http://schemas.microsoft.com/office/powerpoint/2010/main" val="41137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2D2238F1-424E-051A-298A-EC13B1D31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" y="578419"/>
            <a:ext cx="3718882" cy="215805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8B104D08-2754-F06E-29DE-50BD2C39E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29" y="388344"/>
            <a:ext cx="3974186" cy="3057829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cxnSp>
        <p:nvCxnSpPr>
          <p:cNvPr id="9" name="Ευθεία γραμμή σύνδεσης 8">
            <a:extLst>
              <a:ext uri="{FF2B5EF4-FFF2-40B4-BE49-F238E27FC236}">
                <a16:creationId xmlns="" xmlns:a16="http://schemas.microsoft.com/office/drawing/2014/main" id="{CD7E59B6-5DDF-370E-8B02-A5FA6999E14F}"/>
              </a:ext>
            </a:extLst>
          </p:cNvPr>
          <p:cNvCxnSpPr>
            <a:cxnSpLocks/>
          </p:cNvCxnSpPr>
          <p:nvPr/>
        </p:nvCxnSpPr>
        <p:spPr>
          <a:xfrm>
            <a:off x="182252" y="3859013"/>
            <a:ext cx="1182121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Βέλος: Επάνω-κάτω 9">
            <a:extLst>
              <a:ext uri="{FF2B5EF4-FFF2-40B4-BE49-F238E27FC236}">
                <a16:creationId xmlns="" xmlns:a16="http://schemas.microsoft.com/office/drawing/2014/main" id="{21CEFBC4-7A24-4F66-ACF3-D2FFBAC47D6B}"/>
              </a:ext>
            </a:extLst>
          </p:cNvPr>
          <p:cNvSpPr/>
          <p:nvPr/>
        </p:nvSpPr>
        <p:spPr>
          <a:xfrm>
            <a:off x="3242398" y="3446173"/>
            <a:ext cx="232343" cy="716447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06B3A2-F33B-4B3B-3362-76AF1BD426BC}"/>
              </a:ext>
            </a:extLst>
          </p:cNvPr>
          <p:cNvSpPr txBox="1"/>
          <p:nvPr/>
        </p:nvSpPr>
        <p:spPr>
          <a:xfrm>
            <a:off x="98192" y="2815584"/>
            <a:ext cx="371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/>
              <a:t>Szymańska</a:t>
            </a:r>
            <a:r>
              <a:rPr lang="en-US" sz="1000" dirty="0"/>
              <a:t> K.</a:t>
            </a:r>
            <a:r>
              <a:rPr lang="el-GR" sz="1000" dirty="0"/>
              <a:t> </a:t>
            </a:r>
            <a:r>
              <a:rPr lang="en-US" sz="1000" dirty="0"/>
              <a:t>and Bosman F. T. Thyroid Cancer: Pathology, Genetics, Diagnosis, and Treatment. 2019</a:t>
            </a:r>
            <a:r>
              <a:rPr lang="en-US" sz="1000" baseline="30000" dirty="0"/>
              <a:t>1</a:t>
            </a:r>
            <a:endParaRPr lang="el-GR" sz="10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60F7AD-D418-801A-AC4F-2AFC4E239112}"/>
              </a:ext>
            </a:extLst>
          </p:cNvPr>
          <p:cNvSpPr txBox="1"/>
          <p:nvPr/>
        </p:nvSpPr>
        <p:spPr>
          <a:xfrm>
            <a:off x="182252" y="3450461"/>
            <a:ext cx="295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differentiation</a:t>
            </a:r>
            <a:endParaRPr lang="el-GR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4675F78-2547-5C8A-9DC7-61F38A687990}"/>
              </a:ext>
            </a:extLst>
          </p:cNvPr>
          <p:cNvSpPr txBox="1"/>
          <p:nvPr/>
        </p:nvSpPr>
        <p:spPr>
          <a:xfrm>
            <a:off x="9832157" y="3446173"/>
            <a:ext cx="217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differentiation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76E0A64-9F4D-D1C2-1AE4-2F753B95F785}"/>
              </a:ext>
            </a:extLst>
          </p:cNvPr>
          <p:cNvSpPr txBox="1"/>
          <p:nvPr/>
        </p:nvSpPr>
        <p:spPr>
          <a:xfrm>
            <a:off x="686085" y="183662"/>
            <a:ext cx="238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Follicular Carcinoma</a:t>
            </a:r>
          </a:p>
          <a:p>
            <a:endParaRPr lang="el-GR" dirty="0"/>
          </a:p>
        </p:txBody>
      </p:sp>
      <p:pic>
        <p:nvPicPr>
          <p:cNvPr id="18" name="Εικόνα 17">
            <a:extLst>
              <a:ext uri="{FF2B5EF4-FFF2-40B4-BE49-F238E27FC236}">
                <a16:creationId xmlns="" xmlns:a16="http://schemas.microsoft.com/office/drawing/2014/main" id="{0E5CA194-E9E0-DB57-D209-C800DC25C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4223469"/>
            <a:ext cx="3628538" cy="20702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2357ED-215D-77F9-3E2A-18131B3CFB63}"/>
              </a:ext>
            </a:extLst>
          </p:cNvPr>
          <p:cNvSpPr txBox="1"/>
          <p:nvPr/>
        </p:nvSpPr>
        <p:spPr>
          <a:xfrm>
            <a:off x="782856" y="3858424"/>
            <a:ext cx="23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Papillary Carcinoma</a:t>
            </a:r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15EE0B6-D678-0284-8173-CCD7A275094B}"/>
              </a:ext>
            </a:extLst>
          </p:cNvPr>
          <p:cNvSpPr txBox="1"/>
          <p:nvPr/>
        </p:nvSpPr>
        <p:spPr>
          <a:xfrm>
            <a:off x="98192" y="6354591"/>
            <a:ext cx="371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/>
              <a:t>Szymańska</a:t>
            </a:r>
            <a:r>
              <a:rPr lang="en-US" sz="1000" dirty="0"/>
              <a:t> K.</a:t>
            </a:r>
            <a:r>
              <a:rPr lang="el-GR" sz="1000" dirty="0"/>
              <a:t> </a:t>
            </a:r>
            <a:r>
              <a:rPr lang="en-US" sz="1000" dirty="0"/>
              <a:t>and Bosman F. T. Thyroid Cancer: Pathology, Genetics, Diagnosis, and Treatment. 2019</a:t>
            </a:r>
            <a:r>
              <a:rPr lang="en-US" sz="1000" baseline="30000" dirty="0"/>
              <a:t>1</a:t>
            </a:r>
            <a:endParaRPr lang="el-GR" sz="1000" baseline="30000" dirty="0"/>
          </a:p>
        </p:txBody>
      </p:sp>
      <p:pic>
        <p:nvPicPr>
          <p:cNvPr id="22" name="Εικόνα 21">
            <a:extLst>
              <a:ext uri="{FF2B5EF4-FFF2-40B4-BE49-F238E27FC236}">
                <a16:creationId xmlns="" xmlns:a16="http://schemas.microsoft.com/office/drawing/2014/main" id="{7B58E88F-DA3A-D60F-A9EE-60FF9037A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72" y="561983"/>
            <a:ext cx="3923535" cy="22396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EC0C0F-57B4-4C78-1D44-CB358ACDFAB4}"/>
              </a:ext>
            </a:extLst>
          </p:cNvPr>
          <p:cNvSpPr txBox="1"/>
          <p:nvPr/>
        </p:nvSpPr>
        <p:spPr>
          <a:xfrm>
            <a:off x="8874933" y="184636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Anaplastic Carcinoma</a:t>
            </a:r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AD3FE21-160F-47FE-C44B-6286908BC637}"/>
              </a:ext>
            </a:extLst>
          </p:cNvPr>
          <p:cNvSpPr txBox="1"/>
          <p:nvPr/>
        </p:nvSpPr>
        <p:spPr>
          <a:xfrm>
            <a:off x="8076003" y="2801771"/>
            <a:ext cx="411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0" i="0" dirty="0">
                <a:effectLst/>
                <a:latin typeface="Arial" panose="020B0604020202020204" pitchFamily="34" charset="0"/>
              </a:rPr>
              <a:t>Begum S., Rosenbaum E., Henrique R., Cohen Y.,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Sidransky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D.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Westra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W. H. BRAF mutations in anaplastic thyroid carcinoma: implications for tumor origin, diagnosis and treatment.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Modern Pathology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2004;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17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(11): 1359-1363. </a:t>
            </a:r>
            <a:r>
              <a:rPr lang="en-US" sz="1000" b="0" i="0" baseline="30000" dirty="0">
                <a:effectLst/>
                <a:latin typeface="Arial" panose="020B0604020202020204" pitchFamily="34" charset="0"/>
              </a:rPr>
              <a:t>3</a:t>
            </a:r>
            <a:endParaRPr lang="el-GR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984C02E-62C5-038F-192E-923C16F619B6}"/>
              </a:ext>
            </a:extLst>
          </p:cNvPr>
          <p:cNvSpPr txBox="1"/>
          <p:nvPr/>
        </p:nvSpPr>
        <p:spPr>
          <a:xfrm>
            <a:off x="4160886" y="23889"/>
            <a:ext cx="386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Poorly differentiated Carcinoma</a:t>
            </a:r>
            <a:endParaRPr lang="el-GR" b="1" u="sng" dirty="0"/>
          </a:p>
        </p:txBody>
      </p:sp>
      <p:sp>
        <p:nvSpPr>
          <p:cNvPr id="26" name="Βέλος: Κάτω 25">
            <a:extLst>
              <a:ext uri="{FF2B5EF4-FFF2-40B4-BE49-F238E27FC236}">
                <a16:creationId xmlns="" xmlns:a16="http://schemas.microsoft.com/office/drawing/2014/main" id="{37AC1945-D13D-44FE-8964-6E16FB8A86AB}"/>
              </a:ext>
            </a:extLst>
          </p:cNvPr>
          <p:cNvSpPr/>
          <p:nvPr/>
        </p:nvSpPr>
        <p:spPr>
          <a:xfrm rot="10800000">
            <a:off x="5805000" y="3778055"/>
            <a:ext cx="625409" cy="1157471"/>
          </a:xfrm>
          <a:prstGeom prst="downArrow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Βέλος: Κάτω 26">
            <a:extLst>
              <a:ext uri="{FF2B5EF4-FFF2-40B4-BE49-F238E27FC236}">
                <a16:creationId xmlns="" xmlns:a16="http://schemas.microsoft.com/office/drawing/2014/main" id="{BC31A35A-776E-5109-CAA7-179385A1AF69}"/>
              </a:ext>
            </a:extLst>
          </p:cNvPr>
          <p:cNvSpPr/>
          <p:nvPr/>
        </p:nvSpPr>
        <p:spPr>
          <a:xfrm rot="10800000">
            <a:off x="9599815" y="3564860"/>
            <a:ext cx="232342" cy="65295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FA72C64-7AC4-71DD-D3D1-F63D8139DF30}"/>
              </a:ext>
            </a:extLst>
          </p:cNvPr>
          <p:cNvSpPr txBox="1"/>
          <p:nvPr/>
        </p:nvSpPr>
        <p:spPr>
          <a:xfrm>
            <a:off x="4088264" y="3532057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https://www.pathologyoutlines.com/topic/thyroidinsular.html</a:t>
            </a:r>
            <a:r>
              <a:rPr lang="en-US" sz="1000" baseline="30000" dirty="0"/>
              <a:t>2</a:t>
            </a:r>
            <a:endParaRPr lang="el-GR" sz="1000" dirty="0"/>
          </a:p>
        </p:txBody>
      </p:sp>
    </p:spTree>
    <p:extLst>
      <p:ext uri="{BB962C8B-B14F-4D97-AF65-F5344CB8AC3E}">
        <p14:creationId xmlns="" xmlns:p14="http://schemas.microsoft.com/office/powerpoint/2010/main" val="10737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9" grpId="0"/>
      <p:bldP spid="20" grpId="0"/>
      <p:bldP spid="23" grpId="0"/>
      <p:bldP spid="24" grpId="0"/>
      <p:bldP spid="25" grpId="0"/>
      <p:bldP spid="26" grpId="0" animBg="1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6D714AF-5993-7133-F74F-586A7B6E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157316"/>
            <a:ext cx="7678993" cy="1326321"/>
          </a:xfrm>
        </p:spPr>
        <p:txBody>
          <a:bodyPr/>
          <a:lstStyle/>
          <a:p>
            <a:pPr algn="just"/>
            <a:r>
              <a:rPr lang="el-GR" dirty="0" err="1"/>
              <a:t>Χαμηλα</a:t>
            </a:r>
            <a:r>
              <a:rPr lang="el-GR" dirty="0"/>
              <a:t> </a:t>
            </a:r>
            <a:r>
              <a:rPr lang="el-GR" dirty="0" err="1"/>
              <a:t>διαφοροποιημενο</a:t>
            </a:r>
            <a:r>
              <a:rPr lang="el-GR" dirty="0"/>
              <a:t> </a:t>
            </a:r>
            <a:r>
              <a:rPr lang="el-GR" dirty="0" err="1"/>
              <a:t>καρκινωμα</a:t>
            </a:r>
            <a:r>
              <a:rPr lang="el-GR" dirty="0"/>
              <a:t> </a:t>
            </a:r>
            <a:r>
              <a:rPr lang="el-GR" dirty="0" err="1"/>
              <a:t>θυρεοειδουσ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474860D-86BD-C58D-926C-E5DF0025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2349910"/>
            <a:ext cx="11543071" cy="42278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b="1" dirty="0" smtClean="0"/>
              <a:t>Όγκος με  τουλάχιστον εστιακά, γνήσια </a:t>
            </a:r>
            <a:r>
              <a:rPr lang="el-GR" b="1" u="sng" spc="600" dirty="0" smtClean="0"/>
              <a:t>συμπαγές</a:t>
            </a:r>
            <a:r>
              <a:rPr lang="el-GR" dirty="0" smtClean="0"/>
              <a:t>  αρχιτεκτονικό πρότυπο </a:t>
            </a:r>
            <a:r>
              <a:rPr lang="el-GR" baseline="30000" dirty="0"/>
              <a:t>2</a:t>
            </a:r>
            <a:endParaRPr lang="el-GR" dirty="0"/>
          </a:p>
          <a:p>
            <a:pPr algn="just"/>
            <a:r>
              <a:rPr lang="el-GR" dirty="0" err="1"/>
              <a:t>Πρωτοαναγνωρίστηκε</a:t>
            </a:r>
            <a:r>
              <a:rPr lang="el-GR" dirty="0"/>
              <a:t> ως διαφορετικός τύπος </a:t>
            </a:r>
            <a:r>
              <a:rPr lang="el-GR" dirty="0" err="1"/>
              <a:t>θυλακιώδους</a:t>
            </a:r>
            <a:r>
              <a:rPr lang="el-GR" dirty="0"/>
              <a:t> καρκινώματος </a:t>
            </a:r>
            <a:r>
              <a:rPr lang="el-GR" dirty="0" smtClean="0"/>
              <a:t>θυρεοειδούς</a:t>
            </a:r>
            <a:r>
              <a:rPr lang="el-GR" baseline="30000" dirty="0" smtClean="0"/>
              <a:t>4</a:t>
            </a:r>
            <a:endParaRPr lang="el-GR" dirty="0"/>
          </a:p>
          <a:p>
            <a:pPr algn="just"/>
            <a:r>
              <a:rPr lang="el-GR" dirty="0"/>
              <a:t>Ενδιάμεση συμπεριφορά και μορφολογία, μεταξύ καλά διαφοροποιημένου και αναπλαστικού καρκινώματος </a:t>
            </a:r>
            <a:r>
              <a:rPr lang="el-GR" baseline="30000" dirty="0"/>
              <a:t>1</a:t>
            </a:r>
            <a:r>
              <a:rPr lang="en-US" baseline="30000" dirty="0"/>
              <a:t>,2,4-6</a:t>
            </a:r>
            <a:endParaRPr lang="el-GR" dirty="0"/>
          </a:p>
          <a:p>
            <a:pPr algn="just"/>
            <a:r>
              <a:rPr lang="el-GR" dirty="0"/>
              <a:t>Σπάνιος (&lt;1-7%) </a:t>
            </a:r>
            <a:r>
              <a:rPr lang="el-GR" baseline="30000" dirty="0"/>
              <a:t>1</a:t>
            </a:r>
            <a:r>
              <a:rPr lang="en-US" baseline="30000" dirty="0"/>
              <a:t>,2</a:t>
            </a:r>
            <a:r>
              <a:rPr lang="el-GR" dirty="0"/>
              <a:t>,  σχετίζεται με μακρόχρονη παρουσία βρογχοκήλης </a:t>
            </a:r>
            <a:r>
              <a:rPr lang="el-GR" baseline="30000" dirty="0"/>
              <a:t>1</a:t>
            </a:r>
            <a:r>
              <a:rPr lang="en-US" baseline="30000" dirty="0"/>
              <a:t> </a:t>
            </a:r>
            <a:r>
              <a:rPr lang="el-GR" dirty="0"/>
              <a:t>και με ανεπάρκεια ιωδίου </a:t>
            </a:r>
            <a:r>
              <a:rPr lang="el-GR" baseline="30000" dirty="0"/>
              <a:t>2</a:t>
            </a:r>
            <a:r>
              <a:rPr lang="en-US" baseline="30000" dirty="0"/>
              <a:t>,4</a:t>
            </a:r>
            <a:endParaRPr lang="el-GR" dirty="0"/>
          </a:p>
          <a:p>
            <a:pPr algn="just"/>
            <a:r>
              <a:rPr lang="el-GR" dirty="0"/>
              <a:t>Μπορεί να δώσει τόσο </a:t>
            </a:r>
            <a:r>
              <a:rPr lang="el-GR" dirty="0" err="1"/>
              <a:t>λεμφαδενικές</a:t>
            </a:r>
            <a:r>
              <a:rPr lang="el-GR" dirty="0"/>
              <a:t> όσο και </a:t>
            </a:r>
            <a:r>
              <a:rPr lang="el-GR" dirty="0" err="1"/>
              <a:t>αιματογενείς</a:t>
            </a:r>
            <a:r>
              <a:rPr lang="el-GR" dirty="0"/>
              <a:t> μεταστάσεις</a:t>
            </a:r>
            <a:r>
              <a:rPr lang="en-US" dirty="0"/>
              <a:t> </a:t>
            </a:r>
            <a:r>
              <a:rPr lang="el-GR" baseline="30000" dirty="0"/>
              <a:t>2</a:t>
            </a:r>
            <a:r>
              <a:rPr lang="en-US" baseline="30000" dirty="0"/>
              <a:t>,4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Η πλειονότητα των απομακρυσμένων μεταστάσεων είναι στα οστά και στον πνεύμονα </a:t>
            </a:r>
            <a:r>
              <a:rPr lang="el-GR" baseline="30000" dirty="0"/>
              <a:t>4</a:t>
            </a:r>
            <a:r>
              <a:rPr lang="en-US" baseline="30000" dirty="0"/>
              <a:t>,5</a:t>
            </a:r>
            <a:endParaRPr lang="el-GR" dirty="0"/>
          </a:p>
          <a:p>
            <a:pPr algn="just"/>
            <a:r>
              <a:rPr lang="el-GR" dirty="0"/>
              <a:t>Συνήθως ανευρίσκεται σε μέγεθος &gt;5</a:t>
            </a:r>
            <a:r>
              <a:rPr lang="en-US" dirty="0"/>
              <a:t>cm</a:t>
            </a:r>
            <a:r>
              <a:rPr lang="el-GR" dirty="0"/>
              <a:t> με επέκταση στο γειτονικό παρέγχυμα, ενώ συχνά διηθεί τους παραθυρεοειδείς αδένες. </a:t>
            </a:r>
            <a:r>
              <a:rPr lang="el-GR" baseline="30000" dirty="0"/>
              <a:t>1,2</a:t>
            </a:r>
            <a:endParaRPr lang="el-GR" dirty="0"/>
          </a:p>
          <a:p>
            <a:pPr algn="just"/>
            <a:r>
              <a:rPr lang="el-GR" dirty="0"/>
              <a:t>Πρόγνωση</a:t>
            </a:r>
            <a:r>
              <a:rPr lang="en-US" dirty="0"/>
              <a:t>:</a:t>
            </a:r>
            <a:r>
              <a:rPr lang="el-GR" dirty="0"/>
              <a:t>  </a:t>
            </a:r>
            <a:r>
              <a:rPr lang="el-GR" dirty="0" smtClean="0"/>
              <a:t>επιβίωση </a:t>
            </a:r>
            <a:r>
              <a:rPr lang="en-US" dirty="0" smtClean="0"/>
              <a:t>60-70</a:t>
            </a:r>
            <a:r>
              <a:rPr lang="en-US" dirty="0"/>
              <a:t>% </a:t>
            </a:r>
            <a:r>
              <a:rPr lang="el-GR" dirty="0"/>
              <a:t>στην πενταετία </a:t>
            </a:r>
            <a:r>
              <a:rPr lang="el-GR" baseline="30000" dirty="0"/>
              <a:t>2</a:t>
            </a: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505DCE11-C0EF-602A-199A-61FD8347F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91" y="157316"/>
            <a:ext cx="3401962" cy="1625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F69467-F544-A1C0-0CCB-A61473944E41}"/>
              </a:ext>
            </a:extLst>
          </p:cNvPr>
          <p:cNvSpPr txBox="1"/>
          <p:nvPr/>
        </p:nvSpPr>
        <p:spPr>
          <a:xfrm>
            <a:off x="8544232" y="1782641"/>
            <a:ext cx="35494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0" i="0" dirty="0" err="1">
                <a:effectLst/>
                <a:latin typeface="Arial" panose="020B0604020202020204" pitchFamily="34" charset="0"/>
              </a:rPr>
              <a:t>Bichoo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R. A., Mishra A., Kumari N.,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Krishnani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N., Chand G., Agarwal G. et al. Poorly differentiated thyroid carcinoma and poorly differentiated area in differentiated thyroid carcinoma: is there any difference?.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Langenbeck's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Archives of Surgery, 2019; 404(1): 45-53. </a:t>
            </a:r>
            <a:r>
              <a:rPr lang="en-US" sz="1000" b="0" i="0" baseline="30000" dirty="0">
                <a:effectLst/>
                <a:latin typeface="Arial" panose="020B0604020202020204" pitchFamily="34" charset="0"/>
              </a:rPr>
              <a:t>4</a:t>
            </a:r>
            <a:endParaRPr lang="el-GR" sz="1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2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0537327-6D8A-AF29-2C15-B0478D25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5" y="103239"/>
            <a:ext cx="2910953" cy="963561"/>
          </a:xfrm>
        </p:spPr>
        <p:txBody>
          <a:bodyPr/>
          <a:lstStyle/>
          <a:p>
            <a:r>
              <a:rPr lang="en-US" dirty="0"/>
              <a:t>GENETICS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C402E57-CE99-E6D5-7BBE-276CC48C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86232"/>
            <a:ext cx="4927653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Συμβαίνουν μεταλλάξεις στα</a:t>
            </a:r>
            <a:r>
              <a:rPr lang="en-US" dirty="0"/>
              <a:t> </a:t>
            </a:r>
            <a:r>
              <a:rPr lang="el-GR" baseline="30000" dirty="0"/>
              <a:t>1,2</a:t>
            </a:r>
            <a:r>
              <a:rPr lang="en-US" baseline="30000" dirty="0"/>
              <a:t>,7-11</a:t>
            </a:r>
            <a:r>
              <a:rPr lang="en-US" dirty="0"/>
              <a:t>:</a:t>
            </a:r>
          </a:p>
          <a:p>
            <a:r>
              <a:rPr lang="en-US" dirty="0"/>
              <a:t>RAS</a:t>
            </a:r>
            <a:r>
              <a:rPr lang="el-GR" dirty="0"/>
              <a:t> (σε ίδια συχνότητα με το </a:t>
            </a:r>
            <a:r>
              <a:rPr lang="en-US" dirty="0"/>
              <a:t>FTC)</a:t>
            </a:r>
          </a:p>
          <a:p>
            <a:r>
              <a:rPr lang="en-US" dirty="0"/>
              <a:t>BRAF (5-15%)</a:t>
            </a:r>
          </a:p>
          <a:p>
            <a:r>
              <a:rPr lang="en-US" dirty="0"/>
              <a:t>TERT promoter (</a:t>
            </a:r>
            <a:r>
              <a:rPr lang="el-GR" dirty="0"/>
              <a:t>συχνό)</a:t>
            </a:r>
            <a:endParaRPr lang="en-US" dirty="0"/>
          </a:p>
          <a:p>
            <a:r>
              <a:rPr lang="en-US" dirty="0"/>
              <a:t>TP53 (30%)</a:t>
            </a:r>
            <a:r>
              <a:rPr lang="el-GR" dirty="0"/>
              <a:t>, </a:t>
            </a:r>
            <a:r>
              <a:rPr lang="en-US" dirty="0"/>
              <a:t>NF1, NF2, RB1, MEN1, ATM, PTEN (5-10%)</a:t>
            </a:r>
          </a:p>
          <a:p>
            <a:r>
              <a:rPr lang="en-US" dirty="0"/>
              <a:t>ALK (5-10%), AKT1</a:t>
            </a:r>
          </a:p>
          <a:p>
            <a:endParaRPr lang="el-GR" dirty="0"/>
          </a:p>
        </p:txBody>
      </p:sp>
      <p:sp>
        <p:nvSpPr>
          <p:cNvPr id="4" name="Δεξί άγκιστρο 3">
            <a:extLst>
              <a:ext uri="{FF2B5EF4-FFF2-40B4-BE49-F238E27FC236}">
                <a16:creationId xmlns="" xmlns:a16="http://schemas.microsoft.com/office/drawing/2014/main" id="{477D5E0A-D8DB-9418-68A3-DFA5AB4041DC}"/>
              </a:ext>
            </a:extLst>
          </p:cNvPr>
          <p:cNvSpPr/>
          <p:nvPr/>
        </p:nvSpPr>
        <p:spPr>
          <a:xfrm>
            <a:off x="4338581" y="2759355"/>
            <a:ext cx="422737" cy="637047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F10B0B-2F11-8A5C-5EE7-D8CFC1E7300B}"/>
              </a:ext>
            </a:extLst>
          </p:cNvPr>
          <p:cNvSpPr txBox="1"/>
          <p:nvPr/>
        </p:nvSpPr>
        <p:spPr>
          <a:xfrm>
            <a:off x="4761318" y="2850402"/>
            <a:ext cx="230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Ενεργοποίηση </a:t>
            </a:r>
            <a:r>
              <a:rPr lang="en-US" dirty="0"/>
              <a:t>MAPK pathway</a:t>
            </a:r>
            <a:endParaRPr lang="el-GR" dirty="0"/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="" xmlns:a16="http://schemas.microsoft.com/office/drawing/2014/main" id="{BCA260CA-9D95-3CF5-AA95-E312F3F00BC4}"/>
              </a:ext>
            </a:extLst>
          </p:cNvPr>
          <p:cNvCxnSpPr/>
          <p:nvPr/>
        </p:nvCxnSpPr>
        <p:spPr>
          <a:xfrm>
            <a:off x="3473342" y="3816045"/>
            <a:ext cx="8652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050103-0319-A047-096C-B003E67563C3}"/>
              </a:ext>
            </a:extLst>
          </p:cNvPr>
          <p:cNvSpPr txBox="1"/>
          <p:nvPr/>
        </p:nvSpPr>
        <p:spPr>
          <a:xfrm>
            <a:off x="4412272" y="3660538"/>
            <a:ext cx="299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Ενεργοποίηση </a:t>
            </a:r>
            <a:r>
              <a:rPr lang="el-GR" dirty="0" err="1"/>
              <a:t>Τελομεράσης</a:t>
            </a:r>
            <a:endParaRPr lang="el-GR" dirty="0"/>
          </a:p>
        </p:txBody>
      </p:sp>
      <p:sp>
        <p:nvSpPr>
          <p:cNvPr id="9" name="Δεξί άγκιστρο 8">
            <a:extLst>
              <a:ext uri="{FF2B5EF4-FFF2-40B4-BE49-F238E27FC236}">
                <a16:creationId xmlns="" xmlns:a16="http://schemas.microsoft.com/office/drawing/2014/main" id="{F9A7936A-F86A-5DC7-0B02-3730B7A0E417}"/>
              </a:ext>
            </a:extLst>
          </p:cNvPr>
          <p:cNvSpPr/>
          <p:nvPr/>
        </p:nvSpPr>
        <p:spPr>
          <a:xfrm>
            <a:off x="4412272" y="4214487"/>
            <a:ext cx="427702" cy="64633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5BB1E9-1540-E4AB-3CCA-7CBEC0221796}"/>
              </a:ext>
            </a:extLst>
          </p:cNvPr>
          <p:cNvSpPr txBox="1"/>
          <p:nvPr/>
        </p:nvSpPr>
        <p:spPr>
          <a:xfrm>
            <a:off x="4901471" y="4362922"/>
            <a:ext cx="223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Tumor Suppressors</a:t>
            </a:r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086E5E7B-B9D9-5678-11FC-A91BFDFA2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02" y="103239"/>
            <a:ext cx="4719283" cy="3430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0862F17-4BEE-8540-139D-047F6904FC23}"/>
              </a:ext>
            </a:extLst>
          </p:cNvPr>
          <p:cNvSpPr txBox="1"/>
          <p:nvPr/>
        </p:nvSpPr>
        <p:spPr>
          <a:xfrm>
            <a:off x="7301155" y="3533829"/>
            <a:ext cx="4807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0" i="0" dirty="0">
                <a:effectLst/>
                <a:latin typeface="Arial" panose="020B0604020202020204" pitchFamily="34" charset="0"/>
              </a:rPr>
              <a:t>Dettmer M. S., Schmitt A.,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Komminoth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P.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Perren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A. Poorly differentiated thyroid carcinoma: An underdiagnosed entity. German version. Der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Pathologe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2019; 40(3): 227-234. </a:t>
            </a:r>
            <a:r>
              <a:rPr lang="en-US" sz="1000" b="0" i="0" baseline="30000" dirty="0">
                <a:effectLst/>
                <a:latin typeface="Arial" panose="020B0604020202020204" pitchFamily="34" charset="0"/>
              </a:rPr>
              <a:t>8</a:t>
            </a:r>
            <a:endParaRPr lang="en-US" sz="1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90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6DB5B5D-1A69-D213-FFD3-F7F73633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147484"/>
            <a:ext cx="8229388" cy="982192"/>
          </a:xfrm>
        </p:spPr>
        <p:txBody>
          <a:bodyPr/>
          <a:lstStyle/>
          <a:p>
            <a:r>
              <a:rPr lang="el-GR" dirty="0" err="1"/>
              <a:t>Μικροσκοπικα</a:t>
            </a:r>
            <a:r>
              <a:rPr lang="el-GR" dirty="0"/>
              <a:t> </a:t>
            </a:r>
            <a:r>
              <a:rPr lang="el-GR" dirty="0" err="1"/>
              <a:t>χαρακτηριστικα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CA4A6AA-5E2E-1526-D2CE-61CDCB9F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6064"/>
            <a:ext cx="12044515" cy="4373562"/>
          </a:xfrm>
        </p:spPr>
        <p:txBody>
          <a:bodyPr>
            <a:normAutofit/>
          </a:bodyPr>
          <a:lstStyle/>
          <a:p>
            <a:pPr algn="just"/>
            <a:r>
              <a:rPr lang="el-GR" dirty="0" err="1"/>
              <a:t>Νεοπλαστικά</a:t>
            </a:r>
            <a:r>
              <a:rPr lang="el-GR" dirty="0"/>
              <a:t> </a:t>
            </a:r>
            <a:r>
              <a:rPr lang="el-GR" dirty="0" err="1" smtClean="0"/>
              <a:t>θυλακικά</a:t>
            </a:r>
            <a:r>
              <a:rPr lang="el-GR" dirty="0" smtClean="0"/>
              <a:t> κύτταρα </a:t>
            </a:r>
            <a:r>
              <a:rPr lang="el-GR" dirty="0"/>
              <a:t>που αναπτύσσονται σε </a:t>
            </a:r>
            <a:r>
              <a:rPr lang="el-GR" b="1" u="sng" spc="600" dirty="0"/>
              <a:t>συμπαγείς</a:t>
            </a:r>
            <a:r>
              <a:rPr lang="el-GR" dirty="0"/>
              <a:t> μάζες. </a:t>
            </a:r>
            <a:r>
              <a:rPr lang="el-GR" baseline="30000" dirty="0"/>
              <a:t>1,2</a:t>
            </a:r>
            <a:r>
              <a:rPr lang="en-US" baseline="30000" dirty="0"/>
              <a:t>,5,8,9</a:t>
            </a:r>
            <a:endParaRPr lang="el-GR" dirty="0"/>
          </a:p>
          <a:p>
            <a:pPr algn="just"/>
            <a:r>
              <a:rPr lang="el-GR" dirty="0"/>
              <a:t>Μπορεί να δίνει </a:t>
            </a:r>
            <a:r>
              <a:rPr lang="el-GR" i="1" dirty="0"/>
              <a:t>περιορισμένα στοιχεία </a:t>
            </a:r>
            <a:r>
              <a:rPr lang="el-GR" i="1" dirty="0" err="1"/>
              <a:t>θυλακιώδους</a:t>
            </a:r>
            <a:r>
              <a:rPr lang="el-GR" i="1" dirty="0"/>
              <a:t> διαφοροποίησης </a:t>
            </a:r>
            <a:r>
              <a:rPr lang="el-GR" i="1" dirty="0" smtClean="0"/>
              <a:t>συνδυαζόμενα </a:t>
            </a:r>
            <a:r>
              <a:rPr lang="el-GR" dirty="0" smtClean="0"/>
              <a:t>με </a:t>
            </a:r>
            <a:r>
              <a:rPr lang="el-GR" dirty="0">
                <a:effectLst/>
              </a:rPr>
              <a:t>συμπαγέ</a:t>
            </a:r>
            <a:r>
              <a:rPr lang="el-GR" dirty="0"/>
              <a:t>ς, </a:t>
            </a:r>
            <a:r>
              <a:rPr lang="el-GR" dirty="0" err="1"/>
              <a:t>νησιδιακό</a:t>
            </a:r>
            <a:r>
              <a:rPr lang="el-GR" dirty="0"/>
              <a:t> ή </a:t>
            </a:r>
            <a:r>
              <a:rPr lang="el-GR" dirty="0" err="1"/>
              <a:t>δοκιδώδες</a:t>
            </a:r>
            <a:r>
              <a:rPr lang="el-GR" dirty="0"/>
              <a:t> πρότυπο ανάπτυξης</a:t>
            </a:r>
            <a:r>
              <a:rPr lang="en-US" dirty="0"/>
              <a:t> (STI pattern)</a:t>
            </a:r>
            <a:r>
              <a:rPr lang="el-GR" dirty="0"/>
              <a:t>.  </a:t>
            </a:r>
            <a:r>
              <a:rPr lang="el-GR" baseline="30000" dirty="0"/>
              <a:t>1,2</a:t>
            </a:r>
            <a:r>
              <a:rPr lang="en-US" baseline="30000" dirty="0"/>
              <a:t>,5,6,8-10</a:t>
            </a:r>
            <a:endParaRPr lang="el-GR" dirty="0"/>
          </a:p>
          <a:p>
            <a:pPr algn="just"/>
            <a:r>
              <a:rPr lang="el-GR" b="1" i="1" u="sng" dirty="0"/>
              <a:t>Χωρίς</a:t>
            </a:r>
            <a:r>
              <a:rPr lang="el-GR" dirty="0"/>
              <a:t> πυρηνικά στοιχεία </a:t>
            </a:r>
            <a:r>
              <a:rPr lang="el-GR" dirty="0" err="1"/>
              <a:t>θηλώδους</a:t>
            </a:r>
            <a:r>
              <a:rPr lang="el-GR" dirty="0"/>
              <a:t> </a:t>
            </a:r>
            <a:r>
              <a:rPr lang="el-GR" dirty="0" smtClean="0"/>
              <a:t>καρκινώματος,</a:t>
            </a:r>
            <a:r>
              <a:rPr lang="en-US" dirty="0" smtClean="0"/>
              <a:t> </a:t>
            </a:r>
            <a:r>
              <a:rPr lang="el-GR" dirty="0" smtClean="0"/>
              <a:t> τουλάχιστον στο συμπαγές του πρότυπο</a:t>
            </a:r>
            <a:r>
              <a:rPr lang="en-US" baseline="30000" dirty="0" smtClean="0"/>
              <a:t>2</a:t>
            </a:r>
            <a:endParaRPr lang="el-GR" dirty="0"/>
          </a:p>
          <a:p>
            <a:pPr algn="just"/>
            <a:r>
              <a:rPr lang="el-GR" dirty="0" err="1" smtClean="0"/>
              <a:t>Υπερχρωμικοί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/>
              <a:t>πλειομορφικοί</a:t>
            </a:r>
            <a:r>
              <a:rPr lang="el-GR" dirty="0"/>
              <a:t> πυρήνες με </a:t>
            </a:r>
            <a:r>
              <a:rPr lang="el-GR" b="1" spc="600" dirty="0"/>
              <a:t>συχνή </a:t>
            </a:r>
            <a:r>
              <a:rPr lang="el-GR" b="1" spc="600" dirty="0" err="1"/>
              <a:t>μιτωτική</a:t>
            </a:r>
            <a:r>
              <a:rPr lang="el-GR" b="1" spc="600" dirty="0"/>
              <a:t> δραστηριότητα</a:t>
            </a:r>
            <a:r>
              <a:rPr lang="el-GR" dirty="0"/>
              <a:t>, οι οποίοι μπορεί να είναι </a:t>
            </a:r>
            <a:r>
              <a:rPr lang="el-GR" i="1" dirty="0" smtClean="0"/>
              <a:t>στροβιλώδους</a:t>
            </a:r>
            <a:r>
              <a:rPr lang="el-GR" dirty="0" smtClean="0"/>
              <a:t> </a:t>
            </a:r>
            <a:r>
              <a:rPr lang="el-GR" dirty="0"/>
              <a:t>μορφολογίας </a:t>
            </a:r>
            <a:r>
              <a:rPr lang="el-GR" baseline="30000" dirty="0"/>
              <a:t>1,2</a:t>
            </a:r>
            <a:r>
              <a:rPr lang="en-US" baseline="30000" dirty="0"/>
              <a:t>,5,6,8-10</a:t>
            </a:r>
            <a:endParaRPr lang="el-GR" dirty="0"/>
          </a:p>
          <a:p>
            <a:pPr algn="just"/>
            <a:r>
              <a:rPr lang="el-GR" dirty="0"/>
              <a:t>Μπορεί να υπάρχει εκτεταμένη </a:t>
            </a:r>
            <a:r>
              <a:rPr lang="el-GR" b="1" dirty="0"/>
              <a:t>νέκρωση</a:t>
            </a:r>
            <a:r>
              <a:rPr lang="el-GR" dirty="0"/>
              <a:t> </a:t>
            </a:r>
            <a:r>
              <a:rPr lang="el-GR" baseline="30000" dirty="0"/>
              <a:t>1,2</a:t>
            </a:r>
            <a:r>
              <a:rPr lang="en-US" baseline="30000" dirty="0"/>
              <a:t>,8,-10</a:t>
            </a:r>
            <a:endParaRPr lang="el-GR" dirty="0"/>
          </a:p>
          <a:p>
            <a:pPr algn="just"/>
            <a:r>
              <a:rPr lang="el-GR" dirty="0" smtClean="0"/>
              <a:t>Σπάνια, </a:t>
            </a:r>
            <a:r>
              <a:rPr lang="el-GR" dirty="0"/>
              <a:t>μπορούν να </a:t>
            </a:r>
            <a:r>
              <a:rPr lang="el-GR" dirty="0" smtClean="0"/>
              <a:t>συνυπάρχουν </a:t>
            </a:r>
            <a:r>
              <a:rPr lang="el-GR" dirty="0" smtClean="0"/>
              <a:t>κατά θέσεις του όγκου στοιχεία </a:t>
            </a:r>
            <a:r>
              <a:rPr lang="el-GR" dirty="0"/>
              <a:t>καλά διαφοροποιημένων καρκινωμάτων (</a:t>
            </a:r>
            <a:r>
              <a:rPr lang="el-GR" dirty="0" err="1"/>
              <a:t>θηλώδη</a:t>
            </a:r>
            <a:r>
              <a:rPr lang="el-GR" dirty="0"/>
              <a:t> </a:t>
            </a:r>
            <a:r>
              <a:rPr lang="el-GR" dirty="0" smtClean="0"/>
              <a:t>ή </a:t>
            </a:r>
            <a:r>
              <a:rPr lang="el-GR" dirty="0" err="1"/>
              <a:t>θυλακιώδη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E617934-B40D-885A-6A0A-1C334BB8C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39" y="147484"/>
            <a:ext cx="2404909" cy="240490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0405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EC30FF18-D945-BF0B-8FDA-950495439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" y="112757"/>
            <a:ext cx="3794637" cy="204950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6C6A4D19-0FF7-A793-13E8-C8A0938A8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" y="2162266"/>
            <a:ext cx="3794637" cy="222289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9DF0DD3D-086C-A2A1-F064-92C769AE31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" y="4385160"/>
            <a:ext cx="3794637" cy="1887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033E73-ED6F-B1EA-0195-A67F1C9625BC}"/>
              </a:ext>
            </a:extLst>
          </p:cNvPr>
          <p:cNvSpPr txBox="1"/>
          <p:nvPr/>
        </p:nvSpPr>
        <p:spPr>
          <a:xfrm>
            <a:off x="0" y="6277084"/>
            <a:ext cx="398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Asa S. L.  The current histologic classification of thyroid cancer. Endocrinology and Metabolism Clinics, 2019; 48(1): 1-22. </a:t>
            </a:r>
            <a:r>
              <a:rPr lang="en-US" sz="1000" baseline="30000" dirty="0"/>
              <a:t>12</a:t>
            </a:r>
            <a:endParaRPr lang="el-GR" sz="1000" dirty="0"/>
          </a:p>
        </p:txBody>
      </p:sp>
      <p:pic>
        <p:nvPicPr>
          <p:cNvPr id="14" name="Εικόνα 13">
            <a:extLst>
              <a:ext uri="{FF2B5EF4-FFF2-40B4-BE49-F238E27FC236}">
                <a16:creationId xmlns="" xmlns:a16="http://schemas.microsoft.com/office/drawing/2014/main" id="{FACEAFF8-0065-B604-40C9-6A25D9E58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5" y="112757"/>
            <a:ext cx="5014395" cy="61602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BE252D-86CD-F955-853F-C4C0A455B4CD}"/>
              </a:ext>
            </a:extLst>
          </p:cNvPr>
          <p:cNvSpPr txBox="1"/>
          <p:nvPr/>
        </p:nvSpPr>
        <p:spPr>
          <a:xfrm>
            <a:off x="3903405" y="6272981"/>
            <a:ext cx="51717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0" i="0" dirty="0">
                <a:effectLst/>
                <a:latin typeface="Arial" panose="020B0604020202020204" pitchFamily="34" charset="0"/>
              </a:rPr>
              <a:t>Dettmer M. S., Schmitt A.,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Komminoth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P.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Perren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A. Poorly differentiated thyroid carcinoma: An underdiagnosed entity. German version. Der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Pathologe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2019; 40(3): 227-234. </a:t>
            </a:r>
            <a:r>
              <a:rPr lang="en-US" sz="1000" b="0" i="0" baseline="30000" dirty="0">
                <a:effectLst/>
                <a:latin typeface="Arial" panose="020B0604020202020204" pitchFamily="34" charset="0"/>
              </a:rPr>
              <a:t>8</a:t>
            </a:r>
            <a:endParaRPr lang="en-US" sz="10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="" xmlns:a16="http://schemas.microsoft.com/office/drawing/2014/main" id="{C5AF62A9-1681-C0C3-244A-625A841F7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19" y="112757"/>
            <a:ext cx="3011822" cy="3102391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="" xmlns:a16="http://schemas.microsoft.com/office/drawing/2014/main" id="{17709AB3-4CD0-ECB8-E99D-F05E13383D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19" y="3215148"/>
            <a:ext cx="3011822" cy="2822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1AED3A-89BE-C765-ECD2-42C0ECC12D0A}"/>
              </a:ext>
            </a:extLst>
          </p:cNvPr>
          <p:cNvSpPr txBox="1"/>
          <p:nvPr/>
        </p:nvSpPr>
        <p:spPr>
          <a:xfrm>
            <a:off x="8983260" y="6037357"/>
            <a:ext cx="3195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</a:rPr>
              <a:t>Xu B. and Ghossein R.  Poorly differentiated thyroid carcinoma. In Seminars in Diagnostic Pathology, WB Saunders. 2020; 37(5): 243-247 </a:t>
            </a:r>
            <a:r>
              <a:rPr lang="en-US" sz="1000" baseline="30000" dirty="0">
                <a:latin typeface="Arial" panose="020B0604020202020204" pitchFamily="34" charset="0"/>
              </a:rPr>
              <a:t>9</a:t>
            </a:r>
            <a:endParaRPr 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9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2E1C71B-3369-BCEE-20A6-50F463D8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162232"/>
            <a:ext cx="5387866" cy="904568"/>
          </a:xfrm>
        </p:spPr>
        <p:txBody>
          <a:bodyPr/>
          <a:lstStyle/>
          <a:p>
            <a:r>
              <a:rPr lang="el-GR" dirty="0" err="1" smtClean="0"/>
              <a:t>ανοσοΪστοχημεια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6DFC456-1BB6-C8CF-A8E8-14469AD2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" y="1543665"/>
            <a:ext cx="3460955" cy="4601496"/>
          </a:xfrm>
        </p:spPr>
        <p:txBody>
          <a:bodyPr>
            <a:normAutofit/>
          </a:bodyPr>
          <a:lstStyle/>
          <a:p>
            <a:r>
              <a:rPr lang="en-US" dirty="0" err="1"/>
              <a:t>Tg</a:t>
            </a:r>
            <a:r>
              <a:rPr lang="el-GR" dirty="0"/>
              <a:t> </a:t>
            </a:r>
            <a:r>
              <a:rPr lang="en-US" dirty="0"/>
              <a:t>(+) </a:t>
            </a:r>
            <a:r>
              <a:rPr lang="el-GR" baseline="30000" dirty="0"/>
              <a:t>1</a:t>
            </a:r>
            <a:r>
              <a:rPr lang="en-US" baseline="30000" dirty="0"/>
              <a:t>,2,8,11</a:t>
            </a:r>
            <a:endParaRPr lang="el-GR" dirty="0"/>
          </a:p>
          <a:p>
            <a:r>
              <a:rPr lang="en-US" dirty="0"/>
              <a:t>TTF-1 (+)</a:t>
            </a:r>
            <a:r>
              <a:rPr lang="el-GR" dirty="0"/>
              <a:t> </a:t>
            </a:r>
            <a:r>
              <a:rPr lang="el-GR" baseline="30000" dirty="0"/>
              <a:t>1</a:t>
            </a:r>
            <a:r>
              <a:rPr lang="en-US" baseline="30000" dirty="0"/>
              <a:t>,2,6,11</a:t>
            </a:r>
            <a:r>
              <a:rPr lang="el-GR" dirty="0"/>
              <a:t>	</a:t>
            </a:r>
            <a:endParaRPr lang="en-US" dirty="0"/>
          </a:p>
          <a:p>
            <a:r>
              <a:rPr lang="en-US" dirty="0"/>
              <a:t>PAX-8 (+)</a:t>
            </a:r>
            <a:r>
              <a:rPr lang="el-GR" dirty="0"/>
              <a:t> </a:t>
            </a:r>
            <a:r>
              <a:rPr lang="el-GR" baseline="30000" dirty="0"/>
              <a:t>1</a:t>
            </a:r>
            <a:r>
              <a:rPr lang="en-US" baseline="30000" dirty="0"/>
              <a:t>,7,11</a:t>
            </a:r>
            <a:endParaRPr lang="el-GR" dirty="0"/>
          </a:p>
          <a:p>
            <a:r>
              <a:rPr lang="en-US" dirty="0"/>
              <a:t>Keratin (+) </a:t>
            </a:r>
            <a:r>
              <a:rPr lang="en-US" baseline="30000" dirty="0"/>
              <a:t>2,11</a:t>
            </a:r>
            <a:endParaRPr lang="en-US" dirty="0"/>
          </a:p>
          <a:p>
            <a:r>
              <a:rPr lang="en-US" dirty="0"/>
              <a:t>Ki67 (+) </a:t>
            </a:r>
            <a:r>
              <a:rPr lang="en-US" baseline="30000" dirty="0"/>
              <a:t>2</a:t>
            </a:r>
            <a:endParaRPr lang="el-GR" dirty="0"/>
          </a:p>
          <a:p>
            <a:endParaRPr lang="el-GR" dirty="0"/>
          </a:p>
          <a:p>
            <a:r>
              <a:rPr lang="en-US" dirty="0"/>
              <a:t>CT (-) </a:t>
            </a:r>
            <a:r>
              <a:rPr lang="en-US" baseline="30000" dirty="0"/>
              <a:t>2,11</a:t>
            </a:r>
            <a:endParaRPr lang="en-US" dirty="0"/>
          </a:p>
          <a:p>
            <a:r>
              <a:rPr lang="en-US" dirty="0"/>
              <a:t>PTH (-) 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CEA (-) </a:t>
            </a:r>
            <a:r>
              <a:rPr lang="en-US" baseline="30000" dirty="0"/>
              <a:t>11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79205A91-F0A6-5685-B8E8-B43BB3CEB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98" y="162232"/>
            <a:ext cx="2555012" cy="2077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D02BF8-692D-9678-F9DC-C46CC5ED325D}"/>
              </a:ext>
            </a:extLst>
          </p:cNvPr>
          <p:cNvSpPr txBox="1"/>
          <p:nvPr/>
        </p:nvSpPr>
        <p:spPr>
          <a:xfrm>
            <a:off x="11238271" y="1799302"/>
            <a:ext cx="851515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TTF-1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7E3FB1-9E75-5C7E-ABD9-49D0B49B2FA5}"/>
              </a:ext>
            </a:extLst>
          </p:cNvPr>
          <p:cNvSpPr txBox="1"/>
          <p:nvPr/>
        </p:nvSpPr>
        <p:spPr>
          <a:xfrm>
            <a:off x="9458632" y="2259449"/>
            <a:ext cx="2733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Ambre S., </a:t>
            </a:r>
            <a:r>
              <a:rPr lang="en-US" sz="1000" dirty="0" err="1"/>
              <a:t>Sultania</a:t>
            </a:r>
            <a:r>
              <a:rPr lang="en-US" sz="1000" dirty="0"/>
              <a:t> M., Biswal S., Mitra S., Sahoo B., </a:t>
            </a:r>
            <a:r>
              <a:rPr lang="en-US" sz="1000" dirty="0" err="1"/>
              <a:t>Muduly</a:t>
            </a:r>
            <a:r>
              <a:rPr lang="en-US" sz="1000" dirty="0"/>
              <a:t> D. K. et al. Poorly differentiated" insular" thyroid carcinoma with solitary vascular mandibular metastasis-A rare histology and management. Oral Oncology, 2021; 105416-105416. </a:t>
            </a:r>
            <a:r>
              <a:rPr lang="en-US" sz="1000" baseline="30000" dirty="0"/>
              <a:t>6</a:t>
            </a:r>
            <a:endParaRPr lang="el-GR" sz="1000" dirty="0"/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EF5D6AF7-04E6-9247-39AB-4DEB530FD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79" y="162232"/>
            <a:ext cx="4077053" cy="2149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98539E-60C0-B971-E833-7C50B3D8F86A}"/>
              </a:ext>
            </a:extLst>
          </p:cNvPr>
          <p:cNvSpPr txBox="1"/>
          <p:nvPr/>
        </p:nvSpPr>
        <p:spPr>
          <a:xfrm>
            <a:off x="5309419" y="2311258"/>
            <a:ext cx="4239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Dettmer M. S., Schmitt A., </a:t>
            </a:r>
            <a:r>
              <a:rPr lang="en-US" sz="1000" dirty="0" err="1"/>
              <a:t>Komminoth</a:t>
            </a:r>
            <a:r>
              <a:rPr lang="en-US" sz="1000" dirty="0"/>
              <a:t> P. and </a:t>
            </a:r>
            <a:r>
              <a:rPr lang="en-US" sz="1000" dirty="0" err="1"/>
              <a:t>Perren</a:t>
            </a:r>
            <a:r>
              <a:rPr lang="en-US" sz="1000" dirty="0"/>
              <a:t>, A. Poorly differentiated thyroid carcinoma: An underdiagnosed entity. German version. Der </a:t>
            </a:r>
            <a:r>
              <a:rPr lang="en-US" sz="1000" dirty="0" err="1"/>
              <a:t>Pathologe</a:t>
            </a:r>
            <a:r>
              <a:rPr lang="en-US" sz="1000" dirty="0"/>
              <a:t>, 2019; 40(3): 227-234. </a:t>
            </a:r>
            <a:r>
              <a:rPr lang="en-US" sz="1000" baseline="30000" dirty="0"/>
              <a:t>8</a:t>
            </a:r>
            <a:endParaRPr lang="en-US" sz="1000" dirty="0"/>
          </a:p>
        </p:txBody>
      </p:sp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0DECB992-55A0-8520-9516-0F97D815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95" y="4450232"/>
            <a:ext cx="6664004" cy="1855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71DF73-FD03-F341-CCF5-3B678BA4736F}"/>
              </a:ext>
            </a:extLst>
          </p:cNvPr>
          <p:cNvSpPr txBox="1"/>
          <p:nvPr/>
        </p:nvSpPr>
        <p:spPr>
          <a:xfrm>
            <a:off x="2664315" y="6325091"/>
            <a:ext cx="6863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</a:rPr>
              <a:t>Eloy C., Ferreira L., Salgado C., Soares P. and </a:t>
            </a:r>
            <a:r>
              <a:rPr lang="en-US" sz="1000" dirty="0" err="1">
                <a:latin typeface="Arial" panose="020B0604020202020204" pitchFamily="34" charset="0"/>
              </a:rPr>
              <a:t>Sobrinho-simoes</a:t>
            </a:r>
            <a:r>
              <a:rPr lang="en-US" sz="1000" dirty="0">
                <a:latin typeface="Arial" panose="020B0604020202020204" pitchFamily="34" charset="0"/>
              </a:rPr>
              <a:t> M.  Poorly differentiated and undifferentiated thyroid carcinomas. Turkish Journal of Pathology, 2015 </a:t>
            </a:r>
            <a:r>
              <a:rPr lang="en-US" sz="1000" baseline="30000" dirty="0">
                <a:latin typeface="Arial" panose="020B0604020202020204" pitchFamily="34" charset="0"/>
              </a:rPr>
              <a:t>13</a:t>
            </a:r>
            <a:endParaRPr lang="en-US" sz="1000" dirty="0">
              <a:latin typeface="Arial" panose="020B0604020202020204" pitchFamily="34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82AA5BB1-C2FD-48A1-44B1-54349A691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98" y="3386697"/>
            <a:ext cx="2521654" cy="22935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F069F0-A922-4BBE-A02A-83C75281BF56}"/>
              </a:ext>
            </a:extLst>
          </p:cNvPr>
          <p:cNvSpPr txBox="1"/>
          <p:nvPr/>
        </p:nvSpPr>
        <p:spPr>
          <a:xfrm>
            <a:off x="9458632" y="5722525"/>
            <a:ext cx="2733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>
                <a:latin typeface="Arial" panose="020B0604020202020204" pitchFamily="34" charset="0"/>
              </a:rPr>
              <a:t>Nikitski</a:t>
            </a:r>
            <a:r>
              <a:rPr lang="en-US" sz="1000" dirty="0">
                <a:latin typeface="Arial" panose="020B0604020202020204" pitchFamily="34" charset="0"/>
              </a:rPr>
              <a:t> A. V., </a:t>
            </a:r>
            <a:r>
              <a:rPr lang="en-US" sz="1000" dirty="0" err="1">
                <a:latin typeface="Arial" panose="020B0604020202020204" pitchFamily="34" charset="0"/>
              </a:rPr>
              <a:t>Rominski</a:t>
            </a:r>
            <a:r>
              <a:rPr lang="en-US" sz="1000" dirty="0">
                <a:latin typeface="Arial" panose="020B0604020202020204" pitchFamily="34" charset="0"/>
              </a:rPr>
              <a:t> S. L., Wankhede M., Kelly L. M., </a:t>
            </a:r>
            <a:r>
              <a:rPr lang="en-US" sz="1000" dirty="0" err="1">
                <a:latin typeface="Arial" panose="020B0604020202020204" pitchFamily="34" charset="0"/>
              </a:rPr>
              <a:t>Panebianco</a:t>
            </a:r>
            <a:r>
              <a:rPr lang="en-US" sz="1000" dirty="0">
                <a:latin typeface="Arial" panose="020B0604020202020204" pitchFamily="34" charset="0"/>
              </a:rPr>
              <a:t> F., </a:t>
            </a:r>
            <a:r>
              <a:rPr lang="en-US" sz="1000" dirty="0" err="1">
                <a:latin typeface="Arial" panose="020B0604020202020204" pitchFamily="34" charset="0"/>
              </a:rPr>
              <a:t>Barila</a:t>
            </a:r>
            <a:r>
              <a:rPr lang="en-US" sz="1000" dirty="0">
                <a:latin typeface="Arial" panose="020B0604020202020204" pitchFamily="34" charset="0"/>
              </a:rPr>
              <a:t> G. et al.  Mouse model of poorly differentiated thyroid carcinoma driven by STRN-ALK fusion. The American journal of pathology, 2018; 188(11): 2653-2661. </a:t>
            </a:r>
            <a:r>
              <a:rPr lang="en-US" sz="1000" baseline="30000" dirty="0">
                <a:latin typeface="Arial" panose="020B0604020202020204" pitchFamily="34" charset="0"/>
              </a:rPr>
              <a:t>15</a:t>
            </a:r>
            <a:endParaRPr lang="el-GR" sz="1000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D3A0FF-4B27-C025-767C-AFE2B516BF76}"/>
              </a:ext>
            </a:extLst>
          </p:cNvPr>
          <p:cNvSpPr txBox="1"/>
          <p:nvPr/>
        </p:nvSpPr>
        <p:spPr>
          <a:xfrm>
            <a:off x="9548498" y="4974115"/>
            <a:ext cx="619432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TG</a:t>
            </a:r>
            <a:endParaRPr lang="el-GR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="" xmlns:a16="http://schemas.microsoft.com/office/drawing/2014/main" id="{5D9FE3DC-38BF-D1E0-52E7-5E86B0BF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79" y="2844224"/>
            <a:ext cx="2244919" cy="15477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E4B565-837A-FF58-D7F8-D13E5718AC38}"/>
              </a:ext>
            </a:extLst>
          </p:cNvPr>
          <p:cNvSpPr txBox="1"/>
          <p:nvPr/>
        </p:nvSpPr>
        <p:spPr>
          <a:xfrm>
            <a:off x="7586869" y="2837702"/>
            <a:ext cx="1871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>
                <a:latin typeface="Arial" panose="020B0604020202020204" pitchFamily="34" charset="0"/>
              </a:rPr>
              <a:t>Nikitski</a:t>
            </a:r>
            <a:r>
              <a:rPr lang="en-US" sz="1000" dirty="0">
                <a:latin typeface="Arial" panose="020B0604020202020204" pitchFamily="34" charset="0"/>
              </a:rPr>
              <a:t> A. V., </a:t>
            </a:r>
            <a:r>
              <a:rPr lang="en-US" sz="1000" dirty="0" err="1">
                <a:latin typeface="Arial" panose="020B0604020202020204" pitchFamily="34" charset="0"/>
              </a:rPr>
              <a:t>Rominski</a:t>
            </a:r>
            <a:r>
              <a:rPr lang="en-US" sz="1000" dirty="0">
                <a:latin typeface="Arial" panose="020B0604020202020204" pitchFamily="34" charset="0"/>
              </a:rPr>
              <a:t> S. L., Wankhede M., Kelly L. M., </a:t>
            </a:r>
            <a:r>
              <a:rPr lang="en-US" sz="1000" dirty="0" err="1">
                <a:latin typeface="Arial" panose="020B0604020202020204" pitchFamily="34" charset="0"/>
              </a:rPr>
              <a:t>Panebianco</a:t>
            </a:r>
            <a:r>
              <a:rPr lang="en-US" sz="1000" dirty="0">
                <a:latin typeface="Arial" panose="020B0604020202020204" pitchFamily="34" charset="0"/>
              </a:rPr>
              <a:t> F., </a:t>
            </a:r>
            <a:r>
              <a:rPr lang="en-US" sz="1000" dirty="0" err="1">
                <a:latin typeface="Arial" panose="020B0604020202020204" pitchFamily="34" charset="0"/>
              </a:rPr>
              <a:t>Barila</a:t>
            </a:r>
            <a:r>
              <a:rPr lang="en-US" sz="1000" dirty="0">
                <a:latin typeface="Arial" panose="020B0604020202020204" pitchFamily="34" charset="0"/>
              </a:rPr>
              <a:t> G. et al.  Mouse model of poorly differentiated thyroid carcinoma driven by STRN-ALK fusion. The American journal of pathology, 2018; 188(11): 2653-2661. </a:t>
            </a:r>
            <a:r>
              <a:rPr lang="en-US" sz="1000" baseline="30000" dirty="0">
                <a:latin typeface="Arial" panose="020B0604020202020204" pitchFamily="34" charset="0"/>
              </a:rPr>
              <a:t>15</a:t>
            </a:r>
            <a:endParaRPr lang="el-GR" sz="1000" dirty="0">
              <a:latin typeface="Arial" panose="020B0604020202020204" pitchFamily="34" charset="0"/>
            </a:endParaRPr>
          </a:p>
        </p:txBody>
      </p:sp>
      <p:pic>
        <p:nvPicPr>
          <p:cNvPr id="22" name="Εικόνα 21">
            <a:extLst>
              <a:ext uri="{FF2B5EF4-FFF2-40B4-BE49-F238E27FC236}">
                <a16:creationId xmlns="" xmlns:a16="http://schemas.microsoft.com/office/drawing/2014/main" id="{704C7FAE-C674-6907-A8C4-5E140E4E38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8" y="925559"/>
            <a:ext cx="2526363" cy="25525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FE93F9C-F61C-6E24-C428-1F977B9E4AA6}"/>
              </a:ext>
            </a:extLst>
          </p:cNvPr>
          <p:cNvSpPr txBox="1"/>
          <p:nvPr/>
        </p:nvSpPr>
        <p:spPr>
          <a:xfrm>
            <a:off x="2704762" y="3478092"/>
            <a:ext cx="263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>
                <a:latin typeface="Arial" panose="020B0604020202020204" pitchFamily="34" charset="0"/>
              </a:rPr>
              <a:t>Nikitski</a:t>
            </a:r>
            <a:r>
              <a:rPr lang="en-US" sz="1000" dirty="0">
                <a:latin typeface="Arial" panose="020B0604020202020204" pitchFamily="34" charset="0"/>
              </a:rPr>
              <a:t> A. V., </a:t>
            </a:r>
            <a:r>
              <a:rPr lang="en-US" sz="1000" dirty="0" err="1">
                <a:latin typeface="Arial" panose="020B0604020202020204" pitchFamily="34" charset="0"/>
              </a:rPr>
              <a:t>Rominski</a:t>
            </a:r>
            <a:r>
              <a:rPr lang="en-US" sz="1000" dirty="0">
                <a:latin typeface="Arial" panose="020B0604020202020204" pitchFamily="34" charset="0"/>
              </a:rPr>
              <a:t> S. L., Wankhede M., Kelly L. M., </a:t>
            </a:r>
            <a:r>
              <a:rPr lang="en-US" sz="1000" dirty="0" err="1">
                <a:latin typeface="Arial" panose="020B0604020202020204" pitchFamily="34" charset="0"/>
              </a:rPr>
              <a:t>Panebianco</a:t>
            </a:r>
            <a:r>
              <a:rPr lang="en-US" sz="1000" dirty="0">
                <a:latin typeface="Arial" panose="020B0604020202020204" pitchFamily="34" charset="0"/>
              </a:rPr>
              <a:t> F., </a:t>
            </a:r>
            <a:r>
              <a:rPr lang="en-US" sz="1000" dirty="0" err="1">
                <a:latin typeface="Arial" panose="020B0604020202020204" pitchFamily="34" charset="0"/>
              </a:rPr>
              <a:t>Barila</a:t>
            </a:r>
            <a:r>
              <a:rPr lang="en-US" sz="1000" dirty="0">
                <a:latin typeface="Arial" panose="020B0604020202020204" pitchFamily="34" charset="0"/>
              </a:rPr>
              <a:t> G. et al.  Mouse model of poorly differentiated thyroid carcinoma driven by STRN-ALK fusion. The American journal of pathology, 2018; 188(11): 2653-2661. </a:t>
            </a:r>
            <a:r>
              <a:rPr lang="en-US" sz="1000" baseline="30000" dirty="0">
                <a:latin typeface="Arial" panose="020B0604020202020204" pitchFamily="34" charset="0"/>
              </a:rPr>
              <a:t>15</a:t>
            </a:r>
            <a:endParaRPr lang="el-GR" sz="1000" dirty="0"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63710BC-2751-7806-599E-D1449961CF75}"/>
              </a:ext>
            </a:extLst>
          </p:cNvPr>
          <p:cNvSpPr txBox="1"/>
          <p:nvPr/>
        </p:nvSpPr>
        <p:spPr>
          <a:xfrm>
            <a:off x="5381579" y="3992745"/>
            <a:ext cx="998991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 </a:t>
            </a:r>
            <a:r>
              <a:rPr lang="en-US" b="1" dirty="0" err="1">
                <a:solidFill>
                  <a:schemeClr val="bg1"/>
                </a:solidFill>
              </a:rPr>
              <a:t>Cadh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0879332-BE50-B0F3-A3EE-C4C4C8A15469}"/>
              </a:ext>
            </a:extLst>
          </p:cNvPr>
          <p:cNvSpPr txBox="1"/>
          <p:nvPr/>
        </p:nvSpPr>
        <p:spPr>
          <a:xfrm>
            <a:off x="2749695" y="958691"/>
            <a:ext cx="699230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Ki67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8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3" grpId="0"/>
      <p:bldP spid="16" grpId="0"/>
      <p:bldP spid="17" grpId="0" animBg="1"/>
      <p:bldP spid="20" grpId="0"/>
      <p:bldP spid="23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AC0612E-FCA4-07EB-6F88-E20D42F1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2" y="93406"/>
            <a:ext cx="3224769" cy="869121"/>
          </a:xfrm>
        </p:spPr>
        <p:txBody>
          <a:bodyPr/>
          <a:lstStyle/>
          <a:p>
            <a:r>
              <a:rPr lang="el-GR" dirty="0"/>
              <a:t>ΔΙΑΓΝΩΣΗ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BC9DCBD-B9C6-CC3D-151C-C1408BBD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07" y="949719"/>
            <a:ext cx="7011006" cy="4153224"/>
          </a:xfrm>
        </p:spPr>
        <p:txBody>
          <a:bodyPr/>
          <a:lstStyle/>
          <a:p>
            <a:pPr algn="just"/>
            <a:r>
              <a:rPr lang="en-US" dirty="0"/>
              <a:t>U/S: </a:t>
            </a:r>
            <a:r>
              <a:rPr lang="el-GR" dirty="0"/>
              <a:t>Αξιολόγηση θυρεοειδούς και των λεμφαδένων και λήψη βιοψίας με λεπτή βελόνα </a:t>
            </a:r>
            <a:r>
              <a:rPr lang="en-US" dirty="0"/>
              <a:t>(FNA) </a:t>
            </a:r>
            <a:r>
              <a:rPr lang="el-GR" baseline="30000" dirty="0"/>
              <a:t>5</a:t>
            </a:r>
            <a:r>
              <a:rPr lang="en-US" baseline="30000" dirty="0"/>
              <a:t>,8</a:t>
            </a:r>
            <a:endParaRPr lang="el-GR" dirty="0"/>
          </a:p>
          <a:p>
            <a:pPr algn="just"/>
            <a:r>
              <a:rPr lang="el-GR" dirty="0"/>
              <a:t>Έλεγχος φωνητικών χορδών και λαρυγγικών νεύρων για πιθανή </a:t>
            </a:r>
            <a:r>
              <a:rPr lang="el-GR" dirty="0" err="1"/>
              <a:t>εξωθυρεοειδική</a:t>
            </a:r>
            <a:r>
              <a:rPr lang="el-GR" dirty="0"/>
              <a:t> μετάσταση </a:t>
            </a:r>
            <a:r>
              <a:rPr lang="el-GR" baseline="30000" dirty="0"/>
              <a:t>5</a:t>
            </a:r>
            <a:endParaRPr lang="el-GR" dirty="0"/>
          </a:p>
          <a:p>
            <a:pPr algn="just"/>
            <a:r>
              <a:rPr lang="en-US" dirty="0"/>
              <a:t>CT/MRI:</a:t>
            </a:r>
            <a:r>
              <a:rPr lang="el-GR" dirty="0"/>
              <a:t> Αναγνώριση και αξιολόγηση </a:t>
            </a:r>
            <a:r>
              <a:rPr lang="el-GR" dirty="0" err="1"/>
              <a:t>εξωθυρεοειδικών</a:t>
            </a:r>
            <a:r>
              <a:rPr lang="el-GR" dirty="0"/>
              <a:t> διηθήσεων, επεκτάσεων κατά συνέχεια ιστού και απομακρυσμένων μεταστάσεων </a:t>
            </a:r>
            <a:r>
              <a:rPr lang="el-GR" baseline="30000" dirty="0"/>
              <a:t>5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4CBA57FB-331C-492D-26F3-20DB80EE2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81" y="3869899"/>
            <a:ext cx="3596952" cy="2880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2ED3EB-9A31-C7BD-5C93-97C72039A7C6}"/>
              </a:ext>
            </a:extLst>
          </p:cNvPr>
          <p:cNvSpPr txBox="1"/>
          <p:nvPr/>
        </p:nvSpPr>
        <p:spPr>
          <a:xfrm>
            <a:off x="6096000" y="3500567"/>
            <a:ext cx="1747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Turins</a:t>
            </a:r>
            <a:r>
              <a:rPr lang="en-US" dirty="0"/>
              <a:t> Criteria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4F3648EC-5517-6127-D323-A610C1D35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42" y="620200"/>
            <a:ext cx="2979678" cy="4968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1AAA58-F7FC-464F-92BC-121CE75F800A}"/>
              </a:ext>
            </a:extLst>
          </p:cNvPr>
          <p:cNvSpPr txBox="1"/>
          <p:nvPr/>
        </p:nvSpPr>
        <p:spPr>
          <a:xfrm>
            <a:off x="9018542" y="5588871"/>
            <a:ext cx="2979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0" i="0" dirty="0">
                <a:effectLst/>
                <a:latin typeface="Arial" panose="020B0604020202020204" pitchFamily="34" charset="0"/>
              </a:rPr>
              <a:t>Dettmer M. S., Schmitt A.,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Komminoth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P.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Perren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A.  Poorly differentiated thyroid carcinoma: An underdiagnosed entity. German version. Der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Pathologe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2019; 40(3): 227-234. </a:t>
            </a:r>
            <a:r>
              <a:rPr lang="en-US" sz="1000" b="0" i="0" baseline="30000" dirty="0">
                <a:effectLst/>
                <a:latin typeface="Arial" panose="020B0604020202020204" pitchFamily="34" charset="0"/>
              </a:rPr>
              <a:t>8</a:t>
            </a:r>
            <a:endParaRPr lang="en-US" sz="1000" b="0" i="0" dirty="0">
              <a:effectLst/>
              <a:latin typeface="Arial" panose="020B0604020202020204" pitchFamily="34" charset="0"/>
            </a:endParaRPr>
          </a:p>
          <a:p>
            <a:endParaRPr lang="el-GR" sz="1000" dirty="0"/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F5D62A19-5EAB-644C-A986-CCB636238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3899397"/>
            <a:ext cx="4424516" cy="22466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075C2A-24E2-A2DA-806F-24A8187B0BB6}"/>
              </a:ext>
            </a:extLst>
          </p:cNvPr>
          <p:cNvSpPr txBox="1"/>
          <p:nvPr/>
        </p:nvSpPr>
        <p:spPr>
          <a:xfrm>
            <a:off x="383458" y="6146064"/>
            <a:ext cx="442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</a:rPr>
              <a:t>Hirokawa M., Suzuki A. and Higuchi M. Poorly Differentiated Thyroid Carcinoma. Thyroid FNA Cytology, 2019: 365–370. </a:t>
            </a:r>
            <a:r>
              <a:rPr lang="en-US" sz="1000" baseline="30000" dirty="0">
                <a:latin typeface="Arial" panose="020B0604020202020204" pitchFamily="34" charset="0"/>
              </a:rPr>
              <a:t>14</a:t>
            </a:r>
            <a:endParaRPr 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5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BEC764C-299B-F1F2-8429-59B63D4E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" y="122903"/>
            <a:ext cx="4100657" cy="943897"/>
          </a:xfrm>
        </p:spPr>
        <p:txBody>
          <a:bodyPr/>
          <a:lstStyle/>
          <a:p>
            <a:r>
              <a:rPr lang="el-GR" dirty="0" err="1"/>
              <a:t>παραπομπεσ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2B7C81B-5379-FA99-F56C-BFA7F1DA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78" y="914401"/>
            <a:ext cx="9950851" cy="5820696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n-US" sz="1000" dirty="0" err="1"/>
              <a:t>Szymańska</a:t>
            </a:r>
            <a:r>
              <a:rPr lang="en-US" sz="1000" dirty="0"/>
              <a:t> K. and Bosman F. T.  Thyroid Cancer: Pathology, Genetics, Diagnosis, and Treatment. 2019</a:t>
            </a:r>
          </a:p>
          <a:p>
            <a:pPr algn="just">
              <a:buFont typeface="+mj-lt"/>
              <a:buAutoNum type="arabicPeriod"/>
            </a:pPr>
            <a:r>
              <a:rPr lang="en-US" sz="1000" dirty="0">
                <a:hlinkClick r:id="rId2"/>
              </a:rPr>
              <a:t>https://www.pathologyoutlines.com/topic/thyroidinsular.html</a:t>
            </a:r>
            <a:endParaRPr lang="en-US" sz="1000" dirty="0"/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Begum S., Rosenbaum E., Henrique R., Cohen Y.,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Sidransky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D.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Westra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W. H. BRAF mutations in anaplastic thyroid carcinoma: implications for tumor origin, diagnosis and treatment.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Modern Pathology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2004; 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17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(11): 1359-1363.</a:t>
            </a:r>
            <a:endParaRPr lang="el-GR" sz="1000" b="0" i="0" dirty="0">
              <a:effectLst/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000" b="0" i="0" dirty="0" err="1">
                <a:effectLst/>
                <a:latin typeface="Arial" panose="020B0604020202020204" pitchFamily="34" charset="0"/>
              </a:rPr>
              <a:t>Bichoo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R. A., Mishra A., Kumari N.,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Krishnani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N., Chand G., Agarwal G. et al. Poorly differentiated thyroid carcinoma and poorly differentiated area in differentiated thyroid carcinoma: is there any difference?.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Langenbeck's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Archives of Surgery, 2019; 404(1): 45-53.</a:t>
            </a:r>
            <a:endParaRPr lang="el-GR" sz="1000" b="0" i="0" dirty="0">
              <a:effectLst/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Patel K. N.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Shaha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A. R.  Poorly differentiated thyroid cancer. Current opinion in otolaryngology &amp; head and neck surgery, 2014; 22(2): 121-126.</a:t>
            </a:r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Ambre S.,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Sultania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M., Biswal S., Mitra S., Sahoo B.,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Muduly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D. K. et al. Poorly differentiated" insular" thyroid carcinoma with solitary vascular mandibular metastasis-A rare histology and management. Oral Oncology, 2021; 105416-105416.</a:t>
            </a:r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Al Rasheed M. R. H. and Xu B.  Molecular alterations in thyroid carcinoma. Surgical pathology clinics, 2019; 12(4): 921-930.</a:t>
            </a:r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Dettmer M. S., Schmitt A.,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Komminoth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P.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Perren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A.  Poorly differentiated thyroid carcinoma: An underdiagnosed entity. German version. Der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Pathologe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2019; 40(3): 227-234.</a:t>
            </a:r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Xu B. and Ghossein R.  Poorly differentiated thyroid carcinoma. In Seminars in </a:t>
            </a:r>
            <a:r>
              <a:rPr lang="en-US" sz="1000" dirty="0">
                <a:effectLst/>
                <a:latin typeface="Arial" panose="020B0604020202020204" pitchFamily="34" charset="0"/>
              </a:rPr>
              <a:t>Diagnostic Pathology, WB Saunders. 2020; 37(5): 243-247 </a:t>
            </a:r>
            <a:endParaRPr lang="en-US" sz="1000" b="0" i="0" dirty="0">
              <a:effectLst/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000" b="0" i="0" dirty="0" err="1">
                <a:effectLst/>
                <a:latin typeface="Arial" panose="020B0604020202020204" pitchFamily="34" charset="0"/>
              </a:rPr>
              <a:t>Ibrahimpasic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T., Ghossein, R., Shah, J. P., &amp;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Ganly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I. (2019). Poorly differentiated carcinoma of the thyroid gland: current status and future prospects. Thyroid, 29(3), 311-321.</a:t>
            </a:r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Bongiovanni M.,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Sadow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P. M.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Faquin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W. C.  Poorly Differentiated Thyroid Carcinoma. Advances in Anatomic Pathology, 2009; 16(5): 283–289</a:t>
            </a:r>
          </a:p>
          <a:p>
            <a:pPr algn="just">
              <a:buFont typeface="+mj-lt"/>
              <a:buAutoNum type="arabicPeriod"/>
            </a:pPr>
            <a:r>
              <a:rPr lang="en-US" sz="1000" dirty="0"/>
              <a:t>Asa S. L.  The current histologic classification of thyroid cancer. Endocrinology and Metabolism Clinics, 2019; 48(1): 1-22.</a:t>
            </a:r>
            <a:endParaRPr lang="en-US" sz="1000" b="0" i="0" dirty="0">
              <a:effectLst/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Eloy C., Ferreira L., Salgado C., Soares P. and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Sobrinho-simoes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M.  Poorly differentiated and undifferentiated thyroid carcinomas. Turkish Journal of Pathology, 2015</a:t>
            </a:r>
          </a:p>
          <a:p>
            <a:pPr algn="just">
              <a:buFont typeface="+mj-lt"/>
              <a:buAutoNum type="arabicPeriod"/>
            </a:pPr>
            <a:r>
              <a:rPr lang="en-US" sz="1000" b="0" i="0" dirty="0">
                <a:effectLst/>
                <a:latin typeface="Arial" panose="020B0604020202020204" pitchFamily="34" charset="0"/>
              </a:rPr>
              <a:t>Hirokawa M., Suzuki A. and Higuchi M. Poorly Differentiated Thyroid Carcinoma. Thyroid FNA Cytology, 2019: 365–370.</a:t>
            </a:r>
          </a:p>
          <a:p>
            <a:pPr algn="just">
              <a:buFont typeface="+mj-lt"/>
              <a:buAutoNum type="arabicPeriod"/>
            </a:pPr>
            <a:r>
              <a:rPr lang="en-US" sz="1000" b="0" i="0" dirty="0" err="1">
                <a:effectLst/>
                <a:latin typeface="Arial" panose="020B0604020202020204" pitchFamily="34" charset="0"/>
              </a:rPr>
              <a:t>Nikitski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A. V.,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Rominski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S. L., Wankhede M., Kelly L. M.,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Panebianco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F., </a:t>
            </a:r>
            <a:r>
              <a:rPr lang="en-US" sz="1000" b="0" i="0" dirty="0" err="1">
                <a:effectLst/>
                <a:latin typeface="Arial" panose="020B0604020202020204" pitchFamily="34" charset="0"/>
              </a:rPr>
              <a:t>Barila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G. </a:t>
            </a:r>
            <a:r>
              <a:rPr lang="en-US" sz="1000" dirty="0">
                <a:effectLst/>
                <a:latin typeface="Arial" panose="020B0604020202020204" pitchFamily="34" charset="0"/>
              </a:rPr>
              <a:t>e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t al.  Mouse model of poorly differentiated thyroid carcinoma driven by STRN-ALK fusion. The American journal of pathology, 2018; 188(11): 2653-2661.</a:t>
            </a:r>
            <a:endParaRPr lang="el-GR" sz="1000" b="0" i="0" dirty="0">
              <a:effectLst/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1000" b="0" i="0" dirty="0">
              <a:effectLst/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1200" b="0" i="0" dirty="0">
              <a:effectLst/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l-GR" sz="1200" b="0" i="0" dirty="0">
              <a:effectLst/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endParaRPr lang="el-GR" sz="1200" dirty="0"/>
          </a:p>
          <a:p>
            <a:endParaRPr lang="el-GR" sz="1200" dirty="0"/>
          </a:p>
          <a:p>
            <a:endParaRPr lang="en-US" sz="1200" dirty="0"/>
          </a:p>
          <a:p>
            <a:endParaRPr lang="el-GR" sz="1200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65031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TM04033921[[fn=Δασμασκό]]</Template>
  <TotalTime>414</TotalTime>
  <Words>1030</Words>
  <Application>Microsoft Office PowerPoint</Application>
  <PresentationFormat>Προσαρμογή</PresentationFormat>
  <Paragraphs>93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Damask</vt:lpstr>
      <vt:lpstr>καρκινωμα θυρεοειδουσ Χαμηλησ διαφοροποιησησ </vt:lpstr>
      <vt:lpstr>Διαφάνεια 2</vt:lpstr>
      <vt:lpstr>Χαμηλα διαφοροποιημενο καρκινωμα θυρεοειδουσ</vt:lpstr>
      <vt:lpstr>GENETICS</vt:lpstr>
      <vt:lpstr>Μικροσκοπικα χαρακτηριστικα</vt:lpstr>
      <vt:lpstr>Διαφάνεια 6</vt:lpstr>
      <vt:lpstr>ανοσοΪστοχημεια</vt:lpstr>
      <vt:lpstr>ΔΙΑΓΝΩΣΗ</vt:lpstr>
      <vt:lpstr>παραπομπεσ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καρκινωμα θυρεοειδουσ Χαμηλησ διαφοροποιησησ</dc:title>
  <dc:creator>Nick</dc:creator>
  <cp:lastModifiedBy>User</cp:lastModifiedBy>
  <cp:revision>111</cp:revision>
  <dcterms:created xsi:type="dcterms:W3CDTF">2022-05-13T10:12:12Z</dcterms:created>
  <dcterms:modified xsi:type="dcterms:W3CDTF">2022-05-19T07:15:14Z</dcterms:modified>
</cp:coreProperties>
</file>