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ink/ink2.xml" ContentType="application/inkml+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ink/ink3.xml" ContentType="application/inkml+xml"/>
  <Override PartName="/ppt/ink/ink5.xml" ContentType="application/inkml+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ink/ink1.xml" ContentType="application/inkml+xml"/>
  <Override PartName="/ppt/slideLayouts/slideLayout10.xml" ContentType="application/vnd.openxmlformats-officedocument.presentationml.slideLayout+xml"/>
  <Default Extension="gif" ContentType="image/gif"/>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ink/ink4.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9"/>
  </p:notesMasterIdLst>
  <p:sldIdLst>
    <p:sldId id="256" r:id="rId2"/>
    <p:sldId id="321" r:id="rId3"/>
    <p:sldId id="305" r:id="rId4"/>
    <p:sldId id="306" r:id="rId5"/>
    <p:sldId id="322" r:id="rId6"/>
    <p:sldId id="325" r:id="rId7"/>
    <p:sldId id="264" r:id="rId8"/>
    <p:sldId id="327" r:id="rId9"/>
    <p:sldId id="589" r:id="rId10"/>
    <p:sldId id="590" r:id="rId11"/>
    <p:sldId id="535" r:id="rId12"/>
    <p:sldId id="536" r:id="rId13"/>
    <p:sldId id="649" r:id="rId14"/>
    <p:sldId id="294" r:id="rId15"/>
    <p:sldId id="295" r:id="rId16"/>
    <p:sldId id="319" r:id="rId17"/>
    <p:sldId id="296" r:id="rId18"/>
    <p:sldId id="298" r:id="rId19"/>
    <p:sldId id="299" r:id="rId20"/>
    <p:sldId id="300" r:id="rId21"/>
    <p:sldId id="301" r:id="rId22"/>
    <p:sldId id="302" r:id="rId23"/>
    <p:sldId id="303" r:id="rId24"/>
    <p:sldId id="304" r:id="rId25"/>
    <p:sldId id="258" r:id="rId26"/>
    <p:sldId id="262" r:id="rId27"/>
    <p:sldId id="308" r:id="rId28"/>
    <p:sldId id="311" r:id="rId29"/>
    <p:sldId id="277" r:id="rId30"/>
    <p:sldId id="317" r:id="rId31"/>
    <p:sldId id="318" r:id="rId32"/>
    <p:sldId id="278" r:id="rId33"/>
    <p:sldId id="279" r:id="rId34"/>
    <p:sldId id="328" r:id="rId35"/>
    <p:sldId id="280" r:id="rId36"/>
    <p:sldId id="281" r:id="rId37"/>
    <p:sldId id="337" r:id="rId38"/>
    <p:sldId id="592" r:id="rId39"/>
    <p:sldId id="632" r:id="rId40"/>
    <p:sldId id="631" r:id="rId41"/>
    <p:sldId id="633" r:id="rId42"/>
    <p:sldId id="634" r:id="rId43"/>
    <p:sldId id="635" r:id="rId44"/>
    <p:sldId id="642" r:id="rId45"/>
    <p:sldId id="624" r:id="rId46"/>
    <p:sldId id="640" r:id="rId47"/>
    <p:sldId id="645" r:id="rId48"/>
    <p:sldId id="636" r:id="rId49"/>
    <p:sldId id="637" r:id="rId50"/>
    <p:sldId id="641" r:id="rId51"/>
    <p:sldId id="638" r:id="rId52"/>
    <p:sldId id="639" r:id="rId53"/>
    <p:sldId id="648" r:id="rId54"/>
    <p:sldId id="647" r:id="rId55"/>
    <p:sldId id="643" r:id="rId56"/>
    <p:sldId id="593" r:id="rId57"/>
    <p:sldId id="612" r:id="rId58"/>
    <p:sldId id="605" r:id="rId59"/>
    <p:sldId id="606" r:id="rId60"/>
    <p:sldId id="607" r:id="rId61"/>
    <p:sldId id="608" r:id="rId62"/>
    <p:sldId id="609" r:id="rId63"/>
    <p:sldId id="610" r:id="rId64"/>
    <p:sldId id="611" r:id="rId65"/>
    <p:sldId id="594" r:id="rId66"/>
    <p:sldId id="595" r:id="rId67"/>
    <p:sldId id="596" r:id="rId68"/>
    <p:sldId id="597" r:id="rId69"/>
    <p:sldId id="598" r:id="rId70"/>
    <p:sldId id="599" r:id="rId71"/>
    <p:sldId id="600" r:id="rId72"/>
    <p:sldId id="601" r:id="rId73"/>
    <p:sldId id="602" r:id="rId74"/>
    <p:sldId id="603" r:id="rId75"/>
    <p:sldId id="604" r:id="rId76"/>
    <p:sldId id="644" r:id="rId77"/>
    <p:sldId id="617"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44"/>
    <p:restoredTop sz="95846"/>
  </p:normalViewPr>
  <p:slideViewPr>
    <p:cSldViewPr snapToGrid="0" snapToObjects="1">
      <p:cViewPr>
        <p:scale>
          <a:sx n="80" d="100"/>
          <a:sy n="80" d="100"/>
        </p:scale>
        <p:origin x="-1824" y="-336"/>
      </p:cViewPr>
      <p:guideLst>
        <p:guide orient="horz" pos="2160"/>
        <p:guide pos="2880"/>
      </p:guideLst>
    </p:cSldViewPr>
  </p:slideViewPr>
  <p:notesTextViewPr>
    <p:cViewPr>
      <p:scale>
        <a:sx n="1" d="1"/>
        <a:sy n="1" d="1"/>
      </p:scale>
      <p:origin x="0" y="0"/>
    </p:cViewPr>
  </p:notesTextViewPr>
  <p:sorterViewPr>
    <p:cViewPr>
      <p:scale>
        <a:sx n="66" d="100"/>
        <a:sy n="66" d="100"/>
      </p:scale>
      <p:origin x="0" y="241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1-03-02T16:35:15.32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22490 6756,'-36'0,"54"0,35 0,17 0,1 0,-18 0,17 0,-34 0,34 0,-52 0,17 0,-17 0,17 0,36 0,34 0,-69 0,-19 0,107 0,-106 0,17 0,-18 0,19 0,-1 0,-17 0,17 0,-17 0,17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1-03-02T16:35:19.65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23336 9966,'-35'35,"53"-52,17 17,0-36,-17 1,17 0,0 35,-17 0,17-18,1 18,34 0,-52 0,17-35,36 35,-54 0,18-35,89-1,-106 36,52 0,-35 0,-17 0,17 0,-17 0,17 0,71 0,-71 0,36 18,-1-18,-52 35,17-35,36 0,-53 18,-54-18,19 0,-19 0,1 0,17 0,-17 0,18 0,-54 0,36 0,-18 0,18 70,35-34,-36-36,19 0,-19 0,1 0,-18 0,-17 0,-1 0,0 0,19 0,16 0,1 0,17 0,-17 0,-18 0,18 0,0 0,17 0,-17 0,17 0,-17 0,0 0,17 0,-17 0</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1-03-02T16:35:28.67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14499 11165,'35'0,"-17"0,17 0,-17 0,17 0,1 0,-19 0,18 0,1 0,-19 0,19 0,-1 36,-17-36,17 0,-18 0,19 35,-1-35,-17 35,52-35,-34 36,-1-36,35 35,-52-35,17 17,36-17,-1 36,1-1,-1 0,-34-35,-19 0,19 0,-19 0,142 0,17 0,-105 0,35 0,17 0,1 0,-89 0,-17 0,-36 0,0 0,-17 0,0-35,17 35,-17-35,0-1,17 19,-17 17,-36-35,36-1,17 36,-17 0,0-35,17 35,-17-35,0-1,-71 36,70 0,1 0,18 0,-54 0,53 0,-17 0,0 0,-18 0,18-17,-1 17,19 0,-19 0,1-36,17 36,-17 0,0-35,-18 35,18 0,-1 0,19 0,-18 0,17 0,-17 0,-1 0,19 0,-19 0,19 0,-19 0,1 0,18 0,-19 0,19 0,-19 0,-69 0,34 0,36 0,17 0,18 18,71 17,-36 0,0-17,-35 17,0 1,-17-19,17 19,-71-1,-70 106,141-123,-18 17,-17 35,35-34,0-19,35-17,1 0,-19 0,18 0,1 0,-19 0,19 0,-19 0,19 0,-1 0,-18 0,19 0,-19 0,19 0,-1 0,-17 0,17 0,-18 0,19 0,-1 0,-17 0,17 0,-17 0,17 0,0 0,-17 0,17 0,-17 0,17 0,0 0,-17 0,17 0,0 0,-17 0,17 0,-17 0,17 0,1 0,-19 36,18-36,1 0,-19 0,19 0,34 0,-17 0,-18 0,36 0,-18 0,-18 0,0 0,-17 0,17 0,-17 0,17 0,1-53,87 53,-70 0,18 0,-36 0,71 0,-71 0,-17 0,17 0,35 0,-17 0,71 0,-71 0,17 0,-34 0,34 0,-52-18,17 18,0-35,-17-1,17 36,0-35</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1-03-02T16:35:31.76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15416 9313,'36'36,"-19"-36,19 35,-1-35,-18 0,19 0,-1 35,-17-35,17 0,0 0,-17 0,52 0,1 0,-18 0,-18 0,36 0,-18 0,17 0,-35 0,71 0,-70 18,-19-18,19 0,-1 0,35 0,-52 0,53 0,-36 0,-18 0,19-35</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1-03-02T16:35:43.31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22454 15434,'18'35,"17"1,0-36,-17 0,17 35,1-35,34 0,36 35,-35 0,-36-35,-17 0,17 0,0 0,71 0,17 0,-17 0,-35 0,52 0,-70 0,-18 0,36 0,35 0,17 0,-70 0,18 0,-1 0,-34 0,-19 0,54 0,-1 0,-52 0,53 0,-36 0,-18 0,54 0,-36-17,18 17,-17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F740A-5690-2A46-BE35-929AE4BA47CF}" type="datetimeFigureOut">
              <a:rPr lang="el-GR" smtClean="0"/>
              <a:pPr/>
              <a:t>3/3/2021</a:t>
            </a:fld>
            <a:endParaRPr lang="el-GR"/>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D5F13-DA27-AF46-9DC9-9D654A77C037}" type="slidenum">
              <a:rPr lang="el-GR" smtClean="0"/>
              <a:pPr/>
              <a:t>‹#›</a:t>
            </a:fld>
            <a:endParaRPr lang="el-GR"/>
          </a:p>
        </p:txBody>
      </p:sp>
    </p:spTree>
    <p:extLst>
      <p:ext uri="{BB962C8B-B14F-4D97-AF65-F5344CB8AC3E}">
        <p14:creationId xmlns="" xmlns:p14="http://schemas.microsoft.com/office/powerpoint/2010/main" val="3465454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 xmlns:a16="http://schemas.microsoft.com/office/drawing/2014/main" id="{EB94509B-411D-D849-9F14-D1C3F72CF15C}"/>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975" eaLnBrk="0" hangingPunct="0">
              <a:defRPr>
                <a:solidFill>
                  <a:schemeClr val="tx1"/>
                </a:solidFill>
                <a:latin typeface="Arial" panose="020B0604020202020204" pitchFamily="34" charset="0"/>
              </a:defRPr>
            </a:lvl1pPr>
            <a:lvl2pPr marL="742950" indent="-285750" defTabSz="942975" eaLnBrk="0" hangingPunct="0">
              <a:defRPr>
                <a:solidFill>
                  <a:schemeClr val="tx1"/>
                </a:solidFill>
                <a:latin typeface="Arial" panose="020B0604020202020204" pitchFamily="34" charset="0"/>
              </a:defRPr>
            </a:lvl2pPr>
            <a:lvl3pPr marL="1143000" indent="-228600" defTabSz="942975" eaLnBrk="0" hangingPunct="0">
              <a:defRPr>
                <a:solidFill>
                  <a:schemeClr val="tx1"/>
                </a:solidFill>
                <a:latin typeface="Arial" panose="020B0604020202020204" pitchFamily="34" charset="0"/>
              </a:defRPr>
            </a:lvl3pPr>
            <a:lvl4pPr marL="1600200" indent="-228600" defTabSz="942975" eaLnBrk="0" hangingPunct="0">
              <a:defRPr>
                <a:solidFill>
                  <a:schemeClr val="tx1"/>
                </a:solidFill>
                <a:latin typeface="Arial" panose="020B0604020202020204" pitchFamily="34" charset="0"/>
              </a:defRPr>
            </a:lvl4pPr>
            <a:lvl5pPr marL="2057400" indent="-228600" defTabSz="942975" eaLnBrk="0" hangingPunct="0">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378DE1A-D31A-3241-9A0C-DB95C7416BDB}" type="slidenum">
              <a:rPr lang="el-GR" altLang="el-GR"/>
              <a:pPr eaLnBrk="1" hangingPunct="1"/>
              <a:t>2</a:t>
            </a:fld>
            <a:endParaRPr lang="el-GR" altLang="el-GR"/>
          </a:p>
        </p:txBody>
      </p:sp>
      <p:sp>
        <p:nvSpPr>
          <p:cNvPr id="111619" name="Rectangle 2">
            <a:extLst>
              <a:ext uri="{FF2B5EF4-FFF2-40B4-BE49-F238E27FC236}">
                <a16:creationId xmlns="" xmlns:a16="http://schemas.microsoft.com/office/drawing/2014/main" id="{8BAECAC2-6111-E34F-B09E-D69FD3087C60}"/>
              </a:ext>
            </a:extLst>
          </p:cNvPr>
          <p:cNvSpPr>
            <a:spLocks noGrp="1" noRot="1" noChangeAspect="1" noChangeArrowheads="1" noTextEdit="1"/>
          </p:cNvSpPr>
          <p:nvPr>
            <p:ph type="sldImg"/>
          </p:nvPr>
        </p:nvSpPr>
        <p:spPr>
          <a:ln/>
        </p:spPr>
      </p:sp>
      <p:sp>
        <p:nvSpPr>
          <p:cNvPr id="111620" name="Rectangle 3">
            <a:extLst>
              <a:ext uri="{FF2B5EF4-FFF2-40B4-BE49-F238E27FC236}">
                <a16:creationId xmlns="" xmlns:a16="http://schemas.microsoft.com/office/drawing/2014/main" id="{978866FB-C552-AC46-B7E9-B58F9D96420C}"/>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Tree>
    <p:extLst>
      <p:ext uri="{BB962C8B-B14F-4D97-AF65-F5344CB8AC3E}">
        <p14:creationId xmlns="" xmlns:p14="http://schemas.microsoft.com/office/powerpoint/2010/main" val="591094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 xmlns:a16="http://schemas.microsoft.com/office/drawing/2014/main" id="{AE36B706-4666-0F4F-BC70-6BC921C0E69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975" eaLnBrk="0" hangingPunct="0">
              <a:defRPr>
                <a:solidFill>
                  <a:schemeClr val="tx1"/>
                </a:solidFill>
                <a:latin typeface="Arial" panose="020B0604020202020204" pitchFamily="34" charset="0"/>
              </a:defRPr>
            </a:lvl1pPr>
            <a:lvl2pPr marL="742950" indent="-285750" defTabSz="942975" eaLnBrk="0" hangingPunct="0">
              <a:defRPr>
                <a:solidFill>
                  <a:schemeClr val="tx1"/>
                </a:solidFill>
                <a:latin typeface="Arial" panose="020B0604020202020204" pitchFamily="34" charset="0"/>
              </a:defRPr>
            </a:lvl2pPr>
            <a:lvl3pPr marL="1143000" indent="-228600" defTabSz="942975" eaLnBrk="0" hangingPunct="0">
              <a:defRPr>
                <a:solidFill>
                  <a:schemeClr val="tx1"/>
                </a:solidFill>
                <a:latin typeface="Arial" panose="020B0604020202020204" pitchFamily="34" charset="0"/>
              </a:defRPr>
            </a:lvl3pPr>
            <a:lvl4pPr marL="1600200" indent="-228600" defTabSz="942975" eaLnBrk="0" hangingPunct="0">
              <a:defRPr>
                <a:solidFill>
                  <a:schemeClr val="tx1"/>
                </a:solidFill>
                <a:latin typeface="Arial" panose="020B0604020202020204" pitchFamily="34" charset="0"/>
              </a:defRPr>
            </a:lvl4pPr>
            <a:lvl5pPr marL="2057400" indent="-228600" defTabSz="942975" eaLnBrk="0" hangingPunct="0">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0506531-702C-5F48-8561-0B7946A0298E}" type="slidenum">
              <a:rPr lang="el-GR" altLang="el-GR"/>
              <a:pPr eaLnBrk="1" hangingPunct="1"/>
              <a:t>7</a:t>
            </a:fld>
            <a:endParaRPr lang="el-GR" altLang="el-GR"/>
          </a:p>
        </p:txBody>
      </p:sp>
      <p:sp>
        <p:nvSpPr>
          <p:cNvPr id="112643" name="Rectangle 2">
            <a:extLst>
              <a:ext uri="{FF2B5EF4-FFF2-40B4-BE49-F238E27FC236}">
                <a16:creationId xmlns="" xmlns:a16="http://schemas.microsoft.com/office/drawing/2014/main" id="{36A2B25D-00C1-4C4A-A3D7-4820B47EDAB6}"/>
              </a:ext>
            </a:extLst>
          </p:cNvPr>
          <p:cNvSpPr>
            <a:spLocks noGrp="1" noRot="1" noChangeAspect="1" noChangeArrowheads="1" noTextEdit="1"/>
          </p:cNvSpPr>
          <p:nvPr>
            <p:ph type="sldImg"/>
          </p:nvPr>
        </p:nvSpPr>
        <p:spPr>
          <a:ln/>
        </p:spPr>
      </p:sp>
      <p:sp>
        <p:nvSpPr>
          <p:cNvPr id="112644" name="Rectangle 3">
            <a:extLst>
              <a:ext uri="{FF2B5EF4-FFF2-40B4-BE49-F238E27FC236}">
                <a16:creationId xmlns="" xmlns:a16="http://schemas.microsoft.com/office/drawing/2014/main" id="{55C89423-5651-B348-B571-A5E5E35DE0A0}"/>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l-GR" b="1">
                <a:latin typeface="Arial" panose="020B0604020202020204" pitchFamily="34" charset="0"/>
              </a:rPr>
              <a:t>FIGURE 8-9.</a:t>
            </a:r>
            <a:r>
              <a:rPr lang="en-US" altLang="el-GR">
                <a:latin typeface="Arial" panose="020B0604020202020204" pitchFamily="34" charset="0"/>
              </a:rPr>
              <a:t> The intracellular and extracellular events in the formation of a collagen fibril. </a:t>
            </a:r>
            <a:r>
              <a:rPr lang="en-US" altLang="el-GR" b="1">
                <a:latin typeface="Arial" panose="020B0604020202020204" pitchFamily="34" charset="0"/>
              </a:rPr>
              <a:t>A,</a:t>
            </a:r>
            <a:r>
              <a:rPr lang="en-US" altLang="el-GR">
                <a:latin typeface="Arial" panose="020B0604020202020204" pitchFamily="34" charset="0"/>
              </a:rPr>
              <a:t> Note that collagen fibrils are shown assembling in the extracellular space contained within a large infolding in the plasma membrane. As one example of how collagen fibrils can form ordered arrays in the extracellular space, they are shown further assembling into large collagen fibers, which are visible in the light microscope. The covalent cross-links that stabilize the extracellular assemblies are not shown. </a:t>
            </a:r>
            <a:r>
              <a:rPr lang="en-US" altLang="el-GR" b="1">
                <a:latin typeface="Arial" panose="020B0604020202020204" pitchFamily="34" charset="0"/>
              </a:rPr>
              <a:t>B,</a:t>
            </a:r>
            <a:r>
              <a:rPr lang="en-US" altLang="el-GR">
                <a:latin typeface="Arial" panose="020B0604020202020204" pitchFamily="34" charset="0"/>
              </a:rPr>
              <a:t> Electron micrograph of a negatively stained collagen fibril reveals its typical striated appearance. (</a:t>
            </a:r>
            <a:r>
              <a:rPr lang="en-US" altLang="el-GR" b="1">
                <a:latin typeface="Arial" panose="020B0604020202020204" pitchFamily="34" charset="0"/>
              </a:rPr>
              <a:t>A,</a:t>
            </a:r>
            <a:r>
              <a:rPr lang="en-US" altLang="el-GR">
                <a:latin typeface="Arial" panose="020B0604020202020204" pitchFamily="34" charset="0"/>
              </a:rPr>
              <a:t> From Alberts B, Johnson A, Lewis J, et al [eds]: Molecular Biology of the Cell, 4th ed. New York, Garland, 2002, p 1100; </a:t>
            </a:r>
            <a:r>
              <a:rPr lang="en-US" altLang="el-GR" b="1">
                <a:latin typeface="Arial" panose="020B0604020202020204" pitchFamily="34" charset="0"/>
              </a:rPr>
              <a:t>B,</a:t>
            </a:r>
            <a:r>
              <a:rPr lang="en-US" altLang="el-GR">
                <a:latin typeface="Arial" panose="020B0604020202020204" pitchFamily="34" charset="0"/>
              </a:rPr>
              <a:t> Courtesy of Robert Horne.)</a:t>
            </a:r>
            <a:endParaRPr lang="el-GR" altLang="el-GR">
              <a:latin typeface="Arial" panose="020B0604020202020204" pitchFamily="34" charset="0"/>
            </a:endParaRPr>
          </a:p>
        </p:txBody>
      </p:sp>
    </p:spTree>
    <p:extLst>
      <p:ext uri="{BB962C8B-B14F-4D97-AF65-F5344CB8AC3E}">
        <p14:creationId xmlns="" xmlns:p14="http://schemas.microsoft.com/office/powerpoint/2010/main" val="88771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 xmlns:a16="http://schemas.microsoft.com/office/drawing/2014/main" id="{BD170892-CDA3-1447-AA74-CD847FFDD7AA}"/>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975" eaLnBrk="0" hangingPunct="0">
              <a:defRPr>
                <a:solidFill>
                  <a:schemeClr val="tx1"/>
                </a:solidFill>
                <a:latin typeface="Arial" panose="020B0604020202020204" pitchFamily="34" charset="0"/>
              </a:defRPr>
            </a:lvl1pPr>
            <a:lvl2pPr marL="742950" indent="-285750" defTabSz="942975" eaLnBrk="0" hangingPunct="0">
              <a:defRPr>
                <a:solidFill>
                  <a:schemeClr val="tx1"/>
                </a:solidFill>
                <a:latin typeface="Arial" panose="020B0604020202020204" pitchFamily="34" charset="0"/>
              </a:defRPr>
            </a:lvl2pPr>
            <a:lvl3pPr marL="1143000" indent="-228600" defTabSz="942975" eaLnBrk="0" hangingPunct="0">
              <a:defRPr>
                <a:solidFill>
                  <a:schemeClr val="tx1"/>
                </a:solidFill>
                <a:latin typeface="Arial" panose="020B0604020202020204" pitchFamily="34" charset="0"/>
              </a:defRPr>
            </a:lvl3pPr>
            <a:lvl4pPr marL="1600200" indent="-228600" defTabSz="942975" eaLnBrk="0" hangingPunct="0">
              <a:defRPr>
                <a:solidFill>
                  <a:schemeClr val="tx1"/>
                </a:solidFill>
                <a:latin typeface="Arial" panose="020B0604020202020204" pitchFamily="34" charset="0"/>
              </a:defRPr>
            </a:lvl4pPr>
            <a:lvl5pPr marL="2057400" indent="-228600" defTabSz="942975" eaLnBrk="0" hangingPunct="0">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FC11EEC-9A74-C946-939D-2A6D84097985}" type="slidenum">
              <a:rPr lang="el-GR" altLang="el-GR"/>
              <a:pPr eaLnBrk="1" hangingPunct="1"/>
              <a:t>25</a:t>
            </a:fld>
            <a:endParaRPr lang="el-GR" altLang="el-GR"/>
          </a:p>
        </p:txBody>
      </p:sp>
      <p:sp>
        <p:nvSpPr>
          <p:cNvPr id="117763" name="Rectangle 2">
            <a:extLst>
              <a:ext uri="{FF2B5EF4-FFF2-40B4-BE49-F238E27FC236}">
                <a16:creationId xmlns="" xmlns:a16="http://schemas.microsoft.com/office/drawing/2014/main" id="{13F2FB37-0552-A94E-A3DA-598F845A825E}"/>
              </a:ext>
            </a:extLst>
          </p:cNvPr>
          <p:cNvSpPr>
            <a:spLocks noGrp="1" noRot="1" noChangeAspect="1" noChangeArrowheads="1" noTextEdit="1"/>
          </p:cNvSpPr>
          <p:nvPr>
            <p:ph type="sldImg"/>
          </p:nvPr>
        </p:nvSpPr>
        <p:spPr>
          <a:ln/>
        </p:spPr>
      </p:sp>
      <p:sp>
        <p:nvSpPr>
          <p:cNvPr id="117764" name="Rectangle 3">
            <a:extLst>
              <a:ext uri="{FF2B5EF4-FFF2-40B4-BE49-F238E27FC236}">
                <a16:creationId xmlns="" xmlns:a16="http://schemas.microsoft.com/office/drawing/2014/main" id="{C874054F-2F3E-CD4A-A1B0-0DAFD2C6E486}"/>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l-GR" b="1">
                <a:latin typeface="Arial" panose="020B0604020202020204" pitchFamily="34" charset="0"/>
              </a:rPr>
              <a:t>FIGURE 8-3.</a:t>
            </a:r>
            <a:r>
              <a:rPr lang="en-US" altLang="el-GR">
                <a:latin typeface="Arial" panose="020B0604020202020204" pitchFamily="34" charset="0"/>
              </a:rPr>
              <a:t> A cutaneous wound 3 days after injury. The cells and growth factors necessary to facilitate cell migration into the wound are shown. TGF, transforming growth factor; FGF, fibroblast growth factor; VEGF, vascular endothelial growth factor; PDGF, platelet-derived growth factor; IGF, insulin-like growth factor; KGF, keratinocyte growth factor. (From Singer AJ, Clark RAF: Mechanisms of disease: Cutaneous wound healing. N Engl J Med 341:738, 1999.)</a:t>
            </a:r>
            <a:endParaRPr lang="el-GR" altLang="el-GR">
              <a:latin typeface="Arial" panose="020B0604020202020204" pitchFamily="34" charset="0"/>
            </a:endParaRPr>
          </a:p>
        </p:txBody>
      </p:sp>
    </p:spTree>
    <p:extLst>
      <p:ext uri="{BB962C8B-B14F-4D97-AF65-F5344CB8AC3E}">
        <p14:creationId xmlns="" xmlns:p14="http://schemas.microsoft.com/office/powerpoint/2010/main" val="96050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 xmlns:a16="http://schemas.microsoft.com/office/drawing/2014/main" id="{C890844B-625E-0647-B196-108E0B5DB6DD}"/>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975" eaLnBrk="0" hangingPunct="0">
              <a:defRPr>
                <a:solidFill>
                  <a:schemeClr val="tx1"/>
                </a:solidFill>
                <a:latin typeface="Arial" panose="020B0604020202020204" pitchFamily="34" charset="0"/>
              </a:defRPr>
            </a:lvl1pPr>
            <a:lvl2pPr marL="742950" indent="-285750" defTabSz="942975" eaLnBrk="0" hangingPunct="0">
              <a:defRPr>
                <a:solidFill>
                  <a:schemeClr val="tx1"/>
                </a:solidFill>
                <a:latin typeface="Arial" panose="020B0604020202020204" pitchFamily="34" charset="0"/>
              </a:defRPr>
            </a:lvl2pPr>
            <a:lvl3pPr marL="1143000" indent="-228600" defTabSz="942975" eaLnBrk="0" hangingPunct="0">
              <a:defRPr>
                <a:solidFill>
                  <a:schemeClr val="tx1"/>
                </a:solidFill>
                <a:latin typeface="Arial" panose="020B0604020202020204" pitchFamily="34" charset="0"/>
              </a:defRPr>
            </a:lvl3pPr>
            <a:lvl4pPr marL="1600200" indent="-228600" defTabSz="942975" eaLnBrk="0" hangingPunct="0">
              <a:defRPr>
                <a:solidFill>
                  <a:schemeClr val="tx1"/>
                </a:solidFill>
                <a:latin typeface="Arial" panose="020B0604020202020204" pitchFamily="34" charset="0"/>
              </a:defRPr>
            </a:lvl4pPr>
            <a:lvl5pPr marL="2057400" indent="-228600" defTabSz="942975" eaLnBrk="0" hangingPunct="0">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CA1598-AA0D-344D-8B44-D61FE42F5EA3}" type="slidenum">
              <a:rPr lang="el-GR" altLang="el-GR"/>
              <a:pPr eaLnBrk="1" hangingPunct="1"/>
              <a:t>26</a:t>
            </a:fld>
            <a:endParaRPr lang="el-GR" altLang="el-GR"/>
          </a:p>
        </p:txBody>
      </p:sp>
      <p:sp>
        <p:nvSpPr>
          <p:cNvPr id="118787" name="Rectangle 2">
            <a:extLst>
              <a:ext uri="{FF2B5EF4-FFF2-40B4-BE49-F238E27FC236}">
                <a16:creationId xmlns="" xmlns:a16="http://schemas.microsoft.com/office/drawing/2014/main" id="{C8AB33A3-B103-8940-A076-767430B4F77B}"/>
              </a:ext>
            </a:extLst>
          </p:cNvPr>
          <p:cNvSpPr>
            <a:spLocks noGrp="1" noRot="1" noChangeAspect="1" noChangeArrowheads="1" noTextEdit="1"/>
          </p:cNvSpPr>
          <p:nvPr>
            <p:ph type="sldImg"/>
          </p:nvPr>
        </p:nvSpPr>
        <p:spPr>
          <a:ln/>
        </p:spPr>
      </p:sp>
      <p:sp>
        <p:nvSpPr>
          <p:cNvPr id="118788" name="Rectangle 3">
            <a:extLst>
              <a:ext uri="{FF2B5EF4-FFF2-40B4-BE49-F238E27FC236}">
                <a16:creationId xmlns="" xmlns:a16="http://schemas.microsoft.com/office/drawing/2014/main" id="{7657AAC9-EEF2-B44D-9621-E1C7804E828B}"/>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l-GR" altLang="el-GR" b="1">
                <a:latin typeface="Arial" panose="020B0604020202020204" pitchFamily="34" charset="0"/>
              </a:rPr>
              <a:t>FIGURE 8-7.</a:t>
            </a:r>
            <a:r>
              <a:rPr lang="el-GR" altLang="el-GR">
                <a:latin typeface="Arial" panose="020B0604020202020204" pitchFamily="34" charset="0"/>
              </a:rPr>
              <a:t> A cutaneous wound 5 days after injury. Blood vessels are seen sprouting into the fibrin clot as epidermal cells resurface the wound. Some of the proteinases involved in cell movement at this time point are shown. u-PA, urokinase-type plasminogen activator; MMP-1, 2, 3, and 13, matrix metalloproteinases 1, 2, 3, and 13 (collagenase 1, gelatinase A, stromelysin 1, and collagenase 3, respectively); t-PA tissue plasminogen activator. (Adapted from Singer AJ, Clark RAF: Mechanisms of disease: Cutaneous wound healing. N Engl J Med 341:738, 1999.)</a:t>
            </a:r>
          </a:p>
        </p:txBody>
      </p:sp>
    </p:spTree>
    <p:extLst>
      <p:ext uri="{BB962C8B-B14F-4D97-AF65-F5344CB8AC3E}">
        <p14:creationId xmlns="" xmlns:p14="http://schemas.microsoft.com/office/powerpoint/2010/main" val="510224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 xmlns:a16="http://schemas.microsoft.com/office/drawing/2014/main" id="{EAA55108-E37A-734B-A247-5B84EE49F6C4}"/>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975" eaLnBrk="0" hangingPunct="0">
              <a:defRPr>
                <a:solidFill>
                  <a:schemeClr val="tx1"/>
                </a:solidFill>
                <a:latin typeface="Arial" panose="020B0604020202020204" pitchFamily="34" charset="0"/>
              </a:defRPr>
            </a:lvl1pPr>
            <a:lvl2pPr marL="742950" indent="-285750" defTabSz="942975" eaLnBrk="0" hangingPunct="0">
              <a:defRPr>
                <a:solidFill>
                  <a:schemeClr val="tx1"/>
                </a:solidFill>
                <a:latin typeface="Arial" panose="020B0604020202020204" pitchFamily="34" charset="0"/>
              </a:defRPr>
            </a:lvl2pPr>
            <a:lvl3pPr marL="1143000" indent="-228600" defTabSz="942975" eaLnBrk="0" hangingPunct="0">
              <a:defRPr>
                <a:solidFill>
                  <a:schemeClr val="tx1"/>
                </a:solidFill>
                <a:latin typeface="Arial" panose="020B0604020202020204" pitchFamily="34" charset="0"/>
              </a:defRPr>
            </a:lvl3pPr>
            <a:lvl4pPr marL="1600200" indent="-228600" defTabSz="942975" eaLnBrk="0" hangingPunct="0">
              <a:defRPr>
                <a:solidFill>
                  <a:schemeClr val="tx1"/>
                </a:solidFill>
                <a:latin typeface="Arial" panose="020B0604020202020204" pitchFamily="34" charset="0"/>
              </a:defRPr>
            </a:lvl4pPr>
            <a:lvl5pPr marL="2057400" indent="-228600" defTabSz="942975" eaLnBrk="0" hangingPunct="0">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507B573-76A6-3744-AAF9-715EC0A945A4}" type="slidenum">
              <a:rPr lang="el-GR" altLang="el-GR"/>
              <a:pPr eaLnBrk="1" hangingPunct="1"/>
              <a:t>34</a:t>
            </a:fld>
            <a:endParaRPr lang="el-GR" altLang="el-GR"/>
          </a:p>
        </p:txBody>
      </p:sp>
      <p:sp>
        <p:nvSpPr>
          <p:cNvPr id="119811" name="Rectangle 2">
            <a:extLst>
              <a:ext uri="{FF2B5EF4-FFF2-40B4-BE49-F238E27FC236}">
                <a16:creationId xmlns="" xmlns:a16="http://schemas.microsoft.com/office/drawing/2014/main" id="{DA85FEBC-2BD4-F045-A0F7-321389E8DE3B}"/>
              </a:ext>
            </a:extLst>
          </p:cNvPr>
          <p:cNvSpPr>
            <a:spLocks noGrp="1" noRot="1" noChangeAspect="1" noChangeArrowheads="1" noTextEdit="1"/>
          </p:cNvSpPr>
          <p:nvPr>
            <p:ph type="sldImg"/>
          </p:nvPr>
        </p:nvSpPr>
        <p:spPr>
          <a:ln/>
        </p:spPr>
      </p:sp>
      <p:sp>
        <p:nvSpPr>
          <p:cNvPr id="119812" name="Rectangle 3">
            <a:extLst>
              <a:ext uri="{FF2B5EF4-FFF2-40B4-BE49-F238E27FC236}">
                <a16:creationId xmlns="" xmlns:a16="http://schemas.microsoft.com/office/drawing/2014/main" id="{D1A9E11D-51CD-6146-83CC-4C17BC5A179F}"/>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l-GR" b="1">
                <a:latin typeface="Arial" panose="020B0604020202020204" pitchFamily="34" charset="0"/>
              </a:rPr>
              <a:t>FIGURE 8-1.</a:t>
            </a:r>
            <a:r>
              <a:rPr lang="en-US" altLang="el-GR">
                <a:latin typeface="Arial" panose="020B0604020202020204" pitchFamily="34" charset="0"/>
              </a:rPr>
              <a:t> Wound closure types. </a:t>
            </a:r>
            <a:r>
              <a:rPr lang="en-US" altLang="el-GR" i="1">
                <a:latin typeface="Arial" panose="020B0604020202020204" pitchFamily="34" charset="0"/>
              </a:rPr>
              <a:t>Top,</a:t>
            </a:r>
            <a:r>
              <a:rPr lang="en-US" altLang="el-GR">
                <a:latin typeface="Arial" panose="020B0604020202020204" pitchFamily="34" charset="0"/>
              </a:rPr>
              <a:t> Primary or first-intention closure: a clean incision is made in the tissue (</a:t>
            </a:r>
            <a:r>
              <a:rPr lang="en-US" altLang="el-GR" b="1">
                <a:latin typeface="Arial" panose="020B0604020202020204" pitchFamily="34" charset="0"/>
              </a:rPr>
              <a:t>A</a:t>
            </a:r>
            <a:r>
              <a:rPr lang="en-US" altLang="el-GR">
                <a:latin typeface="Arial" panose="020B0604020202020204" pitchFamily="34" charset="0"/>
              </a:rPr>
              <a:t>) and the wound edges are reapproximated (</a:t>
            </a:r>
            <a:r>
              <a:rPr lang="en-US" altLang="el-GR" b="1">
                <a:latin typeface="Arial" panose="020B0604020202020204" pitchFamily="34" charset="0"/>
              </a:rPr>
              <a:t>B</a:t>
            </a:r>
            <a:r>
              <a:rPr lang="en-US" altLang="el-GR">
                <a:latin typeface="Arial" panose="020B0604020202020204" pitchFamily="34" charset="0"/>
              </a:rPr>
              <a:t>) with sutures, staples, or adhesive strips. </a:t>
            </a:r>
            <a:r>
              <a:rPr lang="en-US" altLang="el-GR" b="1">
                <a:latin typeface="Arial" panose="020B0604020202020204" pitchFamily="34" charset="0"/>
              </a:rPr>
              <a:t>C,</a:t>
            </a:r>
            <a:r>
              <a:rPr lang="en-US" altLang="el-GR">
                <a:latin typeface="Arial" panose="020B0604020202020204" pitchFamily="34" charset="0"/>
              </a:rPr>
              <a:t> Minimal scarring is the end result. </a:t>
            </a:r>
            <a:r>
              <a:rPr lang="en-US" altLang="el-GR" i="1">
                <a:latin typeface="Arial" panose="020B0604020202020204" pitchFamily="34" charset="0"/>
              </a:rPr>
              <a:t>Bottom,</a:t>
            </a:r>
            <a:r>
              <a:rPr lang="en-US" altLang="el-GR">
                <a:latin typeface="Arial" panose="020B0604020202020204" pitchFamily="34" charset="0"/>
              </a:rPr>
              <a:t> Secondary intention healing: the wound is left open to heal (</a:t>
            </a:r>
            <a:r>
              <a:rPr lang="en-US" altLang="el-GR" b="1">
                <a:latin typeface="Arial" panose="020B0604020202020204" pitchFamily="34" charset="0"/>
              </a:rPr>
              <a:t>A</a:t>
            </a:r>
            <a:r>
              <a:rPr lang="en-US" altLang="el-GR">
                <a:latin typeface="Arial" panose="020B0604020202020204" pitchFamily="34" charset="0"/>
              </a:rPr>
              <a:t> and </a:t>
            </a:r>
            <a:r>
              <a:rPr lang="en-US" altLang="el-GR" b="1">
                <a:latin typeface="Arial" panose="020B0604020202020204" pitchFamily="34" charset="0"/>
              </a:rPr>
              <a:t>B</a:t>
            </a:r>
            <a:r>
              <a:rPr lang="en-US" altLang="el-GR">
                <a:latin typeface="Arial" panose="020B0604020202020204" pitchFamily="34" charset="0"/>
              </a:rPr>
              <a:t>) by a combination of contraction, granulation, and epithelialization. </a:t>
            </a:r>
            <a:r>
              <a:rPr lang="en-US" altLang="el-GR" b="1">
                <a:latin typeface="Arial" panose="020B0604020202020204" pitchFamily="34" charset="0"/>
              </a:rPr>
              <a:t>C,</a:t>
            </a:r>
            <a:r>
              <a:rPr lang="en-US" altLang="el-GR">
                <a:latin typeface="Arial" panose="020B0604020202020204" pitchFamily="34" charset="0"/>
              </a:rPr>
              <a:t> A large scar results.</a:t>
            </a:r>
            <a:endParaRPr lang="el-GR" altLang="el-GR">
              <a:latin typeface="Arial" panose="020B0604020202020204" pitchFamily="34" charset="0"/>
            </a:endParaRPr>
          </a:p>
        </p:txBody>
      </p:sp>
    </p:spTree>
    <p:extLst>
      <p:ext uri="{BB962C8B-B14F-4D97-AF65-F5344CB8AC3E}">
        <p14:creationId xmlns="" xmlns:p14="http://schemas.microsoft.com/office/powerpoint/2010/main" val="3139949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735EE656-D742-994B-B88D-CE94F89C5964}" type="datetimeFigureOut">
              <a:rPr lang="el-GR" smtClean="0"/>
              <a:pPr/>
              <a:t>3/3/2021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68118C-D59F-1346-8011-6DC89B232ECA}" type="slidenum">
              <a:rPr lang="el-GR" smtClean="0"/>
              <a:pPr/>
              <a:t>‹#›</a:t>
            </a:fld>
            <a:endParaRPr lang="el-GR"/>
          </a:p>
        </p:txBody>
      </p:sp>
    </p:spTree>
    <p:extLst>
      <p:ext uri="{BB962C8B-B14F-4D97-AF65-F5344CB8AC3E}">
        <p14:creationId xmlns="" xmlns:p14="http://schemas.microsoft.com/office/powerpoint/2010/main" val="132879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735EE656-D742-994B-B88D-CE94F89C5964}" type="datetimeFigureOut">
              <a:rPr lang="el-GR" smtClean="0"/>
              <a:pPr/>
              <a:t>3/3/2021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68118C-D59F-1346-8011-6DC89B232ECA}" type="slidenum">
              <a:rPr lang="el-GR" smtClean="0"/>
              <a:pPr/>
              <a:t>‹#›</a:t>
            </a:fld>
            <a:endParaRPr lang="el-GR"/>
          </a:p>
        </p:txBody>
      </p:sp>
    </p:spTree>
    <p:extLst>
      <p:ext uri="{BB962C8B-B14F-4D97-AF65-F5344CB8AC3E}">
        <p14:creationId xmlns="" xmlns:p14="http://schemas.microsoft.com/office/powerpoint/2010/main" val="1378033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735EE656-D742-994B-B88D-CE94F89C5964}" type="datetimeFigureOut">
              <a:rPr lang="el-GR" smtClean="0"/>
              <a:pPr/>
              <a:t>3/3/2021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68118C-D59F-1346-8011-6DC89B232ECA}" type="slidenum">
              <a:rPr lang="el-GR" smtClean="0"/>
              <a:pPr/>
              <a:t>‹#›</a:t>
            </a:fld>
            <a:endParaRPr lang="el-GR"/>
          </a:p>
        </p:txBody>
      </p:sp>
    </p:spTree>
    <p:extLst>
      <p:ext uri="{BB962C8B-B14F-4D97-AF65-F5344CB8AC3E}">
        <p14:creationId xmlns="" xmlns:p14="http://schemas.microsoft.com/office/powerpoint/2010/main" val="1914843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735EE656-D742-994B-B88D-CE94F89C5964}" type="datetimeFigureOut">
              <a:rPr lang="el-GR" smtClean="0"/>
              <a:pPr/>
              <a:t>3/3/2021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68118C-D59F-1346-8011-6DC89B232ECA}" type="slidenum">
              <a:rPr lang="el-GR" smtClean="0"/>
              <a:pPr/>
              <a:t>‹#›</a:t>
            </a:fld>
            <a:endParaRPr lang="el-GR"/>
          </a:p>
        </p:txBody>
      </p:sp>
    </p:spTree>
    <p:extLst>
      <p:ext uri="{BB962C8B-B14F-4D97-AF65-F5344CB8AC3E}">
        <p14:creationId xmlns="" xmlns:p14="http://schemas.microsoft.com/office/powerpoint/2010/main" val="270787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735EE656-D742-994B-B88D-CE94F89C5964}" type="datetimeFigureOut">
              <a:rPr lang="el-GR" smtClean="0"/>
              <a:pPr/>
              <a:t>3/3/2021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68118C-D59F-1346-8011-6DC89B232ECA}" type="slidenum">
              <a:rPr lang="el-GR" smtClean="0"/>
              <a:pPr/>
              <a:t>‹#›</a:t>
            </a:fld>
            <a:endParaRPr lang="el-GR"/>
          </a:p>
        </p:txBody>
      </p:sp>
    </p:spTree>
    <p:extLst>
      <p:ext uri="{BB962C8B-B14F-4D97-AF65-F5344CB8AC3E}">
        <p14:creationId xmlns="" xmlns:p14="http://schemas.microsoft.com/office/powerpoint/2010/main" val="14126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735EE656-D742-994B-B88D-CE94F89C5964}" type="datetimeFigureOut">
              <a:rPr lang="el-GR" smtClean="0"/>
              <a:pPr/>
              <a:t>3/3/2021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F68118C-D59F-1346-8011-6DC89B232ECA}" type="slidenum">
              <a:rPr lang="el-GR" smtClean="0"/>
              <a:pPr/>
              <a:t>‹#›</a:t>
            </a:fld>
            <a:endParaRPr lang="el-GR"/>
          </a:p>
        </p:txBody>
      </p:sp>
    </p:spTree>
    <p:extLst>
      <p:ext uri="{BB962C8B-B14F-4D97-AF65-F5344CB8AC3E}">
        <p14:creationId xmlns="" xmlns:p14="http://schemas.microsoft.com/office/powerpoint/2010/main" val="1869487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29842" y="2505075"/>
            <a:ext cx="3868340"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4629150" y="2505075"/>
            <a:ext cx="3887391"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735EE656-D742-994B-B88D-CE94F89C5964}" type="datetimeFigureOut">
              <a:rPr lang="el-GR" smtClean="0"/>
              <a:pPr/>
              <a:t>3/3/2021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FF68118C-D59F-1346-8011-6DC89B232ECA}" type="slidenum">
              <a:rPr lang="el-GR" smtClean="0"/>
              <a:pPr/>
              <a:t>‹#›</a:t>
            </a:fld>
            <a:endParaRPr lang="el-GR"/>
          </a:p>
        </p:txBody>
      </p:sp>
    </p:spTree>
    <p:extLst>
      <p:ext uri="{BB962C8B-B14F-4D97-AF65-F5344CB8AC3E}">
        <p14:creationId xmlns="" xmlns:p14="http://schemas.microsoft.com/office/powerpoint/2010/main" val="3911920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735EE656-D742-994B-B88D-CE94F89C5964}" type="datetimeFigureOut">
              <a:rPr lang="el-GR" smtClean="0"/>
              <a:pPr/>
              <a:t>3/3/2021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FF68118C-D59F-1346-8011-6DC89B232ECA}" type="slidenum">
              <a:rPr lang="el-GR" smtClean="0"/>
              <a:pPr/>
              <a:t>‹#›</a:t>
            </a:fld>
            <a:endParaRPr lang="el-GR"/>
          </a:p>
        </p:txBody>
      </p:sp>
    </p:spTree>
    <p:extLst>
      <p:ext uri="{BB962C8B-B14F-4D97-AF65-F5344CB8AC3E}">
        <p14:creationId xmlns="" xmlns:p14="http://schemas.microsoft.com/office/powerpoint/2010/main" val="1730275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5EE656-D742-994B-B88D-CE94F89C5964}" type="datetimeFigureOut">
              <a:rPr lang="el-GR" smtClean="0"/>
              <a:pPr/>
              <a:t>3/3/2021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FF68118C-D59F-1346-8011-6DC89B232ECA}" type="slidenum">
              <a:rPr lang="el-GR" smtClean="0"/>
              <a:pPr/>
              <a:t>‹#›</a:t>
            </a:fld>
            <a:endParaRPr lang="el-GR"/>
          </a:p>
        </p:txBody>
      </p:sp>
    </p:spTree>
    <p:extLst>
      <p:ext uri="{BB962C8B-B14F-4D97-AF65-F5344CB8AC3E}">
        <p14:creationId xmlns="" xmlns:p14="http://schemas.microsoft.com/office/powerpoint/2010/main" val="1612871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735EE656-D742-994B-B88D-CE94F89C5964}" type="datetimeFigureOut">
              <a:rPr lang="el-GR" smtClean="0"/>
              <a:pPr/>
              <a:t>3/3/2021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F68118C-D59F-1346-8011-6DC89B232ECA}" type="slidenum">
              <a:rPr lang="el-GR" smtClean="0"/>
              <a:pPr/>
              <a:t>‹#›</a:t>
            </a:fld>
            <a:endParaRPr lang="el-GR"/>
          </a:p>
        </p:txBody>
      </p:sp>
    </p:spTree>
    <p:extLst>
      <p:ext uri="{BB962C8B-B14F-4D97-AF65-F5344CB8AC3E}">
        <p14:creationId xmlns="" xmlns:p14="http://schemas.microsoft.com/office/powerpoint/2010/main" val="3418698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735EE656-D742-994B-B88D-CE94F89C5964}" type="datetimeFigureOut">
              <a:rPr lang="el-GR" smtClean="0"/>
              <a:pPr/>
              <a:t>3/3/2021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F68118C-D59F-1346-8011-6DC89B232ECA}" type="slidenum">
              <a:rPr lang="el-GR" smtClean="0"/>
              <a:pPr/>
              <a:t>‹#›</a:t>
            </a:fld>
            <a:endParaRPr lang="el-GR"/>
          </a:p>
        </p:txBody>
      </p:sp>
    </p:spTree>
    <p:extLst>
      <p:ext uri="{BB962C8B-B14F-4D97-AF65-F5344CB8AC3E}">
        <p14:creationId xmlns="" xmlns:p14="http://schemas.microsoft.com/office/powerpoint/2010/main" val="508601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EE656-D742-994B-B88D-CE94F89C5964}" type="datetimeFigureOut">
              <a:rPr lang="el-GR" smtClean="0"/>
              <a:pPr/>
              <a:t>3/3/2021</a:t>
            </a:fld>
            <a:endParaRPr lang="el-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68118C-D59F-1346-8011-6DC89B232ECA}" type="slidenum">
              <a:rPr lang="el-GR" smtClean="0"/>
              <a:pPr/>
              <a:t>‹#›</a:t>
            </a:fld>
            <a:endParaRPr lang="el-GR"/>
          </a:p>
        </p:txBody>
      </p:sp>
    </p:spTree>
    <p:extLst>
      <p:ext uri="{BB962C8B-B14F-4D97-AF65-F5344CB8AC3E}">
        <p14:creationId xmlns="" xmlns:p14="http://schemas.microsoft.com/office/powerpoint/2010/main" val="2045524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file:///E:\Townsend\images\8FF3.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file:///E:\Townsend\images\8FF7.jp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file:///E:\Townsend\images\8FF1.jp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37.emf"/><Relationship Id="rId2" Type="http://schemas.openxmlformats.org/officeDocument/2006/relationships/image" Target="../media/image32.tiff"/><Relationship Id="rId1" Type="http://schemas.openxmlformats.org/officeDocument/2006/relationships/slideLayout" Target="../slideLayouts/slideLayout2.xml"/><Relationship Id="rId6" Type="http://schemas.openxmlformats.org/officeDocument/2006/relationships/image" Target="../media/image34.emf"/><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36.emf"/><Relationship Id="rId4" Type="http://schemas.openxmlformats.org/officeDocument/2006/relationships/image" Target="../media/image33.emf"/><Relationship Id="rId9" Type="http://schemas.openxmlformats.org/officeDocument/2006/relationships/customXml" Target="../ink/ink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file:///E:\Townsend\images\8FF9.jp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5CCEB1DC-C1A1-A847-A916-5826AA5B07F5}"/>
              </a:ext>
            </a:extLst>
          </p:cNvPr>
          <p:cNvSpPr>
            <a:spLocks noGrp="1"/>
          </p:cNvSpPr>
          <p:nvPr>
            <p:ph type="ctrTitle"/>
          </p:nvPr>
        </p:nvSpPr>
        <p:spPr>
          <a:xfrm>
            <a:off x="685800" y="2124076"/>
            <a:ext cx="7772400" cy="2362199"/>
          </a:xfrm>
        </p:spPr>
        <p:txBody>
          <a:bodyPr>
            <a:normAutofit/>
          </a:bodyPr>
          <a:lstStyle/>
          <a:p>
            <a:r>
              <a:rPr lang="el-GR" b="1" dirty="0"/>
              <a:t>Διαβητικό πόδι: </a:t>
            </a:r>
            <a:r>
              <a:rPr lang="el-GR" dirty="0" smtClean="0"/>
              <a:t/>
            </a:r>
            <a:br>
              <a:rPr lang="el-GR" dirty="0" smtClean="0"/>
            </a:br>
            <a:r>
              <a:rPr lang="el-GR" sz="4900" dirty="0" smtClean="0"/>
              <a:t>από τη </a:t>
            </a:r>
            <a:r>
              <a:rPr lang="el-GR" sz="4900" dirty="0" err="1" smtClean="0"/>
              <a:t>μορφοϊ</a:t>
            </a:r>
            <a:r>
              <a:rPr lang="el-GR" sz="4900" dirty="0" err="1" smtClean="0">
                <a:effectLst>
                  <a:outerShdw blurRad="38100" dist="38100" dir="2700000" algn="tl">
                    <a:srgbClr val="000000">
                      <a:alpha val="43137"/>
                    </a:srgbClr>
                  </a:outerShdw>
                </a:effectLst>
              </a:rPr>
              <a:t>στο</a:t>
            </a:r>
            <a:r>
              <a:rPr lang="el-GR" sz="4900" dirty="0" err="1" smtClean="0"/>
              <a:t>παθολογία</a:t>
            </a:r>
            <a:r>
              <a:rPr lang="el-GR" sz="4900" dirty="0" smtClean="0"/>
              <a:t> </a:t>
            </a:r>
            <a:br>
              <a:rPr lang="el-GR" sz="4900" dirty="0" smtClean="0"/>
            </a:br>
            <a:r>
              <a:rPr lang="el-GR" sz="4900" dirty="0" smtClean="0"/>
              <a:t>στην </a:t>
            </a:r>
            <a:r>
              <a:rPr lang="el-GR" sz="4900" dirty="0" err="1" smtClean="0">
                <a:effectLst>
                  <a:outerShdw blurRad="38100" dist="38100" dir="2700000" algn="tl">
                    <a:srgbClr val="000000">
                      <a:alpha val="43137"/>
                    </a:srgbClr>
                  </a:outerShdw>
                </a:effectLst>
              </a:rPr>
              <a:t>ιστο</a:t>
            </a:r>
            <a:r>
              <a:rPr lang="el-GR" sz="4900" dirty="0" err="1" smtClean="0"/>
              <a:t>παθοφυσιολογία</a:t>
            </a:r>
            <a:endParaRPr lang="el-GR" sz="4900" dirty="0"/>
          </a:p>
        </p:txBody>
      </p:sp>
      <p:sp>
        <p:nvSpPr>
          <p:cNvPr id="3" name="Υπότιτλος 2">
            <a:extLst>
              <a:ext uri="{FF2B5EF4-FFF2-40B4-BE49-F238E27FC236}">
                <a16:creationId xmlns="" xmlns:a16="http://schemas.microsoft.com/office/drawing/2014/main" id="{53609F70-5398-9D4B-9F66-A24DA2B17784}"/>
              </a:ext>
            </a:extLst>
          </p:cNvPr>
          <p:cNvSpPr>
            <a:spLocks noGrp="1"/>
          </p:cNvSpPr>
          <p:nvPr>
            <p:ph type="subTitle" idx="1"/>
          </p:nvPr>
        </p:nvSpPr>
        <p:spPr>
          <a:xfrm>
            <a:off x="1143000" y="5260768"/>
            <a:ext cx="6858000" cy="906115"/>
          </a:xfrm>
        </p:spPr>
        <p:txBody>
          <a:bodyPr>
            <a:normAutofit/>
          </a:bodyPr>
          <a:lstStyle/>
          <a:p>
            <a:r>
              <a:rPr lang="el-GR" dirty="0" smtClean="0"/>
              <a:t>Νικόλαος Κατσούλας, Ιατρός, </a:t>
            </a:r>
            <a:r>
              <a:rPr lang="en-US" dirty="0" err="1" smtClean="0"/>
              <a:t>MSc</a:t>
            </a:r>
            <a:endParaRPr lang="en-US" dirty="0" smtClean="0"/>
          </a:p>
          <a:p>
            <a:r>
              <a:rPr lang="en-US" dirty="0" smtClean="0"/>
              <a:t>A</a:t>
            </a:r>
            <a:r>
              <a:rPr lang="el-GR" dirty="0" err="1" smtClean="0"/>
              <a:t>νδρέας</a:t>
            </a:r>
            <a:r>
              <a:rPr lang="el-GR" dirty="0" smtClean="0"/>
              <a:t>  Χ. </a:t>
            </a:r>
            <a:r>
              <a:rPr lang="el-GR" dirty="0" err="1" smtClean="0"/>
              <a:t>Λάζαρης</a:t>
            </a:r>
            <a:r>
              <a:rPr lang="el-GR" dirty="0" smtClean="0"/>
              <a:t>, Ιατρός-</a:t>
            </a:r>
            <a:r>
              <a:rPr lang="el-GR" dirty="0" err="1" smtClean="0"/>
              <a:t>Ιστοπαθολόγος</a:t>
            </a:r>
            <a:r>
              <a:rPr lang="el-GR" dirty="0" smtClean="0"/>
              <a:t> </a:t>
            </a:r>
            <a:endParaRPr lang="el-GR" dirty="0"/>
          </a:p>
        </p:txBody>
      </p:sp>
      <p:sp>
        <p:nvSpPr>
          <p:cNvPr id="4" name="1 - Τίτλος"/>
          <p:cNvSpPr txBox="1">
            <a:spLocks/>
          </p:cNvSpPr>
          <p:nvPr/>
        </p:nvSpPr>
        <p:spPr>
          <a:xfrm>
            <a:off x="628650" y="365126"/>
            <a:ext cx="7886700" cy="1356796"/>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chemeClr val="tx1"/>
                </a:solidFill>
                <a:effectLst/>
                <a:uLnTx/>
                <a:uFillTx/>
                <a:latin typeface="+mj-lt"/>
                <a:ea typeface="+mj-ea"/>
                <a:cs typeface="+mj-cs"/>
              </a:rPr>
              <a:t>ΕΚΠΑΙΔΕΥΤΙΚΟ ΠΡΟΓΡΑΜΜΑ </a:t>
            </a:r>
            <a:br>
              <a:rPr kumimoji="0" lang="el-GR" sz="2800" b="1" i="0" u="none" strike="noStrike" kern="1200" cap="none" spc="0" normalizeH="0" baseline="0" noProof="0" dirty="0" smtClean="0">
                <a:ln>
                  <a:noFill/>
                </a:ln>
                <a:solidFill>
                  <a:schemeClr val="tx1"/>
                </a:solidFill>
                <a:effectLst/>
                <a:uLnTx/>
                <a:uFillTx/>
                <a:latin typeface="+mj-lt"/>
                <a:ea typeface="+mj-ea"/>
                <a:cs typeface="+mj-cs"/>
              </a:rPr>
            </a:br>
            <a:r>
              <a:rPr kumimoji="0" lang="el-GR" sz="2800" b="1" i="0" u="none" strike="noStrike" kern="1200" cap="none" spc="0" normalizeH="0" baseline="0" noProof="0" dirty="0" smtClean="0">
                <a:ln>
                  <a:noFill/>
                </a:ln>
                <a:solidFill>
                  <a:schemeClr val="tx1"/>
                </a:solidFill>
                <a:effectLst/>
                <a:uLnTx/>
                <a:uFillTx/>
                <a:latin typeface="+mj-lt"/>
                <a:ea typeface="+mj-ea"/>
                <a:cs typeface="+mj-cs"/>
              </a:rPr>
              <a:t>Δ’  ΠΑΘΟΛΟΓΙΚΟΥ</a:t>
            </a:r>
            <a:r>
              <a:rPr kumimoji="0" lang="el-GR" sz="2800" b="1" i="0" u="none" strike="noStrike" kern="1200" cap="none" spc="0" normalizeH="0" noProof="0" dirty="0" smtClean="0">
                <a:ln>
                  <a:noFill/>
                </a:ln>
                <a:solidFill>
                  <a:schemeClr val="tx1"/>
                </a:solidFill>
                <a:effectLst/>
                <a:uLnTx/>
                <a:uFillTx/>
                <a:latin typeface="+mj-lt"/>
                <a:ea typeface="+mj-ea"/>
                <a:cs typeface="+mj-cs"/>
              </a:rPr>
              <a:t>  ΤΜΗΜΑΤΟΣ</a:t>
            </a:r>
            <a:r>
              <a:rPr kumimoji="0" lang="el-GR" sz="2800" b="1" i="0" u="none" strike="noStrike" kern="1200" cap="none" spc="0" normalizeH="0" baseline="0" noProof="0" dirty="0" smtClean="0">
                <a:ln>
                  <a:noFill/>
                </a:ln>
                <a:solidFill>
                  <a:schemeClr val="tx1"/>
                </a:solidFill>
                <a:effectLst/>
                <a:uLnTx/>
                <a:uFillTx/>
                <a:latin typeface="+mj-lt"/>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chemeClr val="tx1"/>
                </a:solidFill>
                <a:effectLst/>
                <a:uLnTx/>
                <a:uFillTx/>
                <a:latin typeface="+mj-lt"/>
                <a:ea typeface="+mj-ea"/>
                <a:cs typeface="+mj-cs"/>
              </a:rPr>
              <a:t>Γ.Ν.Α .« Ο ΕΥΑΓΓΕΛΙΣΜΟΣ» </a:t>
            </a:r>
          </a:p>
          <a:p>
            <a:pPr marL="0" marR="0" lvl="0" indent="0" algn="ctr" defTabSz="914400" rtl="0" eaLnBrk="1" fontAlgn="auto" latinLnBrk="0" hangingPunct="1">
              <a:lnSpc>
                <a:spcPct val="90000"/>
              </a:lnSpc>
              <a:spcBef>
                <a:spcPct val="0"/>
              </a:spcBef>
              <a:spcAft>
                <a:spcPts val="0"/>
              </a:spcAft>
              <a:buClrTx/>
              <a:buSzTx/>
              <a:buFontTx/>
              <a:buNone/>
              <a:tabLst/>
              <a:defRPr/>
            </a:pPr>
            <a:r>
              <a:rPr lang="el-GR" sz="2200" b="1" dirty="0" smtClean="0">
                <a:latin typeface="+mj-lt"/>
                <a:ea typeface="+mj-ea"/>
                <a:cs typeface="+mj-cs"/>
              </a:rPr>
              <a:t>3.3.2021</a:t>
            </a:r>
            <a:endParaRPr kumimoji="0" lang="el-GR" sz="22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240005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59432"/>
            <a:ext cx="8229600" cy="1877070"/>
          </a:xfrm>
        </p:spPr>
        <p:txBody>
          <a:bodyPr/>
          <a:lstStyle/>
          <a:p>
            <a:pPr algn="ctr"/>
            <a:r>
              <a:rPr lang="el-GR" dirty="0"/>
              <a:t>Σύσταση </a:t>
            </a:r>
            <a:r>
              <a:rPr lang="el-GR" b="1" dirty="0"/>
              <a:t>ΕΘΟ</a:t>
            </a:r>
            <a:r>
              <a:rPr lang="el-GR" dirty="0"/>
              <a:t> στο δέρμα </a:t>
            </a:r>
          </a:p>
        </p:txBody>
      </p:sp>
      <p:sp>
        <p:nvSpPr>
          <p:cNvPr id="3" name="2 - Θέση περιεχομένου"/>
          <p:cNvSpPr>
            <a:spLocks noGrp="1"/>
          </p:cNvSpPr>
          <p:nvPr>
            <p:ph idx="1"/>
          </p:nvPr>
        </p:nvSpPr>
        <p:spPr>
          <a:xfrm>
            <a:off x="352651" y="1241326"/>
            <a:ext cx="8438698" cy="5102324"/>
          </a:xfrm>
        </p:spPr>
        <p:txBody>
          <a:bodyPr>
            <a:normAutofit fontScale="92500" lnSpcReduction="10000"/>
          </a:bodyPr>
          <a:lstStyle/>
          <a:p>
            <a:r>
              <a:rPr lang="el-GR" sz="2400" b="1" u="sng" dirty="0">
                <a:solidFill>
                  <a:schemeClr val="accent1">
                    <a:lumMod val="50000"/>
                  </a:schemeClr>
                </a:solidFill>
              </a:rPr>
              <a:t>Δομικές  </a:t>
            </a:r>
            <a:r>
              <a:rPr lang="el-GR" sz="2400" b="1" u="sng" dirty="0" err="1">
                <a:solidFill>
                  <a:schemeClr val="accent1">
                    <a:lumMod val="50000"/>
                  </a:schemeClr>
                </a:solidFill>
              </a:rPr>
              <a:t>πρωτεϊνες</a:t>
            </a:r>
            <a:r>
              <a:rPr lang="el-GR" sz="2400" b="1" u="sng" dirty="0">
                <a:solidFill>
                  <a:schemeClr val="accent1">
                    <a:lumMod val="50000"/>
                  </a:schemeClr>
                </a:solidFill>
              </a:rPr>
              <a:t> </a:t>
            </a:r>
            <a:r>
              <a:rPr lang="en-US" sz="2400" dirty="0"/>
              <a:t>:</a:t>
            </a:r>
            <a:r>
              <a:rPr lang="el-GR" sz="2400" dirty="0"/>
              <a:t>    κολλαγόνα,  </a:t>
            </a:r>
            <a:r>
              <a:rPr lang="el-GR" sz="2400" dirty="0" err="1"/>
              <a:t>ελαστίνη</a:t>
            </a:r>
            <a:r>
              <a:rPr lang="el-GR" sz="2400" dirty="0"/>
              <a:t>,  </a:t>
            </a:r>
            <a:r>
              <a:rPr lang="el-GR" sz="2400" dirty="0" err="1"/>
              <a:t>ινιδίνες</a:t>
            </a:r>
            <a:r>
              <a:rPr lang="el-GR" sz="2400" dirty="0"/>
              <a:t>,  </a:t>
            </a:r>
            <a:r>
              <a:rPr lang="el-GR" sz="2400" dirty="0" err="1"/>
              <a:t>ινουλίνες</a:t>
            </a:r>
            <a:endParaRPr lang="el-GR" sz="2400" dirty="0"/>
          </a:p>
          <a:p>
            <a:endParaRPr lang="el-GR" sz="2400" dirty="0"/>
          </a:p>
          <a:p>
            <a:endParaRPr lang="el-GR" sz="2400" dirty="0"/>
          </a:p>
          <a:p>
            <a:r>
              <a:rPr lang="el-GR" sz="2400" b="1" u="sng" dirty="0" err="1">
                <a:solidFill>
                  <a:schemeClr val="accent1">
                    <a:lumMod val="50000"/>
                  </a:schemeClr>
                </a:solidFill>
              </a:rPr>
              <a:t>Προσκολλητικές</a:t>
            </a:r>
            <a:r>
              <a:rPr lang="en-US" sz="2400" b="1" u="sng" dirty="0">
                <a:solidFill>
                  <a:schemeClr val="accent1">
                    <a:lumMod val="50000"/>
                  </a:schemeClr>
                </a:solidFill>
              </a:rPr>
              <a:t> </a:t>
            </a:r>
            <a:r>
              <a:rPr lang="el-GR" sz="2400" b="1" u="sng" dirty="0">
                <a:solidFill>
                  <a:schemeClr val="accent1">
                    <a:lumMod val="50000"/>
                  </a:schemeClr>
                </a:solidFill>
              </a:rPr>
              <a:t> </a:t>
            </a:r>
            <a:r>
              <a:rPr lang="el-GR" sz="2400" b="1" u="sng" dirty="0" err="1">
                <a:solidFill>
                  <a:schemeClr val="accent1">
                    <a:lumMod val="50000"/>
                  </a:schemeClr>
                </a:solidFill>
              </a:rPr>
              <a:t>γλυκοπρωτεϊνες</a:t>
            </a:r>
            <a:r>
              <a:rPr lang="en-US" sz="2400" b="1" u="sng" dirty="0">
                <a:solidFill>
                  <a:schemeClr val="accent1">
                    <a:lumMod val="50000"/>
                  </a:schemeClr>
                </a:solidFill>
              </a:rPr>
              <a:t> </a:t>
            </a:r>
            <a:r>
              <a:rPr lang="en-US" sz="2400" dirty="0"/>
              <a:t>:  </a:t>
            </a:r>
            <a:r>
              <a:rPr lang="el-GR" sz="2400" dirty="0"/>
              <a:t> </a:t>
            </a:r>
            <a:r>
              <a:rPr lang="el-GR" sz="2400" dirty="0" err="1"/>
              <a:t>ινωδονεκτίνη</a:t>
            </a:r>
            <a:r>
              <a:rPr lang="el-GR" sz="2400" dirty="0"/>
              <a:t>,  </a:t>
            </a:r>
            <a:r>
              <a:rPr lang="el-GR" sz="2400" dirty="0" err="1"/>
              <a:t>βιτρονεκτίνη</a:t>
            </a:r>
            <a:endParaRPr lang="el-GR" sz="2400" dirty="0"/>
          </a:p>
          <a:p>
            <a:pPr>
              <a:buNone/>
            </a:pPr>
            <a:r>
              <a:rPr lang="el-GR" sz="2400" dirty="0"/>
              <a:t>                                                                    </a:t>
            </a:r>
            <a:r>
              <a:rPr lang="el-GR" sz="2400" dirty="0" err="1"/>
              <a:t>ματριλίνες</a:t>
            </a:r>
            <a:r>
              <a:rPr lang="el-GR" sz="2400" dirty="0"/>
              <a:t> , </a:t>
            </a:r>
            <a:r>
              <a:rPr lang="el-GR" sz="2400" dirty="0" err="1"/>
              <a:t>λαμινίνες</a:t>
            </a:r>
            <a:endParaRPr lang="el-GR" sz="2400" dirty="0"/>
          </a:p>
          <a:p>
            <a:pPr>
              <a:buNone/>
            </a:pPr>
            <a:endParaRPr lang="el-GR" sz="2400" dirty="0"/>
          </a:p>
          <a:p>
            <a:pPr>
              <a:buNone/>
            </a:pPr>
            <a:r>
              <a:rPr lang="el-GR" sz="2400" dirty="0"/>
              <a:t>      </a:t>
            </a:r>
          </a:p>
          <a:p>
            <a:pPr>
              <a:buNone/>
            </a:pPr>
            <a:r>
              <a:rPr lang="el-GR" sz="2400" dirty="0"/>
              <a:t>      </a:t>
            </a:r>
            <a:r>
              <a:rPr lang="el-GR" sz="2400" b="1" u="sng" dirty="0" err="1">
                <a:solidFill>
                  <a:schemeClr val="accent1">
                    <a:lumMod val="50000"/>
                  </a:schemeClr>
                </a:solidFill>
              </a:rPr>
              <a:t>Πρωτεογλυκάνες</a:t>
            </a:r>
            <a:r>
              <a:rPr lang="el-GR" sz="2400" dirty="0"/>
              <a:t>  </a:t>
            </a:r>
            <a:r>
              <a:rPr lang="en-US" sz="2400" dirty="0"/>
              <a:t>: </a:t>
            </a:r>
            <a:r>
              <a:rPr lang="el-GR" sz="2400" dirty="0" err="1"/>
              <a:t>περλεκάνη</a:t>
            </a:r>
            <a:r>
              <a:rPr lang="el-GR" sz="2400" dirty="0"/>
              <a:t> , </a:t>
            </a:r>
            <a:r>
              <a:rPr lang="el-GR" sz="2400" dirty="0" err="1"/>
              <a:t>συνδεκάνες</a:t>
            </a:r>
            <a:r>
              <a:rPr lang="el-GR" sz="2400" dirty="0"/>
              <a:t>, </a:t>
            </a:r>
            <a:r>
              <a:rPr lang="el-GR" sz="2400" dirty="0" err="1"/>
              <a:t>βερσικάνη</a:t>
            </a:r>
            <a:r>
              <a:rPr lang="el-GR" sz="2400" dirty="0"/>
              <a:t> , </a:t>
            </a:r>
            <a:r>
              <a:rPr lang="el-GR" sz="2400" dirty="0" err="1"/>
              <a:t>ντεκορίνη</a:t>
            </a:r>
            <a:r>
              <a:rPr lang="el-GR" sz="2400" dirty="0"/>
              <a:t>, </a:t>
            </a:r>
            <a:r>
              <a:rPr lang="el-GR" sz="2400" dirty="0" smtClean="0"/>
              <a:t> </a:t>
            </a:r>
            <a:r>
              <a:rPr lang="el-GR" sz="2400" dirty="0" err="1" smtClean="0"/>
              <a:t>διγλυκάνη</a:t>
            </a:r>
            <a:r>
              <a:rPr lang="el-GR" sz="2400" dirty="0"/>
              <a:t>, </a:t>
            </a:r>
            <a:r>
              <a:rPr lang="el-GR" sz="2400" dirty="0" err="1"/>
              <a:t>λουμικάνη</a:t>
            </a:r>
            <a:r>
              <a:rPr lang="el-GR" sz="2400" dirty="0"/>
              <a:t>  </a:t>
            </a:r>
          </a:p>
          <a:p>
            <a:pPr>
              <a:buNone/>
            </a:pPr>
            <a:r>
              <a:rPr lang="el-GR" sz="2400" dirty="0"/>
              <a:t>   </a:t>
            </a:r>
          </a:p>
          <a:p>
            <a:pPr>
              <a:buNone/>
            </a:pPr>
            <a:endParaRPr lang="el-GR" sz="2400" dirty="0"/>
          </a:p>
          <a:p>
            <a:pPr>
              <a:buNone/>
            </a:pPr>
            <a:r>
              <a:rPr lang="el-GR" sz="2400" b="1" dirty="0">
                <a:solidFill>
                  <a:schemeClr val="accent6">
                    <a:lumMod val="50000"/>
                  </a:schemeClr>
                </a:solidFill>
              </a:rPr>
              <a:t>      </a:t>
            </a:r>
            <a:r>
              <a:rPr lang="el-GR" sz="2400" b="1" u="sng" dirty="0">
                <a:solidFill>
                  <a:schemeClr val="accent1">
                    <a:lumMod val="50000"/>
                  </a:schemeClr>
                </a:solidFill>
              </a:rPr>
              <a:t>Μεσοκυττάριες </a:t>
            </a:r>
            <a:r>
              <a:rPr lang="el-GR" sz="2400" b="1" u="sng" dirty="0" err="1">
                <a:solidFill>
                  <a:schemeClr val="accent1">
                    <a:lumMod val="50000"/>
                  </a:schemeClr>
                </a:solidFill>
              </a:rPr>
              <a:t>πρωτεϊνες</a:t>
            </a:r>
            <a:r>
              <a:rPr lang="el-GR" sz="2400" b="1" u="sng" dirty="0">
                <a:solidFill>
                  <a:schemeClr val="accent1">
                    <a:lumMod val="50000"/>
                  </a:schemeClr>
                </a:solidFill>
              </a:rPr>
              <a:t> </a:t>
            </a:r>
            <a:r>
              <a:rPr lang="en-US" sz="2400" dirty="0"/>
              <a:t>:  </a:t>
            </a:r>
            <a:r>
              <a:rPr lang="el-GR" sz="2400" dirty="0" err="1"/>
              <a:t>θρομβοσπονδίνες</a:t>
            </a:r>
            <a:r>
              <a:rPr lang="el-GR" sz="2400" dirty="0"/>
              <a:t> , </a:t>
            </a:r>
            <a:r>
              <a:rPr lang="el-GR" sz="2400" dirty="0" err="1"/>
              <a:t>τενασκίνες</a:t>
            </a:r>
            <a:r>
              <a:rPr lang="el-GR" sz="2400" dirty="0"/>
              <a:t> ,</a:t>
            </a:r>
          </a:p>
          <a:p>
            <a:pPr>
              <a:buNone/>
            </a:pPr>
            <a:r>
              <a:rPr lang="el-GR" sz="2400" dirty="0"/>
              <a:t>                                                       </a:t>
            </a:r>
            <a:r>
              <a:rPr lang="en-US" sz="2400" dirty="0"/>
              <a:t>SPARC/BM-40/ </a:t>
            </a:r>
            <a:r>
              <a:rPr lang="el-GR" sz="2400" dirty="0" err="1"/>
              <a:t>οστεονεκτίνη</a:t>
            </a:r>
            <a:r>
              <a:rPr lang="el-GR" sz="2400" dirty="0"/>
              <a:t>  </a:t>
            </a:r>
          </a:p>
        </p:txBody>
      </p:sp>
    </p:spTree>
    <p:extLst>
      <p:ext uri="{BB962C8B-B14F-4D97-AF65-F5344CB8AC3E}">
        <p14:creationId xmlns="" xmlns:p14="http://schemas.microsoft.com/office/powerpoint/2010/main" val="1140869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Autofit/>
          </a:bodyPr>
          <a:lstStyle/>
          <a:p>
            <a:r>
              <a:rPr lang="en-US" sz="3600" dirty="0" smtClean="0"/>
              <a:t>   </a:t>
            </a:r>
            <a:r>
              <a:rPr lang="el-GR" sz="3600" dirty="0" smtClean="0">
                <a:effectLst>
                  <a:outerShdw blurRad="38100" dist="38100" dir="2700000" algn="tl">
                    <a:srgbClr val="000000">
                      <a:alpha val="43137"/>
                    </a:srgbClr>
                  </a:outerShdw>
                </a:effectLst>
              </a:rPr>
              <a:t>Επούλωση </a:t>
            </a:r>
            <a:r>
              <a:rPr lang="el-GR" sz="3600" dirty="0">
                <a:effectLst>
                  <a:outerShdw blurRad="38100" dist="38100" dir="2700000" algn="tl">
                    <a:srgbClr val="000000">
                      <a:alpha val="43137"/>
                    </a:srgbClr>
                  </a:outerShdw>
                </a:effectLst>
              </a:rPr>
              <a:t>τραύματος &amp; σχηματισμός ουλής</a:t>
            </a:r>
          </a:p>
        </p:txBody>
      </p:sp>
      <p:pic>
        <p:nvPicPr>
          <p:cNvPr id="20482" name="Picture 2"/>
          <p:cNvPicPr>
            <a:picLocks noGrp="1" noChangeAspect="1" noChangeArrowheads="1"/>
          </p:cNvPicPr>
          <p:nvPr>
            <p:ph sz="half" idx="1"/>
          </p:nvPr>
        </p:nvPicPr>
        <p:blipFill>
          <a:blip r:embed="rId2" cstate="print"/>
          <a:srcRect/>
          <a:stretch>
            <a:fillRect/>
          </a:stretch>
        </p:blipFill>
        <p:spPr bwMode="auto">
          <a:xfrm>
            <a:off x="467544" y="1412776"/>
            <a:ext cx="4032448" cy="5445224"/>
          </a:xfrm>
          <a:prstGeom prst="rect">
            <a:avLst/>
          </a:prstGeom>
          <a:noFill/>
          <a:ln w="9525">
            <a:noFill/>
            <a:miter lim="800000"/>
            <a:headEnd/>
            <a:tailEnd/>
          </a:ln>
        </p:spPr>
      </p:pic>
      <p:pic>
        <p:nvPicPr>
          <p:cNvPr id="20483" name="Picture 3"/>
          <p:cNvPicPr>
            <a:picLocks noGrp="1" noChangeAspect="1" noChangeArrowheads="1"/>
          </p:cNvPicPr>
          <p:nvPr>
            <p:ph sz="half" idx="2"/>
          </p:nvPr>
        </p:nvPicPr>
        <p:blipFill>
          <a:blip r:embed="rId3" cstate="print"/>
          <a:srcRect/>
          <a:stretch>
            <a:fillRect/>
          </a:stretch>
        </p:blipFill>
        <p:spPr bwMode="auto">
          <a:xfrm>
            <a:off x="4860032" y="1412775"/>
            <a:ext cx="3672408" cy="5445225"/>
          </a:xfrm>
          <a:prstGeom prst="rect">
            <a:avLst/>
          </a:prstGeom>
          <a:noFill/>
          <a:ln w="9525">
            <a:noFill/>
            <a:miter lim="800000"/>
            <a:headEnd/>
            <a:tailEnd/>
          </a:ln>
        </p:spPr>
      </p:pic>
    </p:spTree>
    <p:extLst>
      <p:ext uri="{BB962C8B-B14F-4D97-AF65-F5344CB8AC3E}">
        <p14:creationId xmlns="" xmlns:p14="http://schemas.microsoft.com/office/powerpoint/2010/main" val="172246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idx="2"/>
          </p:nvPr>
        </p:nvSpPr>
        <p:spPr>
          <a:xfrm>
            <a:off x="107504" y="1435100"/>
            <a:ext cx="3358009" cy="4691063"/>
          </a:xfrm>
        </p:spPr>
        <p:txBody>
          <a:bodyPr>
            <a:normAutofit/>
          </a:bodyPr>
          <a:lstStyle/>
          <a:p>
            <a:r>
              <a:rPr lang="el-GR" sz="4000" b="1" dirty="0">
                <a:solidFill>
                  <a:schemeClr val="accent1">
                    <a:lumMod val="75000"/>
                  </a:schemeClr>
                </a:solidFill>
              </a:rPr>
              <a:t>Φάσεις</a:t>
            </a:r>
          </a:p>
          <a:p>
            <a:r>
              <a:rPr lang="el-GR" sz="4000" b="1" dirty="0">
                <a:solidFill>
                  <a:schemeClr val="accent1">
                    <a:lumMod val="75000"/>
                  </a:schemeClr>
                </a:solidFill>
              </a:rPr>
              <a:t>επούλωσης </a:t>
            </a:r>
          </a:p>
          <a:p>
            <a:r>
              <a:rPr lang="el-GR" sz="4000" b="1" dirty="0">
                <a:solidFill>
                  <a:schemeClr val="accent1">
                    <a:lumMod val="75000"/>
                  </a:schemeClr>
                </a:solidFill>
              </a:rPr>
              <a:t>δερματικών </a:t>
            </a:r>
          </a:p>
          <a:p>
            <a:r>
              <a:rPr lang="el-GR" sz="4000" b="1" dirty="0">
                <a:solidFill>
                  <a:schemeClr val="accent1">
                    <a:lumMod val="75000"/>
                  </a:schemeClr>
                </a:solidFill>
              </a:rPr>
              <a:t>τραυμάτων </a:t>
            </a:r>
          </a:p>
        </p:txBody>
      </p:sp>
      <p:pic>
        <p:nvPicPr>
          <p:cNvPr id="5" name="Picture 2" descr="C:\Users\Lazaris\Pictures\FIBROGENESIS _ LAZARIS\whS1462399403005817sup005.gif"/>
          <p:cNvPicPr>
            <a:picLocks noGrp="1" noChangeAspect="1" noChangeArrowheads="1"/>
          </p:cNvPicPr>
          <p:nvPr>
            <p:ph sz="half" idx="1"/>
          </p:nvPr>
        </p:nvPicPr>
        <p:blipFill>
          <a:blip r:embed="rId2" cstate="print"/>
          <a:srcRect/>
          <a:stretch>
            <a:fillRect/>
          </a:stretch>
        </p:blipFill>
        <p:spPr bwMode="auto">
          <a:xfrm>
            <a:off x="3131839" y="260648"/>
            <a:ext cx="5850565" cy="6408712"/>
          </a:xfrm>
          <a:prstGeom prst="rect">
            <a:avLst/>
          </a:prstGeom>
          <a:noFill/>
        </p:spPr>
      </p:pic>
    </p:spTree>
    <p:extLst>
      <p:ext uri="{BB962C8B-B14F-4D97-AF65-F5344CB8AC3E}">
        <p14:creationId xmlns="" xmlns:p14="http://schemas.microsoft.com/office/powerpoint/2010/main" val="1746195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Fig. 2"/>
          <p:cNvPicPr>
            <a:picLocks noChangeAspect="1" noChangeArrowheads="1"/>
          </p:cNvPicPr>
          <p:nvPr/>
        </p:nvPicPr>
        <p:blipFill>
          <a:blip r:embed="rId2"/>
          <a:srcRect/>
          <a:stretch>
            <a:fillRect/>
          </a:stretch>
        </p:blipFill>
        <p:spPr bwMode="auto">
          <a:xfrm>
            <a:off x="0" y="0"/>
            <a:ext cx="8991164" cy="6352674"/>
          </a:xfrm>
          <a:prstGeom prst="rect">
            <a:avLst/>
          </a:prstGeom>
          <a:noFill/>
        </p:spPr>
      </p:pic>
      <p:sp>
        <p:nvSpPr>
          <p:cNvPr id="5" name="4 - Ορθογώνιο"/>
          <p:cNvSpPr/>
          <p:nvPr/>
        </p:nvSpPr>
        <p:spPr>
          <a:xfrm>
            <a:off x="0" y="6352674"/>
            <a:ext cx="9144000" cy="584775"/>
          </a:xfrm>
          <a:prstGeom prst="rect">
            <a:avLst/>
          </a:prstGeom>
        </p:spPr>
        <p:txBody>
          <a:bodyPr wrap="square">
            <a:spAutoFit/>
          </a:bodyPr>
          <a:lstStyle/>
          <a:p>
            <a:r>
              <a:rPr lang="en-US" sz="1600" dirty="0" err="1" smtClean="0"/>
              <a:t>Zubair</a:t>
            </a:r>
            <a:r>
              <a:rPr lang="en-US" sz="1600" dirty="0" smtClean="0"/>
              <a:t>, M., Ahmad, J. Role of growth factors and cytokines in diabetic foot ulcer healing: A detailed review. </a:t>
            </a:r>
            <a:r>
              <a:rPr lang="en-US" sz="1600" i="1" dirty="0" smtClean="0"/>
              <a:t>Rev </a:t>
            </a:r>
            <a:r>
              <a:rPr lang="en-US" sz="1600" i="1" dirty="0" err="1" smtClean="0"/>
              <a:t>Endocr</a:t>
            </a:r>
            <a:r>
              <a:rPr lang="en-US" sz="1600" i="1" dirty="0" smtClean="0"/>
              <a:t> </a:t>
            </a:r>
            <a:r>
              <a:rPr lang="en-US" sz="1600" i="1" dirty="0" err="1" smtClean="0"/>
              <a:t>Metab</a:t>
            </a:r>
            <a:r>
              <a:rPr lang="en-US" sz="1600" i="1" dirty="0" smtClean="0"/>
              <a:t> </a:t>
            </a:r>
            <a:r>
              <a:rPr lang="en-US" sz="1600" i="1" dirty="0" err="1" smtClean="0"/>
              <a:t>Disord</a:t>
            </a:r>
            <a:r>
              <a:rPr lang="en-US" sz="1600" dirty="0" smtClean="0"/>
              <a:t> </a:t>
            </a:r>
            <a:r>
              <a:rPr lang="en-US" sz="1600" b="1" dirty="0" smtClean="0"/>
              <a:t>20, </a:t>
            </a:r>
            <a:r>
              <a:rPr lang="en-US" sz="1600" dirty="0" smtClean="0"/>
              <a:t>207–217 (2019). https://doi.org/10.1007/s11154-019-09492-1</a:t>
            </a:r>
            <a:endParaRPr lang="el-GR"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 xmlns:a16="http://schemas.microsoft.com/office/drawing/2014/main" id="{63B3F11A-D11D-1C42-A4F6-D95028C6344F}"/>
              </a:ext>
            </a:extLst>
          </p:cNvPr>
          <p:cNvSpPr>
            <a:spLocks noGrp="1" noChangeArrowheads="1"/>
          </p:cNvSpPr>
          <p:nvPr>
            <p:ph type="title"/>
          </p:nvPr>
        </p:nvSpPr>
        <p:spPr/>
        <p:txBody>
          <a:bodyPr/>
          <a:lstStyle/>
          <a:p>
            <a:pPr algn="ctr" eaLnBrk="1" hangingPunct="1">
              <a:defRPr/>
            </a:pPr>
            <a:r>
              <a:rPr lang="el-GR" sz="4000" b="1" dirty="0"/>
              <a:t>Αλληλεπιδράσεις κυττάρων – μεσοκυττάριας ουσίας</a:t>
            </a:r>
            <a:r>
              <a:rPr lang="el-GR" sz="4000" dirty="0"/>
              <a:t> </a:t>
            </a:r>
          </a:p>
        </p:txBody>
      </p:sp>
      <p:sp>
        <p:nvSpPr>
          <p:cNvPr id="60419" name="Rectangle 3">
            <a:extLst>
              <a:ext uri="{FF2B5EF4-FFF2-40B4-BE49-F238E27FC236}">
                <a16:creationId xmlns="" xmlns:a16="http://schemas.microsoft.com/office/drawing/2014/main" id="{FA95CB5A-4BC7-0C48-A8CE-067039FC3146}"/>
              </a:ext>
            </a:extLst>
          </p:cNvPr>
          <p:cNvSpPr>
            <a:spLocks noGrp="1" noChangeArrowheads="1"/>
          </p:cNvSpPr>
          <p:nvPr>
            <p:ph type="body" idx="1"/>
          </p:nvPr>
        </p:nvSpPr>
        <p:spPr>
          <a:xfrm>
            <a:off x="628650" y="2324099"/>
            <a:ext cx="7886700" cy="4171951"/>
          </a:xfrm>
        </p:spPr>
        <p:txBody>
          <a:bodyPr/>
          <a:lstStyle/>
          <a:p>
            <a:pPr algn="just" eaLnBrk="1" hangingPunct="1">
              <a:defRPr/>
            </a:pPr>
            <a:r>
              <a:rPr lang="el-GR" dirty="0"/>
              <a:t>Η επούλωση απαιτεί την τακτική μετακίνηση κυττάρων-</a:t>
            </a:r>
            <a:r>
              <a:rPr lang="el-GR" dirty="0" err="1"/>
              <a:t>εξωκυττάριας</a:t>
            </a:r>
            <a:r>
              <a:rPr lang="el-GR" dirty="0"/>
              <a:t> </a:t>
            </a:r>
            <a:r>
              <a:rPr lang="el-GR" dirty="0" smtClean="0"/>
              <a:t>ουσίας</a:t>
            </a:r>
            <a:r>
              <a:rPr lang="en-US" dirty="0" smtClean="0"/>
              <a:t>.</a:t>
            </a:r>
            <a:endParaRPr lang="el-GR" dirty="0" smtClean="0"/>
          </a:p>
          <a:p>
            <a:pPr algn="just" eaLnBrk="1" hangingPunct="1">
              <a:defRPr/>
            </a:pPr>
            <a:endParaRPr lang="el-GR" dirty="0"/>
          </a:p>
          <a:p>
            <a:pPr algn="just" eaLnBrk="1" hangingPunct="1">
              <a:defRPr/>
            </a:pPr>
            <a:r>
              <a:rPr lang="el-GR" dirty="0"/>
              <a:t>Η κυτταρική </a:t>
            </a:r>
            <a:r>
              <a:rPr lang="el-GR" dirty="0">
                <a:effectLst>
                  <a:outerShdw blurRad="38100" dist="38100" dir="2700000" algn="tl">
                    <a:srgbClr val="000000">
                      <a:alpha val="43137"/>
                    </a:srgbClr>
                  </a:outerShdw>
                </a:effectLst>
              </a:rPr>
              <a:t>μετανάστευση</a:t>
            </a:r>
            <a:r>
              <a:rPr lang="el-GR" dirty="0"/>
              <a:t> αποσκοπεί:</a:t>
            </a:r>
          </a:p>
          <a:p>
            <a:pPr lvl="1" algn="just" eaLnBrk="1" hangingPunct="1">
              <a:buClr>
                <a:schemeClr val="tx1"/>
              </a:buClr>
              <a:buFont typeface="Wingdings" pitchFamily="2" charset="2"/>
              <a:buChar char="ü"/>
              <a:defRPr/>
            </a:pPr>
            <a:r>
              <a:rPr lang="el-GR" dirty="0"/>
              <a:t>   στην προσέλκυση φλεγμονωδών και </a:t>
            </a:r>
            <a:r>
              <a:rPr lang="el-GR" dirty="0" err="1"/>
              <a:t>ινοπαραγωγών</a:t>
            </a:r>
            <a:r>
              <a:rPr lang="el-GR" dirty="0"/>
              <a:t> κυττάρων στην περιοχή του τραύματος (</a:t>
            </a:r>
            <a:r>
              <a:rPr lang="el-GR" dirty="0" err="1"/>
              <a:t>χημειοταξία</a:t>
            </a:r>
            <a:r>
              <a:rPr lang="el-GR" dirty="0"/>
              <a:t>)</a:t>
            </a:r>
          </a:p>
          <a:p>
            <a:pPr lvl="1" algn="just" eaLnBrk="1" hangingPunct="1">
              <a:buClr>
                <a:schemeClr val="tx1"/>
              </a:buClr>
              <a:buFont typeface="Wingdings" pitchFamily="2" charset="2"/>
              <a:buChar char="ü"/>
              <a:defRPr/>
            </a:pPr>
            <a:r>
              <a:rPr lang="el-GR" dirty="0"/>
              <a:t>   στην κατανομή, οργάνωση και οριοθέτηση των κυττάρων </a:t>
            </a:r>
            <a:r>
              <a:rPr lang="el-GR" dirty="0" smtClean="0"/>
              <a:t>αυτών.</a:t>
            </a:r>
            <a:endParaRPr lang="el-GR" dirty="0"/>
          </a:p>
        </p:txBody>
      </p:sp>
    </p:spTree>
    <p:extLst>
      <p:ext uri="{BB962C8B-B14F-4D97-AF65-F5344CB8AC3E}">
        <p14:creationId xmlns="" xmlns:p14="http://schemas.microsoft.com/office/powerpoint/2010/main" val="247755667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 xmlns:a16="http://schemas.microsoft.com/office/drawing/2014/main" id="{E24E824D-4A1C-BF4D-8020-6079CE0D6CFF}"/>
              </a:ext>
            </a:extLst>
          </p:cNvPr>
          <p:cNvSpPr>
            <a:spLocks noGrp="1" noChangeArrowheads="1"/>
          </p:cNvSpPr>
          <p:nvPr>
            <p:ph type="title"/>
          </p:nvPr>
        </p:nvSpPr>
        <p:spPr/>
        <p:txBody>
          <a:bodyPr/>
          <a:lstStyle/>
          <a:p>
            <a:pPr algn="ctr" eaLnBrk="1" hangingPunct="1">
              <a:defRPr/>
            </a:pPr>
            <a:r>
              <a:rPr lang="el-GR" sz="4000" b="1" dirty="0"/>
              <a:t>Αλληλεπιδράσεις κυττάρων – </a:t>
            </a:r>
            <a:r>
              <a:rPr lang="el-GR" sz="4000" b="1" dirty="0" err="1"/>
              <a:t>εξωκυττάριας</a:t>
            </a:r>
            <a:r>
              <a:rPr lang="el-GR" sz="4000" b="1" dirty="0"/>
              <a:t> ουσίας</a:t>
            </a:r>
          </a:p>
        </p:txBody>
      </p:sp>
      <p:sp>
        <p:nvSpPr>
          <p:cNvPr id="61443" name="Rectangle 3">
            <a:extLst>
              <a:ext uri="{FF2B5EF4-FFF2-40B4-BE49-F238E27FC236}">
                <a16:creationId xmlns="" xmlns:a16="http://schemas.microsoft.com/office/drawing/2014/main" id="{CAF21C14-60A9-1547-86BC-7320F4DEC57E}"/>
              </a:ext>
            </a:extLst>
          </p:cNvPr>
          <p:cNvSpPr>
            <a:spLocks noGrp="1" noChangeArrowheads="1"/>
          </p:cNvSpPr>
          <p:nvPr>
            <p:ph type="body" idx="1"/>
          </p:nvPr>
        </p:nvSpPr>
        <p:spPr/>
        <p:txBody>
          <a:bodyPr/>
          <a:lstStyle/>
          <a:p>
            <a:pPr marL="0" indent="0" algn="ctr" eaLnBrk="1" hangingPunct="1">
              <a:buNone/>
              <a:defRPr/>
            </a:pPr>
            <a:r>
              <a:rPr lang="el-GR" b="1" u="sng" dirty="0" err="1" smtClean="0">
                <a:solidFill>
                  <a:srgbClr val="A50021"/>
                </a:solidFill>
              </a:rPr>
              <a:t>Ιντεγκρίνες</a:t>
            </a:r>
            <a:endParaRPr lang="el-GR" b="1" u="sng" dirty="0" smtClean="0">
              <a:solidFill>
                <a:srgbClr val="A50021"/>
              </a:solidFill>
            </a:endParaRPr>
          </a:p>
          <a:p>
            <a:pPr marL="0" indent="0" algn="just" eaLnBrk="1" hangingPunct="1">
              <a:buNone/>
              <a:defRPr/>
            </a:pPr>
            <a:endParaRPr lang="el-GR" b="1" u="sng" dirty="0">
              <a:solidFill>
                <a:srgbClr val="A50021"/>
              </a:solidFill>
            </a:endParaRPr>
          </a:p>
          <a:p>
            <a:pPr algn="just" eaLnBrk="1" hangingPunct="1">
              <a:buFont typeface="Wingdings" pitchFamily="2" charset="2"/>
              <a:buNone/>
              <a:defRPr/>
            </a:pPr>
            <a:r>
              <a:rPr lang="el-GR" dirty="0"/>
              <a:t>   Οικογένεια υποδοχέων της κυτταρικής επιφανείας που προσδένονται σε συστατικά της </a:t>
            </a:r>
            <a:r>
              <a:rPr lang="el-GR" dirty="0" err="1"/>
              <a:t>εξωκυττάριας</a:t>
            </a:r>
            <a:r>
              <a:rPr lang="el-GR" dirty="0"/>
              <a:t> </a:t>
            </a:r>
            <a:r>
              <a:rPr lang="el-GR" dirty="0" smtClean="0"/>
              <a:t>ουσίας</a:t>
            </a:r>
            <a:r>
              <a:rPr lang="en-US" dirty="0" smtClean="0"/>
              <a:t>,</a:t>
            </a:r>
            <a:endParaRPr lang="el-GR" dirty="0"/>
          </a:p>
          <a:p>
            <a:pPr algn="just" eaLnBrk="1" hangingPunct="1">
              <a:buFont typeface="Wingdings" pitchFamily="2" charset="2"/>
              <a:buNone/>
              <a:defRPr/>
            </a:pPr>
            <a:r>
              <a:rPr lang="el-GR" dirty="0"/>
              <a:t>   π.χ. κολλαγόνο, </a:t>
            </a:r>
            <a:r>
              <a:rPr lang="el-GR" dirty="0" err="1"/>
              <a:t>λαμινίνη</a:t>
            </a:r>
            <a:r>
              <a:rPr lang="el-GR" dirty="0"/>
              <a:t>, </a:t>
            </a:r>
            <a:r>
              <a:rPr lang="el-GR" dirty="0" err="1" smtClean="0"/>
              <a:t>ινονεκτίνη</a:t>
            </a:r>
            <a:r>
              <a:rPr lang="en-US" dirty="0" smtClean="0"/>
              <a:t>.</a:t>
            </a:r>
            <a:endParaRPr lang="el-GR" dirty="0" smtClean="0"/>
          </a:p>
          <a:p>
            <a:pPr algn="just" eaLnBrk="1" hangingPunct="1">
              <a:buFont typeface="Wingdings" pitchFamily="2" charset="2"/>
              <a:buNone/>
              <a:defRPr/>
            </a:pPr>
            <a:endParaRPr lang="el-GR" dirty="0"/>
          </a:p>
          <a:p>
            <a:pPr algn="just" eaLnBrk="1" hangingPunct="1">
              <a:buClr>
                <a:schemeClr val="tx1"/>
              </a:buClr>
              <a:defRPr/>
            </a:pPr>
            <a:r>
              <a:rPr lang="el-GR" dirty="0"/>
              <a:t>Πιθανή οδός επικοινωνίας </a:t>
            </a:r>
            <a:r>
              <a:rPr lang="el-GR" dirty="0" err="1"/>
              <a:t>εξωκυττάριας</a:t>
            </a:r>
            <a:r>
              <a:rPr lang="el-GR" dirty="0"/>
              <a:t> ουσίας-</a:t>
            </a:r>
            <a:r>
              <a:rPr lang="el-GR" dirty="0" err="1"/>
              <a:t>ενδοκυτταρίων</a:t>
            </a:r>
            <a:r>
              <a:rPr lang="el-GR" dirty="0"/>
              <a:t> διαμερισμάτων</a:t>
            </a:r>
          </a:p>
        </p:txBody>
      </p:sp>
    </p:spTree>
    <p:extLst>
      <p:ext uri="{BB962C8B-B14F-4D97-AF65-F5344CB8AC3E}">
        <p14:creationId xmlns="" xmlns:p14="http://schemas.microsoft.com/office/powerpoint/2010/main" val="167756745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σάρωση">
            <a:extLst>
              <a:ext uri="{FF2B5EF4-FFF2-40B4-BE49-F238E27FC236}">
                <a16:creationId xmlns="" xmlns:a16="http://schemas.microsoft.com/office/drawing/2014/main" id="{D36FF45A-EBBB-124A-B50D-7BDBE097E0AA}"/>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00023" y="406400"/>
            <a:ext cx="8667752" cy="598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16849320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 xmlns:a16="http://schemas.microsoft.com/office/drawing/2014/main" id="{0A9DBA03-93B5-324A-A050-DACBD887611C}"/>
              </a:ext>
            </a:extLst>
          </p:cNvPr>
          <p:cNvSpPr>
            <a:spLocks noGrp="1" noChangeArrowheads="1"/>
          </p:cNvSpPr>
          <p:nvPr>
            <p:ph type="title"/>
          </p:nvPr>
        </p:nvSpPr>
        <p:spPr/>
        <p:txBody>
          <a:bodyPr/>
          <a:lstStyle/>
          <a:p>
            <a:pPr algn="ctr" eaLnBrk="1" hangingPunct="1">
              <a:defRPr/>
            </a:pPr>
            <a:r>
              <a:rPr lang="el-GR" sz="3600" b="1" dirty="0"/>
              <a:t>Αλληλεπιδράσεις μεταξύ κυττάρων -</a:t>
            </a:r>
            <a:br>
              <a:rPr lang="el-GR" sz="3600" b="1" dirty="0"/>
            </a:br>
            <a:r>
              <a:rPr lang="el-GR" sz="3600" b="1" dirty="0" err="1" smtClean="0">
                <a:effectLst>
                  <a:outerShdw blurRad="38100" dist="38100" dir="2700000" algn="tl">
                    <a:srgbClr val="000000">
                      <a:alpha val="43137"/>
                    </a:srgbClr>
                  </a:outerShdw>
                </a:effectLst>
              </a:rPr>
              <a:t>Κυτταροκίνες</a:t>
            </a:r>
            <a:endParaRPr lang="el-GR" sz="3600" b="1" dirty="0">
              <a:effectLst>
                <a:outerShdw blurRad="38100" dist="38100" dir="2700000" algn="tl">
                  <a:srgbClr val="000000">
                    <a:alpha val="43137"/>
                  </a:srgbClr>
                </a:outerShdw>
              </a:effectLst>
            </a:endParaRPr>
          </a:p>
        </p:txBody>
      </p:sp>
      <p:sp>
        <p:nvSpPr>
          <p:cNvPr id="62467" name="Rectangle 3">
            <a:extLst>
              <a:ext uri="{FF2B5EF4-FFF2-40B4-BE49-F238E27FC236}">
                <a16:creationId xmlns="" xmlns:a16="http://schemas.microsoft.com/office/drawing/2014/main" id="{C7B735FD-9A67-9B4E-9B4F-8759FDFD1AAB}"/>
              </a:ext>
            </a:extLst>
          </p:cNvPr>
          <p:cNvSpPr>
            <a:spLocks noGrp="1" noChangeArrowheads="1"/>
          </p:cNvSpPr>
          <p:nvPr>
            <p:ph type="body" idx="1"/>
          </p:nvPr>
        </p:nvSpPr>
        <p:spPr/>
        <p:txBody>
          <a:bodyPr>
            <a:normAutofit lnSpcReduction="10000"/>
          </a:bodyPr>
          <a:lstStyle/>
          <a:p>
            <a:pPr marL="609600" indent="-609600" algn="just" eaLnBrk="1" hangingPunct="1">
              <a:defRPr/>
            </a:pPr>
            <a:r>
              <a:rPr lang="el-GR" sz="2800" dirty="0"/>
              <a:t>Διαλυτές πρωτεΐνες που εκκρίνονται από τα κύτταρα και:</a:t>
            </a:r>
          </a:p>
          <a:p>
            <a:pPr marL="609600" indent="-609600" algn="just" eaLnBrk="1" hangingPunct="1">
              <a:buFontTx/>
              <a:buAutoNum type="arabicParenR"/>
              <a:defRPr/>
            </a:pPr>
            <a:r>
              <a:rPr lang="el-GR" sz="2800" dirty="0"/>
              <a:t>δεσμεύονται σε ειδικούς επιφανειακούς υποδοχείς</a:t>
            </a:r>
          </a:p>
          <a:p>
            <a:pPr marL="609600" indent="-609600" algn="just" eaLnBrk="1" hangingPunct="1">
              <a:buFontTx/>
              <a:buAutoNum type="arabicParenR"/>
              <a:defRPr/>
            </a:pPr>
            <a:r>
              <a:rPr lang="el-GR" sz="2800" dirty="0"/>
              <a:t>είναι </a:t>
            </a:r>
            <a:r>
              <a:rPr lang="el-GR" sz="2800" dirty="0" err="1" smtClean="0"/>
              <a:t>μιτογόν</a:t>
            </a:r>
            <a:r>
              <a:rPr lang="el-GR" dirty="0" err="1" smtClean="0"/>
              <a:t>ες</a:t>
            </a:r>
            <a:r>
              <a:rPr lang="el-GR" sz="2800" dirty="0" smtClean="0"/>
              <a:t> </a:t>
            </a:r>
            <a:r>
              <a:rPr lang="el-GR" sz="2800" dirty="0"/>
              <a:t>(αυξητικοί παράγοντες)</a:t>
            </a:r>
          </a:p>
          <a:p>
            <a:pPr marL="609600" indent="-609600" algn="just" eaLnBrk="1" hangingPunct="1">
              <a:buFontTx/>
              <a:buAutoNum type="arabicParenR"/>
              <a:defRPr/>
            </a:pPr>
            <a:r>
              <a:rPr lang="el-GR" sz="2800" dirty="0"/>
              <a:t>τροποποιούν την κυτταρική </a:t>
            </a:r>
            <a:r>
              <a:rPr lang="el-GR" sz="2800" dirty="0" smtClean="0"/>
              <a:t>συμπεριφορά.</a:t>
            </a:r>
            <a:endParaRPr lang="el-GR" sz="2800" dirty="0"/>
          </a:p>
          <a:p>
            <a:pPr marL="609600" indent="-609600" algn="just" eaLnBrk="1" hangingPunct="1">
              <a:buFontTx/>
              <a:buAutoNum type="arabicParenR"/>
              <a:defRPr/>
            </a:pPr>
            <a:endParaRPr lang="el-GR" sz="2800" dirty="0"/>
          </a:p>
          <a:p>
            <a:pPr marL="609600" indent="-609600" algn="just" eaLnBrk="1" hangingPunct="1">
              <a:buClr>
                <a:schemeClr val="tx1"/>
              </a:buClr>
              <a:defRPr/>
            </a:pPr>
            <a:r>
              <a:rPr lang="el-GR" sz="2800" dirty="0"/>
              <a:t>Σημαντικό ρόλο στην εμβρυογένεση, στη φλεγμονή, στην ανοσολογική απάντηση και στην </a:t>
            </a:r>
            <a:r>
              <a:rPr lang="el-GR" sz="2800" dirty="0" smtClean="0"/>
              <a:t>επούλωση.</a:t>
            </a:r>
            <a:endParaRPr lang="el-GR" sz="2800" dirty="0"/>
          </a:p>
        </p:txBody>
      </p:sp>
    </p:spTree>
    <p:extLst>
      <p:ext uri="{BB962C8B-B14F-4D97-AF65-F5344CB8AC3E}">
        <p14:creationId xmlns="" xmlns:p14="http://schemas.microsoft.com/office/powerpoint/2010/main" val="269721369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 xmlns:a16="http://schemas.microsoft.com/office/drawing/2014/main" id="{DED90F13-61EA-FB4F-8891-BF1ECAFA5FCE}"/>
              </a:ext>
            </a:extLst>
          </p:cNvPr>
          <p:cNvSpPr>
            <a:spLocks noGrp="1" noChangeArrowheads="1"/>
          </p:cNvSpPr>
          <p:nvPr>
            <p:ph type="title"/>
          </p:nvPr>
        </p:nvSpPr>
        <p:spPr>
          <a:xfrm>
            <a:off x="892810" y="271462"/>
            <a:ext cx="6870700" cy="1148397"/>
          </a:xfrm>
        </p:spPr>
        <p:txBody>
          <a:bodyPr>
            <a:normAutofit/>
          </a:bodyPr>
          <a:lstStyle/>
          <a:p>
            <a:pPr algn="ctr" eaLnBrk="1" hangingPunct="1">
              <a:defRPr/>
            </a:pPr>
            <a:r>
              <a:rPr lang="el-GR" sz="2800" b="1" dirty="0">
                <a:effectLst>
                  <a:outerShdw blurRad="38100" dist="38100" dir="2700000" algn="tl">
                    <a:srgbClr val="000000">
                      <a:alpha val="43137"/>
                    </a:srgbClr>
                  </a:outerShdw>
                </a:effectLst>
              </a:rPr>
              <a:t>Αυξητικός παράγοντας των Αιμοπεταλίων</a:t>
            </a:r>
            <a:br>
              <a:rPr lang="el-GR" sz="2800" b="1" dirty="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Platelet-Derived Growth Factor (PDGF)</a:t>
            </a:r>
            <a:endParaRPr lang="el-GR" sz="2800" b="1" dirty="0">
              <a:effectLst>
                <a:outerShdw blurRad="38100" dist="38100" dir="2700000" algn="tl">
                  <a:srgbClr val="000000">
                    <a:alpha val="43137"/>
                  </a:srgbClr>
                </a:outerShdw>
              </a:effectLst>
            </a:endParaRPr>
          </a:p>
        </p:txBody>
      </p:sp>
      <p:sp>
        <p:nvSpPr>
          <p:cNvPr id="64515" name="Rectangle 3">
            <a:extLst>
              <a:ext uri="{FF2B5EF4-FFF2-40B4-BE49-F238E27FC236}">
                <a16:creationId xmlns="" xmlns:a16="http://schemas.microsoft.com/office/drawing/2014/main" id="{F6622EAB-4DAB-6F41-A25C-B7F4BF1C9C72}"/>
              </a:ext>
            </a:extLst>
          </p:cNvPr>
          <p:cNvSpPr>
            <a:spLocks noGrp="1" noChangeArrowheads="1"/>
          </p:cNvSpPr>
          <p:nvPr>
            <p:ph type="body" idx="1"/>
          </p:nvPr>
        </p:nvSpPr>
        <p:spPr>
          <a:xfrm>
            <a:off x="0" y="2060575"/>
            <a:ext cx="9144000" cy="4525963"/>
          </a:xfrm>
        </p:spPr>
        <p:txBody>
          <a:bodyPr/>
          <a:lstStyle/>
          <a:p>
            <a:pPr algn="just" eaLnBrk="1" hangingPunct="1">
              <a:lnSpc>
                <a:spcPct val="90000"/>
              </a:lnSpc>
              <a:buFont typeface="Wingdings" pitchFamily="2" charset="2"/>
              <a:buNone/>
              <a:defRPr/>
            </a:pPr>
            <a:r>
              <a:rPr lang="el-GR" sz="2800" dirty="0" smtClean="0"/>
              <a:t>   Αποθηκεύεται </a:t>
            </a:r>
            <a:r>
              <a:rPr lang="el-GR" sz="2800" dirty="0"/>
              <a:t>στα α-κοκκία των αιμοπεταλίων και απελευθερώνεται μετά την </a:t>
            </a:r>
            <a:r>
              <a:rPr lang="el-GR" sz="2800" dirty="0" err="1"/>
              <a:t>αιμοπεταλιακή</a:t>
            </a:r>
            <a:r>
              <a:rPr lang="el-GR" sz="2800" dirty="0"/>
              <a:t> </a:t>
            </a:r>
            <a:r>
              <a:rPr lang="el-GR" sz="2800" dirty="0" smtClean="0"/>
              <a:t>συσσώρευση, </a:t>
            </a:r>
            <a:r>
              <a:rPr lang="el-GR" sz="2800" dirty="0"/>
              <a:t>κατά την </a:t>
            </a:r>
            <a:r>
              <a:rPr lang="el-GR" sz="2800" dirty="0" smtClean="0"/>
              <a:t>αιμόσταση.</a:t>
            </a:r>
            <a:endParaRPr lang="el-GR" sz="2800" dirty="0"/>
          </a:p>
          <a:p>
            <a:pPr algn="just" eaLnBrk="1" hangingPunct="1">
              <a:lnSpc>
                <a:spcPct val="90000"/>
              </a:lnSpc>
              <a:defRPr/>
            </a:pPr>
            <a:r>
              <a:rPr lang="el-GR" sz="2800" dirty="0"/>
              <a:t>Εκκρίνεται και από: </a:t>
            </a:r>
            <a:r>
              <a:rPr lang="el-GR" sz="2800" dirty="0" err="1"/>
              <a:t>μακροφάγα</a:t>
            </a:r>
            <a:r>
              <a:rPr lang="el-GR" sz="2800" dirty="0"/>
              <a:t>, ενδοθηλιακά κύτταρα, λεία </a:t>
            </a:r>
            <a:r>
              <a:rPr lang="el-GR" sz="2800" dirty="0" smtClean="0"/>
              <a:t>μυϊκά </a:t>
            </a:r>
            <a:r>
              <a:rPr lang="el-GR" sz="2800" dirty="0"/>
              <a:t>κύτταρα, μετασχηματισμένες </a:t>
            </a:r>
            <a:r>
              <a:rPr lang="el-GR" sz="2800" dirty="0" err="1" smtClean="0"/>
              <a:t>ινοβλάστες</a:t>
            </a:r>
            <a:r>
              <a:rPr lang="el-GR" sz="2800" dirty="0" smtClean="0"/>
              <a:t>.</a:t>
            </a:r>
            <a:endParaRPr lang="el-GR" sz="2800" dirty="0"/>
          </a:p>
          <a:p>
            <a:pPr algn="just" eaLnBrk="1" hangingPunct="1">
              <a:lnSpc>
                <a:spcPct val="90000"/>
              </a:lnSpc>
              <a:defRPr/>
            </a:pPr>
            <a:r>
              <a:rPr lang="el-GR" sz="2800" dirty="0" err="1"/>
              <a:t>Κυτοκίνη</a:t>
            </a:r>
            <a:r>
              <a:rPr lang="el-GR" sz="2800" dirty="0"/>
              <a:t> με ισχυρή </a:t>
            </a:r>
            <a:r>
              <a:rPr lang="el-GR" sz="2800" dirty="0" err="1"/>
              <a:t>μιτογόνο</a:t>
            </a:r>
            <a:r>
              <a:rPr lang="el-GR" sz="2800" dirty="0"/>
              <a:t> και </a:t>
            </a:r>
            <a:r>
              <a:rPr lang="el-GR" sz="2800" dirty="0" err="1"/>
              <a:t>χημειοτακτική</a:t>
            </a:r>
            <a:r>
              <a:rPr lang="el-GR" sz="2800" dirty="0"/>
              <a:t> δράση</a:t>
            </a:r>
          </a:p>
          <a:p>
            <a:pPr algn="just" eaLnBrk="1" hangingPunct="1">
              <a:lnSpc>
                <a:spcPct val="90000"/>
              </a:lnSpc>
              <a:defRPr/>
            </a:pPr>
            <a:r>
              <a:rPr lang="el-GR" sz="2800" b="1" dirty="0" err="1"/>
              <a:t>Μιτογόνος</a:t>
            </a:r>
            <a:r>
              <a:rPr lang="el-GR" sz="2800" b="1" dirty="0"/>
              <a:t> δράση →</a:t>
            </a:r>
            <a:r>
              <a:rPr lang="el-GR" sz="2800" dirty="0"/>
              <a:t> </a:t>
            </a:r>
            <a:r>
              <a:rPr lang="el-GR" sz="2800" dirty="0" err="1"/>
              <a:t>ινοβλάστες</a:t>
            </a:r>
            <a:r>
              <a:rPr lang="en-US" sz="2800" dirty="0"/>
              <a:t>, </a:t>
            </a:r>
            <a:r>
              <a:rPr lang="el-GR" sz="2800" dirty="0"/>
              <a:t>ενδοθηλιακά κύτταρα</a:t>
            </a:r>
          </a:p>
          <a:p>
            <a:pPr algn="just" eaLnBrk="1" hangingPunct="1">
              <a:lnSpc>
                <a:spcPct val="90000"/>
              </a:lnSpc>
              <a:defRPr/>
            </a:pPr>
            <a:r>
              <a:rPr lang="el-GR" sz="2800" b="1" dirty="0" err="1"/>
              <a:t>Χημειοτακτική</a:t>
            </a:r>
            <a:r>
              <a:rPr lang="el-GR" sz="2800" b="1" dirty="0"/>
              <a:t> δράση →</a:t>
            </a:r>
            <a:r>
              <a:rPr lang="el-GR" sz="2800" dirty="0"/>
              <a:t> φλεγμονώδη κύτταρα: μονοκύτταρα/</a:t>
            </a:r>
            <a:r>
              <a:rPr lang="el-GR" sz="2800" dirty="0" err="1"/>
              <a:t>μακροφάγα</a:t>
            </a:r>
            <a:r>
              <a:rPr lang="el-GR" sz="2800" dirty="0"/>
              <a:t>, </a:t>
            </a:r>
            <a:r>
              <a:rPr lang="el-GR" sz="2800" dirty="0" smtClean="0"/>
              <a:t>ουδετερόφιλα.</a:t>
            </a:r>
            <a:endParaRPr lang="el-GR" sz="2800" dirty="0"/>
          </a:p>
        </p:txBody>
      </p:sp>
    </p:spTree>
    <p:extLst>
      <p:ext uri="{BB962C8B-B14F-4D97-AF65-F5344CB8AC3E}">
        <p14:creationId xmlns="" xmlns:p14="http://schemas.microsoft.com/office/powerpoint/2010/main" val="100772830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 xmlns:a16="http://schemas.microsoft.com/office/drawing/2014/main" id="{20626AF1-0C4C-A441-8F14-B88B87EDB4BE}"/>
              </a:ext>
            </a:extLst>
          </p:cNvPr>
          <p:cNvSpPr>
            <a:spLocks noGrp="1" noChangeArrowheads="1"/>
          </p:cNvSpPr>
          <p:nvPr>
            <p:ph type="title"/>
          </p:nvPr>
        </p:nvSpPr>
        <p:spPr/>
        <p:txBody>
          <a:bodyPr/>
          <a:lstStyle/>
          <a:p>
            <a:pPr algn="ctr" eaLnBrk="1" hangingPunct="1">
              <a:defRPr/>
            </a:pPr>
            <a:r>
              <a:rPr lang="el-GR" sz="3200" b="1" dirty="0" err="1">
                <a:effectLst>
                  <a:outerShdw blurRad="38100" dist="38100" dir="2700000" algn="tl">
                    <a:srgbClr val="000000">
                      <a:alpha val="43137"/>
                    </a:srgbClr>
                  </a:outerShdw>
                </a:effectLst>
              </a:rPr>
              <a:t>Επιδερμιδικός</a:t>
            </a:r>
            <a:r>
              <a:rPr lang="el-GR" sz="3200" b="1" dirty="0">
                <a:effectLst>
                  <a:outerShdw blurRad="38100" dist="38100" dir="2700000" algn="tl">
                    <a:srgbClr val="000000">
                      <a:alpha val="43137"/>
                    </a:srgbClr>
                  </a:outerShdw>
                </a:effectLst>
              </a:rPr>
              <a:t> αυξητικός παράγοντας</a:t>
            </a:r>
            <a:r>
              <a:rPr lang="en-US" sz="3200" b="1" dirty="0">
                <a:effectLst>
                  <a:outerShdw blurRad="38100" dist="38100" dir="2700000" algn="tl">
                    <a:srgbClr val="000000">
                      <a:alpha val="43137"/>
                    </a:srgbClr>
                  </a:outerShdw>
                </a:effectLst>
              </a:rPr>
              <a:t/>
            </a:r>
            <a:br>
              <a:rPr lang="en-US" sz="3200" b="1" dirty="0">
                <a:effectLst>
                  <a:outerShdw blurRad="38100" dist="38100" dir="2700000" algn="tl">
                    <a:srgbClr val="000000">
                      <a:alpha val="43137"/>
                    </a:srgbClr>
                  </a:outerShdw>
                </a:effectLst>
              </a:rPr>
            </a:br>
            <a:r>
              <a:rPr lang="el-GR" sz="3200" b="1" dirty="0">
                <a:effectLst>
                  <a:outerShdw blurRad="38100" dist="38100" dir="2700000" algn="tl">
                    <a:srgbClr val="000000">
                      <a:alpha val="43137"/>
                    </a:srgbClr>
                  </a:outerShdw>
                </a:effectLst>
              </a:rPr>
              <a:t> (</a:t>
            </a:r>
            <a:r>
              <a:rPr lang="en-US" sz="3200" b="1" dirty="0">
                <a:effectLst>
                  <a:outerShdw blurRad="38100" dist="38100" dir="2700000" algn="tl">
                    <a:srgbClr val="000000">
                      <a:alpha val="43137"/>
                    </a:srgbClr>
                  </a:outerShdw>
                </a:effectLst>
              </a:rPr>
              <a:t>Epidermal Growth Factor – EGF)</a:t>
            </a:r>
            <a:endParaRPr lang="el-GR" sz="3200" b="1" dirty="0">
              <a:effectLst>
                <a:outerShdw blurRad="38100" dist="38100" dir="2700000" algn="tl">
                  <a:srgbClr val="000000">
                    <a:alpha val="43137"/>
                  </a:srgbClr>
                </a:outerShdw>
              </a:effectLst>
            </a:endParaRPr>
          </a:p>
        </p:txBody>
      </p:sp>
      <p:sp>
        <p:nvSpPr>
          <p:cNvPr id="65539" name="Rectangle 3">
            <a:extLst>
              <a:ext uri="{FF2B5EF4-FFF2-40B4-BE49-F238E27FC236}">
                <a16:creationId xmlns="" xmlns:a16="http://schemas.microsoft.com/office/drawing/2014/main" id="{A30E980E-9548-054F-B53B-2AE3B30AF1BA}"/>
              </a:ext>
            </a:extLst>
          </p:cNvPr>
          <p:cNvSpPr>
            <a:spLocks noGrp="1" noChangeArrowheads="1"/>
          </p:cNvSpPr>
          <p:nvPr>
            <p:ph type="body" idx="1"/>
          </p:nvPr>
        </p:nvSpPr>
        <p:spPr>
          <a:xfrm>
            <a:off x="0" y="1943100"/>
            <a:ext cx="9144000" cy="5067300"/>
          </a:xfrm>
        </p:spPr>
        <p:txBody>
          <a:bodyPr>
            <a:normAutofit/>
          </a:bodyPr>
          <a:lstStyle/>
          <a:p>
            <a:pPr algn="just" eaLnBrk="1" hangingPunct="1">
              <a:lnSpc>
                <a:spcPct val="80000"/>
              </a:lnSpc>
              <a:defRPr/>
            </a:pPr>
            <a:r>
              <a:rPr lang="el-GR" sz="2800" dirty="0"/>
              <a:t>Μικρό πολυπεπτίδιο με μεγάλο εύρος φυσιολογικών </a:t>
            </a:r>
            <a:r>
              <a:rPr lang="el-GR" sz="2800" dirty="0" smtClean="0"/>
              <a:t>δράσεων.</a:t>
            </a:r>
            <a:endParaRPr lang="el-GR" sz="2800" dirty="0"/>
          </a:p>
          <a:p>
            <a:pPr algn="just" eaLnBrk="1" hangingPunct="1">
              <a:lnSpc>
                <a:spcPct val="80000"/>
              </a:lnSpc>
              <a:defRPr/>
            </a:pPr>
            <a:r>
              <a:rPr lang="el-GR" sz="2800" dirty="0"/>
              <a:t>Εκκρίνεται από τα αιμοπετάλια και τα </a:t>
            </a:r>
            <a:r>
              <a:rPr lang="el-GR" sz="2800" dirty="0" err="1" smtClean="0"/>
              <a:t>μακροφάγα</a:t>
            </a:r>
            <a:r>
              <a:rPr lang="el-GR" sz="2800" dirty="0" smtClean="0"/>
              <a:t>.</a:t>
            </a:r>
            <a:endParaRPr lang="el-GR" sz="2800" dirty="0"/>
          </a:p>
          <a:p>
            <a:pPr algn="just" eaLnBrk="1" hangingPunct="1">
              <a:lnSpc>
                <a:spcPct val="80000"/>
              </a:lnSpc>
              <a:defRPr/>
            </a:pPr>
            <a:r>
              <a:rPr lang="el-GR" sz="2800" dirty="0" err="1"/>
              <a:t>Μιτογόνος</a:t>
            </a:r>
            <a:r>
              <a:rPr lang="el-GR" sz="2800" dirty="0"/>
              <a:t> για </a:t>
            </a:r>
            <a:r>
              <a:rPr lang="el-GR" sz="2800" dirty="0" err="1"/>
              <a:t>κερατινοκύτταρα</a:t>
            </a:r>
            <a:r>
              <a:rPr lang="el-GR" sz="2800" dirty="0"/>
              <a:t> και </a:t>
            </a:r>
            <a:r>
              <a:rPr lang="el-GR" sz="2800" dirty="0" err="1"/>
              <a:t>ινοβλάστες</a:t>
            </a:r>
            <a:r>
              <a:rPr lang="el-GR" sz="2800" dirty="0"/>
              <a:t>.</a:t>
            </a:r>
          </a:p>
          <a:p>
            <a:pPr algn="just" eaLnBrk="1" hangingPunct="1">
              <a:lnSpc>
                <a:spcPct val="80000"/>
              </a:lnSpc>
              <a:defRPr/>
            </a:pPr>
            <a:r>
              <a:rPr lang="el-GR" sz="2800" dirty="0"/>
              <a:t>Συνδέεται με </a:t>
            </a:r>
            <a:r>
              <a:rPr lang="el-GR" sz="2800" dirty="0" err="1"/>
              <a:t>διαμεμβρανικό</a:t>
            </a:r>
            <a:r>
              <a:rPr lang="el-GR" sz="2800" dirty="0"/>
              <a:t> υποδοχέα</a:t>
            </a:r>
            <a:r>
              <a:rPr lang="en-US" sz="2800" dirty="0"/>
              <a:t> (EGF</a:t>
            </a:r>
            <a:r>
              <a:rPr lang="en-US" sz="2800" b="1" dirty="0"/>
              <a:t>R</a:t>
            </a:r>
            <a:r>
              <a:rPr lang="en-US" sz="2800" dirty="0"/>
              <a:t>)</a:t>
            </a:r>
            <a:r>
              <a:rPr lang="el-GR" sz="2800" dirty="0"/>
              <a:t> ο οποίος είναι παρών στα περισσότερα κύτταρα αλλά αφθονότερος στα </a:t>
            </a:r>
            <a:r>
              <a:rPr lang="el-GR" sz="2800" dirty="0" smtClean="0"/>
              <a:t>επιθηλιακά.</a:t>
            </a:r>
            <a:endParaRPr lang="el-GR" sz="2800" dirty="0"/>
          </a:p>
          <a:p>
            <a:pPr algn="just" eaLnBrk="1" hangingPunct="1">
              <a:lnSpc>
                <a:spcPct val="80000"/>
              </a:lnSpc>
              <a:defRPr/>
            </a:pPr>
            <a:r>
              <a:rPr lang="el-GR" sz="2800" dirty="0"/>
              <a:t>Σύνδεση </a:t>
            </a:r>
            <a:r>
              <a:rPr lang="en-US" sz="2800" dirty="0"/>
              <a:t>EGF-EGFR </a:t>
            </a:r>
            <a:r>
              <a:rPr lang="el-GR" sz="2800" dirty="0">
                <a:sym typeface="Wingdings 3" pitchFamily="18" charset="2"/>
              </a:rPr>
              <a:t></a:t>
            </a:r>
            <a:r>
              <a:rPr lang="en-US" sz="2800" dirty="0"/>
              <a:t> </a:t>
            </a:r>
            <a:r>
              <a:rPr lang="el-GR" sz="2800" dirty="0"/>
              <a:t>έναρξη κυτταρικού </a:t>
            </a:r>
            <a:r>
              <a:rPr lang="el-GR" sz="2800" dirty="0" err="1"/>
              <a:t>πολ</a:t>
            </a:r>
            <a:r>
              <a:rPr lang="el-GR" sz="2800" dirty="0"/>
              <a:t>/</a:t>
            </a:r>
            <a:r>
              <a:rPr lang="el-GR" sz="2800" dirty="0" err="1"/>
              <a:t>σμού</a:t>
            </a:r>
            <a:r>
              <a:rPr lang="el-GR" sz="2800" dirty="0"/>
              <a:t> →</a:t>
            </a:r>
            <a:r>
              <a:rPr lang="el-GR" sz="2800" dirty="0">
                <a:solidFill>
                  <a:srgbClr val="A50021"/>
                </a:solidFill>
              </a:rPr>
              <a:t>επιτάχυνση επούλωσης είτε μέσω </a:t>
            </a:r>
            <a:r>
              <a:rPr lang="el-GR" sz="2800" dirty="0" err="1">
                <a:solidFill>
                  <a:srgbClr val="A50021"/>
                </a:solidFill>
              </a:rPr>
              <a:t>επαναεπιθηλιοποίησης</a:t>
            </a:r>
            <a:r>
              <a:rPr lang="el-GR" sz="2800" dirty="0"/>
              <a:t> </a:t>
            </a:r>
            <a:r>
              <a:rPr lang="el-GR" sz="2800" dirty="0">
                <a:solidFill>
                  <a:srgbClr val="A50021"/>
                </a:solidFill>
              </a:rPr>
              <a:t>είτε μέσω διέγερσης </a:t>
            </a:r>
            <a:r>
              <a:rPr lang="el-GR" sz="2800" dirty="0" err="1">
                <a:solidFill>
                  <a:srgbClr val="A50021"/>
                </a:solidFill>
              </a:rPr>
              <a:t>πολ</a:t>
            </a:r>
            <a:r>
              <a:rPr lang="el-GR" sz="2800" dirty="0">
                <a:solidFill>
                  <a:srgbClr val="A50021"/>
                </a:solidFill>
              </a:rPr>
              <a:t>/</a:t>
            </a:r>
            <a:r>
              <a:rPr lang="el-GR" sz="2800" dirty="0" err="1">
                <a:solidFill>
                  <a:srgbClr val="A50021"/>
                </a:solidFill>
              </a:rPr>
              <a:t>σμού</a:t>
            </a:r>
            <a:r>
              <a:rPr lang="el-GR" sz="2800" dirty="0">
                <a:solidFill>
                  <a:srgbClr val="A50021"/>
                </a:solidFill>
              </a:rPr>
              <a:t> </a:t>
            </a:r>
            <a:r>
              <a:rPr lang="el-GR" sz="2800" dirty="0" err="1">
                <a:solidFill>
                  <a:srgbClr val="A50021"/>
                </a:solidFill>
              </a:rPr>
              <a:t>ινοβλαστών</a:t>
            </a:r>
            <a:r>
              <a:rPr lang="el-GR" sz="2800" dirty="0">
                <a:solidFill>
                  <a:srgbClr val="A50021"/>
                </a:solidFill>
              </a:rPr>
              <a:t> και εναπόθεσης </a:t>
            </a:r>
            <a:r>
              <a:rPr lang="el-GR" sz="2800" dirty="0" smtClean="0">
                <a:solidFill>
                  <a:srgbClr val="A50021"/>
                </a:solidFill>
              </a:rPr>
              <a:t>κολλαγόνου.</a:t>
            </a:r>
            <a:endParaRPr lang="el-GR" sz="2800" dirty="0">
              <a:solidFill>
                <a:srgbClr val="A50021"/>
              </a:solidFill>
            </a:endParaRPr>
          </a:p>
        </p:txBody>
      </p:sp>
    </p:spTree>
    <p:extLst>
      <p:ext uri="{BB962C8B-B14F-4D97-AF65-F5344CB8AC3E}">
        <p14:creationId xmlns="" xmlns:p14="http://schemas.microsoft.com/office/powerpoint/2010/main" val="289905878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 xmlns:a16="http://schemas.microsoft.com/office/drawing/2014/main" id="{C4CF6DCE-82B1-F74F-B21C-CE5170097EED}"/>
              </a:ext>
            </a:extLst>
          </p:cNvPr>
          <p:cNvSpPr>
            <a:spLocks noGrp="1" noChangeArrowheads="1"/>
          </p:cNvSpPr>
          <p:nvPr>
            <p:ph type="title"/>
          </p:nvPr>
        </p:nvSpPr>
        <p:spPr/>
        <p:txBody>
          <a:bodyPr/>
          <a:lstStyle/>
          <a:p>
            <a:pPr algn="ctr" eaLnBrk="1" hangingPunct="1">
              <a:defRPr/>
            </a:pPr>
            <a:r>
              <a:rPr lang="el-GR" b="1" dirty="0" smtClean="0"/>
              <a:t>ΘΕΩΡΗΣΗ ΤΗΣ ΦΥΣΙΟΛΟΓΙΚΗΣ ΕΠΟΥΛΩΣΗΣ</a:t>
            </a:r>
            <a:endParaRPr lang="el-GR" b="1" dirty="0"/>
          </a:p>
        </p:txBody>
      </p:sp>
      <p:sp>
        <p:nvSpPr>
          <p:cNvPr id="89091" name="Rectangle 3">
            <a:extLst>
              <a:ext uri="{FF2B5EF4-FFF2-40B4-BE49-F238E27FC236}">
                <a16:creationId xmlns="" xmlns:a16="http://schemas.microsoft.com/office/drawing/2014/main" id="{D86EEDED-132B-144A-AFC0-E66F91E828E6}"/>
              </a:ext>
            </a:extLst>
          </p:cNvPr>
          <p:cNvSpPr>
            <a:spLocks noGrp="1" noChangeArrowheads="1"/>
          </p:cNvSpPr>
          <p:nvPr>
            <p:ph type="body" idx="1"/>
          </p:nvPr>
        </p:nvSpPr>
        <p:spPr>
          <a:xfrm>
            <a:off x="628650" y="2000250"/>
            <a:ext cx="7886700" cy="4176713"/>
          </a:xfrm>
        </p:spPr>
        <p:txBody>
          <a:bodyPr>
            <a:normAutofit/>
          </a:bodyPr>
          <a:lstStyle/>
          <a:p>
            <a:pPr algn="just" eaLnBrk="1" hangingPunct="1">
              <a:lnSpc>
                <a:spcPct val="90000"/>
              </a:lnSpc>
              <a:defRPr/>
            </a:pPr>
            <a:r>
              <a:rPr lang="el-GR" dirty="0"/>
              <a:t>Αντίδραση στην </a:t>
            </a:r>
            <a:r>
              <a:rPr lang="el-GR" dirty="0" err="1"/>
              <a:t>ιστική</a:t>
            </a:r>
            <a:r>
              <a:rPr lang="el-GR" dirty="0"/>
              <a:t> βλάβη με σκοπό την </a:t>
            </a:r>
            <a:r>
              <a:rPr lang="el-GR" dirty="0">
                <a:effectLst>
                  <a:outerShdw blurRad="38100" dist="38100" dir="2700000" algn="tl">
                    <a:srgbClr val="000000">
                      <a:alpha val="43137"/>
                    </a:srgbClr>
                  </a:outerShdw>
                </a:effectLst>
              </a:rPr>
              <a:t>αποκατάσταση</a:t>
            </a:r>
            <a:r>
              <a:rPr lang="el-GR" dirty="0"/>
              <a:t> της φυσιολογικής δομής των ιστών &amp; </a:t>
            </a:r>
            <a:r>
              <a:rPr lang="el-GR" dirty="0" smtClean="0"/>
              <a:t>των οργάνων.</a:t>
            </a:r>
          </a:p>
          <a:p>
            <a:pPr algn="just" eaLnBrk="1" hangingPunct="1">
              <a:lnSpc>
                <a:spcPct val="90000"/>
              </a:lnSpc>
              <a:defRPr/>
            </a:pPr>
            <a:endParaRPr lang="el-GR" dirty="0"/>
          </a:p>
          <a:p>
            <a:pPr algn="just" eaLnBrk="1" hangingPunct="1">
              <a:lnSpc>
                <a:spcPct val="90000"/>
              </a:lnSpc>
              <a:defRPr/>
            </a:pPr>
            <a:r>
              <a:rPr lang="el-GR" dirty="0"/>
              <a:t>Περιλαμβάνει μια </a:t>
            </a:r>
            <a:r>
              <a:rPr lang="el-GR" b="1" dirty="0"/>
              <a:t>φλεγμονώδη φάση </a:t>
            </a:r>
            <a:r>
              <a:rPr lang="el-GR" dirty="0"/>
              <a:t>που </a:t>
            </a:r>
            <a:r>
              <a:rPr lang="el-GR" b="1" spc="600" dirty="0"/>
              <a:t>ακολουθείται</a:t>
            </a:r>
            <a:r>
              <a:rPr lang="el-GR" b="1" dirty="0"/>
              <a:t> </a:t>
            </a:r>
            <a:r>
              <a:rPr lang="el-GR" dirty="0"/>
              <a:t>από</a:t>
            </a:r>
            <a:r>
              <a:rPr lang="en-US" dirty="0"/>
              <a:t>:</a:t>
            </a:r>
            <a:endParaRPr lang="el-GR" dirty="0"/>
          </a:p>
          <a:p>
            <a:pPr lvl="1" algn="just" eaLnBrk="1" hangingPunct="1">
              <a:lnSpc>
                <a:spcPct val="90000"/>
              </a:lnSpc>
              <a:buClr>
                <a:schemeClr val="tx1"/>
              </a:buClr>
              <a:buFont typeface="Wingdings" pitchFamily="2" charset="2"/>
              <a:buChar char="ü"/>
              <a:defRPr/>
            </a:pPr>
            <a:r>
              <a:rPr lang="el-GR" dirty="0"/>
              <a:t> </a:t>
            </a:r>
            <a:r>
              <a:rPr lang="el-GR" dirty="0" err="1"/>
              <a:t>ιστική</a:t>
            </a:r>
            <a:r>
              <a:rPr lang="el-GR" dirty="0"/>
              <a:t> αναγέννηση</a:t>
            </a:r>
            <a:r>
              <a:rPr lang="en-US" dirty="0"/>
              <a:t> (regeneration)</a:t>
            </a:r>
            <a:r>
              <a:rPr lang="el-GR" dirty="0"/>
              <a:t> ή</a:t>
            </a:r>
          </a:p>
          <a:p>
            <a:pPr lvl="1" algn="just" eaLnBrk="1" hangingPunct="1">
              <a:lnSpc>
                <a:spcPct val="90000"/>
              </a:lnSpc>
              <a:buClr>
                <a:schemeClr val="tx1"/>
              </a:buClr>
              <a:buFont typeface="Wingdings" pitchFamily="2" charset="2"/>
              <a:buChar char="ü"/>
              <a:defRPr/>
            </a:pPr>
            <a:r>
              <a:rPr lang="el-GR" dirty="0"/>
              <a:t> επιδιόρθωση</a:t>
            </a:r>
            <a:r>
              <a:rPr lang="en-US" dirty="0"/>
              <a:t> (repair)</a:t>
            </a:r>
            <a:r>
              <a:rPr lang="el-GR" dirty="0"/>
              <a:t> ή</a:t>
            </a:r>
          </a:p>
          <a:p>
            <a:pPr lvl="1" algn="just" eaLnBrk="1" hangingPunct="1">
              <a:lnSpc>
                <a:spcPct val="90000"/>
              </a:lnSpc>
              <a:buClr>
                <a:schemeClr val="tx1"/>
              </a:buClr>
              <a:buFont typeface="Wingdings" pitchFamily="2" charset="2"/>
              <a:buChar char="ü"/>
              <a:defRPr/>
            </a:pPr>
            <a:r>
              <a:rPr lang="el-GR" dirty="0" err="1"/>
              <a:t>ιστική</a:t>
            </a:r>
            <a:r>
              <a:rPr lang="el-GR" dirty="0"/>
              <a:t> αναγέννηση </a:t>
            </a:r>
            <a:r>
              <a:rPr lang="el-GR" dirty="0" smtClean="0"/>
              <a:t> </a:t>
            </a:r>
            <a:r>
              <a:rPr lang="el-GR" dirty="0" smtClean="0">
                <a:effectLst>
                  <a:outerShdw blurRad="38100" dist="38100" dir="2700000" algn="tl">
                    <a:srgbClr val="000000">
                      <a:alpha val="43137"/>
                    </a:srgbClr>
                  </a:outerShdw>
                </a:effectLst>
              </a:rPr>
              <a:t>και</a:t>
            </a:r>
            <a:r>
              <a:rPr lang="el-GR" dirty="0" smtClean="0"/>
              <a:t>  επιδιόρθωση</a:t>
            </a:r>
            <a:endParaRPr lang="el-GR" dirty="0"/>
          </a:p>
        </p:txBody>
      </p:sp>
    </p:spTree>
    <p:extLst>
      <p:ext uri="{BB962C8B-B14F-4D97-AF65-F5344CB8AC3E}">
        <p14:creationId xmlns="" xmlns:p14="http://schemas.microsoft.com/office/powerpoint/2010/main" val="248965397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 xmlns:a16="http://schemas.microsoft.com/office/drawing/2014/main" id="{8C9974F7-E178-F240-807D-D52545EF701F}"/>
              </a:ext>
            </a:extLst>
          </p:cNvPr>
          <p:cNvSpPr>
            <a:spLocks noGrp="1" noChangeArrowheads="1"/>
          </p:cNvSpPr>
          <p:nvPr>
            <p:ph type="title"/>
          </p:nvPr>
        </p:nvSpPr>
        <p:spPr/>
        <p:txBody>
          <a:bodyPr/>
          <a:lstStyle/>
          <a:p>
            <a:pPr algn="ctr" eaLnBrk="1" hangingPunct="1">
              <a:defRPr/>
            </a:pPr>
            <a:r>
              <a:rPr lang="el-GR" sz="3200" b="1" dirty="0">
                <a:effectLst>
                  <a:outerShdw blurRad="38100" dist="38100" dir="2700000" algn="tl">
                    <a:srgbClr val="000000">
                      <a:alpha val="43137"/>
                    </a:srgbClr>
                  </a:outerShdw>
                </a:effectLst>
              </a:rPr>
              <a:t>Αυξητικός παράγοντας των </a:t>
            </a:r>
            <a:r>
              <a:rPr lang="el-GR" sz="3200" b="1" dirty="0" err="1">
                <a:effectLst>
                  <a:outerShdw blurRad="38100" dist="38100" dir="2700000" algn="tl">
                    <a:srgbClr val="000000">
                      <a:alpha val="43137"/>
                    </a:srgbClr>
                  </a:outerShdw>
                </a:effectLst>
              </a:rPr>
              <a:t>ινοβλαστών</a:t>
            </a:r>
            <a:r>
              <a:rPr lang="el-GR" sz="3200" b="1" dirty="0">
                <a:effectLst>
                  <a:outerShdw blurRad="38100" dist="38100" dir="2700000" algn="tl">
                    <a:srgbClr val="000000">
                      <a:alpha val="43137"/>
                    </a:srgbClr>
                  </a:outerShdw>
                </a:effectLst>
              </a:rPr>
              <a:t> (</a:t>
            </a:r>
            <a:r>
              <a:rPr lang="en-US" sz="3200" b="1" dirty="0">
                <a:effectLst>
                  <a:outerShdw blurRad="38100" dist="38100" dir="2700000" algn="tl">
                    <a:srgbClr val="000000">
                      <a:alpha val="43137"/>
                    </a:srgbClr>
                  </a:outerShdw>
                </a:effectLst>
              </a:rPr>
              <a:t>Fibroblast Growth Factor - FGF)</a:t>
            </a:r>
            <a:endParaRPr lang="el-GR" sz="3200" b="1" dirty="0">
              <a:effectLst>
                <a:outerShdw blurRad="38100" dist="38100" dir="2700000" algn="tl">
                  <a:srgbClr val="000000">
                    <a:alpha val="43137"/>
                  </a:srgbClr>
                </a:outerShdw>
              </a:effectLst>
            </a:endParaRPr>
          </a:p>
        </p:txBody>
      </p:sp>
      <p:sp>
        <p:nvSpPr>
          <p:cNvPr id="66563" name="Rectangle 3">
            <a:extLst>
              <a:ext uri="{FF2B5EF4-FFF2-40B4-BE49-F238E27FC236}">
                <a16:creationId xmlns="" xmlns:a16="http://schemas.microsoft.com/office/drawing/2014/main" id="{55B379BA-6FD5-8B42-87FC-AA0E16FC896B}"/>
              </a:ext>
            </a:extLst>
          </p:cNvPr>
          <p:cNvSpPr>
            <a:spLocks noGrp="1" noChangeArrowheads="1"/>
          </p:cNvSpPr>
          <p:nvPr>
            <p:ph type="body" idx="1"/>
          </p:nvPr>
        </p:nvSpPr>
        <p:spPr>
          <a:xfrm>
            <a:off x="628650" y="2257425"/>
            <a:ext cx="7886700" cy="4600574"/>
          </a:xfrm>
        </p:spPr>
        <p:txBody>
          <a:bodyPr/>
          <a:lstStyle/>
          <a:p>
            <a:pPr algn="just" eaLnBrk="1" hangingPunct="1">
              <a:defRPr/>
            </a:pPr>
            <a:r>
              <a:rPr lang="en-US" dirty="0"/>
              <a:t>O</a:t>
            </a:r>
            <a:r>
              <a:rPr lang="el-GR" dirty="0" err="1"/>
              <a:t>ικογένεια</a:t>
            </a:r>
            <a:r>
              <a:rPr lang="el-GR" dirty="0"/>
              <a:t> &gt;15 μέλη</a:t>
            </a:r>
          </a:p>
          <a:p>
            <a:pPr algn="just" eaLnBrk="1" hangingPunct="1">
              <a:defRPr/>
            </a:pPr>
            <a:r>
              <a:rPr lang="el-GR" dirty="0"/>
              <a:t>Τα πιο αντιπροσωπευτικά μέλη:</a:t>
            </a:r>
          </a:p>
          <a:p>
            <a:pPr lvl="1" algn="just" eaLnBrk="1" hangingPunct="1">
              <a:buClr>
                <a:schemeClr val="tx1"/>
              </a:buClr>
              <a:buFont typeface="Wingdings" pitchFamily="2" charset="2"/>
              <a:buChar char="ü"/>
              <a:defRPr/>
            </a:pPr>
            <a:r>
              <a:rPr lang="el-GR" dirty="0"/>
              <a:t>Βασικός </a:t>
            </a:r>
            <a:r>
              <a:rPr lang="en-US" dirty="0"/>
              <a:t>FGF</a:t>
            </a:r>
            <a:r>
              <a:rPr lang="el-GR" dirty="0"/>
              <a:t> (10</a:t>
            </a:r>
            <a:r>
              <a:rPr lang="en-US" dirty="0"/>
              <a:t>×</a:t>
            </a:r>
            <a:r>
              <a:rPr lang="el-GR" dirty="0"/>
              <a:t>δραστικότερος)</a:t>
            </a:r>
          </a:p>
          <a:p>
            <a:pPr lvl="1" algn="just" eaLnBrk="1" hangingPunct="1">
              <a:buClr>
                <a:schemeClr val="tx1"/>
              </a:buClr>
              <a:buFont typeface="Wingdings" pitchFamily="2" charset="2"/>
              <a:buChar char="ü"/>
              <a:defRPr/>
            </a:pPr>
            <a:r>
              <a:rPr lang="el-GR" dirty="0"/>
              <a:t>Ό</a:t>
            </a:r>
            <a:r>
              <a:rPr lang="el-GR" dirty="0" smtClean="0"/>
              <a:t>ξινος </a:t>
            </a:r>
            <a:r>
              <a:rPr lang="en-US" dirty="0"/>
              <a:t>FGF</a:t>
            </a:r>
            <a:endParaRPr lang="el-GR" dirty="0"/>
          </a:p>
          <a:p>
            <a:pPr algn="just" eaLnBrk="1" hangingPunct="1">
              <a:buClr>
                <a:schemeClr val="tx1"/>
              </a:buClr>
              <a:buFontTx/>
              <a:buChar char="•"/>
              <a:defRPr/>
            </a:pPr>
            <a:r>
              <a:rPr lang="el-GR" dirty="0" err="1"/>
              <a:t>Μιτογόνος</a:t>
            </a:r>
            <a:r>
              <a:rPr lang="el-GR" dirty="0"/>
              <a:t> </a:t>
            </a:r>
            <a:r>
              <a:rPr lang="el-GR" dirty="0" err="1"/>
              <a:t>μεσεγχυματικών</a:t>
            </a:r>
            <a:r>
              <a:rPr lang="el-GR" dirty="0"/>
              <a:t> κυττάρων: </a:t>
            </a:r>
            <a:r>
              <a:rPr lang="el-GR" dirty="0" err="1"/>
              <a:t>ινοβλάστες</a:t>
            </a:r>
            <a:r>
              <a:rPr lang="el-GR" dirty="0"/>
              <a:t>, λεία </a:t>
            </a:r>
            <a:r>
              <a:rPr lang="el-GR" dirty="0" smtClean="0"/>
              <a:t>μυϊκά </a:t>
            </a:r>
            <a:r>
              <a:rPr lang="el-GR" dirty="0"/>
              <a:t>κύτταρα, ενδοθηλιακά κύτταρα</a:t>
            </a:r>
          </a:p>
          <a:p>
            <a:pPr algn="just" eaLnBrk="1" hangingPunct="1">
              <a:buClr>
                <a:schemeClr val="tx1"/>
              </a:buClr>
              <a:buFontTx/>
              <a:buChar char="•"/>
              <a:defRPr/>
            </a:pPr>
            <a:r>
              <a:rPr lang="el-GR" dirty="0"/>
              <a:t>Αύξηση κολλαγόνου → επούλωση </a:t>
            </a:r>
          </a:p>
        </p:txBody>
      </p:sp>
    </p:spTree>
    <p:extLst>
      <p:ext uri="{BB962C8B-B14F-4D97-AF65-F5344CB8AC3E}">
        <p14:creationId xmlns="" xmlns:p14="http://schemas.microsoft.com/office/powerpoint/2010/main" val="16704497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 xmlns:a16="http://schemas.microsoft.com/office/drawing/2014/main" id="{3D8F2F50-51D8-0C47-8235-99047C0F2847}"/>
              </a:ext>
            </a:extLst>
          </p:cNvPr>
          <p:cNvSpPr>
            <a:spLocks noGrp="1" noChangeArrowheads="1"/>
          </p:cNvSpPr>
          <p:nvPr>
            <p:ph type="title"/>
          </p:nvPr>
        </p:nvSpPr>
        <p:spPr/>
        <p:txBody>
          <a:bodyPr>
            <a:normAutofit/>
          </a:bodyPr>
          <a:lstStyle/>
          <a:p>
            <a:pPr algn="ctr" eaLnBrk="1" hangingPunct="1">
              <a:defRPr/>
            </a:pPr>
            <a:r>
              <a:rPr lang="el-GR" sz="3200" b="1" dirty="0">
                <a:effectLst>
                  <a:outerShdw blurRad="38100" dist="38100" dir="2700000" algn="tl">
                    <a:srgbClr val="000000">
                      <a:alpha val="43137"/>
                    </a:srgbClr>
                  </a:outerShdw>
                </a:effectLst>
              </a:rPr>
              <a:t>β- </a:t>
            </a:r>
            <a:r>
              <a:rPr lang="el-GR" sz="3200" b="1" dirty="0" err="1">
                <a:effectLst>
                  <a:outerShdw blurRad="38100" dist="38100" dir="2700000" algn="tl">
                    <a:srgbClr val="000000">
                      <a:alpha val="43137"/>
                    </a:srgbClr>
                  </a:outerShdw>
                </a:effectLst>
              </a:rPr>
              <a:t>μετατρεπτικός</a:t>
            </a:r>
            <a:r>
              <a:rPr lang="el-GR" sz="3200" b="1" dirty="0">
                <a:effectLst>
                  <a:outerShdw blurRad="38100" dist="38100" dir="2700000" algn="tl">
                    <a:srgbClr val="000000">
                      <a:alpha val="43137"/>
                    </a:srgbClr>
                  </a:outerShdw>
                </a:effectLst>
              </a:rPr>
              <a:t> αυξητικός παράγοντας</a:t>
            </a:r>
            <a:br>
              <a:rPr lang="el-GR" sz="3200" b="1" dirty="0">
                <a:effectLst>
                  <a:outerShdw blurRad="38100" dist="38100" dir="2700000" algn="tl">
                    <a:srgbClr val="000000">
                      <a:alpha val="43137"/>
                    </a:srgbClr>
                  </a:outerShdw>
                </a:effectLst>
              </a:rPr>
            </a:br>
            <a:r>
              <a:rPr lang="en-US" sz="3200" b="1" dirty="0">
                <a:effectLst>
                  <a:outerShdw blurRad="38100" dist="38100" dir="2700000" algn="tl">
                    <a:srgbClr val="000000">
                      <a:alpha val="43137"/>
                    </a:srgbClr>
                  </a:outerShdw>
                </a:effectLst>
              </a:rPr>
              <a:t>(Transforming growth factor – </a:t>
            </a:r>
            <a:r>
              <a:rPr lang="el-GR" sz="3200" b="1" dirty="0">
                <a:effectLst>
                  <a:outerShdw blurRad="38100" dist="38100" dir="2700000" algn="tl">
                    <a:srgbClr val="000000">
                      <a:alpha val="43137"/>
                    </a:srgbClr>
                  </a:outerShdw>
                </a:effectLst>
              </a:rPr>
              <a:t>β)</a:t>
            </a:r>
          </a:p>
        </p:txBody>
      </p:sp>
      <p:sp>
        <p:nvSpPr>
          <p:cNvPr id="67587" name="Rectangle 3">
            <a:extLst>
              <a:ext uri="{FF2B5EF4-FFF2-40B4-BE49-F238E27FC236}">
                <a16:creationId xmlns="" xmlns:a16="http://schemas.microsoft.com/office/drawing/2014/main" id="{8563CF6D-18DE-A542-A37A-5E5A79DD9D5E}"/>
              </a:ext>
            </a:extLst>
          </p:cNvPr>
          <p:cNvSpPr>
            <a:spLocks noGrp="1" noChangeArrowheads="1"/>
          </p:cNvSpPr>
          <p:nvPr>
            <p:ph type="body" idx="1"/>
          </p:nvPr>
        </p:nvSpPr>
        <p:spPr>
          <a:xfrm>
            <a:off x="539750" y="2457450"/>
            <a:ext cx="8229600" cy="4057650"/>
          </a:xfrm>
        </p:spPr>
        <p:txBody>
          <a:bodyPr/>
          <a:lstStyle/>
          <a:p>
            <a:pPr eaLnBrk="1" hangingPunct="1">
              <a:defRPr/>
            </a:pPr>
            <a:r>
              <a:rPr lang="el-GR" dirty="0" err="1"/>
              <a:t>Κυτοκίνη</a:t>
            </a:r>
            <a:r>
              <a:rPr lang="el-GR" dirty="0"/>
              <a:t> </a:t>
            </a:r>
            <a:r>
              <a:rPr lang="el-GR" dirty="0" err="1"/>
              <a:t>πρωτοεντοπιζόμενη</a:t>
            </a:r>
            <a:r>
              <a:rPr lang="el-GR" dirty="0"/>
              <a:t> σε μετασχηματισμένα κύτταρα </a:t>
            </a:r>
            <a:r>
              <a:rPr lang="el-GR" dirty="0" smtClean="0"/>
              <a:t>καλλιεργειών.</a:t>
            </a:r>
            <a:endParaRPr lang="el-GR" dirty="0"/>
          </a:p>
          <a:p>
            <a:pPr eaLnBrk="1" hangingPunct="1">
              <a:defRPr/>
            </a:pPr>
            <a:r>
              <a:rPr lang="el-GR" dirty="0"/>
              <a:t>Ενέχεται στον τερματισμό του κυτταρικού </a:t>
            </a:r>
            <a:r>
              <a:rPr lang="el-GR" dirty="0" err="1"/>
              <a:t>πολ</a:t>
            </a:r>
            <a:r>
              <a:rPr lang="el-GR" dirty="0"/>
              <a:t>/</a:t>
            </a:r>
            <a:r>
              <a:rPr lang="el-GR" dirty="0" err="1"/>
              <a:t>σμού</a:t>
            </a:r>
            <a:r>
              <a:rPr lang="el-GR" dirty="0"/>
              <a:t> στο </a:t>
            </a:r>
            <a:r>
              <a:rPr lang="el-GR" dirty="0" err="1"/>
              <a:t>αναγεννόμενο</a:t>
            </a:r>
            <a:r>
              <a:rPr lang="el-GR" dirty="0"/>
              <a:t> </a:t>
            </a:r>
            <a:r>
              <a:rPr lang="el-GR" dirty="0" smtClean="0"/>
              <a:t>ήπαρ.</a:t>
            </a:r>
            <a:endParaRPr lang="el-GR" dirty="0"/>
          </a:p>
          <a:p>
            <a:pPr eaLnBrk="1" hangingPunct="1">
              <a:defRPr/>
            </a:pPr>
            <a:r>
              <a:rPr lang="el-GR" dirty="0"/>
              <a:t>Επάγει </a:t>
            </a:r>
            <a:r>
              <a:rPr lang="el-GR" dirty="0" smtClean="0"/>
              <a:t>τον </a:t>
            </a:r>
            <a:r>
              <a:rPr lang="el-GR" dirty="0"/>
              <a:t>σχηματισμό κοκκιώδους ιστού κατά την </a:t>
            </a:r>
            <a:r>
              <a:rPr lang="el-GR" dirty="0" smtClean="0"/>
              <a:t>επούλωση.</a:t>
            </a:r>
            <a:endParaRPr lang="el-GR" dirty="0"/>
          </a:p>
        </p:txBody>
      </p:sp>
    </p:spTree>
    <p:extLst>
      <p:ext uri="{BB962C8B-B14F-4D97-AF65-F5344CB8AC3E}">
        <p14:creationId xmlns="" xmlns:p14="http://schemas.microsoft.com/office/powerpoint/2010/main" val="297797033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 xmlns:a16="http://schemas.microsoft.com/office/drawing/2014/main" id="{2CB3F958-E258-B94C-A5AE-1A78687F5E8C}"/>
              </a:ext>
            </a:extLst>
          </p:cNvPr>
          <p:cNvSpPr>
            <a:spLocks noGrp="1" noChangeArrowheads="1"/>
          </p:cNvSpPr>
          <p:nvPr>
            <p:ph type="title"/>
          </p:nvPr>
        </p:nvSpPr>
        <p:spPr/>
        <p:txBody>
          <a:bodyPr/>
          <a:lstStyle/>
          <a:p>
            <a:pPr algn="ctr" eaLnBrk="1" hangingPunct="1">
              <a:defRPr/>
            </a:pPr>
            <a:r>
              <a:rPr lang="el-GR" sz="4000" b="1" dirty="0"/>
              <a:t>Επούλωση τραύματος</a:t>
            </a:r>
            <a:r>
              <a:rPr lang="el-GR" sz="4000" dirty="0"/>
              <a:t/>
            </a:r>
            <a:br>
              <a:rPr lang="el-GR" sz="4000" dirty="0"/>
            </a:br>
            <a:endParaRPr lang="el-GR" sz="4000" dirty="0"/>
          </a:p>
        </p:txBody>
      </p:sp>
      <p:sp>
        <p:nvSpPr>
          <p:cNvPr id="68611" name="Rectangle 3">
            <a:extLst>
              <a:ext uri="{FF2B5EF4-FFF2-40B4-BE49-F238E27FC236}">
                <a16:creationId xmlns="" xmlns:a16="http://schemas.microsoft.com/office/drawing/2014/main" id="{728B5F50-B4BD-C34A-9AD9-694016AAC3E1}"/>
              </a:ext>
            </a:extLst>
          </p:cNvPr>
          <p:cNvSpPr>
            <a:spLocks noGrp="1" noChangeArrowheads="1"/>
          </p:cNvSpPr>
          <p:nvPr>
            <p:ph type="body" idx="1"/>
          </p:nvPr>
        </p:nvSpPr>
        <p:spPr/>
        <p:txBody>
          <a:bodyPr/>
          <a:lstStyle/>
          <a:p>
            <a:pPr algn="just" eaLnBrk="1" hangingPunct="1">
              <a:defRPr/>
            </a:pPr>
            <a:r>
              <a:rPr lang="el-GR" sz="2800" dirty="0"/>
              <a:t>Η αποκατάσταση της ακεραιότητας ενός τραυματισμένου ιστού</a:t>
            </a:r>
          </a:p>
          <a:p>
            <a:pPr algn="just" eaLnBrk="1" hangingPunct="1">
              <a:buFont typeface="Wingdings" pitchFamily="2" charset="2"/>
              <a:buNone/>
              <a:defRPr/>
            </a:pPr>
            <a:r>
              <a:rPr lang="el-GR" sz="2800" dirty="0"/>
              <a:t>   Τραύμα</a:t>
            </a:r>
            <a:r>
              <a:rPr lang="el-GR" sz="2800" dirty="0">
                <a:solidFill>
                  <a:srgbClr val="A50021"/>
                </a:solidFill>
              </a:rPr>
              <a:t> </a:t>
            </a:r>
            <a:r>
              <a:rPr lang="el-GR" sz="2800" dirty="0">
                <a:solidFill>
                  <a:srgbClr val="A50021"/>
                </a:solidFill>
                <a:sym typeface="Wingdings 3" pitchFamily="18" charset="2"/>
              </a:rPr>
              <a:t></a:t>
            </a:r>
            <a:r>
              <a:rPr lang="el-GR" sz="2800" dirty="0">
                <a:sym typeface="Wingdings 3" pitchFamily="18" charset="2"/>
              </a:rPr>
              <a:t> </a:t>
            </a:r>
            <a:r>
              <a:rPr lang="el-GR" sz="2800" b="1" dirty="0">
                <a:sym typeface="Wingdings 3" pitchFamily="18" charset="2"/>
              </a:rPr>
              <a:t>φλεγμονώδης φάση</a:t>
            </a:r>
            <a:r>
              <a:rPr lang="el-GR" sz="2800" dirty="0">
                <a:sym typeface="Wingdings 3" pitchFamily="18" charset="2"/>
              </a:rPr>
              <a:t> →   </a:t>
            </a:r>
          </a:p>
          <a:p>
            <a:pPr algn="just" eaLnBrk="1" hangingPunct="1">
              <a:buFont typeface="Wingdings" pitchFamily="2" charset="2"/>
              <a:buNone/>
              <a:defRPr/>
            </a:pPr>
            <a:r>
              <a:rPr lang="el-GR" sz="2800" dirty="0">
                <a:sym typeface="Wingdings 3" pitchFamily="18" charset="2"/>
              </a:rPr>
              <a:t>       </a:t>
            </a:r>
            <a:r>
              <a:rPr lang="el-GR" sz="2400" dirty="0">
                <a:sym typeface="Wingdings 3" pitchFamily="18" charset="2"/>
              </a:rPr>
              <a:t>εξίδρωμα πλούσιο σε </a:t>
            </a:r>
            <a:r>
              <a:rPr lang="el-GR" sz="2400" dirty="0" err="1">
                <a:sym typeface="Wingdings 3" pitchFamily="18" charset="2"/>
              </a:rPr>
              <a:t>ινική</a:t>
            </a:r>
            <a:r>
              <a:rPr lang="el-GR" sz="2400" dirty="0">
                <a:sym typeface="Wingdings 3" pitchFamily="18" charset="2"/>
              </a:rPr>
              <a:t> και </a:t>
            </a:r>
            <a:r>
              <a:rPr lang="el-GR" sz="2400" dirty="0" err="1">
                <a:sym typeface="Wingdings 3" pitchFamily="18" charset="2"/>
              </a:rPr>
              <a:t>ινονεκτίνη</a:t>
            </a:r>
            <a:r>
              <a:rPr lang="el-GR" sz="2400" dirty="0">
                <a:sym typeface="Wingdings 3" pitchFamily="18" charset="2"/>
              </a:rPr>
              <a:t> →  </a:t>
            </a:r>
          </a:p>
          <a:p>
            <a:pPr algn="just" eaLnBrk="1" hangingPunct="1">
              <a:buFont typeface="Wingdings" pitchFamily="2" charset="2"/>
              <a:buNone/>
              <a:defRPr/>
            </a:pPr>
            <a:r>
              <a:rPr lang="el-GR" sz="2400" dirty="0">
                <a:sym typeface="Wingdings 3" pitchFamily="18" charset="2"/>
              </a:rPr>
              <a:t>        απομάκρυνση νεκρωτικών υπολειμμάτων από  </a:t>
            </a:r>
          </a:p>
          <a:p>
            <a:pPr algn="just" eaLnBrk="1" hangingPunct="1">
              <a:buFont typeface="Wingdings" pitchFamily="2" charset="2"/>
              <a:buNone/>
              <a:defRPr/>
            </a:pPr>
            <a:r>
              <a:rPr lang="el-GR" sz="2400" dirty="0">
                <a:sym typeface="Wingdings 3" pitchFamily="18" charset="2"/>
              </a:rPr>
              <a:t>        τα φαγοκύτταρα της φλεγμονώδους αντίδρασης</a:t>
            </a:r>
          </a:p>
          <a:p>
            <a:pPr algn="just" eaLnBrk="1" hangingPunct="1">
              <a:buFont typeface="Wingdings" pitchFamily="2" charset="2"/>
              <a:buNone/>
              <a:defRPr/>
            </a:pPr>
            <a:r>
              <a:rPr lang="el-GR" sz="2800" dirty="0">
                <a:sym typeface="Wingdings 3" pitchFamily="18" charset="2"/>
              </a:rPr>
              <a:t>                 </a:t>
            </a:r>
            <a:r>
              <a:rPr lang="el-GR" sz="2800" b="1" dirty="0">
                <a:sym typeface="Wingdings 3" pitchFamily="18" charset="2"/>
              </a:rPr>
              <a:t>επούλωση</a:t>
            </a:r>
            <a:r>
              <a:rPr lang="el-GR" sz="2800" dirty="0">
                <a:sym typeface="Wingdings 3" pitchFamily="18" charset="2"/>
              </a:rPr>
              <a:t> → συστολή</a:t>
            </a:r>
          </a:p>
          <a:p>
            <a:pPr algn="just" eaLnBrk="1" hangingPunct="1">
              <a:buFont typeface="Wingdings" pitchFamily="2" charset="2"/>
              <a:buNone/>
              <a:defRPr/>
            </a:pPr>
            <a:r>
              <a:rPr lang="el-GR" sz="2800" dirty="0">
                <a:sym typeface="Wingdings 3" pitchFamily="18" charset="2"/>
              </a:rPr>
              <a:t>                                        </a:t>
            </a:r>
            <a:r>
              <a:rPr lang="el-GR" sz="2800" dirty="0" smtClean="0">
                <a:sym typeface="Wingdings 3" pitchFamily="18" charset="2"/>
              </a:rPr>
              <a:t> → </a:t>
            </a:r>
            <a:r>
              <a:rPr lang="el-GR" sz="2800" dirty="0">
                <a:sym typeface="Wingdings 3" pitchFamily="18" charset="2"/>
              </a:rPr>
              <a:t>επιδιόρθωση</a:t>
            </a:r>
          </a:p>
          <a:p>
            <a:pPr algn="just" eaLnBrk="1" hangingPunct="1">
              <a:buFont typeface="Wingdings" pitchFamily="2" charset="2"/>
              <a:buNone/>
              <a:defRPr/>
            </a:pPr>
            <a:r>
              <a:rPr lang="el-GR" sz="2800" dirty="0">
                <a:sym typeface="Wingdings 3" pitchFamily="18" charset="2"/>
              </a:rPr>
              <a:t>                                        </a:t>
            </a:r>
            <a:r>
              <a:rPr lang="el-GR" sz="2800" dirty="0" smtClean="0">
                <a:sym typeface="Wingdings 3" pitchFamily="18" charset="2"/>
              </a:rPr>
              <a:t> → </a:t>
            </a:r>
            <a:r>
              <a:rPr lang="el-GR" sz="2800" dirty="0">
                <a:sym typeface="Wingdings 3" pitchFamily="18" charset="2"/>
              </a:rPr>
              <a:t>αναγέννηση</a:t>
            </a:r>
          </a:p>
        </p:txBody>
      </p:sp>
    </p:spTree>
    <p:extLst>
      <p:ext uri="{BB962C8B-B14F-4D97-AF65-F5344CB8AC3E}">
        <p14:creationId xmlns="" xmlns:p14="http://schemas.microsoft.com/office/powerpoint/2010/main" val="12031410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 xmlns:a16="http://schemas.microsoft.com/office/drawing/2014/main" id="{EA75EF52-C074-1A47-B09A-78B0BC017254}"/>
              </a:ext>
            </a:extLst>
          </p:cNvPr>
          <p:cNvSpPr>
            <a:spLocks noGrp="1" noChangeArrowheads="1"/>
          </p:cNvSpPr>
          <p:nvPr>
            <p:ph type="title"/>
          </p:nvPr>
        </p:nvSpPr>
        <p:spPr>
          <a:xfrm>
            <a:off x="628650" y="365126"/>
            <a:ext cx="7886700" cy="1635124"/>
          </a:xfrm>
        </p:spPr>
        <p:txBody>
          <a:bodyPr>
            <a:normAutofit fontScale="90000"/>
          </a:bodyPr>
          <a:lstStyle/>
          <a:p>
            <a:pPr algn="ctr" eaLnBrk="1" hangingPunct="1">
              <a:defRPr/>
            </a:pPr>
            <a:r>
              <a:rPr lang="el-GR" sz="4000" b="1" dirty="0"/>
              <a:t>Επούλωση </a:t>
            </a:r>
            <a:r>
              <a:rPr lang="el-GR" sz="4000" b="1" dirty="0" smtClean="0"/>
              <a:t>τραύματος</a:t>
            </a:r>
            <a:r>
              <a:rPr lang="en-US" sz="4000" b="1" dirty="0" smtClean="0"/>
              <a:t>:</a:t>
            </a:r>
            <a:r>
              <a:rPr lang="el-GR" sz="4000" b="1" dirty="0" smtClean="0"/>
              <a:t/>
            </a:r>
            <a:br>
              <a:rPr lang="el-GR" sz="4000" b="1" dirty="0" smtClean="0"/>
            </a:br>
            <a:r>
              <a:rPr lang="el-GR" sz="4000" b="1" dirty="0"/>
              <a:t/>
            </a:r>
            <a:br>
              <a:rPr lang="el-GR" sz="4000" b="1" dirty="0"/>
            </a:br>
            <a:r>
              <a:rPr lang="el-GR" sz="4000" b="1" spc="300" dirty="0">
                <a:effectLst>
                  <a:outerShdw blurRad="38100" dist="38100" dir="2700000" algn="tl">
                    <a:srgbClr val="000000">
                      <a:alpha val="43137"/>
                    </a:srgbClr>
                  </a:outerShdw>
                </a:effectLst>
              </a:rPr>
              <a:t>Συστολή</a:t>
            </a:r>
          </a:p>
        </p:txBody>
      </p:sp>
      <p:sp>
        <p:nvSpPr>
          <p:cNvPr id="69635" name="Rectangle 3">
            <a:extLst>
              <a:ext uri="{FF2B5EF4-FFF2-40B4-BE49-F238E27FC236}">
                <a16:creationId xmlns="" xmlns:a16="http://schemas.microsoft.com/office/drawing/2014/main" id="{533527A7-48AF-E64B-B595-3F4F2035A0C2}"/>
              </a:ext>
            </a:extLst>
          </p:cNvPr>
          <p:cNvSpPr>
            <a:spLocks noGrp="1" noChangeArrowheads="1"/>
          </p:cNvSpPr>
          <p:nvPr>
            <p:ph type="body" idx="1"/>
          </p:nvPr>
        </p:nvSpPr>
        <p:spPr>
          <a:xfrm>
            <a:off x="628650" y="2305049"/>
            <a:ext cx="7886700" cy="3871913"/>
          </a:xfrm>
        </p:spPr>
        <p:txBody>
          <a:bodyPr/>
          <a:lstStyle/>
          <a:p>
            <a:pPr algn="just" eaLnBrk="1" hangingPunct="1">
              <a:lnSpc>
                <a:spcPct val="90000"/>
              </a:lnSpc>
              <a:defRPr/>
            </a:pPr>
            <a:r>
              <a:rPr lang="el-GR" dirty="0"/>
              <a:t>Η μείωση του μεγέθους ενός </a:t>
            </a:r>
            <a:r>
              <a:rPr lang="el-GR" dirty="0" err="1"/>
              <a:t>τραύματος→</a:t>
            </a:r>
            <a:r>
              <a:rPr lang="el-GR" dirty="0"/>
              <a:t> ελάττωση του ελλείμματος → ταχύτερη </a:t>
            </a:r>
            <a:r>
              <a:rPr lang="el-GR" dirty="0" smtClean="0"/>
              <a:t>επούλωση</a:t>
            </a:r>
            <a:r>
              <a:rPr lang="en-US" dirty="0" smtClean="0"/>
              <a:t>.</a:t>
            </a:r>
            <a:endParaRPr lang="el-GR" dirty="0"/>
          </a:p>
          <a:p>
            <a:pPr algn="just" eaLnBrk="1" hangingPunct="1">
              <a:lnSpc>
                <a:spcPct val="90000"/>
              </a:lnSpc>
              <a:defRPr/>
            </a:pPr>
            <a:r>
              <a:rPr lang="el-GR" dirty="0"/>
              <a:t>Ελάττωση έ</a:t>
            </a:r>
            <a:r>
              <a:rPr lang="el-GR" dirty="0" smtClean="0"/>
              <a:t>ως </a:t>
            </a:r>
            <a:r>
              <a:rPr lang="el-GR" dirty="0"/>
              <a:t>και 70% του </a:t>
            </a:r>
            <a:r>
              <a:rPr lang="el-GR" dirty="0" smtClean="0"/>
              <a:t>ελλείμματος.</a:t>
            </a:r>
            <a:endParaRPr lang="el-GR" dirty="0"/>
          </a:p>
          <a:p>
            <a:pPr algn="just" eaLnBrk="1" hangingPunct="1">
              <a:lnSpc>
                <a:spcPct val="90000"/>
              </a:lnSpc>
              <a:defRPr/>
            </a:pPr>
            <a:r>
              <a:rPr lang="el-GR" dirty="0"/>
              <a:t>Διαδικασία </a:t>
            </a:r>
            <a:r>
              <a:rPr lang="el-GR" dirty="0" smtClean="0"/>
              <a:t>εξέχουσα, </a:t>
            </a:r>
            <a:r>
              <a:rPr lang="el-GR" dirty="0"/>
              <a:t>σε τραύματα του δέρματος, της ουρογεννητικής και γαστρεντερικής </a:t>
            </a:r>
            <a:r>
              <a:rPr lang="el-GR" dirty="0" smtClean="0"/>
              <a:t>οδού.</a:t>
            </a:r>
            <a:endParaRPr lang="el-GR" dirty="0"/>
          </a:p>
          <a:p>
            <a:pPr algn="just" eaLnBrk="1" hangingPunct="1">
              <a:lnSpc>
                <a:spcPct val="90000"/>
              </a:lnSpc>
              <a:defRPr/>
            </a:pPr>
            <a:r>
              <a:rPr lang="el-GR" dirty="0"/>
              <a:t>Επιτυγχάνεται μέσω της δράσης των </a:t>
            </a:r>
            <a:r>
              <a:rPr lang="el-GR" b="1" dirty="0" err="1" smtClean="0"/>
              <a:t>μυοϊνοβλαστών</a:t>
            </a:r>
            <a:r>
              <a:rPr lang="el-GR" dirty="0" smtClean="0"/>
              <a:t>.</a:t>
            </a:r>
            <a:endParaRPr lang="el-GR" dirty="0"/>
          </a:p>
        </p:txBody>
      </p:sp>
    </p:spTree>
    <p:extLst>
      <p:ext uri="{BB962C8B-B14F-4D97-AF65-F5344CB8AC3E}">
        <p14:creationId xmlns="" xmlns:p14="http://schemas.microsoft.com/office/powerpoint/2010/main" val="303137310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 xmlns:a16="http://schemas.microsoft.com/office/drawing/2014/main" id="{F1E19D68-4697-EC41-A4A8-BEB33BE784C0}"/>
              </a:ext>
            </a:extLst>
          </p:cNvPr>
          <p:cNvSpPr>
            <a:spLocks noGrp="1" noChangeArrowheads="1"/>
          </p:cNvSpPr>
          <p:nvPr>
            <p:ph type="title"/>
          </p:nvPr>
        </p:nvSpPr>
        <p:spPr/>
        <p:txBody>
          <a:bodyPr/>
          <a:lstStyle/>
          <a:p>
            <a:pPr algn="ctr" eaLnBrk="1" hangingPunct="1">
              <a:defRPr/>
            </a:pPr>
            <a:r>
              <a:rPr lang="el-GR" sz="4000" b="1" dirty="0"/>
              <a:t>Επούλωση </a:t>
            </a:r>
            <a:r>
              <a:rPr lang="el-GR" sz="4000" b="1" dirty="0" smtClean="0"/>
              <a:t>τραύματος</a:t>
            </a:r>
            <a:r>
              <a:rPr lang="en-US" sz="4000" b="1" dirty="0" smtClean="0"/>
              <a:t>:</a:t>
            </a:r>
            <a:r>
              <a:rPr lang="el-GR" sz="4000" b="1" dirty="0"/>
              <a:t/>
            </a:r>
            <a:br>
              <a:rPr lang="el-GR" sz="4000" b="1" dirty="0"/>
            </a:br>
            <a:r>
              <a:rPr lang="el-GR" sz="4000" b="1" dirty="0"/>
              <a:t>Συστολή</a:t>
            </a:r>
          </a:p>
        </p:txBody>
      </p:sp>
      <p:sp>
        <p:nvSpPr>
          <p:cNvPr id="70659" name="Rectangle 3">
            <a:extLst>
              <a:ext uri="{FF2B5EF4-FFF2-40B4-BE49-F238E27FC236}">
                <a16:creationId xmlns="" xmlns:a16="http://schemas.microsoft.com/office/drawing/2014/main" id="{B3851DAF-13CC-4D4E-AF9A-79FB366FB0F5}"/>
              </a:ext>
            </a:extLst>
          </p:cNvPr>
          <p:cNvSpPr>
            <a:spLocks noGrp="1" noChangeArrowheads="1"/>
          </p:cNvSpPr>
          <p:nvPr>
            <p:ph type="body" idx="1"/>
          </p:nvPr>
        </p:nvSpPr>
        <p:spPr/>
        <p:txBody>
          <a:bodyPr/>
          <a:lstStyle/>
          <a:p>
            <a:pPr algn="just" eaLnBrk="1" hangingPunct="1">
              <a:defRPr/>
            </a:pPr>
            <a:r>
              <a:rPr lang="el-GR" u="sng" dirty="0" err="1" smtClean="0"/>
              <a:t>Μυοϊνοβλάστες</a:t>
            </a:r>
            <a:endParaRPr lang="el-GR" u="sng" dirty="0" smtClean="0"/>
          </a:p>
          <a:p>
            <a:pPr algn="just" eaLnBrk="1" hangingPunct="1">
              <a:defRPr/>
            </a:pPr>
            <a:endParaRPr lang="el-GR" u="sng" dirty="0"/>
          </a:p>
          <a:p>
            <a:pPr lvl="1" algn="just" eaLnBrk="1" hangingPunct="1">
              <a:buClr>
                <a:schemeClr val="tx1"/>
              </a:buClr>
              <a:buFont typeface="Wingdings" pitchFamily="2" charset="2"/>
              <a:buChar char="ü"/>
              <a:defRPr/>
            </a:pPr>
            <a:r>
              <a:rPr lang="el-GR" dirty="0" err="1"/>
              <a:t>Μεσεγχυματικής</a:t>
            </a:r>
            <a:r>
              <a:rPr lang="el-GR" dirty="0"/>
              <a:t> προέλευσης κύτταρα με χαρακτήρες ενδιάμεσους μεταξύ </a:t>
            </a:r>
            <a:r>
              <a:rPr lang="el-GR" dirty="0" err="1"/>
              <a:t>ινοβλαστών</a:t>
            </a:r>
            <a:r>
              <a:rPr lang="el-GR" dirty="0"/>
              <a:t> και λείων μυϊκών </a:t>
            </a:r>
            <a:r>
              <a:rPr lang="el-GR" dirty="0" smtClean="0"/>
              <a:t>κυττάρων</a:t>
            </a:r>
            <a:r>
              <a:rPr lang="en-US" dirty="0" smtClean="0"/>
              <a:t>.</a:t>
            </a:r>
            <a:r>
              <a:rPr lang="el-GR" dirty="0" smtClean="0"/>
              <a:t> </a:t>
            </a:r>
            <a:endParaRPr lang="el-GR" dirty="0"/>
          </a:p>
          <a:p>
            <a:pPr lvl="1" algn="just" eaLnBrk="1" hangingPunct="1">
              <a:buClr>
                <a:schemeClr val="tx1"/>
              </a:buClr>
              <a:buFont typeface="Wingdings" pitchFamily="2" charset="2"/>
              <a:buChar char="ü"/>
              <a:defRPr/>
            </a:pPr>
            <a:r>
              <a:rPr lang="el-GR" dirty="0"/>
              <a:t>Μεταναστεύουν προς το τραύμα 2-3 ημέρες μετά τη </a:t>
            </a:r>
            <a:r>
              <a:rPr lang="el-GR" dirty="0" smtClean="0"/>
              <a:t>βλάβη</a:t>
            </a:r>
            <a:r>
              <a:rPr lang="en-US" dirty="0" smtClean="0"/>
              <a:t>.</a:t>
            </a:r>
            <a:endParaRPr lang="el-GR" dirty="0"/>
          </a:p>
          <a:p>
            <a:pPr lvl="1" algn="just" eaLnBrk="1" hangingPunct="1">
              <a:buClr>
                <a:schemeClr val="tx1"/>
              </a:buClr>
              <a:buFont typeface="Wingdings" pitchFamily="2" charset="2"/>
              <a:buChar char="ü"/>
              <a:defRPr/>
            </a:pPr>
            <a:r>
              <a:rPr lang="el-GR" dirty="0"/>
              <a:t>Η συσταλτική τους δραστηριότητα ελαττώνει το μέγεθος της </a:t>
            </a:r>
            <a:r>
              <a:rPr lang="el-GR" dirty="0" smtClean="0"/>
              <a:t>βλάβης</a:t>
            </a:r>
            <a:r>
              <a:rPr lang="en-US" dirty="0" smtClean="0"/>
              <a:t>.</a:t>
            </a:r>
            <a:endParaRPr lang="el-GR" dirty="0"/>
          </a:p>
        </p:txBody>
      </p:sp>
    </p:spTree>
    <p:extLst>
      <p:ext uri="{BB962C8B-B14F-4D97-AF65-F5344CB8AC3E}">
        <p14:creationId xmlns="" xmlns:p14="http://schemas.microsoft.com/office/powerpoint/2010/main" val="373033025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E:\Townsend\images\8FF3.jpg">
            <a:extLst>
              <a:ext uri="{FF2B5EF4-FFF2-40B4-BE49-F238E27FC236}">
                <a16:creationId xmlns="" xmlns:a16="http://schemas.microsoft.com/office/drawing/2014/main" id="{DA0CEAC8-FD94-EC46-B78B-39BBEE6CE34D}"/>
              </a:ext>
            </a:extLst>
          </p:cNvPr>
          <p:cNvPicPr>
            <a:picLocks noChangeAspect="1" noChangeArrowheads="1"/>
          </p:cNvPicPr>
          <p:nvPr/>
        </p:nvPicPr>
        <p:blipFill>
          <a:blip r:embed="rId3" r:link="rId4">
            <a:extLst>
              <a:ext uri="{28A0092B-C50C-407E-A947-70E740481C1C}">
                <a14:useLocalDpi xmlns="" xmlns:a14="http://schemas.microsoft.com/office/drawing/2010/main" val="0"/>
              </a:ext>
            </a:extLst>
          </a:blip>
          <a:srcRect/>
          <a:stretch>
            <a:fillRect/>
          </a:stretch>
        </p:blipFill>
        <p:spPr bwMode="auto">
          <a:xfrm>
            <a:off x="996950" y="787400"/>
            <a:ext cx="7150100" cy="528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4270162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E:\Townsend\images\8FF7.jpg">
            <a:extLst>
              <a:ext uri="{FF2B5EF4-FFF2-40B4-BE49-F238E27FC236}">
                <a16:creationId xmlns="" xmlns:a16="http://schemas.microsoft.com/office/drawing/2014/main" id="{7ACD4A70-615C-1B4A-96CC-AED78745D02F}"/>
              </a:ext>
            </a:extLst>
          </p:cNvPr>
          <p:cNvPicPr>
            <a:picLocks noChangeAspect="1" noChangeArrowheads="1"/>
          </p:cNvPicPr>
          <p:nvPr/>
        </p:nvPicPr>
        <p:blipFill>
          <a:blip r:embed="rId3" r:link="rId4">
            <a:extLst>
              <a:ext uri="{28A0092B-C50C-407E-A947-70E740481C1C}">
                <a14:useLocalDpi xmlns="" xmlns:a14="http://schemas.microsoft.com/office/drawing/2010/main" val="0"/>
              </a:ext>
            </a:extLst>
          </a:blip>
          <a:srcRect/>
          <a:stretch>
            <a:fillRect/>
          </a:stretch>
        </p:blipFill>
        <p:spPr bwMode="auto">
          <a:xfrm>
            <a:off x="1003300" y="679450"/>
            <a:ext cx="7137400" cy="549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76224954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σάρωση">
            <a:extLst>
              <a:ext uri="{FF2B5EF4-FFF2-40B4-BE49-F238E27FC236}">
                <a16:creationId xmlns="" xmlns:a16="http://schemas.microsoft.com/office/drawing/2014/main" id="{9D23A56B-B75F-3440-B2F5-3B9D4886851C}"/>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79388" y="188913"/>
            <a:ext cx="8964612" cy="648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50986038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σάρωση0003">
            <a:extLst>
              <a:ext uri="{FF2B5EF4-FFF2-40B4-BE49-F238E27FC236}">
                <a16:creationId xmlns="" xmlns:a16="http://schemas.microsoft.com/office/drawing/2014/main" id="{37BB441E-D484-5047-9C9D-4D59B1A57245}"/>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4095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941888" y="0"/>
            <a:ext cx="4202112"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4591607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 xmlns:a16="http://schemas.microsoft.com/office/drawing/2014/main" id="{D0374F18-3AB8-5F43-A2A5-CE51225D2971}"/>
              </a:ext>
            </a:extLst>
          </p:cNvPr>
          <p:cNvSpPr>
            <a:spLocks noGrp="1" noChangeArrowheads="1"/>
          </p:cNvSpPr>
          <p:nvPr>
            <p:ph type="title"/>
          </p:nvPr>
        </p:nvSpPr>
        <p:spPr/>
        <p:txBody>
          <a:bodyPr/>
          <a:lstStyle/>
          <a:p>
            <a:pPr algn="ctr" eaLnBrk="1" hangingPunct="1">
              <a:defRPr/>
            </a:pPr>
            <a:r>
              <a:rPr lang="el-GR" b="1" dirty="0"/>
              <a:t>Εναπόθεση κολλαγόνου</a:t>
            </a:r>
          </a:p>
        </p:txBody>
      </p:sp>
      <p:sp>
        <p:nvSpPr>
          <p:cNvPr id="41987" name="Rectangle 3">
            <a:extLst>
              <a:ext uri="{FF2B5EF4-FFF2-40B4-BE49-F238E27FC236}">
                <a16:creationId xmlns="" xmlns:a16="http://schemas.microsoft.com/office/drawing/2014/main" id="{11210DC7-5E56-1441-AE6A-30B39E7E32CC}"/>
              </a:ext>
            </a:extLst>
          </p:cNvPr>
          <p:cNvSpPr>
            <a:spLocks noGrp="1" noChangeArrowheads="1"/>
          </p:cNvSpPr>
          <p:nvPr>
            <p:ph type="body" idx="1"/>
          </p:nvPr>
        </p:nvSpPr>
        <p:spPr/>
        <p:txBody>
          <a:bodyPr/>
          <a:lstStyle/>
          <a:p>
            <a:pPr algn="just" eaLnBrk="1" hangingPunct="1">
              <a:lnSpc>
                <a:spcPct val="90000"/>
              </a:lnSpc>
              <a:defRPr/>
            </a:pPr>
            <a:r>
              <a:rPr lang="el-GR" sz="2800" dirty="0"/>
              <a:t>Εμφανής κατά την 4</a:t>
            </a:r>
            <a:r>
              <a:rPr lang="el-GR" sz="2800" baseline="30000" dirty="0"/>
              <a:t>η</a:t>
            </a:r>
            <a:r>
              <a:rPr lang="el-GR" sz="2800" dirty="0"/>
              <a:t> ημέρα μετά τον </a:t>
            </a:r>
            <a:r>
              <a:rPr lang="el-GR" sz="2800" dirty="0" smtClean="0"/>
              <a:t>τραυματισμό</a:t>
            </a:r>
            <a:r>
              <a:rPr lang="en-US" sz="2800" dirty="0" smtClean="0"/>
              <a:t>.</a:t>
            </a:r>
            <a:endParaRPr lang="el-GR" sz="2800" dirty="0"/>
          </a:p>
          <a:p>
            <a:pPr algn="just" eaLnBrk="1" hangingPunct="1">
              <a:lnSpc>
                <a:spcPct val="90000"/>
              </a:lnSpc>
              <a:defRPr/>
            </a:pPr>
            <a:r>
              <a:rPr lang="el-GR" sz="2800" dirty="0"/>
              <a:t>Με την πρόοδο της επούλωσης, ο ρυθμός σύνθεσης κολλαγόνου </a:t>
            </a:r>
            <a:r>
              <a:rPr lang="en-US" sz="3600" b="1" dirty="0">
                <a:cs typeface="Arial" charset="0"/>
              </a:rPr>
              <a:t>&gt;</a:t>
            </a:r>
            <a:r>
              <a:rPr lang="el-GR" sz="2800" dirty="0">
                <a:cs typeface="Arial" charset="0"/>
              </a:rPr>
              <a:t> του ρυθμού αποδόμησης</a:t>
            </a:r>
            <a:r>
              <a:rPr lang="el-GR" sz="2800" dirty="0"/>
              <a:t> </a:t>
            </a:r>
            <a:r>
              <a:rPr lang="el-GR" sz="2800" dirty="0">
                <a:cs typeface="Arial" charset="0"/>
              </a:rPr>
              <a:t>→ συσσώρευση κολλαγόνου → σχηματισμός </a:t>
            </a:r>
            <a:r>
              <a:rPr lang="el-GR" sz="2800" dirty="0" smtClean="0">
                <a:cs typeface="Arial" charset="0"/>
              </a:rPr>
              <a:t>ουλής.</a:t>
            </a:r>
            <a:endParaRPr lang="el-GR" sz="2800" dirty="0">
              <a:cs typeface="Arial" charset="0"/>
            </a:endParaRPr>
          </a:p>
          <a:p>
            <a:pPr algn="just" eaLnBrk="1" hangingPunct="1">
              <a:lnSpc>
                <a:spcPct val="90000"/>
              </a:lnSpc>
              <a:defRPr/>
            </a:pPr>
            <a:r>
              <a:rPr lang="el-GR" sz="2800" dirty="0">
                <a:cs typeface="Arial" charset="0"/>
              </a:rPr>
              <a:t>Αγγειακή υποστροφή → Μετασχηματισμός </a:t>
            </a:r>
            <a:r>
              <a:rPr lang="el-GR" sz="2800" dirty="0" err="1">
                <a:cs typeface="Arial" charset="0"/>
              </a:rPr>
              <a:t>αγγειοβριθούς</a:t>
            </a:r>
            <a:r>
              <a:rPr lang="el-GR" sz="2800" dirty="0">
                <a:cs typeface="Arial" charset="0"/>
              </a:rPr>
              <a:t> κοκκιώδους ιστού σε ωχρή, πτωχή σε </a:t>
            </a:r>
            <a:r>
              <a:rPr lang="el-GR" sz="2800" dirty="0" smtClean="0">
                <a:cs typeface="Arial" charset="0"/>
              </a:rPr>
              <a:t>αγγεία, </a:t>
            </a:r>
            <a:r>
              <a:rPr lang="el-GR" sz="2800" dirty="0">
                <a:cs typeface="Arial" charset="0"/>
              </a:rPr>
              <a:t>ουλή </a:t>
            </a:r>
            <a:r>
              <a:rPr lang="el-GR" sz="2800" dirty="0" smtClean="0">
                <a:cs typeface="Arial" charset="0"/>
              </a:rPr>
              <a:t>(</a:t>
            </a:r>
            <a:r>
              <a:rPr lang="el-GR" dirty="0">
                <a:cs typeface="Arial" charset="0"/>
              </a:rPr>
              <a:t>ω</a:t>
            </a:r>
            <a:r>
              <a:rPr lang="el-GR" sz="2800" dirty="0" smtClean="0">
                <a:cs typeface="Arial" charset="0"/>
              </a:rPr>
              <a:t>ρίμανση </a:t>
            </a:r>
            <a:r>
              <a:rPr lang="el-GR" sz="2800" dirty="0">
                <a:cs typeface="Arial" charset="0"/>
              </a:rPr>
              <a:t>ουλής</a:t>
            </a:r>
            <a:r>
              <a:rPr lang="el-GR" sz="2800" dirty="0" smtClean="0">
                <a:cs typeface="Arial" charset="0"/>
              </a:rPr>
              <a:t>).</a:t>
            </a:r>
            <a:endParaRPr lang="el-GR" sz="2800" dirty="0">
              <a:cs typeface="Arial" charset="0"/>
            </a:endParaRPr>
          </a:p>
        </p:txBody>
      </p:sp>
    </p:spTree>
    <p:extLst>
      <p:ext uri="{BB962C8B-B14F-4D97-AF65-F5344CB8AC3E}">
        <p14:creationId xmlns="" xmlns:p14="http://schemas.microsoft.com/office/powerpoint/2010/main" val="173234939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 xmlns:a16="http://schemas.microsoft.com/office/drawing/2014/main" id="{E6332F01-122E-8249-9927-6FBDC44D38D3}"/>
              </a:ext>
            </a:extLst>
          </p:cNvPr>
          <p:cNvSpPr>
            <a:spLocks noGrp="1" noChangeArrowheads="1"/>
          </p:cNvSpPr>
          <p:nvPr>
            <p:ph type="title"/>
          </p:nvPr>
        </p:nvSpPr>
        <p:spPr/>
        <p:txBody>
          <a:bodyPr/>
          <a:lstStyle/>
          <a:p>
            <a:pPr algn="ctr" eaLnBrk="1" hangingPunct="1">
              <a:defRPr/>
            </a:pPr>
            <a:r>
              <a:rPr lang="el-GR" sz="4000" b="1" dirty="0"/>
              <a:t>ΑΝΑΓΕΝΝΗΣΗ</a:t>
            </a:r>
          </a:p>
        </p:txBody>
      </p:sp>
      <p:sp>
        <p:nvSpPr>
          <p:cNvPr id="71683" name="Rectangle 3">
            <a:extLst>
              <a:ext uri="{FF2B5EF4-FFF2-40B4-BE49-F238E27FC236}">
                <a16:creationId xmlns="" xmlns:a16="http://schemas.microsoft.com/office/drawing/2014/main" id="{FDCD6ADC-F77B-1741-8B7E-7E0058675076}"/>
              </a:ext>
            </a:extLst>
          </p:cNvPr>
          <p:cNvSpPr>
            <a:spLocks noGrp="1" noChangeArrowheads="1"/>
          </p:cNvSpPr>
          <p:nvPr>
            <p:ph type="body" idx="1"/>
          </p:nvPr>
        </p:nvSpPr>
        <p:spPr>
          <a:xfrm>
            <a:off x="628650" y="1825625"/>
            <a:ext cx="7886700" cy="4813300"/>
          </a:xfrm>
        </p:spPr>
        <p:txBody>
          <a:bodyPr>
            <a:normAutofit/>
          </a:bodyPr>
          <a:lstStyle/>
          <a:p>
            <a:pPr algn="just" eaLnBrk="1" hangingPunct="1">
              <a:defRPr/>
            </a:pPr>
            <a:r>
              <a:rPr lang="el-GR" sz="2800" dirty="0"/>
              <a:t>Η ανανέωση όλου ή τμήματος ενός κατεστραμμένου ιστού από κύτταρα ταυτόσημα με τα </a:t>
            </a:r>
            <a:r>
              <a:rPr lang="el-GR" sz="2800" dirty="0" smtClean="0"/>
              <a:t>απολεσθέντα.</a:t>
            </a:r>
          </a:p>
          <a:p>
            <a:pPr algn="just" eaLnBrk="1" hangingPunct="1">
              <a:defRPr/>
            </a:pPr>
            <a:endParaRPr lang="el-GR" sz="2800" dirty="0"/>
          </a:p>
          <a:p>
            <a:pPr algn="just" eaLnBrk="1" hangingPunct="1">
              <a:defRPr/>
            </a:pPr>
            <a:r>
              <a:rPr lang="el-GR" sz="2800" dirty="0"/>
              <a:t>Η τέλεια αποκατάσταση της προϋπάρχουσας </a:t>
            </a:r>
            <a:r>
              <a:rPr lang="el-GR" sz="2800" dirty="0" err="1"/>
              <a:t>ιστικής</a:t>
            </a:r>
            <a:r>
              <a:rPr lang="el-GR" sz="2800" dirty="0"/>
              <a:t> </a:t>
            </a:r>
            <a:r>
              <a:rPr lang="el-GR" sz="2800" dirty="0" smtClean="0"/>
              <a:t>αρχιτεκτονικής, </a:t>
            </a:r>
            <a:r>
              <a:rPr lang="el-GR" sz="2800" i="1" dirty="0"/>
              <a:t>χωρίς</a:t>
            </a:r>
            <a:r>
              <a:rPr lang="el-GR" sz="2800" dirty="0"/>
              <a:t> σχηματισμό </a:t>
            </a:r>
            <a:r>
              <a:rPr lang="el-GR" sz="2800" dirty="0" smtClean="0"/>
              <a:t>ουλής.</a:t>
            </a:r>
          </a:p>
          <a:p>
            <a:pPr algn="just" eaLnBrk="1" hangingPunct="1">
              <a:defRPr/>
            </a:pPr>
            <a:endParaRPr lang="el-GR" sz="2800" dirty="0"/>
          </a:p>
          <a:p>
            <a:pPr algn="just" eaLnBrk="1" hangingPunct="1">
              <a:defRPr/>
            </a:pPr>
            <a:r>
              <a:rPr lang="el-GR" sz="2800" dirty="0"/>
              <a:t>Τραύματα που προσβάλλουν μόνο το επιφανειακό επιθήλιο (</a:t>
            </a:r>
            <a:r>
              <a:rPr lang="el-GR" sz="2800" b="1" dirty="0"/>
              <a:t>διαβρώσεις</a:t>
            </a:r>
            <a:r>
              <a:rPr lang="el-GR" sz="2800" dirty="0" smtClean="0"/>
              <a:t>)</a:t>
            </a:r>
            <a:r>
              <a:rPr lang="en-US" sz="2800" dirty="0" smtClean="0"/>
              <a:t>,</a:t>
            </a:r>
            <a:r>
              <a:rPr lang="el-GR" sz="2800" dirty="0" smtClean="0"/>
              <a:t> </a:t>
            </a:r>
            <a:r>
              <a:rPr lang="el-GR" sz="2800" dirty="0"/>
              <a:t>επουλώνονται αποκλειστικά μέσω </a:t>
            </a:r>
            <a:r>
              <a:rPr lang="el-GR" sz="2800" b="1" dirty="0" smtClean="0"/>
              <a:t>αναγέννησης</a:t>
            </a:r>
            <a:r>
              <a:rPr lang="el-GR" sz="2800" dirty="0" smtClean="0"/>
              <a:t>.</a:t>
            </a:r>
            <a:endParaRPr lang="el-GR" sz="2800" dirty="0"/>
          </a:p>
        </p:txBody>
      </p:sp>
    </p:spTree>
    <p:extLst>
      <p:ext uri="{BB962C8B-B14F-4D97-AF65-F5344CB8AC3E}">
        <p14:creationId xmlns="" xmlns:p14="http://schemas.microsoft.com/office/powerpoint/2010/main" val="123043074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σάρωση0001">
            <a:extLst>
              <a:ext uri="{FF2B5EF4-FFF2-40B4-BE49-F238E27FC236}">
                <a16:creationId xmlns="" xmlns:a16="http://schemas.microsoft.com/office/drawing/2014/main" id="{AA637756-FBDE-1A4F-8C36-AC8B61114C12}"/>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32407376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σάρωση0002">
            <a:extLst>
              <a:ext uri="{FF2B5EF4-FFF2-40B4-BE49-F238E27FC236}">
                <a16:creationId xmlns="" xmlns:a16="http://schemas.microsoft.com/office/drawing/2014/main" id="{A542D4F0-100B-B344-BF6E-B58DDC15E973}"/>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8304860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 xmlns:a16="http://schemas.microsoft.com/office/drawing/2014/main" id="{CB4BBE1C-27A4-1147-A2A5-3F397A1C78C1}"/>
              </a:ext>
            </a:extLst>
          </p:cNvPr>
          <p:cNvSpPr>
            <a:spLocks noGrp="1" noChangeArrowheads="1"/>
          </p:cNvSpPr>
          <p:nvPr>
            <p:ph type="title"/>
          </p:nvPr>
        </p:nvSpPr>
        <p:spPr>
          <a:xfrm>
            <a:off x="457200" y="277813"/>
            <a:ext cx="8229600" cy="777875"/>
          </a:xfrm>
        </p:spPr>
        <p:txBody>
          <a:bodyPr>
            <a:normAutofit fontScale="90000"/>
          </a:bodyPr>
          <a:lstStyle/>
          <a:p>
            <a:pPr algn="ctr" eaLnBrk="1" hangingPunct="1">
              <a:defRPr/>
            </a:pPr>
            <a:r>
              <a:rPr lang="el-GR" sz="4000" b="1" dirty="0"/>
              <a:t>Επούλωση κατά πρώτο σκοπό</a:t>
            </a:r>
            <a:r>
              <a:rPr lang="el-GR" sz="4000" dirty="0"/>
              <a:t/>
            </a:r>
            <a:br>
              <a:rPr lang="el-GR" sz="4000" dirty="0"/>
            </a:br>
            <a:endParaRPr lang="el-GR" sz="4000" dirty="0"/>
          </a:p>
        </p:txBody>
      </p:sp>
      <p:sp>
        <p:nvSpPr>
          <p:cNvPr id="43011" name="Rectangle 3">
            <a:extLst>
              <a:ext uri="{FF2B5EF4-FFF2-40B4-BE49-F238E27FC236}">
                <a16:creationId xmlns="" xmlns:a16="http://schemas.microsoft.com/office/drawing/2014/main" id="{3351ED02-92C7-944D-8851-09D4E5BD0130}"/>
              </a:ext>
            </a:extLst>
          </p:cNvPr>
          <p:cNvSpPr>
            <a:spLocks noGrp="1" noChangeArrowheads="1"/>
          </p:cNvSpPr>
          <p:nvPr>
            <p:ph type="body" idx="1"/>
          </p:nvPr>
        </p:nvSpPr>
        <p:spPr>
          <a:xfrm>
            <a:off x="457200" y="1052513"/>
            <a:ext cx="8229600" cy="5073650"/>
          </a:xfrm>
        </p:spPr>
        <p:txBody>
          <a:bodyPr>
            <a:normAutofit/>
          </a:bodyPr>
          <a:lstStyle/>
          <a:p>
            <a:pPr algn="just" eaLnBrk="1" hangingPunct="1">
              <a:lnSpc>
                <a:spcPct val="80000"/>
              </a:lnSpc>
              <a:buFont typeface="Wingdings" pitchFamily="2" charset="2"/>
              <a:buNone/>
              <a:defRPr/>
            </a:pPr>
            <a:r>
              <a:rPr lang="el-GR" sz="2000" dirty="0"/>
              <a:t>   </a:t>
            </a:r>
            <a:r>
              <a:rPr lang="el-GR" sz="2400" dirty="0"/>
              <a:t>Επούλωση τραυμάτων με </a:t>
            </a:r>
            <a:r>
              <a:rPr lang="el-GR" sz="2400" dirty="0" err="1"/>
              <a:t>συμπλησίαση</a:t>
            </a:r>
            <a:r>
              <a:rPr lang="el-GR" sz="2400" dirty="0"/>
              <a:t> των τραυματικών </a:t>
            </a:r>
            <a:r>
              <a:rPr lang="el-GR" sz="2400" dirty="0" err="1" smtClean="0"/>
              <a:t>χειλέων</a:t>
            </a:r>
            <a:r>
              <a:rPr lang="el-GR" sz="2400" dirty="0" smtClean="0"/>
              <a:t>. Το </a:t>
            </a:r>
            <a:r>
              <a:rPr lang="el-GR" sz="2400" dirty="0"/>
              <a:t>επιθυμητό αποτέλεσμα κάθε χειρουργικής </a:t>
            </a:r>
            <a:r>
              <a:rPr lang="el-GR" sz="2400" dirty="0" smtClean="0"/>
              <a:t>τομής.</a:t>
            </a:r>
            <a:endParaRPr lang="el-GR" sz="2400" dirty="0"/>
          </a:p>
          <a:p>
            <a:pPr algn="just" eaLnBrk="1" hangingPunct="1">
              <a:lnSpc>
                <a:spcPct val="80000"/>
              </a:lnSpc>
              <a:buFont typeface="Wingdings" pitchFamily="2" charset="2"/>
              <a:buNone/>
              <a:defRPr/>
            </a:pPr>
            <a:endParaRPr lang="el-GR" sz="2400" dirty="0"/>
          </a:p>
          <a:p>
            <a:pPr algn="just" eaLnBrk="1" hangingPunct="1">
              <a:lnSpc>
                <a:spcPct val="80000"/>
              </a:lnSpc>
              <a:defRPr/>
            </a:pPr>
            <a:r>
              <a:rPr lang="el-GR" sz="2000" dirty="0"/>
              <a:t>Σε ένα σωστά </a:t>
            </a:r>
            <a:r>
              <a:rPr lang="el-GR" sz="2000" dirty="0" err="1"/>
              <a:t>συμπλησιασμένο</a:t>
            </a:r>
            <a:r>
              <a:rPr lang="el-GR" sz="2000" dirty="0"/>
              <a:t> </a:t>
            </a:r>
            <a:r>
              <a:rPr lang="el-GR" sz="2000" dirty="0" smtClean="0"/>
              <a:t>τραύμα, </a:t>
            </a:r>
            <a:r>
              <a:rPr lang="el-GR" sz="2000" b="1" dirty="0" smtClean="0"/>
              <a:t>εντός </a:t>
            </a:r>
            <a:r>
              <a:rPr lang="el-GR" sz="2000" b="1" dirty="0"/>
              <a:t>48 ωρών</a:t>
            </a:r>
            <a:r>
              <a:rPr lang="el-GR" sz="2000" dirty="0"/>
              <a:t>, ένα συνεχές στρώμα επιθηλιακών κυττάρων καλύπτει την περιοχή της </a:t>
            </a:r>
            <a:r>
              <a:rPr lang="el-GR" sz="2000" dirty="0" smtClean="0"/>
              <a:t>βλάβης. </a:t>
            </a:r>
            <a:endParaRPr lang="el-GR" sz="2000" dirty="0"/>
          </a:p>
          <a:p>
            <a:pPr algn="just" eaLnBrk="1" hangingPunct="1">
              <a:lnSpc>
                <a:spcPct val="80000"/>
              </a:lnSpc>
              <a:defRPr/>
            </a:pPr>
            <a:r>
              <a:rPr lang="el-GR" sz="2000" b="1" dirty="0"/>
              <a:t>3</a:t>
            </a:r>
            <a:r>
              <a:rPr lang="el-GR" sz="2000" b="1" baseline="30000" dirty="0"/>
              <a:t>η</a:t>
            </a:r>
            <a:r>
              <a:rPr lang="el-GR" sz="2000" b="1" dirty="0"/>
              <a:t>-4</a:t>
            </a:r>
            <a:r>
              <a:rPr lang="el-GR" sz="2000" b="1" baseline="30000" dirty="0"/>
              <a:t>η</a:t>
            </a:r>
            <a:r>
              <a:rPr lang="el-GR" sz="2000" b="1" dirty="0"/>
              <a:t> ημέρα</a:t>
            </a:r>
            <a:r>
              <a:rPr lang="en-US" sz="2000" dirty="0"/>
              <a:t>:</a:t>
            </a:r>
            <a:r>
              <a:rPr lang="el-GR" sz="2000" dirty="0"/>
              <a:t> εισβολή κοκκιώδους ιστού στο τραύμα, έναρξη εναπόθεσης </a:t>
            </a:r>
            <a:r>
              <a:rPr lang="el-GR" sz="2000" dirty="0" smtClean="0"/>
              <a:t>κολλαγόνου.</a:t>
            </a:r>
            <a:endParaRPr lang="el-GR" sz="2000" dirty="0"/>
          </a:p>
          <a:p>
            <a:pPr algn="just" eaLnBrk="1" hangingPunct="1">
              <a:lnSpc>
                <a:spcPct val="80000"/>
              </a:lnSpc>
              <a:defRPr/>
            </a:pPr>
            <a:r>
              <a:rPr lang="el-GR" sz="2000" b="1" dirty="0"/>
              <a:t>1</a:t>
            </a:r>
            <a:r>
              <a:rPr lang="el-GR" sz="2000" b="1" baseline="30000" dirty="0"/>
              <a:t>ος</a:t>
            </a:r>
            <a:r>
              <a:rPr lang="el-GR" sz="2000" b="1" dirty="0"/>
              <a:t> μήνας</a:t>
            </a:r>
            <a:r>
              <a:rPr lang="en-US" sz="2000" dirty="0"/>
              <a:t>:</a:t>
            </a:r>
            <a:r>
              <a:rPr lang="el-GR" sz="2000" dirty="0"/>
              <a:t> η δύναμη τάσης αυξάνει ανάλογα με το περιεχόμενο </a:t>
            </a:r>
            <a:r>
              <a:rPr lang="el-GR" sz="2000" dirty="0" smtClean="0"/>
              <a:t>κολλαγόνο.</a:t>
            </a:r>
            <a:endParaRPr lang="el-GR" sz="2000" dirty="0"/>
          </a:p>
          <a:p>
            <a:pPr algn="just" eaLnBrk="1" hangingPunct="1">
              <a:lnSpc>
                <a:spcPct val="80000"/>
              </a:lnSpc>
              <a:defRPr/>
            </a:pPr>
            <a:r>
              <a:rPr lang="el-GR" sz="2000" dirty="0"/>
              <a:t>Ο κοκκιώδης ιστός εμποδίζει τη μετανάστευση επιθηλιακών κυττάρων εντός του </a:t>
            </a:r>
            <a:r>
              <a:rPr lang="el-GR" sz="2000" dirty="0" smtClean="0"/>
              <a:t>τραύματος.</a:t>
            </a:r>
            <a:endParaRPr lang="el-GR" sz="2000" dirty="0"/>
          </a:p>
          <a:p>
            <a:pPr algn="just" eaLnBrk="1" hangingPunct="1">
              <a:lnSpc>
                <a:spcPct val="80000"/>
              </a:lnSpc>
              <a:defRPr/>
            </a:pPr>
            <a:r>
              <a:rPr lang="el-GR" sz="2000" dirty="0"/>
              <a:t>Τα επιθηλιακά κύτταρα στην επιφάνεια διαιρούνται και διαφοροποιούνται αποκαθιστώντας την επιθηλιακή </a:t>
            </a:r>
            <a:r>
              <a:rPr lang="el-GR" sz="2000" dirty="0" smtClean="0"/>
              <a:t>συνέχεια.</a:t>
            </a:r>
            <a:endParaRPr lang="el-GR" sz="2000" dirty="0"/>
          </a:p>
          <a:p>
            <a:pPr algn="just" eaLnBrk="1" hangingPunct="1">
              <a:lnSpc>
                <a:spcPct val="80000"/>
              </a:lnSpc>
              <a:defRPr/>
            </a:pPr>
            <a:r>
              <a:rPr lang="el-GR" sz="2000" b="1" dirty="0"/>
              <a:t>1</a:t>
            </a:r>
            <a:r>
              <a:rPr lang="el-GR" sz="2000" b="1" baseline="30000" dirty="0"/>
              <a:t>ος</a:t>
            </a:r>
            <a:r>
              <a:rPr lang="el-GR" sz="2000" b="1" dirty="0"/>
              <a:t>-3</a:t>
            </a:r>
            <a:r>
              <a:rPr lang="el-GR" sz="2000" b="1" baseline="30000" dirty="0"/>
              <a:t>ος</a:t>
            </a:r>
            <a:r>
              <a:rPr lang="el-GR" sz="2000" b="1" dirty="0"/>
              <a:t> μήνας</a:t>
            </a:r>
            <a:r>
              <a:rPr lang="en-US" sz="2000" dirty="0"/>
              <a:t>:</a:t>
            </a:r>
            <a:r>
              <a:rPr lang="el-GR" sz="2000" dirty="0"/>
              <a:t> </a:t>
            </a:r>
            <a:r>
              <a:rPr lang="el-GR" sz="2000" dirty="0" err="1"/>
              <a:t>απαγγειοποίηση</a:t>
            </a:r>
            <a:r>
              <a:rPr lang="el-GR" sz="2000" dirty="0"/>
              <a:t> κοκκιώδους ιστού, ελάττωση μεγέθους </a:t>
            </a:r>
            <a:r>
              <a:rPr lang="el-GR" sz="2000" dirty="0" smtClean="0"/>
              <a:t>ουλής.</a:t>
            </a:r>
            <a:r>
              <a:rPr lang="en-US" sz="2000" dirty="0" smtClean="0"/>
              <a:t> </a:t>
            </a:r>
            <a:endParaRPr lang="el-GR" sz="2000" dirty="0"/>
          </a:p>
        </p:txBody>
      </p:sp>
    </p:spTree>
    <p:extLst>
      <p:ext uri="{BB962C8B-B14F-4D97-AF65-F5344CB8AC3E}">
        <p14:creationId xmlns="" xmlns:p14="http://schemas.microsoft.com/office/powerpoint/2010/main" val="221776429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 xmlns:a16="http://schemas.microsoft.com/office/drawing/2014/main" id="{1CA51873-05BA-7449-9EE9-B1FAA60661FA}"/>
              </a:ext>
            </a:extLst>
          </p:cNvPr>
          <p:cNvSpPr>
            <a:spLocks noGrp="1" noChangeArrowheads="1"/>
          </p:cNvSpPr>
          <p:nvPr>
            <p:ph type="title"/>
          </p:nvPr>
        </p:nvSpPr>
        <p:spPr/>
        <p:txBody>
          <a:bodyPr/>
          <a:lstStyle/>
          <a:p>
            <a:pPr algn="ctr" eaLnBrk="1" hangingPunct="1">
              <a:defRPr/>
            </a:pPr>
            <a:r>
              <a:rPr lang="el-GR" sz="4000" b="1" dirty="0"/>
              <a:t>Επούλωση κατά δεύτερο σκοπό</a:t>
            </a:r>
            <a:r>
              <a:rPr lang="el-GR" sz="4000" dirty="0"/>
              <a:t/>
            </a:r>
            <a:br>
              <a:rPr lang="el-GR" sz="4000" dirty="0"/>
            </a:br>
            <a:endParaRPr lang="el-GR" sz="4000" dirty="0"/>
          </a:p>
        </p:txBody>
      </p:sp>
      <p:sp>
        <p:nvSpPr>
          <p:cNvPr id="44035" name="Rectangle 3">
            <a:extLst>
              <a:ext uri="{FF2B5EF4-FFF2-40B4-BE49-F238E27FC236}">
                <a16:creationId xmlns="" xmlns:a16="http://schemas.microsoft.com/office/drawing/2014/main" id="{E726CCE6-3408-B44E-B66B-BE68546880A4}"/>
              </a:ext>
            </a:extLst>
          </p:cNvPr>
          <p:cNvSpPr>
            <a:spLocks noGrp="1" noChangeArrowheads="1"/>
          </p:cNvSpPr>
          <p:nvPr>
            <p:ph type="body" idx="1"/>
          </p:nvPr>
        </p:nvSpPr>
        <p:spPr/>
        <p:txBody>
          <a:bodyPr/>
          <a:lstStyle/>
          <a:p>
            <a:pPr algn="just" eaLnBrk="1" hangingPunct="1">
              <a:defRPr/>
            </a:pPr>
            <a:r>
              <a:rPr lang="el-GR" dirty="0"/>
              <a:t>Επούλωση τραυμάτων με </a:t>
            </a:r>
            <a:r>
              <a:rPr lang="el-GR" dirty="0" err="1">
                <a:effectLst>
                  <a:outerShdw blurRad="38100" dist="38100" dir="2700000" algn="tl">
                    <a:srgbClr val="000000">
                      <a:alpha val="43137"/>
                    </a:srgbClr>
                  </a:outerShdw>
                </a:effectLst>
              </a:rPr>
              <a:t>αφιστάμενα</a:t>
            </a:r>
            <a:r>
              <a:rPr lang="el-GR" dirty="0"/>
              <a:t> τραυματικά χείλη λόγω</a:t>
            </a:r>
            <a:r>
              <a:rPr lang="en-US" dirty="0"/>
              <a:t>:</a:t>
            </a:r>
          </a:p>
          <a:p>
            <a:pPr algn="just" eaLnBrk="1" hangingPunct="1">
              <a:buClr>
                <a:schemeClr val="tx1"/>
              </a:buClr>
              <a:buFont typeface="Wingdings" pitchFamily="2" charset="2"/>
              <a:buChar char="ü"/>
              <a:defRPr/>
            </a:pPr>
            <a:r>
              <a:rPr lang="en-US" dirty="0"/>
              <a:t>E</a:t>
            </a:r>
            <a:r>
              <a:rPr lang="el-GR" dirty="0" err="1"/>
              <a:t>κτεταμένης</a:t>
            </a:r>
            <a:r>
              <a:rPr lang="el-GR" dirty="0"/>
              <a:t> </a:t>
            </a:r>
            <a:r>
              <a:rPr lang="el-GR" dirty="0" err="1"/>
              <a:t>ιστικής</a:t>
            </a:r>
            <a:r>
              <a:rPr lang="el-GR" dirty="0"/>
              <a:t> απώλειας</a:t>
            </a:r>
          </a:p>
          <a:p>
            <a:pPr algn="just" eaLnBrk="1" hangingPunct="1">
              <a:buClr>
                <a:schemeClr val="tx1"/>
              </a:buClr>
              <a:buFont typeface="Wingdings" pitchFamily="2" charset="2"/>
              <a:buChar char="ü"/>
              <a:defRPr/>
            </a:pPr>
            <a:r>
              <a:rPr lang="el-GR" dirty="0"/>
              <a:t>Αποτυχίας </a:t>
            </a:r>
            <a:r>
              <a:rPr lang="el-GR" dirty="0" err="1"/>
              <a:t>συμπλησίασης</a:t>
            </a:r>
            <a:r>
              <a:rPr lang="el-GR" dirty="0"/>
              <a:t> των </a:t>
            </a:r>
            <a:r>
              <a:rPr lang="el-GR" dirty="0" err="1"/>
              <a:t>χειλέων</a:t>
            </a:r>
            <a:r>
              <a:rPr lang="el-GR" dirty="0"/>
              <a:t> </a:t>
            </a:r>
          </a:p>
          <a:p>
            <a:pPr algn="just" eaLnBrk="1" hangingPunct="1">
              <a:buClr>
                <a:schemeClr val="tx1"/>
              </a:buClr>
              <a:buFontTx/>
              <a:buChar char="•"/>
              <a:defRPr/>
            </a:pPr>
            <a:endParaRPr lang="el-GR" dirty="0"/>
          </a:p>
          <a:p>
            <a:pPr algn="just" eaLnBrk="1" hangingPunct="1">
              <a:buClr>
                <a:schemeClr val="tx1"/>
              </a:buClr>
              <a:buFontTx/>
              <a:buChar char="•"/>
              <a:defRPr/>
            </a:pPr>
            <a:r>
              <a:rPr lang="el-GR" dirty="0"/>
              <a:t>Αργή επούλωση που οδηγεί σε μεγάλες παραμορφωτικές </a:t>
            </a:r>
            <a:r>
              <a:rPr lang="el-GR" dirty="0" smtClean="0"/>
              <a:t>ουλές.</a:t>
            </a:r>
            <a:endParaRPr lang="el-GR" dirty="0"/>
          </a:p>
        </p:txBody>
      </p:sp>
    </p:spTree>
    <p:extLst>
      <p:ext uri="{BB962C8B-B14F-4D97-AF65-F5344CB8AC3E}">
        <p14:creationId xmlns="" xmlns:p14="http://schemas.microsoft.com/office/powerpoint/2010/main" val="102598056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E:\Townsend\images\8FF1.jpg">
            <a:extLst>
              <a:ext uri="{FF2B5EF4-FFF2-40B4-BE49-F238E27FC236}">
                <a16:creationId xmlns="" xmlns:a16="http://schemas.microsoft.com/office/drawing/2014/main" id="{2E9698FC-B047-874B-BC54-B67402B4CD3F}"/>
              </a:ext>
            </a:extLst>
          </p:cNvPr>
          <p:cNvPicPr>
            <a:picLocks noChangeAspect="1" noChangeArrowheads="1"/>
          </p:cNvPicPr>
          <p:nvPr/>
        </p:nvPicPr>
        <p:blipFill>
          <a:blip r:embed="rId3" r:link="rId4">
            <a:extLst>
              <a:ext uri="{28A0092B-C50C-407E-A947-70E740481C1C}">
                <a14:useLocalDpi xmlns="" xmlns:a14="http://schemas.microsoft.com/office/drawing/2010/main" val="0"/>
              </a:ext>
            </a:extLst>
          </a:blip>
          <a:srcRect/>
          <a:stretch>
            <a:fillRect/>
          </a:stretch>
        </p:blipFill>
        <p:spPr bwMode="auto">
          <a:xfrm>
            <a:off x="76200" y="1684734"/>
            <a:ext cx="51054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370069" y="428625"/>
            <a:ext cx="3608831" cy="27995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316333" y="3599259"/>
            <a:ext cx="3662567" cy="2660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7023139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 xmlns:a16="http://schemas.microsoft.com/office/drawing/2014/main" id="{B14612B4-A3BE-EA41-9ED0-EAFDDCEC3A87}"/>
              </a:ext>
            </a:extLst>
          </p:cNvPr>
          <p:cNvSpPr>
            <a:spLocks noGrp="1" noChangeArrowheads="1"/>
          </p:cNvSpPr>
          <p:nvPr>
            <p:ph type="title"/>
          </p:nvPr>
        </p:nvSpPr>
        <p:spPr/>
        <p:txBody>
          <a:bodyPr/>
          <a:lstStyle/>
          <a:p>
            <a:pPr algn="ctr" eaLnBrk="1" hangingPunct="1">
              <a:defRPr/>
            </a:pPr>
            <a:r>
              <a:rPr lang="el-GR" sz="4000" b="1" dirty="0"/>
              <a:t>Παράγοντες που επηρεάζουν την επούλωση</a:t>
            </a:r>
          </a:p>
        </p:txBody>
      </p:sp>
      <p:sp>
        <p:nvSpPr>
          <p:cNvPr id="45059" name="Rectangle 3">
            <a:extLst>
              <a:ext uri="{FF2B5EF4-FFF2-40B4-BE49-F238E27FC236}">
                <a16:creationId xmlns="" xmlns:a16="http://schemas.microsoft.com/office/drawing/2014/main" id="{E1F5CDB2-A360-434A-9F60-07DF749F4509}"/>
              </a:ext>
            </a:extLst>
          </p:cNvPr>
          <p:cNvSpPr>
            <a:spLocks noGrp="1" noChangeArrowheads="1"/>
          </p:cNvSpPr>
          <p:nvPr>
            <p:ph type="body" idx="1"/>
          </p:nvPr>
        </p:nvSpPr>
        <p:spPr/>
        <p:txBody>
          <a:bodyPr/>
          <a:lstStyle/>
          <a:p>
            <a:pPr algn="just" eaLnBrk="1" hangingPunct="1">
              <a:defRPr/>
            </a:pPr>
            <a:r>
              <a:rPr lang="el-GR" sz="2800" dirty="0">
                <a:effectLst>
                  <a:outerShdw blurRad="38100" dist="38100" dir="2700000" algn="tl">
                    <a:srgbClr val="000000">
                      <a:alpha val="43137"/>
                    </a:srgbClr>
                  </a:outerShdw>
                </a:effectLst>
              </a:rPr>
              <a:t>Τοπικοί</a:t>
            </a:r>
            <a:r>
              <a:rPr lang="el-GR" sz="2800" dirty="0"/>
              <a:t> παράγοντες (τραύμα)</a:t>
            </a:r>
          </a:p>
          <a:p>
            <a:pPr algn="just" eaLnBrk="1" hangingPunct="1">
              <a:buClr>
                <a:schemeClr val="tx1"/>
              </a:buClr>
              <a:buFont typeface="Wingdings" pitchFamily="2" charset="2"/>
              <a:buChar char="ü"/>
              <a:defRPr/>
            </a:pPr>
            <a:r>
              <a:rPr lang="el-GR" sz="2800" dirty="0"/>
              <a:t> </a:t>
            </a:r>
            <a:r>
              <a:rPr lang="el-GR" sz="2800" dirty="0" smtClean="0"/>
              <a:t>Είδος </a:t>
            </a:r>
            <a:r>
              <a:rPr lang="el-GR" sz="2800" dirty="0"/>
              <a:t>(καθαρό, </a:t>
            </a:r>
            <a:r>
              <a:rPr lang="el-GR" sz="2800" dirty="0" smtClean="0"/>
              <a:t>άσηπτο / </a:t>
            </a:r>
            <a:r>
              <a:rPr lang="el-GR" sz="2800" dirty="0">
                <a:effectLst>
                  <a:outerShdw blurRad="38100" dist="38100" dir="2700000" algn="tl">
                    <a:srgbClr val="000000">
                      <a:alpha val="43137"/>
                    </a:srgbClr>
                  </a:outerShdw>
                </a:effectLst>
              </a:rPr>
              <a:t>σηπτικό</a:t>
            </a:r>
            <a:r>
              <a:rPr lang="el-GR" sz="2800" dirty="0"/>
              <a:t>)</a:t>
            </a:r>
          </a:p>
          <a:p>
            <a:pPr algn="just" eaLnBrk="1" hangingPunct="1">
              <a:buClr>
                <a:schemeClr val="tx1"/>
              </a:buClr>
              <a:buFont typeface="Wingdings" pitchFamily="2" charset="2"/>
              <a:buChar char="ü"/>
              <a:defRPr/>
            </a:pPr>
            <a:r>
              <a:rPr lang="el-GR" sz="2800" dirty="0"/>
              <a:t>Μέγεθος</a:t>
            </a:r>
          </a:p>
          <a:p>
            <a:pPr algn="just" eaLnBrk="1" hangingPunct="1">
              <a:buClr>
                <a:schemeClr val="tx1"/>
              </a:buClr>
              <a:buFont typeface="Wingdings" pitchFamily="2" charset="2"/>
              <a:buChar char="ü"/>
              <a:defRPr/>
            </a:pPr>
            <a:r>
              <a:rPr lang="el-GR" sz="2800" dirty="0"/>
              <a:t>Θέση (</a:t>
            </a:r>
            <a:r>
              <a:rPr lang="el-GR" sz="2800" dirty="0" err="1"/>
              <a:t>ιστική</a:t>
            </a:r>
            <a:r>
              <a:rPr lang="el-GR" sz="2800" dirty="0"/>
              <a:t> αγγειοβρίθεια, π.χ. πρόσωπο)</a:t>
            </a:r>
          </a:p>
          <a:p>
            <a:pPr algn="just" eaLnBrk="1" hangingPunct="1">
              <a:buClr>
                <a:schemeClr val="tx1"/>
              </a:buClr>
              <a:buFontTx/>
              <a:buChar char="•"/>
              <a:defRPr/>
            </a:pPr>
            <a:r>
              <a:rPr lang="el-GR" sz="2800" dirty="0"/>
              <a:t>Αγγειακή τροφοδοσία (διαβήτης, αγγειακές παθήσεις)</a:t>
            </a:r>
          </a:p>
          <a:p>
            <a:pPr algn="just" eaLnBrk="1" hangingPunct="1">
              <a:buClr>
                <a:schemeClr val="tx1"/>
              </a:buClr>
              <a:buFontTx/>
              <a:buChar char="•"/>
              <a:defRPr/>
            </a:pPr>
            <a:r>
              <a:rPr lang="el-GR" sz="2800" dirty="0"/>
              <a:t>Μόλυνση</a:t>
            </a:r>
          </a:p>
          <a:p>
            <a:pPr algn="just" eaLnBrk="1" hangingPunct="1">
              <a:buClr>
                <a:schemeClr val="tx1"/>
              </a:buClr>
              <a:buFontTx/>
              <a:buChar char="•"/>
              <a:defRPr/>
            </a:pPr>
            <a:r>
              <a:rPr lang="el-GR" sz="2800" dirty="0"/>
              <a:t>Πρόωρη κινητοποίηση</a:t>
            </a:r>
          </a:p>
        </p:txBody>
      </p:sp>
    </p:spTree>
    <p:extLst>
      <p:ext uri="{BB962C8B-B14F-4D97-AF65-F5344CB8AC3E}">
        <p14:creationId xmlns="" xmlns:p14="http://schemas.microsoft.com/office/powerpoint/2010/main" val="192147821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 xmlns:a16="http://schemas.microsoft.com/office/drawing/2014/main" id="{A8C05CB1-C8E3-1D41-9B34-12C83A860D79}"/>
              </a:ext>
            </a:extLst>
          </p:cNvPr>
          <p:cNvSpPr>
            <a:spLocks noGrp="1" noChangeArrowheads="1"/>
          </p:cNvSpPr>
          <p:nvPr>
            <p:ph type="title"/>
          </p:nvPr>
        </p:nvSpPr>
        <p:spPr/>
        <p:txBody>
          <a:bodyPr/>
          <a:lstStyle/>
          <a:p>
            <a:pPr algn="ctr" eaLnBrk="1" hangingPunct="1">
              <a:defRPr/>
            </a:pPr>
            <a:r>
              <a:rPr lang="el-GR" sz="4000" b="1" dirty="0"/>
              <a:t>Παράγοντες που επηρεάζουν την επούλωση</a:t>
            </a:r>
          </a:p>
        </p:txBody>
      </p:sp>
      <p:sp>
        <p:nvSpPr>
          <p:cNvPr id="46083" name="Rectangle 3">
            <a:extLst>
              <a:ext uri="{FF2B5EF4-FFF2-40B4-BE49-F238E27FC236}">
                <a16:creationId xmlns="" xmlns:a16="http://schemas.microsoft.com/office/drawing/2014/main" id="{927FB316-9DC3-CB46-B1FE-2514DBB9E364}"/>
              </a:ext>
            </a:extLst>
          </p:cNvPr>
          <p:cNvSpPr>
            <a:spLocks noGrp="1" noChangeArrowheads="1"/>
          </p:cNvSpPr>
          <p:nvPr>
            <p:ph type="body" idx="1"/>
          </p:nvPr>
        </p:nvSpPr>
        <p:spPr/>
        <p:txBody>
          <a:bodyPr/>
          <a:lstStyle/>
          <a:p>
            <a:pPr eaLnBrk="1" hangingPunct="1">
              <a:defRPr/>
            </a:pPr>
            <a:r>
              <a:rPr lang="el-GR" dirty="0">
                <a:effectLst>
                  <a:outerShdw blurRad="38100" dist="38100" dir="2700000" algn="tl">
                    <a:srgbClr val="000000">
                      <a:alpha val="43137"/>
                    </a:srgbClr>
                  </a:outerShdw>
                </a:effectLst>
              </a:rPr>
              <a:t>Συστηματικοί</a:t>
            </a:r>
            <a:r>
              <a:rPr lang="el-GR" dirty="0"/>
              <a:t> παράγοντες</a:t>
            </a:r>
          </a:p>
          <a:p>
            <a:pPr eaLnBrk="1" hangingPunct="1">
              <a:buClr>
                <a:schemeClr val="tx1"/>
              </a:buClr>
              <a:buFont typeface="Wingdings" pitchFamily="2" charset="2"/>
              <a:buChar char="ü"/>
              <a:defRPr/>
            </a:pPr>
            <a:r>
              <a:rPr lang="el-GR" dirty="0"/>
              <a:t>Κατάσταση κυκλοφορικού (καρδιαγγειακή λειτουργία, ηλικία)</a:t>
            </a:r>
          </a:p>
          <a:p>
            <a:pPr eaLnBrk="1" hangingPunct="1">
              <a:buClr>
                <a:schemeClr val="tx1"/>
              </a:buClr>
              <a:buFont typeface="Wingdings" pitchFamily="2" charset="2"/>
              <a:buChar char="ü"/>
              <a:defRPr/>
            </a:pPr>
            <a:r>
              <a:rPr lang="el-GR" dirty="0"/>
              <a:t>Συστηματικές λοιμώξεις</a:t>
            </a:r>
          </a:p>
          <a:p>
            <a:pPr eaLnBrk="1" hangingPunct="1">
              <a:buClr>
                <a:schemeClr val="tx1"/>
              </a:buClr>
              <a:buFont typeface="Wingdings" pitchFamily="2" charset="2"/>
              <a:buChar char="ü"/>
              <a:defRPr/>
            </a:pPr>
            <a:r>
              <a:rPr lang="el-GR" dirty="0"/>
              <a:t>Μεταβολικές παθήσεις (διαβήτης)</a:t>
            </a:r>
          </a:p>
          <a:p>
            <a:pPr eaLnBrk="1" hangingPunct="1">
              <a:buClr>
                <a:schemeClr val="tx1"/>
              </a:buClr>
              <a:buFont typeface="Wingdings" pitchFamily="2" charset="2"/>
              <a:buChar char="ü"/>
              <a:defRPr/>
            </a:pPr>
            <a:r>
              <a:rPr lang="el-GR" dirty="0"/>
              <a:t>Κακή θρέψη</a:t>
            </a:r>
          </a:p>
        </p:txBody>
      </p:sp>
    </p:spTree>
    <p:extLst>
      <p:ext uri="{BB962C8B-B14F-4D97-AF65-F5344CB8AC3E}">
        <p14:creationId xmlns="" xmlns:p14="http://schemas.microsoft.com/office/powerpoint/2010/main" val="317232997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 xmlns:a16="http://schemas.microsoft.com/office/drawing/2014/main" id="{B3410B8A-24EF-E744-B9A1-0FCCCCA52DAE}"/>
              </a:ext>
            </a:extLst>
          </p:cNvPr>
          <p:cNvSpPr>
            <a:spLocks noGrp="1" noChangeArrowheads="1"/>
          </p:cNvSpPr>
          <p:nvPr>
            <p:ph type="title"/>
          </p:nvPr>
        </p:nvSpPr>
        <p:spPr/>
        <p:txBody>
          <a:bodyPr/>
          <a:lstStyle/>
          <a:p>
            <a:pPr algn="ctr" eaLnBrk="1" hangingPunct="1">
              <a:defRPr/>
            </a:pPr>
            <a:r>
              <a:rPr lang="el-GR" b="1" dirty="0"/>
              <a:t>Σακχαρώδης Διαβήτης</a:t>
            </a:r>
          </a:p>
        </p:txBody>
      </p:sp>
      <p:sp>
        <p:nvSpPr>
          <p:cNvPr id="174083" name="Rectangle 3">
            <a:extLst>
              <a:ext uri="{FF2B5EF4-FFF2-40B4-BE49-F238E27FC236}">
                <a16:creationId xmlns="" xmlns:a16="http://schemas.microsoft.com/office/drawing/2014/main" id="{48D3D001-B3D1-DB4C-ADC9-03CA684E1B6A}"/>
              </a:ext>
            </a:extLst>
          </p:cNvPr>
          <p:cNvSpPr>
            <a:spLocks noGrp="1" noChangeArrowheads="1"/>
          </p:cNvSpPr>
          <p:nvPr>
            <p:ph type="body" idx="1"/>
          </p:nvPr>
        </p:nvSpPr>
        <p:spPr/>
        <p:txBody>
          <a:bodyPr>
            <a:normAutofit lnSpcReduction="10000"/>
          </a:bodyPr>
          <a:lstStyle/>
          <a:p>
            <a:pPr algn="just" eaLnBrk="1" hangingPunct="1">
              <a:lnSpc>
                <a:spcPct val="80000"/>
              </a:lnSpc>
              <a:defRPr/>
            </a:pPr>
            <a:r>
              <a:rPr lang="el-GR" sz="2400" dirty="0"/>
              <a:t>Ο διαβήτης επιδρά σε </a:t>
            </a:r>
            <a:r>
              <a:rPr lang="el-GR" sz="2400" dirty="0">
                <a:effectLst>
                  <a:outerShdw blurRad="38100" dist="38100" dir="2700000" algn="tl">
                    <a:srgbClr val="000000">
                      <a:alpha val="43137"/>
                    </a:srgbClr>
                  </a:outerShdw>
                </a:effectLst>
              </a:rPr>
              <a:t>όλα</a:t>
            </a:r>
            <a:r>
              <a:rPr lang="el-GR" sz="2400" dirty="0"/>
              <a:t> τα στάδια της επούλωσης.</a:t>
            </a:r>
          </a:p>
          <a:p>
            <a:pPr algn="just" eaLnBrk="1" hangingPunct="1">
              <a:lnSpc>
                <a:spcPct val="80000"/>
              </a:lnSpc>
              <a:defRPr/>
            </a:pPr>
            <a:r>
              <a:rPr lang="el-GR" sz="2400" dirty="0"/>
              <a:t> Οι διαβητικοί ασθενείς είναι επιρρεπείς στους τραυματισμούς λόγω διαβητικής </a:t>
            </a:r>
            <a:r>
              <a:rPr lang="el-GR" sz="2400" dirty="0">
                <a:effectLst>
                  <a:outerShdw blurRad="38100" dist="38100" dir="2700000" algn="tl">
                    <a:srgbClr val="000000">
                      <a:alpha val="43137"/>
                    </a:srgbClr>
                  </a:outerShdw>
                </a:effectLst>
              </a:rPr>
              <a:t>νευροπάθειας</a:t>
            </a:r>
            <a:r>
              <a:rPr lang="el-GR" sz="2400" dirty="0"/>
              <a:t> που επηρεάζει τόσο τις αισθητικές όσο και κινητικές λειτουργίες τόσο των σωματικών όσο και </a:t>
            </a:r>
            <a:r>
              <a:rPr lang="el-GR" sz="2400" dirty="0" smtClean="0"/>
              <a:t>των αυτόνομων </a:t>
            </a:r>
            <a:r>
              <a:rPr lang="el-GR" sz="2400" dirty="0"/>
              <a:t>νεύρων.</a:t>
            </a:r>
          </a:p>
          <a:p>
            <a:pPr algn="just" eaLnBrk="1" hangingPunct="1">
              <a:lnSpc>
                <a:spcPct val="80000"/>
              </a:lnSpc>
              <a:defRPr/>
            </a:pPr>
            <a:r>
              <a:rPr lang="el-GR" sz="2400" dirty="0"/>
              <a:t>Οι ανωμαλίες στη </a:t>
            </a:r>
            <a:r>
              <a:rPr lang="el-GR" sz="2400" dirty="0" err="1"/>
              <a:t>μικροκυκλοφορία</a:t>
            </a:r>
            <a:r>
              <a:rPr lang="el-GR" sz="2400" dirty="0"/>
              <a:t>  δημιουργούν περιβάλλον </a:t>
            </a:r>
            <a:r>
              <a:rPr lang="el-GR" sz="2400" dirty="0" err="1" smtClean="0">
                <a:effectLst>
                  <a:outerShdw blurRad="38100" dist="38100" dir="2700000" algn="tl">
                    <a:srgbClr val="000000">
                      <a:alpha val="43137"/>
                    </a:srgbClr>
                  </a:outerShdw>
                </a:effectLst>
              </a:rPr>
              <a:t>υποξίας</a:t>
            </a:r>
            <a:r>
              <a:rPr lang="el-GR" sz="2400" dirty="0" smtClean="0"/>
              <a:t>.</a:t>
            </a:r>
            <a:endParaRPr lang="el-GR" sz="2400" dirty="0"/>
          </a:p>
          <a:p>
            <a:pPr algn="just" eaLnBrk="1" hangingPunct="1">
              <a:lnSpc>
                <a:spcPct val="80000"/>
              </a:lnSpc>
              <a:defRPr/>
            </a:pPr>
            <a:r>
              <a:rPr lang="el-GR" sz="2400" dirty="0"/>
              <a:t>Επιρρέπεια σε </a:t>
            </a:r>
            <a:r>
              <a:rPr lang="el-GR" sz="2400" dirty="0">
                <a:effectLst>
                  <a:outerShdw blurRad="38100" dist="38100" dir="2700000" algn="tl">
                    <a:srgbClr val="000000">
                      <a:alpha val="43137"/>
                    </a:srgbClr>
                  </a:outerShdw>
                </a:effectLst>
              </a:rPr>
              <a:t>λοιμώξεις</a:t>
            </a:r>
            <a:r>
              <a:rPr lang="el-GR" sz="2400" dirty="0"/>
              <a:t> λόγω ελαττωματικής φλεγμονώδους </a:t>
            </a:r>
            <a:r>
              <a:rPr lang="el-GR" sz="2400" dirty="0" smtClean="0"/>
              <a:t>αντίδρασης.</a:t>
            </a:r>
            <a:endParaRPr lang="el-GR" sz="2400" dirty="0"/>
          </a:p>
          <a:p>
            <a:pPr algn="just" eaLnBrk="1" hangingPunct="1">
              <a:lnSpc>
                <a:spcPct val="80000"/>
              </a:lnSpc>
              <a:defRPr/>
            </a:pPr>
            <a:r>
              <a:rPr lang="el-GR" sz="2400" dirty="0"/>
              <a:t>Το </a:t>
            </a:r>
            <a:r>
              <a:rPr lang="el-GR" sz="2400" dirty="0">
                <a:effectLst>
                  <a:outerShdw blurRad="38100" dist="38100" dir="2700000" algn="tl">
                    <a:srgbClr val="000000">
                      <a:alpha val="43137"/>
                    </a:srgbClr>
                  </a:outerShdw>
                </a:effectLst>
              </a:rPr>
              <a:t>κολλαγόνο</a:t>
            </a:r>
            <a:r>
              <a:rPr lang="el-GR" sz="2400" dirty="0"/>
              <a:t> που παράγουν οι διαβητικοί είναι </a:t>
            </a:r>
            <a:r>
              <a:rPr lang="el-GR" sz="2400" dirty="0">
                <a:effectLst>
                  <a:outerShdw blurRad="38100" dist="38100" dir="2700000" algn="tl">
                    <a:srgbClr val="000000">
                      <a:alpha val="43137"/>
                    </a:srgbClr>
                  </a:outerShdw>
                </a:effectLst>
              </a:rPr>
              <a:t>πιο </a:t>
            </a:r>
            <a:r>
              <a:rPr lang="el-GR" sz="2400" spc="600" dirty="0">
                <a:effectLst>
                  <a:outerShdw blurRad="38100" dist="38100" dir="2700000" algn="tl">
                    <a:srgbClr val="000000">
                      <a:alpha val="43137"/>
                    </a:srgbClr>
                  </a:outerShdw>
                </a:effectLst>
              </a:rPr>
              <a:t>εύθραυστο</a:t>
            </a:r>
            <a:r>
              <a:rPr lang="el-GR" sz="2400" dirty="0">
                <a:effectLst>
                  <a:outerShdw blurRad="38100" dist="38100" dir="2700000" algn="tl">
                    <a:srgbClr val="000000">
                      <a:alpha val="43137"/>
                    </a:srgbClr>
                  </a:outerShdw>
                </a:effectLst>
              </a:rPr>
              <a:t> </a:t>
            </a:r>
            <a:r>
              <a:rPr lang="el-GR" sz="2400" dirty="0"/>
              <a:t>λόγω αυξημένης </a:t>
            </a:r>
            <a:r>
              <a:rPr lang="el-GR" sz="2400" dirty="0" err="1"/>
              <a:t>γλυκοζυλίωσης</a:t>
            </a:r>
            <a:r>
              <a:rPr lang="el-GR" sz="2400" dirty="0"/>
              <a:t> από τα αυξημένα επίπεδα γλυκόζης που βρίσκονται στην </a:t>
            </a:r>
            <a:r>
              <a:rPr lang="el-GR" sz="2400" dirty="0" err="1"/>
              <a:t>εξωκυττάρια</a:t>
            </a:r>
            <a:r>
              <a:rPr lang="el-GR" sz="2400" dirty="0"/>
              <a:t> ουσία.</a:t>
            </a:r>
          </a:p>
        </p:txBody>
      </p:sp>
    </p:spTree>
    <p:extLst>
      <p:ext uri="{BB962C8B-B14F-4D97-AF65-F5344CB8AC3E}">
        <p14:creationId xmlns="" xmlns:p14="http://schemas.microsoft.com/office/powerpoint/2010/main" val="3393262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62FF77A-9573-1C43-8456-3E5398D7C8A0}"/>
              </a:ext>
            </a:extLst>
          </p:cNvPr>
          <p:cNvSpPr>
            <a:spLocks noGrp="1"/>
          </p:cNvSpPr>
          <p:nvPr>
            <p:ph type="title"/>
          </p:nvPr>
        </p:nvSpPr>
        <p:spPr/>
        <p:txBody>
          <a:bodyPr/>
          <a:lstStyle/>
          <a:p>
            <a:pPr algn="ctr"/>
            <a:r>
              <a:rPr lang="el-GR" b="1" dirty="0"/>
              <a:t>Διαβητικό πόδι</a:t>
            </a:r>
          </a:p>
        </p:txBody>
      </p:sp>
      <p:sp>
        <p:nvSpPr>
          <p:cNvPr id="3" name="Θέση περιεχομένου 2">
            <a:extLst>
              <a:ext uri="{FF2B5EF4-FFF2-40B4-BE49-F238E27FC236}">
                <a16:creationId xmlns="" xmlns:a16="http://schemas.microsoft.com/office/drawing/2014/main" id="{25065EB4-C097-EF42-8BCB-C6CDA99DF973}"/>
              </a:ext>
            </a:extLst>
          </p:cNvPr>
          <p:cNvSpPr>
            <a:spLocks noGrp="1"/>
          </p:cNvSpPr>
          <p:nvPr>
            <p:ph idx="1"/>
          </p:nvPr>
        </p:nvSpPr>
        <p:spPr/>
        <p:txBody>
          <a:bodyPr>
            <a:normAutofit lnSpcReduction="10000"/>
          </a:bodyPr>
          <a:lstStyle/>
          <a:p>
            <a:pPr algn="just"/>
            <a:r>
              <a:rPr lang="el-GR" dirty="0"/>
              <a:t>Μείζων επιπλοκή της </a:t>
            </a:r>
            <a:r>
              <a:rPr lang="el-GR" dirty="0" err="1"/>
              <a:t>πολυοργανικής</a:t>
            </a:r>
            <a:r>
              <a:rPr lang="el-GR" dirty="0"/>
              <a:t> διαβητικής </a:t>
            </a:r>
            <a:r>
              <a:rPr lang="el-GR" dirty="0" smtClean="0"/>
              <a:t>προσβολής.</a:t>
            </a:r>
            <a:endParaRPr lang="el-GR" dirty="0"/>
          </a:p>
          <a:p>
            <a:pPr algn="just"/>
            <a:r>
              <a:rPr lang="el-GR" dirty="0"/>
              <a:t>Έλκη διαβητικού ποδιού (</a:t>
            </a:r>
            <a:r>
              <a:rPr lang="en-US" dirty="0"/>
              <a:t>Diabetic Foot Ulcers-DFU):</a:t>
            </a:r>
            <a:r>
              <a:rPr lang="el-GR" dirty="0"/>
              <a:t> </a:t>
            </a:r>
            <a:r>
              <a:rPr lang="el-GR" b="1" dirty="0"/>
              <a:t>ολικού πάχους </a:t>
            </a:r>
            <a:r>
              <a:rPr lang="el-GR" b="1" dirty="0" err="1"/>
              <a:t>ελκώσεις</a:t>
            </a:r>
            <a:r>
              <a:rPr lang="el-GR" b="1" dirty="0"/>
              <a:t> </a:t>
            </a:r>
            <a:r>
              <a:rPr lang="el-GR" dirty="0"/>
              <a:t>(διαπερνούν το επίπεδο της </a:t>
            </a:r>
            <a:r>
              <a:rPr lang="el-GR" dirty="0" err="1"/>
              <a:t>δερμίδας</a:t>
            </a:r>
            <a:r>
              <a:rPr lang="el-GR" dirty="0"/>
              <a:t>), εντοπιζόμενα κάτωθεν του αστραγάλου σε διαβητικούς </a:t>
            </a:r>
            <a:r>
              <a:rPr lang="el-GR" dirty="0" smtClean="0"/>
              <a:t>ασθενείς.</a:t>
            </a:r>
            <a:endParaRPr lang="el-GR" dirty="0"/>
          </a:p>
          <a:p>
            <a:pPr algn="just"/>
            <a:r>
              <a:rPr lang="el-GR" dirty="0"/>
              <a:t>Συχνή αιτία ακρωτηριασμού σε διαβητικούς </a:t>
            </a:r>
            <a:r>
              <a:rPr lang="el-GR" dirty="0" smtClean="0"/>
              <a:t>ασθενείς.</a:t>
            </a:r>
            <a:endParaRPr lang="el-GR" dirty="0"/>
          </a:p>
          <a:p>
            <a:pPr algn="just"/>
            <a:r>
              <a:rPr lang="el-GR" dirty="0"/>
              <a:t>Σημαντική αιτία νοσηρότητας και σοβαρός κλινικός προβληματισμός: οι </a:t>
            </a:r>
            <a:r>
              <a:rPr lang="el-GR" dirty="0">
                <a:effectLst>
                  <a:outerShdw blurRad="38100" dist="38100" dir="2700000" algn="tl">
                    <a:srgbClr val="000000">
                      <a:alpha val="43137"/>
                    </a:srgbClr>
                  </a:outerShdw>
                </a:effectLst>
              </a:rPr>
              <a:t>υποτροπές</a:t>
            </a:r>
            <a:r>
              <a:rPr lang="el-GR" dirty="0"/>
              <a:t> των διαβητικών </a:t>
            </a:r>
            <a:r>
              <a:rPr lang="el-GR" dirty="0" smtClean="0"/>
              <a:t>ελκών.</a:t>
            </a:r>
            <a:endParaRPr lang="el-GR" dirty="0"/>
          </a:p>
        </p:txBody>
      </p:sp>
    </p:spTree>
    <p:extLst>
      <p:ext uri="{BB962C8B-B14F-4D97-AF65-F5344CB8AC3E}">
        <p14:creationId xmlns="" xmlns:p14="http://schemas.microsoft.com/office/powerpoint/2010/main" val="7252941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Diabetic Foot | Feetwerkz"/>
          <p:cNvPicPr>
            <a:picLocks noChangeAspect="1" noChangeArrowheads="1"/>
          </p:cNvPicPr>
          <p:nvPr/>
        </p:nvPicPr>
        <p:blipFill>
          <a:blip r:embed="rId2"/>
          <a:srcRect/>
          <a:stretch>
            <a:fillRect/>
          </a:stretch>
        </p:blipFill>
        <p:spPr bwMode="auto">
          <a:xfrm>
            <a:off x="304431" y="1748254"/>
            <a:ext cx="3713988" cy="3568025"/>
          </a:xfrm>
          <a:prstGeom prst="rect">
            <a:avLst/>
          </a:prstGeom>
          <a:noFill/>
        </p:spPr>
      </p:pic>
      <p:sp>
        <p:nvSpPr>
          <p:cNvPr id="4" name="3 - Ορθογώνιο"/>
          <p:cNvSpPr/>
          <p:nvPr/>
        </p:nvSpPr>
        <p:spPr>
          <a:xfrm>
            <a:off x="4242392" y="1"/>
            <a:ext cx="4901608" cy="6986528"/>
          </a:xfrm>
          <a:prstGeom prst="rect">
            <a:avLst/>
          </a:prstGeom>
        </p:spPr>
        <p:txBody>
          <a:bodyPr wrap="square">
            <a:spAutoFit/>
          </a:bodyPr>
          <a:lstStyle/>
          <a:p>
            <a:pPr algn="just"/>
            <a:r>
              <a:rPr lang="el-GR" sz="2800" dirty="0" smtClean="0">
                <a:solidFill>
                  <a:prstClr val="black"/>
                </a:solidFill>
              </a:rPr>
              <a:t>Το διαβητικό πόδι είναι ένα πόδι που εμφανίζει οποιαδήποτε παθολογία προκύπτει είτε άμεσα από τον ίδιο τον σακχαρώδη διαβήτη είτε από οποιαδήποτε μακροχρόνια (ή «χρόνια») επιπλοκή αυτού. </a:t>
            </a:r>
          </a:p>
          <a:p>
            <a:pPr algn="just"/>
            <a:r>
              <a:rPr lang="el-GR" sz="2800" dirty="0" smtClean="0">
                <a:solidFill>
                  <a:prstClr val="black"/>
                </a:solidFill>
              </a:rPr>
              <a:t>Η παρουσία διαφόρων χαρακτηριστικών αλλοιώσεων του διαβητικού ποδιού, όπως η μόλυνση, το διαβητικό έλκος του ποδιού και η νευροπαθητική </a:t>
            </a:r>
            <a:r>
              <a:rPr lang="el-GR" sz="2800" dirty="0" err="1" smtClean="0">
                <a:solidFill>
                  <a:prstClr val="black"/>
                </a:solidFill>
              </a:rPr>
              <a:t>οστεοαρθροπάθεια</a:t>
            </a:r>
            <a:r>
              <a:rPr lang="el-GR" sz="2800" dirty="0" smtClean="0">
                <a:solidFill>
                  <a:prstClr val="black"/>
                </a:solidFill>
              </a:rPr>
              <a:t> ονομάζεται </a:t>
            </a:r>
            <a:r>
              <a:rPr lang="el-GR" sz="2800" dirty="0" smtClean="0">
                <a:solidFill>
                  <a:prstClr val="black"/>
                </a:solidFill>
                <a:effectLst>
                  <a:outerShdw blurRad="38100" dist="38100" dir="2700000" algn="tl">
                    <a:srgbClr val="000000">
                      <a:alpha val="43137"/>
                    </a:srgbClr>
                  </a:outerShdw>
                </a:effectLst>
              </a:rPr>
              <a:t>σύνδρομο διαβητικού ποδιού</a:t>
            </a:r>
            <a:r>
              <a:rPr lang="el-GR" sz="2800" dirty="0" smtClean="0">
                <a:solidFill>
                  <a:prstClr val="black"/>
                </a:solidFill>
              </a:rPr>
              <a:t>.</a:t>
            </a:r>
            <a:endParaRPr lang="el-GR" sz="2800" dirty="0">
              <a:solidFill>
                <a:prstClr val="black"/>
              </a:solidFill>
            </a:endParaRPr>
          </a:p>
        </p:txBody>
      </p:sp>
    </p:spTree>
    <p:extLst>
      <p:ext uri="{BB962C8B-B14F-4D97-AF65-F5344CB8AC3E}">
        <p14:creationId xmlns="" xmlns:p14="http://schemas.microsoft.com/office/powerpoint/2010/main" val="896434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 xmlns:a16="http://schemas.microsoft.com/office/drawing/2014/main" id="{9F428F4D-F895-934C-8D98-DF9E1D5C220E}"/>
              </a:ext>
            </a:extLst>
          </p:cNvPr>
          <p:cNvSpPr>
            <a:spLocks noGrp="1" noChangeArrowheads="1"/>
          </p:cNvSpPr>
          <p:nvPr>
            <p:ph type="title"/>
          </p:nvPr>
        </p:nvSpPr>
        <p:spPr/>
        <p:txBody>
          <a:bodyPr/>
          <a:lstStyle/>
          <a:p>
            <a:pPr algn="ctr" eaLnBrk="1" hangingPunct="1">
              <a:defRPr/>
            </a:pPr>
            <a:r>
              <a:rPr lang="el-GR" sz="4000" b="1" spc="300" dirty="0">
                <a:effectLst>
                  <a:outerShdw blurRad="38100" dist="38100" dir="2700000" algn="tl">
                    <a:srgbClr val="000000">
                      <a:alpha val="43137"/>
                    </a:srgbClr>
                  </a:outerShdw>
                </a:effectLst>
              </a:rPr>
              <a:t>Επιδιόρθωση</a:t>
            </a:r>
          </a:p>
        </p:txBody>
      </p:sp>
      <p:sp>
        <p:nvSpPr>
          <p:cNvPr id="72707" name="Rectangle 3">
            <a:extLst>
              <a:ext uri="{FF2B5EF4-FFF2-40B4-BE49-F238E27FC236}">
                <a16:creationId xmlns="" xmlns:a16="http://schemas.microsoft.com/office/drawing/2014/main" id="{CF046674-0335-AC46-AA51-00ECE2429933}"/>
              </a:ext>
            </a:extLst>
          </p:cNvPr>
          <p:cNvSpPr>
            <a:spLocks noGrp="1" noChangeArrowheads="1"/>
          </p:cNvSpPr>
          <p:nvPr>
            <p:ph type="body" idx="1"/>
          </p:nvPr>
        </p:nvSpPr>
        <p:spPr/>
        <p:txBody>
          <a:bodyPr/>
          <a:lstStyle/>
          <a:p>
            <a:pPr algn="just" eaLnBrk="1" hangingPunct="1">
              <a:defRPr/>
            </a:pPr>
            <a:r>
              <a:rPr lang="el-GR" dirty="0"/>
              <a:t>Η διαδικασία μέσω της οποίας ένα τραύμα αντικαθίσταται τελικά από μια </a:t>
            </a:r>
            <a:r>
              <a:rPr lang="el-GR" b="1" dirty="0" smtClean="0"/>
              <a:t>ουλή </a:t>
            </a:r>
            <a:r>
              <a:rPr lang="el-GR" dirty="0" smtClean="0"/>
              <a:t>(= </a:t>
            </a:r>
            <a:r>
              <a:rPr lang="el-GR" b="1" dirty="0"/>
              <a:t>ινώδης συνδετικός ιστός</a:t>
            </a:r>
            <a:r>
              <a:rPr lang="el-GR" dirty="0" smtClean="0"/>
              <a:t>).</a:t>
            </a:r>
          </a:p>
          <a:p>
            <a:pPr algn="just" eaLnBrk="1" hangingPunct="1">
              <a:defRPr/>
            </a:pPr>
            <a:endParaRPr lang="el-GR" dirty="0"/>
          </a:p>
          <a:p>
            <a:pPr algn="just" eaLnBrk="1" hangingPunct="1">
              <a:defRPr/>
            </a:pPr>
            <a:r>
              <a:rPr lang="el-GR" dirty="0"/>
              <a:t>Τραύματα που επεκτείνονται </a:t>
            </a:r>
            <a:r>
              <a:rPr lang="el-GR" dirty="0" smtClean="0"/>
              <a:t>διαμέσου </a:t>
            </a:r>
            <a:r>
              <a:rPr lang="el-GR" dirty="0"/>
              <a:t>της βασικής μεμβράνης στους υποκείμενους ιστούς (π.χ. </a:t>
            </a:r>
            <a:r>
              <a:rPr lang="el-GR" dirty="0" smtClean="0"/>
              <a:t>στον υποδόριο </a:t>
            </a:r>
            <a:r>
              <a:rPr lang="el-GR" dirty="0"/>
              <a:t>ιστό </a:t>
            </a:r>
            <a:r>
              <a:rPr lang="el-GR" dirty="0" smtClean="0"/>
              <a:t>του δέρματος</a:t>
            </a:r>
            <a:r>
              <a:rPr lang="el-GR" dirty="0"/>
              <a:t>, </a:t>
            </a:r>
            <a:r>
              <a:rPr lang="el-GR" dirty="0" smtClean="0"/>
              <a:t>στον </a:t>
            </a:r>
            <a:r>
              <a:rPr lang="el-GR" dirty="0" err="1" smtClean="0"/>
              <a:t>υποβλεννογόνιο</a:t>
            </a:r>
            <a:r>
              <a:rPr lang="el-GR" dirty="0" smtClean="0"/>
              <a:t> χιτώνα του </a:t>
            </a:r>
            <a:r>
              <a:rPr lang="el-GR" dirty="0"/>
              <a:t>γαστρεντερικού)→ σχηματισμός </a:t>
            </a:r>
            <a:r>
              <a:rPr lang="el-GR" dirty="0" smtClean="0"/>
              <a:t>αρχικά </a:t>
            </a:r>
            <a:r>
              <a:rPr lang="el-GR" dirty="0" err="1" smtClean="0"/>
              <a:t>αγγειοβριθούς</a:t>
            </a:r>
            <a:r>
              <a:rPr lang="el-GR" dirty="0" smtClean="0"/>
              <a:t> </a:t>
            </a:r>
            <a:r>
              <a:rPr lang="el-GR" dirty="0" smtClean="0">
                <a:effectLst>
                  <a:outerShdw blurRad="38100" dist="38100" dir="2700000" algn="tl">
                    <a:srgbClr val="000000">
                      <a:alpha val="43137"/>
                    </a:srgbClr>
                  </a:outerShdw>
                </a:effectLst>
              </a:rPr>
              <a:t>φλεγμονώδους κοκκιώδους ιστού</a:t>
            </a:r>
            <a:r>
              <a:rPr lang="en-US" dirty="0" smtClean="0">
                <a:effectLst>
                  <a:outerShdw blurRad="38100" dist="38100" dir="2700000" algn="tl">
                    <a:srgbClr val="000000">
                      <a:alpha val="43137"/>
                    </a:srgbClr>
                  </a:outerShdw>
                </a:effectLst>
              </a:rPr>
              <a:t> </a:t>
            </a:r>
            <a:r>
              <a:rPr lang="el-GR" dirty="0" smtClean="0"/>
              <a:t>→ ουλή.</a:t>
            </a:r>
            <a:endParaRPr lang="el-GR" dirty="0"/>
          </a:p>
        </p:txBody>
      </p:sp>
    </p:spTree>
    <p:extLst>
      <p:ext uri="{BB962C8B-B14F-4D97-AF65-F5344CB8AC3E}">
        <p14:creationId xmlns="" xmlns:p14="http://schemas.microsoft.com/office/powerpoint/2010/main" val="9716837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Users\User\Desktop\40038.jpg"/>
          <p:cNvPicPr>
            <a:picLocks noChangeAspect="1" noChangeArrowheads="1"/>
          </p:cNvPicPr>
          <p:nvPr/>
        </p:nvPicPr>
        <p:blipFill>
          <a:blip r:embed="rId2"/>
          <a:srcRect/>
          <a:stretch>
            <a:fillRect/>
          </a:stretch>
        </p:blipFill>
        <p:spPr bwMode="auto">
          <a:xfrm>
            <a:off x="1116838" y="796030"/>
            <a:ext cx="6571655" cy="3166031"/>
          </a:xfrm>
          <a:prstGeom prst="rect">
            <a:avLst/>
          </a:prstGeom>
          <a:noFill/>
        </p:spPr>
      </p:pic>
      <p:sp>
        <p:nvSpPr>
          <p:cNvPr id="5" name="4 - Ορθογώνιο"/>
          <p:cNvSpPr/>
          <p:nvPr/>
        </p:nvSpPr>
        <p:spPr>
          <a:xfrm>
            <a:off x="6706" y="-34966"/>
            <a:ext cx="9137293" cy="830997"/>
          </a:xfrm>
          <a:prstGeom prst="rect">
            <a:avLst/>
          </a:prstGeom>
        </p:spPr>
        <p:txBody>
          <a:bodyPr wrap="square">
            <a:spAutoFit/>
          </a:bodyPr>
          <a:lstStyle/>
          <a:p>
            <a:pPr algn="ctr"/>
            <a:r>
              <a:rPr lang="el-GR" sz="2400" dirty="0" smtClean="0">
                <a:solidFill>
                  <a:prstClr val="black"/>
                </a:solidFill>
              </a:rPr>
              <a:t>Διαβητικό έλκος της μεσότητας του αριστερού πρώτου δακτύλου πριν και μετά την κατάλληλη φροντίδα του τραύματος.</a:t>
            </a:r>
            <a:endParaRPr lang="el-GR" sz="2400" dirty="0">
              <a:solidFill>
                <a:prstClr val="black"/>
              </a:solidFill>
            </a:endParaRPr>
          </a:p>
        </p:txBody>
      </p:sp>
      <p:pic>
        <p:nvPicPr>
          <p:cNvPr id="6" name="Picture 2" descr="C:\Users\User\Desktop\40039.jpg"/>
          <p:cNvPicPr>
            <a:picLocks noChangeAspect="1" noChangeArrowheads="1"/>
          </p:cNvPicPr>
          <p:nvPr/>
        </p:nvPicPr>
        <p:blipFill>
          <a:blip r:embed="rId3"/>
          <a:srcRect/>
          <a:stretch>
            <a:fillRect/>
          </a:stretch>
        </p:blipFill>
        <p:spPr bwMode="auto">
          <a:xfrm>
            <a:off x="67733" y="4800600"/>
            <a:ext cx="5486400" cy="2057400"/>
          </a:xfrm>
          <a:prstGeom prst="rect">
            <a:avLst/>
          </a:prstGeom>
          <a:noFill/>
        </p:spPr>
      </p:pic>
      <p:pic>
        <p:nvPicPr>
          <p:cNvPr id="1026"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6199" y="4100565"/>
            <a:ext cx="5850466" cy="8947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901268" y="4100565"/>
            <a:ext cx="2226733" cy="2625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2 - Ορθογώνιο"/>
          <p:cNvSpPr/>
          <p:nvPr/>
        </p:nvSpPr>
        <p:spPr>
          <a:xfrm rot="10800000" flipV="1">
            <a:off x="8128000" y="4407157"/>
            <a:ext cx="1015995" cy="2308324"/>
          </a:xfrm>
          <a:prstGeom prst="rect">
            <a:avLst/>
          </a:prstGeom>
        </p:spPr>
        <p:txBody>
          <a:bodyPr wrap="square">
            <a:spAutoFit/>
          </a:bodyPr>
          <a:lstStyle/>
          <a:p>
            <a:r>
              <a:rPr lang="el-GR" sz="1600" dirty="0" smtClean="0">
                <a:solidFill>
                  <a:prstClr val="black"/>
                </a:solidFill>
              </a:rPr>
              <a:t>Έλκος </a:t>
            </a:r>
            <a:r>
              <a:rPr lang="en-US" sz="1600" dirty="0" smtClean="0">
                <a:solidFill>
                  <a:prstClr val="black"/>
                </a:solidFill>
              </a:rPr>
              <a:t>Charcot </a:t>
            </a:r>
            <a:r>
              <a:rPr lang="el-GR" sz="1600" dirty="0" smtClean="0">
                <a:solidFill>
                  <a:prstClr val="black"/>
                </a:solidFill>
              </a:rPr>
              <a:t>και </a:t>
            </a:r>
            <a:r>
              <a:rPr lang="el-GR" sz="1600" dirty="0" err="1" smtClean="0">
                <a:solidFill>
                  <a:prstClr val="black"/>
                </a:solidFill>
              </a:rPr>
              <a:t>παραμόρ</a:t>
            </a:r>
            <a:r>
              <a:rPr lang="el-GR" sz="1600" dirty="0" smtClean="0">
                <a:solidFill>
                  <a:prstClr val="black"/>
                </a:solidFill>
              </a:rPr>
              <a:t>-</a:t>
            </a:r>
            <a:r>
              <a:rPr lang="el-GR" sz="1600" dirty="0" err="1" smtClean="0">
                <a:solidFill>
                  <a:prstClr val="black"/>
                </a:solidFill>
              </a:rPr>
              <a:t>φωση</a:t>
            </a:r>
            <a:r>
              <a:rPr lang="el-GR" sz="1600" dirty="0" smtClean="0">
                <a:solidFill>
                  <a:prstClr val="black"/>
                </a:solidFill>
              </a:rPr>
              <a:t> στη μεσότητα του πέλματος</a:t>
            </a:r>
            <a:endParaRPr lang="el-GR" sz="2800" dirty="0">
              <a:solidFill>
                <a:prstClr val="black"/>
              </a:solidFill>
            </a:endParaRPr>
          </a:p>
        </p:txBody>
      </p:sp>
    </p:spTree>
    <p:extLst>
      <p:ext uri="{BB962C8B-B14F-4D97-AF65-F5344CB8AC3E}">
        <p14:creationId xmlns="" xmlns:p14="http://schemas.microsoft.com/office/powerpoint/2010/main" val="534445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04826" y="657225"/>
            <a:ext cx="4236410" cy="5667375"/>
          </a:xfrm>
          <a:prstGeom prst="rect">
            <a:avLst/>
          </a:prstGeom>
          <a:noFill/>
          <a:ln w="9525">
            <a:noFill/>
            <a:miter lim="800000"/>
            <a:headEnd/>
            <a:tailEnd/>
          </a:ln>
        </p:spPr>
      </p:pic>
      <p:sp>
        <p:nvSpPr>
          <p:cNvPr id="3" name="2 - Ορθογώνιο"/>
          <p:cNvSpPr/>
          <p:nvPr/>
        </p:nvSpPr>
        <p:spPr>
          <a:xfrm>
            <a:off x="4914900" y="2828836"/>
            <a:ext cx="3876675" cy="1938992"/>
          </a:xfrm>
          <a:prstGeom prst="rect">
            <a:avLst/>
          </a:prstGeom>
        </p:spPr>
        <p:txBody>
          <a:bodyPr wrap="square">
            <a:spAutoFit/>
          </a:bodyPr>
          <a:lstStyle/>
          <a:p>
            <a:r>
              <a:rPr lang="el-GR" sz="2000" dirty="0" smtClean="0">
                <a:solidFill>
                  <a:prstClr val="black"/>
                </a:solidFill>
              </a:rPr>
              <a:t>Περιστατικό έλκους σε μετωπιαία (Α) και πλάγια (Β) προβολή. </a:t>
            </a:r>
          </a:p>
          <a:p>
            <a:endParaRPr lang="el-GR" sz="2000" dirty="0" smtClean="0">
              <a:solidFill>
                <a:prstClr val="black"/>
              </a:solidFill>
            </a:endParaRPr>
          </a:p>
          <a:p>
            <a:r>
              <a:rPr lang="el-GR" sz="2000" dirty="0" smtClean="0">
                <a:solidFill>
                  <a:prstClr val="black"/>
                </a:solidFill>
              </a:rPr>
              <a:t>Οι διακεκομμένες γραμμές υποδεικνύουν τις τομές που έγιναν σε κάθε βλάβη.</a:t>
            </a:r>
            <a:endParaRPr lang="el-GR" sz="2000" dirty="0">
              <a:solidFill>
                <a:prstClr val="black"/>
              </a:solidFill>
            </a:endParaRPr>
          </a:p>
        </p:txBody>
      </p:sp>
    </p:spTree>
    <p:extLst>
      <p:ext uri="{BB962C8B-B14F-4D97-AF65-F5344CB8AC3E}">
        <p14:creationId xmlns="" xmlns:p14="http://schemas.microsoft.com/office/powerpoint/2010/main" val="9723234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58400" y="488868"/>
            <a:ext cx="4497862" cy="5963831"/>
          </a:xfrm>
          <a:prstGeom prst="rect">
            <a:avLst/>
          </a:prstGeom>
          <a:noFill/>
          <a:ln w="9525">
            <a:noFill/>
            <a:miter lim="800000"/>
            <a:headEnd/>
            <a:tailEnd/>
          </a:ln>
        </p:spPr>
      </p:pic>
      <p:sp>
        <p:nvSpPr>
          <p:cNvPr id="3" name="2 - Ορθογώνιο"/>
          <p:cNvSpPr/>
          <p:nvPr/>
        </p:nvSpPr>
        <p:spPr>
          <a:xfrm>
            <a:off x="4656262" y="488869"/>
            <a:ext cx="4487738" cy="5909310"/>
          </a:xfrm>
          <a:prstGeom prst="rect">
            <a:avLst/>
          </a:prstGeom>
        </p:spPr>
        <p:txBody>
          <a:bodyPr wrap="square">
            <a:spAutoFit/>
          </a:bodyPr>
          <a:lstStyle/>
          <a:p>
            <a:pPr algn="just"/>
            <a:r>
              <a:rPr lang="el-GR" dirty="0" smtClean="0">
                <a:solidFill>
                  <a:prstClr val="black"/>
                </a:solidFill>
              </a:rPr>
              <a:t>Α. «Φλογιστική» φλεγμονώδης διήθηση σε ιστολογική τομή μιας βλάβης στην διαβητική ομάδα, που περιλαμβάνει τόσο τα τοιχώματα των  αρτηριών όσο και  και</a:t>
            </a:r>
          </a:p>
          <a:p>
            <a:pPr algn="just"/>
            <a:r>
              <a:rPr lang="el-GR" dirty="0" err="1" smtClean="0">
                <a:solidFill>
                  <a:prstClr val="black"/>
                </a:solidFill>
              </a:rPr>
              <a:t>περιαγγειακούς</a:t>
            </a:r>
            <a:r>
              <a:rPr lang="el-GR" dirty="0" smtClean="0">
                <a:solidFill>
                  <a:prstClr val="black"/>
                </a:solidFill>
              </a:rPr>
              <a:t> χώρους, δίκην </a:t>
            </a:r>
            <a:r>
              <a:rPr lang="el-GR" dirty="0" err="1" smtClean="0">
                <a:solidFill>
                  <a:prstClr val="black"/>
                </a:solidFill>
              </a:rPr>
              <a:t>παναρτηρίτιδος</a:t>
            </a:r>
            <a:r>
              <a:rPr lang="el-GR" dirty="0" smtClean="0">
                <a:solidFill>
                  <a:prstClr val="black"/>
                </a:solidFill>
              </a:rPr>
              <a:t>,  και διασπείρεται  σε όλο το πάχος του υποδορίου.</a:t>
            </a:r>
          </a:p>
          <a:p>
            <a:endParaRPr lang="el-GR" dirty="0">
              <a:solidFill>
                <a:prstClr val="black"/>
              </a:solidFill>
            </a:endParaRPr>
          </a:p>
          <a:p>
            <a:endParaRPr lang="el-GR" dirty="0" smtClean="0">
              <a:solidFill>
                <a:prstClr val="black"/>
              </a:solidFill>
            </a:endParaRPr>
          </a:p>
          <a:p>
            <a:endParaRPr lang="el-GR" dirty="0">
              <a:solidFill>
                <a:prstClr val="black"/>
              </a:solidFill>
            </a:endParaRPr>
          </a:p>
          <a:p>
            <a:endParaRPr lang="el-GR" dirty="0" smtClean="0">
              <a:solidFill>
                <a:prstClr val="black"/>
              </a:solidFill>
            </a:endParaRPr>
          </a:p>
          <a:p>
            <a:endParaRPr lang="el-GR" dirty="0" smtClean="0">
              <a:solidFill>
                <a:prstClr val="black"/>
              </a:solidFill>
            </a:endParaRPr>
          </a:p>
          <a:p>
            <a:r>
              <a:rPr lang="el-GR" dirty="0" smtClean="0">
                <a:solidFill>
                  <a:prstClr val="black"/>
                </a:solidFill>
              </a:rPr>
              <a:t> </a:t>
            </a:r>
          </a:p>
          <a:p>
            <a:pPr algn="just"/>
            <a:r>
              <a:rPr lang="el-GR" dirty="0" smtClean="0">
                <a:solidFill>
                  <a:prstClr val="black"/>
                </a:solidFill>
              </a:rPr>
              <a:t>Β. Αυτή είναι η άκρη μιας βλάβης</a:t>
            </a:r>
          </a:p>
          <a:p>
            <a:pPr algn="just"/>
            <a:r>
              <a:rPr lang="el-GR" dirty="0" smtClean="0">
                <a:solidFill>
                  <a:prstClr val="black"/>
                </a:solidFill>
              </a:rPr>
              <a:t>από την παραπάνω διαβητική  ομάδα.  Είναι εμφανής  η διακοπή του δέρματος, η εσχάρα που καλύπτει τον πυθμένα  του έλκους και τα κυτταρικά συντρίμματα που αφορούν κοντά στο χείλος του έλκους.</a:t>
            </a:r>
          </a:p>
          <a:p>
            <a:pPr algn="just"/>
            <a:r>
              <a:rPr lang="el-GR" dirty="0" smtClean="0">
                <a:solidFill>
                  <a:prstClr val="black"/>
                </a:solidFill>
              </a:rPr>
              <a:t>Τοπική </a:t>
            </a:r>
            <a:r>
              <a:rPr lang="el-GR" dirty="0" err="1" smtClean="0">
                <a:solidFill>
                  <a:prstClr val="black"/>
                </a:solidFill>
              </a:rPr>
              <a:t>υπερκεράτωση</a:t>
            </a:r>
            <a:r>
              <a:rPr lang="el-GR" dirty="0" smtClean="0">
                <a:solidFill>
                  <a:prstClr val="black"/>
                </a:solidFill>
              </a:rPr>
              <a:t> της παρακείμενης επιδερμίδας λόγω εμμένουσας πίεσης. </a:t>
            </a:r>
            <a:endParaRPr lang="el-GR" dirty="0">
              <a:solidFill>
                <a:prstClr val="black"/>
              </a:solidFill>
            </a:endParaRPr>
          </a:p>
        </p:txBody>
      </p:sp>
    </p:spTree>
    <p:extLst>
      <p:ext uri="{BB962C8B-B14F-4D97-AF65-F5344CB8AC3E}">
        <p14:creationId xmlns="" xmlns:p14="http://schemas.microsoft.com/office/powerpoint/2010/main" val="3140484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67058" y="198170"/>
            <a:ext cx="4872543" cy="6345134"/>
          </a:xfrm>
          <a:prstGeom prst="rect">
            <a:avLst/>
          </a:prstGeom>
          <a:noFill/>
          <a:ln w="9525">
            <a:noFill/>
            <a:miter lim="800000"/>
            <a:headEnd/>
            <a:tailEnd/>
          </a:ln>
        </p:spPr>
      </p:pic>
      <p:sp>
        <p:nvSpPr>
          <p:cNvPr id="3" name="2 - Ορθογώνιο"/>
          <p:cNvSpPr/>
          <p:nvPr/>
        </p:nvSpPr>
        <p:spPr>
          <a:xfrm>
            <a:off x="5039602" y="923925"/>
            <a:ext cx="4104397" cy="5078313"/>
          </a:xfrm>
          <a:prstGeom prst="rect">
            <a:avLst/>
          </a:prstGeom>
        </p:spPr>
        <p:txBody>
          <a:bodyPr wrap="square">
            <a:spAutoFit/>
          </a:bodyPr>
          <a:lstStyle/>
          <a:p>
            <a:pPr algn="just"/>
            <a:r>
              <a:rPr lang="el-GR" dirty="0" smtClean="0">
                <a:solidFill>
                  <a:prstClr val="black"/>
                </a:solidFill>
              </a:rPr>
              <a:t>Τομές των ελκών  διαβητικής ομάδας με </a:t>
            </a:r>
            <a:r>
              <a:rPr lang="el-GR" dirty="0" err="1" smtClean="0">
                <a:solidFill>
                  <a:prstClr val="black"/>
                </a:solidFill>
                <a:effectLst>
                  <a:outerShdw blurRad="38100" dist="38100" dir="2700000" algn="tl">
                    <a:srgbClr val="000000">
                      <a:alpha val="43137"/>
                    </a:srgbClr>
                  </a:outerShdw>
                </a:effectLst>
              </a:rPr>
              <a:t>γλυκαιμικό</a:t>
            </a:r>
            <a:r>
              <a:rPr lang="el-GR" dirty="0" smtClean="0">
                <a:solidFill>
                  <a:prstClr val="black"/>
                </a:solidFill>
                <a:effectLst>
                  <a:outerShdw blurRad="38100" dist="38100" dir="2700000" algn="tl">
                    <a:srgbClr val="000000">
                      <a:alpha val="43137"/>
                    </a:srgbClr>
                  </a:outerShdw>
                </a:effectLst>
              </a:rPr>
              <a:t> έλεγχο και ανακούφιση από την πίεση. </a:t>
            </a:r>
          </a:p>
          <a:p>
            <a:pPr algn="just"/>
            <a:endParaRPr lang="el-GR" dirty="0" smtClean="0">
              <a:solidFill>
                <a:prstClr val="black"/>
              </a:solidFill>
            </a:endParaRPr>
          </a:p>
          <a:p>
            <a:pPr algn="just"/>
            <a:r>
              <a:rPr lang="el-GR" dirty="0" smtClean="0">
                <a:solidFill>
                  <a:prstClr val="black"/>
                </a:solidFill>
              </a:rPr>
              <a:t>Α: Ενεργός πολλαπλασιαζόμενος  φλεγμονώδης κοκκιώδης ιστός, πλούσιος σε  </a:t>
            </a:r>
            <a:r>
              <a:rPr lang="el-GR" dirty="0" err="1" smtClean="0">
                <a:solidFill>
                  <a:prstClr val="black"/>
                </a:solidFill>
              </a:rPr>
              <a:t>νεοσχηματισμένα</a:t>
            </a:r>
            <a:r>
              <a:rPr lang="el-GR" dirty="0" smtClean="0">
                <a:solidFill>
                  <a:prstClr val="black"/>
                </a:solidFill>
              </a:rPr>
              <a:t> τριχοειδή. </a:t>
            </a:r>
          </a:p>
          <a:p>
            <a:pPr algn="just"/>
            <a:endParaRPr lang="el-GR" dirty="0">
              <a:solidFill>
                <a:prstClr val="black"/>
              </a:solidFill>
            </a:endParaRPr>
          </a:p>
          <a:p>
            <a:pPr algn="just"/>
            <a:endParaRPr lang="el-GR" dirty="0" smtClean="0">
              <a:solidFill>
                <a:prstClr val="black"/>
              </a:solidFill>
            </a:endParaRPr>
          </a:p>
          <a:p>
            <a:pPr algn="just"/>
            <a:endParaRPr lang="el-GR" dirty="0">
              <a:solidFill>
                <a:prstClr val="black"/>
              </a:solidFill>
            </a:endParaRPr>
          </a:p>
          <a:p>
            <a:pPr algn="just"/>
            <a:endParaRPr lang="el-GR" dirty="0" smtClean="0">
              <a:solidFill>
                <a:prstClr val="black"/>
              </a:solidFill>
            </a:endParaRPr>
          </a:p>
          <a:p>
            <a:pPr algn="just"/>
            <a:endParaRPr lang="el-GR" dirty="0">
              <a:solidFill>
                <a:prstClr val="black"/>
              </a:solidFill>
            </a:endParaRPr>
          </a:p>
          <a:p>
            <a:pPr algn="just"/>
            <a:endParaRPr lang="el-GR" dirty="0" smtClean="0">
              <a:solidFill>
                <a:prstClr val="black"/>
              </a:solidFill>
            </a:endParaRPr>
          </a:p>
          <a:p>
            <a:pPr algn="just"/>
            <a:endParaRPr lang="el-GR" dirty="0" smtClean="0">
              <a:solidFill>
                <a:prstClr val="black"/>
              </a:solidFill>
            </a:endParaRPr>
          </a:p>
          <a:p>
            <a:pPr algn="just"/>
            <a:r>
              <a:rPr lang="el-GR" dirty="0" smtClean="0">
                <a:solidFill>
                  <a:prstClr val="black"/>
                </a:solidFill>
              </a:rPr>
              <a:t>Β: Η αναγέννηση των επιδερμικών εξαρτημάτων είναι εμφανής στην παρούσα ιστολογική τομή ιδρωτοποιών αδένων.</a:t>
            </a:r>
            <a:endParaRPr lang="el-GR" dirty="0">
              <a:solidFill>
                <a:prstClr val="black"/>
              </a:solidFill>
            </a:endParaRPr>
          </a:p>
        </p:txBody>
      </p:sp>
    </p:spTree>
    <p:extLst>
      <p:ext uri="{BB962C8B-B14F-4D97-AF65-F5344CB8AC3E}">
        <p14:creationId xmlns="" xmlns:p14="http://schemas.microsoft.com/office/powerpoint/2010/main" val="2333525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File:Diabetic foot.jpg"/>
          <p:cNvPicPr>
            <a:picLocks noChangeAspect="1" noChangeArrowheads="1"/>
          </p:cNvPicPr>
          <p:nvPr/>
        </p:nvPicPr>
        <p:blipFill>
          <a:blip r:embed="rId2"/>
          <a:srcRect/>
          <a:stretch>
            <a:fillRect/>
          </a:stretch>
        </p:blipFill>
        <p:spPr bwMode="auto">
          <a:xfrm>
            <a:off x="617204" y="452253"/>
            <a:ext cx="8015029" cy="6091422"/>
          </a:xfrm>
          <a:prstGeom prst="rect">
            <a:avLst/>
          </a:prstGeom>
          <a:noFill/>
        </p:spPr>
      </p:pic>
    </p:spTree>
    <p:extLst>
      <p:ext uri="{BB962C8B-B14F-4D97-AF65-F5344CB8AC3E}">
        <p14:creationId xmlns="" xmlns:p14="http://schemas.microsoft.com/office/powerpoint/2010/main" val="18451574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s://pubs.rsc.org/image/article/2017/BM/c7bm00264e/c7bm00264e-f1_hi-res.gif"/>
          <p:cNvPicPr>
            <a:picLocks noChangeAspect="1" noChangeArrowheads="1"/>
          </p:cNvPicPr>
          <p:nvPr/>
        </p:nvPicPr>
        <p:blipFill>
          <a:blip r:embed="rId2"/>
          <a:srcRect/>
          <a:stretch>
            <a:fillRect/>
          </a:stretch>
        </p:blipFill>
        <p:spPr bwMode="auto">
          <a:xfrm>
            <a:off x="1927225" y="4476977"/>
            <a:ext cx="5311775" cy="2039242"/>
          </a:xfrm>
          <a:prstGeom prst="rect">
            <a:avLst/>
          </a:prstGeom>
          <a:noFill/>
        </p:spPr>
      </p:pic>
      <p:sp>
        <p:nvSpPr>
          <p:cNvPr id="4" name="3 - Ορθογώνιο"/>
          <p:cNvSpPr/>
          <p:nvPr/>
        </p:nvSpPr>
        <p:spPr>
          <a:xfrm>
            <a:off x="0" y="237506"/>
            <a:ext cx="9144000" cy="3970318"/>
          </a:xfrm>
          <a:prstGeom prst="rect">
            <a:avLst/>
          </a:prstGeom>
        </p:spPr>
        <p:txBody>
          <a:bodyPr wrap="square">
            <a:spAutoFit/>
          </a:bodyPr>
          <a:lstStyle/>
          <a:p>
            <a:pPr algn="just"/>
            <a:r>
              <a:rPr lang="el-GR" dirty="0" smtClean="0"/>
              <a:t>Σε αντίθεση με τα φυσιολογικά τραύματα, τα διαβητικά έλκη των ποδιών χαρακτηρίζονται από </a:t>
            </a:r>
            <a:r>
              <a:rPr lang="el-GR" b="1" dirty="0" smtClean="0"/>
              <a:t>μειωμένο σχηματισμό αιμοφόρων αγγείων</a:t>
            </a:r>
            <a:r>
              <a:rPr lang="el-GR" dirty="0" smtClean="0"/>
              <a:t>, </a:t>
            </a:r>
            <a:r>
              <a:rPr lang="el-GR" b="1" dirty="0" smtClean="0"/>
              <a:t>υπερβολική ποσότητα φλεγμονωδών </a:t>
            </a:r>
            <a:r>
              <a:rPr lang="el-GR" b="1" dirty="0" err="1" smtClean="0"/>
              <a:t>μακροφάγων</a:t>
            </a:r>
            <a:r>
              <a:rPr lang="el-GR" dirty="0" smtClean="0"/>
              <a:t> και </a:t>
            </a:r>
            <a:r>
              <a:rPr lang="el-GR" b="1" dirty="0" smtClean="0"/>
              <a:t>αύξηση της απόπτωσης των </a:t>
            </a:r>
            <a:r>
              <a:rPr lang="el-GR" b="1" dirty="0" err="1" smtClean="0"/>
              <a:t>ινοβλαστών</a:t>
            </a:r>
            <a:r>
              <a:rPr lang="el-GR" b="1" dirty="0" smtClean="0"/>
              <a:t> και των </a:t>
            </a:r>
            <a:r>
              <a:rPr lang="el-GR" b="1" dirty="0" err="1" smtClean="0"/>
              <a:t>κερατινοκυττάρων</a:t>
            </a:r>
            <a:r>
              <a:rPr lang="el-GR" dirty="0" smtClean="0"/>
              <a:t>. Τα φυσιολογικά </a:t>
            </a:r>
            <a:r>
              <a:rPr lang="el-GR" dirty="0" err="1" smtClean="0"/>
              <a:t>κερατινοκύτταρα</a:t>
            </a:r>
            <a:r>
              <a:rPr lang="el-GR" dirty="0" smtClean="0"/>
              <a:t> των τραυμάτων μεταναστεύουν και πολλαπλασιάζονται για να </a:t>
            </a:r>
            <a:r>
              <a:rPr lang="el-GR" dirty="0" err="1" smtClean="0"/>
              <a:t>επανεπιθηλιοποιήσουν</a:t>
            </a:r>
            <a:r>
              <a:rPr lang="el-GR" dirty="0" smtClean="0"/>
              <a:t> την περιοχή του </a:t>
            </a:r>
            <a:r>
              <a:rPr lang="el-GR" dirty="0" err="1" smtClean="0"/>
              <a:t>τραύματος∙</a:t>
            </a:r>
            <a:r>
              <a:rPr lang="el-GR" dirty="0" smtClean="0"/>
              <a:t> όμως τα </a:t>
            </a:r>
            <a:r>
              <a:rPr lang="el-GR" dirty="0" err="1" smtClean="0"/>
              <a:t>κερατινοκύτταρα</a:t>
            </a:r>
            <a:r>
              <a:rPr lang="el-GR" dirty="0" smtClean="0"/>
              <a:t> του διαβητικού έλκους παρουσιάζουν υψηλότερα επίπεδα κυτταρικού θανάτου. Ομοίως, οι </a:t>
            </a:r>
            <a:r>
              <a:rPr lang="el-GR" dirty="0" err="1" smtClean="0"/>
              <a:t>ινοβλάστες</a:t>
            </a:r>
            <a:r>
              <a:rPr lang="el-GR" dirty="0" smtClean="0"/>
              <a:t> του έλκους των διαβητικών όχι μόνο υφίστανται ακατάλληλη απόπτωση, αλλά παράγουν </a:t>
            </a:r>
            <a:r>
              <a:rPr lang="el-GR" b="1" dirty="0" smtClean="0"/>
              <a:t>υπερβολικά ένζυμα αποσυναρμολόγησης κολλαγόνου της οικογένειας των </a:t>
            </a:r>
            <a:r>
              <a:rPr lang="el-GR" b="1" dirty="0" err="1" smtClean="0"/>
              <a:t>μεταλλοπρωτεϊνασών</a:t>
            </a:r>
            <a:r>
              <a:rPr lang="el-GR" b="1" dirty="0" smtClean="0"/>
              <a:t> (</a:t>
            </a:r>
            <a:r>
              <a:rPr lang="el-GR" b="1" dirty="0" err="1" smtClean="0"/>
              <a:t>MMPs</a:t>
            </a:r>
            <a:r>
              <a:rPr lang="el-GR" b="1" dirty="0" smtClean="0"/>
              <a:t>)</a:t>
            </a:r>
            <a:r>
              <a:rPr lang="el-GR" dirty="0" smtClean="0"/>
              <a:t> που εμποδίζουν το σχηματισμό υγιούς ιστού. Τέλος, στα τραύματα των υγιών οργανισμών, τα </a:t>
            </a:r>
            <a:r>
              <a:rPr lang="el-GR" dirty="0" err="1" smtClean="0"/>
              <a:t>μακροφάγα</a:t>
            </a:r>
            <a:r>
              <a:rPr lang="el-GR" dirty="0" smtClean="0"/>
              <a:t> προκαλούν </a:t>
            </a:r>
            <a:r>
              <a:rPr lang="el-GR" i="1" dirty="0" smtClean="0"/>
              <a:t>ελεγχόμενη</a:t>
            </a:r>
            <a:r>
              <a:rPr lang="el-GR" dirty="0" smtClean="0"/>
              <a:t> φλεγμονή και τελικά ενθαρρύνουν την αναγέννηση του ιστού μέσω της παραγωγής διαφόρων αυξητικών παραγόντων. Ωστόσο, </a:t>
            </a:r>
            <a:r>
              <a:rPr lang="el-GR" b="1" dirty="0" smtClean="0"/>
              <a:t>τα </a:t>
            </a:r>
            <a:r>
              <a:rPr lang="el-GR" b="1" dirty="0" err="1" smtClean="0"/>
              <a:t>μακροφάγα</a:t>
            </a:r>
            <a:r>
              <a:rPr lang="el-GR" b="1" dirty="0" smtClean="0"/>
              <a:t> του διαβητικού τραύματος </a:t>
            </a:r>
            <a:r>
              <a:rPr lang="el-GR" b="1" u="sng" dirty="0" smtClean="0"/>
              <a:t>δεν</a:t>
            </a:r>
            <a:r>
              <a:rPr lang="el-GR" b="1" dirty="0" smtClean="0"/>
              <a:t> μεταβαίνουν κανονικά από τον φλεγμονώδη φαινότυπο σε εκείνον με τους κατάλληλους αυξητικούς παράγοντες για την </a:t>
            </a:r>
            <a:r>
              <a:rPr lang="el-GR" b="1" dirty="0" err="1" smtClean="0"/>
              <a:t>ιστική</a:t>
            </a:r>
            <a:r>
              <a:rPr lang="el-GR" b="1" dirty="0" smtClean="0"/>
              <a:t> ανάπλαση. </a:t>
            </a:r>
            <a:endParaRPr lang="el-GR"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medicina-55-00714-g001.png"/>
          <p:cNvPicPr>
            <a:picLocks noChangeAspect="1" noChangeArrowheads="1"/>
          </p:cNvPicPr>
          <p:nvPr/>
        </p:nvPicPr>
        <p:blipFill>
          <a:blip r:embed="rId2"/>
          <a:srcRect/>
          <a:stretch>
            <a:fillRect/>
          </a:stretch>
        </p:blipFill>
        <p:spPr bwMode="auto">
          <a:xfrm>
            <a:off x="1794946" y="2381135"/>
            <a:ext cx="5854362" cy="4476865"/>
          </a:xfrm>
          <a:prstGeom prst="rect">
            <a:avLst/>
          </a:prstGeom>
          <a:noFill/>
        </p:spPr>
      </p:pic>
      <p:sp>
        <p:nvSpPr>
          <p:cNvPr id="4" name="3 - Ορθογώνιο"/>
          <p:cNvSpPr/>
          <p:nvPr/>
        </p:nvSpPr>
        <p:spPr>
          <a:xfrm>
            <a:off x="0" y="-1"/>
            <a:ext cx="9144000" cy="2677656"/>
          </a:xfrm>
          <a:prstGeom prst="rect">
            <a:avLst/>
          </a:prstGeom>
        </p:spPr>
        <p:txBody>
          <a:bodyPr wrap="square">
            <a:spAutoFit/>
          </a:bodyPr>
          <a:lstStyle/>
          <a:p>
            <a:pPr algn="ctr"/>
            <a:r>
              <a:rPr lang="el-GR" sz="1200" b="1" spc="600" dirty="0" smtClean="0">
                <a:solidFill>
                  <a:prstClr val="black"/>
                </a:solidFill>
              </a:rPr>
              <a:t>Διαδικασία επούλωσης τραυμάτων στον σακχαρώδη διαβήτη. </a:t>
            </a:r>
          </a:p>
          <a:p>
            <a:pPr algn="ctr"/>
            <a:r>
              <a:rPr lang="el-GR" sz="1200" dirty="0" smtClean="0">
                <a:solidFill>
                  <a:prstClr val="black"/>
                </a:solidFill>
              </a:rPr>
              <a:t>(α) Κανονική επούλωση τραυμάτων. </a:t>
            </a:r>
          </a:p>
          <a:p>
            <a:pPr algn="just"/>
            <a:r>
              <a:rPr lang="el-GR" sz="1200" dirty="0" smtClean="0">
                <a:solidFill>
                  <a:prstClr val="black"/>
                </a:solidFill>
              </a:rPr>
              <a:t>Στους υγιείς ανθρώπους, το κλείσιμο ενός τραύματος συνίσταται σε διάφορες διαδικασίες που συμβαίνουν διαδοχικά, ήτοι στην ταχεία αιμόσταση που περιλαμβάνει τη συσσώρευση αιμοπεταλίων για να σχηματίσει το «βύσμα» των αιμοπεταλίων, στη φάση της φλεγμονής όπου τα ουδετερόφιλα, τα </a:t>
            </a:r>
            <a:r>
              <a:rPr lang="el-GR" sz="1200" dirty="0" err="1" smtClean="0">
                <a:solidFill>
                  <a:prstClr val="black"/>
                </a:solidFill>
              </a:rPr>
              <a:t>μακροφάγα</a:t>
            </a:r>
            <a:r>
              <a:rPr lang="el-GR" sz="1200" dirty="0" smtClean="0">
                <a:solidFill>
                  <a:prstClr val="black"/>
                </a:solidFill>
              </a:rPr>
              <a:t> και τα </a:t>
            </a:r>
            <a:r>
              <a:rPr lang="el-GR" sz="1200" dirty="0" err="1" smtClean="0">
                <a:solidFill>
                  <a:prstClr val="black"/>
                </a:solidFill>
              </a:rPr>
              <a:t>μαστοκύτταρα</a:t>
            </a:r>
            <a:r>
              <a:rPr lang="el-GR" sz="1200" dirty="0" smtClean="0">
                <a:solidFill>
                  <a:prstClr val="black"/>
                </a:solidFill>
              </a:rPr>
              <a:t> απελευθερώνουν </a:t>
            </a:r>
            <a:r>
              <a:rPr lang="el-GR" sz="1200" dirty="0" err="1" smtClean="0">
                <a:solidFill>
                  <a:prstClr val="black"/>
                </a:solidFill>
              </a:rPr>
              <a:t>προφλεγμονώδεις</a:t>
            </a:r>
            <a:r>
              <a:rPr lang="el-GR" sz="1200" dirty="0" smtClean="0">
                <a:solidFill>
                  <a:prstClr val="black"/>
                </a:solidFill>
              </a:rPr>
              <a:t> </a:t>
            </a:r>
            <a:r>
              <a:rPr lang="el-GR" sz="1200" dirty="0" err="1" smtClean="0">
                <a:solidFill>
                  <a:prstClr val="black"/>
                </a:solidFill>
              </a:rPr>
              <a:t>κυτταροκίνες</a:t>
            </a:r>
            <a:r>
              <a:rPr lang="el-GR" sz="1200" dirty="0" smtClean="0">
                <a:solidFill>
                  <a:prstClr val="black"/>
                </a:solidFill>
              </a:rPr>
              <a:t>, στη συστολή του τραύματος, όταν μειώνεται η φλεγμονή, στην εμφάνιση </a:t>
            </a:r>
            <a:r>
              <a:rPr lang="el-GR" sz="1200" dirty="0" err="1" smtClean="0">
                <a:solidFill>
                  <a:prstClr val="black"/>
                </a:solidFill>
              </a:rPr>
              <a:t>αγγειογένεσης</a:t>
            </a:r>
            <a:r>
              <a:rPr lang="el-GR" sz="1200" dirty="0" smtClean="0">
                <a:solidFill>
                  <a:prstClr val="black"/>
                </a:solidFill>
              </a:rPr>
              <a:t> , στη μετανάστευση </a:t>
            </a:r>
            <a:r>
              <a:rPr lang="el-GR" sz="1200" dirty="0" err="1" smtClean="0">
                <a:solidFill>
                  <a:prstClr val="black"/>
                </a:solidFill>
              </a:rPr>
              <a:t>κερατινοκυττάρων</a:t>
            </a:r>
            <a:r>
              <a:rPr lang="el-GR" sz="1200" dirty="0" smtClean="0">
                <a:solidFill>
                  <a:prstClr val="black"/>
                </a:solidFill>
              </a:rPr>
              <a:t> και </a:t>
            </a:r>
            <a:r>
              <a:rPr lang="el-GR" sz="1200" dirty="0" err="1" smtClean="0">
                <a:solidFill>
                  <a:prstClr val="black"/>
                </a:solidFill>
              </a:rPr>
              <a:t>ινοβλαστών</a:t>
            </a:r>
            <a:r>
              <a:rPr lang="el-GR" sz="1200" dirty="0" smtClean="0">
                <a:solidFill>
                  <a:prstClr val="black"/>
                </a:solidFill>
              </a:rPr>
              <a:t> με τον σχηματισμό </a:t>
            </a:r>
            <a:r>
              <a:rPr lang="el-GR" sz="1200" dirty="0" err="1" smtClean="0">
                <a:solidFill>
                  <a:prstClr val="black"/>
                </a:solidFill>
              </a:rPr>
              <a:t>εξωκυττάριας</a:t>
            </a:r>
            <a:r>
              <a:rPr lang="el-GR" sz="1200" dirty="0" smtClean="0">
                <a:solidFill>
                  <a:prstClr val="black"/>
                </a:solidFill>
              </a:rPr>
              <a:t> θεμέλιας ουσίας (ΕΘΟ). και, τέλος, στη φάση αναδιαμόρφωσης, όπου ο αρχικά </a:t>
            </a:r>
            <a:r>
              <a:rPr lang="el-GR" sz="1200" dirty="0" err="1" smtClean="0">
                <a:solidFill>
                  <a:prstClr val="black"/>
                </a:solidFill>
              </a:rPr>
              <a:t>αγγειοβριθείς</a:t>
            </a:r>
            <a:r>
              <a:rPr lang="el-GR" sz="1200" dirty="0" smtClean="0">
                <a:solidFill>
                  <a:prstClr val="black"/>
                </a:solidFill>
              </a:rPr>
              <a:t> φλεγμονώδης κοκκιώδης ιστός μετατρέπεται σε ώριμο ουλώδη ιστό. </a:t>
            </a:r>
          </a:p>
          <a:p>
            <a:pPr algn="ctr"/>
            <a:r>
              <a:rPr lang="el-GR" sz="1200" dirty="0" smtClean="0">
                <a:solidFill>
                  <a:prstClr val="black"/>
                </a:solidFill>
              </a:rPr>
              <a:t>(β) Επούλωση των τραυμάτων διαβητικών. </a:t>
            </a:r>
          </a:p>
          <a:p>
            <a:pPr algn="just"/>
            <a:r>
              <a:rPr lang="el-GR" sz="1200" dirty="0" smtClean="0">
                <a:solidFill>
                  <a:prstClr val="black"/>
                </a:solidFill>
              </a:rPr>
              <a:t>Σε ασθενείς με σακχαρώδη διαβήτη (DM), επηρεάζονται οι διαδικασίες κλεισίματος του τραύματος, ξεκινώντας με </a:t>
            </a:r>
            <a:r>
              <a:rPr lang="el-GR" sz="1200" b="1" dirty="0" smtClean="0">
                <a:solidFill>
                  <a:prstClr val="black"/>
                </a:solidFill>
              </a:rPr>
              <a:t>μείωση της </a:t>
            </a:r>
            <a:r>
              <a:rPr lang="el-GR" sz="1200" b="1" dirty="0" err="1" smtClean="0">
                <a:solidFill>
                  <a:prstClr val="black"/>
                </a:solidFill>
              </a:rPr>
              <a:t>ινωδόλυσης</a:t>
            </a:r>
            <a:r>
              <a:rPr lang="el-GR" sz="1200" b="1" dirty="0" smtClean="0">
                <a:solidFill>
                  <a:prstClr val="black"/>
                </a:solidFill>
              </a:rPr>
              <a:t> </a:t>
            </a:r>
            <a:r>
              <a:rPr lang="el-GR" sz="1200" dirty="0" smtClean="0">
                <a:solidFill>
                  <a:prstClr val="black"/>
                </a:solidFill>
              </a:rPr>
              <a:t>και </a:t>
            </a:r>
            <a:r>
              <a:rPr lang="el-GR" sz="1200" b="1" dirty="0" smtClean="0">
                <a:solidFill>
                  <a:prstClr val="black"/>
                </a:solidFill>
              </a:rPr>
              <a:t>ανισορροπία των </a:t>
            </a:r>
            <a:r>
              <a:rPr lang="el-GR" sz="1200" b="1" dirty="0" err="1" smtClean="0">
                <a:solidFill>
                  <a:prstClr val="black"/>
                </a:solidFill>
              </a:rPr>
              <a:t>κυτταροκινών</a:t>
            </a:r>
            <a:r>
              <a:rPr lang="el-GR" sz="1200" dirty="0" smtClean="0">
                <a:solidFill>
                  <a:prstClr val="black"/>
                </a:solidFill>
              </a:rPr>
              <a:t>, η οποία προκαλεί μεταβολή στο κλείσιμο των τραυμάτων. Υπάρχει επίσης </a:t>
            </a:r>
            <a:r>
              <a:rPr lang="el-GR" sz="1200" b="1" dirty="0" smtClean="0">
                <a:solidFill>
                  <a:prstClr val="black"/>
                </a:solidFill>
              </a:rPr>
              <a:t>μείωση της </a:t>
            </a:r>
            <a:r>
              <a:rPr lang="el-GR" sz="1200" b="1" dirty="0" err="1" smtClean="0">
                <a:solidFill>
                  <a:prstClr val="black"/>
                </a:solidFill>
              </a:rPr>
              <a:t>αγγειογένεσης</a:t>
            </a:r>
            <a:r>
              <a:rPr lang="el-GR" sz="1200" b="1" dirty="0" smtClean="0">
                <a:solidFill>
                  <a:prstClr val="black"/>
                </a:solidFill>
              </a:rPr>
              <a:t> </a:t>
            </a:r>
            <a:r>
              <a:rPr lang="el-GR" sz="1200" dirty="0" smtClean="0">
                <a:solidFill>
                  <a:prstClr val="black"/>
                </a:solidFill>
              </a:rPr>
              <a:t>λόγω της υπεργλυκαιμίας και η </a:t>
            </a:r>
            <a:r>
              <a:rPr lang="el-GR" sz="1200" b="1" dirty="0" smtClean="0">
                <a:solidFill>
                  <a:prstClr val="black"/>
                </a:solidFill>
              </a:rPr>
              <a:t>μετανάστευση κυττάρων, όπως τα </a:t>
            </a:r>
            <a:r>
              <a:rPr lang="el-GR" sz="1200" b="1" dirty="0" err="1" smtClean="0">
                <a:solidFill>
                  <a:prstClr val="black"/>
                </a:solidFill>
              </a:rPr>
              <a:t>κερατινοκύτταρα</a:t>
            </a:r>
            <a:r>
              <a:rPr lang="el-GR" sz="1200" b="1" dirty="0" smtClean="0">
                <a:solidFill>
                  <a:prstClr val="black"/>
                </a:solidFill>
              </a:rPr>
              <a:t> και οι </a:t>
            </a:r>
            <a:r>
              <a:rPr lang="el-GR" sz="1200" b="1" dirty="0" err="1" smtClean="0">
                <a:solidFill>
                  <a:prstClr val="black"/>
                </a:solidFill>
              </a:rPr>
              <a:t>ινοβλάστες</a:t>
            </a:r>
            <a:r>
              <a:rPr lang="el-GR" sz="1200" b="1" dirty="0" smtClean="0">
                <a:solidFill>
                  <a:prstClr val="black"/>
                </a:solidFill>
              </a:rPr>
              <a:t>, μειώνεται</a:t>
            </a:r>
            <a:r>
              <a:rPr lang="el-GR" sz="1200" dirty="0" smtClean="0">
                <a:solidFill>
                  <a:prstClr val="black"/>
                </a:solidFill>
              </a:rPr>
              <a:t>, προκαλώντας </a:t>
            </a:r>
            <a:r>
              <a:rPr lang="el-GR" sz="1200" b="1" dirty="0" smtClean="0">
                <a:solidFill>
                  <a:prstClr val="black"/>
                </a:solidFill>
              </a:rPr>
              <a:t>ανεπαρκή </a:t>
            </a:r>
            <a:r>
              <a:rPr lang="el-GR" sz="1200" b="1" dirty="0" err="1" smtClean="0">
                <a:solidFill>
                  <a:prstClr val="black"/>
                </a:solidFill>
              </a:rPr>
              <a:t>επανεπιθηλιοποίηση</a:t>
            </a:r>
            <a:r>
              <a:rPr lang="el-GR" sz="1200" dirty="0" smtClean="0">
                <a:solidFill>
                  <a:prstClr val="black"/>
                </a:solidFill>
              </a:rPr>
              <a:t>. Με τον ίδιο τρόπο, η </a:t>
            </a:r>
            <a:r>
              <a:rPr lang="el-GR" sz="1200" b="1" dirty="0" smtClean="0">
                <a:solidFill>
                  <a:prstClr val="black"/>
                </a:solidFill>
              </a:rPr>
              <a:t>πτωχή παραγωγή της ΕΘΟ από τις </a:t>
            </a:r>
            <a:r>
              <a:rPr lang="el-GR" sz="1200" b="1" dirty="0" err="1" smtClean="0">
                <a:solidFill>
                  <a:prstClr val="black"/>
                </a:solidFill>
              </a:rPr>
              <a:t>ινοβλάστες</a:t>
            </a:r>
            <a:r>
              <a:rPr lang="el-GR" sz="1200" b="1" dirty="0" smtClean="0">
                <a:solidFill>
                  <a:prstClr val="black"/>
                </a:solidFill>
              </a:rPr>
              <a:t> </a:t>
            </a:r>
            <a:r>
              <a:rPr lang="el-GR" sz="1200" dirty="0" smtClean="0">
                <a:solidFill>
                  <a:prstClr val="black"/>
                </a:solidFill>
              </a:rPr>
              <a:t>συμβάλλει στο πρόβλημα του ελλιπούς κλεισίματος του τραύματος.</a:t>
            </a:r>
            <a:endParaRPr lang="el-GR" sz="1200" dirty="0">
              <a:solidFill>
                <a:prstClr val="black"/>
              </a:solidFill>
            </a:endParaRPr>
          </a:p>
        </p:txBody>
      </p:sp>
    </p:spTree>
    <p:extLst>
      <p:ext uri="{BB962C8B-B14F-4D97-AF65-F5344CB8AC3E}">
        <p14:creationId xmlns="" xmlns:p14="http://schemas.microsoft.com/office/powerpoint/2010/main" val="12835099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
            <a:ext cx="9144000" cy="807522"/>
          </a:xfrm>
        </p:spPr>
        <p:txBody>
          <a:bodyPr>
            <a:normAutofit fontScale="90000"/>
          </a:bodyPr>
          <a:lstStyle/>
          <a:p>
            <a:pPr algn="ctr"/>
            <a:r>
              <a:rPr lang="el-GR" sz="3200" dirty="0" smtClean="0">
                <a:effectLst>
                  <a:outerShdw blurRad="38100" dist="38100" dir="2700000" algn="tl">
                    <a:srgbClr val="000000">
                      <a:alpha val="43137"/>
                    </a:srgbClr>
                  </a:outerShdw>
                </a:effectLst>
              </a:rPr>
              <a:t>ΠΡΟΒΛΗΜΑΤΑ ΑΝΑ ΕΞΕΛΙΚΤΙΚΗ </a:t>
            </a:r>
            <a:r>
              <a:rPr lang="el-GR" sz="3200" b="1" dirty="0" smtClean="0">
                <a:effectLst>
                  <a:outerShdw blurRad="38100" dist="38100" dir="2700000" algn="tl">
                    <a:srgbClr val="000000">
                      <a:alpha val="43137"/>
                    </a:srgbClr>
                  </a:outerShdw>
                </a:effectLst>
              </a:rPr>
              <a:t>ΦΑΣΗ</a:t>
            </a:r>
            <a:r>
              <a:rPr lang="el-GR" sz="3200" dirty="0" smtClean="0">
                <a:effectLst>
                  <a:outerShdw blurRad="38100" dist="38100" dir="2700000" algn="tl">
                    <a:srgbClr val="000000">
                      <a:alpha val="43137"/>
                    </a:srgbClr>
                  </a:outerShdw>
                </a:effectLst>
              </a:rPr>
              <a:t> ΤΟΥ ΤΡΑΥΜΑΤΟΣ  ΔΙΑΒΗΤΙΚΩΝ ΑΣΘΕΝΩΝ </a:t>
            </a:r>
            <a:endParaRPr lang="el-GR" sz="3200"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1" y="666751"/>
            <a:ext cx="9144000" cy="6467474"/>
          </a:xfrm>
        </p:spPr>
        <p:txBody>
          <a:bodyPr>
            <a:noAutofit/>
          </a:bodyPr>
          <a:lstStyle/>
          <a:p>
            <a:pPr algn="just"/>
            <a:r>
              <a:rPr lang="el-GR" sz="1400" u="sng" dirty="0" smtClean="0"/>
              <a:t>Αιμόσταση</a:t>
            </a:r>
            <a:r>
              <a:rPr lang="en-US" sz="1400" dirty="0" smtClean="0"/>
              <a:t>: </a:t>
            </a:r>
            <a:r>
              <a:rPr lang="el-GR" sz="1400" dirty="0" err="1" smtClean="0"/>
              <a:t>Υπερπηκτικότητα</a:t>
            </a:r>
            <a:r>
              <a:rPr lang="el-GR" sz="1400" dirty="0" smtClean="0"/>
              <a:t>, μειωμένη </a:t>
            </a:r>
            <a:r>
              <a:rPr lang="el-GR" sz="1400" dirty="0" err="1" smtClean="0"/>
              <a:t>ινωδόλυση</a:t>
            </a:r>
            <a:endParaRPr lang="el-GR" sz="1400" dirty="0" smtClean="0"/>
          </a:p>
          <a:p>
            <a:pPr algn="just"/>
            <a:r>
              <a:rPr lang="el-GR" sz="1400" u="sng" dirty="0" smtClean="0"/>
              <a:t>Φλεγμονή</a:t>
            </a:r>
            <a:r>
              <a:rPr lang="el-GR" sz="1400" dirty="0" smtClean="0"/>
              <a:t>. </a:t>
            </a:r>
          </a:p>
          <a:p>
            <a:pPr marL="0" indent="0" algn="just">
              <a:buNone/>
            </a:pPr>
            <a:r>
              <a:rPr lang="el-GR" sz="1400" dirty="0"/>
              <a:t> </a:t>
            </a:r>
            <a:r>
              <a:rPr lang="el-GR" sz="1400" dirty="0" smtClean="0"/>
              <a:t>Παγίδευση σε χρόνια φλεγμονώδη κατάσταση με απορρύθμιση κυττάρων και </a:t>
            </a:r>
            <a:r>
              <a:rPr lang="el-GR" sz="1400" dirty="0" err="1" smtClean="0"/>
              <a:t>κυτταροκινών</a:t>
            </a:r>
            <a:r>
              <a:rPr lang="el-GR" sz="1400" dirty="0" smtClean="0"/>
              <a:t>. Τα «φλεγμονώδη»  </a:t>
            </a:r>
            <a:r>
              <a:rPr lang="el-GR" sz="1400" b="1" dirty="0" err="1" smtClean="0"/>
              <a:t>μακροφάγα</a:t>
            </a:r>
            <a:r>
              <a:rPr lang="el-GR" sz="1400" dirty="0" smtClean="0"/>
              <a:t> παραμένουν σε μεγάλο αριθμό και επί μακρόν στα τραύματα των διαβητικών και </a:t>
            </a:r>
            <a:r>
              <a:rPr lang="el-GR" sz="1400" dirty="0" err="1" smtClean="0"/>
              <a:t>υπερπαράγουν</a:t>
            </a:r>
            <a:r>
              <a:rPr lang="el-GR" sz="1400" dirty="0" smtClean="0"/>
              <a:t> </a:t>
            </a:r>
            <a:r>
              <a:rPr lang="el-GR" sz="1400" dirty="0" err="1" smtClean="0"/>
              <a:t>προφλεγμονώδεις</a:t>
            </a:r>
            <a:r>
              <a:rPr lang="el-GR" sz="1400" dirty="0" smtClean="0"/>
              <a:t> </a:t>
            </a:r>
            <a:r>
              <a:rPr lang="el-GR" sz="1400" dirty="0" err="1" smtClean="0"/>
              <a:t>κυτταροκίνες</a:t>
            </a:r>
            <a:r>
              <a:rPr lang="el-GR" sz="1400" dirty="0" smtClean="0"/>
              <a:t> ( </a:t>
            </a:r>
            <a:r>
              <a:rPr lang="en-US" sz="1400" dirty="0" smtClean="0"/>
              <a:t>IL-6 &amp; TNF-</a:t>
            </a:r>
            <a:r>
              <a:rPr lang="el-GR" sz="1400" dirty="0" smtClean="0"/>
              <a:t>α</a:t>
            </a:r>
            <a:r>
              <a:rPr lang="en-US" sz="1400" dirty="0" smtClean="0"/>
              <a:t>)</a:t>
            </a:r>
            <a:r>
              <a:rPr lang="el-GR" sz="1400" dirty="0" smtClean="0"/>
              <a:t> και ενεργές ρίζες οξυγόνου που συνδέονται με υψηλή απόπτωση των </a:t>
            </a:r>
            <a:r>
              <a:rPr lang="el-GR" sz="1400" dirty="0" err="1" smtClean="0"/>
              <a:t>ινοβλαστών</a:t>
            </a:r>
            <a:r>
              <a:rPr lang="el-GR" sz="1400" dirty="0" smtClean="0"/>
              <a:t>, αποδόμηση του κολλαγόνου και μειωμένη </a:t>
            </a:r>
            <a:r>
              <a:rPr lang="el-GR" sz="1400" dirty="0" err="1" smtClean="0"/>
              <a:t>αγγειογένεση</a:t>
            </a:r>
            <a:r>
              <a:rPr lang="el-GR" sz="1400" dirty="0" smtClean="0"/>
              <a:t>. ( Αντίθετα, υπό φυσιολογικές συνθήκες, τα «φλεγμονώδη» </a:t>
            </a:r>
            <a:r>
              <a:rPr lang="el-GR" sz="1400" dirty="0" err="1" smtClean="0"/>
              <a:t>μακροφάγα</a:t>
            </a:r>
            <a:r>
              <a:rPr lang="el-GR" sz="1400" dirty="0" smtClean="0"/>
              <a:t> μετατρέπονται σε «εναλλακτικώς ενεργοποιημένα» </a:t>
            </a:r>
            <a:r>
              <a:rPr lang="el-GR" sz="1400" dirty="0" err="1" smtClean="0"/>
              <a:t>μακροφάγα</a:t>
            </a:r>
            <a:r>
              <a:rPr lang="el-GR" sz="1400" dirty="0" smtClean="0"/>
              <a:t> που μειώνουν τα φλεγμονώδη σήματα  και, </a:t>
            </a:r>
            <a:r>
              <a:rPr lang="el-GR" sz="1400" dirty="0" err="1" smtClean="0"/>
              <a:t>αντ</a:t>
            </a:r>
            <a:r>
              <a:rPr lang="el-GR" sz="1400" dirty="0" smtClean="0"/>
              <a:t>’ αυτών, παράγουν  πολλαπλασιαστικά μόρια για την επιτυχή </a:t>
            </a:r>
            <a:r>
              <a:rPr lang="el-GR" sz="1400" dirty="0" err="1" smtClean="0"/>
              <a:t>ιστική</a:t>
            </a:r>
            <a:r>
              <a:rPr lang="el-GR" sz="1400" dirty="0" smtClean="0"/>
              <a:t> αναδόμηση</a:t>
            </a:r>
            <a:r>
              <a:rPr lang="en-US" sz="1400" dirty="0" smtClean="0"/>
              <a:t> )</a:t>
            </a:r>
            <a:r>
              <a:rPr lang="el-GR" sz="1400" dirty="0" smtClean="0"/>
              <a:t>.</a:t>
            </a:r>
          </a:p>
          <a:p>
            <a:pPr algn="just">
              <a:buNone/>
            </a:pPr>
            <a:r>
              <a:rPr lang="el-GR" sz="1400" dirty="0"/>
              <a:t> </a:t>
            </a:r>
            <a:r>
              <a:rPr lang="el-GR" sz="1400" dirty="0" smtClean="0"/>
              <a:t>     Ανισόρροπη η έκκριση από τα ουδετερόφιλα, τα </a:t>
            </a:r>
            <a:r>
              <a:rPr lang="el-GR" sz="1400" b="1" dirty="0" err="1" smtClean="0"/>
              <a:t>μακροφάγα</a:t>
            </a:r>
            <a:r>
              <a:rPr lang="el-GR" sz="1400" dirty="0" smtClean="0"/>
              <a:t> και τα </a:t>
            </a:r>
            <a:r>
              <a:rPr lang="el-GR" sz="1400" dirty="0" err="1" smtClean="0"/>
              <a:t>μαστοκύτταρα</a:t>
            </a:r>
            <a:r>
              <a:rPr lang="el-GR" sz="1400" dirty="0" smtClean="0"/>
              <a:t> των φλεγμονωδών </a:t>
            </a:r>
            <a:r>
              <a:rPr lang="el-GR" sz="1400" dirty="0" err="1" smtClean="0"/>
              <a:t>κυτταροκινών</a:t>
            </a:r>
            <a:r>
              <a:rPr lang="el-GR" sz="1400" dirty="0" smtClean="0"/>
              <a:t>  </a:t>
            </a:r>
            <a:r>
              <a:rPr lang="en-US" sz="1400" dirty="0" smtClean="0"/>
              <a:t>IL-1, IL-6, TNF-</a:t>
            </a:r>
            <a:r>
              <a:rPr lang="el-GR" sz="1400" dirty="0" smtClean="0"/>
              <a:t>α</a:t>
            </a:r>
            <a:r>
              <a:rPr lang="en-US" sz="1400" dirty="0" smtClean="0"/>
              <a:t>, IFN-</a:t>
            </a:r>
            <a:r>
              <a:rPr lang="el-GR" sz="1400" dirty="0" smtClean="0"/>
              <a:t>γ  και των αυξητικών παραγόντων </a:t>
            </a:r>
            <a:r>
              <a:rPr lang="en-US" sz="1400" dirty="0" smtClean="0"/>
              <a:t>PDGF, EGF, IGF-1.</a:t>
            </a:r>
            <a:r>
              <a:rPr lang="el-GR" sz="1400" dirty="0" smtClean="0"/>
              <a:t> Τα ουδετερόφιλα ακολουθούν διαφορετικό πρότυπο έκκρισης </a:t>
            </a:r>
            <a:r>
              <a:rPr lang="el-GR" sz="1400" dirty="0" err="1" smtClean="0"/>
              <a:t>κυτταροκινών</a:t>
            </a:r>
            <a:r>
              <a:rPr lang="el-GR" sz="1400" dirty="0" smtClean="0"/>
              <a:t> και επιδεικνύουν μειωμένη λειτουργικότητα ευνοώντας την επιμόλυνση του τραύματος.</a:t>
            </a:r>
            <a:r>
              <a:rPr lang="en-US" sz="1400" dirty="0" smtClean="0"/>
              <a:t> </a:t>
            </a:r>
            <a:r>
              <a:rPr lang="el-GR" sz="1400" dirty="0" smtClean="0"/>
              <a:t>Τα τελικά προϊόντα προχωρημένης </a:t>
            </a:r>
            <a:r>
              <a:rPr lang="el-GR" sz="1400" dirty="0" err="1" smtClean="0"/>
              <a:t>γλυκοζυλίωσης</a:t>
            </a:r>
            <a:r>
              <a:rPr lang="el-GR" sz="1400" dirty="0" smtClean="0"/>
              <a:t>, αλληλεπιδρώντας με τους υποδοχείς τους, προάγουν την έκφραση </a:t>
            </a:r>
            <a:r>
              <a:rPr lang="el-GR" sz="1400" dirty="0" err="1" smtClean="0"/>
              <a:t>προφλεγμονωδών</a:t>
            </a:r>
            <a:r>
              <a:rPr lang="el-GR" sz="1400" dirty="0" smtClean="0"/>
              <a:t> μορίων (</a:t>
            </a:r>
            <a:r>
              <a:rPr lang="el-GR" sz="1400" dirty="0" err="1" smtClean="0"/>
              <a:t>ενδοθηλίνη</a:t>
            </a:r>
            <a:r>
              <a:rPr lang="el-GR" sz="1400" dirty="0" smtClean="0"/>
              <a:t>-1, </a:t>
            </a:r>
            <a:r>
              <a:rPr lang="en-US" sz="1400" dirty="0" smtClean="0"/>
              <a:t>TNF-</a:t>
            </a:r>
            <a:r>
              <a:rPr lang="el-GR" sz="1400" dirty="0" smtClean="0"/>
              <a:t>α) και </a:t>
            </a:r>
            <a:r>
              <a:rPr lang="el-GR" sz="1400" dirty="0" err="1" smtClean="0"/>
              <a:t>μεταλλοπρωτεϊνασών</a:t>
            </a:r>
            <a:r>
              <a:rPr lang="el-GR" sz="1400" dirty="0" smtClean="0"/>
              <a:t> (</a:t>
            </a:r>
            <a:r>
              <a:rPr lang="en-US" sz="1400" dirty="0" smtClean="0"/>
              <a:t>MMP). O </a:t>
            </a:r>
            <a:r>
              <a:rPr lang="el-GR" sz="1400" dirty="0" smtClean="0"/>
              <a:t>ΤΝ</a:t>
            </a:r>
            <a:r>
              <a:rPr lang="en-US" sz="1400" dirty="0" smtClean="0"/>
              <a:t>F-</a:t>
            </a:r>
            <a:r>
              <a:rPr lang="el-GR" sz="1400" dirty="0" smtClean="0"/>
              <a:t>α</a:t>
            </a:r>
            <a:r>
              <a:rPr lang="en-US" sz="1400" dirty="0" smtClean="0"/>
              <a:t> </a:t>
            </a:r>
            <a:r>
              <a:rPr lang="el-GR" sz="1400" dirty="0" smtClean="0"/>
              <a:t>μειώνει το μήκος </a:t>
            </a:r>
            <a:r>
              <a:rPr lang="el-GR" sz="1400" dirty="0" err="1" smtClean="0"/>
              <a:t>εφελκισμού</a:t>
            </a:r>
            <a:r>
              <a:rPr lang="el-GR" sz="1400" dirty="0" smtClean="0"/>
              <a:t> του κοκκιώδους ιστού, μέσω ενεργοποιημένων </a:t>
            </a:r>
            <a:r>
              <a:rPr lang="en-US" sz="1400" dirty="0" smtClean="0"/>
              <a:t>MMP. H </a:t>
            </a:r>
            <a:r>
              <a:rPr lang="el-GR" sz="1400" dirty="0" smtClean="0"/>
              <a:t>οξειδωτική καταπόνηση στη διαβητική </a:t>
            </a:r>
            <a:r>
              <a:rPr lang="el-GR" sz="1400" dirty="0" err="1" smtClean="0"/>
              <a:t>αγγείωση</a:t>
            </a:r>
            <a:r>
              <a:rPr lang="el-GR" sz="1400" dirty="0" smtClean="0"/>
              <a:t> συμβάλλει στη </a:t>
            </a:r>
            <a:r>
              <a:rPr lang="el-GR" sz="1400" dirty="0" err="1" smtClean="0"/>
              <a:t>μικροαγγειοπάθεια</a:t>
            </a:r>
            <a:r>
              <a:rPr lang="el-GR" sz="1400" dirty="0" smtClean="0"/>
              <a:t> και την </a:t>
            </a:r>
            <a:r>
              <a:rPr lang="el-GR" sz="1400" dirty="0" err="1" smtClean="0"/>
              <a:t>πλημελή</a:t>
            </a:r>
            <a:r>
              <a:rPr lang="el-GR" sz="1400" dirty="0" smtClean="0"/>
              <a:t> αιμάτωση.</a:t>
            </a:r>
          </a:p>
          <a:p>
            <a:pPr algn="just"/>
            <a:r>
              <a:rPr lang="el-GR" sz="1400" dirty="0" smtClean="0"/>
              <a:t>Ο </a:t>
            </a:r>
            <a:r>
              <a:rPr lang="el-GR" sz="1400" u="sng" dirty="0" smtClean="0"/>
              <a:t>πολλαπλασιασμός και η μετανάστευση </a:t>
            </a:r>
            <a:r>
              <a:rPr lang="el-GR" sz="1400" b="1" dirty="0" err="1" smtClean="0"/>
              <a:t>ινοβλαστών</a:t>
            </a:r>
            <a:r>
              <a:rPr lang="el-GR" sz="1400" dirty="0" smtClean="0"/>
              <a:t> και </a:t>
            </a:r>
            <a:r>
              <a:rPr lang="el-GR" sz="1400" b="1" dirty="0" err="1" smtClean="0"/>
              <a:t>κερατινοκυττάρων</a:t>
            </a:r>
            <a:r>
              <a:rPr lang="el-GR" sz="1400" dirty="0" smtClean="0"/>
              <a:t> </a:t>
            </a:r>
            <a:r>
              <a:rPr lang="el-GR" sz="1400" b="1" dirty="0" smtClean="0">
                <a:effectLst>
                  <a:outerShdw blurRad="38100" dist="38100" dir="2700000" algn="tl">
                    <a:srgbClr val="000000">
                      <a:alpha val="43137"/>
                    </a:srgbClr>
                  </a:outerShdw>
                </a:effectLst>
              </a:rPr>
              <a:t>μειώνεται</a:t>
            </a:r>
            <a:r>
              <a:rPr lang="el-GR" sz="1400" dirty="0" smtClean="0"/>
              <a:t> με επακόλουθο την ανεπαρκή </a:t>
            </a:r>
            <a:r>
              <a:rPr lang="el-GR" sz="1400" dirty="0" err="1" smtClean="0"/>
              <a:t>επαναεπιθηλιοποίηση</a:t>
            </a:r>
            <a:r>
              <a:rPr lang="el-GR" sz="1400" dirty="0" smtClean="0"/>
              <a:t> του τραύματος. Επίσης, </a:t>
            </a:r>
            <a:r>
              <a:rPr lang="el-GR" sz="1400" dirty="0" smtClean="0">
                <a:effectLst>
                  <a:outerShdw blurRad="38100" dist="38100" dir="2700000" algn="tl">
                    <a:srgbClr val="000000">
                      <a:alpha val="43137"/>
                    </a:srgbClr>
                  </a:outerShdw>
                </a:effectLst>
              </a:rPr>
              <a:t>μειωμένη η αιματική ροή </a:t>
            </a:r>
            <a:r>
              <a:rPr lang="el-GR" sz="1400" dirty="0" smtClean="0"/>
              <a:t>λόγω μειωμένης </a:t>
            </a:r>
            <a:r>
              <a:rPr lang="el-GR" sz="1400" dirty="0" err="1" smtClean="0"/>
              <a:t>αγγειογένεσης</a:t>
            </a:r>
            <a:r>
              <a:rPr lang="el-GR" sz="1400" dirty="0" smtClean="0"/>
              <a:t>. Κομβική η αδρανοποίηση του μονοξειδίου του αζώτου </a:t>
            </a:r>
            <a:r>
              <a:rPr lang="en-US" sz="1400" dirty="0" smtClean="0"/>
              <a:t>(NO) </a:t>
            </a:r>
            <a:r>
              <a:rPr lang="el-GR" sz="1400" dirty="0" smtClean="0"/>
              <a:t>λόγω αυξημένης παραγωγής αγγειακού </a:t>
            </a:r>
            <a:r>
              <a:rPr lang="el-GR" sz="1400" dirty="0" err="1" smtClean="0"/>
              <a:t>υπερ</a:t>
            </a:r>
            <a:r>
              <a:rPr lang="el-GR" sz="1400" dirty="0" smtClean="0"/>
              <a:t>-ανιόντος διοξειδίου ( Ο</a:t>
            </a:r>
            <a:r>
              <a:rPr lang="el-GR" sz="1400" baseline="30000" dirty="0" smtClean="0"/>
              <a:t>2-</a:t>
            </a:r>
            <a:r>
              <a:rPr lang="el-GR" sz="1400" dirty="0" smtClean="0"/>
              <a:t>) συνεπεία υπεργλυκαιμίας. Το ΝΟ </a:t>
            </a:r>
            <a:r>
              <a:rPr lang="el-GR" sz="1400" dirty="0"/>
              <a:t> </a:t>
            </a:r>
            <a:r>
              <a:rPr lang="el-GR" sz="1400" dirty="0" smtClean="0"/>
              <a:t>θα προήγαγε την </a:t>
            </a:r>
            <a:r>
              <a:rPr lang="el-GR" sz="1400" dirty="0" err="1" smtClean="0"/>
              <a:t>αγγειογένεση</a:t>
            </a:r>
            <a:r>
              <a:rPr lang="el-GR" sz="1400" dirty="0" smtClean="0"/>
              <a:t>, καθώς και την κυτταρική μετανάστευση. </a:t>
            </a:r>
          </a:p>
          <a:p>
            <a:pPr algn="just">
              <a:buNone/>
            </a:pPr>
            <a:r>
              <a:rPr lang="el-GR" sz="1400" dirty="0" smtClean="0"/>
              <a:t>      Πέρα από τα </a:t>
            </a:r>
            <a:r>
              <a:rPr lang="el-GR" sz="1400" dirty="0" err="1" smtClean="0"/>
              <a:t>μακροφάγα</a:t>
            </a:r>
            <a:r>
              <a:rPr lang="el-GR" sz="1400" dirty="0" smtClean="0"/>
              <a:t>, τόσο οι </a:t>
            </a:r>
            <a:r>
              <a:rPr lang="el-GR" sz="1400" dirty="0" err="1" smtClean="0"/>
              <a:t>ινοβλάστες</a:t>
            </a:r>
            <a:r>
              <a:rPr lang="el-GR" sz="1400" dirty="0" smtClean="0"/>
              <a:t> όσο και τα </a:t>
            </a:r>
            <a:r>
              <a:rPr lang="el-GR" sz="1400" dirty="0" err="1" smtClean="0"/>
              <a:t>κερατινοκύτταρα</a:t>
            </a:r>
            <a:r>
              <a:rPr lang="el-GR" sz="1400" dirty="0" smtClean="0"/>
              <a:t> των διαβητικών ελκών δυσλειτουργούν ( μεταναστεύουν λιγότερο, πολλαπλασιάζονται λιγότερο και αποπίπτουν περισσότερο σε σχέση με το φυσιολογικό).Οι </a:t>
            </a:r>
            <a:r>
              <a:rPr lang="el-GR" sz="1400" dirty="0" err="1" smtClean="0"/>
              <a:t>ινοβλάστες</a:t>
            </a:r>
            <a:r>
              <a:rPr lang="el-GR" sz="1400" dirty="0" smtClean="0"/>
              <a:t> δεν διαφοροποιούνται επιτυχώς σε </a:t>
            </a:r>
            <a:r>
              <a:rPr lang="el-GR" sz="1400" dirty="0" err="1" smtClean="0"/>
              <a:t>μυοϊνοβλάστες</a:t>
            </a:r>
            <a:r>
              <a:rPr lang="el-GR" sz="1400" dirty="0" smtClean="0"/>
              <a:t> , οπότε </a:t>
            </a:r>
            <a:r>
              <a:rPr lang="el-GR" sz="1400" b="1" dirty="0" smtClean="0"/>
              <a:t>δεν</a:t>
            </a:r>
            <a:r>
              <a:rPr lang="el-GR" sz="1400" dirty="0" smtClean="0"/>
              <a:t> ασκούν τάση στην ΕΘΟ για να συσταλεί το τραύμα. Επίσης, </a:t>
            </a:r>
            <a:r>
              <a:rPr lang="el-GR" sz="1400" dirty="0" err="1" smtClean="0"/>
              <a:t>υπερπαράγουν</a:t>
            </a:r>
            <a:r>
              <a:rPr lang="el-GR" sz="1400" dirty="0" smtClean="0"/>
              <a:t> </a:t>
            </a:r>
            <a:r>
              <a:rPr lang="en-US" sz="1400" dirty="0" smtClean="0"/>
              <a:t>MMP</a:t>
            </a:r>
            <a:r>
              <a:rPr lang="el-GR" sz="1400" dirty="0" smtClean="0"/>
              <a:t> </a:t>
            </a:r>
            <a:r>
              <a:rPr lang="en-US" sz="1400" dirty="0" smtClean="0"/>
              <a:t>, </a:t>
            </a:r>
            <a:r>
              <a:rPr lang="el-GR" sz="1400" dirty="0" smtClean="0"/>
              <a:t>που συμπεριλαμβάνουν </a:t>
            </a:r>
            <a:r>
              <a:rPr lang="el-GR" sz="1400" dirty="0" err="1" smtClean="0"/>
              <a:t>κολλαγενάσες</a:t>
            </a:r>
            <a:r>
              <a:rPr lang="el-GR" sz="1400" dirty="0" smtClean="0"/>
              <a:t>. Οι τελευταίες </a:t>
            </a:r>
            <a:r>
              <a:rPr lang="el-GR" sz="1400" dirty="0" err="1" smtClean="0"/>
              <a:t>αποδομούν</a:t>
            </a:r>
            <a:r>
              <a:rPr lang="el-GR" sz="1400" dirty="0" smtClean="0"/>
              <a:t> το παρόν </a:t>
            </a:r>
            <a:r>
              <a:rPr lang="el-GR" sz="1400" dirty="0" err="1" smtClean="0"/>
              <a:t>ιστικό</a:t>
            </a:r>
            <a:r>
              <a:rPr lang="el-GR" sz="1400" dirty="0" smtClean="0"/>
              <a:t> κολλαγόνο, αποτρέποντας την </a:t>
            </a:r>
            <a:r>
              <a:rPr lang="el-GR" sz="1400" dirty="0" err="1" smtClean="0"/>
              <a:t>ιστική</a:t>
            </a:r>
            <a:r>
              <a:rPr lang="el-GR" sz="1400" dirty="0" smtClean="0"/>
              <a:t> αναδόμηση.  </a:t>
            </a:r>
            <a:endParaRPr lang="en-US" sz="1400" dirty="0" smtClean="0"/>
          </a:p>
          <a:p>
            <a:pPr algn="just"/>
            <a:r>
              <a:rPr lang="en-US" sz="1400" u="sng" dirty="0" smtClean="0"/>
              <a:t>A</a:t>
            </a:r>
            <a:r>
              <a:rPr lang="el-GR" sz="1400" u="sng" dirty="0" err="1" smtClean="0"/>
              <a:t>ναδιαμόρφωση</a:t>
            </a:r>
            <a:r>
              <a:rPr lang="el-GR" sz="1400" u="sng" dirty="0" smtClean="0"/>
              <a:t> συνδετικού ιστού </a:t>
            </a:r>
            <a:r>
              <a:rPr lang="el-GR" sz="1400" dirty="0" smtClean="0">
                <a:effectLst>
                  <a:outerShdw blurRad="38100" dist="38100" dir="2700000" algn="tl">
                    <a:srgbClr val="000000">
                      <a:alpha val="43137"/>
                    </a:srgbClr>
                  </a:outerShdw>
                </a:effectLst>
              </a:rPr>
              <a:t>ελλιπής </a:t>
            </a:r>
            <a:r>
              <a:rPr lang="el-GR" sz="1400" dirty="0" smtClean="0"/>
              <a:t>λόγω μη απόκρισης των </a:t>
            </a:r>
            <a:r>
              <a:rPr lang="el-GR" sz="1400" dirty="0" err="1" smtClean="0"/>
              <a:t>ινοβλαστών</a:t>
            </a:r>
            <a:r>
              <a:rPr lang="el-GR" sz="1400" dirty="0" smtClean="0"/>
              <a:t> στη δράση του </a:t>
            </a:r>
            <a:r>
              <a:rPr lang="en-US" sz="1400" dirty="0" smtClean="0"/>
              <a:t>TGF-</a:t>
            </a:r>
            <a:r>
              <a:rPr lang="el-GR" sz="1400" dirty="0" smtClean="0"/>
              <a:t>β και ανώμαλη παραγωγή </a:t>
            </a:r>
            <a:r>
              <a:rPr lang="el-GR" sz="1400" dirty="0" err="1" smtClean="0"/>
              <a:t>εξωκυττάριας</a:t>
            </a:r>
            <a:r>
              <a:rPr lang="el-GR" sz="1400" dirty="0" smtClean="0"/>
              <a:t> θεμέλιας ουσίας (ΕΘΟ). Μειωμένη η σύνθεση προ-κολλαγόνου, αυξημένα επίπεδα </a:t>
            </a:r>
            <a:r>
              <a:rPr lang="en-US" sz="1400" dirty="0" smtClean="0"/>
              <a:t>MMP</a:t>
            </a:r>
            <a:r>
              <a:rPr lang="el-GR" sz="1400" dirty="0" smtClean="0"/>
              <a:t> , κυρίως </a:t>
            </a:r>
            <a:r>
              <a:rPr lang="en-US" sz="1400" dirty="0" smtClean="0"/>
              <a:t>MMP-2, MMP-8 &amp; MMP-9</a:t>
            </a:r>
            <a:r>
              <a:rPr lang="el-GR" sz="1400" dirty="0" smtClean="0"/>
              <a:t>, </a:t>
            </a:r>
            <a:r>
              <a:rPr lang="en-US" sz="1400" dirty="0" smtClean="0"/>
              <a:t> </a:t>
            </a:r>
            <a:r>
              <a:rPr lang="el-GR" sz="1400" dirty="0" smtClean="0"/>
              <a:t>που </a:t>
            </a:r>
            <a:r>
              <a:rPr lang="el-GR" sz="1400" dirty="0" err="1" smtClean="0"/>
              <a:t>αποδομούν</a:t>
            </a:r>
            <a:r>
              <a:rPr lang="el-GR" sz="1400" dirty="0" smtClean="0"/>
              <a:t> την ΕΘΟ και συμβάλλουν στην αποτυχία της </a:t>
            </a:r>
            <a:r>
              <a:rPr lang="el-GR" sz="1400" dirty="0" err="1" smtClean="0"/>
              <a:t>επανα</a:t>
            </a:r>
            <a:r>
              <a:rPr lang="el-GR" sz="1400" dirty="0" smtClean="0"/>
              <a:t>-</a:t>
            </a:r>
            <a:r>
              <a:rPr lang="el-GR" sz="1400" dirty="0" err="1" smtClean="0"/>
              <a:t>επιθηλιοποίησης</a:t>
            </a:r>
            <a:r>
              <a:rPr lang="el-GR" sz="1400" dirty="0" smtClean="0"/>
              <a:t>.</a:t>
            </a:r>
            <a:endParaRPr lang="el-G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3882E08-D786-834E-8B5A-EC19C5ED3B49}"/>
              </a:ext>
            </a:extLst>
          </p:cNvPr>
          <p:cNvSpPr>
            <a:spLocks noGrp="1"/>
          </p:cNvSpPr>
          <p:nvPr>
            <p:ph type="title"/>
          </p:nvPr>
        </p:nvSpPr>
        <p:spPr>
          <a:xfrm>
            <a:off x="628650" y="0"/>
            <a:ext cx="7886700" cy="1690689"/>
          </a:xfrm>
        </p:spPr>
        <p:txBody>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1E44B69E-0018-5644-8FD3-5C047F9C21A2}"/>
              </a:ext>
            </a:extLst>
          </p:cNvPr>
          <p:cNvSpPr>
            <a:spLocks noGrp="1"/>
          </p:cNvSpPr>
          <p:nvPr>
            <p:ph idx="1"/>
          </p:nvPr>
        </p:nvSpPr>
        <p:spPr>
          <a:xfrm>
            <a:off x="628650" y="1318161"/>
            <a:ext cx="7886700" cy="4858802"/>
          </a:xfrm>
        </p:spPr>
        <p:txBody>
          <a:bodyPr>
            <a:normAutofit fontScale="92500" lnSpcReduction="10000"/>
          </a:bodyPr>
          <a:lstStyle/>
          <a:p>
            <a:pPr algn="just"/>
            <a:r>
              <a:rPr lang="el-GR" dirty="0"/>
              <a:t>Μοριακές μελέτες σε βιοψίες ελκών διαβητικών ελκών</a:t>
            </a:r>
          </a:p>
          <a:p>
            <a:pPr algn="just"/>
            <a:r>
              <a:rPr lang="el-GR" dirty="0"/>
              <a:t>Αυξημένα επίπεδα έκφρασης μορίων που σχετίζονται με </a:t>
            </a:r>
            <a:r>
              <a:rPr lang="el-GR" dirty="0">
                <a:effectLst>
                  <a:outerShdw blurRad="38100" dist="38100" dir="2700000" algn="tl">
                    <a:srgbClr val="000000">
                      <a:alpha val="43137"/>
                    </a:srgbClr>
                  </a:outerShdw>
                </a:effectLst>
              </a:rPr>
              <a:t>καθυστέρηση</a:t>
            </a:r>
            <a:r>
              <a:rPr lang="el-GR" dirty="0"/>
              <a:t> της επουλωτικής </a:t>
            </a:r>
            <a:r>
              <a:rPr lang="el-GR" dirty="0" smtClean="0"/>
              <a:t>διαδικασίας.</a:t>
            </a:r>
            <a:endParaRPr lang="el-GR" dirty="0"/>
          </a:p>
          <a:p>
            <a:pPr algn="just"/>
            <a:r>
              <a:rPr lang="el-GR" dirty="0" err="1"/>
              <a:t>Υπερέκφραση</a:t>
            </a:r>
            <a:r>
              <a:rPr lang="el-GR" dirty="0"/>
              <a:t> </a:t>
            </a:r>
            <a:r>
              <a:rPr lang="en-US" dirty="0">
                <a:effectLst>
                  <a:outerShdw blurRad="38100" dist="38100" dir="2700000" algn="tl">
                    <a:srgbClr val="000000">
                      <a:alpha val="43137"/>
                    </a:srgbClr>
                  </a:outerShdw>
                </a:effectLst>
              </a:rPr>
              <a:t>c-</a:t>
            </a:r>
            <a:r>
              <a:rPr lang="en-US" dirty="0" err="1">
                <a:effectLst>
                  <a:outerShdw blurRad="38100" dist="38100" dir="2700000" algn="tl">
                    <a:srgbClr val="000000">
                      <a:alpha val="43137"/>
                    </a:srgbClr>
                  </a:outerShdw>
                </a:effectLst>
              </a:rPr>
              <a:t>myc</a:t>
            </a:r>
            <a:r>
              <a:rPr lang="el-GR" dirty="0"/>
              <a:t> και </a:t>
            </a:r>
            <a:r>
              <a:rPr lang="el-GR" dirty="0">
                <a:effectLst>
                  <a:outerShdw blurRad="38100" dist="38100" dir="2700000" algn="tl">
                    <a:srgbClr val="000000">
                      <a:alpha val="43137"/>
                    </a:srgbClr>
                  </a:outerShdw>
                </a:effectLst>
              </a:rPr>
              <a:t>πυρηνική έκφραση β-</a:t>
            </a:r>
            <a:r>
              <a:rPr lang="en-US" dirty="0" smtClean="0">
                <a:effectLst>
                  <a:outerShdw blurRad="38100" dist="38100" dir="2700000" algn="tl">
                    <a:srgbClr val="000000">
                      <a:alpha val="43137"/>
                    </a:srgbClr>
                  </a:outerShdw>
                </a:effectLst>
              </a:rPr>
              <a:t>catenin</a:t>
            </a:r>
            <a:r>
              <a:rPr lang="el-GR" dirty="0" smtClean="0">
                <a:effectLst>
                  <a:outerShdw blurRad="38100" dist="38100" dir="2700000" algn="tl">
                    <a:srgbClr val="000000">
                      <a:alpha val="43137"/>
                    </a:srgbClr>
                  </a:outerShdw>
                </a:effectLst>
              </a:rPr>
              <a:t>.</a:t>
            </a:r>
            <a:endParaRPr lang="el-GR" dirty="0">
              <a:effectLst>
                <a:outerShdw blurRad="38100" dist="38100" dir="2700000" algn="tl">
                  <a:srgbClr val="000000">
                    <a:alpha val="43137"/>
                  </a:srgbClr>
                </a:outerShdw>
              </a:effectLst>
            </a:endParaRPr>
          </a:p>
          <a:p>
            <a:pPr algn="just"/>
            <a:r>
              <a:rPr lang="el-GR" dirty="0">
                <a:effectLst>
                  <a:outerShdw blurRad="38100" dist="38100" dir="2700000" algn="tl">
                    <a:srgbClr val="000000">
                      <a:alpha val="43137"/>
                    </a:srgbClr>
                  </a:outerShdw>
                </a:effectLst>
              </a:rPr>
              <a:t>Μείωση του </a:t>
            </a:r>
            <a:r>
              <a:rPr lang="en-US" dirty="0">
                <a:effectLst>
                  <a:outerShdw blurRad="38100" dist="38100" dir="2700000" algn="tl">
                    <a:srgbClr val="000000">
                      <a:alpha val="43137"/>
                    </a:srgbClr>
                  </a:outerShdw>
                </a:effectLst>
              </a:rPr>
              <a:t>EGFR</a:t>
            </a:r>
            <a:r>
              <a:rPr lang="el-GR" dirty="0">
                <a:effectLst>
                  <a:outerShdw blurRad="38100" dist="38100" dir="2700000" algn="tl">
                    <a:srgbClr val="000000">
                      <a:alpha val="43137"/>
                    </a:srgbClr>
                  </a:outerShdw>
                </a:effectLst>
              </a:rPr>
              <a:t> </a:t>
            </a:r>
            <a:r>
              <a:rPr lang="el-GR" dirty="0"/>
              <a:t>και ενεργοποίηση της οδού των </a:t>
            </a:r>
            <a:r>
              <a:rPr lang="el-GR" dirty="0" err="1"/>
              <a:t>γλυκοκορτικοειδών</a:t>
            </a:r>
            <a:r>
              <a:rPr lang="el-GR" dirty="0"/>
              <a:t>: </a:t>
            </a:r>
            <a:r>
              <a:rPr lang="el-GR" dirty="0" err="1"/>
              <a:t>διαταραχ</a:t>
            </a:r>
            <a:r>
              <a:rPr lang="en-US" dirty="0"/>
              <a:t>ή</a:t>
            </a:r>
            <a:r>
              <a:rPr lang="el-GR" dirty="0"/>
              <a:t> </a:t>
            </a:r>
            <a:r>
              <a:rPr lang="el-GR" dirty="0" smtClean="0"/>
              <a:t>μετανάστευσης και διαφοροποίησης </a:t>
            </a:r>
            <a:r>
              <a:rPr lang="el-GR" dirty="0" err="1"/>
              <a:t>επιδερμιδικών</a:t>
            </a:r>
            <a:r>
              <a:rPr lang="el-GR" dirty="0"/>
              <a:t> </a:t>
            </a:r>
            <a:r>
              <a:rPr lang="el-GR" dirty="0" err="1"/>
              <a:t>κερατινοκυττάρων</a:t>
            </a:r>
            <a:r>
              <a:rPr lang="el-GR" dirty="0"/>
              <a:t> και </a:t>
            </a:r>
            <a:r>
              <a:rPr lang="el-GR" dirty="0" err="1"/>
              <a:t>στρωματικών</a:t>
            </a:r>
            <a:r>
              <a:rPr lang="el-GR" dirty="0"/>
              <a:t> </a:t>
            </a:r>
            <a:r>
              <a:rPr lang="el-GR" dirty="0" err="1" smtClean="0"/>
              <a:t>ινοβλαστών</a:t>
            </a:r>
            <a:r>
              <a:rPr lang="el-GR" dirty="0" smtClean="0"/>
              <a:t>.</a:t>
            </a:r>
          </a:p>
          <a:p>
            <a:pPr algn="just"/>
            <a:r>
              <a:rPr lang="el-GR" b="1" dirty="0" err="1" smtClean="0"/>
              <a:t>Υπερ</a:t>
            </a:r>
            <a:r>
              <a:rPr lang="el-GR" dirty="0" err="1" smtClean="0"/>
              <a:t>δραστηριοποιημένη</a:t>
            </a:r>
            <a:r>
              <a:rPr lang="el-GR" dirty="0" smtClean="0"/>
              <a:t> σηματοδότηση του μονοπατιού </a:t>
            </a:r>
            <a:r>
              <a:rPr lang="en-US" dirty="0" smtClean="0">
                <a:effectLst>
                  <a:outerShdw blurRad="38100" dist="38100" dir="2700000" algn="tl">
                    <a:srgbClr val="000000">
                      <a:alpha val="43137"/>
                    </a:srgbClr>
                  </a:outerShdw>
                </a:effectLst>
              </a:rPr>
              <a:t>Notch </a:t>
            </a:r>
            <a:r>
              <a:rPr lang="el-GR" dirty="0" smtClean="0">
                <a:effectLst>
                  <a:outerShdw blurRad="38100" dist="38100" dir="2700000" algn="tl">
                    <a:srgbClr val="000000">
                      <a:alpha val="43137"/>
                    </a:srgbClr>
                  </a:outerShdw>
                </a:effectLst>
              </a:rPr>
              <a:t>1</a:t>
            </a:r>
            <a:r>
              <a:rPr lang="el-GR" dirty="0" smtClean="0"/>
              <a:t> στο δέρμα διαβητικών, λόγω υψηλών επιπέδων σακχάρου στο αίμα. Η τοπική αναστολή του </a:t>
            </a:r>
            <a:r>
              <a:rPr lang="en-US" dirty="0" smtClean="0"/>
              <a:t>Notch 1 </a:t>
            </a:r>
            <a:r>
              <a:rPr lang="el-GR" dirty="0" smtClean="0"/>
              <a:t>βελτιώνει την επούλωση των τραυμάτων διαβητικών ποντικών.</a:t>
            </a:r>
          </a:p>
          <a:p>
            <a:endParaRPr lang="el-GR" dirty="0"/>
          </a:p>
        </p:txBody>
      </p:sp>
    </p:spTree>
    <p:extLst>
      <p:ext uri="{BB962C8B-B14F-4D97-AF65-F5344CB8AC3E}">
        <p14:creationId xmlns="" xmlns:p14="http://schemas.microsoft.com/office/powerpoint/2010/main" val="22850116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 xmlns:a16="http://schemas.microsoft.com/office/drawing/2014/main" id="{097C53E2-F8C3-5841-9369-34B53AE1DFFB}"/>
              </a:ext>
            </a:extLst>
          </p:cNvPr>
          <p:cNvPicPr>
            <a:picLocks noGrp="1" noChangeAspect="1"/>
          </p:cNvPicPr>
          <p:nvPr>
            <p:ph idx="1"/>
          </p:nvPr>
        </p:nvPicPr>
        <p:blipFill>
          <a:blip r:embed="rId2"/>
          <a:stretch>
            <a:fillRect/>
          </a:stretch>
        </p:blipFill>
        <p:spPr>
          <a:xfrm>
            <a:off x="121662" y="67525"/>
            <a:ext cx="4873248" cy="6722949"/>
          </a:xfrm>
          <a:prstGeom prst="rect">
            <a:avLst/>
          </a:prstGeom>
        </p:spPr>
      </p:pic>
      <p:sp>
        <p:nvSpPr>
          <p:cNvPr id="2" name="TextBox 1">
            <a:extLst>
              <a:ext uri="{FF2B5EF4-FFF2-40B4-BE49-F238E27FC236}">
                <a16:creationId xmlns="" xmlns:a16="http://schemas.microsoft.com/office/drawing/2014/main" id="{9A038485-B138-1441-83F2-3CEC6D978AD3}"/>
              </a:ext>
            </a:extLst>
          </p:cNvPr>
          <p:cNvSpPr txBox="1"/>
          <p:nvPr/>
        </p:nvSpPr>
        <p:spPr>
          <a:xfrm>
            <a:off x="5109210" y="661885"/>
            <a:ext cx="3913128" cy="5909310"/>
          </a:xfrm>
          <a:prstGeom prst="rect">
            <a:avLst/>
          </a:prstGeom>
          <a:noFill/>
        </p:spPr>
        <p:txBody>
          <a:bodyPr wrap="square" rtlCol="0">
            <a:spAutoFit/>
          </a:bodyPr>
          <a:lstStyle/>
          <a:p>
            <a:pPr marL="285750" indent="-285750" algn="just">
              <a:buFont typeface="Arial" panose="020B0604020202020204" pitchFamily="34" charset="0"/>
              <a:buChar char="•"/>
            </a:pPr>
            <a:r>
              <a:rPr lang="el-GR" dirty="0">
                <a:solidFill>
                  <a:prstClr val="black"/>
                </a:solidFill>
              </a:rPr>
              <a:t>Πάνω εικόνα: κλινική εικόνα τυπικού διαβητικού έλκους </a:t>
            </a:r>
            <a:r>
              <a:rPr lang="en-US" dirty="0">
                <a:solidFill>
                  <a:prstClr val="black"/>
                </a:solidFill>
              </a:rPr>
              <a:t>(</a:t>
            </a:r>
            <a:r>
              <a:rPr lang="en-US" dirty="0" err="1">
                <a:solidFill>
                  <a:prstClr val="black"/>
                </a:solidFill>
              </a:rPr>
              <a:t>i</a:t>
            </a:r>
            <a:r>
              <a:rPr lang="el-GR" dirty="0">
                <a:solidFill>
                  <a:prstClr val="black"/>
                </a:solidFill>
              </a:rPr>
              <a:t>:</a:t>
            </a:r>
            <a:r>
              <a:rPr lang="en-US" dirty="0">
                <a:solidFill>
                  <a:prstClr val="black"/>
                </a:solidFill>
              </a:rPr>
              <a:t> </a:t>
            </a:r>
            <a:r>
              <a:rPr lang="el-GR" dirty="0">
                <a:solidFill>
                  <a:prstClr val="black"/>
                </a:solidFill>
              </a:rPr>
              <a:t>όριο του έλκους</a:t>
            </a:r>
            <a:r>
              <a:rPr lang="en-US" dirty="0">
                <a:solidFill>
                  <a:prstClr val="black"/>
                </a:solidFill>
              </a:rPr>
              <a:t>,</a:t>
            </a:r>
            <a:r>
              <a:rPr lang="el-GR" dirty="0">
                <a:solidFill>
                  <a:prstClr val="black"/>
                </a:solidFill>
              </a:rPr>
              <a:t> </a:t>
            </a:r>
            <a:r>
              <a:rPr lang="en-US" dirty="0">
                <a:solidFill>
                  <a:prstClr val="black"/>
                </a:solidFill>
              </a:rPr>
              <a:t>ii</a:t>
            </a:r>
            <a:r>
              <a:rPr lang="el-GR" dirty="0">
                <a:solidFill>
                  <a:prstClr val="black"/>
                </a:solidFill>
              </a:rPr>
              <a:t>: περιοχή φαινομενικά φυσιολογικών </a:t>
            </a:r>
            <a:r>
              <a:rPr lang="el-GR" dirty="0" smtClean="0">
                <a:solidFill>
                  <a:prstClr val="black"/>
                </a:solidFill>
              </a:rPr>
              <a:t>κυττάρων, </a:t>
            </a:r>
            <a:r>
              <a:rPr lang="el-GR" dirty="0">
                <a:solidFill>
                  <a:prstClr val="black"/>
                </a:solidFill>
              </a:rPr>
              <a:t>με διαταραγμένη ωστόσο φυσιολογία) </a:t>
            </a:r>
          </a:p>
          <a:p>
            <a:pPr marL="285750" indent="-285750" algn="just">
              <a:buFont typeface="Arial" panose="020B0604020202020204" pitchFamily="34" charset="0"/>
              <a:buChar char="•"/>
            </a:pPr>
            <a:r>
              <a:rPr lang="el-GR" dirty="0">
                <a:solidFill>
                  <a:prstClr val="black"/>
                </a:solidFill>
              </a:rPr>
              <a:t>Έλκη με αυξημένη έκφραση μορίων </a:t>
            </a:r>
            <a:r>
              <a:rPr lang="en-US" dirty="0">
                <a:solidFill>
                  <a:prstClr val="black"/>
                </a:solidFill>
              </a:rPr>
              <a:t>c-</a:t>
            </a:r>
            <a:r>
              <a:rPr lang="en-US" dirty="0" err="1">
                <a:solidFill>
                  <a:prstClr val="black"/>
                </a:solidFill>
              </a:rPr>
              <a:t>myc</a:t>
            </a:r>
            <a:r>
              <a:rPr lang="en-US" dirty="0">
                <a:solidFill>
                  <a:prstClr val="black"/>
                </a:solidFill>
              </a:rPr>
              <a:t> </a:t>
            </a:r>
            <a:r>
              <a:rPr lang="el-GR" dirty="0">
                <a:solidFill>
                  <a:prstClr val="black"/>
                </a:solidFill>
              </a:rPr>
              <a:t>και β-</a:t>
            </a:r>
            <a:r>
              <a:rPr lang="en-US" dirty="0">
                <a:solidFill>
                  <a:prstClr val="black"/>
                </a:solidFill>
              </a:rPr>
              <a:t>catenin</a:t>
            </a:r>
            <a:r>
              <a:rPr lang="el-GR" dirty="0">
                <a:solidFill>
                  <a:prstClr val="black"/>
                </a:solidFill>
              </a:rPr>
              <a:t> εμφανίζουν διαταραχή της επούλωσης. </a:t>
            </a:r>
          </a:p>
          <a:p>
            <a:pPr marL="285750" indent="-285750" algn="just">
              <a:buFont typeface="Arial" panose="020B0604020202020204" pitchFamily="34" charset="0"/>
              <a:buChar char="•"/>
            </a:pPr>
            <a:r>
              <a:rPr lang="el-GR" dirty="0">
                <a:solidFill>
                  <a:prstClr val="black"/>
                </a:solidFill>
              </a:rPr>
              <a:t>Θεωρείται πως μετά από χειρουργικό καθαρισμό της περιοχής, η </a:t>
            </a:r>
            <a:r>
              <a:rPr lang="el-GR" dirty="0" err="1">
                <a:solidFill>
                  <a:prstClr val="black"/>
                </a:solidFill>
              </a:rPr>
              <a:t>ανοσοϊστοχημική</a:t>
            </a:r>
            <a:r>
              <a:rPr lang="el-GR" dirty="0">
                <a:solidFill>
                  <a:prstClr val="black"/>
                </a:solidFill>
              </a:rPr>
              <a:t> έκφραση των ανωτέρων μορίων μπορεί να συσχετιστεί με μειωμένη χειρουργική επούλωση </a:t>
            </a:r>
            <a:r>
              <a:rPr lang="el-GR" dirty="0" smtClean="0">
                <a:solidFill>
                  <a:prstClr val="black"/>
                </a:solidFill>
              </a:rPr>
              <a:t>και, </a:t>
            </a:r>
            <a:r>
              <a:rPr lang="el-GR" dirty="0">
                <a:solidFill>
                  <a:prstClr val="black"/>
                </a:solidFill>
              </a:rPr>
              <a:t>κατά </a:t>
            </a:r>
            <a:r>
              <a:rPr lang="el-GR" dirty="0" smtClean="0">
                <a:solidFill>
                  <a:prstClr val="black"/>
                </a:solidFill>
              </a:rPr>
              <a:t>συνέπεια, </a:t>
            </a:r>
            <a:r>
              <a:rPr lang="el-GR" dirty="0">
                <a:solidFill>
                  <a:prstClr val="black"/>
                </a:solidFill>
              </a:rPr>
              <a:t>απαιτείται περεταίρω καθαρισμός. </a:t>
            </a:r>
          </a:p>
          <a:p>
            <a:pPr marL="285750" indent="-285750" algn="just">
              <a:buFont typeface="Arial" panose="020B0604020202020204" pitchFamily="34" charset="0"/>
              <a:buChar char="•"/>
            </a:pPr>
            <a:r>
              <a:rPr lang="el-GR" dirty="0">
                <a:solidFill>
                  <a:prstClr val="black"/>
                </a:solidFill>
              </a:rPr>
              <a:t>Αντίθετα η </a:t>
            </a:r>
            <a:r>
              <a:rPr lang="el-GR" dirty="0">
                <a:solidFill>
                  <a:prstClr val="black"/>
                </a:solidFill>
                <a:effectLst>
                  <a:outerShdw blurRad="38100" dist="38100" dir="2700000" algn="tl">
                    <a:srgbClr val="000000">
                      <a:alpha val="43137"/>
                    </a:srgbClr>
                  </a:outerShdw>
                </a:effectLst>
              </a:rPr>
              <a:t>απουσία έκφρασής </a:t>
            </a:r>
            <a:r>
              <a:rPr lang="el-GR" dirty="0">
                <a:solidFill>
                  <a:prstClr val="black"/>
                </a:solidFill>
              </a:rPr>
              <a:t>τους θεωρείται ενδεικτική καλύτερης επιθηλιακής ωρίμανσης και τάσης επούλωσης του έλκους</a:t>
            </a:r>
          </a:p>
          <a:p>
            <a:pPr algn="just"/>
            <a:endParaRPr lang="el-GR" dirty="0">
              <a:solidFill>
                <a:prstClr val="black"/>
              </a:solidFill>
            </a:endParaRPr>
          </a:p>
        </p:txBody>
      </p:sp>
    </p:spTree>
    <p:extLst>
      <p:ext uri="{BB962C8B-B14F-4D97-AF65-F5344CB8AC3E}">
        <p14:creationId xmlns="" xmlns:p14="http://schemas.microsoft.com/office/powerpoint/2010/main" val="3969636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 xmlns:a16="http://schemas.microsoft.com/office/drawing/2014/main" id="{4B369715-89B9-2747-BAED-56ED6FABEB22}"/>
              </a:ext>
            </a:extLst>
          </p:cNvPr>
          <p:cNvSpPr>
            <a:spLocks noGrp="1" noChangeArrowheads="1"/>
          </p:cNvSpPr>
          <p:nvPr>
            <p:ph type="title"/>
          </p:nvPr>
        </p:nvSpPr>
        <p:spPr/>
        <p:txBody>
          <a:bodyPr/>
          <a:lstStyle/>
          <a:p>
            <a:pPr algn="ctr" eaLnBrk="1" hangingPunct="1">
              <a:defRPr/>
            </a:pPr>
            <a:r>
              <a:rPr lang="el-GR" b="1" dirty="0"/>
              <a:t>Επούλωση</a:t>
            </a:r>
          </a:p>
        </p:txBody>
      </p:sp>
      <p:sp>
        <p:nvSpPr>
          <p:cNvPr id="90115" name="Rectangle 3">
            <a:extLst>
              <a:ext uri="{FF2B5EF4-FFF2-40B4-BE49-F238E27FC236}">
                <a16:creationId xmlns="" xmlns:a16="http://schemas.microsoft.com/office/drawing/2014/main" id="{5FC43135-160B-AA45-8361-FC66926E44CC}"/>
              </a:ext>
            </a:extLst>
          </p:cNvPr>
          <p:cNvSpPr>
            <a:spLocks noGrp="1" noChangeArrowheads="1"/>
          </p:cNvSpPr>
          <p:nvPr>
            <p:ph type="body" idx="1"/>
          </p:nvPr>
        </p:nvSpPr>
        <p:spPr/>
        <p:txBody>
          <a:bodyPr/>
          <a:lstStyle/>
          <a:p>
            <a:pPr eaLnBrk="1" hangingPunct="1">
              <a:lnSpc>
                <a:spcPct val="90000"/>
              </a:lnSpc>
              <a:defRPr/>
            </a:pPr>
            <a:r>
              <a:rPr lang="el-GR" dirty="0"/>
              <a:t>Βασικές συνιστώσες της επούλωσης</a:t>
            </a:r>
            <a:r>
              <a:rPr lang="en-US" dirty="0"/>
              <a:t>:</a:t>
            </a:r>
          </a:p>
          <a:p>
            <a:pPr lvl="1" eaLnBrk="1" hangingPunct="1">
              <a:lnSpc>
                <a:spcPct val="90000"/>
              </a:lnSpc>
              <a:buClr>
                <a:schemeClr val="tx1"/>
              </a:buClr>
              <a:buFont typeface="Wingdings" pitchFamily="2" charset="2"/>
              <a:buChar char="ü"/>
              <a:defRPr/>
            </a:pPr>
            <a:r>
              <a:rPr lang="en-US" dirty="0"/>
              <a:t>E</a:t>
            </a:r>
            <a:r>
              <a:rPr lang="el-GR" dirty="0" err="1"/>
              <a:t>ξωκυττάρια</a:t>
            </a:r>
            <a:r>
              <a:rPr lang="el-GR" dirty="0"/>
              <a:t> ουσία</a:t>
            </a:r>
          </a:p>
          <a:p>
            <a:pPr lvl="1" eaLnBrk="1" hangingPunct="1">
              <a:lnSpc>
                <a:spcPct val="90000"/>
              </a:lnSpc>
              <a:buClr>
                <a:schemeClr val="tx1"/>
              </a:buClr>
              <a:buFont typeface="Wingdings" pitchFamily="2" charset="2"/>
              <a:buChar char="ü"/>
              <a:defRPr/>
            </a:pPr>
            <a:r>
              <a:rPr lang="el-GR" dirty="0" smtClean="0"/>
              <a:t>Κύτταρα</a:t>
            </a:r>
          </a:p>
          <a:p>
            <a:pPr lvl="1" eaLnBrk="1" hangingPunct="1">
              <a:lnSpc>
                <a:spcPct val="90000"/>
              </a:lnSpc>
              <a:buClr>
                <a:schemeClr val="tx1"/>
              </a:buClr>
              <a:buFont typeface="Wingdings" pitchFamily="2" charset="2"/>
              <a:buChar char="ü"/>
              <a:defRPr/>
            </a:pPr>
            <a:endParaRPr lang="el-GR" dirty="0"/>
          </a:p>
          <a:p>
            <a:pPr eaLnBrk="1" hangingPunct="1">
              <a:lnSpc>
                <a:spcPct val="90000"/>
              </a:lnSpc>
              <a:buClr>
                <a:schemeClr val="tx1"/>
              </a:buClr>
              <a:buFontTx/>
              <a:buBlip>
                <a:blip r:embed="rId2"/>
              </a:buBlip>
              <a:defRPr/>
            </a:pPr>
            <a:r>
              <a:rPr lang="el-GR" b="1" u="sng" dirty="0" err="1">
                <a:solidFill>
                  <a:srgbClr val="A50021"/>
                </a:solidFill>
              </a:rPr>
              <a:t>Εξωκυττάρια</a:t>
            </a:r>
            <a:r>
              <a:rPr lang="el-GR" b="1" u="sng" dirty="0">
                <a:solidFill>
                  <a:srgbClr val="A50021"/>
                </a:solidFill>
              </a:rPr>
              <a:t> ουσία</a:t>
            </a:r>
            <a:r>
              <a:rPr lang="en-US" u="sng" dirty="0">
                <a:solidFill>
                  <a:srgbClr val="A50021"/>
                </a:solidFill>
              </a:rPr>
              <a:t>:</a:t>
            </a:r>
          </a:p>
          <a:p>
            <a:pPr lvl="1" eaLnBrk="1" hangingPunct="1">
              <a:lnSpc>
                <a:spcPct val="90000"/>
              </a:lnSpc>
              <a:buClr>
                <a:schemeClr val="tx1"/>
              </a:buClr>
              <a:buFont typeface="Wingdings" pitchFamily="2" charset="2"/>
              <a:buChar char="ü"/>
              <a:defRPr/>
            </a:pPr>
            <a:r>
              <a:rPr lang="el-GR" dirty="0"/>
              <a:t>Κολλαγόνο</a:t>
            </a:r>
          </a:p>
          <a:p>
            <a:pPr lvl="1" eaLnBrk="1" hangingPunct="1">
              <a:lnSpc>
                <a:spcPct val="90000"/>
              </a:lnSpc>
              <a:buClr>
                <a:schemeClr val="tx1"/>
              </a:buClr>
              <a:buFont typeface="Wingdings" pitchFamily="2" charset="2"/>
              <a:buChar char="ü"/>
              <a:defRPr/>
            </a:pPr>
            <a:r>
              <a:rPr lang="el-GR" dirty="0"/>
              <a:t>Βασικές μεμβράνες</a:t>
            </a:r>
          </a:p>
          <a:p>
            <a:pPr lvl="1" eaLnBrk="1" hangingPunct="1">
              <a:lnSpc>
                <a:spcPct val="90000"/>
              </a:lnSpc>
              <a:buClr>
                <a:schemeClr val="tx1"/>
              </a:buClr>
              <a:buFont typeface="Wingdings" pitchFamily="2" charset="2"/>
              <a:buChar char="ü"/>
              <a:defRPr/>
            </a:pPr>
            <a:r>
              <a:rPr lang="el-GR" dirty="0"/>
              <a:t>Δομικές </a:t>
            </a:r>
            <a:r>
              <a:rPr lang="el-GR" dirty="0" err="1"/>
              <a:t>γλυκοπρωτε</a:t>
            </a:r>
            <a:r>
              <a:rPr lang="el-GR" dirty="0" err="1">
                <a:cs typeface="Arial" charset="0"/>
              </a:rPr>
              <a:t>ΐνες</a:t>
            </a:r>
            <a:endParaRPr lang="el-GR" dirty="0">
              <a:cs typeface="Arial" charset="0"/>
            </a:endParaRPr>
          </a:p>
          <a:p>
            <a:pPr lvl="1" eaLnBrk="1" hangingPunct="1">
              <a:lnSpc>
                <a:spcPct val="90000"/>
              </a:lnSpc>
              <a:buClr>
                <a:schemeClr val="tx1"/>
              </a:buClr>
              <a:buFont typeface="Wingdings" pitchFamily="2" charset="2"/>
              <a:buChar char="ü"/>
              <a:defRPr/>
            </a:pPr>
            <a:r>
              <a:rPr lang="el-GR" dirty="0"/>
              <a:t>Ελαστικές ίνες</a:t>
            </a:r>
          </a:p>
          <a:p>
            <a:pPr lvl="1" eaLnBrk="1" hangingPunct="1">
              <a:lnSpc>
                <a:spcPct val="90000"/>
              </a:lnSpc>
              <a:buClr>
                <a:schemeClr val="tx1"/>
              </a:buClr>
              <a:buFont typeface="Wingdings" pitchFamily="2" charset="2"/>
              <a:buChar char="ü"/>
              <a:defRPr/>
            </a:pPr>
            <a:r>
              <a:rPr lang="el-GR" dirty="0" err="1"/>
              <a:t>Πρωτεογλυκάνες</a:t>
            </a:r>
            <a:endParaRPr lang="el-GR" dirty="0"/>
          </a:p>
        </p:txBody>
      </p:sp>
    </p:spTree>
    <p:extLst>
      <p:ext uri="{BB962C8B-B14F-4D97-AF65-F5344CB8AC3E}">
        <p14:creationId xmlns="" xmlns:p14="http://schemas.microsoft.com/office/powerpoint/2010/main" val="211706878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mdpi.com/medicina/medicina-55-00714/article_deploy/html/images/medicina-55-00714-g002.png"/>
          <p:cNvPicPr>
            <a:picLocks noChangeAspect="1" noChangeArrowheads="1"/>
          </p:cNvPicPr>
          <p:nvPr/>
        </p:nvPicPr>
        <p:blipFill>
          <a:blip r:embed="rId2"/>
          <a:srcRect/>
          <a:stretch>
            <a:fillRect/>
          </a:stretch>
        </p:blipFill>
        <p:spPr bwMode="auto">
          <a:xfrm>
            <a:off x="733425" y="2545408"/>
            <a:ext cx="7795461" cy="3823509"/>
          </a:xfrm>
          <a:prstGeom prst="rect">
            <a:avLst/>
          </a:prstGeom>
          <a:noFill/>
        </p:spPr>
      </p:pic>
      <p:sp>
        <p:nvSpPr>
          <p:cNvPr id="4" name="3 - Ορθογώνιο"/>
          <p:cNvSpPr/>
          <p:nvPr/>
        </p:nvSpPr>
        <p:spPr>
          <a:xfrm>
            <a:off x="467833" y="265814"/>
            <a:ext cx="8378455" cy="2277547"/>
          </a:xfrm>
          <a:prstGeom prst="rect">
            <a:avLst/>
          </a:prstGeom>
        </p:spPr>
        <p:txBody>
          <a:bodyPr wrap="square">
            <a:spAutoFit/>
          </a:bodyPr>
          <a:lstStyle/>
          <a:p>
            <a:pPr algn="ctr"/>
            <a:r>
              <a:rPr lang="el-GR" sz="2400" b="1" spc="600" dirty="0" smtClean="0">
                <a:solidFill>
                  <a:prstClr val="black"/>
                </a:solidFill>
              </a:rPr>
              <a:t>Υποκατάστατα ανθρώπινου δέρματος. </a:t>
            </a:r>
          </a:p>
          <a:p>
            <a:endParaRPr lang="el-GR" dirty="0" smtClean="0">
              <a:solidFill>
                <a:prstClr val="black"/>
              </a:solidFill>
            </a:endParaRPr>
          </a:p>
          <a:p>
            <a:pPr algn="just"/>
            <a:r>
              <a:rPr lang="el-GR" sz="2000" dirty="0" smtClean="0">
                <a:solidFill>
                  <a:prstClr val="black"/>
                </a:solidFill>
              </a:rPr>
              <a:t>Τα προϊόντα αναγεννητικής ιατρικής βασίζονται σε διαφορετικές αρχές και συστατικά: μερικά είναι ενσωματωμένα σε κύτταρα, άλλα είναι </a:t>
            </a:r>
            <a:r>
              <a:rPr lang="el-GR" sz="2000" dirty="0" err="1" smtClean="0">
                <a:solidFill>
                  <a:prstClr val="black"/>
                </a:solidFill>
              </a:rPr>
              <a:t>ακυτταρικά</a:t>
            </a:r>
            <a:r>
              <a:rPr lang="el-GR" sz="2000" dirty="0" smtClean="0">
                <a:solidFill>
                  <a:prstClr val="black"/>
                </a:solidFill>
              </a:rPr>
              <a:t>. Το σχήμα περιγράφει επίσης πώς αυτά τα προϊόντα έχουν διαφορετικές ανατομικές προελεύσεις, που περιλαμβάνουν την επιδερμίδα, τη </a:t>
            </a:r>
            <a:r>
              <a:rPr lang="el-GR" sz="2000" dirty="0" err="1" smtClean="0">
                <a:solidFill>
                  <a:prstClr val="black"/>
                </a:solidFill>
              </a:rPr>
              <a:t>χοριο</a:t>
            </a:r>
            <a:r>
              <a:rPr lang="el-GR" sz="2000" dirty="0" smtClean="0">
                <a:solidFill>
                  <a:prstClr val="black"/>
                </a:solidFill>
              </a:rPr>
              <a:t>-</a:t>
            </a:r>
            <a:r>
              <a:rPr lang="el-GR" sz="2000" dirty="0" err="1" smtClean="0">
                <a:solidFill>
                  <a:prstClr val="black"/>
                </a:solidFill>
              </a:rPr>
              <a:t>επιδερμιδική</a:t>
            </a:r>
            <a:r>
              <a:rPr lang="el-GR" sz="2000" dirty="0" smtClean="0">
                <a:solidFill>
                  <a:prstClr val="black"/>
                </a:solidFill>
              </a:rPr>
              <a:t> συμβολή, το χόριο, και το υποδόριο.</a:t>
            </a:r>
            <a:endParaRPr lang="el-GR" sz="2000" dirty="0">
              <a:solidFill>
                <a:prstClr val="black"/>
              </a:solidFill>
            </a:endParaRPr>
          </a:p>
        </p:txBody>
      </p:sp>
    </p:spTree>
    <p:extLst>
      <p:ext uri="{BB962C8B-B14F-4D97-AF65-F5344CB8AC3E}">
        <p14:creationId xmlns="" xmlns:p14="http://schemas.microsoft.com/office/powerpoint/2010/main" val="22842523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ADE3EC2E-5FD9-B441-B2C3-7A5862D2A4BF}"/>
              </a:ext>
            </a:extLst>
          </p:cNvPr>
          <p:cNvSpPr>
            <a:spLocks noGrp="1"/>
          </p:cNvSpPr>
          <p:nvPr>
            <p:ph type="title"/>
          </p:nvPr>
        </p:nvSpPr>
        <p:spPr>
          <a:xfrm>
            <a:off x="628650" y="0"/>
            <a:ext cx="7886700" cy="771897"/>
          </a:xfrm>
        </p:spPr>
        <p:txBody>
          <a:bodyPr>
            <a:normAutofit/>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AFF81B22-2B99-1C47-987C-DCB78371D49C}"/>
              </a:ext>
            </a:extLst>
          </p:cNvPr>
          <p:cNvSpPr>
            <a:spLocks noGrp="1"/>
          </p:cNvSpPr>
          <p:nvPr>
            <p:ph idx="1"/>
          </p:nvPr>
        </p:nvSpPr>
        <p:spPr>
          <a:xfrm>
            <a:off x="0" y="771897"/>
            <a:ext cx="9144000" cy="6086103"/>
          </a:xfrm>
        </p:spPr>
        <p:txBody>
          <a:bodyPr>
            <a:normAutofit fontScale="55000" lnSpcReduction="20000"/>
          </a:bodyPr>
          <a:lstStyle/>
          <a:p>
            <a:pPr algn="just"/>
            <a:r>
              <a:rPr lang="el-GR" sz="3400" dirty="0" smtClean="0"/>
              <a:t>Επιβαρυντικοί παράγοντες επούλωσης</a:t>
            </a:r>
            <a:r>
              <a:rPr lang="en-US" sz="3400" dirty="0" smtClean="0"/>
              <a:t>: </a:t>
            </a:r>
            <a:r>
              <a:rPr lang="el-GR" sz="3400" dirty="0" smtClean="0"/>
              <a:t>υψηλή συγκέντρωση </a:t>
            </a:r>
            <a:r>
              <a:rPr lang="en-US" sz="3400" dirty="0" smtClean="0"/>
              <a:t>MMP, </a:t>
            </a:r>
            <a:r>
              <a:rPr lang="el-GR" sz="3400" dirty="0" smtClean="0"/>
              <a:t>νευροπάθεια, υψηλός κίνδυνος μόλυνσης, παθολογική φλεγμονώδης απόκριση, οξειδωτική καταπόνηση, εκτενής σχηματισμός </a:t>
            </a:r>
            <a:r>
              <a:rPr lang="en-US" sz="3400" dirty="0" smtClean="0"/>
              <a:t>AGE, </a:t>
            </a:r>
            <a:r>
              <a:rPr lang="el-GR" sz="3400" dirty="0" smtClean="0"/>
              <a:t>ανεπαρκής </a:t>
            </a:r>
            <a:r>
              <a:rPr lang="el-GR" sz="3400" dirty="0" err="1" smtClean="0"/>
              <a:t>νεοαγγειογένεση</a:t>
            </a:r>
            <a:r>
              <a:rPr lang="el-GR" sz="3400" dirty="0" smtClean="0"/>
              <a:t>, ανεπαρκείς αυξητικοί παράγοντες, ανισορροπία μεταξύ μεταβολισμού και πρόσληψης θρεπτικών ουσιών, ανωμαλίες κυττάρων και ρυθμιστών έκφρασης γονιδίων.</a:t>
            </a:r>
          </a:p>
          <a:p>
            <a:pPr algn="just"/>
            <a:r>
              <a:rPr lang="el-GR" sz="3400" dirty="0" smtClean="0"/>
              <a:t>Λόγω </a:t>
            </a:r>
            <a:r>
              <a:rPr lang="el-GR" sz="3400" dirty="0" err="1" smtClean="0"/>
              <a:t>υποξίας</a:t>
            </a:r>
            <a:r>
              <a:rPr lang="el-GR" sz="3400" dirty="0" smtClean="0"/>
              <a:t> του τραύματος, τα </a:t>
            </a:r>
            <a:r>
              <a:rPr lang="el-GR" sz="3400" dirty="0" err="1" smtClean="0"/>
              <a:t>μακροφάγα</a:t>
            </a:r>
            <a:r>
              <a:rPr lang="el-GR" sz="3400" dirty="0" smtClean="0"/>
              <a:t>, οι </a:t>
            </a:r>
            <a:r>
              <a:rPr lang="el-GR" sz="3400" dirty="0" err="1" smtClean="0"/>
              <a:t>ινοβλάστες</a:t>
            </a:r>
            <a:r>
              <a:rPr lang="el-GR" sz="3400" dirty="0" smtClean="0"/>
              <a:t> και τα επιθηλιακά κύτταρα απελευθερώνουν </a:t>
            </a:r>
            <a:r>
              <a:rPr lang="en-US" sz="3400" dirty="0" smtClean="0"/>
              <a:t>VEGF</a:t>
            </a:r>
            <a:r>
              <a:rPr lang="el-GR" sz="3400" dirty="0" smtClean="0"/>
              <a:t> ο οποίος </a:t>
            </a:r>
            <a:r>
              <a:rPr lang="el-GR" sz="3400" dirty="0" err="1" smtClean="0"/>
              <a:t>φωσφορυλιώνει</a:t>
            </a:r>
            <a:r>
              <a:rPr lang="el-GR" sz="3400" dirty="0" smtClean="0"/>
              <a:t> κι ενεργοποιεί τη </a:t>
            </a:r>
            <a:r>
              <a:rPr lang="el-GR" sz="3400" dirty="0" err="1" smtClean="0"/>
              <a:t>συνθετάση</a:t>
            </a:r>
            <a:r>
              <a:rPr lang="el-GR" sz="3400" dirty="0" smtClean="0"/>
              <a:t> του μονοξειδίου του </a:t>
            </a:r>
            <a:r>
              <a:rPr lang="el-GR" sz="3400" dirty="0" smtClean="0"/>
              <a:t>αζώτου για την επούλωση. </a:t>
            </a:r>
            <a:endParaRPr lang="el-GR" sz="3400" dirty="0" smtClean="0"/>
          </a:p>
          <a:p>
            <a:pPr algn="just"/>
            <a:r>
              <a:rPr lang="el-GR" sz="3400" dirty="0" smtClean="0"/>
              <a:t>Σε </a:t>
            </a:r>
            <a:r>
              <a:rPr lang="el-GR" sz="3400" dirty="0"/>
              <a:t>καταστάσεις ισχαιμίας </a:t>
            </a:r>
            <a:r>
              <a:rPr lang="el-GR" sz="3400" dirty="0" smtClean="0"/>
              <a:t>στο πλαίσιο </a:t>
            </a:r>
            <a:r>
              <a:rPr lang="el-GR" sz="3400" dirty="0" err="1" smtClean="0"/>
              <a:t>ελκώσεων</a:t>
            </a:r>
            <a:r>
              <a:rPr lang="el-GR" sz="3400" dirty="0" smtClean="0"/>
              <a:t>, </a:t>
            </a:r>
            <a:r>
              <a:rPr lang="el-GR" sz="3400" dirty="0" smtClean="0"/>
              <a:t>κρίσιμη η </a:t>
            </a:r>
            <a:r>
              <a:rPr lang="el-GR" sz="3400" dirty="0" smtClean="0"/>
              <a:t> </a:t>
            </a:r>
            <a:r>
              <a:rPr lang="el-GR" sz="3400" dirty="0" smtClean="0"/>
              <a:t>λειτουργία  </a:t>
            </a:r>
            <a:r>
              <a:rPr lang="el-GR" sz="3400" dirty="0" smtClean="0">
                <a:effectLst>
                  <a:outerShdw blurRad="38100" dist="38100" dir="2700000" algn="tl">
                    <a:srgbClr val="000000">
                      <a:alpha val="43137"/>
                    </a:srgbClr>
                  </a:outerShdw>
                </a:effectLst>
              </a:rPr>
              <a:t>πρόδρομων ενδοθηλιακών κυττάρων προερχομένων </a:t>
            </a:r>
            <a:r>
              <a:rPr lang="el-GR" sz="3400" dirty="0">
                <a:effectLst>
                  <a:outerShdw blurRad="38100" dist="38100" dir="2700000" algn="tl">
                    <a:srgbClr val="000000">
                      <a:alpha val="43137"/>
                    </a:srgbClr>
                  </a:outerShdw>
                </a:effectLst>
              </a:rPr>
              <a:t>από τον μυελό των οστών (</a:t>
            </a:r>
            <a:r>
              <a:rPr lang="en-US" sz="3400" dirty="0">
                <a:effectLst>
                  <a:outerShdw blurRad="38100" dist="38100" dir="2700000" algn="tl">
                    <a:srgbClr val="000000">
                      <a:alpha val="43137"/>
                    </a:srgbClr>
                  </a:outerShdw>
                </a:effectLst>
              </a:rPr>
              <a:t>EPCs</a:t>
            </a:r>
            <a:r>
              <a:rPr lang="en-US" sz="3400" dirty="0" smtClean="0">
                <a:effectLst>
                  <a:outerShdw blurRad="38100" dist="38100" dir="2700000" algn="tl">
                    <a:srgbClr val="000000">
                      <a:alpha val="43137"/>
                    </a:srgbClr>
                  </a:outerShdw>
                </a:effectLst>
              </a:rPr>
              <a:t>)</a:t>
            </a:r>
            <a:r>
              <a:rPr lang="el-GR" sz="3400" dirty="0" smtClean="0">
                <a:effectLst>
                  <a:outerShdw blurRad="38100" dist="38100" dir="2700000" algn="tl">
                    <a:srgbClr val="000000">
                      <a:alpha val="43137"/>
                    </a:srgbClr>
                  </a:outerShdw>
                </a:effectLst>
              </a:rPr>
              <a:t>, η οποία στα διαβητικά έλκη </a:t>
            </a:r>
            <a:r>
              <a:rPr lang="el-GR" sz="3400" dirty="0" err="1" smtClean="0">
                <a:effectLst>
                  <a:outerShdw blurRad="38100" dist="38100" dir="2700000" algn="tl">
                    <a:srgbClr val="000000">
                      <a:alpha val="43137"/>
                    </a:srgbClr>
                  </a:outerShdw>
                </a:effectLst>
              </a:rPr>
              <a:t>ανεπαρκεί</a:t>
            </a:r>
            <a:r>
              <a:rPr lang="el-GR" sz="3400" dirty="0" smtClean="0">
                <a:effectLst>
                  <a:outerShdw blurRad="38100" dist="38100" dir="2700000" algn="tl">
                    <a:srgbClr val="000000">
                      <a:alpha val="43137"/>
                    </a:srgbClr>
                  </a:outerShdw>
                </a:effectLst>
              </a:rPr>
              <a:t>.</a:t>
            </a:r>
            <a:endParaRPr lang="el-GR" sz="3400" dirty="0">
              <a:effectLst>
                <a:outerShdw blurRad="38100" dist="38100" dir="2700000" algn="tl">
                  <a:srgbClr val="000000">
                    <a:alpha val="43137"/>
                  </a:srgbClr>
                </a:outerShdw>
              </a:effectLst>
            </a:endParaRPr>
          </a:p>
          <a:p>
            <a:pPr algn="just"/>
            <a:r>
              <a:rPr lang="el-GR" sz="3400" dirty="0"/>
              <a:t>Σημαντικός ο ρόλος τους στη </a:t>
            </a:r>
            <a:r>
              <a:rPr lang="el-GR" sz="3400" dirty="0" smtClean="0"/>
              <a:t>(</a:t>
            </a:r>
            <a:r>
              <a:rPr lang="el-GR" sz="3400" dirty="0" err="1" smtClean="0"/>
              <a:t>νεο)αγγειογένεση</a:t>
            </a:r>
            <a:r>
              <a:rPr lang="el-GR" sz="3400" dirty="0" smtClean="0"/>
              <a:t>.</a:t>
            </a:r>
            <a:endParaRPr lang="en-US" sz="3400" dirty="0"/>
          </a:p>
          <a:p>
            <a:pPr algn="just"/>
            <a:r>
              <a:rPr lang="el-GR" sz="3400" dirty="0"/>
              <a:t>Παραγωγή νέων αγγείων σε θέσεις </a:t>
            </a:r>
            <a:r>
              <a:rPr lang="el-GR" sz="3400" dirty="0" smtClean="0"/>
              <a:t>ισχαιμίας, </a:t>
            </a:r>
            <a:r>
              <a:rPr lang="el-GR" sz="3400" dirty="0"/>
              <a:t>κατόπιν </a:t>
            </a:r>
            <a:r>
              <a:rPr lang="el-GR" sz="3400" dirty="0" err="1"/>
              <a:t>χημειοτακτικής</a:t>
            </a:r>
            <a:r>
              <a:rPr lang="el-GR" sz="3400" dirty="0"/>
              <a:t> μετανάστευσης και εγκατάστασης στις εν λόγω </a:t>
            </a:r>
            <a:r>
              <a:rPr lang="el-GR" sz="3400" dirty="0" smtClean="0"/>
              <a:t>θέσεις.</a:t>
            </a:r>
            <a:endParaRPr lang="el-GR" sz="3400" dirty="0"/>
          </a:p>
          <a:p>
            <a:pPr algn="just"/>
            <a:r>
              <a:rPr lang="el-GR" sz="3400" dirty="0"/>
              <a:t>Κινητοποίηση από </a:t>
            </a:r>
            <a:r>
              <a:rPr lang="el-GR" sz="3400" dirty="0" smtClean="0"/>
              <a:t>τον </a:t>
            </a:r>
            <a:r>
              <a:rPr lang="el-GR" sz="3400" dirty="0"/>
              <a:t>μυελό μέσω ενεργοποίησης του μονοπατιού </a:t>
            </a:r>
            <a:r>
              <a:rPr lang="el-GR" sz="3400" dirty="0" smtClean="0"/>
              <a:t>της ενδοθηλιακής </a:t>
            </a:r>
            <a:r>
              <a:rPr lang="el-GR" sz="3400" dirty="0" err="1" smtClean="0"/>
              <a:t>συνθετάσης</a:t>
            </a:r>
            <a:r>
              <a:rPr lang="el-GR" sz="3400" dirty="0" smtClean="0"/>
              <a:t> του μονοξειδίου του αζώτου (</a:t>
            </a:r>
            <a:r>
              <a:rPr lang="en-US" sz="3400" dirty="0" err="1" smtClean="0"/>
              <a:t>eNOS</a:t>
            </a:r>
            <a:r>
              <a:rPr lang="el-GR" sz="3400" dirty="0" smtClean="0"/>
              <a:t>) </a:t>
            </a:r>
            <a:r>
              <a:rPr lang="el-GR" sz="3400" dirty="0">
                <a:sym typeface="Wingdings" pitchFamily="2" charset="2"/>
              </a:rPr>
              <a:t> διαδικασία με διαταραγμένη λειτουργία στον </a:t>
            </a:r>
            <a:r>
              <a:rPr lang="el-GR" sz="3400" dirty="0" smtClean="0">
                <a:sym typeface="Wingdings" pitchFamily="2" charset="2"/>
              </a:rPr>
              <a:t>ΣΔ.</a:t>
            </a:r>
            <a:endParaRPr lang="el-GR" sz="3400" dirty="0">
              <a:sym typeface="Wingdings" pitchFamily="2" charset="2"/>
            </a:endParaRPr>
          </a:p>
          <a:p>
            <a:pPr algn="just"/>
            <a:r>
              <a:rPr lang="el-GR" sz="3400" dirty="0">
                <a:sym typeface="Wingdings" pitchFamily="2" charset="2"/>
              </a:rPr>
              <a:t>Εγκατάσταση (</a:t>
            </a:r>
            <a:r>
              <a:rPr lang="en-US" sz="3400" dirty="0">
                <a:sym typeface="Wingdings" pitchFamily="2" charset="2"/>
              </a:rPr>
              <a:t>“homing”)</a:t>
            </a:r>
            <a:r>
              <a:rPr lang="el-GR" sz="3400" dirty="0">
                <a:sym typeface="Wingdings" pitchFamily="2" charset="2"/>
              </a:rPr>
              <a:t> των </a:t>
            </a:r>
            <a:r>
              <a:rPr lang="en-US" sz="3400" dirty="0">
                <a:sym typeface="Wingdings" pitchFamily="2" charset="2"/>
              </a:rPr>
              <a:t>EPCs</a:t>
            </a:r>
            <a:r>
              <a:rPr lang="el-GR" sz="3400" dirty="0">
                <a:sym typeface="Wingdings" pitchFamily="2" charset="2"/>
              </a:rPr>
              <a:t>: αποτέλεσμα δράσης μορίων που παράγονται από τα επιθηλιακά κύτταρα και </a:t>
            </a:r>
            <a:r>
              <a:rPr lang="el-GR" sz="3400" dirty="0" smtClean="0">
                <a:sym typeface="Wingdings" pitchFamily="2" charset="2"/>
              </a:rPr>
              <a:t>τις </a:t>
            </a:r>
            <a:r>
              <a:rPr lang="el-GR" sz="3400" dirty="0" err="1">
                <a:sym typeface="Wingdings" pitchFamily="2" charset="2"/>
              </a:rPr>
              <a:t>μυοϊνοβλάστες</a:t>
            </a:r>
            <a:r>
              <a:rPr lang="el-GR" sz="3400" dirty="0">
                <a:sym typeface="Wingdings" pitchFamily="2" charset="2"/>
              </a:rPr>
              <a:t> της περιοχής του έλκους, όπως ο παράγοντας </a:t>
            </a:r>
            <a:r>
              <a:rPr lang="en-US" sz="3400" dirty="0">
                <a:sym typeface="Wingdings" pitchFamily="2" charset="2"/>
              </a:rPr>
              <a:t>SDF-</a:t>
            </a:r>
            <a:r>
              <a:rPr lang="el-GR" sz="3400" dirty="0">
                <a:sym typeface="Wingdings" pitchFamily="2" charset="2"/>
              </a:rPr>
              <a:t>1α (</a:t>
            </a:r>
            <a:r>
              <a:rPr lang="en-US" sz="3400" dirty="0">
                <a:sym typeface="Wingdings" pitchFamily="2" charset="2"/>
              </a:rPr>
              <a:t>stromal cell-derived factor-1</a:t>
            </a:r>
            <a:r>
              <a:rPr lang="el-GR" sz="3400" dirty="0">
                <a:sym typeface="Wingdings" pitchFamily="2" charset="2"/>
              </a:rPr>
              <a:t>α)</a:t>
            </a:r>
          </a:p>
          <a:p>
            <a:pPr algn="just"/>
            <a:r>
              <a:rPr lang="el-GR" sz="3400" dirty="0">
                <a:sym typeface="Wingdings" pitchFamily="2" charset="2"/>
              </a:rPr>
              <a:t>Πειραματικές μελέτες έχουν δείξει μειωμένα επίπεδα του εν λόγω παράγοντα σε διαβητικά ποντίκια  μείωση εγκατάστασης </a:t>
            </a:r>
            <a:r>
              <a:rPr lang="en-US" sz="3400" dirty="0">
                <a:sym typeface="Wingdings" pitchFamily="2" charset="2"/>
              </a:rPr>
              <a:t>EPCs</a:t>
            </a:r>
            <a:r>
              <a:rPr lang="el-GR" sz="3400" dirty="0">
                <a:sym typeface="Wingdings" pitchFamily="2" charset="2"/>
              </a:rPr>
              <a:t> και επομένως μειωμένη </a:t>
            </a:r>
            <a:r>
              <a:rPr lang="el-GR" sz="3400" dirty="0" smtClean="0">
                <a:sym typeface="Wingdings" pitchFamily="2" charset="2"/>
              </a:rPr>
              <a:t>(νέο)</a:t>
            </a:r>
            <a:r>
              <a:rPr lang="el-GR" sz="3400" dirty="0" err="1" smtClean="0">
                <a:sym typeface="Wingdings" pitchFamily="2" charset="2"/>
              </a:rPr>
              <a:t>αγγειογένεση</a:t>
            </a:r>
            <a:r>
              <a:rPr lang="el-GR" sz="3400" dirty="0" smtClean="0">
                <a:sym typeface="Wingdings" pitchFamily="2" charset="2"/>
              </a:rPr>
              <a:t> στα </a:t>
            </a:r>
            <a:r>
              <a:rPr lang="el-GR" sz="3400" dirty="0">
                <a:sym typeface="Wingdings" pitchFamily="2" charset="2"/>
              </a:rPr>
              <a:t>διαβητικά </a:t>
            </a:r>
            <a:r>
              <a:rPr lang="el-GR" sz="3400" dirty="0" smtClean="0">
                <a:sym typeface="Wingdings" pitchFamily="2" charset="2"/>
              </a:rPr>
              <a:t>έλκη</a:t>
            </a:r>
            <a:r>
              <a:rPr lang="el-GR" sz="3400" dirty="0" smtClean="0">
                <a:sym typeface="Wingdings" pitchFamily="2" charset="2"/>
              </a:rPr>
              <a:t>.</a:t>
            </a:r>
          </a:p>
          <a:p>
            <a:pPr algn="just"/>
            <a:r>
              <a:rPr lang="el-GR" sz="3400" dirty="0" smtClean="0">
                <a:sym typeface="Wingdings" pitchFamily="2" charset="2"/>
              </a:rPr>
              <a:t>Ανεπάρκεια </a:t>
            </a:r>
            <a:r>
              <a:rPr lang="en-US" sz="3400" dirty="0" smtClean="0">
                <a:sym typeface="Wingdings" pitchFamily="2" charset="2"/>
              </a:rPr>
              <a:t>PDGF, </a:t>
            </a:r>
            <a:r>
              <a:rPr lang="en-US" sz="3400" dirty="0" err="1" smtClean="0">
                <a:sym typeface="Wingdings" pitchFamily="2" charset="2"/>
              </a:rPr>
              <a:t>keratinocyte</a:t>
            </a:r>
            <a:r>
              <a:rPr lang="en-US" sz="3400" dirty="0" smtClean="0">
                <a:sym typeface="Wingdings" pitchFamily="2" charset="2"/>
              </a:rPr>
              <a:t> growth factor (KGF), TGF-</a:t>
            </a:r>
            <a:r>
              <a:rPr lang="el-GR" sz="3400" dirty="0" smtClean="0">
                <a:sym typeface="Wingdings" pitchFamily="2" charset="2"/>
              </a:rPr>
              <a:t>β,</a:t>
            </a:r>
            <a:r>
              <a:rPr lang="en-US" sz="3400" dirty="0" smtClean="0">
                <a:sym typeface="Wingdings" pitchFamily="2" charset="2"/>
              </a:rPr>
              <a:t> </a:t>
            </a:r>
            <a:r>
              <a:rPr lang="el-GR" sz="3400" dirty="0" smtClean="0">
                <a:sym typeface="Wingdings" pitchFamily="2" charset="2"/>
              </a:rPr>
              <a:t>και </a:t>
            </a:r>
            <a:r>
              <a:rPr lang="en-US" sz="3400" dirty="0" smtClean="0">
                <a:sym typeface="Wingdings" pitchFamily="2" charset="2"/>
              </a:rPr>
              <a:t>VEGF.</a:t>
            </a:r>
            <a:endParaRPr lang="el-GR" sz="3400" dirty="0">
              <a:sym typeface="Wingdings" pitchFamily="2" charset="2"/>
            </a:endParaRPr>
          </a:p>
          <a:p>
            <a:pPr algn="just"/>
            <a:endParaRPr lang="el-GR" sz="3400" dirty="0">
              <a:sym typeface="Wingdings" pitchFamily="2" charset="2"/>
            </a:endParaRPr>
          </a:p>
          <a:p>
            <a:pPr algn="just"/>
            <a:endParaRPr lang="el-GR" sz="3400" dirty="0"/>
          </a:p>
          <a:p>
            <a:endParaRPr lang="el-GR" dirty="0"/>
          </a:p>
        </p:txBody>
      </p:sp>
    </p:spTree>
    <p:extLst>
      <p:ext uri="{BB962C8B-B14F-4D97-AF65-F5344CB8AC3E}">
        <p14:creationId xmlns="" xmlns:p14="http://schemas.microsoft.com/office/powerpoint/2010/main" val="13437225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 xmlns:a16="http://schemas.microsoft.com/office/drawing/2014/main" id="{8318E2B5-6EA0-5546-B347-B801960CAD76}"/>
              </a:ext>
            </a:extLst>
          </p:cNvPr>
          <p:cNvPicPr>
            <a:picLocks noGrp="1" noChangeAspect="1"/>
          </p:cNvPicPr>
          <p:nvPr>
            <p:ph idx="1"/>
          </p:nvPr>
        </p:nvPicPr>
        <p:blipFill>
          <a:blip r:embed="rId2"/>
          <a:stretch>
            <a:fillRect/>
          </a:stretch>
        </p:blipFill>
        <p:spPr>
          <a:xfrm>
            <a:off x="-1" y="-1"/>
            <a:ext cx="9214885" cy="6858001"/>
          </a:xfrm>
          <a:prstGeom prst="rect">
            <a:avLst/>
          </a:prstGeom>
        </p:spPr>
      </p:pic>
      <mc:AlternateContent xmlns:mc="http://schemas.openxmlformats.org/markup-compatibility/2006">
        <mc:Choice xmlns="" xmlns:p14="http://schemas.microsoft.com/office/powerpoint/2010/main" Requires="p14">
          <p:contentPart p14:bwMode="auto" r:id="rId3">
            <p14:nvContentPartPr>
              <p14:cNvPr id="2" name="Μελάνι 1"/>
              <p14:cNvContentPartPr/>
              <p14:nvPr/>
            </p14:nvContentPartPr>
            <p14:xfrm>
              <a:off x="8083440" y="2432160"/>
              <a:ext cx="413280" cy="360"/>
            </p14:xfrm>
          </p:contentPart>
        </mc:Choice>
        <mc:Fallback>
          <p:pic>
            <p:nvPicPr>
              <p:cNvPr id="2" name="Μελάνι 1"/>
              <p:cNvPicPr/>
              <p:nvPr/>
            </p:nvPicPr>
            <p:blipFill>
              <a:blip r:embed="rId4"/>
              <a:stretch>
                <a:fillRect/>
              </a:stretch>
            </p:blipFill>
            <p:spPr>
              <a:xfrm>
                <a:off x="8067600" y="2368440"/>
                <a:ext cx="444960" cy="127440"/>
              </a:xfrm>
              <a:prstGeom prst="rect">
                <a:avLst/>
              </a:prstGeom>
            </p:spPr>
          </p:pic>
        </mc:Fallback>
      </mc:AlternateContent>
      <mc:AlternateContent xmlns:mc="http://schemas.openxmlformats.org/markup-compatibility/2006">
        <mc:Choice xmlns="" xmlns:p14="http://schemas.microsoft.com/office/powerpoint/2010/main" Requires="p14">
          <p:contentPart p14:bwMode="auto" r:id="rId5">
            <p14:nvContentPartPr>
              <p14:cNvPr id="3" name="Μελάνι 2"/>
              <p14:cNvContentPartPr/>
              <p14:nvPr/>
            </p14:nvContentPartPr>
            <p14:xfrm>
              <a:off x="8388360" y="3511440"/>
              <a:ext cx="464040" cy="89280"/>
            </p14:xfrm>
          </p:contentPart>
        </mc:Choice>
        <mc:Fallback>
          <p:pic>
            <p:nvPicPr>
              <p:cNvPr id="3" name="Μελάνι 2"/>
              <p:cNvPicPr/>
              <p:nvPr/>
            </p:nvPicPr>
            <p:blipFill>
              <a:blip r:embed="rId6"/>
              <a:stretch>
                <a:fillRect/>
              </a:stretch>
            </p:blipFill>
            <p:spPr>
              <a:xfrm>
                <a:off x="8372520" y="3448080"/>
                <a:ext cx="495720" cy="216360"/>
              </a:xfrm>
              <a:prstGeom prst="rect">
                <a:avLst/>
              </a:prstGeom>
            </p:spPr>
          </p:pic>
        </mc:Fallback>
      </mc:AlternateContent>
      <mc:AlternateContent xmlns:mc="http://schemas.openxmlformats.org/markup-compatibility/2006">
        <mc:Choice xmlns="" xmlns:p14="http://schemas.microsoft.com/office/powerpoint/2010/main" Requires="p14">
          <p:contentPart p14:bwMode="auto" r:id="rId7">
            <p14:nvContentPartPr>
              <p14:cNvPr id="5" name="Μελάνι 4"/>
              <p14:cNvContentPartPr/>
              <p14:nvPr/>
            </p14:nvContentPartPr>
            <p14:xfrm>
              <a:off x="5187960" y="3987720"/>
              <a:ext cx="1028880" cy="222840"/>
            </p14:xfrm>
          </p:contentPart>
        </mc:Choice>
        <mc:Fallback>
          <p:pic>
            <p:nvPicPr>
              <p:cNvPr id="5" name="Μελάνι 4"/>
              <p:cNvPicPr/>
              <p:nvPr/>
            </p:nvPicPr>
            <p:blipFill>
              <a:blip r:embed="rId8"/>
              <a:stretch>
                <a:fillRect/>
              </a:stretch>
            </p:blipFill>
            <p:spPr>
              <a:xfrm>
                <a:off x="5172120" y="3924360"/>
                <a:ext cx="1060920" cy="349560"/>
              </a:xfrm>
              <a:prstGeom prst="rect">
                <a:avLst/>
              </a:prstGeom>
            </p:spPr>
          </p:pic>
        </mc:Fallback>
      </mc:AlternateContent>
      <mc:AlternateContent xmlns:mc="http://schemas.openxmlformats.org/markup-compatibility/2006">
        <mc:Choice xmlns="" xmlns:p14="http://schemas.microsoft.com/office/powerpoint/2010/main" Requires="p14">
          <p:contentPart p14:bwMode="auto" r:id="rId9">
            <p14:nvContentPartPr>
              <p14:cNvPr id="6" name="Μελάνι 5"/>
              <p14:cNvContentPartPr/>
              <p14:nvPr/>
            </p14:nvContentPartPr>
            <p14:xfrm>
              <a:off x="5549760" y="3352680"/>
              <a:ext cx="451440" cy="45000"/>
            </p14:xfrm>
          </p:contentPart>
        </mc:Choice>
        <mc:Fallback>
          <p:pic>
            <p:nvPicPr>
              <p:cNvPr id="6" name="Μελάνι 5"/>
              <p:cNvPicPr/>
              <p:nvPr/>
            </p:nvPicPr>
            <p:blipFill>
              <a:blip r:embed="rId10"/>
              <a:stretch>
                <a:fillRect/>
              </a:stretch>
            </p:blipFill>
            <p:spPr>
              <a:xfrm>
                <a:off x="5533920" y="3289320"/>
                <a:ext cx="483120" cy="171720"/>
              </a:xfrm>
              <a:prstGeom prst="rect">
                <a:avLst/>
              </a:prstGeom>
            </p:spPr>
          </p:pic>
        </mc:Fallback>
      </mc:AlternateContent>
      <mc:AlternateContent xmlns:mc="http://schemas.openxmlformats.org/markup-compatibility/2006">
        <mc:Choice xmlns="" xmlns:p14="http://schemas.microsoft.com/office/powerpoint/2010/main" Requires="p14">
          <p:contentPart p14:bwMode="auto" r:id="rId11">
            <p14:nvContentPartPr>
              <p14:cNvPr id="7" name="Μελάνι 6"/>
              <p14:cNvContentPartPr/>
              <p14:nvPr/>
            </p14:nvContentPartPr>
            <p14:xfrm>
              <a:off x="8083440" y="5556240"/>
              <a:ext cx="800640" cy="63720"/>
            </p14:xfrm>
          </p:contentPart>
        </mc:Choice>
        <mc:Fallback>
          <p:pic>
            <p:nvPicPr>
              <p:cNvPr id="7" name="Μελάνι 6"/>
              <p:cNvPicPr/>
              <p:nvPr/>
            </p:nvPicPr>
            <p:blipFill>
              <a:blip r:embed="rId12"/>
              <a:stretch>
                <a:fillRect/>
              </a:stretch>
            </p:blipFill>
            <p:spPr>
              <a:xfrm>
                <a:off x="8067600" y="5492880"/>
                <a:ext cx="832320" cy="190800"/>
              </a:xfrm>
              <a:prstGeom prst="rect">
                <a:avLst/>
              </a:prstGeom>
            </p:spPr>
          </p:pic>
        </mc:Fallback>
      </mc:AlternateContent>
    </p:spTree>
    <p:extLst>
      <p:ext uri="{BB962C8B-B14F-4D97-AF65-F5344CB8AC3E}">
        <p14:creationId xmlns="" xmlns:p14="http://schemas.microsoft.com/office/powerpoint/2010/main" val="18424929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42504"/>
            <a:ext cx="9144000" cy="971845"/>
          </a:xfrm>
        </p:spPr>
        <p:txBody>
          <a:bodyPr>
            <a:normAutofit/>
          </a:bodyPr>
          <a:lstStyle/>
          <a:p>
            <a:pPr algn="ctr"/>
            <a:r>
              <a:rPr lang="el-GR" sz="2400" b="1" dirty="0" smtClean="0">
                <a:effectLst>
                  <a:outerShdw blurRad="38100" dist="38100" dir="2700000" algn="tl">
                    <a:srgbClr val="000000">
                      <a:alpha val="43137"/>
                    </a:srgbClr>
                  </a:outerShdw>
                </a:effectLst>
              </a:rPr>
              <a:t>ΡΥΘΜΙΖΟΜΕΝΟΙ</a:t>
            </a:r>
            <a:r>
              <a:rPr lang="el-GR" sz="2400" dirty="0" smtClean="0">
                <a:effectLst>
                  <a:outerShdw blurRad="38100" dist="38100" dir="2700000" algn="tl">
                    <a:srgbClr val="000000">
                      <a:alpha val="43137"/>
                    </a:srgbClr>
                  </a:outerShdw>
                </a:effectLst>
              </a:rPr>
              <a:t> ΠΑΡΑΓΟΝΤΕΣ </a:t>
            </a:r>
            <a:r>
              <a:rPr lang="el-GR" sz="2400" u="sng" dirty="0" smtClean="0">
                <a:effectLst>
                  <a:outerShdw blurRad="38100" dist="38100" dir="2700000" algn="tl">
                    <a:srgbClr val="000000">
                      <a:alpha val="43137"/>
                    </a:srgbClr>
                  </a:outerShdw>
                </a:effectLst>
              </a:rPr>
              <a:t>ΚΟΜΒΙΚΗΣ ΣΗΜΑΣΙΑΣ </a:t>
            </a:r>
            <a:r>
              <a:rPr lang="el-GR" sz="2400" dirty="0" smtClean="0">
                <a:effectLst>
                  <a:outerShdw blurRad="38100" dist="38100" dir="2700000" algn="tl">
                    <a:srgbClr val="000000">
                      <a:alpha val="43137"/>
                    </a:srgbClr>
                  </a:outerShdw>
                </a:effectLst>
              </a:rPr>
              <a:t/>
            </a:r>
            <a:br>
              <a:rPr lang="el-GR" sz="2400" dirty="0" smtClean="0">
                <a:effectLst>
                  <a:outerShdw blurRad="38100" dist="38100" dir="2700000" algn="tl">
                    <a:srgbClr val="000000">
                      <a:alpha val="43137"/>
                    </a:srgbClr>
                  </a:outerShdw>
                </a:effectLst>
              </a:rPr>
            </a:br>
            <a:r>
              <a:rPr lang="el-GR" sz="2400" dirty="0" smtClean="0">
                <a:effectLst>
                  <a:outerShdw blurRad="38100" dist="38100" dir="2700000" algn="tl">
                    <a:srgbClr val="000000">
                      <a:alpha val="43137"/>
                    </a:srgbClr>
                  </a:outerShdw>
                </a:effectLst>
              </a:rPr>
              <a:t>ΣΤΗΝ ΕΠΟΥΛΩΣΗ ΕΛΚΩΝ ΔΙΑΒΗΤΙΚΩΝ ΠΟΔΙΩΝ </a:t>
            </a:r>
            <a:endParaRPr lang="el-GR" sz="2400"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0" y="653144"/>
            <a:ext cx="9144000" cy="6650182"/>
          </a:xfrm>
        </p:spPr>
        <p:txBody>
          <a:bodyPr>
            <a:normAutofit fontScale="70000" lnSpcReduction="20000"/>
          </a:bodyPr>
          <a:lstStyle/>
          <a:p>
            <a:r>
              <a:rPr lang="en-US" sz="2000" dirty="0" smtClean="0"/>
              <a:t>PDGF.</a:t>
            </a:r>
            <a:r>
              <a:rPr lang="el-GR" sz="2000" dirty="0" smtClean="0"/>
              <a:t> </a:t>
            </a:r>
            <a:r>
              <a:rPr lang="el-GR" sz="2000" dirty="0" err="1" smtClean="0"/>
              <a:t>Αγγειογένεση</a:t>
            </a:r>
            <a:r>
              <a:rPr lang="el-GR" sz="2000" dirty="0" smtClean="0"/>
              <a:t>, </a:t>
            </a:r>
            <a:r>
              <a:rPr lang="el-GR" sz="2000" dirty="0" err="1" smtClean="0"/>
              <a:t>χημειοταξία</a:t>
            </a:r>
            <a:r>
              <a:rPr lang="el-GR" sz="2000" dirty="0" smtClean="0"/>
              <a:t> </a:t>
            </a:r>
            <a:r>
              <a:rPr lang="el-GR" sz="2000" dirty="0" err="1" smtClean="0"/>
              <a:t>ινοβλαστών</a:t>
            </a:r>
            <a:r>
              <a:rPr lang="el-GR" sz="2000" dirty="0" smtClean="0"/>
              <a:t>, ουδετερόφιλων και μονοπύρηνων, </a:t>
            </a:r>
            <a:r>
              <a:rPr lang="el-GR" sz="2000" dirty="0" err="1" smtClean="0"/>
              <a:t>μιτογόνος</a:t>
            </a:r>
            <a:r>
              <a:rPr lang="el-GR" sz="2000" dirty="0" smtClean="0"/>
              <a:t> στις </a:t>
            </a:r>
            <a:r>
              <a:rPr lang="el-GR" sz="2000" dirty="0" err="1" smtClean="0"/>
              <a:t>ινοβλάστες</a:t>
            </a:r>
            <a:r>
              <a:rPr lang="el-GR" sz="2000" dirty="0" smtClean="0"/>
              <a:t> και </a:t>
            </a:r>
            <a:r>
              <a:rPr lang="el-GR" sz="2000" dirty="0" err="1" smtClean="0"/>
              <a:t>ενεργοποιητής</a:t>
            </a:r>
            <a:r>
              <a:rPr lang="el-GR" sz="2000" dirty="0" smtClean="0"/>
              <a:t> της διαφοροποίησής τους σε </a:t>
            </a:r>
            <a:r>
              <a:rPr lang="el-GR" sz="2000" dirty="0" err="1" smtClean="0"/>
              <a:t>μυοϊνοβλάστες</a:t>
            </a:r>
            <a:r>
              <a:rPr lang="el-GR" sz="2000" dirty="0" smtClean="0"/>
              <a:t>.</a:t>
            </a:r>
          </a:p>
          <a:p>
            <a:r>
              <a:rPr lang="en-US" sz="2000" dirty="0" smtClean="0"/>
              <a:t>FGF. </a:t>
            </a:r>
            <a:r>
              <a:rPr lang="el-GR" sz="2000" dirty="0" smtClean="0"/>
              <a:t>Ισχυρότατος </a:t>
            </a:r>
            <a:r>
              <a:rPr lang="el-GR" sz="2000" dirty="0" err="1" smtClean="0"/>
              <a:t>αγγειογενετικός</a:t>
            </a:r>
            <a:r>
              <a:rPr lang="el-GR" sz="2000" dirty="0" smtClean="0"/>
              <a:t> παράγων, </a:t>
            </a:r>
            <a:r>
              <a:rPr lang="el-GR" sz="2000" dirty="0" err="1" smtClean="0"/>
              <a:t>ενεργοποιητής</a:t>
            </a:r>
            <a:r>
              <a:rPr lang="el-GR" sz="2000" dirty="0" smtClean="0"/>
              <a:t> του πολλαπλασιασμού των </a:t>
            </a:r>
            <a:r>
              <a:rPr lang="el-GR" sz="2000" dirty="0" err="1" smtClean="0"/>
              <a:t>ινοβλαστών</a:t>
            </a:r>
            <a:r>
              <a:rPr lang="el-GR" sz="2000" dirty="0" smtClean="0"/>
              <a:t>, άρα κομβικός στον σχηματισμό κοκκιώδους ιστού.</a:t>
            </a:r>
          </a:p>
          <a:p>
            <a:r>
              <a:rPr lang="en-US" sz="2000" dirty="0" smtClean="0"/>
              <a:t>KGF. E</a:t>
            </a:r>
            <a:r>
              <a:rPr lang="el-GR" sz="2000" dirty="0" err="1" smtClean="0"/>
              <a:t>παναεπιθηλιοποίηση</a:t>
            </a:r>
            <a:r>
              <a:rPr lang="el-GR" sz="2000" dirty="0" smtClean="0"/>
              <a:t>, διεγέρτης εναπόθεσης κολλαγόνου.</a:t>
            </a:r>
          </a:p>
          <a:p>
            <a:r>
              <a:rPr lang="en-US" sz="2000" dirty="0" smtClean="0"/>
              <a:t>VEGF.</a:t>
            </a:r>
            <a:r>
              <a:rPr lang="el-GR" sz="2000" dirty="0" smtClean="0"/>
              <a:t>Αγγειακή διαπερατότητα, </a:t>
            </a:r>
            <a:r>
              <a:rPr lang="el-GR" sz="2000" dirty="0" err="1" smtClean="0"/>
              <a:t>αγγειογένεση</a:t>
            </a:r>
            <a:r>
              <a:rPr lang="el-GR" sz="2000" dirty="0" smtClean="0"/>
              <a:t>, εναπόθεση κολλαγόνου, </a:t>
            </a:r>
            <a:r>
              <a:rPr lang="el-GR" sz="2000" dirty="0" err="1" smtClean="0"/>
              <a:t>επιθηλιοποίηση</a:t>
            </a:r>
            <a:r>
              <a:rPr lang="el-GR" sz="2000" dirty="0" smtClean="0"/>
              <a:t>.</a:t>
            </a:r>
          </a:p>
          <a:p>
            <a:r>
              <a:rPr lang="el-GR" sz="2000" dirty="0" err="1" smtClean="0"/>
              <a:t>Ιντερλευκίνες.Αυξημένες</a:t>
            </a:r>
            <a:r>
              <a:rPr lang="el-GR" sz="2000" dirty="0" smtClean="0"/>
              <a:t> στην αντίσταση στην ινσουλίνη και στην προβληματική επούλωση. </a:t>
            </a:r>
            <a:r>
              <a:rPr lang="en-US" sz="2000" dirty="0" smtClean="0"/>
              <a:t>A</a:t>
            </a:r>
            <a:r>
              <a:rPr lang="el-GR" sz="2000" dirty="0" err="1" smtClean="0"/>
              <a:t>ντίθετα</a:t>
            </a:r>
            <a:r>
              <a:rPr lang="el-GR" sz="2000" dirty="0" smtClean="0"/>
              <a:t>, ευεργετική η επίδραση της </a:t>
            </a:r>
            <a:r>
              <a:rPr lang="en-US" sz="2000" dirty="0" smtClean="0"/>
              <a:t>IL-22.</a:t>
            </a:r>
            <a:endParaRPr lang="el-GR" sz="2000" dirty="0" smtClean="0"/>
          </a:p>
          <a:p>
            <a:r>
              <a:rPr lang="en-US" sz="2000" dirty="0" smtClean="0"/>
              <a:t>IGF-1 </a:t>
            </a:r>
            <a:r>
              <a:rPr lang="el-GR" sz="2000" dirty="0" smtClean="0"/>
              <a:t>μειωμένος στους διαβητικούς, άρα ανωμαλίες στα κοκκία των λευκοκυττάρων. Δρα ως αναστολέας </a:t>
            </a:r>
            <a:r>
              <a:rPr lang="el-GR" sz="2000" dirty="0" err="1" smtClean="0"/>
              <a:t>αποπτωτικών</a:t>
            </a:r>
            <a:r>
              <a:rPr lang="el-GR" sz="2000" dirty="0" smtClean="0"/>
              <a:t> οδών και ως </a:t>
            </a:r>
            <a:r>
              <a:rPr lang="el-GR" sz="2000" dirty="0" err="1" smtClean="0"/>
              <a:t>μιτογόνο</a:t>
            </a:r>
            <a:r>
              <a:rPr lang="el-GR" sz="2000" dirty="0" smtClean="0"/>
              <a:t> για τις </a:t>
            </a:r>
            <a:r>
              <a:rPr lang="el-GR" sz="2000" dirty="0" err="1" smtClean="0"/>
              <a:t>ινοβλάστες</a:t>
            </a:r>
            <a:r>
              <a:rPr lang="el-GR" sz="2000" dirty="0" smtClean="0"/>
              <a:t> και τα </a:t>
            </a:r>
            <a:r>
              <a:rPr lang="el-GR" sz="2000" dirty="0" err="1" smtClean="0"/>
              <a:t>κερατινοκύτταρα</a:t>
            </a:r>
            <a:r>
              <a:rPr lang="el-GR" sz="2000" dirty="0" smtClean="0"/>
              <a:t>.</a:t>
            </a:r>
          </a:p>
          <a:p>
            <a:r>
              <a:rPr lang="en-US" sz="2000" dirty="0" smtClean="0"/>
              <a:t>TGF</a:t>
            </a:r>
            <a:r>
              <a:rPr lang="el-GR" sz="2000" dirty="0" smtClean="0"/>
              <a:t>-β-1. Βασικότατος ρυθμιστής, σε φυσιολογικά επίπεδα. </a:t>
            </a:r>
            <a:r>
              <a:rPr lang="el-GR" sz="2000" dirty="0" err="1" smtClean="0"/>
              <a:t>Αντιρροπείται</a:t>
            </a:r>
            <a:r>
              <a:rPr lang="el-GR" sz="2000" dirty="0" smtClean="0"/>
              <a:t> από τον </a:t>
            </a:r>
            <a:r>
              <a:rPr lang="en-US" sz="2000" dirty="0" smtClean="0"/>
              <a:t>TNF-a/NF-</a:t>
            </a:r>
            <a:r>
              <a:rPr lang="el-GR" sz="2000" dirty="0" smtClean="0"/>
              <a:t>κΒ. Αυξάνει στον ΣΔ τύπου 2.  Εμποδίζει την ενεργοποίηση των </a:t>
            </a:r>
            <a:r>
              <a:rPr lang="el-GR" sz="2000" dirty="0" err="1" smtClean="0"/>
              <a:t>μακροφάγων</a:t>
            </a:r>
            <a:r>
              <a:rPr lang="el-GR" sz="2000" dirty="0" smtClean="0"/>
              <a:t>. Μειώνει τα λειτουργικά κύτταρα της ΕΘΟ.</a:t>
            </a:r>
          </a:p>
          <a:p>
            <a:r>
              <a:rPr lang="en-US" sz="2000" dirty="0" smtClean="0"/>
              <a:t>microRNA-146a. M</a:t>
            </a:r>
            <a:r>
              <a:rPr lang="el-GR" sz="2000" dirty="0" err="1" smtClean="0"/>
              <a:t>ειωμένο</a:t>
            </a:r>
            <a:r>
              <a:rPr lang="el-GR" sz="2000" dirty="0" smtClean="0"/>
              <a:t> στα διαβητικά τραύματα. Σύνδεση με χρόνια φλεγμονώδη κατάσταση.</a:t>
            </a:r>
          </a:p>
          <a:p>
            <a:r>
              <a:rPr lang="en-US" sz="2000" dirty="0" smtClean="0"/>
              <a:t>SDF-</a:t>
            </a:r>
            <a:r>
              <a:rPr lang="el-GR" sz="2000" dirty="0" smtClean="0"/>
              <a:t>1α.Χημειοκίνη. Όταν αναστέλλεται, λιγότερα νέο-αγγεία, λιγότερος κοκκιώδης ιστός, ενεργοποίηση προ-φλεγμονωδών γονιδίων.</a:t>
            </a:r>
          </a:p>
          <a:p>
            <a:r>
              <a:rPr lang="en-US" sz="2000" dirty="0" smtClean="0"/>
              <a:t>C-</a:t>
            </a:r>
            <a:r>
              <a:rPr lang="en-US" sz="2000" dirty="0" err="1" smtClean="0"/>
              <a:t>myc</a:t>
            </a:r>
            <a:r>
              <a:rPr lang="en-US" sz="2000" dirty="0" smtClean="0"/>
              <a:t> </a:t>
            </a:r>
            <a:r>
              <a:rPr lang="el-GR" sz="2000" dirty="0" smtClean="0"/>
              <a:t>και η ενεργοποίησή του από την β-</a:t>
            </a:r>
            <a:r>
              <a:rPr lang="el-GR" sz="2000" dirty="0" err="1" smtClean="0"/>
              <a:t>κατενίνη</a:t>
            </a:r>
            <a:r>
              <a:rPr lang="el-GR" sz="2000" dirty="0" smtClean="0"/>
              <a:t>.</a:t>
            </a:r>
          </a:p>
          <a:p>
            <a:r>
              <a:rPr lang="en-US" sz="2000" dirty="0" smtClean="0"/>
              <a:t>HIF-1. K</a:t>
            </a:r>
            <a:r>
              <a:rPr lang="el-GR" sz="2000" dirty="0" err="1" smtClean="0"/>
              <a:t>αταστέλλεται</a:t>
            </a:r>
            <a:r>
              <a:rPr lang="el-GR" sz="2000" dirty="0" smtClean="0"/>
              <a:t> η </a:t>
            </a:r>
            <a:r>
              <a:rPr lang="el-GR" sz="2000" dirty="0" err="1" smtClean="0"/>
              <a:t>αγγειογενετική</a:t>
            </a:r>
            <a:r>
              <a:rPr lang="el-GR" sz="2000" dirty="0" smtClean="0"/>
              <a:t> του δράση επί υπεργλυκαιμίας.</a:t>
            </a:r>
          </a:p>
          <a:p>
            <a:r>
              <a:rPr lang="en-US" sz="2000" dirty="0" smtClean="0"/>
              <a:t>RANKL</a:t>
            </a:r>
          </a:p>
          <a:p>
            <a:r>
              <a:rPr lang="en-US" sz="2000" dirty="0" err="1" smtClean="0"/>
              <a:t>TNFa</a:t>
            </a:r>
            <a:r>
              <a:rPr lang="en-US" sz="2000" dirty="0" smtClean="0"/>
              <a:t>. </a:t>
            </a:r>
            <a:r>
              <a:rPr lang="el-GR" sz="2000" dirty="0" smtClean="0"/>
              <a:t>Συνδέεται στην αντίδραση οξείας φάσης με την καταστροφή του συνδετικού ιστού. Ο έλεγχός του συντελεί στην επούλωση των διαβητικών ελκών.</a:t>
            </a:r>
          </a:p>
          <a:p>
            <a:r>
              <a:rPr lang="el-GR" sz="2000" dirty="0" err="1" smtClean="0"/>
              <a:t>Καθεψίνη</a:t>
            </a:r>
            <a:r>
              <a:rPr lang="el-GR" sz="2000" dirty="0" smtClean="0"/>
              <a:t> </a:t>
            </a:r>
            <a:r>
              <a:rPr lang="en-US" sz="2000" dirty="0" smtClean="0"/>
              <a:t>D. Y</a:t>
            </a:r>
            <a:r>
              <a:rPr lang="el-GR" sz="2000" dirty="0" smtClean="0"/>
              <a:t>ψηλή στον ΣΔ τύπου 2, εμπλεκόμενη σε αγγειακή δυσλειτουργία.</a:t>
            </a:r>
          </a:p>
          <a:p>
            <a:r>
              <a:rPr lang="en-US" sz="2000" dirty="0" smtClean="0"/>
              <a:t>MMP. </a:t>
            </a:r>
            <a:r>
              <a:rPr lang="el-GR" sz="2000" dirty="0" smtClean="0"/>
              <a:t>Σε υψηλά επίπεδα, αρνητική επίδραση στην </a:t>
            </a:r>
            <a:r>
              <a:rPr lang="el-GR" sz="2000" dirty="0" err="1" smtClean="0"/>
              <a:t>ιστική</a:t>
            </a:r>
            <a:r>
              <a:rPr lang="el-GR" sz="2000" dirty="0" smtClean="0"/>
              <a:t> επιδιόρθωση.</a:t>
            </a:r>
            <a:r>
              <a:rPr lang="en-US" sz="2000" dirty="0" smtClean="0"/>
              <a:t> E</a:t>
            </a:r>
            <a:r>
              <a:rPr lang="el-GR" sz="2000" dirty="0" err="1" smtClean="0"/>
              <a:t>νεργοποίηση</a:t>
            </a:r>
            <a:r>
              <a:rPr lang="el-GR" sz="2000" dirty="0" smtClean="0"/>
              <a:t> μέσω μεταγραφικού παράγοντα </a:t>
            </a:r>
            <a:r>
              <a:rPr lang="en-US" sz="2000" dirty="0" smtClean="0"/>
              <a:t>NF-</a:t>
            </a:r>
            <a:r>
              <a:rPr lang="el-GR" sz="2000" dirty="0" smtClean="0"/>
              <a:t>κΒ</a:t>
            </a:r>
          </a:p>
          <a:p>
            <a:r>
              <a:rPr lang="en-US" sz="2000" dirty="0" smtClean="0"/>
              <a:t>HSP. E</a:t>
            </a:r>
            <a:r>
              <a:rPr lang="el-GR" sz="2000" dirty="0" smtClean="0"/>
              <a:t>ν γένει, ευνοούν την επούλωση (πλην της </a:t>
            </a:r>
            <a:r>
              <a:rPr lang="en-US" sz="2000" dirty="0" smtClean="0"/>
              <a:t>HSP47) </a:t>
            </a:r>
            <a:r>
              <a:rPr lang="el-GR" sz="2000" dirty="0" smtClean="0"/>
              <a:t>μέσω των </a:t>
            </a:r>
            <a:r>
              <a:rPr lang="el-GR" sz="2000" dirty="0" err="1" smtClean="0"/>
              <a:t>ινοβλαστών</a:t>
            </a:r>
            <a:r>
              <a:rPr lang="el-GR" sz="2000" dirty="0" smtClean="0"/>
              <a:t> του χορίου.</a:t>
            </a:r>
          </a:p>
          <a:p>
            <a:r>
              <a:rPr lang="el-GR" sz="2000" dirty="0" smtClean="0"/>
              <a:t>Πολυμορφισμοί μεμονωμένων </a:t>
            </a:r>
            <a:r>
              <a:rPr lang="el-GR" sz="2000" dirty="0" err="1" smtClean="0"/>
              <a:t>νουκλεοτιδίων</a:t>
            </a:r>
            <a:r>
              <a:rPr lang="el-GR" sz="2000" dirty="0" smtClean="0"/>
              <a:t>, </a:t>
            </a:r>
            <a:r>
              <a:rPr lang="el-GR" sz="2000" dirty="0" err="1" smtClean="0"/>
              <a:t>α</a:t>
            </a:r>
            <a:r>
              <a:rPr lang="el-GR" sz="2000" dirty="0" err="1" smtClean="0"/>
              <a:t>πορρυθμιζόμενοι</a:t>
            </a:r>
            <a:r>
              <a:rPr lang="el-GR" sz="2000" dirty="0" smtClean="0"/>
              <a:t> </a:t>
            </a:r>
            <a:r>
              <a:rPr lang="el-GR" sz="2000" dirty="0" err="1" smtClean="0"/>
              <a:t>ε</a:t>
            </a:r>
            <a:r>
              <a:rPr lang="el-GR" sz="2000" dirty="0" err="1" smtClean="0"/>
              <a:t>πιγενετικοί</a:t>
            </a:r>
            <a:r>
              <a:rPr lang="el-GR" sz="2000" dirty="0" smtClean="0"/>
              <a:t> μηχανισμοί (μεθυλιώσεις </a:t>
            </a:r>
            <a:r>
              <a:rPr lang="el-GR" sz="2000" dirty="0" err="1" smtClean="0"/>
              <a:t>κυτοσίνης</a:t>
            </a:r>
            <a:r>
              <a:rPr lang="el-GR" sz="2000" dirty="0" smtClean="0"/>
              <a:t> </a:t>
            </a:r>
            <a:r>
              <a:rPr lang="en-US" sz="2000" dirty="0" smtClean="0"/>
              <a:t>DNA, </a:t>
            </a:r>
            <a:r>
              <a:rPr lang="el-GR" sz="2000" dirty="0" err="1" smtClean="0"/>
              <a:t>μετα</a:t>
            </a:r>
            <a:r>
              <a:rPr lang="el-GR" sz="2000" dirty="0" smtClean="0"/>
              <a:t>-μεταφραστικές μεταβολές </a:t>
            </a:r>
            <a:r>
              <a:rPr lang="el-GR" sz="2000" dirty="0" err="1" smtClean="0"/>
              <a:t>ιστονών</a:t>
            </a:r>
            <a:r>
              <a:rPr lang="el-GR" sz="2000" dirty="0" smtClean="0"/>
              <a:t>, </a:t>
            </a:r>
            <a:r>
              <a:rPr lang="el-GR" sz="2000" dirty="0" err="1" smtClean="0"/>
              <a:t>μιτοχονδριακή</a:t>
            </a:r>
            <a:r>
              <a:rPr lang="el-GR" sz="2000" dirty="0" smtClean="0"/>
              <a:t> κληρονομικότητα, έκφραση </a:t>
            </a:r>
            <a:r>
              <a:rPr lang="en-US" sz="2000" dirty="0" err="1" smtClean="0"/>
              <a:t>microRNA</a:t>
            </a:r>
            <a:r>
              <a:rPr lang="el-GR" sz="2000" dirty="0" smtClean="0"/>
              <a:t> και μη </a:t>
            </a:r>
            <a:r>
              <a:rPr lang="el-GR" sz="2000" dirty="0" err="1" smtClean="0"/>
              <a:t>κωδικοποιούμενων</a:t>
            </a:r>
            <a:r>
              <a:rPr lang="el-GR" sz="2000" dirty="0" smtClean="0"/>
              <a:t> </a:t>
            </a:r>
            <a:r>
              <a:rPr lang="en-US" sz="2000" dirty="0" smtClean="0"/>
              <a:t>RNA) </a:t>
            </a:r>
            <a:r>
              <a:rPr lang="el-GR" sz="2000" dirty="0" smtClean="0"/>
              <a:t>.</a:t>
            </a:r>
            <a:endParaRPr lang="en-US" sz="2000" dirty="0" smtClean="0"/>
          </a:p>
          <a:p>
            <a:endParaRPr lang="el-GR"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figure3"/>
          <p:cNvPicPr>
            <a:picLocks noChangeAspect="1" noChangeArrowheads="1"/>
          </p:cNvPicPr>
          <p:nvPr/>
        </p:nvPicPr>
        <p:blipFill>
          <a:blip r:embed="rId2"/>
          <a:srcRect/>
          <a:stretch>
            <a:fillRect/>
          </a:stretch>
        </p:blipFill>
        <p:spPr bwMode="auto">
          <a:xfrm>
            <a:off x="756076" y="0"/>
            <a:ext cx="7664592" cy="6221187"/>
          </a:xfrm>
          <a:prstGeom prst="rect">
            <a:avLst/>
          </a:prstGeom>
          <a:noFill/>
        </p:spPr>
      </p:pic>
      <p:sp>
        <p:nvSpPr>
          <p:cNvPr id="3" name="2 - Ορθογώνιο"/>
          <p:cNvSpPr/>
          <p:nvPr/>
        </p:nvSpPr>
        <p:spPr>
          <a:xfrm>
            <a:off x="0" y="6352674"/>
            <a:ext cx="9144000" cy="584775"/>
          </a:xfrm>
          <a:prstGeom prst="rect">
            <a:avLst/>
          </a:prstGeom>
        </p:spPr>
        <p:txBody>
          <a:bodyPr wrap="square">
            <a:spAutoFit/>
          </a:bodyPr>
          <a:lstStyle/>
          <a:p>
            <a:r>
              <a:rPr lang="en-US" sz="1600" dirty="0" err="1" smtClean="0"/>
              <a:t>Zubair</a:t>
            </a:r>
            <a:r>
              <a:rPr lang="en-US" sz="1600" dirty="0" smtClean="0"/>
              <a:t>, M., Ahmad, J. Role of growth factors and cytokines in diabetic foot ulcer healing: A detailed review. </a:t>
            </a:r>
            <a:r>
              <a:rPr lang="en-US" sz="1600" i="1" dirty="0" smtClean="0"/>
              <a:t>Rev </a:t>
            </a:r>
            <a:r>
              <a:rPr lang="en-US" sz="1600" i="1" dirty="0" err="1" smtClean="0"/>
              <a:t>Endocr</a:t>
            </a:r>
            <a:r>
              <a:rPr lang="en-US" sz="1600" i="1" dirty="0" smtClean="0"/>
              <a:t> </a:t>
            </a:r>
            <a:r>
              <a:rPr lang="en-US" sz="1600" i="1" dirty="0" err="1" smtClean="0"/>
              <a:t>Metab</a:t>
            </a:r>
            <a:r>
              <a:rPr lang="en-US" sz="1600" i="1" dirty="0" smtClean="0"/>
              <a:t> </a:t>
            </a:r>
            <a:r>
              <a:rPr lang="en-US" sz="1600" i="1" dirty="0" err="1" smtClean="0"/>
              <a:t>Disord</a:t>
            </a:r>
            <a:r>
              <a:rPr lang="en-US" sz="1600" dirty="0" smtClean="0"/>
              <a:t> </a:t>
            </a:r>
            <a:r>
              <a:rPr lang="en-US" sz="1600" b="1" dirty="0" smtClean="0"/>
              <a:t>20, </a:t>
            </a:r>
            <a:r>
              <a:rPr lang="en-US" sz="1600" dirty="0" smtClean="0"/>
              <a:t>207–217 (2019). https://doi.org/10.1007/s11154-019-09492-1</a:t>
            </a:r>
            <a:endParaRPr lang="el-GR" sz="16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Diabetic Foot: Pathogenesis and clinical findings&#10; ..."/>
          <p:cNvPicPr>
            <a:picLocks noChangeAspect="1" noChangeArrowheads="1"/>
          </p:cNvPicPr>
          <p:nvPr/>
        </p:nvPicPr>
        <p:blipFill>
          <a:blip r:embed="rId2"/>
          <a:srcRect/>
          <a:stretch>
            <a:fillRect/>
          </a:stretch>
        </p:blipFill>
        <p:spPr bwMode="auto">
          <a:xfrm>
            <a:off x="287391" y="142217"/>
            <a:ext cx="8504184" cy="6571415"/>
          </a:xfrm>
          <a:prstGeom prst="rect">
            <a:avLst/>
          </a:prstGeom>
          <a:noFill/>
        </p:spPr>
      </p:pic>
    </p:spTree>
    <p:extLst>
      <p:ext uri="{BB962C8B-B14F-4D97-AF65-F5344CB8AC3E}">
        <p14:creationId xmlns="" xmlns:p14="http://schemas.microsoft.com/office/powerpoint/2010/main" val="19375884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CF80925-9F61-1940-A822-FB773DECF8D8}"/>
              </a:ext>
            </a:extLst>
          </p:cNvPr>
          <p:cNvSpPr>
            <a:spLocks noGrp="1"/>
          </p:cNvSpPr>
          <p:nvPr>
            <p:ph type="title"/>
          </p:nvPr>
        </p:nvSpPr>
        <p:spPr/>
        <p:txBody>
          <a:bodyPr>
            <a:normAutofit fontScale="90000"/>
          </a:bodyPr>
          <a:lstStyle/>
          <a:p>
            <a:pPr algn="ctr"/>
            <a:r>
              <a:rPr lang="el-GR" b="1" dirty="0"/>
              <a:t>Διαβητικό </a:t>
            </a:r>
            <a:r>
              <a:rPr lang="el-GR" b="1" dirty="0" smtClean="0"/>
              <a:t>πόδι</a:t>
            </a:r>
            <a:r>
              <a:rPr lang="el-GR" dirty="0" smtClean="0"/>
              <a:t/>
            </a:r>
            <a:br>
              <a:rPr lang="el-GR" dirty="0" smtClean="0"/>
            </a:br>
            <a:r>
              <a:rPr lang="el-GR" i="1" dirty="0" smtClean="0"/>
              <a:t>Σύνοψη</a:t>
            </a:r>
            <a:r>
              <a:rPr lang="el-GR" dirty="0" smtClean="0"/>
              <a:t> βιβλιογραφικών δεδομένων</a:t>
            </a:r>
            <a:endParaRPr lang="el-GR" dirty="0"/>
          </a:p>
        </p:txBody>
      </p:sp>
      <p:sp>
        <p:nvSpPr>
          <p:cNvPr id="3" name="Θέση περιεχομένου 2">
            <a:extLst>
              <a:ext uri="{FF2B5EF4-FFF2-40B4-BE49-F238E27FC236}">
                <a16:creationId xmlns="" xmlns:a16="http://schemas.microsoft.com/office/drawing/2014/main" id="{DCC35D0B-69F1-5E49-B2F0-E6E215555C76}"/>
              </a:ext>
            </a:extLst>
          </p:cNvPr>
          <p:cNvSpPr>
            <a:spLocks noGrp="1"/>
          </p:cNvSpPr>
          <p:nvPr>
            <p:ph idx="1"/>
          </p:nvPr>
        </p:nvSpPr>
        <p:spPr/>
        <p:txBody>
          <a:bodyPr>
            <a:normAutofit lnSpcReduction="10000"/>
          </a:bodyPr>
          <a:lstStyle/>
          <a:p>
            <a:pPr algn="just"/>
            <a:r>
              <a:rPr lang="el-GR" dirty="0"/>
              <a:t>Αιτία: η διαταραχή της ενορχήστρωσης της φυσιολογικής </a:t>
            </a:r>
            <a:r>
              <a:rPr lang="el-GR" dirty="0" smtClean="0"/>
              <a:t>επούλωσης.</a:t>
            </a:r>
            <a:endParaRPr lang="el-GR" dirty="0"/>
          </a:p>
          <a:p>
            <a:pPr algn="just"/>
            <a:r>
              <a:rPr lang="el-GR" dirty="0"/>
              <a:t>Οι μακροχρόνια διαβητικοί ασθενείς εμφανίζουν διαταραχή του επουλωτικού μηχανισμού </a:t>
            </a:r>
            <a:r>
              <a:rPr lang="el-GR" dirty="0" smtClean="0"/>
              <a:t>λόγω</a:t>
            </a:r>
            <a:r>
              <a:rPr lang="el-GR" dirty="0"/>
              <a:t>:</a:t>
            </a:r>
          </a:p>
          <a:p>
            <a:pPr algn="just">
              <a:buFont typeface="Wingdings" pitchFamily="2" charset="2"/>
              <a:buChar char="ü"/>
            </a:pPr>
            <a:r>
              <a:rPr lang="el-GR" dirty="0"/>
              <a:t>Αποτυχίας της κινητοποίησης της πολλαπλασιαστικής φάσης/απόκρισης με σχηματισμό κοκκιώδους ιστού</a:t>
            </a:r>
          </a:p>
          <a:p>
            <a:pPr algn="just">
              <a:buFont typeface="Wingdings" pitchFamily="2" charset="2"/>
              <a:buChar char="ü"/>
            </a:pPr>
            <a:r>
              <a:rPr lang="el-GR" dirty="0"/>
              <a:t>Ανωμαλίας των μηχανισμών </a:t>
            </a:r>
            <a:r>
              <a:rPr lang="el-GR" dirty="0" err="1"/>
              <a:t>αγγειογένεσης</a:t>
            </a:r>
            <a:endParaRPr lang="el-GR" dirty="0"/>
          </a:p>
          <a:p>
            <a:pPr algn="just">
              <a:buFont typeface="Wingdings" pitchFamily="2" charset="2"/>
              <a:buChar char="ü"/>
            </a:pPr>
            <a:r>
              <a:rPr lang="el-GR" dirty="0"/>
              <a:t>Διαταραχής της συρρίκνωσης της ουλής</a:t>
            </a:r>
          </a:p>
          <a:p>
            <a:pPr algn="just">
              <a:buFont typeface="Wingdings" pitchFamily="2" charset="2"/>
              <a:buChar char="ü"/>
            </a:pPr>
            <a:r>
              <a:rPr lang="el-GR" dirty="0"/>
              <a:t>Ανωμαλίας του μηχανισμού </a:t>
            </a:r>
            <a:r>
              <a:rPr lang="el-GR" dirty="0" err="1"/>
              <a:t>επανεπιθηλιοποίησης</a:t>
            </a:r>
            <a:endParaRPr lang="el-GR" dirty="0"/>
          </a:p>
        </p:txBody>
      </p:sp>
    </p:spTree>
    <p:extLst>
      <p:ext uri="{BB962C8B-B14F-4D97-AF65-F5344CB8AC3E}">
        <p14:creationId xmlns="" xmlns:p14="http://schemas.microsoft.com/office/powerpoint/2010/main" val="20045547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19AEBE3-69A5-734C-936F-8D3A0650F1A5}"/>
              </a:ext>
            </a:extLst>
          </p:cNvPr>
          <p:cNvSpPr>
            <a:spLocks noGrp="1"/>
          </p:cNvSpPr>
          <p:nvPr>
            <p:ph type="title"/>
          </p:nvPr>
        </p:nvSpPr>
        <p:spPr/>
        <p:txBody>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A1A1ACD2-14DD-324D-BF71-9E50FA48D19D}"/>
              </a:ext>
            </a:extLst>
          </p:cNvPr>
          <p:cNvSpPr>
            <a:spLocks noGrp="1"/>
          </p:cNvSpPr>
          <p:nvPr>
            <p:ph idx="1"/>
          </p:nvPr>
        </p:nvSpPr>
        <p:spPr/>
        <p:txBody>
          <a:bodyPr>
            <a:normAutofit fontScale="77500" lnSpcReduction="20000"/>
          </a:bodyPr>
          <a:lstStyle/>
          <a:p>
            <a:pPr marL="0" indent="0" algn="just">
              <a:buNone/>
            </a:pPr>
            <a:r>
              <a:rPr lang="el-GR" dirty="0"/>
              <a:t>Διαταραχή επούλωσης σε ασθενείς με ΣΔ:</a:t>
            </a:r>
          </a:p>
          <a:p>
            <a:pPr algn="just"/>
            <a:r>
              <a:rPr lang="el-GR" dirty="0"/>
              <a:t>Μειωμένη ή ελαττωματική παραγωγή αυξητικών παραγόντων</a:t>
            </a:r>
          </a:p>
          <a:p>
            <a:pPr algn="just"/>
            <a:r>
              <a:rPr lang="el-GR" dirty="0" err="1"/>
              <a:t>Αγγειογένεση</a:t>
            </a:r>
            <a:endParaRPr lang="el-GR" dirty="0"/>
          </a:p>
          <a:p>
            <a:pPr algn="just"/>
            <a:r>
              <a:rPr lang="el-GR" dirty="0"/>
              <a:t>Λειτουργία </a:t>
            </a:r>
            <a:r>
              <a:rPr lang="el-GR" dirty="0" err="1"/>
              <a:t>μακροφάγων</a:t>
            </a:r>
            <a:endParaRPr lang="el-GR" dirty="0"/>
          </a:p>
          <a:p>
            <a:pPr algn="just"/>
            <a:r>
              <a:rPr lang="el-GR" dirty="0"/>
              <a:t>Παραγωγή και εναπόθεση κολλαγόνου</a:t>
            </a:r>
          </a:p>
          <a:p>
            <a:pPr algn="just"/>
            <a:r>
              <a:rPr lang="el-GR" dirty="0"/>
              <a:t>Λειτουργία </a:t>
            </a:r>
            <a:r>
              <a:rPr lang="el-GR" dirty="0" err="1"/>
              <a:t>επιδερμιδικού</a:t>
            </a:r>
            <a:r>
              <a:rPr lang="el-GR" dirty="0"/>
              <a:t> φραγμού</a:t>
            </a:r>
          </a:p>
          <a:p>
            <a:pPr algn="just"/>
            <a:r>
              <a:rPr lang="el-GR" dirty="0"/>
              <a:t>Ποσοτική παραγωγή επουλωτικού κοκκιώδους ιστού</a:t>
            </a:r>
          </a:p>
          <a:p>
            <a:pPr algn="just"/>
            <a:r>
              <a:rPr lang="el-GR" dirty="0"/>
              <a:t>Μετανάστευση και </a:t>
            </a:r>
            <a:r>
              <a:rPr lang="el-GR" dirty="0" err="1"/>
              <a:t>πολ</a:t>
            </a:r>
            <a:r>
              <a:rPr lang="el-GR" dirty="0"/>
              <a:t>/</a:t>
            </a:r>
            <a:r>
              <a:rPr lang="el-GR" dirty="0" err="1"/>
              <a:t>σμος</a:t>
            </a:r>
            <a:r>
              <a:rPr lang="el-GR" dirty="0"/>
              <a:t> </a:t>
            </a:r>
            <a:r>
              <a:rPr lang="el-GR" dirty="0" err="1"/>
              <a:t>ινοβλαστών</a:t>
            </a:r>
            <a:r>
              <a:rPr lang="el-GR" dirty="0"/>
              <a:t> και </a:t>
            </a:r>
            <a:r>
              <a:rPr lang="el-GR" dirty="0" err="1"/>
              <a:t>κερατινοκυττάρων</a:t>
            </a:r>
            <a:endParaRPr lang="el-GR" dirty="0"/>
          </a:p>
          <a:p>
            <a:pPr algn="just"/>
            <a:r>
              <a:rPr lang="el-GR" dirty="0"/>
              <a:t>Κατάσταση νευρικής υποστήριξης</a:t>
            </a:r>
          </a:p>
          <a:p>
            <a:pPr algn="just"/>
            <a:r>
              <a:rPr lang="el-GR" dirty="0"/>
              <a:t>Επούλωση οστίτη ιστού</a:t>
            </a:r>
          </a:p>
          <a:p>
            <a:pPr algn="just"/>
            <a:r>
              <a:rPr lang="el-GR" dirty="0"/>
              <a:t>Ισορροπία στην παραγωγή και εναπόθεση </a:t>
            </a:r>
            <a:r>
              <a:rPr lang="el-GR" dirty="0" err="1"/>
              <a:t>εξωκυττάριας</a:t>
            </a:r>
            <a:r>
              <a:rPr lang="el-GR" dirty="0"/>
              <a:t> θεμέλιας ουσίας και δράσης </a:t>
            </a:r>
            <a:r>
              <a:rPr lang="el-GR" dirty="0" err="1"/>
              <a:t>μεταλλοπρωτεϊνασών</a:t>
            </a:r>
            <a:r>
              <a:rPr lang="el-GR" dirty="0"/>
              <a:t> (</a:t>
            </a:r>
            <a:r>
              <a:rPr lang="en-US" dirty="0"/>
              <a:t>MMPs)</a:t>
            </a:r>
            <a:r>
              <a:rPr lang="el-GR" dirty="0"/>
              <a:t> </a:t>
            </a:r>
          </a:p>
        </p:txBody>
      </p:sp>
    </p:spTree>
    <p:extLst>
      <p:ext uri="{BB962C8B-B14F-4D97-AF65-F5344CB8AC3E}">
        <p14:creationId xmlns="" xmlns:p14="http://schemas.microsoft.com/office/powerpoint/2010/main" val="4891921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FF9AD3A-6DED-2A49-BA2E-FBEB50DCEF46}"/>
              </a:ext>
            </a:extLst>
          </p:cNvPr>
          <p:cNvSpPr>
            <a:spLocks noGrp="1"/>
          </p:cNvSpPr>
          <p:nvPr>
            <p:ph type="title"/>
          </p:nvPr>
        </p:nvSpPr>
        <p:spPr/>
        <p:txBody>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5A784CD9-F272-EA46-9A3F-5B0E1853395A}"/>
              </a:ext>
            </a:extLst>
          </p:cNvPr>
          <p:cNvSpPr>
            <a:spLocks noGrp="1"/>
          </p:cNvSpPr>
          <p:nvPr>
            <p:ph idx="1"/>
          </p:nvPr>
        </p:nvSpPr>
        <p:spPr/>
        <p:txBody>
          <a:bodyPr/>
          <a:lstStyle/>
          <a:p>
            <a:pPr algn="just"/>
            <a:r>
              <a:rPr lang="el-GR" dirty="0"/>
              <a:t>Ιστολογικές μελέτες σε ασθενείς με διαβητικά έλκη: </a:t>
            </a:r>
            <a:r>
              <a:rPr lang="el-GR" dirty="0">
                <a:effectLst>
                  <a:outerShdw blurRad="38100" dist="38100" dir="2700000" algn="tl">
                    <a:srgbClr val="000000">
                      <a:alpha val="43137"/>
                    </a:srgbClr>
                  </a:outerShdw>
                </a:effectLst>
              </a:rPr>
              <a:t>χρόνια, </a:t>
            </a:r>
            <a:r>
              <a:rPr lang="el-GR" dirty="0" smtClean="0">
                <a:effectLst>
                  <a:outerShdw blurRad="38100" dist="38100" dir="2700000" algn="tl">
                    <a:srgbClr val="000000">
                      <a:alpha val="43137"/>
                    </a:srgbClr>
                  </a:outerShdw>
                </a:effectLst>
              </a:rPr>
              <a:t>πιθανώς έντονη </a:t>
            </a:r>
            <a:r>
              <a:rPr lang="el-GR" dirty="0">
                <a:effectLst>
                  <a:outerShdw blurRad="38100" dist="38100" dir="2700000" algn="tl">
                    <a:srgbClr val="000000">
                      <a:alpha val="43137"/>
                    </a:srgbClr>
                  </a:outerShdw>
                </a:effectLst>
              </a:rPr>
              <a:t>και διάχυτη φλεγμονώδη </a:t>
            </a:r>
            <a:r>
              <a:rPr lang="el-GR" dirty="0" smtClean="0">
                <a:effectLst>
                  <a:outerShdw blurRad="38100" dist="38100" dir="2700000" algn="tl">
                    <a:srgbClr val="000000">
                      <a:alpha val="43137"/>
                    </a:srgbClr>
                  </a:outerShdw>
                </a:effectLst>
              </a:rPr>
              <a:t>διήθηση.</a:t>
            </a:r>
            <a:endParaRPr lang="el-GR" dirty="0">
              <a:effectLst>
                <a:outerShdw blurRad="38100" dist="38100" dir="2700000" algn="tl">
                  <a:srgbClr val="000000">
                    <a:alpha val="43137"/>
                  </a:srgbClr>
                </a:outerShdw>
              </a:effectLst>
            </a:endParaRPr>
          </a:p>
          <a:p>
            <a:pPr algn="just"/>
            <a:r>
              <a:rPr lang="el-GR" dirty="0"/>
              <a:t>Διάχυτη παρουσία λευκοκυττάρων σε όλη την έκταση του χορίου της </a:t>
            </a:r>
            <a:r>
              <a:rPr lang="el-GR" dirty="0" err="1" smtClean="0"/>
              <a:t>έλκωσης</a:t>
            </a:r>
            <a:r>
              <a:rPr lang="el-GR" dirty="0" smtClean="0"/>
              <a:t>.</a:t>
            </a:r>
            <a:endParaRPr lang="el-GR" dirty="0"/>
          </a:p>
          <a:p>
            <a:pPr algn="just"/>
            <a:r>
              <a:rPr lang="el-GR" dirty="0"/>
              <a:t>Οζώδης επίταση γύρω από αγγεία, ενίοτε με εικόνα παν</a:t>
            </a:r>
            <a:r>
              <a:rPr lang="en-US" dirty="0"/>
              <a:t>-</a:t>
            </a:r>
            <a:r>
              <a:rPr lang="el-GR" dirty="0" smtClean="0"/>
              <a:t>αρτηρίτιδας.</a:t>
            </a:r>
            <a:endParaRPr lang="el-GR" dirty="0"/>
          </a:p>
          <a:p>
            <a:pPr algn="just"/>
            <a:r>
              <a:rPr lang="el-GR" dirty="0"/>
              <a:t>Επέκταση της </a:t>
            </a:r>
            <a:r>
              <a:rPr lang="el-GR" dirty="0" smtClean="0"/>
              <a:t>φλεγμονής, </a:t>
            </a:r>
            <a:r>
              <a:rPr lang="el-GR" dirty="0"/>
              <a:t>συχνά στον υποκείμενο μυϊκό </a:t>
            </a:r>
            <a:r>
              <a:rPr lang="el-GR" dirty="0" smtClean="0"/>
              <a:t>χιτώνα. </a:t>
            </a:r>
            <a:endParaRPr lang="el-GR" dirty="0"/>
          </a:p>
        </p:txBody>
      </p:sp>
    </p:spTree>
    <p:extLst>
      <p:ext uri="{BB962C8B-B14F-4D97-AF65-F5344CB8AC3E}">
        <p14:creationId xmlns="" xmlns:p14="http://schemas.microsoft.com/office/powerpoint/2010/main" val="30889637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E577B3D9-711C-B145-9EC1-95A7FFEA3571}"/>
              </a:ext>
            </a:extLst>
          </p:cNvPr>
          <p:cNvSpPr>
            <a:spLocks noGrp="1"/>
          </p:cNvSpPr>
          <p:nvPr>
            <p:ph type="title"/>
          </p:nvPr>
        </p:nvSpPr>
        <p:spPr/>
        <p:txBody>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2E0609F3-6C95-B54A-98E2-612F8DA85C70}"/>
              </a:ext>
            </a:extLst>
          </p:cNvPr>
          <p:cNvSpPr>
            <a:spLocks noGrp="1"/>
          </p:cNvSpPr>
          <p:nvPr>
            <p:ph idx="1"/>
          </p:nvPr>
        </p:nvSpPr>
        <p:spPr/>
        <p:txBody>
          <a:bodyPr>
            <a:normAutofit lnSpcReduction="10000"/>
          </a:bodyPr>
          <a:lstStyle/>
          <a:p>
            <a:pPr algn="just"/>
            <a:r>
              <a:rPr lang="el-GR" dirty="0"/>
              <a:t>Αγγειακοί χώροι, τένοντες και ιδρωτοποιοί αδένες: σημαντικές ιστολογικές αλλοιώσεις, συχνά με </a:t>
            </a:r>
            <a:r>
              <a:rPr lang="el-GR" dirty="0" smtClean="0"/>
              <a:t>κατακερματισμό.</a:t>
            </a:r>
            <a:endParaRPr lang="el-GR" dirty="0"/>
          </a:p>
          <a:p>
            <a:pPr algn="just"/>
            <a:r>
              <a:rPr lang="el-GR" dirty="0"/>
              <a:t>Παρουσία κυτταρικών θραυσμάτων, άμορφου νεκρωτικού υλικού και τμημάτων </a:t>
            </a:r>
            <a:r>
              <a:rPr lang="el-GR" dirty="0" err="1"/>
              <a:t>εξωκυττάριας</a:t>
            </a:r>
            <a:r>
              <a:rPr lang="el-GR" dirty="0"/>
              <a:t> θεμέλιας ουσίας, σε </a:t>
            </a:r>
            <a:r>
              <a:rPr lang="el-GR" dirty="0">
                <a:effectLst>
                  <a:outerShdw blurRad="38100" dist="38100" dir="2700000" algn="tl">
                    <a:srgbClr val="000000">
                      <a:alpha val="43137"/>
                    </a:srgbClr>
                  </a:outerShdw>
                </a:effectLst>
              </a:rPr>
              <a:t>όλη</a:t>
            </a:r>
            <a:r>
              <a:rPr lang="el-GR" dirty="0"/>
              <a:t> την έκταση της </a:t>
            </a:r>
            <a:r>
              <a:rPr lang="el-GR" dirty="0" err="1"/>
              <a:t>ελκωτικής</a:t>
            </a:r>
            <a:r>
              <a:rPr lang="el-GR" dirty="0"/>
              <a:t> </a:t>
            </a:r>
            <a:r>
              <a:rPr lang="el-GR" dirty="0" smtClean="0"/>
              <a:t>αλλοίωσης.</a:t>
            </a:r>
            <a:endParaRPr lang="el-GR" dirty="0"/>
          </a:p>
          <a:p>
            <a:pPr algn="just"/>
            <a:r>
              <a:rPr lang="el-GR" dirty="0"/>
              <a:t>Μόλις </a:t>
            </a:r>
            <a:r>
              <a:rPr lang="el-GR" i="1" dirty="0" err="1"/>
              <a:t>υπο</a:t>
            </a:r>
            <a:r>
              <a:rPr lang="el-GR" dirty="0" err="1"/>
              <a:t>σημαινόμενη</a:t>
            </a:r>
            <a:r>
              <a:rPr lang="el-GR" dirty="0"/>
              <a:t> η παρουσία </a:t>
            </a:r>
            <a:r>
              <a:rPr lang="el-GR" dirty="0" err="1"/>
              <a:t>νεο</a:t>
            </a:r>
            <a:r>
              <a:rPr lang="en-US" dirty="0"/>
              <a:t>-</a:t>
            </a:r>
            <a:r>
              <a:rPr lang="el-GR" dirty="0" err="1"/>
              <a:t>αγγειογένεσης</a:t>
            </a:r>
            <a:r>
              <a:rPr lang="el-GR" dirty="0"/>
              <a:t> και σχηματισμού κοκκιώδους ιστού</a:t>
            </a:r>
          </a:p>
          <a:p>
            <a:pPr algn="just"/>
            <a:r>
              <a:rPr lang="el-GR" dirty="0"/>
              <a:t>Παρακείμενη επιδερμίδα: </a:t>
            </a:r>
            <a:r>
              <a:rPr lang="el-GR" dirty="0" err="1"/>
              <a:t>υπερκεράτωση</a:t>
            </a:r>
            <a:r>
              <a:rPr lang="el-GR" dirty="0"/>
              <a:t>, </a:t>
            </a:r>
            <a:r>
              <a:rPr lang="el-GR" dirty="0" err="1"/>
              <a:t>ακάνθωση</a:t>
            </a:r>
            <a:r>
              <a:rPr lang="el-GR" dirty="0"/>
              <a:t> </a:t>
            </a:r>
          </a:p>
          <a:p>
            <a:endParaRPr lang="el-GR" dirty="0"/>
          </a:p>
        </p:txBody>
      </p:sp>
    </p:spTree>
    <p:extLst>
      <p:ext uri="{BB962C8B-B14F-4D97-AF65-F5344CB8AC3E}">
        <p14:creationId xmlns="" xmlns:p14="http://schemas.microsoft.com/office/powerpoint/2010/main" val="40781991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 xmlns:a16="http://schemas.microsoft.com/office/drawing/2014/main" id="{92B55AC0-409A-FB40-82A2-6967C10C2F48}"/>
              </a:ext>
            </a:extLst>
          </p:cNvPr>
          <p:cNvSpPr>
            <a:spLocks noGrp="1" noChangeArrowheads="1"/>
          </p:cNvSpPr>
          <p:nvPr>
            <p:ph type="title"/>
          </p:nvPr>
        </p:nvSpPr>
        <p:spPr/>
        <p:txBody>
          <a:bodyPr/>
          <a:lstStyle/>
          <a:p>
            <a:pPr algn="ctr" eaLnBrk="1" hangingPunct="1">
              <a:defRPr/>
            </a:pPr>
            <a:r>
              <a:rPr lang="el-GR" sz="4000" b="1" dirty="0" err="1"/>
              <a:t>Εξωκυττάρια</a:t>
            </a:r>
            <a:r>
              <a:rPr lang="el-GR" sz="4000" b="1" dirty="0"/>
              <a:t> ουσία</a:t>
            </a:r>
            <a:r>
              <a:rPr lang="el-GR" sz="4000" dirty="0"/>
              <a:t> </a:t>
            </a:r>
            <a:br>
              <a:rPr lang="el-GR" sz="4000" dirty="0"/>
            </a:br>
            <a:r>
              <a:rPr lang="el-GR" sz="4000" b="1" dirty="0"/>
              <a:t>Κολλαγόνο</a:t>
            </a:r>
          </a:p>
        </p:txBody>
      </p:sp>
      <p:sp>
        <p:nvSpPr>
          <p:cNvPr id="93187" name="Rectangle 3">
            <a:extLst>
              <a:ext uri="{FF2B5EF4-FFF2-40B4-BE49-F238E27FC236}">
                <a16:creationId xmlns="" xmlns:a16="http://schemas.microsoft.com/office/drawing/2014/main" id="{66FBF747-E9C7-D143-BB09-9DE64EEF7432}"/>
              </a:ext>
            </a:extLst>
          </p:cNvPr>
          <p:cNvSpPr>
            <a:spLocks noGrp="1" noChangeArrowheads="1"/>
          </p:cNvSpPr>
          <p:nvPr>
            <p:ph type="body" idx="1"/>
          </p:nvPr>
        </p:nvSpPr>
        <p:spPr/>
        <p:txBody>
          <a:bodyPr/>
          <a:lstStyle/>
          <a:p>
            <a:pPr algn="just" eaLnBrk="1" hangingPunct="1">
              <a:lnSpc>
                <a:spcPct val="80000"/>
              </a:lnSpc>
              <a:defRPr/>
            </a:pPr>
            <a:r>
              <a:rPr lang="el-GR" sz="2800" dirty="0"/>
              <a:t>Οικογένεια συγγενών πρωτε</a:t>
            </a:r>
            <a:r>
              <a:rPr lang="el-GR" sz="2800" dirty="0">
                <a:cs typeface="Arial" charset="0"/>
              </a:rPr>
              <a:t>ϊνών με κοινές ιδιότητες</a:t>
            </a:r>
          </a:p>
          <a:p>
            <a:pPr algn="just" eaLnBrk="1" hangingPunct="1">
              <a:lnSpc>
                <a:spcPct val="80000"/>
              </a:lnSpc>
              <a:defRPr/>
            </a:pPr>
            <a:r>
              <a:rPr lang="el-GR" sz="2800" dirty="0">
                <a:cs typeface="Arial" charset="0"/>
              </a:rPr>
              <a:t>&gt; 20 τύποι</a:t>
            </a:r>
          </a:p>
          <a:p>
            <a:pPr algn="just" eaLnBrk="1" hangingPunct="1">
              <a:lnSpc>
                <a:spcPct val="80000"/>
              </a:lnSpc>
              <a:defRPr/>
            </a:pPr>
            <a:r>
              <a:rPr lang="el-GR" sz="2800" b="1" dirty="0">
                <a:cs typeface="Arial" charset="0"/>
              </a:rPr>
              <a:t>Κολλαγόνο τύπου Ι →</a:t>
            </a:r>
            <a:r>
              <a:rPr lang="el-GR" sz="2800" dirty="0">
                <a:cs typeface="Arial" charset="0"/>
              </a:rPr>
              <a:t> οστά, δέρμα, τένοντες, κυρίαρχος τύπος στις </a:t>
            </a:r>
            <a:r>
              <a:rPr lang="el-GR" sz="2800" dirty="0">
                <a:solidFill>
                  <a:srgbClr val="A50021"/>
                </a:solidFill>
                <a:cs typeface="Arial" charset="0"/>
              </a:rPr>
              <a:t>ώριμες ουλές</a:t>
            </a:r>
          </a:p>
          <a:p>
            <a:pPr algn="just" eaLnBrk="1" hangingPunct="1">
              <a:lnSpc>
                <a:spcPct val="80000"/>
              </a:lnSpc>
              <a:defRPr/>
            </a:pPr>
            <a:r>
              <a:rPr lang="el-GR" sz="2800" b="1" dirty="0">
                <a:cs typeface="Arial" charset="0"/>
              </a:rPr>
              <a:t>Κολλαγόνο τύπου ΙΙ →</a:t>
            </a:r>
            <a:r>
              <a:rPr lang="el-GR" sz="2800" dirty="0">
                <a:cs typeface="Arial" charset="0"/>
              </a:rPr>
              <a:t> χόνδρος</a:t>
            </a:r>
          </a:p>
          <a:p>
            <a:pPr algn="just" eaLnBrk="1" hangingPunct="1">
              <a:lnSpc>
                <a:spcPct val="80000"/>
              </a:lnSpc>
              <a:defRPr/>
            </a:pPr>
            <a:r>
              <a:rPr lang="el-GR" sz="2800" b="1" dirty="0">
                <a:cs typeface="Arial" charset="0"/>
              </a:rPr>
              <a:t>Κολλαγόνο τύπου ΙΙΙ</a:t>
            </a:r>
            <a:r>
              <a:rPr lang="el-GR" sz="2800" dirty="0">
                <a:cs typeface="Arial" charset="0"/>
              </a:rPr>
              <a:t> </a:t>
            </a:r>
            <a:r>
              <a:rPr lang="el-GR" sz="2800" b="1" dirty="0">
                <a:cs typeface="Arial" charset="0"/>
              </a:rPr>
              <a:t>→</a:t>
            </a:r>
            <a:r>
              <a:rPr lang="el-GR" sz="2800" dirty="0">
                <a:cs typeface="Arial" charset="0"/>
              </a:rPr>
              <a:t> άφθονο στους εμβρυϊκούς ιστούς, στα </a:t>
            </a:r>
            <a:r>
              <a:rPr lang="el-GR" sz="2800" dirty="0" err="1">
                <a:cs typeface="Arial" charset="0"/>
              </a:rPr>
              <a:t>διατάσιμα</a:t>
            </a:r>
            <a:r>
              <a:rPr lang="el-GR" sz="2800" dirty="0">
                <a:cs typeface="Arial" charset="0"/>
              </a:rPr>
              <a:t> όργανα των ενηλίκων (αιμοφόρα αγγεία, μήτρα, γαστρεντερική οδός)</a:t>
            </a:r>
          </a:p>
          <a:p>
            <a:pPr algn="just" eaLnBrk="1" hangingPunct="1">
              <a:lnSpc>
                <a:spcPct val="80000"/>
              </a:lnSpc>
              <a:defRPr/>
            </a:pPr>
            <a:r>
              <a:rPr lang="el-GR" sz="2800" b="1" dirty="0">
                <a:cs typeface="Arial" charset="0"/>
              </a:rPr>
              <a:t>Κολλαγόνο τύπου Ι</a:t>
            </a:r>
            <a:r>
              <a:rPr lang="en-US" sz="2800" b="1" dirty="0">
                <a:cs typeface="Arial" charset="0"/>
              </a:rPr>
              <a:t>V</a:t>
            </a:r>
            <a:r>
              <a:rPr lang="el-GR" sz="2800" dirty="0">
                <a:cs typeface="Arial" charset="0"/>
              </a:rPr>
              <a:t> </a:t>
            </a:r>
            <a:r>
              <a:rPr lang="el-GR" sz="2800" b="1" dirty="0">
                <a:cs typeface="Arial" charset="0"/>
              </a:rPr>
              <a:t>→</a:t>
            </a:r>
            <a:r>
              <a:rPr lang="en-US" sz="2800" dirty="0">
                <a:cs typeface="Arial" charset="0"/>
              </a:rPr>
              <a:t> </a:t>
            </a:r>
            <a:r>
              <a:rPr lang="el-GR" sz="2800" dirty="0">
                <a:cs typeface="Arial" charset="0"/>
              </a:rPr>
              <a:t>βασικές μεμβράνες</a:t>
            </a:r>
          </a:p>
        </p:txBody>
      </p:sp>
    </p:spTree>
    <p:extLst>
      <p:ext uri="{BB962C8B-B14F-4D97-AF65-F5344CB8AC3E}">
        <p14:creationId xmlns="" xmlns:p14="http://schemas.microsoft.com/office/powerpoint/2010/main" val="393279364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BF93C52-A3DA-5542-91CD-FB4624B50F2C}"/>
              </a:ext>
            </a:extLst>
          </p:cNvPr>
          <p:cNvSpPr>
            <a:spLocks noGrp="1"/>
          </p:cNvSpPr>
          <p:nvPr>
            <p:ph type="title"/>
          </p:nvPr>
        </p:nvSpPr>
        <p:spPr/>
        <p:txBody>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BE1D108D-9B1B-1E4C-8838-3C58754EF210}"/>
              </a:ext>
            </a:extLst>
          </p:cNvPr>
          <p:cNvSpPr>
            <a:spLocks noGrp="1"/>
          </p:cNvSpPr>
          <p:nvPr>
            <p:ph idx="1"/>
          </p:nvPr>
        </p:nvSpPr>
        <p:spPr/>
        <p:txBody>
          <a:bodyPr/>
          <a:lstStyle/>
          <a:p>
            <a:pPr algn="just"/>
            <a:r>
              <a:rPr lang="el-GR" dirty="0"/>
              <a:t>Προληπτικές/θεραπευτικές παρεμβάσεις σε διαβητικά έλκη: διαφορές και σε </a:t>
            </a:r>
            <a:r>
              <a:rPr lang="el-GR" dirty="0" err="1"/>
              <a:t>ιστοπαθολογικό</a:t>
            </a:r>
            <a:r>
              <a:rPr lang="el-GR" dirty="0"/>
              <a:t> επίπεδο</a:t>
            </a:r>
          </a:p>
          <a:p>
            <a:pPr algn="just"/>
            <a:r>
              <a:rPr lang="el-GR" dirty="0"/>
              <a:t>Σχηματισμός κοκκιώδους ιστού, έντονη παρουσία </a:t>
            </a:r>
            <a:r>
              <a:rPr lang="el-GR" dirty="0" err="1"/>
              <a:t>ινοβλαστών</a:t>
            </a:r>
            <a:r>
              <a:rPr lang="el-GR" dirty="0"/>
              <a:t>, </a:t>
            </a:r>
            <a:r>
              <a:rPr lang="el-GR" dirty="0" err="1"/>
              <a:t>αγγειογένεση</a:t>
            </a:r>
            <a:r>
              <a:rPr lang="el-GR" dirty="0"/>
              <a:t> και ενεργός πολλαπλασιασμός παρακείμενων </a:t>
            </a:r>
            <a:r>
              <a:rPr lang="el-GR" dirty="0" err="1"/>
              <a:t>επιδερμιδικών</a:t>
            </a:r>
            <a:r>
              <a:rPr lang="el-GR" dirty="0"/>
              <a:t> </a:t>
            </a:r>
            <a:r>
              <a:rPr lang="el-GR" dirty="0" smtClean="0"/>
              <a:t>κυττάρων.</a:t>
            </a:r>
            <a:endParaRPr lang="el-GR" dirty="0"/>
          </a:p>
          <a:p>
            <a:pPr algn="just"/>
            <a:r>
              <a:rPr lang="el-GR" dirty="0"/>
              <a:t>Παρόμοιες ιστολογικές παρατηρήσεις και σε περιπτώσεις με παρεμβάσεις μείωσης της εφαρμοζόμενης </a:t>
            </a:r>
            <a:r>
              <a:rPr lang="el-GR" dirty="0" smtClean="0"/>
              <a:t>πίεσης.</a:t>
            </a:r>
            <a:endParaRPr lang="el-GR" dirty="0"/>
          </a:p>
        </p:txBody>
      </p:sp>
    </p:spTree>
    <p:extLst>
      <p:ext uri="{BB962C8B-B14F-4D97-AF65-F5344CB8AC3E}">
        <p14:creationId xmlns="" xmlns:p14="http://schemas.microsoft.com/office/powerpoint/2010/main" val="34562570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86E6425-F409-FF46-A97A-A107C2C7C633}"/>
              </a:ext>
            </a:extLst>
          </p:cNvPr>
          <p:cNvSpPr>
            <a:spLocks noGrp="1"/>
          </p:cNvSpPr>
          <p:nvPr>
            <p:ph type="title"/>
          </p:nvPr>
        </p:nvSpPr>
        <p:spPr/>
        <p:txBody>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89590026-8CBA-5540-A7E0-7F7813F107E1}"/>
              </a:ext>
            </a:extLst>
          </p:cNvPr>
          <p:cNvSpPr>
            <a:spLocks noGrp="1"/>
          </p:cNvSpPr>
          <p:nvPr>
            <p:ph idx="1"/>
          </p:nvPr>
        </p:nvSpPr>
        <p:spPr/>
        <p:txBody>
          <a:bodyPr/>
          <a:lstStyle/>
          <a:p>
            <a:pPr algn="just"/>
            <a:r>
              <a:rPr lang="el-GR" dirty="0"/>
              <a:t>Σε διαβητικούς ασθενείς: αυξημένες </a:t>
            </a:r>
            <a:r>
              <a:rPr lang="el-GR" dirty="0" err="1"/>
              <a:t>αθηροσκληρυντικές</a:t>
            </a:r>
            <a:r>
              <a:rPr lang="el-GR" dirty="0"/>
              <a:t> αλλοιώσεις, συγκριτικά με μη-διαβητικούς ασθενείς</a:t>
            </a:r>
          </a:p>
          <a:p>
            <a:pPr algn="just"/>
            <a:r>
              <a:rPr lang="el-GR" dirty="0"/>
              <a:t>Κύριο ιστολογικό εύρημα σε διαβητικούς ασθενείς: παρουσία </a:t>
            </a:r>
            <a:r>
              <a:rPr lang="el-GR" dirty="0" err="1"/>
              <a:t>ενασβεστίωσης</a:t>
            </a:r>
            <a:r>
              <a:rPr lang="el-GR" dirty="0"/>
              <a:t> μέσου αγγειακού χιτώνα τύπου </a:t>
            </a:r>
            <a:r>
              <a:rPr lang="en-US" dirty="0" err="1"/>
              <a:t>Mockenberg</a:t>
            </a:r>
            <a:endParaRPr lang="el-GR" dirty="0"/>
          </a:p>
          <a:p>
            <a:pPr algn="just"/>
            <a:r>
              <a:rPr lang="el-GR" dirty="0"/>
              <a:t>Αυξημένη επίπτωση της εν λόγω ιστολογικής αλλοίωσης σε διαβητικά άκρα κατόπιν </a:t>
            </a:r>
            <a:r>
              <a:rPr lang="el-GR" dirty="0" smtClean="0"/>
              <a:t>ακρωτηριασμού.</a:t>
            </a:r>
            <a:endParaRPr lang="el-GR" dirty="0"/>
          </a:p>
        </p:txBody>
      </p:sp>
    </p:spTree>
    <p:extLst>
      <p:ext uri="{BB962C8B-B14F-4D97-AF65-F5344CB8AC3E}">
        <p14:creationId xmlns="" xmlns:p14="http://schemas.microsoft.com/office/powerpoint/2010/main" val="2710170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593734D7-95CF-A74A-8A7A-B8480BED0F9E}"/>
              </a:ext>
            </a:extLst>
          </p:cNvPr>
          <p:cNvSpPr>
            <a:spLocks noGrp="1"/>
          </p:cNvSpPr>
          <p:nvPr>
            <p:ph type="title"/>
          </p:nvPr>
        </p:nvSpPr>
        <p:spPr/>
        <p:txBody>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863682BF-9C1A-A74D-AC68-1542AD7092D2}"/>
              </a:ext>
            </a:extLst>
          </p:cNvPr>
          <p:cNvSpPr>
            <a:spLocks noGrp="1"/>
          </p:cNvSpPr>
          <p:nvPr>
            <p:ph idx="1"/>
          </p:nvPr>
        </p:nvSpPr>
        <p:spPr/>
        <p:txBody>
          <a:bodyPr/>
          <a:lstStyle/>
          <a:p>
            <a:pPr algn="just"/>
            <a:r>
              <a:rPr lang="el-GR" dirty="0" err="1"/>
              <a:t>Μικροαγγειακή</a:t>
            </a:r>
            <a:r>
              <a:rPr lang="el-GR" dirty="0"/>
              <a:t> προσβολή: αλλοιώσεις τύπου </a:t>
            </a:r>
            <a:r>
              <a:rPr lang="el-GR" dirty="0" err="1"/>
              <a:t>αμφιβληστροειδοπάθειας</a:t>
            </a:r>
            <a:r>
              <a:rPr lang="el-GR" dirty="0"/>
              <a:t> ή </a:t>
            </a:r>
            <a:r>
              <a:rPr lang="el-GR" dirty="0" smtClean="0"/>
              <a:t>νεφροπάθειας.</a:t>
            </a:r>
            <a:endParaRPr lang="el-GR" dirty="0"/>
          </a:p>
          <a:p>
            <a:pPr algn="just"/>
            <a:r>
              <a:rPr lang="el-GR" dirty="0"/>
              <a:t>Διαβητική </a:t>
            </a:r>
            <a:r>
              <a:rPr lang="el-GR" dirty="0" err="1"/>
              <a:t>μικροαγγειοπάθεια</a:t>
            </a:r>
            <a:r>
              <a:rPr lang="el-GR" dirty="0"/>
              <a:t>: εναπόθεση</a:t>
            </a:r>
            <a:r>
              <a:rPr lang="en-US" dirty="0"/>
              <a:t> PAS (+)</a:t>
            </a:r>
            <a:r>
              <a:rPr lang="el-GR" dirty="0"/>
              <a:t> </a:t>
            </a:r>
            <a:r>
              <a:rPr lang="el-GR" dirty="0" err="1"/>
              <a:t>υαλοειδοποιημένου</a:t>
            </a:r>
            <a:r>
              <a:rPr lang="el-GR" dirty="0"/>
              <a:t> υλικού γύρω από αγγεία, κυρίως </a:t>
            </a:r>
            <a:r>
              <a:rPr lang="el-GR" dirty="0" err="1"/>
              <a:t>αρτηριόλια</a:t>
            </a:r>
            <a:r>
              <a:rPr lang="el-GR" dirty="0"/>
              <a:t> και τριχοειδή κάτω άκρων – περιφερική διαβητική </a:t>
            </a:r>
            <a:r>
              <a:rPr lang="el-GR" dirty="0" err="1" smtClean="0"/>
              <a:t>μικροαγγειοπάθεια</a:t>
            </a:r>
            <a:r>
              <a:rPr lang="el-GR" dirty="0" smtClean="0"/>
              <a:t>.</a:t>
            </a:r>
            <a:endParaRPr lang="el-GR" dirty="0"/>
          </a:p>
          <a:p>
            <a:pPr algn="just"/>
            <a:r>
              <a:rPr lang="el-GR" dirty="0"/>
              <a:t>Μορφολογικές αλλοιώσεις παρόμοιες με εναποθέσεις </a:t>
            </a:r>
            <a:r>
              <a:rPr lang="el-GR" dirty="0" smtClean="0"/>
              <a:t>στο πλαίσιο </a:t>
            </a:r>
            <a:r>
              <a:rPr lang="el-GR" dirty="0"/>
              <a:t>διαβητικής </a:t>
            </a:r>
            <a:r>
              <a:rPr lang="el-GR" dirty="0" err="1"/>
              <a:t>αγγειοπάθειας</a:t>
            </a:r>
            <a:r>
              <a:rPr lang="el-GR" dirty="0"/>
              <a:t> αμφιβληστροειδούς και </a:t>
            </a:r>
            <a:r>
              <a:rPr lang="el-GR" dirty="0" smtClean="0"/>
              <a:t>νεφρών.</a:t>
            </a:r>
            <a:endParaRPr lang="el-GR" dirty="0"/>
          </a:p>
        </p:txBody>
      </p:sp>
    </p:spTree>
    <p:extLst>
      <p:ext uri="{BB962C8B-B14F-4D97-AF65-F5344CB8AC3E}">
        <p14:creationId xmlns="" xmlns:p14="http://schemas.microsoft.com/office/powerpoint/2010/main" val="5346717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B2266ED-F197-6A4C-8ED5-41E92FF5FBBD}"/>
              </a:ext>
            </a:extLst>
          </p:cNvPr>
          <p:cNvSpPr>
            <a:spLocks noGrp="1"/>
          </p:cNvSpPr>
          <p:nvPr>
            <p:ph type="title"/>
          </p:nvPr>
        </p:nvSpPr>
        <p:spPr/>
        <p:txBody>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21245016-EA98-A442-B0DD-9AB4BC56B3FE}"/>
              </a:ext>
            </a:extLst>
          </p:cNvPr>
          <p:cNvSpPr>
            <a:spLocks noGrp="1"/>
          </p:cNvSpPr>
          <p:nvPr>
            <p:ph idx="1"/>
          </p:nvPr>
        </p:nvSpPr>
        <p:spPr/>
        <p:txBody>
          <a:bodyPr>
            <a:normAutofit lnSpcReduction="10000"/>
          </a:bodyPr>
          <a:lstStyle/>
          <a:p>
            <a:pPr algn="just"/>
            <a:r>
              <a:rPr lang="el-GR" dirty="0"/>
              <a:t>Επιπλέον επιβαρυντικός παράγοντας με σημαντική συμμετοχή </a:t>
            </a:r>
            <a:r>
              <a:rPr lang="el-GR" dirty="0" smtClean="0"/>
              <a:t>στην </a:t>
            </a:r>
            <a:r>
              <a:rPr lang="el-GR" dirty="0" err="1"/>
              <a:t>παθοφυσιολογία</a:t>
            </a:r>
            <a:r>
              <a:rPr lang="el-GR" dirty="0"/>
              <a:t> της διαταραγμένης επούλωσης του διαβητικού ποδιού: ανάπτυξη </a:t>
            </a:r>
            <a:r>
              <a:rPr lang="el-GR" dirty="0" smtClean="0"/>
              <a:t>οστεομυελίτιδας.</a:t>
            </a:r>
            <a:endParaRPr lang="el-GR" dirty="0"/>
          </a:p>
          <a:p>
            <a:pPr algn="just"/>
            <a:r>
              <a:rPr lang="el-GR" dirty="0"/>
              <a:t>Θεωρείται </a:t>
            </a:r>
            <a:r>
              <a:rPr lang="el-GR" dirty="0" smtClean="0"/>
              <a:t>απότοκος </a:t>
            </a:r>
            <a:r>
              <a:rPr lang="el-GR" dirty="0"/>
              <a:t>διαβητικής </a:t>
            </a:r>
            <a:r>
              <a:rPr lang="el-GR" dirty="0" smtClean="0"/>
              <a:t>νευροπάθειας.</a:t>
            </a:r>
            <a:endParaRPr lang="el-GR" dirty="0"/>
          </a:p>
          <a:p>
            <a:pPr algn="just"/>
            <a:r>
              <a:rPr lang="el-GR" dirty="0"/>
              <a:t>Κύριος ένοχος: η διεισδυτική λοίμωξη από </a:t>
            </a:r>
            <a:r>
              <a:rPr lang="en-US" i="1" dirty="0"/>
              <a:t>Staphylococcus </a:t>
            </a:r>
            <a:r>
              <a:rPr lang="en-US" i="1" dirty="0" err="1" smtClean="0"/>
              <a:t>aureus</a:t>
            </a:r>
            <a:r>
              <a:rPr lang="el-GR" i="1" dirty="0" smtClean="0"/>
              <a:t>.</a:t>
            </a:r>
            <a:endParaRPr lang="el-GR" i="1" dirty="0"/>
          </a:p>
          <a:p>
            <a:pPr algn="just"/>
            <a:r>
              <a:rPr lang="el-GR" dirty="0" err="1"/>
              <a:t>Παρουσ</a:t>
            </a:r>
            <a:r>
              <a:rPr lang="en-US" dirty="0" err="1"/>
              <a:t>ί</a:t>
            </a:r>
            <a:r>
              <a:rPr lang="el-GR" dirty="0"/>
              <a:t>α μειωμένης ανοσολογικής απόκρισης, είσοδος του μικροβίου από το </a:t>
            </a:r>
            <a:r>
              <a:rPr lang="el-GR" dirty="0" err="1"/>
              <a:t>ιστικό</a:t>
            </a:r>
            <a:r>
              <a:rPr lang="el-GR" dirty="0"/>
              <a:t> χάσμα του έλκους και εγκατάσταση στους εν τω </a:t>
            </a:r>
            <a:r>
              <a:rPr lang="el-GR" dirty="0" err="1"/>
              <a:t>βάθει</a:t>
            </a:r>
            <a:r>
              <a:rPr lang="el-GR" dirty="0"/>
              <a:t> μαλθακούς ιστούς και το υποκείμενο </a:t>
            </a:r>
            <a:r>
              <a:rPr lang="el-GR" dirty="0" smtClean="0"/>
              <a:t>οστό.</a:t>
            </a:r>
            <a:endParaRPr lang="el-GR" dirty="0"/>
          </a:p>
        </p:txBody>
      </p:sp>
    </p:spTree>
    <p:extLst>
      <p:ext uri="{BB962C8B-B14F-4D97-AF65-F5344CB8AC3E}">
        <p14:creationId xmlns="" xmlns:p14="http://schemas.microsoft.com/office/powerpoint/2010/main" val="2655235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50F7F124-7290-3646-9E7F-94D8A7EC0B47}"/>
              </a:ext>
            </a:extLst>
          </p:cNvPr>
          <p:cNvSpPr>
            <a:spLocks noGrp="1"/>
          </p:cNvSpPr>
          <p:nvPr>
            <p:ph type="title"/>
          </p:nvPr>
        </p:nvSpPr>
        <p:spPr/>
        <p:txBody>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19E6FA69-F1A5-C54C-AC6A-266AC6FB0220}"/>
              </a:ext>
            </a:extLst>
          </p:cNvPr>
          <p:cNvSpPr>
            <a:spLocks noGrp="1"/>
          </p:cNvSpPr>
          <p:nvPr>
            <p:ph idx="1"/>
          </p:nvPr>
        </p:nvSpPr>
        <p:spPr/>
        <p:txBody>
          <a:bodyPr/>
          <a:lstStyle/>
          <a:p>
            <a:pPr algn="just"/>
            <a:r>
              <a:rPr lang="el-GR" dirty="0"/>
              <a:t>Συχνά δύσκολη η διαγνωστική </a:t>
            </a:r>
            <a:r>
              <a:rPr lang="el-GR" dirty="0" smtClean="0"/>
              <a:t>προσέγγιση. </a:t>
            </a:r>
            <a:endParaRPr lang="el-GR" dirty="0"/>
          </a:p>
          <a:p>
            <a:pPr algn="just"/>
            <a:r>
              <a:rPr lang="el-GR" dirty="0"/>
              <a:t>Θεραπεία εκλογής σε αυτές τις περιπτώσεις: </a:t>
            </a:r>
            <a:r>
              <a:rPr lang="el-GR" dirty="0">
                <a:effectLst>
                  <a:outerShdw blurRad="38100" dist="38100" dir="2700000" algn="tl">
                    <a:srgbClr val="000000">
                      <a:alpha val="43137"/>
                    </a:srgbClr>
                  </a:outerShdw>
                </a:effectLst>
              </a:rPr>
              <a:t>χειρουργικός </a:t>
            </a:r>
            <a:r>
              <a:rPr lang="el-GR" dirty="0" smtClean="0">
                <a:effectLst>
                  <a:outerShdw blurRad="38100" dist="38100" dir="2700000" algn="tl">
                    <a:srgbClr val="000000">
                      <a:alpha val="43137"/>
                    </a:srgbClr>
                  </a:outerShdw>
                </a:effectLst>
              </a:rPr>
              <a:t>καθαρισμός, </a:t>
            </a:r>
            <a:r>
              <a:rPr lang="el-GR" dirty="0"/>
              <a:t>ακολουθούμενος από ιστολογική και μικροβιολογική εξέταση</a:t>
            </a:r>
          </a:p>
          <a:p>
            <a:pPr algn="just"/>
            <a:r>
              <a:rPr lang="el-GR" dirty="0"/>
              <a:t>Καθοριστική η σημασία της στην επίπτωση των ακρωτηριασμών των διαβητικών </a:t>
            </a:r>
            <a:r>
              <a:rPr lang="el-GR" dirty="0" smtClean="0"/>
              <a:t>ασθενών.</a:t>
            </a:r>
            <a:endParaRPr lang="el-GR" dirty="0"/>
          </a:p>
          <a:p>
            <a:pPr marL="0" indent="0" algn="just">
              <a:buNone/>
            </a:pPr>
            <a:r>
              <a:rPr lang="el-GR" dirty="0"/>
              <a:t> </a:t>
            </a:r>
          </a:p>
        </p:txBody>
      </p:sp>
    </p:spTree>
    <p:extLst>
      <p:ext uri="{BB962C8B-B14F-4D97-AF65-F5344CB8AC3E}">
        <p14:creationId xmlns="" xmlns:p14="http://schemas.microsoft.com/office/powerpoint/2010/main" val="2156388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97B1671-FC44-4640-92F5-E23719C10FB4}"/>
              </a:ext>
            </a:extLst>
          </p:cNvPr>
          <p:cNvSpPr>
            <a:spLocks noGrp="1"/>
          </p:cNvSpPr>
          <p:nvPr>
            <p:ph type="title"/>
          </p:nvPr>
        </p:nvSpPr>
        <p:spPr/>
        <p:txBody>
          <a:bodyPr/>
          <a:lstStyle/>
          <a:p>
            <a:pPr algn="ctr"/>
            <a:r>
              <a:rPr lang="el-GR" dirty="0"/>
              <a:t>Διαβητικό πόδι </a:t>
            </a:r>
          </a:p>
        </p:txBody>
      </p:sp>
      <p:sp>
        <p:nvSpPr>
          <p:cNvPr id="3" name="Θέση περιεχομένου 2">
            <a:extLst>
              <a:ext uri="{FF2B5EF4-FFF2-40B4-BE49-F238E27FC236}">
                <a16:creationId xmlns="" xmlns:a16="http://schemas.microsoft.com/office/drawing/2014/main" id="{3AA374CC-09F8-8D45-95D0-15544B83B91B}"/>
              </a:ext>
            </a:extLst>
          </p:cNvPr>
          <p:cNvSpPr>
            <a:spLocks noGrp="1"/>
          </p:cNvSpPr>
          <p:nvPr>
            <p:ph idx="1"/>
          </p:nvPr>
        </p:nvSpPr>
        <p:spPr/>
        <p:txBody>
          <a:bodyPr>
            <a:normAutofit fontScale="92500" lnSpcReduction="10000"/>
          </a:bodyPr>
          <a:lstStyle/>
          <a:p>
            <a:pPr algn="just"/>
            <a:r>
              <a:rPr lang="el-GR" dirty="0"/>
              <a:t>Καταλυτικός παράγοντας στην εμφάνιση των διαβητικών ελκών: η σχετιζόμενη με διαβήτη περιφερική νευροπάθεια και η ισχαιμία-</a:t>
            </a:r>
            <a:r>
              <a:rPr lang="el-GR" dirty="0" err="1"/>
              <a:t>υποξία</a:t>
            </a:r>
            <a:r>
              <a:rPr lang="el-GR" dirty="0"/>
              <a:t> από </a:t>
            </a:r>
            <a:r>
              <a:rPr lang="el-GR" dirty="0" err="1"/>
              <a:t>μικρο</a:t>
            </a:r>
            <a:r>
              <a:rPr lang="el-GR" dirty="0"/>
              <a:t>-/ </a:t>
            </a:r>
            <a:r>
              <a:rPr lang="el-GR" dirty="0" err="1"/>
              <a:t>μακρο</a:t>
            </a:r>
            <a:r>
              <a:rPr lang="el-GR" dirty="0"/>
              <a:t>-αγγειακή </a:t>
            </a:r>
            <a:r>
              <a:rPr lang="el-GR" dirty="0" smtClean="0"/>
              <a:t>παθολογία.</a:t>
            </a:r>
            <a:endParaRPr lang="el-GR" dirty="0"/>
          </a:p>
          <a:p>
            <a:pPr algn="just"/>
            <a:r>
              <a:rPr lang="el-GR" dirty="0"/>
              <a:t>Σε μοριακό επίπεδο: διαβητική </a:t>
            </a:r>
            <a:r>
              <a:rPr lang="el-GR" dirty="0">
                <a:effectLst>
                  <a:outerShdw blurRad="38100" dist="38100" dir="2700000" algn="tl">
                    <a:srgbClr val="000000">
                      <a:alpha val="43137"/>
                    </a:srgbClr>
                  </a:outerShdw>
                </a:effectLst>
              </a:rPr>
              <a:t>νευρο</a:t>
            </a:r>
            <a:r>
              <a:rPr lang="el-GR" dirty="0"/>
              <a:t>πάθεια </a:t>
            </a:r>
            <a:r>
              <a:rPr lang="el-GR" dirty="0">
                <a:sym typeface="Wingdings" pitchFamily="2" charset="2"/>
              </a:rPr>
              <a:t> διαταραχή του επουλωτικού μηχανισμού από </a:t>
            </a:r>
            <a:r>
              <a:rPr lang="el-GR" dirty="0">
                <a:effectLst>
                  <a:outerShdw blurRad="38100" dist="38100" dir="2700000" algn="tl">
                    <a:srgbClr val="000000">
                      <a:alpha val="43137"/>
                    </a:srgbClr>
                  </a:outerShdw>
                </a:effectLst>
                <a:sym typeface="Wingdings" pitchFamily="2" charset="2"/>
              </a:rPr>
              <a:t>εκτεταμένη αποδιοργάνωση των </a:t>
            </a:r>
            <a:r>
              <a:rPr lang="el-GR" dirty="0" err="1">
                <a:effectLst>
                  <a:outerShdw blurRad="38100" dist="38100" dir="2700000" algn="tl">
                    <a:srgbClr val="000000">
                      <a:alpha val="43137"/>
                    </a:srgbClr>
                  </a:outerShdw>
                </a:effectLst>
                <a:sym typeface="Wingdings" pitchFamily="2" charset="2"/>
              </a:rPr>
              <a:t>νευροπεπτιδίων</a:t>
            </a:r>
            <a:r>
              <a:rPr lang="el-GR" dirty="0">
                <a:effectLst>
                  <a:outerShdw blurRad="38100" dist="38100" dir="2700000" algn="tl">
                    <a:srgbClr val="000000">
                      <a:alpha val="43137"/>
                    </a:srgbClr>
                  </a:outerShdw>
                </a:effectLst>
                <a:sym typeface="Wingdings" pitchFamily="2" charset="2"/>
              </a:rPr>
              <a:t> </a:t>
            </a:r>
            <a:r>
              <a:rPr lang="el-GR" dirty="0">
                <a:sym typeface="Wingdings" pitchFamily="2" charset="2"/>
              </a:rPr>
              <a:t>που ρυθμίζουν καταλυτικής σημασίας φαινόμενα της επούλωσης, όπως η φλεγμονή, η </a:t>
            </a:r>
            <a:r>
              <a:rPr lang="el-GR" dirty="0" err="1">
                <a:sym typeface="Wingdings" pitchFamily="2" charset="2"/>
              </a:rPr>
              <a:t>χημειοταξία</a:t>
            </a:r>
            <a:r>
              <a:rPr lang="el-GR" dirty="0">
                <a:sym typeface="Wingdings" pitchFamily="2" charset="2"/>
              </a:rPr>
              <a:t>, η αγγειακή διαπερατότητα, η προσκόλληση των λευκοκυττάρων, η έκφραση </a:t>
            </a:r>
            <a:r>
              <a:rPr lang="el-GR" dirty="0" err="1">
                <a:sym typeface="Wingdings" pitchFamily="2" charset="2"/>
              </a:rPr>
              <a:t>κυτταροκινών</a:t>
            </a:r>
            <a:r>
              <a:rPr lang="el-GR" dirty="0">
                <a:sym typeface="Wingdings" pitchFamily="2" charset="2"/>
              </a:rPr>
              <a:t>, ο ενδοθηλιακός πολλαπλασιασμός και η έκκριση αυξητικών παραγόντων. </a:t>
            </a:r>
            <a:endParaRPr lang="el-GR" dirty="0"/>
          </a:p>
        </p:txBody>
      </p:sp>
    </p:spTree>
    <p:extLst>
      <p:ext uri="{BB962C8B-B14F-4D97-AF65-F5344CB8AC3E}">
        <p14:creationId xmlns="" xmlns:p14="http://schemas.microsoft.com/office/powerpoint/2010/main" val="301514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A3678653-FBAD-3445-958F-F6F598774B74}"/>
              </a:ext>
            </a:extLst>
          </p:cNvPr>
          <p:cNvSpPr>
            <a:spLocks noGrp="1"/>
          </p:cNvSpPr>
          <p:nvPr>
            <p:ph type="title"/>
          </p:nvPr>
        </p:nvSpPr>
        <p:spPr/>
        <p:txBody>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131B54DA-A73B-0D42-B890-E786E020E409}"/>
              </a:ext>
            </a:extLst>
          </p:cNvPr>
          <p:cNvSpPr>
            <a:spLocks noGrp="1"/>
          </p:cNvSpPr>
          <p:nvPr>
            <p:ph idx="1"/>
          </p:nvPr>
        </p:nvSpPr>
        <p:spPr/>
        <p:txBody>
          <a:bodyPr>
            <a:normAutofit fontScale="92500"/>
          </a:bodyPr>
          <a:lstStyle/>
          <a:p>
            <a:pPr marL="0" indent="0" algn="just">
              <a:buNone/>
            </a:pPr>
            <a:r>
              <a:rPr lang="el-GR" dirty="0"/>
              <a:t>Διαβητική </a:t>
            </a:r>
            <a:r>
              <a:rPr lang="el-GR" dirty="0" err="1">
                <a:effectLst>
                  <a:outerShdw blurRad="38100" dist="38100" dir="2700000" algn="tl">
                    <a:srgbClr val="000000">
                      <a:alpha val="43137"/>
                    </a:srgbClr>
                  </a:outerShdw>
                </a:effectLst>
              </a:rPr>
              <a:t>αγγειοπάθεια</a:t>
            </a:r>
            <a:r>
              <a:rPr lang="el-GR" dirty="0"/>
              <a:t>:</a:t>
            </a:r>
          </a:p>
          <a:p>
            <a:pPr algn="just"/>
            <a:r>
              <a:rPr lang="el-GR" dirty="0"/>
              <a:t>Σχετίζεται με μικρότερες πιθανότητες επούλωσης, παρατεταμένη επούλωση, αυξημένη πιθανότητα υποτροπής των ελκών και ακρωτηριασμού και δυνητικά αυξημένου κινδύνου για </a:t>
            </a:r>
            <a:r>
              <a:rPr lang="el-GR" dirty="0" smtClean="0"/>
              <a:t>θάνατο.</a:t>
            </a:r>
            <a:endParaRPr lang="el-GR" dirty="0"/>
          </a:p>
          <a:p>
            <a:pPr algn="just"/>
            <a:r>
              <a:rPr lang="el-GR" dirty="0"/>
              <a:t>Παρατεταμένη </a:t>
            </a:r>
            <a:r>
              <a:rPr lang="el-GR" dirty="0">
                <a:effectLst>
                  <a:outerShdw blurRad="38100" dist="38100" dir="2700000" algn="tl">
                    <a:srgbClr val="000000">
                      <a:alpha val="43137"/>
                    </a:srgbClr>
                  </a:outerShdw>
                </a:effectLst>
              </a:rPr>
              <a:t>υπεργλυκαιμία</a:t>
            </a:r>
            <a:r>
              <a:rPr lang="el-GR" dirty="0"/>
              <a:t>: πρωτογενής παράγοντας πρόκλησης </a:t>
            </a:r>
            <a:r>
              <a:rPr lang="el-GR" dirty="0">
                <a:effectLst>
                  <a:outerShdw blurRad="38100" dist="38100" dir="2700000" algn="tl">
                    <a:srgbClr val="000000">
                      <a:alpha val="43137"/>
                    </a:srgbClr>
                  </a:outerShdw>
                </a:effectLst>
              </a:rPr>
              <a:t>τοξικότητας στα ενδοθηλιακά κύτταρα</a:t>
            </a:r>
            <a:r>
              <a:rPr lang="el-GR" dirty="0"/>
              <a:t>, με </a:t>
            </a:r>
            <a:r>
              <a:rPr lang="el-GR" dirty="0" smtClean="0"/>
              <a:t>συνέπεια </a:t>
            </a:r>
            <a:r>
              <a:rPr lang="el-GR" dirty="0"/>
              <a:t>τη διαταραχή της ενδοθηλιακής λειτουργικότητας που συνίσταται σε διαταραχή της </a:t>
            </a:r>
            <a:r>
              <a:rPr lang="el-GR" dirty="0" err="1"/>
              <a:t>μικροκυκλοφορίας</a:t>
            </a:r>
            <a:r>
              <a:rPr lang="el-GR" dirty="0"/>
              <a:t>, ανώμαλη </a:t>
            </a:r>
            <a:r>
              <a:rPr lang="el-GR" dirty="0" err="1"/>
              <a:t>αγγειογένεση</a:t>
            </a:r>
            <a:r>
              <a:rPr lang="el-GR" dirty="0"/>
              <a:t> και </a:t>
            </a:r>
            <a:r>
              <a:rPr lang="el-GR" dirty="0" smtClean="0"/>
              <a:t>πάχυνση </a:t>
            </a:r>
            <a:r>
              <a:rPr lang="el-GR" dirty="0"/>
              <a:t>του έσω και μέσου αγγειακού </a:t>
            </a:r>
            <a:r>
              <a:rPr lang="el-GR" dirty="0" smtClean="0"/>
              <a:t>χιτώνα.</a:t>
            </a:r>
            <a:endParaRPr lang="el-GR" dirty="0"/>
          </a:p>
        </p:txBody>
      </p:sp>
    </p:spTree>
    <p:extLst>
      <p:ext uri="{BB962C8B-B14F-4D97-AF65-F5344CB8AC3E}">
        <p14:creationId xmlns="" xmlns:p14="http://schemas.microsoft.com/office/powerpoint/2010/main" val="5869961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5A8A3EC-4B0C-CA44-A9B4-F3EA606697EB}"/>
              </a:ext>
            </a:extLst>
          </p:cNvPr>
          <p:cNvSpPr>
            <a:spLocks noGrp="1"/>
          </p:cNvSpPr>
          <p:nvPr>
            <p:ph type="title"/>
          </p:nvPr>
        </p:nvSpPr>
        <p:spPr/>
        <p:txBody>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2F51C2D6-DB6B-8A40-82B5-E365A98CC32F}"/>
              </a:ext>
            </a:extLst>
          </p:cNvPr>
          <p:cNvSpPr>
            <a:spLocks noGrp="1"/>
          </p:cNvSpPr>
          <p:nvPr>
            <p:ph idx="1"/>
          </p:nvPr>
        </p:nvSpPr>
        <p:spPr/>
        <p:txBody>
          <a:bodyPr/>
          <a:lstStyle/>
          <a:p>
            <a:pPr algn="just"/>
            <a:r>
              <a:rPr lang="el-GR" dirty="0"/>
              <a:t>Αυξημένα </a:t>
            </a:r>
            <a:r>
              <a:rPr lang="el-GR" dirty="0" err="1"/>
              <a:t>γλυκαιμικά</a:t>
            </a:r>
            <a:r>
              <a:rPr lang="el-GR" dirty="0"/>
              <a:t> επίπεδα: πρόκληση </a:t>
            </a:r>
            <a:r>
              <a:rPr lang="el-GR" dirty="0" err="1"/>
              <a:t>επιγενετικών</a:t>
            </a:r>
            <a:r>
              <a:rPr lang="el-GR" dirty="0"/>
              <a:t> </a:t>
            </a:r>
            <a:r>
              <a:rPr lang="el-GR" dirty="0" smtClean="0"/>
              <a:t>μεταβολών. </a:t>
            </a:r>
            <a:endParaRPr lang="el-GR" dirty="0"/>
          </a:p>
          <a:p>
            <a:pPr algn="just"/>
            <a:r>
              <a:rPr lang="el-GR" dirty="0"/>
              <a:t>Συνεχής ενεργοποίηση της </a:t>
            </a:r>
            <a:r>
              <a:rPr lang="el-GR" dirty="0" err="1"/>
              <a:t>σηματοδοτικής</a:t>
            </a:r>
            <a:r>
              <a:rPr lang="el-GR" dirty="0"/>
              <a:t> οδού </a:t>
            </a:r>
            <a:r>
              <a:rPr lang="en-US" dirty="0"/>
              <a:t>NF-</a:t>
            </a:r>
            <a:r>
              <a:rPr lang="el-GR" dirty="0"/>
              <a:t>κΒ και κινητοποίηση φλεγμονωδών </a:t>
            </a:r>
            <a:r>
              <a:rPr lang="el-GR" dirty="0" smtClean="0"/>
              <a:t>μορίων.</a:t>
            </a:r>
            <a:endParaRPr lang="el-GR" dirty="0"/>
          </a:p>
          <a:p>
            <a:pPr algn="just"/>
            <a:r>
              <a:rPr lang="el-GR" dirty="0"/>
              <a:t>Διαβήτης: συστηματική και συνεχής φλεγμονώδης κατάσταση</a:t>
            </a:r>
            <a:r>
              <a:rPr lang="en-US" dirty="0"/>
              <a:t> </a:t>
            </a:r>
            <a:r>
              <a:rPr lang="en-US" dirty="0">
                <a:sym typeface="Wingdings" pitchFamily="2" charset="2"/>
              </a:rPr>
              <a:t> </a:t>
            </a:r>
            <a:r>
              <a:rPr lang="el-GR" dirty="0" err="1" smtClean="0"/>
              <a:t>εκσεσημασμένη</a:t>
            </a:r>
            <a:r>
              <a:rPr lang="el-GR" dirty="0" smtClean="0"/>
              <a:t> </a:t>
            </a:r>
            <a:r>
              <a:rPr lang="el-GR" dirty="0"/>
              <a:t>συστηματική κυκλοφορία </a:t>
            </a:r>
            <a:r>
              <a:rPr lang="el-GR" dirty="0" err="1"/>
              <a:t>προφλεγμονωδών</a:t>
            </a:r>
            <a:r>
              <a:rPr lang="el-GR" dirty="0"/>
              <a:t> </a:t>
            </a:r>
            <a:r>
              <a:rPr lang="el-GR" dirty="0" err="1"/>
              <a:t>κυτταροκινών</a:t>
            </a:r>
            <a:r>
              <a:rPr lang="el-GR" dirty="0"/>
              <a:t>, όπως </a:t>
            </a:r>
            <a:r>
              <a:rPr lang="en-US" dirty="0"/>
              <a:t>TNF-</a:t>
            </a:r>
            <a:r>
              <a:rPr lang="el-GR" dirty="0"/>
              <a:t>α, </a:t>
            </a:r>
            <a:r>
              <a:rPr lang="en-US" dirty="0"/>
              <a:t>IL-1</a:t>
            </a:r>
            <a:r>
              <a:rPr lang="el-GR" dirty="0"/>
              <a:t>β</a:t>
            </a:r>
            <a:r>
              <a:rPr lang="en-US" dirty="0"/>
              <a:t>, IL-6</a:t>
            </a:r>
            <a:r>
              <a:rPr lang="el-GR" dirty="0"/>
              <a:t>, με </a:t>
            </a:r>
            <a:r>
              <a:rPr lang="el-GR" u="sng" dirty="0" smtClean="0"/>
              <a:t>συνεχή </a:t>
            </a:r>
            <a:r>
              <a:rPr lang="el-GR" u="sng" dirty="0">
                <a:effectLst>
                  <a:outerShdw blurRad="38100" dist="38100" dir="2700000" algn="tl">
                    <a:srgbClr val="000000">
                      <a:alpha val="43137"/>
                    </a:srgbClr>
                  </a:outerShdw>
                </a:effectLst>
              </a:rPr>
              <a:t>διατήρηση</a:t>
            </a:r>
            <a:r>
              <a:rPr lang="el-GR" u="sng" dirty="0"/>
              <a:t> των φλεγμονωδών </a:t>
            </a:r>
            <a:r>
              <a:rPr lang="el-GR" u="sng" dirty="0" smtClean="0"/>
              <a:t>φαινομένων</a:t>
            </a:r>
            <a:r>
              <a:rPr lang="el-GR" dirty="0" smtClean="0"/>
              <a:t>.</a:t>
            </a:r>
            <a:endParaRPr lang="el-GR" dirty="0"/>
          </a:p>
        </p:txBody>
      </p:sp>
    </p:spTree>
    <p:extLst>
      <p:ext uri="{BB962C8B-B14F-4D97-AF65-F5344CB8AC3E}">
        <p14:creationId xmlns="" xmlns:p14="http://schemas.microsoft.com/office/powerpoint/2010/main" val="23781986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1601BDB-CFAD-AC47-9BF0-44A11976A453}"/>
              </a:ext>
            </a:extLst>
          </p:cNvPr>
          <p:cNvSpPr>
            <a:spLocks noGrp="1"/>
          </p:cNvSpPr>
          <p:nvPr>
            <p:ph type="title"/>
          </p:nvPr>
        </p:nvSpPr>
        <p:spPr/>
        <p:txBody>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A9C86564-569B-8547-9B51-AC467A82AD7C}"/>
              </a:ext>
            </a:extLst>
          </p:cNvPr>
          <p:cNvSpPr>
            <a:spLocks noGrp="1"/>
          </p:cNvSpPr>
          <p:nvPr>
            <p:ph idx="1"/>
          </p:nvPr>
        </p:nvSpPr>
        <p:spPr>
          <a:xfrm>
            <a:off x="628650" y="1543050"/>
            <a:ext cx="7886700" cy="4949824"/>
          </a:xfrm>
        </p:spPr>
        <p:txBody>
          <a:bodyPr>
            <a:normAutofit fontScale="85000" lnSpcReduction="20000"/>
          </a:bodyPr>
          <a:lstStyle/>
          <a:p>
            <a:pPr algn="just"/>
            <a:r>
              <a:rPr lang="el-GR" dirty="0" err="1"/>
              <a:t>Μακροφάγα</a:t>
            </a:r>
            <a:r>
              <a:rPr lang="el-GR" dirty="0"/>
              <a:t>: κεντρικά κύτταρα στις διαδικασίες της </a:t>
            </a:r>
            <a:r>
              <a:rPr lang="el-GR" dirty="0" err="1"/>
              <a:t>ιστικής</a:t>
            </a:r>
            <a:r>
              <a:rPr lang="el-GR" dirty="0"/>
              <a:t> ομοιόστασης, φλεγμονής και αποκατάστασης</a:t>
            </a:r>
          </a:p>
          <a:p>
            <a:pPr algn="just"/>
            <a:r>
              <a:rPr lang="el-GR" dirty="0" smtClean="0"/>
              <a:t>Δύο </a:t>
            </a:r>
            <a:r>
              <a:rPr lang="el-GR" dirty="0"/>
              <a:t>διακριτά είδη </a:t>
            </a:r>
            <a:r>
              <a:rPr lang="el-GR" dirty="0" err="1"/>
              <a:t>ιστικών</a:t>
            </a:r>
            <a:r>
              <a:rPr lang="el-GR" dirty="0"/>
              <a:t> </a:t>
            </a:r>
            <a:r>
              <a:rPr lang="el-GR" dirty="0" err="1"/>
              <a:t>μακροφάγων</a:t>
            </a:r>
            <a:r>
              <a:rPr lang="el-GR" dirty="0"/>
              <a:t>, βάσει των μεταβολικών τους χαρακτηριστικών: </a:t>
            </a:r>
          </a:p>
          <a:p>
            <a:pPr lvl="1" algn="just">
              <a:buFont typeface="Wingdings" pitchFamily="2" charset="2"/>
              <a:buChar char="ü"/>
            </a:pPr>
            <a:r>
              <a:rPr lang="el-GR" dirty="0" smtClean="0"/>
              <a:t>Κλασικά </a:t>
            </a:r>
            <a:r>
              <a:rPr lang="el-GR" dirty="0"/>
              <a:t>«φλεγμονώδη» </a:t>
            </a:r>
            <a:r>
              <a:rPr lang="el-GR" dirty="0" err="1"/>
              <a:t>μακροφάγα</a:t>
            </a:r>
            <a:r>
              <a:rPr lang="el-GR" dirty="0"/>
              <a:t> (</a:t>
            </a:r>
            <a:r>
              <a:rPr lang="en-US" dirty="0"/>
              <a:t>classically activated inflammatory macrophages-CAMs)</a:t>
            </a:r>
          </a:p>
          <a:p>
            <a:pPr lvl="1" algn="just">
              <a:buFont typeface="Wingdings" pitchFamily="2" charset="2"/>
              <a:buChar char="ü"/>
            </a:pPr>
            <a:r>
              <a:rPr lang="el-GR" dirty="0" err="1"/>
              <a:t>Εναλλακτικ</a:t>
            </a:r>
            <a:r>
              <a:rPr lang="en-US" dirty="0" smtClean="0"/>
              <a:t>ά</a:t>
            </a:r>
            <a:r>
              <a:rPr lang="el-GR" dirty="0" smtClean="0"/>
              <a:t> ενεργοποιημένα </a:t>
            </a:r>
            <a:r>
              <a:rPr lang="el-GR" dirty="0"/>
              <a:t>επουλωτικά </a:t>
            </a:r>
            <a:r>
              <a:rPr lang="el-GR" dirty="0" err="1"/>
              <a:t>μακρογάφα</a:t>
            </a:r>
            <a:r>
              <a:rPr lang="el-GR" dirty="0"/>
              <a:t> (</a:t>
            </a:r>
            <a:r>
              <a:rPr lang="en-US" dirty="0"/>
              <a:t>alternatively activated reparative macrophages-AAMs)</a:t>
            </a:r>
          </a:p>
          <a:p>
            <a:pPr algn="just"/>
            <a:r>
              <a:rPr lang="el-GR" dirty="0"/>
              <a:t>Τα </a:t>
            </a:r>
            <a:r>
              <a:rPr lang="en-US" dirty="0"/>
              <a:t>CAMs</a:t>
            </a:r>
            <a:r>
              <a:rPr lang="el-GR" dirty="0"/>
              <a:t> εξαρτώνται από μηχανισμούς αερόβιας </a:t>
            </a:r>
            <a:r>
              <a:rPr lang="el-GR" dirty="0" err="1"/>
              <a:t>γλυκόλυσης</a:t>
            </a:r>
            <a:r>
              <a:rPr lang="el-GR" dirty="0"/>
              <a:t>, ενώ τα </a:t>
            </a:r>
            <a:r>
              <a:rPr lang="en-US" dirty="0"/>
              <a:t>AAMs</a:t>
            </a:r>
            <a:r>
              <a:rPr lang="el-GR" dirty="0"/>
              <a:t> από μεταβολισμό λιπαρών οξέων και </a:t>
            </a:r>
            <a:r>
              <a:rPr lang="el-GR" dirty="0" err="1"/>
              <a:t>μιτοχονδριακής</a:t>
            </a:r>
            <a:r>
              <a:rPr lang="el-GR" dirty="0"/>
              <a:t> οξειδωτικής </a:t>
            </a:r>
            <a:r>
              <a:rPr lang="el-GR" dirty="0" err="1" smtClean="0"/>
              <a:t>φωσφορυλίωσης</a:t>
            </a:r>
            <a:r>
              <a:rPr lang="el-GR" dirty="0" smtClean="0"/>
              <a:t>.</a:t>
            </a:r>
            <a:endParaRPr lang="el-GR" dirty="0"/>
          </a:p>
          <a:p>
            <a:pPr algn="just"/>
            <a:r>
              <a:rPr lang="el-GR" dirty="0"/>
              <a:t>Σε πειραματικά μοντέλα ποντικών: αύξηση των επιπέδων των Μ1 </a:t>
            </a:r>
            <a:r>
              <a:rPr lang="el-GR" dirty="0" err="1"/>
              <a:t>προφλεγμονωδών</a:t>
            </a:r>
            <a:r>
              <a:rPr lang="el-GR" dirty="0"/>
              <a:t> </a:t>
            </a:r>
            <a:r>
              <a:rPr lang="el-GR" dirty="0" err="1"/>
              <a:t>μακροφάγων</a:t>
            </a:r>
            <a:r>
              <a:rPr lang="el-GR" dirty="0"/>
              <a:t> (ανάλογα </a:t>
            </a:r>
            <a:r>
              <a:rPr lang="en-US" dirty="0"/>
              <a:t>CAMs)</a:t>
            </a:r>
            <a:r>
              <a:rPr lang="el-GR" dirty="0"/>
              <a:t> και μείωση-δυσλειτουργία των Μ2 επουλωτικών </a:t>
            </a:r>
            <a:r>
              <a:rPr lang="el-GR" dirty="0" err="1"/>
              <a:t>μακροφάγων</a:t>
            </a:r>
            <a:r>
              <a:rPr lang="el-GR" dirty="0"/>
              <a:t> (ανάλογα </a:t>
            </a:r>
            <a:r>
              <a:rPr lang="en-US" dirty="0"/>
              <a:t>AAMs) </a:t>
            </a:r>
            <a:r>
              <a:rPr lang="el-GR" dirty="0"/>
              <a:t>σε τομές δέρματος διαβητικών </a:t>
            </a:r>
            <a:r>
              <a:rPr lang="el-GR" dirty="0" smtClean="0"/>
              <a:t>ποντικών.</a:t>
            </a:r>
            <a:endParaRPr lang="el-GR" dirty="0"/>
          </a:p>
        </p:txBody>
      </p:sp>
    </p:spTree>
    <p:extLst>
      <p:ext uri="{BB962C8B-B14F-4D97-AF65-F5344CB8AC3E}">
        <p14:creationId xmlns="" xmlns:p14="http://schemas.microsoft.com/office/powerpoint/2010/main" val="40829159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0369953-3D51-774B-8F45-5067FDE4F825}"/>
              </a:ext>
            </a:extLst>
          </p:cNvPr>
          <p:cNvSpPr>
            <a:spLocks noGrp="1"/>
          </p:cNvSpPr>
          <p:nvPr>
            <p:ph type="title"/>
          </p:nvPr>
        </p:nvSpPr>
        <p:spPr/>
        <p:txBody>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D3EC28FE-00FB-6C41-8095-87AE4501BB0B}"/>
              </a:ext>
            </a:extLst>
          </p:cNvPr>
          <p:cNvSpPr>
            <a:spLocks noGrp="1"/>
          </p:cNvSpPr>
          <p:nvPr>
            <p:ph idx="1"/>
          </p:nvPr>
        </p:nvSpPr>
        <p:spPr>
          <a:xfrm>
            <a:off x="628650" y="1828799"/>
            <a:ext cx="7886700" cy="5029201"/>
          </a:xfrm>
        </p:spPr>
        <p:txBody>
          <a:bodyPr>
            <a:normAutofit fontScale="92500" lnSpcReduction="20000"/>
          </a:bodyPr>
          <a:lstStyle/>
          <a:p>
            <a:pPr algn="just"/>
            <a:r>
              <a:rPr lang="el-GR" dirty="0"/>
              <a:t>Παράλληλα, παρατηρείται εκτεταμένη παρουσία </a:t>
            </a:r>
            <a:r>
              <a:rPr lang="el-GR" dirty="0" smtClean="0">
                <a:effectLst>
                  <a:outerShdw blurRad="38100" dist="38100" dir="2700000" algn="tl">
                    <a:srgbClr val="000000">
                      <a:alpha val="43137"/>
                    </a:srgbClr>
                  </a:outerShdw>
                </a:effectLst>
              </a:rPr>
              <a:t>οξειδωτικής καταπόνησης  </a:t>
            </a:r>
            <a:r>
              <a:rPr lang="el-GR" dirty="0" smtClean="0"/>
              <a:t>(στρες) </a:t>
            </a:r>
            <a:r>
              <a:rPr lang="el-GR" dirty="0"/>
              <a:t>και ελευθέρων </a:t>
            </a:r>
            <a:r>
              <a:rPr lang="el-GR" dirty="0" smtClean="0"/>
              <a:t>ριζών.</a:t>
            </a:r>
            <a:endParaRPr lang="el-GR" dirty="0"/>
          </a:p>
          <a:p>
            <a:pPr algn="just"/>
            <a:r>
              <a:rPr lang="el-GR" dirty="0"/>
              <a:t>Κινητοποίηση </a:t>
            </a:r>
            <a:r>
              <a:rPr lang="el-GR" dirty="0">
                <a:effectLst>
                  <a:outerShdw blurRad="38100" dist="38100" dir="2700000" algn="tl">
                    <a:srgbClr val="000000">
                      <a:alpha val="43137"/>
                    </a:srgbClr>
                  </a:outerShdw>
                </a:effectLst>
              </a:rPr>
              <a:t>συνεχούς</a:t>
            </a:r>
            <a:r>
              <a:rPr lang="el-GR" dirty="0"/>
              <a:t> </a:t>
            </a:r>
            <a:r>
              <a:rPr lang="el-GR" dirty="0" err="1"/>
              <a:t>κυτταροτοξικής</a:t>
            </a:r>
            <a:r>
              <a:rPr lang="el-GR" dirty="0"/>
              <a:t> δράσης</a:t>
            </a:r>
          </a:p>
          <a:p>
            <a:pPr algn="just"/>
            <a:r>
              <a:rPr lang="el-GR" dirty="0"/>
              <a:t>Ταυτόχρονη παρουσία μικροβιακού παράγοντα: ενεργοποίηση </a:t>
            </a:r>
            <a:r>
              <a:rPr lang="el-GR" dirty="0" err="1"/>
              <a:t>προφλεγμονωδών</a:t>
            </a:r>
            <a:r>
              <a:rPr lang="el-GR" dirty="0"/>
              <a:t> μονοπατιών, όπως </a:t>
            </a:r>
            <a:r>
              <a:rPr lang="en-US" dirty="0"/>
              <a:t>NF</a:t>
            </a:r>
            <a:r>
              <a:rPr lang="el-GR" dirty="0" smtClean="0"/>
              <a:t>-κΒ.</a:t>
            </a:r>
            <a:endParaRPr lang="el-GR" dirty="0"/>
          </a:p>
          <a:p>
            <a:pPr algn="just"/>
            <a:r>
              <a:rPr lang="el-GR" dirty="0"/>
              <a:t>Επίδραση στη γονιδιακή έκφραση ποικίλων μορίων της </a:t>
            </a:r>
            <a:r>
              <a:rPr lang="el-GR" dirty="0" err="1"/>
              <a:t>ιστικής</a:t>
            </a:r>
            <a:r>
              <a:rPr lang="el-GR" dirty="0"/>
              <a:t> επούλωσης, όπως οι </a:t>
            </a:r>
            <a:r>
              <a:rPr lang="el-GR" dirty="0" err="1"/>
              <a:t>μεταλλοπρωτεϊνάσες</a:t>
            </a:r>
            <a:r>
              <a:rPr lang="el-GR" dirty="0"/>
              <a:t> (</a:t>
            </a:r>
            <a:r>
              <a:rPr lang="en-US" dirty="0"/>
              <a:t>MMPs</a:t>
            </a:r>
            <a:r>
              <a:rPr lang="en-US" dirty="0" smtClean="0"/>
              <a:t>)</a:t>
            </a:r>
            <a:r>
              <a:rPr lang="el-GR" dirty="0" smtClean="0"/>
              <a:t>.</a:t>
            </a:r>
            <a:endParaRPr lang="el-GR" dirty="0"/>
          </a:p>
          <a:p>
            <a:pPr algn="just"/>
            <a:r>
              <a:rPr lang="el-GR" dirty="0"/>
              <a:t>Διαταραχή της ισορροπίας των τελευταίων οδηγεί σε δευτεροπαθείς βλάβες των μηχανισμών επούλωσης, όπως του σχηματισμού κοκκιώδους ιστού και της </a:t>
            </a:r>
            <a:r>
              <a:rPr lang="el-GR" dirty="0" err="1"/>
              <a:t>ιστικής</a:t>
            </a:r>
            <a:r>
              <a:rPr lang="el-GR" dirty="0"/>
              <a:t> </a:t>
            </a:r>
            <a:r>
              <a:rPr lang="el-GR" dirty="0" smtClean="0"/>
              <a:t>ωρίμανσης.</a:t>
            </a:r>
            <a:endParaRPr lang="el-GR" dirty="0"/>
          </a:p>
        </p:txBody>
      </p:sp>
    </p:spTree>
    <p:extLst>
      <p:ext uri="{BB962C8B-B14F-4D97-AF65-F5344CB8AC3E}">
        <p14:creationId xmlns="" xmlns:p14="http://schemas.microsoft.com/office/powerpoint/2010/main" val="39485542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E:\Townsend\images\8FF9.jpg">
            <a:extLst>
              <a:ext uri="{FF2B5EF4-FFF2-40B4-BE49-F238E27FC236}">
                <a16:creationId xmlns="" xmlns:a16="http://schemas.microsoft.com/office/drawing/2014/main" id="{37AABF67-DA6D-C341-959B-5470C4BDA1DD}"/>
              </a:ext>
            </a:extLst>
          </p:cNvPr>
          <p:cNvPicPr>
            <a:picLocks noChangeAspect="1" noChangeArrowheads="1"/>
          </p:cNvPicPr>
          <p:nvPr/>
        </p:nvPicPr>
        <p:blipFill>
          <a:blip r:embed="rId3" r:link="rId4">
            <a:extLst>
              <a:ext uri="{28A0092B-C50C-407E-A947-70E740481C1C}">
                <a14:useLocalDpi xmlns="" xmlns:a14="http://schemas.microsoft.com/office/drawing/2010/main" val="0"/>
              </a:ext>
            </a:extLst>
          </a:blip>
          <a:srcRect/>
          <a:stretch>
            <a:fillRect/>
          </a:stretch>
        </p:blipFill>
        <p:spPr bwMode="auto">
          <a:xfrm>
            <a:off x="0" y="228598"/>
            <a:ext cx="9200192" cy="650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10748158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91C27374-4336-544E-B2B5-3C90248BE3C1}"/>
              </a:ext>
            </a:extLst>
          </p:cNvPr>
          <p:cNvSpPr>
            <a:spLocks noGrp="1"/>
          </p:cNvSpPr>
          <p:nvPr>
            <p:ph type="title"/>
          </p:nvPr>
        </p:nvSpPr>
        <p:spPr/>
        <p:txBody>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5072BB7F-D0E1-634A-AD3C-06066939A679}"/>
              </a:ext>
            </a:extLst>
          </p:cNvPr>
          <p:cNvSpPr>
            <a:spLocks noGrp="1"/>
          </p:cNvSpPr>
          <p:nvPr>
            <p:ph idx="1"/>
          </p:nvPr>
        </p:nvSpPr>
        <p:spPr/>
        <p:txBody>
          <a:bodyPr>
            <a:normAutofit fontScale="92500" lnSpcReduction="20000"/>
          </a:bodyPr>
          <a:lstStyle/>
          <a:p>
            <a:pPr algn="just"/>
            <a:r>
              <a:rPr lang="el-GR" dirty="0"/>
              <a:t>Διαβητικό </a:t>
            </a:r>
            <a:r>
              <a:rPr lang="el-GR" dirty="0" err="1"/>
              <a:t>μικροπεριβάλλον</a:t>
            </a:r>
            <a:r>
              <a:rPr lang="el-GR" dirty="0"/>
              <a:t> επούλωσης: σημαντική διαταραχή της ισορροπίας μεταξύ τοπικών </a:t>
            </a:r>
            <a:r>
              <a:rPr lang="el-GR" dirty="0" err="1"/>
              <a:t>νευροπεπτιδίων</a:t>
            </a:r>
            <a:r>
              <a:rPr lang="el-GR" dirty="0"/>
              <a:t>, </a:t>
            </a:r>
            <a:r>
              <a:rPr lang="el-GR" dirty="0" err="1"/>
              <a:t>προφλεγμονωδών</a:t>
            </a:r>
            <a:r>
              <a:rPr lang="el-GR" dirty="0"/>
              <a:t> </a:t>
            </a:r>
            <a:r>
              <a:rPr lang="el-GR" dirty="0" err="1"/>
              <a:t>κυτταροκινών</a:t>
            </a:r>
            <a:r>
              <a:rPr lang="el-GR" dirty="0"/>
              <a:t> και πολλαπλασιαστικής απόκρισης των εμπλεκόμενων με την </a:t>
            </a:r>
            <a:r>
              <a:rPr lang="el-GR" dirty="0" smtClean="0"/>
              <a:t>επούλωση, κυττάρων.</a:t>
            </a:r>
            <a:endParaRPr lang="el-GR" dirty="0"/>
          </a:p>
          <a:p>
            <a:pPr algn="just"/>
            <a:r>
              <a:rPr lang="el-GR" dirty="0" err="1"/>
              <a:t>Νευροπεπτίδια</a:t>
            </a:r>
            <a:r>
              <a:rPr lang="el-GR" dirty="0"/>
              <a:t>, όπως η ουσία </a:t>
            </a:r>
            <a:r>
              <a:rPr lang="en-US" dirty="0"/>
              <a:t>P (substance P)</a:t>
            </a:r>
            <a:r>
              <a:rPr lang="el-GR" dirty="0"/>
              <a:t> και το σχετιζόμενο με το γονίδιο της </a:t>
            </a:r>
            <a:r>
              <a:rPr lang="el-GR" dirty="0" err="1" smtClean="0"/>
              <a:t>καλσιτονίνης</a:t>
            </a:r>
            <a:r>
              <a:rPr lang="el-GR" dirty="0" smtClean="0"/>
              <a:t>, </a:t>
            </a:r>
            <a:r>
              <a:rPr lang="el-GR" dirty="0"/>
              <a:t>πεπτίδιο (</a:t>
            </a:r>
            <a:r>
              <a:rPr lang="en-US" dirty="0"/>
              <a:t>CGRP) </a:t>
            </a:r>
            <a:r>
              <a:rPr lang="el-GR" dirty="0"/>
              <a:t>επιδρούν στην έκφραση παραγόντων φλεγμονής και </a:t>
            </a:r>
            <a:r>
              <a:rPr lang="el-GR" dirty="0" err="1"/>
              <a:t>αγγειογένεσης</a:t>
            </a:r>
            <a:r>
              <a:rPr lang="el-GR" dirty="0"/>
              <a:t> (</a:t>
            </a:r>
            <a:r>
              <a:rPr lang="en-US" dirty="0"/>
              <a:t>VEGF, TGF-</a:t>
            </a:r>
            <a:r>
              <a:rPr lang="el-GR" dirty="0"/>
              <a:t>β1)</a:t>
            </a:r>
          </a:p>
          <a:p>
            <a:pPr algn="just"/>
            <a:r>
              <a:rPr lang="el-GR" dirty="0"/>
              <a:t>Τα ανωτέρω </a:t>
            </a:r>
            <a:r>
              <a:rPr lang="el-GR" dirty="0" err="1"/>
              <a:t>νευροπεπτίδια</a:t>
            </a:r>
            <a:r>
              <a:rPr lang="el-GR" dirty="0"/>
              <a:t> ανευρίσκονται σε </a:t>
            </a:r>
            <a:r>
              <a:rPr lang="el-GR" i="1" dirty="0"/>
              <a:t>χαμηλά </a:t>
            </a:r>
            <a:r>
              <a:rPr lang="el-GR" dirty="0"/>
              <a:t>επίπεδα σε διαβητικά </a:t>
            </a:r>
            <a:r>
              <a:rPr lang="el-GR" dirty="0" smtClean="0"/>
              <a:t>έλκη.</a:t>
            </a:r>
            <a:endParaRPr lang="el-GR" dirty="0"/>
          </a:p>
          <a:p>
            <a:pPr algn="just"/>
            <a:r>
              <a:rPr lang="el-GR" dirty="0"/>
              <a:t>Διαταραχή </a:t>
            </a:r>
            <a:r>
              <a:rPr lang="en-US" dirty="0"/>
              <a:t>TGF-</a:t>
            </a:r>
            <a:r>
              <a:rPr lang="el-GR" dirty="0"/>
              <a:t>β1: άμεση συσχέτιση με </a:t>
            </a:r>
            <a:r>
              <a:rPr lang="el-GR" dirty="0" smtClean="0"/>
              <a:t>χρόνια, </a:t>
            </a:r>
            <a:r>
              <a:rPr lang="el-GR" dirty="0"/>
              <a:t>μη-επουλώσιμα </a:t>
            </a:r>
            <a:r>
              <a:rPr lang="el-GR" dirty="0" smtClean="0"/>
              <a:t>έλκη. </a:t>
            </a:r>
            <a:endParaRPr lang="el-GR" dirty="0"/>
          </a:p>
        </p:txBody>
      </p:sp>
    </p:spTree>
    <p:extLst>
      <p:ext uri="{BB962C8B-B14F-4D97-AF65-F5344CB8AC3E}">
        <p14:creationId xmlns="" xmlns:p14="http://schemas.microsoft.com/office/powerpoint/2010/main" val="20140123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680EFCF-F144-074D-B28A-FBCE9A96B53A}"/>
              </a:ext>
            </a:extLst>
          </p:cNvPr>
          <p:cNvSpPr>
            <a:spLocks noGrp="1"/>
          </p:cNvSpPr>
          <p:nvPr>
            <p:ph type="title"/>
          </p:nvPr>
        </p:nvSpPr>
        <p:spPr/>
        <p:txBody>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A14DEDE4-C3A1-F84F-8742-B8C13E40CC36}"/>
              </a:ext>
            </a:extLst>
          </p:cNvPr>
          <p:cNvSpPr>
            <a:spLocks noGrp="1"/>
          </p:cNvSpPr>
          <p:nvPr>
            <p:ph idx="1"/>
          </p:nvPr>
        </p:nvSpPr>
        <p:spPr/>
        <p:txBody>
          <a:bodyPr>
            <a:normAutofit fontScale="92500" lnSpcReduction="20000"/>
          </a:bodyPr>
          <a:lstStyle/>
          <a:p>
            <a:pPr algn="just"/>
            <a:r>
              <a:rPr lang="el-GR" dirty="0"/>
              <a:t>Επιπρόσθετοι παράγοντες </a:t>
            </a:r>
            <a:r>
              <a:rPr lang="el-GR" dirty="0">
                <a:effectLst>
                  <a:outerShdw blurRad="38100" dist="38100" dir="2700000" algn="tl">
                    <a:srgbClr val="000000">
                      <a:alpha val="43137"/>
                    </a:srgbClr>
                  </a:outerShdw>
                </a:effectLst>
              </a:rPr>
              <a:t>τοξικότητας</a:t>
            </a:r>
            <a:r>
              <a:rPr lang="el-GR" dirty="0"/>
              <a:t> στο διαβητικό </a:t>
            </a:r>
            <a:r>
              <a:rPr lang="el-GR" dirty="0" err="1"/>
              <a:t>μικροπεριβάλλον</a:t>
            </a:r>
            <a:r>
              <a:rPr lang="el-GR" dirty="0"/>
              <a:t>: ελεύθερες ρίζες οξυγόνου (</a:t>
            </a:r>
            <a:r>
              <a:rPr lang="en-US" dirty="0"/>
              <a:t>ROS)</a:t>
            </a:r>
            <a:r>
              <a:rPr lang="el-GR" dirty="0"/>
              <a:t> και προϊόντα προχωρημένης </a:t>
            </a:r>
            <a:r>
              <a:rPr lang="el-GR" dirty="0" err="1"/>
              <a:t>γλυκοζυλίωσης</a:t>
            </a:r>
            <a:r>
              <a:rPr lang="el-GR" dirty="0"/>
              <a:t> (</a:t>
            </a:r>
            <a:r>
              <a:rPr lang="en-US" dirty="0"/>
              <a:t>advanced glycoxidation-end products-AGEs)</a:t>
            </a:r>
          </a:p>
          <a:p>
            <a:pPr algn="just"/>
            <a:r>
              <a:rPr lang="el-GR" dirty="0" err="1"/>
              <a:t>Μιτοχονδριακές</a:t>
            </a:r>
            <a:r>
              <a:rPr lang="el-GR" dirty="0"/>
              <a:t> ελεύθερες ρίζες οξυγόνου σχετιζόμενες με την υπεργλυκαιμία: παραγωγή ενός </a:t>
            </a:r>
            <a:r>
              <a:rPr lang="el-GR" dirty="0" err="1"/>
              <a:t>προοξειδωτικού</a:t>
            </a:r>
            <a:r>
              <a:rPr lang="el-GR" dirty="0"/>
              <a:t> περιβάλλοντος με άμεση επίδραση στην επουλωτική </a:t>
            </a:r>
            <a:r>
              <a:rPr lang="el-GR" dirty="0" smtClean="0"/>
              <a:t>διαδικασία.</a:t>
            </a:r>
            <a:endParaRPr lang="el-GR" dirty="0"/>
          </a:p>
          <a:p>
            <a:pPr algn="just"/>
            <a:r>
              <a:rPr lang="el-GR" dirty="0"/>
              <a:t>Ειδικότερα, οι </a:t>
            </a:r>
            <a:r>
              <a:rPr lang="en-US" dirty="0"/>
              <a:t>ROS</a:t>
            </a:r>
            <a:r>
              <a:rPr lang="el-GR" dirty="0"/>
              <a:t> επιδρούν καταστροφικά στη διαδικασία της επούλωσης μέσω κινητοποίησης μηχανισμών </a:t>
            </a:r>
            <a:r>
              <a:rPr lang="el-GR" dirty="0">
                <a:effectLst>
                  <a:outerShdw blurRad="38100" dist="38100" dir="2700000" algn="tl">
                    <a:srgbClr val="000000">
                      <a:alpha val="43137"/>
                    </a:srgbClr>
                  </a:outerShdw>
                </a:effectLst>
              </a:rPr>
              <a:t>κυτταρικής γήρανσης και απόπτωσης </a:t>
            </a:r>
            <a:r>
              <a:rPr lang="el-GR" dirty="0"/>
              <a:t>σε κύτταρα με καταλυτικό ρόλο, όπως </a:t>
            </a:r>
            <a:r>
              <a:rPr lang="el-GR" dirty="0" err="1"/>
              <a:t>ινοβλάστες</a:t>
            </a:r>
            <a:r>
              <a:rPr lang="el-GR" dirty="0"/>
              <a:t>, </a:t>
            </a:r>
            <a:r>
              <a:rPr lang="el-GR" dirty="0" err="1"/>
              <a:t>κερατινοκύτταρα</a:t>
            </a:r>
            <a:r>
              <a:rPr lang="el-GR" dirty="0"/>
              <a:t> και ενδοθηλιακά </a:t>
            </a:r>
            <a:r>
              <a:rPr lang="el-GR" dirty="0" smtClean="0"/>
              <a:t>κύτταρα.  </a:t>
            </a:r>
            <a:endParaRPr lang="el-GR" dirty="0"/>
          </a:p>
        </p:txBody>
      </p:sp>
    </p:spTree>
    <p:extLst>
      <p:ext uri="{BB962C8B-B14F-4D97-AF65-F5344CB8AC3E}">
        <p14:creationId xmlns="" xmlns:p14="http://schemas.microsoft.com/office/powerpoint/2010/main" val="36455369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56F91F7A-F71F-3A47-A4F8-A0F651920B88}"/>
              </a:ext>
            </a:extLst>
          </p:cNvPr>
          <p:cNvSpPr>
            <a:spLocks noGrp="1"/>
          </p:cNvSpPr>
          <p:nvPr>
            <p:ph type="title"/>
          </p:nvPr>
        </p:nvSpPr>
        <p:spPr/>
        <p:txBody>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F42A2FEA-2F9E-7F47-AB06-B68939946B43}"/>
              </a:ext>
            </a:extLst>
          </p:cNvPr>
          <p:cNvSpPr>
            <a:spLocks noGrp="1"/>
          </p:cNvSpPr>
          <p:nvPr>
            <p:ph idx="1"/>
          </p:nvPr>
        </p:nvSpPr>
        <p:spPr/>
        <p:txBody>
          <a:bodyPr>
            <a:normAutofit fontScale="92500" lnSpcReduction="20000"/>
          </a:bodyPr>
          <a:lstStyle/>
          <a:p>
            <a:pPr algn="just"/>
            <a:r>
              <a:rPr lang="el-GR" dirty="0">
                <a:effectLst>
                  <a:outerShdw blurRad="38100" dist="38100" dir="2700000" algn="tl">
                    <a:srgbClr val="000000">
                      <a:alpha val="43137"/>
                    </a:srgbClr>
                  </a:outerShdw>
                </a:effectLst>
              </a:rPr>
              <a:t>Προϊόντα προχωρημένης </a:t>
            </a:r>
            <a:r>
              <a:rPr lang="el-GR" dirty="0" err="1">
                <a:effectLst>
                  <a:outerShdw blurRad="38100" dist="38100" dir="2700000" algn="tl">
                    <a:srgbClr val="000000">
                      <a:alpha val="43137"/>
                    </a:srgbClr>
                  </a:outerShdw>
                </a:effectLst>
              </a:rPr>
              <a:t>γλυκοζυλίωσης</a:t>
            </a:r>
            <a:r>
              <a:rPr lang="el-GR" dirty="0">
                <a:effectLst>
                  <a:outerShdw blurRad="38100" dist="38100" dir="2700000" algn="tl">
                    <a:srgbClr val="000000">
                      <a:alpha val="43137"/>
                    </a:srgbClr>
                  </a:outerShdw>
                </a:effectLst>
              </a:rPr>
              <a:t> </a:t>
            </a:r>
            <a:r>
              <a:rPr lang="el-GR" dirty="0"/>
              <a:t>(</a:t>
            </a:r>
            <a:r>
              <a:rPr lang="en-US" dirty="0"/>
              <a:t>advanced glycoxidation-end products-AGEs)</a:t>
            </a:r>
            <a:r>
              <a:rPr lang="el-GR" dirty="0"/>
              <a:t>: </a:t>
            </a:r>
            <a:r>
              <a:rPr lang="el-GR" dirty="0" err="1"/>
              <a:t>παθογενετικά</a:t>
            </a:r>
            <a:r>
              <a:rPr lang="el-GR" dirty="0"/>
              <a:t> από τα σημαντικότερα μόρια που προκαλούν </a:t>
            </a:r>
            <a:r>
              <a:rPr lang="el-GR" dirty="0" err="1"/>
              <a:t>ιστικές</a:t>
            </a:r>
            <a:r>
              <a:rPr lang="el-GR" dirty="0"/>
              <a:t> αλλοιώσεις σε διαβητικούς </a:t>
            </a:r>
            <a:r>
              <a:rPr lang="el-GR" dirty="0" smtClean="0"/>
              <a:t>ασθενείς.</a:t>
            </a:r>
            <a:endParaRPr lang="el-GR" dirty="0"/>
          </a:p>
          <a:p>
            <a:pPr algn="just"/>
            <a:r>
              <a:rPr lang="el-GR" dirty="0"/>
              <a:t>Πρόκληση μη-</a:t>
            </a:r>
            <a:r>
              <a:rPr lang="el-GR" dirty="0" err="1"/>
              <a:t>ενζυμικών</a:t>
            </a:r>
            <a:r>
              <a:rPr lang="el-GR" dirty="0"/>
              <a:t> αλλαγών σε πρωτεΐνες, όπως οι δερματικές ελαστικές ίνες και το </a:t>
            </a:r>
            <a:r>
              <a:rPr lang="el-GR" dirty="0" smtClean="0"/>
              <a:t>κολλαγόνο.</a:t>
            </a:r>
            <a:endParaRPr lang="el-GR" dirty="0"/>
          </a:p>
          <a:p>
            <a:pPr algn="just"/>
            <a:r>
              <a:rPr lang="el-GR" dirty="0"/>
              <a:t>Επίσης, πρόκληση κατάτμησης πρωτεϊνών και οξείδωσης </a:t>
            </a:r>
            <a:r>
              <a:rPr lang="el-GR" dirty="0" err="1"/>
              <a:t>νουκλεϊκών</a:t>
            </a:r>
            <a:r>
              <a:rPr lang="el-GR" dirty="0"/>
              <a:t> οξέων και </a:t>
            </a:r>
            <a:r>
              <a:rPr lang="el-GR" dirty="0" smtClean="0"/>
              <a:t>λιπιδίων.</a:t>
            </a:r>
            <a:endParaRPr lang="el-GR" dirty="0"/>
          </a:p>
          <a:p>
            <a:pPr algn="just"/>
            <a:r>
              <a:rPr lang="el-GR" dirty="0"/>
              <a:t>Τα ανωτέρω έχουν ως αποτέλεσμα την πρόωρη γήρανση των δερματικών κυττάρων των διαβητικών </a:t>
            </a:r>
            <a:r>
              <a:rPr lang="el-GR" dirty="0" smtClean="0"/>
              <a:t>ασθενών.</a:t>
            </a:r>
            <a:endParaRPr lang="el-GR" dirty="0"/>
          </a:p>
          <a:p>
            <a:pPr algn="just"/>
            <a:r>
              <a:rPr lang="en-US" dirty="0"/>
              <a:t>AGEs</a:t>
            </a:r>
            <a:r>
              <a:rPr lang="el-GR" dirty="0"/>
              <a:t>: προώθηση της </a:t>
            </a:r>
            <a:r>
              <a:rPr lang="el-GR" dirty="0" err="1">
                <a:effectLst>
                  <a:outerShdw blurRad="38100" dist="38100" dir="2700000" algn="tl">
                    <a:srgbClr val="000000">
                      <a:alpha val="43137"/>
                    </a:srgbClr>
                  </a:outerShdw>
                </a:effectLst>
              </a:rPr>
              <a:t>αυτοφαγίας</a:t>
            </a:r>
            <a:r>
              <a:rPr lang="el-GR" dirty="0"/>
              <a:t> πολλαπλών κυτταρικών τύπων, όπως των </a:t>
            </a:r>
            <a:r>
              <a:rPr lang="el-GR" dirty="0" err="1" smtClean="0"/>
              <a:t>ινοβλαστών</a:t>
            </a:r>
            <a:r>
              <a:rPr lang="el-GR" dirty="0" smtClean="0"/>
              <a:t>.</a:t>
            </a:r>
            <a:endParaRPr lang="el-GR" dirty="0"/>
          </a:p>
          <a:p>
            <a:pPr marL="0" indent="0" algn="just">
              <a:buNone/>
            </a:pPr>
            <a:endParaRPr lang="el-GR" dirty="0"/>
          </a:p>
          <a:p>
            <a:endParaRPr lang="el-GR" dirty="0"/>
          </a:p>
          <a:p>
            <a:endParaRPr lang="el-GR" dirty="0"/>
          </a:p>
        </p:txBody>
      </p:sp>
    </p:spTree>
    <p:extLst>
      <p:ext uri="{BB962C8B-B14F-4D97-AF65-F5344CB8AC3E}">
        <p14:creationId xmlns="" xmlns:p14="http://schemas.microsoft.com/office/powerpoint/2010/main" val="32515443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2B0EDA0-69BD-2248-A9D2-30F921C7C3BC}"/>
              </a:ext>
            </a:extLst>
          </p:cNvPr>
          <p:cNvSpPr>
            <a:spLocks noGrp="1"/>
          </p:cNvSpPr>
          <p:nvPr>
            <p:ph type="title"/>
          </p:nvPr>
        </p:nvSpPr>
        <p:spPr/>
        <p:txBody>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A11AD479-79D6-D047-98C0-2F0CCE859799}"/>
              </a:ext>
            </a:extLst>
          </p:cNvPr>
          <p:cNvSpPr>
            <a:spLocks noGrp="1"/>
          </p:cNvSpPr>
          <p:nvPr>
            <p:ph idx="1"/>
          </p:nvPr>
        </p:nvSpPr>
        <p:spPr/>
        <p:txBody>
          <a:bodyPr>
            <a:normAutofit lnSpcReduction="10000"/>
          </a:bodyPr>
          <a:lstStyle/>
          <a:p>
            <a:pPr algn="just"/>
            <a:r>
              <a:rPr lang="el-GR" dirty="0"/>
              <a:t>Αλληλεπίδραση </a:t>
            </a:r>
            <a:r>
              <a:rPr lang="en-US" dirty="0"/>
              <a:t>AGEs </a:t>
            </a:r>
            <a:r>
              <a:rPr lang="el-GR" dirty="0"/>
              <a:t>με τους υποδοχείς τους (</a:t>
            </a:r>
            <a:r>
              <a:rPr lang="en-US" dirty="0"/>
              <a:t>RAGE):</a:t>
            </a:r>
            <a:r>
              <a:rPr lang="el-GR" dirty="0"/>
              <a:t> σημαντικός ο ρόλος τους σε όλες τις επιπλοκές του διαβήτη στους </a:t>
            </a:r>
            <a:r>
              <a:rPr lang="el-GR" dirty="0" smtClean="0"/>
              <a:t>ιστούς.</a:t>
            </a:r>
            <a:endParaRPr lang="el-GR" dirty="0"/>
          </a:p>
          <a:p>
            <a:pPr algn="just"/>
            <a:r>
              <a:rPr lang="el-GR" dirty="0"/>
              <a:t>Η πρόσδεση του </a:t>
            </a:r>
            <a:r>
              <a:rPr lang="el-GR" dirty="0" err="1"/>
              <a:t>συνδέτη</a:t>
            </a:r>
            <a:r>
              <a:rPr lang="el-GR" dirty="0"/>
              <a:t> και ενεργοποίηση του </a:t>
            </a:r>
            <a:r>
              <a:rPr lang="en-US" dirty="0"/>
              <a:t>RAGE</a:t>
            </a:r>
            <a:r>
              <a:rPr lang="el-GR" dirty="0"/>
              <a:t> οδηγεί σε </a:t>
            </a:r>
            <a:r>
              <a:rPr lang="el-GR" dirty="0" smtClean="0"/>
              <a:t>οξειδωτική καταπόνηση (στρες) </a:t>
            </a:r>
            <a:r>
              <a:rPr lang="el-GR" dirty="0"/>
              <a:t>του κυττάρου και ενεργοποίηση της </a:t>
            </a:r>
            <a:r>
              <a:rPr lang="el-GR" dirty="0" err="1"/>
              <a:t>σηματοδοτικής</a:t>
            </a:r>
            <a:r>
              <a:rPr lang="el-GR" dirty="0"/>
              <a:t> οδού </a:t>
            </a:r>
            <a:r>
              <a:rPr lang="en-US" dirty="0"/>
              <a:t>NF-</a:t>
            </a:r>
            <a:r>
              <a:rPr lang="el-GR" dirty="0" smtClean="0"/>
              <a:t>κΒ, </a:t>
            </a:r>
            <a:r>
              <a:rPr lang="el-GR" dirty="0"/>
              <a:t>μέσω των μονοπατιών </a:t>
            </a:r>
            <a:r>
              <a:rPr lang="en-US" dirty="0"/>
              <a:t>p21ras </a:t>
            </a:r>
            <a:r>
              <a:rPr lang="el-GR" dirty="0"/>
              <a:t>και ΜΑ</a:t>
            </a:r>
            <a:r>
              <a:rPr lang="en-US" dirty="0"/>
              <a:t>P</a:t>
            </a:r>
            <a:r>
              <a:rPr lang="el-GR" dirty="0"/>
              <a:t> </a:t>
            </a:r>
            <a:r>
              <a:rPr lang="el-GR" dirty="0" err="1" smtClean="0"/>
              <a:t>κινασών</a:t>
            </a:r>
            <a:r>
              <a:rPr lang="el-GR" dirty="0" smtClean="0"/>
              <a:t>.</a:t>
            </a:r>
            <a:endParaRPr lang="el-GR" dirty="0"/>
          </a:p>
          <a:p>
            <a:pPr algn="just"/>
            <a:r>
              <a:rPr lang="el-GR" dirty="0"/>
              <a:t>Τα ανωτέρω οδηγούν σε περαιτέρω παραγωγή </a:t>
            </a:r>
            <a:r>
              <a:rPr lang="el-GR" dirty="0" err="1"/>
              <a:t>προφλεγμονωδών</a:t>
            </a:r>
            <a:r>
              <a:rPr lang="el-GR" dirty="0"/>
              <a:t> </a:t>
            </a:r>
            <a:r>
              <a:rPr lang="el-GR" dirty="0" err="1"/>
              <a:t>κυτταροκινών</a:t>
            </a:r>
            <a:r>
              <a:rPr lang="el-GR" dirty="0"/>
              <a:t> και οξειδωτικών </a:t>
            </a:r>
            <a:r>
              <a:rPr lang="el-GR" dirty="0" smtClean="0"/>
              <a:t>ριζών.</a:t>
            </a:r>
            <a:endParaRPr lang="el-GR" dirty="0"/>
          </a:p>
        </p:txBody>
      </p:sp>
    </p:spTree>
    <p:extLst>
      <p:ext uri="{BB962C8B-B14F-4D97-AF65-F5344CB8AC3E}">
        <p14:creationId xmlns="" xmlns:p14="http://schemas.microsoft.com/office/powerpoint/2010/main" val="26464611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3FBE7F64-C7F3-624A-BF00-5A17B0745DFC}"/>
              </a:ext>
            </a:extLst>
          </p:cNvPr>
          <p:cNvSpPr>
            <a:spLocks noGrp="1"/>
          </p:cNvSpPr>
          <p:nvPr>
            <p:ph type="title"/>
          </p:nvPr>
        </p:nvSpPr>
        <p:spPr/>
        <p:txBody>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185DC294-B54D-5643-8614-56C6D0A86394}"/>
              </a:ext>
            </a:extLst>
          </p:cNvPr>
          <p:cNvSpPr>
            <a:spLocks noGrp="1"/>
          </p:cNvSpPr>
          <p:nvPr>
            <p:ph idx="1"/>
          </p:nvPr>
        </p:nvSpPr>
        <p:spPr/>
        <p:txBody>
          <a:bodyPr/>
          <a:lstStyle/>
          <a:p>
            <a:pPr algn="just"/>
            <a:r>
              <a:rPr lang="el-GR" dirty="0"/>
              <a:t>Χρόνια έλκη (&gt;8 μήνες): περισσότερα φλεγμονώδη κύτταρα και </a:t>
            </a:r>
            <a:r>
              <a:rPr lang="el-GR" dirty="0" err="1"/>
              <a:t>εξωκυττάρια</a:t>
            </a:r>
            <a:r>
              <a:rPr lang="el-GR" dirty="0"/>
              <a:t> ουσία συγκριτικά με οξέα έλκη (&lt;μισό μήνα</a:t>
            </a:r>
            <a:r>
              <a:rPr lang="el-GR" dirty="0" smtClean="0"/>
              <a:t>).</a:t>
            </a:r>
            <a:endParaRPr lang="el-GR" dirty="0"/>
          </a:p>
          <a:p>
            <a:pPr algn="just"/>
            <a:r>
              <a:rPr lang="el-GR" dirty="0"/>
              <a:t>Επιπρόσθετα ιστολογικά ευρήματα: πάχυνση του αγγειακού τοιχώματος, </a:t>
            </a:r>
            <a:r>
              <a:rPr lang="el-GR" dirty="0" err="1"/>
              <a:t>περιαγγειακή</a:t>
            </a:r>
            <a:r>
              <a:rPr lang="el-GR" dirty="0"/>
              <a:t> φλεγμονώδη διήθηση, κατακερματισμός ελαστικών ινών </a:t>
            </a:r>
            <a:r>
              <a:rPr lang="el-GR" dirty="0" err="1"/>
              <a:t>εξωκυττάριας</a:t>
            </a:r>
            <a:r>
              <a:rPr lang="el-GR" dirty="0"/>
              <a:t> θεμέλιας </a:t>
            </a:r>
            <a:r>
              <a:rPr lang="el-GR" dirty="0" smtClean="0"/>
              <a:t>ουσίας.</a:t>
            </a:r>
            <a:endParaRPr lang="el-GR" dirty="0"/>
          </a:p>
          <a:p>
            <a:pPr algn="just"/>
            <a:r>
              <a:rPr lang="el-GR" dirty="0"/>
              <a:t>Μορφολογικές ανωμαλίες </a:t>
            </a:r>
            <a:r>
              <a:rPr lang="el-GR" dirty="0" err="1"/>
              <a:t>ινοβλαστών</a:t>
            </a:r>
            <a:r>
              <a:rPr lang="el-GR" dirty="0"/>
              <a:t>, απότοκος </a:t>
            </a:r>
            <a:r>
              <a:rPr lang="el-GR" dirty="0" smtClean="0"/>
              <a:t>υπεργλυκαιμίας.</a:t>
            </a:r>
            <a:endParaRPr lang="el-GR" dirty="0"/>
          </a:p>
          <a:p>
            <a:pPr algn="just"/>
            <a:endParaRPr lang="el-GR" dirty="0"/>
          </a:p>
        </p:txBody>
      </p:sp>
    </p:spTree>
    <p:extLst>
      <p:ext uri="{BB962C8B-B14F-4D97-AF65-F5344CB8AC3E}">
        <p14:creationId xmlns="" xmlns:p14="http://schemas.microsoft.com/office/powerpoint/2010/main" val="13178140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950F5DA-5E40-5C46-AC13-757CAC0F00F0}"/>
              </a:ext>
            </a:extLst>
          </p:cNvPr>
          <p:cNvSpPr>
            <a:spLocks noGrp="1"/>
          </p:cNvSpPr>
          <p:nvPr>
            <p:ph type="title"/>
          </p:nvPr>
        </p:nvSpPr>
        <p:spPr/>
        <p:txBody>
          <a:bodyPr/>
          <a:lstStyle/>
          <a:p>
            <a:pPr algn="ctr"/>
            <a:r>
              <a:rPr lang="el-GR" dirty="0"/>
              <a:t>Διαβητικό πόδι</a:t>
            </a:r>
          </a:p>
        </p:txBody>
      </p:sp>
      <p:sp>
        <p:nvSpPr>
          <p:cNvPr id="3" name="Θέση περιεχομένου 2">
            <a:extLst>
              <a:ext uri="{FF2B5EF4-FFF2-40B4-BE49-F238E27FC236}">
                <a16:creationId xmlns="" xmlns:a16="http://schemas.microsoft.com/office/drawing/2014/main" id="{1117C611-E4D8-7344-A273-AE17C92C96DB}"/>
              </a:ext>
            </a:extLst>
          </p:cNvPr>
          <p:cNvSpPr>
            <a:spLocks noGrp="1"/>
          </p:cNvSpPr>
          <p:nvPr>
            <p:ph idx="1"/>
          </p:nvPr>
        </p:nvSpPr>
        <p:spPr/>
        <p:txBody>
          <a:bodyPr>
            <a:normAutofit fontScale="92500" lnSpcReduction="10000"/>
          </a:bodyPr>
          <a:lstStyle/>
          <a:p>
            <a:pPr algn="just"/>
            <a:r>
              <a:rPr lang="el-GR" dirty="0"/>
              <a:t>Περιφερική διαβητική νευροπάθεια: καθοριστικός παράγοντας ανάπτυξης διαβητικών </a:t>
            </a:r>
            <a:r>
              <a:rPr lang="el-GR" dirty="0" smtClean="0"/>
              <a:t>ελκών.</a:t>
            </a:r>
            <a:endParaRPr lang="el-GR" dirty="0"/>
          </a:p>
          <a:p>
            <a:pPr algn="just"/>
            <a:r>
              <a:rPr lang="el-GR" dirty="0"/>
              <a:t>Απώλεια των αισθητικών νευρώνων </a:t>
            </a:r>
            <a:r>
              <a:rPr lang="el-GR" dirty="0">
                <a:sym typeface="Wingdings" pitchFamily="2" charset="2"/>
              </a:rPr>
              <a:t> απώλεια της αντίληψης της αίσθησης της </a:t>
            </a:r>
            <a:r>
              <a:rPr lang="el-GR" dirty="0" smtClean="0">
                <a:sym typeface="Wingdings" pitchFamily="2" charset="2"/>
              </a:rPr>
              <a:t>πίεσης.</a:t>
            </a:r>
            <a:endParaRPr lang="el-GR" dirty="0">
              <a:sym typeface="Wingdings" pitchFamily="2" charset="2"/>
            </a:endParaRPr>
          </a:p>
          <a:p>
            <a:pPr algn="just"/>
            <a:r>
              <a:rPr lang="el-GR" dirty="0">
                <a:sym typeface="Wingdings" pitchFamily="2" charset="2"/>
              </a:rPr>
              <a:t>Διαταραχή των κινητικών νευρώνων  αρχιτεκτονικές αλλαγές των άκρων ποδών, με αποτέλεσμα περισσότερη έκθεση σε ζημιογόνα εξωτερικά ερεθίσματα </a:t>
            </a:r>
            <a:r>
              <a:rPr lang="el-GR" dirty="0" smtClean="0">
                <a:sym typeface="Wingdings" pitchFamily="2" charset="2"/>
              </a:rPr>
              <a:t>πίεσης.</a:t>
            </a:r>
            <a:endParaRPr lang="el-GR" dirty="0">
              <a:sym typeface="Wingdings" pitchFamily="2" charset="2"/>
            </a:endParaRPr>
          </a:p>
          <a:p>
            <a:pPr algn="just"/>
            <a:r>
              <a:rPr lang="el-GR" dirty="0">
                <a:sym typeface="Wingdings" pitchFamily="2" charset="2"/>
              </a:rPr>
              <a:t>Ανάπτυξη αντιδραστικής </a:t>
            </a:r>
            <a:r>
              <a:rPr lang="el-GR" dirty="0" err="1">
                <a:sym typeface="Wingdings" pitchFamily="2" charset="2"/>
              </a:rPr>
              <a:t>υπερκεράτωσης</a:t>
            </a:r>
            <a:r>
              <a:rPr lang="el-GR" dirty="0">
                <a:sym typeface="Wingdings" pitchFamily="2" charset="2"/>
              </a:rPr>
              <a:t> επιδερμίδας που προσπαθεί να καλύψει περιοχή αυξημένων τάσεων  τελικά ανάπτυξη μικρής βλάβης, που παρουσία μικροβίων, θα μετατραπεί σε </a:t>
            </a:r>
            <a:r>
              <a:rPr lang="el-GR" dirty="0" smtClean="0">
                <a:sym typeface="Wingdings" pitchFamily="2" charset="2"/>
              </a:rPr>
              <a:t>μεγαλύτερη. </a:t>
            </a:r>
            <a:endParaRPr lang="el-GR" dirty="0"/>
          </a:p>
        </p:txBody>
      </p:sp>
    </p:spTree>
    <p:extLst>
      <p:ext uri="{BB962C8B-B14F-4D97-AF65-F5344CB8AC3E}">
        <p14:creationId xmlns="" xmlns:p14="http://schemas.microsoft.com/office/powerpoint/2010/main" val="79806286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066925" y="365126"/>
            <a:ext cx="6448424" cy="1325563"/>
          </a:xfrm>
        </p:spPr>
        <p:txBody>
          <a:bodyPr/>
          <a:lstStyle/>
          <a:p>
            <a:r>
              <a:rPr lang="el-GR" dirty="0" smtClean="0"/>
              <a:t>Θεραπευτικοί στόχοι</a:t>
            </a:r>
            <a:endParaRPr lang="el-GR" dirty="0"/>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69874" y="2130423"/>
            <a:ext cx="8684349" cy="38989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499544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505132B-E547-3E40-A723-D093766A59F9}"/>
              </a:ext>
            </a:extLst>
          </p:cNvPr>
          <p:cNvSpPr>
            <a:spLocks noGrp="1"/>
          </p:cNvSpPr>
          <p:nvPr>
            <p:ph type="title"/>
          </p:nvPr>
        </p:nvSpPr>
        <p:spPr/>
        <p:txBody>
          <a:bodyPr/>
          <a:lstStyle/>
          <a:p>
            <a:pPr algn="ctr"/>
            <a:r>
              <a:rPr lang="el-GR" dirty="0"/>
              <a:t>Βιβλιογραφία</a:t>
            </a:r>
          </a:p>
        </p:txBody>
      </p:sp>
      <p:sp>
        <p:nvSpPr>
          <p:cNvPr id="3" name="Θέση περιεχομένου 2">
            <a:extLst>
              <a:ext uri="{FF2B5EF4-FFF2-40B4-BE49-F238E27FC236}">
                <a16:creationId xmlns="" xmlns:a16="http://schemas.microsoft.com/office/drawing/2014/main" id="{D4C7AF44-E83E-A94B-B5DC-C1BB7153DAEA}"/>
              </a:ext>
            </a:extLst>
          </p:cNvPr>
          <p:cNvSpPr>
            <a:spLocks noGrp="1"/>
          </p:cNvSpPr>
          <p:nvPr>
            <p:ph idx="1"/>
          </p:nvPr>
        </p:nvSpPr>
        <p:spPr>
          <a:xfrm>
            <a:off x="464024" y="1446664"/>
            <a:ext cx="8051326" cy="5411336"/>
          </a:xfrm>
        </p:spPr>
        <p:txBody>
          <a:bodyPr>
            <a:normAutofit fontScale="77500" lnSpcReduction="20000"/>
          </a:bodyPr>
          <a:lstStyle/>
          <a:p>
            <a:pPr algn="just"/>
            <a:r>
              <a:rPr lang="en-US" dirty="0" err="1"/>
              <a:t>Berlanga</a:t>
            </a:r>
            <a:r>
              <a:rPr lang="en-US" dirty="0"/>
              <a:t>-Acosta J, Fernández-</a:t>
            </a:r>
            <a:r>
              <a:rPr lang="en-US" dirty="0" err="1"/>
              <a:t>Montequín</a:t>
            </a:r>
            <a:r>
              <a:rPr lang="en-US" dirty="0"/>
              <a:t> J, Valdés-Pérez C, </a:t>
            </a:r>
            <a:r>
              <a:rPr lang="en-US" dirty="0" err="1"/>
              <a:t>Savigne</a:t>
            </a:r>
            <a:r>
              <a:rPr lang="en-US" dirty="0"/>
              <a:t>-Gutiérrez W, Mendoza-</a:t>
            </a:r>
            <a:r>
              <a:rPr lang="en-US" dirty="0" err="1"/>
              <a:t>Marí</a:t>
            </a:r>
            <a:r>
              <a:rPr lang="en-US" dirty="0"/>
              <a:t> Y, et al. Diabetic Foot Ulcers and Epidermal Growth Factor: Revisiting the Local Delivery Route for a Successful Outcome. Biomed Res Int. 2017;2017:2923759</a:t>
            </a:r>
            <a:r>
              <a:rPr lang="en-US" dirty="0" smtClean="0"/>
              <a:t>.</a:t>
            </a:r>
          </a:p>
          <a:p>
            <a:pPr algn="just"/>
            <a:r>
              <a:rPr lang="en-US" dirty="0" err="1" smtClean="0"/>
              <a:t>Zubair</a:t>
            </a:r>
            <a:r>
              <a:rPr lang="en-US" dirty="0" smtClean="0"/>
              <a:t>, M., Ahmad, J. Role of growth factors and cytokines in diabetic foot ulcer healing: A detailed review. </a:t>
            </a:r>
            <a:r>
              <a:rPr lang="en-US" i="1" dirty="0" smtClean="0"/>
              <a:t>Rev </a:t>
            </a:r>
            <a:r>
              <a:rPr lang="en-US" i="1" dirty="0" err="1" smtClean="0"/>
              <a:t>Endocr</a:t>
            </a:r>
            <a:r>
              <a:rPr lang="en-US" i="1" dirty="0" smtClean="0"/>
              <a:t> </a:t>
            </a:r>
            <a:r>
              <a:rPr lang="en-US" i="1" dirty="0" err="1" smtClean="0"/>
              <a:t>Metab</a:t>
            </a:r>
            <a:r>
              <a:rPr lang="en-US" i="1" dirty="0" smtClean="0"/>
              <a:t> </a:t>
            </a:r>
            <a:r>
              <a:rPr lang="en-US" i="1" dirty="0" err="1" smtClean="0"/>
              <a:t>Disord</a:t>
            </a:r>
            <a:r>
              <a:rPr lang="en-US" dirty="0" smtClean="0"/>
              <a:t> </a:t>
            </a:r>
            <a:r>
              <a:rPr lang="en-US" b="1" dirty="0" smtClean="0"/>
              <a:t>20, </a:t>
            </a:r>
            <a:r>
              <a:rPr lang="en-US" dirty="0" smtClean="0"/>
              <a:t>207–217 (2019). https://doi.org/10.1007/s11154-019-09492-1</a:t>
            </a:r>
            <a:r>
              <a:rPr lang="en-US" dirty="0"/>
              <a:t> </a:t>
            </a:r>
          </a:p>
          <a:p>
            <a:pPr algn="just"/>
            <a:r>
              <a:rPr lang="en-US" dirty="0" err="1"/>
              <a:t>Gherman</a:t>
            </a:r>
            <a:r>
              <a:rPr lang="en-US" dirty="0"/>
              <a:t> D, </a:t>
            </a:r>
            <a:r>
              <a:rPr lang="en-US" dirty="0" err="1"/>
              <a:t>Dumitrescu</a:t>
            </a:r>
            <a:r>
              <a:rPr lang="en-US" dirty="0"/>
              <a:t> CI, Ciocan A, </a:t>
            </a:r>
            <a:r>
              <a:rPr lang="en-US" dirty="0" err="1"/>
              <a:t>Melincovici</a:t>
            </a:r>
            <a:r>
              <a:rPr lang="en-US" dirty="0"/>
              <a:t> CS. Histopathological changes in major amputations due to diabetic foot - a review. Rom J </a:t>
            </a:r>
            <a:r>
              <a:rPr lang="en-US" dirty="0" err="1"/>
              <a:t>Morphol</a:t>
            </a:r>
            <a:r>
              <a:rPr lang="en-US" dirty="0"/>
              <a:t> </a:t>
            </a:r>
            <a:r>
              <a:rPr lang="en-US" dirty="0" err="1"/>
              <a:t>Embryol</a:t>
            </a:r>
            <a:r>
              <a:rPr lang="en-US" dirty="0"/>
              <a:t>. 2018;59:699-702.</a:t>
            </a:r>
          </a:p>
          <a:p>
            <a:pPr algn="just"/>
            <a:r>
              <a:rPr lang="en-US" dirty="0"/>
              <a:t>Noor S, Zubair M, Ahmad J. Diabetic foot ulcer--A review on pathophysiology, classification and microbial etiology. Diabetes </a:t>
            </a:r>
            <a:r>
              <a:rPr lang="en-US" dirty="0" err="1"/>
              <a:t>Metab</a:t>
            </a:r>
            <a:r>
              <a:rPr lang="en-US" dirty="0"/>
              <a:t> </a:t>
            </a:r>
            <a:r>
              <a:rPr lang="en-US" dirty="0" err="1"/>
              <a:t>Syndr</a:t>
            </a:r>
            <a:r>
              <a:rPr lang="en-US" dirty="0"/>
              <a:t>. 2015;9:192-9.</a:t>
            </a:r>
          </a:p>
          <a:p>
            <a:pPr algn="just"/>
            <a:r>
              <a:rPr lang="en-US" dirty="0"/>
              <a:t>Ahmad J. The diabetic foot. Diabetes </a:t>
            </a:r>
            <a:r>
              <a:rPr lang="en-US" dirty="0" err="1"/>
              <a:t>Metab</a:t>
            </a:r>
            <a:r>
              <a:rPr lang="en-US" dirty="0"/>
              <a:t> </a:t>
            </a:r>
            <a:r>
              <a:rPr lang="en-US" dirty="0" err="1"/>
              <a:t>Syndr</a:t>
            </a:r>
            <a:r>
              <a:rPr lang="en-US" dirty="0"/>
              <a:t>. 2016;10:48-60.</a:t>
            </a:r>
          </a:p>
          <a:p>
            <a:pPr algn="just"/>
            <a:r>
              <a:rPr lang="en-US" dirty="0" err="1"/>
              <a:t>Brem</a:t>
            </a:r>
            <a:r>
              <a:rPr lang="en-US" dirty="0"/>
              <a:t> H, </a:t>
            </a:r>
            <a:r>
              <a:rPr lang="en-US" dirty="0" err="1"/>
              <a:t>Tomic-Canic</a:t>
            </a:r>
            <a:r>
              <a:rPr lang="en-US" dirty="0"/>
              <a:t> M. Cellular and molecular basis of wound healing in diabetes. J Clin Invest. 2007;117:1219-22. </a:t>
            </a:r>
          </a:p>
          <a:p>
            <a:pPr algn="just"/>
            <a:r>
              <a:rPr lang="en-US" dirty="0"/>
              <a:t>Robbins, </a:t>
            </a:r>
            <a:r>
              <a:rPr lang="en-US" dirty="0" err="1"/>
              <a:t>Cotran</a:t>
            </a:r>
            <a:r>
              <a:rPr lang="en-US" dirty="0"/>
              <a:t> (eds). Pathologic Basis of Disease 9</a:t>
            </a:r>
            <a:r>
              <a:rPr lang="en-US" baseline="30000" dirty="0"/>
              <a:t>th</a:t>
            </a:r>
            <a:r>
              <a:rPr lang="en-US" dirty="0"/>
              <a:t> edition.</a:t>
            </a:r>
          </a:p>
          <a:p>
            <a:pPr algn="just"/>
            <a:endParaRPr lang="el-GR" dirty="0"/>
          </a:p>
        </p:txBody>
      </p:sp>
    </p:spTree>
    <p:extLst>
      <p:ext uri="{BB962C8B-B14F-4D97-AF65-F5344CB8AC3E}">
        <p14:creationId xmlns="" xmlns:p14="http://schemas.microsoft.com/office/powerpoint/2010/main" val="771962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 xmlns:a16="http://schemas.microsoft.com/office/drawing/2014/main" id="{DC82B6D4-B92F-384F-8134-2C2E8C26540E}"/>
              </a:ext>
            </a:extLst>
          </p:cNvPr>
          <p:cNvSpPr>
            <a:spLocks noGrp="1" noChangeArrowheads="1"/>
          </p:cNvSpPr>
          <p:nvPr>
            <p:ph type="title"/>
          </p:nvPr>
        </p:nvSpPr>
        <p:spPr/>
        <p:txBody>
          <a:bodyPr/>
          <a:lstStyle/>
          <a:p>
            <a:pPr algn="ctr" eaLnBrk="1" hangingPunct="1">
              <a:defRPr/>
            </a:pPr>
            <a:r>
              <a:rPr lang="el-GR" sz="4000" b="1" dirty="0" err="1"/>
              <a:t>Εξωκυττάρια</a:t>
            </a:r>
            <a:r>
              <a:rPr lang="el-GR" sz="4000" b="1" dirty="0"/>
              <a:t> ουσία</a:t>
            </a:r>
            <a:r>
              <a:rPr lang="el-GR" sz="4000" dirty="0"/>
              <a:t> </a:t>
            </a:r>
            <a:br>
              <a:rPr lang="el-GR" sz="4000" dirty="0"/>
            </a:br>
            <a:r>
              <a:rPr lang="el-GR" sz="4000" b="1" dirty="0"/>
              <a:t>Βασικές Μεμβράνες</a:t>
            </a:r>
          </a:p>
        </p:txBody>
      </p:sp>
      <p:sp>
        <p:nvSpPr>
          <p:cNvPr id="95235" name="Rectangle 3">
            <a:extLst>
              <a:ext uri="{FF2B5EF4-FFF2-40B4-BE49-F238E27FC236}">
                <a16:creationId xmlns="" xmlns:a16="http://schemas.microsoft.com/office/drawing/2014/main" id="{847AA58E-1B7E-A149-BD3A-5DDCBE391684}"/>
              </a:ext>
            </a:extLst>
          </p:cNvPr>
          <p:cNvSpPr>
            <a:spLocks noGrp="1" noChangeArrowheads="1"/>
          </p:cNvSpPr>
          <p:nvPr>
            <p:ph type="body" idx="1"/>
          </p:nvPr>
        </p:nvSpPr>
        <p:spPr/>
        <p:txBody>
          <a:bodyPr>
            <a:normAutofit/>
          </a:bodyPr>
          <a:lstStyle/>
          <a:p>
            <a:pPr algn="just" eaLnBrk="1" hangingPunct="1">
              <a:lnSpc>
                <a:spcPct val="80000"/>
              </a:lnSpc>
              <a:defRPr/>
            </a:pPr>
            <a:r>
              <a:rPr lang="el-GR" sz="2800" dirty="0"/>
              <a:t>Λεπτές δομές που παρεμβάλλονται μεταξύ κυττάρων &amp; </a:t>
            </a:r>
            <a:r>
              <a:rPr lang="el-GR" sz="2800" dirty="0" err="1"/>
              <a:t>εξωκυττάριας</a:t>
            </a:r>
            <a:r>
              <a:rPr lang="el-GR" sz="2800" dirty="0"/>
              <a:t> </a:t>
            </a:r>
            <a:r>
              <a:rPr lang="el-GR" sz="2800" dirty="0" smtClean="0"/>
              <a:t>ουσίας.</a:t>
            </a:r>
            <a:endParaRPr lang="el-GR" sz="2800" dirty="0"/>
          </a:p>
          <a:p>
            <a:pPr algn="just" eaLnBrk="1" hangingPunct="1">
              <a:lnSpc>
                <a:spcPct val="80000"/>
              </a:lnSpc>
              <a:defRPr/>
            </a:pPr>
            <a:r>
              <a:rPr lang="el-GR" sz="2800" dirty="0"/>
              <a:t>Κύρια συστατικά τους</a:t>
            </a:r>
            <a:r>
              <a:rPr lang="en-US" sz="2800" dirty="0"/>
              <a:t>: </a:t>
            </a:r>
            <a:r>
              <a:rPr lang="el-GR" sz="2800" b="1" dirty="0"/>
              <a:t>κολλαγόνο τύπου </a:t>
            </a:r>
            <a:r>
              <a:rPr lang="en-US" sz="2800" b="1" dirty="0"/>
              <a:t>IV</a:t>
            </a:r>
            <a:r>
              <a:rPr lang="en-US" sz="2800" dirty="0"/>
              <a:t> </a:t>
            </a:r>
            <a:r>
              <a:rPr lang="el-GR" sz="2800" dirty="0"/>
              <a:t>και η </a:t>
            </a:r>
            <a:r>
              <a:rPr lang="el-GR" sz="2800" b="1" dirty="0" err="1" smtClean="0"/>
              <a:t>λαμινίνη</a:t>
            </a:r>
            <a:r>
              <a:rPr lang="el-GR" sz="2800" b="1" dirty="0" smtClean="0"/>
              <a:t>.</a:t>
            </a:r>
            <a:endParaRPr lang="el-GR" sz="2800" b="1" dirty="0"/>
          </a:p>
          <a:p>
            <a:pPr algn="just" eaLnBrk="1" hangingPunct="1">
              <a:lnSpc>
                <a:spcPct val="80000"/>
              </a:lnSpc>
              <a:defRPr/>
            </a:pPr>
            <a:r>
              <a:rPr lang="el-GR" sz="2800" dirty="0"/>
              <a:t>Όλα τα επιθήλια διαχωρίζονται από το στρώμα από βασικές μεμβράνες (εξαίρεση</a:t>
            </a:r>
            <a:r>
              <a:rPr lang="en-US" sz="2800" dirty="0"/>
              <a:t>: </a:t>
            </a:r>
            <a:r>
              <a:rPr lang="el-GR" sz="2800" dirty="0"/>
              <a:t>ήπαρ</a:t>
            </a:r>
            <a:r>
              <a:rPr lang="el-GR" sz="2800" dirty="0" smtClean="0"/>
              <a:t>).</a:t>
            </a:r>
            <a:endParaRPr lang="el-GR" sz="2800" dirty="0"/>
          </a:p>
          <a:p>
            <a:pPr algn="just" eaLnBrk="1" hangingPunct="1">
              <a:lnSpc>
                <a:spcPct val="80000"/>
              </a:lnSpc>
              <a:defRPr/>
            </a:pPr>
            <a:r>
              <a:rPr lang="el-GR" sz="2800" dirty="0"/>
              <a:t>Τα μυϊκά κύτταρα και τα </a:t>
            </a:r>
            <a:r>
              <a:rPr lang="el-GR" sz="2800" dirty="0" err="1"/>
              <a:t>λιποκύτταρα</a:t>
            </a:r>
            <a:r>
              <a:rPr lang="el-GR" sz="2800" dirty="0"/>
              <a:t> περιβάλλονται το καθένα ξεχωριστά από βασική </a:t>
            </a:r>
            <a:r>
              <a:rPr lang="el-GR" sz="2800" dirty="0" smtClean="0"/>
              <a:t>μεμβράνη.</a:t>
            </a:r>
            <a:endParaRPr lang="el-GR" sz="2800" dirty="0"/>
          </a:p>
        </p:txBody>
      </p:sp>
    </p:spTree>
    <p:extLst>
      <p:ext uri="{BB962C8B-B14F-4D97-AF65-F5344CB8AC3E}">
        <p14:creationId xmlns="" xmlns:p14="http://schemas.microsoft.com/office/powerpoint/2010/main" val="337787232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65126"/>
            <a:ext cx="9144000" cy="1325563"/>
          </a:xfrm>
        </p:spPr>
        <p:txBody>
          <a:bodyPr>
            <a:normAutofit fontScale="90000"/>
          </a:bodyPr>
          <a:lstStyle/>
          <a:p>
            <a:pPr algn="ctr"/>
            <a:r>
              <a:rPr lang="en-US" sz="4800" dirty="0" smtClean="0"/>
              <a:t>        </a:t>
            </a:r>
            <a:r>
              <a:rPr lang="el-GR" sz="4800" dirty="0" smtClean="0"/>
              <a:t>Κύρια </a:t>
            </a:r>
            <a:r>
              <a:rPr lang="el-GR" sz="4800" dirty="0"/>
              <a:t>συστατικά </a:t>
            </a:r>
            <a:r>
              <a:rPr lang="el-GR" sz="4800" dirty="0" smtClean="0"/>
              <a:t/>
            </a:r>
            <a:br>
              <a:rPr lang="el-GR" sz="4800" dirty="0" smtClean="0"/>
            </a:br>
            <a:r>
              <a:rPr lang="el-GR" sz="4800" dirty="0" err="1" smtClean="0">
                <a:effectLst>
                  <a:outerShdw blurRad="38100" dist="38100" dir="2700000" algn="tl">
                    <a:srgbClr val="000000">
                      <a:alpha val="43137"/>
                    </a:srgbClr>
                  </a:outerShdw>
                </a:effectLst>
              </a:rPr>
              <a:t>εξωκυττάριας</a:t>
            </a:r>
            <a:r>
              <a:rPr lang="el-GR" sz="4800" dirty="0" smtClean="0">
                <a:effectLst>
                  <a:outerShdw blurRad="38100" dist="38100" dir="2700000" algn="tl">
                    <a:srgbClr val="000000">
                      <a:alpha val="43137"/>
                    </a:srgbClr>
                  </a:outerShdw>
                </a:effectLst>
              </a:rPr>
              <a:t> θεμέλιας ουσίας (ΕΘΟ)</a:t>
            </a:r>
            <a:r>
              <a:rPr lang="el-GR" sz="4800" dirty="0" smtClean="0"/>
              <a:t> </a:t>
            </a:r>
            <a:endParaRPr lang="el-GR" sz="4800" dirty="0"/>
          </a:p>
        </p:txBody>
      </p:sp>
      <p:pic>
        <p:nvPicPr>
          <p:cNvPr id="12290" name="Picture 2"/>
          <p:cNvPicPr>
            <a:picLocks noGrp="1" noChangeAspect="1" noChangeArrowheads="1"/>
          </p:cNvPicPr>
          <p:nvPr>
            <p:ph idx="1"/>
          </p:nvPr>
        </p:nvPicPr>
        <p:blipFill>
          <a:blip r:embed="rId2" cstate="print"/>
          <a:srcRect/>
          <a:stretch>
            <a:fillRect/>
          </a:stretch>
        </p:blipFill>
        <p:spPr bwMode="auto">
          <a:xfrm>
            <a:off x="-1" y="1700808"/>
            <a:ext cx="9144001" cy="4732021"/>
          </a:xfrm>
          <a:prstGeom prst="rect">
            <a:avLst/>
          </a:prstGeom>
          <a:noFill/>
          <a:ln w="9525">
            <a:noFill/>
            <a:miter lim="800000"/>
            <a:headEnd/>
            <a:tailEnd/>
          </a:ln>
        </p:spPr>
      </p:pic>
    </p:spTree>
    <p:extLst>
      <p:ext uri="{BB962C8B-B14F-4D97-AF65-F5344CB8AC3E}">
        <p14:creationId xmlns="" xmlns:p14="http://schemas.microsoft.com/office/powerpoint/2010/main" val="1844461103"/>
      </p:ext>
    </p:extLst>
  </p:cSld>
  <p:clrMapOvr>
    <a:masterClrMapping/>
  </p:clrMapOvr>
</p:sld>
</file>

<file path=ppt/theme/theme1.xml><?xml version="1.0" encoding="utf-8"?>
<a:theme xmlns:a="http://schemas.openxmlformats.org/drawingml/2006/main" name="Θέμα του Office">
  <a:themeElements>
    <a:clrScheme name="Θέμα του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Θέμα του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977</TotalTime>
  <Words>4764</Words>
  <Application>Microsoft Office PowerPoint</Application>
  <PresentationFormat>Προβολή στην οθόνη (4:3)</PresentationFormat>
  <Paragraphs>381</Paragraphs>
  <Slides>77</Slides>
  <Notes>5</Notes>
  <HiddenSlides>0</HiddenSlides>
  <MMClips>0</MMClips>
  <ScaleCrop>false</ScaleCrop>
  <HeadingPairs>
    <vt:vector size="4" baseType="variant">
      <vt:variant>
        <vt:lpstr>Θέμα</vt:lpstr>
      </vt:variant>
      <vt:variant>
        <vt:i4>1</vt:i4>
      </vt:variant>
      <vt:variant>
        <vt:lpstr>Τίτλοι διαφανειών</vt:lpstr>
      </vt:variant>
      <vt:variant>
        <vt:i4>77</vt:i4>
      </vt:variant>
    </vt:vector>
  </HeadingPairs>
  <TitlesOfParts>
    <vt:vector size="78" baseType="lpstr">
      <vt:lpstr>Θέμα του Office</vt:lpstr>
      <vt:lpstr>Διαβητικό πόδι:  από τη μορφοϊστοπαθολογία  στην ιστοπαθοφυσιολογία</vt:lpstr>
      <vt:lpstr>ΘΕΩΡΗΣΗ ΤΗΣ ΦΥΣΙΟΛΟΓΙΚΗΣ ΕΠΟΥΛΩΣΗΣ</vt:lpstr>
      <vt:lpstr>ΑΝΑΓΕΝΝΗΣΗ</vt:lpstr>
      <vt:lpstr>Επιδιόρθωση</vt:lpstr>
      <vt:lpstr>Επούλωση</vt:lpstr>
      <vt:lpstr>Εξωκυττάρια ουσία  Κολλαγόνο</vt:lpstr>
      <vt:lpstr>Διαφάνεια 7</vt:lpstr>
      <vt:lpstr>Εξωκυττάρια ουσία  Βασικές Μεμβράνες</vt:lpstr>
      <vt:lpstr>        Κύρια συστατικά  εξωκυττάριας θεμέλιας ουσίας (ΕΘΟ) </vt:lpstr>
      <vt:lpstr>Σύσταση ΕΘΟ στο δέρμα </vt:lpstr>
      <vt:lpstr>   Επούλωση τραύματος &amp; σχηματισμός ουλής</vt:lpstr>
      <vt:lpstr>Διαφάνεια 12</vt:lpstr>
      <vt:lpstr>Διαφάνεια 13</vt:lpstr>
      <vt:lpstr>Αλληλεπιδράσεις κυττάρων – μεσοκυττάριας ουσίας </vt:lpstr>
      <vt:lpstr>Αλληλεπιδράσεις κυττάρων – εξωκυττάριας ουσίας</vt:lpstr>
      <vt:lpstr>Διαφάνεια 16</vt:lpstr>
      <vt:lpstr>Αλληλεπιδράσεις μεταξύ κυττάρων - Κυτταροκίνες</vt:lpstr>
      <vt:lpstr>Αυξητικός παράγοντας των Αιμοπεταλίων Platelet-Derived Growth Factor (PDGF)</vt:lpstr>
      <vt:lpstr>Επιδερμιδικός αυξητικός παράγοντας  (Epidermal Growth Factor – EGF)</vt:lpstr>
      <vt:lpstr>Αυξητικός παράγοντας των ινοβλαστών (Fibroblast Growth Factor - FGF)</vt:lpstr>
      <vt:lpstr>β- μετατρεπτικός αυξητικός παράγοντας (Transforming growth factor – β)</vt:lpstr>
      <vt:lpstr>Επούλωση τραύματος </vt:lpstr>
      <vt:lpstr>Επούλωση τραύματος:  Συστολή</vt:lpstr>
      <vt:lpstr>Επούλωση τραύματος: Συστολή</vt:lpstr>
      <vt:lpstr>Διαφάνεια 25</vt:lpstr>
      <vt:lpstr>Διαφάνεια 26</vt:lpstr>
      <vt:lpstr>Διαφάνεια 27</vt:lpstr>
      <vt:lpstr>Διαφάνεια 28</vt:lpstr>
      <vt:lpstr>Εναπόθεση κολλαγόνου</vt:lpstr>
      <vt:lpstr>Διαφάνεια 30</vt:lpstr>
      <vt:lpstr>Διαφάνεια 31</vt:lpstr>
      <vt:lpstr>Επούλωση κατά πρώτο σκοπό </vt:lpstr>
      <vt:lpstr>Επούλωση κατά δεύτερο σκοπό </vt:lpstr>
      <vt:lpstr>Διαφάνεια 34</vt:lpstr>
      <vt:lpstr>Παράγοντες που επηρεάζουν την επούλωση</vt:lpstr>
      <vt:lpstr>Παράγοντες που επηρεάζουν την επούλωση</vt:lpstr>
      <vt:lpstr>Σακχαρώδης Διαβήτης</vt:lpstr>
      <vt:lpstr>Διαβητικό πόδι</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ΠΡΟΒΛΗΜΑΤΑ ΑΝΑ ΕΞΕΛΙΚΤΙΚΗ ΦΑΣΗ ΤΟΥ ΤΡΑΥΜΑΤΟΣ  ΔΙΑΒΗΤΙΚΩΝ ΑΣΘΕΝΩΝ </vt:lpstr>
      <vt:lpstr>Διαβητικό πόδι</vt:lpstr>
      <vt:lpstr>Διαφάνεια 49</vt:lpstr>
      <vt:lpstr>Διαφάνεια 50</vt:lpstr>
      <vt:lpstr>Διαβητικό πόδι</vt:lpstr>
      <vt:lpstr>Διαφάνεια 52</vt:lpstr>
      <vt:lpstr>ΡΥΘΜΙΖΟΜΕΝΟΙ ΠΑΡΑΓΟΝΤΕΣ ΚΟΜΒΙΚΗΣ ΣΗΜΑΣΙΑΣ  ΣΤΗΝ ΕΠΟΥΛΩΣΗ ΕΛΚΩΝ ΔΙΑΒΗΤΙΚΩΝ ΠΟΔΙΩΝ </vt:lpstr>
      <vt:lpstr>Διαφάνεια 54</vt:lpstr>
      <vt:lpstr>Διαφάνεια 55</vt:lpstr>
      <vt:lpstr>Διαβητικό πόδι Σύνοψη βιβλιογραφικών δεδομένων</vt:lpstr>
      <vt:lpstr>Διαβητικό πόδι</vt:lpstr>
      <vt:lpstr>Διαβητικό πόδι</vt:lpstr>
      <vt:lpstr>Διαβητικό πόδι</vt:lpstr>
      <vt:lpstr>Διαβητικό πόδι</vt:lpstr>
      <vt:lpstr>Διαβητικό πόδι</vt:lpstr>
      <vt:lpstr>Διαβητικό πόδι</vt:lpstr>
      <vt:lpstr>Διαβητικό πόδι</vt:lpstr>
      <vt:lpstr>Διαβητικό πόδι</vt:lpstr>
      <vt:lpstr>Διαβητικό πόδι </vt:lpstr>
      <vt:lpstr>Διαβητικό πόδι</vt:lpstr>
      <vt:lpstr>Διαβητικό πόδι</vt:lpstr>
      <vt:lpstr>Διαβητικό πόδι</vt:lpstr>
      <vt:lpstr>Διαβητικό πόδι</vt:lpstr>
      <vt:lpstr>Διαβητικό πόδι</vt:lpstr>
      <vt:lpstr>Διαβητικό πόδι</vt:lpstr>
      <vt:lpstr>Διαβητικό πόδι</vt:lpstr>
      <vt:lpstr>Διαβητικό πόδι</vt:lpstr>
      <vt:lpstr>Διαβητικό πόδι</vt:lpstr>
      <vt:lpstr>Διαβητικό πόδι</vt:lpstr>
      <vt:lpstr>Θεραπευτικοί στόχοι</vt:lpstr>
      <vt:lpstr>Βιβλιογραφία</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Ιστική επούλωση &amp; διαβητικό πόδι</dc:title>
  <dc:creator>Nikolaos Katsoulas</dc:creator>
  <cp:lastModifiedBy>User</cp:lastModifiedBy>
  <cp:revision>87</cp:revision>
  <dcterms:created xsi:type="dcterms:W3CDTF">2020-11-25T15:33:29Z</dcterms:created>
  <dcterms:modified xsi:type="dcterms:W3CDTF">2021-03-03T15:16:40Z</dcterms:modified>
</cp:coreProperties>
</file>