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8"/>
  </p:notesMasterIdLst>
  <p:sldIdLst>
    <p:sldId id="256" r:id="rId2"/>
    <p:sldId id="391" r:id="rId3"/>
    <p:sldId id="392" r:id="rId4"/>
    <p:sldId id="393" r:id="rId5"/>
    <p:sldId id="394" r:id="rId6"/>
    <p:sldId id="395" r:id="rId7"/>
    <p:sldId id="396" r:id="rId8"/>
    <p:sldId id="397" r:id="rId9"/>
    <p:sldId id="399" r:id="rId10"/>
    <p:sldId id="400" r:id="rId11"/>
    <p:sldId id="402" r:id="rId12"/>
    <p:sldId id="407" r:id="rId13"/>
    <p:sldId id="257" r:id="rId14"/>
    <p:sldId id="258" r:id="rId15"/>
    <p:sldId id="259" r:id="rId16"/>
    <p:sldId id="260" r:id="rId17"/>
    <p:sldId id="368" r:id="rId18"/>
    <p:sldId id="262" r:id="rId19"/>
    <p:sldId id="263" r:id="rId20"/>
    <p:sldId id="350" r:id="rId21"/>
    <p:sldId id="265" r:id="rId22"/>
    <p:sldId id="266" r:id="rId23"/>
    <p:sldId id="347" r:id="rId24"/>
    <p:sldId id="344" r:id="rId25"/>
    <p:sldId id="345" r:id="rId26"/>
    <p:sldId id="346" r:id="rId27"/>
    <p:sldId id="348" r:id="rId28"/>
    <p:sldId id="349" r:id="rId29"/>
    <p:sldId id="267" r:id="rId30"/>
    <p:sldId id="351" r:id="rId31"/>
    <p:sldId id="268" r:id="rId32"/>
    <p:sldId id="288" r:id="rId33"/>
    <p:sldId id="302" r:id="rId34"/>
    <p:sldId id="303" r:id="rId35"/>
    <p:sldId id="304" r:id="rId36"/>
    <p:sldId id="308" r:id="rId37"/>
    <p:sldId id="290" r:id="rId38"/>
    <p:sldId id="384" r:id="rId39"/>
    <p:sldId id="309" r:id="rId40"/>
    <p:sldId id="310" r:id="rId41"/>
    <p:sldId id="311" r:id="rId42"/>
    <p:sldId id="408" r:id="rId43"/>
    <p:sldId id="273" r:id="rId44"/>
    <p:sldId id="270" r:id="rId45"/>
    <p:sldId id="389" r:id="rId46"/>
    <p:sldId id="275" r:id="rId47"/>
    <p:sldId id="276" r:id="rId48"/>
    <p:sldId id="352" r:id="rId49"/>
    <p:sldId id="269" r:id="rId50"/>
    <p:sldId id="369" r:id="rId51"/>
    <p:sldId id="271" r:id="rId52"/>
    <p:sldId id="356" r:id="rId53"/>
    <p:sldId id="357" r:id="rId54"/>
    <p:sldId id="358" r:id="rId55"/>
    <p:sldId id="359" r:id="rId56"/>
    <p:sldId id="360" r:id="rId57"/>
    <p:sldId id="361" r:id="rId58"/>
    <p:sldId id="362" r:id="rId59"/>
    <p:sldId id="363" r:id="rId60"/>
    <p:sldId id="373" r:id="rId61"/>
    <p:sldId id="374" r:id="rId62"/>
    <p:sldId id="375" r:id="rId63"/>
    <p:sldId id="376" r:id="rId64"/>
    <p:sldId id="385" r:id="rId65"/>
    <p:sldId id="386" r:id="rId66"/>
    <p:sldId id="370" r:id="rId67"/>
    <p:sldId id="371" r:id="rId68"/>
    <p:sldId id="379" r:id="rId69"/>
    <p:sldId id="380" r:id="rId70"/>
    <p:sldId id="381" r:id="rId71"/>
    <p:sldId id="294" r:id="rId72"/>
    <p:sldId id="321" r:id="rId73"/>
    <p:sldId id="324" r:id="rId74"/>
    <p:sldId id="325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42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6FF"/>
    <a:srgbClr val="F5FF74"/>
    <a:srgbClr val="447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585" autoAdjust="0"/>
  </p:normalViewPr>
  <p:slideViewPr>
    <p:cSldViewPr snapToGrid="0" snapToObjects="1">
      <p:cViewPr varScale="1">
        <p:scale>
          <a:sx n="81" d="100"/>
          <a:sy n="81" d="100"/>
        </p:scale>
        <p:origin x="-112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notesMaster" Target="notesMasters/notesMaster1.xml"/><Relationship Id="rId89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649F9-9B15-2443-8A0D-2774AFCC8278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DDF00-75A6-6947-BD03-62B09A721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0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2710-4397-D24B-861B-7241047AC7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7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4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7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5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41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6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41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9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0493-FD33-214B-9668-268F04E4C086}" type="datetimeFigureOut">
              <a:rPr lang="en-US" smtClean="0"/>
              <a:pPr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9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175" y="987425"/>
            <a:ext cx="7772400" cy="17675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5FF74"/>
                </a:solidFill>
              </a:rPr>
              <a:t/>
            </a:r>
            <a:br>
              <a:rPr lang="en-US" b="1" dirty="0" smtClean="0">
                <a:solidFill>
                  <a:srgbClr val="F5FF74"/>
                </a:solidFill>
              </a:rPr>
            </a:br>
            <a:r>
              <a:rPr lang="el-GR" b="1" dirty="0" smtClean="0">
                <a:solidFill>
                  <a:srgbClr val="F5FF74"/>
                </a:solidFill>
              </a:rPr>
              <a:t>ΦΛΕΓΜΟΝΩΔΕΙΣ ΝΟΣΟΙ ΑΝΑΠΝΕΥΣΤΙΚΟΥ ΣΥΣΤΗΜΑΤΟΣ: ΠΝΕΥΜΟΝΙΕΣ</a:t>
            </a:r>
            <a:endParaRPr lang="en-US" b="1" dirty="0">
              <a:solidFill>
                <a:srgbClr val="F5FF7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4177"/>
            <a:ext cx="6400800" cy="1752600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5FF74"/>
                </a:solidFill>
              </a:rPr>
              <a:t>Στάμος ΘΕΟΧΑΡΗΣ</a:t>
            </a:r>
          </a:p>
          <a:p>
            <a:r>
              <a:rPr lang="el-GR" b="1" dirty="0" smtClean="0">
                <a:solidFill>
                  <a:srgbClr val="F5FF74"/>
                </a:solidFill>
              </a:rPr>
              <a:t>Παθολογοανατόμος</a:t>
            </a:r>
          </a:p>
          <a:p>
            <a:r>
              <a:rPr lang="el-GR" b="1" dirty="0" smtClean="0">
                <a:solidFill>
                  <a:srgbClr val="F5FF74"/>
                </a:solidFill>
              </a:rPr>
              <a:t>Καθηγητής Ιατρικής Σχολής ΕΚΠΑ</a:t>
            </a:r>
            <a:endParaRPr lang="en-US" b="1" dirty="0">
              <a:solidFill>
                <a:srgbClr val="F5FF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0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25" b="-24125"/>
          <a:stretch>
            <a:fillRect/>
          </a:stretch>
        </p:blipFill>
        <p:spPr>
          <a:xfrm>
            <a:off x="-11249" y="1052286"/>
            <a:ext cx="9225879" cy="5073878"/>
          </a:xfrm>
        </p:spPr>
      </p:pic>
      <p:sp>
        <p:nvSpPr>
          <p:cNvPr id="5" name="Rectangle 4"/>
          <p:cNvSpPr/>
          <p:nvPr/>
        </p:nvSpPr>
        <p:spPr>
          <a:xfrm>
            <a:off x="2102631" y="5941498"/>
            <a:ext cx="711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Jiang and Zhu. Journal of Asthma and Allergy 2016:9 101–107 </a:t>
            </a:r>
          </a:p>
        </p:txBody>
      </p:sp>
    </p:spTree>
    <p:extLst>
      <p:ext uri="{BB962C8B-B14F-4D97-AF65-F5344CB8AC3E}">
        <p14:creationId xmlns:p14="http://schemas.microsoft.com/office/powerpoint/2010/main" val="257675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25" r="-57325"/>
          <a:stretch>
            <a:fillRect/>
          </a:stretch>
        </p:blipFill>
        <p:spPr>
          <a:xfrm>
            <a:off x="-2859014" y="260482"/>
            <a:ext cx="11715055" cy="6442829"/>
          </a:xfrm>
        </p:spPr>
      </p:pic>
      <p:sp>
        <p:nvSpPr>
          <p:cNvPr id="2" name="TextBox 1"/>
          <p:cNvSpPr txBox="1"/>
          <p:nvPr/>
        </p:nvSpPr>
        <p:spPr>
          <a:xfrm>
            <a:off x="5714606" y="6402931"/>
            <a:ext cx="3465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 J </a:t>
            </a:r>
            <a:r>
              <a:rPr lang="en-US" b="1" dirty="0" err="1">
                <a:solidFill>
                  <a:srgbClr val="FF0000"/>
                </a:solidFill>
              </a:rPr>
              <a:t>Pathol</a:t>
            </a:r>
            <a:r>
              <a:rPr lang="en-US" b="1" dirty="0">
                <a:solidFill>
                  <a:srgbClr val="FF0000"/>
                </a:solidFill>
              </a:rPr>
              <a:t> 2016, 186: </a:t>
            </a:r>
            <a:r>
              <a:rPr lang="en-US" b="1" dirty="0" smtClean="0">
                <a:solidFill>
                  <a:srgbClr val="FF0000"/>
                </a:solidFill>
              </a:rPr>
              <a:t>2519-2531 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91128" y="517437"/>
            <a:ext cx="228894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>
                <a:solidFill>
                  <a:schemeClr val="bg1"/>
                </a:solidFill>
              </a:rPr>
              <a:t>a. alveolus</a:t>
            </a:r>
            <a:endParaRPr lang="el-GR" b="1" baseline="30000" dirty="0" smtClean="0">
              <a:solidFill>
                <a:schemeClr val="bg1"/>
              </a:solidFill>
            </a:endParaRPr>
          </a:p>
          <a:p>
            <a:r>
              <a:rPr lang="en-US" b="1" baseline="30000" dirty="0" smtClean="0">
                <a:solidFill>
                  <a:schemeClr val="bg1"/>
                </a:solidFill>
              </a:rPr>
              <a:t>c .capillary </a:t>
            </a:r>
            <a:endParaRPr lang="el-GR" b="1" baseline="30000" dirty="0" smtClean="0">
              <a:solidFill>
                <a:schemeClr val="bg1"/>
              </a:solidFill>
            </a:endParaRPr>
          </a:p>
          <a:p>
            <a:r>
              <a:rPr lang="en-US" b="1" baseline="30000" dirty="0" err="1" smtClean="0">
                <a:solidFill>
                  <a:schemeClr val="bg1"/>
                </a:solidFill>
              </a:rPr>
              <a:t>Cbm</a:t>
            </a:r>
            <a:r>
              <a:rPr lang="en-US" b="1" baseline="30000" dirty="0">
                <a:solidFill>
                  <a:schemeClr val="bg1"/>
                </a:solidFill>
              </a:rPr>
              <a:t>.</a:t>
            </a:r>
            <a:r>
              <a:rPr lang="en-US" b="1" baseline="30000" dirty="0" smtClean="0">
                <a:solidFill>
                  <a:schemeClr val="bg1"/>
                </a:solidFill>
              </a:rPr>
              <a:t> </a:t>
            </a:r>
            <a:r>
              <a:rPr lang="en-US" b="1" baseline="30000" dirty="0">
                <a:solidFill>
                  <a:schemeClr val="bg1"/>
                </a:solidFill>
              </a:rPr>
              <a:t>capillary basement </a:t>
            </a:r>
            <a:r>
              <a:rPr lang="en-US" b="1" baseline="30000" dirty="0" smtClean="0">
                <a:solidFill>
                  <a:schemeClr val="bg1"/>
                </a:solidFill>
              </a:rPr>
              <a:t>membrane</a:t>
            </a:r>
            <a:endParaRPr lang="el-GR" b="1" baseline="30000" dirty="0" smtClean="0">
              <a:solidFill>
                <a:schemeClr val="bg1"/>
              </a:solidFill>
            </a:endParaRPr>
          </a:p>
          <a:p>
            <a:r>
              <a:rPr lang="en-US" b="1" baseline="30000" dirty="0" smtClean="0">
                <a:solidFill>
                  <a:schemeClr val="bg1"/>
                </a:solidFill>
              </a:rPr>
              <a:t> </a:t>
            </a:r>
            <a:r>
              <a:rPr lang="en-US" b="1" baseline="30000" dirty="0" err="1" smtClean="0">
                <a:solidFill>
                  <a:schemeClr val="bg1"/>
                </a:solidFill>
              </a:rPr>
              <a:t>ec</a:t>
            </a:r>
            <a:r>
              <a:rPr lang="en-US" b="1" baseline="30000" dirty="0" err="1">
                <a:solidFill>
                  <a:schemeClr val="bg1"/>
                </a:solidFill>
              </a:rPr>
              <a:t>.</a:t>
            </a:r>
            <a:r>
              <a:rPr lang="en-US" b="1" baseline="30000" dirty="0" smtClean="0">
                <a:solidFill>
                  <a:schemeClr val="bg1"/>
                </a:solidFill>
              </a:rPr>
              <a:t> endothelial cell</a:t>
            </a:r>
            <a:endParaRPr lang="el-GR" b="1" baseline="30000" dirty="0" smtClean="0">
              <a:solidFill>
                <a:schemeClr val="bg1"/>
              </a:solidFill>
            </a:endParaRPr>
          </a:p>
          <a:p>
            <a:r>
              <a:rPr lang="en-US" b="1" baseline="30000" dirty="0" err="1" smtClean="0">
                <a:solidFill>
                  <a:schemeClr val="bg1"/>
                </a:solidFill>
              </a:rPr>
              <a:t>epi</a:t>
            </a:r>
            <a:r>
              <a:rPr lang="en-US" b="1" baseline="30000" dirty="0" smtClean="0">
                <a:solidFill>
                  <a:schemeClr val="bg1"/>
                </a:solidFill>
              </a:rPr>
              <a:t>,. epithelial cell</a:t>
            </a:r>
            <a:endParaRPr lang="el-GR" b="1" baseline="30000" dirty="0" smtClean="0">
              <a:solidFill>
                <a:schemeClr val="bg1"/>
              </a:solidFill>
            </a:endParaRPr>
          </a:p>
          <a:p>
            <a:r>
              <a:rPr lang="en-US" b="1" baseline="30000" dirty="0" smtClean="0">
                <a:solidFill>
                  <a:schemeClr val="bg1"/>
                </a:solidFill>
              </a:rPr>
              <a:t> </a:t>
            </a:r>
            <a:r>
              <a:rPr lang="en-US" b="1" baseline="30000" dirty="0" err="1" smtClean="0">
                <a:solidFill>
                  <a:schemeClr val="bg1"/>
                </a:solidFill>
              </a:rPr>
              <a:t>f.fibroblast</a:t>
            </a:r>
            <a:endParaRPr lang="el-GR" b="1" baseline="30000" dirty="0" smtClean="0">
              <a:solidFill>
                <a:schemeClr val="bg1"/>
              </a:solidFill>
            </a:endParaRPr>
          </a:p>
          <a:p>
            <a:r>
              <a:rPr lang="en-US" b="1" baseline="30000" dirty="0" smtClean="0">
                <a:solidFill>
                  <a:schemeClr val="bg1"/>
                </a:solidFill>
              </a:rPr>
              <a:t> p. </a:t>
            </a:r>
            <a:r>
              <a:rPr lang="en-US" b="1" baseline="30000" dirty="0" err="1" smtClean="0">
                <a:solidFill>
                  <a:schemeClr val="bg1"/>
                </a:solidFill>
              </a:rPr>
              <a:t>pericyte</a:t>
            </a:r>
            <a:endParaRPr lang="el-GR" b="1" baseline="30000" dirty="0">
              <a:solidFill>
                <a:schemeClr val="bg1"/>
              </a:solidFill>
            </a:endParaRPr>
          </a:p>
          <a:p>
            <a:r>
              <a:rPr lang="en-US" b="1" baseline="30000" dirty="0" smtClean="0"/>
              <a:t> </a:t>
            </a:r>
            <a:r>
              <a:rPr lang="en-US" b="1" baseline="30000" dirty="0" err="1" smtClean="0">
                <a:solidFill>
                  <a:srgbClr val="FFFFFF"/>
                </a:solidFill>
              </a:rPr>
              <a:t>rbc</a:t>
            </a:r>
            <a:r>
              <a:rPr lang="en-US" b="1" baseline="30000" dirty="0" err="1">
                <a:solidFill>
                  <a:srgbClr val="FFFFFF"/>
                </a:solidFill>
              </a:rPr>
              <a:t>.</a:t>
            </a:r>
            <a:r>
              <a:rPr lang="en-US" b="1" baseline="30000" dirty="0" err="1" smtClean="0">
                <a:solidFill>
                  <a:srgbClr val="FFFFFF"/>
                </a:solidFill>
              </a:rPr>
              <a:t>red</a:t>
            </a:r>
            <a:r>
              <a:rPr lang="en-US" b="1" baseline="30000" dirty="0" smtClean="0">
                <a:solidFill>
                  <a:srgbClr val="FFFFFF"/>
                </a:solidFill>
              </a:rPr>
              <a:t> </a:t>
            </a:r>
            <a:r>
              <a:rPr lang="en-US" b="1" baseline="30000" dirty="0">
                <a:solidFill>
                  <a:srgbClr val="FFFFFF"/>
                </a:solidFill>
              </a:rPr>
              <a:t>blood </a:t>
            </a:r>
            <a:r>
              <a:rPr lang="en-US" b="1" baseline="30000" dirty="0" smtClean="0">
                <a:solidFill>
                  <a:srgbClr val="FFFFFF"/>
                </a:solidFill>
              </a:rPr>
              <a:t>corpuscle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8" r="-1098"/>
          <a:stretch>
            <a:fillRect/>
          </a:stretch>
        </p:blipFill>
        <p:spPr>
          <a:xfrm>
            <a:off x="-113879" y="490015"/>
            <a:ext cx="9333521" cy="5133077"/>
          </a:xfrm>
        </p:spPr>
      </p:pic>
      <p:sp>
        <p:nvSpPr>
          <p:cNvPr id="5" name="TextBox 4"/>
          <p:cNvSpPr txBox="1"/>
          <p:nvPr/>
        </p:nvSpPr>
        <p:spPr>
          <a:xfrm>
            <a:off x="2867980" y="6072484"/>
            <a:ext cx="6123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Blondonnet</a:t>
            </a:r>
            <a:r>
              <a:rPr lang="en-US" b="1" dirty="0" smtClean="0">
                <a:solidFill>
                  <a:srgbClr val="FF0000"/>
                </a:solidFill>
              </a:rPr>
              <a:t> R, et al. Disease Markers. 2016</a:t>
            </a:r>
            <a:r>
              <a:rPr lang="en-US" b="1" dirty="0">
                <a:solidFill>
                  <a:srgbClr val="FF0000"/>
                </a:solidFill>
              </a:rPr>
              <a:t>;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Article ID 3501373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8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ΠΝΕΥΜΟΝΙΑ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u="sng" dirty="0" smtClean="0">
                <a:solidFill>
                  <a:srgbClr val="FF0000"/>
                </a:solidFill>
              </a:rPr>
              <a:t>Οξεία</a:t>
            </a:r>
            <a:r>
              <a:rPr lang="el-GR" b="1" dirty="0" smtClean="0">
                <a:solidFill>
                  <a:srgbClr val="FFFF00"/>
                </a:solidFill>
              </a:rPr>
              <a:t> ή </a:t>
            </a:r>
            <a:r>
              <a:rPr lang="el-GR" b="1" u="sng" dirty="0" smtClean="0">
                <a:solidFill>
                  <a:srgbClr val="FF0000"/>
                </a:solidFill>
              </a:rPr>
              <a:t>Χρόνια</a:t>
            </a:r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Φλεγμονή</a:t>
            </a:r>
            <a:r>
              <a:rPr lang="el-GR" b="1" dirty="0" smtClean="0">
                <a:solidFill>
                  <a:srgbClr val="FFFF00"/>
                </a:solidFill>
              </a:rPr>
              <a:t> του Πνευμονικού Παρεγχύματος, </a:t>
            </a:r>
            <a:r>
              <a:rPr lang="el-GR" b="1" i="1" u="sng" dirty="0" smtClean="0">
                <a:solidFill>
                  <a:srgbClr val="FFFF00"/>
                </a:solidFill>
              </a:rPr>
              <a:t>λοιμώδους</a:t>
            </a:r>
            <a:r>
              <a:rPr lang="el-GR" b="1" dirty="0" smtClean="0">
                <a:solidFill>
                  <a:srgbClr val="FFFF00"/>
                </a:solidFill>
              </a:rPr>
              <a:t>, </a:t>
            </a:r>
            <a:r>
              <a:rPr lang="el-GR" b="1" i="1" u="sng" dirty="0" smtClean="0">
                <a:solidFill>
                  <a:srgbClr val="FFFF00"/>
                </a:solidFill>
              </a:rPr>
              <a:t>χημικής</a:t>
            </a:r>
            <a:r>
              <a:rPr lang="el-GR" b="1" dirty="0" smtClean="0">
                <a:solidFill>
                  <a:srgbClr val="FFFF00"/>
                </a:solidFill>
              </a:rPr>
              <a:t>, </a:t>
            </a:r>
            <a:r>
              <a:rPr lang="el-GR" b="1" i="1" u="sng" dirty="0" smtClean="0">
                <a:solidFill>
                  <a:srgbClr val="FFFF00"/>
                </a:solidFill>
              </a:rPr>
              <a:t>φυσικής</a:t>
            </a:r>
            <a:r>
              <a:rPr lang="el-GR" b="1" dirty="0" smtClean="0">
                <a:solidFill>
                  <a:srgbClr val="FFFF00"/>
                </a:solidFill>
              </a:rPr>
              <a:t> ή </a:t>
            </a:r>
            <a:r>
              <a:rPr lang="el-GR" b="1" i="1" u="sng" dirty="0" smtClean="0">
                <a:solidFill>
                  <a:srgbClr val="FFFF00"/>
                </a:solidFill>
              </a:rPr>
              <a:t>ανοσολογικής</a:t>
            </a:r>
            <a:r>
              <a:rPr lang="el-GR" b="1" dirty="0" smtClean="0">
                <a:solidFill>
                  <a:srgbClr val="FFFF00"/>
                </a:solidFill>
              </a:rPr>
              <a:t> αιτιολογίας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l-GR" b="1" dirty="0" smtClean="0">
                <a:solidFill>
                  <a:srgbClr val="FFFF00"/>
                </a:solidFill>
              </a:rPr>
              <a:t>παθογένειας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r>
              <a:rPr lang="el-GR" b="1" dirty="0" smtClean="0">
                <a:solidFill>
                  <a:srgbClr val="FFFF00"/>
                </a:solidFill>
              </a:rPr>
              <a:t>, που καταλαμβάνει τον κυψελιδικό χώρο ή και το διάμεσο ιστό</a:t>
            </a:r>
          </a:p>
          <a:p>
            <a:endParaRPr lang="el-GR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Διάκριση </a:t>
            </a:r>
            <a:r>
              <a:rPr lang="el-GR" b="1" u="sng" dirty="0" smtClean="0">
                <a:solidFill>
                  <a:srgbClr val="FFFF00"/>
                </a:solidFill>
              </a:rPr>
              <a:t>τυπικών</a:t>
            </a:r>
            <a:r>
              <a:rPr lang="el-GR" b="1" dirty="0" smtClean="0">
                <a:solidFill>
                  <a:srgbClr val="FFFF00"/>
                </a:solidFill>
              </a:rPr>
              <a:t> από πρωτογενώς </a:t>
            </a:r>
            <a:r>
              <a:rPr lang="el-GR" b="1" u="sng" dirty="0" smtClean="0">
                <a:solidFill>
                  <a:srgbClr val="FFFF00"/>
                </a:solidFill>
              </a:rPr>
              <a:t>άτυπες</a:t>
            </a:r>
            <a:r>
              <a:rPr lang="el-GR" b="1" dirty="0" smtClean="0">
                <a:solidFill>
                  <a:srgbClr val="FFFF00"/>
                </a:solidFill>
              </a:rPr>
              <a:t> μορφές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2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1D16FF"/>
                </a:solidFill>
              </a:rPr>
              <a:t>Μορφολογική διαίρεση των πνευμονιών σύμφωνα με</a:t>
            </a:r>
            <a:r>
              <a:rPr lang="en-US" b="1" dirty="0" smtClean="0">
                <a:solidFill>
                  <a:srgbClr val="1D16FF"/>
                </a:solidFill>
              </a:rPr>
              <a:t>:</a:t>
            </a:r>
            <a:r>
              <a:rPr lang="el-GR" b="1" dirty="0" smtClean="0">
                <a:solidFill>
                  <a:srgbClr val="1D16FF"/>
                </a:solidFill>
              </a:rPr>
              <a:t> 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Εντόπιση: </a:t>
            </a:r>
            <a:r>
              <a:rPr lang="el-GR" b="1" dirty="0" smtClean="0">
                <a:solidFill>
                  <a:srgbClr val="FFFF00"/>
                </a:solidFill>
              </a:rPr>
              <a:t>Κυψελιδικές ή διάμεσες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Σύνθεση του φλεγμονώδους εξιδρώματος: </a:t>
            </a:r>
            <a:r>
              <a:rPr lang="en-US" b="1" dirty="0" smtClean="0">
                <a:solidFill>
                  <a:srgbClr val="FFFF00"/>
                </a:solidFill>
              </a:rPr>
              <a:t>o</a:t>
            </a:r>
            <a:r>
              <a:rPr lang="el-GR" b="1" dirty="0" smtClean="0">
                <a:solidFill>
                  <a:srgbClr val="FFFF00"/>
                </a:solidFill>
              </a:rPr>
              <a:t>ξείες εξιδρωματικές ή χρόνιες παραγωγικές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0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9145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ΚΥΨΕΛΙΔΙΚΕΣ ΠΝΕΥΜΟΝΙΕΣ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Παρουσία φλεγμονώδους εξιδρώματος μέσα στις κυψελίδες (συνήθως λόγω βακτηριδιακής λοίμωξης)</a:t>
            </a:r>
          </a:p>
          <a:p>
            <a:pPr marL="0" indent="0">
              <a:buNone/>
            </a:pPr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Πρωτοπαθείς </a:t>
            </a:r>
            <a:r>
              <a:rPr lang="en-US" b="1" dirty="0" smtClean="0">
                <a:solidFill>
                  <a:srgbClr val="FFFF00"/>
                </a:solidFill>
              </a:rPr>
              <a:t>/ </a:t>
            </a:r>
            <a:r>
              <a:rPr lang="el-GR" b="1" dirty="0" smtClean="0">
                <a:solidFill>
                  <a:srgbClr val="FFFF00"/>
                </a:solidFill>
              </a:rPr>
              <a:t>Δευτεροπαθείς</a:t>
            </a:r>
          </a:p>
          <a:p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Λοβώδης Πνευμονία </a:t>
            </a:r>
            <a:r>
              <a:rPr lang="en-US" b="1" dirty="0" smtClean="0">
                <a:solidFill>
                  <a:srgbClr val="FFFF00"/>
                </a:solidFill>
              </a:rPr>
              <a:t>/ </a:t>
            </a:r>
            <a:r>
              <a:rPr lang="el-GR" b="1" dirty="0" smtClean="0">
                <a:solidFill>
                  <a:srgbClr val="FFFF00"/>
                </a:solidFill>
              </a:rPr>
              <a:t>Βρογχοπνευμονία</a:t>
            </a:r>
            <a:endParaRPr lang="en-US" b="1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Λοβώδης πνευμονία</a:t>
            </a:r>
            <a:r>
              <a:rPr lang="el-GR" dirty="0">
                <a:solidFill>
                  <a:srgbClr val="FF0000"/>
                </a:solidFill>
              </a:rPr>
              <a:t>: </a:t>
            </a:r>
            <a:r>
              <a:rPr lang="el-GR" dirty="0">
                <a:solidFill>
                  <a:srgbClr val="FFFF00"/>
                </a:solidFill>
              </a:rPr>
              <a:t>Ομοιόμορφη προσβολή μεγάλων περιοχών του πνεύμονα, συχνά ολόκληρου πνευμονικού λοβού</a:t>
            </a:r>
          </a:p>
          <a:p>
            <a:endParaRPr lang="el-GR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Βρογχοπνευμονία: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Εστιακές</a:t>
            </a:r>
            <a:r>
              <a:rPr lang="en-US" dirty="0" smtClean="0">
                <a:solidFill>
                  <a:srgbClr val="FFFF00"/>
                </a:solidFill>
              </a:rPr>
              <a:t>,</a:t>
            </a:r>
            <a:r>
              <a:rPr lang="el-GR" dirty="0" smtClean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συνήθως κεντρολοβιακές φλεγμονές των λοβίων, που αρχίζουν στη περιοχή των βρογχιολίων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7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l-GR" b="1" dirty="0" smtClean="0">
                <a:solidFill>
                  <a:srgbClr val="1D16FF"/>
                </a:solidFill>
              </a:rPr>
              <a:t>ΑΙΤΙΑ:</a:t>
            </a:r>
            <a:r>
              <a:rPr lang="el-GR" dirty="0" smtClean="0">
                <a:solidFill>
                  <a:srgbClr val="1D16FF"/>
                </a:solidFill>
              </a:rPr>
              <a:t> </a:t>
            </a:r>
            <a:endParaRPr lang="en-US" dirty="0" smtClean="0">
              <a:solidFill>
                <a:srgbClr val="1D16FF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l-GR" b="1" dirty="0" smtClean="0">
                <a:solidFill>
                  <a:srgbClr val="FF0000"/>
                </a:solidFill>
              </a:rPr>
              <a:t>(α) Αυτόματα εμφανιζόμενες πνευμονίες </a:t>
            </a:r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l-GR" b="1" dirty="0" smtClean="0">
                <a:solidFill>
                  <a:srgbClr val="FFFF00"/>
                </a:solidFill>
              </a:rPr>
              <a:t>(στρεπτόκοκκος της πνευμονίας </a:t>
            </a:r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l-GR" b="1" dirty="0" smtClean="0">
                <a:solidFill>
                  <a:srgbClr val="FFFF00"/>
                </a:solidFill>
              </a:rPr>
              <a:t>πνευμονιόκοκκος, </a:t>
            </a:r>
            <a:r>
              <a:rPr lang="en-US" b="1" dirty="0" err="1" smtClean="0">
                <a:solidFill>
                  <a:srgbClr val="FFFF00"/>
                </a:solidFill>
              </a:rPr>
              <a:t>Hemophillus</a:t>
            </a:r>
            <a:r>
              <a:rPr lang="en-US" b="1" dirty="0" smtClean="0">
                <a:solidFill>
                  <a:srgbClr val="FFFF00"/>
                </a:solidFill>
              </a:rPr>
              <a:t> influenza</a:t>
            </a:r>
            <a:r>
              <a:rPr lang="el-GR" b="1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l-GR" b="1" dirty="0" smtClean="0">
                <a:solidFill>
                  <a:srgbClr val="FF0000"/>
                </a:solidFill>
              </a:rPr>
              <a:t>(β) Νοσοκομιακές πνευμονίες </a:t>
            </a:r>
            <a:r>
              <a:rPr lang="el-GR" b="1" dirty="0" smtClean="0">
                <a:solidFill>
                  <a:srgbClr val="FFFF00"/>
                </a:solidFill>
              </a:rPr>
              <a:t>(</a:t>
            </a:r>
            <a:r>
              <a:rPr lang="en-US" b="1" dirty="0" smtClean="0">
                <a:solidFill>
                  <a:srgbClr val="FFFF00"/>
                </a:solidFill>
              </a:rPr>
              <a:t>Gram</a:t>
            </a:r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		</a:t>
            </a:r>
            <a:r>
              <a:rPr lang="el-GR" b="1" dirty="0" smtClean="0">
                <a:solidFill>
                  <a:srgbClr val="FFFF00"/>
                </a:solidFill>
              </a:rPr>
              <a:t>αρνητικοί, κυρίως 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Pseydomonas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aeruginosa</a:t>
            </a:r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	</a:t>
            </a:r>
            <a:r>
              <a:rPr lang="el-GR" b="1" dirty="0" smtClean="0">
                <a:solidFill>
                  <a:srgbClr val="FFFF00"/>
                </a:solidFill>
              </a:rPr>
              <a:t>και σπανιότερα σταφυλόκοκκοι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4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dirty="0" smtClean="0">
                <a:solidFill>
                  <a:srgbClr val="1D16FF"/>
                </a:solidFill>
              </a:rPr>
              <a:t>ΠΑΘΟΓΕΝΕΙΑ: </a:t>
            </a:r>
            <a:endParaRPr lang="en-US" b="1" dirty="0" smtClean="0">
              <a:solidFill>
                <a:srgbClr val="1D16FF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Οι βαθύτεροι βρόχοι είναι στείροι μικροβίων σε υγιή άτομα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Οι αυτόματα εμφανιζόμενες πνευμονίες ευνοούνται από </a:t>
            </a:r>
            <a:r>
              <a:rPr lang="el-GR" b="1" u="sng" dirty="0" smtClean="0">
                <a:solidFill>
                  <a:srgbClr val="FFFF00"/>
                </a:solidFill>
              </a:rPr>
              <a:t>έκθεση σε μικροβιακούς παράγοντες</a:t>
            </a:r>
            <a:r>
              <a:rPr lang="el-GR" b="1" dirty="0" smtClean="0">
                <a:solidFill>
                  <a:srgbClr val="FFFF00"/>
                </a:solidFill>
              </a:rPr>
              <a:t> με έντονη λοιμογόνο ισχύ, γενική πτώση της </a:t>
            </a:r>
            <a:r>
              <a:rPr lang="el-GR" b="1" u="sng" dirty="0" smtClean="0">
                <a:solidFill>
                  <a:srgbClr val="FFFF00"/>
                </a:solidFill>
              </a:rPr>
              <a:t>άμυνας</a:t>
            </a:r>
            <a:r>
              <a:rPr lang="el-GR" b="1" dirty="0" smtClean="0">
                <a:solidFill>
                  <a:srgbClr val="FFFF00"/>
                </a:solidFill>
              </a:rPr>
              <a:t> του οργανισμού, </a:t>
            </a:r>
            <a:r>
              <a:rPr lang="el-GR" b="1" u="sng" dirty="0" smtClean="0">
                <a:solidFill>
                  <a:srgbClr val="FFFF00"/>
                </a:solidFill>
              </a:rPr>
              <a:t>διαταραχή του τοπικού αμυντικού συστήματος</a:t>
            </a:r>
            <a:r>
              <a:rPr lang="el-GR" b="1" dirty="0" smtClean="0">
                <a:solidFill>
                  <a:srgbClr val="FFFF00"/>
                </a:solidFill>
              </a:rPr>
              <a:t> ή προηγηθείσα </a:t>
            </a:r>
            <a:r>
              <a:rPr lang="el-GR" b="1" u="sng" dirty="0" smtClean="0">
                <a:solidFill>
                  <a:srgbClr val="FFFF00"/>
                </a:solidFill>
              </a:rPr>
              <a:t>ιογενή λοίμωξη</a:t>
            </a:r>
            <a:endParaRPr lang="en-US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4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ΙΣΤΟΛΟΓΙΑ ΠΝΕΥΜΟΝΑ (Ι)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8" descr="b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0" b="-7040"/>
          <a:stretch>
            <a:fillRect/>
          </a:stretch>
        </p:blipFill>
        <p:spPr>
          <a:xfrm rot="10800000">
            <a:off x="81405" y="1600198"/>
            <a:ext cx="4495800" cy="4846727"/>
          </a:xfrm>
        </p:spPr>
      </p:pic>
      <p:pic>
        <p:nvPicPr>
          <p:cNvPr id="3" name="Content Placeholder 2" descr="b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97" b="-6597"/>
          <a:stretch>
            <a:fillRect/>
          </a:stretch>
        </p:blipFill>
        <p:spPr>
          <a:xfrm>
            <a:off x="4648200" y="1600200"/>
            <a:ext cx="4495800" cy="4846725"/>
          </a:xfrm>
        </p:spPr>
      </p:pic>
    </p:spTree>
    <p:extLst>
      <p:ext uri="{BB962C8B-B14F-4D97-AF65-F5344CB8AC3E}">
        <p14:creationId xmlns:p14="http://schemas.microsoft.com/office/powerpoint/2010/main" val="347301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ΜΑΚΡΟΣΚΟΠΙΚΗ ΕΙΚΟΝΑ ΠΝΕΥΜΟΝΙΑΣ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3679096639_3e0707df7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2" b="151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651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ΛΟΒΩΔΗΣ ΠΝΕΥΜΟΝΙΑ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Οξέως εγκαθιστάμενη κυψελιδική πνευμονία που αφορά σε λοβούς ή τμήματα των πνευμόνων</a:t>
            </a:r>
          </a:p>
          <a:p>
            <a:endParaRPr lang="el-GR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Streptococcus </a:t>
            </a:r>
            <a:r>
              <a:rPr lang="en-US" b="1" dirty="0" err="1" smtClean="0">
                <a:solidFill>
                  <a:srgbClr val="FFFF00"/>
                </a:solidFill>
              </a:rPr>
              <a:t>pneumoniae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(πνευμονιόκοκκος)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7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Στάδια Λοβώδους </a:t>
            </a:r>
            <a:r>
              <a:rPr lang="el-GR" sz="3600" b="1" dirty="0" smtClean="0">
                <a:solidFill>
                  <a:srgbClr val="FF0000"/>
                </a:solidFill>
              </a:rPr>
              <a:t>Πνευμονίας (1) </a:t>
            </a:r>
            <a:r>
              <a:rPr lang="el-GR" sz="3600" b="1" dirty="0">
                <a:solidFill>
                  <a:srgbClr val="FF0000"/>
                </a:solidFill>
              </a:rPr>
              <a:t/>
            </a:r>
            <a:br>
              <a:rPr lang="el-GR" sz="3600" b="1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b="1" dirty="0" smtClean="0">
                <a:solidFill>
                  <a:srgbClr val="FFFF00"/>
                </a:solidFill>
              </a:rPr>
              <a:t>Χρονική εξέλιξη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Τύπος Φλεγμονής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Ιστολογικά χαρακτηριστικά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Στάδια Λοβώδους Πνευμονίας </a:t>
            </a:r>
            <a:r>
              <a:rPr lang="el-GR" sz="3600" b="1" dirty="0" smtClean="0">
                <a:solidFill>
                  <a:srgbClr val="FF0000"/>
                </a:solidFill>
              </a:rPr>
              <a:t>(2) </a:t>
            </a:r>
            <a:r>
              <a:rPr lang="el-GR" sz="3600" b="1" dirty="0">
                <a:solidFill>
                  <a:srgbClr val="FF0000"/>
                </a:solidFill>
              </a:rPr>
              <a:t/>
            </a:r>
            <a:br>
              <a:rPr lang="el-GR" sz="3600" b="1" dirty="0">
                <a:solidFill>
                  <a:srgbClr val="FF0000"/>
                </a:solidFill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8000"/>
                </a:solidFill>
              </a:rPr>
              <a:t>Συμφόρηση </a:t>
            </a:r>
            <a:r>
              <a:rPr lang="en-US" b="1" dirty="0" smtClean="0">
                <a:solidFill>
                  <a:srgbClr val="008000"/>
                </a:solidFill>
              </a:rPr>
              <a:t>/ </a:t>
            </a:r>
            <a:r>
              <a:rPr lang="el-GR" b="1" dirty="0" smtClean="0">
                <a:solidFill>
                  <a:srgbClr val="008000"/>
                </a:solidFill>
              </a:rPr>
              <a:t>Υπεραιμία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Ώρες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Ορώδης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Υπεραιμία τριχοειδών, ενδοκυψελιδικό οίδημα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1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Στάδια Λοβώδους Πνευμονίας </a:t>
            </a:r>
            <a:r>
              <a:rPr lang="el-GR" sz="3600" b="1" dirty="0" smtClean="0">
                <a:solidFill>
                  <a:srgbClr val="FF0000"/>
                </a:solidFill>
              </a:rPr>
              <a:t>(3) </a:t>
            </a:r>
            <a:r>
              <a:rPr lang="el-GR" sz="3600" b="1" dirty="0">
                <a:solidFill>
                  <a:srgbClr val="FF0000"/>
                </a:solidFill>
              </a:rPr>
              <a:t/>
            </a:r>
            <a:br>
              <a:rPr lang="el-GR" sz="3600" b="1" dirty="0">
                <a:solidFill>
                  <a:srgbClr val="FF0000"/>
                </a:solidFill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8000"/>
                </a:solidFill>
              </a:rPr>
              <a:t>Στάδιο ερυθράς ηπατώσεως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Περίπου 2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- </a:t>
            </a:r>
            <a:r>
              <a:rPr lang="el-GR" b="1" dirty="0" smtClean="0">
                <a:solidFill>
                  <a:srgbClr val="FFFF00"/>
                </a:solidFill>
              </a:rPr>
              <a:t>3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  μέρα 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Αιμορραγική Φλεγμονή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Υπεραιμία τριχοειδών, ενδοκυψελιδικό δίκτυο φλεγμονής με ερυθροκύτταρα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80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Στάδια Λοβώδους Πνευμονίας </a:t>
            </a:r>
            <a:r>
              <a:rPr lang="el-GR" sz="3600" b="1" dirty="0" smtClean="0">
                <a:solidFill>
                  <a:srgbClr val="FF0000"/>
                </a:solidFill>
              </a:rPr>
              <a:t>(4) </a:t>
            </a:r>
            <a:r>
              <a:rPr lang="el-GR" sz="3600" b="1" dirty="0">
                <a:solidFill>
                  <a:srgbClr val="FF0000"/>
                </a:solidFill>
              </a:rPr>
              <a:t/>
            </a:r>
            <a:br>
              <a:rPr lang="el-GR" sz="3600" b="1" dirty="0">
                <a:solidFill>
                  <a:srgbClr val="FF0000"/>
                </a:solidFill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8000"/>
                </a:solidFill>
              </a:rPr>
              <a:t>Στάδιο Φαιάς ηπατώσεως</a:t>
            </a:r>
          </a:p>
          <a:p>
            <a:r>
              <a:rPr lang="el-GR" b="1" dirty="0">
                <a:solidFill>
                  <a:srgbClr val="FFFF00"/>
                </a:solidFill>
              </a:rPr>
              <a:t>Περίπου </a:t>
            </a:r>
            <a:r>
              <a:rPr lang="el-GR" b="1" dirty="0" smtClean="0">
                <a:solidFill>
                  <a:srgbClr val="FFFF00"/>
                </a:solidFill>
              </a:rPr>
              <a:t>4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- </a:t>
            </a:r>
            <a:r>
              <a:rPr lang="el-GR" b="1" dirty="0" smtClean="0">
                <a:solidFill>
                  <a:srgbClr val="FFFF00"/>
                </a:solidFill>
              </a:rPr>
              <a:t>6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  </a:t>
            </a:r>
            <a:r>
              <a:rPr lang="el-GR" b="1" dirty="0">
                <a:solidFill>
                  <a:srgbClr val="FFFF00"/>
                </a:solidFill>
              </a:rPr>
              <a:t>μέρα 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Ινιδώδης </a:t>
            </a:r>
            <a:r>
              <a:rPr lang="el-GR" b="1" dirty="0">
                <a:solidFill>
                  <a:srgbClr val="FFFF00"/>
                </a:solidFill>
              </a:rPr>
              <a:t>Φλεγμονή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Ενδοκυψελιδικό δίκτυο ινικής, μετανάστευση λευκοκυττάρων, καταστροφή ερυθροκυττάρων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9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Στάδια Λοβώδους Πνευμονίας </a:t>
            </a:r>
            <a:r>
              <a:rPr lang="el-GR" sz="3600" b="1" dirty="0" smtClean="0">
                <a:solidFill>
                  <a:srgbClr val="FF0000"/>
                </a:solidFill>
              </a:rPr>
              <a:t>(5) </a:t>
            </a:r>
            <a:r>
              <a:rPr lang="el-GR" sz="3600" b="1" dirty="0">
                <a:solidFill>
                  <a:srgbClr val="FF0000"/>
                </a:solidFill>
              </a:rPr>
              <a:t/>
            </a:r>
            <a:br>
              <a:rPr lang="el-GR" sz="3600" b="1" dirty="0">
                <a:solidFill>
                  <a:srgbClr val="FF0000"/>
                </a:solidFill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008000"/>
                </a:solidFill>
              </a:rPr>
              <a:t>Στάδιο </a:t>
            </a:r>
            <a:r>
              <a:rPr lang="el-GR" b="1" dirty="0" smtClean="0">
                <a:solidFill>
                  <a:srgbClr val="008000"/>
                </a:solidFill>
              </a:rPr>
              <a:t>Ωχράς ηπατώσεως</a:t>
            </a:r>
            <a:endParaRPr lang="el-GR" b="1" dirty="0">
              <a:solidFill>
                <a:srgbClr val="0080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Περίπου </a:t>
            </a:r>
            <a:r>
              <a:rPr lang="el-GR" b="1" dirty="0" smtClean="0">
                <a:solidFill>
                  <a:srgbClr val="FFFF00"/>
                </a:solidFill>
              </a:rPr>
              <a:t>7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- </a:t>
            </a:r>
            <a:r>
              <a:rPr lang="el-GR" b="1" dirty="0" smtClean="0">
                <a:solidFill>
                  <a:srgbClr val="FFFF00"/>
                </a:solidFill>
              </a:rPr>
              <a:t>8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  </a:t>
            </a:r>
            <a:r>
              <a:rPr lang="el-GR" b="1" dirty="0">
                <a:solidFill>
                  <a:srgbClr val="FFFF00"/>
                </a:solidFill>
              </a:rPr>
              <a:t>μέρα 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Πυώδης Φλεγμονή</a:t>
            </a:r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Ενδοκυψελιδικό δίκτυο ινικής, </a:t>
            </a:r>
            <a:r>
              <a:rPr lang="el-GR" b="1" dirty="0" smtClean="0">
                <a:solidFill>
                  <a:srgbClr val="FFFF00"/>
                </a:solidFill>
              </a:rPr>
              <a:t>πυκνές συλλογές λευκοκυττάρων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Στάδια Λοβώδους Πνευμονίας </a:t>
            </a:r>
            <a:r>
              <a:rPr lang="el-GR" b="1" dirty="0" smtClean="0">
                <a:solidFill>
                  <a:srgbClr val="FF0000"/>
                </a:solidFill>
              </a:rPr>
              <a:t>(6) </a:t>
            </a:r>
            <a:r>
              <a:rPr lang="el-GR" b="1" dirty="0">
                <a:solidFill>
                  <a:srgbClr val="FF0000"/>
                </a:solidFill>
              </a:rPr>
              <a:t/>
            </a:r>
            <a:br>
              <a:rPr lang="el-GR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008000"/>
                </a:solidFill>
              </a:rPr>
              <a:t>Στάδιο </a:t>
            </a:r>
            <a:r>
              <a:rPr lang="el-GR" b="1" dirty="0" smtClean="0">
                <a:solidFill>
                  <a:srgbClr val="008000"/>
                </a:solidFill>
              </a:rPr>
              <a:t>Λύσεως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Περίπου 9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-</a:t>
            </a:r>
            <a:r>
              <a:rPr lang="el-GR" b="1" dirty="0" smtClean="0">
                <a:solidFill>
                  <a:srgbClr val="FFFF00"/>
                </a:solidFill>
              </a:rPr>
              <a:t>11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  (14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)μέρα </a:t>
            </a:r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Απορροφητική Φλεγμονή</a:t>
            </a:r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Αποκομιδή του εξιδρώματος μέσω των λεμφαγγείων ή των βρόγχων. Αναγέννηση του επιθηλίου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Στάδια Λοβώδους Πνευμονίας </a:t>
            </a:r>
            <a:r>
              <a:rPr lang="el-GR" b="1" dirty="0" smtClean="0">
                <a:solidFill>
                  <a:srgbClr val="FF0000"/>
                </a:solidFill>
              </a:rPr>
              <a:t>(7) </a:t>
            </a:r>
            <a:r>
              <a:rPr lang="el-GR" b="1" dirty="0">
                <a:solidFill>
                  <a:srgbClr val="FF0000"/>
                </a:solidFill>
              </a:rPr>
              <a:t/>
            </a:r>
            <a:br>
              <a:rPr lang="el-GR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8000"/>
                </a:solidFill>
              </a:rPr>
              <a:t>Πλήρης αποκατάσταση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b="1" dirty="0" smtClean="0"/>
          </a:p>
          <a:p>
            <a:pPr marL="0" indent="0">
              <a:buNone/>
            </a:pPr>
            <a:r>
              <a:rPr lang="el-GR" b="1" dirty="0" smtClean="0">
                <a:solidFill>
                  <a:srgbClr val="FFFF00"/>
                </a:solidFill>
              </a:rPr>
              <a:t>Κανονικός πνευμονικός ιστός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7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ΒΡΟΓΧΟΠΝΕΥΜΟΝΙΑ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Εστιακή επέκταση και διαφορετικά στάδια της φλεγμονής στις επιμέρους εστίες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9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ΙΣΤΟΛΟΓΙΑ ΠΝΕΥΜΟΝΑ </a:t>
            </a:r>
            <a:r>
              <a:rPr lang="el-GR" sz="2800" b="1" dirty="0" smtClean="0">
                <a:solidFill>
                  <a:srgbClr val="FF0000"/>
                </a:solidFill>
              </a:rPr>
              <a:t>(ΙΙ</a:t>
            </a:r>
            <a:r>
              <a:rPr lang="el-GR" sz="2800" b="1" dirty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b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6406"/>
          <a:stretch>
            <a:fillRect/>
          </a:stretch>
        </p:blipFill>
        <p:spPr>
          <a:xfrm rot="10800000">
            <a:off x="457200" y="1600200"/>
            <a:ext cx="4038600" cy="4525963"/>
          </a:xfrm>
        </p:spPr>
      </p:pic>
      <p:pic>
        <p:nvPicPr>
          <p:cNvPr id="8" name="Content Placeholder 7" descr="b5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 rot="10800000"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7722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78761516_3b4eb79f4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1" y="254000"/>
            <a:ext cx="3987800" cy="635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6682" y="604093"/>
            <a:ext cx="4297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ΒΡΟΓΧΟΠΝΕΥΜΟΝΙΑ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37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ΒΡΟΓΧΟΠΝΕΥΜΟΝΙΑ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8000"/>
                </a:solidFill>
              </a:rPr>
              <a:t>Μικροσκοπικά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Πολλαπλές, ακανόνιστα εκτεινόμενες, μερικές φορές συρρέουσες εστίες</a:t>
            </a:r>
          </a:p>
          <a:p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Πολυμορφοπύρηνα λευκοκύτταρα</a:t>
            </a:r>
          </a:p>
          <a:p>
            <a:endParaRPr lang="el-G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5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Μακροσκοπική εικόνα ΠΝΕΥΜΟΝΙΑΣ (1)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3679096639_3e0707df7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2" b="151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809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86" y="915631"/>
            <a:ext cx="4970081" cy="57695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1143" y="202721"/>
            <a:ext cx="6273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Μακροσκοπική εικόνα </a:t>
            </a:r>
            <a:r>
              <a:rPr lang="el-GR" sz="2800" b="1" dirty="0" smtClean="0">
                <a:solidFill>
                  <a:srgbClr val="FF0000"/>
                </a:solidFill>
              </a:rPr>
              <a:t>ΠΝΕΥΜΟΝΙΑΣ (2)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734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0" y="949157"/>
            <a:ext cx="7401329" cy="4921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513" y="84159"/>
            <a:ext cx="8006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Μακροσκοπική εικόνα ΠΝΕΥΜΟΝΙΑΣ </a:t>
            </a:r>
            <a:r>
              <a:rPr lang="el-GR" sz="3600" b="1" dirty="0" smtClean="0">
                <a:solidFill>
                  <a:srgbClr val="FF0000"/>
                </a:solidFill>
              </a:rPr>
              <a:t>(3)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914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723640"/>
            <a:ext cx="4841261" cy="6052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7052" y="14656"/>
            <a:ext cx="7522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Μακροσκοπική εικόνα ΠΝΕΥΜΟΝΙΑΣ </a:t>
            </a:r>
            <a:r>
              <a:rPr lang="el-GR" sz="2800" b="1" dirty="0" smtClean="0">
                <a:solidFill>
                  <a:srgbClr val="FF0000"/>
                </a:solidFill>
              </a:rPr>
              <a:t>(4)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7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y_hepatization1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876300"/>
            <a:ext cx="7658100" cy="5105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6600" y="229969"/>
            <a:ext cx="8006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Μακροσκοπική εικόνα ΠΝΕΥΜΟΝΙΑΣ </a:t>
            </a:r>
            <a:r>
              <a:rPr lang="el-GR" sz="3600" b="1" dirty="0" smtClean="0">
                <a:solidFill>
                  <a:srgbClr val="FF0000"/>
                </a:solidFill>
              </a:rPr>
              <a:t>(5)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402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Μακροσκοπική εικόνα ΠΝΕΥΜΟΝΙΑΣ </a:t>
            </a:r>
            <a:r>
              <a:rPr lang="el-GR" sz="3600" b="1" dirty="0" smtClean="0">
                <a:solidFill>
                  <a:srgbClr val="FF0000"/>
                </a:solidFill>
              </a:rPr>
              <a:t>(6)</a:t>
            </a:r>
            <a:endParaRPr lang="en-US" sz="3600" dirty="0"/>
          </a:p>
        </p:txBody>
      </p:sp>
      <p:pic>
        <p:nvPicPr>
          <p:cNvPr id="4" name="Content Placeholder 3" descr="c12_s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 b="148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02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7" y="1052417"/>
            <a:ext cx="7222739" cy="5396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839" y="29227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</a:rPr>
              <a:t>Σταφυλοκοκκική πνευμονία με σπηλαιοποίηση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6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78761516_3b4eb79f4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8" y="457816"/>
            <a:ext cx="3813431" cy="6072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3299" y="2182505"/>
            <a:ext cx="5076330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Μακροσκοπική εικόνα </a:t>
            </a:r>
            <a:r>
              <a:rPr lang="el-GR" sz="2400" b="1" dirty="0" smtClean="0">
                <a:solidFill>
                  <a:srgbClr val="FF0000"/>
                </a:solidFill>
              </a:rPr>
              <a:t>ΠΝΕΥΜΟΝΙΑΣ-</a:t>
            </a:r>
          </a:p>
          <a:p>
            <a:r>
              <a:rPr lang="el-GR" sz="2400" b="1" dirty="0" smtClean="0">
                <a:solidFill>
                  <a:srgbClr val="FF0000"/>
                </a:solidFill>
              </a:rPr>
              <a:t>Μονιμοποιημένο με φορμόλη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l-GR" sz="2400" b="1" dirty="0" smtClean="0">
                <a:solidFill>
                  <a:srgbClr val="FF0000"/>
                </a:solidFill>
              </a:rPr>
              <a:t>Παρασκεύασμα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</a:rPr>
              <a:t>(1)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498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x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5" r="-24565"/>
          <a:stretch>
            <a:fillRect/>
          </a:stretch>
        </p:blipFill>
        <p:spPr>
          <a:xfrm>
            <a:off x="-1093788" y="-9525"/>
            <a:ext cx="11155363" cy="6135688"/>
          </a:xfrm>
        </p:spPr>
      </p:pic>
      <p:sp>
        <p:nvSpPr>
          <p:cNvPr id="5" name="Rectangle 4"/>
          <p:cNvSpPr/>
          <p:nvPr/>
        </p:nvSpPr>
        <p:spPr>
          <a:xfrm>
            <a:off x="929357" y="6147281"/>
            <a:ext cx="7976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Minutti</a:t>
            </a:r>
            <a:r>
              <a:rPr lang="en-US" b="1" dirty="0">
                <a:solidFill>
                  <a:srgbClr val="FF0000"/>
                </a:solidFill>
              </a:rPr>
              <a:t> CM, et al. Seminars in Cell &amp; Developmental Biology; </a:t>
            </a:r>
            <a:r>
              <a:rPr lang="en-US" b="1" dirty="0" smtClean="0">
                <a:solidFill>
                  <a:srgbClr val="FF0000"/>
                </a:solidFill>
              </a:rPr>
              <a:t>2017;61</a:t>
            </a:r>
            <a:r>
              <a:rPr lang="en-US" b="1" dirty="0">
                <a:solidFill>
                  <a:srgbClr val="FF0000"/>
                </a:solidFill>
              </a:rPr>
              <a:t>:3-11</a:t>
            </a:r>
          </a:p>
        </p:txBody>
      </p:sp>
    </p:spTree>
    <p:extLst>
      <p:ext uri="{BB962C8B-B14F-4D97-AF65-F5344CB8AC3E}">
        <p14:creationId xmlns:p14="http://schemas.microsoft.com/office/powerpoint/2010/main" val="171919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85991243_657a92b2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2" y="502124"/>
            <a:ext cx="4622083" cy="5865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9935" y="2809228"/>
            <a:ext cx="6350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Μακροσκοπική εικόνα ΠΝΕΥΜΟΝΙΑΣ-</a:t>
            </a:r>
          </a:p>
          <a:p>
            <a:r>
              <a:rPr lang="el-GR" sz="2000" b="1" dirty="0">
                <a:solidFill>
                  <a:srgbClr val="FF0000"/>
                </a:solidFill>
              </a:rPr>
              <a:t>Μονιμοποιημένο με φορμόλη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l-GR" sz="2000" b="1" dirty="0" smtClean="0">
                <a:solidFill>
                  <a:srgbClr val="FF0000"/>
                </a:solidFill>
              </a:rPr>
              <a:t>παρασκεύασμα (2)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713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eumoni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9" y="502121"/>
            <a:ext cx="3663885" cy="59792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1843" y="2593955"/>
            <a:ext cx="666050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Μακροσκοπική εικόνα ΠΝΕΥΜΟΝΙΑΣ-</a:t>
            </a:r>
          </a:p>
          <a:p>
            <a:r>
              <a:rPr lang="el-GR" sz="2400" b="1" dirty="0">
                <a:solidFill>
                  <a:srgbClr val="FF0000"/>
                </a:solidFill>
              </a:rPr>
              <a:t>Μονιμοποιημένο με φορμόλη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l-GR" sz="2400" b="1" dirty="0" smtClean="0">
                <a:solidFill>
                  <a:srgbClr val="FF0000"/>
                </a:solidFill>
              </a:rPr>
              <a:t>παρασκεύασμα (3)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924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7x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13" b="-18313"/>
          <a:stretch>
            <a:fillRect/>
          </a:stretch>
        </p:blipFill>
        <p:spPr/>
      </p:pic>
      <p:pic>
        <p:nvPicPr>
          <p:cNvPr id="8" name="Content Placeholder 3" descr="Resp16s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72" b="17762"/>
          <a:stretch/>
        </p:blipFill>
        <p:spPr>
          <a:xfrm>
            <a:off x="4648200" y="1792185"/>
            <a:ext cx="4038600" cy="3125636"/>
          </a:xfrm>
        </p:spPr>
      </p:pic>
    </p:spTree>
    <p:extLst>
      <p:ext uri="{BB962C8B-B14F-4D97-AF65-F5344CB8AC3E}">
        <p14:creationId xmlns:p14="http://schemas.microsoft.com/office/powerpoint/2010/main" val="299324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ΦΥΣΙΟΛΟΓΙΚΟ ΤΟΙΧΩΜΑ ΚΥΨΕΛΙΔΩΝ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Resp16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 b="84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758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62" y="274638"/>
            <a:ext cx="8812934" cy="1143000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</a:rPr>
              <a:t>Μικροσκοπική εικόνα: Στάδιο Ερυθράς Ηπατώσεως</a:t>
            </a:r>
            <a:r>
              <a:rPr lang="el-GR" sz="3600" b="1" dirty="0">
                <a:solidFill>
                  <a:srgbClr val="FF0000"/>
                </a:solidFill>
              </a:rPr>
              <a:t/>
            </a:r>
            <a:br>
              <a:rPr lang="el-GR" sz="3600" b="1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774fig0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7" b="13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001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Μικροσκοπική εικόνα: Στάδιο Φαιάς ηπατώσεως</a:t>
            </a:r>
            <a:r>
              <a:rPr lang="el-GR" b="1" dirty="0" smtClean="0">
                <a:solidFill>
                  <a:srgbClr val="008000"/>
                </a:solidFill>
              </a:rPr>
              <a:t/>
            </a:r>
            <a:br>
              <a:rPr lang="el-GR" b="1" dirty="0" smtClean="0">
                <a:solidFill>
                  <a:srgbClr val="008000"/>
                </a:solidFill>
              </a:rPr>
            </a:br>
            <a:endParaRPr lang="en-US" dirty="0"/>
          </a:p>
        </p:txBody>
      </p:sp>
      <p:pic>
        <p:nvPicPr>
          <p:cNvPr id="4" name="Content Placeholder 3" descr="10-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4" b="13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849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dirty="0">
                <a:solidFill>
                  <a:srgbClr val="FF0000"/>
                </a:solidFill>
              </a:rPr>
              <a:t>Μικροσκοπική εικόνα: </a:t>
            </a:r>
            <a:r>
              <a:rPr lang="el-GR" sz="3200" b="1" dirty="0" smtClean="0">
                <a:solidFill>
                  <a:srgbClr val="FF0000"/>
                </a:solidFill>
              </a:rPr>
              <a:t>Στάδιο </a:t>
            </a:r>
            <a:r>
              <a:rPr lang="el-GR" sz="3200" b="1" dirty="0">
                <a:solidFill>
                  <a:srgbClr val="FF0000"/>
                </a:solidFill>
              </a:rPr>
              <a:t>Ωχράς </a:t>
            </a:r>
            <a:r>
              <a:rPr lang="el-GR" sz="3200" b="1" dirty="0" smtClean="0">
                <a:solidFill>
                  <a:srgbClr val="FF0000"/>
                </a:solidFill>
              </a:rPr>
              <a:t>Ηπατώσεως</a:t>
            </a:r>
            <a:r>
              <a:rPr lang="el-GR" sz="3200" b="1" dirty="0">
                <a:solidFill>
                  <a:srgbClr val="FF0000"/>
                </a:solidFill>
              </a:rPr>
              <a:t/>
            </a:r>
            <a:br>
              <a:rPr lang="el-GR" sz="3200" b="1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lung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011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dirty="0">
                <a:solidFill>
                  <a:srgbClr val="FF0000"/>
                </a:solidFill>
              </a:rPr>
              <a:t>Μικροσκοπική εικόνα: </a:t>
            </a:r>
            <a:r>
              <a:rPr lang="el-GR" sz="3200" b="1" dirty="0" smtClean="0">
                <a:solidFill>
                  <a:srgbClr val="FF0000"/>
                </a:solidFill>
              </a:rPr>
              <a:t>Στάδιο </a:t>
            </a:r>
            <a:r>
              <a:rPr lang="el-GR" sz="3200" b="1" dirty="0">
                <a:solidFill>
                  <a:srgbClr val="FF0000"/>
                </a:solidFill>
              </a:rPr>
              <a:t>Ωχράς </a:t>
            </a:r>
            <a:r>
              <a:rPr lang="el-GR" sz="3200" b="1" dirty="0" smtClean="0">
                <a:solidFill>
                  <a:srgbClr val="FF0000"/>
                </a:solidFill>
              </a:rPr>
              <a:t>Ηπατώσεως</a:t>
            </a:r>
            <a:r>
              <a:rPr lang="el-GR" sz="3200" b="1" dirty="0">
                <a:solidFill>
                  <a:srgbClr val="FF0000"/>
                </a:solidFill>
              </a:rPr>
              <a:t/>
            </a:r>
            <a:br>
              <a:rPr lang="el-GR" sz="3200" b="1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lung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314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ΙΔΙΑΙΤΕΡΕΣ ΜΟΡΦΕΣ ΠΝΕΥΜΟΝΙΑΣ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b="1" dirty="0" smtClean="0">
                <a:solidFill>
                  <a:srgbClr val="008000"/>
                </a:solidFill>
              </a:rPr>
              <a:t>Πνευμονία </a:t>
            </a:r>
            <a:r>
              <a:rPr lang="en-US" b="1" dirty="0" err="1" smtClean="0">
                <a:solidFill>
                  <a:srgbClr val="008000"/>
                </a:solidFill>
              </a:rPr>
              <a:t>Friedlaender</a:t>
            </a:r>
            <a:r>
              <a:rPr lang="el-GR" b="1" dirty="0" smtClean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[</a:t>
            </a:r>
            <a:r>
              <a:rPr lang="en-US" b="1" dirty="0" err="1" smtClean="0">
                <a:solidFill>
                  <a:srgbClr val="FFFF00"/>
                </a:solidFill>
              </a:rPr>
              <a:t>Klebsiella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pneumoniae</a:t>
            </a:r>
            <a:r>
              <a:rPr lang="en-US" b="1" dirty="0">
                <a:solidFill>
                  <a:srgbClr val="FFFF00"/>
                </a:solidFill>
              </a:rPr>
              <a:t>]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008000"/>
                </a:solidFill>
              </a:rPr>
              <a:t>Πνευμονία </a:t>
            </a:r>
            <a:r>
              <a:rPr lang="en-US" b="1" dirty="0" smtClean="0">
                <a:solidFill>
                  <a:srgbClr val="008000"/>
                </a:solidFill>
              </a:rPr>
              <a:t>Legionella </a:t>
            </a:r>
            <a:r>
              <a:rPr lang="en-US" b="1" dirty="0" smtClean="0">
                <a:solidFill>
                  <a:srgbClr val="FFFF00"/>
                </a:solidFill>
              </a:rPr>
              <a:t>[</a:t>
            </a:r>
            <a:r>
              <a:rPr lang="el-GR" b="1" dirty="0" smtClean="0">
                <a:solidFill>
                  <a:srgbClr val="FFFF00"/>
                </a:solidFill>
              </a:rPr>
              <a:t>αερογενώς μεταδιδόμενα, </a:t>
            </a:r>
            <a:r>
              <a:rPr lang="en-US" b="1" dirty="0" smtClean="0">
                <a:solidFill>
                  <a:srgbClr val="FFFF00"/>
                </a:solidFill>
              </a:rPr>
              <a:t>Gram (-) </a:t>
            </a:r>
            <a:r>
              <a:rPr lang="el-GR" b="1" dirty="0" smtClean="0">
                <a:solidFill>
                  <a:srgbClr val="FFFF00"/>
                </a:solidFill>
              </a:rPr>
              <a:t>ραβδοειδή βακτηρίδια της ομάδας </a:t>
            </a:r>
            <a:r>
              <a:rPr lang="en-US" b="1" dirty="0" err="1" smtClean="0">
                <a:solidFill>
                  <a:srgbClr val="FFFF00"/>
                </a:solidFill>
              </a:rPr>
              <a:t>Legionellaceae</a:t>
            </a:r>
            <a:r>
              <a:rPr lang="en-US" b="1" dirty="0" smtClean="0">
                <a:solidFill>
                  <a:srgbClr val="FFFF00"/>
                </a:solidFill>
              </a:rPr>
              <a:t>]</a:t>
            </a:r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008000"/>
                </a:solidFill>
              </a:rPr>
              <a:t>Σταφυλοκοκκική πνευμονία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[</a:t>
            </a:r>
            <a:r>
              <a:rPr lang="el-GR" b="1" dirty="0" smtClean="0">
                <a:solidFill>
                  <a:srgbClr val="FFFF00"/>
                </a:solidFill>
              </a:rPr>
              <a:t>επακόλουθο ιογενούς πνευμονίας</a:t>
            </a:r>
            <a:r>
              <a:rPr lang="en-US" b="1" dirty="0" smtClean="0">
                <a:solidFill>
                  <a:srgbClr val="FFFF00"/>
                </a:solidFill>
              </a:rPr>
              <a:t>]</a:t>
            </a:r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008000"/>
                </a:solidFill>
              </a:rPr>
              <a:t>Αιμορραγική πνευμονία</a:t>
            </a:r>
            <a:r>
              <a:rPr lang="el-GR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[</a:t>
            </a:r>
            <a:r>
              <a:rPr lang="el-GR" b="1" dirty="0" smtClean="0">
                <a:solidFill>
                  <a:srgbClr val="FFFF00"/>
                </a:solidFill>
              </a:rPr>
              <a:t>συχνότερα οφείλεται σε λοίμωξη απο ιό γρίππης</a:t>
            </a:r>
            <a:r>
              <a:rPr lang="en-US" b="1" dirty="0" smtClean="0">
                <a:solidFill>
                  <a:srgbClr val="FFFF00"/>
                </a:solidFill>
              </a:rPr>
              <a:t>]</a:t>
            </a:r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008000"/>
                </a:solidFill>
              </a:rPr>
              <a:t>Πνευμονία απο εισρόφηση </a:t>
            </a:r>
            <a:r>
              <a:rPr lang="en-US" b="1" dirty="0" smtClean="0">
                <a:solidFill>
                  <a:srgbClr val="FFFF00"/>
                </a:solidFill>
              </a:rPr>
              <a:t>[</a:t>
            </a:r>
            <a:r>
              <a:rPr lang="el-GR" b="1" dirty="0" smtClean="0">
                <a:solidFill>
                  <a:srgbClr val="FFFF00"/>
                </a:solidFill>
              </a:rPr>
              <a:t>εστιακή πνευμονία στους κάτω λοβούς</a:t>
            </a:r>
            <a:r>
              <a:rPr lang="en-US" b="1" dirty="0" smtClean="0">
                <a:solidFill>
                  <a:srgbClr val="FFFF00"/>
                </a:solidFill>
              </a:rPr>
              <a:t>]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9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ΕΠΙΠΛΟΚΕΣ</a:t>
            </a:r>
            <a:r>
              <a:rPr lang="el-GR" b="1" dirty="0">
                <a:solidFill>
                  <a:srgbClr val="FFFF00"/>
                </a:solidFill>
              </a:rPr>
              <a:t/>
            </a:r>
            <a:br>
              <a:rPr lang="el-GR" b="1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Χρόνια Πνευμονία που προκαλεί κρεάτωση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Απόστημα Γάγγραινα πνεύμονα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Πλευρίτιδα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Υπεζωκοτικό (πλευριτικό) Εμπύημα λόγω επέκτασης της φλεγμονής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76" r="-16276"/>
          <a:stretch>
            <a:fillRect/>
          </a:stretch>
        </p:blipFill>
        <p:spPr>
          <a:xfrm>
            <a:off x="-985881" y="253998"/>
            <a:ext cx="10783024" cy="4862615"/>
          </a:xfrm>
        </p:spPr>
      </p:pic>
      <p:pic>
        <p:nvPicPr>
          <p:cNvPr id="5" name="Content Placeholder 3" descr="m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r="9853"/>
          <a:stretch>
            <a:fillRect/>
          </a:stretch>
        </p:blipFill>
        <p:spPr>
          <a:xfrm>
            <a:off x="1545762" y="5047345"/>
            <a:ext cx="5348514" cy="16984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5385195" y="3244334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Byrne A, et al. Trends in Molecular Medicine, April 2016, Vol. 22, No. 4 </a:t>
            </a:r>
          </a:p>
        </p:txBody>
      </p:sp>
    </p:spTree>
    <p:extLst>
      <p:ext uri="{BB962C8B-B14F-4D97-AF65-F5344CB8AC3E}">
        <p14:creationId xmlns:p14="http://schemas.microsoft.com/office/powerpoint/2010/main" val="209891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639" y="2718253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ΔΙΑΜΕΣΕΣ ΠΝΕΥΜΟΝΙΕΣ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8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ΔΙΑΜΕΣΕΣ ΠΝΕΥΜΟΝΙΕΣ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Φλεγμονές που εντοπίζονται κυρίως στο διάμεσο πνευμονικό ιστό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Συνήθως διατρέχουν αρχικά ως χρόνιες παραγωγικές μορφές φλεγμονής που μεταπίπτουν τελικά σε ίνωση του πνευμονικού στηρικτικού στρώματος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Αιτιολογικά αδιευκρίνιστο 40</a:t>
            </a:r>
            <a:r>
              <a:rPr lang="en-US" b="1" dirty="0" smtClean="0">
                <a:solidFill>
                  <a:srgbClr val="FFFF00"/>
                </a:solidFill>
              </a:rPr>
              <a:t>-</a:t>
            </a:r>
            <a:r>
              <a:rPr lang="el-GR" b="1" dirty="0" smtClean="0">
                <a:solidFill>
                  <a:srgbClr val="FFFF00"/>
                </a:solidFill>
              </a:rPr>
              <a:t>50% των διάμεσων πνευμονιών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1D16FF"/>
                </a:solidFill>
              </a:rPr>
              <a:t>Οξείες διάμεσες πνευμονίες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Αίτια ιογενή  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Το φάσμα των ιών που ενοχοποιούνται εξαρτάται απο την ηλικία</a:t>
            </a:r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endParaRPr lang="el-GR" b="1" dirty="0" smtClean="0"/>
          </a:p>
          <a:p>
            <a:r>
              <a:rPr lang="el-GR" b="1" dirty="0" smtClean="0">
                <a:solidFill>
                  <a:srgbClr val="FFFF00"/>
                </a:solidFill>
              </a:rPr>
              <a:t>Αερογενής λοίμωξη που ευνοείται απο έκπτωση της άμυνας του οργανισμού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3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Ακανόνιστα αφοριζόμενες ερυθρές ή φαιόχροες εστίες</a:t>
            </a:r>
          </a:p>
          <a:p>
            <a:endParaRPr lang="el-GR" b="1" dirty="0"/>
          </a:p>
          <a:p>
            <a:r>
              <a:rPr lang="el-GR" b="1" dirty="0" smtClean="0">
                <a:solidFill>
                  <a:srgbClr val="FFFF00"/>
                </a:solidFill>
              </a:rPr>
              <a:t>Φλεγμονώδης διήθηση στο διάμεσο ιστό, που συχνά συνοδεύεται απο μετατροπή του κυψελιδικού επιθηλίου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6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1D16FF"/>
                </a:solidFill>
              </a:rPr>
              <a:t>Ιδιαίτερες μορφές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Πνευμονία απο ιούς γρίππης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Γιγαντοκυτταρική πνευμονία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Πνευμονία απο κυτταρομεγαλοϊό 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Πνευμονία απο </a:t>
            </a:r>
            <a:r>
              <a:rPr lang="en-US" b="1" dirty="0" err="1" smtClean="0">
                <a:solidFill>
                  <a:srgbClr val="FFFF00"/>
                </a:solidFill>
              </a:rPr>
              <a:t>Pneumonocystis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jiroveci</a:t>
            </a:r>
            <a:r>
              <a:rPr lang="en-US" b="1" dirty="0" smtClean="0">
                <a:solidFill>
                  <a:srgbClr val="FFFF00"/>
                </a:solidFill>
              </a:rPr>
              <a:t> (</a:t>
            </a:r>
            <a:r>
              <a:rPr lang="en-US" b="1" dirty="0" err="1" smtClean="0">
                <a:solidFill>
                  <a:srgbClr val="FFFF00"/>
                </a:solidFill>
              </a:rPr>
              <a:t>carinii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2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ΧΡΟΝΙΕΣ ΔΙΑΜΕΣΕΣ ΠΝΕΥΜΟΝΙΕΣ ΚΑΙ ΙΝΩΣΗ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dirty="0" smtClean="0">
                <a:solidFill>
                  <a:srgbClr val="1D16FF"/>
                </a:solidFill>
              </a:rPr>
              <a:t>Χρόνιες διάμεσες πνευμονίες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Νοσολογική ομάδα με ευρύ αιτιολογικό φάσμα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  <a:r>
              <a:rPr lang="el-GR" b="1" dirty="0" smtClean="0">
                <a:solidFill>
                  <a:srgbClr val="FFFF00"/>
                </a:solidFill>
              </a:rPr>
              <a:t> Βλάβες στο πνευμονικό παρέγχυμα απο λοιμώξεις, φάρμακα, εισπνοή ανόργανων ή οργανικών ενώσεων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Κλινική πορεία ύπουλη και παρατεταμένη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1D16FF"/>
                </a:solidFill>
              </a:rPr>
              <a:t>Διάμεση πνευμονική ίνωση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FFFF00"/>
                </a:solidFill>
              </a:rPr>
              <a:t>Τελικό στάδιο χρόνιων φλεγμονών που εντοπίζονται στο διάμεσο ιστό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4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b="1" dirty="0" smtClean="0">
                <a:solidFill>
                  <a:srgbClr val="008000"/>
                </a:solidFill>
              </a:rPr>
              <a:t>Εισπνοή Ανόργανων και Οργανικών  ενώσεων</a:t>
            </a:r>
            <a:r>
              <a:rPr lang="en-US" b="1" dirty="0" smtClean="0">
                <a:solidFill>
                  <a:srgbClr val="008000"/>
                </a:solidFill>
              </a:rPr>
              <a:t>: </a:t>
            </a:r>
            <a:r>
              <a:rPr lang="el-GR" b="1" dirty="0" smtClean="0">
                <a:solidFill>
                  <a:srgbClr val="0080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Πνευμονιοκονιώσεις, πυριτιάσεις, εξωγενής αλλεργική κυψελιδίτιδα</a:t>
            </a:r>
          </a:p>
          <a:p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008000"/>
                </a:solidFill>
              </a:rPr>
              <a:t>Λοιμώξεις</a:t>
            </a:r>
            <a:r>
              <a:rPr lang="en-US" b="1" dirty="0" smtClean="0">
                <a:solidFill>
                  <a:srgbClr val="008000"/>
                </a:solidFill>
              </a:rPr>
              <a:t>:</a:t>
            </a:r>
            <a:r>
              <a:rPr lang="el-GR" b="1" dirty="0" smtClean="0">
                <a:solidFill>
                  <a:srgbClr val="0080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Ιογενείς πνευμονίες</a:t>
            </a:r>
          </a:p>
          <a:p>
            <a:r>
              <a:rPr lang="el-GR" b="1" dirty="0" smtClean="0">
                <a:solidFill>
                  <a:srgbClr val="008000"/>
                </a:solidFill>
              </a:rPr>
              <a:t>Φαρμακευτικές</a:t>
            </a:r>
            <a:r>
              <a:rPr lang="en-US" b="1" dirty="0" smtClean="0">
                <a:solidFill>
                  <a:srgbClr val="008000"/>
                </a:solidFill>
              </a:rPr>
              <a:t>:</a:t>
            </a:r>
            <a:r>
              <a:rPr lang="el-GR" b="1" dirty="0" smtClean="0">
                <a:solidFill>
                  <a:srgbClr val="0080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Χορήγηση κυτταροστατικών</a:t>
            </a:r>
          </a:p>
          <a:p>
            <a:r>
              <a:rPr lang="el-GR" b="1" dirty="0" smtClean="0">
                <a:solidFill>
                  <a:srgbClr val="008000"/>
                </a:solidFill>
              </a:rPr>
              <a:t>Μεταβολικές</a:t>
            </a:r>
            <a:r>
              <a:rPr lang="en-US" b="1" dirty="0" smtClean="0">
                <a:solidFill>
                  <a:srgbClr val="008000"/>
                </a:solidFill>
              </a:rPr>
              <a:t>:</a:t>
            </a:r>
            <a:r>
              <a:rPr lang="el-GR" b="1" dirty="0" smtClean="0">
                <a:solidFill>
                  <a:srgbClr val="0080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Ουραιμία, καταπληξία</a:t>
            </a:r>
          </a:p>
          <a:p>
            <a:r>
              <a:rPr lang="el-GR" b="1" dirty="0" smtClean="0">
                <a:solidFill>
                  <a:srgbClr val="008000"/>
                </a:solidFill>
              </a:rPr>
              <a:t>Δευτερογενείς: </a:t>
            </a:r>
            <a:r>
              <a:rPr lang="el-GR" b="1" dirty="0" smtClean="0">
                <a:solidFill>
                  <a:srgbClr val="FFFF00"/>
                </a:solidFill>
              </a:rPr>
              <a:t>Αγγειακής, ανοσολογικής αιτιολογίας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l-GR" b="1" dirty="0" smtClean="0">
                <a:solidFill>
                  <a:srgbClr val="FFFF00"/>
                </a:solidFill>
              </a:rPr>
              <a:t>μετά απο ακτινοβολία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l-GR" b="1" dirty="0" smtClean="0">
                <a:solidFill>
                  <a:srgbClr val="008000"/>
                </a:solidFill>
              </a:rPr>
              <a:t>Ιδιοπαθής πνευμονική ίνωση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93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1D16FF"/>
                </a:solidFill>
              </a:rPr>
              <a:t>Πρώϊμη Φάση</a:t>
            </a:r>
            <a:r>
              <a:rPr lang="en-US" b="1" dirty="0" smtClean="0">
                <a:solidFill>
                  <a:srgbClr val="1D16FF"/>
                </a:solidFill>
              </a:rPr>
              <a:t>:</a:t>
            </a:r>
            <a:r>
              <a:rPr lang="el-GR" b="1" dirty="0" smtClean="0">
                <a:solidFill>
                  <a:srgbClr val="1D16FF"/>
                </a:solidFill>
              </a:rPr>
              <a:t> </a:t>
            </a:r>
            <a:endParaRPr lang="en-US" b="1" dirty="0" smtClean="0">
              <a:solidFill>
                <a:srgbClr val="1D16FF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FFFF00"/>
                </a:solidFill>
              </a:rPr>
              <a:t>Οξεία διάμεση πνευμονία με διαταραχή της διαπερατότητας των ενδοθηλίων των τριχοειδών, διάμεσο οίδημα, αλλοίωση του επιθηλίου των κυψελίδων, οξεία ενεργοποίηση των μακροφάγων και κατα προτίμηση διάμεση φλεγμονώδη διήθηση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883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1D16FF"/>
                </a:solidFill>
              </a:rPr>
              <a:t>Χρόνιο στάδιο</a:t>
            </a:r>
            <a:r>
              <a:rPr lang="en-US" b="1" dirty="0" smtClean="0">
                <a:solidFill>
                  <a:srgbClr val="1D16FF"/>
                </a:solidFill>
              </a:rPr>
              <a:t>:</a:t>
            </a:r>
            <a:r>
              <a:rPr lang="el-GR" b="1" dirty="0" smtClean="0">
                <a:solidFill>
                  <a:srgbClr val="1D16FF"/>
                </a:solidFill>
              </a:rPr>
              <a:t> 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FFFF00"/>
                </a:solidFill>
              </a:rPr>
              <a:t>Μέσω ενεργοποίησης του μεσεγχύματος, υπερπλασίας και διέγερσης ινοβλαστών </a:t>
            </a:r>
            <a:r>
              <a:rPr lang="el-GR" b="1" dirty="0" smtClean="0">
                <a:solidFill>
                  <a:srgbClr val="FF0000"/>
                </a:solidFill>
              </a:rPr>
              <a:t> &gt; </a:t>
            </a:r>
            <a:r>
              <a:rPr lang="el-GR" b="1" dirty="0" smtClean="0">
                <a:solidFill>
                  <a:srgbClr val="FFFF00"/>
                </a:solidFill>
              </a:rPr>
              <a:t>σχηματισμός νέων κολλαγόνων ινών και ουλοποίηση με πάχυνση των μεσοκυψελιδικών διαφραγμάτων </a:t>
            </a:r>
            <a:r>
              <a:rPr lang="el-GR" b="1" dirty="0" smtClean="0">
                <a:solidFill>
                  <a:srgbClr val="FF0000"/>
                </a:solidFill>
              </a:rPr>
              <a:t>&gt;</a:t>
            </a:r>
            <a:r>
              <a:rPr lang="el-GR" b="1" dirty="0" smtClean="0">
                <a:solidFill>
                  <a:srgbClr val="FFFF00"/>
                </a:solidFill>
              </a:rPr>
              <a:t> ίνωση</a:t>
            </a:r>
          </a:p>
          <a:p>
            <a:pPr marL="0" indent="0">
              <a:buNone/>
            </a:pPr>
            <a:r>
              <a:rPr lang="el-G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791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FF00"/>
                </a:solidFill>
              </a:rPr>
              <a:t>Συνήθης διάμεση πνευμονία</a:t>
            </a:r>
          </a:p>
          <a:p>
            <a:r>
              <a:rPr lang="el-GR" dirty="0" smtClean="0">
                <a:solidFill>
                  <a:srgbClr val="FFFF00"/>
                </a:solidFill>
              </a:rPr>
              <a:t>Αποφρακτική βρογχιολίτιδα με οργανούμενη πνευμονία</a:t>
            </a:r>
          </a:p>
          <a:p>
            <a:r>
              <a:rPr lang="el-GR" dirty="0" smtClean="0">
                <a:solidFill>
                  <a:srgbClr val="FFFF00"/>
                </a:solidFill>
              </a:rPr>
              <a:t>Διάμεση πνευμονία με μαζική ενδοκυψελιδική μακροφαγοκυττάρωση</a:t>
            </a:r>
          </a:p>
          <a:p>
            <a:r>
              <a:rPr lang="el-GR" dirty="0" smtClean="0">
                <a:solidFill>
                  <a:srgbClr val="FFFF00"/>
                </a:solidFill>
              </a:rPr>
              <a:t>Λεμφική διάμεση πνευμονία</a:t>
            </a:r>
          </a:p>
          <a:p>
            <a:r>
              <a:rPr lang="el-GR" dirty="0" smtClean="0">
                <a:solidFill>
                  <a:srgbClr val="FFFF00"/>
                </a:solidFill>
              </a:rPr>
              <a:t>Διάμεση πνευμονία με μακροφάγα και γιγαντοκύτταρα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4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56" r="-1435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350000"/>
            <a:ext cx="6921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Byrne A, et al. Trends </a:t>
            </a:r>
            <a:r>
              <a:rPr lang="en-US" b="1" dirty="0">
                <a:solidFill>
                  <a:srgbClr val="FF0000"/>
                </a:solidFill>
              </a:rPr>
              <a:t>in Molecular Medicine, April 2016, Vol. 22, No. 4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36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neumon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 b="6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09117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ung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" b="80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9351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ssure_consol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7" b="17707"/>
          <a:stretch>
            <a:fillRect/>
          </a:stretch>
        </p:blipFill>
        <p:spPr>
          <a:xfrm>
            <a:off x="232327" y="542134"/>
            <a:ext cx="8911673" cy="6133864"/>
          </a:xfrm>
        </p:spPr>
      </p:pic>
    </p:spTree>
    <p:extLst>
      <p:ext uri="{BB962C8B-B14F-4D97-AF65-F5344CB8AC3E}">
        <p14:creationId xmlns:p14="http://schemas.microsoft.com/office/powerpoint/2010/main" val="275960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.66a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b="13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155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.66b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b="13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438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.66c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b="13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05011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008000"/>
                </a:solidFill>
              </a:rPr>
              <a:t>Μηκητιασικές πνευμονίες</a:t>
            </a:r>
            <a:r>
              <a:rPr lang="en-US" b="1" dirty="0" smtClean="0">
                <a:solidFill>
                  <a:srgbClr val="008000"/>
                </a:solidFill>
              </a:rPr>
              <a:t>:</a:t>
            </a:r>
            <a:r>
              <a:rPr lang="el-GR" b="1" dirty="0">
                <a:solidFill>
                  <a:srgbClr val="008000"/>
                </a:solidFill>
              </a:rPr>
              <a:t> </a:t>
            </a:r>
            <a:r>
              <a:rPr lang="el-GR" b="1" dirty="0" smtClean="0">
                <a:solidFill>
                  <a:srgbClr val="008000"/>
                </a:solidFill>
              </a:rPr>
              <a:t>  </a:t>
            </a:r>
            <a:r>
              <a:rPr lang="el-GR" dirty="0" smtClean="0">
                <a:solidFill>
                  <a:srgbClr val="FFFF00"/>
                </a:solidFill>
              </a:rPr>
              <a:t>Μονιλίαση, ασπεργίλλωση, απο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Pneumonocystis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carinii</a:t>
            </a:r>
            <a:r>
              <a:rPr lang="el-GR" i="1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endParaRPr lang="el-GR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008000"/>
                </a:solidFill>
              </a:rPr>
              <a:t>Προδιάθεση </a:t>
            </a:r>
            <a:r>
              <a:rPr lang="en-US" b="1" dirty="0" smtClean="0">
                <a:solidFill>
                  <a:srgbClr val="008000"/>
                </a:solidFill>
              </a:rPr>
              <a:t>/ </a:t>
            </a:r>
            <a:r>
              <a:rPr lang="el-GR" b="1" dirty="0" smtClean="0">
                <a:solidFill>
                  <a:srgbClr val="008000"/>
                </a:solidFill>
              </a:rPr>
              <a:t>ειδική κατηγορία ασθενών</a:t>
            </a:r>
            <a:endParaRPr lang="en-US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93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FF00"/>
                </a:solidFill>
              </a:rPr>
              <a:t>Κοκκιωματώδεις νόσοι πνευμόνων</a:t>
            </a:r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Συμμετοχή των πνευμόνων σε αυτοάνοσες νόσους</a:t>
            </a:r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Σύνδρομο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Goodpasture</a:t>
            </a:r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Εξωγενής αλλεργική κυψελιδίτιδα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Φαρμακευτικής αιτιολογίας νόσοι πνευμόνων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66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Πρὀτυπο Οργανούμενης Πνευμονίας</a:t>
            </a:r>
            <a:r>
              <a:rPr lang="en-US" sz="3600" b="1" dirty="0" smtClean="0">
                <a:solidFill>
                  <a:srgbClr val="FF0000"/>
                </a:solidFill>
              </a:rPr>
              <a:t> (1)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9-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2" b="13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685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Πρὀτυπο Οργανούμενης Πνευμονίας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(2)</a:t>
            </a:r>
            <a:endParaRPr lang="en-US" sz="3600" dirty="0"/>
          </a:p>
        </p:txBody>
      </p:sp>
      <p:pic>
        <p:nvPicPr>
          <p:cNvPr id="4" name="Content Placeholder 3" descr="9-10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9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3597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1" r="-1779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124857" y="6242522"/>
            <a:ext cx="7365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Byrne A, et al. Trends in Molecular Medicine, April 2016, Vol. 22, No. 4 </a:t>
            </a:r>
          </a:p>
        </p:txBody>
      </p:sp>
    </p:spTree>
    <p:extLst>
      <p:ext uri="{BB962C8B-B14F-4D97-AF65-F5344CB8AC3E}">
        <p14:creationId xmlns:p14="http://schemas.microsoft.com/office/powerpoint/2010/main" val="182058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</a:rPr>
              <a:t>Πρὀτυπο Οργανούμενης Πνευμονίας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(3)</a:t>
            </a:r>
            <a:endParaRPr lang="en-US" sz="3600" dirty="0"/>
          </a:p>
        </p:txBody>
      </p:sp>
      <p:pic>
        <p:nvPicPr>
          <p:cNvPr id="4" name="Content Placeholder 3" descr="9-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3" b="132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71101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Πνευμονία </a:t>
            </a:r>
            <a:r>
              <a:rPr lang="el-GR" sz="3600" b="1" dirty="0" smtClean="0">
                <a:solidFill>
                  <a:srgbClr val="FFFF00"/>
                </a:solidFill>
              </a:rPr>
              <a:t>από </a:t>
            </a:r>
            <a:r>
              <a:rPr lang="en-US" sz="3600" b="1" dirty="0" smtClean="0">
                <a:solidFill>
                  <a:srgbClr val="FFFF00"/>
                </a:solidFill>
              </a:rPr>
              <a:t>CMV</a:t>
            </a:r>
            <a:endParaRPr lang="en-US" sz="3600" dirty="0"/>
          </a:p>
        </p:txBody>
      </p:sp>
      <p:pic>
        <p:nvPicPr>
          <p:cNvPr id="4" name="Content Placeholder 3" descr="cmv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1060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63" y="693572"/>
            <a:ext cx="6321057" cy="59593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3369" y="115128"/>
            <a:ext cx="752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Πνευμονία απο </a:t>
            </a:r>
            <a:r>
              <a:rPr lang="en-US" sz="3600" b="1" i="1" dirty="0" smtClean="0">
                <a:solidFill>
                  <a:srgbClr val="FFFF00"/>
                </a:solidFill>
              </a:rPr>
              <a:t>Legionella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259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Actinomycosis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10-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 b="135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97094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3" y="2646584"/>
            <a:ext cx="7445125" cy="2609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8500" y="1007819"/>
            <a:ext cx="472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PULMONARY ANTHRAX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34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2" b="16692"/>
          <a:stretch>
            <a:fillRect/>
          </a:stretch>
        </p:blipFill>
        <p:spPr/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933159" y="522973"/>
            <a:ext cx="3277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ΦΥΜΑΤΙΩΣΗ</a:t>
            </a:r>
            <a:r>
              <a:rPr lang="en-US" sz="3600" b="1" dirty="0" smtClean="0">
                <a:solidFill>
                  <a:srgbClr val="FFFF00"/>
                </a:solidFill>
              </a:rPr>
              <a:t> (1)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024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-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b="7929"/>
          <a:stretch>
            <a:fillRect/>
          </a:stretch>
        </p:blipFill>
        <p:spPr/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933159" y="522973"/>
            <a:ext cx="3277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ΦΥΜΑΤΙΩΣΗ</a:t>
            </a:r>
            <a:r>
              <a:rPr lang="en-US" sz="3600" b="1" dirty="0" smtClean="0">
                <a:solidFill>
                  <a:srgbClr val="FFFF00"/>
                </a:solidFill>
              </a:rPr>
              <a:t> (2)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70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ΦΥΜΑΤΙΩΣΗ</a:t>
            </a:r>
            <a:r>
              <a:rPr lang="en-US" sz="3600" b="1" dirty="0" smtClean="0">
                <a:solidFill>
                  <a:srgbClr val="FFFF00"/>
                </a:solidFill>
              </a:rPr>
              <a:t> (3)</a:t>
            </a:r>
            <a:endParaRPr lang="en-US" sz="3600" dirty="0"/>
          </a:p>
        </p:txBody>
      </p:sp>
      <p:pic>
        <p:nvPicPr>
          <p:cNvPr id="4" name="Content Placeholder 3" descr="11-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9" b="267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5291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ΦΥΜΑΤΙΩΣΗ</a:t>
            </a:r>
            <a:r>
              <a:rPr lang="en-US" sz="3600" b="1" dirty="0" smtClean="0">
                <a:solidFill>
                  <a:srgbClr val="FFFF00"/>
                </a:solidFill>
              </a:rPr>
              <a:t> (4)</a:t>
            </a:r>
            <a:endParaRPr lang="en-US" sz="3600" dirty="0"/>
          </a:p>
        </p:txBody>
      </p:sp>
      <p:pic>
        <p:nvPicPr>
          <p:cNvPr id="4" name="Content Placeholder 3" descr="11-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r="97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98541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ΦΥΜΑΤΙΩΣΗ</a:t>
            </a:r>
            <a:r>
              <a:rPr lang="en-US" sz="3600" b="1" dirty="0" smtClean="0">
                <a:solidFill>
                  <a:srgbClr val="FFFF00"/>
                </a:solidFill>
              </a:rPr>
              <a:t> (5)</a:t>
            </a:r>
            <a:endParaRPr lang="en-US" sz="3600" dirty="0"/>
          </a:p>
        </p:txBody>
      </p:sp>
      <p:pic>
        <p:nvPicPr>
          <p:cNvPr id="4" name="Content Placeholder 3" descr="11-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b="93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4374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54" b="-935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165840" y="6120040"/>
            <a:ext cx="541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Pollard KM. Frontiers in Immunology 2016;7: article 97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6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Influenza B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13-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9" b="128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68557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Συνήθης Διάμεση Πνευμονία</a:t>
            </a:r>
            <a:r>
              <a:rPr lang="en-US" sz="3600" b="1" dirty="0" smtClean="0">
                <a:solidFill>
                  <a:srgbClr val="FFFF00"/>
                </a:solidFill>
              </a:rPr>
              <a:t> (1)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16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5" b="29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2929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14045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3122" y="522972"/>
            <a:ext cx="6397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Συνήθης Διάμεση </a:t>
            </a:r>
            <a:r>
              <a:rPr lang="el-GR" sz="3600" b="1" dirty="0" smtClean="0">
                <a:solidFill>
                  <a:srgbClr val="FFFF00"/>
                </a:solidFill>
              </a:rPr>
              <a:t>Πνευμονία</a:t>
            </a:r>
            <a:r>
              <a:rPr lang="en-US" sz="3600" b="1" dirty="0" smtClean="0">
                <a:solidFill>
                  <a:srgbClr val="FFFF00"/>
                </a:solidFill>
              </a:rPr>
              <a:t> (2)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6222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Χρόνια Ηωσινοφιλική Πνευμονία</a:t>
            </a:r>
            <a:r>
              <a:rPr lang="en-US" sz="3600" b="1" dirty="0" smtClean="0">
                <a:solidFill>
                  <a:srgbClr val="FFFF00"/>
                </a:solidFill>
              </a:rPr>
              <a:t> (1)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17-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8" b="13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11453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Χρόνια Ηωσινοφιλική </a:t>
            </a:r>
            <a:r>
              <a:rPr lang="el-GR" sz="3600" b="1" dirty="0" smtClean="0">
                <a:solidFill>
                  <a:srgbClr val="FFFF00"/>
                </a:solidFill>
              </a:rPr>
              <a:t>Πνευμονία</a:t>
            </a:r>
            <a:r>
              <a:rPr lang="en-US" sz="3600" b="1" dirty="0" smtClean="0">
                <a:solidFill>
                  <a:srgbClr val="FFFF00"/>
                </a:solidFill>
              </a:rPr>
              <a:t> (2)</a:t>
            </a:r>
            <a:endParaRPr lang="en-US" sz="3600" dirty="0"/>
          </a:p>
        </p:txBody>
      </p:sp>
      <p:pic>
        <p:nvPicPr>
          <p:cNvPr id="4" name="Content Placeholder 3" descr="17-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3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66147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Χρόνια Ηωσινοφιλική Πνευμονία</a:t>
            </a:r>
            <a:endParaRPr lang="en-US" sz="3600" dirty="0"/>
          </a:p>
        </p:txBody>
      </p:sp>
      <p:pic>
        <p:nvPicPr>
          <p:cNvPr id="4" name="Content Placeholder 3" descr="17-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7" b="14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21139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8045"/>
            <a:ext cx="8229600" cy="3245825"/>
          </a:xfrm>
        </p:spPr>
        <p:txBody>
          <a:bodyPr>
            <a:normAutofit/>
          </a:bodyPr>
          <a:lstStyle/>
          <a:p>
            <a:r>
              <a:rPr lang="el-GR" sz="6000" b="1" dirty="0" smtClean="0">
                <a:solidFill>
                  <a:srgbClr val="FF0000"/>
                </a:solidFill>
              </a:rPr>
              <a:t>ΣΑΣ ΕΥΧΑΡΙΣΤΩ!!!!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7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27" b="-9527"/>
          <a:stretch>
            <a:fillRect/>
          </a:stretch>
        </p:blipFill>
        <p:spPr>
          <a:xfrm>
            <a:off x="-143207" y="943430"/>
            <a:ext cx="9423813" cy="5182734"/>
          </a:xfrm>
        </p:spPr>
      </p:pic>
      <p:sp>
        <p:nvSpPr>
          <p:cNvPr id="5" name="TextBox 4"/>
          <p:cNvSpPr txBox="1"/>
          <p:nvPr/>
        </p:nvSpPr>
        <p:spPr>
          <a:xfrm>
            <a:off x="457200" y="6126163"/>
            <a:ext cx="604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Jiang and </a:t>
            </a:r>
            <a:r>
              <a:rPr lang="en-US" b="1" dirty="0" smtClean="0">
                <a:solidFill>
                  <a:srgbClr val="FF0000"/>
                </a:solidFill>
              </a:rPr>
              <a:t>Zhu. Journal </a:t>
            </a:r>
            <a:r>
              <a:rPr lang="en-US" b="1" dirty="0">
                <a:solidFill>
                  <a:srgbClr val="FF0000"/>
                </a:solidFill>
              </a:rPr>
              <a:t>of Asthma and Allergy 2016:9 101–107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6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1093</Words>
  <Application>Microsoft Macintosh PowerPoint</Application>
  <PresentationFormat>On-screen Show (4:3)</PresentationFormat>
  <Paragraphs>195</Paragraphs>
  <Slides>86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 ΦΛΕΓΜΟΝΩΔΕΙΣ ΝΟΣΟΙ ΑΝΑΠΝΕΥΣΤΙΚΟΥ ΣΥΣΤΗΜΑΤΟΣ: ΠΝΕΥΜΟΝΙΕΣ</vt:lpstr>
      <vt:lpstr>ΙΣΤΟΛΟΓΙΑ ΠΝΕΥΜΟΝΑ (Ι)</vt:lpstr>
      <vt:lpstr>ΙΣΤΟΛΟΓΙΑ ΠΝΕΥΜΟΝΑ (ΙΙ)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ΠΝΕΥΜΟΝΙΑ</vt:lpstr>
      <vt:lpstr>PowerPoint Presentation</vt:lpstr>
      <vt:lpstr>ΚΥΨΕΛΙΔΙΚΕΣ ΠΝΕΥΜΟΝΙΕΣ</vt:lpstr>
      <vt:lpstr>PowerPoint Presentation</vt:lpstr>
      <vt:lpstr>PowerPoint Presentation</vt:lpstr>
      <vt:lpstr>PowerPoint Presentation</vt:lpstr>
      <vt:lpstr>PowerPoint Presentation</vt:lpstr>
      <vt:lpstr>ΜΑΚΡΟΣΚΟΠΙΚΗ ΕΙΚΟΝΑ ΠΝΕΥΜΟΝΙΑΣ</vt:lpstr>
      <vt:lpstr>ΛΟΒΩΔΗΣ ΠΝΕΥΜΟΝΙΑ</vt:lpstr>
      <vt:lpstr>Στάδια Λοβώδους Πνευμονίας (1)  </vt:lpstr>
      <vt:lpstr>Στάδια Λοβώδους Πνευμονίας (2)  </vt:lpstr>
      <vt:lpstr>Στάδια Λοβώδους Πνευμονίας (3)  </vt:lpstr>
      <vt:lpstr>Στάδια Λοβώδους Πνευμονίας (4)  </vt:lpstr>
      <vt:lpstr>Στάδια Λοβώδους Πνευμονίας (5)  </vt:lpstr>
      <vt:lpstr>Στάδια Λοβώδους Πνευμονίας (6)  </vt:lpstr>
      <vt:lpstr>Στάδια Λοβώδους Πνευμονίας (7)  </vt:lpstr>
      <vt:lpstr>ΒΡΟΓΧΟΠΝΕΥΜΟΝΙΑ</vt:lpstr>
      <vt:lpstr>PowerPoint Presentation</vt:lpstr>
      <vt:lpstr>ΒΡΟΓΧΟΠΝΕΥΜΟΝΙΑ</vt:lpstr>
      <vt:lpstr>Μακροσκοπική εικόνα ΠΝΕΥΜΟΝΙΑΣ (1)</vt:lpstr>
      <vt:lpstr>PowerPoint Presentation</vt:lpstr>
      <vt:lpstr>PowerPoint Presentation</vt:lpstr>
      <vt:lpstr>PowerPoint Presentation</vt:lpstr>
      <vt:lpstr>PowerPoint Presentation</vt:lpstr>
      <vt:lpstr>Μακροσκοπική εικόνα ΠΝΕΥΜΟΝΙΑΣ (6)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ΦΥΣΙΟΛΟΓΙΚΟ ΤΟΙΧΩΜΑ ΚΥΨΕΛΙΔΩΝ</vt:lpstr>
      <vt:lpstr>Μικροσκοπική εικόνα: Στάδιο Ερυθράς Ηπατώσεως </vt:lpstr>
      <vt:lpstr>Μικροσκοπική εικόνα: Στάδιο Φαιάς ηπατώσεως </vt:lpstr>
      <vt:lpstr>Μικροσκοπική εικόνα: Στάδιο Ωχράς Ηπατώσεως </vt:lpstr>
      <vt:lpstr>Μικροσκοπική εικόνα: Στάδιο Ωχράς Ηπατώσεως </vt:lpstr>
      <vt:lpstr>ΙΔΙΑΙΤΕΡΕΣ ΜΟΡΦΕΣ ΠΝΕΥΜΟΝΙΑΣ</vt:lpstr>
      <vt:lpstr>ΕΠΙΠΛΟΚΕΣ </vt:lpstr>
      <vt:lpstr>ΔΙΑΜΕΣΕΣ ΠΝΕΥΜΟΝΙΕΣ</vt:lpstr>
      <vt:lpstr>ΔΙΑΜΕΣΕΣ ΠΝΕΥΜΟΝΙΕΣ</vt:lpstr>
      <vt:lpstr>PowerPoint Presentation</vt:lpstr>
      <vt:lpstr>PowerPoint Presentation</vt:lpstr>
      <vt:lpstr>PowerPoint Presentation</vt:lpstr>
      <vt:lpstr>ΧΡΟΝΙΕΣ ΔΙΑΜΕΣΕΣ ΠΝΕΥΜΟΝΙΕΣ ΚΑΙ ΙΝΩΣΗ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Πρὀτυπο Οργανούμενης Πνευμονίας (1)</vt:lpstr>
      <vt:lpstr>Πρὀτυπο Οργανούμενης Πνευμονίας (2)</vt:lpstr>
      <vt:lpstr>Πρὀτυπο Οργανούμενης Πνευμονίας (3)</vt:lpstr>
      <vt:lpstr>Πνευμονία από CMV</vt:lpstr>
      <vt:lpstr>PowerPoint Presentation</vt:lpstr>
      <vt:lpstr>Actinomycosis</vt:lpstr>
      <vt:lpstr>PowerPoint Presentation</vt:lpstr>
      <vt:lpstr>ΦΥΜΑΤΙΩΣΗ (1)</vt:lpstr>
      <vt:lpstr>ΦΥΜΑΤΙΩΣΗ (2)</vt:lpstr>
      <vt:lpstr>ΦΥΜΑΤΙΩΣΗ (3)</vt:lpstr>
      <vt:lpstr>ΦΥΜΑΤΙΩΣΗ (4)</vt:lpstr>
      <vt:lpstr>ΦΥΜΑΤΙΩΣΗ (5)</vt:lpstr>
      <vt:lpstr>Influenza B</vt:lpstr>
      <vt:lpstr>Συνήθης Διάμεση Πνευμονία (1)</vt:lpstr>
      <vt:lpstr>Συνήθης Διάμεση Πνευμονία (2)</vt:lpstr>
      <vt:lpstr>Χρόνια Ηωσινοφιλική Πνευμονία (1)</vt:lpstr>
      <vt:lpstr>Χρόνια Ηωσινοφιλική Πνευμονία (2)</vt:lpstr>
      <vt:lpstr>Χρόνια Ηωσινοφιλική Πνευμονία</vt:lpstr>
      <vt:lpstr>ΣΑΣ ΕΥΧΑΡΙΣΤΩ!!!!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STAMATIS</dc:creator>
  <cp:lastModifiedBy>User</cp:lastModifiedBy>
  <cp:revision>137</cp:revision>
  <dcterms:created xsi:type="dcterms:W3CDTF">2012-11-14T08:12:58Z</dcterms:created>
  <dcterms:modified xsi:type="dcterms:W3CDTF">2020-04-06T08:14:11Z</dcterms:modified>
</cp:coreProperties>
</file>