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5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</p:sldIdLst>
  <p:sldSz cx="12192000" cy="6858000"/>
  <p:notesSz cx="6645275" cy="97758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20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80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33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7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34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48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89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45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2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7D525BB-DA17-4BA0-B3C8-3AC3ABC827E6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76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67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756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ADADBB-1A4F-4729-AFFD-50613BF11E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4000" dirty="0"/>
              <a:t>Δίκαιο Περιβάλλοντος και </a:t>
            </a:r>
            <a:br>
              <a:rPr lang="el-GR" sz="4000" dirty="0"/>
            </a:br>
            <a:r>
              <a:rPr lang="el-GR" sz="4000" dirty="0"/>
              <a:t>Δημόσια Ρύθμιση </a:t>
            </a:r>
            <a:br>
              <a:rPr lang="el-GR" sz="4000" dirty="0"/>
            </a:br>
            <a:r>
              <a:rPr lang="el-GR" sz="4000" dirty="0"/>
              <a:t>του Χώρου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B374D58-307D-4F23-9110-77772A8053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Γιώργος Δελλής </a:t>
            </a:r>
          </a:p>
        </p:txBody>
      </p:sp>
    </p:spTree>
    <p:extLst>
      <p:ext uri="{BB962C8B-B14F-4D97-AF65-F5344CB8AC3E}">
        <p14:creationId xmlns:p14="http://schemas.microsoft.com/office/powerpoint/2010/main" val="243400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73FA43-C515-405B-8095-99ADE53CE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Τα θεμέλια (Ι)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D15106-D4B2-420C-81FE-05F794831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Το «περιβαλλοντικό ζήτημα»</a:t>
            </a:r>
          </a:p>
          <a:p>
            <a:pPr lvl="1"/>
            <a:r>
              <a:rPr lang="el-GR" dirty="0"/>
              <a:t>Η προστασία του περιβάλλοντος ως φιλοσοφική και </a:t>
            </a:r>
            <a:r>
              <a:rPr lang="el-GR"/>
              <a:t>αξιακή</a:t>
            </a:r>
            <a:r>
              <a:rPr lang="el-GR" dirty="0"/>
              <a:t> επιταγή</a:t>
            </a:r>
          </a:p>
          <a:p>
            <a:pPr lvl="1"/>
            <a:r>
              <a:rPr lang="el-GR" dirty="0"/>
              <a:t>Η οικονομική ανάλυση του περιβαλλοντικού ζητήματος</a:t>
            </a:r>
          </a:p>
          <a:p>
            <a:pPr lvl="1"/>
            <a:r>
              <a:rPr lang="el-GR" dirty="0"/>
              <a:t>Το περιβαλλοντικό ζήτημα από τη σκοπιά των θετικών επιστημών</a:t>
            </a:r>
          </a:p>
          <a:p>
            <a:r>
              <a:rPr lang="el-GR"/>
              <a:t>Ιστορική διαδρομή</a:t>
            </a:r>
          </a:p>
          <a:p>
            <a:pPr lvl="1"/>
            <a:r>
              <a:rPr lang="el-GR" dirty="0"/>
              <a:t>Προϊστορία </a:t>
            </a:r>
          </a:p>
          <a:p>
            <a:pPr lvl="1"/>
            <a:r>
              <a:rPr lang="el-GR" dirty="0"/>
              <a:t>Η γέννηση του δικαίου περιβάλλοντος</a:t>
            </a:r>
          </a:p>
          <a:p>
            <a:pPr lvl="1"/>
            <a:r>
              <a:rPr lang="el-GR" dirty="0"/>
              <a:t>Η εξέλιξη: </a:t>
            </a:r>
          </a:p>
          <a:p>
            <a:pPr lvl="2"/>
            <a:r>
              <a:rPr lang="el-GR"/>
              <a:t>η σύζευξη της περιβαλλοντικής προστασίας με τις δημόσιες πολιτικές</a:t>
            </a:r>
          </a:p>
          <a:p>
            <a:pPr lvl="1"/>
            <a:r>
              <a:rPr lang="el-GR" dirty="0"/>
              <a:t>Το παρόν : η ολιστική αναζήτηση της βιωσιμότητας </a:t>
            </a:r>
          </a:p>
          <a:p>
            <a:pPr lvl="2"/>
            <a:r>
              <a:rPr lang="el-GR"/>
              <a:t>Το «πρασίνισμα» των υπόλοιπων δημόσιων πολιτικών </a:t>
            </a:r>
          </a:p>
        </p:txBody>
      </p:sp>
    </p:spTree>
    <p:extLst>
      <p:ext uri="{BB962C8B-B14F-4D97-AF65-F5344CB8AC3E}">
        <p14:creationId xmlns:p14="http://schemas.microsoft.com/office/powerpoint/2010/main" val="369600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73FA43-C515-405B-8095-99ADE53C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0" y="808057"/>
            <a:ext cx="8009819" cy="508680"/>
          </a:xfrm>
        </p:spPr>
        <p:txBody>
          <a:bodyPr>
            <a:normAutofit fontScale="90000"/>
          </a:bodyPr>
          <a:lstStyle/>
          <a:p>
            <a:r>
              <a:rPr lang="el-GR" dirty="0"/>
              <a:t>Τα θεμέλια (ΙΙ)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D15106-D4B2-420C-81FE-05F794831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Οι έννοιες</a:t>
            </a:r>
          </a:p>
          <a:p>
            <a:pPr lvl="1"/>
            <a:r>
              <a:rPr lang="el-GR" dirty="0"/>
              <a:t>Φύση, οικολογία, περιβάλλον, βιοποικιλότητα </a:t>
            </a:r>
          </a:p>
          <a:p>
            <a:pPr lvl="1"/>
            <a:r>
              <a:rPr lang="el-GR" dirty="0"/>
              <a:t>Περιβαλλοντικοί κίνδυνοι και προστασία</a:t>
            </a:r>
          </a:p>
          <a:p>
            <a:pPr lvl="2"/>
            <a:r>
              <a:rPr lang="el-GR" dirty="0"/>
              <a:t>Ρύπανση, μόλυνση, υποβάθμιση, υπερθέρμανση </a:t>
            </a:r>
          </a:p>
          <a:p>
            <a:pPr lvl="1"/>
            <a:r>
              <a:rPr lang="el-GR" dirty="0"/>
              <a:t>Οι λοιπές συνιστώσες του δημοσίου δικαίου του χώρου</a:t>
            </a:r>
          </a:p>
          <a:p>
            <a:pPr lvl="2"/>
            <a:r>
              <a:rPr lang="el-GR" dirty="0"/>
              <a:t>Χωροταξία, πολεοδομία, δημόσιες υποδομές, χωρική αξιοποίηση</a:t>
            </a:r>
          </a:p>
          <a:p>
            <a:pPr lvl="1"/>
            <a:r>
              <a:rPr lang="el-GR" dirty="0" err="1"/>
              <a:t>Αειφορία</a:t>
            </a:r>
            <a:r>
              <a:rPr lang="el-GR" dirty="0"/>
              <a:t> και βιωσιμότητα </a:t>
            </a:r>
          </a:p>
          <a:p>
            <a:pPr lvl="2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225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73FA43-C515-405B-8095-99ADE53C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0" y="808057"/>
            <a:ext cx="8009819" cy="508680"/>
          </a:xfrm>
        </p:spPr>
        <p:txBody>
          <a:bodyPr>
            <a:normAutofit fontScale="90000"/>
          </a:bodyPr>
          <a:lstStyle/>
          <a:p>
            <a:r>
              <a:rPr lang="el-GR" dirty="0"/>
              <a:t>Τα θεμέλια (ΙΙΙ)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D15106-D4B2-420C-81FE-05F794831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Οι αρχές </a:t>
            </a:r>
          </a:p>
          <a:p>
            <a:pPr lvl="1"/>
            <a:r>
              <a:rPr lang="el-GR" dirty="0"/>
              <a:t>Πρόληψη και προφύλαξη  </a:t>
            </a:r>
          </a:p>
          <a:p>
            <a:pPr lvl="1"/>
            <a:r>
              <a:rPr lang="el-GR" dirty="0"/>
              <a:t>Ο </a:t>
            </a:r>
            <a:r>
              <a:rPr lang="el-GR" dirty="0" err="1"/>
              <a:t>ρυπαίνων</a:t>
            </a:r>
            <a:r>
              <a:rPr lang="el-GR" dirty="0"/>
              <a:t> πληρώνει </a:t>
            </a:r>
          </a:p>
          <a:p>
            <a:pPr lvl="1"/>
            <a:r>
              <a:rPr lang="el-GR" dirty="0"/>
              <a:t>Τα ποιοτικά χαρακτηριστικά της δημόσιας περιβαλλοντικής προστασίας</a:t>
            </a:r>
          </a:p>
          <a:p>
            <a:pPr lvl="2"/>
            <a:r>
              <a:rPr lang="el-GR" dirty="0"/>
              <a:t>Η αναζήτηση «υψηλού» επιπέδου προστασίας</a:t>
            </a:r>
          </a:p>
          <a:p>
            <a:pPr lvl="2"/>
            <a:r>
              <a:rPr lang="el-GR" dirty="0"/>
              <a:t>Περιβαλλοντική προστασία και επιστημονικά δεδομένα</a:t>
            </a:r>
          </a:p>
          <a:p>
            <a:pPr lvl="2"/>
            <a:r>
              <a:rPr lang="el-GR" dirty="0"/>
              <a:t>Η επικαιρότητα, συνεκτικότητα και διαχρονικότητα της προστασίας</a:t>
            </a:r>
          </a:p>
          <a:p>
            <a:pPr lvl="2"/>
            <a:r>
              <a:rPr lang="el-GR" dirty="0"/>
              <a:t>Η διαφάνεια και η δημοκρατικότητα των δημόσιων περιβαλλοντικών επιλογών</a:t>
            </a:r>
          </a:p>
          <a:p>
            <a:pPr lvl="1"/>
            <a:r>
              <a:rPr lang="el-GR" dirty="0"/>
              <a:t>Βιώσιμη ανάπτυξη</a:t>
            </a:r>
          </a:p>
          <a:p>
            <a:pPr lvl="1"/>
            <a:r>
              <a:rPr lang="el-GR" dirty="0"/>
              <a:t>Το δεσμευτικό περιεχόμενο των αρχών </a:t>
            </a:r>
          </a:p>
        </p:txBody>
      </p:sp>
    </p:spTree>
    <p:extLst>
      <p:ext uri="{BB962C8B-B14F-4D97-AF65-F5344CB8AC3E}">
        <p14:creationId xmlns:p14="http://schemas.microsoft.com/office/powerpoint/2010/main" val="3400310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73FA43-C515-405B-8095-99ADE53C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0" y="808057"/>
            <a:ext cx="8009819" cy="508680"/>
          </a:xfrm>
        </p:spPr>
        <p:txBody>
          <a:bodyPr>
            <a:normAutofit fontScale="90000"/>
          </a:bodyPr>
          <a:lstStyle/>
          <a:p>
            <a:r>
              <a:rPr lang="el-GR" dirty="0"/>
              <a:t>Τα θεμέλια (</a:t>
            </a:r>
            <a:r>
              <a:rPr lang="en-US" dirty="0"/>
              <a:t>V</a:t>
            </a:r>
            <a:r>
              <a:rPr lang="el-GR" dirty="0"/>
              <a:t>Ι)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D15106-D4B2-420C-81FE-05F794831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Τα εργαλεία προστασίας </a:t>
            </a:r>
          </a:p>
          <a:p>
            <a:pPr lvl="1"/>
            <a:r>
              <a:rPr lang="el-GR" dirty="0"/>
              <a:t> Οι κανόνες συμπεριφοράς (προστατευτικοί και περιοριστικοί)</a:t>
            </a:r>
          </a:p>
          <a:p>
            <a:pPr lvl="1"/>
            <a:r>
              <a:rPr lang="el-GR" dirty="0"/>
              <a:t>Διαδικασίες έγκρισης και ελέγχου</a:t>
            </a:r>
          </a:p>
          <a:p>
            <a:pPr lvl="1"/>
            <a:r>
              <a:rPr lang="el-GR" dirty="0"/>
              <a:t>Πολιτικές και στρατηγικές</a:t>
            </a:r>
          </a:p>
          <a:p>
            <a:pPr lvl="1"/>
            <a:r>
              <a:rPr lang="el-GR" dirty="0"/>
              <a:t>Σχέδια και μελέτες </a:t>
            </a:r>
          </a:p>
          <a:p>
            <a:pPr lvl="1"/>
            <a:r>
              <a:rPr lang="el-GR" dirty="0"/>
              <a:t>Τα εργαλεία πληροφόρησης και συμμετοχής</a:t>
            </a:r>
          </a:p>
          <a:p>
            <a:pPr lvl="1"/>
            <a:r>
              <a:rPr lang="el-GR" dirty="0"/>
              <a:t>Τα οικονομικά εργαλεία </a:t>
            </a:r>
          </a:p>
          <a:p>
            <a:pPr marL="457200" lvl="1" indent="0">
              <a:buNone/>
            </a:pP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9372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73FA43-C515-405B-8095-99ADE53C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0" y="808057"/>
            <a:ext cx="8009819" cy="508680"/>
          </a:xfrm>
        </p:spPr>
        <p:txBody>
          <a:bodyPr>
            <a:normAutofit fontScale="90000"/>
          </a:bodyPr>
          <a:lstStyle/>
          <a:p>
            <a:r>
              <a:rPr lang="el-GR" dirty="0"/>
              <a:t>Τα θεμέλια (</a:t>
            </a:r>
            <a:r>
              <a:rPr lang="en-US" dirty="0"/>
              <a:t>V</a:t>
            </a:r>
            <a:r>
              <a:rPr lang="el-GR" dirty="0"/>
              <a:t>)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D15106-D4B2-420C-81FE-05F794831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Το περιβάλλον ως θεμελιώδες έννομο αγαθό </a:t>
            </a:r>
          </a:p>
          <a:p>
            <a:pPr lvl="1"/>
            <a:r>
              <a:rPr lang="el-GR" dirty="0"/>
              <a:t>Το περιβάλλον ως υποχρέωση της Πολιτείας</a:t>
            </a:r>
          </a:p>
          <a:p>
            <a:pPr lvl="1"/>
            <a:r>
              <a:rPr lang="el-GR" dirty="0"/>
              <a:t>Το περιβάλλον ως αυτοτελώς προστατευόμενο αγαθό</a:t>
            </a:r>
          </a:p>
          <a:p>
            <a:pPr lvl="1"/>
            <a:r>
              <a:rPr lang="el-GR" dirty="0"/>
              <a:t>Το περιβάλλον ως πολυμορφικό δικαίωμα</a:t>
            </a:r>
          </a:p>
          <a:p>
            <a:pPr lvl="1"/>
            <a:r>
              <a:rPr lang="el-GR" dirty="0"/>
              <a:t>Το περιβάλλον σε συνάρτηση με άλλα δικαιώματα </a:t>
            </a:r>
          </a:p>
        </p:txBody>
      </p:sp>
    </p:spTree>
    <p:extLst>
      <p:ext uri="{BB962C8B-B14F-4D97-AF65-F5344CB8AC3E}">
        <p14:creationId xmlns:p14="http://schemas.microsoft.com/office/powerpoint/2010/main" val="358382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73FA43-C515-405B-8095-99ADE53C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0" y="808057"/>
            <a:ext cx="8009819" cy="508680"/>
          </a:xfrm>
        </p:spPr>
        <p:txBody>
          <a:bodyPr>
            <a:normAutofit fontScale="90000"/>
          </a:bodyPr>
          <a:lstStyle/>
          <a:p>
            <a:r>
              <a:rPr lang="el-GR" dirty="0"/>
              <a:t>Τα θεμέλια (</a:t>
            </a:r>
            <a:r>
              <a:rPr lang="en-US" dirty="0"/>
              <a:t>V</a:t>
            </a:r>
            <a:r>
              <a:rPr lang="el-GR"/>
              <a:t>Ι)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D15106-D4B2-420C-81FE-05F794831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 δικαστής και το περιβάλλον</a:t>
            </a:r>
          </a:p>
          <a:p>
            <a:pPr lvl="1"/>
            <a:r>
              <a:rPr lang="el-GR" dirty="0"/>
              <a:t>Ο Δικαστής της ΕΕ</a:t>
            </a:r>
          </a:p>
          <a:p>
            <a:pPr lvl="1"/>
            <a:r>
              <a:rPr lang="el-GR" dirty="0"/>
              <a:t>Ο Έλληνας Δικαστής</a:t>
            </a:r>
          </a:p>
          <a:p>
            <a:pPr lvl="1"/>
            <a:r>
              <a:rPr lang="el-GR" dirty="0"/>
              <a:t>Τετραγωνίζοντας τον κύκλο: ο ρόλος του δικαστή και τα όρια  του δικαστικού ελέγχου</a:t>
            </a:r>
          </a:p>
        </p:txBody>
      </p:sp>
    </p:spTree>
    <p:extLst>
      <p:ext uri="{BB962C8B-B14F-4D97-AF65-F5344CB8AC3E}">
        <p14:creationId xmlns:p14="http://schemas.microsoft.com/office/powerpoint/2010/main" val="2290502007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286</Words>
  <Application>Microsoft Office PowerPoint</Application>
  <PresentationFormat>Ευρεία οθόνη</PresentationFormat>
  <Paragraphs>53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Ανασκόπηση</vt:lpstr>
      <vt:lpstr>Δίκαιο Περιβάλλοντος και  Δημόσια Ρύθμιση  του Χώρου</vt:lpstr>
      <vt:lpstr>Τα θεμέλια (Ι) </vt:lpstr>
      <vt:lpstr>Τα θεμέλια (ΙΙ) </vt:lpstr>
      <vt:lpstr>Τα θεμέλια (ΙΙΙ) </vt:lpstr>
      <vt:lpstr>Τα θεμέλια (VΙ) </vt:lpstr>
      <vt:lpstr>Τα θεμέλια (V) </vt:lpstr>
      <vt:lpstr>Τα θεμέλια (VΙ)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Δίκαιο Περιβάλλοντος και  Δημόσια Ρύθμιση  του Χώρου</dc:title>
  <dc:creator>George Dellis</dc:creator>
  <cp:lastModifiedBy>George Dellis</cp:lastModifiedBy>
  <cp:revision>1</cp:revision>
  <cp:lastPrinted>2022-10-06T11:50:39Z</cp:lastPrinted>
  <dcterms:created xsi:type="dcterms:W3CDTF">2022-10-06T11:50:09Z</dcterms:created>
  <dcterms:modified xsi:type="dcterms:W3CDTF">2022-10-06T11:54:06Z</dcterms:modified>
</cp:coreProperties>
</file>