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2" r:id="rId1"/>
  </p:sldMasterIdLst>
  <p:notesMasterIdLst>
    <p:notesMasterId r:id="rId51"/>
  </p:notesMasterIdLst>
  <p:sldIdLst>
    <p:sldId id="313" r:id="rId2"/>
    <p:sldId id="301" r:id="rId3"/>
    <p:sldId id="307" r:id="rId4"/>
    <p:sldId id="299" r:id="rId5"/>
    <p:sldId id="309" r:id="rId6"/>
    <p:sldId id="302" r:id="rId7"/>
    <p:sldId id="303" r:id="rId8"/>
    <p:sldId id="270" r:id="rId9"/>
    <p:sldId id="288" r:id="rId10"/>
    <p:sldId id="275" r:id="rId11"/>
    <p:sldId id="277" r:id="rId12"/>
    <p:sldId id="276" r:id="rId13"/>
    <p:sldId id="278" r:id="rId14"/>
    <p:sldId id="287" r:id="rId15"/>
    <p:sldId id="280" r:id="rId16"/>
    <p:sldId id="295" r:id="rId17"/>
    <p:sldId id="298" r:id="rId18"/>
    <p:sldId id="292" r:id="rId19"/>
    <p:sldId id="311" r:id="rId20"/>
    <p:sldId id="312" r:id="rId21"/>
    <p:sldId id="281" r:id="rId22"/>
    <p:sldId id="282" r:id="rId23"/>
    <p:sldId id="283" r:id="rId24"/>
    <p:sldId id="304" r:id="rId25"/>
    <p:sldId id="305" r:id="rId26"/>
    <p:sldId id="257" r:id="rId27"/>
    <p:sldId id="267" r:id="rId28"/>
    <p:sldId id="258" r:id="rId29"/>
    <p:sldId id="259" r:id="rId30"/>
    <p:sldId id="284" r:id="rId31"/>
    <p:sldId id="310" r:id="rId32"/>
    <p:sldId id="290" r:id="rId33"/>
    <p:sldId id="291" r:id="rId34"/>
    <p:sldId id="268" r:id="rId35"/>
    <p:sldId id="296" r:id="rId36"/>
    <p:sldId id="265" r:id="rId37"/>
    <p:sldId id="260" r:id="rId38"/>
    <p:sldId id="300" r:id="rId39"/>
    <p:sldId id="262" r:id="rId40"/>
    <p:sldId id="263" r:id="rId41"/>
    <p:sldId id="261" r:id="rId42"/>
    <p:sldId id="264" r:id="rId43"/>
    <p:sldId id="266" r:id="rId44"/>
    <p:sldId id="286" r:id="rId45"/>
    <p:sldId id="285" r:id="rId46"/>
    <p:sldId id="293" r:id="rId47"/>
    <p:sldId id="294" r:id="rId48"/>
    <p:sldId id="272" r:id="rId49"/>
    <p:sldId id="306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358" autoAdjust="0"/>
  </p:normalViewPr>
  <p:slideViewPr>
    <p:cSldViewPr>
      <p:cViewPr varScale="1">
        <p:scale>
          <a:sx n="92" d="100"/>
          <a:sy n="92" d="100"/>
        </p:scale>
        <p:origin x="17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DDBCD-13B7-49B2-B7BF-C19FBAFD3F0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B2D79-0B7B-43F6-B3AB-FA32FCDBC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88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5BE8C-0740-4D8E-A155-9A4176E8613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26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D7383-705F-49B3-A6BA-BBC31E63CB06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16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D7383-705F-49B3-A6BA-BBC31E63CB06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384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D7383-705F-49B3-A6BA-BBC31E63CB06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19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20242-31D0-4A2A-ABB4-6921CDC434D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549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D7383-705F-49B3-A6BA-BBC31E63CB06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6357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D7383-705F-49B3-A6BA-BBC31E63CB06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1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CE88F-A645-4FF9-BCB4-322741CBC06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782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D7383-705F-49B3-A6BA-BBC31E63CB06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719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7D7383-705F-49B3-A6BA-BBC31E63CB06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619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68C13-3E27-4269-AFE5-C48F0649B26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344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47D7383-705F-49B3-A6BA-BBC31E63CB06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20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76EA97-F108-CBAC-9BB6-FA91AB3DF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2133600"/>
            <a:ext cx="8991600" cy="708025"/>
          </a:xfrm>
        </p:spPr>
        <p:txBody>
          <a:bodyPr>
            <a:normAutofit/>
          </a:bodyPr>
          <a:lstStyle/>
          <a:p>
            <a:pPr algn="ctr"/>
            <a:r>
              <a:rPr lang="el-GR" sz="4400" b="1" dirty="0">
                <a:solidFill>
                  <a:srgbClr val="0070C0"/>
                </a:solidFill>
                <a:latin typeface="+mn-lt"/>
              </a:rPr>
              <a:t>Το πρόγραμμα </a:t>
            </a:r>
            <a:r>
              <a:rPr lang="en-US" sz="4400" b="1" dirty="0">
                <a:solidFill>
                  <a:srgbClr val="0070C0"/>
                </a:solidFill>
                <a:latin typeface="+mn-lt"/>
              </a:rPr>
              <a:t>Manhattan</a:t>
            </a:r>
            <a:endParaRPr lang="en-US" sz="4400" b="1" dirty="0">
              <a:latin typeface="+mn-lt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F03AAE5-9BF7-4AC5-6AC6-05704DD5F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924800" cy="1752600"/>
          </a:xfrm>
        </p:spPr>
        <p:txBody>
          <a:bodyPr>
            <a:normAutofit/>
          </a:bodyPr>
          <a:lstStyle/>
          <a:p>
            <a:r>
              <a:rPr lang="el-GR" sz="2800" dirty="0" err="1">
                <a:solidFill>
                  <a:schemeClr val="tx1"/>
                </a:solidFill>
              </a:rPr>
              <a:t>Θοδωροσ</a:t>
            </a:r>
            <a:r>
              <a:rPr lang="el-GR" sz="2800" dirty="0">
                <a:solidFill>
                  <a:schemeClr val="tx1"/>
                </a:solidFill>
              </a:rPr>
              <a:t> </a:t>
            </a:r>
            <a:r>
              <a:rPr lang="el-GR" sz="2800" dirty="0" err="1">
                <a:solidFill>
                  <a:schemeClr val="tx1"/>
                </a:solidFill>
              </a:rPr>
              <a:t>Αραμπατζης</a:t>
            </a:r>
            <a:r>
              <a:rPr lang="el-GR" sz="2800" dirty="0">
                <a:solidFill>
                  <a:schemeClr val="tx1"/>
                </a:solidFill>
              </a:rPr>
              <a:t> &amp; </a:t>
            </a:r>
            <a:r>
              <a:rPr lang="el-GR" sz="2800" dirty="0" err="1">
                <a:solidFill>
                  <a:schemeClr val="tx1"/>
                </a:solidFill>
              </a:rPr>
              <a:t>κωστας</a:t>
            </a:r>
            <a:r>
              <a:rPr lang="el-GR" sz="2800" dirty="0">
                <a:solidFill>
                  <a:schemeClr val="tx1"/>
                </a:solidFill>
              </a:rPr>
              <a:t> </a:t>
            </a:r>
            <a:r>
              <a:rPr lang="el-GR" sz="2800" dirty="0" err="1">
                <a:solidFill>
                  <a:schemeClr val="tx1"/>
                </a:solidFill>
              </a:rPr>
              <a:t>Ταμπακης</a:t>
            </a:r>
            <a:endParaRPr lang="el-GR" sz="28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r>
              <a:rPr lang="el-GR" sz="3200" dirty="0">
                <a:solidFill>
                  <a:schemeClr val="tx1"/>
                </a:solidFill>
              </a:rPr>
              <a:t>9/</a:t>
            </a:r>
            <a:r>
              <a:rPr lang="en-US" sz="3200" dirty="0">
                <a:solidFill>
                  <a:schemeClr val="tx1"/>
                </a:solidFill>
              </a:rPr>
              <a:t>1</a:t>
            </a:r>
            <a:r>
              <a:rPr lang="el-GR" sz="3200" dirty="0">
                <a:solidFill>
                  <a:schemeClr val="tx1"/>
                </a:solidFill>
              </a:rPr>
              <a:t>2/2023</a:t>
            </a:r>
          </a:p>
        </p:txBody>
      </p:sp>
    </p:spTree>
    <p:extLst>
      <p:ext uri="{BB962C8B-B14F-4D97-AF65-F5344CB8AC3E}">
        <p14:creationId xmlns:p14="http://schemas.microsoft.com/office/powerpoint/2010/main" val="399687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57744" cy="6397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l-GR" altLang="el-GR" sz="4000" dirty="0">
                <a:solidFill>
                  <a:srgbClr val="0070C0"/>
                </a:solidFill>
                <a:latin typeface="+mn-lt"/>
              </a:rPr>
              <a:t>Η ανάπτυξη της πυρηνικής φυσικής</a:t>
            </a:r>
          </a:p>
        </p:txBody>
      </p:sp>
      <p:sp>
        <p:nvSpPr>
          <p:cNvPr id="6147" name="Θέση κειμένου 2"/>
          <p:cNvSpPr>
            <a:spLocks noGrp="1"/>
          </p:cNvSpPr>
          <p:nvPr>
            <p:ph type="body" idx="1"/>
          </p:nvPr>
        </p:nvSpPr>
        <p:spPr>
          <a:xfrm>
            <a:off x="999451" y="1051719"/>
            <a:ext cx="3182540" cy="639762"/>
          </a:xfrm>
        </p:spPr>
        <p:txBody>
          <a:bodyPr>
            <a:normAutofit fontScale="85000" lnSpcReduction="10000"/>
          </a:bodyPr>
          <a:lstStyle/>
          <a:p>
            <a:pPr algn="ctr">
              <a:defRPr/>
            </a:pPr>
            <a:r>
              <a:rPr lang="el-GR" altLang="el-GR" sz="2000" b="0" dirty="0">
                <a:solidFill>
                  <a:srgbClr val="0070C0"/>
                </a:solidFill>
              </a:rPr>
              <a:t>1932: Ο </a:t>
            </a:r>
            <a:r>
              <a:rPr lang="en-US" altLang="el-GR" sz="2000" b="0" dirty="0">
                <a:solidFill>
                  <a:srgbClr val="0070C0"/>
                </a:solidFill>
              </a:rPr>
              <a:t>James Chadwick </a:t>
            </a:r>
            <a:r>
              <a:rPr lang="el-GR" altLang="el-GR" sz="2000" b="0" dirty="0">
                <a:solidFill>
                  <a:srgbClr val="0070C0"/>
                </a:solidFill>
              </a:rPr>
              <a:t>και η </a:t>
            </a:r>
            <a:r>
              <a:rPr lang="el-GR" altLang="el-GR" sz="2000" b="0" dirty="0" err="1">
                <a:solidFill>
                  <a:srgbClr val="0070C0"/>
                </a:solidFill>
              </a:rPr>
              <a:t>ανακαλυψη</a:t>
            </a:r>
            <a:r>
              <a:rPr lang="el-GR" altLang="el-GR" sz="2000" b="0" dirty="0">
                <a:solidFill>
                  <a:srgbClr val="0070C0"/>
                </a:solidFill>
              </a:rPr>
              <a:t> του </a:t>
            </a:r>
            <a:r>
              <a:rPr lang="el-GR" altLang="el-GR" sz="2000" b="0" dirty="0" err="1">
                <a:solidFill>
                  <a:srgbClr val="0070C0"/>
                </a:solidFill>
              </a:rPr>
              <a:t>νετρονιου</a:t>
            </a:r>
            <a:endParaRPr lang="el-GR" altLang="el-GR" sz="2000" b="0" dirty="0">
              <a:solidFill>
                <a:srgbClr val="0070C0"/>
              </a:solidFill>
            </a:endParaRPr>
          </a:p>
        </p:txBody>
      </p:sp>
      <p:pic>
        <p:nvPicPr>
          <p:cNvPr id="6148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9451" y="1880755"/>
            <a:ext cx="3039150" cy="4295027"/>
          </a:xfrm>
        </p:spPr>
      </p:pic>
      <p:sp>
        <p:nvSpPr>
          <p:cNvPr id="6149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803584" y="1051719"/>
            <a:ext cx="4041775" cy="639762"/>
          </a:xfrm>
        </p:spPr>
        <p:txBody>
          <a:bodyPr>
            <a:normAutofit fontScale="85000" lnSpcReduction="10000"/>
          </a:bodyPr>
          <a:lstStyle/>
          <a:p>
            <a:pPr algn="ctr">
              <a:defRPr/>
            </a:pPr>
            <a:r>
              <a:rPr lang="en-US" altLang="el-GR" sz="2800" b="0" dirty="0">
                <a:solidFill>
                  <a:srgbClr val="0070C0"/>
                </a:solidFill>
              </a:rPr>
              <a:t>Enrico Fermi, 1901-1954</a:t>
            </a:r>
            <a:endParaRPr lang="el-GR" altLang="el-GR" sz="2800" b="0" dirty="0">
              <a:solidFill>
                <a:srgbClr val="0070C0"/>
              </a:solidFill>
            </a:endParaRPr>
          </a:p>
        </p:txBody>
      </p:sp>
      <p:pic>
        <p:nvPicPr>
          <p:cNvPr id="6150" name="Θέση περιεχομένου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51037"/>
            <a:ext cx="4698796" cy="31242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Τίτλος 1"/>
          <p:cNvSpPr>
            <a:spLocks noGrp="1"/>
          </p:cNvSpPr>
          <p:nvPr>
            <p:ph type="title"/>
          </p:nvPr>
        </p:nvSpPr>
        <p:spPr>
          <a:xfrm>
            <a:off x="274110" y="685800"/>
            <a:ext cx="8595780" cy="609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l-GR" altLang="el-GR" sz="3200" dirty="0">
                <a:solidFill>
                  <a:srgbClr val="0070C0"/>
                </a:solidFill>
                <a:latin typeface="+mn-lt"/>
              </a:rPr>
              <a:t>Ο </a:t>
            </a:r>
            <a:r>
              <a:rPr lang="en-US" altLang="el-GR" sz="3200" dirty="0">
                <a:solidFill>
                  <a:srgbClr val="0070C0"/>
                </a:solidFill>
                <a:latin typeface="+mn-lt"/>
              </a:rPr>
              <a:t>Ernest Lawrence (1901-1958) </a:t>
            </a:r>
            <a:r>
              <a:rPr lang="el-GR" altLang="el-GR" sz="3200" dirty="0">
                <a:solidFill>
                  <a:srgbClr val="0070C0"/>
                </a:solidFill>
                <a:latin typeface="+mn-lt"/>
              </a:rPr>
              <a:t>και το κύκλοτρο</a:t>
            </a:r>
          </a:p>
        </p:txBody>
      </p:sp>
      <p:pic>
        <p:nvPicPr>
          <p:cNvPr id="8195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938" y="2671206"/>
            <a:ext cx="3028950" cy="2343150"/>
          </a:xfrm>
        </p:spPr>
      </p:pic>
      <p:pic>
        <p:nvPicPr>
          <p:cNvPr id="8196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510" y="2397508"/>
            <a:ext cx="5576599" cy="301269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Τίτλος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31359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l-GR" dirty="0">
                <a:solidFill>
                  <a:srgbClr val="0070C0"/>
                </a:solidFill>
                <a:latin typeface="+mn-lt"/>
              </a:rPr>
              <a:t>O Leo Szilard (1898-1964) </a:t>
            </a:r>
            <a:r>
              <a:rPr lang="el-GR" altLang="el-GR" dirty="0">
                <a:solidFill>
                  <a:srgbClr val="0070C0"/>
                </a:solidFill>
                <a:latin typeface="+mn-lt"/>
              </a:rPr>
              <a:t>και η αλυσιδωτή αντίδραση</a:t>
            </a:r>
          </a:p>
        </p:txBody>
      </p:sp>
      <p:pic>
        <p:nvPicPr>
          <p:cNvPr id="7171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848025"/>
            <a:ext cx="3505200" cy="437881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l-GR" altLang="el-GR" sz="4400" dirty="0">
                <a:solidFill>
                  <a:srgbClr val="0070C0"/>
                </a:solidFill>
                <a:latin typeface="+mn-lt"/>
              </a:rPr>
              <a:t>Η διάσπαση του πυρήνα του ατόμου του ουρανίου (1938)</a:t>
            </a:r>
          </a:p>
        </p:txBody>
      </p:sp>
      <p:sp>
        <p:nvSpPr>
          <p:cNvPr id="9219" name="Θέση κειμένου 2"/>
          <p:cNvSpPr>
            <a:spLocks noGrp="1"/>
          </p:cNvSpPr>
          <p:nvPr>
            <p:ph type="body" idx="1"/>
          </p:nvPr>
        </p:nvSpPr>
        <p:spPr>
          <a:xfrm>
            <a:off x="1181287" y="2008585"/>
            <a:ext cx="3030141" cy="340519"/>
          </a:xfrm>
        </p:spPr>
        <p:txBody>
          <a:bodyPr>
            <a:normAutofit fontScale="92500" lnSpcReduction="10000"/>
          </a:bodyPr>
          <a:lstStyle/>
          <a:p>
            <a:pPr algn="ctr">
              <a:defRPr/>
            </a:pPr>
            <a:r>
              <a:rPr lang="en-US" altLang="el-GR" sz="2100" b="0" dirty="0">
                <a:solidFill>
                  <a:srgbClr val="0070C0"/>
                </a:solidFill>
              </a:rPr>
              <a:t>Otto Hahn, 1879-1968</a:t>
            </a:r>
            <a:endParaRPr lang="el-GR" altLang="el-GR" sz="2100" b="0" dirty="0">
              <a:solidFill>
                <a:srgbClr val="0070C0"/>
              </a:solidFill>
            </a:endParaRPr>
          </a:p>
        </p:txBody>
      </p:sp>
      <p:pic>
        <p:nvPicPr>
          <p:cNvPr id="9220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67427"/>
            <a:ext cx="2693438" cy="3807542"/>
          </a:xfrm>
        </p:spPr>
      </p:pic>
      <p:sp>
        <p:nvSpPr>
          <p:cNvPr id="9221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887867" y="2030125"/>
            <a:ext cx="3239691" cy="340519"/>
          </a:xfrm>
        </p:spPr>
        <p:txBody>
          <a:bodyPr>
            <a:normAutofit fontScale="92500" lnSpcReduction="10000"/>
          </a:bodyPr>
          <a:lstStyle/>
          <a:p>
            <a:pPr algn="ctr">
              <a:defRPr/>
            </a:pPr>
            <a:r>
              <a:rPr lang="en-US" altLang="el-GR" sz="2100" b="0" dirty="0">
                <a:solidFill>
                  <a:srgbClr val="0070C0"/>
                </a:solidFill>
              </a:rPr>
              <a:t>Fritz Strassman, 1902-1980</a:t>
            </a:r>
            <a:endParaRPr lang="el-GR" altLang="el-GR" sz="2100" b="0" dirty="0">
              <a:solidFill>
                <a:srgbClr val="0070C0"/>
              </a:solidFill>
            </a:endParaRPr>
          </a:p>
        </p:txBody>
      </p:sp>
      <p:pic>
        <p:nvPicPr>
          <p:cNvPr id="9222" name="Θέση περιεχομένου 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164" y="2456977"/>
            <a:ext cx="2845836" cy="362844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Τίτλος 1"/>
          <p:cNvSpPr>
            <a:spLocks noGrp="1"/>
          </p:cNvSpPr>
          <p:nvPr>
            <p:ph type="title"/>
          </p:nvPr>
        </p:nvSpPr>
        <p:spPr>
          <a:xfrm>
            <a:off x="773941" y="290228"/>
            <a:ext cx="8021171" cy="581591"/>
          </a:xfrm>
        </p:spPr>
        <p:txBody>
          <a:bodyPr>
            <a:normAutofit/>
          </a:bodyPr>
          <a:lstStyle/>
          <a:p>
            <a:pPr algn="ctr"/>
            <a:r>
              <a:rPr lang="el-GR" altLang="el-GR" sz="3600" dirty="0">
                <a:solidFill>
                  <a:srgbClr val="0070C0"/>
                </a:solidFill>
                <a:latin typeface="+mn-lt"/>
              </a:rPr>
              <a:t>Η πρώτη ερμηνεία της σχάσης του πυρήνα</a:t>
            </a:r>
          </a:p>
        </p:txBody>
      </p:sp>
      <p:sp>
        <p:nvSpPr>
          <p:cNvPr id="10243" name="Θέση κειμένου 2"/>
          <p:cNvSpPr>
            <a:spLocks noGrp="1"/>
          </p:cNvSpPr>
          <p:nvPr>
            <p:ph type="body" idx="1"/>
          </p:nvPr>
        </p:nvSpPr>
        <p:spPr>
          <a:xfrm>
            <a:off x="1454931" y="1213332"/>
            <a:ext cx="3030140" cy="4857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l-GR" sz="2100" b="0" dirty="0" err="1">
                <a:solidFill>
                  <a:srgbClr val="0070C0"/>
                </a:solidFill>
              </a:rPr>
              <a:t>Lise</a:t>
            </a:r>
            <a:r>
              <a:rPr lang="en-US" altLang="el-GR" sz="2100" b="0" dirty="0">
                <a:solidFill>
                  <a:srgbClr val="0070C0"/>
                </a:solidFill>
              </a:rPr>
              <a:t> Meitner, 1878-1968</a:t>
            </a:r>
            <a:endParaRPr lang="el-GR" altLang="el-GR" sz="2100" b="0" dirty="0">
              <a:solidFill>
                <a:srgbClr val="0070C0"/>
              </a:solidFill>
            </a:endParaRPr>
          </a:p>
        </p:txBody>
      </p:sp>
      <p:sp>
        <p:nvSpPr>
          <p:cNvPr id="1024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899790" y="1219285"/>
            <a:ext cx="3031331" cy="47982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l-GR" sz="2100" b="0" dirty="0">
                <a:solidFill>
                  <a:srgbClr val="0070C0"/>
                </a:solidFill>
              </a:rPr>
              <a:t>Otto Frisch, 1904-1979</a:t>
            </a:r>
            <a:endParaRPr lang="el-GR" altLang="el-GR" sz="2100" b="0" dirty="0">
              <a:solidFill>
                <a:srgbClr val="0070C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ACD8310-63CD-ED70-A284-BEFDDC65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39798"/>
            <a:ext cx="2587203" cy="4430871"/>
          </a:xfrm>
          <a:prstGeom prst="rect">
            <a:avLst/>
          </a:prstGeom>
        </p:spPr>
      </p:pic>
      <p:pic>
        <p:nvPicPr>
          <p:cNvPr id="1026" name="Picture 2" descr="Otto Robert Frisch | Historica Wiki | Fandom">
            <a:extLst>
              <a:ext uri="{FF2B5EF4-FFF2-40B4-BE49-F238E27FC236}">
                <a16:creationId xmlns:a16="http://schemas.microsoft.com/office/drawing/2014/main" id="{CA310540-7E10-10EC-F180-10BF11AB4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98" y="1839798"/>
            <a:ext cx="2955965" cy="443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Τίτλος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467600" cy="99060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l-GR" altLang="el-GR" sz="3600" dirty="0">
                <a:solidFill>
                  <a:srgbClr val="0070C0"/>
                </a:solidFill>
                <a:latin typeface="+mn-lt"/>
              </a:rPr>
              <a:t>Η επιστολή του </a:t>
            </a:r>
            <a:r>
              <a:rPr lang="en-US" altLang="el-GR" sz="3600" dirty="0">
                <a:solidFill>
                  <a:srgbClr val="0070C0"/>
                </a:solidFill>
                <a:latin typeface="+mn-lt"/>
              </a:rPr>
              <a:t>Einstein </a:t>
            </a:r>
            <a:r>
              <a:rPr lang="el-GR" altLang="el-GR" sz="3600" dirty="0">
                <a:solidFill>
                  <a:srgbClr val="0070C0"/>
                </a:solidFill>
                <a:latin typeface="+mn-lt"/>
              </a:rPr>
              <a:t>στον </a:t>
            </a:r>
            <a:r>
              <a:rPr lang="en-US" altLang="el-GR" sz="3600" dirty="0">
                <a:solidFill>
                  <a:srgbClr val="0070C0"/>
                </a:solidFill>
                <a:latin typeface="+mn-lt"/>
              </a:rPr>
              <a:t>Roosevelt</a:t>
            </a:r>
            <a:br>
              <a:rPr lang="el-GR" altLang="el-GR" sz="3600" dirty="0">
                <a:solidFill>
                  <a:srgbClr val="0070C0"/>
                </a:solidFill>
                <a:latin typeface="+mn-lt"/>
              </a:rPr>
            </a:br>
            <a:r>
              <a:rPr lang="el-GR" altLang="el-GR" sz="3600" dirty="0">
                <a:solidFill>
                  <a:srgbClr val="0070C0"/>
                </a:solidFill>
                <a:latin typeface="+mn-lt"/>
              </a:rPr>
              <a:t>2 Αυγούστου 1939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82957F3F-B6AA-04E6-FACB-96E44865F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846263"/>
            <a:ext cx="5716406" cy="433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Θέση περιεχομένου 4">
            <a:extLst>
              <a:ext uri="{FF2B5EF4-FFF2-40B4-BE49-F238E27FC236}">
                <a16:creationId xmlns:a16="http://schemas.microsoft.com/office/drawing/2014/main" id="{D4167E97-8E67-4A21-A527-03F17B4416D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42" y="389934"/>
            <a:ext cx="4192558" cy="5706066"/>
          </a:xfrm>
        </p:spPr>
      </p:pic>
      <p:pic>
        <p:nvPicPr>
          <p:cNvPr id="15364" name="Θέση περιεχομένου 5">
            <a:extLst>
              <a:ext uri="{FF2B5EF4-FFF2-40B4-BE49-F238E27FC236}">
                <a16:creationId xmlns:a16="http://schemas.microsoft.com/office/drawing/2014/main" id="{879C4F8D-F394-4371-B62A-41FBD1DED31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89934"/>
            <a:ext cx="4343400" cy="570606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Τίτλος 1">
            <a:extLst>
              <a:ext uri="{FF2B5EF4-FFF2-40B4-BE49-F238E27FC236}">
                <a16:creationId xmlns:a16="http://schemas.microsoft.com/office/drawing/2014/main" id="{335A11F9-9C13-48F8-99B0-39E864FD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2135"/>
            <a:ext cx="8934667" cy="723264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>
                <a:solidFill>
                  <a:srgbClr val="0070C0"/>
                </a:solidFill>
                <a:latin typeface="+mn-lt"/>
              </a:rPr>
              <a:t>NDRC (</a:t>
            </a:r>
            <a:r>
              <a:rPr lang="el-GR" altLang="en-US" sz="3600" dirty="0">
                <a:solidFill>
                  <a:srgbClr val="0070C0"/>
                </a:solidFill>
                <a:latin typeface="+mn-lt"/>
              </a:rPr>
              <a:t>Εθνική Επιτροπή Έρευνας για την Άμυνα)</a:t>
            </a:r>
          </a:p>
        </p:txBody>
      </p:sp>
      <p:sp>
        <p:nvSpPr>
          <p:cNvPr id="16387" name="Θέση κειμένου 2">
            <a:extLst>
              <a:ext uri="{FF2B5EF4-FFF2-40B4-BE49-F238E27FC236}">
                <a16:creationId xmlns:a16="http://schemas.microsoft.com/office/drawing/2014/main" id="{53303033-8AD1-414E-BF80-5F8129F95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901934"/>
            <a:ext cx="3030141" cy="335944"/>
          </a:xfrm>
        </p:spPr>
        <p:txBody>
          <a:bodyPr>
            <a:noAutofit/>
          </a:bodyPr>
          <a:lstStyle/>
          <a:p>
            <a:pPr algn="ctr"/>
            <a:r>
              <a:rPr lang="en-US" altLang="en-US" sz="1600" b="0" dirty="0" err="1">
                <a:solidFill>
                  <a:srgbClr val="0070C0"/>
                </a:solidFill>
              </a:rPr>
              <a:t>Vannevar</a:t>
            </a:r>
            <a:r>
              <a:rPr lang="en-US" altLang="en-US" sz="1600" b="0" dirty="0">
                <a:solidFill>
                  <a:srgbClr val="0070C0"/>
                </a:solidFill>
              </a:rPr>
              <a:t> Bush, 1890-1974</a:t>
            </a:r>
            <a:endParaRPr lang="el-GR" altLang="en-US" sz="1600" b="0" dirty="0">
              <a:solidFill>
                <a:srgbClr val="0070C0"/>
              </a:solidFill>
            </a:endParaRPr>
          </a:p>
        </p:txBody>
      </p:sp>
      <p:pic>
        <p:nvPicPr>
          <p:cNvPr id="16388" name="Θέση περιεχομένου 6">
            <a:extLst>
              <a:ext uri="{FF2B5EF4-FFF2-40B4-BE49-F238E27FC236}">
                <a16:creationId xmlns:a16="http://schemas.microsoft.com/office/drawing/2014/main" id="{7AD547F9-4572-41FC-9081-2AA674385B4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95115"/>
            <a:ext cx="2799481" cy="3990749"/>
          </a:xfrm>
        </p:spPr>
      </p:pic>
      <p:sp>
        <p:nvSpPr>
          <p:cNvPr id="16389" name="Θέση κειμένου 4">
            <a:extLst>
              <a:ext uri="{FF2B5EF4-FFF2-40B4-BE49-F238E27FC236}">
                <a16:creationId xmlns:a16="http://schemas.microsoft.com/office/drawing/2014/main" id="{92C9BF1E-1CC1-44E0-A8DA-63DC06F8A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63852" y="1901934"/>
            <a:ext cx="3031331" cy="323523"/>
          </a:xfrm>
        </p:spPr>
        <p:txBody>
          <a:bodyPr>
            <a:noAutofit/>
          </a:bodyPr>
          <a:lstStyle/>
          <a:p>
            <a:pPr algn="ctr"/>
            <a:r>
              <a:rPr lang="en-GB" altLang="en-US" sz="1600" b="0" dirty="0">
                <a:solidFill>
                  <a:srgbClr val="0070C0"/>
                </a:solidFill>
              </a:rPr>
              <a:t>James Conant, 1893-1978</a:t>
            </a:r>
            <a:endParaRPr lang="el-GR" altLang="en-US" sz="1600" b="0" dirty="0">
              <a:solidFill>
                <a:srgbClr val="0070C0"/>
              </a:solidFill>
            </a:endParaRPr>
          </a:p>
        </p:txBody>
      </p:sp>
      <p:pic>
        <p:nvPicPr>
          <p:cNvPr id="16390" name="Θέση περιεχομένου 7">
            <a:extLst>
              <a:ext uri="{FF2B5EF4-FFF2-40B4-BE49-F238E27FC236}">
                <a16:creationId xmlns:a16="http://schemas.microsoft.com/office/drawing/2014/main" id="{A25D51C8-D2FB-4321-B421-AC1517141F0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7580" y="2295115"/>
            <a:ext cx="3235543" cy="39907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Τίτλος 1">
            <a:extLst>
              <a:ext uri="{FF2B5EF4-FFF2-40B4-BE49-F238E27FC236}">
                <a16:creationId xmlns:a16="http://schemas.microsoft.com/office/drawing/2014/main" id="{73A942EC-0A8A-41B8-9FAC-8737E8BC0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81000"/>
            <a:ext cx="8839199" cy="990600"/>
          </a:xfrm>
        </p:spPr>
        <p:txBody>
          <a:bodyPr>
            <a:noAutofit/>
          </a:bodyPr>
          <a:lstStyle/>
          <a:p>
            <a:pPr algn="ctr"/>
            <a:r>
              <a:rPr lang="el-GR" altLang="en-US" sz="4000" dirty="0">
                <a:solidFill>
                  <a:srgbClr val="0070C0"/>
                </a:solidFill>
                <a:latin typeface="+mn-lt"/>
              </a:rPr>
              <a:t>Τα</a:t>
            </a:r>
            <a:r>
              <a:rPr lang="en-US" altLang="en-US" sz="4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l-GR" altLang="en-US" sz="4000" dirty="0">
                <a:solidFill>
                  <a:srgbClr val="0070C0"/>
                </a:solidFill>
                <a:latin typeface="+mn-lt"/>
              </a:rPr>
              <a:t>«</a:t>
            </a:r>
            <a:r>
              <a:rPr lang="el-GR" altLang="en-US" sz="4000" dirty="0" err="1">
                <a:solidFill>
                  <a:srgbClr val="0070C0"/>
                </a:solidFill>
                <a:latin typeface="+mn-lt"/>
              </a:rPr>
              <a:t>προαπαιτούμενα</a:t>
            </a:r>
            <a:r>
              <a:rPr lang="el-GR" altLang="en-US" sz="4000" dirty="0">
                <a:solidFill>
                  <a:srgbClr val="0070C0"/>
                </a:solidFill>
                <a:latin typeface="+mn-lt"/>
              </a:rPr>
              <a:t>» για την κατασκευή της ατομικής βόμβας</a:t>
            </a:r>
          </a:p>
        </p:txBody>
      </p:sp>
      <p:sp>
        <p:nvSpPr>
          <p:cNvPr id="20483" name="Ορθογώνιο 3">
            <a:extLst>
              <a:ext uri="{FF2B5EF4-FFF2-40B4-BE49-F238E27FC236}">
                <a16:creationId xmlns:a16="http://schemas.microsoft.com/office/drawing/2014/main" id="{E496945D-3F77-4A10-BBC3-6E2AD425A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" y="1819182"/>
            <a:ext cx="8686801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14313" indent="-214313" defTabSz="685800" fontAlgn="auto">
              <a:spcBef>
                <a:spcPts val="1200"/>
              </a:spcBef>
              <a:spcAft>
                <a:spcPts val="1200"/>
              </a:spcAft>
            </a:pPr>
            <a:r>
              <a:rPr lang="el-GR" altLang="en-US" sz="3600" dirty="0">
                <a:latin typeface="+mn-lt"/>
                <a:cs typeface="+mn-cs"/>
              </a:rPr>
              <a:t>Ακριβής υπολογισμός κρίσιμης μάζας</a:t>
            </a:r>
          </a:p>
          <a:p>
            <a:pPr marL="214313" indent="-214313" defTabSz="685800" fontAlgn="auto">
              <a:spcBef>
                <a:spcPts val="1200"/>
              </a:spcBef>
              <a:spcAft>
                <a:spcPts val="1200"/>
              </a:spcAft>
            </a:pPr>
            <a:r>
              <a:rPr lang="el-GR" altLang="en-US" sz="3600" dirty="0">
                <a:latin typeface="+mn-lt"/>
                <a:cs typeface="+mn-cs"/>
              </a:rPr>
              <a:t>Διαχωρισμός ισοτόπων </a:t>
            </a:r>
            <a:r>
              <a:rPr lang="en-US" altLang="en-US" sz="3600" dirty="0">
                <a:latin typeface="+mn-lt"/>
                <a:cs typeface="+mn-cs"/>
              </a:rPr>
              <a:t>U-</a:t>
            </a:r>
            <a:r>
              <a:rPr lang="el-GR" altLang="en-US" sz="3600" dirty="0">
                <a:latin typeface="+mn-lt"/>
                <a:cs typeface="+mn-cs"/>
              </a:rPr>
              <a:t>238 και </a:t>
            </a:r>
            <a:r>
              <a:rPr lang="en-US" altLang="en-US" sz="3600" dirty="0">
                <a:latin typeface="+mn-lt"/>
                <a:cs typeface="+mn-cs"/>
              </a:rPr>
              <a:t>U-</a:t>
            </a:r>
            <a:r>
              <a:rPr lang="el-GR" altLang="en-US" sz="3600" dirty="0">
                <a:latin typeface="+mn-lt"/>
                <a:cs typeface="+mn-cs"/>
              </a:rPr>
              <a:t>235</a:t>
            </a:r>
            <a:r>
              <a:rPr lang="el-GR" altLang="en-US" sz="3600" baseline="-25000" dirty="0">
                <a:latin typeface="+mn-lt"/>
                <a:cs typeface="+mn-cs"/>
              </a:rPr>
              <a:t> </a:t>
            </a:r>
            <a:r>
              <a:rPr lang="el-GR" altLang="en-US" sz="3600" dirty="0">
                <a:latin typeface="+mn-lt"/>
                <a:cs typeface="+mn-cs"/>
              </a:rPr>
              <a:t>— εμπλουτισμός </a:t>
            </a:r>
            <a:r>
              <a:rPr lang="en-US" altLang="en-US" sz="3600" dirty="0">
                <a:latin typeface="+mn-lt"/>
                <a:cs typeface="+mn-cs"/>
              </a:rPr>
              <a:t>U-</a:t>
            </a:r>
            <a:r>
              <a:rPr lang="el-GR" altLang="en-US" sz="3600" dirty="0">
                <a:latin typeface="+mn-lt"/>
                <a:cs typeface="+mn-cs"/>
              </a:rPr>
              <a:t>235</a:t>
            </a:r>
          </a:p>
          <a:p>
            <a:pPr marL="557213" lvl="1" indent="-214313" defTabSz="685800">
              <a:spcBef>
                <a:spcPts val="1200"/>
              </a:spcBef>
              <a:spcAft>
                <a:spcPts val="1200"/>
              </a:spcAft>
            </a:pPr>
            <a:r>
              <a:rPr lang="el-GR" altLang="en-US" sz="3200" dirty="0">
                <a:latin typeface="+mn-lt"/>
                <a:cs typeface="+mn-cs"/>
              </a:rPr>
              <a:t>Μέθοδοι διαχωρισμού ισοτόπων (π.χ., ηλεκτρομαγνητικός διαχωρισμός, αέρια διάχυση)</a:t>
            </a:r>
            <a:endParaRPr lang="en-US" altLang="en-US" sz="3200" dirty="0"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85CD73-BBB3-0767-90BD-93EA05E95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61196"/>
          </a:xfrm>
        </p:spPr>
        <p:txBody>
          <a:bodyPr>
            <a:noAutofit/>
          </a:bodyPr>
          <a:lstStyle/>
          <a:p>
            <a:pPr algn="ctr"/>
            <a:r>
              <a:rPr lang="el-GR" sz="3600" dirty="0">
                <a:solidFill>
                  <a:srgbClr val="0070C0"/>
                </a:solidFill>
                <a:latin typeface="+mn-lt"/>
              </a:rPr>
              <a:t>Μάρτιος 1940: Ο πρώτος υπολογισμός της κρίσιμης μάζας (1-5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kg)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0BB2702-AB35-174C-6BE1-250C8B998A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3000" y="2286000"/>
            <a:ext cx="3151443" cy="4022725"/>
          </a:xfrm>
          <a:prstGeom prst="rect">
            <a:avLst/>
          </a:prstGeom>
        </p:spPr>
      </p:pic>
      <p:sp>
        <p:nvSpPr>
          <p:cNvPr id="6" name="Θέση κειμένου 4">
            <a:extLst>
              <a:ext uri="{FF2B5EF4-FFF2-40B4-BE49-F238E27FC236}">
                <a16:creationId xmlns:a16="http://schemas.microsoft.com/office/drawing/2014/main" id="{C184ED96-2BE7-C1D4-4723-E770E23F2C50}"/>
              </a:ext>
            </a:extLst>
          </p:cNvPr>
          <p:cNvSpPr txBox="1">
            <a:spLocks/>
          </p:cNvSpPr>
          <p:nvPr/>
        </p:nvSpPr>
        <p:spPr>
          <a:xfrm>
            <a:off x="5093796" y="1905000"/>
            <a:ext cx="2869850" cy="3783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l-GR" sz="2100" dirty="0">
                <a:solidFill>
                  <a:srgbClr val="0070C0"/>
                </a:solidFill>
              </a:rPr>
              <a:t>Otto Frisch</a:t>
            </a:r>
            <a:endParaRPr lang="el-GR" altLang="el-GR" sz="21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Portrait Of Sir Rudolph Peierls by Science Photo Library">
            <a:extLst>
              <a:ext uri="{FF2B5EF4-FFF2-40B4-BE49-F238E27FC236}">
                <a16:creationId xmlns:a16="http://schemas.microsoft.com/office/drawing/2014/main" id="{852AD0DE-5119-C424-9257-B239830AB82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486024"/>
            <a:ext cx="2819400" cy="370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Θέση κειμένου 4">
            <a:extLst>
              <a:ext uri="{FF2B5EF4-FFF2-40B4-BE49-F238E27FC236}">
                <a16:creationId xmlns:a16="http://schemas.microsoft.com/office/drawing/2014/main" id="{749C3EAC-48F4-DB32-F2A3-F69F59945353}"/>
              </a:ext>
            </a:extLst>
          </p:cNvPr>
          <p:cNvSpPr txBox="1">
            <a:spLocks/>
          </p:cNvSpPr>
          <p:nvPr/>
        </p:nvSpPr>
        <p:spPr>
          <a:xfrm>
            <a:off x="822960" y="1905000"/>
            <a:ext cx="3596640" cy="3783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l-GR" sz="2100" dirty="0">
                <a:solidFill>
                  <a:srgbClr val="0070C0"/>
                </a:solidFill>
              </a:rPr>
              <a:t>Rudolf </a:t>
            </a:r>
            <a:r>
              <a:rPr lang="en-US" altLang="el-GR" sz="2100" dirty="0" err="1">
                <a:solidFill>
                  <a:srgbClr val="0070C0"/>
                </a:solidFill>
              </a:rPr>
              <a:t>Peierls</a:t>
            </a:r>
            <a:r>
              <a:rPr lang="en-US" altLang="el-GR" sz="2100" dirty="0">
                <a:solidFill>
                  <a:srgbClr val="0070C0"/>
                </a:solidFill>
              </a:rPr>
              <a:t> (1907-1995)</a:t>
            </a:r>
            <a:endParaRPr lang="el-GR" altLang="el-GR" sz="2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68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09A004-CEBE-69C6-47EE-E503219D7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"/>
            <a:ext cx="7543800" cy="763694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n-lt"/>
              </a:rPr>
              <a:t>Outline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829DFBF-B8DB-B027-C1AB-2B20499CC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992294"/>
            <a:ext cx="8229600" cy="51799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l-GR" dirty="0">
                <a:solidFill>
                  <a:schemeClr val="tx1"/>
                </a:solidFill>
              </a:rPr>
              <a:t>Το ευρύτερο ιστορικό πλαίσιο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l-GR" dirty="0">
                <a:solidFill>
                  <a:schemeClr val="tx1"/>
                </a:solidFill>
              </a:rPr>
              <a:t>Η φυσική έως τα τέλη της δεκαετίας του 1930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l-GR" dirty="0">
                <a:solidFill>
                  <a:schemeClr val="tx1"/>
                </a:solidFill>
              </a:rPr>
              <a:t>Το </a:t>
            </a:r>
            <a:r>
              <a:rPr lang="el-GR" dirty="0" err="1">
                <a:solidFill>
                  <a:schemeClr val="tx1"/>
                </a:solidFill>
              </a:rPr>
              <a:t>Manhattan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l-GR" dirty="0" err="1">
                <a:solidFill>
                  <a:schemeClr val="tx1"/>
                </a:solidFill>
              </a:rPr>
              <a:t>roject</a:t>
            </a:r>
            <a:r>
              <a:rPr lang="el-GR" dirty="0">
                <a:solidFill>
                  <a:schemeClr val="tx1"/>
                </a:solidFill>
              </a:rPr>
              <a:t> (MP)</a:t>
            </a:r>
          </a:p>
          <a:p>
            <a:pPr marL="514350"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l-GR" dirty="0">
                <a:solidFill>
                  <a:schemeClr val="tx1"/>
                </a:solidFill>
              </a:rPr>
              <a:t>Οι απαρχές του MP</a:t>
            </a:r>
          </a:p>
          <a:p>
            <a:pPr marL="514350"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l-GR" dirty="0">
                <a:solidFill>
                  <a:schemeClr val="tx1"/>
                </a:solidFill>
              </a:rPr>
              <a:t>Η επιλογή του </a:t>
            </a:r>
            <a:r>
              <a:rPr lang="el-GR" dirty="0" err="1">
                <a:solidFill>
                  <a:schemeClr val="tx1"/>
                </a:solidFill>
              </a:rPr>
              <a:t>Οπενχάιμερ</a:t>
            </a:r>
            <a:r>
              <a:rPr lang="el-GR" dirty="0">
                <a:solidFill>
                  <a:schemeClr val="tx1"/>
                </a:solidFill>
              </a:rPr>
              <a:t> ως ΕΥ του </a:t>
            </a:r>
            <a:r>
              <a:rPr lang="en-US" dirty="0">
                <a:solidFill>
                  <a:schemeClr val="tx1"/>
                </a:solidFill>
              </a:rPr>
              <a:t>MP</a:t>
            </a:r>
            <a:endParaRPr lang="el-GR" dirty="0">
              <a:solidFill>
                <a:schemeClr val="tx1"/>
              </a:solidFill>
            </a:endParaRPr>
          </a:p>
          <a:p>
            <a:pPr marL="514350"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l-GR" dirty="0">
                <a:solidFill>
                  <a:schemeClr val="tx1"/>
                </a:solidFill>
              </a:rPr>
              <a:t>Τα στάδια και η δομή του MP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l-GR" dirty="0">
                <a:solidFill>
                  <a:schemeClr val="tx1"/>
                </a:solidFill>
              </a:rPr>
              <a:t>Η ρίψη της βόμβας – πολιτικά και ηθικά ζητήματα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l-GR" dirty="0">
                <a:solidFill>
                  <a:schemeClr val="tx1"/>
                </a:solidFill>
              </a:rPr>
              <a:t>Οι επιπτώσεις του MP στη χρηματοδότηση, στην κλίμακα, και στην έρευνα στις φυσικές επιστήμες</a:t>
            </a:r>
          </a:p>
        </p:txBody>
      </p:sp>
    </p:spTree>
    <p:extLst>
      <p:ext uri="{BB962C8B-B14F-4D97-AF65-F5344CB8AC3E}">
        <p14:creationId xmlns:p14="http://schemas.microsoft.com/office/powerpoint/2010/main" val="2567759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E55FF6-6C1B-3C0B-B9EF-0817F735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6605"/>
            <a:ext cx="8610600" cy="1008796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solidFill>
                  <a:srgbClr val="0070C0"/>
                </a:solidFill>
                <a:latin typeface="+mn-lt"/>
              </a:rPr>
              <a:t>1941: Η ανακάλυψη του πλουτωνίου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074" name="Picture 2" descr="Manhattan Project Scientists: Glenn Theodore Seaborg (U.S. National Park  Service)">
            <a:extLst>
              <a:ext uri="{FF2B5EF4-FFF2-40B4-BE49-F238E27FC236}">
                <a16:creationId xmlns:a16="http://schemas.microsoft.com/office/drawing/2014/main" id="{D11E15BE-D8AD-AF06-4988-14BCB84382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35" y="2362200"/>
            <a:ext cx="316992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4">
            <a:extLst>
              <a:ext uri="{FF2B5EF4-FFF2-40B4-BE49-F238E27FC236}">
                <a16:creationId xmlns:a16="http://schemas.microsoft.com/office/drawing/2014/main" id="{67F30E40-4460-14AD-CCBE-F2031552E030}"/>
              </a:ext>
            </a:extLst>
          </p:cNvPr>
          <p:cNvSpPr txBox="1">
            <a:spLocks/>
          </p:cNvSpPr>
          <p:nvPr/>
        </p:nvSpPr>
        <p:spPr>
          <a:xfrm>
            <a:off x="2771775" y="1831428"/>
            <a:ext cx="3596640" cy="3783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l-GR" sz="2100" dirty="0">
                <a:solidFill>
                  <a:srgbClr val="0070C0"/>
                </a:solidFill>
              </a:rPr>
              <a:t>Glenn Seaborg (1912-1999)</a:t>
            </a:r>
            <a:endParaRPr lang="el-GR" altLang="el-GR" sz="2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9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Τίτλος 1"/>
          <p:cNvSpPr>
            <a:spLocks noGrp="1"/>
          </p:cNvSpPr>
          <p:nvPr>
            <p:ph type="title"/>
          </p:nvPr>
        </p:nvSpPr>
        <p:spPr>
          <a:xfrm>
            <a:off x="381000" y="286605"/>
            <a:ext cx="8458200" cy="8563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l-GR" sz="4400" dirty="0">
                <a:solidFill>
                  <a:srgbClr val="0070C0"/>
                </a:solidFill>
                <a:latin typeface="+mn-lt"/>
              </a:rPr>
              <a:t>Pearl Harbor, 7 </a:t>
            </a:r>
            <a:r>
              <a:rPr lang="el-GR" altLang="el-GR" sz="4400" dirty="0">
                <a:solidFill>
                  <a:srgbClr val="0070C0"/>
                </a:solidFill>
                <a:latin typeface="+mn-lt"/>
              </a:rPr>
              <a:t>Δεκεμβρίου 1941</a:t>
            </a:r>
          </a:p>
        </p:txBody>
      </p:sp>
      <p:pic>
        <p:nvPicPr>
          <p:cNvPr id="12291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503447"/>
            <a:ext cx="3772801" cy="2984643"/>
          </a:xfr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FB968BD3-94EB-D550-BB9D-E16E5451D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671793"/>
            <a:ext cx="4707466" cy="26479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Τίτλος 1"/>
          <p:cNvSpPr>
            <a:spLocks noGrp="1"/>
          </p:cNvSpPr>
          <p:nvPr>
            <p:ph type="title"/>
          </p:nvPr>
        </p:nvSpPr>
        <p:spPr>
          <a:xfrm>
            <a:off x="304800" y="381001"/>
            <a:ext cx="8458200" cy="1219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altLang="el-GR" dirty="0">
                <a:solidFill>
                  <a:srgbClr val="0070C0"/>
                </a:solidFill>
                <a:latin typeface="+mn-lt"/>
              </a:rPr>
              <a:t>Η επίτευξη της πρώτης αλυσιδωτής αντίδρασης: Σικάγο, 2 Δεκ. 194</a:t>
            </a:r>
            <a:r>
              <a:rPr lang="en-US" altLang="el-GR" dirty="0">
                <a:solidFill>
                  <a:srgbClr val="0070C0"/>
                </a:solidFill>
                <a:latin typeface="+mn-lt"/>
              </a:rPr>
              <a:t>2</a:t>
            </a:r>
            <a:endParaRPr lang="el-GR" altLang="el-GR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31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0" y="2667000"/>
            <a:ext cx="5374158" cy="2590799"/>
          </a:xfrm>
        </p:spPr>
      </p:pic>
      <p:pic>
        <p:nvPicPr>
          <p:cNvPr id="1331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2667000"/>
            <a:ext cx="3195319" cy="2590799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Τίτλο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10600" cy="762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l-GR" altLang="el-GR" sz="4000" dirty="0">
                <a:solidFill>
                  <a:srgbClr val="0070C0"/>
                </a:solidFill>
                <a:latin typeface="+mn-lt"/>
              </a:rPr>
              <a:t>Οι επικεφαλής του </a:t>
            </a:r>
            <a:r>
              <a:rPr lang="en-US" altLang="el-GR" sz="4000" dirty="0">
                <a:solidFill>
                  <a:srgbClr val="0070C0"/>
                </a:solidFill>
                <a:latin typeface="+mn-lt"/>
              </a:rPr>
              <a:t>Manhattan Project</a:t>
            </a:r>
            <a:endParaRPr lang="el-GR" altLang="el-GR" sz="4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339" name="Θέση κειμένου 2"/>
          <p:cNvSpPr>
            <a:spLocks noGrp="1"/>
          </p:cNvSpPr>
          <p:nvPr>
            <p:ph type="body" idx="1"/>
          </p:nvPr>
        </p:nvSpPr>
        <p:spPr>
          <a:xfrm>
            <a:off x="4994980" y="1778372"/>
            <a:ext cx="3509963" cy="35261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l-GR" sz="1700" b="0" dirty="0">
                <a:solidFill>
                  <a:srgbClr val="0070C0"/>
                </a:solidFill>
              </a:rPr>
              <a:t>J. Robert Oppenheimer, 1904-1967</a:t>
            </a:r>
            <a:endParaRPr lang="el-GR" altLang="el-GR" sz="1700" b="0" dirty="0">
              <a:solidFill>
                <a:srgbClr val="0070C0"/>
              </a:solidFill>
            </a:endParaRPr>
          </a:p>
        </p:txBody>
      </p:sp>
      <p:pic>
        <p:nvPicPr>
          <p:cNvPr id="14342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43242"/>
            <a:ext cx="3801048" cy="3857627"/>
          </a:xfrm>
        </p:spPr>
      </p:pic>
      <p:sp>
        <p:nvSpPr>
          <p:cNvPr id="14341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39057" y="1778372"/>
            <a:ext cx="3132534" cy="33594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l-GR" sz="1700" b="0" dirty="0">
                <a:solidFill>
                  <a:srgbClr val="0070C0"/>
                </a:solidFill>
              </a:rPr>
              <a:t>Leslie R. Groves, 1896-1970</a:t>
            </a:r>
            <a:endParaRPr lang="el-GR" altLang="el-GR" sz="1700" b="0" dirty="0">
              <a:solidFill>
                <a:srgbClr val="0070C0"/>
              </a:solidFill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C8A6128-DC05-A1A5-2F23-D1F32B7C2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352" y="2438110"/>
            <a:ext cx="4623857" cy="346789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F3722C-C7A1-E529-2681-E6E0DBF1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627796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solidFill>
                  <a:srgbClr val="0070C0"/>
                </a:solidFill>
                <a:latin typeface="+mn-lt"/>
              </a:rPr>
              <a:t>Ποιος ήταν ο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J. Robert Oppenheimer;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7DB7AF-E5C8-753D-A9DE-89E4288E6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5029200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Οι γονείς του ήταν Εβραϊκής καταγωγής. Ο πατέρας του είχε γεννηθεί στη Γερμανία ενώ η μητέρα του στις ΗΠΑ.</a:t>
            </a:r>
          </a:p>
          <a:p>
            <a:r>
              <a:rPr lang="el-GR" dirty="0"/>
              <a:t>Ο πατέρας του ήταν πολύ ευκατάστατος επιχειρηματίας.</a:t>
            </a:r>
          </a:p>
          <a:p>
            <a:r>
              <a:rPr lang="el-GR" dirty="0"/>
              <a:t>Η μητέρα του ήταν ζωγράφος και είχε σπουδάσει ιστορία της τέχνης.</a:t>
            </a:r>
          </a:p>
          <a:p>
            <a:r>
              <a:rPr lang="el-GR" dirty="0"/>
              <a:t>Ο </a:t>
            </a:r>
            <a:r>
              <a:rPr lang="en-US" dirty="0"/>
              <a:t>Oppenheimer </a:t>
            </a:r>
            <a:r>
              <a:rPr lang="el-GR" dirty="0"/>
              <a:t>σπούδασε χημεία στο </a:t>
            </a:r>
            <a:r>
              <a:rPr lang="en-US" dirty="0"/>
              <a:t>Harvard.</a:t>
            </a:r>
            <a:endParaRPr lang="el-GR" dirty="0"/>
          </a:p>
          <a:p>
            <a:r>
              <a:rPr lang="el-GR" dirty="0"/>
              <a:t>Έκανε μεταπτυχιακές σπουδές στο </a:t>
            </a:r>
            <a:r>
              <a:rPr lang="en-US" dirty="0"/>
              <a:t>Cambridge (Cavendish Laboratory) </a:t>
            </a:r>
            <a:r>
              <a:rPr lang="el-GR" dirty="0"/>
              <a:t>και στο </a:t>
            </a:r>
            <a:r>
              <a:rPr lang="en-US" dirty="0"/>
              <a:t>Göttingen</a:t>
            </a:r>
            <a:r>
              <a:rPr lang="el-GR" dirty="0"/>
              <a:t>, όπου και πήρε το διδακτορικό του με τον </a:t>
            </a:r>
            <a:r>
              <a:rPr lang="en-US" dirty="0"/>
              <a:t>Max Born. </a:t>
            </a:r>
            <a:r>
              <a:rPr lang="el-GR" dirty="0"/>
              <a:t>Το διδακτορικό του αφορούσε την εφαρμογή της κβαντικής μηχανικής στη μελέτη των μορίων (</a:t>
            </a:r>
            <a:r>
              <a:rPr lang="en-US" dirty="0"/>
              <a:t>the Born-Oppenheimer approximation)</a:t>
            </a:r>
          </a:p>
          <a:p>
            <a:r>
              <a:rPr lang="el-GR" dirty="0"/>
              <a:t>Επέστρεψε στις ΗΠΑ και «ίδρυσε» την πρώτη σχολή θεωρητικής φυσικής στο </a:t>
            </a:r>
            <a:r>
              <a:rPr lang="en-US" dirty="0"/>
              <a:t>Berkeley.</a:t>
            </a:r>
          </a:p>
          <a:p>
            <a:r>
              <a:rPr lang="el-GR" dirty="0"/>
              <a:t>Στη δεκαετία του 1930 η έρευνα του (όπως και των μαθητών του) επικεντρώνεται στην πυρηνική φυσική</a:t>
            </a:r>
            <a:r>
              <a:rPr lang="en-US" dirty="0"/>
              <a:t>, </a:t>
            </a:r>
            <a:r>
              <a:rPr lang="el-GR" dirty="0"/>
              <a:t>στην κβαντική ηλεκτροδυναμική, και στην αστροφυσική.</a:t>
            </a:r>
          </a:p>
          <a:p>
            <a:r>
              <a:rPr lang="el-GR" dirty="0"/>
              <a:t>Το 1939 δημοσιεύει μια εργασία που προέβλεπε την ύπαρξη μαύρων οπών.</a:t>
            </a:r>
          </a:p>
          <a:p>
            <a:r>
              <a:rPr lang="el-GR" dirty="0"/>
              <a:t>Από το 1936 και μετά συνδέθηκε στενά με μέλη του κομμουνιστικού κόμματος των ΗΠΑ, το οποίο χρηματοδοτούσε αφειδώς.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29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39E19C-18ED-E874-D8AC-6CFF9FC3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533400"/>
            <a:ext cx="8763000" cy="780196"/>
          </a:xfrm>
        </p:spPr>
        <p:txBody>
          <a:bodyPr>
            <a:normAutofit/>
          </a:bodyPr>
          <a:lstStyle/>
          <a:p>
            <a:pPr algn="ctr"/>
            <a:r>
              <a:rPr lang="el-GR" sz="4400" dirty="0">
                <a:solidFill>
                  <a:srgbClr val="0070C0"/>
                </a:solidFill>
                <a:latin typeface="+mn-lt"/>
              </a:rPr>
              <a:t>Η γεωγραφία του </a:t>
            </a:r>
            <a:r>
              <a:rPr lang="en-US" sz="4400" dirty="0">
                <a:solidFill>
                  <a:srgbClr val="0070C0"/>
                </a:solidFill>
                <a:latin typeface="+mn-lt"/>
              </a:rPr>
              <a:t>Manhattan Project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45925D0-01FF-F0FE-B6C4-51EA57DBB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68" y="1981201"/>
            <a:ext cx="6567002" cy="406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320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Υπότιτλος 2"/>
          <p:cNvSpPr>
            <a:spLocks noGrp="1"/>
          </p:cNvSpPr>
          <p:nvPr>
            <p:ph type="subTitle" idx="1"/>
          </p:nvPr>
        </p:nvSpPr>
        <p:spPr>
          <a:xfrm>
            <a:off x="2221705" y="5791200"/>
            <a:ext cx="4700588" cy="457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l-GR" altLang="el-GR" sz="3200" dirty="0" err="1">
                <a:solidFill>
                  <a:srgbClr val="0070C0"/>
                </a:solidFill>
                <a:latin typeface="+mn-lt"/>
              </a:rPr>
              <a:t>Λος</a:t>
            </a:r>
            <a:r>
              <a:rPr lang="el-GR" altLang="el-GR" sz="32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l-GR" altLang="el-GR" sz="3200" dirty="0" err="1">
                <a:solidFill>
                  <a:srgbClr val="0070C0"/>
                </a:solidFill>
                <a:latin typeface="+mn-lt"/>
              </a:rPr>
              <a:t>αλαμος</a:t>
            </a:r>
            <a:r>
              <a:rPr lang="el-GR" altLang="el-GR" sz="3200" dirty="0">
                <a:solidFill>
                  <a:srgbClr val="0070C0"/>
                </a:solidFill>
                <a:latin typeface="+mn-lt"/>
              </a:rPr>
              <a:t> 1</a:t>
            </a:r>
          </a:p>
        </p:txBody>
      </p:sp>
      <p:pic>
        <p:nvPicPr>
          <p:cNvPr id="16388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85" y="31173"/>
            <a:ext cx="7189429" cy="566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Τίτλος 1"/>
          <p:cNvSpPr>
            <a:spLocks noGrp="1"/>
          </p:cNvSpPr>
          <p:nvPr>
            <p:ph type="title"/>
          </p:nvPr>
        </p:nvSpPr>
        <p:spPr>
          <a:xfrm>
            <a:off x="2514600" y="6019800"/>
            <a:ext cx="4114800" cy="42505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l-GR" altLang="el-GR" sz="3200" dirty="0">
                <a:solidFill>
                  <a:srgbClr val="0070C0"/>
                </a:solidFill>
                <a:latin typeface="+mn-lt"/>
              </a:rPr>
              <a:t>ΛΟΣ ΑΛΑΜΟΣ </a:t>
            </a:r>
            <a:r>
              <a:rPr lang="el-GR" altLang="el-GR" sz="3200" b="0" dirty="0">
                <a:solidFill>
                  <a:srgbClr val="0070C0"/>
                </a:solidFill>
                <a:latin typeface="+mn-lt"/>
              </a:rPr>
              <a:t>2</a:t>
            </a:r>
          </a:p>
        </p:txBody>
      </p:sp>
      <p:pic>
        <p:nvPicPr>
          <p:cNvPr id="17411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9" b="9719"/>
          <a:stretch>
            <a:fillRect/>
          </a:stretch>
        </p:blipFill>
        <p:spPr>
          <a:xfrm>
            <a:off x="12" y="0"/>
            <a:ext cx="9143989" cy="57912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Υπότιτλος 2"/>
          <p:cNvSpPr>
            <a:spLocks noGrp="1"/>
          </p:cNvSpPr>
          <p:nvPr>
            <p:ph type="subTitle" idx="1"/>
          </p:nvPr>
        </p:nvSpPr>
        <p:spPr>
          <a:xfrm>
            <a:off x="808619" y="5943600"/>
            <a:ext cx="7726282" cy="4572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l-GR" dirty="0">
                <a:solidFill>
                  <a:srgbClr val="0070C0"/>
                </a:solidFill>
                <a:latin typeface="+mn-lt"/>
              </a:rPr>
              <a:t>Oak Ridge –</a:t>
            </a:r>
            <a:r>
              <a:rPr lang="el-GR" altLang="el-GR" dirty="0">
                <a:solidFill>
                  <a:srgbClr val="0070C0"/>
                </a:solidFill>
                <a:latin typeface="+mn-lt"/>
              </a:rPr>
              <a:t> ΜΟΝΑΔΑ ΕΜΠΛΟΥΤΙΣΜΟΥ ΟΥΡΑΝΙΟΥ</a:t>
            </a:r>
          </a:p>
        </p:txBody>
      </p:sp>
      <p:pic>
        <p:nvPicPr>
          <p:cNvPr id="18436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9" y="152400"/>
            <a:ext cx="7726282" cy="570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Υπότιτλος 2"/>
          <p:cNvSpPr>
            <a:spLocks noGrp="1"/>
          </p:cNvSpPr>
          <p:nvPr>
            <p:ph type="subTitle" idx="1"/>
          </p:nvPr>
        </p:nvSpPr>
        <p:spPr>
          <a:xfrm>
            <a:off x="381000" y="5971309"/>
            <a:ext cx="8458200" cy="377429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defRPr/>
            </a:pPr>
            <a:r>
              <a:rPr lang="en-US" altLang="el-GR" dirty="0">
                <a:solidFill>
                  <a:srgbClr val="0070C0"/>
                </a:solidFill>
                <a:latin typeface="+mn-lt"/>
              </a:rPr>
              <a:t>Oak Ridge</a:t>
            </a:r>
            <a:r>
              <a:rPr lang="el-GR" altLang="el-GR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l-GR" dirty="0">
                <a:solidFill>
                  <a:srgbClr val="0070C0"/>
                </a:solidFill>
                <a:latin typeface="+mn-lt"/>
              </a:rPr>
              <a:t>– </a:t>
            </a:r>
            <a:r>
              <a:rPr lang="el-GR" altLang="el-GR" dirty="0" err="1">
                <a:solidFill>
                  <a:srgbClr val="0070C0"/>
                </a:solidFill>
                <a:latin typeface="+mn-lt"/>
              </a:rPr>
              <a:t>μονΑδες</a:t>
            </a:r>
            <a:r>
              <a:rPr lang="el-GR" altLang="el-GR" dirty="0">
                <a:solidFill>
                  <a:srgbClr val="0070C0"/>
                </a:solidFill>
                <a:latin typeface="+mn-lt"/>
              </a:rPr>
              <a:t> </a:t>
            </a:r>
            <a:r>
              <a:rPr lang="el-GR" altLang="el-GR" dirty="0" err="1">
                <a:solidFill>
                  <a:srgbClr val="0070C0"/>
                </a:solidFill>
                <a:latin typeface="+mn-lt"/>
              </a:rPr>
              <a:t>εμπλουτισμΟΥ</a:t>
            </a:r>
            <a:r>
              <a:rPr lang="el-GR" altLang="el-GR" dirty="0">
                <a:solidFill>
                  <a:srgbClr val="0070C0"/>
                </a:solidFill>
                <a:latin typeface="+mn-lt"/>
              </a:rPr>
              <a:t> </a:t>
            </a:r>
            <a:r>
              <a:rPr lang="el-GR" altLang="el-GR" dirty="0" err="1">
                <a:solidFill>
                  <a:srgbClr val="0070C0"/>
                </a:solidFill>
                <a:latin typeface="+mn-lt"/>
              </a:rPr>
              <a:t>ουρανΙου</a:t>
            </a:r>
            <a:endParaRPr lang="el-GR" altLang="el-GR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9460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29" y="152401"/>
            <a:ext cx="7932271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C36670-8F0C-B173-CE3C-157A63A3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32596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0070C0"/>
                </a:solidFill>
                <a:latin typeface="+mn-lt"/>
              </a:rPr>
              <a:t>Το ευρύτερο ιστορικό πλαίσιο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2E4E66-4098-89DA-7F23-4A105D7B0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sz="2800" dirty="0"/>
              <a:t>Ο 1ος Παγκόσμιος Πόλεμος: ο πόλεμος των χημικών</a:t>
            </a:r>
          </a:p>
          <a:p>
            <a:r>
              <a:rPr lang="el-GR" sz="2800" dirty="0"/>
              <a:t>Η ήττα της Γερμανίας και η συνθήκη των Βερσαλλιών</a:t>
            </a:r>
          </a:p>
          <a:p>
            <a:r>
              <a:rPr lang="el-GR" sz="2800" dirty="0"/>
              <a:t>Η Δημοκρατία της Βαϊμάρης και η άνοδος των Ναζί</a:t>
            </a:r>
          </a:p>
          <a:p>
            <a:r>
              <a:rPr lang="el-GR" sz="2800" dirty="0"/>
              <a:t>Η μετανάστευση Εβραίων και αριστερών επιστημόνων στη Μεγάλη Βρετανία, στις ΗΠΑ, και στη Σοβιετική Ένωση</a:t>
            </a:r>
          </a:p>
          <a:p>
            <a:r>
              <a:rPr lang="el-GR" sz="2800" dirty="0"/>
              <a:t>Η μεγάλη ύφεση στην Αμερική της δεκαετίας του 1930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7463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Τίτλος 1"/>
          <p:cNvSpPr>
            <a:spLocks noGrp="1"/>
          </p:cNvSpPr>
          <p:nvPr>
            <p:ph type="title"/>
          </p:nvPr>
        </p:nvSpPr>
        <p:spPr>
          <a:xfrm>
            <a:off x="2487216" y="4725591"/>
            <a:ext cx="4114800" cy="157163"/>
          </a:xfrm>
        </p:spPr>
        <p:txBody>
          <a:bodyPr>
            <a:normAutofit fontScale="90000"/>
          </a:bodyPr>
          <a:lstStyle/>
          <a:p>
            <a:endParaRPr lang="el-GR" altLang="el-GR"/>
          </a:p>
        </p:txBody>
      </p:sp>
      <p:sp>
        <p:nvSpPr>
          <p:cNvPr id="2048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52400" y="5752099"/>
            <a:ext cx="8839200" cy="756047"/>
          </a:xfrm>
        </p:spPr>
        <p:txBody>
          <a:bodyPr>
            <a:normAutofit lnSpcReduction="10000"/>
          </a:bodyPr>
          <a:lstStyle/>
          <a:p>
            <a:pPr algn="ctr">
              <a:defRPr/>
            </a:pPr>
            <a:r>
              <a:rPr lang="el-GR" altLang="el-GR" sz="2800" dirty="0">
                <a:solidFill>
                  <a:srgbClr val="0070C0"/>
                </a:solidFill>
              </a:rPr>
              <a:t>Πυρηνικός αντιδραστήρα</a:t>
            </a:r>
            <a:r>
              <a:rPr lang="el-GR" altLang="el-GR" sz="2800" i="1" dirty="0">
                <a:solidFill>
                  <a:srgbClr val="0070C0"/>
                </a:solidFill>
              </a:rPr>
              <a:t>ς</a:t>
            </a:r>
            <a:r>
              <a:rPr lang="el-GR" altLang="el-GR" sz="2800" dirty="0">
                <a:solidFill>
                  <a:srgbClr val="0070C0"/>
                </a:solidFill>
              </a:rPr>
              <a:t> για την παραγωγή πλουτωνίου </a:t>
            </a:r>
            <a:r>
              <a:rPr lang="en-US" altLang="el-GR" sz="2800" dirty="0">
                <a:solidFill>
                  <a:srgbClr val="0070C0"/>
                </a:solidFill>
              </a:rPr>
              <a:t>Hanford, Washington</a:t>
            </a:r>
            <a:endParaRPr lang="el-GR" altLang="el-GR" sz="2800" dirty="0">
              <a:solidFill>
                <a:srgbClr val="0070C0"/>
              </a:solidFill>
            </a:endParaRPr>
          </a:p>
        </p:txBody>
      </p:sp>
      <p:pic>
        <p:nvPicPr>
          <p:cNvPr id="5122" name="Picture 2" descr="Hanford Engineer Works - Wikipedia">
            <a:extLst>
              <a:ext uri="{FF2B5EF4-FFF2-40B4-BE49-F238E27FC236}">
                <a16:creationId xmlns:a16="http://schemas.microsoft.com/office/drawing/2014/main" id="{327F5FC5-171F-ABB7-74F5-2B2B0836244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5" b="14275"/>
          <a:stretch>
            <a:fillRect/>
          </a:stretch>
        </p:blipFill>
        <p:spPr bwMode="auto">
          <a:xfrm>
            <a:off x="12" y="0"/>
            <a:ext cx="9143989" cy="488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10E371-4192-25C8-20DD-1032E83C7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32596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0070C0"/>
                </a:solidFill>
                <a:latin typeface="+mn-lt"/>
              </a:rPr>
              <a:t>Ο χαρακτήρας του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 MP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B5055F-51B1-22B0-EC18-880BE158A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326466"/>
          </a:xfrm>
        </p:spPr>
        <p:txBody>
          <a:bodyPr>
            <a:normAutofit fontScale="92500"/>
          </a:bodyPr>
          <a:lstStyle/>
          <a:p>
            <a:pPr marL="342900" marR="0" lvl="0" indent="-342900" algn="just" fontAlgn="base" hangingPunc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Ειδικότητες που συνεργάστηκαν για το σχέδιο </a:t>
            </a:r>
            <a:r>
              <a:rPr lang="en-US" sz="2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Manhattan</a:t>
            </a:r>
            <a:r>
              <a:rPr lang="el-GR" sz="2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φυσικοί, χημικοί, μαθηματικοί, μηχανικοί, τεχνικο</a:t>
            </a:r>
            <a:r>
              <a:rPr lang="el-GR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ί</a:t>
            </a:r>
            <a:endParaRPr lang="en-US" sz="2800" dirty="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marR="0" lvl="0" indent="-342900" algn="just" fontAlgn="base" hangingPunc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Η βιομηχανική οργάνωση του σχεδίου </a:t>
            </a:r>
            <a:r>
              <a:rPr lang="en-US" sz="2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Manhattan</a:t>
            </a:r>
          </a:p>
          <a:p>
            <a:pPr marL="342900" marR="0" lvl="0" indent="-342900" algn="just" fontAlgn="base" hangingPunc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Ο ρόλος του στρατού</a:t>
            </a:r>
            <a:endParaRPr lang="en-US" sz="2800" dirty="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marR="0" lvl="0" indent="-342900" algn="just" fontAlgn="base" hangingPunc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Ο ρόλος </a:t>
            </a:r>
            <a:r>
              <a:rPr lang="el-GR" sz="2800" dirty="0">
                <a:effectLst/>
                <a:ea typeface="Cambria" panose="02040503050406030204" pitchFamily="18" charset="0"/>
                <a:cs typeface="Calibri" panose="020F0502020204030204" pitchFamily="34" charset="0"/>
              </a:rPr>
              <a:t>των κατασκευαστικών εταιρειών και  βιομηχανιών: </a:t>
            </a:r>
            <a:r>
              <a:rPr lang="en-US" sz="2800" dirty="0">
                <a:effectLst/>
                <a:ea typeface="Cambria" panose="02040503050406030204" pitchFamily="18" charset="0"/>
              </a:rPr>
              <a:t>Du Pont, General Electric, Monsanto, General Dynamics, </a:t>
            </a:r>
            <a:r>
              <a:rPr lang="el-GR" sz="2800" dirty="0">
                <a:effectLst/>
                <a:ea typeface="Cambria" panose="02040503050406030204" pitchFamily="18" charset="0"/>
              </a:rPr>
              <a:t>κλπ.</a:t>
            </a:r>
            <a:endParaRPr lang="en-US" sz="2800" dirty="0">
              <a:effectLst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346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08796"/>
          </a:xfrm>
        </p:spPr>
        <p:txBody>
          <a:bodyPr>
            <a:normAutofit/>
          </a:bodyPr>
          <a:lstStyle/>
          <a:p>
            <a:pPr algn="ctr"/>
            <a:r>
              <a:rPr lang="el-GR" dirty="0">
                <a:solidFill>
                  <a:srgbClr val="0070C0"/>
                </a:solidFill>
                <a:latin typeface="+mn-lt"/>
              </a:rPr>
              <a:t>Η σχεδίαση της βόμβας</a:t>
            </a:r>
            <a:br>
              <a:rPr lang="en-US" dirty="0">
                <a:solidFill>
                  <a:srgbClr val="0070C0"/>
                </a:solidFill>
                <a:latin typeface="+mn-lt"/>
              </a:rPr>
            </a:br>
            <a:r>
              <a:rPr lang="en-US" sz="1400" dirty="0">
                <a:solidFill>
                  <a:srgbClr val="0070C0"/>
                </a:solidFill>
                <a:latin typeface="+mn-lt"/>
              </a:rPr>
              <a:t>https://www.osti.gov/opennet/manhattan-project-history/Events/1942-1945/implosion_necessity.htm</a:t>
            </a:r>
            <a:endParaRPr lang="el-GR" sz="14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26" name="Picture 2" descr="C:\Users\Θόδωρος\Desktop\GunTypeDiagr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41" y="2743200"/>
            <a:ext cx="4286495" cy="268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Θόδωρος\Desktop\ImplosionDiagra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65" y="19050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4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19151" y="457200"/>
            <a:ext cx="8596249" cy="927497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dirty="0">
                <a:solidFill>
                  <a:srgbClr val="0070C0"/>
                </a:solidFill>
                <a:latin typeface="+mn-lt"/>
              </a:rPr>
              <a:t>Ο εκρηκτικός μηχανισμός της βόμβας πλουτωνίου</a:t>
            </a:r>
            <a:br>
              <a:rPr lang="el-GR" sz="3200" dirty="0">
                <a:solidFill>
                  <a:srgbClr val="0070C0"/>
                </a:solidFill>
                <a:latin typeface="+mn-lt"/>
              </a:rPr>
            </a:br>
            <a:r>
              <a:rPr lang="en-US" sz="1800" dirty="0">
                <a:solidFill>
                  <a:srgbClr val="0070C0"/>
                </a:solidFill>
                <a:latin typeface="+mn-lt"/>
              </a:rPr>
              <a:t>https://www.osti.gov/opennet/manhattan-project-history/Events/1942-1945/implosion_necessity.htm</a:t>
            </a:r>
            <a:r>
              <a:rPr lang="el-GR" sz="1800" dirty="0">
                <a:solidFill>
                  <a:srgbClr val="0070C0"/>
                </a:solidFill>
                <a:latin typeface="+mn-lt"/>
              </a:rPr>
              <a:t>υ</a:t>
            </a:r>
          </a:p>
        </p:txBody>
      </p:sp>
      <p:pic>
        <p:nvPicPr>
          <p:cNvPr id="2050" name="Picture 2" descr="C:\Users\Θόδωρος\Desktop\ImplosionDiagram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5" y="2743200"/>
            <a:ext cx="4278099" cy="273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Θόδωρος\Desktop\ImplosionExperimen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2216995"/>
            <a:ext cx="4235388" cy="39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65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Υπότιτλος 2"/>
          <p:cNvSpPr>
            <a:spLocks noGrp="1"/>
          </p:cNvSpPr>
          <p:nvPr>
            <p:ph type="subTitle" idx="1"/>
          </p:nvPr>
        </p:nvSpPr>
        <p:spPr>
          <a:xfrm>
            <a:off x="1181100" y="4876800"/>
            <a:ext cx="6781800" cy="6858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altLang="el-GR" sz="4400" dirty="0">
                <a:solidFill>
                  <a:srgbClr val="0070C0"/>
                </a:solidFill>
                <a:latin typeface="+mn-lt"/>
              </a:rPr>
              <a:t>Trinity – the gadget</a:t>
            </a:r>
            <a:endParaRPr lang="el-GR" altLang="el-GR" sz="44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1508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71129"/>
            <a:ext cx="3212302" cy="401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30948832-E7A9-6716-179F-380B08145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10040"/>
            <a:ext cx="4495800" cy="354204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Τίτλος 1">
            <a:extLst>
              <a:ext uri="{FF2B5EF4-FFF2-40B4-BE49-F238E27FC236}">
                <a16:creationId xmlns:a16="http://schemas.microsoft.com/office/drawing/2014/main" id="{82F376A6-EE0D-4EE7-A700-DCBF6735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734610" cy="914399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>
                <a:solidFill>
                  <a:srgbClr val="0070C0"/>
                </a:solidFill>
                <a:latin typeface="+mn-lt"/>
              </a:rPr>
              <a:t>Trinity</a:t>
            </a:r>
            <a:r>
              <a:rPr lang="el-GR" altLang="en-US" sz="4000" dirty="0">
                <a:solidFill>
                  <a:srgbClr val="0070C0"/>
                </a:solidFill>
                <a:latin typeface="+mn-lt"/>
              </a:rPr>
              <a:t>: Η δοκιμή της βόμβας πλουτωνίου</a:t>
            </a:r>
          </a:p>
        </p:txBody>
      </p:sp>
      <p:pic>
        <p:nvPicPr>
          <p:cNvPr id="29700" name="Θέση περιεχομένου 6">
            <a:extLst>
              <a:ext uri="{FF2B5EF4-FFF2-40B4-BE49-F238E27FC236}">
                <a16:creationId xmlns:a16="http://schemas.microsoft.com/office/drawing/2014/main" id="{AA4AE924-BEE1-4621-981B-9512500393D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790888"/>
            <a:ext cx="3276600" cy="4507351"/>
          </a:xfrm>
        </p:spPr>
      </p:pic>
      <p:pic>
        <p:nvPicPr>
          <p:cNvPr id="29702" name="Picture 2">
            <a:extLst>
              <a:ext uri="{FF2B5EF4-FFF2-40B4-BE49-F238E27FC236}">
                <a16:creationId xmlns:a16="http://schemas.microsoft.com/office/drawing/2014/main" id="{25E48D65-A211-4196-A61C-C3979615B22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799" y="2438400"/>
            <a:ext cx="5229411" cy="297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81000" y="5181600"/>
            <a:ext cx="8382000" cy="8382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  <a:latin typeface="+mn-lt"/>
              </a:rPr>
              <a:t>Oppenheimer &amp; Groves </a:t>
            </a:r>
            <a:r>
              <a:rPr lang="el-GR" dirty="0">
                <a:solidFill>
                  <a:srgbClr val="0070C0"/>
                </a:solidFill>
                <a:latin typeface="+mn-lt"/>
              </a:rPr>
              <a:t>στο </a:t>
            </a:r>
            <a:r>
              <a:rPr lang="el-GR" dirty="0" err="1">
                <a:solidFill>
                  <a:srgbClr val="0070C0"/>
                </a:solidFill>
                <a:latin typeface="+mn-lt"/>
              </a:rPr>
              <a:t>σημειο</a:t>
            </a:r>
            <a:r>
              <a:rPr lang="el-GR" dirty="0">
                <a:solidFill>
                  <a:srgbClr val="0070C0"/>
                </a:solidFill>
                <a:latin typeface="+mn-lt"/>
              </a:rPr>
              <a:t> της </a:t>
            </a:r>
            <a:r>
              <a:rPr lang="el-GR" dirty="0" err="1">
                <a:solidFill>
                  <a:srgbClr val="0070C0"/>
                </a:solidFill>
                <a:latin typeface="+mn-lt"/>
              </a:rPr>
              <a:t>εκρηξης</a:t>
            </a:r>
            <a:endParaRPr lang="en-US" dirty="0">
              <a:solidFill>
                <a:srgbClr val="0070C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  <a:latin typeface="+mn-lt"/>
              </a:rPr>
              <a:t>9 </a:t>
            </a:r>
            <a:r>
              <a:rPr lang="el-GR" dirty="0" err="1">
                <a:solidFill>
                  <a:srgbClr val="0070C0"/>
                </a:solidFill>
                <a:latin typeface="+mn-lt"/>
              </a:rPr>
              <a:t>Σεπτεμβριου</a:t>
            </a:r>
            <a:r>
              <a:rPr lang="el-GR" dirty="0">
                <a:solidFill>
                  <a:srgbClr val="0070C0"/>
                </a:solidFill>
                <a:latin typeface="+mn-lt"/>
              </a:rPr>
              <a:t> 1945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9AB3FCB-E8C2-4F45-B495-F582CC83B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114439" cy="46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4572000"/>
            <a:ext cx="6858000" cy="9144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0070C0"/>
                </a:solidFill>
                <a:latin typeface="+mn-lt"/>
              </a:rPr>
              <a:t>Little boy</a:t>
            </a:r>
            <a:r>
              <a:rPr lang="el-GR" sz="2800" dirty="0">
                <a:solidFill>
                  <a:srgbClr val="0070C0"/>
                </a:solidFill>
                <a:latin typeface="+mn-lt"/>
              </a:rPr>
              <a:t>: η </a:t>
            </a:r>
            <a:r>
              <a:rPr lang="el-GR" sz="2800" dirty="0" err="1">
                <a:solidFill>
                  <a:srgbClr val="0070C0"/>
                </a:solidFill>
                <a:latin typeface="+mn-lt"/>
              </a:rPr>
              <a:t>βΟμβα</a:t>
            </a:r>
            <a:r>
              <a:rPr lang="el-GR" sz="2800" dirty="0">
                <a:solidFill>
                  <a:srgbClr val="0070C0"/>
                </a:solidFill>
                <a:latin typeface="+mn-lt"/>
              </a:rPr>
              <a:t> (</a:t>
            </a:r>
            <a:r>
              <a:rPr lang="en-US" sz="2800" dirty="0">
                <a:solidFill>
                  <a:srgbClr val="0070C0"/>
                </a:solidFill>
                <a:latin typeface="+mn-lt"/>
              </a:rPr>
              <a:t>U-235) </a:t>
            </a:r>
            <a:r>
              <a:rPr lang="el-GR" sz="2800" dirty="0">
                <a:solidFill>
                  <a:srgbClr val="0070C0"/>
                </a:solidFill>
                <a:latin typeface="+mn-lt"/>
              </a:rPr>
              <a:t>που ΧΡΗΣΙΜΟΠΟΙΗΘΗΚΕ στη Χιροσίμα</a:t>
            </a:r>
          </a:p>
        </p:txBody>
      </p:sp>
      <p:pic>
        <p:nvPicPr>
          <p:cNvPr id="26628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0165"/>
            <a:ext cx="3505200" cy="399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C9B4FC05-9DD1-BF3B-54CE-3E456951C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219200"/>
            <a:ext cx="4114800" cy="278434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Τίτλος 1">
            <a:extLst>
              <a:ext uri="{FF2B5EF4-FFF2-40B4-BE49-F238E27FC236}">
                <a16:creationId xmlns:a16="http://schemas.microsoft.com/office/drawing/2014/main" id="{A80B31EF-B1CD-47CB-9BEB-95299350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229"/>
            <a:ext cx="8229600" cy="66852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solidFill>
                  <a:srgbClr val="0070C0"/>
                </a:solidFill>
                <a:latin typeface="+mn-lt"/>
              </a:rPr>
              <a:t>Paul Tibbets &amp; Enola Gay</a:t>
            </a:r>
            <a:endParaRPr lang="el-GR" altLang="en-US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4819" name="Θέση περιεχομένου 5">
            <a:extLst>
              <a:ext uri="{FF2B5EF4-FFF2-40B4-BE49-F238E27FC236}">
                <a16:creationId xmlns:a16="http://schemas.microsoft.com/office/drawing/2014/main" id="{644ABF1D-95CD-42DE-AAB9-B3B37F90AD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590800"/>
            <a:ext cx="5095452" cy="2687851"/>
          </a:xfrm>
        </p:spPr>
      </p:pic>
      <p:pic>
        <p:nvPicPr>
          <p:cNvPr id="34820" name="Θέση περιεχομένου 4">
            <a:extLst>
              <a:ext uri="{FF2B5EF4-FFF2-40B4-BE49-F238E27FC236}">
                <a16:creationId xmlns:a16="http://schemas.microsoft.com/office/drawing/2014/main" id="{8F226D58-38DA-4D68-8BCA-86B837D6D9A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8" y="2018898"/>
            <a:ext cx="3342852" cy="4138769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Υπότιτλος 2"/>
          <p:cNvSpPr>
            <a:spLocks noGrp="1"/>
          </p:cNvSpPr>
          <p:nvPr>
            <p:ph type="subTitle" idx="1"/>
          </p:nvPr>
        </p:nvSpPr>
        <p:spPr>
          <a:xfrm>
            <a:off x="2171700" y="4572000"/>
            <a:ext cx="4800600" cy="432197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l-GR" altLang="el-GR" sz="3200" dirty="0" err="1">
                <a:solidFill>
                  <a:srgbClr val="0070C0"/>
                </a:solidFill>
                <a:latin typeface="+mn-lt"/>
              </a:rPr>
              <a:t>ΧιροσΙμα</a:t>
            </a:r>
            <a:r>
              <a:rPr lang="el-GR" altLang="el-GR" sz="3200" dirty="0">
                <a:solidFill>
                  <a:srgbClr val="0070C0"/>
                </a:solidFill>
                <a:latin typeface="+mn-lt"/>
              </a:rPr>
              <a:t> – η </a:t>
            </a:r>
            <a:r>
              <a:rPr lang="el-GR" altLang="el-GR" sz="3200" dirty="0" err="1">
                <a:solidFill>
                  <a:srgbClr val="0070C0"/>
                </a:solidFill>
                <a:latin typeface="+mn-lt"/>
              </a:rPr>
              <a:t>Εκρηξη</a:t>
            </a:r>
            <a:endParaRPr lang="el-GR" altLang="el-GR" sz="3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7652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00" y="533400"/>
            <a:ext cx="3301433" cy="375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D60A455C-C804-BCE4-C194-A9F3E450E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76400"/>
            <a:ext cx="4301067" cy="24193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Τίτλος 1">
            <a:extLst>
              <a:ext uri="{FF2B5EF4-FFF2-40B4-BE49-F238E27FC236}">
                <a16:creationId xmlns:a16="http://schemas.microsoft.com/office/drawing/2014/main" id="{F5781C76-45BF-48D5-B1C1-66D18849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70" y="477980"/>
            <a:ext cx="82296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el-GR" altLang="en-US" dirty="0">
                <a:solidFill>
                  <a:srgbClr val="0070C0"/>
                </a:solidFill>
                <a:latin typeface="+mn-lt"/>
              </a:rPr>
              <a:t>Η ανακάλυψη της ραδιενέργειας</a:t>
            </a:r>
          </a:p>
        </p:txBody>
      </p:sp>
      <p:sp>
        <p:nvSpPr>
          <p:cNvPr id="4099" name="Θέση κειμένου 2">
            <a:extLst>
              <a:ext uri="{FF2B5EF4-FFF2-40B4-BE49-F238E27FC236}">
                <a16:creationId xmlns:a16="http://schemas.microsoft.com/office/drawing/2014/main" id="{78BF6600-EE6A-465D-A1BE-C3254CA42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970" y="1878806"/>
            <a:ext cx="4265822" cy="571500"/>
          </a:xfrm>
        </p:spPr>
        <p:txBody>
          <a:bodyPr>
            <a:noAutofit/>
          </a:bodyPr>
          <a:lstStyle/>
          <a:p>
            <a:pPr algn="ctr"/>
            <a:r>
              <a:rPr lang="en-US" altLang="en-US" sz="1600" b="0" dirty="0">
                <a:solidFill>
                  <a:srgbClr val="0070C0"/>
                </a:solidFill>
              </a:rPr>
              <a:t>Antoine-Henri Becquerel, 1852</a:t>
            </a:r>
            <a:r>
              <a:rPr lang="el-GR" altLang="en-US" sz="1600" b="0" dirty="0">
                <a:solidFill>
                  <a:srgbClr val="0070C0"/>
                </a:solidFill>
              </a:rPr>
              <a:t>-</a:t>
            </a:r>
            <a:r>
              <a:rPr lang="en-US" altLang="en-US" sz="1600" b="0" dirty="0">
                <a:solidFill>
                  <a:srgbClr val="0070C0"/>
                </a:solidFill>
              </a:rPr>
              <a:t>1908</a:t>
            </a:r>
            <a:endParaRPr lang="el-GR" altLang="en-US" sz="1600" b="0" dirty="0">
              <a:solidFill>
                <a:srgbClr val="0070C0"/>
              </a:solidFill>
            </a:endParaRPr>
          </a:p>
        </p:txBody>
      </p:sp>
      <p:pic>
        <p:nvPicPr>
          <p:cNvPr id="4100" name="Θέση περιεχομένου 6">
            <a:extLst>
              <a:ext uri="{FF2B5EF4-FFF2-40B4-BE49-F238E27FC236}">
                <a16:creationId xmlns:a16="http://schemas.microsoft.com/office/drawing/2014/main" id="{8FDC942A-B01D-424D-AD70-D16045BB2E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446809"/>
            <a:ext cx="3200400" cy="3849436"/>
          </a:xfrm>
        </p:spPr>
      </p:pic>
      <p:sp>
        <p:nvSpPr>
          <p:cNvPr id="4101" name="Θέση κειμένου 4">
            <a:extLst>
              <a:ext uri="{FF2B5EF4-FFF2-40B4-BE49-F238E27FC236}">
                <a16:creationId xmlns:a16="http://schemas.microsoft.com/office/drawing/2014/main" id="{39F3D4B8-7E8A-41BC-95E8-1DF75172BE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24246" y="2002631"/>
            <a:ext cx="3031331" cy="323850"/>
          </a:xfrm>
        </p:spPr>
        <p:txBody>
          <a:bodyPr>
            <a:noAutofit/>
          </a:bodyPr>
          <a:lstStyle/>
          <a:p>
            <a:pPr algn="ctr"/>
            <a:r>
              <a:rPr lang="en-US" altLang="en-US" sz="1600" b="0" dirty="0">
                <a:solidFill>
                  <a:srgbClr val="0070C0"/>
                </a:solidFill>
              </a:rPr>
              <a:t>Marie Curie, 1867-1934</a:t>
            </a:r>
            <a:endParaRPr lang="el-GR" altLang="en-US" sz="1600" b="0" dirty="0">
              <a:solidFill>
                <a:srgbClr val="0070C0"/>
              </a:solidFill>
            </a:endParaRPr>
          </a:p>
        </p:txBody>
      </p:sp>
      <p:pic>
        <p:nvPicPr>
          <p:cNvPr id="4102" name="Θέση περιεχομένου 7">
            <a:extLst>
              <a:ext uri="{FF2B5EF4-FFF2-40B4-BE49-F238E27FC236}">
                <a16:creationId xmlns:a16="http://schemas.microsoft.com/office/drawing/2014/main" id="{54E89AE6-514D-4B12-AB32-68659A661F9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024" y="2450306"/>
            <a:ext cx="2531776" cy="3797665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Υπότιτλος 2"/>
          <p:cNvSpPr>
            <a:spLocks noGrp="1"/>
          </p:cNvSpPr>
          <p:nvPr>
            <p:ph type="subTitle" idx="1"/>
          </p:nvPr>
        </p:nvSpPr>
        <p:spPr>
          <a:xfrm>
            <a:off x="1981200" y="4572000"/>
            <a:ext cx="54864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l-GR" altLang="el-GR" sz="3200" dirty="0" err="1">
                <a:solidFill>
                  <a:srgbClr val="0070C0"/>
                </a:solidFill>
                <a:latin typeface="+mn-lt"/>
              </a:rPr>
              <a:t>ΧιροσΙμα</a:t>
            </a:r>
            <a:r>
              <a:rPr lang="el-GR" altLang="el-GR" sz="3200" dirty="0">
                <a:solidFill>
                  <a:srgbClr val="0070C0"/>
                </a:solidFill>
                <a:latin typeface="+mn-lt"/>
              </a:rPr>
              <a:t> – η </a:t>
            </a:r>
            <a:r>
              <a:rPr lang="el-GR" altLang="el-GR" sz="3200" dirty="0" err="1">
                <a:solidFill>
                  <a:srgbClr val="0070C0"/>
                </a:solidFill>
                <a:latin typeface="+mn-lt"/>
              </a:rPr>
              <a:t>καταστροφΗ</a:t>
            </a:r>
            <a:endParaRPr lang="el-GR" altLang="el-GR" sz="3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7A43388-1937-6E42-960F-DBBC41D7E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10" y="278445"/>
            <a:ext cx="8812890" cy="398875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4495800"/>
            <a:ext cx="6858000" cy="9906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  <a:latin typeface="+mn-lt"/>
              </a:rPr>
              <a:t>Fat man</a:t>
            </a:r>
            <a:r>
              <a:rPr lang="el-GR" dirty="0">
                <a:solidFill>
                  <a:srgbClr val="0070C0"/>
                </a:solidFill>
                <a:latin typeface="+mn-lt"/>
              </a:rPr>
              <a:t>: η </a:t>
            </a:r>
            <a:r>
              <a:rPr lang="el-GR" dirty="0" err="1">
                <a:solidFill>
                  <a:srgbClr val="0070C0"/>
                </a:solidFill>
                <a:latin typeface="+mn-lt"/>
              </a:rPr>
              <a:t>βΟμβα</a:t>
            </a:r>
            <a:r>
              <a:rPr lang="el-GR" dirty="0">
                <a:solidFill>
                  <a:srgbClr val="0070C0"/>
                </a:solidFill>
                <a:latin typeface="+mn-lt"/>
              </a:rPr>
              <a:t> (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Pu-239) </a:t>
            </a:r>
            <a:r>
              <a:rPr lang="el-GR" dirty="0">
                <a:solidFill>
                  <a:srgbClr val="0070C0"/>
                </a:solidFill>
                <a:latin typeface="+mn-lt"/>
              </a:rPr>
              <a:t>που ΧΡΗΣΙΜΟΠΟΙΗΘΗΚΕ στο </a:t>
            </a:r>
            <a:r>
              <a:rPr lang="el-GR" dirty="0" err="1">
                <a:solidFill>
                  <a:srgbClr val="0070C0"/>
                </a:solidFill>
                <a:latin typeface="+mn-lt"/>
              </a:rPr>
              <a:t>ΝαγκασΑκι</a:t>
            </a:r>
            <a:endParaRPr lang="el-GR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9700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"/>
            <a:ext cx="5538369" cy="420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74131" y="5638800"/>
            <a:ext cx="4114800" cy="425054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400" b="0" dirty="0">
                <a:solidFill>
                  <a:srgbClr val="0070C0"/>
                </a:solidFill>
                <a:latin typeface="+mn-lt"/>
              </a:rPr>
              <a:t>Ναγκασάκι</a:t>
            </a:r>
            <a:r>
              <a:rPr lang="en-US" sz="2400" b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l-GR" sz="2400" b="0" dirty="0">
                <a:solidFill>
                  <a:srgbClr val="0070C0"/>
                </a:solidFill>
                <a:latin typeface="+mn-lt"/>
              </a:rPr>
              <a:t>– η έκρηξη</a:t>
            </a:r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3B09D4FD-D038-CD63-9266-50BB42947D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7508" b="27508"/>
          <a:stretch>
            <a:fillRect/>
          </a:stretch>
        </p:blipFill>
        <p:spPr>
          <a:xfrm>
            <a:off x="12" y="0"/>
            <a:ext cx="9143989" cy="491507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Τίτλος 1"/>
          <p:cNvSpPr>
            <a:spLocks noGrp="1"/>
          </p:cNvSpPr>
          <p:nvPr>
            <p:ph type="title"/>
          </p:nvPr>
        </p:nvSpPr>
        <p:spPr>
          <a:xfrm>
            <a:off x="2209800" y="5105400"/>
            <a:ext cx="4953000" cy="42505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l-GR" altLang="el-GR" sz="3200" b="0" dirty="0">
                <a:solidFill>
                  <a:srgbClr val="0070C0"/>
                </a:solidFill>
              </a:rPr>
              <a:t>Ναγκασάκι – η καταστροφή</a:t>
            </a:r>
          </a:p>
        </p:txBody>
      </p:sp>
      <p:pic>
        <p:nvPicPr>
          <p:cNvPr id="31747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0" b="9060"/>
          <a:stretch>
            <a:fillRect/>
          </a:stretch>
        </p:blipFill>
        <p:spPr/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Τίτλος 1">
            <a:extLst>
              <a:ext uri="{FF2B5EF4-FFF2-40B4-BE49-F238E27FC236}">
                <a16:creationId xmlns:a16="http://schemas.microsoft.com/office/drawing/2014/main" id="{B587A060-30F5-410F-8C76-C5C612B75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6605"/>
            <a:ext cx="8458200" cy="1237396"/>
          </a:xfrm>
        </p:spPr>
        <p:txBody>
          <a:bodyPr>
            <a:normAutofit fontScale="90000"/>
          </a:bodyPr>
          <a:lstStyle/>
          <a:p>
            <a:pPr algn="ctr"/>
            <a:r>
              <a:rPr lang="el-GR" altLang="en-US" dirty="0">
                <a:solidFill>
                  <a:srgbClr val="0070C0"/>
                </a:solidFill>
                <a:latin typeface="+mn-lt"/>
              </a:rPr>
              <a:t>Ο βομβαρδισμός του Αμβούργου</a:t>
            </a:r>
            <a:br>
              <a:rPr lang="el-GR" altLang="en-US" dirty="0">
                <a:solidFill>
                  <a:srgbClr val="0070C0"/>
                </a:solidFill>
                <a:latin typeface="+mn-lt"/>
              </a:rPr>
            </a:br>
            <a:r>
              <a:rPr lang="el-GR" altLang="en-US" dirty="0">
                <a:solidFill>
                  <a:srgbClr val="0070C0"/>
                </a:solidFill>
                <a:latin typeface="+mn-lt"/>
              </a:rPr>
              <a:t>Ιούλιος &amp; Αύγουστος 1943</a:t>
            </a:r>
          </a:p>
        </p:txBody>
      </p:sp>
      <p:pic>
        <p:nvPicPr>
          <p:cNvPr id="31747" name="Θέση περιεχομένου 3">
            <a:extLst>
              <a:ext uri="{FF2B5EF4-FFF2-40B4-BE49-F238E27FC236}">
                <a16:creationId xmlns:a16="http://schemas.microsoft.com/office/drawing/2014/main" id="{B1664331-E1BC-4404-8648-3BF55252AD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87" y="1828800"/>
            <a:ext cx="6902513" cy="4394626"/>
          </a:xfrm>
        </p:spPr>
      </p:pic>
    </p:spTree>
    <p:extLst>
      <p:ext uri="{BB962C8B-B14F-4D97-AF65-F5344CB8AC3E}">
        <p14:creationId xmlns:p14="http://schemas.microsoft.com/office/powerpoint/2010/main" val="3506765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Τίτλος 1">
            <a:extLst>
              <a:ext uri="{FF2B5EF4-FFF2-40B4-BE49-F238E27FC236}">
                <a16:creationId xmlns:a16="http://schemas.microsoft.com/office/drawing/2014/main" id="{F3AD13A6-49F2-4C72-A00B-7FD4E8DEB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61196"/>
          </a:xfrm>
        </p:spPr>
        <p:txBody>
          <a:bodyPr>
            <a:normAutofit fontScale="90000"/>
          </a:bodyPr>
          <a:lstStyle/>
          <a:p>
            <a:pPr algn="ctr"/>
            <a:r>
              <a:rPr lang="el-GR" altLang="en-US" dirty="0">
                <a:solidFill>
                  <a:srgbClr val="0070C0"/>
                </a:solidFill>
                <a:latin typeface="+mn-lt"/>
              </a:rPr>
              <a:t>Ο βομβαρδισμός του Τόκιο</a:t>
            </a:r>
            <a:br>
              <a:rPr lang="el-GR" altLang="en-US" dirty="0">
                <a:solidFill>
                  <a:srgbClr val="0070C0"/>
                </a:solidFill>
                <a:latin typeface="+mn-lt"/>
              </a:rPr>
            </a:br>
            <a:r>
              <a:rPr lang="el-GR" altLang="en-US" dirty="0">
                <a:solidFill>
                  <a:srgbClr val="0070C0"/>
                </a:solidFill>
                <a:latin typeface="+mn-lt"/>
              </a:rPr>
              <a:t>10 Μαρτίου 1945</a:t>
            </a:r>
          </a:p>
        </p:txBody>
      </p:sp>
      <p:pic>
        <p:nvPicPr>
          <p:cNvPr id="32771" name="Θέση περιεχομένου 3">
            <a:extLst>
              <a:ext uri="{FF2B5EF4-FFF2-40B4-BE49-F238E27FC236}">
                <a16:creationId xmlns:a16="http://schemas.microsoft.com/office/drawing/2014/main" id="{D64DAD5C-5013-4DEC-B257-43DF522978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878058"/>
            <a:ext cx="5715000" cy="4396265"/>
          </a:xfrm>
        </p:spPr>
      </p:pic>
    </p:spTree>
    <p:extLst>
      <p:ext uri="{BB962C8B-B14F-4D97-AF65-F5344CB8AC3E}">
        <p14:creationId xmlns:p14="http://schemas.microsoft.com/office/powerpoint/2010/main" val="3832507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Τίτλος 1">
            <a:extLst>
              <a:ext uri="{FF2B5EF4-FFF2-40B4-BE49-F238E27FC236}">
                <a16:creationId xmlns:a16="http://schemas.microsoft.com/office/drawing/2014/main" id="{56A7E0D8-0CC8-4DA9-823C-F49CE62C4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l-GR" altLang="en-US" dirty="0">
                <a:solidFill>
                  <a:srgbClr val="0070C0"/>
                </a:solidFill>
                <a:latin typeface="+mn-lt"/>
              </a:rPr>
              <a:t>Η απόφαση για τη χρήση της βόμβας</a:t>
            </a:r>
          </a:p>
        </p:txBody>
      </p:sp>
      <p:sp>
        <p:nvSpPr>
          <p:cNvPr id="40963" name="Θέση περιεχομένου 2">
            <a:extLst>
              <a:ext uri="{FF2B5EF4-FFF2-40B4-BE49-F238E27FC236}">
                <a16:creationId xmlns:a16="http://schemas.microsoft.com/office/drawing/2014/main" id="{AB262A58-A3DC-493B-B8AF-15B5EC956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077200" cy="4190999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l-GR" altLang="en-US" sz="3000" dirty="0">
                <a:solidFill>
                  <a:schemeClr val="tx1"/>
                </a:solidFill>
              </a:rPr>
              <a:t>Οι στρατιωτικοί και οι πολιτικοί δεν θεωρούσαν την ατομική βόμβα ως κάτι το ιδιαίτερο (</a:t>
            </a:r>
            <a:r>
              <a:rPr lang="en-US" altLang="en-US" sz="3000" dirty="0">
                <a:solidFill>
                  <a:schemeClr val="tx1"/>
                </a:solidFill>
              </a:rPr>
              <a:t>M. </a:t>
            </a:r>
            <a:r>
              <a:rPr lang="en-US" altLang="en-US" sz="3000" dirty="0" err="1">
                <a:solidFill>
                  <a:schemeClr val="tx1"/>
                </a:solidFill>
              </a:rPr>
              <a:t>Gordin</a:t>
            </a:r>
            <a:r>
              <a:rPr lang="en-US" altLang="en-US" sz="3000" dirty="0">
                <a:solidFill>
                  <a:schemeClr val="tx1"/>
                </a:solidFill>
              </a:rPr>
              <a:t>, </a:t>
            </a:r>
            <a:r>
              <a:rPr lang="en-US" altLang="en-US" sz="3000" i="1" dirty="0">
                <a:solidFill>
                  <a:schemeClr val="tx1"/>
                </a:solidFill>
              </a:rPr>
              <a:t>Five Days in August</a:t>
            </a:r>
            <a:r>
              <a:rPr lang="en-US" altLang="en-US" sz="3000" dirty="0">
                <a:solidFill>
                  <a:schemeClr val="tx1"/>
                </a:solidFill>
              </a:rPr>
              <a:t>)</a:t>
            </a:r>
            <a:r>
              <a:rPr lang="el-GR" altLang="en-US" sz="3000" dirty="0">
                <a:solidFill>
                  <a:schemeClr val="tx1"/>
                </a:solidFill>
              </a:rPr>
              <a:t>!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l-GR" altLang="en-US" sz="3000" dirty="0">
                <a:solidFill>
                  <a:schemeClr val="tx1"/>
                </a:solidFill>
              </a:rPr>
              <a:t>Η επίσπευση της λήξης του πολέμου</a:t>
            </a:r>
            <a:endParaRPr lang="en-US" altLang="en-US" sz="3000" dirty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l-GR" altLang="en-US" sz="2800" dirty="0">
                <a:solidFill>
                  <a:schemeClr val="tx1"/>
                </a:solidFill>
              </a:rPr>
              <a:t>Η μαχητικότητα των Ιαπώνων –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  <a:r>
              <a:rPr lang="el-GR" altLang="en-US" sz="2800" dirty="0">
                <a:solidFill>
                  <a:schemeClr val="tx1"/>
                </a:solidFill>
              </a:rPr>
              <a:t>ήταν διατεθειμένοι να πολεμήσουν μέχρι τελικής πτώσης.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l-GR" altLang="en-US" sz="3000" dirty="0">
                <a:solidFill>
                  <a:schemeClr val="tx1"/>
                </a:solidFill>
              </a:rPr>
              <a:t>Η βόμβα ως εργαλείο εξωτερικής πολιτικής: η  ανάσχεση της Σοβιετικής Ένωσης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l-GR" altLang="en-US" sz="3000" dirty="0">
                <a:solidFill>
                  <a:schemeClr val="tx1"/>
                </a:solidFill>
              </a:rPr>
              <a:t>Η δικαιολόγηση του τεράστιου προϋπολογισμού του </a:t>
            </a:r>
            <a:r>
              <a:rPr lang="en-US" altLang="en-US" sz="3000" dirty="0">
                <a:solidFill>
                  <a:schemeClr val="tx1"/>
                </a:solidFill>
              </a:rPr>
              <a:t>Manhattan Project </a:t>
            </a:r>
            <a:r>
              <a:rPr lang="el-GR" altLang="en-US" sz="3000" dirty="0">
                <a:solidFill>
                  <a:schemeClr val="tx1"/>
                </a:solidFill>
              </a:rPr>
              <a:t>στο Κογκρέσο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Τίτλος 1">
            <a:extLst>
              <a:ext uri="{FF2B5EF4-FFF2-40B4-BE49-F238E27FC236}">
                <a16:creationId xmlns:a16="http://schemas.microsoft.com/office/drawing/2014/main" id="{98367269-32AE-44AE-A28C-DDECBA7C3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533400"/>
            <a:ext cx="8686800" cy="762000"/>
          </a:xfrm>
        </p:spPr>
        <p:txBody>
          <a:bodyPr>
            <a:noAutofit/>
          </a:bodyPr>
          <a:lstStyle/>
          <a:p>
            <a:pPr algn="ctr"/>
            <a:r>
              <a:rPr lang="el-GR" altLang="en-US" sz="3600" dirty="0">
                <a:solidFill>
                  <a:srgbClr val="0070C0"/>
                </a:solidFill>
                <a:latin typeface="+mn-lt"/>
              </a:rPr>
              <a:t>Οι επιπτώσεις του </a:t>
            </a:r>
            <a:r>
              <a:rPr lang="en-US" altLang="en-US" sz="3600" dirty="0">
                <a:solidFill>
                  <a:srgbClr val="0070C0"/>
                </a:solidFill>
                <a:latin typeface="+mn-lt"/>
              </a:rPr>
              <a:t>MP </a:t>
            </a:r>
            <a:r>
              <a:rPr lang="el-GR" altLang="en-US" sz="3600" dirty="0">
                <a:solidFill>
                  <a:srgbClr val="0070C0"/>
                </a:solidFill>
                <a:latin typeface="+mn-lt"/>
              </a:rPr>
              <a:t>στις φυσικές επιστήμες</a:t>
            </a:r>
          </a:p>
        </p:txBody>
      </p:sp>
      <p:sp>
        <p:nvSpPr>
          <p:cNvPr id="41987" name="Θέση περιεχομένου 2">
            <a:extLst>
              <a:ext uri="{FF2B5EF4-FFF2-40B4-BE49-F238E27FC236}">
                <a16:creationId xmlns:a16="http://schemas.microsoft.com/office/drawing/2014/main" id="{4C970206-A5C6-45B0-B8C0-2B8A17D69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17" y="1752600"/>
            <a:ext cx="8863992" cy="4419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l-GR" altLang="en-US" sz="2400" dirty="0">
                <a:solidFill>
                  <a:schemeClr val="tx1"/>
                </a:solidFill>
              </a:rPr>
              <a:t>Η τεράστια αύξηση της χρηματοδότησης των φυσικών επιστημών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l-GR" altLang="en-US" sz="2200" dirty="0">
                <a:solidFill>
                  <a:schemeClr val="tx1"/>
                </a:solidFill>
              </a:rPr>
              <a:t>Από το 1938 έως το 1953 η χρηματοδότηση της φυσικής από το αμερικανικό κράτος εικοσαπλασιάστηκε!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l-GR" altLang="en-US" sz="2400" dirty="0">
                <a:solidFill>
                  <a:schemeClr val="tx1"/>
                </a:solidFill>
              </a:rPr>
              <a:t>Η κυριαρχία της φυσικής – το 1958 υπήρχαν 3πλάσιοι χημικοί σε σχέση με τους φυσικούς αλλά ελάμβαναν το ήμισυ της χρηματοδότησης</a:t>
            </a:r>
            <a:r>
              <a:rPr lang="en-US" altLang="en-US" sz="2400" dirty="0">
                <a:solidFill>
                  <a:schemeClr val="tx1"/>
                </a:solidFill>
              </a:rPr>
              <a:t>.</a:t>
            </a:r>
            <a:endParaRPr lang="el-GR" altLang="en-US" sz="24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l-GR" altLang="en-US" sz="2400" dirty="0">
                <a:solidFill>
                  <a:schemeClr val="tx1"/>
                </a:solidFill>
              </a:rPr>
              <a:t>Η </a:t>
            </a:r>
            <a:r>
              <a:rPr lang="el-GR" altLang="en-US" sz="2400" dirty="0" err="1">
                <a:solidFill>
                  <a:schemeClr val="tx1"/>
                </a:solidFill>
              </a:rPr>
              <a:t>στρατιωτικοποίηση</a:t>
            </a:r>
            <a:r>
              <a:rPr lang="el-GR" altLang="en-US" sz="2400" dirty="0">
                <a:solidFill>
                  <a:schemeClr val="tx1"/>
                </a:solidFill>
              </a:rPr>
              <a:t> της έρευνας στη φυσική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l-GR" altLang="en-US" sz="2200" dirty="0">
                <a:solidFill>
                  <a:schemeClr val="tx1"/>
                </a:solidFill>
              </a:rPr>
              <a:t>Το 1950 το 70% της έρευνας των φυσικών στα αμερικανικά πανεπιστήμια χρηματοδοτούνταν είτε από το υπουργείο άμυνας είτε από την επιτροπή ατομικής ενέργειας</a:t>
            </a:r>
            <a:r>
              <a:rPr lang="en-US" altLang="en-US" sz="2200" dirty="0">
                <a:solidFill>
                  <a:schemeClr val="tx1"/>
                </a:solidFill>
              </a:rPr>
              <a:t>.</a:t>
            </a:r>
            <a:endParaRPr lang="el-GR" altLang="en-US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l-GR" altLang="en-US" sz="2400" dirty="0">
                <a:solidFill>
                  <a:schemeClr val="tx1"/>
                </a:solidFill>
              </a:rPr>
              <a:t>Η κυριαρχία της φυσικής υψηλών ενεργειών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l-GR" altLang="en-US" sz="2200" dirty="0">
                <a:solidFill>
                  <a:schemeClr val="tx1"/>
                </a:solidFill>
              </a:rPr>
              <a:t>Η επιστήμη μεγάλης κλίμακας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Τίτλος 1"/>
          <p:cNvSpPr>
            <a:spLocks noGrp="1"/>
          </p:cNvSpPr>
          <p:nvPr>
            <p:ph type="title"/>
          </p:nvPr>
        </p:nvSpPr>
        <p:spPr>
          <a:xfrm>
            <a:off x="533400" y="276225"/>
            <a:ext cx="8077200" cy="101917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l-GR" altLang="el-GR" sz="2800" dirty="0">
                <a:solidFill>
                  <a:srgbClr val="0070C0"/>
                </a:solidFill>
                <a:latin typeface="+mn-lt"/>
              </a:rPr>
              <a:t>Η πειραματική φυσική μετά τον 2</a:t>
            </a:r>
            <a:r>
              <a:rPr lang="el-GR" altLang="el-GR" sz="2800" baseline="30000" dirty="0">
                <a:solidFill>
                  <a:srgbClr val="0070C0"/>
                </a:solidFill>
                <a:latin typeface="+mn-lt"/>
              </a:rPr>
              <a:t>ο</a:t>
            </a:r>
            <a:r>
              <a:rPr lang="el-GR" altLang="el-GR" sz="2800" dirty="0">
                <a:solidFill>
                  <a:srgbClr val="0070C0"/>
                </a:solidFill>
                <a:latin typeface="+mn-lt"/>
              </a:rPr>
              <a:t> Π. Π.:</a:t>
            </a:r>
            <a:br>
              <a:rPr lang="en-US" altLang="el-GR" sz="2800" dirty="0">
                <a:solidFill>
                  <a:srgbClr val="0070C0"/>
                </a:solidFill>
                <a:latin typeface="+mn-lt"/>
              </a:rPr>
            </a:br>
            <a:r>
              <a:rPr lang="el-GR" altLang="el-GR" sz="2800" dirty="0">
                <a:solidFill>
                  <a:srgbClr val="0070C0"/>
                </a:solidFill>
                <a:latin typeface="+mn-lt"/>
              </a:rPr>
              <a:t>Γραμμικός επιταχυντής, </a:t>
            </a:r>
            <a:r>
              <a:rPr lang="en-US" altLang="el-GR" sz="2800" dirty="0">
                <a:solidFill>
                  <a:srgbClr val="0070C0"/>
                </a:solidFill>
                <a:latin typeface="+mn-lt"/>
              </a:rPr>
              <a:t>Lawrence Radiation Lab 1957</a:t>
            </a:r>
            <a:endParaRPr lang="el-GR" altLang="el-GR" sz="28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2771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7" y="2240756"/>
            <a:ext cx="7910383" cy="332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4C6AA1-76B3-FA92-B6CA-028510788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981200"/>
            <a:ext cx="7543801" cy="3887894"/>
          </a:xfrm>
        </p:spPr>
        <p:txBody>
          <a:bodyPr>
            <a:normAutofit lnSpcReduction="10000"/>
          </a:bodyPr>
          <a:lstStyle/>
          <a:p>
            <a:r>
              <a:rPr lang="el-GR" sz="2800" dirty="0"/>
              <a:t>Το </a:t>
            </a:r>
            <a:r>
              <a:rPr lang="en-US" sz="2800" dirty="0"/>
              <a:t>MP </a:t>
            </a:r>
            <a:r>
              <a:rPr lang="el-GR" sz="2800" dirty="0"/>
              <a:t>ως επιστημονικό </a:t>
            </a:r>
            <a:r>
              <a:rPr lang="el-GR" sz="2800" b="1" dirty="0"/>
              <a:t>και </a:t>
            </a:r>
            <a:r>
              <a:rPr lang="el-GR" sz="2800" dirty="0"/>
              <a:t>τεχνολογικό επίτευγμα: γιατί ήταν το μοναδικό πρόγραμμα για την κατασκευή ατομικής βόμβας που στέφθηκε με επιτυχία;</a:t>
            </a:r>
          </a:p>
          <a:p>
            <a:r>
              <a:rPr lang="el-GR" sz="2800" dirty="0"/>
              <a:t>Το </a:t>
            </a:r>
            <a:r>
              <a:rPr lang="en-US" sz="2800" dirty="0"/>
              <a:t>MP </a:t>
            </a:r>
            <a:r>
              <a:rPr lang="el-GR" sz="2800" dirty="0"/>
              <a:t>ως σημείο καμπής στην ιστορία των φυσικών επιστημών</a:t>
            </a:r>
          </a:p>
          <a:p>
            <a:pPr lvl="1"/>
            <a:r>
              <a:rPr lang="el-GR" sz="2400" dirty="0"/>
              <a:t>Η αλλαγή της κλίμακας της επιστημονικής δραστηριότητας</a:t>
            </a:r>
          </a:p>
          <a:p>
            <a:pPr lvl="1"/>
            <a:r>
              <a:rPr lang="el-GR" sz="2400" dirty="0"/>
              <a:t>Ο διεπιστημονικός χαρακτήρας των ερευνητικών προγραμμάτων μεγάλης κλίμακας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928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C1FA1D-AC60-B0B5-9847-439DED53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604"/>
            <a:ext cx="87630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solidFill>
                  <a:srgbClr val="0070C0"/>
                </a:solidFill>
                <a:latin typeface="+mn-lt"/>
              </a:rPr>
              <a:t>Ο Άλμπερτ Αϊνστάιν (1879-1955) και η Ειδική Θεωρία της Σχετικότητας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20E0514-91E2-0D92-8375-371659401F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dirty="0">
                <a:effectLst/>
                <a:ea typeface="Cambria" panose="02040503050406030204" pitchFamily="18" charset="0"/>
              </a:rPr>
              <a:t>E</a:t>
            </a:r>
            <a:r>
              <a:rPr lang="el-GR" sz="4800" dirty="0">
                <a:effectLst/>
                <a:ea typeface="Cambria" panose="02040503050406030204" pitchFamily="18" charset="0"/>
              </a:rPr>
              <a:t>=</a:t>
            </a:r>
            <a:r>
              <a:rPr lang="en-US" sz="4800" dirty="0">
                <a:effectLst/>
                <a:ea typeface="Cambria" panose="02040503050406030204" pitchFamily="18" charset="0"/>
              </a:rPr>
              <a:t>mc</a:t>
            </a:r>
            <a:r>
              <a:rPr lang="el-GR" sz="4800" baseline="30000" dirty="0">
                <a:effectLst/>
                <a:ea typeface="Cambria" panose="02040503050406030204" pitchFamily="18" charset="0"/>
              </a:rPr>
              <a:t>2</a:t>
            </a:r>
            <a:endParaRPr lang="en-US" sz="5400" dirty="0"/>
          </a:p>
        </p:txBody>
      </p:sp>
      <p:pic>
        <p:nvPicPr>
          <p:cNvPr id="5" name="Θέση περιεχομένου 3">
            <a:extLst>
              <a:ext uri="{FF2B5EF4-FFF2-40B4-BE49-F238E27FC236}">
                <a16:creationId xmlns:a16="http://schemas.microsoft.com/office/drawing/2014/main" id="{70431F33-322B-1449-479F-82C477B0F2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240" y="1883156"/>
            <a:ext cx="3279106" cy="4302686"/>
          </a:xfrm>
        </p:spPr>
      </p:pic>
    </p:spTree>
    <p:extLst>
      <p:ext uri="{BB962C8B-B14F-4D97-AF65-F5344CB8AC3E}">
        <p14:creationId xmlns:p14="http://schemas.microsoft.com/office/powerpoint/2010/main" val="2077538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Τίτλος 1">
            <a:extLst>
              <a:ext uri="{FF2B5EF4-FFF2-40B4-BE49-F238E27FC236}">
                <a16:creationId xmlns:a16="http://schemas.microsoft.com/office/drawing/2014/main" id="{C7CF40FB-19C9-1A54-A716-29C1CBCD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04800"/>
            <a:ext cx="7543800" cy="1086227"/>
          </a:xfrm>
        </p:spPr>
        <p:txBody>
          <a:bodyPr>
            <a:normAutofit fontScale="90000"/>
          </a:bodyPr>
          <a:lstStyle/>
          <a:p>
            <a:pPr algn="ctr"/>
            <a:r>
              <a:rPr lang="el-GR" altLang="en-US" sz="4400" dirty="0">
                <a:solidFill>
                  <a:srgbClr val="0070C0"/>
                </a:solidFill>
                <a:latin typeface="+mn-lt"/>
              </a:rPr>
              <a:t>Το πυρηνικό μοντέλο του ατόμου 1911-1913</a:t>
            </a:r>
          </a:p>
        </p:txBody>
      </p:sp>
      <p:sp>
        <p:nvSpPr>
          <p:cNvPr id="7171" name="Θέση κειμένου 2">
            <a:extLst>
              <a:ext uri="{FF2B5EF4-FFF2-40B4-BE49-F238E27FC236}">
                <a16:creationId xmlns:a16="http://schemas.microsoft.com/office/drawing/2014/main" id="{CAFCF6F6-881F-E11E-FBA2-4764B1F05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2634" y="1846052"/>
            <a:ext cx="3703320" cy="363748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0070C0"/>
                </a:solidFill>
              </a:rPr>
              <a:t>Ernest Rutherford, 1871-1937</a:t>
            </a:r>
            <a:endParaRPr lang="el-GR" altLang="en-US" dirty="0">
              <a:solidFill>
                <a:srgbClr val="0070C0"/>
              </a:solidFill>
            </a:endParaRPr>
          </a:p>
        </p:txBody>
      </p:sp>
      <p:sp>
        <p:nvSpPr>
          <p:cNvPr id="7172" name="Θέση κειμένου 4">
            <a:extLst>
              <a:ext uri="{FF2B5EF4-FFF2-40B4-BE49-F238E27FC236}">
                <a16:creationId xmlns:a16="http://schemas.microsoft.com/office/drawing/2014/main" id="{EB7E0040-BB32-A15D-5B13-3EEEC9CE8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93627" y="1846052"/>
            <a:ext cx="3703320" cy="36374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en-US" dirty="0">
                <a:solidFill>
                  <a:srgbClr val="0070C0"/>
                </a:solidFill>
              </a:rPr>
              <a:t>Niels Bohr, 1885-1962</a:t>
            </a:r>
            <a:endParaRPr lang="el-GR" altLang="en-US" dirty="0">
              <a:solidFill>
                <a:srgbClr val="0070C0"/>
              </a:solidFill>
            </a:endParaRPr>
          </a:p>
        </p:txBody>
      </p:sp>
      <p:pic>
        <p:nvPicPr>
          <p:cNvPr id="7173" name="Picture 2">
            <a:extLst>
              <a:ext uri="{FF2B5EF4-FFF2-40B4-BE49-F238E27FC236}">
                <a16:creationId xmlns:a16="http://schemas.microsoft.com/office/drawing/2014/main" id="{0DE77A0F-595C-5C1A-173F-75843B40B6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188" y="2320925"/>
            <a:ext cx="4240212" cy="3892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3">
            <a:extLst>
              <a:ext uri="{FF2B5EF4-FFF2-40B4-BE49-F238E27FC236}">
                <a16:creationId xmlns:a16="http://schemas.microsoft.com/office/drawing/2014/main" id="{DFB2CFEB-6574-0299-BE73-157B5D9AD9A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300023"/>
            <a:ext cx="2822575" cy="3951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Τίτλος 1">
            <a:extLst>
              <a:ext uri="{FF2B5EF4-FFF2-40B4-BE49-F238E27FC236}">
                <a16:creationId xmlns:a16="http://schemas.microsoft.com/office/drawing/2014/main" id="{2F2DFF49-EE99-AE04-FF19-681684AE1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2"/>
          </a:xfrm>
        </p:spPr>
        <p:txBody>
          <a:bodyPr>
            <a:noAutofit/>
          </a:bodyPr>
          <a:lstStyle/>
          <a:p>
            <a:pPr algn="ctr"/>
            <a:r>
              <a:rPr lang="el-GR" altLang="en-US" sz="4400" dirty="0">
                <a:solidFill>
                  <a:srgbClr val="0070C0"/>
                </a:solidFill>
                <a:latin typeface="+mn-lt"/>
              </a:rPr>
              <a:t>Η κβαντική μηχανική, 1925-1926</a:t>
            </a:r>
            <a:endParaRPr lang="en-US" altLang="en-US" sz="4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195" name="Θέση κειμένου 2">
            <a:extLst>
              <a:ext uri="{FF2B5EF4-FFF2-40B4-BE49-F238E27FC236}">
                <a16:creationId xmlns:a16="http://schemas.microsoft.com/office/drawing/2014/main" id="{71E98A87-3345-5229-2BDA-94DBCFA66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534" y="1066800"/>
            <a:ext cx="4321175" cy="639762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0070C0"/>
                </a:solidFill>
              </a:rPr>
              <a:t>Werner Heisenberg, 1901-1976</a:t>
            </a:r>
            <a:endParaRPr lang="el-GR" altLang="en-US" dirty="0">
              <a:solidFill>
                <a:srgbClr val="0070C0"/>
              </a:solidFill>
            </a:endParaRPr>
          </a:p>
        </p:txBody>
      </p:sp>
      <p:sp>
        <p:nvSpPr>
          <p:cNvPr id="8196" name="Θέση κειμένου 4">
            <a:extLst>
              <a:ext uri="{FF2B5EF4-FFF2-40B4-BE49-F238E27FC236}">
                <a16:creationId xmlns:a16="http://schemas.microsoft.com/office/drawing/2014/main" id="{178C7E40-D4F7-F6CA-36B0-0440FF33E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23691" y="1066800"/>
            <a:ext cx="4041775" cy="639762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0070C0"/>
                </a:solidFill>
              </a:rPr>
              <a:t>Erwin Schrödinger, 1887-1961</a:t>
            </a:r>
            <a:endParaRPr lang="el-GR" altLang="en-US" dirty="0">
              <a:solidFill>
                <a:srgbClr val="0070C0"/>
              </a:solidFill>
            </a:endParaRPr>
          </a:p>
        </p:txBody>
      </p:sp>
      <p:pic>
        <p:nvPicPr>
          <p:cNvPr id="8197" name="Picture 2">
            <a:extLst>
              <a:ext uri="{FF2B5EF4-FFF2-40B4-BE49-F238E27FC236}">
                <a16:creationId xmlns:a16="http://schemas.microsoft.com/office/drawing/2014/main" id="{7189669B-436B-BE93-6116-08AD7377A0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93" y="1802784"/>
            <a:ext cx="3645293" cy="448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3">
            <a:extLst>
              <a:ext uri="{FF2B5EF4-FFF2-40B4-BE49-F238E27FC236}">
                <a16:creationId xmlns:a16="http://schemas.microsoft.com/office/drawing/2014/main" id="{73C11AA0-4099-CFA9-B6AA-7BCED64CD0E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1" y="1820102"/>
            <a:ext cx="3352800" cy="448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Τίτλος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10096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altLang="el-GR" sz="3600" b="1" dirty="0">
                <a:solidFill>
                  <a:srgbClr val="0070C0"/>
                </a:solidFill>
                <a:latin typeface="+mn-lt"/>
              </a:rPr>
              <a:t>Η πειραματική φυσική πριν τον 2</a:t>
            </a:r>
            <a:r>
              <a:rPr lang="el-GR" altLang="el-GR" sz="3600" b="1" baseline="30000" dirty="0">
                <a:solidFill>
                  <a:srgbClr val="0070C0"/>
                </a:solidFill>
                <a:latin typeface="+mn-lt"/>
              </a:rPr>
              <a:t>ο</a:t>
            </a:r>
            <a:r>
              <a:rPr lang="el-GR" altLang="el-GR" sz="3600" b="1" dirty="0">
                <a:solidFill>
                  <a:srgbClr val="0070C0"/>
                </a:solidFill>
                <a:latin typeface="+mn-lt"/>
              </a:rPr>
              <a:t> Π.Π.</a:t>
            </a:r>
            <a:br>
              <a:rPr lang="en-US" altLang="el-GR" sz="3600" b="1" dirty="0">
                <a:solidFill>
                  <a:srgbClr val="0070C0"/>
                </a:solidFill>
                <a:latin typeface="+mn-lt"/>
              </a:rPr>
            </a:br>
            <a:r>
              <a:rPr lang="el-GR" altLang="el-GR" sz="3600" b="1" dirty="0">
                <a:solidFill>
                  <a:srgbClr val="0070C0"/>
                </a:solidFill>
                <a:latin typeface="+mn-lt"/>
              </a:rPr>
              <a:t>Το εργαστήριο </a:t>
            </a:r>
            <a:r>
              <a:rPr lang="en-US" altLang="el-GR" sz="3600" b="1" dirty="0">
                <a:solidFill>
                  <a:srgbClr val="0070C0"/>
                </a:solidFill>
                <a:latin typeface="+mn-lt"/>
              </a:rPr>
              <a:t>Cavendish</a:t>
            </a:r>
            <a:endParaRPr lang="el-GR" altLang="el-GR" sz="36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F9519C5-C701-04AE-0A83-C62A3D9C9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2" y="2012895"/>
            <a:ext cx="3276600" cy="428313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C3D893C-EA3E-2259-C8C6-E25B89D88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012895"/>
            <a:ext cx="3226630" cy="428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9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77633" y="5702072"/>
            <a:ext cx="6588732" cy="546328"/>
          </a:xfrm>
        </p:spPr>
        <p:txBody>
          <a:bodyPr>
            <a:normAutofit fontScale="90000"/>
          </a:bodyPr>
          <a:lstStyle/>
          <a:p>
            <a:r>
              <a:rPr lang="el-GR" sz="1800" dirty="0"/>
              <a:t>Παρατίθεται στο </a:t>
            </a:r>
            <a:r>
              <a:rPr lang="en-US" sz="1800" dirty="0"/>
              <a:t>E. Knowles (ed.), </a:t>
            </a:r>
            <a:r>
              <a:rPr lang="en-US" sz="1800" i="1" dirty="0"/>
              <a:t>Oxford Dictionary of Modern Quotations</a:t>
            </a:r>
            <a:r>
              <a:rPr lang="en-US" sz="1800" dirty="0"/>
              <a:t>, 3</a:t>
            </a:r>
            <a:r>
              <a:rPr lang="en-US" sz="1800" baseline="30000" dirty="0"/>
              <a:t>rd</a:t>
            </a:r>
            <a:r>
              <a:rPr lang="en-US" sz="1800" dirty="0"/>
              <a:t> ed., Oxford University Press, 2007, </a:t>
            </a:r>
            <a:r>
              <a:rPr lang="el-GR" sz="1800" dirty="0"/>
              <a:t>σελ. 280.</a:t>
            </a:r>
            <a:endParaRPr lang="el-GR" sz="1800" i="1" dirty="0"/>
          </a:p>
        </p:txBody>
      </p:sp>
      <p:pic>
        <p:nvPicPr>
          <p:cNvPr id="4" name="Εικόνα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36" y="727303"/>
            <a:ext cx="8401927" cy="483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89807"/>
      </p:ext>
    </p:extLst>
  </p:cSld>
  <p:clrMapOvr>
    <a:masterClrMapping/>
  </p:clrMapOvr>
</p:sld>
</file>

<file path=ppt/theme/theme1.xml><?xml version="1.0" encoding="utf-8"?>
<a:theme xmlns:a="http://schemas.openxmlformats.org/drawingml/2006/main" name="Ανασκόπηση">
  <a:themeElements>
    <a:clrScheme name="Διαβάθμιση του γκρι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Ανασκόπηση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νασκόπησ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1753</TotalTime>
  <Words>1065</Words>
  <Application>Microsoft Office PowerPoint</Application>
  <PresentationFormat>Προβολή στην οθόνη (4:3)</PresentationFormat>
  <Paragraphs>115</Paragraphs>
  <Slides>49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Symbol</vt:lpstr>
      <vt:lpstr>Ανασκόπηση</vt:lpstr>
      <vt:lpstr>Το πρόγραμμα Manhattan</vt:lpstr>
      <vt:lpstr>Outline</vt:lpstr>
      <vt:lpstr>Το ευρύτερο ιστορικό πλαίσιο</vt:lpstr>
      <vt:lpstr>Η ανακάλυψη της ραδιενέργειας</vt:lpstr>
      <vt:lpstr>Ο Άλμπερτ Αϊνστάιν (1879-1955) και η Ειδική Θεωρία της Σχετικότητας</vt:lpstr>
      <vt:lpstr>Το πυρηνικό μοντέλο του ατόμου 1911-1913</vt:lpstr>
      <vt:lpstr>Η κβαντική μηχανική, 1925-1926</vt:lpstr>
      <vt:lpstr>Η πειραματική φυσική πριν τον 2ο Π.Π. Το εργαστήριο Cavendish</vt:lpstr>
      <vt:lpstr>Παρατίθεται στο E. Knowles (ed.), Oxford Dictionary of Modern Quotations, 3rd ed., Oxford University Press, 2007, σελ. 280.</vt:lpstr>
      <vt:lpstr>Η ανάπτυξη της πυρηνικής φυσικής</vt:lpstr>
      <vt:lpstr>Ο Ernest Lawrence (1901-1958) και το κύκλοτρο</vt:lpstr>
      <vt:lpstr>O Leo Szilard (1898-1964) και η αλυσιδωτή αντίδραση</vt:lpstr>
      <vt:lpstr>Η διάσπαση του πυρήνα του ατόμου του ουρανίου (1938)</vt:lpstr>
      <vt:lpstr>Η πρώτη ερμηνεία της σχάσης του πυρήνα</vt:lpstr>
      <vt:lpstr>Η επιστολή του Einstein στον Roosevelt 2 Αυγούστου 1939</vt:lpstr>
      <vt:lpstr>Παρουσίαση του PowerPoint</vt:lpstr>
      <vt:lpstr>NDRC (Εθνική Επιτροπή Έρευνας για την Άμυνα)</vt:lpstr>
      <vt:lpstr>Τα «προαπαιτούμενα» για την κατασκευή της ατομικής βόμβας</vt:lpstr>
      <vt:lpstr>Μάρτιος 1940: Ο πρώτος υπολογισμός της κρίσιμης μάζας (1-5 kg)</vt:lpstr>
      <vt:lpstr>1941: Η ανακάλυψη του πλουτωνίου</vt:lpstr>
      <vt:lpstr>Pearl Harbor, 7 Δεκεμβρίου 1941</vt:lpstr>
      <vt:lpstr>Η επίτευξη της πρώτης αλυσιδωτής αντίδρασης: Σικάγο, 2 Δεκ. 1942</vt:lpstr>
      <vt:lpstr>Οι επικεφαλής του Manhattan Project</vt:lpstr>
      <vt:lpstr>Ποιος ήταν ο J. Robert Oppenheimer;</vt:lpstr>
      <vt:lpstr>Η γεωγραφία του Manhattan Project</vt:lpstr>
      <vt:lpstr>Παρουσίαση του PowerPoint</vt:lpstr>
      <vt:lpstr>ΛΟΣ ΑΛΑΜΟΣ 2</vt:lpstr>
      <vt:lpstr>Παρουσίαση του PowerPoint</vt:lpstr>
      <vt:lpstr>Παρουσίαση του PowerPoint</vt:lpstr>
      <vt:lpstr>Παρουσίαση του PowerPoint</vt:lpstr>
      <vt:lpstr>Ο χαρακτήρας του MP</vt:lpstr>
      <vt:lpstr>Η σχεδίαση της βόμβας https://www.osti.gov/opennet/manhattan-project-history/Events/1942-1945/implosion_necessity.htm</vt:lpstr>
      <vt:lpstr>Ο εκρηκτικός μηχανισμός της βόμβας πλουτωνίου https://www.osti.gov/opennet/manhattan-project-history/Events/1942-1945/implosion_necessity.htmυ</vt:lpstr>
      <vt:lpstr>Παρουσίαση του PowerPoint</vt:lpstr>
      <vt:lpstr>Trinity: Η δοκιμή της βόμβας πλουτωνίου</vt:lpstr>
      <vt:lpstr>Παρουσίαση του PowerPoint</vt:lpstr>
      <vt:lpstr>Παρουσίαση του PowerPoint</vt:lpstr>
      <vt:lpstr>Paul Tibbets &amp; Enola Gay</vt:lpstr>
      <vt:lpstr>Παρουσίαση του PowerPoint</vt:lpstr>
      <vt:lpstr>Παρουσίαση του PowerPoint</vt:lpstr>
      <vt:lpstr>Παρουσίαση του PowerPoint</vt:lpstr>
      <vt:lpstr>Ναγκασάκι – η έκρηξη</vt:lpstr>
      <vt:lpstr>Ναγκασάκι – η καταστροφή</vt:lpstr>
      <vt:lpstr>Ο βομβαρδισμός του Αμβούργου Ιούλιος &amp; Αύγουστος 1943</vt:lpstr>
      <vt:lpstr>Ο βομβαρδισμός του Τόκιο 10 Μαρτίου 1945</vt:lpstr>
      <vt:lpstr>Η απόφαση για τη χρήση της βόμβας</vt:lpstr>
      <vt:lpstr>Οι επιπτώσεις του MP στις φυσικές επιστήμες</vt:lpstr>
      <vt:lpstr>Η πειραματική φυσική μετά τον 2ο Π. Π.: Γραμμικός επιταχυντής, Lawrence Radiation Lab 1957</vt:lpstr>
      <vt:lpstr>Παρουσίαση του PowerPoint</vt:lpstr>
    </vt:vector>
  </TitlesOfParts>
  <Company>.:L4zy w4r3z:.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Από τον Νεύτωνα στον Αϊνστάιν</dc:title>
  <dc:creator>Θόδωρος Αραμπατζής</dc:creator>
  <cp:lastModifiedBy>Reviewer</cp:lastModifiedBy>
  <cp:revision>409</cp:revision>
  <dcterms:created xsi:type="dcterms:W3CDTF">2005-11-30T10:28:01Z</dcterms:created>
  <dcterms:modified xsi:type="dcterms:W3CDTF">2023-12-19T11:15:23Z</dcterms:modified>
</cp:coreProperties>
</file>