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80"/>
  </p:notesMasterIdLst>
  <p:sldIdLst>
    <p:sldId id="695" r:id="rId5"/>
    <p:sldId id="697" r:id="rId6"/>
    <p:sldId id="698" r:id="rId7"/>
    <p:sldId id="737" r:id="rId8"/>
    <p:sldId id="699" r:id="rId9"/>
    <p:sldId id="744" r:id="rId10"/>
    <p:sldId id="739" r:id="rId11"/>
    <p:sldId id="740" r:id="rId12"/>
    <p:sldId id="741" r:id="rId13"/>
    <p:sldId id="742" r:id="rId14"/>
    <p:sldId id="774" r:id="rId15"/>
    <p:sldId id="776" r:id="rId16"/>
    <p:sldId id="745" r:id="rId17"/>
    <p:sldId id="749" r:id="rId18"/>
    <p:sldId id="750" r:id="rId19"/>
    <p:sldId id="752" r:id="rId20"/>
    <p:sldId id="753" r:id="rId21"/>
    <p:sldId id="754" r:id="rId22"/>
    <p:sldId id="755" r:id="rId23"/>
    <p:sldId id="757" r:id="rId24"/>
    <p:sldId id="758" r:id="rId25"/>
    <p:sldId id="759" r:id="rId26"/>
    <p:sldId id="760" r:id="rId27"/>
    <p:sldId id="761" r:id="rId28"/>
    <p:sldId id="762" r:id="rId29"/>
    <p:sldId id="764" r:id="rId30"/>
    <p:sldId id="765" r:id="rId31"/>
    <p:sldId id="766" r:id="rId32"/>
    <p:sldId id="767" r:id="rId33"/>
    <p:sldId id="769" r:id="rId34"/>
    <p:sldId id="770" r:id="rId35"/>
    <p:sldId id="773" r:id="rId36"/>
    <p:sldId id="273" r:id="rId37"/>
    <p:sldId id="318" r:id="rId38"/>
    <p:sldId id="290" r:id="rId39"/>
    <p:sldId id="291" r:id="rId40"/>
    <p:sldId id="293" r:id="rId41"/>
    <p:sldId id="292" r:id="rId42"/>
    <p:sldId id="294" r:id="rId43"/>
    <p:sldId id="295" r:id="rId44"/>
    <p:sldId id="302" r:id="rId45"/>
    <p:sldId id="303" r:id="rId46"/>
    <p:sldId id="326" r:id="rId47"/>
    <p:sldId id="309" r:id="rId48"/>
    <p:sldId id="336" r:id="rId49"/>
    <p:sldId id="344" r:id="rId50"/>
    <p:sldId id="335" r:id="rId51"/>
    <p:sldId id="310" r:id="rId52"/>
    <p:sldId id="356" r:id="rId53"/>
    <p:sldId id="311" r:id="rId54"/>
    <p:sldId id="394" r:id="rId55"/>
    <p:sldId id="370" r:id="rId56"/>
    <p:sldId id="368" r:id="rId57"/>
    <p:sldId id="364" r:id="rId58"/>
    <p:sldId id="375" r:id="rId59"/>
    <p:sldId id="377" r:id="rId60"/>
    <p:sldId id="373" r:id="rId61"/>
    <p:sldId id="362" r:id="rId62"/>
    <p:sldId id="781" r:id="rId63"/>
    <p:sldId id="404" r:id="rId64"/>
    <p:sldId id="265" r:id="rId65"/>
    <p:sldId id="258" r:id="rId66"/>
    <p:sldId id="285" r:id="rId67"/>
    <p:sldId id="288" r:id="rId68"/>
    <p:sldId id="782" r:id="rId69"/>
    <p:sldId id="783" r:id="rId70"/>
    <p:sldId id="784" r:id="rId71"/>
    <p:sldId id="785" r:id="rId72"/>
    <p:sldId id="786" r:id="rId73"/>
    <p:sldId id="296" r:id="rId74"/>
    <p:sldId id="787" r:id="rId75"/>
    <p:sldId id="788" r:id="rId76"/>
    <p:sldId id="300" r:id="rId77"/>
    <p:sldId id="789" r:id="rId78"/>
    <p:sldId id="779" r:id="rId7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56" autoAdjust="0"/>
  </p:normalViewPr>
  <p:slideViewPr>
    <p:cSldViewPr snapToGrid="0" showGuides="1">
      <p:cViewPr varScale="1">
        <p:scale>
          <a:sx n="118" d="100"/>
          <a:sy n="118" d="100"/>
        </p:scale>
        <p:origin x="9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536E0-2927-4BAF-8510-5B969C7FD126}" type="datetimeFigureOut">
              <a:rPr lang="el-GR" smtClean="0"/>
              <a:t>9/1/22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B2424-59A0-497E-B7B8-8C21997362F9}" type="slidenum">
              <a:rPr lang="el-GR" smtClean="0"/>
              <a:t>‹#›</a:t>
            </a:fld>
            <a:endParaRPr lang="el-GR"/>
          </a:p>
        </p:txBody>
      </p:sp>
    </p:spTree>
    <p:extLst>
      <p:ext uri="{BB962C8B-B14F-4D97-AF65-F5344CB8AC3E}">
        <p14:creationId xmlns:p14="http://schemas.microsoft.com/office/powerpoint/2010/main" val="176919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A2E4D-A05E-364C-B733-C70D5E4E8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58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A2E4D-A05E-364C-B733-C70D5E4E8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17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8A2E4D-A05E-364C-B733-C70D5E4E8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02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9A0A7-63C1-49CC-B0B7-953254744B7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A8536A1-FF18-4243-B795-BA838ACCD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CD32502-FC7E-4A96-AFFD-1813AF1989BE}"/>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4A4AF8D4-E3AE-4DDC-BFFB-9A3319AC684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F77222-BCBF-493E-8217-FFF5B67D8CE0}"/>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227127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5A9ACE-28E5-40E1-A0BA-A0117E7EAFF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A20F314-BCD7-49CB-8501-819A4F18304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430FA7-6D50-4360-A342-C2FA6499EDF4}"/>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DF9B1232-5327-49A9-855B-E90A298FD5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AA3B0D-B065-4430-8829-4DEC0DAF3D8B}"/>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42691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5CB845E-25ED-49CE-A57C-B662529D74E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652C6F5-83AC-466A-BE61-35AEDE504DE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1029C1A-C200-4A4D-A748-17958850B3D4}"/>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A431E96F-5BBA-4F94-9E44-13FA5F4FA22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955925-C5A3-4677-A854-9BA58D36635E}"/>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374001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F0E6E8E-1307-654F-AE62-B9731686CD89}"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1236969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0E6E8E-1307-654F-AE62-B9731686CD89}"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2000043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F0E6E8E-1307-654F-AE62-B9731686CD89}"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153246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F0E6E8E-1307-654F-AE62-B9731686CD89}"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1510711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F0E6E8E-1307-654F-AE62-B9731686CD89}" type="datetimeFigureOut">
              <a:rPr lang="en-US" smtClean="0"/>
              <a:t>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244527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F0E6E8E-1307-654F-AE62-B9731686CD89}" type="datetimeFigureOut">
              <a:rPr lang="en-US" smtClean="0"/>
              <a:t>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2479979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E6E8E-1307-654F-AE62-B9731686CD89}" type="datetimeFigureOut">
              <a:rPr lang="en-US" smtClean="0"/>
              <a:t>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197536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0E6E8E-1307-654F-AE62-B9731686CD89}"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262338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1D30D-5420-4D32-B8B5-C6F4BD473A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A91DB8D-FA59-4681-8839-602121B1D4F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4E9B656-6A7A-4003-A84B-A1FEAD3575CB}"/>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62E1468E-EB88-4D22-B645-1024F3696E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23AD0E-A302-458A-AD94-45A0405051C4}"/>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400827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F0E6E8E-1307-654F-AE62-B9731686CD89}"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65114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0E6E8E-1307-654F-AE62-B9731686CD89}"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313116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F0E6E8E-1307-654F-AE62-B9731686CD89}"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66C61-8FE0-6345-9C4A-7F4796FB977D}" type="slidenum">
              <a:rPr lang="en-US" smtClean="0"/>
              <a:t>‹#›</a:t>
            </a:fld>
            <a:endParaRPr lang="en-US"/>
          </a:p>
        </p:txBody>
      </p:sp>
    </p:spTree>
    <p:extLst>
      <p:ext uri="{BB962C8B-B14F-4D97-AF65-F5344CB8AC3E}">
        <p14:creationId xmlns:p14="http://schemas.microsoft.com/office/powerpoint/2010/main" val="301104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l-GR"/>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lang="en-US"/>
          </a:p>
        </p:txBody>
      </p:sp>
      <p:sp>
        <p:nvSpPr>
          <p:cNvPr id="4" name="Date Placeholder 3"/>
          <p:cNvSpPr>
            <a:spLocks noGrp="1"/>
          </p:cNvSpPr>
          <p:nvPr>
            <p:ph type="dt" sz="half" idx="10"/>
          </p:nvPr>
        </p:nvSpPr>
        <p:spPr/>
        <p:txBody>
          <a:bodyPr/>
          <a:lstStyle/>
          <a:p>
            <a:fld id="{9A0E15FB-FCA1-2349-B3BE-DCCEAB6B91AA}"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113543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9A0E15FB-FCA1-2349-B3BE-DCCEAB6B91AA}"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3648386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l-GR"/>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9A0E15FB-FCA1-2349-B3BE-DCCEAB6B91AA}"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2208267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p:cNvSpPr>
            <a:spLocks noGrp="1"/>
          </p:cNvSpPr>
          <p:nvPr>
            <p:ph type="dt" sz="half" idx="10"/>
          </p:nvPr>
        </p:nvSpPr>
        <p:spPr/>
        <p:txBody>
          <a:bodyPr/>
          <a:lstStyle/>
          <a:p>
            <a:fld id="{9A0E15FB-FCA1-2349-B3BE-DCCEAB6B91AA}"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386408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6"/>
          <p:cNvSpPr>
            <a:spLocks noGrp="1"/>
          </p:cNvSpPr>
          <p:nvPr>
            <p:ph type="dt" sz="half" idx="10"/>
          </p:nvPr>
        </p:nvSpPr>
        <p:spPr/>
        <p:txBody>
          <a:bodyPr/>
          <a:lstStyle/>
          <a:p>
            <a:fld id="{9A0E15FB-FCA1-2349-B3BE-DCCEAB6B91AA}" type="datetimeFigureOut">
              <a:rPr lang="en-US" smtClean="0"/>
              <a:t>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3342257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2"/>
          <p:cNvSpPr>
            <a:spLocks noGrp="1"/>
          </p:cNvSpPr>
          <p:nvPr>
            <p:ph type="dt" sz="half" idx="10"/>
          </p:nvPr>
        </p:nvSpPr>
        <p:spPr/>
        <p:txBody>
          <a:bodyPr/>
          <a:lstStyle/>
          <a:p>
            <a:fld id="{9A0E15FB-FCA1-2349-B3BE-DCCEAB6B91AA}" type="datetimeFigureOut">
              <a:rPr lang="en-US" smtClean="0"/>
              <a:t>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226767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E15FB-FCA1-2349-B3BE-DCCEAB6B91AA}" type="datetimeFigureOut">
              <a:rPr lang="en-US" smtClean="0"/>
              <a:t>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27935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9BBEBE-0EA6-4BF2-B468-0000F0D6D2D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DA92A40-F50E-4F7A-A740-5BA2E7A0C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56643EA-937B-4E9D-8A19-93C99AADFD5B}"/>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4791344D-C86D-4EA4-A1E2-6B08340E61A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18EDE2C-EE6F-4463-AA8C-778A26B7FD5A}"/>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141390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l-GR"/>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9A0E15FB-FCA1-2349-B3BE-DCCEAB6B91AA}"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57343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l-GR"/>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9A0E15FB-FCA1-2349-B3BE-DCCEAB6B91AA}" type="datetimeFigureOut">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2064872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9A0E15FB-FCA1-2349-B3BE-DCCEAB6B91AA}"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1974768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9A0E15FB-FCA1-2349-B3BE-DCCEAB6B91AA}" type="datetimeFigureOut">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EEB52-959E-D941-B54D-B0E2278C0318}" type="slidenum">
              <a:rPr lang="en-US" smtClean="0"/>
              <a:t>‹#›</a:t>
            </a:fld>
            <a:endParaRPr lang="en-US"/>
          </a:p>
        </p:txBody>
      </p:sp>
    </p:spTree>
    <p:extLst>
      <p:ext uri="{BB962C8B-B14F-4D97-AF65-F5344CB8AC3E}">
        <p14:creationId xmlns:p14="http://schemas.microsoft.com/office/powerpoint/2010/main" val="3114304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3992CCF8-4A32-904A-B34E-22F0789067C4}"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extLst>
      <p:ext uri="{BB962C8B-B14F-4D97-AF65-F5344CB8AC3E}">
        <p14:creationId xmlns:p14="http://schemas.microsoft.com/office/powerpoint/2010/main" val="1676123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1E5AE7A4-03BE-4E42-9708-05D1B7767E06}"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4282868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GB"/>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EC5FB26C-DDBD-0147-9877-09FECD8F1295}"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extLst>
      <p:ext uri="{BB962C8B-B14F-4D97-AF65-F5344CB8AC3E}">
        <p14:creationId xmlns:p14="http://schemas.microsoft.com/office/powerpoint/2010/main" val="1070591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0A1921E-60BA-D347-9CC0-F1149A0854C2}"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392194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GB"/>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B66D27A4-83D7-D846-B4D2-27ABAC5E03C2}" type="datetime1">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645954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5299F423-EEBA-7147-A657-B25347498E46}" type="datetime1">
              <a:rPr lang="en-US" smtClean="0"/>
              <a:t>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49833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787DC5-7AAA-4933-8E69-8FADF659E8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C5EFCA7-3C65-401A-8F3E-ED211BE5CAE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2247B37-4FEB-4A88-9519-2154F83DC39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226EE8A-893E-46C2-A478-507C41CC41D4}"/>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6" name="Θέση υποσέλιδου 5">
            <a:extLst>
              <a:ext uri="{FF2B5EF4-FFF2-40B4-BE49-F238E27FC236}">
                <a16:creationId xmlns:a16="http://schemas.microsoft.com/office/drawing/2014/main" id="{25A39308-5C44-4BE3-A742-6D9A9BE454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1046118-1A12-469B-A059-16EAF53BDC3D}"/>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3429387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9F6C6011-1A40-8845-AD98-E368A026B0E1}" type="datetime1">
              <a:rPr lang="en-US" smtClean="0"/>
              <a:t>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549382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C2439-166F-0046-A90D-CB5323961D71}" type="datetime1">
              <a:rPr lang="en-US" smtClean="0"/>
              <a:t>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017500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41E615-5979-BA4B-A4C8-520CF0DD1FA6}" type="datetime1">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33289695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29626C6-9DBA-BF40-AF7B-FC5715821BFA}" type="datetime1">
              <a:rPr lang="en-US" smtClean="0"/>
              <a:t>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extLst>
      <p:ext uri="{BB962C8B-B14F-4D97-AF65-F5344CB8AC3E}">
        <p14:creationId xmlns:p14="http://schemas.microsoft.com/office/powerpoint/2010/main" val="1758319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75457BB6-8E1B-5444-9662-C2A6D6EE7A66}"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2714575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59D20AA3-95AA-C046-801C-9BCEE6EDD0CD}" type="datetime1">
              <a:rPr lang="en-US" smtClean="0"/>
              <a:t>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extLst>
      <p:ext uri="{BB962C8B-B14F-4D97-AF65-F5344CB8AC3E}">
        <p14:creationId xmlns:p14="http://schemas.microsoft.com/office/powerpoint/2010/main" val="194523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0963C-07C5-4D33-B84B-D2A82D37368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11A1A89-120E-48E4-84DD-2723EA91F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7D10E06-38A6-49F8-8A09-A367FA74F29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53C3FCD-899B-46A8-88D7-4487C8FF3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3ABF970-A4DB-4466-815A-9606A226097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FF14A42-3B09-4DA2-A7BB-F0E158143DBB}"/>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8" name="Θέση υποσέλιδου 7">
            <a:extLst>
              <a:ext uri="{FF2B5EF4-FFF2-40B4-BE49-F238E27FC236}">
                <a16:creationId xmlns:a16="http://schemas.microsoft.com/office/drawing/2014/main" id="{2D80D17D-509B-41EF-8706-F8D3F5E1298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C822F2B2-5457-4C6C-9FFF-CA22B8BF1B4A}"/>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79580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D47A98-0024-4BCC-B1AC-06CF167C551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EBDDFEA-DBBC-478F-9B94-52CDF8834BBE}"/>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4" name="Θέση υποσέλιδου 3">
            <a:extLst>
              <a:ext uri="{FF2B5EF4-FFF2-40B4-BE49-F238E27FC236}">
                <a16:creationId xmlns:a16="http://schemas.microsoft.com/office/drawing/2014/main" id="{6BF6C026-38C9-4F0F-B265-3C53B8789C9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57CC04A-C676-4C94-8E13-273E8207136B}"/>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405760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8CFF337-45A2-4430-9E99-1777B97F6668}"/>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3" name="Θέση υποσέλιδου 2">
            <a:extLst>
              <a:ext uri="{FF2B5EF4-FFF2-40B4-BE49-F238E27FC236}">
                <a16:creationId xmlns:a16="http://schemas.microsoft.com/office/drawing/2014/main" id="{4F21DC93-6234-4555-B54B-D40A98118A3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8FC53CF-7D67-4E9A-8F95-72297070EC8B}"/>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411784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D0392-350F-4EE5-9955-A5D0E92FFEF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1A619FF-D034-4089-9B83-EB4AFE2C19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09AD1D9-0BB4-48D9-B167-117FCE89D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71094E2-65F7-4D44-ABEC-172116CA69A6}"/>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6" name="Θέση υποσέλιδου 5">
            <a:extLst>
              <a:ext uri="{FF2B5EF4-FFF2-40B4-BE49-F238E27FC236}">
                <a16:creationId xmlns:a16="http://schemas.microsoft.com/office/drawing/2014/main" id="{A88B1C7F-78FC-475B-8700-1A8E009A8F6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429CF15-9950-4BED-BDFF-1591D15AF429}"/>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97489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FD212B-1A4C-4328-8986-783A610DE8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F6F49D4-1FC9-44DC-8F7A-0053A2C27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D35035F-1814-481D-A820-10932D1F4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1C712CF-CCBB-4357-AAF5-21DB254943CE}"/>
              </a:ext>
            </a:extLst>
          </p:cNvPr>
          <p:cNvSpPr>
            <a:spLocks noGrp="1"/>
          </p:cNvSpPr>
          <p:nvPr>
            <p:ph type="dt" sz="half" idx="10"/>
          </p:nvPr>
        </p:nvSpPr>
        <p:spPr/>
        <p:txBody>
          <a:bodyPr/>
          <a:lstStyle/>
          <a:p>
            <a:fld id="{B4CAA5FC-1ADC-456E-B086-0AEEB573B881}" type="datetimeFigureOut">
              <a:rPr lang="el-GR" smtClean="0"/>
              <a:t>9/1/22</a:t>
            </a:fld>
            <a:endParaRPr lang="el-GR"/>
          </a:p>
        </p:txBody>
      </p:sp>
      <p:sp>
        <p:nvSpPr>
          <p:cNvPr id="6" name="Θέση υποσέλιδου 5">
            <a:extLst>
              <a:ext uri="{FF2B5EF4-FFF2-40B4-BE49-F238E27FC236}">
                <a16:creationId xmlns:a16="http://schemas.microsoft.com/office/drawing/2014/main" id="{6A6B45BE-F20F-46AB-A4D1-32EB5CBF1D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0BC9E36-2206-44FF-9FD8-1F9D33134518}"/>
              </a:ext>
            </a:extLst>
          </p:cNvPr>
          <p:cNvSpPr>
            <a:spLocks noGrp="1"/>
          </p:cNvSpPr>
          <p:nvPr>
            <p:ph type="sldNum" sz="quarter" idx="12"/>
          </p:nvPr>
        </p:nvSpPr>
        <p:spPr/>
        <p:txBody>
          <a:bodyPr/>
          <a:lstStyle/>
          <a:p>
            <a:fld id="{31947CF5-BA31-4A84-BB54-6E4539D2B291}" type="slidenum">
              <a:rPr lang="el-GR" smtClean="0"/>
              <a:t>‹#›</a:t>
            </a:fld>
            <a:endParaRPr lang="el-GR"/>
          </a:p>
        </p:txBody>
      </p:sp>
    </p:spTree>
    <p:extLst>
      <p:ext uri="{BB962C8B-B14F-4D97-AF65-F5344CB8AC3E}">
        <p14:creationId xmlns:p14="http://schemas.microsoft.com/office/powerpoint/2010/main" val="357677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4158808-D246-4BBE-B738-68273E764B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610D4B2-CD79-4283-A67B-0B5582E93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17EFB15-ABF2-4CAA-8A21-393854CD3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AA5FC-1ADC-456E-B086-0AEEB573B881}" type="datetimeFigureOut">
              <a:rPr lang="el-GR" smtClean="0"/>
              <a:t>9/1/22</a:t>
            </a:fld>
            <a:endParaRPr lang="el-GR"/>
          </a:p>
        </p:txBody>
      </p:sp>
      <p:sp>
        <p:nvSpPr>
          <p:cNvPr id="5" name="Θέση υποσέλιδου 4">
            <a:extLst>
              <a:ext uri="{FF2B5EF4-FFF2-40B4-BE49-F238E27FC236}">
                <a16:creationId xmlns:a16="http://schemas.microsoft.com/office/drawing/2014/main" id="{CC8A4E86-3653-4A6F-BC92-61FAAC000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7320DAE-DE09-4C06-B39C-DD8D24706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47CF5-BA31-4A84-BB54-6E4539D2B291}" type="slidenum">
              <a:rPr lang="el-GR" smtClean="0"/>
              <a:t>‹#›</a:t>
            </a:fld>
            <a:endParaRPr lang="el-GR"/>
          </a:p>
        </p:txBody>
      </p:sp>
    </p:spTree>
    <p:extLst>
      <p:ext uri="{BB962C8B-B14F-4D97-AF65-F5344CB8AC3E}">
        <p14:creationId xmlns:p14="http://schemas.microsoft.com/office/powerpoint/2010/main" val="372793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E6E8E-1307-654F-AE62-B9731686CD89}" type="datetimeFigureOut">
              <a:rPr lang="en-US" smtClean="0"/>
              <a:t>1/9/22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66C61-8FE0-6345-9C4A-7F4796FB977D}" type="slidenum">
              <a:rPr lang="en-US" smtClean="0"/>
              <a:t>‹#›</a:t>
            </a:fld>
            <a:endParaRPr lang="en-US"/>
          </a:p>
        </p:txBody>
      </p:sp>
    </p:spTree>
    <p:extLst>
      <p:ext uri="{BB962C8B-B14F-4D97-AF65-F5344CB8AC3E}">
        <p14:creationId xmlns:p14="http://schemas.microsoft.com/office/powerpoint/2010/main" val="1456683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E15FB-FCA1-2349-B3BE-DCCEAB6B91AA}" type="datetimeFigureOut">
              <a:rPr lang="en-US" smtClean="0"/>
              <a:t>1/9/22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EEB52-959E-D941-B54D-B0E2278C0318}" type="slidenum">
              <a:rPr lang="en-US" smtClean="0"/>
              <a:t>‹#›</a:t>
            </a:fld>
            <a:endParaRPr lang="en-US"/>
          </a:p>
        </p:txBody>
      </p:sp>
    </p:spTree>
    <p:extLst>
      <p:ext uri="{BB962C8B-B14F-4D97-AF65-F5344CB8AC3E}">
        <p14:creationId xmlns:p14="http://schemas.microsoft.com/office/powerpoint/2010/main" val="1957252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A8B366B0-341F-DE4C-BF4F-B982AD2B37CE}" type="datetime1">
              <a:rPr lang="en-US" smtClean="0"/>
              <a:t>1/9/22</a:t>
            </a:fld>
            <a:endParaRPr lang="en-US"/>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CFE4BAC9-6D41-4691-9299-18EF07EF0177}" type="slidenum">
              <a:rPr lang="en-US" smtClean="0"/>
              <a:t>‹#›</a:t>
            </a:fld>
            <a:endParaRPr lang="en-US"/>
          </a:p>
        </p:txBody>
      </p:sp>
    </p:spTree>
    <p:extLst>
      <p:ext uri="{BB962C8B-B14F-4D97-AF65-F5344CB8AC3E}">
        <p14:creationId xmlns:p14="http://schemas.microsoft.com/office/powerpoint/2010/main" val="34878646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hyperlink" Target="https://el.wikipedia.org/wiki/%CE%98%CE%B5%CF%8E%CF%81%CE%B7%CE%BC%CE%B1" TargetMode="Externa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 Id="rId5" Type="http://schemas.openxmlformats.org/officeDocument/2006/relationships/image" Target="../media/image8.jpg"/><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a:latin typeface="Times New Roman" pitchFamily="18" charset="0"/>
                <a:cs typeface="Times New Roman" pitchFamily="18" charset="0"/>
              </a:rPr>
              <a:t>Ιστορία της Φιλοσοφίας της Επιστήμης</a:t>
            </a:r>
            <a:br>
              <a:rPr lang="el-GR" dirty="0"/>
            </a:br>
            <a:endParaRPr lang="el-GR" dirty="0"/>
          </a:p>
        </p:txBody>
      </p:sp>
      <p:sp>
        <p:nvSpPr>
          <p:cNvPr id="3" name="2 - Υπότιτλος"/>
          <p:cNvSpPr>
            <a:spLocks noGrp="1"/>
          </p:cNvSpPr>
          <p:nvPr>
            <p:ph type="subTitle" idx="1"/>
          </p:nvPr>
        </p:nvSpPr>
        <p:spPr/>
        <p:txBody>
          <a:bodyPr>
            <a:normAutofit fontScale="92500"/>
          </a:bodyPr>
          <a:lstStyle/>
          <a:p>
            <a:endParaRPr lang="en-US" sz="3200" b="1" i="0" u="none" strike="noStrike" baseline="0" dirty="0">
              <a:latin typeface="Times New Roman" panose="02020603050405020304" pitchFamily="18" charset="0"/>
              <a:cs typeface="Times New Roman" panose="02020603050405020304" pitchFamily="18" charset="0"/>
            </a:endParaRPr>
          </a:p>
          <a:p>
            <a:r>
              <a:rPr lang="el-GR" sz="3200" b="1" i="0" u="none" strike="noStrike" baseline="0" dirty="0">
                <a:latin typeface="Times New Roman" panose="02020603050405020304" pitchFamily="18" charset="0"/>
                <a:cs typeface="Times New Roman" panose="02020603050405020304" pitchFamily="18" charset="0"/>
              </a:rPr>
              <a:t>Από τον </a:t>
            </a:r>
            <a:r>
              <a:rPr lang="en-US" sz="3200" b="1" i="0" u="none" strike="noStrike" baseline="0" dirty="0">
                <a:latin typeface="Times New Roman" panose="02020603050405020304" pitchFamily="18" charset="0"/>
                <a:cs typeface="Times New Roman" panose="02020603050405020304" pitchFamily="18" charset="0"/>
              </a:rPr>
              <a:t>Kant </a:t>
            </a:r>
            <a:r>
              <a:rPr lang="el-GR" sz="3200" b="1" i="0" u="none" strike="noStrike" baseline="0" dirty="0">
                <a:latin typeface="Times New Roman" panose="02020603050405020304" pitchFamily="18" charset="0"/>
                <a:cs typeface="Times New Roman" panose="02020603050405020304" pitchFamily="18" charset="0"/>
              </a:rPr>
              <a:t>στον </a:t>
            </a:r>
            <a:r>
              <a:rPr lang="en-US" sz="3200" b="1" i="0" u="none" strike="noStrike" baseline="0" dirty="0">
                <a:latin typeface="Times New Roman" panose="02020603050405020304" pitchFamily="18" charset="0"/>
                <a:cs typeface="Times New Roman" panose="02020603050405020304" pitchFamily="18" charset="0"/>
              </a:rPr>
              <a:t>Einstein (</a:t>
            </a:r>
            <a:r>
              <a:rPr lang="el-GR" sz="3200" b="1" i="0" u="none" strike="noStrike" baseline="0" dirty="0">
                <a:latin typeface="Times New Roman" panose="02020603050405020304" pitchFamily="18" charset="0"/>
                <a:cs typeface="Times New Roman" panose="02020603050405020304" pitchFamily="18" charset="0"/>
              </a:rPr>
              <a:t>μέσω </a:t>
            </a:r>
            <a:r>
              <a:rPr lang="en-US" sz="3200" b="1" i="0" u="none" strike="noStrike" baseline="0" dirty="0">
                <a:latin typeface="Times New Roman" panose="02020603050405020304" pitchFamily="18" charset="0"/>
                <a:cs typeface="Times New Roman" panose="02020603050405020304" pitchFamily="18" charset="0"/>
              </a:rPr>
              <a:t>Mill</a:t>
            </a:r>
            <a:r>
              <a:rPr lang="el-GR" sz="3200" b="1" i="0" u="none" strike="noStrike" baseline="0" dirty="0">
                <a:latin typeface="Times New Roman" panose="02020603050405020304" pitchFamily="18" charset="0"/>
                <a:cs typeface="Times New Roman" panose="02020603050405020304" pitchFamily="18" charset="0"/>
              </a:rPr>
              <a:t> και </a:t>
            </a:r>
            <a:r>
              <a:rPr lang="en-US" sz="3200" b="1" i="0" u="none" strike="noStrike" baseline="0" dirty="0">
                <a:latin typeface="Times New Roman" panose="02020603050405020304" pitchFamily="18" charset="0"/>
                <a:cs typeface="Times New Roman" panose="02020603050405020304" pitchFamily="18" charset="0"/>
              </a:rPr>
              <a:t>Poincare)</a:t>
            </a:r>
            <a:endParaRPr lang="el-GR" sz="3200" b="1" i="0" u="none" strike="noStrike" baseline="0" dirty="0">
              <a:latin typeface="Times New Roman" panose="02020603050405020304" pitchFamily="18" charset="0"/>
              <a:cs typeface="Times New Roman" panose="02020603050405020304" pitchFamily="18" charset="0"/>
            </a:endParaRPr>
          </a:p>
          <a:p>
            <a:r>
              <a:rPr lang="el-GR" sz="1800" b="0" i="0" u="none" strike="noStrike" baseline="0" dirty="0">
                <a:latin typeface="Open Sans"/>
              </a:rPr>
              <a:t> </a:t>
            </a:r>
          </a:p>
          <a:p>
            <a:endParaRPr lang="el-GR" sz="1800" b="0" i="0" u="none" strike="noStrike" baseline="0" dirty="0">
              <a:latin typeface="Open Sans"/>
            </a:endParaRPr>
          </a:p>
          <a:p>
            <a:endParaRPr lang="el-GR" sz="1800" b="0" i="0" u="none" strike="noStrike" baseline="0" dirty="0">
              <a:latin typeface="Open Sans"/>
            </a:endParaRPr>
          </a:p>
          <a:p>
            <a:endParaRPr lang="el-GR" sz="1800" b="0" i="0" u="none" strike="noStrike" baseline="0" dirty="0">
              <a:latin typeface="Open Sans"/>
            </a:endParaRPr>
          </a:p>
          <a:p>
            <a:endParaRPr lang="el-GR" sz="1800" b="0" i="0" u="none" strike="noStrike" baseline="0" dirty="0">
              <a:latin typeface="Open Sans"/>
            </a:endParaRPr>
          </a:p>
          <a:p>
            <a:endParaRPr lang="el-GR" sz="1800" b="0" i="0" u="none" strike="noStrike" baseline="0" dirty="0">
              <a:latin typeface="Open Sans"/>
            </a:endParaRPr>
          </a:p>
          <a:p>
            <a:endParaRPr lang="el-GR" dirty="0"/>
          </a:p>
          <a:p>
            <a:endParaRPr lang="el-GR" dirty="0"/>
          </a:p>
          <a:p>
            <a:endParaRPr lang="el-GR" dirty="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04FBF5-2413-48B7-A48A-0BAAFEA9251D}"/>
              </a:ext>
            </a:extLst>
          </p:cNvPr>
          <p:cNvSpPr txBox="1"/>
          <p:nvPr/>
        </p:nvSpPr>
        <p:spPr>
          <a:xfrm>
            <a:off x="1110062" y="482948"/>
            <a:ext cx="9635613" cy="6123408"/>
          </a:xfrm>
          <a:prstGeom prst="rect">
            <a:avLst/>
          </a:prstGeom>
          <a:noFill/>
        </p:spPr>
        <p:txBody>
          <a:bodyPr wrap="square">
            <a:spAutoFit/>
          </a:bodyPr>
          <a:lstStyle/>
          <a:p>
            <a:pPr algn="just">
              <a:lnSpc>
                <a:spcPct val="115000"/>
              </a:lnSpc>
            </a:pPr>
            <a:r>
              <a:rPr lang="el-GR" sz="1800" dirty="0">
                <a:effectLst/>
                <a:ea typeface="Calibri" panose="020F0502020204030204" pitchFamily="34" charset="0"/>
                <a:cs typeface="Times New Roman" panose="02020603050405020304" pitchFamily="18" charset="0"/>
              </a:rPr>
              <a:t>Μάλιστα ο </a:t>
            </a:r>
            <a:r>
              <a:rPr lang="en-US" sz="1800" dirty="0">
                <a:effectLst/>
                <a:ea typeface="Calibri" panose="020F0502020204030204" pitchFamily="34" charset="0"/>
                <a:cs typeface="Times New Roman" panose="02020603050405020304" pitchFamily="18" charset="0"/>
              </a:rPr>
              <a:t>Mill</a:t>
            </a:r>
            <a:r>
              <a:rPr lang="el-GR" sz="1800" dirty="0">
                <a:effectLst/>
                <a:ea typeface="Calibri" panose="020F0502020204030204" pitchFamily="34" charset="0"/>
                <a:cs typeface="Times New Roman" panose="02020603050405020304" pitchFamily="18" charset="0"/>
              </a:rPr>
              <a:t> (1911, 255) έκανε σαφή αναφορά σε δυο «αξιώματα» από τα οποία εξαρτώνται οι δυο Μέθοδοί του. </a:t>
            </a:r>
          </a:p>
          <a:p>
            <a:pPr algn="just">
              <a:lnSpc>
                <a:spcPct val="115000"/>
              </a:lnSpc>
            </a:pPr>
            <a:endParaRPr lang="el-GR" sz="1800" dirty="0">
              <a:effectLst/>
              <a:ea typeface="Calibri" panose="020F0502020204030204" pitchFamily="34" charset="0"/>
              <a:cs typeface="Times New Roman" panose="02020603050405020304" pitchFamily="18" charset="0"/>
            </a:endParaRPr>
          </a:p>
          <a:p>
            <a:pPr algn="just">
              <a:lnSpc>
                <a:spcPct val="115000"/>
              </a:lnSpc>
            </a:pPr>
            <a:r>
              <a:rPr lang="el-GR" sz="1800" dirty="0">
                <a:effectLst/>
                <a:ea typeface="Calibri" panose="020F0502020204030204" pitchFamily="34" charset="0"/>
                <a:cs typeface="Times New Roman" panose="02020603050405020304" pitchFamily="18" charset="0"/>
              </a:rPr>
              <a:t>Το αξίωμα για τη </a:t>
            </a:r>
            <a:r>
              <a:rPr lang="el-GR" sz="1800" i="1" dirty="0">
                <a:effectLst/>
                <a:ea typeface="Calibri" panose="020F0502020204030204" pitchFamily="34" charset="0"/>
                <a:cs typeface="Times New Roman" panose="02020603050405020304" pitchFamily="18" charset="0"/>
              </a:rPr>
              <a:t>Μέθοδο της Συμφωνίας </a:t>
            </a:r>
            <a:r>
              <a:rPr lang="el-GR" sz="1800" dirty="0">
                <a:effectLst/>
                <a:ea typeface="Calibri" panose="020F0502020204030204" pitchFamily="34" charset="0"/>
                <a:cs typeface="Times New Roman" panose="02020603050405020304" pitchFamily="18" charset="0"/>
              </a:rPr>
              <a:t>είναι: «Οποιεσδήποτε συνθήκες μπορούν να αποκλειστούν χωρίς να επηρεάζουν το φαινόμενο ή μπορούν να απουσιάζουν χωρίς αυτό να είναι παρόν, δε συνδέονται </a:t>
            </a:r>
            <a:r>
              <a:rPr lang="el-GR" sz="1800" dirty="0" err="1">
                <a:effectLst/>
                <a:ea typeface="Calibri" panose="020F0502020204030204" pitchFamily="34" charset="0"/>
                <a:cs typeface="Times New Roman" panose="02020603050405020304" pitchFamily="18" charset="0"/>
              </a:rPr>
              <a:t>αιτιακά</a:t>
            </a:r>
            <a:r>
              <a:rPr lang="el-GR" sz="1800" dirty="0">
                <a:effectLst/>
                <a:ea typeface="Calibri" panose="020F0502020204030204" pitchFamily="34" charset="0"/>
                <a:cs typeface="Times New Roman" panose="02020603050405020304" pitchFamily="18" charset="0"/>
              </a:rPr>
              <a:t> με αυτό. Εφόσον έτσι εξαλείφεται η περιστασιακή συνθήκη, εάν παραμένει μόνο μία, αυτή είναι η αιτία που αναζητούμε: εάν περισσότερες από μία, τότε αυτές είναι, ή περιλαμβάνουν ανάμεσά τους, την αιτία […]» (</a:t>
            </a:r>
            <a:r>
              <a:rPr lang="el-GR" sz="1800" dirty="0" err="1">
                <a:effectLst/>
                <a:ea typeface="Calibri" panose="020F0502020204030204" pitchFamily="34" charset="0"/>
                <a:cs typeface="Times New Roman" panose="02020603050405020304" pitchFamily="18" charset="0"/>
              </a:rPr>
              <a:t>ό.π</a:t>
            </a:r>
            <a:r>
              <a:rPr lang="el-GR" sz="1800" dirty="0">
                <a:effectLst/>
                <a:ea typeface="Calibri" panose="020F0502020204030204" pitchFamily="34" charset="0"/>
                <a:cs typeface="Times New Roman" panose="02020603050405020304" pitchFamily="18" charset="0"/>
              </a:rPr>
              <a:t>.). </a:t>
            </a:r>
          </a:p>
          <a:p>
            <a:pPr algn="just">
              <a:lnSpc>
                <a:spcPct val="115000"/>
              </a:lnSpc>
            </a:pPr>
            <a:endParaRPr lang="el-GR" dirty="0">
              <a:ea typeface="Calibri" panose="020F0502020204030204" pitchFamily="34" charset="0"/>
              <a:cs typeface="Times New Roman" panose="02020603050405020304" pitchFamily="18" charset="0"/>
            </a:endParaRPr>
          </a:p>
          <a:p>
            <a:pPr algn="just">
              <a:lnSpc>
                <a:spcPct val="115000"/>
              </a:lnSpc>
            </a:pPr>
            <a:r>
              <a:rPr lang="el-GR" sz="1800" dirty="0">
                <a:effectLst/>
                <a:ea typeface="Calibri" panose="020F0502020204030204" pitchFamily="34" charset="0"/>
                <a:cs typeface="Times New Roman" panose="02020603050405020304" pitchFamily="18" charset="0"/>
              </a:rPr>
              <a:t>Το αξίωμα για τη </a:t>
            </a:r>
            <a:r>
              <a:rPr lang="el-GR" sz="1800" i="1" dirty="0">
                <a:effectLst/>
                <a:ea typeface="Calibri" panose="020F0502020204030204" pitchFamily="34" charset="0"/>
                <a:cs typeface="Times New Roman" panose="02020603050405020304" pitchFamily="18" charset="0"/>
              </a:rPr>
              <a:t>Μέθοδο της Διαφοράς</a:t>
            </a:r>
            <a:r>
              <a:rPr lang="el-GR" sz="1800" dirty="0">
                <a:effectLst/>
                <a:ea typeface="Calibri" panose="020F0502020204030204" pitchFamily="34" charset="0"/>
                <a:cs typeface="Times New Roman" panose="02020603050405020304" pitchFamily="18" charset="0"/>
              </a:rPr>
              <a:t> είναι: «Ό,τι εξ όσων προηγούνται δεν μπορεί να αποκλειστεί χωρίς να αποτραπεί το φαινόμενο, είναι η αιτία ή μια συνθήκη αυτού του φαινομένου: Ό,τι εξ όσων έπονται μπορεί να αποκλειστεί χωρίς καμία άλλη διαφορά σε ό,τι προηγείται πλην της απουσίας του συγκεκριμένου [πράγματος], είναι το αποτέλεσμα εκείνου» (1911, 256). </a:t>
            </a:r>
          </a:p>
          <a:p>
            <a:pPr algn="just">
              <a:lnSpc>
                <a:spcPct val="115000"/>
              </a:lnSpc>
            </a:pPr>
            <a:endParaRPr lang="el-GR" dirty="0">
              <a:ea typeface="Calibri" panose="020F0502020204030204" pitchFamily="34" charset="0"/>
              <a:cs typeface="Times New Roman" panose="02020603050405020304" pitchFamily="18" charset="0"/>
            </a:endParaRPr>
          </a:p>
          <a:p>
            <a:pPr algn="just">
              <a:lnSpc>
                <a:spcPct val="115000"/>
              </a:lnSpc>
            </a:pPr>
            <a:r>
              <a:rPr lang="el-GR" sz="1800" dirty="0">
                <a:effectLst/>
                <a:ea typeface="Calibri" panose="020F0502020204030204" pitchFamily="34" charset="0"/>
                <a:cs typeface="Times New Roman" panose="02020603050405020304" pitchFamily="18" charset="0"/>
              </a:rPr>
              <a:t>Εκείνο που έχει σημασία να υπογραμμίσουμε είναι ότι αν και ένα μόνο ζεύγος (ή ακόμη και ένα μοναδικό) προσεκτικά ελεγχόμενων πειραμάτων (ή ελεγχόμενο πείραμα) μπορεί να μας οδηγήσει στις αιτίες συγκεκριμένων αποτελεσμάτων, εκείνο που κατά τον </a:t>
            </a:r>
            <a:r>
              <a:rPr lang="en-US" sz="1800" dirty="0">
                <a:effectLst/>
                <a:ea typeface="Calibri" panose="020F0502020204030204" pitchFamily="34" charset="0"/>
                <a:cs typeface="Times New Roman" panose="02020603050405020304" pitchFamily="18" charset="0"/>
              </a:rPr>
              <a:t>Mill </a:t>
            </a:r>
            <a:r>
              <a:rPr lang="el-GR" sz="1800" dirty="0">
                <a:effectLst/>
                <a:ea typeface="Calibri" panose="020F0502020204030204" pitchFamily="34" charset="0"/>
                <a:cs typeface="Times New Roman" panose="02020603050405020304" pitchFamily="18" charset="0"/>
              </a:rPr>
              <a:t>κάνει αυτή τη διαφορά δυνατή είναι ότι </a:t>
            </a:r>
            <a:r>
              <a:rPr lang="el-GR" sz="1800" b="1" dirty="0">
                <a:solidFill>
                  <a:srgbClr val="FF0000"/>
                </a:solidFill>
                <a:effectLst/>
                <a:ea typeface="Calibri" panose="020F0502020204030204" pitchFamily="34" charset="0"/>
                <a:cs typeface="Times New Roman" panose="02020603050405020304" pitchFamily="18" charset="0"/>
              </a:rPr>
              <a:t>οι </a:t>
            </a:r>
            <a:r>
              <a:rPr lang="el-GR" sz="1800" b="1" dirty="0" err="1">
                <a:solidFill>
                  <a:srgbClr val="FF0000"/>
                </a:solidFill>
                <a:effectLst/>
                <a:ea typeface="Calibri" panose="020F0502020204030204" pitchFamily="34" charset="0"/>
                <a:cs typeface="Times New Roman" panose="02020603050405020304" pitchFamily="18" charset="0"/>
              </a:rPr>
              <a:t>αιτιακές</a:t>
            </a:r>
            <a:r>
              <a:rPr lang="el-GR" sz="1800" b="1" dirty="0">
                <a:solidFill>
                  <a:srgbClr val="FF0000"/>
                </a:solidFill>
                <a:effectLst/>
                <a:ea typeface="Calibri" panose="020F0502020204030204" pitchFamily="34" charset="0"/>
                <a:cs typeface="Times New Roman" panose="02020603050405020304" pitchFamily="18" charset="0"/>
              </a:rPr>
              <a:t> συνδέσεις και νόμοι της φύσης ενσωματώνονται σε κανονικότητες – που εδραιώνονται, εσχάτως, στην </a:t>
            </a:r>
            <a:r>
              <a:rPr lang="el-GR" sz="1800" b="1" dirty="0" err="1">
                <a:solidFill>
                  <a:srgbClr val="FF0000"/>
                </a:solidFill>
                <a:effectLst/>
                <a:ea typeface="Calibri" panose="020F0502020204030204" pitchFamily="34" charset="0"/>
                <a:cs typeface="Times New Roman" panose="02020603050405020304" pitchFamily="18" charset="0"/>
              </a:rPr>
              <a:t>απαριθμητική</a:t>
            </a:r>
            <a:r>
              <a:rPr lang="el-GR" sz="1800" b="1" dirty="0">
                <a:solidFill>
                  <a:srgbClr val="FF0000"/>
                </a:solidFill>
                <a:effectLst/>
                <a:ea typeface="Calibri" panose="020F0502020204030204" pitchFamily="34" charset="0"/>
                <a:cs typeface="Times New Roman" panose="02020603050405020304" pitchFamily="18" charset="0"/>
              </a:rPr>
              <a:t> επαγωγή</a:t>
            </a:r>
            <a:r>
              <a:rPr lang="el-GR" sz="1800" dirty="0">
                <a:effectLst/>
                <a:ea typeface="Calibri" panose="020F0502020204030204" pitchFamily="34" charset="0"/>
                <a:cs typeface="Times New Roman" panose="02020603050405020304" pitchFamily="18" charset="0"/>
              </a:rPr>
              <a:t>. </a:t>
            </a:r>
            <a:endParaRPr lang="el-G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837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3018"/>
            <a:ext cx="3419764" cy="2078182"/>
          </a:xfrm>
        </p:spPr>
        <p:txBody>
          <a:bodyPr>
            <a:normAutofit fontScale="90000"/>
          </a:bodyPr>
          <a:lstStyle/>
          <a:p>
            <a:r>
              <a:rPr lang="is-IS" b="1" dirty="0">
                <a:solidFill>
                  <a:srgbClr val="FF0000"/>
                </a:solidFill>
              </a:rPr>
              <a:t>              </a:t>
            </a:r>
            <a:r>
              <a:rPr lang="is-IS" b="1" dirty="0">
                <a:solidFill>
                  <a:srgbClr val="FF0000"/>
                </a:solidFill>
                <a:latin typeface="Arial Black" panose="020B0A04020102020204" pitchFamily="34" charset="0"/>
              </a:rPr>
              <a:t>IMMANUEL </a:t>
            </a:r>
            <a:br>
              <a:rPr lang="is-IS" b="1" dirty="0">
                <a:solidFill>
                  <a:srgbClr val="FF0000"/>
                </a:solidFill>
                <a:latin typeface="Arial Black" panose="020B0A04020102020204" pitchFamily="34" charset="0"/>
              </a:rPr>
            </a:br>
            <a:r>
              <a:rPr lang="is-IS" b="1" dirty="0">
                <a:solidFill>
                  <a:srgbClr val="FF0000"/>
                </a:solidFill>
                <a:latin typeface="Arial Black" panose="020B0A04020102020204" pitchFamily="34" charset="0"/>
              </a:rPr>
              <a:t>KANT </a:t>
            </a:r>
            <a:br>
              <a:rPr lang="is-IS" b="1" dirty="0">
                <a:solidFill>
                  <a:srgbClr val="FF0000"/>
                </a:solidFill>
              </a:rPr>
            </a:br>
            <a:r>
              <a:rPr lang="is-IS" b="1" dirty="0">
                <a:solidFill>
                  <a:srgbClr val="FF0000"/>
                </a:solidFill>
                <a:latin typeface="+mn-lt"/>
              </a:rPr>
              <a:t>(1724-1804)</a:t>
            </a:r>
            <a:endParaRPr lang="en-US" b="1" dirty="0">
              <a:solidFill>
                <a:srgbClr val="FF0000"/>
              </a:solidFill>
              <a:latin typeface="+mn-lt"/>
            </a:endParaRPr>
          </a:p>
        </p:txBody>
      </p:sp>
      <p:pic>
        <p:nvPicPr>
          <p:cNvPr id="2050" name="Picture 2" descr="Immanuel Kant - Simple English Wikipedia, the free encyclopedia">
            <a:extLst>
              <a:ext uri="{FF2B5EF4-FFF2-40B4-BE49-F238E27FC236}">
                <a16:creationId xmlns:a16="http://schemas.microsoft.com/office/drawing/2014/main" id="{E4F60298-3136-45B7-AE7D-848B61C0C2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8836" y="488950"/>
            <a:ext cx="3888458" cy="568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3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683817-2D9F-4AB4-BD87-0A0DAB0F4376}"/>
              </a:ext>
            </a:extLst>
          </p:cNvPr>
          <p:cNvSpPr txBox="1"/>
          <p:nvPr/>
        </p:nvSpPr>
        <p:spPr>
          <a:xfrm>
            <a:off x="1071418" y="582067"/>
            <a:ext cx="10049163"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Ο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Kant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θεώρησε ότι ο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Hume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αμφισβήτησε την ίδια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τη δυνατότητα της επιστήμης</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και ανέλαβε ο ίδιος να δείξει πώς είναι δυνατή η επιστήμη. Απέρριψε τον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αυστηρό εμπειρισμό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(ο οποίος αρνιόταν τον ενεργό ρόλο του νου στην κατανόηση και αναπαράσταση του κόσμου της εμπειρίας) και τον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μη κριτικό ορθολογισμό </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(ο οποίος αναγνώριζε τον ενεργό ρόλο του νου αλλά του έδινε μια σχεδόν απεριόριστη δύναμη να φθάνει στην ουσιαστική γνώση του κόσμου βασισμένος μόνο στα φώτα του Λόγου). Ισχυρίστηκε ότι </a:t>
            </a:r>
            <a:r>
              <a:rPr kumimoji="0" lang="el-GR"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αν και όλη η γνώση ξεκινά με την εμπειρία, δεν προέρχεται από αυτήν</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διαμορφώνεται ενεργά από τις κατηγορίες του  νου και τις μορφές της καθαρής εποπτείας (χώρο και χρόνο).</a:t>
            </a:r>
            <a:r>
              <a:rPr kumimoji="0" lang="el-G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l-GR"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Ο νους επιβάλλει, ως έχει, κάποια εννοιολογική δομή στον κόσμο, χωρίς την οποία η εμπειρία θα ήταν αδύνατη. </a:t>
            </a:r>
            <a:endParaRPr kumimoji="0" lang="el-GR" sz="28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90441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685103"/>
            <a:ext cx="8686800" cy="5487794"/>
          </a:xfrm>
        </p:spPr>
        <p:txBody>
          <a:bodyPr>
            <a:normAutofit/>
          </a:bodyPr>
          <a:lstStyle/>
          <a:p>
            <a:pPr marL="0" indent="0" algn="just">
              <a:buNone/>
            </a:pPr>
            <a:r>
              <a:rPr lang="el-GR" sz="4000" dirty="0"/>
              <a:t>«Η απόλυτη αναγκαιότητα είναι είτε </a:t>
            </a:r>
            <a:r>
              <a:rPr lang="el-GR" sz="4000" b="1" dirty="0">
                <a:solidFill>
                  <a:srgbClr val="FF0000"/>
                </a:solidFill>
              </a:rPr>
              <a:t>ΛΟΓΙΚΗ</a:t>
            </a:r>
            <a:r>
              <a:rPr lang="el-GR" sz="4000" dirty="0"/>
              <a:t>: στηρίζεται στην αρχή της μη αντίφασης, είτε </a:t>
            </a:r>
            <a:r>
              <a:rPr lang="el-GR" sz="4000" b="1" dirty="0">
                <a:solidFill>
                  <a:srgbClr val="FF0000"/>
                </a:solidFill>
              </a:rPr>
              <a:t>ΠΡΑΓΜΑΤΙΚΗ</a:t>
            </a:r>
            <a:r>
              <a:rPr lang="el-GR" sz="4000" dirty="0"/>
              <a:t>: δεν στηρίζεται στην αρχή της μη αντίφασης. </a:t>
            </a:r>
          </a:p>
          <a:p>
            <a:pPr marL="0" indent="0" algn="just">
              <a:buNone/>
            </a:pPr>
            <a:r>
              <a:rPr lang="el-GR" sz="4000" dirty="0"/>
              <a:t>Η πρώτη είναι </a:t>
            </a:r>
            <a:r>
              <a:rPr lang="el-GR" sz="4000" b="1" dirty="0"/>
              <a:t>η αναγκαιότητα των κρίσεων</a:t>
            </a:r>
            <a:r>
              <a:rPr lang="en-GB" sz="4000" dirty="0"/>
              <a:t>. </a:t>
            </a:r>
            <a:r>
              <a:rPr lang="el-GR" sz="4000" dirty="0"/>
              <a:t>Ή αναγκαιότητα της σχέσης </a:t>
            </a:r>
            <a:r>
              <a:rPr lang="el-GR" sz="4000" b="1" dirty="0"/>
              <a:t>υποκειμένου-κατηγορουμένου</a:t>
            </a:r>
            <a:r>
              <a:rPr lang="en-GB" sz="4000" dirty="0"/>
              <a:t>. </a:t>
            </a:r>
            <a:endParaRPr lang="el-GR" sz="4000" dirty="0"/>
          </a:p>
          <a:p>
            <a:pPr marL="0" indent="0" algn="just">
              <a:buNone/>
            </a:pPr>
            <a:r>
              <a:rPr lang="el-GR" sz="4000" dirty="0"/>
              <a:t>Η δεύτερη είναι η</a:t>
            </a:r>
            <a:r>
              <a:rPr lang="en-GB" sz="4000" dirty="0"/>
              <a:t> </a:t>
            </a:r>
            <a:r>
              <a:rPr lang="el-GR" sz="4000" b="1" dirty="0">
                <a:solidFill>
                  <a:srgbClr val="FF0000"/>
                </a:solidFill>
              </a:rPr>
              <a:t>αναγκαιότητα των όντων</a:t>
            </a:r>
            <a:r>
              <a:rPr lang="el-GR" dirty="0"/>
              <a:t>».</a:t>
            </a:r>
            <a:endParaRPr lang="en-US" dirty="0"/>
          </a:p>
        </p:txBody>
      </p:sp>
    </p:spTree>
    <p:extLst>
      <p:ext uri="{BB962C8B-B14F-4D97-AF65-F5344CB8AC3E}">
        <p14:creationId xmlns:p14="http://schemas.microsoft.com/office/powerpoint/2010/main" val="150966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66634"/>
            <a:ext cx="8229600" cy="6075630"/>
          </a:xfrm>
        </p:spPr>
        <p:txBody>
          <a:bodyPr>
            <a:normAutofit fontScale="62500" lnSpcReduction="20000"/>
          </a:bodyPr>
          <a:lstStyle/>
          <a:p>
            <a:pPr marL="0" indent="0">
              <a:buNone/>
            </a:pPr>
            <a:r>
              <a:rPr lang="en-GB" b="1" dirty="0"/>
              <a:t> </a:t>
            </a:r>
            <a:r>
              <a:rPr lang="el-GR" b="1" dirty="0"/>
              <a:t>Και στα </a:t>
            </a:r>
            <a:r>
              <a:rPr lang="en-GB" b="1" dirty="0"/>
              <a:t>1763</a:t>
            </a:r>
            <a:endParaRPr lang="el-GR" b="1" dirty="0"/>
          </a:p>
          <a:p>
            <a:pPr marL="0" indent="0">
              <a:buNone/>
            </a:pPr>
            <a:endParaRPr lang="en-US" dirty="0"/>
          </a:p>
          <a:p>
            <a:pPr marL="0" indent="0" algn="just">
              <a:buNone/>
            </a:pPr>
            <a:r>
              <a:rPr lang="el-GR" dirty="0"/>
              <a:t>Κατανοώ πλήρως </a:t>
            </a:r>
            <a:r>
              <a:rPr lang="el-GR" dirty="0">
                <a:solidFill>
                  <a:srgbClr val="FF0000"/>
                </a:solidFill>
              </a:rPr>
              <a:t>πώς τίθεται μία συνέπεια σε μια βάση-θεμέλιο [</a:t>
            </a:r>
            <a:r>
              <a:rPr lang="en-US" dirty="0">
                <a:solidFill>
                  <a:srgbClr val="FF0000"/>
                </a:solidFill>
              </a:rPr>
              <a:t>ground</a:t>
            </a:r>
            <a:r>
              <a:rPr lang="el-GR" dirty="0">
                <a:solidFill>
                  <a:srgbClr val="FF0000"/>
                </a:solidFill>
              </a:rPr>
              <a:t>] σύμφωνα με τον κανόνα της ταυτότητας</a:t>
            </a:r>
            <a:r>
              <a:rPr lang="en-GB" dirty="0"/>
              <a:t>: </a:t>
            </a:r>
            <a:r>
              <a:rPr lang="el-GR" dirty="0"/>
              <a:t>η ανάλυση των εννοιών δείχνει ότι η συνέπεια περιλαμβάνεται στο </a:t>
            </a:r>
            <a:r>
              <a:rPr lang="el-GR" dirty="0">
                <a:solidFill>
                  <a:srgbClr val="FF0000"/>
                </a:solidFill>
              </a:rPr>
              <a:t>θεμέλιο</a:t>
            </a:r>
            <a:r>
              <a:rPr lang="en-GB" dirty="0"/>
              <a:t>. (...)  </a:t>
            </a:r>
          </a:p>
          <a:p>
            <a:pPr algn="just"/>
            <a:endParaRPr lang="en-GB" dirty="0"/>
          </a:p>
          <a:p>
            <a:pPr marL="0" indent="0" algn="just">
              <a:buNone/>
            </a:pPr>
            <a:r>
              <a:rPr lang="el-GR" dirty="0"/>
              <a:t>Αλλά εκείνο το οποίο θα επιθυμούσα να μου εξηγηθεί</a:t>
            </a:r>
            <a:r>
              <a:rPr lang="en-GB" dirty="0"/>
              <a:t>, </a:t>
            </a:r>
            <a:r>
              <a:rPr lang="el-GR" dirty="0"/>
              <a:t>είναι</a:t>
            </a:r>
            <a:r>
              <a:rPr lang="en-GB" dirty="0"/>
              <a:t> </a:t>
            </a:r>
            <a:r>
              <a:rPr lang="el-GR" dirty="0">
                <a:solidFill>
                  <a:srgbClr val="FF0000"/>
                </a:solidFill>
              </a:rPr>
              <a:t>πώς προκύπτει ένα πράγμα από ένα άλλο</a:t>
            </a:r>
            <a:r>
              <a:rPr lang="en-GB" dirty="0">
                <a:solidFill>
                  <a:srgbClr val="FF0000"/>
                </a:solidFill>
              </a:rPr>
              <a:t>, </a:t>
            </a:r>
            <a:r>
              <a:rPr lang="el-GR" dirty="0">
                <a:solidFill>
                  <a:srgbClr val="FF0000"/>
                </a:solidFill>
              </a:rPr>
              <a:t>αν όχι σύμφωνα με το νόμο της ταυτότητας</a:t>
            </a:r>
            <a:r>
              <a:rPr lang="en-GB" dirty="0"/>
              <a:t>. (...) </a:t>
            </a:r>
          </a:p>
          <a:p>
            <a:pPr marL="0" indent="0" algn="just">
              <a:buNone/>
            </a:pPr>
            <a:endParaRPr lang="en-GB" dirty="0"/>
          </a:p>
          <a:p>
            <a:pPr marL="0" indent="0" algn="just">
              <a:buNone/>
            </a:pPr>
            <a:r>
              <a:rPr lang="el-GR" dirty="0"/>
              <a:t>Ως προς αυτή την </a:t>
            </a:r>
            <a:r>
              <a:rPr lang="el-GR" dirty="0">
                <a:solidFill>
                  <a:srgbClr val="FF0000"/>
                </a:solidFill>
              </a:rPr>
              <a:t>πραγματική βάση </a:t>
            </a:r>
            <a:r>
              <a:rPr lang="el-GR" dirty="0"/>
              <a:t>και τη σχέση της με τη συνέπεια το ερώτημά μου θα μπορούσε να τεθεί υπό την ακόλουθη απλή μορφή</a:t>
            </a:r>
            <a:r>
              <a:rPr lang="en-GB" dirty="0"/>
              <a:t>: </a:t>
            </a:r>
            <a:r>
              <a:rPr lang="el-GR" dirty="0"/>
              <a:t>πώς θα πρέπει να καταλάβω το γεγονός ότι</a:t>
            </a:r>
            <a:r>
              <a:rPr lang="en-GB" dirty="0"/>
              <a:t>, </a:t>
            </a:r>
            <a:r>
              <a:rPr lang="el-GR" dirty="0">
                <a:solidFill>
                  <a:srgbClr val="FF0000"/>
                </a:solidFill>
              </a:rPr>
              <a:t>επειδή κάτι υπάρχει</a:t>
            </a:r>
            <a:r>
              <a:rPr lang="en-GB" dirty="0">
                <a:solidFill>
                  <a:srgbClr val="FF0000"/>
                </a:solidFill>
              </a:rPr>
              <a:t>, </a:t>
            </a:r>
            <a:r>
              <a:rPr lang="el-GR" dirty="0">
                <a:solidFill>
                  <a:srgbClr val="FF0000"/>
                </a:solidFill>
              </a:rPr>
              <a:t>υπάρχει και κάτι άλλο;</a:t>
            </a:r>
            <a:r>
              <a:rPr lang="en-GB" b="1" dirty="0">
                <a:solidFill>
                  <a:srgbClr val="FF0000"/>
                </a:solidFill>
              </a:rPr>
              <a:t> </a:t>
            </a:r>
            <a:r>
              <a:rPr lang="en-GB" b="1" dirty="0"/>
              <a:t>(...) </a:t>
            </a:r>
          </a:p>
          <a:p>
            <a:pPr marL="0" indent="0" algn="just">
              <a:buNone/>
            </a:pPr>
            <a:endParaRPr lang="en-GB" b="1" dirty="0"/>
          </a:p>
          <a:p>
            <a:pPr marL="0" indent="0" algn="just">
              <a:buNone/>
            </a:pPr>
            <a:r>
              <a:rPr lang="el-GR" dirty="0"/>
              <a:t>Ένα σώμα </a:t>
            </a:r>
            <a:r>
              <a:rPr lang="en-GB" dirty="0"/>
              <a:t>A </a:t>
            </a:r>
            <a:r>
              <a:rPr lang="el-GR" dirty="0"/>
              <a:t>βρίσκεται σε κίνηση. Ένα άλλο σώμα</a:t>
            </a:r>
            <a:r>
              <a:rPr lang="en-GB" dirty="0"/>
              <a:t> B, </a:t>
            </a:r>
            <a:r>
              <a:rPr lang="el-GR" dirty="0"/>
              <a:t>όντας στην ευθεία από το </a:t>
            </a:r>
            <a:r>
              <a:rPr lang="en-GB" dirty="0"/>
              <a:t>A, </a:t>
            </a:r>
            <a:r>
              <a:rPr lang="el-GR" dirty="0"/>
              <a:t>είναι σε ηρεμία</a:t>
            </a:r>
            <a:r>
              <a:rPr lang="en-GB" dirty="0"/>
              <a:t>. </a:t>
            </a:r>
            <a:r>
              <a:rPr lang="el-GR" dirty="0">
                <a:solidFill>
                  <a:srgbClr val="FF0000"/>
                </a:solidFill>
              </a:rPr>
              <a:t>Η κίνηση του </a:t>
            </a:r>
            <a:r>
              <a:rPr lang="en-GB" dirty="0">
                <a:solidFill>
                  <a:srgbClr val="FF0000"/>
                </a:solidFill>
              </a:rPr>
              <a:t>A </a:t>
            </a:r>
            <a:r>
              <a:rPr lang="el-GR" dirty="0">
                <a:solidFill>
                  <a:srgbClr val="FF0000"/>
                </a:solidFill>
              </a:rPr>
              <a:t>είναι κάτι. Η κίνηση του </a:t>
            </a:r>
            <a:r>
              <a:rPr lang="en-GB" dirty="0">
                <a:solidFill>
                  <a:srgbClr val="FF0000"/>
                </a:solidFill>
              </a:rPr>
              <a:t>B </a:t>
            </a:r>
            <a:r>
              <a:rPr lang="el-GR" dirty="0">
                <a:solidFill>
                  <a:srgbClr val="FF0000"/>
                </a:solidFill>
              </a:rPr>
              <a:t>είναι κάτι άλλο και ωστόσο η μία τίθεται από την άλλη</a:t>
            </a:r>
            <a:r>
              <a:rPr lang="en-GB" dirty="0">
                <a:solidFill>
                  <a:srgbClr val="FF0000"/>
                </a:solidFill>
              </a:rPr>
              <a:t> </a:t>
            </a:r>
            <a:r>
              <a:rPr lang="en-GB" dirty="0"/>
              <a:t>(...) </a:t>
            </a:r>
          </a:p>
          <a:p>
            <a:pPr marL="0" indent="0" algn="just">
              <a:buNone/>
            </a:pPr>
            <a:endParaRPr lang="en-GB" dirty="0"/>
          </a:p>
          <a:p>
            <a:pPr marL="0" indent="0" algn="just">
              <a:buNone/>
            </a:pPr>
            <a:r>
              <a:rPr lang="el-GR" dirty="0"/>
              <a:t>Έχω στοχαστεί πάνω στη φύση της γνωστικής μας λειτουργίας μας, αναφορικά με την κρίση μας για τις βάσεις και τις συνέπειες</a:t>
            </a:r>
            <a:r>
              <a:rPr lang="en-GB" dirty="0"/>
              <a:t>, </a:t>
            </a:r>
            <a:r>
              <a:rPr lang="el-GR" dirty="0"/>
              <a:t>και</a:t>
            </a:r>
            <a:r>
              <a:rPr lang="en-GB" dirty="0"/>
              <a:t> </a:t>
            </a:r>
            <a:r>
              <a:rPr lang="el-GR" dirty="0">
                <a:solidFill>
                  <a:srgbClr val="FF0000"/>
                </a:solidFill>
              </a:rPr>
              <a:t>κάποια μέρα θα παρουσιάσω μια λεπτομερή θεώρηση των καρπών του στοχασμού μου</a:t>
            </a:r>
            <a:r>
              <a:rPr lang="en-GB" dirty="0"/>
              <a:t>. </a:t>
            </a:r>
            <a:endParaRPr lang="en-US" dirty="0"/>
          </a:p>
        </p:txBody>
      </p:sp>
    </p:spTree>
    <p:extLst>
      <p:ext uri="{BB962C8B-B14F-4D97-AF65-F5344CB8AC3E}">
        <p14:creationId xmlns:p14="http://schemas.microsoft.com/office/powerpoint/2010/main" val="3581937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2655" y="579997"/>
            <a:ext cx="8229600" cy="5913167"/>
          </a:xfrm>
        </p:spPr>
        <p:txBody>
          <a:bodyPr>
            <a:normAutofit fontScale="25000" lnSpcReduction="20000"/>
          </a:bodyPr>
          <a:lstStyle/>
          <a:p>
            <a:pPr algn="just"/>
            <a:r>
              <a:rPr lang="el-GR" sz="9600" b="1" dirty="0"/>
              <a:t>Τι μας λέει; Η αναγκαιότητα που εδράζεται στην αρχή της μη αντίφασης </a:t>
            </a:r>
            <a:r>
              <a:rPr lang="en-GB" sz="9600" b="1" dirty="0"/>
              <a:t>PNC </a:t>
            </a:r>
            <a:r>
              <a:rPr lang="el-GR" sz="9600" b="1" dirty="0"/>
              <a:t>θα ήταν καλύτερο να μην είναι το μόνο είδος αναγκαιότητας </a:t>
            </a:r>
            <a:r>
              <a:rPr lang="en-GB" sz="9600" b="1" dirty="0"/>
              <a:t>(logical ground). </a:t>
            </a:r>
            <a:r>
              <a:rPr lang="el-GR" sz="9600" b="1" dirty="0"/>
              <a:t>Διότι εάν ήταν</a:t>
            </a:r>
            <a:r>
              <a:rPr lang="en-GB" sz="9600" b="1" dirty="0"/>
              <a:t>, </a:t>
            </a:r>
            <a:r>
              <a:rPr lang="el-GR" sz="9600" b="1" dirty="0"/>
              <a:t>δεν θα μπορούσαμε </a:t>
            </a:r>
            <a:r>
              <a:rPr lang="el-GR" sz="9600" dirty="0"/>
              <a:t>«να κατανοήσουμε το γεγονός ότι</a:t>
            </a:r>
            <a:r>
              <a:rPr lang="en-GB" sz="9600" dirty="0"/>
              <a:t>, </a:t>
            </a:r>
            <a:r>
              <a:rPr lang="el-GR" sz="9600" dirty="0"/>
              <a:t>επειδή κάτι είναι</a:t>
            </a:r>
            <a:r>
              <a:rPr lang="en-GB" sz="9600" dirty="0"/>
              <a:t>, </a:t>
            </a:r>
            <a:r>
              <a:rPr lang="el-GR" sz="9600" dirty="0"/>
              <a:t>είναι και κάτι άλλο»</a:t>
            </a:r>
            <a:r>
              <a:rPr lang="en-GB" sz="9600" dirty="0"/>
              <a:t>. </a:t>
            </a:r>
            <a:r>
              <a:rPr lang="el-GR" sz="9600" dirty="0"/>
              <a:t>Όμως το καταλαβαίνουμε το γεγονός αυτό. Οπότε θα πρέπει να υπάρχει κάποιο είδος αναγκαιότητας που πάει πέρα από τα όρια της </a:t>
            </a:r>
            <a:r>
              <a:rPr lang="en-GB" sz="9600" dirty="0"/>
              <a:t>PNC—</a:t>
            </a:r>
            <a:r>
              <a:rPr lang="el-GR" sz="9600" dirty="0"/>
              <a:t>πραγματικής</a:t>
            </a:r>
            <a:r>
              <a:rPr lang="en-GB" sz="9600" dirty="0"/>
              <a:t> </a:t>
            </a:r>
            <a:r>
              <a:rPr lang="el-GR" sz="9600" dirty="0"/>
              <a:t>βάσης</a:t>
            </a:r>
            <a:r>
              <a:rPr lang="en-GB" sz="9600" dirty="0"/>
              <a:t>.</a:t>
            </a:r>
          </a:p>
          <a:p>
            <a:endParaRPr lang="en-GB" sz="9600" dirty="0"/>
          </a:p>
          <a:p>
            <a:endParaRPr lang="en-US" sz="9600" dirty="0"/>
          </a:p>
          <a:p>
            <a:r>
              <a:rPr lang="el-GR" sz="9600" b="1" dirty="0"/>
              <a:t>«Η βροχή δεν ακολουθεί ποτέ τον άνεμο εξαιτίας του νόμου της ταυτότητας»</a:t>
            </a:r>
            <a:r>
              <a:rPr lang="en-GB" sz="9600" b="1" dirty="0"/>
              <a:t>.</a:t>
            </a:r>
            <a:endParaRPr lang="el-GR" sz="9600" b="1" dirty="0"/>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l-GR" sz="9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lang="el-GR" sz="9600" dirty="0">
              <a:solidFill>
                <a:prstClr val="black"/>
              </a:solidFill>
              <a:latin typeface="Calibri"/>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l-GR" sz="96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r>
              <a:rPr kumimoji="0" lang="el-GR" sz="9600" b="0" i="0" u="none" strike="noStrike" kern="1200" cap="none" spc="0" normalizeH="0" baseline="0" noProof="0" dirty="0">
                <a:ln>
                  <a:noFill/>
                </a:ln>
                <a:solidFill>
                  <a:prstClr val="black"/>
                </a:solidFill>
                <a:effectLst/>
                <a:uLnTx/>
                <a:uFillTx/>
                <a:latin typeface="Calibri"/>
                <a:ea typeface="+mn-ea"/>
                <a:cs typeface="+mn-cs"/>
              </a:rPr>
              <a:t>Γιατί το λέει αυτό; Επειδή έχει προκύψει ένα νέο ζήτημα. </a:t>
            </a:r>
            <a:r>
              <a:rPr kumimoji="0" lang="el-GR" sz="9600" b="1" i="0" u="none" strike="noStrike" kern="1200" cap="none" spc="0" normalizeH="0" baseline="0" noProof="0" dirty="0">
                <a:ln>
                  <a:noFill/>
                </a:ln>
                <a:solidFill>
                  <a:srgbClr val="FF0000"/>
                </a:solidFill>
                <a:effectLst/>
                <a:uLnTx/>
                <a:uFillTx/>
                <a:latin typeface="Calibri"/>
                <a:ea typeface="+mn-ea"/>
                <a:cs typeface="+mn-cs"/>
              </a:rPr>
              <a:t>Πώς είναι δυνατόν να υπάρχουν φυσικά αναγκαίες συνδέσεις που να μην είναι λογικά αναγκαίες συνδέσεις; </a:t>
            </a:r>
            <a:endParaRPr kumimoji="0" lang="en-US" sz="9600" b="0" i="0" u="none" strike="noStrike" kern="1200" cap="none" spc="0" normalizeH="0" baseline="0" noProof="0" dirty="0">
              <a:ln>
                <a:noFill/>
              </a:ln>
              <a:solidFill>
                <a:srgbClr val="FF0000"/>
              </a:solidFill>
              <a:effectLst/>
              <a:uLnTx/>
              <a:uFillTx/>
              <a:latin typeface="Calibri"/>
              <a:ea typeface="+mn-ea"/>
              <a:cs typeface="+mn-cs"/>
            </a:endParaRPr>
          </a:p>
          <a:p>
            <a:endParaRPr lang="el-GR" b="1" dirty="0"/>
          </a:p>
          <a:p>
            <a:endParaRPr lang="el-GR" b="1" dirty="0"/>
          </a:p>
          <a:p>
            <a:endParaRPr lang="en-US" dirty="0"/>
          </a:p>
          <a:p>
            <a:pPr marL="0" indent="0">
              <a:buNone/>
            </a:pPr>
            <a:r>
              <a:rPr lang="en-GB" dirty="0"/>
              <a:t> </a:t>
            </a:r>
            <a:endParaRPr lang="en-US" dirty="0"/>
          </a:p>
        </p:txBody>
      </p:sp>
    </p:spTree>
    <p:extLst>
      <p:ext uri="{BB962C8B-B14F-4D97-AF65-F5344CB8AC3E}">
        <p14:creationId xmlns:p14="http://schemas.microsoft.com/office/powerpoint/2010/main" val="164735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76672"/>
            <a:ext cx="8363272" cy="6192688"/>
          </a:xfrm>
        </p:spPr>
        <p:txBody>
          <a:bodyPr>
            <a:normAutofit fontScale="92500" lnSpcReduction="20000"/>
          </a:bodyPr>
          <a:lstStyle/>
          <a:p>
            <a:pPr marL="0" indent="0" algn="just">
              <a:buNone/>
            </a:pPr>
            <a:r>
              <a:rPr lang="el-GR" dirty="0"/>
              <a:t>Η κίνηση </a:t>
            </a:r>
            <a:r>
              <a:rPr lang="el-GR" b="1" dirty="0"/>
              <a:t>από τον προ-κριτικό</a:t>
            </a:r>
            <a:r>
              <a:rPr lang="en-GB" b="1" dirty="0"/>
              <a:t> Kant </a:t>
            </a:r>
            <a:r>
              <a:rPr lang="el-GR" b="1" dirty="0"/>
              <a:t>στον κριτικό </a:t>
            </a:r>
            <a:r>
              <a:rPr lang="en-GB" b="1" dirty="0"/>
              <a:t>Kant </a:t>
            </a:r>
            <a:r>
              <a:rPr lang="el-GR" dirty="0"/>
              <a:t>ήταν μια κίνηση προς έναν ορισμένο τρόπο προσέγγισης αυτού του είδους το ερώτημα</a:t>
            </a:r>
            <a:r>
              <a:rPr lang="en-GB" dirty="0"/>
              <a:t>.</a:t>
            </a:r>
            <a:endParaRPr lang="en-US" dirty="0"/>
          </a:p>
          <a:p>
            <a:pPr marL="0" indent="0" algn="just">
              <a:buNone/>
            </a:pPr>
            <a:endParaRPr lang="en-GB" dirty="0"/>
          </a:p>
          <a:p>
            <a:pPr marL="0" indent="0" algn="just">
              <a:buNone/>
            </a:pPr>
            <a:r>
              <a:rPr lang="el-GR" b="1" dirty="0"/>
              <a:t>Όχι φουσκώνοντας την οντολογία </a:t>
            </a:r>
            <a:r>
              <a:rPr lang="el-GR" dirty="0"/>
              <a:t>με όρους δυνάμεων</a:t>
            </a:r>
            <a:r>
              <a:rPr lang="en-GB" dirty="0"/>
              <a:t> (</a:t>
            </a:r>
            <a:r>
              <a:rPr lang="el-GR" dirty="0"/>
              <a:t>αν και αυτό έχει επίσης υποστηριχθεί</a:t>
            </a:r>
            <a:r>
              <a:rPr lang="en-GB" dirty="0"/>
              <a:t>) </a:t>
            </a:r>
            <a:r>
              <a:rPr lang="el-GR" dirty="0"/>
              <a:t>αλλά</a:t>
            </a:r>
            <a:r>
              <a:rPr lang="en-GB" dirty="0"/>
              <a:t> </a:t>
            </a:r>
            <a:r>
              <a:rPr lang="el-GR" b="1" dirty="0">
                <a:solidFill>
                  <a:srgbClr val="FF0000"/>
                </a:solidFill>
              </a:rPr>
              <a:t>φουσκώνοντας την επιστημολογία</a:t>
            </a:r>
            <a:r>
              <a:rPr lang="en-GB" dirty="0"/>
              <a:t>. </a:t>
            </a:r>
          </a:p>
          <a:p>
            <a:pPr marL="0" indent="0" algn="just">
              <a:buNone/>
            </a:pPr>
            <a:endParaRPr lang="en-GB" dirty="0"/>
          </a:p>
          <a:p>
            <a:pPr marL="0" indent="0" algn="just">
              <a:buNone/>
            </a:pPr>
            <a:r>
              <a:rPr lang="el-GR" b="1" dirty="0"/>
              <a:t>Το αντικείμενο της μεταφυσικής της επιστήμης είναι οι </a:t>
            </a:r>
            <a:r>
              <a:rPr lang="en-GB" b="1" dirty="0"/>
              <a:t>(</a:t>
            </a:r>
            <a:r>
              <a:rPr lang="el-GR" b="1" dirty="0"/>
              <a:t>συνθετικές</a:t>
            </a:r>
            <a:r>
              <a:rPr lang="en-GB" b="1" dirty="0"/>
              <a:t> a priori) </a:t>
            </a:r>
            <a:r>
              <a:rPr lang="el-GR" b="1" dirty="0"/>
              <a:t>αρχές οι οποίες είναι </a:t>
            </a:r>
            <a:r>
              <a:rPr lang="el-GR" b="1" dirty="0" err="1">
                <a:solidFill>
                  <a:srgbClr val="FF0000"/>
                </a:solidFill>
              </a:rPr>
              <a:t>συγκροτητικές</a:t>
            </a:r>
            <a:r>
              <a:rPr lang="el-GR" b="1" dirty="0">
                <a:solidFill>
                  <a:srgbClr val="FF0000"/>
                </a:solidFill>
              </a:rPr>
              <a:t> του αντικειμένου της επιστήμης </a:t>
            </a:r>
            <a:r>
              <a:rPr lang="el-GR" b="1" dirty="0"/>
              <a:t>και αναγκαίες</a:t>
            </a:r>
            <a:r>
              <a:rPr lang="en-GB" b="1" dirty="0"/>
              <a:t> (</a:t>
            </a:r>
            <a:r>
              <a:rPr lang="el-GR" b="1" dirty="0"/>
              <a:t>δηλαδή αυτές </a:t>
            </a:r>
            <a:r>
              <a:rPr lang="el-GR" b="1" dirty="0">
                <a:solidFill>
                  <a:srgbClr val="FF0000"/>
                </a:solidFill>
              </a:rPr>
              <a:t>απαιτούνται για την ίδια τη δυνατότητα της εμπειρίας </a:t>
            </a:r>
            <a:r>
              <a:rPr lang="en-GB" b="1" dirty="0"/>
              <a:t> </a:t>
            </a:r>
            <a:r>
              <a:rPr lang="el-GR" b="1" dirty="0"/>
              <a:t>και της επιστημονικής γνώσης συγκεκριμένα</a:t>
            </a:r>
            <a:r>
              <a:rPr lang="en-GB" b="1" dirty="0"/>
              <a:t>).</a:t>
            </a:r>
            <a:r>
              <a:rPr lang="en-GB" dirty="0"/>
              <a:t> </a:t>
            </a:r>
          </a:p>
          <a:p>
            <a:pPr marL="0" indent="0">
              <a:buNone/>
            </a:pPr>
            <a:endParaRPr lang="en-GB" sz="2000" dirty="0"/>
          </a:p>
          <a:p>
            <a:endParaRPr lang="en-US" dirty="0"/>
          </a:p>
        </p:txBody>
      </p:sp>
    </p:spTree>
    <p:extLst>
      <p:ext uri="{BB962C8B-B14F-4D97-AF65-F5344CB8AC3E}">
        <p14:creationId xmlns:p14="http://schemas.microsoft.com/office/powerpoint/2010/main" val="214640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866" y="497574"/>
            <a:ext cx="8424935" cy="5628590"/>
          </a:xfrm>
        </p:spPr>
        <p:txBody>
          <a:bodyPr/>
          <a:lstStyle/>
          <a:p>
            <a:pPr marL="0" indent="0" algn="just">
              <a:buNone/>
            </a:pPr>
            <a:r>
              <a:rPr lang="el-GR" b="1" dirty="0"/>
              <a:t>Η φυσική αναγκαιότητα </a:t>
            </a:r>
            <a:r>
              <a:rPr lang="el-GR" b="1" dirty="0">
                <a:solidFill>
                  <a:srgbClr val="FF0000"/>
                </a:solidFill>
              </a:rPr>
              <a:t>υποτίθεται ότι είναι μία από εκείνες τις αρχές: </a:t>
            </a:r>
            <a:r>
              <a:rPr lang="el-GR" b="1" dirty="0"/>
              <a:t>«καθετί που συμβαίνει</a:t>
            </a:r>
            <a:r>
              <a:rPr lang="en-GB" b="1" dirty="0"/>
              <a:t>, </a:t>
            </a:r>
            <a:r>
              <a:rPr lang="el-GR" b="1" dirty="0"/>
              <a:t>δηλαδή</a:t>
            </a:r>
            <a:r>
              <a:rPr lang="en-GB" b="1" dirty="0"/>
              <a:t>, </a:t>
            </a:r>
            <a:r>
              <a:rPr lang="el-GR" b="1" dirty="0"/>
              <a:t>αρχίζει να είναι</a:t>
            </a:r>
            <a:r>
              <a:rPr lang="en-GB" b="1" dirty="0"/>
              <a:t>, </a:t>
            </a:r>
            <a:r>
              <a:rPr lang="el-GR" b="1" dirty="0"/>
              <a:t>προϋποθέτει κάτι που το ακολουθεί σύμφωνα με έναν κανόνα».</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209667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 y="379729"/>
            <a:ext cx="10233891" cy="6058016"/>
          </a:xfrm>
        </p:spPr>
        <p:txBody>
          <a:bodyPr>
            <a:noAutofit/>
          </a:bodyPr>
          <a:lstStyle/>
          <a:p>
            <a:r>
              <a:rPr lang="en-GB" sz="1800" dirty="0"/>
              <a:t>Kant CPR B4</a:t>
            </a:r>
            <a:endParaRPr lang="en-US" sz="1800" dirty="0"/>
          </a:p>
          <a:p>
            <a:pPr algn="just"/>
            <a:r>
              <a:rPr lang="el-GR" sz="1800" dirty="0"/>
              <a:t>«η εμπειρία βέβαια μας διδάσκει, ότι κατιτί είναι φτιαγμένο από τη φύση του έτσι ή αλλιώς, </a:t>
            </a:r>
            <a:r>
              <a:rPr lang="el-GR" sz="1800" dirty="0">
                <a:solidFill>
                  <a:srgbClr val="FF0000"/>
                </a:solidFill>
              </a:rPr>
              <a:t>αλλά όχι ότι και ότι δεν μπορεί να είναι αλλιώς</a:t>
            </a:r>
            <a:r>
              <a:rPr lang="en-GB" sz="1800" dirty="0"/>
              <a:t>. </a:t>
            </a:r>
            <a:r>
              <a:rPr lang="el-GR" sz="1800" dirty="0"/>
              <a:t>Αν βρίσκεται, κατά πρώτο λόγο, μια πρόταση που νοείται ταυτόχρονα με το γνώρισμα της αναγκαιότητας, τότε αυτή είναι μια κρίση </a:t>
            </a:r>
            <a:r>
              <a:rPr lang="en-US" sz="1800" dirty="0"/>
              <a:t>a priori </a:t>
            </a:r>
            <a:r>
              <a:rPr lang="he-IL" sz="1800" dirty="0"/>
              <a:t>֗</a:t>
            </a:r>
            <a:r>
              <a:rPr lang="en-US" sz="1800" dirty="0"/>
              <a:t>  </a:t>
            </a:r>
            <a:r>
              <a:rPr lang="el-GR" sz="1800" dirty="0"/>
              <a:t>αν επιπλέον αυτή δεν παράγεται από καμιάν άλλη </a:t>
            </a:r>
            <a:r>
              <a:rPr lang="el-GR" sz="1800" dirty="0">
                <a:solidFill>
                  <a:srgbClr val="FF0000"/>
                </a:solidFill>
              </a:rPr>
              <a:t>πρόταση που να έχει και αυτή με τη σειρά της το χαρακτήρα αναγκαίας προτάσεως, τότε είναι απόλυτα </a:t>
            </a:r>
            <a:r>
              <a:rPr lang="en-GB" sz="1800" dirty="0">
                <a:solidFill>
                  <a:srgbClr val="FF0000"/>
                </a:solidFill>
              </a:rPr>
              <a:t>a priori. </a:t>
            </a:r>
            <a:r>
              <a:rPr lang="el-GR" sz="1800" dirty="0">
                <a:solidFill>
                  <a:srgbClr val="FF0000"/>
                </a:solidFill>
              </a:rPr>
              <a:t>Κατά δεύτερο λόγο</a:t>
            </a:r>
            <a:r>
              <a:rPr lang="en-GB" sz="1800" dirty="0">
                <a:solidFill>
                  <a:srgbClr val="FF0000"/>
                </a:solidFill>
              </a:rPr>
              <a:t>: </a:t>
            </a:r>
            <a:r>
              <a:rPr lang="el-GR" sz="1800" b="1" dirty="0">
                <a:solidFill>
                  <a:srgbClr val="FF0000"/>
                </a:solidFill>
              </a:rPr>
              <a:t>η εμπειρία δεν προσδίδει στις κρίσεις την αληθινή ή αυστηρή, παρά μονάχα υποθετική και σχετική (εξ υπαγωγής) καθολικότητα, που η καθαυτό σημασία της είναι τούτη</a:t>
            </a:r>
            <a:r>
              <a:rPr lang="en-GB" sz="1800" b="1" dirty="0">
                <a:solidFill>
                  <a:srgbClr val="FF0000"/>
                </a:solidFill>
              </a:rPr>
              <a:t>: </a:t>
            </a:r>
            <a:r>
              <a:rPr lang="el-GR" sz="1800" b="1" dirty="0">
                <a:solidFill>
                  <a:srgbClr val="FF0000"/>
                </a:solidFill>
              </a:rPr>
              <a:t>από τις παρατηρήσεις που κάναμε ως τώρα εξάγεται ότι δεν υπάρχει καμιά εξαίρεση από τούτον ή εκείνο τον κανόνα</a:t>
            </a:r>
            <a:r>
              <a:rPr lang="en-GB" sz="1800" b="1" dirty="0"/>
              <a:t>.</a:t>
            </a:r>
            <a:r>
              <a:rPr lang="en-GB" sz="1800" dirty="0"/>
              <a:t> </a:t>
            </a:r>
            <a:r>
              <a:rPr lang="el-GR" sz="1800" dirty="0"/>
              <a:t>Κατά συνέπεια μια κρίση που νοείται </a:t>
            </a:r>
            <a:r>
              <a:rPr lang="el-GR" sz="1800" b="1" dirty="0">
                <a:solidFill>
                  <a:schemeClr val="accent1"/>
                </a:solidFill>
              </a:rPr>
              <a:t>με αυστηρή αναγκαιότητα, δηλαδή έτσι ώστε να μην επιδέχεται καμιάν απολύτως εξαίρεση, δεν παράγεται από την εμπειρία, αλλά ισχύει απόλυτα </a:t>
            </a:r>
            <a:r>
              <a:rPr lang="en-US" sz="1800" b="1" dirty="0">
                <a:solidFill>
                  <a:schemeClr val="accent1"/>
                </a:solidFill>
              </a:rPr>
              <a:t> a priori</a:t>
            </a:r>
            <a:r>
              <a:rPr lang="en-GB" sz="1800" dirty="0"/>
              <a:t>. </a:t>
            </a:r>
            <a:r>
              <a:rPr lang="el-GR" sz="1800" b="1" dirty="0"/>
              <a:t>Η εμπειρική καθολικότητα λοιπόν είναι μόνο μια αυθαίρετη επίταση του κύρους της προτάσεως, [που συντελείται όταν περνάμε] από την καθολικότητα</a:t>
            </a:r>
            <a:r>
              <a:rPr lang="en-GB" sz="1800" b="1" dirty="0"/>
              <a:t> </a:t>
            </a:r>
            <a:r>
              <a:rPr lang="el-GR" sz="1800" b="1" dirty="0"/>
              <a:t>που ισχύει στις περισσότερες περιπτώσεις σε αυτήν που ισχύει σε όλες, όπως λ.χ. στην πρόταση: όλα τα σώματα έχουν βάρος </a:t>
            </a:r>
            <a:r>
              <a:rPr lang="he-IL" sz="1800" b="1" dirty="0"/>
              <a:t>֗</a:t>
            </a:r>
            <a:r>
              <a:rPr lang="el-GR" sz="1800" b="1" dirty="0"/>
              <a:t>  όταν αντίθετα μια κρίση έχει ουσιαστικά αυστηρή καθολικότητα, </a:t>
            </a:r>
            <a:r>
              <a:rPr lang="el-GR" sz="1800" b="1" dirty="0">
                <a:solidFill>
                  <a:srgbClr val="FF0000"/>
                </a:solidFill>
              </a:rPr>
              <a:t>τότε δηλώνει ότι εκπορεύεται από </a:t>
            </a:r>
            <a:r>
              <a:rPr lang="el-GR" sz="1800" b="1" dirty="0" err="1">
                <a:solidFill>
                  <a:srgbClr val="FF0000"/>
                </a:solidFill>
              </a:rPr>
              <a:t>μιαν</a:t>
            </a:r>
            <a:r>
              <a:rPr lang="el-GR" sz="1800" b="1" dirty="0">
                <a:solidFill>
                  <a:srgbClr val="FF0000"/>
                </a:solidFill>
              </a:rPr>
              <a:t> ιδιαίτερη γνωστική πηγή, δηλαδή τη δύναμη της </a:t>
            </a:r>
            <a:r>
              <a:rPr lang="en-US" sz="1800" b="1" dirty="0">
                <a:solidFill>
                  <a:srgbClr val="FF0000"/>
                </a:solidFill>
              </a:rPr>
              <a:t>a priori </a:t>
            </a:r>
            <a:r>
              <a:rPr lang="el-GR" sz="1800" b="1" dirty="0">
                <a:solidFill>
                  <a:srgbClr val="FF0000"/>
                </a:solidFill>
              </a:rPr>
              <a:t>γνώσεως. Άρα αναγκαιότητα και αυστηρή καθολικότητα αποτελούν ασφαλή γνωρίσματα-κριτήρια</a:t>
            </a:r>
            <a:r>
              <a:rPr lang="en-GB" sz="1800" b="1" dirty="0">
                <a:solidFill>
                  <a:srgbClr val="FF0000"/>
                </a:solidFill>
              </a:rPr>
              <a:t> </a:t>
            </a:r>
            <a:r>
              <a:rPr lang="el-GR" sz="1800" b="1" dirty="0">
                <a:solidFill>
                  <a:srgbClr val="FF0000"/>
                </a:solidFill>
              </a:rPr>
              <a:t>μιας </a:t>
            </a:r>
            <a:r>
              <a:rPr lang="en-US" sz="1800" b="1" dirty="0">
                <a:solidFill>
                  <a:srgbClr val="FF0000"/>
                </a:solidFill>
              </a:rPr>
              <a:t>a priori</a:t>
            </a:r>
            <a:r>
              <a:rPr lang="el-GR" sz="1800" b="1" dirty="0">
                <a:solidFill>
                  <a:srgbClr val="FF0000"/>
                </a:solidFill>
              </a:rPr>
              <a:t> γνώσεως και είναι στενά αλληλένδετες μεταξύ τους</a:t>
            </a:r>
            <a:r>
              <a:rPr lang="en-GB" sz="1800" b="1" dirty="0">
                <a:solidFill>
                  <a:srgbClr val="FF0000"/>
                </a:solidFill>
              </a:rPr>
              <a:t>.</a:t>
            </a:r>
            <a:r>
              <a:rPr lang="en-GB" sz="1800" dirty="0"/>
              <a:t> </a:t>
            </a:r>
            <a:r>
              <a:rPr lang="el-GR" sz="1800" dirty="0"/>
              <a:t>Ωστόσο επειδή κατά τη χρήση αυτών είναι καμιά φορά πιο εύκολο να δείξει κανένας την εμπειρική στενότητά τους παρά την </a:t>
            </a:r>
            <a:r>
              <a:rPr lang="el-GR" sz="1800" dirty="0" err="1"/>
              <a:t>τυχαιότητα</a:t>
            </a:r>
            <a:r>
              <a:rPr lang="el-GR" sz="1800" dirty="0"/>
              <a:t> στις κρίσεις ή επειδή κάποτε είναι πιο πρόδηλη η απεριόριστη καθολικότητα που αποδίδουμε σε μια κρίση παρά η αναγκαιότητά της, γι’ αυτό είναι φρόνιμο να χρησιμοποιεί κανένας χωριστά τα δυο παραπάνω κριτήρια, που το καθένα τους είναι αυτό καθαυτό αλάθητο</a:t>
            </a:r>
            <a:r>
              <a:rPr lang="en-GB" sz="1800" dirty="0"/>
              <a:t>.</a:t>
            </a:r>
            <a:r>
              <a:rPr lang="el-GR" sz="1800" dirty="0"/>
              <a:t>»</a:t>
            </a:r>
            <a:endParaRPr lang="en-US" sz="1800" dirty="0"/>
          </a:p>
        </p:txBody>
      </p:sp>
    </p:spTree>
    <p:extLst>
      <p:ext uri="{BB962C8B-B14F-4D97-AF65-F5344CB8AC3E}">
        <p14:creationId xmlns:p14="http://schemas.microsoft.com/office/powerpoint/2010/main" val="331374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84480"/>
            <a:ext cx="8229600" cy="5641684"/>
          </a:xfrm>
        </p:spPr>
        <p:txBody>
          <a:bodyPr>
            <a:normAutofit fontScale="85000" lnSpcReduction="20000"/>
          </a:bodyPr>
          <a:lstStyle/>
          <a:p>
            <a:pPr algn="just"/>
            <a:r>
              <a:rPr lang="el-GR" dirty="0"/>
              <a:t>Η δέσμευση του </a:t>
            </a:r>
            <a:r>
              <a:rPr lang="en-GB" dirty="0"/>
              <a:t>Kant: </a:t>
            </a:r>
            <a:r>
              <a:rPr lang="el-GR" dirty="0"/>
              <a:t>υπάρχουν κρίσεις οι οποίες είναι αυστηρά καθολικές και αναγκαίες, π.χ. στα μαθηματικά. Ακόμη όμως</a:t>
            </a:r>
            <a:r>
              <a:rPr lang="en-GB" dirty="0"/>
              <a:t> </a:t>
            </a:r>
            <a:endParaRPr lang="en-US" dirty="0"/>
          </a:p>
          <a:p>
            <a:pPr algn="just"/>
            <a:r>
              <a:rPr lang="en-GB" dirty="0"/>
              <a:t>B5 </a:t>
            </a:r>
            <a:r>
              <a:rPr lang="el-GR" dirty="0"/>
              <a:t>«Αν θέλει πάλι κανείς να </a:t>
            </a:r>
            <a:r>
              <a:rPr lang="el-GR" dirty="0" err="1"/>
              <a:t>βει</a:t>
            </a:r>
            <a:r>
              <a:rPr lang="el-GR" dirty="0"/>
              <a:t> ένα άλλο [παράδειγμα] παρμένο από την πιο κοινή χρήση της νοήσεως, τότε μπορεί να χρησιμοποιήσει την πρόταση: </a:t>
            </a:r>
            <a:r>
              <a:rPr lang="el-GR" b="1" dirty="0">
                <a:solidFill>
                  <a:srgbClr val="FF0000"/>
                </a:solidFill>
              </a:rPr>
              <a:t>κάθε μεταβολή πρέπει να έχει την αιτία της</a:t>
            </a:r>
            <a:r>
              <a:rPr lang="he-IL" b="1" dirty="0">
                <a:solidFill>
                  <a:srgbClr val="FF0000"/>
                </a:solidFill>
              </a:rPr>
              <a:t>֗</a:t>
            </a:r>
            <a:r>
              <a:rPr lang="el-GR" b="1" dirty="0">
                <a:solidFill>
                  <a:srgbClr val="FF0000"/>
                </a:solidFill>
              </a:rPr>
              <a:t> </a:t>
            </a:r>
            <a:r>
              <a:rPr lang="el-GR" dirty="0"/>
              <a:t>εδώ μάλιστα η ίδια η έννοια </a:t>
            </a:r>
            <a:r>
              <a:rPr lang="el-GR" b="1" dirty="0">
                <a:solidFill>
                  <a:srgbClr val="FF0000"/>
                </a:solidFill>
              </a:rPr>
              <a:t>της αιτίας περιέχει τόσο έκδηλα την έννοια ενός αναγκαίου δεσμού με ένα αποτέλεσμα [αιτιατό]</a:t>
            </a:r>
            <a:r>
              <a:rPr lang="en-GB" b="1" dirty="0">
                <a:solidFill>
                  <a:srgbClr val="FF0000"/>
                </a:solidFill>
              </a:rPr>
              <a:t> </a:t>
            </a:r>
            <a:r>
              <a:rPr lang="el-GR" b="1" dirty="0">
                <a:solidFill>
                  <a:srgbClr val="FF0000"/>
                </a:solidFill>
              </a:rPr>
              <a:t>και μιας αυστηρής καθολικότητας του κανόνα, </a:t>
            </a:r>
            <a:r>
              <a:rPr lang="el-GR" dirty="0"/>
              <a:t>ώστε η έννοια αυτή θα πήγαινε ολότελα χαμένη αν ήθελε κανένας, όπως ο </a:t>
            </a:r>
            <a:r>
              <a:rPr lang="en-US" dirty="0"/>
              <a:t>Hume,</a:t>
            </a:r>
            <a:r>
              <a:rPr lang="en-GB" dirty="0"/>
              <a:t> </a:t>
            </a:r>
            <a:r>
              <a:rPr lang="el-GR" dirty="0"/>
              <a:t>από μια συχνή σύζευξη εκείνου που συμβαίνει με εκείνο που προηγείται χρονικά και από μια  σχετική συνήθεια (άρα καθαρά υποκειμενική αναγκαιότητα)</a:t>
            </a:r>
            <a:r>
              <a:rPr lang="en-GB" dirty="0"/>
              <a:t> </a:t>
            </a:r>
            <a:r>
              <a:rPr lang="el-GR" dirty="0"/>
              <a:t>να συνδέουμε έτσι τι παραστάσεις μας.»</a:t>
            </a:r>
            <a:endParaRPr lang="en-US" dirty="0"/>
          </a:p>
        </p:txBody>
      </p:sp>
    </p:spTree>
    <p:extLst>
      <p:ext uri="{BB962C8B-B14F-4D97-AF65-F5344CB8AC3E}">
        <p14:creationId xmlns:p14="http://schemas.microsoft.com/office/powerpoint/2010/main" val="34838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201215-6E90-40D1-B74C-BC5B53C689FE}"/>
              </a:ext>
            </a:extLst>
          </p:cNvPr>
          <p:cNvSpPr txBox="1"/>
          <p:nvPr/>
        </p:nvSpPr>
        <p:spPr>
          <a:xfrm>
            <a:off x="1503680" y="1222905"/>
            <a:ext cx="8321040" cy="4800288"/>
          </a:xfrm>
          <a:prstGeom prst="rect">
            <a:avLst/>
          </a:prstGeom>
          <a:noFill/>
        </p:spPr>
        <p:txBody>
          <a:bodyPr wrap="square">
            <a:spAutoFit/>
          </a:bodyPr>
          <a:lstStyle/>
          <a:p>
            <a:pPr algn="just">
              <a:lnSpc>
                <a:spcPct val="115000"/>
              </a:lnSpc>
              <a:spcAft>
                <a:spcPts val="1000"/>
              </a:spcAft>
            </a:pPr>
            <a:r>
              <a:rPr lang="en-US" sz="2400" b="1" dirty="0">
                <a:solidFill>
                  <a:srgbClr val="FF0000"/>
                </a:solidFill>
                <a:effectLst/>
                <a:ea typeface="Calibri" panose="020F0502020204030204" pitchFamily="34" charset="0"/>
                <a:cs typeface="Times New Roman" panose="02020603050405020304" pitchFamily="18" charset="0"/>
              </a:rPr>
              <a:t>JOHN STUART MILL</a:t>
            </a:r>
            <a:r>
              <a:rPr lang="el-GR" sz="2400" b="1" dirty="0">
                <a:solidFill>
                  <a:srgbClr val="FF0000"/>
                </a:solidFill>
                <a:effectLst/>
                <a:ea typeface="Calibri" panose="020F0502020204030204" pitchFamily="34" charset="0"/>
                <a:cs typeface="Times New Roman" panose="02020603050405020304" pitchFamily="18" charset="0"/>
              </a:rPr>
              <a:t>   1806-1873</a:t>
            </a:r>
            <a:endParaRPr lang="el-GR" sz="2400" dirty="0">
              <a:solidFill>
                <a:srgbClr val="FF0000"/>
              </a:solidFill>
              <a:effectLst/>
              <a:ea typeface="Calibri" panose="020F0502020204030204" pitchFamily="34" charset="0"/>
              <a:cs typeface="Times New Roman" panose="02020603050405020304" pitchFamily="18" charset="0"/>
            </a:endParaRPr>
          </a:p>
          <a:p>
            <a:pPr algn="just"/>
            <a:r>
              <a:rPr lang="el-GR" sz="1800" dirty="0">
                <a:effectLst/>
                <a:ea typeface="Calibri" panose="020F0502020204030204" pitchFamily="34" charset="0"/>
              </a:rPr>
              <a:t>Ο </a:t>
            </a:r>
            <a:r>
              <a:rPr lang="el-GR" sz="1800" dirty="0" err="1">
                <a:effectLst/>
                <a:ea typeface="Calibri" panose="020F0502020204030204" pitchFamily="34" charset="0"/>
              </a:rPr>
              <a:t>Mill</a:t>
            </a:r>
            <a:r>
              <a:rPr lang="el-GR" sz="1800" dirty="0">
                <a:effectLst/>
                <a:ea typeface="Calibri" panose="020F0502020204030204" pitchFamily="34" charset="0"/>
              </a:rPr>
              <a:t> θεώρησε ότι η επαγωγή είναι μαζί </a:t>
            </a:r>
            <a:r>
              <a:rPr lang="el-GR" sz="1800" b="1" dirty="0">
                <a:effectLst/>
                <a:ea typeface="Calibri" panose="020F0502020204030204" pitchFamily="34" charset="0"/>
              </a:rPr>
              <a:t>μια μέθοδος παραγωγής γενικεύσεων </a:t>
            </a:r>
            <a:r>
              <a:rPr lang="el-GR" sz="1800" dirty="0">
                <a:effectLst/>
                <a:ea typeface="Calibri" panose="020F0502020204030204" pitchFamily="34" charset="0"/>
              </a:rPr>
              <a:t>και </a:t>
            </a:r>
            <a:r>
              <a:rPr lang="el-GR" sz="1800" b="1" dirty="0">
                <a:effectLst/>
                <a:ea typeface="Calibri" panose="020F0502020204030204" pitchFamily="34" charset="0"/>
              </a:rPr>
              <a:t>μια μέθοδος απόδειξης του ότι αυτές είναι αληθείς</a:t>
            </a:r>
            <a:r>
              <a:rPr lang="el-GR" sz="1800" dirty="0">
                <a:effectLst/>
                <a:ea typeface="Calibri" panose="020F0502020204030204" pitchFamily="34" charset="0"/>
              </a:rPr>
              <a:t>. </a:t>
            </a:r>
          </a:p>
          <a:p>
            <a:pPr algn="just"/>
            <a:endParaRPr lang="el-GR" dirty="0">
              <a:ea typeface="Calibri" panose="020F0502020204030204" pitchFamily="34" charset="0"/>
            </a:endParaRPr>
          </a:p>
          <a:p>
            <a:pPr algn="just"/>
            <a:r>
              <a:rPr lang="el-GR" sz="1800" dirty="0">
                <a:effectLst/>
                <a:ea typeface="Calibri" panose="020F0502020204030204" pitchFamily="34" charset="0"/>
              </a:rPr>
              <a:t>Στο </a:t>
            </a:r>
            <a:r>
              <a:rPr lang="el-GR" sz="1800" i="1" dirty="0">
                <a:effectLst/>
                <a:ea typeface="Calibri" panose="020F0502020204030204" pitchFamily="34" charset="0"/>
              </a:rPr>
              <a:t>Σύστημα της Λογικής </a:t>
            </a:r>
            <a:r>
              <a:rPr lang="el-GR" sz="1800" dirty="0">
                <a:effectLst/>
                <a:ea typeface="Calibri" panose="020F0502020204030204" pitchFamily="34" charset="0"/>
              </a:rPr>
              <a:t>του (1848), ορίζει την επαγωγή ως «</a:t>
            </a:r>
            <a:r>
              <a:rPr lang="el-GR" sz="1800" b="1" dirty="0">
                <a:solidFill>
                  <a:srgbClr val="FF0000"/>
                </a:solidFill>
                <a:effectLst/>
                <a:ea typeface="Calibri" panose="020F0502020204030204" pitchFamily="34" charset="0"/>
              </a:rPr>
              <a:t>τη λειτουργία της ανακάλυψης και της απόδειξης γενικών προτάσεων</a:t>
            </a:r>
            <a:r>
              <a:rPr lang="el-GR" sz="1800" dirty="0">
                <a:effectLst/>
                <a:ea typeface="Calibri" panose="020F0502020204030204" pitchFamily="34" charset="0"/>
              </a:rPr>
              <a:t>» (1911, 186). </a:t>
            </a:r>
          </a:p>
          <a:p>
            <a:pPr algn="just"/>
            <a:endParaRPr lang="el-GR" dirty="0">
              <a:ea typeface="Calibri" panose="020F0502020204030204" pitchFamily="34" charset="0"/>
            </a:endParaRPr>
          </a:p>
          <a:p>
            <a:pPr algn="just"/>
            <a:endParaRPr lang="el-GR" dirty="0">
              <a:ea typeface="Calibri" panose="020F0502020204030204" pitchFamily="34" charset="0"/>
            </a:endParaRPr>
          </a:p>
          <a:p>
            <a:pPr algn="just"/>
            <a:r>
              <a:rPr lang="el-GR" sz="1800" dirty="0">
                <a:effectLst/>
                <a:ea typeface="Calibri" panose="020F0502020204030204" pitchFamily="34" charset="0"/>
              </a:rPr>
              <a:t>Όντας νομιναλιστής θεωρούσε ότι τα «</a:t>
            </a:r>
            <a:r>
              <a:rPr lang="el-GR" sz="1800" b="1" dirty="0">
                <a:effectLst/>
                <a:ea typeface="Calibri" panose="020F0502020204030204" pitchFamily="34" charset="0"/>
              </a:rPr>
              <a:t>γενικά</a:t>
            </a:r>
            <a:r>
              <a:rPr lang="el-GR" sz="1800" dirty="0">
                <a:effectLst/>
                <a:ea typeface="Calibri" panose="020F0502020204030204" pitchFamily="34" charset="0"/>
              </a:rPr>
              <a:t>» – ό,τι πολλοί από τους προκατόχους του είχαν σκεφτεί ως καθόλου – είναι συλλογές των επιμέρους «προσδιορισμένων στο είδος αλλά απροσδιόριστων στον αριθμό».  </a:t>
            </a:r>
          </a:p>
          <a:p>
            <a:pPr algn="just"/>
            <a:endParaRPr lang="el-GR" dirty="0">
              <a:ea typeface="Calibri" panose="020F0502020204030204" pitchFamily="34" charset="0"/>
            </a:endParaRPr>
          </a:p>
          <a:p>
            <a:pPr algn="just"/>
            <a:endParaRPr lang="el-GR" dirty="0">
              <a:ea typeface="Calibri" panose="020F0502020204030204" pitchFamily="34" charset="0"/>
            </a:endParaRPr>
          </a:p>
          <a:p>
            <a:pPr algn="just"/>
            <a:r>
              <a:rPr lang="el-GR" sz="1800" dirty="0">
                <a:effectLst/>
                <a:ea typeface="Calibri" panose="020F0502020204030204" pitchFamily="34" charset="0"/>
              </a:rPr>
              <a:t>Έτσι η επαγωγή είναι η λειτουργία της ανακάλυψης και της απόδειξης σχέσεων ανάμεσα στα μέλη των ειδών – όπου τα είδη θεωρείται ότι χαρακτηρίζονται από σχέσεις ομοιότητας «από ορισμένες απόψεις» μεταξύ των μελών τους.</a:t>
            </a:r>
            <a:endParaRPr lang="el-GR" dirty="0"/>
          </a:p>
        </p:txBody>
      </p:sp>
    </p:spTree>
    <p:extLst>
      <p:ext uri="{BB962C8B-B14F-4D97-AF65-F5344CB8AC3E}">
        <p14:creationId xmlns:p14="http://schemas.microsoft.com/office/powerpoint/2010/main" val="87646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3259" y="300989"/>
            <a:ext cx="6935468" cy="6606329"/>
          </a:xfrm>
        </p:spPr>
        <p:txBody>
          <a:bodyPr>
            <a:noAutofit/>
          </a:bodyPr>
          <a:lstStyle/>
          <a:p>
            <a:pPr marL="0" indent="0" algn="just">
              <a:buNone/>
            </a:pPr>
            <a:r>
              <a:rPr lang="el-GR" sz="2800" dirty="0">
                <a:solidFill>
                  <a:srgbClr val="FF0000"/>
                </a:solidFill>
              </a:rPr>
              <a:t>Ως τώρα γινόταν δεκτό ότι όλη η γνώση μας πρέπει να ρυθμίζεται προς τα αντικείμενα</a:t>
            </a:r>
            <a:r>
              <a:rPr lang="en-US" sz="2800" dirty="0"/>
              <a:t>.  </a:t>
            </a:r>
            <a:r>
              <a:rPr lang="el-GR" sz="2800" dirty="0"/>
              <a:t>Αλλά όλες οι προσπάθειες που έγιναν με την προϋπόθεση αυτή, για να βρεθεί κάποιος</a:t>
            </a:r>
            <a:r>
              <a:rPr lang="en-US" sz="2800" dirty="0"/>
              <a:t> </a:t>
            </a:r>
            <a:r>
              <a:rPr lang="en-US" sz="2800" b="1" dirty="0"/>
              <a:t>a priori</a:t>
            </a:r>
            <a:r>
              <a:rPr lang="en-US" sz="2800" dirty="0"/>
              <a:t> </a:t>
            </a:r>
            <a:r>
              <a:rPr lang="el-GR" sz="2800" dirty="0"/>
              <a:t>προσδιορισμός των αντικειμένων στηριζόμενος αποκλειστικά στις έννοιες</a:t>
            </a:r>
            <a:r>
              <a:rPr lang="en-US" sz="2800" dirty="0"/>
              <a:t>, </a:t>
            </a:r>
            <a:r>
              <a:rPr lang="el-GR" sz="2800" dirty="0"/>
              <a:t>με τον οποίο θα διευρυνόταν η γνώση μας, πήγαν χαμένες</a:t>
            </a:r>
            <a:r>
              <a:rPr lang="en-US" sz="2800" dirty="0"/>
              <a:t>.  </a:t>
            </a:r>
            <a:r>
              <a:rPr lang="el-GR" sz="2800" dirty="0"/>
              <a:t>Γι’ αυτό ας δοκιμάσουμε μια φορά να δούμε μήπως έχουμε στα προβλήματα της Μεταφυσικής περισσότερη επιτυχία, </a:t>
            </a:r>
            <a:r>
              <a:rPr lang="el-GR" sz="2800" dirty="0">
                <a:solidFill>
                  <a:srgbClr val="FF0000"/>
                </a:solidFill>
              </a:rPr>
              <a:t>αν δεχτούμε υποθετικά ότι τα αντικείμενα πρέπει να ρυθμίζονται προς τη γνώση μας</a:t>
            </a:r>
            <a:r>
              <a:rPr lang="el-GR" sz="2800" dirty="0"/>
              <a:t>… Εδώ συμβαίνει το ίδιο όπως και με τις αρχικές σκέψεις του </a:t>
            </a:r>
            <a:r>
              <a:rPr lang="el-GR" sz="2800" dirty="0" err="1"/>
              <a:t>Κοπέρνικού</a:t>
            </a:r>
            <a:r>
              <a:rPr lang="el-GR" sz="2800" dirty="0"/>
              <a:t> </a:t>
            </a:r>
            <a:r>
              <a:rPr lang="en-US" sz="2800" dirty="0"/>
              <a:t>BXVI</a:t>
            </a:r>
          </a:p>
        </p:txBody>
      </p:sp>
      <p:sp>
        <p:nvSpPr>
          <p:cNvPr id="4" name="TextBox 3">
            <a:extLst>
              <a:ext uri="{FF2B5EF4-FFF2-40B4-BE49-F238E27FC236}">
                <a16:creationId xmlns:a16="http://schemas.microsoft.com/office/drawing/2014/main" id="{D620976F-425C-4F81-BE52-5680C13BA287}"/>
              </a:ext>
            </a:extLst>
          </p:cNvPr>
          <p:cNvSpPr txBox="1"/>
          <p:nvPr/>
        </p:nvSpPr>
        <p:spPr>
          <a:xfrm>
            <a:off x="323273" y="300989"/>
            <a:ext cx="4174082" cy="6422271"/>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Κριτική του προ-κριτικού ρασιοναλισμού</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ο Λόγος δεν συλλαμβάνει</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800" b="0" i="0" u="none" strike="noStrike" kern="1200" cap="none" spc="0" normalizeH="0" baseline="0" noProof="0" dirty="0" err="1">
                <a:ln>
                  <a:noFill/>
                </a:ln>
                <a:solidFill>
                  <a:prstClr val="black"/>
                </a:solidFill>
                <a:effectLst/>
                <a:uLnTx/>
                <a:uFillTx/>
                <a:latin typeface="Calibri" panose="020F0502020204030204"/>
                <a:ea typeface="+mn-ea"/>
                <a:cs typeface="+mn-cs"/>
              </a:rPr>
              <a:t>προϋπάρχουσες</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 αναγκαίες αλήθειες μέσω της εποπτείας ή με το να τις θεωρεί</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προφανείς.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Ο Λόγος </a:t>
            </a:r>
            <a:r>
              <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rPr>
              <a:t>θέτει τις βασικές κατηγορίες και μορφές της εποπτείας που</a:t>
            </a: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2800" b="0" i="0" u="none" strike="noStrike" kern="1200" cap="none" spc="0" normalizeH="0" baseline="0" noProof="0" dirty="0">
                <a:ln>
                  <a:noFill/>
                </a:ln>
                <a:solidFill>
                  <a:srgbClr val="FF0000"/>
                </a:solidFill>
                <a:effectLst/>
                <a:uLnTx/>
                <a:uFillTx/>
                <a:latin typeface="Calibri" panose="020F0502020204030204"/>
                <a:ea typeface="+mn-ea"/>
                <a:cs typeface="+mn-cs"/>
              </a:rPr>
              <a:t>κάνουν δυνατή την εμπειρία</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 Η Κοπερνίκεια στροφή.</a:t>
            </a:r>
          </a:p>
        </p:txBody>
      </p:sp>
    </p:spTree>
    <p:extLst>
      <p:ext uri="{BB962C8B-B14F-4D97-AF65-F5344CB8AC3E}">
        <p14:creationId xmlns:p14="http://schemas.microsoft.com/office/powerpoint/2010/main" val="116989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179" y="1600202"/>
            <a:ext cx="9257122" cy="3971040"/>
          </a:xfrm>
        </p:spPr>
        <p:txBody>
          <a:bodyPr>
            <a:normAutofit lnSpcReduction="10000"/>
          </a:bodyPr>
          <a:lstStyle/>
          <a:p>
            <a:pPr marL="0" indent="0">
              <a:buNone/>
            </a:pPr>
            <a:endParaRPr lang="en-GB" dirty="0"/>
          </a:p>
          <a:p>
            <a:pPr algn="just"/>
            <a:r>
              <a:rPr lang="el-GR" dirty="0"/>
              <a:t>Φαινόμενα-νοούμενα. </a:t>
            </a:r>
            <a:endParaRPr lang="en-US" dirty="0"/>
          </a:p>
          <a:p>
            <a:pPr algn="just"/>
            <a:endParaRPr lang="en-US" dirty="0"/>
          </a:p>
          <a:p>
            <a:pPr algn="just"/>
            <a:r>
              <a:rPr lang="el-GR" dirty="0"/>
              <a:t>Αλλά μόνο τα φαινόμενα είναι</a:t>
            </a:r>
            <a:r>
              <a:rPr lang="en-GB" dirty="0"/>
              <a:t> </a:t>
            </a:r>
            <a:r>
              <a:rPr lang="el-GR" dirty="0" err="1"/>
              <a:t>γνώσιμα</a:t>
            </a:r>
            <a:r>
              <a:rPr lang="el-GR" dirty="0"/>
              <a:t>. </a:t>
            </a:r>
            <a:endParaRPr lang="en-US" dirty="0"/>
          </a:p>
          <a:p>
            <a:pPr algn="just"/>
            <a:endParaRPr lang="en-US" dirty="0"/>
          </a:p>
          <a:p>
            <a:pPr algn="just"/>
            <a:r>
              <a:rPr lang="el-GR" dirty="0"/>
              <a:t>Άρα ο νους θέτει δομή και συγκροτεί τον κόσμο των φαινομένων, δηλ. τον</a:t>
            </a:r>
            <a:r>
              <a:rPr lang="en-GB" dirty="0"/>
              <a:t> </a:t>
            </a:r>
            <a:r>
              <a:rPr lang="el-GR" dirty="0"/>
              <a:t>κόσμο της εμπειρίας.</a:t>
            </a:r>
            <a:endParaRPr lang="en-US" dirty="0"/>
          </a:p>
          <a:p>
            <a:endParaRPr lang="en-US" dirty="0"/>
          </a:p>
        </p:txBody>
      </p:sp>
    </p:spTree>
    <p:extLst>
      <p:ext uri="{BB962C8B-B14F-4D97-AF65-F5344CB8AC3E}">
        <p14:creationId xmlns:p14="http://schemas.microsoft.com/office/powerpoint/2010/main" val="3124276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71386"/>
            <a:ext cx="8229600" cy="5669716"/>
          </a:xfrm>
        </p:spPr>
        <p:txBody>
          <a:bodyPr>
            <a:normAutofit fontScale="62500" lnSpcReduction="20000"/>
          </a:bodyPr>
          <a:lstStyle/>
          <a:p>
            <a:pPr marL="0" indent="0" algn="just">
              <a:buNone/>
            </a:pPr>
            <a:r>
              <a:rPr lang="el-GR" b="1" dirty="0"/>
              <a:t>ΟΙ ΚΑΝΤΙΑΝΕΣ ΔΙΑΚΡΙΣΕΙΣ:</a:t>
            </a:r>
          </a:p>
          <a:p>
            <a:pPr algn="just">
              <a:buFont typeface="Wingdings" panose="05000000000000000000" pitchFamily="2" charset="2"/>
              <a:buChar char="q"/>
            </a:pPr>
            <a:r>
              <a:rPr lang="el-GR" dirty="0"/>
              <a:t>αναλυτικές-συνθετικές κρίσεις</a:t>
            </a:r>
          </a:p>
          <a:p>
            <a:pPr algn="just">
              <a:buFont typeface="Wingdings" panose="05000000000000000000" pitchFamily="2" charset="2"/>
              <a:buChar char="q"/>
            </a:pPr>
            <a:r>
              <a:rPr lang="en-US" dirty="0"/>
              <a:t>A priori-a posteriori κρίσεις.</a:t>
            </a:r>
          </a:p>
          <a:p>
            <a:pPr algn="just"/>
            <a:endParaRPr lang="en-US" dirty="0"/>
          </a:p>
          <a:p>
            <a:pPr marL="0" indent="0" algn="just">
              <a:buNone/>
            </a:pPr>
            <a:endParaRPr lang="en-GB" dirty="0"/>
          </a:p>
          <a:p>
            <a:pPr marL="0" indent="0" algn="just">
              <a:buNone/>
            </a:pPr>
            <a:r>
              <a:rPr lang="el-GR" b="1" dirty="0"/>
              <a:t>ΟΙ ΔΥΟ ΕΝΝΟΙΕΣ ΤΗΣ ΑΝΑΛΥΤΙΚΟΤΗΤΑΣ ΣΤΟΝ ΚΑΝΤ:</a:t>
            </a:r>
          </a:p>
          <a:p>
            <a:pPr algn="just">
              <a:buFont typeface="Wingdings" panose="05000000000000000000" pitchFamily="2" charset="2"/>
              <a:buChar char="q"/>
            </a:pPr>
            <a:r>
              <a:rPr lang="el-GR" dirty="0">
                <a:solidFill>
                  <a:srgbClr val="FF0000"/>
                </a:solidFill>
              </a:rPr>
              <a:t>το νόημα (η έννοια) του κατηγορουμένου εμπεριέχεται στο νόημα (έννοια) του</a:t>
            </a:r>
            <a:r>
              <a:rPr lang="en-GB" dirty="0">
                <a:solidFill>
                  <a:srgbClr val="FF0000"/>
                </a:solidFill>
              </a:rPr>
              <a:t> </a:t>
            </a:r>
            <a:r>
              <a:rPr lang="el-GR" dirty="0">
                <a:solidFill>
                  <a:srgbClr val="FF0000"/>
                </a:solidFill>
              </a:rPr>
              <a:t>υποκειμένου</a:t>
            </a:r>
          </a:p>
          <a:p>
            <a:pPr marL="0" indent="0" algn="just">
              <a:buNone/>
            </a:pPr>
            <a:r>
              <a:rPr lang="el-GR" dirty="0"/>
              <a:t>--μέρος-όλον πχ. Όλα τα κόκκινα τριαντάφυλλα είναι τριαντάφυλλα.</a:t>
            </a:r>
          </a:p>
          <a:p>
            <a:pPr marL="0" indent="0" algn="just">
              <a:buNone/>
            </a:pPr>
            <a:r>
              <a:rPr lang="el-GR" dirty="0"/>
              <a:t>--ουσιώδης και </a:t>
            </a:r>
            <a:r>
              <a:rPr lang="el-GR" dirty="0" err="1"/>
              <a:t>ατυχηματικές</a:t>
            </a:r>
            <a:r>
              <a:rPr lang="el-GR" dirty="0"/>
              <a:t> ιδιότητες (</a:t>
            </a:r>
            <a:r>
              <a:rPr lang="el-GR" dirty="0" err="1"/>
              <a:t>συμβεβηκότα</a:t>
            </a:r>
            <a:r>
              <a:rPr lang="el-GR" dirty="0"/>
              <a:t>) πχ. Ο άνθρωπος είναι</a:t>
            </a:r>
          </a:p>
          <a:p>
            <a:pPr marL="0" indent="0" algn="just">
              <a:buNone/>
            </a:pPr>
            <a:r>
              <a:rPr lang="el-GR" dirty="0"/>
              <a:t>ορθολογικό ον.</a:t>
            </a:r>
            <a:endParaRPr lang="en-GB" dirty="0"/>
          </a:p>
          <a:p>
            <a:pPr marL="0" indent="0" algn="just">
              <a:buNone/>
            </a:pPr>
            <a:endParaRPr lang="el-GR" dirty="0"/>
          </a:p>
          <a:p>
            <a:pPr algn="just">
              <a:buFont typeface="Wingdings" panose="05000000000000000000" pitchFamily="2" charset="2"/>
              <a:buChar char="q"/>
            </a:pPr>
            <a:r>
              <a:rPr lang="el-GR" dirty="0">
                <a:solidFill>
                  <a:srgbClr val="FF0000"/>
                </a:solidFill>
              </a:rPr>
              <a:t>μια πρόταση είναι αναλυτική εάν η άρνησή της οδηγεί σε λογική αντίφαση.</a:t>
            </a:r>
          </a:p>
          <a:p>
            <a:pPr marL="0" indent="0" algn="just">
              <a:buNone/>
            </a:pPr>
            <a:endParaRPr lang="el-GR" dirty="0"/>
          </a:p>
          <a:p>
            <a:pPr algn="just"/>
            <a:r>
              <a:rPr lang="el-GR" dirty="0"/>
              <a:t>Το δεύτερο κριτήριο είναι το πιο σημαντικό, αλλά τα δύο κριτήρια συμπίπτουν με</a:t>
            </a:r>
            <a:r>
              <a:rPr lang="en-GB" dirty="0"/>
              <a:t> </a:t>
            </a:r>
            <a:r>
              <a:rPr lang="el-GR" dirty="0"/>
              <a:t>βάση την Αριστοτελική Λογική.</a:t>
            </a:r>
          </a:p>
          <a:p>
            <a:pPr algn="just"/>
            <a:r>
              <a:rPr lang="el-GR" dirty="0"/>
              <a:t>Εννοιολογική ανάλυση ως η μέθοδος της αναλυτικότητας.</a:t>
            </a:r>
          </a:p>
          <a:p>
            <a:pPr algn="just"/>
            <a:r>
              <a:rPr lang="el-GR" dirty="0"/>
              <a:t>Οι προτάσεις της λογικής είναι αναλυτικές</a:t>
            </a:r>
            <a:endParaRPr lang="en-US" dirty="0"/>
          </a:p>
        </p:txBody>
      </p:sp>
    </p:spTree>
    <p:extLst>
      <p:ext uri="{BB962C8B-B14F-4D97-AF65-F5344CB8AC3E}">
        <p14:creationId xmlns:p14="http://schemas.microsoft.com/office/powerpoint/2010/main" val="140316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45198"/>
            <a:ext cx="8229600" cy="5680966"/>
          </a:xfrm>
        </p:spPr>
        <p:txBody>
          <a:bodyPr/>
          <a:lstStyle/>
          <a:p>
            <a:r>
              <a:rPr lang="el-GR" dirty="0"/>
              <a:t>Πόρισμα: οι προτάσεις της αριθμητικής και της γεωμετρίας δεν είναι αναλυτικές.</a:t>
            </a:r>
          </a:p>
          <a:p>
            <a:r>
              <a:rPr lang="mr-IN" dirty="0"/>
              <a:t>5+7=12</a:t>
            </a:r>
          </a:p>
          <a:p>
            <a:r>
              <a:rPr lang="el-GR" dirty="0"/>
              <a:t>αλλά επίσης: το επιχείρημα των μεγάλων αριθμών,</a:t>
            </a:r>
          </a:p>
          <a:p>
            <a:r>
              <a:rPr lang="el-GR" dirty="0"/>
              <a:t>33512+72151=105723. Δεν προκύπτει από τις έννοιες μόνο μέσω εννοιολογικής</a:t>
            </a:r>
            <a:r>
              <a:rPr lang="en-GB" dirty="0"/>
              <a:t> </a:t>
            </a:r>
            <a:r>
              <a:rPr lang="el-GR" dirty="0"/>
              <a:t>ανάλυσης.</a:t>
            </a:r>
            <a:endParaRPr lang="en-US" dirty="0"/>
          </a:p>
        </p:txBody>
      </p:sp>
    </p:spTree>
    <p:extLst>
      <p:ext uri="{BB962C8B-B14F-4D97-AF65-F5344CB8AC3E}">
        <p14:creationId xmlns:p14="http://schemas.microsoft.com/office/powerpoint/2010/main" val="13279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0655" y="707079"/>
            <a:ext cx="10104581" cy="5419085"/>
          </a:xfrm>
        </p:spPr>
        <p:txBody>
          <a:bodyPr>
            <a:normAutofit lnSpcReduction="10000"/>
          </a:bodyPr>
          <a:lstStyle/>
          <a:p>
            <a:r>
              <a:rPr lang="el-GR" dirty="0"/>
              <a:t>Οι προτάσεις που δεν είναι αναλυτικές είναι συνθετικές.</a:t>
            </a:r>
          </a:p>
          <a:p>
            <a:endParaRPr lang="el-GR" dirty="0"/>
          </a:p>
          <a:p>
            <a:r>
              <a:rPr lang="el-GR" dirty="0"/>
              <a:t>Οι συνθετικές κρίσεις είναι </a:t>
            </a:r>
            <a:r>
              <a:rPr lang="el-GR" b="1" dirty="0"/>
              <a:t>ενισχυτικές</a:t>
            </a:r>
            <a:r>
              <a:rPr lang="el-GR" dirty="0"/>
              <a:t>:</a:t>
            </a:r>
            <a:r>
              <a:rPr lang="en-GB" dirty="0"/>
              <a:t> </a:t>
            </a:r>
            <a:r>
              <a:rPr lang="el-GR" dirty="0"/>
              <a:t>προτείνουν νέους τρόπους σύνδεσης μεταξύ</a:t>
            </a:r>
            <a:r>
              <a:rPr lang="en-GB" dirty="0"/>
              <a:t> </a:t>
            </a:r>
            <a:r>
              <a:rPr lang="el-GR" dirty="0"/>
              <a:t>εννοιών.</a:t>
            </a:r>
            <a:endParaRPr lang="en-GB" dirty="0"/>
          </a:p>
          <a:p>
            <a:endParaRPr lang="el-GR" dirty="0"/>
          </a:p>
          <a:p>
            <a:pPr marL="0" indent="0">
              <a:buNone/>
            </a:pPr>
            <a:r>
              <a:rPr lang="el-GR" sz="2800" b="1" dirty="0">
                <a:solidFill>
                  <a:srgbClr val="FF0000"/>
                </a:solidFill>
              </a:rPr>
              <a:t>ΔΥΟ ΕΝΝΟΙΕΣ ΣΥΝΘΕΤΙΚΟΤΗΤΑΣ:</a:t>
            </a:r>
          </a:p>
          <a:p>
            <a:pPr algn="just">
              <a:buFont typeface="Wingdings" panose="05000000000000000000" pitchFamily="2" charset="2"/>
              <a:buChar char="q"/>
            </a:pPr>
            <a:r>
              <a:rPr lang="el-GR" dirty="0"/>
              <a:t> οι προτάσεις που δεν είναι αναλυτικές.</a:t>
            </a:r>
          </a:p>
          <a:p>
            <a:pPr algn="just">
              <a:buFont typeface="Wingdings" panose="05000000000000000000" pitchFamily="2" charset="2"/>
              <a:buChar char="q"/>
            </a:pPr>
            <a:r>
              <a:rPr lang="el-GR" dirty="0"/>
              <a:t> οι προτάσεις στις οποίες εμπλέκεται η εποπτεία—δηλ. οι προτάσεις οι οποίες</a:t>
            </a:r>
            <a:r>
              <a:rPr lang="en-GB" dirty="0"/>
              <a:t> </a:t>
            </a:r>
            <a:r>
              <a:rPr lang="el-GR" dirty="0"/>
              <a:t>απαιτούν εποπτεία για να διαπιστωθεί εάν είναι αληθείς.</a:t>
            </a:r>
            <a:endParaRPr lang="en-US" dirty="0"/>
          </a:p>
        </p:txBody>
      </p:sp>
    </p:spTree>
    <p:extLst>
      <p:ext uri="{BB962C8B-B14F-4D97-AF65-F5344CB8AC3E}">
        <p14:creationId xmlns:p14="http://schemas.microsoft.com/office/powerpoint/2010/main" val="2293878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24925"/>
            <a:ext cx="8229600" cy="5301239"/>
          </a:xfrm>
        </p:spPr>
        <p:txBody>
          <a:bodyPr>
            <a:normAutofit fontScale="62500" lnSpcReduction="20000"/>
          </a:bodyPr>
          <a:lstStyle/>
          <a:p>
            <a:pPr marL="0" indent="0">
              <a:buNone/>
            </a:pPr>
            <a:r>
              <a:rPr lang="el-GR" b="1" dirty="0"/>
              <a:t>ΔΥΟ ΜΟΡΦΕΣ ΕΠΟΠΤΕΙΑΣ:</a:t>
            </a:r>
          </a:p>
          <a:p>
            <a:pPr algn="just">
              <a:buFont typeface="Wingdings" panose="05000000000000000000" pitchFamily="2" charset="2"/>
              <a:buChar char="q"/>
            </a:pPr>
            <a:r>
              <a:rPr lang="el-GR" b="1" dirty="0">
                <a:solidFill>
                  <a:srgbClr val="FF0000"/>
                </a:solidFill>
              </a:rPr>
              <a:t>Εμπειρική εποπτεία</a:t>
            </a:r>
            <a:r>
              <a:rPr lang="el-GR" b="1" dirty="0"/>
              <a:t>. </a:t>
            </a:r>
            <a:r>
              <a:rPr lang="el-GR" dirty="0"/>
              <a:t>Εμπειρικές έννοιες μπορούν να ενισχυθούν στην εμπειρική εποπτεία.</a:t>
            </a:r>
          </a:p>
          <a:p>
            <a:pPr marL="0" indent="0" algn="just">
              <a:buNone/>
            </a:pPr>
            <a:r>
              <a:rPr lang="el-GR" dirty="0"/>
              <a:t> </a:t>
            </a:r>
          </a:p>
          <a:p>
            <a:pPr marL="442913" indent="0" algn="just">
              <a:buNone/>
            </a:pPr>
            <a:r>
              <a:rPr lang="el-GR" dirty="0"/>
              <a:t>Πχ. οι κύκνοι είναι άσπροι. Το νέο κατηγόρημα προστίθεται στην έννοια</a:t>
            </a:r>
            <a:r>
              <a:rPr lang="en-GB" dirty="0"/>
              <a:t> </a:t>
            </a:r>
            <a:r>
              <a:rPr lang="el-GR" dirty="0"/>
              <a:t>ΚΥΚΝΟΣ μέσω της εμπειρικής εποπτείας.</a:t>
            </a:r>
            <a:r>
              <a:rPr lang="en-GB" dirty="0"/>
              <a:t> </a:t>
            </a:r>
            <a:r>
              <a:rPr lang="el-GR" dirty="0"/>
              <a:t>(Και προφανώς όχι μέσω εννοιολογικής ανάλυσης.)</a:t>
            </a:r>
          </a:p>
          <a:p>
            <a:pPr marL="442913" indent="0" algn="just">
              <a:buNone/>
            </a:pPr>
            <a:endParaRPr lang="el-GR" dirty="0"/>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3000" b="1" i="0" u="none" strike="noStrike" kern="1200" cap="none" spc="0" normalizeH="0" baseline="0" noProof="0" dirty="0">
                <a:ln>
                  <a:noFill/>
                </a:ln>
                <a:solidFill>
                  <a:srgbClr val="FF0000"/>
                </a:solidFill>
                <a:effectLst/>
                <a:uLnTx/>
                <a:uFillTx/>
                <a:latin typeface="Calibri"/>
                <a:ea typeface="+mn-ea"/>
                <a:cs typeface="+mn-cs"/>
              </a:rPr>
              <a:t>Καθαρή εποπτεία</a:t>
            </a:r>
            <a:r>
              <a:rPr kumimoji="0" lang="el-GR" sz="3000" b="1" i="0" u="none" strike="noStrike" kern="1200" cap="none" spc="0" normalizeH="0" baseline="0" noProof="0" dirty="0">
                <a:ln>
                  <a:noFill/>
                </a:ln>
                <a:solidFill>
                  <a:prstClr val="black"/>
                </a:solidFill>
                <a:effectLst/>
                <a:uLnTx/>
                <a:uFillTx/>
                <a:latin typeface="Calibri"/>
                <a:ea typeface="+mn-ea"/>
                <a:cs typeface="+mn-cs"/>
              </a:rPr>
              <a:t>. </a:t>
            </a:r>
            <a:r>
              <a:rPr kumimoji="0" lang="el-GR" sz="3000" b="0" i="0" u="none" strike="noStrike" kern="1200" cap="none" spc="0" normalizeH="0" baseline="0" noProof="0" dirty="0">
                <a:ln>
                  <a:noFill/>
                </a:ln>
                <a:solidFill>
                  <a:prstClr val="black"/>
                </a:solidFill>
                <a:effectLst/>
                <a:uLnTx/>
                <a:uFillTx/>
                <a:latin typeface="Calibri"/>
                <a:ea typeface="+mn-ea"/>
                <a:cs typeface="+mn-cs"/>
              </a:rPr>
              <a:t>Παρατήρηση: κάποιες συνθετικές κρίσεις είναι αναγκαία αληθείς.</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el-GR" sz="3000" b="0" i="0" u="none" strike="noStrike" kern="1200" cap="none" spc="0" normalizeH="0" baseline="0" noProof="0" dirty="0">
              <a:ln>
                <a:noFill/>
              </a:ln>
              <a:solidFill>
                <a:prstClr val="black"/>
              </a:solidFill>
              <a:effectLst/>
              <a:uLnTx/>
              <a:uFillTx/>
              <a:latin typeface="Calibri"/>
              <a:ea typeface="+mn-ea"/>
              <a:cs typeface="+mn-cs"/>
            </a:endParaRPr>
          </a:p>
          <a:p>
            <a:pPr marL="360363" marR="0" lvl="0" indent="0" algn="just" defTabSz="457200" rtl="0" eaLnBrk="1" fontAlgn="auto" latinLnBrk="0" hangingPunct="1">
              <a:lnSpc>
                <a:spcPct val="100000"/>
              </a:lnSpc>
              <a:spcBef>
                <a:spcPct val="20000"/>
              </a:spcBef>
              <a:spcAft>
                <a:spcPts val="0"/>
              </a:spcAft>
              <a:buClrTx/>
              <a:buSzTx/>
              <a:buNone/>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Πχ. εάν κάτι είναι κόκκινο, τότε δεν είναι μαύρο. Εάν το α είναι μεγαλύτερο από το β</a:t>
            </a:r>
            <a:r>
              <a:rPr kumimoji="0" lang="en-GB" sz="3000" b="0" i="0" u="none" strike="noStrike" kern="1200" cap="none" spc="0" normalizeH="0" baseline="0" noProof="0" dirty="0">
                <a:ln>
                  <a:noFill/>
                </a:ln>
                <a:solidFill>
                  <a:prstClr val="black"/>
                </a:solidFill>
                <a:effectLst/>
                <a:uLnTx/>
                <a:uFillTx/>
                <a:latin typeface="Calibri"/>
                <a:ea typeface="+mn-ea"/>
                <a:cs typeface="+mn-cs"/>
              </a:rPr>
              <a:t> </a:t>
            </a:r>
            <a:r>
              <a:rPr kumimoji="0" lang="el-GR" sz="3000" b="0" i="0" u="none" strike="noStrike" kern="1200" cap="none" spc="0" normalizeH="0" baseline="0" noProof="0" dirty="0">
                <a:ln>
                  <a:noFill/>
                </a:ln>
                <a:solidFill>
                  <a:prstClr val="black"/>
                </a:solidFill>
                <a:effectLst/>
                <a:uLnTx/>
                <a:uFillTx/>
                <a:latin typeface="Calibri"/>
                <a:ea typeface="+mn-ea"/>
                <a:cs typeface="+mn-cs"/>
              </a:rPr>
              <a:t>και το β μεγαλύτερο από το γ, τότε το α είναι μεγαλύτερο από το γ.</a:t>
            </a:r>
          </a:p>
          <a:p>
            <a:pPr marL="360363" marR="0" lvl="0" indent="0" algn="just" defTabSz="457200" rtl="0" eaLnBrk="1" fontAlgn="auto" latinLnBrk="0" hangingPunct="1">
              <a:lnSpc>
                <a:spcPct val="100000"/>
              </a:lnSpc>
              <a:spcBef>
                <a:spcPct val="20000"/>
              </a:spcBef>
              <a:spcAft>
                <a:spcPts val="0"/>
              </a:spcAft>
              <a:buClrTx/>
              <a:buSzTx/>
              <a:buNone/>
              <a:tabLst/>
              <a:defRPr/>
            </a:pPr>
            <a:r>
              <a:rPr kumimoji="0" lang="el-GR" sz="3000" b="0" i="0" u="none" strike="noStrike" kern="1200" cap="none" spc="0" normalizeH="0" baseline="0" noProof="0" dirty="0">
                <a:ln>
                  <a:noFill/>
                </a:ln>
                <a:solidFill>
                  <a:srgbClr val="FF0000"/>
                </a:solidFill>
                <a:effectLst/>
                <a:uLnTx/>
                <a:uFillTx/>
                <a:latin typeface="Calibri"/>
                <a:ea typeface="+mn-ea"/>
                <a:cs typeface="+mn-cs"/>
              </a:rPr>
              <a:t>Οι προτάσεις αυτές δεν είναι αναλυτικές—άρα είναι συνθετικές. Αλλά είναι και</a:t>
            </a:r>
            <a:r>
              <a:rPr kumimoji="0" lang="en-GB" sz="3000" b="0" i="0" u="none" strike="noStrike" kern="1200" cap="none" spc="0" normalizeH="0" baseline="0" noProof="0" dirty="0">
                <a:ln>
                  <a:noFill/>
                </a:ln>
                <a:solidFill>
                  <a:srgbClr val="FF0000"/>
                </a:solidFill>
                <a:effectLst/>
                <a:uLnTx/>
                <a:uFillTx/>
                <a:latin typeface="Calibri"/>
                <a:ea typeface="+mn-ea"/>
                <a:cs typeface="+mn-cs"/>
              </a:rPr>
              <a:t> </a:t>
            </a:r>
            <a:r>
              <a:rPr kumimoji="0" lang="el-GR" sz="3000" b="0" i="0" u="none" strike="noStrike" kern="1200" cap="none" spc="0" normalizeH="0" baseline="0" noProof="0" dirty="0">
                <a:ln>
                  <a:noFill/>
                </a:ln>
                <a:solidFill>
                  <a:srgbClr val="FF0000"/>
                </a:solidFill>
                <a:effectLst/>
                <a:uLnTx/>
                <a:uFillTx/>
                <a:latin typeface="Calibri"/>
                <a:ea typeface="+mn-ea"/>
                <a:cs typeface="+mn-cs"/>
              </a:rPr>
              <a:t>αναγκαίες. Τι τις κάνει αληθείς: </a:t>
            </a:r>
            <a:r>
              <a:rPr kumimoji="0" lang="el-GR" sz="3000" b="0" i="0" u="none" strike="noStrike" kern="1200" cap="none" spc="0" normalizeH="0" baseline="0" noProof="0" dirty="0">
                <a:ln>
                  <a:noFill/>
                </a:ln>
                <a:solidFill>
                  <a:prstClr val="black"/>
                </a:solidFill>
                <a:effectLst/>
                <a:uLnTx/>
                <a:uFillTx/>
                <a:latin typeface="Calibri"/>
                <a:ea typeface="+mn-ea"/>
                <a:cs typeface="+mn-cs"/>
              </a:rPr>
              <a:t>Η καθαρή εποπτεία. </a:t>
            </a:r>
            <a:endParaRPr kumimoji="0" lang="en-GB" sz="3000" b="0" i="0" u="none" strike="noStrike" kern="1200" cap="none" spc="0" normalizeH="0" baseline="0" noProof="0" dirty="0">
              <a:ln>
                <a:noFill/>
              </a:ln>
              <a:solidFill>
                <a:prstClr val="black"/>
              </a:solidFill>
              <a:effectLst/>
              <a:uLnTx/>
              <a:uFillTx/>
              <a:latin typeface="Calibri"/>
              <a:ea typeface="+mn-ea"/>
              <a:cs typeface="+mn-cs"/>
            </a:endParaRPr>
          </a:p>
          <a:p>
            <a:pPr marL="360363" marR="0" lvl="0" indent="0" algn="just" defTabSz="457200" rtl="0" eaLnBrk="1" fontAlgn="auto" latinLnBrk="0" hangingPunct="1">
              <a:lnSpc>
                <a:spcPct val="100000"/>
              </a:lnSpc>
              <a:spcBef>
                <a:spcPct val="20000"/>
              </a:spcBef>
              <a:spcAft>
                <a:spcPts val="0"/>
              </a:spcAft>
              <a:buClrTx/>
              <a:buSzTx/>
              <a:buNone/>
              <a:tabLst/>
              <a:defRPr/>
            </a:pPr>
            <a:endParaRPr kumimoji="0" lang="en-GB" sz="3000" b="0" i="0" u="none" strike="noStrike" kern="1200" cap="none" spc="0" normalizeH="0" baseline="0" noProof="0" dirty="0">
              <a:ln>
                <a:noFill/>
              </a:ln>
              <a:solidFill>
                <a:prstClr val="black"/>
              </a:solidFill>
              <a:effectLst/>
              <a:uLnTx/>
              <a:uFillTx/>
              <a:latin typeface="Calibri"/>
              <a:ea typeface="+mn-ea"/>
              <a:cs typeface="+mn-cs"/>
            </a:endParaRPr>
          </a:p>
          <a:p>
            <a:pPr marL="360363" marR="0" lvl="0" indent="0" algn="just" defTabSz="457200" rtl="0" eaLnBrk="1" fontAlgn="auto" latinLnBrk="0" hangingPunct="1">
              <a:lnSpc>
                <a:spcPct val="100000"/>
              </a:lnSpc>
              <a:spcBef>
                <a:spcPct val="20000"/>
              </a:spcBef>
              <a:spcAft>
                <a:spcPts val="0"/>
              </a:spcAft>
              <a:buClrTx/>
              <a:buSzTx/>
              <a:buNone/>
              <a:tabLst/>
              <a:defRPr/>
            </a:pPr>
            <a:r>
              <a:rPr kumimoji="0" lang="el-GR" sz="3000" b="0" i="0" u="none" strike="noStrike" kern="1200" cap="none" spc="0" normalizeH="0" baseline="0" noProof="0" dirty="0">
                <a:ln>
                  <a:noFill/>
                </a:ln>
                <a:solidFill>
                  <a:prstClr val="black"/>
                </a:solidFill>
                <a:effectLst/>
                <a:uLnTx/>
                <a:uFillTx/>
                <a:latin typeface="Calibri"/>
                <a:ea typeface="+mn-ea"/>
                <a:cs typeface="+mn-cs"/>
              </a:rPr>
              <a:t>Οι συνθετικές κρίσεις που είναι </a:t>
            </a:r>
            <a:r>
              <a:rPr kumimoji="0" lang="el-GR" sz="3000" b="0" i="0" u="none" strike="noStrike" kern="1200" cap="none" spc="0" normalizeH="0" baseline="0" noProof="0" dirty="0">
                <a:ln>
                  <a:noFill/>
                </a:ln>
                <a:solidFill>
                  <a:srgbClr val="FF0000"/>
                </a:solidFill>
                <a:effectLst/>
                <a:uLnTx/>
                <a:uFillTx/>
                <a:latin typeface="Calibri"/>
                <a:ea typeface="+mn-ea"/>
                <a:cs typeface="+mn-cs"/>
              </a:rPr>
              <a:t>a</a:t>
            </a:r>
            <a:r>
              <a:rPr kumimoji="0" lang="en-GB" sz="3000" b="0" i="0" u="none" strike="noStrike" kern="1200" cap="none" spc="0" normalizeH="0" baseline="0" noProof="0" dirty="0">
                <a:ln>
                  <a:noFill/>
                </a:ln>
                <a:solidFill>
                  <a:srgbClr val="FF0000"/>
                </a:solidFill>
                <a:effectLst/>
                <a:uLnTx/>
                <a:uFillTx/>
                <a:latin typeface="Calibri"/>
                <a:ea typeface="+mn-ea"/>
                <a:cs typeface="+mn-cs"/>
              </a:rPr>
              <a:t> </a:t>
            </a:r>
            <a:r>
              <a:rPr kumimoji="0" lang="el-GR" sz="3000" b="0" i="0" u="none" strike="noStrike" kern="1200" cap="none" spc="0" normalizeH="0" baseline="0" noProof="0" dirty="0">
                <a:ln>
                  <a:noFill/>
                </a:ln>
                <a:solidFill>
                  <a:srgbClr val="FF0000"/>
                </a:solidFill>
                <a:effectLst/>
                <a:uLnTx/>
                <a:uFillTx/>
                <a:latin typeface="Calibri"/>
                <a:ea typeface="+mn-ea"/>
                <a:cs typeface="+mn-cs"/>
              </a:rPr>
              <a:t>priori βέβαιες και αποδείξιμα αληθείς </a:t>
            </a:r>
            <a:r>
              <a:rPr kumimoji="0" lang="el-GR" sz="3000" b="0" i="0" u="none" strike="noStrike" kern="1200" cap="none" spc="0" normalizeH="0" baseline="0" noProof="0" dirty="0">
                <a:ln>
                  <a:noFill/>
                </a:ln>
                <a:solidFill>
                  <a:prstClr val="black"/>
                </a:solidFill>
                <a:effectLst/>
                <a:uLnTx/>
                <a:uFillTx/>
                <a:latin typeface="Calibri"/>
                <a:ea typeface="+mn-ea"/>
                <a:cs typeface="+mn-cs"/>
              </a:rPr>
              <a:t>είναι προτάσεις των οποίων η αλήθεια</a:t>
            </a:r>
            <a:r>
              <a:rPr kumimoji="0" lang="en-GB" sz="3000" b="0" i="0" u="none" strike="noStrike" kern="1200" cap="none" spc="0" normalizeH="0" baseline="0" noProof="0" dirty="0">
                <a:ln>
                  <a:noFill/>
                </a:ln>
                <a:solidFill>
                  <a:prstClr val="black"/>
                </a:solidFill>
                <a:effectLst/>
                <a:uLnTx/>
                <a:uFillTx/>
                <a:latin typeface="Calibri"/>
                <a:ea typeface="+mn-ea"/>
                <a:cs typeface="+mn-cs"/>
              </a:rPr>
              <a:t> </a:t>
            </a:r>
            <a:r>
              <a:rPr kumimoji="0" lang="el-GR" sz="3000" b="0" i="0" u="none" strike="noStrike" kern="1200" cap="none" spc="0" normalizeH="0" baseline="0" noProof="0" dirty="0">
                <a:ln>
                  <a:noFill/>
                </a:ln>
                <a:solidFill>
                  <a:prstClr val="black"/>
                </a:solidFill>
                <a:effectLst/>
                <a:uLnTx/>
                <a:uFillTx/>
                <a:latin typeface="Calibri"/>
                <a:ea typeface="+mn-ea"/>
                <a:cs typeface="+mn-cs"/>
              </a:rPr>
              <a:t>εδράζεται στην καθαρή εποπτεία.</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88406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a:t>Μορφές της καθαρής εποπτείας: </a:t>
            </a:r>
          </a:p>
          <a:p>
            <a:pPr marL="0" indent="0">
              <a:buNone/>
            </a:pPr>
            <a:r>
              <a:rPr lang="el-GR" dirty="0">
                <a:solidFill>
                  <a:srgbClr val="FF0000"/>
                </a:solidFill>
              </a:rPr>
              <a:t>    χώρος και χρόνος</a:t>
            </a:r>
          </a:p>
          <a:p>
            <a:pPr marL="0" indent="0">
              <a:buNone/>
            </a:pPr>
            <a:endParaRPr lang="el-GR" dirty="0">
              <a:solidFill>
                <a:srgbClr val="FF0000"/>
              </a:solidFill>
            </a:endParaRPr>
          </a:p>
          <a:p>
            <a:r>
              <a:rPr lang="el-GR" dirty="0"/>
              <a:t>Η έννοια της καθαρής εποπτείας είναι κεντρική για την κατανόηση της θέσης του</a:t>
            </a:r>
            <a:r>
              <a:rPr lang="en-GB" dirty="0"/>
              <a:t> </a:t>
            </a:r>
            <a:r>
              <a:rPr lang="el-GR" dirty="0" err="1"/>
              <a:t>Καντ</a:t>
            </a:r>
            <a:r>
              <a:rPr lang="el-GR" dirty="0"/>
              <a:t> ότι τα μαθηματικά και η γεωμετρία εμπεριέχουν συνθετικές a priori κρίσεις.</a:t>
            </a:r>
            <a:endParaRPr lang="en-US" dirty="0"/>
          </a:p>
        </p:txBody>
      </p:sp>
    </p:spTree>
    <p:extLst>
      <p:ext uri="{BB962C8B-B14F-4D97-AF65-F5344CB8AC3E}">
        <p14:creationId xmlns:p14="http://schemas.microsoft.com/office/powerpoint/2010/main" val="184653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473" y="392822"/>
            <a:ext cx="9818253" cy="6062536"/>
          </a:xfrm>
        </p:spPr>
        <p:txBody>
          <a:bodyPr>
            <a:normAutofit fontScale="70000" lnSpcReduction="20000"/>
          </a:bodyPr>
          <a:lstStyle/>
          <a:p>
            <a:pPr marL="0" indent="0" algn="just">
              <a:buNone/>
            </a:pPr>
            <a:r>
              <a:rPr lang="en-US" b="1" dirty="0"/>
              <a:t>A PRIORI-A POSTERIORI ΚΡ</a:t>
            </a:r>
            <a:r>
              <a:rPr lang="el-GR" b="1" dirty="0"/>
              <a:t>Ι</a:t>
            </a:r>
            <a:r>
              <a:rPr lang="en-US" b="1" dirty="0"/>
              <a:t>ΣΕΙΣ</a:t>
            </a:r>
          </a:p>
          <a:p>
            <a:pPr marL="0" indent="0" algn="just">
              <a:buNone/>
            </a:pPr>
            <a:r>
              <a:rPr lang="el-GR" b="1" dirty="0"/>
              <a:t>ΤΟ ΕΡΩΤΗΜΑ ΕΔΩ ΕΙΝΑΙ: </a:t>
            </a:r>
          </a:p>
          <a:p>
            <a:pPr marL="0" indent="0" algn="just">
              <a:buNone/>
            </a:pPr>
            <a:endParaRPr lang="el-GR" b="1" dirty="0"/>
          </a:p>
          <a:p>
            <a:pPr algn="just">
              <a:buFont typeface="Wingdings" panose="05000000000000000000" pitchFamily="2" charset="2"/>
              <a:buChar char="q"/>
            </a:pPr>
            <a:r>
              <a:rPr lang="el-GR" dirty="0"/>
              <a:t>πως γίνεται γνωστή (δικαιολογείται) η αλήθεια μιας</a:t>
            </a:r>
            <a:r>
              <a:rPr lang="en-GB" dirty="0"/>
              <a:t> </a:t>
            </a:r>
            <a:r>
              <a:rPr lang="el-GR" dirty="0"/>
              <a:t>πρότασης;</a:t>
            </a:r>
          </a:p>
          <a:p>
            <a:pPr algn="just">
              <a:buFont typeface="Wingdings" panose="05000000000000000000" pitchFamily="2" charset="2"/>
              <a:buChar char="q"/>
            </a:pPr>
            <a:r>
              <a:rPr lang="el-GR" dirty="0"/>
              <a:t>ποιο είναι το τροπικό status μιας πρότασης (αναγκαία αληθής ή</a:t>
            </a:r>
            <a:r>
              <a:rPr lang="en-GB" dirty="0"/>
              <a:t> </a:t>
            </a:r>
            <a:r>
              <a:rPr lang="el-GR" dirty="0" err="1"/>
              <a:t>ενδεχομενική</a:t>
            </a:r>
            <a:r>
              <a:rPr lang="el-GR" dirty="0"/>
              <a:t>);</a:t>
            </a:r>
          </a:p>
          <a:p>
            <a:pPr marL="0" indent="0" algn="just">
              <a:buNone/>
            </a:pPr>
            <a:endParaRPr lang="el-GR" dirty="0"/>
          </a:p>
          <a:p>
            <a:pPr algn="just"/>
            <a:r>
              <a:rPr lang="el-GR" dirty="0">
                <a:solidFill>
                  <a:srgbClr val="3366FF"/>
                </a:solidFill>
              </a:rPr>
              <a:t>Το κύριο χαρακτηριστικό των a posteriori προτάσεων είναι ότι είναι </a:t>
            </a:r>
            <a:r>
              <a:rPr lang="el-GR" dirty="0" err="1">
                <a:solidFill>
                  <a:srgbClr val="3366FF"/>
                </a:solidFill>
              </a:rPr>
              <a:t>ενδεχομενικές</a:t>
            </a:r>
            <a:r>
              <a:rPr lang="el-GR" dirty="0"/>
              <a:t>.</a:t>
            </a:r>
          </a:p>
          <a:p>
            <a:pPr marL="360363" indent="0" algn="just">
              <a:buNone/>
            </a:pPr>
            <a:r>
              <a:rPr lang="el-GR" dirty="0"/>
              <a:t>Καμία a posteriori κρίση δεν μπορεί να φέρει μαζί της την δύναμη της</a:t>
            </a:r>
            <a:r>
              <a:rPr lang="en-GB" dirty="0"/>
              <a:t> </a:t>
            </a:r>
            <a:r>
              <a:rPr lang="el-GR" dirty="0"/>
              <a:t>αναγκαιότητας. Η εμπειρία δεν μπορεί ποτέ να μας δείξει την αναγκαιότητα μιας</a:t>
            </a:r>
            <a:r>
              <a:rPr lang="en-GB" dirty="0"/>
              <a:t> </a:t>
            </a:r>
            <a:r>
              <a:rPr lang="el-GR" dirty="0"/>
              <a:t>κρίσης.</a:t>
            </a:r>
          </a:p>
          <a:p>
            <a:pPr marL="442913" indent="0" algn="just">
              <a:buNone/>
            </a:pPr>
            <a:endParaRPr lang="el-GR" dirty="0"/>
          </a:p>
          <a:p>
            <a:pPr algn="just"/>
            <a:r>
              <a:rPr lang="el-GR" dirty="0"/>
              <a:t>Παρ’ όλα αυτά υπάρχουν αναγκαίες κρίσεις. </a:t>
            </a:r>
            <a:r>
              <a:rPr lang="el-GR" dirty="0">
                <a:solidFill>
                  <a:srgbClr val="3366FF"/>
                </a:solidFill>
              </a:rPr>
              <a:t>Αυτές οι κρίσεις (είτε αναλυτικές είτε</a:t>
            </a:r>
            <a:r>
              <a:rPr lang="en-GB" dirty="0">
                <a:solidFill>
                  <a:srgbClr val="3366FF"/>
                </a:solidFill>
              </a:rPr>
              <a:t> </a:t>
            </a:r>
            <a:r>
              <a:rPr lang="el-GR" dirty="0">
                <a:solidFill>
                  <a:srgbClr val="3366FF"/>
                </a:solidFill>
              </a:rPr>
              <a:t>συνθετικές) δεν μπορεί να είναι a posteriori. Επομένως, πρέπει να είναι a priori</a:t>
            </a:r>
            <a:r>
              <a:rPr lang="el-GR" dirty="0"/>
              <a:t>.</a:t>
            </a:r>
          </a:p>
          <a:p>
            <a:pPr algn="just"/>
            <a:endParaRPr lang="el-GR" dirty="0"/>
          </a:p>
          <a:p>
            <a:pPr algn="just"/>
            <a:r>
              <a:rPr lang="el-GR" dirty="0"/>
              <a:t>Ο Κ</a:t>
            </a:r>
            <a:r>
              <a:rPr lang="en-US" dirty="0"/>
              <a:t>ant</a:t>
            </a:r>
            <a:r>
              <a:rPr lang="el-GR" dirty="0"/>
              <a:t> ταυτίζει την a priori </a:t>
            </a:r>
            <a:r>
              <a:rPr lang="el-GR" dirty="0" err="1"/>
              <a:t>γνωσιμότητα</a:t>
            </a:r>
            <a:r>
              <a:rPr lang="el-GR" dirty="0"/>
              <a:t> με την αναγκαιότητα.</a:t>
            </a:r>
            <a:endParaRPr lang="en-US" dirty="0"/>
          </a:p>
        </p:txBody>
      </p:sp>
    </p:spTree>
    <p:extLst>
      <p:ext uri="{BB962C8B-B14F-4D97-AF65-F5344CB8AC3E}">
        <p14:creationId xmlns:p14="http://schemas.microsoft.com/office/powerpoint/2010/main" val="109363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9" y="847034"/>
            <a:ext cx="9439564" cy="5602402"/>
          </a:xfrm>
        </p:spPr>
        <p:txBody>
          <a:bodyPr>
            <a:normAutofit fontScale="77500" lnSpcReduction="20000"/>
          </a:bodyPr>
          <a:lstStyle/>
          <a:p>
            <a:pPr algn="just"/>
            <a:r>
              <a:rPr lang="el-GR" dirty="0"/>
              <a:t>«Η </a:t>
            </a:r>
            <a:r>
              <a:rPr lang="el-GR" b="1" dirty="0">
                <a:solidFill>
                  <a:srgbClr val="FF0000"/>
                </a:solidFill>
              </a:rPr>
              <a:t>αναγκαιότητα</a:t>
            </a:r>
            <a:r>
              <a:rPr lang="el-GR" dirty="0"/>
              <a:t> και η </a:t>
            </a:r>
            <a:r>
              <a:rPr lang="el-GR" b="1" dirty="0">
                <a:solidFill>
                  <a:srgbClr val="FF0000"/>
                </a:solidFill>
              </a:rPr>
              <a:t>καθολικότητα </a:t>
            </a:r>
            <a:r>
              <a:rPr lang="el-GR" dirty="0"/>
              <a:t>είναι ασφαλή κριτήρια για την a priori γνώση».</a:t>
            </a:r>
          </a:p>
          <a:p>
            <a:pPr algn="just"/>
            <a:endParaRPr lang="el-GR" dirty="0"/>
          </a:p>
          <a:p>
            <a:pPr algn="just"/>
            <a:r>
              <a:rPr lang="el-GR" dirty="0"/>
              <a:t>A priori κρίσεις: </a:t>
            </a:r>
          </a:p>
          <a:p>
            <a:pPr marL="0" indent="0" algn="just">
              <a:buNone/>
            </a:pPr>
            <a:r>
              <a:rPr lang="el-GR" dirty="0">
                <a:solidFill>
                  <a:srgbClr val="3366FF"/>
                </a:solidFill>
              </a:rPr>
              <a:t>    Αναγκαίες, καθολικές, μη-</a:t>
            </a:r>
            <a:r>
              <a:rPr lang="el-GR" dirty="0" err="1">
                <a:solidFill>
                  <a:srgbClr val="3366FF"/>
                </a:solidFill>
              </a:rPr>
              <a:t>αναθεωρίσιμες</a:t>
            </a:r>
            <a:r>
              <a:rPr lang="el-GR" dirty="0"/>
              <a:t>.</a:t>
            </a:r>
            <a:endParaRPr lang="en-GB" dirty="0"/>
          </a:p>
          <a:p>
            <a:pPr algn="just"/>
            <a:endParaRPr lang="en-GB" dirty="0"/>
          </a:p>
          <a:p>
            <a:pPr algn="just"/>
            <a:r>
              <a:rPr lang="el-GR" b="1" dirty="0"/>
              <a:t>Ωστόσο </a:t>
            </a:r>
            <a:r>
              <a:rPr lang="el-GR" dirty="0"/>
              <a:t>: η</a:t>
            </a:r>
            <a:r>
              <a:rPr lang="el-GR" dirty="0">
                <a:solidFill>
                  <a:srgbClr val="FF0000"/>
                </a:solidFill>
              </a:rPr>
              <a:t> αναγκαιότητα </a:t>
            </a:r>
            <a:r>
              <a:rPr lang="el-GR" dirty="0"/>
              <a:t>μιας κρίσης δεν καθορίζει το περιεχόμενό</a:t>
            </a:r>
            <a:r>
              <a:rPr lang="en-GB" dirty="0"/>
              <a:t> </a:t>
            </a:r>
            <a:r>
              <a:rPr lang="el-GR" dirty="0"/>
              <a:t>της. </a:t>
            </a:r>
            <a:r>
              <a:rPr lang="el-GR" dirty="0">
                <a:solidFill>
                  <a:srgbClr val="FF0000"/>
                </a:solidFill>
              </a:rPr>
              <a:t>Η πρόταση μπορεί να είναι είτε αναλυτική είτε συνθετική</a:t>
            </a:r>
            <a:r>
              <a:rPr lang="el-GR" dirty="0"/>
              <a:t>.</a:t>
            </a:r>
          </a:p>
          <a:p>
            <a:pPr algn="just"/>
            <a:endParaRPr lang="el-GR" dirty="0"/>
          </a:p>
          <a:p>
            <a:pPr marL="360363" indent="0" algn="just">
              <a:buNone/>
            </a:pPr>
            <a:r>
              <a:rPr lang="el-GR" dirty="0"/>
              <a:t>Πχ. ο νόμος του αποκλειομένου τρίτου—αναλυτική a priori</a:t>
            </a:r>
          </a:p>
          <a:p>
            <a:pPr marL="360363" indent="0" algn="just">
              <a:buNone/>
            </a:pPr>
            <a:r>
              <a:rPr lang="el-GR" dirty="0"/>
              <a:t>Οι αλήθειες της αριθμητική και της γεωμετρίας—συνθετικές a priori.</a:t>
            </a:r>
          </a:p>
          <a:p>
            <a:pPr marL="360363" indent="0" algn="just">
              <a:buNone/>
            </a:pPr>
            <a:endParaRPr lang="el-GR" dirty="0"/>
          </a:p>
          <a:p>
            <a:pPr algn="just"/>
            <a:r>
              <a:rPr lang="el-GR" dirty="0">
                <a:solidFill>
                  <a:srgbClr val="3366FF"/>
                </a:solidFill>
              </a:rPr>
              <a:t>Συνθετικές (καθαρή εποπτεία) αλλά αναγκαία αληθείς (άρα a priori).</a:t>
            </a:r>
            <a:endParaRPr lang="en-US" dirty="0">
              <a:solidFill>
                <a:srgbClr val="3366FF"/>
              </a:solidFill>
            </a:endParaRPr>
          </a:p>
        </p:txBody>
      </p:sp>
    </p:spTree>
    <p:extLst>
      <p:ext uri="{BB962C8B-B14F-4D97-AF65-F5344CB8AC3E}">
        <p14:creationId xmlns:p14="http://schemas.microsoft.com/office/powerpoint/2010/main" val="57530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10668"/>
            <a:ext cx="8229600" cy="5615496"/>
          </a:xfrm>
        </p:spPr>
        <p:txBody>
          <a:bodyPr>
            <a:normAutofit lnSpcReduction="10000"/>
          </a:bodyPr>
          <a:lstStyle/>
          <a:p>
            <a:pPr algn="just"/>
            <a:r>
              <a:rPr lang="el-GR" dirty="0">
                <a:solidFill>
                  <a:srgbClr val="3366FF"/>
                </a:solidFill>
              </a:rPr>
              <a:t>το κεντρικό ερώτημα</a:t>
            </a:r>
            <a:r>
              <a:rPr lang="el-GR" dirty="0"/>
              <a:t>: </a:t>
            </a:r>
          </a:p>
          <a:p>
            <a:pPr marL="360363" indent="0" algn="just">
              <a:buNone/>
            </a:pPr>
            <a:r>
              <a:rPr lang="el-GR" dirty="0"/>
              <a:t>πώς είναι δυνατές οι συνθετικές a priori    κρίσεις;</a:t>
            </a:r>
          </a:p>
          <a:p>
            <a:pPr marL="0" indent="0" algn="just">
              <a:buNone/>
            </a:pPr>
            <a:endParaRPr lang="el-GR" dirty="0"/>
          </a:p>
          <a:p>
            <a:pPr algn="just"/>
            <a:r>
              <a:rPr lang="el-GR" dirty="0"/>
              <a:t>Το καθήκον της κριτικής μεταφυσικής είναι να απαντήσει σ’ αυτό ερώτημα.</a:t>
            </a:r>
          </a:p>
          <a:p>
            <a:pPr algn="just"/>
            <a:endParaRPr lang="el-GR" dirty="0"/>
          </a:p>
          <a:p>
            <a:pPr algn="just"/>
            <a:r>
              <a:rPr lang="el-GR" dirty="0"/>
              <a:t>Κρίσιμο: οι συνθετικές a priori κρίσεις έχουν </a:t>
            </a:r>
            <a:r>
              <a:rPr lang="el-GR" dirty="0">
                <a:solidFill>
                  <a:srgbClr val="3366FF"/>
                </a:solidFill>
              </a:rPr>
              <a:t>ουσιαστικό περιεχόμενο </a:t>
            </a:r>
            <a:r>
              <a:rPr lang="el-GR" dirty="0"/>
              <a:t>(το οποίο δεν</a:t>
            </a:r>
            <a:r>
              <a:rPr lang="en-GB" dirty="0"/>
              <a:t> </a:t>
            </a:r>
            <a:r>
              <a:rPr lang="el-GR" dirty="0"/>
              <a:t>αποκαλύπτεται απλώς με εννοιολογική ανάλυση) αλλά είναι αναγκαία αληθείς.</a:t>
            </a:r>
            <a:endParaRPr lang="en-US" dirty="0"/>
          </a:p>
        </p:txBody>
      </p:sp>
    </p:spTree>
    <p:extLst>
      <p:ext uri="{BB962C8B-B14F-4D97-AF65-F5344CB8AC3E}">
        <p14:creationId xmlns:p14="http://schemas.microsoft.com/office/powerpoint/2010/main" val="225766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53583-2A2D-4CA1-B14A-2A1FEFE004B5}"/>
              </a:ext>
            </a:extLst>
          </p:cNvPr>
          <p:cNvSpPr txBox="1"/>
          <p:nvPr/>
        </p:nvSpPr>
        <p:spPr>
          <a:xfrm>
            <a:off x="766917" y="882612"/>
            <a:ext cx="10658166" cy="5909310"/>
          </a:xfrm>
          <a:prstGeom prst="rect">
            <a:avLst/>
          </a:prstGeom>
          <a:noFill/>
        </p:spPr>
        <p:txBody>
          <a:bodyPr wrap="square">
            <a:spAutoFit/>
          </a:bodyPr>
          <a:lstStyle/>
          <a:p>
            <a:pPr algn="just"/>
            <a:r>
              <a:rPr lang="el-GR" sz="1800" dirty="0">
                <a:effectLst/>
                <a:ea typeface="Calibri" panose="020F0502020204030204" pitchFamily="34" charset="0"/>
              </a:rPr>
              <a:t>Η βασική </a:t>
            </a:r>
            <a:r>
              <a:rPr lang="el-GR" sz="1800">
                <a:effectLst/>
                <a:ea typeface="Calibri" panose="020F0502020204030204" pitchFamily="34" charset="0"/>
              </a:rPr>
              <a:t>μορφή επαγωγής </a:t>
            </a:r>
            <a:r>
              <a:rPr lang="el-GR" sz="1800" dirty="0">
                <a:effectLst/>
                <a:ea typeface="Calibri" panose="020F0502020204030204" pitchFamily="34" charset="0"/>
              </a:rPr>
              <a:t>είναι </a:t>
            </a:r>
            <a:r>
              <a:rPr lang="el-GR" sz="1800" b="1" dirty="0">
                <a:effectLst/>
                <a:ea typeface="Calibri" panose="020F0502020204030204" pitchFamily="34" charset="0"/>
              </a:rPr>
              <a:t>μέσω απαρίθμησης</a:t>
            </a:r>
            <a:r>
              <a:rPr lang="el-GR" sz="1800" dirty="0">
                <a:effectLst/>
                <a:ea typeface="Calibri" panose="020F0502020204030204" pitchFamily="34" charset="0"/>
              </a:rPr>
              <a:t>: «τούτο και εκείνο το Α είναι Β, επομένως κάθε Α είναι Β». </a:t>
            </a:r>
          </a:p>
          <a:p>
            <a:pPr algn="just"/>
            <a:endParaRPr lang="el-GR" dirty="0">
              <a:ea typeface="Calibri" panose="020F0502020204030204" pitchFamily="34" charset="0"/>
            </a:endParaRPr>
          </a:p>
          <a:p>
            <a:pPr algn="just"/>
            <a:r>
              <a:rPr lang="el-GR" sz="1800" dirty="0">
                <a:effectLst/>
                <a:ea typeface="Calibri" panose="020F0502020204030204" pitchFamily="34" charset="0"/>
              </a:rPr>
              <a:t>Προσφέρει «πραγματικά γενικές προτάσεις», δηλαδή, μια πρόταση τέτοια ώστε το κατηγορούμενο επιβεβαιώνεται ή απορρίπτεται για «έναν απεριόριστο αριθμό ατόμων». </a:t>
            </a:r>
          </a:p>
          <a:p>
            <a:pPr algn="just"/>
            <a:endParaRPr lang="el-GR" dirty="0">
              <a:ea typeface="Calibri" panose="020F0502020204030204" pitchFamily="34" charset="0"/>
            </a:endParaRPr>
          </a:p>
          <a:p>
            <a:pPr algn="just"/>
            <a:r>
              <a:rPr lang="el-GR" sz="1800" dirty="0">
                <a:effectLst/>
                <a:ea typeface="Calibri" panose="020F0502020204030204" pitchFamily="34" charset="0"/>
              </a:rPr>
              <a:t>Ο </a:t>
            </a:r>
            <a:r>
              <a:rPr lang="en-US" sz="1800" dirty="0">
                <a:effectLst/>
                <a:ea typeface="Calibri" panose="020F0502020204030204" pitchFamily="34" charset="0"/>
              </a:rPr>
              <a:t>Mill</a:t>
            </a:r>
            <a:r>
              <a:rPr lang="el-GR" sz="1800" dirty="0">
                <a:effectLst/>
                <a:ea typeface="Calibri" panose="020F0502020204030204" pitchFamily="34" charset="0"/>
              </a:rPr>
              <a:t> ήταν έτοιμος να δεχθεί ότι ο απεριόριστος αυτός αριθμός ατόμων περιλαμβάνει </a:t>
            </a:r>
            <a:r>
              <a:rPr lang="el-GR" sz="1800" b="1" dirty="0">
                <a:effectLst/>
                <a:ea typeface="Calibri" panose="020F0502020204030204" pitchFamily="34" charset="0"/>
              </a:rPr>
              <a:t>ενεργά και δυνατά </a:t>
            </a:r>
            <a:r>
              <a:rPr lang="el-GR" sz="1800" dirty="0">
                <a:effectLst/>
                <a:ea typeface="Calibri" panose="020F0502020204030204" pitchFamily="34" charset="0"/>
              </a:rPr>
              <a:t>παραδείγματα γενίκευσης, «που υπάρχουν ή δύνανται να υπάρχουν». Αυτό υποδηλώνει ότι οι επαγωγικές γενικεύεις έχουν τροπική ή </a:t>
            </a:r>
            <a:r>
              <a:rPr lang="el-GR" sz="1800" dirty="0" err="1">
                <a:effectLst/>
                <a:ea typeface="Calibri" panose="020F0502020204030204" pitchFamily="34" charset="0"/>
              </a:rPr>
              <a:t>αντιγεγονική</a:t>
            </a:r>
            <a:r>
              <a:rPr lang="el-GR" sz="1800" dirty="0">
                <a:effectLst/>
                <a:ea typeface="Calibri" panose="020F0502020204030204" pitchFamily="34" charset="0"/>
              </a:rPr>
              <a:t> ισχύ: εάν Όλα τα Α είναι Β, τότε εάν το </a:t>
            </a:r>
            <a:r>
              <a:rPr lang="en-US" sz="1800" dirty="0">
                <a:effectLst/>
                <a:ea typeface="Calibri" panose="020F0502020204030204" pitchFamily="34" charset="0"/>
              </a:rPr>
              <a:t>a </a:t>
            </a:r>
            <a:r>
              <a:rPr lang="el-GR" sz="1800" dirty="0">
                <a:effectLst/>
                <a:ea typeface="Calibri" panose="020F0502020204030204" pitchFamily="34" charset="0"/>
              </a:rPr>
              <a:t> ήταν ένα Α θα ήταν ένα Β. Έχει σημασία λοιπόν για τον </a:t>
            </a:r>
            <a:r>
              <a:rPr lang="en-US" sz="1800" dirty="0">
                <a:effectLst/>
                <a:ea typeface="Calibri" panose="020F0502020204030204" pitchFamily="34" charset="0"/>
              </a:rPr>
              <a:t>Mill</a:t>
            </a:r>
            <a:r>
              <a:rPr lang="el-GR" sz="1800" dirty="0">
                <a:effectLst/>
                <a:ea typeface="Calibri" panose="020F0502020204030204" pitchFamily="34" charset="0"/>
              </a:rPr>
              <a:t> να δείξει πώς η επαγωγή αποκτά την ισχύ της. Η απάντησή του συνδέεται με την προσπάθειά του να διακρίνει  μεταξύ καλών και κακών επαγωγών </a:t>
            </a:r>
            <a:r>
              <a:rPr lang="el-GR" dirty="0">
                <a:ea typeface="Calibri" panose="020F0502020204030204" pitchFamily="34" charset="0"/>
              </a:rPr>
              <a:t>και συνδέει τις καλές επαγωγές με την εδραίωση των</a:t>
            </a:r>
            <a:r>
              <a:rPr lang="el-GR" sz="1800" dirty="0">
                <a:effectLst/>
                <a:ea typeface="Calibri" panose="020F0502020204030204" pitchFamily="34" charset="0"/>
              </a:rPr>
              <a:t> νόμων της φύσης.</a:t>
            </a:r>
          </a:p>
          <a:p>
            <a:pPr algn="just"/>
            <a:endParaRPr lang="el-GR" dirty="0">
              <a:ea typeface="Calibri" panose="020F0502020204030204" pitchFamily="34" charset="0"/>
            </a:endParaRPr>
          </a:p>
          <a:p>
            <a:pPr algn="just"/>
            <a:r>
              <a:rPr lang="el-GR" sz="1800" dirty="0">
                <a:effectLst/>
                <a:ea typeface="Calibri" panose="020F0502020204030204" pitchFamily="34" charset="0"/>
              </a:rPr>
              <a:t>Θεωρεί όμως ότι η ρίζα του προβλήματος της εγγύησης για την επαγωγή είναι το </a:t>
            </a:r>
            <a:r>
              <a:rPr lang="en-US" sz="1800" dirty="0">
                <a:effectLst/>
                <a:ea typeface="Calibri" panose="020F0502020204030204" pitchFamily="34" charset="0"/>
              </a:rPr>
              <a:t>status </a:t>
            </a:r>
            <a:r>
              <a:rPr lang="el-GR" sz="1800" b="1" dirty="0">
                <a:solidFill>
                  <a:srgbClr val="FF0000"/>
                </a:solidFill>
                <a:effectLst/>
                <a:ea typeface="Calibri" panose="020F0502020204030204" pitchFamily="34" charset="0"/>
              </a:rPr>
              <a:t>της αρχής της ομοιομορφίας της φύσης</a:t>
            </a:r>
            <a:r>
              <a:rPr lang="el-GR" sz="1800" dirty="0">
                <a:effectLst/>
                <a:ea typeface="Calibri" panose="020F0502020204030204" pitchFamily="34" charset="0"/>
              </a:rPr>
              <a:t>. Αυτή είναι μια αρχή σύμφωνα με την οποία </a:t>
            </a:r>
            <a:r>
              <a:rPr lang="el-GR" sz="1800" b="1" dirty="0">
                <a:effectLst/>
                <a:ea typeface="Calibri" panose="020F0502020204030204" pitchFamily="34" charset="0"/>
              </a:rPr>
              <a:t>«το σύμπαν, στο βαθμό που είναι γνωστό σε εμάς, είναι έτσι συγκροτημένο, ώστε ό,τι είναι αληθές σε μια οποιαδήποτε περίπτωση, είναι αληθές σε όλες τις περιπτώσεις μιας συγκεκριμένης περιγραφής: η μόνη δυσκολία είναι να βρούμε ποια περιγραφή» </a:t>
            </a:r>
            <a:r>
              <a:rPr lang="el-GR" sz="1800" dirty="0">
                <a:effectLst/>
                <a:ea typeface="Calibri" panose="020F0502020204030204" pitchFamily="34" charset="0"/>
              </a:rPr>
              <a:t>(1911, 201). Αυτό, ισχυρίζεται, είναι </a:t>
            </a:r>
            <a:r>
              <a:rPr lang="el-GR" sz="1800" b="1" dirty="0">
                <a:solidFill>
                  <a:srgbClr val="FF0000"/>
                </a:solidFill>
                <a:effectLst/>
                <a:ea typeface="Calibri" panose="020F0502020204030204" pitchFamily="34" charset="0"/>
              </a:rPr>
              <a:t>«μια θεμελιώδης αρχή, ή ένα γενικό αξίωμα, της Επαγωγής» </a:t>
            </a:r>
            <a:r>
              <a:rPr lang="el-GR" sz="1800" dirty="0">
                <a:effectLst/>
                <a:ea typeface="Calibri" panose="020F0502020204030204" pitchFamily="34" charset="0"/>
              </a:rPr>
              <a:t>(1911, 201) και ωστόσο, το ίδιο </a:t>
            </a:r>
            <a:r>
              <a:rPr lang="el-GR" sz="1800" b="1" dirty="0">
                <a:effectLst/>
                <a:ea typeface="Calibri" panose="020F0502020204030204" pitchFamily="34" charset="0"/>
              </a:rPr>
              <a:t>είναι μια εμπειρική αρχή</a:t>
            </a:r>
            <a:r>
              <a:rPr lang="el-GR" sz="1800" dirty="0">
                <a:effectLst/>
                <a:ea typeface="Calibri" panose="020F0502020204030204" pitchFamily="34" charset="0"/>
              </a:rPr>
              <a:t>: μια γενίκευση που η ίδια βασίζεται στην επαγωγή: </a:t>
            </a:r>
            <a:r>
              <a:rPr lang="el-GR" sz="1800" b="1" dirty="0">
                <a:effectLst/>
                <a:ea typeface="Calibri" panose="020F0502020204030204" pitchFamily="34" charset="0"/>
              </a:rPr>
              <a:t>«η μεγάλη αυτή γενίκευση θεμελιώνεται η ίδια σε πρότερες γενικεύσεις». </a:t>
            </a:r>
            <a:r>
              <a:rPr lang="el-GR" sz="1800" dirty="0">
                <a:effectLst/>
                <a:ea typeface="Calibri" panose="020F0502020204030204" pitchFamily="34" charset="0"/>
              </a:rPr>
              <a:t>Εάν αυτή η αρχή ήταν εδραιωμένη κα αληθής, θα μπορούσε να παρουσιαστεί ως μια μείζων προκείμενη σε όλες τις επαγωγές. Και άρα όλες οι επαγωγές θα μετασχηματίζονταν σε παραγωγές.  Όμως πώς αυτή μπορεί να εδραιωθεί; </a:t>
            </a:r>
            <a:endParaRPr lang="el-GR" dirty="0"/>
          </a:p>
        </p:txBody>
      </p:sp>
    </p:spTree>
    <p:extLst>
      <p:ext uri="{BB962C8B-B14F-4D97-AF65-F5344CB8AC3E}">
        <p14:creationId xmlns:p14="http://schemas.microsoft.com/office/powerpoint/2010/main" val="282546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8727" y="301164"/>
            <a:ext cx="8857673" cy="5825000"/>
          </a:xfrm>
        </p:spPr>
        <p:txBody>
          <a:bodyPr>
            <a:normAutofit fontScale="92500" lnSpcReduction="20000"/>
          </a:bodyPr>
          <a:lstStyle/>
          <a:p>
            <a:pPr marL="0" indent="0">
              <a:buNone/>
            </a:pPr>
            <a:r>
              <a:rPr lang="el-GR" b="1" dirty="0">
                <a:solidFill>
                  <a:srgbClr val="3366FF"/>
                </a:solidFill>
              </a:rPr>
              <a:t>Ο ΚΑΝΤ ΓΙΑ ΤΗΝ A PRIORI ΓΝΩΣΗ</a:t>
            </a:r>
          </a:p>
          <a:p>
            <a:pPr algn="just">
              <a:buFont typeface="Wingdings" panose="05000000000000000000" pitchFamily="2" charset="2"/>
              <a:buChar char="q"/>
            </a:pPr>
            <a:r>
              <a:rPr lang="el-GR" dirty="0"/>
              <a:t>Γνώση η οποία είναι καθολική, αναγκαία και βέβαιη.</a:t>
            </a:r>
          </a:p>
          <a:p>
            <a:pPr algn="just">
              <a:buFont typeface="Wingdings" panose="05000000000000000000" pitchFamily="2" charset="2"/>
              <a:buChar char="q"/>
            </a:pPr>
            <a:r>
              <a:rPr lang="el-GR" dirty="0"/>
              <a:t>Έχει περιεχόμενο (εάν η κρίση είναι συνθετική) ή είναι κενή περιεχομένου (εάν η</a:t>
            </a:r>
            <a:r>
              <a:rPr lang="en-GB" dirty="0"/>
              <a:t> </a:t>
            </a:r>
            <a:r>
              <a:rPr lang="el-GR" dirty="0"/>
              <a:t>κρίση είναι αναλυτική).</a:t>
            </a:r>
          </a:p>
          <a:p>
            <a:pPr algn="just">
              <a:buFont typeface="Wingdings" panose="05000000000000000000" pitchFamily="2" charset="2"/>
              <a:buChar char="q"/>
            </a:pPr>
            <a:r>
              <a:rPr lang="el-GR" dirty="0"/>
              <a:t>Το περιεχόμενο της είναι τυπικό (formal). Εννοιολογικές συνδέσεις (εάν η κρίση</a:t>
            </a:r>
            <a:r>
              <a:rPr lang="en-GB" dirty="0"/>
              <a:t> </a:t>
            </a:r>
            <a:r>
              <a:rPr lang="el-GR" dirty="0"/>
              <a:t>είναι αναλυτική) ή η μορφή της εποπτείας (εάν η κρίση είναι συνθετική).</a:t>
            </a:r>
          </a:p>
          <a:p>
            <a:pPr algn="just">
              <a:buFont typeface="Wingdings" panose="05000000000000000000" pitchFamily="2" charset="2"/>
              <a:buChar char="q"/>
            </a:pPr>
            <a:r>
              <a:rPr lang="el-GR" dirty="0"/>
              <a:t>Είναι </a:t>
            </a:r>
            <a:r>
              <a:rPr lang="el-GR" dirty="0" err="1"/>
              <a:t>συγκροτητική</a:t>
            </a:r>
            <a:r>
              <a:rPr lang="el-GR" dirty="0"/>
              <a:t> της εμπειρίας (καμία εμπειρία δεν είναι δυνατή </a:t>
            </a:r>
            <a:r>
              <a:rPr lang="el-GR" dirty="0" err="1"/>
              <a:t>χωρίας</a:t>
            </a:r>
            <a:r>
              <a:rPr lang="el-GR" dirty="0"/>
              <a:t> a priori</a:t>
            </a:r>
            <a:r>
              <a:rPr lang="en-GB" dirty="0"/>
              <a:t> </a:t>
            </a:r>
            <a:r>
              <a:rPr lang="el-GR" dirty="0"/>
              <a:t>αρχές).</a:t>
            </a:r>
          </a:p>
          <a:p>
            <a:pPr algn="just">
              <a:buFont typeface="Wingdings" panose="05000000000000000000" pitchFamily="2" charset="2"/>
              <a:buChar char="q"/>
            </a:pPr>
            <a:r>
              <a:rPr lang="el-GR" dirty="0"/>
              <a:t>Αποσυνδεδεμένη από το περιεχόμενο (σε αντίθεση με τη μορφή) της εμπειρίας.</a:t>
            </a:r>
          </a:p>
          <a:p>
            <a:pPr algn="just">
              <a:buFont typeface="Wingdings" panose="05000000000000000000" pitchFamily="2" charset="2"/>
              <a:buChar char="q"/>
            </a:pPr>
            <a:r>
              <a:rPr lang="el-GR" dirty="0"/>
              <a:t>Επομένως, μη αναθεωρήσιμη.</a:t>
            </a:r>
            <a:endParaRPr lang="en-US" dirty="0"/>
          </a:p>
        </p:txBody>
      </p:sp>
    </p:spTree>
    <p:extLst>
      <p:ext uri="{BB962C8B-B14F-4D97-AF65-F5344CB8AC3E}">
        <p14:creationId xmlns:p14="http://schemas.microsoft.com/office/powerpoint/2010/main" val="22965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525" y="445198"/>
            <a:ext cx="10725149" cy="6036349"/>
          </a:xfrm>
        </p:spPr>
        <p:txBody>
          <a:bodyPr>
            <a:normAutofit fontScale="85000" lnSpcReduction="20000"/>
          </a:bodyPr>
          <a:lstStyle/>
          <a:p>
            <a:pPr algn="just"/>
            <a:r>
              <a:rPr lang="el-GR" sz="3200" dirty="0">
                <a:effectLst/>
                <a:latin typeface="Times New Roman" panose="02020603050405020304" pitchFamily="18" charset="0"/>
                <a:ea typeface="Calibri" panose="020F0502020204030204" pitchFamily="34" charset="0"/>
              </a:rPr>
              <a:t>Όπως και ο </a:t>
            </a:r>
            <a:r>
              <a:rPr lang="el-GR" sz="3200" dirty="0" err="1">
                <a:effectLst/>
                <a:latin typeface="Times New Roman" panose="02020603050405020304" pitchFamily="18" charset="0"/>
                <a:ea typeface="Calibri" panose="020F0502020204030204" pitchFamily="34" charset="0"/>
              </a:rPr>
              <a:t>Hume</a:t>
            </a:r>
            <a:r>
              <a:rPr lang="el-GR" sz="3200" dirty="0">
                <a:effectLst/>
                <a:latin typeface="Times New Roman" panose="02020603050405020304" pitchFamily="18" charset="0"/>
                <a:ea typeface="Calibri" panose="020F0502020204030204" pitchFamily="34" charset="0"/>
              </a:rPr>
              <a:t> πριν από αυτόν, ο </a:t>
            </a:r>
            <a:r>
              <a:rPr lang="el-GR" sz="3200" dirty="0" err="1">
                <a:effectLst/>
                <a:latin typeface="Times New Roman" panose="02020603050405020304" pitchFamily="18" charset="0"/>
                <a:ea typeface="Calibri" panose="020F0502020204030204" pitchFamily="34" charset="0"/>
              </a:rPr>
              <a:t>Kant</a:t>
            </a:r>
            <a:r>
              <a:rPr lang="el-GR" sz="3200" dirty="0">
                <a:effectLst/>
                <a:latin typeface="Times New Roman" panose="02020603050405020304" pitchFamily="18" charset="0"/>
                <a:ea typeface="Calibri" panose="020F0502020204030204" pitchFamily="34" charset="0"/>
              </a:rPr>
              <a:t> δεν ισχυρίζεται ότι μόνος του ο λόγος μπορεί να ανακαλύψει, με έναν  </a:t>
            </a:r>
            <a:r>
              <a:rPr lang="en-US" sz="3200" dirty="0">
                <a:effectLst/>
                <a:latin typeface="Times New Roman" panose="02020603050405020304" pitchFamily="18" charset="0"/>
                <a:ea typeface="Calibri" panose="020F0502020204030204" pitchFamily="34" charset="0"/>
              </a:rPr>
              <a:t>a priori </a:t>
            </a:r>
            <a:r>
              <a:rPr lang="el-GR" sz="3200" dirty="0">
                <a:effectLst/>
                <a:latin typeface="Times New Roman" panose="02020603050405020304" pitchFamily="18" charset="0"/>
                <a:ea typeface="Calibri" panose="020F0502020204030204" pitchFamily="34" charset="0"/>
              </a:rPr>
              <a:t>τρόπο, τη σύνδεση ανάμεσα σε οποιαδήποτε συγκεκριμένη αιτία και οποιοδήποτε συγκεκριμένο αποτέλεσμα, ούτε ότι κατανοεί την αναγκαιότητά της  (</a:t>
            </a:r>
            <a:r>
              <a:rPr lang="el-GR" sz="3200" dirty="0" err="1">
                <a:effectLst/>
                <a:latin typeface="Times New Roman" panose="02020603050405020304" pitchFamily="18" charset="0"/>
                <a:ea typeface="Calibri" panose="020F0502020204030204" pitchFamily="34" charset="0"/>
              </a:rPr>
              <a:t>cf</a:t>
            </a:r>
            <a:r>
              <a:rPr lang="el-GR" sz="3200" dirty="0">
                <a:effectLst/>
                <a:latin typeface="Times New Roman" panose="02020603050405020304" pitchFamily="18" charset="0"/>
                <a:ea typeface="Calibri" panose="020F0502020204030204" pitchFamily="34" charset="0"/>
              </a:rPr>
              <a:t>. 1787, A195; B240-41). Τόσο ο </a:t>
            </a:r>
            <a:r>
              <a:rPr lang="el-GR" sz="3200" dirty="0" err="1">
                <a:effectLst/>
                <a:latin typeface="Times New Roman" panose="02020603050405020304" pitchFamily="18" charset="0"/>
                <a:ea typeface="Calibri" panose="020F0502020204030204" pitchFamily="34" charset="0"/>
              </a:rPr>
              <a:t>Kant</a:t>
            </a:r>
            <a:r>
              <a:rPr lang="el-GR" sz="3200" dirty="0">
                <a:effectLst/>
                <a:latin typeface="Times New Roman" panose="02020603050405020304" pitchFamily="18" charset="0"/>
                <a:ea typeface="Calibri" panose="020F0502020204030204" pitchFamily="34" charset="0"/>
              </a:rPr>
              <a:t> όσο και ο  </a:t>
            </a:r>
            <a:r>
              <a:rPr lang="el-GR" sz="3200" dirty="0" err="1">
                <a:effectLst/>
                <a:latin typeface="Times New Roman" panose="02020603050405020304" pitchFamily="18" charset="0"/>
                <a:ea typeface="Calibri" panose="020F0502020204030204" pitchFamily="34" charset="0"/>
              </a:rPr>
              <a:t>Hume</a:t>
            </a:r>
            <a:r>
              <a:rPr lang="el-GR" sz="3200" dirty="0">
                <a:effectLst/>
                <a:latin typeface="Times New Roman" panose="02020603050405020304" pitchFamily="18" charset="0"/>
                <a:ea typeface="Calibri" panose="020F0502020204030204" pitchFamily="34" charset="0"/>
              </a:rPr>
              <a:t> επιμένουν ότι </a:t>
            </a:r>
            <a:r>
              <a:rPr lang="el-GR" sz="3200" b="1" dirty="0">
                <a:effectLst/>
                <a:latin typeface="Times New Roman" panose="02020603050405020304" pitchFamily="18" charset="0"/>
                <a:ea typeface="Calibri" panose="020F0502020204030204" pitchFamily="34" charset="0"/>
              </a:rPr>
              <a:t>οι </a:t>
            </a:r>
            <a:r>
              <a:rPr lang="el-GR" sz="3200" b="1" dirty="0" err="1">
                <a:effectLst/>
                <a:latin typeface="Times New Roman" panose="02020603050405020304" pitchFamily="18" charset="0"/>
                <a:ea typeface="Calibri" panose="020F0502020204030204" pitchFamily="34" charset="0"/>
              </a:rPr>
              <a:t>αιτιακές</a:t>
            </a:r>
            <a:r>
              <a:rPr lang="el-GR" sz="3200" b="1" dirty="0">
                <a:effectLst/>
                <a:latin typeface="Times New Roman" panose="02020603050405020304" pitchFamily="18" charset="0"/>
                <a:ea typeface="Calibri" panose="020F0502020204030204" pitchFamily="34" charset="0"/>
              </a:rPr>
              <a:t> συνδέσεις μπορούν να ανακαλύπτονται μόνο εμπειρικά</a:t>
            </a:r>
            <a:r>
              <a:rPr lang="el-GR" sz="3200" dirty="0">
                <a:effectLst/>
                <a:latin typeface="Times New Roman" panose="02020603050405020304" pitchFamily="18" charset="0"/>
                <a:ea typeface="Calibri" panose="020F0502020204030204" pitchFamily="34" charset="0"/>
              </a:rPr>
              <a:t>. </a:t>
            </a:r>
          </a:p>
          <a:p>
            <a:pPr algn="just"/>
            <a:endParaRPr lang="el-GR" dirty="0">
              <a:latin typeface="Times New Roman" panose="02020603050405020304" pitchFamily="18" charset="0"/>
              <a:ea typeface="Calibri" panose="020F0502020204030204" pitchFamily="34" charset="0"/>
            </a:endParaRPr>
          </a:p>
          <a:p>
            <a:pPr algn="just"/>
            <a:r>
              <a:rPr lang="el-GR" sz="3200" dirty="0">
                <a:effectLst/>
                <a:latin typeface="Times New Roman" panose="02020603050405020304" pitchFamily="18" charset="0"/>
                <a:ea typeface="Calibri" panose="020F0502020204030204" pitchFamily="34" charset="0"/>
              </a:rPr>
              <a:t>Αλλά σε αντίθεση με το </a:t>
            </a:r>
            <a:r>
              <a:rPr lang="en-US" sz="3200" dirty="0">
                <a:effectLst/>
                <a:latin typeface="Times New Roman" panose="02020603050405020304" pitchFamily="18" charset="0"/>
                <a:ea typeface="Calibri" panose="020F0502020204030204" pitchFamily="34" charset="0"/>
              </a:rPr>
              <a:t>Hume</a:t>
            </a:r>
            <a:r>
              <a:rPr lang="el-GR" sz="3200" dirty="0">
                <a:effectLst/>
                <a:latin typeface="Times New Roman" panose="02020603050405020304" pitchFamily="18" charset="0"/>
                <a:ea typeface="Calibri" panose="020F0502020204030204" pitchFamily="34" charset="0"/>
              </a:rPr>
              <a:t>, </a:t>
            </a:r>
            <a:r>
              <a:rPr lang="el-GR" sz="3200" b="1" dirty="0">
                <a:effectLst/>
                <a:latin typeface="Times New Roman" panose="02020603050405020304" pitchFamily="18" charset="0"/>
                <a:ea typeface="Calibri" panose="020F0502020204030204" pitchFamily="34" charset="0"/>
              </a:rPr>
              <a:t>ο </a:t>
            </a:r>
            <a:r>
              <a:rPr lang="en-US" sz="3200" b="1" dirty="0">
                <a:effectLst/>
                <a:latin typeface="Times New Roman" panose="02020603050405020304" pitchFamily="18" charset="0"/>
                <a:ea typeface="Calibri" panose="020F0502020204030204" pitchFamily="34" charset="0"/>
              </a:rPr>
              <a:t>Kant </a:t>
            </a:r>
            <a:r>
              <a:rPr lang="el-GR" sz="3200" b="1" i="1" dirty="0">
                <a:effectLst/>
                <a:latin typeface="Times New Roman" panose="02020603050405020304" pitchFamily="18" charset="0"/>
                <a:ea typeface="Calibri" panose="020F0502020204030204" pitchFamily="34" charset="0"/>
              </a:rPr>
              <a:t>αρνείται</a:t>
            </a:r>
            <a:r>
              <a:rPr lang="el-GR" sz="3200" b="1" dirty="0">
                <a:effectLst/>
                <a:latin typeface="Times New Roman" panose="02020603050405020304" pitchFamily="18" charset="0"/>
                <a:ea typeface="Calibri" panose="020F0502020204030204" pitchFamily="34" charset="0"/>
              </a:rPr>
              <a:t> το ότι η έννοια της αιτιότητας προέρχεται από την εμπειρία </a:t>
            </a:r>
            <a:r>
              <a:rPr lang="el-GR" sz="3200" dirty="0">
                <a:effectLst/>
                <a:latin typeface="Times New Roman" panose="02020603050405020304" pitchFamily="18" charset="0"/>
                <a:ea typeface="Calibri" panose="020F0502020204030204" pitchFamily="34" charset="0"/>
              </a:rPr>
              <a:t>και πιο συγκεκριμένα ότι προκύπτει κατά τον ίδιο τρόπο που προκύπτει η γνώση των αιτιών των επιμέρους συμβάντων</a:t>
            </a:r>
            <a:r>
              <a:rPr lang="en-GB" dirty="0"/>
              <a:t>. </a:t>
            </a:r>
          </a:p>
          <a:p>
            <a:pPr algn="just"/>
            <a:endParaRPr lang="en-GB" dirty="0"/>
          </a:p>
          <a:p>
            <a:pPr algn="just"/>
            <a:r>
              <a:rPr lang="el-GR" sz="3200" dirty="0">
                <a:effectLst/>
                <a:latin typeface="Times New Roman" panose="02020603050405020304" pitchFamily="18" charset="0"/>
                <a:ea typeface="Calibri" panose="020F0502020204030204" pitchFamily="34" charset="0"/>
              </a:rPr>
              <a:t>Με τη </a:t>
            </a:r>
            <a:r>
              <a:rPr lang="el-GR" sz="3200" i="1" dirty="0">
                <a:effectLst/>
                <a:latin typeface="Times New Roman" panose="02020603050405020304" pitchFamily="18" charset="0"/>
                <a:ea typeface="Calibri" panose="020F0502020204030204" pitchFamily="34" charset="0"/>
              </a:rPr>
              <a:t>Δεύτερη Αναλογία της Εμπειρίας</a:t>
            </a:r>
            <a:r>
              <a:rPr lang="el-GR" sz="3200" dirty="0">
                <a:effectLst/>
                <a:latin typeface="Times New Roman" panose="02020603050405020304" pitchFamily="18" charset="0"/>
                <a:ea typeface="Calibri" panose="020F0502020204030204" pitchFamily="34" charset="0"/>
              </a:rPr>
              <a:t>, ο </a:t>
            </a:r>
            <a:r>
              <a:rPr lang="el-GR" sz="3200" dirty="0" err="1">
                <a:effectLst/>
                <a:latin typeface="Times New Roman" panose="02020603050405020304" pitchFamily="18" charset="0"/>
                <a:ea typeface="Calibri" panose="020F0502020204030204" pitchFamily="34" charset="0"/>
              </a:rPr>
              <a:t>Kant</a:t>
            </a:r>
            <a:r>
              <a:rPr lang="el-GR" sz="3200" dirty="0">
                <a:effectLst/>
                <a:latin typeface="Times New Roman" panose="02020603050405020304" pitchFamily="18" charset="0"/>
                <a:ea typeface="Calibri" panose="020F0502020204030204" pitchFamily="34" charset="0"/>
              </a:rPr>
              <a:t> προσπάθησε να αποδείξει ότι η αρχή της αιτιότητας, δηλαδή το ότι «</a:t>
            </a:r>
            <a:r>
              <a:rPr lang="el-GR" sz="3200" b="1" dirty="0">
                <a:effectLst/>
                <a:latin typeface="Times New Roman" panose="02020603050405020304" pitchFamily="18" charset="0"/>
                <a:ea typeface="Calibri" panose="020F0502020204030204" pitchFamily="34" charset="0"/>
              </a:rPr>
              <a:t>καθετί που συμβαίνει, δηλαδή αρχίζει να υπάρχει, προϋποθέτει κάτι το οποίο ακολουθεί σύμφωνα με κάποιον κανόνα</a:t>
            </a:r>
            <a:r>
              <a:rPr lang="el-GR" sz="3200" dirty="0">
                <a:effectLst/>
                <a:latin typeface="Times New Roman" panose="02020603050405020304" pitchFamily="18" charset="0"/>
                <a:ea typeface="Calibri" panose="020F0502020204030204" pitchFamily="34" charset="0"/>
              </a:rPr>
              <a:t>», είναι μια προϋπόθεση για την ίδια τη δυνατότητα της αντικειμενικής εμπειρίας</a:t>
            </a:r>
            <a:r>
              <a:rPr lang="en-GB" dirty="0"/>
              <a:t>.</a:t>
            </a:r>
            <a:r>
              <a:rPr lang="en-US" dirty="0"/>
              <a:t> </a:t>
            </a:r>
          </a:p>
        </p:txBody>
      </p:sp>
    </p:spTree>
    <p:extLst>
      <p:ext uri="{BB962C8B-B14F-4D97-AF65-F5344CB8AC3E}">
        <p14:creationId xmlns:p14="http://schemas.microsoft.com/office/powerpoint/2010/main" val="46427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40CE36-65D4-499E-BA3F-2A88D69F4ADF}"/>
              </a:ext>
            </a:extLst>
          </p:cNvPr>
          <p:cNvSpPr txBox="1"/>
          <p:nvPr/>
        </p:nvSpPr>
        <p:spPr>
          <a:xfrm>
            <a:off x="1114425" y="738771"/>
            <a:ext cx="9305925" cy="5023811"/>
          </a:xfrm>
          <a:prstGeom prst="rect">
            <a:avLst/>
          </a:prstGeom>
          <a:noFill/>
        </p:spPr>
        <p:txBody>
          <a:bodyPr wrap="square">
            <a:spAutoFit/>
          </a:bodyPr>
          <a:lstStyle/>
          <a:p>
            <a:pPr algn="just">
              <a:lnSpc>
                <a:spcPct val="115000"/>
              </a:lnSpc>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Ο Κ</a:t>
            </a:r>
            <a:r>
              <a:rPr lang="en-US" sz="2000" dirty="0">
                <a:latin typeface="Times New Roman" panose="02020603050405020304" pitchFamily="18" charset="0"/>
                <a:ea typeface="Calibri" panose="020F0502020204030204" pitchFamily="34" charset="0"/>
                <a:cs typeface="Times New Roman" panose="02020603050405020304" pitchFamily="18" charset="0"/>
              </a:rPr>
              <a:t>ant 	</a:t>
            </a:r>
            <a:r>
              <a:rPr lang="el-GR" sz="2000" dirty="0">
                <a:latin typeface="Times New Roman" panose="02020603050405020304" pitchFamily="18" charset="0"/>
                <a:ea typeface="Calibri" panose="020F0502020204030204" pitchFamily="34" charset="0"/>
                <a:cs typeface="Times New Roman" panose="02020603050405020304" pitchFamily="18" charset="0"/>
              </a:rPr>
              <a:t>θ</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εώρησε ότι απαιτείται η αρχή της αιτιότητας για να συλλάβει ο νους τη χρονική μη αναστρεψιμότητα που υπάρχει σε συγκεκριμένες ακολουθίες της εμπειρίας. Αν και μπορούμε να έχουμε την ακολουθία των εντυπώσεων που αντιστοιχούν στις πλευρές ενός σπιτιού με οποιαδήποτε σειρά επιθυμούμε (π.χ. πηγαίνοντας γύρω από το σπίτι κατά τη φορά του ρολογιού ή αντίστροφα), η ακολουθία των εντυπώσεων που αντιστοιχούν σε ένα πλοίο που πλέει </a:t>
            </a:r>
            <a:r>
              <a:rPr lang="el-GR" sz="2000" dirty="0" err="1">
                <a:effectLst/>
                <a:latin typeface="Times New Roman" panose="02020603050405020304" pitchFamily="18" charset="0"/>
                <a:ea typeface="Calibri" panose="020F0502020204030204" pitchFamily="34" charset="0"/>
                <a:cs typeface="Times New Roman" panose="02020603050405020304" pitchFamily="18" charset="0"/>
              </a:rPr>
              <a:t>κατάντη</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δεν μπορεί να αντιστραφεί: παρουσιάζει μια ορισμένη χρονική τάξη (ή κατεύθυνση). Η χρονική αυτή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τάξη</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με την οποία εμφανίζονται συγκεκριμένες εντυπώσεις μπορεί να θεωρηθεί ότι συγκροτούν ένα αντικειμενικό συμβάν </a:t>
            </a:r>
            <a:r>
              <a:rPr lang="el-GR" sz="2000" i="1" dirty="0">
                <a:effectLst/>
                <a:latin typeface="Times New Roman" panose="02020603050405020304" pitchFamily="18" charset="0"/>
                <a:ea typeface="Calibri" panose="020F0502020204030204" pitchFamily="34" charset="0"/>
                <a:cs typeface="Times New Roman" panose="02020603050405020304" pitchFamily="18" charset="0"/>
              </a:rPr>
              <a:t>μόνο εάν</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το ύστερο γεγονός θεωρηθεί ότι προσδιορίζεται αναγκαία από το πρότερο (π.χ., ότι ακολουθεί σύμφωνα με κάποιον κανόνα από την αιτία του). </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Για τον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Kant</a:t>
            </a:r>
            <a:r>
              <a:rPr lang="el-GR" sz="2000" b="1" dirty="0">
                <a:effectLst/>
                <a:latin typeface="Times New Roman" panose="02020603050405020304" pitchFamily="18" charset="0"/>
                <a:ea typeface="Calibri" panose="020F0502020204030204" pitchFamily="34" charset="0"/>
                <a:cs typeface="Times New Roman" panose="02020603050405020304" pitchFamily="18" charset="0"/>
              </a:rPr>
              <a:t>, τα αντικειμενικά γεγονότα δεν είναι «δεδομένα»: συγκροτούνται από την οργανωτική δραστηριότητα του νου και συγκεκριμένα με την επιβολή της αρχής της αιτιότητας στα φαινόμενα</a:t>
            </a: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Η αρχή της αιτιότητας είναι, ως εκ τούτου, για τον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Kant</a:t>
            </a:r>
            <a:r>
              <a:rPr lang="el-G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μία συνθετική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priori </a:t>
            </a:r>
            <a:r>
              <a:rPr lang="el-GR"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αρχή.</a:t>
            </a:r>
            <a:endParaRPr lang="el-GR" sz="2000" b="1" dirty="0">
              <a:solidFill>
                <a:srgbClr val="FF0000"/>
              </a:solidFill>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044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3765" y="693984"/>
            <a:ext cx="9332535" cy="5643528"/>
          </a:xfrm>
        </p:spPr>
        <p:txBody>
          <a:bodyPr>
            <a:normAutofit/>
          </a:bodyPr>
          <a:lstStyle/>
          <a:p>
            <a:pPr algn="just"/>
            <a:r>
              <a:rPr lang="el-GR" dirty="0" err="1"/>
              <a:t>Συγκροτητική</a:t>
            </a:r>
            <a:r>
              <a:rPr lang="el-GR" dirty="0"/>
              <a:t> της έννοιας του αντικειμένου.</a:t>
            </a:r>
          </a:p>
          <a:p>
            <a:pPr algn="just"/>
            <a:endParaRPr lang="el-GR" dirty="0"/>
          </a:p>
          <a:p>
            <a:pPr algn="just"/>
            <a:r>
              <a:rPr lang="en-US" dirty="0"/>
              <a:t>η α</a:t>
            </a:r>
            <a:r>
              <a:rPr lang="en-US" dirty="0" err="1"/>
              <a:t>ρχή</a:t>
            </a:r>
            <a:r>
              <a:rPr lang="en-US" dirty="0"/>
              <a:t> της α</a:t>
            </a:r>
            <a:r>
              <a:rPr lang="en-US" dirty="0" err="1"/>
              <a:t>ιτιότητ</a:t>
            </a:r>
            <a:r>
              <a:rPr lang="en-US" dirty="0"/>
              <a:t>ας είναι μία προϋπόθεση για την ίδια τη </a:t>
            </a:r>
            <a:r>
              <a:rPr lang="en-US" dirty="0">
                <a:solidFill>
                  <a:srgbClr val="FF0000"/>
                </a:solidFill>
              </a:rPr>
              <a:t>δυνατότητα αντικειμενικής εμπειρίας</a:t>
            </a:r>
            <a:r>
              <a:rPr lang="en-US" dirty="0"/>
              <a:t>.</a:t>
            </a:r>
            <a:endParaRPr lang="el-GR" dirty="0"/>
          </a:p>
          <a:p>
            <a:pPr marL="0" indent="0" algn="just">
              <a:buNone/>
            </a:pPr>
            <a:r>
              <a:rPr lang="en-US" dirty="0"/>
              <a:t> </a:t>
            </a:r>
            <a:endParaRPr lang="el-GR" dirty="0"/>
          </a:p>
          <a:p>
            <a:pPr algn="just"/>
            <a:r>
              <a:rPr lang="el-GR" dirty="0"/>
              <a:t>προ</a:t>
            </a:r>
            <a:r>
              <a:rPr lang="en-US" dirty="0"/>
              <a:t>απα</a:t>
            </a:r>
            <a:r>
              <a:rPr lang="en-US" dirty="0" err="1"/>
              <a:t>ιτούμενο</a:t>
            </a:r>
            <a:r>
              <a:rPr lang="en-US" dirty="0"/>
              <a:t> για να </a:t>
            </a:r>
            <a:r>
              <a:rPr lang="en-US" dirty="0" err="1"/>
              <a:t>συλλά</a:t>
            </a:r>
            <a:r>
              <a:rPr lang="en-US" dirty="0"/>
              <a:t>βει ο νους τη </a:t>
            </a:r>
            <a:r>
              <a:rPr lang="en-US" b="1" dirty="0">
                <a:solidFill>
                  <a:srgbClr val="FF0000"/>
                </a:solidFill>
              </a:rPr>
              <a:t>χρονική μη-ανα</a:t>
            </a:r>
            <a:r>
              <a:rPr lang="en-US" b="1" dirty="0" err="1">
                <a:solidFill>
                  <a:srgbClr val="FF0000"/>
                </a:solidFill>
              </a:rPr>
              <a:t>στρεψιμότητ</a:t>
            </a:r>
            <a:r>
              <a:rPr lang="en-US" b="1" dirty="0">
                <a:solidFill>
                  <a:srgbClr val="FF0000"/>
                </a:solidFill>
              </a:rPr>
              <a:t>α </a:t>
            </a:r>
            <a:r>
              <a:rPr lang="en-US" dirty="0"/>
              <a:t>που </a:t>
            </a:r>
            <a:r>
              <a:rPr lang="en-US" dirty="0" err="1"/>
              <a:t>ενυ</a:t>
            </a:r>
            <a:r>
              <a:rPr lang="en-US" dirty="0"/>
              <a:t>πάρχει σε ορισμένες α</a:t>
            </a:r>
            <a:r>
              <a:rPr lang="en-US" dirty="0" err="1"/>
              <a:t>κολουθίες</a:t>
            </a:r>
            <a:r>
              <a:rPr lang="en-US" dirty="0"/>
              <a:t> </a:t>
            </a:r>
            <a:r>
              <a:rPr lang="en-US" dirty="0" err="1"/>
              <a:t>εντυ</a:t>
            </a:r>
            <a:r>
              <a:rPr lang="en-US" dirty="0"/>
              <a:t>πώσεων. </a:t>
            </a:r>
          </a:p>
          <a:p>
            <a:endParaRPr lang="en-US" dirty="0"/>
          </a:p>
        </p:txBody>
      </p:sp>
    </p:spTree>
    <p:extLst>
      <p:ext uri="{BB962C8B-B14F-4D97-AF65-F5344CB8AC3E}">
        <p14:creationId xmlns:p14="http://schemas.microsoft.com/office/powerpoint/2010/main" val="86538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89815"/>
            <a:ext cx="9354532" cy="5136350"/>
          </a:xfrm>
        </p:spPr>
        <p:txBody>
          <a:bodyPr>
            <a:normAutofit fontScale="92500" lnSpcReduction="10000"/>
          </a:bodyPr>
          <a:lstStyle/>
          <a:p>
            <a:pPr marL="0" indent="0">
              <a:buNone/>
            </a:pPr>
            <a:r>
              <a:rPr lang="el-GR" dirty="0"/>
              <a:t>Οι συνθετικές </a:t>
            </a:r>
            <a:r>
              <a:rPr lang="en-US" dirty="0"/>
              <a:t>a priori </a:t>
            </a:r>
            <a:r>
              <a:rPr lang="el-GR" dirty="0"/>
              <a:t>αρχές:</a:t>
            </a:r>
          </a:p>
          <a:p>
            <a:pPr marL="0" indent="0">
              <a:buNone/>
            </a:pPr>
            <a:endParaRPr lang="el-GR" dirty="0"/>
          </a:p>
          <a:p>
            <a:pPr>
              <a:buFont typeface="Wingdings" panose="05000000000000000000" pitchFamily="2" charset="2"/>
              <a:buChar char="q"/>
            </a:pPr>
            <a:r>
              <a:rPr lang="el-GR" dirty="0"/>
              <a:t> Ο χώρος είναι Ευκλείδειος</a:t>
            </a:r>
            <a:r>
              <a:rPr lang="en-US" dirty="0"/>
              <a:t> </a:t>
            </a:r>
            <a:endParaRPr lang="el-GR" dirty="0"/>
          </a:p>
          <a:p>
            <a:pPr>
              <a:buFont typeface="Wingdings" panose="05000000000000000000" pitchFamily="2" charset="2"/>
              <a:buChar char="q"/>
            </a:pPr>
            <a:r>
              <a:rPr lang="el-GR" dirty="0"/>
              <a:t> Κάθε γεγονός έχει μία αιτία</a:t>
            </a:r>
            <a:r>
              <a:rPr lang="en-US" dirty="0"/>
              <a:t> </a:t>
            </a:r>
            <a:endParaRPr lang="el-GR" dirty="0"/>
          </a:p>
          <a:p>
            <a:pPr>
              <a:buFont typeface="Wingdings" panose="05000000000000000000" pitchFamily="2" charset="2"/>
              <a:buChar char="q"/>
            </a:pPr>
            <a:r>
              <a:rPr lang="el-GR" dirty="0"/>
              <a:t> Η φύση διέπεται από νόμους </a:t>
            </a:r>
            <a:r>
              <a:rPr lang="en-US" dirty="0"/>
              <a:t> </a:t>
            </a:r>
            <a:endParaRPr lang="el-GR" dirty="0"/>
          </a:p>
          <a:p>
            <a:pPr>
              <a:buFont typeface="Wingdings" panose="05000000000000000000" pitchFamily="2" charset="2"/>
              <a:buChar char="q"/>
            </a:pPr>
            <a:r>
              <a:rPr lang="el-GR" dirty="0"/>
              <a:t> Η ουσία διατηρείται</a:t>
            </a:r>
          </a:p>
          <a:p>
            <a:pPr>
              <a:buFont typeface="Wingdings" panose="05000000000000000000" pitchFamily="2" charset="2"/>
              <a:buChar char="q"/>
            </a:pPr>
            <a:r>
              <a:rPr lang="el-GR" dirty="0"/>
              <a:t> Οι νόμοι της αριθμητικής</a:t>
            </a:r>
          </a:p>
          <a:p>
            <a:pPr marL="0" indent="0">
              <a:buNone/>
            </a:pPr>
            <a:endParaRPr lang="el-GR" dirty="0"/>
          </a:p>
          <a:p>
            <a:pPr marL="0" indent="0">
              <a:buNone/>
            </a:pPr>
            <a:r>
              <a:rPr lang="el-GR" dirty="0"/>
              <a:t>ήταν αναγκαίες για την ίδια τη δυνατότητα της επιστήμης και της Νευτώνειας μηχανικής πιο συγκεκριμένα</a:t>
            </a:r>
            <a:r>
              <a:rPr lang="en-US" dirty="0"/>
              <a:t>. </a:t>
            </a:r>
          </a:p>
        </p:txBody>
      </p:sp>
    </p:spTree>
    <p:extLst>
      <p:ext uri="{BB962C8B-B14F-4D97-AF65-F5344CB8AC3E}">
        <p14:creationId xmlns:p14="http://schemas.microsoft.com/office/powerpoint/2010/main" val="995442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ΤΡΕΙΣ ΑΝΑΛΟΓΙΕΣ ΤΗΣ ΕΜΠΕΙΡΙΑΣ</a:t>
            </a: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r>
              <a:rPr lang="el-GR" dirty="0"/>
              <a:t>Τρεις γενικές αρχές που ισχύουν για όλα τα αντικείμενα της εμπειρίας: </a:t>
            </a:r>
          </a:p>
          <a:p>
            <a:pPr marL="0" indent="0">
              <a:buNone/>
            </a:pPr>
            <a:endParaRPr lang="el-GR" dirty="0"/>
          </a:p>
          <a:p>
            <a:pPr>
              <a:buFont typeface="Wingdings" panose="05000000000000000000" pitchFamily="2" charset="2"/>
              <a:buChar char="q"/>
            </a:pPr>
            <a:r>
              <a:rPr lang="el-GR" dirty="0"/>
              <a:t> Η ουσία διατηρείται.</a:t>
            </a:r>
          </a:p>
          <a:p>
            <a:pPr>
              <a:buFont typeface="Wingdings" panose="05000000000000000000" pitchFamily="2" charset="2"/>
              <a:buChar char="q"/>
            </a:pPr>
            <a:endParaRPr lang="en-US" dirty="0"/>
          </a:p>
          <a:p>
            <a:pPr>
              <a:buFont typeface="Wingdings" panose="05000000000000000000" pitchFamily="2" charset="2"/>
              <a:buChar char="q"/>
            </a:pPr>
            <a:r>
              <a:rPr lang="el-GR" dirty="0"/>
              <a:t> Όλες οι αλλαγές λαμβάνουν χώρα σύμφωνα με το νόμο της αιτίας και του αποτελέσματος.</a:t>
            </a:r>
          </a:p>
          <a:p>
            <a:pPr>
              <a:buFont typeface="Wingdings" panose="05000000000000000000" pitchFamily="2" charset="2"/>
              <a:buChar char="q"/>
            </a:pPr>
            <a:endParaRPr lang="en-US" dirty="0"/>
          </a:p>
          <a:p>
            <a:pPr>
              <a:buFont typeface="Wingdings" panose="05000000000000000000" pitchFamily="2" charset="2"/>
              <a:buChar char="q"/>
            </a:pPr>
            <a:r>
              <a:rPr lang="el-GR" dirty="0"/>
              <a:t> Όλες οι ουσίες βρίσκονται σε διαρκή αλληλεπίδραση.</a:t>
            </a:r>
            <a:endParaRPr lang="en-US" dirty="0"/>
          </a:p>
          <a:p>
            <a:pPr marL="0" indent="0">
              <a:buNone/>
            </a:pPr>
            <a:endParaRPr lang="en-US" dirty="0"/>
          </a:p>
          <a:p>
            <a:pPr marL="0" indent="0">
              <a:buNone/>
            </a:pPr>
            <a:r>
              <a:rPr lang="el-GR" dirty="0"/>
              <a:t>Αυτές είναι συνθετικές </a:t>
            </a:r>
            <a:r>
              <a:rPr lang="en-US" dirty="0"/>
              <a:t>a priori </a:t>
            </a:r>
            <a:r>
              <a:rPr lang="el-GR" dirty="0"/>
              <a:t>αρχές</a:t>
            </a:r>
            <a:r>
              <a:rPr lang="en-US" dirty="0"/>
              <a:t> </a:t>
            </a:r>
            <a:r>
              <a:rPr lang="el-GR" dirty="0"/>
              <a:t>που </a:t>
            </a:r>
            <a:r>
              <a:rPr lang="el-GR" b="1" dirty="0"/>
              <a:t>καθιστούν την εμπειρία δυνατή</a:t>
            </a:r>
            <a:r>
              <a:rPr lang="en-US" dirty="0"/>
              <a:t>. </a:t>
            </a:r>
            <a:r>
              <a:rPr lang="el-GR" b="1" dirty="0"/>
              <a:t>Επιβάλλονται </a:t>
            </a:r>
            <a:r>
              <a:rPr lang="en-US" b="1" dirty="0"/>
              <a:t>a priori </a:t>
            </a:r>
            <a:r>
              <a:rPr lang="el-GR" b="1" dirty="0"/>
              <a:t>από τον νου στα αντικείμενα</a:t>
            </a:r>
            <a:endParaRPr lang="en-US" b="1" dirty="0"/>
          </a:p>
          <a:p>
            <a:endParaRPr lang="en-US" dirty="0"/>
          </a:p>
        </p:txBody>
      </p:sp>
    </p:spTree>
    <p:extLst>
      <p:ext uri="{BB962C8B-B14F-4D97-AF65-F5344CB8AC3E}">
        <p14:creationId xmlns:p14="http://schemas.microsoft.com/office/powerpoint/2010/main" val="2236247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185" y="1732178"/>
            <a:ext cx="10972800" cy="3857918"/>
          </a:xfrm>
        </p:spPr>
        <p:txBody>
          <a:bodyPr>
            <a:normAutofit lnSpcReduction="10000"/>
          </a:bodyPr>
          <a:lstStyle/>
          <a:p>
            <a:pPr marL="0" indent="0" algn="just">
              <a:buNone/>
            </a:pPr>
            <a:r>
              <a:rPr lang="el-GR" dirty="0"/>
              <a:t>Στα</a:t>
            </a:r>
            <a:r>
              <a:rPr lang="en-US" dirty="0"/>
              <a:t> </a:t>
            </a:r>
            <a:r>
              <a:rPr lang="el-GR" i="1" dirty="0"/>
              <a:t>Μεταφυσικά Θεμέλια της Φυσικής Επιστήμης </a:t>
            </a:r>
            <a:r>
              <a:rPr lang="el-GR" dirty="0"/>
              <a:t>ο </a:t>
            </a:r>
            <a:r>
              <a:rPr lang="en-US" dirty="0"/>
              <a:t>Kant </a:t>
            </a:r>
            <a:r>
              <a:rPr lang="el-GR" dirty="0"/>
              <a:t>επιχείρησε να δείξει πώς αυτές οι αρχές θα μπορούσαν να </a:t>
            </a:r>
            <a:r>
              <a:rPr lang="el-GR" dirty="0">
                <a:solidFill>
                  <a:srgbClr val="FF0000"/>
                </a:solidFill>
              </a:rPr>
              <a:t>συγκεκριμενοποιηθούν υπό τη μορφή νόμων της ύλης που βρίσκεται σε κίνηση.</a:t>
            </a:r>
          </a:p>
          <a:p>
            <a:pPr marL="0" indent="0" algn="just">
              <a:buNone/>
            </a:pPr>
            <a:endParaRPr lang="en-US" dirty="0"/>
          </a:p>
          <a:p>
            <a:pPr marL="0" indent="0" algn="just">
              <a:buNone/>
            </a:pPr>
            <a:r>
              <a:rPr lang="el-GR" dirty="0"/>
              <a:t>Αυτοί ήταν </a:t>
            </a:r>
            <a:r>
              <a:rPr lang="el-GR" dirty="0">
                <a:solidFill>
                  <a:srgbClr val="FF0000"/>
                </a:solidFill>
              </a:rPr>
              <a:t>μεταφυσικοί νόμοι </a:t>
            </a:r>
            <a:r>
              <a:rPr lang="el-GR" dirty="0"/>
              <a:t>κατά το ότι προσδιόριζαν τη δυνατή συμπεριφορά της ύλης σύμφωνα με μαθηματικούς κανόνες. </a:t>
            </a:r>
            <a:endParaRPr lang="en-US" dirty="0"/>
          </a:p>
        </p:txBody>
      </p:sp>
    </p:spTree>
    <p:extLst>
      <p:ext uri="{BB962C8B-B14F-4D97-AF65-F5344CB8AC3E}">
        <p14:creationId xmlns:p14="http://schemas.microsoft.com/office/powerpoint/2010/main" val="79948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1331" y="563044"/>
            <a:ext cx="8848091" cy="5715208"/>
          </a:xfrm>
        </p:spPr>
        <p:txBody>
          <a:bodyPr>
            <a:noAutofit/>
          </a:bodyPr>
          <a:lstStyle/>
          <a:p>
            <a:pPr algn="just">
              <a:buFont typeface="Wingdings" panose="05000000000000000000" pitchFamily="2" charset="2"/>
              <a:buChar char="q"/>
            </a:pPr>
            <a:r>
              <a:rPr lang="el-GR" dirty="0"/>
              <a:t> Ο νόμος της διατήρησης της ποσότητας της ύλης</a:t>
            </a:r>
            <a:endParaRPr lang="en-US" dirty="0"/>
          </a:p>
          <a:p>
            <a:pPr algn="just">
              <a:buFont typeface="Wingdings" panose="05000000000000000000" pitchFamily="2" charset="2"/>
              <a:buChar char="q"/>
            </a:pPr>
            <a:r>
              <a:rPr lang="el-GR" dirty="0"/>
              <a:t> Ο νόμος της αδράνειας </a:t>
            </a:r>
            <a:endParaRPr lang="en-US" dirty="0"/>
          </a:p>
          <a:p>
            <a:pPr algn="just">
              <a:buFont typeface="Wingdings" panose="05000000000000000000" pitchFamily="2" charset="2"/>
              <a:buChar char="q"/>
            </a:pPr>
            <a:r>
              <a:rPr lang="el-GR" dirty="0"/>
              <a:t> Ο νόμος της ισοδυναμίας δράσης και αντίδρασης </a:t>
            </a:r>
            <a:endParaRPr lang="en-US" dirty="0"/>
          </a:p>
          <a:p>
            <a:pPr marL="0" indent="0" algn="just">
              <a:buNone/>
            </a:pPr>
            <a:endParaRPr lang="el-GR" dirty="0"/>
          </a:p>
          <a:p>
            <a:pPr marL="0" indent="0" algn="just">
              <a:buNone/>
            </a:pPr>
            <a:endParaRPr lang="el-GR" dirty="0"/>
          </a:p>
          <a:p>
            <a:pPr marL="0" indent="0" algn="just">
              <a:buNone/>
            </a:pPr>
            <a:endParaRPr lang="en-US" dirty="0"/>
          </a:p>
          <a:p>
            <a:pPr marL="0" indent="0" algn="just">
              <a:buNone/>
            </a:pPr>
            <a:r>
              <a:rPr lang="el-GR" dirty="0"/>
              <a:t>Ο </a:t>
            </a:r>
            <a:r>
              <a:rPr lang="en-US" dirty="0"/>
              <a:t>Kant </a:t>
            </a:r>
            <a:r>
              <a:rPr lang="el-GR" dirty="0"/>
              <a:t>υποστήριξε ότι οι νόμοι αυτοί ήταν τα μηχανικά ανάλογα</a:t>
            </a:r>
            <a:r>
              <a:rPr lang="en-US" dirty="0"/>
              <a:t> (cases </a:t>
            </a:r>
            <a:r>
              <a:rPr lang="en-US" i="1" dirty="0"/>
              <a:t>in </a:t>
            </a:r>
            <a:r>
              <a:rPr lang="en-US" i="1" dirty="0" err="1"/>
              <a:t>concreto</a:t>
            </a:r>
            <a:r>
              <a:rPr lang="en-US" dirty="0"/>
              <a:t>) </a:t>
            </a:r>
            <a:r>
              <a:rPr lang="el-GR" dirty="0"/>
              <a:t>των γενικών του </a:t>
            </a:r>
            <a:r>
              <a:rPr lang="el-GR" dirty="0" err="1"/>
              <a:t>υπερβατολογικών</a:t>
            </a:r>
            <a:r>
              <a:rPr lang="el-GR" dirty="0"/>
              <a:t> αρχών</a:t>
            </a:r>
            <a:r>
              <a:rPr lang="en-US" dirty="0"/>
              <a:t>. </a:t>
            </a:r>
          </a:p>
        </p:txBody>
      </p:sp>
    </p:spTree>
    <p:extLst>
      <p:ext uri="{BB962C8B-B14F-4D97-AF65-F5344CB8AC3E}">
        <p14:creationId xmlns:p14="http://schemas.microsoft.com/office/powerpoint/2010/main" val="2181911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ΠΕΡΙΟΡΙΣΜΟΣ ΑΠΟ ΤΑ ΠΑΝΩ </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l-GR" dirty="0"/>
              <a:t>Προσδιορίζουν την </a:t>
            </a:r>
            <a:r>
              <a:rPr lang="el-GR" dirty="0">
                <a:solidFill>
                  <a:srgbClr val="FF0000"/>
                </a:solidFill>
              </a:rPr>
              <a:t>καθαρή και μορφική δομή της κίνησης</a:t>
            </a:r>
            <a:r>
              <a:rPr lang="en-US" dirty="0">
                <a:solidFill>
                  <a:srgbClr val="FF0000"/>
                </a:solidFill>
              </a:rPr>
              <a:t>, </a:t>
            </a:r>
            <a:r>
              <a:rPr lang="el-GR" dirty="0">
                <a:solidFill>
                  <a:srgbClr val="FF0000"/>
                </a:solidFill>
              </a:rPr>
              <a:t>όπου η κίνηση</a:t>
            </a:r>
            <a:r>
              <a:rPr lang="en-US" dirty="0">
                <a:solidFill>
                  <a:srgbClr val="FF0000"/>
                </a:solidFill>
              </a:rPr>
              <a:t> </a:t>
            </a:r>
            <a:r>
              <a:rPr lang="el-GR" dirty="0">
                <a:solidFill>
                  <a:srgbClr val="FF0000"/>
                </a:solidFill>
              </a:rPr>
              <a:t>νοείται καθαρά μαθηματικά </a:t>
            </a:r>
            <a:r>
              <a:rPr lang="en-US" i="1" dirty="0">
                <a:solidFill>
                  <a:srgbClr val="FF0000"/>
                </a:solidFill>
              </a:rPr>
              <a:t>in </a:t>
            </a:r>
            <a:r>
              <a:rPr lang="en-US" i="1" dirty="0" err="1">
                <a:solidFill>
                  <a:srgbClr val="FF0000"/>
                </a:solidFill>
              </a:rPr>
              <a:t>abstracto</a:t>
            </a:r>
            <a:r>
              <a:rPr lang="en-US" dirty="0"/>
              <a:t>. </a:t>
            </a:r>
          </a:p>
          <a:p>
            <a:pPr algn="just"/>
            <a:endParaRPr lang="en-US" dirty="0"/>
          </a:p>
          <a:p>
            <a:pPr algn="just"/>
            <a:r>
              <a:rPr lang="el-GR" dirty="0"/>
              <a:t>Δεν είναι τυχαίο το γεγονός ότι οι δυο τελευταίοι από αυτούς τους νόμους συγγενεύουν με τον νόμο του </a:t>
            </a:r>
            <a:r>
              <a:rPr lang="en-US" dirty="0"/>
              <a:t>Newton</a:t>
            </a:r>
            <a:r>
              <a:rPr lang="el-GR" dirty="0"/>
              <a:t> και ότι ο πρώτος νόμος προϋποτίθετο επίσης από τον </a:t>
            </a:r>
            <a:r>
              <a:rPr lang="en-US" dirty="0"/>
              <a:t>Newton. </a:t>
            </a:r>
          </a:p>
          <a:p>
            <a:pPr algn="just"/>
            <a:endParaRPr lang="en-US" dirty="0"/>
          </a:p>
          <a:p>
            <a:pPr algn="just"/>
            <a:r>
              <a:rPr lang="el-GR" dirty="0"/>
              <a:t>Τα μεταφυσικά θεμέλια της (δυνατότητας της) ύλης σε κίνηση του </a:t>
            </a:r>
            <a:r>
              <a:rPr lang="en-US" dirty="0"/>
              <a:t>Kant </a:t>
            </a:r>
            <a:r>
              <a:rPr lang="el-GR" dirty="0"/>
              <a:t>προορίζονταν ακριβώς να δείξουν </a:t>
            </a:r>
            <a:r>
              <a:rPr lang="el-GR" dirty="0">
                <a:solidFill>
                  <a:srgbClr val="FF0000"/>
                </a:solidFill>
              </a:rPr>
              <a:t>πώς ήταν δυνατή η νευτώνεια μηχανική</a:t>
            </a:r>
            <a:r>
              <a:rPr lang="en-US" dirty="0"/>
              <a:t>. </a:t>
            </a:r>
          </a:p>
        </p:txBody>
      </p:sp>
    </p:spTree>
    <p:extLst>
      <p:ext uri="{BB962C8B-B14F-4D97-AF65-F5344CB8AC3E}">
        <p14:creationId xmlns:p14="http://schemas.microsoft.com/office/powerpoint/2010/main" val="2854734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5" y="274638"/>
            <a:ext cx="12323975" cy="1143000"/>
          </a:xfrm>
        </p:spPr>
        <p:txBody>
          <a:bodyPr>
            <a:normAutofit/>
          </a:bodyPr>
          <a:lstStyle/>
          <a:p>
            <a:r>
              <a:rPr lang="el-GR" sz="2800" b="1" dirty="0">
                <a:solidFill>
                  <a:srgbClr val="FF0000"/>
                </a:solidFill>
              </a:rPr>
              <a:t>ΙΕΡΑΡΧΙΑ ΤΩΝ ΝΟΜΩΝ ΠΟΥ ΚΑΘΙΣΤΟΥΝ ΔΥΝΑΤΗ ΤΗ ΦΥΣΙΚΗ ΕΠΙΣΤΗΜΗ</a:t>
            </a:r>
            <a:endParaRPr lang="en-US" sz="2800" b="1" dirty="0">
              <a:solidFill>
                <a:srgbClr val="FF0000"/>
              </a:solidFill>
            </a:endParaRPr>
          </a:p>
        </p:txBody>
      </p:sp>
      <p:sp>
        <p:nvSpPr>
          <p:cNvPr id="3" name="Content Placeholder 2"/>
          <p:cNvSpPr>
            <a:spLocks noGrp="1"/>
          </p:cNvSpPr>
          <p:nvPr>
            <p:ph idx="1"/>
          </p:nvPr>
        </p:nvSpPr>
        <p:spPr>
          <a:xfrm>
            <a:off x="981958" y="1637908"/>
            <a:ext cx="10096108" cy="4525963"/>
          </a:xfrm>
        </p:spPr>
        <p:txBody>
          <a:bodyPr>
            <a:normAutofit fontScale="92500" lnSpcReduction="20000"/>
          </a:bodyPr>
          <a:lstStyle/>
          <a:p>
            <a:pPr algn="just">
              <a:buFont typeface="Wingdings" panose="05000000000000000000" pitchFamily="2" charset="2"/>
              <a:buChar char="q"/>
            </a:pPr>
            <a:r>
              <a:rPr lang="el-GR" dirty="0"/>
              <a:t> </a:t>
            </a:r>
            <a:r>
              <a:rPr lang="el-GR" b="1" dirty="0" err="1"/>
              <a:t>Υπερβατολογικοί</a:t>
            </a:r>
            <a:r>
              <a:rPr lang="el-GR" b="1" dirty="0"/>
              <a:t> νόμοι </a:t>
            </a:r>
            <a:r>
              <a:rPr lang="el-GR" dirty="0"/>
              <a:t>που προσδιορίζουν το αντικείμενο της </a:t>
            </a:r>
            <a:r>
              <a:rPr lang="en-US" dirty="0"/>
              <a:t> </a:t>
            </a:r>
            <a:r>
              <a:rPr lang="el-GR" dirty="0"/>
              <a:t>δυνατής εμπειρίας εν γένει.</a:t>
            </a:r>
          </a:p>
          <a:p>
            <a:pPr algn="just">
              <a:buFont typeface="Wingdings" panose="05000000000000000000" pitchFamily="2" charset="2"/>
              <a:buChar char="q"/>
            </a:pPr>
            <a:endParaRPr lang="en-US" dirty="0"/>
          </a:p>
          <a:p>
            <a:pPr algn="just">
              <a:buFont typeface="Wingdings" panose="05000000000000000000" pitchFamily="2" charset="2"/>
              <a:buChar char="q"/>
            </a:pPr>
            <a:r>
              <a:rPr lang="el-GR" dirty="0"/>
              <a:t> </a:t>
            </a:r>
            <a:r>
              <a:rPr lang="el-GR" b="1" dirty="0"/>
              <a:t>Μεταφυσικοί νόμοι </a:t>
            </a:r>
            <a:r>
              <a:rPr lang="el-GR" dirty="0"/>
              <a:t>που προσδιορίζουν την ύλη εν γένει.</a:t>
            </a:r>
          </a:p>
          <a:p>
            <a:pPr algn="just">
              <a:buFont typeface="Wingdings" panose="05000000000000000000" pitchFamily="2" charset="2"/>
              <a:buChar char="q"/>
            </a:pPr>
            <a:endParaRPr lang="en-US" dirty="0"/>
          </a:p>
          <a:p>
            <a:pPr algn="just">
              <a:buFont typeface="Wingdings" panose="05000000000000000000" pitchFamily="2" charset="2"/>
              <a:buChar char="q"/>
            </a:pPr>
            <a:r>
              <a:rPr lang="el-GR" dirty="0"/>
              <a:t> </a:t>
            </a:r>
            <a:r>
              <a:rPr lang="el-GR" b="1" dirty="0"/>
              <a:t>Φυσικοί νόμοι </a:t>
            </a:r>
            <a:r>
              <a:rPr lang="el-GR" dirty="0"/>
              <a:t>που συμπληρώνουν τις πραγματικές λεπτομέρειες της κίνησης</a:t>
            </a:r>
            <a:r>
              <a:rPr lang="en-US" dirty="0"/>
              <a:t>.</a:t>
            </a:r>
          </a:p>
          <a:p>
            <a:pPr marL="0" indent="0" algn="just">
              <a:buNone/>
            </a:pPr>
            <a:endParaRPr lang="en-US" dirty="0"/>
          </a:p>
          <a:p>
            <a:pPr marL="0" indent="0" algn="just">
              <a:buNone/>
            </a:pPr>
            <a:r>
              <a:rPr lang="el-GR" dirty="0"/>
              <a:t>Σε αντίθεση με το τρίτο είδος</a:t>
            </a:r>
            <a:r>
              <a:rPr lang="en-US" dirty="0"/>
              <a:t>, </a:t>
            </a:r>
            <a:r>
              <a:rPr lang="el-GR" dirty="0"/>
              <a:t>τα δύο πρώτα είδη νόμου απαιτούν </a:t>
            </a:r>
            <a:r>
              <a:rPr lang="en-US" dirty="0"/>
              <a:t>a priori </a:t>
            </a:r>
            <a:r>
              <a:rPr lang="el-GR" dirty="0"/>
              <a:t>δικαιολόγηση και είναι αναγκαία αληθή</a:t>
            </a:r>
            <a:r>
              <a:rPr lang="en-US" dirty="0"/>
              <a:t>. </a:t>
            </a:r>
          </a:p>
        </p:txBody>
      </p:sp>
    </p:spTree>
    <p:extLst>
      <p:ext uri="{BB962C8B-B14F-4D97-AF65-F5344CB8AC3E}">
        <p14:creationId xmlns:p14="http://schemas.microsoft.com/office/powerpoint/2010/main" val="198897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CB2990-DD94-4395-B9BD-08B6C34DD491}"/>
              </a:ext>
            </a:extLst>
          </p:cNvPr>
          <p:cNvSpPr txBox="1"/>
          <p:nvPr/>
        </p:nvSpPr>
        <p:spPr>
          <a:xfrm>
            <a:off x="560439" y="169118"/>
            <a:ext cx="10707001" cy="6463308"/>
          </a:xfrm>
          <a:prstGeom prst="rect">
            <a:avLst/>
          </a:prstGeom>
          <a:noFill/>
        </p:spPr>
        <p:txBody>
          <a:bodyPr wrap="square">
            <a:spAutoFit/>
          </a:bodyPr>
          <a:lstStyle/>
          <a:p>
            <a:pPr algn="just"/>
            <a:r>
              <a:rPr lang="el-GR" sz="1800" dirty="0">
                <a:effectLst/>
                <a:ea typeface="Calibri" panose="020F0502020204030204" pitchFamily="34" charset="0"/>
              </a:rPr>
              <a:t>Για τον </a:t>
            </a:r>
            <a:r>
              <a:rPr lang="en-US" sz="1800" dirty="0">
                <a:effectLst/>
                <a:ea typeface="Calibri" panose="020F0502020204030204" pitchFamily="34" charset="0"/>
              </a:rPr>
              <a:t>Mill </a:t>
            </a:r>
            <a:r>
              <a:rPr lang="el-GR" sz="1800" dirty="0">
                <a:effectLst/>
                <a:ea typeface="Calibri" panose="020F0502020204030204" pitchFamily="34" charset="0"/>
              </a:rPr>
              <a:t>δεν υπάρχει άλλος δρόμος γι’ αυτήν από </a:t>
            </a:r>
            <a:r>
              <a:rPr lang="el-GR" sz="1800" b="1" dirty="0">
                <a:effectLst/>
                <a:ea typeface="Calibri" panose="020F0502020204030204" pitchFamily="34" charset="0"/>
              </a:rPr>
              <a:t>την εμπειρία</a:t>
            </a:r>
            <a:r>
              <a:rPr lang="el-GR" sz="1800" dirty="0">
                <a:effectLst/>
                <a:ea typeface="Calibri" panose="020F0502020204030204" pitchFamily="34" charset="0"/>
              </a:rPr>
              <a:t>: «Τη θεωρώ ως </a:t>
            </a:r>
            <a:r>
              <a:rPr lang="el-GR" sz="1800" b="1" dirty="0">
                <a:solidFill>
                  <a:srgbClr val="FF0000"/>
                </a:solidFill>
                <a:effectLst/>
                <a:ea typeface="Calibri" panose="020F0502020204030204" pitchFamily="34" charset="0"/>
              </a:rPr>
              <a:t>μια γενίκευση από την εμπειρία</a:t>
            </a:r>
            <a:r>
              <a:rPr lang="el-GR" sz="1800" dirty="0">
                <a:effectLst/>
                <a:ea typeface="Calibri" panose="020F0502020204030204" pitchFamily="34" charset="0"/>
              </a:rPr>
              <a:t>» (1911, 203). </a:t>
            </a:r>
          </a:p>
          <a:p>
            <a:pPr algn="just"/>
            <a:r>
              <a:rPr lang="el-GR" sz="1800" dirty="0">
                <a:effectLst/>
                <a:ea typeface="Calibri" panose="020F0502020204030204" pitchFamily="34" charset="0"/>
              </a:rPr>
              <a:t>Ο </a:t>
            </a:r>
            <a:r>
              <a:rPr lang="en-US" sz="1800" dirty="0">
                <a:effectLst/>
                <a:ea typeface="Calibri" panose="020F0502020204030204" pitchFamily="34" charset="0"/>
              </a:rPr>
              <a:t>Mill </a:t>
            </a:r>
            <a:r>
              <a:rPr lang="el-GR" sz="1800" dirty="0">
                <a:effectLst/>
                <a:ea typeface="Calibri" panose="020F0502020204030204" pitchFamily="34" charset="0"/>
              </a:rPr>
              <a:t>ισχυρίζεται όμως ότι </a:t>
            </a:r>
            <a:r>
              <a:rPr lang="el-GR" sz="1800" b="1" dirty="0">
                <a:effectLst/>
                <a:ea typeface="Calibri" panose="020F0502020204030204" pitchFamily="34" charset="0"/>
              </a:rPr>
              <a:t>η Αρχή της Ομοιομορφίας της Φύσης προκύπτει ως μια δεύτερης τάξης επαγωγή στη βάση των επιτυχημένων επαγωγών της πρώτης τάξης, οι επιτυχίες των οποίων στηρίζουν η μία την άλλη όπως και τις γενικές αρχές.</a:t>
            </a:r>
            <a:r>
              <a:rPr lang="el-GR" sz="1800" dirty="0">
                <a:effectLst/>
                <a:ea typeface="Calibri" panose="020F0502020204030204" pitchFamily="34" charset="0"/>
              </a:rPr>
              <a:t> </a:t>
            </a:r>
          </a:p>
          <a:p>
            <a:pPr algn="just"/>
            <a:endParaRPr lang="el-GR" dirty="0">
              <a:ea typeface="Calibri" panose="020F0502020204030204" pitchFamily="34" charset="0"/>
            </a:endParaRPr>
          </a:p>
          <a:p>
            <a:pPr algn="just"/>
            <a:r>
              <a:rPr lang="el-GR" sz="1800" dirty="0">
                <a:effectLst/>
                <a:ea typeface="Calibri" panose="020F0502020204030204" pitchFamily="34" charset="0"/>
              </a:rPr>
              <a:t>Δηλαδή οι παρελθούσες επιτυχίες των επαγωγών φαίνεται να προσφέρουν πειστικούς λόγους για να πιστεύουμε ότι υπάρχει ομοιομορφία στη φύση. </a:t>
            </a:r>
          </a:p>
          <a:p>
            <a:pPr algn="just"/>
            <a:endParaRPr lang="el-GR" dirty="0">
              <a:ea typeface="Calibri" panose="020F0502020204030204" pitchFamily="34" charset="0"/>
            </a:endParaRPr>
          </a:p>
          <a:p>
            <a:pPr algn="just"/>
            <a:r>
              <a:rPr lang="el-GR" sz="1800" dirty="0">
                <a:effectLst/>
                <a:ea typeface="Calibri" panose="020F0502020204030204" pitchFamily="34" charset="0"/>
              </a:rPr>
              <a:t>Στην ένσταση η οποία αποδίδεται στους </a:t>
            </a:r>
            <a:r>
              <a:rPr lang="en-US" sz="1800" dirty="0">
                <a:effectLst/>
                <a:ea typeface="Calibri" panose="020F0502020204030204" pitchFamily="34" charset="0"/>
              </a:rPr>
              <a:t>Reid </a:t>
            </a:r>
            <a:r>
              <a:rPr lang="el-GR" sz="1800" dirty="0">
                <a:effectLst/>
                <a:ea typeface="Calibri" panose="020F0502020204030204" pitchFamily="34" charset="0"/>
              </a:rPr>
              <a:t>και </a:t>
            </a:r>
            <a:r>
              <a:rPr lang="en-US" sz="1800" dirty="0">
                <a:effectLst/>
                <a:ea typeface="Calibri" panose="020F0502020204030204" pitchFamily="34" charset="0"/>
              </a:rPr>
              <a:t>Stewart </a:t>
            </a:r>
            <a:r>
              <a:rPr lang="el-GR" sz="1800" dirty="0">
                <a:effectLst/>
                <a:ea typeface="Calibri" panose="020F0502020204030204" pitchFamily="34" charset="0"/>
              </a:rPr>
              <a:t>ότι η εμπειρία μας προσφέρει γνώση μόνο για το παρελθόν και το παρόν αλλά </a:t>
            </a:r>
            <a:r>
              <a:rPr lang="el-GR" sz="1800" i="1" dirty="0">
                <a:effectLst/>
                <a:ea typeface="Calibri" panose="020F0502020204030204" pitchFamily="34" charset="0"/>
              </a:rPr>
              <a:t>ποτέ</a:t>
            </a:r>
            <a:r>
              <a:rPr lang="el-GR" sz="1800" dirty="0">
                <a:effectLst/>
                <a:ea typeface="Calibri" panose="020F0502020204030204" pitchFamily="34" charset="0"/>
              </a:rPr>
              <a:t> για το μέλλον, υπογραμμίζει: </a:t>
            </a:r>
            <a:r>
              <a:rPr lang="el-GR" sz="1800" b="1" dirty="0">
                <a:solidFill>
                  <a:srgbClr val="FF0000"/>
                </a:solidFill>
                <a:effectLst/>
                <a:ea typeface="Calibri" panose="020F0502020204030204" pitchFamily="34" charset="0"/>
              </a:rPr>
              <a:t>«αν και δεν έχουμε καμία εμπειρία περί του τι είναι μέλλον, έχουμε άφθονη εμπειρία περί του τι ήταν μέλλον»</a:t>
            </a:r>
            <a:r>
              <a:rPr lang="el-GR" sz="1800" dirty="0">
                <a:effectLst/>
                <a:ea typeface="Calibri" panose="020F0502020204030204" pitchFamily="34" charset="0"/>
              </a:rPr>
              <a:t>.</a:t>
            </a:r>
          </a:p>
          <a:p>
            <a:pPr algn="just"/>
            <a:endParaRPr lang="el-GR" sz="1800" dirty="0">
              <a:effectLst/>
              <a:ea typeface="Calibri" panose="020F0502020204030204" pitchFamily="34" charset="0"/>
            </a:endParaRPr>
          </a:p>
          <a:p>
            <a:pPr algn="just"/>
            <a:r>
              <a:rPr lang="el-GR" sz="1800" dirty="0">
                <a:effectLst/>
                <a:ea typeface="Calibri" panose="020F0502020204030204" pitchFamily="34" charset="0"/>
              </a:rPr>
              <a:t>Υπάρχουν συσσωρευμένα τεκμήρια για την ομοιομορφία στη φύση τα οποία προσανατολίζονται στο μέλλον. </a:t>
            </a:r>
          </a:p>
          <a:p>
            <a:pPr algn="just"/>
            <a:endParaRPr lang="el-GR" sz="1800" dirty="0">
              <a:effectLst/>
              <a:ea typeface="Calibri" panose="020F0502020204030204" pitchFamily="34" charset="0"/>
            </a:endParaRPr>
          </a:p>
          <a:p>
            <a:pPr algn="just"/>
            <a:r>
              <a:rPr lang="el-GR" sz="1800" dirty="0">
                <a:effectLst/>
                <a:ea typeface="Calibri" panose="020F0502020204030204" pitchFamily="34" charset="0"/>
              </a:rPr>
              <a:t>Διατυπώνοντας την Αρχή της Ομοιομορφίας της Φύσης, ο </a:t>
            </a:r>
            <a:r>
              <a:rPr lang="en-US" sz="1800" dirty="0">
                <a:effectLst/>
                <a:ea typeface="Calibri" panose="020F0502020204030204" pitchFamily="34" charset="0"/>
              </a:rPr>
              <a:t>Mill</a:t>
            </a:r>
            <a:r>
              <a:rPr lang="el-GR" sz="1800" dirty="0">
                <a:effectLst/>
                <a:ea typeface="Calibri" panose="020F0502020204030204" pitchFamily="34" charset="0"/>
              </a:rPr>
              <a:t> θεωρεί ότι αυτή είναι μια </a:t>
            </a:r>
            <a:r>
              <a:rPr lang="el-GR" sz="1800" b="1" dirty="0">
                <a:effectLst/>
                <a:ea typeface="Calibri" panose="020F0502020204030204" pitchFamily="34" charset="0"/>
              </a:rPr>
              <a:t>αρχή σχετικά με τη «συγκρότηση» του σύμπαντος</a:t>
            </a:r>
            <a:r>
              <a:rPr lang="el-GR" sz="1800" dirty="0">
                <a:effectLst/>
                <a:ea typeface="Calibri" panose="020F0502020204030204" pitchFamily="34" charset="0"/>
              </a:rPr>
              <a:t>, το οποίο είναι τέτοιο ώστε να περιλαμβάνει</a:t>
            </a:r>
            <a:r>
              <a:rPr lang="el-GR" sz="1800" dirty="0">
                <a:solidFill>
                  <a:srgbClr val="FF0000"/>
                </a:solidFill>
                <a:effectLst/>
                <a:ea typeface="Calibri" panose="020F0502020204030204" pitchFamily="34" charset="0"/>
              </a:rPr>
              <a:t> κανονικότητες</a:t>
            </a:r>
            <a:r>
              <a:rPr lang="el-GR" sz="1800" dirty="0">
                <a:effectLst/>
                <a:ea typeface="Calibri" panose="020F0502020204030204" pitchFamily="34" charset="0"/>
              </a:rPr>
              <a:t>: </a:t>
            </a:r>
            <a:r>
              <a:rPr lang="el-GR" sz="1800" b="1" dirty="0">
                <a:effectLst/>
                <a:ea typeface="Calibri" panose="020F0502020204030204" pitchFamily="34" charset="0"/>
              </a:rPr>
              <a:t>«ό,τι είναι αληθές σε μια οποιαδήποτε περίπτωση, είναι αληθές σε όλες τις περιπτώσεις μιας ορισμένης περιγραφής»</a:t>
            </a:r>
            <a:r>
              <a:rPr lang="el-GR" sz="1800" dirty="0">
                <a:effectLst/>
                <a:ea typeface="Calibri" panose="020F0502020204030204" pitchFamily="34" charset="0"/>
              </a:rPr>
              <a:t>. Αλλά προσθέτει με νόημα: </a:t>
            </a:r>
            <a:r>
              <a:rPr lang="el-GR" sz="1800" b="1" dirty="0">
                <a:effectLst/>
                <a:ea typeface="Calibri" panose="020F0502020204030204" pitchFamily="34" charset="0"/>
              </a:rPr>
              <a:t>«η μόνη δυσκολία είναι να βρει κανείς ποια περιγραφή»</a:t>
            </a:r>
            <a:r>
              <a:rPr lang="el-GR" sz="1800" dirty="0">
                <a:effectLst/>
                <a:ea typeface="Calibri" panose="020F0502020204030204" pitchFamily="34" charset="0"/>
              </a:rPr>
              <a:t>, το οποίο υποδηλώνει μάλλον ότι </a:t>
            </a:r>
            <a:r>
              <a:rPr lang="el-GR" sz="1800" b="1" dirty="0">
                <a:solidFill>
                  <a:srgbClr val="FF0000"/>
                </a:solidFill>
                <a:effectLst/>
                <a:ea typeface="Calibri" panose="020F0502020204030204" pitchFamily="34" charset="0"/>
              </a:rPr>
              <a:t>το ζητούμενο της επαγωγικής λογικής είναι να βρει κανείς τις κανονικότητες που υπάρχουν στο σύμπαν </a:t>
            </a:r>
            <a:r>
              <a:rPr lang="el-GR" sz="1800" dirty="0">
                <a:effectLst/>
                <a:ea typeface="Calibri" panose="020F0502020204030204" pitchFamily="34" charset="0"/>
              </a:rPr>
              <a:t>και ότι αυτό το ζητούμενο δεν είναι τόσο ξεκάθαρο όσο ίσως ακούγεται, καθώς το να βρούμε τα είδη (δηλαδή την περιγραφή των συνόλων των επιμέρους) που εμπίπτουν σε συγκεκριμένες κανονικότητες είναι κάτι ίσως κάθε άλλο παρά τετριμμένο και μπορεί να απαιτεί επιπλέον μεθόδους. </a:t>
            </a:r>
            <a:endParaRPr lang="el-GR" dirty="0"/>
          </a:p>
        </p:txBody>
      </p:sp>
    </p:spTree>
    <p:extLst>
      <p:ext uri="{BB962C8B-B14F-4D97-AF65-F5344CB8AC3E}">
        <p14:creationId xmlns:p14="http://schemas.microsoft.com/office/powerpoint/2010/main" val="566247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Ο ΡΟΛΟΣ ΤΩΝ ΜΑΘΗΜΑΤΙΚΩΝ</a:t>
            </a:r>
            <a:endParaRPr lang="en-US" b="1" dirty="0"/>
          </a:p>
        </p:txBody>
      </p:sp>
      <p:sp>
        <p:nvSpPr>
          <p:cNvPr id="3" name="Content Placeholder 2"/>
          <p:cNvSpPr>
            <a:spLocks noGrp="1"/>
          </p:cNvSpPr>
          <p:nvPr>
            <p:ph idx="1"/>
          </p:nvPr>
        </p:nvSpPr>
        <p:spPr/>
        <p:txBody>
          <a:bodyPr/>
          <a:lstStyle/>
          <a:p>
            <a:pPr marL="0" indent="0" algn="just">
              <a:buNone/>
            </a:pPr>
            <a:r>
              <a:rPr lang="el-GR" dirty="0"/>
              <a:t>Τα Μαθηματικά θεωρήθηκαν στοιχείο – κλειδί στη συγκρότηση της φυσικής επιστήμης</a:t>
            </a:r>
            <a:r>
              <a:rPr lang="en-US" dirty="0"/>
              <a:t>: </a:t>
            </a:r>
            <a:r>
              <a:rPr lang="el-GR" dirty="0">
                <a:solidFill>
                  <a:srgbClr val="FF0000"/>
                </a:solidFill>
              </a:rPr>
              <a:t>χωρίς τα μαθηματικά καμιά θεωρία σχετικά με τα φυσικά αντικείμενα δεν θα ήταν δυνατή. </a:t>
            </a:r>
            <a:endParaRPr lang="en-US" dirty="0"/>
          </a:p>
          <a:p>
            <a:endParaRPr lang="en-US" dirty="0"/>
          </a:p>
          <a:p>
            <a:r>
              <a:rPr lang="el-GR" dirty="0"/>
              <a:t>Κλασσική Αριθμητική </a:t>
            </a:r>
            <a:endParaRPr lang="en-US" dirty="0"/>
          </a:p>
          <a:p>
            <a:r>
              <a:rPr lang="el-GR" dirty="0"/>
              <a:t>Ευκλείδεια Γεωμετρία</a:t>
            </a:r>
            <a:endParaRPr lang="en-US" dirty="0"/>
          </a:p>
        </p:txBody>
      </p:sp>
    </p:spTree>
    <p:extLst>
      <p:ext uri="{BB962C8B-B14F-4D97-AF65-F5344CB8AC3E}">
        <p14:creationId xmlns:p14="http://schemas.microsoft.com/office/powerpoint/2010/main" val="3124901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92" y="340626"/>
            <a:ext cx="11708090" cy="1143000"/>
          </a:xfrm>
        </p:spPr>
        <p:txBody>
          <a:bodyPr>
            <a:normAutofit fontScale="90000"/>
          </a:bodyPr>
          <a:lstStyle/>
          <a:p>
            <a:pPr algn="l"/>
            <a:br>
              <a:rPr lang="en-GB" b="1" dirty="0"/>
            </a:br>
            <a:r>
              <a:rPr lang="el-GR" sz="3600" b="1" dirty="0"/>
              <a:t>Η ΚΡΙΤΙΚΗ ΤΟΥ ΣΥΝΘΕΤΙΚΟΥ </a:t>
            </a:r>
            <a:r>
              <a:rPr lang="en-US" sz="3600" b="1" dirty="0"/>
              <a:t>A PRIORI</a:t>
            </a:r>
            <a:r>
              <a:rPr lang="el-GR" sz="3600" b="1" dirty="0"/>
              <a:t> ΚΑΙ Η ΠΤΩΣΗ ΤΗΣ ΕΠΟΠΤΕΙΑΣ</a:t>
            </a:r>
            <a:br>
              <a:rPr lang="en-US" dirty="0"/>
            </a:br>
            <a:endParaRPr lang="en-US" dirty="0"/>
          </a:p>
        </p:txBody>
      </p:sp>
      <p:sp>
        <p:nvSpPr>
          <p:cNvPr id="3" name="Content Placeholder 2"/>
          <p:cNvSpPr>
            <a:spLocks noGrp="1"/>
          </p:cNvSpPr>
          <p:nvPr>
            <p:ph idx="1"/>
          </p:nvPr>
        </p:nvSpPr>
        <p:spPr>
          <a:xfrm>
            <a:off x="798137" y="1879552"/>
            <a:ext cx="10972800" cy="4525963"/>
          </a:xfrm>
        </p:spPr>
        <p:txBody>
          <a:bodyPr>
            <a:normAutofit/>
          </a:bodyPr>
          <a:lstStyle/>
          <a:p>
            <a:pPr>
              <a:buFont typeface="Wingdings" panose="05000000000000000000" pitchFamily="2" charset="2"/>
              <a:buChar char="q"/>
            </a:pPr>
            <a:r>
              <a:rPr lang="en-US" dirty="0"/>
              <a:t> O</a:t>
            </a:r>
            <a:r>
              <a:rPr lang="el-GR" dirty="0"/>
              <a:t> Εμπειρισμός του </a:t>
            </a:r>
            <a:r>
              <a:rPr lang="en-US" dirty="0"/>
              <a:t>John Stuart Mill</a:t>
            </a:r>
            <a:r>
              <a:rPr lang="el-GR" dirty="0"/>
              <a:t> (1806-73)</a:t>
            </a:r>
            <a:endParaRPr lang="en-US" dirty="0"/>
          </a:p>
          <a:p>
            <a:pPr>
              <a:buFont typeface="Wingdings" panose="05000000000000000000" pitchFamily="2" charset="2"/>
              <a:buChar char="q"/>
            </a:pPr>
            <a:r>
              <a:rPr lang="en-US" dirty="0"/>
              <a:t> </a:t>
            </a:r>
            <a:r>
              <a:rPr lang="el-GR" dirty="0"/>
              <a:t>Ο Συμβατισμός του </a:t>
            </a:r>
            <a:r>
              <a:rPr lang="en-US" dirty="0"/>
              <a:t>Henri Poincare</a:t>
            </a:r>
          </a:p>
          <a:p>
            <a:pPr>
              <a:buFont typeface="Wingdings" panose="05000000000000000000" pitchFamily="2" charset="2"/>
              <a:buChar char="q"/>
            </a:pPr>
            <a:r>
              <a:rPr lang="en-US" dirty="0"/>
              <a:t> </a:t>
            </a:r>
            <a:r>
              <a:rPr lang="el-GR" dirty="0"/>
              <a:t>Ο Λογικισμός του </a:t>
            </a:r>
            <a:r>
              <a:rPr lang="en-US" dirty="0" err="1"/>
              <a:t>Gottlob</a:t>
            </a:r>
            <a:r>
              <a:rPr lang="en-US" dirty="0"/>
              <a:t> </a:t>
            </a:r>
            <a:r>
              <a:rPr lang="en-US" dirty="0" err="1"/>
              <a:t>Frege</a:t>
            </a:r>
            <a:r>
              <a:rPr lang="el-GR" dirty="0"/>
              <a:t> (1848-1925)</a:t>
            </a:r>
            <a:r>
              <a:rPr lang="en-US" dirty="0"/>
              <a:t> </a:t>
            </a:r>
            <a:r>
              <a:rPr lang="el-GR" dirty="0"/>
              <a:t>Αφαίρεση της εποπτείας από την αριθμητική—η έννοια της απόδειξης από πρώτες αρχές. Η προσπάθεια αναγωγής της αριθμητικής στη λογική.</a:t>
            </a:r>
            <a:endParaRPr lang="en-US" dirty="0"/>
          </a:p>
          <a:p>
            <a:pPr>
              <a:buFont typeface="Wingdings" panose="05000000000000000000" pitchFamily="2" charset="2"/>
              <a:buChar char="q"/>
            </a:pPr>
            <a:r>
              <a:rPr lang="en-US" dirty="0"/>
              <a:t> David Hilbert</a:t>
            </a:r>
            <a:r>
              <a:rPr lang="el-GR" dirty="0"/>
              <a:t> </a:t>
            </a:r>
            <a:r>
              <a:rPr lang="en-US" dirty="0"/>
              <a:t>(1862-1943) </a:t>
            </a:r>
            <a:r>
              <a:rPr lang="el-GR" dirty="0"/>
              <a:t>Η αφαίρεση της εποπτείας από την γεωμετρία</a:t>
            </a:r>
            <a:endParaRPr lang="en-US" dirty="0"/>
          </a:p>
          <a:p>
            <a:endParaRPr lang="en-US" dirty="0"/>
          </a:p>
        </p:txBody>
      </p:sp>
    </p:spTree>
    <p:extLst>
      <p:ext uri="{BB962C8B-B14F-4D97-AF65-F5344CB8AC3E}">
        <p14:creationId xmlns:p14="http://schemas.microsoft.com/office/powerpoint/2010/main" val="692743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JOHN STUART MILL</a:t>
            </a:r>
          </a:p>
        </p:txBody>
      </p:sp>
      <p:sp>
        <p:nvSpPr>
          <p:cNvPr id="3" name="Content Placeholder 2"/>
          <p:cNvSpPr>
            <a:spLocks noGrp="1"/>
          </p:cNvSpPr>
          <p:nvPr>
            <p:ph idx="1"/>
          </p:nvPr>
        </p:nvSpPr>
        <p:spPr>
          <a:xfrm>
            <a:off x="609600" y="1600202"/>
            <a:ext cx="10972800" cy="1828798"/>
          </a:xfrm>
        </p:spPr>
        <p:txBody>
          <a:bodyPr>
            <a:normAutofit fontScale="70000" lnSpcReduction="20000"/>
          </a:bodyPr>
          <a:lstStyle/>
          <a:p>
            <a:pPr marL="0" indent="0">
              <a:buNone/>
            </a:pPr>
            <a:r>
              <a:rPr lang="el-GR" dirty="0"/>
              <a:t>αποδοχή ενός ριζικού </a:t>
            </a:r>
            <a:r>
              <a:rPr lang="el-GR" u="sng" dirty="0"/>
              <a:t>εμπειρισμού</a:t>
            </a:r>
            <a:r>
              <a:rPr lang="el-GR" dirty="0"/>
              <a:t>. </a:t>
            </a:r>
          </a:p>
          <a:p>
            <a:pPr marL="0" indent="0">
              <a:buNone/>
            </a:pPr>
            <a:endParaRPr lang="el-GR" u="sng" dirty="0"/>
          </a:p>
          <a:p>
            <a:pPr marL="0" indent="0">
              <a:buNone/>
            </a:pPr>
            <a:r>
              <a:rPr lang="el-GR" u="sng" dirty="0"/>
              <a:t>ΟΛΗ</a:t>
            </a:r>
            <a:r>
              <a:rPr lang="el-GR" dirty="0"/>
              <a:t> η γνώση βασίζεται στην εμπειρία – απόρριψη του </a:t>
            </a:r>
            <a:r>
              <a:rPr lang="en-US" dirty="0"/>
              <a:t>a priori</a:t>
            </a:r>
            <a:r>
              <a:rPr lang="el-GR" dirty="0"/>
              <a:t>. </a:t>
            </a:r>
          </a:p>
          <a:p>
            <a:pPr marL="0" indent="0">
              <a:buNone/>
            </a:pPr>
            <a:endParaRPr lang="el-GR" dirty="0"/>
          </a:p>
          <a:p>
            <a:pPr marL="0" indent="0">
              <a:buNone/>
            </a:pPr>
            <a:r>
              <a:rPr lang="el-GR" dirty="0"/>
              <a:t>Ο σκεπτικισμός δεν εγείρεται καν. </a:t>
            </a:r>
            <a:endParaRPr lang="en-US" dirty="0"/>
          </a:p>
        </p:txBody>
      </p:sp>
      <p:sp>
        <p:nvSpPr>
          <p:cNvPr id="4" name="Content Placeholder 2">
            <a:extLst>
              <a:ext uri="{FF2B5EF4-FFF2-40B4-BE49-F238E27FC236}">
                <a16:creationId xmlns:a16="http://schemas.microsoft.com/office/drawing/2014/main" id="{01B15E45-3D32-4094-8E16-63991862B276}"/>
              </a:ext>
            </a:extLst>
          </p:cNvPr>
          <p:cNvSpPr txBox="1">
            <a:spLocks/>
          </p:cNvSpPr>
          <p:nvPr/>
        </p:nvSpPr>
        <p:spPr>
          <a:xfrm>
            <a:off x="609600" y="3727040"/>
            <a:ext cx="10039545" cy="285632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l-GR" dirty="0"/>
              <a:t>Η (εμπειρική γνώση) είναι δυνατή μέσω της επαγωγής (με απαρίθμηση)</a:t>
            </a:r>
            <a:r>
              <a:rPr lang="en-GB" dirty="0"/>
              <a:t>.</a:t>
            </a:r>
          </a:p>
          <a:p>
            <a:pPr marL="0" indent="0">
              <a:buFont typeface="Arial"/>
              <a:buNone/>
            </a:pPr>
            <a:endParaRPr lang="en-GB" dirty="0"/>
          </a:p>
          <a:p>
            <a:pPr marL="0" indent="0">
              <a:buFont typeface="Arial"/>
              <a:buNone/>
            </a:pPr>
            <a:r>
              <a:rPr lang="el-GR" dirty="0"/>
              <a:t>Που θεμελιώνεται η επαγωγή;</a:t>
            </a:r>
            <a:r>
              <a:rPr lang="en-US" dirty="0"/>
              <a:t> </a:t>
            </a:r>
            <a:r>
              <a:rPr lang="el-GR" dirty="0"/>
              <a:t>Πουθενά</a:t>
            </a:r>
            <a:endParaRPr lang="en-GB" dirty="0"/>
          </a:p>
          <a:p>
            <a:pPr marL="0" indent="0">
              <a:buFont typeface="Arial"/>
              <a:buNone/>
            </a:pPr>
            <a:endParaRPr lang="en-GB" dirty="0"/>
          </a:p>
          <a:p>
            <a:pPr marL="0" indent="0">
              <a:buFont typeface="Arial"/>
              <a:buNone/>
            </a:pPr>
            <a:r>
              <a:rPr lang="el-GR" dirty="0"/>
              <a:t>Πρωταρχικές και καθ’ όλα νόμιμες προδιαθέσεις για γενίκευση με βάση την </a:t>
            </a:r>
            <a:r>
              <a:rPr lang="el-GR" b="1" dirty="0"/>
              <a:t>εμπειρία</a:t>
            </a:r>
            <a:r>
              <a:rPr lang="el-GR" dirty="0"/>
              <a:t> + </a:t>
            </a:r>
            <a:r>
              <a:rPr lang="el-GR" b="1" dirty="0"/>
              <a:t>μνήμη</a:t>
            </a:r>
            <a:r>
              <a:rPr lang="el-GR" dirty="0"/>
              <a:t>. </a:t>
            </a:r>
          </a:p>
          <a:p>
            <a:pPr marL="0" indent="0">
              <a:buFont typeface="Arial"/>
              <a:buNone/>
            </a:pPr>
            <a:r>
              <a:rPr lang="el-GR" dirty="0"/>
              <a:t>Όλη η επιστήμη εγείρεται στη βάση αυτών των δύο.</a:t>
            </a:r>
            <a:endParaRPr lang="en-US" dirty="0"/>
          </a:p>
        </p:txBody>
      </p:sp>
    </p:spTree>
    <p:extLst>
      <p:ext uri="{BB962C8B-B14F-4D97-AF65-F5344CB8AC3E}">
        <p14:creationId xmlns:p14="http://schemas.microsoft.com/office/powerpoint/2010/main" val="3064088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996" y="277617"/>
            <a:ext cx="11386008" cy="2300547"/>
          </a:xfrm>
        </p:spPr>
        <p:txBody>
          <a:bodyPr>
            <a:normAutofit fontScale="85000" lnSpcReduction="10000"/>
          </a:bodyPr>
          <a:lstStyle/>
          <a:p>
            <a:pPr marL="0" indent="0">
              <a:buNone/>
            </a:pPr>
            <a:r>
              <a:rPr lang="el-GR" sz="3300" b="1" u="sng" dirty="0"/>
              <a:t>Οι νόμοι της λογικής </a:t>
            </a:r>
            <a:r>
              <a:rPr lang="el-GR" sz="3300" dirty="0"/>
              <a:t>είναι εμπειρικοί νόμοι, </a:t>
            </a:r>
            <a:r>
              <a:rPr lang="el-GR" sz="3300" dirty="0" err="1"/>
              <a:t>π.χ</a:t>
            </a:r>
            <a:r>
              <a:rPr lang="el-GR" sz="3300" dirty="0"/>
              <a:t>. ο νόμος της μη αντίφασης ή αρχή του αποκλειόμενου τρίτου.</a:t>
            </a:r>
            <a:endParaRPr lang="en-US" sz="3300" dirty="0"/>
          </a:p>
          <a:p>
            <a:pPr marL="0" indent="0">
              <a:buNone/>
            </a:pPr>
            <a:r>
              <a:rPr lang="el-GR" sz="3300" dirty="0"/>
              <a:t>Οι νόμοι της λογικής, ως οι πιο γενικοί νόμοι της επιστήμης, θεμελιώνονται </a:t>
            </a:r>
            <a:r>
              <a:rPr lang="el-GR" sz="3300" u="sng" dirty="0"/>
              <a:t>εμπειρικά</a:t>
            </a:r>
            <a:r>
              <a:rPr lang="el-GR" sz="3300" dirty="0"/>
              <a:t>. </a:t>
            </a:r>
            <a:endParaRPr lang="en-US" sz="2800" dirty="0"/>
          </a:p>
          <a:p>
            <a:pPr marL="0" indent="0">
              <a:buNone/>
            </a:pPr>
            <a:r>
              <a:rPr lang="en-US" sz="2800" b="1" dirty="0"/>
              <a:t>-----------------------------------------------------------------------------------------------------------------------</a:t>
            </a:r>
          </a:p>
          <a:p>
            <a:pPr marL="0" indent="0">
              <a:buNone/>
            </a:pPr>
            <a:endParaRPr lang="en-US" sz="2800" dirty="0"/>
          </a:p>
          <a:p>
            <a:endParaRPr lang="en-US" dirty="0"/>
          </a:p>
        </p:txBody>
      </p:sp>
      <p:sp>
        <p:nvSpPr>
          <p:cNvPr id="4" name="Content Placeholder 2">
            <a:extLst>
              <a:ext uri="{FF2B5EF4-FFF2-40B4-BE49-F238E27FC236}">
                <a16:creationId xmlns:a16="http://schemas.microsoft.com/office/drawing/2014/main" id="{EB3F912F-A828-4371-874A-365C6C9A96BA}"/>
              </a:ext>
            </a:extLst>
          </p:cNvPr>
          <p:cNvSpPr txBox="1">
            <a:spLocks/>
          </p:cNvSpPr>
          <p:nvPr/>
        </p:nvSpPr>
        <p:spPr>
          <a:xfrm>
            <a:off x="402996" y="2429758"/>
            <a:ext cx="11386008" cy="300035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l-GR" b="1" u="sng" dirty="0"/>
              <a:t>Αριθμητική</a:t>
            </a:r>
            <a:r>
              <a:rPr lang="el-GR" dirty="0"/>
              <a:t>: είναι μία φυσική επιστήμη, η οποία αφορά μια κατηγορία νόμων της φύσης: </a:t>
            </a:r>
            <a:r>
              <a:rPr lang="en-US" dirty="0"/>
              <a:t> </a:t>
            </a:r>
            <a:r>
              <a:rPr lang="el-GR" dirty="0"/>
              <a:t>αυτούς που αφορούν </a:t>
            </a:r>
            <a:r>
              <a:rPr lang="el-GR" u="sng" dirty="0"/>
              <a:t>αθροίσματα/συλλογές</a:t>
            </a:r>
            <a:r>
              <a:rPr lang="el-GR" dirty="0"/>
              <a:t> (</a:t>
            </a:r>
            <a:r>
              <a:rPr lang="en-US" dirty="0"/>
              <a:t>aggregates</a:t>
            </a:r>
            <a:r>
              <a:rPr lang="el-GR" dirty="0"/>
              <a:t>). </a:t>
            </a:r>
          </a:p>
          <a:p>
            <a:pPr marL="0" indent="0">
              <a:buNone/>
            </a:pPr>
            <a:endParaRPr lang="el-GR" dirty="0"/>
          </a:p>
          <a:p>
            <a:pPr marL="0" indent="0">
              <a:buNone/>
            </a:pPr>
            <a:r>
              <a:rPr lang="el-GR" dirty="0"/>
              <a:t>Τα νούμερα δηλώνουν </a:t>
            </a:r>
            <a:r>
              <a:rPr lang="el-GR" u="sng" dirty="0"/>
              <a:t>αθροίσματα</a:t>
            </a:r>
            <a:r>
              <a:rPr lang="el-GR" dirty="0"/>
              <a:t>, όπου τα αθροίσματα/συλλογές είναι φυσικές οντότητες – όχι </a:t>
            </a:r>
            <a:r>
              <a:rPr lang="el-GR" u="sng" dirty="0"/>
              <a:t>αφηρημένες οντότητες</a:t>
            </a:r>
            <a:r>
              <a:rPr lang="el-GR" dirty="0"/>
              <a:t>.   </a:t>
            </a:r>
            <a:endParaRPr lang="en-US" dirty="0"/>
          </a:p>
          <a:p>
            <a:pPr marL="0" indent="0">
              <a:buNone/>
            </a:pPr>
            <a:r>
              <a:rPr lang="en-US" dirty="0"/>
              <a:t>------------------------------------------------------------------------------------------------</a:t>
            </a:r>
          </a:p>
        </p:txBody>
      </p:sp>
      <p:sp>
        <p:nvSpPr>
          <p:cNvPr id="5" name="Content Placeholder 2">
            <a:extLst>
              <a:ext uri="{FF2B5EF4-FFF2-40B4-BE49-F238E27FC236}">
                <a16:creationId xmlns:a16="http://schemas.microsoft.com/office/drawing/2014/main" id="{CBE67418-D202-41DB-BC99-D2CB1ED79B14}"/>
              </a:ext>
            </a:extLst>
          </p:cNvPr>
          <p:cNvSpPr txBox="1">
            <a:spLocks/>
          </p:cNvSpPr>
          <p:nvPr/>
        </p:nvSpPr>
        <p:spPr>
          <a:xfrm>
            <a:off x="402996" y="5305978"/>
            <a:ext cx="11386008" cy="14718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l-GR" sz="2800" b="1" u="sng"/>
              <a:t>Γεωμετρία</a:t>
            </a:r>
            <a:r>
              <a:rPr lang="el-GR" sz="2800" b="1"/>
              <a:t>: </a:t>
            </a:r>
            <a:r>
              <a:rPr lang="el-GR" sz="2800"/>
              <a:t>Τα αξιώματα είναι εμπειρικά θεμελιωμένα. </a:t>
            </a:r>
          </a:p>
          <a:p>
            <a:pPr marL="0" indent="0">
              <a:buFont typeface="Arial"/>
              <a:buNone/>
            </a:pPr>
            <a:r>
              <a:rPr lang="el-GR" sz="2800"/>
              <a:t>Τα γεωμετρικά αντικείμενα είναι ιδανικά ή φανταστικά </a:t>
            </a:r>
            <a:r>
              <a:rPr lang="el-GR" sz="2800" u="sng"/>
              <a:t>όρια</a:t>
            </a:r>
            <a:r>
              <a:rPr lang="el-GR" sz="2800"/>
              <a:t> υλικών αντικειμένων.</a:t>
            </a:r>
            <a:endParaRPr lang="en-US" sz="2800"/>
          </a:p>
          <a:p>
            <a:endParaRPr lang="en-US" dirty="0"/>
          </a:p>
        </p:txBody>
      </p:sp>
    </p:spTree>
    <p:extLst>
      <p:ext uri="{BB962C8B-B14F-4D97-AF65-F5344CB8AC3E}">
        <p14:creationId xmlns:p14="http://schemas.microsoft.com/office/powerpoint/2010/main" val="1954797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047" y="226244"/>
            <a:ext cx="11054499" cy="3120271"/>
          </a:xfrm>
        </p:spPr>
        <p:txBody>
          <a:bodyPr>
            <a:normAutofit/>
          </a:bodyPr>
          <a:lstStyle/>
          <a:p>
            <a:pPr marL="0" indent="0" algn="just">
              <a:buNone/>
            </a:pPr>
            <a:r>
              <a:rPr lang="el-GR" sz="2800" dirty="0"/>
              <a:t>Όλες οι προτάσεις και αρχές είναι </a:t>
            </a:r>
            <a:r>
              <a:rPr lang="el-GR" sz="2800" b="1" dirty="0"/>
              <a:t>εμπειρικά επικυρώσιμες και προϊόντα της επαγωγής</a:t>
            </a:r>
            <a:r>
              <a:rPr lang="el-GR" sz="2800" dirty="0"/>
              <a:t>.</a:t>
            </a:r>
          </a:p>
          <a:p>
            <a:pPr marL="0" indent="0" algn="just">
              <a:buNone/>
            </a:pPr>
            <a:r>
              <a:rPr lang="el-GR" sz="2800" dirty="0"/>
              <a:t>ΑΡΑ καμία πρόταση ή αρχή δεν είναι </a:t>
            </a:r>
            <a:r>
              <a:rPr lang="en-GB" sz="2800" dirty="0"/>
              <a:t>a priori (</a:t>
            </a:r>
            <a:r>
              <a:rPr lang="el-GR" sz="2800" dirty="0"/>
              <a:t>και άρα ανεξάρτητη από την εμπειρία)</a:t>
            </a:r>
          </a:p>
          <a:p>
            <a:pPr marL="0" indent="0" algn="just">
              <a:buNone/>
            </a:pPr>
            <a:r>
              <a:rPr lang="el-GR" sz="2800" dirty="0"/>
              <a:t>Η ΛΟΓΙΚΗ ΚΑΙ ΤΑ ΜΑΘΗΜΑΤΙΚΑ ΕΙΝΑΙ ΟΙ ΠΙΟ ΓΕΝΙΚΕΣ ΕΜΠΕΙΡΙΚΕΣ ΕΠΙΣΤΗΜΕΣ – ΚΑΛΥΠΤΟΥΝ ΟΛΑ ΤΑ ΦΑΙΝΟΜΕΝΑ.</a:t>
            </a:r>
            <a:endParaRPr lang="en-US" sz="2800" dirty="0"/>
          </a:p>
          <a:p>
            <a:endParaRPr lang="en-US" dirty="0"/>
          </a:p>
        </p:txBody>
      </p:sp>
      <p:sp>
        <p:nvSpPr>
          <p:cNvPr id="4" name="Content Placeholder 2">
            <a:extLst>
              <a:ext uri="{FF2B5EF4-FFF2-40B4-BE49-F238E27FC236}">
                <a16:creationId xmlns:a16="http://schemas.microsoft.com/office/drawing/2014/main" id="{2CB5D418-5B41-4222-8CF3-0A0EAB3AB69F}"/>
              </a:ext>
            </a:extLst>
          </p:cNvPr>
          <p:cNvSpPr txBox="1">
            <a:spLocks/>
          </p:cNvSpPr>
          <p:nvPr/>
        </p:nvSpPr>
        <p:spPr>
          <a:xfrm>
            <a:off x="509047" y="3676453"/>
            <a:ext cx="11682953" cy="2955303"/>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l-GR" dirty="0"/>
              <a:t>Μαζί με την</a:t>
            </a:r>
            <a:r>
              <a:rPr lang="en-GB" dirty="0"/>
              <a:t> </a:t>
            </a:r>
            <a:r>
              <a:rPr lang="el-GR" dirty="0" err="1"/>
              <a:t>απριορικότητα</a:t>
            </a:r>
            <a:r>
              <a:rPr lang="el-GR" dirty="0"/>
              <a:t> πάει και η αναγκαιότητα</a:t>
            </a:r>
          </a:p>
          <a:p>
            <a:pPr marL="0" indent="0" algn="just">
              <a:buNone/>
            </a:pPr>
            <a:endParaRPr lang="el-GR" dirty="0"/>
          </a:p>
          <a:p>
            <a:pPr marL="0" indent="0" algn="just">
              <a:buNone/>
            </a:pPr>
            <a:r>
              <a:rPr lang="en-US" dirty="0" err="1"/>
              <a:t>Ψυχολογική</a:t>
            </a:r>
            <a:r>
              <a:rPr lang="en-US" dirty="0"/>
              <a:t> </a:t>
            </a:r>
            <a:r>
              <a:rPr lang="en-US" dirty="0" err="1"/>
              <a:t>εξήγηση</a:t>
            </a:r>
            <a:r>
              <a:rPr lang="en-US" dirty="0"/>
              <a:t> </a:t>
            </a:r>
            <a:r>
              <a:rPr lang="en-US" dirty="0" err="1"/>
              <a:t>της</a:t>
            </a:r>
            <a:r>
              <a:rPr lang="en-US" dirty="0"/>
              <a:t> υπ</a:t>
            </a:r>
            <a:r>
              <a:rPr lang="en-US" dirty="0" err="1"/>
              <a:t>οτιθέμενης</a:t>
            </a:r>
            <a:r>
              <a:rPr lang="en-US" dirty="0"/>
              <a:t> ανα</a:t>
            </a:r>
            <a:r>
              <a:rPr lang="en-US" dirty="0" err="1"/>
              <a:t>γκ</a:t>
            </a:r>
            <a:r>
              <a:rPr lang="en-US" dirty="0"/>
              <a:t>αιότητας των μαθηματικών αληθειών. Η </a:t>
            </a:r>
            <a:r>
              <a:rPr lang="en-US" dirty="0" err="1"/>
              <a:t>εξοικείωση</a:t>
            </a:r>
            <a:r>
              <a:rPr lang="en-US" dirty="0"/>
              <a:t> </a:t>
            </a:r>
            <a:r>
              <a:rPr lang="en-US" dirty="0" err="1"/>
              <a:t>δημιουργεί</a:t>
            </a:r>
            <a:r>
              <a:rPr lang="en-US" dirty="0"/>
              <a:t> </a:t>
            </a:r>
            <a:r>
              <a:rPr lang="en-US" dirty="0" err="1"/>
              <a:t>την</a:t>
            </a:r>
            <a:r>
              <a:rPr lang="en-US" dirty="0"/>
              <a:t> </a:t>
            </a:r>
            <a:r>
              <a:rPr lang="en-US" dirty="0" err="1"/>
              <a:t>ψευδ</a:t>
            </a:r>
            <a:r>
              <a:rPr lang="en-US" dirty="0"/>
              <a:t>αίσθηση της αναγκαιότητας. </a:t>
            </a:r>
            <a:endParaRPr lang="el-GR" dirty="0"/>
          </a:p>
          <a:p>
            <a:pPr marL="0" indent="0" algn="just">
              <a:buNone/>
            </a:pPr>
            <a:endParaRPr lang="el-GR" dirty="0"/>
          </a:p>
          <a:p>
            <a:pPr marL="0" indent="0" algn="just">
              <a:buNone/>
            </a:pPr>
            <a:r>
              <a:rPr lang="en-US" dirty="0" err="1"/>
              <a:t>Οι</a:t>
            </a:r>
            <a:r>
              <a:rPr lang="en-US" dirty="0"/>
              <a:t> μα</a:t>
            </a:r>
            <a:r>
              <a:rPr lang="en-US" dirty="0" err="1"/>
              <a:t>θημ</a:t>
            </a:r>
            <a:r>
              <a:rPr lang="en-US" dirty="0"/>
              <a:t>ατικές αλήθειες είναι αναθεωρήσιμες. </a:t>
            </a:r>
            <a:r>
              <a:rPr lang="en-US" dirty="0" err="1"/>
              <a:t>Το</a:t>
            </a:r>
            <a:r>
              <a:rPr lang="en-US" dirty="0"/>
              <a:t> </a:t>
            </a:r>
            <a:r>
              <a:rPr lang="en-US" dirty="0" err="1"/>
              <a:t>ότι</a:t>
            </a:r>
            <a:r>
              <a:rPr lang="en-US" dirty="0"/>
              <a:t> </a:t>
            </a:r>
            <a:r>
              <a:rPr lang="en-US" dirty="0" err="1"/>
              <a:t>δεν</a:t>
            </a:r>
            <a:r>
              <a:rPr lang="en-US" dirty="0"/>
              <a:t> μπ</a:t>
            </a:r>
            <a:r>
              <a:rPr lang="en-US" dirty="0" err="1"/>
              <a:t>ορούμε</a:t>
            </a:r>
            <a:r>
              <a:rPr lang="en-US" dirty="0"/>
              <a:t> να </a:t>
            </a:r>
            <a:r>
              <a:rPr lang="en-US" dirty="0" err="1"/>
              <a:t>συλλά</a:t>
            </a:r>
            <a:r>
              <a:rPr lang="en-US" dirty="0"/>
              <a:t>βουμε την άρνησή τους, δεν σημαίνει ότι είναι αναγκαία αληθείς. </a:t>
            </a:r>
          </a:p>
          <a:p>
            <a:endParaRPr lang="en-US" dirty="0"/>
          </a:p>
        </p:txBody>
      </p:sp>
    </p:spTree>
    <p:extLst>
      <p:ext uri="{BB962C8B-B14F-4D97-AF65-F5344CB8AC3E}">
        <p14:creationId xmlns:p14="http://schemas.microsoft.com/office/powerpoint/2010/main" val="3565163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3357"/>
            <a:ext cx="10972800" cy="646202"/>
          </a:xfrm>
        </p:spPr>
        <p:txBody>
          <a:bodyPr>
            <a:normAutofit fontScale="90000"/>
          </a:bodyPr>
          <a:lstStyle/>
          <a:p>
            <a:r>
              <a:rPr lang="el-GR" b="1" dirty="0"/>
              <a:t>Μπορεί η ΛΟΓΙΚΗ να είναι εμπειρική;</a:t>
            </a:r>
            <a:endParaRPr lang="en-US" b="1" dirty="0"/>
          </a:p>
        </p:txBody>
      </p:sp>
      <p:sp>
        <p:nvSpPr>
          <p:cNvPr id="3" name="Content Placeholder 2"/>
          <p:cNvSpPr>
            <a:spLocks noGrp="1"/>
          </p:cNvSpPr>
          <p:nvPr>
            <p:ph idx="1"/>
          </p:nvPr>
        </p:nvSpPr>
        <p:spPr>
          <a:xfrm>
            <a:off x="160257" y="1288133"/>
            <a:ext cx="3723586" cy="822488"/>
          </a:xfrm>
        </p:spPr>
        <p:txBody>
          <a:bodyPr>
            <a:normAutofit fontScale="85000" lnSpcReduction="10000"/>
          </a:bodyPr>
          <a:lstStyle/>
          <a:p>
            <a:pPr marL="0" indent="0">
              <a:buNone/>
            </a:pPr>
            <a:r>
              <a:rPr lang="el-GR" b="1" dirty="0"/>
              <a:t>Το επιχείρημα του </a:t>
            </a:r>
            <a:r>
              <a:rPr lang="en-GB" b="1" dirty="0" err="1"/>
              <a:t>Frege</a:t>
            </a:r>
            <a:endParaRPr lang="en-US" b="1" dirty="0"/>
          </a:p>
        </p:txBody>
      </p:sp>
      <p:sp>
        <p:nvSpPr>
          <p:cNvPr id="4" name="Content Placeholder 2">
            <a:extLst>
              <a:ext uri="{FF2B5EF4-FFF2-40B4-BE49-F238E27FC236}">
                <a16:creationId xmlns:a16="http://schemas.microsoft.com/office/drawing/2014/main" id="{E57367B2-9C7C-46DB-B309-C8A8FDD98B23}"/>
              </a:ext>
            </a:extLst>
          </p:cNvPr>
          <p:cNvSpPr txBox="1">
            <a:spLocks/>
          </p:cNvSpPr>
          <p:nvPr/>
        </p:nvSpPr>
        <p:spPr>
          <a:xfrm>
            <a:off x="339365" y="2328422"/>
            <a:ext cx="3365369" cy="41383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l-GR" sz="2400" dirty="0"/>
              <a:t>Τα Στοιχεία του Ευκλείδη περίπου 300πΧ</a:t>
            </a:r>
          </a:p>
          <a:p>
            <a:pPr marL="0" indent="0" algn="just">
              <a:buNone/>
            </a:pPr>
            <a:endParaRPr lang="el-GR" sz="2400" dirty="0"/>
          </a:p>
          <a:p>
            <a:pPr marL="0" indent="0" algn="just">
              <a:buNone/>
            </a:pPr>
            <a:r>
              <a:rPr lang="el-GR" sz="2400" dirty="0"/>
              <a:t>Ο όρος «</a:t>
            </a:r>
            <a:r>
              <a:rPr lang="el-GR" sz="2400" dirty="0" err="1"/>
              <a:t>στοιχείον</a:t>
            </a:r>
            <a:r>
              <a:rPr lang="el-GR" sz="2400" dirty="0"/>
              <a:t>» σημαίνει ένα </a:t>
            </a:r>
            <a:r>
              <a:rPr lang="el-GR" sz="2400" dirty="0">
                <a:hlinkClick r:id="rId2" tooltip="Θεώρημα"/>
              </a:rPr>
              <a:t>θεώρημα</a:t>
            </a:r>
            <a:r>
              <a:rPr lang="el-GR" sz="2400" dirty="0"/>
              <a:t> που υπεισέρχεται σε άλλα προβλήματα του κλάδου του και βοηθά να αποδειχθούν πολλά άλλα θεωρήματα. </a:t>
            </a:r>
            <a:endParaRPr lang="en-US" sz="2400" dirty="0"/>
          </a:p>
        </p:txBody>
      </p:sp>
      <p:sp>
        <p:nvSpPr>
          <p:cNvPr id="5" name="Content Placeholder 2">
            <a:extLst>
              <a:ext uri="{FF2B5EF4-FFF2-40B4-BE49-F238E27FC236}">
                <a16:creationId xmlns:a16="http://schemas.microsoft.com/office/drawing/2014/main" id="{A50ABFFD-4492-4EDC-9F75-6FFDE1CCBD85}"/>
              </a:ext>
            </a:extLst>
          </p:cNvPr>
          <p:cNvSpPr txBox="1">
            <a:spLocks/>
          </p:cNvSpPr>
          <p:nvPr/>
        </p:nvSpPr>
        <p:spPr>
          <a:xfrm>
            <a:off x="3883843" y="1220181"/>
            <a:ext cx="4165075" cy="56156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l-GR" b="1" dirty="0"/>
              <a:t>ΑΞΙΩΜΑΤΙΚΟ ΣΥΣΤΗΜΑ</a:t>
            </a:r>
          </a:p>
          <a:p>
            <a:pPr marL="0" indent="0">
              <a:buFont typeface="Arial"/>
              <a:buNone/>
            </a:pPr>
            <a:r>
              <a:rPr lang="el-GR" b="1" dirty="0">
                <a:solidFill>
                  <a:srgbClr val="FF0000"/>
                </a:solidFill>
              </a:rPr>
              <a:t>ΔΙΑΤΑΞΗ</a:t>
            </a:r>
          </a:p>
          <a:p>
            <a:pPr>
              <a:buFont typeface="Wingdings" panose="05000000000000000000" pitchFamily="2" charset="2"/>
              <a:buChar char="q"/>
            </a:pPr>
            <a:r>
              <a:rPr lang="el-GR" dirty="0"/>
              <a:t> Ορισμοί</a:t>
            </a:r>
          </a:p>
          <a:p>
            <a:pPr>
              <a:buFont typeface="Wingdings" panose="05000000000000000000" pitchFamily="2" charset="2"/>
              <a:buChar char="q"/>
            </a:pPr>
            <a:r>
              <a:rPr lang="el-GR" dirty="0"/>
              <a:t> Αξιώματα ή αιτήματα</a:t>
            </a:r>
          </a:p>
          <a:p>
            <a:pPr>
              <a:buFont typeface="Wingdings" panose="05000000000000000000" pitchFamily="2" charset="2"/>
              <a:buChar char="q"/>
            </a:pPr>
            <a:r>
              <a:rPr lang="el-GR" dirty="0"/>
              <a:t> Θεωρήματα</a:t>
            </a:r>
          </a:p>
          <a:p>
            <a:pPr>
              <a:buFont typeface="Wingdings" panose="05000000000000000000" pitchFamily="2" charset="2"/>
              <a:buChar char="q"/>
            </a:pPr>
            <a:endParaRPr lang="el-GR" dirty="0"/>
          </a:p>
          <a:p>
            <a:pPr>
              <a:buFont typeface="Wingdings" panose="05000000000000000000" pitchFamily="2" charset="2"/>
              <a:buChar char="q"/>
            </a:pPr>
            <a:r>
              <a:rPr lang="el-GR" dirty="0"/>
              <a:t> Παραγωγική περιχαράκωση </a:t>
            </a:r>
            <a:r>
              <a:rPr lang="en-GB" dirty="0"/>
              <a:t>(deductive closure)</a:t>
            </a:r>
            <a:endParaRPr lang="en-US" dirty="0"/>
          </a:p>
        </p:txBody>
      </p:sp>
      <p:sp>
        <p:nvSpPr>
          <p:cNvPr id="6" name="Content Placeholder 2">
            <a:extLst>
              <a:ext uri="{FF2B5EF4-FFF2-40B4-BE49-F238E27FC236}">
                <a16:creationId xmlns:a16="http://schemas.microsoft.com/office/drawing/2014/main" id="{70B30F93-065F-4801-9FDE-5C4BAD3B7569}"/>
              </a:ext>
            </a:extLst>
          </p:cNvPr>
          <p:cNvSpPr txBox="1">
            <a:spLocks/>
          </p:cNvSpPr>
          <p:nvPr/>
        </p:nvSpPr>
        <p:spPr>
          <a:xfrm>
            <a:off x="8283019" y="1288133"/>
            <a:ext cx="3569616" cy="309533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l-GR" b="1" dirty="0"/>
              <a:t>ΤΑ ΠΛΕΟΝΕΚΤΗΜΑΤΑ</a:t>
            </a:r>
          </a:p>
          <a:p>
            <a:pPr>
              <a:buFont typeface="Wingdings" panose="05000000000000000000" pitchFamily="2" charset="2"/>
              <a:buChar char="§"/>
            </a:pPr>
            <a:r>
              <a:rPr lang="el-GR" dirty="0"/>
              <a:t> Οικονομία</a:t>
            </a:r>
          </a:p>
          <a:p>
            <a:pPr>
              <a:buFont typeface="Wingdings" panose="05000000000000000000" pitchFamily="2" charset="2"/>
              <a:buChar char="§"/>
            </a:pPr>
            <a:r>
              <a:rPr lang="el-GR" dirty="0"/>
              <a:t> Ενοποίηση/</a:t>
            </a:r>
          </a:p>
          <a:p>
            <a:pPr marL="0" indent="0">
              <a:buNone/>
            </a:pPr>
            <a:r>
              <a:rPr lang="el-GR" dirty="0"/>
              <a:t>     συστηματοποίηση</a:t>
            </a:r>
          </a:p>
          <a:p>
            <a:pPr>
              <a:buFont typeface="Wingdings" panose="05000000000000000000" pitchFamily="2" charset="2"/>
              <a:buChar char="§"/>
            </a:pPr>
            <a:r>
              <a:rPr lang="el-GR" dirty="0"/>
              <a:t> Θεμελίωση</a:t>
            </a:r>
          </a:p>
          <a:p>
            <a:pPr marL="0" indent="0">
              <a:buFont typeface="Arial"/>
              <a:buNone/>
            </a:pPr>
            <a:r>
              <a:rPr lang="en-GB" b="1" dirty="0"/>
              <a:t> </a:t>
            </a:r>
            <a:endParaRPr lang="el-GR" b="1" dirty="0"/>
          </a:p>
          <a:p>
            <a:pPr marL="0" indent="0">
              <a:buFont typeface="Arial"/>
              <a:buNone/>
            </a:pPr>
            <a:r>
              <a:rPr lang="el-GR" b="1" dirty="0"/>
              <a:t>Η ΜΕΘΟΔΟΣ</a:t>
            </a:r>
          </a:p>
          <a:p>
            <a:pPr marL="0" indent="0">
              <a:buFont typeface="Arial"/>
              <a:buNone/>
            </a:pPr>
            <a:r>
              <a:rPr lang="el-GR" dirty="0"/>
              <a:t>     Απόδειξη</a:t>
            </a:r>
            <a:endParaRPr lang="en-US" dirty="0"/>
          </a:p>
          <a:p>
            <a:pPr marL="0" indent="0">
              <a:buFont typeface="Arial"/>
              <a:buNone/>
            </a:pPr>
            <a:endParaRPr lang="en-US" dirty="0"/>
          </a:p>
        </p:txBody>
      </p:sp>
      <p:sp>
        <p:nvSpPr>
          <p:cNvPr id="7" name="Content Placeholder 2">
            <a:extLst>
              <a:ext uri="{FF2B5EF4-FFF2-40B4-BE49-F238E27FC236}">
                <a16:creationId xmlns:a16="http://schemas.microsoft.com/office/drawing/2014/main" id="{4C2B7BCA-D819-4BB4-BF08-786A812B6AFB}"/>
              </a:ext>
            </a:extLst>
          </p:cNvPr>
          <p:cNvSpPr txBox="1">
            <a:spLocks/>
          </p:cNvSpPr>
          <p:nvPr/>
        </p:nvSpPr>
        <p:spPr>
          <a:xfrm>
            <a:off x="8283019" y="5013171"/>
            <a:ext cx="3491060" cy="166147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l-GR" b="1" dirty="0"/>
              <a:t>ΤΑ ΕΡΩΤΗΜΑΤΑ</a:t>
            </a:r>
          </a:p>
          <a:p>
            <a:pPr>
              <a:buFont typeface="Wingdings" panose="05000000000000000000" pitchFamily="2" charset="2"/>
              <a:buChar char="§"/>
            </a:pPr>
            <a:r>
              <a:rPr lang="el-GR" dirty="0"/>
              <a:t>ΕΙΝΑΙ ΤΟ ΑΣ ΣΥΝΕΠΕΣ?</a:t>
            </a:r>
          </a:p>
          <a:p>
            <a:pPr>
              <a:buFont typeface="Wingdings" panose="05000000000000000000" pitchFamily="2" charset="2"/>
              <a:buChar char="§"/>
            </a:pPr>
            <a:endParaRPr lang="el-GR" dirty="0"/>
          </a:p>
          <a:p>
            <a:pPr>
              <a:buFont typeface="Wingdings" panose="05000000000000000000" pitchFamily="2" charset="2"/>
              <a:buChar char="§"/>
            </a:pPr>
            <a:r>
              <a:rPr lang="el-GR" dirty="0"/>
              <a:t>ΠΟΙΟ ΕΙΝΑΙ ΤΟ </a:t>
            </a:r>
            <a:r>
              <a:rPr lang="en-GB" dirty="0"/>
              <a:t>status </a:t>
            </a:r>
            <a:r>
              <a:rPr lang="el-GR" dirty="0"/>
              <a:t>ΤΩΝ ΑΞΙΟΜΑΤΩΝ?</a:t>
            </a:r>
            <a:endParaRPr lang="en-US" dirty="0"/>
          </a:p>
        </p:txBody>
      </p:sp>
    </p:spTree>
    <p:extLst>
      <p:ext uri="{BB962C8B-B14F-4D97-AF65-F5344CB8AC3E}">
        <p14:creationId xmlns:p14="http://schemas.microsoft.com/office/powerpoint/2010/main" val="3365356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l-GR" b="1" dirty="0"/>
              <a:t>Τ</a:t>
            </a:r>
            <a:r>
              <a:rPr lang="en-GB" b="1" dirty="0"/>
              <a:t>O 5</a:t>
            </a:r>
            <a:r>
              <a:rPr lang="en-GB" b="1" baseline="30000" dirty="0"/>
              <a:t>O</a:t>
            </a:r>
            <a:r>
              <a:rPr lang="en-GB" b="1" dirty="0"/>
              <a:t> </a:t>
            </a:r>
            <a:r>
              <a:rPr lang="el-GR" b="1" dirty="0"/>
              <a:t>ΑΞΙΩΜΑ</a:t>
            </a:r>
            <a:endParaRPr lang="en-US" b="1" dirty="0"/>
          </a:p>
        </p:txBody>
      </p:sp>
      <p:sp>
        <p:nvSpPr>
          <p:cNvPr id="3" name="Content Placeholder 2"/>
          <p:cNvSpPr>
            <a:spLocks noGrp="1"/>
          </p:cNvSpPr>
          <p:nvPr>
            <p:ph idx="1"/>
          </p:nvPr>
        </p:nvSpPr>
        <p:spPr>
          <a:xfrm>
            <a:off x="6872140" y="1260836"/>
            <a:ext cx="4710260" cy="3480846"/>
          </a:xfrm>
        </p:spPr>
        <p:txBody>
          <a:bodyPr>
            <a:normAutofit fontScale="85000" lnSpcReduction="20000"/>
          </a:bodyPr>
          <a:lstStyle/>
          <a:p>
            <a:pPr marL="0" indent="0">
              <a:buNone/>
            </a:pPr>
            <a:r>
              <a:rPr lang="el-GR" b="1" dirty="0"/>
              <a:t>ΤΟ ΑΞΙΩΜΑ ΠΑΡΑΛΛΗΛΙΑΣ: </a:t>
            </a:r>
          </a:p>
          <a:p>
            <a:endParaRPr lang="el-GR" dirty="0"/>
          </a:p>
          <a:p>
            <a:pPr marL="0" indent="0" algn="just">
              <a:buNone/>
            </a:pPr>
            <a:r>
              <a:rPr lang="el-GR" b="1" dirty="0"/>
              <a:t>"Αν μια ευθεία τέμνει δύο άλλες, τότε αυτές οι δύο αν επεκταθούν </a:t>
            </a:r>
            <a:r>
              <a:rPr lang="el-GR" b="1" dirty="0" err="1"/>
              <a:t>επ</a:t>
            </a:r>
            <a:r>
              <a:rPr lang="el-GR" b="1" dirty="0"/>
              <a:t>' αόριστον θα </a:t>
            </a:r>
            <a:r>
              <a:rPr lang="el-GR" b="1" dirty="0" err="1"/>
              <a:t>τμηθούν</a:t>
            </a:r>
            <a:r>
              <a:rPr lang="el-GR" b="1" dirty="0"/>
              <a:t> απ' την μεριά που οι εσωτερικές γωνίες που σχηματίζονται έχουν άθροισμα μικρότερο από δύο κάθετες"</a:t>
            </a:r>
          </a:p>
          <a:p>
            <a:endParaRPr lang="en-US" dirty="0"/>
          </a:p>
        </p:txBody>
      </p:sp>
      <p:pic>
        <p:nvPicPr>
          <p:cNvPr id="4" name="Content Placeholder 3">
            <a:extLst>
              <a:ext uri="{FF2B5EF4-FFF2-40B4-BE49-F238E27FC236}">
                <a16:creationId xmlns:a16="http://schemas.microsoft.com/office/drawing/2014/main" id="{97C53158-FEF0-4822-B822-A53E39DA3CB2}"/>
              </a:ext>
            </a:extLst>
          </p:cNvPr>
          <p:cNvPicPr>
            <a:picLocks noChangeAspect="1"/>
          </p:cNvPicPr>
          <p:nvPr/>
        </p:nvPicPr>
        <p:blipFill>
          <a:blip r:embed="rId2"/>
          <a:srcRect l="9388" r="9388"/>
          <a:stretch>
            <a:fillRect/>
          </a:stretch>
        </p:blipFill>
        <p:spPr>
          <a:xfrm>
            <a:off x="270240" y="2068088"/>
            <a:ext cx="7961761" cy="4525963"/>
          </a:xfrm>
          <a:prstGeom prst="rect">
            <a:avLst/>
          </a:prstGeom>
        </p:spPr>
      </p:pic>
    </p:spTree>
    <p:extLst>
      <p:ext uri="{BB962C8B-B14F-4D97-AF65-F5344CB8AC3E}">
        <p14:creationId xmlns:p14="http://schemas.microsoft.com/office/powerpoint/2010/main" val="1971636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284" y="461913"/>
            <a:ext cx="4930217" cy="6072045"/>
          </a:xfrm>
        </p:spPr>
        <p:txBody>
          <a:bodyPr>
            <a:noAutofit/>
          </a:bodyPr>
          <a:lstStyle/>
          <a:p>
            <a:pPr marL="0" indent="0" algn="just">
              <a:buNone/>
            </a:pPr>
            <a:r>
              <a:rPr lang="el-GR" sz="2400" dirty="0"/>
              <a:t>Η ανακάλυψη μη Ευκλείδειας Γεωμετρίας έγινε σχεδόν ταυτόχρονα από τους </a:t>
            </a:r>
            <a:r>
              <a:rPr lang="en-US" sz="2400" dirty="0" err="1"/>
              <a:t>Lobachevsky</a:t>
            </a:r>
            <a:r>
              <a:rPr lang="el-GR" sz="2400" dirty="0"/>
              <a:t> (1793 – 1856) και </a:t>
            </a:r>
            <a:r>
              <a:rPr lang="en-US" sz="2400" dirty="0" err="1"/>
              <a:t>Bolyai</a:t>
            </a:r>
            <a:r>
              <a:rPr lang="el-GR" sz="2400" dirty="0"/>
              <a:t> (1775 – 1856). </a:t>
            </a:r>
          </a:p>
          <a:p>
            <a:pPr marL="0" indent="0" algn="just">
              <a:buNone/>
            </a:pPr>
            <a:endParaRPr lang="el-GR" sz="2400" dirty="0"/>
          </a:p>
          <a:p>
            <a:pPr marL="0" indent="0" algn="just">
              <a:buNone/>
            </a:pPr>
            <a:r>
              <a:rPr lang="el-GR" sz="2400" dirty="0"/>
              <a:t>Ο  </a:t>
            </a:r>
            <a:r>
              <a:rPr lang="en-US" sz="2400" dirty="0"/>
              <a:t>Lobachevsky </a:t>
            </a:r>
            <a:r>
              <a:rPr lang="el-GR" sz="2400" dirty="0"/>
              <a:t>δημοσίευσε το 1830 την πραγματεία του </a:t>
            </a:r>
            <a:r>
              <a:rPr lang="el-GR" sz="2400" i="1" dirty="0"/>
              <a:t>Αρχές της Γεωμετρίας</a:t>
            </a:r>
            <a:r>
              <a:rPr lang="el-GR" sz="2400" dirty="0"/>
              <a:t>, ενώ </a:t>
            </a:r>
            <a:r>
              <a:rPr lang="en-US" sz="2400" dirty="0" err="1"/>
              <a:t>Bolyai</a:t>
            </a:r>
            <a:r>
              <a:rPr lang="en-US" sz="2400" dirty="0"/>
              <a:t> </a:t>
            </a:r>
            <a:r>
              <a:rPr lang="el-GR" sz="2400" dirty="0"/>
              <a:t>δημοσίευσε το 1831 την πραγματεία του </a:t>
            </a:r>
            <a:r>
              <a:rPr lang="el-GR" sz="2400" i="1" dirty="0"/>
              <a:t>Απόλυτη επιστήμη του χώρου</a:t>
            </a:r>
            <a:r>
              <a:rPr lang="el-GR" sz="2400" dirty="0"/>
              <a:t>.</a:t>
            </a:r>
          </a:p>
          <a:p>
            <a:pPr marL="0" indent="0" algn="just">
              <a:buNone/>
            </a:pPr>
            <a:endParaRPr lang="el-GR" sz="2400" dirty="0"/>
          </a:p>
          <a:p>
            <a:pPr marL="0" indent="0" algn="just">
              <a:buNone/>
            </a:pPr>
            <a:r>
              <a:rPr lang="el-GR" sz="2400" b="1" dirty="0">
                <a:solidFill>
                  <a:srgbClr val="FF0000"/>
                </a:solidFill>
              </a:rPr>
              <a:t>Υπάρχουν άπειρες ευθείες γραμμές που περνούν από σημείο εκτός ευθείας και οι οποίες δεν την τέμνουν, δηλαδή είναι παράλληλες </a:t>
            </a:r>
            <a:endParaRPr lang="en-US" sz="2400" b="1" dirty="0">
              <a:solidFill>
                <a:srgbClr val="FF0000"/>
              </a:solidFill>
            </a:endParaRPr>
          </a:p>
        </p:txBody>
      </p:sp>
      <p:pic>
        <p:nvPicPr>
          <p:cNvPr id="4" name="Picture 4">
            <a:extLst>
              <a:ext uri="{FF2B5EF4-FFF2-40B4-BE49-F238E27FC236}">
                <a16:creationId xmlns:a16="http://schemas.microsoft.com/office/drawing/2014/main" id="{C056C336-84F8-4166-9FE0-380D3F675389}"/>
              </a:ext>
            </a:extLst>
          </p:cNvPr>
          <p:cNvPicPr>
            <a:picLocks noChangeAspect="1"/>
          </p:cNvPicPr>
          <p:nvPr/>
        </p:nvPicPr>
        <p:blipFill>
          <a:blip r:embed="rId2"/>
          <a:stretch>
            <a:fillRect/>
          </a:stretch>
        </p:blipFill>
        <p:spPr>
          <a:xfrm>
            <a:off x="6096000" y="4459468"/>
            <a:ext cx="5121897" cy="1095786"/>
          </a:xfrm>
          <a:prstGeom prst="rect">
            <a:avLst/>
          </a:prstGeom>
        </p:spPr>
      </p:pic>
      <p:sp>
        <p:nvSpPr>
          <p:cNvPr id="7" name="Content Placeholder 2">
            <a:extLst>
              <a:ext uri="{FF2B5EF4-FFF2-40B4-BE49-F238E27FC236}">
                <a16:creationId xmlns:a16="http://schemas.microsoft.com/office/drawing/2014/main" id="{44ADC189-9D2E-49F3-AD0F-B61ACFD7C4B4}"/>
              </a:ext>
            </a:extLst>
          </p:cNvPr>
          <p:cNvSpPr txBox="1">
            <a:spLocks/>
          </p:cNvSpPr>
          <p:nvPr/>
        </p:nvSpPr>
        <p:spPr>
          <a:xfrm>
            <a:off x="6020585" y="471339"/>
            <a:ext cx="5781773" cy="3054286"/>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buFont typeface="Arial"/>
              <a:buNone/>
            </a:pPr>
            <a:r>
              <a:rPr lang="el-GR" sz="9600" dirty="0"/>
              <a:t>Ο Γερμανός μαθηματικός </a:t>
            </a:r>
            <a:r>
              <a:rPr lang="en-US" sz="9600" dirty="0"/>
              <a:t>Riemann</a:t>
            </a:r>
            <a:r>
              <a:rPr lang="el-GR" sz="9600" dirty="0"/>
              <a:t>, θεμελίωσε την ελλειπτική γεωμετρία, κατά την διάρκεια της διάλεξης που έδωσε το 1854 στο Πανεπιστήμιο του </a:t>
            </a:r>
            <a:r>
              <a:rPr lang="en-US" sz="9600" dirty="0"/>
              <a:t>Gottingen</a:t>
            </a:r>
            <a:r>
              <a:rPr lang="el-GR" sz="9600" dirty="0"/>
              <a:t>, με τίτλο </a:t>
            </a:r>
          </a:p>
          <a:p>
            <a:pPr marL="0" indent="0" algn="just">
              <a:lnSpc>
                <a:spcPct val="120000"/>
              </a:lnSpc>
              <a:buFont typeface="Arial"/>
              <a:buNone/>
            </a:pPr>
            <a:endParaRPr lang="el-GR" sz="9600" dirty="0"/>
          </a:p>
          <a:p>
            <a:pPr marL="0" indent="0" algn="just">
              <a:lnSpc>
                <a:spcPct val="120000"/>
              </a:lnSpc>
              <a:buFont typeface="Arial"/>
              <a:buNone/>
            </a:pPr>
            <a:r>
              <a:rPr lang="el-GR" sz="9600" i="1" dirty="0">
                <a:solidFill>
                  <a:srgbClr val="FF0000"/>
                </a:solidFill>
              </a:rPr>
              <a:t>«</a:t>
            </a:r>
            <a:r>
              <a:rPr lang="el-GR" sz="9600" b="1" i="1" dirty="0">
                <a:solidFill>
                  <a:srgbClr val="FF0000"/>
                </a:solidFill>
              </a:rPr>
              <a:t>Επί των υποθέσεων επάνω στις οποίες θεμελιώνεται η γεωμετρία</a:t>
            </a:r>
            <a:r>
              <a:rPr lang="el-GR" sz="9600" b="1" dirty="0">
                <a:solidFill>
                  <a:srgbClr val="FF0000"/>
                </a:solidFill>
              </a:rPr>
              <a:t>».</a:t>
            </a:r>
          </a:p>
          <a:p>
            <a:pPr marL="0" indent="0">
              <a:buFont typeface="Arial"/>
              <a:buNone/>
            </a:pPr>
            <a:endParaRPr lang="el-GR" b="1" dirty="0">
              <a:solidFill>
                <a:srgbClr val="FF0000"/>
              </a:solidFill>
            </a:endParaRPr>
          </a:p>
          <a:p>
            <a:pPr marL="0" indent="0">
              <a:buFont typeface="Arial"/>
              <a:buNone/>
            </a:pPr>
            <a:endParaRPr lang="en-US" b="1" dirty="0">
              <a:solidFill>
                <a:srgbClr val="FF0000"/>
              </a:solidFill>
            </a:endParaRPr>
          </a:p>
        </p:txBody>
      </p:sp>
    </p:spTree>
    <p:extLst>
      <p:ext uri="{BB962C8B-B14F-4D97-AF65-F5344CB8AC3E}">
        <p14:creationId xmlns:p14="http://schemas.microsoft.com/office/powerpoint/2010/main" val="3700025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029" y="442462"/>
            <a:ext cx="3840480" cy="712044"/>
          </a:xfrm>
        </p:spPr>
        <p:txBody>
          <a:bodyPr>
            <a:normAutofit fontScale="90000"/>
          </a:bodyPr>
          <a:lstStyle/>
          <a:p>
            <a:br>
              <a:rPr lang="en-US" dirty="0"/>
            </a:br>
            <a:br>
              <a:rPr lang="en-US" dirty="0"/>
            </a:br>
            <a:br>
              <a:rPr lang="en-US" dirty="0"/>
            </a:br>
            <a:br>
              <a:rPr lang="en-US" dirty="0"/>
            </a:br>
            <a:br>
              <a:rPr lang="en-US" dirty="0"/>
            </a:br>
            <a:r>
              <a:rPr lang="el-GR" dirty="0"/>
              <a:t>Περιγράφει η Ευκλείδεια Γεωμετρία τη δομή του φυσικού χώρου;</a:t>
            </a:r>
            <a:endParaRPr lang="en-US" sz="1600" dirty="0"/>
          </a:p>
        </p:txBody>
      </p:sp>
      <p:pic>
        <p:nvPicPr>
          <p:cNvPr id="5" name="Content Placeholder 4"/>
          <p:cNvPicPr>
            <a:picLocks noGrp="1" noChangeAspect="1"/>
          </p:cNvPicPr>
          <p:nvPr>
            <p:ph idx="1"/>
          </p:nvPr>
        </p:nvPicPr>
        <p:blipFill>
          <a:blip r:embed="rId2"/>
          <a:srcRect l="1125" r="1125"/>
          <a:stretch>
            <a:fillRect/>
          </a:stretch>
        </p:blipFill>
        <p:spPr>
          <a:xfrm>
            <a:off x="8308888" y="170491"/>
            <a:ext cx="2359113" cy="3424770"/>
          </a:xfrm>
        </p:spPr>
      </p:pic>
      <p:sp>
        <p:nvSpPr>
          <p:cNvPr id="4" name="Text Placeholder 3"/>
          <p:cNvSpPr>
            <a:spLocks noGrp="1"/>
          </p:cNvSpPr>
          <p:nvPr>
            <p:ph type="body" sz="half" idx="2"/>
          </p:nvPr>
        </p:nvSpPr>
        <p:spPr>
          <a:xfrm>
            <a:off x="2056029" y="1291929"/>
            <a:ext cx="3934154" cy="5323826"/>
          </a:xfrm>
        </p:spPr>
        <p:txBody>
          <a:bodyPr/>
          <a:lstStyle/>
          <a:p>
            <a:r>
              <a:rPr lang="el-GR" dirty="0"/>
              <a:t>Μη Ευκλείδειες Γεωμετρίες</a:t>
            </a:r>
            <a:r>
              <a:rPr lang="en-US" dirty="0"/>
              <a:t>—</a:t>
            </a:r>
            <a:r>
              <a:rPr lang="el-GR" dirty="0"/>
              <a:t>το</a:t>
            </a:r>
            <a:r>
              <a:rPr lang="en-US" dirty="0"/>
              <a:t> status </a:t>
            </a:r>
            <a:r>
              <a:rPr lang="el-GR" dirty="0"/>
              <a:t>του 5</a:t>
            </a:r>
            <a:r>
              <a:rPr lang="el-GR" baseline="30000" dirty="0"/>
              <a:t>ου</a:t>
            </a:r>
            <a:r>
              <a:rPr lang="el-GR" dirty="0"/>
              <a:t> αξιώματος του Ευκλείδη</a:t>
            </a:r>
            <a:endParaRPr lang="en-US" dirty="0"/>
          </a:p>
          <a:p>
            <a:endParaRPr lang="en-US" dirty="0"/>
          </a:p>
          <a:p>
            <a:r>
              <a:rPr lang="el-GR" dirty="0"/>
              <a:t>Αυτές είναι συνεκτικές μαθηματικές θεωρίες αλλά μπορούν να περιγράψουν το φυσικό χώρο;</a:t>
            </a:r>
            <a:endParaRPr lang="en-US" dirty="0"/>
          </a:p>
          <a:p>
            <a:endParaRPr lang="en-US" dirty="0"/>
          </a:p>
        </p:txBody>
      </p:sp>
      <p:pic>
        <p:nvPicPr>
          <p:cNvPr id="6" name="Picture 5"/>
          <p:cNvPicPr>
            <a:picLocks noChangeAspect="1"/>
          </p:cNvPicPr>
          <p:nvPr/>
        </p:nvPicPr>
        <p:blipFill>
          <a:blip r:embed="rId3"/>
          <a:stretch>
            <a:fillRect/>
          </a:stretch>
        </p:blipFill>
        <p:spPr>
          <a:xfrm>
            <a:off x="6557979" y="3595261"/>
            <a:ext cx="3594100" cy="2260600"/>
          </a:xfrm>
          <a:prstGeom prst="rect">
            <a:avLst/>
          </a:prstGeom>
        </p:spPr>
      </p:pic>
      <p:pic>
        <p:nvPicPr>
          <p:cNvPr id="7" name="Picture 6" descr="non-euclidean-geometry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129" y="3765287"/>
            <a:ext cx="4511066" cy="2650251"/>
          </a:xfrm>
          <a:prstGeom prst="rect">
            <a:avLst/>
          </a:prstGeom>
        </p:spPr>
      </p:pic>
      <p:pic>
        <p:nvPicPr>
          <p:cNvPr id="8" name="Picture 7" descr="eucli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7879" y="-1"/>
            <a:ext cx="2457151" cy="3595261"/>
          </a:xfrm>
          <a:prstGeom prst="rect">
            <a:avLst/>
          </a:prstGeom>
        </p:spPr>
      </p:pic>
      <p:sp>
        <p:nvSpPr>
          <p:cNvPr id="9" name="Slide Number Placeholder 8"/>
          <p:cNvSpPr>
            <a:spLocks noGrp="1"/>
          </p:cNvSpPr>
          <p:nvPr>
            <p:ph type="sldNum" sz="quarter" idx="12"/>
          </p:nvPr>
        </p:nvSpPr>
        <p:spPr/>
        <p:txBody>
          <a:bodyPr/>
          <a:lstStyle/>
          <a:p>
            <a:pPr defTabSz="457200"/>
            <a:fld id="{CFE4BAC9-6D41-4691-9299-18EF07EF0177}" type="slidenum">
              <a:rPr lang="en-US">
                <a:solidFill>
                  <a:prstClr val="black">
                    <a:tint val="75000"/>
                  </a:prstClr>
                </a:solidFill>
                <a:latin typeface="Calibri"/>
              </a:rPr>
              <a:pPr defTabSz="457200"/>
              <a:t>48</a:t>
            </a:fld>
            <a:endParaRPr lang="en-US">
              <a:solidFill>
                <a:prstClr val="black">
                  <a:tint val="75000"/>
                </a:prstClr>
              </a:solidFill>
              <a:latin typeface="Calibri"/>
            </a:endParaRPr>
          </a:p>
        </p:txBody>
      </p:sp>
    </p:spTree>
    <p:extLst>
      <p:ext uri="{BB962C8B-B14F-4D97-AF65-F5344CB8AC3E}">
        <p14:creationId xmlns:p14="http://schemas.microsoft.com/office/powerpoint/2010/main" val="3590268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asset.jpeg"/>
          <p:cNvPicPr>
            <a:picLocks noGrp="1" noChangeAspect="1"/>
          </p:cNvPicPr>
          <p:nvPr>
            <p:ph idx="1"/>
          </p:nvPr>
        </p:nvPicPr>
        <p:blipFill>
          <a:blip r:embed="rId2">
            <a:extLst>
              <a:ext uri="{28A0092B-C50C-407E-A947-70E740481C1C}">
                <a14:useLocalDpi xmlns:a14="http://schemas.microsoft.com/office/drawing/2010/main" val="0"/>
              </a:ext>
            </a:extLst>
          </a:blip>
          <a:srcRect t="-28935" b="-28935"/>
          <a:stretch>
            <a:fillRect/>
          </a:stretch>
        </p:blipFill>
        <p:spPr>
          <a:xfrm>
            <a:off x="609600" y="-200318"/>
            <a:ext cx="10972800" cy="4525963"/>
          </a:xfrm>
        </p:spPr>
      </p:pic>
      <p:sp>
        <p:nvSpPr>
          <p:cNvPr id="5" name="TextBox 4">
            <a:extLst>
              <a:ext uri="{FF2B5EF4-FFF2-40B4-BE49-F238E27FC236}">
                <a16:creationId xmlns:a16="http://schemas.microsoft.com/office/drawing/2014/main" id="{A0F6F0C7-DD66-4FAE-B49E-A28781D4B573}"/>
              </a:ext>
            </a:extLst>
          </p:cNvPr>
          <p:cNvSpPr txBox="1"/>
          <p:nvPr/>
        </p:nvSpPr>
        <p:spPr>
          <a:xfrm>
            <a:off x="609600" y="4564249"/>
            <a:ext cx="7067746" cy="176663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l-GR" sz="3200" b="0" i="0" u="none" strike="noStrike" kern="1200" cap="none" spc="0" normalizeH="0" baseline="0" noProof="0" dirty="0">
                <a:ln>
                  <a:noFill/>
                </a:ln>
                <a:solidFill>
                  <a:prstClr val="black"/>
                </a:solidFill>
                <a:effectLst/>
                <a:uLnTx/>
                <a:uFillTx/>
                <a:latin typeface="Calibri"/>
                <a:ea typeface="+mn-ea"/>
                <a:cs typeface="+mn-cs"/>
              </a:rPr>
              <a:t>Το </a:t>
            </a:r>
            <a:r>
              <a:rPr kumimoji="0" lang="en-GB" sz="3200" b="0" i="0" u="none" strike="noStrike" kern="1200" cap="none" spc="0" normalizeH="0" baseline="0" noProof="0" dirty="0">
                <a:ln>
                  <a:noFill/>
                </a:ln>
                <a:solidFill>
                  <a:prstClr val="black"/>
                </a:solidFill>
                <a:effectLst/>
                <a:uLnTx/>
                <a:uFillTx/>
                <a:latin typeface="Calibri"/>
                <a:ea typeface="+mn-ea"/>
                <a:cs typeface="+mn-cs"/>
              </a:rPr>
              <a:t>status </a:t>
            </a:r>
            <a:r>
              <a:rPr kumimoji="0" lang="el-GR" sz="3200" b="0" i="0" u="none" strike="noStrike" kern="1200" cap="none" spc="0" normalizeH="0" baseline="0" noProof="0" dirty="0">
                <a:ln>
                  <a:noFill/>
                </a:ln>
                <a:solidFill>
                  <a:prstClr val="black"/>
                </a:solidFill>
                <a:effectLst/>
                <a:uLnTx/>
                <a:uFillTx/>
                <a:latin typeface="Calibri"/>
                <a:ea typeface="+mn-ea"/>
                <a:cs typeface="+mn-cs"/>
              </a:rPr>
              <a:t>των αξιωμάτων</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l-GR"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l-GR" sz="3200" b="0" i="0" u="none" strike="noStrike" kern="1200" cap="none" spc="0" normalizeH="0" baseline="0" noProof="0" dirty="0">
                <a:ln>
                  <a:noFill/>
                </a:ln>
                <a:solidFill>
                  <a:prstClr val="black"/>
                </a:solidFill>
                <a:effectLst/>
                <a:uLnTx/>
                <a:uFillTx/>
                <a:latin typeface="Calibri"/>
                <a:ea typeface="+mn-ea"/>
                <a:cs typeface="+mn-cs"/>
              </a:rPr>
              <a:t>Πως επιλέγουμε μεταξύ γεωμετριών;</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05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3EA926-4B67-48D9-A751-D2833CC918D2}"/>
              </a:ext>
            </a:extLst>
          </p:cNvPr>
          <p:cNvSpPr txBox="1"/>
          <p:nvPr/>
        </p:nvSpPr>
        <p:spPr>
          <a:xfrm>
            <a:off x="1036321" y="474345"/>
            <a:ext cx="10261600" cy="5632311"/>
          </a:xfrm>
          <a:prstGeom prst="rect">
            <a:avLst/>
          </a:prstGeom>
          <a:noFill/>
        </p:spPr>
        <p:txBody>
          <a:bodyPr wrap="square">
            <a:spAutoFit/>
          </a:bodyPr>
          <a:lstStyle/>
          <a:p>
            <a:pPr algn="just"/>
            <a:r>
              <a:rPr lang="el-GR" sz="2000" dirty="0">
                <a:effectLst/>
                <a:ea typeface="Calibri" panose="020F0502020204030204" pitchFamily="34" charset="0"/>
              </a:rPr>
              <a:t>Αν και ο </a:t>
            </a:r>
            <a:r>
              <a:rPr lang="en-US" sz="2000" dirty="0">
                <a:effectLst/>
                <a:ea typeface="Calibri" panose="020F0502020204030204" pitchFamily="34" charset="0"/>
              </a:rPr>
              <a:t>Mill</a:t>
            </a:r>
            <a:r>
              <a:rPr lang="el-GR" sz="2000" dirty="0">
                <a:effectLst/>
                <a:ea typeface="Calibri" panose="020F0502020204030204" pitchFamily="34" charset="0"/>
              </a:rPr>
              <a:t> θεωρεί ότι η </a:t>
            </a:r>
            <a:r>
              <a:rPr lang="el-GR" sz="2000" dirty="0" err="1">
                <a:effectLst/>
                <a:ea typeface="Calibri" panose="020F0502020204030204" pitchFamily="34" charset="0"/>
              </a:rPr>
              <a:t>απαριθμητική</a:t>
            </a:r>
            <a:r>
              <a:rPr lang="el-GR" sz="2000" dirty="0">
                <a:effectLst/>
                <a:ea typeface="Calibri" panose="020F0502020204030204" pitchFamily="34" charset="0"/>
              </a:rPr>
              <a:t> επαγωγή είναι απαραίτητη ως ένα είδος συλλογισμού (εφόσον η αληθινή κανονικότητα στο χώρο και το χρόνο μπορεί να υπάρξει μόνο μέσω αυτής, εάν κάποιος ξεκινήσει με την εμπειρία, όπως συνιστά ο </a:t>
            </a:r>
            <a:r>
              <a:rPr lang="en-US" sz="2000" dirty="0">
                <a:effectLst/>
                <a:ea typeface="Calibri" panose="020F0502020204030204" pitchFamily="34" charset="0"/>
              </a:rPr>
              <a:t>Mill</a:t>
            </a:r>
            <a:r>
              <a:rPr lang="el-GR" sz="2000" dirty="0">
                <a:effectLst/>
                <a:ea typeface="Calibri" panose="020F0502020204030204" pitchFamily="34" charset="0"/>
              </a:rPr>
              <a:t>), ο ίδιος πιστεύει επίσης και ότι </a:t>
            </a:r>
            <a:r>
              <a:rPr lang="el-GR" sz="2000" b="1" dirty="0">
                <a:effectLst/>
                <a:ea typeface="Calibri" panose="020F0502020204030204" pitchFamily="34" charset="0"/>
              </a:rPr>
              <a:t>οι διάφοροι </a:t>
            </a:r>
            <a:r>
              <a:rPr lang="el-GR" sz="2000" b="1" dirty="0" err="1">
                <a:effectLst/>
                <a:ea typeface="Calibri" panose="020F0502020204030204" pitchFamily="34" charset="0"/>
              </a:rPr>
              <a:t>παρατηρηθέντες</a:t>
            </a:r>
            <a:r>
              <a:rPr lang="el-GR" sz="2000" b="1" dirty="0">
                <a:effectLst/>
                <a:ea typeface="Calibri" panose="020F0502020204030204" pitchFamily="34" charset="0"/>
              </a:rPr>
              <a:t> σχηματισμοί στη φύση μπορεί να μην είναι τόσο ομοιόμορφοι όσο θα υποδήλωνε μια απλή λειτουργία </a:t>
            </a:r>
            <a:r>
              <a:rPr lang="el-GR" sz="2000" b="1" dirty="0" err="1">
                <a:effectLst/>
                <a:ea typeface="Calibri" panose="020F0502020204030204" pitchFamily="34" charset="0"/>
              </a:rPr>
              <a:t>απαριθμητικής</a:t>
            </a:r>
            <a:r>
              <a:rPr lang="el-GR" sz="2000" b="1" dirty="0">
                <a:effectLst/>
                <a:ea typeface="Calibri" panose="020F0502020204030204" pitchFamily="34" charset="0"/>
              </a:rPr>
              <a:t> επαγωγής</a:t>
            </a:r>
            <a:r>
              <a:rPr lang="el-GR" sz="2000" dirty="0">
                <a:effectLst/>
                <a:ea typeface="Calibri" panose="020F0502020204030204" pitchFamily="34" charset="0"/>
              </a:rPr>
              <a:t>. </a:t>
            </a:r>
          </a:p>
          <a:p>
            <a:pPr algn="just"/>
            <a:endParaRPr lang="el-GR" sz="2000" dirty="0">
              <a:ea typeface="Calibri" panose="020F0502020204030204" pitchFamily="34" charset="0"/>
            </a:endParaRPr>
          </a:p>
          <a:p>
            <a:pPr marL="355600" algn="just"/>
            <a:r>
              <a:rPr lang="el-GR" sz="2000" dirty="0">
                <a:effectLst/>
                <a:ea typeface="Calibri" panose="020F0502020204030204" pitchFamily="34" charset="0"/>
              </a:rPr>
              <a:t>«Στους Ευρωπαίους, όχι πολλά χρόνια πριν, η πρόταση Όλοι οι κύκνοι είναι λευκοί φαινόταν ότι είναι ένα εξίσου αδιαμφισβήτητο παράδειγμα ομοιομορφίας στην πορεία της φύσης. Επιπλέον εμπειρία έχει αποδείξει (…) ότι έσφαλλαν. Αλλά έπρεπε να περιμένουν πενήντα αιώνες για την εμπειρία αυτή. Κατά το μακρύ αυτό διάστημα, η ανθρωπότητα πίστευε σε μια ομοιομορφία της πορείας της φύσης εκεί όπου δεν υπήρχε καμία τέτοια ομοιομορφία στην πραγματικότητα» (1911, 204). </a:t>
            </a:r>
          </a:p>
          <a:p>
            <a:pPr algn="just"/>
            <a:endParaRPr lang="el-GR" sz="2000" dirty="0">
              <a:ea typeface="Calibri" panose="020F0502020204030204" pitchFamily="34" charset="0"/>
            </a:endParaRPr>
          </a:p>
          <a:p>
            <a:pPr algn="just"/>
            <a:r>
              <a:rPr lang="el-GR" sz="2000" dirty="0">
                <a:effectLst/>
                <a:ea typeface="Calibri" panose="020F0502020204030204" pitchFamily="34" charset="0"/>
              </a:rPr>
              <a:t>Η «αληθινή θεωρία της επαγωγής» θα πρέπει να στοχεύει στο </a:t>
            </a:r>
            <a:r>
              <a:rPr lang="el-GR" sz="2000" b="1" dirty="0">
                <a:solidFill>
                  <a:srgbClr val="FF0000"/>
                </a:solidFill>
                <a:effectLst/>
                <a:ea typeface="Calibri" panose="020F0502020204030204" pitchFamily="34" charset="0"/>
              </a:rPr>
              <a:t>να βρει τους νόμους της φύσης</a:t>
            </a:r>
            <a:r>
              <a:rPr lang="el-GR" sz="2000" dirty="0">
                <a:effectLst/>
                <a:ea typeface="Calibri" panose="020F0502020204030204" pitchFamily="34" charset="0"/>
              </a:rPr>
              <a:t>. </a:t>
            </a:r>
          </a:p>
          <a:p>
            <a:pPr algn="just"/>
            <a:endParaRPr lang="el-GR" sz="2000" dirty="0">
              <a:ea typeface="Calibri" panose="020F0502020204030204" pitchFamily="34" charset="0"/>
            </a:endParaRPr>
          </a:p>
          <a:p>
            <a:pPr algn="just"/>
            <a:r>
              <a:rPr lang="el-GR" sz="2000" dirty="0">
                <a:effectLst/>
                <a:ea typeface="Calibri" panose="020F0502020204030204" pitchFamily="34" charset="0"/>
              </a:rPr>
              <a:t>Όπως το θέτει ο </a:t>
            </a:r>
            <a:r>
              <a:rPr lang="en-US" sz="2000" dirty="0">
                <a:effectLst/>
                <a:ea typeface="Calibri" panose="020F0502020204030204" pitchFamily="34" charset="0"/>
              </a:rPr>
              <a:t>Mill</a:t>
            </a:r>
            <a:r>
              <a:rPr lang="el-GR" sz="2000" dirty="0">
                <a:effectLst/>
                <a:ea typeface="Calibri" panose="020F0502020204030204" pitchFamily="34" charset="0"/>
              </a:rPr>
              <a:t>: </a:t>
            </a:r>
            <a:r>
              <a:rPr lang="el-GR" sz="2000" b="1" dirty="0">
                <a:effectLst/>
                <a:ea typeface="Calibri" panose="020F0502020204030204" pitchFamily="34" charset="0"/>
              </a:rPr>
              <a:t>«κάθε καλά θεμελιωμένη επαγωγική γενίκευση είναι είτε ένας νόμος της φύσης, είτε ένα αποτέλεσμα νόμων της φύσης, ικανή, εάν εκείνοι οι νόμοι είναι γνωστοί, να προβλέπεται από εκείνους»</a:t>
            </a:r>
            <a:r>
              <a:rPr lang="el-GR" sz="2000" dirty="0">
                <a:effectLst/>
                <a:ea typeface="Calibri" panose="020F0502020204030204" pitchFamily="34" charset="0"/>
              </a:rPr>
              <a:t>. </a:t>
            </a:r>
            <a:endParaRPr lang="el-GR" sz="2000" dirty="0"/>
          </a:p>
        </p:txBody>
      </p:sp>
    </p:spTree>
    <p:extLst>
      <p:ext uri="{BB962C8B-B14F-4D97-AF65-F5344CB8AC3E}">
        <p14:creationId xmlns:p14="http://schemas.microsoft.com/office/powerpoint/2010/main" val="222813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862" y="479469"/>
            <a:ext cx="8042276" cy="690674"/>
          </a:xfrm>
        </p:spPr>
        <p:txBody>
          <a:bodyPr>
            <a:normAutofit fontScale="90000"/>
          </a:bodyPr>
          <a:lstStyle/>
          <a:p>
            <a:pPr algn="l"/>
            <a:br>
              <a:rPr lang="en-US" sz="3200" dirty="0"/>
            </a:br>
            <a:br>
              <a:rPr lang="el-GR" sz="3200" dirty="0"/>
            </a:br>
            <a:r>
              <a:rPr lang="el-GR" sz="3200" b="1" dirty="0"/>
              <a:t>Οι επικρατέστερες απαντήσεις:</a:t>
            </a:r>
            <a:br>
              <a:rPr lang="en-US" sz="3200" dirty="0"/>
            </a:br>
            <a:br>
              <a:rPr lang="en-US" sz="2800" dirty="0"/>
            </a:br>
            <a:endParaRPr lang="en-US" sz="3600" b="1" dirty="0"/>
          </a:p>
        </p:txBody>
      </p:sp>
      <p:sp>
        <p:nvSpPr>
          <p:cNvPr id="3" name="Content Placeholder 2"/>
          <p:cNvSpPr>
            <a:spLocks noGrp="1"/>
          </p:cNvSpPr>
          <p:nvPr>
            <p:ph sz="half" idx="1"/>
          </p:nvPr>
        </p:nvSpPr>
        <p:spPr>
          <a:xfrm>
            <a:off x="1498862" y="1282567"/>
            <a:ext cx="4232635" cy="1517194"/>
          </a:xfrm>
        </p:spPr>
        <p:txBody>
          <a:bodyPr/>
          <a:lstStyle/>
          <a:p>
            <a:pPr marL="0" indent="0" algn="just">
              <a:buNone/>
            </a:pPr>
            <a:r>
              <a:rPr lang="en-US" b="1" dirty="0"/>
              <a:t>Hermann von Helmholtz</a:t>
            </a:r>
            <a:r>
              <a:rPr lang="en-US" dirty="0"/>
              <a:t>: </a:t>
            </a:r>
            <a:r>
              <a:rPr lang="el-GR" dirty="0"/>
              <a:t>τα αξιώματα ως εμπειρικές γενικεύσεις.</a:t>
            </a:r>
            <a:endParaRPr lang="en-US" dirty="0"/>
          </a:p>
          <a:p>
            <a:endParaRPr lang="en-US" dirty="0"/>
          </a:p>
        </p:txBody>
      </p:sp>
      <p:sp>
        <p:nvSpPr>
          <p:cNvPr id="4" name="Content Placeholder 3"/>
          <p:cNvSpPr>
            <a:spLocks noGrp="1"/>
          </p:cNvSpPr>
          <p:nvPr>
            <p:ph sz="half" idx="2"/>
          </p:nvPr>
        </p:nvSpPr>
        <p:spPr>
          <a:xfrm>
            <a:off x="6275070" y="1282569"/>
            <a:ext cx="4232635" cy="1979106"/>
          </a:xfrm>
        </p:spPr>
        <p:txBody>
          <a:bodyPr/>
          <a:lstStyle/>
          <a:p>
            <a:pPr marL="0" indent="0" algn="just">
              <a:buNone/>
            </a:pPr>
            <a:r>
              <a:rPr lang="en-US" b="1" dirty="0"/>
              <a:t>Henri Poincare</a:t>
            </a:r>
            <a:r>
              <a:rPr lang="en-US" dirty="0"/>
              <a:t>: </a:t>
            </a:r>
          </a:p>
          <a:p>
            <a:pPr marL="0" indent="0" algn="just">
              <a:buNone/>
            </a:pPr>
            <a:r>
              <a:rPr lang="el-GR" dirty="0"/>
              <a:t>Λάθος</a:t>
            </a:r>
            <a:r>
              <a:rPr lang="en-US" dirty="0"/>
              <a:t>! </a:t>
            </a:r>
            <a:r>
              <a:rPr lang="el-GR" dirty="0"/>
              <a:t>Τα αξιώματα δεν αναφέρονται σε εμπειρικά αντικείμενα.</a:t>
            </a:r>
            <a:endParaRPr lang="en-US" dirty="0"/>
          </a:p>
          <a:p>
            <a:endParaRPr lang="en-US" dirty="0"/>
          </a:p>
        </p:txBody>
      </p:sp>
      <p:pic>
        <p:nvPicPr>
          <p:cNvPr id="5" name="Picture 4"/>
          <p:cNvPicPr>
            <a:picLocks noChangeAspect="1"/>
          </p:cNvPicPr>
          <p:nvPr/>
        </p:nvPicPr>
        <p:blipFill>
          <a:blip r:embed="rId2"/>
          <a:stretch>
            <a:fillRect/>
          </a:stretch>
        </p:blipFill>
        <p:spPr>
          <a:xfrm>
            <a:off x="2435940" y="3564458"/>
            <a:ext cx="2527300" cy="3048000"/>
          </a:xfrm>
          <a:prstGeom prst="rect">
            <a:avLst/>
          </a:prstGeom>
        </p:spPr>
      </p:pic>
      <p:pic>
        <p:nvPicPr>
          <p:cNvPr id="6" name="Picture 5"/>
          <p:cNvPicPr>
            <a:picLocks noChangeAspect="1"/>
          </p:cNvPicPr>
          <p:nvPr/>
        </p:nvPicPr>
        <p:blipFill>
          <a:blip r:embed="rId3"/>
          <a:stretch>
            <a:fillRect/>
          </a:stretch>
        </p:blipFill>
        <p:spPr>
          <a:xfrm>
            <a:off x="6903007" y="3336837"/>
            <a:ext cx="2414990" cy="3275621"/>
          </a:xfrm>
          <a:prstGeom prst="rect">
            <a:avLst/>
          </a:prstGeom>
        </p:spPr>
      </p:pic>
      <p:sp>
        <p:nvSpPr>
          <p:cNvPr id="8" name="Slide Number Placeholder 7"/>
          <p:cNvSpPr>
            <a:spLocks noGrp="1"/>
          </p:cNvSpPr>
          <p:nvPr>
            <p:ph type="sldNum" sz="quarter" idx="12"/>
          </p:nvPr>
        </p:nvSpPr>
        <p:spPr/>
        <p:txBody>
          <a:bodyPr/>
          <a:lstStyle/>
          <a:p>
            <a:pPr defTabSz="457200"/>
            <a:fld id="{CFE4BAC9-6D41-4691-9299-18EF07EF0177}" type="slidenum">
              <a:rPr lang="en-US">
                <a:solidFill>
                  <a:prstClr val="black">
                    <a:tint val="75000"/>
                  </a:prstClr>
                </a:solidFill>
                <a:latin typeface="Calibri"/>
              </a:rPr>
              <a:pPr defTabSz="457200"/>
              <a:t>50</a:t>
            </a:fld>
            <a:endParaRPr lang="en-US">
              <a:solidFill>
                <a:prstClr val="black">
                  <a:tint val="75000"/>
                </a:prstClr>
              </a:solidFill>
              <a:latin typeface="Calibri"/>
            </a:endParaRPr>
          </a:p>
        </p:txBody>
      </p:sp>
    </p:spTree>
    <p:extLst>
      <p:ext uri="{BB962C8B-B14F-4D97-AF65-F5344CB8AC3E}">
        <p14:creationId xmlns:p14="http://schemas.microsoft.com/office/powerpoint/2010/main" val="2266654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9F50-0CCA-CB4F-9413-5F8504C861D9}"/>
              </a:ext>
            </a:extLst>
          </p:cNvPr>
          <p:cNvSpPr>
            <a:spLocks noGrp="1"/>
          </p:cNvSpPr>
          <p:nvPr>
            <p:ph type="title"/>
          </p:nvPr>
        </p:nvSpPr>
        <p:spPr/>
        <p:txBody>
          <a:bodyPr>
            <a:normAutofit fontScale="90000"/>
          </a:bodyPr>
          <a:lstStyle/>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Poincare’s two-dimensional disk and Euclidean geometry</a:t>
            </a:r>
          </a:p>
        </p:txBody>
      </p:sp>
      <p:pic>
        <p:nvPicPr>
          <p:cNvPr id="4" name="Content Placeholder 3">
            <a:extLst>
              <a:ext uri="{FF2B5EF4-FFF2-40B4-BE49-F238E27FC236}">
                <a16:creationId xmlns:a16="http://schemas.microsoft.com/office/drawing/2014/main" id="{1175C64D-B249-AF45-AA6F-20C36F24FB4A}"/>
              </a:ext>
            </a:extLst>
          </p:cNvPr>
          <p:cNvPicPr>
            <a:picLocks noGrp="1" noChangeAspect="1"/>
          </p:cNvPicPr>
          <p:nvPr>
            <p:ph idx="1"/>
          </p:nvPr>
        </p:nvPicPr>
        <p:blipFill>
          <a:blip r:embed="rId2"/>
          <a:stretch>
            <a:fillRect/>
          </a:stretch>
        </p:blipFill>
        <p:spPr>
          <a:xfrm>
            <a:off x="277894" y="2107069"/>
            <a:ext cx="4820920" cy="4132217"/>
          </a:xfrm>
          <a:prstGeom prst="rect">
            <a:avLst/>
          </a:prstGeom>
        </p:spPr>
      </p:pic>
      <p:pic>
        <p:nvPicPr>
          <p:cNvPr id="3" name="Εικόνα 2">
            <a:extLst>
              <a:ext uri="{FF2B5EF4-FFF2-40B4-BE49-F238E27FC236}">
                <a16:creationId xmlns:a16="http://schemas.microsoft.com/office/drawing/2014/main" id="{3285D350-E0E0-4C31-BFDC-3CB4013BA0E0}"/>
              </a:ext>
            </a:extLst>
          </p:cNvPr>
          <p:cNvPicPr>
            <a:picLocks noChangeAspect="1"/>
          </p:cNvPicPr>
          <p:nvPr/>
        </p:nvPicPr>
        <p:blipFill>
          <a:blip r:embed="rId3"/>
          <a:stretch>
            <a:fillRect/>
          </a:stretch>
        </p:blipFill>
        <p:spPr>
          <a:xfrm>
            <a:off x="5098814" y="2107069"/>
            <a:ext cx="6493300" cy="4586139"/>
          </a:xfrm>
          <a:prstGeom prst="rect">
            <a:avLst/>
          </a:prstGeom>
        </p:spPr>
      </p:pic>
    </p:spTree>
    <p:extLst>
      <p:ext uri="{BB962C8B-B14F-4D97-AF65-F5344CB8AC3E}">
        <p14:creationId xmlns:p14="http://schemas.microsoft.com/office/powerpoint/2010/main" val="179285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sz="half" idx="1"/>
          </p:nvPr>
        </p:nvPicPr>
        <p:blipFill>
          <a:blip r:embed="rId2">
            <a:extLst>
              <a:ext uri="{28A0092B-C50C-407E-A947-70E740481C1C}">
                <a14:useLocalDpi xmlns:a14="http://schemas.microsoft.com/office/drawing/2010/main" val="0"/>
              </a:ext>
            </a:extLst>
          </a:blip>
          <a:srcRect l="-34662" r="-34662"/>
          <a:stretch>
            <a:fillRect/>
          </a:stretch>
        </p:blipFill>
        <p:spPr bwMode="auto">
          <a:xfrm>
            <a:off x="518474" y="188406"/>
            <a:ext cx="5501326" cy="6561186"/>
          </a:xfrm>
          <a:prstGeom prst="rect">
            <a:avLst/>
          </a:prstGeom>
          <a:noFill/>
          <a:ln>
            <a:noFill/>
          </a:ln>
        </p:spPr>
      </p:pic>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rcRect l="-2099" r="-2099"/>
          <a:stretch>
            <a:fillRect/>
          </a:stretch>
        </p:blipFill>
        <p:spPr bwMode="auto">
          <a:xfrm>
            <a:off x="6172200" y="292101"/>
            <a:ext cx="4038600" cy="5834063"/>
          </a:xfrm>
          <a:prstGeom prst="rect">
            <a:avLst/>
          </a:prstGeom>
          <a:noFill/>
          <a:ln>
            <a:noFill/>
          </a:ln>
        </p:spPr>
      </p:pic>
    </p:spTree>
    <p:extLst>
      <p:ext uri="{BB962C8B-B14F-4D97-AF65-F5344CB8AC3E}">
        <p14:creationId xmlns:p14="http://schemas.microsoft.com/office/powerpoint/2010/main" val="2841577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7054" r="-47054"/>
          <a:stretch>
            <a:fillRect/>
          </a:stretch>
        </p:blipFill>
        <p:spPr bwMode="auto">
          <a:xfrm>
            <a:off x="-1527142" y="452944"/>
            <a:ext cx="8700940" cy="6183526"/>
          </a:xfrm>
          <a:prstGeom prst="rect">
            <a:avLst/>
          </a:prstGeom>
          <a:noFill/>
          <a:ln>
            <a:noFill/>
          </a:ln>
        </p:spPr>
      </p:pic>
      <p:sp>
        <p:nvSpPr>
          <p:cNvPr id="5" name="TextBox 4">
            <a:extLst>
              <a:ext uri="{FF2B5EF4-FFF2-40B4-BE49-F238E27FC236}">
                <a16:creationId xmlns:a16="http://schemas.microsoft.com/office/drawing/2014/main" id="{D91EF4C2-0612-4D4D-ABD8-F1D3BA0FB091}"/>
              </a:ext>
            </a:extLst>
          </p:cNvPr>
          <p:cNvSpPr txBox="1"/>
          <p:nvPr/>
        </p:nvSpPr>
        <p:spPr>
          <a:xfrm>
            <a:off x="6096000" y="1443841"/>
            <a:ext cx="5536676" cy="3748719"/>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0"/>
              </a:spcAft>
              <a:buClrTx/>
              <a:buSzTx/>
              <a:tabLst/>
              <a:defRPr/>
            </a:pPr>
            <a:r>
              <a:rPr kumimoji="0" lang="el-GR" sz="3600" b="0" i="0" u="none" strike="noStrike" kern="1200" cap="none" spc="0" normalizeH="0" baseline="0" noProof="0" dirty="0">
                <a:ln>
                  <a:noFill/>
                </a:ln>
                <a:solidFill>
                  <a:prstClr val="black"/>
                </a:solidFill>
                <a:effectLst/>
                <a:uLnTx/>
                <a:uFillTx/>
                <a:latin typeface="Calibri"/>
                <a:ea typeface="+mn-ea"/>
                <a:cs typeface="+mn-cs"/>
              </a:rPr>
              <a:t>Ευκλείδεια Γεωμετρία &amp; Παράξενη Φυσική</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t>
            </a:r>
            <a:endParaRPr kumimoji="0" lang="el-GR"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l-G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l-GR" sz="3600" b="0" i="0" u="none" strike="noStrike" kern="1200" cap="none" spc="0" normalizeH="0" baseline="0" noProof="0" dirty="0">
                <a:ln>
                  <a:noFill/>
                </a:ln>
                <a:solidFill>
                  <a:prstClr val="black"/>
                </a:solidFill>
                <a:effectLst/>
                <a:uLnTx/>
                <a:uFillTx/>
                <a:latin typeface="Calibri"/>
                <a:ea typeface="+mn-ea"/>
                <a:cs typeface="+mn-cs"/>
              </a:rPr>
              <a:t>Μη Ευκλείδεια Γεωμετρία &amp; Κανονική Φυσική</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170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AB8A1-86CE-BC48-9E2E-87A313E9A33A}"/>
              </a:ext>
            </a:extLst>
          </p:cNvPr>
          <p:cNvSpPr>
            <a:spLocks noGrp="1"/>
          </p:cNvSpPr>
          <p:nvPr>
            <p:ph idx="1"/>
          </p:nvPr>
        </p:nvSpPr>
        <p:spPr>
          <a:xfrm>
            <a:off x="1319753" y="560072"/>
            <a:ext cx="8948197" cy="1040130"/>
          </a:xfrm>
        </p:spPr>
        <p:txBody>
          <a:bodyPr/>
          <a:lstStyle/>
          <a:p>
            <a:pPr marL="0" indent="0">
              <a:buNone/>
            </a:pPr>
            <a:r>
              <a:rPr lang="el-GR" b="1" dirty="0"/>
              <a:t>Τι είναι λοιπόν τα αξιώματα της Γεωμετρίας;</a:t>
            </a:r>
            <a:endParaRPr lang="en-US" dirty="0"/>
          </a:p>
        </p:txBody>
      </p:sp>
      <p:sp>
        <p:nvSpPr>
          <p:cNvPr id="5" name="Content Placeholder 2">
            <a:extLst>
              <a:ext uri="{FF2B5EF4-FFF2-40B4-BE49-F238E27FC236}">
                <a16:creationId xmlns:a16="http://schemas.microsoft.com/office/drawing/2014/main" id="{B767E605-E8C5-DB4F-A01B-5441BC29068F}"/>
              </a:ext>
            </a:extLst>
          </p:cNvPr>
          <p:cNvSpPr txBox="1">
            <a:spLocks/>
          </p:cNvSpPr>
          <p:nvPr/>
        </p:nvSpPr>
        <p:spPr>
          <a:xfrm>
            <a:off x="2026920" y="468631"/>
            <a:ext cx="8229600" cy="59204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Calibri"/>
            </a:endParaRPr>
          </a:p>
        </p:txBody>
      </p:sp>
      <p:sp>
        <p:nvSpPr>
          <p:cNvPr id="6" name="Content Placeholder 2">
            <a:extLst>
              <a:ext uri="{FF2B5EF4-FFF2-40B4-BE49-F238E27FC236}">
                <a16:creationId xmlns:a16="http://schemas.microsoft.com/office/drawing/2014/main" id="{E1E29CC1-E808-144F-BB26-DCA55431B2C6}"/>
              </a:ext>
            </a:extLst>
          </p:cNvPr>
          <p:cNvSpPr txBox="1">
            <a:spLocks/>
          </p:cNvSpPr>
          <p:nvPr/>
        </p:nvSpPr>
        <p:spPr>
          <a:xfrm>
            <a:off x="2038350" y="198882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solidFill>
                <a:prstClr val="black"/>
              </a:solidFill>
              <a:latin typeface="Calibri"/>
            </a:endParaRPr>
          </a:p>
        </p:txBody>
      </p:sp>
      <p:sp>
        <p:nvSpPr>
          <p:cNvPr id="7" name="Text Placeholder 5">
            <a:extLst>
              <a:ext uri="{FF2B5EF4-FFF2-40B4-BE49-F238E27FC236}">
                <a16:creationId xmlns:a16="http://schemas.microsoft.com/office/drawing/2014/main" id="{60C6142E-B67A-F640-92AB-143FF492C8AE}"/>
              </a:ext>
            </a:extLst>
          </p:cNvPr>
          <p:cNvSpPr txBox="1">
            <a:spLocks/>
          </p:cNvSpPr>
          <p:nvPr/>
        </p:nvSpPr>
        <p:spPr>
          <a:xfrm>
            <a:off x="1319753" y="1725931"/>
            <a:ext cx="9775595" cy="4824329"/>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l-GR" b="1" dirty="0">
                <a:solidFill>
                  <a:prstClr val="black"/>
                </a:solidFill>
                <a:latin typeface="Calibri"/>
              </a:rPr>
              <a:t>Συμβάσεις</a:t>
            </a:r>
            <a:r>
              <a:rPr lang="en-US" dirty="0">
                <a:solidFill>
                  <a:prstClr val="black"/>
                </a:solidFill>
                <a:latin typeface="Calibri"/>
              </a:rPr>
              <a:t>—</a:t>
            </a:r>
            <a:r>
              <a:rPr lang="el-GR" dirty="0">
                <a:solidFill>
                  <a:prstClr val="black"/>
                </a:solidFill>
                <a:latin typeface="Calibri"/>
              </a:rPr>
              <a:t>ούτε</a:t>
            </a:r>
            <a:r>
              <a:rPr lang="en-US" dirty="0">
                <a:solidFill>
                  <a:prstClr val="black"/>
                </a:solidFill>
                <a:latin typeface="Calibri"/>
              </a:rPr>
              <a:t> a priori </a:t>
            </a:r>
            <a:r>
              <a:rPr lang="el-GR" dirty="0">
                <a:solidFill>
                  <a:prstClr val="black"/>
                </a:solidFill>
                <a:latin typeface="Calibri"/>
              </a:rPr>
              <a:t>αληθείς</a:t>
            </a:r>
            <a:r>
              <a:rPr lang="en-US" dirty="0">
                <a:solidFill>
                  <a:prstClr val="black"/>
                </a:solidFill>
                <a:latin typeface="Calibri"/>
              </a:rPr>
              <a:t>, </a:t>
            </a:r>
            <a:r>
              <a:rPr lang="el-GR" dirty="0">
                <a:solidFill>
                  <a:prstClr val="black"/>
                </a:solidFill>
                <a:latin typeface="Calibri"/>
              </a:rPr>
              <a:t>από τη στιγμή που υπάρχουν εναλλακτικές γεωμετρίες,</a:t>
            </a:r>
            <a:r>
              <a:rPr lang="en-US" dirty="0">
                <a:solidFill>
                  <a:prstClr val="black"/>
                </a:solidFill>
                <a:latin typeface="Calibri"/>
              </a:rPr>
              <a:t> </a:t>
            </a:r>
            <a:r>
              <a:rPr lang="el-GR" dirty="0">
                <a:solidFill>
                  <a:prstClr val="black"/>
                </a:solidFill>
                <a:latin typeface="Calibri"/>
              </a:rPr>
              <a:t>ούτε εμπειρικές γενικεύσεις</a:t>
            </a:r>
            <a:r>
              <a:rPr lang="en-US" dirty="0">
                <a:solidFill>
                  <a:prstClr val="black"/>
                </a:solidFill>
                <a:latin typeface="Calibri"/>
              </a:rPr>
              <a:t>. </a:t>
            </a:r>
            <a:r>
              <a:rPr lang="el-GR" dirty="0">
                <a:solidFill>
                  <a:prstClr val="black"/>
                </a:solidFill>
                <a:latin typeface="Calibri"/>
              </a:rPr>
              <a:t>Είναι</a:t>
            </a:r>
            <a:r>
              <a:rPr lang="en-US" dirty="0">
                <a:solidFill>
                  <a:prstClr val="black"/>
                </a:solidFill>
                <a:latin typeface="Calibri"/>
              </a:rPr>
              <a:t> </a:t>
            </a:r>
            <a:r>
              <a:rPr lang="el-GR" b="1" dirty="0">
                <a:solidFill>
                  <a:prstClr val="black"/>
                </a:solidFill>
                <a:latin typeface="Calibri"/>
              </a:rPr>
              <a:t>μια ελεύθερη απόφαση να τις δεχτούμε ως αληθείς</a:t>
            </a:r>
            <a:r>
              <a:rPr lang="en-US" dirty="0">
                <a:solidFill>
                  <a:prstClr val="black"/>
                </a:solidFill>
                <a:latin typeface="Calibri"/>
              </a:rPr>
              <a:t>.</a:t>
            </a:r>
          </a:p>
          <a:p>
            <a:pPr marL="0" indent="0" algn="just">
              <a:buNone/>
            </a:pPr>
            <a:r>
              <a:rPr lang="el-GR" b="1" dirty="0">
                <a:solidFill>
                  <a:srgbClr val="FF0000"/>
                </a:solidFill>
                <a:latin typeface="Calibri"/>
              </a:rPr>
              <a:t>Χαρακτηρίζουν όμως υπό μίαν έννοια το φυσικό χώρο;</a:t>
            </a:r>
            <a:endParaRPr lang="en-US" b="1" dirty="0">
              <a:solidFill>
                <a:srgbClr val="FF0000"/>
              </a:solidFill>
              <a:latin typeface="Calibri"/>
            </a:endParaRPr>
          </a:p>
          <a:p>
            <a:pPr marL="0" indent="0" algn="just">
              <a:buNone/>
            </a:pPr>
            <a:endParaRPr lang="en-US" dirty="0">
              <a:solidFill>
                <a:prstClr val="black"/>
              </a:solidFill>
              <a:latin typeface="Calibri"/>
            </a:endParaRPr>
          </a:p>
          <a:p>
            <a:pPr marL="0" indent="0" algn="just">
              <a:buNone/>
            </a:pPr>
            <a:r>
              <a:rPr lang="el-GR" b="1" dirty="0">
                <a:solidFill>
                  <a:prstClr val="black"/>
                </a:solidFill>
                <a:latin typeface="Calibri"/>
              </a:rPr>
              <a:t>Ελέγχουμε πάντα τη Γεωμετρία μαζί με τη Φυσική </a:t>
            </a:r>
            <a:r>
              <a:rPr lang="el-GR" dirty="0">
                <a:solidFill>
                  <a:prstClr val="black"/>
                </a:solidFill>
                <a:latin typeface="Calibri"/>
              </a:rPr>
              <a:t>και μπορούμε πάντα να διασώζουμε τη </a:t>
            </a:r>
            <a:r>
              <a:rPr lang="el-GR" b="1" dirty="0">
                <a:solidFill>
                  <a:prstClr val="black"/>
                </a:solidFill>
                <a:latin typeface="Calibri"/>
              </a:rPr>
              <a:t>Γεωμετρία τροποποιώντας αναλόγως τη Φυσική.</a:t>
            </a:r>
            <a:endParaRPr lang="en-US" dirty="0">
              <a:solidFill>
                <a:prstClr val="black"/>
              </a:solidFill>
              <a:latin typeface="Calibri"/>
            </a:endParaRPr>
          </a:p>
          <a:p>
            <a:pPr marL="0" indent="0" algn="just">
              <a:buNone/>
            </a:pPr>
            <a:endParaRPr lang="en-US" dirty="0">
              <a:solidFill>
                <a:prstClr val="black"/>
              </a:solidFill>
              <a:latin typeface="Calibri"/>
            </a:endParaRPr>
          </a:p>
          <a:p>
            <a:pPr marL="0" indent="0" algn="just">
              <a:buNone/>
            </a:pPr>
            <a:r>
              <a:rPr lang="el-GR" b="1" dirty="0">
                <a:solidFill>
                  <a:srgbClr val="FF0000"/>
                </a:solidFill>
                <a:latin typeface="Calibri"/>
              </a:rPr>
              <a:t>«Η Ευκλείδεια Γεωμετρία δεν έχει να φοβηθεί τίποτα από καινούρια πειράματα»</a:t>
            </a:r>
            <a:endParaRPr lang="en-US" b="1" dirty="0">
              <a:solidFill>
                <a:srgbClr val="FF0000"/>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1429485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3888"/>
            <a:ext cx="10972800" cy="678731"/>
          </a:xfrm>
        </p:spPr>
        <p:txBody>
          <a:bodyPr>
            <a:normAutofit fontScale="90000"/>
          </a:bodyPr>
          <a:lstStyle/>
          <a:p>
            <a:r>
              <a:rPr lang="el-GR" b="1" dirty="0">
                <a:solidFill>
                  <a:srgbClr val="FF0000"/>
                </a:solidFill>
              </a:rPr>
              <a:t>ΣΥΜΒΑΣΕΙΣ</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l-GR" dirty="0"/>
              <a:t>Σύμβαση</a:t>
            </a:r>
            <a:r>
              <a:rPr lang="en-GB" dirty="0"/>
              <a:t>: </a:t>
            </a:r>
            <a:r>
              <a:rPr lang="el-GR" dirty="0"/>
              <a:t>μια νέα </a:t>
            </a:r>
            <a:r>
              <a:rPr lang="el-GR" dirty="0" err="1"/>
              <a:t>επιστημική</a:t>
            </a:r>
            <a:r>
              <a:rPr lang="el-GR" dirty="0"/>
              <a:t> κατηγορία η οποία είναι </a:t>
            </a:r>
            <a:r>
              <a:rPr lang="el-GR" i="1" dirty="0"/>
              <a:t>διακριτή </a:t>
            </a:r>
            <a:r>
              <a:rPr lang="el-GR" dirty="0"/>
              <a:t>από τις τρεις καντιανές </a:t>
            </a:r>
            <a:r>
              <a:rPr lang="el-GR" dirty="0" err="1"/>
              <a:t>επιστημικές</a:t>
            </a:r>
            <a:r>
              <a:rPr lang="el-GR" dirty="0"/>
              <a:t> κατηγορίες.</a:t>
            </a:r>
          </a:p>
          <a:p>
            <a:pPr algn="just"/>
            <a:endParaRPr lang="en-GB" dirty="0"/>
          </a:p>
          <a:p>
            <a:pPr algn="just"/>
            <a:r>
              <a:rPr lang="el-GR" dirty="0"/>
              <a:t>Οι συμβάσεις</a:t>
            </a:r>
            <a:r>
              <a:rPr lang="en-GB" dirty="0"/>
              <a:t>, </a:t>
            </a:r>
            <a:r>
              <a:rPr lang="el-GR" dirty="0"/>
              <a:t>τόσο στη μηχανική όσο και στη γεωμετρία, </a:t>
            </a:r>
            <a:r>
              <a:rPr lang="el-GR" b="1" dirty="0">
                <a:solidFill>
                  <a:srgbClr val="FF0000"/>
                </a:solidFill>
              </a:rPr>
              <a:t>συγκροτούν τα αντικείμενα της επιστήμης και περιορίζουν εκ των άνω</a:t>
            </a:r>
            <a:r>
              <a:rPr lang="en-GB" b="1" dirty="0">
                <a:solidFill>
                  <a:srgbClr val="FF0000"/>
                </a:solidFill>
              </a:rPr>
              <a:t> </a:t>
            </a:r>
            <a:r>
              <a:rPr lang="el-GR" b="1" dirty="0">
                <a:solidFill>
                  <a:srgbClr val="FF0000"/>
                </a:solidFill>
              </a:rPr>
              <a:t>την εμπειρική επιστημονική έρευνα.</a:t>
            </a:r>
            <a:r>
              <a:rPr lang="en-GB" b="1" dirty="0">
                <a:solidFill>
                  <a:srgbClr val="FF0000"/>
                </a:solidFill>
              </a:rPr>
              <a:t> </a:t>
            </a:r>
            <a:r>
              <a:rPr lang="el-GR" dirty="0"/>
              <a:t>Οι συμβάσεις δεν επιδέχονται ούτε επιβεβαίωση ούτε διάψευση</a:t>
            </a:r>
            <a:r>
              <a:rPr lang="en-GB" dirty="0"/>
              <a:t>. </a:t>
            </a:r>
            <a:r>
              <a:rPr lang="el-GR" dirty="0"/>
              <a:t>Επιλέγονται ελεύθερα αλλά η επιλογή τους μπορεί να είναι λιγότερο ή περισσότερο βολική</a:t>
            </a:r>
            <a:r>
              <a:rPr lang="en-GB" dirty="0"/>
              <a:t>. </a:t>
            </a:r>
            <a:r>
              <a:rPr lang="el-GR" dirty="0"/>
              <a:t>Επομένως υπάρχει μια κατηγορία – οι συμβάσεις – αλλά δυο τρόποι να η συλλάβουμε</a:t>
            </a:r>
            <a:r>
              <a:rPr lang="en-GB" dirty="0"/>
              <a:t>. </a:t>
            </a:r>
            <a:endParaRPr lang="en-US" dirty="0"/>
          </a:p>
          <a:p>
            <a:endParaRPr lang="en-US" dirty="0"/>
          </a:p>
          <a:p>
            <a:endParaRPr lang="en-US" dirty="0"/>
          </a:p>
        </p:txBody>
      </p:sp>
    </p:spTree>
    <p:extLst>
      <p:ext uri="{BB962C8B-B14F-4D97-AF65-F5344CB8AC3E}">
        <p14:creationId xmlns:p14="http://schemas.microsoft.com/office/powerpoint/2010/main" val="1708032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200" b="1" dirty="0"/>
              <a:t>ΔΙΑΚΡΙΣΗ ΓΕΩΜΕΤΡΙΚΟΥ-ΦΥΣΙΚΟΥ ΧΩΡΟΥ</a:t>
            </a:r>
            <a:endParaRPr lang="en-US" sz="3200" b="1" dirty="0"/>
          </a:p>
        </p:txBody>
      </p:sp>
      <p:sp>
        <p:nvSpPr>
          <p:cNvPr id="3" name="Content Placeholder 2"/>
          <p:cNvSpPr>
            <a:spLocks noGrp="1"/>
          </p:cNvSpPr>
          <p:nvPr>
            <p:ph idx="1"/>
          </p:nvPr>
        </p:nvSpPr>
        <p:spPr/>
        <p:txBody>
          <a:bodyPr/>
          <a:lstStyle/>
          <a:p>
            <a:pPr marL="0" indent="0" algn="just">
              <a:buNone/>
            </a:pPr>
            <a:r>
              <a:rPr lang="el-GR" dirty="0"/>
              <a:t>Ο γεωμετρικός χώρος είναι μια προϋπόθεση για να κάνουμε επιστήμη </a:t>
            </a:r>
            <a:r>
              <a:rPr lang="en-GB" dirty="0"/>
              <a:t>: </a:t>
            </a:r>
            <a:r>
              <a:rPr lang="el-GR" dirty="0"/>
              <a:t>«συζητάμε</a:t>
            </a:r>
            <a:r>
              <a:rPr lang="en-GB" dirty="0"/>
              <a:t> </a:t>
            </a:r>
            <a:r>
              <a:rPr lang="el-GR" dirty="0"/>
              <a:t>(</a:t>
            </a:r>
            <a:r>
              <a:rPr lang="en-GB" i="1" dirty="0"/>
              <a:t>reason</a:t>
            </a:r>
            <a:r>
              <a:rPr lang="el-GR" dirty="0"/>
              <a:t>)</a:t>
            </a:r>
            <a:r>
              <a:rPr lang="en-GB" dirty="0"/>
              <a:t> </a:t>
            </a:r>
            <a:r>
              <a:rPr lang="el-GR" dirty="0"/>
              <a:t>για τα</a:t>
            </a:r>
            <a:r>
              <a:rPr lang="en-GB" dirty="0"/>
              <a:t> [</a:t>
            </a:r>
            <a:r>
              <a:rPr lang="el-GR" dirty="0"/>
              <a:t>εξωτερικά</a:t>
            </a:r>
            <a:r>
              <a:rPr lang="en-GB" dirty="0"/>
              <a:t>] </a:t>
            </a:r>
            <a:r>
              <a:rPr lang="el-GR" dirty="0"/>
              <a:t>αντικείμενα σαν να είναι τοποθετημένα σε γεωμετρικό χώρο </a:t>
            </a:r>
            <a:r>
              <a:rPr lang="en-GB" dirty="0"/>
              <a:t>” (1895, 636), </a:t>
            </a:r>
            <a:r>
              <a:rPr lang="el-GR" dirty="0"/>
              <a:t>αν και ασφαλώς δεν είναι</a:t>
            </a:r>
            <a:r>
              <a:rPr lang="en-GB" dirty="0"/>
              <a:t>. </a:t>
            </a:r>
            <a:endParaRPr lang="en-US" dirty="0"/>
          </a:p>
        </p:txBody>
      </p:sp>
    </p:spTree>
    <p:extLst>
      <p:ext uri="{BB962C8B-B14F-4D97-AF65-F5344CB8AC3E}">
        <p14:creationId xmlns:p14="http://schemas.microsoft.com/office/powerpoint/2010/main" val="2584412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368" y="162268"/>
            <a:ext cx="8291264" cy="6533464"/>
          </a:xfrm>
        </p:spPr>
        <p:txBody>
          <a:bodyPr>
            <a:normAutofit fontScale="25000" lnSpcReduction="20000"/>
          </a:bodyPr>
          <a:lstStyle/>
          <a:p>
            <a:pPr marL="0" indent="0" algn="just">
              <a:buNone/>
            </a:pPr>
            <a:r>
              <a:rPr lang="el-GR" sz="8000" b="1" dirty="0"/>
              <a:t>Όταν ο</a:t>
            </a:r>
            <a:r>
              <a:rPr lang="en-GB" sz="8000" b="1" dirty="0"/>
              <a:t> </a:t>
            </a:r>
            <a:r>
              <a:rPr lang="en-GB" sz="8000" b="1" dirty="0" err="1"/>
              <a:t>Poincaré</a:t>
            </a:r>
            <a:r>
              <a:rPr lang="en-GB" sz="8000" b="1" dirty="0"/>
              <a:t> </a:t>
            </a:r>
            <a:r>
              <a:rPr lang="el-GR" sz="8000" b="1" dirty="0"/>
              <a:t>λέει ότι η εμπειρία δεν μας λέει ποια γεωμετρία είναι η αληθέστερη</a:t>
            </a:r>
            <a:r>
              <a:rPr lang="en-GB" sz="8000" b="1" dirty="0"/>
              <a:t>, </a:t>
            </a:r>
            <a:r>
              <a:rPr lang="el-GR" sz="8000" b="1" dirty="0"/>
              <a:t>αλλά ποια είναι η πιο βολική</a:t>
            </a:r>
            <a:r>
              <a:rPr lang="en-GB" sz="8000" b="1" dirty="0"/>
              <a:t>, </a:t>
            </a:r>
            <a:r>
              <a:rPr lang="el-GR" sz="8000" b="1" dirty="0"/>
              <a:t>συνοψίζει κυρίως τα εξής:</a:t>
            </a:r>
          </a:p>
          <a:p>
            <a:pPr marL="0" indent="0" algn="just">
              <a:buNone/>
            </a:pPr>
            <a:endParaRPr lang="en-GB" sz="8000" dirty="0"/>
          </a:p>
          <a:p>
            <a:pPr marL="0" indent="0" algn="just">
              <a:buNone/>
            </a:pPr>
            <a:r>
              <a:rPr lang="en-GB" sz="8000" dirty="0"/>
              <a:t>a) </a:t>
            </a:r>
            <a:r>
              <a:rPr lang="el-GR" sz="8000" dirty="0"/>
              <a:t>ότι το περιεχόμενο των γεωμετρικών προτάσεων δεν είναι ο φυσικός χώρος αλλά ο</a:t>
            </a:r>
            <a:r>
              <a:rPr lang="en-GB" sz="8000" dirty="0"/>
              <a:t> </a:t>
            </a:r>
            <a:r>
              <a:rPr lang="el-GR" sz="8000" i="1" dirty="0"/>
              <a:t>γεωμετρικός χώρος</a:t>
            </a:r>
          </a:p>
          <a:p>
            <a:pPr marL="0" indent="0" algn="just">
              <a:buNone/>
            </a:pPr>
            <a:endParaRPr lang="en-GB" sz="8000" dirty="0"/>
          </a:p>
          <a:p>
            <a:pPr marL="0" indent="0" algn="just">
              <a:buNone/>
            </a:pPr>
            <a:r>
              <a:rPr lang="en-GB" sz="8000" dirty="0"/>
              <a:t>b) </a:t>
            </a:r>
            <a:r>
              <a:rPr lang="el-GR" sz="8000" dirty="0"/>
              <a:t>ότι υπάρχουν όμως διαφορετικές θεωρήσεις της δομής του γεωμετρικού χώρου</a:t>
            </a:r>
          </a:p>
          <a:p>
            <a:pPr marL="0" indent="0" algn="just">
              <a:buNone/>
            </a:pPr>
            <a:r>
              <a:rPr lang="el-GR" sz="8000" dirty="0"/>
              <a:t> </a:t>
            </a:r>
          </a:p>
          <a:p>
            <a:pPr marL="0" indent="0" algn="just">
              <a:buNone/>
            </a:pPr>
            <a:r>
              <a:rPr lang="en-GB" sz="8000" dirty="0"/>
              <a:t>c) </a:t>
            </a:r>
            <a:r>
              <a:rPr lang="el-GR" sz="8000" dirty="0"/>
              <a:t>ότι καμιά από αυτές τις θεωρήσεις δεν είναι αληθέστερη από τις άλλες</a:t>
            </a:r>
            <a:r>
              <a:rPr lang="en-GB" sz="8000" dirty="0"/>
              <a:t>, </a:t>
            </a:r>
            <a:r>
              <a:rPr lang="el-GR" sz="8000" dirty="0"/>
              <a:t>καθαυτή και αφ’ </a:t>
            </a:r>
            <a:r>
              <a:rPr lang="el-GR" sz="8000" dirty="0" err="1"/>
              <a:t>εαυτής</a:t>
            </a:r>
            <a:r>
              <a:rPr lang="el-GR" sz="8000" dirty="0"/>
              <a:t> </a:t>
            </a:r>
          </a:p>
          <a:p>
            <a:pPr marL="0" indent="0" algn="just">
              <a:buNone/>
            </a:pPr>
            <a:endParaRPr lang="el-GR" sz="8000" dirty="0"/>
          </a:p>
          <a:p>
            <a:pPr marL="0" indent="0" algn="just">
              <a:buNone/>
            </a:pPr>
            <a:r>
              <a:rPr lang="en-GB" sz="8000" dirty="0"/>
              <a:t>d) </a:t>
            </a:r>
            <a:r>
              <a:rPr lang="el-GR" sz="8000" dirty="0"/>
              <a:t>ότι η ίδια η δυνατότητα της επιστήμης απαιτεί να επιλέγεται </a:t>
            </a:r>
            <a:r>
              <a:rPr lang="el-GR" sz="8000" i="1" dirty="0"/>
              <a:t>κάποια</a:t>
            </a:r>
            <a:r>
              <a:rPr lang="en-GB" sz="8000" dirty="0"/>
              <a:t> </a:t>
            </a:r>
            <a:r>
              <a:rPr lang="el-GR" sz="8000" dirty="0"/>
              <a:t>θεώρηση του γεωμετρικού χώρου έτσι ώστε μελετάμε τα φυσικά φαινόμενα σαν να ήταν σε αυτό το χώρο</a:t>
            </a:r>
          </a:p>
          <a:p>
            <a:pPr marL="0" indent="0" algn="just">
              <a:buNone/>
            </a:pPr>
            <a:endParaRPr lang="en-GB" sz="8000" dirty="0"/>
          </a:p>
          <a:p>
            <a:pPr marL="0" indent="0" algn="just">
              <a:buNone/>
            </a:pPr>
            <a:r>
              <a:rPr lang="en-GB" sz="8000" dirty="0"/>
              <a:t>e) </a:t>
            </a:r>
            <a:r>
              <a:rPr lang="el-GR" sz="8000" dirty="0"/>
              <a:t>ότι η επιλογή αυτής της θεώρησης δεν υπαγορεύεται από την εμπειρία και ότι</a:t>
            </a:r>
          </a:p>
          <a:p>
            <a:pPr marL="0" indent="0" algn="just">
              <a:buNone/>
            </a:pPr>
            <a:endParaRPr lang="en-GB" sz="8000" dirty="0"/>
          </a:p>
          <a:p>
            <a:pPr marL="0" indent="0" algn="just">
              <a:buNone/>
            </a:pPr>
            <a:r>
              <a:rPr lang="en-GB" sz="8000" dirty="0"/>
              <a:t>f) </a:t>
            </a:r>
            <a:r>
              <a:rPr lang="el-GR" sz="8000" dirty="0"/>
              <a:t>ωστόσο</a:t>
            </a:r>
            <a:r>
              <a:rPr lang="en-GB" sz="8000" dirty="0"/>
              <a:t>, </a:t>
            </a:r>
            <a:r>
              <a:rPr lang="el-GR" sz="8000" dirty="0"/>
              <a:t>η εμπειρία </a:t>
            </a:r>
            <a:r>
              <a:rPr lang="en-GB" sz="8000" dirty="0"/>
              <a:t>(</a:t>
            </a:r>
            <a:r>
              <a:rPr lang="el-GR" sz="8000" dirty="0"/>
              <a:t>υπό τη μορφή των ιδιοτήτων των πραγματικών στερεών σωμάτων</a:t>
            </a:r>
            <a:r>
              <a:rPr lang="en-GB" sz="8000" dirty="0"/>
              <a:t>) </a:t>
            </a:r>
            <a:r>
              <a:rPr lang="el-GR" sz="8000" dirty="0"/>
              <a:t>κατευθύνει αυτή την επιλογή</a:t>
            </a:r>
            <a:r>
              <a:rPr lang="en-GB" sz="8000" dirty="0"/>
              <a:t>. </a:t>
            </a:r>
            <a:endParaRPr lang="el-GR" sz="8000" dirty="0"/>
          </a:p>
          <a:p>
            <a:pPr marL="0" indent="0" algn="just">
              <a:buNone/>
            </a:pPr>
            <a:endParaRPr lang="en-GB" sz="8000" dirty="0"/>
          </a:p>
          <a:p>
            <a:pPr marL="0" indent="0" algn="just">
              <a:buNone/>
            </a:pPr>
            <a:r>
              <a:rPr lang="el-GR" sz="8000" b="1" dirty="0">
                <a:solidFill>
                  <a:srgbClr val="FF0000"/>
                </a:solidFill>
              </a:rPr>
              <a:t>Αυτή είναι</a:t>
            </a:r>
            <a:r>
              <a:rPr lang="en-GB" sz="8000" b="1" dirty="0">
                <a:solidFill>
                  <a:srgbClr val="FF0000"/>
                </a:solidFill>
              </a:rPr>
              <a:t>, </a:t>
            </a:r>
            <a:r>
              <a:rPr lang="el-GR" sz="8000" b="1" dirty="0">
                <a:solidFill>
                  <a:srgbClr val="FF0000"/>
                </a:solidFill>
              </a:rPr>
              <a:t>εν ολίγοις</a:t>
            </a:r>
            <a:r>
              <a:rPr lang="en-GB" sz="8000" b="1" dirty="0">
                <a:solidFill>
                  <a:srgbClr val="FF0000"/>
                </a:solidFill>
              </a:rPr>
              <a:t>, </a:t>
            </a:r>
            <a:r>
              <a:rPr lang="el-GR" sz="8000" b="1" dirty="0">
                <a:solidFill>
                  <a:srgbClr val="FF0000"/>
                </a:solidFill>
              </a:rPr>
              <a:t>η γεωμετρική </a:t>
            </a:r>
            <a:r>
              <a:rPr lang="el-GR" sz="8000" b="1" dirty="0" err="1">
                <a:solidFill>
                  <a:srgbClr val="FF0000"/>
                </a:solidFill>
              </a:rPr>
              <a:t>συμβασιοκρατία</a:t>
            </a:r>
            <a:r>
              <a:rPr lang="el-GR" sz="8000" b="1" dirty="0">
                <a:solidFill>
                  <a:srgbClr val="FF0000"/>
                </a:solidFill>
              </a:rPr>
              <a:t> του </a:t>
            </a:r>
            <a:r>
              <a:rPr lang="en-GB" sz="8000" b="1" dirty="0" err="1">
                <a:solidFill>
                  <a:srgbClr val="FF0000"/>
                </a:solidFill>
              </a:rPr>
              <a:t>Poincaré</a:t>
            </a:r>
            <a:r>
              <a:rPr lang="en-GB" sz="8000" b="1" dirty="0">
                <a:solidFill>
                  <a:srgbClr val="FF0000"/>
                </a:solidFill>
              </a:rPr>
              <a:t>. </a:t>
            </a:r>
            <a:endParaRPr lang="en-GB" sz="8000" dirty="0">
              <a:solidFill>
                <a:srgbClr val="FF0000"/>
              </a:solidFill>
            </a:endParaRPr>
          </a:p>
          <a:p>
            <a:endParaRPr lang="en-GB" dirty="0"/>
          </a:p>
        </p:txBody>
      </p:sp>
    </p:spTree>
    <p:extLst>
      <p:ext uri="{BB962C8B-B14F-4D97-AF65-F5344CB8AC3E}">
        <p14:creationId xmlns:p14="http://schemas.microsoft.com/office/powerpoint/2010/main" val="4215066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014" y="1298543"/>
            <a:ext cx="10972800" cy="4525963"/>
          </a:xfrm>
        </p:spPr>
        <p:txBody>
          <a:bodyPr>
            <a:normAutofit fontScale="92500" lnSpcReduction="20000"/>
          </a:bodyPr>
          <a:lstStyle/>
          <a:p>
            <a:pPr marL="0" indent="0" algn="just">
              <a:buNone/>
            </a:pPr>
            <a:r>
              <a:rPr lang="el-GR" dirty="0"/>
              <a:t>Η οφειλή του </a:t>
            </a:r>
            <a:r>
              <a:rPr lang="en-GB" dirty="0" err="1"/>
              <a:t>Poincaré</a:t>
            </a:r>
            <a:r>
              <a:rPr lang="el-GR" dirty="0"/>
              <a:t> στον </a:t>
            </a:r>
            <a:r>
              <a:rPr lang="en-GB" dirty="0"/>
              <a:t>Kant: </a:t>
            </a:r>
            <a:r>
              <a:rPr lang="el-GR" dirty="0"/>
              <a:t>το χωρικό πλαίσιο θα πρέπει να τίθεται </a:t>
            </a:r>
            <a:r>
              <a:rPr lang="el-GR" i="1" dirty="0"/>
              <a:t>πριν </a:t>
            </a:r>
            <a:r>
              <a:rPr lang="el-GR" dirty="0"/>
              <a:t>από οποιαδήποτε επιστημονική διερεύνηση των φυσικών φαινομένων</a:t>
            </a:r>
            <a:r>
              <a:rPr lang="en-GB" dirty="0"/>
              <a:t>. </a:t>
            </a:r>
            <a:endParaRPr lang="el-GR" dirty="0"/>
          </a:p>
          <a:p>
            <a:pPr marL="0" indent="0" algn="just">
              <a:buNone/>
            </a:pPr>
            <a:endParaRPr lang="en-GB" dirty="0"/>
          </a:p>
          <a:p>
            <a:pPr marL="0" indent="0" algn="just">
              <a:buNone/>
            </a:pPr>
            <a:r>
              <a:rPr lang="el-GR" dirty="0"/>
              <a:t>Αλλά η επιλογή του χωρικού πλαισίου </a:t>
            </a:r>
            <a:r>
              <a:rPr lang="en-GB" dirty="0"/>
              <a:t>(</a:t>
            </a:r>
            <a:r>
              <a:rPr lang="el-GR" dirty="0"/>
              <a:t>η επιλογή του γεωμετρικού χώρου</a:t>
            </a:r>
            <a:r>
              <a:rPr lang="en-GB" dirty="0"/>
              <a:t>) </a:t>
            </a:r>
            <a:r>
              <a:rPr lang="el-GR" dirty="0"/>
              <a:t>δεν επιβάλλεται</a:t>
            </a:r>
            <a:r>
              <a:rPr lang="en-GB" dirty="0"/>
              <a:t>. </a:t>
            </a:r>
          </a:p>
          <a:p>
            <a:pPr marL="0" indent="0" algn="just">
              <a:buNone/>
            </a:pPr>
            <a:endParaRPr lang="en-GB" dirty="0"/>
          </a:p>
          <a:p>
            <a:pPr marL="0" indent="0" algn="just">
              <a:buNone/>
            </a:pPr>
            <a:r>
              <a:rPr lang="el-GR" dirty="0"/>
              <a:t>Θα μπορούσε να είναι </a:t>
            </a:r>
            <a:r>
              <a:rPr lang="el-GR" dirty="0" err="1"/>
              <a:t>οποισδήποτε</a:t>
            </a:r>
            <a:r>
              <a:rPr lang="el-GR" dirty="0"/>
              <a:t> από τους τρεις χώρους σταθερής καμπυλότητας</a:t>
            </a:r>
            <a:r>
              <a:rPr lang="en-GB" dirty="0"/>
              <a:t>, </a:t>
            </a:r>
            <a:r>
              <a:rPr lang="el-GR" dirty="0"/>
              <a:t>αλλά ο</a:t>
            </a:r>
            <a:r>
              <a:rPr lang="en-GB" dirty="0"/>
              <a:t> </a:t>
            </a:r>
            <a:r>
              <a:rPr lang="en-GB" dirty="0" err="1"/>
              <a:t>Poincaré</a:t>
            </a:r>
            <a:r>
              <a:rPr lang="en-GB" dirty="0"/>
              <a:t> </a:t>
            </a:r>
            <a:r>
              <a:rPr lang="el-GR" dirty="0"/>
              <a:t>κρίνει ότι η επιλογή του Ευκλείδειου χώρου</a:t>
            </a:r>
            <a:r>
              <a:rPr lang="en-GB" dirty="0"/>
              <a:t> </a:t>
            </a:r>
            <a:r>
              <a:rPr lang="el-GR" dirty="0"/>
              <a:t>είναι η πιο βολική.</a:t>
            </a:r>
            <a:endParaRPr lang="en-US" dirty="0"/>
          </a:p>
        </p:txBody>
      </p:sp>
    </p:spTree>
    <p:extLst>
      <p:ext uri="{BB962C8B-B14F-4D97-AF65-F5344CB8AC3E}">
        <p14:creationId xmlns:p14="http://schemas.microsoft.com/office/powerpoint/2010/main" val="1624981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399" y="211659"/>
            <a:ext cx="3840480" cy="757513"/>
          </a:xfrm>
        </p:spPr>
        <p:txBody>
          <a:bodyPr/>
          <a:lstStyle/>
          <a:p>
            <a:r>
              <a:rPr lang="el-GR" sz="2000" b="1" dirty="0"/>
              <a:t>Ο </a:t>
            </a:r>
            <a:r>
              <a:rPr lang="en-US" sz="2000" b="1" dirty="0"/>
              <a:t>Einstein </a:t>
            </a:r>
            <a:r>
              <a:rPr lang="el-GR" sz="2000" b="1" dirty="0"/>
              <a:t>διαφώνησε θεμελιωδώς με αυτό:</a:t>
            </a:r>
            <a:endParaRPr lang="en-US" sz="2000" dirty="0"/>
          </a:p>
        </p:txBody>
      </p:sp>
      <p:sp>
        <p:nvSpPr>
          <p:cNvPr id="3" name="Content Placeholder 2"/>
          <p:cNvSpPr>
            <a:spLocks noGrp="1"/>
          </p:cNvSpPr>
          <p:nvPr>
            <p:ph idx="1"/>
          </p:nvPr>
        </p:nvSpPr>
        <p:spPr>
          <a:xfrm>
            <a:off x="6481758" y="368300"/>
            <a:ext cx="3943924" cy="4432997"/>
          </a:xfrm>
        </p:spPr>
        <p:txBody>
          <a:bodyPr>
            <a:normAutofit/>
          </a:bodyPr>
          <a:lstStyle/>
          <a:p>
            <a:pPr marL="0" indent="0">
              <a:buNone/>
            </a:pPr>
            <a:r>
              <a:rPr lang="en-US" b="1" dirty="0"/>
              <a:t>Einstein:  </a:t>
            </a:r>
          </a:p>
          <a:p>
            <a:r>
              <a:rPr lang="en-US" sz="2000" dirty="0"/>
              <a:t>“</a:t>
            </a:r>
            <a:r>
              <a:rPr lang="el-GR" sz="2000" dirty="0"/>
              <a:t>Σύμφωνα με την άποψη που παρουσιάζεται εδώ</a:t>
            </a:r>
            <a:r>
              <a:rPr lang="en-US" sz="2000" dirty="0"/>
              <a:t>, </a:t>
            </a:r>
            <a:r>
              <a:rPr lang="el-GR" sz="2000" b="1" dirty="0"/>
              <a:t>το ερώτημα εάν το συνεχές έχει μια Ευκλείδεια</a:t>
            </a:r>
            <a:r>
              <a:rPr lang="en-US" sz="2000" b="1" dirty="0"/>
              <a:t>,</a:t>
            </a:r>
            <a:r>
              <a:rPr lang="el-GR" sz="2000" b="1" dirty="0"/>
              <a:t> </a:t>
            </a:r>
            <a:r>
              <a:rPr lang="el-GR" sz="2000" b="1" dirty="0" err="1"/>
              <a:t>Ριμάνεια</a:t>
            </a:r>
            <a:r>
              <a:rPr lang="en-US" sz="2000" b="1" dirty="0"/>
              <a:t>, </a:t>
            </a:r>
            <a:r>
              <a:rPr lang="el-GR" sz="2000" b="1" dirty="0"/>
              <a:t>ή οποιαδήποτε άλλη δομή είναι ένα ερώτημα της φυσικής</a:t>
            </a:r>
            <a:r>
              <a:rPr lang="en-US" sz="2000" b="1" dirty="0"/>
              <a:t> </a:t>
            </a:r>
            <a:r>
              <a:rPr lang="el-GR" sz="2000" dirty="0"/>
              <a:t>που</a:t>
            </a:r>
            <a:r>
              <a:rPr lang="en-US" sz="2000" dirty="0"/>
              <a:t> </a:t>
            </a:r>
            <a:r>
              <a:rPr lang="el-GR" sz="2000" b="1" dirty="0"/>
              <a:t>πρέπει να απαντηθεί από την εμπειρία</a:t>
            </a:r>
            <a:r>
              <a:rPr lang="en-US" sz="2000" dirty="0"/>
              <a:t>, </a:t>
            </a:r>
            <a:r>
              <a:rPr lang="el-GR" sz="2000" dirty="0"/>
              <a:t>και όχι το ερώτημα μιας σύμβασης</a:t>
            </a:r>
            <a:r>
              <a:rPr lang="en-US" sz="2000" dirty="0"/>
              <a:t> </a:t>
            </a:r>
            <a:r>
              <a:rPr lang="el-GR" sz="2000" dirty="0"/>
              <a:t>που πρέπει να επιλεγεί στη βάση κυρίως σκοπιμότητας</a:t>
            </a:r>
            <a:r>
              <a:rPr lang="en-US" sz="2000" dirty="0"/>
              <a:t>”. </a:t>
            </a:r>
          </a:p>
        </p:txBody>
      </p:sp>
      <p:sp>
        <p:nvSpPr>
          <p:cNvPr id="4" name="Text Placeholder 3"/>
          <p:cNvSpPr>
            <a:spLocks noGrp="1"/>
          </p:cNvSpPr>
          <p:nvPr>
            <p:ph type="body" sz="half" idx="2"/>
          </p:nvPr>
        </p:nvSpPr>
        <p:spPr>
          <a:xfrm>
            <a:off x="1724539" y="969172"/>
            <a:ext cx="4542284" cy="5888829"/>
          </a:xfrm>
        </p:spPr>
        <p:txBody>
          <a:bodyPr>
            <a:normAutofit/>
          </a:bodyPr>
          <a:lstStyle/>
          <a:p>
            <a:pPr algn="just"/>
            <a:r>
              <a:rPr lang="el-GR" dirty="0"/>
              <a:t>Η </a:t>
            </a:r>
            <a:r>
              <a:rPr lang="en-US" dirty="0"/>
              <a:t>GTR </a:t>
            </a:r>
            <a:r>
              <a:rPr lang="el-GR" dirty="0"/>
              <a:t>υποδεικνύει ότι </a:t>
            </a:r>
            <a:r>
              <a:rPr lang="el-GR" b="1" dirty="0"/>
              <a:t>ο χώρος</a:t>
            </a:r>
            <a:r>
              <a:rPr lang="en-US" b="1" dirty="0"/>
              <a:t> </a:t>
            </a:r>
            <a:r>
              <a:rPr lang="el-GR" b="1" dirty="0"/>
              <a:t>είναι μη-Ευκλείδειος  </a:t>
            </a:r>
            <a:r>
              <a:rPr lang="en-US" dirty="0"/>
              <a:t>—</a:t>
            </a:r>
            <a:r>
              <a:rPr lang="el-GR" dirty="0"/>
              <a:t>  στην πραγματικότητα</a:t>
            </a:r>
            <a:r>
              <a:rPr lang="en-US" dirty="0"/>
              <a:t> Riemannian </a:t>
            </a:r>
            <a:r>
              <a:rPr lang="el-GR" dirty="0"/>
              <a:t>με ποικίλη καμπυλότητα </a:t>
            </a:r>
            <a:r>
              <a:rPr lang="en-US" dirty="0"/>
              <a:t> </a:t>
            </a:r>
            <a:r>
              <a:rPr lang="el-GR" dirty="0"/>
              <a:t>η οποία εξαρτάται από την κατανομή της μάζας στο σύμπαν</a:t>
            </a:r>
            <a:r>
              <a:rPr lang="en-US" dirty="0"/>
              <a:t>. </a:t>
            </a:r>
          </a:p>
          <a:p>
            <a:pPr algn="just"/>
            <a:r>
              <a:rPr lang="el-GR" b="1" dirty="0"/>
              <a:t>Αλλά η θεμελίωση αυτού απαιτούσε μια σημαντική φιλοσοφική μεταστροφή</a:t>
            </a:r>
            <a:r>
              <a:rPr lang="en-US" b="1" dirty="0"/>
              <a:t>. </a:t>
            </a:r>
            <a:r>
              <a:rPr lang="el-G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Οι αρχές της Γεωμετρίας δεν είναι συμβάσεις</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just"/>
            <a:r>
              <a:rPr lang="el-GR" dirty="0"/>
              <a:t>Στο</a:t>
            </a:r>
            <a:r>
              <a:rPr lang="en-US" dirty="0"/>
              <a:t> </a:t>
            </a:r>
            <a:r>
              <a:rPr lang="en-US" dirty="0">
                <a:solidFill>
                  <a:schemeClr val="accent3"/>
                </a:solidFill>
              </a:rPr>
              <a:t>Geometry and Experience </a:t>
            </a:r>
            <a:r>
              <a:rPr lang="en-US" dirty="0"/>
              <a:t>(1921) </a:t>
            </a:r>
            <a:r>
              <a:rPr lang="el-GR" dirty="0"/>
              <a:t>ο </a:t>
            </a:r>
            <a:r>
              <a:rPr lang="en-US" dirty="0"/>
              <a:t>Einstein </a:t>
            </a:r>
            <a:r>
              <a:rPr lang="el-GR" dirty="0"/>
              <a:t>υποστήριξε ότι αν και η γεωμετρία ελέγχεται πάντα σε</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συνδυασμό</a:t>
            </a:r>
            <a:r>
              <a:rPr lang="en-US" dirty="0"/>
              <a:t> </a:t>
            </a:r>
            <a:r>
              <a:rPr lang="el-GR" dirty="0"/>
              <a:t>με μια φυσική θεωρία</a:t>
            </a:r>
            <a:r>
              <a:rPr lang="en-US" dirty="0"/>
              <a:t>, </a:t>
            </a:r>
            <a:r>
              <a:rPr lang="el-GR" dirty="0"/>
              <a:t>ο συνδυασμός αυτός </a:t>
            </a:r>
            <a:r>
              <a:rPr lang="en-US" dirty="0"/>
              <a:t>(Geometry &amp; Physics) </a:t>
            </a:r>
            <a:r>
              <a:rPr lang="el-GR" dirty="0"/>
              <a:t>είναι ολιστικά ελέγξιμος</a:t>
            </a:r>
            <a:r>
              <a:rPr lang="en-US" dirty="0"/>
              <a:t>. </a:t>
            </a:r>
          </a:p>
          <a:p>
            <a:pPr algn="l"/>
            <a:r>
              <a:rPr lang="el-GR" dirty="0"/>
              <a:t>Επομένως</a:t>
            </a:r>
            <a:r>
              <a:rPr lang="en-US" dirty="0"/>
              <a:t>, </a:t>
            </a:r>
            <a:r>
              <a:rPr lang="el-GR" b="1" dirty="0"/>
              <a:t>εάν υπάρχει σύγκρουση</a:t>
            </a:r>
            <a:endParaRPr lang="en-US" b="1" dirty="0"/>
          </a:p>
          <a:p>
            <a:pPr algn="l"/>
            <a:r>
              <a:rPr lang="el-GR" b="1" dirty="0"/>
              <a:t>μεταξύ</a:t>
            </a:r>
            <a:r>
              <a:rPr lang="en-US" b="1" dirty="0"/>
              <a:t> </a:t>
            </a:r>
            <a:r>
              <a:rPr lang="el-GR" b="1" dirty="0"/>
              <a:t>Γεωμετρίας</a:t>
            </a:r>
            <a:r>
              <a:rPr lang="en-US" b="1" dirty="0"/>
              <a:t> </a:t>
            </a:r>
            <a:r>
              <a:rPr lang="el-GR" b="1" dirty="0"/>
              <a:t>+</a:t>
            </a:r>
            <a:r>
              <a:rPr lang="en-US" b="1" dirty="0"/>
              <a:t> </a:t>
            </a:r>
            <a:r>
              <a:rPr lang="el-GR" b="1" dirty="0"/>
              <a:t>Φυσικής</a:t>
            </a:r>
            <a:endParaRPr lang="en-US" b="1" dirty="0"/>
          </a:p>
          <a:p>
            <a:pPr algn="l"/>
            <a:r>
              <a:rPr lang="el-GR" b="1" dirty="0"/>
              <a:t>και </a:t>
            </a:r>
            <a:r>
              <a:rPr lang="en-US" b="1" dirty="0"/>
              <a:t> </a:t>
            </a:r>
            <a:r>
              <a:rPr lang="el-GR" b="1" dirty="0"/>
              <a:t>εμπειρίας</a:t>
            </a:r>
            <a:r>
              <a:rPr lang="en-US" b="1" dirty="0"/>
              <a:t>, </a:t>
            </a:r>
            <a:r>
              <a:rPr lang="el-GR" b="1" dirty="0"/>
              <a:t>είναι η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γεωμετρία</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b="1" dirty="0"/>
          </a:p>
          <a:p>
            <a:pPr algn="l"/>
            <a:r>
              <a:rPr lang="el-GR" b="1" dirty="0"/>
              <a:t>που μπορεί να εγκαταλειφθεί ή να</a:t>
            </a:r>
          </a:p>
          <a:p>
            <a:pPr algn="l"/>
            <a:r>
              <a:rPr lang="el-GR" b="1" dirty="0"/>
              <a:t>τροποποιηθεί.</a:t>
            </a:r>
            <a:endParaRPr lang="en-US" dirty="0"/>
          </a:p>
        </p:txBody>
      </p:sp>
      <p:pic>
        <p:nvPicPr>
          <p:cNvPr id="5" name="Picture 4"/>
          <p:cNvPicPr>
            <a:picLocks noChangeAspect="1"/>
          </p:cNvPicPr>
          <p:nvPr/>
        </p:nvPicPr>
        <p:blipFill>
          <a:blip r:embed="rId3"/>
          <a:stretch>
            <a:fillRect/>
          </a:stretch>
        </p:blipFill>
        <p:spPr>
          <a:xfrm>
            <a:off x="5267386" y="5001814"/>
            <a:ext cx="5400614" cy="1856186"/>
          </a:xfrm>
          <a:prstGeom prst="rect">
            <a:avLst/>
          </a:prstGeom>
        </p:spPr>
      </p:pic>
    </p:spTree>
    <p:extLst>
      <p:ext uri="{BB962C8B-B14F-4D97-AF65-F5344CB8AC3E}">
        <p14:creationId xmlns:p14="http://schemas.microsoft.com/office/powerpoint/2010/main" val="201045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F83F0-47DC-4DFC-9AE6-BD3F0026EE93}"/>
              </a:ext>
            </a:extLst>
          </p:cNvPr>
          <p:cNvSpPr txBox="1"/>
          <p:nvPr/>
        </p:nvSpPr>
        <p:spPr>
          <a:xfrm>
            <a:off x="1828800" y="578624"/>
            <a:ext cx="8371840" cy="6186309"/>
          </a:xfrm>
          <a:prstGeom prst="rect">
            <a:avLst/>
          </a:prstGeom>
          <a:noFill/>
        </p:spPr>
        <p:txBody>
          <a:bodyPr wrap="square">
            <a:spAutoFit/>
          </a:bodyPr>
          <a:lstStyle/>
          <a:p>
            <a:pPr algn="just"/>
            <a:r>
              <a:rPr lang="el-GR" sz="1800" dirty="0">
                <a:effectLst/>
                <a:ea typeface="Calibri" panose="020F0502020204030204" pitchFamily="34" charset="0"/>
              </a:rPr>
              <a:t>Και το πρόβλημα της Επαγωγικής Λογικής μπορεί να συνοψιστεί σε δυο ερωτήματα:</a:t>
            </a:r>
          </a:p>
          <a:p>
            <a:pPr algn="just"/>
            <a:r>
              <a:rPr lang="el-GR" sz="1800" dirty="0">
                <a:effectLst/>
                <a:ea typeface="Calibri" panose="020F0502020204030204" pitchFamily="34" charset="0"/>
              </a:rPr>
              <a:t> </a:t>
            </a:r>
          </a:p>
          <a:p>
            <a:pPr algn="just"/>
            <a:r>
              <a:rPr lang="el-GR" sz="1800" b="1" dirty="0">
                <a:solidFill>
                  <a:srgbClr val="FF0000"/>
                </a:solidFill>
                <a:effectLst/>
                <a:ea typeface="Calibri" panose="020F0502020204030204" pitchFamily="34" charset="0"/>
              </a:rPr>
              <a:t>πώς να επιβεβαιώσουμε τους νόμους της φύσης και πώς, αφού, τους έχουμε επιβεβαιώσει, να τους ακολουθούμε στα αποτελέσματά τους» </a:t>
            </a:r>
            <a:r>
              <a:rPr lang="el-GR" sz="1800" dirty="0">
                <a:effectLst/>
                <a:ea typeface="Calibri" panose="020F0502020204030204" pitchFamily="34" charset="0"/>
              </a:rPr>
              <a:t>(1911, 208). </a:t>
            </a:r>
          </a:p>
          <a:p>
            <a:pPr algn="just"/>
            <a:endParaRPr lang="el-GR" dirty="0">
              <a:ea typeface="Calibri" panose="020F0502020204030204" pitchFamily="34" charset="0"/>
            </a:endParaRPr>
          </a:p>
          <a:p>
            <a:pPr algn="just"/>
            <a:r>
              <a:rPr lang="el-GR" sz="1800" dirty="0">
                <a:effectLst/>
                <a:ea typeface="Calibri" panose="020F0502020204030204" pitchFamily="34" charset="0"/>
              </a:rPr>
              <a:t>Το πρώτο ερώτημα – πολύ πιο σημαντικό καθαυτό – απαιτεί </a:t>
            </a:r>
            <a:r>
              <a:rPr lang="el-GR" sz="1800" b="1" dirty="0">
                <a:effectLst/>
                <a:ea typeface="Calibri" panose="020F0502020204030204" pitchFamily="34" charset="0"/>
              </a:rPr>
              <a:t>την εισαγωγή νέων μεθόδων επαγωγής, δηλαδή μεθόδων εξάλειψης</a:t>
            </a:r>
            <a:r>
              <a:rPr lang="el-GR" sz="1800" dirty="0">
                <a:effectLst/>
                <a:ea typeface="Calibri" panose="020F0502020204030204" pitchFamily="34" charset="0"/>
              </a:rPr>
              <a:t>. </a:t>
            </a:r>
          </a:p>
          <a:p>
            <a:pPr algn="just"/>
            <a:endParaRPr lang="el-GR" dirty="0">
              <a:ea typeface="Calibri" panose="020F0502020204030204" pitchFamily="34" charset="0"/>
            </a:endParaRPr>
          </a:p>
          <a:p>
            <a:pPr algn="just"/>
            <a:r>
              <a:rPr lang="el-GR" sz="1800" dirty="0">
                <a:effectLst/>
                <a:ea typeface="Calibri" panose="020F0502020204030204" pitchFamily="34" charset="0"/>
              </a:rPr>
              <a:t>Η λογική πίσω από αυτές τις μεθόδους είναι η εξής: </a:t>
            </a:r>
          </a:p>
          <a:p>
            <a:pPr algn="just"/>
            <a:endParaRPr lang="el-GR" dirty="0">
              <a:ea typeface="Calibri" panose="020F0502020204030204" pitchFamily="34" charset="0"/>
            </a:endParaRPr>
          </a:p>
          <a:p>
            <a:pPr marL="538163" algn="just"/>
            <a:r>
              <a:rPr lang="el-GR" sz="1800" dirty="0">
                <a:effectLst/>
                <a:ea typeface="Calibri" panose="020F0502020204030204" pitchFamily="34" charset="0"/>
              </a:rPr>
              <a:t>«Πριν μπορέσουμε να είμαστε ελεύθεροι να συμπεράνουμε ότι κάτι είναι καθολικά αληθές επειδή δεν έχουμε γνωρίσει ποτέ ένα παράδειγμα για το αντίθετο, θα πρέπει να έχουμε λόγο να πιστεύουμε ότι </a:t>
            </a:r>
            <a:r>
              <a:rPr lang="el-GR" sz="1800" b="1" dirty="0">
                <a:effectLst/>
                <a:ea typeface="Calibri" panose="020F0502020204030204" pitchFamily="34" charset="0"/>
              </a:rPr>
              <a:t>εάν υπήρχαν στη φύση κάποια παραδείγματα για το αντίθετο</a:t>
            </a:r>
            <a:r>
              <a:rPr lang="el-GR" sz="1800" dirty="0">
                <a:effectLst/>
                <a:ea typeface="Calibri" panose="020F0502020204030204" pitchFamily="34" charset="0"/>
              </a:rPr>
              <a:t>, θα τα γνωρίζαμε» (1911, 204). </a:t>
            </a:r>
          </a:p>
          <a:p>
            <a:pPr algn="just"/>
            <a:endParaRPr lang="el-GR" dirty="0">
              <a:ea typeface="Calibri" panose="020F0502020204030204" pitchFamily="34" charset="0"/>
            </a:endParaRPr>
          </a:p>
          <a:p>
            <a:pPr algn="just"/>
            <a:r>
              <a:rPr lang="el-GR" sz="1800" dirty="0">
                <a:effectLst/>
                <a:ea typeface="Calibri" panose="020F0502020204030204" pitchFamily="34" charset="0"/>
              </a:rPr>
              <a:t>Σημειώστε τον </a:t>
            </a:r>
            <a:r>
              <a:rPr lang="el-GR" sz="1800" dirty="0" err="1">
                <a:effectLst/>
                <a:ea typeface="Calibri" panose="020F0502020204030204" pitchFamily="34" charset="0"/>
              </a:rPr>
              <a:t>αντιγεγονικό</a:t>
            </a:r>
            <a:r>
              <a:rPr lang="el-GR" sz="1800" dirty="0">
                <a:effectLst/>
                <a:ea typeface="Calibri" panose="020F0502020204030204" pitchFamily="34" charset="0"/>
              </a:rPr>
              <a:t> ισχυρισμό πίσω από τη βεβαίωση του </a:t>
            </a:r>
            <a:r>
              <a:rPr lang="en-US" sz="1800" dirty="0">
                <a:effectLst/>
                <a:ea typeface="Calibri" panose="020F0502020204030204" pitchFamily="34" charset="0"/>
              </a:rPr>
              <a:t>Mill</a:t>
            </a:r>
            <a:r>
              <a:rPr lang="el-GR" sz="1800" dirty="0">
                <a:effectLst/>
                <a:ea typeface="Calibri" panose="020F0502020204030204" pitchFamily="34" charset="0"/>
              </a:rPr>
              <a:t>: η </a:t>
            </a:r>
            <a:r>
              <a:rPr lang="el-GR" sz="1800" dirty="0" err="1">
                <a:effectLst/>
                <a:ea typeface="Calibri" panose="020F0502020204030204" pitchFamily="34" charset="0"/>
              </a:rPr>
              <a:t>απαριθμητική</a:t>
            </a:r>
            <a:r>
              <a:rPr lang="el-GR" sz="1800" dirty="0">
                <a:effectLst/>
                <a:ea typeface="Calibri" panose="020F0502020204030204" pitchFamily="34" charset="0"/>
              </a:rPr>
              <a:t> επαγωγή από μόνη της (αν και αναγκαία) δεν μπορεί να προσφέρει την τροπική ισχύ που απαιτείται για τις εμπειρικές γενικεύσεις που μπορούν να θεωρηθούν νόμοι της φύσης. </a:t>
            </a:r>
          </a:p>
          <a:p>
            <a:pPr algn="just"/>
            <a:endParaRPr lang="el-GR" b="1" dirty="0">
              <a:ea typeface="Calibri" panose="020F0502020204030204" pitchFamily="34" charset="0"/>
            </a:endParaRPr>
          </a:p>
          <a:p>
            <a:pPr algn="just"/>
            <a:r>
              <a:rPr lang="el-GR" sz="1800" b="1" dirty="0">
                <a:effectLst/>
                <a:ea typeface="Calibri" panose="020F0502020204030204" pitchFamily="34" charset="0"/>
              </a:rPr>
              <a:t>Εκείνο το</a:t>
            </a:r>
            <a:r>
              <a:rPr lang="en-US" sz="1800" b="1" dirty="0">
                <a:effectLst/>
                <a:ea typeface="Calibri" panose="020F0502020204030204" pitchFamily="34" charset="0"/>
              </a:rPr>
              <a:t> </a:t>
            </a:r>
            <a:r>
              <a:rPr lang="el-GR" sz="1800" b="1" dirty="0">
                <a:effectLst/>
                <a:ea typeface="Calibri" panose="020F0502020204030204" pitchFamily="34" charset="0"/>
              </a:rPr>
              <a:t>οποίο απαιτείται είναι μέθοδοι που θα έδειχναν πώς, εάν υπήρχαν εξαιρέσεις, θα μπορούσαν να εντοπιστούν</a:t>
            </a:r>
            <a:r>
              <a:rPr lang="el-GR" sz="1800" dirty="0">
                <a:effectLst/>
                <a:ea typeface="Calibri" panose="020F0502020204030204" pitchFamily="34" charset="0"/>
              </a:rPr>
              <a:t>. </a:t>
            </a:r>
            <a:endParaRPr lang="el-GR" dirty="0"/>
          </a:p>
        </p:txBody>
      </p:sp>
    </p:spTree>
    <p:extLst>
      <p:ext uri="{BB962C8B-B14F-4D97-AF65-F5344CB8AC3E}">
        <p14:creationId xmlns:p14="http://schemas.microsoft.com/office/powerpoint/2010/main" val="4130063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D1E2-DB06-1446-9E7B-656388FA5FD6}"/>
              </a:ext>
            </a:extLst>
          </p:cNvPr>
          <p:cNvSpPr>
            <a:spLocks noGrp="1"/>
          </p:cNvSpPr>
          <p:nvPr>
            <p:ph type="title"/>
          </p:nvPr>
        </p:nvSpPr>
        <p:spPr/>
        <p:txBody>
          <a:bodyPr/>
          <a:lstStyle/>
          <a:p>
            <a:r>
              <a:rPr lang="en-US" dirty="0"/>
              <a:t>EINSTEIN</a:t>
            </a:r>
          </a:p>
        </p:txBody>
      </p:sp>
      <p:pic>
        <p:nvPicPr>
          <p:cNvPr id="7" name="Picture 6">
            <a:extLst>
              <a:ext uri="{FF2B5EF4-FFF2-40B4-BE49-F238E27FC236}">
                <a16:creationId xmlns:a16="http://schemas.microsoft.com/office/drawing/2014/main" id="{C57813EB-EA7B-4545-BE64-8BB433CC1DFA}"/>
              </a:ext>
            </a:extLst>
          </p:cNvPr>
          <p:cNvPicPr>
            <a:picLocks noChangeAspect="1"/>
          </p:cNvPicPr>
          <p:nvPr/>
        </p:nvPicPr>
        <p:blipFill>
          <a:blip r:embed="rId2"/>
          <a:stretch>
            <a:fillRect/>
          </a:stretch>
        </p:blipFill>
        <p:spPr>
          <a:xfrm>
            <a:off x="2413000" y="1413669"/>
            <a:ext cx="7099300" cy="2311400"/>
          </a:xfrm>
          <a:prstGeom prst="rect">
            <a:avLst/>
          </a:prstGeom>
        </p:spPr>
      </p:pic>
      <p:pic>
        <p:nvPicPr>
          <p:cNvPr id="10" name="Content Placeholder 9">
            <a:extLst>
              <a:ext uri="{FF2B5EF4-FFF2-40B4-BE49-F238E27FC236}">
                <a16:creationId xmlns:a16="http://schemas.microsoft.com/office/drawing/2014/main" id="{B3695F99-73EE-0D4F-A12E-ACDB13FC5668}"/>
              </a:ext>
            </a:extLst>
          </p:cNvPr>
          <p:cNvPicPr>
            <a:picLocks noGrp="1" noChangeAspect="1"/>
          </p:cNvPicPr>
          <p:nvPr>
            <p:ph idx="1"/>
          </p:nvPr>
        </p:nvPicPr>
        <p:blipFill>
          <a:blip r:embed="rId3"/>
          <a:stretch>
            <a:fillRect/>
          </a:stretch>
        </p:blipFill>
        <p:spPr>
          <a:xfrm>
            <a:off x="2223246" y="3725070"/>
            <a:ext cx="7289054" cy="2881471"/>
          </a:xfrm>
          <a:prstGeom prst="rect">
            <a:avLst/>
          </a:prstGeom>
        </p:spPr>
      </p:pic>
    </p:spTree>
    <p:extLst>
      <p:ext uri="{BB962C8B-B14F-4D97-AF65-F5344CB8AC3E}">
        <p14:creationId xmlns:p14="http://schemas.microsoft.com/office/powerpoint/2010/main" val="62079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9242" y="446279"/>
            <a:ext cx="3840480" cy="667711"/>
          </a:xfrm>
        </p:spPr>
        <p:txBody>
          <a:bodyPr/>
          <a:lstStyle/>
          <a:p>
            <a:r>
              <a:rPr lang="el-GR" b="1" dirty="0"/>
              <a:t>Μια Αναλογία</a:t>
            </a:r>
            <a:endParaRPr lang="en-US" b="1" dirty="0"/>
          </a:p>
        </p:txBody>
      </p:sp>
      <p:pic>
        <p:nvPicPr>
          <p:cNvPr id="5" name="Content Placeholder 4"/>
          <p:cNvPicPr>
            <a:picLocks noGrp="1" noChangeAspect="1"/>
          </p:cNvPicPr>
          <p:nvPr>
            <p:ph idx="1"/>
          </p:nvPr>
        </p:nvPicPr>
        <p:blipFill>
          <a:blip r:embed="rId4"/>
          <a:srcRect t="2815" b="2815"/>
          <a:stretch>
            <a:fillRect/>
          </a:stretch>
        </p:blipFill>
        <p:spPr>
          <a:xfrm>
            <a:off x="6426459" y="710284"/>
            <a:ext cx="3840480" cy="5575300"/>
          </a:xfrm>
        </p:spPr>
      </p:pic>
      <p:sp>
        <p:nvSpPr>
          <p:cNvPr id="4" name="Text Placeholder 3"/>
          <p:cNvSpPr>
            <a:spLocks noGrp="1"/>
          </p:cNvSpPr>
          <p:nvPr>
            <p:ph type="body" sz="half" idx="2"/>
          </p:nvPr>
        </p:nvSpPr>
        <p:spPr>
          <a:xfrm>
            <a:off x="684485" y="1113990"/>
            <a:ext cx="5209993" cy="5492670"/>
          </a:xfrm>
        </p:spPr>
        <p:txBody>
          <a:bodyPr>
            <a:normAutofit/>
          </a:bodyPr>
          <a:lstStyle/>
          <a:p>
            <a:endParaRPr lang="en-US" dirty="0"/>
          </a:p>
          <a:p>
            <a:pPr algn="just"/>
            <a:r>
              <a:rPr lang="el-GR" sz="2800" dirty="0"/>
              <a:t>Ποια είναι </a:t>
            </a:r>
            <a:r>
              <a:rPr lang="el-G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η συνεισφορά της εμπειρίας </a:t>
            </a:r>
            <a:r>
              <a:rPr lang="el-GR" sz="2800" dirty="0"/>
              <a:t>και ποια του </a:t>
            </a:r>
            <a:r>
              <a:rPr lang="el-G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λόγου</a:t>
            </a:r>
            <a:r>
              <a:rPr lang="en-US" sz="2800" dirty="0"/>
              <a:t> </a:t>
            </a:r>
            <a:r>
              <a:rPr lang="el-GR" sz="2800" dirty="0"/>
              <a:t>στην επιστημονική μας εικόνα του κόσμου;</a:t>
            </a:r>
            <a:endParaRPr lang="en-US" sz="2800" dirty="0"/>
          </a:p>
          <a:p>
            <a:pPr algn="just"/>
            <a:endParaRPr lang="en-US" sz="2800" dirty="0"/>
          </a:p>
          <a:p>
            <a:pPr algn="just"/>
            <a:r>
              <a:rPr lang="el-GR" sz="2800" dirty="0"/>
              <a:t>Εάν ο </a:t>
            </a:r>
            <a:r>
              <a:rPr lang="el-GR" sz="2800" i="1" dirty="0"/>
              <a:t>έσχατος </a:t>
            </a:r>
            <a:r>
              <a:rPr lang="el-GR" sz="2800" dirty="0"/>
              <a:t>έλεγχος μιας θεωρίας </a:t>
            </a:r>
            <a:r>
              <a:rPr lang="en-US" sz="2800" dirty="0"/>
              <a:t> </a:t>
            </a:r>
            <a:r>
              <a:rPr lang="el-GR" sz="2800" dirty="0"/>
              <a:t>είναι η συμφωνία της με την εμπειρία</a:t>
            </a:r>
            <a:r>
              <a:rPr lang="en-US" sz="2800" dirty="0"/>
              <a:t>, </a:t>
            </a:r>
            <a:r>
              <a:rPr lang="el-G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έπεται μήπως ότι οι θεωρίες καθορίζονται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l-G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ή οφείλουν να καθορίζονται</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από την εμπειρία;</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800" dirty="0"/>
          </a:p>
        </p:txBody>
      </p:sp>
      <p:sp>
        <p:nvSpPr>
          <p:cNvPr id="6" name="Slide Number Placeholder 5"/>
          <p:cNvSpPr>
            <a:spLocks noGrp="1"/>
          </p:cNvSpPr>
          <p:nvPr>
            <p:ph type="sldNum" sz="quarter" idx="12"/>
          </p:nvPr>
        </p:nvSpPr>
        <p:spPr/>
        <p:txBody>
          <a:bodyPr/>
          <a:lstStyle/>
          <a:p>
            <a:fld id="{CFE4BAC9-6D41-4691-9299-18EF07EF0177}" type="slidenum">
              <a:rPr lang="en-US">
                <a:solidFill>
                  <a:prstClr val="white"/>
                </a:solidFill>
                <a:latin typeface="News Gothic MT"/>
              </a:rPr>
              <a:pPr/>
              <a:t>61</a:t>
            </a:fld>
            <a:endParaRPr lang="en-US">
              <a:solidFill>
                <a:prstClr val="white"/>
              </a:solidFill>
              <a:latin typeface="News Gothic MT"/>
            </a:endParaRPr>
          </a:p>
        </p:txBody>
      </p:sp>
    </p:spTree>
    <p:extLst>
      <p:ext uri="{BB962C8B-B14F-4D97-AF65-F5344CB8AC3E}">
        <p14:creationId xmlns:p14="http://schemas.microsoft.com/office/powerpoint/2010/main" val="321132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348" y="185556"/>
            <a:ext cx="8042276" cy="872735"/>
          </a:xfrm>
        </p:spPr>
        <p:txBody>
          <a:bodyPr/>
          <a:lstStyle/>
          <a:p>
            <a:br>
              <a:rPr lang="en-US" dirty="0"/>
            </a:br>
            <a:r>
              <a:rPr lang="el-GR" sz="3600" b="1" dirty="0"/>
              <a:t>Το πρόβλημα των πρώτων αρχών </a:t>
            </a:r>
            <a:endParaRPr lang="en-US" sz="3600" dirty="0"/>
          </a:p>
        </p:txBody>
      </p:sp>
      <p:sp>
        <p:nvSpPr>
          <p:cNvPr id="3" name="Content Placeholder 2"/>
          <p:cNvSpPr>
            <a:spLocks noGrp="1"/>
          </p:cNvSpPr>
          <p:nvPr>
            <p:ph idx="1"/>
          </p:nvPr>
        </p:nvSpPr>
        <p:spPr>
          <a:xfrm>
            <a:off x="2054802" y="1381330"/>
            <a:ext cx="8668616" cy="5472779"/>
          </a:xfrm>
        </p:spPr>
        <p:txBody>
          <a:bodyPr>
            <a:normAutofit/>
          </a:bodyPr>
          <a:lstStyle/>
          <a:p>
            <a:pPr marL="0" indent="0" algn="just">
              <a:buNone/>
            </a:pPr>
            <a:r>
              <a:rPr lang="el-GR" dirty="0"/>
              <a:t>Καθ’ όλη τη διάρκεια της επιστημονικής του καριέρας</a:t>
            </a:r>
            <a:r>
              <a:rPr lang="en-US" dirty="0"/>
              <a:t>,</a:t>
            </a:r>
            <a:r>
              <a:rPr lang="el-GR" dirty="0"/>
              <a:t>τον </a:t>
            </a:r>
            <a:r>
              <a:rPr lang="en-US" dirty="0"/>
              <a:t>Einstein </a:t>
            </a:r>
            <a:r>
              <a:rPr lang="el-GR" dirty="0"/>
              <a:t>τον απασχολούσε </a:t>
            </a:r>
            <a:r>
              <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ένα κεντρικό φιλοσοφικό πρόβλημα </a:t>
            </a:r>
            <a:r>
              <a:rPr lang="el-GR" dirty="0"/>
              <a:t>που προκύπτει στην προσπάθειά μας να κατανοήσουμε πώς λειτουργεί η επιστήμη και πώς, συγκεκριμένα, μπορεί να μας αποκαλύπτει τη δομή του κόσμου. </a:t>
            </a:r>
          </a:p>
          <a:p>
            <a:pPr marL="0" indent="0" algn="just">
              <a:buNone/>
            </a:pPr>
            <a:r>
              <a:rPr lang="el-GR" dirty="0"/>
              <a:t>Το πρόβλημα αυτό αναγνωρίστηκε αρχικά από τον </a:t>
            </a:r>
            <a:r>
              <a:rPr lang="el-GR" b="1" dirty="0"/>
              <a:t>Αριστοτέλη</a:t>
            </a:r>
            <a:r>
              <a:rPr lang="en-US" b="1" dirty="0"/>
              <a:t> </a:t>
            </a:r>
            <a:r>
              <a:rPr lang="el-GR" b="1" dirty="0"/>
              <a:t>στα</a:t>
            </a:r>
            <a:r>
              <a:rPr lang="en-US" b="1" dirty="0"/>
              <a:t> </a:t>
            </a:r>
            <a:r>
              <a:rPr lang="el-GR" b="1" i="1" dirty="0">
                <a:solidFill>
                  <a:schemeClr val="tx1"/>
                </a:solidFill>
              </a:rPr>
              <a:t>Αναλυτικά Ύστερα </a:t>
            </a:r>
            <a:r>
              <a:rPr lang="el-GR" dirty="0"/>
              <a:t>τον 3</a:t>
            </a:r>
            <a:r>
              <a:rPr lang="el-GR" baseline="30000" dirty="0"/>
              <a:t>ο</a:t>
            </a:r>
            <a:r>
              <a:rPr lang="el-GR" dirty="0"/>
              <a:t> αι. π.Χ. και από τότε κατέλαβε τη σκέψη των περισσοτέρων φιλοσόφων και φιλοσοφικά σκεπτόμενων επιστημόνων.</a:t>
            </a:r>
          </a:p>
          <a:p>
            <a:pPr marL="0" indent="0" algn="just">
              <a:buNone/>
            </a:pPr>
            <a:endParaRPr lang="el-GR" dirty="0"/>
          </a:p>
          <a:p>
            <a:pPr algn="just">
              <a:buFont typeface="Wingdings" panose="05000000000000000000" pitchFamily="2" charset="2"/>
              <a:buChar char="Ø"/>
            </a:pPr>
            <a:r>
              <a:rPr lang="el-GR" b="1" dirty="0"/>
              <a:t>το πρόβλημα των πρώτων αρχών</a:t>
            </a:r>
            <a:endParaRPr lang="en-US" b="1" dirty="0"/>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62</a:t>
            </a:fld>
            <a:endParaRPr lang="en-US">
              <a:solidFill>
                <a:prstClr val="white"/>
              </a:solidFill>
              <a:latin typeface="News Gothic MT"/>
            </a:endParaRPr>
          </a:p>
        </p:txBody>
      </p:sp>
    </p:spTree>
    <p:extLst>
      <p:ext uri="{BB962C8B-B14F-4D97-AF65-F5344CB8AC3E}">
        <p14:creationId xmlns:p14="http://schemas.microsoft.com/office/powerpoint/2010/main" val="137904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pic>
        <p:nvPicPr>
          <p:cNvPr id="13" name="Content Placeholder 22" descr="aristotle-issue-sh.jpg"/>
          <p:cNvPicPr>
            <a:picLocks noGrp="1" noChangeAspect="1"/>
          </p:cNvPicPr>
          <p:nvPr>
            <p:ph idx="1"/>
          </p:nvPr>
        </p:nvPicPr>
        <p:blipFill>
          <a:blip r:embed="rId3">
            <a:extLst>
              <a:ext uri="{28A0092B-C50C-407E-A947-70E740481C1C}">
                <a14:useLocalDpi xmlns:a14="http://schemas.microsoft.com/office/drawing/2010/main" val="0"/>
              </a:ext>
            </a:extLst>
          </a:blip>
          <a:srcRect t="29827" b="29827"/>
          <a:stretch>
            <a:fillRect/>
          </a:stretch>
        </p:blipFill>
        <p:spPr>
          <a:xfrm>
            <a:off x="2073276" y="1169690"/>
            <a:ext cx="8042275" cy="4923136"/>
          </a:xfrm>
        </p:spPr>
      </p:pic>
      <p:sp>
        <p:nvSpPr>
          <p:cNvPr id="8" name="Down Arrow 7"/>
          <p:cNvSpPr/>
          <p:nvPr/>
        </p:nvSpPr>
        <p:spPr>
          <a:xfrm>
            <a:off x="6281221" y="2606736"/>
            <a:ext cx="256243" cy="16152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News Gothic MT"/>
            </a:endParaRPr>
          </a:p>
        </p:txBody>
      </p:sp>
      <p:grpSp>
        <p:nvGrpSpPr>
          <p:cNvPr id="3" name="Group 2"/>
          <p:cNvGrpSpPr/>
          <p:nvPr/>
        </p:nvGrpSpPr>
        <p:grpSpPr>
          <a:xfrm>
            <a:off x="2526694" y="1904924"/>
            <a:ext cx="7588857" cy="3163731"/>
            <a:chOff x="1002693" y="1904923"/>
            <a:chExt cx="7588857" cy="3163731"/>
          </a:xfrm>
        </p:grpSpPr>
        <p:sp>
          <p:nvSpPr>
            <p:cNvPr id="7" name="Rectangle 6"/>
            <p:cNvSpPr/>
            <p:nvPr/>
          </p:nvSpPr>
          <p:spPr>
            <a:xfrm>
              <a:off x="3643117" y="1904923"/>
              <a:ext cx="2640424" cy="7018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prstClr val="white"/>
                  </a:solidFill>
                  <a:latin typeface="News Gothic MT"/>
                </a:rPr>
                <a:t>Πρώτες Αρχές</a:t>
              </a:r>
              <a:endParaRPr lang="en-US" dirty="0">
                <a:solidFill>
                  <a:prstClr val="white"/>
                </a:solidFill>
                <a:latin typeface="News Gothic MT"/>
              </a:endParaRPr>
            </a:p>
          </p:txBody>
        </p:sp>
        <p:sp>
          <p:nvSpPr>
            <p:cNvPr id="10" name="Rectangle 9"/>
            <p:cNvSpPr/>
            <p:nvPr/>
          </p:nvSpPr>
          <p:spPr>
            <a:xfrm>
              <a:off x="3910501" y="4222022"/>
              <a:ext cx="2228206" cy="846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a:solidFill>
                    <a:prstClr val="white"/>
                  </a:solidFill>
                  <a:latin typeface="News Gothic MT"/>
                </a:rPr>
                <a:t>Λιγότερο θεμελιώδεις Αρχές</a:t>
              </a:r>
              <a:endParaRPr lang="en-US" dirty="0">
                <a:solidFill>
                  <a:prstClr val="white"/>
                </a:solidFill>
                <a:latin typeface="News Gothic MT"/>
              </a:endParaRPr>
            </a:p>
          </p:txBody>
        </p:sp>
        <p:cxnSp>
          <p:nvCxnSpPr>
            <p:cNvPr id="12" name="Curved Connector 11"/>
            <p:cNvCxnSpPr/>
            <p:nvPr/>
          </p:nvCxnSpPr>
          <p:spPr>
            <a:xfrm rot="5400000" flipH="1" flipV="1">
              <a:off x="1726433" y="2639519"/>
              <a:ext cx="2095369" cy="2049949"/>
            </a:xfrm>
            <a:prstGeom prst="curvedConnector3">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7" name="Right Brace 16"/>
            <p:cNvSpPr/>
            <p:nvPr/>
          </p:nvSpPr>
          <p:spPr>
            <a:xfrm>
              <a:off x="6138706" y="2807254"/>
              <a:ext cx="980411" cy="1314508"/>
            </a:xfrm>
            <a:prstGeom prst="righ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News Gothic MT"/>
              </a:endParaRPr>
            </a:p>
          </p:txBody>
        </p:sp>
        <p:sp>
          <p:nvSpPr>
            <p:cNvPr id="19" name="TextBox 18"/>
            <p:cNvSpPr txBox="1"/>
            <p:nvPr/>
          </p:nvSpPr>
          <p:spPr>
            <a:xfrm>
              <a:off x="7119117" y="3275130"/>
              <a:ext cx="1472433" cy="369332"/>
            </a:xfrm>
            <a:prstGeom prst="rect">
              <a:avLst/>
            </a:prstGeom>
            <a:noFill/>
          </p:spPr>
          <p:txBody>
            <a:bodyPr wrap="square" rtlCol="0">
              <a:spAutoFit/>
            </a:bodyPr>
            <a:lstStyle/>
            <a:p>
              <a:r>
                <a:rPr lang="el-GR"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rPr>
                <a:t>Παραγωγή</a:t>
              </a:r>
              <a:endParaRPr lang="en-US"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endParaRPr>
            </a:p>
          </p:txBody>
        </p:sp>
        <p:sp>
          <p:nvSpPr>
            <p:cNvPr id="21" name="TextBox 20"/>
            <p:cNvSpPr txBox="1"/>
            <p:nvPr/>
          </p:nvSpPr>
          <p:spPr>
            <a:xfrm>
              <a:off x="1002693" y="3442229"/>
              <a:ext cx="1370346" cy="369332"/>
            </a:xfrm>
            <a:prstGeom prst="rect">
              <a:avLst/>
            </a:prstGeom>
            <a:noFill/>
          </p:spPr>
          <p:txBody>
            <a:bodyPr wrap="square" rtlCol="0">
              <a:spAutoFit/>
            </a:bodyPr>
            <a:lstStyle/>
            <a:p>
              <a:r>
                <a:rPr lang="el-GR"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rPr>
                <a:t>Επαγωγή</a:t>
              </a:r>
              <a:endParaRPr lang="en-US"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endParaRPr>
            </a:p>
          </p:txBody>
        </p:sp>
        <p:sp>
          <p:nvSpPr>
            <p:cNvPr id="22" name="TextBox 21"/>
            <p:cNvSpPr txBox="1"/>
            <p:nvPr/>
          </p:nvSpPr>
          <p:spPr>
            <a:xfrm rot="10800000" flipV="1">
              <a:off x="1002693" y="4623058"/>
              <a:ext cx="1938539" cy="369332"/>
            </a:xfrm>
            <a:prstGeom prst="rect">
              <a:avLst/>
            </a:prstGeom>
            <a:noFill/>
          </p:spPr>
          <p:txBody>
            <a:bodyPr wrap="square" rtlCol="0">
              <a:spAutoFit/>
            </a:bodyPr>
            <a:lstStyle/>
            <a:p>
              <a:r>
                <a:rPr lang="el-GR" b="1" spc="300" dirty="0">
                  <a:ln w="11430" cmpd="sng">
                    <a:solidFill>
                      <a:srgbClr val="2C7C9F">
                        <a:tint val="10000"/>
                      </a:srgbClr>
                    </a:solidFill>
                    <a:prstDash val="solid"/>
                    <a:miter lim="800000"/>
                  </a:ln>
                  <a:gradFill>
                    <a:gsLst>
                      <a:gs pos="10000">
                        <a:srgbClr val="2C7C9F">
                          <a:tint val="83000"/>
                          <a:shade val="100000"/>
                          <a:satMod val="200000"/>
                        </a:srgbClr>
                      </a:gs>
                      <a:gs pos="75000">
                        <a:srgbClr val="2C7C9F">
                          <a:tint val="100000"/>
                          <a:shade val="50000"/>
                          <a:satMod val="150000"/>
                        </a:srgbClr>
                      </a:gs>
                    </a:gsLst>
                    <a:lin ang="5400000"/>
                  </a:gradFill>
                  <a:effectLst>
                    <a:glow rad="45500">
                      <a:srgbClr val="2C7C9F">
                        <a:satMod val="220000"/>
                        <a:alpha val="35000"/>
                      </a:srgbClr>
                    </a:glow>
                  </a:effectLst>
                  <a:latin typeface="News Gothic MT"/>
                </a:rPr>
                <a:t>Εμπειρία</a:t>
              </a:r>
              <a:endParaRPr lang="en-US" b="1" spc="300" dirty="0">
                <a:ln w="11430" cmpd="sng">
                  <a:solidFill>
                    <a:srgbClr val="2C7C9F">
                      <a:tint val="10000"/>
                    </a:srgbClr>
                  </a:solidFill>
                  <a:prstDash val="solid"/>
                  <a:miter lim="800000"/>
                </a:ln>
                <a:gradFill>
                  <a:gsLst>
                    <a:gs pos="10000">
                      <a:srgbClr val="2C7C9F">
                        <a:tint val="83000"/>
                        <a:shade val="100000"/>
                        <a:satMod val="200000"/>
                      </a:srgbClr>
                    </a:gs>
                    <a:gs pos="75000">
                      <a:srgbClr val="2C7C9F">
                        <a:tint val="100000"/>
                        <a:shade val="50000"/>
                        <a:satMod val="150000"/>
                      </a:srgbClr>
                    </a:gs>
                  </a:gsLst>
                  <a:lin ang="5400000"/>
                </a:gradFill>
                <a:effectLst>
                  <a:glow rad="45500">
                    <a:srgbClr val="2C7C9F">
                      <a:satMod val="220000"/>
                      <a:alpha val="35000"/>
                    </a:srgbClr>
                  </a:glow>
                </a:effectLst>
                <a:latin typeface="News Gothic MT"/>
              </a:endParaRPr>
            </a:p>
          </p:txBody>
        </p:sp>
      </p:grpSp>
      <p:sp>
        <p:nvSpPr>
          <p:cNvPr id="2" name="Title 1"/>
          <p:cNvSpPr>
            <a:spLocks noGrp="1"/>
          </p:cNvSpPr>
          <p:nvPr>
            <p:ph type="title"/>
          </p:nvPr>
        </p:nvSpPr>
        <p:spPr>
          <a:xfrm>
            <a:off x="2073275" y="107577"/>
            <a:ext cx="8042276" cy="839315"/>
          </a:xfrm>
        </p:spPr>
        <p:txBody>
          <a:bodyPr/>
          <a:lstStyle/>
          <a:p>
            <a:r>
              <a:rPr lang="el-GR" sz="3600" b="1" dirty="0"/>
              <a:t>ΑΡΙΣΤΟΤΕΛΗΣ</a:t>
            </a:r>
            <a:endParaRPr lang="en-US" sz="3600" b="1" dirty="0"/>
          </a:p>
        </p:txBody>
      </p:sp>
      <p:sp>
        <p:nvSpPr>
          <p:cNvPr id="4" name="Footer Placeholder 3"/>
          <p:cNvSpPr>
            <a:spLocks noGrp="1"/>
          </p:cNvSpPr>
          <p:nvPr>
            <p:ph type="ftr" sz="quarter" idx="11"/>
          </p:nvPr>
        </p:nvSpPr>
        <p:spPr/>
        <p:txBody>
          <a:bodyPr/>
          <a:lstStyle/>
          <a:p>
            <a:endParaRPr lang="en-US">
              <a:solidFill>
                <a:prstClr val="white"/>
              </a:solidFill>
              <a:latin typeface="News Gothic MT"/>
            </a:endParaRPr>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63</a:t>
            </a:fld>
            <a:endParaRPr lang="en-US">
              <a:solidFill>
                <a:prstClr val="white"/>
              </a:solidFill>
              <a:latin typeface="News Gothic MT"/>
            </a:endParaRPr>
          </a:p>
        </p:txBody>
      </p:sp>
    </p:spTree>
    <p:extLst>
      <p:ext uri="{BB962C8B-B14F-4D97-AF65-F5344CB8AC3E}">
        <p14:creationId xmlns:p14="http://schemas.microsoft.com/office/powerpoint/2010/main" val="3725141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285460"/>
            <a:ext cx="8042276" cy="618287"/>
          </a:xfrm>
        </p:spPr>
        <p:txBody>
          <a:bodyPr/>
          <a:lstStyle/>
          <a:p>
            <a:pPr algn="l"/>
            <a:r>
              <a:rPr lang="el-GR" sz="2800" b="1" dirty="0"/>
              <a:t>Το εξέχον πρόβλημα ήταν το εξής:</a:t>
            </a:r>
            <a:endParaRPr lang="en-US" sz="2800" dirty="0"/>
          </a:p>
        </p:txBody>
      </p:sp>
      <p:sp>
        <p:nvSpPr>
          <p:cNvPr id="3" name="Content Placeholder 2"/>
          <p:cNvSpPr>
            <a:spLocks noGrp="1"/>
          </p:cNvSpPr>
          <p:nvPr>
            <p:ph idx="1"/>
          </p:nvPr>
        </p:nvSpPr>
        <p:spPr>
          <a:xfrm>
            <a:off x="2073275" y="980311"/>
            <a:ext cx="8218715" cy="5592229"/>
          </a:xfrm>
        </p:spPr>
        <p:txBody>
          <a:bodyPr>
            <a:normAutofit fontScale="85000" lnSpcReduction="20000"/>
          </a:bodyPr>
          <a:lstStyle/>
          <a:p>
            <a:pPr marL="0" indent="0" algn="just">
              <a:buNone/>
            </a:pPr>
            <a:r>
              <a:rPr lang="el-GR" dirty="0">
                <a:solidFill>
                  <a:srgbClr val="FF6600"/>
                </a:solidFill>
              </a:rPr>
              <a:t>Ποιο είναι το </a:t>
            </a:r>
            <a:r>
              <a:rPr lang="en-US" dirty="0">
                <a:solidFill>
                  <a:srgbClr val="FF6600"/>
                </a:solidFill>
              </a:rPr>
              <a:t>status </a:t>
            </a:r>
            <a:r>
              <a:rPr lang="el-GR" dirty="0">
                <a:solidFill>
                  <a:srgbClr val="FF6600"/>
                </a:solidFill>
              </a:rPr>
              <a:t>των βασικών αρχών της επιστήμης; Και ταυτοχρόνως, ποια είναι η σωστή μέθοδος για να κάνουμε επιστήμη;</a:t>
            </a:r>
            <a:endParaRPr lang="en-US" dirty="0">
              <a:solidFill>
                <a:srgbClr val="FF6600"/>
              </a:solidFill>
            </a:endParaRPr>
          </a:p>
          <a:p>
            <a:pPr marL="0" indent="0" algn="just">
              <a:buNone/>
            </a:pPr>
            <a:r>
              <a:rPr lang="el-GR" b="1" dirty="0"/>
              <a:t>Ο </a:t>
            </a:r>
            <a:r>
              <a:rPr lang="en-US" b="1" dirty="0"/>
              <a:t>Einstein </a:t>
            </a:r>
            <a:r>
              <a:rPr lang="el-GR" b="1" dirty="0"/>
              <a:t>εισήγαγε την ατομική θεωρία της ύλης </a:t>
            </a:r>
            <a:r>
              <a:rPr lang="el-GR" b="1" i="1" dirty="0"/>
              <a:t>και</a:t>
            </a:r>
            <a:r>
              <a:rPr lang="en-US" b="1" dirty="0"/>
              <a:t> </a:t>
            </a:r>
            <a:r>
              <a:rPr lang="el-GR" b="1" dirty="0"/>
              <a:t>την ειδική</a:t>
            </a:r>
            <a:r>
              <a:rPr lang="en-US" b="1" dirty="0"/>
              <a:t> (</a:t>
            </a:r>
            <a:r>
              <a:rPr lang="el-GR" b="1" dirty="0"/>
              <a:t>και έπειτα τη γενική</a:t>
            </a:r>
            <a:r>
              <a:rPr lang="en-US" b="1" dirty="0"/>
              <a:t>) </a:t>
            </a:r>
            <a:r>
              <a:rPr lang="el-GR" b="1" dirty="0"/>
              <a:t>θεωρία της σχετικότητας</a:t>
            </a:r>
            <a:r>
              <a:rPr lang="en-US" b="1" dirty="0"/>
              <a:t>.</a:t>
            </a:r>
            <a:endParaRPr lang="en-US" dirty="0"/>
          </a:p>
          <a:p>
            <a:pPr algn="just"/>
            <a:r>
              <a:rPr lang="el-GR" dirty="0"/>
              <a:t>Είναι ο ίδιος τύπος θεωρίας;</a:t>
            </a:r>
            <a:r>
              <a:rPr lang="en-US" dirty="0"/>
              <a:t> </a:t>
            </a:r>
            <a:r>
              <a:rPr lang="el-GR" dirty="0"/>
              <a:t>Και αν όχι γιατί όχι;</a:t>
            </a:r>
            <a:endParaRPr lang="en-US" dirty="0"/>
          </a:p>
          <a:p>
            <a:pPr algn="just"/>
            <a:r>
              <a:rPr lang="el-GR" b="1" dirty="0"/>
              <a:t>Η ατομική θεωρία της ύλης </a:t>
            </a:r>
            <a:r>
              <a:rPr lang="el-GR" dirty="0"/>
              <a:t>θέτει μη </a:t>
            </a:r>
            <a:r>
              <a:rPr lang="el-GR" dirty="0" err="1"/>
              <a:t>παρατηρήσιμες</a:t>
            </a:r>
            <a:r>
              <a:rPr lang="el-GR" dirty="0"/>
              <a:t> οντότητες </a:t>
            </a:r>
            <a:r>
              <a:rPr lang="en-US" dirty="0"/>
              <a:t>(</a:t>
            </a:r>
            <a:r>
              <a:rPr lang="el-GR" dirty="0"/>
              <a:t>άτομα</a:t>
            </a:r>
            <a:r>
              <a:rPr lang="en-US" dirty="0"/>
              <a:t>) </a:t>
            </a:r>
            <a:r>
              <a:rPr lang="el-GR" dirty="0"/>
              <a:t>και έχει σκοπό </a:t>
            </a:r>
            <a:r>
              <a:rPr lang="el-GR" dirty="0">
                <a:solidFill>
                  <a:srgbClr val="3366FF"/>
                </a:solidFill>
              </a:rPr>
              <a:t>να εξηγήσει</a:t>
            </a:r>
            <a:r>
              <a:rPr lang="en-US" dirty="0"/>
              <a:t> </a:t>
            </a:r>
            <a:r>
              <a:rPr lang="el-GR" dirty="0"/>
              <a:t>όλα τα μακροσκοπικά φαινόμενα στη βάση των ιδιοτήτων</a:t>
            </a:r>
            <a:r>
              <a:rPr lang="en-US" dirty="0"/>
              <a:t> </a:t>
            </a:r>
            <a:r>
              <a:rPr lang="el-GR" dirty="0"/>
              <a:t>και των νόμων αλληλεπίδρασης των ατόμων</a:t>
            </a:r>
            <a:r>
              <a:rPr lang="en-US" dirty="0"/>
              <a:t>.</a:t>
            </a:r>
          </a:p>
          <a:p>
            <a:pPr algn="just"/>
            <a:r>
              <a:rPr lang="el-GR" b="1" dirty="0"/>
              <a:t>Η </a:t>
            </a:r>
            <a:r>
              <a:rPr lang="en-US" b="1" dirty="0"/>
              <a:t>STR</a:t>
            </a:r>
            <a:r>
              <a:rPr lang="en-US" dirty="0"/>
              <a:t>, </a:t>
            </a:r>
            <a:r>
              <a:rPr lang="el-GR" dirty="0"/>
              <a:t>από την άλλη μεριά</a:t>
            </a:r>
            <a:r>
              <a:rPr lang="en-US" dirty="0"/>
              <a:t>, </a:t>
            </a:r>
            <a:r>
              <a:rPr lang="el-GR" dirty="0"/>
              <a:t>εδράζεται σε </a:t>
            </a:r>
            <a:r>
              <a:rPr lang="el-GR" b="1" dirty="0"/>
              <a:t>δυο αρχές </a:t>
            </a:r>
            <a:r>
              <a:rPr lang="en-US" dirty="0"/>
              <a:t>(</a:t>
            </a:r>
            <a:r>
              <a:rPr lang="el-GR" dirty="0"/>
              <a:t>την</a:t>
            </a:r>
            <a:r>
              <a:rPr lang="en-US" dirty="0"/>
              <a:t> </a:t>
            </a:r>
            <a:r>
              <a:rPr lang="el-GR" dirty="0"/>
              <a:t>Αρχή</a:t>
            </a:r>
            <a:r>
              <a:rPr lang="en-US" dirty="0"/>
              <a:t> </a:t>
            </a:r>
            <a:r>
              <a:rPr lang="el-GR" dirty="0"/>
              <a:t>της σχετικότητας</a:t>
            </a:r>
            <a:r>
              <a:rPr lang="en-US" dirty="0"/>
              <a:t> </a:t>
            </a:r>
            <a:r>
              <a:rPr lang="el-GR" dirty="0"/>
              <a:t>και το αξίωμα του φωτός</a:t>
            </a:r>
            <a:r>
              <a:rPr lang="en-US" dirty="0"/>
              <a:t>) </a:t>
            </a:r>
            <a:r>
              <a:rPr lang="el-GR" dirty="0"/>
              <a:t>που επιβάλλουν κάποιους </a:t>
            </a:r>
            <a:r>
              <a:rPr lang="el-GR" dirty="0">
                <a:solidFill>
                  <a:srgbClr val="3366FF"/>
                </a:solidFill>
              </a:rPr>
              <a:t>γενικούς περιορισμούς </a:t>
            </a:r>
            <a:r>
              <a:rPr lang="el-GR" dirty="0"/>
              <a:t>στη </a:t>
            </a:r>
            <a:r>
              <a:rPr lang="el-GR" dirty="0" err="1"/>
              <a:t>χωρο</a:t>
            </a:r>
            <a:r>
              <a:rPr lang="el-GR" dirty="0"/>
              <a:t>-χρονική δομή του κόσμου και τους νόμους της κίνησης</a:t>
            </a:r>
            <a:r>
              <a:rPr lang="en-US" dirty="0"/>
              <a:t>. </a:t>
            </a:r>
          </a:p>
          <a:p>
            <a:pPr algn="just"/>
            <a:r>
              <a:rPr lang="el-GR" dirty="0"/>
              <a:t>Θα μπορούσε κανείς να πει ότι η </a:t>
            </a:r>
            <a:r>
              <a:rPr lang="en-US" dirty="0"/>
              <a:t>ATM </a:t>
            </a:r>
            <a:r>
              <a:rPr lang="el-GR" dirty="0"/>
              <a:t>εδράζεται σε υποθέσεις</a:t>
            </a:r>
            <a:r>
              <a:rPr lang="en-US" dirty="0"/>
              <a:t>, </a:t>
            </a:r>
            <a:r>
              <a:rPr lang="el-GR" dirty="0"/>
              <a:t>ενώ η</a:t>
            </a:r>
            <a:r>
              <a:rPr lang="en-US" dirty="0"/>
              <a:t> STR </a:t>
            </a:r>
            <a:r>
              <a:rPr lang="el-GR" dirty="0"/>
              <a:t>εδράζεται σε</a:t>
            </a:r>
            <a:r>
              <a:rPr lang="en-US" dirty="0"/>
              <a:t> </a:t>
            </a:r>
            <a:r>
              <a:rPr lang="el-GR" dirty="0"/>
              <a:t>Αρχές</a:t>
            </a:r>
            <a:r>
              <a:rPr lang="en-US" dirty="0"/>
              <a:t>.</a:t>
            </a:r>
          </a:p>
          <a:p>
            <a:pPr marL="0" indent="0" algn="ctr">
              <a:buNone/>
            </a:pPr>
            <a:r>
              <a:rPr lang="el-GR" b="1" dirty="0">
                <a:solidFill>
                  <a:srgbClr val="FF6600"/>
                </a:solidFill>
              </a:rPr>
              <a:t>Υπάρχει καμιά Διαφορά;</a:t>
            </a:r>
            <a:endParaRPr lang="en-US" b="1" dirty="0">
              <a:solidFill>
                <a:srgbClr val="FF6600"/>
              </a:solidFill>
            </a:endParaRPr>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64</a:t>
            </a:fld>
            <a:endParaRPr lang="en-US">
              <a:solidFill>
                <a:prstClr val="white"/>
              </a:solidFill>
              <a:latin typeface="News Gothic MT"/>
            </a:endParaRPr>
          </a:p>
        </p:txBody>
      </p:sp>
    </p:spTree>
    <p:extLst>
      <p:ext uri="{BB962C8B-B14F-4D97-AF65-F5344CB8AC3E}">
        <p14:creationId xmlns:p14="http://schemas.microsoft.com/office/powerpoint/2010/main" val="2357159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961854"/>
          </a:xfrm>
        </p:spPr>
        <p:txBody>
          <a:bodyPr/>
          <a:lstStyle/>
          <a:p>
            <a:r>
              <a:rPr lang="en-US" sz="2400" b="1" dirty="0"/>
              <a:t>‘What Is The Theory of Relativity?’</a:t>
            </a:r>
            <a:br>
              <a:rPr lang="en-US" sz="2400" dirty="0"/>
            </a:br>
            <a:r>
              <a:rPr lang="en-US" sz="2400" dirty="0"/>
              <a:t> The London Times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November 28, 1919</a:t>
            </a:r>
            <a:r>
              <a:rPr lang="en-US" sz="2400" dirty="0"/>
              <a:t> </a:t>
            </a:r>
          </a:p>
        </p:txBody>
      </p:sp>
      <p:sp>
        <p:nvSpPr>
          <p:cNvPr id="3" name="Content Placeholder 2"/>
          <p:cNvSpPr>
            <a:spLocks noGrp="1"/>
          </p:cNvSpPr>
          <p:nvPr>
            <p:ph idx="1"/>
          </p:nvPr>
        </p:nvSpPr>
        <p:spPr>
          <a:xfrm>
            <a:off x="1812274" y="1259670"/>
            <a:ext cx="8567451" cy="4801765"/>
          </a:xfrm>
        </p:spPr>
        <p:txBody>
          <a:bodyPr>
            <a:normAutofit fontScale="25000" lnSpcReduction="20000"/>
          </a:bodyPr>
          <a:lstStyle/>
          <a:p>
            <a:pPr marL="0" indent="0" algn="just">
              <a:buNone/>
            </a:pPr>
            <a:r>
              <a:rPr lang="el-GR" sz="8000" b="1" dirty="0" err="1">
                <a:effectLst>
                  <a:glow rad="139700">
                    <a:schemeClr val="accent3">
                      <a:satMod val="175000"/>
                      <a:alpha val="40000"/>
                    </a:schemeClr>
                  </a:glow>
                </a:effectLst>
              </a:rPr>
              <a:t>Συγκροτητικές</a:t>
            </a:r>
            <a:r>
              <a:rPr lang="el-GR" sz="8000" b="1" dirty="0">
                <a:effectLst>
                  <a:glow rad="139700">
                    <a:schemeClr val="accent3">
                      <a:satMod val="175000"/>
                      <a:alpha val="40000"/>
                    </a:schemeClr>
                  </a:glow>
                </a:effectLst>
              </a:rPr>
              <a:t> Θεωρίες </a:t>
            </a:r>
            <a:r>
              <a:rPr lang="en-US" sz="8000" dirty="0"/>
              <a:t>“</a:t>
            </a:r>
            <a:r>
              <a:rPr lang="el-GR" sz="8000" dirty="0"/>
              <a:t>επιχειρούν να οικοδομήσουν μια εικόνα των πιο σύνθετων φαινομένων από τα υλικά ενός σχετικά απλού τυπικού σχήματος από το οποίο εκκινούν</a:t>
            </a:r>
            <a:r>
              <a:rPr lang="en-US" sz="8000" dirty="0"/>
              <a:t>”. </a:t>
            </a:r>
          </a:p>
          <a:p>
            <a:pPr marL="0" indent="0" algn="just">
              <a:buNone/>
            </a:pPr>
            <a:r>
              <a:rPr lang="el-GR" sz="8000" dirty="0"/>
              <a:t>Παράδειγμα</a:t>
            </a:r>
            <a:r>
              <a:rPr lang="en-US" sz="8000" dirty="0"/>
              <a:t>: </a:t>
            </a:r>
            <a:r>
              <a:rPr lang="el-GR" sz="8000" dirty="0"/>
              <a:t>η</a:t>
            </a:r>
            <a:r>
              <a:rPr lang="en-US" sz="8000" dirty="0"/>
              <a:t> </a:t>
            </a:r>
            <a:r>
              <a:rPr lang="el-GR" sz="8000" dirty="0">
                <a:solidFill>
                  <a:srgbClr val="FF4040"/>
                </a:solidFill>
              </a:rPr>
              <a:t>κινητική θεωρία των αερίων </a:t>
            </a:r>
            <a:r>
              <a:rPr lang="el-GR" sz="8000" dirty="0"/>
              <a:t>η οποία</a:t>
            </a:r>
            <a:r>
              <a:rPr lang="en-US" sz="8000" dirty="0"/>
              <a:t> “</a:t>
            </a:r>
            <a:r>
              <a:rPr lang="el-GR" sz="8000" dirty="0"/>
              <a:t>επιδιώκει</a:t>
            </a:r>
            <a:r>
              <a:rPr lang="en-US" sz="8000" dirty="0"/>
              <a:t> </a:t>
            </a:r>
            <a:r>
              <a:rPr lang="el-GR" sz="8000" dirty="0"/>
              <a:t>να αναγάγει διεργασίες μηχανικές</a:t>
            </a:r>
            <a:r>
              <a:rPr lang="en-US" sz="8000" dirty="0"/>
              <a:t>, </a:t>
            </a:r>
            <a:r>
              <a:rPr lang="el-GR" sz="8000" dirty="0"/>
              <a:t>θερμικές και διάχυσης σε κινήσεις μορίων</a:t>
            </a:r>
            <a:r>
              <a:rPr lang="en-US" sz="8000" dirty="0"/>
              <a:t>—</a:t>
            </a:r>
            <a:r>
              <a:rPr lang="el-GR" sz="8000" dirty="0"/>
              <a:t>π.χ.</a:t>
            </a:r>
            <a:r>
              <a:rPr lang="en-US" sz="8000" dirty="0"/>
              <a:t>, </a:t>
            </a:r>
            <a:r>
              <a:rPr lang="el-GR" sz="8000" b="1" dirty="0"/>
              <a:t>να τις οικοδομήσει πάνω στην υπόθεση της μοριακής κίνησης</a:t>
            </a:r>
            <a:r>
              <a:rPr lang="en-US" sz="8000" dirty="0"/>
              <a:t>”.  </a:t>
            </a:r>
          </a:p>
          <a:p>
            <a:pPr marL="0" indent="0" algn="just">
              <a:buNone/>
            </a:pPr>
            <a:r>
              <a:rPr lang="el-GR" sz="8000" b="1" dirty="0">
                <a:effectLst>
                  <a:glow rad="139700">
                    <a:schemeClr val="accent3">
                      <a:satMod val="175000"/>
                      <a:alpha val="40000"/>
                    </a:schemeClr>
                  </a:glow>
                </a:effectLst>
              </a:rPr>
              <a:t>Θεωρίες - Αρχών</a:t>
            </a:r>
            <a:r>
              <a:rPr lang="en-US" sz="8000" dirty="0">
                <a:effectLst>
                  <a:glow rad="139700">
                    <a:schemeClr val="accent3">
                      <a:satMod val="175000"/>
                      <a:alpha val="40000"/>
                    </a:schemeClr>
                  </a:glow>
                </a:effectLst>
              </a:rPr>
              <a:t> </a:t>
            </a:r>
            <a:r>
              <a:rPr lang="en-US" sz="8000" dirty="0"/>
              <a:t>“</a:t>
            </a:r>
            <a:r>
              <a:rPr lang="el-GR" sz="8000" dirty="0"/>
              <a:t>Τα στοιχεία που διαμορφώνουν τη βάση τους και το σημείο εκκίνησης τους </a:t>
            </a:r>
            <a:r>
              <a:rPr lang="el-GR" sz="8000" b="1" dirty="0"/>
              <a:t>δεν είναι υποθετικά συγκροτημένα αλλά  εμπειρικά ανακαλυμμένα</a:t>
            </a:r>
            <a:r>
              <a:rPr lang="en-US" sz="8000" dirty="0"/>
              <a:t>, </a:t>
            </a:r>
            <a:r>
              <a:rPr lang="el-GR" sz="8000" dirty="0"/>
              <a:t>γενικά χαρακτηριστικά φυσικών διεργασιών</a:t>
            </a:r>
            <a:r>
              <a:rPr lang="en-US" sz="8000" dirty="0"/>
              <a:t>, </a:t>
            </a:r>
            <a:r>
              <a:rPr lang="el-GR" sz="8000" dirty="0"/>
              <a:t>αρχές</a:t>
            </a:r>
            <a:r>
              <a:rPr lang="en-US" sz="8000" dirty="0"/>
              <a:t> </a:t>
            </a:r>
            <a:r>
              <a:rPr lang="el-GR" sz="8000" dirty="0"/>
              <a:t>από όπου προκύπτουν</a:t>
            </a:r>
            <a:r>
              <a:rPr lang="en-US" sz="8000" dirty="0"/>
              <a:t> </a:t>
            </a:r>
            <a:r>
              <a:rPr lang="el-GR" sz="8000" dirty="0"/>
              <a:t>μαθηματικά</a:t>
            </a:r>
            <a:r>
              <a:rPr lang="en-US" sz="8000" dirty="0"/>
              <a:t> </a:t>
            </a:r>
            <a:r>
              <a:rPr lang="el-GR" sz="8000" dirty="0"/>
              <a:t>διαμορφωμένα κριτήρια τα οποία</a:t>
            </a:r>
            <a:r>
              <a:rPr lang="en-US" sz="8000" dirty="0"/>
              <a:t> </a:t>
            </a:r>
            <a:r>
              <a:rPr lang="el-GR" sz="8000" dirty="0"/>
              <a:t>οι ανεξάρτητες διεργασίες ή οι θεωρητικές τους παραστάσεις θα πρέπει να ικανοποιούν</a:t>
            </a:r>
            <a:r>
              <a:rPr lang="en-US" sz="8000" dirty="0"/>
              <a:t>.”</a:t>
            </a:r>
          </a:p>
          <a:p>
            <a:pPr marL="0" indent="0" algn="just">
              <a:buNone/>
            </a:pPr>
            <a:r>
              <a:rPr lang="el-GR" sz="8000" dirty="0"/>
              <a:t>Παράδειγμα</a:t>
            </a:r>
            <a:r>
              <a:rPr lang="en-US" sz="8000" dirty="0"/>
              <a:t>: </a:t>
            </a:r>
            <a:r>
              <a:rPr lang="el-GR" sz="8000" dirty="0"/>
              <a:t>η επιστήμη της </a:t>
            </a:r>
            <a:r>
              <a:rPr lang="el-GR" sz="8000" dirty="0">
                <a:solidFill>
                  <a:srgbClr val="FF4040"/>
                </a:solidFill>
              </a:rPr>
              <a:t>θερμοδυναμικής</a:t>
            </a:r>
            <a:r>
              <a:rPr lang="en-US" sz="8000" dirty="0"/>
              <a:t> </a:t>
            </a:r>
            <a:r>
              <a:rPr lang="el-GR" sz="8000" dirty="0"/>
              <a:t>που</a:t>
            </a:r>
            <a:r>
              <a:rPr lang="en-US" sz="8000" dirty="0"/>
              <a:t> “</a:t>
            </a:r>
            <a:r>
              <a:rPr lang="el-GR" sz="8000" dirty="0"/>
              <a:t>επιδιώκει</a:t>
            </a:r>
            <a:r>
              <a:rPr lang="en-US" sz="8000" dirty="0"/>
              <a:t> </a:t>
            </a:r>
            <a:r>
              <a:rPr lang="el-GR" sz="8000" dirty="0"/>
              <a:t>με αναλυτικά μέσα να παραγάγει αναγκαίες συνθήκες</a:t>
            </a:r>
            <a:r>
              <a:rPr lang="en-US" sz="8000" dirty="0"/>
              <a:t>, </a:t>
            </a:r>
            <a:r>
              <a:rPr lang="el-GR" sz="8000" dirty="0"/>
              <a:t>τις οποίες ανεξάρτητα γεγονότα θα πρέπει να ικανοποιούν</a:t>
            </a:r>
            <a:r>
              <a:rPr lang="en-US" sz="8000" dirty="0"/>
              <a:t>, </a:t>
            </a:r>
            <a:r>
              <a:rPr lang="el-GR" sz="8000" b="1" dirty="0"/>
              <a:t>από το καθολικά εμπειρικό γεγονός ότι η συνεχής κίνηση είναι αδύνατη</a:t>
            </a:r>
            <a:r>
              <a:rPr lang="en-US" sz="8000" dirty="0"/>
              <a:t>”.</a:t>
            </a:r>
            <a:r>
              <a:rPr lang="en-US" sz="7200" dirty="0"/>
              <a:t> </a:t>
            </a:r>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65</a:t>
            </a:fld>
            <a:endParaRPr lang="en-US">
              <a:solidFill>
                <a:prstClr val="white"/>
              </a:solidFill>
              <a:latin typeface="News Gothic MT"/>
            </a:endParaRPr>
          </a:p>
        </p:txBody>
      </p:sp>
    </p:spTree>
    <p:extLst>
      <p:ext uri="{BB962C8B-B14F-4D97-AF65-F5344CB8AC3E}">
        <p14:creationId xmlns:p14="http://schemas.microsoft.com/office/powerpoint/2010/main" val="3068966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727916"/>
          </a:xfrm>
        </p:spPr>
        <p:txBody>
          <a:bodyPr/>
          <a:lstStyle/>
          <a:p>
            <a:r>
              <a:rPr lang="el-GR" sz="3200" b="1" dirty="0"/>
              <a:t>Μια Επιστημολογική Διαφορά;</a:t>
            </a:r>
            <a:endParaRPr lang="en-US" sz="3200" b="1" dirty="0"/>
          </a:p>
        </p:txBody>
      </p:sp>
      <p:sp>
        <p:nvSpPr>
          <p:cNvPr id="3" name="Content Placeholder 2"/>
          <p:cNvSpPr>
            <a:spLocks noGrp="1"/>
          </p:cNvSpPr>
          <p:nvPr>
            <p:ph idx="1"/>
          </p:nvPr>
        </p:nvSpPr>
        <p:spPr>
          <a:xfrm>
            <a:off x="2073275" y="980311"/>
            <a:ext cx="8274420" cy="5603369"/>
          </a:xfrm>
        </p:spPr>
        <p:txBody>
          <a:bodyPr>
            <a:normAutofit fontScale="92500"/>
          </a:bodyPr>
          <a:lstStyle/>
          <a:p>
            <a:pPr marL="0" indent="0" algn="just">
              <a:buNone/>
            </a:pPr>
            <a:r>
              <a:rPr lang="el-GR" b="1" dirty="0"/>
              <a:t>Οι </a:t>
            </a:r>
            <a:r>
              <a:rPr lang="el-GR" b="1" dirty="0" err="1"/>
              <a:t>συγκροτητικές</a:t>
            </a:r>
            <a:r>
              <a:rPr lang="el-GR" b="1" dirty="0"/>
              <a:t> θεωρίες είναι εξηγητικές. </a:t>
            </a:r>
            <a:r>
              <a:rPr lang="el-GR" dirty="0"/>
              <a:t>Εδράζονται σε </a:t>
            </a:r>
            <a:r>
              <a:rPr lang="el-GR" b="1" dirty="0"/>
              <a:t>υποθέσεις</a:t>
            </a:r>
            <a:r>
              <a:rPr lang="en-US" dirty="0"/>
              <a:t> </a:t>
            </a:r>
            <a:r>
              <a:rPr lang="el-GR" dirty="0"/>
              <a:t>σχετικά με μικροσκοπικές </a:t>
            </a:r>
            <a:r>
              <a:rPr lang="en-US" dirty="0"/>
              <a:t>(</a:t>
            </a:r>
            <a:r>
              <a:rPr lang="el-GR" dirty="0"/>
              <a:t>μη </a:t>
            </a:r>
            <a:r>
              <a:rPr lang="el-GR" dirty="0" err="1"/>
              <a:t>παρατηρήσιμες</a:t>
            </a:r>
            <a:r>
              <a:rPr lang="en-US" dirty="0"/>
              <a:t>) </a:t>
            </a:r>
            <a:r>
              <a:rPr lang="el-GR" dirty="0"/>
              <a:t>οντότητες</a:t>
            </a:r>
            <a:r>
              <a:rPr lang="en-US" dirty="0"/>
              <a:t> </a:t>
            </a:r>
            <a:r>
              <a:rPr lang="el-GR" dirty="0"/>
              <a:t>και τις ιδιότητές τους</a:t>
            </a:r>
            <a:r>
              <a:rPr lang="en-US" dirty="0"/>
              <a:t>.  </a:t>
            </a:r>
          </a:p>
          <a:p>
            <a:pPr marL="0" indent="0" algn="just">
              <a:buNone/>
            </a:pPr>
            <a:r>
              <a:rPr lang="el-GR" b="1" dirty="0">
                <a:solidFill>
                  <a:schemeClr val="tx1"/>
                </a:solidFill>
              </a:rPr>
              <a:t>Θεωρίες-Αρχών</a:t>
            </a:r>
            <a:r>
              <a:rPr lang="en-US" b="1" dirty="0">
                <a:solidFill>
                  <a:schemeClr val="tx1"/>
                </a:solidFill>
              </a:rPr>
              <a:t> </a:t>
            </a:r>
            <a:r>
              <a:rPr lang="el-GR" dirty="0"/>
              <a:t>αποφεύγουν τις υποθέσεις και εκκινούν με</a:t>
            </a:r>
            <a:r>
              <a:rPr lang="en-US" dirty="0"/>
              <a:t> </a:t>
            </a:r>
            <a:r>
              <a:rPr lang="el-GR" dirty="0">
                <a:solidFill>
                  <a:srgbClr val="3366FF"/>
                </a:solidFill>
              </a:rPr>
              <a:t>γενικές αρχές</a:t>
            </a:r>
            <a:r>
              <a:rPr lang="en-US" dirty="0"/>
              <a:t> </a:t>
            </a:r>
            <a:r>
              <a:rPr lang="el-GR" dirty="0"/>
              <a:t>που έχουν μια πειραματική βάση</a:t>
            </a:r>
            <a:r>
              <a:rPr lang="en-US" dirty="0"/>
              <a:t>.</a:t>
            </a:r>
          </a:p>
          <a:p>
            <a:pPr marL="0" indent="0" algn="just">
              <a:buNone/>
            </a:pPr>
            <a:r>
              <a:rPr lang="en-US" dirty="0"/>
              <a:t>Prima facie, </a:t>
            </a:r>
            <a:r>
              <a:rPr lang="el-GR" dirty="0"/>
              <a:t>υπάρχει μια </a:t>
            </a:r>
            <a:r>
              <a:rPr lang="el-GR" b="1" dirty="0"/>
              <a:t>επιστημολογική διαφορά </a:t>
            </a:r>
            <a:r>
              <a:rPr lang="el-GR" dirty="0"/>
              <a:t>ανάμεσα στους δυο τύπους θεωρίας</a:t>
            </a:r>
            <a:r>
              <a:rPr lang="en-US" dirty="0"/>
              <a:t>: </a:t>
            </a:r>
            <a:r>
              <a:rPr lang="el-GR" dirty="0"/>
              <a:t>η </a:t>
            </a:r>
            <a:r>
              <a:rPr lang="en-US" dirty="0"/>
              <a:t>“</a:t>
            </a:r>
            <a:r>
              <a:rPr lang="el-GR" dirty="0" err="1"/>
              <a:t>συγκροτητική</a:t>
            </a:r>
            <a:r>
              <a:rPr lang="el-GR" dirty="0"/>
              <a:t> θεώρηση</a:t>
            </a:r>
            <a:r>
              <a:rPr lang="en-US" dirty="0"/>
              <a:t>” </a:t>
            </a:r>
            <a:r>
              <a:rPr lang="el-GR" dirty="0"/>
              <a:t>αυξάνει</a:t>
            </a:r>
            <a:r>
              <a:rPr lang="en-US" dirty="0"/>
              <a:t> “</a:t>
            </a:r>
            <a:r>
              <a:rPr lang="el-GR" dirty="0"/>
              <a:t>την απόσταση ανάμεσα στη θεμελίωση της θεωρίας</a:t>
            </a:r>
            <a:r>
              <a:rPr lang="en-US" dirty="0"/>
              <a:t> </a:t>
            </a:r>
            <a:r>
              <a:rPr lang="el-GR" dirty="0"/>
              <a:t>και τις αισθητηριακές εμπειρίες</a:t>
            </a:r>
            <a:r>
              <a:rPr lang="en-US" dirty="0"/>
              <a:t>” (305). </a:t>
            </a:r>
            <a:r>
              <a:rPr lang="el-GR" dirty="0"/>
              <a:t>Άρα</a:t>
            </a:r>
            <a:r>
              <a:rPr lang="en-US" dirty="0"/>
              <a:t> </a:t>
            </a:r>
            <a:r>
              <a:rPr lang="el-GR" dirty="0"/>
              <a:t>οι Θεωρίες Αρχών</a:t>
            </a:r>
            <a:r>
              <a:rPr lang="en-US" dirty="0"/>
              <a:t> </a:t>
            </a:r>
            <a:r>
              <a:rPr lang="el-GR" dirty="0"/>
              <a:t>φαίνεται να βρίσκονται </a:t>
            </a:r>
            <a:r>
              <a:rPr lang="el-GR" b="1" dirty="0"/>
              <a:t>πιο κοντά στην εμπειρία </a:t>
            </a:r>
            <a:r>
              <a:rPr lang="el-GR" dirty="0"/>
              <a:t>και επομένως να είναι</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πιο βέβαιες </a:t>
            </a:r>
            <a:r>
              <a:rPr lang="el-GR" dirty="0"/>
              <a:t>από τις </a:t>
            </a:r>
            <a:r>
              <a:rPr lang="el-GR" dirty="0" err="1"/>
              <a:t>συγκροτητικές</a:t>
            </a:r>
            <a:r>
              <a:rPr lang="el-GR" dirty="0"/>
              <a:t> θεωρίες</a:t>
            </a:r>
            <a:r>
              <a:rPr lang="en-US" dirty="0"/>
              <a:t>. </a:t>
            </a:r>
          </a:p>
          <a:p>
            <a:pPr marL="0" indent="0" algn="just">
              <a:buNone/>
            </a:pPr>
            <a:r>
              <a:rPr lang="el-GR" dirty="0"/>
              <a:t>Για τον</a:t>
            </a:r>
            <a:r>
              <a:rPr lang="en-US" dirty="0"/>
              <a:t> Einstein </a:t>
            </a:r>
            <a:r>
              <a:rPr lang="el-GR" dirty="0"/>
              <a:t>αυτό δεν συνιστά λόγο </a:t>
            </a:r>
            <a:r>
              <a:rPr lang="el-GR" dirty="0">
                <a:solidFill>
                  <a:schemeClr val="accent6">
                    <a:lumMod val="60000"/>
                    <a:lumOff val="40000"/>
                  </a:schemeClr>
                </a:solidFill>
              </a:rPr>
              <a:t>σκεπτικισμού</a:t>
            </a:r>
            <a:r>
              <a:rPr lang="en-US" dirty="0"/>
              <a:t>—</a:t>
            </a:r>
            <a:r>
              <a:rPr lang="el-GR" b="1" dirty="0"/>
              <a:t>Οι </a:t>
            </a:r>
            <a:r>
              <a:rPr lang="el-GR" b="1" dirty="0" err="1"/>
              <a:t>θεωρησιακές</a:t>
            </a:r>
            <a:r>
              <a:rPr lang="el-GR" b="1" dirty="0"/>
              <a:t> θεωρίες μπορούν να επιτύχουν </a:t>
            </a:r>
            <a:r>
              <a:rPr lang="en-US" b="1" dirty="0"/>
              <a:t>“</a:t>
            </a:r>
            <a:r>
              <a:rPr lang="el-GR" b="1" dirty="0"/>
              <a:t>λογική ενότητα</a:t>
            </a:r>
            <a:r>
              <a:rPr lang="en-US" b="1" dirty="0"/>
              <a:t>” </a:t>
            </a:r>
            <a:r>
              <a:rPr lang="el-GR" b="1" dirty="0"/>
              <a:t>και να ενοποιήσουν</a:t>
            </a:r>
            <a:r>
              <a:rPr lang="en-US" b="1" dirty="0"/>
              <a:t> </a:t>
            </a:r>
            <a:r>
              <a:rPr lang="el-GR" b="1" dirty="0"/>
              <a:t>διάφορα</a:t>
            </a:r>
            <a:r>
              <a:rPr lang="en-US" b="1" dirty="0"/>
              <a:t> </a:t>
            </a:r>
            <a:r>
              <a:rPr lang="el-GR" b="1" dirty="0"/>
              <a:t>φαινομενικά</a:t>
            </a:r>
            <a:r>
              <a:rPr lang="en-US" b="1" dirty="0"/>
              <a:t> </a:t>
            </a:r>
            <a:r>
              <a:rPr lang="el-GR" b="1" dirty="0"/>
              <a:t>ανόμοια</a:t>
            </a:r>
            <a:r>
              <a:rPr lang="en-US" b="1" dirty="0"/>
              <a:t> </a:t>
            </a:r>
            <a:r>
              <a:rPr lang="el-GR" b="1" dirty="0"/>
              <a:t>φαινόμενα</a:t>
            </a:r>
            <a:r>
              <a:rPr lang="en-US" dirty="0"/>
              <a:t>. </a:t>
            </a:r>
          </a:p>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66</a:t>
            </a:fld>
            <a:endParaRPr lang="en-US">
              <a:solidFill>
                <a:prstClr val="white"/>
              </a:solidFill>
              <a:latin typeface="News Gothic MT"/>
            </a:endParaRPr>
          </a:p>
        </p:txBody>
      </p:sp>
    </p:spTree>
    <p:extLst>
      <p:ext uri="{BB962C8B-B14F-4D97-AF65-F5344CB8AC3E}">
        <p14:creationId xmlns:p14="http://schemas.microsoft.com/office/powerpoint/2010/main" val="1341634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705637"/>
          </a:xfrm>
        </p:spPr>
        <p:txBody>
          <a:bodyPr/>
          <a:lstStyle/>
          <a:p>
            <a:r>
              <a:rPr lang="el-GR" sz="3200" b="1" dirty="0"/>
              <a:t>Οριστικές αξίες</a:t>
            </a:r>
            <a:r>
              <a:rPr lang="en-US" sz="3200" b="1" dirty="0"/>
              <a:t>, </a:t>
            </a:r>
            <a:r>
              <a:rPr lang="el-GR" sz="3200" b="1" dirty="0"/>
              <a:t>ανεξάρτητες μέθοδοι</a:t>
            </a:r>
            <a:endParaRPr lang="en-US" sz="3200" b="1" dirty="0"/>
          </a:p>
        </p:txBody>
      </p:sp>
      <p:sp>
        <p:nvSpPr>
          <p:cNvPr id="3" name="Content Placeholder 2"/>
          <p:cNvSpPr>
            <a:spLocks noGrp="1"/>
          </p:cNvSpPr>
          <p:nvPr>
            <p:ph idx="1"/>
          </p:nvPr>
        </p:nvSpPr>
        <p:spPr>
          <a:xfrm>
            <a:off x="2073276" y="980311"/>
            <a:ext cx="8240997" cy="5659068"/>
          </a:xfrm>
        </p:spPr>
        <p:txBody>
          <a:bodyPr>
            <a:normAutofit fontScale="77500" lnSpcReduction="20000"/>
          </a:bodyPr>
          <a:lstStyle/>
          <a:p>
            <a:pPr marL="0" indent="0" algn="just">
              <a:buNone/>
            </a:pPr>
            <a:r>
              <a:rPr lang="el-GR" dirty="0"/>
              <a:t>Κινητική θεωρία</a:t>
            </a:r>
            <a:r>
              <a:rPr lang="en-US" dirty="0"/>
              <a:t>: “</a:t>
            </a:r>
            <a:r>
              <a:rPr lang="el-GR" dirty="0"/>
              <a:t>παρήγαγε</a:t>
            </a:r>
            <a:r>
              <a:rPr lang="en-US" dirty="0"/>
              <a:t>, (…) </a:t>
            </a:r>
            <a:r>
              <a:rPr lang="el-GR" b="1" dirty="0"/>
              <a:t>οριστικές αξίες </a:t>
            </a:r>
            <a:r>
              <a:rPr lang="el-GR" dirty="0"/>
              <a:t>για τα αληθινά μεγέθη ή άτομα και μόρια που προέκυψαν από διάφορες </a:t>
            </a:r>
            <a:r>
              <a:rPr lang="el-GR" b="1" dirty="0"/>
              <a:t>ανεξάρτητες μεθόδους </a:t>
            </a:r>
            <a:r>
              <a:rPr lang="el-GR" dirty="0"/>
              <a:t>και που έτσι τοποθετήθηκαν πέρα από το πεδίο της εύλογης αμφιβολίας</a:t>
            </a:r>
            <a:r>
              <a:rPr lang="en-US" dirty="0"/>
              <a:t>” (303). </a:t>
            </a:r>
          </a:p>
          <a:p>
            <a:pPr marL="0" indent="0" algn="just">
              <a:buNone/>
            </a:pPr>
            <a:r>
              <a:rPr lang="en-US" dirty="0"/>
              <a:t>Einstein: </a:t>
            </a:r>
            <a:r>
              <a:rPr lang="en-US" dirty="0">
                <a:solidFill>
                  <a:srgbClr val="FF4040"/>
                </a:solidFill>
              </a:rPr>
              <a:t>“</a:t>
            </a:r>
            <a:r>
              <a:rPr lang="el-GR" dirty="0">
                <a:solidFill>
                  <a:srgbClr val="FF4040"/>
                </a:solidFill>
              </a:rPr>
              <a:t>ο </a:t>
            </a:r>
            <a:r>
              <a:rPr lang="el-GR" dirty="0" err="1">
                <a:solidFill>
                  <a:srgbClr val="FF4040"/>
                </a:solidFill>
              </a:rPr>
              <a:t>συγκροτητικά</a:t>
            </a:r>
            <a:r>
              <a:rPr lang="el-GR" dirty="0">
                <a:solidFill>
                  <a:srgbClr val="FF4040"/>
                </a:solidFill>
              </a:rPr>
              <a:t> </a:t>
            </a:r>
            <a:r>
              <a:rPr lang="el-GR" dirty="0" err="1">
                <a:solidFill>
                  <a:srgbClr val="FF4040"/>
                </a:solidFill>
              </a:rPr>
              <a:t>θεωρησιακός</a:t>
            </a:r>
            <a:r>
              <a:rPr lang="el-GR" dirty="0">
                <a:solidFill>
                  <a:srgbClr val="FF4040"/>
                </a:solidFill>
              </a:rPr>
              <a:t> χαρακτήρας </a:t>
            </a:r>
            <a:r>
              <a:rPr lang="en-US" dirty="0">
                <a:solidFill>
                  <a:srgbClr val="FF4040"/>
                </a:solidFill>
              </a:rPr>
              <a:t>[</a:t>
            </a:r>
            <a:r>
              <a:rPr lang="el-GR" dirty="0">
                <a:solidFill>
                  <a:srgbClr val="FF4040"/>
                </a:solidFill>
              </a:rPr>
              <a:t>κάποιων</a:t>
            </a:r>
            <a:r>
              <a:rPr lang="en-US" dirty="0">
                <a:solidFill>
                  <a:srgbClr val="FF4040"/>
                </a:solidFill>
              </a:rPr>
              <a:t>] </a:t>
            </a:r>
            <a:r>
              <a:rPr lang="el-GR" dirty="0">
                <a:solidFill>
                  <a:srgbClr val="FF4040"/>
                </a:solidFill>
              </a:rPr>
              <a:t>οντοτήτων</a:t>
            </a:r>
            <a:r>
              <a:rPr lang="en-US" dirty="0">
                <a:solidFill>
                  <a:srgbClr val="FF4040"/>
                </a:solidFill>
              </a:rPr>
              <a:t>”</a:t>
            </a:r>
            <a:r>
              <a:rPr lang="en-US" dirty="0"/>
              <a:t>, </a:t>
            </a:r>
            <a:r>
              <a:rPr lang="el-GR" dirty="0"/>
              <a:t>όπως τα άτομα</a:t>
            </a:r>
            <a:r>
              <a:rPr lang="en-US" dirty="0"/>
              <a:t>, </a:t>
            </a:r>
            <a:r>
              <a:rPr lang="el-GR" dirty="0"/>
              <a:t>δεν είναι ένας λόγος να αμφιβάλλουμε για την ύπαρξή τους</a:t>
            </a:r>
            <a:r>
              <a:rPr lang="en-US" dirty="0"/>
              <a:t>. </a:t>
            </a:r>
          </a:p>
          <a:p>
            <a:pPr marL="0" indent="0" algn="just">
              <a:buNone/>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κανεισ</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δεν θα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μπορουσε</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ποτε</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να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ελπιζει</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να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συλλαβει</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αμεσα</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ένα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ατομο</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dirty="0"/>
              <a:t>.  </a:t>
            </a:r>
            <a:r>
              <a:rPr lang="el-GR" dirty="0">
                <a:effectLst>
                  <a:glow rad="228600">
                    <a:schemeClr val="accent6">
                      <a:satMod val="175000"/>
                      <a:alpha val="40000"/>
                    </a:schemeClr>
                  </a:glow>
                </a:effectLst>
              </a:rPr>
              <a:t>Ωστόσο η ύπαρξή τους είναι πέρα από κάθε εύλογη αμφιβολία</a:t>
            </a:r>
            <a:r>
              <a:rPr lang="en-US" dirty="0"/>
              <a:t>, </a:t>
            </a:r>
            <a:r>
              <a:rPr lang="el-GR" dirty="0"/>
              <a:t>εφόσον</a:t>
            </a:r>
            <a:r>
              <a:rPr lang="en-US" dirty="0"/>
              <a:t> </a:t>
            </a:r>
          </a:p>
          <a:p>
            <a:pPr marL="0" indent="0" algn="just">
              <a:buNone/>
            </a:pP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Οι νόμοι</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που αφορούν μεταβλητές οι οποίες  συνδέονται </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πιο άμεσα με τα πειραματικά γεγονότα </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για παράδειγμα</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θερμοκρασία</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πίεση</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ταχύτητα</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παρήχθησαν από τις θεμελιώδεις ιδέες </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υποθέσεις</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μέσω σύνθετων υπολογισμών</a:t>
            </a:r>
            <a:r>
              <a:rPr lang="en-US" sz="29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marL="0" indent="0" algn="just">
              <a:buNone/>
            </a:pPr>
            <a:endParaRPr lang="en-US" dirty="0">
              <a:effectLst>
                <a:outerShdw blurRad="50800" dist="38100" dir="2700000" algn="tl" rotWithShape="0">
                  <a:prstClr val="black">
                    <a:alpha val="40000"/>
                  </a:prstClr>
                </a:outerShdw>
              </a:effectLst>
            </a:endParaRPr>
          </a:p>
          <a:p>
            <a:pPr marL="0" indent="0" algn="just">
              <a:buNone/>
            </a:pPr>
            <a:r>
              <a:rPr lang="el-GR" b="1" dirty="0">
                <a:solidFill>
                  <a:schemeClr val="bg2">
                    <a:lumMod val="50000"/>
                  </a:schemeClr>
                </a:solidFill>
              </a:rPr>
              <a:t>Ο επιτυχής αυστηρός έλεγχος μιας θεωρίας μαζί με την ενοποίηση</a:t>
            </a:r>
            <a:r>
              <a:rPr lang="en-US" b="1" dirty="0">
                <a:solidFill>
                  <a:schemeClr val="bg2">
                    <a:lumMod val="50000"/>
                  </a:schemeClr>
                </a:solidFill>
              </a:rPr>
              <a:t> of </a:t>
            </a:r>
            <a:r>
              <a:rPr lang="el-GR" b="1" dirty="0">
                <a:solidFill>
                  <a:schemeClr val="bg2">
                    <a:lumMod val="50000"/>
                  </a:schemeClr>
                </a:solidFill>
              </a:rPr>
              <a:t>διαφόρων φαινομενικά ανόμοιων φαινομένων </a:t>
            </a:r>
            <a:r>
              <a:rPr lang="el-GR" dirty="0"/>
              <a:t>από τη θεωρία αρκούν για να δεχτούμε την πραγματικότητα των οντοτήτων που τίθενται από τη θεωρία</a:t>
            </a:r>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a:solidFill>
                  <a:prstClr val="white"/>
                </a:solidFill>
                <a:latin typeface="News Gothic MT"/>
              </a:rPr>
              <a:pPr/>
              <a:t>67</a:t>
            </a:fld>
            <a:endParaRPr lang="en-US">
              <a:solidFill>
                <a:prstClr val="white"/>
              </a:solidFill>
              <a:latin typeface="News Gothic MT"/>
            </a:endParaRPr>
          </a:p>
        </p:txBody>
      </p:sp>
    </p:spTree>
    <p:extLst>
      <p:ext uri="{BB962C8B-B14F-4D97-AF65-F5344CB8AC3E}">
        <p14:creationId xmlns:p14="http://schemas.microsoft.com/office/powerpoint/2010/main" val="1871843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7"/>
            <a:ext cx="8042276" cy="627657"/>
          </a:xfrm>
        </p:spPr>
        <p:txBody>
          <a:bodyPr/>
          <a:lstStyle/>
          <a:p>
            <a:r>
              <a:rPr lang="en-US" sz="3200" b="1" dirty="0"/>
              <a:t>Einstein </a:t>
            </a:r>
            <a:r>
              <a:rPr lang="en-US" sz="3200" b="1" dirty="0" err="1"/>
              <a:t>vs</a:t>
            </a:r>
            <a:r>
              <a:rPr lang="en-US" sz="3200" b="1" dirty="0"/>
              <a:t> Newton</a:t>
            </a:r>
          </a:p>
        </p:txBody>
      </p:sp>
      <p:sp>
        <p:nvSpPr>
          <p:cNvPr id="3" name="Content Placeholder 2"/>
          <p:cNvSpPr>
            <a:spLocks noGrp="1"/>
          </p:cNvSpPr>
          <p:nvPr>
            <p:ph sz="half" idx="1"/>
          </p:nvPr>
        </p:nvSpPr>
        <p:spPr>
          <a:xfrm>
            <a:off x="1735682" y="735234"/>
            <a:ext cx="4259766" cy="6037824"/>
          </a:xfrm>
        </p:spPr>
        <p:txBody>
          <a:bodyPr>
            <a:normAutofit lnSpcReduction="10000"/>
          </a:bodyPr>
          <a:lstStyle/>
          <a:p>
            <a:pPr marL="0" indent="0">
              <a:buNone/>
            </a:pPr>
            <a:endParaRPr lang="en-GB" dirty="0"/>
          </a:p>
          <a:p>
            <a:pPr marL="0" indent="0" algn="just">
              <a:buNone/>
            </a:pPr>
            <a:r>
              <a:rPr lang="el-GR" dirty="0"/>
              <a:t>Ο </a:t>
            </a:r>
            <a:r>
              <a:rPr lang="en-GB" dirty="0"/>
              <a:t>Einstein</a:t>
            </a:r>
            <a:r>
              <a:rPr lang="en-GB" b="1" dirty="0"/>
              <a:t> </a:t>
            </a:r>
            <a:r>
              <a:rPr lang="el-GR" dirty="0"/>
              <a:t>υπήρξε επικριτικός απέναντι στον </a:t>
            </a:r>
            <a:r>
              <a:rPr lang="el-GR" dirty="0" err="1">
                <a:solidFill>
                  <a:srgbClr val="FF0000"/>
                </a:solidFill>
              </a:rPr>
              <a:t>επαγωγισμό</a:t>
            </a:r>
            <a:r>
              <a:rPr lang="el-GR" dirty="0">
                <a:solidFill>
                  <a:srgbClr val="FF0000"/>
                </a:solidFill>
              </a:rPr>
              <a:t> </a:t>
            </a:r>
            <a:r>
              <a:rPr lang="el-GR" dirty="0"/>
              <a:t>του </a:t>
            </a:r>
            <a:r>
              <a:rPr lang="en-GB" dirty="0"/>
              <a:t>Newton </a:t>
            </a:r>
            <a:r>
              <a:rPr lang="el-GR" dirty="0"/>
              <a:t>και τον </a:t>
            </a:r>
            <a:r>
              <a:rPr lang="el-GR" dirty="0">
                <a:solidFill>
                  <a:srgbClr val="FF4040"/>
                </a:solidFill>
              </a:rPr>
              <a:t>πόλεμο εναντίον των υποθέσεων</a:t>
            </a:r>
            <a:r>
              <a:rPr lang="en-GB" dirty="0"/>
              <a:t>.  </a:t>
            </a:r>
            <a:endParaRPr lang="en-US" dirty="0"/>
          </a:p>
          <a:p>
            <a:pPr marL="0" indent="0" algn="just">
              <a:buNone/>
            </a:pPr>
            <a:r>
              <a:rPr lang="el-GR" dirty="0"/>
              <a:t>Οι θεμελιώδεις αρχές των επιστημονικών θεωριών</a:t>
            </a:r>
            <a:r>
              <a:rPr lang="en-GB" dirty="0"/>
              <a:t> </a:t>
            </a:r>
            <a:r>
              <a:rPr lang="el-GR" dirty="0"/>
              <a:t>δεν μπορούν να είναι επαγωγικές γενικεύσεις</a:t>
            </a:r>
            <a:r>
              <a:rPr lang="en-US" dirty="0"/>
              <a:t> </a:t>
            </a:r>
            <a:r>
              <a:rPr lang="el-GR" dirty="0"/>
              <a:t>στη βάση της εμπειρίας</a:t>
            </a:r>
            <a:r>
              <a:rPr lang="en-US" dirty="0"/>
              <a:t>. </a:t>
            </a:r>
          </a:p>
          <a:p>
            <a:pPr marL="0" indent="0" algn="just">
              <a:buNone/>
            </a:pPr>
            <a:r>
              <a:rPr lang="en-US" dirty="0"/>
              <a:t>Einstein </a:t>
            </a:r>
            <a:r>
              <a:rPr lang="en-US" b="1" dirty="0"/>
              <a:t>:</a:t>
            </a:r>
            <a:r>
              <a:rPr lang="en-US" dirty="0"/>
              <a:t> “</a:t>
            </a:r>
            <a:r>
              <a:rPr lang="el-GR" dirty="0"/>
              <a:t>Συνειδητοποιούμε τώρα πολύ καθαρά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πόσο λάθος κάνουν εκείνοι οι θεωρητικοί που πιστεύουν ότι η θεωρία</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προκύπτει επαγωγικά από την εμπειρία</a:t>
            </a:r>
            <a:r>
              <a:rPr lang="en-US" dirty="0"/>
              <a:t>. </a:t>
            </a:r>
            <a:r>
              <a:rPr lang="el-GR" dirty="0"/>
              <a:t>Ακόμη και ο μεγάλος</a:t>
            </a:r>
            <a:r>
              <a:rPr lang="en-US" dirty="0"/>
              <a:t> Newton </a:t>
            </a:r>
            <a:r>
              <a:rPr lang="el-GR" dirty="0"/>
              <a:t>δεν μπορούσε να απελευθερώσει τον εαυτό του από αυτό το σφάλμα </a:t>
            </a:r>
            <a:r>
              <a:rPr lang="en-US" dirty="0"/>
              <a:t>("Hypotheses non </a:t>
            </a:r>
            <a:r>
              <a:rPr lang="en-US" dirty="0" err="1"/>
              <a:t>fingo</a:t>
            </a:r>
            <a:r>
              <a:rPr lang="en-US" dirty="0"/>
              <a:t>"). (301)</a:t>
            </a:r>
          </a:p>
          <a:p>
            <a:pPr marL="0" indent="0">
              <a:buNone/>
            </a:pPr>
            <a:endParaRPr lang="en-US" dirty="0"/>
          </a:p>
        </p:txBody>
      </p:sp>
      <p:pic>
        <p:nvPicPr>
          <p:cNvPr id="5" name="Content Placeholder 4"/>
          <p:cNvPicPr>
            <a:picLocks noGrp="1" noChangeAspect="1"/>
          </p:cNvPicPr>
          <p:nvPr>
            <p:ph sz="half" idx="2"/>
          </p:nvPr>
        </p:nvPicPr>
        <p:blipFill>
          <a:blip r:embed="rId3"/>
          <a:srcRect t="1527" b="1527"/>
          <a:stretch>
            <a:fillRect/>
          </a:stretch>
        </p:blipFill>
        <p:spPr>
          <a:xfrm>
            <a:off x="6435569" y="1024871"/>
            <a:ext cx="4117306" cy="4656478"/>
          </a:xfrm>
        </p:spPr>
      </p:pic>
      <p:sp>
        <p:nvSpPr>
          <p:cNvPr id="6" name="Slide Number Placeholder 5"/>
          <p:cNvSpPr>
            <a:spLocks noGrp="1"/>
          </p:cNvSpPr>
          <p:nvPr>
            <p:ph type="sldNum" sz="quarter" idx="12"/>
          </p:nvPr>
        </p:nvSpPr>
        <p:spPr/>
        <p:txBody>
          <a:bodyPr/>
          <a:lstStyle/>
          <a:p>
            <a:fld id="{CFE4BAC9-6D41-4691-9299-18EF07EF0177}" type="slidenum">
              <a:rPr lang="en-US">
                <a:solidFill>
                  <a:prstClr val="white"/>
                </a:solidFill>
                <a:latin typeface="News Gothic MT"/>
              </a:rPr>
              <a:pPr/>
              <a:t>68</a:t>
            </a:fld>
            <a:endParaRPr lang="en-US">
              <a:solidFill>
                <a:prstClr val="white"/>
              </a:solidFill>
              <a:latin typeface="News Gothic MT"/>
            </a:endParaRPr>
          </a:p>
        </p:txBody>
      </p:sp>
    </p:spTree>
    <p:extLst>
      <p:ext uri="{BB962C8B-B14F-4D97-AF65-F5344CB8AC3E}">
        <p14:creationId xmlns:p14="http://schemas.microsoft.com/office/powerpoint/2010/main" val="16051770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4" y="-1"/>
            <a:ext cx="8042276" cy="1225389"/>
          </a:xfrm>
        </p:spPr>
        <p:txBody>
          <a:bodyPr/>
          <a:lstStyle/>
          <a:p>
            <a:br>
              <a:rPr lang="en-US" sz="2400" dirty="0"/>
            </a:br>
            <a:r>
              <a:rPr lang="en-US" sz="2400" dirty="0"/>
              <a:t>‘Induction and Deduction in Physics’ </a:t>
            </a:r>
            <a:r>
              <a:rPr lang="en-US" sz="2400" i="1" dirty="0"/>
              <a:t>Berliner </a:t>
            </a:r>
            <a:r>
              <a:rPr lang="en-US" sz="2400" i="1" dirty="0" err="1"/>
              <a:t>Tageblatt</a:t>
            </a:r>
            <a:r>
              <a:rPr lang="en-US" sz="2400" dirty="0"/>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25 December 1919</a:t>
            </a:r>
            <a:br>
              <a:rPr lang="en-US" sz="2400" dirty="0"/>
            </a:br>
            <a:endParaRPr lang="en-US" sz="2400" dirty="0"/>
          </a:p>
        </p:txBody>
      </p:sp>
      <p:sp>
        <p:nvSpPr>
          <p:cNvPr id="3" name="Text Placeholder 2"/>
          <p:cNvSpPr>
            <a:spLocks noGrp="1"/>
          </p:cNvSpPr>
          <p:nvPr>
            <p:ph type="body" idx="1"/>
          </p:nvPr>
        </p:nvSpPr>
        <p:spPr>
          <a:xfrm>
            <a:off x="2073274" y="913473"/>
            <a:ext cx="3840480" cy="534714"/>
          </a:xfrm>
        </p:spPr>
        <p:style>
          <a:lnRef idx="2">
            <a:schemeClr val="accent4"/>
          </a:lnRef>
          <a:fillRef idx="1">
            <a:schemeClr val="lt1"/>
          </a:fillRef>
          <a:effectRef idx="0">
            <a:schemeClr val="accent4"/>
          </a:effectRef>
          <a:fontRef idx="minor">
            <a:schemeClr val="dk1"/>
          </a:fontRef>
        </p:style>
        <p:txBody>
          <a:bodyPr/>
          <a:lstStyle/>
          <a:p>
            <a:r>
              <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Επαγωγή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3"/>
          <p:cNvSpPr>
            <a:spLocks noGrp="1"/>
          </p:cNvSpPr>
          <p:nvPr>
            <p:ph sz="half" idx="2"/>
          </p:nvPr>
        </p:nvSpPr>
        <p:spPr>
          <a:xfrm>
            <a:off x="1702258" y="1570727"/>
            <a:ext cx="4211497" cy="4302172"/>
          </a:xfrm>
        </p:spPr>
        <p:txBody>
          <a:bodyPr>
            <a:noAutofit/>
          </a:bodyPr>
          <a:lstStyle/>
          <a:p>
            <a:pPr marL="0" indent="0" algn="just">
              <a:buNone/>
            </a:pPr>
            <a:r>
              <a:rPr lang="en-US" dirty="0"/>
              <a:t>“</a:t>
            </a: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Ατομικά γεγονότα </a:t>
            </a:r>
            <a:r>
              <a:rPr lang="el-GR" dirty="0"/>
              <a:t>επιλέγονται και </a:t>
            </a:r>
            <a:r>
              <a:rPr lang="el-GR" dirty="0" err="1"/>
              <a:t>ομαδοποιοιούνται</a:t>
            </a:r>
            <a:r>
              <a:rPr lang="el-GR" dirty="0"/>
              <a:t> μαζί</a:t>
            </a:r>
            <a:r>
              <a:rPr lang="en-US" dirty="0"/>
              <a:t> </a:t>
            </a:r>
            <a:r>
              <a:rPr lang="el-GR" dirty="0"/>
              <a:t>έτσι που η νομολογική τους σύνδεση να γίνεται με σαφήνεια </a:t>
            </a:r>
            <a:r>
              <a:rPr lang="en-US" dirty="0"/>
              <a:t> </a:t>
            </a:r>
            <a:r>
              <a:rPr lang="el-GR" dirty="0"/>
              <a:t>φανερή</a:t>
            </a:r>
            <a:r>
              <a:rPr lang="en-US" dirty="0"/>
              <a:t>. </a:t>
            </a:r>
            <a:r>
              <a:rPr lang="el-GR" dirty="0"/>
              <a:t>Με την ομαδοποίηση αυτών των νόμων</a:t>
            </a:r>
            <a:r>
              <a:rPr lang="en-US" dirty="0"/>
              <a:t>, </a:t>
            </a:r>
            <a:r>
              <a:rPr lang="el-GR" dirty="0"/>
              <a:t>μπορεί κανείς να επιτύχει άλλους πιο γενικούς νόμους</a:t>
            </a:r>
            <a:r>
              <a:rPr lang="en-US" dirty="0"/>
              <a:t> </a:t>
            </a:r>
            <a:r>
              <a:rPr lang="el-GR" dirty="0"/>
              <a:t>μέχρι να εδραιωθεί κάποιο λιγότερο ή περισσότερο</a:t>
            </a:r>
            <a:r>
              <a:rPr lang="en-US" dirty="0"/>
              <a:t> </a:t>
            </a:r>
            <a:r>
              <a:rPr lang="el-GR" dirty="0"/>
              <a:t>ομαλό σύστημα</a:t>
            </a:r>
            <a:r>
              <a:rPr lang="en-US" dirty="0"/>
              <a:t> </a:t>
            </a:r>
            <a:r>
              <a:rPr lang="el-GR" dirty="0"/>
              <a:t>για τα διαθέσιμα ομαλά γεγονότα</a:t>
            </a:r>
            <a:r>
              <a:rPr lang="en-US" dirty="0"/>
              <a:t>”.  </a:t>
            </a:r>
          </a:p>
          <a:p>
            <a:pPr marL="0" indent="0" algn="just">
              <a:buNone/>
            </a:pPr>
            <a:r>
              <a:rPr lang="el-GR" dirty="0"/>
              <a:t>Παρατηρεί όμως αμέσως και ότι η επαγωγή δεν είναι ικανή να οδηγήσει σε θεμελιώδεις αρχές.</a:t>
            </a:r>
            <a:endParaRPr lang="en-US" dirty="0"/>
          </a:p>
        </p:txBody>
      </p:sp>
      <p:sp>
        <p:nvSpPr>
          <p:cNvPr id="5" name="Text Placeholder 4"/>
          <p:cNvSpPr>
            <a:spLocks noGrp="1"/>
          </p:cNvSpPr>
          <p:nvPr>
            <p:ph type="body" sz="quarter" idx="3"/>
          </p:nvPr>
        </p:nvSpPr>
        <p:spPr>
          <a:xfrm>
            <a:off x="6275070" y="913475"/>
            <a:ext cx="3840480" cy="534713"/>
          </a:xfrm>
        </p:spPr>
        <p:style>
          <a:lnRef idx="2">
            <a:schemeClr val="accent5"/>
          </a:lnRef>
          <a:fillRef idx="1">
            <a:schemeClr val="lt1"/>
          </a:fillRef>
          <a:effectRef idx="0">
            <a:schemeClr val="accent5"/>
          </a:effectRef>
          <a:fontRef idx="minor">
            <a:schemeClr val="dk1"/>
          </a:fontRef>
        </p:style>
        <p:txBody>
          <a:bodyPr/>
          <a:lstStyle/>
          <a:p>
            <a:r>
              <a:rPr lang="el-G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Υποθετικο</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-παραγωγή</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6" name="Content Placeholder 5"/>
          <p:cNvSpPr>
            <a:spLocks noGrp="1"/>
          </p:cNvSpPr>
          <p:nvPr>
            <p:ph sz="quarter" idx="4"/>
          </p:nvPr>
        </p:nvSpPr>
        <p:spPr>
          <a:xfrm>
            <a:off x="6102963" y="1570728"/>
            <a:ext cx="4289298" cy="5035232"/>
          </a:xfrm>
        </p:spPr>
        <p:txBody>
          <a:bodyPr>
            <a:normAutofit fontScale="85000" lnSpcReduction="20000"/>
          </a:bodyPr>
          <a:lstStyle/>
          <a:p>
            <a:pPr marL="0" indent="0" algn="just">
              <a:buNone/>
            </a:pPr>
            <a:r>
              <a:rPr lang="el-GR" dirty="0"/>
              <a:t>Η</a:t>
            </a:r>
            <a:r>
              <a:rPr lang="en-US" dirty="0"/>
              <a:t> </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διαισθητική μέθοδος</a:t>
            </a:r>
            <a:r>
              <a:rPr lang="en-US" dirty="0"/>
              <a:t>. (</a:t>
            </a:r>
            <a:r>
              <a:rPr lang="el-GR" dirty="0"/>
              <a:t>ο </a:t>
            </a:r>
            <a:r>
              <a:rPr lang="en-US" dirty="0"/>
              <a:t>Jean Perrin </a:t>
            </a:r>
            <a:r>
              <a:rPr lang="el-GR" dirty="0"/>
              <a:t>την ονόμασε </a:t>
            </a:r>
            <a:r>
              <a:rPr lang="en-US" dirty="0"/>
              <a:t>“</a:t>
            </a:r>
            <a:r>
              <a:rPr lang="el-GR" dirty="0" err="1"/>
              <a:t>ενορασιο</a:t>
            </a:r>
            <a:r>
              <a:rPr lang="en-US" dirty="0"/>
              <a:t>-</a:t>
            </a:r>
            <a:r>
              <a:rPr lang="el-GR" dirty="0"/>
              <a:t>παραγωγική</a:t>
            </a:r>
            <a:r>
              <a:rPr lang="en-US" dirty="0"/>
              <a:t> </a:t>
            </a:r>
            <a:r>
              <a:rPr lang="el-GR" dirty="0"/>
              <a:t>μέθοδο</a:t>
            </a:r>
            <a:r>
              <a:rPr lang="en-US" dirty="0"/>
              <a:t>”). </a:t>
            </a:r>
            <a:r>
              <a:rPr lang="el-GR" dirty="0"/>
              <a:t>Ο </a:t>
            </a:r>
            <a:r>
              <a:rPr lang="en-US" dirty="0"/>
              <a:t>Einstein</a:t>
            </a:r>
            <a:r>
              <a:rPr lang="el-GR" dirty="0"/>
              <a:t> λέει</a:t>
            </a:r>
            <a:r>
              <a:rPr lang="en-US" dirty="0"/>
              <a:t>: </a:t>
            </a:r>
          </a:p>
          <a:p>
            <a:pPr marL="0" indent="0" algn="just">
              <a:buNone/>
            </a:pPr>
            <a:r>
              <a:rPr lang="el-GR" dirty="0"/>
              <a:t>«Η διαισθητική σύλληψη των ουσιαστικών ή   ενός μεγάλου συμπλέγματος γεγονότων οδηγεί τον επιστήμονα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στη θέσπιση ενός υποθετικού βασικού νόμου</a:t>
            </a:r>
            <a:r>
              <a:rPr lang="en-US" dirty="0"/>
              <a:t>, </a:t>
            </a:r>
            <a:r>
              <a:rPr lang="el-GR" dirty="0"/>
              <a:t>ή διαφόρων τέτοιων βασικών νόμων</a:t>
            </a:r>
            <a:r>
              <a:rPr lang="en-US" dirty="0"/>
              <a:t>. </a:t>
            </a:r>
            <a:endParaRPr lang="el-GR" dirty="0"/>
          </a:p>
          <a:p>
            <a:pPr marL="0" indent="0" algn="just">
              <a:buNone/>
            </a:pPr>
            <a:r>
              <a:rPr lang="el-GR" dirty="0"/>
              <a:t>Από το βασικό νόμο</a:t>
            </a:r>
            <a:r>
              <a:rPr lang="en-US" dirty="0"/>
              <a:t> (</a:t>
            </a:r>
            <a:r>
              <a:rPr lang="el-GR" dirty="0"/>
              <a:t>σύστημα αξιωμάτων</a:t>
            </a:r>
            <a:r>
              <a:rPr lang="en-US" dirty="0"/>
              <a:t>) </a:t>
            </a:r>
            <a:r>
              <a:rPr lang="el-GR" dirty="0"/>
              <a:t>αντλεί τα συμπεράσματά του</a:t>
            </a:r>
            <a:r>
              <a:rPr lang="en-US" dirty="0"/>
              <a:t> </a:t>
            </a:r>
            <a:r>
              <a:rPr lang="el-GR" dirty="0"/>
              <a:t>όσο το δυνατόν πληρέστερα</a:t>
            </a:r>
            <a:r>
              <a:rPr lang="en-US" dirty="0"/>
              <a:t> </a:t>
            </a:r>
            <a:r>
              <a:rPr lang="el-GR" dirty="0"/>
              <a:t>με έναν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καθαρά λογικά παραγωγικό τρόπο</a:t>
            </a:r>
            <a:r>
              <a:rPr lang="en-US" dirty="0"/>
              <a:t>. </a:t>
            </a:r>
            <a:endParaRPr lang="el-GR" dirty="0"/>
          </a:p>
          <a:p>
            <a:pPr marL="0" indent="0" algn="just">
              <a:buNone/>
            </a:pPr>
            <a:r>
              <a:rPr lang="el-GR" dirty="0"/>
              <a:t>Τα συμπεράσματα αυτά</a:t>
            </a:r>
            <a:r>
              <a:rPr lang="en-US" dirty="0"/>
              <a:t>, </a:t>
            </a:r>
            <a:r>
              <a:rPr lang="el-GR" dirty="0"/>
              <a:t>προερχόμενα από το βασικό νόμο </a:t>
            </a:r>
            <a:r>
              <a:rPr lang="en-US" dirty="0"/>
              <a:t>(</a:t>
            </a:r>
            <a:r>
              <a:rPr lang="el-GR" dirty="0"/>
              <a:t>και συχνά ύστερα από χρονοβόρες αναπτύξεις και υπολογισμούς</a:t>
            </a:r>
            <a:r>
              <a:rPr lang="en-US" dirty="0"/>
              <a:t>), </a:t>
            </a:r>
            <a:r>
              <a:rPr lang="el-GR" dirty="0"/>
              <a:t>μπορούν έπειτα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να συγκρίνονται με την εμπειρία</a:t>
            </a:r>
            <a:r>
              <a:rPr lang="en-US" dirty="0"/>
              <a:t>, </a:t>
            </a:r>
            <a:r>
              <a:rPr lang="el-GR" dirty="0"/>
              <a:t>και με τον τρόπο αυτό να παρέχουν κριτήρια για τη δικαιολόγηση του υποτιθέμενου βασικού νόμου»</a:t>
            </a:r>
            <a:r>
              <a:rPr lang="en-US" dirty="0"/>
              <a:t>.</a:t>
            </a:r>
          </a:p>
          <a:p>
            <a:endParaRPr lang="en-US" dirty="0"/>
          </a:p>
        </p:txBody>
      </p:sp>
      <p:sp>
        <p:nvSpPr>
          <p:cNvPr id="8" name="Slide Number Placeholder 7"/>
          <p:cNvSpPr>
            <a:spLocks noGrp="1"/>
          </p:cNvSpPr>
          <p:nvPr>
            <p:ph type="sldNum" sz="quarter" idx="12"/>
          </p:nvPr>
        </p:nvSpPr>
        <p:spPr/>
        <p:txBody>
          <a:bodyPr/>
          <a:lstStyle/>
          <a:p>
            <a:fld id="{CFE4BAC9-6D41-4691-9299-18EF07EF0177}" type="slidenum">
              <a:rPr lang="en-US">
                <a:solidFill>
                  <a:prstClr val="white"/>
                </a:solidFill>
                <a:latin typeface="News Gothic MT"/>
              </a:rPr>
              <a:pPr/>
              <a:t>69</a:t>
            </a:fld>
            <a:endParaRPr lang="en-US">
              <a:solidFill>
                <a:prstClr val="white"/>
              </a:solidFill>
              <a:latin typeface="News Gothic MT"/>
            </a:endParaRPr>
          </a:p>
        </p:txBody>
      </p:sp>
    </p:spTree>
    <p:extLst>
      <p:ext uri="{BB962C8B-B14F-4D97-AF65-F5344CB8AC3E}">
        <p14:creationId xmlns:p14="http://schemas.microsoft.com/office/powerpoint/2010/main" val="364823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861BB8-BDA4-468E-9A4D-FE69E30E5679}"/>
              </a:ext>
            </a:extLst>
          </p:cNvPr>
          <p:cNvSpPr txBox="1"/>
          <p:nvPr/>
        </p:nvSpPr>
        <p:spPr>
          <a:xfrm>
            <a:off x="1219201" y="338304"/>
            <a:ext cx="9625780" cy="6463308"/>
          </a:xfrm>
          <a:prstGeom prst="rect">
            <a:avLst/>
          </a:prstGeom>
          <a:noFill/>
        </p:spPr>
        <p:txBody>
          <a:bodyPr wrap="square">
            <a:spAutoFit/>
          </a:bodyPr>
          <a:lstStyle/>
          <a:p>
            <a:pPr algn="just"/>
            <a:r>
              <a:rPr lang="el-GR" sz="1800" dirty="0">
                <a:effectLst/>
                <a:ea typeface="Calibri" panose="020F0502020204030204" pitchFamily="34" charset="0"/>
              </a:rPr>
              <a:t>Αυτές είναι οι γνωστοί </a:t>
            </a:r>
            <a:r>
              <a:rPr lang="el-GR" sz="1800" b="1" dirty="0">
                <a:solidFill>
                  <a:srgbClr val="FF0000"/>
                </a:solidFill>
                <a:effectLst/>
                <a:ea typeface="Calibri" panose="020F0502020204030204" pitchFamily="34" charset="0"/>
              </a:rPr>
              <a:t>κανόνες της συμφωνίας και της διαφοράς </a:t>
            </a:r>
            <a:r>
              <a:rPr lang="el-GR" sz="1800" dirty="0">
                <a:effectLst/>
                <a:ea typeface="Calibri" panose="020F0502020204030204" pitchFamily="34" charset="0"/>
              </a:rPr>
              <a:t>του </a:t>
            </a:r>
            <a:r>
              <a:rPr lang="en-US" sz="1800" dirty="0">
                <a:effectLst/>
                <a:ea typeface="Calibri" panose="020F0502020204030204" pitchFamily="34" charset="0"/>
              </a:rPr>
              <a:t>Mill</a:t>
            </a:r>
            <a:r>
              <a:rPr lang="el-GR" sz="1800" dirty="0">
                <a:effectLst/>
                <a:ea typeface="Calibri" panose="020F0502020204030204" pitchFamily="34" charset="0"/>
              </a:rPr>
              <a:t>, τους οποίους ο </a:t>
            </a:r>
            <a:r>
              <a:rPr lang="en-US" sz="1800" dirty="0">
                <a:effectLst/>
                <a:ea typeface="Calibri" panose="020F0502020204030204" pitchFamily="34" charset="0"/>
              </a:rPr>
              <a:t>Mill </a:t>
            </a:r>
            <a:r>
              <a:rPr lang="el-GR" sz="1800" dirty="0">
                <a:effectLst/>
                <a:ea typeface="Calibri" panose="020F0502020204030204" pitchFamily="34" charset="0"/>
              </a:rPr>
              <a:t>παρουσιάζει ως </a:t>
            </a:r>
            <a:r>
              <a:rPr lang="el-GR" sz="1800" b="1" dirty="0">
                <a:effectLst/>
                <a:ea typeface="Calibri" panose="020F0502020204030204" pitchFamily="34" charset="0"/>
              </a:rPr>
              <a:t>μεθόδους επαγωγής </a:t>
            </a:r>
            <a:r>
              <a:rPr lang="el-GR" sz="1800" dirty="0">
                <a:effectLst/>
                <a:ea typeface="Calibri" panose="020F0502020204030204" pitchFamily="34" charset="0"/>
              </a:rPr>
              <a:t>(</a:t>
            </a:r>
            <a:r>
              <a:rPr lang="en-US" sz="1800" dirty="0" err="1">
                <a:effectLst/>
                <a:ea typeface="Calibri" panose="020F0502020204030204" pitchFamily="34" charset="0"/>
              </a:rPr>
              <a:t>cf</a:t>
            </a:r>
            <a:r>
              <a:rPr lang="el-GR" sz="1800" dirty="0">
                <a:effectLst/>
                <a:ea typeface="Calibri" panose="020F0502020204030204" pitchFamily="34" charset="0"/>
              </a:rPr>
              <a:t>. 1911, 276). </a:t>
            </a:r>
          </a:p>
          <a:p>
            <a:pPr algn="just"/>
            <a:endParaRPr lang="el-GR" dirty="0">
              <a:ea typeface="Calibri" panose="020F0502020204030204" pitchFamily="34" charset="0"/>
            </a:endParaRPr>
          </a:p>
          <a:p>
            <a:pPr algn="just"/>
            <a:r>
              <a:rPr lang="el-GR" sz="1800" dirty="0">
                <a:effectLst/>
                <a:ea typeface="Calibri" panose="020F0502020204030204" pitchFamily="34" charset="0"/>
              </a:rPr>
              <a:t>Υποθέστε ότι γνωρίζουμε για έναν παράγοντα </a:t>
            </a:r>
            <a:r>
              <a:rPr lang="en-US" sz="1800" i="1" dirty="0">
                <a:effectLst/>
                <a:ea typeface="Calibri" panose="020F0502020204030204" pitchFamily="34" charset="0"/>
              </a:rPr>
              <a:t>C </a:t>
            </a:r>
            <a:r>
              <a:rPr lang="el-GR" sz="1800" dirty="0">
                <a:effectLst/>
                <a:ea typeface="Calibri" panose="020F0502020204030204" pitchFamily="34" charset="0"/>
              </a:rPr>
              <a:t>και θέλουμε να βρούμε το αποτέλεσμά του.</a:t>
            </a:r>
          </a:p>
          <a:p>
            <a:pPr algn="just"/>
            <a:endParaRPr lang="el-GR" dirty="0">
              <a:ea typeface="Calibri" panose="020F0502020204030204" pitchFamily="34" charset="0"/>
            </a:endParaRPr>
          </a:p>
          <a:p>
            <a:pPr algn="just"/>
            <a:endParaRPr lang="el-GR" sz="1800" dirty="0">
              <a:effectLst/>
              <a:ea typeface="Calibri" panose="020F0502020204030204" pitchFamily="34" charset="0"/>
            </a:endParaRPr>
          </a:p>
          <a:p>
            <a:pPr algn="just"/>
            <a:r>
              <a:rPr lang="el-GR" sz="1800" dirty="0">
                <a:effectLst/>
                <a:ea typeface="Calibri" panose="020F0502020204030204" pitchFamily="34" charset="0"/>
              </a:rPr>
              <a:t>Διαφοροποιούμε τους παράγοντες που συνδέουμε με το </a:t>
            </a:r>
            <a:r>
              <a:rPr lang="en-US" sz="1800" i="1" dirty="0">
                <a:effectLst/>
                <a:ea typeface="Calibri" panose="020F0502020204030204" pitchFamily="34" charset="0"/>
              </a:rPr>
              <a:t>C</a:t>
            </a:r>
            <a:r>
              <a:rPr lang="en-US" sz="1800" dirty="0">
                <a:effectLst/>
                <a:ea typeface="Calibri" panose="020F0502020204030204" pitchFamily="34" charset="0"/>
              </a:rPr>
              <a:t> </a:t>
            </a:r>
            <a:r>
              <a:rPr lang="el-GR" sz="1800" dirty="0">
                <a:effectLst/>
                <a:ea typeface="Calibri" panose="020F0502020204030204" pitchFamily="34" charset="0"/>
              </a:rPr>
              <a:t>και εξετάζουμε ποια είναι σε κάθε περίπτωση τα αποτελέσματα. </a:t>
            </a:r>
          </a:p>
          <a:p>
            <a:pPr algn="just"/>
            <a:r>
              <a:rPr lang="el-GR" sz="1800" dirty="0">
                <a:effectLst/>
                <a:ea typeface="Calibri" panose="020F0502020204030204" pitchFamily="34" charset="0"/>
              </a:rPr>
              <a:t>Υποθέστε ότι, σε ένα ορισμένο πείραμα, συνδέουμε το </a:t>
            </a:r>
            <a:r>
              <a:rPr lang="en-US" sz="1800" i="1" dirty="0">
                <a:effectLst/>
                <a:ea typeface="Calibri" panose="020F0502020204030204" pitchFamily="34" charset="0"/>
              </a:rPr>
              <a:t>C</a:t>
            </a:r>
            <a:r>
              <a:rPr lang="en-US" sz="1800" dirty="0">
                <a:effectLst/>
                <a:ea typeface="Calibri" panose="020F0502020204030204" pitchFamily="34" charset="0"/>
              </a:rPr>
              <a:t> </a:t>
            </a:r>
            <a:r>
              <a:rPr lang="el-GR" sz="1800" dirty="0">
                <a:effectLst/>
                <a:ea typeface="Calibri" panose="020F0502020204030204" pitchFamily="34" charset="0"/>
              </a:rPr>
              <a:t>με το </a:t>
            </a:r>
            <a:r>
              <a:rPr lang="el-GR" sz="1800" i="1" dirty="0">
                <a:effectLst/>
                <a:ea typeface="Calibri" panose="020F0502020204030204" pitchFamily="34" charset="0"/>
              </a:rPr>
              <a:t>Α</a:t>
            </a:r>
            <a:r>
              <a:rPr lang="el-GR" sz="1800" dirty="0">
                <a:effectLst/>
                <a:ea typeface="Calibri" panose="020F0502020204030204" pitchFamily="34" charset="0"/>
              </a:rPr>
              <a:t> και το</a:t>
            </a:r>
            <a:r>
              <a:rPr lang="el-GR" sz="1800" i="1" dirty="0">
                <a:effectLst/>
                <a:ea typeface="Calibri" panose="020F0502020204030204" pitchFamily="34" charset="0"/>
              </a:rPr>
              <a:t> Β </a:t>
            </a:r>
            <a:r>
              <a:rPr lang="el-GR" sz="1800" dirty="0">
                <a:effectLst/>
                <a:ea typeface="Calibri" panose="020F0502020204030204" pitchFamily="34" charset="0"/>
              </a:rPr>
              <a:t>και αυτό που ακολουθεί είναι το </a:t>
            </a:r>
            <a:r>
              <a:rPr lang="en-US" sz="1800" i="1" dirty="0" err="1">
                <a:effectLst/>
                <a:ea typeface="Calibri" panose="020F0502020204030204" pitchFamily="34" charset="0"/>
              </a:rPr>
              <a:t>abe</a:t>
            </a:r>
            <a:r>
              <a:rPr lang="el-GR" sz="1800" dirty="0">
                <a:effectLst/>
                <a:ea typeface="Calibri" panose="020F0502020204030204" pitchFamily="34" charset="0"/>
              </a:rPr>
              <a:t>. </a:t>
            </a:r>
          </a:p>
          <a:p>
            <a:pPr algn="just"/>
            <a:r>
              <a:rPr lang="el-GR" sz="1800" dirty="0">
                <a:effectLst/>
                <a:ea typeface="Calibri" panose="020F0502020204030204" pitchFamily="34" charset="0"/>
              </a:rPr>
              <a:t>Μετά, σε ένα νέο πείραμα, συνδέουμε το </a:t>
            </a:r>
            <a:r>
              <a:rPr lang="en-US" sz="1800" i="1" dirty="0">
                <a:effectLst/>
                <a:ea typeface="Calibri" panose="020F0502020204030204" pitchFamily="34" charset="0"/>
              </a:rPr>
              <a:t>C</a:t>
            </a:r>
            <a:r>
              <a:rPr lang="en-US" sz="1800" dirty="0">
                <a:effectLst/>
                <a:ea typeface="Calibri" panose="020F0502020204030204" pitchFamily="34" charset="0"/>
              </a:rPr>
              <a:t> </a:t>
            </a:r>
            <a:r>
              <a:rPr lang="el-GR" sz="1800" dirty="0">
                <a:effectLst/>
                <a:ea typeface="Calibri" panose="020F0502020204030204" pitchFamily="34" charset="0"/>
              </a:rPr>
              <a:t>όχι με το </a:t>
            </a:r>
            <a:r>
              <a:rPr lang="el-GR" sz="1800" i="1" dirty="0">
                <a:effectLst/>
                <a:ea typeface="Calibri" panose="020F0502020204030204" pitchFamily="34" charset="0"/>
              </a:rPr>
              <a:t>Α</a:t>
            </a:r>
            <a:r>
              <a:rPr lang="el-GR" sz="1800" dirty="0">
                <a:effectLst/>
                <a:ea typeface="Calibri" panose="020F0502020204030204" pitchFamily="34" charset="0"/>
              </a:rPr>
              <a:t> και το </a:t>
            </a:r>
            <a:r>
              <a:rPr lang="el-GR" sz="1800" i="1" dirty="0">
                <a:effectLst/>
                <a:ea typeface="Calibri" panose="020F0502020204030204" pitchFamily="34" charset="0"/>
              </a:rPr>
              <a:t>Β</a:t>
            </a:r>
            <a:r>
              <a:rPr lang="el-GR" sz="1800" dirty="0">
                <a:effectLst/>
                <a:ea typeface="Calibri" panose="020F0502020204030204" pitchFamily="34" charset="0"/>
              </a:rPr>
              <a:t> αλλά με τα </a:t>
            </a:r>
            <a:r>
              <a:rPr lang="en-US" sz="1800" i="1" dirty="0">
                <a:effectLst/>
                <a:ea typeface="Calibri" panose="020F0502020204030204" pitchFamily="34" charset="0"/>
              </a:rPr>
              <a:t>D </a:t>
            </a:r>
            <a:r>
              <a:rPr lang="el-GR" sz="1800" dirty="0">
                <a:effectLst/>
                <a:ea typeface="Calibri" panose="020F0502020204030204" pitchFamily="34" charset="0"/>
              </a:rPr>
              <a:t>και </a:t>
            </a:r>
            <a:r>
              <a:rPr lang="en-US" sz="1800" i="1" dirty="0">
                <a:effectLst/>
                <a:ea typeface="Calibri" panose="020F0502020204030204" pitchFamily="34" charset="0"/>
              </a:rPr>
              <a:t>F</a:t>
            </a:r>
            <a:r>
              <a:rPr lang="el-GR" sz="1800" dirty="0">
                <a:effectLst/>
                <a:ea typeface="Calibri" panose="020F0502020204030204" pitchFamily="34" charset="0"/>
              </a:rPr>
              <a:t> και ότι ακολουθεί το </a:t>
            </a:r>
            <a:r>
              <a:rPr lang="en-US" sz="1800" i="1" dirty="0" err="1">
                <a:effectLst/>
                <a:ea typeface="Calibri" panose="020F0502020204030204" pitchFamily="34" charset="0"/>
              </a:rPr>
              <a:t>dfe</a:t>
            </a:r>
            <a:r>
              <a:rPr lang="el-GR" sz="1800" dirty="0">
                <a:effectLst/>
                <a:ea typeface="Calibri" panose="020F0502020204030204" pitchFamily="34" charset="0"/>
              </a:rPr>
              <a:t>. </a:t>
            </a:r>
          </a:p>
          <a:p>
            <a:pPr algn="just"/>
            <a:r>
              <a:rPr lang="el-GR" sz="1800" dirty="0">
                <a:effectLst/>
                <a:ea typeface="Calibri" panose="020F0502020204030204" pitchFamily="34" charset="0"/>
              </a:rPr>
              <a:t>Τα δυο πειράματα συμφωνούν μόνο πάνω στον παράγοντα </a:t>
            </a:r>
            <a:r>
              <a:rPr lang="en-US" sz="1800" i="1" dirty="0">
                <a:effectLst/>
                <a:ea typeface="Calibri" panose="020F0502020204030204" pitchFamily="34" charset="0"/>
              </a:rPr>
              <a:t>C </a:t>
            </a:r>
            <a:r>
              <a:rPr lang="el-GR" sz="1800" dirty="0">
                <a:effectLst/>
                <a:ea typeface="Calibri" panose="020F0502020204030204" pitchFamily="34" charset="0"/>
              </a:rPr>
              <a:t>και το αποτέλεσμα </a:t>
            </a:r>
            <a:r>
              <a:rPr lang="en-US" sz="1800" i="1" dirty="0">
                <a:effectLst/>
                <a:ea typeface="Calibri" panose="020F0502020204030204" pitchFamily="34" charset="0"/>
              </a:rPr>
              <a:t>e</a:t>
            </a:r>
            <a:r>
              <a:rPr lang="el-GR" sz="1800" dirty="0">
                <a:effectLst/>
                <a:ea typeface="Calibri" panose="020F0502020204030204" pitchFamily="34" charset="0"/>
              </a:rPr>
              <a:t>. </a:t>
            </a:r>
          </a:p>
          <a:p>
            <a:pPr algn="just"/>
            <a:r>
              <a:rPr lang="el-GR" sz="1800" dirty="0">
                <a:effectLst/>
                <a:ea typeface="Calibri" panose="020F0502020204030204" pitchFamily="34" charset="0"/>
              </a:rPr>
              <a:t>Έτσι ο παράγοντας </a:t>
            </a:r>
            <a:r>
              <a:rPr lang="en-US" sz="1800" i="1" dirty="0">
                <a:effectLst/>
                <a:ea typeface="Calibri" panose="020F0502020204030204" pitchFamily="34" charset="0"/>
              </a:rPr>
              <a:t>C </a:t>
            </a:r>
            <a:r>
              <a:rPr lang="el-GR" sz="1800" dirty="0">
                <a:effectLst/>
                <a:ea typeface="Calibri" panose="020F0502020204030204" pitchFamily="34" charset="0"/>
              </a:rPr>
              <a:t>είναι η αιτία του αποτελέσματος </a:t>
            </a:r>
            <a:r>
              <a:rPr lang="en-US" sz="1800" i="1" dirty="0">
                <a:effectLst/>
                <a:ea typeface="Calibri" panose="020F0502020204030204" pitchFamily="34" charset="0"/>
              </a:rPr>
              <a:t>e</a:t>
            </a:r>
            <a:r>
              <a:rPr lang="el-GR" sz="1800" dirty="0">
                <a:effectLst/>
                <a:ea typeface="Calibri" panose="020F0502020204030204" pitchFamily="34" charset="0"/>
              </a:rPr>
              <a:t>. </a:t>
            </a:r>
          </a:p>
          <a:p>
            <a:pPr algn="just"/>
            <a:r>
              <a:rPr lang="el-GR" sz="1800" dirty="0">
                <a:effectLst/>
                <a:ea typeface="Calibri" panose="020F0502020204030204" pitchFamily="34" charset="0"/>
              </a:rPr>
              <a:t>Το </a:t>
            </a:r>
            <a:r>
              <a:rPr lang="en-US" sz="1800" i="1" dirty="0">
                <a:effectLst/>
                <a:ea typeface="Calibri" panose="020F0502020204030204" pitchFamily="34" charset="0"/>
              </a:rPr>
              <a:t>AB </a:t>
            </a:r>
            <a:r>
              <a:rPr lang="el-GR" sz="1800" dirty="0">
                <a:effectLst/>
                <a:ea typeface="Calibri" panose="020F0502020204030204" pitchFamily="34" charset="0"/>
              </a:rPr>
              <a:t>δεν είναι η αιτία του </a:t>
            </a:r>
            <a:r>
              <a:rPr lang="en-US" sz="1800" i="1" dirty="0">
                <a:effectLst/>
                <a:ea typeface="Calibri" panose="020F0502020204030204" pitchFamily="34" charset="0"/>
              </a:rPr>
              <a:t>e </a:t>
            </a:r>
            <a:r>
              <a:rPr lang="el-GR" sz="1800" dirty="0">
                <a:effectLst/>
                <a:ea typeface="Calibri" panose="020F0502020204030204" pitchFamily="34" charset="0"/>
              </a:rPr>
              <a:t>καθώς το αποτέλεσμα ήταν παρόν, ακόμη και όταν το </a:t>
            </a:r>
            <a:r>
              <a:rPr lang="en-US" sz="1800" i="1" dirty="0">
                <a:effectLst/>
                <a:ea typeface="Calibri" panose="020F0502020204030204" pitchFamily="34" charset="0"/>
              </a:rPr>
              <a:t>AB </a:t>
            </a:r>
            <a:r>
              <a:rPr lang="el-GR" sz="1800" dirty="0">
                <a:effectLst/>
                <a:ea typeface="Calibri" panose="020F0502020204030204" pitchFamily="34" charset="0"/>
              </a:rPr>
              <a:t>ήταν απόν. Ούτε το </a:t>
            </a:r>
            <a:r>
              <a:rPr lang="en-US" sz="1800" i="1" dirty="0">
                <a:effectLst/>
                <a:ea typeface="Calibri" panose="020F0502020204030204" pitchFamily="34" charset="0"/>
              </a:rPr>
              <a:t>DF </a:t>
            </a:r>
            <a:r>
              <a:rPr lang="el-GR" sz="1800" dirty="0">
                <a:effectLst/>
                <a:ea typeface="Calibri" panose="020F0502020204030204" pitchFamily="34" charset="0"/>
              </a:rPr>
              <a:t>είναι αιτία του </a:t>
            </a:r>
            <a:r>
              <a:rPr lang="en-US" sz="1800" i="1" dirty="0">
                <a:effectLst/>
                <a:ea typeface="Calibri" panose="020F0502020204030204" pitchFamily="34" charset="0"/>
              </a:rPr>
              <a:t>e</a:t>
            </a:r>
            <a:r>
              <a:rPr lang="el-GR" sz="1800" dirty="0">
                <a:effectLst/>
                <a:ea typeface="Calibri" panose="020F0502020204030204" pitchFamily="34" charset="0"/>
              </a:rPr>
              <a:t>, καθώς το  </a:t>
            </a:r>
            <a:r>
              <a:rPr lang="en-US" sz="1800" i="1" dirty="0">
                <a:effectLst/>
                <a:ea typeface="Calibri" panose="020F0502020204030204" pitchFamily="34" charset="0"/>
              </a:rPr>
              <a:t>e </a:t>
            </a:r>
            <a:r>
              <a:rPr lang="el-GR" sz="1800" dirty="0">
                <a:effectLst/>
                <a:ea typeface="Calibri" panose="020F0502020204030204" pitchFamily="34" charset="0"/>
              </a:rPr>
              <a:t>ήταν παρόν όταν το </a:t>
            </a:r>
            <a:r>
              <a:rPr lang="en-US" sz="1800" i="1" dirty="0">
                <a:effectLst/>
                <a:ea typeface="Calibri" panose="020F0502020204030204" pitchFamily="34" charset="0"/>
              </a:rPr>
              <a:t>DF </a:t>
            </a:r>
            <a:r>
              <a:rPr lang="el-GR" sz="1800" dirty="0">
                <a:effectLst/>
                <a:ea typeface="Calibri" panose="020F0502020204030204" pitchFamily="34" charset="0"/>
              </a:rPr>
              <a:t>ήταν απόν. </a:t>
            </a:r>
          </a:p>
          <a:p>
            <a:pPr algn="just"/>
            <a:endParaRPr lang="el-GR" dirty="0">
              <a:ea typeface="Calibri" panose="020F0502020204030204" pitchFamily="34" charset="0"/>
            </a:endParaRPr>
          </a:p>
          <a:p>
            <a:pPr algn="just"/>
            <a:endParaRPr lang="el-GR" sz="1800" dirty="0">
              <a:effectLst/>
              <a:ea typeface="Calibri" panose="020F0502020204030204" pitchFamily="34" charset="0"/>
            </a:endParaRPr>
          </a:p>
          <a:p>
            <a:pPr algn="just"/>
            <a:r>
              <a:rPr lang="el-GR" sz="1800" dirty="0">
                <a:effectLst/>
                <a:ea typeface="Calibri" panose="020F0502020204030204" pitchFamily="34" charset="0"/>
              </a:rPr>
              <a:t>Αυτή λοιπόν είναι η </a:t>
            </a:r>
            <a:r>
              <a:rPr lang="el-GR" sz="1800" b="1" i="1" dirty="0">
                <a:solidFill>
                  <a:srgbClr val="FF0000"/>
                </a:solidFill>
                <a:effectLst/>
                <a:ea typeface="Calibri" panose="020F0502020204030204" pitchFamily="34" charset="0"/>
              </a:rPr>
              <a:t>Μέθοδος της Συμφωνίας</a:t>
            </a:r>
            <a:r>
              <a:rPr lang="el-GR" sz="1800" b="1" dirty="0">
                <a:solidFill>
                  <a:srgbClr val="FF0000"/>
                </a:solidFill>
                <a:effectLst/>
                <a:ea typeface="Calibri" panose="020F0502020204030204" pitchFamily="34" charset="0"/>
              </a:rPr>
              <a:t>. </a:t>
            </a:r>
            <a:r>
              <a:rPr lang="el-GR" sz="1800" dirty="0">
                <a:effectLst/>
                <a:ea typeface="Calibri" panose="020F0502020204030204" pitchFamily="34" charset="0"/>
              </a:rPr>
              <a:t>Η αιτία είναι </a:t>
            </a:r>
            <a:r>
              <a:rPr lang="el-GR" sz="1800" b="1" dirty="0">
                <a:effectLst/>
                <a:ea typeface="Calibri" panose="020F0502020204030204" pitchFamily="34" charset="0"/>
              </a:rPr>
              <a:t>ο κοινός παράγοντας </a:t>
            </a:r>
            <a:r>
              <a:rPr lang="el-GR" sz="1800" dirty="0">
                <a:effectLst/>
                <a:ea typeface="Calibri" panose="020F0502020204030204" pitchFamily="34" charset="0"/>
              </a:rPr>
              <a:t>σε έναν αριθμό κατά τα άλλα διαφορετικών περιπτώσεων όπου λαμβάνει χώρα το αποτέλεσμα. Όπως το θέτει ο </a:t>
            </a:r>
            <a:r>
              <a:rPr lang="en-US" sz="1800" dirty="0">
                <a:effectLst/>
                <a:ea typeface="Calibri" panose="020F0502020204030204" pitchFamily="34" charset="0"/>
              </a:rPr>
              <a:t>Mill</a:t>
            </a:r>
            <a:r>
              <a:rPr lang="el-GR" sz="1800" dirty="0">
                <a:effectLst/>
                <a:ea typeface="Calibri" panose="020F0502020204030204" pitchFamily="34" charset="0"/>
              </a:rPr>
              <a:t> (1911, 255) : </a:t>
            </a:r>
            <a:r>
              <a:rPr lang="el-GR" sz="1800" b="1" dirty="0">
                <a:effectLst/>
                <a:ea typeface="Calibri" panose="020F0502020204030204" pitchFamily="34" charset="0"/>
              </a:rPr>
              <a:t>«Εάν δύο ή περισσότερα παραδείγματα του υπό εξέταση φαινομένου έχουν μόνο μία συνθήκη κοινή, η συνθήκη υπό την οποία μόνο όλα τα παραδείγματα συμφωνούν είναι η αιτία (ή το αποτέλεσμα) του εν λόγω φαινομένου». </a:t>
            </a:r>
            <a:endParaRPr lang="el-GR" b="1" dirty="0"/>
          </a:p>
        </p:txBody>
      </p:sp>
    </p:spTree>
    <p:extLst>
      <p:ext uri="{BB962C8B-B14F-4D97-AF65-F5344CB8AC3E}">
        <p14:creationId xmlns:p14="http://schemas.microsoft.com/office/powerpoint/2010/main" val="3129853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6" y="107577"/>
            <a:ext cx="7895625" cy="705637"/>
          </a:xfrm>
        </p:spPr>
        <p:txBody>
          <a:bodyPr/>
          <a:lstStyle/>
          <a:p>
            <a:r>
              <a:rPr lang="el-GR" sz="3600" b="1" dirty="0"/>
              <a:t>Υπάρχει κάποια σύγκρουση;</a:t>
            </a:r>
            <a:endParaRPr lang="en-US" sz="3600" b="1" dirty="0"/>
          </a:p>
        </p:txBody>
      </p:sp>
      <p:sp>
        <p:nvSpPr>
          <p:cNvPr id="3" name="Content Placeholder 2"/>
          <p:cNvSpPr>
            <a:spLocks noGrp="1"/>
          </p:cNvSpPr>
          <p:nvPr>
            <p:ph sz="half" idx="1"/>
          </p:nvPr>
        </p:nvSpPr>
        <p:spPr>
          <a:xfrm>
            <a:off x="1902796" y="991451"/>
            <a:ext cx="4193204" cy="5536530"/>
          </a:xfrm>
        </p:spPr>
        <p:txBody>
          <a:bodyPr>
            <a:normAutofit/>
          </a:bodyPr>
          <a:lstStyle/>
          <a:p>
            <a:pPr marL="0" indent="0" algn="just">
              <a:buNone/>
            </a:pPr>
            <a:r>
              <a:rPr lang="el-GR" dirty="0"/>
              <a:t>Δεν είναι οι αρχές των Θεωριών - Αρχών </a:t>
            </a:r>
            <a:r>
              <a:rPr lang="el-GR" b="1" dirty="0"/>
              <a:t>μη υποθετικές</a:t>
            </a:r>
            <a:r>
              <a:rPr lang="en-US" b="1" dirty="0"/>
              <a:t> </a:t>
            </a:r>
            <a:r>
              <a:rPr lang="el-GR" dirty="0"/>
              <a:t>σε αντίθεση με τις αρχές των </a:t>
            </a:r>
            <a:r>
              <a:rPr lang="el-GR" dirty="0" err="1"/>
              <a:t>συγκροτητικών</a:t>
            </a:r>
            <a:r>
              <a:rPr lang="el-GR" dirty="0"/>
              <a:t> θεωριών</a:t>
            </a:r>
            <a:r>
              <a:rPr lang="en-US" dirty="0"/>
              <a:t>, </a:t>
            </a:r>
            <a:r>
              <a:rPr lang="el-GR" dirty="0"/>
              <a:t>που είναι </a:t>
            </a:r>
            <a:r>
              <a:rPr lang="el-GR" b="1" dirty="0"/>
              <a:t>υποθετικές;</a:t>
            </a:r>
            <a:endParaRPr lang="en-US" dirty="0"/>
          </a:p>
          <a:p>
            <a:pPr marL="0" indent="0" algn="just">
              <a:buNone/>
            </a:pP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Καμία πραγματική ένταση</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lgn="just">
              <a:buNone/>
            </a:pPr>
            <a:r>
              <a:rPr lang="el-GR" dirty="0"/>
              <a:t>Δεν είναι ότι οι αρχές των θεωριών Αρχών</a:t>
            </a:r>
            <a:r>
              <a:rPr lang="en-US" dirty="0"/>
              <a:t> </a:t>
            </a:r>
            <a:r>
              <a:rPr lang="el-GR" dirty="0"/>
              <a:t>δεν πάνε πέρα από την εμπειρία</a:t>
            </a:r>
            <a:r>
              <a:rPr lang="en-US" dirty="0"/>
              <a:t>. </a:t>
            </a:r>
            <a:r>
              <a:rPr lang="el-GR" dirty="0"/>
              <a:t>Πάνε</a:t>
            </a:r>
            <a:r>
              <a:rPr lang="en-US" dirty="0"/>
              <a:t>. </a:t>
            </a:r>
            <a:r>
              <a:rPr lang="el-GR" dirty="0"/>
              <a:t>Ούτε είναι ότι δεν είναι υποθετικές</a:t>
            </a:r>
            <a:r>
              <a:rPr lang="en-US" dirty="0"/>
              <a:t>. </a:t>
            </a:r>
            <a:r>
              <a:rPr lang="el-GR" dirty="0"/>
              <a:t>Είναι</a:t>
            </a:r>
            <a:r>
              <a:rPr lang="en-US" dirty="0"/>
              <a:t>. </a:t>
            </a:r>
          </a:p>
          <a:p>
            <a:pPr marL="0" indent="0" algn="just">
              <a:buNone/>
            </a:pPr>
            <a:endParaRPr lang="en-US" dirty="0"/>
          </a:p>
          <a:p>
            <a:pPr marL="0" indent="0" algn="just">
              <a:buNone/>
            </a:pP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Είναι όμως υποθετικές υπό μία διαφορετική έννοια</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από τις αρχές των </a:t>
            </a:r>
            <a:r>
              <a:rPr lang="el-G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συγκροτητικών</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θεωριών</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endParaRPr lang="en-US" dirty="0"/>
          </a:p>
        </p:txBody>
      </p:sp>
      <p:pic>
        <p:nvPicPr>
          <p:cNvPr id="5" name="Content Placeholder 4"/>
          <p:cNvPicPr>
            <a:picLocks noGrp="1" noChangeAspect="1"/>
          </p:cNvPicPr>
          <p:nvPr>
            <p:ph sz="half" idx="2"/>
          </p:nvPr>
        </p:nvPicPr>
        <p:blipFill>
          <a:blip r:embed="rId3"/>
          <a:srcRect t="8006" b="8006"/>
          <a:stretch>
            <a:fillRect/>
          </a:stretch>
        </p:blipFill>
        <p:spPr>
          <a:xfrm>
            <a:off x="7141296" y="991451"/>
            <a:ext cx="3364191" cy="3804740"/>
          </a:xfrm>
        </p:spPr>
      </p:pic>
      <p:sp>
        <p:nvSpPr>
          <p:cNvPr id="6" name="Slide Number Placeholder 5"/>
          <p:cNvSpPr>
            <a:spLocks noGrp="1"/>
          </p:cNvSpPr>
          <p:nvPr>
            <p:ph type="sldNum" sz="quarter" idx="12"/>
          </p:nvPr>
        </p:nvSpPr>
        <p:spPr/>
        <p:txBody>
          <a:bodyPr/>
          <a:lstStyle/>
          <a:p>
            <a:fld id="{CFE4BAC9-6D41-4691-9299-18EF07EF0177}" type="slidenum">
              <a:rPr lang="en-US">
                <a:solidFill>
                  <a:prstClr val="white"/>
                </a:solidFill>
                <a:latin typeface="News Gothic MT"/>
              </a:rPr>
              <a:pPr/>
              <a:t>70</a:t>
            </a:fld>
            <a:endParaRPr lang="en-US">
              <a:solidFill>
                <a:prstClr val="white"/>
              </a:solidFill>
              <a:latin typeface="News Gothic MT"/>
            </a:endParaRPr>
          </a:p>
        </p:txBody>
      </p:sp>
    </p:spTree>
    <p:extLst>
      <p:ext uri="{BB962C8B-B14F-4D97-AF65-F5344CB8AC3E}">
        <p14:creationId xmlns:p14="http://schemas.microsoft.com/office/powerpoint/2010/main" val="781276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9641" y="89120"/>
            <a:ext cx="3928238" cy="1136365"/>
          </a:xfrm>
        </p:spPr>
        <p:txBody>
          <a:bodyPr/>
          <a:lstStyle/>
          <a:p>
            <a:r>
              <a:rPr lang="el-GR" sz="2000" b="1" dirty="0"/>
              <a:t>Δύο είδη αρχών και άρα δύο είδη υποθέσεων</a:t>
            </a:r>
            <a:br>
              <a:rPr lang="en-US" sz="2000" dirty="0"/>
            </a:br>
            <a:endParaRPr lang="en-US" sz="2000" dirty="0"/>
          </a:p>
        </p:txBody>
      </p:sp>
      <p:pic>
        <p:nvPicPr>
          <p:cNvPr id="5" name="Content Placeholder 4"/>
          <p:cNvPicPr>
            <a:picLocks noGrp="1" noChangeAspect="1"/>
          </p:cNvPicPr>
          <p:nvPr>
            <p:ph idx="1"/>
          </p:nvPr>
        </p:nvPicPr>
        <p:blipFill>
          <a:blip r:embed="rId3"/>
          <a:srcRect l="4869" r="4869"/>
          <a:stretch>
            <a:fillRect/>
          </a:stretch>
        </p:blipFill>
        <p:spPr>
          <a:xfrm>
            <a:off x="6481759" y="310803"/>
            <a:ext cx="4048905" cy="5877875"/>
          </a:xfrm>
        </p:spPr>
      </p:pic>
      <p:sp>
        <p:nvSpPr>
          <p:cNvPr id="4" name="Text Placeholder 3"/>
          <p:cNvSpPr>
            <a:spLocks noGrp="1"/>
          </p:cNvSpPr>
          <p:nvPr>
            <p:ph type="body" sz="half" idx="2"/>
          </p:nvPr>
        </p:nvSpPr>
        <p:spPr>
          <a:xfrm>
            <a:off x="1661336" y="1336789"/>
            <a:ext cx="4497332" cy="5280311"/>
          </a:xfrm>
        </p:spPr>
        <p:txBody>
          <a:bodyPr>
            <a:normAutofit lnSpcReduction="10000"/>
          </a:bodyPr>
          <a:lstStyle/>
          <a:p>
            <a:pPr algn="l"/>
            <a:r>
              <a:rPr lang="el-G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Θεωρησιακές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Speculative</a:t>
            </a:r>
            <a:r>
              <a:rPr lang="en-US" dirty="0"/>
              <a:t> (</a:t>
            </a:r>
            <a:r>
              <a:rPr lang="el-GR" dirty="0"/>
              <a:t>κάθετες</a:t>
            </a:r>
            <a:r>
              <a:rPr lang="en-US" dirty="0"/>
              <a:t>)</a:t>
            </a:r>
          </a:p>
          <a:p>
            <a:pPr algn="l"/>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Περιεκτικές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Comprehensive</a:t>
            </a:r>
            <a:r>
              <a:rPr lang="en-US" dirty="0"/>
              <a:t>  (</a:t>
            </a:r>
            <a:r>
              <a:rPr lang="el-GR" dirty="0"/>
              <a:t>οριζόντιες</a:t>
            </a:r>
            <a:r>
              <a:rPr lang="en-US" dirty="0"/>
              <a:t>)</a:t>
            </a:r>
          </a:p>
          <a:p>
            <a:pPr marL="285750" indent="-285750" algn="l">
              <a:buFont typeface="Wingdings" charset="2"/>
              <a:buChar char="u"/>
            </a:pPr>
            <a:r>
              <a:rPr lang="el-GR" dirty="0"/>
              <a:t>Και οι δυο χρειάζονται στην επιστήμη</a:t>
            </a:r>
            <a:endParaRPr lang="en-US" dirty="0"/>
          </a:p>
          <a:p>
            <a:pPr marL="285750" indent="-285750" algn="l">
              <a:buFont typeface="Wingdings" charset="2"/>
              <a:buChar char="u"/>
            </a:pPr>
            <a:r>
              <a:rPr lang="el-GR" dirty="0"/>
              <a:t>Και οι δυο προάγουν την ενότητα </a:t>
            </a:r>
            <a:endParaRPr lang="en-US" dirty="0"/>
          </a:p>
          <a:p>
            <a:pPr marL="285750" indent="-285750" algn="l">
              <a:buFont typeface="Wingdings" charset="2"/>
              <a:buChar char="u"/>
            </a:pPr>
            <a:r>
              <a:rPr lang="el-GR" dirty="0"/>
              <a:t>Και οι δυο είναι ελέγξιμες</a:t>
            </a:r>
            <a:endParaRPr lang="en-US" dirty="0"/>
          </a:p>
          <a:p>
            <a:pPr marL="285750" indent="-285750" algn="l">
              <a:buFont typeface="Wingdings" charset="2"/>
              <a:buChar char="u"/>
            </a:pPr>
            <a:r>
              <a:rPr lang="el-GR" dirty="0"/>
              <a:t>Το πιο σημαντικό</a:t>
            </a:r>
            <a:r>
              <a:rPr lang="en-US" dirty="0"/>
              <a:t>, </a:t>
            </a:r>
            <a:r>
              <a:rPr lang="el-GR" dirty="0"/>
              <a:t>για τον</a:t>
            </a:r>
            <a:r>
              <a:rPr lang="en-US" dirty="0"/>
              <a:t> Einstein, </a:t>
            </a:r>
            <a:r>
              <a:rPr lang="el-GR" dirty="0"/>
              <a:t>και οι δυο είναι</a:t>
            </a:r>
            <a:r>
              <a:rPr lang="en-US" dirty="0"/>
              <a:t>, </a:t>
            </a:r>
            <a:r>
              <a:rPr lang="el-GR" dirty="0"/>
              <a:t>εσχάτως</a:t>
            </a:r>
            <a:r>
              <a:rPr lang="en-US" dirty="0"/>
              <a:t>, </a:t>
            </a:r>
            <a:r>
              <a:rPr lang="el-GR" b="1" dirty="0"/>
              <a:t>δημιουργήματα του νου</a:t>
            </a:r>
            <a:r>
              <a:rPr lang="en-US" dirty="0"/>
              <a:t>.</a:t>
            </a:r>
          </a:p>
          <a:p>
            <a:r>
              <a:rPr lang="el-GR" dirty="0"/>
              <a:t>Η επιστήμη δεν είναι μια παθητική πρόσληψη των γεγονότων της εμπειρίας</a:t>
            </a:r>
            <a:r>
              <a:rPr lang="en-US" dirty="0"/>
              <a:t>, </a:t>
            </a:r>
            <a:r>
              <a:rPr lang="el-GR" dirty="0"/>
              <a:t>τα οποία γενικεύονται μέσω επαγωγής</a:t>
            </a:r>
            <a:r>
              <a:rPr lang="en-US" dirty="0"/>
              <a:t>. </a:t>
            </a:r>
            <a:r>
              <a:rPr lang="el-GR" dirty="0"/>
              <a:t>Υπάρχει ένα </a:t>
            </a:r>
            <a:r>
              <a:rPr lang="el-GR" b="1" dirty="0"/>
              <a:t>μη </a:t>
            </a:r>
            <a:r>
              <a:rPr lang="el-GR" b="1" dirty="0" err="1"/>
              <a:t>εξαλείψιμο</a:t>
            </a:r>
            <a:r>
              <a:rPr lang="el-GR" b="1" dirty="0"/>
              <a:t> ενεργό στοιχείο στην επιστήμη, </a:t>
            </a:r>
            <a:r>
              <a:rPr lang="el-GR" dirty="0"/>
              <a:t>μια συνεισφορά του ανθρώπινου νου</a:t>
            </a:r>
            <a:r>
              <a:rPr lang="en-US" b="1" dirty="0"/>
              <a:t>. </a:t>
            </a:r>
          </a:p>
          <a:p>
            <a:r>
              <a:rPr lang="el-GR" dirty="0"/>
              <a:t>Υπό την έννοια αυτή</a:t>
            </a:r>
            <a:r>
              <a:rPr lang="en-US" dirty="0"/>
              <a:t>, </a:t>
            </a:r>
            <a:r>
              <a:rPr lang="el-GR" dirty="0"/>
              <a:t>ο </a:t>
            </a:r>
            <a:r>
              <a:rPr lang="en-US" dirty="0"/>
              <a:t>Einstein </a:t>
            </a:r>
            <a:r>
              <a:rPr lang="el-GR" dirty="0"/>
              <a:t>υιοθετεί την άποψη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της </a:t>
            </a:r>
            <a:r>
              <a:rPr lang="el-GR"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αυθρομησίας</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του νου του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Kant</a:t>
            </a:r>
            <a:r>
              <a:rPr lang="en-US" dirty="0"/>
              <a:t>.</a:t>
            </a:r>
          </a:p>
          <a:p>
            <a:endParaRPr lang="en-US" dirty="0"/>
          </a:p>
        </p:txBody>
      </p:sp>
      <p:sp>
        <p:nvSpPr>
          <p:cNvPr id="3" name="Footer Placeholder 2"/>
          <p:cNvSpPr>
            <a:spLocks noGrp="1"/>
          </p:cNvSpPr>
          <p:nvPr>
            <p:ph type="ftr" sz="quarter" idx="11"/>
          </p:nvPr>
        </p:nvSpPr>
        <p:spPr/>
        <p:txBody>
          <a:bodyPr/>
          <a:lstStyle/>
          <a:p>
            <a:endParaRPr lang="en-US">
              <a:solidFill>
                <a:prstClr val="white"/>
              </a:solidFill>
              <a:latin typeface="News Gothic MT"/>
            </a:endParaRPr>
          </a:p>
        </p:txBody>
      </p:sp>
      <p:sp>
        <p:nvSpPr>
          <p:cNvPr id="6" name="Slide Number Placeholder 5"/>
          <p:cNvSpPr>
            <a:spLocks noGrp="1"/>
          </p:cNvSpPr>
          <p:nvPr>
            <p:ph type="sldNum" sz="quarter" idx="12"/>
          </p:nvPr>
        </p:nvSpPr>
        <p:spPr/>
        <p:txBody>
          <a:bodyPr/>
          <a:lstStyle/>
          <a:p>
            <a:fld id="{CFE4BAC9-6D41-4691-9299-18EF07EF0177}" type="slidenum">
              <a:rPr lang="en-US">
                <a:solidFill>
                  <a:prstClr val="white"/>
                </a:solidFill>
                <a:latin typeface="News Gothic MT"/>
              </a:rPr>
              <a:pPr/>
              <a:t>71</a:t>
            </a:fld>
            <a:endParaRPr lang="en-US">
              <a:solidFill>
                <a:prstClr val="white"/>
              </a:solidFill>
              <a:latin typeface="News Gothic MT"/>
            </a:endParaRPr>
          </a:p>
        </p:txBody>
      </p:sp>
    </p:spTree>
    <p:extLst>
      <p:ext uri="{BB962C8B-B14F-4D97-AF65-F5344CB8AC3E}">
        <p14:creationId xmlns:p14="http://schemas.microsoft.com/office/powerpoint/2010/main" val="1100620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936" y="549269"/>
            <a:ext cx="3840480" cy="924612"/>
          </a:xfrm>
        </p:spPr>
        <p:txBody>
          <a:bodyPr/>
          <a:lstStyle/>
          <a:p>
            <a:r>
              <a:rPr lang="en-US" sz="1800" b="1" dirty="0"/>
              <a:t>A celebration of Max Planck's sixtieth birthday (1918)</a:t>
            </a:r>
            <a:br>
              <a:rPr lang="en-US" sz="1800" b="1" dirty="0"/>
            </a:br>
            <a:r>
              <a:rPr lang="en-US" sz="1800" b="1" dirty="0"/>
              <a:t>Physical Society, Berlin</a:t>
            </a:r>
            <a:endParaRPr lang="en-US" sz="1800" dirty="0"/>
          </a:p>
        </p:txBody>
      </p:sp>
      <p:sp>
        <p:nvSpPr>
          <p:cNvPr id="4" name="Content Placeholder 3"/>
          <p:cNvSpPr>
            <a:spLocks noGrp="1"/>
          </p:cNvSpPr>
          <p:nvPr>
            <p:ph sz="half" idx="2"/>
          </p:nvPr>
        </p:nvSpPr>
        <p:spPr>
          <a:xfrm>
            <a:off x="550936" y="1563520"/>
            <a:ext cx="3153798" cy="2501328"/>
          </a:xfrm>
        </p:spPr>
        <p:txBody>
          <a:bodyPr>
            <a:normAutofit fontScale="92500" lnSpcReduction="20000"/>
          </a:bodyPr>
          <a:lstStyle/>
          <a:p>
            <a:pPr marL="0" indent="0" algn="just">
              <a:buNone/>
            </a:pPr>
            <a:r>
              <a:rPr lang="en-US" sz="1800" b="1" dirty="0"/>
              <a:t>O Einstein </a:t>
            </a:r>
            <a:r>
              <a:rPr lang="el-GR" sz="1800" b="1" dirty="0"/>
              <a:t>μίλησε και πάλι για τη </a:t>
            </a:r>
            <a:r>
              <a:rPr lang="en-US" sz="1800" b="1" dirty="0"/>
              <a:t>‘</a:t>
            </a:r>
            <a:r>
              <a:rPr lang="el-GR" sz="1800" b="1" dirty="0"/>
              <a:t>διαίσθηση</a:t>
            </a:r>
            <a:r>
              <a:rPr lang="en-US" sz="1800" b="1" dirty="0"/>
              <a:t>’</a:t>
            </a:r>
            <a:r>
              <a:rPr lang="en-US" sz="1800" dirty="0"/>
              <a:t> </a:t>
            </a:r>
            <a:r>
              <a:rPr lang="el-GR" sz="1800" dirty="0"/>
              <a:t>που οδηγεί στις αρχές</a:t>
            </a:r>
            <a:r>
              <a:rPr lang="en-US" sz="1800" dirty="0"/>
              <a:t>. </a:t>
            </a:r>
            <a:r>
              <a:rPr lang="el-GR" sz="1800" dirty="0"/>
              <a:t>Δεν υπάρχει </a:t>
            </a:r>
            <a:r>
              <a:rPr lang="el-GR" sz="1800" b="1" dirty="0"/>
              <a:t>καμία λογική της ανακάλυψης.</a:t>
            </a:r>
            <a:r>
              <a:rPr lang="en-US" sz="1800" dirty="0"/>
              <a:t> </a:t>
            </a:r>
            <a:r>
              <a:rPr lang="el-GR" sz="1800" dirty="0"/>
              <a:t>Δεν υπάρχει αλγοριθμικό μονοπάτι</a:t>
            </a:r>
            <a:r>
              <a:rPr lang="en-US" sz="1800" dirty="0"/>
              <a:t>: “</a:t>
            </a:r>
            <a:r>
              <a:rPr lang="el-GR" sz="1800" dirty="0"/>
              <a:t>Δεν υπάρχει κανένα αλγοριθμικό μονοπάτι προς αυτούς τους νόμους. Μόνο η διαίσθηση</a:t>
            </a:r>
            <a:r>
              <a:rPr lang="en-US" sz="1800" dirty="0"/>
              <a:t>, </a:t>
            </a:r>
            <a:r>
              <a:rPr lang="el-GR" sz="1800" dirty="0"/>
              <a:t>που εξαρτάται από τη συμπαθητική κατανόηση</a:t>
            </a:r>
            <a:r>
              <a:rPr lang="en-US" sz="1800" dirty="0"/>
              <a:t>, </a:t>
            </a:r>
            <a:r>
              <a:rPr lang="el-GR" sz="1800" dirty="0"/>
              <a:t>μπορεί να τις συλλάβει</a:t>
            </a:r>
            <a:r>
              <a:rPr lang="en-US" sz="1800" dirty="0"/>
              <a:t>”.  </a:t>
            </a:r>
          </a:p>
          <a:p>
            <a:endParaRPr lang="en-US" dirty="0"/>
          </a:p>
        </p:txBody>
      </p:sp>
      <p:sp>
        <p:nvSpPr>
          <p:cNvPr id="5" name="Text Placeholder 4"/>
          <p:cNvSpPr>
            <a:spLocks noGrp="1"/>
          </p:cNvSpPr>
          <p:nvPr>
            <p:ph type="body" sz="quarter" idx="3"/>
          </p:nvPr>
        </p:nvSpPr>
        <p:spPr>
          <a:xfrm>
            <a:off x="6275070" y="122541"/>
            <a:ext cx="3840480" cy="902331"/>
          </a:xfrm>
        </p:spPr>
        <p:txBody>
          <a:bodyPr/>
          <a:lstStyle/>
          <a:p>
            <a:r>
              <a:rPr lang="en-US" sz="1600" b="1" dirty="0"/>
              <a:t>ON THE METHOD OF THEORETICAL PHYSICS, Herbert Spencer lecture, Oxford, June 10, 1933</a:t>
            </a:r>
            <a:endParaRPr lang="en-US" dirty="0"/>
          </a:p>
        </p:txBody>
      </p:sp>
      <p:sp>
        <p:nvSpPr>
          <p:cNvPr id="6" name="Content Placeholder 5"/>
          <p:cNvSpPr>
            <a:spLocks noGrp="1"/>
          </p:cNvSpPr>
          <p:nvPr>
            <p:ph sz="quarter" idx="4"/>
          </p:nvPr>
        </p:nvSpPr>
        <p:spPr>
          <a:xfrm>
            <a:off x="5800374" y="1113988"/>
            <a:ext cx="5285548" cy="5621471"/>
          </a:xfrm>
        </p:spPr>
        <p:txBody>
          <a:bodyPr>
            <a:normAutofit fontScale="92500" lnSpcReduction="20000"/>
          </a:bodyPr>
          <a:lstStyle/>
          <a:p>
            <a:pPr marL="0" indent="0" algn="just">
              <a:buNone/>
            </a:pPr>
            <a:r>
              <a:rPr lang="en-US" dirty="0"/>
              <a:t>“</a:t>
            </a:r>
            <a:r>
              <a:rPr lang="el-GR" dirty="0"/>
              <a:t>Η</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δομή του συστήματος είναι έργο του λόγου.</a:t>
            </a:r>
            <a:r>
              <a:rPr lang="en-US" dirty="0"/>
              <a:t> </a:t>
            </a:r>
            <a:r>
              <a:rPr lang="el-GR" dirty="0"/>
              <a:t>Τα εμπειρικά περιεχόμενα και οι αμοιβαίες τους σχέσεις θα πρέπει να βρουν την παράστασή τους στα συμπεράσματα της θεωρίας</a:t>
            </a:r>
            <a:r>
              <a:rPr lang="en-US" dirty="0"/>
              <a:t>. </a:t>
            </a:r>
            <a:r>
              <a:rPr lang="el-GR" dirty="0"/>
              <a:t>Στη δυνατότητα μιας τέτοιας παράστασης έγκειται η μοναδική αξία και δικαιολόγηση ολόκληρου του συστήματος</a:t>
            </a:r>
            <a:r>
              <a:rPr lang="en-US" dirty="0"/>
              <a:t>, </a:t>
            </a:r>
            <a:r>
              <a:rPr lang="el-GR" dirty="0"/>
              <a:t>και ειδικά των εννοιών και των υποκείμενων θεμελιωδών αρχών</a:t>
            </a:r>
            <a:r>
              <a:rPr lang="en-US" dirty="0"/>
              <a:t>. </a:t>
            </a:r>
            <a:r>
              <a:rPr lang="el-GR" dirty="0"/>
              <a:t>Εκτός αυτού, οι τελευταίες</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είναι ελεύθερες συμβάσεις του ανθρωπίνου πνεύματος</a:t>
            </a:r>
            <a:r>
              <a:rPr lang="en-US" dirty="0"/>
              <a:t>, </a:t>
            </a:r>
            <a:r>
              <a:rPr lang="el-GR" dirty="0"/>
              <a:t>που δεν μπορούν να δικαιολογηθούν από τη φύση αυτού του πνεύματος ή με οποιονδήποτε άλλο τρόπο </a:t>
            </a:r>
            <a:r>
              <a:rPr lang="en-US" dirty="0"/>
              <a:t>a priori. </a:t>
            </a:r>
            <a:r>
              <a:rPr lang="el-GR" dirty="0"/>
              <a:t>Οι θεμελιώδεις αυτές έννοιες και τα αξιώματα</a:t>
            </a:r>
            <a:r>
              <a:rPr lang="en-US" dirty="0"/>
              <a:t>, </a:t>
            </a:r>
            <a:r>
              <a:rPr lang="el-GR" dirty="0"/>
              <a:t>που δεν μπορούν να αναχθούν περαιτέρω λογικά</a:t>
            </a:r>
            <a:r>
              <a:rPr lang="en-US" dirty="0"/>
              <a:t>, </a:t>
            </a:r>
            <a:r>
              <a:rPr lang="el-GR" dirty="0"/>
              <a:t>διαμορφώνουν το ουσιαστικό μέρος μιας θεωρίας</a:t>
            </a:r>
            <a:r>
              <a:rPr lang="en-US" dirty="0"/>
              <a:t>, </a:t>
            </a:r>
            <a:r>
              <a:rPr lang="el-GR" dirty="0"/>
              <a:t>το οποίο ο λόγος δεν μπορεί να αγγίξει</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Είναι το μέγα αντικείμενο όλης τη θεωρίας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να κάνει τα μη αναγώγιμα αυτά στοιχεία όσο το δυνατόν πιο απλά και πιο λίγα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αριθμητικά</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χωρίς να πρέπει να αποκηρύξει την επαρκή παράσταση του όποιου εμπειρικού περιεχομένου.</a:t>
            </a:r>
            <a:endParaRPr lang="en-US" dirty="0"/>
          </a:p>
        </p:txBody>
      </p:sp>
      <p:pic>
        <p:nvPicPr>
          <p:cNvPr id="7" name="Picture 6"/>
          <p:cNvPicPr>
            <a:picLocks noChangeAspect="1"/>
          </p:cNvPicPr>
          <p:nvPr/>
        </p:nvPicPr>
        <p:blipFill>
          <a:blip r:embed="rId3"/>
          <a:stretch>
            <a:fillRect/>
          </a:stretch>
        </p:blipFill>
        <p:spPr>
          <a:xfrm>
            <a:off x="3424527" y="3882286"/>
            <a:ext cx="2038808" cy="2393383"/>
          </a:xfrm>
          <a:prstGeom prst="rect">
            <a:avLst/>
          </a:prstGeom>
        </p:spPr>
      </p:pic>
      <p:sp>
        <p:nvSpPr>
          <p:cNvPr id="8" name="Slide Number Placeholder 7"/>
          <p:cNvSpPr>
            <a:spLocks noGrp="1"/>
          </p:cNvSpPr>
          <p:nvPr>
            <p:ph type="sldNum" sz="quarter" idx="12"/>
          </p:nvPr>
        </p:nvSpPr>
        <p:spPr/>
        <p:txBody>
          <a:bodyPr/>
          <a:lstStyle/>
          <a:p>
            <a:fld id="{CFE4BAC9-6D41-4691-9299-18EF07EF0177}" type="slidenum">
              <a:rPr lang="en-US">
                <a:solidFill>
                  <a:prstClr val="white"/>
                </a:solidFill>
                <a:latin typeface="News Gothic MT"/>
              </a:rPr>
              <a:pPr/>
              <a:t>72</a:t>
            </a:fld>
            <a:endParaRPr lang="en-US">
              <a:solidFill>
                <a:prstClr val="white"/>
              </a:solidFill>
              <a:latin typeface="News Gothic MT"/>
            </a:endParaRPr>
          </a:p>
        </p:txBody>
      </p:sp>
    </p:spTree>
    <p:extLst>
      <p:ext uri="{BB962C8B-B14F-4D97-AF65-F5344CB8AC3E}">
        <p14:creationId xmlns:p14="http://schemas.microsoft.com/office/powerpoint/2010/main" val="1325090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399" y="368301"/>
            <a:ext cx="3840480" cy="578591"/>
          </a:xfrm>
        </p:spPr>
        <p:txBody>
          <a:bodyPr/>
          <a:lstStyle/>
          <a:p>
            <a:r>
              <a:rPr lang="el-GR" sz="2800" b="1" dirty="0"/>
              <a:t>Επαγωγή και </a:t>
            </a:r>
            <a:r>
              <a:rPr lang="en-US" sz="2800" b="1" dirty="0"/>
              <a:t>GTR</a:t>
            </a:r>
          </a:p>
        </p:txBody>
      </p:sp>
      <p:sp>
        <p:nvSpPr>
          <p:cNvPr id="3" name="Content Placeholder 2"/>
          <p:cNvSpPr>
            <a:spLocks noGrp="1"/>
          </p:cNvSpPr>
          <p:nvPr>
            <p:ph idx="1"/>
          </p:nvPr>
        </p:nvSpPr>
        <p:spPr>
          <a:xfrm>
            <a:off x="6266824" y="368300"/>
            <a:ext cx="4114294" cy="6271079"/>
          </a:xfrm>
        </p:spPr>
        <p:txBody>
          <a:bodyPr>
            <a:normAutofit/>
          </a:bodyPr>
          <a:lstStyle/>
          <a:p>
            <a:r>
              <a:rPr lang="en-US" dirty="0"/>
              <a:t>“</a:t>
            </a:r>
            <a:r>
              <a:rPr lang="el-GR" dirty="0"/>
              <a:t>Μια καθαρή αναγνώριση του σφάλματος [της ιδέας ότι τα αξιώματα της φυσικής δεν είναι υπό τη λογική έννοια ελεύθερες συμβάσεις του ανθρώπινου νου</a:t>
            </a:r>
            <a:r>
              <a:rPr lang="en-US" dirty="0"/>
              <a:t>] </a:t>
            </a:r>
            <a:r>
              <a:rPr lang="el-GR" dirty="0"/>
              <a:t>πραγματικά</a:t>
            </a:r>
            <a:r>
              <a:rPr lang="en-US" dirty="0"/>
              <a:t> </a:t>
            </a: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επήλθε μόνο με τη γενική θεωρία της σχετικότητας</a:t>
            </a:r>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η οποία έδειξε ότι θα μπορούσε κανείς να λάβει υπ’ </a:t>
            </a:r>
            <a:r>
              <a:rPr lang="el-GR"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όψιν</a:t>
            </a:r>
            <a:r>
              <a:rPr lang="el-GR"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ένα ευρύτερο φάσμα εμπειρικών γεγονότων</a:t>
            </a:r>
            <a:r>
              <a:rPr lang="en-US" dirty="0"/>
              <a:t>, </a:t>
            </a:r>
            <a:r>
              <a:rPr lang="el-GR" dirty="0"/>
              <a:t>και ότι, επίσης</a:t>
            </a:r>
            <a:r>
              <a:rPr lang="en-US" dirty="0"/>
              <a:t>, </a:t>
            </a:r>
            <a:r>
              <a:rPr lang="el-GR" dirty="0"/>
              <a:t>με έναν πιο ικανοποιητικό και πλήρη τρόπο</a:t>
            </a:r>
            <a:r>
              <a:rPr lang="en-US" dirty="0"/>
              <a:t>, </a:t>
            </a:r>
            <a:r>
              <a:rPr lang="el-G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πάνω σέ ένα θεμέλιο αρκετά διαφορετικό από το νευτώνειο</a:t>
            </a:r>
            <a:r>
              <a:rPr lang="en-US" dirty="0"/>
              <a:t>”. </a:t>
            </a:r>
          </a:p>
          <a:p>
            <a:endParaRPr lang="en-US" dirty="0"/>
          </a:p>
        </p:txBody>
      </p:sp>
      <p:sp>
        <p:nvSpPr>
          <p:cNvPr id="4" name="Text Placeholder 3"/>
          <p:cNvSpPr>
            <a:spLocks noGrp="1"/>
          </p:cNvSpPr>
          <p:nvPr>
            <p:ph type="body" sz="half" idx="2"/>
          </p:nvPr>
        </p:nvSpPr>
        <p:spPr>
          <a:xfrm>
            <a:off x="2057398" y="1281088"/>
            <a:ext cx="4209426" cy="5358291"/>
          </a:xfrm>
        </p:spPr>
        <p:txBody>
          <a:bodyPr>
            <a:normAutofit fontScale="92500" lnSpcReduction="10000"/>
          </a:bodyPr>
          <a:lstStyle/>
          <a:p>
            <a:r>
              <a:rPr lang="el-GR" dirty="0"/>
              <a:t>Δεν υπήρχε απλώς κανένας τρόπος κατά τον οποίο θα μπορούσε η </a:t>
            </a:r>
            <a:r>
              <a:rPr lang="en-US" dirty="0"/>
              <a:t>GTR </a:t>
            </a:r>
            <a:r>
              <a:rPr lang="el-GR" dirty="0"/>
              <a:t>να διατυπωθεί ως μια γενίκευση από την εμπειρία</a:t>
            </a:r>
            <a:r>
              <a:rPr lang="en-US" dirty="0"/>
              <a:t>.</a:t>
            </a:r>
          </a:p>
          <a:p>
            <a:r>
              <a:rPr lang="el-GR" dirty="0"/>
              <a:t>Για παράδειγμα η Γενίκευση</a:t>
            </a:r>
            <a:r>
              <a:rPr lang="en-US" dirty="0"/>
              <a:t> </a:t>
            </a:r>
            <a:r>
              <a:rPr lang="el-GR" dirty="0"/>
              <a:t>της αρχής της Σχετικότητας</a:t>
            </a:r>
            <a:r>
              <a:rPr lang="en-US" dirty="0"/>
              <a:t> </a:t>
            </a:r>
            <a:r>
              <a:rPr lang="el-GR" dirty="0"/>
              <a:t>σε όλα τα πλαίσια αναφοράς </a:t>
            </a:r>
            <a:r>
              <a:rPr lang="en-US" dirty="0"/>
              <a:t>(</a:t>
            </a:r>
            <a:r>
              <a:rPr lang="el-GR" dirty="0"/>
              <a:t>αδρανειακά και επιτάχυνσης</a:t>
            </a:r>
            <a:r>
              <a:rPr lang="en-US" dirty="0"/>
              <a:t>) </a:t>
            </a:r>
            <a:r>
              <a:rPr lang="el-GR" dirty="0"/>
              <a:t>δεν είναι ένα επαγωγικό</a:t>
            </a:r>
            <a:r>
              <a:rPr lang="en-US" dirty="0"/>
              <a:t> </a:t>
            </a:r>
            <a:r>
              <a:rPr lang="el-GR" dirty="0"/>
              <a:t>άλμα</a:t>
            </a:r>
            <a:endParaRPr lang="en-US" dirty="0"/>
          </a:p>
          <a:p>
            <a:endParaRPr lang="en-US" b="1" dirty="0"/>
          </a:p>
          <a:p>
            <a:r>
              <a:rPr lang="el-GR" b="1" dirty="0"/>
              <a:t>Επεκτείνοντας την </a:t>
            </a:r>
            <a:r>
              <a:rPr lang="en-US" b="1" dirty="0"/>
              <a:t> </a:t>
            </a:r>
            <a:r>
              <a:rPr lang="el-GR" b="1" dirty="0"/>
              <a:t>Αρχή της</a:t>
            </a:r>
            <a:r>
              <a:rPr lang="en-US" b="1" dirty="0"/>
              <a:t> </a:t>
            </a:r>
            <a:r>
              <a:rPr lang="el-GR" b="1" dirty="0"/>
              <a:t>Σχετικότητας</a:t>
            </a:r>
            <a:r>
              <a:rPr lang="en-US" b="1" dirty="0"/>
              <a:t> </a:t>
            </a:r>
            <a:r>
              <a:rPr lang="el-GR" b="1" dirty="0"/>
              <a:t>για θεωρητικούς λόγους συμμετρίας και απλότητας</a:t>
            </a:r>
            <a:r>
              <a:rPr lang="en-US" b="1" dirty="0"/>
              <a:t>--1914</a:t>
            </a:r>
            <a:endParaRPr lang="en-US" dirty="0"/>
          </a:p>
          <a:p>
            <a:r>
              <a:rPr lang="en-US" dirty="0"/>
              <a:t>“</a:t>
            </a:r>
            <a:r>
              <a:rPr lang="el-GR" dirty="0"/>
              <a:t>Από θεωρητική σκοπιά η θεωρία αυτή δεν είναι εντελώς ικανοποιητική</a:t>
            </a:r>
            <a:r>
              <a:rPr lang="en-US" dirty="0"/>
              <a:t>, </a:t>
            </a:r>
            <a:r>
              <a:rPr lang="el-GR" dirty="0"/>
              <a:t>διότι η αρχή της σχετικότητας</a:t>
            </a:r>
            <a:r>
              <a:rPr lang="en-US" dirty="0"/>
              <a:t> </a:t>
            </a:r>
            <a:r>
              <a:rPr lang="el-GR" dirty="0"/>
              <a:t>που μόλις διατυπώθηκε ευνοεί την ομαλή κίνηση</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Εάν ισχύει το ότι</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καμία απόλυτη σημασία</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δεν πρέπει να αποδίδεται στην ομαλή κίνηση από τη σκοπιά της φυσικής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εγείρεται το ερώτημα πότε η πρόταση αυτή δεν θα πρέπει να επεκτείνεται επίσης και σε μη ομαλές κινήσεις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a:solidFill>
                  <a:prstClr val="white"/>
                </a:solidFill>
                <a:latin typeface="News Gothic MT"/>
              </a:rPr>
              <a:pPr/>
              <a:t>73</a:t>
            </a:fld>
            <a:endParaRPr lang="en-US">
              <a:solidFill>
                <a:prstClr val="white"/>
              </a:solidFill>
              <a:latin typeface="News Gothic MT"/>
            </a:endParaRPr>
          </a:p>
        </p:txBody>
      </p:sp>
    </p:spTree>
    <p:extLst>
      <p:ext uri="{BB962C8B-B14F-4D97-AF65-F5344CB8AC3E}">
        <p14:creationId xmlns:p14="http://schemas.microsoft.com/office/powerpoint/2010/main" val="2148691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3275" y="107576"/>
            <a:ext cx="8042276" cy="583098"/>
          </a:xfrm>
        </p:spPr>
        <p:txBody>
          <a:bodyPr/>
          <a:lstStyle/>
          <a:p>
            <a:r>
              <a:rPr lang="el-GR" sz="2800" b="1" dirty="0"/>
              <a:t>Μπορεί να υπάρξει γνώση του κόσμου;</a:t>
            </a:r>
            <a:r>
              <a:rPr lang="en-US" sz="2800" b="1" dirty="0"/>
              <a:t> </a:t>
            </a:r>
            <a:endParaRPr lang="en-US" sz="2800" dirty="0"/>
          </a:p>
        </p:txBody>
      </p:sp>
      <p:sp>
        <p:nvSpPr>
          <p:cNvPr id="3" name="Content Placeholder 2"/>
          <p:cNvSpPr>
            <a:spLocks noGrp="1"/>
          </p:cNvSpPr>
          <p:nvPr>
            <p:ph sz="half" idx="1"/>
          </p:nvPr>
        </p:nvSpPr>
        <p:spPr>
          <a:xfrm>
            <a:off x="1847091" y="868912"/>
            <a:ext cx="5548233" cy="5989088"/>
          </a:xfrm>
        </p:spPr>
        <p:txBody>
          <a:bodyPr>
            <a:normAutofit fontScale="85000" lnSpcReduction="20000"/>
          </a:bodyPr>
          <a:lstStyle/>
          <a:p>
            <a:pPr marL="0" indent="0">
              <a:buNone/>
            </a:pPr>
            <a:r>
              <a:rPr lang="en-US" dirty="0"/>
              <a:t>“</a:t>
            </a:r>
            <a:r>
              <a:rPr lang="el-GR" dirty="0"/>
              <a:t>Εάν, λοιπόν, ισχύει το ότι η αξιωματική βάση της θεωρητικής φυσικής</a:t>
            </a:r>
            <a:r>
              <a:rPr lang="en-US" dirty="0"/>
              <a:t> </a:t>
            </a: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δεν μπορεί να </a:t>
            </a:r>
            <a:r>
              <a:rPr lang="el-GR"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αποσταχθεί</a:t>
            </a: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από την εμπειρία αλλά πρέπει να επινοηθεί ελεύθερα</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l-G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μπορούμε να ελπίσουμε ποτέ ότι θα βρούμε το σωστό τρόπο;</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l-GR" dirty="0"/>
              <a:t>Και ακόμη έχει αυτός ο σωστός τρόπος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οποιαδήποτε ύπαρξη έξω από τις ψευδαισθήσεις μας; </a:t>
            </a:r>
            <a:r>
              <a:rPr lang="el-GR" dirty="0"/>
              <a:t>Μπορούμε να ελπίζουμε ότι θα κατευθυνόμαστε καθόλου ασφαλώς από την εμπειρία όταν υπάρχουν θεωρίες </a:t>
            </a:r>
            <a:r>
              <a:rPr lang="en-US" dirty="0"/>
              <a:t>(</a:t>
            </a:r>
            <a:r>
              <a:rPr lang="el-GR" dirty="0"/>
              <a:t>όπως η κλασσική μηχανική</a:t>
            </a:r>
            <a:r>
              <a:rPr lang="en-US" dirty="0"/>
              <a:t>) </a:t>
            </a:r>
            <a:r>
              <a:rPr lang="el-GR" dirty="0"/>
              <a:t>που σε έναν μεγάλο βαθμό δικαιώνουν την εμπειρία</a:t>
            </a:r>
            <a:r>
              <a:rPr lang="en-US" dirty="0"/>
              <a:t>, </a:t>
            </a:r>
            <a:r>
              <a:rPr lang="el-GR" dirty="0"/>
              <a:t>χωρίς να πηγαίνουν στη ρίζα του πράγματος</a:t>
            </a:r>
            <a:r>
              <a:rPr lang="en-US" dirty="0"/>
              <a:t>? </a:t>
            </a:r>
          </a:p>
          <a:p>
            <a:pPr marL="0" indent="0">
              <a:buNone/>
            </a:pP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Απαντω</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χωρις</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δισταγμο</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οτι</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υπαρχει</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κατα</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τη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γνωμη</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μου</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ενασ</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σωστοσ</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τροποσ</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και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οτι</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ειμαστε</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ικανοι</a:t>
            </a:r>
            <a:r>
              <a:rPr lang="el-G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να τον </a:t>
            </a:r>
            <a:r>
              <a:rPr lang="el-GR"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βρουμε</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l-GR" dirty="0"/>
              <a:t>Η εμπειρία μας ως τώρα μας δικαιολογεί να πιστεύουμε ότι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η φύση είναι η πραγμάτωση των απλούστερων μαθηματικών ιδεών που μπορούμε να συλλάβουμε</a:t>
            </a:r>
            <a:r>
              <a:rPr lang="en-US" dirty="0"/>
              <a:t>. </a:t>
            </a:r>
            <a:r>
              <a:rPr lang="el-GR" dirty="0"/>
              <a:t>Είμαι πεπεισμένος ότι μπορούμε να ανακαλύψουμε με μέσα </a:t>
            </a:r>
            <a:r>
              <a:rPr lang="el-GR" b="1" dirty="0"/>
              <a:t>καθαρά μαθηματικών κατασκευών</a:t>
            </a:r>
            <a:r>
              <a:rPr lang="en-US" dirty="0"/>
              <a:t> </a:t>
            </a:r>
            <a:r>
              <a:rPr lang="el-GR" dirty="0"/>
              <a:t>τις έννοιες και τους νόμους που συνδέουν τη μία με την άλλη</a:t>
            </a:r>
            <a:r>
              <a:rPr lang="en-US" dirty="0"/>
              <a:t>, </a:t>
            </a:r>
            <a:r>
              <a:rPr lang="el-GR" dirty="0"/>
              <a:t>κάτι που μας δίνει το κλειδί στην κατανόηση των φυσικών φαινομένων</a:t>
            </a:r>
            <a:r>
              <a:rPr lang="en-US" dirty="0"/>
              <a:t>. </a:t>
            </a:r>
            <a:r>
              <a:rPr lang="el-GR" dirty="0"/>
              <a:t>Η εμπειρία </a:t>
            </a:r>
            <a:r>
              <a:rPr lang="en-US" dirty="0"/>
              <a:t> </a:t>
            </a:r>
            <a:r>
              <a:rPr lang="el-GR" dirty="0"/>
              <a:t>ίσως υποδεικνύει τις κατάλληλες μαθηματικές έννοιες</a:t>
            </a:r>
            <a:r>
              <a:rPr lang="en-US" dirty="0"/>
              <a:t>, </a:t>
            </a:r>
            <a:r>
              <a:rPr lang="el-GR" dirty="0"/>
              <a:t>αλλά αυτές δεν μπορούν να παραχθούν από αυτήν με μεγαλύτερη βεβαιότητα</a:t>
            </a:r>
            <a:r>
              <a:rPr lang="en-US" dirty="0"/>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Η εμπειρία παραμένει</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ασφαλώς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το μοναδικό κριτήριο φυσικής χρησιμότητας μιας μαθηματικής κατασκευής</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dirty="0"/>
          </a:p>
          <a:p>
            <a:endParaRPr lang="en-US" dirty="0"/>
          </a:p>
          <a:p>
            <a:endParaRPr lang="en-US" dirty="0"/>
          </a:p>
        </p:txBody>
      </p:sp>
      <p:pic>
        <p:nvPicPr>
          <p:cNvPr id="6" name="Picture 5" descr="GTR equa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456" y="743425"/>
            <a:ext cx="2926312" cy="1417716"/>
          </a:xfrm>
          <a:prstGeom prst="rect">
            <a:avLst/>
          </a:prstGeom>
        </p:spPr>
      </p:pic>
      <p:pic>
        <p:nvPicPr>
          <p:cNvPr id="8" name="Content Placeholder 7"/>
          <p:cNvPicPr>
            <a:picLocks noGrp="1" noChangeAspect="1"/>
          </p:cNvPicPr>
          <p:nvPr>
            <p:ph sz="half" idx="2"/>
          </p:nvPr>
        </p:nvPicPr>
        <p:blipFill>
          <a:blip r:embed="rId4"/>
          <a:srcRect l="7595" r="7595"/>
          <a:stretch>
            <a:fillRect/>
          </a:stretch>
        </p:blipFill>
        <p:spPr>
          <a:xfrm>
            <a:off x="8620837" y="2334058"/>
            <a:ext cx="1906931" cy="4523942"/>
          </a:xfrm>
        </p:spPr>
      </p:pic>
    </p:spTree>
    <p:extLst>
      <p:ext uri="{BB962C8B-B14F-4D97-AF65-F5344CB8AC3E}">
        <p14:creationId xmlns:p14="http://schemas.microsoft.com/office/powerpoint/2010/main" val="1542086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40000"/>
                <a:satMod val="400000"/>
              </a:schemeClr>
              <a:schemeClr val="bg2">
                <a:tint val="10000"/>
                <a:satMod val="2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4416" y="107576"/>
            <a:ext cx="8042276" cy="794756"/>
          </a:xfrm>
        </p:spPr>
        <p:txBody>
          <a:bodyPr/>
          <a:lstStyle/>
          <a:p>
            <a:r>
              <a:rPr lang="en-US" sz="3600" b="1" dirty="0"/>
              <a:t>Aristotle </a:t>
            </a:r>
            <a:r>
              <a:rPr lang="en-US" sz="3600" b="1" dirty="0" err="1"/>
              <a:t>vs</a:t>
            </a:r>
            <a:r>
              <a:rPr lang="en-US" sz="3600" b="1" dirty="0"/>
              <a:t> Einstein</a:t>
            </a:r>
            <a:endParaRPr lang="en-US" sz="3600" dirty="0"/>
          </a:p>
        </p:txBody>
      </p:sp>
      <p:pic>
        <p:nvPicPr>
          <p:cNvPr id="4" name="Picture 3" descr="einsti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130" y="3821790"/>
            <a:ext cx="2157995" cy="2851010"/>
          </a:xfrm>
          <a:prstGeom prst="rect">
            <a:avLst/>
          </a:prstGeom>
        </p:spPr>
      </p:pic>
      <p:grpSp>
        <p:nvGrpSpPr>
          <p:cNvPr id="5" name="Group 4"/>
          <p:cNvGrpSpPr/>
          <p:nvPr/>
        </p:nvGrpSpPr>
        <p:grpSpPr>
          <a:xfrm>
            <a:off x="1925076" y="1403628"/>
            <a:ext cx="4723798" cy="2203511"/>
            <a:chOff x="1002692" y="1904923"/>
            <a:chExt cx="7790983" cy="3242471"/>
          </a:xfrm>
        </p:grpSpPr>
        <p:sp>
          <p:nvSpPr>
            <p:cNvPr id="6" name="Rectangle 5"/>
            <p:cNvSpPr/>
            <p:nvPr/>
          </p:nvSpPr>
          <p:spPr>
            <a:xfrm>
              <a:off x="3643117" y="1904923"/>
              <a:ext cx="2640424" cy="7018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latin typeface="News Gothic MT"/>
                </a:rPr>
                <a:t>First Principles</a:t>
              </a:r>
            </a:p>
          </p:txBody>
        </p:sp>
        <p:sp>
          <p:nvSpPr>
            <p:cNvPr id="7" name="Rectangle 6"/>
            <p:cNvSpPr/>
            <p:nvPr/>
          </p:nvSpPr>
          <p:spPr>
            <a:xfrm>
              <a:off x="3910501" y="4222022"/>
              <a:ext cx="2228206" cy="8466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prstClr val="white"/>
                  </a:solidFill>
                  <a:latin typeface="News Gothic MT"/>
                </a:rPr>
                <a:t>Less fundamental Principles</a:t>
              </a:r>
            </a:p>
          </p:txBody>
        </p:sp>
        <p:cxnSp>
          <p:nvCxnSpPr>
            <p:cNvPr id="8" name="Curved Connector 7"/>
            <p:cNvCxnSpPr/>
            <p:nvPr/>
          </p:nvCxnSpPr>
          <p:spPr>
            <a:xfrm rot="5400000" flipH="1" flipV="1">
              <a:off x="1726433" y="2639519"/>
              <a:ext cx="2095369" cy="2049949"/>
            </a:xfrm>
            <a:prstGeom prst="curvedConnector3">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9" name="Right Brace 8"/>
            <p:cNvSpPr/>
            <p:nvPr/>
          </p:nvSpPr>
          <p:spPr>
            <a:xfrm>
              <a:off x="6138706" y="2807254"/>
              <a:ext cx="980411" cy="1314508"/>
            </a:xfrm>
            <a:prstGeom prst="righ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News Gothic MT"/>
              </a:endParaRPr>
            </a:p>
          </p:txBody>
        </p:sp>
        <p:sp>
          <p:nvSpPr>
            <p:cNvPr id="10" name="TextBox 9"/>
            <p:cNvSpPr txBox="1"/>
            <p:nvPr/>
          </p:nvSpPr>
          <p:spPr>
            <a:xfrm>
              <a:off x="7119116" y="3275131"/>
              <a:ext cx="1674559" cy="407605"/>
            </a:xfrm>
            <a:prstGeom prst="rect">
              <a:avLst/>
            </a:prstGeom>
            <a:noFill/>
          </p:spPr>
          <p:txBody>
            <a:bodyPr wrap="square" rtlCol="0">
              <a:spAutoFit/>
            </a:bodyPr>
            <a:lstStyle/>
            <a:p>
              <a:r>
                <a:rPr lang="en-US" sz="1200"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rPr>
                <a:t>Deduction</a:t>
              </a:r>
            </a:p>
          </p:txBody>
        </p:sp>
        <p:sp>
          <p:nvSpPr>
            <p:cNvPr id="11" name="TextBox 10"/>
            <p:cNvSpPr txBox="1"/>
            <p:nvPr/>
          </p:nvSpPr>
          <p:spPr>
            <a:xfrm>
              <a:off x="1002694" y="3442229"/>
              <a:ext cx="1616997" cy="407605"/>
            </a:xfrm>
            <a:prstGeom prst="rect">
              <a:avLst/>
            </a:prstGeom>
            <a:noFill/>
          </p:spPr>
          <p:txBody>
            <a:bodyPr wrap="square" rtlCol="0">
              <a:spAutoFit/>
            </a:bodyPr>
            <a:lstStyle/>
            <a:p>
              <a:r>
                <a:rPr lang="en-US" sz="1200" b="1" dirty="0">
                  <a:ln w="12700">
                    <a:solidFill>
                      <a:srgbClr val="09213B">
                        <a:satMod val="155000"/>
                      </a:srgbClr>
                    </a:solidFill>
                    <a:prstDash val="solid"/>
                  </a:ln>
                  <a:solidFill>
                    <a:srgbClr val="D5EDF4">
                      <a:tint val="85000"/>
                      <a:satMod val="155000"/>
                    </a:srgbClr>
                  </a:solidFill>
                  <a:effectLst>
                    <a:outerShdw blurRad="41275" dist="20320" dir="1800000" algn="tl" rotWithShape="0">
                      <a:srgbClr val="000000">
                        <a:alpha val="40000"/>
                      </a:srgbClr>
                    </a:outerShdw>
                  </a:effectLst>
                  <a:latin typeface="News Gothic MT"/>
                </a:rPr>
                <a:t>Induction</a:t>
              </a:r>
            </a:p>
          </p:txBody>
        </p:sp>
        <p:sp>
          <p:nvSpPr>
            <p:cNvPr id="12" name="TextBox 11"/>
            <p:cNvSpPr txBox="1"/>
            <p:nvPr/>
          </p:nvSpPr>
          <p:spPr>
            <a:xfrm rot="10800000" flipV="1">
              <a:off x="1002692" y="4468053"/>
              <a:ext cx="2209607" cy="679341"/>
            </a:xfrm>
            <a:prstGeom prst="rect">
              <a:avLst/>
            </a:prstGeom>
            <a:noFill/>
          </p:spPr>
          <p:txBody>
            <a:bodyPr wrap="square" rtlCol="0">
              <a:spAutoFit/>
            </a:bodyPr>
            <a:lstStyle/>
            <a:p>
              <a:r>
                <a:rPr lang="en-US" sz="1200" b="1" spc="300" dirty="0">
                  <a:ln w="11430" cmpd="sng">
                    <a:solidFill>
                      <a:srgbClr val="2C7C9F">
                        <a:tint val="10000"/>
                      </a:srgbClr>
                    </a:solidFill>
                    <a:prstDash val="solid"/>
                    <a:miter lim="800000"/>
                  </a:ln>
                  <a:gradFill>
                    <a:gsLst>
                      <a:gs pos="10000">
                        <a:srgbClr val="2C7C9F">
                          <a:tint val="83000"/>
                          <a:shade val="100000"/>
                          <a:satMod val="200000"/>
                        </a:srgbClr>
                      </a:gs>
                      <a:gs pos="75000">
                        <a:srgbClr val="2C7C9F">
                          <a:tint val="100000"/>
                          <a:shade val="50000"/>
                          <a:satMod val="150000"/>
                        </a:srgbClr>
                      </a:gs>
                    </a:gsLst>
                    <a:lin ang="5400000"/>
                  </a:gradFill>
                  <a:effectLst>
                    <a:glow rad="45500">
                      <a:srgbClr val="2C7C9F">
                        <a:satMod val="220000"/>
                        <a:alpha val="35000"/>
                      </a:srgbClr>
                    </a:glow>
                  </a:effectLst>
                  <a:latin typeface="News Gothic MT"/>
                </a:rPr>
                <a:t>Experience</a:t>
              </a:r>
            </a:p>
          </p:txBody>
        </p:sp>
      </p:grpSp>
      <p:pic>
        <p:nvPicPr>
          <p:cNvPr id="17" name="Content Placeholder 16"/>
          <p:cNvPicPr>
            <a:picLocks noGrp="1" noChangeAspect="1"/>
          </p:cNvPicPr>
          <p:nvPr>
            <p:ph idx="1"/>
          </p:nvPr>
        </p:nvPicPr>
        <p:blipFill>
          <a:blip r:embed="rId4"/>
          <a:srcRect l="11276" r="11276"/>
          <a:stretch>
            <a:fillRect/>
          </a:stretch>
        </p:blipFill>
        <p:spPr>
          <a:xfrm>
            <a:off x="5316553" y="4150383"/>
            <a:ext cx="4798998" cy="2447608"/>
          </a:xfrm>
        </p:spPr>
      </p:pic>
      <p:pic>
        <p:nvPicPr>
          <p:cNvPr id="18" name="Picture 17"/>
          <p:cNvPicPr>
            <a:picLocks noChangeAspect="1"/>
          </p:cNvPicPr>
          <p:nvPr/>
        </p:nvPicPr>
        <p:blipFill>
          <a:blip r:embed="rId5"/>
          <a:stretch>
            <a:fillRect/>
          </a:stretch>
        </p:blipFill>
        <p:spPr>
          <a:xfrm>
            <a:off x="7096959" y="1000898"/>
            <a:ext cx="2238720" cy="2894896"/>
          </a:xfrm>
          <a:prstGeom prst="rect">
            <a:avLst/>
          </a:prstGeom>
        </p:spPr>
      </p:pic>
      <p:sp>
        <p:nvSpPr>
          <p:cNvPr id="13" name="Slide Number Placeholder 12"/>
          <p:cNvSpPr>
            <a:spLocks noGrp="1"/>
          </p:cNvSpPr>
          <p:nvPr>
            <p:ph type="sldNum" sz="quarter" idx="12"/>
          </p:nvPr>
        </p:nvSpPr>
        <p:spPr/>
        <p:txBody>
          <a:bodyPr/>
          <a:lstStyle/>
          <a:p>
            <a:fld id="{CFE4BAC9-6D41-4691-9299-18EF07EF0177}" type="slidenum">
              <a:rPr lang="en-US">
                <a:solidFill>
                  <a:prstClr val="white"/>
                </a:solidFill>
                <a:latin typeface="News Gothic MT"/>
              </a:rPr>
              <a:pPr/>
              <a:t>75</a:t>
            </a:fld>
            <a:endParaRPr lang="en-US">
              <a:solidFill>
                <a:prstClr val="white"/>
              </a:solidFill>
              <a:latin typeface="News Gothic MT"/>
            </a:endParaRPr>
          </a:p>
        </p:txBody>
      </p:sp>
    </p:spTree>
    <p:extLst>
      <p:ext uri="{BB962C8B-B14F-4D97-AF65-F5344CB8AC3E}">
        <p14:creationId xmlns:p14="http://schemas.microsoft.com/office/powerpoint/2010/main" val="59281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73207B-5FE9-4D2F-9A3F-95231D4A0F32}"/>
              </a:ext>
            </a:extLst>
          </p:cNvPr>
          <p:cNvSpPr txBox="1"/>
          <p:nvPr/>
        </p:nvSpPr>
        <p:spPr>
          <a:xfrm>
            <a:off x="1361440" y="892302"/>
            <a:ext cx="9174480" cy="5078313"/>
          </a:xfrm>
          <a:prstGeom prst="rect">
            <a:avLst/>
          </a:prstGeom>
          <a:noFill/>
        </p:spPr>
        <p:txBody>
          <a:bodyPr wrap="square">
            <a:spAutoFit/>
          </a:bodyPr>
          <a:lstStyle/>
          <a:p>
            <a:pPr algn="just"/>
            <a:r>
              <a:rPr lang="el-GR" sz="1800" dirty="0">
                <a:effectLst/>
                <a:ea typeface="Calibri" panose="020F0502020204030204" pitchFamily="34" charset="0"/>
              </a:rPr>
              <a:t>Η </a:t>
            </a:r>
            <a:r>
              <a:rPr lang="el-GR" sz="1800" i="1" dirty="0">
                <a:effectLst/>
                <a:ea typeface="Calibri" panose="020F0502020204030204" pitchFamily="34" charset="0"/>
              </a:rPr>
              <a:t>Μέθοδος της Διαφοράς </a:t>
            </a:r>
            <a:r>
              <a:rPr lang="el-GR" sz="1800" dirty="0">
                <a:effectLst/>
                <a:ea typeface="Calibri" panose="020F0502020204030204" pitchFamily="34" charset="0"/>
              </a:rPr>
              <a:t>προχωρά με έναν ανάλογο τρόπο.</a:t>
            </a:r>
          </a:p>
          <a:p>
            <a:pPr algn="just"/>
            <a:endParaRPr lang="el-GR" dirty="0">
              <a:ea typeface="Calibri" panose="020F0502020204030204" pitchFamily="34" charset="0"/>
            </a:endParaRPr>
          </a:p>
          <a:p>
            <a:pPr algn="just"/>
            <a:r>
              <a:rPr lang="el-GR" sz="1800" dirty="0">
                <a:effectLst/>
                <a:ea typeface="Calibri" panose="020F0502020204030204" pitchFamily="34" charset="0"/>
              </a:rPr>
              <a:t>Υποθέστε ότι εκτελούμε ένα πείραμα και βρίσκουμε ότι ένα  πρότερο </a:t>
            </a:r>
            <a:r>
              <a:rPr lang="en-US" sz="1800" i="1" dirty="0">
                <a:effectLst/>
                <a:ea typeface="Calibri" panose="020F0502020204030204" pitchFamily="34" charset="0"/>
              </a:rPr>
              <a:t>ABC </a:t>
            </a:r>
            <a:r>
              <a:rPr lang="el-GR" sz="1800" dirty="0">
                <a:effectLst/>
                <a:ea typeface="Calibri" panose="020F0502020204030204" pitchFamily="34" charset="0"/>
              </a:rPr>
              <a:t>έχει το αποτέλεσμα </a:t>
            </a:r>
            <a:r>
              <a:rPr lang="en-US" sz="1800" i="1" dirty="0" err="1">
                <a:effectLst/>
                <a:ea typeface="Calibri" panose="020F0502020204030204" pitchFamily="34" charset="0"/>
              </a:rPr>
              <a:t>abe</a:t>
            </a:r>
            <a:r>
              <a:rPr lang="el-GR" sz="1800" dirty="0">
                <a:effectLst/>
                <a:ea typeface="Calibri" panose="020F0502020204030204" pitchFamily="34" charset="0"/>
              </a:rPr>
              <a:t>. </a:t>
            </a:r>
          </a:p>
          <a:p>
            <a:pPr algn="just"/>
            <a:r>
              <a:rPr lang="el-GR" sz="1800" dirty="0">
                <a:effectLst/>
                <a:ea typeface="Calibri" panose="020F0502020204030204" pitchFamily="34" charset="0"/>
              </a:rPr>
              <a:t>Υποθέστε επίσης ότι εκτελούμε το πείραμα μία ακόμη φορά, αυτή τη φορά με τους </a:t>
            </a:r>
            <a:r>
              <a:rPr lang="en-US" sz="1800" i="1" dirty="0">
                <a:effectLst/>
                <a:ea typeface="Calibri" panose="020F0502020204030204" pitchFamily="34" charset="0"/>
              </a:rPr>
              <a:t>AB </a:t>
            </a:r>
            <a:r>
              <a:rPr lang="el-GR" sz="1800" dirty="0">
                <a:effectLst/>
                <a:ea typeface="Calibri" panose="020F0502020204030204" pitchFamily="34" charset="0"/>
              </a:rPr>
              <a:t>μόνο ως τους πρότερους παράγοντες. Και άρα ο παράγοντας </a:t>
            </a:r>
            <a:r>
              <a:rPr lang="en-US" sz="1800" i="1" dirty="0">
                <a:effectLst/>
                <a:ea typeface="Calibri" panose="020F0502020204030204" pitchFamily="34" charset="0"/>
              </a:rPr>
              <a:t>C </a:t>
            </a:r>
            <a:r>
              <a:rPr lang="el-GR" sz="1800" dirty="0">
                <a:effectLst/>
                <a:ea typeface="Calibri" panose="020F0502020204030204" pitchFamily="34" charset="0"/>
              </a:rPr>
              <a:t>απουσιάζει. </a:t>
            </a:r>
          </a:p>
          <a:p>
            <a:pPr algn="just"/>
            <a:r>
              <a:rPr lang="el-GR" sz="1800" dirty="0">
                <a:effectLst/>
                <a:ea typeface="Calibri" panose="020F0502020204030204" pitchFamily="34" charset="0"/>
              </a:rPr>
              <a:t>Εάν αυτή τη φορά βρούμε μόνο το μέρος </a:t>
            </a:r>
            <a:r>
              <a:rPr lang="en-US" sz="1800" i="1" dirty="0">
                <a:effectLst/>
                <a:ea typeface="Calibri" panose="020F0502020204030204" pitchFamily="34" charset="0"/>
              </a:rPr>
              <a:t>ab </a:t>
            </a:r>
            <a:r>
              <a:rPr lang="el-GR" sz="1800" dirty="0">
                <a:effectLst/>
                <a:ea typeface="Calibri" panose="020F0502020204030204" pitchFamily="34" charset="0"/>
              </a:rPr>
              <a:t>εκ του αποτελέσματος, εάν, δηλαδή, το </a:t>
            </a:r>
            <a:r>
              <a:rPr lang="en-US" sz="1800" i="1" dirty="0">
                <a:effectLst/>
                <a:ea typeface="Calibri" panose="020F0502020204030204" pitchFamily="34" charset="0"/>
              </a:rPr>
              <a:t>e </a:t>
            </a:r>
            <a:r>
              <a:rPr lang="el-GR" sz="1800" dirty="0">
                <a:effectLst/>
                <a:ea typeface="Calibri" panose="020F0502020204030204" pitchFamily="34" charset="0"/>
              </a:rPr>
              <a:t>απουσιάζει, συμπεραίνουμε ότι το </a:t>
            </a:r>
            <a:r>
              <a:rPr lang="en-US" sz="1800" i="1" dirty="0">
                <a:effectLst/>
                <a:ea typeface="Calibri" panose="020F0502020204030204" pitchFamily="34" charset="0"/>
              </a:rPr>
              <a:t>C </a:t>
            </a:r>
            <a:r>
              <a:rPr lang="el-GR" sz="1800" dirty="0">
                <a:effectLst/>
                <a:ea typeface="Calibri" panose="020F0502020204030204" pitchFamily="34" charset="0"/>
              </a:rPr>
              <a:t>ήταν η αιτία του </a:t>
            </a:r>
            <a:r>
              <a:rPr lang="en-US" sz="1800" i="1" dirty="0">
                <a:effectLst/>
                <a:ea typeface="Calibri" panose="020F0502020204030204" pitchFamily="34" charset="0"/>
              </a:rPr>
              <a:t>e</a:t>
            </a:r>
            <a:r>
              <a:rPr lang="el-GR" sz="1800" dirty="0">
                <a:effectLst/>
                <a:ea typeface="Calibri" panose="020F0502020204030204" pitchFamily="34" charset="0"/>
              </a:rPr>
              <a:t>. </a:t>
            </a:r>
          </a:p>
          <a:p>
            <a:pPr algn="just"/>
            <a:endParaRPr lang="el-GR" dirty="0">
              <a:ea typeface="Calibri" panose="020F0502020204030204" pitchFamily="34" charset="0"/>
            </a:endParaRPr>
          </a:p>
          <a:p>
            <a:pPr algn="just"/>
            <a:r>
              <a:rPr lang="el-GR" sz="1800" dirty="0">
                <a:effectLst/>
                <a:ea typeface="Calibri" panose="020F0502020204030204" pitchFamily="34" charset="0"/>
              </a:rPr>
              <a:t>Σύμφωνα, λοιπόν, με τη </a:t>
            </a:r>
            <a:r>
              <a:rPr lang="el-GR" sz="1800" b="1" i="1" dirty="0">
                <a:solidFill>
                  <a:srgbClr val="FF0000"/>
                </a:solidFill>
                <a:effectLst/>
                <a:ea typeface="Calibri" panose="020F0502020204030204" pitchFamily="34" charset="0"/>
              </a:rPr>
              <a:t>Μέθοδο της Διαφοράς</a:t>
            </a:r>
            <a:r>
              <a:rPr lang="el-GR" sz="1800" b="1" dirty="0">
                <a:solidFill>
                  <a:srgbClr val="FF0000"/>
                </a:solidFill>
                <a:effectLst/>
                <a:ea typeface="Calibri" panose="020F0502020204030204" pitchFamily="34" charset="0"/>
              </a:rPr>
              <a:t> </a:t>
            </a:r>
            <a:r>
              <a:rPr lang="el-GR" sz="1800" dirty="0">
                <a:effectLst/>
                <a:ea typeface="Calibri" panose="020F0502020204030204" pitchFamily="34" charset="0"/>
              </a:rPr>
              <a:t>η αιτία είναι </a:t>
            </a:r>
            <a:r>
              <a:rPr lang="el-GR" sz="1800" b="1" dirty="0">
                <a:effectLst/>
                <a:ea typeface="Calibri" panose="020F0502020204030204" pitchFamily="34" charset="0"/>
              </a:rPr>
              <a:t>ο παράγοντας που διαφέρει </a:t>
            </a:r>
            <a:r>
              <a:rPr lang="el-GR" sz="1800" dirty="0">
                <a:effectLst/>
                <a:ea typeface="Calibri" panose="020F0502020204030204" pitchFamily="34" charset="0"/>
              </a:rPr>
              <a:t>στις δυο περιπτώσεις, οι οποίες είναι ολόιδιες, με τη διαφορά ότι στη μία λαμβάνει χώρα το αποτέλεσμα ενώ στην άλλην όχι. </a:t>
            </a:r>
          </a:p>
          <a:p>
            <a:pPr algn="just"/>
            <a:endParaRPr lang="el-GR" dirty="0">
              <a:ea typeface="Calibri" panose="020F0502020204030204" pitchFamily="34" charset="0"/>
            </a:endParaRPr>
          </a:p>
          <a:p>
            <a:pPr algn="just"/>
            <a:r>
              <a:rPr lang="el-GR" sz="1800" dirty="0">
                <a:effectLst/>
                <a:ea typeface="Calibri" panose="020F0502020204030204" pitchFamily="34" charset="0"/>
              </a:rPr>
              <a:t>Με τα λόγια του </a:t>
            </a:r>
            <a:r>
              <a:rPr lang="en-US" sz="1800" dirty="0">
                <a:effectLst/>
                <a:ea typeface="Calibri" panose="020F0502020204030204" pitchFamily="34" charset="0"/>
              </a:rPr>
              <a:t>Mill</a:t>
            </a:r>
            <a:r>
              <a:rPr lang="el-GR" sz="1800" dirty="0">
                <a:effectLst/>
                <a:ea typeface="Calibri" panose="020F0502020204030204" pitchFamily="34" charset="0"/>
              </a:rPr>
              <a:t> (1911, 256): </a:t>
            </a:r>
            <a:r>
              <a:rPr lang="el-GR" sz="1800" b="1" dirty="0">
                <a:effectLst/>
                <a:ea typeface="Calibri" panose="020F0502020204030204" pitchFamily="34" charset="0"/>
              </a:rPr>
              <a:t>«Εάν ένα παράδειγμα στο οποίο το υπό εξέταση φαινόμενο λαμβάνει χώρα, και ένα παράδειγμα στο οποίο δεν λαμβάνει χώρα, έχουν κάθε συνθήκη τους κοινή εκτός από μία, και αυτή απαντά στο πρώτο παράδειγμα, τότε η συνθήκη αυτή στην οποία διαφέρουν τα δυο παραδείγματα είναι το αποτέλεσμα, ή η αιτία, ή ένα αναγκαίο μέρος της αιτίας του φαινομένου».</a:t>
            </a:r>
            <a:endParaRPr lang="el-GR" b="1" dirty="0"/>
          </a:p>
        </p:txBody>
      </p:sp>
    </p:spTree>
    <p:extLst>
      <p:ext uri="{BB962C8B-B14F-4D97-AF65-F5344CB8AC3E}">
        <p14:creationId xmlns:p14="http://schemas.microsoft.com/office/powerpoint/2010/main" val="368843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B5F50D-E141-4916-A136-A44F29E7ACC9}"/>
              </a:ext>
            </a:extLst>
          </p:cNvPr>
          <p:cNvSpPr txBox="1"/>
          <p:nvPr/>
        </p:nvSpPr>
        <p:spPr>
          <a:xfrm>
            <a:off x="1605280" y="557022"/>
            <a:ext cx="8290560" cy="5909310"/>
          </a:xfrm>
          <a:prstGeom prst="rect">
            <a:avLst/>
          </a:prstGeom>
          <a:noFill/>
        </p:spPr>
        <p:txBody>
          <a:bodyPr wrap="square">
            <a:spAutoFit/>
          </a:bodyPr>
          <a:lstStyle/>
          <a:p>
            <a:pPr algn="just"/>
            <a:r>
              <a:rPr lang="el-GR" sz="1800" dirty="0">
                <a:effectLst/>
                <a:ea typeface="Calibri" panose="020F0502020204030204" pitchFamily="34" charset="0"/>
              </a:rPr>
              <a:t>Δεν είναι δύσκολο να δει κανείς ότι αυτό το οποίο έχει περιγράψει ο </a:t>
            </a:r>
            <a:r>
              <a:rPr lang="en-US" sz="1800" dirty="0">
                <a:effectLst/>
                <a:ea typeface="Calibri" panose="020F0502020204030204" pitchFamily="34" charset="0"/>
              </a:rPr>
              <a:t>Mill </a:t>
            </a:r>
            <a:r>
              <a:rPr lang="el-GR" sz="1800" dirty="0">
                <a:effectLst/>
                <a:ea typeface="Calibri" panose="020F0502020204030204" pitchFamily="34" charset="0"/>
              </a:rPr>
              <a:t>είναι </a:t>
            </a:r>
            <a:r>
              <a:rPr lang="el-GR" sz="1800" b="1" dirty="0">
                <a:effectLst/>
                <a:ea typeface="Calibri" panose="020F0502020204030204" pitchFamily="34" charset="0"/>
              </a:rPr>
              <a:t>περιπτώσεις ελεγχόμενων πειραμάτων</a:t>
            </a:r>
            <a:r>
              <a:rPr lang="el-GR" sz="1800" dirty="0">
                <a:effectLst/>
                <a:ea typeface="Calibri" panose="020F0502020204030204" pitchFamily="34" charset="0"/>
              </a:rPr>
              <a:t>. </a:t>
            </a:r>
          </a:p>
          <a:p>
            <a:pPr algn="just"/>
            <a:endParaRPr lang="el-GR" dirty="0">
              <a:ea typeface="Calibri" panose="020F0502020204030204" pitchFamily="34" charset="0"/>
            </a:endParaRPr>
          </a:p>
          <a:p>
            <a:pPr algn="just"/>
            <a:r>
              <a:rPr lang="el-GR" sz="1800" dirty="0">
                <a:effectLst/>
                <a:ea typeface="Calibri" panose="020F0502020204030204" pitchFamily="34" charset="0"/>
              </a:rPr>
              <a:t>Σε τέτοιες περιπτώσεις βρίσκουμε αιτίες (ή αποτελέσματα) δημιουργώντας συνθήκες όπου η παρουσία (ή η απουσία) ενός παράγοντα κάνει τη μοναδική διαφορά στην παραγωγή (ή την απουσία) ενός αποτελέσματος. Το αποτέλεσμα είναι παρόν (ή απόν) αν και μόνο αν ένας ορισμένος </a:t>
            </a:r>
            <a:r>
              <a:rPr lang="el-GR" sz="1800" dirty="0" err="1">
                <a:effectLst/>
                <a:ea typeface="Calibri" panose="020F0502020204030204" pitchFamily="34" charset="0"/>
              </a:rPr>
              <a:t>αιτιακός</a:t>
            </a:r>
            <a:r>
              <a:rPr lang="el-GR" sz="1800" dirty="0">
                <a:effectLst/>
                <a:ea typeface="Calibri" panose="020F0502020204030204" pitchFamily="34" charset="0"/>
              </a:rPr>
              <a:t> παράγοντας είναι παρών (ή απών). </a:t>
            </a:r>
          </a:p>
          <a:p>
            <a:pPr algn="just"/>
            <a:endParaRPr lang="el-GR" dirty="0">
              <a:ea typeface="Calibri" panose="020F0502020204030204" pitchFamily="34" charset="0"/>
            </a:endParaRPr>
          </a:p>
          <a:p>
            <a:pPr algn="just"/>
            <a:r>
              <a:rPr lang="el-GR" sz="1800" dirty="0">
                <a:effectLst/>
                <a:ea typeface="Calibri" panose="020F0502020204030204" pitchFamily="34" charset="0"/>
              </a:rPr>
              <a:t>Ο </a:t>
            </a:r>
            <a:r>
              <a:rPr lang="en-US" sz="1800" dirty="0">
                <a:effectLst/>
                <a:ea typeface="Calibri" panose="020F0502020204030204" pitchFamily="34" charset="0"/>
              </a:rPr>
              <a:t>Mill </a:t>
            </a:r>
            <a:r>
              <a:rPr lang="el-GR" sz="1800" dirty="0">
                <a:effectLst/>
                <a:ea typeface="Calibri" panose="020F0502020204030204" pitchFamily="34" charset="0"/>
              </a:rPr>
              <a:t>είναι βέβαιος ότι οι μέθοδοί του λειτουργούν μόνο </a:t>
            </a:r>
            <a:r>
              <a:rPr lang="el-GR" sz="1800" b="1" dirty="0">
                <a:solidFill>
                  <a:srgbClr val="FF0000"/>
                </a:solidFill>
                <a:effectLst/>
                <a:ea typeface="Calibri" panose="020F0502020204030204" pitchFamily="34" charset="0"/>
              </a:rPr>
              <a:t>υπό ορισμένες μεταφυσικές προϋποθέσεις</a:t>
            </a:r>
            <a:r>
              <a:rPr lang="el-GR" b="1" dirty="0">
                <a:solidFill>
                  <a:srgbClr val="FF0000"/>
                </a:solidFill>
                <a:ea typeface="Calibri" panose="020F0502020204030204" pitchFamily="34" charset="0"/>
              </a:rPr>
              <a:t>:</a:t>
            </a:r>
            <a:r>
              <a:rPr lang="el-GR" sz="1800" dirty="0">
                <a:effectLst/>
                <a:ea typeface="Calibri" panose="020F0502020204030204" pitchFamily="34" charset="0"/>
              </a:rPr>
              <a:t> </a:t>
            </a:r>
          </a:p>
          <a:p>
            <a:pPr algn="just"/>
            <a:endParaRPr lang="el-GR" sz="1800" dirty="0">
              <a:effectLst/>
              <a:ea typeface="Calibri" panose="020F0502020204030204" pitchFamily="34" charset="0"/>
            </a:endParaRPr>
          </a:p>
          <a:p>
            <a:pPr marL="285750" indent="-285750" algn="just">
              <a:buFont typeface="Wingdings" panose="05000000000000000000" pitchFamily="2" charset="2"/>
              <a:buChar char="q"/>
            </a:pPr>
            <a:r>
              <a:rPr lang="el-GR" sz="1800" dirty="0">
                <a:effectLst/>
                <a:ea typeface="Calibri" panose="020F0502020204030204" pitchFamily="34" charset="0"/>
              </a:rPr>
              <a:t>τα συμβάντα θα πρέπει να έχουν αιτίες. </a:t>
            </a:r>
          </a:p>
          <a:p>
            <a:pPr marL="285750" indent="-285750" algn="just">
              <a:buFont typeface="Wingdings" panose="05000000000000000000" pitchFamily="2" charset="2"/>
              <a:buChar char="q"/>
            </a:pPr>
            <a:endParaRPr lang="el-GR" sz="1800" dirty="0">
              <a:effectLst/>
              <a:ea typeface="Calibri" panose="020F0502020204030204" pitchFamily="34" charset="0"/>
            </a:endParaRPr>
          </a:p>
          <a:p>
            <a:pPr marL="285750" indent="-285750" algn="just">
              <a:buFont typeface="Wingdings" panose="05000000000000000000" pitchFamily="2" charset="2"/>
              <a:buChar char="q"/>
            </a:pPr>
            <a:r>
              <a:rPr lang="el-GR" sz="1800" dirty="0">
                <a:effectLst/>
                <a:ea typeface="Calibri" panose="020F0502020204030204" pitchFamily="34" charset="0"/>
              </a:rPr>
              <a:t>τα συμβάντα θα πρέπει να έχουν έναν περιορισμένο αριθμό δυνατών αιτιών. Για να μπορούν να εφαρμοστούν οι εξαλειπτικές μέθοδοι τις οποίες πρότεινε, θα πρέπει ο αριθμός των εξεταζόμενων </a:t>
            </a:r>
            <a:r>
              <a:rPr lang="el-GR" sz="1800" dirty="0" err="1">
                <a:effectLst/>
                <a:ea typeface="Calibri" panose="020F0502020204030204" pitchFamily="34" charset="0"/>
              </a:rPr>
              <a:t>αιτιακών</a:t>
            </a:r>
            <a:r>
              <a:rPr lang="el-GR" sz="1800" dirty="0">
                <a:effectLst/>
                <a:ea typeface="Calibri" panose="020F0502020204030204" pitchFamily="34" charset="0"/>
              </a:rPr>
              <a:t> υποθέσεων να είναι σχετικά μικρός.</a:t>
            </a:r>
          </a:p>
          <a:p>
            <a:pPr algn="just"/>
            <a:endParaRPr lang="el-GR" sz="1800" dirty="0">
              <a:effectLst/>
              <a:ea typeface="Calibri" panose="020F0502020204030204" pitchFamily="34" charset="0"/>
            </a:endParaRPr>
          </a:p>
          <a:p>
            <a:pPr marL="285750" indent="-285750" algn="just">
              <a:buFont typeface="Wingdings" panose="05000000000000000000" pitchFamily="2" charset="2"/>
              <a:buChar char="q"/>
            </a:pPr>
            <a:r>
              <a:rPr lang="el-GR" sz="1800" dirty="0">
                <a:effectLst/>
                <a:ea typeface="Calibri" panose="020F0502020204030204" pitchFamily="34" charset="0"/>
              </a:rPr>
              <a:t>οι ίδιες αιτίες θα πρέπει να έχουν τα ίδια αποτελέσματα και αντίστροφα.</a:t>
            </a:r>
          </a:p>
          <a:p>
            <a:pPr algn="just"/>
            <a:endParaRPr lang="el-GR" sz="1800" dirty="0">
              <a:effectLst/>
              <a:ea typeface="Calibri" panose="020F0502020204030204" pitchFamily="34" charset="0"/>
            </a:endParaRPr>
          </a:p>
          <a:p>
            <a:pPr marL="285750" indent="-285750" algn="just">
              <a:buFont typeface="Wingdings" panose="05000000000000000000" pitchFamily="2" charset="2"/>
              <a:buChar char="q"/>
            </a:pPr>
            <a:r>
              <a:rPr lang="el-GR" sz="1800" dirty="0">
                <a:effectLst/>
                <a:ea typeface="Calibri" panose="020F0502020204030204" pitchFamily="34" charset="0"/>
              </a:rPr>
              <a:t>η παρουσία ή η απουσία των αιτιών θα πρέπει να κάνει μια διαφορά στην παρουσία ή την απουσία των αποτελεσμάτων τους. </a:t>
            </a:r>
            <a:endParaRPr lang="el-GR" dirty="0"/>
          </a:p>
        </p:txBody>
      </p:sp>
    </p:spTree>
    <p:extLst>
      <p:ext uri="{BB962C8B-B14F-4D97-AF65-F5344CB8AC3E}">
        <p14:creationId xmlns:p14="http://schemas.microsoft.com/office/powerpoint/2010/main" val="376660890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7981</Words>
  <Application>Microsoft Macintosh PowerPoint</Application>
  <PresentationFormat>Widescreen</PresentationFormat>
  <Paragraphs>528</Paragraphs>
  <Slides>75</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75</vt:i4>
      </vt:variant>
    </vt:vector>
  </HeadingPairs>
  <TitlesOfParts>
    <vt:vector size="89" baseType="lpstr">
      <vt:lpstr>Arial</vt:lpstr>
      <vt:lpstr>Arial Black</vt:lpstr>
      <vt:lpstr>Calibri</vt:lpstr>
      <vt:lpstr>Calibri Light</vt:lpstr>
      <vt:lpstr>Consolas</vt:lpstr>
      <vt:lpstr>News Gothic MT</vt:lpstr>
      <vt:lpstr>Open Sans</vt:lpstr>
      <vt:lpstr>Times New Roman</vt:lpstr>
      <vt:lpstr>Wingdings</vt:lpstr>
      <vt:lpstr>Wingdings 2</vt:lpstr>
      <vt:lpstr>Θέμα του Office</vt:lpstr>
      <vt:lpstr>Office Theme</vt:lpstr>
      <vt:lpstr>1_Office Theme</vt:lpstr>
      <vt:lpstr>Breeze</vt:lpstr>
      <vt:lpstr>Ιστορία της Φιλοσοφίας της Επιστήμης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IMMANUEL  KANT  (1724-1804)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ΤΡΕΙΣ ΑΝΑΛΟΓΙΕΣ ΤΗΣ ΕΜΠΕΙΡΙΑΣ</vt:lpstr>
      <vt:lpstr>PowerPoint Presentation</vt:lpstr>
      <vt:lpstr>PowerPoint Presentation</vt:lpstr>
      <vt:lpstr>ΠΕΡΙΟΡΙΣΜΟΣ ΑΠΟ ΤΑ ΠΑΝΩ </vt:lpstr>
      <vt:lpstr>ΙΕΡΑΡΧΙΑ ΤΩΝ ΝΟΜΩΝ ΠΟΥ ΚΑΘΙΣΤΟΥΝ ΔΥΝΑΤΗ ΤΗ ΦΥΣΙΚΗ ΕΠΙΣΤΗΜΗ</vt:lpstr>
      <vt:lpstr>Ο ΡΟΛΟΣ ΤΩΝ ΜΑΘΗΜΑΤΙΚΩΝ</vt:lpstr>
      <vt:lpstr> Η ΚΡΙΤΙΚΗ ΤΟΥ ΣΥΝΘΕΤΙΚΟΥ A PRIORI ΚΑΙ Η ΠΤΩΣΗ ΤΗΣ ΕΠΟΠΤΕΙΑΣ </vt:lpstr>
      <vt:lpstr>JOHN STUART MILL</vt:lpstr>
      <vt:lpstr>PowerPoint Presentation</vt:lpstr>
      <vt:lpstr>PowerPoint Presentation</vt:lpstr>
      <vt:lpstr>Μπορεί η ΛΟΓΙΚΗ να είναι εμπειρική;</vt:lpstr>
      <vt:lpstr>ΤO 5O ΑΞΙΩΜΑ</vt:lpstr>
      <vt:lpstr>PowerPoint Presentation</vt:lpstr>
      <vt:lpstr>     Περιγράφει η Ευκλείδεια Γεωμετρία τη δομή του φυσικού χώρου;</vt:lpstr>
      <vt:lpstr>PowerPoint Presentation</vt:lpstr>
      <vt:lpstr>  Οι επικρατέστερες απαντήσεις:  </vt:lpstr>
      <vt:lpstr>Poincare’s two-dimensional disk and Euclidean geometry</vt:lpstr>
      <vt:lpstr>PowerPoint Presentation</vt:lpstr>
      <vt:lpstr>PowerPoint Presentation</vt:lpstr>
      <vt:lpstr>PowerPoint Presentation</vt:lpstr>
      <vt:lpstr>ΣΥΜΒΑΣΕΙΣ</vt:lpstr>
      <vt:lpstr>ΔΙΑΚΡΙΣΗ ΓΕΩΜΕΤΡΙΚΟΥ-ΦΥΣΙΚΟΥ ΧΩΡΟΥ</vt:lpstr>
      <vt:lpstr>PowerPoint Presentation</vt:lpstr>
      <vt:lpstr>PowerPoint Presentation</vt:lpstr>
      <vt:lpstr>Ο Einstein διαφώνησε θεμελιωδώς με αυτό:</vt:lpstr>
      <vt:lpstr>EINSTEIN</vt:lpstr>
      <vt:lpstr>Μια Αναλογία</vt:lpstr>
      <vt:lpstr> Το πρόβλημα των πρώτων αρχών </vt:lpstr>
      <vt:lpstr>ΑΡΙΣΤΟΤΕΛΗΣ</vt:lpstr>
      <vt:lpstr>Το εξέχον πρόβλημα ήταν το εξής:</vt:lpstr>
      <vt:lpstr>‘What Is The Theory of Relativity?’  The London Times November 28, 1919 </vt:lpstr>
      <vt:lpstr>Μια Επιστημολογική Διαφορά;</vt:lpstr>
      <vt:lpstr>Οριστικές αξίες, ανεξάρτητες μέθοδοι</vt:lpstr>
      <vt:lpstr>Einstein vs Newton</vt:lpstr>
      <vt:lpstr> ‘Induction and Deduction in Physics’ Berliner Tageblatt, 25 December 1919 </vt:lpstr>
      <vt:lpstr>Υπάρχει κάποια σύγκρουση;</vt:lpstr>
      <vt:lpstr>Δύο είδη αρχών και άρα δύο είδη υποθέσεων </vt:lpstr>
      <vt:lpstr>PowerPoint Presentation</vt:lpstr>
      <vt:lpstr>Επαγωγή και GTR</vt:lpstr>
      <vt:lpstr>Μπορεί να υπάρξει γνώση του κόσμου; </vt:lpstr>
      <vt:lpstr>Aristotle vs Einstein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 της Φιλοσοφίας της Επιστήμης</dc:title>
  <dc:creator>user</dc:creator>
  <cp:lastModifiedBy>Stathis Psillos</cp:lastModifiedBy>
  <cp:revision>223</cp:revision>
  <dcterms:created xsi:type="dcterms:W3CDTF">2020-12-19T16:55:11Z</dcterms:created>
  <dcterms:modified xsi:type="dcterms:W3CDTF">2022-01-09T21:19:11Z</dcterms:modified>
</cp:coreProperties>
</file>