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ink/ink6.xml" ContentType="application/inkml+xml"/>
  <Override PartName="/ppt/ink/ink16.xml" ContentType="application/inkml+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ink/ink4.xml" ContentType="application/inkml+xml"/>
  <Override PartName="/ppt/ink/ink14.xml" ContentType="application/inkml+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ink/ink2.xml" ContentType="application/inkml+xml"/>
  <Override PartName="/ppt/ink/ink12.xml" ContentType="application/inkml+xml"/>
  <Override PartName="/ppt/ink/ink10.xml" ContentType="application/inkml+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ink/ink9.xml" ContentType="application/inkml+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ink/ink7.xml" ContentType="application/inkml+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ink/ink3.xml" ContentType="application/inkml+xml"/>
  <Override PartName="/ppt/ink/ink5.xml" ContentType="application/inkml+xml"/>
  <Override PartName="/ppt/ink/ink15.xml" ContentType="application/inkml+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ink/ink1.xml" ContentType="application/inkml+xml"/>
  <Override PartName="/ppt/ink/ink13.xml" ContentType="application/inkml+xml"/>
  <Override PartName="/ppt/slideLayouts/slideLayout10.xml" ContentType="application/vnd.openxmlformats-officedocument.presentationml.slideLayout+xml"/>
  <Default Extension="gif" ContentType="image/gif"/>
  <Default Extension="tiff" ContentType="image/tiff"/>
  <Default Extension="vml" ContentType="application/vnd.openxmlformats-officedocument.vmlDrawing"/>
  <Override PartName="/ppt/ink/ink11.xml" ContentType="application/inkml+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ink/ink8.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81" r:id="rId2"/>
    <p:sldId id="329" r:id="rId3"/>
    <p:sldId id="293" r:id="rId4"/>
    <p:sldId id="291" r:id="rId5"/>
    <p:sldId id="292" r:id="rId6"/>
    <p:sldId id="330" r:id="rId7"/>
    <p:sldId id="308" r:id="rId8"/>
    <p:sldId id="309" r:id="rId9"/>
    <p:sldId id="277" r:id="rId10"/>
    <p:sldId id="278" r:id="rId11"/>
    <p:sldId id="258" r:id="rId12"/>
    <p:sldId id="279" r:id="rId13"/>
    <p:sldId id="284" r:id="rId14"/>
    <p:sldId id="300" r:id="rId15"/>
    <p:sldId id="268" r:id="rId16"/>
    <p:sldId id="299" r:id="rId17"/>
    <p:sldId id="280" r:id="rId18"/>
    <p:sldId id="311" r:id="rId19"/>
    <p:sldId id="318" r:id="rId20"/>
    <p:sldId id="331" r:id="rId21"/>
    <p:sldId id="321" r:id="rId22"/>
    <p:sldId id="312" r:id="rId23"/>
    <p:sldId id="322" r:id="rId24"/>
    <p:sldId id="313" r:id="rId25"/>
    <p:sldId id="320" r:id="rId26"/>
    <p:sldId id="323" r:id="rId27"/>
    <p:sldId id="314" r:id="rId28"/>
    <p:sldId id="298" r:id="rId29"/>
    <p:sldId id="276" r:id="rId30"/>
    <p:sldId id="270" r:id="rId31"/>
    <p:sldId id="265" r:id="rId32"/>
    <p:sldId id="326" r:id="rId33"/>
    <p:sldId id="327" r:id="rId34"/>
    <p:sldId id="328" r:id="rId35"/>
    <p:sldId id="315" r:id="rId36"/>
    <p:sldId id="310" r:id="rId37"/>
    <p:sldId id="289" r:id="rId38"/>
    <p:sldId id="290" r:id="rId39"/>
    <p:sldId id="273" r:id="rId40"/>
    <p:sldId id="271" r:id="rId41"/>
    <p:sldId id="325" r:id="rId42"/>
    <p:sldId id="324" r:id="rId43"/>
    <p:sldId id="316" r:id="rId44"/>
    <p:sldId id="317" r:id="rId45"/>
    <p:sldId id="302" r:id="rId46"/>
    <p:sldId id="294" r:id="rId47"/>
    <p:sldId id="307" r:id="rId48"/>
    <p:sldId id="338" r:id="rId49"/>
    <p:sldId id="296" r:id="rId50"/>
    <p:sldId id="301" r:id="rId51"/>
    <p:sldId id="332" r:id="rId52"/>
    <p:sldId id="340" r:id="rId53"/>
    <p:sldId id="334" r:id="rId54"/>
    <p:sldId id="319" r:id="rId55"/>
    <p:sldId id="335" r:id="rId56"/>
    <p:sldId id="336" r:id="rId57"/>
    <p:sldId id="288" r:id="rId58"/>
    <p:sldId id="339" r:id="rId59"/>
    <p:sldId id="337" r:id="rId60"/>
    <p:sldId id="285" r:id="rId6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443" autoAdjust="0"/>
    <p:restoredTop sz="94660"/>
  </p:normalViewPr>
  <p:slideViewPr>
    <p:cSldViewPr>
      <p:cViewPr>
        <p:scale>
          <a:sx n="48" d="100"/>
          <a:sy n="48" d="100"/>
        </p:scale>
        <p:origin x="-2064" y="-5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8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1.emf"/></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1T12:00:32.3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0 525,'0'-25,"0"0,25 1,0-1,-25 0,24 0,-24 0,0 1,25 24,-25-25,25 25,-25-25,0 0,25 25,-25-25,25 25,-25-24,24-1,-24 0,25 25,-25-25,25 25,0 0,-25-25,25 25,0 0,-1 0,-24-24,25 24,0 0,0 0,0-25,-1 25,1-25,0 25,0 0,0 0,-1 0,-24-25,25 25,0 0,0 0,0 0,24 0,-24 0,0 0,0 0,-1 0,1 0,0 0,0 0,-25 25,25 0,-1-25,1 25,0-25,0 24,0-24,-25 25,24-25,-24 25,25-25,-25 25,25-25,-25 25,25-25,-25 24,25 1,-1-25,-24 25,0 0,25 0,-25-1,25 1,-25 0,25-25,-25 25,0 0,25-1,-25 1,0 25,25-50,-1 0,-24 25,0-1,0 1,25-25,-25 25,0 0,0 0,0-1,0 1,0 0,0 0,25 0,-25-1,0 1,0 0,0 0,0 0,0-1,0 1,0 0,0 0,0 0,0 0,0-1,0 1,0 0,-25 0,0 24,1-24,24 0,0 0,-25-25,25 25,-25-25,25 24,-25-24,25 25,0 0,-25-25,25 25,-25-25,25 25,-24-1,24 1,-25-25,25 25,-25-25,0 0,25 25,-25-25,25 25,-24-25,-1 24,0-24,0 25,0-25,1 0,24 25,-25-25,25 25,-25-25,-25 0,1 25,24-25,0 0,25 24,-25-24,1 0,-1 25,0-25,0 0,-24 25,24-25,0 0,0 25,0-25,1 0,24 25,0-1,0 1,-25-25,25 25,0 0,0 0,0-1,0 1,-25-25,25 25,-25-25,25 25,0 0,0-1,0 1,0 0,0 0,0 0,0 0,0-1,0 1</inkml:trace>
  <inkml:trace contextRef="#ctx0" brushRef="#br0" timeOffset="6755">546 3030,'25'0,"-50"0,0 0,0 0,25-25,25 25,0 0,-25-24,25 24,-1 0,1 0,0 24,-25 1,0 0,-25-25,25 25,-25-25,25 25,-24-25,-1 0,0 0,0 0,25-25,0 0,0 0,25 25,-25-25,25 25,0 0,-1 0,1 0</inkml:trace>
</inkml:ink>
</file>

<file path=ppt/ink/ink1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30.67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523 149,'-25'0,"25"-25,-25 25,25-25,0 0,-24 25,24-25,-25 25,25-24,-25 24,0 0,0 0,25-25,-25 25,1 0,-1 0,0 0,0 0,0 0,1 0,-1 0,25 25,-25-25,0 0,25 24,-25-24,25 25,-24-25,24 25,0 0,-25-25,25 25,-25-25,25 24,0 1,0 0,0 0,0 0,0-1,0 1,25 0,-25 0,0 0,0-1,25-24,-25 25,0 0,24-25,-24 25,0 0,0-1,25-24,0 0,-25 25,0 0,0 0,25-25,-25 25,25 0,-25-1,24-24,-24 25,25-25,0 0,-25 25,25-25,0 0,-1 0,1 0,0 0,0 0,0 0,-25-25,25 25,-1 0,-24-25,0 1,25 24,-25-25,25 25,-25-25,25 25,-25-25,0 0,0 0,0 1,0-1,0 0,0 0,0 0,0 1,0-1,0 0,0 0,0 0,0 1,0-1</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40.151"/>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326 0,'-25'0,"25"24,-24-24,24 25,-25-25,0 0,0 0,25 25,-25-25,1 0,24 25,-25-25,25 25,0-1,-25-24,25 25,0 0,-25-25,0 0,25 25,0 0,-24-25,24 24,0 1,-25-25,25 25,0 0,0 0,0-1,0 1,0 0,0 0,25-25,-1 25,1-25,0 0,0 0,0 0,-1 0,1 0,0 0,0 0,0 0,-1 0,1 0,0 0,-25-25,25 25,-25-25,25 25,-25-25,0 0,0 1,0-1,0 0,0 0,0 0,0 1,0-1,0 0,0 0,24 0,-24 1,0-1,-24 25,24-25,-25 25,0 0,25-25,-25 25,25-25</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55.822"/>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372 27,'0'-25,"-25"25,0 0,1 0,-1 0,0 0,0 0,0 25,1-25,-1 0,0 0,25 25,-25-25,25 24,-25-24,25 25,0 0,-24-25,24 25,-25-25,25 25,0-1,0 1,-25-25,25 25,0 0,25-25,-25 25,25-25,-25 24,0 1,24-25,-24 25,0 0,25-25,-25 25,25-25,-25 24,25-24,-25 25,25-25,-25 25,0 0,24-25,1 0,0 0,0 0,0 0,-1 0,1 0,-25-25,25 25,-25-25,25 25,-25-25,0 1,25 24,-1-25,-24 0,0 0,25 25,-25-25,0 1,0-1,0 0,0 0,0 0,0 1,0-1,-25 25,25-25,-24 25,-1 0,25-25,-25 25,25-25</inkml:trace>
</inkml:ink>
</file>

<file path=ppt/ink/ink1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1:32.533"/>
    </inkml:context>
    <inkml:brush xml:id="br0">
      <inkml:brushProperty name="width" value="0.05292" units="cm"/>
      <inkml:brushProperty name="height" value="0.05292" units="cm"/>
      <inkml:brushProperty name="fitToCurve" value="1"/>
    </inkml:brush>
  </inkml:definitions>
  <inkml:trace contextRef="#ctx0" brushRef="#br0">451 326,'0'-25,"0"0,0 1,-25 24,25-25,0 0,-25 25,0 0,25-25,-25 25,25-25,-24 25,24-24,0-1,0 0,0 0,-25 25,0 0,25-25,-25 25,25-24,-25 24,1 0,-1 0,0 0,25 24,-25-24,25 25,-25-25,25 25,0 0,0 0,-24-25,24 24,-25-24,25 25,-25-25,25 25,0 0,-25-25,25 25,0-1,0 1,0 0,0 0,0 0,0-1,0 1,0 0,0 0,25-25,-25 25,0-1,0 1,25-25,0 25,-25 0,24-25,-24 25,0-1,0 1,25-25,-25 25,25-25,0 0,-25 25,0 0,25-1,-25 1,24-25,-24 25,0 0,25-25,-25 25,25-25,-25 24,25-24,-25 25,0 0,25-25,-25 25,24-25,-24 25,25-25,-25 25,25-25,-25 24,25-24,-25 25,25-25,-1 0,-24 25,25-25,0 0,0 0,0 0,-25-25,24 25,1 0,-25-25,0 1,0-1,0 0,0 0,0 0,0 0,0 1,0-1,0 0,25 25,-25-25,0 0,25 25,-25-24,0-1,0 0,-25 25,25-25,0 0,0 1,0-1,-25 25,25-25,0 0,-25 25,25-25,0 1,0-1,0 0,0 0,0 0,-24 25,24-24,-25 24,25-25,-25 25,25-25,0 0,-25 25,25-25,0 1,-25 24,25-25,-24 25,24-25,-25 25,25-25</inkml:trace>
</inkml:ink>
</file>

<file path=ppt/ink/ink1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09T08:50:07.1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1481 213,'-25'-25,"-25"1,26 24,-1-25,-25 0,1 25,-1 0,25-25,0 0,-24 25,24 0,-25 0,26 0,-26 0,25 0,0 0,1 0,-1 0,0 0,0 0,-25 0,26 0,-26 0,25 0,0 0,1 0,-1 0,0 0,-25 0,26 0,-1 0,0 0,25 25,-50-25,26 0,-1 25,-25-25,1 25,49 0,-25-25,25 24,-25-24,0 25,0 0,25 0,-24-25,-1 49,0-49,25 25,-25 0,0-25,25 25,0 0,0 0,0-1,0 26,0-25,0 24,0-24,0 25,0-25,0-1,0 1,0 0,0 0,0 0,0-1,0 1,0 0,0 0,0 0,0-1,0 1,0 0,25-25,-25 25,0 0,25-25,-25 24,0 1,25-25,-25 25,25-25,-1 50,-24-26,50-24,-50 50,25-50,-25 25,25-25,-1 25,1-25,-25 24,25-24,0 25,0-25,-1 25,1 0,0-25,0 0,-25 25,25-25,-1 0,1 25,0-25,0 24,24-24,-24 25,0-25,25 0,-26 0,1 25,0-25,0 0,25 25,-26-25,1 0,50 0,-51 0,1 0,0 0,25 0,-26 0,1 0,0 0,0 0,0 0,24 0,1 0,-25 0,-1 25,1-25,0 0,0 0,-25 24,49-24,-24 0,0 0,0 0,24 0,-24 0,50 0,-51 0,1 0,0 0,25 0,-50 25,24-25,26 0,-25 0,0 0,0 0,24 25,-24-25,0 0,0 0,-1 0,26 0,0 0,-26 0,26 0,0 0,-26 0,26 0,-25 0,0 0,-1 0,26 0,-25 0,0 0,24 0,-24 25,25 0,24-25,-49 0,24 0,-24 0,25 0,0 0,-26 0,1 0,0 0,25 0,-26 0,1 0,0 0,0 0,0 0,-1 0,26 0,-25 0,0 0,-1 0,26 0,0 0,-1 0,1 0,-1 0,1 0,24 0,1 0,-50 0,49 0,-49 0,49 0,-24 0,0 0,-1 0,1-25,-25 25,-1 0,26 0,0 0,-26 0,1 0,25 0,-25-25,-1 25,26 0,0 0,-1 0,1 0,-1 0,1-25,0 25,-26-25,1 25,25 0,-1-24,-24 24,0 0,50 0,-51-25,1 25,25 0,-1 0,-24-25,0 25,25 0,-26-25,26 25,-50-25,25 25,24 0,-24 0,0 0,49 0,-49 0,0-24,25 24,-26-25,1 25,0 0,0 0,0-25,-1 25,1 0,0 0,-25-25,25 25,-25-25,25 0,-1 25,1-24,25-1,-50 0,25 25,0-25,-25 0,24 1,-24-1,25 25,-25-25,0 0,0 0,0 1,25-1,-25 0,0 0,0 0,0 1,0-1,0 0,0-25,0 26,0-1,0 0,0 0,0-24,0 24,0-25,-25 50,25-25,-25 25,25-24,0-1,-24 25,24-25,-25 25,25-25,-25 25,25-25,-25 1,0 24,0-25,1 25,-1-25,0 25,0-25,0 25,1-25,-1 25,25-25,-50 25,25-24,1 24,24-25,-25 25,0 0,0 0,0-25,1 25,-1 0,0-25,0 25,0 0,1-25,-1 25,0 0,0-24,0 24,1 0,-1 0,0 0,0-25,-24 25,-1 0,0-25,1 25,24 0,-50 0,26-25,-1 25,1 0,24-25,-50 25,26 0,-1-24,25 24,-24 0,24 0,-25 0,26 0,-26 0,0 0,1 0,24 0,-25 0,26 0,-26 0,0 0,26-25,-26 25,0 0,25 0,-24 0,24 0,-49 0,24 0,0 0,26 0,-51 0,26 0,24 0,-25 0,1 0,-1 0,25 0,-24 0,24 0,-25 0,25 0,-24 0,24 0,0 0,-24 0,-1 0,0 0,1 0,24 0,-25 0,1 0,24 0,0 0,-25 0,26 0,-1 0,0 0,0 0,0 0,1 25,-1-25,-25 0,25 0,-24 0,24 0,0 24,-24-24,-1 0,0 0,26 0,-1 0,0 0,0 0,0 0,1 0,-26 0,25 0,0 25,1-25,-1 0,0 0,0 0,25 25,-25-25,0 0,1 0,-1 0,0 0,0 0,0 0,1 0,-1 0,0 0,0 25,0-25,1 0,-1 0,0 0,0 0,0 0,1 0,-1 0,0 0,0 0,25 25,-25-25,100 0,-50-25,-1 25</inkml:trace>
</inkml:ink>
</file>

<file path=ppt/ink/ink1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8-02T07:33:30.42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478 25,'-24'0,"-1"0,0 0,0 0,25 24,-25-24,1 0,-1 0,25 25,0 0,-25-25,0 0,25 25,-25-25,25 25,-24-25,24 24,-25-24,25 25,-25-25,25 25,-25-25,25 25,-25-25,25 25,0-1,-24-24,24 25,0 0,-25-25,25 25,0 0,0 0,0-1,0 1,-25 0,25 0,0 0,0-1,0 1,0 0,0 0,0 0,0-1,0 1,0 0,-25-25,25 25,0 0,0-1,0 1,0 0,0 0,0 0,0-1,0 1,0 0,0 0,0 0,25-1,-25 1,0 0,25 0,-25 0,0-1,25-24,-25 25,24 0,-24 0,25 0,-25-1,25-24,0 0,-25 25,25-25,-25 25,24-25,1 0,0 0,0 25,0-25,-1 0,-24 25,25-25,0 0,0 0,0 0,-1 0,1 0,0 0,0 0,0 0,-1 0,1 0,0 0,0 0,0 0,-25-25,24 25,1 0,-25-25,0 0,25 25,0 0,-25-25,25 25,-25-24,25-1,-25 0,24 0,1 0,-25 1,0-1,0 0,25 25,-25-25,0 0,0 1,0-1,25 0,-25 0,0 0,0 1,0-1,0 0,0 0,0 0,0 1,0-1,0 0,0 0,0 0,0 1,0-1,-25 25,25-25,0 0,0 0,-25 25,25-24,-25 24,25-25,0 0,-24 0,24 0,-25 1,25-1,-25 25,0 0,25-25,0 0,-25 25,25-25,0 0,-25 1,25-1,-24 0,-1 25,25-25,-25 0,25 1,0-1,-25 25,25-25,-25 0,1 0,24 1,-25 24,25-25,-25 25,0 0</inkml:trace>
</inkml:ink>
</file>

<file path=ppt/ink/ink1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09T08:17:23.7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28 821,'0'25,"0"-1,0 26,0-25,0 0,0 24,0-24,0 0,0 0,0-1,0 1,-25 0,25 0,0 0,0-1,0 1,0 0,0 0,0 0,0-1,0 1,0 0,0 0,0 0,0-1,0 1,0 0,0 0,0 24,25-49,-25 25,25 0,-25 0,0 0,0 24,24-24,-24 0,0 0,25-1,-25 26,25-50,-25 25,25 25,-25-26,0 26,0-25,25-25,-25 25,0 24,0-24,24 0,-24 24,25-24,0 25,0-25,-25-1,0 26,49-25,-49 0,0-1,25 1,-25 0,25-25,-25 25,0 0,25-1,0 1,-25 0,0 0,24-25,-24 25,25-25,-25 49,25-24,-25 0,25 0,0-1,-1 1,-24 0,25 0,0 0,0 0,0-1,-25 1,24-25,-24 25,25-25,0 25,0 0,-25-1,25 1,-1-25,1 25,0-25,-25 50,25-50,0 0,-1 24,1-24,-25 25,0 0,25-25,0 25,0-25,0 25,-1-1,1-24,-25 25,25-25,-25 25,50-25,-50 25,24-25,1 25,0-25,0 0,-25 24,49-24,-49 25,25 0,0-25,0 25,0-25,-1 25,1-25,0 0,-25 24,25-24,0 25,-1-25,1 25,25 25,-25-26,-1 26,1-50,-25 25,25-25,-25 25,25-25,0 24,-1-24,-24 25,25-25,0 0,-25-25,25 1,0 24,-1 0,1 0,0 0,-25 24,25-24,-25-24,0-51,0 50,0 1,0-1,-25 25,25-25,0 0,0-24,0 24,0-25,0 25,0 1,0-1,0 0,0 0,0 0,0 1,0-1,0 0,0 0,0 0,0 1,0-1,0 0,0 0,0 0,0 1,0-1,25 0,-25 0,25 25,-25-25,24 1,1-1,0 0,0 25,-25-25,25 0,0 25,-1-25,1 25,0-24,0 24,-25-25,49 0,-24 25,-25-25,25 25,25-25,-50 1,24 24,1-25,0 25,25-25,-50 0,49 25,-24-25,0 25,-25-24,25 24,-25-25,24 25,-24-25,50 25,-50-25,25 0,0 1,-1 24,1-25,-25 0,25 25,0-25,0 25,-25-49,49 49,-24-50,0 50,0-25,-1 0,26-24,0-1,-1 25,-49 1,25-1,0 25,-25-25,25 25,-25-50,49 50,-49-24,25 24,-25-50,25 50,-25-25,25 25,-25-25,25 0,-1 1,-24-1,25 25,-25-25,25 0,-25 0,25 25,-25-49,25 24,-1-25,1 26,-25-1,25 0,-25 0,25 0,-25 1,0-1,25 0,-25 0,0-24,0 24,24 0,-24 0,0 0,0 1,0-1,0 0,0 0,0 0,0 1,0-1,0 0,-24 0,24 0,0 1,0-1,-25 25,25-50,-25 25,25 1,0-1,0 0,-25 0,25 0,0 0,-25 1,25-1,-24 25,24-25,0 0,-25 25,25-25,0 1,-25 24,25-25,-25 25,25-25,0 0,-25 25,25-25,-24 25,24-24,-25 24,0-25,25 0,-50 0,50 0,-24 25,24-24,-25-1,25 0,-25 25,25-25,-25 25,0 0,25-25,-24 1,-26-1,25 25,0-50,0 50,1-25,-1 25,0-24,0 24,0 0,25-25,-49 0,24 25,0-25,0 25,1 0,-1 0,0 0,0 0,0 0,-24 0,24 0,0 0,0 25,25 0,-24-25,-1 0,0 0,0 0,25 25,-25-25,-24 0,24 0,25 24,-25-24,0 0,25 25,-24 0,24 0,-25-25,0 25,0-25,25 49,-25-49,25 25,-24-25,24 25,-25 0,0-25,25 24,-25 1,25 0,-25-25,25 25,0 0,-25-25,1 24,24 26,-25-50,25 25,-25-25,25 25,-25-25,25 24,0 1,-25-25,25 25,0 0,-24-25,24 25,-25-1,0 1,25 0,-25-25,25 25,0 0,-25 0,25-1,-24 1,24 0,-25-25,25 25,0 0,0-1,-25 1,25 0,-25 0,25 0,0-1,-25-24,25 25,0 0,0 0,-24-25,24 25,-25-25,25 24,0 1,-25-25,25 25,0 0,-25-25,25 25,-25-25,1 0,-1-25,25 0,0 0,-25 25,25-25,0 1,0-1,-25 25,0-25,25 0,0 0,0 1,-24 24,24-25,0 0,-25 25,25-25,0 0,-25 1,25-1,0 0,0 0,-25 25,25-49,-25 49,25-25,0 0,0 0,-24 25,24-25,0 0,-25 25,25-24,0-1,0 0,0 0,-25 25,25-25,-25 1,25-1,0 0,0 0,-25 25,25-25,-24 1,24-1,-25 25,25-25,-25 25,25-25,0 0,0 1,-25 24,0 0,25-25,-24 25,24-25,-25 0,0 25,0 0,0 0,0 0,1 0,-1 0,0 0,0 0,0 0,1 0,24-25,-25 25,0 0,0 0,0 0,1 0,-1 0,0 0,0 0,0 0,25 25,-24-25,-1 25,0-25,25 25,-25-25,0 0,1 25,-1-1,0-24,25 25,-25-25,0 25,1 0,-1 0,25-1,-25-24,0 0,25 25,-25-25,25 25,-24-25,24 25,-25-25,25 25,-25-25,25 24,0 1,-25 0,25 0,0 0,0-1,-25-24,25 25,0 0,0 0,0 0,0 0,-24-25,24 24,0 1,0 0,-25-25</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07T08:06:41.412"/>
    </inkml:context>
    <inkml:brush xml:id="br0">
      <inkml:brushProperty name="width" value="0.05292" units="cm"/>
      <inkml:brushProperty name="height" value="0.05292" units="cm"/>
      <inkml:brushProperty name="color" value="#002060"/>
      <inkml:brushProperty name="fitToCurve" value="1"/>
    </inkml:brush>
  </inkml:definitions>
  <inkml:trace contextRef="#ctx0" brushRef="#br0">579 919,'0'25,"0"0,0 0,0 0,0-1,0 1,0 0,0 0,0 0,0-1,0 1,0 0,0 0,0 0,0-1,0 1,0 0,0 0,0 0,0 0,0-1,0 1,0 0,-25-25,25 25,-24-25,24 25,0-1,-25-24,25 25,0 0,0 0,-25-25,25 25,0-1,0 1,-25-25,0 0,25 25,0 0,0 0,-24-25,24 24,0 1,0 0,-25-25,25 50,-25-26,25 1,0 0,0 0,0 0,0-1,-25-24,25 25,0 0,0 0,0 0,0-1,0 1,0 0,0 0,0 0,0-1,0 26,0-25,0 0,0 0,0-1,0 1,0 0,0 25,0-26,0 1,0 0,0 0,0 0,0-1,0 1,0 0,0 0,0 0,0-1,0 1,0 0,0 0,0 0,0-1,0 1,0 0,0 0,0 0,0-1,25 1,-25 0,0 0,0 0,0-1,0 1,0 25,0-25,0 24,0 1,0 0,0-1,0-24,0 25,0-26,0 26,0-25,0 0,0-1,0 26,0-25,0 0,0-1,0 1,0 0,0 0,-25 0,0-1,25 1,0 0,0 0,-24 0,24 49,-25-49,25 24,-25 1,0 0,25-1,0-24,0 49,-25-24,-24 25,49-26,0-24,-25 25,25-26,-25 1,25 25,0-25,0-1,0 26,0 0,0-1,0 1,0-25,0 24,-25-24,0 25,25-26,0 26,0 0,0-1,0-24,-24 0,24 0,0-1,0 1,0 50,0-26,0-24,0 25,0-25,0-1,0 1,0 25,0-1,0-24,0 25,0-25,0-1,0 1,0 25,0-25,24-25,-24 49,25-24,0 25,-25-26,25 26,0-25,-1 24,1-49,-25 25,25-25,0 25,0 0,0-25,-1 25,26 24,-25-24,0 0,24 0,1-1,-1 1,1 0,0 25,-26-50,26 49,-25-49,0 25,24 0,1 0,-25-25,-1 0,1 0,0 25,0-25,0 0,-1 0,26 0,-25 0,49 0,-24-25,-1 25,1 0,-25-25,0 25,0-25,-1 25,26-25,-25 1,0-1,24 0,-24-25,25 25,-26 1,1-1,0 25,0-25,24 0,-24 25,0-49,25 24,-1-25,1 25,24-24,1-1,-26-24,-24 24,0 25,0 1,-1-1,-24 0,25-25,0 26,-25-26,50 0,-50 26,0-51,25 26,24 24,-49-25,25 25,0-24,-25 24,25-50,-1 51,-24-1,25-50,0 51,0-51,-25 26,25-26,-1 26,1-26,-25 26,0-1,25 25,0-49,0 24,-25 25,0-24,24-26,1 51,-25-26,0 25,0 0,0 0,25 1,-25-26,0 25,25 0,0-24,-25 24,0 0,24 0,1 1,-25-26,0 25,0-24,25-1,0 25,-25 0,25 1,-1-1,-24 0,50 0,-50 0,0-24,25 49,-25-25,25-25,-1 26,-24-1,25 0,25 0,-50-49,25 49,-1-25,1 1,0-1,0 25,-25-24,25 24,0-25,-1-24,1 49,0-49,-25-1,25 1,0 24,-1-24,-24 24,25-24,0 24,0-24,-25 24,49 1,-49 24,0-50,25 50,0-24,-25 24,25-25,-25 1,49-1,1-74,-25 50,0 24,-25 1,0 24,0-50,24 51,-24-1,0 0,0 0,0 0,0 1,0-1,0 0,0 0,0 0,0 1,0-26,25 0,-25 25,0 1,0-1,0 0,0 0,0 0,0 1,0-1,0 0,0 0,0 0,0-24,0 24,0 0,0 0,0 1,0-1,0 0,0 0,-25 25,25-25,0 1,-24-1,24 0,-25-25,0 1,0-1,0 50,1-25,-1 1,0-26,0 50,0-50,-24 50,24-24,-25-1,26 0,-26 0,0 25,26-25,-1 0,-50 1,50-1,-49 0,24 0,1 0,-1 25,1-49,-26 49,26-25,-1 25,25-25,-24 25,24-25,0 25,-25 0,26 0,-26-24,25 24,-24 0,24 0,-50 0,26 0,24 0,0 0,0 0,0 0,1 0,-1 0,0 24,0-24,-24 0,24 25,0-25,0 0,0 0,-24 25,24-25,0 25,-24 0,24-25,25 24,-25 1,0-25,0 25,1 0,-26 0,25-1,0-24,25 50,-24-50,-1 25,0-25,25 25,-25-25,25 25,0-1,-25-24,1 25,-1-25,0 0,25 25,-25-25,0 0,1 0,-1 25,0-25,0 0,0 25,0-25,1 0,-1 0,0 0,0 0,0 0,1 24,-1-24,0 0,0 0,0 0,1 0,-26 25,25 0,0-25,1 0,-1 25,0-25,0 0,0 25,1-25,-1 0,25 24,-25-24,25 25,-25-25,25 25,-25 0,25 0,0-1,-24-24,-1 0,25 25,0 0,0 0,0 0,-25-25,25 24,0 1,0 0,0 0</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0:31.702"/>
    </inkml:context>
    <inkml:brush xml:id="br0">
      <inkml:brushProperty name="width" value="0.05292" units="cm"/>
      <inkml:brushProperty name="height" value="0.05292" units="cm"/>
      <inkml:brushProperty name="fitToCurve" value="1"/>
    </inkml:brush>
  </inkml:definitions>
  <inkml:trace contextRef="#ctx0" brushRef="#br0">500 259,'0'-24,"0"-1,0 0,0 0,-25 25,25-25,0 0,-25 25,0 0,25-24,-25 24,1 0,24-25,-25 25,0-25,0 25,0 0,25-25,-24 25,-1 0,0 0,0 0,-24 0,24 0,0 0,0 25,0-25,25 25,-24-25,24 25,0-1,0 1,0 0,0 0,0 0,0 0,0-1,24-24,1 25,-25 0,25-25,-25 25,0 0,25-25,-25 24,25-24,-1 0,1 25,-25 0,25 0,-25 0,25-25,-25 24,25-24,-25 25,24-25,-24 25,0 0,25-25,-25 25,0-1,25-24,-25 25,25-25,-25 25,25-25,-25 25,24 0,-24-1,25-24,-25 25,25-25,-25 25,25-25,-25 25,25-25,0 0,-1 0,1 0,0 0,0 0,0 0,-1 0,1 0,0 0,0 0,0 0,-25-25,0 0,0 0,0 1,0-1,0 0,0 0,0 0,0 1,0-1,0 0,-25 25,25-25,-25 25,25-25,-25 1,25-1,-25 25,25-25,0 0,-24 25,24-25,-25 25,25-24,0-1,-25 25,25-25,0 0,-25 25,25-25,0 1,-25 24,1 0,24-25</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0:19.310"/>
    </inkml:context>
    <inkml:brush xml:id="br0">
      <inkml:brushProperty name="width" value="0.05292" units="cm"/>
      <inkml:brushProperty name="height" value="0.05292" units="cm"/>
      <inkml:brushProperty name="fitToCurve" value="1"/>
    </inkml:brush>
  </inkml:definitions>
  <inkml:trace contextRef="#ctx0" brushRef="#br0">481 223,'0'-25,"-25"25,25-25,0 1,-25 24,25-25,-25 25,25-25,-25 25,25-25,0 0,-24 25,-1 0,25-24,-25 24,0 0,0 0,1 0,24-25,-25 25,0 0,0 0,0 0,1 0,-1 0,25 25,-25-25,25 24,0 1,-25 0,25 0,0 0,0-1,0 1,-25-25,25 25,0 0,0 0,0-1,0 1,0 0,0 0,25-25,-25 25,0 0,25-1,-25 1,0 0,25-25,0 25,-1 0,1-25,-25 24,0 1,25-25,0 25,0-25,-25 25,24-25,-24 25,0-1,25-24,0 25,-25 0,25-25,-25 25,0 0,25-25,-25 24,24-24,1 25,0 0,-25 0,25-25,0 0,-25 25,24-25,1 0,0 0,0 0,0 0,-1 0,-24-25,0 0,0 0,25 25,-25-25,0 1,0-1,0 0,0 0,0 0,0 1,0-1,0 0,-25 25,25-25,0 0,0 1,0-1,-24 25,24-25,-25 25,25-25,0 0,0 1,0-1,0 0,0 0,0 0,0 0,0 1,0-1,-25 25,25-25,0 0,-25 25</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0:56.902"/>
    </inkml:context>
    <inkml:brush xml:id="br0">
      <inkml:brushProperty name="width" value="0.05292" units="cm"/>
      <inkml:brushProperty name="height" value="0.05292" units="cm"/>
      <inkml:brushProperty name="fitToCurve" value="1"/>
    </inkml:brush>
  </inkml:definitions>
  <inkml:trace contextRef="#ctx0" brushRef="#br0">520 373,'0'-25,"0"0,0 1,0-1,0 0,0 0,-24 0,24 1,-25 24,0 0,25-25,-25 25,25-25,0 0,-25 25,25-25,0 0,-24 25,-1 0,25-24,-25 24,25-25,-25 25,0 0,1 0,-1 0,0 0,0 0,0 0,1 0,-1 0,25 25,-25-25,25 24,-25-24,25 25,-25 0,25 0,0 0,0 0,0-1,-24-24,24 25,0 0,0 0,0 0,24-25,-24 24,25-24,-25 25,0 0,25-25,-25 25,25-25,-25 25,0-1,25-24,-25 25,24-25,-24 25,0 0,0 0,25-25,-25 24,0 1,25-25,-25 25,0 0,0 0,0-1,25-24,-25 25,0 0,25-25,-25 25,24-25,-24 25,25-25,-25 24,0 1,25-25,-25 25,25-25,0 0,-25 25,24-25,1 0,0 0,-25 25,25-25,0 0,-25-25,24 25,-24-25,25 25,0 0,-25-25,0 0,25 25,-25-24,0-1,0 0,0 0,0 0,0 1,0-1,0 0,0 0,0 0,0 1,0-1,-25 25,25-25,0 0,-25 25,25-25,0 1,0-1,0 0,0 0</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1:20.324"/>
    </inkml:context>
    <inkml:brush xml:id="br0">
      <inkml:brushProperty name="width" value="0.05292" units="cm"/>
      <inkml:brushProperty name="height" value="0.05292" units="cm"/>
      <inkml:brushProperty name="fitToCurve" value="1"/>
    </inkml:brush>
  </inkml:definitions>
  <inkml:trace contextRef="#ctx0" brushRef="#br0">357 376,'0'-25,"0"-24,0 24,-25 25,25-25,0 0,0 0,0 1,0-1,-24 25,24-25,0 0,0 0,0 1,-25 24,25-25,-25 25,0 0,25-25,-25 25,0 0,1 0,-1 0,0 0,0 0,25 25,-25 0,1-25,24 24,-25-24,25 25,0 0,0 0,0 0,0-1,0 1,0 0,0 0,0 0,0-1,0 1,25-25,-25 25,0 0,0 0,0-1,0 1,0 0,24-25,-24 25,0 0,0-1,25-24,-25 25,0 0,0 0,0 0,0-1,25 1,-25 0,0 0,0 0,0 0,0-1,25 1,-25 0,0 0,0 0,0-1,25-24,-25 25,0 0,0 0,24-25,-24 25,0-1,25-24,-25 25,0 0,0 0,25-25,0 0,0 25,-25-1,25-24,-1 0,-24 25,25-25,-25 25,25-25,0 0,0 0,-1 0,1 0,-25-25,25 25,-25-25,25 25,-25-24,25 24,-25-25,0 0,0 0,0 0,0 1,0-1,0 0,0 0,-25 25,25-25,0 1,-25-1,25 0,0 0,-25 0,25 1,0-1,-25 25,25-25,0 0,0 0,0 0,-24 25,24-24,0-1,0 0,0 0,-25 25,25-25,0 1,0-1,0 0,0 0,-25 25,25-25,0 1,0-1,0 0</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8:55.91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299 32,'-25'0,"0"0,0 0,0 0,1 0,24-24,-25 24,0 0,0 0,0 0,1 0,-1 0,25 24,-25-24,25 25,0 0,0 0,0 0,0-1,0 1,0 0,0 0,0 0,0-1,0 1,0 0,25-25,-25 25,0 0,0-1,25-24,-25 25,0 0,24-25,-24 25,25-25,0 0,-25 25,25-25,-25 24,25-24,-1 0,1 25,0-25,0 0,0 0,-1 0,1 0,0 0,-25-25,25 25,-25-24,25 24,-25-25,0 0,0 0,0 0,0 1,0-1,0 0,0 0,0 0,0 1,0-1,0 0,-25 25,25-25,0 0,-25 25,25-24,-25 24,0 0,1 0,24-25,-25 0,0 25,25-25,-25 25</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05.63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372 36,'-24'0,"-1"0,0 0,25-25,-25 25,0 0,0 0,1 0,-1 0,0 0,0 0,0 0,1 0,24 25,-25-25,25 25,-25-25,25 25,0-1,-25-24,25 25,0 0,0 0,0 0,0-1,0 1,0 0,25-25,-25 25,25-25,0 0,-1 25,-24-1,25-24,0 0,-25 25,25-25,0 0,-1 25,1-25,0 0,0 0,0 0,0 0,-1 0,1 0,0 0,0 0,-25-25,25 25,-25-25,0 1,0-1,0 0,0 0,0 0,0 1,0-1,0 0,-25 25,25-25,-25 25,0 0,25-25</inkml:trace>
</inkml:ink>
</file>

<file path=ppt/ink/ink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18.303"/>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326 126,'0'-25,"-25"25,1 0,-1 0,25-25,-25 25,0 0,25-25,-25 25,25-24,-24 24,-1 0,25-25,-25 25,0 0,0 0,1 0,-1 0,25 25,0-1,0 1,0 0,0 0,0 0,0-1,0 1,0 0,0 0,25-25,-1 25,1-25,-25 24,25-24,-25 25,0 0,25-25,-25 25,25-25,-1 0,-24 25,25-25,0 0,-25 24,25-24,0 0,-1 0,-24-24,25 24,-25-25,0 0,0 0,0 0,0 1,0-1,25 25,-25-25,25 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933365-D930-4F48-A7EC-F5C88870675E}" type="datetimeFigureOut">
              <a:rPr lang="el-GR" smtClean="0"/>
              <a:pPr/>
              <a:t>26/8/2018</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559A21-6F83-4F0E-B5B5-991481CD1B1A}" type="slidenum">
              <a:rPr lang="el-GR" smtClean="0"/>
              <a:pPr/>
              <a:t>‹#›</a:t>
            </a:fld>
            <a:endParaRPr lang="el-GR"/>
          </a:p>
        </p:txBody>
      </p:sp>
    </p:spTree>
    <p:extLst>
      <p:ext uri="{BB962C8B-B14F-4D97-AF65-F5344CB8AC3E}">
        <p14:creationId xmlns:p14="http://schemas.microsoft.com/office/powerpoint/2010/main" xmlns="" val="3266150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8C559A21-6F83-4F0E-B5B5-991481CD1B1A}" type="slidenum">
              <a:rPr lang="el-GR" smtClean="0"/>
              <a:pPr/>
              <a:t>16</a:t>
            </a:fld>
            <a:endParaRPr lang="el-GR"/>
          </a:p>
        </p:txBody>
      </p:sp>
    </p:spTree>
    <p:extLst>
      <p:ext uri="{BB962C8B-B14F-4D97-AF65-F5344CB8AC3E}">
        <p14:creationId xmlns:p14="http://schemas.microsoft.com/office/powerpoint/2010/main" xmlns="" val="2691916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8C559A21-6F83-4F0E-B5B5-991481CD1B1A}" type="slidenum">
              <a:rPr lang="el-GR" smtClean="0"/>
              <a:pPr/>
              <a:t>31</a:t>
            </a:fld>
            <a:endParaRPr lang="el-GR"/>
          </a:p>
        </p:txBody>
      </p:sp>
    </p:spTree>
    <p:extLst>
      <p:ext uri="{BB962C8B-B14F-4D97-AF65-F5344CB8AC3E}">
        <p14:creationId xmlns:p14="http://schemas.microsoft.com/office/powerpoint/2010/main" xmlns="" val="431530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5184535C-496E-45B2-9E37-3EDF9EE78D3E}" type="datetimeFigureOut">
              <a:rPr lang="el-GR" smtClean="0"/>
              <a:pPr/>
              <a:t>26/8/2018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F3EAE1A-F155-4FB1-B740-6E85B90B40B4}"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184535C-496E-45B2-9E37-3EDF9EE78D3E}" type="datetimeFigureOut">
              <a:rPr lang="el-GR" smtClean="0"/>
              <a:pPr/>
              <a:t>26/8/2018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F3EAE1A-F155-4FB1-B740-6E85B90B40B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184535C-496E-45B2-9E37-3EDF9EE78D3E}" type="datetimeFigureOut">
              <a:rPr lang="el-GR" smtClean="0"/>
              <a:pPr/>
              <a:t>26/8/2018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F3EAE1A-F155-4FB1-B740-6E85B90B40B4}"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184535C-496E-45B2-9E37-3EDF9EE78D3E}" type="datetimeFigureOut">
              <a:rPr lang="el-GR" smtClean="0"/>
              <a:pPr/>
              <a:t>26/8/2018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F3EAE1A-F155-4FB1-B740-6E85B90B40B4}"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184535C-496E-45B2-9E37-3EDF9EE78D3E}" type="datetimeFigureOut">
              <a:rPr lang="el-GR" smtClean="0"/>
              <a:pPr/>
              <a:t>26/8/2018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F3EAE1A-F155-4FB1-B740-6E85B90B40B4}"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5184535C-496E-45B2-9E37-3EDF9EE78D3E}" type="datetimeFigureOut">
              <a:rPr lang="el-GR" smtClean="0"/>
              <a:pPr/>
              <a:t>26/8/2018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F3EAE1A-F155-4FB1-B740-6E85B90B40B4}"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5184535C-496E-45B2-9E37-3EDF9EE78D3E}" type="datetimeFigureOut">
              <a:rPr lang="el-GR" smtClean="0"/>
              <a:pPr/>
              <a:t>26/8/2018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0F3EAE1A-F155-4FB1-B740-6E85B90B40B4}"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5184535C-496E-45B2-9E37-3EDF9EE78D3E}" type="datetimeFigureOut">
              <a:rPr lang="el-GR" smtClean="0"/>
              <a:pPr/>
              <a:t>26/8/2018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0F3EAE1A-F155-4FB1-B740-6E85B90B40B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184535C-496E-45B2-9E37-3EDF9EE78D3E}" type="datetimeFigureOut">
              <a:rPr lang="el-GR" smtClean="0"/>
              <a:pPr/>
              <a:t>26/8/2018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F3EAE1A-F155-4FB1-B740-6E85B90B40B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184535C-496E-45B2-9E37-3EDF9EE78D3E}" type="datetimeFigureOut">
              <a:rPr lang="el-GR" smtClean="0"/>
              <a:pPr/>
              <a:t>26/8/2018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F3EAE1A-F155-4FB1-B740-6E85B90B40B4}"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184535C-496E-45B2-9E37-3EDF9EE78D3E}" type="datetimeFigureOut">
              <a:rPr lang="el-GR" smtClean="0"/>
              <a:pPr/>
              <a:t>26/8/2018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F3EAE1A-F155-4FB1-B740-6E85B90B40B4}"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4535C-496E-45B2-9E37-3EDF9EE78D3E}" type="datetimeFigureOut">
              <a:rPr lang="el-GR" smtClean="0"/>
              <a:pPr/>
              <a:t>26/8/2018</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EAE1A-F155-4FB1-B740-6E85B90B40B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5" Type="http://schemas.openxmlformats.org/officeDocument/2006/relationships/image" Target="../media/image41.gif"/><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tiff"/></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file:///F:\28.9\The%20Splendor%20of%20Color%20Kaleidoscope%20Video%20v1.3%201080p%20(the%20best%20of%201.2%20at%20half%20speed).wmv"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youtu.be/nEdhP4QZ5n4" TargetMode="External"/><Relationship Id="rId13" Type="http://schemas.openxmlformats.org/officeDocument/2006/relationships/image" Target="../media/image65.jpeg"/><Relationship Id="rId3" Type="http://schemas.openxmlformats.org/officeDocument/2006/relationships/hyperlink" Target="https://youtu.be/W5-W8PoOckY" TargetMode="External"/><Relationship Id="rId7" Type="http://schemas.openxmlformats.org/officeDocument/2006/relationships/hyperlink" Target="https://youtu.be/Q_cjqJzzbjE" TargetMode="External"/><Relationship Id="rId12" Type="http://schemas.openxmlformats.org/officeDocument/2006/relationships/image" Target="../media/image64.jpeg"/><Relationship Id="rId2" Type="http://schemas.openxmlformats.org/officeDocument/2006/relationships/hyperlink" Target="https://youtu.be/FVo-75l_jno" TargetMode="External"/><Relationship Id="rId16"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hyperlink" Target="https://youtu.be/sczO40DaEoM" TargetMode="External"/><Relationship Id="rId11" Type="http://schemas.openxmlformats.org/officeDocument/2006/relationships/image" Target="../media/image63.jpeg"/><Relationship Id="rId5" Type="http://schemas.openxmlformats.org/officeDocument/2006/relationships/hyperlink" Target="https://youtu.be/ZISjXJv8s10" TargetMode="External"/><Relationship Id="rId15" Type="http://schemas.openxmlformats.org/officeDocument/2006/relationships/image" Target="../media/image67.jpeg"/><Relationship Id="rId10" Type="http://schemas.openxmlformats.org/officeDocument/2006/relationships/image" Target="../media/image62.jpeg"/><Relationship Id="rId4" Type="http://schemas.openxmlformats.org/officeDocument/2006/relationships/hyperlink" Target="https://youtu.be/SM2OHiKNemc" TargetMode="External"/><Relationship Id="rId9" Type="http://schemas.openxmlformats.org/officeDocument/2006/relationships/image" Target="../media/image61.jpeg"/><Relationship Id="rId14" Type="http://schemas.openxmlformats.org/officeDocument/2006/relationships/image" Target="../media/image66.jpeg"/></Relationships>
</file>

<file path=ppt/slides/_rels/slide21.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76.emf"/><Relationship Id="rId18" Type="http://schemas.openxmlformats.org/officeDocument/2006/relationships/customXml" Target="../ink/ink9.xml"/><Relationship Id="rId26" Type="http://schemas.openxmlformats.org/officeDocument/2006/relationships/customXml" Target="../ink/ink13.xml"/><Relationship Id="rId3" Type="http://schemas.openxmlformats.org/officeDocument/2006/relationships/image" Target="../media/image70.jpeg"/><Relationship Id="rId21" Type="http://schemas.openxmlformats.org/officeDocument/2006/relationships/image" Target="../media/image80.emf"/><Relationship Id="rId7" Type="http://schemas.openxmlformats.org/officeDocument/2006/relationships/image" Target="../media/image73.emf"/><Relationship Id="rId12" Type="http://schemas.openxmlformats.org/officeDocument/2006/relationships/customXml" Target="../ink/ink6.xml"/><Relationship Id="rId17" Type="http://schemas.openxmlformats.org/officeDocument/2006/relationships/image" Target="../media/image78.emf"/><Relationship Id="rId25" Type="http://schemas.openxmlformats.org/officeDocument/2006/relationships/image" Target="../media/image82.emf"/><Relationship Id="rId2" Type="http://schemas.openxmlformats.org/officeDocument/2006/relationships/image" Target="../media/image69.jpeg"/><Relationship Id="rId16" Type="http://schemas.openxmlformats.org/officeDocument/2006/relationships/customXml" Target="../ink/ink8.xml"/><Relationship Id="rId20" Type="http://schemas.openxmlformats.org/officeDocument/2006/relationships/customXml" Target="../ink/ink10.xml"/><Relationship Id="rId1" Type="http://schemas.openxmlformats.org/officeDocument/2006/relationships/slideLayout" Target="../slideLayouts/slideLayout6.xml"/><Relationship Id="rId6" Type="http://schemas.openxmlformats.org/officeDocument/2006/relationships/customXml" Target="../ink/ink3.xml"/><Relationship Id="rId11" Type="http://schemas.openxmlformats.org/officeDocument/2006/relationships/image" Target="../media/image75.emf"/><Relationship Id="rId24" Type="http://schemas.openxmlformats.org/officeDocument/2006/relationships/customXml" Target="../ink/ink12.xml"/><Relationship Id="rId5" Type="http://schemas.openxmlformats.org/officeDocument/2006/relationships/image" Target="../media/image72.jpeg"/><Relationship Id="rId15" Type="http://schemas.openxmlformats.org/officeDocument/2006/relationships/image" Target="../media/image77.emf"/><Relationship Id="rId23" Type="http://schemas.openxmlformats.org/officeDocument/2006/relationships/image" Target="../media/image81.emf"/><Relationship Id="rId10" Type="http://schemas.openxmlformats.org/officeDocument/2006/relationships/customXml" Target="../ink/ink5.xml"/><Relationship Id="rId19" Type="http://schemas.openxmlformats.org/officeDocument/2006/relationships/image" Target="../media/image79.emf"/><Relationship Id="rId4" Type="http://schemas.openxmlformats.org/officeDocument/2006/relationships/image" Target="../media/image71.jpeg"/><Relationship Id="rId9" Type="http://schemas.openxmlformats.org/officeDocument/2006/relationships/image" Target="../media/image74.emf"/><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83.emf"/></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8.jpeg"/><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2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2.gif"/><Relationship Id="rId5" Type="http://schemas.openxmlformats.org/officeDocument/2006/relationships/image" Target="../media/image101.jpeg"/><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5" Type="http://schemas.openxmlformats.org/officeDocument/2006/relationships/image" Target="../media/image107.jpeg"/><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 Id="rId5" Type="http://schemas.openxmlformats.org/officeDocument/2006/relationships/image" Target="../media/image118.emf"/><Relationship Id="rId4" Type="http://schemas.openxmlformats.org/officeDocument/2006/relationships/customXml" Target="../ink/ink14.xml"/></Relationships>
</file>

<file path=ppt/slides/_rels/slide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8.xml"/><Relationship Id="rId4" Type="http://schemas.openxmlformats.org/officeDocument/2006/relationships/image" Target="../media/image121.jpeg"/></Relationships>
</file>

<file path=ppt/slides/_rels/slide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6.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4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5.xml"/><Relationship Id="rId5" Type="http://schemas.openxmlformats.org/officeDocument/2006/relationships/image" Target="../media/image137.jpeg"/><Relationship Id="rId4" Type="http://schemas.openxmlformats.org/officeDocument/2006/relationships/image" Target="../media/image136.jpeg"/></Relationships>
</file>

<file path=ppt/slides/_rels/slide4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42.png"/></Relationships>
</file>

<file path=ppt/slides/_rels/slide4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www.ijcasereportsandimages.com/archive/2015/008-2015-ijcri/CI-10017-08-2015-deshmukh/figure5.gif" TargetMode="External"/><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8.xml"/><Relationship Id="rId1" Type="http://schemas.openxmlformats.org/officeDocument/2006/relationships/audio" Target="file:///F:\28.9\MOZART%20Adagio%20from%20Divertimento%20KV%20334.wma" TargetMode="External"/><Relationship Id="rId6" Type="http://schemas.openxmlformats.org/officeDocument/2006/relationships/image" Target="../media/image149.emf"/><Relationship Id="rId5" Type="http://schemas.openxmlformats.org/officeDocument/2006/relationships/customXml" Target="../ink/ink15.xml"/><Relationship Id="rId4" Type="http://schemas.openxmlformats.org/officeDocument/2006/relationships/image" Target="../media/image148.png"/></Relationships>
</file>

<file path=ppt/slides/_rels/slide5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8.xml"/><Relationship Id="rId5" Type="http://schemas.openxmlformats.org/officeDocument/2006/relationships/image" Target="../media/image156.gif"/><Relationship Id="rId4" Type="http://schemas.openxmlformats.org/officeDocument/2006/relationships/image" Target="../media/image155.png"/></Relationships>
</file>

<file path=ppt/slides/_rels/slide5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6.xml"/><Relationship Id="rId4" Type="http://schemas.openxmlformats.org/officeDocument/2006/relationships/image" Target="../media/image161.jpeg"/></Relationships>
</file>

<file path=ppt/slides/_rels/slide57.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image" Target="../media/image162.gif"/><Relationship Id="rId1" Type="http://schemas.openxmlformats.org/officeDocument/2006/relationships/slideLayout" Target="../slideLayouts/slideLayout2.xml"/><Relationship Id="rId5" Type="http://schemas.openxmlformats.org/officeDocument/2006/relationships/image" Target="../media/image165.gif"/><Relationship Id="rId4" Type="http://schemas.openxmlformats.org/officeDocument/2006/relationships/image" Target="../media/image164.gif"/></Relationships>
</file>

<file path=ppt/slides/_rels/slide5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6.xml"/><Relationship Id="rId6" Type="http://schemas.openxmlformats.org/officeDocument/2006/relationships/hyperlink" Target="https://www.facebook.com/HIPON-Project-504573706265856/" TargetMode="External"/><Relationship Id="rId5" Type="http://schemas.openxmlformats.org/officeDocument/2006/relationships/hyperlink" Target="http://eclass.uoa.gr/modules/document/index.php?course=MED409&amp;openDir=/4f8e670fkcr8" TargetMode="External"/><Relationship Id="rId4" Type="http://schemas.openxmlformats.org/officeDocument/2006/relationships/image" Target="../media/image16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175.emf"/><Relationship Id="rId3" Type="http://schemas.openxmlformats.org/officeDocument/2006/relationships/image" Target="../media/image171.jpeg"/><Relationship Id="rId7" Type="http://schemas.openxmlformats.org/officeDocument/2006/relationships/customXml" Target="../ink/ink16.xml"/><Relationship Id="rId2"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gif"/></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6.xml"/><Relationship Id="rId5" Type="http://schemas.openxmlformats.org/officeDocument/2006/relationships/image" Target="../media/image29.emf"/><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286256"/>
            <a:ext cx="9001156" cy="1714512"/>
          </a:xfrm>
          <a:effectLst/>
        </p:spPr>
        <p:txBody>
          <a:bodyPr>
            <a:normAutofit fontScale="90000"/>
          </a:bodyPr>
          <a:lstStyle/>
          <a:p>
            <a:r>
              <a:rPr lang="en-US" sz="3100" dirty="0" smtClean="0">
                <a:effectLst>
                  <a:outerShdw blurRad="38100" dist="38100" dir="2700000" algn="tl">
                    <a:srgbClr val="000000">
                      <a:alpha val="43137"/>
                    </a:srgbClr>
                  </a:outerShdw>
                </a:effectLst>
              </a:rPr>
              <a:t>European Society of Pathology (ESP) Special Session – </a:t>
            </a:r>
            <a:br>
              <a:rPr lang="en-US" sz="3100" dirty="0" smtClean="0">
                <a:effectLst>
                  <a:outerShdw blurRad="38100" dist="38100" dir="2700000" algn="tl">
                    <a:srgbClr val="000000">
                      <a:alpha val="43137"/>
                    </a:srgbClr>
                  </a:outerShdw>
                </a:effectLst>
              </a:rPr>
            </a:br>
            <a:r>
              <a:rPr lang="en-US" sz="3100" spc="300" dirty="0" smtClean="0">
                <a:effectLst>
                  <a:outerShdw blurRad="38100" dist="38100" dir="2700000" algn="tl">
                    <a:srgbClr val="000000">
                      <a:alpha val="43137"/>
                    </a:srgbClr>
                  </a:outerShdw>
                </a:effectLst>
              </a:rPr>
              <a:t>Pathology and Public</a:t>
            </a:r>
            <a:r>
              <a:rPr lang="en-US" sz="3600" dirty="0" smtClean="0"/>
              <a:t/>
            </a:r>
            <a:br>
              <a:rPr lang="en-US" sz="3600" dirty="0" smtClean="0"/>
            </a:br>
            <a:r>
              <a:rPr lang="en-US" sz="2700" dirty="0" smtClean="0"/>
              <a:t>28.9.2016</a:t>
            </a:r>
            <a:r>
              <a:rPr lang="en-US" sz="3600" dirty="0" smtClean="0"/>
              <a:t> </a:t>
            </a:r>
            <a:br>
              <a:rPr lang="en-US" sz="3600" dirty="0" smtClean="0"/>
            </a:br>
            <a:r>
              <a:rPr lang="en-US" sz="3600"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t>The </a:t>
            </a:r>
            <a:r>
              <a:rPr lang="en-US" sz="3600" b="1"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effectLst>
                  <a:outerShdw blurRad="38100" dist="38100" dir="2700000" algn="tl">
                    <a:srgbClr val="000000">
                      <a:alpha val="43137"/>
                    </a:srgbClr>
                  </a:outerShdw>
                </a:effectLst>
              </a:rPr>
              <a:t>Arts</a:t>
            </a:r>
            <a:r>
              <a:rPr lang="en-US" sz="3600"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t> Meet </a:t>
            </a:r>
            <a:r>
              <a:rPr lang="en-US" sz="3600" b="1"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effectLst>
                  <a:outerShdw blurRad="38100" dist="38100" dir="2700000" algn="tl">
                    <a:srgbClr val="000000">
                      <a:alpha val="43137"/>
                    </a:srgbClr>
                  </a:outerShdw>
                </a:effectLst>
              </a:rPr>
              <a:t>Pathology</a:t>
            </a:r>
            <a:r>
              <a:rPr lang="en-US" sz="3600"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t> in </a:t>
            </a:r>
            <a:r>
              <a:rPr lang="en-US" sz="3600" b="1"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effectLst>
                  <a:outerShdw blurRad="38100" dist="38100" dir="2700000" algn="tl">
                    <a:srgbClr val="000000">
                      <a:alpha val="43137"/>
                    </a:srgbClr>
                  </a:outerShdw>
                </a:effectLst>
              </a:rPr>
              <a:t>Practice</a:t>
            </a:r>
            <a:r>
              <a:rPr lang="en-US" sz="3600"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t>: </a:t>
            </a:r>
            <a:r>
              <a:rPr lang="en-US" sz="36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t/>
            </a:r>
            <a:br>
              <a:rPr lang="en-US" sz="36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br>
            <a:r>
              <a:rPr lang="en-US" sz="36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t>A Personal Approach.</a:t>
            </a:r>
            <a:endParaRPr lang="el-GR" sz="3600" dirty="0">
              <a:ln>
                <a:gradFill>
                  <a:gsLst>
                    <a:gs pos="0">
                      <a:srgbClr val="7030A0"/>
                    </a:gs>
                    <a:gs pos="50000">
                      <a:schemeClr val="accent1">
                        <a:tint val="44500"/>
                        <a:satMod val="160000"/>
                      </a:schemeClr>
                    </a:gs>
                    <a:gs pos="100000">
                      <a:schemeClr val="accent1">
                        <a:tint val="23500"/>
                        <a:satMod val="160000"/>
                      </a:schemeClr>
                    </a:gs>
                  </a:gsLst>
                  <a:lin ang="5400000" scaled="0"/>
                </a:gradFill>
              </a:ln>
            </a:endParaRPr>
          </a:p>
        </p:txBody>
      </p:sp>
      <p:sp>
        <p:nvSpPr>
          <p:cNvPr id="3" name="2 - Υπότιτλος"/>
          <p:cNvSpPr>
            <a:spLocks noGrp="1"/>
          </p:cNvSpPr>
          <p:nvPr>
            <p:ph type="subTitle" idx="1"/>
          </p:nvPr>
        </p:nvSpPr>
        <p:spPr>
          <a:xfrm>
            <a:off x="1371600" y="6357958"/>
            <a:ext cx="6400800" cy="500042"/>
          </a:xfrm>
        </p:spPr>
        <p:txBody>
          <a:bodyPr>
            <a:normAutofit/>
          </a:bodyPr>
          <a:lstStyle/>
          <a:p>
            <a:r>
              <a:rPr lang="en-US" sz="2400" dirty="0" smtClean="0">
                <a:ln>
                  <a:solidFill>
                    <a:schemeClr val="tx2">
                      <a:lumMod val="60000"/>
                      <a:lumOff val="40000"/>
                    </a:schemeClr>
                  </a:solidFill>
                </a:ln>
                <a:solidFill>
                  <a:schemeClr val="tx2">
                    <a:lumMod val="75000"/>
                  </a:schemeClr>
                </a:solidFill>
                <a:effectLst>
                  <a:outerShdw blurRad="38100" dist="38100" dir="2700000" algn="tl">
                    <a:srgbClr val="000000">
                      <a:alpha val="43137"/>
                    </a:srgbClr>
                  </a:outerShdw>
                </a:effectLst>
              </a:rPr>
              <a:t>Dr Andreas C. </a:t>
            </a:r>
            <a:r>
              <a:rPr lang="en-US" sz="2400" dirty="0" err="1" smtClean="0">
                <a:ln>
                  <a:solidFill>
                    <a:schemeClr val="tx2">
                      <a:lumMod val="60000"/>
                      <a:lumOff val="40000"/>
                    </a:schemeClr>
                  </a:solidFill>
                </a:ln>
                <a:solidFill>
                  <a:schemeClr val="tx2">
                    <a:lumMod val="75000"/>
                  </a:schemeClr>
                </a:solidFill>
                <a:effectLst>
                  <a:outerShdw blurRad="38100" dist="38100" dir="2700000" algn="tl">
                    <a:srgbClr val="000000">
                      <a:alpha val="43137"/>
                    </a:srgbClr>
                  </a:outerShdw>
                </a:effectLst>
              </a:rPr>
              <a:t>Lazaris</a:t>
            </a:r>
            <a:r>
              <a:rPr lang="en-US" sz="2400" dirty="0" smtClean="0">
                <a:ln>
                  <a:solidFill>
                    <a:schemeClr val="tx2">
                      <a:lumMod val="60000"/>
                      <a:lumOff val="40000"/>
                    </a:schemeClr>
                  </a:solidFill>
                </a:ln>
                <a:solidFill>
                  <a:schemeClr val="tx2">
                    <a:lumMod val="75000"/>
                  </a:schemeClr>
                </a:solidFill>
                <a:effectLst>
                  <a:outerShdw blurRad="38100" dist="38100" dir="2700000" algn="tl">
                    <a:srgbClr val="000000">
                      <a:alpha val="43137"/>
                    </a:srgbClr>
                  </a:outerShdw>
                </a:effectLst>
              </a:rPr>
              <a:t>, Pathologist</a:t>
            </a:r>
            <a:endParaRPr lang="el-GR" sz="2400" dirty="0">
              <a:ln>
                <a:solidFill>
                  <a:schemeClr val="tx2">
                    <a:lumMod val="60000"/>
                    <a:lumOff val="40000"/>
                  </a:schemeClr>
                </a:solidFill>
              </a:ln>
              <a:solidFill>
                <a:schemeClr val="tx2">
                  <a:lumMod val="75000"/>
                </a:schemeClr>
              </a:solidFill>
              <a:effectLst>
                <a:outerShdw blurRad="38100" dist="38100" dir="2700000" algn="tl">
                  <a:srgbClr val="000000">
                    <a:alpha val="43137"/>
                  </a:srgbClr>
                </a:outerShdw>
              </a:effectLst>
            </a:endParaRPr>
          </a:p>
        </p:txBody>
      </p:sp>
      <p:pic>
        <p:nvPicPr>
          <p:cNvPr id="14338" name="Picture 2" descr="ESP - European Society of Pathology"/>
          <p:cNvPicPr>
            <a:picLocks noChangeAspect="1" noChangeArrowheads="1"/>
          </p:cNvPicPr>
          <p:nvPr/>
        </p:nvPicPr>
        <p:blipFill>
          <a:blip r:embed="rId2" cstate="print"/>
          <a:srcRect/>
          <a:stretch>
            <a:fillRect/>
          </a:stretch>
        </p:blipFill>
        <p:spPr bwMode="auto">
          <a:xfrm>
            <a:off x="0" y="0"/>
            <a:ext cx="9144000" cy="1331496"/>
          </a:xfrm>
          <a:prstGeom prst="rect">
            <a:avLst/>
          </a:prstGeom>
          <a:noFill/>
        </p:spPr>
      </p:pic>
      <p:pic>
        <p:nvPicPr>
          <p:cNvPr id="14340" name="Picture 4" descr="https://upload.wikimedia.org/wikipedia/commons/2/28/Robert_Sanderson_-_Apollo_and_the_Muses.jpg"/>
          <p:cNvPicPr>
            <a:picLocks noChangeAspect="1" noChangeArrowheads="1"/>
          </p:cNvPicPr>
          <p:nvPr/>
        </p:nvPicPr>
        <p:blipFill>
          <a:blip r:embed="rId3" cstate="print"/>
          <a:srcRect/>
          <a:stretch>
            <a:fillRect/>
          </a:stretch>
        </p:blipFill>
        <p:spPr bwMode="auto">
          <a:xfrm>
            <a:off x="357158" y="1500174"/>
            <a:ext cx="5705484" cy="2484062"/>
          </a:xfrm>
          <a:prstGeom prst="rect">
            <a:avLst/>
          </a:prstGeom>
          <a:noFill/>
        </p:spPr>
      </p:pic>
      <p:pic>
        <p:nvPicPr>
          <p:cNvPr id="14342" name="Picture 6" descr="http://i2.istockimg.com/file_thumbview_approve/90074567/5/stock-illustration-90074567-microscope-flat-icon.jpg"/>
          <p:cNvPicPr>
            <a:picLocks noChangeAspect="1" noChangeArrowheads="1"/>
          </p:cNvPicPr>
          <p:nvPr/>
        </p:nvPicPr>
        <p:blipFill>
          <a:blip r:embed="rId4" cstate="print"/>
          <a:srcRect/>
          <a:stretch>
            <a:fillRect/>
          </a:stretch>
        </p:blipFill>
        <p:spPr bwMode="auto">
          <a:xfrm>
            <a:off x="6286512" y="1500173"/>
            <a:ext cx="2500330" cy="2500331"/>
          </a:xfrm>
          <a:prstGeom prst="rect">
            <a:avLst/>
          </a:prstGeom>
          <a:noFill/>
        </p:spPr>
      </p:pic>
      <p:pic>
        <p:nvPicPr>
          <p:cNvPr id="80898" name="Picture 2" descr="A brief history of microscopy by i♡histo&#10;c2000 BC&#10;The Chinese use water microscopes made of a lens and a water filled tube to better visualize smaller objects.&#10;1590&#10;Hans Jansen and his son Zacharias Jansen invent the compound microscope. A tube with..."/>
          <p:cNvPicPr>
            <a:picLocks noChangeAspect="1" noChangeArrowheads="1" noCrop="1"/>
          </p:cNvPicPr>
          <p:nvPr/>
        </p:nvPicPr>
        <p:blipFill>
          <a:blip r:embed="rId5" cstate="print"/>
          <a:srcRect/>
          <a:stretch>
            <a:fillRect/>
          </a:stretch>
        </p:blipFill>
        <p:spPr bwMode="auto">
          <a:xfrm>
            <a:off x="6286512" y="1500174"/>
            <a:ext cx="2500330" cy="2500330"/>
          </a:xfrm>
          <a:prstGeom prst="rect">
            <a:avLst/>
          </a:prstGeom>
          <a:noFill/>
        </p:spPr>
      </p:pic>
      <p:sp>
        <p:nvSpPr>
          <p:cNvPr id="8" name="1 - Τίτλος"/>
          <p:cNvSpPr txBox="1">
            <a:spLocks/>
          </p:cNvSpPr>
          <p:nvPr/>
        </p:nvSpPr>
        <p:spPr>
          <a:xfrm>
            <a:off x="0" y="1428736"/>
            <a:ext cx="3571868" cy="42862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smtClean="0">
                <a:ln>
                  <a:noFill/>
                </a:ln>
                <a:solidFill>
                  <a:srgbClr val="0070C0"/>
                </a:solidFill>
                <a:effectLst/>
                <a:uLnTx/>
                <a:uFillTx/>
                <a:latin typeface="+mj-lt"/>
                <a:ea typeface="+mj-ea"/>
                <a:cs typeface="+mj-cs"/>
              </a:rPr>
              <a:t>ROBERT  SANDERSON (1848-1908) Apollo and the Muses.</a:t>
            </a:r>
            <a:endParaRPr kumimoji="0" lang="el-GR" sz="800" b="0" i="0" u="none" strike="noStrike" kern="1200" cap="none" spc="0" normalizeH="0" baseline="0" noProof="0" dirty="0">
              <a:ln>
                <a:noFill/>
              </a:ln>
              <a:solidFill>
                <a:srgbClr val="0070C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 from="(-#ppt_w/2)" to="(#ppt_x)" calcmode="lin" valueType="num">
                                      <p:cBhvr>
                                        <p:cTn id="7" dur="300" fill="hold">
                                          <p:stCondLst>
                                            <p:cond delay="0"/>
                                          </p:stCondLst>
                                        </p:cTn>
                                        <p:tgtEl>
                                          <p:spTgt spid="14342"/>
                                        </p:tgtEl>
                                        <p:attrNameLst>
                                          <p:attrName>ppt_x</p:attrName>
                                        </p:attrNameLst>
                                      </p:cBhvr>
                                    </p:anim>
                                    <p:anim from="0" to="-1.0" calcmode="lin" valueType="num">
                                      <p:cBhvr>
                                        <p:cTn id="8" dur="100" decel="50000" autoRev="1" fill="hold">
                                          <p:stCondLst>
                                            <p:cond delay="300"/>
                                          </p:stCondLst>
                                        </p:cTn>
                                        <p:tgtEl>
                                          <p:spTgt spid="14342"/>
                                        </p:tgtEl>
                                        <p:attrNameLst>
                                          <p:attrName>xshear</p:attrName>
                                        </p:attrNameLst>
                                      </p:cBhvr>
                                    </p:anim>
                                    <p:animScale>
                                      <p:cBhvr>
                                        <p:cTn id="9" dur="100" decel="100000" autoRev="1" fill="hold">
                                          <p:stCondLst>
                                            <p:cond delay="300"/>
                                          </p:stCondLst>
                                        </p:cTn>
                                        <p:tgtEl>
                                          <p:spTgt spid="14342"/>
                                        </p:tgtEl>
                                      </p:cBhvr>
                                      <p:from x="100000" y="100000"/>
                                      <p:to x="80000" y="100000"/>
                                    </p:animScale>
                                    <p:anim by="(#ppt_h/3+#ppt_w*0.1)" calcmode="lin" valueType="num">
                                      <p:cBhvr additive="sum">
                                        <p:cTn id="10" dur="100" decel="100000" autoRev="1" fill="hold">
                                          <p:stCondLst>
                                            <p:cond delay="300"/>
                                          </p:stCondLst>
                                        </p:cTn>
                                        <p:tgtEl>
                                          <p:spTgt spid="1434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0898"/>
                                        </p:tgtEl>
                                        <p:attrNameLst>
                                          <p:attrName>style.visibility</p:attrName>
                                        </p:attrNameLst>
                                      </p:cBhvr>
                                      <p:to>
                                        <p:strVal val="visible"/>
                                      </p:to>
                                    </p:set>
                                    <p:animEffect transition="in" filter="dissolve">
                                      <p:cBhvr>
                                        <p:cTn id="15" dur="5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338"/>
            <a:ext cx="9001156" cy="2071702"/>
          </a:xfrm>
        </p:spPr>
        <p:txBody>
          <a:bodyPr>
            <a:noAutofit/>
          </a:bodyPr>
          <a:lstStyle/>
          <a:p>
            <a:pPr algn="ctr"/>
            <a:r>
              <a:rPr lang="el-GR" sz="3200" dirty="0" smtClean="0"/>
              <a:t>Α</a:t>
            </a:r>
            <a:r>
              <a:rPr lang="en-US" sz="3200" dirty="0" err="1" smtClean="0"/>
              <a:t>pproaching</a:t>
            </a:r>
            <a:r>
              <a:rPr lang="en-US" sz="3200" dirty="0" smtClean="0"/>
              <a:t> </a:t>
            </a:r>
            <a:br>
              <a:rPr lang="en-US" sz="3200" dirty="0" smtClean="0"/>
            </a:br>
            <a:r>
              <a:rPr lang="en-US" sz="3200" dirty="0" smtClean="0"/>
              <a:t>visual arts by practicing pathology.</a:t>
            </a:r>
            <a:r>
              <a:rPr lang="el-GR" sz="3200" dirty="0" smtClean="0"/>
              <a:t/>
            </a:r>
            <a:br>
              <a:rPr lang="el-GR" sz="3200" dirty="0" smtClean="0"/>
            </a:br>
            <a:r>
              <a:rPr lang="en-US" sz="2800" dirty="0" smtClean="0"/>
              <a:t> </a:t>
            </a:r>
            <a:r>
              <a:rPr lang="el-GR" sz="2800" b="0" dirty="0" smtClean="0"/>
              <a:t>Ε</a:t>
            </a:r>
            <a:r>
              <a:rPr lang="en-US" sz="2800" b="0" dirty="0" smtClean="0"/>
              <a:t>valuating </a:t>
            </a:r>
            <a:r>
              <a:rPr lang="en-US" sz="2800" b="0" dirty="0" smtClean="0">
                <a:effectLst>
                  <a:outerShdw blurRad="38100" dist="38100" dir="2700000" algn="tl">
                    <a:srgbClr val="000000">
                      <a:alpha val="43137"/>
                    </a:srgbClr>
                  </a:outerShdw>
                </a:effectLst>
              </a:rPr>
              <a:t>morphology </a:t>
            </a:r>
            <a:r>
              <a:rPr lang="en-US" sz="2800" b="0" dirty="0" smtClean="0"/>
              <a:t> of histological structures </a:t>
            </a:r>
            <a:r>
              <a:rPr lang="en-US" sz="2800" b="0" dirty="0" smtClean="0">
                <a:effectLst>
                  <a:outerShdw blurRad="38100" dist="38100" dir="2700000" algn="tl">
                    <a:srgbClr val="000000">
                      <a:alpha val="43137"/>
                    </a:srgbClr>
                  </a:outerShdw>
                </a:effectLst>
              </a:rPr>
              <a:t>stimulates the </a:t>
            </a:r>
            <a:r>
              <a:rPr lang="en-US" sz="2800" spc="300" dirty="0" smtClean="0"/>
              <a:t>imagination</a:t>
            </a:r>
            <a:r>
              <a:rPr lang="en-US" sz="2800" b="0" dirty="0" smtClean="0"/>
              <a:t>, a fundamental gift of every artist</a:t>
            </a:r>
            <a:r>
              <a:rPr lang="el-GR" sz="2800" b="0" dirty="0" smtClean="0"/>
              <a:t>.</a:t>
            </a:r>
            <a:endParaRPr lang="el-GR" sz="2800" b="0" dirty="0"/>
          </a:p>
        </p:txBody>
      </p:sp>
      <p:pic>
        <p:nvPicPr>
          <p:cNvPr id="106497" name="Picture 1" descr="C:\Users\KAV-AGRO\Desktop\Bs_JJUCCYAAT4lV.jpg"/>
          <p:cNvPicPr>
            <a:picLocks noChangeAspect="1" noChangeArrowheads="1"/>
          </p:cNvPicPr>
          <p:nvPr/>
        </p:nvPicPr>
        <p:blipFill>
          <a:blip r:embed="rId2" cstate="print"/>
          <a:srcRect/>
          <a:stretch>
            <a:fillRect/>
          </a:stretch>
        </p:blipFill>
        <p:spPr bwMode="auto">
          <a:xfrm>
            <a:off x="1071538" y="1857364"/>
            <a:ext cx="7072362" cy="4856355"/>
          </a:xfrm>
          <a:prstGeom prst="rect">
            <a:avLst/>
          </a:prstGeom>
          <a:noFill/>
        </p:spPr>
      </p:pic>
      <p:pic>
        <p:nvPicPr>
          <p:cNvPr id="117761" name="Picture 1" descr="C:\Users\αγαπουλακι\Desktop\28.9\ART PATH PRESENTATION IMPROVED FIGURES\7. ΛΑΜΠΡΟΠΟΥΛΟΥ ΜΑΡΙΑ baby runner.JPG"/>
          <p:cNvPicPr>
            <a:picLocks noChangeAspect="1" noChangeArrowheads="1"/>
          </p:cNvPicPr>
          <p:nvPr/>
        </p:nvPicPr>
        <p:blipFill>
          <a:blip r:embed="rId3" cstate="print"/>
          <a:srcRect/>
          <a:stretch>
            <a:fillRect/>
          </a:stretch>
        </p:blipFill>
        <p:spPr bwMode="auto">
          <a:xfrm>
            <a:off x="966357" y="1857364"/>
            <a:ext cx="4105709" cy="4729617"/>
          </a:xfrm>
          <a:prstGeom prst="rect">
            <a:avLst/>
          </a:prstGeom>
          <a:noFill/>
        </p:spPr>
      </p:pic>
      <p:sp>
        <p:nvSpPr>
          <p:cNvPr id="5" name="Title 1"/>
          <p:cNvSpPr txBox="1">
            <a:spLocks/>
          </p:cNvSpPr>
          <p:nvPr/>
        </p:nvSpPr>
        <p:spPr>
          <a:xfrm>
            <a:off x="4929190" y="2571744"/>
            <a:ext cx="4214810" cy="250033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1600" dirty="0" smtClean="0">
                <a:latin typeface="+mj-lt"/>
                <a:ea typeface="+mj-ea"/>
                <a:cs typeface="+mj-cs"/>
              </a:rPr>
              <a:t>Baby runner </a:t>
            </a:r>
            <a:r>
              <a:rPr kumimoji="0" lang="en-GB" sz="1600" i="0" u="none" strike="noStrike" kern="1200" cap="none" spc="0" normalizeH="0" baseline="0" noProof="0" dirty="0" smtClean="0">
                <a:ln>
                  <a:noFill/>
                </a:ln>
                <a:solidFill>
                  <a:schemeClr val="tx1"/>
                </a:solidFill>
                <a:effectLst/>
                <a:uLnTx/>
                <a:uFillTx/>
                <a:latin typeface="+mj-lt"/>
                <a:ea typeface="+mj-ea"/>
                <a:cs typeface="+mj-cs"/>
              </a:rPr>
              <a:t/>
            </a:r>
            <a:br>
              <a:rPr kumimoji="0" lang="en-GB" sz="1600" i="0" u="none" strike="noStrike" kern="1200" cap="none" spc="0" normalizeH="0" baseline="0" noProof="0" dirty="0" smtClean="0">
                <a:ln>
                  <a:noFill/>
                </a:ln>
                <a:solidFill>
                  <a:schemeClr val="tx1"/>
                </a:solidFill>
                <a:effectLst/>
                <a:uLnTx/>
                <a:uFillTx/>
                <a:latin typeface="+mj-lt"/>
                <a:ea typeface="+mj-ea"/>
                <a:cs typeface="+mj-cs"/>
              </a:rPr>
            </a:br>
            <a:r>
              <a:rPr kumimoji="0" lang="en-GB" sz="1600" i="0" u="none" strike="noStrike" kern="1200" cap="none" spc="0" normalizeH="0" baseline="0" noProof="0" dirty="0" smtClean="0">
                <a:ln>
                  <a:noFill/>
                </a:ln>
                <a:solidFill>
                  <a:schemeClr val="tx1"/>
                </a:solidFill>
                <a:effectLst/>
                <a:uLnTx/>
                <a:uFillTx/>
                <a:latin typeface="+mj-lt"/>
                <a:ea typeface="+mj-ea"/>
                <a:cs typeface="+mj-cs"/>
              </a:rPr>
              <a:t>by</a:t>
            </a:r>
            <a:br>
              <a:rPr kumimoji="0" lang="en-GB" sz="1600" i="0" u="none" strike="noStrike" kern="1200" cap="none" spc="0" normalizeH="0" baseline="0" noProof="0" dirty="0" smtClean="0">
                <a:ln>
                  <a:noFill/>
                </a:ln>
                <a:solidFill>
                  <a:schemeClr val="tx1"/>
                </a:solidFill>
                <a:effectLst/>
                <a:uLnTx/>
                <a:uFillTx/>
                <a:latin typeface="+mj-lt"/>
                <a:ea typeface="+mj-ea"/>
                <a:cs typeface="+mj-cs"/>
              </a:rPr>
            </a:br>
            <a:r>
              <a:rPr kumimoji="0" lang="en-GB" sz="1600" i="0" u="none" strike="noStrike" kern="1200" cap="none" spc="0" normalizeH="0" baseline="0" noProof="0" dirty="0" smtClean="0">
                <a:ln>
                  <a:noFill/>
                </a:ln>
                <a:solidFill>
                  <a:schemeClr val="tx1"/>
                </a:solidFill>
                <a:effectLst/>
                <a:uLnTx/>
                <a:uFillTx/>
                <a:latin typeface="+mj-lt"/>
                <a:ea typeface="+mj-ea"/>
                <a:cs typeface="+mj-cs"/>
              </a:rPr>
              <a:t> Assoc. Prof. Dr </a:t>
            </a:r>
            <a:r>
              <a:rPr kumimoji="0" lang="en-GB" sz="1600" i="0" u="none" strike="noStrike" kern="1200" cap="none" spc="0" normalizeH="0" noProof="0" dirty="0" smtClean="0">
                <a:ln>
                  <a:noFill/>
                </a:ln>
                <a:solidFill>
                  <a:schemeClr val="tx1"/>
                </a:solidFill>
                <a:effectLst/>
                <a:uLnTx/>
                <a:uFillTx/>
                <a:latin typeface="+mj-lt"/>
                <a:ea typeface="+mj-ea"/>
                <a:cs typeface="+mj-cs"/>
              </a:rPr>
              <a:t> </a:t>
            </a:r>
            <a:r>
              <a:rPr kumimoji="0" lang="en-GB" sz="1600" i="0" u="none" strike="noStrike" kern="1200" cap="none" spc="0" normalizeH="0" baseline="0" noProof="0" dirty="0" smtClean="0">
                <a:ln>
                  <a:noFill/>
                </a:ln>
                <a:solidFill>
                  <a:schemeClr val="tx1"/>
                </a:solidFill>
                <a:effectLst/>
                <a:uLnTx/>
                <a:uFillTx/>
                <a:latin typeface="+mj-lt"/>
                <a:ea typeface="+mj-ea"/>
                <a:cs typeface="+mj-cs"/>
              </a:rPr>
              <a:t>M</a:t>
            </a:r>
            <a:r>
              <a:rPr kumimoji="0" lang="en-GB" sz="160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t>
            </a:r>
            <a:r>
              <a:rPr kumimoji="0" lang="en-GB" sz="160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Lambropoulou</a:t>
            </a:r>
            <a:endParaRPr kumimoji="0" lang="el-GR" sz="16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497"/>
                                        </p:tgtEl>
                                      </p:cBhvr>
                                    </p:animEffect>
                                    <p:set>
                                      <p:cBhvr>
                                        <p:cTn id="7" dur="1" fill="hold">
                                          <p:stCondLst>
                                            <p:cond delay="499"/>
                                          </p:stCondLst>
                                        </p:cTn>
                                        <p:tgtEl>
                                          <p:spTgt spid="10649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761"/>
                                        </p:tgtEl>
                                        <p:attrNameLst>
                                          <p:attrName>style.visibility</p:attrName>
                                        </p:attrNameLst>
                                      </p:cBhvr>
                                      <p:to>
                                        <p:strVal val="visible"/>
                                      </p:to>
                                    </p:set>
                                    <p:animEffect transition="in" filter="fade">
                                      <p:cBhvr>
                                        <p:cTn id="12" dur="500"/>
                                        <p:tgtEl>
                                          <p:spTgt spid="1177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714356"/>
            <a:ext cx="9144000" cy="571504"/>
          </a:xfrm>
        </p:spPr>
        <p:txBody>
          <a:bodyPr>
            <a:normAutofit fontScale="90000"/>
          </a:bodyPr>
          <a:lstStyle/>
          <a:p>
            <a:r>
              <a:rPr lang="en-GB" dirty="0" smtClean="0"/>
              <a:t>Exercise in </a:t>
            </a:r>
            <a:r>
              <a:rPr lang="en-US" b="1" dirty="0" smtClean="0"/>
              <a:t>f</a:t>
            </a:r>
            <a:r>
              <a:rPr lang="en-GB" b="1" dirty="0" err="1" smtClean="0"/>
              <a:t>igures</a:t>
            </a:r>
            <a:r>
              <a:rPr lang="en-GB" b="1" dirty="0" smtClean="0"/>
              <a:t> </a:t>
            </a:r>
            <a:r>
              <a:rPr lang="en-GB" dirty="0" smtClean="0"/>
              <a:t>via pathology.</a:t>
            </a:r>
            <a:r>
              <a:rPr lang="en-US" dirty="0" smtClean="0"/>
              <a:t> </a:t>
            </a:r>
            <a:r>
              <a:rPr lang="el-GR" dirty="0" smtClean="0"/>
              <a:t/>
            </a:r>
            <a:br>
              <a:rPr lang="el-GR" dirty="0" smtClean="0"/>
            </a:br>
            <a:r>
              <a:rPr lang="el-GR" dirty="0" smtClean="0"/>
              <a:t/>
            </a:r>
            <a:br>
              <a:rPr lang="el-GR" dirty="0" smtClean="0"/>
            </a:br>
            <a:endParaRPr lang="el-GR" dirty="0"/>
          </a:p>
        </p:txBody>
      </p:sp>
      <p:pic>
        <p:nvPicPr>
          <p:cNvPr id="15362" name="Picture 2" descr="Tyrannosaurus endometrium: "/>
          <p:cNvPicPr>
            <a:picLocks noChangeAspect="1" noChangeArrowheads="1"/>
          </p:cNvPicPr>
          <p:nvPr/>
        </p:nvPicPr>
        <p:blipFill>
          <a:blip r:embed="rId2" cstate="print"/>
          <a:srcRect/>
          <a:stretch>
            <a:fillRect/>
          </a:stretch>
        </p:blipFill>
        <p:spPr bwMode="auto">
          <a:xfrm>
            <a:off x="1928794" y="1285860"/>
            <a:ext cx="5214974" cy="5173255"/>
          </a:xfrm>
          <a:prstGeom prst="rect">
            <a:avLst/>
          </a:prstGeom>
          <a:noFill/>
        </p:spPr>
      </p:pic>
      <p:pic>
        <p:nvPicPr>
          <p:cNvPr id="15364" name="Picture 4" descr="Histology - Humor: "/>
          <p:cNvPicPr>
            <a:picLocks noChangeAspect="1" noChangeArrowheads="1"/>
          </p:cNvPicPr>
          <p:nvPr/>
        </p:nvPicPr>
        <p:blipFill>
          <a:blip r:embed="rId3" cstate="print"/>
          <a:srcRect/>
          <a:stretch>
            <a:fillRect/>
          </a:stretch>
        </p:blipFill>
        <p:spPr bwMode="auto">
          <a:xfrm>
            <a:off x="1857356" y="1142984"/>
            <a:ext cx="5357850" cy="5357852"/>
          </a:xfrm>
          <a:prstGeom prst="rect">
            <a:avLst/>
          </a:prstGeom>
          <a:noFill/>
        </p:spPr>
      </p:pic>
      <p:pic>
        <p:nvPicPr>
          <p:cNvPr id="5" name="Picture 2" descr="They're already here &amp; they live in your brain Purkinje cell #histology by mutyabernardomd #pathologists #cerebellum: "/>
          <p:cNvPicPr>
            <a:picLocks noChangeAspect="1" noChangeArrowheads="1"/>
          </p:cNvPicPr>
          <p:nvPr/>
        </p:nvPicPr>
        <p:blipFill>
          <a:blip r:embed="rId4" cstate="print"/>
          <a:srcRect/>
          <a:stretch>
            <a:fillRect/>
          </a:stretch>
        </p:blipFill>
        <p:spPr bwMode="auto">
          <a:xfrm>
            <a:off x="1785918" y="1142984"/>
            <a:ext cx="5429288" cy="5429288"/>
          </a:xfrm>
          <a:prstGeom prst="rect">
            <a:avLst/>
          </a:prstGeom>
          <a:noFill/>
        </p:spPr>
      </p:pic>
      <p:sp>
        <p:nvSpPr>
          <p:cNvPr id="6" name="Rectangle 5"/>
          <p:cNvSpPr/>
          <p:nvPr/>
        </p:nvSpPr>
        <p:spPr>
          <a:xfrm>
            <a:off x="0" y="642918"/>
            <a:ext cx="9144000" cy="584775"/>
          </a:xfrm>
          <a:prstGeom prst="rect">
            <a:avLst/>
          </a:prstGeom>
        </p:spPr>
        <p:txBody>
          <a:bodyPr wrap="square">
            <a:spAutoFit/>
          </a:bodyPr>
          <a:lstStyle/>
          <a:p>
            <a:pPr algn="ctr"/>
            <a:r>
              <a:rPr lang="en-US" sz="3200" dirty="0" smtClean="0"/>
              <a:t>An</a:t>
            </a:r>
            <a:r>
              <a:rPr lang="el-GR" sz="3200" dirty="0" smtClean="0"/>
              <a:t> </a:t>
            </a:r>
            <a:r>
              <a:rPr lang="en-US" sz="3200" dirty="0" smtClean="0"/>
              <a:t>escape window to the world of fantasy</a:t>
            </a:r>
            <a:r>
              <a:rPr lang="el-GR" sz="3200" dirty="0" smtClean="0"/>
              <a:t>.</a:t>
            </a:r>
            <a:endParaRPr lang="el-GR" sz="3200" dirty="0"/>
          </a:p>
        </p:txBody>
      </p:sp>
      <p:pic>
        <p:nvPicPr>
          <p:cNvPr id="7" name="Picture 2" descr="Family Portrait of Giardia.. hahah I had some of these guys in my gut for a couple weeks. not too fun.. hahaha ;) Jezzie.: "/>
          <p:cNvPicPr>
            <a:picLocks noChangeAspect="1" noChangeArrowheads="1"/>
          </p:cNvPicPr>
          <p:nvPr/>
        </p:nvPicPr>
        <p:blipFill>
          <a:blip r:embed="rId5" cstate="print"/>
          <a:srcRect/>
          <a:stretch>
            <a:fillRect/>
          </a:stretch>
        </p:blipFill>
        <p:spPr bwMode="auto">
          <a:xfrm>
            <a:off x="857224" y="1142984"/>
            <a:ext cx="7500990" cy="5535733"/>
          </a:xfrm>
          <a:prstGeom prst="rect">
            <a:avLst/>
          </a:prstGeom>
          <a:noFill/>
        </p:spPr>
      </p:pic>
      <p:sp>
        <p:nvSpPr>
          <p:cNvPr id="8" name="1 - Τίτλος"/>
          <p:cNvSpPr txBox="1">
            <a:spLocks/>
          </p:cNvSpPr>
          <p:nvPr/>
        </p:nvSpPr>
        <p:spPr>
          <a:xfrm>
            <a:off x="457200" y="1357298"/>
            <a:ext cx="8229600" cy="150019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rgbClr val="7030A0"/>
                </a:solidFill>
                <a:effectLst/>
                <a:uLnTx/>
                <a:uFillTx/>
                <a:latin typeface="+mj-lt"/>
                <a:ea typeface="+mj-ea"/>
                <a:cs typeface="+mj-cs"/>
              </a:rPr>
              <a:t>Giardia</a:t>
            </a:r>
            <a:r>
              <a:rPr kumimoji="0" lang="en-US" sz="4400" b="0" i="0" u="none" strike="noStrike" kern="1200" cap="none" spc="0" normalizeH="0" baseline="0" noProof="0" dirty="0" smtClean="0">
                <a:ln>
                  <a:noFill/>
                </a:ln>
                <a:solidFill>
                  <a:srgbClr val="7030A0"/>
                </a:solidFill>
                <a:effectLst/>
                <a:uLnTx/>
                <a:uFillTx/>
                <a:latin typeface="+mj-lt"/>
                <a:ea typeface="+mj-ea"/>
                <a:cs typeface="+mj-cs"/>
              </a:rPr>
              <a:t> </a:t>
            </a:r>
            <a:endParaRPr kumimoji="0" lang="el-GR" sz="4400" b="0"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14356"/>
          </a:xfrm>
        </p:spPr>
        <p:txBody>
          <a:bodyPr>
            <a:noAutofit/>
          </a:bodyPr>
          <a:lstStyle/>
          <a:p>
            <a:r>
              <a:rPr lang="en-GB" sz="2400" dirty="0" smtClean="0"/>
              <a:t>Everyday exercise in </a:t>
            </a:r>
            <a:r>
              <a:rPr lang="en-US" sz="2400" b="1" dirty="0" smtClean="0"/>
              <a:t>f</a:t>
            </a:r>
            <a:r>
              <a:rPr lang="en-GB" sz="2400" b="1" dirty="0" err="1" smtClean="0"/>
              <a:t>igures</a:t>
            </a:r>
            <a:r>
              <a:rPr lang="en-GB" sz="2400" b="1" dirty="0" smtClean="0"/>
              <a:t> </a:t>
            </a:r>
            <a:r>
              <a:rPr lang="en-GB" sz="2400" dirty="0" smtClean="0"/>
              <a:t>via pathology</a:t>
            </a:r>
            <a:r>
              <a:rPr lang="el-GR" sz="2400" dirty="0" smtClean="0"/>
              <a:t>.</a:t>
            </a:r>
            <a:r>
              <a:rPr lang="en-US" sz="2400" dirty="0" smtClean="0"/>
              <a:t/>
            </a:r>
            <a:br>
              <a:rPr lang="en-US" sz="2400" dirty="0" smtClean="0"/>
            </a:br>
            <a:r>
              <a:rPr lang="en-GB" sz="2400" dirty="0" smtClean="0"/>
              <a:t> Discover </a:t>
            </a:r>
            <a:r>
              <a:rPr lang="en-GB" sz="2400" dirty="0" err="1" smtClean="0"/>
              <a:t>smileys</a:t>
            </a:r>
            <a:r>
              <a:rPr lang="el-GR" sz="2400" dirty="0" smtClean="0"/>
              <a:t> </a:t>
            </a:r>
            <a:r>
              <a:rPr lang="en-US" sz="2400" dirty="0" smtClean="0"/>
              <a:t> and  </a:t>
            </a:r>
            <a:r>
              <a:rPr lang="en-US" sz="2400" spc="600" dirty="0" smtClean="0">
                <a:effectLst>
                  <a:outerShdw blurRad="38100" dist="38100" dir="2700000" algn="tl">
                    <a:srgbClr val="000000">
                      <a:alpha val="43137"/>
                    </a:srgbClr>
                  </a:outerShdw>
                </a:effectLst>
              </a:rPr>
              <a:t>cheer up </a:t>
            </a:r>
            <a:r>
              <a:rPr lang="en-US" sz="2400" spc="300" dirty="0" smtClean="0">
                <a:effectLst>
                  <a:outerShdw blurRad="38100" dist="38100" dir="2700000" algn="tl">
                    <a:srgbClr val="000000">
                      <a:alpha val="43137"/>
                    </a:srgbClr>
                  </a:outerShdw>
                </a:effectLst>
              </a:rPr>
              <a:t>every day</a:t>
            </a:r>
            <a:r>
              <a:rPr lang="en-GB" sz="2400" dirty="0" smtClean="0"/>
              <a:t>!</a:t>
            </a:r>
            <a:endParaRPr lang="el-GR" sz="2400" dirty="0"/>
          </a:p>
        </p:txBody>
      </p:sp>
      <p:pic>
        <p:nvPicPr>
          <p:cNvPr id="6" name="Picture 2" descr="Histology - Humor: "/>
          <p:cNvPicPr>
            <a:picLocks noChangeAspect="1" noChangeArrowheads="1"/>
          </p:cNvPicPr>
          <p:nvPr/>
        </p:nvPicPr>
        <p:blipFill>
          <a:blip r:embed="rId2" cstate="print"/>
          <a:srcRect/>
          <a:stretch>
            <a:fillRect/>
          </a:stretch>
        </p:blipFill>
        <p:spPr bwMode="auto">
          <a:xfrm>
            <a:off x="214282" y="1285860"/>
            <a:ext cx="3857652" cy="3857652"/>
          </a:xfrm>
          <a:prstGeom prst="rect">
            <a:avLst/>
          </a:prstGeom>
          <a:noFill/>
        </p:spPr>
      </p:pic>
      <p:pic>
        <p:nvPicPr>
          <p:cNvPr id="7" name="Picture 2" descr="http://65.media.tumblr.com/99bc8804a5c817919500672353817bb0/tumblr_o9y57rnF5J1s24chqo1_1280.jpg"/>
          <p:cNvPicPr>
            <a:picLocks noChangeAspect="1" noChangeArrowheads="1"/>
          </p:cNvPicPr>
          <p:nvPr/>
        </p:nvPicPr>
        <p:blipFill>
          <a:blip r:embed="rId3" cstate="print"/>
          <a:srcRect/>
          <a:stretch>
            <a:fillRect/>
          </a:stretch>
        </p:blipFill>
        <p:spPr bwMode="auto">
          <a:xfrm>
            <a:off x="4572000" y="714356"/>
            <a:ext cx="3643338" cy="3643338"/>
          </a:xfrm>
          <a:prstGeom prst="rect">
            <a:avLst/>
          </a:prstGeom>
          <a:noFill/>
        </p:spPr>
      </p:pic>
      <p:sp>
        <p:nvSpPr>
          <p:cNvPr id="8" name="3 - Ορθογώνιο"/>
          <p:cNvSpPr/>
          <p:nvPr/>
        </p:nvSpPr>
        <p:spPr>
          <a:xfrm>
            <a:off x="4786314" y="714356"/>
            <a:ext cx="3357586" cy="369332"/>
          </a:xfrm>
          <a:prstGeom prst="rect">
            <a:avLst/>
          </a:prstGeom>
        </p:spPr>
        <p:txBody>
          <a:bodyPr wrap="square">
            <a:spAutoFit/>
          </a:bodyPr>
          <a:lstStyle/>
          <a:p>
            <a:r>
              <a:rPr lang="en-US" b="1" dirty="0" smtClean="0"/>
              <a:t>Cookie Monster in a Pap Smear</a:t>
            </a:r>
            <a:endParaRPr lang="el-GR" dirty="0"/>
          </a:p>
        </p:txBody>
      </p:sp>
      <p:pic>
        <p:nvPicPr>
          <p:cNvPr id="9" name="Picture 2" descr="Pathology LOL Not sure 100% that this is legit but I had to share just in case: "/>
          <p:cNvPicPr>
            <a:picLocks noChangeAspect="1" noChangeArrowheads="1"/>
          </p:cNvPicPr>
          <p:nvPr/>
        </p:nvPicPr>
        <p:blipFill>
          <a:blip r:embed="rId4" cstate="print"/>
          <a:srcRect/>
          <a:stretch>
            <a:fillRect/>
          </a:stretch>
        </p:blipFill>
        <p:spPr bwMode="auto">
          <a:xfrm>
            <a:off x="4714876" y="4429132"/>
            <a:ext cx="3321867" cy="2214578"/>
          </a:xfrm>
          <a:prstGeom prst="rect">
            <a:avLst/>
          </a:prstGeom>
          <a:noFill/>
        </p:spPr>
      </p:pic>
      <p:pic>
        <p:nvPicPr>
          <p:cNvPr id="10" name="Picture 9" descr="The Mustachioed Meningioma&#10;A benign gentleman derived from the meningothelial cells that line the dura mater surrounding the central nervous system.&#10;Tally ho, what what.&#10;i♡histo&#10;Histology from the microscope of Esther Youd"/>
          <p:cNvPicPr>
            <a:picLocks noChangeAspect="1" noChangeArrowheads="1" noCrop="1"/>
          </p:cNvPicPr>
          <p:nvPr/>
        </p:nvPicPr>
        <p:blipFill>
          <a:blip r:embed="rId5" cstate="print"/>
          <a:srcRect/>
          <a:stretch>
            <a:fillRect/>
          </a:stretch>
        </p:blipFill>
        <p:spPr bwMode="auto">
          <a:xfrm>
            <a:off x="214282" y="1285860"/>
            <a:ext cx="4071966" cy="490264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reedom Cervix&#10;‘Merica&#10;i♡histo&#10;These patriotic squamous epithelial cells were obtained from the uterine cervix during a Pap smear and observed in the microscope by @amber.1978 (on Instagram)"/>
          <p:cNvPicPr>
            <a:picLocks noChangeAspect="1" noChangeArrowheads="1"/>
          </p:cNvPicPr>
          <p:nvPr/>
        </p:nvPicPr>
        <p:blipFill>
          <a:blip r:embed="rId2" cstate="print"/>
          <a:srcRect/>
          <a:stretch>
            <a:fillRect/>
          </a:stretch>
        </p:blipFill>
        <p:spPr bwMode="auto">
          <a:xfrm>
            <a:off x="3143240" y="285728"/>
            <a:ext cx="2857520" cy="2786083"/>
          </a:xfrm>
          <a:prstGeom prst="rect">
            <a:avLst/>
          </a:prstGeom>
          <a:noFill/>
        </p:spPr>
      </p:pic>
      <p:pic>
        <p:nvPicPr>
          <p:cNvPr id="35844" name="Picture 4" descr="There’s something a bit fishy…&#10;…about these squamous epithelial cells!&#10;i♡histo&#10;The image shows a collection of squamous epithelial cells obtained by brushing/scraping the the transformation zone of the cervix - the region where the outer (vaginal..."/>
          <p:cNvPicPr>
            <a:picLocks noChangeAspect="1" noChangeArrowheads="1"/>
          </p:cNvPicPr>
          <p:nvPr/>
        </p:nvPicPr>
        <p:blipFill>
          <a:blip r:embed="rId3" cstate="print"/>
          <a:srcRect/>
          <a:stretch>
            <a:fillRect/>
          </a:stretch>
        </p:blipFill>
        <p:spPr bwMode="auto">
          <a:xfrm>
            <a:off x="6000760" y="3714752"/>
            <a:ext cx="2928957" cy="2928958"/>
          </a:xfrm>
          <a:prstGeom prst="rect">
            <a:avLst/>
          </a:prstGeom>
          <a:noFill/>
        </p:spPr>
      </p:pic>
      <p:pic>
        <p:nvPicPr>
          <p:cNvPr id="35846" name="Picture 6" descr="Bird cells&#10;The best squamous epithelial cells I feather seen.&#10;i♡histo&#10;Watched by @annesolveigstorlien (Insta)"/>
          <p:cNvPicPr>
            <a:picLocks noChangeAspect="1" noChangeArrowheads="1"/>
          </p:cNvPicPr>
          <p:nvPr/>
        </p:nvPicPr>
        <p:blipFill>
          <a:blip r:embed="rId4" cstate="print"/>
          <a:srcRect/>
          <a:stretch>
            <a:fillRect/>
          </a:stretch>
        </p:blipFill>
        <p:spPr bwMode="auto">
          <a:xfrm>
            <a:off x="6143612" y="285728"/>
            <a:ext cx="2786082" cy="2786082"/>
          </a:xfrm>
          <a:prstGeom prst="rect">
            <a:avLst/>
          </a:prstGeom>
          <a:noFill/>
        </p:spPr>
      </p:pic>
      <p:pic>
        <p:nvPicPr>
          <p:cNvPr id="35848" name="Picture 8" descr="http://66.media.tumblr.com/591d3c98c86b707373911c6cfed93b92/tumblr_o4ktqa5Z9t1s24chqo1_1280.jpg"/>
          <p:cNvPicPr>
            <a:picLocks noChangeAspect="1" noChangeArrowheads="1"/>
          </p:cNvPicPr>
          <p:nvPr/>
        </p:nvPicPr>
        <p:blipFill>
          <a:blip r:embed="rId5" cstate="print"/>
          <a:srcRect/>
          <a:stretch>
            <a:fillRect/>
          </a:stretch>
        </p:blipFill>
        <p:spPr bwMode="auto">
          <a:xfrm>
            <a:off x="3071802" y="3714752"/>
            <a:ext cx="2928958" cy="2928959"/>
          </a:xfrm>
          <a:prstGeom prst="rect">
            <a:avLst/>
          </a:prstGeom>
          <a:noFill/>
        </p:spPr>
      </p:pic>
      <p:pic>
        <p:nvPicPr>
          <p:cNvPr id="35850" name="Picture 10" descr="Goodbye Winter!&#10;Spring is finally smear…I mean…here! Yay!&#10;Happy first day of Spring everyone :)&#10;i♡histo&#10;Histology by @marcoslepe"/>
          <p:cNvPicPr>
            <a:picLocks noChangeAspect="1" noChangeArrowheads="1"/>
          </p:cNvPicPr>
          <p:nvPr/>
        </p:nvPicPr>
        <p:blipFill>
          <a:blip r:embed="rId6" cstate="print"/>
          <a:srcRect/>
          <a:stretch>
            <a:fillRect/>
          </a:stretch>
        </p:blipFill>
        <p:spPr bwMode="auto">
          <a:xfrm>
            <a:off x="142844" y="3714752"/>
            <a:ext cx="2928925" cy="2928926"/>
          </a:xfrm>
          <a:prstGeom prst="rect">
            <a:avLst/>
          </a:prstGeom>
          <a:noFill/>
        </p:spPr>
      </p:pic>
      <p:pic>
        <p:nvPicPr>
          <p:cNvPr id="35852" name="Picture 12" descr="http://66.media.tumblr.com/ca0a7d7a83d0a83d39bb163b2ffdd21c/tumblr_nzkc6yarZp1s24chqo1_r1_540.jpg"/>
          <p:cNvPicPr>
            <a:picLocks noChangeAspect="1" noChangeArrowheads="1"/>
          </p:cNvPicPr>
          <p:nvPr/>
        </p:nvPicPr>
        <p:blipFill>
          <a:blip r:embed="rId7" cstate="print"/>
          <a:srcRect/>
          <a:stretch>
            <a:fillRect/>
          </a:stretch>
        </p:blipFill>
        <p:spPr bwMode="auto">
          <a:xfrm>
            <a:off x="214282" y="285728"/>
            <a:ext cx="2786058" cy="2786058"/>
          </a:xfrm>
          <a:prstGeom prst="rect">
            <a:avLst/>
          </a:prstGeom>
          <a:noFill/>
        </p:spPr>
      </p:pic>
      <p:sp>
        <p:nvSpPr>
          <p:cNvPr id="8" name="Rectangle 7"/>
          <p:cNvSpPr/>
          <p:nvPr/>
        </p:nvSpPr>
        <p:spPr>
          <a:xfrm>
            <a:off x="0" y="3214685"/>
            <a:ext cx="9144000" cy="461665"/>
          </a:xfrm>
          <a:prstGeom prst="rect">
            <a:avLst/>
          </a:prstGeom>
        </p:spPr>
        <p:txBody>
          <a:bodyPr wrap="square">
            <a:spAutoFit/>
          </a:bodyPr>
          <a:lstStyle/>
          <a:p>
            <a:pPr algn="ctr"/>
            <a:r>
              <a:rPr lang="el-GR" sz="2400" dirty="0" smtClean="0"/>
              <a:t>Τ</a:t>
            </a:r>
            <a:r>
              <a:rPr lang="en-US" sz="2400" dirty="0" smtClean="0"/>
              <a:t>he </a:t>
            </a:r>
            <a:r>
              <a:rPr lang="en-US" sz="2400" b="1" dirty="0" smtClean="0"/>
              <a:t>animal</a:t>
            </a:r>
            <a:r>
              <a:rPr lang="en-US" sz="2400" dirty="0" smtClean="0"/>
              <a:t> lover surely finds his delight under a microscope.</a:t>
            </a:r>
            <a:endParaRPr lang="el-G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52"/>
                                        </p:tgtEl>
                                        <p:attrNameLst>
                                          <p:attrName>style.visibility</p:attrName>
                                        </p:attrNameLst>
                                      </p:cBhvr>
                                      <p:to>
                                        <p:strVal val="visible"/>
                                      </p:to>
                                    </p:set>
                                    <p:animEffect transition="in" filter="fade">
                                      <p:cBhvr>
                                        <p:cTn id="7" dur="1000"/>
                                        <p:tgtEl>
                                          <p:spTgt spid="35852"/>
                                        </p:tgtEl>
                                      </p:cBhvr>
                                    </p:animEffect>
                                  </p:childTnLst>
                                </p:cTn>
                              </p:par>
                              <p:par>
                                <p:cTn id="8" presetID="10" presetClass="entr" presetSubtype="0" fill="hold" nodeType="withEffect">
                                  <p:stCondLst>
                                    <p:cond delay="0"/>
                                  </p:stCondLst>
                                  <p:childTnLst>
                                    <p:set>
                                      <p:cBhvr>
                                        <p:cTn id="9" dur="1" fill="hold">
                                          <p:stCondLst>
                                            <p:cond delay="0"/>
                                          </p:stCondLst>
                                        </p:cTn>
                                        <p:tgtEl>
                                          <p:spTgt spid="35848"/>
                                        </p:tgtEl>
                                        <p:attrNameLst>
                                          <p:attrName>style.visibility</p:attrName>
                                        </p:attrNameLst>
                                      </p:cBhvr>
                                      <p:to>
                                        <p:strVal val="visible"/>
                                      </p:to>
                                    </p:set>
                                    <p:animEffect transition="in" filter="fade">
                                      <p:cBhvr>
                                        <p:cTn id="10" dur="1000"/>
                                        <p:tgtEl>
                                          <p:spTgt spid="35848"/>
                                        </p:tgtEl>
                                      </p:cBhvr>
                                    </p:animEffect>
                                  </p:childTnLst>
                                </p:cTn>
                              </p:par>
                              <p:par>
                                <p:cTn id="11" presetID="10" presetClass="entr" presetSubtype="0" fill="hold" nodeType="withEffect">
                                  <p:stCondLst>
                                    <p:cond delay="0"/>
                                  </p:stCondLst>
                                  <p:childTnLst>
                                    <p:set>
                                      <p:cBhvr>
                                        <p:cTn id="12" dur="1" fill="hold">
                                          <p:stCondLst>
                                            <p:cond delay="0"/>
                                          </p:stCondLst>
                                        </p:cTn>
                                        <p:tgtEl>
                                          <p:spTgt spid="35846"/>
                                        </p:tgtEl>
                                        <p:attrNameLst>
                                          <p:attrName>style.visibility</p:attrName>
                                        </p:attrNameLst>
                                      </p:cBhvr>
                                      <p:to>
                                        <p:strVal val="visible"/>
                                      </p:to>
                                    </p:set>
                                    <p:animEffect transition="in" filter="fade">
                                      <p:cBhvr>
                                        <p:cTn id="13" dur="10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KAV-AGRO\Desktop\3. ΒΛΟΤΙΝΟΥ ΕΛΕΝΗ.jpg"/>
          <p:cNvPicPr>
            <a:picLocks noChangeAspect="1" noChangeArrowheads="1"/>
          </p:cNvPicPr>
          <p:nvPr/>
        </p:nvPicPr>
        <p:blipFill>
          <a:blip r:embed="rId2" cstate="print"/>
          <a:srcRect/>
          <a:stretch>
            <a:fillRect/>
          </a:stretch>
        </p:blipFill>
        <p:spPr bwMode="auto">
          <a:xfrm>
            <a:off x="142844" y="2786058"/>
            <a:ext cx="5286412" cy="3945543"/>
          </a:xfrm>
          <a:prstGeom prst="rect">
            <a:avLst/>
          </a:prstGeom>
          <a:noFill/>
        </p:spPr>
      </p:pic>
      <p:pic>
        <p:nvPicPr>
          <p:cNvPr id="55300" name="Picture 4" descr="http://67.media.tumblr.com/8d8034ed745e17c06c558ed145f4c05f/tumblr_npyn4pGZEw1s24chqo1_540.jpg"/>
          <p:cNvPicPr>
            <a:picLocks noChangeAspect="1" noChangeArrowheads="1"/>
          </p:cNvPicPr>
          <p:nvPr/>
        </p:nvPicPr>
        <p:blipFill>
          <a:blip r:embed="rId3" cstate="print"/>
          <a:srcRect/>
          <a:stretch>
            <a:fillRect/>
          </a:stretch>
        </p:blipFill>
        <p:spPr bwMode="auto">
          <a:xfrm>
            <a:off x="2571736" y="0"/>
            <a:ext cx="4479810" cy="2571744"/>
          </a:xfrm>
          <a:prstGeom prst="rect">
            <a:avLst/>
          </a:prstGeom>
          <a:noFill/>
        </p:spPr>
      </p:pic>
      <p:pic>
        <p:nvPicPr>
          <p:cNvPr id="55302" name="Picture 6" descr="http://67.media.tumblr.com/82ef4dfddaf96a8bf03edbef605ce976/tumblr_npyn4pGZEw1s24chqo2_1280.jpg"/>
          <p:cNvPicPr>
            <a:picLocks noChangeAspect="1" noChangeArrowheads="1"/>
          </p:cNvPicPr>
          <p:nvPr/>
        </p:nvPicPr>
        <p:blipFill>
          <a:blip r:embed="rId4" cstate="print"/>
          <a:srcRect/>
          <a:stretch>
            <a:fillRect/>
          </a:stretch>
        </p:blipFill>
        <p:spPr bwMode="auto">
          <a:xfrm>
            <a:off x="2500298" y="0"/>
            <a:ext cx="4487863" cy="2579232"/>
          </a:xfrm>
          <a:prstGeom prst="rect">
            <a:avLst/>
          </a:prstGeom>
          <a:noFill/>
        </p:spPr>
      </p:pic>
      <p:sp>
        <p:nvSpPr>
          <p:cNvPr id="6" name="Rectangle 5"/>
          <p:cNvSpPr/>
          <p:nvPr/>
        </p:nvSpPr>
        <p:spPr>
          <a:xfrm>
            <a:off x="2357422" y="5786454"/>
            <a:ext cx="2857520" cy="307777"/>
          </a:xfrm>
          <a:prstGeom prst="rect">
            <a:avLst/>
          </a:prstGeom>
        </p:spPr>
        <p:txBody>
          <a:bodyPr wrap="square">
            <a:spAutoFit/>
          </a:bodyPr>
          <a:lstStyle/>
          <a:p>
            <a:r>
              <a:rPr lang="en-US" sz="1400" dirty="0" smtClean="0"/>
              <a:t>Dr H. </a:t>
            </a:r>
            <a:r>
              <a:rPr lang="en-US" sz="1400" dirty="0" err="1" smtClean="0">
                <a:effectLst>
                  <a:outerShdw blurRad="38100" dist="38100" dir="2700000" algn="tl">
                    <a:srgbClr val="000000">
                      <a:alpha val="43137"/>
                    </a:srgbClr>
                  </a:outerShdw>
                </a:effectLst>
              </a:rPr>
              <a:t>Vlotinou</a:t>
            </a:r>
            <a:r>
              <a:rPr lang="en-US" sz="1400" dirty="0" smtClean="0"/>
              <a:t>, Pathologist</a:t>
            </a:r>
            <a:endParaRPr lang="el-GR" sz="1400" dirty="0"/>
          </a:p>
        </p:txBody>
      </p:sp>
      <p:pic>
        <p:nvPicPr>
          <p:cNvPr id="102402" name="Picture 2" descr="http://66.media.tumblr.com/058ee8a7ab14d976de61060f3a39cb24/tumblr_o8qqugYGRF1s24chqo1_1280.jpg"/>
          <p:cNvPicPr>
            <a:picLocks noChangeAspect="1" noChangeArrowheads="1"/>
          </p:cNvPicPr>
          <p:nvPr/>
        </p:nvPicPr>
        <p:blipFill>
          <a:blip r:embed="rId5" cstate="print"/>
          <a:srcRect/>
          <a:stretch>
            <a:fillRect/>
          </a:stretch>
        </p:blipFill>
        <p:spPr bwMode="auto">
          <a:xfrm>
            <a:off x="5786446" y="3643314"/>
            <a:ext cx="2987697" cy="2987697"/>
          </a:xfrm>
          <a:prstGeom prst="rect">
            <a:avLst/>
          </a:prstGeom>
          <a:noFill/>
        </p:spPr>
      </p:pic>
      <p:sp>
        <p:nvSpPr>
          <p:cNvPr id="7" name="1 - Τίτλος"/>
          <p:cNvSpPr>
            <a:spLocks noGrp="1"/>
          </p:cNvSpPr>
          <p:nvPr>
            <p:ph type="title"/>
          </p:nvPr>
        </p:nvSpPr>
        <p:spPr>
          <a:xfrm>
            <a:off x="5429256" y="2786058"/>
            <a:ext cx="3714744" cy="714380"/>
          </a:xfrm>
        </p:spPr>
        <p:txBody>
          <a:bodyPr>
            <a:normAutofit fontScale="90000"/>
          </a:bodyPr>
          <a:lstStyle/>
          <a:p>
            <a:r>
              <a:rPr lang="el-GR" sz="3600" dirty="0" smtClean="0"/>
              <a:t>Τ</a:t>
            </a:r>
            <a:r>
              <a:rPr lang="en-GB" sz="3600" dirty="0" smtClean="0"/>
              <a:t>he joy of the </a:t>
            </a:r>
            <a:r>
              <a:rPr lang="en-GB" sz="3600" dirty="0" err="1" smtClean="0"/>
              <a:t>zoophilous</a:t>
            </a:r>
            <a:r>
              <a:rPr lang="el-GR" dirty="0" smtClean="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02"/>
                                        </p:tgtEl>
                                        <p:attrNameLst>
                                          <p:attrName>style.visibility</p:attrName>
                                        </p:attrNameLst>
                                      </p:cBhvr>
                                      <p:to>
                                        <p:strVal val="visible"/>
                                      </p:to>
                                    </p:set>
                                    <p:animEffect transition="in" filter="fade">
                                      <p:cBhvr>
                                        <p:cTn id="7" dur="5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2984"/>
          </a:xfrm>
        </p:spPr>
        <p:txBody>
          <a:bodyPr/>
          <a:lstStyle/>
          <a:p>
            <a:r>
              <a:rPr lang="el-GR" dirty="0" smtClean="0"/>
              <a:t>Τ</a:t>
            </a:r>
            <a:r>
              <a:rPr lang="en-GB" dirty="0" smtClean="0"/>
              <a:t>he joy of the </a:t>
            </a:r>
            <a:r>
              <a:rPr lang="en-GB" dirty="0" err="1" smtClean="0"/>
              <a:t>zoophilous</a:t>
            </a:r>
            <a:r>
              <a:rPr lang="el-GR" dirty="0" smtClean="0"/>
              <a:t>.</a:t>
            </a:r>
            <a:endParaRPr lang="el-GR" dirty="0"/>
          </a:p>
        </p:txBody>
      </p:sp>
      <p:pic>
        <p:nvPicPr>
          <p:cNvPr id="25602" name="Picture 2" descr="Elephant does a gigantic poop! (aka cavernous hemangioma in the liver): "/>
          <p:cNvPicPr>
            <a:picLocks noChangeAspect="1" noChangeArrowheads="1"/>
          </p:cNvPicPr>
          <p:nvPr/>
        </p:nvPicPr>
        <p:blipFill>
          <a:blip r:embed="rId2" cstate="print"/>
          <a:srcRect/>
          <a:stretch>
            <a:fillRect/>
          </a:stretch>
        </p:blipFill>
        <p:spPr bwMode="auto">
          <a:xfrm>
            <a:off x="0" y="1142984"/>
            <a:ext cx="4286280" cy="5532646"/>
          </a:xfrm>
          <a:prstGeom prst="rect">
            <a:avLst/>
          </a:prstGeom>
          <a:noFill/>
        </p:spPr>
      </p:pic>
      <p:pic>
        <p:nvPicPr>
          <p:cNvPr id="4" name="Picture 4" descr="Is this smooth muscle?&#10;You bet giraffe it is!&#10;i♡histo&#10;Smooth muscle cells are ‘spindle’ shaped cells (fat in the middle and tapering at each end) with a centrally located, cigar-shaped nucleus. This means that the cells look different depending on if..."/>
          <p:cNvPicPr>
            <a:picLocks noChangeAspect="1" noChangeArrowheads="1"/>
          </p:cNvPicPr>
          <p:nvPr/>
        </p:nvPicPr>
        <p:blipFill>
          <a:blip r:embed="rId3" cstate="print"/>
          <a:srcRect/>
          <a:stretch>
            <a:fillRect/>
          </a:stretch>
        </p:blipFill>
        <p:spPr bwMode="auto">
          <a:xfrm>
            <a:off x="4286217" y="1428736"/>
            <a:ext cx="4857783" cy="4857784"/>
          </a:xfrm>
          <a:prstGeom prst="rect">
            <a:avLst/>
          </a:prstGeom>
          <a:noFill/>
        </p:spPr>
      </p:pic>
      <p:sp>
        <p:nvSpPr>
          <p:cNvPr id="5" name="5 - Ορθογώνιο"/>
          <p:cNvSpPr/>
          <p:nvPr/>
        </p:nvSpPr>
        <p:spPr>
          <a:xfrm>
            <a:off x="4643438" y="1643050"/>
            <a:ext cx="1357322" cy="1477328"/>
          </a:xfrm>
          <a:prstGeom prst="rect">
            <a:avLst/>
          </a:prstGeom>
        </p:spPr>
        <p:txBody>
          <a:bodyPr wrap="square">
            <a:spAutoFit/>
          </a:bodyPr>
          <a:lstStyle/>
          <a:p>
            <a:pPr fontAlgn="base"/>
            <a:r>
              <a:rPr lang="en-US" b="1" dirty="0" smtClean="0"/>
              <a:t>Is this smooth muscle?</a:t>
            </a:r>
            <a:endParaRPr lang="en-US" dirty="0" smtClean="0"/>
          </a:p>
          <a:p>
            <a:pPr fontAlgn="base"/>
            <a:r>
              <a:rPr lang="en-US" dirty="0" smtClean="0"/>
              <a:t>You bet giraffe it is!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00768"/>
            <a:ext cx="9144000" cy="857232"/>
          </a:xfrm>
        </p:spPr>
        <p:txBody>
          <a:bodyPr>
            <a:normAutofit/>
          </a:bodyPr>
          <a:lstStyle/>
          <a:p>
            <a:r>
              <a:rPr lang="en-US" sz="2000" dirty="0" smtClean="0"/>
              <a:t>Dr P. </a:t>
            </a:r>
            <a:r>
              <a:rPr lang="en-US" sz="2000" dirty="0" err="1" smtClean="0">
                <a:effectLst>
                  <a:outerShdw blurRad="38100" dist="38100" dir="2700000" algn="tl">
                    <a:srgbClr val="000000">
                      <a:alpha val="43137"/>
                    </a:srgbClr>
                  </a:outerShdw>
                </a:effectLst>
              </a:rPr>
              <a:t>Arapantoni</a:t>
            </a:r>
            <a:r>
              <a:rPr lang="en-US" sz="2000" dirty="0" smtClean="0">
                <a:effectLst>
                  <a:outerShdw blurRad="38100" dist="38100" dir="2700000" algn="tl">
                    <a:srgbClr val="000000">
                      <a:alpha val="43137"/>
                    </a:srgbClr>
                  </a:outerShdw>
                </a:effectLst>
              </a:rPr>
              <a:t> </a:t>
            </a:r>
            <a:r>
              <a:rPr lang="en-US" sz="2000" dirty="0" err="1" smtClean="0">
                <a:effectLst>
                  <a:outerShdw blurRad="38100" dist="38100" dir="2700000" algn="tl">
                    <a:srgbClr val="000000">
                      <a:alpha val="43137"/>
                    </a:srgbClr>
                  </a:outerShdw>
                </a:effectLst>
              </a:rPr>
              <a:t>Dadiotis</a:t>
            </a:r>
            <a:r>
              <a:rPr lang="en-US" sz="2000" dirty="0" smtClean="0"/>
              <a:t>, Pathologist </a:t>
            </a:r>
            <a:endParaRPr lang="el-GR" sz="2000" dirty="0"/>
          </a:p>
        </p:txBody>
      </p:sp>
      <p:pic>
        <p:nvPicPr>
          <p:cNvPr id="54274" name="Picture 2"/>
          <p:cNvPicPr>
            <a:picLocks noChangeAspect="1" noChangeArrowheads="1"/>
          </p:cNvPicPr>
          <p:nvPr/>
        </p:nvPicPr>
        <p:blipFill>
          <a:blip r:embed="rId3" cstate="print"/>
          <a:srcRect/>
          <a:stretch>
            <a:fillRect/>
          </a:stretch>
        </p:blipFill>
        <p:spPr bwMode="auto">
          <a:xfrm>
            <a:off x="0" y="2204864"/>
            <a:ext cx="3500462" cy="3500462"/>
          </a:xfrm>
          <a:prstGeom prst="rect">
            <a:avLst/>
          </a:prstGeom>
          <a:noFill/>
          <a:ln w="9525">
            <a:noFill/>
            <a:miter lim="800000"/>
            <a:headEnd/>
            <a:tailEnd/>
          </a:ln>
          <a:effectLst/>
        </p:spPr>
      </p:pic>
      <p:sp>
        <p:nvSpPr>
          <p:cNvPr id="108546" name="AutoShape 2" descr="https://photos-3.dropbox.com/t/2/AAANV3VSSBoXNAinY6qtAuLeMkp9A5xnKvlGP5RN99rLNg/12/62557768/jpeg/32x32/1/1468490400/0/2/fall%20tree.tif/EOKXvTAYyN4sIAcoBw/ncdXWvJllODl6l4yGYVEUPwpC5Qn_iyNjILoRGTDoOE%2CnV-PFBwPdDg96Qqov5JHsT_Av6TpajjwGJKUMfeuGow%2CW6Igk-AFsa8Y1L-qfWWp3LX4aSKQ0CfVQAz44uSJVII%2C0bs2BGpqmHeQwjbMEz8PwTz47rOrM1us0ju25yqQCX4%2CyOfqIDttDqq8oHuSm_dL5isQcQr7yjBrcnNumdauB4E%2Cpa1aQhHSO2VdklfZ0oy6FvskUelNh_Uj_ExmTRO-2cw%2CS4RFUSosa233pATF12ye7t6awMvMBv9ajhEKDH8rKeE%2CaIWbjEd4mZSKmm2mP1flQMVagLlUP6b5U1bNsj6p13Y%2CcCSNEJqjuPmhab4VG1ZFeuAoGavkcL64gcg6M5BdWP4%2CW5V-pbpBAU0B68CW92vCps8QBcQk1Q0-g4RwGAMeFPg%2Cp9s00mWjwRWXvDRbuvtyPws4EAR0eul3euQKQbP6UjE%2CzO5jy98xosrrrjBguE3HAO6gGlq1kWqJraWr8S28O8k%2CaFadQzOAXVi0h8vBRz99AfPVr76fq6FLImsyDB9x2LE%2C7-MLbjlgpk7DYCNQ4JpsxigHikHbJBDg3NhrPXKkimw%2CG3Ow4khoZcGFpEh19tJQVg85xxrv9b9xA1nAMiwxMD4%2CrMlQW4wu4LFT42v_sLRatZopMHhbKRTggXUpSd2F6mY%2C06cjlp2XQougy7Ljk7m_qREUNUf4-IjbXjYkFHP_waI%2C0QvSM6w_y6iMUf_VeXIx2ltGhImt5VS6CgCBkLOFAiI%2CUqd_we9zHtKFnZZNMr8u7pZ5CIEkO8BhQtSmyes2Zso%2CqH56PWnktHRNM8h-qBiphxhlyTL8UoKOW0CiMcTAc5c%2CRe_zpYUWp8I_DMBKHzZpeZkTmDwgtPCpPLUzSq5kks0%2Cx3BOIOj7AUnEetisSb5_UZSLsO50W9zY7MchngEMc4g?size_mode=3&amp;size=800x600&amp;dl=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8548" name="AutoShape 4" descr="https://photos-3.dropbox.com/t/2/AAANV3VSSBoXNAinY6qtAuLeMkp9A5xnKvlGP5RN99rLNg/12/62557768/jpeg/32x32/1/1468490400/0/2/fall%20tree.tif/EOKXvTAYyN4sIAcoBw/ncdXWvJllODl6l4yGYVEUPwpC5Qn_iyNjILoRGTDoOE%2CnV-PFBwPdDg96Qqov5JHsT_Av6TpajjwGJKUMfeuGow%2CW6Igk-AFsa8Y1L-qfWWp3LX4aSKQ0CfVQAz44uSJVII%2C0bs2BGpqmHeQwjbMEz8PwTz47rOrM1us0ju25yqQCX4%2CyOfqIDttDqq8oHuSm_dL5isQcQr7yjBrcnNumdauB4E%2Cpa1aQhHSO2VdklfZ0oy6FvskUelNh_Uj_ExmTRO-2cw%2CS4RFUSosa233pATF12ye7t6awMvMBv9ajhEKDH8rKeE%2CaIWbjEd4mZSKmm2mP1flQMVagLlUP6b5U1bNsj6p13Y%2CcCSNEJqjuPmhab4VG1ZFeuAoGavkcL64gcg6M5BdWP4%2CW5V-pbpBAU0B68CW92vCps8QBcQk1Q0-g4RwGAMeFPg%2Cp9s00mWjwRWXvDRbuvtyPws4EAR0eul3euQKQbP6UjE%2CzO5jy98xosrrrjBguE3HAO6gGlq1kWqJraWr8S28O8k%2CaFadQzOAXVi0h8vBRz99AfPVr76fq6FLImsyDB9x2LE%2C7-MLbjlgpk7DYCNQ4JpsxigHikHbJBDg3NhrPXKkimw%2CG3Ow4khoZcGFpEh19tJQVg85xxrv9b9xA1nAMiwxMD4%2CrMlQW4wu4LFT42v_sLRatZopMHhbKRTggXUpSd2F6mY%2C06cjlp2XQougy7Ljk7m_qREUNUf4-IjbXjYkFHP_waI%2C0QvSM6w_y6iMUf_VeXIx2ltGhImt5VS6CgCBkLOFAiI%2CUqd_we9zHtKFnZZNMr8u7pZ5CIEkO8BhQtSmyes2Zso%2CqH56PWnktHRNM8h-qBiphxhlyTL8UoKOW0CiMcTAc5c%2CRe_zpYUWp8I_DMBKHzZpeZkTmDwgtPCpPLUzSq5kks0%2Cx3BOIOj7AUnEetisSb5_UZSLsO50W9zY7MchngEMc4g?size_mode=3&amp;size=800x600&amp;dl=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8550" name="AutoShape 6" descr="https://photos-3.dropbox.com/t/2/AAANV3VSSBoXNAinY6qtAuLeMkp9A5xnKvlGP5RN99rLNg/12/62557768/jpeg/32x32/1/1468490400/0/2/fall%20tree.tif/EOKXvTAYyN4sIAcoBw/ncdXWvJllODl6l4yGYVEUPwpC5Qn_iyNjILoRGTDoOE%2CnV-PFBwPdDg96Qqov5JHsT_Av6TpajjwGJKUMfeuGow%2CW6Igk-AFsa8Y1L-qfWWp3LX4aSKQ0CfVQAz44uSJVII%2C0bs2BGpqmHeQwjbMEz8PwTz47rOrM1us0ju25yqQCX4%2CyOfqIDttDqq8oHuSm_dL5isQcQr7yjBrcnNumdauB4E%2Cpa1aQhHSO2VdklfZ0oy6FvskUelNh_Uj_ExmTRO-2cw%2CS4RFUSosa233pATF12ye7t6awMvMBv9ajhEKDH8rKeE%2CaIWbjEd4mZSKmm2mP1flQMVagLlUP6b5U1bNsj6p13Y%2CcCSNEJqjuPmhab4VG1ZFeuAoGavkcL64gcg6M5BdWP4%2CW5V-pbpBAU0B68CW92vCps8QBcQk1Q0-g4RwGAMeFPg%2Cp9s00mWjwRWXvDRbuvtyPws4EAR0eul3euQKQbP6UjE%2CzO5jy98xosrrrjBguE3HAO6gGlq1kWqJraWr8S28O8k%2CaFadQzOAXVi0h8vBRz99AfPVr76fq6FLImsyDB9x2LE%2C7-MLbjlgpk7DYCNQ4JpsxigHikHbJBDg3NhrPXKkimw%2CG3Ow4khoZcGFpEh19tJQVg85xxrv9b9xA1nAMiwxMD4%2CrMlQW4wu4LFT42v_sLRatZopMHhbKRTggXUpSd2F6mY%2C06cjlp2XQougy7Ljk7m_qREUNUf4-IjbXjYkFHP_waI%2C0QvSM6w_y6iMUf_VeXIx2ltGhImt5VS6CgCBkLOFAiI%2CUqd_we9zHtKFnZZNMr8u7pZ5CIEkO8BhQtSmyes2Zso%2CqH56PWnktHRNM8h-qBiphxhlyTL8UoKOW0CiMcTAc5c%2CRe_zpYUWp8I_DMBKHzZpeZkTmDwgtPCpPLUzSq5kks0%2Cx3BOIOj7AUnEetisSb5_UZSLsO50W9zY7MchngEMc4g?size_mode=3&amp;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8552" name="Picture 8"/>
          <p:cNvPicPr>
            <a:picLocks noChangeAspect="1" noChangeArrowheads="1"/>
          </p:cNvPicPr>
          <p:nvPr/>
        </p:nvPicPr>
        <p:blipFill>
          <a:blip r:embed="rId4" cstate="print"/>
          <a:srcRect/>
          <a:stretch>
            <a:fillRect/>
          </a:stretch>
        </p:blipFill>
        <p:spPr bwMode="auto">
          <a:xfrm>
            <a:off x="3707904" y="2204864"/>
            <a:ext cx="3500462" cy="3500462"/>
          </a:xfrm>
          <a:prstGeom prst="rect">
            <a:avLst/>
          </a:prstGeom>
          <a:noFill/>
          <a:ln w="9525">
            <a:noFill/>
            <a:miter lim="800000"/>
            <a:headEnd/>
            <a:tailEnd/>
          </a:ln>
          <a:effectLst/>
        </p:spPr>
      </p:pic>
      <p:sp>
        <p:nvSpPr>
          <p:cNvPr id="10" name="Title 1"/>
          <p:cNvSpPr txBox="1">
            <a:spLocks/>
          </p:cNvSpPr>
          <p:nvPr/>
        </p:nvSpPr>
        <p:spPr>
          <a:xfrm rot="10800000" flipV="1">
            <a:off x="323528" y="5589240"/>
            <a:ext cx="3141982" cy="5544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mj-lt"/>
                <a:ea typeface="+mj-ea"/>
                <a:cs typeface="+mj-cs"/>
              </a:rPr>
              <a:t>Olive tree</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Title 1"/>
          <p:cNvSpPr txBox="1">
            <a:spLocks/>
          </p:cNvSpPr>
          <p:nvPr/>
        </p:nvSpPr>
        <p:spPr>
          <a:xfrm rot="10800000" flipV="1">
            <a:off x="3419871" y="5661248"/>
            <a:ext cx="3866765" cy="48239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latin typeface="+mj-lt"/>
                <a:ea typeface="+mj-ea"/>
                <a:cs typeface="+mj-cs"/>
              </a:rPr>
              <a:t>Tree of life </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Title 1"/>
          <p:cNvSpPr txBox="1">
            <a:spLocks/>
          </p:cNvSpPr>
          <p:nvPr/>
        </p:nvSpPr>
        <p:spPr>
          <a:xfrm rot="10800000" flipV="1">
            <a:off x="7164287" y="5517232"/>
            <a:ext cx="1979703" cy="70737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latin typeface="+mj-lt"/>
                <a:ea typeface="+mj-ea"/>
                <a:cs typeface="+mj-cs"/>
              </a:rPr>
              <a:t>Fall tree </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Title 1"/>
          <p:cNvSpPr txBox="1">
            <a:spLocks/>
          </p:cNvSpPr>
          <p:nvPr/>
        </p:nvSpPr>
        <p:spPr>
          <a:xfrm>
            <a:off x="357158" y="273050"/>
            <a:ext cx="6357982" cy="165575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Dendrology  via  Pathology.</a:t>
            </a:r>
            <a:endParaRPr kumimoji="0" lang="el-GR" sz="4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Τ</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he</a:t>
            </a:r>
            <a:r>
              <a:rPr kumimoji="0" lang="en-US" sz="3200" b="0" i="0" u="none" strike="noStrike" kern="1200" cap="none" spc="0" normalizeH="0" noProof="0" dirty="0" smtClean="0">
                <a:ln>
                  <a:noFill/>
                </a:ln>
                <a:solidFill>
                  <a:schemeClr val="tx1"/>
                </a:solidFill>
                <a:effectLst/>
                <a:uLnTx/>
                <a:uFillTx/>
                <a:latin typeface="+mj-lt"/>
                <a:ea typeface="+mj-ea"/>
                <a:cs typeface="+mj-cs"/>
              </a:rPr>
              <a:t> joy of the tree researcher.</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112641" name="Picture 1" descr="C:\Users\ΤΑΝΙΑ\Desktop\Καταγραφή.JPG"/>
          <p:cNvPicPr>
            <a:picLocks noChangeAspect="1" noChangeArrowheads="1"/>
          </p:cNvPicPr>
          <p:nvPr/>
        </p:nvPicPr>
        <p:blipFill>
          <a:blip r:embed="rId5" cstate="print"/>
          <a:srcRect/>
          <a:stretch>
            <a:fillRect/>
          </a:stretch>
        </p:blipFill>
        <p:spPr bwMode="auto">
          <a:xfrm>
            <a:off x="7452320" y="0"/>
            <a:ext cx="1691680" cy="569019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32"/>
          </a:xfrm>
        </p:spPr>
        <p:txBody>
          <a:bodyPr>
            <a:normAutofit fontScale="90000"/>
          </a:bodyPr>
          <a:lstStyle/>
          <a:p>
            <a:r>
              <a:rPr lang="en-GB" dirty="0" smtClean="0"/>
              <a:t>Everyday exercise in </a:t>
            </a:r>
            <a:r>
              <a:rPr lang="en-US" b="1" dirty="0" smtClean="0"/>
              <a:t>f</a:t>
            </a:r>
            <a:r>
              <a:rPr lang="en-GB" b="1" dirty="0" err="1" smtClean="0"/>
              <a:t>igures</a:t>
            </a:r>
            <a:r>
              <a:rPr lang="en-GB" b="1" dirty="0" smtClean="0"/>
              <a:t> </a:t>
            </a:r>
            <a:r>
              <a:rPr lang="el-GR" b="1" dirty="0" smtClean="0"/>
              <a:t/>
            </a:r>
            <a:br>
              <a:rPr lang="el-GR" b="1" dirty="0" smtClean="0"/>
            </a:br>
            <a:r>
              <a:rPr lang="en-GB" dirty="0" smtClean="0"/>
              <a:t>via pathology.</a:t>
            </a:r>
            <a:endParaRPr lang="el-GR" dirty="0"/>
          </a:p>
        </p:txBody>
      </p:sp>
      <p:pic>
        <p:nvPicPr>
          <p:cNvPr id="3074" name="Picture 2" descr="C:\Users\αγαπουλακι\Desktop\tumblr_o9qzaaMDgZ1s24chqo1_1280.gif"/>
          <p:cNvPicPr>
            <a:picLocks noChangeAspect="1" noChangeArrowheads="1" noCrop="1"/>
          </p:cNvPicPr>
          <p:nvPr/>
        </p:nvPicPr>
        <p:blipFill>
          <a:blip r:embed="rId2" cstate="print"/>
          <a:srcRect/>
          <a:stretch>
            <a:fillRect/>
          </a:stretch>
        </p:blipFill>
        <p:spPr bwMode="auto">
          <a:xfrm>
            <a:off x="0" y="1643050"/>
            <a:ext cx="4500594" cy="4500594"/>
          </a:xfrm>
          <a:prstGeom prst="rect">
            <a:avLst/>
          </a:prstGeom>
          <a:noFill/>
        </p:spPr>
      </p:pic>
      <p:sp>
        <p:nvSpPr>
          <p:cNvPr id="7" name="Rectangle 6"/>
          <p:cNvSpPr/>
          <p:nvPr/>
        </p:nvSpPr>
        <p:spPr>
          <a:xfrm>
            <a:off x="1" y="4357694"/>
            <a:ext cx="5500694" cy="830997"/>
          </a:xfrm>
          <a:prstGeom prst="rect">
            <a:avLst/>
          </a:prstGeom>
        </p:spPr>
        <p:txBody>
          <a:bodyPr wrap="square">
            <a:spAutoFit/>
          </a:bodyPr>
          <a:lstStyle/>
          <a:p>
            <a:pPr algn="ctr"/>
            <a:r>
              <a:rPr lang="en-US" sz="2400" b="1" dirty="0" smtClean="0"/>
              <a:t>The United States </a:t>
            </a:r>
          </a:p>
          <a:p>
            <a:pPr algn="ctr"/>
            <a:r>
              <a:rPr lang="en-US" sz="2400" b="1" dirty="0" smtClean="0"/>
              <a:t>of a gastric mucosa!  </a:t>
            </a:r>
            <a:endParaRPr lang="el-GR" sz="2400" dirty="0"/>
          </a:p>
        </p:txBody>
      </p:sp>
      <p:pic>
        <p:nvPicPr>
          <p:cNvPr id="29698" name="Picture 2" descr="Histology Look-a-like #192&#10;Warthin’s tumor v The UK&#10;This island of cells reminded me of home.&#10;Cytology submitted by @Sara_Jiang&#10;i♡histo"/>
          <p:cNvPicPr>
            <a:picLocks noChangeAspect="1" noChangeArrowheads="1"/>
          </p:cNvPicPr>
          <p:nvPr/>
        </p:nvPicPr>
        <p:blipFill>
          <a:blip r:embed="rId3" cstate="print"/>
          <a:srcRect/>
          <a:stretch>
            <a:fillRect/>
          </a:stretch>
        </p:blipFill>
        <p:spPr bwMode="auto">
          <a:xfrm>
            <a:off x="4500562" y="2357430"/>
            <a:ext cx="4643438" cy="2362531"/>
          </a:xfrm>
          <a:prstGeom prst="rect">
            <a:avLst/>
          </a:prstGeom>
          <a:noFill/>
        </p:spPr>
      </p:pic>
      <p:sp>
        <p:nvSpPr>
          <p:cNvPr id="6" name="Rectangle 5"/>
          <p:cNvSpPr/>
          <p:nvPr/>
        </p:nvSpPr>
        <p:spPr>
          <a:xfrm>
            <a:off x="5143505" y="4857760"/>
            <a:ext cx="3643338" cy="1323439"/>
          </a:xfrm>
          <a:prstGeom prst="rect">
            <a:avLst/>
          </a:prstGeom>
        </p:spPr>
        <p:txBody>
          <a:bodyPr wrap="square">
            <a:spAutoFit/>
          </a:bodyPr>
          <a:lstStyle/>
          <a:p>
            <a:pPr algn="ctr"/>
            <a:r>
              <a:rPr lang="en-US" sz="4000" dirty="0" smtClean="0"/>
              <a:t>The joy of the</a:t>
            </a:r>
            <a:r>
              <a:rPr lang="el-GR" sz="4000" dirty="0" smtClean="0"/>
              <a:t> </a:t>
            </a:r>
            <a:r>
              <a:rPr lang="en-US" sz="4000" dirty="0" smtClean="0"/>
              <a:t>geographer</a:t>
            </a:r>
            <a:r>
              <a:rPr lang="el-GR" sz="4000" dirty="0" smtClean="0"/>
              <a:t>,</a:t>
            </a:r>
            <a:r>
              <a:rPr lang="en-US" sz="4000" dirty="0" smtClean="0"/>
              <a:t> too.</a:t>
            </a:r>
            <a:endParaRPr lang="en-US" sz="4000" dirty="0"/>
          </a:p>
        </p:txBody>
      </p:sp>
      <p:sp>
        <p:nvSpPr>
          <p:cNvPr id="8" name="7 - Ορθογώνιο"/>
          <p:cNvSpPr/>
          <p:nvPr/>
        </p:nvSpPr>
        <p:spPr>
          <a:xfrm>
            <a:off x="6929454" y="2357430"/>
            <a:ext cx="2214545" cy="646331"/>
          </a:xfrm>
          <a:prstGeom prst="rect">
            <a:avLst/>
          </a:prstGeom>
        </p:spPr>
        <p:txBody>
          <a:bodyPr wrap="square">
            <a:spAutoFit/>
          </a:bodyPr>
          <a:lstStyle/>
          <a:p>
            <a:pPr algn="ctr"/>
            <a:r>
              <a:rPr lang="en-US" b="1" dirty="0" err="1" smtClean="0"/>
              <a:t>Warthin’s</a:t>
            </a:r>
            <a:r>
              <a:rPr lang="en-US" b="1" dirty="0" smtClean="0"/>
              <a:t> </a:t>
            </a:r>
            <a:r>
              <a:rPr lang="en-US" b="1" dirty="0" err="1" smtClean="0"/>
              <a:t>tumour</a:t>
            </a:r>
            <a:r>
              <a:rPr lang="en-US" b="1" dirty="0" smtClean="0"/>
              <a:t> v the UK</a:t>
            </a:r>
            <a:endParaRPr lang="el-G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46"/>
            <a:ext cx="8229600" cy="1785950"/>
          </a:xfrm>
        </p:spPr>
        <p:txBody>
          <a:bodyPr>
            <a:normAutofit fontScale="90000"/>
          </a:bodyPr>
          <a:lstStyle/>
          <a:p>
            <a:r>
              <a:rPr lang="en-US" cap="all" dirty="0" smtClean="0"/>
              <a:t>THE  </a:t>
            </a:r>
            <a:r>
              <a:rPr lang="en-US" cap="all" spc="600" dirty="0" smtClean="0">
                <a:effectLst>
                  <a:outerShdw blurRad="38100" dist="38100" dir="2700000" algn="tl">
                    <a:srgbClr val="000000">
                      <a:alpha val="43137"/>
                    </a:srgbClr>
                  </a:outerShdw>
                </a:effectLst>
              </a:rPr>
              <a:t>VISUAL ELEMENTS </a:t>
            </a:r>
            <a:r>
              <a:rPr lang="en-US" cap="all" dirty="0" smtClean="0"/>
              <a:t/>
            </a:r>
            <a:br>
              <a:rPr lang="en-US" cap="all" dirty="0" smtClean="0"/>
            </a:br>
            <a:r>
              <a:rPr lang="en-US" b="1" dirty="0" smtClean="0">
                <a:effectLst>
                  <a:outerShdw blurRad="38100" dist="38100" dir="2700000" algn="tl">
                    <a:srgbClr val="000000">
                      <a:alpha val="43137"/>
                    </a:srgbClr>
                  </a:outerShdw>
                </a:effectLst>
              </a:rPr>
              <a:t>of   </a:t>
            </a:r>
            <a:r>
              <a:rPr lang="en-US" b="1" spc="300" dirty="0" smtClean="0">
                <a:effectLst>
                  <a:outerShdw blurRad="38100" dist="38100" dir="2700000" algn="tl">
                    <a:srgbClr val="000000">
                      <a:alpha val="43137"/>
                    </a:srgbClr>
                  </a:outerShdw>
                </a:effectLst>
              </a:rPr>
              <a:t>line , shape,  tone,  </a:t>
            </a:r>
            <a:r>
              <a:rPr lang="en-US" b="1" spc="300" dirty="0" err="1" smtClean="0">
                <a:effectLst>
                  <a:outerShdw blurRad="38100" dist="38100" dir="2700000" algn="tl">
                    <a:srgbClr val="000000">
                      <a:alpha val="43137"/>
                    </a:srgbClr>
                  </a:outerShdw>
                </a:effectLst>
              </a:rPr>
              <a:t>colour</a:t>
            </a:r>
            <a:r>
              <a:rPr lang="en-US" b="1" spc="300" dirty="0" smtClean="0">
                <a:effectLst>
                  <a:outerShdw blurRad="38100" dist="38100" dir="2700000" algn="tl">
                    <a:srgbClr val="000000">
                      <a:alpha val="43137"/>
                    </a:srgbClr>
                  </a:outerShdw>
                </a:effectLst>
              </a:rPr>
              <a:t>,  pattern,  texture  and  form </a:t>
            </a:r>
            <a:r>
              <a:rPr lang="en-US" b="1" spc="300" dirty="0" smtClean="0"/>
              <a:t/>
            </a:r>
            <a:br>
              <a:rPr lang="en-US" b="1" spc="300" dirty="0" smtClean="0"/>
            </a:br>
            <a:r>
              <a:rPr lang="en-US" sz="3600" spc="300" dirty="0" smtClean="0"/>
              <a:t>are t</a:t>
            </a:r>
            <a:r>
              <a:rPr lang="en-US" sz="3600" dirty="0" smtClean="0"/>
              <a:t>he </a:t>
            </a:r>
            <a:r>
              <a:rPr lang="en-US" sz="3600" b="1" dirty="0" smtClean="0"/>
              <a:t>building blocks </a:t>
            </a:r>
            <a:r>
              <a:rPr lang="en-US" sz="3600" dirty="0" smtClean="0"/>
              <a:t>of </a:t>
            </a:r>
            <a:r>
              <a:rPr lang="en-US" sz="3600" b="1" dirty="0" smtClean="0">
                <a:effectLst>
                  <a:outerShdw blurRad="38100" dist="38100" dir="2700000" algn="tl">
                    <a:srgbClr val="000000">
                      <a:alpha val="43137"/>
                    </a:srgbClr>
                  </a:outerShdw>
                </a:effectLst>
              </a:rPr>
              <a:t>composition</a:t>
            </a:r>
            <a:r>
              <a:rPr lang="en-US" sz="3600" dirty="0" smtClean="0"/>
              <a:t> in </a:t>
            </a:r>
            <a:r>
              <a:rPr lang="en-US" sz="3600" dirty="0" smtClean="0">
                <a:effectLst>
                  <a:outerShdw blurRad="38100" dist="38100" dir="2700000" algn="tl">
                    <a:srgbClr val="000000">
                      <a:alpha val="43137"/>
                    </a:srgbClr>
                  </a:outerShdw>
                </a:effectLst>
              </a:rPr>
              <a:t>art</a:t>
            </a:r>
            <a:r>
              <a:rPr lang="en-US" sz="3600" dirty="0" smtClean="0"/>
              <a:t>.</a:t>
            </a:r>
            <a:br>
              <a:rPr lang="en-US" sz="3600" dirty="0" smtClean="0"/>
            </a:br>
            <a:r>
              <a:rPr lang="en-US" sz="3600" dirty="0" smtClean="0"/>
              <a:t> </a:t>
            </a:r>
            <a:r>
              <a:rPr lang="en-US" dirty="0" smtClean="0"/>
              <a:t/>
            </a:r>
            <a:br>
              <a:rPr lang="en-US" dirty="0" smtClean="0"/>
            </a:br>
            <a:endParaRPr lang="el-GR" dirty="0"/>
          </a:p>
        </p:txBody>
      </p:sp>
      <p:sp>
        <p:nvSpPr>
          <p:cNvPr id="3" name="Rectangle 2"/>
          <p:cNvSpPr/>
          <p:nvPr/>
        </p:nvSpPr>
        <p:spPr>
          <a:xfrm>
            <a:off x="0" y="2714620"/>
            <a:ext cx="9144000" cy="2677656"/>
          </a:xfrm>
          <a:prstGeom prst="rect">
            <a:avLst/>
          </a:prstGeom>
        </p:spPr>
        <p:txBody>
          <a:bodyPr wrap="square">
            <a:spAutoFit/>
          </a:bodyPr>
          <a:lstStyle/>
          <a:p>
            <a:pPr algn="ctr"/>
            <a:r>
              <a:rPr lang="en-US" sz="2800" dirty="0" smtClean="0"/>
              <a:t>When we </a:t>
            </a:r>
            <a:r>
              <a:rPr lang="en-US" sz="2800" dirty="0" err="1" smtClean="0"/>
              <a:t>analyse</a:t>
            </a:r>
            <a:r>
              <a:rPr lang="en-US" sz="2800" dirty="0" smtClean="0"/>
              <a:t> any drawing, painting, sculpture or design, </a:t>
            </a:r>
          </a:p>
          <a:p>
            <a:pPr algn="ctr"/>
            <a:r>
              <a:rPr lang="en-US" sz="2800" dirty="0" smtClean="0"/>
              <a:t>we examine these component parts to see how they combine</a:t>
            </a:r>
          </a:p>
          <a:p>
            <a:pPr algn="ctr"/>
            <a:r>
              <a:rPr lang="en-US" sz="2800" dirty="0" smtClean="0"/>
              <a:t> to create the overall effect of the artwork.</a:t>
            </a:r>
          </a:p>
          <a:p>
            <a:pPr algn="ctr"/>
            <a:r>
              <a:rPr lang="en-US" sz="2800" b="1" dirty="0" smtClean="0"/>
              <a:t> The Visual Elements have a relationship to one another. </a:t>
            </a:r>
          </a:p>
          <a:p>
            <a:pPr algn="ctr"/>
            <a:r>
              <a:rPr lang="en-US" sz="2800" b="1" dirty="0" smtClean="0"/>
              <a:t>Each of the elements may also be used individually </a:t>
            </a:r>
          </a:p>
          <a:p>
            <a:pPr algn="ctr"/>
            <a:r>
              <a:rPr lang="en-US" sz="2800" b="1" dirty="0" smtClean="0"/>
              <a:t>to stress their own particular character in an artwork</a:t>
            </a:r>
            <a:r>
              <a:rPr lang="en-US" sz="2800" dirty="0" smtClean="0"/>
              <a:t>.</a:t>
            </a:r>
            <a:endParaRPr lang="el-GR" sz="2800" dirty="0"/>
          </a:p>
        </p:txBody>
      </p:sp>
      <p:sp>
        <p:nvSpPr>
          <p:cNvPr id="4" name="Rectangle 3"/>
          <p:cNvSpPr/>
          <p:nvPr/>
        </p:nvSpPr>
        <p:spPr>
          <a:xfrm>
            <a:off x="642910" y="5429264"/>
            <a:ext cx="7858180" cy="1384995"/>
          </a:xfrm>
          <a:prstGeom prst="rect">
            <a:avLst/>
          </a:prstGeom>
        </p:spPr>
        <p:txBody>
          <a:bodyPr wrap="square">
            <a:spAutoFit/>
          </a:bodyPr>
          <a:lstStyle/>
          <a:p>
            <a:pPr algn="ctr"/>
            <a:r>
              <a:rPr lang="en-US" sz="2800" dirty="0" smtClean="0"/>
              <a:t>Through </a:t>
            </a:r>
            <a:r>
              <a:rPr lang="en-US" sz="2800" dirty="0" err="1" smtClean="0">
                <a:effectLst>
                  <a:outerShdw blurRad="38100" dist="38100" dir="2700000" algn="tl">
                    <a:srgbClr val="000000">
                      <a:alpha val="43137"/>
                    </a:srgbClr>
                  </a:outerShdw>
                </a:effectLst>
              </a:rPr>
              <a:t>macroscopy</a:t>
            </a:r>
            <a:r>
              <a:rPr lang="en-US" sz="2800" dirty="0" smtClean="0"/>
              <a:t> and </a:t>
            </a:r>
            <a:r>
              <a:rPr lang="en-US" sz="2800" dirty="0" smtClean="0">
                <a:effectLst>
                  <a:outerShdw blurRad="38100" dist="38100" dir="2700000" algn="tl">
                    <a:srgbClr val="000000">
                      <a:alpha val="43137"/>
                    </a:srgbClr>
                  </a:outerShdw>
                </a:effectLst>
              </a:rPr>
              <a:t>microscopy</a:t>
            </a:r>
            <a:r>
              <a:rPr lang="en-US" sz="2800" dirty="0" smtClean="0"/>
              <a:t>, the pathologist potentially becomes familiar with  </a:t>
            </a:r>
            <a:r>
              <a:rPr lang="en-US" sz="2800" b="1" spc="600" dirty="0" smtClean="0"/>
              <a:t>all</a:t>
            </a:r>
            <a:r>
              <a:rPr lang="en-US" sz="2800" spc="600" dirty="0" smtClean="0"/>
              <a:t> </a:t>
            </a:r>
            <a:r>
              <a:rPr lang="en-US" sz="2800" dirty="0" smtClean="0"/>
              <a:t>these visual  elements.</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28"/>
            <a:ext cx="9144000" cy="3000396"/>
          </a:xfrm>
        </p:spPr>
        <p:txBody>
          <a:bodyPr>
            <a:noAutofit/>
          </a:bodyPr>
          <a:lstStyle/>
          <a:p>
            <a:r>
              <a:rPr lang="en-US" sz="2400" b="1" spc="600" dirty="0" smtClean="0">
                <a:effectLst>
                  <a:outerShdw blurRad="38100" dist="38100" dir="2700000" algn="tl">
                    <a:srgbClr val="000000">
                      <a:alpha val="43137"/>
                    </a:srgbClr>
                  </a:outerShdw>
                </a:effectLst>
              </a:rPr>
              <a:t>LINE</a:t>
            </a:r>
            <a:r>
              <a:rPr lang="en-US" sz="2400" dirty="0" smtClean="0"/>
              <a:t> is the </a:t>
            </a:r>
            <a:r>
              <a:rPr lang="en-US" sz="2400" u="sng" dirty="0" smtClean="0">
                <a:effectLst>
                  <a:outerShdw blurRad="38100" dist="38100" dir="2700000" algn="tl">
                    <a:srgbClr val="000000">
                      <a:alpha val="43137"/>
                    </a:srgbClr>
                  </a:outerShdw>
                </a:effectLst>
              </a:rPr>
              <a:t>foundation</a:t>
            </a:r>
            <a:r>
              <a:rPr lang="en-US" sz="2400" dirty="0" smtClean="0"/>
              <a:t> of all drawing. It is the first and most versatile of the visual elements. Line in an artwork can be used to suggest </a:t>
            </a:r>
            <a:r>
              <a:rPr lang="en-US" sz="2400" dirty="0" smtClean="0">
                <a:effectLst>
                  <a:outerShdw blurRad="38100" dist="38100" dir="2700000" algn="tl">
                    <a:srgbClr val="000000">
                      <a:alpha val="43137"/>
                    </a:srgbClr>
                  </a:outerShdw>
                </a:effectLst>
              </a:rPr>
              <a:t>shape</a:t>
            </a:r>
            <a:r>
              <a:rPr lang="en-US" sz="2400" dirty="0" smtClean="0"/>
              <a:t>, </a:t>
            </a:r>
            <a:r>
              <a:rPr lang="en-US" sz="2400" dirty="0" smtClean="0">
                <a:effectLst>
                  <a:outerShdw blurRad="38100" dist="38100" dir="2700000" algn="tl">
                    <a:srgbClr val="000000">
                      <a:alpha val="43137"/>
                    </a:srgbClr>
                  </a:outerShdw>
                </a:effectLst>
              </a:rPr>
              <a:t>pattern</a:t>
            </a:r>
            <a:r>
              <a:rPr lang="en-US" sz="2400" dirty="0" smtClean="0"/>
              <a:t>, </a:t>
            </a:r>
            <a:r>
              <a:rPr lang="en-US" sz="2400" dirty="0" smtClean="0">
                <a:effectLst>
                  <a:outerShdw blurRad="38100" dist="38100" dir="2700000" algn="tl">
                    <a:srgbClr val="000000">
                      <a:alpha val="43137"/>
                    </a:srgbClr>
                  </a:outerShdw>
                </a:effectLst>
              </a:rPr>
              <a:t>form</a:t>
            </a:r>
            <a:r>
              <a:rPr lang="en-US" sz="2400" dirty="0" smtClean="0"/>
              <a:t>, </a:t>
            </a:r>
            <a:r>
              <a:rPr lang="en-US" sz="2400" dirty="0" smtClean="0">
                <a:effectLst>
                  <a:outerShdw blurRad="38100" dist="38100" dir="2700000" algn="tl">
                    <a:srgbClr val="000000">
                      <a:alpha val="43137"/>
                    </a:srgbClr>
                  </a:outerShdw>
                </a:effectLst>
              </a:rPr>
              <a:t>structure</a:t>
            </a:r>
            <a:r>
              <a:rPr lang="en-US" sz="2400" dirty="0" smtClean="0"/>
              <a:t>, </a:t>
            </a:r>
            <a:r>
              <a:rPr lang="en-US" sz="2400" dirty="0" smtClean="0">
                <a:effectLst>
                  <a:outerShdw blurRad="38100" dist="38100" dir="2700000" algn="tl">
                    <a:srgbClr val="000000">
                      <a:alpha val="43137"/>
                    </a:srgbClr>
                  </a:outerShdw>
                </a:effectLst>
              </a:rPr>
              <a:t>growth</a:t>
            </a:r>
            <a:r>
              <a:rPr lang="en-US" sz="2400" dirty="0" smtClean="0"/>
              <a:t>, </a:t>
            </a:r>
            <a:r>
              <a:rPr lang="en-US" sz="2400" dirty="0" smtClean="0">
                <a:effectLst>
                  <a:outerShdw blurRad="38100" dist="38100" dir="2700000" algn="tl">
                    <a:srgbClr val="000000">
                      <a:alpha val="43137"/>
                    </a:srgbClr>
                  </a:outerShdw>
                </a:effectLst>
              </a:rPr>
              <a:t>depth</a:t>
            </a:r>
            <a:r>
              <a:rPr lang="en-US" sz="2400" dirty="0" smtClean="0"/>
              <a:t>, </a:t>
            </a:r>
            <a:r>
              <a:rPr lang="en-US" sz="2400" dirty="0" smtClean="0">
                <a:effectLst>
                  <a:outerShdw blurRad="38100" dist="38100" dir="2700000" algn="tl">
                    <a:srgbClr val="000000">
                      <a:alpha val="43137"/>
                    </a:srgbClr>
                  </a:outerShdw>
                </a:effectLst>
              </a:rPr>
              <a:t>distance</a:t>
            </a:r>
            <a:r>
              <a:rPr lang="en-US" sz="2400" dirty="0" smtClean="0"/>
              <a:t>, rhythm, movement and a range of emotions.</a:t>
            </a:r>
            <a:r>
              <a:rPr lang="el-GR" sz="2400" dirty="0" smtClean="0"/>
              <a:t/>
            </a:r>
            <a:br>
              <a:rPr lang="el-GR" sz="2400" dirty="0" smtClean="0"/>
            </a:br>
            <a:endParaRPr lang="el-GR" sz="2400" dirty="0"/>
          </a:p>
        </p:txBody>
      </p:sp>
      <p:pic>
        <p:nvPicPr>
          <p:cNvPr id="129026" name="Picture 2"/>
          <p:cNvPicPr>
            <a:picLocks noChangeAspect="1" noChangeArrowheads="1"/>
          </p:cNvPicPr>
          <p:nvPr/>
        </p:nvPicPr>
        <p:blipFill>
          <a:blip r:embed="rId2" cstate="print"/>
          <a:srcRect/>
          <a:stretch>
            <a:fillRect/>
          </a:stretch>
        </p:blipFill>
        <p:spPr bwMode="auto">
          <a:xfrm>
            <a:off x="3351763" y="1643050"/>
            <a:ext cx="5792237" cy="4686321"/>
          </a:xfrm>
          <a:prstGeom prst="rect">
            <a:avLst/>
          </a:prstGeom>
          <a:noFill/>
          <a:ln w="9525">
            <a:noFill/>
            <a:miter lim="800000"/>
            <a:headEnd/>
            <a:tailEnd/>
          </a:ln>
          <a:effectLst/>
        </p:spPr>
      </p:pic>
      <p:sp>
        <p:nvSpPr>
          <p:cNvPr id="4" name="Rectangle 3"/>
          <p:cNvSpPr/>
          <p:nvPr/>
        </p:nvSpPr>
        <p:spPr>
          <a:xfrm rot="10800000" flipV="1">
            <a:off x="2285984" y="6259162"/>
            <a:ext cx="7786742" cy="646331"/>
          </a:xfrm>
          <a:prstGeom prst="rect">
            <a:avLst/>
          </a:prstGeom>
        </p:spPr>
        <p:txBody>
          <a:bodyPr wrap="square">
            <a:spAutoFit/>
          </a:bodyPr>
          <a:lstStyle/>
          <a:p>
            <a:pPr algn="ctr"/>
            <a:r>
              <a:rPr lang="en-US" dirty="0" smtClean="0"/>
              <a:t>PETER DOIG </a:t>
            </a:r>
            <a:br>
              <a:rPr lang="en-US" dirty="0" smtClean="0"/>
            </a:br>
            <a:r>
              <a:rPr lang="en-US" dirty="0" smtClean="0"/>
              <a:t>        The Architect’s Home in the Ravine, 1991 (oil on canvas) .</a:t>
            </a:r>
            <a:endParaRPr lang="el-GR" dirty="0"/>
          </a:p>
        </p:txBody>
      </p:sp>
      <p:sp>
        <p:nvSpPr>
          <p:cNvPr id="5" name="Rectangle 4"/>
          <p:cNvSpPr/>
          <p:nvPr/>
        </p:nvSpPr>
        <p:spPr>
          <a:xfrm>
            <a:off x="0" y="1571612"/>
            <a:ext cx="3428992" cy="4893647"/>
          </a:xfrm>
          <a:prstGeom prst="rect">
            <a:avLst/>
          </a:prstGeom>
        </p:spPr>
        <p:txBody>
          <a:bodyPr wrap="square">
            <a:spAutoFit/>
          </a:bodyPr>
          <a:lstStyle/>
          <a:p>
            <a:pPr algn="ctr"/>
            <a:r>
              <a:rPr lang="en-US" sz="2400" dirty="0" smtClean="0"/>
              <a:t>The painting is as much about </a:t>
            </a:r>
            <a:r>
              <a:rPr lang="en-US" sz="2400" b="1" dirty="0" smtClean="0"/>
              <a:t>surface</a:t>
            </a:r>
            <a:r>
              <a:rPr lang="en-US" sz="2400" dirty="0" smtClean="0"/>
              <a:t> as it is about </a:t>
            </a:r>
            <a:r>
              <a:rPr lang="en-US" sz="2400" b="1" dirty="0" smtClean="0"/>
              <a:t>depth</a:t>
            </a:r>
            <a:r>
              <a:rPr lang="en-US" sz="2400" dirty="0" smtClean="0"/>
              <a:t>; it is as much about abstraction as it is about representation, and it is as much about the relationship between man and his environment, with nature reclaiming its own habitat as the </a:t>
            </a:r>
            <a:r>
              <a:rPr lang="en-US" sz="2400" b="1" dirty="0" smtClean="0"/>
              <a:t>architecture</a:t>
            </a:r>
            <a:r>
              <a:rPr lang="en-US" sz="2400" dirty="0" smtClean="0"/>
              <a:t> is menacingly encircled by the </a:t>
            </a:r>
            <a:r>
              <a:rPr lang="en-US" sz="2400" b="1" dirty="0" smtClean="0"/>
              <a:t>encroaching</a:t>
            </a:r>
            <a:r>
              <a:rPr lang="en-US" sz="2400" dirty="0" smtClean="0"/>
              <a:t> forest.</a:t>
            </a:r>
            <a:endParaRPr lang="el-GR" sz="2400" dirty="0"/>
          </a:p>
        </p:txBody>
      </p:sp>
      <p:sp>
        <p:nvSpPr>
          <p:cNvPr id="7" name="Rectangle 6"/>
          <p:cNvSpPr/>
          <p:nvPr/>
        </p:nvSpPr>
        <p:spPr>
          <a:xfrm rot="10800000" flipV="1">
            <a:off x="1857356" y="6428973"/>
            <a:ext cx="5429288" cy="646331"/>
          </a:xfrm>
          <a:prstGeom prst="rect">
            <a:avLst/>
          </a:prstGeom>
        </p:spPr>
        <p:txBody>
          <a:bodyPr wrap="square">
            <a:spAutoFit/>
          </a:bodyPr>
          <a:lstStyle/>
          <a:p>
            <a:pPr algn="ctr"/>
            <a:r>
              <a:rPr lang="en-US" dirty="0" smtClean="0"/>
              <a:t>Elastic fibers. </a:t>
            </a:r>
            <a:r>
              <a:rPr lang="en-US" dirty="0" err="1" smtClean="0"/>
              <a:t>Verhoeff</a:t>
            </a:r>
            <a:r>
              <a:rPr lang="en-US" dirty="0" smtClean="0"/>
              <a:t> Van </a:t>
            </a:r>
            <a:r>
              <a:rPr lang="en-US" dirty="0" err="1" smtClean="0"/>
              <a:t>Gieson</a:t>
            </a:r>
            <a:r>
              <a:rPr lang="en-US" dirty="0" smtClean="0"/>
              <a:t> Stain.</a:t>
            </a:r>
          </a:p>
          <a:p>
            <a:pPr algn="ctr"/>
            <a:r>
              <a:rPr lang="en-US" dirty="0" smtClean="0"/>
              <a:t> </a:t>
            </a:r>
            <a:endParaRPr lang="el-GR" dirty="0"/>
          </a:p>
        </p:txBody>
      </p:sp>
      <p:pic>
        <p:nvPicPr>
          <p:cNvPr id="96258" name="Picture 2" descr="https://histologistics.files.wordpress.com/2013/07/porcine-aorta-vvg-40x.jpg"/>
          <p:cNvPicPr>
            <a:picLocks noChangeAspect="1" noChangeArrowheads="1"/>
          </p:cNvPicPr>
          <p:nvPr/>
        </p:nvPicPr>
        <p:blipFill>
          <a:blip r:embed="rId3" cstate="print"/>
          <a:srcRect/>
          <a:stretch>
            <a:fillRect/>
          </a:stretch>
        </p:blipFill>
        <p:spPr bwMode="auto">
          <a:xfrm>
            <a:off x="1357290" y="1500174"/>
            <a:ext cx="6477045"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6258"/>
                                        </p:tgtEl>
                                      </p:cBhvr>
                                    </p:animEffect>
                                    <p:set>
                                      <p:cBhvr>
                                        <p:cTn id="7" dur="1" fill="hold">
                                          <p:stCondLst>
                                            <p:cond delay="499"/>
                                          </p:stCondLst>
                                        </p:cTn>
                                        <p:tgtEl>
                                          <p:spTgt spid="9625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9026"/>
                                        </p:tgtEl>
                                        <p:attrNameLst>
                                          <p:attrName>style.visibility</p:attrName>
                                        </p:attrNameLst>
                                      </p:cBhvr>
                                      <p:to>
                                        <p:strVal val="visible"/>
                                      </p:to>
                                    </p:set>
                                    <p:animEffect transition="in" filter="dissolve">
                                      <p:cBhvr>
                                        <p:cTn id="15" dur="500"/>
                                        <p:tgtEl>
                                          <p:spTgt spid="12902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e Splendor of Color Kaleidoscope Video v1.3 1080p (the best of 1.2 at half speed).wmv">
            <a:hlinkClick r:id="" action="ppaction://media"/>
          </p:cNvPr>
          <p:cNvPicPr preferRelativeResize="0">
            <a:picLocks noRot="1"/>
          </p:cNvPicPr>
          <p:nvPr>
            <a:videoFile r:link="rId1"/>
          </p:nvPr>
        </p:nvPicPr>
        <p:blipFill>
          <a:blip r:embed="rId3" cstate="print"/>
          <a:stretch>
            <a:fillRect/>
          </a:stretch>
        </p:blipFill>
        <p:spPr>
          <a:xfrm>
            <a:off x="642910" y="1500174"/>
            <a:ext cx="7959258" cy="5168616"/>
          </a:xfrm>
          <a:prstGeom prst="rect">
            <a:avLst/>
          </a:prstGeom>
        </p:spPr>
      </p:pic>
      <p:sp>
        <p:nvSpPr>
          <p:cNvPr id="2" name="Title 1"/>
          <p:cNvSpPr>
            <a:spLocks noGrp="1"/>
          </p:cNvSpPr>
          <p:nvPr>
            <p:ph type="title"/>
          </p:nvPr>
        </p:nvSpPr>
        <p:spPr>
          <a:xfrm>
            <a:off x="0" y="0"/>
            <a:ext cx="9144000" cy="1500174"/>
          </a:xfrm>
        </p:spPr>
        <p:txBody>
          <a:bodyPr>
            <a:noAutofit/>
          </a:bodyPr>
          <a:lstStyle/>
          <a:p>
            <a:r>
              <a:rPr lang="en-US" sz="2000" b="1" spc="600" dirty="0" smtClean="0">
                <a:effectLst>
                  <a:outerShdw blurRad="38100" dist="38100" dir="2700000" algn="tl">
                    <a:srgbClr val="000000">
                      <a:alpha val="43137"/>
                    </a:srgbClr>
                  </a:outerShdw>
                </a:effectLst>
              </a:rPr>
              <a:t/>
            </a:r>
            <a:br>
              <a:rPr lang="en-US" sz="2000" b="1" spc="600" dirty="0" smtClean="0">
                <a:effectLst>
                  <a:outerShdw blurRad="38100" dist="38100" dir="2700000" algn="tl">
                    <a:srgbClr val="000000">
                      <a:alpha val="43137"/>
                    </a:srgbClr>
                  </a:outerShdw>
                </a:effectLst>
              </a:rPr>
            </a:br>
            <a:r>
              <a:rPr lang="en-US" sz="2000" b="1" spc="600" dirty="0" smtClean="0">
                <a:effectLst>
                  <a:outerShdw blurRad="38100" dist="38100" dir="2700000" algn="tl">
                    <a:srgbClr val="000000">
                      <a:alpha val="43137"/>
                    </a:srgbClr>
                  </a:outerShdw>
                </a:effectLst>
              </a:rPr>
              <a:t>Art</a:t>
            </a:r>
            <a:r>
              <a:rPr lang="en-US" sz="2000" dirty="0" smtClean="0"/>
              <a:t>, according to Aesthetics, is the conscious energy, but also the human ability to </a:t>
            </a:r>
            <a:r>
              <a:rPr lang="en-US" sz="2000" b="1" dirty="0" smtClean="0"/>
              <a:t>create works </a:t>
            </a:r>
            <a:r>
              <a:rPr lang="en-US" sz="2000" dirty="0" smtClean="0"/>
              <a:t>that cause </a:t>
            </a:r>
            <a:r>
              <a:rPr lang="en-US" sz="2000" b="1" dirty="0" smtClean="0">
                <a:effectLst>
                  <a:outerShdw blurRad="38100" dist="38100" dir="2700000" algn="tl">
                    <a:srgbClr val="000000">
                      <a:alpha val="43137"/>
                    </a:srgbClr>
                  </a:outerShdw>
                </a:effectLst>
              </a:rPr>
              <a:t>aesthetic emotion </a:t>
            </a:r>
            <a:r>
              <a:rPr lang="en-US" sz="2000" u="sng" dirty="0" smtClean="0">
                <a:effectLst>
                  <a:outerShdw blurRad="38100" dist="38100" dir="2700000" algn="tl">
                    <a:srgbClr val="000000">
                      <a:alpha val="43137"/>
                    </a:srgbClr>
                  </a:outerShdw>
                </a:effectLst>
              </a:rPr>
              <a:t>and</a:t>
            </a:r>
            <a:r>
              <a:rPr lang="en-US" sz="2000"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thinking</a:t>
            </a:r>
            <a:r>
              <a:rPr lang="en-US" sz="2000" dirty="0" smtClean="0"/>
              <a:t>. The </a:t>
            </a:r>
            <a:r>
              <a:rPr lang="en-US" sz="2000" b="1" dirty="0" smtClean="0">
                <a:effectLst>
                  <a:outerShdw blurRad="38100" dist="38100" dir="2700000" algn="tl">
                    <a:srgbClr val="000000">
                      <a:alpha val="43137"/>
                    </a:srgbClr>
                  </a:outerShdw>
                </a:effectLst>
              </a:rPr>
              <a:t>microscopic images </a:t>
            </a:r>
            <a:r>
              <a:rPr lang="en-US" sz="2000" dirty="0" smtClean="0"/>
              <a:t>with which a pathologist comes into daily contact, </a:t>
            </a:r>
            <a:r>
              <a:rPr lang="en-US" sz="2000" u="sng" dirty="0" smtClean="0">
                <a:effectLst>
                  <a:outerShdw blurRad="38100" dist="38100" dir="2700000" algn="tl">
                    <a:srgbClr val="000000">
                      <a:alpha val="43137"/>
                    </a:srgbClr>
                  </a:outerShdw>
                </a:effectLst>
              </a:rPr>
              <a:t>in addition to</a:t>
            </a:r>
            <a:r>
              <a:rPr lang="en-US" sz="2000"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diagnostic thinking, </a:t>
            </a:r>
            <a:r>
              <a:rPr lang="en-US" sz="2000" dirty="0" smtClean="0"/>
              <a:t>potentially </a:t>
            </a:r>
            <a:r>
              <a:rPr lang="en-US" sz="2000" b="1" dirty="0" smtClean="0">
                <a:effectLst>
                  <a:outerShdw blurRad="38100" dist="38100" dir="2700000" algn="tl">
                    <a:srgbClr val="000000">
                      <a:alpha val="43137"/>
                    </a:srgbClr>
                  </a:outerShdw>
                </a:effectLst>
              </a:rPr>
              <a:t>stimulate his/her feeling </a:t>
            </a:r>
            <a:r>
              <a:rPr lang="en-US" sz="2000" dirty="0" smtClean="0"/>
              <a:t>through </a:t>
            </a:r>
            <a:r>
              <a:rPr lang="en-US" sz="2000" b="1" dirty="0" smtClean="0"/>
              <a:t>their beauty;</a:t>
            </a:r>
            <a:r>
              <a:rPr lang="el-GR" sz="2000" b="1" dirty="0" smtClean="0"/>
              <a:t> </a:t>
            </a:r>
            <a:r>
              <a:rPr lang="en-US" sz="2000" b="1" dirty="0" smtClean="0"/>
              <a:t>so they constitute </a:t>
            </a:r>
            <a:r>
              <a:rPr lang="en-US" sz="2000" b="1" spc="600" dirty="0" smtClean="0">
                <a:effectLst>
                  <a:outerShdw blurRad="38100" dist="38100" dir="2700000" algn="tl">
                    <a:srgbClr val="000000">
                      <a:alpha val="43137"/>
                    </a:srgbClr>
                  </a:outerShdw>
                </a:effectLst>
              </a:rPr>
              <a:t>genuine artistic stimuli</a:t>
            </a:r>
            <a:r>
              <a:rPr lang="en-US" sz="2000" b="1" dirty="0" smtClean="0"/>
              <a:t>.</a:t>
            </a:r>
            <a:r>
              <a:rPr lang="en-US" sz="2000" dirty="0" smtClean="0"/>
              <a:t> </a:t>
            </a:r>
            <a:r>
              <a:rPr lang="el-GR" sz="2000" dirty="0" smtClean="0"/>
              <a:t/>
            </a:r>
            <a:br>
              <a:rPr lang="el-GR" sz="2000" dirty="0" smtClean="0"/>
            </a:br>
            <a:endParaRPr lang="el-GR" sz="2000" dirty="0"/>
          </a:p>
        </p:txBody>
      </p:sp>
      <p:sp>
        <p:nvSpPr>
          <p:cNvPr id="5" name="Content Placeholder 4"/>
          <p:cNvSpPr>
            <a:spLocks noGrp="1"/>
          </p:cNvSpPr>
          <p:nvPr>
            <p:ph idx="1"/>
          </p:nvPr>
        </p:nvSpPr>
        <p:spPr>
          <a:xfrm>
            <a:off x="0" y="1500174"/>
            <a:ext cx="8279178" cy="1643074"/>
          </a:xfrm>
        </p:spPr>
        <p:txBody>
          <a:bodyPr>
            <a:noAutofit/>
          </a:bodyPr>
          <a:lstStyle/>
          <a:p>
            <a:r>
              <a:rPr lang="en-US" sz="2000" dirty="0" smtClean="0"/>
              <a:t>It </a:t>
            </a:r>
            <a:r>
              <a:rPr lang="en-US" sz="2000" dirty="0" smtClean="0">
                <a:effectLst>
                  <a:outerShdw blurRad="38100" dist="38100" dir="2700000" algn="tl">
                    <a:srgbClr val="000000">
                      <a:alpha val="43137"/>
                    </a:srgbClr>
                  </a:outerShdw>
                </a:effectLst>
              </a:rPr>
              <a:t>delivers man from daily routine</a:t>
            </a:r>
            <a:r>
              <a:rPr lang="en-US" sz="2000" dirty="0" smtClean="0"/>
              <a:t>, exempts him from  boredom, fatigue, stress and leads to felicity. Entertains, relieves and liberates.</a:t>
            </a:r>
            <a:endParaRPr lang="el-GR" sz="2000" dirty="0" smtClean="0"/>
          </a:p>
          <a:p>
            <a:r>
              <a:rPr lang="el-GR" sz="2000" dirty="0" smtClean="0"/>
              <a:t>Ι</a:t>
            </a:r>
            <a:r>
              <a:rPr lang="en-US" sz="2000" dirty="0" smtClean="0"/>
              <a:t>t </a:t>
            </a:r>
            <a:r>
              <a:rPr lang="en-GB" sz="2000" dirty="0" smtClean="0"/>
              <a:t>cultivates </a:t>
            </a:r>
            <a:r>
              <a:rPr lang="en-US" sz="2000" dirty="0" smtClean="0"/>
              <a:t>the individuals’ </a:t>
            </a:r>
            <a:r>
              <a:rPr lang="en-GB" sz="2000" dirty="0" smtClean="0"/>
              <a:t>aesthetics.</a:t>
            </a:r>
          </a:p>
          <a:p>
            <a:endParaRPr lang="en-GB" sz="2000" dirty="0" smtClean="0"/>
          </a:p>
          <a:p>
            <a:endParaRPr lang="el-GR" sz="2000" dirty="0" smtClean="0"/>
          </a:p>
        </p:txBody>
      </p:sp>
      <p:sp>
        <p:nvSpPr>
          <p:cNvPr id="6" name="Rectangle 5"/>
          <p:cNvSpPr/>
          <p:nvPr/>
        </p:nvSpPr>
        <p:spPr>
          <a:xfrm>
            <a:off x="0" y="214290"/>
            <a:ext cx="9144000" cy="1200329"/>
          </a:xfrm>
          <a:prstGeom prst="rect">
            <a:avLst/>
          </a:prstGeom>
        </p:spPr>
        <p:txBody>
          <a:bodyPr wrap="square">
            <a:spAutoFit/>
          </a:bodyPr>
          <a:lstStyle/>
          <a:p>
            <a:pPr algn="ctr"/>
            <a:r>
              <a:rPr lang="el-GR" sz="2400" dirty="0" smtClean="0">
                <a:effectLst>
                  <a:outerShdw blurRad="38100" dist="38100" dir="2700000" algn="tl">
                    <a:srgbClr val="000000">
                      <a:alpha val="43137"/>
                    </a:srgbClr>
                  </a:outerShdw>
                </a:effectLst>
              </a:rPr>
              <a:t>Ο</a:t>
            </a:r>
            <a:r>
              <a:rPr lang="en-US" sz="2400" dirty="0" smtClean="0">
                <a:effectLst>
                  <a:outerShdw blurRad="38100" dist="38100" dir="2700000" algn="tl">
                    <a:srgbClr val="000000">
                      <a:alpha val="43137"/>
                    </a:srgbClr>
                  </a:outerShdw>
                </a:effectLst>
              </a:rPr>
              <a:t>n condition </a:t>
            </a:r>
            <a:r>
              <a:rPr lang="en-US" sz="2400" dirty="0" smtClean="0"/>
              <a:t>man </a:t>
            </a:r>
            <a:r>
              <a:rPr lang="en-US" sz="2400" dirty="0" smtClean="0">
                <a:effectLst>
                  <a:outerShdw blurRad="38100" dist="38100" dir="2700000" algn="tl">
                    <a:srgbClr val="000000">
                      <a:alpha val="43137"/>
                    </a:srgbClr>
                  </a:outerShdw>
                </a:effectLst>
              </a:rPr>
              <a:t>intends to respond </a:t>
            </a:r>
            <a:r>
              <a:rPr lang="en-US" sz="2400" dirty="0" smtClean="0"/>
              <a:t>to the call of</a:t>
            </a:r>
            <a:r>
              <a:rPr lang="el-GR" sz="2400" dirty="0" smtClean="0"/>
              <a:t> </a:t>
            </a:r>
            <a:r>
              <a:rPr lang="en-US" sz="2400" dirty="0" smtClean="0">
                <a:effectLst>
                  <a:outerShdw blurRad="38100" dist="38100" dir="2700000" algn="tl">
                    <a:srgbClr val="000000">
                      <a:alpha val="43137"/>
                    </a:srgbClr>
                  </a:outerShdw>
                </a:effectLst>
              </a:rPr>
              <a:t>Art</a:t>
            </a:r>
            <a:r>
              <a:rPr lang="el-GR" sz="2400" dirty="0" smtClean="0"/>
              <a:t>,</a:t>
            </a:r>
            <a:r>
              <a:rPr lang="en-US" sz="2400" dirty="0" smtClean="0"/>
              <a:t> </a:t>
            </a:r>
            <a:endParaRPr lang="el-GR" sz="2400" dirty="0" smtClean="0"/>
          </a:p>
          <a:p>
            <a:pPr algn="ctr"/>
            <a:r>
              <a:rPr lang="en-US" sz="2400" dirty="0" smtClean="0"/>
              <a:t>what does </a:t>
            </a:r>
            <a:r>
              <a:rPr lang="en-US" sz="2400" dirty="0" smtClean="0">
                <a:effectLst>
                  <a:outerShdw blurRad="38100" dist="38100" dir="2700000" algn="tl">
                    <a:srgbClr val="000000">
                      <a:alpha val="43137"/>
                    </a:srgbClr>
                  </a:outerShdw>
                </a:effectLst>
              </a:rPr>
              <a:t>Art</a:t>
            </a:r>
            <a:r>
              <a:rPr lang="en-US" sz="2400" dirty="0" smtClean="0"/>
              <a:t> </a:t>
            </a:r>
            <a:r>
              <a:rPr lang="en-US" sz="2400" u="sng" dirty="0" smtClean="0"/>
              <a:t>principally</a:t>
            </a:r>
            <a:r>
              <a:rPr lang="en-US" sz="2400" dirty="0" smtClean="0"/>
              <a:t> has to </a:t>
            </a:r>
            <a:r>
              <a:rPr lang="en-US" sz="2400" spc="600" dirty="0" smtClean="0">
                <a:effectLst>
                  <a:outerShdw blurRad="38100" dist="38100" dir="2700000" algn="tl">
                    <a:srgbClr val="000000">
                      <a:alpha val="43137"/>
                    </a:srgbClr>
                  </a:outerShdw>
                </a:effectLst>
              </a:rPr>
              <a:t>offer</a:t>
            </a:r>
          </a:p>
          <a:p>
            <a:pPr algn="ctr"/>
            <a:r>
              <a:rPr lang="en-US" sz="2400" spc="600" dirty="0" smtClean="0">
                <a:effectLst>
                  <a:outerShdw blurRad="38100" dist="38100" dir="2700000" algn="tl">
                    <a:srgbClr val="000000">
                      <a:alpha val="43137"/>
                    </a:srgbClr>
                  </a:outerShdw>
                </a:effectLst>
              </a:rPr>
              <a:t> in  everyday life </a:t>
            </a:r>
            <a:r>
              <a:rPr lang="en-US" sz="2400" dirty="0" smtClean="0"/>
              <a:t>?</a:t>
            </a:r>
            <a:endParaRPr lang="el-GR" sz="2400" dirty="0"/>
          </a:p>
        </p:txBody>
      </p:sp>
      <p:sp>
        <p:nvSpPr>
          <p:cNvPr id="7" name="6 - Ορθογώνιο"/>
          <p:cNvSpPr/>
          <p:nvPr/>
        </p:nvSpPr>
        <p:spPr>
          <a:xfrm>
            <a:off x="0" y="2643182"/>
            <a:ext cx="5143504" cy="4297860"/>
          </a:xfrm>
          <a:prstGeom prst="rect">
            <a:avLst/>
          </a:prstGeom>
        </p:spPr>
        <p:txBody>
          <a:bodyPr wrap="square">
            <a:spAutoFit/>
          </a:bodyPr>
          <a:lstStyle/>
          <a:p>
            <a:pPr>
              <a:buFont typeface="Arial" pitchFamily="34" charset="0"/>
              <a:buChar char="•"/>
            </a:pPr>
            <a:r>
              <a:rPr lang="en-US" sz="2400" dirty="0" smtClean="0"/>
              <a:t>   </a:t>
            </a:r>
            <a:r>
              <a:rPr lang="en-US" sz="2000" dirty="0" smtClean="0"/>
              <a:t>It contributes to the betterment of  life and,</a:t>
            </a:r>
            <a:r>
              <a:rPr lang="el-GR" sz="2000" dirty="0" smtClean="0"/>
              <a:t> </a:t>
            </a:r>
            <a:r>
              <a:rPr lang="en-US" sz="2000" i="1" dirty="0" smtClean="0"/>
              <a:t>potentially</a:t>
            </a:r>
            <a:r>
              <a:rPr lang="en-US" sz="2000" dirty="0" smtClean="0"/>
              <a:t>, to the completion of one's personality</a:t>
            </a:r>
            <a:r>
              <a:rPr lang="el-GR" sz="2000" dirty="0" smtClean="0"/>
              <a:t>.</a:t>
            </a:r>
            <a:r>
              <a:rPr lang="en-US" sz="2000" dirty="0" smtClean="0"/>
              <a:t> In my opinion,  Art-associated aesthetic pleasure alone, when </a:t>
            </a:r>
            <a:r>
              <a:rPr lang="en-US" sz="2000" dirty="0" smtClean="0">
                <a:effectLst>
                  <a:outerShdw blurRad="38100" dist="38100" dir="2700000" algn="tl">
                    <a:srgbClr val="000000">
                      <a:alpha val="43137"/>
                    </a:srgbClr>
                  </a:outerShdw>
                </a:effectLst>
              </a:rPr>
              <a:t>not </a:t>
            </a:r>
            <a:r>
              <a:rPr lang="en-US" sz="2000" dirty="0" smtClean="0"/>
              <a:t>accompanied by reflection, </a:t>
            </a:r>
            <a:r>
              <a:rPr lang="en-US" sz="2000" dirty="0" smtClean="0">
                <a:effectLst>
                  <a:outerShdw blurRad="38100" dist="38100" dir="2700000" algn="tl">
                    <a:srgbClr val="000000">
                      <a:alpha val="43137"/>
                    </a:srgbClr>
                  </a:outerShdw>
                </a:effectLst>
              </a:rPr>
              <a:t>cannot</a:t>
            </a:r>
            <a:r>
              <a:rPr lang="el-GR" sz="2000" dirty="0" smtClean="0">
                <a:effectLst>
                  <a:outerShdw blurRad="38100" dist="38100" dir="2700000" algn="tl">
                    <a:srgbClr val="000000">
                      <a:alpha val="43137"/>
                    </a:srgbClr>
                  </a:outerShdw>
                </a:effectLst>
              </a:rPr>
              <a:t> </a:t>
            </a:r>
            <a:r>
              <a:rPr lang="en-US" sz="2000" dirty="0" smtClean="0"/>
              <a:t>radically reform one’s character for the better or improve one’s </a:t>
            </a:r>
            <a:r>
              <a:rPr lang="en-US" sz="2000" dirty="0" err="1" smtClean="0"/>
              <a:t>behaviour</a:t>
            </a:r>
            <a:r>
              <a:rPr lang="en-US" sz="2000" dirty="0" smtClean="0"/>
              <a:t> towards others , but it can at least </a:t>
            </a:r>
            <a:r>
              <a:rPr lang="en-US" sz="2000" dirty="0" smtClean="0">
                <a:effectLst>
                  <a:outerShdw blurRad="38100" dist="38100" dir="2700000" algn="tl">
                    <a:srgbClr val="000000">
                      <a:alpha val="43137"/>
                    </a:srgbClr>
                  </a:outerShdw>
                </a:effectLst>
              </a:rPr>
              <a:t>enrich life with beauty and meaning</a:t>
            </a:r>
            <a:r>
              <a:rPr lang="el-GR" sz="2000" dirty="0" smtClean="0"/>
              <a:t>.</a:t>
            </a:r>
            <a:endParaRPr lang="en-US" sz="2000" dirty="0" smtClean="0"/>
          </a:p>
          <a:p>
            <a:pPr>
              <a:buFont typeface="Arial" pitchFamily="34" charset="0"/>
              <a:buChar char="•"/>
            </a:pPr>
            <a:endParaRPr lang="el-GR" sz="2000" dirty="0" smtClean="0"/>
          </a:p>
          <a:p>
            <a:pPr>
              <a:buFont typeface="Arial" pitchFamily="34" charset="0"/>
              <a:buChar char="•"/>
            </a:pPr>
            <a:r>
              <a:rPr lang="en-US" sz="2000" dirty="0" smtClean="0"/>
              <a:t>    Through art the person  </a:t>
            </a:r>
            <a:r>
              <a:rPr lang="en-US" sz="2000" spc="600" dirty="0" smtClean="0">
                <a:effectLst>
                  <a:outerShdw blurRad="38100" dist="38100" dir="2700000" algn="tl">
                    <a:srgbClr val="000000">
                      <a:alpha val="43137"/>
                    </a:srgbClr>
                  </a:outerShdw>
                </a:effectLst>
              </a:rPr>
              <a:t>eliminates introversion</a:t>
            </a:r>
            <a:r>
              <a:rPr lang="en-US" sz="2000" dirty="0" smtClean="0"/>
              <a:t>, isolation, complexes and possibly becomes cheerful and optimistic.</a:t>
            </a:r>
            <a:endParaRPr lang="el-GR" sz="2000" dirty="0" smtClean="0"/>
          </a:p>
        </p:txBody>
      </p:sp>
      <p:sp>
        <p:nvSpPr>
          <p:cNvPr id="8" name="7 - Ορθογώνιο"/>
          <p:cNvSpPr/>
          <p:nvPr/>
        </p:nvSpPr>
        <p:spPr>
          <a:xfrm>
            <a:off x="4929190" y="6357958"/>
            <a:ext cx="3714776" cy="253916"/>
          </a:xfrm>
          <a:prstGeom prst="rect">
            <a:avLst/>
          </a:prstGeom>
        </p:spPr>
        <p:txBody>
          <a:bodyPr wrap="square">
            <a:spAutoFit/>
          </a:bodyPr>
          <a:lstStyle/>
          <a:p>
            <a:pPr fontAlgn="t"/>
            <a:r>
              <a:rPr lang="en-US" sz="1050" dirty="0" smtClean="0">
                <a:solidFill>
                  <a:schemeClr val="accent5">
                    <a:lumMod val="60000"/>
                    <a:lumOff val="40000"/>
                  </a:schemeClr>
                </a:solidFill>
              </a:rPr>
              <a:t>     The Splendor of Color Kaleidoscope Video v1.3</a:t>
            </a:r>
            <a:r>
              <a:rPr lang="en-US" sz="1050" dirty="0" smtClean="0"/>
              <a:t> </a:t>
            </a:r>
            <a:r>
              <a:rPr lang="en-US" sz="1050" dirty="0" smtClean="0">
                <a:solidFill>
                  <a:schemeClr val="accent5">
                    <a:lumMod val="60000"/>
                    <a:lumOff val="40000"/>
                  </a:schemeClr>
                </a:solidFill>
              </a:rPr>
              <a:t>-</a:t>
            </a:r>
            <a:r>
              <a:rPr lang="en-US" sz="1050" dirty="0" smtClean="0"/>
              <a:t> </a:t>
            </a:r>
            <a:r>
              <a:rPr lang="en-US" sz="1050" dirty="0" smtClean="0">
                <a:solidFill>
                  <a:schemeClr val="accent5">
                    <a:lumMod val="60000"/>
                    <a:lumOff val="40000"/>
                  </a:schemeClr>
                </a:solidFill>
              </a:rPr>
              <a:t>hdcolors.com</a:t>
            </a:r>
            <a:endParaRPr lang="en-US" sz="1050" dirty="0">
              <a:solidFill>
                <a:schemeClr val="accent5">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9" presetClass="path" presetSubtype="0" accel="50000" decel="50000" fill="hold" nodeType="clickEffect">
                                  <p:stCondLst>
                                    <p:cond delay="0"/>
                                  </p:stCondLst>
                                  <p:childTnLst>
                                    <p:animMotion origin="layout" path="M 0.02743 0.00948 L 0.49444 0.13434 " pathEditMode="relative" rAng="0" ptsTypes="AA">
                                      <p:cBhvr>
                                        <p:cTn id="19" dur="2000" fill="hold"/>
                                        <p:tgtEl>
                                          <p:spTgt spid="10"/>
                                        </p:tgtEl>
                                        <p:attrNameLst>
                                          <p:attrName>ppt_x</p:attrName>
                                          <p:attrName>ppt_y</p:attrName>
                                        </p:attrNameLst>
                                      </p:cBhvr>
                                      <p:rCtr x="234" y="62"/>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44" repeatCount="indefinite" fill="hold" display="0">
                  <p:stCondLst>
                    <p:cond delay="indefinite"/>
                  </p:stCondLst>
                  <p:endCondLst>
                    <p:cond evt="onPrev" delay="0">
                      <p:tgtEl>
                        <p:sldTgt/>
                      </p:tgtEl>
                    </p:cond>
                  </p:endCondLst>
                </p:cTn>
                <p:tgtEl>
                  <p:spTgt spid="10"/>
                </p:tgtEl>
              </p:cMediaNode>
            </p:video>
          </p:childTnLst>
        </p:cTn>
      </p:par>
    </p:tnLst>
    <p:bldLst>
      <p:bldP spid="2" grpId="0"/>
      <p:bldP spid="5" grpId="0" uiExpand="1"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2918"/>
          </a:xfrm>
        </p:spPr>
        <p:txBody>
          <a:bodyPr>
            <a:normAutofit fontScale="90000"/>
          </a:bodyPr>
          <a:lstStyle/>
          <a:p>
            <a:r>
              <a:rPr lang="en-US" sz="4000" dirty="0" smtClean="0"/>
              <a:t>The </a:t>
            </a:r>
            <a:r>
              <a:rPr lang="en-US" sz="4000" dirty="0" smtClean="0">
                <a:effectLst>
                  <a:outerShdw blurRad="38100" dist="38100" dir="2700000" algn="tl">
                    <a:srgbClr val="000000">
                      <a:alpha val="43137"/>
                    </a:srgbClr>
                  </a:outerShdw>
                </a:effectLst>
              </a:rPr>
              <a:t>line</a:t>
            </a:r>
            <a:r>
              <a:rPr lang="en-US" sz="4000" dirty="0" smtClean="0"/>
              <a:t> in the service of</a:t>
            </a:r>
            <a:r>
              <a:rPr lang="el-GR" sz="4000" dirty="0" smtClean="0"/>
              <a:t> </a:t>
            </a:r>
            <a:r>
              <a:rPr lang="en-US" sz="4000" dirty="0" smtClean="0">
                <a:effectLst>
                  <a:outerShdw blurRad="38100" dist="38100" dir="2700000" algn="tl">
                    <a:srgbClr val="000000">
                      <a:alpha val="43137"/>
                    </a:srgbClr>
                  </a:outerShdw>
                </a:effectLst>
              </a:rPr>
              <a:t>creative imagination</a:t>
            </a:r>
            <a:r>
              <a:rPr lang="el-GR" dirty="0" smtClean="0">
                <a:effectLst>
                  <a:outerShdw blurRad="38100" dist="38100" dir="2700000" algn="tl">
                    <a:srgbClr val="000000">
                      <a:alpha val="43137"/>
                    </a:srgbClr>
                  </a:outerShdw>
                </a:effectLst>
              </a:rPr>
              <a:t>.</a:t>
            </a:r>
            <a:endParaRPr lang="el-GR" dirty="0">
              <a:effectLst>
                <a:outerShdw blurRad="38100" dist="38100" dir="2700000" algn="tl">
                  <a:srgbClr val="000000">
                    <a:alpha val="43137"/>
                  </a:srgbClr>
                </a:outerShdw>
              </a:effectLst>
            </a:endParaRPr>
          </a:p>
        </p:txBody>
      </p:sp>
      <p:sp>
        <p:nvSpPr>
          <p:cNvPr id="4" name="Text Placeholder 2"/>
          <p:cNvSpPr txBox="1">
            <a:spLocks/>
          </p:cNvSpPr>
          <p:nvPr/>
        </p:nvSpPr>
        <p:spPr>
          <a:xfrm>
            <a:off x="0" y="6500834"/>
            <a:ext cx="9144000" cy="357166"/>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b="0" i="0" u="none" strike="noStrike" kern="1200" cap="none" spc="0" normalizeH="0" baseline="0" noProof="0" dirty="0" smtClean="0">
                <a:ln>
                  <a:noFill/>
                </a:ln>
                <a:solidFill>
                  <a:schemeClr val="tx1"/>
                </a:solidFill>
                <a:uLnTx/>
                <a:uFillTx/>
                <a:latin typeface="+mn-lt"/>
                <a:ea typeface="+mn-ea"/>
                <a:cs typeface="+mn-cs"/>
              </a:rPr>
              <a:t>Assoc. Prof. Dr Ch. </a:t>
            </a:r>
            <a:r>
              <a:rPr kumimoji="0" lang="en-US"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Gakiopoulou</a:t>
            </a:r>
            <a:r>
              <a:rPr kumimoji="0" lang="en-US" b="0" i="0" u="none" strike="noStrike" kern="1200" cap="none" spc="0" normalizeH="0" baseline="0" noProof="0" dirty="0" smtClean="0">
                <a:ln>
                  <a:noFill/>
                </a:ln>
                <a:solidFill>
                  <a:schemeClr val="tx1"/>
                </a:solidFill>
                <a:uLnTx/>
                <a:uFillTx/>
                <a:latin typeface="+mn-lt"/>
                <a:ea typeface="+mn-ea"/>
                <a:cs typeface="+mn-cs"/>
              </a:rPr>
              <a:t>, Pathologist</a:t>
            </a:r>
            <a:endParaRPr kumimoji="0" lang="el-GR" b="0" i="0" u="none" strike="noStrike" kern="1200" cap="none" spc="0" normalizeH="0" baseline="0" noProof="0" dirty="0">
              <a:ln>
                <a:noFill/>
              </a:ln>
              <a:solidFill>
                <a:schemeClr val="tx1"/>
              </a:solidFill>
              <a:uLnTx/>
              <a:uFillTx/>
              <a:latin typeface="+mn-lt"/>
              <a:ea typeface="+mn-ea"/>
              <a:cs typeface="+mn-cs"/>
            </a:endParaRPr>
          </a:p>
        </p:txBody>
      </p:sp>
      <p:sp>
        <p:nvSpPr>
          <p:cNvPr id="5" name="Rectangle 4"/>
          <p:cNvSpPr/>
          <p:nvPr/>
        </p:nvSpPr>
        <p:spPr>
          <a:xfrm>
            <a:off x="4643438" y="1500174"/>
            <a:ext cx="3786214" cy="4524315"/>
          </a:xfrm>
          <a:prstGeom prst="rect">
            <a:avLst/>
          </a:prstGeom>
        </p:spPr>
        <p:txBody>
          <a:bodyPr wrap="square">
            <a:spAutoFit/>
          </a:bodyPr>
          <a:lstStyle/>
          <a:p>
            <a:pPr algn="ctr"/>
            <a:r>
              <a:rPr lang="el-GR" dirty="0" smtClean="0"/>
              <a:t> </a:t>
            </a:r>
            <a:r>
              <a:rPr lang="en-US" dirty="0" smtClean="0"/>
              <a:t>Links to video paintings </a:t>
            </a:r>
          </a:p>
          <a:p>
            <a:pPr algn="ctr"/>
            <a:r>
              <a:rPr lang="en-US" dirty="0" smtClean="0"/>
              <a:t>by Dr </a:t>
            </a:r>
            <a:r>
              <a:rPr lang="en-US" dirty="0" err="1" smtClean="0"/>
              <a:t>Gakiopoulou</a:t>
            </a:r>
            <a:r>
              <a:rPr lang="en-US" dirty="0" smtClean="0"/>
              <a:t>:</a:t>
            </a:r>
          </a:p>
          <a:p>
            <a:endParaRPr lang="el-GR" dirty="0" smtClean="0"/>
          </a:p>
          <a:p>
            <a:r>
              <a:rPr lang="el-GR" dirty="0" smtClean="0">
                <a:hlinkClick r:id="rId2" tooltip="Αυτή η εξωτερική σύνδεση θα ανοίξει σε ένα νέο παράθυρο"/>
              </a:rPr>
              <a:t>https://youtu.be/FVo-75l_jno</a:t>
            </a:r>
            <a:r>
              <a:rPr lang="el-GR" dirty="0" smtClean="0"/>
              <a:t/>
            </a:r>
            <a:br>
              <a:rPr lang="el-GR" dirty="0" smtClean="0"/>
            </a:br>
            <a:endParaRPr lang="el-GR" dirty="0" smtClean="0"/>
          </a:p>
          <a:p>
            <a:r>
              <a:rPr lang="el-GR" dirty="0" smtClean="0">
                <a:hlinkClick r:id="rId3" tooltip="Αυτή η εξωτερική σύνδεση θα ανοίξει σε ένα νέο παράθυρο"/>
              </a:rPr>
              <a:t>https://youtu.be/W5-W8PoOckY</a:t>
            </a:r>
            <a:r>
              <a:rPr lang="el-GR" dirty="0" smtClean="0"/>
              <a:t/>
            </a:r>
            <a:br>
              <a:rPr lang="el-GR" dirty="0" smtClean="0"/>
            </a:br>
            <a:endParaRPr lang="el-GR" dirty="0" smtClean="0"/>
          </a:p>
          <a:p>
            <a:r>
              <a:rPr lang="el-GR" dirty="0" smtClean="0">
                <a:hlinkClick r:id="rId4" tooltip="Αυτή η εξωτερική σύνδεση θα ανοίξει σε ένα νέο παράθυρο"/>
              </a:rPr>
              <a:t>https://youtu.be/SM2OHiKNemc</a:t>
            </a:r>
            <a:r>
              <a:rPr lang="el-GR" dirty="0" smtClean="0"/>
              <a:t/>
            </a:r>
            <a:br>
              <a:rPr lang="el-GR" dirty="0" smtClean="0"/>
            </a:br>
            <a:endParaRPr lang="el-GR" dirty="0" smtClean="0"/>
          </a:p>
          <a:p>
            <a:r>
              <a:rPr lang="el-GR" dirty="0" smtClean="0">
                <a:hlinkClick r:id="rId5" tooltip="Αυτή η εξωτερική σύνδεση θα ανοίξει σε ένα νέο παράθυρο"/>
              </a:rPr>
              <a:t>https://youtu.be/ZISjXJv8s10</a:t>
            </a:r>
            <a:r>
              <a:rPr lang="el-GR" dirty="0" smtClean="0"/>
              <a:t/>
            </a:r>
            <a:br>
              <a:rPr lang="el-GR" dirty="0" smtClean="0"/>
            </a:br>
            <a:endParaRPr lang="el-GR" dirty="0" smtClean="0"/>
          </a:p>
          <a:p>
            <a:r>
              <a:rPr lang="el-GR" dirty="0" smtClean="0">
                <a:hlinkClick r:id="rId6" tooltip="Αυτή η εξωτερική σύνδεση θα ανοίξει σε ένα νέο παράθυρο"/>
              </a:rPr>
              <a:t>https://youtu.be/sczO40DaEoM</a:t>
            </a:r>
            <a:r>
              <a:rPr lang="el-GR" dirty="0" smtClean="0"/>
              <a:t/>
            </a:r>
            <a:br>
              <a:rPr lang="el-GR" dirty="0" smtClean="0"/>
            </a:br>
            <a:endParaRPr lang="el-GR" dirty="0" smtClean="0"/>
          </a:p>
          <a:p>
            <a:r>
              <a:rPr lang="el-GR" dirty="0" smtClean="0">
                <a:hlinkClick r:id="rId7" tooltip="Αυτή η εξωτερική σύνδεση θα ανοίξει σε ένα νέο παράθυρο"/>
              </a:rPr>
              <a:t>https://youtu.be/Q_cjqJzzbjE</a:t>
            </a:r>
            <a:r>
              <a:rPr lang="el-GR" dirty="0" smtClean="0"/>
              <a:t/>
            </a:r>
            <a:br>
              <a:rPr lang="el-GR" dirty="0" smtClean="0"/>
            </a:br>
            <a:endParaRPr lang="el-GR" dirty="0" smtClean="0"/>
          </a:p>
          <a:p>
            <a:r>
              <a:rPr lang="el-GR" dirty="0" smtClean="0">
                <a:hlinkClick r:id="rId8" tooltip="Αυτή η εξωτερική σύνδεση θα ανοίξει σε ένα νέο παράθυρο"/>
              </a:rPr>
              <a:t>https://youtu.be/nEdhP4QZ5n4</a:t>
            </a:r>
            <a:endParaRPr lang="el-GR" dirty="0"/>
          </a:p>
        </p:txBody>
      </p:sp>
      <p:pic>
        <p:nvPicPr>
          <p:cNvPr id="106497" name="Picture 1" descr="G:\28.9\ΕΡΓΑ ΧΑΡΑΣ\01.JPG"/>
          <p:cNvPicPr>
            <a:picLocks noChangeAspect="1" noChangeArrowheads="1"/>
          </p:cNvPicPr>
          <p:nvPr/>
        </p:nvPicPr>
        <p:blipFill>
          <a:blip r:embed="rId9" cstate="print"/>
          <a:srcRect/>
          <a:stretch>
            <a:fillRect/>
          </a:stretch>
        </p:blipFill>
        <p:spPr bwMode="auto">
          <a:xfrm>
            <a:off x="357158" y="4071942"/>
            <a:ext cx="3143272" cy="2286884"/>
          </a:xfrm>
          <a:prstGeom prst="rect">
            <a:avLst/>
          </a:prstGeom>
          <a:noFill/>
        </p:spPr>
      </p:pic>
      <p:pic>
        <p:nvPicPr>
          <p:cNvPr id="106498" name="Picture 2" descr="G:\28.9\ΕΡΓΑ ΧΑΡΑΣ\02.JPG"/>
          <p:cNvPicPr>
            <a:picLocks noChangeAspect="1" noChangeArrowheads="1"/>
          </p:cNvPicPr>
          <p:nvPr/>
        </p:nvPicPr>
        <p:blipFill>
          <a:blip r:embed="rId10" cstate="print"/>
          <a:srcRect/>
          <a:stretch>
            <a:fillRect/>
          </a:stretch>
        </p:blipFill>
        <p:spPr bwMode="auto">
          <a:xfrm rot="5400000">
            <a:off x="661969" y="909611"/>
            <a:ext cx="2533650" cy="3143272"/>
          </a:xfrm>
          <a:prstGeom prst="rect">
            <a:avLst/>
          </a:prstGeom>
          <a:noFill/>
        </p:spPr>
      </p:pic>
      <p:pic>
        <p:nvPicPr>
          <p:cNvPr id="106499" name="Picture 3" descr="G:\28.9\ΕΡΓΑ ΧΑΡΑΣ\03.JPG"/>
          <p:cNvPicPr>
            <a:picLocks noChangeAspect="1" noChangeArrowheads="1"/>
          </p:cNvPicPr>
          <p:nvPr/>
        </p:nvPicPr>
        <p:blipFill>
          <a:blip r:embed="rId11" cstate="print"/>
          <a:srcRect/>
          <a:stretch>
            <a:fillRect/>
          </a:stretch>
        </p:blipFill>
        <p:spPr bwMode="auto">
          <a:xfrm>
            <a:off x="5000628" y="4286256"/>
            <a:ext cx="1807821" cy="2214579"/>
          </a:xfrm>
          <a:prstGeom prst="rect">
            <a:avLst/>
          </a:prstGeom>
          <a:noFill/>
        </p:spPr>
      </p:pic>
      <p:pic>
        <p:nvPicPr>
          <p:cNvPr id="106501" name="Picture 5" descr="G:\28.9\ΕΡΓΑ ΧΑΡΑΣ\05.JPG"/>
          <p:cNvPicPr>
            <a:picLocks noChangeAspect="1" noChangeArrowheads="1"/>
          </p:cNvPicPr>
          <p:nvPr/>
        </p:nvPicPr>
        <p:blipFill>
          <a:blip r:embed="rId12" cstate="print"/>
          <a:srcRect/>
          <a:stretch>
            <a:fillRect/>
          </a:stretch>
        </p:blipFill>
        <p:spPr bwMode="auto">
          <a:xfrm>
            <a:off x="3857620" y="642918"/>
            <a:ext cx="4857752" cy="3532176"/>
          </a:xfrm>
          <a:prstGeom prst="rect">
            <a:avLst/>
          </a:prstGeom>
          <a:noFill/>
        </p:spPr>
      </p:pic>
      <p:pic>
        <p:nvPicPr>
          <p:cNvPr id="106502" name="Picture 6" descr="G:\28.9\ΕΡΓΑ ΧΑΡΑΣ\06.JPG"/>
          <p:cNvPicPr>
            <a:picLocks noChangeAspect="1" noChangeArrowheads="1"/>
          </p:cNvPicPr>
          <p:nvPr/>
        </p:nvPicPr>
        <p:blipFill>
          <a:blip r:embed="rId13" cstate="print"/>
          <a:srcRect/>
          <a:stretch>
            <a:fillRect/>
          </a:stretch>
        </p:blipFill>
        <p:spPr bwMode="auto">
          <a:xfrm>
            <a:off x="428596" y="642918"/>
            <a:ext cx="2870209" cy="3500462"/>
          </a:xfrm>
          <a:prstGeom prst="rect">
            <a:avLst/>
          </a:prstGeom>
          <a:noFill/>
        </p:spPr>
      </p:pic>
      <p:pic>
        <p:nvPicPr>
          <p:cNvPr id="106503" name="Picture 7" descr="G:\28.9\ΕΡΓΑ ΧΑΡΑΣ\07.JPG"/>
          <p:cNvPicPr>
            <a:picLocks noChangeAspect="1" noChangeArrowheads="1"/>
          </p:cNvPicPr>
          <p:nvPr/>
        </p:nvPicPr>
        <p:blipFill>
          <a:blip r:embed="rId14" cstate="print"/>
          <a:srcRect/>
          <a:stretch>
            <a:fillRect/>
          </a:stretch>
        </p:blipFill>
        <p:spPr bwMode="auto">
          <a:xfrm rot="5400000">
            <a:off x="2412131" y="4160109"/>
            <a:ext cx="2214577" cy="2466871"/>
          </a:xfrm>
          <a:prstGeom prst="rect">
            <a:avLst/>
          </a:prstGeom>
          <a:noFill/>
        </p:spPr>
      </p:pic>
      <p:pic>
        <p:nvPicPr>
          <p:cNvPr id="106504" name="Picture 8" descr="G:\28.9\ΕΡΓΑ ΧΑΡΑΣ\08.JPG"/>
          <p:cNvPicPr>
            <a:picLocks noChangeAspect="1" noChangeArrowheads="1"/>
          </p:cNvPicPr>
          <p:nvPr/>
        </p:nvPicPr>
        <p:blipFill>
          <a:blip r:embed="rId15" cstate="print"/>
          <a:srcRect/>
          <a:stretch>
            <a:fillRect/>
          </a:stretch>
        </p:blipFill>
        <p:spPr bwMode="auto">
          <a:xfrm>
            <a:off x="0" y="4259459"/>
            <a:ext cx="2000232" cy="2598541"/>
          </a:xfrm>
          <a:prstGeom prst="rect">
            <a:avLst/>
          </a:prstGeom>
          <a:noFill/>
        </p:spPr>
      </p:pic>
      <p:pic>
        <p:nvPicPr>
          <p:cNvPr id="106505" name="Picture 9" descr="G:\28.9\ΕΡΓΑ ΧΑΡΑΣ\09.JPG"/>
          <p:cNvPicPr>
            <a:picLocks noChangeAspect="1" noChangeArrowheads="1"/>
          </p:cNvPicPr>
          <p:nvPr/>
        </p:nvPicPr>
        <p:blipFill>
          <a:blip r:embed="rId16" cstate="print"/>
          <a:srcRect/>
          <a:stretch>
            <a:fillRect/>
          </a:stretch>
        </p:blipFill>
        <p:spPr bwMode="auto">
          <a:xfrm>
            <a:off x="7184010" y="4286257"/>
            <a:ext cx="1959990" cy="25717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502"/>
                                        </p:tgtEl>
                                      </p:cBhvr>
                                    </p:animEffect>
                                    <p:set>
                                      <p:cBhvr>
                                        <p:cTn id="7" dur="1" fill="hold">
                                          <p:stCondLst>
                                            <p:cond delay="499"/>
                                          </p:stCondLst>
                                        </p:cTn>
                                        <p:tgtEl>
                                          <p:spTgt spid="10650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6501"/>
                                        </p:tgtEl>
                                      </p:cBhvr>
                                    </p:animEffect>
                                    <p:set>
                                      <p:cBhvr>
                                        <p:cTn id="10" dur="1" fill="hold">
                                          <p:stCondLst>
                                            <p:cond delay="499"/>
                                          </p:stCondLst>
                                        </p:cTn>
                                        <p:tgtEl>
                                          <p:spTgt spid="10650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6504"/>
                                        </p:tgtEl>
                                      </p:cBhvr>
                                    </p:animEffect>
                                    <p:set>
                                      <p:cBhvr>
                                        <p:cTn id="13" dur="1" fill="hold">
                                          <p:stCondLst>
                                            <p:cond delay="499"/>
                                          </p:stCondLst>
                                        </p:cTn>
                                        <p:tgtEl>
                                          <p:spTgt spid="10650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6503"/>
                                        </p:tgtEl>
                                      </p:cBhvr>
                                    </p:animEffect>
                                    <p:set>
                                      <p:cBhvr>
                                        <p:cTn id="16" dur="1" fill="hold">
                                          <p:stCondLst>
                                            <p:cond delay="499"/>
                                          </p:stCondLst>
                                        </p:cTn>
                                        <p:tgtEl>
                                          <p:spTgt spid="10650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6499"/>
                                        </p:tgtEl>
                                      </p:cBhvr>
                                    </p:animEffect>
                                    <p:set>
                                      <p:cBhvr>
                                        <p:cTn id="19" dur="1" fill="hold">
                                          <p:stCondLst>
                                            <p:cond delay="499"/>
                                          </p:stCondLst>
                                        </p:cTn>
                                        <p:tgtEl>
                                          <p:spTgt spid="10649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6505"/>
                                        </p:tgtEl>
                                      </p:cBhvr>
                                    </p:animEffect>
                                    <p:set>
                                      <p:cBhvr>
                                        <p:cTn id="22" dur="1" fill="hold">
                                          <p:stCondLst>
                                            <p:cond delay="499"/>
                                          </p:stCondLst>
                                        </p:cTn>
                                        <p:tgtEl>
                                          <p:spTgt spid="10650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106498"/>
                                        </p:tgtEl>
                                        <p:attrNameLst>
                                          <p:attrName>style.visibility</p:attrName>
                                        </p:attrNameLst>
                                      </p:cBhvr>
                                      <p:to>
                                        <p:strVal val="visible"/>
                                      </p:to>
                                    </p:set>
                                    <p:animEffect transition="in" filter="fade">
                                      <p:cBhvr>
                                        <p:cTn id="30" dur="500"/>
                                        <p:tgtEl>
                                          <p:spTgt spid="106498"/>
                                        </p:tgtEl>
                                      </p:cBhvr>
                                    </p:animEffect>
                                  </p:childTnLst>
                                </p:cTn>
                              </p:par>
                              <p:par>
                                <p:cTn id="31" presetID="10" presetClass="entr" presetSubtype="0" fill="hold" nodeType="withEffect">
                                  <p:stCondLst>
                                    <p:cond delay="0"/>
                                  </p:stCondLst>
                                  <p:childTnLst>
                                    <p:set>
                                      <p:cBhvr>
                                        <p:cTn id="32" dur="1" fill="hold">
                                          <p:stCondLst>
                                            <p:cond delay="0"/>
                                          </p:stCondLst>
                                        </p:cTn>
                                        <p:tgtEl>
                                          <p:spTgt spid="106497"/>
                                        </p:tgtEl>
                                        <p:attrNameLst>
                                          <p:attrName>style.visibility</p:attrName>
                                        </p:attrNameLst>
                                      </p:cBhvr>
                                      <p:to>
                                        <p:strVal val="visible"/>
                                      </p:to>
                                    </p:set>
                                    <p:animEffect transition="in" filter="fade">
                                      <p:cBhvr>
                                        <p:cTn id="33" dur="500"/>
                                        <p:tgtEl>
                                          <p:spTgt spid="106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2984"/>
          </a:xfrm>
        </p:spPr>
        <p:txBody>
          <a:bodyPr>
            <a:normAutofit fontScale="90000"/>
          </a:bodyPr>
          <a:lstStyle/>
          <a:p>
            <a:r>
              <a:rPr lang="en-US" dirty="0" smtClean="0"/>
              <a:t>Assessment of </a:t>
            </a:r>
            <a:r>
              <a:rPr lang="en-US" dirty="0" smtClean="0">
                <a:effectLst>
                  <a:outerShdw blurRad="38100" dist="38100" dir="2700000" algn="tl">
                    <a:srgbClr val="000000">
                      <a:alpha val="43137"/>
                    </a:srgbClr>
                  </a:outerShdw>
                </a:effectLst>
              </a:rPr>
              <a:t>shapes</a:t>
            </a:r>
            <a:r>
              <a:rPr lang="en-US" dirty="0" smtClean="0"/>
              <a:t> </a:t>
            </a:r>
            <a:r>
              <a:rPr lang="el-GR" dirty="0" smtClean="0"/>
              <a:t/>
            </a:r>
            <a:br>
              <a:rPr lang="el-GR" dirty="0" smtClean="0"/>
            </a:br>
            <a:r>
              <a:rPr lang="en-US" dirty="0" smtClean="0"/>
              <a:t>under the microscope: a common tactic.</a:t>
            </a:r>
            <a:endParaRPr lang="el-GR" dirty="0"/>
          </a:p>
        </p:txBody>
      </p:sp>
      <p:pic>
        <p:nvPicPr>
          <p:cNvPr id="132098" name="Picture 2" descr="C:\Users\αγαπουλακι\Desktop\Different shapes of cell nuclei in brain tumors.jpg"/>
          <p:cNvPicPr>
            <a:picLocks noChangeAspect="1" noChangeArrowheads="1"/>
          </p:cNvPicPr>
          <p:nvPr/>
        </p:nvPicPr>
        <p:blipFill>
          <a:blip r:embed="rId2" cstate="print"/>
          <a:srcRect/>
          <a:stretch>
            <a:fillRect/>
          </a:stretch>
        </p:blipFill>
        <p:spPr bwMode="auto">
          <a:xfrm>
            <a:off x="714348" y="1357298"/>
            <a:ext cx="2928958" cy="2196719"/>
          </a:xfrm>
          <a:prstGeom prst="rect">
            <a:avLst/>
          </a:prstGeom>
          <a:noFill/>
        </p:spPr>
      </p:pic>
      <p:sp>
        <p:nvSpPr>
          <p:cNvPr id="4" name="Rectangle 3"/>
          <p:cNvSpPr/>
          <p:nvPr/>
        </p:nvSpPr>
        <p:spPr>
          <a:xfrm>
            <a:off x="1" y="3500438"/>
            <a:ext cx="4500562" cy="646331"/>
          </a:xfrm>
          <a:prstGeom prst="rect">
            <a:avLst/>
          </a:prstGeom>
        </p:spPr>
        <p:txBody>
          <a:bodyPr wrap="square">
            <a:spAutoFit/>
          </a:bodyPr>
          <a:lstStyle/>
          <a:p>
            <a:pPr algn="ctr"/>
            <a:r>
              <a:rPr lang="en-US" dirty="0" smtClean="0"/>
              <a:t>Different shapes of cell nuclei</a:t>
            </a:r>
          </a:p>
          <a:p>
            <a:pPr algn="ctr"/>
            <a:r>
              <a:rPr lang="en-US" dirty="0" smtClean="0"/>
              <a:t> in brain </a:t>
            </a:r>
            <a:r>
              <a:rPr lang="en-US" dirty="0" err="1" smtClean="0"/>
              <a:t>tumours</a:t>
            </a:r>
            <a:r>
              <a:rPr lang="en-US" dirty="0" smtClean="0"/>
              <a:t>.</a:t>
            </a:r>
            <a:endParaRPr lang="el-GR" dirty="0"/>
          </a:p>
        </p:txBody>
      </p:sp>
      <p:pic>
        <p:nvPicPr>
          <p:cNvPr id="132099" name="Picture 3" descr="C:\Users\αγαπουλακι\Desktop\Spindle shaped cells  schwannoma.jpg"/>
          <p:cNvPicPr>
            <a:picLocks noChangeAspect="1" noChangeArrowheads="1"/>
          </p:cNvPicPr>
          <p:nvPr/>
        </p:nvPicPr>
        <p:blipFill>
          <a:blip r:embed="rId3" cstate="print"/>
          <a:srcRect/>
          <a:stretch>
            <a:fillRect/>
          </a:stretch>
        </p:blipFill>
        <p:spPr bwMode="auto">
          <a:xfrm>
            <a:off x="500034" y="4286256"/>
            <a:ext cx="3357586" cy="2199080"/>
          </a:xfrm>
          <a:prstGeom prst="rect">
            <a:avLst/>
          </a:prstGeom>
          <a:noFill/>
        </p:spPr>
      </p:pic>
      <p:sp>
        <p:nvSpPr>
          <p:cNvPr id="6" name="Rectangle 5"/>
          <p:cNvSpPr/>
          <p:nvPr/>
        </p:nvSpPr>
        <p:spPr>
          <a:xfrm>
            <a:off x="285720" y="6500834"/>
            <a:ext cx="4143405" cy="369332"/>
          </a:xfrm>
          <a:prstGeom prst="rect">
            <a:avLst/>
          </a:prstGeom>
        </p:spPr>
        <p:txBody>
          <a:bodyPr wrap="square">
            <a:spAutoFit/>
          </a:bodyPr>
          <a:lstStyle/>
          <a:p>
            <a:r>
              <a:rPr lang="en-GB" dirty="0" smtClean="0"/>
              <a:t>Spindle shaped cells</a:t>
            </a:r>
            <a:r>
              <a:rPr lang="el-GR" dirty="0" smtClean="0"/>
              <a:t> </a:t>
            </a:r>
            <a:r>
              <a:rPr lang="en-US" dirty="0" smtClean="0"/>
              <a:t>of a </a:t>
            </a:r>
            <a:r>
              <a:rPr lang="en-GB" dirty="0" err="1" smtClean="0"/>
              <a:t>schwannoma</a:t>
            </a:r>
            <a:r>
              <a:rPr lang="en-GB" dirty="0" smtClean="0"/>
              <a:t>.</a:t>
            </a:r>
            <a:endParaRPr lang="el-GR" dirty="0"/>
          </a:p>
        </p:txBody>
      </p:sp>
      <p:pic>
        <p:nvPicPr>
          <p:cNvPr id="132100" name="Picture 4" descr="C:\Users\αγαπουλακι\Desktop\Distorted shape of crypts in UC.jpg"/>
          <p:cNvPicPr>
            <a:picLocks noChangeAspect="1" noChangeArrowheads="1"/>
          </p:cNvPicPr>
          <p:nvPr/>
        </p:nvPicPr>
        <p:blipFill>
          <a:blip r:embed="rId4" cstate="print"/>
          <a:srcRect/>
          <a:stretch>
            <a:fillRect/>
          </a:stretch>
        </p:blipFill>
        <p:spPr bwMode="auto">
          <a:xfrm>
            <a:off x="4000496" y="1310657"/>
            <a:ext cx="3786214" cy="2471990"/>
          </a:xfrm>
          <a:prstGeom prst="rect">
            <a:avLst/>
          </a:prstGeom>
          <a:noFill/>
        </p:spPr>
      </p:pic>
      <p:sp>
        <p:nvSpPr>
          <p:cNvPr id="8" name="Rectangle 7"/>
          <p:cNvSpPr/>
          <p:nvPr/>
        </p:nvSpPr>
        <p:spPr>
          <a:xfrm rot="10800000" flipV="1">
            <a:off x="7858148" y="2012382"/>
            <a:ext cx="1285851" cy="1477328"/>
          </a:xfrm>
          <a:prstGeom prst="rect">
            <a:avLst/>
          </a:prstGeom>
        </p:spPr>
        <p:txBody>
          <a:bodyPr wrap="square">
            <a:spAutoFit/>
          </a:bodyPr>
          <a:lstStyle/>
          <a:p>
            <a:r>
              <a:rPr lang="en-US" dirty="0" smtClean="0"/>
              <a:t>Distorted shape of a crypt in ulcerative colitis.</a:t>
            </a:r>
            <a:endParaRPr lang="el-GR" dirty="0"/>
          </a:p>
        </p:txBody>
      </p:sp>
      <p:pic>
        <p:nvPicPr>
          <p:cNvPr id="132102" name="Picture 6" descr="C:\Users\αγαπουλακι\Desktop\epithelioid and round, polygonal, or oval in shape.jpg"/>
          <p:cNvPicPr>
            <a:picLocks noChangeAspect="1" noChangeArrowheads="1"/>
          </p:cNvPicPr>
          <p:nvPr/>
        </p:nvPicPr>
        <p:blipFill>
          <a:blip r:embed="rId5" cstate="print"/>
          <a:srcRect/>
          <a:stretch>
            <a:fillRect/>
          </a:stretch>
        </p:blipFill>
        <p:spPr bwMode="auto">
          <a:xfrm>
            <a:off x="4000496" y="3897484"/>
            <a:ext cx="3786214" cy="2730028"/>
          </a:xfrm>
          <a:prstGeom prst="rect">
            <a:avLst/>
          </a:prstGeom>
          <a:noFill/>
        </p:spPr>
      </p:pic>
      <p:sp>
        <p:nvSpPr>
          <p:cNvPr id="11" name="Rectangle 10"/>
          <p:cNvSpPr/>
          <p:nvPr/>
        </p:nvSpPr>
        <p:spPr>
          <a:xfrm>
            <a:off x="7929586" y="4286256"/>
            <a:ext cx="1214414" cy="2308324"/>
          </a:xfrm>
          <a:prstGeom prst="rect">
            <a:avLst/>
          </a:prstGeom>
        </p:spPr>
        <p:txBody>
          <a:bodyPr wrap="square">
            <a:spAutoFit/>
          </a:bodyPr>
          <a:lstStyle/>
          <a:p>
            <a:r>
              <a:rPr lang="en-US" dirty="0" err="1" smtClean="0"/>
              <a:t>Epithelioid</a:t>
            </a:r>
            <a:r>
              <a:rPr lang="en-US" dirty="0" smtClean="0"/>
              <a:t> and round, polygonal, or oval in shape, kidney </a:t>
            </a:r>
            <a:r>
              <a:rPr lang="en-US" dirty="0" err="1" smtClean="0"/>
              <a:t>tumour</a:t>
            </a:r>
            <a:r>
              <a:rPr lang="en-US" dirty="0" smtClean="0"/>
              <a:t> cells.</a:t>
            </a:r>
            <a:endParaRPr lang="el-GR" dirty="0"/>
          </a:p>
        </p:txBody>
      </p:sp>
      <mc:AlternateContent xmlns:mc="http://schemas.openxmlformats.org/markup-compatibility/2006">
        <mc:Choice xmlns:p14="http://schemas.microsoft.com/office/powerpoint/2010/main" xmlns="" Requires="p14">
          <p:contentPart p14:bwMode="auto" r:id="rId6">
            <p14:nvContentPartPr>
              <p14:cNvPr id="105473" name="Ink 1"/>
              <p14:cNvContentPartPr>
                <a14:cpLocks xmlns:a14="http://schemas.microsoft.com/office/drawing/2010/main" noRot="1" noChangeAspect="1" noEditPoints="1" noChangeArrowheads="1" noChangeShapeType="1"/>
              </p14:cNvContentPartPr>
              <p14:nvPr/>
            </p14:nvContentPartPr>
            <p14:xfrm>
              <a:off x="795338" y="4330700"/>
              <a:ext cx="276225" cy="295275"/>
            </p14:xfrm>
          </p:contentPart>
        </mc:Choice>
        <mc:Fallback>
          <p:pic>
            <p:nvPicPr>
              <p:cNvPr id="105473" name="Ink 1"/>
              <p:cNvPicPr>
                <a:picLocks noRot="1" noChangeAspect="1" noEditPoints="1" noChangeArrowheads="1" noChangeShapeType="1"/>
              </p:cNvPicPr>
              <p:nvPr/>
            </p:nvPicPr>
            <p:blipFill>
              <a:blip r:embed="rId7" cstate="print"/>
              <a:stretch>
                <a:fillRect/>
              </a:stretch>
            </p:blipFill>
            <p:spPr>
              <a:xfrm>
                <a:off x="786059" y="4321615"/>
                <a:ext cx="294783" cy="313446"/>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105474" name="Ink 2"/>
              <p14:cNvContentPartPr>
                <a14:cpLocks xmlns:a14="http://schemas.microsoft.com/office/drawing/2010/main" noRot="1" noChangeAspect="1" noEditPoints="1" noChangeArrowheads="1" noChangeShapeType="1"/>
              </p14:cNvContentPartPr>
              <p14:nvPr/>
            </p14:nvContentPartPr>
            <p14:xfrm>
              <a:off x="1812925" y="4625975"/>
              <a:ext cx="231775" cy="330200"/>
            </p14:xfrm>
          </p:contentPart>
        </mc:Choice>
        <mc:Fallback>
          <p:pic>
            <p:nvPicPr>
              <p:cNvPr id="105474" name="Ink 2"/>
              <p:cNvPicPr>
                <a:picLocks noRot="1" noChangeAspect="1" noEditPoints="1" noChangeArrowheads="1" noChangeShapeType="1"/>
              </p:cNvPicPr>
              <p:nvPr/>
            </p:nvPicPr>
            <p:blipFill>
              <a:blip r:embed="rId9" cstate="print"/>
              <a:stretch>
                <a:fillRect/>
              </a:stretch>
            </p:blipFill>
            <p:spPr>
              <a:xfrm>
                <a:off x="1803877" y="4616653"/>
                <a:ext cx="249872" cy="348843"/>
              </a:xfrm>
              <a:prstGeom prst="rect">
                <a:avLst/>
              </a:prstGeom>
            </p:spPr>
          </p:pic>
        </mc:Fallback>
      </mc:AlternateContent>
      <mc:AlternateContent xmlns:mc="http://schemas.openxmlformats.org/markup-compatibility/2006">
        <mc:Choice xmlns:p14="http://schemas.microsoft.com/office/powerpoint/2010/main" xmlns="" Requires="p14">
          <p:contentPart p14:bwMode="auto" r:id="rId10">
            <p14:nvContentPartPr>
              <p14:cNvPr id="105475" name="Ink 3"/>
              <p14:cNvContentPartPr>
                <a14:cpLocks xmlns:a14="http://schemas.microsoft.com/office/drawing/2010/main" noRot="1" noChangeAspect="1" noEditPoints="1" noChangeArrowheads="1" noChangeShapeType="1"/>
              </p14:cNvContentPartPr>
              <p14:nvPr/>
            </p14:nvContentPartPr>
            <p14:xfrm>
              <a:off x="1893888" y="5857875"/>
              <a:ext cx="214312" cy="330200"/>
            </p14:xfrm>
          </p:contentPart>
        </mc:Choice>
        <mc:Fallback>
          <p:pic>
            <p:nvPicPr>
              <p:cNvPr id="105475" name="Ink 3"/>
              <p:cNvPicPr>
                <a:picLocks noRot="1" noChangeAspect="1" noEditPoints="1" noChangeArrowheads="1" noChangeShapeType="1"/>
              </p:cNvPicPr>
              <p:nvPr/>
            </p:nvPicPr>
            <p:blipFill>
              <a:blip r:embed="rId11" cstate="print"/>
              <a:stretch>
                <a:fillRect/>
              </a:stretch>
            </p:blipFill>
            <p:spPr>
              <a:xfrm>
                <a:off x="1884539" y="5848543"/>
                <a:ext cx="233010" cy="348863"/>
              </a:xfrm>
              <a:prstGeom prst="rect">
                <a:avLst/>
              </a:prstGeom>
            </p:spPr>
          </p:pic>
        </mc:Fallback>
      </mc:AlternateContent>
      <mc:AlternateContent xmlns:mc="http://schemas.openxmlformats.org/markup-compatibility/2006">
        <mc:Choice xmlns:p14="http://schemas.microsoft.com/office/powerpoint/2010/main" xmlns="" Requires="p14">
          <p:contentPart p14:bwMode="auto" r:id="rId12">
            <p14:nvContentPartPr>
              <p14:cNvPr id="105476" name="Ink 4"/>
              <p14:cNvContentPartPr>
                <a14:cpLocks xmlns:a14="http://schemas.microsoft.com/office/drawing/2010/main" noRot="1" noChangeAspect="1" noEditPoints="1" noChangeArrowheads="1" noChangeShapeType="1"/>
              </p14:cNvContentPartPr>
              <p14:nvPr/>
            </p14:nvContentPartPr>
            <p14:xfrm>
              <a:off x="2751138" y="5626100"/>
              <a:ext cx="196850" cy="455613"/>
            </p14:xfrm>
          </p:contentPart>
        </mc:Choice>
        <mc:Fallback>
          <p:pic>
            <p:nvPicPr>
              <p:cNvPr id="105476" name="Ink 4"/>
              <p:cNvPicPr>
                <a:picLocks noRot="1" noChangeAspect="1" noEditPoints="1" noChangeArrowheads="1" noChangeShapeType="1"/>
              </p:cNvPicPr>
              <p:nvPr/>
            </p:nvPicPr>
            <p:blipFill>
              <a:blip r:embed="rId13" cstate="print"/>
              <a:stretch>
                <a:fillRect/>
              </a:stretch>
            </p:blipFill>
            <p:spPr>
              <a:xfrm>
                <a:off x="2742047" y="5616772"/>
                <a:ext cx="215032" cy="474268"/>
              </a:xfrm>
              <a:prstGeom prst="rect">
                <a:avLst/>
              </a:prstGeom>
            </p:spPr>
          </p:pic>
        </mc:Fallback>
      </mc:AlternateContent>
      <mc:AlternateContent xmlns:mc="http://schemas.openxmlformats.org/markup-compatibility/2006">
        <mc:Choice xmlns:p14="http://schemas.microsoft.com/office/powerpoint/2010/main" xmlns="" Requires="p14">
          <p:contentPart p14:bwMode="auto" r:id="rId14">
            <p14:nvContentPartPr>
              <p14:cNvPr id="105477" name="Ink 5"/>
              <p14:cNvContentPartPr>
                <a14:cpLocks xmlns:a14="http://schemas.microsoft.com/office/drawing/2010/main" noRot="1" noChangeAspect="1" noEditPoints="1" noChangeArrowheads="1" noChangeShapeType="1"/>
              </p14:cNvContentPartPr>
              <p14:nvPr/>
            </p14:nvContentPartPr>
            <p14:xfrm>
              <a:off x="6357938" y="5276850"/>
              <a:ext cx="152400" cy="196850"/>
            </p14:xfrm>
          </p:contentPart>
        </mc:Choice>
        <mc:Fallback>
          <p:pic>
            <p:nvPicPr>
              <p:cNvPr id="105477" name="Ink 5"/>
              <p:cNvPicPr>
                <a:picLocks noRot="1" noChangeAspect="1" noEditPoints="1" noChangeArrowheads="1" noChangeShapeType="1"/>
              </p:cNvPicPr>
              <p:nvPr/>
            </p:nvPicPr>
            <p:blipFill>
              <a:blip r:embed="rId15" cstate="print"/>
              <a:stretch>
                <a:fillRect/>
              </a:stretch>
            </p:blipFill>
            <p:spPr>
              <a:xfrm>
                <a:off x="6348702" y="5267711"/>
                <a:ext cx="170873" cy="215129"/>
              </a:xfrm>
              <a:prstGeom prst="rect">
                <a:avLst/>
              </a:prstGeom>
            </p:spPr>
          </p:pic>
        </mc:Fallback>
      </mc:AlternateContent>
      <mc:AlternateContent xmlns:mc="http://schemas.openxmlformats.org/markup-compatibility/2006">
        <mc:Choice xmlns:p14="http://schemas.microsoft.com/office/powerpoint/2010/main" xmlns="" Requires="p14">
          <p:contentPart p14:bwMode="auto" r:id="rId16">
            <p14:nvContentPartPr>
              <p14:cNvPr id="105478" name="Ink 6"/>
              <p14:cNvContentPartPr>
                <a14:cpLocks xmlns:a14="http://schemas.microsoft.com/office/drawing/2010/main" noRot="1" noChangeAspect="1" noEditPoints="1" noChangeArrowheads="1" noChangeShapeType="1"/>
              </p14:cNvContentPartPr>
              <p14:nvPr/>
            </p14:nvContentPartPr>
            <p14:xfrm>
              <a:off x="4286250" y="6116638"/>
              <a:ext cx="169863" cy="142875"/>
            </p14:xfrm>
          </p:contentPart>
        </mc:Choice>
        <mc:Fallback>
          <p:pic>
            <p:nvPicPr>
              <p:cNvPr id="105478" name="Ink 6"/>
              <p:cNvPicPr>
                <a:picLocks noRot="1" noChangeAspect="1" noEditPoints="1" noChangeArrowheads="1" noChangeShapeType="1"/>
              </p:cNvPicPr>
              <p:nvPr/>
            </p:nvPicPr>
            <p:blipFill>
              <a:blip r:embed="rId17" cstate="print"/>
              <a:stretch>
                <a:fillRect/>
              </a:stretch>
            </p:blipFill>
            <p:spPr>
              <a:xfrm>
                <a:off x="4276933" y="6107555"/>
                <a:ext cx="188498" cy="1610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8">
            <p14:nvContentPartPr>
              <p14:cNvPr id="105479" name="Ink 7"/>
              <p14:cNvContentPartPr>
                <a14:cpLocks xmlns:a14="http://schemas.microsoft.com/office/drawing/2010/main" noRot="1" noChangeAspect="1" noEditPoints="1" noChangeArrowheads="1" noChangeShapeType="1"/>
              </p14:cNvContentPartPr>
              <p14:nvPr/>
            </p14:nvContentPartPr>
            <p14:xfrm>
              <a:off x="4125913" y="6000750"/>
              <a:ext cx="133350" cy="152400"/>
            </p14:xfrm>
          </p:contentPart>
        </mc:Choice>
        <mc:Fallback>
          <p:pic>
            <p:nvPicPr>
              <p:cNvPr id="105479" name="Ink 7"/>
              <p:cNvPicPr>
                <a:picLocks noRot="1" noChangeAspect="1" noEditPoints="1" noChangeArrowheads="1" noChangeShapeType="1"/>
              </p:cNvPicPr>
              <p:nvPr/>
            </p:nvPicPr>
            <p:blipFill>
              <a:blip r:embed="rId19" cstate="print"/>
              <a:stretch>
                <a:fillRect/>
              </a:stretch>
            </p:blipFill>
            <p:spPr>
              <a:xfrm>
                <a:off x="4116716" y="5991405"/>
                <a:ext cx="151743" cy="171091"/>
              </a:xfrm>
              <a:prstGeom prst="rect">
                <a:avLst/>
              </a:prstGeom>
            </p:spPr>
          </p:pic>
        </mc:Fallback>
      </mc:AlternateContent>
      <mc:AlternateContent xmlns:mc="http://schemas.openxmlformats.org/markup-compatibility/2006">
        <mc:Choice xmlns:p14="http://schemas.microsoft.com/office/powerpoint/2010/main" xmlns="" Requires="p14">
          <p:contentPart p14:bwMode="auto" r:id="rId20">
            <p14:nvContentPartPr>
              <p14:cNvPr id="105480" name="Ink 8"/>
              <p14:cNvContentPartPr>
                <a14:cpLocks xmlns:a14="http://schemas.microsoft.com/office/drawing/2010/main" noRot="1" noChangeAspect="1" noEditPoints="1" noChangeArrowheads="1" noChangeShapeType="1"/>
              </p14:cNvContentPartPr>
              <p14:nvPr/>
            </p14:nvContentPartPr>
            <p14:xfrm>
              <a:off x="5392738" y="4170363"/>
              <a:ext cx="198437" cy="268287"/>
            </p14:xfrm>
          </p:contentPart>
        </mc:Choice>
        <mc:Fallback>
          <p:pic>
            <p:nvPicPr>
              <p:cNvPr id="105480" name="Ink 8"/>
              <p:cNvPicPr>
                <a:picLocks noRot="1" noChangeAspect="1" noEditPoints="1" noChangeArrowheads="1" noChangeShapeType="1"/>
              </p:cNvPicPr>
              <p:nvPr/>
            </p:nvPicPr>
            <p:blipFill>
              <a:blip r:embed="rId21" cstate="print"/>
              <a:stretch>
                <a:fillRect/>
              </a:stretch>
            </p:blipFill>
            <p:spPr>
              <a:xfrm>
                <a:off x="5383357" y="4161000"/>
                <a:ext cx="217198" cy="287013"/>
              </a:xfrm>
              <a:prstGeom prst="rect">
                <a:avLst/>
              </a:prstGeom>
            </p:spPr>
          </p:pic>
        </mc:Fallback>
      </mc:AlternateContent>
      <mc:AlternateContent xmlns:mc="http://schemas.openxmlformats.org/markup-compatibility/2006">
        <mc:Choice xmlns:p14="http://schemas.microsoft.com/office/powerpoint/2010/main" xmlns="" Requires="p14">
          <p:contentPart p14:bwMode="auto" r:id="rId22">
            <p14:nvContentPartPr>
              <p14:cNvPr id="105481" name="Ink 9"/>
              <p14:cNvContentPartPr>
                <a14:cpLocks xmlns:a14="http://schemas.microsoft.com/office/drawing/2010/main" noRot="1" noChangeAspect="1" noEditPoints="1" noChangeArrowheads="1" noChangeShapeType="1"/>
              </p14:cNvContentPartPr>
              <p14:nvPr/>
            </p14:nvContentPartPr>
            <p14:xfrm>
              <a:off x="7232650" y="4179888"/>
              <a:ext cx="152400" cy="177800"/>
            </p14:xfrm>
          </p:contentPart>
        </mc:Choice>
        <mc:Fallback>
          <p:pic>
            <p:nvPicPr>
              <p:cNvPr id="105481" name="Ink 9"/>
              <p:cNvPicPr>
                <a:picLocks noRot="1" noChangeAspect="1" noEditPoints="1" noChangeArrowheads="1" noChangeShapeType="1"/>
              </p:cNvPicPr>
              <p:nvPr/>
            </p:nvPicPr>
            <p:blipFill>
              <a:blip r:embed="rId23" cstate="print"/>
              <a:stretch>
                <a:fillRect/>
              </a:stretch>
            </p:blipFill>
            <p:spPr>
              <a:xfrm>
                <a:off x="7223392" y="4170587"/>
                <a:ext cx="170916" cy="196403"/>
              </a:xfrm>
              <a:prstGeom prst="rect">
                <a:avLst/>
              </a:prstGeom>
            </p:spPr>
          </p:pic>
        </mc:Fallback>
      </mc:AlternateContent>
      <mc:AlternateContent xmlns:mc="http://schemas.openxmlformats.org/markup-compatibility/2006">
        <mc:Choice xmlns:p14="http://schemas.microsoft.com/office/powerpoint/2010/main" xmlns="" Requires="p14">
          <p:contentPart p14:bwMode="auto" r:id="rId24">
            <p14:nvContentPartPr>
              <p14:cNvPr id="105482" name="Ink 10"/>
              <p14:cNvContentPartPr>
                <a14:cpLocks xmlns:a14="http://schemas.microsoft.com/office/drawing/2010/main" noRot="1" noChangeAspect="1" noEditPoints="1" noChangeArrowheads="1" noChangeShapeType="1"/>
              </p14:cNvContentPartPr>
              <p14:nvPr/>
            </p14:nvContentPartPr>
            <p14:xfrm>
              <a:off x="5170488" y="6269038"/>
              <a:ext cx="169862" cy="187325"/>
            </p14:xfrm>
          </p:contentPart>
        </mc:Choice>
        <mc:Fallback>
          <p:pic>
            <p:nvPicPr>
              <p:cNvPr id="105482" name="Ink 10"/>
              <p:cNvPicPr>
                <a:picLocks noRot="1" noChangeAspect="1" noEditPoints="1" noChangeArrowheads="1" noChangeShapeType="1"/>
              </p:cNvPicPr>
              <p:nvPr/>
            </p:nvPicPr>
            <p:blipFill>
              <a:blip r:embed="rId25" cstate="print"/>
              <a:stretch>
                <a:fillRect/>
              </a:stretch>
            </p:blipFill>
            <p:spPr>
              <a:xfrm>
                <a:off x="5161131" y="6259743"/>
                <a:ext cx="188576" cy="205915"/>
              </a:xfrm>
              <a:prstGeom prst="rect">
                <a:avLst/>
              </a:prstGeom>
            </p:spPr>
          </p:pic>
        </mc:Fallback>
      </mc:AlternateContent>
      <mc:AlternateContent xmlns:mc="http://schemas.openxmlformats.org/markup-compatibility/2006">
        <mc:Choice xmlns:p14="http://schemas.microsoft.com/office/powerpoint/2010/main" xmlns="" Requires="p14">
          <p:contentPart p14:bwMode="auto" r:id="rId26">
            <p14:nvContentPartPr>
              <p14:cNvPr id="105483" name="Ink 11"/>
              <p14:cNvContentPartPr>
                <a14:cpLocks xmlns:a14="http://schemas.microsoft.com/office/drawing/2010/main" noRot="1" noChangeAspect="1" noEditPoints="1" noChangeArrowheads="1" noChangeShapeType="1"/>
              </p14:cNvContentPartPr>
              <p14:nvPr/>
            </p14:nvContentPartPr>
            <p14:xfrm>
              <a:off x="955675" y="5187950"/>
              <a:ext cx="241300" cy="393700"/>
            </p14:xfrm>
          </p:contentPart>
        </mc:Choice>
        <mc:Fallback>
          <p:pic>
            <p:nvPicPr>
              <p:cNvPr id="105483" name="Ink 11"/>
              <p:cNvPicPr>
                <a:picLocks noRot="1" noChangeAspect="1" noEditPoints="1" noChangeArrowheads="1" noChangeShapeType="1"/>
              </p:cNvPicPr>
              <p:nvPr/>
            </p:nvPicPr>
            <p:blipFill>
              <a:blip r:embed="rId27" cstate="print"/>
              <a:stretch>
                <a:fillRect/>
              </a:stretch>
            </p:blipFill>
            <p:spPr>
              <a:xfrm>
                <a:off x="946408" y="5178644"/>
                <a:ext cx="259834" cy="412311"/>
              </a:xfrm>
              <a:prstGeom prst="rect">
                <a:avLst/>
              </a:prstGeom>
            </p:spPr>
          </p:pic>
        </mc:Fallback>
      </mc:AlternateContent>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24" y="0"/>
            <a:ext cx="4714876" cy="785794"/>
          </a:xfrm>
        </p:spPr>
        <p:txBody>
          <a:bodyPr>
            <a:normAutofit fontScale="90000"/>
          </a:bodyPr>
          <a:lstStyle/>
          <a:p>
            <a:pPr algn="ctr"/>
            <a:r>
              <a:rPr lang="en-US" sz="4800" dirty="0" smtClean="0"/>
              <a:t>SHAPE</a:t>
            </a:r>
            <a:endParaRPr lang="el-GR" sz="4800" dirty="0"/>
          </a:p>
        </p:txBody>
      </p:sp>
      <p:sp>
        <p:nvSpPr>
          <p:cNvPr id="4" name="Text Placeholder 3"/>
          <p:cNvSpPr>
            <a:spLocks noGrp="1"/>
          </p:cNvSpPr>
          <p:nvPr>
            <p:ph type="body" sz="half" idx="2"/>
          </p:nvPr>
        </p:nvSpPr>
        <p:spPr>
          <a:xfrm>
            <a:off x="0" y="214290"/>
            <a:ext cx="4500562" cy="6643710"/>
          </a:xfrm>
        </p:spPr>
        <p:txBody>
          <a:bodyPr>
            <a:normAutofit fontScale="92500"/>
          </a:bodyPr>
          <a:lstStyle/>
          <a:p>
            <a:pPr algn="just"/>
            <a:r>
              <a:rPr lang="en-US" sz="2400" dirty="0" smtClean="0"/>
              <a:t>'The Blue Fan' uses accurate representational </a:t>
            </a:r>
            <a:r>
              <a:rPr lang="en-US" sz="2400" b="1" dirty="0" smtClean="0"/>
              <a:t>shapes</a:t>
            </a:r>
            <a:r>
              <a:rPr lang="en-US" sz="2400" dirty="0" smtClean="0"/>
              <a:t> which play a </a:t>
            </a:r>
            <a:r>
              <a:rPr lang="en-US" sz="2400" b="1" dirty="0" smtClean="0"/>
              <a:t>major role </a:t>
            </a:r>
            <a:r>
              <a:rPr lang="en-US" sz="2400" dirty="0" smtClean="0"/>
              <a:t>in the composition of the work; the balance of the other visual elements is altered for creative effect: tone and texture are suppressed to allow the </a:t>
            </a:r>
            <a:r>
              <a:rPr lang="en-US" sz="2400" u="sng" dirty="0" smtClean="0"/>
              <a:t>expressive qualities of </a:t>
            </a:r>
            <a:r>
              <a:rPr lang="en-US" sz="2400" b="1" u="sng" dirty="0" smtClean="0"/>
              <a:t>shape, </a:t>
            </a:r>
            <a:r>
              <a:rPr lang="en-US" sz="2400" b="1" u="sng" dirty="0" err="1" smtClean="0"/>
              <a:t>colour</a:t>
            </a:r>
            <a:r>
              <a:rPr lang="en-US" sz="2400" b="1" u="sng" dirty="0" smtClean="0"/>
              <a:t> </a:t>
            </a:r>
            <a:r>
              <a:rPr lang="en-US" sz="2400" u="sng" dirty="0" smtClean="0"/>
              <a:t>and </a:t>
            </a:r>
            <a:r>
              <a:rPr lang="en-US" sz="2400" b="1" u="sng" dirty="0" smtClean="0"/>
              <a:t>pattern</a:t>
            </a:r>
            <a:r>
              <a:rPr lang="en-US" sz="2400" u="sng" dirty="0" smtClean="0"/>
              <a:t> to flourish.</a:t>
            </a:r>
          </a:p>
          <a:p>
            <a:pPr algn="just"/>
            <a:endParaRPr lang="en-US" sz="2400" u="sng" dirty="0" smtClean="0"/>
          </a:p>
          <a:p>
            <a:r>
              <a:rPr lang="en-US" sz="2400" b="1" spc="300" dirty="0" smtClean="0"/>
              <a:t>Organic</a:t>
            </a:r>
            <a:r>
              <a:rPr lang="en-US" sz="2400" b="1" dirty="0" smtClean="0"/>
              <a:t> shapes</a:t>
            </a:r>
            <a:r>
              <a:rPr lang="en-US" sz="2400" dirty="0" smtClean="0"/>
              <a:t> are usually natural, irregular and freeform in character. They are often associated with </a:t>
            </a:r>
            <a:r>
              <a:rPr lang="en-US" sz="2400" b="1" dirty="0" smtClean="0">
                <a:effectLst>
                  <a:outerShdw blurRad="38100" dist="38100" dir="2700000" algn="tl">
                    <a:srgbClr val="000000">
                      <a:alpha val="43137"/>
                    </a:srgbClr>
                  </a:outerShdw>
                </a:effectLst>
              </a:rPr>
              <a:t>anatomical forms </a:t>
            </a:r>
            <a:r>
              <a:rPr lang="en-US" sz="2400" dirty="0" smtClean="0"/>
              <a:t>such as </a:t>
            </a:r>
            <a:r>
              <a:rPr lang="en-US" sz="2400" dirty="0" smtClean="0">
                <a:effectLst>
                  <a:outerShdw blurRad="38100" dist="38100" dir="2700000" algn="tl">
                    <a:srgbClr val="000000">
                      <a:alpha val="43137"/>
                    </a:srgbClr>
                  </a:outerShdw>
                </a:effectLst>
              </a:rPr>
              <a:t>heart</a:t>
            </a:r>
            <a:r>
              <a:rPr lang="en-US" sz="2400" dirty="0" smtClean="0"/>
              <a:t> and </a:t>
            </a:r>
            <a:r>
              <a:rPr lang="en-US" sz="2400" dirty="0" smtClean="0">
                <a:effectLst>
                  <a:outerShdw blurRad="38100" dist="38100" dir="2700000" algn="tl">
                    <a:srgbClr val="000000">
                      <a:alpha val="43137"/>
                    </a:srgbClr>
                  </a:outerShdw>
                </a:effectLst>
              </a:rPr>
              <a:t>kidney</a:t>
            </a:r>
            <a:r>
              <a:rPr lang="en-US" sz="2400" dirty="0" smtClean="0"/>
              <a:t> shapes.</a:t>
            </a:r>
          </a:p>
          <a:p>
            <a:r>
              <a:rPr lang="en-US" sz="2400" dirty="0" smtClean="0"/>
              <a:t>Organic shapes can convey a sense of formation and development, and suggest qualities such as softness, sensuality, flexibility and fluidity.</a:t>
            </a:r>
          </a:p>
          <a:p>
            <a:pPr algn="just"/>
            <a:endParaRPr lang="el-GR" sz="2000" u="sng" dirty="0"/>
          </a:p>
        </p:txBody>
      </p:sp>
      <p:sp>
        <p:nvSpPr>
          <p:cNvPr id="6" name="Rectangle 5"/>
          <p:cNvSpPr/>
          <p:nvPr/>
        </p:nvSpPr>
        <p:spPr>
          <a:xfrm>
            <a:off x="4214810" y="6143644"/>
            <a:ext cx="5143504" cy="646331"/>
          </a:xfrm>
          <a:prstGeom prst="rect">
            <a:avLst/>
          </a:prstGeom>
        </p:spPr>
        <p:txBody>
          <a:bodyPr wrap="square">
            <a:spAutoFit/>
          </a:bodyPr>
          <a:lstStyle/>
          <a:p>
            <a:r>
              <a:rPr lang="en-US" dirty="0" smtClean="0"/>
              <a:t>             FRANCIS CAMPBELL BOILEAU CADELL</a:t>
            </a:r>
          </a:p>
          <a:p>
            <a:pPr algn="ctr"/>
            <a:r>
              <a:rPr lang="en-US" dirty="0" smtClean="0"/>
              <a:t>The Blue Fan, 1922 (oil on canvas).</a:t>
            </a:r>
            <a:endParaRPr lang="el-GR" dirty="0"/>
          </a:p>
        </p:txBody>
      </p:sp>
      <p:sp>
        <p:nvSpPr>
          <p:cNvPr id="8" name="Rectangle 7"/>
          <p:cNvSpPr/>
          <p:nvPr/>
        </p:nvSpPr>
        <p:spPr>
          <a:xfrm flipH="1">
            <a:off x="4572000" y="1643051"/>
            <a:ext cx="4572000" cy="646331"/>
          </a:xfrm>
          <a:prstGeom prst="rect">
            <a:avLst/>
          </a:prstGeom>
        </p:spPr>
        <p:txBody>
          <a:bodyPr wrap="square">
            <a:spAutoFit/>
          </a:bodyPr>
          <a:lstStyle/>
          <a:p>
            <a:pPr algn="ctr"/>
            <a:r>
              <a:rPr lang="en-US" dirty="0" smtClean="0"/>
              <a:t>GRAHAM SUTHERLAND</a:t>
            </a:r>
            <a:br>
              <a:rPr lang="en-US" dirty="0" smtClean="0"/>
            </a:br>
            <a:r>
              <a:rPr lang="en-US" dirty="0" smtClean="0"/>
              <a:t>Pastoral, 1930 (etching)</a:t>
            </a:r>
            <a:r>
              <a:rPr lang="el-GR" dirty="0" smtClean="0"/>
              <a:t>.</a:t>
            </a:r>
            <a:endParaRPr lang="el-GR" dirty="0"/>
          </a:p>
        </p:txBody>
      </p:sp>
      <p:pic>
        <p:nvPicPr>
          <p:cNvPr id="9" name="Picture 2" descr="FRANCIS CAMPBELL BOILEAU CADELL (1883-1937) The Blue Fan, 1922 (oil on canvas)"/>
          <p:cNvPicPr>
            <a:picLocks noChangeAspect="1" noChangeArrowheads="1"/>
          </p:cNvPicPr>
          <p:nvPr/>
        </p:nvPicPr>
        <p:blipFill>
          <a:blip r:embed="rId2" cstate="print"/>
          <a:srcRect/>
          <a:stretch>
            <a:fillRect/>
          </a:stretch>
        </p:blipFill>
        <p:spPr bwMode="auto">
          <a:xfrm>
            <a:off x="4415012" y="1071546"/>
            <a:ext cx="4728988" cy="5000660"/>
          </a:xfrm>
          <a:prstGeom prst="rect">
            <a:avLst/>
          </a:prstGeom>
          <a:noFill/>
        </p:spPr>
      </p:pic>
      <p:pic>
        <p:nvPicPr>
          <p:cNvPr id="104449" name="Picture 1" descr="C:\Users\αγαπουλακι\Desktop\P07117_10.jpg"/>
          <p:cNvPicPr>
            <a:picLocks noChangeAspect="1" noChangeArrowheads="1"/>
          </p:cNvPicPr>
          <p:nvPr/>
        </p:nvPicPr>
        <p:blipFill>
          <a:blip r:embed="rId3" cstate="print"/>
          <a:srcRect/>
          <a:stretch>
            <a:fillRect/>
          </a:stretch>
        </p:blipFill>
        <p:spPr bwMode="auto">
          <a:xfrm>
            <a:off x="0" y="0"/>
            <a:ext cx="5035113"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xEl>
                                              <p:pRg st="0" end="0"/>
                                            </p:txEl>
                                          </p:spTgt>
                                        </p:tgtEl>
                                      </p:cBhvr>
                                    </p:animEffect>
                                    <p:set>
                                      <p:cBhvr>
                                        <p:cTn id="20"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449"/>
                                        </p:tgtEl>
                                        <p:attrNameLst>
                                          <p:attrName>style.visibility</p:attrName>
                                        </p:attrNameLst>
                                      </p:cBhvr>
                                      <p:to>
                                        <p:strVal val="visible"/>
                                      </p:to>
                                    </p:set>
                                    <p:animEffect transition="in" filter="fade">
                                      <p:cBhvr>
                                        <p:cTn id="33" dur="2000"/>
                                        <p:tgtEl>
                                          <p:spTgt spid="10444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000132"/>
          </a:xfrm>
        </p:spPr>
        <p:txBody>
          <a:bodyPr>
            <a:noAutofit/>
          </a:bodyPr>
          <a:lstStyle/>
          <a:p>
            <a:r>
              <a:rPr lang="en-US" sz="3200" dirty="0" smtClean="0"/>
              <a:t>Identifying  </a:t>
            </a:r>
            <a:r>
              <a:rPr lang="en-US" sz="3200" dirty="0" smtClean="0">
                <a:effectLst>
                  <a:outerShdw blurRad="38100" dist="38100" dir="2700000" algn="tl">
                    <a:srgbClr val="000000">
                      <a:alpha val="43137"/>
                    </a:srgbClr>
                  </a:outerShdw>
                </a:effectLst>
              </a:rPr>
              <a:t>tone</a:t>
            </a:r>
            <a:r>
              <a:rPr lang="en-US" sz="3200" dirty="0" smtClean="0"/>
              <a:t> of </a:t>
            </a:r>
            <a:r>
              <a:rPr lang="en-US" sz="3200" dirty="0" err="1" smtClean="0"/>
              <a:t>colour</a:t>
            </a:r>
            <a:r>
              <a:rPr lang="en-US" sz="3200" dirty="0" smtClean="0"/>
              <a:t> under the microscope:</a:t>
            </a:r>
            <a:r>
              <a:rPr lang="en-US" sz="3600" dirty="0" smtClean="0"/>
              <a:t/>
            </a:r>
            <a:br>
              <a:rPr lang="en-US" sz="3600" dirty="0" smtClean="0"/>
            </a:br>
            <a:r>
              <a:rPr lang="en-US" sz="3200" dirty="0" smtClean="0"/>
              <a:t>basophilic-</a:t>
            </a:r>
            <a:r>
              <a:rPr lang="en-US" sz="3200" dirty="0" err="1" smtClean="0"/>
              <a:t>amphophilic</a:t>
            </a:r>
            <a:r>
              <a:rPr lang="en-US" sz="3200" dirty="0" smtClean="0"/>
              <a:t>-</a:t>
            </a:r>
            <a:r>
              <a:rPr lang="en-US" sz="3200" dirty="0" err="1" smtClean="0"/>
              <a:t>oxyphilic</a:t>
            </a:r>
            <a:r>
              <a:rPr lang="en-US" sz="3200" dirty="0" smtClean="0"/>
              <a:t> cytoplasm.</a:t>
            </a:r>
            <a:br>
              <a:rPr lang="en-US" sz="3200" dirty="0" smtClean="0"/>
            </a:br>
            <a:endParaRPr lang="el-GR" sz="3200" dirty="0"/>
          </a:p>
        </p:txBody>
      </p:sp>
      <p:pic>
        <p:nvPicPr>
          <p:cNvPr id="133123" name="Picture 3" descr="C:\Users\αγαπουλακι\Desktop\amphophilic basophilic Adrenal_PheoA9_6.jpg"/>
          <p:cNvPicPr>
            <a:picLocks noChangeAspect="1" noChangeArrowheads="1"/>
          </p:cNvPicPr>
          <p:nvPr/>
        </p:nvPicPr>
        <p:blipFill>
          <a:blip r:embed="rId3" cstate="print"/>
          <a:srcRect/>
          <a:stretch>
            <a:fillRect/>
          </a:stretch>
        </p:blipFill>
        <p:spPr bwMode="auto">
          <a:xfrm rot="5400000">
            <a:off x="-502957" y="1860221"/>
            <a:ext cx="5572166" cy="3994815"/>
          </a:xfrm>
          <a:prstGeom prst="rect">
            <a:avLst/>
          </a:prstGeom>
          <a:noFill/>
        </p:spPr>
      </p:pic>
      <p:pic>
        <p:nvPicPr>
          <p:cNvPr id="133124" name="Picture 4" descr="C:\Users\αγαπουλακι\Desktop\Adrenal_Pheochromocytoma4.jpg"/>
          <p:cNvPicPr>
            <a:picLocks noChangeAspect="1" noChangeArrowheads="1"/>
          </p:cNvPicPr>
          <p:nvPr/>
        </p:nvPicPr>
        <p:blipFill>
          <a:blip r:embed="rId4" cstate="print"/>
          <a:srcRect/>
          <a:stretch>
            <a:fillRect/>
          </a:stretch>
        </p:blipFill>
        <p:spPr bwMode="auto">
          <a:xfrm>
            <a:off x="4857752" y="3857627"/>
            <a:ext cx="3857652" cy="2800679"/>
          </a:xfrm>
          <a:prstGeom prst="rect">
            <a:avLst/>
          </a:prstGeom>
          <a:noFill/>
        </p:spPr>
      </p:pic>
      <p:pic>
        <p:nvPicPr>
          <p:cNvPr id="133125" name="Picture 5" descr="C:\Users\αγαπουλακι\Desktop\micro4.jpg"/>
          <p:cNvPicPr>
            <a:picLocks noChangeAspect="1" noChangeArrowheads="1"/>
          </p:cNvPicPr>
          <p:nvPr/>
        </p:nvPicPr>
        <p:blipFill>
          <a:blip r:embed="rId5" cstate="print"/>
          <a:srcRect/>
          <a:stretch>
            <a:fillRect/>
          </a:stretch>
        </p:blipFill>
        <p:spPr bwMode="auto">
          <a:xfrm>
            <a:off x="4857751" y="928669"/>
            <a:ext cx="3857653" cy="2835203"/>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82" y="1071546"/>
            <a:ext cx="5357818" cy="1071570"/>
          </a:xfrm>
        </p:spPr>
        <p:txBody>
          <a:bodyPr>
            <a:normAutofit fontScale="90000"/>
          </a:bodyPr>
          <a:lstStyle/>
          <a:p>
            <a:pPr algn="ctr"/>
            <a:r>
              <a:rPr lang="en-US" sz="3200" dirty="0" smtClean="0"/>
              <a:t>TONE</a:t>
            </a:r>
            <a:br>
              <a:rPr lang="en-US" sz="3200" dirty="0" smtClean="0"/>
            </a:br>
            <a:r>
              <a:rPr lang="en-US" sz="2800" dirty="0" smtClean="0"/>
              <a:t> </a:t>
            </a:r>
            <a:r>
              <a:rPr lang="en-US" sz="2200" dirty="0" smtClean="0"/>
              <a:t>The visual element of tone</a:t>
            </a:r>
            <a:r>
              <a:rPr lang="en-US" sz="2200" b="0" dirty="0" smtClean="0"/>
              <a:t> defines the </a:t>
            </a:r>
            <a:r>
              <a:rPr lang="en-US" sz="2200" b="0" dirty="0" smtClean="0">
                <a:effectLst>
                  <a:outerShdw blurRad="38100" dist="38100" dir="2700000" algn="tl">
                    <a:srgbClr val="000000">
                      <a:alpha val="43137"/>
                    </a:srgbClr>
                  </a:outerShdw>
                </a:effectLst>
              </a:rPr>
              <a:t>lightness</a:t>
            </a:r>
            <a:r>
              <a:rPr lang="en-US" sz="2200" b="0" dirty="0" smtClean="0"/>
              <a:t> or </a:t>
            </a:r>
            <a:r>
              <a:rPr lang="en-US" sz="2200" b="0" dirty="0" smtClean="0">
                <a:effectLst>
                  <a:outerShdw blurRad="38100" dist="38100" dir="2700000" algn="tl">
                    <a:srgbClr val="000000">
                      <a:alpha val="43137"/>
                    </a:srgbClr>
                  </a:outerShdw>
                </a:effectLst>
              </a:rPr>
              <a:t>darkness</a:t>
            </a:r>
            <a:r>
              <a:rPr lang="en-US" sz="2200" b="0" dirty="0" smtClean="0"/>
              <a:t> of a </a:t>
            </a:r>
            <a:r>
              <a:rPr lang="en-US" sz="2200" b="0" dirty="0" err="1" smtClean="0"/>
              <a:t>colour</a:t>
            </a:r>
            <a:r>
              <a:rPr lang="en-US" sz="2200" b="0" dirty="0" smtClean="0"/>
              <a:t>. </a:t>
            </a:r>
            <a:br>
              <a:rPr lang="en-US" sz="2200" b="0" dirty="0" smtClean="0"/>
            </a:br>
            <a:r>
              <a:rPr lang="en-US" sz="2200" b="0" dirty="0" smtClean="0"/>
              <a:t>The tonal values of an artwork can be adjusted </a:t>
            </a:r>
            <a:br>
              <a:rPr lang="en-US" sz="2200" b="0" dirty="0" smtClean="0"/>
            </a:br>
            <a:r>
              <a:rPr lang="en-US" sz="2200" b="0" dirty="0" smtClean="0"/>
              <a:t>to alter its </a:t>
            </a:r>
            <a:r>
              <a:rPr lang="en-US" sz="2200" b="0" dirty="0" smtClean="0">
                <a:effectLst>
                  <a:outerShdw blurRad="38100" dist="38100" dir="2700000" algn="tl">
                    <a:srgbClr val="000000">
                      <a:alpha val="43137"/>
                    </a:srgbClr>
                  </a:outerShdw>
                </a:effectLst>
              </a:rPr>
              <a:t>expressive</a:t>
            </a:r>
            <a:r>
              <a:rPr lang="en-US" sz="2200" b="0" dirty="0" smtClean="0"/>
              <a:t> character. </a:t>
            </a:r>
            <a:r>
              <a:rPr lang="en-US" sz="3200" dirty="0" smtClean="0"/>
              <a:t/>
            </a:r>
            <a:br>
              <a:rPr lang="en-US" sz="3200" dirty="0" smtClean="0"/>
            </a:br>
            <a:r>
              <a:rPr lang="en-US" sz="3200" dirty="0" smtClean="0"/>
              <a:t> </a:t>
            </a:r>
            <a:endParaRPr lang="el-GR" sz="3200" dirty="0"/>
          </a:p>
        </p:txBody>
      </p:sp>
      <p:sp>
        <p:nvSpPr>
          <p:cNvPr id="4" name="Text Placeholder 3"/>
          <p:cNvSpPr>
            <a:spLocks noGrp="1"/>
          </p:cNvSpPr>
          <p:nvPr>
            <p:ph type="body" sz="half" idx="2"/>
          </p:nvPr>
        </p:nvSpPr>
        <p:spPr>
          <a:xfrm>
            <a:off x="0" y="142852"/>
            <a:ext cx="4071934" cy="6715148"/>
          </a:xfrm>
        </p:spPr>
        <p:txBody>
          <a:bodyPr>
            <a:noAutofit/>
          </a:bodyPr>
          <a:lstStyle/>
          <a:p>
            <a:r>
              <a:rPr lang="en-US" sz="2000" dirty="0" smtClean="0"/>
              <a:t>A silkscreen print that explores the parameters of perception in relation to </a:t>
            </a:r>
            <a:r>
              <a:rPr lang="en-US" sz="2000" dirty="0" smtClean="0">
                <a:effectLst>
                  <a:outerShdw blurRad="38100" dist="38100" dir="2700000" algn="tl">
                    <a:srgbClr val="000000">
                      <a:alpha val="43137"/>
                    </a:srgbClr>
                  </a:outerShdw>
                </a:effectLst>
              </a:rPr>
              <a:t>tone</a:t>
            </a:r>
            <a:r>
              <a:rPr lang="en-US" sz="2000" dirty="0" smtClean="0"/>
              <a:t>, </a:t>
            </a:r>
            <a:r>
              <a:rPr lang="en-US" sz="2000" dirty="0" err="1" smtClean="0"/>
              <a:t>colour</a:t>
            </a:r>
            <a:r>
              <a:rPr lang="en-US" sz="2000" dirty="0" smtClean="0"/>
              <a:t> and form.  Cohen  uses a photographic halftone grid to reduce a black and white image of  the pop artist Richard Hamilton to a network of dots. This also </a:t>
            </a:r>
            <a:r>
              <a:rPr lang="en-US" sz="2000" u="sng" dirty="0" smtClean="0"/>
              <a:t>has </a:t>
            </a:r>
            <a:r>
              <a:rPr lang="en-US" sz="2000" u="sng" dirty="0" smtClean="0">
                <a:effectLst>
                  <a:outerShdw blurRad="38100" dist="38100" dir="2700000" algn="tl">
                    <a:srgbClr val="000000">
                      <a:alpha val="43137"/>
                    </a:srgbClr>
                  </a:outerShdw>
                </a:effectLst>
              </a:rPr>
              <a:t>the effect of </a:t>
            </a:r>
            <a:r>
              <a:rPr lang="en-US" sz="2000" u="sng" spc="300" dirty="0" smtClean="0">
                <a:effectLst>
                  <a:outerShdw blurRad="38100" dist="38100" dir="2700000" algn="tl">
                    <a:srgbClr val="000000">
                      <a:alpha val="43137"/>
                    </a:srgbClr>
                  </a:outerShdw>
                </a:effectLst>
              </a:rPr>
              <a:t>reducing</a:t>
            </a:r>
            <a:r>
              <a:rPr lang="en-US" sz="2000" u="sng" dirty="0" smtClean="0">
                <a:effectLst>
                  <a:outerShdw blurRad="38100" dist="38100" dir="2700000" algn="tl">
                    <a:srgbClr val="000000">
                      <a:alpha val="43137"/>
                    </a:srgbClr>
                  </a:outerShdw>
                </a:effectLst>
              </a:rPr>
              <a:t> </a:t>
            </a:r>
            <a:r>
              <a:rPr lang="en-US" sz="2000" b="1" u="sng" dirty="0" smtClean="0">
                <a:effectLst>
                  <a:outerShdw blurRad="38100" dist="38100" dir="2700000" algn="tl">
                    <a:srgbClr val="000000">
                      <a:alpha val="43137"/>
                    </a:srgbClr>
                  </a:outerShdw>
                </a:effectLst>
              </a:rPr>
              <a:t>the resolution </a:t>
            </a:r>
            <a:r>
              <a:rPr lang="en-US" sz="2000" u="sng" dirty="0" smtClean="0">
                <a:effectLst>
                  <a:outerShdw blurRad="38100" dist="38100" dir="2700000" algn="tl">
                    <a:srgbClr val="000000">
                      <a:alpha val="43137"/>
                    </a:srgbClr>
                  </a:outerShdw>
                </a:effectLst>
              </a:rPr>
              <a:t>of the image </a:t>
            </a:r>
            <a:r>
              <a:rPr lang="en-US" sz="2000" u="sng" dirty="0" smtClean="0"/>
              <a:t>to the threshold where any further reduction would make its form unrecognizable</a:t>
            </a:r>
            <a:r>
              <a:rPr lang="en-US" sz="2000" dirty="0" smtClean="0"/>
              <a:t>. In each of  10 similar prints, Cohen allocates three different </a:t>
            </a:r>
            <a:r>
              <a:rPr lang="en-US" sz="2000" dirty="0" err="1" smtClean="0"/>
              <a:t>colours</a:t>
            </a:r>
            <a:r>
              <a:rPr lang="en-US" sz="2000" dirty="0" smtClean="0"/>
              <a:t> which create a </a:t>
            </a:r>
            <a:r>
              <a:rPr lang="en-US" sz="2000" b="1" u="sng" dirty="0" smtClean="0">
                <a:effectLst>
                  <a:outerShdw blurRad="38100" dist="38100" dir="2700000" algn="tl">
                    <a:srgbClr val="000000">
                      <a:alpha val="43137"/>
                    </a:srgbClr>
                  </a:outerShdw>
                </a:effectLst>
              </a:rPr>
              <a:t>tonal relationship</a:t>
            </a:r>
            <a:r>
              <a:rPr lang="en-US" sz="2000" dirty="0" smtClean="0"/>
              <a:t>: one </a:t>
            </a:r>
            <a:r>
              <a:rPr lang="en-US" sz="2000" dirty="0" err="1" smtClean="0"/>
              <a:t>colour</a:t>
            </a:r>
            <a:r>
              <a:rPr lang="en-US" sz="2000" dirty="0" smtClean="0"/>
              <a:t> is applied to the </a:t>
            </a:r>
            <a:r>
              <a:rPr lang="en-US" sz="2000" b="1" dirty="0" smtClean="0">
                <a:effectLst>
                  <a:outerShdw blurRad="38100" dist="38100" dir="2700000" algn="tl">
                    <a:srgbClr val="000000">
                      <a:alpha val="43137"/>
                    </a:srgbClr>
                  </a:outerShdw>
                </a:effectLst>
              </a:rPr>
              <a:t>dot</a:t>
            </a:r>
            <a:r>
              <a:rPr lang="en-US" sz="2000" dirty="0" smtClean="0">
                <a:effectLst>
                  <a:outerShdw blurRad="38100" dist="38100" dir="2700000" algn="tl">
                    <a:srgbClr val="000000">
                      <a:alpha val="43137"/>
                    </a:srgbClr>
                  </a:outerShdw>
                </a:effectLst>
              </a:rPr>
              <a:t> structure</a:t>
            </a:r>
            <a:r>
              <a:rPr lang="en-US" sz="2000" dirty="0" smtClean="0"/>
              <a:t>, one </a:t>
            </a:r>
            <a:r>
              <a:rPr lang="en-US" sz="2000" dirty="0" err="1" smtClean="0"/>
              <a:t>colour</a:t>
            </a:r>
            <a:r>
              <a:rPr lang="en-US" sz="2000" dirty="0" smtClean="0"/>
              <a:t> to the </a:t>
            </a:r>
            <a:r>
              <a:rPr lang="en-US" sz="2000" b="1" dirty="0" smtClean="0"/>
              <a:t>background</a:t>
            </a:r>
            <a:r>
              <a:rPr lang="en-US" sz="2000" dirty="0" smtClean="0"/>
              <a:t> and one </a:t>
            </a:r>
            <a:r>
              <a:rPr lang="en-US" sz="2000" dirty="0" err="1" smtClean="0"/>
              <a:t>colour</a:t>
            </a:r>
            <a:r>
              <a:rPr lang="en-US" sz="2000" dirty="0" smtClean="0"/>
              <a:t> to the </a:t>
            </a:r>
            <a:r>
              <a:rPr lang="en-US" sz="2000" dirty="0" smtClean="0">
                <a:effectLst>
                  <a:outerShdw blurRad="38100" dist="38100" dir="2700000" algn="tl">
                    <a:srgbClr val="000000">
                      <a:alpha val="43137"/>
                    </a:srgbClr>
                  </a:outerShdw>
                </a:effectLst>
              </a:rPr>
              <a:t>drop-shadow</a:t>
            </a:r>
            <a:r>
              <a:rPr lang="en-US" sz="2000" dirty="0" smtClean="0"/>
              <a:t> that lifts the dots off the background. The final series of prints explores the </a:t>
            </a:r>
            <a:r>
              <a:rPr lang="en-US" sz="2000" dirty="0" smtClean="0">
                <a:effectLst>
                  <a:outerShdw blurRad="38100" dist="38100" dir="2700000" algn="tl">
                    <a:srgbClr val="000000">
                      <a:alpha val="43137"/>
                    </a:srgbClr>
                  </a:outerShdw>
                </a:effectLst>
              </a:rPr>
              <a:t>relationships between  </a:t>
            </a:r>
            <a:r>
              <a:rPr lang="en-US" sz="2000" spc="600" dirty="0" smtClean="0">
                <a:effectLst>
                  <a:outerShdw blurRad="38100" dist="38100" dir="2700000" algn="tl">
                    <a:srgbClr val="000000">
                      <a:alpha val="43137"/>
                    </a:srgbClr>
                  </a:outerShdw>
                </a:effectLst>
              </a:rPr>
              <a:t>tone</a:t>
            </a:r>
            <a:r>
              <a:rPr lang="en-US" sz="2000" dirty="0" smtClean="0">
                <a:effectLst>
                  <a:outerShdw blurRad="38100" dist="38100" dir="2700000" algn="tl">
                    <a:srgbClr val="000000">
                      <a:alpha val="43137"/>
                    </a:srgbClr>
                  </a:outerShdw>
                </a:effectLst>
              </a:rPr>
              <a:t> and </a:t>
            </a:r>
            <a:r>
              <a:rPr lang="en-US" sz="2000" dirty="0" err="1" smtClean="0">
                <a:effectLst>
                  <a:outerShdw blurRad="38100" dist="38100" dir="2700000" algn="tl">
                    <a:srgbClr val="000000">
                      <a:alpha val="43137"/>
                    </a:srgbClr>
                  </a:outerShdw>
                </a:effectLst>
              </a:rPr>
              <a:t>colour</a:t>
            </a:r>
            <a:r>
              <a:rPr lang="en-US" sz="2000" dirty="0" smtClean="0"/>
              <a:t> and how they </a:t>
            </a:r>
            <a:r>
              <a:rPr lang="en-US" sz="2000" dirty="0" smtClean="0">
                <a:effectLst>
                  <a:outerShdw blurRad="38100" dist="38100" dir="2700000" algn="tl">
                    <a:srgbClr val="000000">
                      <a:alpha val="43137"/>
                    </a:srgbClr>
                  </a:outerShdw>
                </a:effectLst>
              </a:rPr>
              <a:t>affect our perception of form.</a:t>
            </a:r>
          </a:p>
          <a:p>
            <a:endParaRPr lang="el-GR" sz="2000" dirty="0"/>
          </a:p>
        </p:txBody>
      </p:sp>
      <p:pic>
        <p:nvPicPr>
          <p:cNvPr id="123906" name="Picture 2" descr="HAROLD COHEN (b. 1928) Richard V, 1967 (silkscreen on paper)"/>
          <p:cNvPicPr>
            <a:picLocks noChangeAspect="1" noChangeArrowheads="1"/>
          </p:cNvPicPr>
          <p:nvPr/>
        </p:nvPicPr>
        <p:blipFill>
          <a:blip r:embed="rId2" cstate="print"/>
          <a:srcRect/>
          <a:stretch>
            <a:fillRect/>
          </a:stretch>
        </p:blipFill>
        <p:spPr bwMode="auto">
          <a:xfrm>
            <a:off x="3995868" y="1643050"/>
            <a:ext cx="5148132" cy="4572032"/>
          </a:xfrm>
          <a:prstGeom prst="rect">
            <a:avLst/>
          </a:prstGeom>
          <a:noFill/>
        </p:spPr>
      </p:pic>
      <p:sp>
        <p:nvSpPr>
          <p:cNvPr id="6" name="Rectangle 5"/>
          <p:cNvSpPr/>
          <p:nvPr/>
        </p:nvSpPr>
        <p:spPr>
          <a:xfrm>
            <a:off x="3714744" y="6215082"/>
            <a:ext cx="5429256" cy="646331"/>
          </a:xfrm>
          <a:prstGeom prst="rect">
            <a:avLst/>
          </a:prstGeom>
        </p:spPr>
        <p:txBody>
          <a:bodyPr wrap="square">
            <a:spAutoFit/>
          </a:bodyPr>
          <a:lstStyle/>
          <a:p>
            <a:pPr algn="ctr"/>
            <a:r>
              <a:rPr lang="en-US" dirty="0" smtClean="0"/>
              <a:t>HAROLD COHEN </a:t>
            </a:r>
            <a:br>
              <a:rPr lang="en-US" dirty="0" smtClean="0"/>
            </a:br>
            <a:r>
              <a:rPr lang="en-US" dirty="0" smtClean="0"/>
              <a:t>Richard V, 1967 (silkscreen on paper).</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fade">
                                      <p:cBhvr>
                                        <p:cTn id="7" dur="500"/>
                                        <p:tgtEl>
                                          <p:spTgt spid="1239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14876" cy="3357562"/>
          </a:xfrm>
        </p:spPr>
        <p:txBody>
          <a:bodyPr>
            <a:normAutofit/>
          </a:bodyPr>
          <a:lstStyle/>
          <a:p>
            <a:r>
              <a:rPr lang="en-GB" dirty="0" smtClean="0"/>
              <a:t>Glue and air </a:t>
            </a:r>
            <a:r>
              <a:rPr lang="en-GB" b="1" dirty="0" smtClean="0"/>
              <a:t>bubbles</a:t>
            </a:r>
            <a:r>
              <a:rPr lang="en-GB" dirty="0" smtClean="0"/>
              <a:t/>
            </a:r>
            <a:br>
              <a:rPr lang="en-GB" dirty="0" smtClean="0"/>
            </a:br>
            <a:r>
              <a:rPr lang="en-GB" sz="2800" dirty="0" smtClean="0"/>
              <a:t>by</a:t>
            </a:r>
            <a:br>
              <a:rPr lang="en-GB" sz="2800" dirty="0" smtClean="0"/>
            </a:br>
            <a:r>
              <a:rPr lang="en-GB" sz="2800" dirty="0" smtClean="0"/>
              <a:t> </a:t>
            </a:r>
            <a:r>
              <a:rPr lang="en-GB" sz="2400" dirty="0" smtClean="0"/>
              <a:t>Assoc. Prof. Dr M. </a:t>
            </a:r>
            <a:r>
              <a:rPr lang="en-GB" sz="2400" dirty="0" err="1" smtClean="0">
                <a:effectLst>
                  <a:outerShdw blurRad="38100" dist="38100" dir="2700000" algn="tl">
                    <a:srgbClr val="000000">
                      <a:alpha val="43137"/>
                    </a:srgbClr>
                  </a:outerShdw>
                </a:effectLst>
              </a:rPr>
              <a:t>Lambropoulou</a:t>
            </a:r>
            <a:endParaRPr lang="el-GR" sz="2400" dirty="0">
              <a:effectLst>
                <a:outerShdw blurRad="38100" dist="38100" dir="2700000" algn="tl">
                  <a:srgbClr val="000000">
                    <a:alpha val="43137"/>
                  </a:srgbClr>
                </a:outerShdw>
              </a:effectLst>
            </a:endParaRPr>
          </a:p>
        </p:txBody>
      </p:sp>
      <p:pic>
        <p:nvPicPr>
          <p:cNvPr id="131074" name="Picture 2"/>
          <p:cNvPicPr>
            <a:picLocks noChangeAspect="1" noChangeArrowheads="1"/>
          </p:cNvPicPr>
          <p:nvPr/>
        </p:nvPicPr>
        <p:blipFill>
          <a:blip r:embed="rId2" cstate="print"/>
          <a:srcRect/>
          <a:stretch>
            <a:fillRect/>
          </a:stretch>
        </p:blipFill>
        <p:spPr bwMode="auto">
          <a:xfrm>
            <a:off x="0" y="3374436"/>
            <a:ext cx="4643438" cy="3483563"/>
          </a:xfrm>
          <a:prstGeom prst="rect">
            <a:avLst/>
          </a:prstGeom>
          <a:noFill/>
          <a:ln w="9525">
            <a:noFill/>
            <a:miter lim="800000"/>
            <a:headEnd/>
            <a:tailEnd/>
          </a:ln>
          <a:effectLst/>
        </p:spPr>
      </p:pic>
      <p:pic>
        <p:nvPicPr>
          <p:cNvPr id="131075" name="Picture 3"/>
          <p:cNvPicPr>
            <a:picLocks noChangeAspect="1" noChangeArrowheads="1"/>
          </p:cNvPicPr>
          <p:nvPr/>
        </p:nvPicPr>
        <p:blipFill>
          <a:blip r:embed="rId3" cstate="print"/>
          <a:srcRect/>
          <a:stretch>
            <a:fillRect/>
          </a:stretch>
        </p:blipFill>
        <p:spPr bwMode="auto">
          <a:xfrm>
            <a:off x="4594886" y="0"/>
            <a:ext cx="4549114" cy="3412476"/>
          </a:xfrm>
          <a:prstGeom prst="rect">
            <a:avLst/>
          </a:prstGeom>
          <a:noFill/>
          <a:ln w="9525">
            <a:noFill/>
            <a:miter lim="800000"/>
            <a:headEnd/>
            <a:tailEnd/>
          </a:ln>
          <a:effectLst/>
        </p:spPr>
      </p:pic>
      <p:sp>
        <p:nvSpPr>
          <p:cNvPr id="5" name="Rectangle 4"/>
          <p:cNvSpPr/>
          <p:nvPr/>
        </p:nvSpPr>
        <p:spPr>
          <a:xfrm>
            <a:off x="4929190" y="4143380"/>
            <a:ext cx="3571899" cy="1815882"/>
          </a:xfrm>
          <a:prstGeom prst="rect">
            <a:avLst/>
          </a:prstGeom>
        </p:spPr>
        <p:txBody>
          <a:bodyPr wrap="square">
            <a:spAutoFit/>
          </a:bodyPr>
          <a:lstStyle/>
          <a:p>
            <a:pPr algn="ctr"/>
            <a:r>
              <a:rPr lang="en-US" sz="2800" dirty="0" smtClean="0"/>
              <a:t>Accordingly to the previous artwork,</a:t>
            </a:r>
          </a:p>
          <a:p>
            <a:pPr algn="ctr"/>
            <a:r>
              <a:rPr lang="en-US" sz="2800" dirty="0" smtClean="0"/>
              <a:t> two studies </a:t>
            </a:r>
            <a:endParaRPr lang="el-GR" sz="2800" dirty="0" smtClean="0"/>
          </a:p>
          <a:p>
            <a:pPr algn="ctr"/>
            <a:r>
              <a:rPr lang="en-US" sz="2800" dirty="0" smtClean="0"/>
              <a:t>in the use of </a:t>
            </a:r>
            <a:r>
              <a:rPr lang="en-US" sz="2800" b="1" dirty="0" smtClean="0"/>
              <a:t>tone</a:t>
            </a:r>
            <a:r>
              <a:rPr lang="el-GR" sz="2800" b="1" dirty="0" smtClean="0"/>
              <a:t>.</a:t>
            </a:r>
            <a:endParaRPr lang="el-GR" sz="28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338"/>
            <a:ext cx="9144000" cy="1000132"/>
          </a:xfrm>
        </p:spPr>
        <p:txBody>
          <a:bodyPr>
            <a:normAutofit fontScale="90000"/>
          </a:bodyPr>
          <a:lstStyle/>
          <a:p>
            <a:r>
              <a:rPr lang="en-US" dirty="0" smtClean="0"/>
              <a:t>A daily </a:t>
            </a:r>
            <a:r>
              <a:rPr lang="en-US" dirty="0" err="1" smtClean="0">
                <a:effectLst>
                  <a:outerShdw blurRad="38100" dist="38100" dir="2700000" algn="tl">
                    <a:srgbClr val="000000">
                      <a:alpha val="43137"/>
                    </a:srgbClr>
                  </a:outerShdw>
                </a:effectLst>
              </a:rPr>
              <a:t>colour</a:t>
            </a:r>
            <a:r>
              <a:rPr lang="en-US" dirty="0" smtClean="0"/>
              <a:t> burst under the microscope.</a:t>
            </a:r>
            <a:endParaRPr lang="el-GR" dirty="0"/>
          </a:p>
        </p:txBody>
      </p:sp>
      <p:pic>
        <p:nvPicPr>
          <p:cNvPr id="134146" name="Picture 2"/>
          <p:cNvPicPr>
            <a:picLocks noChangeAspect="1" noChangeArrowheads="1"/>
          </p:cNvPicPr>
          <p:nvPr/>
        </p:nvPicPr>
        <p:blipFill>
          <a:blip r:embed="rId2" cstate="print"/>
          <a:srcRect/>
          <a:stretch>
            <a:fillRect/>
          </a:stretch>
        </p:blipFill>
        <p:spPr bwMode="auto">
          <a:xfrm rot="5400000">
            <a:off x="210665" y="860848"/>
            <a:ext cx="5786478" cy="5779245"/>
          </a:xfrm>
          <a:prstGeom prst="rect">
            <a:avLst/>
          </a:prstGeom>
          <a:noFill/>
          <a:ln w="9525">
            <a:noFill/>
            <a:miter lim="800000"/>
            <a:headEnd/>
            <a:tailEnd/>
          </a:ln>
          <a:effectLst/>
        </p:spPr>
      </p:pic>
      <p:sp>
        <p:nvSpPr>
          <p:cNvPr id="4" name="Rectangle 3"/>
          <p:cNvSpPr/>
          <p:nvPr/>
        </p:nvSpPr>
        <p:spPr>
          <a:xfrm rot="10800000" flipV="1">
            <a:off x="6143636" y="1060416"/>
            <a:ext cx="3000364" cy="5262979"/>
          </a:xfrm>
          <a:prstGeom prst="rect">
            <a:avLst/>
          </a:prstGeom>
        </p:spPr>
        <p:txBody>
          <a:bodyPr wrap="square">
            <a:spAutoFit/>
          </a:bodyPr>
          <a:lstStyle/>
          <a:p>
            <a:r>
              <a:rPr lang="en-GB" sz="2400" u="sng" dirty="0" err="1" smtClean="0">
                <a:effectLst>
                  <a:outerShdw blurRad="38100" dist="38100" dir="2700000" algn="tl">
                    <a:srgbClr val="000000">
                      <a:alpha val="43137"/>
                    </a:srgbClr>
                  </a:outerShdw>
                </a:effectLst>
              </a:rPr>
              <a:t>Movat’s</a:t>
            </a:r>
            <a:r>
              <a:rPr lang="en-GB" sz="2400" u="sng" dirty="0" smtClean="0">
                <a:effectLst>
                  <a:outerShdw blurRad="38100" dist="38100" dir="2700000" algn="tl">
                    <a:srgbClr val="000000">
                      <a:alpha val="43137"/>
                    </a:srgbClr>
                  </a:outerShdw>
                </a:effectLst>
              </a:rPr>
              <a:t> </a:t>
            </a:r>
            <a:r>
              <a:rPr lang="en-GB" sz="2400" u="sng" dirty="0" err="1" smtClean="0"/>
              <a:t>Pentachrome</a:t>
            </a:r>
            <a:r>
              <a:rPr lang="en-GB" sz="2400" u="sng" dirty="0" smtClean="0"/>
              <a:t> stain on Bronchus  as </a:t>
            </a:r>
            <a:r>
              <a:rPr lang="en-US" sz="2400" u="sng" dirty="0" smtClean="0"/>
              <a:t>a striking example</a:t>
            </a:r>
            <a:endParaRPr lang="en-GB" sz="2400" u="sng" dirty="0" smtClean="0"/>
          </a:p>
          <a:p>
            <a:endParaRPr lang="en-GB" sz="2400" u="sng" dirty="0" smtClean="0"/>
          </a:p>
          <a:p>
            <a:pPr algn="ctr"/>
            <a:r>
              <a:rPr lang="en-GB" sz="2400" b="1" dirty="0" smtClean="0"/>
              <a:t>Five</a:t>
            </a:r>
            <a:r>
              <a:rPr lang="en-GB" sz="2400" dirty="0" smtClean="0"/>
              <a:t> stains are </a:t>
            </a:r>
            <a:r>
              <a:rPr lang="en-GB" sz="2400" b="1" dirty="0" smtClean="0"/>
              <a:t>combined</a:t>
            </a:r>
            <a:r>
              <a:rPr lang="en-GB" sz="2400" dirty="0" smtClean="0"/>
              <a:t> to monitor airway damage after lung transplantation. </a:t>
            </a:r>
          </a:p>
          <a:p>
            <a:endParaRPr lang="en-GB" sz="2400" dirty="0" smtClean="0"/>
          </a:p>
          <a:p>
            <a:r>
              <a:rPr lang="en-GB" sz="2400" dirty="0" smtClean="0">
                <a:effectLst>
                  <a:outerShdw blurRad="38100" dist="38100" dir="2700000" algn="tl">
                    <a:srgbClr val="000000">
                      <a:alpha val="43137"/>
                    </a:srgbClr>
                  </a:outerShdw>
                </a:effectLst>
              </a:rPr>
              <a:t>Elastic </a:t>
            </a:r>
            <a:r>
              <a:rPr lang="en-GB" sz="2400" dirty="0" err="1" smtClean="0">
                <a:effectLst>
                  <a:outerShdw blurRad="38100" dist="38100" dir="2700000" algn="tl">
                    <a:srgbClr val="000000">
                      <a:alpha val="43137"/>
                    </a:srgbClr>
                  </a:outerShdw>
                </a:effectLst>
              </a:rPr>
              <a:t>fibers</a:t>
            </a:r>
            <a:r>
              <a:rPr lang="en-GB" sz="2400" dirty="0" smtClean="0">
                <a:effectLst>
                  <a:outerShdw blurRad="38100" dist="38100" dir="2700000" algn="tl">
                    <a:srgbClr val="000000">
                      <a:alpha val="43137"/>
                    </a:srgbClr>
                  </a:outerShdw>
                </a:effectLst>
              </a:rPr>
              <a:t> - black, </a:t>
            </a:r>
            <a:r>
              <a:rPr lang="en-GB" sz="2400" dirty="0" err="1" smtClean="0">
                <a:solidFill>
                  <a:srgbClr val="00B0F0"/>
                </a:solidFill>
                <a:effectLst>
                  <a:outerShdw blurRad="38100" dist="38100" dir="2700000" algn="tl">
                    <a:srgbClr val="000000">
                      <a:alpha val="43137"/>
                    </a:srgbClr>
                  </a:outerShdw>
                </a:effectLst>
              </a:rPr>
              <a:t>mucin</a:t>
            </a:r>
            <a:r>
              <a:rPr lang="en-GB" sz="2400" dirty="0" smtClean="0">
                <a:effectLst>
                  <a:outerShdw blurRad="38100" dist="38100" dir="2700000" algn="tl">
                    <a:srgbClr val="000000">
                      <a:alpha val="43137"/>
                    </a:srgbClr>
                  </a:outerShdw>
                </a:effectLst>
              </a:rPr>
              <a:t> - </a:t>
            </a:r>
            <a:r>
              <a:rPr lang="en-GB" sz="2400" dirty="0" smtClean="0">
                <a:solidFill>
                  <a:srgbClr val="00B0F0"/>
                </a:solidFill>
                <a:effectLst>
                  <a:outerShdw blurRad="38100" dist="38100" dir="2700000" algn="tl">
                    <a:srgbClr val="000000">
                      <a:alpha val="43137"/>
                    </a:srgbClr>
                  </a:outerShdw>
                </a:effectLst>
              </a:rPr>
              <a:t>blue</a:t>
            </a:r>
            <a:r>
              <a:rPr lang="en-GB" sz="2400" dirty="0" smtClean="0">
                <a:effectLst>
                  <a:outerShdw blurRad="38100" dist="38100" dir="2700000" algn="tl">
                    <a:srgbClr val="000000">
                      <a:alpha val="43137"/>
                    </a:srgbClr>
                  </a:outerShdw>
                </a:effectLst>
              </a:rPr>
              <a:t>,</a:t>
            </a:r>
          </a:p>
          <a:p>
            <a:r>
              <a:rPr lang="en-GB" sz="2400" dirty="0" smtClean="0">
                <a:solidFill>
                  <a:srgbClr val="FF5050"/>
                </a:solidFill>
                <a:effectLst>
                  <a:outerShdw blurRad="38100" dist="38100" dir="2700000" algn="tl">
                    <a:srgbClr val="000000">
                      <a:alpha val="43137"/>
                    </a:srgbClr>
                  </a:outerShdw>
                </a:effectLst>
              </a:rPr>
              <a:t>muscle</a:t>
            </a:r>
            <a:r>
              <a:rPr lang="en-GB" sz="2400" dirty="0" smtClean="0">
                <a:effectLst>
                  <a:outerShdw blurRad="38100" dist="38100" dir="2700000" algn="tl">
                    <a:srgbClr val="000000">
                      <a:alpha val="43137"/>
                    </a:srgbClr>
                  </a:outerShdw>
                </a:effectLst>
              </a:rPr>
              <a:t> - </a:t>
            </a:r>
            <a:r>
              <a:rPr lang="en-GB" sz="2400" dirty="0" smtClean="0">
                <a:solidFill>
                  <a:srgbClr val="FF5050"/>
                </a:solidFill>
                <a:effectLst>
                  <a:outerShdw blurRad="38100" dist="38100" dir="2700000" algn="tl">
                    <a:srgbClr val="000000">
                      <a:alpha val="43137"/>
                    </a:srgbClr>
                  </a:outerShdw>
                </a:effectLst>
              </a:rPr>
              <a:t>red</a:t>
            </a:r>
            <a:r>
              <a:rPr lang="en-GB" sz="2400" dirty="0" smtClean="0">
                <a:effectLst>
                  <a:outerShdw blurRad="38100" dist="38100" dir="2700000" algn="tl">
                    <a:srgbClr val="000000">
                      <a:alpha val="43137"/>
                    </a:srgbClr>
                  </a:outerShdw>
                </a:effectLst>
              </a:rPr>
              <a:t>,</a:t>
            </a:r>
          </a:p>
          <a:p>
            <a:r>
              <a:rPr lang="en-GB" sz="2400" dirty="0" smtClean="0">
                <a:solidFill>
                  <a:srgbClr val="FFFF00"/>
                </a:solidFill>
                <a:effectLst>
                  <a:outerShdw blurRad="38100" dist="38100" dir="2700000" algn="tl">
                    <a:srgbClr val="000000">
                      <a:alpha val="43137"/>
                    </a:srgbClr>
                  </a:outerShdw>
                </a:effectLst>
              </a:rPr>
              <a:t>collagen</a:t>
            </a:r>
            <a:r>
              <a:rPr lang="en-GB" sz="2400" dirty="0" smtClean="0">
                <a:effectLst>
                  <a:outerShdw blurRad="38100" dist="38100" dir="2700000" algn="tl">
                    <a:srgbClr val="000000">
                      <a:alpha val="43137"/>
                    </a:srgbClr>
                  </a:outerShdw>
                </a:effectLst>
              </a:rPr>
              <a:t> - </a:t>
            </a:r>
            <a:r>
              <a:rPr lang="en-GB" sz="2400" dirty="0" smtClean="0">
                <a:solidFill>
                  <a:srgbClr val="FFFF00"/>
                </a:solidFill>
                <a:effectLst>
                  <a:outerShdw blurRad="38100" dist="38100" dir="2700000" algn="tl">
                    <a:srgbClr val="000000">
                      <a:alpha val="43137"/>
                    </a:srgbClr>
                  </a:outerShdw>
                </a:effectLst>
              </a:rPr>
              <a:t>yellow</a:t>
            </a:r>
            <a:r>
              <a:rPr lang="en-GB" sz="2400" dirty="0" smtClean="0">
                <a:effectLst>
                  <a:outerShdw blurRad="38100" dist="38100" dir="2700000" algn="tl">
                    <a:srgbClr val="000000">
                      <a:alpha val="43137"/>
                    </a:srgbClr>
                  </a:outerShdw>
                </a:effectLst>
              </a:rPr>
              <a:t>, and </a:t>
            </a:r>
            <a:r>
              <a:rPr lang="en-GB" sz="2400" dirty="0" smtClean="0">
                <a:solidFill>
                  <a:srgbClr val="FF0000"/>
                </a:solidFill>
                <a:effectLst>
                  <a:outerShdw blurRad="38100" dist="38100" dir="2700000" algn="tl">
                    <a:srgbClr val="000000">
                      <a:alpha val="43137"/>
                    </a:srgbClr>
                  </a:outerShdw>
                </a:effectLst>
              </a:rPr>
              <a:t>fibrin</a:t>
            </a:r>
            <a:r>
              <a:rPr lang="en-GB" sz="2400" dirty="0" smtClean="0">
                <a:effectLst>
                  <a:outerShdw blurRad="38100" dist="38100" dir="2700000" algn="tl">
                    <a:srgbClr val="000000">
                      <a:alpha val="43137"/>
                    </a:srgbClr>
                  </a:outerShdw>
                </a:effectLst>
              </a:rPr>
              <a:t> - </a:t>
            </a:r>
            <a:r>
              <a:rPr lang="en-GB" sz="2400" dirty="0" smtClean="0">
                <a:solidFill>
                  <a:srgbClr val="FF0000"/>
                </a:solidFill>
                <a:effectLst>
                  <a:outerShdw blurRad="38100" dist="38100" dir="2700000" algn="tl">
                    <a:srgbClr val="000000">
                      <a:alpha val="43137"/>
                    </a:srgbClr>
                  </a:outerShdw>
                </a:effectLst>
              </a:rPr>
              <a:t>intense red</a:t>
            </a:r>
            <a:r>
              <a:rPr lang="en-GB" sz="2400" dirty="0" smtClean="0">
                <a:effectLst>
                  <a:outerShdw blurRad="38100" dist="38100" dir="2700000" algn="tl">
                    <a:srgbClr val="000000">
                      <a:alpha val="43137"/>
                    </a:srgbClr>
                  </a:outerShdw>
                </a:effectLst>
              </a:rPr>
              <a:t>.</a:t>
            </a:r>
            <a:endParaRPr lang="en-GB" sz="2400" dirty="0">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4146"/>
                                        </p:tgtEl>
                                        <p:attrNameLst>
                                          <p:attrName>style.visibility</p:attrName>
                                        </p:attrNameLst>
                                      </p:cBhvr>
                                      <p:to>
                                        <p:strVal val="visible"/>
                                      </p:to>
                                    </p:set>
                                    <p:anim calcmode="lin" valueType="num">
                                      <p:cBhvr>
                                        <p:cTn id="7" dur="500" fill="hold"/>
                                        <p:tgtEl>
                                          <p:spTgt spid="134146"/>
                                        </p:tgtEl>
                                        <p:attrNameLst>
                                          <p:attrName>ppt_x</p:attrName>
                                        </p:attrNameLst>
                                      </p:cBhvr>
                                      <p:tavLst>
                                        <p:tav tm="0">
                                          <p:val>
                                            <p:strVal val="#ppt_x-.2"/>
                                          </p:val>
                                        </p:tav>
                                        <p:tav tm="100000">
                                          <p:val>
                                            <p:strVal val="#ppt_x"/>
                                          </p:val>
                                        </p:tav>
                                      </p:tavLst>
                                    </p:anim>
                                    <p:anim calcmode="lin" valueType="num">
                                      <p:cBhvr>
                                        <p:cTn id="8" dur="500" fill="hold"/>
                                        <p:tgtEl>
                                          <p:spTgt spid="134146"/>
                                        </p:tgtEl>
                                        <p:attrNameLst>
                                          <p:attrName>ppt_y</p:attrName>
                                        </p:attrNameLst>
                                      </p:cBhvr>
                                      <p:tavLst>
                                        <p:tav tm="0">
                                          <p:val>
                                            <p:strVal val="#ppt_y"/>
                                          </p:val>
                                        </p:tav>
                                        <p:tav tm="100000">
                                          <p:val>
                                            <p:strVal val="#ppt_y"/>
                                          </p:val>
                                        </p:tav>
                                      </p:tavLst>
                                    </p:anim>
                                    <p:animEffect transition="in" filter="wipe(right)" prLst="gradientSize: 0.1">
                                      <p:cBhvr>
                                        <p:cTn id="9" dur="500"/>
                                        <p:tgtEl>
                                          <p:spTgt spid="13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57620" cy="2285992"/>
          </a:xfrm>
        </p:spPr>
        <p:txBody>
          <a:bodyPr>
            <a:normAutofit/>
          </a:bodyPr>
          <a:lstStyle/>
          <a:p>
            <a:r>
              <a:rPr lang="en-US" b="1" dirty="0" smtClean="0"/>
              <a:t>COLOUR</a:t>
            </a:r>
            <a:r>
              <a:rPr lang="en-US" dirty="0" smtClean="0"/>
              <a:t>:</a:t>
            </a:r>
            <a:br>
              <a:rPr lang="en-US" dirty="0" smtClean="0"/>
            </a:br>
            <a:r>
              <a:rPr lang="en-US" dirty="0" smtClean="0"/>
              <a:t> </a:t>
            </a:r>
            <a:r>
              <a:rPr lang="en-US" sz="2700" dirty="0" smtClean="0"/>
              <a:t>the visual element with the </a:t>
            </a:r>
            <a:r>
              <a:rPr lang="en-US" sz="2700" dirty="0" smtClean="0">
                <a:effectLst>
                  <a:outerShdw blurRad="38100" dist="38100" dir="2700000" algn="tl">
                    <a:srgbClr val="000000">
                      <a:alpha val="43137"/>
                    </a:srgbClr>
                  </a:outerShdw>
                </a:effectLst>
              </a:rPr>
              <a:t>strongest effect </a:t>
            </a:r>
            <a:r>
              <a:rPr lang="en-US" sz="2700" dirty="0" smtClean="0"/>
              <a:t>on our emotions.</a:t>
            </a:r>
            <a:endParaRPr lang="el-GR" sz="2700" dirty="0"/>
          </a:p>
        </p:txBody>
      </p:sp>
      <p:sp>
        <p:nvSpPr>
          <p:cNvPr id="4" name="Content Placeholder 3"/>
          <p:cNvSpPr>
            <a:spLocks noGrp="1"/>
          </p:cNvSpPr>
          <p:nvPr>
            <p:ph sz="half" idx="2"/>
          </p:nvPr>
        </p:nvSpPr>
        <p:spPr>
          <a:xfrm>
            <a:off x="0" y="4000504"/>
            <a:ext cx="9144000" cy="2857496"/>
          </a:xfrm>
        </p:spPr>
        <p:txBody>
          <a:bodyPr>
            <a:normAutofit fontScale="92500"/>
          </a:bodyPr>
          <a:lstStyle/>
          <a:p>
            <a:pPr algn="ctr">
              <a:buNone/>
            </a:pPr>
            <a:r>
              <a:rPr lang="en-GB" cap="all" dirty="0" smtClean="0"/>
              <a:t>COLOUR  AS  </a:t>
            </a:r>
            <a:r>
              <a:rPr lang="en-GB" cap="all" dirty="0" smtClean="0">
                <a:effectLst>
                  <a:outerShdw blurRad="38100" dist="38100" dir="2700000" algn="tl">
                    <a:srgbClr val="000000">
                      <a:alpha val="43137"/>
                    </a:srgbClr>
                  </a:outerShdw>
                </a:effectLst>
              </a:rPr>
              <a:t>MOOD</a:t>
            </a:r>
            <a:r>
              <a:rPr lang="en-GB" cap="all" dirty="0" smtClean="0"/>
              <a:t> - NOISE</a:t>
            </a:r>
          </a:p>
          <a:p>
            <a:r>
              <a:rPr lang="en-US" dirty="0" err="1" smtClean="0"/>
              <a:t>Severini</a:t>
            </a:r>
            <a:r>
              <a:rPr lang="en-US" dirty="0" smtClean="0"/>
              <a:t> smashes this image into </a:t>
            </a:r>
            <a:r>
              <a:rPr lang="en-US" dirty="0" smtClean="0">
                <a:effectLst>
                  <a:outerShdw blurRad="38100" dist="38100" dir="2700000" algn="tl">
                    <a:srgbClr val="000000">
                      <a:alpha val="43137"/>
                    </a:srgbClr>
                  </a:outerShdw>
                </a:effectLst>
              </a:rPr>
              <a:t>countless fragments </a:t>
            </a:r>
            <a:r>
              <a:rPr lang="en-US" dirty="0" smtClean="0"/>
              <a:t>which he reassembles in a dynamic composition that captures the collective consciousness of  Futurism. </a:t>
            </a:r>
            <a:r>
              <a:rPr lang="en-US" dirty="0" smtClean="0">
                <a:effectLst>
                  <a:outerShdw blurRad="38100" dist="38100" dir="2700000" algn="tl">
                    <a:srgbClr val="000000">
                      <a:alpha val="43137"/>
                    </a:srgbClr>
                  </a:outerShdw>
                </a:effectLst>
              </a:rPr>
              <a:t>Contrasts of opposite </a:t>
            </a:r>
            <a:r>
              <a:rPr lang="en-US" dirty="0" err="1" smtClean="0">
                <a:effectLst>
                  <a:outerShdw blurRad="38100" dist="38100" dir="2700000" algn="tl">
                    <a:srgbClr val="000000">
                      <a:alpha val="43137"/>
                    </a:srgbClr>
                  </a:outerShdw>
                </a:effectLst>
              </a:rPr>
              <a:t>colours</a:t>
            </a:r>
            <a:r>
              <a:rPr lang="en-US" dirty="0" smtClean="0">
                <a:effectLst>
                  <a:outerShdw blurRad="38100" dist="38100" dir="2700000" algn="tl">
                    <a:srgbClr val="000000">
                      <a:alpha val="43137"/>
                    </a:srgbClr>
                  </a:outerShdw>
                </a:effectLst>
              </a:rPr>
              <a:t>  </a:t>
            </a:r>
            <a:r>
              <a:rPr lang="en-US" dirty="0" smtClean="0"/>
              <a:t>collide in a shatterproof structure that frames the fun, frolics, noise and excitement of modern entertainment.</a:t>
            </a:r>
            <a:endParaRPr lang="el-GR" dirty="0"/>
          </a:p>
        </p:txBody>
      </p:sp>
      <p:pic>
        <p:nvPicPr>
          <p:cNvPr id="124930" name="Picture 2" descr="GINO SEVERINI (1883-1966) The Dance of the Pan-Pan at the “Monico”, 1909-1911/1959-1960 (oil on canvas) "/>
          <p:cNvPicPr>
            <a:picLocks noChangeAspect="1" noChangeArrowheads="1"/>
          </p:cNvPicPr>
          <p:nvPr/>
        </p:nvPicPr>
        <p:blipFill>
          <a:blip r:embed="rId2" cstate="print"/>
          <a:srcRect/>
          <a:stretch>
            <a:fillRect/>
          </a:stretch>
        </p:blipFill>
        <p:spPr bwMode="auto">
          <a:xfrm>
            <a:off x="3929058" y="214290"/>
            <a:ext cx="5072098" cy="3647080"/>
          </a:xfrm>
          <a:prstGeom prst="rect">
            <a:avLst/>
          </a:prstGeom>
          <a:noFill/>
        </p:spPr>
      </p:pic>
      <p:sp>
        <p:nvSpPr>
          <p:cNvPr id="6" name="Rectangle 5"/>
          <p:cNvSpPr/>
          <p:nvPr/>
        </p:nvSpPr>
        <p:spPr>
          <a:xfrm>
            <a:off x="0" y="2500306"/>
            <a:ext cx="4000496" cy="1200329"/>
          </a:xfrm>
          <a:prstGeom prst="rect">
            <a:avLst/>
          </a:prstGeom>
        </p:spPr>
        <p:txBody>
          <a:bodyPr wrap="square">
            <a:spAutoFit/>
          </a:bodyPr>
          <a:lstStyle/>
          <a:p>
            <a:pPr algn="ctr"/>
            <a:r>
              <a:rPr lang="en-US" dirty="0" smtClean="0"/>
              <a:t>GINO SEVERINI</a:t>
            </a:r>
            <a:br>
              <a:rPr lang="en-US" dirty="0" smtClean="0"/>
            </a:br>
            <a:r>
              <a:rPr lang="en-US" dirty="0" smtClean="0"/>
              <a:t>The Dance of the Pan-Pan at the </a:t>
            </a:r>
            <a:r>
              <a:rPr lang="en-US" dirty="0" err="1" smtClean="0"/>
              <a:t>Monico</a:t>
            </a:r>
            <a:r>
              <a:rPr lang="en-US" dirty="0" smtClean="0"/>
              <a:t>, 1909-1911/1959-1960</a:t>
            </a:r>
          </a:p>
          <a:p>
            <a:pPr algn="ctr"/>
            <a:r>
              <a:rPr lang="en-US" dirty="0" smtClean="0"/>
              <a:t> (240cm x 400cm, oil on canvas)</a:t>
            </a:r>
            <a:r>
              <a:rPr lang="el-GR" dirty="0" smtClean="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fade">
                                      <p:cBhvr>
                                        <p:cTn id="7" dur="500"/>
                                        <p:tgtEl>
                                          <p:spTgt spid="1249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00108"/>
          </a:xfrm>
        </p:spPr>
        <p:txBody>
          <a:bodyPr>
            <a:noAutofit/>
          </a:bodyPr>
          <a:lstStyle/>
          <a:p>
            <a:r>
              <a:rPr lang="en-US" sz="2800" dirty="0" smtClean="0">
                <a:effectLst>
                  <a:outerShdw blurRad="38100" dist="38100" dir="2700000" algn="tl">
                    <a:srgbClr val="000000">
                      <a:alpha val="43137"/>
                    </a:srgbClr>
                  </a:outerShdw>
                </a:effectLst>
              </a:rPr>
              <a:t/>
            </a:r>
            <a:br>
              <a:rPr lang="en-US" sz="28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Joy</a:t>
            </a:r>
            <a:r>
              <a:rPr lang="en-US" sz="2400" dirty="0" smtClean="0"/>
              <a:t> and </a:t>
            </a:r>
            <a:r>
              <a:rPr lang="en-US" sz="2400" dirty="0" smtClean="0">
                <a:effectLst>
                  <a:outerShdw blurRad="38100" dist="38100" dir="2700000" algn="tl">
                    <a:srgbClr val="000000">
                      <a:alpha val="43137"/>
                    </a:srgbClr>
                  </a:outerShdw>
                </a:effectLst>
              </a:rPr>
              <a:t>vividness</a:t>
            </a:r>
            <a:r>
              <a:rPr lang="en-US" sz="2400" dirty="0" smtClean="0"/>
              <a:t> of </a:t>
            </a:r>
            <a:r>
              <a:rPr lang="en-US" sz="2400" spc="600" dirty="0" err="1" smtClean="0"/>
              <a:t>colours</a:t>
            </a:r>
            <a:r>
              <a:rPr lang="en-US" sz="2400" dirty="0" smtClean="0"/>
              <a:t>- </a:t>
            </a:r>
            <a:r>
              <a:rPr lang="en-US" sz="2400" dirty="0" smtClean="0">
                <a:effectLst>
                  <a:outerShdw blurRad="38100" dist="38100" dir="2700000" algn="tl">
                    <a:srgbClr val="000000">
                      <a:alpha val="43137"/>
                    </a:srgbClr>
                  </a:outerShdw>
                </a:effectLst>
              </a:rPr>
              <a:t>joy</a:t>
            </a:r>
            <a:r>
              <a:rPr lang="en-US" sz="2400" dirty="0" smtClean="0"/>
              <a:t> and </a:t>
            </a:r>
            <a:r>
              <a:rPr lang="en-US" sz="2400" dirty="0" smtClean="0">
                <a:effectLst>
                  <a:outerShdw blurRad="38100" dist="38100" dir="2700000" algn="tl">
                    <a:srgbClr val="000000">
                      <a:alpha val="43137"/>
                    </a:srgbClr>
                  </a:outerShdw>
                </a:effectLst>
              </a:rPr>
              <a:t>vividness</a:t>
            </a:r>
            <a:r>
              <a:rPr lang="en-US" sz="2400" dirty="0" smtClean="0"/>
              <a:t> of </a:t>
            </a:r>
            <a:r>
              <a:rPr lang="en-US" sz="2400" spc="600" dirty="0" smtClean="0"/>
              <a:t>soul.</a:t>
            </a:r>
            <a:r>
              <a:rPr lang="en-US" sz="2800" spc="600" dirty="0" smtClean="0"/>
              <a:t/>
            </a:r>
            <a:br>
              <a:rPr lang="en-US" sz="2800" spc="600" dirty="0" smtClean="0"/>
            </a:br>
            <a:endParaRPr lang="el-GR" sz="2800" dirty="0"/>
          </a:p>
        </p:txBody>
      </p:sp>
      <p:pic>
        <p:nvPicPr>
          <p:cNvPr id="3" name="Picture 2"/>
          <p:cNvPicPr>
            <a:picLocks noChangeAspect="1" noChangeArrowheads="1"/>
          </p:cNvPicPr>
          <p:nvPr/>
        </p:nvPicPr>
        <p:blipFill>
          <a:blip r:embed="rId2" cstate="print"/>
          <a:srcRect/>
          <a:stretch>
            <a:fillRect/>
          </a:stretch>
        </p:blipFill>
        <p:spPr bwMode="auto">
          <a:xfrm>
            <a:off x="4714876" y="3500437"/>
            <a:ext cx="4000528" cy="3000397"/>
          </a:xfrm>
          <a:prstGeom prst="rect">
            <a:avLst/>
          </a:prstGeom>
          <a:noFill/>
          <a:ln w="9525">
            <a:noFill/>
            <a:miter lim="800000"/>
            <a:headEnd/>
            <a:tailEnd/>
          </a:ln>
          <a:effectLst/>
        </p:spPr>
      </p:pic>
      <p:sp>
        <p:nvSpPr>
          <p:cNvPr id="107522" name="AutoShape 2" descr="https://webmail01.uoa.gr/src/download.php?passed_id=32502&amp;mailbox=INBOX&amp;ent_id=2&amp;absolute_dl=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7523" name="Picture 3" descr="C:\Users\KAV-AGRO\Desktop\POPPY CELLS.jpg"/>
          <p:cNvPicPr>
            <a:picLocks noChangeAspect="1" noChangeArrowheads="1"/>
          </p:cNvPicPr>
          <p:nvPr/>
        </p:nvPicPr>
        <p:blipFill>
          <a:blip r:embed="rId3" cstate="print"/>
          <a:srcRect/>
          <a:stretch>
            <a:fillRect/>
          </a:stretch>
        </p:blipFill>
        <p:spPr bwMode="auto">
          <a:xfrm>
            <a:off x="500034" y="857232"/>
            <a:ext cx="4095779" cy="3071834"/>
          </a:xfrm>
          <a:prstGeom prst="rect">
            <a:avLst/>
          </a:prstGeom>
          <a:noFill/>
        </p:spPr>
      </p:pic>
      <p:pic>
        <p:nvPicPr>
          <p:cNvPr id="107524" name="Picture 4" descr="C:\Users\KAV-AGRO\Desktop\HOUSE IN IOANNINA.jpg"/>
          <p:cNvPicPr>
            <a:picLocks noChangeAspect="1" noChangeArrowheads="1"/>
          </p:cNvPicPr>
          <p:nvPr/>
        </p:nvPicPr>
        <p:blipFill>
          <a:blip r:embed="rId4" cstate="print"/>
          <a:srcRect/>
          <a:stretch>
            <a:fillRect/>
          </a:stretch>
        </p:blipFill>
        <p:spPr bwMode="auto">
          <a:xfrm>
            <a:off x="714348" y="714356"/>
            <a:ext cx="7643866" cy="5731724"/>
          </a:xfrm>
          <a:prstGeom prst="rect">
            <a:avLst/>
          </a:prstGeom>
          <a:noFill/>
        </p:spPr>
      </p:pic>
      <p:sp>
        <p:nvSpPr>
          <p:cNvPr id="7" name="6 - Ορθογώνιο"/>
          <p:cNvSpPr/>
          <p:nvPr/>
        </p:nvSpPr>
        <p:spPr>
          <a:xfrm rot="10800000" flipV="1">
            <a:off x="0" y="6488668"/>
            <a:ext cx="3286116" cy="369332"/>
          </a:xfrm>
          <a:prstGeom prst="rect">
            <a:avLst/>
          </a:prstGeom>
        </p:spPr>
        <p:txBody>
          <a:bodyPr wrap="square">
            <a:spAutoFit/>
          </a:bodyPr>
          <a:lstStyle/>
          <a:p>
            <a:r>
              <a:rPr lang="en-US" dirty="0" smtClean="0"/>
              <a:t>Prof. Dr A. </a:t>
            </a:r>
            <a:r>
              <a:rPr lang="en-US" dirty="0" err="1" smtClean="0">
                <a:effectLst>
                  <a:outerShdw blurRad="38100" dist="38100" dir="2700000" algn="tl">
                    <a:srgbClr val="000000">
                      <a:alpha val="43137"/>
                    </a:srgbClr>
                  </a:outerShdw>
                </a:effectLst>
              </a:rPr>
              <a:t>Batistatou</a:t>
            </a:r>
            <a:r>
              <a:rPr lang="en-US" dirty="0" smtClean="0"/>
              <a:t>, Pathologist </a:t>
            </a:r>
            <a:endParaRPr lang="el-GR" dirty="0"/>
          </a:p>
        </p:txBody>
      </p:sp>
      <p:sp>
        <p:nvSpPr>
          <p:cNvPr id="8" name="1 - Τίτλος"/>
          <p:cNvSpPr txBox="1">
            <a:spLocks/>
          </p:cNvSpPr>
          <p:nvPr/>
        </p:nvSpPr>
        <p:spPr>
          <a:xfrm>
            <a:off x="2857488" y="6357958"/>
            <a:ext cx="8072494" cy="500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tx1"/>
                </a:solidFill>
                <a:effectLst/>
                <a:uLnTx/>
                <a:uFillTx/>
                <a:latin typeface="+mj-lt"/>
                <a:ea typeface="+mj-ea"/>
                <a:cs typeface="+mj-cs"/>
              </a:rPr>
              <a:t>House in </a:t>
            </a:r>
            <a:r>
              <a:rPr kumimoji="0" lang="en-US" b="0" i="0" u="none" strike="noStrike" kern="1200" cap="none" spc="0" normalizeH="0" baseline="0" noProof="0" dirty="0" err="1" smtClean="0">
                <a:ln>
                  <a:noFill/>
                </a:ln>
                <a:solidFill>
                  <a:schemeClr val="tx1"/>
                </a:solidFill>
                <a:effectLst/>
                <a:uLnTx/>
                <a:uFillTx/>
                <a:latin typeface="+mj-lt"/>
                <a:ea typeface="+mj-ea"/>
                <a:cs typeface="+mj-cs"/>
              </a:rPr>
              <a:t>Ioannina</a:t>
            </a:r>
            <a:r>
              <a:rPr kumimoji="0" lang="en-US"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
        <p:nvSpPr>
          <p:cNvPr id="9" name="1 - Τίτλος"/>
          <p:cNvSpPr txBox="1">
            <a:spLocks/>
          </p:cNvSpPr>
          <p:nvPr/>
        </p:nvSpPr>
        <p:spPr>
          <a:xfrm>
            <a:off x="928662" y="3714752"/>
            <a:ext cx="3143272" cy="78581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smtClean="0">
                <a:latin typeface="+mj-lt"/>
                <a:ea typeface="+mj-ea"/>
                <a:cs typeface="+mj-cs"/>
              </a:rPr>
              <a:t>Poppy cells</a:t>
            </a:r>
            <a:r>
              <a:rPr kumimoji="0" lang="en-US"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1 - Τίτλος"/>
          <p:cNvSpPr txBox="1">
            <a:spLocks/>
          </p:cNvSpPr>
          <p:nvPr/>
        </p:nvSpPr>
        <p:spPr>
          <a:xfrm>
            <a:off x="4429124" y="6357958"/>
            <a:ext cx="4438680" cy="6524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tx1"/>
                </a:solidFill>
                <a:effectLst/>
                <a:uLnTx/>
                <a:uFillTx/>
                <a:latin typeface="+mj-lt"/>
                <a:ea typeface="+mj-ea"/>
                <a:cs typeface="+mj-cs"/>
              </a:rPr>
              <a:t>Spring  </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dissolve">
                                      <p:cBhvr>
                                        <p:cTn id="7" dur="500"/>
                                        <p:tgtEl>
                                          <p:spTgt spid="1075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07524"/>
                                        </p:tgtEl>
                                      </p:cBhvr>
                                    </p:animEffect>
                                    <p:set>
                                      <p:cBhvr>
                                        <p:cTn id="15" dur="1" fill="hold">
                                          <p:stCondLst>
                                            <p:cond delay="499"/>
                                          </p:stCondLst>
                                        </p:cTn>
                                        <p:tgtEl>
                                          <p:spTgt spid="107524"/>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7523"/>
                                        </p:tgtEl>
                                        <p:attrNameLst>
                                          <p:attrName>style.visibility</p:attrName>
                                        </p:attrNameLst>
                                      </p:cBhvr>
                                      <p:to>
                                        <p:strVal val="visible"/>
                                      </p:to>
                                    </p:set>
                                    <p:animEffect transition="in" filter="dissolve">
                                      <p:cBhvr>
                                        <p:cTn id="23" dur="500"/>
                                        <p:tgtEl>
                                          <p:spTgt spid="10752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http://www.scielo.br/img/revistas/rimtsp/v56n6/0036-4665-rimtsp-56-06-541-gf01.jpg"/>
          <p:cNvPicPr>
            <a:picLocks noChangeAspect="1" noChangeArrowheads="1"/>
          </p:cNvPicPr>
          <p:nvPr/>
        </p:nvPicPr>
        <p:blipFill>
          <a:blip r:embed="rId2" cstate="print"/>
          <a:srcRect/>
          <a:stretch>
            <a:fillRect/>
          </a:stretch>
        </p:blipFill>
        <p:spPr bwMode="auto">
          <a:xfrm>
            <a:off x="0" y="1285860"/>
            <a:ext cx="9144001" cy="2839103"/>
          </a:xfrm>
          <a:prstGeom prst="rect">
            <a:avLst/>
          </a:prstGeom>
          <a:noFill/>
        </p:spPr>
      </p:pic>
      <p:sp>
        <p:nvSpPr>
          <p:cNvPr id="4" name="Rectangle 3"/>
          <p:cNvSpPr/>
          <p:nvPr/>
        </p:nvSpPr>
        <p:spPr>
          <a:xfrm>
            <a:off x="0" y="4071942"/>
            <a:ext cx="9144000" cy="369332"/>
          </a:xfrm>
          <a:prstGeom prst="rect">
            <a:avLst/>
          </a:prstGeom>
        </p:spPr>
        <p:txBody>
          <a:bodyPr wrap="square">
            <a:spAutoFit/>
          </a:bodyPr>
          <a:lstStyle/>
          <a:p>
            <a:pPr algn="ctr"/>
            <a:r>
              <a:rPr lang="en-US" b="1" dirty="0" smtClean="0"/>
              <a:t>Dr D. </a:t>
            </a:r>
            <a:r>
              <a:rPr lang="en-US" b="1" dirty="0" err="1" smtClean="0"/>
              <a:t>Burkitt</a:t>
            </a:r>
            <a:r>
              <a:rPr lang="en-US" b="1" dirty="0" smtClean="0"/>
              <a:t>, a child with </a:t>
            </a:r>
            <a:r>
              <a:rPr lang="en-US" b="1" dirty="0" err="1" smtClean="0"/>
              <a:t>Burkitt</a:t>
            </a:r>
            <a:r>
              <a:rPr lang="en-US" b="1" dirty="0" smtClean="0"/>
              <a:t> lymphoma (BL) and the “starry-sky pattern”</a:t>
            </a:r>
            <a:endParaRPr lang="el-GR" b="1" dirty="0"/>
          </a:p>
        </p:txBody>
      </p:sp>
      <p:sp>
        <p:nvSpPr>
          <p:cNvPr id="5" name="Rectangle 4"/>
          <p:cNvSpPr/>
          <p:nvPr/>
        </p:nvSpPr>
        <p:spPr>
          <a:xfrm>
            <a:off x="0" y="1"/>
            <a:ext cx="9144000" cy="1138773"/>
          </a:xfrm>
          <a:prstGeom prst="rect">
            <a:avLst/>
          </a:prstGeom>
        </p:spPr>
        <p:txBody>
          <a:bodyPr wrap="square">
            <a:spAutoFit/>
          </a:bodyPr>
          <a:lstStyle/>
          <a:p>
            <a:pPr algn="ctr"/>
            <a:r>
              <a:rPr lang="en-US" sz="2800" b="1" dirty="0" smtClean="0"/>
              <a:t>ANALOGIES IN MEDICINE: STARRY-SKY APPEARANCE</a:t>
            </a:r>
          </a:p>
          <a:p>
            <a:pPr algn="ctr"/>
            <a:r>
              <a:rPr lang="en-US" sz="2000" dirty="0" smtClean="0">
                <a:effectLst>
                  <a:outerShdw blurRad="38100" dist="38100" dir="2700000" algn="tl">
                    <a:srgbClr val="000000">
                      <a:alpha val="43137"/>
                    </a:srgbClr>
                  </a:outerShdw>
                </a:effectLst>
              </a:rPr>
              <a:t>Descriptive </a:t>
            </a:r>
            <a:r>
              <a:rPr lang="en-US" sz="2000" dirty="0" smtClean="0"/>
              <a:t>Pathology has always relied on microscopic morphological  </a:t>
            </a:r>
            <a:r>
              <a:rPr lang="en-US" sz="2000" b="1" spc="600" dirty="0" smtClean="0">
                <a:effectLst>
                  <a:outerShdw blurRad="38100" dist="38100" dir="2700000" algn="tl">
                    <a:srgbClr val="000000">
                      <a:alpha val="43137"/>
                    </a:srgbClr>
                  </a:outerShdw>
                </a:effectLst>
              </a:rPr>
              <a:t>patterns</a:t>
            </a:r>
            <a:r>
              <a:rPr lang="en-US" sz="2000" b="1" dirty="0" smtClean="0"/>
              <a:t>.</a:t>
            </a:r>
            <a:r>
              <a:rPr lang="en-US" sz="2000" dirty="0" smtClean="0"/>
              <a:t> Pathologists use </a:t>
            </a:r>
            <a:r>
              <a:rPr lang="en-US" sz="2000" dirty="0" smtClean="0">
                <a:effectLst>
                  <a:outerShdw blurRad="38100" dist="38100" dir="2700000" algn="tl">
                    <a:srgbClr val="000000">
                      <a:alpha val="43137"/>
                    </a:srgbClr>
                  </a:outerShdw>
                </a:effectLst>
              </a:rPr>
              <a:t>analogies</a:t>
            </a:r>
            <a:r>
              <a:rPr lang="en-US" sz="2000" dirty="0" smtClean="0"/>
              <a:t> and </a:t>
            </a:r>
            <a:r>
              <a:rPr lang="en-US" sz="2000" dirty="0" smtClean="0">
                <a:effectLst>
                  <a:outerShdw blurRad="38100" dist="38100" dir="2700000" algn="tl">
                    <a:srgbClr val="000000">
                      <a:alpha val="43137"/>
                    </a:srgbClr>
                  </a:outerShdw>
                </a:effectLst>
              </a:rPr>
              <a:t>metaphors</a:t>
            </a:r>
            <a:r>
              <a:rPr lang="en-US" sz="2000" dirty="0" smtClean="0"/>
              <a:t> to help them </a:t>
            </a:r>
            <a:r>
              <a:rPr lang="en-US" sz="2000" dirty="0" smtClean="0">
                <a:effectLst>
                  <a:outerShdw blurRad="38100" dist="38100" dir="2700000" algn="tl">
                    <a:srgbClr val="000000">
                      <a:alpha val="43137"/>
                    </a:srgbClr>
                  </a:outerShdw>
                </a:effectLst>
              </a:rPr>
              <a:t>remember specimen </a:t>
            </a:r>
            <a:r>
              <a:rPr lang="en-US" sz="2000" u="sng" dirty="0" smtClean="0">
                <a:effectLst>
                  <a:outerShdw blurRad="38100" dist="38100" dir="2700000" algn="tl">
                    <a:srgbClr val="000000">
                      <a:alpha val="43137"/>
                    </a:srgbClr>
                  </a:outerShdw>
                </a:effectLst>
              </a:rPr>
              <a:t>patterns</a:t>
            </a:r>
            <a:r>
              <a:rPr lang="en-US" sz="2000" dirty="0" smtClean="0"/>
              <a:t>. </a:t>
            </a:r>
            <a:endParaRPr lang="en-US" sz="2000" b="1" dirty="0"/>
          </a:p>
        </p:txBody>
      </p:sp>
      <p:sp>
        <p:nvSpPr>
          <p:cNvPr id="6" name="Rectangle 5"/>
          <p:cNvSpPr/>
          <p:nvPr/>
        </p:nvSpPr>
        <p:spPr>
          <a:xfrm>
            <a:off x="0" y="4357694"/>
            <a:ext cx="9144000" cy="2585323"/>
          </a:xfrm>
          <a:prstGeom prst="rect">
            <a:avLst/>
          </a:prstGeom>
        </p:spPr>
        <p:txBody>
          <a:bodyPr wrap="square">
            <a:spAutoFit/>
          </a:bodyPr>
          <a:lstStyle/>
          <a:p>
            <a:pPr algn="just"/>
            <a:r>
              <a:rPr lang="en-US" dirty="0" smtClean="0"/>
              <a:t>In BL the histological sections have a unique appearance at low power. The </a:t>
            </a:r>
            <a:r>
              <a:rPr lang="en-US" dirty="0" err="1" smtClean="0"/>
              <a:t>tumour</a:t>
            </a:r>
            <a:r>
              <a:rPr lang="en-US" dirty="0" smtClean="0"/>
              <a:t> cells, which are medium sized and round with minimal cytoplasm, are closely apposed to each other, forming a dark blue background (the “</a:t>
            </a:r>
            <a:r>
              <a:rPr lang="en-US" b="1" dirty="0" smtClean="0"/>
              <a:t>sky</a:t>
            </a:r>
            <a:r>
              <a:rPr lang="en-US" dirty="0" smtClean="0"/>
              <a:t>”). These cells have a very high turnover rate, so the macrophages that happen to be hanging around get stuffed with cellular debris (they are at this point called “</a:t>
            </a:r>
            <a:r>
              <a:rPr lang="en-US" dirty="0" err="1" smtClean="0"/>
              <a:t>tingible</a:t>
            </a:r>
            <a:r>
              <a:rPr lang="en-US" dirty="0" smtClean="0"/>
              <a:t> body macrophages”), and upon fixation, the cytoplasm falls away, leaving round white spaces filled with debris (the “</a:t>
            </a:r>
            <a:r>
              <a:rPr lang="en-US" b="1" dirty="0" smtClean="0"/>
              <a:t>stars</a:t>
            </a:r>
            <a:r>
              <a:rPr lang="en-US" dirty="0" smtClean="0"/>
              <a:t>”). This </a:t>
            </a:r>
            <a:r>
              <a:rPr lang="en-US" b="1" dirty="0" smtClean="0"/>
              <a:t>“starry-sky  </a:t>
            </a:r>
            <a:r>
              <a:rPr lang="en-US" b="1" spc="300" dirty="0" smtClean="0"/>
              <a:t>pattern</a:t>
            </a:r>
            <a:r>
              <a:rPr lang="en-US" b="1" dirty="0" smtClean="0"/>
              <a:t>”</a:t>
            </a:r>
            <a:r>
              <a:rPr lang="en-US" dirty="0" smtClean="0"/>
              <a:t> can be seen on bone marrow, lymph node and </a:t>
            </a:r>
            <a:r>
              <a:rPr lang="en-US" dirty="0" err="1" smtClean="0"/>
              <a:t>extranodal</a:t>
            </a:r>
            <a:r>
              <a:rPr lang="en-US" dirty="0" smtClean="0"/>
              <a:t> masses sections, and it is quite specific, although by no means  </a:t>
            </a:r>
            <a:r>
              <a:rPr lang="en-US" dirty="0" err="1" smtClean="0"/>
              <a:t>pathognomonic</a:t>
            </a:r>
            <a:r>
              <a:rPr lang="en-US" dirty="0" smtClean="0"/>
              <a:t>,  for </a:t>
            </a:r>
            <a:r>
              <a:rPr lang="en-US" dirty="0" err="1" smtClean="0"/>
              <a:t>Burkitt</a:t>
            </a:r>
            <a:r>
              <a:rPr lang="en-US" dirty="0" smtClean="0"/>
              <a:t> lymphoma.</a:t>
            </a:r>
          </a:p>
          <a:p>
            <a:pPr algn="ctr"/>
            <a:r>
              <a:rPr lang="en-US" dirty="0" smtClean="0"/>
              <a:t> </a:t>
            </a:r>
            <a:r>
              <a:rPr lang="en-US" dirty="0" smtClean="0">
                <a:effectLst>
                  <a:outerShdw blurRad="38100" dist="38100" dir="2700000" algn="tl">
                    <a:srgbClr val="000000">
                      <a:alpha val="43137"/>
                    </a:srgbClr>
                  </a:outerShdw>
                </a:effectLst>
              </a:rPr>
              <a:t>Perhaps, this term was inspired by van Gogh’s beautiful night paintings.</a:t>
            </a:r>
            <a:endParaRPr lang="el-G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85926"/>
            <a:ext cx="5715008" cy="5357850"/>
          </a:xfrm>
        </p:spPr>
        <p:txBody>
          <a:bodyPr>
            <a:normAutofit fontScale="32500" lnSpcReduction="20000"/>
          </a:bodyPr>
          <a:lstStyle/>
          <a:p>
            <a:pPr algn="ctr">
              <a:buNone/>
            </a:pPr>
            <a:r>
              <a:rPr lang="en-GB" sz="5900" spc="300" dirty="0" smtClean="0">
                <a:effectLst>
                  <a:outerShdw blurRad="38100" dist="38100" dir="2700000" algn="tl">
                    <a:srgbClr val="000000">
                      <a:alpha val="43137"/>
                    </a:srgbClr>
                  </a:outerShdw>
                </a:effectLst>
              </a:rPr>
              <a:t>Grounds of this presentation</a:t>
            </a:r>
            <a:endParaRPr lang="el-GR" spc="300" dirty="0" smtClean="0">
              <a:effectLst>
                <a:outerShdw blurRad="38100" dist="38100" dir="2700000" algn="tl">
                  <a:srgbClr val="000000">
                    <a:alpha val="43137"/>
                  </a:srgbClr>
                </a:outerShdw>
              </a:effectLst>
            </a:endParaRPr>
          </a:p>
          <a:p>
            <a:pPr algn="just"/>
            <a:r>
              <a:rPr lang="en-US" sz="6200" b="1" spc="300" dirty="0" smtClean="0">
                <a:effectLst>
                  <a:outerShdw blurRad="38100" dist="38100" dir="2700000" algn="tl">
                    <a:srgbClr val="000000">
                      <a:alpha val="43137"/>
                    </a:srgbClr>
                  </a:outerShdw>
                </a:effectLst>
              </a:rPr>
              <a:t>Openness</a:t>
            </a:r>
            <a:r>
              <a:rPr lang="en-US" sz="6200" spc="300" dirty="0" smtClean="0">
                <a:effectLst>
                  <a:outerShdw blurRad="38100" dist="38100" dir="2700000" algn="tl">
                    <a:srgbClr val="000000">
                      <a:alpha val="43137"/>
                    </a:srgbClr>
                  </a:outerShdw>
                </a:effectLst>
              </a:rPr>
              <a:t>, </a:t>
            </a:r>
            <a:r>
              <a:rPr lang="en-US" sz="6200" b="1" spc="300" dirty="0" smtClean="0">
                <a:effectLst>
                  <a:outerShdw blurRad="38100" dist="38100" dir="2700000" algn="tl">
                    <a:srgbClr val="000000">
                      <a:alpha val="43137"/>
                    </a:srgbClr>
                  </a:outerShdw>
                </a:effectLst>
              </a:rPr>
              <a:t>extraversion</a:t>
            </a:r>
            <a:r>
              <a:rPr lang="en-US" sz="6200" dirty="0" smtClean="0"/>
              <a:t>:</a:t>
            </a:r>
            <a:r>
              <a:rPr lang="el-GR" sz="6200" dirty="0" smtClean="0"/>
              <a:t> </a:t>
            </a:r>
            <a:r>
              <a:rPr lang="en-US" sz="6200" dirty="0" smtClean="0">
                <a:effectLst>
                  <a:outerShdw blurRad="38100" dist="38100" dir="2700000" algn="tl">
                    <a:srgbClr val="000000">
                      <a:alpha val="43137"/>
                    </a:srgbClr>
                  </a:outerShdw>
                </a:effectLst>
              </a:rPr>
              <a:t>common features </a:t>
            </a:r>
            <a:r>
              <a:rPr lang="en-US" sz="6200" dirty="0" smtClean="0"/>
              <a:t>of Art and</a:t>
            </a:r>
            <a:r>
              <a:rPr lang="el-GR" sz="6200" dirty="0" smtClean="0"/>
              <a:t> </a:t>
            </a:r>
            <a:r>
              <a:rPr lang="en-US" sz="6200" dirty="0" smtClean="0"/>
              <a:t>of the</a:t>
            </a:r>
            <a:r>
              <a:rPr lang="el-GR" sz="6200" dirty="0" smtClean="0"/>
              <a:t> </a:t>
            </a:r>
            <a:r>
              <a:rPr lang="en-US" sz="6200" dirty="0" smtClean="0"/>
              <a:t>under establishment, ESP “Pathology and Public” Subcommittee. </a:t>
            </a:r>
            <a:r>
              <a:rPr lang="en-US" sz="6200" u="sng" dirty="0" smtClean="0"/>
              <a:t>Making </a:t>
            </a:r>
            <a:r>
              <a:rPr lang="en-US" sz="6200" u="sng" dirty="0" smtClean="0">
                <a:effectLst>
                  <a:outerShdw blurRad="38100" dist="38100" dir="2700000" algn="tl">
                    <a:srgbClr val="000000">
                      <a:alpha val="43137"/>
                    </a:srgbClr>
                  </a:outerShdw>
                </a:effectLst>
              </a:rPr>
              <a:t>pathology</a:t>
            </a:r>
            <a:r>
              <a:rPr lang="en-US" sz="6200" u="sng" dirty="0" smtClean="0"/>
              <a:t> </a:t>
            </a:r>
            <a:r>
              <a:rPr lang="en-US" sz="6200" u="sng" dirty="0" smtClean="0">
                <a:effectLst>
                  <a:outerShdw blurRad="38100" dist="38100" dir="2700000" algn="tl">
                    <a:srgbClr val="000000">
                      <a:alpha val="43137"/>
                    </a:srgbClr>
                  </a:outerShdw>
                </a:effectLst>
              </a:rPr>
              <a:t>less esoteric </a:t>
            </a:r>
            <a:r>
              <a:rPr lang="en-US" sz="6200" u="sng" dirty="0" smtClean="0"/>
              <a:t>and </a:t>
            </a:r>
            <a:r>
              <a:rPr lang="en-US" sz="6200" u="sng" dirty="0" smtClean="0">
                <a:effectLst>
                  <a:outerShdw blurRad="38100" dist="38100" dir="2700000" algn="tl">
                    <a:srgbClr val="000000">
                      <a:alpha val="43137"/>
                    </a:srgbClr>
                  </a:outerShdw>
                </a:effectLst>
              </a:rPr>
              <a:t>more accessible</a:t>
            </a:r>
            <a:r>
              <a:rPr lang="en-US" sz="6200" u="sng" dirty="0" smtClean="0"/>
              <a:t> to nonmedical people</a:t>
            </a:r>
            <a:r>
              <a:rPr lang="en-US" sz="6200" dirty="0" smtClean="0"/>
              <a:t>.</a:t>
            </a:r>
            <a:r>
              <a:rPr lang="el-GR" sz="6200" dirty="0" smtClean="0"/>
              <a:t> </a:t>
            </a:r>
            <a:r>
              <a:rPr lang="en-US" sz="6200" dirty="0" smtClean="0"/>
              <a:t>Just consider the size of the impact  the You Tube videos with actors highlighting Pathology issues, had, compared with any printed informative text.</a:t>
            </a:r>
          </a:p>
          <a:p>
            <a:pPr algn="just"/>
            <a:r>
              <a:rPr lang="en-US" sz="6200" dirty="0" smtClean="0"/>
              <a:t>Although</a:t>
            </a:r>
            <a:r>
              <a:rPr lang="el-GR" sz="6200" dirty="0" smtClean="0"/>
              <a:t>,</a:t>
            </a:r>
            <a:r>
              <a:rPr lang="en-US" sz="6200" dirty="0" smtClean="0"/>
              <a:t> personally, I am neither an artist nor a theorist of art, but only an art lover pathologist, Ι always wanted  firstly  to record (with words, inevitably,) my personal experience of the </a:t>
            </a:r>
            <a:r>
              <a:rPr lang="en-US" sz="6200" b="1" dirty="0" smtClean="0">
                <a:effectLst>
                  <a:outerShdw blurRad="38100" dist="38100" dir="2700000" algn="tl">
                    <a:srgbClr val="000000">
                      <a:alpha val="43137"/>
                    </a:srgbClr>
                  </a:outerShdw>
                </a:effectLst>
              </a:rPr>
              <a:t>contact points </a:t>
            </a:r>
            <a:r>
              <a:rPr lang="en-US" sz="6200" dirty="0" smtClean="0"/>
              <a:t>of the </a:t>
            </a:r>
            <a:r>
              <a:rPr lang="en-US" sz="6200" b="1" dirty="0" smtClean="0">
                <a:effectLst>
                  <a:outerShdw blurRad="38100" dist="38100" dir="2700000" algn="tl">
                    <a:srgbClr val="000000">
                      <a:alpha val="43137"/>
                    </a:srgbClr>
                  </a:outerShdw>
                </a:effectLst>
              </a:rPr>
              <a:t>art</a:t>
            </a:r>
            <a:r>
              <a:rPr lang="en-US" sz="6200" dirty="0" smtClean="0"/>
              <a:t> forms which are peculiar to my nature</a:t>
            </a:r>
            <a:r>
              <a:rPr lang="el-GR" sz="6200" dirty="0" smtClean="0"/>
              <a:t>,</a:t>
            </a:r>
            <a:r>
              <a:rPr lang="en-US" sz="6200" dirty="0" smtClean="0"/>
              <a:t> with my </a:t>
            </a:r>
            <a:r>
              <a:rPr lang="en-US" sz="6200" b="1" dirty="0" smtClean="0">
                <a:effectLst>
                  <a:outerShdw blurRad="38100" dist="38100" dir="2700000" algn="tl">
                    <a:srgbClr val="000000">
                      <a:alpha val="43137"/>
                    </a:srgbClr>
                  </a:outerShdw>
                </a:effectLst>
              </a:rPr>
              <a:t>daily work as Pathologist, </a:t>
            </a:r>
            <a:r>
              <a:rPr lang="el-GR" sz="6200" dirty="0" smtClean="0"/>
              <a:t> </a:t>
            </a:r>
            <a:r>
              <a:rPr lang="en-US" sz="6200" dirty="0" smtClean="0"/>
              <a:t>and, secondly, to make known the contribution of colleagues with </a:t>
            </a:r>
            <a:r>
              <a:rPr lang="en-US" sz="6200" spc="300" dirty="0" smtClean="0"/>
              <a:t>most </a:t>
            </a:r>
            <a:r>
              <a:rPr lang="en-US" sz="6200" dirty="0" smtClean="0"/>
              <a:t>of whom I am acquainted, in Art. </a:t>
            </a:r>
          </a:p>
          <a:p>
            <a:pPr algn="just"/>
            <a:r>
              <a:rPr lang="en-US" sz="6200" dirty="0" smtClean="0"/>
              <a:t>So, how can Art make sense of science, and Pathology in particular?</a:t>
            </a:r>
            <a:endParaRPr lang="en-GB" sz="6200" dirty="0" smtClean="0"/>
          </a:p>
          <a:p>
            <a:endParaRPr lang="el-GR" dirty="0"/>
          </a:p>
        </p:txBody>
      </p:sp>
      <p:pic>
        <p:nvPicPr>
          <p:cNvPr id="53250" name="Picture 2" descr="http://america.pink/images/3/3/9/2/4/2/7/en/3-palette.jpg"/>
          <p:cNvPicPr>
            <a:picLocks noChangeAspect="1" noChangeArrowheads="1"/>
          </p:cNvPicPr>
          <p:nvPr/>
        </p:nvPicPr>
        <p:blipFill>
          <a:blip r:embed="rId2" cstate="print"/>
          <a:srcRect/>
          <a:stretch>
            <a:fillRect/>
          </a:stretch>
        </p:blipFill>
        <p:spPr bwMode="auto">
          <a:xfrm>
            <a:off x="1214414" y="142852"/>
            <a:ext cx="3286148" cy="1643074"/>
          </a:xfrm>
          <a:prstGeom prst="rect">
            <a:avLst/>
          </a:prstGeom>
          <a:noFill/>
        </p:spPr>
      </p:pic>
      <p:pic>
        <p:nvPicPr>
          <p:cNvPr id="53252" name="Picture 4" descr="http://www.patranews.gr/sites/default/files/styles/panopoly_image_full/public/partitoura_800x400.jpg?itok=rVoEQyR1"/>
          <p:cNvPicPr>
            <a:picLocks noChangeAspect="1" noChangeArrowheads="1"/>
          </p:cNvPicPr>
          <p:nvPr/>
        </p:nvPicPr>
        <p:blipFill>
          <a:blip r:embed="rId3" cstate="print"/>
          <a:srcRect/>
          <a:stretch>
            <a:fillRect/>
          </a:stretch>
        </p:blipFill>
        <p:spPr bwMode="auto">
          <a:xfrm>
            <a:off x="5715008" y="2214554"/>
            <a:ext cx="3214710" cy="1857388"/>
          </a:xfrm>
          <a:prstGeom prst="rect">
            <a:avLst/>
          </a:prstGeom>
          <a:noFill/>
        </p:spPr>
      </p:pic>
      <p:sp>
        <p:nvSpPr>
          <p:cNvPr id="53254" name="AutoShape 6"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56" name="AutoShape 8"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58" name="AutoShape 10"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60" name="AutoShape 12"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62" name="AutoShape 14"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3263" name="Picture 15"/>
          <p:cNvPicPr>
            <a:picLocks noChangeAspect="1" noChangeArrowheads="1"/>
          </p:cNvPicPr>
          <p:nvPr/>
        </p:nvPicPr>
        <p:blipFill>
          <a:blip r:embed="rId4" cstate="print"/>
          <a:srcRect/>
          <a:stretch>
            <a:fillRect/>
          </a:stretch>
        </p:blipFill>
        <p:spPr bwMode="auto">
          <a:xfrm>
            <a:off x="5715008" y="4214818"/>
            <a:ext cx="3214678" cy="2411009"/>
          </a:xfrm>
          <a:prstGeom prst="rect">
            <a:avLst/>
          </a:prstGeom>
          <a:noFill/>
          <a:ln w="9525">
            <a:noFill/>
            <a:miter lim="800000"/>
            <a:headEnd/>
            <a:tailEnd/>
          </a:ln>
          <a:effectLst/>
        </p:spPr>
      </p:pic>
      <p:pic>
        <p:nvPicPr>
          <p:cNvPr id="53265" name="Picture 17" descr="http://caxtoncreativewriting.co.za/wp-content/uploads/2016/05/poetry-in-garden-web11.jpg"/>
          <p:cNvPicPr>
            <a:picLocks noChangeAspect="1" noChangeArrowheads="1"/>
          </p:cNvPicPr>
          <p:nvPr/>
        </p:nvPicPr>
        <p:blipFill>
          <a:blip r:embed="rId5" cstate="print"/>
          <a:srcRect/>
          <a:stretch>
            <a:fillRect/>
          </a:stretch>
        </p:blipFill>
        <p:spPr bwMode="auto">
          <a:xfrm>
            <a:off x="5715008" y="214290"/>
            <a:ext cx="3214710" cy="18573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1" end="1"/>
                                            </p:txEl>
                                          </p:spTgt>
                                        </p:tgtEl>
                                      </p:cBhvr>
                                    </p:animEffect>
                                    <p:set>
                                      <p:cBhvr>
                                        <p:cTn id="7"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αγαπουλακι\Desktop\0036-4665-rimtsp-56-06-541-gf02.jpg"/>
          <p:cNvPicPr>
            <a:picLocks noChangeAspect="1" noChangeArrowheads="1"/>
          </p:cNvPicPr>
          <p:nvPr/>
        </p:nvPicPr>
        <p:blipFill>
          <a:blip r:embed="rId2" cstate="print"/>
          <a:srcRect/>
          <a:stretch>
            <a:fillRect/>
          </a:stretch>
        </p:blipFill>
        <p:spPr bwMode="auto">
          <a:xfrm>
            <a:off x="1571604" y="714356"/>
            <a:ext cx="5929354" cy="3948777"/>
          </a:xfrm>
          <a:prstGeom prst="rect">
            <a:avLst/>
          </a:prstGeom>
          <a:noFill/>
        </p:spPr>
      </p:pic>
      <p:sp>
        <p:nvSpPr>
          <p:cNvPr id="3" name="Rectangle 2"/>
          <p:cNvSpPr/>
          <p:nvPr/>
        </p:nvSpPr>
        <p:spPr>
          <a:xfrm>
            <a:off x="2357421" y="4857760"/>
            <a:ext cx="5286413" cy="369332"/>
          </a:xfrm>
          <a:prstGeom prst="rect">
            <a:avLst/>
          </a:prstGeom>
        </p:spPr>
        <p:txBody>
          <a:bodyPr wrap="square">
            <a:spAutoFit/>
          </a:bodyPr>
          <a:lstStyle/>
          <a:p>
            <a:r>
              <a:rPr lang="en-US" dirty="0" smtClean="0"/>
              <a:t>VAN GOGH Starry Night over the Rhone, 1888.</a:t>
            </a:r>
            <a:endParaRPr lang="el-GR" dirty="0"/>
          </a:p>
        </p:txBody>
      </p:sp>
      <p:sp>
        <p:nvSpPr>
          <p:cNvPr id="4" name="Rectangle 3"/>
          <p:cNvSpPr/>
          <p:nvPr/>
        </p:nvSpPr>
        <p:spPr>
          <a:xfrm>
            <a:off x="0" y="5286388"/>
            <a:ext cx="9144000" cy="1200329"/>
          </a:xfrm>
          <a:prstGeom prst="rect">
            <a:avLst/>
          </a:prstGeom>
        </p:spPr>
        <p:txBody>
          <a:bodyPr wrap="square">
            <a:spAutoFit/>
          </a:bodyPr>
          <a:lstStyle/>
          <a:p>
            <a:pPr algn="just"/>
            <a:r>
              <a:rPr lang="en-US" dirty="0" smtClean="0"/>
              <a:t>“The </a:t>
            </a:r>
            <a:r>
              <a:rPr lang="en-US" dirty="0" smtClean="0">
                <a:effectLst>
                  <a:outerShdw blurRad="38100" dist="38100" dir="2700000" algn="tl">
                    <a:srgbClr val="000000">
                      <a:alpha val="43137"/>
                    </a:srgbClr>
                  </a:outerShdw>
                </a:effectLst>
              </a:rPr>
              <a:t>imagination</a:t>
            </a:r>
            <a:r>
              <a:rPr lang="en-US" dirty="0" smtClean="0"/>
              <a:t> is certainly a faculty which we must develop and it alone can bring us to creation of a more exalting and consoling nature… A </a:t>
            </a:r>
            <a:r>
              <a:rPr lang="en-US" dirty="0" smtClean="0">
                <a:effectLst>
                  <a:outerShdw blurRad="38100" dist="38100" dir="2700000" algn="tl">
                    <a:srgbClr val="000000">
                      <a:alpha val="43137"/>
                    </a:srgbClr>
                  </a:outerShdw>
                </a:effectLst>
              </a:rPr>
              <a:t>star-spangled sky</a:t>
            </a:r>
            <a:r>
              <a:rPr lang="en-US" dirty="0" smtClean="0"/>
              <a:t>, for instance, that's a thing I would like to try to do... But how can I manage unless I make up my mind to work... from imagination?” van Gogh’s letter, 4.1888.</a:t>
            </a:r>
          </a:p>
        </p:txBody>
      </p:sp>
      <p:sp>
        <p:nvSpPr>
          <p:cNvPr id="5" name="Rectangle 4"/>
          <p:cNvSpPr/>
          <p:nvPr/>
        </p:nvSpPr>
        <p:spPr>
          <a:xfrm>
            <a:off x="0" y="5214950"/>
            <a:ext cx="9144000" cy="1477328"/>
          </a:xfrm>
          <a:prstGeom prst="rect">
            <a:avLst/>
          </a:prstGeom>
        </p:spPr>
        <p:txBody>
          <a:bodyPr wrap="square">
            <a:spAutoFit/>
          </a:bodyPr>
          <a:lstStyle/>
          <a:p>
            <a:pPr algn="just"/>
            <a:r>
              <a:rPr lang="en-US" dirty="0" smtClean="0"/>
              <a:t>In September 1888, before van Gogh’s  December breakdown that resulted in his hospitalization in Arles, he painted </a:t>
            </a:r>
            <a:r>
              <a:rPr lang="en-US" b="1" dirty="0" smtClean="0"/>
              <a:t>Starry Night over the Rhone</a:t>
            </a:r>
            <a:r>
              <a:rPr lang="en-US" dirty="0" smtClean="0"/>
              <a:t>. Working by night under a gas lamp, Van Gogh painted this work directly from nature. “It does me good to do what's difficult”, Van Gogh wrote, “That doesn't stop me having a tremendous need for, shall I say the word - for religion - so I go outside at night to paint the stars”.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001156" cy="285728"/>
          </a:xfrm>
        </p:spPr>
        <p:txBody>
          <a:bodyPr>
            <a:noAutofit/>
          </a:bodyPr>
          <a:lstStyle/>
          <a:p>
            <a:r>
              <a:rPr lang="en-US" sz="2800" dirty="0" smtClean="0"/>
              <a:t>The Starry Skies of Pathology</a:t>
            </a:r>
            <a:endParaRPr lang="el-GR" sz="2800" dirty="0"/>
          </a:p>
        </p:txBody>
      </p:sp>
      <p:pic>
        <p:nvPicPr>
          <p:cNvPr id="22530" name="Picture 2" descr="Histology and Art——An expression of life | SM2702 Interdisciplinary Practices in Art, Secience and the Humanities: "/>
          <p:cNvPicPr>
            <a:picLocks noChangeAspect="1" noChangeArrowheads="1"/>
          </p:cNvPicPr>
          <p:nvPr/>
        </p:nvPicPr>
        <p:blipFill>
          <a:blip r:embed="rId3" cstate="print"/>
          <a:srcRect/>
          <a:stretch>
            <a:fillRect/>
          </a:stretch>
        </p:blipFill>
        <p:spPr bwMode="auto">
          <a:xfrm>
            <a:off x="428596" y="2143116"/>
            <a:ext cx="3000396" cy="2000264"/>
          </a:xfrm>
          <a:prstGeom prst="rect">
            <a:avLst/>
          </a:prstGeom>
          <a:noFill/>
        </p:spPr>
      </p:pic>
      <p:pic>
        <p:nvPicPr>
          <p:cNvPr id="22532" name="Picture 4" descr="Linfoma de Burkitt/ Noche estrellada en París -Love Pathology!: "/>
          <p:cNvPicPr>
            <a:picLocks noChangeAspect="1" noChangeArrowheads="1"/>
          </p:cNvPicPr>
          <p:nvPr/>
        </p:nvPicPr>
        <p:blipFill>
          <a:blip r:embed="rId4" cstate="print"/>
          <a:srcRect/>
          <a:stretch>
            <a:fillRect/>
          </a:stretch>
        </p:blipFill>
        <p:spPr bwMode="auto">
          <a:xfrm>
            <a:off x="3571900" y="4286256"/>
            <a:ext cx="3000364" cy="2138305"/>
          </a:xfrm>
          <a:prstGeom prst="rect">
            <a:avLst/>
          </a:prstGeom>
          <a:noFill/>
        </p:spPr>
      </p:pic>
      <p:pic>
        <p:nvPicPr>
          <p:cNvPr id="1026" name="Picture 2" descr="C:\Users\αγαπουλακι\Desktop\bio-sickle-Burkitt's-Lymphoma.jpg"/>
          <p:cNvPicPr>
            <a:picLocks noChangeAspect="1" noChangeArrowheads="1"/>
          </p:cNvPicPr>
          <p:nvPr/>
        </p:nvPicPr>
        <p:blipFill>
          <a:blip r:embed="rId5" cstate="print"/>
          <a:srcRect/>
          <a:stretch>
            <a:fillRect/>
          </a:stretch>
        </p:blipFill>
        <p:spPr bwMode="auto">
          <a:xfrm rot="10800000">
            <a:off x="3571868" y="2143116"/>
            <a:ext cx="3000396" cy="2000264"/>
          </a:xfrm>
          <a:prstGeom prst="rect">
            <a:avLst/>
          </a:prstGeom>
          <a:noFill/>
        </p:spPr>
      </p:pic>
      <p:pic>
        <p:nvPicPr>
          <p:cNvPr id="7" name="Picture 2" descr="“The stars look very different today”"/>
          <p:cNvPicPr>
            <a:picLocks noChangeAspect="1" noChangeArrowheads="1" noCrop="1"/>
          </p:cNvPicPr>
          <p:nvPr/>
        </p:nvPicPr>
        <p:blipFill>
          <a:blip r:embed="rId6" cstate="print"/>
          <a:srcRect/>
          <a:stretch>
            <a:fillRect/>
          </a:stretch>
        </p:blipFill>
        <p:spPr bwMode="auto">
          <a:xfrm>
            <a:off x="428596" y="4286256"/>
            <a:ext cx="3000396" cy="2149856"/>
          </a:xfrm>
          <a:prstGeom prst="rect">
            <a:avLst/>
          </a:prstGeom>
          <a:noFill/>
        </p:spPr>
      </p:pic>
      <p:sp>
        <p:nvSpPr>
          <p:cNvPr id="8" name="Rectangle 7"/>
          <p:cNvSpPr/>
          <p:nvPr/>
        </p:nvSpPr>
        <p:spPr>
          <a:xfrm>
            <a:off x="0" y="285728"/>
            <a:ext cx="9144000" cy="1815882"/>
          </a:xfrm>
          <a:prstGeom prst="rect">
            <a:avLst/>
          </a:prstGeom>
        </p:spPr>
        <p:txBody>
          <a:bodyPr wrap="square">
            <a:spAutoFit/>
          </a:bodyPr>
          <a:lstStyle/>
          <a:p>
            <a:pPr algn="just"/>
            <a:r>
              <a:rPr lang="en-US" sz="1600" dirty="0" smtClean="0"/>
              <a:t>Among the nine Muses of Greek mythology, </a:t>
            </a:r>
            <a:r>
              <a:rPr lang="en-US" sz="1600" dirty="0" err="1" smtClean="0"/>
              <a:t>Urania</a:t>
            </a:r>
            <a:r>
              <a:rPr lang="en-US" sz="1600" dirty="0" smtClean="0"/>
              <a:t> was that of astronomy; the latter inspires another </a:t>
            </a:r>
            <a:r>
              <a:rPr lang="en-US" sz="1600" dirty="0" smtClean="0">
                <a:effectLst>
                  <a:outerShdw blurRad="38100" dist="38100" dir="2700000" algn="tl">
                    <a:srgbClr val="000000">
                      <a:alpha val="43137"/>
                    </a:srgbClr>
                  </a:outerShdw>
                </a:effectLst>
              </a:rPr>
              <a:t>analogy with Pathology</a:t>
            </a:r>
            <a:r>
              <a:rPr lang="en-US" sz="1600" dirty="0" smtClean="0"/>
              <a:t>. “When you’re a kid, the night sky all looks the same. But then somebody points out three stars in a row and tells you that’s the belt of Orion.” </a:t>
            </a:r>
            <a:r>
              <a:rPr lang="en-US" sz="1600" b="1" dirty="0" smtClean="0"/>
              <a:t>Pathology</a:t>
            </a:r>
            <a:r>
              <a:rPr lang="en-US" sz="1600" dirty="0" smtClean="0"/>
              <a:t>, Dr </a:t>
            </a:r>
            <a:r>
              <a:rPr lang="en-US" sz="1600" dirty="0" err="1" smtClean="0"/>
              <a:t>J.Sickle</a:t>
            </a:r>
            <a:r>
              <a:rPr lang="en-US" sz="1600" dirty="0" smtClean="0"/>
              <a:t> says, is very similar. You </a:t>
            </a:r>
            <a:r>
              <a:rPr lang="en-US" sz="1600" b="1" dirty="0" smtClean="0"/>
              <a:t>pick out  </a:t>
            </a:r>
            <a:r>
              <a:rPr lang="en-US" sz="1600" b="1" u="sng" spc="600" dirty="0" smtClean="0">
                <a:effectLst>
                  <a:outerShdw blurRad="38100" dist="38100" dir="2700000" algn="tl">
                    <a:srgbClr val="000000">
                      <a:alpha val="43137"/>
                    </a:srgbClr>
                  </a:outerShdw>
                </a:effectLst>
              </a:rPr>
              <a:t>patterns</a:t>
            </a:r>
            <a:r>
              <a:rPr lang="en-US" sz="1600" b="1" dirty="0" smtClean="0"/>
              <a:t> </a:t>
            </a:r>
            <a:r>
              <a:rPr lang="en-US" sz="1600" dirty="0" smtClean="0"/>
              <a:t>and you </a:t>
            </a:r>
            <a:r>
              <a:rPr lang="en-US" sz="1600" b="1" dirty="0" smtClean="0"/>
              <a:t>name them</a:t>
            </a:r>
            <a:r>
              <a:rPr lang="en-US" sz="1600" dirty="0" smtClean="0"/>
              <a:t>. </a:t>
            </a:r>
            <a:r>
              <a:rPr lang="en-US" sz="1600" b="1" dirty="0" smtClean="0"/>
              <a:t>Mastery comes with practice, just like learning to pick out a constellation in a starry night.</a:t>
            </a:r>
            <a:r>
              <a:rPr lang="en-US" sz="1600" dirty="0" smtClean="0"/>
              <a:t> Dr </a:t>
            </a:r>
            <a:r>
              <a:rPr lang="en-US" sz="1600" dirty="0" err="1" smtClean="0"/>
              <a:t>Sickel</a:t>
            </a:r>
            <a:r>
              <a:rPr lang="en-US" sz="1600" dirty="0" smtClean="0"/>
              <a:t> founded El Camino Hospital’s </a:t>
            </a:r>
            <a:r>
              <a:rPr lang="en-US" sz="1600" b="1" dirty="0" smtClean="0"/>
              <a:t>Healing Arts Program </a:t>
            </a:r>
            <a:r>
              <a:rPr lang="en-US" sz="1600" dirty="0" smtClean="0"/>
              <a:t>in Mountain View, California, in 2002. Disease is his focus, of course, but he also is interested in </a:t>
            </a:r>
            <a:r>
              <a:rPr lang="en-US" sz="1600" dirty="0" smtClean="0">
                <a:effectLst>
                  <a:outerShdw blurRad="38100" dist="38100" dir="2700000" algn="tl">
                    <a:srgbClr val="000000">
                      <a:alpha val="43137"/>
                    </a:srgbClr>
                  </a:outerShdw>
                </a:effectLst>
              </a:rPr>
              <a:t>the power of art, music, and laughter as therapy to ease pain</a:t>
            </a:r>
            <a:r>
              <a:rPr lang="en-US" sz="1600" dirty="0" smtClean="0"/>
              <a:t>.</a:t>
            </a:r>
            <a:endParaRPr lang="el-GR" sz="1600" b="1" dirty="0"/>
          </a:p>
        </p:txBody>
      </p:sp>
      <p:sp>
        <p:nvSpPr>
          <p:cNvPr id="9" name="Rectangle 8"/>
          <p:cNvSpPr/>
          <p:nvPr/>
        </p:nvSpPr>
        <p:spPr>
          <a:xfrm>
            <a:off x="6500826" y="1142984"/>
            <a:ext cx="2643174" cy="5755422"/>
          </a:xfrm>
          <a:prstGeom prst="rect">
            <a:avLst/>
          </a:prstGeom>
        </p:spPr>
        <p:txBody>
          <a:bodyPr wrap="square">
            <a:spAutoFit/>
          </a:bodyPr>
          <a:lstStyle/>
          <a:p>
            <a:pPr algn="ctr"/>
            <a:r>
              <a:rPr lang="en-US" sz="1600" dirty="0" smtClean="0"/>
              <a:t>“To </a:t>
            </a:r>
            <a:r>
              <a:rPr lang="en-US" sz="1600" dirty="0" smtClean="0">
                <a:effectLst>
                  <a:outerShdw blurRad="38100" dist="38100" dir="2700000" algn="tl">
                    <a:srgbClr val="000000">
                      <a:alpha val="43137"/>
                    </a:srgbClr>
                  </a:outerShdw>
                </a:effectLst>
              </a:rPr>
              <a:t>be a pathologist</a:t>
            </a:r>
            <a:r>
              <a:rPr lang="en-US" sz="1600" dirty="0" smtClean="0"/>
              <a:t>,” he admits, “it </a:t>
            </a:r>
            <a:r>
              <a:rPr lang="en-US" sz="1600" dirty="0" smtClean="0">
                <a:effectLst>
                  <a:outerShdw blurRad="38100" dist="38100" dir="2700000" algn="tl">
                    <a:srgbClr val="000000">
                      <a:alpha val="43137"/>
                    </a:srgbClr>
                  </a:outerShdw>
                </a:effectLst>
              </a:rPr>
              <a:t>helps to have a vivid imagination.</a:t>
            </a:r>
            <a:r>
              <a:rPr lang="en-US" sz="1600" dirty="0" smtClean="0"/>
              <a:t>” Dr </a:t>
            </a:r>
            <a:r>
              <a:rPr lang="en-US" sz="1600" dirty="0" err="1" smtClean="0"/>
              <a:t>Sickel</a:t>
            </a:r>
            <a:r>
              <a:rPr lang="en-US" sz="1600" dirty="0" smtClean="0"/>
              <a:t> tries to reconcile the inherent paradox: that something like a life-threatening </a:t>
            </a:r>
            <a:r>
              <a:rPr lang="en-US" sz="1600" dirty="0" err="1" smtClean="0"/>
              <a:t>tumour</a:t>
            </a:r>
            <a:r>
              <a:rPr lang="en-US" sz="1600" dirty="0" smtClean="0"/>
              <a:t> can be </a:t>
            </a:r>
            <a:r>
              <a:rPr lang="en-US" sz="1600" b="1" i="1" u="sng" dirty="0" smtClean="0">
                <a:effectLst>
                  <a:outerShdw blurRad="38100" dist="38100" dir="2700000" algn="tl">
                    <a:srgbClr val="000000">
                      <a:alpha val="43137"/>
                    </a:srgbClr>
                  </a:outerShdw>
                </a:effectLst>
              </a:rPr>
              <a:t>so beautiful</a:t>
            </a:r>
            <a:r>
              <a:rPr lang="en-US" sz="1600" b="1" i="1" dirty="0" smtClean="0">
                <a:effectLst>
                  <a:outerShdw blurRad="38100" dist="38100" dir="2700000" algn="tl">
                    <a:srgbClr val="000000">
                      <a:alpha val="43137"/>
                    </a:srgbClr>
                  </a:outerShdw>
                </a:effectLst>
              </a:rPr>
              <a:t> </a:t>
            </a:r>
            <a:r>
              <a:rPr lang="en-US" sz="1600" b="1" dirty="0" smtClean="0"/>
              <a:t>and</a:t>
            </a:r>
            <a:r>
              <a:rPr lang="en-US" sz="1600" dirty="0" smtClean="0"/>
              <a:t> </a:t>
            </a:r>
            <a:r>
              <a:rPr lang="en-US" sz="1600" b="1" i="1" u="sng" dirty="0" smtClean="0">
                <a:effectLst>
                  <a:outerShdw blurRad="38100" dist="38100" dir="2700000" algn="tl">
                    <a:srgbClr val="000000">
                      <a:alpha val="43137"/>
                    </a:srgbClr>
                  </a:outerShdw>
                </a:effectLst>
              </a:rPr>
              <a:t>so tragic </a:t>
            </a:r>
            <a:r>
              <a:rPr lang="en-US" sz="1600" spc="300" dirty="0" smtClean="0">
                <a:effectLst>
                  <a:outerShdw blurRad="38100" dist="38100" dir="2700000" algn="tl">
                    <a:srgbClr val="000000">
                      <a:alpha val="43137"/>
                    </a:srgbClr>
                  </a:outerShdw>
                </a:effectLst>
              </a:rPr>
              <a:t>at the same time</a:t>
            </a:r>
            <a:r>
              <a:rPr lang="en-US" sz="1600" dirty="0" smtClean="0"/>
              <a:t>.</a:t>
            </a:r>
          </a:p>
          <a:p>
            <a:pPr algn="ctr"/>
            <a:r>
              <a:rPr lang="en-US" sz="1600" dirty="0" smtClean="0"/>
              <a:t>“</a:t>
            </a:r>
            <a:r>
              <a:rPr lang="en-US" sz="1600" dirty="0" smtClean="0">
                <a:effectLst>
                  <a:outerShdw blurRad="38100" dist="38100" dir="2700000" algn="tl">
                    <a:srgbClr val="000000">
                      <a:alpha val="43137"/>
                    </a:srgbClr>
                  </a:outerShdw>
                </a:effectLst>
              </a:rPr>
              <a:t>Authors, playwrights, poets, and </a:t>
            </a:r>
            <a:r>
              <a:rPr lang="en-US" sz="1600" b="1" u="sng" dirty="0" smtClean="0">
                <a:effectLst>
                  <a:outerShdw blurRad="38100" dist="38100" dir="2700000" algn="tl">
                    <a:srgbClr val="000000">
                      <a:alpha val="43137"/>
                    </a:srgbClr>
                  </a:outerShdw>
                </a:effectLst>
              </a:rPr>
              <a:t>artists</a:t>
            </a:r>
            <a:r>
              <a:rPr lang="en-US" sz="1600"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deal with this all the time</a:t>
            </a:r>
            <a:r>
              <a:rPr lang="en-US" sz="1600" dirty="0" smtClean="0"/>
              <a:t>,” he  says. “</a:t>
            </a:r>
            <a:r>
              <a:rPr lang="en-US" sz="1600" b="1" dirty="0" smtClean="0"/>
              <a:t>These are very unpleasant, unsavory issues—and yet </a:t>
            </a:r>
            <a:r>
              <a:rPr lang="en-US" sz="1600" b="1" dirty="0" smtClean="0">
                <a:effectLst>
                  <a:outerShdw blurRad="38100" dist="38100" dir="2700000" algn="tl">
                    <a:srgbClr val="000000">
                      <a:alpha val="43137"/>
                    </a:srgbClr>
                  </a:outerShdw>
                </a:effectLst>
              </a:rPr>
              <a:t>presenting and reflecting on their beauty under the microscope </a:t>
            </a:r>
            <a:r>
              <a:rPr lang="en-US" sz="1600" b="1" dirty="0" smtClean="0"/>
              <a:t>may  </a:t>
            </a:r>
            <a:r>
              <a:rPr lang="en-US" sz="1600" b="1" spc="300" dirty="0" smtClean="0">
                <a:effectLst>
                  <a:outerShdw blurRad="38100" dist="38100" dir="2700000" algn="tl">
                    <a:srgbClr val="000000">
                      <a:alpha val="43137"/>
                    </a:srgbClr>
                  </a:outerShdw>
                </a:effectLst>
              </a:rPr>
              <a:t>soften</a:t>
            </a:r>
            <a:r>
              <a:rPr lang="en-US" sz="1600" b="1" dirty="0" smtClean="0"/>
              <a:t> the edges of these otherwise appalling issues.</a:t>
            </a:r>
            <a:r>
              <a:rPr lang="en-US" sz="1600" dirty="0" smtClean="0"/>
              <a:t>”</a:t>
            </a:r>
            <a:r>
              <a:rPr lang="el-GR" sz="1600" dirty="0" smtClean="0"/>
              <a:t> </a:t>
            </a:r>
            <a:r>
              <a:rPr lang="en-US" sz="1600" dirty="0" smtClean="0"/>
              <a:t>In the same reasoning,</a:t>
            </a:r>
            <a:r>
              <a:rPr lang="el-GR" sz="1600" dirty="0" smtClean="0"/>
              <a:t> </a:t>
            </a:r>
            <a:r>
              <a:rPr lang="en-US" sz="1600" dirty="0" smtClean="0"/>
              <a:t>it is undeniable that </a:t>
            </a:r>
            <a:r>
              <a:rPr lang="en-US" sz="1600" dirty="0" smtClean="0">
                <a:effectLst>
                  <a:outerShdw blurRad="38100" dist="38100" dir="2700000" algn="tl">
                    <a:srgbClr val="000000">
                      <a:alpha val="43137"/>
                    </a:srgbClr>
                  </a:outerShdw>
                </a:effectLst>
              </a:rPr>
              <a:t>many horrific circumstances</a:t>
            </a:r>
            <a:r>
              <a:rPr lang="en-US" sz="1600" dirty="0" smtClean="0"/>
              <a:t> </a:t>
            </a:r>
            <a:r>
              <a:rPr lang="el-GR" sz="1600" dirty="0" smtClean="0"/>
              <a:t> </a:t>
            </a:r>
            <a:r>
              <a:rPr lang="en-US" sz="1600" dirty="0" smtClean="0"/>
              <a:t>can be  </a:t>
            </a:r>
            <a:r>
              <a:rPr lang="en-US" sz="1600" b="1" spc="300" dirty="0" smtClean="0">
                <a:effectLst>
                  <a:outerShdw blurRad="38100" dist="38100" dir="2700000" algn="tl">
                    <a:srgbClr val="000000">
                      <a:alpha val="43137"/>
                    </a:srgbClr>
                  </a:outerShdw>
                </a:effectLst>
              </a:rPr>
              <a:t>cleared</a:t>
            </a:r>
            <a:r>
              <a:rPr lang="en-US" sz="1600" b="1" dirty="0" smtClean="0"/>
              <a:t> </a:t>
            </a:r>
            <a:r>
              <a:rPr lang="en-US" sz="1600" dirty="0" smtClean="0"/>
              <a:t>through all </a:t>
            </a:r>
            <a:r>
              <a:rPr lang="en-US" sz="1600" dirty="0" smtClean="0">
                <a:effectLst>
                  <a:outerShdw blurRad="38100" dist="38100" dir="2700000" algn="tl">
                    <a:srgbClr val="000000">
                      <a:alpha val="43137"/>
                    </a:srgbClr>
                  </a:outerShdw>
                </a:effectLst>
              </a:rPr>
              <a:t>forms of  </a:t>
            </a:r>
            <a:r>
              <a:rPr lang="en-US" sz="1600" b="1" spc="600" dirty="0" smtClean="0">
                <a:effectLst>
                  <a:outerShdw blurRad="38100" dist="38100" dir="2700000" algn="tl">
                    <a:srgbClr val="000000">
                      <a:alpha val="43137"/>
                    </a:srgbClr>
                  </a:outerShdw>
                </a:effectLst>
              </a:rPr>
              <a:t>Art</a:t>
            </a:r>
            <a:r>
              <a:rPr lang="en-US" sz="1600" dirty="0" smtClean="0"/>
              <a:t>.</a:t>
            </a:r>
            <a:endParaRPr lang="en-US" sz="1600" dirty="0"/>
          </a:p>
        </p:txBody>
      </p:sp>
      <p:pic>
        <p:nvPicPr>
          <p:cNvPr id="122881" name="Picture 1" descr="C:\Users\αγαπουλακι\Desktop\the-starry-night-1889(1).jpg!Large.jpg"/>
          <p:cNvPicPr>
            <a:picLocks noChangeAspect="1" noChangeArrowheads="1"/>
          </p:cNvPicPr>
          <p:nvPr/>
        </p:nvPicPr>
        <p:blipFill>
          <a:blip r:embed="rId7" cstate="print"/>
          <a:srcRect/>
          <a:stretch>
            <a:fillRect/>
          </a:stretch>
        </p:blipFill>
        <p:spPr bwMode="auto">
          <a:xfrm>
            <a:off x="285720" y="2500306"/>
            <a:ext cx="6273868" cy="3929090"/>
          </a:xfrm>
          <a:prstGeom prst="rect">
            <a:avLst/>
          </a:prstGeom>
          <a:noFill/>
        </p:spPr>
      </p:pic>
      <p:sp>
        <p:nvSpPr>
          <p:cNvPr id="10" name="Rectangle 9"/>
          <p:cNvSpPr/>
          <p:nvPr/>
        </p:nvSpPr>
        <p:spPr>
          <a:xfrm rot="10800000" flipV="1">
            <a:off x="1785918" y="6471812"/>
            <a:ext cx="4929220" cy="369332"/>
          </a:xfrm>
          <a:prstGeom prst="rect">
            <a:avLst/>
          </a:prstGeom>
        </p:spPr>
        <p:txBody>
          <a:bodyPr wrap="square">
            <a:spAutoFit/>
          </a:bodyPr>
          <a:lstStyle/>
          <a:p>
            <a:r>
              <a:rPr lang="en-GB" dirty="0" smtClean="0"/>
              <a:t>VAN GOGH The starry night, 1889.</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2881"/>
                                        </p:tgtEl>
                                      </p:cBhvr>
                                    </p:animEffect>
                                    <p:set>
                                      <p:cBhvr>
                                        <p:cTn id="10" dur="1" fill="hold">
                                          <p:stCondLst>
                                            <p:cond delay="499"/>
                                          </p:stCondLst>
                                        </p:cTn>
                                        <p:tgtEl>
                                          <p:spTgt spid="12288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22530"/>
                                        </p:tgtEl>
                                        <p:attrNameLst>
                                          <p:attrName>style.visibility</p:attrName>
                                        </p:attrNameLst>
                                      </p:cBhvr>
                                      <p:to>
                                        <p:strVal val="visible"/>
                                      </p:to>
                                    </p:set>
                                    <p:animEffect transition="in" filter="fade">
                                      <p:cBhvr>
                                        <p:cTn id="23" dur="500"/>
                                        <p:tgtEl>
                                          <p:spTgt spid="225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14290"/>
            <a:ext cx="3643306" cy="928694"/>
          </a:xfrm>
        </p:spPr>
        <p:txBody>
          <a:bodyPr>
            <a:noAutofit/>
          </a:bodyPr>
          <a:lstStyle/>
          <a:p>
            <a:r>
              <a:rPr lang="el-GR" sz="3200" dirty="0" smtClean="0"/>
              <a:t>Η</a:t>
            </a:r>
            <a:r>
              <a:rPr lang="en-GB" sz="3200" dirty="0" err="1" smtClean="0"/>
              <a:t>armony</a:t>
            </a:r>
            <a:r>
              <a:rPr lang="en-GB" sz="3200" dirty="0" smtClean="0"/>
              <a:t>  </a:t>
            </a:r>
            <a:r>
              <a:rPr lang="en-GB" sz="3200" spc="300" dirty="0" smtClean="0"/>
              <a:t>patterns</a:t>
            </a:r>
            <a:r>
              <a:rPr lang="el-GR" sz="3200" dirty="0" smtClean="0"/>
              <a:t/>
            </a:r>
            <a:br>
              <a:rPr lang="el-GR" sz="3200" dirty="0" smtClean="0"/>
            </a:br>
            <a:r>
              <a:rPr lang="en-GB" sz="3200" dirty="0" smtClean="0"/>
              <a:t> in normal cells and tissues. </a:t>
            </a:r>
            <a:endParaRPr lang="el-GR" sz="3200" dirty="0"/>
          </a:p>
        </p:txBody>
      </p:sp>
      <p:pic>
        <p:nvPicPr>
          <p:cNvPr id="21506" name="Picture 2" descr="Love histology that looks like art!: "/>
          <p:cNvPicPr>
            <a:picLocks noChangeAspect="1" noChangeArrowheads="1"/>
          </p:cNvPicPr>
          <p:nvPr/>
        </p:nvPicPr>
        <p:blipFill>
          <a:blip r:embed="rId2" cstate="print"/>
          <a:srcRect/>
          <a:stretch>
            <a:fillRect/>
          </a:stretch>
        </p:blipFill>
        <p:spPr bwMode="auto">
          <a:xfrm>
            <a:off x="142844" y="1357298"/>
            <a:ext cx="3500462" cy="5263106"/>
          </a:xfrm>
          <a:prstGeom prst="rect">
            <a:avLst/>
          </a:prstGeom>
          <a:noFill/>
        </p:spPr>
      </p:pic>
      <p:pic>
        <p:nvPicPr>
          <p:cNvPr id="21508" name="Picture 4" descr="Flower - love Pathology!: "/>
          <p:cNvPicPr>
            <a:picLocks noChangeAspect="1" noChangeArrowheads="1"/>
          </p:cNvPicPr>
          <p:nvPr/>
        </p:nvPicPr>
        <p:blipFill>
          <a:blip r:embed="rId3" cstate="print"/>
          <a:srcRect/>
          <a:stretch>
            <a:fillRect/>
          </a:stretch>
        </p:blipFill>
        <p:spPr bwMode="auto">
          <a:xfrm>
            <a:off x="3786182" y="1000108"/>
            <a:ext cx="5113606" cy="4929222"/>
          </a:xfrm>
          <a:prstGeom prst="rect">
            <a:avLst/>
          </a:prstGeom>
          <a:noFill/>
        </p:spPr>
      </p:pic>
      <p:pic>
        <p:nvPicPr>
          <p:cNvPr id="5" name="Picture 2" descr="Histology Look-a-like #117 Adult T-cell leukemia v Purple...: "/>
          <p:cNvPicPr>
            <a:picLocks noChangeAspect="1" noChangeArrowheads="1"/>
          </p:cNvPicPr>
          <p:nvPr/>
        </p:nvPicPr>
        <p:blipFill>
          <a:blip r:embed="rId4" cstate="print"/>
          <a:srcRect/>
          <a:stretch>
            <a:fillRect/>
          </a:stretch>
        </p:blipFill>
        <p:spPr bwMode="auto">
          <a:xfrm>
            <a:off x="3714744" y="1000108"/>
            <a:ext cx="5225424" cy="5214974"/>
          </a:xfrm>
          <a:prstGeom prst="rect">
            <a:avLst/>
          </a:prstGeom>
          <a:noFill/>
        </p:spPr>
      </p:pic>
      <p:pic>
        <p:nvPicPr>
          <p:cNvPr id="6" name="Picture 2" descr="http://66.media.tumblr.com/c3777a846934168e96667ed39cca10f9/tumblr_o7y4dfCwTs1s24chqo1_1280.jpg"/>
          <p:cNvPicPr>
            <a:picLocks noChangeAspect="1" noChangeArrowheads="1"/>
          </p:cNvPicPr>
          <p:nvPr/>
        </p:nvPicPr>
        <p:blipFill>
          <a:blip r:embed="rId5" cstate="print"/>
          <a:srcRect/>
          <a:stretch>
            <a:fillRect/>
          </a:stretch>
        </p:blipFill>
        <p:spPr bwMode="auto">
          <a:xfrm>
            <a:off x="3714744" y="1142984"/>
            <a:ext cx="5214973" cy="52149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508"/>
                                        </p:tgtEl>
                                      </p:cBhvr>
                                    </p:animEffect>
                                    <p:set>
                                      <p:cBhvr>
                                        <p:cTn id="7" dur="1" fill="hold">
                                          <p:stCondLst>
                                            <p:cond delay="499"/>
                                          </p:stCondLst>
                                        </p:cTn>
                                        <p:tgtEl>
                                          <p:spTgt spid="2150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00042"/>
          </a:xfrm>
        </p:spPr>
        <p:txBody>
          <a:bodyPr>
            <a:normAutofit fontScale="90000"/>
          </a:bodyPr>
          <a:lstStyle/>
          <a:p>
            <a:r>
              <a:rPr lang="en-US" sz="3600" dirty="0" err="1" smtClean="0">
                <a:effectLst>
                  <a:outerShdw blurRad="38100" dist="38100" dir="2700000" algn="tl">
                    <a:srgbClr val="000000">
                      <a:alpha val="43137"/>
                    </a:srgbClr>
                  </a:outerShdw>
                </a:effectLst>
              </a:rPr>
              <a:t>Dis</a:t>
            </a:r>
            <a:r>
              <a:rPr lang="en-US" sz="3600" dirty="0" err="1" smtClean="0"/>
              <a:t>armony</a:t>
            </a:r>
            <a:r>
              <a:rPr lang="en-US" sz="3600" dirty="0" smtClean="0"/>
              <a:t> </a:t>
            </a:r>
            <a:r>
              <a:rPr lang="en-US" sz="3600" dirty="0" smtClean="0">
                <a:effectLst>
                  <a:outerShdw blurRad="38100" dist="38100" dir="2700000" algn="tl">
                    <a:srgbClr val="000000">
                      <a:alpha val="43137"/>
                    </a:srgbClr>
                  </a:outerShdw>
                </a:effectLst>
              </a:rPr>
              <a:t>patterns</a:t>
            </a:r>
            <a:r>
              <a:rPr lang="en-US" sz="3600" dirty="0" smtClean="0"/>
              <a:t> in malignancy </a:t>
            </a:r>
            <a:endParaRPr lang="el-GR" sz="3600" dirty="0"/>
          </a:p>
        </p:txBody>
      </p:sp>
      <p:pic>
        <p:nvPicPr>
          <p:cNvPr id="30722" name="Picture 2" descr="http://2.bp.blogspot.com/-7bivYrApa9U/VRw-qPzevKI/AAAAAAAACIg/U5DIi4G_B8I/s1600/SP11-10678%2BX%2B40-2.jpeg"/>
          <p:cNvPicPr>
            <a:picLocks noChangeAspect="1" noChangeArrowheads="1"/>
          </p:cNvPicPr>
          <p:nvPr/>
        </p:nvPicPr>
        <p:blipFill>
          <a:blip r:embed="rId2" cstate="print"/>
          <a:srcRect/>
          <a:stretch>
            <a:fillRect/>
          </a:stretch>
        </p:blipFill>
        <p:spPr bwMode="auto">
          <a:xfrm rot="17625799">
            <a:off x="106971" y="811734"/>
            <a:ext cx="2744167" cy="1965939"/>
          </a:xfrm>
          <a:prstGeom prst="rect">
            <a:avLst/>
          </a:prstGeom>
          <a:noFill/>
        </p:spPr>
      </p:pic>
      <p:pic>
        <p:nvPicPr>
          <p:cNvPr id="30724" name="Picture 4" descr="http://3.bp.blogspot.com/-_FFInjv8Te8/VRw-q3mrhdI/AAAAAAAACIs/mo4MdrYaUyQ/s1600/SP12-6796x40-3.jpeg"/>
          <p:cNvPicPr>
            <a:picLocks noChangeAspect="1" noChangeArrowheads="1"/>
          </p:cNvPicPr>
          <p:nvPr/>
        </p:nvPicPr>
        <p:blipFill>
          <a:blip r:embed="rId3" cstate="print"/>
          <a:srcRect/>
          <a:stretch>
            <a:fillRect/>
          </a:stretch>
        </p:blipFill>
        <p:spPr bwMode="auto">
          <a:xfrm rot="4163093">
            <a:off x="2824175" y="1316738"/>
            <a:ext cx="3166009" cy="2273096"/>
          </a:xfrm>
          <a:prstGeom prst="rect">
            <a:avLst/>
          </a:prstGeom>
          <a:noFill/>
        </p:spPr>
      </p:pic>
      <p:pic>
        <p:nvPicPr>
          <p:cNvPr id="30726" name="Picture 6" descr="http://3.bp.blogspot.com/-bJ4mULK5txE/VRw-qiJRuBI/AAAAAAAACIo/EJWCYfez0Jw/s1600/SP12-6796%2Bx%2B40.jpeg"/>
          <p:cNvPicPr>
            <a:picLocks noChangeAspect="1" noChangeArrowheads="1"/>
          </p:cNvPicPr>
          <p:nvPr/>
        </p:nvPicPr>
        <p:blipFill>
          <a:blip r:embed="rId4" cstate="print"/>
          <a:srcRect/>
          <a:stretch>
            <a:fillRect/>
          </a:stretch>
        </p:blipFill>
        <p:spPr bwMode="auto">
          <a:xfrm rot="19612506">
            <a:off x="5739004" y="654692"/>
            <a:ext cx="3051125" cy="2202532"/>
          </a:xfrm>
          <a:prstGeom prst="rect">
            <a:avLst/>
          </a:prstGeom>
          <a:noFill/>
        </p:spPr>
      </p:pic>
      <p:pic>
        <p:nvPicPr>
          <p:cNvPr id="30728" name="Picture 8" descr="http://4.bp.blogspot.com/-vd-S_wMbqAg/VRw-qHmX0OI/AAAAAAAACIY/W43F8ym_huo/s1600/SP12-6796%2Bx%2B40-2.jpeg"/>
          <p:cNvPicPr>
            <a:picLocks noChangeAspect="1" noChangeArrowheads="1"/>
          </p:cNvPicPr>
          <p:nvPr/>
        </p:nvPicPr>
        <p:blipFill>
          <a:blip r:embed="rId5" cstate="print"/>
          <a:srcRect/>
          <a:stretch>
            <a:fillRect/>
          </a:stretch>
        </p:blipFill>
        <p:spPr bwMode="auto">
          <a:xfrm rot="8493763">
            <a:off x="392216" y="3626988"/>
            <a:ext cx="3387558" cy="2442747"/>
          </a:xfrm>
          <a:prstGeom prst="rect">
            <a:avLst/>
          </a:prstGeom>
          <a:noFill/>
        </p:spPr>
      </p:pic>
      <p:pic>
        <p:nvPicPr>
          <p:cNvPr id="30732" name="Picture 12" descr="http://3.bp.blogspot.com/-C_hVLv-BaPM/VRw-qATtYMI/AAAAAAAACIc/E3k1-wukLXM/s1600/SP12-6796%2Bx%2B20.jpeg"/>
          <p:cNvPicPr>
            <a:picLocks noChangeAspect="1" noChangeArrowheads="1"/>
          </p:cNvPicPr>
          <p:nvPr/>
        </p:nvPicPr>
        <p:blipFill>
          <a:blip r:embed="rId6" cstate="print"/>
          <a:srcRect/>
          <a:stretch>
            <a:fillRect/>
          </a:stretch>
        </p:blipFill>
        <p:spPr bwMode="auto">
          <a:xfrm rot="20895941">
            <a:off x="4966230" y="3650774"/>
            <a:ext cx="3930333" cy="28372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checkerboard(across)">
                                      <p:cBhvr>
                                        <p:cTn id="7" dur="500"/>
                                        <p:tgtEl>
                                          <p:spTgt spid="30726"/>
                                        </p:tgtEl>
                                      </p:cBhvr>
                                    </p:animEffect>
                                  </p:childTnLst>
                                </p:cTn>
                              </p:par>
                              <p:par>
                                <p:cTn id="8" presetID="5" presetClass="entr" presetSubtype="10" fill="hold" nodeType="withEffect">
                                  <p:stCondLst>
                                    <p:cond delay="0"/>
                                  </p:stCondLst>
                                  <p:childTnLst>
                                    <p:set>
                                      <p:cBhvr>
                                        <p:cTn id="9" dur="1" fill="hold">
                                          <p:stCondLst>
                                            <p:cond delay="0"/>
                                          </p:stCondLst>
                                        </p:cTn>
                                        <p:tgtEl>
                                          <p:spTgt spid="30722"/>
                                        </p:tgtEl>
                                        <p:attrNameLst>
                                          <p:attrName>style.visibility</p:attrName>
                                        </p:attrNameLst>
                                      </p:cBhvr>
                                      <p:to>
                                        <p:strVal val="visible"/>
                                      </p:to>
                                    </p:set>
                                    <p:animEffect transition="in" filter="checkerboard(across)">
                                      <p:cBhvr>
                                        <p:cTn id="10" dur="500"/>
                                        <p:tgtEl>
                                          <p:spTgt spid="30722"/>
                                        </p:tgtEl>
                                      </p:cBhvr>
                                    </p:animEffect>
                                  </p:childTnLst>
                                </p:cTn>
                              </p:par>
                              <p:par>
                                <p:cTn id="11" presetID="5" presetClass="entr" presetSubtype="10" fill="hold" nodeType="withEffect">
                                  <p:stCondLst>
                                    <p:cond delay="0"/>
                                  </p:stCondLst>
                                  <p:childTnLst>
                                    <p:set>
                                      <p:cBhvr>
                                        <p:cTn id="12" dur="1" fill="hold">
                                          <p:stCondLst>
                                            <p:cond delay="0"/>
                                          </p:stCondLst>
                                        </p:cTn>
                                        <p:tgtEl>
                                          <p:spTgt spid="30728"/>
                                        </p:tgtEl>
                                        <p:attrNameLst>
                                          <p:attrName>style.visibility</p:attrName>
                                        </p:attrNameLst>
                                      </p:cBhvr>
                                      <p:to>
                                        <p:strVal val="visible"/>
                                      </p:to>
                                    </p:set>
                                    <p:animEffect transition="in" filter="checkerboard(across)">
                                      <p:cBhvr>
                                        <p:cTn id="13" dur="500"/>
                                        <p:tgtEl>
                                          <p:spTgt spid="30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3.bp.blogspot.com/-5Vl6lvA_rV0/VRv9x02ijZI/AAAAAAAACII/uL0hjh7cKtY/s1600/CAP_CallForEntries_HealingArt%2Bbui%2Bfinal.jpg"/>
          <p:cNvPicPr>
            <a:picLocks noChangeAspect="1" noChangeArrowheads="1"/>
          </p:cNvPicPr>
          <p:nvPr/>
        </p:nvPicPr>
        <p:blipFill>
          <a:blip r:embed="rId2" cstate="print"/>
          <a:srcRect/>
          <a:stretch>
            <a:fillRect/>
          </a:stretch>
        </p:blipFill>
        <p:spPr bwMode="auto">
          <a:xfrm>
            <a:off x="285720" y="571480"/>
            <a:ext cx="4429156" cy="5733534"/>
          </a:xfrm>
          <a:prstGeom prst="rect">
            <a:avLst/>
          </a:prstGeom>
          <a:noFill/>
        </p:spPr>
      </p:pic>
      <p:sp>
        <p:nvSpPr>
          <p:cNvPr id="39937" name="Rectangle 1"/>
          <p:cNvSpPr>
            <a:spLocks noChangeArrowheads="1"/>
          </p:cNvSpPr>
          <p:nvPr/>
        </p:nvSpPr>
        <p:spPr bwMode="auto">
          <a:xfrm>
            <a:off x="0" y="214290"/>
            <a:ext cx="9144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previous abstract</a:t>
            </a:r>
            <a:r>
              <a:rPr kumimoji="0" lang="en-US" sz="28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paintings derived from a</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project called “My Sarcoma”, during which</a:t>
            </a:r>
            <a:r>
              <a:rPr lang="en-US" sz="2800" dirty="0" smtClean="0">
                <a:latin typeface="Calibri" pitchFamily="34" charset="0"/>
                <a:ea typeface="Calibri" pitchFamily="34" charset="0"/>
                <a:cs typeface="Times New Roman" pitchFamily="18" charset="0"/>
              </a:rPr>
              <a:t>  Ray Paul, an artist and a  </a:t>
            </a:r>
            <a:r>
              <a:rPr lang="en-US" sz="2800" dirty="0" err="1" smtClean="0">
                <a:latin typeface="Calibri" pitchFamily="34" charset="0"/>
                <a:ea typeface="Calibri" pitchFamily="34" charset="0"/>
                <a:cs typeface="Times New Roman" pitchFamily="18" charset="0"/>
              </a:rPr>
              <a:t>myxofibrosarcoma</a:t>
            </a:r>
            <a:r>
              <a:rPr lang="en-US" sz="2800" dirty="0" smtClean="0">
                <a:latin typeface="Calibri" pitchFamily="34" charset="0"/>
                <a:ea typeface="Calibri" pitchFamily="34" charset="0"/>
                <a:cs typeface="Times New Roman" pitchFamily="18" charset="0"/>
              </a:rPr>
              <a:t> </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patient, painted over the top of his OWN histology images; thus, Ray was transformed from a sick and dying patient back into a </a:t>
            </a:r>
            <a:r>
              <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living and vibrant artist and survivor.</a:t>
            </a:r>
          </a:p>
          <a:p>
            <a:pPr lvl="0" fontAlgn="base">
              <a:spcBef>
                <a:spcPct val="0"/>
              </a:spcBef>
              <a:spcAft>
                <a:spcPct val="0"/>
              </a:spcAft>
            </a:pPr>
            <a:endParaRPr kumimoji="0" lang="el-GR"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An example of collaborative art:</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Each of the paintings that Ray has made during this journey has had more than just Ray’s hands involved. Indeed, to make the paintings as you see them, a surgeon had to cut out his </a:t>
            </a:r>
            <a:r>
              <a:rPr kumimoji="0" lang="en-US" sz="28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tumour</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a:t>
            </a:r>
            <a:r>
              <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pathologist</a:t>
            </a:r>
            <a:r>
              <a:rPr kumimoji="0" lang="en-US"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had </a:t>
            </a:r>
            <a:r>
              <a:rPr kumimoji="0" lang="en-US" sz="28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to have the </a:t>
            </a:r>
            <a:r>
              <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tissue stained </a:t>
            </a:r>
            <a:r>
              <a:rPr kumimoji="0" lang="en-US" sz="28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and </a:t>
            </a:r>
            <a:r>
              <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mounted </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and a screen printer had to prepare the canvas.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Inspiring!</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itle 1"/>
          <p:cNvSpPr txBox="1">
            <a:spLocks/>
          </p:cNvSpPr>
          <p:nvPr/>
        </p:nvSpPr>
        <p:spPr>
          <a:xfrm>
            <a:off x="4857752" y="0"/>
            <a:ext cx="4286248" cy="1435100"/>
          </a:xfrm>
          <a:prstGeom prst="rect">
            <a:avLst/>
          </a:prstGeom>
        </p:spPr>
        <p:txBody>
          <a:bodyPr/>
          <a:lstStyle/>
          <a:p>
            <a:pPr lvl="0" algn="ctr">
              <a:spcBef>
                <a:spcPct val="0"/>
              </a:spcBef>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Based on the healing power that Ray’s own art had for him, </a:t>
            </a:r>
            <a:r>
              <a:rPr lang="en-US" sz="3200" dirty="0" smtClean="0"/>
              <a:t> a  project was born, i.e. </a:t>
            </a:r>
          </a:p>
          <a:p>
            <a:pPr lvl="0" algn="ctr">
              <a:spcBef>
                <a:spcPct val="0"/>
              </a:spcBef>
              <a:defRPr/>
            </a:pPr>
            <a:r>
              <a:rPr lang="en-US" sz="3200" dirty="0" smtClean="0"/>
              <a:t>a book entitled </a:t>
            </a:r>
          </a:p>
          <a:p>
            <a:pPr lvl="0" algn="ctr">
              <a:spcBef>
                <a:spcPct val="0"/>
              </a:spcBef>
              <a:defRPr/>
            </a:pPr>
            <a:r>
              <a:rPr lang="en-US" sz="3200" i="1" spc="600" dirty="0" smtClean="0">
                <a:effectLst>
                  <a:outerShdw blurRad="38100" dist="38100" dir="2700000" algn="tl">
                    <a:srgbClr val="000000">
                      <a:alpha val="43137"/>
                    </a:srgbClr>
                  </a:outerShdw>
                </a:effectLst>
              </a:rPr>
              <a:t>Healing Art</a:t>
            </a:r>
          </a:p>
          <a:p>
            <a:pPr lvl="0" algn="ctr">
              <a:spcBef>
                <a:spcPct val="0"/>
              </a:spcBef>
              <a:defRPr/>
            </a:pPr>
            <a:r>
              <a:rPr lang="en-US" sz="3200" i="1" spc="600" dirty="0" smtClean="0">
                <a:effectLst>
                  <a:outerShdw blurRad="38100" dist="38100" dir="2700000" algn="tl">
                    <a:srgbClr val="000000">
                      <a:alpha val="43137"/>
                    </a:srgbClr>
                  </a:outerShdw>
                </a:effectLst>
              </a:rPr>
              <a:t>of Pathology</a:t>
            </a:r>
            <a:r>
              <a:rPr lang="en-US" sz="3200" dirty="0" smtClean="0"/>
              <a:t>.</a:t>
            </a:r>
          </a:p>
          <a:p>
            <a:pPr lvl="0" algn="ctr">
              <a:spcBef>
                <a:spcPct val="0"/>
              </a:spcBef>
              <a:defRPr/>
            </a:pPr>
            <a:r>
              <a:rPr lang="en-US" sz="3200" dirty="0" smtClean="0"/>
              <a:t>Sponsored by the College of American Pathologists, this book will be a </a:t>
            </a:r>
            <a:r>
              <a:rPr lang="en-US" sz="3200" b="1" dirty="0" smtClean="0"/>
              <a:t>compilation of art </a:t>
            </a:r>
            <a:r>
              <a:rPr lang="en-US" sz="3200" dirty="0" smtClean="0"/>
              <a:t>derived from, or inspired by, </a:t>
            </a:r>
            <a:r>
              <a:rPr lang="en-US" sz="3200" b="1" dirty="0" smtClean="0">
                <a:effectLst>
                  <a:outerShdw blurRad="38100" dist="38100" dir="2700000" algn="tl">
                    <a:srgbClr val="000000">
                      <a:alpha val="43137"/>
                    </a:srgbClr>
                  </a:outerShdw>
                </a:effectLst>
              </a:rPr>
              <a:t>pathology</a:t>
            </a:r>
            <a:r>
              <a:rPr lang="en-US" sz="3200" dirty="0" smtClean="0"/>
              <a:t> - the study of disease. </a:t>
            </a:r>
            <a:br>
              <a:rPr lang="en-US" sz="3200" dirty="0" smtClean="0"/>
            </a:br>
            <a:r>
              <a:rPr lang="en-US" sz="3200" dirty="0" smtClean="0"/>
              <a:t> </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9937"/>
                                        </p:tgtEl>
                                      </p:cBhvr>
                                    </p:animEffect>
                                    <p:set>
                                      <p:cBhvr>
                                        <p:cTn id="7" dur="1" fill="hold">
                                          <p:stCondLst>
                                            <p:cond delay="499"/>
                                          </p:stCondLst>
                                        </p:cTn>
                                        <p:tgtEl>
                                          <p:spTgt spid="399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1746"/>
                                        </p:tgtEl>
                                        <p:attrNameLst>
                                          <p:attrName>style.visibility</p:attrName>
                                        </p:attrNameLst>
                                      </p:cBhvr>
                                      <p:to>
                                        <p:strVal val="visible"/>
                                      </p:to>
                                    </p:set>
                                    <p:animEffect transition="in" filter="fade">
                                      <p:cBhvr>
                                        <p:cTn id="15"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2918"/>
            <a:ext cx="4572000" cy="1357322"/>
          </a:xfrm>
        </p:spPr>
        <p:txBody>
          <a:bodyPr>
            <a:normAutofit fontScale="90000"/>
          </a:bodyPr>
          <a:lstStyle/>
          <a:p>
            <a:r>
              <a:rPr lang="en-US" sz="4000" b="1" dirty="0" smtClean="0"/>
              <a:t>PATTERN </a:t>
            </a:r>
            <a:r>
              <a:rPr lang="en-US" sz="2400" dirty="0" smtClean="0"/>
              <a:t/>
            </a:r>
            <a:br>
              <a:rPr lang="en-US" sz="2400" dirty="0" smtClean="0"/>
            </a:br>
            <a:r>
              <a:rPr lang="en-US" sz="2700" dirty="0" smtClean="0"/>
              <a:t>is made by </a:t>
            </a:r>
            <a:r>
              <a:rPr lang="en-US" sz="2700" dirty="0" smtClean="0">
                <a:effectLst>
                  <a:outerShdw blurRad="38100" dist="38100" dir="2700000" algn="tl">
                    <a:srgbClr val="000000">
                      <a:alpha val="43137"/>
                    </a:srgbClr>
                  </a:outerShdw>
                </a:effectLst>
              </a:rPr>
              <a:t>repeating</a:t>
            </a:r>
            <a:r>
              <a:rPr lang="en-US" sz="2700" dirty="0" smtClean="0"/>
              <a:t> or </a:t>
            </a:r>
            <a:r>
              <a:rPr lang="en-US" sz="2700" dirty="0" smtClean="0">
                <a:effectLst>
                  <a:outerShdw blurRad="38100" dist="38100" dir="2700000" algn="tl">
                    <a:srgbClr val="000000">
                      <a:alpha val="43137"/>
                    </a:srgbClr>
                  </a:outerShdw>
                </a:effectLst>
              </a:rPr>
              <a:t>echoing</a:t>
            </a:r>
            <a:r>
              <a:rPr lang="en-US" sz="2700" dirty="0" smtClean="0"/>
              <a:t> the elements of an artwork </a:t>
            </a:r>
            <a:r>
              <a:rPr lang="en-US" sz="2700" dirty="0" smtClean="0">
                <a:effectLst>
                  <a:outerShdw blurRad="38100" dist="38100" dir="2700000" algn="tl">
                    <a:srgbClr val="000000">
                      <a:alpha val="43137"/>
                    </a:srgbClr>
                  </a:outerShdw>
                </a:effectLst>
              </a:rPr>
              <a:t>to communicate </a:t>
            </a:r>
            <a:r>
              <a:rPr lang="en-US" sz="2700" dirty="0" smtClean="0"/>
              <a:t>a sense of balance, harmony, contrast, rhythm or movement.</a:t>
            </a:r>
            <a:br>
              <a:rPr lang="en-US" sz="2700" dirty="0" smtClean="0"/>
            </a:br>
            <a:endParaRPr lang="el-GR" sz="2700" dirty="0"/>
          </a:p>
        </p:txBody>
      </p:sp>
      <p:sp>
        <p:nvSpPr>
          <p:cNvPr id="3" name="Content Placeholder 2"/>
          <p:cNvSpPr>
            <a:spLocks noGrp="1"/>
          </p:cNvSpPr>
          <p:nvPr>
            <p:ph sz="half" idx="1"/>
          </p:nvPr>
        </p:nvSpPr>
        <p:spPr>
          <a:xfrm>
            <a:off x="0" y="2428868"/>
            <a:ext cx="4572000" cy="4429132"/>
          </a:xfrm>
        </p:spPr>
        <p:txBody>
          <a:bodyPr>
            <a:normAutofit fontScale="40000" lnSpcReduction="20000"/>
          </a:bodyPr>
          <a:lstStyle/>
          <a:p>
            <a:pPr algn="ctr">
              <a:buNone/>
            </a:pPr>
            <a:r>
              <a:rPr lang="en-GB" sz="8600" cap="all" dirty="0" smtClean="0"/>
              <a:t> a  NATURAL PATTERN HERE</a:t>
            </a:r>
          </a:p>
          <a:p>
            <a:pPr algn="ctr">
              <a:buNone/>
            </a:pPr>
            <a:endParaRPr lang="en-GB" sz="5100" cap="all" dirty="0" smtClean="0"/>
          </a:p>
          <a:p>
            <a:pPr algn="ctr"/>
            <a:r>
              <a:rPr lang="en-US" sz="7000" dirty="0" smtClean="0"/>
              <a:t>The artist  slows us down and shows us </a:t>
            </a:r>
            <a:r>
              <a:rPr lang="en-US" sz="7000" b="1" dirty="0" smtClean="0">
                <a:effectLst>
                  <a:outerShdw blurRad="38100" dist="38100" dir="2700000" algn="tl">
                    <a:srgbClr val="000000">
                      <a:alpha val="43137"/>
                    </a:srgbClr>
                  </a:outerShdw>
                </a:effectLst>
              </a:rPr>
              <a:t>the exquisite beauty that we miss by not really looking at what we see.</a:t>
            </a:r>
            <a:r>
              <a:rPr lang="en-US" sz="7000" dirty="0" smtClean="0"/>
              <a:t> His remarkable skill in observing a single leaf reveals an infinite world of mystery in the commonplace.</a:t>
            </a:r>
          </a:p>
          <a:p>
            <a:endParaRPr lang="en-US" sz="7000" dirty="0" smtClean="0"/>
          </a:p>
          <a:p>
            <a:endParaRPr lang="en-US" dirty="0" smtClean="0"/>
          </a:p>
          <a:p>
            <a:pPr algn="ctr">
              <a:buNone/>
            </a:pPr>
            <a:endParaRPr lang="en-GB" cap="all" dirty="0" smtClean="0"/>
          </a:p>
          <a:p>
            <a:endParaRPr lang="el-GR" dirty="0"/>
          </a:p>
        </p:txBody>
      </p:sp>
      <p:pic>
        <p:nvPicPr>
          <p:cNvPr id="125954" name="Picture 2" descr="C:\Users\αγαπουλακι\Desktop\mcewan.jpg"/>
          <p:cNvPicPr>
            <a:picLocks noChangeAspect="1" noChangeArrowheads="1"/>
          </p:cNvPicPr>
          <p:nvPr/>
        </p:nvPicPr>
        <p:blipFill>
          <a:blip r:embed="rId2" cstate="print"/>
          <a:srcRect/>
          <a:stretch>
            <a:fillRect/>
          </a:stretch>
        </p:blipFill>
        <p:spPr bwMode="auto">
          <a:xfrm>
            <a:off x="4643438" y="285728"/>
            <a:ext cx="4337799" cy="5072098"/>
          </a:xfrm>
          <a:prstGeom prst="rect">
            <a:avLst/>
          </a:prstGeom>
          <a:noFill/>
        </p:spPr>
      </p:pic>
      <p:sp>
        <p:nvSpPr>
          <p:cNvPr id="6" name="Rectangle 5"/>
          <p:cNvSpPr/>
          <p:nvPr/>
        </p:nvSpPr>
        <p:spPr>
          <a:xfrm>
            <a:off x="4643438" y="5572140"/>
            <a:ext cx="4500562" cy="923330"/>
          </a:xfrm>
          <a:prstGeom prst="rect">
            <a:avLst/>
          </a:prstGeom>
        </p:spPr>
        <p:txBody>
          <a:bodyPr wrap="square">
            <a:spAutoFit/>
          </a:bodyPr>
          <a:lstStyle/>
          <a:p>
            <a:pPr algn="ctr"/>
            <a:r>
              <a:rPr lang="en-GB" dirty="0" smtClean="0"/>
              <a:t>RORY </a:t>
            </a:r>
            <a:r>
              <a:rPr lang="en-GB" dirty="0" err="1" smtClean="0"/>
              <a:t>McEWEN</a:t>
            </a:r>
            <a:r>
              <a:rPr lang="en-GB" dirty="0" smtClean="0"/>
              <a:t> </a:t>
            </a:r>
            <a:br>
              <a:rPr lang="en-GB" dirty="0" smtClean="0"/>
            </a:br>
            <a:r>
              <a:rPr lang="en-GB" dirty="0" smtClean="0"/>
              <a:t>Kensington Gardens 1, 1979 </a:t>
            </a:r>
          </a:p>
          <a:p>
            <a:pPr algn="ctr"/>
            <a:r>
              <a:rPr lang="en-GB" dirty="0" smtClean="0"/>
              <a:t>(</a:t>
            </a:r>
            <a:r>
              <a:rPr lang="en-GB" dirty="0" err="1" smtClean="0"/>
              <a:t>watercolo</a:t>
            </a:r>
            <a:r>
              <a:rPr lang="en-US" dirty="0" smtClean="0"/>
              <a:t>u</a:t>
            </a:r>
            <a:r>
              <a:rPr lang="en-GB" dirty="0" smtClean="0"/>
              <a:t>r on vellum).</a:t>
            </a:r>
            <a:endParaRPr lang="el-GR" dirty="0"/>
          </a:p>
        </p:txBody>
      </p:sp>
      <p:sp>
        <p:nvSpPr>
          <p:cNvPr id="8" name="Rectangle 7"/>
          <p:cNvSpPr/>
          <p:nvPr/>
        </p:nvSpPr>
        <p:spPr>
          <a:xfrm>
            <a:off x="0" y="0"/>
            <a:ext cx="4714876" cy="7171194"/>
          </a:xfrm>
          <a:prstGeom prst="rect">
            <a:avLst/>
          </a:prstGeom>
        </p:spPr>
        <p:txBody>
          <a:bodyPr wrap="square">
            <a:spAutoFit/>
          </a:bodyPr>
          <a:lstStyle/>
          <a:p>
            <a:pPr algn="ctr"/>
            <a:r>
              <a:rPr lang="en-US" sz="2000" dirty="0" smtClean="0"/>
              <a:t>The first thing you see in McEwen's leaf is </a:t>
            </a:r>
            <a:r>
              <a:rPr lang="en-US" sz="2000" b="1" dirty="0" smtClean="0"/>
              <a:t>the natural pattern </a:t>
            </a:r>
            <a:r>
              <a:rPr lang="en-US" sz="2000" dirty="0" smtClean="0"/>
              <a:t>of its </a:t>
            </a:r>
            <a:r>
              <a:rPr lang="en-US" sz="2000" b="1" dirty="0" smtClean="0"/>
              <a:t>veins.</a:t>
            </a:r>
            <a:r>
              <a:rPr lang="en-US" sz="2000" dirty="0" smtClean="0"/>
              <a:t> As you are drawn more into the detail of the image, this pattern takes on a </a:t>
            </a:r>
            <a:r>
              <a:rPr lang="en-US" sz="2000" b="1" dirty="0" smtClean="0"/>
              <a:t>fractal nature </a:t>
            </a:r>
            <a:r>
              <a:rPr lang="en-US" sz="2000" dirty="0" smtClean="0"/>
              <a:t>where you notice the same natural formation on different scales. For example, in the delicate growth pattern of the veins you can see the structural form of the branches of a tree. You can then expand your vision to a geological scale where the image becomes an aerial view as the </a:t>
            </a:r>
            <a:r>
              <a:rPr lang="en-US" sz="2000" dirty="0" smtClean="0">
                <a:effectLst>
                  <a:outerShdw blurRad="38100" dist="38100" dir="2700000" algn="tl">
                    <a:srgbClr val="000000">
                      <a:alpha val="43137"/>
                    </a:srgbClr>
                  </a:outerShdw>
                </a:effectLst>
              </a:rPr>
              <a:t>veins</a:t>
            </a:r>
            <a:r>
              <a:rPr lang="en-US" sz="2000" dirty="0" smtClean="0"/>
              <a:t> turn into </a:t>
            </a:r>
            <a:r>
              <a:rPr lang="en-US" sz="2000" dirty="0" smtClean="0">
                <a:effectLst>
                  <a:outerShdw blurRad="38100" dist="38100" dir="2700000" algn="tl">
                    <a:srgbClr val="000000">
                      <a:alpha val="43137"/>
                    </a:srgbClr>
                  </a:outerShdw>
                </a:effectLst>
              </a:rPr>
              <a:t>rivers</a:t>
            </a:r>
            <a:r>
              <a:rPr lang="en-US" sz="2000" dirty="0" smtClean="0"/>
              <a:t> and </a:t>
            </a:r>
            <a:r>
              <a:rPr lang="en-US" sz="2000" dirty="0" smtClean="0">
                <a:effectLst>
                  <a:outerShdw blurRad="38100" dist="38100" dir="2700000" algn="tl">
                    <a:srgbClr val="000000">
                      <a:alpha val="43137"/>
                    </a:srgbClr>
                  </a:outerShdw>
                </a:effectLst>
              </a:rPr>
              <a:t>tributaries</a:t>
            </a:r>
            <a:r>
              <a:rPr lang="en-US" sz="2000" dirty="0" smtClean="0"/>
              <a:t> cutting their way through a landscape to the coastline. A more melancholic metaphor could relate the anatomy of the dying leaf to a </a:t>
            </a:r>
            <a:r>
              <a:rPr lang="en-US" sz="2000" dirty="0" err="1" smtClean="0"/>
              <a:t>Vanitas</a:t>
            </a:r>
            <a:r>
              <a:rPr lang="en-US" sz="2000" dirty="0" smtClean="0"/>
              <a:t> theme of mortality, </a:t>
            </a:r>
            <a:r>
              <a:rPr lang="en-US" sz="2000" b="1" dirty="0" smtClean="0"/>
              <a:t>as its veins hemorrhage a vascular red into the chlorophyll green of its decomposing skin</a:t>
            </a:r>
            <a:r>
              <a:rPr lang="en-US" sz="2000" dirty="0" smtClean="0"/>
              <a:t>. If we looked at our world through the same mindful spectacles as Rory McEwen, </a:t>
            </a:r>
            <a:r>
              <a:rPr lang="en-US" sz="2000" b="1" dirty="0" smtClean="0"/>
              <a:t>our sense of sight and the art we produce would both be the richer for it.</a:t>
            </a:r>
          </a:p>
          <a:p>
            <a:pPr algn="ctr">
              <a:buNone/>
            </a:pPr>
            <a:endParaRPr lang="en-GB" sz="2000" cap="all"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fade">
                                      <p:cBhvr>
                                        <p:cTn id="7" dur="500"/>
                                        <p:tgtEl>
                                          <p:spTgt spid="1259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3">
                                            <p:txEl>
                                              <p:pRg st="0" end="0"/>
                                            </p:txEl>
                                          </p:spTgt>
                                        </p:tgtEl>
                                      </p:cBhvr>
                                    </p:animEffect>
                                    <p:set>
                                      <p:cBhvr>
                                        <p:cTn id="2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xEl>
                                              <p:pRg st="2" end="2"/>
                                            </p:txEl>
                                          </p:spTgt>
                                        </p:tgtEl>
                                      </p:cBhvr>
                                    </p:animEffect>
                                    <p:set>
                                      <p:cBhvr>
                                        <p:cTn id="33"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fade">
                                      <p:cBhvr>
                                        <p:cTn id="3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3" grpId="1" build="p"/>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57166"/>
            <a:ext cx="4071934" cy="2714644"/>
          </a:xfrm>
        </p:spPr>
        <p:txBody>
          <a:bodyPr>
            <a:normAutofit fontScale="90000"/>
          </a:bodyPr>
          <a:lstStyle/>
          <a:p>
            <a:pPr algn="ct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sz="3600" b="0" dirty="0" smtClean="0"/>
              <a:t>   </a:t>
            </a:r>
            <a:r>
              <a:rPr lang="en-US" sz="3600" dirty="0" smtClean="0"/>
              <a:t>Liver city </a:t>
            </a:r>
            <a:br>
              <a:rPr lang="en-US" sz="3600" dirty="0" smtClean="0"/>
            </a:br>
            <a:r>
              <a:rPr lang="en-US" sz="3600" dirty="0" smtClean="0"/>
              <a:t>subway map</a:t>
            </a:r>
            <a:r>
              <a:rPr lang="en-US" sz="3600" b="0" dirty="0" smtClean="0"/>
              <a:t/>
            </a:r>
            <a:br>
              <a:rPr lang="en-US" sz="3600" b="0" dirty="0" smtClean="0"/>
            </a:br>
            <a:r>
              <a:rPr lang="en-US" sz="2700" b="0" dirty="0" smtClean="0"/>
              <a:t>   </a:t>
            </a:r>
            <a:r>
              <a:rPr lang="en-US" b="0" dirty="0" smtClean="0"/>
              <a:t/>
            </a:r>
            <a:br>
              <a:rPr lang="en-US" b="0" dirty="0" smtClean="0"/>
            </a:br>
            <a:r>
              <a:rPr lang="en-US" b="0" dirty="0" smtClean="0"/>
              <a:t> by Assoc. Prof. Dr </a:t>
            </a:r>
            <a:r>
              <a:rPr lang="en-US" b="0" dirty="0" err="1" smtClean="0"/>
              <a:t>D.</a:t>
            </a:r>
            <a:r>
              <a:rPr lang="en-US" b="0" dirty="0" err="1" smtClean="0">
                <a:effectLst>
                  <a:outerShdw blurRad="38100" dist="38100" dir="2700000" algn="tl">
                    <a:srgbClr val="000000">
                      <a:alpha val="43137"/>
                    </a:srgbClr>
                  </a:outerShdw>
                </a:effectLst>
              </a:rPr>
              <a:t>Tiniakos</a:t>
            </a:r>
            <a:r>
              <a:rPr lang="en-US" b="0" dirty="0" smtClean="0"/>
              <a:t>, Pathologist, </a:t>
            </a:r>
            <a:br>
              <a:rPr lang="en-US" b="0" dirty="0" smtClean="0"/>
            </a:br>
            <a:r>
              <a:rPr lang="en-US" b="0" dirty="0" smtClean="0"/>
              <a:t> </a:t>
            </a:r>
            <a:r>
              <a:rPr lang="en-GB" b="0" dirty="0" smtClean="0"/>
              <a:t>ESP Executive Committee</a:t>
            </a:r>
            <a:r>
              <a:rPr lang="en-US" b="0" dirty="0" smtClean="0"/>
              <a:t> President</a:t>
            </a:r>
            <a:r>
              <a:rPr lang="el-GR" b="0" dirty="0" smtClean="0"/>
              <a:t>-</a:t>
            </a:r>
            <a:r>
              <a:rPr lang="en-US" b="0" dirty="0" smtClean="0"/>
              <a:t>Elect </a:t>
            </a:r>
            <a:r>
              <a:rPr lang="en-GB" b="0" dirty="0" smtClean="0"/>
              <a:t/>
            </a:r>
            <a:br>
              <a:rPr lang="en-GB" b="0" dirty="0" smtClean="0"/>
            </a:br>
            <a:endParaRPr lang="el-GR" dirty="0"/>
          </a:p>
        </p:txBody>
      </p:sp>
      <p:sp>
        <p:nvSpPr>
          <p:cNvPr id="4" name="3 - Θέση κειμένου"/>
          <p:cNvSpPr>
            <a:spLocks noGrp="1"/>
          </p:cNvSpPr>
          <p:nvPr>
            <p:ph type="body" sz="half" idx="2"/>
          </p:nvPr>
        </p:nvSpPr>
        <p:spPr>
          <a:xfrm>
            <a:off x="457200" y="3000372"/>
            <a:ext cx="3257544" cy="3500462"/>
          </a:xfrm>
        </p:spPr>
        <p:txBody>
          <a:bodyPr>
            <a:normAutofit/>
          </a:bodyPr>
          <a:lstStyle/>
          <a:p>
            <a:pPr algn="ctr"/>
            <a:r>
              <a:rPr lang="en-US" sz="3200" b="1" spc="600" dirty="0" smtClean="0"/>
              <a:t>Pattern</a:t>
            </a:r>
            <a:r>
              <a:rPr lang="en-US" sz="3200" b="1" dirty="0" smtClean="0"/>
              <a:t> </a:t>
            </a:r>
            <a:r>
              <a:rPr lang="en-US" sz="3200" dirty="0" smtClean="0"/>
              <a:t>of </a:t>
            </a:r>
            <a:r>
              <a:rPr lang="el-GR" sz="3200" dirty="0" smtClean="0"/>
              <a:t> </a:t>
            </a:r>
            <a:r>
              <a:rPr lang="en-US" sz="3200" dirty="0" smtClean="0">
                <a:effectLst>
                  <a:outerShdw blurRad="38100" dist="38100" dir="2700000" algn="tl">
                    <a:srgbClr val="000000">
                      <a:alpha val="43137"/>
                    </a:srgbClr>
                  </a:outerShdw>
                </a:effectLst>
              </a:rPr>
              <a:t>architectural organization of hepatic tissue.</a:t>
            </a:r>
            <a:endParaRPr lang="el-GR" sz="3200" dirty="0">
              <a:effectLst>
                <a:outerShdw blurRad="38100" dist="38100" dir="2700000" algn="tl">
                  <a:srgbClr val="000000">
                    <a:alpha val="43137"/>
                  </a:srgbClr>
                </a:outerShdw>
              </a:effectLst>
            </a:endParaRPr>
          </a:p>
        </p:txBody>
      </p:sp>
      <p:pic>
        <p:nvPicPr>
          <p:cNvPr id="118786" name="Picture 2" descr="https://photos-3.dropbox.com/t/2/AABeA_84V4qM0OwRLs2cM292hDlDMmD7p3c7bDLP4fHg1Q/12/54388031/jpeg/32x32/3/1468418400/0/2/48.%20Tiniakos%20Dina-Liver%20city%20subway%20map.tif/ELGTrKcDGE4gAigC/ZdbhQscRVYYNFBA0Wi5pmBH9n-8D9vvCMwJ98ALtMp4?size_mode=5&amp;size=32x32"/>
          <p:cNvPicPr>
            <a:picLocks noChangeAspect="1" noChangeArrowheads="1"/>
          </p:cNvPicPr>
          <p:nvPr/>
        </p:nvPicPr>
        <p:blipFill>
          <a:blip r:embed="rId2" cstate="print"/>
          <a:srcRect/>
          <a:stretch>
            <a:fillRect/>
          </a:stretch>
        </p:blipFill>
        <p:spPr bwMode="auto">
          <a:xfrm>
            <a:off x="4143340" y="267413"/>
            <a:ext cx="4786378" cy="6308175"/>
          </a:xfrm>
          <a:prstGeom prst="rect">
            <a:avLst/>
          </a:prstGeom>
          <a:noFill/>
        </p:spPr>
      </p:pic>
      <p:sp>
        <p:nvSpPr>
          <p:cNvPr id="5" name="Rectangle 4"/>
          <p:cNvSpPr/>
          <p:nvPr/>
        </p:nvSpPr>
        <p:spPr>
          <a:xfrm>
            <a:off x="1" y="5715016"/>
            <a:ext cx="4143372" cy="584775"/>
          </a:xfrm>
          <a:prstGeom prst="rect">
            <a:avLst/>
          </a:prstGeom>
        </p:spPr>
        <p:txBody>
          <a:bodyPr wrap="square">
            <a:spAutoFit/>
          </a:bodyPr>
          <a:lstStyle/>
          <a:p>
            <a:r>
              <a:rPr lang="en-GB" sz="3200" dirty="0" smtClean="0"/>
              <a:t> What </a:t>
            </a:r>
            <a:r>
              <a:rPr lang="el-GR" sz="3200" dirty="0" smtClean="0"/>
              <a:t> </a:t>
            </a:r>
            <a:r>
              <a:rPr lang="en-GB" sz="3200" dirty="0" smtClean="0"/>
              <a:t>resourcefulness!</a:t>
            </a:r>
            <a:endParaRPr lang="el-G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1" nodeType="click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Paget’s disease of bone: </a:t>
            </a:r>
            <a:br>
              <a:rPr lang="en-US" dirty="0" smtClean="0"/>
            </a:br>
            <a:r>
              <a:rPr lang="en-US" sz="3100" dirty="0" smtClean="0"/>
              <a:t>haphazard arrangement of cement lines. </a:t>
            </a:r>
            <a:r>
              <a:rPr lang="en-US" sz="3100" b="1" dirty="0" smtClean="0">
                <a:effectLst>
                  <a:outerShdw blurRad="38100" dist="38100" dir="2700000" algn="tl">
                    <a:srgbClr val="000000">
                      <a:alpha val="43137"/>
                    </a:srgbClr>
                  </a:outerShdw>
                </a:effectLst>
              </a:rPr>
              <a:t>Mosaic</a:t>
            </a:r>
            <a:r>
              <a:rPr lang="en-US" sz="3100" dirty="0" smtClean="0"/>
              <a:t> </a:t>
            </a:r>
            <a:r>
              <a:rPr lang="en-US" sz="3100" u="sng" spc="600" dirty="0" smtClean="0">
                <a:effectLst>
                  <a:outerShdw blurRad="38100" dist="38100" dir="2700000" algn="tl">
                    <a:srgbClr val="000000">
                      <a:alpha val="43137"/>
                    </a:srgbClr>
                  </a:outerShdw>
                </a:effectLst>
              </a:rPr>
              <a:t>pattern</a:t>
            </a:r>
            <a:r>
              <a:rPr lang="en-US" sz="3100" dirty="0" smtClean="0"/>
              <a:t>.</a:t>
            </a:r>
            <a:endParaRPr lang="el-GR" sz="3100" dirty="0"/>
          </a:p>
        </p:txBody>
      </p:sp>
      <p:pic>
        <p:nvPicPr>
          <p:cNvPr id="34818" name="Picture 2" descr="http://images.slideplayer.com/15/4555788/slides/slide_68.jpg"/>
          <p:cNvPicPr>
            <a:picLocks noChangeAspect="1" noChangeArrowheads="1"/>
          </p:cNvPicPr>
          <p:nvPr/>
        </p:nvPicPr>
        <p:blipFill>
          <a:blip r:embed="rId2" cstate="print"/>
          <a:srcRect/>
          <a:stretch>
            <a:fillRect/>
          </a:stretch>
        </p:blipFill>
        <p:spPr bwMode="auto">
          <a:xfrm>
            <a:off x="642910" y="2357430"/>
            <a:ext cx="4667283" cy="3500462"/>
          </a:xfrm>
          <a:prstGeom prst="rect">
            <a:avLst/>
          </a:prstGeom>
          <a:noFill/>
        </p:spPr>
      </p:pic>
      <p:pic>
        <p:nvPicPr>
          <p:cNvPr id="34821" name="Picture 5" descr="http://intranet.tdmu.edu.ua/data/kafedra/internal/patologanatom/classes_stud/en/stomat/ptn/Pathomorphology/2-3/13_Jawbones_illnes(Stom_Pract).files/image038.jpg"/>
          <p:cNvPicPr>
            <a:picLocks noChangeAspect="1" noChangeArrowheads="1"/>
          </p:cNvPicPr>
          <p:nvPr/>
        </p:nvPicPr>
        <p:blipFill>
          <a:blip r:embed="rId3" cstate="print"/>
          <a:srcRect/>
          <a:stretch>
            <a:fillRect/>
          </a:stretch>
        </p:blipFill>
        <p:spPr bwMode="auto">
          <a:xfrm rot="5400000">
            <a:off x="5054246" y="2589564"/>
            <a:ext cx="3857651" cy="2964756"/>
          </a:xfrm>
          <a:prstGeom prst="rect">
            <a:avLst/>
          </a:prstGeom>
          <a:noFill/>
        </p:spPr>
      </p:pic>
      <mc:AlternateContent xmlns:mc="http://schemas.openxmlformats.org/markup-compatibility/2006">
        <mc:Choice xmlns:p14="http://schemas.microsoft.com/office/powerpoint/2010/main" xmlns="" Requires="p14">
          <p:contentPart p14:bwMode="auto" r:id="rId4">
            <p14:nvContentPartPr>
              <p14:cNvPr id="34819" name="Ink 3"/>
              <p14:cNvContentPartPr>
                <a14:cpLocks xmlns:a14="http://schemas.microsoft.com/office/drawing/2010/main" noRot="1" noChangeAspect="1" noEditPoints="1" noChangeArrowheads="1" noChangeShapeType="1"/>
              </p14:cNvContentPartPr>
              <p14:nvPr/>
            </p14:nvContentPartPr>
            <p14:xfrm>
              <a:off x="1476375" y="5084763"/>
              <a:ext cx="1655763" cy="446087"/>
            </p14:xfrm>
          </p:contentPart>
        </mc:Choice>
        <mc:Fallback>
          <p:pic>
            <p:nvPicPr>
              <p:cNvPr id="34819" name="Ink 3"/>
              <p:cNvPicPr>
                <a:picLocks noRot="1" noChangeAspect="1" noEditPoints="1" noChangeArrowheads="1" noChangeShapeType="1"/>
              </p:cNvPicPr>
              <p:nvPr/>
            </p:nvPicPr>
            <p:blipFill>
              <a:blip r:embed="rId5" cstate="print"/>
              <a:stretch>
                <a:fillRect/>
              </a:stretch>
            </p:blipFill>
            <p:spPr>
              <a:xfrm>
                <a:off x="1469543" y="5077964"/>
                <a:ext cx="1669427" cy="459684"/>
              </a:xfrm>
              <a:prstGeom prst="rect">
                <a:avLst/>
              </a:prstGeom>
            </p:spPr>
          </p:pic>
        </mc:Fallback>
      </mc:AlternateContent>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66"/>
            <a:ext cx="4357686" cy="1785950"/>
          </a:xfrm>
        </p:spPr>
        <p:txBody>
          <a:bodyPr>
            <a:normAutofit fontScale="90000"/>
          </a:bodyPr>
          <a:lstStyle/>
          <a:p>
            <a:pPr algn="ctr"/>
            <a:r>
              <a:rPr lang="en-US" sz="2700" dirty="0" smtClean="0"/>
              <a:t/>
            </a:r>
            <a:br>
              <a:rPr lang="en-US" sz="2700" dirty="0" smtClean="0"/>
            </a:br>
            <a:r>
              <a:rPr lang="en-US" sz="2700" dirty="0" smtClean="0"/>
              <a:t/>
            </a:r>
            <a:br>
              <a:rPr lang="en-US" sz="2700" dirty="0" smtClean="0"/>
            </a:br>
            <a:r>
              <a:rPr lang="en-US" sz="2700" dirty="0" smtClean="0"/>
              <a:t/>
            </a:r>
            <a:br>
              <a:rPr lang="en-US" sz="2700" dirty="0" smtClean="0"/>
            </a:br>
            <a:r>
              <a:rPr lang="en-US" sz="2700" dirty="0" smtClean="0"/>
              <a:t/>
            </a:r>
            <a:br>
              <a:rPr lang="en-US" sz="2700" dirty="0" smtClean="0"/>
            </a:br>
            <a:r>
              <a:rPr lang="en-US" dirty="0" smtClean="0"/>
              <a:t/>
            </a:r>
            <a:br>
              <a:rPr lang="en-US" dirty="0" smtClean="0"/>
            </a:br>
            <a:r>
              <a:rPr lang="en-US" dirty="0" smtClean="0"/>
              <a:t> </a:t>
            </a:r>
            <a:r>
              <a:rPr lang="en-GB" b="0" dirty="0" smtClean="0"/>
              <a:t>Among the criteria for </a:t>
            </a:r>
            <a:r>
              <a:rPr lang="en-GB" b="0" dirty="0" err="1" smtClean="0"/>
              <a:t>squamous</a:t>
            </a:r>
            <a:r>
              <a:rPr lang="en-GB" b="0" dirty="0" smtClean="0"/>
              <a:t> cell carcinoma</a:t>
            </a:r>
            <a:r>
              <a:rPr lang="el-GR" b="0" dirty="0" smtClean="0"/>
              <a:t>,</a:t>
            </a:r>
            <a:r>
              <a:rPr lang="en-GB" b="0" dirty="0" smtClean="0"/>
              <a:t>  the cellular arrangement showing </a:t>
            </a:r>
            <a:r>
              <a:rPr lang="en-GB" b="0" dirty="0" smtClean="0">
                <a:effectLst>
                  <a:outerShdw blurRad="38100" dist="38100" dir="2700000" algn="tl">
                    <a:srgbClr val="000000">
                      <a:alpha val="43137"/>
                    </a:srgbClr>
                  </a:outerShdw>
                </a:effectLst>
              </a:rPr>
              <a:t>a </a:t>
            </a:r>
            <a:r>
              <a:rPr lang="en-GB" b="0" dirty="0" err="1" smtClean="0">
                <a:effectLst>
                  <a:outerShdw blurRad="38100" dist="38100" dir="2700000" algn="tl">
                    <a:srgbClr val="000000">
                      <a:alpha val="43137"/>
                    </a:srgbClr>
                  </a:outerShdw>
                </a:effectLst>
              </a:rPr>
              <a:t>pavementing</a:t>
            </a:r>
            <a:r>
              <a:rPr lang="en-GB" b="0" dirty="0" smtClean="0">
                <a:effectLst>
                  <a:outerShdw blurRad="38100" dist="38100" dir="2700000" algn="tl">
                    <a:srgbClr val="000000">
                      <a:alpha val="43137"/>
                    </a:srgbClr>
                  </a:outerShdw>
                </a:effectLst>
              </a:rPr>
              <a:t> or mosaic pattern</a:t>
            </a:r>
            <a:r>
              <a:rPr lang="en-GB" b="0" dirty="0" smtClean="0"/>
              <a:t> is taken into account.</a:t>
            </a:r>
            <a:br>
              <a:rPr lang="en-GB" b="0" dirty="0" smtClean="0"/>
            </a:br>
            <a:endParaRPr lang="el-GR" b="0" dirty="0"/>
          </a:p>
        </p:txBody>
      </p:sp>
      <p:pic>
        <p:nvPicPr>
          <p:cNvPr id="36866" name="Picture 2" descr="http://66.media.tumblr.com/tumblr_m1kpazaUPF1rq3lp6o1_400.jpg"/>
          <p:cNvPicPr>
            <a:picLocks noChangeAspect="1" noChangeArrowheads="1"/>
          </p:cNvPicPr>
          <p:nvPr/>
        </p:nvPicPr>
        <p:blipFill>
          <a:blip r:embed="rId2" cstate="print"/>
          <a:srcRect/>
          <a:stretch>
            <a:fillRect/>
          </a:stretch>
        </p:blipFill>
        <p:spPr bwMode="auto">
          <a:xfrm>
            <a:off x="5214942" y="142852"/>
            <a:ext cx="3571900" cy="2869428"/>
          </a:xfrm>
          <a:prstGeom prst="rect">
            <a:avLst/>
          </a:prstGeom>
          <a:noFill/>
        </p:spPr>
      </p:pic>
      <p:sp>
        <p:nvSpPr>
          <p:cNvPr id="7" name="Rectangle 6"/>
          <p:cNvSpPr/>
          <p:nvPr/>
        </p:nvSpPr>
        <p:spPr>
          <a:xfrm>
            <a:off x="4500562" y="2928934"/>
            <a:ext cx="4643438" cy="369332"/>
          </a:xfrm>
          <a:prstGeom prst="rect">
            <a:avLst/>
          </a:prstGeom>
        </p:spPr>
        <p:txBody>
          <a:bodyPr wrap="square">
            <a:spAutoFit/>
          </a:bodyPr>
          <a:lstStyle/>
          <a:p>
            <a:r>
              <a:rPr lang="en-GB" i="1" dirty="0" smtClean="0"/>
              <a:t>Cervical dysplasia mosaic pattern in </a:t>
            </a:r>
            <a:r>
              <a:rPr lang="en-GB" i="1" dirty="0" err="1" smtClean="0"/>
              <a:t>colposcopy</a:t>
            </a:r>
            <a:r>
              <a:rPr lang="en-GB" dirty="0" smtClean="0"/>
              <a:t>.</a:t>
            </a:r>
            <a:endParaRPr lang="el-GR" dirty="0"/>
          </a:p>
        </p:txBody>
      </p:sp>
      <p:pic>
        <p:nvPicPr>
          <p:cNvPr id="36868" name="Picture 4" descr="Zoom out"/>
          <p:cNvPicPr>
            <a:picLocks noChangeAspect="1" noChangeArrowheads="1"/>
          </p:cNvPicPr>
          <p:nvPr/>
        </p:nvPicPr>
        <p:blipFill>
          <a:blip r:embed="rId3" cstate="print"/>
          <a:srcRect/>
          <a:stretch>
            <a:fillRect/>
          </a:stretch>
        </p:blipFill>
        <p:spPr bwMode="auto">
          <a:xfrm>
            <a:off x="4857752" y="3429000"/>
            <a:ext cx="4071966" cy="3070134"/>
          </a:xfrm>
          <a:prstGeom prst="rect">
            <a:avLst/>
          </a:prstGeom>
          <a:noFill/>
        </p:spPr>
      </p:pic>
      <p:sp>
        <p:nvSpPr>
          <p:cNvPr id="9" name="Rectangle 8"/>
          <p:cNvSpPr/>
          <p:nvPr/>
        </p:nvSpPr>
        <p:spPr>
          <a:xfrm>
            <a:off x="3786182" y="6500834"/>
            <a:ext cx="5357818" cy="646331"/>
          </a:xfrm>
          <a:prstGeom prst="rect">
            <a:avLst/>
          </a:prstGeom>
        </p:spPr>
        <p:txBody>
          <a:bodyPr wrap="square">
            <a:spAutoFit/>
          </a:bodyPr>
          <a:lstStyle/>
          <a:p>
            <a:r>
              <a:rPr lang="en-US" i="1" dirty="0" smtClean="0"/>
              <a:t>   Well-differentiated invasive </a:t>
            </a:r>
            <a:r>
              <a:rPr lang="en-US" i="1" dirty="0" err="1" smtClean="0"/>
              <a:t>squamous</a:t>
            </a:r>
            <a:r>
              <a:rPr lang="en-US" i="1" dirty="0" smtClean="0"/>
              <a:t> cell carcinoma.</a:t>
            </a:r>
            <a:r>
              <a:rPr lang="en-US" dirty="0" smtClean="0"/>
              <a:t/>
            </a:r>
            <a:br>
              <a:rPr lang="en-US" dirty="0" smtClean="0"/>
            </a:br>
            <a:endParaRPr lang="el-GR" dirty="0"/>
          </a:p>
        </p:txBody>
      </p:sp>
      <p:sp>
        <p:nvSpPr>
          <p:cNvPr id="12" name="Rectangle 11"/>
          <p:cNvSpPr/>
          <p:nvPr/>
        </p:nvSpPr>
        <p:spPr>
          <a:xfrm>
            <a:off x="1" y="6000768"/>
            <a:ext cx="8858279" cy="954107"/>
          </a:xfrm>
          <a:prstGeom prst="rect">
            <a:avLst/>
          </a:prstGeom>
        </p:spPr>
        <p:txBody>
          <a:bodyPr wrap="square">
            <a:spAutoFit/>
          </a:bodyPr>
          <a:lstStyle/>
          <a:p>
            <a:pPr algn="ctr"/>
            <a:r>
              <a:rPr lang="en-US" sz="2800" dirty="0" smtClean="0"/>
              <a:t>Besides a </a:t>
            </a:r>
            <a:r>
              <a:rPr lang="en-US" sz="2800" dirty="0" err="1" smtClean="0"/>
              <a:t>histopathological</a:t>
            </a:r>
            <a:r>
              <a:rPr lang="en-US" sz="2800" dirty="0" smtClean="0"/>
              <a:t> pattern, the </a:t>
            </a:r>
            <a:r>
              <a:rPr lang="en-US" sz="2800" b="1" dirty="0" smtClean="0">
                <a:effectLst>
                  <a:outerShdw blurRad="38100" dist="38100" dir="2700000" algn="tl">
                    <a:srgbClr val="000000">
                      <a:alpha val="43137"/>
                    </a:srgbClr>
                  </a:outerShdw>
                </a:effectLst>
              </a:rPr>
              <a:t>mosaic</a:t>
            </a:r>
            <a:r>
              <a:rPr lang="en-US" sz="2800" dirty="0" smtClean="0"/>
              <a:t> is, actually, a visual art form.</a:t>
            </a:r>
            <a:r>
              <a:rPr lang="el-GR" sz="2800" dirty="0" smtClean="0"/>
              <a:t> </a:t>
            </a:r>
            <a:endParaRPr lang="el-GR" sz="2800" dirty="0"/>
          </a:p>
        </p:txBody>
      </p:sp>
      <p:sp>
        <p:nvSpPr>
          <p:cNvPr id="14" name="Rectangle 13"/>
          <p:cNvSpPr/>
          <p:nvPr/>
        </p:nvSpPr>
        <p:spPr>
          <a:xfrm>
            <a:off x="285721" y="0"/>
            <a:ext cx="5282770" cy="646331"/>
          </a:xfrm>
          <a:prstGeom prst="rect">
            <a:avLst/>
          </a:prstGeom>
        </p:spPr>
        <p:txBody>
          <a:bodyPr wrap="square">
            <a:spAutoFit/>
          </a:bodyPr>
          <a:lstStyle/>
          <a:p>
            <a:r>
              <a:rPr lang="en-US" sz="3600" dirty="0" smtClean="0"/>
              <a:t>The  </a:t>
            </a:r>
            <a:r>
              <a:rPr lang="en-US" sz="3600" b="1" spc="300" dirty="0" smtClean="0"/>
              <a:t>mosaic</a:t>
            </a:r>
            <a:r>
              <a:rPr lang="en-US" sz="3600" b="1" dirty="0" smtClean="0"/>
              <a:t> pattern</a:t>
            </a:r>
            <a:endParaRPr lang="el-GR" sz="3600" b="1" dirty="0"/>
          </a:p>
        </p:txBody>
      </p:sp>
      <p:pic>
        <p:nvPicPr>
          <p:cNvPr id="138241" name="Picture 1" descr="C:\Users\KAV-AGRO\Desktop\12928201_973076579450979_73245556548643621_n.jpg"/>
          <p:cNvPicPr>
            <a:picLocks noChangeAspect="1" noChangeArrowheads="1"/>
          </p:cNvPicPr>
          <p:nvPr/>
        </p:nvPicPr>
        <p:blipFill>
          <a:blip r:embed="rId4"/>
          <a:srcRect/>
          <a:stretch>
            <a:fillRect/>
          </a:stretch>
        </p:blipFill>
        <p:spPr bwMode="auto">
          <a:xfrm>
            <a:off x="1357290" y="571480"/>
            <a:ext cx="6427517" cy="5500726"/>
          </a:xfrm>
          <a:prstGeom prst="rect">
            <a:avLst/>
          </a:prstGeom>
          <a:noFill/>
        </p:spPr>
      </p:pic>
      <p:sp>
        <p:nvSpPr>
          <p:cNvPr id="15" name="14 - Ορθογώνιο"/>
          <p:cNvSpPr/>
          <p:nvPr/>
        </p:nvSpPr>
        <p:spPr>
          <a:xfrm rot="10800000" flipV="1">
            <a:off x="2428857" y="5607859"/>
            <a:ext cx="4642121" cy="367354"/>
          </a:xfrm>
          <a:prstGeom prst="rect">
            <a:avLst/>
          </a:prstGeom>
        </p:spPr>
        <p:txBody>
          <a:bodyPr wrap="square">
            <a:spAutoFit/>
          </a:bodyPr>
          <a:lstStyle/>
          <a:p>
            <a:r>
              <a:rPr lang="en-US" dirty="0" smtClean="0"/>
              <a:t> </a:t>
            </a:r>
            <a:r>
              <a:rPr lang="en-US" dirty="0" smtClean="0">
                <a:solidFill>
                  <a:srgbClr val="002060"/>
                </a:solidFill>
              </a:rPr>
              <a:t>Mosaic by Prof. Dr L. </a:t>
            </a:r>
            <a:r>
              <a:rPr lang="en-US" dirty="0" err="1" smtClean="0">
                <a:solidFill>
                  <a:srgbClr val="002060"/>
                </a:solidFill>
                <a:effectLst>
                  <a:outerShdw blurRad="38100" dist="38100" dir="2700000" algn="tl">
                    <a:srgbClr val="000000">
                      <a:alpha val="43137"/>
                    </a:srgbClr>
                  </a:outerShdw>
                </a:effectLst>
              </a:rPr>
              <a:t>Nakopoulou</a:t>
            </a:r>
            <a:r>
              <a:rPr lang="en-US" dirty="0" smtClean="0">
                <a:solidFill>
                  <a:srgbClr val="002060"/>
                </a:solidFill>
              </a:rPr>
              <a:t>, Pathologist</a:t>
            </a:r>
            <a:endParaRPr lang="el-G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6868"/>
                                        </p:tgtEl>
                                        <p:attrNameLst>
                                          <p:attrName>style.visibility</p:attrName>
                                        </p:attrNameLst>
                                      </p:cBhvr>
                                      <p:to>
                                        <p:strVal val="visible"/>
                                      </p:to>
                                    </p:set>
                                    <p:animEffect transition="in" filter="fade">
                                      <p:cBhvr>
                                        <p:cTn id="10" dur="500"/>
                                        <p:tgtEl>
                                          <p:spTgt spid="368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6866"/>
                                        </p:tgtEl>
                                      </p:cBhvr>
                                    </p:animEffect>
                                    <p:set>
                                      <p:cBhvr>
                                        <p:cTn id="18" dur="1" fill="hold">
                                          <p:stCondLst>
                                            <p:cond delay="499"/>
                                          </p:stCondLst>
                                        </p:cTn>
                                        <p:tgtEl>
                                          <p:spTgt spid="3686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6868"/>
                                        </p:tgtEl>
                                      </p:cBhvr>
                                    </p:animEffect>
                                    <p:set>
                                      <p:cBhvr>
                                        <p:cTn id="24" dur="1" fill="hold">
                                          <p:stCondLst>
                                            <p:cond delay="499"/>
                                          </p:stCondLst>
                                        </p:cTn>
                                        <p:tgtEl>
                                          <p:spTgt spid="3686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38241"/>
                                        </p:tgtEl>
                                        <p:attrNameLst>
                                          <p:attrName>style.visibility</p:attrName>
                                        </p:attrNameLst>
                                      </p:cBhvr>
                                      <p:to>
                                        <p:strVal val="visible"/>
                                      </p:to>
                                    </p:set>
                                    <p:animEffect transition="in" filter="dissolve">
                                      <p:cBhvr>
                                        <p:cTn id="40" dur="500"/>
                                        <p:tgtEl>
                                          <p:spTgt spid="13824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2"/>
      <p:bldP spid="7" grpId="0"/>
      <p:bldP spid="9" grpId="0"/>
      <p:bldP spid="9" grpId="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714488"/>
            <a:ext cx="4572000" cy="142876"/>
          </a:xfrm>
        </p:spPr>
        <p:txBody>
          <a:bodyPr>
            <a:noAutofit/>
          </a:bodyPr>
          <a:lstStyle/>
          <a:p>
            <a:r>
              <a:rPr lang="en-US" sz="3600" dirty="0" smtClean="0"/>
              <a:t>A pathologist’s eye is trained to distinguish inlays’ tints</a:t>
            </a:r>
            <a:br>
              <a:rPr lang="en-US" sz="3600" dirty="0" smtClean="0"/>
            </a:br>
            <a:r>
              <a:rPr lang="en-US" sz="3600" dirty="0" smtClean="0"/>
              <a:t> when he himself</a:t>
            </a:r>
            <a:r>
              <a:rPr lang="el-GR" sz="3600" dirty="0" smtClean="0"/>
              <a:t>/</a:t>
            </a:r>
            <a:r>
              <a:rPr lang="en-US" sz="3600" dirty="0" smtClean="0"/>
              <a:t/>
            </a:r>
            <a:br>
              <a:rPr lang="en-US" sz="3600" dirty="0" smtClean="0"/>
            </a:br>
            <a:r>
              <a:rPr lang="en-US" sz="3600" dirty="0" smtClean="0"/>
              <a:t>she herself creates</a:t>
            </a:r>
            <a:br>
              <a:rPr lang="en-US" sz="3600" dirty="0" smtClean="0"/>
            </a:br>
            <a:r>
              <a:rPr lang="en-US" sz="3600" dirty="0" smtClean="0"/>
              <a:t> mosaics works.</a:t>
            </a:r>
            <a:endParaRPr lang="el-GR" sz="3600" dirty="0"/>
          </a:p>
        </p:txBody>
      </p:sp>
      <p:sp>
        <p:nvSpPr>
          <p:cNvPr id="6" name="Rectangle 5"/>
          <p:cNvSpPr/>
          <p:nvPr/>
        </p:nvSpPr>
        <p:spPr>
          <a:xfrm>
            <a:off x="1" y="4000504"/>
            <a:ext cx="4500562" cy="1200329"/>
          </a:xfrm>
          <a:prstGeom prst="rect">
            <a:avLst/>
          </a:prstGeom>
        </p:spPr>
        <p:txBody>
          <a:bodyPr wrap="square">
            <a:spAutoFit/>
          </a:bodyPr>
          <a:lstStyle/>
          <a:p>
            <a:pPr algn="ctr"/>
            <a:r>
              <a:rPr lang="en-US" dirty="0" smtClean="0"/>
              <a:t>  </a:t>
            </a:r>
            <a:r>
              <a:rPr lang="en-US" sz="2400" dirty="0" smtClean="0"/>
              <a:t>Mosaics by </a:t>
            </a:r>
          </a:p>
          <a:p>
            <a:pPr algn="ctr"/>
            <a:r>
              <a:rPr lang="en-US" sz="2400" dirty="0" smtClean="0"/>
              <a:t>Prof. Dr L. </a:t>
            </a:r>
            <a:r>
              <a:rPr lang="en-US" sz="2400" dirty="0" err="1" smtClean="0">
                <a:effectLst>
                  <a:outerShdw blurRad="38100" dist="38100" dir="2700000" algn="tl">
                    <a:srgbClr val="000000">
                      <a:alpha val="43137"/>
                    </a:srgbClr>
                  </a:outerShdw>
                </a:effectLst>
              </a:rPr>
              <a:t>Nakopoulou</a:t>
            </a:r>
            <a:r>
              <a:rPr lang="en-US" sz="2400" dirty="0" smtClean="0"/>
              <a:t>, </a:t>
            </a:r>
          </a:p>
          <a:p>
            <a:pPr algn="ctr"/>
            <a:r>
              <a:rPr lang="en-US" sz="2400" dirty="0" smtClean="0"/>
              <a:t>Pathologist</a:t>
            </a:r>
            <a:endParaRPr lang="el-GR" sz="2400" dirty="0"/>
          </a:p>
        </p:txBody>
      </p:sp>
      <p:pic>
        <p:nvPicPr>
          <p:cNvPr id="137217" name="Picture 1" descr="C:\Users\αγαπουλακι\Desktop\12524162_1000531170038853_5141662868116575242_n.jpg"/>
          <p:cNvPicPr>
            <a:picLocks noChangeAspect="1" noChangeArrowheads="1"/>
          </p:cNvPicPr>
          <p:nvPr/>
        </p:nvPicPr>
        <p:blipFill>
          <a:blip r:embed="rId2"/>
          <a:srcRect/>
          <a:stretch>
            <a:fillRect/>
          </a:stretch>
        </p:blipFill>
        <p:spPr bwMode="auto">
          <a:xfrm>
            <a:off x="214282" y="571480"/>
            <a:ext cx="4357718" cy="2912701"/>
          </a:xfrm>
          <a:prstGeom prst="rect">
            <a:avLst/>
          </a:prstGeom>
          <a:noFill/>
        </p:spPr>
      </p:pic>
      <p:pic>
        <p:nvPicPr>
          <p:cNvPr id="137219" name="Picture 3" descr="C:\Users\αγαπουλακι\Desktop\13507114_1029720290453274_1757787193427073716_n.jpg"/>
          <p:cNvPicPr>
            <a:picLocks noChangeAspect="1" noChangeArrowheads="1"/>
          </p:cNvPicPr>
          <p:nvPr/>
        </p:nvPicPr>
        <p:blipFill>
          <a:blip r:embed="rId3"/>
          <a:srcRect/>
          <a:stretch>
            <a:fillRect/>
          </a:stretch>
        </p:blipFill>
        <p:spPr bwMode="auto">
          <a:xfrm>
            <a:off x="4643438" y="3714752"/>
            <a:ext cx="4286280" cy="287783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357686" cy="1714488"/>
          </a:xfrm>
        </p:spPr>
        <p:txBody>
          <a:bodyPr>
            <a:normAutofit fontScale="90000"/>
          </a:bodyPr>
          <a:lstStyle/>
          <a:p>
            <a:r>
              <a:rPr lang="en-US" sz="2800" dirty="0" smtClean="0"/>
              <a:t>Descriptive Pathology </a:t>
            </a:r>
            <a:br>
              <a:rPr lang="en-US" sz="2800" dirty="0" smtClean="0"/>
            </a:br>
            <a:r>
              <a:rPr lang="en-US" sz="2800" dirty="0" smtClean="0"/>
              <a:t>&amp; Histology: </a:t>
            </a:r>
            <a:r>
              <a:rPr lang="el-GR" sz="2400" dirty="0" smtClean="0"/>
              <a:t/>
            </a:r>
            <a:br>
              <a:rPr lang="el-GR" sz="2400" dirty="0" smtClean="0"/>
            </a:br>
            <a:r>
              <a:rPr lang="en-US" sz="2400" dirty="0" smtClean="0"/>
              <a:t>the art of </a:t>
            </a:r>
            <a:r>
              <a:rPr lang="en-US" sz="2400" b="1" dirty="0" smtClean="0"/>
              <a:t>simile</a:t>
            </a:r>
            <a:br>
              <a:rPr lang="en-US" sz="2400" b="1" dirty="0" smtClean="0"/>
            </a:br>
            <a:r>
              <a:rPr lang="el-GR" sz="2400" b="1" dirty="0" smtClean="0"/>
              <a:t> </a:t>
            </a:r>
            <a:r>
              <a:rPr lang="en-US" sz="2400" b="1" dirty="0" smtClean="0"/>
              <a:t> in the diagnostic procedure </a:t>
            </a:r>
            <a:r>
              <a:rPr lang="en-US" sz="2400" dirty="0" smtClean="0"/>
              <a:t> is an excellent exercise of </a:t>
            </a:r>
            <a:r>
              <a:rPr lang="en-US" sz="2400" dirty="0" smtClean="0">
                <a:effectLst>
                  <a:outerShdw blurRad="38100" dist="38100" dir="2700000" algn="tl">
                    <a:srgbClr val="000000">
                      <a:alpha val="43137"/>
                    </a:srgbClr>
                  </a:outerShdw>
                </a:effectLst>
              </a:rPr>
              <a:t>imagination</a:t>
            </a:r>
            <a:r>
              <a:rPr lang="en-US" sz="2400" dirty="0" smtClean="0"/>
              <a:t>.</a:t>
            </a:r>
            <a:endParaRPr lang="el-GR" sz="2400" dirty="0"/>
          </a:p>
        </p:txBody>
      </p:sp>
      <p:pic>
        <p:nvPicPr>
          <p:cNvPr id="52226" name="Picture 2" descr="http://www.mammaliandaily.com/wp-content/uploads/2013/05/chicken-wire.png"/>
          <p:cNvPicPr>
            <a:picLocks noChangeAspect="1" noChangeArrowheads="1"/>
          </p:cNvPicPr>
          <p:nvPr/>
        </p:nvPicPr>
        <p:blipFill>
          <a:blip r:embed="rId2" cstate="print"/>
          <a:srcRect/>
          <a:stretch>
            <a:fillRect/>
          </a:stretch>
        </p:blipFill>
        <p:spPr bwMode="auto">
          <a:xfrm>
            <a:off x="3571868" y="1857364"/>
            <a:ext cx="2171543" cy="2071702"/>
          </a:xfrm>
          <a:prstGeom prst="rect">
            <a:avLst/>
          </a:prstGeom>
          <a:noFill/>
        </p:spPr>
      </p:pic>
      <p:pic>
        <p:nvPicPr>
          <p:cNvPr id="52230" name="Picture 6" descr="http://www.meddean.luc.edu/lumen/meded/orfpath/images/fig156x.jpg"/>
          <p:cNvPicPr>
            <a:picLocks noChangeAspect="1" noChangeArrowheads="1"/>
          </p:cNvPicPr>
          <p:nvPr/>
        </p:nvPicPr>
        <p:blipFill>
          <a:blip r:embed="rId3" cstate="print"/>
          <a:srcRect/>
          <a:stretch>
            <a:fillRect/>
          </a:stretch>
        </p:blipFill>
        <p:spPr bwMode="auto">
          <a:xfrm>
            <a:off x="178166" y="1714488"/>
            <a:ext cx="3226616" cy="2143140"/>
          </a:xfrm>
          <a:prstGeom prst="rect">
            <a:avLst/>
          </a:prstGeom>
          <a:noFill/>
        </p:spPr>
      </p:pic>
      <p:sp>
        <p:nvSpPr>
          <p:cNvPr id="6" name="Title 1"/>
          <p:cNvSpPr txBox="1">
            <a:spLocks/>
          </p:cNvSpPr>
          <p:nvPr/>
        </p:nvSpPr>
        <p:spPr>
          <a:xfrm>
            <a:off x="5643570" y="2143116"/>
            <a:ext cx="3286148" cy="1500198"/>
          </a:xfrm>
          <a:prstGeom prst="rect">
            <a:avLst/>
          </a:prstGeom>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1"/>
                </a:solidFill>
                <a:uLnTx/>
                <a:uFillTx/>
                <a:latin typeface="+mj-lt"/>
                <a:ea typeface="+mj-ea"/>
                <a:cs typeface="+mj-cs"/>
              </a:rPr>
              <a:t>Pericellular</a:t>
            </a:r>
            <a:r>
              <a:rPr kumimoji="0" lang="en-US" sz="4400" b="0" i="0" u="none" strike="noStrike" kern="1200" cap="none" spc="0" normalizeH="0" baseline="0" noProof="0" dirty="0" smtClean="0">
                <a:ln>
                  <a:noFill/>
                </a:ln>
                <a:solidFill>
                  <a:schemeClr val="tx1"/>
                </a:solidFill>
                <a:uLnTx/>
                <a:uFillTx/>
                <a:latin typeface="+mj-lt"/>
                <a:ea typeface="+mj-ea"/>
                <a:cs typeface="+mj-cs"/>
              </a:rPr>
              <a:t>, </a:t>
            </a: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chicken wire,</a:t>
            </a:r>
            <a:r>
              <a:rPr kumimoji="0" lang="en-US" sz="4400" b="0" i="0" u="none" strike="noStrike" kern="1200" cap="none" spc="0" normalizeH="0" baseline="0" noProof="0" dirty="0" smtClean="0">
                <a:ln>
                  <a:noFill/>
                </a:ln>
                <a:solidFill>
                  <a:schemeClr val="tx1"/>
                </a:solidFill>
                <a:uLnTx/>
                <a:uFillTx/>
                <a:latin typeface="+mj-lt"/>
                <a:ea typeface="+mj-ea"/>
                <a:cs typeface="+mj-cs"/>
              </a:rPr>
              <a:t> alcoholic liver fibrosis </a:t>
            </a:r>
            <a:endParaRPr kumimoji="0" lang="el-GR" sz="4400" b="0" i="0" u="none" strike="noStrike" kern="1200" cap="none" spc="0" normalizeH="0" baseline="0" noProof="0" dirty="0">
              <a:ln>
                <a:noFill/>
              </a:ln>
              <a:solidFill>
                <a:schemeClr val="tx1"/>
              </a:solidFill>
              <a:uLnTx/>
              <a:uFillTx/>
              <a:latin typeface="+mj-lt"/>
              <a:ea typeface="+mj-ea"/>
              <a:cs typeface="+mj-cs"/>
            </a:endParaRPr>
          </a:p>
        </p:txBody>
      </p:sp>
      <p:pic>
        <p:nvPicPr>
          <p:cNvPr id="52232" name="Picture 8" descr="https://upload.wikimedia.org/wikipedia/commons/e/ef/Sarcoidosis_-_Asteroid_body.jpg"/>
          <p:cNvPicPr>
            <a:picLocks noChangeAspect="1" noChangeArrowheads="1"/>
          </p:cNvPicPr>
          <p:nvPr/>
        </p:nvPicPr>
        <p:blipFill>
          <a:blip r:embed="rId4" cstate="print"/>
          <a:srcRect/>
          <a:stretch>
            <a:fillRect/>
          </a:stretch>
        </p:blipFill>
        <p:spPr bwMode="auto">
          <a:xfrm>
            <a:off x="214282" y="4286256"/>
            <a:ext cx="3333140" cy="2143140"/>
          </a:xfrm>
          <a:prstGeom prst="rect">
            <a:avLst/>
          </a:prstGeom>
          <a:noFill/>
        </p:spPr>
      </p:pic>
      <p:sp>
        <p:nvSpPr>
          <p:cNvPr id="8" name="Title 1"/>
          <p:cNvSpPr txBox="1">
            <a:spLocks/>
          </p:cNvSpPr>
          <p:nvPr/>
        </p:nvSpPr>
        <p:spPr>
          <a:xfrm>
            <a:off x="214282" y="6143644"/>
            <a:ext cx="3214710" cy="714356"/>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Rectangle 8"/>
          <p:cNvSpPr/>
          <p:nvPr/>
        </p:nvSpPr>
        <p:spPr>
          <a:xfrm>
            <a:off x="214283" y="6429396"/>
            <a:ext cx="3214710" cy="369332"/>
          </a:xfrm>
          <a:prstGeom prst="rect">
            <a:avLst/>
          </a:prstGeom>
        </p:spPr>
        <p:txBody>
          <a:bodyPr wrap="square">
            <a:spAutoFit/>
          </a:bodyPr>
          <a:lstStyle/>
          <a:p>
            <a:pPr algn="ctr"/>
            <a:r>
              <a:rPr lang="en-GB" dirty="0" err="1" smtClean="0"/>
              <a:t>Sarcoidosis</a:t>
            </a:r>
            <a:r>
              <a:rPr lang="en-GB" dirty="0" smtClean="0"/>
              <a:t> - </a:t>
            </a:r>
            <a:r>
              <a:rPr lang="en-GB" dirty="0" smtClean="0">
                <a:effectLst>
                  <a:outerShdw blurRad="38100" dist="38100" dir="2700000" algn="tl">
                    <a:srgbClr val="000000">
                      <a:alpha val="43137"/>
                    </a:srgbClr>
                  </a:outerShdw>
                </a:effectLst>
              </a:rPr>
              <a:t>Asteroid</a:t>
            </a:r>
            <a:r>
              <a:rPr lang="en-GB" dirty="0" smtClean="0"/>
              <a:t> body</a:t>
            </a:r>
            <a:endParaRPr lang="el-GR" dirty="0"/>
          </a:p>
        </p:txBody>
      </p:sp>
      <p:pic>
        <p:nvPicPr>
          <p:cNvPr id="52234" name="Picture 10" descr="http://www.dermpath.de/Quiz%2016/10_02419.jpg"/>
          <p:cNvPicPr>
            <a:picLocks noChangeAspect="1" noChangeArrowheads="1"/>
          </p:cNvPicPr>
          <p:nvPr/>
        </p:nvPicPr>
        <p:blipFill>
          <a:blip r:embed="rId5" cstate="print"/>
          <a:srcRect/>
          <a:stretch>
            <a:fillRect/>
          </a:stretch>
        </p:blipFill>
        <p:spPr bwMode="auto">
          <a:xfrm>
            <a:off x="3786182" y="4143380"/>
            <a:ext cx="3026780" cy="2286016"/>
          </a:xfrm>
          <a:prstGeom prst="rect">
            <a:avLst/>
          </a:prstGeom>
          <a:noFill/>
        </p:spPr>
      </p:pic>
      <p:sp>
        <p:nvSpPr>
          <p:cNvPr id="12" name="Rectangle 11"/>
          <p:cNvSpPr/>
          <p:nvPr/>
        </p:nvSpPr>
        <p:spPr>
          <a:xfrm>
            <a:off x="3786182" y="6429396"/>
            <a:ext cx="3000396" cy="369332"/>
          </a:xfrm>
          <a:prstGeom prst="rect">
            <a:avLst/>
          </a:prstGeom>
        </p:spPr>
        <p:txBody>
          <a:bodyPr wrap="square">
            <a:spAutoFit/>
          </a:bodyPr>
          <a:lstStyle/>
          <a:p>
            <a:pPr algn="ctr"/>
            <a:r>
              <a:rPr lang="en-GB" dirty="0" smtClean="0"/>
              <a:t>Skin, </a:t>
            </a:r>
            <a:r>
              <a:rPr lang="en-GB" dirty="0" smtClean="0">
                <a:effectLst>
                  <a:outerShdw blurRad="38100" dist="38100" dir="2700000" algn="tl">
                    <a:srgbClr val="000000">
                      <a:alpha val="43137"/>
                    </a:srgbClr>
                  </a:outerShdw>
                </a:effectLst>
              </a:rPr>
              <a:t>hobnail</a:t>
            </a:r>
            <a:r>
              <a:rPr lang="en-GB" dirty="0" smtClean="0"/>
              <a:t> </a:t>
            </a:r>
            <a:r>
              <a:rPr lang="en-GB" dirty="0" err="1" smtClean="0"/>
              <a:t>hemangioma</a:t>
            </a:r>
            <a:endParaRPr lang="el-GR" dirty="0"/>
          </a:p>
        </p:txBody>
      </p:sp>
      <p:pic>
        <p:nvPicPr>
          <p:cNvPr id="52236" name="Picture 12" descr="http://img.tfd.com/wn/09/62BA6-hobnail.png"/>
          <p:cNvPicPr>
            <a:picLocks noChangeAspect="1" noChangeArrowheads="1"/>
          </p:cNvPicPr>
          <p:nvPr/>
        </p:nvPicPr>
        <p:blipFill>
          <a:blip r:embed="rId6" cstate="print"/>
          <a:srcRect/>
          <a:stretch>
            <a:fillRect/>
          </a:stretch>
        </p:blipFill>
        <p:spPr bwMode="auto">
          <a:xfrm>
            <a:off x="6929454" y="4357694"/>
            <a:ext cx="2000264" cy="1896548"/>
          </a:xfrm>
          <a:prstGeom prst="rect">
            <a:avLst/>
          </a:prstGeom>
          <a:noFill/>
        </p:spPr>
      </p:pic>
      <p:pic>
        <p:nvPicPr>
          <p:cNvPr id="13" name="Picture 2" descr="Onion Ring Skin&#10;The real reason you cry when you cut yourself!&#10;PS: Happy ‘Onion Ring’ Day - 22nd June&#10;i♡histo&#10;This onion is actually a mechanoreceptor in the dermis of the skin. It is called a Pacinian corpuscle (or lamellar corpuscle) and is..."/>
          <p:cNvPicPr>
            <a:picLocks noChangeAspect="1" noChangeArrowheads="1"/>
          </p:cNvPicPr>
          <p:nvPr/>
        </p:nvPicPr>
        <p:blipFill>
          <a:blip r:embed="rId7" cstate="print"/>
          <a:srcRect/>
          <a:stretch>
            <a:fillRect/>
          </a:stretch>
        </p:blipFill>
        <p:spPr bwMode="auto">
          <a:xfrm>
            <a:off x="4357686" y="214290"/>
            <a:ext cx="3929090" cy="3929090"/>
          </a:xfrm>
          <a:prstGeom prst="rect">
            <a:avLst/>
          </a:prstGeom>
          <a:noFill/>
        </p:spPr>
      </p:pic>
      <p:sp>
        <p:nvSpPr>
          <p:cNvPr id="14" name="3 - Ορθογώνιο"/>
          <p:cNvSpPr/>
          <p:nvPr/>
        </p:nvSpPr>
        <p:spPr>
          <a:xfrm>
            <a:off x="4572000" y="3214686"/>
            <a:ext cx="2071702" cy="646331"/>
          </a:xfrm>
          <a:prstGeom prst="rect">
            <a:avLst/>
          </a:prstGeom>
        </p:spPr>
        <p:txBody>
          <a:bodyPr wrap="square">
            <a:spAutoFit/>
          </a:bodyPr>
          <a:lstStyle/>
          <a:p>
            <a:r>
              <a:rPr lang="en-US" dirty="0" err="1" smtClean="0"/>
              <a:t>Pacinian</a:t>
            </a:r>
            <a:r>
              <a:rPr lang="en-US" dirty="0" smtClean="0"/>
              <a:t>   corpuscle</a:t>
            </a:r>
          </a:p>
          <a:p>
            <a:r>
              <a:rPr lang="en-US" dirty="0" smtClean="0"/>
              <a:t> in the dermis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230"/>
                                        </p:tgtEl>
                                        <p:attrNameLst>
                                          <p:attrName>style.visibility</p:attrName>
                                        </p:attrNameLst>
                                      </p:cBhvr>
                                      <p:to>
                                        <p:strVal val="visible"/>
                                      </p:to>
                                    </p:set>
                                    <p:animEffect transition="in" filter="fade">
                                      <p:cBhvr>
                                        <p:cTn id="15" dur="500"/>
                                        <p:tgtEl>
                                          <p:spTgt spid="522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2226"/>
                                        </p:tgtEl>
                                        <p:attrNameLst>
                                          <p:attrName>style.visibility</p:attrName>
                                        </p:attrNameLst>
                                      </p:cBhvr>
                                      <p:to>
                                        <p:strVal val="visible"/>
                                      </p:to>
                                    </p:set>
                                    <p:animEffect transition="in" filter="fade">
                                      <p:cBhvr>
                                        <p:cTn id="20" dur="500"/>
                                        <p:tgtEl>
                                          <p:spTgt spid="522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232"/>
                                        </p:tgtEl>
                                        <p:attrNameLst>
                                          <p:attrName>style.visibility</p:attrName>
                                        </p:attrNameLst>
                                      </p:cBhvr>
                                      <p:to>
                                        <p:strVal val="visible"/>
                                      </p:to>
                                    </p:set>
                                    <p:animEffect transition="in" filter="fade">
                                      <p:cBhvr>
                                        <p:cTn id="28" dur="500"/>
                                        <p:tgtEl>
                                          <p:spTgt spid="522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2234"/>
                                        </p:tgtEl>
                                        <p:attrNameLst>
                                          <p:attrName>style.visibility</p:attrName>
                                        </p:attrNameLst>
                                      </p:cBhvr>
                                      <p:to>
                                        <p:strVal val="visible"/>
                                      </p:to>
                                    </p:set>
                                    <p:animEffect transition="in" filter="fade">
                                      <p:cBhvr>
                                        <p:cTn id="36" dur="500"/>
                                        <p:tgtEl>
                                          <p:spTgt spid="522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52236"/>
                                        </p:tgtEl>
                                        <p:attrNameLst>
                                          <p:attrName>style.visibility</p:attrName>
                                        </p:attrNameLst>
                                      </p:cBhvr>
                                      <p:to>
                                        <p:strVal val="visible"/>
                                      </p:to>
                                    </p:set>
                                    <p:animEffect transition="in" filter="fade">
                                      <p:cBhvr>
                                        <p:cTn id="44" dur="500"/>
                                        <p:tgtEl>
                                          <p:spTgt spid="52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428604"/>
          </a:xfrm>
        </p:spPr>
        <p:txBody>
          <a:bodyPr>
            <a:normAutofit fontScale="90000"/>
          </a:bodyPr>
          <a:lstStyle/>
          <a:p>
            <a:r>
              <a:rPr lang="en-US" dirty="0" smtClean="0"/>
              <a:t>The mosaic of the human face</a:t>
            </a:r>
            <a:endParaRPr lang="el-GR" dirty="0"/>
          </a:p>
        </p:txBody>
      </p:sp>
      <p:pic>
        <p:nvPicPr>
          <p:cNvPr id="136194" name="Picture 2" descr="http://scuolamosaicistifriuli.it/wp-content/uploads/2011/12/logo.png"/>
          <p:cNvPicPr>
            <a:picLocks noChangeAspect="1" noChangeArrowheads="1"/>
          </p:cNvPicPr>
          <p:nvPr/>
        </p:nvPicPr>
        <p:blipFill>
          <a:blip r:embed="rId2"/>
          <a:srcRect/>
          <a:stretch>
            <a:fillRect/>
          </a:stretch>
        </p:blipFill>
        <p:spPr bwMode="auto">
          <a:xfrm>
            <a:off x="5786446" y="5286388"/>
            <a:ext cx="3097808" cy="642942"/>
          </a:xfrm>
          <a:prstGeom prst="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p:spPr>
      </p:pic>
      <p:pic>
        <p:nvPicPr>
          <p:cNvPr id="136193" name="Picture 1" descr="C:\Users\αγαπουλακι\Desktop\Fayum mummy portrait (2).jpg"/>
          <p:cNvPicPr>
            <a:picLocks noChangeAspect="1" noChangeArrowheads="1"/>
          </p:cNvPicPr>
          <p:nvPr/>
        </p:nvPicPr>
        <p:blipFill>
          <a:blip r:embed="rId3"/>
          <a:srcRect/>
          <a:stretch>
            <a:fillRect/>
          </a:stretch>
        </p:blipFill>
        <p:spPr bwMode="auto">
          <a:xfrm>
            <a:off x="285720" y="500042"/>
            <a:ext cx="2714644" cy="3286148"/>
          </a:xfrm>
          <a:prstGeom prst="rect">
            <a:avLst/>
          </a:prstGeom>
          <a:noFill/>
        </p:spPr>
      </p:pic>
      <p:pic>
        <p:nvPicPr>
          <p:cNvPr id="2" name="Picture 2" descr="C:\Users\αγαπουλακι\Desktop\Fayum mummy portrait (1).jpg"/>
          <p:cNvPicPr>
            <a:picLocks noChangeAspect="1" noChangeArrowheads="1"/>
          </p:cNvPicPr>
          <p:nvPr/>
        </p:nvPicPr>
        <p:blipFill>
          <a:blip r:embed="rId4"/>
          <a:srcRect/>
          <a:stretch>
            <a:fillRect/>
          </a:stretch>
        </p:blipFill>
        <p:spPr bwMode="auto">
          <a:xfrm>
            <a:off x="3082273" y="500041"/>
            <a:ext cx="2804505" cy="3286149"/>
          </a:xfrm>
          <a:prstGeom prst="rect">
            <a:avLst/>
          </a:prstGeom>
          <a:noFill/>
        </p:spPr>
      </p:pic>
      <p:sp>
        <p:nvSpPr>
          <p:cNvPr id="8" name="Rectangle 7"/>
          <p:cNvSpPr/>
          <p:nvPr/>
        </p:nvSpPr>
        <p:spPr>
          <a:xfrm>
            <a:off x="6000760" y="1214422"/>
            <a:ext cx="2786082" cy="1938992"/>
          </a:xfrm>
          <a:prstGeom prst="rect">
            <a:avLst/>
          </a:prstGeom>
        </p:spPr>
        <p:txBody>
          <a:bodyPr wrap="square">
            <a:spAutoFit/>
          </a:bodyPr>
          <a:lstStyle/>
          <a:p>
            <a:pPr algn="ctr"/>
            <a:r>
              <a:rPr lang="en-US" sz="2000" dirty="0" err="1" smtClean="0"/>
              <a:t>Faiyum</a:t>
            </a:r>
            <a:r>
              <a:rPr lang="en-US" sz="2000" dirty="0" smtClean="0"/>
              <a:t> </a:t>
            </a:r>
          </a:p>
          <a:p>
            <a:pPr algn="ctr"/>
            <a:r>
              <a:rPr lang="en-US" sz="2000" dirty="0" smtClean="0"/>
              <a:t>mummy portraits.</a:t>
            </a:r>
          </a:p>
          <a:p>
            <a:pPr algn="ctr"/>
            <a:endParaRPr lang="en-US" sz="2000" dirty="0" smtClean="0"/>
          </a:p>
          <a:p>
            <a:pPr algn="ctr"/>
            <a:r>
              <a:rPr lang="en-US" sz="2000" dirty="0" smtClean="0"/>
              <a:t>Mosaics by </a:t>
            </a:r>
          </a:p>
          <a:p>
            <a:pPr algn="ctr"/>
            <a:r>
              <a:rPr lang="en-US" sz="2000" dirty="0" smtClean="0"/>
              <a:t>Prof. Dr L. </a:t>
            </a:r>
            <a:r>
              <a:rPr lang="en-US" sz="2000" dirty="0" err="1" smtClean="0">
                <a:effectLst>
                  <a:outerShdw blurRad="38100" dist="38100" dir="2700000" algn="tl">
                    <a:srgbClr val="000000">
                      <a:alpha val="43137"/>
                    </a:srgbClr>
                  </a:outerShdw>
                </a:effectLst>
              </a:rPr>
              <a:t>Nakopoulou</a:t>
            </a:r>
            <a:r>
              <a:rPr lang="en-US" sz="2000" dirty="0" smtClean="0"/>
              <a:t>, Pathologist</a:t>
            </a:r>
            <a:endParaRPr lang="el-GR" sz="2000" dirty="0"/>
          </a:p>
        </p:txBody>
      </p:sp>
      <p:pic>
        <p:nvPicPr>
          <p:cNvPr id="3" name="Picture 1" descr="C:\Users\αγαπουλακι\Desktop\13267811_1002932226465414_591805123170411955_n.jpg"/>
          <p:cNvPicPr>
            <a:picLocks noChangeAspect="1" noChangeArrowheads="1"/>
          </p:cNvPicPr>
          <p:nvPr/>
        </p:nvPicPr>
        <p:blipFill>
          <a:blip r:embed="rId5" cstate="print"/>
          <a:srcRect/>
          <a:stretch>
            <a:fillRect/>
          </a:stretch>
        </p:blipFill>
        <p:spPr bwMode="auto">
          <a:xfrm>
            <a:off x="285720" y="3929065"/>
            <a:ext cx="2786082" cy="2666383"/>
          </a:xfrm>
          <a:prstGeom prst="rect">
            <a:avLst/>
          </a:prstGeom>
          <a:noFill/>
        </p:spPr>
      </p:pic>
      <p:pic>
        <p:nvPicPr>
          <p:cNvPr id="4" name="Picture 2" descr="C:\Users\αγαπουλακι\Desktop\13177283_999896303435673_7356730734598690917_n.jpg"/>
          <p:cNvPicPr>
            <a:picLocks noChangeAspect="1" noChangeArrowheads="1"/>
          </p:cNvPicPr>
          <p:nvPr/>
        </p:nvPicPr>
        <p:blipFill>
          <a:blip r:embed="rId6" cstate="print"/>
          <a:srcRect/>
          <a:stretch>
            <a:fillRect/>
          </a:stretch>
        </p:blipFill>
        <p:spPr bwMode="auto">
          <a:xfrm>
            <a:off x="3357554" y="3929065"/>
            <a:ext cx="2214578" cy="2655729"/>
          </a:xfrm>
          <a:prstGeom prst="rect">
            <a:avLst/>
          </a:prstGeom>
          <a:noFill/>
        </p:spPr>
      </p:pic>
      <p:sp>
        <p:nvSpPr>
          <p:cNvPr id="9" name="8 - Ορθογώνιο"/>
          <p:cNvSpPr/>
          <p:nvPr/>
        </p:nvSpPr>
        <p:spPr>
          <a:xfrm>
            <a:off x="5643570" y="4643446"/>
            <a:ext cx="3500430" cy="400110"/>
          </a:xfrm>
          <a:prstGeom prst="rect">
            <a:avLst/>
          </a:prstGeom>
        </p:spPr>
        <p:txBody>
          <a:bodyPr wrap="square">
            <a:spAutoFit/>
          </a:bodyPr>
          <a:lstStyle/>
          <a:p>
            <a:pPr algn="ctr"/>
            <a:r>
              <a:rPr lang="en-US" sz="2000" dirty="0" smtClean="0">
                <a:solidFill>
                  <a:schemeClr val="tx2">
                    <a:lumMod val="75000"/>
                  </a:schemeClr>
                </a:solidFill>
              </a:rPr>
              <a:t>Mosaics by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222" y="274638"/>
            <a:ext cx="9501222" cy="796908"/>
          </a:xfrm>
        </p:spPr>
        <p:txBody>
          <a:bodyPr>
            <a:noAutofit/>
          </a:bodyPr>
          <a:lstStyle/>
          <a:p>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Τ</a:t>
            </a:r>
            <a:r>
              <a:rPr lang="en-US" dirty="0" err="1" smtClean="0">
                <a:effectLst>
                  <a:outerShdw blurRad="38100" dist="38100" dir="2700000" algn="tl">
                    <a:srgbClr val="000000">
                      <a:alpha val="43137"/>
                    </a:srgbClr>
                  </a:outerShdw>
                </a:effectLst>
              </a:rPr>
              <a:t>exture</a:t>
            </a:r>
            <a:r>
              <a:rPr lang="en-US" dirty="0" smtClean="0">
                <a:effectLst>
                  <a:outerShdw blurRad="38100" dist="38100" dir="2700000" algn="tl">
                    <a:srgbClr val="000000">
                      <a:alpha val="43137"/>
                    </a:srgbClr>
                  </a:outerShdw>
                </a:effectLst>
              </a:rPr>
              <a:t> </a:t>
            </a:r>
            <a:r>
              <a:rPr lang="en-US" dirty="0" smtClean="0"/>
              <a:t>in Pathology-</a:t>
            </a:r>
            <a:r>
              <a:rPr lang="en-US" dirty="0" smtClean="0">
                <a:effectLst>
                  <a:outerShdw blurRad="38100" dist="38100" dir="2700000" algn="tl">
                    <a:srgbClr val="000000">
                      <a:alpha val="43137"/>
                    </a:srgbClr>
                  </a:outerShdw>
                </a:effectLst>
              </a:rPr>
              <a:t>Texture</a:t>
            </a:r>
            <a:r>
              <a:rPr lang="en-US" dirty="0" smtClean="0"/>
              <a:t> in Art</a:t>
            </a:r>
            <a:endParaRPr lang="el-GR" dirty="0"/>
          </a:p>
        </p:txBody>
      </p:sp>
      <p:pic>
        <p:nvPicPr>
          <p:cNvPr id="136194" name="Picture 2" descr="C:\Users\αγαπουλακι\Desktop\F20.large.jpg"/>
          <p:cNvPicPr>
            <a:picLocks noChangeAspect="1" noChangeArrowheads="1"/>
          </p:cNvPicPr>
          <p:nvPr/>
        </p:nvPicPr>
        <p:blipFill>
          <a:blip r:embed="rId2" cstate="print"/>
          <a:srcRect/>
          <a:stretch>
            <a:fillRect/>
          </a:stretch>
        </p:blipFill>
        <p:spPr bwMode="auto">
          <a:xfrm rot="16200000">
            <a:off x="-231996" y="2017890"/>
            <a:ext cx="5357850" cy="3750914"/>
          </a:xfrm>
          <a:prstGeom prst="rect">
            <a:avLst/>
          </a:prstGeom>
          <a:noFill/>
        </p:spPr>
      </p:pic>
      <p:pic>
        <p:nvPicPr>
          <p:cNvPr id="136195" name="Picture 3" descr="C:\Users\αγαπουλακι\Desktop\texture.jpg"/>
          <p:cNvPicPr>
            <a:picLocks noChangeAspect="1" noChangeArrowheads="1"/>
          </p:cNvPicPr>
          <p:nvPr/>
        </p:nvPicPr>
        <p:blipFill>
          <a:blip r:embed="rId3" cstate="print"/>
          <a:srcRect/>
          <a:stretch>
            <a:fillRect/>
          </a:stretch>
        </p:blipFill>
        <p:spPr bwMode="auto">
          <a:xfrm>
            <a:off x="5000627" y="1214422"/>
            <a:ext cx="3549611" cy="535785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examination of the </a:t>
            </a:r>
            <a:r>
              <a:rPr lang="en-US" spc="300" dirty="0" smtClean="0">
                <a:effectLst>
                  <a:outerShdw blurRad="38100" dist="38100" dir="2700000" algn="tl">
                    <a:srgbClr val="000000">
                      <a:alpha val="43137"/>
                    </a:srgbClr>
                  </a:outerShdw>
                </a:effectLst>
              </a:rPr>
              <a:t>texture</a:t>
            </a: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
            </a:r>
            <a:br>
              <a:rPr lang="el-GR" dirty="0" smtClean="0">
                <a:effectLst>
                  <a:outerShdw blurRad="38100" dist="38100" dir="2700000" algn="tl">
                    <a:srgbClr val="000000">
                      <a:alpha val="43137"/>
                    </a:srgbClr>
                  </a:outerShdw>
                </a:effectLst>
              </a:rPr>
            </a:br>
            <a:r>
              <a:rPr lang="en-US" dirty="0" smtClean="0"/>
              <a:t>in Pathology</a:t>
            </a:r>
            <a:endParaRPr lang="el-GR" dirty="0"/>
          </a:p>
        </p:txBody>
      </p:sp>
      <p:sp>
        <p:nvSpPr>
          <p:cNvPr id="3" name="Rectangle 2"/>
          <p:cNvSpPr/>
          <p:nvPr/>
        </p:nvSpPr>
        <p:spPr>
          <a:xfrm>
            <a:off x="4714876" y="5000636"/>
            <a:ext cx="4429124" cy="1754326"/>
          </a:xfrm>
          <a:prstGeom prst="rect">
            <a:avLst/>
          </a:prstGeom>
        </p:spPr>
        <p:txBody>
          <a:bodyPr wrap="square">
            <a:spAutoFit/>
          </a:bodyPr>
          <a:lstStyle/>
          <a:p>
            <a:pPr algn="just"/>
            <a:r>
              <a:rPr lang="en-US" b="1" dirty="0" err="1" smtClean="0"/>
              <a:t>Dystrophin</a:t>
            </a:r>
            <a:r>
              <a:rPr lang="en-US" b="1" dirty="0" smtClean="0"/>
              <a:t> deficiency consistent with a progressive muscular dystrophy, </a:t>
            </a:r>
            <a:r>
              <a:rPr lang="en-US" b="1" dirty="0" err="1" smtClean="0"/>
              <a:t>Duchenne</a:t>
            </a:r>
            <a:r>
              <a:rPr lang="en-US" b="1" dirty="0" smtClean="0"/>
              <a:t>.</a:t>
            </a:r>
          </a:p>
          <a:p>
            <a:pPr algn="just"/>
            <a:r>
              <a:rPr lang="en-US" dirty="0" smtClean="0"/>
              <a:t>Different areas on HE stain disclose mainly fibrosis in </a:t>
            </a:r>
            <a:r>
              <a:rPr lang="en-US" dirty="0" err="1" smtClean="0"/>
              <a:t>endomysium</a:t>
            </a:r>
            <a:r>
              <a:rPr lang="en-US" dirty="0" smtClean="0"/>
              <a:t>, surrounding rounded fibers varying in size, </a:t>
            </a:r>
            <a:r>
              <a:rPr lang="en-US" dirty="0" smtClean="0">
                <a:effectLst>
                  <a:outerShdw blurRad="38100" dist="38100" dir="2700000" algn="tl">
                    <a:srgbClr val="000000">
                      <a:alpha val="43137"/>
                    </a:srgbClr>
                  </a:outerShdw>
                </a:effectLst>
              </a:rPr>
              <a:t>staining pattern</a:t>
            </a:r>
            <a:r>
              <a:rPr lang="en-US" dirty="0" smtClean="0"/>
              <a:t>, and </a:t>
            </a:r>
            <a:r>
              <a:rPr lang="en-US" b="1" dirty="0" smtClean="0"/>
              <a:t>texture</a:t>
            </a:r>
            <a:r>
              <a:rPr lang="en-US" dirty="0" smtClean="0"/>
              <a:t>.</a:t>
            </a:r>
            <a:endParaRPr lang="el-GR" dirty="0"/>
          </a:p>
        </p:txBody>
      </p:sp>
      <p:pic>
        <p:nvPicPr>
          <p:cNvPr id="135170" name="Picture 2"/>
          <p:cNvPicPr>
            <a:picLocks noChangeAspect="1" noChangeArrowheads="1"/>
          </p:cNvPicPr>
          <p:nvPr/>
        </p:nvPicPr>
        <p:blipFill>
          <a:blip r:embed="rId2" cstate="print"/>
          <a:srcRect/>
          <a:stretch>
            <a:fillRect/>
          </a:stretch>
        </p:blipFill>
        <p:spPr bwMode="auto">
          <a:xfrm>
            <a:off x="4786314" y="1785926"/>
            <a:ext cx="4191029" cy="3143272"/>
          </a:xfrm>
          <a:prstGeom prst="rect">
            <a:avLst/>
          </a:prstGeom>
          <a:noFill/>
          <a:ln w="9525">
            <a:noFill/>
            <a:miter lim="800000"/>
            <a:headEnd/>
            <a:tailEnd/>
          </a:ln>
          <a:effectLst/>
        </p:spPr>
      </p:pic>
      <p:pic>
        <p:nvPicPr>
          <p:cNvPr id="135171" name="Picture 3" descr="C:\Users\αγαπουλακι\Desktop\Kidney_RCC_Gross19.jpg"/>
          <p:cNvPicPr>
            <a:picLocks noChangeAspect="1" noChangeArrowheads="1"/>
          </p:cNvPicPr>
          <p:nvPr/>
        </p:nvPicPr>
        <p:blipFill>
          <a:blip r:embed="rId3" cstate="print"/>
          <a:srcRect/>
          <a:stretch>
            <a:fillRect/>
          </a:stretch>
        </p:blipFill>
        <p:spPr bwMode="auto">
          <a:xfrm>
            <a:off x="571472" y="1785926"/>
            <a:ext cx="3428283" cy="2714644"/>
          </a:xfrm>
          <a:prstGeom prst="rect">
            <a:avLst/>
          </a:prstGeom>
          <a:noFill/>
        </p:spPr>
      </p:pic>
      <p:sp>
        <p:nvSpPr>
          <p:cNvPr id="7" name="Rectangle 6"/>
          <p:cNvSpPr/>
          <p:nvPr/>
        </p:nvSpPr>
        <p:spPr>
          <a:xfrm>
            <a:off x="0" y="4572008"/>
            <a:ext cx="4572000" cy="2308324"/>
          </a:xfrm>
          <a:prstGeom prst="rect">
            <a:avLst/>
          </a:prstGeom>
        </p:spPr>
        <p:txBody>
          <a:bodyPr wrap="square">
            <a:spAutoFit/>
          </a:bodyPr>
          <a:lstStyle/>
          <a:p>
            <a:pPr algn="ctr"/>
            <a:r>
              <a:rPr lang="en-US" b="1" dirty="0" smtClean="0"/>
              <a:t>Renal Cell Carcinoma </a:t>
            </a:r>
          </a:p>
          <a:p>
            <a:pPr algn="just"/>
            <a:r>
              <a:rPr lang="en-US" dirty="0" smtClean="0"/>
              <a:t>The </a:t>
            </a:r>
            <a:r>
              <a:rPr lang="en-US" dirty="0" err="1" smtClean="0"/>
              <a:t>tumour</a:t>
            </a:r>
            <a:r>
              <a:rPr lang="en-US" dirty="0" smtClean="0"/>
              <a:t> has marked variability in </a:t>
            </a:r>
            <a:r>
              <a:rPr lang="en-US" dirty="0" err="1" smtClean="0">
                <a:effectLst>
                  <a:outerShdw blurRad="38100" dist="38100" dir="2700000" algn="tl">
                    <a:srgbClr val="000000">
                      <a:alpha val="43137"/>
                    </a:srgbClr>
                  </a:outerShdw>
                </a:effectLst>
              </a:rPr>
              <a:t>colour</a:t>
            </a:r>
            <a:r>
              <a:rPr lang="en-US" dirty="0" smtClean="0"/>
              <a:t> and </a:t>
            </a:r>
            <a:r>
              <a:rPr lang="en-US" b="1" dirty="0" smtClean="0"/>
              <a:t>texture</a:t>
            </a:r>
            <a:r>
              <a:rPr lang="en-US" dirty="0" smtClean="0"/>
              <a:t>. Some areas are </a:t>
            </a:r>
            <a:r>
              <a:rPr lang="en-US" dirty="0" smtClean="0">
                <a:effectLst>
                  <a:outerShdw blurRad="38100" dist="38100" dir="2700000" algn="tl">
                    <a:srgbClr val="000000">
                      <a:alpha val="43137"/>
                    </a:srgbClr>
                  </a:outerShdw>
                </a:effectLst>
              </a:rPr>
              <a:t>bright yellow </a:t>
            </a:r>
            <a:r>
              <a:rPr lang="en-US" dirty="0" smtClean="0"/>
              <a:t>and </a:t>
            </a:r>
            <a:r>
              <a:rPr lang="en-US" b="1" dirty="0" smtClean="0"/>
              <a:t>friable</a:t>
            </a:r>
            <a:r>
              <a:rPr lang="en-US" dirty="0" smtClean="0"/>
              <a:t>, others </a:t>
            </a:r>
            <a:r>
              <a:rPr lang="en-US" dirty="0" smtClean="0">
                <a:effectLst>
                  <a:outerShdw blurRad="38100" dist="38100" dir="2700000" algn="tl">
                    <a:srgbClr val="000000">
                      <a:alpha val="43137"/>
                    </a:srgbClr>
                  </a:outerShdw>
                </a:effectLst>
              </a:rPr>
              <a:t>brown</a:t>
            </a:r>
            <a:r>
              <a:rPr lang="en-US" dirty="0" smtClean="0"/>
              <a:t>, perhaps from remote hemorrhage to </a:t>
            </a:r>
            <a:r>
              <a:rPr lang="en-US" dirty="0" smtClean="0">
                <a:effectLst>
                  <a:outerShdw blurRad="38100" dist="38100" dir="2700000" algn="tl">
                    <a:srgbClr val="000000">
                      <a:alpha val="43137"/>
                    </a:srgbClr>
                  </a:outerShdw>
                </a:effectLst>
              </a:rPr>
              <a:t>tan</a:t>
            </a:r>
            <a:r>
              <a:rPr lang="en-US" dirty="0" smtClean="0"/>
              <a:t> and </a:t>
            </a:r>
            <a:r>
              <a:rPr lang="en-US" b="1" dirty="0" smtClean="0"/>
              <a:t>fleshy</a:t>
            </a:r>
            <a:r>
              <a:rPr lang="en-US" dirty="0" smtClean="0"/>
              <a:t>. Tan, fleshy areas must be adequately sampled to determine the presence of </a:t>
            </a:r>
            <a:r>
              <a:rPr lang="en-US" dirty="0" err="1" smtClean="0"/>
              <a:t>sarcomatoid</a:t>
            </a:r>
            <a:r>
              <a:rPr lang="en-US" dirty="0" smtClean="0"/>
              <a:t> transformation, an adverse prognostic finding.</a:t>
            </a:r>
            <a:endParaRPr lang="el-G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7760"/>
            <a:ext cx="9144000" cy="1571636"/>
          </a:xfrm>
        </p:spPr>
        <p:txBody>
          <a:bodyPr>
            <a:noAutofit/>
          </a:bodyPr>
          <a:lstStyle/>
          <a:p>
            <a:r>
              <a:rPr lang="en-US" sz="2000" dirty="0" smtClean="0"/>
              <a:t>The pathologist  tries to  </a:t>
            </a:r>
            <a:r>
              <a:rPr lang="en-US" sz="2000" i="1" spc="300" dirty="0" smtClean="0">
                <a:effectLst>
                  <a:outerShdw blurRad="38100" dist="38100" dir="2700000" algn="tl">
                    <a:srgbClr val="000000">
                      <a:alpha val="43137"/>
                    </a:srgbClr>
                  </a:outerShdw>
                </a:effectLst>
              </a:rPr>
              <a:t>focus </a:t>
            </a:r>
            <a:r>
              <a:rPr lang="en-US" sz="2000" dirty="0" smtClean="0"/>
              <a:t> on  </a:t>
            </a:r>
            <a:r>
              <a:rPr lang="en-US" sz="2000" i="1" u="sng" spc="300" dirty="0" smtClean="0">
                <a:effectLst>
                  <a:outerShdw blurRad="38100" dist="38100" dir="2700000" algn="tl">
                    <a:srgbClr val="000000">
                      <a:alpha val="43137"/>
                    </a:srgbClr>
                  </a:outerShdw>
                </a:effectLst>
              </a:rPr>
              <a:t>key points</a:t>
            </a:r>
            <a:r>
              <a:rPr lang="en-US" sz="2000" i="1" spc="300" dirty="0" smtClean="0">
                <a:effectLst>
                  <a:outerShdw blurRad="38100" dist="38100" dir="2700000" algn="tl">
                    <a:srgbClr val="000000">
                      <a:alpha val="43137"/>
                    </a:srgbClr>
                  </a:outerShdw>
                </a:effectLst>
              </a:rPr>
              <a:t> </a:t>
            </a:r>
            <a:r>
              <a:rPr lang="en-US" sz="2000" dirty="0" smtClean="0"/>
              <a:t>for the microscopic diagnosis; </a:t>
            </a:r>
            <a:br>
              <a:rPr lang="en-US" sz="2000" dirty="0" smtClean="0"/>
            </a:br>
            <a:r>
              <a:rPr lang="en-US" sz="2000" dirty="0" smtClean="0"/>
              <a:t>thus, he/she chooses to look either away or more closely.</a:t>
            </a:r>
            <a:r>
              <a:rPr lang="el-GR" sz="2000" dirty="0" smtClean="0"/>
              <a:t/>
            </a:r>
            <a:br>
              <a:rPr lang="el-GR" sz="2000" dirty="0" smtClean="0"/>
            </a:br>
            <a:r>
              <a:rPr lang="en-US" sz="2000" dirty="0" smtClean="0"/>
              <a:t>In a similar way, this artist tries to  </a:t>
            </a:r>
            <a:r>
              <a:rPr lang="en-US" sz="2000" b="1" i="1" spc="600" dirty="0" smtClean="0">
                <a:effectLst>
                  <a:outerShdw blurRad="38100" dist="38100" dir="2700000" algn="tl">
                    <a:srgbClr val="000000">
                      <a:alpha val="43137"/>
                    </a:srgbClr>
                  </a:outerShdw>
                </a:effectLst>
              </a:rPr>
              <a:t>focus</a:t>
            </a:r>
            <a:r>
              <a:rPr lang="en-US" sz="2000" dirty="0" smtClean="0"/>
              <a:t> on those  </a:t>
            </a:r>
            <a:r>
              <a:rPr lang="en-US" sz="2000" b="1" i="1" spc="300" dirty="0" smtClean="0">
                <a:effectLst>
                  <a:outerShdw blurRad="38100" dist="38100" dir="2700000" algn="tl">
                    <a:srgbClr val="000000">
                      <a:alpha val="43137"/>
                    </a:srgbClr>
                  </a:outerShdw>
                </a:effectLst>
              </a:rPr>
              <a:t>key elements </a:t>
            </a:r>
            <a:r>
              <a:rPr lang="en-US" sz="2000" dirty="0" smtClean="0"/>
              <a:t> </a:t>
            </a:r>
            <a:br>
              <a:rPr lang="en-US" sz="2000" dirty="0" smtClean="0"/>
            </a:br>
            <a:r>
              <a:rPr lang="en-US" sz="2000" dirty="0" smtClean="0"/>
              <a:t>that contribute to the emotional impact of the landscape.  </a:t>
            </a:r>
            <a:br>
              <a:rPr lang="en-US" sz="2000" dirty="0" smtClean="0"/>
            </a:br>
            <a:r>
              <a:rPr lang="en-US" sz="2000" dirty="0" smtClean="0"/>
              <a:t>In 'Seeded Grasses and Daisies, September',</a:t>
            </a:r>
            <a:br>
              <a:rPr lang="en-US" sz="2000" dirty="0" smtClean="0"/>
            </a:br>
            <a:r>
              <a:rPr lang="en-US" sz="2000" dirty="0" smtClean="0"/>
              <a:t> the artist’s total immersion in the subject led her</a:t>
            </a:r>
            <a:br>
              <a:rPr lang="en-US" sz="2000" dirty="0" smtClean="0"/>
            </a:br>
            <a:r>
              <a:rPr lang="en-US" sz="2000" dirty="0" smtClean="0"/>
              <a:t> to incorporate </a:t>
            </a:r>
            <a:r>
              <a:rPr lang="en-US" sz="2000" dirty="0" smtClean="0">
                <a:effectLst>
                  <a:outerShdw blurRad="38100" dist="38100" dir="2700000" algn="tl">
                    <a:srgbClr val="000000">
                      <a:alpha val="43137"/>
                    </a:srgbClr>
                  </a:outerShdw>
                </a:effectLst>
              </a:rPr>
              <a:t>stalks of meadow grass and flowers  as   </a:t>
            </a:r>
            <a:r>
              <a:rPr lang="en-US" sz="2000" i="1" u="sng" spc="600" dirty="0" smtClean="0">
                <a:effectLst>
                  <a:outerShdw blurRad="38100" dist="38100" dir="2700000" algn="tl">
                    <a:srgbClr val="000000">
                      <a:alpha val="43137"/>
                    </a:srgbClr>
                  </a:outerShdw>
                </a:effectLst>
              </a:rPr>
              <a:t>key elements</a:t>
            </a:r>
            <a:r>
              <a:rPr lang="en-US" sz="2000" i="1" spc="600" dirty="0" smtClean="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
            </a:r>
            <a:br>
              <a:rPr lang="en-US" sz="2000" dirty="0" smtClean="0">
                <a:effectLst>
                  <a:outerShdw blurRad="38100" dist="38100" dir="2700000" algn="tl">
                    <a:srgbClr val="000000">
                      <a:alpha val="43137"/>
                    </a:srgbClr>
                  </a:outerShdw>
                </a:effectLst>
              </a:rPr>
            </a:br>
            <a:r>
              <a:rPr lang="en-US" sz="2000" dirty="0" smtClean="0"/>
              <a:t>in order to </a:t>
            </a:r>
            <a:r>
              <a:rPr lang="en-US" sz="2000" dirty="0" smtClean="0">
                <a:effectLst>
                  <a:outerShdw blurRad="38100" dist="38100" dir="2700000" algn="tl">
                    <a:srgbClr val="000000">
                      <a:alpha val="43137"/>
                    </a:srgbClr>
                  </a:outerShdw>
                </a:effectLst>
              </a:rPr>
              <a:t>ground</a:t>
            </a:r>
            <a:r>
              <a:rPr lang="en-US" sz="2000" dirty="0" smtClean="0"/>
              <a:t> the abstract texture of the work in reality. </a:t>
            </a:r>
            <a:endParaRPr lang="el-GR" sz="2000" dirty="0"/>
          </a:p>
        </p:txBody>
      </p:sp>
      <p:pic>
        <p:nvPicPr>
          <p:cNvPr id="126978" name="Picture 2"/>
          <p:cNvPicPr>
            <a:picLocks noChangeAspect="1" noChangeArrowheads="1"/>
          </p:cNvPicPr>
          <p:nvPr/>
        </p:nvPicPr>
        <p:blipFill>
          <a:blip r:embed="rId2" cstate="print"/>
          <a:srcRect/>
          <a:stretch>
            <a:fillRect/>
          </a:stretch>
        </p:blipFill>
        <p:spPr bwMode="auto">
          <a:xfrm>
            <a:off x="214282" y="214290"/>
            <a:ext cx="4544728" cy="4143404"/>
          </a:xfrm>
          <a:prstGeom prst="rect">
            <a:avLst/>
          </a:prstGeom>
          <a:noFill/>
          <a:ln w="9525">
            <a:noFill/>
            <a:miter lim="800000"/>
            <a:headEnd/>
            <a:tailEnd/>
          </a:ln>
          <a:effectLst/>
        </p:spPr>
      </p:pic>
      <p:sp>
        <p:nvSpPr>
          <p:cNvPr id="4" name="Rectangle 3"/>
          <p:cNvSpPr/>
          <p:nvPr/>
        </p:nvSpPr>
        <p:spPr>
          <a:xfrm>
            <a:off x="4857752" y="3143248"/>
            <a:ext cx="4286248" cy="1200329"/>
          </a:xfrm>
          <a:prstGeom prst="rect">
            <a:avLst/>
          </a:prstGeom>
        </p:spPr>
        <p:txBody>
          <a:bodyPr wrap="square">
            <a:spAutoFit/>
          </a:bodyPr>
          <a:lstStyle/>
          <a:p>
            <a:pPr algn="ctr"/>
            <a:r>
              <a:rPr lang="en-US" dirty="0" smtClean="0"/>
              <a:t>JOAN EARDLEY </a:t>
            </a:r>
            <a:br>
              <a:rPr lang="en-US" dirty="0" smtClean="0"/>
            </a:br>
            <a:r>
              <a:rPr lang="en-US" dirty="0" smtClean="0"/>
              <a:t>Seeded Grasses and Daisies, September,  1960 </a:t>
            </a:r>
          </a:p>
          <a:p>
            <a:pPr algn="ctr"/>
            <a:r>
              <a:rPr lang="en-US" dirty="0" smtClean="0"/>
              <a:t>(oil on board with grasses and </a:t>
            </a:r>
            <a:r>
              <a:rPr lang="en-US" dirty="0" err="1" smtClean="0"/>
              <a:t>seedheads</a:t>
            </a:r>
            <a:r>
              <a:rPr lang="en-US" dirty="0" smtClean="0"/>
              <a:t>).</a:t>
            </a:r>
            <a:endParaRPr lang="el-GR" dirty="0"/>
          </a:p>
        </p:txBody>
      </p:sp>
      <p:sp>
        <p:nvSpPr>
          <p:cNvPr id="5" name="Rectangle 4"/>
          <p:cNvSpPr/>
          <p:nvPr/>
        </p:nvSpPr>
        <p:spPr>
          <a:xfrm>
            <a:off x="4929190" y="0"/>
            <a:ext cx="4214810" cy="3231654"/>
          </a:xfrm>
          <a:prstGeom prst="rect">
            <a:avLst/>
          </a:prstGeom>
        </p:spPr>
        <p:txBody>
          <a:bodyPr wrap="square">
            <a:spAutoFit/>
          </a:bodyPr>
          <a:lstStyle/>
          <a:p>
            <a:pPr algn="ctr"/>
            <a:r>
              <a:rPr lang="en-US" sz="3600" b="1" dirty="0" smtClean="0"/>
              <a:t>Texture </a:t>
            </a:r>
          </a:p>
          <a:p>
            <a:pPr algn="ctr"/>
            <a:r>
              <a:rPr lang="en-US" sz="2400" dirty="0" smtClean="0"/>
              <a:t>defines the </a:t>
            </a:r>
            <a:r>
              <a:rPr lang="en-US" sz="2400" dirty="0" smtClean="0">
                <a:effectLst>
                  <a:outerShdw blurRad="38100" dist="38100" dir="2700000" algn="tl">
                    <a:srgbClr val="000000">
                      <a:alpha val="43137"/>
                    </a:srgbClr>
                  </a:outerShdw>
                </a:effectLst>
              </a:rPr>
              <a:t>surface quality </a:t>
            </a:r>
            <a:r>
              <a:rPr lang="en-US" sz="2400" dirty="0" smtClean="0"/>
              <a:t>of an artwork - the </a:t>
            </a:r>
            <a:r>
              <a:rPr lang="en-US" sz="2400" dirty="0" smtClean="0">
                <a:effectLst>
                  <a:outerShdw blurRad="38100" dist="38100" dir="2700000" algn="tl">
                    <a:srgbClr val="000000">
                      <a:alpha val="43137"/>
                    </a:srgbClr>
                  </a:outerShdw>
                </a:effectLst>
              </a:rPr>
              <a:t>roughness</a:t>
            </a:r>
            <a:r>
              <a:rPr lang="en-US" sz="2400" dirty="0" smtClean="0"/>
              <a:t> or </a:t>
            </a:r>
            <a:r>
              <a:rPr lang="en-US" sz="2400" dirty="0" smtClean="0">
                <a:effectLst>
                  <a:outerShdw blurRad="38100" dist="38100" dir="2700000" algn="tl">
                    <a:srgbClr val="000000">
                      <a:alpha val="43137"/>
                    </a:srgbClr>
                  </a:outerShdw>
                </a:effectLst>
              </a:rPr>
              <a:t>smoothness</a:t>
            </a:r>
            <a:r>
              <a:rPr lang="en-US" sz="2400" dirty="0" smtClean="0"/>
              <a:t> of the material from which it is made.</a:t>
            </a:r>
          </a:p>
          <a:p>
            <a:pPr algn="ctr"/>
            <a:r>
              <a:rPr lang="en-US" sz="2400" dirty="0" smtClean="0"/>
              <a:t>We experience texture in two ways: </a:t>
            </a:r>
            <a:r>
              <a:rPr lang="en-US" sz="2400" b="1" dirty="0" smtClean="0"/>
              <a:t>optically</a:t>
            </a:r>
            <a:r>
              <a:rPr lang="en-US" sz="2400" dirty="0" smtClean="0"/>
              <a:t> (through sight) and </a:t>
            </a:r>
            <a:r>
              <a:rPr lang="en-US" sz="2400" b="1" dirty="0" smtClean="0"/>
              <a:t>physically</a:t>
            </a:r>
            <a:r>
              <a:rPr lang="en-US" sz="2400" dirty="0" smtClean="0"/>
              <a:t> (through touch).</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978"/>
                                        </p:tgtEl>
                                        <p:attrNameLst>
                                          <p:attrName>style.visibility</p:attrName>
                                        </p:attrNameLst>
                                      </p:cBhvr>
                                      <p:to>
                                        <p:strVal val="visible"/>
                                      </p:to>
                                    </p:set>
                                    <p:animEffect transition="in" filter="fade">
                                      <p:cBhvr>
                                        <p:cTn id="7" dur="500"/>
                                        <p:tgtEl>
                                          <p:spTgt spid="1269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2984"/>
          </a:xfrm>
        </p:spPr>
        <p:txBody>
          <a:bodyPr>
            <a:normAutofit fontScale="90000"/>
          </a:bodyPr>
          <a:lstStyle/>
          <a:p>
            <a:r>
              <a:rPr lang="en-US" b="1" dirty="0" smtClean="0"/>
              <a:t>Form </a:t>
            </a:r>
            <a:r>
              <a:rPr lang="en-US" dirty="0" smtClean="0"/>
              <a:t>relates to the physical </a:t>
            </a:r>
            <a:r>
              <a:rPr lang="en-US" dirty="0" smtClean="0">
                <a:effectLst>
                  <a:outerShdw blurRad="38100" dist="38100" dir="2700000" algn="tl">
                    <a:srgbClr val="000000">
                      <a:alpha val="43137"/>
                    </a:srgbClr>
                  </a:outerShdw>
                </a:effectLst>
              </a:rPr>
              <a:t>volume </a:t>
            </a:r>
            <a:r>
              <a:rPr lang="en-US" dirty="0" smtClean="0"/>
              <a:t>of a </a:t>
            </a:r>
            <a:r>
              <a:rPr lang="en-US" spc="300" dirty="0" smtClean="0"/>
              <a:t>shape</a:t>
            </a:r>
            <a:r>
              <a:rPr lang="en-US" dirty="0" smtClean="0"/>
              <a:t> and the </a:t>
            </a:r>
            <a:r>
              <a:rPr lang="en-US" spc="300" dirty="0" smtClean="0"/>
              <a:t>space</a:t>
            </a:r>
            <a:r>
              <a:rPr lang="en-US" dirty="0" smtClean="0"/>
              <a:t> that it occupies.</a:t>
            </a:r>
            <a:endParaRPr lang="el-GR" dirty="0"/>
          </a:p>
        </p:txBody>
      </p:sp>
      <p:sp>
        <p:nvSpPr>
          <p:cNvPr id="3" name="Text Placeholder 2"/>
          <p:cNvSpPr>
            <a:spLocks noGrp="1"/>
          </p:cNvSpPr>
          <p:nvPr>
            <p:ph type="body" idx="1"/>
          </p:nvPr>
        </p:nvSpPr>
        <p:spPr>
          <a:xfrm>
            <a:off x="0" y="1500174"/>
            <a:ext cx="4572000" cy="2071702"/>
          </a:xfrm>
        </p:spPr>
        <p:txBody>
          <a:bodyPr>
            <a:noAutofit/>
          </a:bodyPr>
          <a:lstStyle/>
          <a:p>
            <a:pPr algn="ctr"/>
            <a:r>
              <a:rPr lang="en-US" sz="1600" dirty="0" err="1" smtClean="0"/>
              <a:t>Confocal</a:t>
            </a:r>
            <a:r>
              <a:rPr lang="en-US" sz="1600" dirty="0" smtClean="0"/>
              <a:t>  microscopy </a:t>
            </a:r>
            <a:r>
              <a:rPr lang="en-US" sz="1600" b="0" dirty="0" smtClean="0"/>
              <a:t>enables the re</a:t>
            </a:r>
            <a:r>
              <a:rPr lang="en-US" sz="1600" dirty="0" smtClean="0"/>
              <a:t>construction</a:t>
            </a:r>
            <a:r>
              <a:rPr lang="en-US" sz="1600" b="0" dirty="0" smtClean="0"/>
              <a:t> of </a:t>
            </a:r>
            <a:r>
              <a:rPr lang="en-US" sz="1600" b="0" dirty="0" smtClean="0">
                <a:effectLst>
                  <a:outerShdw blurRad="38100" dist="38100" dir="2700000" algn="tl">
                    <a:srgbClr val="000000">
                      <a:alpha val="43137"/>
                    </a:srgbClr>
                  </a:outerShdw>
                </a:effectLst>
              </a:rPr>
              <a:t>three-dimensional </a:t>
            </a:r>
            <a:r>
              <a:rPr lang="en-US" sz="1600" b="0" dirty="0" smtClean="0"/>
              <a:t>structures from the obtained  images by collecting sets of images at different depths  within a thick object.   </a:t>
            </a:r>
          </a:p>
          <a:p>
            <a:pPr algn="ctr"/>
            <a:r>
              <a:rPr lang="en-GB" sz="1600" b="0" dirty="0" smtClean="0"/>
              <a:t>Ran Li and Ann Marie </a:t>
            </a:r>
            <a:r>
              <a:rPr lang="en-GB" sz="1600" b="0" dirty="0" err="1" smtClean="0"/>
              <a:t>Pendergast</a:t>
            </a:r>
            <a:endParaRPr lang="en-GB" sz="1600" b="0" dirty="0" smtClean="0"/>
          </a:p>
          <a:p>
            <a:pPr algn="ctr"/>
            <a:r>
              <a:rPr lang="en-GB" sz="1600" b="0" dirty="0" err="1" smtClean="0">
                <a:effectLst>
                  <a:outerShdw blurRad="38100" dist="38100" dir="2700000" algn="tl">
                    <a:srgbClr val="000000">
                      <a:alpha val="43137"/>
                    </a:srgbClr>
                  </a:outerShdw>
                </a:effectLst>
              </a:rPr>
              <a:t>Tubulogenesis</a:t>
            </a:r>
            <a:r>
              <a:rPr lang="en-GB" sz="1600" b="0" dirty="0" smtClean="0"/>
              <a:t> by HGF-treated MDCK cells grown in 3D collagen culture. 3D re</a:t>
            </a:r>
            <a:r>
              <a:rPr lang="en-GB" sz="1600" dirty="0" smtClean="0"/>
              <a:t>construction</a:t>
            </a:r>
            <a:r>
              <a:rPr lang="en-GB" sz="1600" b="0" dirty="0" smtClean="0"/>
              <a:t> of a </a:t>
            </a:r>
            <a:r>
              <a:rPr lang="en-GB" sz="1600" dirty="0" err="1" smtClean="0"/>
              <a:t>confocal</a:t>
            </a:r>
            <a:r>
              <a:rPr lang="en-GB" sz="1600" dirty="0" smtClean="0"/>
              <a:t> </a:t>
            </a:r>
            <a:r>
              <a:rPr lang="en-GB" sz="1600" b="0" dirty="0" smtClean="0"/>
              <a:t>z-stack generated using </a:t>
            </a:r>
            <a:r>
              <a:rPr lang="en-GB" sz="1600" b="0" dirty="0" err="1" smtClean="0"/>
              <a:t>Volocity</a:t>
            </a:r>
            <a:r>
              <a:rPr lang="en-GB" sz="1600" b="0" dirty="0" smtClean="0"/>
              <a:t>. E-</a:t>
            </a:r>
            <a:r>
              <a:rPr lang="en-GB" sz="1600" b="0" dirty="0" err="1" smtClean="0"/>
              <a:t>cadherin</a:t>
            </a:r>
            <a:r>
              <a:rPr lang="en-GB" sz="1600" b="0" dirty="0" smtClean="0"/>
              <a:t>.</a:t>
            </a:r>
          </a:p>
          <a:p>
            <a:endParaRPr lang="el-GR" sz="2000" dirty="0"/>
          </a:p>
        </p:txBody>
      </p:sp>
      <p:sp>
        <p:nvSpPr>
          <p:cNvPr id="5" name="Text Placeholder 4"/>
          <p:cNvSpPr>
            <a:spLocks noGrp="1"/>
          </p:cNvSpPr>
          <p:nvPr>
            <p:ph type="body" sz="quarter" idx="3"/>
          </p:nvPr>
        </p:nvSpPr>
        <p:spPr>
          <a:xfrm>
            <a:off x="4786314" y="1142984"/>
            <a:ext cx="4357686" cy="1643074"/>
          </a:xfrm>
        </p:spPr>
        <p:txBody>
          <a:bodyPr>
            <a:normAutofit fontScale="85000" lnSpcReduction="20000"/>
          </a:bodyPr>
          <a:lstStyle/>
          <a:p>
            <a:pPr algn="ctr"/>
            <a:r>
              <a:rPr lang="en-US" b="0" dirty="0" smtClean="0"/>
              <a:t>NAUM GABO </a:t>
            </a:r>
            <a:r>
              <a:rPr lang="en-US" dirty="0" smtClean="0"/>
              <a:t/>
            </a:r>
            <a:br>
              <a:rPr lang="en-US" dirty="0" smtClean="0"/>
            </a:br>
            <a:r>
              <a:rPr lang="en-US" b="0" dirty="0" smtClean="0"/>
              <a:t>Head No.2, 1916.</a:t>
            </a:r>
          </a:p>
          <a:p>
            <a:pPr algn="ctr"/>
            <a:r>
              <a:rPr lang="en-US" b="0" dirty="0" smtClean="0"/>
              <a:t> (</a:t>
            </a:r>
            <a:r>
              <a:rPr lang="en-US" b="0" dirty="0" err="1" smtClean="0"/>
              <a:t>Cor</a:t>
            </a:r>
            <a:r>
              <a:rPr lang="en-US" b="0" dirty="0" smtClean="0"/>
              <a:t>-ten sheet steel - copy of cardboard original). The edges of the planes delineate the form of the head and </a:t>
            </a:r>
            <a:r>
              <a:rPr lang="en-US" b="0" dirty="0" smtClean="0">
                <a:effectLst>
                  <a:outerShdw blurRad="38100" dist="38100" dir="2700000" algn="tl">
                    <a:srgbClr val="000000">
                      <a:alpha val="43137"/>
                    </a:srgbClr>
                  </a:outerShdw>
                </a:effectLst>
              </a:rPr>
              <a:t>unite its internal and external space.</a:t>
            </a:r>
            <a:endParaRPr lang="el-GR" dirty="0">
              <a:effectLst>
                <a:outerShdw blurRad="38100" dist="38100" dir="2700000" algn="tl">
                  <a:srgbClr val="000000">
                    <a:alpha val="43137"/>
                  </a:srgbClr>
                </a:outerShdw>
              </a:effectLst>
            </a:endParaRPr>
          </a:p>
        </p:txBody>
      </p:sp>
      <p:pic>
        <p:nvPicPr>
          <p:cNvPr id="128002" name="Picture 2" descr="C:\Users\αγαπουλακι\Desktop\Tubule_Ran.jpg"/>
          <p:cNvPicPr>
            <a:picLocks noGrp="1" noChangeAspect="1" noChangeArrowheads="1"/>
          </p:cNvPicPr>
          <p:nvPr>
            <p:ph sz="half" idx="2"/>
          </p:nvPr>
        </p:nvPicPr>
        <p:blipFill>
          <a:blip r:embed="rId2" cstate="print"/>
          <a:srcRect/>
          <a:stretch>
            <a:fillRect/>
          </a:stretch>
        </p:blipFill>
        <p:spPr bwMode="auto">
          <a:xfrm>
            <a:off x="285720" y="3286124"/>
            <a:ext cx="4143404" cy="3335440"/>
          </a:xfrm>
          <a:prstGeom prst="rect">
            <a:avLst/>
          </a:prstGeom>
          <a:noFill/>
        </p:spPr>
      </p:pic>
      <p:pic>
        <p:nvPicPr>
          <p:cNvPr id="128003" name="Picture 3" descr="C:\Users\αγαπουλακι\Desktop\gabo.jpg"/>
          <p:cNvPicPr>
            <a:picLocks noGrp="1" noChangeAspect="1" noChangeArrowheads="1"/>
          </p:cNvPicPr>
          <p:nvPr>
            <p:ph sz="quarter" idx="4"/>
          </p:nvPr>
        </p:nvPicPr>
        <p:blipFill>
          <a:blip r:embed="rId3" cstate="print"/>
          <a:srcRect/>
          <a:stretch>
            <a:fillRect/>
          </a:stretch>
        </p:blipFill>
        <p:spPr bwMode="auto">
          <a:xfrm>
            <a:off x="5572132" y="2714620"/>
            <a:ext cx="2990358" cy="4143380"/>
          </a:xfrm>
          <a:prstGeom prst="rect">
            <a:avLst/>
          </a:prstGeom>
          <a:noFill/>
        </p:spPr>
      </p:pic>
      <p:sp>
        <p:nvSpPr>
          <p:cNvPr id="9" name="Rectangle 8"/>
          <p:cNvSpPr/>
          <p:nvPr/>
        </p:nvSpPr>
        <p:spPr>
          <a:xfrm>
            <a:off x="5643570" y="2786058"/>
            <a:ext cx="3000396" cy="400110"/>
          </a:xfrm>
          <a:prstGeom prst="rect">
            <a:avLst/>
          </a:prstGeom>
        </p:spPr>
        <p:txBody>
          <a:bodyPr wrap="square">
            <a:spAutoFit/>
          </a:bodyPr>
          <a:lstStyle/>
          <a:p>
            <a:r>
              <a:rPr lang="en-GB" sz="2000" cap="all" dirty="0" smtClean="0"/>
              <a:t>FORM AS </a:t>
            </a:r>
            <a:r>
              <a:rPr lang="en-GB" sz="2000" b="1" cap="all" dirty="0" smtClean="0"/>
              <a:t>CONSTRUCTION</a:t>
            </a:r>
            <a:endParaRPr lang="en-GB" sz="2000" b="1" cap="all" dirty="0"/>
          </a:p>
        </p:txBody>
      </p:sp>
      <p:pic>
        <p:nvPicPr>
          <p:cNvPr id="136194" name="Picture 2" descr="http://www.cimtecimaging.com/sites/default/files/styles/borealis_colorbox_respondlarge/public/Final_digital%20path_3D_0.jpg?itok=xkJjoOm6"/>
          <p:cNvPicPr>
            <a:picLocks noChangeAspect="1" noChangeArrowheads="1"/>
          </p:cNvPicPr>
          <p:nvPr/>
        </p:nvPicPr>
        <p:blipFill>
          <a:blip r:embed="rId4" cstate="print"/>
          <a:srcRect/>
          <a:stretch>
            <a:fillRect/>
          </a:stretch>
        </p:blipFill>
        <p:spPr bwMode="auto">
          <a:xfrm>
            <a:off x="714348" y="2071678"/>
            <a:ext cx="3143272" cy="2298518"/>
          </a:xfrm>
          <a:prstGeom prst="rect">
            <a:avLst/>
          </a:prstGeom>
          <a:noFill/>
        </p:spPr>
      </p:pic>
      <p:pic>
        <p:nvPicPr>
          <p:cNvPr id="136196" name="Picture 4" descr="x, y and z axis manipulation"/>
          <p:cNvPicPr>
            <a:picLocks noChangeAspect="1" noChangeArrowheads="1"/>
          </p:cNvPicPr>
          <p:nvPr/>
        </p:nvPicPr>
        <p:blipFill>
          <a:blip r:embed="rId5" cstate="print"/>
          <a:srcRect/>
          <a:stretch>
            <a:fillRect/>
          </a:stretch>
        </p:blipFill>
        <p:spPr bwMode="auto">
          <a:xfrm>
            <a:off x="714348" y="4500570"/>
            <a:ext cx="3143272" cy="2143140"/>
          </a:xfrm>
          <a:prstGeom prst="rect">
            <a:avLst/>
          </a:prstGeom>
          <a:noFill/>
        </p:spPr>
      </p:pic>
      <p:sp>
        <p:nvSpPr>
          <p:cNvPr id="10" name="Rectangle 9"/>
          <p:cNvSpPr/>
          <p:nvPr/>
        </p:nvSpPr>
        <p:spPr>
          <a:xfrm rot="10800000" flipV="1">
            <a:off x="714348" y="4666289"/>
            <a:ext cx="928694" cy="1708160"/>
          </a:xfrm>
          <a:prstGeom prst="rect">
            <a:avLst/>
          </a:prstGeom>
        </p:spPr>
        <p:txBody>
          <a:bodyPr wrap="square">
            <a:spAutoFit/>
          </a:bodyPr>
          <a:lstStyle/>
          <a:p>
            <a:r>
              <a:rPr lang="en-US" sz="1050" dirty="0" smtClean="0">
                <a:solidFill>
                  <a:schemeClr val="bg1"/>
                </a:solidFill>
              </a:rPr>
              <a:t>3-D tissue model of  cirrhosis </a:t>
            </a:r>
          </a:p>
          <a:p>
            <a:r>
              <a:rPr lang="en-US" sz="1050" dirty="0" smtClean="0">
                <a:solidFill>
                  <a:schemeClr val="bg1"/>
                </a:solidFill>
              </a:rPr>
              <a:t>in the liver which permits the pathologist to examine the cirrhosis in detail.</a:t>
            </a:r>
            <a:endParaRPr lang="el-GR" sz="105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194"/>
                                        </p:tgtEl>
                                        <p:attrNameLst>
                                          <p:attrName>style.visibility</p:attrName>
                                        </p:attrNameLst>
                                      </p:cBhvr>
                                      <p:to>
                                        <p:strVal val="visible"/>
                                      </p:to>
                                    </p:set>
                                    <p:animEffect transition="in" filter="fade">
                                      <p:cBhvr>
                                        <p:cTn id="12" dur="500"/>
                                        <p:tgtEl>
                                          <p:spTgt spid="136194"/>
                                        </p:tgtEl>
                                      </p:cBhvr>
                                    </p:animEffect>
                                  </p:childTnLst>
                                </p:cTn>
                              </p:par>
                              <p:par>
                                <p:cTn id="13" presetID="10" presetClass="entr" presetSubtype="0" fill="hold" nodeType="withEffect">
                                  <p:stCondLst>
                                    <p:cond delay="0"/>
                                  </p:stCondLst>
                                  <p:childTnLst>
                                    <p:set>
                                      <p:cBhvr>
                                        <p:cTn id="14" dur="1" fill="hold">
                                          <p:stCondLst>
                                            <p:cond delay="0"/>
                                          </p:stCondLst>
                                        </p:cTn>
                                        <p:tgtEl>
                                          <p:spTgt spid="136196"/>
                                        </p:tgtEl>
                                        <p:attrNameLst>
                                          <p:attrName>style.visibility</p:attrName>
                                        </p:attrNameLst>
                                      </p:cBhvr>
                                      <p:to>
                                        <p:strVal val="visible"/>
                                      </p:to>
                                    </p:set>
                                    <p:animEffect transition="in" filter="fade">
                                      <p:cBhvr>
                                        <p:cTn id="15" dur="500"/>
                                        <p:tgtEl>
                                          <p:spTgt spid="13619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6194"/>
                                        </p:tgtEl>
                                      </p:cBhvr>
                                    </p:animEffect>
                                    <p:set>
                                      <p:cBhvr>
                                        <p:cTn id="25" dur="1" fill="hold">
                                          <p:stCondLst>
                                            <p:cond delay="499"/>
                                          </p:stCondLst>
                                        </p:cTn>
                                        <p:tgtEl>
                                          <p:spTgt spid="13619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6196"/>
                                        </p:tgtEl>
                                      </p:cBhvr>
                                    </p:animEffect>
                                    <p:set>
                                      <p:cBhvr>
                                        <p:cTn id="28" dur="1" fill="hold">
                                          <p:stCondLst>
                                            <p:cond delay="499"/>
                                          </p:stCondLst>
                                        </p:cTn>
                                        <p:tgtEl>
                                          <p:spTgt spid="13619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8002"/>
                                        </p:tgtEl>
                                        <p:attrNameLst>
                                          <p:attrName>style.visibility</p:attrName>
                                        </p:attrNameLst>
                                      </p:cBhvr>
                                      <p:to>
                                        <p:strVal val="visible"/>
                                      </p:to>
                                    </p:set>
                                    <p:animEffect transition="in" filter="fade">
                                      <p:cBhvr>
                                        <p:cTn id="36" dur="500"/>
                                        <p:tgtEl>
                                          <p:spTgt spid="12800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fade">
                                      <p:cBhvr>
                                        <p:cTn id="41" dur="500"/>
                                        <p:tgtEl>
                                          <p:spTgt spid="3">
                                            <p:txEl>
                                              <p:pRg st="1" end="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5857884" cy="2143116"/>
          </a:xfrm>
        </p:spPr>
        <p:txBody>
          <a:bodyPr>
            <a:normAutofit/>
          </a:bodyPr>
          <a:lstStyle/>
          <a:p>
            <a:r>
              <a:rPr lang="en-US" b="1" dirty="0" smtClean="0"/>
              <a:t>Art Paths </a:t>
            </a:r>
            <a:r>
              <a:rPr lang="en-US" dirty="0" smtClean="0">
                <a:effectLst>
                  <a:outerShdw blurRad="38100" dist="38100" dir="2700000" algn="tl">
                    <a:srgbClr val="000000">
                      <a:alpha val="43137"/>
                    </a:srgbClr>
                  </a:outerShdw>
                </a:effectLst>
              </a:rPr>
              <a:t>Exhibitions</a:t>
            </a:r>
            <a:r>
              <a:rPr lang="en-US" dirty="0" smtClean="0"/>
              <a:t/>
            </a:r>
            <a:br>
              <a:rPr lang="en-US" dirty="0" smtClean="0"/>
            </a:br>
            <a:r>
              <a:rPr lang="en-US" sz="2700" dirty="0" smtClean="0">
                <a:effectLst>
                  <a:outerShdw blurRad="38100" dist="38100" dir="2700000" algn="tl">
                    <a:srgbClr val="000000">
                      <a:alpha val="43137"/>
                    </a:srgbClr>
                  </a:outerShdw>
                </a:effectLst>
              </a:rPr>
              <a:t>Lisbon (2013), </a:t>
            </a:r>
            <a:r>
              <a:rPr lang="en-US" sz="2700" dirty="0" smtClean="0"/>
              <a:t/>
            </a:r>
            <a:br>
              <a:rPr lang="en-US" sz="2700" dirty="0" smtClean="0"/>
            </a:br>
            <a:r>
              <a:rPr lang="en-US" sz="2700" dirty="0" smtClean="0"/>
              <a:t>[Athens (2014), Belgrade (2015), </a:t>
            </a:r>
            <a:r>
              <a:rPr lang="en-US" sz="2700" dirty="0" err="1" smtClean="0"/>
              <a:t>Ioannina</a:t>
            </a:r>
            <a:r>
              <a:rPr lang="en-US" sz="2700" dirty="0" smtClean="0"/>
              <a:t> (2016)] </a:t>
            </a:r>
            <a:endParaRPr lang="el-GR" sz="2700" dirty="0"/>
          </a:p>
        </p:txBody>
      </p:sp>
      <p:sp>
        <p:nvSpPr>
          <p:cNvPr id="3" name="2 - Ορθογώνιο"/>
          <p:cNvSpPr/>
          <p:nvPr/>
        </p:nvSpPr>
        <p:spPr>
          <a:xfrm>
            <a:off x="142844" y="2214554"/>
            <a:ext cx="5572164" cy="2492990"/>
          </a:xfrm>
          <a:prstGeom prst="rect">
            <a:avLst/>
          </a:prstGeom>
        </p:spPr>
        <p:txBody>
          <a:bodyPr wrap="square">
            <a:spAutoFit/>
          </a:bodyPr>
          <a:lstStyle/>
          <a:p>
            <a:pPr algn="ctr"/>
            <a:r>
              <a:rPr lang="en-US" sz="2000" dirty="0" smtClean="0"/>
              <a:t>How does “The Art of Pathology” fit in?</a:t>
            </a:r>
          </a:p>
          <a:p>
            <a:pPr algn="ctr"/>
            <a:r>
              <a:rPr lang="en-US" sz="2000" dirty="0" smtClean="0"/>
              <a:t>First, </a:t>
            </a:r>
            <a:r>
              <a:rPr lang="en-US" sz="2000" dirty="0" smtClean="0">
                <a:effectLst>
                  <a:outerShdw blurRad="38100" dist="38100" dir="2700000" algn="tl">
                    <a:srgbClr val="000000">
                      <a:alpha val="43137"/>
                    </a:srgbClr>
                  </a:outerShdw>
                </a:effectLst>
              </a:rPr>
              <a:t>pathology</a:t>
            </a:r>
            <a:r>
              <a:rPr lang="en-US" sz="2000" dirty="0" smtClean="0"/>
              <a:t> epitomizes the </a:t>
            </a:r>
          </a:p>
          <a:p>
            <a:pPr algn="ctr"/>
            <a:r>
              <a:rPr lang="en-US" sz="2000" dirty="0" smtClean="0">
                <a:effectLst>
                  <a:outerShdw blurRad="38100" dist="38100" dir="2700000" algn="tl">
                    <a:srgbClr val="000000">
                      <a:alpha val="43137"/>
                    </a:srgbClr>
                  </a:outerShdw>
                </a:effectLst>
              </a:rPr>
              <a:t>intersection between profession, science and art</a:t>
            </a:r>
            <a:r>
              <a:rPr lang="en-US" sz="2000" dirty="0" smtClean="0"/>
              <a:t>. </a:t>
            </a:r>
          </a:p>
          <a:p>
            <a:pPr algn="ctr"/>
            <a:r>
              <a:rPr lang="en-US" sz="2000" dirty="0" smtClean="0"/>
              <a:t>Second, this initiative furthers the goals of the ESP </a:t>
            </a:r>
          </a:p>
          <a:p>
            <a:pPr algn="ctr"/>
            <a:r>
              <a:rPr lang="en-US" sz="2000" dirty="0" smtClean="0"/>
              <a:t>by </a:t>
            </a:r>
            <a:r>
              <a:rPr lang="en-US" sz="2000" dirty="0" smtClean="0">
                <a:effectLst>
                  <a:outerShdw blurRad="38100" dist="38100" dir="2700000" algn="tl">
                    <a:srgbClr val="000000">
                      <a:alpha val="43137"/>
                    </a:srgbClr>
                  </a:outerShdw>
                </a:effectLst>
              </a:rPr>
              <a:t>broadening the scope of its influence</a:t>
            </a:r>
          </a:p>
          <a:p>
            <a:pPr algn="ctr"/>
            <a:r>
              <a:rPr lang="en-US" sz="2000" dirty="0" smtClean="0">
                <a:effectLst>
                  <a:outerShdw blurRad="38100" dist="38100" dir="2700000" algn="tl">
                    <a:srgbClr val="000000">
                      <a:alpha val="43137"/>
                    </a:srgbClr>
                  </a:outerShdw>
                </a:effectLst>
              </a:rPr>
              <a:t> </a:t>
            </a:r>
            <a:r>
              <a:rPr lang="en-US" sz="2000" dirty="0" smtClean="0"/>
              <a:t>among European pathologists.</a:t>
            </a:r>
          </a:p>
          <a:p>
            <a:pPr algn="ctr"/>
            <a:endParaRPr lang="en-US" dirty="0" smtClean="0"/>
          </a:p>
          <a:p>
            <a:pPr algn="ctr"/>
            <a:r>
              <a:rPr lang="en-US" i="1" dirty="0" smtClean="0">
                <a:effectLst>
                  <a:outerShdw blurRad="38100" dist="38100" dir="2700000" algn="tl">
                    <a:srgbClr val="000000">
                      <a:alpha val="43137"/>
                    </a:srgbClr>
                  </a:outerShdw>
                </a:effectLst>
              </a:rPr>
              <a:t>Fatima </a:t>
            </a:r>
            <a:r>
              <a:rPr lang="en-US" i="1" dirty="0" err="1" smtClean="0">
                <a:effectLst>
                  <a:outerShdw blurRad="38100" dist="38100" dir="2700000" algn="tl">
                    <a:srgbClr val="000000">
                      <a:alpha val="43137"/>
                    </a:srgbClr>
                  </a:outerShdw>
                </a:effectLst>
              </a:rPr>
              <a:t>Carneiro</a:t>
            </a:r>
            <a:r>
              <a:rPr lang="en-US" i="1" dirty="0" smtClean="0"/>
              <a:t>, former President of the ESP</a:t>
            </a:r>
            <a:endParaRPr lang="el-GR" dirty="0"/>
          </a:p>
        </p:txBody>
      </p:sp>
      <p:pic>
        <p:nvPicPr>
          <p:cNvPr id="4" name="Picture 4" descr="F:\28.9\ART PATHS LISBON POSTER.jpg"/>
          <p:cNvPicPr>
            <a:picLocks noChangeAspect="1" noChangeArrowheads="1"/>
          </p:cNvPicPr>
          <p:nvPr/>
        </p:nvPicPr>
        <p:blipFill>
          <a:blip r:embed="rId2" cstate="print"/>
          <a:srcRect/>
          <a:stretch>
            <a:fillRect/>
          </a:stretch>
        </p:blipFill>
        <p:spPr bwMode="auto">
          <a:xfrm>
            <a:off x="5857884" y="357166"/>
            <a:ext cx="3108102" cy="6215106"/>
          </a:xfrm>
          <a:prstGeom prst="rect">
            <a:avLst/>
          </a:prstGeom>
          <a:noFill/>
        </p:spPr>
      </p:pic>
      <p:sp>
        <p:nvSpPr>
          <p:cNvPr id="5" name="4 - Ορθογώνιο"/>
          <p:cNvSpPr/>
          <p:nvPr/>
        </p:nvSpPr>
        <p:spPr>
          <a:xfrm>
            <a:off x="2357422" y="5143512"/>
            <a:ext cx="4500578" cy="1477328"/>
          </a:xfrm>
          <a:prstGeom prst="rect">
            <a:avLst/>
          </a:prstGeom>
        </p:spPr>
        <p:txBody>
          <a:bodyPr wrap="square">
            <a:spAutoFit/>
          </a:bodyPr>
          <a:lstStyle/>
          <a:p>
            <a:pPr algn="ctr"/>
            <a:r>
              <a:rPr lang="en-US" dirty="0" smtClean="0"/>
              <a:t>“</a:t>
            </a:r>
            <a:r>
              <a:rPr lang="en-US" dirty="0" smtClean="0">
                <a:effectLst>
                  <a:outerShdw blurRad="38100" dist="38100" dir="2700000" algn="tl">
                    <a:srgbClr val="000000">
                      <a:alpha val="43137"/>
                    </a:srgbClr>
                  </a:outerShdw>
                </a:effectLst>
              </a:rPr>
              <a:t>Science</a:t>
            </a:r>
            <a:r>
              <a:rPr lang="en-US" dirty="0" smtClean="0"/>
              <a:t> describes things</a:t>
            </a:r>
          </a:p>
          <a:p>
            <a:pPr algn="ctr"/>
            <a:r>
              <a:rPr lang="en-US" dirty="0" smtClean="0">
                <a:effectLst>
                  <a:outerShdw blurRad="38100" dist="38100" dir="2700000" algn="tl">
                    <a:srgbClr val="000000">
                      <a:alpha val="43137"/>
                    </a:srgbClr>
                  </a:outerShdw>
                </a:effectLst>
              </a:rPr>
              <a:t>as they are</a:t>
            </a:r>
            <a:r>
              <a:rPr lang="en-US" dirty="0" smtClean="0"/>
              <a:t>;</a:t>
            </a:r>
          </a:p>
          <a:p>
            <a:pPr algn="ctr"/>
            <a:r>
              <a:rPr lang="en-US" dirty="0" smtClean="0">
                <a:effectLst>
                  <a:outerShdw blurRad="38100" dist="38100" dir="2700000" algn="tl">
                    <a:srgbClr val="000000">
                      <a:alpha val="43137"/>
                    </a:srgbClr>
                  </a:outerShdw>
                </a:effectLst>
              </a:rPr>
              <a:t>Art</a:t>
            </a:r>
            <a:r>
              <a:rPr lang="en-US" dirty="0" smtClean="0"/>
              <a:t> as they are felt,</a:t>
            </a:r>
          </a:p>
          <a:p>
            <a:pPr algn="ctr"/>
            <a:r>
              <a:rPr lang="en-US" dirty="0" smtClean="0">
                <a:effectLst>
                  <a:outerShdw blurRad="38100" dist="38100" dir="2700000" algn="tl">
                    <a:srgbClr val="000000">
                      <a:alpha val="43137"/>
                    </a:srgbClr>
                  </a:outerShdw>
                </a:effectLst>
              </a:rPr>
              <a:t>as they are felt to be...</a:t>
            </a:r>
            <a:r>
              <a:rPr lang="en-US" dirty="0" smtClean="0"/>
              <a:t>”</a:t>
            </a:r>
          </a:p>
          <a:p>
            <a:pPr algn="ctr"/>
            <a:r>
              <a:rPr lang="en-US" i="1" dirty="0" smtClean="0">
                <a:effectLst>
                  <a:outerShdw blurRad="38100" dist="38100" dir="2700000" algn="tl">
                    <a:srgbClr val="000000">
                      <a:alpha val="43137"/>
                    </a:srgbClr>
                  </a:outerShdw>
                </a:effectLst>
              </a:rPr>
              <a:t>Fernando Pessoa</a:t>
            </a:r>
            <a:endParaRPr lang="el-G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714356"/>
            <a:ext cx="9144000" cy="703282"/>
          </a:xfrm>
        </p:spPr>
        <p:txBody>
          <a:bodyPr>
            <a:normAutofit fontScale="90000"/>
          </a:bodyPr>
          <a:lstStyle/>
          <a:p>
            <a:r>
              <a:rPr lang="en-US" sz="3100" dirty="0" smtClean="0"/>
              <a:t>ART PATHS BELGRADE </a:t>
            </a:r>
            <a:r>
              <a:rPr lang="en-US" sz="3100" dirty="0" smtClean="0">
                <a:effectLst>
                  <a:outerShdw blurRad="38100" dist="38100" dir="2700000" algn="tl">
                    <a:srgbClr val="000000">
                      <a:alpha val="43137"/>
                    </a:srgbClr>
                  </a:outerShdw>
                </a:effectLst>
              </a:rPr>
              <a:t>DYNAMIC</a:t>
            </a:r>
            <a:r>
              <a:rPr lang="en-US" sz="3100" dirty="0" smtClean="0"/>
              <a:t> EXHIBITION 2015</a:t>
            </a:r>
            <a:br>
              <a:rPr lang="en-US" sz="3100" dirty="0" smtClean="0"/>
            </a:br>
            <a:r>
              <a:rPr lang="en-US" sz="3100" dirty="0" smtClean="0"/>
              <a:t> </a:t>
            </a:r>
            <a:r>
              <a:rPr lang="en-US" sz="3100" b="1" dirty="0" smtClean="0"/>
              <a:t>Pathology</a:t>
            </a:r>
            <a:r>
              <a:rPr lang="en-US" sz="3100" dirty="0" smtClean="0"/>
              <a:t> as a source of </a:t>
            </a:r>
            <a:r>
              <a:rPr lang="en-US" sz="3100" dirty="0" smtClean="0">
                <a:effectLst>
                  <a:outerShdw blurRad="38100" dist="38100" dir="2700000" algn="tl">
                    <a:srgbClr val="000000">
                      <a:alpha val="43137"/>
                    </a:srgbClr>
                  </a:outerShdw>
                </a:effectLst>
              </a:rPr>
              <a:t>inspiration</a:t>
            </a:r>
            <a:r>
              <a:rPr lang="en-US" sz="3100" dirty="0" smtClean="0"/>
              <a:t> and </a:t>
            </a:r>
            <a:r>
              <a:rPr lang="en-US" sz="3100" dirty="0" smtClean="0">
                <a:effectLst>
                  <a:outerShdw blurRad="38100" dist="38100" dir="2700000" algn="tl">
                    <a:srgbClr val="000000">
                      <a:alpha val="43137"/>
                    </a:srgbClr>
                  </a:outerShdw>
                </a:effectLst>
              </a:rPr>
              <a:t>creative mood. </a:t>
            </a:r>
            <a:r>
              <a:rPr lang="en-US" dirty="0" smtClean="0"/>
              <a:t/>
            </a:r>
            <a:br>
              <a:rPr lang="en-US" dirty="0" smtClean="0"/>
            </a:br>
            <a:r>
              <a:rPr lang="en-US" dirty="0" smtClean="0"/>
              <a:t/>
            </a:r>
            <a:br>
              <a:rPr lang="en-US" dirty="0" smtClean="0"/>
            </a:br>
            <a:endParaRPr lang="el-GR" dirty="0"/>
          </a:p>
        </p:txBody>
      </p:sp>
      <p:sp>
        <p:nvSpPr>
          <p:cNvPr id="53250" name="AutoShape 2" descr="https://photos-5.dropbox.com/t/2/AAAsj23rqw-hbMJfD6Cl3QyOihYZ9ugt5ogd4MoENczi4w/12/187411877/jpeg/32x32/1/_/1/2/SPIRITS%20OF%20DIAGNOSIS%20BATISTATOU.tif/EISLodgEGDIgAigC/XRziWSYech99uiTMmvn1hjuT0U_97r29F-3TzB3f93Q%2C168EJrAiHTMN515L8wIJ860MfVbtaAOfzIgAH0nKvXM%2CNZvzvGru8gSA43zwiFsMo6e4OcAt-7s45al1Itb7IR0%2C32oh06GRI_34psioH37AGhv62WBC580RMxMYZ1hZWmQ%2CEsLVyWoj9HeKRGVszG0tTkhlV5HmfD5gggdx_v7Wmn4%2CDtgDF1AatnOfaIEi6erANpGVZo58w-kh-vI5XvkWmSA?dl=0&amp;size=800x600&amp;size_mode=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52" name="AutoShape 4" descr="https://photos-5.dropbox.com/t/2/AAAsj23rqw-hbMJfD6Cl3QyOihYZ9ugt5ogd4MoENczi4w/12/187411877/jpeg/32x32/1/_/1/2/SPIRITS%20OF%20DIAGNOSIS%20BATISTATOU.tif/EISLodgEGDIgAigC/XRziWSYech99uiTMmvn1hjuT0U_97r29F-3TzB3f93Q%2C168EJrAiHTMN515L8wIJ860MfVbtaAOfzIgAH0nKvXM%2CNZvzvGru8gSA43zwiFsMo6e4OcAt-7s45al1Itb7IR0%2C32oh06GRI_34psioH37AGhv62WBC580RMxMYZ1hZWmQ%2CEsLVyWoj9HeKRGVszG0tTkhlV5HmfD5gggdx_v7Wmn4%2CDtgDF1AatnOfaIEi6erANpGVZo58w-kh-vI5XvkWmSA?dl=0&amp;size=800x600&amp;size_mode=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54" name="AutoShape 6" descr="https://photos-5.dropbox.com/t/2/AAAsj23rqw-hbMJfD6Cl3QyOihYZ9ugt5ogd4MoENczi4w/12/187411877/jpeg/32x32/1/_/1/2/SPIRITS%20OF%20DIAGNOSIS%20BATISTATOU.tif/EISLodgEGDIgAigC/XRziWSYech99uiTMmvn1hjuT0U_97r29F-3TzB3f93Q%2C168EJrAiHTMN515L8wIJ860MfVbtaAOfzIgAH0nKvXM%2CNZvzvGru8gSA43zwiFsMo6e4OcAt-7s45al1Itb7IR0%2C32oh06GRI_34psioH37AGhv62WBC580RMxMYZ1hZWmQ%2CEsLVyWoj9HeKRGVszG0tTkhlV5HmfD5gggdx_v7Wmn4%2CDtgDF1AatnOfaIEi6erANpGVZo58w-kh-vI5XvkWmSA?size_mode=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56" name="AutoShape 8" descr="https://photos-4.dropbox.com/t/2/AACYiG1vIOXRPdJiSg8GoPD81QPETaYDgUXhKE30qDKd9Q/12/187411877/jpeg/32x32/1/_/1/2/ART%20PATHS%20LISBON%20POSTER.jpg/EISLodgEGDIgAigC/zczgPsuzl1NmwvhWL0haD0Bn9PZfO42xzDmW24jAXyY?dl=0&amp;size=800x600&amp;size_mode=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58" name="AutoShape 10" descr="https://photos-4.dropbox.com/t/2/AACYiG1vIOXRPdJiSg8GoPD81QPETaYDgUXhKE30qDKd9Q/12/187411877/jpeg/32x32/1/_/1/2/ART%20PATHS%20LISBON%20POSTER.jpg/EISLodgEGDIgAigC/zczgPsuzl1NmwvhWL0haD0Bn9PZfO42xzDmW24jAXyY?dl=0&amp;size=800x600&amp;size_mode=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61" name="AutoShape 13" descr="https://s3.eu-central-1.amazonaws.com/espdynamicexpression-thumb/2496e0b670808760611887615324e75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3262" name="Picture 14"/>
          <p:cNvPicPr>
            <a:picLocks noChangeAspect="1" noChangeArrowheads="1"/>
          </p:cNvPicPr>
          <p:nvPr/>
        </p:nvPicPr>
        <p:blipFill>
          <a:blip r:embed="rId2" cstate="print"/>
          <a:srcRect/>
          <a:stretch>
            <a:fillRect/>
          </a:stretch>
        </p:blipFill>
        <p:spPr bwMode="auto">
          <a:xfrm>
            <a:off x="1214414" y="1142984"/>
            <a:ext cx="6715172" cy="5372138"/>
          </a:xfrm>
          <a:prstGeom prst="rect">
            <a:avLst/>
          </a:prstGeom>
          <a:noFill/>
          <a:ln w="9525">
            <a:noFill/>
            <a:miter lim="800000"/>
            <a:headEnd/>
            <a:tailEnd/>
          </a:ln>
          <a:effectLst/>
        </p:spPr>
      </p:pic>
      <p:pic>
        <p:nvPicPr>
          <p:cNvPr id="117761" name="Picture 1"/>
          <p:cNvPicPr>
            <a:picLocks noChangeAspect="1" noChangeArrowheads="1"/>
          </p:cNvPicPr>
          <p:nvPr/>
        </p:nvPicPr>
        <p:blipFill>
          <a:blip r:embed="rId3" cstate="print"/>
          <a:srcRect/>
          <a:stretch>
            <a:fillRect/>
          </a:stretch>
        </p:blipFill>
        <p:spPr bwMode="auto">
          <a:xfrm>
            <a:off x="1214413" y="1142984"/>
            <a:ext cx="6697313" cy="53578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7761"/>
                                        </p:tgtEl>
                                        <p:attrNameLst>
                                          <p:attrName>style.visibility</p:attrName>
                                        </p:attrNameLst>
                                      </p:cBhvr>
                                      <p:to>
                                        <p:strVal val="visible"/>
                                      </p:to>
                                    </p:set>
                                    <p:animEffect transition="in" filter="dissolve">
                                      <p:cBhvr>
                                        <p:cTn id="7" dur="500"/>
                                        <p:tgtEl>
                                          <p:spTgt spid="117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Object 2"/>
          <p:cNvGraphicFramePr>
            <a:graphicFrameLocks noChangeAspect="1"/>
          </p:cNvGraphicFramePr>
          <p:nvPr/>
        </p:nvGraphicFramePr>
        <p:xfrm>
          <a:off x="1357290" y="1142984"/>
          <a:ext cx="6429033" cy="4714908"/>
        </p:xfrm>
        <a:graphic>
          <a:graphicData uri="http://schemas.openxmlformats.org/presentationml/2006/ole">
            <p:oleObj spid="_x0000_s66565" name="Acrobat Document" r:id="rId3" imgW="10627560" imgH="7551360" progId="">
              <p:embed/>
            </p:oleObj>
          </a:graphicData>
        </a:graphic>
      </p:graphicFrame>
      <p:pic>
        <p:nvPicPr>
          <p:cNvPr id="66563" name="Picture 3"/>
          <p:cNvPicPr>
            <a:picLocks noChangeAspect="1" noChangeArrowheads="1"/>
          </p:cNvPicPr>
          <p:nvPr/>
        </p:nvPicPr>
        <p:blipFill>
          <a:blip r:embed="rId4" cstate="print"/>
          <a:srcRect/>
          <a:stretch>
            <a:fillRect/>
          </a:stretch>
        </p:blipFill>
        <p:spPr bwMode="auto">
          <a:xfrm>
            <a:off x="0" y="142852"/>
            <a:ext cx="9144000" cy="6535712"/>
          </a:xfrm>
          <a:prstGeom prst="rect">
            <a:avLst/>
          </a:prstGeom>
          <a:noFill/>
          <a:ln w="9525">
            <a:noFill/>
            <a:miter lim="800000"/>
            <a:headEnd/>
            <a:tailEnd/>
          </a:ln>
          <a:effectLst/>
        </p:spPr>
      </p:pic>
      <p:sp>
        <p:nvSpPr>
          <p:cNvPr id="4" name="3 - Ορθογώνιο"/>
          <p:cNvSpPr/>
          <p:nvPr/>
        </p:nvSpPr>
        <p:spPr>
          <a:xfrm>
            <a:off x="5786446" y="6072206"/>
            <a:ext cx="2286016" cy="253916"/>
          </a:xfrm>
          <a:prstGeom prst="rect">
            <a:avLst/>
          </a:prstGeom>
        </p:spPr>
        <p:txBody>
          <a:bodyPr wrap="square">
            <a:spAutoFit/>
          </a:bodyPr>
          <a:lstStyle/>
          <a:p>
            <a:r>
              <a:rPr lang="en-US" sz="1050" dirty="0" smtClean="0">
                <a:solidFill>
                  <a:schemeClr val="bg1"/>
                </a:solidFill>
              </a:rPr>
              <a:t>Fete by the Rhine. Prof. Dr C. </a:t>
            </a:r>
            <a:r>
              <a:rPr lang="en-US" sz="1050" dirty="0" err="1" smtClean="0">
                <a:solidFill>
                  <a:schemeClr val="bg1"/>
                </a:solidFill>
              </a:rPr>
              <a:t>Scopa</a:t>
            </a:r>
            <a:endParaRPr lang="el-GR" sz="105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wipe(down)">
                                      <p:cBhvr>
                                        <p:cTn id="7" dur="500"/>
                                        <p:tgtEl>
                                          <p:spTgt spid="665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 y="5214950"/>
            <a:ext cx="3071796" cy="714380"/>
          </a:xfrm>
        </p:spPr>
        <p:txBody>
          <a:bodyPr>
            <a:normAutofit fontScale="90000"/>
          </a:bodyPr>
          <a:lstStyle/>
          <a:p>
            <a:pPr algn="ctr"/>
            <a:r>
              <a:rPr lang="el-GR" b="0" dirty="0" smtClean="0"/>
              <a:t>Α </a:t>
            </a:r>
            <a:r>
              <a:rPr lang="en-US" b="0" dirty="0" smtClean="0"/>
              <a:t> Collection of Poems by </a:t>
            </a:r>
            <a:br>
              <a:rPr lang="en-US" b="0" dirty="0" smtClean="0"/>
            </a:br>
            <a:r>
              <a:rPr lang="en-US" b="0" dirty="0" smtClean="0"/>
              <a:t>Dr A. </a:t>
            </a:r>
            <a:r>
              <a:rPr lang="en-US" b="0" dirty="0" err="1" smtClean="0">
                <a:effectLst>
                  <a:outerShdw blurRad="38100" dist="38100" dir="2700000" algn="tl">
                    <a:srgbClr val="000000">
                      <a:alpha val="43137"/>
                    </a:srgbClr>
                  </a:outerShdw>
                </a:effectLst>
              </a:rPr>
              <a:t>Androulaki</a:t>
            </a:r>
            <a:r>
              <a:rPr lang="en-US" b="0" dirty="0" smtClean="0"/>
              <a:t>, Pathologist</a:t>
            </a:r>
            <a:endParaRPr lang="el-GR" b="0" dirty="0"/>
          </a:p>
        </p:txBody>
      </p:sp>
      <p:sp>
        <p:nvSpPr>
          <p:cNvPr id="3" name="Content Placeholder 2"/>
          <p:cNvSpPr>
            <a:spLocks noGrp="1"/>
          </p:cNvSpPr>
          <p:nvPr>
            <p:ph idx="1"/>
          </p:nvPr>
        </p:nvSpPr>
        <p:spPr>
          <a:xfrm>
            <a:off x="3000364" y="0"/>
            <a:ext cx="6143636" cy="6858000"/>
          </a:xfrm>
        </p:spPr>
        <p:txBody>
          <a:bodyPr>
            <a:normAutofit lnSpcReduction="10000"/>
          </a:bodyPr>
          <a:lstStyle/>
          <a:p>
            <a:r>
              <a:rPr lang="en-US" dirty="0" smtClean="0"/>
              <a:t>According to the classicist tradition, </a:t>
            </a:r>
            <a:r>
              <a:rPr lang="en-US" dirty="0" smtClean="0">
                <a:effectLst>
                  <a:outerShdw blurRad="38100" dist="38100" dir="2700000" algn="tl">
                    <a:srgbClr val="000000">
                      <a:alpha val="43137"/>
                    </a:srgbClr>
                  </a:outerShdw>
                </a:effectLst>
              </a:rPr>
              <a:t>painting</a:t>
            </a:r>
            <a:r>
              <a:rPr lang="en-US" dirty="0" smtClean="0"/>
              <a:t> and </a:t>
            </a:r>
            <a:r>
              <a:rPr lang="en-US" dirty="0" smtClean="0">
                <a:effectLst>
                  <a:outerShdw blurRad="38100" dist="38100" dir="2700000" algn="tl">
                    <a:srgbClr val="000000">
                      <a:alpha val="43137"/>
                    </a:srgbClr>
                  </a:outerShdw>
                </a:effectLst>
              </a:rPr>
              <a:t>poetry</a:t>
            </a:r>
            <a:r>
              <a:rPr lang="en-US" dirty="0" smtClean="0"/>
              <a:t> are </a:t>
            </a:r>
            <a:r>
              <a:rPr lang="en-US" b="1" dirty="0" smtClean="0"/>
              <a:t>sister arts</a:t>
            </a:r>
            <a:r>
              <a:rPr lang="en-US" dirty="0" smtClean="0"/>
              <a:t>. Painting finds its completion in </a:t>
            </a:r>
            <a:r>
              <a:rPr lang="en-US" dirty="0" smtClean="0">
                <a:effectLst>
                  <a:outerShdw blurRad="38100" dist="38100" dir="2700000" algn="tl">
                    <a:srgbClr val="000000">
                      <a:alpha val="43137"/>
                    </a:srgbClr>
                  </a:outerShdw>
                </a:effectLst>
              </a:rPr>
              <a:t>word</a:t>
            </a:r>
            <a:r>
              <a:rPr lang="en-US" dirty="0" smtClean="0"/>
              <a:t>; it is the </a:t>
            </a:r>
            <a:r>
              <a:rPr lang="en-US" dirty="0" smtClean="0">
                <a:effectLst>
                  <a:outerShdw blurRad="38100" dist="38100" dir="2700000" algn="tl">
                    <a:srgbClr val="000000">
                      <a:alpha val="43137"/>
                    </a:srgbClr>
                  </a:outerShdw>
                </a:effectLst>
              </a:rPr>
              <a:t>word</a:t>
            </a:r>
            <a:r>
              <a:rPr lang="en-US" dirty="0" smtClean="0"/>
              <a:t> that can best come close to the </a:t>
            </a:r>
            <a:r>
              <a:rPr lang="en-US" dirty="0" smtClean="0">
                <a:effectLst>
                  <a:outerShdw blurRad="38100" dist="38100" dir="2700000" algn="tl">
                    <a:srgbClr val="000000">
                      <a:alpha val="43137"/>
                    </a:srgbClr>
                  </a:outerShdw>
                </a:effectLst>
              </a:rPr>
              <a:t>purity and immediacy of truth</a:t>
            </a:r>
            <a:r>
              <a:rPr lang="en-US" dirty="0" smtClean="0"/>
              <a:t>.</a:t>
            </a:r>
          </a:p>
          <a:p>
            <a:r>
              <a:rPr lang="en-US" dirty="0" smtClean="0"/>
              <a:t>Shelley claims for </a:t>
            </a:r>
            <a:r>
              <a:rPr lang="en-US" dirty="0" smtClean="0">
                <a:effectLst>
                  <a:outerShdw blurRad="38100" dist="38100" dir="2700000" algn="tl">
                    <a:srgbClr val="000000">
                      <a:alpha val="43137"/>
                    </a:srgbClr>
                  </a:outerShdw>
                </a:effectLst>
              </a:rPr>
              <a:t>language</a:t>
            </a:r>
            <a:r>
              <a:rPr lang="en-US" dirty="0" smtClean="0"/>
              <a:t> the </a:t>
            </a:r>
            <a:r>
              <a:rPr lang="en-US" spc="600" dirty="0" smtClean="0"/>
              <a:t>highest</a:t>
            </a:r>
            <a:r>
              <a:rPr lang="en-US" dirty="0" smtClean="0"/>
              <a:t> place among the vehicles of artistic expression, on the ground that it is the most direct and the most plastic; it is itself produced by </a:t>
            </a:r>
            <a:r>
              <a:rPr lang="en-US" dirty="0" smtClean="0">
                <a:effectLst>
                  <a:outerShdw blurRad="38100" dist="38100" dir="2700000" algn="tl">
                    <a:srgbClr val="000000">
                      <a:alpha val="43137"/>
                    </a:srgbClr>
                  </a:outerShdw>
                </a:effectLst>
              </a:rPr>
              <a:t>imagination</a:t>
            </a:r>
            <a:r>
              <a:rPr lang="en-US" dirty="0" smtClean="0"/>
              <a:t> instead of being simply encountered by it, and </a:t>
            </a:r>
            <a:r>
              <a:rPr lang="en-US" dirty="0" smtClean="0">
                <a:effectLst>
                  <a:outerShdw blurRad="38100" dist="38100" dir="2700000" algn="tl">
                    <a:srgbClr val="000000">
                      <a:alpha val="43137"/>
                    </a:srgbClr>
                  </a:outerShdw>
                </a:effectLst>
              </a:rPr>
              <a:t>it has no relation except to imagination.</a:t>
            </a:r>
            <a:endParaRPr lang="el-GR" dirty="0">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2" cstate="print"/>
          <a:srcRect/>
          <a:stretch>
            <a:fillRect/>
          </a:stretch>
        </p:blipFill>
        <p:spPr bwMode="auto">
          <a:xfrm>
            <a:off x="285720" y="1071546"/>
            <a:ext cx="2665569" cy="392909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rot="10800000" flipV="1">
            <a:off x="2928926" y="5286388"/>
            <a:ext cx="5757874" cy="857256"/>
          </a:xfrm>
        </p:spPr>
        <p:txBody>
          <a:bodyPr>
            <a:normAutofit/>
          </a:bodyPr>
          <a:lstStyle/>
          <a:p>
            <a:r>
              <a:rPr lang="en-US" sz="2400" dirty="0" smtClean="0"/>
              <a:t>Dr D. </a:t>
            </a:r>
            <a:r>
              <a:rPr lang="en-US" sz="2400" dirty="0" err="1" smtClean="0">
                <a:effectLst>
                  <a:outerShdw blurRad="38100" dist="38100" dir="2700000" algn="tl">
                    <a:srgbClr val="000000">
                      <a:alpha val="43137"/>
                    </a:srgbClr>
                  </a:outerShdw>
                </a:effectLst>
              </a:rPr>
              <a:t>Chrysanthakis</a:t>
            </a:r>
            <a:r>
              <a:rPr lang="en-US" sz="2400" dirty="0" smtClean="0"/>
              <a:t>, Pathologist</a:t>
            </a:r>
            <a:endParaRPr lang="el-GR" sz="2400" dirty="0"/>
          </a:p>
        </p:txBody>
      </p:sp>
      <p:sp>
        <p:nvSpPr>
          <p:cNvPr id="55298" name="AutoShape 2" descr="https://photos-4.dropbox.com/t/2/AAD-QMb0PedP7T3DWNnX5M4qrxOic8UG7gkdGTGtjKMJPg/12/187411877/jpeg/32x32/1/_/1/2/%CE%92%CE%99%CE%92%CE%9B%CE%99%CE%91%205.%20%CE%A7%CE%A1%CE%A5%CE%A3%CE%91%CE%9D%CE%98%CE%91%CE%9A%CE%97%CE%A3%20%CE%94%CE%97%CE%9C%CE%97%CE%A4%CE%A1%CE%97%CE%A3.jpg/EISLodgEGDMgAigC/-GuDvt1iybayGP5OjgPXoXrK4VVOXbX9s-UAsZKLyk8?size_mode=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5299" name="Picture 3" descr="C:\Users\KAV-AGRO\Desktop\ΒΙΒΛΙΑ 5. ΧΡΥΣΑΝΘΑΚΗΣ ΔΗΜΗΤΡΗΣ.jpg"/>
          <p:cNvPicPr>
            <a:picLocks noChangeAspect="1" noChangeArrowheads="1"/>
          </p:cNvPicPr>
          <p:nvPr/>
        </p:nvPicPr>
        <p:blipFill>
          <a:blip r:embed="rId2" cstate="print"/>
          <a:srcRect/>
          <a:stretch>
            <a:fillRect/>
          </a:stretch>
        </p:blipFill>
        <p:spPr bwMode="auto">
          <a:xfrm>
            <a:off x="285720" y="3643314"/>
            <a:ext cx="2357454" cy="2800691"/>
          </a:xfrm>
          <a:prstGeom prst="rect">
            <a:avLst/>
          </a:prstGeom>
          <a:noFill/>
        </p:spPr>
      </p:pic>
      <p:pic>
        <p:nvPicPr>
          <p:cNvPr id="55300" name="Picture 4" descr="C:\Users\KAV-AGRO\Desktop\ΒΙΒΛΙΑ 6. ΧΡΥΣΑΝΘΑΚΗΣ ΔΗΜΗΤΡΗΣ.jpg"/>
          <p:cNvPicPr>
            <a:picLocks noChangeAspect="1" noChangeArrowheads="1"/>
          </p:cNvPicPr>
          <p:nvPr/>
        </p:nvPicPr>
        <p:blipFill>
          <a:blip r:embed="rId3" cstate="print"/>
          <a:srcRect/>
          <a:stretch>
            <a:fillRect/>
          </a:stretch>
        </p:blipFill>
        <p:spPr bwMode="auto">
          <a:xfrm>
            <a:off x="285720" y="428604"/>
            <a:ext cx="2372917" cy="3000396"/>
          </a:xfrm>
          <a:prstGeom prst="rect">
            <a:avLst/>
          </a:prstGeom>
          <a:noFill/>
        </p:spPr>
      </p:pic>
      <p:sp>
        <p:nvSpPr>
          <p:cNvPr id="142339" name="Rectangle 3"/>
          <p:cNvSpPr>
            <a:spLocks noChangeArrowheads="1"/>
          </p:cNvSpPr>
          <p:nvPr/>
        </p:nvSpPr>
        <p:spPr bwMode="auto">
          <a:xfrm>
            <a:off x="3071802" y="1071546"/>
            <a:ext cx="5500726" cy="4185761"/>
          </a:xfrm>
          <a:prstGeom prst="rect">
            <a:avLst/>
          </a:prstGeom>
          <a:gradFill flip="none" rotWithShape="1">
            <a:gsLst>
              <a:gs pos="0">
                <a:schemeClr val="tx2">
                  <a:lumMod val="20000"/>
                  <a:lumOff val="80000"/>
                  <a:alpha val="69000"/>
                </a:schemeClr>
              </a:gs>
              <a:gs pos="39999">
                <a:srgbClr val="85C2FF"/>
              </a:gs>
              <a:gs pos="70000">
                <a:srgbClr val="C4D6EB"/>
              </a:gs>
              <a:gs pos="100000">
                <a:srgbClr val="FFEBFA"/>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solidFill>
                  <a:srgbClr val="414042"/>
                </a:solidFill>
                <a:latin typeface="Tahoma" pitchFamily="34" charset="0"/>
                <a:cs typeface="Tahoma" pitchFamily="34" charset="0"/>
              </a:rPr>
              <a:t>                    </a:t>
            </a:r>
            <a:r>
              <a:rPr kumimoji="0" lang="en-US" sz="1400" b="1" i="0" u="none" strike="noStrike" cap="none" normalizeH="0" baseline="0" dirty="0" smtClean="0">
                <a:ln>
                  <a:noFill/>
                </a:ln>
                <a:solidFill>
                  <a:srgbClr val="414042"/>
                </a:solidFill>
                <a:effectLst>
                  <a:outerShdw blurRad="38100" dist="38100" dir="2700000" algn="tl">
                    <a:srgbClr val="000000">
                      <a:alpha val="43137"/>
                    </a:srgbClr>
                  </a:outerShdw>
                </a:effectLst>
                <a:latin typeface="Tahoma" pitchFamily="34" charset="0"/>
                <a:cs typeface="Tahoma" pitchFamily="34" charset="0"/>
              </a:rPr>
              <a:t> </a:t>
            </a: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Around the trees</a:t>
            </a:r>
            <a:b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br>
            <a:endPar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morning glory comes to an end</a:t>
            </a:r>
            <a:b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b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beside the life sidewalks </a:t>
            </a:r>
            <a:b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br>
            <a:endPar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a:t>
            </a:r>
            <a:r>
              <a:rPr lang="en-US" sz="1200" b="1" dirty="0" smtClean="0">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a:t>
            </a:r>
            <a:r>
              <a:rPr kumimoji="0" lang="en-US"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a:t>
            </a: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care must be taken for the crossing river of    </a:t>
            </a:r>
          </a:p>
          <a:p>
            <a:pPr marL="0" marR="0" lvl="0" indent="0" algn="l" defTabSz="914400" rtl="0" eaLnBrk="0" fontAlgn="base" latinLnBrk="0" hangingPunct="0">
              <a:lnSpc>
                <a:spcPct val="100000"/>
              </a:lnSpc>
              <a:spcBef>
                <a:spcPct val="0"/>
              </a:spcBef>
              <a:spcAft>
                <a:spcPct val="0"/>
              </a:spcAft>
              <a:buClrTx/>
              <a:buSzTx/>
              <a:buFontTx/>
              <a:buNone/>
              <a:tabLst/>
            </a:pPr>
            <a:r>
              <a:rPr lang="el-GR" sz="1200" b="1" dirty="0" smtClean="0">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a:t>
            </a: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sadness</a:t>
            </a:r>
            <a:b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br>
            <a:endPar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Do I stand there?</a:t>
            </a:r>
            <a:b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br>
            <a:endPar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Do I hear the noise of the miracles?</a:t>
            </a:r>
            <a:b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b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a:r>
            <a:b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br>
            <a:endPar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Call the night</a:t>
            </a:r>
            <a:b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br>
            <a:endPar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Look for the falling leaves</a:t>
            </a:r>
            <a:b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br>
            <a:endPar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Wisdom grows</a:t>
            </a:r>
            <a:b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br>
            <a:endPar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Choose the next moment or the next day</a:t>
            </a:r>
            <a:b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br>
            <a:endPar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                          Shrink the feelings and shine again</a:t>
            </a:r>
            <a:r>
              <a:rPr kumimoji="0" lang="en-US"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a:t>
            </a:r>
            <a:endParaRPr kumimoji="0" lang="el-GR" sz="1200" b="1" i="0" u="none" strike="noStrike" cap="none" normalizeH="0" baseline="0" dirty="0" smtClean="0">
              <a:ln>
                <a:noFill/>
              </a:ln>
              <a:solidFill>
                <a:schemeClr val="accent5">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2339"/>
                                        </p:tgtEl>
                                        <p:attrNameLst>
                                          <p:attrName>style.visibility</p:attrName>
                                        </p:attrNameLst>
                                      </p:cBhvr>
                                      <p:to>
                                        <p:strVal val="visible"/>
                                      </p:to>
                                    </p:set>
                                    <p:animEffect transition="in" filter="fade">
                                      <p:cBhvr>
                                        <p:cTn id="7" dur="500"/>
                                        <p:tgtEl>
                                          <p:spTgt spid="142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2984"/>
          </a:xfrm>
        </p:spPr>
        <p:txBody>
          <a:bodyPr>
            <a:normAutofit fontScale="90000"/>
          </a:bodyPr>
          <a:lstStyle/>
          <a:p>
            <a:r>
              <a:rPr lang="en-US" dirty="0" smtClean="0"/>
              <a:t>The art of </a:t>
            </a:r>
            <a:r>
              <a:rPr lang="en-US" b="1" dirty="0" smtClean="0"/>
              <a:t>simile </a:t>
            </a:r>
            <a:br>
              <a:rPr lang="en-US" b="1" dirty="0" smtClean="0"/>
            </a:br>
            <a:r>
              <a:rPr lang="en-US" dirty="0" smtClean="0"/>
              <a:t>in Descriptive Pathology  </a:t>
            </a:r>
            <a:r>
              <a:rPr lang="en-US" spc="600" dirty="0" smtClean="0">
                <a:effectLst>
                  <a:outerShdw blurRad="38100" dist="38100" dir="2700000" algn="tl">
                    <a:srgbClr val="000000">
                      <a:alpha val="43137"/>
                    </a:srgbClr>
                  </a:outerShdw>
                </a:effectLst>
              </a:rPr>
              <a:t>patterns</a:t>
            </a:r>
            <a:r>
              <a:rPr lang="en-US" dirty="0" smtClean="0"/>
              <a:t>.  </a:t>
            </a:r>
            <a:endParaRPr lang="el-GR" dirty="0"/>
          </a:p>
        </p:txBody>
      </p:sp>
      <p:pic>
        <p:nvPicPr>
          <p:cNvPr id="54274" name="Picture 2" descr="http://journalthis.danoah.com/wp-content/uploads/Swiss-Cheese.jpg"/>
          <p:cNvPicPr>
            <a:picLocks noChangeAspect="1" noChangeArrowheads="1"/>
          </p:cNvPicPr>
          <p:nvPr/>
        </p:nvPicPr>
        <p:blipFill>
          <a:blip r:embed="rId2" cstate="print"/>
          <a:srcRect/>
          <a:stretch>
            <a:fillRect/>
          </a:stretch>
        </p:blipFill>
        <p:spPr bwMode="auto">
          <a:xfrm>
            <a:off x="3391600" y="1452577"/>
            <a:ext cx="2966349" cy="1976424"/>
          </a:xfrm>
          <a:prstGeom prst="rect">
            <a:avLst/>
          </a:prstGeom>
          <a:noFill/>
        </p:spPr>
      </p:pic>
      <p:sp>
        <p:nvSpPr>
          <p:cNvPr id="5" name="Rectangle 4"/>
          <p:cNvSpPr/>
          <p:nvPr/>
        </p:nvSpPr>
        <p:spPr>
          <a:xfrm>
            <a:off x="6215074" y="1571612"/>
            <a:ext cx="2643206" cy="1569660"/>
          </a:xfrm>
          <a:prstGeom prst="rect">
            <a:avLst/>
          </a:prstGeom>
        </p:spPr>
        <p:txBody>
          <a:bodyPr wrap="square">
            <a:spAutoFit/>
          </a:bodyPr>
          <a:lstStyle/>
          <a:p>
            <a:pPr algn="ctr"/>
            <a:r>
              <a:rPr lang="en-GB" sz="2400" dirty="0" smtClean="0"/>
              <a:t>Salivary </a:t>
            </a:r>
          </a:p>
          <a:p>
            <a:pPr algn="ctr"/>
            <a:r>
              <a:rPr lang="en-GB" sz="2400" dirty="0" smtClean="0"/>
              <a:t>adenoid cystic carcinoma: </a:t>
            </a:r>
            <a:r>
              <a:rPr lang="en-GB" sz="2400" dirty="0" err="1" smtClean="0">
                <a:effectLst>
                  <a:outerShdw blurRad="38100" dist="38100" dir="2700000" algn="tl">
                    <a:srgbClr val="000000">
                      <a:alpha val="43137"/>
                    </a:srgbClr>
                  </a:outerShdw>
                </a:effectLst>
              </a:rPr>
              <a:t>swiss</a:t>
            </a:r>
            <a:r>
              <a:rPr lang="en-GB" sz="2400" dirty="0" smtClean="0">
                <a:effectLst>
                  <a:outerShdw blurRad="38100" dist="38100" dir="2700000" algn="tl">
                    <a:srgbClr val="000000">
                      <a:alpha val="43137"/>
                    </a:srgbClr>
                  </a:outerShdw>
                </a:effectLst>
              </a:rPr>
              <a:t> cheese </a:t>
            </a:r>
            <a:r>
              <a:rPr lang="en-GB" sz="2400" dirty="0" smtClean="0"/>
              <a:t>pattern. </a:t>
            </a:r>
            <a:endParaRPr lang="el-GR" sz="2400" dirty="0"/>
          </a:p>
        </p:txBody>
      </p:sp>
      <p:sp>
        <p:nvSpPr>
          <p:cNvPr id="9" name="Rectangle 8"/>
          <p:cNvSpPr/>
          <p:nvPr/>
        </p:nvSpPr>
        <p:spPr>
          <a:xfrm>
            <a:off x="6143636" y="4000504"/>
            <a:ext cx="3000364" cy="2677656"/>
          </a:xfrm>
          <a:prstGeom prst="rect">
            <a:avLst/>
          </a:prstGeom>
        </p:spPr>
        <p:txBody>
          <a:bodyPr wrap="square">
            <a:spAutoFit/>
          </a:bodyPr>
          <a:lstStyle/>
          <a:p>
            <a:r>
              <a:rPr lang="en-GB" sz="2400" dirty="0" err="1" smtClean="0"/>
              <a:t>Hemangiopericytoma</a:t>
            </a:r>
            <a:r>
              <a:rPr lang="en-GB" sz="2400" dirty="0" smtClean="0"/>
              <a:t>.</a:t>
            </a:r>
            <a:endParaRPr lang="en-US" sz="2400" dirty="0" smtClean="0"/>
          </a:p>
          <a:p>
            <a:endParaRPr lang="en-US" sz="2400" dirty="0" smtClean="0"/>
          </a:p>
          <a:p>
            <a:pPr algn="ctr"/>
            <a:r>
              <a:rPr lang="en-US" sz="2400" dirty="0" smtClean="0"/>
              <a:t>Irregular  branching of vascular spaces in the characteristic “</a:t>
            </a:r>
            <a:r>
              <a:rPr lang="en-US" sz="2400" dirty="0" smtClean="0">
                <a:effectLst>
                  <a:outerShdw blurRad="38100" dist="38100" dir="2700000" algn="tl">
                    <a:srgbClr val="000000">
                      <a:alpha val="43137"/>
                    </a:srgbClr>
                  </a:outerShdw>
                </a:effectLst>
              </a:rPr>
              <a:t>stag-horn</a:t>
            </a:r>
            <a:r>
              <a:rPr lang="en-US" sz="2400" dirty="0" smtClean="0"/>
              <a:t>” pattern.</a:t>
            </a:r>
            <a:endParaRPr lang="en-GB" sz="2400" dirty="0" smtClean="0"/>
          </a:p>
          <a:p>
            <a:r>
              <a:rPr lang="en-GB" sz="2400" b="1" u="sng" dirty="0" smtClean="0">
                <a:hlinkClick r:id="rId3"/>
              </a:rPr>
              <a:t> </a:t>
            </a:r>
          </a:p>
        </p:txBody>
      </p:sp>
      <p:pic>
        <p:nvPicPr>
          <p:cNvPr id="2049" name="Picture 1" descr="C:\Users\αγαπουλακι\Desktop\ART PATH IMPROVED FIGURES\gNI5fjlkIW7x1hY7ZdTeSg_m.png"/>
          <p:cNvPicPr>
            <a:picLocks noChangeAspect="1" noChangeArrowheads="1"/>
          </p:cNvPicPr>
          <p:nvPr/>
        </p:nvPicPr>
        <p:blipFill>
          <a:blip r:embed="rId4" cstate="print"/>
          <a:srcRect/>
          <a:stretch>
            <a:fillRect/>
          </a:stretch>
        </p:blipFill>
        <p:spPr bwMode="auto">
          <a:xfrm>
            <a:off x="214282" y="1452122"/>
            <a:ext cx="2938960" cy="1976878"/>
          </a:xfrm>
          <a:prstGeom prst="rect">
            <a:avLst/>
          </a:prstGeom>
          <a:noFill/>
        </p:spPr>
      </p:pic>
      <p:pic>
        <p:nvPicPr>
          <p:cNvPr id="2050" name="Picture 2" descr="C:\Users\αγαπουλακι\Desktop\ART PATH IMPROVED FIGURES\figure5.jpg"/>
          <p:cNvPicPr>
            <a:picLocks noChangeAspect="1" noChangeArrowheads="1"/>
          </p:cNvPicPr>
          <p:nvPr/>
        </p:nvPicPr>
        <p:blipFill>
          <a:blip r:embed="rId5" cstate="print"/>
          <a:srcRect/>
          <a:stretch>
            <a:fillRect/>
          </a:stretch>
        </p:blipFill>
        <p:spPr bwMode="auto">
          <a:xfrm rot="10800000">
            <a:off x="214282" y="3929066"/>
            <a:ext cx="3160281" cy="2552534"/>
          </a:xfrm>
          <a:prstGeom prst="rect">
            <a:avLst/>
          </a:prstGeom>
          <a:noFill/>
        </p:spPr>
      </p:pic>
      <p:pic>
        <p:nvPicPr>
          <p:cNvPr id="111618" name="Picture 2" descr="http://beaus.ca/wp-content/uploads/2015/01/label-staghorn-1024x1024.png"/>
          <p:cNvPicPr>
            <a:picLocks noChangeAspect="1" noChangeArrowheads="1"/>
          </p:cNvPicPr>
          <p:nvPr/>
        </p:nvPicPr>
        <p:blipFill>
          <a:blip r:embed="rId6" cstate="print"/>
          <a:srcRect/>
          <a:stretch>
            <a:fillRect/>
          </a:stretch>
        </p:blipFill>
        <p:spPr bwMode="auto">
          <a:xfrm>
            <a:off x="3500430" y="3929066"/>
            <a:ext cx="2559037" cy="25590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500"/>
                                        <p:tgtEl>
                                          <p:spTgt spid="542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1618"/>
                                        </p:tgtEl>
                                        <p:attrNameLst>
                                          <p:attrName>style.visibility</p:attrName>
                                        </p:attrNameLst>
                                      </p:cBhvr>
                                      <p:to>
                                        <p:strVal val="visible"/>
                                      </p:to>
                                    </p:set>
                                    <p:animEffect transition="in" filter="dissolve">
                                      <p:cBhvr>
                                        <p:cTn id="15" dur="500"/>
                                        <p:tgtEl>
                                          <p:spTgt spid="1116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28.9\SPIRITS OF DIAGNOSIS BATISTATOU.tif"/>
          <p:cNvPicPr>
            <a:picLocks noChangeAspect="1" noChangeArrowheads="1"/>
          </p:cNvPicPr>
          <p:nvPr/>
        </p:nvPicPr>
        <p:blipFill>
          <a:blip r:embed="rId2" cstate="print"/>
          <a:srcRect/>
          <a:stretch>
            <a:fillRect/>
          </a:stretch>
        </p:blipFill>
        <p:spPr bwMode="auto">
          <a:xfrm>
            <a:off x="1285852" y="1142984"/>
            <a:ext cx="6643734" cy="4983818"/>
          </a:xfrm>
          <a:prstGeom prst="rect">
            <a:avLst/>
          </a:prstGeom>
          <a:noFill/>
        </p:spPr>
      </p:pic>
      <p:sp>
        <p:nvSpPr>
          <p:cNvPr id="4" name="1 - Τίτλος"/>
          <p:cNvSpPr>
            <a:spLocks noGrp="1"/>
          </p:cNvSpPr>
          <p:nvPr>
            <p:ph type="title"/>
          </p:nvPr>
        </p:nvSpPr>
        <p:spPr>
          <a:xfrm>
            <a:off x="457200" y="6072206"/>
            <a:ext cx="8686800" cy="785794"/>
          </a:xfrm>
          <a:effectLst>
            <a:outerShdw blurRad="50800" dist="50800" dir="5400000" algn="ctr" rotWithShape="0">
              <a:srgbClr val="0070C0"/>
            </a:outerShdw>
          </a:effectLst>
        </p:spPr>
        <p:txBody>
          <a:bodyPr>
            <a:normAutofit/>
          </a:bodyPr>
          <a:lstStyle/>
          <a:p>
            <a:r>
              <a:rPr lang="en-US" sz="1800" b="1" spc="600" dirty="0" smtClean="0">
                <a:ln>
                  <a:solidFill>
                    <a:srgbClr val="002060"/>
                  </a:solidFill>
                </a:ln>
                <a:solidFill>
                  <a:schemeClr val="accent5">
                    <a:lumMod val="40000"/>
                    <a:lumOff val="60000"/>
                  </a:schemeClr>
                </a:solidFill>
              </a:rPr>
              <a:t>Spirits of  Diagnosis</a:t>
            </a:r>
            <a:r>
              <a:rPr lang="el-GR" sz="1800" b="1" spc="600" dirty="0" smtClean="0">
                <a:ln>
                  <a:solidFill>
                    <a:srgbClr val="002060"/>
                  </a:solidFill>
                </a:ln>
                <a:solidFill>
                  <a:schemeClr val="accent5">
                    <a:lumMod val="40000"/>
                    <a:lumOff val="60000"/>
                  </a:schemeClr>
                </a:solidFill>
              </a:rPr>
              <a:t>. </a:t>
            </a:r>
            <a:r>
              <a:rPr lang="en-US" sz="1800" b="1" spc="600" dirty="0" smtClean="0">
                <a:ln>
                  <a:solidFill>
                    <a:srgbClr val="002060"/>
                  </a:solidFill>
                </a:ln>
                <a:solidFill>
                  <a:schemeClr val="accent5">
                    <a:lumMod val="40000"/>
                    <a:lumOff val="60000"/>
                  </a:schemeClr>
                </a:solidFill>
              </a:rPr>
              <a:t> </a:t>
            </a:r>
            <a:br>
              <a:rPr lang="en-US" sz="1800" b="1" spc="600" dirty="0" smtClean="0">
                <a:ln>
                  <a:solidFill>
                    <a:srgbClr val="002060"/>
                  </a:solidFill>
                </a:ln>
                <a:solidFill>
                  <a:schemeClr val="accent5">
                    <a:lumMod val="40000"/>
                    <a:lumOff val="60000"/>
                  </a:schemeClr>
                </a:solidFill>
              </a:rPr>
            </a:br>
            <a:r>
              <a:rPr lang="en-US" sz="1800" b="1" spc="300" dirty="0" smtClean="0">
                <a:ln>
                  <a:solidFill>
                    <a:srgbClr val="002060"/>
                  </a:solidFill>
                </a:ln>
                <a:solidFill>
                  <a:schemeClr val="accent5">
                    <a:lumMod val="40000"/>
                    <a:lumOff val="60000"/>
                  </a:schemeClr>
                </a:solidFill>
              </a:rPr>
              <a:t>Prof.</a:t>
            </a:r>
            <a:r>
              <a:rPr lang="en-US" sz="1800" b="1" spc="600" dirty="0" smtClean="0">
                <a:ln>
                  <a:solidFill>
                    <a:srgbClr val="002060"/>
                  </a:solidFill>
                </a:ln>
                <a:solidFill>
                  <a:schemeClr val="accent5">
                    <a:lumMod val="40000"/>
                    <a:lumOff val="60000"/>
                  </a:schemeClr>
                </a:solidFill>
              </a:rPr>
              <a:t> </a:t>
            </a:r>
            <a:r>
              <a:rPr lang="en-US" sz="1800" b="1" dirty="0" smtClean="0">
                <a:ln>
                  <a:solidFill>
                    <a:srgbClr val="002060"/>
                  </a:solidFill>
                </a:ln>
                <a:solidFill>
                  <a:schemeClr val="accent5">
                    <a:lumMod val="40000"/>
                    <a:lumOff val="60000"/>
                  </a:schemeClr>
                </a:solidFill>
              </a:rPr>
              <a:t>D</a:t>
            </a:r>
            <a:r>
              <a:rPr lang="en-US" sz="1800" b="1" spc="600" dirty="0" smtClean="0">
                <a:ln>
                  <a:solidFill>
                    <a:srgbClr val="002060"/>
                  </a:solidFill>
                </a:ln>
                <a:solidFill>
                  <a:schemeClr val="accent5">
                    <a:lumMod val="40000"/>
                    <a:lumOff val="60000"/>
                  </a:schemeClr>
                </a:solidFill>
              </a:rPr>
              <a:t>r A. </a:t>
            </a:r>
            <a:r>
              <a:rPr lang="en-US" sz="1800" b="1" spc="600" dirty="0" err="1" smtClean="0">
                <a:ln>
                  <a:solidFill>
                    <a:srgbClr val="002060"/>
                  </a:solidFill>
                </a:ln>
                <a:solidFill>
                  <a:schemeClr val="accent5">
                    <a:lumMod val="40000"/>
                    <a:lumOff val="60000"/>
                  </a:schemeClr>
                </a:solidFill>
                <a:effectLst>
                  <a:outerShdw blurRad="38100" dist="38100" dir="2700000" algn="tl">
                    <a:srgbClr val="000000">
                      <a:alpha val="43137"/>
                    </a:srgbClr>
                  </a:outerShdw>
                </a:effectLst>
              </a:rPr>
              <a:t>Batistatou</a:t>
            </a:r>
            <a:r>
              <a:rPr lang="en-US" sz="1800" b="1" spc="600" dirty="0" smtClean="0">
                <a:ln>
                  <a:solidFill>
                    <a:srgbClr val="002060"/>
                  </a:solidFill>
                </a:ln>
                <a:solidFill>
                  <a:schemeClr val="accent5">
                    <a:lumMod val="40000"/>
                    <a:lumOff val="60000"/>
                  </a:schemeClr>
                </a:solidFill>
              </a:rPr>
              <a:t>, Pathologist </a:t>
            </a:r>
            <a:endParaRPr lang="el-GR" sz="1800" b="1" spc="600" dirty="0">
              <a:ln>
                <a:solidFill>
                  <a:srgbClr val="002060"/>
                </a:solidFill>
              </a:ln>
              <a:solidFill>
                <a:schemeClr val="accent5">
                  <a:lumMod val="40000"/>
                  <a:lumOff val="60000"/>
                </a:schemeClr>
              </a:solidFill>
            </a:endParaRPr>
          </a:p>
        </p:txBody>
      </p:sp>
      <p:sp>
        <p:nvSpPr>
          <p:cNvPr id="5" name="Rectangle 4"/>
          <p:cNvSpPr/>
          <p:nvPr/>
        </p:nvSpPr>
        <p:spPr>
          <a:xfrm>
            <a:off x="0" y="0"/>
            <a:ext cx="9144000" cy="1077218"/>
          </a:xfrm>
          <a:prstGeom prst="rect">
            <a:avLst/>
          </a:prstGeom>
        </p:spPr>
        <p:txBody>
          <a:bodyPr wrap="square">
            <a:spAutoFit/>
          </a:bodyPr>
          <a:lstStyle/>
          <a:p>
            <a:pPr algn="ctr"/>
            <a:r>
              <a:rPr lang="en-US" sz="3200" dirty="0" smtClean="0"/>
              <a:t>As you ‘</a:t>
            </a:r>
            <a:r>
              <a:rPr lang="en-US" sz="3200" dirty="0" err="1" smtClean="0"/>
              <a:t>ve</a:t>
            </a:r>
            <a:r>
              <a:rPr lang="en-US" sz="3200" dirty="0" smtClean="0"/>
              <a:t> understood, we are moving for a while from the visual arts to the acoustic ones.</a:t>
            </a:r>
            <a:endParaRPr lang="el-GR" sz="3200" dirty="0"/>
          </a:p>
        </p:txBody>
      </p:sp>
      <p:sp>
        <p:nvSpPr>
          <p:cNvPr id="6" name="Text Placeholder 3"/>
          <p:cNvSpPr txBox="1">
            <a:spLocks/>
          </p:cNvSpPr>
          <p:nvPr/>
        </p:nvSpPr>
        <p:spPr>
          <a:xfrm>
            <a:off x="0" y="1285860"/>
            <a:ext cx="9144000" cy="4840303"/>
          </a:xfrm>
          <a:prstGeom prst="rect">
            <a:avLst/>
          </a:prstGeom>
        </p:spPr>
        <p:txBody>
          <a:bodyPr/>
          <a:lstStyle/>
          <a:p>
            <a:pPr marL="342900" lvl="0" indent="-342900">
              <a:spcBef>
                <a:spcPct val="20000"/>
              </a:spcBef>
              <a:buFont typeface="Arial" pitchFamily="34" charset="0"/>
              <a:buChar char="•"/>
              <a:defRPr/>
            </a:pPr>
            <a:r>
              <a:rPr kumimoji="0" lang="en-GB" sz="3200" b="0" i="0" u="sng" strike="noStrike" kern="1200" cap="none" spc="300" normalizeH="0" baseline="0" noProof="0" dirty="0" smtClean="0">
                <a:ln>
                  <a:noFill/>
                </a:ln>
                <a:solidFill>
                  <a:schemeClr val="tx1"/>
                </a:solidFill>
                <a:effectLst/>
                <a:uLnTx/>
                <a:uFillTx/>
                <a:latin typeface="+mn-lt"/>
                <a:ea typeface="+mn-ea"/>
                <a:cs typeface="+mn-cs"/>
              </a:rPr>
              <a:t>Pathologic</a:t>
            </a:r>
            <a:r>
              <a:rPr lang="en-US" sz="3200" u="sng" spc="300" dirty="0" smtClean="0"/>
              <a:t>al</a:t>
            </a:r>
            <a:r>
              <a:rPr kumimoji="0" lang="en-GB" sz="3200" b="0" i="0" u="sng" strike="noStrike" kern="1200" cap="none" spc="300" normalizeH="0" baseline="0" noProof="0" dirty="0" smtClean="0">
                <a:ln>
                  <a:noFill/>
                </a:ln>
                <a:solidFill>
                  <a:schemeClr val="tx1"/>
                </a:solidFill>
                <a:effectLst/>
                <a:uLnTx/>
                <a:uFillTx/>
                <a:latin typeface="+mn-lt"/>
                <a:ea typeface="+mn-ea"/>
                <a:cs typeface="+mn-cs"/>
              </a:rPr>
              <a:t> Diagnosis</a:t>
            </a:r>
            <a:r>
              <a:rPr kumimoji="0" lang="en-GB" sz="3200" b="0" i="0" u="none" strike="noStrike" kern="1200" cap="none" spc="300" normalizeH="0" baseline="0" noProof="0" dirty="0" smtClean="0">
                <a:ln>
                  <a:noFill/>
                </a:ln>
                <a:solidFill>
                  <a:schemeClr val="tx1"/>
                </a:solidFill>
                <a:effectLst/>
                <a:uLnTx/>
                <a:uFillTx/>
                <a:latin typeface="+mn-lt"/>
                <a:ea typeface="+mn-ea"/>
                <a:cs typeface="+mn-cs"/>
              </a:rPr>
              <a:t> </a:t>
            </a:r>
            <a:r>
              <a:rPr kumimoji="0" lang="en-GB" sz="3200" b="0" i="0" u="none" strike="noStrike" kern="1200" cap="none" spc="0" normalizeH="0" baseline="0" noProof="0" dirty="0" smtClean="0">
                <a:ln>
                  <a:noFill/>
                </a:ln>
                <a:solidFill>
                  <a:schemeClr val="tx1"/>
                </a:solidFill>
                <a:effectLst/>
                <a:uLnTx/>
                <a:uFillTx/>
                <a:latin typeface="+mn-lt"/>
                <a:ea typeface="+mn-ea"/>
                <a:cs typeface="+mn-cs"/>
              </a:rPr>
              <a:t>is </a:t>
            </a:r>
            <a:r>
              <a:rPr lang="en-US" sz="3200" dirty="0" smtClean="0"/>
              <a:t>a </a:t>
            </a:r>
            <a:r>
              <a:rPr lang="en-US" sz="3200" dirty="0" smtClean="0">
                <a:effectLst>
                  <a:outerShdw blurRad="38100" dist="38100" dir="2700000" algn="tl">
                    <a:srgbClr val="000000">
                      <a:alpha val="43137"/>
                    </a:srgbClr>
                  </a:outerShdw>
                </a:effectLst>
              </a:rPr>
              <a:t>test of thought; </a:t>
            </a:r>
          </a:p>
          <a:p>
            <a:pPr marL="342900" lvl="0" indent="-342900">
              <a:spcBef>
                <a:spcPct val="20000"/>
              </a:spcBef>
              <a:defRPr/>
            </a:pPr>
            <a:r>
              <a:rPr lang="en-US" sz="3200" dirty="0" smtClean="0">
                <a:effectLst>
                  <a:outerShdw blurRad="38100" dist="38100" dir="2700000" algn="tl">
                    <a:srgbClr val="000000">
                      <a:alpha val="43137"/>
                    </a:srgbClr>
                  </a:outerShdw>
                </a:effectLst>
              </a:rPr>
              <a:t>    success </a:t>
            </a:r>
            <a:r>
              <a:rPr lang="en-US" sz="3200" dirty="0" smtClean="0"/>
              <a:t>is</a:t>
            </a:r>
            <a:r>
              <a:rPr lang="en-US" sz="3200" dirty="0" smtClean="0">
                <a:effectLst>
                  <a:outerShdw blurRad="38100" dist="38100" dir="2700000" algn="tl">
                    <a:srgbClr val="000000">
                      <a:alpha val="43137"/>
                    </a:srgbClr>
                  </a:outerShdw>
                </a:effectLst>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a:t>
            </a:r>
            <a:r>
              <a:rPr kumimoji="0" lang="en-GB" sz="3200" b="0" i="0" u="none" strike="noStrike" kern="1200" cap="none" spc="0" normalizeH="0" baseline="0" noProof="0" dirty="0" smtClean="0">
                <a:ln>
                  <a:noFill/>
                </a:ln>
                <a:solidFill>
                  <a:schemeClr val="tx1"/>
                </a:solidFill>
                <a:effectLst/>
                <a:uLnTx/>
                <a:uFillTx/>
                <a:latin typeface="+mn-lt"/>
                <a:ea typeface="+mn-ea"/>
                <a:cs typeface="+mn-cs"/>
              </a:rPr>
              <a:t> result of</a:t>
            </a:r>
          </a:p>
          <a:p>
            <a:pPr marL="342900" lvl="0" indent="-342900">
              <a:spcBef>
                <a:spcPct val="20000"/>
              </a:spcBef>
              <a:defRPr/>
            </a:pPr>
            <a:r>
              <a:rPr lang="en-GB" sz="3200" dirty="0" smtClean="0"/>
              <a:t>   </a:t>
            </a:r>
            <a:r>
              <a:rPr kumimoji="0" lang="en-GB"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3200" b="1" i="1"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proper</a:t>
            </a:r>
            <a:r>
              <a:rPr kumimoji="0" lang="en-GB"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information processing</a:t>
            </a:r>
            <a:r>
              <a:rPr kumimoji="0" lang="en-GB" sz="3200" b="0" i="0" u="none" strike="noStrike" kern="1200" cap="none" spc="0" normalizeH="0" baseline="0" noProof="0" dirty="0" smtClean="0">
                <a:ln>
                  <a:noFill/>
                </a:ln>
                <a:solidFill>
                  <a:schemeClr val="tx1"/>
                </a:solidFill>
                <a:effectLst/>
                <a:uLnTx/>
                <a:uFillTx/>
                <a:latin typeface="+mn-lt"/>
                <a:ea typeface="+mn-ea"/>
                <a:cs typeface="+mn-cs"/>
              </a:rPr>
              <a:t>.</a:t>
            </a:r>
            <a:r>
              <a:rPr lang="en-US" sz="3200" dirty="0" smtClean="0"/>
              <a:t> </a:t>
            </a:r>
          </a:p>
          <a:p>
            <a:pPr marL="342900" lvl="0" indent="-342900">
              <a:spcBef>
                <a:spcPct val="20000"/>
              </a:spcBef>
              <a:defRPr/>
            </a:pPr>
            <a:r>
              <a:rPr lang="en-US" sz="3200" dirty="0" smtClean="0"/>
              <a:t>    Can  </a:t>
            </a:r>
            <a:r>
              <a:rPr lang="en-US" sz="3200" u="sng" spc="600" dirty="0" smtClean="0"/>
              <a:t>music</a:t>
            </a:r>
            <a:r>
              <a:rPr lang="en-US" sz="3200" dirty="0" smtClean="0"/>
              <a:t>  as part of our daily work environment contribute to this?</a:t>
            </a:r>
          </a:p>
          <a:p>
            <a:pPr marL="342900" lvl="0" indent="-342900">
              <a:spcBef>
                <a:spcPct val="20000"/>
              </a:spcBef>
              <a:defRPr/>
            </a:pPr>
            <a:r>
              <a:rPr lang="en-US" sz="3200" dirty="0" smtClean="0"/>
              <a:t>    And what kind of music?</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3559 0.03843 L 0.38611 0.47014 " pathEditMode="relative" rAng="0" ptsTypes="AA">
                                      <p:cBhvr>
                                        <p:cTn id="6" dur="500" fill="hold"/>
                                        <p:tgtEl>
                                          <p:spTgt spid="57346"/>
                                        </p:tgtEl>
                                        <p:attrNameLst>
                                          <p:attrName>ppt_x</p:attrName>
                                          <p:attrName>ppt_y</p:attrName>
                                        </p:attrNameLst>
                                      </p:cBhvr>
                                      <p:rCtr x="17500" y="2160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0 -2.59259E-6 L 0.30573 -0.00162 " pathEditMode="relative" rAng="0" ptsTypes="AA">
                                      <p:cBhvr>
                                        <p:cTn id="10" dur="500" fill="hold"/>
                                        <p:tgtEl>
                                          <p:spTgt spid="4"/>
                                        </p:tgtEl>
                                        <p:attrNameLst>
                                          <p:attrName>ppt_x</p:attrName>
                                          <p:attrName>ppt_y</p:attrName>
                                        </p:attrNameLst>
                                      </p:cBhvr>
                                      <p:rCtr x="15300" y="-100"/>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0"/>
            <a:ext cx="2786082" cy="1071546"/>
          </a:xfrm>
        </p:spPr>
        <p:txBody>
          <a:bodyPr>
            <a:normAutofit/>
          </a:bodyPr>
          <a:lstStyle/>
          <a:p>
            <a:pPr algn="ctr"/>
            <a:r>
              <a:rPr lang="en-US" sz="2800" dirty="0" smtClean="0"/>
              <a:t>Unmusical life , living death.</a:t>
            </a:r>
            <a:endParaRPr lang="el-GR" sz="2800" dirty="0"/>
          </a:p>
        </p:txBody>
      </p:sp>
      <p:sp>
        <p:nvSpPr>
          <p:cNvPr id="3" name="Content Placeholder 2"/>
          <p:cNvSpPr>
            <a:spLocks noGrp="1"/>
          </p:cNvSpPr>
          <p:nvPr>
            <p:ph idx="1"/>
          </p:nvPr>
        </p:nvSpPr>
        <p:spPr>
          <a:xfrm>
            <a:off x="4286248" y="214290"/>
            <a:ext cx="4857752" cy="6643710"/>
          </a:xfrm>
        </p:spPr>
        <p:txBody>
          <a:bodyPr>
            <a:normAutofit fontScale="77500" lnSpcReduction="20000"/>
          </a:bodyPr>
          <a:lstStyle/>
          <a:p>
            <a:r>
              <a:rPr lang="en-US" dirty="0" smtClean="0"/>
              <a:t>Music can make routine tasks more enjoyable.</a:t>
            </a:r>
          </a:p>
          <a:p>
            <a:r>
              <a:rPr lang="en-US" i="1" dirty="0" smtClean="0">
                <a:effectLst>
                  <a:outerShdw blurRad="38100" dist="38100" dir="2700000" algn="tl">
                    <a:srgbClr val="000000">
                      <a:alpha val="43137"/>
                    </a:srgbClr>
                  </a:outerShdw>
                </a:effectLst>
              </a:rPr>
              <a:t>Rhythm and  harmony  </a:t>
            </a:r>
            <a:r>
              <a:rPr lang="en-US" dirty="0" smtClean="0">
                <a:effectLst>
                  <a:outerShdw blurRad="38100" dist="38100" dir="2700000" algn="tl">
                    <a:srgbClr val="000000">
                      <a:alpha val="43137"/>
                    </a:srgbClr>
                  </a:outerShdw>
                </a:effectLst>
              </a:rPr>
              <a:t>reduce stress</a:t>
            </a:r>
            <a:r>
              <a:rPr lang="en-US" dirty="0" smtClean="0"/>
              <a:t> and put both soul and </a:t>
            </a:r>
            <a:r>
              <a:rPr lang="en-US" spc="300" dirty="0" smtClean="0">
                <a:effectLst>
                  <a:outerShdw blurRad="38100" dist="38100" dir="2700000" algn="tl">
                    <a:srgbClr val="000000">
                      <a:alpha val="43137"/>
                    </a:srgbClr>
                  </a:outerShdw>
                </a:effectLst>
              </a:rPr>
              <a:t>mind</a:t>
            </a:r>
            <a:r>
              <a:rPr lang="en-US" dirty="0" smtClean="0"/>
              <a:t> in  </a:t>
            </a:r>
            <a:r>
              <a:rPr lang="en-US" b="1" spc="600" dirty="0" smtClean="0">
                <a:effectLst>
                  <a:outerShdw blurRad="38100" dist="38100" dir="2700000" algn="tl">
                    <a:srgbClr val="000000">
                      <a:alpha val="43137"/>
                    </a:srgbClr>
                  </a:outerShdw>
                </a:effectLst>
              </a:rPr>
              <a:t>relaxation</a:t>
            </a:r>
            <a:r>
              <a:rPr lang="en-US" spc="600" dirty="0" smtClean="0"/>
              <a:t>, </a:t>
            </a:r>
            <a:r>
              <a:rPr lang="en-US" b="1" spc="600" dirty="0" smtClean="0">
                <a:effectLst>
                  <a:outerShdw blurRad="38100" dist="38100" dir="2700000" algn="tl">
                    <a:srgbClr val="000000">
                      <a:alpha val="43137"/>
                    </a:srgbClr>
                  </a:outerShdw>
                </a:effectLst>
              </a:rPr>
              <a:t>order and organization</a:t>
            </a:r>
            <a:r>
              <a:rPr lang="en-US" spc="600" dirty="0" smtClean="0"/>
              <a:t>.</a:t>
            </a:r>
          </a:p>
          <a:p>
            <a:r>
              <a:rPr lang="en-US" dirty="0" smtClean="0"/>
              <a:t>Hearing isolated musical components can actually </a:t>
            </a:r>
            <a:r>
              <a:rPr lang="en-US" dirty="0" smtClean="0">
                <a:effectLst>
                  <a:outerShdw blurRad="38100" dist="38100" dir="2700000" algn="tl">
                    <a:srgbClr val="000000">
                      <a:alpha val="43137"/>
                    </a:srgbClr>
                  </a:outerShdw>
                </a:effectLst>
              </a:rPr>
              <a:t>change the way we  </a:t>
            </a:r>
            <a:r>
              <a:rPr lang="en-US" spc="600" dirty="0" smtClean="0">
                <a:effectLst>
                  <a:outerShdw blurRad="38100" dist="38100" dir="2700000" algn="tl">
                    <a:srgbClr val="000000">
                      <a:alpha val="43137"/>
                    </a:srgbClr>
                  </a:outerShdw>
                </a:effectLst>
              </a:rPr>
              <a:t>think</a:t>
            </a:r>
            <a:r>
              <a:rPr lang="en-US" dirty="0" smtClean="0"/>
              <a:t>.</a:t>
            </a:r>
          </a:p>
          <a:p>
            <a:r>
              <a:rPr lang="en-US" dirty="0" smtClean="0"/>
              <a:t>Listening to consonant intervals, used in myriad compositions as vehicles of resolution and harmony, helps us </a:t>
            </a:r>
            <a:r>
              <a:rPr lang="en-US" dirty="0" smtClean="0">
                <a:effectLst>
                  <a:outerShdw blurRad="38100" dist="38100" dir="2700000" algn="tl">
                    <a:srgbClr val="000000">
                      <a:alpha val="43137"/>
                    </a:srgbClr>
                  </a:outerShdw>
                </a:effectLst>
              </a:rPr>
              <a:t>think in broad, inclusive categories</a:t>
            </a:r>
            <a:r>
              <a:rPr lang="en-US" dirty="0" smtClean="0"/>
              <a:t>, </a:t>
            </a:r>
            <a:r>
              <a:rPr lang="en-US" dirty="0" smtClean="0">
                <a:effectLst>
                  <a:outerShdw blurRad="38100" dist="38100" dir="2700000" algn="tl">
                    <a:srgbClr val="000000">
                      <a:alpha val="43137"/>
                    </a:srgbClr>
                  </a:outerShdw>
                </a:effectLst>
              </a:rPr>
              <a:t>organize our data in an efficient way</a:t>
            </a:r>
            <a:r>
              <a:rPr lang="en-US" dirty="0" smtClean="0"/>
              <a:t>, and </a:t>
            </a:r>
            <a:r>
              <a:rPr lang="en-US" dirty="0" smtClean="0">
                <a:effectLst>
                  <a:outerShdw blurRad="38100" dist="38100" dir="2700000" algn="tl">
                    <a:srgbClr val="000000">
                      <a:alpha val="43137"/>
                    </a:srgbClr>
                  </a:outerShdw>
                </a:effectLst>
              </a:rPr>
              <a:t>bring out the </a:t>
            </a:r>
            <a:r>
              <a:rPr lang="en-US" dirty="0" smtClean="0">
                <a:solidFill>
                  <a:srgbClr val="FF0000"/>
                </a:solidFill>
                <a:effectLst>
                  <a:outerShdw blurRad="38100" dist="38100" dir="2700000" algn="tl">
                    <a:srgbClr val="000000">
                      <a:alpha val="43137"/>
                    </a:srgbClr>
                  </a:outerShdw>
                </a:effectLst>
              </a:rPr>
              <a:t>concrete mindset</a:t>
            </a:r>
            <a:r>
              <a:rPr lang="en-US" dirty="0" smtClean="0"/>
              <a:t>, </a:t>
            </a:r>
            <a:r>
              <a:rPr lang="en-US" b="1" spc="300" dirty="0" smtClean="0"/>
              <a:t>so helpful to the </a:t>
            </a:r>
            <a:r>
              <a:rPr lang="en-US" b="1" spc="600" dirty="0" smtClean="0">
                <a:effectLst>
                  <a:outerShdw blurRad="38100" dist="38100" dir="2700000" algn="tl">
                    <a:srgbClr val="000000">
                      <a:alpha val="43137"/>
                    </a:srgbClr>
                  </a:outerShdw>
                </a:effectLst>
              </a:rPr>
              <a:t>pathologist</a:t>
            </a:r>
            <a:r>
              <a:rPr lang="en-US" b="1" spc="300" dirty="0" smtClean="0"/>
              <a:t> for the </a:t>
            </a:r>
            <a:r>
              <a:rPr lang="en-US" b="1" u="sng" spc="600" dirty="0" smtClean="0">
                <a:effectLst>
                  <a:outerShdw blurRad="38100" dist="38100" dir="2700000" algn="tl">
                    <a:srgbClr val="000000">
                      <a:alpha val="43137"/>
                    </a:srgbClr>
                  </a:outerShdw>
                </a:effectLst>
              </a:rPr>
              <a:t>diagnostic</a:t>
            </a:r>
            <a:r>
              <a:rPr lang="en-US" b="1" u="sng" spc="300" dirty="0" smtClean="0">
                <a:effectLst>
                  <a:outerShdw blurRad="38100" dist="38100" dir="2700000" algn="tl">
                    <a:srgbClr val="000000">
                      <a:alpha val="43137"/>
                    </a:srgbClr>
                  </a:outerShdw>
                </a:effectLst>
              </a:rPr>
              <a:t> procedure</a:t>
            </a:r>
            <a:r>
              <a:rPr lang="en-US" b="1" spc="300" dirty="0" smtClean="0"/>
              <a:t>.</a:t>
            </a:r>
            <a:endParaRPr lang="el-GR" b="1" spc="300" dirty="0"/>
          </a:p>
        </p:txBody>
      </p:sp>
      <p:sp>
        <p:nvSpPr>
          <p:cNvPr id="4" name="Text Placeholder 3"/>
          <p:cNvSpPr>
            <a:spLocks noGrp="1"/>
          </p:cNvSpPr>
          <p:nvPr>
            <p:ph type="body" sz="half" idx="2"/>
          </p:nvPr>
        </p:nvSpPr>
        <p:spPr>
          <a:xfrm>
            <a:off x="0" y="3143248"/>
            <a:ext cx="4643438" cy="3714752"/>
          </a:xfrm>
        </p:spPr>
        <p:txBody>
          <a:bodyPr>
            <a:normAutofit fontScale="77500" lnSpcReduction="20000"/>
          </a:bodyPr>
          <a:lstStyle/>
          <a:p>
            <a:pPr algn="ctr"/>
            <a:r>
              <a:rPr lang="en-US" sz="3600" dirty="0" smtClean="0">
                <a:effectLst>
                  <a:outerShdw blurRad="38100" dist="38100" dir="2700000" algn="tl">
                    <a:srgbClr val="000000">
                      <a:alpha val="43137"/>
                    </a:srgbClr>
                  </a:outerShdw>
                </a:effectLst>
              </a:rPr>
              <a:t>Music’s ability to conjure up </a:t>
            </a:r>
          </a:p>
          <a:p>
            <a:pPr algn="ctr"/>
            <a:r>
              <a:rPr lang="en-US" sz="3600" dirty="0" smtClean="0">
                <a:effectLst>
                  <a:outerShdw blurRad="38100" dist="38100" dir="2700000" algn="tl">
                    <a:srgbClr val="000000">
                      <a:alpha val="43137"/>
                    </a:srgbClr>
                  </a:outerShdw>
                </a:effectLst>
              </a:rPr>
              <a:t>highly specific mental states.</a:t>
            </a:r>
          </a:p>
          <a:p>
            <a:endParaRPr lang="en-US" sz="2800" dirty="0" smtClean="0">
              <a:effectLst>
                <a:outerShdw blurRad="38100" dist="38100" dir="2700000" algn="tl">
                  <a:srgbClr val="000000">
                    <a:alpha val="43137"/>
                  </a:srgbClr>
                </a:outerShdw>
              </a:effectLst>
            </a:endParaRPr>
          </a:p>
          <a:p>
            <a:r>
              <a:rPr lang="en-US" sz="2800" dirty="0" smtClean="0"/>
              <a:t>It is a fact that surgeons often listen to music in the operating room and they work more effectively when they do.</a:t>
            </a:r>
          </a:p>
          <a:p>
            <a:r>
              <a:rPr lang="en-US" sz="2800" dirty="0" smtClean="0">
                <a:effectLst>
                  <a:outerShdw blurRad="38100" dist="38100" dir="2700000" algn="tl">
                    <a:srgbClr val="000000">
                      <a:alpha val="43137"/>
                    </a:srgbClr>
                  </a:outerShdw>
                </a:effectLst>
              </a:rPr>
              <a:t>Tiny</a:t>
            </a:r>
            <a:r>
              <a:rPr lang="en-US" sz="2800" dirty="0" smtClean="0"/>
              <a:t>, almost immeasurable </a:t>
            </a:r>
            <a:r>
              <a:rPr lang="en-US" sz="2800" dirty="0" smtClean="0">
                <a:effectLst>
                  <a:outerShdw blurRad="38100" dist="38100" dir="2700000" algn="tl">
                    <a:srgbClr val="000000">
                      <a:alpha val="43137"/>
                    </a:srgbClr>
                  </a:outerShdw>
                </a:effectLst>
              </a:rPr>
              <a:t>features in a piece of music</a:t>
            </a:r>
            <a:r>
              <a:rPr lang="en-US" sz="2800" dirty="0" smtClean="0"/>
              <a:t> have the power to </a:t>
            </a:r>
            <a:r>
              <a:rPr lang="en-US" sz="2800" b="1" spc="300" dirty="0" smtClean="0"/>
              <a:t>elicit</a:t>
            </a:r>
            <a:r>
              <a:rPr lang="en-US" sz="2800" dirty="0" smtClean="0"/>
              <a:t> </a:t>
            </a:r>
            <a:r>
              <a:rPr lang="en-US" sz="2800" dirty="0" smtClean="0">
                <a:effectLst>
                  <a:outerShdw blurRad="38100" dist="38100" dir="2700000" algn="tl">
                    <a:srgbClr val="000000">
                      <a:alpha val="43137"/>
                    </a:srgbClr>
                  </a:outerShdw>
                </a:effectLst>
              </a:rPr>
              <a:t>deeply personal and </a:t>
            </a:r>
            <a:r>
              <a:rPr lang="en-US" sz="2800" b="1" dirty="0" smtClean="0">
                <a:effectLst>
                  <a:outerShdw blurRad="38100" dist="38100" dir="2700000" algn="tl">
                    <a:srgbClr val="000000">
                      <a:alpha val="43137"/>
                    </a:srgbClr>
                  </a:outerShdw>
                </a:effectLst>
              </a:rPr>
              <a:t>specific patterns of  </a:t>
            </a:r>
            <a:r>
              <a:rPr lang="en-US" sz="2800" b="1" spc="600" dirty="0" smtClean="0">
                <a:effectLst>
                  <a:outerShdw blurRad="38100" dist="38100" dir="2700000" algn="tl">
                    <a:srgbClr val="000000">
                      <a:alpha val="43137"/>
                    </a:srgbClr>
                  </a:outerShdw>
                </a:effectLst>
              </a:rPr>
              <a:t>thought</a:t>
            </a:r>
            <a:r>
              <a:rPr lang="en-US" sz="2800" dirty="0" smtClean="0">
                <a:effectLst>
                  <a:outerShdw blurRad="38100" dist="38100" dir="2700000" algn="tl">
                    <a:srgbClr val="000000">
                      <a:alpha val="43137"/>
                    </a:srgbClr>
                  </a:outerShdw>
                </a:effectLst>
              </a:rPr>
              <a:t> </a:t>
            </a:r>
            <a:r>
              <a:rPr lang="en-US" sz="2800" dirty="0" smtClean="0"/>
              <a:t>and </a:t>
            </a:r>
            <a:r>
              <a:rPr lang="en-US" sz="2800" dirty="0" smtClean="0">
                <a:effectLst>
                  <a:outerShdw blurRad="38100" dist="38100" dir="2700000" algn="tl">
                    <a:srgbClr val="000000">
                      <a:alpha val="43137"/>
                    </a:srgbClr>
                  </a:outerShdw>
                </a:effectLst>
              </a:rPr>
              <a:t>emotion</a:t>
            </a:r>
            <a:r>
              <a:rPr lang="en-US" sz="2800" dirty="0" smtClean="0"/>
              <a:t> in human listeners.</a:t>
            </a:r>
            <a:endParaRPr lang="el-GR" sz="2800" dirty="0"/>
          </a:p>
        </p:txBody>
      </p:sp>
      <p:pic>
        <p:nvPicPr>
          <p:cNvPr id="147458" name="Picture 2" descr="http://spider.georgetowncollege.edu/music/burnette/Images/IntervalsMajorKeys.jpg"/>
          <p:cNvPicPr>
            <a:picLocks noChangeAspect="1" noChangeArrowheads="1"/>
          </p:cNvPicPr>
          <p:nvPr/>
        </p:nvPicPr>
        <p:blipFill>
          <a:blip r:embed="rId3" cstate="print"/>
          <a:srcRect/>
          <a:stretch>
            <a:fillRect/>
          </a:stretch>
        </p:blipFill>
        <p:spPr bwMode="auto">
          <a:xfrm>
            <a:off x="642910" y="1071546"/>
            <a:ext cx="3429023" cy="1427181"/>
          </a:xfrm>
          <a:prstGeom prst="rect">
            <a:avLst/>
          </a:prstGeom>
          <a:noFill/>
        </p:spPr>
      </p:pic>
      <p:sp>
        <p:nvSpPr>
          <p:cNvPr id="6" name="Rectangle 5"/>
          <p:cNvSpPr/>
          <p:nvPr/>
        </p:nvSpPr>
        <p:spPr>
          <a:xfrm>
            <a:off x="571472" y="2500306"/>
            <a:ext cx="3571900" cy="646331"/>
          </a:xfrm>
          <a:prstGeom prst="rect">
            <a:avLst/>
          </a:prstGeom>
        </p:spPr>
        <p:txBody>
          <a:bodyPr wrap="square">
            <a:spAutoFit/>
          </a:bodyPr>
          <a:lstStyle/>
          <a:p>
            <a:pPr algn="ctr"/>
            <a:r>
              <a:rPr lang="en-US" dirty="0" smtClean="0"/>
              <a:t>The  </a:t>
            </a:r>
            <a:r>
              <a:rPr lang="en-US" b="1" spc="600" dirty="0" smtClean="0">
                <a:effectLst>
                  <a:outerShdw blurRad="38100" dist="38100" dir="2700000" algn="tl">
                    <a:srgbClr val="000000">
                      <a:alpha val="43137"/>
                    </a:srgbClr>
                  </a:outerShdw>
                </a:effectLst>
              </a:rPr>
              <a:t>cognitive</a:t>
            </a:r>
            <a:r>
              <a:rPr lang="en-US" dirty="0" smtClean="0"/>
              <a:t> ramifications </a:t>
            </a:r>
          </a:p>
          <a:p>
            <a:pPr algn="ctr"/>
            <a:r>
              <a:rPr lang="en-US" dirty="0" smtClean="0"/>
              <a:t>of unpacked melodic compounds.</a:t>
            </a:r>
            <a:endParaRPr lang="el-GR" dirty="0"/>
          </a:p>
        </p:txBody>
      </p:sp>
      <p:pic>
        <p:nvPicPr>
          <p:cNvPr id="7" name="MOZART Adagio from Divertimento KV 334.wma">
            <a:hlinkClick r:id="" action="ppaction://media"/>
          </p:cNvPr>
          <p:cNvPicPr>
            <a:picLocks noRot="1" noChangeAspect="1"/>
          </p:cNvPicPr>
          <p:nvPr>
            <a:audioFile r:link="rId1"/>
          </p:nvPr>
        </p:nvPicPr>
        <p:blipFill>
          <a:blip r:embed="rId4" cstate="print"/>
          <a:stretch>
            <a:fillRect/>
          </a:stretch>
        </p:blipFill>
        <p:spPr>
          <a:xfrm>
            <a:off x="539552" y="332656"/>
            <a:ext cx="304800" cy="304800"/>
          </a:xfrm>
          <a:prstGeom prst="rect">
            <a:avLst/>
          </a:prstGeom>
        </p:spPr>
      </p:pic>
      <mc:AlternateContent xmlns:mc="http://schemas.openxmlformats.org/markup-compatibility/2006">
        <mc:Choice xmlns:p14="http://schemas.microsoft.com/office/powerpoint/2010/main" xmlns="" Requires="p14">
          <p:contentPart p14:bwMode="auto" r:id="rId5">
            <p14:nvContentPartPr>
              <p14:cNvPr id="147459" name="Ink 3"/>
              <p14:cNvContentPartPr>
                <a14:cpLocks xmlns:a14="http://schemas.microsoft.com/office/drawing/2010/main" noRot="1" noChangeAspect="1" noEditPoints="1" noChangeArrowheads="1" noChangeShapeType="1"/>
              </p14:cNvContentPartPr>
              <p14:nvPr/>
            </p14:nvContentPartPr>
            <p14:xfrm>
              <a:off x="2051050" y="1557338"/>
              <a:ext cx="341313" cy="509587"/>
            </p14:xfrm>
          </p:contentPart>
        </mc:Choice>
        <mc:Fallback>
          <p:pic>
            <p:nvPicPr>
              <p:cNvPr id="147459" name="Ink 3"/>
              <p:cNvPicPr>
                <a:picLocks noRot="1" noChangeAspect="1" noEditPoints="1" noChangeArrowheads="1" noChangeShapeType="1"/>
              </p:cNvPicPr>
              <p:nvPr/>
            </p:nvPicPr>
            <p:blipFill>
              <a:blip r:embed="rId6" cstate="print"/>
              <a:stretch>
                <a:fillRect/>
              </a:stretch>
            </p:blipFill>
            <p:spPr>
              <a:xfrm>
                <a:off x="2041728" y="1548021"/>
                <a:ext cx="359956" cy="528222"/>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47458"/>
                                        </p:tgtEl>
                                        <p:attrNameLst>
                                          <p:attrName>style.visibility</p:attrName>
                                        </p:attrNameLst>
                                      </p:cBhvr>
                                      <p:to>
                                        <p:strVal val="visible"/>
                                      </p:to>
                                    </p:set>
                                    <p:animEffect transition="in" filter="fade">
                                      <p:cBhvr>
                                        <p:cTn id="29" dur="500"/>
                                        <p:tgtEl>
                                          <p:spTgt spid="14745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7459"/>
                                        </p:tgtEl>
                                        <p:attrNameLst>
                                          <p:attrName>style.visibility</p:attrName>
                                        </p:attrNameLst>
                                      </p:cBhvr>
                                      <p:to>
                                        <p:strVal val="visible"/>
                                      </p:to>
                                    </p:set>
                                    <p:animEffect transition="in" filter="fade">
                                      <p:cBhvr>
                                        <p:cTn id="37" dur="500"/>
                                        <p:tgtEl>
                                          <p:spTgt spid="1474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38"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3" grpId="0" build="p"/>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www.hotel-r.net/im/hotel/es/mozart-13.png"/>
          <p:cNvPicPr>
            <a:picLocks noChangeAspect="1" noChangeArrowheads="1"/>
          </p:cNvPicPr>
          <p:nvPr/>
        </p:nvPicPr>
        <p:blipFill>
          <a:blip r:embed="rId2" cstate="print"/>
          <a:srcRect/>
          <a:stretch>
            <a:fillRect/>
          </a:stretch>
        </p:blipFill>
        <p:spPr bwMode="auto">
          <a:xfrm>
            <a:off x="5364088" y="4005064"/>
            <a:ext cx="2996264" cy="2071702"/>
          </a:xfrm>
          <a:prstGeom prst="rect">
            <a:avLst/>
          </a:prstGeom>
          <a:noFill/>
        </p:spPr>
      </p:pic>
      <p:sp>
        <p:nvSpPr>
          <p:cNvPr id="150532" name="Rectangle 4"/>
          <p:cNvSpPr>
            <a:spLocks noChangeArrowheads="1"/>
          </p:cNvSpPr>
          <p:nvPr/>
        </p:nvSpPr>
        <p:spPr bwMode="auto">
          <a:xfrm>
            <a:off x="0" y="-79653"/>
            <a:ext cx="4643438" cy="70173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222222"/>
                </a:solidFill>
                <a:effectLst/>
                <a:cs typeface="Arial" pitchFamily="34" charset="0"/>
              </a:rPr>
              <a:t>We can describe the </a:t>
            </a:r>
            <a:r>
              <a:rPr kumimoji="0" lang="en-US"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beneficial</a:t>
            </a:r>
            <a:r>
              <a:rPr kumimoji="0" lang="en-US" b="0" i="0" u="none" strike="noStrike" cap="none" normalizeH="0" baseline="0" dirty="0" smtClean="0">
                <a:ln>
                  <a:noFill/>
                </a:ln>
                <a:solidFill>
                  <a:srgbClr val="222222"/>
                </a:solidFill>
                <a:effectLst/>
                <a:cs typeface="Arial" pitchFamily="34" charset="0"/>
              </a:rPr>
              <a:t>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effect of classical music on the brain </a:t>
            </a:r>
            <a:r>
              <a:rPr kumimoji="0" lang="el-GR" b="0" i="0" u="none" strike="noStrike" cap="none" normalizeH="0" baseline="0" dirty="0" smtClean="0">
                <a:ln>
                  <a:noFill/>
                </a:ln>
                <a:solidFill>
                  <a:srgbClr val="222222"/>
                </a:solidFill>
                <a:effectLst/>
                <a:cs typeface="Arial" pitchFamily="34" charset="0"/>
              </a:rPr>
              <a:t>being composed of two effec</a:t>
            </a:r>
            <a:r>
              <a:rPr kumimoji="0" lang="en-US" b="0" i="0" u="none" strike="noStrike" cap="none" normalizeH="0" baseline="0" dirty="0" err="1" smtClean="0">
                <a:ln>
                  <a:noFill/>
                </a:ln>
                <a:solidFill>
                  <a:srgbClr val="222222"/>
                </a:solidFill>
                <a:effectLst/>
                <a:cs typeface="Arial" pitchFamily="34" charset="0"/>
              </a:rPr>
              <a:t>ts;</a:t>
            </a:r>
            <a:r>
              <a:rPr lang="en-US" dirty="0" err="1" smtClean="0">
                <a:solidFill>
                  <a:srgbClr val="222222"/>
                </a:solidFill>
                <a:cs typeface="Arial" pitchFamily="34" charset="0"/>
              </a:rPr>
              <a:t>t</a:t>
            </a:r>
            <a:r>
              <a:rPr kumimoji="0" lang="el-GR" b="0" i="0" u="none" strike="noStrike" cap="none" normalizeH="0" baseline="0" dirty="0" smtClean="0">
                <a:ln>
                  <a:noFill/>
                </a:ln>
                <a:solidFill>
                  <a:srgbClr val="222222"/>
                </a:solidFill>
                <a:effectLst/>
                <a:cs typeface="Arial" pitchFamily="34" charset="0"/>
              </a:rPr>
              <a:t>he first is due to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rhythm,</a:t>
            </a:r>
            <a:r>
              <a:rPr kumimoji="0" lang="el-GR" b="0" i="0" u="none" strike="noStrike" cap="none" normalizeH="0" baseline="0" dirty="0" smtClean="0">
                <a:ln>
                  <a:noFill/>
                </a:ln>
                <a:solidFill>
                  <a:srgbClr val="222222"/>
                </a:solidFill>
                <a:effectLst/>
                <a:cs typeface="Arial" pitchFamily="34" charset="0"/>
              </a:rPr>
              <a:t> that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synchronizes with the body’s vital rhythms</a:t>
            </a:r>
            <a:r>
              <a:rPr kumimoji="0" lang="el-GR" b="0" i="0" u="none" strike="noStrike" cap="none" normalizeH="0" baseline="0" dirty="0" smtClean="0">
                <a:ln>
                  <a:noFill/>
                </a:ln>
                <a:solidFill>
                  <a:srgbClr val="222222"/>
                </a:solidFill>
                <a:effectLst/>
                <a:cs typeface="Arial" pitchFamily="34" charset="0"/>
              </a:rPr>
              <a:t>, and produces the proper mood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for increased cognitive </a:t>
            </a:r>
            <a:r>
              <a:rPr kumimoji="0" lang="el-GR" b="0" i="0" u="none" strike="noStrike" cap="none" normalizeH="0" baseline="0" dirty="0" smtClean="0">
                <a:ln>
                  <a:noFill/>
                </a:ln>
                <a:solidFill>
                  <a:srgbClr val="222222"/>
                </a:solidFill>
                <a:effectLst/>
                <a:cs typeface="Arial" pitchFamily="34" charset="0"/>
              </a:rPr>
              <a:t>and creative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capabilities.</a:t>
            </a:r>
            <a:r>
              <a:rPr kumimoji="0" lang="el-GR" b="0" i="0" u="none" strike="noStrike" cap="none" normalizeH="0" baseline="0" dirty="0" smtClean="0">
                <a:ln>
                  <a:noFill/>
                </a:ln>
                <a:solidFill>
                  <a:srgbClr val="222222"/>
                </a:solidFill>
                <a:effectLst/>
                <a:cs typeface="Arial" pitchFamily="34" charset="0"/>
              </a:rPr>
              <a:t> The second effect is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melody,</a:t>
            </a:r>
            <a:r>
              <a:rPr kumimoji="0" lang="el-GR" b="0" i="0" u="none" strike="noStrike" cap="none" normalizeH="0" baseline="0" dirty="0" smtClean="0">
                <a:ln>
                  <a:noFill/>
                </a:ln>
                <a:solidFill>
                  <a:srgbClr val="222222"/>
                </a:solidFill>
                <a:effectLst/>
                <a:cs typeface="Arial" pitchFamily="34" charset="0"/>
              </a:rPr>
              <a:t> that gets along with thoughts</a:t>
            </a:r>
            <a:r>
              <a:rPr lang="en-US" dirty="0" smtClean="0">
                <a:solidFill>
                  <a:srgbClr val="222222"/>
                </a:solidFill>
                <a:cs typeface="Arial" pitchFamily="34" charset="0"/>
              </a:rPr>
              <a:t>’</a:t>
            </a:r>
            <a:r>
              <a:rPr kumimoji="0" lang="el-GR" b="0" i="0" u="none" strike="noStrike" cap="none" normalizeH="0" baseline="0" dirty="0" smtClean="0">
                <a:ln>
                  <a:noFill/>
                </a:ln>
                <a:solidFill>
                  <a:srgbClr val="222222"/>
                </a:solidFill>
                <a:effectLst/>
                <a:cs typeface="Arial" pitchFamily="34" charset="0"/>
              </a:rPr>
              <a:t> resolutions and gives to the person the warm feeling that he or she is able to tackle new challenges, by setting a path in the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invention of new solutions </a:t>
            </a:r>
            <a:r>
              <a:rPr kumimoji="0" lang="el-GR" b="0" i="0" u="none" strike="noStrike" cap="none" normalizeH="0" baseline="0" dirty="0" smtClean="0">
                <a:ln>
                  <a:noFill/>
                </a:ln>
                <a:solidFill>
                  <a:srgbClr val="222222"/>
                </a:solidFill>
                <a:effectLst/>
                <a:cs typeface="Arial" pitchFamily="34" charset="0"/>
              </a:rPr>
              <a:t>and providing the ability to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make the correct choice among possible solutions</a:t>
            </a:r>
            <a:r>
              <a:rPr kumimoji="0" lang="el-GR" b="0" i="0" u="none" strike="noStrike" cap="none" normalizeH="0" baseline="0" dirty="0" smtClean="0">
                <a:ln>
                  <a:noFill/>
                </a:ln>
                <a:solidFill>
                  <a:srgbClr val="222222"/>
                </a:solidFill>
                <a:effectLst/>
                <a:cs typeface="Arial" pitchFamily="34" charset="0"/>
              </a:rPr>
              <a:t>. Melody and rhythm, together, act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in synergy </a:t>
            </a:r>
            <a:r>
              <a:rPr kumimoji="0" lang="el-GR" b="0" i="0" u="none" strike="noStrike" cap="none" normalizeH="0" baseline="0" dirty="0" smtClean="0">
                <a:ln>
                  <a:noFill/>
                </a:ln>
                <a:solidFill>
                  <a:srgbClr val="222222"/>
                </a:solidFill>
                <a:effectLst/>
                <a:cs typeface="Arial" pitchFamily="34" charset="0"/>
              </a:rPr>
              <a:t>with the brain</a:t>
            </a:r>
            <a:r>
              <a:rPr kumimoji="0" lang="en-US" b="0" i="0" u="none" strike="noStrike" cap="none" normalizeH="0" baseline="0" dirty="0" smtClean="0">
                <a:ln>
                  <a:noFill/>
                </a:ln>
                <a:solidFill>
                  <a:srgbClr val="222222"/>
                </a:solidFill>
                <a:effectLst/>
                <a:cs typeface="Arial" pitchFamily="34" charset="0"/>
              </a:rPr>
              <a:t>.</a:t>
            </a:r>
            <a:endParaRPr kumimoji="0" lang="el-GR" b="0" i="0" u="none" strike="noStrike" cap="none" normalizeH="0" baseline="0" dirty="0" smtClean="0">
              <a:ln>
                <a:noFill/>
              </a:ln>
              <a:solidFill>
                <a:srgbClr val="222222"/>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rgbClr val="222222"/>
                </a:solidFill>
                <a:effectLst/>
                <a:cs typeface="Arial" pitchFamily="34" charset="0"/>
              </a:rPr>
              <a:t>      The rigorous order of the </a:t>
            </a:r>
            <a:r>
              <a:rPr kumimoji="0" lang="en-US" b="0" i="0" u="none" strike="noStrike" cap="none" normalizeH="0" baseline="0" dirty="0" smtClean="0">
                <a:ln>
                  <a:noFill/>
                </a:ln>
                <a:solidFill>
                  <a:srgbClr val="222222"/>
                </a:solidFill>
                <a:effectLst/>
                <a:cs typeface="Arial" pitchFamily="34" charset="0"/>
              </a:rPr>
              <a:t>logical </a:t>
            </a:r>
            <a:r>
              <a:rPr kumimoji="0" lang="el-GR" b="0" i="0" u="none" strike="noStrike" cap="none" normalizeH="0" baseline="0" dirty="0" smtClean="0">
                <a:ln>
                  <a:noFill/>
                </a:ln>
                <a:solidFill>
                  <a:srgbClr val="222222"/>
                </a:solidFill>
                <a:effectLst/>
                <a:cs typeface="Arial" pitchFamily="34" charset="0"/>
              </a:rPr>
              <a:t>music from the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baroque and classical periods </a:t>
            </a:r>
            <a:r>
              <a:rPr kumimoji="0" lang="el-GR" b="0" i="0" u="none" strike="noStrike" cap="none" normalizeH="0" baseline="0" dirty="0" smtClean="0">
                <a:ln>
                  <a:noFill/>
                </a:ln>
                <a:solidFill>
                  <a:srgbClr val="222222"/>
                </a:solidFill>
                <a:effectLst/>
                <a:cs typeface="Arial" pitchFamily="34" charset="0"/>
              </a:rPr>
              <a:t>causes the brain to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experience more serotonin release</a:t>
            </a:r>
            <a:r>
              <a:rPr kumimoji="0" lang="el-GR" b="0" i="0" u="none" strike="noStrike" cap="none" normalizeH="0" baseline="0" dirty="0" smtClean="0">
                <a:ln>
                  <a:noFill/>
                </a:ln>
                <a:solidFill>
                  <a:srgbClr val="222222"/>
                </a:solidFill>
                <a:effectLst/>
                <a:cs typeface="Arial" pitchFamily="34" charset="0"/>
              </a:rPr>
              <a:t>, letting the body and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mind perform better</a:t>
            </a:r>
            <a:r>
              <a:rPr kumimoji="0" lang="en-US"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a:t>
            </a:r>
            <a:r>
              <a:rPr kumimoji="0" lang="el-GR" b="0" i="0" u="none" strike="noStrike" cap="none" normalizeH="0" baseline="0" dirty="0" smtClean="0">
                <a:ln>
                  <a:noFill/>
                </a:ln>
                <a:solidFill>
                  <a:srgbClr val="222222"/>
                </a:solidFill>
                <a:effectLst/>
                <a:cs typeface="Arial" pitchFamily="34" charset="0"/>
              </a:rPr>
              <a:t> This order includes specific patterns in rhythm and pitch, character contrast, repetitions, and alterations of the theme. It is the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beat</a:t>
            </a:r>
            <a:r>
              <a:rPr kumimoji="0" lang="el-GR" b="0" i="0" u="none" strike="noStrike" cap="none" normalizeH="0" baseline="0" dirty="0" smtClean="0">
                <a:ln>
                  <a:noFill/>
                </a:ln>
                <a:solidFill>
                  <a:srgbClr val="222222"/>
                </a:solidFill>
                <a:effectLst/>
                <a:cs typeface="Arial" pitchFamily="34" charset="0"/>
              </a:rPr>
              <a:t> that establishes the crucial effect of music on our body, together with the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enhancement of cognitive and creative functions </a:t>
            </a:r>
            <a:r>
              <a:rPr kumimoji="0" lang="el-GR" b="0" i="0" u="none" strike="noStrike" cap="none" normalizeH="0" baseline="0" dirty="0" smtClean="0">
                <a:ln>
                  <a:noFill/>
                </a:ln>
                <a:solidFill>
                  <a:srgbClr val="222222"/>
                </a:solidFill>
                <a:effectLst/>
                <a:cs typeface="Arial" pitchFamily="34" charset="0"/>
              </a:rPr>
              <a:t>of the brain, supported from </a:t>
            </a:r>
            <a:r>
              <a:rPr kumimoji="0" lang="el-GR" b="0" i="0" u="none" strike="noStrike" cap="none" normalizeH="0" baseline="0" dirty="0" smtClean="0">
                <a:ln>
                  <a:noFill/>
                </a:ln>
                <a:solidFill>
                  <a:srgbClr val="222222"/>
                </a:solidFill>
                <a:effectLst>
                  <a:outerShdw blurRad="38100" dist="38100" dir="2700000" algn="tl">
                    <a:srgbClr val="000000">
                      <a:alpha val="43137"/>
                    </a:srgbClr>
                  </a:outerShdw>
                </a:effectLst>
                <a:cs typeface="Arial" pitchFamily="34" charset="0"/>
              </a:rPr>
              <a:t>the right melody</a:t>
            </a:r>
            <a:r>
              <a:rPr kumimoji="0" lang="el-GR" sz="1600" b="0" i="0" u="none" strike="noStrike" cap="none" normalizeH="0" baseline="0" dirty="0" smtClean="0">
                <a:ln>
                  <a:noFill/>
                </a:ln>
                <a:solidFill>
                  <a:srgbClr val="222222"/>
                </a:solidFill>
                <a:effectLst/>
                <a:latin typeface="Verdana" pitchFamily="34" charset="0"/>
                <a:cs typeface="Arial" pitchFamily="34" charset="0"/>
              </a:rPr>
              <a:t>.</a:t>
            </a:r>
            <a:r>
              <a:rPr kumimoji="0" lang="el-GR" sz="1600" b="0" i="0" u="none" strike="noStrike" cap="none" normalizeH="0" baseline="0" dirty="0" smtClean="0">
                <a:ln>
                  <a:noFill/>
                </a:ln>
                <a:solidFill>
                  <a:schemeClr val="tx1"/>
                </a:solidFill>
                <a:effectLst/>
                <a:latin typeface="Arial" pitchFamily="34" charset="0"/>
                <a:cs typeface="Arial" pitchFamily="34" charset="0"/>
              </a:rPr>
              <a:t> </a:t>
            </a:r>
            <a:endParaRPr kumimoji="0" lang="el-GR" sz="1600" b="0" i="0" u="none" strike="noStrike" cap="none" normalizeH="0" baseline="0" dirty="0" smtClean="0">
              <a:ln>
                <a:noFill/>
              </a:ln>
              <a:solidFill>
                <a:srgbClr val="222222"/>
              </a:solidFill>
              <a:effectLst/>
              <a:latin typeface="Verdana" pitchFamily="34" charset="0"/>
              <a:cs typeface="Arial" pitchFamily="34" charset="0"/>
            </a:endParaRPr>
          </a:p>
        </p:txBody>
      </p:sp>
      <p:pic>
        <p:nvPicPr>
          <p:cNvPr id="150533" name="Picture 5" descr="Serotonin molecule"/>
          <p:cNvPicPr>
            <a:picLocks noChangeAspect="1" noChangeArrowheads="1"/>
          </p:cNvPicPr>
          <p:nvPr/>
        </p:nvPicPr>
        <p:blipFill>
          <a:blip r:embed="rId3" cstate="print"/>
          <a:srcRect/>
          <a:stretch>
            <a:fillRect/>
          </a:stretch>
        </p:blipFill>
        <p:spPr bwMode="auto">
          <a:xfrm>
            <a:off x="4929190" y="2571744"/>
            <a:ext cx="1714512" cy="1303029"/>
          </a:xfrm>
          <a:prstGeom prst="rect">
            <a:avLst/>
          </a:prstGeom>
          <a:noFill/>
        </p:spPr>
      </p:pic>
      <p:sp>
        <p:nvSpPr>
          <p:cNvPr id="9" name="Rectangle 8"/>
          <p:cNvSpPr/>
          <p:nvPr/>
        </p:nvSpPr>
        <p:spPr>
          <a:xfrm rot="10800000" flipV="1">
            <a:off x="5429256" y="2754433"/>
            <a:ext cx="1214446" cy="215444"/>
          </a:xfrm>
          <a:prstGeom prst="rect">
            <a:avLst/>
          </a:prstGeom>
        </p:spPr>
        <p:txBody>
          <a:bodyPr wrap="square">
            <a:spAutoFit/>
          </a:bodyPr>
          <a:lstStyle/>
          <a:p>
            <a:pPr lvl="0" algn="just" eaLnBrk="0" fontAlgn="base" hangingPunct="0">
              <a:spcBef>
                <a:spcPct val="0"/>
              </a:spcBef>
              <a:spcAft>
                <a:spcPct val="0"/>
              </a:spcAft>
            </a:pPr>
            <a:r>
              <a:rPr lang="el-GR" sz="800" dirty="0" smtClean="0">
                <a:solidFill>
                  <a:srgbClr val="222222"/>
                </a:solidFill>
                <a:latin typeface="Verdana" pitchFamily="34" charset="0"/>
                <a:cs typeface="Arial" pitchFamily="34" charset="0"/>
              </a:rPr>
              <a:t>Serotonin molecule</a:t>
            </a:r>
            <a:endParaRPr lang="el-GR" sz="2000" dirty="0" smtClean="0">
              <a:solidFill>
                <a:srgbClr val="222222"/>
              </a:solidFill>
              <a:latin typeface="Verdana" pitchFamily="34" charset="0"/>
              <a:cs typeface="Arial" pitchFamily="34" charset="0"/>
            </a:endParaRPr>
          </a:p>
        </p:txBody>
      </p:sp>
      <p:sp>
        <p:nvSpPr>
          <p:cNvPr id="10" name="Rectangle 9"/>
          <p:cNvSpPr/>
          <p:nvPr/>
        </p:nvSpPr>
        <p:spPr>
          <a:xfrm>
            <a:off x="6715140" y="2500306"/>
            <a:ext cx="2428860" cy="1477328"/>
          </a:xfrm>
          <a:prstGeom prst="rect">
            <a:avLst/>
          </a:prstGeom>
        </p:spPr>
        <p:txBody>
          <a:bodyPr wrap="square">
            <a:spAutoFit/>
          </a:bodyPr>
          <a:lstStyle/>
          <a:p>
            <a:r>
              <a:rPr lang="en-US" dirty="0" smtClean="0">
                <a:effectLst>
                  <a:outerShdw blurRad="38100" dist="38100" dir="2700000" algn="tl">
                    <a:srgbClr val="000000">
                      <a:alpha val="43137"/>
                    </a:srgbClr>
                  </a:outerShdw>
                </a:effectLst>
              </a:rPr>
              <a:t>Classical or instrumental music enhances mental performance</a:t>
            </a:r>
            <a:r>
              <a:rPr lang="en-US" dirty="0" smtClean="0"/>
              <a:t> more than music with lyrics.</a:t>
            </a:r>
          </a:p>
        </p:txBody>
      </p:sp>
      <p:sp>
        <p:nvSpPr>
          <p:cNvPr id="11" name="Rectangle 10"/>
          <p:cNvSpPr/>
          <p:nvPr/>
        </p:nvSpPr>
        <p:spPr>
          <a:xfrm>
            <a:off x="4500562" y="0"/>
            <a:ext cx="4643438" cy="2554545"/>
          </a:xfrm>
          <a:prstGeom prst="rect">
            <a:avLst/>
          </a:prstGeom>
        </p:spPr>
        <p:txBody>
          <a:bodyPr wrap="square">
            <a:spAutoFit/>
          </a:bodyPr>
          <a:lstStyle/>
          <a:p>
            <a:pPr algn="ctr"/>
            <a:r>
              <a:rPr lang="en-US" sz="2000" dirty="0" smtClean="0"/>
              <a:t>Much of </a:t>
            </a:r>
            <a:r>
              <a:rPr lang="en-US" sz="2000" dirty="0" smtClean="0">
                <a:effectLst>
                  <a:outerShdw blurRad="38100" dist="38100" dir="2700000" algn="tl">
                    <a:srgbClr val="000000">
                      <a:alpha val="43137"/>
                    </a:srgbClr>
                  </a:outerShdw>
                </a:effectLst>
              </a:rPr>
              <a:t>Mozart</a:t>
            </a:r>
            <a:r>
              <a:rPr lang="en-US" sz="2000" dirty="0" smtClean="0"/>
              <a:t>‘s music happens to be  in the high-frequency range, which the French physician  Dr Alfred  </a:t>
            </a:r>
            <a:r>
              <a:rPr lang="en-US" sz="2000" dirty="0" err="1" smtClean="0"/>
              <a:t>Tomatis</a:t>
            </a:r>
            <a:r>
              <a:rPr lang="en-US" sz="2000" dirty="0" smtClean="0"/>
              <a:t>  found to be the most  brain stimulating and charging aspects of sound. The higher frequencies - sort of sonic Vitamin C - help </a:t>
            </a:r>
            <a:r>
              <a:rPr lang="en-US" sz="2000" i="1" u="sng" dirty="0" smtClean="0"/>
              <a:t>activate our brains and </a:t>
            </a:r>
            <a:endParaRPr lang="el-GR" sz="2000" i="1" u="sng" dirty="0" smtClean="0"/>
          </a:p>
          <a:p>
            <a:pPr algn="ctr"/>
            <a:r>
              <a:rPr lang="en-US" sz="2000" i="1" u="sng" dirty="0" smtClean="0"/>
              <a:t>increase attentiveness</a:t>
            </a:r>
            <a:r>
              <a:rPr lang="en-US" sz="2000" dirty="0" smtClean="0"/>
              <a:t>.</a:t>
            </a:r>
            <a:endParaRPr lang="el-GR" sz="2000" dirty="0"/>
          </a:p>
        </p:txBody>
      </p:sp>
      <p:sp>
        <p:nvSpPr>
          <p:cNvPr id="13" name="12 - Ορθογώνιο"/>
          <p:cNvSpPr/>
          <p:nvPr/>
        </p:nvSpPr>
        <p:spPr>
          <a:xfrm>
            <a:off x="4716016" y="6237312"/>
            <a:ext cx="4427984" cy="646331"/>
          </a:xfrm>
          <a:prstGeom prst="rect">
            <a:avLst/>
          </a:prstGeom>
        </p:spPr>
        <p:txBody>
          <a:bodyPr wrap="square">
            <a:spAutoFit/>
          </a:bodyPr>
          <a:lstStyle/>
          <a:p>
            <a:r>
              <a:rPr lang="it-IT" dirty="0" smtClean="0"/>
              <a:t>MOZART Adagio from Divertimento KV 334</a:t>
            </a:r>
          </a:p>
          <a:p>
            <a:pPr algn="ctr"/>
            <a:r>
              <a:rPr lang="it-IT" dirty="0" smtClean="0"/>
              <a:t>(now playing)</a:t>
            </a:r>
            <a:endParaRPr lang="el-GR"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532">
                                            <p:txEl>
                                              <p:pRg st="0" end="0"/>
                                            </p:txEl>
                                          </p:spTgt>
                                        </p:tgtEl>
                                        <p:attrNameLst>
                                          <p:attrName>style.visibility</p:attrName>
                                        </p:attrNameLst>
                                      </p:cBhvr>
                                      <p:to>
                                        <p:strVal val="visible"/>
                                      </p:to>
                                    </p:set>
                                    <p:animEffect transition="in" filter="fade">
                                      <p:cBhvr>
                                        <p:cTn id="7" dur="500"/>
                                        <p:tgtEl>
                                          <p:spTgt spid="1505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0532">
                                            <p:txEl>
                                              <p:pRg st="0" end="0"/>
                                            </p:txEl>
                                          </p:spTgt>
                                        </p:tgtEl>
                                      </p:cBhvr>
                                    </p:animEffect>
                                    <p:set>
                                      <p:cBhvr>
                                        <p:cTn id="12" dur="1" fill="hold">
                                          <p:stCondLst>
                                            <p:cond delay="499"/>
                                          </p:stCondLst>
                                        </p:cTn>
                                        <p:tgtEl>
                                          <p:spTgt spid="15053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532">
                                            <p:txEl>
                                              <p:pRg st="1" end="1"/>
                                            </p:txEl>
                                          </p:spTgt>
                                        </p:tgtEl>
                                        <p:attrNameLst>
                                          <p:attrName>style.visibility</p:attrName>
                                        </p:attrNameLst>
                                      </p:cBhvr>
                                      <p:to>
                                        <p:strVal val="visible"/>
                                      </p:to>
                                    </p:set>
                                    <p:animEffect transition="in" filter="fade">
                                      <p:cBhvr>
                                        <p:cTn id="17" dur="500"/>
                                        <p:tgtEl>
                                          <p:spTgt spid="1505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0533"/>
                                        </p:tgtEl>
                                        <p:attrNameLst>
                                          <p:attrName>style.visibility</p:attrName>
                                        </p:attrNameLst>
                                      </p:cBhvr>
                                      <p:to>
                                        <p:strVal val="visible"/>
                                      </p:to>
                                    </p:set>
                                    <p:animEffect transition="in" filter="fade">
                                      <p:cBhvr>
                                        <p:cTn id="22" dur="500"/>
                                        <p:tgtEl>
                                          <p:spTgt spid="1505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50532">
                                            <p:txEl>
                                              <p:pRg st="0" end="0"/>
                                            </p:txEl>
                                          </p:spTgt>
                                        </p:tgtEl>
                                      </p:cBhvr>
                                    </p:animEffect>
                                    <p:set>
                                      <p:cBhvr>
                                        <p:cTn id="30" dur="1" fill="hold">
                                          <p:stCondLst>
                                            <p:cond delay="499"/>
                                          </p:stCondLst>
                                        </p:cTn>
                                        <p:tgtEl>
                                          <p:spTgt spid="150532">
                                            <p:txEl>
                                              <p:pRg st="0" end="0"/>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50532">
                                            <p:txEl>
                                              <p:pRg st="1" end="1"/>
                                            </p:txEl>
                                          </p:spTgt>
                                        </p:tgtEl>
                                      </p:cBhvr>
                                    </p:animEffect>
                                    <p:set>
                                      <p:cBhvr>
                                        <p:cTn id="33" dur="1" fill="hold">
                                          <p:stCondLst>
                                            <p:cond delay="499"/>
                                          </p:stCondLst>
                                        </p:cTn>
                                        <p:tgtEl>
                                          <p:spTgt spid="150532">
                                            <p:txEl>
                                              <p:pRg st="1" end="1"/>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4356"/>
          </a:xfrm>
        </p:spPr>
        <p:txBody>
          <a:bodyPr>
            <a:normAutofit fontScale="90000"/>
          </a:bodyPr>
          <a:lstStyle/>
          <a:p>
            <a:r>
              <a:rPr lang="en-GB" dirty="0" smtClean="0"/>
              <a:t>The much-discussed Mo</a:t>
            </a:r>
            <a:r>
              <a:rPr lang="en-US" dirty="0" err="1" smtClean="0"/>
              <a:t>zart</a:t>
            </a:r>
            <a:r>
              <a:rPr lang="en-US" dirty="0" smtClean="0"/>
              <a:t> </a:t>
            </a:r>
            <a:r>
              <a:rPr lang="en-GB" dirty="0" smtClean="0"/>
              <a:t>effect</a:t>
            </a:r>
            <a:endParaRPr lang="el-GR" dirty="0"/>
          </a:p>
        </p:txBody>
      </p:sp>
      <p:sp>
        <p:nvSpPr>
          <p:cNvPr id="3" name="Rectangle 2"/>
          <p:cNvSpPr/>
          <p:nvPr/>
        </p:nvSpPr>
        <p:spPr>
          <a:xfrm rot="10800000" flipV="1">
            <a:off x="285720" y="3390317"/>
            <a:ext cx="8572560" cy="1323439"/>
          </a:xfrm>
          <a:prstGeom prst="rect">
            <a:avLst/>
          </a:prstGeom>
        </p:spPr>
        <p:txBody>
          <a:bodyPr wrap="square">
            <a:spAutoFit/>
          </a:bodyPr>
          <a:lstStyle/>
          <a:p>
            <a:pPr algn="just"/>
            <a:r>
              <a:rPr lang="en-US" sz="2000" dirty="0" smtClean="0"/>
              <a:t>The 1997 book by Don Campbell, "</a:t>
            </a:r>
            <a:r>
              <a:rPr lang="en-US" sz="2000" dirty="0" smtClean="0">
                <a:effectLst>
                  <a:outerShdw blurRad="38100" dist="38100" dir="2700000" algn="tl">
                    <a:srgbClr val="000000">
                      <a:alpha val="43137"/>
                    </a:srgbClr>
                  </a:outerShdw>
                </a:effectLst>
              </a:rPr>
              <a:t>The Mozart Effect: Tapping the Power of Music to Heal the Body, Strengthen the Mind, and Unlock the Creative Spirit</a:t>
            </a:r>
            <a:r>
              <a:rPr lang="en-US" sz="2000" dirty="0" smtClean="0"/>
              <a:t>", discusses the theory that listening to Mozart may temporarily increase one's IQ and produce many other beneficial effects on mental function.</a:t>
            </a:r>
            <a:endParaRPr lang="el-GR" sz="2000" dirty="0"/>
          </a:p>
        </p:txBody>
      </p:sp>
      <p:sp>
        <p:nvSpPr>
          <p:cNvPr id="4" name="Rectangle 3"/>
          <p:cNvSpPr/>
          <p:nvPr/>
        </p:nvSpPr>
        <p:spPr>
          <a:xfrm>
            <a:off x="357158" y="4000504"/>
            <a:ext cx="8215370" cy="2677656"/>
          </a:xfrm>
          <a:prstGeom prst="rect">
            <a:avLst/>
          </a:prstGeom>
        </p:spPr>
        <p:txBody>
          <a:bodyPr wrap="square">
            <a:spAutoFit/>
          </a:bodyPr>
          <a:lstStyle/>
          <a:p>
            <a:pPr algn="ctr"/>
            <a:r>
              <a:rPr lang="en-US" sz="2400" dirty="0" smtClean="0"/>
              <a:t> It appears that  </a:t>
            </a:r>
            <a:r>
              <a:rPr lang="en-US" sz="2400" b="1" spc="600" dirty="0" smtClean="0"/>
              <a:t>any</a:t>
            </a:r>
            <a:r>
              <a:rPr lang="en-US" sz="2400" b="1" dirty="0" smtClean="0"/>
              <a:t> form of music </a:t>
            </a:r>
            <a:r>
              <a:rPr lang="en-US" sz="2400" dirty="0" smtClean="0"/>
              <a:t>that has </a:t>
            </a:r>
            <a:r>
              <a:rPr lang="en-US" sz="2400" b="1" dirty="0" smtClean="0"/>
              <a:t>energetic and positive emotional qualities</a:t>
            </a:r>
            <a:r>
              <a:rPr lang="en-US" sz="2400" dirty="0" smtClean="0"/>
              <a:t> </a:t>
            </a:r>
            <a:r>
              <a:rPr lang="el-GR" sz="2400" dirty="0" smtClean="0"/>
              <a:t>( </a:t>
            </a:r>
            <a:r>
              <a:rPr lang="en-US" sz="2400" dirty="0" smtClean="0"/>
              <a:t>provided that it is not played too loudly ) can call forth the </a:t>
            </a:r>
            <a:r>
              <a:rPr lang="en-US" sz="2400" dirty="0" smtClean="0">
                <a:effectLst>
                  <a:outerShdw blurRad="38100" dist="38100" dir="2700000" algn="tl">
                    <a:srgbClr val="000000">
                      <a:alpha val="43137"/>
                    </a:srgbClr>
                  </a:outerShdw>
                </a:effectLst>
              </a:rPr>
              <a:t>intellectual</a:t>
            </a:r>
            <a:r>
              <a:rPr lang="en-US" sz="2400" dirty="0" smtClean="0"/>
              <a:t>  </a:t>
            </a:r>
            <a:r>
              <a:rPr lang="en-US" sz="2400" b="1" spc="600" dirty="0" smtClean="0">
                <a:effectLst>
                  <a:outerShdw blurRad="38100" dist="38100" dir="2700000" algn="tl">
                    <a:srgbClr val="000000">
                      <a:alpha val="43137"/>
                    </a:srgbClr>
                  </a:outerShdw>
                </a:effectLst>
              </a:rPr>
              <a:t>benefits</a:t>
            </a:r>
            <a:r>
              <a:rPr lang="en-US" sz="2400" dirty="0" smtClean="0"/>
              <a:t> of </a:t>
            </a:r>
            <a:r>
              <a:rPr lang="en-US" sz="2400" u="sng" spc="300" dirty="0" smtClean="0">
                <a:effectLst>
                  <a:outerShdw blurRad="38100" dist="38100" dir="2700000" algn="tl">
                    <a:srgbClr val="000000">
                      <a:alpha val="43137"/>
                    </a:srgbClr>
                  </a:outerShdw>
                </a:effectLst>
              </a:rPr>
              <a:t>enhanced mood and arousal</a:t>
            </a:r>
            <a:r>
              <a:rPr lang="en-US" sz="2400" dirty="0" smtClean="0"/>
              <a:t>;</a:t>
            </a:r>
          </a:p>
          <a:p>
            <a:pPr algn="ctr"/>
            <a:r>
              <a:rPr lang="en-US" sz="2400" dirty="0" smtClean="0"/>
              <a:t> the latter  are not restricted to spatial-temporal reasoning, but extend to  </a:t>
            </a:r>
            <a:r>
              <a:rPr lang="en-US" sz="2400" b="1" spc="600" dirty="0" smtClean="0">
                <a:effectLst>
                  <a:outerShdw blurRad="38100" dist="38100" dir="2700000" algn="tl">
                    <a:srgbClr val="000000">
                      <a:alpha val="43137"/>
                    </a:srgbClr>
                  </a:outerShdw>
                </a:effectLst>
              </a:rPr>
              <a:t>speed of processing </a:t>
            </a:r>
            <a:r>
              <a:rPr lang="en-US" sz="2400" b="1" spc="300" dirty="0" smtClean="0">
                <a:effectLst>
                  <a:outerShdw blurRad="38100" dist="38100" dir="2700000" algn="tl">
                    <a:srgbClr val="000000">
                      <a:alpha val="43137"/>
                    </a:srgbClr>
                  </a:outerShdw>
                </a:effectLst>
              </a:rPr>
              <a:t>and </a:t>
            </a:r>
          </a:p>
          <a:p>
            <a:pPr algn="ctr"/>
            <a:r>
              <a:rPr lang="en-US" sz="2400" b="1" spc="600" dirty="0" smtClean="0">
                <a:effectLst>
                  <a:outerShdw blurRad="38100" dist="38100" dir="2700000" algn="tl">
                    <a:srgbClr val="000000">
                      <a:alpha val="43137"/>
                    </a:srgbClr>
                  </a:outerShdw>
                </a:effectLst>
              </a:rPr>
              <a:t>creative problem solving</a:t>
            </a:r>
            <a:r>
              <a:rPr lang="en-US" sz="2400" b="1" spc="300" dirty="0" smtClean="0">
                <a:effectLst>
                  <a:outerShdw blurRad="38100" dist="38100" dir="2700000" algn="tl">
                    <a:srgbClr val="000000">
                      <a:alpha val="43137"/>
                    </a:srgbClr>
                  </a:outerShdw>
                </a:effectLst>
              </a:rPr>
              <a:t>. </a:t>
            </a:r>
            <a:endParaRPr lang="el-GR" sz="2400" b="1" spc="300" dirty="0">
              <a:effectLst>
                <a:outerShdw blurRad="38100" dist="38100" dir="2700000" algn="tl">
                  <a:srgbClr val="000000">
                    <a:alpha val="43137"/>
                  </a:srgbClr>
                </a:outerShdw>
              </a:effectLst>
            </a:endParaRPr>
          </a:p>
        </p:txBody>
      </p:sp>
      <p:sp>
        <p:nvSpPr>
          <p:cNvPr id="5" name="Rectangle 4"/>
          <p:cNvSpPr/>
          <p:nvPr/>
        </p:nvSpPr>
        <p:spPr>
          <a:xfrm>
            <a:off x="2071670" y="2714620"/>
            <a:ext cx="5214974" cy="369332"/>
          </a:xfrm>
          <a:prstGeom prst="rect">
            <a:avLst/>
          </a:prstGeom>
        </p:spPr>
        <p:txBody>
          <a:bodyPr wrap="square">
            <a:spAutoFit/>
          </a:bodyPr>
          <a:lstStyle/>
          <a:p>
            <a:pPr algn="ctr"/>
            <a:r>
              <a:rPr lang="en-US" dirty="0" smtClean="0"/>
              <a:t>Mozart Sonata for two Pianos in D major K448</a:t>
            </a:r>
          </a:p>
        </p:txBody>
      </p:sp>
      <p:pic>
        <p:nvPicPr>
          <p:cNvPr id="155650" name="Picture 2" descr="https://www.everynote.com/goods.pic/Moz_2P_SonD_448.gif"/>
          <p:cNvPicPr>
            <a:picLocks noChangeAspect="1" noChangeArrowheads="1"/>
          </p:cNvPicPr>
          <p:nvPr/>
        </p:nvPicPr>
        <p:blipFill>
          <a:blip r:embed="rId2" cstate="print"/>
          <a:srcRect/>
          <a:stretch>
            <a:fillRect/>
          </a:stretch>
        </p:blipFill>
        <p:spPr bwMode="auto">
          <a:xfrm>
            <a:off x="2714612" y="714356"/>
            <a:ext cx="3786214" cy="20583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5650"/>
                                        </p:tgtEl>
                                      </p:cBhvr>
                                    </p:animEffect>
                                    <p:set>
                                      <p:cBhvr>
                                        <p:cTn id="10" dur="1" fill="hold">
                                          <p:stCondLst>
                                            <p:cond delay="499"/>
                                          </p:stCondLst>
                                        </p:cTn>
                                        <p:tgtEl>
                                          <p:spTgt spid="15565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3571876"/>
            <a:ext cx="5643570" cy="2928958"/>
          </a:xfrm>
        </p:spPr>
        <p:txBody>
          <a:bodyPr>
            <a:noAutofit/>
          </a:bodyPr>
          <a:lstStyle/>
          <a:p>
            <a:pPr algn="ctr"/>
            <a:r>
              <a:rPr lang="en-US" sz="2400" dirty="0" smtClean="0"/>
              <a:t>Talking about music, I need to mention  </a:t>
            </a:r>
          </a:p>
          <a:p>
            <a:pPr algn="ctr"/>
            <a:r>
              <a:rPr lang="en-US" sz="2400" dirty="0" smtClean="0"/>
              <a:t>Dr George </a:t>
            </a:r>
            <a:r>
              <a:rPr lang="en-US" sz="2400" dirty="0" err="1" smtClean="0">
                <a:effectLst>
                  <a:outerShdw blurRad="38100" dist="38100" dir="2700000" algn="tl">
                    <a:srgbClr val="000000">
                      <a:alpha val="43137"/>
                    </a:srgbClr>
                  </a:outerShdw>
                </a:effectLst>
              </a:rPr>
              <a:t>Kontogeorgos</a:t>
            </a:r>
            <a:r>
              <a:rPr lang="en-US" sz="2400" dirty="0" smtClean="0"/>
              <a:t>, who, apart from being President-Elect of IAP Council Executive, and  ranked  5th in the list of  the 100 most influential </a:t>
            </a:r>
            <a:endParaRPr lang="el-GR" sz="2400" dirty="0" smtClean="0"/>
          </a:p>
          <a:p>
            <a:pPr algn="ctr"/>
            <a:r>
              <a:rPr lang="en-US" sz="2400" dirty="0" smtClean="0"/>
              <a:t>laboratory medicine professionals,</a:t>
            </a:r>
          </a:p>
          <a:p>
            <a:pPr algn="ctr"/>
            <a:r>
              <a:rPr lang="en-US" sz="2400" dirty="0" smtClean="0"/>
              <a:t>happens to be  </a:t>
            </a:r>
          </a:p>
          <a:p>
            <a:pPr algn="ctr"/>
            <a:r>
              <a:rPr lang="en-US" sz="2400" dirty="0" smtClean="0"/>
              <a:t>a remarkable music composer.</a:t>
            </a:r>
            <a:endParaRPr lang="el-GR" sz="2400" dirty="0"/>
          </a:p>
        </p:txBody>
      </p:sp>
      <p:pic>
        <p:nvPicPr>
          <p:cNvPr id="130050" name="Picture 2" descr="C:\Users\αγαπουλακι\Desktop\s200_george.kontogeorgos.jpg"/>
          <p:cNvPicPr>
            <a:picLocks noGrp="1" noChangeAspect="1" noChangeArrowheads="1"/>
          </p:cNvPicPr>
          <p:nvPr>
            <p:ph idx="1"/>
          </p:nvPr>
        </p:nvPicPr>
        <p:blipFill>
          <a:blip r:embed="rId2" cstate="print"/>
          <a:srcRect/>
          <a:stretch>
            <a:fillRect/>
          </a:stretch>
        </p:blipFill>
        <p:spPr bwMode="auto">
          <a:xfrm>
            <a:off x="1643042" y="1071546"/>
            <a:ext cx="2357454" cy="2357454"/>
          </a:xfrm>
          <a:prstGeom prst="rect">
            <a:avLst/>
          </a:prstGeom>
          <a:noFill/>
        </p:spPr>
      </p:pic>
      <p:pic>
        <p:nvPicPr>
          <p:cNvPr id="130052" name="Picture 4" descr="https://thepathologist.com/fileadmin/issues/powerlist2015/TPPowerlist-100-BLACK.png"/>
          <p:cNvPicPr>
            <a:picLocks noChangeAspect="1" noChangeArrowheads="1"/>
          </p:cNvPicPr>
          <p:nvPr/>
        </p:nvPicPr>
        <p:blipFill>
          <a:blip r:embed="rId3" cstate="print"/>
          <a:srcRect/>
          <a:stretch>
            <a:fillRect/>
          </a:stretch>
        </p:blipFill>
        <p:spPr bwMode="auto">
          <a:xfrm>
            <a:off x="5643570" y="857232"/>
            <a:ext cx="3197673" cy="4572032"/>
          </a:xfrm>
          <a:prstGeom prst="rect">
            <a:avLst/>
          </a:prstGeom>
          <a:noFill/>
        </p:spPr>
      </p:pic>
      <p:pic>
        <p:nvPicPr>
          <p:cNvPr id="130053" name="Picture 5"/>
          <p:cNvPicPr>
            <a:picLocks noChangeAspect="1" noChangeArrowheads="1"/>
          </p:cNvPicPr>
          <p:nvPr/>
        </p:nvPicPr>
        <p:blipFill>
          <a:blip r:embed="rId4" cstate="print"/>
          <a:srcRect/>
          <a:stretch>
            <a:fillRect/>
          </a:stretch>
        </p:blipFill>
        <p:spPr bwMode="auto">
          <a:xfrm>
            <a:off x="5643570" y="3357562"/>
            <a:ext cx="3214742" cy="3214742"/>
          </a:xfrm>
          <a:prstGeom prst="rect">
            <a:avLst/>
          </a:prstGeom>
          <a:noFill/>
          <a:ln w="9525">
            <a:noFill/>
            <a:miter lim="800000"/>
            <a:headEnd/>
            <a:tailEnd/>
          </a:ln>
          <a:effectLst/>
        </p:spPr>
      </p:pic>
      <p:pic>
        <p:nvPicPr>
          <p:cNvPr id="129026" name="Picture 2" descr="main1"/>
          <p:cNvPicPr>
            <a:picLocks noChangeAspect="1" noChangeArrowheads="1"/>
          </p:cNvPicPr>
          <p:nvPr/>
        </p:nvPicPr>
        <p:blipFill>
          <a:blip r:embed="rId5" cstate="print"/>
          <a:srcRect/>
          <a:stretch>
            <a:fillRect/>
          </a:stretch>
        </p:blipFill>
        <p:spPr bwMode="auto">
          <a:xfrm>
            <a:off x="1" y="0"/>
            <a:ext cx="5572131" cy="9552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0052"/>
                                        </p:tgtEl>
                                      </p:cBhvr>
                                    </p:animEffect>
                                    <p:set>
                                      <p:cBhvr>
                                        <p:cTn id="7" dur="1" fill="hold">
                                          <p:stCondLst>
                                            <p:cond delay="499"/>
                                          </p:stCondLst>
                                        </p:cTn>
                                        <p:tgtEl>
                                          <p:spTgt spid="13005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053"/>
                                        </p:tgtEl>
                                        <p:attrNameLst>
                                          <p:attrName>style.visibility</p:attrName>
                                        </p:attrNameLst>
                                      </p:cBhvr>
                                      <p:to>
                                        <p:strVal val="visible"/>
                                      </p:to>
                                    </p:set>
                                    <p:animEffect transition="in" filter="fade">
                                      <p:cBhvr>
                                        <p:cTn id="12" dur="500"/>
                                        <p:tgtEl>
                                          <p:spTgt spid="130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5794"/>
          </a:xfrm>
        </p:spPr>
        <p:txBody>
          <a:bodyPr>
            <a:normAutofit fontScale="90000"/>
          </a:bodyPr>
          <a:lstStyle/>
          <a:p>
            <a:r>
              <a:rPr lang="en-US" sz="3600" b="1" dirty="0" smtClean="0"/>
              <a:t>Teaching</a:t>
            </a:r>
            <a:r>
              <a:rPr lang="en-US" sz="3600" dirty="0" smtClean="0"/>
              <a:t> as </a:t>
            </a:r>
            <a:r>
              <a:rPr lang="en-US" sz="3600" b="1" dirty="0" smtClean="0"/>
              <a:t>acting</a:t>
            </a:r>
            <a:r>
              <a:rPr lang="en-US" sz="3600" dirty="0" smtClean="0"/>
              <a:t>:</a:t>
            </a:r>
            <a:br>
              <a:rPr lang="en-US" sz="3600" dirty="0" smtClean="0"/>
            </a:br>
            <a:r>
              <a:rPr lang="en-US" sz="3600" dirty="0" smtClean="0"/>
              <a:t>the </a:t>
            </a:r>
            <a:r>
              <a:rPr lang="en-US" sz="3600" spc="300" dirty="0" smtClean="0">
                <a:effectLst>
                  <a:outerShdw blurRad="38100" dist="38100" dir="2700000" algn="tl">
                    <a:srgbClr val="000000">
                      <a:alpha val="43137"/>
                    </a:srgbClr>
                  </a:outerShdw>
                </a:effectLst>
              </a:rPr>
              <a:t>acting</a:t>
            </a:r>
            <a:r>
              <a:rPr lang="en-US" sz="3600" dirty="0" smtClean="0">
                <a:effectLst>
                  <a:outerShdw blurRad="38100" dist="38100" dir="2700000" algn="tl">
                    <a:srgbClr val="000000">
                      <a:alpha val="43137"/>
                    </a:srgbClr>
                  </a:outerShdw>
                </a:effectLst>
              </a:rPr>
              <a:t> art </a:t>
            </a:r>
            <a:r>
              <a:rPr lang="en-US" sz="3600" dirty="0" smtClean="0"/>
              <a:t>serves in </a:t>
            </a:r>
            <a:r>
              <a:rPr lang="el-GR" sz="3600" dirty="0" smtClean="0"/>
              <a:t>(</a:t>
            </a:r>
            <a:r>
              <a:rPr lang="en-US" sz="3600" dirty="0" smtClean="0"/>
              <a:t>pathology) </a:t>
            </a:r>
            <a:r>
              <a:rPr lang="en-US" sz="3600" spc="300" dirty="0" smtClean="0">
                <a:effectLst>
                  <a:outerShdw blurRad="38100" dist="38100" dir="2700000" algn="tl">
                    <a:srgbClr val="000000">
                      <a:alpha val="43137"/>
                    </a:srgbClr>
                  </a:outerShdw>
                </a:effectLst>
              </a:rPr>
              <a:t>teaching</a:t>
            </a:r>
            <a:r>
              <a:rPr lang="en-US" sz="3600" dirty="0" smtClean="0">
                <a:effectLst>
                  <a:outerShdw blurRad="38100" dist="38100" dir="2700000" algn="tl">
                    <a:srgbClr val="000000">
                      <a:alpha val="43137"/>
                    </a:srgbClr>
                  </a:outerShdw>
                </a:effectLst>
              </a:rPr>
              <a:t>.</a:t>
            </a:r>
            <a:endParaRPr lang="el-GR" sz="3600" dirty="0">
              <a:effectLst>
                <a:outerShdw blurRad="38100" dist="38100" dir="2700000" algn="tl">
                  <a:srgbClr val="000000">
                    <a:alpha val="43137"/>
                  </a:srgbClr>
                </a:outerShdw>
              </a:effectLst>
            </a:endParaRPr>
          </a:p>
        </p:txBody>
      </p:sp>
      <p:sp>
        <p:nvSpPr>
          <p:cNvPr id="3" name="Rectangle 2"/>
          <p:cNvSpPr/>
          <p:nvPr/>
        </p:nvSpPr>
        <p:spPr>
          <a:xfrm>
            <a:off x="1000100" y="3571876"/>
            <a:ext cx="7215238" cy="1357322"/>
          </a:xfrm>
          <a:prstGeom prst="rect">
            <a:avLst/>
          </a:prstGeom>
        </p:spPr>
        <p:txBody>
          <a:bodyPr wrap="square">
            <a:spAutoFit/>
          </a:bodyPr>
          <a:lstStyle/>
          <a:p>
            <a:pPr algn="ctr"/>
            <a:r>
              <a:rPr lang="en-US" sz="2800" dirty="0" smtClean="0"/>
              <a:t>“All the world's a stage, </a:t>
            </a:r>
          </a:p>
          <a:p>
            <a:pPr algn="ctr"/>
            <a:r>
              <a:rPr lang="en-US" sz="2800" dirty="0" smtClean="0"/>
              <a:t>And all the men and women merely players.” </a:t>
            </a:r>
            <a:br>
              <a:rPr lang="en-US" sz="2800" dirty="0" smtClean="0"/>
            </a:br>
            <a:r>
              <a:rPr lang="en-US" sz="2400" i="1" dirty="0" smtClean="0"/>
              <a:t>Shakespeare </a:t>
            </a:r>
            <a:r>
              <a:rPr lang="en-US" sz="2400" i="1" dirty="0" smtClean="0"/>
              <a:t>( “As You Like It”).</a:t>
            </a:r>
            <a:endParaRPr lang="el-GR" sz="2400" i="1" dirty="0"/>
          </a:p>
        </p:txBody>
      </p:sp>
      <p:sp>
        <p:nvSpPr>
          <p:cNvPr id="5" name="Rectangle 4"/>
          <p:cNvSpPr/>
          <p:nvPr/>
        </p:nvSpPr>
        <p:spPr>
          <a:xfrm rot="10800000" flipV="1">
            <a:off x="0" y="3314811"/>
            <a:ext cx="9144000" cy="3539430"/>
          </a:xfrm>
          <a:prstGeom prst="rect">
            <a:avLst/>
          </a:prstGeom>
        </p:spPr>
        <p:txBody>
          <a:bodyPr wrap="square">
            <a:spAutoFit/>
          </a:bodyPr>
          <a:lstStyle/>
          <a:p>
            <a:pPr algn="ctr"/>
            <a:r>
              <a:rPr lang="en-US" sz="2800" b="1" dirty="0" smtClean="0"/>
              <a:t>Teacher</a:t>
            </a:r>
            <a:r>
              <a:rPr lang="en-US" sz="2800" dirty="0" smtClean="0"/>
              <a:t> as </a:t>
            </a:r>
            <a:r>
              <a:rPr lang="en-US" sz="2800" dirty="0" smtClean="0">
                <a:effectLst>
                  <a:outerShdw blurRad="38100" dist="38100" dir="2700000" algn="tl">
                    <a:srgbClr val="000000">
                      <a:alpha val="43137"/>
                    </a:srgbClr>
                  </a:outerShdw>
                </a:effectLst>
              </a:rPr>
              <a:t>performer</a:t>
            </a:r>
            <a:r>
              <a:rPr lang="en-US" sz="2800" dirty="0" smtClean="0"/>
              <a:t> is a </a:t>
            </a:r>
            <a:r>
              <a:rPr lang="en-US" sz="2800" dirty="0" smtClean="0">
                <a:effectLst>
                  <a:outerShdw blurRad="38100" dist="38100" dir="2700000" algn="tl">
                    <a:srgbClr val="000000">
                      <a:alpha val="43137"/>
                    </a:srgbClr>
                  </a:outerShdw>
                </a:effectLst>
              </a:rPr>
              <a:t>very</a:t>
            </a:r>
            <a:r>
              <a:rPr lang="en-US" sz="2800" dirty="0" smtClean="0"/>
              <a:t> </a:t>
            </a:r>
            <a:r>
              <a:rPr lang="en-US" sz="2800" dirty="0" smtClean="0">
                <a:effectLst>
                  <a:outerShdw blurRad="38100" dist="38100" dir="2700000" algn="tl">
                    <a:srgbClr val="000000">
                      <a:alpha val="43137"/>
                    </a:srgbClr>
                  </a:outerShdw>
                </a:effectLst>
              </a:rPr>
              <a:t>powerful role </a:t>
            </a:r>
            <a:r>
              <a:rPr lang="en-US" sz="2800" dirty="0" smtClean="0"/>
              <a:t>and one any teacher can </a:t>
            </a:r>
            <a:r>
              <a:rPr lang="en-US" sz="2800" dirty="0" err="1" smtClean="0"/>
              <a:t>savour</a:t>
            </a:r>
            <a:r>
              <a:rPr lang="en-US" sz="2800" dirty="0" smtClean="0"/>
              <a:t>. Research shows that a </a:t>
            </a:r>
            <a:r>
              <a:rPr lang="en-US" sz="2800" dirty="0" smtClean="0">
                <a:effectLst>
                  <a:outerShdw blurRad="38100" dist="38100" dir="2700000" algn="tl">
                    <a:srgbClr val="000000">
                      <a:alpha val="43137"/>
                    </a:srgbClr>
                  </a:outerShdw>
                </a:effectLst>
              </a:rPr>
              <a:t>dynamic presentation </a:t>
            </a:r>
            <a:r>
              <a:rPr lang="en-US" sz="2800" dirty="0" smtClean="0"/>
              <a:t>of nonsense is valued more by most students than the most erudite and demanding series of facts, interspersed with poor presentation. Research underscores that this is even more applicable with secondary than elementary students, with those who are </a:t>
            </a:r>
            <a:r>
              <a:rPr lang="en-US" sz="2800" dirty="0" smtClean="0">
                <a:effectLst>
                  <a:outerShdw blurRad="38100" dist="38100" dir="2700000" algn="tl">
                    <a:srgbClr val="000000">
                      <a:alpha val="43137"/>
                    </a:srgbClr>
                  </a:outerShdw>
                </a:effectLst>
              </a:rPr>
              <a:t>knowledgeable</a:t>
            </a:r>
            <a:r>
              <a:rPr lang="en-US" sz="2800" dirty="0" smtClean="0"/>
              <a:t> </a:t>
            </a:r>
          </a:p>
          <a:p>
            <a:pPr algn="ctr"/>
            <a:r>
              <a:rPr lang="en-US" sz="2800" dirty="0" smtClean="0"/>
              <a:t>more than those who are novices. </a:t>
            </a:r>
            <a:endParaRPr lang="el-GR" sz="2800" dirty="0"/>
          </a:p>
        </p:txBody>
      </p:sp>
      <p:sp>
        <p:nvSpPr>
          <p:cNvPr id="6" name="Rectangle 5"/>
          <p:cNvSpPr/>
          <p:nvPr/>
        </p:nvSpPr>
        <p:spPr>
          <a:xfrm rot="10800000" flipV="1">
            <a:off x="357158" y="4988790"/>
            <a:ext cx="8286808" cy="1384995"/>
          </a:xfrm>
          <a:prstGeom prst="rect">
            <a:avLst/>
          </a:prstGeom>
        </p:spPr>
        <p:txBody>
          <a:bodyPr wrap="square">
            <a:spAutoFit/>
          </a:bodyPr>
          <a:lstStyle/>
          <a:p>
            <a:pPr algn="ctr"/>
            <a:r>
              <a:rPr lang="en-US" sz="2800" dirty="0" smtClean="0">
                <a:effectLst>
                  <a:outerShdw blurRad="38100" dist="38100" dir="2700000" algn="tl">
                    <a:srgbClr val="000000">
                      <a:alpha val="43137"/>
                    </a:srgbClr>
                  </a:outerShdw>
                </a:effectLst>
              </a:rPr>
              <a:t>Teaching </a:t>
            </a:r>
            <a:r>
              <a:rPr lang="en-US" sz="2800" dirty="0" smtClean="0"/>
              <a:t>is a lot like </a:t>
            </a:r>
            <a:r>
              <a:rPr lang="en-US" sz="2800" dirty="0" smtClean="0">
                <a:effectLst>
                  <a:outerShdw blurRad="38100" dist="38100" dir="2700000" algn="tl">
                    <a:srgbClr val="000000">
                      <a:alpha val="43137"/>
                    </a:srgbClr>
                  </a:outerShdw>
                </a:effectLst>
              </a:rPr>
              <a:t>acting</a:t>
            </a:r>
            <a:r>
              <a:rPr lang="en-US" sz="2800" dirty="0" smtClean="0"/>
              <a:t>,</a:t>
            </a:r>
          </a:p>
          <a:p>
            <a:pPr algn="ctr"/>
            <a:r>
              <a:rPr lang="en-US" sz="2800" dirty="0" smtClean="0"/>
              <a:t> a high-energy, </a:t>
            </a:r>
            <a:r>
              <a:rPr lang="en-US" sz="2800" b="1" spc="300" dirty="0" smtClean="0">
                <a:effectLst>
                  <a:outerShdw blurRad="38100" dist="38100" dir="2700000" algn="tl">
                    <a:srgbClr val="000000">
                      <a:alpha val="43137"/>
                    </a:srgbClr>
                  </a:outerShdw>
                </a:effectLst>
              </a:rPr>
              <a:t>performance</a:t>
            </a:r>
            <a:r>
              <a:rPr lang="en-US" sz="2800" dirty="0" smtClean="0">
                <a:effectLst>
                  <a:outerShdw blurRad="38100" dist="38100" dir="2700000" algn="tl">
                    <a:srgbClr val="000000">
                      <a:alpha val="43137"/>
                    </a:srgbClr>
                  </a:outerShdw>
                </a:effectLst>
              </a:rPr>
              <a:t> profession</a:t>
            </a:r>
          </a:p>
          <a:p>
            <a:pPr algn="ctr"/>
            <a:r>
              <a:rPr lang="en-US" sz="2800" dirty="0" smtClean="0">
                <a:effectLst>
                  <a:outerShdw blurRad="38100" dist="38100" dir="2700000" algn="tl">
                    <a:srgbClr val="000000">
                      <a:alpha val="43137"/>
                    </a:srgbClr>
                  </a:outerShdw>
                </a:effectLst>
              </a:rPr>
              <a:t> </a:t>
            </a:r>
            <a:r>
              <a:rPr lang="en-US" sz="2800" dirty="0" smtClean="0"/>
              <a:t>that requires a person to act as a role model.</a:t>
            </a:r>
            <a:endParaRPr lang="el-GR" sz="2800" dirty="0"/>
          </a:p>
        </p:txBody>
      </p:sp>
      <p:pic>
        <p:nvPicPr>
          <p:cNvPr id="156674" name="Picture 2" descr="C:\Users\αγαπουλακι\Desktop\28.9\ART PATH PRESENTATION IMPROVED FIGURES\Theatre_Farce_(Petrov-Vodkin).jpg"/>
          <p:cNvPicPr>
            <a:picLocks noChangeAspect="1" noChangeArrowheads="1"/>
          </p:cNvPicPr>
          <p:nvPr/>
        </p:nvPicPr>
        <p:blipFill>
          <a:blip r:embed="rId2" cstate="print"/>
          <a:srcRect/>
          <a:stretch>
            <a:fillRect/>
          </a:stretch>
        </p:blipFill>
        <p:spPr bwMode="auto">
          <a:xfrm>
            <a:off x="0" y="1000108"/>
            <a:ext cx="3233733" cy="2323107"/>
          </a:xfrm>
          <a:prstGeom prst="rect">
            <a:avLst/>
          </a:prstGeom>
          <a:noFill/>
        </p:spPr>
      </p:pic>
      <p:pic>
        <p:nvPicPr>
          <p:cNvPr id="156675" name="Picture 3" descr="C:\Users\αγαπουλακι\Desktop\28.9\ART PATH PRESENTATION IMPROVED FIGURES\theatre-drama.jpg"/>
          <p:cNvPicPr>
            <a:picLocks noChangeAspect="1" noChangeArrowheads="1"/>
          </p:cNvPicPr>
          <p:nvPr/>
        </p:nvPicPr>
        <p:blipFill>
          <a:blip r:embed="rId3" cstate="print"/>
          <a:srcRect/>
          <a:stretch>
            <a:fillRect/>
          </a:stretch>
        </p:blipFill>
        <p:spPr bwMode="auto">
          <a:xfrm>
            <a:off x="5838829" y="1000108"/>
            <a:ext cx="3305171" cy="2374428"/>
          </a:xfrm>
          <a:prstGeom prst="rect">
            <a:avLst/>
          </a:prstGeom>
          <a:noFill/>
        </p:spPr>
      </p:pic>
      <p:sp>
        <p:nvSpPr>
          <p:cNvPr id="9" name="Rectangle 8"/>
          <p:cNvSpPr/>
          <p:nvPr/>
        </p:nvSpPr>
        <p:spPr>
          <a:xfrm>
            <a:off x="3857620" y="2500306"/>
            <a:ext cx="2267177" cy="738664"/>
          </a:xfrm>
          <a:prstGeom prst="rect">
            <a:avLst/>
          </a:prstGeom>
        </p:spPr>
        <p:txBody>
          <a:bodyPr wrap="square">
            <a:spAutoFit/>
          </a:bodyPr>
          <a:lstStyle/>
          <a:p>
            <a:pPr algn="ctr"/>
            <a:r>
              <a:rPr lang="en-GB" sz="1400" dirty="0" smtClean="0"/>
              <a:t>K. PETROV-VODKIN</a:t>
            </a:r>
          </a:p>
          <a:p>
            <a:pPr algn="ctr"/>
            <a:r>
              <a:rPr lang="en-GB" sz="1400" dirty="0" smtClean="0"/>
              <a:t>(1878-1939)</a:t>
            </a:r>
            <a:endParaRPr lang="el-GR" sz="1400" dirty="0" smtClean="0"/>
          </a:p>
          <a:p>
            <a:pPr algn="ctr"/>
            <a:r>
              <a:rPr lang="en-GB" sz="1400" dirty="0" smtClean="0"/>
              <a:t>Theatre Farce-Drama.</a:t>
            </a:r>
          </a:p>
        </p:txBody>
      </p:sp>
      <p:sp>
        <p:nvSpPr>
          <p:cNvPr id="10" name="Rectangle 9"/>
          <p:cNvSpPr/>
          <p:nvPr/>
        </p:nvSpPr>
        <p:spPr>
          <a:xfrm>
            <a:off x="0" y="3214686"/>
            <a:ext cx="9144000" cy="3785652"/>
          </a:xfrm>
          <a:prstGeom prst="rect">
            <a:avLst/>
          </a:prstGeom>
        </p:spPr>
        <p:txBody>
          <a:bodyPr wrap="square">
            <a:spAutoFit/>
          </a:bodyPr>
          <a:lstStyle/>
          <a:p>
            <a:pPr lvl="0" algn="ctr" fontAlgn="base">
              <a:spcBef>
                <a:spcPct val="0"/>
              </a:spcBef>
              <a:spcAft>
                <a:spcPct val="0"/>
              </a:spcAft>
            </a:pPr>
            <a:r>
              <a:rPr lang="el-GR" sz="2400" b="1" dirty="0" smtClean="0">
                <a:solidFill>
                  <a:srgbClr val="333333"/>
                </a:solidFill>
                <a:cs typeface="Times New Roman" pitchFamily="18" charset="0"/>
              </a:rPr>
              <a:t>Teacher Power</a:t>
            </a:r>
            <a:endParaRPr lang="el-GR" sz="2400" dirty="0" smtClean="0">
              <a:solidFill>
                <a:srgbClr val="333333"/>
              </a:solidFill>
              <a:cs typeface="Times New Roman" pitchFamily="18" charset="0"/>
            </a:endParaRPr>
          </a:p>
          <a:p>
            <a:pPr lvl="0" algn="ctr" eaLnBrk="0" fontAlgn="base" hangingPunct="0">
              <a:spcBef>
                <a:spcPct val="0"/>
              </a:spcBef>
              <a:spcAft>
                <a:spcPct val="0"/>
              </a:spcAft>
            </a:pPr>
            <a:r>
              <a:rPr lang="el-GR" sz="2400" dirty="0" smtClean="0">
                <a:solidFill>
                  <a:srgbClr val="333333"/>
                </a:solidFill>
                <a:cs typeface="Times New Roman" pitchFamily="18" charset="0"/>
              </a:rPr>
              <a:t>is the </a:t>
            </a:r>
            <a:r>
              <a:rPr lang="el-GR" sz="2400" dirty="0" smtClean="0">
                <a:solidFill>
                  <a:srgbClr val="333333"/>
                </a:solidFill>
                <a:effectLst>
                  <a:outerShdw blurRad="38100" dist="38100" dir="2700000" algn="tl">
                    <a:srgbClr val="000000">
                      <a:alpha val="43137"/>
                    </a:srgbClr>
                  </a:outerShdw>
                </a:effectLst>
                <a:cs typeface="Times New Roman" pitchFamily="18" charset="0"/>
              </a:rPr>
              <a:t>personal attractiveness </a:t>
            </a:r>
            <a:r>
              <a:rPr lang="el-GR" sz="2400" dirty="0" smtClean="0">
                <a:solidFill>
                  <a:srgbClr val="333333"/>
                </a:solidFill>
                <a:cs typeface="Times New Roman" pitchFamily="18" charset="0"/>
              </a:rPr>
              <a:t>which the teacher possesses  </a:t>
            </a:r>
            <a:r>
              <a:rPr lang="en-US" sz="2400" dirty="0" smtClean="0">
                <a:solidFill>
                  <a:srgbClr val="333333"/>
                </a:solidFill>
                <a:cs typeface="Times New Roman" pitchFamily="18" charset="0"/>
              </a:rPr>
              <a:t>in</a:t>
            </a:r>
            <a:r>
              <a:rPr lang="el-GR" sz="2400" dirty="0" smtClean="0">
                <a:solidFill>
                  <a:srgbClr val="333333"/>
                </a:solidFill>
                <a:cs typeface="Times New Roman" pitchFamily="18" charset="0"/>
              </a:rPr>
              <a:t> the eyes of the students. It is sometimes referred to as </a:t>
            </a:r>
            <a:r>
              <a:rPr lang="el-GR" sz="2400" dirty="0" smtClean="0">
                <a:solidFill>
                  <a:srgbClr val="333333"/>
                </a:solidFill>
                <a:effectLst>
                  <a:outerShdw blurRad="38100" dist="38100" dir="2700000" algn="tl">
                    <a:srgbClr val="000000">
                      <a:alpha val="43137"/>
                    </a:srgbClr>
                  </a:outerShdw>
                </a:effectLst>
                <a:cs typeface="Times New Roman" pitchFamily="18" charset="0"/>
              </a:rPr>
              <a:t>charisma </a:t>
            </a:r>
            <a:r>
              <a:rPr lang="el-GR" sz="2400" dirty="0" smtClean="0">
                <a:solidFill>
                  <a:srgbClr val="333333"/>
                </a:solidFill>
                <a:cs typeface="Times New Roman" pitchFamily="18" charset="0"/>
              </a:rPr>
              <a:t>or </a:t>
            </a:r>
            <a:r>
              <a:rPr lang="el-GR" sz="2400" dirty="0" smtClean="0">
                <a:solidFill>
                  <a:srgbClr val="333333"/>
                </a:solidFill>
                <a:effectLst>
                  <a:outerShdw blurRad="38100" dist="38100" dir="2700000" algn="tl">
                    <a:srgbClr val="000000">
                      <a:alpha val="43137"/>
                    </a:srgbClr>
                  </a:outerShdw>
                </a:effectLst>
                <a:cs typeface="Times New Roman" pitchFamily="18" charset="0"/>
              </a:rPr>
              <a:t>personality</a:t>
            </a:r>
            <a:r>
              <a:rPr lang="el-GR" sz="2400" dirty="0" smtClean="0">
                <a:solidFill>
                  <a:srgbClr val="333333"/>
                </a:solidFill>
                <a:cs typeface="Times New Roman" pitchFamily="18" charset="0"/>
              </a:rPr>
              <a:t>. </a:t>
            </a:r>
            <a:r>
              <a:rPr lang="en-US" sz="2400" dirty="0" smtClean="0">
                <a:solidFill>
                  <a:srgbClr val="333333"/>
                </a:solidFill>
                <a:cs typeface="Times New Roman" pitchFamily="18" charset="0"/>
              </a:rPr>
              <a:t>According to my  conception of experiential education, t</a:t>
            </a:r>
            <a:r>
              <a:rPr lang="el-GR" sz="2400" dirty="0" smtClean="0">
                <a:solidFill>
                  <a:srgbClr val="333333"/>
                </a:solidFill>
                <a:cs typeface="Times New Roman" pitchFamily="18" charset="0"/>
              </a:rPr>
              <a:t>he honest relationship among teacher and </a:t>
            </a:r>
            <a:r>
              <a:rPr lang="en-US" sz="2400" dirty="0" smtClean="0">
                <a:solidFill>
                  <a:srgbClr val="333333"/>
                </a:solidFill>
                <a:cs typeface="Times New Roman" pitchFamily="18" charset="0"/>
              </a:rPr>
              <a:t> students </a:t>
            </a:r>
            <a:r>
              <a:rPr lang="el-GR" sz="2400" dirty="0" smtClean="0">
                <a:solidFill>
                  <a:srgbClr val="333333"/>
                </a:solidFill>
                <a:cs typeface="Times New Roman" pitchFamily="18" charset="0"/>
              </a:rPr>
              <a:t>sets the stage to </a:t>
            </a:r>
            <a:r>
              <a:rPr lang="el-GR" sz="2400" b="1" dirty="0" smtClean="0">
                <a:solidFill>
                  <a:srgbClr val="333333"/>
                </a:solidFill>
                <a:cs typeface="Times New Roman" pitchFamily="18" charset="0"/>
              </a:rPr>
              <a:t>free students to per</a:t>
            </a:r>
            <a:r>
              <a:rPr lang="en-US" sz="2400" b="1" dirty="0" smtClean="0">
                <a:solidFill>
                  <a:srgbClr val="333333"/>
                </a:solidFill>
                <a:cs typeface="Times New Roman" pitchFamily="18" charset="0"/>
              </a:rPr>
              <a:t>form on their own</a:t>
            </a:r>
            <a:r>
              <a:rPr lang="el-GR" sz="2400" dirty="0" smtClean="0">
                <a:solidFill>
                  <a:srgbClr val="333333"/>
                </a:solidFill>
                <a:cs typeface="Times New Roman" pitchFamily="18" charset="0"/>
              </a:rPr>
              <a:t>, to </a:t>
            </a:r>
            <a:r>
              <a:rPr lang="el-GR" sz="2400" b="1" dirty="0" smtClean="0">
                <a:solidFill>
                  <a:srgbClr val="333333"/>
                </a:solidFill>
                <a:cs typeface="Times New Roman" pitchFamily="18" charset="0"/>
              </a:rPr>
              <a:t>feel free to share themselves</a:t>
            </a:r>
            <a:r>
              <a:rPr lang="en-US" sz="2400" b="1" dirty="0" smtClean="0">
                <a:solidFill>
                  <a:srgbClr val="333333"/>
                </a:solidFill>
                <a:cs typeface="Times New Roman" pitchFamily="18" charset="0"/>
              </a:rPr>
              <a:t> like their teacher does</a:t>
            </a:r>
            <a:r>
              <a:rPr lang="el-GR" sz="2400" b="1" dirty="0" smtClean="0">
                <a:solidFill>
                  <a:srgbClr val="333333"/>
                </a:solidFill>
                <a:cs typeface="Times New Roman" pitchFamily="18" charset="0"/>
              </a:rPr>
              <a:t> </a:t>
            </a:r>
            <a:r>
              <a:rPr lang="en-US" sz="2400" b="1" dirty="0" smtClean="0">
                <a:solidFill>
                  <a:srgbClr val="333333"/>
                </a:solidFill>
                <a:cs typeface="Times New Roman" pitchFamily="18" charset="0"/>
              </a:rPr>
              <a:t>with them</a:t>
            </a:r>
            <a:r>
              <a:rPr lang="el-GR" sz="2400" dirty="0" smtClean="0">
                <a:solidFill>
                  <a:srgbClr val="333333"/>
                </a:solidFill>
                <a:cs typeface="Times New Roman" pitchFamily="18" charset="0"/>
              </a:rPr>
              <a:t>, to be uninhibited with respect to </a:t>
            </a:r>
            <a:r>
              <a:rPr lang="el-GR" sz="2400" b="1" dirty="0" smtClean="0">
                <a:solidFill>
                  <a:srgbClr val="333333"/>
                </a:solidFill>
                <a:cs typeface="Times New Roman" pitchFamily="18" charset="0"/>
              </a:rPr>
              <a:t>sharing</a:t>
            </a:r>
            <a:r>
              <a:rPr lang="el-GR" sz="2400" dirty="0" smtClean="0">
                <a:solidFill>
                  <a:srgbClr val="333333"/>
                </a:solidFill>
                <a:cs typeface="Times New Roman" pitchFamily="18" charset="0"/>
              </a:rPr>
              <a:t>, yet conscious of their responsibility to show respect and hono</a:t>
            </a:r>
            <a:r>
              <a:rPr lang="en-US" sz="2400" dirty="0" smtClean="0">
                <a:solidFill>
                  <a:srgbClr val="333333"/>
                </a:solidFill>
                <a:cs typeface="Times New Roman" pitchFamily="18" charset="0"/>
              </a:rPr>
              <a:t>u</a:t>
            </a:r>
            <a:r>
              <a:rPr lang="el-GR" sz="2400" dirty="0" smtClean="0">
                <a:solidFill>
                  <a:srgbClr val="333333"/>
                </a:solidFill>
                <a:cs typeface="Times New Roman" pitchFamily="18" charset="0"/>
              </a:rPr>
              <a:t>r to those who will receive the</a:t>
            </a:r>
            <a:r>
              <a:rPr lang="en-US" sz="2400" dirty="0" err="1" smtClean="0">
                <a:solidFill>
                  <a:srgbClr val="333333"/>
                </a:solidFill>
                <a:cs typeface="Times New Roman" pitchFamily="18" charset="0"/>
              </a:rPr>
              <a:t>ir</a:t>
            </a:r>
            <a:r>
              <a:rPr lang="el-GR" sz="2400" dirty="0" smtClean="0">
                <a:solidFill>
                  <a:srgbClr val="333333"/>
                </a:solidFill>
                <a:cs typeface="Times New Roman" pitchFamily="18" charset="0"/>
              </a:rPr>
              <a:t> performance, or who will benefit from the </a:t>
            </a:r>
            <a:r>
              <a:rPr lang="el-GR" sz="2400" b="1" dirty="0" smtClean="0">
                <a:solidFill>
                  <a:srgbClr val="333333"/>
                </a:solidFill>
                <a:cs typeface="Times New Roman" pitchFamily="18" charset="0"/>
              </a:rPr>
              <a:t>sharing</a:t>
            </a:r>
            <a:r>
              <a:rPr lang="el-GR" sz="2400" dirty="0" smtClean="0">
                <a:solidFill>
                  <a:srgbClr val="333333"/>
                </a:solidFill>
                <a:cs typeface="Times New Roman" pitchFamily="18" charset="0"/>
              </a:rPr>
              <a:t>. </a:t>
            </a:r>
            <a:endParaRPr lang="el-GR" sz="2400" dirty="0" smtClean="0">
              <a:cs typeface="Arial" pitchFamily="34" charset="0"/>
            </a:endParaRPr>
          </a:p>
        </p:txBody>
      </p:sp>
      <p:sp>
        <p:nvSpPr>
          <p:cNvPr id="11" name="Rectangle 10"/>
          <p:cNvSpPr/>
          <p:nvPr/>
        </p:nvSpPr>
        <p:spPr>
          <a:xfrm>
            <a:off x="3214678" y="857232"/>
            <a:ext cx="2643206" cy="2031325"/>
          </a:xfrm>
          <a:prstGeom prst="rect">
            <a:avLst/>
          </a:prstGeom>
        </p:spPr>
        <p:txBody>
          <a:bodyPr wrap="square">
            <a:spAutoFit/>
          </a:bodyPr>
          <a:lstStyle/>
          <a:p>
            <a:r>
              <a:rPr lang="en-US" i="1" dirty="0" smtClean="0"/>
              <a:t>Whatever their personal style, </a:t>
            </a:r>
            <a:r>
              <a:rPr lang="en-US" b="1" i="1" dirty="0" smtClean="0"/>
              <a:t>all teachers are performers and the classroom is their stage. </a:t>
            </a:r>
            <a:r>
              <a:rPr lang="en-US" i="1" dirty="0" smtClean="0"/>
              <a:t>But success can depend on the kind of show they put on.</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5" grpId="1"/>
      <p:bldP spid="6" grpId="0"/>
      <p:bldP spid="6" grpId="1"/>
      <p:bldP spid="10"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24" y="0"/>
            <a:ext cx="4714876" cy="1928802"/>
          </a:xfrm>
        </p:spPr>
        <p:txBody>
          <a:bodyPr>
            <a:normAutofit fontScale="90000"/>
          </a:bodyPr>
          <a:lstStyle/>
          <a:p>
            <a:r>
              <a:rPr lang="en-US" sz="3100" dirty="0" smtClean="0">
                <a:effectLst>
                  <a:outerShdw blurRad="38100" dist="38100" dir="2700000" algn="tl">
                    <a:srgbClr val="000000">
                      <a:alpha val="43137"/>
                    </a:srgbClr>
                  </a:outerShdw>
                </a:effectLst>
              </a:rPr>
              <a:t>Teachers</a:t>
            </a:r>
            <a:r>
              <a:rPr lang="en-US" sz="3100" dirty="0" smtClean="0"/>
              <a:t>  as  </a:t>
            </a:r>
            <a:r>
              <a:rPr lang="en-US" sz="3100" dirty="0" smtClean="0">
                <a:effectLst>
                  <a:outerShdw blurRad="38100" dist="38100" dir="2700000" algn="tl">
                    <a:srgbClr val="000000">
                      <a:alpha val="43137"/>
                    </a:srgbClr>
                  </a:outerShdw>
                </a:effectLst>
              </a:rPr>
              <a:t>Performers</a:t>
            </a:r>
            <a:r>
              <a:rPr lang="en-US" sz="3100" dirty="0" smtClean="0"/>
              <a:t>: </a:t>
            </a:r>
            <a:br>
              <a:rPr lang="en-US" sz="3100" dirty="0" smtClean="0"/>
            </a:br>
            <a:r>
              <a:rPr lang="en-US" sz="3100" dirty="0" smtClean="0"/>
              <a:t>the Art of </a:t>
            </a:r>
            <a:br>
              <a:rPr lang="en-US" sz="3100" dirty="0" smtClean="0"/>
            </a:br>
            <a:r>
              <a:rPr lang="en-US" sz="3100" dirty="0" smtClean="0"/>
              <a:t>Selling Students on Learning.</a:t>
            </a:r>
            <a:r>
              <a:rPr lang="en-US" dirty="0" smtClean="0"/>
              <a:t/>
            </a:r>
            <a:br>
              <a:rPr lang="en-US" dirty="0" smtClean="0"/>
            </a:br>
            <a:endParaRPr lang="el-GR" dirty="0"/>
          </a:p>
        </p:txBody>
      </p:sp>
      <p:pic>
        <p:nvPicPr>
          <p:cNvPr id="157698" name="Picture 2" descr="C:\Users\αγαπουλακι\Desktop\28.9\ART PATH PRESENTATION IMPROVED FIGURES\david-garrick-between-tragedy-and-comedy-1761(1).jpg"/>
          <p:cNvPicPr>
            <a:picLocks noChangeAspect="1" noChangeArrowheads="1"/>
          </p:cNvPicPr>
          <p:nvPr/>
        </p:nvPicPr>
        <p:blipFill>
          <a:blip r:embed="rId2" cstate="print"/>
          <a:srcRect/>
          <a:stretch>
            <a:fillRect/>
          </a:stretch>
        </p:blipFill>
        <p:spPr bwMode="auto">
          <a:xfrm>
            <a:off x="4572000" y="2857496"/>
            <a:ext cx="4290367" cy="3429024"/>
          </a:xfrm>
          <a:prstGeom prst="rect">
            <a:avLst/>
          </a:prstGeom>
          <a:noFill/>
        </p:spPr>
      </p:pic>
      <p:sp>
        <p:nvSpPr>
          <p:cNvPr id="5" name="Rectangle 4"/>
          <p:cNvSpPr/>
          <p:nvPr/>
        </p:nvSpPr>
        <p:spPr>
          <a:xfrm>
            <a:off x="4500562" y="6286520"/>
            <a:ext cx="4643438" cy="584775"/>
          </a:xfrm>
          <a:prstGeom prst="rect">
            <a:avLst/>
          </a:prstGeom>
        </p:spPr>
        <p:txBody>
          <a:bodyPr wrap="square">
            <a:spAutoFit/>
          </a:bodyPr>
          <a:lstStyle/>
          <a:p>
            <a:pPr algn="ctr"/>
            <a:r>
              <a:rPr lang="en-GB" sz="1600" dirty="0" smtClean="0"/>
              <a:t>J. REYNOLDS</a:t>
            </a:r>
          </a:p>
          <a:p>
            <a:pPr algn="ctr"/>
            <a:r>
              <a:rPr lang="en-GB" sz="1600" dirty="0" smtClean="0"/>
              <a:t>David Garrick</a:t>
            </a:r>
            <a:r>
              <a:rPr lang="el-GR" sz="1600" dirty="0" smtClean="0"/>
              <a:t> </a:t>
            </a:r>
            <a:r>
              <a:rPr lang="en-GB" sz="1600" dirty="0" smtClean="0"/>
              <a:t>between tragedy and comedy, 1761</a:t>
            </a:r>
            <a:r>
              <a:rPr lang="el-GR" sz="1600" dirty="0" smtClean="0"/>
              <a:t>.</a:t>
            </a:r>
            <a:endParaRPr lang="el-GR" sz="1600" dirty="0"/>
          </a:p>
        </p:txBody>
      </p:sp>
      <p:sp>
        <p:nvSpPr>
          <p:cNvPr id="6" name="Rectangle 5"/>
          <p:cNvSpPr/>
          <p:nvPr/>
        </p:nvSpPr>
        <p:spPr>
          <a:xfrm>
            <a:off x="0" y="0"/>
            <a:ext cx="4857752" cy="6986528"/>
          </a:xfrm>
          <a:prstGeom prst="rect">
            <a:avLst/>
          </a:prstGeom>
        </p:spPr>
        <p:txBody>
          <a:bodyPr wrap="square">
            <a:spAutoFit/>
          </a:bodyPr>
          <a:lstStyle/>
          <a:p>
            <a:pPr algn="ctr"/>
            <a:r>
              <a:rPr lang="en-US" sz="2800" dirty="0" smtClean="0"/>
              <a:t> </a:t>
            </a:r>
            <a:r>
              <a:rPr lang="en-US" sz="2800" b="1" dirty="0" smtClean="0"/>
              <a:t>Classroom  </a:t>
            </a:r>
            <a:r>
              <a:rPr lang="en-US" sz="2800" b="1" u="sng" spc="300" dirty="0" smtClean="0"/>
              <a:t>performance</a:t>
            </a:r>
            <a:r>
              <a:rPr lang="en-US" sz="2800" b="1" spc="300" dirty="0" smtClean="0"/>
              <a:t>.</a:t>
            </a:r>
          </a:p>
          <a:p>
            <a:pPr algn="ctr"/>
            <a:r>
              <a:rPr lang="en-US" sz="2800" dirty="0" smtClean="0"/>
              <a:t> The two </a:t>
            </a:r>
            <a:r>
              <a:rPr lang="en-US" sz="2800" b="1" dirty="0" smtClean="0"/>
              <a:t>imperatives</a:t>
            </a:r>
            <a:r>
              <a:rPr lang="en-US" sz="2800" dirty="0" smtClean="0"/>
              <a:t> facing </a:t>
            </a:r>
          </a:p>
          <a:p>
            <a:pPr algn="ctr"/>
            <a:r>
              <a:rPr lang="en-US" sz="2800" dirty="0" smtClean="0">
                <a:effectLst>
                  <a:outerShdw blurRad="38100" dist="38100" dir="2700000" algn="tl">
                    <a:srgbClr val="000000">
                      <a:alpha val="43137"/>
                    </a:srgbClr>
                  </a:outerShdw>
                </a:effectLst>
              </a:rPr>
              <a:t>all teachers </a:t>
            </a:r>
            <a:r>
              <a:rPr lang="en-US" sz="2800" dirty="0" smtClean="0">
                <a:solidFill>
                  <a:srgbClr val="7030A0"/>
                </a:solidFill>
                <a:effectLst>
                  <a:outerShdw blurRad="38100" dist="38100" dir="2700000" algn="tl">
                    <a:srgbClr val="000000">
                      <a:alpha val="43137"/>
                    </a:srgbClr>
                  </a:outerShdw>
                </a:effectLst>
              </a:rPr>
              <a:t>:</a:t>
            </a:r>
          </a:p>
          <a:p>
            <a:pPr algn="ctr"/>
            <a:r>
              <a:rPr lang="en-US" sz="2800" dirty="0" smtClean="0">
                <a:solidFill>
                  <a:srgbClr val="7030A0"/>
                </a:solidFill>
                <a:effectLst>
                  <a:outerShdw blurRad="38100" dist="38100" dir="2700000" algn="tl">
                    <a:srgbClr val="000000">
                      <a:alpha val="43137"/>
                    </a:srgbClr>
                  </a:outerShdw>
                </a:effectLst>
              </a:rPr>
              <a:t> </a:t>
            </a:r>
            <a:r>
              <a:rPr lang="en-US" sz="2800" b="1" dirty="0" smtClean="0">
                <a:solidFill>
                  <a:srgbClr val="7030A0"/>
                </a:solidFill>
                <a:effectLst>
                  <a:outerShdw blurRad="38100" dist="38100" dir="2700000" algn="tl">
                    <a:srgbClr val="000000">
                      <a:alpha val="43137"/>
                    </a:srgbClr>
                  </a:outerShdw>
                </a:effectLst>
              </a:rPr>
              <a:t>know your subject (the </a:t>
            </a:r>
            <a:r>
              <a:rPr lang="en-US" sz="2800" b="1" spc="600" dirty="0" smtClean="0">
                <a:solidFill>
                  <a:srgbClr val="7030A0"/>
                </a:solidFill>
                <a:effectLst>
                  <a:outerShdw blurRad="38100" dist="38100" dir="2700000" algn="tl">
                    <a:srgbClr val="000000">
                      <a:alpha val="43137"/>
                    </a:srgbClr>
                  </a:outerShdw>
                </a:effectLst>
              </a:rPr>
              <a:t>academic</a:t>
            </a:r>
            <a:r>
              <a:rPr lang="en-US" sz="2800" b="1" dirty="0" smtClean="0">
                <a:solidFill>
                  <a:srgbClr val="7030A0"/>
                </a:solidFill>
                <a:effectLst>
                  <a:outerShdw blurRad="38100" dist="38100" dir="2700000" algn="tl">
                    <a:srgbClr val="000000">
                      <a:alpha val="43137"/>
                    </a:srgbClr>
                  </a:outerShdw>
                </a:effectLst>
              </a:rPr>
              <a:t> role</a:t>
            </a:r>
            <a:r>
              <a:rPr lang="el-GR" sz="2800" b="1" dirty="0" smtClean="0">
                <a:solidFill>
                  <a:srgbClr val="7030A0"/>
                </a:solidFill>
                <a:effectLst>
                  <a:outerShdw blurRad="38100" dist="38100" dir="2700000" algn="tl">
                    <a:srgbClr val="000000">
                      <a:alpha val="43137"/>
                    </a:srgbClr>
                  </a:outerShdw>
                </a:effectLst>
              </a:rPr>
              <a:t> </a:t>
            </a:r>
            <a:r>
              <a:rPr lang="en-US" sz="2800" b="1" dirty="0" smtClean="0">
                <a:solidFill>
                  <a:srgbClr val="7030A0"/>
                </a:solidFill>
                <a:effectLst>
                  <a:outerShdw blurRad="38100" dist="38100" dir="2700000" algn="tl">
                    <a:srgbClr val="000000">
                      <a:alpha val="43137"/>
                    </a:srgbClr>
                  </a:outerShdw>
                </a:effectLst>
              </a:rPr>
              <a:t>and relevant teaching concept) </a:t>
            </a:r>
            <a:r>
              <a:rPr lang="en-US" sz="2800" dirty="0" smtClean="0"/>
              <a:t>and </a:t>
            </a:r>
          </a:p>
          <a:p>
            <a:pPr algn="ctr"/>
            <a:r>
              <a:rPr lang="en-US" sz="2800" b="1" dirty="0" smtClean="0">
                <a:solidFill>
                  <a:srgbClr val="FF0000"/>
                </a:solidFill>
                <a:effectLst>
                  <a:outerShdw blurRad="38100" dist="38100" dir="2700000" algn="tl">
                    <a:srgbClr val="000000">
                      <a:alpha val="43137"/>
                    </a:srgbClr>
                  </a:outerShdw>
                </a:effectLst>
              </a:rPr>
              <a:t>know your students (the </a:t>
            </a:r>
            <a:r>
              <a:rPr lang="en-US" sz="2800" b="1" spc="600" dirty="0" smtClean="0">
                <a:solidFill>
                  <a:srgbClr val="FF0000"/>
                </a:solidFill>
                <a:effectLst>
                  <a:outerShdw blurRad="38100" dist="38100" dir="2700000" algn="tl">
                    <a:srgbClr val="000000">
                      <a:alpha val="43137"/>
                    </a:srgbClr>
                  </a:outerShdw>
                </a:effectLst>
              </a:rPr>
              <a:t>emotional</a:t>
            </a:r>
            <a:r>
              <a:rPr lang="en-US" sz="2800" b="1" dirty="0" smtClean="0">
                <a:solidFill>
                  <a:srgbClr val="FF0000"/>
                </a:solidFill>
                <a:effectLst>
                  <a:outerShdw blurRad="38100" dist="38100" dir="2700000" algn="tl">
                    <a:srgbClr val="000000">
                      <a:alpha val="43137"/>
                    </a:srgbClr>
                  </a:outerShdw>
                </a:effectLst>
              </a:rPr>
              <a:t> role and </a:t>
            </a:r>
            <a:r>
              <a:rPr lang="en-US" sz="2800" b="1" spc="600" dirty="0" smtClean="0">
                <a:solidFill>
                  <a:srgbClr val="FF0000"/>
                </a:solidFill>
                <a:effectLst>
                  <a:outerShdw blurRad="38100" dist="38100" dir="2700000" algn="tl">
                    <a:srgbClr val="000000">
                      <a:alpha val="43137"/>
                    </a:srgbClr>
                  </a:outerShdw>
                </a:effectLst>
              </a:rPr>
              <a:t>experiential </a:t>
            </a:r>
            <a:r>
              <a:rPr lang="en-US" sz="2800" b="1" dirty="0" smtClean="0">
                <a:solidFill>
                  <a:srgbClr val="FF0000"/>
                </a:solidFill>
                <a:effectLst>
                  <a:outerShdw blurRad="38100" dist="38100" dir="2700000" algn="tl">
                    <a:srgbClr val="000000">
                      <a:alpha val="43137"/>
                    </a:srgbClr>
                  </a:outerShdw>
                </a:effectLst>
              </a:rPr>
              <a:t>teaching concept).</a:t>
            </a:r>
            <a:r>
              <a:rPr lang="en-US" sz="2800" b="1" dirty="0" smtClean="0">
                <a:solidFill>
                  <a:srgbClr val="FF0000"/>
                </a:solidFill>
              </a:rPr>
              <a:t> </a:t>
            </a:r>
          </a:p>
          <a:p>
            <a:pPr algn="ctr"/>
            <a:r>
              <a:rPr lang="en-US" sz="2800" dirty="0" smtClean="0"/>
              <a:t>These competing demands </a:t>
            </a:r>
          </a:p>
          <a:p>
            <a:pPr algn="ctr"/>
            <a:r>
              <a:rPr lang="en-US" sz="2800" dirty="0" smtClean="0"/>
              <a:t>upon teachers require  </a:t>
            </a:r>
            <a:r>
              <a:rPr lang="en-US" sz="2800" b="1" spc="600" dirty="0" smtClean="0">
                <a:effectLst>
                  <a:outerShdw blurRad="38100" dist="38100" dir="2700000" algn="tl">
                    <a:srgbClr val="000000">
                      <a:alpha val="43137"/>
                    </a:srgbClr>
                  </a:outerShdw>
                </a:effectLst>
              </a:rPr>
              <a:t>both</a:t>
            </a:r>
            <a:r>
              <a:rPr lang="en-US" sz="2800" dirty="0" smtClean="0"/>
              <a:t> </a:t>
            </a:r>
          </a:p>
          <a:p>
            <a:pPr algn="ctr"/>
            <a:r>
              <a:rPr lang="en-US" sz="2800" dirty="0" smtClean="0">
                <a:solidFill>
                  <a:srgbClr val="7030A0"/>
                </a:solidFill>
                <a:effectLst>
                  <a:outerShdw blurRad="38100" dist="38100" dir="2700000" algn="tl">
                    <a:srgbClr val="000000">
                      <a:alpha val="43137"/>
                    </a:srgbClr>
                  </a:outerShdw>
                </a:effectLst>
              </a:rPr>
              <a:t>distance from students (the academic role)</a:t>
            </a:r>
            <a:r>
              <a:rPr lang="en-US" sz="2800" dirty="0" smtClean="0">
                <a:effectLst>
                  <a:outerShdw blurRad="38100" dist="38100" dir="2700000" algn="tl">
                    <a:srgbClr val="000000">
                      <a:alpha val="43137"/>
                    </a:srgbClr>
                  </a:outerShdw>
                </a:effectLst>
              </a:rPr>
              <a:t> </a:t>
            </a:r>
            <a:r>
              <a:rPr lang="en-US" sz="2800" dirty="0" smtClean="0"/>
              <a:t>and </a:t>
            </a:r>
          </a:p>
          <a:p>
            <a:pPr algn="ctr"/>
            <a:r>
              <a:rPr lang="en-US" sz="2800" dirty="0" smtClean="0">
                <a:solidFill>
                  <a:srgbClr val="FF0000"/>
                </a:solidFill>
                <a:effectLst>
                  <a:outerShdw blurRad="38100" dist="38100" dir="2700000" algn="tl">
                    <a:srgbClr val="000000">
                      <a:alpha val="43137"/>
                    </a:srgbClr>
                  </a:outerShdw>
                </a:effectLst>
              </a:rPr>
              <a:t>closeness to students (the emotional role).</a:t>
            </a:r>
            <a:endParaRPr lang="el-GR" sz="2800" dirty="0">
              <a:solidFill>
                <a:srgbClr val="FF0000"/>
              </a:solidFill>
              <a:effectLst>
                <a:outerShdw blurRad="38100" dist="38100" dir="2700000" algn="tl">
                  <a:srgbClr val="000000">
                    <a:alpha val="43137"/>
                  </a:srgbClr>
                </a:outerShdw>
              </a:effectLst>
            </a:endParaRPr>
          </a:p>
        </p:txBody>
      </p:sp>
      <p:sp>
        <p:nvSpPr>
          <p:cNvPr id="7" name="Rectangle 6"/>
          <p:cNvSpPr/>
          <p:nvPr/>
        </p:nvSpPr>
        <p:spPr>
          <a:xfrm>
            <a:off x="0" y="-500090"/>
            <a:ext cx="4714876" cy="7764722"/>
          </a:xfrm>
          <a:prstGeom prst="rect">
            <a:avLst/>
          </a:prstGeom>
        </p:spPr>
        <p:txBody>
          <a:bodyPr wrap="square">
            <a:spAutoFit/>
          </a:bodyPr>
          <a:lstStyle/>
          <a:p>
            <a:pPr algn="ctr"/>
            <a:endParaRPr lang="el-GR" sz="2400" dirty="0" smtClean="0"/>
          </a:p>
          <a:p>
            <a:pPr algn="ctr"/>
            <a:r>
              <a:rPr lang="en-US" sz="2400" dirty="0" smtClean="0"/>
              <a:t>There are many good teachers who </a:t>
            </a:r>
            <a:r>
              <a:rPr lang="en-US" sz="2400" b="1" dirty="0" smtClean="0"/>
              <a:t>balance </a:t>
            </a:r>
            <a:r>
              <a:rPr lang="en-US" sz="2400" dirty="0" smtClean="0">
                <a:effectLst>
                  <a:outerShdw blurRad="38100" dist="38100" dir="2700000" algn="tl">
                    <a:srgbClr val="000000">
                      <a:alpha val="43137"/>
                    </a:srgbClr>
                  </a:outerShdw>
                </a:effectLst>
              </a:rPr>
              <a:t>these competing roles </a:t>
            </a:r>
            <a:r>
              <a:rPr lang="en-US" sz="2400" b="1" dirty="0" smtClean="0"/>
              <a:t>artfully</a:t>
            </a:r>
            <a:r>
              <a:rPr lang="en-US" sz="2400" dirty="0" smtClean="0"/>
              <a:t> by developing a classroom persona that is </a:t>
            </a:r>
            <a:r>
              <a:rPr lang="en-US" sz="2400" i="1" dirty="0" smtClean="0"/>
              <a:t>distinct</a:t>
            </a:r>
            <a:r>
              <a:rPr lang="en-US" sz="2400" dirty="0" smtClean="0"/>
              <a:t> and </a:t>
            </a:r>
            <a:r>
              <a:rPr lang="en-US" sz="2400" b="1" i="1" spc="300" dirty="0" smtClean="0"/>
              <a:t>real</a:t>
            </a:r>
            <a:r>
              <a:rPr lang="en-US" sz="2400" dirty="0" smtClean="0"/>
              <a:t> to students. Their voices, gestures, clothes, verbal tics–all are part of the </a:t>
            </a:r>
            <a:r>
              <a:rPr lang="en-US" sz="2400" u="sng" dirty="0" smtClean="0"/>
              <a:t>performance</a:t>
            </a:r>
            <a:r>
              <a:rPr lang="en-US" sz="2400" dirty="0" smtClean="0"/>
              <a:t>. They </a:t>
            </a:r>
            <a:r>
              <a:rPr lang="en-US" sz="2400" b="1" spc="300" dirty="0" smtClean="0"/>
              <a:t>improvise</a:t>
            </a:r>
            <a:r>
              <a:rPr lang="en-US" sz="2400" dirty="0" smtClean="0"/>
              <a:t> when the unpredictable occurs in a lesson. They </a:t>
            </a:r>
            <a:r>
              <a:rPr lang="en-US" sz="2400" b="1" dirty="0" smtClean="0"/>
              <a:t>blend</a:t>
            </a:r>
            <a:r>
              <a:rPr lang="en-US" sz="2400" dirty="0" smtClean="0"/>
              <a:t> the </a:t>
            </a:r>
            <a:r>
              <a:rPr lang="en-US" sz="2400" b="1" dirty="0" smtClean="0">
                <a:solidFill>
                  <a:srgbClr val="7030A0"/>
                </a:solidFill>
              </a:rPr>
              <a:t>academic</a:t>
            </a:r>
            <a:r>
              <a:rPr lang="en-US" sz="2400" b="1" dirty="0" smtClean="0"/>
              <a:t> and </a:t>
            </a:r>
            <a:r>
              <a:rPr lang="en-US" sz="2400" b="1" dirty="0" smtClean="0">
                <a:solidFill>
                  <a:srgbClr val="FF0000"/>
                </a:solidFill>
              </a:rPr>
              <a:t>emotional</a:t>
            </a:r>
            <a:r>
              <a:rPr lang="en-US" sz="2400" b="1" dirty="0" smtClean="0"/>
              <a:t> roles </a:t>
            </a:r>
            <a:r>
              <a:rPr lang="en-US" sz="2400" dirty="0" smtClean="0"/>
              <a:t>into a mix that </a:t>
            </a:r>
            <a:r>
              <a:rPr lang="en-US" sz="2400" dirty="0" smtClean="0">
                <a:effectLst>
                  <a:outerShdw blurRad="38100" dist="38100" dir="2700000" algn="tl">
                    <a:srgbClr val="000000">
                      <a:alpha val="43137"/>
                    </a:srgbClr>
                  </a:outerShdw>
                </a:effectLst>
              </a:rPr>
              <a:t>appeals</a:t>
            </a:r>
            <a:r>
              <a:rPr lang="en-US" sz="2400" dirty="0" smtClean="0"/>
              <a:t> </a:t>
            </a:r>
            <a:r>
              <a:rPr lang="en-US" sz="2400" dirty="0" smtClean="0">
                <a:effectLst>
                  <a:outerShdw blurRad="38100" dist="38100" dir="2700000" algn="tl">
                    <a:srgbClr val="000000">
                      <a:alpha val="43137"/>
                    </a:srgbClr>
                  </a:outerShdw>
                </a:effectLst>
              </a:rPr>
              <a:t>to</a:t>
            </a:r>
            <a:r>
              <a:rPr lang="en-US" sz="2400" dirty="0" smtClean="0"/>
              <a:t> and </a:t>
            </a:r>
            <a:r>
              <a:rPr lang="en-US" sz="2400" dirty="0" smtClean="0">
                <a:effectLst>
                  <a:outerShdw blurRad="38100" dist="38100" dir="2700000" algn="tl">
                    <a:srgbClr val="000000">
                      <a:alpha val="43137"/>
                    </a:srgbClr>
                  </a:outerShdw>
                </a:effectLst>
              </a:rPr>
              <a:t>prods</a:t>
            </a:r>
            <a:r>
              <a:rPr lang="en-US" sz="2400" dirty="0" smtClean="0"/>
              <a:t> students at the same time. And students </a:t>
            </a:r>
            <a:r>
              <a:rPr lang="en-US" sz="2400" i="1" dirty="0" smtClean="0"/>
              <a:t>who can smell a fake instantaneously, </a:t>
            </a:r>
            <a:r>
              <a:rPr lang="en-US" sz="2400" dirty="0" smtClean="0"/>
              <a:t>come to appreciate the </a:t>
            </a:r>
            <a:r>
              <a:rPr lang="en-US" sz="2400" b="1" u="sng" dirty="0" smtClean="0"/>
              <a:t>performance</a:t>
            </a:r>
            <a:r>
              <a:rPr lang="en-US" sz="2400" b="1" dirty="0" smtClean="0"/>
              <a:t> </a:t>
            </a:r>
            <a:r>
              <a:rPr lang="en-US" sz="2400" dirty="0" smtClean="0"/>
              <a:t>which is characterized by </a:t>
            </a:r>
            <a:r>
              <a:rPr lang="el-GR" sz="2400" dirty="0" smtClean="0"/>
              <a:t> </a:t>
            </a:r>
            <a:r>
              <a:rPr lang="en-US" sz="2400" b="1" dirty="0" smtClean="0">
                <a:effectLst>
                  <a:outerShdw blurRad="38100" dist="38100" dir="2700000" algn="tl">
                    <a:srgbClr val="000000">
                      <a:alpha val="43137"/>
                    </a:srgbClr>
                  </a:outerShdw>
                </a:effectLst>
              </a:rPr>
              <a:t>genuine, sincere feeling</a:t>
            </a:r>
            <a:r>
              <a:rPr lang="en-US" sz="2400" dirty="0" smtClean="0"/>
              <a:t> and </a:t>
            </a:r>
            <a:r>
              <a:rPr lang="en-US" sz="2400" b="1" dirty="0" smtClean="0">
                <a:effectLst>
                  <a:outerShdw blurRad="38100" dist="38100" dir="2700000" algn="tl">
                    <a:srgbClr val="000000">
                      <a:alpha val="43137"/>
                    </a:srgbClr>
                  </a:outerShdw>
                </a:effectLst>
              </a:rPr>
              <a:t>intent,</a:t>
            </a:r>
            <a:r>
              <a:rPr lang="en-US" sz="2400" dirty="0" smtClean="0">
                <a:effectLst>
                  <a:outerShdw blurRad="38100" dist="38100" dir="2700000" algn="tl">
                    <a:srgbClr val="000000">
                      <a:alpha val="43137"/>
                    </a:srgbClr>
                  </a:outerShdw>
                </a:effectLst>
              </a:rPr>
              <a:t> </a:t>
            </a:r>
            <a:r>
              <a:rPr lang="en-US" sz="2400" dirty="0" smtClean="0"/>
              <a:t>and </a:t>
            </a:r>
            <a:r>
              <a:rPr lang="en-US" sz="2400" dirty="0" smtClean="0">
                <a:effectLst>
                  <a:outerShdw blurRad="38100" dist="38100" dir="2700000" algn="tl">
                    <a:srgbClr val="000000">
                      <a:alpha val="43137"/>
                    </a:srgbClr>
                  </a:outerShdw>
                </a:effectLst>
              </a:rPr>
              <a:t>remember</a:t>
            </a:r>
            <a:r>
              <a:rPr lang="en-US" sz="2400" dirty="0" smtClean="0"/>
              <a:t> such teachers for the rest of their lives</a:t>
            </a:r>
            <a:r>
              <a:rPr lang="el-GR" sz="2400" dirty="0" smtClean="0"/>
              <a:t> </a:t>
            </a:r>
            <a:r>
              <a:rPr lang="en-US" sz="2400" dirty="0" smtClean="0"/>
              <a:t>as </a:t>
            </a:r>
            <a:r>
              <a:rPr lang="en-US" sz="2400" b="1" dirty="0" smtClean="0">
                <a:effectLst>
                  <a:outerShdw blurRad="38100" dist="38100" dir="2700000" algn="tl">
                    <a:srgbClr val="000000">
                      <a:alpha val="43137"/>
                    </a:srgbClr>
                  </a:outerShdw>
                </a:effectLst>
              </a:rPr>
              <a:t>positive models-sources of inspiration for creation</a:t>
            </a:r>
            <a:r>
              <a:rPr lang="en-US" sz="2400" dirty="0" smtClean="0"/>
              <a:t>.</a:t>
            </a:r>
            <a:endParaRPr lang="el-GR" sz="2400" dirty="0"/>
          </a:p>
        </p:txBody>
      </p:sp>
      <p:sp>
        <p:nvSpPr>
          <p:cNvPr id="9" name="Rectangle 8"/>
          <p:cNvSpPr/>
          <p:nvPr/>
        </p:nvSpPr>
        <p:spPr>
          <a:xfrm>
            <a:off x="4714876" y="1285860"/>
            <a:ext cx="4143404" cy="1631216"/>
          </a:xfrm>
          <a:prstGeom prst="rect">
            <a:avLst/>
          </a:prstGeom>
        </p:spPr>
        <p:txBody>
          <a:bodyPr wrap="square">
            <a:spAutoFit/>
          </a:bodyPr>
          <a:lstStyle/>
          <a:p>
            <a:pPr algn="ctr"/>
            <a:r>
              <a:rPr lang="en-US" sz="2000" dirty="0" smtClean="0"/>
              <a:t>Good actors captivate their audience primarily by the </a:t>
            </a:r>
            <a:r>
              <a:rPr lang="en-US" sz="2000" b="1" dirty="0" smtClean="0"/>
              <a:t>authenticity</a:t>
            </a:r>
            <a:r>
              <a:rPr lang="en-US" sz="2000" dirty="0" smtClean="0"/>
              <a:t> of their </a:t>
            </a:r>
            <a:r>
              <a:rPr lang="en-US" sz="2000" b="1" dirty="0" smtClean="0"/>
              <a:t>feelings</a:t>
            </a:r>
            <a:r>
              <a:rPr lang="el-GR" sz="2000" dirty="0" smtClean="0"/>
              <a:t>. </a:t>
            </a:r>
            <a:r>
              <a:rPr lang="en-US" sz="2000" dirty="0" smtClean="0"/>
              <a:t>Good teachers are </a:t>
            </a:r>
            <a:r>
              <a:rPr lang="en-US" sz="2000" dirty="0" smtClean="0">
                <a:effectLst>
                  <a:outerShdw blurRad="38100" dist="38100" dir="2700000" algn="tl">
                    <a:srgbClr val="000000">
                      <a:alpha val="43137"/>
                    </a:srgbClr>
                  </a:outerShdw>
                </a:effectLst>
              </a:rPr>
              <a:t>great performers and storytellers </a:t>
            </a:r>
            <a:r>
              <a:rPr lang="en-US" sz="2000" dirty="0" smtClean="0"/>
              <a:t>that </a:t>
            </a:r>
            <a:r>
              <a:rPr lang="en-US" sz="2000" dirty="0" smtClean="0">
                <a:effectLst>
                  <a:outerShdw blurRad="38100" dist="38100" dir="2700000" algn="tl">
                    <a:srgbClr val="000000">
                      <a:alpha val="43137"/>
                    </a:srgbClr>
                  </a:outerShdw>
                </a:effectLst>
              </a:rPr>
              <a:t>rivet their students' attention.</a:t>
            </a:r>
            <a:endParaRPr lang="el-GR" sz="2000" dirty="0">
              <a:effectLst>
                <a:outerShdw blurRad="38100" dist="38100" dir="2700000" algn="tl">
                  <a:srgbClr val="000000">
                    <a:alpha val="43137"/>
                  </a:srgbClr>
                </a:outerShdw>
              </a:effectLst>
            </a:endParaRPr>
          </a:p>
        </p:txBody>
      </p:sp>
      <p:pic>
        <p:nvPicPr>
          <p:cNvPr id="154626" name="Picture 2" descr="C:\Users\αγαπουλακι\Desktop\ΑΝΤΡΕΑΣ\NEW TEACHING PAINTINGS\teaching.jpg"/>
          <p:cNvPicPr>
            <a:picLocks noChangeAspect="1" noChangeArrowheads="1"/>
          </p:cNvPicPr>
          <p:nvPr/>
        </p:nvPicPr>
        <p:blipFill>
          <a:blip r:embed="rId3"/>
          <a:srcRect/>
          <a:stretch>
            <a:fillRect/>
          </a:stretch>
        </p:blipFill>
        <p:spPr bwMode="auto">
          <a:xfrm>
            <a:off x="4714876" y="1142984"/>
            <a:ext cx="4071966" cy="2000264"/>
          </a:xfrm>
          <a:prstGeom prst="rect">
            <a:avLst/>
          </a:prstGeom>
          <a:noFill/>
        </p:spPr>
      </p:pic>
      <p:pic>
        <p:nvPicPr>
          <p:cNvPr id="154627" name="Picture 3" descr="C:\Users\αγαπουλακι\Desktop\ΑΝΤΡΕΑΣ\NEW TEACHING PAINTINGS\shadow-of-the-teacher-1932.jpg"/>
          <p:cNvPicPr>
            <a:picLocks noChangeAspect="1" noChangeArrowheads="1"/>
          </p:cNvPicPr>
          <p:nvPr/>
        </p:nvPicPr>
        <p:blipFill>
          <a:blip r:embed="rId4"/>
          <a:srcRect/>
          <a:stretch>
            <a:fillRect/>
          </a:stretch>
        </p:blipFill>
        <p:spPr bwMode="auto">
          <a:xfrm>
            <a:off x="4714876" y="3786190"/>
            <a:ext cx="4000529" cy="2643206"/>
          </a:xfrm>
          <a:prstGeom prst="rect">
            <a:avLst/>
          </a:prstGeom>
          <a:noFill/>
        </p:spPr>
      </p:pic>
      <p:sp>
        <p:nvSpPr>
          <p:cNvPr id="10" name="Rectangle 9"/>
          <p:cNvSpPr/>
          <p:nvPr/>
        </p:nvSpPr>
        <p:spPr>
          <a:xfrm>
            <a:off x="4500562" y="3071810"/>
            <a:ext cx="4643438" cy="1200329"/>
          </a:xfrm>
          <a:prstGeom prst="rect">
            <a:avLst/>
          </a:prstGeom>
        </p:spPr>
        <p:txBody>
          <a:bodyPr wrap="square">
            <a:spAutoFit/>
          </a:bodyPr>
          <a:lstStyle/>
          <a:p>
            <a:pPr algn="ctr"/>
            <a:r>
              <a:rPr lang="en-GB" sz="1600" dirty="0" smtClean="0"/>
              <a:t>  NORVAL MORRISSEAU (1932-2007) Teaching</a:t>
            </a:r>
            <a:r>
              <a:rPr lang="el-GR" sz="1600" dirty="0" smtClean="0"/>
              <a:t>.</a:t>
            </a:r>
            <a:r>
              <a:rPr lang="en-US" sz="1600" dirty="0" smtClean="0"/>
              <a:t> </a:t>
            </a:r>
          </a:p>
          <a:p>
            <a:pPr algn="ctr"/>
            <a:r>
              <a:rPr lang="en-US" sz="1200" dirty="0" smtClean="0"/>
              <a:t>Note the ideal distance of the protective teacher from his disciples, neither too close nor too distant.</a:t>
            </a:r>
            <a:endParaRPr lang="el-GR" sz="1200" dirty="0" smtClean="0"/>
          </a:p>
          <a:p>
            <a:pPr algn="ctr"/>
            <a:endParaRPr lang="en-US" sz="1600" dirty="0" smtClean="0"/>
          </a:p>
          <a:p>
            <a:pPr algn="ctr"/>
            <a:endParaRPr lang="el-GR" sz="1600" dirty="0"/>
          </a:p>
        </p:txBody>
      </p:sp>
      <p:sp>
        <p:nvSpPr>
          <p:cNvPr id="11" name="Rectangle 10"/>
          <p:cNvSpPr/>
          <p:nvPr/>
        </p:nvSpPr>
        <p:spPr>
          <a:xfrm flipH="1">
            <a:off x="4357686" y="6429396"/>
            <a:ext cx="4786314" cy="338554"/>
          </a:xfrm>
          <a:prstGeom prst="rect">
            <a:avLst/>
          </a:prstGeom>
        </p:spPr>
        <p:txBody>
          <a:bodyPr wrap="square">
            <a:spAutoFit/>
          </a:bodyPr>
          <a:lstStyle/>
          <a:p>
            <a:pPr algn="ctr"/>
            <a:r>
              <a:rPr lang="en-GB" sz="1600" dirty="0" smtClean="0"/>
              <a:t> NICHOLAS ROERICH  Shadow of the Teacher, 1932.</a:t>
            </a:r>
            <a:endParaRPr lang="el-G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000"/>
                                        <p:tgtEl>
                                          <p:spTgt spid="157698"/>
                                        </p:tgtEl>
                                      </p:cBhvr>
                                    </p:animEffect>
                                    <p:set>
                                      <p:cBhvr>
                                        <p:cTn id="15" dur="1" fill="hold">
                                          <p:stCondLst>
                                            <p:cond delay="1999"/>
                                          </p:stCondLst>
                                        </p:cTn>
                                        <p:tgtEl>
                                          <p:spTgt spid="15769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4626"/>
                                        </p:tgtEl>
                                        <p:attrNameLst>
                                          <p:attrName>style.visibility</p:attrName>
                                        </p:attrNameLst>
                                      </p:cBhvr>
                                      <p:to>
                                        <p:strVal val="visible"/>
                                      </p:to>
                                    </p:set>
                                    <p:animEffect transition="in" filter="fade">
                                      <p:cBhvr>
                                        <p:cTn id="26" dur="500"/>
                                        <p:tgtEl>
                                          <p:spTgt spid="1546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4627"/>
                                        </p:tgtEl>
                                        <p:attrNameLst>
                                          <p:attrName>style.visibility</p:attrName>
                                        </p:attrNameLst>
                                      </p:cBhvr>
                                      <p:to>
                                        <p:strVal val="visible"/>
                                      </p:to>
                                    </p:set>
                                    <p:animEffect transition="in" filter="fade">
                                      <p:cBhvr>
                                        <p:cTn id="39" dur="2000"/>
                                        <p:tgtEl>
                                          <p:spTgt spid="1546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6" grpId="1"/>
      <p:bldP spid="7" grpId="0"/>
      <p:bldP spid="10"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58204" cy="428604"/>
          </a:xfrm>
        </p:spPr>
        <p:txBody>
          <a:bodyPr>
            <a:noAutofit/>
          </a:bodyPr>
          <a:lstStyle/>
          <a:p>
            <a:r>
              <a:rPr lang="en-US" sz="2800" i="1" dirty="0" smtClean="0">
                <a:effectLst>
                  <a:outerShdw blurRad="38100" dist="38100" dir="2700000" algn="tl">
                    <a:srgbClr val="000000">
                      <a:alpha val="43137"/>
                    </a:srgbClr>
                  </a:outerShdw>
                </a:effectLst>
              </a:rPr>
              <a:t>Resources</a:t>
            </a:r>
            <a:endParaRPr lang="el-GR" sz="2800" i="1" dirty="0">
              <a:effectLst>
                <a:outerShdw blurRad="38100" dist="38100" dir="2700000" algn="tl">
                  <a:srgbClr val="000000">
                    <a:alpha val="43137"/>
                  </a:srgbClr>
                </a:outerShdw>
              </a:effectLst>
            </a:endParaRPr>
          </a:p>
        </p:txBody>
      </p:sp>
      <p:pic>
        <p:nvPicPr>
          <p:cNvPr id="4" name="Picture 2" descr="Elastic c-AAAAARGHHHHHH-tilage&#10;Stretch and recoil in horror!&#10;i♡histo"/>
          <p:cNvPicPr>
            <a:picLocks noChangeAspect="1" noChangeArrowheads="1" noCrop="1"/>
          </p:cNvPicPr>
          <p:nvPr/>
        </p:nvPicPr>
        <p:blipFill>
          <a:blip r:embed="rId2" cstate="print"/>
          <a:srcRect/>
          <a:stretch>
            <a:fillRect/>
          </a:stretch>
        </p:blipFill>
        <p:spPr bwMode="auto">
          <a:xfrm>
            <a:off x="214282" y="785794"/>
            <a:ext cx="5715039" cy="5715040"/>
          </a:xfrm>
          <a:prstGeom prst="rect">
            <a:avLst/>
          </a:prstGeom>
          <a:noFill/>
        </p:spPr>
      </p:pic>
      <p:pic>
        <p:nvPicPr>
          <p:cNvPr id="5" name="Picture 2" descr="i heart histo"/>
          <p:cNvPicPr>
            <a:picLocks noGrp="1" noChangeAspect="1" noChangeArrowheads="1"/>
          </p:cNvPicPr>
          <p:nvPr>
            <p:ph idx="1"/>
          </p:nvPr>
        </p:nvPicPr>
        <p:blipFill>
          <a:blip r:embed="rId3" cstate="print"/>
          <a:srcRect/>
          <a:stretch>
            <a:fillRect/>
          </a:stretch>
        </p:blipFill>
        <p:spPr bwMode="auto">
          <a:xfrm>
            <a:off x="5643570" y="1500174"/>
            <a:ext cx="3714744" cy="1214446"/>
          </a:xfrm>
          <a:prstGeom prst="rect">
            <a:avLst/>
          </a:prstGeom>
          <a:noFill/>
        </p:spPr>
      </p:pic>
      <p:pic>
        <p:nvPicPr>
          <p:cNvPr id="48130" name="Picture 2" descr="The view from inside a blood vessel.&#10;An erythro sight to behold!&#10;i♡histo"/>
          <p:cNvPicPr>
            <a:picLocks noChangeAspect="1" noChangeArrowheads="1" noCrop="1"/>
          </p:cNvPicPr>
          <p:nvPr/>
        </p:nvPicPr>
        <p:blipFill>
          <a:blip r:embed="rId4" cstate="print"/>
          <a:srcRect/>
          <a:stretch>
            <a:fillRect/>
          </a:stretch>
        </p:blipFill>
        <p:spPr bwMode="auto">
          <a:xfrm>
            <a:off x="6072198" y="3000372"/>
            <a:ext cx="2857520" cy="2857520"/>
          </a:xfrm>
          <a:prstGeom prst="rect">
            <a:avLst/>
          </a:prstGeom>
          <a:noFill/>
        </p:spPr>
      </p:pic>
      <p:sp>
        <p:nvSpPr>
          <p:cNvPr id="6" name="Rectangle 5"/>
          <p:cNvSpPr/>
          <p:nvPr/>
        </p:nvSpPr>
        <p:spPr>
          <a:xfrm>
            <a:off x="0" y="714356"/>
            <a:ext cx="9144000" cy="369332"/>
          </a:xfrm>
          <a:prstGeom prst="rect">
            <a:avLst/>
          </a:prstGeom>
        </p:spPr>
        <p:txBody>
          <a:bodyPr wrap="square">
            <a:spAutoFit/>
          </a:bodyPr>
          <a:lstStyle/>
          <a:p>
            <a:r>
              <a:rPr lang="en-GB" dirty="0" smtClean="0">
                <a:solidFill>
                  <a:srgbClr val="0070C0"/>
                </a:solidFill>
              </a:rPr>
              <a:t> </a:t>
            </a:r>
            <a:r>
              <a:rPr lang="en-GB" i="1" dirty="0" smtClean="0">
                <a:solidFill>
                  <a:srgbClr val="0070C0"/>
                </a:solidFill>
              </a:rPr>
              <a:t>http://www.artyfactory.com</a:t>
            </a:r>
            <a:endParaRPr lang="el-GR" i="1" dirty="0">
              <a:solidFill>
                <a:srgbClr val="0070C0"/>
              </a:solidFill>
            </a:endParaRPr>
          </a:p>
        </p:txBody>
      </p:sp>
      <p:sp>
        <p:nvSpPr>
          <p:cNvPr id="7" name="Rectangle 5"/>
          <p:cNvSpPr/>
          <p:nvPr/>
        </p:nvSpPr>
        <p:spPr>
          <a:xfrm>
            <a:off x="0" y="1000108"/>
            <a:ext cx="9144000" cy="369332"/>
          </a:xfrm>
          <a:prstGeom prst="rect">
            <a:avLst/>
          </a:prstGeom>
        </p:spPr>
        <p:txBody>
          <a:bodyPr wrap="square">
            <a:spAutoFit/>
          </a:bodyPr>
          <a:lstStyle/>
          <a:p>
            <a:r>
              <a:rPr lang="en-GB" i="1" dirty="0" smtClean="0">
                <a:solidFill>
                  <a:srgbClr val="7030A0"/>
                </a:solidFill>
              </a:rPr>
              <a:t>ART PATHS Exhibitions material</a:t>
            </a:r>
            <a:endParaRPr lang="el-GR" i="1" dirty="0">
              <a:solidFill>
                <a:srgbClr val="7030A0"/>
              </a:solidFill>
            </a:endParaRPr>
          </a:p>
        </p:txBody>
      </p:sp>
      <p:sp>
        <p:nvSpPr>
          <p:cNvPr id="8" name="Rectangle 7"/>
          <p:cNvSpPr/>
          <p:nvPr/>
        </p:nvSpPr>
        <p:spPr>
          <a:xfrm>
            <a:off x="0" y="428605"/>
            <a:ext cx="8001024" cy="646331"/>
          </a:xfrm>
          <a:prstGeom prst="rect">
            <a:avLst/>
          </a:prstGeom>
        </p:spPr>
        <p:txBody>
          <a:bodyPr wrap="square">
            <a:spAutoFit/>
          </a:bodyPr>
          <a:lstStyle/>
          <a:p>
            <a:r>
              <a:rPr lang="en-GB" i="1" dirty="0" smtClean="0"/>
              <a:t>-J. Andrade-</a:t>
            </a:r>
            <a:r>
              <a:rPr lang="en-GB" i="1" dirty="0" err="1" smtClean="0"/>
              <a:t>Filho</a:t>
            </a:r>
            <a:r>
              <a:rPr lang="en-GB" i="1" dirty="0" smtClean="0"/>
              <a:t>. Rev Inst Med </a:t>
            </a:r>
            <a:r>
              <a:rPr lang="en-GB" i="1" dirty="0" err="1" smtClean="0"/>
              <a:t>Trop</a:t>
            </a:r>
            <a:r>
              <a:rPr lang="en-GB" i="1" dirty="0" smtClean="0"/>
              <a:t> Sao Paulo. 2014;  </a:t>
            </a:r>
            <a:r>
              <a:rPr lang="en-GB" b="1" i="1" dirty="0" smtClean="0"/>
              <a:t>56</a:t>
            </a:r>
            <a:r>
              <a:rPr lang="en-GB" i="1" dirty="0" smtClean="0"/>
              <a:t>(6): 541–542.</a:t>
            </a:r>
          </a:p>
          <a:p>
            <a:endParaRPr lang="el-GR" dirty="0"/>
          </a:p>
        </p:txBody>
      </p:sp>
      <p:sp>
        <p:nvSpPr>
          <p:cNvPr id="9" name="Rectangle 8"/>
          <p:cNvSpPr/>
          <p:nvPr/>
        </p:nvSpPr>
        <p:spPr>
          <a:xfrm>
            <a:off x="0" y="1571612"/>
            <a:ext cx="9144000" cy="3970318"/>
          </a:xfrm>
          <a:prstGeom prst="rect">
            <a:avLst/>
          </a:prstGeom>
        </p:spPr>
        <p:txBody>
          <a:bodyPr wrap="square">
            <a:spAutoFit/>
          </a:bodyPr>
          <a:lstStyle/>
          <a:p>
            <a:r>
              <a:rPr lang="en-US" i="1" dirty="0" smtClean="0"/>
              <a:t>-Bradley A C . Oxford Lectures on Poetry. Atlantic Publishers and Distributors 1999.</a:t>
            </a:r>
          </a:p>
          <a:p>
            <a:r>
              <a:rPr lang="en-US" i="1" dirty="0" smtClean="0"/>
              <a:t>-Philip Sidney, ‎Geoffrey Shepherd, ‎R.W. </a:t>
            </a:r>
            <a:r>
              <a:rPr lang="en-US" i="1" dirty="0" err="1" smtClean="0"/>
              <a:t>Maslen</a:t>
            </a:r>
            <a:r>
              <a:rPr lang="en-US" i="1" dirty="0" smtClean="0"/>
              <a:t>  An Apology For Poetry Or The </a:t>
            </a:r>
            <a:r>
              <a:rPr lang="en-US" i="1" dirty="0" err="1" smtClean="0"/>
              <a:t>Defence</a:t>
            </a:r>
            <a:r>
              <a:rPr lang="en-US" i="1" dirty="0" smtClean="0"/>
              <a:t> Of Poesy     Manchester University Press 2002 - ‎Literary Criticism</a:t>
            </a:r>
          </a:p>
          <a:p>
            <a:r>
              <a:rPr lang="en-US" i="1" dirty="0" smtClean="0"/>
              <a:t>-Plato on Rhetoric and Poetry.</a:t>
            </a:r>
            <a:r>
              <a:rPr lang="en-GB" i="1" dirty="0" smtClean="0"/>
              <a:t> Stanford </a:t>
            </a:r>
            <a:r>
              <a:rPr lang="en-GB" i="1" dirty="0" err="1" smtClean="0"/>
              <a:t>Encyclopedia</a:t>
            </a:r>
            <a:r>
              <a:rPr lang="en-GB" i="1" dirty="0" smtClean="0"/>
              <a:t> of Philosophy. http://plato.stanford.edu/entries/plato-rhetoric/</a:t>
            </a:r>
            <a:endParaRPr lang="en-US" i="1" dirty="0" smtClean="0"/>
          </a:p>
          <a:p>
            <a:r>
              <a:rPr lang="en-US" i="1" dirty="0" smtClean="0"/>
              <a:t>First published Mon Dec 22, 2003; substantive revision Thu Feb 4, 2016.</a:t>
            </a:r>
          </a:p>
          <a:p>
            <a:endParaRPr lang="en-US" i="1" dirty="0" smtClean="0"/>
          </a:p>
          <a:p>
            <a:r>
              <a:rPr lang="en-GB" i="1" dirty="0" smtClean="0"/>
              <a:t>-Thompson, W.F., </a:t>
            </a:r>
            <a:r>
              <a:rPr lang="en-GB" i="1" dirty="0" err="1" smtClean="0"/>
              <a:t>Schellenberg</a:t>
            </a:r>
            <a:r>
              <a:rPr lang="en-GB" i="1" dirty="0" smtClean="0"/>
              <a:t>, E.G. &amp; Husain, G. (2001). "Arousal, mood, and the Mozart effect". Psychological science </a:t>
            </a:r>
            <a:r>
              <a:rPr lang="en-GB" b="1" i="1" dirty="0" smtClean="0"/>
              <a:t>12</a:t>
            </a:r>
            <a:r>
              <a:rPr lang="en-GB" i="1" dirty="0" smtClean="0"/>
              <a:t> (3): 248–51. </a:t>
            </a:r>
          </a:p>
          <a:p>
            <a:r>
              <a:rPr lang="en-GB" i="1" dirty="0" smtClean="0"/>
              <a:t>-Husain, G., Thompson, W.F. &amp; </a:t>
            </a:r>
            <a:r>
              <a:rPr lang="en-GB" i="1" dirty="0" err="1" smtClean="0"/>
              <a:t>Schellenberg</a:t>
            </a:r>
            <a:r>
              <a:rPr lang="en-GB" i="1" dirty="0" smtClean="0"/>
              <a:t>, E.G. (2002). "Effects of musical tempo and mode on arousal, mood, and spatial abilities: Re-examination of the "Mozart effect". Music Perception </a:t>
            </a:r>
            <a:r>
              <a:rPr lang="en-GB" b="1" i="1" dirty="0" smtClean="0"/>
              <a:t>20</a:t>
            </a:r>
            <a:r>
              <a:rPr lang="en-GB" i="1" dirty="0" smtClean="0"/>
              <a:t> (2): 151. </a:t>
            </a:r>
          </a:p>
          <a:p>
            <a:r>
              <a:rPr lang="en-GB" i="1" dirty="0" smtClean="0"/>
              <a:t>-</a:t>
            </a:r>
            <a:r>
              <a:rPr lang="en-GB" i="1" dirty="0" err="1" smtClean="0"/>
              <a:t>Ilie</a:t>
            </a:r>
            <a:r>
              <a:rPr lang="en-GB" i="1" dirty="0" smtClean="0"/>
              <a:t>, G., &amp; Thompson, W.F. (2011). "Experiential and cognitive changes following seven minutes   exposure to music and speech". Music Perception </a:t>
            </a:r>
            <a:r>
              <a:rPr lang="en-GB" b="1" i="1" dirty="0" smtClean="0"/>
              <a:t>28</a:t>
            </a:r>
            <a:r>
              <a:rPr lang="en-GB" i="1" dirty="0" smtClean="0"/>
              <a:t> (3): 247–264.</a:t>
            </a:r>
            <a:endParaRPr lang="en-GB" dirty="0"/>
          </a:p>
        </p:txBody>
      </p:sp>
      <p:pic>
        <p:nvPicPr>
          <p:cNvPr id="151554" name="Picture 2" descr="http://search.proquest.com/assets/r20161.5.1.425.238-22/core/spacer.gif"/>
          <p:cNvPicPr>
            <a:picLocks noChangeAspect="1" noChangeArrowheads="1"/>
          </p:cNvPicPr>
          <p:nvPr/>
        </p:nvPicPr>
        <p:blipFill>
          <a:blip r:embed="rId5"/>
          <a:srcRect/>
          <a:stretch>
            <a:fillRect/>
          </a:stretch>
        </p:blipFill>
        <p:spPr bwMode="auto">
          <a:xfrm>
            <a:off x="2730500" y="-307975"/>
            <a:ext cx="28575" cy="28575"/>
          </a:xfrm>
          <a:prstGeom prst="rect">
            <a:avLst/>
          </a:prstGeom>
          <a:noFill/>
        </p:spPr>
      </p:pic>
      <p:pic>
        <p:nvPicPr>
          <p:cNvPr id="151555" name="Picture 3" descr="http://search.proquest.com/assets/r20161.5.1.425.238-22/core/spacer.gif"/>
          <p:cNvPicPr>
            <a:picLocks noChangeAspect="1" noChangeArrowheads="1"/>
          </p:cNvPicPr>
          <p:nvPr/>
        </p:nvPicPr>
        <p:blipFill>
          <a:blip r:embed="rId5"/>
          <a:srcRect/>
          <a:stretch>
            <a:fillRect/>
          </a:stretch>
        </p:blipFill>
        <p:spPr bwMode="auto">
          <a:xfrm>
            <a:off x="2981325" y="-307975"/>
            <a:ext cx="28575" cy="28575"/>
          </a:xfrm>
          <a:prstGeom prst="rect">
            <a:avLst/>
          </a:prstGeom>
          <a:noFill/>
        </p:spPr>
      </p:pic>
      <p:sp>
        <p:nvSpPr>
          <p:cNvPr id="13" name="Rectangle 12"/>
          <p:cNvSpPr/>
          <p:nvPr/>
        </p:nvSpPr>
        <p:spPr>
          <a:xfrm>
            <a:off x="0" y="5643578"/>
            <a:ext cx="9144000" cy="1754326"/>
          </a:xfrm>
          <a:prstGeom prst="rect">
            <a:avLst/>
          </a:prstGeom>
        </p:spPr>
        <p:txBody>
          <a:bodyPr wrap="square">
            <a:spAutoFit/>
          </a:bodyPr>
          <a:lstStyle/>
          <a:p>
            <a:pPr eaLnBrk="0" fontAlgn="base" hangingPunct="0">
              <a:spcBef>
                <a:spcPct val="0"/>
              </a:spcBef>
              <a:spcAft>
                <a:spcPct val="0"/>
              </a:spcAft>
            </a:pPr>
            <a:r>
              <a:rPr lang="en-US" i="1" dirty="0" smtClean="0">
                <a:cs typeface="Arial" pitchFamily="34" charset="0"/>
              </a:rPr>
              <a:t>-</a:t>
            </a:r>
            <a:r>
              <a:rPr lang="el-GR" i="1" dirty="0" smtClean="0">
                <a:cs typeface="Arial" pitchFamily="34" charset="0"/>
              </a:rPr>
              <a:t>DeLozier, M Wayne. The Teacher as Performer: The Art of Selling Students on Learning</a:t>
            </a:r>
          </a:p>
          <a:p>
            <a:pPr lvl="0" eaLnBrk="0" fontAlgn="base" hangingPunct="0">
              <a:spcBef>
                <a:spcPct val="0"/>
              </a:spcBef>
              <a:spcAft>
                <a:spcPct val="0"/>
              </a:spcAft>
            </a:pPr>
            <a:r>
              <a:rPr lang="el-GR" i="1" dirty="0" smtClean="0">
                <a:cs typeface="Arial" pitchFamily="34" charset="0"/>
              </a:rPr>
              <a:t> Contemporary Education  </a:t>
            </a:r>
            <a:r>
              <a:rPr lang="el-GR" i="1" dirty="0" smtClean="0">
                <a:effectLst>
                  <a:outerShdw blurRad="38100" dist="38100" dir="2700000" algn="tl">
                    <a:srgbClr val="000000">
                      <a:alpha val="43137"/>
                    </a:srgbClr>
                  </a:outerShdw>
                </a:effectLst>
                <a:cs typeface="Arial" pitchFamily="34" charset="0"/>
              </a:rPr>
              <a:t>51</a:t>
            </a:r>
            <a:r>
              <a:rPr lang="el-GR" i="1" dirty="0" smtClean="0">
                <a:cs typeface="Arial" pitchFamily="34" charset="0"/>
              </a:rPr>
              <a:t>.1   (Fall 1979): 19.</a:t>
            </a:r>
            <a:endParaRPr lang="en-US" i="1" dirty="0" smtClean="0">
              <a:cs typeface="Arial" pitchFamily="34" charset="0"/>
            </a:endParaRPr>
          </a:p>
          <a:p>
            <a:pPr lvl="0" eaLnBrk="0" fontAlgn="base" hangingPunct="0">
              <a:spcBef>
                <a:spcPct val="0"/>
              </a:spcBef>
              <a:spcAft>
                <a:spcPct val="0"/>
              </a:spcAft>
            </a:pPr>
            <a:r>
              <a:rPr lang="en-US" i="1" dirty="0" smtClean="0">
                <a:cs typeface="Arial" pitchFamily="34" charset="0"/>
              </a:rPr>
              <a:t>-Tom Griggs.</a:t>
            </a:r>
            <a:r>
              <a:rPr lang="en-US" dirty="0" smtClean="0"/>
              <a:t> </a:t>
            </a:r>
            <a:r>
              <a:rPr lang="en-US" i="1" dirty="0" smtClean="0"/>
              <a:t>Teaching as Acting: Considering Acting as Epistemology and Its Use in Teaching and Teacher Preparation.</a:t>
            </a:r>
            <a:r>
              <a:rPr lang="en-US" dirty="0" smtClean="0"/>
              <a:t> </a:t>
            </a:r>
            <a:r>
              <a:rPr lang="en-US" i="1" dirty="0" smtClean="0"/>
              <a:t>Teacher Education Quarterly, Spring 2001.</a:t>
            </a:r>
            <a:endParaRPr lang="el-GR" i="1" dirty="0" smtClean="0">
              <a:cs typeface="Arial" pitchFamily="34" charset="0"/>
            </a:endParaRPr>
          </a:p>
          <a:p>
            <a:pPr lvl="0" eaLnBrk="0" fontAlgn="base" hangingPunct="0">
              <a:spcBef>
                <a:spcPct val="0"/>
              </a:spcBef>
              <a:spcAft>
                <a:spcPct val="0"/>
              </a:spcAft>
            </a:pPr>
            <a:r>
              <a:rPr lang="el-GR" i="1" dirty="0" smtClean="0">
                <a:solidFill>
                  <a:srgbClr val="555555"/>
                </a:solidFill>
                <a:cs typeface="Arial" pitchFamily="34" charset="0"/>
              </a:rPr>
              <a:t/>
            </a:r>
            <a:br>
              <a:rPr lang="el-GR" i="1" dirty="0" smtClean="0">
                <a:solidFill>
                  <a:srgbClr val="555555"/>
                </a:solidFill>
                <a:cs typeface="Arial" pitchFamily="34" charset="0"/>
              </a:rPr>
            </a:br>
            <a:endParaRPr lang="el-GR"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8130"/>
                                        </p:tgtEl>
                                      </p:cBhvr>
                                    </p:animEffect>
                                    <p:set>
                                      <p:cBhvr>
                                        <p:cTn id="13" dur="1" fill="hold">
                                          <p:stCondLst>
                                            <p:cond delay="499"/>
                                          </p:stCondLst>
                                        </p:cTn>
                                        <p:tgtEl>
                                          <p:spTgt spid="4813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1"/>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00108"/>
          </a:xfrm>
        </p:spPr>
        <p:txBody>
          <a:bodyPr>
            <a:normAutofit/>
          </a:bodyPr>
          <a:lstStyle/>
          <a:p>
            <a:r>
              <a:rPr lang="en-US" spc="600" dirty="0" smtClean="0"/>
              <a:t>Finally</a:t>
            </a:r>
            <a:r>
              <a:rPr lang="en-US" dirty="0" smtClean="0"/>
              <a:t>,</a:t>
            </a:r>
            <a:endParaRPr lang="el-GR" dirty="0"/>
          </a:p>
        </p:txBody>
      </p:sp>
      <p:sp>
        <p:nvSpPr>
          <p:cNvPr id="3" name="Content Placeholder 2"/>
          <p:cNvSpPr>
            <a:spLocks noGrp="1"/>
          </p:cNvSpPr>
          <p:nvPr>
            <p:ph idx="1"/>
          </p:nvPr>
        </p:nvSpPr>
        <p:spPr>
          <a:xfrm>
            <a:off x="0" y="1214422"/>
            <a:ext cx="9144000" cy="5643578"/>
          </a:xfrm>
        </p:spPr>
        <p:txBody>
          <a:bodyPr>
            <a:normAutofit/>
          </a:bodyPr>
          <a:lstStyle/>
          <a:p>
            <a:pPr algn="just"/>
            <a:r>
              <a:rPr lang="en-US" dirty="0" smtClean="0"/>
              <a:t>From my point of view, the </a:t>
            </a:r>
            <a:r>
              <a:rPr lang="en-US" dirty="0" smtClean="0">
                <a:effectLst>
                  <a:outerShdw blurRad="38100" dist="38100" dir="2700000" algn="tl">
                    <a:srgbClr val="000000">
                      <a:alpha val="43137"/>
                    </a:srgbClr>
                  </a:outerShdw>
                </a:effectLst>
              </a:rPr>
              <a:t>essence of Art </a:t>
            </a:r>
            <a:r>
              <a:rPr lang="en-US" dirty="0" smtClean="0"/>
              <a:t>is to </a:t>
            </a:r>
            <a:r>
              <a:rPr lang="en-US" b="1" dirty="0" smtClean="0"/>
              <a:t>enhance </a:t>
            </a:r>
            <a:r>
              <a:rPr lang="en-US" dirty="0" smtClean="0">
                <a:effectLst>
                  <a:outerShdw blurRad="38100" dist="38100" dir="2700000" algn="tl">
                    <a:srgbClr val="000000">
                      <a:alpha val="43137"/>
                    </a:srgbClr>
                  </a:outerShdw>
                </a:effectLst>
              </a:rPr>
              <a:t>our lives</a:t>
            </a:r>
            <a:r>
              <a:rPr lang="en-US" dirty="0" smtClean="0"/>
              <a:t>, to make us </a:t>
            </a:r>
            <a:r>
              <a:rPr lang="en-US" dirty="0" smtClean="0">
                <a:effectLst>
                  <a:outerShdw blurRad="38100" dist="38100" dir="2700000" algn="tl">
                    <a:srgbClr val="000000">
                      <a:alpha val="43137"/>
                    </a:srgbClr>
                  </a:outerShdw>
                </a:effectLst>
              </a:rPr>
              <a:t>feel better</a:t>
            </a:r>
            <a:r>
              <a:rPr lang="en-US" dirty="0" smtClean="0"/>
              <a:t>, as when we fall in love with a living person. Of course, as with any good, to estimate Art and rejoice, you do not only need </a:t>
            </a:r>
            <a:r>
              <a:rPr lang="en-US" dirty="0" smtClean="0">
                <a:effectLst>
                  <a:outerShdw blurRad="38100" dist="38100" dir="2700000" algn="tl">
                    <a:srgbClr val="000000">
                      <a:alpha val="43137"/>
                    </a:srgbClr>
                  </a:outerShdw>
                </a:effectLst>
              </a:rPr>
              <a:t>the appropriate stimuli</a:t>
            </a:r>
            <a:r>
              <a:rPr lang="el-GR"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a:t>
            </a:r>
            <a:r>
              <a:rPr lang="el-GR"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ie</a:t>
            </a:r>
            <a:r>
              <a:rPr lang="en-US" dirty="0" smtClean="0">
                <a:effectLst>
                  <a:outerShdw blurRad="38100" dist="38100" dir="2700000" algn="tl">
                    <a:srgbClr val="000000">
                      <a:alpha val="43137"/>
                    </a:srgbClr>
                  </a:outerShdw>
                </a:effectLst>
              </a:rPr>
              <a:t>. not too personal artistic pursuits -</a:t>
            </a:r>
            <a:r>
              <a:rPr lang="en-US" dirty="0" smtClean="0"/>
              <a:t> but </a:t>
            </a:r>
            <a:r>
              <a:rPr lang="en-US" dirty="0" smtClean="0">
                <a:effectLst>
                  <a:outerShdw blurRad="38100" dist="38100" dir="2700000" algn="tl">
                    <a:srgbClr val="000000">
                      <a:alpha val="43137"/>
                    </a:srgbClr>
                  </a:outerShdw>
                </a:effectLst>
              </a:rPr>
              <a:t>the appropriate intent and inclination</a:t>
            </a:r>
            <a:r>
              <a:rPr lang="en-US" dirty="0" smtClean="0"/>
              <a:t>, as well. If deprived of the latter, forget Art and live your life as best as you think; in this case, however, do not devalue something that you do not want to get to know.</a:t>
            </a:r>
            <a:endParaRPr lang="el-GR" dirty="0"/>
          </a:p>
        </p:txBody>
      </p:sp>
      <p:sp>
        <p:nvSpPr>
          <p:cNvPr id="7" name="Content Placeholder 2"/>
          <p:cNvSpPr txBox="1">
            <a:spLocks/>
          </p:cNvSpPr>
          <p:nvPr/>
        </p:nvSpPr>
        <p:spPr>
          <a:xfrm>
            <a:off x="0" y="3286124"/>
            <a:ext cx="9144000" cy="6357982"/>
          </a:xfrm>
          <a:prstGeom prst="rect">
            <a:avLst/>
          </a:prstGeom>
        </p:spPr>
        <p:txBody>
          <a:bodyPr vert="horz" lIns="91440" tIns="45720" rIns="91440" bIns="45720" rtlCol="0">
            <a:norm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Calibri" pitchFamily="34" charset="0"/>
                <a:cs typeface="Arial" pitchFamily="34" charset="0"/>
              </a:rPr>
              <a:t>ART </a:t>
            </a:r>
            <a:r>
              <a:rPr kumimoji="0" lang="en-US" sz="3200" b="0" i="0" u="none" strike="noStrike" kern="1200" cap="none" spc="0" normalizeH="0" baseline="0" noProof="0" dirty="0" smtClean="0">
                <a:ln>
                  <a:noFill/>
                </a:ln>
                <a:solidFill>
                  <a:schemeClr val="tx1"/>
                </a:solidFill>
                <a:effectLst/>
                <a:uLnTx/>
                <a:uFillTx/>
                <a:latin typeface="+mn-lt"/>
                <a:ea typeface="Calibri" pitchFamily="34" charset="0"/>
                <a:cs typeface="Arial" pitchFamily="34" charset="0"/>
              </a:rPr>
              <a:t>: A </a:t>
            </a:r>
            <a:r>
              <a:rPr kumimoji="0" lang="en-US" sz="3200" b="1" i="0" u="none" strike="noStrike" kern="1200" cap="none" spc="0" normalizeH="0" baseline="0" noProof="0" dirty="0" smtClean="0">
                <a:ln>
                  <a:noFill/>
                </a:ln>
                <a:solidFill>
                  <a:schemeClr val="tx1"/>
                </a:solidFill>
                <a:effectLst/>
                <a:uLnTx/>
                <a:uFillTx/>
                <a:latin typeface="+mn-lt"/>
                <a:ea typeface="Calibri" pitchFamily="34" charset="0"/>
                <a:cs typeface="Arial" pitchFamily="34" charset="0"/>
              </a:rPr>
              <a:t>practical</a:t>
            </a:r>
            <a:r>
              <a:rPr kumimoji="0" lang="en-US" sz="3200" b="0" i="0" u="none" strike="noStrike" kern="1200" cap="none" spc="0" normalizeH="0" baseline="0" noProof="0" dirty="0" smtClean="0">
                <a:ln>
                  <a:noFill/>
                </a:ln>
                <a:solidFill>
                  <a:schemeClr val="tx1"/>
                </a:solidFill>
                <a:effectLst/>
                <a:uLnTx/>
                <a:uFillTx/>
                <a:latin typeface="+mn-lt"/>
                <a:ea typeface="Calibri" pitchFamily="34" charset="0"/>
                <a:cs typeface="Arial" pitchFamily="34" charset="0"/>
              </a:rPr>
              <a:t> or a </a:t>
            </a:r>
            <a:r>
              <a:rPr kumimoji="0" lang="en-US" sz="3200" b="1" i="0" u="none" strike="noStrike" kern="1200" cap="none" spc="0" normalizeH="0" baseline="0" noProof="0" dirty="0" smtClean="0">
                <a:ln>
                  <a:noFill/>
                </a:ln>
                <a:solidFill>
                  <a:schemeClr val="tx1"/>
                </a:solidFill>
                <a:effectLst/>
                <a:uLnTx/>
                <a:uFillTx/>
                <a:latin typeface="+mn-lt"/>
                <a:ea typeface="Calibri" pitchFamily="34" charset="0"/>
                <a:cs typeface="Arial" pitchFamily="34" charset="0"/>
              </a:rPr>
              <a:t>spiritual</a:t>
            </a:r>
            <a:r>
              <a:rPr kumimoji="0" lang="en-US" sz="3200" b="0" i="0" u="none" strike="noStrike" kern="1200" cap="none" spc="0" normalizeH="0" baseline="0" noProof="0" dirty="0" smtClean="0">
                <a:ln>
                  <a:noFill/>
                </a:ln>
                <a:solidFill>
                  <a:schemeClr val="tx1"/>
                </a:solidFill>
                <a:effectLst/>
                <a:uLnTx/>
                <a:uFillTx/>
                <a:latin typeface="+mn-lt"/>
                <a:ea typeface="Calibri" pitchFamily="34" charset="0"/>
                <a:cs typeface="Arial" pitchFamily="34" charset="0"/>
              </a:rPr>
              <a:t> need? </a:t>
            </a: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Calibri" pitchFamily="34" charset="0"/>
                <a:cs typeface="Arial" pitchFamily="34" charset="0"/>
              </a:rPr>
              <a:t>Decide </a:t>
            </a:r>
            <a:r>
              <a:rPr kumimoji="0" lang="en-US" sz="3200" b="1" i="0" u="none" strike="noStrike" kern="1200" cap="none" spc="0" normalizeH="0" baseline="0" noProof="0" dirty="0" smtClean="0">
                <a:ln>
                  <a:noFill/>
                </a:ln>
                <a:solidFill>
                  <a:schemeClr val="tx1"/>
                </a:solidFill>
                <a:effectLst/>
                <a:uLnTx/>
                <a:uFillTx/>
                <a:latin typeface="+mn-lt"/>
                <a:ea typeface="Calibri" pitchFamily="34" charset="0"/>
                <a:cs typeface="Arial" pitchFamily="34" charset="0"/>
              </a:rPr>
              <a:t>according to your frame of mind.</a:t>
            </a: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endParaRPr kumimoji="0" lang="el-GR" sz="2800" b="0" i="0" u="none" strike="noStrike" kern="1200" cap="none" spc="0" normalizeH="0" baseline="0" noProof="0" dirty="0" smtClean="0">
              <a:ln>
                <a:noFill/>
              </a:ln>
              <a:solidFill>
                <a:schemeClr val="tx1"/>
              </a:solidFill>
              <a:effectLst/>
              <a:uLnTx/>
              <a:uFillTx/>
              <a:latin typeface="+mn-lt"/>
              <a:ea typeface="+mn-ea"/>
              <a:cs typeface="Arial" pitchFamily="34" charset="0"/>
            </a:endParaRPr>
          </a:p>
        </p:txBody>
      </p:sp>
      <p:sp>
        <p:nvSpPr>
          <p:cNvPr id="8" name="Rectangle 7"/>
          <p:cNvSpPr/>
          <p:nvPr/>
        </p:nvSpPr>
        <p:spPr>
          <a:xfrm rot="10800000" flipV="1">
            <a:off x="2714610" y="2082465"/>
            <a:ext cx="4572033" cy="369332"/>
          </a:xfrm>
          <a:prstGeom prst="rect">
            <a:avLst/>
          </a:prstGeom>
        </p:spPr>
        <p:txBody>
          <a:bodyPr wrap="square">
            <a:spAutoFit/>
          </a:bodyPr>
          <a:lstStyle/>
          <a:p>
            <a:r>
              <a:rPr lang="en-GB" dirty="0" smtClean="0"/>
              <a:t>Lascaux France Cave Painting, 15,000BC.</a:t>
            </a:r>
            <a:endParaRPr lang="el-GR" dirty="0"/>
          </a:p>
        </p:txBody>
      </p:sp>
      <p:pic>
        <p:nvPicPr>
          <p:cNvPr id="156676" name="Picture 4" descr="http://www.arthistoryarchive.com/arthistory/prehistoricart/images/Lascaux-France-Cave-Painting-2-c15000BC.jpg"/>
          <p:cNvPicPr>
            <a:picLocks noChangeAspect="1" noChangeArrowheads="1"/>
          </p:cNvPicPr>
          <p:nvPr/>
        </p:nvPicPr>
        <p:blipFill>
          <a:blip r:embed="rId2"/>
          <a:srcRect/>
          <a:stretch>
            <a:fillRect/>
          </a:stretch>
        </p:blipFill>
        <p:spPr bwMode="auto">
          <a:xfrm>
            <a:off x="3428992" y="214290"/>
            <a:ext cx="2571768" cy="1892756"/>
          </a:xfrm>
          <a:prstGeom prst="rect">
            <a:avLst/>
          </a:prstGeom>
          <a:noFill/>
        </p:spPr>
      </p:pic>
      <p:sp>
        <p:nvSpPr>
          <p:cNvPr id="10" name="Rectangle 9"/>
          <p:cNvSpPr/>
          <p:nvPr/>
        </p:nvSpPr>
        <p:spPr>
          <a:xfrm>
            <a:off x="0" y="1928802"/>
            <a:ext cx="9144000" cy="1815882"/>
          </a:xfrm>
          <a:prstGeom prst="rect">
            <a:avLst/>
          </a:prstGeom>
        </p:spPr>
        <p:txBody>
          <a:bodyPr wrap="square">
            <a:spAutoFit/>
          </a:bodyPr>
          <a:lstStyle/>
          <a:p>
            <a:pPr algn="just"/>
            <a:r>
              <a:rPr lang="en-US" sz="2800" dirty="0" smtClean="0"/>
              <a:t>let me express </a:t>
            </a:r>
            <a:r>
              <a:rPr lang="en-US" sz="2800" dirty="0" smtClean="0">
                <a:effectLst>
                  <a:outerShdw blurRad="38100" dist="38100" dir="2700000" algn="tl">
                    <a:srgbClr val="000000">
                      <a:alpha val="43137"/>
                    </a:srgbClr>
                  </a:outerShdw>
                </a:effectLst>
              </a:rPr>
              <a:t>my gratitude </a:t>
            </a:r>
            <a:r>
              <a:rPr lang="en-US" sz="2800" dirty="0" smtClean="0"/>
              <a:t>to those who gave me the opportunity to reflect on  something really important for me and to share my personal thoughts, which I hope were of some interest, with you.</a:t>
            </a:r>
          </a:p>
        </p:txBody>
      </p:sp>
      <p:sp>
        <p:nvSpPr>
          <p:cNvPr id="11" name="Rectangle 10"/>
          <p:cNvSpPr/>
          <p:nvPr/>
        </p:nvSpPr>
        <p:spPr>
          <a:xfrm>
            <a:off x="0" y="2500307"/>
            <a:ext cx="9144000" cy="4487382"/>
          </a:xfrm>
          <a:prstGeom prst="rect">
            <a:avLst/>
          </a:prstGeom>
        </p:spPr>
        <p:txBody>
          <a:bodyPr wrap="square">
            <a:spAutoFit/>
          </a:bodyPr>
          <a:lstStyle/>
          <a:p>
            <a:pPr lvl="0" algn="ctr" eaLnBrk="0" fontAlgn="base" hangingPunct="0">
              <a:spcBef>
                <a:spcPct val="0"/>
              </a:spcBef>
              <a:spcAft>
                <a:spcPct val="0"/>
              </a:spcAft>
              <a:defRPr/>
            </a:pPr>
            <a:r>
              <a:rPr lang="en-US" sz="2800" dirty="0" smtClean="0">
                <a:ea typeface="Calibri" pitchFamily="34" charset="0"/>
                <a:cs typeface="Arial" pitchFamily="34" charset="0"/>
              </a:rPr>
              <a:t>What prompted the hand of the prehistoric man</a:t>
            </a:r>
            <a:endParaRPr lang="el-GR" sz="2800" dirty="0" smtClean="0">
              <a:ea typeface="Calibri" pitchFamily="34" charset="0"/>
              <a:cs typeface="Arial" pitchFamily="34" charset="0"/>
            </a:endParaRPr>
          </a:p>
          <a:p>
            <a:pPr lvl="0" algn="ctr" eaLnBrk="0" fontAlgn="base" hangingPunct="0">
              <a:spcBef>
                <a:spcPct val="0"/>
              </a:spcBef>
              <a:spcAft>
                <a:spcPct val="0"/>
              </a:spcAft>
              <a:defRPr/>
            </a:pPr>
            <a:r>
              <a:rPr lang="en-US" sz="2800" dirty="0" smtClean="0">
                <a:ea typeface="Calibri" pitchFamily="34" charset="0"/>
                <a:cs typeface="Arial" pitchFamily="34" charset="0"/>
              </a:rPr>
              <a:t> to create art?</a:t>
            </a:r>
            <a:endParaRPr lang="el-GR" sz="2800" dirty="0" smtClean="0">
              <a:ea typeface="Calibri" pitchFamily="34" charset="0"/>
              <a:cs typeface="Arial" pitchFamily="34" charset="0"/>
            </a:endParaRPr>
          </a:p>
          <a:p>
            <a:pPr lvl="0" algn="ctr" eaLnBrk="0" fontAlgn="base" hangingPunct="0">
              <a:spcBef>
                <a:spcPct val="0"/>
              </a:spcBef>
              <a:spcAft>
                <a:spcPct val="0"/>
              </a:spcAft>
              <a:defRPr/>
            </a:pPr>
            <a:r>
              <a:rPr lang="en-US" sz="2800" dirty="0" smtClean="0">
                <a:ea typeface="Calibri" pitchFamily="34" charset="0"/>
                <a:cs typeface="Arial" pitchFamily="34" charset="0"/>
              </a:rPr>
              <a:t>Prehistoric men may have painted animals to "catch" their soul or spirit in order to hunt them more easily </a:t>
            </a:r>
            <a:r>
              <a:rPr lang="en-US" sz="2800" u="sng" dirty="0" smtClean="0">
                <a:ea typeface="Calibri" pitchFamily="34" charset="0"/>
                <a:cs typeface="Arial" pitchFamily="34" charset="0"/>
              </a:rPr>
              <a:t>or</a:t>
            </a:r>
            <a:r>
              <a:rPr lang="en-US" sz="2800" dirty="0" smtClean="0">
                <a:ea typeface="Calibri" pitchFamily="34" charset="0"/>
                <a:cs typeface="Arial" pitchFamily="34" charset="0"/>
              </a:rPr>
              <a:t> the paintings may represent an animistic vision and homage to surrounding nature; </a:t>
            </a:r>
          </a:p>
          <a:p>
            <a:pPr lvl="0" algn="ctr" eaLnBrk="0" fontAlgn="base" hangingPunct="0">
              <a:spcBef>
                <a:spcPct val="0"/>
              </a:spcBef>
              <a:spcAft>
                <a:spcPct val="0"/>
              </a:spcAft>
              <a:defRPr/>
            </a:pPr>
            <a:r>
              <a:rPr lang="en-US" sz="2800" dirty="0" smtClean="0">
                <a:ea typeface="Calibri" pitchFamily="34" charset="0"/>
                <a:cs typeface="Arial" pitchFamily="34" charset="0"/>
              </a:rPr>
              <a:t>so they could have been for </a:t>
            </a:r>
            <a:r>
              <a:rPr lang="en-US" sz="2800" b="1" dirty="0" smtClean="0">
                <a:ea typeface="Calibri" pitchFamily="34" charset="0"/>
                <a:cs typeface="Arial" pitchFamily="34" charset="0"/>
              </a:rPr>
              <a:t>the transmission of practical information </a:t>
            </a:r>
            <a:r>
              <a:rPr lang="en-US" sz="2800" u="sng" dirty="0" smtClean="0">
                <a:ea typeface="Calibri" pitchFamily="34" charset="0"/>
                <a:cs typeface="Arial" pitchFamily="34" charset="0"/>
              </a:rPr>
              <a:t>or</a:t>
            </a:r>
            <a:r>
              <a:rPr lang="en-US" sz="2800" b="1" dirty="0" smtClean="0">
                <a:ea typeface="Calibri" pitchFamily="34" charset="0"/>
                <a:cs typeface="Arial" pitchFamily="34" charset="0"/>
              </a:rPr>
              <a:t> </a:t>
            </a:r>
            <a:r>
              <a:rPr lang="en-US" sz="2800" dirty="0" smtClean="0">
                <a:ea typeface="Calibri" pitchFamily="34" charset="0"/>
                <a:cs typeface="Arial" pitchFamily="34" charset="0"/>
              </a:rPr>
              <a:t>they may be </a:t>
            </a:r>
            <a:r>
              <a:rPr lang="en-US" sz="2800" b="1" dirty="0" smtClean="0">
                <a:ea typeface="Calibri" pitchFamily="34" charset="0"/>
                <a:cs typeface="Arial" pitchFamily="34" charset="0"/>
              </a:rPr>
              <a:t>the result of a basic need of expression that is innate to human beings.</a:t>
            </a:r>
            <a:endParaRPr lang="en-US" sz="2800" dirty="0" smtClean="0">
              <a:ea typeface="Calibri" pitchFamily="34" charset="0"/>
              <a:cs typeface="Arial" pitchFamily="34" charset="0"/>
            </a:endParaRPr>
          </a:p>
          <a:p>
            <a:pPr marL="342900" lvl="0" indent="-342900">
              <a:spcBef>
                <a:spcPct val="20000"/>
              </a:spcBef>
              <a:buFont typeface="Arial" pitchFamily="34" charset="0"/>
              <a:buChar char="•"/>
              <a:defRPr/>
            </a:pP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
                                            <p:txEl>
                                              <p:pRg st="0" end="0"/>
                                            </p:txEl>
                                          </p:spTgt>
                                        </p:tgtEl>
                                      </p:cBhvr>
                                    </p:animEffect>
                                    <p:set>
                                      <p:cBhvr>
                                        <p:cTn id="25" dur="1" fill="hold">
                                          <p:stCondLst>
                                            <p:cond delay="499"/>
                                          </p:stCondLst>
                                        </p:cTn>
                                        <p:tgtEl>
                                          <p:spTgt spid="7">
                                            <p:txEl>
                                              <p:pRg st="0" end="0"/>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7">
                                            <p:txEl>
                                              <p:pRg st="2" end="2"/>
                                            </p:txEl>
                                          </p:spTgt>
                                        </p:tgtEl>
                                      </p:cBhvr>
                                    </p:animEffect>
                                    <p:set>
                                      <p:cBhvr>
                                        <p:cTn id="28"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6676"/>
                                        </p:tgtEl>
                                        <p:attrNameLst>
                                          <p:attrName>style.visibility</p:attrName>
                                        </p:attrNameLst>
                                      </p:cBhvr>
                                      <p:to>
                                        <p:strVal val="visible"/>
                                      </p:to>
                                    </p:set>
                                    <p:animEffect transition="in" filter="fade">
                                      <p:cBhvr>
                                        <p:cTn id="33" dur="500"/>
                                        <p:tgtEl>
                                          <p:spTgt spid="15667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56676"/>
                                        </p:tgtEl>
                                      </p:cBhvr>
                                    </p:animEffect>
                                    <p:set>
                                      <p:cBhvr>
                                        <p:cTn id="44" dur="1" fill="hold">
                                          <p:stCondLst>
                                            <p:cond delay="499"/>
                                          </p:stCondLst>
                                        </p:cTn>
                                        <p:tgtEl>
                                          <p:spTgt spid="15667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Effect transition="in" filter="fade">
                                      <p:cBhvr>
                                        <p:cTn id="5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build="allAtOnce"/>
      <p:bldP spid="8" grpId="0"/>
      <p:bldP spid="8" grpId="1"/>
      <p:bldP spid="10" grpId="0"/>
      <p:bldP spid="11" grpId="0"/>
      <p:bldP spid="11"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7554" y="-785842"/>
            <a:ext cx="5786446" cy="3071834"/>
          </a:xfrm>
        </p:spPr>
        <p:txBody>
          <a:bodyPr/>
          <a:lstStyle/>
          <a:p>
            <a:r>
              <a:rPr lang="en-US" dirty="0" smtClean="0"/>
              <a:t>The city of Cologne </a:t>
            </a:r>
            <a:r>
              <a:rPr lang="el-GR" dirty="0" smtClean="0"/>
              <a:t/>
            </a:r>
            <a:br>
              <a:rPr lang="el-GR" dirty="0" smtClean="0"/>
            </a:br>
            <a:r>
              <a:rPr lang="en-US" dirty="0" smtClean="0"/>
              <a:t>through the ages.</a:t>
            </a:r>
            <a:endParaRPr lang="el-GR" dirty="0"/>
          </a:p>
        </p:txBody>
      </p:sp>
      <p:pic>
        <p:nvPicPr>
          <p:cNvPr id="158722" name="Picture 2" descr="C:\Users\αγαπουλακι\Desktop\28.9\ART PATH PRESENTATION IMPROVED FIGURES\the-church-of-st-severin-in-cologne-in-a-fictive-setting-1672.jpg"/>
          <p:cNvPicPr>
            <a:picLocks noChangeAspect="1" noChangeArrowheads="1"/>
          </p:cNvPicPr>
          <p:nvPr/>
        </p:nvPicPr>
        <p:blipFill>
          <a:blip r:embed="rId2" cstate="print"/>
          <a:srcRect/>
          <a:stretch>
            <a:fillRect/>
          </a:stretch>
        </p:blipFill>
        <p:spPr bwMode="auto">
          <a:xfrm>
            <a:off x="214282" y="214290"/>
            <a:ext cx="2802490" cy="2071702"/>
          </a:xfrm>
          <a:prstGeom prst="rect">
            <a:avLst/>
          </a:prstGeom>
          <a:noFill/>
        </p:spPr>
      </p:pic>
      <p:sp>
        <p:nvSpPr>
          <p:cNvPr id="4" name="Rectangle 3"/>
          <p:cNvSpPr/>
          <p:nvPr/>
        </p:nvSpPr>
        <p:spPr>
          <a:xfrm>
            <a:off x="0" y="2285992"/>
            <a:ext cx="3214678" cy="1200329"/>
          </a:xfrm>
          <a:prstGeom prst="rect">
            <a:avLst/>
          </a:prstGeom>
        </p:spPr>
        <p:txBody>
          <a:bodyPr wrap="square">
            <a:spAutoFit/>
          </a:bodyPr>
          <a:lstStyle/>
          <a:p>
            <a:r>
              <a:rPr lang="nl-NL" dirty="0" smtClean="0"/>
              <a:t>JAN VAN DER HEYDEN AND ADRIAEN VAN DE VELDE </a:t>
            </a:r>
          </a:p>
          <a:p>
            <a:r>
              <a:rPr lang="en-GB" dirty="0" smtClean="0"/>
              <a:t>The church of St </a:t>
            </a:r>
            <a:r>
              <a:rPr lang="en-GB" dirty="0" err="1" smtClean="0"/>
              <a:t>Severin</a:t>
            </a:r>
            <a:r>
              <a:rPr lang="en-GB" dirty="0" smtClean="0"/>
              <a:t> in Cologne in a fictive</a:t>
            </a:r>
            <a:r>
              <a:rPr lang="el-GR" dirty="0" smtClean="0"/>
              <a:t> </a:t>
            </a:r>
            <a:r>
              <a:rPr lang="en-GB" dirty="0" smtClean="0"/>
              <a:t>setting,1672.</a:t>
            </a:r>
            <a:endParaRPr lang="el-GR" dirty="0"/>
          </a:p>
        </p:txBody>
      </p:sp>
      <p:pic>
        <p:nvPicPr>
          <p:cNvPr id="158723" name="Picture 3" descr="C:\Users\αγαπουλακι\Desktop\28.9\ART PATH PRESENTATION IMPROVED FIGURES\the-city-of-cologne-engraved-by-m-j-starling-after-leitch-1850.jpg!Large.jpg"/>
          <p:cNvPicPr>
            <a:picLocks noChangeAspect="1" noChangeArrowheads="1"/>
          </p:cNvPicPr>
          <p:nvPr/>
        </p:nvPicPr>
        <p:blipFill>
          <a:blip r:embed="rId3" cstate="print"/>
          <a:srcRect/>
          <a:stretch>
            <a:fillRect/>
          </a:stretch>
        </p:blipFill>
        <p:spPr bwMode="auto">
          <a:xfrm>
            <a:off x="3143240" y="1928802"/>
            <a:ext cx="3164086" cy="2143140"/>
          </a:xfrm>
          <a:prstGeom prst="rect">
            <a:avLst/>
          </a:prstGeom>
          <a:noFill/>
        </p:spPr>
      </p:pic>
      <p:sp>
        <p:nvSpPr>
          <p:cNvPr id="6" name="Rectangle 5"/>
          <p:cNvSpPr/>
          <p:nvPr/>
        </p:nvSpPr>
        <p:spPr>
          <a:xfrm>
            <a:off x="3571868" y="4071942"/>
            <a:ext cx="2143140" cy="1200329"/>
          </a:xfrm>
          <a:prstGeom prst="rect">
            <a:avLst/>
          </a:prstGeom>
        </p:spPr>
        <p:txBody>
          <a:bodyPr wrap="square">
            <a:spAutoFit/>
          </a:bodyPr>
          <a:lstStyle/>
          <a:p>
            <a:r>
              <a:rPr lang="en-GB" dirty="0" smtClean="0"/>
              <a:t>The city of Cologne engraved by M J STARLING after LEITCH, 1850.</a:t>
            </a:r>
            <a:endParaRPr lang="el-GR" dirty="0"/>
          </a:p>
        </p:txBody>
      </p:sp>
      <p:pic>
        <p:nvPicPr>
          <p:cNvPr id="158724" name="Picture 4" descr="C:\Users\αγαπουλακι\Desktop\28.9\ART PATH PRESENTATION IMPROVED FIGURES\cologne-1970 D. Roth.jpg"/>
          <p:cNvPicPr>
            <a:picLocks noChangeAspect="1" noChangeArrowheads="1"/>
          </p:cNvPicPr>
          <p:nvPr/>
        </p:nvPicPr>
        <p:blipFill>
          <a:blip r:embed="rId4" cstate="print"/>
          <a:srcRect/>
          <a:stretch>
            <a:fillRect/>
          </a:stretch>
        </p:blipFill>
        <p:spPr bwMode="auto">
          <a:xfrm>
            <a:off x="5786446" y="4357694"/>
            <a:ext cx="3143250" cy="2228850"/>
          </a:xfrm>
          <a:prstGeom prst="rect">
            <a:avLst/>
          </a:prstGeom>
          <a:noFill/>
        </p:spPr>
      </p:pic>
      <p:sp>
        <p:nvSpPr>
          <p:cNvPr id="8" name="Rectangle 7"/>
          <p:cNvSpPr/>
          <p:nvPr/>
        </p:nvSpPr>
        <p:spPr>
          <a:xfrm rot="10800000" flipV="1">
            <a:off x="6143636" y="6496245"/>
            <a:ext cx="2714640" cy="369332"/>
          </a:xfrm>
          <a:prstGeom prst="rect">
            <a:avLst/>
          </a:prstGeom>
        </p:spPr>
        <p:txBody>
          <a:bodyPr wrap="square">
            <a:spAutoFit/>
          </a:bodyPr>
          <a:lstStyle/>
          <a:p>
            <a:r>
              <a:rPr lang="en-GB" dirty="0" smtClean="0"/>
              <a:t>D. ROTH Cologne, 1970. </a:t>
            </a:r>
            <a:endParaRPr lang="el-GR" dirty="0"/>
          </a:p>
        </p:txBody>
      </p:sp>
      <p:sp>
        <p:nvSpPr>
          <p:cNvPr id="9" name="Rectangle 8"/>
          <p:cNvSpPr/>
          <p:nvPr/>
        </p:nvSpPr>
        <p:spPr>
          <a:xfrm>
            <a:off x="0" y="3429000"/>
            <a:ext cx="3357554" cy="3610868"/>
          </a:xfrm>
          <a:prstGeom prst="rect">
            <a:avLst/>
          </a:prstGeom>
        </p:spPr>
        <p:txBody>
          <a:bodyPr wrap="square">
            <a:spAutoFit/>
          </a:bodyPr>
          <a:lstStyle/>
          <a:p>
            <a:pPr algn="ctr"/>
            <a:r>
              <a:rPr lang="en-US" sz="2800" dirty="0" smtClean="0"/>
              <a:t>May the lecture you attended in this city  be a stimulus for you to </a:t>
            </a:r>
            <a:r>
              <a:rPr lang="en-US" sz="2800" dirty="0" smtClean="0">
                <a:effectLst>
                  <a:outerShdw blurRad="38100" dist="38100" dir="2700000" algn="tl">
                    <a:srgbClr val="000000">
                      <a:alpha val="43137"/>
                    </a:srgbClr>
                  </a:outerShdw>
                </a:effectLst>
              </a:rPr>
              <a:t>view Art </a:t>
            </a:r>
            <a:r>
              <a:rPr lang="en-US" sz="2800" dirty="0" err="1" smtClean="0">
                <a:effectLst>
                  <a:outerShdw blurRad="38100" dist="38100" dir="2700000" algn="tl">
                    <a:srgbClr val="000000">
                      <a:alpha val="43137"/>
                    </a:srgbClr>
                  </a:outerShdw>
                </a:effectLst>
              </a:rPr>
              <a:t>favourably</a:t>
            </a:r>
            <a:r>
              <a:rPr lang="en-US" sz="2800" dirty="0" smtClean="0">
                <a:effectLst>
                  <a:outerShdw blurRad="38100" dist="38100" dir="2700000" algn="tl">
                    <a:srgbClr val="000000">
                      <a:alpha val="43137"/>
                    </a:srgbClr>
                  </a:outerShdw>
                </a:effectLst>
              </a:rPr>
              <a:t> </a:t>
            </a:r>
            <a:r>
              <a:rPr lang="en-US" sz="2800" dirty="0" smtClean="0"/>
              <a:t>and </a:t>
            </a:r>
            <a:r>
              <a:rPr lang="en-US" sz="2800" dirty="0" smtClean="0">
                <a:effectLst>
                  <a:outerShdw blurRad="38100" dist="38100" dir="2700000" algn="tl">
                    <a:srgbClr val="000000">
                      <a:alpha val="43137"/>
                    </a:srgbClr>
                  </a:outerShdw>
                </a:effectLst>
              </a:rPr>
              <a:t>brighten up your everyday life</a:t>
            </a:r>
            <a:r>
              <a:rPr lang="en-US" sz="2800" dirty="0" smtClean="0"/>
              <a:t> through </a:t>
            </a:r>
            <a:r>
              <a:rPr lang="en-US" sz="2800" dirty="0" smtClean="0">
                <a:effectLst>
                  <a:outerShdw blurRad="38100" dist="38100" dir="2700000" algn="tl">
                    <a:srgbClr val="000000">
                      <a:alpha val="43137"/>
                    </a:srgbClr>
                  </a:outerShdw>
                </a:effectLst>
              </a:rPr>
              <a:t>Art</a:t>
            </a:r>
            <a:r>
              <a:rPr lang="el-GR" sz="2800" dirty="0" smtClean="0"/>
              <a:t>!</a:t>
            </a:r>
            <a:endParaRPr lang="el-GR" sz="2800" dirty="0"/>
          </a:p>
        </p:txBody>
      </p:sp>
      <p:sp>
        <p:nvSpPr>
          <p:cNvPr id="10" name="Rectangle 9"/>
          <p:cNvSpPr/>
          <p:nvPr/>
        </p:nvSpPr>
        <p:spPr>
          <a:xfrm>
            <a:off x="6286512" y="1357298"/>
            <a:ext cx="2857488" cy="3323987"/>
          </a:xfrm>
          <a:prstGeom prst="rect">
            <a:avLst/>
          </a:prstGeom>
        </p:spPr>
        <p:txBody>
          <a:bodyPr wrap="square">
            <a:spAutoFit/>
          </a:bodyPr>
          <a:lstStyle/>
          <a:p>
            <a:r>
              <a:rPr lang="en-US" sz="1600" dirty="0" smtClean="0"/>
              <a:t>This entire presentation is available, among other presentations,  to any interested party, for further study, via the links below:</a:t>
            </a:r>
          </a:p>
          <a:p>
            <a:endParaRPr lang="en-US" sz="1600" dirty="0" smtClean="0"/>
          </a:p>
          <a:p>
            <a:r>
              <a:rPr lang="en-US" sz="1600" u="sng" dirty="0" smtClean="0">
                <a:hlinkClick r:id="rId5"/>
              </a:rPr>
              <a:t>http://eclass.uoa.gr/modules/document/index.php?course=MED409&amp;openDir=/4f8e670fkcr8</a:t>
            </a:r>
            <a:endParaRPr lang="en-US" sz="1600" u="sng" dirty="0" smtClean="0"/>
          </a:p>
          <a:p>
            <a:endParaRPr lang="en-US" sz="1600" u="sng" dirty="0" smtClean="0"/>
          </a:p>
          <a:p>
            <a:r>
              <a:rPr lang="en-US" sz="1600" u="sng" dirty="0" smtClean="0">
                <a:hlinkClick r:id="rId6"/>
              </a:rPr>
              <a:t>https://www.facebook.com/HIPON-Project-504573706265856/</a:t>
            </a:r>
            <a:endParaRPr lang="en-US" sz="1600" u="sng"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929066"/>
            <a:ext cx="4714876" cy="2928934"/>
          </a:xfrm>
        </p:spPr>
        <p:txBody>
          <a:bodyPr>
            <a:normAutofit fontScale="70000" lnSpcReduction="20000"/>
          </a:bodyPr>
          <a:lstStyle/>
          <a:p>
            <a:r>
              <a:rPr lang="en-US" dirty="0" smtClean="0"/>
              <a:t>An artist emerges and is made worthy above all from his/her own </a:t>
            </a:r>
            <a:r>
              <a:rPr lang="en-US" b="1" spc="300" dirty="0" smtClean="0"/>
              <a:t>inspiration</a:t>
            </a:r>
            <a:r>
              <a:rPr lang="en-US" dirty="0" smtClean="0"/>
              <a:t>.</a:t>
            </a:r>
            <a:endParaRPr lang="el-GR" dirty="0" smtClean="0"/>
          </a:p>
          <a:p>
            <a:r>
              <a:rPr lang="en-US" b="1" dirty="0" smtClean="0"/>
              <a:t>Inspiration</a:t>
            </a:r>
            <a:r>
              <a:rPr lang="en-US" dirty="0" smtClean="0"/>
              <a:t> is to </a:t>
            </a:r>
            <a:r>
              <a:rPr lang="en-US" dirty="0" smtClean="0">
                <a:effectLst>
                  <a:outerShdw blurRad="38100" dist="38100" dir="2700000" algn="tl">
                    <a:srgbClr val="000000">
                      <a:alpha val="43137"/>
                    </a:srgbClr>
                  </a:outerShdw>
                </a:effectLst>
              </a:rPr>
              <a:t>devise</a:t>
            </a:r>
            <a:r>
              <a:rPr lang="el-GR" dirty="0" smtClean="0"/>
              <a:t>,</a:t>
            </a:r>
            <a:r>
              <a:rPr lang="en-US" dirty="0" smtClean="0"/>
              <a:t> to </a:t>
            </a:r>
            <a:r>
              <a:rPr lang="en-US" dirty="0" err="1" smtClean="0">
                <a:effectLst>
                  <a:outerShdw blurRad="38100" dist="38100" dir="2700000" algn="tl">
                    <a:srgbClr val="000000">
                      <a:alpha val="43137"/>
                    </a:srgbClr>
                  </a:outerShdw>
                </a:effectLst>
              </a:rPr>
              <a:t>practise</a:t>
            </a:r>
            <a:r>
              <a:rPr lang="en-US" dirty="0" smtClean="0">
                <a:effectLst>
                  <a:outerShdw blurRad="38100" dist="38100" dir="2700000" algn="tl">
                    <a:srgbClr val="000000">
                      <a:alpha val="43137"/>
                    </a:srgbClr>
                  </a:outerShdw>
                </a:effectLst>
              </a:rPr>
              <a:t> </a:t>
            </a:r>
            <a:r>
              <a:rPr lang="en-US" spc="600" dirty="0" smtClean="0">
                <a:effectLst>
                  <a:outerShdw blurRad="38100" dist="38100" dir="2700000" algn="tl">
                    <a:srgbClr val="000000">
                      <a:alpha val="43137"/>
                    </a:srgbClr>
                  </a:outerShdw>
                </a:effectLst>
              </a:rPr>
              <a:t>imagination</a:t>
            </a:r>
            <a:r>
              <a:rPr lang="en-US" dirty="0" smtClean="0"/>
              <a:t>, and, with spontaneity and sensitivity,  </a:t>
            </a:r>
            <a:r>
              <a:rPr lang="en-US" dirty="0" smtClean="0">
                <a:effectLst>
                  <a:outerShdw blurRad="38100" dist="38100" dir="2700000" algn="tl">
                    <a:srgbClr val="000000">
                      <a:alpha val="43137"/>
                    </a:srgbClr>
                  </a:outerShdw>
                </a:effectLst>
              </a:rPr>
              <a:t>capture  </a:t>
            </a:r>
            <a:r>
              <a:rPr lang="en-US" b="1" spc="600" dirty="0" smtClean="0">
                <a:effectLst>
                  <a:outerShdw blurRad="38100" dist="38100" dir="2700000" algn="tl">
                    <a:srgbClr val="000000">
                      <a:alpha val="43137"/>
                    </a:srgbClr>
                  </a:outerShdw>
                </a:effectLst>
              </a:rPr>
              <a:t>images</a:t>
            </a:r>
            <a:r>
              <a:rPr lang="en-US" dirty="0" smtClean="0">
                <a:effectLst>
                  <a:outerShdw blurRad="38100" dist="38100" dir="2700000" algn="tl">
                    <a:srgbClr val="000000">
                      <a:alpha val="43137"/>
                    </a:srgbClr>
                  </a:outerShdw>
                </a:effectLst>
              </a:rPr>
              <a:t> and situations </a:t>
            </a:r>
            <a:r>
              <a:rPr lang="en-US" dirty="0" smtClean="0"/>
              <a:t>of </a:t>
            </a:r>
            <a:r>
              <a:rPr lang="en-US" dirty="0" smtClean="0">
                <a:effectLst>
                  <a:outerShdw blurRad="38100" dist="38100" dir="2700000" algn="tl">
                    <a:srgbClr val="000000">
                      <a:alpha val="43137"/>
                    </a:srgbClr>
                  </a:outerShdw>
                </a:effectLst>
              </a:rPr>
              <a:t>the external world </a:t>
            </a:r>
            <a:r>
              <a:rPr lang="en-US" dirty="0" smtClean="0"/>
              <a:t> and  </a:t>
            </a:r>
            <a:r>
              <a:rPr lang="en-US" dirty="0" smtClean="0">
                <a:effectLst>
                  <a:outerShdw blurRad="38100" dist="38100" dir="2700000" algn="tl">
                    <a:srgbClr val="000000">
                      <a:alpha val="43137"/>
                    </a:srgbClr>
                  </a:outerShdw>
                </a:effectLst>
              </a:rPr>
              <a:t>externalize the animated sentiment</a:t>
            </a:r>
            <a:r>
              <a:rPr lang="en-US" dirty="0" smtClean="0"/>
              <a:t> with aesthetic means, </a:t>
            </a:r>
            <a:r>
              <a:rPr lang="en-US" dirty="0" smtClean="0">
                <a:effectLst>
                  <a:outerShdw blurRad="38100" dist="38100" dir="2700000" algn="tl">
                    <a:srgbClr val="000000">
                      <a:alpha val="43137"/>
                    </a:srgbClr>
                  </a:outerShdw>
                </a:effectLst>
              </a:rPr>
              <a:t>transferring it to others</a:t>
            </a:r>
            <a:r>
              <a:rPr lang="en-US" dirty="0" smtClean="0"/>
              <a:t>.</a:t>
            </a:r>
            <a:endParaRPr lang="el-GR" dirty="0"/>
          </a:p>
        </p:txBody>
      </p:sp>
      <p:pic>
        <p:nvPicPr>
          <p:cNvPr id="147458" name="Picture 2" descr="C:\Users\αγαπουλακι\Desktop\monet-painting-in-his-garden-at-argenteuil-1873.jpg!Large.jpg"/>
          <p:cNvPicPr>
            <a:picLocks noChangeAspect="1" noChangeArrowheads="1"/>
          </p:cNvPicPr>
          <p:nvPr/>
        </p:nvPicPr>
        <p:blipFill>
          <a:blip r:embed="rId2" cstate="print"/>
          <a:srcRect/>
          <a:stretch>
            <a:fillRect/>
          </a:stretch>
        </p:blipFill>
        <p:spPr bwMode="auto">
          <a:xfrm>
            <a:off x="357158" y="357166"/>
            <a:ext cx="4000528" cy="3249744"/>
          </a:xfrm>
          <a:prstGeom prst="rect">
            <a:avLst/>
          </a:prstGeom>
          <a:noFill/>
        </p:spPr>
      </p:pic>
      <p:pic>
        <p:nvPicPr>
          <p:cNvPr id="147459" name="Picture 3" descr="C:\Users\αγαπουλακι\Desktop\artist-and-his-model.jpg!Large.jpg"/>
          <p:cNvPicPr>
            <a:picLocks noChangeAspect="1" noChangeArrowheads="1"/>
          </p:cNvPicPr>
          <p:nvPr/>
        </p:nvPicPr>
        <p:blipFill>
          <a:blip r:embed="rId3" cstate="print"/>
          <a:srcRect/>
          <a:stretch>
            <a:fillRect/>
          </a:stretch>
        </p:blipFill>
        <p:spPr bwMode="auto">
          <a:xfrm>
            <a:off x="4786314" y="1357298"/>
            <a:ext cx="3990973" cy="5324260"/>
          </a:xfrm>
          <a:prstGeom prst="rect">
            <a:avLst/>
          </a:prstGeom>
          <a:noFill/>
        </p:spPr>
      </p:pic>
      <p:sp>
        <p:nvSpPr>
          <p:cNvPr id="7" name="Rectangle 6"/>
          <p:cNvSpPr/>
          <p:nvPr/>
        </p:nvSpPr>
        <p:spPr>
          <a:xfrm>
            <a:off x="5072066" y="6572272"/>
            <a:ext cx="4786345" cy="369332"/>
          </a:xfrm>
          <a:prstGeom prst="rect">
            <a:avLst/>
          </a:prstGeom>
        </p:spPr>
        <p:txBody>
          <a:bodyPr wrap="square">
            <a:spAutoFit/>
          </a:bodyPr>
          <a:lstStyle/>
          <a:p>
            <a:r>
              <a:rPr lang="en-GB" dirty="0" smtClean="0"/>
              <a:t> </a:t>
            </a:r>
            <a:r>
              <a:rPr lang="en-GB" sz="1400" dirty="0" smtClean="0"/>
              <a:t>M. CHAGALL   Artist and his model</a:t>
            </a:r>
            <a:r>
              <a:rPr lang="el-GR" sz="1400" dirty="0" smtClean="0"/>
              <a:t>,</a:t>
            </a:r>
            <a:r>
              <a:rPr lang="en-GB" sz="1400" dirty="0" smtClean="0"/>
              <a:t> 1973.</a:t>
            </a:r>
            <a:endParaRPr lang="el-GR" sz="1400" dirty="0"/>
          </a:p>
        </p:txBody>
      </p:sp>
      <p:sp>
        <p:nvSpPr>
          <p:cNvPr id="8" name="Rectangle 7"/>
          <p:cNvSpPr/>
          <p:nvPr/>
        </p:nvSpPr>
        <p:spPr>
          <a:xfrm>
            <a:off x="0" y="3571876"/>
            <a:ext cx="4572000" cy="276999"/>
          </a:xfrm>
          <a:prstGeom prst="rect">
            <a:avLst/>
          </a:prstGeom>
        </p:spPr>
        <p:txBody>
          <a:bodyPr wrap="square">
            <a:spAutoFit/>
          </a:bodyPr>
          <a:lstStyle/>
          <a:p>
            <a:r>
              <a:rPr lang="en-GB" sz="1200" dirty="0" smtClean="0"/>
              <a:t>          A. RENOIR  Monet painting in his garden at Argenteuil</a:t>
            </a:r>
            <a:r>
              <a:rPr lang="el-GR" sz="1200" dirty="0" smtClean="0"/>
              <a:t>, </a:t>
            </a:r>
            <a:r>
              <a:rPr lang="en-GB" sz="1200" dirty="0" smtClean="0"/>
              <a:t>1873.</a:t>
            </a:r>
            <a:endParaRPr lang="el-GR" sz="1200" dirty="0"/>
          </a:p>
        </p:txBody>
      </p:sp>
      <p:sp>
        <p:nvSpPr>
          <p:cNvPr id="9" name="Rectangle 8"/>
          <p:cNvSpPr/>
          <p:nvPr/>
        </p:nvSpPr>
        <p:spPr>
          <a:xfrm>
            <a:off x="4500562" y="0"/>
            <a:ext cx="4643438" cy="1384995"/>
          </a:xfrm>
          <a:prstGeom prst="rect">
            <a:avLst/>
          </a:prstGeom>
        </p:spPr>
        <p:txBody>
          <a:bodyPr wrap="square">
            <a:spAutoFit/>
          </a:bodyPr>
          <a:lstStyle/>
          <a:p>
            <a:pPr algn="ctr"/>
            <a:r>
              <a:rPr lang="en-US" sz="2800" dirty="0" smtClean="0"/>
              <a:t>The fundamental importance of  </a:t>
            </a:r>
            <a:r>
              <a:rPr lang="el-GR" sz="2800" dirty="0" smtClean="0"/>
              <a:t> </a:t>
            </a:r>
            <a:r>
              <a:rPr lang="en-US" sz="2800" spc="600" dirty="0" smtClean="0">
                <a:effectLst>
                  <a:outerShdw blurRad="38100" dist="38100" dir="2700000" algn="tl">
                    <a:srgbClr val="000000">
                      <a:alpha val="43137"/>
                    </a:srgbClr>
                  </a:outerShdw>
                </a:effectLst>
              </a:rPr>
              <a:t>inspiration</a:t>
            </a:r>
            <a:endParaRPr lang="el-GR" sz="2800" spc="600" dirty="0" smtClean="0">
              <a:effectLst>
                <a:outerShdw blurRad="38100" dist="38100" dir="2700000" algn="tl">
                  <a:srgbClr val="000000">
                    <a:alpha val="43137"/>
                  </a:srgbClr>
                </a:outerShdw>
              </a:effectLst>
            </a:endParaRPr>
          </a:p>
          <a:p>
            <a:pPr algn="ctr"/>
            <a:r>
              <a:rPr lang="en-US" sz="2800" spc="600" dirty="0" smtClean="0"/>
              <a:t>in creating Art</a:t>
            </a:r>
            <a:r>
              <a:rPr lang="el-GR" sz="2800" spc="600" dirty="0" smtClean="0"/>
              <a:t>.</a:t>
            </a:r>
            <a:endParaRPr lang="el-GR" sz="2800" spc="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Love in my tummy…&#10;…and my duodenum…and pancreas…and jejunum.&#10;i♡histo"/>
          <p:cNvPicPr>
            <a:picLocks noChangeAspect="1" noChangeArrowheads="1"/>
          </p:cNvPicPr>
          <p:nvPr/>
        </p:nvPicPr>
        <p:blipFill>
          <a:blip r:embed="rId2" cstate="print"/>
          <a:srcRect/>
          <a:stretch>
            <a:fillRect/>
          </a:stretch>
        </p:blipFill>
        <p:spPr bwMode="auto">
          <a:xfrm>
            <a:off x="642910" y="214290"/>
            <a:ext cx="3571900" cy="3571900"/>
          </a:xfrm>
          <a:prstGeom prst="rect">
            <a:avLst/>
          </a:prstGeom>
          <a:noFill/>
        </p:spPr>
      </p:pic>
      <p:pic>
        <p:nvPicPr>
          <p:cNvPr id="36868" name="Picture 4" descr="You can find love in the strangest of places&#10;Clockwise, top left to center:&#10;1. In a pancreas&#10;2. In a Pap smear&#10;3. In a thyroid follicle&#10;4. In an anal canal&#10;5. In a lymph node&#10;6. In a parotid gland&#10;7. In a colonic crypt&#10;8. In a bronchiole&#10;9. In a lung..."/>
          <p:cNvPicPr>
            <a:picLocks noChangeAspect="1" noChangeArrowheads="1"/>
          </p:cNvPicPr>
          <p:nvPr/>
        </p:nvPicPr>
        <p:blipFill>
          <a:blip r:embed="rId3" cstate="print"/>
          <a:srcRect/>
          <a:stretch>
            <a:fillRect/>
          </a:stretch>
        </p:blipFill>
        <p:spPr bwMode="auto">
          <a:xfrm>
            <a:off x="4857752" y="0"/>
            <a:ext cx="4000503" cy="4000503"/>
          </a:xfrm>
          <a:prstGeom prst="rect">
            <a:avLst/>
          </a:prstGeom>
          <a:noFill/>
        </p:spPr>
      </p:pic>
      <p:pic>
        <p:nvPicPr>
          <p:cNvPr id="36870" name="Picture 6" descr="I bloody love you!&#10;Amorous neutrophils floating in a sea of erythrocytes.&#10;i♡histo&#10;Image by @pathology-nerd (Twitter)"/>
          <p:cNvPicPr>
            <a:picLocks noChangeAspect="1" noChangeArrowheads="1"/>
          </p:cNvPicPr>
          <p:nvPr/>
        </p:nvPicPr>
        <p:blipFill>
          <a:blip r:embed="rId4" cstate="print"/>
          <a:srcRect/>
          <a:stretch>
            <a:fillRect/>
          </a:stretch>
        </p:blipFill>
        <p:spPr bwMode="auto">
          <a:xfrm>
            <a:off x="0" y="3956976"/>
            <a:ext cx="2357422" cy="2901023"/>
          </a:xfrm>
          <a:prstGeom prst="rect">
            <a:avLst/>
          </a:prstGeom>
          <a:noFill/>
        </p:spPr>
      </p:pic>
      <p:pic>
        <p:nvPicPr>
          <p:cNvPr id="5" name="Picture 2" descr=" Love Pathology!: "/>
          <p:cNvPicPr>
            <a:picLocks noChangeAspect="1" noChangeArrowheads="1"/>
          </p:cNvPicPr>
          <p:nvPr/>
        </p:nvPicPr>
        <p:blipFill>
          <a:blip r:embed="rId5" cstate="print"/>
          <a:srcRect/>
          <a:stretch>
            <a:fillRect/>
          </a:stretch>
        </p:blipFill>
        <p:spPr bwMode="auto">
          <a:xfrm>
            <a:off x="2500298" y="4000480"/>
            <a:ext cx="2708640" cy="2857520"/>
          </a:xfrm>
          <a:prstGeom prst="rect">
            <a:avLst/>
          </a:prstGeom>
          <a:noFill/>
        </p:spPr>
      </p:pic>
      <p:pic>
        <p:nvPicPr>
          <p:cNvPr id="6" name="Picture 2" descr="Pathology!: "/>
          <p:cNvPicPr>
            <a:picLocks noChangeAspect="1" noChangeArrowheads="1"/>
          </p:cNvPicPr>
          <p:nvPr/>
        </p:nvPicPr>
        <p:blipFill>
          <a:blip r:embed="rId6" cstate="print"/>
          <a:srcRect/>
          <a:stretch>
            <a:fillRect/>
          </a:stretch>
        </p:blipFill>
        <p:spPr bwMode="auto">
          <a:xfrm>
            <a:off x="5357818" y="4018363"/>
            <a:ext cx="3786182" cy="2839637"/>
          </a:xfrm>
          <a:prstGeom prst="rect">
            <a:avLst/>
          </a:prstGeom>
          <a:noFill/>
        </p:spPr>
      </p:pic>
      <p:sp>
        <p:nvSpPr>
          <p:cNvPr id="7" name="Rectangle 6"/>
          <p:cNvSpPr/>
          <p:nvPr/>
        </p:nvSpPr>
        <p:spPr>
          <a:xfrm>
            <a:off x="1" y="785794"/>
            <a:ext cx="4857752" cy="1938992"/>
          </a:xfrm>
          <a:prstGeom prst="rect">
            <a:avLst/>
          </a:prstGeom>
        </p:spPr>
        <p:txBody>
          <a:bodyPr wrap="square">
            <a:spAutoFit/>
          </a:bodyPr>
          <a:lstStyle/>
          <a:p>
            <a:pPr algn="ctr"/>
            <a:r>
              <a:rPr lang="en-US" sz="4000" b="1" dirty="0" smtClean="0">
                <a:effectLst>
                  <a:outerShdw blurRad="38100" dist="38100" dir="2700000" algn="tl">
                    <a:srgbClr val="000000">
                      <a:alpha val="43137"/>
                    </a:srgbClr>
                  </a:outerShdw>
                </a:effectLst>
              </a:rPr>
              <a:t>PATHOLOGY</a:t>
            </a:r>
            <a:r>
              <a:rPr lang="en-US" sz="4000" dirty="0" smtClean="0"/>
              <a:t>:</a:t>
            </a:r>
          </a:p>
          <a:p>
            <a:pPr algn="ctr"/>
            <a:r>
              <a:rPr lang="en-US" sz="4000" dirty="0" smtClean="0"/>
              <a:t>A great way to fill your life with </a:t>
            </a:r>
            <a:r>
              <a:rPr lang="en-US" sz="4000" b="1" spc="600" dirty="0" smtClean="0">
                <a:effectLst>
                  <a:outerShdw blurRad="38100" dist="38100" dir="2700000" algn="tl">
                    <a:srgbClr val="000000">
                      <a:alpha val="43137"/>
                    </a:srgbClr>
                  </a:outerShdw>
                </a:effectLst>
              </a:rPr>
              <a:t>Art</a:t>
            </a:r>
            <a:r>
              <a:rPr lang="en-US" sz="4000" b="1" dirty="0" smtClean="0">
                <a:effectLst>
                  <a:outerShdw blurRad="38100" dist="38100" dir="2700000" algn="tl">
                    <a:srgbClr val="000000">
                      <a:alpha val="43137"/>
                    </a:srgbClr>
                  </a:outerShdw>
                </a:effectLst>
              </a:rPr>
              <a:t> loving.</a:t>
            </a:r>
            <a:endParaRPr lang="el-GR" sz="4000" b="1" dirty="0">
              <a:effectLst>
                <a:outerShdw blurRad="38100" dist="38100" dir="2700000" algn="tl">
                  <a:srgbClr val="000000">
                    <a:alpha val="43137"/>
                  </a:srgbClr>
                </a:outerShdw>
              </a:effectLst>
            </a:endParaRPr>
          </a:p>
        </p:txBody>
      </p:sp>
      <p:sp>
        <p:nvSpPr>
          <p:cNvPr id="8" name="Rectangle 7"/>
          <p:cNvSpPr/>
          <p:nvPr/>
        </p:nvSpPr>
        <p:spPr>
          <a:xfrm>
            <a:off x="0" y="0"/>
            <a:ext cx="9144000" cy="3477875"/>
          </a:xfrm>
          <a:prstGeom prst="rect">
            <a:avLst/>
          </a:prstGeom>
        </p:spPr>
        <p:txBody>
          <a:bodyPr wrap="square">
            <a:spAutoFit/>
          </a:bodyPr>
          <a:lstStyle/>
          <a:p>
            <a:pPr algn="ctr"/>
            <a:r>
              <a:rPr lang="en-US" sz="2800" dirty="0" smtClean="0"/>
              <a:t>Without art, our life becomes dull, flat and monotonous</a:t>
            </a:r>
            <a:r>
              <a:rPr lang="el-GR" sz="2800" dirty="0" smtClean="0"/>
              <a:t>.</a:t>
            </a:r>
            <a:r>
              <a:rPr lang="en-US" sz="2800" dirty="0" smtClean="0"/>
              <a:t> </a:t>
            </a:r>
            <a:r>
              <a:rPr lang="el-GR" sz="2800" dirty="0" smtClean="0"/>
              <a:t>Τ</a:t>
            </a:r>
            <a:r>
              <a:rPr lang="en-US" sz="2800" dirty="0" smtClean="0"/>
              <a:t>he spirit weakens; hypocrisy,  selfishness, amorality, clinging to the ephemeral, consumption mania and material eudemonism dominate.</a:t>
            </a:r>
          </a:p>
          <a:p>
            <a:pPr algn="ctr"/>
            <a:endParaRPr lang="en-US" sz="3600" dirty="0" smtClean="0"/>
          </a:p>
          <a:p>
            <a:pPr algn="ctr"/>
            <a:r>
              <a:rPr lang="en-US" sz="3600" b="1" dirty="0" smtClean="0"/>
              <a:t>Resist</a:t>
            </a:r>
            <a:r>
              <a:rPr lang="en-US" sz="3600" dirty="0" smtClean="0"/>
              <a:t> all this and consider to </a:t>
            </a:r>
            <a:r>
              <a:rPr lang="en-US" sz="3600" b="1" dirty="0" smtClean="0">
                <a:effectLst>
                  <a:outerShdw blurRad="38100" dist="38100" dir="2700000" algn="tl">
                    <a:srgbClr val="000000">
                      <a:alpha val="43137"/>
                    </a:srgbClr>
                  </a:outerShdw>
                </a:effectLst>
              </a:rPr>
              <a:t>discover Art </a:t>
            </a:r>
            <a:r>
              <a:rPr lang="en-US" sz="3600" dirty="0" smtClean="0">
                <a:effectLst>
                  <a:outerShdw blurRad="38100" dist="38100" dir="2700000" algn="tl">
                    <a:srgbClr val="000000">
                      <a:alpha val="43137"/>
                    </a:srgbClr>
                  </a:outerShdw>
                </a:effectLst>
              </a:rPr>
              <a:t>through</a:t>
            </a:r>
            <a:r>
              <a:rPr lang="en-US" sz="3600" dirty="0" smtClean="0"/>
              <a:t> </a:t>
            </a:r>
            <a:r>
              <a:rPr lang="en-US" sz="3600" b="1" dirty="0" smtClean="0">
                <a:effectLst>
                  <a:outerShdw blurRad="38100" dist="38100" dir="2700000" algn="tl">
                    <a:srgbClr val="000000">
                      <a:alpha val="43137"/>
                    </a:srgbClr>
                  </a:outerShdw>
                </a:effectLst>
              </a:rPr>
              <a:t>Pathology</a:t>
            </a:r>
            <a:r>
              <a:rPr lang="en-US" sz="3600" dirty="0" smtClean="0"/>
              <a:t>.</a:t>
            </a:r>
            <a:endParaRPr lang="el-GR" sz="3600" dirty="0"/>
          </a:p>
        </p:txBody>
      </p:sp>
      <mc:AlternateContent xmlns:mc="http://schemas.openxmlformats.org/markup-compatibility/2006">
        <mc:Choice xmlns:p14="http://schemas.microsoft.com/office/powerpoint/2010/main" xmlns="" Requires="p14">
          <p:contentPart p14:bwMode="auto" r:id="rId7">
            <p14:nvContentPartPr>
              <p14:cNvPr id="15361" name="Ink 1"/>
              <p14:cNvContentPartPr>
                <a14:cpLocks xmlns:a14="http://schemas.microsoft.com/office/drawing/2010/main" noRot="1" noChangeAspect="1" noEditPoints="1" noChangeArrowheads="1" noChangeShapeType="1"/>
              </p14:cNvContentPartPr>
              <p14:nvPr/>
            </p14:nvContentPartPr>
            <p14:xfrm>
              <a:off x="3276600" y="4868863"/>
              <a:ext cx="1347788" cy="1411287"/>
            </p14:xfrm>
          </p:contentPart>
        </mc:Choice>
        <mc:Fallback>
          <p:pic>
            <p:nvPicPr>
              <p:cNvPr id="15361" name="Ink 1"/>
              <p:cNvPicPr>
                <a:picLocks noRot="1" noChangeAspect="1" noEditPoints="1" noChangeArrowheads="1" noChangeShapeType="1"/>
              </p:cNvPicPr>
              <p:nvPr/>
            </p:nvPicPr>
            <p:blipFill>
              <a:blip r:embed="rId8" cstate="print"/>
              <a:stretch>
                <a:fillRect/>
              </a:stretch>
            </p:blipFill>
            <p:spPr>
              <a:xfrm>
                <a:off x="3267260" y="4859507"/>
                <a:ext cx="1366467" cy="142999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wipe(down)">
                                      <p:cBhvr>
                                        <p:cTn id="7" dur="145">
                                          <p:stCondLst>
                                            <p:cond delay="0"/>
                                          </p:stCondLst>
                                        </p:cTn>
                                        <p:tgtEl>
                                          <p:spTgt spid="8">
                                            <p:txEl>
                                              <p:pRg st="2" end="2"/>
                                            </p:txEl>
                                          </p:spTgt>
                                        </p:tgtEl>
                                      </p:cBhvr>
                                    </p:animEffect>
                                    <p:anim calcmode="lin" valueType="num">
                                      <p:cBhvr>
                                        <p:cTn id="8" dur="456" tmFilter="0,0; 0.14,0.36; 0.43,0.73; 0.71,0.91; 1.0,1.0">
                                          <p:stCondLst>
                                            <p:cond delay="0"/>
                                          </p:stCondLst>
                                        </p:cTn>
                                        <p:tgtEl>
                                          <p:spTgt spid="8">
                                            <p:txEl>
                                              <p:pRg st="2" end="2"/>
                                            </p:txEl>
                                          </p:spTgt>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8">
                                            <p:txEl>
                                              <p:pRg st="2" end="2"/>
                                            </p:txEl>
                                          </p:spTgt>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8">
                                            <p:txEl>
                                              <p:pRg st="2" end="2"/>
                                            </p:txEl>
                                          </p:spTgt>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8">
                                            <p:txEl>
                                              <p:pRg st="2" end="2"/>
                                            </p:txEl>
                                          </p:spTgt>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8">
                                            <p:txEl>
                                              <p:pRg st="2" end="2"/>
                                            </p:txEl>
                                          </p:spTgt>
                                        </p:tgtEl>
                                        <p:attrNameLst>
                                          <p:attrName>ppt_y</p:attrName>
                                        </p:attrNameLst>
                                      </p:cBhvr>
                                      <p:tavLst>
                                        <p:tav tm="0" fmla="#ppt_y-sin(pi*$)/81">
                                          <p:val>
                                            <p:fltVal val="0"/>
                                          </p:val>
                                        </p:tav>
                                        <p:tav tm="100000">
                                          <p:val>
                                            <p:fltVal val="1"/>
                                          </p:val>
                                        </p:tav>
                                      </p:tavLst>
                                    </p:anim>
                                    <p:animScale>
                                      <p:cBhvr>
                                        <p:cTn id="13" dur="7">
                                          <p:stCondLst>
                                            <p:cond delay="163"/>
                                          </p:stCondLst>
                                        </p:cTn>
                                        <p:tgtEl>
                                          <p:spTgt spid="8">
                                            <p:txEl>
                                              <p:pRg st="2" end="2"/>
                                            </p:txEl>
                                          </p:spTgt>
                                        </p:tgtEl>
                                      </p:cBhvr>
                                      <p:to x="100000" y="60000"/>
                                    </p:animScale>
                                    <p:animScale>
                                      <p:cBhvr>
                                        <p:cTn id="14" dur="42" decel="50000">
                                          <p:stCondLst>
                                            <p:cond delay="169"/>
                                          </p:stCondLst>
                                        </p:cTn>
                                        <p:tgtEl>
                                          <p:spTgt spid="8">
                                            <p:txEl>
                                              <p:pRg st="2" end="2"/>
                                            </p:txEl>
                                          </p:spTgt>
                                        </p:tgtEl>
                                      </p:cBhvr>
                                      <p:to x="100000" y="100000"/>
                                    </p:animScale>
                                    <p:animScale>
                                      <p:cBhvr>
                                        <p:cTn id="15" dur="7">
                                          <p:stCondLst>
                                            <p:cond delay="328"/>
                                          </p:stCondLst>
                                        </p:cTn>
                                        <p:tgtEl>
                                          <p:spTgt spid="8">
                                            <p:txEl>
                                              <p:pRg st="2" end="2"/>
                                            </p:txEl>
                                          </p:spTgt>
                                        </p:tgtEl>
                                      </p:cBhvr>
                                      <p:to x="100000" y="80000"/>
                                    </p:animScale>
                                    <p:animScale>
                                      <p:cBhvr>
                                        <p:cTn id="16" dur="42" decel="50000">
                                          <p:stCondLst>
                                            <p:cond delay="335"/>
                                          </p:stCondLst>
                                        </p:cTn>
                                        <p:tgtEl>
                                          <p:spTgt spid="8">
                                            <p:txEl>
                                              <p:pRg st="2" end="2"/>
                                            </p:txEl>
                                          </p:spTgt>
                                        </p:tgtEl>
                                      </p:cBhvr>
                                      <p:to x="100000" y="100000"/>
                                    </p:animScale>
                                    <p:animScale>
                                      <p:cBhvr>
                                        <p:cTn id="17" dur="7">
                                          <p:stCondLst>
                                            <p:cond delay="411"/>
                                          </p:stCondLst>
                                        </p:cTn>
                                        <p:tgtEl>
                                          <p:spTgt spid="8">
                                            <p:txEl>
                                              <p:pRg st="2" end="2"/>
                                            </p:txEl>
                                          </p:spTgt>
                                        </p:tgtEl>
                                      </p:cBhvr>
                                      <p:to x="100000" y="90000"/>
                                    </p:animScale>
                                    <p:animScale>
                                      <p:cBhvr>
                                        <p:cTn id="18" dur="42" decel="50000">
                                          <p:stCondLst>
                                            <p:cond delay="417"/>
                                          </p:stCondLst>
                                        </p:cTn>
                                        <p:tgtEl>
                                          <p:spTgt spid="8">
                                            <p:txEl>
                                              <p:pRg st="2" end="2"/>
                                            </p:txEl>
                                          </p:spTgt>
                                        </p:tgtEl>
                                      </p:cBhvr>
                                      <p:to x="100000" y="100000"/>
                                    </p:animScale>
                                    <p:animScale>
                                      <p:cBhvr>
                                        <p:cTn id="19" dur="7">
                                          <p:stCondLst>
                                            <p:cond delay="452"/>
                                          </p:stCondLst>
                                        </p:cTn>
                                        <p:tgtEl>
                                          <p:spTgt spid="8">
                                            <p:txEl>
                                              <p:pRg st="2" end="2"/>
                                            </p:txEl>
                                          </p:spTgt>
                                        </p:tgtEl>
                                      </p:cBhvr>
                                      <p:to x="100000" y="95000"/>
                                    </p:animScale>
                                    <p:animScale>
                                      <p:cBhvr>
                                        <p:cTn id="20" dur="42" decel="50000">
                                          <p:stCondLst>
                                            <p:cond delay="459"/>
                                          </p:stCondLst>
                                        </p:cTn>
                                        <p:tgtEl>
                                          <p:spTgt spid="8">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4" presetClass="entr" presetSubtype="0" fill="hold" nodeType="clickEffect">
                                  <p:stCondLst>
                                    <p:cond delay="0"/>
                                  </p:stCondLst>
                                  <p:childTnLst>
                                    <p:set>
                                      <p:cBhvr>
                                        <p:cTn id="24" dur="1" fill="hold">
                                          <p:stCondLst>
                                            <p:cond delay="0"/>
                                          </p:stCondLst>
                                        </p:cTn>
                                        <p:tgtEl>
                                          <p:spTgt spid="15361"/>
                                        </p:tgtEl>
                                        <p:attrNameLst>
                                          <p:attrName>style.visibility</p:attrName>
                                        </p:attrNameLst>
                                      </p:cBhvr>
                                      <p:to>
                                        <p:strVal val="visible"/>
                                      </p:to>
                                    </p:set>
                                    <p:anim from="(-#ppt_w/2)" to="(#ppt_x)" calcmode="lin" valueType="num">
                                      <p:cBhvr>
                                        <p:cTn id="25" dur="300" fill="hold">
                                          <p:stCondLst>
                                            <p:cond delay="0"/>
                                          </p:stCondLst>
                                        </p:cTn>
                                        <p:tgtEl>
                                          <p:spTgt spid="15361"/>
                                        </p:tgtEl>
                                        <p:attrNameLst>
                                          <p:attrName>ppt_x</p:attrName>
                                        </p:attrNameLst>
                                      </p:cBhvr>
                                    </p:anim>
                                    <p:anim from="0" to="-1.0" calcmode="lin" valueType="num">
                                      <p:cBhvr>
                                        <p:cTn id="26" dur="100" decel="50000" autoRev="1" fill="hold">
                                          <p:stCondLst>
                                            <p:cond delay="300"/>
                                          </p:stCondLst>
                                        </p:cTn>
                                        <p:tgtEl>
                                          <p:spTgt spid="15361"/>
                                        </p:tgtEl>
                                        <p:attrNameLst>
                                          <p:attrName>xshear</p:attrName>
                                        </p:attrNameLst>
                                      </p:cBhvr>
                                    </p:anim>
                                    <p:animScale>
                                      <p:cBhvr>
                                        <p:cTn id="27" dur="100" decel="100000" autoRev="1" fill="hold">
                                          <p:stCondLst>
                                            <p:cond delay="300"/>
                                          </p:stCondLst>
                                        </p:cTn>
                                        <p:tgtEl>
                                          <p:spTgt spid="15361"/>
                                        </p:tgtEl>
                                      </p:cBhvr>
                                      <p:from x="100000" y="100000"/>
                                      <p:to x="80000" y="100000"/>
                                    </p:animScale>
                                    <p:anim by="(#ppt_h/3+#ppt_w*0.1)" calcmode="lin" valueType="num">
                                      <p:cBhvr additive="sum">
                                        <p:cTn id="28" dur="100" decel="100000" autoRev="1" fill="hold">
                                          <p:stCondLst>
                                            <p:cond delay="300"/>
                                          </p:stCondLst>
                                        </p:cTn>
                                        <p:tgtEl>
                                          <p:spTgt spid="15361"/>
                                        </p:tgtEl>
                                        <p:attrNameLst>
                                          <p:attrName>ppt_x</p:attrName>
                                        </p:attrNameLst>
                                      </p:cBhvr>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8">
                                            <p:txEl>
                                              <p:pRg st="0" end="0"/>
                                            </p:txEl>
                                          </p:spTgt>
                                        </p:tgtEl>
                                      </p:cBhvr>
                                    </p:animEffect>
                                    <p:set>
                                      <p:cBhvr>
                                        <p:cTn id="33" dur="1" fill="hold">
                                          <p:stCondLst>
                                            <p:cond delay="499"/>
                                          </p:stCondLst>
                                        </p:cTn>
                                        <p:tgtEl>
                                          <p:spTgt spid="8">
                                            <p:txEl>
                                              <p:pRg st="0" end="0"/>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8">
                                            <p:txEl>
                                              <p:pRg st="2" end="2"/>
                                            </p:txEl>
                                          </p:spTgt>
                                        </p:tgtEl>
                                      </p:cBhvr>
                                    </p:animEffect>
                                    <p:set>
                                      <p:cBhvr>
                                        <p:cTn id="36" dur="1" fill="hold">
                                          <p:stCondLst>
                                            <p:cond delay="499"/>
                                          </p:stCondLst>
                                        </p:cTn>
                                        <p:tgtEl>
                                          <p:spTgt spid="8">
                                            <p:txEl>
                                              <p:pRg st="2" end="2"/>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6866"/>
                                        </p:tgtEl>
                                        <p:attrNameLst>
                                          <p:attrName>style.visibility</p:attrName>
                                        </p:attrNameLst>
                                      </p:cBhvr>
                                      <p:to>
                                        <p:strVal val="visible"/>
                                      </p:to>
                                    </p:set>
                                    <p:animEffect transition="in" filter="fade">
                                      <p:cBhvr>
                                        <p:cTn id="41" dur="500"/>
                                        <p:tgtEl>
                                          <p:spTgt spid="36866"/>
                                        </p:tgtEl>
                                      </p:cBhvr>
                                    </p:animEffect>
                                  </p:childTnLst>
                                </p:cTn>
                              </p:par>
                              <p:par>
                                <p:cTn id="42" presetID="10" presetClass="entr" presetSubtype="0" fill="hold" nodeType="withEffect">
                                  <p:stCondLst>
                                    <p:cond delay="0"/>
                                  </p:stCondLst>
                                  <p:childTnLst>
                                    <p:set>
                                      <p:cBhvr>
                                        <p:cTn id="43" dur="1" fill="hold">
                                          <p:stCondLst>
                                            <p:cond delay="0"/>
                                          </p:stCondLst>
                                        </p:cTn>
                                        <p:tgtEl>
                                          <p:spTgt spid="36868"/>
                                        </p:tgtEl>
                                        <p:attrNameLst>
                                          <p:attrName>style.visibility</p:attrName>
                                        </p:attrNameLst>
                                      </p:cBhvr>
                                      <p:to>
                                        <p:strVal val="visible"/>
                                      </p:to>
                                    </p:set>
                                    <p:animEffect transition="in" filter="fade">
                                      <p:cBhvr>
                                        <p:cTn id="44" dur="500"/>
                                        <p:tgtEl>
                                          <p:spTgt spid="36868"/>
                                        </p:tgtEl>
                                      </p:cBhvr>
                                    </p:animEffect>
                                  </p:childTnLst>
                                </p:cTn>
                              </p:par>
                              <p:par>
                                <p:cTn id="45" presetID="10" presetClass="entr" presetSubtype="0" fill="hold" nodeType="withEffect">
                                  <p:stCondLst>
                                    <p:cond delay="0"/>
                                  </p:stCondLst>
                                  <p:childTnLst>
                                    <p:set>
                                      <p:cBhvr>
                                        <p:cTn id="46" dur="1" fill="hold">
                                          <p:stCondLst>
                                            <p:cond delay="0"/>
                                          </p:stCondLst>
                                        </p:cTn>
                                        <p:tgtEl>
                                          <p:spTgt spid="36870"/>
                                        </p:tgtEl>
                                        <p:attrNameLst>
                                          <p:attrName>style.visibility</p:attrName>
                                        </p:attrNameLst>
                                      </p:cBhvr>
                                      <p:to>
                                        <p:strVal val="visible"/>
                                      </p:to>
                                    </p:set>
                                    <p:animEffect transition="in" filter="fade">
                                      <p:cBhvr>
                                        <p:cTn id="47" dur="500"/>
                                        <p:tgtEl>
                                          <p:spTgt spid="36870"/>
                                        </p:tgtEl>
                                      </p:cBhvr>
                                    </p:animEffect>
                                  </p:childTnLst>
                                </p:cTn>
                              </p:par>
                              <p:par>
                                <p:cTn id="48" presetID="10"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par>
                                <p:cTn id="51" presetID="10"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6866"/>
                                        </p:tgtEl>
                                      </p:cBhvr>
                                    </p:animEffect>
                                    <p:set>
                                      <p:cBhvr>
                                        <p:cTn id="58" dur="1" fill="hold">
                                          <p:stCondLst>
                                            <p:cond delay="499"/>
                                          </p:stCondLst>
                                        </p:cTn>
                                        <p:tgtEl>
                                          <p:spTgt spid="3686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down)">
                                      <p:cBhvr>
                                        <p:cTn id="63" dur="145">
                                          <p:stCondLst>
                                            <p:cond delay="0"/>
                                          </p:stCondLst>
                                        </p:cTn>
                                        <p:tgtEl>
                                          <p:spTgt spid="7"/>
                                        </p:tgtEl>
                                      </p:cBhvr>
                                    </p:animEffect>
                                    <p:anim calcmode="lin" valueType="num">
                                      <p:cBhvr>
                                        <p:cTn id="64"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69" dur="7">
                                          <p:stCondLst>
                                            <p:cond delay="163"/>
                                          </p:stCondLst>
                                        </p:cTn>
                                        <p:tgtEl>
                                          <p:spTgt spid="7"/>
                                        </p:tgtEl>
                                      </p:cBhvr>
                                      <p:to x="100000" y="60000"/>
                                    </p:animScale>
                                    <p:animScale>
                                      <p:cBhvr>
                                        <p:cTn id="70" dur="42" decel="50000">
                                          <p:stCondLst>
                                            <p:cond delay="169"/>
                                          </p:stCondLst>
                                        </p:cTn>
                                        <p:tgtEl>
                                          <p:spTgt spid="7"/>
                                        </p:tgtEl>
                                      </p:cBhvr>
                                      <p:to x="100000" y="100000"/>
                                    </p:animScale>
                                    <p:animScale>
                                      <p:cBhvr>
                                        <p:cTn id="71" dur="7">
                                          <p:stCondLst>
                                            <p:cond delay="328"/>
                                          </p:stCondLst>
                                        </p:cTn>
                                        <p:tgtEl>
                                          <p:spTgt spid="7"/>
                                        </p:tgtEl>
                                      </p:cBhvr>
                                      <p:to x="100000" y="80000"/>
                                    </p:animScale>
                                    <p:animScale>
                                      <p:cBhvr>
                                        <p:cTn id="72" dur="42" decel="50000">
                                          <p:stCondLst>
                                            <p:cond delay="335"/>
                                          </p:stCondLst>
                                        </p:cTn>
                                        <p:tgtEl>
                                          <p:spTgt spid="7"/>
                                        </p:tgtEl>
                                      </p:cBhvr>
                                      <p:to x="100000" y="100000"/>
                                    </p:animScale>
                                    <p:animScale>
                                      <p:cBhvr>
                                        <p:cTn id="73" dur="7">
                                          <p:stCondLst>
                                            <p:cond delay="411"/>
                                          </p:stCondLst>
                                        </p:cTn>
                                        <p:tgtEl>
                                          <p:spTgt spid="7"/>
                                        </p:tgtEl>
                                      </p:cBhvr>
                                      <p:to x="100000" y="90000"/>
                                    </p:animScale>
                                    <p:animScale>
                                      <p:cBhvr>
                                        <p:cTn id="74" dur="42" decel="50000">
                                          <p:stCondLst>
                                            <p:cond delay="417"/>
                                          </p:stCondLst>
                                        </p:cTn>
                                        <p:tgtEl>
                                          <p:spTgt spid="7"/>
                                        </p:tgtEl>
                                      </p:cBhvr>
                                      <p:to x="100000" y="100000"/>
                                    </p:animScale>
                                    <p:animScale>
                                      <p:cBhvr>
                                        <p:cTn id="75" dur="7">
                                          <p:stCondLst>
                                            <p:cond delay="452"/>
                                          </p:stCondLst>
                                        </p:cTn>
                                        <p:tgtEl>
                                          <p:spTgt spid="7"/>
                                        </p:tgtEl>
                                      </p:cBhvr>
                                      <p:to x="100000" y="95000"/>
                                    </p:animScale>
                                    <p:animScale>
                                      <p:cBhvr>
                                        <p:cTn id="76" dur="42" decel="50000">
                                          <p:stCondLst>
                                            <p:cond delay="459"/>
                                          </p:stCondLst>
                                        </p:cTn>
                                        <p:tgtEl>
                                          <p:spTgt spid="7"/>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36870"/>
                                        </p:tgtEl>
                                      </p:cBhvr>
                                    </p:animEffect>
                                    <p:animScale>
                                      <p:cBhvr>
                                        <p:cTn id="81" dur="250" autoRev="1" fill="hold"/>
                                        <p:tgtEl>
                                          <p:spTgt spid="368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868346"/>
          </a:xfrm>
        </p:spPr>
        <p:txBody>
          <a:bodyPr>
            <a:normAutofit fontScale="90000"/>
          </a:bodyPr>
          <a:lstStyle/>
          <a:p>
            <a:r>
              <a:rPr lang="en-US" dirty="0" smtClean="0"/>
              <a:t>An excellent exercise of </a:t>
            </a:r>
            <a:r>
              <a:rPr lang="en-US" dirty="0" smtClean="0">
                <a:effectLst>
                  <a:outerShdw blurRad="38100" dist="38100" dir="2700000" algn="tl">
                    <a:srgbClr val="000000">
                      <a:alpha val="43137"/>
                    </a:srgbClr>
                  </a:outerShdw>
                </a:effectLst>
              </a:rPr>
              <a:t>imagination</a:t>
            </a:r>
            <a:r>
              <a:rPr lang="en-US" dirty="0" smtClean="0"/>
              <a:t> takes place through microscopic structures.</a:t>
            </a:r>
            <a:endParaRPr lang="el-GR" dirty="0"/>
          </a:p>
        </p:txBody>
      </p:sp>
      <p:pic>
        <p:nvPicPr>
          <p:cNvPr id="65538" name="Picture 2" descr="http://66.media.tumblr.com/4e938b2bff3f19e5ce7981d12e5ea637/tumblr_n8oj4ie7uk1s24chqo2_r1_400.gif"/>
          <p:cNvPicPr>
            <a:picLocks noChangeAspect="1" noChangeArrowheads="1" noCrop="1"/>
          </p:cNvPicPr>
          <p:nvPr/>
        </p:nvPicPr>
        <p:blipFill>
          <a:blip r:embed="rId2" cstate="print"/>
          <a:srcRect/>
          <a:stretch>
            <a:fillRect/>
          </a:stretch>
        </p:blipFill>
        <p:spPr bwMode="auto">
          <a:xfrm>
            <a:off x="2928926" y="1571612"/>
            <a:ext cx="2571768" cy="2571768"/>
          </a:xfrm>
          <a:prstGeom prst="rect">
            <a:avLst/>
          </a:prstGeom>
          <a:noFill/>
        </p:spPr>
      </p:pic>
      <p:pic>
        <p:nvPicPr>
          <p:cNvPr id="65540" name="Picture 4" descr="http://67.media.tumblr.com/4051adc57a7e320041c11bf880b01516/tumblr_n8oj4ie7uk1s24chqo1_r1_500.jpg"/>
          <p:cNvPicPr>
            <a:picLocks noChangeAspect="1" noChangeArrowheads="1"/>
          </p:cNvPicPr>
          <p:nvPr/>
        </p:nvPicPr>
        <p:blipFill>
          <a:blip r:embed="rId3" cstate="print"/>
          <a:srcRect/>
          <a:stretch>
            <a:fillRect/>
          </a:stretch>
        </p:blipFill>
        <p:spPr bwMode="auto">
          <a:xfrm>
            <a:off x="214282" y="1571612"/>
            <a:ext cx="2571768" cy="2571768"/>
          </a:xfrm>
          <a:prstGeom prst="rect">
            <a:avLst/>
          </a:prstGeom>
          <a:noFill/>
        </p:spPr>
      </p:pic>
      <p:pic>
        <p:nvPicPr>
          <p:cNvPr id="5" name="Picture 2" descr="Megaloblastic Butterfly&#10;Hatched from a bone marrow smear taken from a patient with megaloblastic anemia&#10;i♡histo&#10;Source&#10;Histology by Haneen Al. Magrahbi"/>
          <p:cNvPicPr>
            <a:picLocks noChangeAspect="1" noChangeArrowheads="1" noCrop="1"/>
          </p:cNvPicPr>
          <p:nvPr/>
        </p:nvPicPr>
        <p:blipFill>
          <a:blip r:embed="rId4" cstate="print"/>
          <a:srcRect/>
          <a:stretch>
            <a:fillRect/>
          </a:stretch>
        </p:blipFill>
        <p:spPr bwMode="auto">
          <a:xfrm>
            <a:off x="2143108" y="1357298"/>
            <a:ext cx="4929222" cy="4889789"/>
          </a:xfrm>
          <a:prstGeom prst="rect">
            <a:avLst/>
          </a:prstGeom>
          <a:noFill/>
        </p:spPr>
      </p:pic>
      <p:sp>
        <p:nvSpPr>
          <p:cNvPr id="6" name="1 - Τίτλος"/>
          <p:cNvSpPr txBox="1">
            <a:spLocks/>
          </p:cNvSpPr>
          <p:nvPr/>
        </p:nvSpPr>
        <p:spPr>
          <a:xfrm>
            <a:off x="0" y="6429396"/>
            <a:ext cx="9144000" cy="142876"/>
          </a:xfrm>
          <a:prstGeom prst="rect">
            <a:avLst/>
          </a:prstGeom>
        </p:spPr>
        <p:txBody>
          <a:bodyPr vert="horz" lIns="91440" tIns="45720" rIns="91440" bIns="45720" rtlCol="0" anchor="ctr">
            <a:no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chemeClr val="tx1"/>
                </a:solidFill>
                <a:effectLst/>
                <a:uLnTx/>
                <a:uFillTx/>
                <a:latin typeface="+mj-lt"/>
                <a:ea typeface="+mj-ea"/>
                <a:cs typeface="+mj-cs"/>
              </a:rPr>
              <a:t>Megaloblastic</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 Butterfly</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
            </a:r>
            <a:br>
              <a:rPr kumimoji="0" lang="en-US" sz="2800" b="0" i="0" u="none" strike="noStrike" kern="1200" cap="none" spc="0" normalizeH="0" baseline="0" noProof="0" dirty="0" smtClean="0">
                <a:ln>
                  <a:noFill/>
                </a:ln>
                <a:solidFill>
                  <a:schemeClr val="tx1"/>
                </a:solidFill>
                <a:effectLst/>
                <a:uLnTx/>
                <a:uFillTx/>
                <a:latin typeface="+mj-lt"/>
                <a:ea typeface="+mj-ea"/>
                <a:cs typeface="+mj-cs"/>
              </a:rPr>
            </a:br>
            <a:r>
              <a:rPr kumimoji="0" lang="en-US" sz="2400" b="0" i="0" u="none" strike="noStrike" kern="1200" cap="none" spc="0" normalizeH="0" baseline="0" noProof="0" dirty="0" smtClean="0">
                <a:ln>
                  <a:noFill/>
                </a:ln>
                <a:solidFill>
                  <a:schemeClr val="tx1"/>
                </a:solidFill>
                <a:effectLst/>
                <a:uLnTx/>
                <a:uFillTx/>
                <a:latin typeface="+mj-lt"/>
                <a:ea typeface="+mj-ea"/>
                <a:cs typeface="+mj-cs"/>
              </a:rPr>
              <a:t>Hatched from a bone marrow smear </a:t>
            </a:r>
            <a:endParaRPr kumimoji="0" lang="el-GR" sz="2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taken from a patient with </a:t>
            </a:r>
            <a:r>
              <a:rPr kumimoji="0" lang="en-US" sz="2400" b="0" i="0" u="none" strike="noStrike" kern="1200" cap="none" spc="0" normalizeH="0" baseline="0" noProof="0" dirty="0" err="1" smtClean="0">
                <a:ln>
                  <a:noFill/>
                </a:ln>
                <a:solidFill>
                  <a:schemeClr val="tx1"/>
                </a:solidFill>
                <a:effectLst/>
                <a:uLnTx/>
                <a:uFillTx/>
                <a:latin typeface="+mj-lt"/>
                <a:ea typeface="+mj-ea"/>
                <a:cs typeface="+mj-cs"/>
              </a:rPr>
              <a:t>megaloblastic</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anemia.</a:t>
            </a:r>
            <a:br>
              <a:rPr kumimoji="0" lang="en-US" sz="2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2"/>
          <p:cNvPicPr>
            <a:picLocks noChangeAspect="1" noChangeArrowheads="1"/>
          </p:cNvPicPr>
          <p:nvPr/>
        </p:nvPicPr>
        <p:blipFill>
          <a:blip r:embed="rId5" cstate="print"/>
          <a:srcRect/>
          <a:stretch>
            <a:fillRect/>
          </a:stretch>
        </p:blipFill>
        <p:spPr bwMode="auto">
          <a:xfrm>
            <a:off x="214282" y="1285860"/>
            <a:ext cx="5286412" cy="5321456"/>
          </a:xfrm>
          <a:prstGeom prst="rect">
            <a:avLst/>
          </a:prstGeom>
          <a:noFill/>
          <a:ln w="9525">
            <a:noFill/>
            <a:miter lim="800000"/>
            <a:headEnd/>
            <a:tailEnd/>
          </a:ln>
          <a:effectLst/>
        </p:spPr>
      </p:pic>
      <p:sp>
        <p:nvSpPr>
          <p:cNvPr id="8" name="Rectangle 7"/>
          <p:cNvSpPr/>
          <p:nvPr/>
        </p:nvSpPr>
        <p:spPr>
          <a:xfrm>
            <a:off x="5500694" y="2714620"/>
            <a:ext cx="3643305" cy="1754326"/>
          </a:xfrm>
          <a:prstGeom prst="rect">
            <a:avLst/>
          </a:prstGeom>
        </p:spPr>
        <p:txBody>
          <a:bodyPr wrap="square">
            <a:spAutoFit/>
          </a:bodyPr>
          <a:lstStyle/>
          <a:p>
            <a:r>
              <a:rPr lang="en-GB" dirty="0" smtClean="0"/>
              <a:t>”Flying through Pathology”</a:t>
            </a:r>
            <a:endParaRPr lang="el-GR" dirty="0" smtClean="0"/>
          </a:p>
          <a:p>
            <a:r>
              <a:rPr lang="en-GB" dirty="0" smtClean="0"/>
              <a:t>Dr Aleksandra </a:t>
            </a:r>
            <a:r>
              <a:rPr lang="en-GB" dirty="0" err="1" smtClean="0">
                <a:effectLst>
                  <a:outerShdw blurRad="38100" dist="38100" dir="2700000" algn="tl">
                    <a:srgbClr val="000000">
                      <a:alpha val="43137"/>
                    </a:srgbClr>
                  </a:outerShdw>
                </a:effectLst>
              </a:rPr>
              <a:t>Lovrenski</a:t>
            </a:r>
            <a:r>
              <a:rPr lang="el-GR" dirty="0" smtClean="0"/>
              <a:t>,</a:t>
            </a:r>
            <a:r>
              <a:rPr lang="en-US" dirty="0" smtClean="0"/>
              <a:t> Pathologist.</a:t>
            </a:r>
          </a:p>
          <a:p>
            <a:r>
              <a:rPr lang="el-GR" dirty="0" smtClean="0"/>
              <a:t> </a:t>
            </a:r>
            <a:r>
              <a:rPr lang="en-US" dirty="0" smtClean="0">
                <a:effectLst>
                  <a:outerShdw blurRad="38100" dist="38100" dir="2700000" algn="tl">
                    <a:srgbClr val="000000">
                      <a:alpha val="43137"/>
                    </a:srgbClr>
                  </a:outerShdw>
                </a:effectLst>
              </a:rPr>
              <a:t>1</a:t>
            </a:r>
            <a:r>
              <a:rPr lang="en-US" baseline="30000" dirty="0" smtClean="0">
                <a:effectLst>
                  <a:outerShdw blurRad="38100" dist="38100" dir="2700000" algn="tl">
                    <a:srgbClr val="000000">
                      <a:alpha val="43137"/>
                    </a:srgbClr>
                  </a:outerShdw>
                </a:effectLst>
              </a:rPr>
              <a:t>st</a:t>
            </a:r>
            <a:r>
              <a:rPr lang="en-US" dirty="0" smtClean="0"/>
              <a:t> scoring rank, </a:t>
            </a:r>
          </a:p>
          <a:p>
            <a:r>
              <a:rPr lang="el-GR" dirty="0" smtClean="0"/>
              <a:t>Α</a:t>
            </a:r>
            <a:r>
              <a:rPr lang="en-US" dirty="0" smtClean="0"/>
              <a:t>RT PATHS ARTISTIC EXHIBITION,</a:t>
            </a:r>
          </a:p>
          <a:p>
            <a:r>
              <a:rPr lang="en-US" dirty="0" smtClean="0"/>
              <a:t>ECP 2015, BELGRADE.</a:t>
            </a:r>
            <a:endParaRPr lang="el-GR" dirty="0" smtClean="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ppt_x"/>
                                          </p:val>
                                        </p:tav>
                                        <p:tav tm="100000">
                                          <p:val>
                                            <p:strVal val="#ppt_x"/>
                                          </p:val>
                                        </p:tav>
                                      </p:tavLst>
                                    </p:anim>
                                    <p:anim calcmode="lin" valueType="num">
                                      <p:cBhvr additive="base">
                                        <p:cTn id="8" dur="500" fill="hold"/>
                                        <p:tgtEl>
                                          <p:spTgt spid="655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5540"/>
                                        </p:tgtEl>
                                      </p:cBhvr>
                                    </p:animEffect>
                                    <p:set>
                                      <p:cBhvr>
                                        <p:cTn id="13" dur="1" fill="hold">
                                          <p:stCondLst>
                                            <p:cond delay="499"/>
                                          </p:stCondLst>
                                        </p:cTn>
                                        <p:tgtEl>
                                          <p:spTgt spid="6554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5538"/>
                                        </p:tgtEl>
                                      </p:cBhvr>
                                    </p:animEffect>
                                    <p:set>
                                      <p:cBhvr>
                                        <p:cTn id="16" dur="1" fill="hold">
                                          <p:stCondLst>
                                            <p:cond delay="499"/>
                                          </p:stCondLst>
                                        </p:cTn>
                                        <p:tgtEl>
                                          <p:spTgt spid="6553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785794"/>
            <a:ext cx="9144000" cy="631844"/>
          </a:xfrm>
        </p:spPr>
        <p:txBody>
          <a:bodyPr>
            <a:normAutofit fontScale="90000"/>
          </a:bodyPr>
          <a:lstStyle/>
          <a:p>
            <a:pPr fontAlgn="base"/>
            <a:r>
              <a:rPr lang="en-US" dirty="0" smtClean="0"/>
              <a:t>Unbridled imagination.</a:t>
            </a:r>
            <a:br>
              <a:rPr lang="en-US" dirty="0" smtClean="0"/>
            </a:br>
            <a:r>
              <a:rPr lang="en-US" sz="3600" dirty="0" smtClean="0"/>
              <a:t>When you smoke, your kidneys smoke too!</a:t>
            </a:r>
            <a:br>
              <a:rPr lang="en-US" sz="3600" dirty="0" smtClean="0"/>
            </a:br>
            <a:endParaRPr lang="el-GR" sz="3600" dirty="0"/>
          </a:p>
        </p:txBody>
      </p:sp>
      <p:pic>
        <p:nvPicPr>
          <p:cNvPr id="63490" name="Picture 2" descr="When you smoke.&#10;Your kidneys smoke too.&#10;UK: QUIT&#10;USA: 1-800-QUIT-NOW&#10;i♡histo"/>
          <p:cNvPicPr>
            <a:picLocks noChangeAspect="1" noChangeArrowheads="1" noCrop="1"/>
          </p:cNvPicPr>
          <p:nvPr/>
        </p:nvPicPr>
        <p:blipFill>
          <a:blip r:embed="rId2" cstate="print"/>
          <a:srcRect/>
          <a:stretch>
            <a:fillRect/>
          </a:stretch>
        </p:blipFill>
        <p:spPr bwMode="auto">
          <a:xfrm>
            <a:off x="3929057" y="1500174"/>
            <a:ext cx="4913311" cy="5000660"/>
          </a:xfrm>
          <a:prstGeom prst="rect">
            <a:avLst/>
          </a:prstGeom>
          <a:noFill/>
        </p:spPr>
      </p:pic>
      <p:pic>
        <p:nvPicPr>
          <p:cNvPr id="63492" name="Picture 4" descr="Where am I?&#10;Urea&#10;I found this guy and his glomeruIar brain in the renal cortex amongst the proximal and distal convoluted tubules. I wonder what he was thinking?&#10;i♡histo"/>
          <p:cNvPicPr>
            <a:picLocks noChangeAspect="1" noChangeArrowheads="1"/>
          </p:cNvPicPr>
          <p:nvPr/>
        </p:nvPicPr>
        <p:blipFill>
          <a:blip r:embed="rId3" cstate="print"/>
          <a:srcRect/>
          <a:stretch>
            <a:fillRect/>
          </a:stretch>
        </p:blipFill>
        <p:spPr bwMode="auto">
          <a:xfrm>
            <a:off x="357158" y="1500174"/>
            <a:ext cx="3429024" cy="5022984"/>
          </a:xfrm>
          <a:prstGeom prst="rect">
            <a:avLst/>
          </a:prstGeom>
          <a:noFill/>
        </p:spPr>
      </p:pic>
      <mc:AlternateContent xmlns:mc="http://schemas.openxmlformats.org/markup-compatibility/2006">
        <mc:Choice xmlns:p14="http://schemas.microsoft.com/office/powerpoint/2010/main" xmlns="" Requires="p14">
          <p:contentPart p14:bwMode="auto" r:id="rId4">
            <p14:nvContentPartPr>
              <p14:cNvPr id="75778" name="Ink 2"/>
              <p14:cNvContentPartPr>
                <a14:cpLocks xmlns:a14="http://schemas.microsoft.com/office/drawing/2010/main" noRot="1" noChangeAspect="1" noEditPoints="1" noChangeArrowheads="1" noChangeShapeType="1"/>
              </p14:cNvContentPartPr>
              <p14:nvPr/>
            </p14:nvContentPartPr>
            <p14:xfrm>
              <a:off x="1651000" y="2133600"/>
              <a:ext cx="469900" cy="1079500"/>
            </p14:xfrm>
          </p:contentPart>
        </mc:Choice>
        <mc:Fallback>
          <p:pic>
            <p:nvPicPr>
              <p:cNvPr id="75778" name="Ink 2"/>
              <p:cNvPicPr>
                <a:picLocks noRot="1" noChangeAspect="1" noEditPoints="1" noChangeArrowheads="1" noChangeShapeType="1"/>
              </p:cNvPicPr>
              <p:nvPr/>
            </p:nvPicPr>
            <p:blipFill>
              <a:blip r:embed="rId5" cstate="print"/>
              <a:stretch>
                <a:fillRect/>
              </a:stretch>
            </p:blipFill>
            <p:spPr>
              <a:xfrm>
                <a:off x="1642426" y="2124564"/>
                <a:ext cx="487047" cy="1097573"/>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fade">
                                      <p:cBhvr>
                                        <p:cTn id="7" dur="500"/>
                                        <p:tgtEl>
                                          <p:spTgt spid="75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90"/>
                                        </p:tgtEl>
                                        <p:attrNameLst>
                                          <p:attrName>style.visibility</p:attrName>
                                        </p:attrNameLst>
                                      </p:cBhvr>
                                      <p:to>
                                        <p:strVal val="visible"/>
                                      </p:to>
                                    </p:set>
                                    <p:animEffect transition="in" filter="fade">
                                      <p:cBhvr>
                                        <p:cTn id="12" dur="500"/>
                                        <p:tgtEl>
                                          <p:spTgt spid="63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71868" cy="2214554"/>
          </a:xfrm>
        </p:spPr>
        <p:txBody>
          <a:bodyPr>
            <a:noAutofit/>
          </a:bodyPr>
          <a:lstStyle/>
          <a:p>
            <a:pPr algn="ctr"/>
            <a:r>
              <a:rPr lang="el-GR" sz="3200" dirty="0" smtClean="0"/>
              <a:t>Α</a:t>
            </a:r>
            <a:r>
              <a:rPr lang="en-US" sz="3200" dirty="0" err="1" smtClean="0"/>
              <a:t>pproaching</a:t>
            </a:r>
            <a:r>
              <a:rPr lang="en-US" sz="3200" dirty="0" smtClean="0"/>
              <a:t> </a:t>
            </a:r>
            <a:br>
              <a:rPr lang="en-US" sz="3200" dirty="0" smtClean="0"/>
            </a:br>
            <a:r>
              <a:rPr lang="en-US" sz="3200" dirty="0" smtClean="0"/>
              <a:t>visual arts by practicing pathology.</a:t>
            </a:r>
            <a:endParaRPr lang="el-GR" sz="3200" dirty="0"/>
          </a:p>
        </p:txBody>
      </p:sp>
      <p:sp>
        <p:nvSpPr>
          <p:cNvPr id="4" name="Text Placeholder 3"/>
          <p:cNvSpPr>
            <a:spLocks noGrp="1"/>
          </p:cNvSpPr>
          <p:nvPr>
            <p:ph type="body" sz="half" idx="2"/>
          </p:nvPr>
        </p:nvSpPr>
        <p:spPr>
          <a:xfrm>
            <a:off x="0" y="2500306"/>
            <a:ext cx="3500430" cy="4357694"/>
          </a:xfrm>
        </p:spPr>
        <p:txBody>
          <a:bodyPr>
            <a:normAutofit/>
          </a:bodyPr>
          <a:lstStyle/>
          <a:p>
            <a:pPr algn="ctr"/>
            <a:r>
              <a:rPr lang="en-US" sz="3200" dirty="0" smtClean="0"/>
              <a:t>By microscopy, </a:t>
            </a:r>
          </a:p>
          <a:p>
            <a:pPr algn="ctr"/>
            <a:r>
              <a:rPr lang="en-US" sz="3200" dirty="0" smtClean="0"/>
              <a:t>the pathologist is exercised daily</a:t>
            </a:r>
          </a:p>
          <a:p>
            <a:pPr algn="ctr"/>
            <a:r>
              <a:rPr lang="en-US" sz="3200" dirty="0" smtClean="0"/>
              <a:t> in recognition of </a:t>
            </a:r>
            <a:r>
              <a:rPr lang="en-US" sz="3200" b="1" dirty="0" smtClean="0">
                <a:effectLst>
                  <a:outerShdw blurRad="38100" dist="38100" dir="2700000" algn="tl">
                    <a:srgbClr val="000000">
                      <a:alpha val="43137"/>
                    </a:srgbClr>
                  </a:outerShdw>
                </a:effectLst>
              </a:rPr>
              <a:t>shapes</a:t>
            </a:r>
            <a:r>
              <a:rPr lang="en-US" sz="3200"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colours</a:t>
            </a:r>
            <a:r>
              <a:rPr lang="en-US" sz="3200" b="1" dirty="0" smtClean="0">
                <a:effectLst>
                  <a:outerShdw blurRad="38100" dist="38100" dir="2700000" algn="tl">
                    <a:srgbClr val="000000">
                      <a:alpha val="43137"/>
                    </a:srgbClr>
                  </a:outerShdw>
                </a:effectLst>
              </a:rPr>
              <a:t>, tones</a:t>
            </a:r>
            <a:r>
              <a:rPr lang="en-US" sz="3200" dirty="0" smtClean="0">
                <a:effectLst>
                  <a:outerShdw blurRad="38100" dist="38100" dir="2700000" algn="tl">
                    <a:srgbClr val="000000">
                      <a:alpha val="43137"/>
                    </a:srgbClr>
                  </a:outerShdw>
                </a:effectLst>
              </a:rPr>
              <a:t> and </a:t>
            </a:r>
            <a:r>
              <a:rPr lang="en-US" sz="3200" b="1" dirty="0" smtClean="0">
                <a:effectLst>
                  <a:outerShdw blurRad="38100" dist="38100" dir="2700000" algn="tl">
                    <a:srgbClr val="000000">
                      <a:alpha val="43137"/>
                    </a:srgbClr>
                  </a:outerShdw>
                </a:effectLst>
              </a:rPr>
              <a:t>patterns </a:t>
            </a:r>
            <a:r>
              <a:rPr lang="en-US" sz="3200" b="1" dirty="0" smtClean="0"/>
              <a:t>of harmony and disharmony</a:t>
            </a:r>
            <a:r>
              <a:rPr lang="en-US" sz="3200" dirty="0" smtClean="0"/>
              <a:t>.</a:t>
            </a:r>
            <a:endParaRPr lang="el-GR" sz="3200" dirty="0"/>
          </a:p>
        </p:txBody>
      </p:sp>
      <p:pic>
        <p:nvPicPr>
          <p:cNvPr id="6" name="Picture 6" descr="Scream Pathology: "/>
          <p:cNvPicPr>
            <a:picLocks noChangeAspect="1" noChangeArrowheads="1"/>
          </p:cNvPicPr>
          <p:nvPr/>
        </p:nvPicPr>
        <p:blipFill>
          <a:blip r:embed="rId2" cstate="print"/>
          <a:srcRect/>
          <a:stretch>
            <a:fillRect/>
          </a:stretch>
        </p:blipFill>
        <p:spPr bwMode="auto">
          <a:xfrm>
            <a:off x="3786182" y="214290"/>
            <a:ext cx="4929222" cy="6480449"/>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5724525" y="2708275"/>
              <a:ext cx="1436688" cy="2474913"/>
            </p14:xfrm>
          </p:contentPart>
        </mc:Choice>
        <mc:Fallback>
          <p:pic>
            <p:nvPicPr>
              <p:cNvPr id="1026" name="Ink 2"/>
              <p:cNvPicPr>
                <a:picLocks noRot="1" noChangeAspect="1" noEditPoints="1" noChangeArrowheads="1" noChangeShapeType="1"/>
              </p:cNvPicPr>
              <p:nvPr/>
            </p:nvPicPr>
            <p:blipFill>
              <a:blip r:embed="rId4" cstate="print"/>
              <a:stretch>
                <a:fillRect/>
              </a:stretch>
            </p:blipFill>
            <p:spPr>
              <a:xfrm>
                <a:off x="5715198" y="2698923"/>
                <a:ext cx="1455342" cy="2493616"/>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amond(i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4400</TotalTime>
  <Words>3858</Words>
  <Application>Microsoft Office PowerPoint</Application>
  <PresentationFormat>On-screen Show (4:3)</PresentationFormat>
  <Paragraphs>361</Paragraphs>
  <Slides>60</Slides>
  <Notes>2</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Θέμα του Office</vt:lpstr>
      <vt:lpstr>Acrobat Document</vt:lpstr>
      <vt:lpstr>European Society of Pathology (ESP) Special Session –  Pathology and Public 28.9.2016  The Arts Meet Pathology in Practice:  A Personal Approach.</vt:lpstr>
      <vt:lpstr> Art, according to Aesthetics, is the conscious energy, but also the human ability to create works that cause aesthetic emotion and thinking. The microscopic images with which a pathologist comes into daily contact, in addition to diagnostic thinking, potentially stimulate his/her feeling through their beauty; so they constitute genuine artistic stimuli.  </vt:lpstr>
      <vt:lpstr>Slide 3</vt:lpstr>
      <vt:lpstr>Descriptive Pathology  &amp; Histology:  the art of simile   in the diagnostic procedure  is an excellent exercise of imagination.</vt:lpstr>
      <vt:lpstr>The art of simile  in Descriptive Pathology  patterns.  </vt:lpstr>
      <vt:lpstr>Slide 6</vt:lpstr>
      <vt:lpstr>An excellent exercise of imagination takes place through microscopic structures.</vt:lpstr>
      <vt:lpstr>Unbridled imagination. When you smoke, your kidneys smoke too! </vt:lpstr>
      <vt:lpstr>Αpproaching  visual arts by practicing pathology.</vt:lpstr>
      <vt:lpstr>Αpproaching  visual arts by practicing pathology.  Εvaluating morphology  of histological structures stimulates the imagination, a fundamental gift of every artist.</vt:lpstr>
      <vt:lpstr>Exercise in figures via pathology.   </vt:lpstr>
      <vt:lpstr>Everyday exercise in figures via pathology.  Discover smileys  and  cheer up every day!</vt:lpstr>
      <vt:lpstr>Slide 13</vt:lpstr>
      <vt:lpstr>Τhe joy of the zoophilous.</vt:lpstr>
      <vt:lpstr>Τhe joy of the zoophilous.</vt:lpstr>
      <vt:lpstr>Dr P. Arapantoni Dadiotis, Pathologist </vt:lpstr>
      <vt:lpstr>Everyday exercise in figures  via pathology.</vt:lpstr>
      <vt:lpstr>THE  VISUAL ELEMENTS  of   line , shape,  tone,  colour,  pattern,  texture  and  form  are the building blocks of composition in art.   </vt:lpstr>
      <vt:lpstr>LINE is the foundation of all drawing. It is the first and most versatile of the visual elements. Line in an artwork can be used to suggest shape, pattern, form, structure, growth, depth, distance, rhythm, movement and a range of emotions. </vt:lpstr>
      <vt:lpstr>The line in the service of creative imagination.</vt:lpstr>
      <vt:lpstr>Assessment of shapes  under the microscope: a common tactic.</vt:lpstr>
      <vt:lpstr>SHAPE</vt:lpstr>
      <vt:lpstr>Identifying  tone of colour under the microscope: basophilic-amphophilic-oxyphilic cytoplasm. </vt:lpstr>
      <vt:lpstr>TONE  The visual element of tone defines the lightness or darkness of a colour.  The tonal values of an artwork can be adjusted  to alter its expressive character.   </vt:lpstr>
      <vt:lpstr>Glue and air bubbles by  Assoc. Prof. Dr M. Lambropoulou</vt:lpstr>
      <vt:lpstr>A daily colour burst under the microscope.</vt:lpstr>
      <vt:lpstr>COLOUR:  the visual element with the strongest effect on our emotions.</vt:lpstr>
      <vt:lpstr> Joy and vividness of colours- joy and vividness of soul. </vt:lpstr>
      <vt:lpstr>Slide 29</vt:lpstr>
      <vt:lpstr>Slide 30</vt:lpstr>
      <vt:lpstr>The Starry Skies of Pathology</vt:lpstr>
      <vt:lpstr>Ηarmony  patterns  in normal cells and tissues. </vt:lpstr>
      <vt:lpstr>Disarmony patterns in malignancy </vt:lpstr>
      <vt:lpstr>Slide 34</vt:lpstr>
      <vt:lpstr>PATTERN  is made by repeating or echoing the elements of an artwork to communicate a sense of balance, harmony, contrast, rhythm or movement. </vt:lpstr>
      <vt:lpstr>              Liver city  subway map      by Assoc. Prof. Dr D.Tiniakos, Pathologist,   ESP Executive Committee President-Elect  </vt:lpstr>
      <vt:lpstr>Paget’s disease of bone:  haphazard arrangement of cement lines. Mosaic pattern.</vt:lpstr>
      <vt:lpstr>      Among the criteria for squamous cell carcinoma,  the cellular arrangement showing a pavementing or mosaic pattern is taken into account. </vt:lpstr>
      <vt:lpstr>A pathologist’s eye is trained to distinguish inlays’ tints  when he himself/ she herself creates  mosaics works.</vt:lpstr>
      <vt:lpstr>The mosaic of the human face</vt:lpstr>
      <vt:lpstr> Τexture in Pathology-Texture in Art</vt:lpstr>
      <vt:lpstr>The examination of the texture  in Pathology</vt:lpstr>
      <vt:lpstr>The pathologist  tries to  focus  on  key points for the microscopic diagnosis;  thus, he/she chooses to look either away or more closely. In a similar way, this artist tries to  focus on those  key elements   that contribute to the emotional impact of the landscape.   In 'Seeded Grasses and Daisies, September',  the artist’s total immersion in the subject led her  to incorporate stalks of meadow grass and flowers  as   key elements  in order to ground the abstract texture of the work in reality. </vt:lpstr>
      <vt:lpstr>Form relates to the physical volume of a shape and the space that it occupies.</vt:lpstr>
      <vt:lpstr>Art Paths Exhibitions Lisbon (2013),  [Athens (2014), Belgrade (2015), Ioannina (2016)] </vt:lpstr>
      <vt:lpstr>ART PATHS BELGRADE DYNAMIC EXHIBITION 2015  Pathology as a source of inspiration and creative mood.   </vt:lpstr>
      <vt:lpstr>Slide 47</vt:lpstr>
      <vt:lpstr>Α  Collection of Poems by  Dr A. Androulaki, Pathologist</vt:lpstr>
      <vt:lpstr>Dr D. Chrysanthakis, Pathologist</vt:lpstr>
      <vt:lpstr>Spirits of  Diagnosis.   Prof. Dr A. Batistatou, Pathologist </vt:lpstr>
      <vt:lpstr>Unmusical life , living death.</vt:lpstr>
      <vt:lpstr>Slide 52</vt:lpstr>
      <vt:lpstr>The much-discussed Mozart effect</vt:lpstr>
      <vt:lpstr>Slide 54</vt:lpstr>
      <vt:lpstr>Teaching as acting: the acting art serves in (pathology) teaching.</vt:lpstr>
      <vt:lpstr>Teachers  as  Performers:  the Art of  Selling Students on Learning. </vt:lpstr>
      <vt:lpstr>Resources</vt:lpstr>
      <vt:lpstr>Finally,</vt:lpstr>
      <vt:lpstr>The city of Cologne  through the ages.</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KAV-AGRO</dc:creator>
  <cp:lastModifiedBy>αγαπουλακι</cp:lastModifiedBy>
  <cp:revision>550</cp:revision>
  <dcterms:created xsi:type="dcterms:W3CDTF">2016-06-28T08:01:07Z</dcterms:created>
  <dcterms:modified xsi:type="dcterms:W3CDTF">2018-08-26T14:34:57Z</dcterms:modified>
</cp:coreProperties>
</file>