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19" autoAdjust="0"/>
  </p:normalViewPr>
  <p:slideViewPr>
    <p:cSldViewPr>
      <p:cViewPr varScale="1">
        <p:scale>
          <a:sx n="71" d="100"/>
          <a:sy n="71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53B2-DE8A-44E6-A596-ED14568FA83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01133-F6EA-4AFC-9105-C5946F01D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63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</a:t>
            </a:r>
            <a:r>
              <a:rPr lang="el-GR" dirty="0" smtClean="0"/>
              <a:t>Σμηγματορροϊκή Κεράτωση είναι</a:t>
            </a:r>
            <a:r>
              <a:rPr lang="el-GR" baseline="0" dirty="0" smtClean="0"/>
              <a:t> μια κ</a:t>
            </a:r>
            <a:r>
              <a:rPr lang="el-GR" dirty="0" smtClean="0"/>
              <a:t>ηρώδης, καφέ χρώματος (λόγω </a:t>
            </a:r>
            <a:r>
              <a:rPr lang="el-GR" dirty="0" err="1" smtClean="0"/>
              <a:t>υπερκεράτωσης</a:t>
            </a:r>
            <a:r>
              <a:rPr lang="el-GR" dirty="0" smtClean="0"/>
              <a:t>)</a:t>
            </a:r>
            <a:r>
              <a:rPr lang="el-GR" baseline="0" dirty="0" smtClean="0"/>
              <a:t> και</a:t>
            </a:r>
            <a:r>
              <a:rPr lang="el-GR" dirty="0" smtClean="0"/>
              <a:t> βραδείας ανάπτυξης βλατίδα (δηλαδή ανύψωση του δέρματος), μονή ή πολλαπλή (όπως μπορείτε ενα δείτε και στην</a:t>
            </a:r>
            <a:r>
              <a:rPr lang="el-GR" baseline="0" dirty="0" smtClean="0"/>
              <a:t> εικόνα δεξιά).</a:t>
            </a:r>
            <a:endParaRPr lang="el-GR" dirty="0" smtClean="0"/>
          </a:p>
          <a:p>
            <a:r>
              <a:rPr lang="el-GR" dirty="0" smtClean="0"/>
              <a:t>Είναι</a:t>
            </a:r>
            <a:r>
              <a:rPr lang="el-GR" baseline="0" dirty="0" smtClean="0"/>
              <a:t> </a:t>
            </a:r>
            <a:r>
              <a:rPr lang="el-GR" baseline="0" dirty="0" smtClean="0"/>
              <a:t>ο </a:t>
            </a:r>
            <a:r>
              <a:rPr lang="el-GR" dirty="0" smtClean="0"/>
              <a:t>πιο συνήθης καλοήθης όγκος του δέρματος.</a:t>
            </a:r>
          </a:p>
          <a:p>
            <a:r>
              <a:rPr lang="el-GR" dirty="0" smtClean="0"/>
              <a:t>Η</a:t>
            </a:r>
            <a:r>
              <a:rPr lang="el-GR" baseline="0" dirty="0" smtClean="0"/>
              <a:t> συχνότητά </a:t>
            </a:r>
            <a:r>
              <a:rPr lang="el-GR" baseline="0" dirty="0" smtClean="0"/>
              <a:t>της </a:t>
            </a:r>
            <a:r>
              <a:rPr lang="el-GR" baseline="0" dirty="0" smtClean="0"/>
              <a:t>είναι </a:t>
            </a:r>
            <a:r>
              <a:rPr lang="el-GR" dirty="0" smtClean="0"/>
              <a:t>ίδια σε θηλυκά</a:t>
            </a:r>
            <a:r>
              <a:rPr lang="el-GR" baseline="0" dirty="0" smtClean="0"/>
              <a:t> και αρσενικά </a:t>
            </a:r>
            <a:r>
              <a:rPr lang="el-GR" dirty="0" smtClean="0"/>
              <a:t>άτομα,</a:t>
            </a:r>
            <a:r>
              <a:rPr lang="el-GR" baseline="0" dirty="0" smtClean="0"/>
              <a:t> ενώ εμφανίζεται κυρίως σε μεσήλικες και ηλικιωμένους, καθώς οφείλεται στη γήρανση. </a:t>
            </a:r>
          </a:p>
          <a:p>
            <a:r>
              <a:rPr lang="el-GR" baseline="0" dirty="0" smtClean="0"/>
              <a:t>Επιπλέον, οφείλεται στην χρόνια έκθεση σε ακτίνες </a:t>
            </a:r>
            <a:r>
              <a:rPr lang="en-US" baseline="0" dirty="0" smtClean="0"/>
              <a:t>UV</a:t>
            </a:r>
            <a:r>
              <a:rPr lang="el-GR" baseline="0" dirty="0" smtClean="0"/>
              <a:t>, γι’ αυτό και παρατηρείται πιο συχνά σε άτομα με ανοιχτόχρωμο δέρμα που είναι πιο ευαίσθητα στην υπεριώδη ακτινοβολία.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01133-F6EA-4AFC-9105-C5946F01D0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26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Αποτελείται </a:t>
            </a:r>
            <a:r>
              <a:rPr lang="el-GR" dirty="0" smtClean="0"/>
              <a:t>κυρίως από </a:t>
            </a:r>
            <a:r>
              <a:rPr lang="el-GR" dirty="0" smtClean="0"/>
              <a:t>βασικόμορφα κερατινοκύτραρα  που πολλαπλασιάζονται χωρίς </a:t>
            </a:r>
            <a:r>
              <a:rPr lang="el-GR" dirty="0" err="1" smtClean="0"/>
              <a:t>ατυπία</a:t>
            </a:r>
            <a:r>
              <a:rPr lang="el-GR" dirty="0" smtClean="0"/>
              <a:t> (καλοήθης</a:t>
            </a:r>
            <a:r>
              <a:rPr lang="el-GR" baseline="0" dirty="0" smtClean="0"/>
              <a:t> όγκος χωρίς δυσπλασία) .</a:t>
            </a:r>
            <a:endParaRPr lang="el-GR" dirty="0" smtClean="0"/>
          </a:p>
          <a:p>
            <a:r>
              <a:rPr lang="el-GR" dirty="0" err="1" smtClean="0"/>
              <a:t>Εξωφυτική</a:t>
            </a:r>
            <a:r>
              <a:rPr lang="el-GR" dirty="0" smtClean="0"/>
              <a:t>, δηλαδή επεκτείνεται</a:t>
            </a:r>
            <a:r>
              <a:rPr lang="el-GR" baseline="0" dirty="0" smtClean="0"/>
              <a:t> εξωτερικά</a:t>
            </a:r>
            <a:r>
              <a:rPr lang="el-GR" dirty="0" smtClean="0"/>
              <a:t> του δέρματος.</a:t>
            </a:r>
          </a:p>
          <a:p>
            <a:r>
              <a:rPr lang="el-GR" dirty="0" smtClean="0"/>
              <a:t>Χαρακτηριστικές</a:t>
            </a:r>
            <a:r>
              <a:rPr lang="el-GR" baseline="0" dirty="0" smtClean="0"/>
              <a:t> </a:t>
            </a:r>
            <a:r>
              <a:rPr lang="el-GR" baseline="0" dirty="0" smtClean="0"/>
              <a:t> δομές (</a:t>
            </a:r>
            <a:r>
              <a:rPr lang="el-GR" baseline="0" dirty="0" smtClean="0"/>
              <a:t>τις δείχνουμε στη εικόνα</a:t>
            </a:r>
            <a:r>
              <a:rPr lang="el-GR" baseline="0" dirty="0" smtClean="0"/>
              <a:t>) είναι οι </a:t>
            </a:r>
            <a:r>
              <a:rPr lang="el-GR" baseline="0" dirty="0" err="1" smtClean="0"/>
              <a:t>ψ</a:t>
            </a:r>
            <a:r>
              <a:rPr lang="el-GR" dirty="0" err="1" smtClean="0"/>
              <a:t>ευδοκύστες</a:t>
            </a:r>
            <a:r>
              <a:rPr lang="el-GR" dirty="0" smtClean="0"/>
              <a:t>, δηλαδή εγκολπώσεις κερατίνης που επικοινωνούν με την </a:t>
            </a:r>
            <a:r>
              <a:rPr lang="el-GR" dirty="0" smtClean="0"/>
              <a:t>ελεύθερη</a:t>
            </a:r>
            <a:r>
              <a:rPr lang="el-GR" baseline="0" dirty="0" smtClean="0"/>
              <a:t> επιφάνεια της επιδερμίδας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Βρίσκεται</a:t>
            </a:r>
            <a:r>
              <a:rPr lang="el-GR" baseline="0" dirty="0" smtClean="0"/>
              <a:t> μέσα στην επιδερμίδα</a:t>
            </a:r>
            <a:r>
              <a:rPr lang="el-GR" dirty="0" smtClean="0"/>
              <a:t> και έχει καλώς </a:t>
            </a:r>
            <a:r>
              <a:rPr lang="el-GR" dirty="0" err="1" smtClean="0"/>
              <a:t>αφοριζόμενα</a:t>
            </a:r>
            <a:r>
              <a:rPr lang="el-GR" dirty="0" smtClean="0"/>
              <a:t> </a:t>
            </a:r>
            <a:r>
              <a:rPr lang="el-GR" dirty="0" smtClean="0"/>
              <a:t>όρια, </a:t>
            </a:r>
            <a:r>
              <a:rPr lang="el-GR" dirty="0" smtClean="0"/>
              <a:t>με ευρεία βάση (δείχνουμε στην</a:t>
            </a:r>
            <a:r>
              <a:rPr lang="el-GR" baseline="0" dirty="0" smtClean="0"/>
              <a:t> εικόνα το όριο και τη βάση που σχηματίζουν μια </a:t>
            </a:r>
            <a:r>
              <a:rPr lang="el-GR" baseline="0" dirty="0" smtClean="0"/>
              <a:t>νοητή γραμμή</a:t>
            </a:r>
            <a:r>
              <a:rPr lang="el-GR" baseline="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01133-F6EA-4AFC-9105-C5946F01D0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27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dirty="0" err="1" smtClean="0"/>
              <a:t>σπιλομελανοκυτταρικός</a:t>
            </a:r>
            <a:r>
              <a:rPr lang="el-GR" dirty="0" smtClean="0"/>
              <a:t> σπήλος (εμφανίζεται</a:t>
            </a:r>
            <a:r>
              <a:rPr lang="el-GR" baseline="0" dirty="0" smtClean="0"/>
              <a:t> </a:t>
            </a:r>
            <a:r>
              <a:rPr lang="el-GR" dirty="0" smtClean="0"/>
              <a:t>σε νεότερους ασθενείς, αλλά έχει σπιλοκύτταρα που δεν έχουμε εμείς εδώ)</a:t>
            </a:r>
          </a:p>
          <a:p>
            <a:pPr marL="0" indent="0">
              <a:buNone/>
            </a:pPr>
            <a:r>
              <a:rPr lang="el-GR" dirty="0" smtClean="0"/>
              <a:t>2. ηλιακή φακίδα </a:t>
            </a:r>
          </a:p>
          <a:p>
            <a:pPr marL="0" indent="0">
              <a:buNone/>
            </a:pPr>
            <a:r>
              <a:rPr lang="el-GR" dirty="0" smtClean="0"/>
              <a:t>3. κακόηθες μελάνωμα</a:t>
            </a:r>
          </a:p>
          <a:p>
            <a:pPr marL="0" indent="0">
              <a:buNone/>
            </a:pPr>
            <a:r>
              <a:rPr lang="el-GR" dirty="0" smtClean="0"/>
              <a:t>4. οξυτενές κονδύλωμα</a:t>
            </a:r>
          </a:p>
          <a:p>
            <a:pPr marL="0" indent="0">
              <a:buNone/>
            </a:pPr>
            <a:r>
              <a:rPr lang="el-GR" dirty="0" smtClean="0"/>
              <a:t>5. κοινή μυρμηγκιά:</a:t>
            </a:r>
            <a:r>
              <a:rPr lang="el-GR" baseline="0" dirty="0" smtClean="0"/>
              <a:t> </a:t>
            </a:r>
            <a:r>
              <a:rPr lang="el-GR" dirty="0" smtClean="0"/>
              <a:t>ιογενής αλλοίωση, κυρίως στα χέρια και στα κάτω άκρα, θετική στον HPV με εστίες παρακεράτωσης, υπερκοκκίωση και </a:t>
            </a:r>
            <a:r>
              <a:rPr lang="el-GR" dirty="0" err="1" smtClean="0"/>
              <a:t>διατεταμένα</a:t>
            </a:r>
            <a:r>
              <a:rPr lang="el-GR" dirty="0" smtClean="0"/>
              <a:t> αγγεία του </a:t>
            </a:r>
            <a:r>
              <a:rPr lang="el-GR" dirty="0" err="1" smtClean="0"/>
              <a:t>θηλώδους</a:t>
            </a:r>
            <a:r>
              <a:rPr lang="el-GR" smtClean="0"/>
              <a:t> χορίου.</a:t>
            </a:r>
            <a:endParaRPr lang="el-GR" dirty="0" smtClean="0"/>
          </a:p>
          <a:p>
            <a:r>
              <a:rPr lang="el-GR" dirty="0" smtClean="0"/>
              <a:t>6. ακτινική κεράτωση</a:t>
            </a:r>
          </a:p>
          <a:p>
            <a:r>
              <a:rPr lang="el-GR" dirty="0" smtClean="0"/>
              <a:t>7. </a:t>
            </a:r>
            <a:r>
              <a:rPr lang="el-GR" dirty="0" err="1" smtClean="0"/>
              <a:t>ακανθοκυτταρικό</a:t>
            </a:r>
            <a:r>
              <a:rPr lang="el-GR" dirty="0" smtClean="0"/>
              <a:t> καρκίνωμα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01133-F6EA-4AFC-9105-C5946F01D0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726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CD2CAE8-F4BA-424C-8B54-EAC95A23E29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42CF5A3-BA61-42AE-A88F-54DB9DB22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543800" cy="2232248"/>
          </a:xfrm>
        </p:spPr>
        <p:txBody>
          <a:bodyPr/>
          <a:lstStyle/>
          <a:p>
            <a:pPr algn="ctr"/>
            <a:r>
              <a:rPr lang="el-GR" dirty="0" smtClean="0"/>
              <a:t>Σμηγματορροϊκή Κεράτωση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4149080"/>
            <a:ext cx="4968552" cy="648072"/>
          </a:xfrm>
        </p:spPr>
        <p:txBody>
          <a:bodyPr>
            <a:noAutofit/>
          </a:bodyPr>
          <a:lstStyle/>
          <a:p>
            <a:r>
              <a:rPr lang="el-GR" sz="2800" dirty="0" smtClean="0"/>
              <a:t>Γαλανοπούλου Νώντια </a:t>
            </a:r>
          </a:p>
          <a:p>
            <a:r>
              <a:rPr lang="el-GR" sz="2800" dirty="0" smtClean="0"/>
              <a:t>Γεωργιάδου Μαρία</a:t>
            </a:r>
          </a:p>
          <a:p>
            <a:r>
              <a:rPr lang="el-GR" sz="2800" dirty="0" smtClean="0"/>
              <a:t>Γεωργίου Σταυρούλα</a:t>
            </a:r>
          </a:p>
          <a:p>
            <a:endParaRPr lang="el-GR" sz="2400" dirty="0"/>
          </a:p>
          <a:p>
            <a:r>
              <a:rPr lang="el-GR" sz="2400" dirty="0" smtClean="0"/>
              <a:t>Υπεύθυνος καθηγητής: </a:t>
            </a:r>
          </a:p>
          <a:p>
            <a:r>
              <a:rPr lang="el-GR" sz="2400" dirty="0" smtClean="0"/>
              <a:t> Α. Χ. Λάζαρης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53150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88840"/>
            <a:ext cx="5256584" cy="4464496"/>
          </a:xfrm>
        </p:spPr>
        <p:txBody>
          <a:bodyPr>
            <a:normAutofit/>
          </a:bodyPr>
          <a:lstStyle/>
          <a:p>
            <a:r>
              <a:rPr lang="el-GR" sz="2400" dirty="0"/>
              <a:t>Κηρώδης, καφέ χρώματος </a:t>
            </a:r>
            <a:r>
              <a:rPr lang="el-GR" sz="2400" dirty="0" smtClean="0"/>
              <a:t>και βραδείας </a:t>
            </a:r>
            <a:r>
              <a:rPr lang="el-GR" sz="2400" dirty="0"/>
              <a:t>ανάπτυξης </a:t>
            </a:r>
            <a:r>
              <a:rPr lang="el-GR" sz="2400" dirty="0" smtClean="0"/>
              <a:t>βλατίδα.</a:t>
            </a:r>
          </a:p>
          <a:p>
            <a:r>
              <a:rPr lang="el-GR" sz="2400" dirty="0"/>
              <a:t>Μ</a:t>
            </a:r>
            <a:r>
              <a:rPr lang="el-GR" sz="2400" dirty="0" smtClean="0"/>
              <a:t>ονή ή πολλαπλή.</a:t>
            </a:r>
          </a:p>
          <a:p>
            <a:r>
              <a:rPr lang="el-GR" sz="2400" dirty="0" smtClean="0"/>
              <a:t>Ο </a:t>
            </a:r>
            <a:r>
              <a:rPr lang="el-GR" sz="2400" dirty="0"/>
              <a:t>πιο συνήθης καλοήθης όγκος </a:t>
            </a:r>
            <a:r>
              <a:rPr lang="el-GR" sz="2400" dirty="0" smtClean="0"/>
              <a:t>του δέρματος.</a:t>
            </a:r>
          </a:p>
          <a:p>
            <a:r>
              <a:rPr lang="el-GR" sz="2400" dirty="0"/>
              <a:t>Ίδια συχνότητα σε θηλυκά και αρσενικά </a:t>
            </a:r>
            <a:r>
              <a:rPr lang="el-GR" sz="2400" dirty="0" smtClean="0"/>
              <a:t>άτομα.</a:t>
            </a:r>
            <a:endParaRPr lang="el-GR" sz="2400" dirty="0"/>
          </a:p>
          <a:p>
            <a:r>
              <a:rPr lang="el-GR" sz="2400" dirty="0" smtClean="0"/>
              <a:t>Μεσήλικες </a:t>
            </a:r>
            <a:r>
              <a:rPr lang="el-GR" sz="2400" dirty="0"/>
              <a:t>και ηλικιωμένοι 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Αίτια: 1) γήρανση και  2) </a:t>
            </a:r>
            <a:r>
              <a:rPr lang="el-GR" sz="2400" dirty="0"/>
              <a:t>χρόνια έκθεση σε ακτίνες </a:t>
            </a:r>
            <a:r>
              <a:rPr lang="el-GR" sz="2400" dirty="0" smtClean="0"/>
              <a:t>UV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000" cy="1346448"/>
          </a:xfrm>
        </p:spPr>
        <p:txBody>
          <a:bodyPr/>
          <a:lstStyle/>
          <a:p>
            <a:r>
              <a:rPr lang="el-GR" sz="3600" dirty="0" smtClean="0"/>
              <a:t>Επιδημιολογικά στοιχεία &amp;    Βασικά χαρακτηριστικά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13" t="7937" r="2980" b="6067"/>
          <a:stretch/>
        </p:blipFill>
        <p:spPr>
          <a:xfrm>
            <a:off x="5940152" y="1124744"/>
            <a:ext cx="3028374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07"/>
          <a:stretch/>
        </p:blipFill>
        <p:spPr>
          <a:xfrm>
            <a:off x="5940151" y="2636912"/>
            <a:ext cx="3012715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29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4704"/>
            <a:ext cx="4283969" cy="2664296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Αποτελείται από </a:t>
            </a:r>
            <a:r>
              <a:rPr lang="el-GR" sz="2400" b="1" dirty="0" smtClean="0"/>
              <a:t>βασικόμορφα </a:t>
            </a:r>
            <a:r>
              <a:rPr lang="el-GR" sz="2400" dirty="0"/>
              <a:t>κερατινοκύτραρα  που </a:t>
            </a:r>
            <a:r>
              <a:rPr lang="el-GR" sz="2400" dirty="0" smtClean="0"/>
              <a:t>πολλαπλασιάζονται</a:t>
            </a:r>
            <a:r>
              <a:rPr lang="en-US" sz="2400" dirty="0" smtClean="0"/>
              <a:t>,</a:t>
            </a:r>
            <a:r>
              <a:rPr lang="el-GR" sz="2400" dirty="0" smtClean="0"/>
              <a:t> χωρίς </a:t>
            </a:r>
            <a:r>
              <a:rPr lang="el-GR" sz="2400" dirty="0" err="1" smtClean="0"/>
              <a:t>ατυπία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b="1" dirty="0" err="1" smtClean="0"/>
              <a:t>Εξωφυτική</a:t>
            </a:r>
            <a:r>
              <a:rPr lang="el-GR" sz="2400" dirty="0" smtClean="0"/>
              <a:t>, συνηθέστατα.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8640"/>
            <a:ext cx="8532000" cy="504056"/>
          </a:xfrm>
        </p:spPr>
        <p:txBody>
          <a:bodyPr/>
          <a:lstStyle/>
          <a:p>
            <a:r>
              <a:rPr lang="el-GR" sz="3600" dirty="0" smtClean="0"/>
              <a:t>Μικροσκοπική εικόνα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04684"/>
            <a:ext cx="4179443" cy="3148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56992"/>
            <a:ext cx="4913227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56032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el-G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Ψευδοκύστες, δηλαδή εγκολπώσεις κερατίνης </a:t>
            </a:r>
            <a:endParaRPr lang="el-GR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0" indent="-256032">
              <a:spcBef>
                <a:spcPct val="20000"/>
              </a:spcBef>
              <a:buSzPct val="60000"/>
            </a:pPr>
            <a:r>
              <a:rPr lang="el-G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που </a:t>
            </a:r>
            <a:r>
              <a:rPr lang="el-G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επικοινωνούν με την </a:t>
            </a:r>
            <a:r>
              <a:rPr lang="el-GR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επιδερμίδα.</a:t>
            </a:r>
            <a:endParaRPr lang="el-GR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0" indent="-256032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el-GR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Ενδοεπιδερμιδική</a:t>
            </a:r>
            <a:r>
              <a:rPr lang="el-G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ανάπτυξη, καλώς </a:t>
            </a:r>
            <a:r>
              <a:rPr lang="el-G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αφοριζόμενα</a:t>
            </a:r>
            <a:r>
              <a:rPr lang="el-G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όρια, </a:t>
            </a:r>
          </a:p>
          <a:p>
            <a:pPr marL="274320" lvl="0" indent="-256032">
              <a:spcBef>
                <a:spcPct val="20000"/>
              </a:spcBef>
              <a:buSzPct val="60000"/>
            </a:pPr>
            <a:r>
              <a:rPr lang="el-G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με </a:t>
            </a:r>
            <a:r>
              <a:rPr lang="el-G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ευρεία </a:t>
            </a:r>
            <a:r>
              <a:rPr lang="el-G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βάση.</a:t>
            </a:r>
            <a:endParaRPr lang="el-G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Seborrheic_keratosis_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960440" cy="298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608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4784"/>
            <a:ext cx="6192688" cy="4536504"/>
          </a:xfrm>
        </p:spPr>
        <p:txBody>
          <a:bodyPr>
            <a:noAutofit/>
          </a:bodyPr>
          <a:lstStyle/>
          <a:p>
            <a:r>
              <a:rPr lang="el-GR" sz="2400" dirty="0" err="1" smtClean="0"/>
              <a:t>Σπιλομελανοκυτταρικός</a:t>
            </a:r>
            <a:r>
              <a:rPr lang="el-GR" sz="2400" dirty="0" smtClean="0"/>
              <a:t> σπίλος </a:t>
            </a:r>
          </a:p>
          <a:p>
            <a:r>
              <a:rPr lang="el-GR" sz="2400" dirty="0" smtClean="0"/>
              <a:t>Ηλιακή φακίδα</a:t>
            </a:r>
          </a:p>
          <a:p>
            <a:r>
              <a:rPr lang="el-GR" sz="2400" dirty="0" smtClean="0"/>
              <a:t>Κακόηθες μελάνωμα</a:t>
            </a:r>
          </a:p>
          <a:p>
            <a:r>
              <a:rPr lang="el-GR" sz="2400" dirty="0" smtClean="0"/>
              <a:t>Οξυτενές κονδύλωμα</a:t>
            </a:r>
          </a:p>
          <a:p>
            <a:r>
              <a:rPr lang="el-GR" sz="2400" dirty="0" smtClean="0"/>
              <a:t>Κοινή μυρμηγκιά (</a:t>
            </a:r>
            <a:r>
              <a:rPr lang="en-US" sz="2400" dirty="0"/>
              <a:t>Verruca </a:t>
            </a:r>
            <a:r>
              <a:rPr lang="en-US" sz="2400" dirty="0" smtClean="0"/>
              <a:t>vulgaris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Ακτινική </a:t>
            </a:r>
            <a:r>
              <a:rPr lang="el-GR" sz="2400" dirty="0"/>
              <a:t>κεράτωση</a:t>
            </a:r>
          </a:p>
          <a:p>
            <a:r>
              <a:rPr lang="el-GR" sz="2400" dirty="0" smtClean="0"/>
              <a:t>Ακανθοκυτταρικό καρκίνωμα</a:t>
            </a:r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000" cy="914400"/>
          </a:xfrm>
        </p:spPr>
        <p:txBody>
          <a:bodyPr/>
          <a:lstStyle/>
          <a:p>
            <a:r>
              <a:rPr lang="el-GR" sz="3600" dirty="0"/>
              <a:t>Διαφοροδιάγνωση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068640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277</TotalTime>
  <Words>375</Words>
  <Application>Microsoft Office PowerPoint</Application>
  <PresentationFormat>Προβολή στην οθόνη (4:3)</PresentationFormat>
  <Paragraphs>47</Paragraphs>
  <Slides>4</Slides>
  <Notes>3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Elemental</vt:lpstr>
      <vt:lpstr>Σμηγματορροϊκή Κεράτωση </vt:lpstr>
      <vt:lpstr>Επιδημιολογικά στοιχεία &amp;    Βασικά χαρακτηριστικά</vt:lpstr>
      <vt:lpstr>Μικροσκοπική εικόνα</vt:lpstr>
      <vt:lpstr>Διαφοροδιάγνωση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Σμηγματορροϊκή Κεράτωση</dc:title>
  <dc:creator>home</dc:creator>
  <cp:lastModifiedBy>User</cp:lastModifiedBy>
  <cp:revision>16</cp:revision>
  <dcterms:created xsi:type="dcterms:W3CDTF">2023-04-11T15:50:53Z</dcterms:created>
  <dcterms:modified xsi:type="dcterms:W3CDTF">2023-04-20T21:12:58Z</dcterms:modified>
</cp:coreProperties>
</file>