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86" r:id="rId2"/>
    <p:sldId id="310" r:id="rId3"/>
    <p:sldId id="338" r:id="rId4"/>
    <p:sldId id="339" r:id="rId5"/>
    <p:sldId id="340" r:id="rId6"/>
    <p:sldId id="311" r:id="rId7"/>
    <p:sldId id="312" r:id="rId8"/>
    <p:sldId id="313" r:id="rId9"/>
    <p:sldId id="314" r:id="rId10"/>
    <p:sldId id="315" r:id="rId11"/>
    <p:sldId id="336" r:id="rId12"/>
    <p:sldId id="316" r:id="rId13"/>
    <p:sldId id="318" r:id="rId14"/>
    <p:sldId id="319" r:id="rId15"/>
    <p:sldId id="360" r:id="rId16"/>
    <p:sldId id="359" r:id="rId17"/>
    <p:sldId id="320" r:id="rId18"/>
    <p:sldId id="321" r:id="rId19"/>
    <p:sldId id="322" r:id="rId20"/>
    <p:sldId id="257" r:id="rId21"/>
    <p:sldId id="327" r:id="rId22"/>
    <p:sldId id="328" r:id="rId23"/>
    <p:sldId id="326" r:id="rId24"/>
    <p:sldId id="329" r:id="rId25"/>
    <p:sldId id="330" r:id="rId26"/>
    <p:sldId id="331" r:id="rId27"/>
    <p:sldId id="332" r:id="rId28"/>
    <p:sldId id="342" r:id="rId29"/>
    <p:sldId id="335" r:id="rId30"/>
    <p:sldId id="341" r:id="rId31"/>
    <p:sldId id="333" r:id="rId32"/>
    <p:sldId id="334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  <p:sldId id="352" r:id="rId42"/>
    <p:sldId id="354" r:id="rId43"/>
    <p:sldId id="355" r:id="rId44"/>
    <p:sldId id="356" r:id="rId45"/>
    <p:sldId id="353" r:id="rId46"/>
    <p:sldId id="358" r:id="rId47"/>
    <p:sldId id="361" r:id="rId48"/>
    <p:sldId id="362" r:id="rId49"/>
    <p:sldId id="363" r:id="rId50"/>
    <p:sldId id="364" r:id="rId51"/>
    <p:sldId id="381" r:id="rId52"/>
    <p:sldId id="365" r:id="rId53"/>
    <p:sldId id="377" r:id="rId54"/>
    <p:sldId id="366" r:id="rId55"/>
    <p:sldId id="367" r:id="rId56"/>
    <p:sldId id="368" r:id="rId57"/>
    <p:sldId id="369" r:id="rId58"/>
    <p:sldId id="370" r:id="rId59"/>
    <p:sldId id="371" r:id="rId60"/>
    <p:sldId id="372" r:id="rId61"/>
    <p:sldId id="373" r:id="rId62"/>
    <p:sldId id="374" r:id="rId63"/>
    <p:sldId id="375" r:id="rId64"/>
    <p:sldId id="378" r:id="rId65"/>
    <p:sldId id="379" r:id="rId66"/>
    <p:sldId id="376" r:id="rId67"/>
    <p:sldId id="308" r:id="rId68"/>
    <p:sldId id="309" r:id="rId69"/>
    <p:sldId id="259" r:id="rId70"/>
    <p:sldId id="305" r:id="rId71"/>
    <p:sldId id="264" r:id="rId72"/>
    <p:sldId id="266" r:id="rId73"/>
    <p:sldId id="261" r:id="rId74"/>
    <p:sldId id="271" r:id="rId75"/>
    <p:sldId id="382" r:id="rId76"/>
    <p:sldId id="272" r:id="rId77"/>
    <p:sldId id="357" r:id="rId78"/>
    <p:sldId id="273" r:id="rId79"/>
    <p:sldId id="380" r:id="rId80"/>
    <p:sldId id="275" r:id="rId81"/>
    <p:sldId id="276" r:id="rId82"/>
    <p:sldId id="277" r:id="rId83"/>
    <p:sldId id="279" r:id="rId84"/>
    <p:sldId id="280" r:id="rId85"/>
    <p:sldId id="281" r:id="rId86"/>
    <p:sldId id="282" r:id="rId87"/>
    <p:sldId id="284" r:id="rId88"/>
    <p:sldId id="285" r:id="rId89"/>
    <p:sldId id="304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8" autoAdjust="0"/>
    <p:restoredTop sz="94675" autoAdjust="0"/>
  </p:normalViewPr>
  <p:slideViewPr>
    <p:cSldViewPr>
      <p:cViewPr varScale="1">
        <p:scale>
          <a:sx n="93" d="100"/>
          <a:sy n="93" d="100"/>
        </p:scale>
        <p:origin x="-2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396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42E85-BDDC-4A02-9B34-0DEF1538ADA1}" type="datetimeFigureOut">
              <a:rPr lang="en-US" smtClean="0"/>
              <a:pPr/>
              <a:t>1/27/2012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376EF-6BE7-4CB0-AF91-161529FAF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1/27/2012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ABF5-0C6E-418F-9229-5E591C855AE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ABF5-0C6E-418F-9229-5E591C855AE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1A078E-8745-4B1D-8585-03CDE4DEABB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D86B8B-025E-408D-8EAC-F92F4088D48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5C3F0E-729C-48BA-918A-4D1E98C3B8A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5C3F0E-729C-48BA-918A-4D1E98C3B8A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5C3F0E-729C-48BA-918A-4D1E98C3B8A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853F1-1D09-42BC-BFCD-8C933267F7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EC9B3B-C189-4573-B9D9-468445BECD9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EC9B3B-C189-4573-B9D9-468445BECD9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C54E4-E896-4C19-8BB8-7100C6B61AB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CFDCDA-E2DC-4DEE-A829-DE4218B6390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8EBB44-5175-4F15-B27A-A2469745976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0B8B41-D87B-4E18-ACEF-C9210F99B9D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CA1060-B398-458E-A349-98312CE0649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25&amp;27/01/2012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501775"/>
            <a:ext cx="7772400" cy="101282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l-GR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Ανοσοανεπάρκειες</a:t>
            </a:r>
            <a:r>
              <a:rPr lang="en-US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el-GR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Αυτοανοσία</a:t>
            </a:r>
            <a:br>
              <a:rPr lang="el-GR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en-US" sz="2400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629400" y="2514600"/>
            <a:ext cx="1905000" cy="685800"/>
          </a:xfrm>
        </p:spPr>
        <p:txBody>
          <a:bodyPr>
            <a:normAutofit/>
          </a:bodyPr>
          <a:lstStyle/>
          <a:p>
            <a:pPr algn="r"/>
            <a:r>
              <a:rPr lang="el-GR" sz="1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Περικλής Γ. Φούκας</a:t>
            </a:r>
          </a:p>
          <a:p>
            <a:pPr algn="r"/>
            <a:r>
              <a:rPr lang="el-GR" sz="1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Π.Γ.Ν. «Αττικόν» </a:t>
            </a:r>
            <a:endParaRPr lang="en-US" sz="1400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Fig 6.6a.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429000"/>
            <a:ext cx="1557338" cy="1634244"/>
          </a:xfrm>
          <a:prstGeom prst="rect">
            <a:avLst/>
          </a:prstGeom>
        </p:spPr>
      </p:pic>
      <p:pic>
        <p:nvPicPr>
          <p:cNvPr id="11" name="Picture 10" descr="Fig 6.17.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001" y="4114800"/>
            <a:ext cx="1752600" cy="1242841"/>
          </a:xfrm>
          <a:prstGeom prst="rect">
            <a:avLst/>
          </a:prstGeom>
        </p:spPr>
      </p:pic>
      <p:pic>
        <p:nvPicPr>
          <p:cNvPr id="12" name="Picture 11" descr="Fig 6.3.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5181600"/>
            <a:ext cx="1743075" cy="1391262"/>
          </a:xfrm>
          <a:prstGeom prst="rect">
            <a:avLst/>
          </a:prstGeom>
        </p:spPr>
      </p:pic>
      <p:pic>
        <p:nvPicPr>
          <p:cNvPr id="14" name="Picture 13" descr="Fig 6.5a.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1" y="457201"/>
            <a:ext cx="1676400" cy="1572598"/>
          </a:xfrm>
          <a:prstGeom prst="rect">
            <a:avLst/>
          </a:prstGeom>
        </p:spPr>
      </p:pic>
      <p:pic>
        <p:nvPicPr>
          <p:cNvPr id="15" name="Picture 14" descr="Fig 6.41.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1800" y="762000"/>
            <a:ext cx="2362200" cy="1476375"/>
          </a:xfrm>
          <a:prstGeom prst="rect">
            <a:avLst/>
          </a:prstGeom>
        </p:spPr>
      </p:pic>
      <p:pic>
        <p:nvPicPr>
          <p:cNvPr id="16" name="Picture 15" descr="Fig 6.39.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68301" y="2667000"/>
            <a:ext cx="1856299" cy="1790544"/>
          </a:xfrm>
          <a:prstGeom prst="rect">
            <a:avLst/>
          </a:prstGeom>
        </p:spPr>
      </p:pic>
      <p:pic>
        <p:nvPicPr>
          <p:cNvPr id="17" name="Picture 16" descr="Fig 6.14b.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3400" y="5334000"/>
            <a:ext cx="3119438" cy="1183516"/>
          </a:xfrm>
          <a:prstGeom prst="rect">
            <a:avLst/>
          </a:prstGeom>
        </p:spPr>
      </p:pic>
      <p:pic>
        <p:nvPicPr>
          <p:cNvPr id="18" name="Picture 17" descr="Fig 6.38.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64161" y="4267200"/>
            <a:ext cx="1241714" cy="1371600"/>
          </a:xfrm>
          <a:prstGeom prst="rect">
            <a:avLst/>
          </a:prstGeom>
        </p:spPr>
      </p:pic>
      <p:pic>
        <p:nvPicPr>
          <p:cNvPr id="19" name="Picture 18" descr="Fig 6.4a.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43842" y="3733800"/>
            <a:ext cx="1396396" cy="2138362"/>
          </a:xfrm>
          <a:prstGeom prst="rect">
            <a:avLst/>
          </a:prstGeom>
        </p:spPr>
      </p:pic>
      <p:pic>
        <p:nvPicPr>
          <p:cNvPr id="20" name="Picture 19" descr="contact dermatitis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743200" y="152400"/>
            <a:ext cx="1536192" cy="1005840"/>
          </a:xfrm>
          <a:prstGeom prst="rect">
            <a:avLst/>
          </a:prstGeom>
        </p:spPr>
      </p:pic>
      <p:pic>
        <p:nvPicPr>
          <p:cNvPr id="21" name="Picture 20" descr="type I hypersensitivity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86000" y="2535162"/>
            <a:ext cx="1981200" cy="1305076"/>
          </a:xfrm>
          <a:prstGeom prst="rect">
            <a:avLst/>
          </a:prstGeom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025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19838" y="0"/>
            <a:ext cx="2824162" cy="307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10.000 lymphocytes/sec/lymph node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025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19838" y="0"/>
            <a:ext cx="2824162" cy="307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10.000 lymphocytes/sec/lymph node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514600"/>
            <a:ext cx="569650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74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81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1282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22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29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3330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Fig 6.6a.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514600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53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4354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Fig 6.6a.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514600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53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4354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Fig 6.6a.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514600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53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4354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Fig 6.6a.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514600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pic>
        <p:nvPicPr>
          <p:cNvPr id="28" name="Picture 4" descr="C:\Documents and Settings\PGFoukas\Desktop\UofATHENS\LESSONS\JANEWAY's IMMUNOBIOLOGY\JPEGs\Chapter 02\figure 2-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3124199"/>
            <a:ext cx="4979248" cy="3272263"/>
          </a:xfrm>
          <a:prstGeom prst="rect">
            <a:avLst/>
          </a:prstGeom>
          <a:noFill/>
        </p:spPr>
      </p:pic>
      <p:sp>
        <p:nvSpPr>
          <p:cNvPr id="29" name="Oval 28"/>
          <p:cNvSpPr/>
          <p:nvPr/>
        </p:nvSpPr>
        <p:spPr>
          <a:xfrm>
            <a:off x="5943600" y="1905000"/>
            <a:ext cx="609600" cy="609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rot="10800000" flipV="1">
            <a:off x="1981200" y="2057400"/>
            <a:ext cx="388620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6096000" y="2819400"/>
            <a:ext cx="45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537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057400"/>
            <a:ext cx="48006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9" name="Straight Connector 28"/>
          <p:cNvCxnSpPr/>
          <p:nvPr/>
        </p:nvCxnSpPr>
        <p:spPr>
          <a:xfrm>
            <a:off x="4876800" y="2133600"/>
            <a:ext cx="1066800" cy="685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4076700" y="4686300"/>
            <a:ext cx="2971800" cy="1371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401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6402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4953000" y="2438400"/>
            <a:ext cx="990600" cy="381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4648200" y="4267200"/>
            <a:ext cx="1981200" cy="1219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4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514600"/>
            <a:ext cx="4957763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401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6402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85800" y="2514600"/>
            <a:ext cx="609600" cy="609600"/>
          </a:xfrm>
          <a:prstGeom prst="ellips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h0</a:t>
            </a:r>
            <a:endParaRPr lang="en-US" sz="1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371600" y="2895600"/>
            <a:ext cx="609600" cy="609600"/>
          </a:xfrm>
          <a:prstGeom prst="ellips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h2</a:t>
            </a:r>
            <a:endParaRPr lang="en-US" sz="1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371600" y="2133600"/>
            <a:ext cx="609600" cy="609600"/>
          </a:xfrm>
          <a:prstGeom prst="ellips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h1</a:t>
            </a:r>
            <a:endParaRPr lang="en-US" sz="1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09800" y="2133600"/>
            <a:ext cx="914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IL2</a:t>
            </a:r>
          </a:p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IFN-</a:t>
            </a:r>
            <a:r>
              <a:rPr lang="el-GR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γ</a:t>
            </a:r>
          </a:p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TNF</a:t>
            </a:r>
            <a:endParaRPr lang="en-US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09800" y="2895600"/>
            <a:ext cx="914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IL-4</a:t>
            </a:r>
          </a:p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IL-5</a:t>
            </a:r>
            <a:endParaRPr lang="el-GR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IL-10</a:t>
            </a:r>
            <a:endParaRPr lang="en-US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3352800" y="2286000"/>
            <a:ext cx="304800" cy="3048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3352800" y="3048000"/>
            <a:ext cx="304800" cy="3048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33800" y="2209800"/>
            <a:ext cx="533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IgG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33800" y="2971800"/>
            <a:ext cx="533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IgE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figure 1-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8" y="1943100"/>
            <a:ext cx="82899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Ανοσοανεπάρκειες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Συγγενείς</a:t>
            </a:r>
          </a:p>
          <a:p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Επίκτητες</a:t>
            </a:r>
          </a:p>
          <a:p>
            <a:pPr>
              <a:buFont typeface="Courier New" pitchFamily="49" charset="0"/>
              <a:buChar char="o"/>
            </a:pPr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Ανοσοανεπάρκειες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Συγγενείς</a:t>
            </a:r>
          </a:p>
          <a:p>
            <a:pPr>
              <a:buFont typeface="Courier New" pitchFamily="49" charset="0"/>
              <a:buChar char="o"/>
            </a:pPr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50" name="Picture 2" descr="C:\Documents and Settings\PGFoukas\Desktop\UofATHENS\LESSONS\JANEWAY's IMMUNOBIOLOGY\JPEGs\Chapter 12\figure_12_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009916"/>
            <a:ext cx="5181600" cy="5786440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Ανοσοανεπάρκειες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Συγγενείς</a:t>
            </a:r>
          </a:p>
          <a:p>
            <a:pPr>
              <a:buFont typeface="Courier New" pitchFamily="49" charset="0"/>
              <a:buChar char="o"/>
            </a:pPr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8" descr="C:\Documents and Settings\PGFoukas\Desktop\UofATHENS\LESSONS\JANEWAY's IMMUNOBIOLOGY\JPEGs\Chapter 12\figure_12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414" y="2133600"/>
            <a:ext cx="8636712" cy="3886200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Ανοσοανεπάρκειες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Συγγενείς</a:t>
            </a:r>
          </a:p>
          <a:p>
            <a:pPr>
              <a:buFont typeface="Courier New" pitchFamily="49" charset="0"/>
              <a:buChar char="o"/>
            </a:pPr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2" descr="C:\Documents and Settings\PGFoukas\Desktop\UofATHENS\LESSONS\JANEWAY's IMMUNOBIOLOGY\JPEGs\Chapter 12\figure_12_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219200"/>
            <a:ext cx="7391400" cy="5363439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Ανοσοανεπάρκειες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Επίκτητες </a:t>
            </a:r>
          </a:p>
          <a:p>
            <a:pPr>
              <a:buNone/>
            </a:pPr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(κακή διατροφή, ιατρογενείς [=γλυκοκορτικοειδή, μεταμοσχεύσεις, χημει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θεραπείες])</a:t>
            </a:r>
          </a:p>
          <a:p>
            <a:pPr>
              <a:buNone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itchFamily="49" charset="0"/>
              <a:buChar char="o"/>
            </a:pPr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Ανοσοανεπάρκειες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Επίκτητες </a:t>
            </a:r>
          </a:p>
          <a:p>
            <a:pPr>
              <a:buNone/>
            </a:pPr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(κακή διατροφή, ιατρογενείς [=γλυκοκορτικοειδή, μεταμοσχεύσεις, χημειοθεραπείες])</a:t>
            </a:r>
          </a:p>
          <a:p>
            <a:pPr>
              <a:buNone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AIDS</a:t>
            </a:r>
            <a:endParaRPr lang="el-GR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itchFamily="49" charset="0"/>
              <a:buChar char="o"/>
            </a:pPr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 descr="C:\Documents and Settings\PGFoukas\Desktop\UofATHENS\LESSONS\JANEWAY's IMMUNOBIOLOGY\JPEGs\Chapter 12\figure_12_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052" y="2514600"/>
            <a:ext cx="8774553" cy="3886200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PGFoukas\Desktop\UofATHENS\LESSONS\JANEWAY's IMMUNOBIOLOGY\JPEGs\Chapter 12\figure_12_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46188"/>
            <a:ext cx="8534400" cy="4364037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PGFoukas\Desktop\UofATHENS\LESSONS\JANEWAY's IMMUNOBIOLOGY\JPEGs\Chapter 12\figure_12_2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28600"/>
            <a:ext cx="6553200" cy="319249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0" y="4038600"/>
            <a:ext cx="26296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Βοηθητικά Τ λεμφοκύτταρα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Μακροφάγα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Δενδριτικά κύτταρα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PGFoukas\Desktop\UofATHENS\LESSONS\JANEWAY's IMMUNOBIOLOGY\JPEGs\Chapter 12\figure_12_2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76200"/>
            <a:ext cx="6553200" cy="3192491"/>
          </a:xfrm>
          <a:prstGeom prst="rect">
            <a:avLst/>
          </a:prstGeom>
          <a:noFill/>
        </p:spPr>
      </p:pic>
      <p:pic>
        <p:nvPicPr>
          <p:cNvPr id="9218" name="Picture 2" descr="C:\Documents and Settings\PGFoukas\Desktop\UofATHENS\LESSONS\JANEWAY's IMMUNOBIOLOGY\JPEGs\Chapter 12\figure_12_23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0778" y="3505951"/>
            <a:ext cx="6477000" cy="3275849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0" y="3352800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PGFoukas\Desktop\UofATHENS\LESSONS\JANEWAY's IMMUNOBIOLOGY\JPEGs\Chapter 12\figure_12_2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28600"/>
            <a:ext cx="6553200" cy="319249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0" y="4038600"/>
            <a:ext cx="25783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Βοηθητικά Τ λεμφοκύτταρα</a:t>
            </a:r>
          </a:p>
          <a:p>
            <a:pPr>
              <a:buFont typeface="Arial" pitchFamily="34" charset="0"/>
              <a:buChar char="•"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Μακροφάγα</a:t>
            </a:r>
          </a:p>
          <a:p>
            <a:pPr>
              <a:buFont typeface="Arial" pitchFamily="34" charset="0"/>
              <a:buChar char="•"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Δενδριτικά κύτταρα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Documents and Settings\PGFoukas\Desktop\UofATHENS\LESSONS\JANEWAY's IMMUNOBIOLOGY\JPEGs\Chapter 12\figure_12_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114800"/>
            <a:ext cx="4495800" cy="2575719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PGFoukas\Desktop\UofATHENS\LESSONS\JANEWAY's IMMUNOBIOLOGY\JPEGs\Chapter 02\figure 2-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100" y="762000"/>
            <a:ext cx="7304848" cy="48006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PGFoukas\Desktop\UofATHENS\LESSONS\JANEWAY's IMMUNOBIOLOGY\JPEGs\Chapter 01\figure 1-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032" y="381000"/>
            <a:ext cx="7461768" cy="2286000"/>
          </a:xfrm>
          <a:prstGeom prst="rect">
            <a:avLst/>
          </a:prstGeom>
          <a:noFill/>
        </p:spPr>
      </p:pic>
      <p:pic>
        <p:nvPicPr>
          <p:cNvPr id="1027" name="Picture 3" descr="C:\Documents and Settings\PGFoukas\Desktop\UofATHENS\LESSONS\JANEWAY's IMMUNOBIOLOGY\JPEGs\Chapter 01\figure 1-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743200"/>
            <a:ext cx="3810000" cy="3744294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Documents and Settings\PGFoukas\Desktop\UofATHENS\LESSONS\JANEWAY's IMMUNOBIOLOGY\JPEGs\Chapter 12\figure_12_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607481"/>
            <a:ext cx="6096000" cy="3021919"/>
          </a:xfrm>
          <a:prstGeom prst="rect">
            <a:avLst/>
          </a:prstGeom>
          <a:noFill/>
        </p:spPr>
      </p:pic>
      <p:pic>
        <p:nvPicPr>
          <p:cNvPr id="4" name="Picture 3" descr="C:\Documents and Settings\PGFoukas\Desktop\UofATHENS\LESSONS\JANEWAY's IMMUNOBIOLOGY\JPEGs\Chapter 01\figure 1-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28600"/>
            <a:ext cx="3200400" cy="3145207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PGFoukas\Desktop\UofATHENS\LESSONS\JANEWAY's IMMUNOBIOLOGY\JPEGs\Chapter 12\figure_12_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3050" y="307975"/>
            <a:ext cx="3517900" cy="624205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3400" y="381000"/>
            <a:ext cx="268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HIV  LYMPHADENITIS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8" name="Picture 2" descr="C:\Documents and Settings\PGFoukas\Desktop\UofATHENS\LESSONS\2010&amp;2011\ΦΟΙΤΗΤΕΣ\AIDS LYMPHADENOPATHY\fig_15-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931" y="1447800"/>
            <a:ext cx="6838869" cy="419099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90600" y="1066800"/>
            <a:ext cx="955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Pattern A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3400" y="381000"/>
            <a:ext cx="268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HIV  LYMPHADENITIS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1266" name="Picture 2" descr="C:\Documents and Settings\PGFoukas\Desktop\UofATHENS\LESSONS\2010&amp;2011\ΦΟΙΤΗΤΕΣ\AIDS LYMPHADENOPATHY\fig_15-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447799"/>
            <a:ext cx="6781800" cy="459075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90600" y="1066800"/>
            <a:ext cx="955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Pattern A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3400" y="381000"/>
            <a:ext cx="268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HIV  LYMPHADENITIS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2290" name="Picture 2" descr="C:\Documents and Settings\PGFoukas\Desktop\UofATHENS\LESSONS\2010&amp;2011\ΦΟΙΤΗΤΕΣ\AIDS LYMPHADENOPATHY\fig_15-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799" y="1447800"/>
            <a:ext cx="7058025" cy="4343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90600" y="1066800"/>
            <a:ext cx="955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Pattern A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3400" y="381000"/>
            <a:ext cx="268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HIV  LYMPHADENITIS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90600" y="1066800"/>
            <a:ext cx="955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Pattern A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Documents and Settings\PGFoukas\Desktop\UofATHENS\LESSONS\2010&amp;2011\ΦΟΙΤΗΤΕΣ\AIDS LYMPHADENOPATHY\fig_15-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524000"/>
            <a:ext cx="6858000" cy="4290646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3400" y="381000"/>
            <a:ext cx="268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HIV  LYMPHADENITIS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90600" y="1066800"/>
            <a:ext cx="955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Pattern A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Documents and Settings\PGFoukas\Desktop\UofATHENS\LESSONS\2010&amp;2011\ΦΟΙΤΗΤΕΣ\AIDS LYMPHADENOPATHY\fig_15-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799" y="1447800"/>
            <a:ext cx="6866659" cy="4648200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3400" y="381000"/>
            <a:ext cx="268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HIV  LYMPHADENITIS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90600" y="1066800"/>
            <a:ext cx="955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Pattern A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Documents and Settings\PGFoukas\Desktop\UofATHENS\LESSONS\2010&amp;2011\ΦΟΙΤΗΤΕΣ\AIDS LYMPHADENOPATHY\fig_15-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524000"/>
            <a:ext cx="7010400" cy="4296117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3400" y="381000"/>
            <a:ext cx="268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HIV  LYMPHADENITIS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90600" y="1066800"/>
            <a:ext cx="955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Pattern B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Documents and Settings\PGFoukas\Desktop\UofATHENS\LESSONS\2010&amp;2011\ΦΟΙΤΗΤΕΣ\AIDS LYMPHADENOPATHY\fig_15-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447800"/>
            <a:ext cx="7058025" cy="4343400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Documents and Settings\PGFoukas\Desktop\UofATHENS\LESSONS\JANEWAY's IMMUNOBIOLOGY\JPEGs\Chapter 08\figure_08_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52400"/>
            <a:ext cx="4648200" cy="6406141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3400" y="381000"/>
            <a:ext cx="268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HIV  LYMPHADENITIS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90600" y="1066800"/>
            <a:ext cx="955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Pattern C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Documents and Settings\PGFoukas\Desktop\UofATHENS\LESSONS\2010&amp;2011\ΦΟΙΤΗΤΕΣ\AIDS LYMPHADENOPATHY\fig_15-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524000"/>
            <a:ext cx="6820525" cy="4267200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3400" y="381000"/>
            <a:ext cx="268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HIV  LYMPHADENITIS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90600" y="1066800"/>
            <a:ext cx="955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Pattern C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Documents and Settings\PGFoukas\Desktop\UofATHENS\LESSONS\2010&amp;2011\ΦΟΙΤΗΤΕΣ\AIDS LYMPHADENOPATHY\fig_15-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524000"/>
            <a:ext cx="6810375" cy="4191000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3400" y="381000"/>
            <a:ext cx="268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HIV  LYMPHADENITIS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0482" name="Picture 2" descr="C:\Documents and Settings\PGFoukas\Desktop\UofATHENS\LESSONS\2010&amp;2011\ΦΟΙΤΗΤΕΣ\AIDS LYMPHADENOPATHY\fig_15-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371600"/>
            <a:ext cx="7524750" cy="4630615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3400" y="381000"/>
            <a:ext cx="268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HIV  LYMPHADENITIS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0483" name="Picture 3" descr="C:\Documents and Settings\PGFoukas\Desktop\UofATHENS\LESSONS\2010&amp;2011\ΦΟΙΤΗΤΕΣ\AIDS LYMPHADENOPATHY\fig_15-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1" y="1371600"/>
            <a:ext cx="7467600" cy="4595446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PGFoukas\Desktop\UofATHENS\LESSONS\JANEWAY's IMMUNOBIOLOGY\JPEGs\Chapter 12\figure_12_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04800"/>
            <a:ext cx="6096000" cy="3021919"/>
          </a:xfrm>
          <a:prstGeom prst="rect">
            <a:avLst/>
          </a:prstGeom>
          <a:noFill/>
        </p:spPr>
      </p:pic>
      <p:pic>
        <p:nvPicPr>
          <p:cNvPr id="21506" name="Picture 2" descr="C:\Documents and Settings\PGFoukas\Desktop\UofATHENS\LESSONS\2010&amp;2011\ΦΟΙΤΗΤΕΣ\AIDS LYMPHADENOPATHY\fig_15-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695700"/>
            <a:ext cx="2532784" cy="1714500"/>
          </a:xfrm>
          <a:prstGeom prst="rect">
            <a:avLst/>
          </a:prstGeom>
          <a:noFill/>
        </p:spPr>
      </p:pic>
      <p:pic>
        <p:nvPicPr>
          <p:cNvPr id="21507" name="Picture 3" descr="C:\Documents and Settings\PGFoukas\Desktop\UofATHENS\LESSONS\2010&amp;2011\ΦΟΙΤΗΤΕΣ\AIDS LYMPHADENOPATHY\fig_15-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3733800"/>
            <a:ext cx="2724150" cy="1676400"/>
          </a:xfrm>
          <a:prstGeom prst="rect">
            <a:avLst/>
          </a:prstGeom>
          <a:noFill/>
        </p:spPr>
      </p:pic>
      <p:pic>
        <p:nvPicPr>
          <p:cNvPr id="21508" name="Picture 4" descr="C:\Documents and Settings\PGFoukas\Desktop\UofATHENS\LESSONS\2010&amp;2011\ΦΟΙΤΗΤΕΣ\AIDS LYMPHADENOPATHY\fig_15-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3724422"/>
            <a:ext cx="2590800" cy="162091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37299" y="3429000"/>
            <a:ext cx="762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Pattern A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2899" y="3429000"/>
            <a:ext cx="762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Pattern B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3299" y="3429000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Pattern C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3400" y="381000"/>
            <a:ext cx="268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HIV  LYMPHADENITIS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9458" name="Picture 2" descr="C:\Documents and Settings\PGFoukas\Desktop\UofATHENS\LESSONS\2010&amp;2011\ΦΟΙΤΗΤΕΣ\AIDS LYMPHADENOPATHY\fig_15-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447800"/>
            <a:ext cx="5922065" cy="419100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236220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"/>
            <a:ext cx="8534400" cy="147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6324600"/>
            <a:ext cx="518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236220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"/>
            <a:ext cx="8534400" cy="147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3013" y="1704975"/>
            <a:ext cx="66579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2895600"/>
            <a:ext cx="3429000" cy="289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6324600"/>
            <a:ext cx="518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3276600"/>
            <a:ext cx="33147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724400" y="3200400"/>
            <a:ext cx="457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236220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"/>
            <a:ext cx="8534400" cy="147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3013" y="1704975"/>
            <a:ext cx="66579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2895600"/>
            <a:ext cx="3429000" cy="289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6324600"/>
            <a:ext cx="518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2590800"/>
            <a:ext cx="33909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953000" y="5105400"/>
            <a:ext cx="1143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Documents and Settings\PGFoukas\Desktop\UofATHENS\LESSONS\JANEWAY's IMMUNOBIOLOGY\JPEGs\Chapter 08\figure_08_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52400"/>
            <a:ext cx="4648200" cy="6406141"/>
          </a:xfrm>
          <a:prstGeom prst="rect">
            <a:avLst/>
          </a:prstGeom>
          <a:noFill/>
        </p:spPr>
      </p:pic>
      <p:pic>
        <p:nvPicPr>
          <p:cNvPr id="4" name="Picture 7" descr="C:\Documents and Settings\PGFoukas\Desktop\UofATHENS\LESSONS\JANEWAY's IMMUNOBIOLOGY\JPEGs\Chapter 08\figure_08_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04800"/>
            <a:ext cx="2971800" cy="5807712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Αυτοάνοσα νοσήματα</a:t>
            </a:r>
            <a:endParaRPr lang="en-US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Ορισμός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Νοσήματα τα οποία οφείλονται σε ανεπάρκεια των μηχανισμών ανοχής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tolerance)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του ανοσολογικού συστήματος έναντι «ίδιων»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(self)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αντιγόνων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self-tolerance)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με αποτέλεσμα την επακόλουθη ανοσολογική απόκριση έναντι αντιγόνων του οργανισμού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self or autologous)</a:t>
            </a:r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Ανοχή (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tolerance):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η απουσία ανοσολογικής απόκρισης σε αντιγόνα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σαν αποτέλεσμα αδρανοποίησης ή θανάτου των ειδικών για το αντιγόνο λεμφοκυττάρων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η οποία επάγεται μετά από έκθεση στο αντιγόνο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Αυτοάνοσα νοσήματα</a:t>
            </a:r>
            <a:endParaRPr lang="en-US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Ορισμός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Νοσήματα τα οποία οφείλονται σε ανεπάρκεια των μηχανισμών ανοχής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tolerance)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του ανοσολογικού συστήματος έναντι «ίδιων»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(self)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αντιγόνων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self-tolerance)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με αποτέλεσμα την επακόλουθη ανοσολογική απόκριση έναντι αντιγόνων του οργανισμού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self or autologous)</a:t>
            </a:r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Ανοχή (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tolerance):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η απουσία ανοσολογικής απόκρισης σε αντιγόνα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σαν αποτέλεσμα αδρανοποίησης ή θανάτου των ειδικών για το αντιγόνο λεμφοκυττάρων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η οποία επάγεται μετά από έκθεση στο αντιγόνο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pic>
        <p:nvPicPr>
          <p:cNvPr id="8" name="Picture 2" descr="figure 4-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733800"/>
            <a:ext cx="3656828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Self-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Clonal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selection theory, Burnet  F.M</a:t>
            </a:r>
            <a:r>
              <a:rPr lang="en-US" sz="18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.,1959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9600" y="1143000"/>
            <a:ext cx="8001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Κάθε λεμφοκύτταρο φέρει στην επιφάνειά του πολυάριθμα αντίγραφα ενός μοναδικού υποδοχέα ειδικό για κάποιο ξένο αντιγόνο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2. Αναγνώριση μέσω του επιφανειακού υποδοχέα και ενδοκυττάρια μεταφορά του σήματος αποτελεί το εναρκτήριο γεγονός της ανοσολογικής απάντησης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3. Τα λεμφοκύτταρα των οποίων ο επιφανειακός υποδοχέας αναγνωρίζει ίδια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self)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αντιγόνα εξαλείφονται πρώιμα στη ζωή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pic>
        <p:nvPicPr>
          <p:cNvPr id="6" name="Picture 1" descr="msoF70A8"/>
          <p:cNvPicPr>
            <a:picLocks noChangeAspect="1" noChangeArrowheads="1"/>
          </p:cNvPicPr>
          <p:nvPr/>
        </p:nvPicPr>
        <p:blipFill>
          <a:blip r:embed="rId3" cstate="print"/>
          <a:srcRect l="3391" t="1312" r="9326" b="49269"/>
          <a:stretch>
            <a:fillRect/>
          </a:stretch>
        </p:blipFill>
        <p:spPr bwMode="auto">
          <a:xfrm>
            <a:off x="6248399" y="3352800"/>
            <a:ext cx="2084769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" descr="msoF70A8"/>
          <p:cNvPicPr>
            <a:picLocks noChangeAspect="1" noChangeArrowheads="1"/>
          </p:cNvPicPr>
          <p:nvPr/>
        </p:nvPicPr>
        <p:blipFill>
          <a:blip r:embed="rId3" cstate="print"/>
          <a:srcRect l="3180" t="52057" r="9431" b="1106"/>
          <a:stretch>
            <a:fillRect/>
          </a:stretch>
        </p:blipFill>
        <p:spPr bwMode="auto">
          <a:xfrm>
            <a:off x="3809999" y="3352800"/>
            <a:ext cx="2202183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724400" y="6477000"/>
            <a:ext cx="29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sz="1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Historical Atlas of Immunology</a:t>
            </a:r>
            <a:endParaRPr lang="en-US" sz="1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Self-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Clonal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selection theory, Burnet  F.M</a:t>
            </a:r>
            <a:r>
              <a:rPr lang="en-US" sz="18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.,1959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9600" y="1524000"/>
            <a:ext cx="8001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Κάθε λεμφοκύτταρο φέρει στην επιφάνειά του πολυάριθμα αντίγραφα ενός μοναδικού υποδοχέα ειδικό για κάποιο ξένο αντιγόνο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2. Αναγνώριση μέσω του επιφανειακού υποδοχέα και ενδοκυττάρια μεταφορά του σήματος αποτελεί το εναρκτήριο γεγονός της ανοσολογικής απάντησης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3. Τα λεμφοκύτταρα των οποίων ο επιφανειακός υποδοχέας αναγνωρίζει ίδια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self)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αντιγόνα εξαλείφονται πρώιμα στη ζωή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267200"/>
            <a:ext cx="4876800" cy="76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3135" y="5181600"/>
            <a:ext cx="119006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5587508"/>
            <a:ext cx="7315200" cy="20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38200" y="4114800"/>
            <a:ext cx="7620000" cy="190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48000" y="3581400"/>
            <a:ext cx="1524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Self-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Clonal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selection theory, Burnet  F.M</a:t>
            </a:r>
            <a:r>
              <a:rPr lang="en-US" sz="18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.,1959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9600" y="1524000"/>
            <a:ext cx="8001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Κάθε λεμφοκύτταρο φέρει στην επιφάνειά του πολυάριθμα αντίγραφα ενός μοναδικού υποδοχέα ειδικό για κάποιο ξένο αντιγόνο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2. Αναγνώριση μέσω του επιφανειακού υποδοχέα και ενδοκυττάρια μεταφορά του σήματος αποτελεί το εναρκτήριο γεγονός της ανοσολογικής απάντησης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3. Τα λεμφοκύτταρα των οποίων ο επιφανειακός υποδοχέας αναγνωρίζει ίδια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self)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αντιγόνα εξαλείφονται πρώιμα στη ζωή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962400"/>
            <a:ext cx="7686675" cy="19906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Self-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Clonal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selection theory, Burnet  F.M</a:t>
            </a:r>
            <a:r>
              <a:rPr lang="en-US" sz="18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.,1959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9600" y="1524000"/>
            <a:ext cx="8001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Κάθε λεμφοκύτταρο φέρει στην επιφάνειά του πολυάριθμα αντίγραφα ενός μοναδικού υποδοχέα ειδικό για κάποιο ξένο αντιγόνο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2. Αναγνώριση μέσω του επιφανειακού υποδοχέα και ενδοκυττάρια μεταφορά του σήματος αποτελεί το εναρκτήριο γεγονός της ανοσολογικής απάντησης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3. Τα λεμφοκύτταρα των οποίων ο επιφανειακός υποδοχέας αναγνωρίζει ίδια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self)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αντιγόνα εξαλείφονται πρώιμα στη ζωή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86200"/>
            <a:ext cx="35433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Self-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Clonal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selection theory, Burnet  F.M</a:t>
            </a:r>
            <a:r>
              <a:rPr lang="en-US" sz="18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.,1959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9600" y="1524000"/>
            <a:ext cx="8001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Κάθε λεμφοκύτταρο φέρει στην επιφάνειά του πολυάριθμα αντίγραφα ενός μοναδικού υποδοχέα ειδικό για κάποιο ξένο αντιγόνο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2. Αναγνώριση μέσω του επιφανειακού υποδοχέα και ενδοκυττάρια μεταφορά του σήματος αποτελεί το εναρκτήριο γεγονός της ανοσολογικής απάντησης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3. Τα λεμφοκύτταρα των οποίων ο επιφανειακός υποδοχέας αναγνωρίζει ίδια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self)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αντιγόνα εξαλείφονται πρώιμα στη ζωή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86200"/>
            <a:ext cx="35433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48000" y="5181600"/>
            <a:ext cx="2133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7000" y="5257800"/>
            <a:ext cx="28440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Μεταλλάξεις στα Β λεμφοκύτταρα</a:t>
            </a:r>
            <a:endParaRPr lang="en-US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(self-reacting cells?)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5450" y="3352800"/>
            <a:ext cx="36385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Self-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Clonal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selection theory, Burnet  F.M</a:t>
            </a:r>
            <a:r>
              <a:rPr lang="en-US" sz="18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.,1959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5075" y="1966913"/>
            <a:ext cx="41338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Infectious-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Janeway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C.A. 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Cold Spring Harbor 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Symp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Quant. Biol. 54, 1, 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1989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098217"/>
            <a:ext cx="5715000" cy="243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Infectious-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Janeway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C.A. 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Cold Spring Harbor 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Symp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Quant. Biol. 54, 1, 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1989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098217"/>
            <a:ext cx="5715000" cy="243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4876800"/>
            <a:ext cx="6824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PPR’s (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attern 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ecognition 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eceptors) recognize PAMP’s (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athogen-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ssociated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Molecular 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atterns) on bacteria, allowing APC’s to discriminate between 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infectious-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” and “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noninfectious-self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Danger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Matzinger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P.  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Annu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Rev. 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Immunol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12, 991, 1994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6413" y="1800225"/>
            <a:ext cx="559117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447800" y="4419600"/>
            <a:ext cx="8382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Danger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Matzinger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P.  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Annu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Rev. 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Immunol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12, 991, 1994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6413" y="1800225"/>
            <a:ext cx="559117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447800" y="4267200"/>
            <a:ext cx="8382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14600" y="5257800"/>
            <a:ext cx="6009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Exogenous</a:t>
            </a:r>
          </a:p>
          <a:p>
            <a:r>
              <a:rPr lang="en-US" sz="16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Endogenous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 DNA, RNA, heat shock proteins, IFN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IL1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β,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CD40-L….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Infectious-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 </a:t>
            </a:r>
            <a:r>
              <a:rPr lang="en-US" sz="18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l-GR" sz="1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Danger model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95400"/>
            <a:ext cx="3557588" cy="207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295400"/>
            <a:ext cx="3810000" cy="162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105400" y="2971800"/>
            <a:ext cx="304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43000" y="3810000"/>
            <a:ext cx="6734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Άσκηση</a:t>
            </a:r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Τι προβλέπουν τα 2 μοντέλα για τα μοσχεύματα και την εγκυμοσύνη?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Infectious-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 </a:t>
            </a:r>
            <a:r>
              <a:rPr lang="en-US" sz="18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l-GR" sz="1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Danger model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95400"/>
            <a:ext cx="3557588" cy="207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295400"/>
            <a:ext cx="3810000" cy="162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105400" y="2971800"/>
            <a:ext cx="304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43000" y="3810000"/>
            <a:ext cx="6734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Άσκηση</a:t>
            </a:r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Τι προβλέπουν τα 2 μοντέλα για τα μοσχεύματα και την εγκυμοσύνη?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295400" y="4648200"/>
            <a:ext cx="45640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7086600" y="4647406"/>
            <a:ext cx="45640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4953000"/>
            <a:ext cx="3119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Κανένα δεν οφείλει να απορριφθεί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6439" y="4953000"/>
            <a:ext cx="1879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Τα έμβρυα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όχι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Τα μοσχεύματα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ναι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Infectious-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 </a:t>
            </a:r>
            <a:r>
              <a:rPr lang="en-US" sz="18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l-GR" sz="1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Danger model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95400"/>
            <a:ext cx="3557588" cy="207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295400"/>
            <a:ext cx="3810000" cy="162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105400" y="2971800"/>
            <a:ext cx="304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75159" y="3810000"/>
            <a:ext cx="5159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Άσκηση</a:t>
            </a:r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Τι προβλέπουν τα 2 μοντέλα για τα νεοπλάσματα?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828800" y="4648200"/>
            <a:ext cx="45640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6630194" y="4647406"/>
            <a:ext cx="45640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Infectious-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 </a:t>
            </a:r>
            <a:r>
              <a:rPr lang="en-US" sz="18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l-GR" sz="1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Danger model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95400"/>
            <a:ext cx="3557588" cy="207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295400"/>
            <a:ext cx="3810000" cy="162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105400" y="2971800"/>
            <a:ext cx="304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75159" y="3810000"/>
            <a:ext cx="5159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Άσκηση</a:t>
            </a:r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Τι προβλέπουν τα 2 μοντέλα για τα νεοπλάσματα?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828800" y="4648200"/>
            <a:ext cx="45640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6630194" y="4647406"/>
            <a:ext cx="45640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57600" y="4995446"/>
            <a:ext cx="13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Όχι απόρριψη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9107" y="1143000"/>
            <a:ext cx="5583064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48000" y="6276201"/>
            <a:ext cx="5620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Matzinger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P. The Danger Model: A Renewed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Sence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of Self, Science(2002);296:301-305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>
            <a:norm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 Αυτοαντισώματα</a:t>
            </a: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Αυτοάνοσα νοσήματα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4025" y="1341438"/>
            <a:ext cx="5489575" cy="639762"/>
          </a:xfrm>
        </p:spPr>
        <p:txBody>
          <a:bodyPr>
            <a:norm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 Κυτταροτοξικά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αυτοδραστικά Τ λεμφοκύτταρα</a:t>
            </a: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2438400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Η παρουσία αυτοαντισωμάτων ή αυτοδραστικών Τ λεμφοκυττάρων δεν σημαίνει αυτομάτως ότι το νόσημα έχει αυτοάνοση αιτιοπαθογένεια εκτός άν ισχύουν επίσης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l-GR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Αυτοαντισώματα έχουν εναποτεθεί στους πάσχοντες ιστούς</a:t>
            </a:r>
          </a:p>
          <a:p>
            <a:pPr marL="342900" indent="-342900">
              <a:buAutoNum type="arabicPeriod"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Τα αντισώματα ή τα Τ λεμφοκύτταρα αντιδρούν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in vitro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με τα σχετιζόμενα με τη νόσο αυτοαντιγόνα</a:t>
            </a:r>
          </a:p>
          <a:p>
            <a:pPr marL="342900" indent="-342900">
              <a:buAutoNum type="arabicPeriod"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Αυτοαντισώματα ή Τ λεμφοκύτταρα αναπαράγουν τη νόσο όταν μεταφερθούν σε άλλο δέκτη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>
            <a:norm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 Αυτοαντισώματα</a:t>
            </a: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Αυτοάνοσα νοσήματα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4025" y="1341438"/>
            <a:ext cx="5489575" cy="639762"/>
          </a:xfrm>
        </p:spPr>
        <p:txBody>
          <a:bodyPr>
            <a:norm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 Κυτταροτοξικά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αυτοδραστικά Τ λεμφοκύτταρα</a:t>
            </a: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2438400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Η παρουσία αυτοαντισωμάτων ή αυτοδραστικών Τ λεμφοκυττάρων δεν σημαίνει αυτομάτως ότι το νόσημα έχει αυτοάνοση αιτιοπαθογένεια εκτός άν ισχύουν επίσης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l-GR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Αυτοαντισώματα έχουν εναποτεθεί στους πάσχοντες ιστούς</a:t>
            </a:r>
          </a:p>
          <a:p>
            <a:pPr marL="342900" indent="-342900">
              <a:buAutoNum type="arabicPeriod"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Τα αντισώματα ή τα Τ λεμφοκύτταρα αντιδρούν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in vitro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με τα σχετιζόμενα με τη νόσο αυτοαντιγόνα</a:t>
            </a:r>
          </a:p>
          <a:p>
            <a:pPr marL="342900" indent="-342900">
              <a:buAutoNum type="arabicPeriod"/>
            </a:pP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Αυτοαντισώματα ή Τ λεμφοκύτταρα αναπαράγουν τη νόσο όταν μεταφερθούν σε άλλο δέκτη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figure 14-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829511"/>
            <a:ext cx="7696200" cy="288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>
            <a:normAutofit/>
          </a:bodyPr>
          <a:lstStyle/>
          <a:p>
            <a:r>
              <a:rPr lang="el-GR" sz="1800" b="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Οργανοειδικά (</a:t>
            </a:r>
            <a:r>
              <a:rPr lang="en-US" sz="1800" b="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organ-specific)</a:t>
            </a:r>
            <a:endParaRPr lang="en-US" sz="1800" b="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040188" cy="4724400"/>
          </a:xfrm>
        </p:spPr>
        <p:txBody>
          <a:bodyPr>
            <a:normAutofit/>
          </a:bodyPr>
          <a:lstStyle/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Μυασθένεια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Gravis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Graves</a:t>
            </a:r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Θυρεοειδίτιδα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Hashimoto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Σακχαρώδης Διαβήτης τύπου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Πέμφιγα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Πρωτοπαθής χολική κίρρωση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Αυτοάνοση ηπατίτιδα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Αυτοάνοση αιμολυτική αναιμία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Αυτοάνοση γαστρίτιδα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Addison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Αυτοάνοση ωοθηκική ανεπάρκεια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Αζωοσπερμία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Λεύκη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Αυτοάνοση μυοκαρδίτιδα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Κοιλιοκάκη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κλπ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14400"/>
            <a:ext cx="4041775" cy="639762"/>
          </a:xfrm>
        </p:spPr>
        <p:txBody>
          <a:bodyPr>
            <a:normAutofit/>
          </a:bodyPr>
          <a:lstStyle/>
          <a:p>
            <a:r>
              <a:rPr lang="el-GR" sz="1800" b="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Συστηματικά (</a:t>
            </a:r>
            <a:r>
              <a:rPr lang="en-US" sz="1800" b="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systemic)</a:t>
            </a:r>
            <a:endParaRPr lang="en-US" sz="1800" b="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3951288"/>
          </a:xfrm>
        </p:spPr>
        <p:txBody>
          <a:bodyPr>
            <a:normAutofit/>
          </a:bodyPr>
          <a:lstStyle/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Ρευματοειδής αρθρίτιδα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Sjogren</a:t>
            </a:r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Προοδευτική συστηματική σκλήρυνση (Σκληρόδερμα)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Μικτή νόσος του συνδετικού ιστού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Πολυμυοσίτιδα/Δερματομυοσίτιδα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Goodpasture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Κοκκιωμάτωση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Wegener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Behcet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Αρτηριοσκλήρυνση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Αυτοάνοσα νοσήματα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Point Star 3"/>
          <p:cNvSpPr/>
          <p:nvPr/>
        </p:nvSpPr>
        <p:spPr>
          <a:xfrm>
            <a:off x="81534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84582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229600" y="1524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8534400" y="1524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8382000" y="1752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87630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8686800" y="1752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gure 13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46" y="1066800"/>
            <a:ext cx="8839455" cy="5410201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Αυτοαντισώματα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955964"/>
            <a:ext cx="4191000" cy="5527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Αυτοαντισώματα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399" y="1066800"/>
            <a:ext cx="4441793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8600" y="914400"/>
            <a:ext cx="4041775" cy="639762"/>
          </a:xfrm>
        </p:spPr>
        <p:txBody>
          <a:bodyPr>
            <a:norm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 Κυτταροτοξικά Τ λεμφοκύτταρα</a:t>
            </a: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Αυτοάνοσα νοσήματα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41655"/>
            <a:ext cx="7404100" cy="4530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143000"/>
            <a:ext cx="3995738" cy="525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143000"/>
            <a:ext cx="3995738" cy="525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pic>
        <p:nvPicPr>
          <p:cNvPr id="11" name="Picture 2" descr="C:\Documents and Settings\PGFoukas\Desktop\UofATHENS\LESSONS\JANEWAY's IMMUNOBIOLOGY\JPEGs\Chapter 03\figure 3-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447800"/>
            <a:ext cx="2131022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 descr="C:\Documents and Settings\PGFoukas\Desktop\UofATHENS\LESSONS\JANEWAY's IMMUNOBIOLOGY\JPEGs\Chapter 03\figure 3-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931927"/>
            <a:ext cx="2057400" cy="185927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609600" y="990600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MHC class I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3502223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MHC class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2400" y="3429000"/>
            <a:ext cx="22860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  <a:ea typeface="+mj-ea"/>
                <a:cs typeface="Times New Roman" pitchFamily="18" charset="0"/>
              </a:rPr>
              <a:t>HLA-linked autoimmune diseases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90600" y="1397000"/>
          <a:ext cx="7467600" cy="40896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89200"/>
                <a:gridCol w="2489200"/>
                <a:gridCol w="2489200"/>
              </a:tblGrid>
              <a:tr h="388743">
                <a:tc>
                  <a:txBody>
                    <a:bodyPr/>
                    <a:lstStyle/>
                    <a:p>
                      <a:r>
                        <a:rPr lang="el-GR" dirty="0" smtClean="0"/>
                        <a:t>Νόσος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HLA</a:t>
                      </a:r>
                      <a:r>
                        <a:rPr lang="en-US" baseline="0" dirty="0" smtClean="0"/>
                        <a:t> </a:t>
                      </a:r>
                      <a:r>
                        <a:rPr lang="el-GR" baseline="0" dirty="0" smtClean="0"/>
                        <a:t>αλληλόμορφο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Σχετικός κίνδυνος</a:t>
                      </a:r>
                      <a:endParaRPr lang="en-US" dirty="0"/>
                    </a:p>
                  </a:txBody>
                  <a:tcPr/>
                </a:tc>
              </a:tr>
              <a:tr h="670980">
                <a:tc>
                  <a:txBody>
                    <a:bodyPr/>
                    <a:lstStyle/>
                    <a:p>
                      <a:r>
                        <a:rPr lang="el-GR" dirty="0" smtClean="0"/>
                        <a:t>Ρευματοειδής αρθρίτιδα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972277">
                <a:tc>
                  <a:txBody>
                    <a:bodyPr/>
                    <a:lstStyle/>
                    <a:p>
                      <a:r>
                        <a:rPr lang="el-GR" dirty="0" smtClean="0"/>
                        <a:t>Ινσουλινοεξαρτώμενος</a:t>
                      </a:r>
                      <a:r>
                        <a:rPr lang="el-GR" baseline="0" dirty="0" smtClean="0"/>
                        <a:t> (τύπου </a:t>
                      </a:r>
                      <a:r>
                        <a:rPr lang="en-US" baseline="0" dirty="0" smtClean="0"/>
                        <a:t>I</a:t>
                      </a:r>
                      <a:r>
                        <a:rPr lang="el-GR" baseline="0" dirty="0" smtClean="0"/>
                        <a:t>) σακχαρώδης διαβήτης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DR3</a:t>
                      </a:r>
                    </a:p>
                    <a:p>
                      <a:r>
                        <a:rPr lang="en-US" dirty="0" smtClean="0"/>
                        <a:t>DR4</a:t>
                      </a:r>
                    </a:p>
                    <a:p>
                      <a:r>
                        <a:rPr lang="en-US" dirty="0" smtClean="0"/>
                        <a:t>DR3/DR4 </a:t>
                      </a:r>
                      <a:r>
                        <a:rPr lang="el-GR" dirty="0" smtClean="0"/>
                        <a:t>ετεροζυγώτης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5</a:t>
                      </a:r>
                    </a:p>
                    <a:p>
                      <a:r>
                        <a:rPr lang="el-GR" dirty="0" smtClean="0"/>
                        <a:t>5-6</a:t>
                      </a:r>
                    </a:p>
                    <a:p>
                      <a:r>
                        <a:rPr lang="el-GR" dirty="0" smtClean="0"/>
                        <a:t>25</a:t>
                      </a:r>
                      <a:endParaRPr lang="en-US" dirty="0"/>
                    </a:p>
                  </a:txBody>
                  <a:tcPr/>
                </a:tc>
              </a:tr>
              <a:tr h="388743">
                <a:tc>
                  <a:txBody>
                    <a:bodyPr/>
                    <a:lstStyle/>
                    <a:p>
                      <a:r>
                        <a:rPr lang="el-GR" dirty="0" smtClean="0"/>
                        <a:t>Σκλήρυνση κατά πλάκας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88743">
                <a:tc>
                  <a:txBody>
                    <a:bodyPr/>
                    <a:lstStyle/>
                    <a:p>
                      <a:r>
                        <a:rPr lang="el-GR" dirty="0" smtClean="0"/>
                        <a:t>Συστηματικός</a:t>
                      </a:r>
                      <a:r>
                        <a:rPr lang="el-GR" baseline="0" dirty="0" smtClean="0"/>
                        <a:t> ερυθηματώδης λύκος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DR2/DR3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88743">
                <a:tc>
                  <a:txBody>
                    <a:bodyPr/>
                    <a:lstStyle/>
                    <a:p>
                      <a:r>
                        <a:rPr lang="el-GR" dirty="0" smtClean="0"/>
                        <a:t>Πέμφιγα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</a:tr>
              <a:tr h="388743">
                <a:tc>
                  <a:txBody>
                    <a:bodyPr/>
                    <a:lstStyle/>
                    <a:p>
                      <a:r>
                        <a:rPr lang="el-GR" dirty="0" smtClean="0"/>
                        <a:t>Αγκυλοποιητική</a:t>
                      </a:r>
                      <a:r>
                        <a:rPr lang="el-GR" baseline="0" dirty="0" smtClean="0"/>
                        <a:t> σπονδυλαρθρίτιδΑ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r>
                        <a:rPr lang="el-GR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90-100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143000"/>
            <a:ext cx="3995738" cy="525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Ρόλος των λοιμώξεων στην επαγωγή αυτοανοσίας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42999"/>
            <a:ext cx="5997808" cy="502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1371600"/>
            <a:ext cx="1136850" cy="73866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l-GR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Θύμος</a:t>
            </a:r>
          </a:p>
          <a:p>
            <a:endParaRPr lang="el-GR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Περιφέρεια</a:t>
            </a:r>
            <a:endParaRPr lang="en-US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4886980"/>
            <a:ext cx="1064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Ρευματικός</a:t>
            </a:r>
          </a:p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πυρετός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91400" y="2895600"/>
            <a:ext cx="17059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Πειραματική</a:t>
            </a:r>
          </a:p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εγκεφαλομυελίτιδα</a:t>
            </a:r>
          </a:p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και θυρεοειδίτιδα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43000"/>
            <a:ext cx="7315200" cy="207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504842"/>
            <a:ext cx="4876800" cy="246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75" y="6400800"/>
            <a:ext cx="38195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Point Star 3"/>
          <p:cNvSpPr/>
          <p:nvPr/>
        </p:nvSpPr>
        <p:spPr>
          <a:xfrm>
            <a:off x="81534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84582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229600" y="1524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8534400" y="1524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8382000" y="1752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87630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8686800" y="1752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5562600" y="609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5486400" y="914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4114800" y="1981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5181600" y="609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57600" y="1981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5181600" y="914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3886200" y="1676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4267200" y="2133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1219200" y="2362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3962400" y="22098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2286000" y="2286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1676400" y="1676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5410200" y="1295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4" name="Picture 2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90600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Άλλοι παράγοντες που σχετίζονται με επαγωγή αυτοανοσίας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447800"/>
            <a:ext cx="6934200" cy="1752600"/>
          </a:xfrm>
        </p:spPr>
        <p:txBody>
          <a:bodyPr>
            <a:normAutofit/>
          </a:bodyPr>
          <a:lstStyle/>
          <a:p>
            <a:pPr marL="342900" indent="-342900" algn="just">
              <a:buAutoNum type="arabicPeriod"/>
            </a:pPr>
            <a:r>
              <a:rPr lang="el-G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Ανατομικές βλάβες σε ιστούς σαν αποτέλεσμα φλεγμονής ισχαιμίας ή τραύματος, μπορεί να οδηγήσει σε έκθεση αυτοαντιγόνων στο ανοσιακό σύστημα τα οποία φυσιολογικά είναι κρυμένα από αυτό (π.χ. ενδοφθαλμικά αντιγόνα, εγκέφαλος, σπέρμα=</a:t>
            </a:r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immune privileged tissues</a:t>
            </a:r>
            <a:r>
              <a:rPr lang="el-G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el-G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Ορμονική επίδραση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600200"/>
          <a:ext cx="8763000" cy="3418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21000"/>
                <a:gridCol w="2921000"/>
                <a:gridCol w="2921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Times New Roman" pitchFamily="18" charset="0"/>
                          <a:cs typeface="Times New Roman" pitchFamily="18" charset="0"/>
                        </a:rPr>
                        <a:t>Οργανο/Σύστημα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Times New Roman" pitchFamily="18" charset="0"/>
                          <a:cs typeface="Times New Roman" pitchFamily="18" charset="0"/>
                        </a:rPr>
                        <a:t>Ιστολογική εικόνα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Αρθρώσεις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Μη διαβρωτική </a:t>
                      </a:r>
                      <a:r>
                        <a:rPr lang="el-GR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υμενίτιδα με ουδετερόφιλα και μονοπύρηνα κύτταρα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Νεφροί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Σπειραματονεφρίτιδα ανοσοσυμπλεγμάτων, διάμεση νεφρίτιδα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Ορογόνοι μεμβράνες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Πλευρίτιδα,</a:t>
                      </a:r>
                      <a:r>
                        <a:rPr lang="el-GR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περικαρδίτιδα, περιτονίτιδα δευτεροπαθής σε εναπόθεση ανοσοσυμπλεγμάτων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Καρδιά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45-50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Περικαρδίτιδα, μυοκαρδίτιδα,</a:t>
                      </a:r>
                      <a:r>
                        <a:rPr lang="el-GR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ενδοκαρδίτιδα </a:t>
                      </a:r>
                      <a:r>
                        <a:rPr lang="en-US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Libman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-Sacks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1371600"/>
          <a:ext cx="8610600" cy="66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200"/>
                <a:gridCol w="2870200"/>
                <a:gridCol w="2870200"/>
              </a:tblGrid>
              <a:tr h="665480">
                <a:tc>
                  <a:txBody>
                    <a:bodyPr/>
                    <a:lstStyle/>
                    <a:p>
                      <a:r>
                        <a:rPr lang="el-GR" dirty="0" smtClean="0"/>
                        <a:t>Συστηματικός</a:t>
                      </a:r>
                      <a:r>
                        <a:rPr lang="el-GR" baseline="0" dirty="0" smtClean="0"/>
                        <a:t> ερυθηματώδης λύκος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DR2/DR3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Relative Risk=5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-1538" t="42754" r="1302" b="12263"/>
          <a:stretch>
            <a:fillRect/>
          </a:stretch>
        </p:blipFill>
        <p:spPr bwMode="auto">
          <a:xfrm>
            <a:off x="685800" y="3276600"/>
            <a:ext cx="6680960" cy="312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9600" y="2133600"/>
            <a:ext cx="8402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Abs </a:t>
            </a:r>
            <a:r>
              <a:rPr lang="el-GR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έναντι πολλών αυτοαντιγόνων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u="sng" dirty="0" smtClean="0">
                <a:latin typeface="Times New Roman" pitchFamily="18" charset="0"/>
                <a:cs typeface="Times New Roman" pitchFamily="18" charset="0"/>
              </a:rPr>
              <a:t>Πυρηνικά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DNA,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ιστόνες,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RNPs)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r>
              <a:rPr lang="el-GR" sz="1600" u="sng" dirty="0" smtClean="0">
                <a:latin typeface="Times New Roman" pitchFamily="18" charset="0"/>
                <a:cs typeface="Times New Roman" pitchFamily="18" charset="0"/>
              </a:rPr>
              <a:t>Κυτταροπλασμικά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(μικροινίδια, μικροσωληνίσκοι,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RNA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κλπ)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r>
              <a:rPr lang="el-GR" sz="1600" u="sng" dirty="0" smtClean="0">
                <a:latin typeface="Times New Roman" pitchFamily="18" charset="0"/>
                <a:cs typeface="Times New Roman" pitchFamily="18" charset="0"/>
              </a:rPr>
              <a:t>Κυτταρικής επιφάνειας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(αιμοπετάλια, ερυθρά αιμοσφαίρια κλπ)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828801"/>
            <a:ext cx="2438400" cy="366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219200"/>
            <a:ext cx="360664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599" y="4419600"/>
            <a:ext cx="197783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6999" y="4495800"/>
            <a:ext cx="186149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730239" y="5867400"/>
            <a:ext cx="183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Αντι-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ανοσοφθορισμός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8454" y="5867400"/>
            <a:ext cx="1773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Αντι-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C3 </a:t>
            </a:r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ανοσοφθορισμός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3657600" cy="242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524000"/>
            <a:ext cx="3733800" cy="245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267200"/>
            <a:ext cx="2590800" cy="169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2249" y="4267200"/>
            <a:ext cx="255955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101839" y="6019800"/>
            <a:ext cx="184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Αντι-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C1q </a:t>
            </a:r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ανοσοφθορισμός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8439" y="6047601"/>
            <a:ext cx="183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Αντι-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ανοσοφθορισμός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819400"/>
            <a:ext cx="2552585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819400"/>
            <a:ext cx="2552412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09600" y="1219200"/>
            <a:ext cx="7564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Αυτοαντισώματα έναντι</a:t>
            </a:r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Ro/SS-A, La/SS-B,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ρευματοειδής παράγοντας 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IgM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anti-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5029200"/>
            <a:ext cx="2556164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781800" y="3352800"/>
            <a:ext cx="1704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Χρόνια  φλεγμονή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0" y="4267200"/>
            <a:ext cx="1879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Ίνωση και ατροφία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1800" y="5257800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Λεμφωματογένεση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7505701" y="3924300"/>
            <a:ext cx="380999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Σκληρόδερμα (Προοδευτική συστηματική σκλήρυνση)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3400" y="1371600"/>
            <a:ext cx="7642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Αυτοαντισώματα έναντι</a:t>
            </a:r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topoisomerase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Scl-70),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κεντρομεριδίου,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RNA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πολυμεράσης ΙΙΙ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514600"/>
            <a:ext cx="35052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2057400"/>
            <a:ext cx="2168487" cy="295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2045368"/>
            <a:ext cx="2057400" cy="2983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609600" y="5181600"/>
            <a:ext cx="510530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Αγγεία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ίνωση του τοιχώματος, θρομβώσεις</a:t>
            </a:r>
          </a:p>
          <a:p>
            <a:r>
              <a:rPr lang="el-GR" sz="1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Νεφρά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 αγγειακές βλάβες</a:t>
            </a:r>
          </a:p>
          <a:p>
            <a:r>
              <a:rPr lang="el-GR" sz="1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Πνεύμονες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 διάχυτη διάμεση ίνωση, πνεύμονας δίκην μελικυρήθρας</a:t>
            </a:r>
          </a:p>
          <a:p>
            <a:r>
              <a:rPr lang="el-GR" sz="1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Καρδιά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ίνωση, ισχαιμία</a:t>
            </a:r>
          </a:p>
          <a:p>
            <a:r>
              <a:rPr lang="el-GR" sz="1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ΓΕΣ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 οισοφαγική δυσλειτουργία λόγω ίνωσης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Θυρεοειδίτιδα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Hashimoto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752600"/>
            <a:ext cx="3028328" cy="202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99" y="4495800"/>
            <a:ext cx="3015411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57200" y="990600"/>
            <a:ext cx="3847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Abs </a:t>
            </a:r>
            <a:r>
              <a:rPr lang="el-GR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έναντι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θυρεοσφαιρίνης, υπεροξειδάσης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1638300" y="41529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Content Placeholder 12" descr="Fig 24.9..bmp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8600" y="1981200"/>
            <a:ext cx="4689834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Ινσουλινοεξαρτώμενος διαβήτης (τύπου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I)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" y="1600200"/>
            <a:ext cx="869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Abs </a:t>
            </a:r>
            <a:r>
              <a:rPr lang="el-GR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έναντι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κυττάρων των νησιδίων του παγκρέατος και μορίων τους (ινσουλίνη, καρβοξυπεπτιδάση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H,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GAD)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9" y="3276600"/>
            <a:ext cx="382725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547" y="3276600"/>
            <a:ext cx="382725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ure 14-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5700" y="317500"/>
            <a:ext cx="6831013" cy="624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25&amp;27/01/2012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1817</Words>
  <Application>Microsoft Office PowerPoint</Application>
  <PresentationFormat>On-screen Show (4:3)</PresentationFormat>
  <Paragraphs>526</Paragraphs>
  <Slides>89</Slides>
  <Notes>89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Office Theme</vt:lpstr>
      <vt:lpstr>Ανοσοανεπάρκειες Αυτοανοσία </vt:lpstr>
      <vt:lpstr>Slide 2</vt:lpstr>
      <vt:lpstr>Slide 3</vt:lpstr>
      <vt:lpstr>Slide 4</vt:lpstr>
      <vt:lpstr>Slide 5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Ανοσοανεπάρκειες</vt:lpstr>
      <vt:lpstr>Ανοσοανεπάρκειες</vt:lpstr>
      <vt:lpstr>Ανοσοανεπάρκειες</vt:lpstr>
      <vt:lpstr>Ανοσοανεπάρκειες</vt:lpstr>
      <vt:lpstr>Ανοσοανεπάρκειες</vt:lpstr>
      <vt:lpstr>Ανοσοανεπάρκειες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Αυτοάνοσα νοσήματα</vt:lpstr>
      <vt:lpstr>Αυτοάνοσα νοσήματα</vt:lpstr>
      <vt:lpstr>Self-Nonself model (Clonal selection theory, Burnet  F.M.,1959)</vt:lpstr>
      <vt:lpstr>Self-Nonself model (Clonal selection theory, Burnet  F.M.,1959)</vt:lpstr>
      <vt:lpstr>Self-Nonself model (Clonal selection theory, Burnet  F.M.,1959)</vt:lpstr>
      <vt:lpstr>Self-Nonself model (Clonal selection theory, Burnet  F.M.,1959)</vt:lpstr>
      <vt:lpstr>Self-Nonself model (Clonal selection theory, Burnet  F.M.,1959)</vt:lpstr>
      <vt:lpstr>Self-Nonself model (Clonal selection theory, Burnet  F.M.,1959)</vt:lpstr>
      <vt:lpstr>Infectious-Nonself model (Janeway C.A. Cold Spring Harbor Symp. Quant. Biol. 54, 1, 1989)</vt:lpstr>
      <vt:lpstr>Infectious-Nonself model (Janeway C.A. Cold Spring Harbor Symp. Quant. Biol. 54, 1, 1989)</vt:lpstr>
      <vt:lpstr>Danger model (Matzinger P.  Annu. Rev. Immunol. 12, 991, 1994)</vt:lpstr>
      <vt:lpstr>Danger model (Matzinger P.  Annu. Rev. Immunol. 12, 991, 1994)</vt:lpstr>
      <vt:lpstr>Infectious-Nonself model vs Danger model</vt:lpstr>
      <vt:lpstr>Infectious-Nonself model vs Danger model</vt:lpstr>
      <vt:lpstr>Infectious-Nonself model vs Danger model</vt:lpstr>
      <vt:lpstr>Infectious-Nonself model vs Danger model</vt:lpstr>
      <vt:lpstr>Slide 66</vt:lpstr>
      <vt:lpstr>Αυτοάνοσα νοσήματα</vt:lpstr>
      <vt:lpstr>Αυτοάνοσα νοσήματα</vt:lpstr>
      <vt:lpstr>Αυτοάνοσα νοσήματα</vt:lpstr>
      <vt:lpstr>Slide 70</vt:lpstr>
      <vt:lpstr>Αυτοαντισώματα: Μηχανισμοί επαγωγής ιστικής βλάβης </vt:lpstr>
      <vt:lpstr>Αυτοαντισώματα: Μηχανισμοί επαγωγής ιστικής βλάβης </vt:lpstr>
      <vt:lpstr>Αυτοάνοσα νοσήματα</vt:lpstr>
      <vt:lpstr>Slide 74</vt:lpstr>
      <vt:lpstr>Slide 75</vt:lpstr>
      <vt:lpstr>Slide 76</vt:lpstr>
      <vt:lpstr>Slide 77</vt:lpstr>
      <vt:lpstr>Ρόλος των λοιμώξεων στην επαγωγή αυτοανοσίας</vt:lpstr>
      <vt:lpstr>Slide 79</vt:lpstr>
      <vt:lpstr>Άλλοι παράγοντες που σχετίζονται με επαγωγή αυτοανοσίας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Σύνδρομο Sjogren</vt:lpstr>
      <vt:lpstr>Σκληρόδερμα (Προοδευτική συστηματική σκλήρυνση)</vt:lpstr>
      <vt:lpstr>Θυρεοειδίτιδα Hashimoto</vt:lpstr>
      <vt:lpstr>Ινσουλινοεξαρτώμενος διαβήτης (τύπου I)</vt:lpstr>
      <vt:lpstr>Slide 89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 </cp:lastModifiedBy>
  <cp:revision>106</cp:revision>
  <dcterms:created xsi:type="dcterms:W3CDTF">2007-10-28T08:17:10Z</dcterms:created>
  <dcterms:modified xsi:type="dcterms:W3CDTF">2012-01-27T06:17:19Z</dcterms:modified>
</cp:coreProperties>
</file>