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6" r:id="rId2"/>
    <p:sldId id="257" r:id="rId3"/>
    <p:sldId id="300" r:id="rId4"/>
    <p:sldId id="301" r:id="rId5"/>
    <p:sldId id="258" r:id="rId6"/>
    <p:sldId id="259" r:id="rId7"/>
    <p:sldId id="266" r:id="rId8"/>
    <p:sldId id="265" r:id="rId9"/>
    <p:sldId id="274" r:id="rId10"/>
    <p:sldId id="264" r:id="rId11"/>
    <p:sldId id="263" r:id="rId12"/>
    <p:sldId id="275" r:id="rId13"/>
    <p:sldId id="322" r:id="rId14"/>
    <p:sldId id="262" r:id="rId15"/>
    <p:sldId id="302" r:id="rId16"/>
    <p:sldId id="331" r:id="rId17"/>
    <p:sldId id="332" r:id="rId18"/>
    <p:sldId id="333" r:id="rId19"/>
    <p:sldId id="314" r:id="rId20"/>
    <p:sldId id="315" r:id="rId21"/>
    <p:sldId id="303" r:id="rId22"/>
    <p:sldId id="304" r:id="rId23"/>
    <p:sldId id="316" r:id="rId24"/>
    <p:sldId id="306" r:id="rId25"/>
    <p:sldId id="307" r:id="rId26"/>
    <p:sldId id="310" r:id="rId27"/>
    <p:sldId id="312" r:id="rId28"/>
    <p:sldId id="317" r:id="rId29"/>
    <p:sldId id="320" r:id="rId30"/>
    <p:sldId id="325" r:id="rId31"/>
    <p:sldId id="326" r:id="rId32"/>
    <p:sldId id="323" r:id="rId33"/>
    <p:sldId id="328" r:id="rId34"/>
    <p:sldId id="327" r:id="rId35"/>
    <p:sldId id="329" r:id="rId36"/>
    <p:sldId id="334" r:id="rId37"/>
    <p:sldId id="269" r:id="rId38"/>
    <p:sldId id="270" r:id="rId39"/>
    <p:sldId id="298" r:id="rId40"/>
    <p:sldId id="299" r:id="rId41"/>
  </p:sldIdLst>
  <p:sldSz cx="9144000" cy="6858000" type="screen4x3"/>
  <p:notesSz cx="7315200" cy="96012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5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Θέση ημερομηνίας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C17C34F2-3591-484C-AA15-87F16F09FE43}" type="datetimeFigureOut">
              <a:rPr lang="en-US" smtClean="0"/>
              <a:t>12/20/2021</a:t>
            </a:fld>
            <a:endParaRPr lang="en-US"/>
          </a:p>
        </p:txBody>
      </p:sp>
      <p:sp>
        <p:nvSpPr>
          <p:cNvPr id="4" name="Θέση υποσέλιδου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5" name="Θέση αριθμού διαφάνειας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FBBEED37-1447-4064-8AD4-4CFD720599BC}" type="slidenum">
              <a:rPr lang="en-US" smtClean="0"/>
              <a:t>‹#›</a:t>
            </a:fld>
            <a:endParaRPr lang="en-US"/>
          </a:p>
        </p:txBody>
      </p:sp>
    </p:spTree>
    <p:extLst>
      <p:ext uri="{BB962C8B-B14F-4D97-AF65-F5344CB8AC3E}">
        <p14:creationId xmlns:p14="http://schemas.microsoft.com/office/powerpoint/2010/main" val="1737911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l-GR"/>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D588319A-580C-4375-9FA1-1F298A6AB47F}" type="datetimeFigureOut">
              <a:rPr lang="el-GR" smtClean="0"/>
              <a:pPr/>
              <a:t>20/12/2021</a:t>
            </a:fld>
            <a:endParaRPr lang="el-GR"/>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l-GR"/>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l-G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936F1B21-6D55-40F4-9444-2D31289169FE}" type="slidenum">
              <a:rPr lang="el-GR" smtClean="0"/>
              <a:pPr/>
              <a:t>‹#›</a:t>
            </a:fld>
            <a:endParaRPr lang="el-GR"/>
          </a:p>
        </p:txBody>
      </p:sp>
    </p:spTree>
    <p:extLst>
      <p:ext uri="{BB962C8B-B14F-4D97-AF65-F5344CB8AC3E}">
        <p14:creationId xmlns:p14="http://schemas.microsoft.com/office/powerpoint/2010/main" val="1812458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936F1B21-6D55-40F4-9444-2D31289169FE}" type="slidenum">
              <a:rPr lang="el-GR" smtClean="0"/>
              <a:pPr/>
              <a:t>1</a:t>
            </a:fld>
            <a:endParaRPr lang="el-GR" dirty="0"/>
          </a:p>
        </p:txBody>
      </p:sp>
    </p:spTree>
    <p:extLst>
      <p:ext uri="{BB962C8B-B14F-4D97-AF65-F5344CB8AC3E}">
        <p14:creationId xmlns:p14="http://schemas.microsoft.com/office/powerpoint/2010/main" val="1186577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12</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13</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14</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29</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30</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31</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32</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67167EB8-7F97-4783-BA12-B984BA325816}" type="slidenum">
              <a:rPr lang="en-US" smtClean="0"/>
              <a:t>36</a:t>
            </a:fld>
            <a:endParaRPr lang="en-US"/>
          </a:p>
        </p:txBody>
      </p:sp>
    </p:spTree>
    <p:extLst>
      <p:ext uri="{BB962C8B-B14F-4D97-AF65-F5344CB8AC3E}">
        <p14:creationId xmlns:p14="http://schemas.microsoft.com/office/powerpoint/2010/main" val="1386203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37</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38</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2</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5</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6</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7</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8</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9</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10</a:t>
            </a:fld>
            <a:endParaRPr lang="el-GR"/>
          </a:p>
        </p:txBody>
      </p:sp>
    </p:spTree>
    <p:extLst>
      <p:ext uri="{BB962C8B-B14F-4D97-AF65-F5344CB8AC3E}">
        <p14:creationId xmlns:p14="http://schemas.microsoft.com/office/powerpoint/2010/main" val="1186577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936F1B21-6D55-40F4-9444-2D31289169FE}" type="slidenum">
              <a:rPr lang="el-GR" smtClean="0"/>
              <a:pPr/>
              <a:t>11</a:t>
            </a:fld>
            <a:endParaRPr lang="el-GR"/>
          </a:p>
        </p:txBody>
      </p:sp>
    </p:spTree>
    <p:extLst>
      <p:ext uri="{BB962C8B-B14F-4D97-AF65-F5344CB8AC3E}">
        <p14:creationId xmlns:p14="http://schemas.microsoft.com/office/powerpoint/2010/main" val="1186577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r>
              <a:rPr lang="en-US"/>
              <a:t>Summer Short Course in Statistical Methods in Epidemiology, July 7-10, 2015, Athens, Greece</a:t>
            </a:r>
            <a:endParaRPr lang="el-GR"/>
          </a:p>
        </p:txBody>
      </p:sp>
      <p:sp>
        <p:nvSpPr>
          <p:cNvPr id="5" name="Footer Placeholder 4"/>
          <p:cNvSpPr>
            <a:spLocks noGrp="1"/>
          </p:cNvSpPr>
          <p:nvPr>
            <p:ph type="ftr" sz="quarter" idx="11"/>
          </p:nvPr>
        </p:nvSpPr>
        <p:spPr/>
        <p:txBody>
          <a:bodyPr/>
          <a:lstStyle/>
          <a:p>
            <a:r>
              <a:rPr lang="en-US"/>
              <a:t>Unit of Applied Statistical Methodology and Data Analysis ; Unit of Development of Statistical methodology in Biomedical Sciences ; Department of Hygiene, Epidemiology and Medical Statistics ;  School of Medicine ; National and Kapodistrian University of Athens</a:t>
            </a:r>
            <a:endParaRPr lang="el-GR"/>
          </a:p>
        </p:txBody>
      </p:sp>
      <p:sp>
        <p:nvSpPr>
          <p:cNvPr id="6" name="Slide Number Placeholder 5"/>
          <p:cNvSpPr>
            <a:spLocks noGrp="1"/>
          </p:cNvSpPr>
          <p:nvPr>
            <p:ph type="sldNum" sz="quarter" idx="12"/>
          </p:nvPr>
        </p:nvSpPr>
        <p:spPr/>
        <p:txBody>
          <a:bodyPr/>
          <a:lstStyle/>
          <a:p>
            <a:fld id="{63A1716D-785E-498B-B65C-0125213A9251}" type="slidenum">
              <a:rPr lang="el-GR" smtClean="0"/>
              <a:pPr/>
              <a:t>‹#›</a:t>
            </a:fld>
            <a:endParaRPr lang="el-GR"/>
          </a:p>
        </p:txBody>
      </p:sp>
    </p:spTree>
    <p:extLst>
      <p:ext uri="{BB962C8B-B14F-4D97-AF65-F5344CB8AC3E}">
        <p14:creationId xmlns:p14="http://schemas.microsoft.com/office/powerpoint/2010/main" val="1652104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r>
              <a:rPr lang="en-US"/>
              <a:t>Summer Short Course in Statistical Methods in Epidemiology, July 7-10, 2015, Athens, Greece</a:t>
            </a:r>
            <a:endParaRPr lang="el-GR"/>
          </a:p>
        </p:txBody>
      </p:sp>
      <p:sp>
        <p:nvSpPr>
          <p:cNvPr id="5" name="Footer Placeholder 4"/>
          <p:cNvSpPr>
            <a:spLocks noGrp="1"/>
          </p:cNvSpPr>
          <p:nvPr>
            <p:ph type="ftr" sz="quarter" idx="11"/>
          </p:nvPr>
        </p:nvSpPr>
        <p:spPr/>
        <p:txBody>
          <a:bodyPr/>
          <a:lstStyle/>
          <a:p>
            <a:r>
              <a:rPr lang="en-US"/>
              <a:t>Unit of Applied Statistical Methodology and Data Analysis ; Unit of Development of Statistical methodology in Biomedical Sciences ; Department of Hygiene, Epidemiology and Medical Statistics ;  School of Medicine ; National and Kapodistrian University of Athens</a:t>
            </a:r>
            <a:endParaRPr lang="el-GR"/>
          </a:p>
        </p:txBody>
      </p:sp>
      <p:sp>
        <p:nvSpPr>
          <p:cNvPr id="6" name="Slide Number Placeholder 5"/>
          <p:cNvSpPr>
            <a:spLocks noGrp="1"/>
          </p:cNvSpPr>
          <p:nvPr>
            <p:ph type="sldNum" sz="quarter" idx="12"/>
          </p:nvPr>
        </p:nvSpPr>
        <p:spPr/>
        <p:txBody>
          <a:bodyPr/>
          <a:lstStyle/>
          <a:p>
            <a:fld id="{63A1716D-785E-498B-B65C-0125213A9251}" type="slidenum">
              <a:rPr lang="el-GR" smtClean="0"/>
              <a:pPr/>
              <a:t>‹#›</a:t>
            </a:fld>
            <a:endParaRPr lang="el-GR"/>
          </a:p>
        </p:txBody>
      </p:sp>
    </p:spTree>
    <p:extLst>
      <p:ext uri="{BB962C8B-B14F-4D97-AF65-F5344CB8AC3E}">
        <p14:creationId xmlns:p14="http://schemas.microsoft.com/office/powerpoint/2010/main" val="48444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r>
              <a:rPr lang="en-US"/>
              <a:t>Summer Short Course in Statistical Methods in Epidemiology, July 7-10, 2015, Athens, Greece</a:t>
            </a:r>
            <a:endParaRPr lang="el-GR"/>
          </a:p>
        </p:txBody>
      </p:sp>
      <p:sp>
        <p:nvSpPr>
          <p:cNvPr id="5" name="Footer Placeholder 4"/>
          <p:cNvSpPr>
            <a:spLocks noGrp="1"/>
          </p:cNvSpPr>
          <p:nvPr>
            <p:ph type="ftr" sz="quarter" idx="11"/>
          </p:nvPr>
        </p:nvSpPr>
        <p:spPr/>
        <p:txBody>
          <a:bodyPr/>
          <a:lstStyle/>
          <a:p>
            <a:r>
              <a:rPr lang="en-US"/>
              <a:t>Unit of Applied Statistical Methodology and Data Analysis ; Unit of Development of Statistical methodology in Biomedical Sciences ; Department of Hygiene, Epidemiology and Medical Statistics ;  School of Medicine ; National and Kapodistrian University of Athens</a:t>
            </a:r>
            <a:endParaRPr lang="el-GR"/>
          </a:p>
        </p:txBody>
      </p:sp>
      <p:sp>
        <p:nvSpPr>
          <p:cNvPr id="6" name="Slide Number Placeholder 5"/>
          <p:cNvSpPr>
            <a:spLocks noGrp="1"/>
          </p:cNvSpPr>
          <p:nvPr>
            <p:ph type="sldNum" sz="quarter" idx="12"/>
          </p:nvPr>
        </p:nvSpPr>
        <p:spPr/>
        <p:txBody>
          <a:bodyPr/>
          <a:lstStyle/>
          <a:p>
            <a:fld id="{63A1716D-785E-498B-B65C-0125213A9251}" type="slidenum">
              <a:rPr lang="el-GR" smtClean="0"/>
              <a:pPr/>
              <a:t>‹#›</a:t>
            </a:fld>
            <a:endParaRPr lang="el-GR"/>
          </a:p>
        </p:txBody>
      </p:sp>
    </p:spTree>
    <p:extLst>
      <p:ext uri="{BB962C8B-B14F-4D97-AF65-F5344CB8AC3E}">
        <p14:creationId xmlns:p14="http://schemas.microsoft.com/office/powerpoint/2010/main" val="1280049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r>
              <a:rPr lang="en-US"/>
              <a:t>Summer Short Course in Statistical Methods in Epidemiology, July 7-10, 2015, Athens, Greece</a:t>
            </a:r>
            <a:endParaRPr lang="el-GR"/>
          </a:p>
        </p:txBody>
      </p:sp>
      <p:sp>
        <p:nvSpPr>
          <p:cNvPr id="5" name="Footer Placeholder 4"/>
          <p:cNvSpPr>
            <a:spLocks noGrp="1"/>
          </p:cNvSpPr>
          <p:nvPr>
            <p:ph type="ftr" sz="quarter" idx="11"/>
          </p:nvPr>
        </p:nvSpPr>
        <p:spPr/>
        <p:txBody>
          <a:bodyPr/>
          <a:lstStyle/>
          <a:p>
            <a:r>
              <a:rPr lang="en-US"/>
              <a:t>Unit of Applied Statistical Methodology and Data Analysis ; Unit of Development of Statistical methodology in Biomedical Sciences ; Department of Hygiene, Epidemiology and Medical Statistics ;  School of Medicine ; National and Kapodistrian University of Athens</a:t>
            </a:r>
            <a:endParaRPr lang="el-GR"/>
          </a:p>
        </p:txBody>
      </p:sp>
      <p:sp>
        <p:nvSpPr>
          <p:cNvPr id="6" name="Slide Number Placeholder 5"/>
          <p:cNvSpPr>
            <a:spLocks noGrp="1"/>
          </p:cNvSpPr>
          <p:nvPr>
            <p:ph type="sldNum" sz="quarter" idx="12"/>
          </p:nvPr>
        </p:nvSpPr>
        <p:spPr/>
        <p:txBody>
          <a:bodyPr/>
          <a:lstStyle/>
          <a:p>
            <a:fld id="{63A1716D-785E-498B-B65C-0125213A9251}" type="slidenum">
              <a:rPr lang="el-GR" smtClean="0"/>
              <a:pPr/>
              <a:t>‹#›</a:t>
            </a:fld>
            <a:endParaRPr lang="el-GR"/>
          </a:p>
        </p:txBody>
      </p:sp>
    </p:spTree>
    <p:extLst>
      <p:ext uri="{BB962C8B-B14F-4D97-AF65-F5344CB8AC3E}">
        <p14:creationId xmlns:p14="http://schemas.microsoft.com/office/powerpoint/2010/main" val="3298621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Summer Short Course in Statistical Methods in Epidemiology, July 7-10, 2015, Athens, Greece</a:t>
            </a:r>
            <a:endParaRPr lang="el-GR"/>
          </a:p>
        </p:txBody>
      </p:sp>
      <p:sp>
        <p:nvSpPr>
          <p:cNvPr id="5" name="Footer Placeholder 4"/>
          <p:cNvSpPr>
            <a:spLocks noGrp="1"/>
          </p:cNvSpPr>
          <p:nvPr>
            <p:ph type="ftr" sz="quarter" idx="11"/>
          </p:nvPr>
        </p:nvSpPr>
        <p:spPr/>
        <p:txBody>
          <a:bodyPr/>
          <a:lstStyle/>
          <a:p>
            <a:r>
              <a:rPr lang="en-US"/>
              <a:t>Unit of Applied Statistical Methodology and Data Analysis ; Unit of Development of Statistical methodology in Biomedical Sciences ; Department of Hygiene, Epidemiology and Medical Statistics ;  School of Medicine ; National and Kapodistrian University of Athens</a:t>
            </a:r>
            <a:endParaRPr lang="el-GR"/>
          </a:p>
        </p:txBody>
      </p:sp>
      <p:sp>
        <p:nvSpPr>
          <p:cNvPr id="6" name="Slide Number Placeholder 5"/>
          <p:cNvSpPr>
            <a:spLocks noGrp="1"/>
          </p:cNvSpPr>
          <p:nvPr>
            <p:ph type="sldNum" sz="quarter" idx="12"/>
          </p:nvPr>
        </p:nvSpPr>
        <p:spPr/>
        <p:txBody>
          <a:bodyPr/>
          <a:lstStyle/>
          <a:p>
            <a:fld id="{63A1716D-785E-498B-B65C-0125213A9251}" type="slidenum">
              <a:rPr lang="el-GR" smtClean="0"/>
              <a:pPr/>
              <a:t>‹#›</a:t>
            </a:fld>
            <a:endParaRPr lang="el-GR"/>
          </a:p>
        </p:txBody>
      </p:sp>
    </p:spTree>
    <p:extLst>
      <p:ext uri="{BB962C8B-B14F-4D97-AF65-F5344CB8AC3E}">
        <p14:creationId xmlns:p14="http://schemas.microsoft.com/office/powerpoint/2010/main" val="1923032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r>
              <a:rPr lang="en-US"/>
              <a:t>Summer Short Course in Statistical Methods in Epidemiology, July 7-10, 2015, Athens, Greece</a:t>
            </a:r>
            <a:endParaRPr lang="el-GR"/>
          </a:p>
        </p:txBody>
      </p:sp>
      <p:sp>
        <p:nvSpPr>
          <p:cNvPr id="6" name="Footer Placeholder 5"/>
          <p:cNvSpPr>
            <a:spLocks noGrp="1"/>
          </p:cNvSpPr>
          <p:nvPr>
            <p:ph type="ftr" sz="quarter" idx="11"/>
          </p:nvPr>
        </p:nvSpPr>
        <p:spPr/>
        <p:txBody>
          <a:bodyPr/>
          <a:lstStyle/>
          <a:p>
            <a:r>
              <a:rPr lang="en-US"/>
              <a:t>Unit of Applied Statistical Methodology and Data Analysis ; Unit of Development of Statistical methodology in Biomedical Sciences ; Department of Hygiene, Epidemiology and Medical Statistics ;  School of Medicine ; National and Kapodistrian University of Athens</a:t>
            </a:r>
            <a:endParaRPr lang="el-GR"/>
          </a:p>
        </p:txBody>
      </p:sp>
      <p:sp>
        <p:nvSpPr>
          <p:cNvPr id="7" name="Slide Number Placeholder 6"/>
          <p:cNvSpPr>
            <a:spLocks noGrp="1"/>
          </p:cNvSpPr>
          <p:nvPr>
            <p:ph type="sldNum" sz="quarter" idx="12"/>
          </p:nvPr>
        </p:nvSpPr>
        <p:spPr/>
        <p:txBody>
          <a:bodyPr/>
          <a:lstStyle/>
          <a:p>
            <a:fld id="{63A1716D-785E-498B-B65C-0125213A9251}" type="slidenum">
              <a:rPr lang="el-GR" smtClean="0"/>
              <a:pPr/>
              <a:t>‹#›</a:t>
            </a:fld>
            <a:endParaRPr lang="el-GR"/>
          </a:p>
        </p:txBody>
      </p:sp>
    </p:spTree>
    <p:extLst>
      <p:ext uri="{BB962C8B-B14F-4D97-AF65-F5344CB8AC3E}">
        <p14:creationId xmlns:p14="http://schemas.microsoft.com/office/powerpoint/2010/main" val="2873328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r>
              <a:rPr lang="en-US"/>
              <a:t>Summer Short Course in Statistical Methods in Epidemiology, July 7-10, 2015, Athens, Greece</a:t>
            </a:r>
            <a:endParaRPr lang="el-GR"/>
          </a:p>
        </p:txBody>
      </p:sp>
      <p:sp>
        <p:nvSpPr>
          <p:cNvPr id="8" name="Footer Placeholder 7"/>
          <p:cNvSpPr>
            <a:spLocks noGrp="1"/>
          </p:cNvSpPr>
          <p:nvPr>
            <p:ph type="ftr" sz="quarter" idx="11"/>
          </p:nvPr>
        </p:nvSpPr>
        <p:spPr/>
        <p:txBody>
          <a:bodyPr/>
          <a:lstStyle/>
          <a:p>
            <a:r>
              <a:rPr lang="en-US"/>
              <a:t>Unit of Applied Statistical Methodology and Data Analysis ; Unit of Development of Statistical methodology in Biomedical Sciences ; Department of Hygiene, Epidemiology and Medical Statistics ;  School of Medicine ; National and Kapodistrian University of Athens</a:t>
            </a:r>
            <a:endParaRPr lang="el-GR"/>
          </a:p>
        </p:txBody>
      </p:sp>
      <p:sp>
        <p:nvSpPr>
          <p:cNvPr id="9" name="Slide Number Placeholder 8"/>
          <p:cNvSpPr>
            <a:spLocks noGrp="1"/>
          </p:cNvSpPr>
          <p:nvPr>
            <p:ph type="sldNum" sz="quarter" idx="12"/>
          </p:nvPr>
        </p:nvSpPr>
        <p:spPr/>
        <p:txBody>
          <a:bodyPr/>
          <a:lstStyle/>
          <a:p>
            <a:fld id="{63A1716D-785E-498B-B65C-0125213A9251}" type="slidenum">
              <a:rPr lang="el-GR" smtClean="0"/>
              <a:pPr/>
              <a:t>‹#›</a:t>
            </a:fld>
            <a:endParaRPr lang="el-GR"/>
          </a:p>
        </p:txBody>
      </p:sp>
    </p:spTree>
    <p:extLst>
      <p:ext uri="{BB962C8B-B14F-4D97-AF65-F5344CB8AC3E}">
        <p14:creationId xmlns:p14="http://schemas.microsoft.com/office/powerpoint/2010/main" val="277781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r>
              <a:rPr lang="en-US"/>
              <a:t>Summer Short Course in Statistical Methods in Epidemiology, July 7-10, 2015, Athens, Greece</a:t>
            </a:r>
            <a:endParaRPr lang="el-GR"/>
          </a:p>
        </p:txBody>
      </p:sp>
      <p:sp>
        <p:nvSpPr>
          <p:cNvPr id="4" name="Footer Placeholder 3"/>
          <p:cNvSpPr>
            <a:spLocks noGrp="1"/>
          </p:cNvSpPr>
          <p:nvPr>
            <p:ph type="ftr" sz="quarter" idx="11"/>
          </p:nvPr>
        </p:nvSpPr>
        <p:spPr/>
        <p:txBody>
          <a:bodyPr/>
          <a:lstStyle/>
          <a:p>
            <a:r>
              <a:rPr lang="en-US"/>
              <a:t>Unit of Applied Statistical Methodology and Data Analysis ; Unit of Development of Statistical methodology in Biomedical Sciences ; Department of Hygiene, Epidemiology and Medical Statistics ;  School of Medicine ; National and Kapodistrian University of Athens</a:t>
            </a:r>
            <a:endParaRPr lang="el-GR"/>
          </a:p>
        </p:txBody>
      </p:sp>
      <p:sp>
        <p:nvSpPr>
          <p:cNvPr id="5" name="Slide Number Placeholder 4"/>
          <p:cNvSpPr>
            <a:spLocks noGrp="1"/>
          </p:cNvSpPr>
          <p:nvPr>
            <p:ph type="sldNum" sz="quarter" idx="12"/>
          </p:nvPr>
        </p:nvSpPr>
        <p:spPr/>
        <p:txBody>
          <a:bodyPr/>
          <a:lstStyle/>
          <a:p>
            <a:fld id="{63A1716D-785E-498B-B65C-0125213A9251}" type="slidenum">
              <a:rPr lang="el-GR" smtClean="0"/>
              <a:pPr/>
              <a:t>‹#›</a:t>
            </a:fld>
            <a:endParaRPr lang="el-GR"/>
          </a:p>
        </p:txBody>
      </p:sp>
    </p:spTree>
    <p:extLst>
      <p:ext uri="{BB962C8B-B14F-4D97-AF65-F5344CB8AC3E}">
        <p14:creationId xmlns:p14="http://schemas.microsoft.com/office/powerpoint/2010/main" val="759783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Summer Short Course in Statistical Methods in Epidemiology, July 7-10, 2015, Athens, Greece</a:t>
            </a:r>
            <a:endParaRPr lang="el-GR"/>
          </a:p>
        </p:txBody>
      </p:sp>
      <p:sp>
        <p:nvSpPr>
          <p:cNvPr id="3" name="Footer Placeholder 2"/>
          <p:cNvSpPr>
            <a:spLocks noGrp="1"/>
          </p:cNvSpPr>
          <p:nvPr>
            <p:ph type="ftr" sz="quarter" idx="11"/>
          </p:nvPr>
        </p:nvSpPr>
        <p:spPr/>
        <p:txBody>
          <a:bodyPr/>
          <a:lstStyle/>
          <a:p>
            <a:r>
              <a:rPr lang="en-US"/>
              <a:t>Unit of Applied Statistical Methodology and Data Analysis ; Unit of Development of Statistical methodology in Biomedical Sciences ; Department of Hygiene, Epidemiology and Medical Statistics ;  School of Medicine ; National and Kapodistrian University of Athens</a:t>
            </a:r>
            <a:endParaRPr lang="el-GR"/>
          </a:p>
        </p:txBody>
      </p:sp>
      <p:sp>
        <p:nvSpPr>
          <p:cNvPr id="4" name="Slide Number Placeholder 3"/>
          <p:cNvSpPr>
            <a:spLocks noGrp="1"/>
          </p:cNvSpPr>
          <p:nvPr>
            <p:ph type="sldNum" sz="quarter" idx="12"/>
          </p:nvPr>
        </p:nvSpPr>
        <p:spPr/>
        <p:txBody>
          <a:bodyPr/>
          <a:lstStyle/>
          <a:p>
            <a:fld id="{63A1716D-785E-498B-B65C-0125213A9251}" type="slidenum">
              <a:rPr lang="el-GR" smtClean="0"/>
              <a:pPr/>
              <a:t>‹#›</a:t>
            </a:fld>
            <a:endParaRPr lang="el-GR"/>
          </a:p>
        </p:txBody>
      </p:sp>
    </p:spTree>
    <p:extLst>
      <p:ext uri="{BB962C8B-B14F-4D97-AF65-F5344CB8AC3E}">
        <p14:creationId xmlns:p14="http://schemas.microsoft.com/office/powerpoint/2010/main" val="817503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Summer Short Course in Statistical Methods in Epidemiology, July 7-10, 2015, Athens, Greece</a:t>
            </a:r>
            <a:endParaRPr lang="el-GR"/>
          </a:p>
        </p:txBody>
      </p:sp>
      <p:sp>
        <p:nvSpPr>
          <p:cNvPr id="6" name="Footer Placeholder 5"/>
          <p:cNvSpPr>
            <a:spLocks noGrp="1"/>
          </p:cNvSpPr>
          <p:nvPr>
            <p:ph type="ftr" sz="quarter" idx="11"/>
          </p:nvPr>
        </p:nvSpPr>
        <p:spPr/>
        <p:txBody>
          <a:bodyPr/>
          <a:lstStyle/>
          <a:p>
            <a:r>
              <a:rPr lang="en-US"/>
              <a:t>Unit of Applied Statistical Methodology and Data Analysis ; Unit of Development of Statistical methodology in Biomedical Sciences ; Department of Hygiene, Epidemiology and Medical Statistics ;  School of Medicine ; National and Kapodistrian University of Athens</a:t>
            </a:r>
            <a:endParaRPr lang="el-GR"/>
          </a:p>
        </p:txBody>
      </p:sp>
      <p:sp>
        <p:nvSpPr>
          <p:cNvPr id="7" name="Slide Number Placeholder 6"/>
          <p:cNvSpPr>
            <a:spLocks noGrp="1"/>
          </p:cNvSpPr>
          <p:nvPr>
            <p:ph type="sldNum" sz="quarter" idx="12"/>
          </p:nvPr>
        </p:nvSpPr>
        <p:spPr/>
        <p:txBody>
          <a:bodyPr/>
          <a:lstStyle/>
          <a:p>
            <a:fld id="{63A1716D-785E-498B-B65C-0125213A9251}" type="slidenum">
              <a:rPr lang="el-GR" smtClean="0"/>
              <a:pPr/>
              <a:t>‹#›</a:t>
            </a:fld>
            <a:endParaRPr lang="el-GR"/>
          </a:p>
        </p:txBody>
      </p:sp>
    </p:spTree>
    <p:extLst>
      <p:ext uri="{BB962C8B-B14F-4D97-AF65-F5344CB8AC3E}">
        <p14:creationId xmlns:p14="http://schemas.microsoft.com/office/powerpoint/2010/main" val="3314453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Summer Short Course in Statistical Methods in Epidemiology, July 7-10, 2015, Athens, Greece</a:t>
            </a:r>
            <a:endParaRPr lang="el-GR"/>
          </a:p>
        </p:txBody>
      </p:sp>
      <p:sp>
        <p:nvSpPr>
          <p:cNvPr id="6" name="Footer Placeholder 5"/>
          <p:cNvSpPr>
            <a:spLocks noGrp="1"/>
          </p:cNvSpPr>
          <p:nvPr>
            <p:ph type="ftr" sz="quarter" idx="11"/>
          </p:nvPr>
        </p:nvSpPr>
        <p:spPr/>
        <p:txBody>
          <a:bodyPr/>
          <a:lstStyle/>
          <a:p>
            <a:r>
              <a:rPr lang="en-US"/>
              <a:t>Unit of Applied Statistical Methodology and Data Analysis ; Unit of Development of Statistical methodology in Biomedical Sciences ; Department of Hygiene, Epidemiology and Medical Statistics ;  School of Medicine ; National and Kapodistrian University of Athens</a:t>
            </a:r>
            <a:endParaRPr lang="el-GR"/>
          </a:p>
        </p:txBody>
      </p:sp>
      <p:sp>
        <p:nvSpPr>
          <p:cNvPr id="7" name="Slide Number Placeholder 6"/>
          <p:cNvSpPr>
            <a:spLocks noGrp="1"/>
          </p:cNvSpPr>
          <p:nvPr>
            <p:ph type="sldNum" sz="quarter" idx="12"/>
          </p:nvPr>
        </p:nvSpPr>
        <p:spPr/>
        <p:txBody>
          <a:bodyPr/>
          <a:lstStyle/>
          <a:p>
            <a:fld id="{63A1716D-785E-498B-B65C-0125213A9251}" type="slidenum">
              <a:rPr lang="el-GR" smtClean="0"/>
              <a:pPr/>
              <a:t>‹#›</a:t>
            </a:fld>
            <a:endParaRPr lang="el-GR"/>
          </a:p>
        </p:txBody>
      </p:sp>
    </p:spTree>
    <p:extLst>
      <p:ext uri="{BB962C8B-B14F-4D97-AF65-F5344CB8AC3E}">
        <p14:creationId xmlns:p14="http://schemas.microsoft.com/office/powerpoint/2010/main" val="917236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Summer Short Course in Statistical Methods in Epidemiology, July 7-10, 2015, Athens, Greece</a:t>
            </a: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Unit of Applied Statistical Methodology and Data Analysis ; Unit of Development of Statistical methodology in Biomedical Sciences ; Department of Hygiene, Epidemiology and Medical Statistics ;  School of Medicine ; National and Kapodistrian University of Athens</a:t>
            </a: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1716D-785E-498B-B65C-0125213A9251}" type="slidenum">
              <a:rPr lang="el-GR" smtClean="0"/>
              <a:pPr/>
              <a:t>‹#›</a:t>
            </a:fld>
            <a:endParaRPr lang="el-GR"/>
          </a:p>
        </p:txBody>
      </p:sp>
    </p:spTree>
    <p:extLst>
      <p:ext uri="{BB962C8B-B14F-4D97-AF65-F5344CB8AC3E}">
        <p14:creationId xmlns:p14="http://schemas.microsoft.com/office/powerpoint/2010/main" val="2425503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3414479"/>
            <a:ext cx="9108504" cy="1815882"/>
          </a:xfrm>
          <a:prstGeom prst="rect">
            <a:avLst/>
          </a:prstGeom>
          <a:noFill/>
        </p:spPr>
        <p:txBody>
          <a:bodyPr wrap="square" rtlCol="0">
            <a:spAutoFit/>
          </a:bodyPr>
          <a:lstStyle/>
          <a:p>
            <a:pPr algn="ctr"/>
            <a:r>
              <a:rPr lang="en-US" sz="2800" i="1" dirty="0"/>
              <a:t>“The issues of confounding, interaction, and effect modification revisited: </a:t>
            </a:r>
            <a:r>
              <a:rPr lang="en-US" sz="2800" i="1" dirty="0" err="1"/>
              <a:t>multiplicativity</a:t>
            </a:r>
            <a:r>
              <a:rPr lang="en-US" sz="2800" i="1" dirty="0"/>
              <a:t> and additivity of effects </a:t>
            </a:r>
            <a:br>
              <a:rPr lang="en-US" sz="2800" i="1" dirty="0"/>
            </a:br>
            <a:r>
              <a:rPr lang="en-US" sz="2800" i="1" dirty="0"/>
              <a:t>and deviations from those”</a:t>
            </a:r>
          </a:p>
        </p:txBody>
      </p:sp>
      <p:sp>
        <p:nvSpPr>
          <p:cNvPr id="5" name="TextBox 4"/>
          <p:cNvSpPr txBox="1"/>
          <p:nvPr/>
        </p:nvSpPr>
        <p:spPr>
          <a:xfrm>
            <a:off x="41378" y="692696"/>
            <a:ext cx="9108504" cy="1077218"/>
          </a:xfrm>
          <a:prstGeom prst="rect">
            <a:avLst/>
          </a:prstGeom>
          <a:noFill/>
        </p:spPr>
        <p:txBody>
          <a:bodyPr wrap="square" rtlCol="0">
            <a:spAutoFit/>
          </a:bodyPr>
          <a:lstStyle/>
          <a:p>
            <a:pPr algn="ctr"/>
            <a:r>
              <a:rPr lang="en-US" sz="3200" b="1" dirty="0">
                <a:solidFill>
                  <a:srgbClr val="FF0000"/>
                </a:solidFill>
              </a:rPr>
              <a:t>Special issues on the analyses of epidemiological data</a:t>
            </a:r>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1</a:t>
            </a:fld>
            <a:endParaRPr lang="el-GR"/>
          </a:p>
        </p:txBody>
      </p:sp>
    </p:spTree>
    <p:extLst>
      <p:ext uri="{BB962C8B-B14F-4D97-AF65-F5344CB8AC3E}">
        <p14:creationId xmlns:p14="http://schemas.microsoft.com/office/powerpoint/2010/main" val="149333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332656"/>
            <a:ext cx="9108504" cy="523220"/>
          </a:xfrm>
          <a:prstGeom prst="rect">
            <a:avLst/>
          </a:prstGeom>
          <a:noFill/>
        </p:spPr>
        <p:txBody>
          <a:bodyPr wrap="square" rtlCol="0">
            <a:spAutoFit/>
          </a:bodyPr>
          <a:lstStyle/>
          <a:p>
            <a:pPr algn="ctr"/>
            <a:r>
              <a:rPr lang="en-US" sz="2800" b="1" dirty="0">
                <a:solidFill>
                  <a:srgbClr val="FF0000"/>
                </a:solidFill>
              </a:rPr>
              <a:t>Example</a:t>
            </a:r>
            <a:endParaRPr lang="el-GR" sz="2800" b="1" dirty="0">
              <a:solidFill>
                <a:srgbClr val="FF0000"/>
              </a:solidFill>
            </a:endParaRPr>
          </a:p>
        </p:txBody>
      </p:sp>
      <p:sp>
        <p:nvSpPr>
          <p:cNvPr id="4" name="Rectangle 3"/>
          <p:cNvSpPr/>
          <p:nvPr/>
        </p:nvSpPr>
        <p:spPr>
          <a:xfrm>
            <a:off x="35496" y="620688"/>
            <a:ext cx="9108504" cy="2862322"/>
          </a:xfrm>
          <a:prstGeom prst="rect">
            <a:avLst/>
          </a:prstGeom>
        </p:spPr>
        <p:txBody>
          <a:bodyPr wrap="square">
            <a:spAutoFit/>
          </a:bodyPr>
          <a:lstStyle/>
          <a:p>
            <a:r>
              <a:rPr lang="en-GB" b="1" dirty="0"/>
              <a:t>Example</a:t>
            </a:r>
          </a:p>
          <a:p>
            <a:r>
              <a:rPr lang="en-US" dirty="0"/>
              <a:t>subjects aged 50-74 in the cohort study: Whitehall study</a:t>
            </a:r>
          </a:p>
          <a:p>
            <a:r>
              <a:rPr lang="en-US" b="1" dirty="0"/>
              <a:t>Outcome: Mortality</a:t>
            </a:r>
          </a:p>
          <a:p>
            <a:r>
              <a:rPr lang="en-US" b="1" dirty="0"/>
              <a:t>Exposure: Smoking</a:t>
            </a:r>
          </a:p>
          <a:p>
            <a:r>
              <a:rPr lang="en-US" b="1" dirty="0"/>
              <a:t>Confounder: Age</a:t>
            </a:r>
          </a:p>
          <a:p>
            <a:endParaRPr lang="en-US" b="1" dirty="0"/>
          </a:p>
          <a:p>
            <a:r>
              <a:rPr lang="en-US" b="1" dirty="0"/>
              <a:t>Interest is in how the effects of age group and smoking status</a:t>
            </a:r>
          </a:p>
          <a:p>
            <a:r>
              <a:rPr lang="en-GB" b="1" dirty="0"/>
              <a:t>combine with each other</a:t>
            </a:r>
          </a:p>
          <a:p>
            <a:endParaRPr lang="en-US" b="1" dirty="0"/>
          </a:p>
          <a:p>
            <a:r>
              <a:rPr lang="en-US" b="1" dirty="0"/>
              <a:t>Is the association between smoking and mortality different according to age?</a:t>
            </a:r>
            <a:endParaRPr lang="el-GR" b="1" dirty="0"/>
          </a:p>
        </p:txBody>
      </p:sp>
      <p:graphicFrame>
        <p:nvGraphicFramePr>
          <p:cNvPr id="6" name="Table 5"/>
          <p:cNvGraphicFramePr>
            <a:graphicFrameLocks noGrp="1"/>
          </p:cNvGraphicFramePr>
          <p:nvPr>
            <p:extLst>
              <p:ext uri="{D42A27DB-BD31-4B8C-83A1-F6EECF244321}">
                <p14:modId xmlns:p14="http://schemas.microsoft.com/office/powerpoint/2010/main" val="1049750578"/>
              </p:ext>
            </p:extLst>
          </p:nvPr>
        </p:nvGraphicFramePr>
        <p:xfrm>
          <a:off x="35495" y="3658200"/>
          <a:ext cx="9108504" cy="2392680"/>
        </p:xfrm>
        <a:graphic>
          <a:graphicData uri="http://schemas.openxmlformats.org/drawingml/2006/table">
            <a:tbl>
              <a:tblPr firstRow="1" bandRow="1">
                <a:tableStyleId>{5C22544A-7EE6-4342-B048-85BDC9FD1C3A}</a:tableStyleId>
              </a:tblPr>
              <a:tblGrid>
                <a:gridCol w="1584177">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gridCol w="3275855">
                  <a:extLst>
                    <a:ext uri="{9D8B030D-6E8A-4147-A177-3AD203B41FA5}">
                      <a16:colId xmlns:a16="http://schemas.microsoft.com/office/drawing/2014/main" val="20003"/>
                    </a:ext>
                  </a:extLst>
                </a:gridCol>
              </a:tblGrid>
              <a:tr h="370840">
                <a:tc gridSpan="4">
                  <a:txBody>
                    <a:bodyPr/>
                    <a:lstStyle/>
                    <a:p>
                      <a:r>
                        <a:rPr lang="en-US" dirty="0"/>
                        <a:t>OBSERVED DEATHS / PERSON YEARS BY X1 &amp; X2</a:t>
                      </a:r>
                      <a:endParaRPr lang="el-GR"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dirty="0"/>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370840">
                <a:tc>
                  <a:txBody>
                    <a:bodyPr/>
                    <a:lstStyle/>
                    <a:p>
                      <a:endParaRPr lang="el-GR"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t>Age-group (X2)</a:t>
                      </a:r>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1"/>
                  </a:ext>
                </a:extLst>
              </a:tr>
              <a:tr h="370840">
                <a:tc>
                  <a:txBody>
                    <a:bodyPr/>
                    <a:lstStyle/>
                    <a:p>
                      <a:endParaRPr lang="el-GR" dirty="0"/>
                    </a:p>
                  </a:txBody>
                  <a:tcPr/>
                </a:tc>
                <a:tc>
                  <a:txBody>
                    <a:bodyPr/>
                    <a:lstStyle/>
                    <a:p>
                      <a:endParaRPr lang="el-GR" dirty="0"/>
                    </a:p>
                  </a:txBody>
                  <a:tcPr/>
                </a:tc>
                <a:tc>
                  <a:txBody>
                    <a:bodyPr/>
                    <a:lstStyle/>
                    <a:p>
                      <a:r>
                        <a:rPr lang="el-GR" dirty="0"/>
                        <a:t>0 = 50-64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1 = 65-74</a:t>
                      </a:r>
                    </a:p>
                  </a:txBody>
                  <a:tcPr/>
                </a:tc>
                <a:extLst>
                  <a:ext uri="{0D108BD9-81ED-4DB2-BD59-A6C34878D82A}">
                    <a16:rowId xmlns:a16="http://schemas.microsoft.com/office/drawing/2014/main" val="10002"/>
                  </a:ext>
                </a:extLst>
              </a:tr>
              <a:tr h="370840">
                <a:tc>
                  <a:txBody>
                    <a:bodyPr/>
                    <a:lstStyle/>
                    <a:p>
                      <a:r>
                        <a:rPr lang="en-GB" sz="1800" b="0" i="0" u="none" strike="noStrike" kern="1200" baseline="0" dirty="0">
                          <a:solidFill>
                            <a:schemeClr val="dk1"/>
                          </a:solidFill>
                          <a:latin typeface="+mn-lt"/>
                          <a:ea typeface="+mn-ea"/>
                          <a:cs typeface="+mn-cs"/>
                        </a:rPr>
                        <a:t>Smoking (X1)</a:t>
                      </a:r>
                      <a:endParaRPr lang="el-GR" dirty="0"/>
                    </a:p>
                  </a:txBody>
                  <a:tcPr/>
                </a:tc>
                <a:tc>
                  <a:txBody>
                    <a:bodyPr/>
                    <a:lstStyle/>
                    <a:p>
                      <a:r>
                        <a:rPr lang="en-US" dirty="0"/>
                        <a:t>0 = No/ex </a:t>
                      </a:r>
                      <a:endParaRPr lang="el-GR" dirty="0"/>
                    </a:p>
                  </a:txBody>
                  <a:tcPr/>
                </a:tc>
                <a:tc>
                  <a:txBody>
                    <a:bodyPr/>
                    <a:lstStyle/>
                    <a:p>
                      <a:r>
                        <a:rPr lang="en-US" dirty="0"/>
                        <a:t>(240/86863)= </a:t>
                      </a:r>
                      <a:r>
                        <a:rPr lang="en-US" b="1" dirty="0">
                          <a:solidFill>
                            <a:srgbClr val="FF0000"/>
                          </a:solidFill>
                        </a:rPr>
                        <a:t>2.8/1000</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(243/27692)</a:t>
                      </a:r>
                      <a:r>
                        <a:rPr lang="en-US" b="1" dirty="0">
                          <a:solidFill>
                            <a:srgbClr val="FF0000"/>
                          </a:solidFill>
                        </a:rPr>
                        <a:t> 8.8/1000</a:t>
                      </a:r>
                      <a:endParaRPr lang="en-US" dirty="0"/>
                    </a:p>
                    <a:p>
                      <a:endParaRPr lang="el-GR" dirty="0"/>
                    </a:p>
                  </a:txBody>
                  <a:tcPr/>
                </a:tc>
                <a:extLst>
                  <a:ext uri="{0D108BD9-81ED-4DB2-BD59-A6C34878D82A}">
                    <a16:rowId xmlns:a16="http://schemas.microsoft.com/office/drawing/2014/main" val="10003"/>
                  </a:ext>
                </a:extLst>
              </a:tr>
              <a:tr h="370840">
                <a:tc>
                  <a:txBody>
                    <a:bodyPr/>
                    <a:lstStyle/>
                    <a:p>
                      <a:endParaRPr lang="el-GR"/>
                    </a:p>
                  </a:txBody>
                  <a:tcPr/>
                </a:tc>
                <a:tc>
                  <a:txBody>
                    <a:bodyPr/>
                    <a:lstStyle/>
                    <a:p>
                      <a:r>
                        <a:rPr lang="en-US" dirty="0"/>
                        <a:t>1 = Yes </a:t>
                      </a:r>
                      <a:endParaRPr lang="el-GR" dirty="0"/>
                    </a:p>
                  </a:txBody>
                  <a:tcPr/>
                </a:tc>
                <a:tc>
                  <a:txBody>
                    <a:bodyPr/>
                    <a:lstStyle/>
                    <a:p>
                      <a:r>
                        <a:rPr lang="en-US" dirty="0"/>
                        <a:t>(207/37131) </a:t>
                      </a:r>
                      <a:r>
                        <a:rPr lang="en-US" b="1" dirty="0">
                          <a:solidFill>
                            <a:srgbClr val="FF0000"/>
                          </a:solidFill>
                        </a:rPr>
                        <a:t>5.6/1000</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(293/23786)</a:t>
                      </a:r>
                      <a:r>
                        <a:rPr lang="en-US" b="1" dirty="0">
                          <a:solidFill>
                            <a:srgbClr val="FF0000"/>
                          </a:solidFill>
                        </a:rPr>
                        <a:t> 12/1000</a:t>
                      </a:r>
                      <a:endParaRPr lang="en-US" dirty="0"/>
                    </a:p>
                    <a:p>
                      <a:endParaRPr lang="el-GR" dirty="0"/>
                    </a:p>
                  </a:txBody>
                  <a:tcPr/>
                </a:tc>
                <a:extLst>
                  <a:ext uri="{0D108BD9-81ED-4DB2-BD59-A6C34878D82A}">
                    <a16:rowId xmlns:a16="http://schemas.microsoft.com/office/drawing/2014/main" val="10004"/>
                  </a:ext>
                </a:extLst>
              </a:tr>
            </a:tbl>
          </a:graphicData>
        </a:graphic>
      </p:graphicFrame>
      <p:sp>
        <p:nvSpPr>
          <p:cNvPr id="2" name="Θέση αριθμού διαφάνειας 1"/>
          <p:cNvSpPr>
            <a:spLocks noGrp="1"/>
          </p:cNvSpPr>
          <p:nvPr>
            <p:ph type="sldNum" sz="quarter" idx="12"/>
          </p:nvPr>
        </p:nvSpPr>
        <p:spPr/>
        <p:txBody>
          <a:bodyPr/>
          <a:lstStyle/>
          <a:p>
            <a:fld id="{63A1716D-785E-498B-B65C-0125213A9251}" type="slidenum">
              <a:rPr lang="el-GR" smtClean="0"/>
              <a:pPr/>
              <a:t>10</a:t>
            </a:fld>
            <a:endParaRPr lang="el-GR"/>
          </a:p>
        </p:txBody>
      </p:sp>
    </p:spTree>
    <p:extLst>
      <p:ext uri="{BB962C8B-B14F-4D97-AF65-F5344CB8AC3E}">
        <p14:creationId xmlns:p14="http://schemas.microsoft.com/office/powerpoint/2010/main" val="1585411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551687"/>
            <a:ext cx="9108504" cy="523220"/>
          </a:xfrm>
          <a:prstGeom prst="rect">
            <a:avLst/>
          </a:prstGeom>
          <a:noFill/>
        </p:spPr>
        <p:txBody>
          <a:bodyPr wrap="square" rtlCol="0">
            <a:spAutoFit/>
          </a:bodyPr>
          <a:lstStyle/>
          <a:p>
            <a:pPr algn="ctr"/>
            <a:r>
              <a:rPr lang="en-US" sz="2800" b="1" dirty="0">
                <a:solidFill>
                  <a:srgbClr val="FF0000"/>
                </a:solidFill>
              </a:rPr>
              <a:t>Fitting a multiplicative model to the data</a:t>
            </a:r>
            <a:endParaRPr lang="el-GR" sz="2800" b="1" dirty="0">
              <a:solidFill>
                <a:srgbClr val="FF0000"/>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63" t="24869" r="17894" b="24741"/>
          <a:stretch/>
        </p:blipFill>
        <p:spPr bwMode="auto">
          <a:xfrm>
            <a:off x="539552" y="1586039"/>
            <a:ext cx="7390838" cy="4147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496" y="1047522"/>
            <a:ext cx="5997155" cy="369332"/>
          </a:xfrm>
          <a:prstGeom prst="rect">
            <a:avLst/>
          </a:prstGeom>
          <a:noFill/>
        </p:spPr>
        <p:txBody>
          <a:bodyPr wrap="none" rtlCol="0">
            <a:spAutoFit/>
          </a:bodyPr>
          <a:lstStyle/>
          <a:p>
            <a:r>
              <a:rPr lang="en-US" b="1" dirty="0"/>
              <a:t>Fitting the simplest model for the study hypothesis</a:t>
            </a:r>
            <a:endParaRPr lang="el-GR" b="1" dirty="0"/>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11</a:t>
            </a:fld>
            <a:endParaRPr lang="el-GR"/>
          </a:p>
        </p:txBody>
      </p:sp>
    </p:spTree>
    <p:extLst>
      <p:ext uri="{BB962C8B-B14F-4D97-AF65-F5344CB8AC3E}">
        <p14:creationId xmlns:p14="http://schemas.microsoft.com/office/powerpoint/2010/main" val="1585411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403752"/>
            <a:ext cx="9108504" cy="523220"/>
          </a:xfrm>
          <a:prstGeom prst="rect">
            <a:avLst/>
          </a:prstGeom>
          <a:noFill/>
        </p:spPr>
        <p:txBody>
          <a:bodyPr wrap="square" rtlCol="0">
            <a:spAutoFit/>
          </a:bodyPr>
          <a:lstStyle/>
          <a:p>
            <a:pPr algn="ctr"/>
            <a:r>
              <a:rPr lang="en-US" sz="2800" b="1" dirty="0">
                <a:solidFill>
                  <a:srgbClr val="FF0000"/>
                </a:solidFill>
              </a:rPr>
              <a:t>Fitting a multiplicative model to the data</a:t>
            </a:r>
            <a:endParaRPr lang="el-GR" sz="2800" b="1" dirty="0">
              <a:solidFill>
                <a:srgbClr val="FF0000"/>
              </a:solidFill>
            </a:endParaRPr>
          </a:p>
        </p:txBody>
      </p:sp>
      <p:sp>
        <p:nvSpPr>
          <p:cNvPr id="4" name="TextBox 3"/>
          <p:cNvSpPr txBox="1"/>
          <p:nvPr/>
        </p:nvSpPr>
        <p:spPr>
          <a:xfrm>
            <a:off x="35496" y="926972"/>
            <a:ext cx="7346883" cy="369332"/>
          </a:xfrm>
          <a:prstGeom prst="rect">
            <a:avLst/>
          </a:prstGeom>
          <a:noFill/>
        </p:spPr>
        <p:txBody>
          <a:bodyPr wrap="none" rtlCol="0">
            <a:spAutoFit/>
          </a:bodyPr>
          <a:lstStyle/>
          <a:p>
            <a:r>
              <a:rPr lang="en-US" b="1" dirty="0"/>
              <a:t>Fitting the more complex model </a:t>
            </a:r>
            <a:r>
              <a:rPr lang="en-US" b="1" dirty="0" err="1"/>
              <a:t>model</a:t>
            </a:r>
            <a:r>
              <a:rPr lang="en-US" b="1" dirty="0"/>
              <a:t> for the study hypothesis</a:t>
            </a:r>
            <a:endParaRPr lang="el-GR" b="1"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947" t="22796" r="17949" b="65639"/>
          <a:stretch/>
        </p:blipFill>
        <p:spPr bwMode="auto">
          <a:xfrm>
            <a:off x="1342906" y="1296304"/>
            <a:ext cx="7693590" cy="112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rotWithShape="1">
          <a:blip r:embed="rId3" cstate="print"/>
          <a:srcRect l="10311" t="23233" r="80687" b="68094"/>
          <a:stretch/>
        </p:blipFill>
        <p:spPr bwMode="auto">
          <a:xfrm>
            <a:off x="323528" y="1267848"/>
            <a:ext cx="1019378" cy="95551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298598654"/>
                  </p:ext>
                </p:extLst>
              </p:nvPr>
            </p:nvGraphicFramePr>
            <p:xfrm>
              <a:off x="35496" y="2780016"/>
              <a:ext cx="9145016" cy="1657096"/>
            </p:xfrm>
            <a:graphic>
              <a:graphicData uri="http://schemas.openxmlformats.org/drawingml/2006/table">
                <a:tbl>
                  <a:tblPr firstRow="1" bandRow="1">
                    <a:tableStyleId>{5C22544A-7EE6-4342-B048-85BDC9FD1C3A}</a:tableStyleId>
                  </a:tblPr>
                  <a:tblGrid>
                    <a:gridCol w="3127311">
                      <a:extLst>
                        <a:ext uri="{9D8B030D-6E8A-4147-A177-3AD203B41FA5}">
                          <a16:colId xmlns:a16="http://schemas.microsoft.com/office/drawing/2014/main" val="20000"/>
                        </a:ext>
                      </a:extLst>
                    </a:gridCol>
                    <a:gridCol w="3127311">
                      <a:extLst>
                        <a:ext uri="{9D8B030D-6E8A-4147-A177-3AD203B41FA5}">
                          <a16:colId xmlns:a16="http://schemas.microsoft.com/office/drawing/2014/main" val="20001"/>
                        </a:ext>
                      </a:extLst>
                    </a:gridCol>
                    <a:gridCol w="2890394">
                      <a:extLst>
                        <a:ext uri="{9D8B030D-6E8A-4147-A177-3AD203B41FA5}">
                          <a16:colId xmlns:a16="http://schemas.microsoft.com/office/drawing/2014/main" val="20002"/>
                        </a:ext>
                      </a:extLst>
                    </a:gridCol>
                  </a:tblGrid>
                  <a:tr h="370840">
                    <a:tc>
                      <a:txBody>
                        <a:bodyPr/>
                        <a:lstStyle/>
                        <a:p>
                          <a:endParaRPr lang="el-GR" dirty="0"/>
                        </a:p>
                      </a:txBody>
                      <a:tcPr/>
                    </a:tc>
                    <a:tc>
                      <a:txBody>
                        <a:bodyPr/>
                        <a:lstStyle/>
                        <a:p>
                          <a:r>
                            <a:rPr lang="en-US" dirty="0"/>
                            <a:t>Age: </a:t>
                          </a:r>
                          <a:r>
                            <a:rPr lang="el-GR" dirty="0"/>
                            <a:t>0 = 50-64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Age:</a:t>
                          </a:r>
                          <a:r>
                            <a:rPr lang="el-GR" dirty="0"/>
                            <a:t>1 = 65-74</a:t>
                          </a:r>
                        </a:p>
                      </a:txBody>
                      <a:tcPr/>
                    </a:tc>
                    <a:extLst>
                      <a:ext uri="{0D108BD9-81ED-4DB2-BD59-A6C34878D82A}">
                        <a16:rowId xmlns:a16="http://schemas.microsoft.com/office/drawing/2014/main" val="10000"/>
                      </a:ext>
                    </a:extLst>
                  </a:tr>
                  <a:tr h="370840">
                    <a:tc>
                      <a:txBody>
                        <a:bodyPr/>
                        <a:lstStyle/>
                        <a:p>
                          <a:r>
                            <a:rPr lang="en-US" dirty="0"/>
                            <a:t>Smoke: 0 = No/ex </a:t>
                          </a:r>
                          <a:endParaRPr lang="el-GR" dirty="0"/>
                        </a:p>
                      </a:txBody>
                      <a:tcPr/>
                    </a:tc>
                    <a:tc>
                      <a:txBody>
                        <a:bodyPr/>
                        <a:lstStyle/>
                        <a:p>
                          <a14:m>
                            <m:oMath xmlns:m="http://schemas.openxmlformats.org/officeDocument/2006/math">
                              <m:sSup>
                                <m:sSupPr>
                                  <m:ctrlPr>
                                    <a:rPr lang="en-GB" sz="1800" b="0" i="1" u="none" strike="noStrike" kern="1200" baseline="0" smtClean="0">
                                      <a:solidFill>
                                        <a:schemeClr val="dk1"/>
                                      </a:solidFill>
                                      <a:latin typeface="Cambria Math" panose="02040503050406030204" pitchFamily="18" charset="0"/>
                                      <a:ea typeface="+mn-ea"/>
                                      <a:cs typeface="+mn-cs"/>
                                    </a:rPr>
                                  </m:ctrlPr>
                                </m:sSupPr>
                                <m:e>
                                  <m:r>
                                    <a:rPr lang="en-US" sz="1800" b="0" i="1" u="none" strike="noStrike" kern="1200" baseline="0" smtClean="0">
                                      <a:solidFill>
                                        <a:schemeClr val="dk1"/>
                                      </a:solidFill>
                                      <a:latin typeface="Cambria Math"/>
                                      <a:ea typeface="+mn-ea"/>
                                      <a:cs typeface="+mn-cs"/>
                                    </a:rPr>
                                    <m:t>𝑒</m:t>
                                  </m:r>
                                </m:e>
                                <m:sup>
                                  <m:r>
                                    <a:rPr lang="en-US" sz="1800" b="0" i="1" u="none" strike="noStrike" kern="1200" baseline="0" smtClean="0">
                                      <a:solidFill>
                                        <a:schemeClr val="dk1"/>
                                      </a:solidFill>
                                      <a:latin typeface="Cambria Math"/>
                                      <a:ea typeface="+mn-ea"/>
                                      <a:cs typeface="+mn-cs"/>
                                    </a:rPr>
                                    <m:t>1.0163</m:t>
                                  </m:r>
                                </m:sup>
                              </m:sSup>
                            </m:oMath>
                          </a14:m>
                          <a:r>
                            <a:rPr lang="en-US" dirty="0"/>
                            <a:t>=</a:t>
                          </a:r>
                          <a:r>
                            <a:rPr lang="el-GR" sz="1800" b="0" i="0" u="none" strike="noStrike" kern="1200" baseline="0" dirty="0">
                              <a:solidFill>
                                <a:schemeClr val="dk1"/>
                              </a:solidFill>
                              <a:latin typeface="+mn-lt"/>
                              <a:ea typeface="+mn-ea"/>
                              <a:cs typeface="+mn-cs"/>
                            </a:rPr>
                            <a:t>2.76</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GB" sz="1800" b="0" i="1" u="none" strike="noStrike" kern="1200" baseline="0" smtClean="0">
                                      <a:solidFill>
                                        <a:schemeClr val="dk1"/>
                                      </a:solidFill>
                                      <a:latin typeface="Cambria Math" panose="02040503050406030204" pitchFamily="18" charset="0"/>
                                      <a:ea typeface="+mn-ea"/>
                                      <a:cs typeface="+mn-cs"/>
                                    </a:rPr>
                                  </m:ctrlPr>
                                </m:sSupPr>
                                <m:e>
                                  <m:r>
                                    <a:rPr lang="en-US" sz="1800" b="0" i="1" u="none" strike="noStrike" kern="1200" baseline="0" smtClean="0">
                                      <a:solidFill>
                                        <a:schemeClr val="dk1"/>
                                      </a:solidFill>
                                      <a:latin typeface="Cambria Math"/>
                                      <a:ea typeface="+mn-ea"/>
                                      <a:cs typeface="+mn-cs"/>
                                    </a:rPr>
                                    <m:t>𝑒</m:t>
                                  </m:r>
                                </m:e>
                                <m:sup>
                                  <m:r>
                                    <a:rPr lang="en-US" sz="1800" b="0" i="1" u="none" strike="noStrike" kern="1200" baseline="0" smtClean="0">
                                      <a:solidFill>
                                        <a:schemeClr val="dk1"/>
                                      </a:solidFill>
                                      <a:latin typeface="Cambria Math"/>
                                      <a:ea typeface="+mn-ea"/>
                                      <a:cs typeface="+mn-cs"/>
                                    </a:rPr>
                                    <m:t>1.0163</m:t>
                                  </m:r>
                                </m:sup>
                              </m:sSup>
                              <m:sSup>
                                <m:sSupPr>
                                  <m:ctrlPr>
                                    <a:rPr lang="en-GB" sz="1800" b="0" i="1" u="none" strike="noStrike" kern="1200" baseline="0" smtClean="0">
                                      <a:solidFill>
                                        <a:schemeClr val="dk1"/>
                                      </a:solidFill>
                                      <a:latin typeface="Cambria Math" panose="02040503050406030204" pitchFamily="18" charset="0"/>
                                      <a:ea typeface="+mn-ea"/>
                                      <a:cs typeface="+mn-cs"/>
                                    </a:rPr>
                                  </m:ctrlPr>
                                </m:sSupPr>
                                <m:e>
                                  <m:r>
                                    <a:rPr lang="en-US" sz="1800" b="0" i="1" u="none" strike="noStrike" kern="1200" baseline="0" smtClean="0">
                                      <a:solidFill>
                                        <a:schemeClr val="dk1"/>
                                      </a:solidFill>
                                      <a:latin typeface="Cambria Math"/>
                                      <a:ea typeface="+mn-ea"/>
                                      <a:cs typeface="+mn-cs"/>
                                    </a:rPr>
                                    <m:t>𝑒</m:t>
                                  </m:r>
                                </m:e>
                                <m:sup>
                                  <m:r>
                                    <a:rPr lang="en-US" sz="1800" b="0" i="1" u="none" strike="noStrike" kern="1200" baseline="0" smtClean="0">
                                      <a:solidFill>
                                        <a:schemeClr val="dk1"/>
                                      </a:solidFill>
                                      <a:latin typeface="Cambria Math"/>
                                      <a:ea typeface="+mn-ea"/>
                                      <a:cs typeface="+mn-cs"/>
                                    </a:rPr>
                                    <m:t>1.1556</m:t>
                                  </m:r>
                                </m:sup>
                              </m:sSup>
                            </m:oMath>
                          </a14:m>
                          <a:r>
                            <a:rPr lang="en-US" dirty="0"/>
                            <a:t>=</a:t>
                          </a:r>
                          <a:r>
                            <a:rPr lang="el-GR" sz="1800" b="0" i="0" u="none" strike="noStrike" kern="1200" baseline="0" dirty="0">
                              <a:solidFill>
                                <a:schemeClr val="dk1"/>
                              </a:solidFill>
                              <a:latin typeface="+mn-lt"/>
                              <a:ea typeface="+mn-ea"/>
                              <a:cs typeface="+mn-cs"/>
                            </a:rPr>
                            <a:t>8.78</a:t>
                          </a:r>
                          <a:endParaRPr lang="el-GR" dirty="0"/>
                        </a:p>
                        <a:p>
                          <a:endParaRPr lang="el-GR" dirty="0"/>
                        </a:p>
                      </a:txBody>
                      <a:tcPr/>
                    </a:tc>
                    <a:extLst>
                      <a:ext uri="{0D108BD9-81ED-4DB2-BD59-A6C34878D82A}">
                        <a16:rowId xmlns:a16="http://schemas.microsoft.com/office/drawing/2014/main" val="10001"/>
                      </a:ext>
                    </a:extLst>
                  </a:tr>
                  <a:tr h="370840">
                    <a:tc>
                      <a:txBody>
                        <a:bodyPr/>
                        <a:lstStyle/>
                        <a:p>
                          <a:r>
                            <a:rPr lang="en-US" dirty="0"/>
                            <a:t>Smoke: 1 = Yes </a:t>
                          </a:r>
                          <a:endParaRPr lang="el-GR" dirty="0"/>
                        </a:p>
                      </a:txBody>
                      <a:tcPr/>
                    </a:tc>
                    <a:tc>
                      <a:txBody>
                        <a:bodyPr/>
                        <a:lstStyle/>
                        <a:p>
                          <a14:m>
                            <m:oMath xmlns:m="http://schemas.openxmlformats.org/officeDocument/2006/math">
                              <m:sSup>
                                <m:sSupPr>
                                  <m:ctrlPr>
                                    <a:rPr lang="en-GB" sz="1800" b="0" i="1" u="none" strike="noStrike" kern="1200" baseline="0" smtClean="0">
                                      <a:solidFill>
                                        <a:schemeClr val="dk1"/>
                                      </a:solidFill>
                                      <a:latin typeface="Cambria Math" panose="02040503050406030204" pitchFamily="18" charset="0"/>
                                      <a:ea typeface="+mn-ea"/>
                                      <a:cs typeface="+mn-cs"/>
                                    </a:rPr>
                                  </m:ctrlPr>
                                </m:sSupPr>
                                <m:e>
                                  <m:r>
                                    <a:rPr lang="en-US" sz="1800" b="0" i="1" u="none" strike="noStrike" kern="1200" baseline="0" smtClean="0">
                                      <a:solidFill>
                                        <a:schemeClr val="dk1"/>
                                      </a:solidFill>
                                      <a:latin typeface="Cambria Math"/>
                                      <a:ea typeface="+mn-ea"/>
                                      <a:cs typeface="+mn-cs"/>
                                    </a:rPr>
                                    <m:t>𝑒</m:t>
                                  </m:r>
                                </m:e>
                                <m:sup>
                                  <m:r>
                                    <a:rPr lang="en-US" sz="1800" b="0" i="1" u="none" strike="noStrike" kern="1200" baseline="0" smtClean="0">
                                      <a:solidFill>
                                        <a:schemeClr val="dk1"/>
                                      </a:solidFill>
                                      <a:latin typeface="Cambria Math"/>
                                      <a:ea typeface="+mn-ea"/>
                                      <a:cs typeface="+mn-cs"/>
                                    </a:rPr>
                                    <m:t>1.0163</m:t>
                                  </m:r>
                                </m:sup>
                              </m:sSup>
                              <m:sSup>
                                <m:sSupPr>
                                  <m:ctrlPr>
                                    <a:rPr lang="en-GB" sz="1800" b="0" i="1" u="none" strike="noStrike" kern="1200" baseline="0" smtClean="0">
                                      <a:solidFill>
                                        <a:schemeClr val="dk1"/>
                                      </a:solidFill>
                                      <a:latin typeface="Cambria Math" panose="02040503050406030204" pitchFamily="18" charset="0"/>
                                      <a:ea typeface="+mn-ea"/>
                                      <a:cs typeface="+mn-cs"/>
                                    </a:rPr>
                                  </m:ctrlPr>
                                </m:sSupPr>
                                <m:e>
                                  <m:r>
                                    <a:rPr lang="en-US" sz="1800" b="0" i="1" u="none" strike="noStrike" kern="1200" baseline="0" smtClean="0">
                                      <a:solidFill>
                                        <a:schemeClr val="dk1"/>
                                      </a:solidFill>
                                      <a:latin typeface="Cambria Math"/>
                                      <a:ea typeface="+mn-ea"/>
                                      <a:cs typeface="+mn-cs"/>
                                    </a:rPr>
                                    <m:t>𝑒</m:t>
                                  </m:r>
                                </m:e>
                                <m:sup>
                                  <m:r>
                                    <a:rPr lang="en-US" sz="1800" b="0" i="1" u="none" strike="noStrike" kern="1200" baseline="0" smtClean="0">
                                      <a:solidFill>
                                        <a:schemeClr val="dk1"/>
                                      </a:solidFill>
                                      <a:latin typeface="Cambria Math"/>
                                      <a:ea typeface="+mn-ea"/>
                                      <a:cs typeface="+mn-cs"/>
                                    </a:rPr>
                                    <m:t>0.7066</m:t>
                                  </m:r>
                                </m:sup>
                              </m:sSup>
                            </m:oMath>
                          </a14:m>
                          <a:r>
                            <a:rPr lang="en-US" dirty="0"/>
                            <a:t>=</a:t>
                          </a:r>
                          <a:r>
                            <a:rPr lang="el-GR" sz="1800" b="0" i="0" u="none" strike="noStrike" kern="1200" baseline="0" dirty="0">
                              <a:solidFill>
                                <a:schemeClr val="dk1"/>
                              </a:solidFill>
                              <a:latin typeface="+mn-lt"/>
                              <a:ea typeface="+mn-ea"/>
                              <a:cs typeface="+mn-cs"/>
                            </a:rPr>
                            <a:t>5.60</a:t>
                          </a:r>
                          <a:endParaRPr lang="el-GR"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GB" sz="1800" b="0" i="1" u="none" strike="noStrike" kern="1200" baseline="0" smtClean="0">
                                        <a:solidFill>
                                          <a:schemeClr val="dk1"/>
                                        </a:solidFill>
                                        <a:latin typeface="Cambria Math" panose="02040503050406030204" pitchFamily="18" charset="0"/>
                                        <a:ea typeface="+mn-ea"/>
                                        <a:cs typeface="+mn-cs"/>
                                      </a:rPr>
                                    </m:ctrlPr>
                                  </m:sSupPr>
                                  <m:e>
                                    <m:r>
                                      <a:rPr lang="en-US" sz="1800" b="0" i="1" u="none" strike="noStrike" kern="1200" baseline="0" smtClean="0">
                                        <a:solidFill>
                                          <a:schemeClr val="dk1"/>
                                        </a:solidFill>
                                        <a:latin typeface="Cambria Math"/>
                                        <a:ea typeface="+mn-ea"/>
                                        <a:cs typeface="+mn-cs"/>
                                      </a:rPr>
                                      <m:t>𝑒</m:t>
                                    </m:r>
                                  </m:e>
                                  <m:sup>
                                    <m:r>
                                      <a:rPr lang="en-US" sz="1800" b="0" i="1" u="none" strike="noStrike" kern="1200" baseline="0" smtClean="0">
                                        <a:solidFill>
                                          <a:schemeClr val="dk1"/>
                                        </a:solidFill>
                                        <a:latin typeface="Cambria Math"/>
                                        <a:ea typeface="+mn-ea"/>
                                        <a:cs typeface="+mn-cs"/>
                                      </a:rPr>
                                      <m:t>1.0163</m:t>
                                    </m:r>
                                  </m:sup>
                                </m:sSup>
                                <m:sSup>
                                  <m:sSupPr>
                                    <m:ctrlPr>
                                      <a:rPr lang="en-GB" sz="1800" b="0" i="1" u="none" strike="noStrike" kern="1200" baseline="0" smtClean="0">
                                        <a:solidFill>
                                          <a:schemeClr val="dk1"/>
                                        </a:solidFill>
                                        <a:latin typeface="Cambria Math" panose="02040503050406030204" pitchFamily="18" charset="0"/>
                                        <a:ea typeface="+mn-ea"/>
                                        <a:cs typeface="+mn-cs"/>
                                      </a:rPr>
                                    </m:ctrlPr>
                                  </m:sSupPr>
                                  <m:e>
                                    <m:sSup>
                                      <m:sSupPr>
                                        <m:ctrlPr>
                                          <a:rPr lang="en-GB" sz="1800" b="0" i="1" u="none" strike="noStrike" kern="1200" baseline="0" smtClean="0">
                                            <a:solidFill>
                                              <a:schemeClr val="dk1"/>
                                            </a:solidFill>
                                            <a:latin typeface="Cambria Math" panose="02040503050406030204" pitchFamily="18" charset="0"/>
                                            <a:ea typeface="+mn-ea"/>
                                            <a:cs typeface="+mn-cs"/>
                                          </a:rPr>
                                        </m:ctrlPr>
                                      </m:sSupPr>
                                      <m:e>
                                        <m:r>
                                          <a:rPr lang="en-US" sz="1800" b="0" i="1" u="none" strike="noStrike" kern="1200" baseline="0" smtClean="0">
                                            <a:solidFill>
                                              <a:schemeClr val="dk1"/>
                                            </a:solidFill>
                                            <a:latin typeface="Cambria Math"/>
                                            <a:ea typeface="+mn-ea"/>
                                            <a:cs typeface="+mn-cs"/>
                                          </a:rPr>
                                          <m:t>𝑒</m:t>
                                        </m:r>
                                      </m:e>
                                      <m:sup>
                                        <m:r>
                                          <a:rPr lang="en-US" sz="1800" b="0" i="1" u="none" strike="noStrike" kern="1200" baseline="0" smtClean="0">
                                            <a:solidFill>
                                              <a:schemeClr val="dk1"/>
                                            </a:solidFill>
                                            <a:latin typeface="Cambria Math"/>
                                            <a:ea typeface="+mn-ea"/>
                                            <a:cs typeface="+mn-cs"/>
                                          </a:rPr>
                                          <m:t>1.1556</m:t>
                                        </m:r>
                                      </m:sup>
                                    </m:sSup>
                                    <m:r>
                                      <a:rPr lang="en-US" sz="1800" b="0" i="1" u="none" strike="noStrike" kern="1200" baseline="0" smtClean="0">
                                        <a:solidFill>
                                          <a:schemeClr val="dk1"/>
                                        </a:solidFill>
                                        <a:latin typeface="Cambria Math"/>
                                        <a:ea typeface="+mn-ea"/>
                                        <a:cs typeface="+mn-cs"/>
                                      </a:rPr>
                                      <m:t>𝑒</m:t>
                                    </m:r>
                                  </m:e>
                                  <m:sup>
                                    <m:r>
                                      <a:rPr lang="en-US" sz="1800" b="0" i="1" u="none" strike="noStrike" kern="1200" baseline="0" smtClean="0">
                                        <a:solidFill>
                                          <a:schemeClr val="dk1"/>
                                        </a:solidFill>
                                        <a:latin typeface="Cambria Math"/>
                                        <a:ea typeface="+mn-ea"/>
                                        <a:cs typeface="+mn-cs"/>
                                      </a:rPr>
                                      <m:t>0.7066</m:t>
                                    </m:r>
                                  </m:sup>
                                </m:sSup>
                                <m:sSup>
                                  <m:sSupPr>
                                    <m:ctrlPr>
                                      <a:rPr lang="en-GB" sz="1800" b="0" i="1" u="none" strike="noStrike" kern="1200" baseline="0" smtClean="0">
                                        <a:solidFill>
                                          <a:schemeClr val="dk1"/>
                                        </a:solidFill>
                                        <a:latin typeface="Cambria Math" panose="02040503050406030204" pitchFamily="18" charset="0"/>
                                        <a:ea typeface="+mn-ea"/>
                                        <a:cs typeface="+mn-cs"/>
                                      </a:rPr>
                                    </m:ctrlPr>
                                  </m:sSupPr>
                                  <m:e>
                                    <m:r>
                                      <a:rPr lang="en-US" sz="1800" b="0" i="1" u="none" strike="noStrike" kern="1200" baseline="0" smtClean="0">
                                        <a:solidFill>
                                          <a:schemeClr val="dk1"/>
                                        </a:solidFill>
                                        <a:latin typeface="Cambria Math"/>
                                        <a:ea typeface="+mn-ea"/>
                                        <a:cs typeface="+mn-cs"/>
                                      </a:rPr>
                                      <m:t>𝑒</m:t>
                                    </m:r>
                                  </m:e>
                                  <m:sup>
                                    <m:r>
                                      <a:rPr lang="en-US" sz="1800" b="0" i="1" u="none" strike="noStrike" kern="1200" baseline="0" smtClean="0">
                                        <a:solidFill>
                                          <a:schemeClr val="dk1"/>
                                        </a:solidFill>
                                        <a:latin typeface="Cambria Math"/>
                                        <a:ea typeface="+mn-ea"/>
                                        <a:cs typeface="+mn-cs"/>
                                      </a:rPr>
                                      <m:t>−0.3674</m:t>
                                    </m:r>
                                  </m:sup>
                                </m:sSup>
                                <m:r>
                                  <a:rPr lang="en-US" sz="1800" b="0" i="1" u="none" strike="noStrike" kern="1200" baseline="0" smtClean="0">
                                    <a:solidFill>
                                      <a:schemeClr val="dk1"/>
                                    </a:solidFill>
                                    <a:latin typeface="Cambria Math"/>
                                    <a:ea typeface="+mn-ea"/>
                                    <a:cs typeface="+mn-cs"/>
                                  </a:rPr>
                                  <m:t>=</m:t>
                                </m:r>
                                <m:r>
                                  <m:rPr>
                                    <m:nor/>
                                  </m:rPr>
                                  <a:rPr lang="en-US" sz="1800" b="0" i="0" u="none" strike="noStrike" kern="1200" baseline="0" smtClean="0">
                                    <a:solidFill>
                                      <a:schemeClr val="dk1"/>
                                    </a:solidFill>
                                    <a:latin typeface="+mn-lt"/>
                                    <a:ea typeface="+mn-ea"/>
                                    <a:cs typeface="+mn-cs"/>
                                  </a:rPr>
                                  <m:t>12.33</m:t>
                                </m:r>
                              </m:oMath>
                            </m:oMathPara>
                          </a14:m>
                          <a:endParaRPr lang="el-GR" b="1" baseline="0" dirty="0"/>
                        </a:p>
                      </a:txBody>
                      <a:tcPr/>
                    </a:tc>
                    <a:extLst>
                      <a:ext uri="{0D108BD9-81ED-4DB2-BD59-A6C34878D82A}">
                        <a16:rowId xmlns:a16="http://schemas.microsoft.com/office/drawing/2014/main" val="10002"/>
                      </a:ext>
                    </a:extLst>
                  </a:tr>
                </a:tbl>
              </a:graphicData>
            </a:graphic>
          </p:graphicFrame>
        </mc:Choice>
        <mc:Fallback xmlns="">
          <p:graphicFrame>
            <p:nvGraphicFramePr>
              <p:cNvPr id="9" name="Table 8"/>
              <p:cNvGraphicFramePr>
                <a:graphicFrameLocks noGrp="1"/>
              </p:cNvGraphicFramePr>
              <p:nvPr>
                <p:extLst>
                  <p:ext uri="{D42A27DB-BD31-4B8C-83A1-F6EECF244321}">
                    <p14:modId xmlns:a14="http://schemas.microsoft.com/office/drawing/2010/main" xmlns="" xmlns:p14="http://schemas.microsoft.com/office/powerpoint/2010/main" val="298598654"/>
                  </p:ext>
                </p:extLst>
              </p:nvPr>
            </p:nvGraphicFramePr>
            <p:xfrm>
              <a:off x="35496" y="2780016"/>
              <a:ext cx="9145016" cy="1657096"/>
            </p:xfrm>
            <a:graphic>
              <a:graphicData uri="http://schemas.openxmlformats.org/drawingml/2006/table">
                <a:tbl>
                  <a:tblPr firstRow="1" bandRow="1">
                    <a:tableStyleId>{5C22544A-7EE6-4342-B048-85BDC9FD1C3A}</a:tableStyleId>
                  </a:tblPr>
                  <a:tblGrid>
                    <a:gridCol w="3127311"/>
                    <a:gridCol w="3127311"/>
                    <a:gridCol w="2890394"/>
                  </a:tblGrid>
                  <a:tr h="370840">
                    <a:tc>
                      <a:txBody>
                        <a:bodyPr/>
                        <a:lstStyle/>
                        <a:p>
                          <a:endParaRPr lang="el-GR" dirty="0"/>
                        </a:p>
                      </a:txBody>
                      <a:tcPr/>
                    </a:tc>
                    <a:tc>
                      <a:txBody>
                        <a:bodyPr/>
                        <a:lstStyle/>
                        <a:p>
                          <a:r>
                            <a:rPr lang="en-US" dirty="0" smtClean="0"/>
                            <a:t>Age: </a:t>
                          </a:r>
                          <a:r>
                            <a:rPr lang="el-GR" dirty="0" smtClean="0"/>
                            <a:t>0 = 50-64 </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Age:</a:t>
                          </a:r>
                          <a:r>
                            <a:rPr lang="el-GR" dirty="0" smtClean="0"/>
                            <a:t>1 = 65-74</a:t>
                          </a:r>
                        </a:p>
                      </a:txBody>
                      <a:tcPr/>
                    </a:tc>
                  </a:tr>
                  <a:tr h="643128">
                    <a:tc>
                      <a:txBody>
                        <a:bodyPr/>
                        <a:lstStyle/>
                        <a:p>
                          <a:r>
                            <a:rPr lang="en-US" dirty="0" smtClean="0"/>
                            <a:t>Smoke: 0 = No/ex </a:t>
                          </a:r>
                          <a:endParaRPr lang="el-GR" dirty="0"/>
                        </a:p>
                      </a:txBody>
                      <a:tcPr/>
                    </a:tc>
                    <a:tc>
                      <a:txBody>
                        <a:bodyPr/>
                        <a:lstStyle/>
                        <a:p>
                          <a:endParaRPr lang="el-GR"/>
                        </a:p>
                      </a:txBody>
                      <a:tcPr>
                        <a:blipFill rotWithShape="1">
                          <a:blip r:embed="rId4"/>
                          <a:stretch>
                            <a:fillRect l="-100195" t="-61905" r="-92398" b="-100952"/>
                          </a:stretch>
                        </a:blipFill>
                      </a:tcPr>
                    </a:tc>
                    <a:tc>
                      <a:txBody>
                        <a:bodyPr/>
                        <a:lstStyle/>
                        <a:p>
                          <a:endParaRPr lang="el-GR"/>
                        </a:p>
                      </a:txBody>
                      <a:tcPr>
                        <a:blipFill rotWithShape="1">
                          <a:blip r:embed="rId4"/>
                          <a:stretch>
                            <a:fillRect l="-216667" t="-61905" b="-100952"/>
                          </a:stretch>
                        </a:blipFill>
                      </a:tcPr>
                    </a:tc>
                  </a:tr>
                  <a:tr h="643128">
                    <a:tc>
                      <a:txBody>
                        <a:bodyPr/>
                        <a:lstStyle/>
                        <a:p>
                          <a:r>
                            <a:rPr lang="en-US" dirty="0" smtClean="0"/>
                            <a:t>Smoke: 1 = Yes </a:t>
                          </a:r>
                          <a:endParaRPr lang="el-GR" dirty="0"/>
                        </a:p>
                      </a:txBody>
                      <a:tcPr/>
                    </a:tc>
                    <a:tc>
                      <a:txBody>
                        <a:bodyPr/>
                        <a:lstStyle/>
                        <a:p>
                          <a:endParaRPr lang="el-GR"/>
                        </a:p>
                      </a:txBody>
                      <a:tcPr>
                        <a:blipFill rotWithShape="1">
                          <a:blip r:embed="rId4"/>
                          <a:stretch>
                            <a:fillRect l="-100195" t="-160377" r="-92398"/>
                          </a:stretch>
                        </a:blipFill>
                      </a:tcPr>
                    </a:tc>
                    <a:tc>
                      <a:txBody>
                        <a:bodyPr/>
                        <a:lstStyle/>
                        <a:p>
                          <a:endParaRPr lang="el-GR"/>
                        </a:p>
                      </a:txBody>
                      <a:tcPr>
                        <a:blipFill rotWithShape="1">
                          <a:blip r:embed="rId4"/>
                          <a:stretch>
                            <a:fillRect l="-216667" t="-160377"/>
                          </a:stretch>
                        </a:blipFill>
                      </a:tcPr>
                    </a:tc>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35496" y="4653136"/>
                <a:ext cx="9108504" cy="1757404"/>
              </a:xfrm>
              <a:prstGeom prst="rect">
                <a:avLst/>
              </a:prstGeom>
              <a:noFill/>
            </p:spPr>
            <p:txBody>
              <a:bodyPr wrap="square" rtlCol="0">
                <a:spAutoFit/>
              </a:bodyPr>
              <a:lstStyle/>
              <a:p>
                <a:r>
                  <a:rPr lang="en-US" dirty="0"/>
                  <a:t>Note that the mortality rate for those being older and smokers is </a:t>
                </a:r>
                <a:r>
                  <a:rPr lang="en-US" b="1" u="sng" dirty="0"/>
                  <a:t>not</a:t>
                </a:r>
                <a:r>
                  <a:rPr lang="en-US" dirty="0"/>
                  <a:t> estimated as </a:t>
                </a:r>
                <a14:m>
                  <m:oMath xmlns:m="http://schemas.openxmlformats.org/officeDocument/2006/math">
                    <m:sSup>
                      <m:sSupPr>
                        <m:ctrlPr>
                          <a:rPr lang="en-GB" i="1">
                            <a:solidFill>
                              <a:schemeClr val="dk1"/>
                            </a:solidFill>
                            <a:latin typeface="Cambria Math" panose="02040503050406030204" pitchFamily="18" charset="0"/>
                          </a:rPr>
                        </m:ctrlPr>
                      </m:sSupPr>
                      <m:e>
                        <m:r>
                          <a:rPr lang="en-US" i="1">
                            <a:solidFill>
                              <a:schemeClr val="dk1"/>
                            </a:solidFill>
                            <a:latin typeface="Cambria Math"/>
                          </a:rPr>
                          <m:t>𝑒</m:t>
                        </m:r>
                      </m:e>
                      <m:sup>
                        <m:r>
                          <a:rPr lang="en-US" i="1">
                            <a:solidFill>
                              <a:schemeClr val="dk1"/>
                            </a:solidFill>
                            <a:latin typeface="Cambria Math"/>
                          </a:rPr>
                          <m:t>1.0163</m:t>
                        </m:r>
                      </m:sup>
                    </m:sSup>
                    <m:sSup>
                      <m:sSupPr>
                        <m:ctrlPr>
                          <a:rPr lang="en-GB" i="1">
                            <a:solidFill>
                              <a:schemeClr val="dk1"/>
                            </a:solidFill>
                            <a:latin typeface="Cambria Math" panose="02040503050406030204" pitchFamily="18" charset="0"/>
                          </a:rPr>
                        </m:ctrlPr>
                      </m:sSupPr>
                      <m:e>
                        <m:sSup>
                          <m:sSupPr>
                            <m:ctrlPr>
                              <a:rPr lang="en-GB" i="1">
                                <a:solidFill>
                                  <a:schemeClr val="dk1"/>
                                </a:solidFill>
                                <a:latin typeface="Cambria Math" panose="02040503050406030204" pitchFamily="18" charset="0"/>
                              </a:rPr>
                            </m:ctrlPr>
                          </m:sSupPr>
                          <m:e>
                            <m:r>
                              <a:rPr lang="en-US" i="1">
                                <a:solidFill>
                                  <a:schemeClr val="dk1"/>
                                </a:solidFill>
                                <a:latin typeface="Cambria Math"/>
                              </a:rPr>
                              <m:t>𝑒</m:t>
                            </m:r>
                          </m:e>
                          <m:sup>
                            <m:r>
                              <a:rPr lang="en-US" i="1">
                                <a:solidFill>
                                  <a:schemeClr val="dk1"/>
                                </a:solidFill>
                                <a:latin typeface="Cambria Math"/>
                              </a:rPr>
                              <m:t>1.1556</m:t>
                            </m:r>
                          </m:sup>
                        </m:sSup>
                        <m:r>
                          <a:rPr lang="en-US" i="1">
                            <a:solidFill>
                              <a:schemeClr val="dk1"/>
                            </a:solidFill>
                            <a:latin typeface="Cambria Math"/>
                          </a:rPr>
                          <m:t>𝑒</m:t>
                        </m:r>
                      </m:e>
                      <m:sup>
                        <m:r>
                          <a:rPr lang="en-US" i="1">
                            <a:solidFill>
                              <a:schemeClr val="dk1"/>
                            </a:solidFill>
                            <a:latin typeface="Cambria Math"/>
                          </a:rPr>
                          <m:t>0.7066</m:t>
                        </m:r>
                      </m:sup>
                    </m:sSup>
                  </m:oMath>
                </a14:m>
                <a:r>
                  <a:rPr lang="en-US" dirty="0"/>
                  <a:t>= 17.8 as previously was done</a:t>
                </a:r>
              </a:p>
              <a:p>
                <a:endParaRPr lang="en-US" dirty="0"/>
              </a:p>
              <a:p>
                <a:r>
                  <a:rPr lang="en-US" dirty="0"/>
                  <a:t>But is  less than that, due to the assumed interaction effect that is </a:t>
                </a:r>
                <a14:m>
                  <m:oMath xmlns:m="http://schemas.openxmlformats.org/officeDocument/2006/math">
                    <m:sSup>
                      <m:sSupPr>
                        <m:ctrlPr>
                          <a:rPr lang="en-GB" i="1">
                            <a:solidFill>
                              <a:schemeClr val="dk1"/>
                            </a:solidFill>
                            <a:latin typeface="Cambria Math" panose="02040503050406030204" pitchFamily="18" charset="0"/>
                          </a:rPr>
                        </m:ctrlPr>
                      </m:sSupPr>
                      <m:e>
                        <m:r>
                          <a:rPr lang="en-US" i="1">
                            <a:solidFill>
                              <a:schemeClr val="dk1"/>
                            </a:solidFill>
                            <a:latin typeface="Cambria Math"/>
                          </a:rPr>
                          <m:t>𝑒</m:t>
                        </m:r>
                      </m:e>
                      <m:sup>
                        <m:r>
                          <a:rPr lang="en-US" i="1">
                            <a:solidFill>
                              <a:schemeClr val="dk1"/>
                            </a:solidFill>
                            <a:latin typeface="Cambria Math"/>
                          </a:rPr>
                          <m:t>−0.3674</m:t>
                        </m:r>
                      </m:sup>
                    </m:sSup>
                  </m:oMath>
                </a14:m>
                <a:r>
                  <a:rPr lang="en-US" dirty="0"/>
                  <a:t> =0.69 which in this case lowers the mortality rate that would have been predicted without the assumption of interaction.</a:t>
                </a:r>
                <a:endParaRPr lang="el-GR" dirty="0"/>
              </a:p>
            </p:txBody>
          </p:sp>
        </mc:Choice>
        <mc:Fallback xmlns="">
          <p:sp>
            <p:nvSpPr>
              <p:cNvPr id="5" name="TextBox 4"/>
              <p:cNvSpPr txBox="1">
                <a:spLocks noRot="1" noChangeAspect="1" noMove="1" noResize="1" noEditPoints="1" noAdjustHandles="1" noChangeArrowheads="1" noChangeShapeType="1" noTextEdit="1"/>
              </p:cNvSpPr>
              <p:nvPr/>
            </p:nvSpPr>
            <p:spPr>
              <a:xfrm>
                <a:off x="35496" y="4653136"/>
                <a:ext cx="9108504" cy="1757404"/>
              </a:xfrm>
              <a:prstGeom prst="rect">
                <a:avLst/>
              </a:prstGeom>
              <a:blipFill rotWithShape="0">
                <a:blip r:embed="rId5"/>
                <a:stretch>
                  <a:fillRect l="-602" t="-1384" r="-1004" b="-4498"/>
                </a:stretch>
              </a:blipFill>
            </p:spPr>
            <p:txBody>
              <a:bodyPr/>
              <a:lstStyle/>
              <a:p>
                <a:r>
                  <a:rPr lang="en-US">
                    <a:noFill/>
                  </a:rPr>
                  <a:t> </a:t>
                </a:r>
              </a:p>
            </p:txBody>
          </p:sp>
        </mc:Fallback>
      </mc:AlternateContent>
      <p:sp>
        <p:nvSpPr>
          <p:cNvPr id="2" name="Θέση αριθμού διαφάνειας 1"/>
          <p:cNvSpPr>
            <a:spLocks noGrp="1"/>
          </p:cNvSpPr>
          <p:nvPr>
            <p:ph type="sldNum" sz="quarter" idx="12"/>
          </p:nvPr>
        </p:nvSpPr>
        <p:spPr/>
        <p:txBody>
          <a:bodyPr/>
          <a:lstStyle/>
          <a:p>
            <a:fld id="{63A1716D-785E-498B-B65C-0125213A9251}" type="slidenum">
              <a:rPr lang="el-GR" smtClean="0"/>
              <a:pPr/>
              <a:t>12</a:t>
            </a:fld>
            <a:endParaRPr lang="el-GR"/>
          </a:p>
        </p:txBody>
      </p:sp>
    </p:spTree>
    <p:extLst>
      <p:ext uri="{BB962C8B-B14F-4D97-AF65-F5344CB8AC3E}">
        <p14:creationId xmlns:p14="http://schemas.microsoft.com/office/powerpoint/2010/main" val="3200788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403752"/>
            <a:ext cx="9108504" cy="523220"/>
          </a:xfrm>
          <a:prstGeom prst="rect">
            <a:avLst/>
          </a:prstGeom>
          <a:noFill/>
        </p:spPr>
        <p:txBody>
          <a:bodyPr wrap="square" rtlCol="0">
            <a:spAutoFit/>
          </a:bodyPr>
          <a:lstStyle/>
          <a:p>
            <a:pPr algn="ctr"/>
            <a:r>
              <a:rPr lang="en-US" sz="2800" b="1" dirty="0">
                <a:solidFill>
                  <a:srgbClr val="FF0000"/>
                </a:solidFill>
              </a:rPr>
              <a:t>Interpretation</a:t>
            </a:r>
            <a:endParaRPr lang="el-GR" sz="2800" b="1" dirty="0">
              <a:solidFill>
                <a:srgbClr val="FF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823023207"/>
              </p:ext>
            </p:extLst>
          </p:nvPr>
        </p:nvGraphicFramePr>
        <p:xfrm>
          <a:off x="35496" y="1124744"/>
          <a:ext cx="9145016" cy="1715256"/>
        </p:xfrm>
        <a:graphic>
          <a:graphicData uri="http://schemas.openxmlformats.org/drawingml/2006/table">
            <a:tbl>
              <a:tblPr firstRow="1" bandRow="1">
                <a:tableStyleId>{5C22544A-7EE6-4342-B048-85BDC9FD1C3A}</a:tableStyleId>
              </a:tblPr>
              <a:tblGrid>
                <a:gridCol w="3127311">
                  <a:extLst>
                    <a:ext uri="{9D8B030D-6E8A-4147-A177-3AD203B41FA5}">
                      <a16:colId xmlns:a16="http://schemas.microsoft.com/office/drawing/2014/main" val="20000"/>
                    </a:ext>
                  </a:extLst>
                </a:gridCol>
                <a:gridCol w="3127311">
                  <a:extLst>
                    <a:ext uri="{9D8B030D-6E8A-4147-A177-3AD203B41FA5}">
                      <a16:colId xmlns:a16="http://schemas.microsoft.com/office/drawing/2014/main" val="20001"/>
                    </a:ext>
                  </a:extLst>
                </a:gridCol>
                <a:gridCol w="2890394">
                  <a:extLst>
                    <a:ext uri="{9D8B030D-6E8A-4147-A177-3AD203B41FA5}">
                      <a16:colId xmlns:a16="http://schemas.microsoft.com/office/drawing/2014/main" val="20002"/>
                    </a:ext>
                  </a:extLst>
                </a:gridCol>
              </a:tblGrid>
              <a:tr h="432048">
                <a:tc>
                  <a:txBody>
                    <a:bodyPr/>
                    <a:lstStyle/>
                    <a:p>
                      <a:endParaRPr lang="el-GR" dirty="0"/>
                    </a:p>
                  </a:txBody>
                  <a:tcPr/>
                </a:tc>
                <a:tc>
                  <a:txBody>
                    <a:bodyPr/>
                    <a:lstStyle/>
                    <a:p>
                      <a:r>
                        <a:rPr lang="en-US" dirty="0"/>
                        <a:t>Age: </a:t>
                      </a:r>
                      <a:r>
                        <a:rPr lang="el-GR" dirty="0"/>
                        <a:t>0 = 50-64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Age:</a:t>
                      </a:r>
                      <a:r>
                        <a:rPr lang="en-US" baseline="0" dirty="0"/>
                        <a:t> </a:t>
                      </a:r>
                      <a:r>
                        <a:rPr lang="el-GR" dirty="0"/>
                        <a:t>1 = 65-74</a:t>
                      </a:r>
                    </a:p>
                  </a:txBody>
                  <a:tcPr/>
                </a:tc>
                <a:extLst>
                  <a:ext uri="{0D108BD9-81ED-4DB2-BD59-A6C34878D82A}">
                    <a16:rowId xmlns:a16="http://schemas.microsoft.com/office/drawing/2014/main" val="10000"/>
                  </a:ext>
                </a:extLst>
              </a:tr>
              <a:tr h="640080">
                <a:tc>
                  <a:txBody>
                    <a:bodyPr/>
                    <a:lstStyle/>
                    <a:p>
                      <a:r>
                        <a:rPr lang="en-US" dirty="0"/>
                        <a:t>Smoke: 0 = No/ex </a:t>
                      </a:r>
                      <a:endParaRPr lang="el-GR" dirty="0"/>
                    </a:p>
                  </a:txBody>
                  <a:tcPr/>
                </a:tc>
                <a:tc>
                  <a:txBody>
                    <a:bodyPr/>
                    <a:lstStyle/>
                    <a:p>
                      <a:endParaRPr lang="el-GR" dirty="0"/>
                    </a:p>
                  </a:txBody>
                  <a:tcPr>
                    <a:blipFill rotWithShape="1">
                      <a:blip r:embed="rId3"/>
                      <a:stretch>
                        <a:fillRect l="-100195" t="-71429" r="-92398" b="-100000"/>
                      </a:stretch>
                    </a:blipFill>
                  </a:tcPr>
                </a:tc>
                <a:tc>
                  <a:txBody>
                    <a:bodyPr/>
                    <a:lstStyle/>
                    <a:p>
                      <a:endParaRPr lang="el-GR" dirty="0"/>
                    </a:p>
                  </a:txBody>
                  <a:tcPr>
                    <a:blipFill rotWithShape="1">
                      <a:blip r:embed="rId3"/>
                      <a:stretch>
                        <a:fillRect l="-216667" t="-71429" b="-100000"/>
                      </a:stretch>
                    </a:blipFill>
                  </a:tcPr>
                </a:tc>
                <a:extLst>
                  <a:ext uri="{0D108BD9-81ED-4DB2-BD59-A6C34878D82A}">
                    <a16:rowId xmlns:a16="http://schemas.microsoft.com/office/drawing/2014/main" val="10001"/>
                  </a:ext>
                </a:extLst>
              </a:tr>
              <a:tr h="643128">
                <a:tc>
                  <a:txBody>
                    <a:bodyPr/>
                    <a:lstStyle/>
                    <a:p>
                      <a:r>
                        <a:rPr lang="en-US" dirty="0"/>
                        <a:t>Smoke: 1 = Yes </a:t>
                      </a:r>
                      <a:endParaRPr lang="el-GR" dirty="0"/>
                    </a:p>
                  </a:txBody>
                  <a:tcPr/>
                </a:tc>
                <a:tc>
                  <a:txBody>
                    <a:bodyPr/>
                    <a:lstStyle/>
                    <a:p>
                      <a:endParaRPr lang="el-GR" dirty="0"/>
                    </a:p>
                  </a:txBody>
                  <a:tcPr>
                    <a:blipFill rotWithShape="1">
                      <a:blip r:embed="rId3"/>
                      <a:stretch>
                        <a:fillRect l="-100195" t="-171429" r="-92398"/>
                      </a:stretch>
                    </a:blipFill>
                  </a:tcPr>
                </a:tc>
                <a:tc>
                  <a:txBody>
                    <a:bodyPr/>
                    <a:lstStyle/>
                    <a:p>
                      <a:endParaRPr lang="el-GR" dirty="0"/>
                    </a:p>
                  </a:txBody>
                  <a:tcPr>
                    <a:blipFill rotWithShape="1">
                      <a:blip r:embed="rId3"/>
                      <a:stretch>
                        <a:fillRect l="-216667" t="-171429"/>
                      </a:stretch>
                    </a:blipFill>
                  </a:tcPr>
                </a:tc>
                <a:extLst>
                  <a:ext uri="{0D108BD9-81ED-4DB2-BD59-A6C34878D82A}">
                    <a16:rowId xmlns:a16="http://schemas.microsoft.com/office/drawing/2014/main" val="10002"/>
                  </a:ext>
                </a:extLst>
              </a:tr>
            </a:tbl>
          </a:graphicData>
        </a:graphic>
      </p:graphicFrame>
      <p:sp>
        <p:nvSpPr>
          <p:cNvPr id="5" name="TextBox 4"/>
          <p:cNvSpPr txBox="1"/>
          <p:nvPr/>
        </p:nvSpPr>
        <p:spPr>
          <a:xfrm>
            <a:off x="0" y="2852936"/>
            <a:ext cx="9108504" cy="3693319"/>
          </a:xfrm>
          <a:prstGeom prst="rect">
            <a:avLst/>
          </a:prstGeom>
          <a:noFill/>
        </p:spPr>
        <p:txBody>
          <a:bodyPr wrap="square" rtlCol="0">
            <a:spAutoFit/>
          </a:bodyPr>
          <a:lstStyle/>
          <a:p>
            <a:r>
              <a:rPr lang="en-US" dirty="0"/>
              <a:t>The relative risk due to age=65-74 for non smokers is 3.175 – increased mortality for older as compared to younger non smokers by 3.176 – 1 = 2.17 =  217%</a:t>
            </a:r>
          </a:p>
          <a:p>
            <a:endParaRPr lang="en-US" dirty="0"/>
          </a:p>
          <a:p>
            <a:r>
              <a:rPr lang="en-US" dirty="0"/>
              <a:t>The relative risk due to smoking for 50-64 years old is 2.023 – increased mortality for smokers as compared to non smokers individuals of 50-64  by 2.023 – 1 = 1.023 =  102%</a:t>
            </a:r>
          </a:p>
          <a:p>
            <a:endParaRPr lang="en-US" dirty="0"/>
          </a:p>
          <a:p>
            <a:r>
              <a:rPr lang="en-US" dirty="0"/>
              <a:t> The relative risk due to smoking and being 65-74 years old is 4.43 – increased mortality for older smokers as compared to younger non smokers by 4.43 – 1 = 3.43 =  343% AND NOT ….</a:t>
            </a:r>
          </a:p>
          <a:p>
            <a:endParaRPr lang="en-US" dirty="0"/>
          </a:p>
          <a:p>
            <a:r>
              <a:rPr lang="en-US" dirty="0"/>
              <a:t>6.425 (3.176X2.023) (increased mortality by 543%) as it would have been had interaction being absent.</a:t>
            </a:r>
            <a:endParaRPr lang="el-GR" dirty="0"/>
          </a:p>
        </p:txBody>
      </p:sp>
      <p:sp>
        <p:nvSpPr>
          <p:cNvPr id="6" name="Oval 5"/>
          <p:cNvSpPr/>
          <p:nvPr/>
        </p:nvSpPr>
        <p:spPr>
          <a:xfrm>
            <a:off x="6516216" y="1916832"/>
            <a:ext cx="1512168"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10" name="TextBox 9"/>
          <p:cNvSpPr txBox="1"/>
          <p:nvPr/>
        </p:nvSpPr>
        <p:spPr>
          <a:xfrm>
            <a:off x="8301873" y="1547500"/>
            <a:ext cx="806631" cy="369332"/>
          </a:xfrm>
          <a:prstGeom prst="rect">
            <a:avLst/>
          </a:prstGeom>
          <a:noFill/>
          <a:ln>
            <a:solidFill>
              <a:srgbClr val="FF0000"/>
            </a:solidFill>
          </a:ln>
        </p:spPr>
        <p:txBody>
          <a:bodyPr wrap="none" rtlCol="0">
            <a:spAutoFit/>
          </a:bodyPr>
          <a:lstStyle/>
          <a:p>
            <a:r>
              <a:rPr lang="en-US" dirty="0">
                <a:solidFill>
                  <a:srgbClr val="FF0000"/>
                </a:solidFill>
              </a:rPr>
              <a:t>6.425</a:t>
            </a:r>
            <a:endParaRPr lang="el-GR" dirty="0">
              <a:solidFill>
                <a:srgbClr val="FF0000"/>
              </a:solidFill>
            </a:endParaRPr>
          </a:p>
        </p:txBody>
      </p:sp>
      <p:cxnSp>
        <p:nvCxnSpPr>
          <p:cNvPr id="12" name="Straight Arrow Connector 11"/>
          <p:cNvCxnSpPr>
            <a:stCxn id="6" idx="7"/>
          </p:cNvCxnSpPr>
          <p:nvPr/>
        </p:nvCxnSpPr>
        <p:spPr>
          <a:xfrm flipV="1">
            <a:off x="7806932" y="1732166"/>
            <a:ext cx="494941" cy="31857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87624" y="764704"/>
            <a:ext cx="6229590" cy="369332"/>
          </a:xfrm>
          <a:prstGeom prst="rect">
            <a:avLst/>
          </a:prstGeom>
          <a:noFill/>
        </p:spPr>
        <p:txBody>
          <a:bodyPr wrap="none" rtlCol="0">
            <a:spAutoFit/>
          </a:bodyPr>
          <a:lstStyle/>
          <a:p>
            <a:r>
              <a:rPr lang="en-US" b="1" dirty="0"/>
              <a:t>Estimated ORs for combinations of smoking and age  </a:t>
            </a:r>
            <a:endParaRPr lang="el-GR" b="1" dirty="0"/>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13</a:t>
            </a:fld>
            <a:endParaRPr lang="el-GR"/>
          </a:p>
        </p:txBody>
      </p:sp>
    </p:spTree>
    <p:extLst>
      <p:ext uri="{BB962C8B-B14F-4D97-AF65-F5344CB8AC3E}">
        <p14:creationId xmlns:p14="http://schemas.microsoft.com/office/powerpoint/2010/main" val="3739365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580618"/>
            <a:ext cx="9108504" cy="400110"/>
          </a:xfrm>
          <a:prstGeom prst="rect">
            <a:avLst/>
          </a:prstGeom>
          <a:noFill/>
        </p:spPr>
        <p:txBody>
          <a:bodyPr wrap="square" rtlCol="0">
            <a:spAutoFit/>
          </a:bodyPr>
          <a:lstStyle/>
          <a:p>
            <a:pPr algn="ctr"/>
            <a:r>
              <a:rPr lang="en-US" sz="2000" b="1" dirty="0">
                <a:solidFill>
                  <a:srgbClr val="FF0000"/>
                </a:solidFill>
              </a:rPr>
              <a:t>INTERPRETATION OF INTERACTION ON MULTIPLICATIVE SCALE</a:t>
            </a:r>
            <a:endParaRPr lang="el-GR" sz="2000" b="1" dirty="0">
              <a:solidFill>
                <a:srgbClr val="FF0000"/>
              </a:solidFill>
            </a:endParaRPr>
          </a:p>
        </p:txBody>
      </p:sp>
      <mc:AlternateContent xmlns:mc="http://schemas.openxmlformats.org/markup-compatibility/2006" xmlns:a14="http://schemas.microsoft.com/office/drawing/2010/main">
        <mc:Choice Requires="a14">
          <p:sp>
            <p:nvSpPr>
              <p:cNvPr id="5" name="TextBox 4"/>
              <p:cNvSpPr txBox="1"/>
              <p:nvPr/>
            </p:nvSpPr>
            <p:spPr>
              <a:xfrm>
                <a:off x="15009" y="1124744"/>
                <a:ext cx="9108504" cy="5359159"/>
              </a:xfrm>
              <a:prstGeom prst="rect">
                <a:avLst/>
              </a:prstGeom>
              <a:noFill/>
            </p:spPr>
            <p:txBody>
              <a:bodyPr wrap="square" rtlCol="0">
                <a:spAutoFit/>
              </a:bodyPr>
              <a:lstStyle/>
              <a:p>
                <a:r>
                  <a:rPr lang="en-US" sz="2000" i="1" dirty="0"/>
                  <a:t>NOTE: when the coefficients for the main effects (log of rate ratios or log odds ratios) are both positive (rate or odds ratios &gt;1)</a:t>
                </a:r>
              </a:p>
              <a:p>
                <a:endParaRPr lang="en-US" sz="2000" i="1" dirty="0"/>
              </a:p>
              <a:p>
                <a:r>
                  <a:rPr lang="en-US" sz="2000" dirty="0"/>
                  <a:t>• interaction coefficient </a:t>
                </a:r>
                <a:r>
                  <a:rPr lang="el-GR" sz="2000" dirty="0"/>
                  <a:t>β</a:t>
                </a:r>
                <a:r>
                  <a:rPr lang="el-GR" sz="2000" baseline="-25000" dirty="0"/>
                  <a:t>3</a:t>
                </a:r>
                <a:r>
                  <a:rPr lang="el-GR" sz="2000" dirty="0"/>
                  <a:t> =</a:t>
                </a:r>
                <a:r>
                  <a:rPr lang="en-US" sz="2000" dirty="0"/>
                  <a:t>0  multiplicatively index </a:t>
                </a:r>
                <a14:m>
                  <m:oMath xmlns:m="http://schemas.openxmlformats.org/officeDocument/2006/math">
                    <m:sSup>
                      <m:sSupPr>
                        <m:ctrlPr>
                          <a:rPr lang="en-GB" sz="2000" b="1" i="1" smtClean="0">
                            <a:solidFill>
                              <a:schemeClr val="tx1"/>
                            </a:solidFill>
                            <a:latin typeface="Cambria Math" panose="02040503050406030204" pitchFamily="18" charset="0"/>
                          </a:rPr>
                        </m:ctrlPr>
                      </m:sSupPr>
                      <m:e>
                        <m:r>
                          <a:rPr lang="en-US" sz="2000" b="1" i="1">
                            <a:solidFill>
                              <a:schemeClr val="tx1"/>
                            </a:solidFill>
                            <a:latin typeface="Cambria Math"/>
                          </a:rPr>
                          <m:t>𝒆</m:t>
                        </m:r>
                      </m:e>
                      <m:sup>
                        <m:sSub>
                          <m:sSubPr>
                            <m:ctrlPr>
                              <a:rPr lang="en-US" sz="2000" b="1" i="1">
                                <a:solidFill>
                                  <a:schemeClr val="tx1"/>
                                </a:solidFill>
                                <a:latin typeface="Cambria Math" panose="02040503050406030204" pitchFamily="18" charset="0"/>
                              </a:rPr>
                            </m:ctrlPr>
                          </m:sSubPr>
                          <m:e>
                            <m:r>
                              <a:rPr lang="el-GR" sz="2000" b="1" i="1">
                                <a:solidFill>
                                  <a:schemeClr val="tx1"/>
                                </a:solidFill>
                                <a:latin typeface="Cambria Math"/>
                              </a:rPr>
                              <m:t>𝜷</m:t>
                            </m:r>
                          </m:e>
                          <m:sub>
                            <m:r>
                              <a:rPr lang="en-US" sz="2000" b="1" i="1">
                                <a:solidFill>
                                  <a:schemeClr val="tx1"/>
                                </a:solidFill>
                                <a:latin typeface="Cambria Math"/>
                              </a:rPr>
                              <m:t>𝟑</m:t>
                            </m:r>
                          </m:sub>
                        </m:sSub>
                      </m:sup>
                    </m:sSup>
                  </m:oMath>
                </a14:m>
                <a:r>
                  <a:rPr lang="en-US" sz="2000" dirty="0"/>
                  <a:t>=1 </a:t>
                </a:r>
                <a:r>
                  <a:rPr lang="en-US" sz="2000" dirty="0">
                    <a:sym typeface="Wingdings" pitchFamily="2" charset="2"/>
                  </a:rPr>
                  <a:t>: </a:t>
                </a:r>
                <a:r>
                  <a:rPr lang="en-US" sz="2000" dirty="0"/>
                  <a:t>no interaction, e.g. </a:t>
                </a:r>
                <a:r>
                  <a:rPr lang="en-US" sz="2000" b="1" dirty="0"/>
                  <a:t>smoke </a:t>
                </a:r>
                <a:r>
                  <a:rPr lang="en-US" sz="2000" dirty="0"/>
                  <a:t>and </a:t>
                </a:r>
                <a:r>
                  <a:rPr lang="en-US" sz="2000" b="1" dirty="0"/>
                  <a:t>age </a:t>
                </a:r>
                <a:r>
                  <a:rPr lang="en-GB" sz="2000" dirty="0"/>
                  <a:t>combine multiplicatively</a:t>
                </a:r>
              </a:p>
              <a:p>
                <a:endParaRPr lang="en-GB" sz="2000" dirty="0"/>
              </a:p>
              <a:p>
                <a:r>
                  <a:rPr lang="en-US" sz="2000" dirty="0"/>
                  <a:t>• interaction coefficient </a:t>
                </a:r>
                <a:r>
                  <a:rPr lang="el-GR" sz="2000" dirty="0"/>
                  <a:t>β</a:t>
                </a:r>
                <a:r>
                  <a:rPr lang="el-GR" sz="2000" baseline="-25000" dirty="0"/>
                  <a:t>3 </a:t>
                </a:r>
                <a:r>
                  <a:rPr lang="en-US" sz="2000" dirty="0"/>
                  <a:t>&lt;0 multiplicativity index </a:t>
                </a:r>
                <a14:m>
                  <m:oMath xmlns:m="http://schemas.openxmlformats.org/officeDocument/2006/math">
                    <m:sSup>
                      <m:sSupPr>
                        <m:ctrlPr>
                          <a:rPr lang="en-GB" sz="2000" b="1" i="1">
                            <a:latin typeface="Cambria Math" panose="02040503050406030204" pitchFamily="18" charset="0"/>
                          </a:rPr>
                        </m:ctrlPr>
                      </m:sSupPr>
                      <m:e>
                        <m:r>
                          <a:rPr lang="en-US" sz="2000" b="1" i="1">
                            <a:latin typeface="Cambria Math"/>
                          </a:rPr>
                          <m:t>𝒆</m:t>
                        </m:r>
                      </m:e>
                      <m:sup>
                        <m:sSub>
                          <m:sSubPr>
                            <m:ctrlPr>
                              <a:rPr lang="en-US" sz="2000" b="1" i="1">
                                <a:latin typeface="Cambria Math" panose="02040503050406030204" pitchFamily="18" charset="0"/>
                              </a:rPr>
                            </m:ctrlPr>
                          </m:sSubPr>
                          <m:e>
                            <m:r>
                              <a:rPr lang="el-GR" sz="2000" b="1" i="1">
                                <a:latin typeface="Cambria Math"/>
                              </a:rPr>
                              <m:t>𝜷</m:t>
                            </m:r>
                          </m:e>
                          <m:sub>
                            <m:r>
                              <a:rPr lang="en-US" sz="2000" b="1" i="1">
                                <a:latin typeface="Cambria Math"/>
                              </a:rPr>
                              <m:t>𝟑</m:t>
                            </m:r>
                          </m:sub>
                        </m:sSub>
                      </m:sup>
                    </m:sSup>
                  </m:oMath>
                </a14:m>
                <a:r>
                  <a:rPr lang="el-GR" sz="2000" dirty="0"/>
                  <a:t>&lt;</a:t>
                </a:r>
                <a:r>
                  <a:rPr lang="en-US" sz="2000" dirty="0"/>
                  <a:t>1 (as is in our example) : combined effect of e.g. </a:t>
                </a:r>
                <a:r>
                  <a:rPr lang="en-US" sz="2000" b="1" dirty="0"/>
                  <a:t>smoke </a:t>
                </a:r>
                <a:r>
                  <a:rPr lang="en-US" sz="2000" dirty="0"/>
                  <a:t>and </a:t>
                </a:r>
                <a:r>
                  <a:rPr lang="en-US" sz="2000" b="1" dirty="0"/>
                  <a:t>age </a:t>
                </a:r>
                <a:r>
                  <a:rPr lang="en-US" sz="2000" b="1" i="1" dirty="0"/>
                  <a:t>less </a:t>
                </a:r>
                <a:r>
                  <a:rPr lang="en-US" sz="2000" dirty="0"/>
                  <a:t>than multiplicative (sub-multiplicative)</a:t>
                </a:r>
              </a:p>
              <a:p>
                <a:endParaRPr lang="en-US" sz="2000" dirty="0"/>
              </a:p>
              <a:p>
                <a:r>
                  <a:rPr lang="en-US" sz="2000" dirty="0"/>
                  <a:t>• interaction coefficient </a:t>
                </a:r>
                <a:r>
                  <a:rPr lang="el-GR" sz="2000" dirty="0"/>
                  <a:t>β</a:t>
                </a:r>
                <a:r>
                  <a:rPr lang="el-GR" sz="2000" baseline="-25000" dirty="0"/>
                  <a:t>3 </a:t>
                </a:r>
                <a:r>
                  <a:rPr lang="en-US" sz="2000" dirty="0"/>
                  <a:t>&gt;0 multiplicativity index </a:t>
                </a:r>
                <a14:m>
                  <m:oMath xmlns:m="http://schemas.openxmlformats.org/officeDocument/2006/math">
                    <m:sSup>
                      <m:sSupPr>
                        <m:ctrlPr>
                          <a:rPr lang="en-GB" sz="2000" b="1" i="1">
                            <a:latin typeface="Cambria Math" panose="02040503050406030204" pitchFamily="18" charset="0"/>
                          </a:rPr>
                        </m:ctrlPr>
                      </m:sSupPr>
                      <m:e>
                        <m:r>
                          <a:rPr lang="en-US" sz="2000" b="1" i="1">
                            <a:latin typeface="Cambria Math"/>
                          </a:rPr>
                          <m:t>𝒆</m:t>
                        </m:r>
                      </m:e>
                      <m:sup>
                        <m:sSub>
                          <m:sSubPr>
                            <m:ctrlPr>
                              <a:rPr lang="en-US" sz="2000" b="1" i="1">
                                <a:latin typeface="Cambria Math" panose="02040503050406030204" pitchFamily="18" charset="0"/>
                              </a:rPr>
                            </m:ctrlPr>
                          </m:sSubPr>
                          <m:e>
                            <m:r>
                              <a:rPr lang="el-GR" sz="2000" b="1" i="1">
                                <a:latin typeface="Cambria Math"/>
                              </a:rPr>
                              <m:t>𝜷</m:t>
                            </m:r>
                          </m:e>
                          <m:sub>
                            <m:r>
                              <a:rPr lang="en-US" sz="2000" b="1" i="1">
                                <a:latin typeface="Cambria Math"/>
                              </a:rPr>
                              <m:t>𝟑</m:t>
                            </m:r>
                          </m:sub>
                        </m:sSub>
                      </m:sup>
                    </m:sSup>
                  </m:oMath>
                </a14:m>
                <a:r>
                  <a:rPr lang="en-US" sz="2000" dirty="0"/>
                  <a:t>&gt;1 : combined effect of e.g. </a:t>
                </a:r>
                <a:r>
                  <a:rPr lang="en-US" sz="2000" b="1" dirty="0"/>
                  <a:t>smoke </a:t>
                </a:r>
                <a:r>
                  <a:rPr lang="en-US" sz="2000" dirty="0"/>
                  <a:t>and </a:t>
                </a:r>
                <a:r>
                  <a:rPr lang="en-GB" sz="2000" b="1" dirty="0"/>
                  <a:t>age </a:t>
                </a:r>
                <a:r>
                  <a:rPr lang="en-GB" sz="2000" i="1" dirty="0"/>
                  <a:t>greater </a:t>
                </a:r>
                <a:r>
                  <a:rPr lang="en-GB" sz="2000" dirty="0"/>
                  <a:t>than multiplicative (super multiplicative)</a:t>
                </a:r>
              </a:p>
              <a:p>
                <a:endParaRPr lang="en-GB" sz="2000" dirty="0"/>
              </a:p>
              <a:p>
                <a:r>
                  <a:rPr lang="en-US" sz="2000" dirty="0">
                    <a:solidFill>
                      <a:srgbClr val="FF0000"/>
                    </a:solidFill>
                  </a:rPr>
                  <a:t>NOTE: </a:t>
                </a:r>
              </a:p>
              <a:p>
                <a:r>
                  <a:rPr lang="en-US" sz="2000" dirty="0">
                    <a:solidFill>
                      <a:srgbClr val="FF0000"/>
                    </a:solidFill>
                  </a:rPr>
                  <a:t>low power : false negative results [type II error]</a:t>
                </a:r>
              </a:p>
              <a:p>
                <a:r>
                  <a:rPr lang="en-GB" sz="2000" dirty="0">
                    <a:solidFill>
                      <a:srgbClr val="FF0000"/>
                    </a:solidFill>
                  </a:rPr>
                  <a:t>multiple tests:  false positive results [type I error]</a:t>
                </a:r>
                <a:endParaRPr lang="el-GR" sz="20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5009" y="1124744"/>
                <a:ext cx="9108504" cy="5359159"/>
              </a:xfrm>
              <a:prstGeom prst="rect">
                <a:avLst/>
              </a:prstGeom>
              <a:blipFill rotWithShape="0">
                <a:blip r:embed="rId3"/>
                <a:stretch>
                  <a:fillRect l="-669" t="-683" r="-803" b="-1024"/>
                </a:stretch>
              </a:blipFill>
            </p:spPr>
            <p:txBody>
              <a:bodyPr/>
              <a:lstStyle/>
              <a:p>
                <a:r>
                  <a:rPr lang="en-US">
                    <a:noFill/>
                  </a:rPr>
                  <a:t> </a:t>
                </a:r>
              </a:p>
            </p:txBody>
          </p:sp>
        </mc:Fallback>
      </mc:AlternateContent>
      <p:sp>
        <p:nvSpPr>
          <p:cNvPr id="2" name="Θέση αριθμού διαφάνειας 1"/>
          <p:cNvSpPr>
            <a:spLocks noGrp="1"/>
          </p:cNvSpPr>
          <p:nvPr>
            <p:ph type="sldNum" sz="quarter" idx="12"/>
          </p:nvPr>
        </p:nvSpPr>
        <p:spPr/>
        <p:txBody>
          <a:bodyPr/>
          <a:lstStyle/>
          <a:p>
            <a:fld id="{63A1716D-785E-498B-B65C-0125213A9251}" type="slidenum">
              <a:rPr lang="el-GR" smtClean="0"/>
              <a:pPr/>
              <a:t>14</a:t>
            </a:fld>
            <a:endParaRPr lang="el-GR"/>
          </a:p>
        </p:txBody>
      </p:sp>
    </p:spTree>
    <p:extLst>
      <p:ext uri="{BB962C8B-B14F-4D97-AF65-F5344CB8AC3E}">
        <p14:creationId xmlns:p14="http://schemas.microsoft.com/office/powerpoint/2010/main" val="1585411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43818"/>
            <a:ext cx="8286808" cy="1228998"/>
          </a:xfrm>
        </p:spPr>
        <p:txBody>
          <a:bodyPr>
            <a:noAutofit/>
          </a:bodyPr>
          <a:lstStyle/>
          <a:p>
            <a:r>
              <a:rPr lang="en-US" sz="4000" b="1" dirty="0">
                <a:solidFill>
                  <a:srgbClr val="FF0000"/>
                </a:solidFill>
              </a:rPr>
              <a:t>Interaction on additive scale</a:t>
            </a:r>
            <a:endParaRPr lang="el-GR" sz="4000" b="1" dirty="0">
              <a:solidFill>
                <a:srgbClr val="FF0000"/>
              </a:solidFill>
            </a:endParaRPr>
          </a:p>
        </p:txBody>
      </p:sp>
      <mc:AlternateContent xmlns:mc="http://schemas.openxmlformats.org/markup-compatibility/2006" xmlns:a14="http://schemas.microsoft.com/office/drawing/2010/main">
        <mc:Choice Requires="a14">
          <p:sp>
            <p:nvSpPr>
              <p:cNvPr id="3" name="Rectangle 2"/>
              <p:cNvSpPr/>
              <p:nvPr/>
            </p:nvSpPr>
            <p:spPr>
              <a:xfrm>
                <a:off x="126124" y="1981200"/>
                <a:ext cx="8891752" cy="3799438"/>
              </a:xfrm>
              <a:prstGeom prst="rect">
                <a:avLst/>
              </a:prstGeom>
            </p:spPr>
            <p:txBody>
              <a:bodyPr wrap="square">
                <a:spAutoFit/>
              </a:bodyPr>
              <a:lstStyle/>
              <a:p>
                <a:r>
                  <a:rPr lang="en-US" sz="2400" dirty="0"/>
                  <a:t>Recall: </a:t>
                </a:r>
              </a:p>
              <a:p>
                <a:endParaRPr lang="en-US" sz="2400" dirty="0"/>
              </a:p>
              <a:p>
                <a:r>
                  <a:rPr lang="en-US" sz="2400" dirty="0"/>
                  <a:t>interaction coefficient </a:t>
                </a:r>
                <a:r>
                  <a:rPr lang="el-GR" sz="2400" dirty="0"/>
                  <a:t>β</a:t>
                </a:r>
                <a:r>
                  <a:rPr lang="el-GR" sz="2400" baseline="-25000" dirty="0"/>
                  <a:t>3 </a:t>
                </a:r>
                <a:r>
                  <a:rPr lang="en-US" sz="2400" dirty="0"/>
                  <a:t>&lt;0 multiplicativity index </a:t>
                </a:r>
                <a14:m>
                  <m:oMath xmlns:m="http://schemas.openxmlformats.org/officeDocument/2006/math">
                    <m:sSup>
                      <m:sSupPr>
                        <m:ctrlPr>
                          <a:rPr lang="en-GB" sz="2400" b="1" i="1">
                            <a:latin typeface="Cambria Math" panose="02040503050406030204" pitchFamily="18" charset="0"/>
                          </a:rPr>
                        </m:ctrlPr>
                      </m:sSupPr>
                      <m:e>
                        <m:r>
                          <a:rPr lang="en-US" sz="2400" b="1" i="1">
                            <a:latin typeface="Cambria Math"/>
                          </a:rPr>
                          <m:t>𝒆</m:t>
                        </m:r>
                      </m:e>
                      <m:sup>
                        <m:sSub>
                          <m:sSubPr>
                            <m:ctrlPr>
                              <a:rPr lang="en-US" sz="2400" b="1" i="1">
                                <a:latin typeface="Cambria Math" panose="02040503050406030204" pitchFamily="18" charset="0"/>
                              </a:rPr>
                            </m:ctrlPr>
                          </m:sSubPr>
                          <m:e>
                            <m:r>
                              <a:rPr lang="el-GR" sz="2400" b="1" i="1">
                                <a:latin typeface="Cambria Math"/>
                              </a:rPr>
                              <m:t>𝜷</m:t>
                            </m:r>
                          </m:e>
                          <m:sub>
                            <m:r>
                              <a:rPr lang="en-US" sz="2400" b="1" i="1">
                                <a:latin typeface="Cambria Math"/>
                              </a:rPr>
                              <m:t>𝟑</m:t>
                            </m:r>
                          </m:sub>
                        </m:sSub>
                      </m:sup>
                    </m:sSup>
                  </m:oMath>
                </a14:m>
                <a:r>
                  <a:rPr lang="el-GR" sz="2400" dirty="0"/>
                  <a:t>&lt;</a:t>
                </a:r>
                <a:r>
                  <a:rPr lang="en-US" sz="2400" dirty="0"/>
                  <a:t>1:  combined effect of </a:t>
                </a:r>
                <a:r>
                  <a:rPr lang="en-US" sz="2400" b="1" dirty="0"/>
                  <a:t>smoke </a:t>
                </a:r>
                <a:r>
                  <a:rPr lang="en-US" sz="2400" dirty="0"/>
                  <a:t>and </a:t>
                </a:r>
                <a:r>
                  <a:rPr lang="en-US" sz="2400" b="1" dirty="0"/>
                  <a:t>age </a:t>
                </a:r>
                <a:r>
                  <a:rPr lang="en-US" sz="2400" b="1" i="1" dirty="0"/>
                  <a:t>less </a:t>
                </a:r>
                <a:r>
                  <a:rPr lang="en-US" sz="2400" dirty="0"/>
                  <a:t>than multiplicative (sub-multiplicative)</a:t>
                </a:r>
              </a:p>
              <a:p>
                <a:endParaRPr lang="en-US" sz="2400" b="1" dirty="0">
                  <a:solidFill>
                    <a:srgbClr val="FF0000"/>
                  </a:solidFill>
                </a:endParaRPr>
              </a:p>
              <a:p>
                <a:endParaRPr lang="en-US" sz="2400" b="1" dirty="0">
                  <a:solidFill>
                    <a:srgbClr val="FF0000"/>
                  </a:solidFill>
                </a:endParaRPr>
              </a:p>
              <a:p>
                <a:endParaRPr lang="en-US" sz="2400" b="1" dirty="0">
                  <a:solidFill>
                    <a:srgbClr val="FF0000"/>
                  </a:solidFill>
                </a:endParaRPr>
              </a:p>
              <a:p>
                <a:r>
                  <a:rPr lang="en-US" sz="2400" b="1" dirty="0">
                    <a:solidFill>
                      <a:srgbClr val="FF0000"/>
                    </a:solidFill>
                  </a:rPr>
                  <a:t>MAYBE ADDITIVE??????</a:t>
                </a:r>
              </a:p>
              <a:p>
                <a:r>
                  <a:rPr lang="en-US" sz="2400" dirty="0"/>
                  <a:t>- Compare differences instead of ratios</a:t>
                </a:r>
              </a:p>
            </p:txBody>
          </p:sp>
        </mc:Choice>
        <mc:Fallback xmlns="">
          <p:sp>
            <p:nvSpPr>
              <p:cNvPr id="3" name="Rectangle 2"/>
              <p:cNvSpPr>
                <a:spLocks noRot="1" noChangeAspect="1" noMove="1" noResize="1" noEditPoints="1" noAdjustHandles="1" noChangeArrowheads="1" noChangeShapeType="1" noTextEdit="1"/>
              </p:cNvSpPr>
              <p:nvPr/>
            </p:nvSpPr>
            <p:spPr>
              <a:xfrm>
                <a:off x="126124" y="1981200"/>
                <a:ext cx="8891752" cy="3799438"/>
              </a:xfrm>
              <a:prstGeom prst="rect">
                <a:avLst/>
              </a:prstGeom>
              <a:blipFill rotWithShape="0">
                <a:blip r:embed="rId2"/>
                <a:stretch>
                  <a:fillRect l="-1097" t="-1284" b="-2889"/>
                </a:stretch>
              </a:blipFill>
            </p:spPr>
            <p:txBody>
              <a:bodyPr/>
              <a:lstStyle/>
              <a:p>
                <a:r>
                  <a:rPr lang="en-US">
                    <a:noFill/>
                  </a:rPr>
                  <a:t> </a:t>
                </a:r>
              </a:p>
            </p:txBody>
          </p:sp>
        </mc:Fallback>
      </mc:AlternateContent>
      <p:sp>
        <p:nvSpPr>
          <p:cNvPr id="4" name="Θέση αριθμού διαφάνειας 3"/>
          <p:cNvSpPr>
            <a:spLocks noGrp="1"/>
          </p:cNvSpPr>
          <p:nvPr>
            <p:ph type="sldNum" sz="quarter" idx="12"/>
          </p:nvPr>
        </p:nvSpPr>
        <p:spPr/>
        <p:txBody>
          <a:bodyPr/>
          <a:lstStyle/>
          <a:p>
            <a:fld id="{63A1716D-785E-498B-B65C-0125213A9251}" type="slidenum">
              <a:rPr lang="el-GR" smtClean="0"/>
              <a:pPr/>
              <a:t>15</a:t>
            </a:fld>
            <a:endParaRPr lang="el-GR"/>
          </a:p>
        </p:txBody>
      </p:sp>
    </p:spTree>
    <p:extLst>
      <p:ext uri="{BB962C8B-B14F-4D97-AF65-F5344CB8AC3E}">
        <p14:creationId xmlns:p14="http://schemas.microsoft.com/office/powerpoint/2010/main" val="3512299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1574121784"/>
              </p:ext>
            </p:extLst>
          </p:nvPr>
        </p:nvGraphicFramePr>
        <p:xfrm>
          <a:off x="533400" y="1219200"/>
          <a:ext cx="8305800" cy="504444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092200">
                  <a:extLst>
                    <a:ext uri="{9D8B030D-6E8A-4147-A177-3AD203B41FA5}">
                      <a16:colId xmlns:a16="http://schemas.microsoft.com/office/drawing/2014/main" val="20001"/>
                    </a:ext>
                  </a:extLst>
                </a:gridCol>
                <a:gridCol w="1384300">
                  <a:extLst>
                    <a:ext uri="{9D8B030D-6E8A-4147-A177-3AD203B41FA5}">
                      <a16:colId xmlns:a16="http://schemas.microsoft.com/office/drawing/2014/main" val="20002"/>
                    </a:ext>
                  </a:extLst>
                </a:gridCol>
                <a:gridCol w="1384300">
                  <a:extLst>
                    <a:ext uri="{9D8B030D-6E8A-4147-A177-3AD203B41FA5}">
                      <a16:colId xmlns:a16="http://schemas.microsoft.com/office/drawing/2014/main" val="20003"/>
                    </a:ext>
                  </a:extLst>
                </a:gridCol>
                <a:gridCol w="1384300">
                  <a:extLst>
                    <a:ext uri="{9D8B030D-6E8A-4147-A177-3AD203B41FA5}">
                      <a16:colId xmlns:a16="http://schemas.microsoft.com/office/drawing/2014/main" val="20004"/>
                    </a:ext>
                  </a:extLst>
                </a:gridCol>
                <a:gridCol w="1384300">
                  <a:extLst>
                    <a:ext uri="{9D8B030D-6E8A-4147-A177-3AD203B41FA5}">
                      <a16:colId xmlns:a16="http://schemas.microsoft.com/office/drawing/2014/main" val="20005"/>
                    </a:ext>
                  </a:extLst>
                </a:gridCol>
              </a:tblGrid>
              <a:tr h="370840">
                <a:tc>
                  <a:txBody>
                    <a:bodyPr/>
                    <a:lstStyle/>
                    <a:p>
                      <a:endParaRPr lang="en-US" sz="1400" dirty="0"/>
                    </a:p>
                  </a:txBody>
                  <a:tcPr/>
                </a:tc>
                <a:tc>
                  <a:txBody>
                    <a:bodyPr/>
                    <a:lstStyle/>
                    <a:p>
                      <a:endParaRPr lang="en-US" sz="1400" dirty="0"/>
                    </a:p>
                  </a:txBody>
                  <a:tcPr/>
                </a:tc>
                <a:tc>
                  <a:txBody>
                    <a:bodyPr/>
                    <a:lstStyle/>
                    <a:p>
                      <a:r>
                        <a:rPr lang="en-US" sz="1400" dirty="0"/>
                        <a:t>Depression</a:t>
                      </a:r>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0000"/>
                  </a:ext>
                </a:extLst>
              </a:tr>
              <a:tr h="370840">
                <a:tc>
                  <a:txBody>
                    <a:bodyPr/>
                    <a:lstStyle/>
                    <a:p>
                      <a:r>
                        <a:rPr lang="en-US" sz="1400" dirty="0"/>
                        <a:t>Prior</a:t>
                      </a:r>
                      <a:r>
                        <a:rPr lang="en-US" sz="1400" baseline="0" dirty="0"/>
                        <a:t> Vulnerability</a:t>
                      </a:r>
                      <a:endParaRPr lang="en-US" sz="1400" dirty="0"/>
                    </a:p>
                  </a:txBody>
                  <a:tcPr/>
                </a:tc>
                <a:tc>
                  <a:txBody>
                    <a:bodyPr/>
                    <a:lstStyle/>
                    <a:p>
                      <a:r>
                        <a:rPr lang="en-US" sz="1400" dirty="0"/>
                        <a:t>Stress</a:t>
                      </a:r>
                    </a:p>
                  </a:txBody>
                  <a:tcPr/>
                </a:tc>
                <a:tc>
                  <a:txBody>
                    <a:bodyPr/>
                    <a:lstStyle/>
                    <a:p>
                      <a:r>
                        <a:rPr lang="en-US" sz="1400" dirty="0"/>
                        <a:t>No</a:t>
                      </a:r>
                    </a:p>
                  </a:txBody>
                  <a:tcPr/>
                </a:tc>
                <a:tc>
                  <a:txBody>
                    <a:bodyPr/>
                    <a:lstStyle/>
                    <a:p>
                      <a:r>
                        <a:rPr lang="en-US" sz="1400" dirty="0"/>
                        <a:t>Yes</a:t>
                      </a:r>
                    </a:p>
                  </a:txBody>
                  <a:tcPr/>
                </a:tc>
                <a:tc>
                  <a:txBody>
                    <a:bodyPr/>
                    <a:lstStyle/>
                    <a:p>
                      <a:r>
                        <a:rPr lang="en-US" sz="1400" dirty="0"/>
                        <a:t>Risk of depression</a:t>
                      </a:r>
                    </a:p>
                  </a:txBody>
                  <a:tcPr/>
                </a:tc>
                <a:tc>
                  <a:txBody>
                    <a:bodyPr/>
                    <a:lstStyle/>
                    <a:p>
                      <a:endParaRPr lang="en-US" sz="1400"/>
                    </a:p>
                  </a:txBody>
                  <a:tcPr/>
                </a:tc>
                <a:extLst>
                  <a:ext uri="{0D108BD9-81ED-4DB2-BD59-A6C34878D82A}">
                    <a16:rowId xmlns:a16="http://schemas.microsoft.com/office/drawing/2014/main" val="10001"/>
                  </a:ext>
                </a:extLst>
              </a:tr>
              <a:tr h="370840">
                <a:tc>
                  <a:txBody>
                    <a:bodyPr/>
                    <a:lstStyle/>
                    <a:p>
                      <a:r>
                        <a:rPr lang="en-US" sz="1400" dirty="0"/>
                        <a:t>No</a:t>
                      </a:r>
                    </a:p>
                  </a:txBody>
                  <a:tcPr/>
                </a:tc>
                <a:tc>
                  <a:txBody>
                    <a:bodyPr/>
                    <a:lstStyle/>
                    <a:p>
                      <a:r>
                        <a:rPr lang="en-US" sz="1400" dirty="0"/>
                        <a:t>No</a:t>
                      </a:r>
                    </a:p>
                  </a:txBody>
                  <a:tcPr/>
                </a:tc>
                <a:tc>
                  <a:txBody>
                    <a:bodyPr/>
                    <a:lstStyle/>
                    <a:p>
                      <a:r>
                        <a:rPr lang="en-US" sz="1400" dirty="0"/>
                        <a:t>191</a:t>
                      </a:r>
                    </a:p>
                  </a:txBody>
                  <a:tcPr/>
                </a:tc>
                <a:tc>
                  <a:txBody>
                    <a:bodyPr/>
                    <a:lstStyle/>
                    <a:p>
                      <a:r>
                        <a:rPr lang="en-US" sz="1400" dirty="0"/>
                        <a:t>2</a:t>
                      </a:r>
                    </a:p>
                  </a:txBody>
                  <a:tcPr/>
                </a:tc>
                <a:tc>
                  <a:txBody>
                    <a:bodyPr/>
                    <a:lstStyle/>
                    <a:p>
                      <a:r>
                        <a:rPr lang="en-US" sz="1400" dirty="0"/>
                        <a:t>0.010</a:t>
                      </a:r>
                    </a:p>
                  </a:txBody>
                  <a:tcPr/>
                </a:tc>
                <a:tc>
                  <a:txBody>
                    <a:bodyPr/>
                    <a:lstStyle/>
                    <a:p>
                      <a:r>
                        <a:rPr lang="en-US" sz="1400" dirty="0"/>
                        <a:t>p</a:t>
                      </a:r>
                      <a:r>
                        <a:rPr lang="en-US" sz="1400" baseline="-25000" dirty="0"/>
                        <a:t>00</a:t>
                      </a:r>
                    </a:p>
                  </a:txBody>
                  <a:tcPr/>
                </a:tc>
                <a:extLst>
                  <a:ext uri="{0D108BD9-81ED-4DB2-BD59-A6C34878D82A}">
                    <a16:rowId xmlns:a16="http://schemas.microsoft.com/office/drawing/2014/main" val="10002"/>
                  </a:ext>
                </a:extLst>
              </a:tr>
              <a:tr h="370840">
                <a:tc>
                  <a:txBody>
                    <a:bodyPr/>
                    <a:lstStyle/>
                    <a:p>
                      <a:endParaRPr lang="en-US" sz="1400"/>
                    </a:p>
                  </a:txBody>
                  <a:tcPr/>
                </a:tc>
                <a:tc>
                  <a:txBody>
                    <a:bodyPr/>
                    <a:lstStyle/>
                    <a:p>
                      <a:r>
                        <a:rPr lang="en-US" sz="1400" dirty="0"/>
                        <a:t>Yes</a:t>
                      </a:r>
                    </a:p>
                  </a:txBody>
                  <a:tcPr/>
                </a:tc>
                <a:tc>
                  <a:txBody>
                    <a:bodyPr/>
                    <a:lstStyle/>
                    <a:p>
                      <a:r>
                        <a:rPr lang="en-US" sz="1400" dirty="0"/>
                        <a:t>79</a:t>
                      </a:r>
                    </a:p>
                  </a:txBody>
                  <a:tcPr/>
                </a:tc>
                <a:tc>
                  <a:txBody>
                    <a:bodyPr/>
                    <a:lstStyle/>
                    <a:p>
                      <a:r>
                        <a:rPr lang="en-US" sz="1400" dirty="0"/>
                        <a:t>9</a:t>
                      </a:r>
                    </a:p>
                  </a:txBody>
                  <a:tcPr/>
                </a:tc>
                <a:tc>
                  <a:txBody>
                    <a:bodyPr/>
                    <a:lstStyle/>
                    <a:p>
                      <a:r>
                        <a:rPr lang="en-US" sz="1400" dirty="0"/>
                        <a:t>0.102</a:t>
                      </a:r>
                    </a:p>
                  </a:txBody>
                  <a:tcPr/>
                </a:tc>
                <a:tc>
                  <a:txBody>
                    <a:bodyPr/>
                    <a:lstStyle/>
                    <a:p>
                      <a:r>
                        <a:rPr lang="en-US" sz="1400" dirty="0"/>
                        <a:t>p</a:t>
                      </a:r>
                      <a:r>
                        <a:rPr lang="en-US" sz="1400" baseline="-25000" dirty="0"/>
                        <a:t>01</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Effect</a:t>
                      </a:r>
                      <a:r>
                        <a:rPr lang="en-US" sz="1400" baseline="0" dirty="0"/>
                        <a:t> of stress given no vulnerability</a:t>
                      </a:r>
                      <a:endParaRPr lang="en-US" sz="1400" dirty="0"/>
                    </a:p>
                  </a:txBody>
                  <a:tcPr/>
                </a:tc>
                <a:tc>
                  <a:txBody>
                    <a:bodyPr/>
                    <a:lstStyle/>
                    <a:p>
                      <a:endParaRPr lang="en-US" sz="1400" dirty="0"/>
                    </a:p>
                  </a:txBody>
                  <a:tcPr/>
                </a:tc>
                <a:tc gridSpan="2">
                  <a:txBody>
                    <a:bodyPr/>
                    <a:lstStyle/>
                    <a:p>
                      <a:r>
                        <a:rPr lang="en-US" sz="1400" dirty="0"/>
                        <a:t>OR = 10.9 (2.3, 51.5)</a:t>
                      </a:r>
                    </a:p>
                  </a:txBody>
                  <a:tcPr/>
                </a:tc>
                <a:tc hMerge="1">
                  <a:txBody>
                    <a:bodyPr/>
                    <a:lstStyle/>
                    <a:p>
                      <a:endParaRPr lang="en-US" dirty="0"/>
                    </a:p>
                  </a:txBody>
                  <a:tcPr/>
                </a:tc>
                <a:tc>
                  <a:txBody>
                    <a:bodyPr/>
                    <a:lstStyle/>
                    <a:p>
                      <a:r>
                        <a:rPr lang="en-US" sz="1400" dirty="0"/>
                        <a:t>Risk</a:t>
                      </a:r>
                      <a:r>
                        <a:rPr lang="en-US" sz="1400" baseline="0" dirty="0"/>
                        <a:t> Difference (RD)=</a:t>
                      </a:r>
                      <a:r>
                        <a:rPr lang="en-US" sz="1400" dirty="0"/>
                        <a:t> 0.092 (0.027,0.157)</a:t>
                      </a:r>
                    </a:p>
                  </a:txBody>
                  <a:tcPr/>
                </a:tc>
                <a:tc>
                  <a:txBody>
                    <a:bodyPr/>
                    <a:lstStyle/>
                    <a:p>
                      <a:endParaRPr lang="en-US" sz="1400" dirty="0"/>
                    </a:p>
                  </a:txBody>
                  <a:tcPr/>
                </a:tc>
                <a:extLst>
                  <a:ext uri="{0D108BD9-81ED-4DB2-BD59-A6C34878D82A}">
                    <a16:rowId xmlns:a16="http://schemas.microsoft.com/office/drawing/2014/main" val="10004"/>
                  </a:ext>
                </a:extLst>
              </a:tr>
              <a:tr h="269240">
                <a:tc>
                  <a:txBody>
                    <a:bodyPr/>
                    <a:lstStyle/>
                    <a:p>
                      <a:endParaRPr lang="en-US" sz="14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gridSpan="2">
                  <a:txBody>
                    <a:bodyPr/>
                    <a:lstStyle/>
                    <a:p>
                      <a:r>
                        <a:rPr lang="en-US" sz="1400" dirty="0"/>
                        <a:t>RR = 9.9 (2.2, 44.7)</a:t>
                      </a:r>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69240">
                <a:tc>
                  <a:txBody>
                    <a:bodyPr/>
                    <a:lstStyle/>
                    <a:p>
                      <a:r>
                        <a:rPr lang="en-US" sz="1400" dirty="0"/>
                        <a:t>Prior</a:t>
                      </a:r>
                      <a:r>
                        <a:rPr lang="en-US" sz="1400" baseline="0" dirty="0"/>
                        <a:t> Vulnerability</a:t>
                      </a:r>
                      <a:endParaRPr lang="en-US" sz="1400" dirty="0"/>
                    </a:p>
                  </a:txBody>
                  <a:tcPr>
                    <a:lnT w="12700" cap="flat" cmpd="sng" algn="ctr">
                      <a:solidFill>
                        <a:schemeClr val="tx1"/>
                      </a:solidFill>
                      <a:prstDash val="solid"/>
                      <a:round/>
                      <a:headEnd type="none" w="med" len="med"/>
                      <a:tailEnd type="none" w="med" len="med"/>
                    </a:lnT>
                  </a:tcPr>
                </a:tc>
                <a:tc>
                  <a:txBody>
                    <a:bodyPr/>
                    <a:lstStyle/>
                    <a:p>
                      <a:endParaRPr lang="en-US" sz="1400" dirty="0"/>
                    </a:p>
                  </a:txBody>
                  <a:tcPr>
                    <a:lnT w="12700" cap="flat" cmpd="sng" algn="ctr">
                      <a:solidFill>
                        <a:schemeClr val="tx1"/>
                      </a:solidFill>
                      <a:prstDash val="solid"/>
                      <a:round/>
                      <a:headEnd type="none" w="med" len="med"/>
                      <a:tailEnd type="none" w="med" len="med"/>
                    </a:lnT>
                  </a:tcPr>
                </a:tc>
                <a:tc>
                  <a:txBody>
                    <a:bodyPr/>
                    <a:lstStyle/>
                    <a:p>
                      <a:endParaRPr lang="en-US" sz="1400" dirty="0"/>
                    </a:p>
                  </a:txBody>
                  <a:tcPr>
                    <a:lnT w="12700" cap="flat" cmpd="sng" algn="ctr">
                      <a:solidFill>
                        <a:schemeClr val="tx1"/>
                      </a:solidFill>
                      <a:prstDash val="solid"/>
                      <a:round/>
                      <a:headEnd type="none" w="med" len="med"/>
                      <a:tailEnd type="none" w="med" len="med"/>
                    </a:lnT>
                  </a:tcPr>
                </a:tc>
                <a:tc>
                  <a:txBody>
                    <a:bodyPr/>
                    <a:lstStyle/>
                    <a:p>
                      <a:endParaRPr lang="en-US" sz="1400" dirty="0"/>
                    </a:p>
                  </a:txBody>
                  <a:tcPr>
                    <a:lnT w="12700" cap="flat" cmpd="sng" algn="ctr">
                      <a:solidFill>
                        <a:schemeClr val="tx1"/>
                      </a:solidFill>
                      <a:prstDash val="solid"/>
                      <a:round/>
                      <a:headEnd type="none" w="med" len="med"/>
                      <a:tailEnd type="none" w="med" len="med"/>
                    </a:lnT>
                  </a:tcPr>
                </a:tc>
                <a:tc>
                  <a:txBody>
                    <a:bodyPr/>
                    <a:lstStyle/>
                    <a:p>
                      <a:endParaRPr lang="en-US" sz="1400" dirty="0"/>
                    </a:p>
                  </a:txBody>
                  <a:tcPr>
                    <a:lnT w="12700" cap="flat" cmpd="sng" algn="ctr">
                      <a:solidFill>
                        <a:schemeClr val="tx1"/>
                      </a:solidFill>
                      <a:prstDash val="solid"/>
                      <a:round/>
                      <a:headEnd type="none" w="med" len="med"/>
                      <a:tailEnd type="none" w="med" len="med"/>
                    </a:lnT>
                  </a:tcPr>
                </a:tc>
                <a:tc>
                  <a:txBody>
                    <a:bodyPr/>
                    <a:lstStyle/>
                    <a:p>
                      <a:endParaRPr lang="en-US" sz="14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r h="269240">
                <a:tc>
                  <a:txBody>
                    <a:bodyPr/>
                    <a:lstStyle/>
                    <a:p>
                      <a:r>
                        <a:rPr lang="en-US" sz="1400" dirty="0"/>
                        <a:t>Yes</a:t>
                      </a:r>
                    </a:p>
                  </a:txBody>
                  <a:tcPr/>
                </a:tc>
                <a:tc>
                  <a:txBody>
                    <a:bodyPr/>
                    <a:lstStyle/>
                    <a:p>
                      <a:r>
                        <a:rPr lang="en-US" sz="1400" dirty="0"/>
                        <a:t>No</a:t>
                      </a:r>
                    </a:p>
                  </a:txBody>
                  <a:tcPr/>
                </a:tc>
                <a:tc>
                  <a:txBody>
                    <a:bodyPr/>
                    <a:lstStyle/>
                    <a:p>
                      <a:r>
                        <a:rPr lang="en-US" sz="1400" dirty="0"/>
                        <a:t>60</a:t>
                      </a:r>
                    </a:p>
                  </a:txBody>
                  <a:tcPr/>
                </a:tc>
                <a:tc>
                  <a:txBody>
                    <a:bodyPr/>
                    <a:lstStyle/>
                    <a:p>
                      <a:r>
                        <a:rPr lang="en-US" sz="1400" dirty="0"/>
                        <a:t>2</a:t>
                      </a:r>
                    </a:p>
                  </a:txBody>
                  <a:tcPr/>
                </a:tc>
                <a:tc>
                  <a:txBody>
                    <a:bodyPr/>
                    <a:lstStyle/>
                    <a:p>
                      <a:r>
                        <a:rPr lang="en-US" sz="1400" dirty="0"/>
                        <a:t>0.032</a:t>
                      </a:r>
                    </a:p>
                  </a:txBody>
                  <a:tcPr/>
                </a:tc>
                <a:tc>
                  <a:txBody>
                    <a:bodyPr/>
                    <a:lstStyle/>
                    <a:p>
                      <a:r>
                        <a:rPr lang="en-US" sz="1400" dirty="0"/>
                        <a:t>p</a:t>
                      </a:r>
                      <a:r>
                        <a:rPr lang="en-US" sz="1400" baseline="-25000" dirty="0"/>
                        <a:t>10</a:t>
                      </a:r>
                    </a:p>
                  </a:txBody>
                  <a:tcPr/>
                </a:tc>
                <a:extLst>
                  <a:ext uri="{0D108BD9-81ED-4DB2-BD59-A6C34878D82A}">
                    <a16:rowId xmlns:a16="http://schemas.microsoft.com/office/drawing/2014/main" val="10007"/>
                  </a:ext>
                </a:extLst>
              </a:tr>
              <a:tr h="269240">
                <a:tc>
                  <a:txBody>
                    <a:bodyPr/>
                    <a:lstStyle/>
                    <a:p>
                      <a:endParaRPr lang="en-US" sz="1400" dirty="0"/>
                    </a:p>
                  </a:txBody>
                  <a:tcPr/>
                </a:tc>
                <a:tc>
                  <a:txBody>
                    <a:bodyPr/>
                    <a:lstStyle/>
                    <a:p>
                      <a:r>
                        <a:rPr lang="en-US" sz="1400" dirty="0"/>
                        <a:t>Yes</a:t>
                      </a:r>
                    </a:p>
                  </a:txBody>
                  <a:tcPr/>
                </a:tc>
                <a:tc>
                  <a:txBody>
                    <a:bodyPr/>
                    <a:lstStyle/>
                    <a:p>
                      <a:r>
                        <a:rPr lang="en-US" sz="1400" dirty="0"/>
                        <a:t>52</a:t>
                      </a:r>
                    </a:p>
                  </a:txBody>
                  <a:tcPr/>
                </a:tc>
                <a:tc>
                  <a:txBody>
                    <a:bodyPr/>
                    <a:lstStyle/>
                    <a:p>
                      <a:r>
                        <a:rPr lang="en-US" sz="1400" dirty="0"/>
                        <a:t>24</a:t>
                      </a:r>
                    </a:p>
                  </a:txBody>
                  <a:tcPr/>
                </a:tc>
                <a:tc>
                  <a:txBody>
                    <a:bodyPr/>
                    <a:lstStyle/>
                    <a:p>
                      <a:r>
                        <a:rPr lang="en-US" sz="1400" dirty="0"/>
                        <a:t>0.316</a:t>
                      </a:r>
                    </a:p>
                  </a:txBody>
                  <a:tcPr/>
                </a:tc>
                <a:tc>
                  <a:txBody>
                    <a:bodyPr/>
                    <a:lstStyle/>
                    <a:p>
                      <a:r>
                        <a:rPr lang="en-US" sz="1400" dirty="0"/>
                        <a:t>p</a:t>
                      </a:r>
                      <a:r>
                        <a:rPr lang="en-US" sz="1400" baseline="-25000" dirty="0"/>
                        <a:t>11</a:t>
                      </a:r>
                    </a:p>
                  </a:txBody>
                  <a:tcPr/>
                </a:tc>
                <a:extLst>
                  <a:ext uri="{0D108BD9-81ED-4DB2-BD59-A6C34878D82A}">
                    <a16:rowId xmlns:a16="http://schemas.microsoft.com/office/drawing/2014/main" val="10008"/>
                  </a:ext>
                </a:extLst>
              </a:tr>
              <a:tr h="269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Effect</a:t>
                      </a:r>
                      <a:r>
                        <a:rPr lang="en-US" sz="1400" baseline="0" dirty="0"/>
                        <a:t> of stress given vulnerability</a:t>
                      </a:r>
                      <a:endParaRPr lang="en-US" sz="1400" dirty="0"/>
                    </a:p>
                  </a:txBody>
                  <a:tcPr/>
                </a:tc>
                <a:tc>
                  <a:txBody>
                    <a:bodyPr/>
                    <a:lstStyle/>
                    <a:p>
                      <a:endParaRPr lang="en-US" sz="1400" dirty="0"/>
                    </a:p>
                  </a:txBody>
                  <a:tcPr/>
                </a:tc>
                <a:tc gridSpan="2">
                  <a:txBody>
                    <a:bodyPr/>
                    <a:lstStyle/>
                    <a:p>
                      <a:r>
                        <a:rPr lang="en-US" sz="1400" dirty="0"/>
                        <a:t>OR = 13.8 (3.1,61.4)</a:t>
                      </a:r>
                    </a:p>
                  </a:txBody>
                  <a:tcPr/>
                </a:tc>
                <a:tc hMerge="1">
                  <a:txBody>
                    <a:bodyPr/>
                    <a:lstStyle/>
                    <a:p>
                      <a:endParaRPr lang="en-US" dirty="0"/>
                    </a:p>
                  </a:txBody>
                  <a:tcPr/>
                </a:tc>
                <a:tc>
                  <a:txBody>
                    <a:bodyPr/>
                    <a:lstStyle/>
                    <a:p>
                      <a:r>
                        <a:rPr lang="en-US" sz="1400" dirty="0"/>
                        <a:t>RD=0.284 (0.170,0.397)</a:t>
                      </a:r>
                    </a:p>
                  </a:txBody>
                  <a:tcPr/>
                </a:tc>
                <a:tc>
                  <a:txBody>
                    <a:bodyPr/>
                    <a:lstStyle/>
                    <a:p>
                      <a:endParaRPr lang="en-US" sz="1400" dirty="0"/>
                    </a:p>
                  </a:txBody>
                  <a:tcPr/>
                </a:tc>
                <a:extLst>
                  <a:ext uri="{0D108BD9-81ED-4DB2-BD59-A6C34878D82A}">
                    <a16:rowId xmlns:a16="http://schemas.microsoft.com/office/drawing/2014/main" val="10009"/>
                  </a:ext>
                </a:extLst>
              </a:tr>
              <a:tr h="269240">
                <a:tc>
                  <a:txBody>
                    <a:bodyPr/>
                    <a:lstStyle/>
                    <a:p>
                      <a:endParaRPr lang="en-US" sz="1400" dirty="0"/>
                    </a:p>
                  </a:txBody>
                  <a:tcPr/>
                </a:tc>
                <a:tc>
                  <a:txBody>
                    <a:bodyPr/>
                    <a:lstStyle/>
                    <a:p>
                      <a:endParaRPr lang="en-US" sz="1400" dirty="0"/>
                    </a:p>
                  </a:txBody>
                  <a:tcPr/>
                </a:tc>
                <a:tc gridSpan="2">
                  <a:txBody>
                    <a:bodyPr/>
                    <a:lstStyle/>
                    <a:p>
                      <a:r>
                        <a:rPr lang="en-US" sz="1400" dirty="0"/>
                        <a:t>RR = 9.8 (2.4, 39.8)</a:t>
                      </a:r>
                    </a:p>
                  </a:txBody>
                  <a:tcPr/>
                </a:tc>
                <a:tc hMerge="1">
                  <a:txBody>
                    <a:bodyPr/>
                    <a:lstStyle/>
                    <a:p>
                      <a:endParaRPr lang="en-US"/>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10"/>
                  </a:ext>
                </a:extLst>
              </a:tr>
            </a:tbl>
          </a:graphicData>
        </a:graphic>
      </p:graphicFrame>
      <p:sp>
        <p:nvSpPr>
          <p:cNvPr id="4" name="Θέση αριθμού διαφάνειας 3"/>
          <p:cNvSpPr>
            <a:spLocks noGrp="1"/>
          </p:cNvSpPr>
          <p:nvPr>
            <p:ph type="sldNum" sz="quarter" idx="12"/>
          </p:nvPr>
        </p:nvSpPr>
        <p:spPr/>
        <p:txBody>
          <a:bodyPr/>
          <a:lstStyle/>
          <a:p>
            <a:fld id="{63A1716D-785E-498B-B65C-0125213A9251}" type="slidenum">
              <a:rPr lang="el-GR" smtClean="0"/>
              <a:pPr/>
              <a:t>16</a:t>
            </a:fld>
            <a:endParaRPr lang="el-GR"/>
          </a:p>
        </p:txBody>
      </p:sp>
      <p:sp>
        <p:nvSpPr>
          <p:cNvPr id="5" name="Title 1"/>
          <p:cNvSpPr>
            <a:spLocks noGrp="1"/>
          </p:cNvSpPr>
          <p:nvPr>
            <p:ph type="title"/>
          </p:nvPr>
        </p:nvSpPr>
        <p:spPr/>
        <p:txBody>
          <a:bodyPr>
            <a:noAutofit/>
          </a:bodyPr>
          <a:lstStyle/>
          <a:p>
            <a:r>
              <a:rPr lang="en-US" sz="4000" b="1" dirty="0">
                <a:solidFill>
                  <a:srgbClr val="FF0000"/>
                </a:solidFill>
              </a:rPr>
              <a:t>Interaction on additive scale</a:t>
            </a:r>
            <a:endParaRPr lang="el-GR" sz="4000" b="1" dirty="0">
              <a:solidFill>
                <a:srgbClr val="FF0000"/>
              </a:solidFill>
            </a:endParaRPr>
          </a:p>
        </p:txBody>
      </p:sp>
    </p:spTree>
    <p:extLst>
      <p:ext uri="{BB962C8B-B14F-4D97-AF65-F5344CB8AC3E}">
        <p14:creationId xmlns:p14="http://schemas.microsoft.com/office/powerpoint/2010/main" val="3542597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solidFill>
                  <a:srgbClr val="FF0000"/>
                </a:solidFill>
              </a:rPr>
              <a:t>Interaction on additive scale</a:t>
            </a:r>
            <a:endParaRPr lang="en-US" dirty="0"/>
          </a:p>
        </p:txBody>
      </p:sp>
      <p:sp>
        <p:nvSpPr>
          <p:cNvPr id="3" name="Θέση περιεχομένου 2"/>
          <p:cNvSpPr>
            <a:spLocks noGrp="1"/>
          </p:cNvSpPr>
          <p:nvPr>
            <p:ph idx="1"/>
          </p:nvPr>
        </p:nvSpPr>
        <p:spPr/>
        <p:txBody>
          <a:bodyPr/>
          <a:lstStyle/>
          <a:p>
            <a:r>
              <a:rPr lang="en-US" dirty="0"/>
              <a:t>OR = Odds Ratio (95% Confidence Interval) &lt;-compare to 1 </a:t>
            </a:r>
          </a:p>
          <a:p>
            <a:r>
              <a:rPr lang="en-US" dirty="0"/>
              <a:t>RR = Risk Ratio (95% Confidence Interval) &lt;-compare to 1 </a:t>
            </a:r>
          </a:p>
          <a:p>
            <a:r>
              <a:rPr lang="en-US" dirty="0"/>
              <a:t>RD = Risk Difference (95% Confidence Interval) &lt;-compare to 0</a:t>
            </a:r>
          </a:p>
        </p:txBody>
      </p:sp>
      <p:sp>
        <p:nvSpPr>
          <p:cNvPr id="4" name="Θέση αριθμού διαφάνειας 3"/>
          <p:cNvSpPr>
            <a:spLocks noGrp="1"/>
          </p:cNvSpPr>
          <p:nvPr>
            <p:ph type="sldNum" sz="quarter" idx="12"/>
          </p:nvPr>
        </p:nvSpPr>
        <p:spPr/>
        <p:txBody>
          <a:bodyPr/>
          <a:lstStyle/>
          <a:p>
            <a:fld id="{63A1716D-785E-498B-B65C-0125213A9251}" type="slidenum">
              <a:rPr lang="el-GR" smtClean="0"/>
              <a:pPr/>
              <a:t>17</a:t>
            </a:fld>
            <a:endParaRPr lang="el-GR"/>
          </a:p>
        </p:txBody>
      </p:sp>
    </p:spTree>
    <p:extLst>
      <p:ext uri="{BB962C8B-B14F-4D97-AF65-F5344CB8AC3E}">
        <p14:creationId xmlns:p14="http://schemas.microsoft.com/office/powerpoint/2010/main" val="98060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solidFill>
                  <a:srgbClr val="FF0000"/>
                </a:solidFill>
              </a:rPr>
              <a:t>Interaction on additive scale</a:t>
            </a:r>
            <a:endParaRPr lang="en-US" dirty="0"/>
          </a:p>
        </p:txBody>
      </p:sp>
      <p:sp>
        <p:nvSpPr>
          <p:cNvPr id="3" name="Θέση περιεχομένου 2"/>
          <p:cNvSpPr>
            <a:spLocks noGrp="1"/>
          </p:cNvSpPr>
          <p:nvPr>
            <p:ph idx="1"/>
          </p:nvPr>
        </p:nvSpPr>
        <p:spPr>
          <a:xfrm>
            <a:off x="457200" y="1600200"/>
            <a:ext cx="8382000" cy="4525963"/>
          </a:xfrm>
        </p:spPr>
        <p:txBody>
          <a:bodyPr>
            <a:normAutofit fontScale="70000" lnSpcReduction="20000"/>
          </a:bodyPr>
          <a:lstStyle/>
          <a:p>
            <a:pPr marL="0" indent="0">
              <a:buNone/>
            </a:pPr>
            <a:r>
              <a:rPr lang="en-US" b="1" dirty="0"/>
              <a:t>Does Vulnerability Modify the Effect of Stress on Depression? </a:t>
            </a:r>
          </a:p>
          <a:p>
            <a:endParaRPr lang="en-US" dirty="0"/>
          </a:p>
          <a:p>
            <a:r>
              <a:rPr lang="en-US" dirty="0"/>
              <a:t>On the multiplicative Odds Ratio scale, is 10.9 sig different from 13.8? </a:t>
            </a:r>
          </a:p>
          <a:p>
            <a:pPr lvl="1"/>
            <a:r>
              <a:rPr lang="en-US" dirty="0"/>
              <a:t>Test whether the ratio of the odds ratios (i.e. 13.8/10.9 = 1.27) is significantly different from 1. </a:t>
            </a:r>
          </a:p>
          <a:p>
            <a:r>
              <a:rPr lang="en-US" dirty="0"/>
              <a:t>On the multiplicative Risk Ratio scale, is 9.9 sig different from 9.8? </a:t>
            </a:r>
          </a:p>
          <a:p>
            <a:pPr lvl="1"/>
            <a:r>
              <a:rPr lang="en-US" dirty="0"/>
              <a:t>Test whether the ratio of the risk ratios (i.e. 9.8/9.9 = 0.99) is significantly different from 1. </a:t>
            </a:r>
          </a:p>
          <a:p>
            <a:r>
              <a:rPr lang="en-US" dirty="0"/>
              <a:t>On the additive Risk Difference scale, is 0.092 sig different from 0.284? </a:t>
            </a:r>
          </a:p>
          <a:p>
            <a:pPr lvl="1"/>
            <a:r>
              <a:rPr lang="en-US" dirty="0"/>
              <a:t>Test whether the difference in the risk differences (i.e. 0.28-0.09 = 0.19) is significantly different from 0</a:t>
            </a:r>
          </a:p>
        </p:txBody>
      </p:sp>
      <p:sp>
        <p:nvSpPr>
          <p:cNvPr id="4" name="Θέση αριθμού διαφάνειας 3"/>
          <p:cNvSpPr>
            <a:spLocks noGrp="1"/>
          </p:cNvSpPr>
          <p:nvPr>
            <p:ph type="sldNum" sz="quarter" idx="12"/>
          </p:nvPr>
        </p:nvSpPr>
        <p:spPr/>
        <p:txBody>
          <a:bodyPr/>
          <a:lstStyle/>
          <a:p>
            <a:fld id="{63A1716D-785E-498B-B65C-0125213A9251}" type="slidenum">
              <a:rPr lang="el-GR" smtClean="0"/>
              <a:pPr/>
              <a:t>18</a:t>
            </a:fld>
            <a:endParaRPr lang="el-GR"/>
          </a:p>
        </p:txBody>
      </p:sp>
    </p:spTree>
    <p:extLst>
      <p:ext uri="{BB962C8B-B14F-4D97-AF65-F5344CB8AC3E}">
        <p14:creationId xmlns:p14="http://schemas.microsoft.com/office/powerpoint/2010/main" val="2222883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4624"/>
            <a:ext cx="8286808" cy="1228998"/>
          </a:xfrm>
        </p:spPr>
        <p:txBody>
          <a:bodyPr>
            <a:noAutofit/>
          </a:bodyPr>
          <a:lstStyle/>
          <a:p>
            <a:r>
              <a:rPr lang="en-US" sz="4000" b="1" dirty="0">
                <a:solidFill>
                  <a:srgbClr val="FF0000"/>
                </a:solidFill>
              </a:rPr>
              <a:t>Interaction on additive scale</a:t>
            </a:r>
            <a:endParaRPr lang="el-GR" sz="4000"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9649891"/>
              </p:ext>
            </p:extLst>
          </p:nvPr>
        </p:nvGraphicFramePr>
        <p:xfrm>
          <a:off x="179512" y="1425339"/>
          <a:ext cx="8964487" cy="2047379"/>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2213007">
                  <a:extLst>
                    <a:ext uri="{9D8B030D-6E8A-4147-A177-3AD203B41FA5}">
                      <a16:colId xmlns:a16="http://schemas.microsoft.com/office/drawing/2014/main" val="20001"/>
                    </a:ext>
                  </a:extLst>
                </a:gridCol>
                <a:gridCol w="2566142">
                  <a:extLst>
                    <a:ext uri="{9D8B030D-6E8A-4147-A177-3AD203B41FA5}">
                      <a16:colId xmlns:a16="http://schemas.microsoft.com/office/drawing/2014/main" val="20002"/>
                    </a:ext>
                  </a:extLst>
                </a:gridCol>
                <a:gridCol w="2241122">
                  <a:extLst>
                    <a:ext uri="{9D8B030D-6E8A-4147-A177-3AD203B41FA5}">
                      <a16:colId xmlns:a16="http://schemas.microsoft.com/office/drawing/2014/main" val="20003"/>
                    </a:ext>
                  </a:extLst>
                </a:gridCol>
              </a:tblGrid>
              <a:tr h="429749">
                <a:tc rowSpan="2" gridSpan="2">
                  <a:txBody>
                    <a:bodyPr/>
                    <a:lstStyle/>
                    <a:p>
                      <a:endParaRPr lang="el-GR" sz="2000" dirty="0"/>
                    </a:p>
                  </a:txBody>
                  <a:tcPr/>
                </a:tc>
                <a:tc rowSpan="2" hMerge="1">
                  <a:txBody>
                    <a:bodyPr/>
                    <a:lstStyle/>
                    <a:p>
                      <a:endParaRPr lang="el-GR" dirty="0"/>
                    </a:p>
                  </a:txBody>
                  <a:tcPr/>
                </a:tc>
                <a:tc gridSpan="2">
                  <a:txBody>
                    <a:bodyPr/>
                    <a:lstStyle/>
                    <a:p>
                      <a:r>
                        <a:rPr lang="en-US" sz="2000" dirty="0"/>
                        <a:t>Exposure A</a:t>
                      </a:r>
                      <a:endParaRPr lang="el-GR" sz="2000" dirty="0"/>
                    </a:p>
                  </a:txBody>
                  <a:tcPr/>
                </a:tc>
                <a:tc hMerge="1">
                  <a:txBody>
                    <a:bodyPr/>
                    <a:lstStyle/>
                    <a:p>
                      <a:endParaRPr lang="el-GR" dirty="0"/>
                    </a:p>
                  </a:txBody>
                  <a:tcPr/>
                </a:tc>
                <a:extLst>
                  <a:ext uri="{0D108BD9-81ED-4DB2-BD59-A6C34878D82A}">
                    <a16:rowId xmlns:a16="http://schemas.microsoft.com/office/drawing/2014/main" val="10000"/>
                  </a:ext>
                </a:extLst>
              </a:tr>
              <a:tr h="365084">
                <a:tc gridSpan="2" vMerge="1">
                  <a:txBody>
                    <a:bodyPr/>
                    <a:lstStyle/>
                    <a:p>
                      <a:endParaRPr lang="el-GR"/>
                    </a:p>
                  </a:txBody>
                  <a:tcPr/>
                </a:tc>
                <a:tc hMerge="1" vMerge="1">
                  <a:txBody>
                    <a:bodyPr/>
                    <a:lstStyle/>
                    <a:p>
                      <a:endParaRPr lang="el-GR" dirty="0"/>
                    </a:p>
                  </a:txBody>
                  <a:tcPr/>
                </a:tc>
                <a:tc>
                  <a:txBody>
                    <a:bodyPr/>
                    <a:lstStyle/>
                    <a:p>
                      <a:pPr algn="ctr"/>
                      <a:r>
                        <a:rPr lang="en-US" sz="2000" dirty="0"/>
                        <a:t>No(A=0)</a:t>
                      </a:r>
                      <a:endParaRPr lang="el-GR" sz="2000" dirty="0"/>
                    </a:p>
                  </a:txBody>
                  <a:tcPr/>
                </a:tc>
                <a:tc>
                  <a:txBody>
                    <a:bodyPr/>
                    <a:lstStyle/>
                    <a:p>
                      <a:pPr algn="ctr"/>
                      <a:r>
                        <a:rPr lang="en-US" sz="2000" dirty="0"/>
                        <a:t>Yes (A=1)</a:t>
                      </a:r>
                      <a:endParaRPr lang="el-GR" sz="2000" dirty="0"/>
                    </a:p>
                  </a:txBody>
                  <a:tcPr/>
                </a:tc>
                <a:extLst>
                  <a:ext uri="{0D108BD9-81ED-4DB2-BD59-A6C34878D82A}">
                    <a16:rowId xmlns:a16="http://schemas.microsoft.com/office/drawing/2014/main" val="10001"/>
                  </a:ext>
                </a:extLst>
              </a:tr>
              <a:tr h="610695">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Exposure B</a:t>
                      </a:r>
                      <a:endParaRPr lang="el-GR" sz="2000" b="1"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sz="2000" b="1" dirty="0"/>
                    </a:p>
                    <a:p>
                      <a:endParaRPr lang="el-GR" sz="2000" dirty="0"/>
                    </a:p>
                  </a:txBody>
                  <a:tcPr/>
                </a:tc>
                <a:tc>
                  <a:txBody>
                    <a:bodyPr/>
                    <a:lstStyle/>
                    <a:p>
                      <a:r>
                        <a:rPr lang="en-US" sz="2000" dirty="0"/>
                        <a:t>No(B=0)</a:t>
                      </a:r>
                      <a:endParaRPr lang="el-GR" sz="2000" dirty="0"/>
                    </a:p>
                  </a:txBody>
                  <a:tcPr/>
                </a:tc>
                <a:tc>
                  <a:txBody>
                    <a:bodyPr/>
                    <a:lstStyle/>
                    <a:p>
                      <a:pPr algn="ctr"/>
                      <a:r>
                        <a:rPr lang="en-US" sz="2000" baseline="0" dirty="0"/>
                        <a:t>p</a:t>
                      </a:r>
                      <a:r>
                        <a:rPr lang="en-US" sz="2000" baseline="-25000" dirty="0"/>
                        <a:t>00</a:t>
                      </a:r>
                      <a:endParaRPr lang="el-GR" sz="2000" baseline="0" dirty="0"/>
                    </a:p>
                  </a:txBody>
                  <a:tcPr/>
                </a:tc>
                <a:tc>
                  <a:txBody>
                    <a:bodyPr/>
                    <a:lstStyle/>
                    <a:p>
                      <a:pPr algn="ctr"/>
                      <a:r>
                        <a:rPr lang="en-US" sz="2000" dirty="0"/>
                        <a:t>p</a:t>
                      </a:r>
                      <a:r>
                        <a:rPr lang="el-GR" sz="2000" baseline="-25000" dirty="0"/>
                        <a:t>10</a:t>
                      </a:r>
                      <a:endParaRPr lang="el-GR" sz="2000" dirty="0"/>
                    </a:p>
                  </a:txBody>
                  <a:tcPr/>
                </a:tc>
                <a:extLst>
                  <a:ext uri="{0D108BD9-81ED-4DB2-BD59-A6C34878D82A}">
                    <a16:rowId xmlns:a16="http://schemas.microsoft.com/office/drawing/2014/main" val="10002"/>
                  </a:ext>
                </a:extLst>
              </a:tr>
              <a:tr h="610695">
                <a:tc vMerge="1">
                  <a:txBody>
                    <a:bodyPr/>
                    <a:lstStyle/>
                    <a:p>
                      <a:endParaRPr lang="el-GR" dirty="0"/>
                    </a:p>
                  </a:txBody>
                  <a:tcPr/>
                </a:tc>
                <a:tc>
                  <a:txBody>
                    <a:bodyPr/>
                    <a:lstStyle/>
                    <a:p>
                      <a:r>
                        <a:rPr lang="en-US" sz="2000" dirty="0"/>
                        <a:t>Yes (B=1)</a:t>
                      </a:r>
                      <a:endParaRPr lang="el-GR" sz="2000" dirty="0"/>
                    </a:p>
                  </a:txBody>
                  <a:tcPr/>
                </a:tc>
                <a:tc>
                  <a:txBody>
                    <a:bodyPr/>
                    <a:lstStyle/>
                    <a:p>
                      <a:pPr algn="ctr"/>
                      <a:r>
                        <a:rPr lang="en-US" sz="2000" dirty="0"/>
                        <a:t>p</a:t>
                      </a:r>
                      <a:r>
                        <a:rPr lang="el-GR" sz="2000" baseline="-25000" dirty="0"/>
                        <a:t>01</a:t>
                      </a:r>
                      <a:endParaRPr lang="el-GR" sz="2000" dirty="0"/>
                    </a:p>
                  </a:txBody>
                  <a:tcPr/>
                </a:tc>
                <a:tc>
                  <a:txBody>
                    <a:bodyPr/>
                    <a:lstStyle/>
                    <a:p>
                      <a:pPr algn="ctr"/>
                      <a:r>
                        <a:rPr lang="en-US" sz="2000" dirty="0"/>
                        <a:t>p</a:t>
                      </a:r>
                      <a:r>
                        <a:rPr lang="en-US" sz="2000" baseline="-25000" dirty="0"/>
                        <a:t>11</a:t>
                      </a:r>
                      <a:endParaRPr lang="el-GR" sz="2000" dirty="0"/>
                    </a:p>
                  </a:txBody>
                  <a:tcPr/>
                </a:tc>
                <a:extLst>
                  <a:ext uri="{0D108BD9-81ED-4DB2-BD59-A6C34878D82A}">
                    <a16:rowId xmlns:a16="http://schemas.microsoft.com/office/drawing/2014/main" val="10003"/>
                  </a:ext>
                </a:extLst>
              </a:tr>
            </a:tbl>
          </a:graphicData>
        </a:graphic>
      </p:graphicFrame>
      <p:sp>
        <p:nvSpPr>
          <p:cNvPr id="6" name="Title 1"/>
          <p:cNvSpPr txBox="1">
            <a:spLocks/>
          </p:cNvSpPr>
          <p:nvPr/>
        </p:nvSpPr>
        <p:spPr>
          <a:xfrm>
            <a:off x="0" y="4014192"/>
            <a:ext cx="9144000" cy="2342158"/>
          </a:xfrm>
          <a:prstGeom prst="rect">
            <a:avLst/>
          </a:prstGeom>
        </p:spPr>
        <p:txBody>
          <a:bodyPr vert="horz" lIns="91440" tIns="45720" rIns="91440" bIns="45720" rtlCol="0" anchor="ctr">
            <a:noAutofit/>
          </a:bodyPr>
          <a:lstStyle/>
          <a:p>
            <a:pPr lvl="0">
              <a:spcBef>
                <a:spcPct val="0"/>
              </a:spcBef>
            </a:pPr>
            <a:r>
              <a:rPr lang="en-US" sz="2400" dirty="0">
                <a:latin typeface="+mj-lt"/>
                <a:ea typeface="+mj-ea"/>
                <a:cs typeface="+mj-cs"/>
              </a:rPr>
              <a:t>Examine </a:t>
            </a:r>
            <a:r>
              <a:rPr lang="en-US" sz="2400" u="sng" dirty="0">
                <a:latin typeface="+mj-lt"/>
                <a:ea typeface="+mj-ea"/>
                <a:cs typeface="+mj-cs"/>
              </a:rPr>
              <a:t>interaction</a:t>
            </a:r>
            <a:r>
              <a:rPr lang="en-US" sz="2400" dirty="0">
                <a:latin typeface="+mj-lt"/>
                <a:ea typeface="+mj-ea"/>
                <a:cs typeface="+mj-cs"/>
              </a:rPr>
              <a:t> between A and B</a:t>
            </a:r>
          </a:p>
          <a:p>
            <a:pPr lvl="0">
              <a:spcBef>
                <a:spcPct val="0"/>
              </a:spcBef>
            </a:pPr>
            <a:r>
              <a:rPr lang="en-US" sz="2400" dirty="0">
                <a:latin typeface="+mj-lt"/>
                <a:ea typeface="+mj-ea"/>
                <a:cs typeface="+mj-cs"/>
              </a:rPr>
              <a:t>Compare </a:t>
            </a:r>
            <a:r>
              <a:rPr lang="el-GR" sz="2400" dirty="0"/>
              <a:t>(</a:t>
            </a:r>
            <a:r>
              <a:rPr lang="en-US" sz="2400" dirty="0"/>
              <a:t>p</a:t>
            </a:r>
            <a:r>
              <a:rPr lang="en-US" sz="2400" baseline="-25000" dirty="0"/>
              <a:t>11</a:t>
            </a:r>
            <a:r>
              <a:rPr lang="el-GR" sz="2400" dirty="0"/>
              <a:t>-</a:t>
            </a:r>
            <a:r>
              <a:rPr lang="en-US" sz="2400" dirty="0"/>
              <a:t> p</a:t>
            </a:r>
            <a:r>
              <a:rPr lang="en-US" sz="2400" baseline="-25000" dirty="0"/>
              <a:t>00</a:t>
            </a:r>
            <a:r>
              <a:rPr lang="en-US" sz="2400" dirty="0"/>
              <a:t>) to </a:t>
            </a:r>
            <a:r>
              <a:rPr lang="el-GR" sz="2400" dirty="0"/>
              <a:t>(</a:t>
            </a:r>
            <a:r>
              <a:rPr lang="en-US" sz="2400" dirty="0"/>
              <a:t>p</a:t>
            </a:r>
            <a:r>
              <a:rPr lang="el-GR" sz="2400" baseline="-25000" dirty="0"/>
              <a:t>0</a:t>
            </a:r>
            <a:r>
              <a:rPr lang="en-US" sz="2400" baseline="-25000" dirty="0"/>
              <a:t>1</a:t>
            </a:r>
            <a:r>
              <a:rPr lang="el-GR" sz="2400" dirty="0"/>
              <a:t>-</a:t>
            </a:r>
            <a:r>
              <a:rPr lang="en-US" sz="2400" dirty="0"/>
              <a:t> p</a:t>
            </a:r>
            <a:r>
              <a:rPr lang="en-US" sz="2400" baseline="-25000" dirty="0"/>
              <a:t>00</a:t>
            </a:r>
            <a:r>
              <a:rPr lang="en-US" sz="2400" dirty="0"/>
              <a:t>) +</a:t>
            </a:r>
            <a:r>
              <a:rPr lang="el-GR" sz="2400" dirty="0"/>
              <a:t> (</a:t>
            </a:r>
            <a:r>
              <a:rPr lang="en-US" sz="2400" dirty="0"/>
              <a:t>p</a:t>
            </a:r>
            <a:r>
              <a:rPr lang="en-US" sz="2400" baseline="-25000" dirty="0"/>
              <a:t>1</a:t>
            </a:r>
            <a:r>
              <a:rPr lang="el-GR" sz="2400" baseline="-25000" dirty="0"/>
              <a:t>0</a:t>
            </a:r>
            <a:r>
              <a:rPr lang="el-GR" sz="2400" dirty="0"/>
              <a:t>-</a:t>
            </a:r>
            <a:r>
              <a:rPr lang="en-US" sz="2400" dirty="0"/>
              <a:t> p</a:t>
            </a:r>
            <a:r>
              <a:rPr lang="en-US" sz="2400" baseline="-25000" dirty="0"/>
              <a:t>00</a:t>
            </a:r>
            <a:r>
              <a:rPr lang="en-US" sz="2400" dirty="0"/>
              <a:t>), </a:t>
            </a:r>
          </a:p>
          <a:p>
            <a:pPr lvl="0">
              <a:spcBef>
                <a:spcPct val="0"/>
              </a:spcBef>
            </a:pPr>
            <a:r>
              <a:rPr lang="en-US" sz="2400" dirty="0">
                <a:latin typeface="+mj-lt"/>
                <a:ea typeface="+mj-ea"/>
                <a:cs typeface="+mj-cs"/>
              </a:rPr>
              <a:t>If </a:t>
            </a:r>
            <a:r>
              <a:rPr lang="el-GR" sz="2400" dirty="0"/>
              <a:t>(</a:t>
            </a:r>
            <a:r>
              <a:rPr lang="en-US" sz="2400" dirty="0"/>
              <a:t>p</a:t>
            </a:r>
            <a:r>
              <a:rPr lang="en-US" sz="2400" baseline="-25000" dirty="0"/>
              <a:t>11</a:t>
            </a:r>
            <a:r>
              <a:rPr lang="el-GR" sz="2400" dirty="0"/>
              <a:t>-</a:t>
            </a:r>
            <a:r>
              <a:rPr lang="en-US" sz="2400" dirty="0"/>
              <a:t> p</a:t>
            </a:r>
            <a:r>
              <a:rPr lang="en-US" sz="2400" baseline="-25000" dirty="0"/>
              <a:t>00</a:t>
            </a:r>
            <a:r>
              <a:rPr lang="en-US" sz="2400" dirty="0"/>
              <a:t>) = </a:t>
            </a:r>
            <a:r>
              <a:rPr lang="el-GR" sz="2400" dirty="0"/>
              <a:t>(</a:t>
            </a:r>
            <a:r>
              <a:rPr lang="en-US" sz="2400" dirty="0"/>
              <a:t>p</a:t>
            </a:r>
            <a:r>
              <a:rPr lang="el-GR" sz="2400" baseline="-25000" dirty="0"/>
              <a:t>0</a:t>
            </a:r>
            <a:r>
              <a:rPr lang="en-US" sz="2400" baseline="-25000" dirty="0"/>
              <a:t>1</a:t>
            </a:r>
            <a:r>
              <a:rPr lang="el-GR" sz="2400" dirty="0"/>
              <a:t>-</a:t>
            </a:r>
            <a:r>
              <a:rPr lang="en-US" sz="2400" dirty="0"/>
              <a:t> p</a:t>
            </a:r>
            <a:r>
              <a:rPr lang="en-US" sz="2400" baseline="-25000" dirty="0"/>
              <a:t>00</a:t>
            </a:r>
            <a:r>
              <a:rPr lang="en-US" sz="2400" dirty="0"/>
              <a:t>) +</a:t>
            </a:r>
            <a:r>
              <a:rPr lang="el-GR" sz="2400" dirty="0"/>
              <a:t> (</a:t>
            </a:r>
            <a:r>
              <a:rPr lang="en-US" sz="2400" dirty="0"/>
              <a:t>p</a:t>
            </a:r>
            <a:r>
              <a:rPr lang="en-US" sz="2400" baseline="-25000" dirty="0"/>
              <a:t>1</a:t>
            </a:r>
            <a:r>
              <a:rPr lang="el-GR" sz="2400" baseline="-25000" dirty="0"/>
              <a:t>0</a:t>
            </a:r>
            <a:r>
              <a:rPr lang="el-GR" sz="2400" dirty="0"/>
              <a:t>-</a:t>
            </a:r>
            <a:r>
              <a:rPr lang="en-US" sz="2400" dirty="0"/>
              <a:t> p</a:t>
            </a:r>
            <a:r>
              <a:rPr lang="en-US" sz="2400" baseline="-25000" dirty="0"/>
              <a:t>00</a:t>
            </a:r>
            <a:r>
              <a:rPr lang="en-US" sz="2400" dirty="0"/>
              <a:t>) the effect of A=1 &amp; B=1 on p</a:t>
            </a:r>
            <a:r>
              <a:rPr lang="en-US" sz="2400" baseline="-25000" dirty="0"/>
              <a:t>00</a:t>
            </a:r>
            <a:r>
              <a:rPr lang="en-US" sz="2400" dirty="0"/>
              <a:t> equals the effect of (A=1, B=0) + the effect of (A=0, B=1) on p</a:t>
            </a:r>
            <a:r>
              <a:rPr lang="en-US" sz="2400" baseline="-25000" dirty="0"/>
              <a:t>00</a:t>
            </a:r>
            <a:endParaRPr lang="en-US" sz="2400" dirty="0"/>
          </a:p>
          <a:p>
            <a:pPr lvl="0">
              <a:spcBef>
                <a:spcPct val="0"/>
              </a:spcBef>
            </a:pPr>
            <a:r>
              <a:rPr lang="en-US" sz="2400" dirty="0"/>
              <a:t>No interaction on the </a:t>
            </a:r>
            <a:r>
              <a:rPr lang="en-US" sz="2400" b="1" dirty="0"/>
              <a:t>additive scale</a:t>
            </a:r>
          </a:p>
          <a:p>
            <a:pPr lvl="0">
              <a:spcBef>
                <a:spcPct val="0"/>
              </a:spcBef>
            </a:pPr>
            <a:r>
              <a:rPr lang="en-US" sz="2400" dirty="0">
                <a:latin typeface="+mj-lt"/>
                <a:ea typeface="+mj-ea"/>
                <a:cs typeface="+mj-cs"/>
              </a:rPr>
              <a:t>Otherwise, evidence for </a:t>
            </a:r>
            <a:r>
              <a:rPr lang="en-US" sz="2400" b="1" dirty="0">
                <a:latin typeface="+mj-lt"/>
                <a:ea typeface="+mj-ea"/>
                <a:cs typeface="+mj-cs"/>
              </a:rPr>
              <a:t>additive</a:t>
            </a:r>
            <a:r>
              <a:rPr lang="en-US" sz="2400" dirty="0">
                <a:latin typeface="+mj-lt"/>
                <a:ea typeface="+mj-ea"/>
                <a:cs typeface="+mj-cs"/>
              </a:rPr>
              <a:t> interaction</a:t>
            </a:r>
            <a:endParaRPr lang="el-GR" sz="2400" dirty="0">
              <a:latin typeface="+mj-lt"/>
              <a:ea typeface="+mj-ea"/>
              <a:cs typeface="+mj-cs"/>
            </a:endParaRPr>
          </a:p>
        </p:txBody>
      </p:sp>
      <p:sp>
        <p:nvSpPr>
          <p:cNvPr id="5" name="TextBox 4"/>
          <p:cNvSpPr txBox="1"/>
          <p:nvPr/>
        </p:nvSpPr>
        <p:spPr>
          <a:xfrm>
            <a:off x="272878" y="3573016"/>
            <a:ext cx="4030270" cy="369332"/>
          </a:xfrm>
          <a:prstGeom prst="rect">
            <a:avLst/>
          </a:prstGeom>
          <a:noFill/>
        </p:spPr>
        <p:txBody>
          <a:bodyPr wrap="none" rtlCol="0">
            <a:spAutoFit/>
          </a:bodyPr>
          <a:lstStyle/>
          <a:p>
            <a:r>
              <a:rPr lang="en-US" dirty="0" err="1"/>
              <a:t>P</a:t>
            </a:r>
            <a:r>
              <a:rPr lang="en-US" baseline="-25000" dirty="0" err="1"/>
              <a:t>ij</a:t>
            </a:r>
            <a:r>
              <a:rPr lang="en-US" dirty="0"/>
              <a:t>= incidence/prevalence of disease</a:t>
            </a:r>
            <a:endParaRPr lang="el-GR" dirty="0"/>
          </a:p>
        </p:txBody>
      </p:sp>
      <p:sp>
        <p:nvSpPr>
          <p:cNvPr id="3" name="Θέση αριθμού διαφάνειας 2"/>
          <p:cNvSpPr>
            <a:spLocks noGrp="1"/>
          </p:cNvSpPr>
          <p:nvPr>
            <p:ph type="sldNum" sz="quarter" idx="12"/>
          </p:nvPr>
        </p:nvSpPr>
        <p:spPr/>
        <p:txBody>
          <a:bodyPr/>
          <a:lstStyle/>
          <a:p>
            <a:fld id="{63A1716D-785E-498B-B65C-0125213A9251}" type="slidenum">
              <a:rPr lang="el-GR" smtClean="0"/>
              <a:pPr/>
              <a:t>19</a:t>
            </a:fld>
            <a:endParaRPr lang="el-GR"/>
          </a:p>
        </p:txBody>
      </p:sp>
    </p:spTree>
    <p:extLst>
      <p:ext uri="{BB962C8B-B14F-4D97-AF65-F5344CB8AC3E}">
        <p14:creationId xmlns:p14="http://schemas.microsoft.com/office/powerpoint/2010/main" val="2114985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692696"/>
            <a:ext cx="9108504" cy="523220"/>
          </a:xfrm>
          <a:prstGeom prst="rect">
            <a:avLst/>
          </a:prstGeom>
          <a:noFill/>
        </p:spPr>
        <p:txBody>
          <a:bodyPr wrap="square" rtlCol="0">
            <a:spAutoFit/>
          </a:bodyPr>
          <a:lstStyle/>
          <a:p>
            <a:pPr algn="ctr"/>
            <a:r>
              <a:rPr lang="en-US" sz="2800" b="1" dirty="0">
                <a:solidFill>
                  <a:srgbClr val="FF0000"/>
                </a:solidFill>
              </a:rPr>
              <a:t>STRUCTURE</a:t>
            </a:r>
            <a:endParaRPr lang="el-GR" sz="2800" b="1" dirty="0">
              <a:solidFill>
                <a:srgbClr val="FF0000"/>
              </a:solidFill>
            </a:endParaRPr>
          </a:p>
        </p:txBody>
      </p:sp>
      <p:sp>
        <p:nvSpPr>
          <p:cNvPr id="5" name="TextBox 4"/>
          <p:cNvSpPr txBox="1"/>
          <p:nvPr/>
        </p:nvSpPr>
        <p:spPr>
          <a:xfrm>
            <a:off x="15009" y="1484784"/>
            <a:ext cx="9108504" cy="3477875"/>
          </a:xfrm>
          <a:prstGeom prst="rect">
            <a:avLst/>
          </a:prstGeom>
          <a:noFill/>
        </p:spPr>
        <p:txBody>
          <a:bodyPr wrap="square" rtlCol="0">
            <a:spAutoFit/>
          </a:bodyPr>
          <a:lstStyle/>
          <a:p>
            <a:pPr marL="457200" indent="-457200">
              <a:buAutoNum type="arabicPeriod"/>
            </a:pPr>
            <a:r>
              <a:rPr lang="en-US" sz="2000" dirty="0"/>
              <a:t>The concept of interaction</a:t>
            </a:r>
          </a:p>
          <a:p>
            <a:pPr marL="457200" indent="-457200">
              <a:buAutoNum type="arabicPeriod"/>
            </a:pPr>
            <a:endParaRPr lang="en-US" sz="2000" dirty="0"/>
          </a:p>
          <a:p>
            <a:pPr marL="457200" indent="-457200">
              <a:buAutoNum type="arabicPeriod"/>
            </a:pPr>
            <a:r>
              <a:rPr lang="en-US" sz="2000" dirty="0" err="1"/>
              <a:t>Multiplicativity</a:t>
            </a:r>
            <a:r>
              <a:rPr lang="en-US" sz="2000" dirty="0"/>
              <a:t>/</a:t>
            </a:r>
            <a:r>
              <a:rPr lang="en-US" sz="2000" dirty="0" err="1"/>
              <a:t>additivity</a:t>
            </a:r>
            <a:r>
              <a:rPr lang="en-US" sz="2000" dirty="0"/>
              <a:t> of effects </a:t>
            </a:r>
          </a:p>
          <a:p>
            <a:pPr marL="457200" indent="-457200">
              <a:buAutoNum type="arabicPeriod"/>
            </a:pPr>
            <a:endParaRPr lang="en-US" sz="2000" dirty="0"/>
          </a:p>
          <a:p>
            <a:pPr marL="457200" indent="-457200">
              <a:buAutoNum type="arabicPeriod"/>
            </a:pPr>
            <a:r>
              <a:rPr lang="en-US" sz="2000" dirty="0"/>
              <a:t>The multiplicative model (for rate or odds ratios)</a:t>
            </a:r>
          </a:p>
          <a:p>
            <a:pPr marL="457200" indent="-457200">
              <a:buAutoNum type="arabicPeriod"/>
            </a:pPr>
            <a:endParaRPr lang="en-US" sz="2000" dirty="0"/>
          </a:p>
          <a:p>
            <a:pPr marL="457200" indent="-457200">
              <a:buAutoNum type="arabicPeriod"/>
            </a:pPr>
            <a:r>
              <a:rPr lang="en-US" sz="2000" dirty="0"/>
              <a:t>Indexes of </a:t>
            </a:r>
            <a:r>
              <a:rPr lang="en-US" sz="2000" dirty="0" err="1"/>
              <a:t>additivity</a:t>
            </a:r>
            <a:r>
              <a:rPr lang="en-US" sz="2000" dirty="0"/>
              <a:t> </a:t>
            </a:r>
          </a:p>
          <a:p>
            <a:pPr marL="457200" indent="-457200">
              <a:buAutoNum type="arabicPeriod"/>
            </a:pPr>
            <a:endParaRPr lang="en-US" sz="2000" dirty="0"/>
          </a:p>
          <a:p>
            <a:pPr marL="457200" indent="-457200">
              <a:buAutoNum type="arabicPeriod"/>
            </a:pPr>
            <a:r>
              <a:rPr lang="en-GB" sz="2000" dirty="0"/>
              <a:t>Multiplicative vs. additive estimates of effects</a:t>
            </a:r>
          </a:p>
          <a:p>
            <a:r>
              <a:rPr lang="en-GB" sz="2000" dirty="0"/>
              <a:t>	</a:t>
            </a:r>
          </a:p>
          <a:p>
            <a:r>
              <a:rPr lang="en-GB" sz="2000" dirty="0"/>
              <a:t>6.   Statistical and biological considerations</a:t>
            </a:r>
            <a:endParaRPr lang="el-GR" sz="2000" b="1" dirty="0">
              <a:solidFill>
                <a:srgbClr val="FF0000"/>
              </a:solidFill>
            </a:endParaRPr>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2</a:t>
            </a:fld>
            <a:endParaRPr lang="el-GR"/>
          </a:p>
        </p:txBody>
      </p:sp>
    </p:spTree>
    <p:extLst>
      <p:ext uri="{BB962C8B-B14F-4D97-AF65-F5344CB8AC3E}">
        <p14:creationId xmlns:p14="http://schemas.microsoft.com/office/powerpoint/2010/main" val="2894046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4624"/>
            <a:ext cx="8286808" cy="1228998"/>
          </a:xfrm>
        </p:spPr>
        <p:txBody>
          <a:bodyPr>
            <a:noAutofit/>
          </a:bodyPr>
          <a:lstStyle/>
          <a:p>
            <a:r>
              <a:rPr lang="en-US" sz="4000" b="1" dirty="0">
                <a:solidFill>
                  <a:srgbClr val="FF0000"/>
                </a:solidFill>
              </a:rPr>
              <a:t>Interaction on additive scale</a:t>
            </a:r>
            <a:endParaRPr lang="el-GR" sz="4000" b="1" dirty="0">
              <a:solidFill>
                <a:srgbClr val="FF0000"/>
              </a:solidFill>
            </a:endParaRPr>
          </a:p>
        </p:txBody>
      </p:sp>
      <p:sp>
        <p:nvSpPr>
          <p:cNvPr id="6" name="Title 1"/>
          <p:cNvSpPr txBox="1">
            <a:spLocks/>
          </p:cNvSpPr>
          <p:nvPr/>
        </p:nvSpPr>
        <p:spPr>
          <a:xfrm>
            <a:off x="323528" y="4014192"/>
            <a:ext cx="8286808" cy="2151112"/>
          </a:xfrm>
          <a:prstGeom prst="rect">
            <a:avLst/>
          </a:prstGeom>
        </p:spPr>
        <p:txBody>
          <a:bodyPr vert="horz" lIns="91440" tIns="45720" rIns="91440" bIns="45720" rtlCol="0" anchor="ctr">
            <a:noAutofit/>
          </a:bodyPr>
          <a:lstStyle/>
          <a:p>
            <a:pPr lvl="0">
              <a:spcBef>
                <a:spcPct val="0"/>
              </a:spcBef>
            </a:pPr>
            <a:r>
              <a:rPr lang="en-US" sz="2400" dirty="0">
                <a:latin typeface="+mj-lt"/>
                <a:ea typeface="+mj-ea"/>
                <a:cs typeface="+mj-cs"/>
              </a:rPr>
              <a:t>Examine </a:t>
            </a:r>
            <a:r>
              <a:rPr lang="en-US" sz="2400" b="1" dirty="0">
                <a:latin typeface="+mj-lt"/>
                <a:ea typeface="+mj-ea"/>
                <a:cs typeface="+mj-cs"/>
              </a:rPr>
              <a:t>additive</a:t>
            </a:r>
            <a:r>
              <a:rPr lang="en-US" sz="2400" dirty="0">
                <a:latin typeface="+mj-lt"/>
                <a:ea typeface="+mj-ea"/>
                <a:cs typeface="+mj-cs"/>
              </a:rPr>
              <a:t> interaction between A and B</a:t>
            </a:r>
          </a:p>
          <a:p>
            <a:pPr lvl="0">
              <a:spcBef>
                <a:spcPct val="0"/>
              </a:spcBef>
            </a:pPr>
            <a:endParaRPr lang="en-US" sz="2400" dirty="0"/>
          </a:p>
          <a:p>
            <a:pPr lvl="0">
              <a:spcBef>
                <a:spcPct val="0"/>
              </a:spcBef>
            </a:pPr>
            <a:r>
              <a:rPr lang="en-US" sz="2400" dirty="0"/>
              <a:t>Equivalently estimate: </a:t>
            </a:r>
            <a:endParaRPr lang="el-GR" sz="2400" dirty="0">
              <a:latin typeface="+mj-lt"/>
              <a:ea typeface="+mj-ea"/>
              <a:cs typeface="+mj-cs"/>
            </a:endParaRPr>
          </a:p>
          <a:p>
            <a:pPr lvl="0">
              <a:spcBef>
                <a:spcPct val="0"/>
              </a:spcBef>
            </a:pPr>
            <a:r>
              <a:rPr lang="el-GR" sz="2400" dirty="0"/>
              <a:t>(</a:t>
            </a:r>
            <a:r>
              <a:rPr lang="en-US" sz="2400" dirty="0"/>
              <a:t>p</a:t>
            </a:r>
            <a:r>
              <a:rPr lang="en-US" sz="2400" baseline="-25000" dirty="0"/>
              <a:t>11</a:t>
            </a:r>
            <a:r>
              <a:rPr lang="el-GR" sz="2400" dirty="0"/>
              <a:t>-</a:t>
            </a:r>
            <a:r>
              <a:rPr lang="en-US" sz="2400" dirty="0"/>
              <a:t> p</a:t>
            </a:r>
            <a:r>
              <a:rPr lang="en-US" sz="2400" baseline="-25000" dirty="0"/>
              <a:t>00</a:t>
            </a:r>
            <a:r>
              <a:rPr lang="en-US" sz="2400" dirty="0"/>
              <a:t>) </a:t>
            </a:r>
            <a:r>
              <a:rPr lang="el-GR" sz="2400" dirty="0"/>
              <a:t>- (</a:t>
            </a:r>
            <a:r>
              <a:rPr lang="en-US" sz="2400" dirty="0"/>
              <a:t>p</a:t>
            </a:r>
            <a:r>
              <a:rPr lang="el-GR" sz="2400" baseline="-25000" dirty="0"/>
              <a:t>0</a:t>
            </a:r>
            <a:r>
              <a:rPr lang="en-US" sz="2400" baseline="-25000" dirty="0"/>
              <a:t>1</a:t>
            </a:r>
            <a:r>
              <a:rPr lang="el-GR" sz="2400" dirty="0"/>
              <a:t>-</a:t>
            </a:r>
            <a:r>
              <a:rPr lang="en-US" sz="2400" dirty="0"/>
              <a:t> p</a:t>
            </a:r>
            <a:r>
              <a:rPr lang="en-US" sz="2400" baseline="-25000" dirty="0"/>
              <a:t>00</a:t>
            </a:r>
            <a:r>
              <a:rPr lang="en-US" sz="2400" dirty="0"/>
              <a:t>)</a:t>
            </a:r>
            <a:r>
              <a:rPr lang="el-GR" sz="2400" dirty="0"/>
              <a:t>- (</a:t>
            </a:r>
            <a:r>
              <a:rPr lang="en-US" sz="2400" dirty="0"/>
              <a:t>p</a:t>
            </a:r>
            <a:r>
              <a:rPr lang="en-US" sz="2400" baseline="-25000" dirty="0"/>
              <a:t>1</a:t>
            </a:r>
            <a:r>
              <a:rPr lang="el-GR" sz="2400" baseline="-25000" dirty="0"/>
              <a:t>0</a:t>
            </a:r>
            <a:r>
              <a:rPr lang="el-GR" sz="2400" dirty="0"/>
              <a:t>-</a:t>
            </a:r>
            <a:r>
              <a:rPr lang="en-US" sz="2400" dirty="0"/>
              <a:t> p</a:t>
            </a:r>
            <a:r>
              <a:rPr lang="en-US" sz="2400" baseline="-25000" dirty="0"/>
              <a:t>00</a:t>
            </a:r>
            <a:r>
              <a:rPr lang="en-US" sz="2400" dirty="0"/>
              <a:t>)</a:t>
            </a:r>
            <a:r>
              <a:rPr lang="el-GR" sz="2400" dirty="0"/>
              <a:t>=</a:t>
            </a:r>
            <a:r>
              <a:rPr lang="en-US" sz="2400" dirty="0"/>
              <a:t> p</a:t>
            </a:r>
            <a:r>
              <a:rPr lang="en-US" sz="2400" baseline="-25000" dirty="0"/>
              <a:t>11</a:t>
            </a:r>
            <a:r>
              <a:rPr lang="el-GR" sz="2400" dirty="0"/>
              <a:t>-</a:t>
            </a:r>
            <a:r>
              <a:rPr lang="en-US" sz="2400" dirty="0"/>
              <a:t>p</a:t>
            </a:r>
            <a:r>
              <a:rPr lang="en-US" sz="2400" baseline="-25000" dirty="0"/>
              <a:t>1</a:t>
            </a:r>
            <a:r>
              <a:rPr lang="el-GR" sz="2400" baseline="-25000" dirty="0"/>
              <a:t>0</a:t>
            </a:r>
            <a:r>
              <a:rPr lang="el-GR" sz="2400" dirty="0"/>
              <a:t>- </a:t>
            </a:r>
            <a:r>
              <a:rPr lang="en-US" sz="2400" dirty="0"/>
              <a:t>p</a:t>
            </a:r>
            <a:r>
              <a:rPr lang="el-GR" sz="2400" baseline="-25000" dirty="0"/>
              <a:t>0</a:t>
            </a:r>
            <a:r>
              <a:rPr lang="en-US" sz="2400" baseline="-25000" dirty="0"/>
              <a:t>1</a:t>
            </a:r>
            <a:r>
              <a:rPr lang="el-GR" sz="2400" dirty="0"/>
              <a:t>+</a:t>
            </a:r>
            <a:r>
              <a:rPr lang="en-US" sz="2400" dirty="0"/>
              <a:t> p</a:t>
            </a:r>
            <a:r>
              <a:rPr lang="en-US" sz="2400" baseline="-25000" dirty="0"/>
              <a:t>00</a:t>
            </a:r>
          </a:p>
          <a:p>
            <a:pPr lvl="0">
              <a:spcBef>
                <a:spcPct val="0"/>
              </a:spcBef>
            </a:pPr>
            <a:endParaRPr lang="en-US" sz="2400" baseline="-25000" dirty="0"/>
          </a:p>
          <a:p>
            <a:pPr>
              <a:spcBef>
                <a:spcPct val="0"/>
              </a:spcBef>
            </a:pPr>
            <a:r>
              <a:rPr lang="en-US" sz="2400" dirty="0"/>
              <a:t>Rothman calls this difference in the risk differences the “interaction contrast (IC)”</a:t>
            </a:r>
            <a:endParaRPr lang="el-GR" sz="2400" dirty="0"/>
          </a:p>
        </p:txBody>
      </p:sp>
      <p:sp>
        <p:nvSpPr>
          <p:cNvPr id="5" name="TextBox 4"/>
          <p:cNvSpPr txBox="1"/>
          <p:nvPr/>
        </p:nvSpPr>
        <p:spPr>
          <a:xfrm>
            <a:off x="272878" y="3573016"/>
            <a:ext cx="4030270" cy="369332"/>
          </a:xfrm>
          <a:prstGeom prst="rect">
            <a:avLst/>
          </a:prstGeom>
          <a:noFill/>
        </p:spPr>
        <p:txBody>
          <a:bodyPr wrap="none" rtlCol="0">
            <a:spAutoFit/>
          </a:bodyPr>
          <a:lstStyle/>
          <a:p>
            <a:r>
              <a:rPr lang="en-US" dirty="0" err="1"/>
              <a:t>P</a:t>
            </a:r>
            <a:r>
              <a:rPr lang="en-US" baseline="-25000" dirty="0" err="1"/>
              <a:t>ij</a:t>
            </a:r>
            <a:r>
              <a:rPr lang="en-US" dirty="0"/>
              <a:t>= incidence/prevalence of disease</a:t>
            </a:r>
            <a:endParaRPr lang="el-GR" dirty="0"/>
          </a:p>
        </p:txBody>
      </p:sp>
      <p:graphicFrame>
        <p:nvGraphicFramePr>
          <p:cNvPr id="9" name="Content Placeholder 3"/>
          <p:cNvGraphicFramePr>
            <a:graphicFrameLocks/>
          </p:cNvGraphicFramePr>
          <p:nvPr>
            <p:extLst>
              <p:ext uri="{D42A27DB-BD31-4B8C-83A1-F6EECF244321}">
                <p14:modId xmlns:p14="http://schemas.microsoft.com/office/powerpoint/2010/main" val="1727456321"/>
              </p:ext>
            </p:extLst>
          </p:nvPr>
        </p:nvGraphicFramePr>
        <p:xfrm>
          <a:off x="179512" y="1425339"/>
          <a:ext cx="8964487" cy="2047379"/>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2213007">
                  <a:extLst>
                    <a:ext uri="{9D8B030D-6E8A-4147-A177-3AD203B41FA5}">
                      <a16:colId xmlns:a16="http://schemas.microsoft.com/office/drawing/2014/main" val="20001"/>
                    </a:ext>
                  </a:extLst>
                </a:gridCol>
                <a:gridCol w="2566142">
                  <a:extLst>
                    <a:ext uri="{9D8B030D-6E8A-4147-A177-3AD203B41FA5}">
                      <a16:colId xmlns:a16="http://schemas.microsoft.com/office/drawing/2014/main" val="20002"/>
                    </a:ext>
                  </a:extLst>
                </a:gridCol>
                <a:gridCol w="2241122">
                  <a:extLst>
                    <a:ext uri="{9D8B030D-6E8A-4147-A177-3AD203B41FA5}">
                      <a16:colId xmlns:a16="http://schemas.microsoft.com/office/drawing/2014/main" val="20003"/>
                    </a:ext>
                  </a:extLst>
                </a:gridCol>
              </a:tblGrid>
              <a:tr h="429749">
                <a:tc rowSpan="2" gridSpan="2">
                  <a:txBody>
                    <a:bodyPr/>
                    <a:lstStyle/>
                    <a:p>
                      <a:endParaRPr lang="el-GR" sz="2000" dirty="0"/>
                    </a:p>
                  </a:txBody>
                  <a:tcPr/>
                </a:tc>
                <a:tc rowSpan="2" hMerge="1">
                  <a:txBody>
                    <a:bodyPr/>
                    <a:lstStyle/>
                    <a:p>
                      <a:endParaRPr lang="el-GR" dirty="0"/>
                    </a:p>
                  </a:txBody>
                  <a:tcPr/>
                </a:tc>
                <a:tc gridSpan="2">
                  <a:txBody>
                    <a:bodyPr/>
                    <a:lstStyle/>
                    <a:p>
                      <a:r>
                        <a:rPr lang="en-US" sz="2000" dirty="0"/>
                        <a:t>Exposure A</a:t>
                      </a:r>
                      <a:endParaRPr lang="el-GR" sz="2000" dirty="0"/>
                    </a:p>
                  </a:txBody>
                  <a:tcPr/>
                </a:tc>
                <a:tc hMerge="1">
                  <a:txBody>
                    <a:bodyPr/>
                    <a:lstStyle/>
                    <a:p>
                      <a:endParaRPr lang="el-GR" dirty="0"/>
                    </a:p>
                  </a:txBody>
                  <a:tcPr/>
                </a:tc>
                <a:extLst>
                  <a:ext uri="{0D108BD9-81ED-4DB2-BD59-A6C34878D82A}">
                    <a16:rowId xmlns:a16="http://schemas.microsoft.com/office/drawing/2014/main" val="10000"/>
                  </a:ext>
                </a:extLst>
              </a:tr>
              <a:tr h="365084">
                <a:tc gridSpan="2" vMerge="1">
                  <a:txBody>
                    <a:bodyPr/>
                    <a:lstStyle/>
                    <a:p>
                      <a:endParaRPr lang="el-GR"/>
                    </a:p>
                  </a:txBody>
                  <a:tcPr/>
                </a:tc>
                <a:tc hMerge="1" vMerge="1">
                  <a:txBody>
                    <a:bodyPr/>
                    <a:lstStyle/>
                    <a:p>
                      <a:endParaRPr lang="el-GR" dirty="0"/>
                    </a:p>
                  </a:txBody>
                  <a:tcPr/>
                </a:tc>
                <a:tc>
                  <a:txBody>
                    <a:bodyPr/>
                    <a:lstStyle/>
                    <a:p>
                      <a:pPr algn="ctr"/>
                      <a:r>
                        <a:rPr lang="en-US" sz="2000" dirty="0"/>
                        <a:t>No(A=0)</a:t>
                      </a:r>
                      <a:endParaRPr lang="el-GR" sz="2000" dirty="0"/>
                    </a:p>
                  </a:txBody>
                  <a:tcPr/>
                </a:tc>
                <a:tc>
                  <a:txBody>
                    <a:bodyPr/>
                    <a:lstStyle/>
                    <a:p>
                      <a:pPr algn="ctr"/>
                      <a:r>
                        <a:rPr lang="en-US" sz="2000" dirty="0"/>
                        <a:t>Yes (A=1)</a:t>
                      </a:r>
                      <a:endParaRPr lang="el-GR" sz="2000" dirty="0"/>
                    </a:p>
                  </a:txBody>
                  <a:tcPr/>
                </a:tc>
                <a:extLst>
                  <a:ext uri="{0D108BD9-81ED-4DB2-BD59-A6C34878D82A}">
                    <a16:rowId xmlns:a16="http://schemas.microsoft.com/office/drawing/2014/main" val="10001"/>
                  </a:ext>
                </a:extLst>
              </a:tr>
              <a:tr h="610695">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Exposure B</a:t>
                      </a:r>
                      <a:endParaRPr lang="el-GR" sz="2000" b="1"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sz="2000" b="1" dirty="0"/>
                    </a:p>
                    <a:p>
                      <a:endParaRPr lang="el-GR" sz="2000" dirty="0"/>
                    </a:p>
                  </a:txBody>
                  <a:tcPr/>
                </a:tc>
                <a:tc>
                  <a:txBody>
                    <a:bodyPr/>
                    <a:lstStyle/>
                    <a:p>
                      <a:r>
                        <a:rPr lang="en-US" sz="2000" dirty="0"/>
                        <a:t>No(B=0)</a:t>
                      </a:r>
                      <a:endParaRPr lang="el-GR" sz="2000" dirty="0"/>
                    </a:p>
                  </a:txBody>
                  <a:tcPr/>
                </a:tc>
                <a:tc>
                  <a:txBody>
                    <a:bodyPr/>
                    <a:lstStyle/>
                    <a:p>
                      <a:pPr algn="ctr"/>
                      <a:r>
                        <a:rPr lang="en-US" sz="2000" baseline="0" dirty="0"/>
                        <a:t>p</a:t>
                      </a:r>
                      <a:r>
                        <a:rPr lang="en-US" sz="2000" baseline="-25000" dirty="0"/>
                        <a:t>00</a:t>
                      </a:r>
                      <a:endParaRPr lang="el-GR" sz="2000" baseline="0" dirty="0"/>
                    </a:p>
                  </a:txBody>
                  <a:tcPr/>
                </a:tc>
                <a:tc>
                  <a:txBody>
                    <a:bodyPr/>
                    <a:lstStyle/>
                    <a:p>
                      <a:pPr algn="ctr"/>
                      <a:r>
                        <a:rPr lang="en-US" sz="2000" dirty="0"/>
                        <a:t>p</a:t>
                      </a:r>
                      <a:r>
                        <a:rPr lang="el-GR" sz="2000" baseline="-25000" dirty="0"/>
                        <a:t>10</a:t>
                      </a:r>
                      <a:endParaRPr lang="el-GR" sz="2000" dirty="0"/>
                    </a:p>
                  </a:txBody>
                  <a:tcPr/>
                </a:tc>
                <a:extLst>
                  <a:ext uri="{0D108BD9-81ED-4DB2-BD59-A6C34878D82A}">
                    <a16:rowId xmlns:a16="http://schemas.microsoft.com/office/drawing/2014/main" val="10002"/>
                  </a:ext>
                </a:extLst>
              </a:tr>
              <a:tr h="610695">
                <a:tc vMerge="1">
                  <a:txBody>
                    <a:bodyPr/>
                    <a:lstStyle/>
                    <a:p>
                      <a:endParaRPr lang="el-GR" dirty="0"/>
                    </a:p>
                  </a:txBody>
                  <a:tcPr/>
                </a:tc>
                <a:tc>
                  <a:txBody>
                    <a:bodyPr/>
                    <a:lstStyle/>
                    <a:p>
                      <a:r>
                        <a:rPr lang="en-US" sz="2000" dirty="0"/>
                        <a:t>Yes (B=1)</a:t>
                      </a:r>
                      <a:endParaRPr lang="el-GR" sz="2000" dirty="0"/>
                    </a:p>
                  </a:txBody>
                  <a:tcPr/>
                </a:tc>
                <a:tc>
                  <a:txBody>
                    <a:bodyPr/>
                    <a:lstStyle/>
                    <a:p>
                      <a:pPr algn="ctr"/>
                      <a:r>
                        <a:rPr lang="en-US" sz="2000" dirty="0"/>
                        <a:t>p</a:t>
                      </a:r>
                      <a:r>
                        <a:rPr lang="el-GR" sz="2000" baseline="-25000" dirty="0"/>
                        <a:t>01</a:t>
                      </a:r>
                      <a:endParaRPr lang="el-GR" sz="2000" dirty="0"/>
                    </a:p>
                  </a:txBody>
                  <a:tcPr/>
                </a:tc>
                <a:tc>
                  <a:txBody>
                    <a:bodyPr/>
                    <a:lstStyle/>
                    <a:p>
                      <a:pPr algn="ctr"/>
                      <a:r>
                        <a:rPr lang="en-US" sz="2000" dirty="0"/>
                        <a:t>p</a:t>
                      </a:r>
                      <a:r>
                        <a:rPr lang="en-US" sz="2000" baseline="-25000" dirty="0"/>
                        <a:t>11</a:t>
                      </a:r>
                      <a:endParaRPr lang="el-GR" sz="2000" dirty="0"/>
                    </a:p>
                  </a:txBody>
                  <a:tcPr/>
                </a:tc>
                <a:extLst>
                  <a:ext uri="{0D108BD9-81ED-4DB2-BD59-A6C34878D82A}">
                    <a16:rowId xmlns:a16="http://schemas.microsoft.com/office/drawing/2014/main" val="10003"/>
                  </a:ext>
                </a:extLst>
              </a:tr>
            </a:tbl>
          </a:graphicData>
        </a:graphic>
      </p:graphicFrame>
      <p:sp>
        <p:nvSpPr>
          <p:cNvPr id="3" name="Θέση αριθμού διαφάνειας 2"/>
          <p:cNvSpPr>
            <a:spLocks noGrp="1"/>
          </p:cNvSpPr>
          <p:nvPr>
            <p:ph type="sldNum" sz="quarter" idx="12"/>
          </p:nvPr>
        </p:nvSpPr>
        <p:spPr/>
        <p:txBody>
          <a:bodyPr/>
          <a:lstStyle/>
          <a:p>
            <a:fld id="{63A1716D-785E-498B-B65C-0125213A9251}" type="slidenum">
              <a:rPr lang="el-GR" smtClean="0"/>
              <a:pPr/>
              <a:t>20</a:t>
            </a:fld>
            <a:endParaRPr lang="el-GR"/>
          </a:p>
        </p:txBody>
      </p:sp>
    </p:spTree>
    <p:extLst>
      <p:ext uri="{BB962C8B-B14F-4D97-AF65-F5344CB8AC3E}">
        <p14:creationId xmlns:p14="http://schemas.microsoft.com/office/powerpoint/2010/main" val="2114985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1228998"/>
          </a:xfrm>
        </p:spPr>
        <p:txBody>
          <a:bodyPr>
            <a:noAutofit/>
          </a:bodyPr>
          <a:lstStyle/>
          <a:p>
            <a:r>
              <a:rPr lang="en-US" sz="4000" b="1" dirty="0">
                <a:solidFill>
                  <a:srgbClr val="FF0000"/>
                </a:solidFill>
              </a:rPr>
              <a:t>Evaluating additive interaction</a:t>
            </a:r>
            <a:endParaRPr lang="el-GR" sz="4000" b="1" dirty="0">
              <a:solidFill>
                <a:srgbClr val="FF0000"/>
              </a:solidFill>
            </a:endParaRPr>
          </a:p>
        </p:txBody>
      </p:sp>
      <p:sp>
        <p:nvSpPr>
          <p:cNvPr id="6" name="Title 1"/>
          <p:cNvSpPr txBox="1">
            <a:spLocks/>
          </p:cNvSpPr>
          <p:nvPr/>
        </p:nvSpPr>
        <p:spPr>
          <a:xfrm>
            <a:off x="0" y="1052736"/>
            <a:ext cx="9144000" cy="5184576"/>
          </a:xfrm>
          <a:prstGeom prst="rect">
            <a:avLst/>
          </a:prstGeom>
        </p:spPr>
        <p:txBody>
          <a:bodyPr vert="horz" lIns="91440" tIns="45720" rIns="91440" bIns="45720" rtlCol="0" anchor="ctr">
            <a:noAutofit/>
          </a:bodyPr>
          <a:lstStyle/>
          <a:p>
            <a:pPr marL="457200" indent="-457200">
              <a:spcBef>
                <a:spcPct val="0"/>
              </a:spcBef>
              <a:buAutoNum type="arabicParenR"/>
            </a:pPr>
            <a:r>
              <a:rPr lang="en-US" sz="2800" dirty="0"/>
              <a:t>p</a:t>
            </a:r>
            <a:r>
              <a:rPr lang="en-US" sz="2800" baseline="-25000" dirty="0"/>
              <a:t>11</a:t>
            </a:r>
            <a:r>
              <a:rPr lang="el-GR" sz="2800" dirty="0"/>
              <a:t>-</a:t>
            </a:r>
            <a:r>
              <a:rPr lang="en-US" sz="2800" dirty="0"/>
              <a:t>p</a:t>
            </a:r>
            <a:r>
              <a:rPr lang="en-US" sz="2800" baseline="-25000" dirty="0"/>
              <a:t>1</a:t>
            </a:r>
            <a:r>
              <a:rPr lang="el-GR" sz="2800" baseline="-25000" dirty="0"/>
              <a:t>0</a:t>
            </a:r>
            <a:r>
              <a:rPr lang="el-GR" sz="2800" dirty="0"/>
              <a:t>- </a:t>
            </a:r>
            <a:r>
              <a:rPr lang="en-US" sz="2800" dirty="0"/>
              <a:t>p</a:t>
            </a:r>
            <a:r>
              <a:rPr lang="el-GR" sz="2800" baseline="-25000" dirty="0"/>
              <a:t>0</a:t>
            </a:r>
            <a:r>
              <a:rPr lang="en-US" sz="2800" baseline="-25000" dirty="0"/>
              <a:t>1</a:t>
            </a:r>
            <a:r>
              <a:rPr lang="el-GR" sz="2800" dirty="0"/>
              <a:t>+</a:t>
            </a:r>
            <a:r>
              <a:rPr lang="en-US" sz="2800" dirty="0"/>
              <a:t> p</a:t>
            </a:r>
            <a:r>
              <a:rPr lang="en-US" sz="2800" baseline="-25000" dirty="0"/>
              <a:t>00</a:t>
            </a:r>
            <a:r>
              <a:rPr lang="el-GR" sz="2800" dirty="0"/>
              <a:t>=0 </a:t>
            </a:r>
            <a:r>
              <a:rPr lang="en-US" sz="2800" dirty="0"/>
              <a:t>: A &amp; B </a:t>
            </a:r>
            <a:r>
              <a:rPr lang="en-US" sz="2800" b="1" dirty="0"/>
              <a:t>additive effects</a:t>
            </a:r>
            <a:r>
              <a:rPr lang="en-US" sz="2800" dirty="0"/>
              <a:t>, no evidence for additive interaction</a:t>
            </a:r>
          </a:p>
          <a:p>
            <a:pPr marL="457200" indent="-457200">
              <a:spcBef>
                <a:spcPct val="0"/>
              </a:spcBef>
              <a:buAutoNum type="arabicParenR"/>
            </a:pPr>
            <a:endParaRPr lang="en-US" sz="2800" dirty="0"/>
          </a:p>
          <a:p>
            <a:pPr marL="457200" indent="-457200">
              <a:spcBef>
                <a:spcPct val="0"/>
              </a:spcBef>
              <a:buAutoNum type="arabicParenR"/>
            </a:pPr>
            <a:r>
              <a:rPr lang="en-US" sz="2800" dirty="0"/>
              <a:t> p</a:t>
            </a:r>
            <a:r>
              <a:rPr lang="en-US" sz="2800" baseline="-25000" dirty="0"/>
              <a:t>11</a:t>
            </a:r>
            <a:r>
              <a:rPr lang="el-GR" sz="2800" dirty="0"/>
              <a:t>-</a:t>
            </a:r>
            <a:r>
              <a:rPr lang="en-US" sz="2800" dirty="0"/>
              <a:t>p</a:t>
            </a:r>
            <a:r>
              <a:rPr lang="en-US" sz="2800" baseline="-25000" dirty="0"/>
              <a:t>1</a:t>
            </a:r>
            <a:r>
              <a:rPr lang="el-GR" sz="2800" baseline="-25000" dirty="0"/>
              <a:t>0</a:t>
            </a:r>
            <a:r>
              <a:rPr lang="el-GR" sz="2800" dirty="0"/>
              <a:t>- </a:t>
            </a:r>
            <a:r>
              <a:rPr lang="en-US" sz="2800" dirty="0"/>
              <a:t>p</a:t>
            </a:r>
            <a:r>
              <a:rPr lang="el-GR" sz="2800" baseline="-25000" dirty="0"/>
              <a:t>0</a:t>
            </a:r>
            <a:r>
              <a:rPr lang="en-US" sz="2800" baseline="-25000" dirty="0"/>
              <a:t>1</a:t>
            </a:r>
            <a:r>
              <a:rPr lang="el-GR" sz="2800" dirty="0"/>
              <a:t>+</a:t>
            </a:r>
            <a:r>
              <a:rPr lang="en-US" sz="2800" dirty="0"/>
              <a:t> p</a:t>
            </a:r>
            <a:r>
              <a:rPr lang="en-US" sz="2800" baseline="-25000" dirty="0"/>
              <a:t>00 </a:t>
            </a:r>
            <a:r>
              <a:rPr lang="el-GR" sz="2800" dirty="0"/>
              <a:t>&gt;</a:t>
            </a:r>
            <a:r>
              <a:rPr lang="en-US" sz="2800" dirty="0"/>
              <a:t> </a:t>
            </a:r>
            <a:r>
              <a:rPr lang="el-GR" sz="2800" dirty="0"/>
              <a:t>0 </a:t>
            </a:r>
            <a:r>
              <a:rPr lang="en-US" sz="2800" dirty="0"/>
              <a:t>: </a:t>
            </a:r>
            <a:r>
              <a:rPr lang="en-US" sz="2800" b="1" dirty="0"/>
              <a:t>Deviation from </a:t>
            </a:r>
            <a:r>
              <a:rPr lang="en-US" sz="2800" b="1" dirty="0" err="1"/>
              <a:t>additivity</a:t>
            </a:r>
            <a:r>
              <a:rPr lang="en-US" sz="2800" b="1" dirty="0"/>
              <a:t> </a:t>
            </a:r>
            <a:r>
              <a:rPr lang="en-US" sz="2800" dirty="0"/>
              <a:t>of effects of A &amp; B, </a:t>
            </a:r>
            <a:r>
              <a:rPr lang="en-US" sz="2800" b="1" dirty="0"/>
              <a:t>positive</a:t>
            </a:r>
            <a:r>
              <a:rPr lang="en-US" sz="2800" dirty="0"/>
              <a:t> additive interaction,  </a:t>
            </a:r>
            <a:r>
              <a:rPr lang="en-US" sz="2800" b="1" dirty="0"/>
              <a:t>super-additive effects</a:t>
            </a:r>
          </a:p>
          <a:p>
            <a:pPr marL="457200" lvl="0" indent="-457200">
              <a:spcBef>
                <a:spcPct val="0"/>
              </a:spcBef>
              <a:buAutoNum type="arabicParenR" startAt="2"/>
            </a:pPr>
            <a:endParaRPr lang="en-US" sz="2800" dirty="0"/>
          </a:p>
          <a:p>
            <a:pPr marL="457200" lvl="0" indent="-457200">
              <a:spcBef>
                <a:spcPct val="0"/>
              </a:spcBef>
              <a:buAutoNum type="arabicParenR" startAt="3"/>
            </a:pPr>
            <a:r>
              <a:rPr lang="en-US" sz="2800" dirty="0"/>
              <a:t>p</a:t>
            </a:r>
            <a:r>
              <a:rPr lang="en-US" sz="2800" baseline="-25000" dirty="0"/>
              <a:t>11</a:t>
            </a:r>
            <a:r>
              <a:rPr lang="el-GR" sz="2800" dirty="0"/>
              <a:t>-</a:t>
            </a:r>
            <a:r>
              <a:rPr lang="en-US" sz="2800" dirty="0"/>
              <a:t>p</a:t>
            </a:r>
            <a:r>
              <a:rPr lang="en-US" sz="2800" baseline="-25000" dirty="0"/>
              <a:t>1</a:t>
            </a:r>
            <a:r>
              <a:rPr lang="el-GR" sz="2800" baseline="-25000" dirty="0"/>
              <a:t>0</a:t>
            </a:r>
            <a:r>
              <a:rPr lang="el-GR" sz="2800" dirty="0"/>
              <a:t>- </a:t>
            </a:r>
            <a:r>
              <a:rPr lang="en-US" sz="2800" dirty="0"/>
              <a:t>p</a:t>
            </a:r>
            <a:r>
              <a:rPr lang="el-GR" sz="2800" baseline="-25000" dirty="0"/>
              <a:t>0</a:t>
            </a:r>
            <a:r>
              <a:rPr lang="en-US" sz="2800" baseline="-25000" dirty="0"/>
              <a:t>1</a:t>
            </a:r>
            <a:r>
              <a:rPr lang="el-GR" sz="2800" dirty="0"/>
              <a:t>+</a:t>
            </a:r>
            <a:r>
              <a:rPr lang="en-US" sz="2800" dirty="0"/>
              <a:t> p</a:t>
            </a:r>
            <a:r>
              <a:rPr lang="en-US" sz="2800" baseline="-25000" dirty="0"/>
              <a:t>00 </a:t>
            </a:r>
            <a:r>
              <a:rPr lang="el-GR" sz="2800" dirty="0"/>
              <a:t>&lt;</a:t>
            </a:r>
            <a:r>
              <a:rPr lang="en-US" sz="2800" dirty="0"/>
              <a:t> </a:t>
            </a:r>
            <a:r>
              <a:rPr lang="el-GR" sz="2800" dirty="0"/>
              <a:t>0 </a:t>
            </a:r>
            <a:r>
              <a:rPr lang="en-US" sz="2800" dirty="0"/>
              <a:t>: </a:t>
            </a:r>
            <a:r>
              <a:rPr lang="en-US" sz="2800" b="1" dirty="0"/>
              <a:t>Deviation from </a:t>
            </a:r>
            <a:r>
              <a:rPr lang="en-US" sz="2800" b="1" dirty="0" err="1"/>
              <a:t>additivity</a:t>
            </a:r>
            <a:r>
              <a:rPr lang="en-US" sz="2800" b="1" dirty="0"/>
              <a:t> </a:t>
            </a:r>
            <a:r>
              <a:rPr lang="en-US" sz="2800" dirty="0"/>
              <a:t>of effects of A &amp; B, </a:t>
            </a:r>
            <a:r>
              <a:rPr lang="en-US" sz="2800" b="1" dirty="0"/>
              <a:t>negative</a:t>
            </a:r>
            <a:r>
              <a:rPr lang="en-US" sz="2800" dirty="0"/>
              <a:t> additive interaction,  </a:t>
            </a:r>
            <a:r>
              <a:rPr lang="en-US" sz="2800" b="1" dirty="0"/>
              <a:t>sub-additive effects</a:t>
            </a:r>
            <a:endParaRPr lang="el-GR" sz="2800" b="1" dirty="0"/>
          </a:p>
        </p:txBody>
      </p:sp>
      <p:sp>
        <p:nvSpPr>
          <p:cNvPr id="3" name="Θέση αριθμού διαφάνειας 2"/>
          <p:cNvSpPr>
            <a:spLocks noGrp="1"/>
          </p:cNvSpPr>
          <p:nvPr>
            <p:ph type="sldNum" sz="quarter" idx="12"/>
          </p:nvPr>
        </p:nvSpPr>
        <p:spPr/>
        <p:txBody>
          <a:bodyPr/>
          <a:lstStyle/>
          <a:p>
            <a:fld id="{63A1716D-785E-498B-B65C-0125213A9251}" type="slidenum">
              <a:rPr lang="el-GR" smtClean="0"/>
              <a:pPr/>
              <a:t>21</a:t>
            </a:fld>
            <a:endParaRPr lang="el-GR"/>
          </a:p>
        </p:txBody>
      </p:sp>
    </p:spTree>
    <p:extLst>
      <p:ext uri="{BB962C8B-B14F-4D97-AF65-F5344CB8AC3E}">
        <p14:creationId xmlns:p14="http://schemas.microsoft.com/office/powerpoint/2010/main" val="366307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228998"/>
          </a:xfrm>
        </p:spPr>
        <p:txBody>
          <a:bodyPr>
            <a:noAutofit/>
          </a:bodyPr>
          <a:lstStyle/>
          <a:p>
            <a:r>
              <a:rPr lang="en-US" sz="4000" b="1" dirty="0">
                <a:solidFill>
                  <a:srgbClr val="FF0000"/>
                </a:solidFill>
              </a:rPr>
              <a:t>Evaluating additive interaction (example)</a:t>
            </a:r>
            <a:endParaRPr lang="el-GR" sz="4000" b="1" dirty="0"/>
          </a:p>
        </p:txBody>
      </p:sp>
      <p:sp>
        <p:nvSpPr>
          <p:cNvPr id="6" name="Title 1"/>
          <p:cNvSpPr txBox="1">
            <a:spLocks/>
          </p:cNvSpPr>
          <p:nvPr/>
        </p:nvSpPr>
        <p:spPr>
          <a:xfrm>
            <a:off x="-6626" y="3573016"/>
            <a:ext cx="9144000" cy="1728192"/>
          </a:xfrm>
          <a:prstGeom prst="rect">
            <a:avLst/>
          </a:prstGeom>
        </p:spPr>
        <p:txBody>
          <a:bodyPr vert="horz" lIns="91440" tIns="45720" rIns="91440" bIns="45720" rtlCol="0" anchor="ctr">
            <a:noAutofit/>
          </a:bodyPr>
          <a:lstStyle/>
          <a:p>
            <a:pPr lvl="0">
              <a:spcBef>
                <a:spcPct val="0"/>
              </a:spcBef>
            </a:pPr>
            <a:r>
              <a:rPr lang="en-US" sz="2200" dirty="0"/>
              <a:t>p</a:t>
            </a:r>
            <a:r>
              <a:rPr lang="en-US" sz="2200" baseline="-25000" dirty="0"/>
              <a:t>11</a:t>
            </a:r>
            <a:r>
              <a:rPr lang="el-GR" sz="2200" dirty="0"/>
              <a:t>-</a:t>
            </a:r>
            <a:r>
              <a:rPr lang="en-US" sz="2200" dirty="0"/>
              <a:t>p</a:t>
            </a:r>
            <a:r>
              <a:rPr lang="en-US" sz="2200" baseline="-25000" dirty="0"/>
              <a:t>1</a:t>
            </a:r>
            <a:r>
              <a:rPr lang="el-GR" sz="2200" baseline="-25000" dirty="0"/>
              <a:t>0</a:t>
            </a:r>
            <a:r>
              <a:rPr lang="el-GR" sz="2200" dirty="0"/>
              <a:t>- </a:t>
            </a:r>
            <a:r>
              <a:rPr lang="en-US" sz="2200" dirty="0"/>
              <a:t>p</a:t>
            </a:r>
            <a:r>
              <a:rPr lang="el-GR" sz="2200" baseline="-25000" dirty="0"/>
              <a:t>0</a:t>
            </a:r>
            <a:r>
              <a:rPr lang="en-US" sz="2200" baseline="-25000" dirty="0"/>
              <a:t>1</a:t>
            </a:r>
            <a:r>
              <a:rPr lang="el-GR" sz="2200" dirty="0"/>
              <a:t>+</a:t>
            </a:r>
            <a:r>
              <a:rPr lang="en-US" sz="2200" dirty="0"/>
              <a:t> p</a:t>
            </a:r>
            <a:r>
              <a:rPr lang="en-US" sz="2200" baseline="-25000" dirty="0"/>
              <a:t>00</a:t>
            </a:r>
            <a:r>
              <a:rPr lang="el-GR" sz="2200" dirty="0"/>
              <a:t>=0.025-0.01</a:t>
            </a:r>
            <a:r>
              <a:rPr lang="en-US" sz="2200" dirty="0"/>
              <a:t>5-</a:t>
            </a:r>
            <a:r>
              <a:rPr lang="el-GR" sz="2200" dirty="0"/>
              <a:t>0.01</a:t>
            </a:r>
            <a:r>
              <a:rPr lang="en-US" sz="2200" dirty="0"/>
              <a:t>6</a:t>
            </a:r>
            <a:r>
              <a:rPr lang="el-GR" sz="2200" dirty="0"/>
              <a:t>+0.008=0.002&gt;0</a:t>
            </a:r>
          </a:p>
          <a:p>
            <a:pPr marL="457200" lvl="0" indent="-457200">
              <a:spcBef>
                <a:spcPct val="0"/>
              </a:spcBef>
            </a:pPr>
            <a:r>
              <a:rPr kumimoji="0" lang="en-US" sz="2200" i="0" u="none" strike="noStrike" kern="1200" cap="none" spc="0" normalizeH="0" noProof="0" dirty="0">
                <a:ln>
                  <a:noFill/>
                </a:ln>
                <a:solidFill>
                  <a:schemeClr val="tx1"/>
                </a:solidFill>
                <a:effectLst/>
                <a:uLnTx/>
                <a:uFillTx/>
                <a:latin typeface="+mj-lt"/>
                <a:ea typeface="+mj-ea"/>
                <a:cs typeface="+mj-cs"/>
              </a:rPr>
              <a:t>A &amp; B : very small positive additive interaction close to zero , the effects of A &amp; B combine in an additive way. </a:t>
            </a:r>
          </a:p>
        </p:txBody>
      </p:sp>
      <p:graphicFrame>
        <p:nvGraphicFramePr>
          <p:cNvPr id="7" name="Content Placeholder 3"/>
          <p:cNvGraphicFramePr>
            <a:graphicFrameLocks/>
          </p:cNvGraphicFramePr>
          <p:nvPr>
            <p:extLst>
              <p:ext uri="{D42A27DB-BD31-4B8C-83A1-F6EECF244321}">
                <p14:modId xmlns:p14="http://schemas.microsoft.com/office/powerpoint/2010/main" val="2148394581"/>
              </p:ext>
            </p:extLst>
          </p:nvPr>
        </p:nvGraphicFramePr>
        <p:xfrm>
          <a:off x="179512" y="1425339"/>
          <a:ext cx="8229600" cy="2047379"/>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355776">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29749">
                <a:tc rowSpan="2" gridSpan="2">
                  <a:txBody>
                    <a:bodyPr/>
                    <a:lstStyle/>
                    <a:p>
                      <a:endParaRPr lang="el-GR" sz="2000" b="0" dirty="0"/>
                    </a:p>
                  </a:txBody>
                  <a:tcPr/>
                </a:tc>
                <a:tc rowSpan="2" hMerge="1">
                  <a:txBody>
                    <a:bodyPr/>
                    <a:lstStyle/>
                    <a:p>
                      <a:endParaRPr lang="el-GR" dirty="0"/>
                    </a:p>
                  </a:txBody>
                  <a:tcPr/>
                </a:tc>
                <a:tc gridSpan="2">
                  <a:txBody>
                    <a:bodyPr/>
                    <a:lstStyle/>
                    <a:p>
                      <a:r>
                        <a:rPr lang="en-US" sz="2000" b="0" dirty="0"/>
                        <a:t>Exposure A</a:t>
                      </a:r>
                      <a:endParaRPr lang="el-GR" sz="2000" b="0" dirty="0"/>
                    </a:p>
                  </a:txBody>
                  <a:tcPr/>
                </a:tc>
                <a:tc hMerge="1">
                  <a:txBody>
                    <a:bodyPr/>
                    <a:lstStyle/>
                    <a:p>
                      <a:endParaRPr lang="el-GR" dirty="0"/>
                    </a:p>
                  </a:txBody>
                  <a:tcPr/>
                </a:tc>
                <a:extLst>
                  <a:ext uri="{0D108BD9-81ED-4DB2-BD59-A6C34878D82A}">
                    <a16:rowId xmlns:a16="http://schemas.microsoft.com/office/drawing/2014/main" val="10000"/>
                  </a:ext>
                </a:extLst>
              </a:tr>
              <a:tr h="365084">
                <a:tc gridSpan="2" vMerge="1">
                  <a:txBody>
                    <a:bodyPr/>
                    <a:lstStyle/>
                    <a:p>
                      <a:endParaRPr lang="el-GR"/>
                    </a:p>
                  </a:txBody>
                  <a:tcPr/>
                </a:tc>
                <a:tc hMerge="1" vMerge="1">
                  <a:txBody>
                    <a:bodyPr/>
                    <a:lstStyle/>
                    <a:p>
                      <a:endParaRPr lang="el-GR" dirty="0"/>
                    </a:p>
                  </a:txBody>
                  <a:tcPr/>
                </a:tc>
                <a:tc>
                  <a:txBody>
                    <a:bodyPr/>
                    <a:lstStyle/>
                    <a:p>
                      <a:r>
                        <a:rPr lang="en-US" sz="2000" b="0" dirty="0"/>
                        <a:t>No(A=0)</a:t>
                      </a:r>
                      <a:endParaRPr lang="el-GR" sz="2000" b="0" dirty="0"/>
                    </a:p>
                  </a:txBody>
                  <a:tcPr/>
                </a:tc>
                <a:tc>
                  <a:txBody>
                    <a:bodyPr/>
                    <a:lstStyle/>
                    <a:p>
                      <a:r>
                        <a:rPr lang="en-US" sz="2000" b="0" dirty="0"/>
                        <a:t>Yes (A=1)</a:t>
                      </a:r>
                      <a:endParaRPr lang="el-GR" sz="2000" b="0" dirty="0"/>
                    </a:p>
                  </a:txBody>
                  <a:tcPr/>
                </a:tc>
                <a:extLst>
                  <a:ext uri="{0D108BD9-81ED-4DB2-BD59-A6C34878D82A}">
                    <a16:rowId xmlns:a16="http://schemas.microsoft.com/office/drawing/2014/main" val="10001"/>
                  </a:ext>
                </a:extLst>
              </a:tr>
              <a:tr h="610695">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t>Exposure B</a:t>
                      </a:r>
                      <a:endParaRPr lang="el-GR" sz="20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sz="2000" b="0" dirty="0"/>
                    </a:p>
                    <a:p>
                      <a:endParaRPr lang="el-GR" sz="2000" b="0" dirty="0"/>
                    </a:p>
                  </a:txBody>
                  <a:tcPr/>
                </a:tc>
                <a:tc>
                  <a:txBody>
                    <a:bodyPr/>
                    <a:lstStyle/>
                    <a:p>
                      <a:r>
                        <a:rPr lang="en-US" sz="2000" b="0" dirty="0"/>
                        <a:t>No(B=0)</a:t>
                      </a:r>
                      <a:endParaRPr lang="el-GR" sz="2000" b="0" dirty="0"/>
                    </a:p>
                  </a:txBody>
                  <a:tcPr/>
                </a:tc>
                <a:tc>
                  <a:txBody>
                    <a:bodyPr/>
                    <a:lstStyle/>
                    <a:p>
                      <a:r>
                        <a:rPr lang="en-US" sz="2000" b="0" baseline="0" dirty="0"/>
                        <a:t>p</a:t>
                      </a:r>
                      <a:r>
                        <a:rPr lang="en-US" sz="2000" b="0" baseline="-25000" dirty="0"/>
                        <a:t>00</a:t>
                      </a:r>
                      <a:r>
                        <a:rPr lang="en-US" sz="2000" b="0" baseline="0" dirty="0"/>
                        <a:t>=0.008</a:t>
                      </a:r>
                      <a:endParaRPr lang="el-GR" sz="2000" b="0" baseline="0" dirty="0"/>
                    </a:p>
                  </a:txBody>
                  <a:tcPr/>
                </a:tc>
                <a:tc>
                  <a:txBody>
                    <a:bodyPr/>
                    <a:lstStyle/>
                    <a:p>
                      <a:r>
                        <a:rPr lang="en-US" sz="2000" b="0" dirty="0"/>
                        <a:t>p</a:t>
                      </a:r>
                      <a:r>
                        <a:rPr lang="el-GR" sz="2000" b="0" baseline="-25000" dirty="0"/>
                        <a:t>10</a:t>
                      </a:r>
                      <a:r>
                        <a:rPr lang="en-US" sz="2000" b="0" dirty="0"/>
                        <a:t>=0.015</a:t>
                      </a:r>
                      <a:endParaRPr lang="el-GR" sz="2000" b="0" dirty="0"/>
                    </a:p>
                  </a:txBody>
                  <a:tcPr/>
                </a:tc>
                <a:extLst>
                  <a:ext uri="{0D108BD9-81ED-4DB2-BD59-A6C34878D82A}">
                    <a16:rowId xmlns:a16="http://schemas.microsoft.com/office/drawing/2014/main" val="10002"/>
                  </a:ext>
                </a:extLst>
              </a:tr>
              <a:tr h="610695">
                <a:tc vMerge="1">
                  <a:txBody>
                    <a:bodyPr/>
                    <a:lstStyle/>
                    <a:p>
                      <a:endParaRPr lang="el-GR" dirty="0"/>
                    </a:p>
                  </a:txBody>
                  <a:tcPr/>
                </a:tc>
                <a:tc>
                  <a:txBody>
                    <a:bodyPr/>
                    <a:lstStyle/>
                    <a:p>
                      <a:r>
                        <a:rPr lang="en-US" sz="2000" b="0" dirty="0"/>
                        <a:t>Yes (B=1)</a:t>
                      </a:r>
                      <a:endParaRPr lang="el-GR" sz="2000" b="0" dirty="0"/>
                    </a:p>
                  </a:txBody>
                  <a:tcPr/>
                </a:tc>
                <a:tc>
                  <a:txBody>
                    <a:bodyPr/>
                    <a:lstStyle/>
                    <a:p>
                      <a:r>
                        <a:rPr lang="en-US" sz="2000" b="0" dirty="0"/>
                        <a:t>p</a:t>
                      </a:r>
                      <a:r>
                        <a:rPr lang="el-GR" sz="2000" b="0" baseline="-25000" dirty="0"/>
                        <a:t>01</a:t>
                      </a:r>
                      <a:r>
                        <a:rPr lang="en-US" sz="2000" b="0" dirty="0"/>
                        <a:t>=0.016</a:t>
                      </a:r>
                      <a:endParaRPr lang="el-GR" sz="2000" b="0" dirty="0"/>
                    </a:p>
                  </a:txBody>
                  <a:tcPr/>
                </a:tc>
                <a:tc>
                  <a:txBody>
                    <a:bodyPr/>
                    <a:lstStyle/>
                    <a:p>
                      <a:r>
                        <a:rPr lang="en-US" sz="2000" b="0" dirty="0"/>
                        <a:t>p</a:t>
                      </a:r>
                      <a:r>
                        <a:rPr lang="en-US" sz="2000" b="0" baseline="-25000" dirty="0"/>
                        <a:t>11</a:t>
                      </a:r>
                      <a:r>
                        <a:rPr lang="en-US" sz="2000" b="0" dirty="0"/>
                        <a:t>=0.0</a:t>
                      </a:r>
                      <a:r>
                        <a:rPr lang="el-GR" sz="2000" b="0" dirty="0"/>
                        <a:t>25</a:t>
                      </a:r>
                    </a:p>
                  </a:txBody>
                  <a:tcPr/>
                </a:tc>
                <a:extLst>
                  <a:ext uri="{0D108BD9-81ED-4DB2-BD59-A6C34878D82A}">
                    <a16:rowId xmlns:a16="http://schemas.microsoft.com/office/drawing/2014/main" val="10003"/>
                  </a:ext>
                </a:extLst>
              </a:tr>
            </a:tbl>
          </a:graphicData>
        </a:graphic>
      </p:graphicFrame>
      <p:sp>
        <p:nvSpPr>
          <p:cNvPr id="3" name="Θέση αριθμού διαφάνειας 2"/>
          <p:cNvSpPr>
            <a:spLocks noGrp="1"/>
          </p:cNvSpPr>
          <p:nvPr>
            <p:ph type="sldNum" sz="quarter" idx="12"/>
          </p:nvPr>
        </p:nvSpPr>
        <p:spPr/>
        <p:txBody>
          <a:bodyPr/>
          <a:lstStyle/>
          <a:p>
            <a:fld id="{63A1716D-785E-498B-B65C-0125213A9251}" type="slidenum">
              <a:rPr lang="el-GR" smtClean="0"/>
              <a:pPr/>
              <a:t>22</a:t>
            </a:fld>
            <a:endParaRPr lang="el-GR"/>
          </a:p>
        </p:txBody>
      </p:sp>
    </p:spTree>
    <p:extLst>
      <p:ext uri="{BB962C8B-B14F-4D97-AF65-F5344CB8AC3E}">
        <p14:creationId xmlns:p14="http://schemas.microsoft.com/office/powerpoint/2010/main" val="1225967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036496" cy="1228998"/>
          </a:xfrm>
        </p:spPr>
        <p:txBody>
          <a:bodyPr>
            <a:noAutofit/>
          </a:bodyPr>
          <a:lstStyle/>
          <a:p>
            <a:r>
              <a:rPr lang="en-US" sz="2800" b="1" dirty="0">
                <a:solidFill>
                  <a:srgbClr val="FF0000"/>
                </a:solidFill>
              </a:rPr>
              <a:t>Evaluating additive interaction through relative risks</a:t>
            </a:r>
            <a:endParaRPr lang="el-GR" sz="2800" b="1" dirty="0"/>
          </a:p>
        </p:txBody>
      </p:sp>
      <p:graphicFrame>
        <p:nvGraphicFramePr>
          <p:cNvPr id="7" name="Content Placeholder 3"/>
          <p:cNvGraphicFramePr>
            <a:graphicFrameLocks/>
          </p:cNvGraphicFramePr>
          <p:nvPr>
            <p:extLst>
              <p:ext uri="{D42A27DB-BD31-4B8C-83A1-F6EECF244321}">
                <p14:modId xmlns:p14="http://schemas.microsoft.com/office/powerpoint/2010/main" val="3185896722"/>
              </p:ext>
            </p:extLst>
          </p:nvPr>
        </p:nvGraphicFramePr>
        <p:xfrm>
          <a:off x="179512" y="1268760"/>
          <a:ext cx="8784977" cy="2085486"/>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gridCol w="2592289">
                  <a:extLst>
                    <a:ext uri="{9D8B030D-6E8A-4147-A177-3AD203B41FA5}">
                      <a16:colId xmlns:a16="http://schemas.microsoft.com/office/drawing/2014/main" val="20003"/>
                    </a:ext>
                  </a:extLst>
                </a:gridCol>
              </a:tblGrid>
              <a:tr h="429749">
                <a:tc rowSpan="2" gridSpan="2">
                  <a:txBody>
                    <a:bodyPr/>
                    <a:lstStyle/>
                    <a:p>
                      <a:endParaRPr lang="el-GR" sz="1800" dirty="0"/>
                    </a:p>
                  </a:txBody>
                  <a:tcPr/>
                </a:tc>
                <a:tc rowSpan="2" hMerge="1">
                  <a:txBody>
                    <a:bodyPr/>
                    <a:lstStyle/>
                    <a:p>
                      <a:endParaRPr lang="el-GR" dirty="0"/>
                    </a:p>
                  </a:txBody>
                  <a:tcPr/>
                </a:tc>
                <a:tc gridSpan="2">
                  <a:txBody>
                    <a:bodyPr/>
                    <a:lstStyle/>
                    <a:p>
                      <a:r>
                        <a:rPr lang="en-US" sz="1800" dirty="0"/>
                        <a:t>Exposure A</a:t>
                      </a:r>
                      <a:endParaRPr lang="el-GR" sz="1800" dirty="0"/>
                    </a:p>
                  </a:txBody>
                  <a:tcPr/>
                </a:tc>
                <a:tc hMerge="1">
                  <a:txBody>
                    <a:bodyPr/>
                    <a:lstStyle/>
                    <a:p>
                      <a:endParaRPr lang="el-GR" dirty="0"/>
                    </a:p>
                  </a:txBody>
                  <a:tcPr/>
                </a:tc>
                <a:extLst>
                  <a:ext uri="{0D108BD9-81ED-4DB2-BD59-A6C34878D82A}">
                    <a16:rowId xmlns:a16="http://schemas.microsoft.com/office/drawing/2014/main" val="10000"/>
                  </a:ext>
                </a:extLst>
              </a:tr>
              <a:tr h="434347">
                <a:tc gridSpan="2" vMerge="1">
                  <a:txBody>
                    <a:bodyPr/>
                    <a:lstStyle/>
                    <a:p>
                      <a:endParaRPr lang="el-GR"/>
                    </a:p>
                  </a:txBody>
                  <a:tcPr/>
                </a:tc>
                <a:tc hMerge="1" vMerge="1">
                  <a:txBody>
                    <a:bodyPr/>
                    <a:lstStyle/>
                    <a:p>
                      <a:endParaRPr lang="el-GR" dirty="0"/>
                    </a:p>
                  </a:txBody>
                  <a:tcPr/>
                </a:tc>
                <a:tc>
                  <a:txBody>
                    <a:bodyPr/>
                    <a:lstStyle/>
                    <a:p>
                      <a:r>
                        <a:rPr lang="en-US" sz="1800" dirty="0"/>
                        <a:t>No(A=0)</a:t>
                      </a:r>
                      <a:endParaRPr lang="el-GR" sz="1800" dirty="0"/>
                    </a:p>
                  </a:txBody>
                  <a:tcPr/>
                </a:tc>
                <a:tc>
                  <a:txBody>
                    <a:bodyPr/>
                    <a:lstStyle/>
                    <a:p>
                      <a:r>
                        <a:rPr lang="en-US" sz="1800" dirty="0"/>
                        <a:t>Yes (A=1)</a:t>
                      </a:r>
                      <a:endParaRPr lang="el-GR" sz="1800" dirty="0"/>
                    </a:p>
                  </a:txBody>
                  <a:tcPr/>
                </a:tc>
                <a:extLst>
                  <a:ext uri="{0D108BD9-81ED-4DB2-BD59-A6C34878D82A}">
                    <a16:rowId xmlns:a16="http://schemas.microsoft.com/office/drawing/2014/main" val="10001"/>
                  </a:ext>
                </a:extLst>
              </a:tr>
              <a:tr h="610695">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Exposure B</a:t>
                      </a:r>
                      <a:endParaRPr lang="el-GR" sz="1800" b="1"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dirty="0"/>
                    </a:p>
                    <a:p>
                      <a:endParaRPr lang="el-GR" sz="1800" dirty="0"/>
                    </a:p>
                  </a:txBody>
                  <a:tcPr/>
                </a:tc>
                <a:tc>
                  <a:txBody>
                    <a:bodyPr/>
                    <a:lstStyle/>
                    <a:p>
                      <a:r>
                        <a:rPr lang="en-US" sz="1800" dirty="0"/>
                        <a:t>No(B=0)</a:t>
                      </a:r>
                      <a:endParaRPr lang="el-GR" sz="1800" dirty="0"/>
                    </a:p>
                  </a:txBody>
                  <a:tcPr/>
                </a:tc>
                <a:tc>
                  <a:txBody>
                    <a:bodyPr/>
                    <a:lstStyle/>
                    <a:p>
                      <a:r>
                        <a:rPr lang="en-US" sz="2000" baseline="0" dirty="0"/>
                        <a:t>RR</a:t>
                      </a:r>
                      <a:r>
                        <a:rPr lang="en-US" sz="2000" baseline="-25000" dirty="0"/>
                        <a:t>00</a:t>
                      </a:r>
                      <a:r>
                        <a:rPr lang="en-US" sz="2000" baseline="0" dirty="0"/>
                        <a:t>=p</a:t>
                      </a:r>
                      <a:r>
                        <a:rPr lang="en-US" sz="2000" baseline="-25000" dirty="0"/>
                        <a:t>00</a:t>
                      </a:r>
                      <a:r>
                        <a:rPr lang="en-US" sz="2000" baseline="0" dirty="0"/>
                        <a:t>/p</a:t>
                      </a:r>
                      <a:r>
                        <a:rPr lang="en-US" sz="2000" baseline="-25000" dirty="0"/>
                        <a:t>00</a:t>
                      </a:r>
                      <a:r>
                        <a:rPr lang="en-US" sz="2000" baseline="0" dirty="0"/>
                        <a:t>=1</a:t>
                      </a:r>
                      <a:endParaRPr lang="el-GR" sz="2000" baseline="0" dirty="0"/>
                    </a:p>
                  </a:txBody>
                  <a:tcPr/>
                </a:tc>
                <a:tc>
                  <a:txBody>
                    <a:bodyPr/>
                    <a:lstStyle/>
                    <a:p>
                      <a:r>
                        <a:rPr lang="en-US" sz="2000" baseline="0" dirty="0"/>
                        <a:t>RR</a:t>
                      </a:r>
                      <a:r>
                        <a:rPr lang="en-US" sz="2000" baseline="-25000" dirty="0"/>
                        <a:t>10</a:t>
                      </a:r>
                      <a:r>
                        <a:rPr lang="en-US" sz="2000" baseline="0" dirty="0"/>
                        <a:t>=p</a:t>
                      </a:r>
                      <a:r>
                        <a:rPr lang="en-US" sz="2000" baseline="-25000" dirty="0"/>
                        <a:t>10</a:t>
                      </a:r>
                      <a:r>
                        <a:rPr lang="en-US" sz="2000" baseline="0" dirty="0"/>
                        <a:t>/p</a:t>
                      </a:r>
                      <a:r>
                        <a:rPr lang="en-US" sz="2000" baseline="-25000" dirty="0"/>
                        <a:t>00</a:t>
                      </a:r>
                      <a:r>
                        <a:rPr lang="en-US" sz="2000" baseline="0" dirty="0"/>
                        <a:t>=1.875</a:t>
                      </a:r>
                      <a:endParaRPr lang="el-GR" sz="2000" baseline="0" dirty="0"/>
                    </a:p>
                  </a:txBody>
                  <a:tcPr/>
                </a:tc>
                <a:extLst>
                  <a:ext uri="{0D108BD9-81ED-4DB2-BD59-A6C34878D82A}">
                    <a16:rowId xmlns:a16="http://schemas.microsoft.com/office/drawing/2014/main" val="10002"/>
                  </a:ext>
                </a:extLst>
              </a:tr>
              <a:tr h="610695">
                <a:tc vMerge="1">
                  <a:txBody>
                    <a:bodyPr/>
                    <a:lstStyle/>
                    <a:p>
                      <a:endParaRPr lang="el-GR" dirty="0"/>
                    </a:p>
                  </a:txBody>
                  <a:tcPr/>
                </a:tc>
                <a:tc>
                  <a:txBody>
                    <a:bodyPr/>
                    <a:lstStyle/>
                    <a:p>
                      <a:r>
                        <a:rPr lang="en-US" sz="1800" dirty="0"/>
                        <a:t>Yes (B=1)</a:t>
                      </a:r>
                      <a:endParaRPr lang="el-GR" sz="1800" dirty="0"/>
                    </a:p>
                  </a:txBody>
                  <a:tcPr/>
                </a:tc>
                <a:tc>
                  <a:txBody>
                    <a:bodyPr/>
                    <a:lstStyle/>
                    <a:p>
                      <a:r>
                        <a:rPr lang="en-US" sz="2000" baseline="0" dirty="0"/>
                        <a:t>RR</a:t>
                      </a:r>
                      <a:r>
                        <a:rPr lang="en-US" sz="2000" baseline="-25000" dirty="0"/>
                        <a:t>01</a:t>
                      </a:r>
                      <a:r>
                        <a:rPr lang="en-US" sz="2000" baseline="0" dirty="0"/>
                        <a:t>=p</a:t>
                      </a:r>
                      <a:r>
                        <a:rPr lang="en-US" sz="2000" baseline="-25000" dirty="0"/>
                        <a:t>01</a:t>
                      </a:r>
                      <a:r>
                        <a:rPr lang="en-US" sz="2000" baseline="0" dirty="0"/>
                        <a:t>/p</a:t>
                      </a:r>
                      <a:r>
                        <a:rPr lang="en-US" sz="2000" baseline="-25000" dirty="0"/>
                        <a:t>00</a:t>
                      </a:r>
                      <a:r>
                        <a:rPr lang="en-US" sz="2000" baseline="0" dirty="0"/>
                        <a:t>=2.00</a:t>
                      </a:r>
                      <a:endParaRPr lang="el-GR" sz="2000" baseline="0" dirty="0"/>
                    </a:p>
                  </a:txBody>
                  <a:tcPr/>
                </a:tc>
                <a:tc>
                  <a:txBody>
                    <a:bodyPr/>
                    <a:lstStyle/>
                    <a:p>
                      <a:r>
                        <a:rPr lang="en-US" sz="2000" baseline="0" dirty="0"/>
                        <a:t>RR</a:t>
                      </a:r>
                      <a:r>
                        <a:rPr lang="en-US" sz="2000" baseline="-25000" dirty="0"/>
                        <a:t>11</a:t>
                      </a:r>
                      <a:r>
                        <a:rPr lang="en-US" sz="2000" baseline="0" dirty="0"/>
                        <a:t>=p</a:t>
                      </a:r>
                      <a:r>
                        <a:rPr lang="en-US" sz="2000" baseline="-25000" dirty="0"/>
                        <a:t>11</a:t>
                      </a:r>
                      <a:r>
                        <a:rPr lang="en-US" sz="2000" baseline="0" dirty="0"/>
                        <a:t>/p</a:t>
                      </a:r>
                      <a:r>
                        <a:rPr lang="en-US" sz="2000" baseline="-25000" dirty="0"/>
                        <a:t>00</a:t>
                      </a:r>
                      <a:r>
                        <a:rPr lang="en-US" sz="2000" baseline="0" dirty="0"/>
                        <a:t>=3.125</a:t>
                      </a:r>
                      <a:endParaRPr lang="el-GR" sz="2000" baseline="0" dirty="0"/>
                    </a:p>
                  </a:txBody>
                  <a:tcPr/>
                </a:tc>
                <a:extLst>
                  <a:ext uri="{0D108BD9-81ED-4DB2-BD59-A6C34878D82A}">
                    <a16:rowId xmlns:a16="http://schemas.microsoft.com/office/drawing/2014/main" val="10003"/>
                  </a:ext>
                </a:extLst>
              </a:tr>
            </a:tbl>
          </a:graphicData>
        </a:graphic>
      </p:graphicFrame>
      <p:sp>
        <p:nvSpPr>
          <p:cNvPr id="5" name="Title 1"/>
          <p:cNvSpPr txBox="1">
            <a:spLocks/>
          </p:cNvSpPr>
          <p:nvPr/>
        </p:nvSpPr>
        <p:spPr>
          <a:xfrm>
            <a:off x="0" y="3429000"/>
            <a:ext cx="9144000" cy="3212976"/>
          </a:xfrm>
          <a:prstGeom prst="rect">
            <a:avLst/>
          </a:prstGeom>
        </p:spPr>
        <p:txBody>
          <a:bodyPr vert="horz" lIns="91440" tIns="45720" rIns="91440" bIns="45720" rtlCol="0" anchor="ctr">
            <a:noAutofit/>
          </a:bodyPr>
          <a:lstStyle/>
          <a:p>
            <a:pPr lvl="0">
              <a:spcBef>
                <a:spcPct val="0"/>
              </a:spcBef>
              <a:buFont typeface="Arial" pitchFamily="34" charset="0"/>
              <a:buChar char="•"/>
            </a:pPr>
            <a:r>
              <a:rPr lang="en-US" sz="2000" dirty="0">
                <a:latin typeface="+mj-lt"/>
                <a:ea typeface="+mj-ea"/>
                <a:cs typeface="+mj-cs"/>
              </a:rPr>
              <a:t> But usually we do not have estimates of incidence or prevalence rates but </a:t>
            </a:r>
            <a:r>
              <a:rPr lang="en-US" sz="2000" u="sng" dirty="0">
                <a:latin typeface="+mj-lt"/>
                <a:ea typeface="+mj-ea"/>
                <a:cs typeface="+mj-cs"/>
              </a:rPr>
              <a:t>relative risks </a:t>
            </a:r>
            <a:r>
              <a:rPr lang="en-US" sz="2000" dirty="0">
                <a:latin typeface="+mj-lt"/>
                <a:ea typeface="+mj-ea"/>
                <a:cs typeface="+mj-cs"/>
              </a:rPr>
              <a:t>such as rate ratios or odds ratios. </a:t>
            </a:r>
          </a:p>
          <a:p>
            <a:pPr lvl="0">
              <a:spcBef>
                <a:spcPct val="0"/>
              </a:spcBef>
            </a:pPr>
            <a:r>
              <a:rPr lang="en-US" sz="2000" dirty="0">
                <a:latin typeface="+mj-lt"/>
                <a:ea typeface="+mj-ea"/>
                <a:cs typeface="+mj-cs"/>
              </a:rPr>
              <a:t> </a:t>
            </a:r>
          </a:p>
          <a:p>
            <a:pPr lvl="0">
              <a:spcBef>
                <a:spcPct val="0"/>
              </a:spcBef>
            </a:pPr>
            <a:r>
              <a:rPr lang="en-US" sz="2000" dirty="0">
                <a:latin typeface="+mj-lt"/>
                <a:ea typeface="+mj-ea"/>
                <a:cs typeface="+mj-cs"/>
              </a:rPr>
              <a:t>Previous equation can be re-expressed as : </a:t>
            </a:r>
            <a:endParaRPr lang="el-GR" sz="2000" dirty="0">
              <a:latin typeface="+mj-lt"/>
              <a:ea typeface="+mj-ea"/>
              <a:cs typeface="+mj-cs"/>
            </a:endParaRPr>
          </a:p>
          <a:p>
            <a:pPr lvl="0">
              <a:spcBef>
                <a:spcPct val="0"/>
              </a:spcBef>
            </a:pPr>
            <a:r>
              <a:rPr lang="en-US" sz="2000" dirty="0"/>
              <a:t>RR</a:t>
            </a:r>
            <a:r>
              <a:rPr lang="en-US" sz="2000" baseline="-25000" dirty="0"/>
              <a:t>11</a:t>
            </a:r>
            <a:r>
              <a:rPr lang="el-GR" sz="2000" dirty="0"/>
              <a:t>-</a:t>
            </a:r>
            <a:r>
              <a:rPr lang="en-US" sz="2000" dirty="0"/>
              <a:t> RR</a:t>
            </a:r>
            <a:r>
              <a:rPr lang="en-US" sz="2000" baseline="-25000" dirty="0"/>
              <a:t>1</a:t>
            </a:r>
            <a:r>
              <a:rPr lang="el-GR" sz="2000" baseline="-25000" dirty="0"/>
              <a:t>0</a:t>
            </a:r>
            <a:r>
              <a:rPr lang="el-GR" sz="2000" dirty="0"/>
              <a:t>- </a:t>
            </a:r>
            <a:r>
              <a:rPr lang="en-US" sz="2000" dirty="0"/>
              <a:t>RR</a:t>
            </a:r>
            <a:r>
              <a:rPr lang="el-GR" sz="2000" baseline="-25000" dirty="0"/>
              <a:t>0</a:t>
            </a:r>
            <a:r>
              <a:rPr lang="en-US" sz="2000" baseline="-25000" dirty="0"/>
              <a:t>1</a:t>
            </a:r>
            <a:r>
              <a:rPr lang="el-GR" sz="2000" dirty="0"/>
              <a:t>+</a:t>
            </a:r>
            <a:r>
              <a:rPr lang="en-US" sz="2000" dirty="0"/>
              <a:t> RR</a:t>
            </a:r>
            <a:r>
              <a:rPr lang="en-US" sz="2000" baseline="-25000" dirty="0"/>
              <a:t>00</a:t>
            </a:r>
            <a:r>
              <a:rPr lang="el-GR" sz="2000" dirty="0"/>
              <a:t>=</a:t>
            </a:r>
            <a:r>
              <a:rPr lang="en-US" sz="2000" dirty="0"/>
              <a:t> RR</a:t>
            </a:r>
            <a:r>
              <a:rPr lang="en-US" sz="2000" baseline="-25000" dirty="0"/>
              <a:t>11</a:t>
            </a:r>
            <a:r>
              <a:rPr lang="el-GR" sz="2000" dirty="0"/>
              <a:t>-</a:t>
            </a:r>
            <a:r>
              <a:rPr lang="en-US" sz="2000" dirty="0"/>
              <a:t> RR</a:t>
            </a:r>
            <a:r>
              <a:rPr lang="en-US" sz="2000" baseline="-25000" dirty="0"/>
              <a:t>1</a:t>
            </a:r>
            <a:r>
              <a:rPr lang="el-GR" sz="2000" baseline="-25000" dirty="0"/>
              <a:t>0</a:t>
            </a:r>
            <a:r>
              <a:rPr lang="el-GR" sz="2000" dirty="0"/>
              <a:t>- </a:t>
            </a:r>
            <a:r>
              <a:rPr lang="en-US" sz="2000" dirty="0"/>
              <a:t>RR</a:t>
            </a:r>
            <a:r>
              <a:rPr lang="el-GR" sz="2000" baseline="-25000" dirty="0"/>
              <a:t>0</a:t>
            </a:r>
            <a:r>
              <a:rPr lang="en-US" sz="2000" baseline="-25000" dirty="0"/>
              <a:t>1</a:t>
            </a:r>
            <a:r>
              <a:rPr lang="el-GR" sz="2000" dirty="0"/>
              <a:t>+</a:t>
            </a:r>
            <a:r>
              <a:rPr lang="en-US" sz="2000" dirty="0"/>
              <a:t> 1</a:t>
            </a:r>
            <a:endParaRPr lang="el-GR" sz="2000" dirty="0"/>
          </a:p>
          <a:p>
            <a:pPr lvl="0">
              <a:spcBef>
                <a:spcPct val="0"/>
              </a:spcBef>
            </a:pPr>
            <a:endParaRPr lang="en-US" sz="2000" b="1" dirty="0">
              <a:solidFill>
                <a:srgbClr val="FF0000"/>
              </a:solidFill>
              <a:latin typeface="+mj-lt"/>
              <a:ea typeface="+mj-ea"/>
              <a:cs typeface="+mj-cs"/>
            </a:endParaRPr>
          </a:p>
          <a:p>
            <a:pPr lvl="0">
              <a:spcBef>
                <a:spcPct val="0"/>
              </a:spcBef>
              <a:buFont typeface="Arial" pitchFamily="34" charset="0"/>
              <a:buChar char="•"/>
            </a:pPr>
            <a:r>
              <a:rPr lang="en-US" sz="2000" b="1" dirty="0">
                <a:solidFill>
                  <a:srgbClr val="FF0000"/>
                </a:solidFill>
                <a:latin typeface="+mj-lt"/>
                <a:ea typeface="+mj-ea"/>
                <a:cs typeface="+mj-cs"/>
              </a:rPr>
              <a:t>Relative Excess Risk due to Interaction (RERI) </a:t>
            </a:r>
            <a:r>
              <a:rPr lang="el-GR" sz="2000" dirty="0">
                <a:latin typeface="+mj-lt"/>
                <a:ea typeface="+mj-ea"/>
                <a:cs typeface="+mj-cs"/>
              </a:rPr>
              <a:t>[</a:t>
            </a:r>
            <a:r>
              <a:rPr lang="en-US" sz="2000" dirty="0">
                <a:latin typeface="+mj-lt"/>
                <a:ea typeface="+mj-ea"/>
                <a:cs typeface="+mj-cs"/>
              </a:rPr>
              <a:t>Rothman, 1986]</a:t>
            </a:r>
            <a:endParaRPr lang="el-GR" sz="2000" dirty="0">
              <a:latin typeface="+mj-lt"/>
              <a:ea typeface="+mj-ea"/>
              <a:cs typeface="+mj-cs"/>
            </a:endParaRPr>
          </a:p>
          <a:p>
            <a:pPr>
              <a:spcBef>
                <a:spcPct val="0"/>
              </a:spcBef>
            </a:pPr>
            <a:r>
              <a:rPr lang="el-GR" sz="2000" dirty="0"/>
              <a:t>                  </a:t>
            </a:r>
            <a:r>
              <a:rPr lang="en-US" sz="2000" dirty="0"/>
              <a:t>RERI = RR</a:t>
            </a:r>
            <a:r>
              <a:rPr lang="en-US" sz="2000" baseline="-25000" dirty="0"/>
              <a:t>11</a:t>
            </a:r>
            <a:r>
              <a:rPr lang="el-GR" sz="2000" dirty="0"/>
              <a:t>-</a:t>
            </a:r>
            <a:r>
              <a:rPr lang="en-US" sz="2000" dirty="0"/>
              <a:t>RR</a:t>
            </a:r>
            <a:r>
              <a:rPr lang="en-US" sz="2000" baseline="-25000" dirty="0"/>
              <a:t>1</a:t>
            </a:r>
            <a:r>
              <a:rPr lang="el-GR" sz="2000" baseline="-25000" dirty="0"/>
              <a:t>0</a:t>
            </a:r>
            <a:r>
              <a:rPr lang="el-GR" sz="2000" dirty="0"/>
              <a:t>- </a:t>
            </a:r>
            <a:r>
              <a:rPr lang="en-US" sz="2000" dirty="0"/>
              <a:t>RR</a:t>
            </a:r>
            <a:r>
              <a:rPr lang="el-GR" sz="2000" baseline="-25000" dirty="0"/>
              <a:t>0</a:t>
            </a:r>
            <a:r>
              <a:rPr lang="en-US" sz="2000" baseline="-25000" dirty="0"/>
              <a:t>1</a:t>
            </a:r>
            <a:r>
              <a:rPr lang="el-GR" sz="2000" dirty="0"/>
              <a:t>+</a:t>
            </a:r>
            <a:r>
              <a:rPr lang="en-US" sz="2000" dirty="0"/>
              <a:t> RR</a:t>
            </a:r>
            <a:r>
              <a:rPr lang="en-US" sz="2000" baseline="-25000" dirty="0"/>
              <a:t>00</a:t>
            </a:r>
            <a:r>
              <a:rPr lang="el-GR" sz="2000" dirty="0"/>
              <a:t>=</a:t>
            </a:r>
            <a:r>
              <a:rPr lang="en-US" sz="2000" dirty="0"/>
              <a:t>3.1</a:t>
            </a:r>
            <a:r>
              <a:rPr lang="el-GR" sz="2000" dirty="0"/>
              <a:t>25</a:t>
            </a:r>
            <a:r>
              <a:rPr lang="en-US" sz="2000" dirty="0"/>
              <a:t> - 2 </a:t>
            </a:r>
            <a:r>
              <a:rPr lang="el-GR" sz="2000" dirty="0"/>
              <a:t>-</a:t>
            </a:r>
            <a:r>
              <a:rPr lang="en-US" sz="2000" dirty="0"/>
              <a:t> 1.875 </a:t>
            </a:r>
            <a:r>
              <a:rPr lang="el-GR" sz="2000" dirty="0"/>
              <a:t>+</a:t>
            </a:r>
            <a:r>
              <a:rPr lang="en-US" sz="2000" dirty="0"/>
              <a:t> 1 </a:t>
            </a:r>
            <a:r>
              <a:rPr lang="el-GR" sz="2000" dirty="0"/>
              <a:t>=</a:t>
            </a:r>
            <a:r>
              <a:rPr lang="en-US" sz="2000" dirty="0"/>
              <a:t> </a:t>
            </a:r>
            <a:r>
              <a:rPr lang="el-GR" sz="2000" dirty="0"/>
              <a:t>0.</a:t>
            </a:r>
            <a:r>
              <a:rPr lang="en-US" sz="2000" dirty="0"/>
              <a:t>25</a:t>
            </a:r>
            <a:r>
              <a:rPr lang="el-GR" sz="2000" dirty="0"/>
              <a:t> &gt; 0</a:t>
            </a:r>
          </a:p>
          <a:p>
            <a:pPr>
              <a:lnSpc>
                <a:spcPct val="120000"/>
              </a:lnSpc>
              <a:buFont typeface="Arial" pitchFamily="34" charset="0"/>
              <a:buChar char="•"/>
            </a:pPr>
            <a:r>
              <a:rPr lang="en-US" sz="2000" b="1" dirty="0">
                <a:solidFill>
                  <a:srgbClr val="FF0000"/>
                </a:solidFill>
              </a:rPr>
              <a:t>Synergy index S</a:t>
            </a:r>
            <a:r>
              <a:rPr lang="en-US" sz="2000" dirty="0"/>
              <a:t>:</a:t>
            </a:r>
            <a:endParaRPr lang="el-GR" sz="2000" dirty="0"/>
          </a:p>
          <a:p>
            <a:pPr>
              <a:lnSpc>
                <a:spcPct val="120000"/>
              </a:lnSpc>
            </a:pPr>
            <a:r>
              <a:rPr lang="el-GR" sz="2000" dirty="0"/>
              <a:t>                  </a:t>
            </a:r>
            <a:r>
              <a:rPr lang="en-US" sz="2000" dirty="0"/>
              <a:t>S = (RR</a:t>
            </a:r>
            <a:r>
              <a:rPr lang="en-US" sz="2000" baseline="-25000" dirty="0"/>
              <a:t>11</a:t>
            </a:r>
            <a:r>
              <a:rPr lang="el-GR" sz="2000" dirty="0"/>
              <a:t>-</a:t>
            </a:r>
            <a:r>
              <a:rPr lang="en-US" sz="2000" dirty="0"/>
              <a:t>1)/(RR</a:t>
            </a:r>
            <a:r>
              <a:rPr lang="en-US" sz="2000" baseline="-25000" dirty="0"/>
              <a:t>1</a:t>
            </a:r>
            <a:r>
              <a:rPr lang="el-GR" sz="2000" baseline="-25000" dirty="0"/>
              <a:t>0</a:t>
            </a:r>
            <a:r>
              <a:rPr lang="en-US" sz="2000" dirty="0"/>
              <a:t>+</a:t>
            </a:r>
            <a:r>
              <a:rPr lang="el-GR" sz="2000" dirty="0"/>
              <a:t> </a:t>
            </a:r>
            <a:r>
              <a:rPr lang="en-US" sz="2000" dirty="0"/>
              <a:t>RR</a:t>
            </a:r>
            <a:r>
              <a:rPr lang="el-GR" sz="2000" baseline="-25000" dirty="0"/>
              <a:t>0</a:t>
            </a:r>
            <a:r>
              <a:rPr lang="en-US" sz="2000" baseline="-25000" dirty="0"/>
              <a:t>1</a:t>
            </a:r>
            <a:r>
              <a:rPr lang="en-US" sz="2000" dirty="0"/>
              <a:t>-2)</a:t>
            </a:r>
            <a:r>
              <a:rPr lang="el-GR" sz="2000" dirty="0"/>
              <a:t> = 2.125/1.875 =1.13 &gt; 1</a:t>
            </a:r>
            <a:endParaRPr lang="en-US" sz="2000" dirty="0"/>
          </a:p>
        </p:txBody>
      </p:sp>
      <p:sp>
        <p:nvSpPr>
          <p:cNvPr id="3" name="Θέση αριθμού διαφάνειας 2"/>
          <p:cNvSpPr>
            <a:spLocks noGrp="1"/>
          </p:cNvSpPr>
          <p:nvPr>
            <p:ph type="sldNum" sz="quarter" idx="12"/>
          </p:nvPr>
        </p:nvSpPr>
        <p:spPr/>
        <p:txBody>
          <a:bodyPr/>
          <a:lstStyle/>
          <a:p>
            <a:fld id="{63A1716D-785E-498B-B65C-0125213A9251}" type="slidenum">
              <a:rPr lang="el-GR" smtClean="0"/>
              <a:pPr/>
              <a:t>23</a:t>
            </a:fld>
            <a:endParaRPr lang="el-GR"/>
          </a:p>
        </p:txBody>
      </p:sp>
    </p:spTree>
    <p:extLst>
      <p:ext uri="{BB962C8B-B14F-4D97-AF65-F5344CB8AC3E}">
        <p14:creationId xmlns:p14="http://schemas.microsoft.com/office/powerpoint/2010/main" val="1225967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Indices for additive interaction</a:t>
            </a:r>
            <a:endParaRPr lang="el-GR" dirty="0">
              <a:solidFill>
                <a:srgbClr val="FF0000"/>
              </a:solidFill>
            </a:endParaRPr>
          </a:p>
        </p:txBody>
      </p:sp>
      <p:sp>
        <p:nvSpPr>
          <p:cNvPr id="3" name="Content Placeholder 2"/>
          <p:cNvSpPr>
            <a:spLocks noGrp="1"/>
          </p:cNvSpPr>
          <p:nvPr>
            <p:ph idx="1"/>
          </p:nvPr>
        </p:nvSpPr>
        <p:spPr>
          <a:xfrm>
            <a:off x="0" y="1412776"/>
            <a:ext cx="9144000" cy="3633267"/>
          </a:xfrm>
        </p:spPr>
        <p:txBody>
          <a:bodyPr>
            <a:normAutofit/>
          </a:bodyPr>
          <a:lstStyle/>
          <a:p>
            <a:pPr>
              <a:lnSpc>
                <a:spcPct val="120000"/>
              </a:lnSpc>
              <a:buNone/>
            </a:pPr>
            <a:r>
              <a:rPr lang="en-US" sz="2800" u="sng" dirty="0"/>
              <a:t>RERI &amp;</a:t>
            </a:r>
            <a:r>
              <a:rPr lang="el-GR" sz="2800" u="sng" dirty="0"/>
              <a:t> </a:t>
            </a:r>
            <a:r>
              <a:rPr lang="en-US" sz="2800" u="sng" dirty="0"/>
              <a:t>S</a:t>
            </a:r>
            <a:endParaRPr lang="el-GR" sz="2800" u="sng" dirty="0"/>
          </a:p>
          <a:p>
            <a:pPr>
              <a:lnSpc>
                <a:spcPct val="120000"/>
              </a:lnSpc>
              <a:buNone/>
            </a:pPr>
            <a:endParaRPr lang="el-GR" sz="2400" dirty="0"/>
          </a:p>
          <a:p>
            <a:pPr>
              <a:lnSpc>
                <a:spcPct val="120000"/>
              </a:lnSpc>
              <a:buNone/>
            </a:pPr>
            <a:r>
              <a:rPr lang="en-US" sz="2400" dirty="0"/>
              <a:t>RERI&gt;0</a:t>
            </a:r>
            <a:r>
              <a:rPr lang="en-US" sz="2000" dirty="0"/>
              <a:t> </a:t>
            </a:r>
            <a:r>
              <a:rPr lang="el-GR" sz="2000" dirty="0"/>
              <a:t>  </a:t>
            </a:r>
            <a:r>
              <a:rPr lang="en-US" sz="2000" dirty="0"/>
              <a:t>         </a:t>
            </a:r>
            <a:r>
              <a:rPr lang="el-GR" sz="2000" dirty="0"/>
              <a:t>   </a:t>
            </a:r>
            <a:r>
              <a:rPr lang="en-US" sz="2000" dirty="0"/>
              <a:t>    </a:t>
            </a:r>
            <a:r>
              <a:rPr lang="en-US" sz="2400" dirty="0"/>
              <a:t>S&gt;1  (super-</a:t>
            </a:r>
            <a:r>
              <a:rPr lang="en-US" sz="2400" dirty="0" err="1"/>
              <a:t>additivity</a:t>
            </a:r>
            <a:r>
              <a:rPr lang="en-US" sz="2400" dirty="0"/>
              <a:t> – additive interaction)</a:t>
            </a:r>
          </a:p>
          <a:p>
            <a:pPr>
              <a:lnSpc>
                <a:spcPct val="120000"/>
              </a:lnSpc>
              <a:buNone/>
            </a:pPr>
            <a:r>
              <a:rPr lang="en-US" sz="2400" dirty="0"/>
              <a:t>RERI=0 </a:t>
            </a:r>
            <a:r>
              <a:rPr lang="el-GR" sz="2400" dirty="0"/>
              <a:t>  </a:t>
            </a:r>
            <a:r>
              <a:rPr lang="en-US" sz="2400" dirty="0"/>
              <a:t>             S=1  (additive interaction)</a:t>
            </a:r>
            <a:endParaRPr lang="el-GR" sz="2400" dirty="0"/>
          </a:p>
          <a:p>
            <a:pPr>
              <a:lnSpc>
                <a:spcPct val="120000"/>
              </a:lnSpc>
              <a:buNone/>
            </a:pPr>
            <a:r>
              <a:rPr lang="en-US" sz="2400" dirty="0"/>
              <a:t>RERI&lt;0 </a:t>
            </a:r>
            <a:r>
              <a:rPr lang="el-GR" sz="2400" dirty="0"/>
              <a:t> </a:t>
            </a:r>
            <a:r>
              <a:rPr lang="en-US" sz="2400" dirty="0"/>
              <a:t>              S&lt;1  (sub-additive interaction</a:t>
            </a:r>
            <a:r>
              <a:rPr lang="el-GR" sz="2400" dirty="0"/>
              <a:t> </a:t>
            </a:r>
            <a:r>
              <a:rPr lang="en-US" sz="2400" dirty="0"/>
              <a:t>)</a:t>
            </a:r>
            <a:endParaRPr lang="el-GR" sz="2400" dirty="0"/>
          </a:p>
          <a:p>
            <a:endParaRPr lang="el-GR" dirty="0"/>
          </a:p>
        </p:txBody>
      </p:sp>
      <p:sp>
        <p:nvSpPr>
          <p:cNvPr id="7" name="Left-Right Arrow 6"/>
          <p:cNvSpPr/>
          <p:nvPr/>
        </p:nvSpPr>
        <p:spPr>
          <a:xfrm>
            <a:off x="1403648" y="2636912"/>
            <a:ext cx="1008112"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Left-Right Arrow 7"/>
          <p:cNvSpPr/>
          <p:nvPr/>
        </p:nvSpPr>
        <p:spPr>
          <a:xfrm>
            <a:off x="1403648" y="3212976"/>
            <a:ext cx="1008112"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Left-Right Arrow 8"/>
          <p:cNvSpPr/>
          <p:nvPr/>
        </p:nvSpPr>
        <p:spPr>
          <a:xfrm>
            <a:off x="1403648" y="3717032"/>
            <a:ext cx="1008112"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a:off x="107504" y="4228053"/>
            <a:ext cx="9036496" cy="2585323"/>
          </a:xfrm>
          <a:prstGeom prst="rect">
            <a:avLst/>
          </a:prstGeom>
          <a:noFill/>
        </p:spPr>
        <p:txBody>
          <a:bodyPr wrap="square" rtlCol="0">
            <a:spAutoFit/>
          </a:bodyPr>
          <a:lstStyle/>
          <a:p>
            <a:r>
              <a:rPr lang="en-US" b="1" dirty="0"/>
              <a:t>INTERPRETATION</a:t>
            </a:r>
          </a:p>
          <a:p>
            <a:r>
              <a:rPr lang="en-US" u="sng" dirty="0"/>
              <a:t>RERI</a:t>
            </a:r>
            <a:r>
              <a:rPr lang="en-US" dirty="0"/>
              <a:t>: The actual amount (difference) of excess relative risk for disease D due to the combined presence of factors A and B that is added to or </a:t>
            </a:r>
            <a:r>
              <a:rPr lang="en-US" dirty="0" err="1"/>
              <a:t>substracted</a:t>
            </a:r>
            <a:r>
              <a:rPr lang="en-US" dirty="0"/>
              <a:t> from the sum of excess relative risk  for disease D due to factor A only and factor B only (acting separately) </a:t>
            </a:r>
          </a:p>
          <a:p>
            <a:endParaRPr lang="en-US" dirty="0"/>
          </a:p>
          <a:p>
            <a:r>
              <a:rPr lang="en-US" u="sng" dirty="0"/>
              <a:t>S</a:t>
            </a:r>
            <a:r>
              <a:rPr lang="en-US" dirty="0"/>
              <a:t>: the excess relative risk for disease D caused by the combined presence of factors A and B, relative to the sum of excess relative risk  for disease D due to factor A only and factor B only (acting separately)</a:t>
            </a:r>
            <a:endParaRPr lang="el-GR" dirty="0"/>
          </a:p>
        </p:txBody>
      </p:sp>
      <p:sp>
        <p:nvSpPr>
          <p:cNvPr id="5" name="Θέση αριθμού διαφάνειας 4"/>
          <p:cNvSpPr>
            <a:spLocks noGrp="1"/>
          </p:cNvSpPr>
          <p:nvPr>
            <p:ph type="sldNum" sz="quarter" idx="12"/>
          </p:nvPr>
        </p:nvSpPr>
        <p:spPr/>
        <p:txBody>
          <a:bodyPr/>
          <a:lstStyle/>
          <a:p>
            <a:fld id="{63A1716D-785E-498B-B65C-0125213A9251}" type="slidenum">
              <a:rPr lang="el-GR" smtClean="0"/>
              <a:pPr/>
              <a:t>24</a:t>
            </a:fld>
            <a:endParaRPr lang="el-GR"/>
          </a:p>
        </p:txBody>
      </p:sp>
    </p:spTree>
    <p:extLst>
      <p:ext uri="{BB962C8B-B14F-4D97-AF65-F5344CB8AC3E}">
        <p14:creationId xmlns:p14="http://schemas.microsoft.com/office/powerpoint/2010/main" val="2584537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3792"/>
            <a:ext cx="9144000" cy="1143000"/>
          </a:xfrm>
        </p:spPr>
        <p:txBody>
          <a:bodyPr>
            <a:normAutofit fontScale="90000"/>
          </a:bodyPr>
          <a:lstStyle/>
          <a:p>
            <a:r>
              <a:rPr lang="en-US" b="1" dirty="0">
                <a:solidFill>
                  <a:srgbClr val="FF0000"/>
                </a:solidFill>
              </a:rPr>
              <a:t>Estimation of RERI and S using logistic regression models</a:t>
            </a:r>
            <a:endParaRPr lang="el-GR" dirty="0">
              <a:solidFill>
                <a:srgbClr val="FF0000"/>
              </a:solidFill>
            </a:endParaRPr>
          </a:p>
        </p:txBody>
      </p:sp>
      <p:sp>
        <p:nvSpPr>
          <p:cNvPr id="3" name="Content Placeholder 2"/>
          <p:cNvSpPr>
            <a:spLocks noGrp="1"/>
          </p:cNvSpPr>
          <p:nvPr>
            <p:ph idx="1"/>
          </p:nvPr>
        </p:nvSpPr>
        <p:spPr>
          <a:xfrm>
            <a:off x="0" y="1772816"/>
            <a:ext cx="9144000" cy="4824535"/>
          </a:xfrm>
        </p:spPr>
        <p:txBody>
          <a:bodyPr>
            <a:noAutofit/>
          </a:bodyPr>
          <a:lstStyle/>
          <a:p>
            <a:pPr>
              <a:buNone/>
            </a:pPr>
            <a:r>
              <a:rPr lang="en-US" sz="2000" dirty="0"/>
              <a:t>Model for A and B including their interaction</a:t>
            </a:r>
          </a:p>
          <a:p>
            <a:pPr>
              <a:buNone/>
            </a:pPr>
            <a:r>
              <a:rPr lang="en-US" sz="2000" b="1" dirty="0"/>
              <a:t>                   </a:t>
            </a:r>
            <a:r>
              <a:rPr lang="en-US" sz="2000" b="1" dirty="0" err="1"/>
              <a:t>ln</a:t>
            </a:r>
            <a:r>
              <a:rPr lang="en-US" sz="2000" b="1" dirty="0"/>
              <a:t>(p/(1-p))=b</a:t>
            </a:r>
            <a:r>
              <a:rPr lang="en-US" sz="2000" b="1" baseline="-25000" dirty="0"/>
              <a:t>0</a:t>
            </a:r>
            <a:r>
              <a:rPr lang="en-US" sz="2000" b="1" dirty="0"/>
              <a:t>+b</a:t>
            </a:r>
            <a:r>
              <a:rPr lang="en-US" sz="2000" b="1" baseline="-25000" dirty="0"/>
              <a:t>1</a:t>
            </a:r>
            <a:r>
              <a:rPr lang="en-US" sz="2000" b="1" dirty="0"/>
              <a:t>*A+b</a:t>
            </a:r>
            <a:r>
              <a:rPr lang="en-US" sz="2000" b="1" baseline="-25000" dirty="0"/>
              <a:t>2</a:t>
            </a:r>
            <a:r>
              <a:rPr lang="en-US" sz="2000" b="1" dirty="0"/>
              <a:t>*B+b</a:t>
            </a:r>
            <a:r>
              <a:rPr lang="en-US" sz="2000" b="1" baseline="-25000" dirty="0"/>
              <a:t>3</a:t>
            </a:r>
            <a:r>
              <a:rPr lang="en-US" sz="2000" b="1" dirty="0"/>
              <a:t>*AB                                 </a:t>
            </a:r>
            <a:r>
              <a:rPr lang="en-US" sz="2000" b="1" baseline="-25000" dirty="0"/>
              <a:t>  </a:t>
            </a:r>
          </a:p>
          <a:p>
            <a:pPr>
              <a:buNone/>
            </a:pPr>
            <a:endParaRPr lang="en-US" sz="2000" dirty="0"/>
          </a:p>
          <a:p>
            <a:pPr>
              <a:buNone/>
            </a:pPr>
            <a:r>
              <a:rPr lang="en-US" sz="2000" dirty="0"/>
              <a:t>p = incidence of disease D, </a:t>
            </a:r>
            <a:endParaRPr lang="el-GR" sz="2000" dirty="0"/>
          </a:p>
          <a:p>
            <a:pPr>
              <a:buNone/>
            </a:pPr>
            <a:endParaRPr lang="el-GR" sz="2000" u="sng" dirty="0"/>
          </a:p>
          <a:p>
            <a:pPr>
              <a:buNone/>
            </a:pPr>
            <a:r>
              <a:rPr lang="en-US" sz="2000" dirty="0"/>
              <a:t>Recall the estimated OR for A=1 &amp; B=1 compared to A=0 &amp; B=0 is: </a:t>
            </a:r>
            <a:r>
              <a:rPr lang="en-US" sz="2000" dirty="0" err="1"/>
              <a:t>exp</a:t>
            </a:r>
            <a:r>
              <a:rPr lang="en-US" sz="2000" dirty="0"/>
              <a:t>(b</a:t>
            </a:r>
            <a:r>
              <a:rPr lang="en-US" sz="2000" baseline="-25000" dirty="0"/>
              <a:t>1</a:t>
            </a:r>
            <a:r>
              <a:rPr lang="en-US" sz="2000" dirty="0"/>
              <a:t>+b</a:t>
            </a:r>
            <a:r>
              <a:rPr lang="en-US" sz="2000" baseline="-25000" dirty="0"/>
              <a:t>2</a:t>
            </a:r>
            <a:r>
              <a:rPr lang="en-US" sz="2000" dirty="0"/>
              <a:t>+b</a:t>
            </a:r>
            <a:r>
              <a:rPr lang="el-GR" sz="2000" baseline="-25000" dirty="0"/>
              <a:t>3</a:t>
            </a:r>
            <a:r>
              <a:rPr lang="en-US" sz="2000" dirty="0"/>
              <a:t>) </a:t>
            </a:r>
          </a:p>
          <a:p>
            <a:pPr>
              <a:buNone/>
            </a:pPr>
            <a:r>
              <a:rPr lang="en-US" sz="2000" dirty="0"/>
              <a:t>The corresponding </a:t>
            </a:r>
            <a:r>
              <a:rPr lang="en-US" sz="2000" b="1" dirty="0"/>
              <a:t>excess relative risk </a:t>
            </a:r>
            <a:r>
              <a:rPr lang="en-US" sz="2000" dirty="0"/>
              <a:t>is </a:t>
            </a:r>
            <a:r>
              <a:rPr lang="en-US" sz="2000" dirty="0" err="1"/>
              <a:t>exp</a:t>
            </a:r>
            <a:r>
              <a:rPr lang="en-US" sz="2000" dirty="0"/>
              <a:t>(b</a:t>
            </a:r>
            <a:r>
              <a:rPr lang="en-US" sz="2000" baseline="-25000" dirty="0"/>
              <a:t>1</a:t>
            </a:r>
            <a:r>
              <a:rPr lang="en-US" sz="2000" dirty="0"/>
              <a:t>+b</a:t>
            </a:r>
            <a:r>
              <a:rPr lang="en-US" sz="2000" baseline="-25000" dirty="0"/>
              <a:t>2</a:t>
            </a:r>
            <a:r>
              <a:rPr lang="en-US" sz="2000" dirty="0"/>
              <a:t>+b</a:t>
            </a:r>
            <a:r>
              <a:rPr lang="el-GR" sz="2000" baseline="-25000" dirty="0"/>
              <a:t>3</a:t>
            </a:r>
            <a:r>
              <a:rPr lang="en-US" sz="2000" dirty="0"/>
              <a:t>)</a:t>
            </a:r>
            <a:r>
              <a:rPr lang="el-GR" sz="2000" dirty="0"/>
              <a:t>-1</a:t>
            </a:r>
            <a:endParaRPr lang="en-US" sz="2000" dirty="0"/>
          </a:p>
          <a:p>
            <a:pPr algn="ctr">
              <a:buNone/>
            </a:pPr>
            <a:endParaRPr lang="en-US" sz="2000" b="1" dirty="0">
              <a:solidFill>
                <a:srgbClr val="FF0000"/>
              </a:solidFill>
            </a:endParaRPr>
          </a:p>
          <a:p>
            <a:pPr algn="ctr">
              <a:buNone/>
            </a:pPr>
            <a:r>
              <a:rPr lang="en-US" sz="2000" b="1" dirty="0">
                <a:solidFill>
                  <a:srgbClr val="FF0000"/>
                </a:solidFill>
              </a:rPr>
              <a:t>RERI = [</a:t>
            </a:r>
            <a:r>
              <a:rPr lang="en-US" sz="2000" b="1" dirty="0" err="1">
                <a:solidFill>
                  <a:srgbClr val="FF0000"/>
                </a:solidFill>
              </a:rPr>
              <a:t>exp</a:t>
            </a:r>
            <a:r>
              <a:rPr lang="en-US" sz="2000" b="1" dirty="0">
                <a:solidFill>
                  <a:srgbClr val="FF0000"/>
                </a:solidFill>
              </a:rPr>
              <a:t>(b</a:t>
            </a:r>
            <a:r>
              <a:rPr lang="en-US" sz="2000" b="1" baseline="-25000" dirty="0">
                <a:solidFill>
                  <a:srgbClr val="FF0000"/>
                </a:solidFill>
              </a:rPr>
              <a:t>1</a:t>
            </a:r>
            <a:r>
              <a:rPr lang="en-US" sz="2000" b="1" dirty="0">
                <a:solidFill>
                  <a:srgbClr val="FF0000"/>
                </a:solidFill>
              </a:rPr>
              <a:t>+b</a:t>
            </a:r>
            <a:r>
              <a:rPr lang="en-US" sz="2000" b="1" baseline="-25000" dirty="0">
                <a:solidFill>
                  <a:srgbClr val="FF0000"/>
                </a:solidFill>
              </a:rPr>
              <a:t>2</a:t>
            </a:r>
            <a:r>
              <a:rPr lang="en-US" sz="2000" b="1" dirty="0">
                <a:solidFill>
                  <a:srgbClr val="FF0000"/>
                </a:solidFill>
              </a:rPr>
              <a:t>+b</a:t>
            </a:r>
            <a:r>
              <a:rPr lang="el-GR" sz="2000" b="1" baseline="-25000" dirty="0">
                <a:solidFill>
                  <a:srgbClr val="FF0000"/>
                </a:solidFill>
              </a:rPr>
              <a:t>3</a:t>
            </a:r>
            <a:r>
              <a:rPr lang="en-US" sz="2000" b="1" dirty="0">
                <a:solidFill>
                  <a:srgbClr val="FF0000"/>
                </a:solidFill>
              </a:rPr>
              <a:t>) </a:t>
            </a:r>
            <a:r>
              <a:rPr lang="el-GR" sz="2000" b="1" dirty="0">
                <a:solidFill>
                  <a:srgbClr val="FF0000"/>
                </a:solidFill>
              </a:rPr>
              <a:t>-</a:t>
            </a:r>
            <a:r>
              <a:rPr lang="en-US" sz="2000" b="1" dirty="0">
                <a:solidFill>
                  <a:srgbClr val="FF0000"/>
                </a:solidFill>
              </a:rPr>
              <a:t> </a:t>
            </a:r>
            <a:r>
              <a:rPr lang="en-US" sz="2000" b="1" dirty="0" err="1">
                <a:solidFill>
                  <a:srgbClr val="FF0000"/>
                </a:solidFill>
              </a:rPr>
              <a:t>exp</a:t>
            </a:r>
            <a:r>
              <a:rPr lang="en-US" sz="2000" b="1" dirty="0">
                <a:solidFill>
                  <a:srgbClr val="FF0000"/>
                </a:solidFill>
              </a:rPr>
              <a:t>(b</a:t>
            </a:r>
            <a:r>
              <a:rPr lang="el-GR" sz="2000" b="1" baseline="-25000" dirty="0">
                <a:solidFill>
                  <a:srgbClr val="FF0000"/>
                </a:solidFill>
              </a:rPr>
              <a:t>2</a:t>
            </a:r>
            <a:r>
              <a:rPr lang="en-US" sz="2000" b="1" dirty="0">
                <a:solidFill>
                  <a:srgbClr val="FF0000"/>
                </a:solidFill>
              </a:rPr>
              <a:t>)</a:t>
            </a:r>
            <a:r>
              <a:rPr lang="el-GR" sz="2000" b="1" dirty="0">
                <a:solidFill>
                  <a:srgbClr val="FF0000"/>
                </a:solidFill>
              </a:rPr>
              <a:t>-</a:t>
            </a:r>
            <a:r>
              <a:rPr lang="en-US" sz="2000" b="1" dirty="0">
                <a:solidFill>
                  <a:srgbClr val="FF0000"/>
                </a:solidFill>
              </a:rPr>
              <a:t> </a:t>
            </a:r>
            <a:r>
              <a:rPr lang="en-US" sz="2000" b="1" dirty="0" err="1">
                <a:solidFill>
                  <a:srgbClr val="FF0000"/>
                </a:solidFill>
              </a:rPr>
              <a:t>exp</a:t>
            </a:r>
            <a:r>
              <a:rPr lang="en-US" sz="2000" b="1" dirty="0">
                <a:solidFill>
                  <a:srgbClr val="FF0000"/>
                </a:solidFill>
              </a:rPr>
              <a:t>(b</a:t>
            </a:r>
            <a:r>
              <a:rPr lang="en-US" sz="2000" b="1" baseline="-25000" dirty="0">
                <a:solidFill>
                  <a:srgbClr val="FF0000"/>
                </a:solidFill>
              </a:rPr>
              <a:t>1</a:t>
            </a:r>
            <a:r>
              <a:rPr lang="en-US" sz="2000" b="1" dirty="0">
                <a:solidFill>
                  <a:srgbClr val="FF0000"/>
                </a:solidFill>
              </a:rPr>
              <a:t>)+</a:t>
            </a:r>
            <a:r>
              <a:rPr lang="el-GR" sz="2000" b="1" dirty="0">
                <a:solidFill>
                  <a:srgbClr val="FF0000"/>
                </a:solidFill>
              </a:rPr>
              <a:t>1] </a:t>
            </a:r>
            <a:endParaRPr lang="en-US" sz="2000" b="1" dirty="0">
              <a:solidFill>
                <a:srgbClr val="FF0000"/>
              </a:solidFill>
            </a:endParaRPr>
          </a:p>
          <a:p>
            <a:pPr algn="ctr">
              <a:buNone/>
            </a:pPr>
            <a:r>
              <a:rPr lang="en-US" sz="2000" b="1" dirty="0">
                <a:solidFill>
                  <a:srgbClr val="FF0000"/>
                </a:solidFill>
              </a:rPr>
              <a:t>S </a:t>
            </a:r>
            <a:r>
              <a:rPr lang="el-GR" sz="2000" b="1" dirty="0">
                <a:solidFill>
                  <a:srgbClr val="FF0000"/>
                </a:solidFill>
              </a:rPr>
              <a:t>=</a:t>
            </a:r>
            <a:r>
              <a:rPr lang="en-US" sz="2000" b="1" dirty="0">
                <a:solidFill>
                  <a:srgbClr val="FF0000"/>
                </a:solidFill>
              </a:rPr>
              <a:t>(</a:t>
            </a:r>
            <a:r>
              <a:rPr lang="en-US" sz="2000" b="1" dirty="0" err="1">
                <a:solidFill>
                  <a:srgbClr val="FF0000"/>
                </a:solidFill>
              </a:rPr>
              <a:t>exp</a:t>
            </a:r>
            <a:r>
              <a:rPr lang="en-US" sz="2000" b="1" dirty="0">
                <a:solidFill>
                  <a:srgbClr val="FF0000"/>
                </a:solidFill>
              </a:rPr>
              <a:t>(b</a:t>
            </a:r>
            <a:r>
              <a:rPr lang="en-US" sz="2000" b="1" baseline="-25000" dirty="0">
                <a:solidFill>
                  <a:srgbClr val="FF0000"/>
                </a:solidFill>
              </a:rPr>
              <a:t>1</a:t>
            </a:r>
            <a:r>
              <a:rPr lang="en-US" sz="2000" b="1" dirty="0">
                <a:solidFill>
                  <a:srgbClr val="FF0000"/>
                </a:solidFill>
              </a:rPr>
              <a:t>+b</a:t>
            </a:r>
            <a:r>
              <a:rPr lang="en-US" sz="2000" b="1" baseline="-25000" dirty="0">
                <a:solidFill>
                  <a:srgbClr val="FF0000"/>
                </a:solidFill>
              </a:rPr>
              <a:t>2</a:t>
            </a:r>
            <a:r>
              <a:rPr lang="en-US" sz="2000" b="1" dirty="0">
                <a:solidFill>
                  <a:srgbClr val="FF0000"/>
                </a:solidFill>
              </a:rPr>
              <a:t>+b</a:t>
            </a:r>
            <a:r>
              <a:rPr lang="el-GR" sz="2000" b="1" baseline="-25000" dirty="0">
                <a:solidFill>
                  <a:srgbClr val="FF0000"/>
                </a:solidFill>
              </a:rPr>
              <a:t>3</a:t>
            </a:r>
            <a:r>
              <a:rPr lang="en-US" sz="2000" b="1" dirty="0">
                <a:solidFill>
                  <a:srgbClr val="FF0000"/>
                </a:solidFill>
              </a:rPr>
              <a:t>) </a:t>
            </a:r>
            <a:r>
              <a:rPr lang="el-GR" sz="2000" b="1" dirty="0">
                <a:solidFill>
                  <a:srgbClr val="FF0000"/>
                </a:solidFill>
              </a:rPr>
              <a:t>-</a:t>
            </a:r>
            <a:r>
              <a:rPr lang="en-US" sz="2000" b="1" dirty="0">
                <a:solidFill>
                  <a:srgbClr val="FF0000"/>
                </a:solidFill>
              </a:rPr>
              <a:t>1)/(</a:t>
            </a:r>
            <a:r>
              <a:rPr lang="en-US" sz="2000" b="1" dirty="0" err="1">
                <a:solidFill>
                  <a:srgbClr val="FF0000"/>
                </a:solidFill>
              </a:rPr>
              <a:t>exp</a:t>
            </a:r>
            <a:r>
              <a:rPr lang="en-US" sz="2000" b="1" dirty="0">
                <a:solidFill>
                  <a:srgbClr val="FF0000"/>
                </a:solidFill>
              </a:rPr>
              <a:t>(b</a:t>
            </a:r>
            <a:r>
              <a:rPr lang="el-GR" sz="2000" b="1" baseline="-25000" dirty="0">
                <a:solidFill>
                  <a:srgbClr val="FF0000"/>
                </a:solidFill>
              </a:rPr>
              <a:t>2</a:t>
            </a:r>
            <a:r>
              <a:rPr lang="en-US" sz="2000" b="1" dirty="0">
                <a:solidFill>
                  <a:srgbClr val="FF0000"/>
                </a:solidFill>
              </a:rPr>
              <a:t>) +</a:t>
            </a:r>
            <a:r>
              <a:rPr lang="el-GR" sz="2000" b="1" dirty="0">
                <a:solidFill>
                  <a:srgbClr val="FF0000"/>
                </a:solidFill>
              </a:rPr>
              <a:t> </a:t>
            </a:r>
            <a:r>
              <a:rPr lang="en-US" sz="2000" b="1" dirty="0" err="1">
                <a:solidFill>
                  <a:srgbClr val="FF0000"/>
                </a:solidFill>
              </a:rPr>
              <a:t>exp</a:t>
            </a:r>
            <a:r>
              <a:rPr lang="en-US" sz="2000" b="1" dirty="0">
                <a:solidFill>
                  <a:srgbClr val="FF0000"/>
                </a:solidFill>
              </a:rPr>
              <a:t>(b</a:t>
            </a:r>
            <a:r>
              <a:rPr lang="en-US" sz="2000" b="1" baseline="-25000" dirty="0">
                <a:solidFill>
                  <a:srgbClr val="FF0000"/>
                </a:solidFill>
              </a:rPr>
              <a:t>1</a:t>
            </a:r>
            <a:r>
              <a:rPr lang="en-US" sz="2000" b="1" dirty="0">
                <a:solidFill>
                  <a:srgbClr val="FF0000"/>
                </a:solidFill>
              </a:rPr>
              <a:t>)-2)</a:t>
            </a:r>
          </a:p>
        </p:txBody>
      </p:sp>
      <p:sp>
        <p:nvSpPr>
          <p:cNvPr id="4" name="Θέση αριθμού διαφάνειας 3"/>
          <p:cNvSpPr>
            <a:spLocks noGrp="1"/>
          </p:cNvSpPr>
          <p:nvPr>
            <p:ph type="sldNum" sz="quarter" idx="12"/>
          </p:nvPr>
        </p:nvSpPr>
        <p:spPr/>
        <p:txBody>
          <a:bodyPr/>
          <a:lstStyle/>
          <a:p>
            <a:fld id="{63A1716D-785E-498B-B65C-0125213A9251}" type="slidenum">
              <a:rPr lang="el-GR" smtClean="0"/>
              <a:pPr/>
              <a:t>25</a:t>
            </a:fld>
            <a:endParaRPr lang="el-GR"/>
          </a:p>
        </p:txBody>
      </p:sp>
    </p:spTree>
    <p:extLst>
      <p:ext uri="{BB962C8B-B14F-4D97-AF65-F5344CB8AC3E}">
        <p14:creationId xmlns:p14="http://schemas.microsoft.com/office/powerpoint/2010/main" val="2827600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0871250"/>
              </p:ext>
            </p:extLst>
          </p:nvPr>
        </p:nvGraphicFramePr>
        <p:xfrm>
          <a:off x="-1" y="2132856"/>
          <a:ext cx="9144001" cy="2995593"/>
        </p:xfrm>
        <a:graphic>
          <a:graphicData uri="http://schemas.openxmlformats.org/drawingml/2006/table">
            <a:tbl>
              <a:tblPr firstRow="1" bandRow="1">
                <a:tableStyleId>{5C22544A-7EE6-4342-B048-85BDC9FD1C3A}</a:tableStyleId>
              </a:tblPr>
              <a:tblGrid>
                <a:gridCol w="3180523">
                  <a:extLst>
                    <a:ext uri="{9D8B030D-6E8A-4147-A177-3AD203B41FA5}">
                      <a16:colId xmlns:a16="http://schemas.microsoft.com/office/drawing/2014/main" val="20000"/>
                    </a:ext>
                  </a:extLst>
                </a:gridCol>
                <a:gridCol w="954157">
                  <a:extLst>
                    <a:ext uri="{9D8B030D-6E8A-4147-A177-3AD203B41FA5}">
                      <a16:colId xmlns:a16="http://schemas.microsoft.com/office/drawing/2014/main" val="20001"/>
                    </a:ext>
                  </a:extLst>
                </a:gridCol>
                <a:gridCol w="795131">
                  <a:extLst>
                    <a:ext uri="{9D8B030D-6E8A-4147-A177-3AD203B41FA5}">
                      <a16:colId xmlns:a16="http://schemas.microsoft.com/office/drawing/2014/main" val="20002"/>
                    </a:ext>
                  </a:extLst>
                </a:gridCol>
                <a:gridCol w="1113183">
                  <a:extLst>
                    <a:ext uri="{9D8B030D-6E8A-4147-A177-3AD203B41FA5}">
                      <a16:colId xmlns:a16="http://schemas.microsoft.com/office/drawing/2014/main" val="20003"/>
                    </a:ext>
                  </a:extLst>
                </a:gridCol>
                <a:gridCol w="1987826">
                  <a:extLst>
                    <a:ext uri="{9D8B030D-6E8A-4147-A177-3AD203B41FA5}">
                      <a16:colId xmlns:a16="http://schemas.microsoft.com/office/drawing/2014/main" val="20004"/>
                    </a:ext>
                  </a:extLst>
                </a:gridCol>
                <a:gridCol w="1113181">
                  <a:extLst>
                    <a:ext uri="{9D8B030D-6E8A-4147-A177-3AD203B41FA5}">
                      <a16:colId xmlns:a16="http://schemas.microsoft.com/office/drawing/2014/main" val="20005"/>
                    </a:ext>
                  </a:extLst>
                </a:gridCol>
              </a:tblGrid>
              <a:tr h="892473">
                <a:tc>
                  <a:txBody>
                    <a:bodyPr/>
                    <a:lstStyle/>
                    <a:p>
                      <a:endParaRPr lang="el-GR" dirty="0"/>
                    </a:p>
                  </a:txBody>
                  <a:tcPr/>
                </a:tc>
                <a:tc>
                  <a:txBody>
                    <a:bodyPr/>
                    <a:lstStyle/>
                    <a:p>
                      <a:r>
                        <a:rPr lang="en-US" sz="2000" dirty="0"/>
                        <a:t>b</a:t>
                      </a:r>
                      <a:endParaRPr lang="el-GR" sz="2000" dirty="0"/>
                    </a:p>
                  </a:txBody>
                  <a:tcPr/>
                </a:tc>
                <a:tc>
                  <a:txBody>
                    <a:bodyPr/>
                    <a:lstStyle/>
                    <a:p>
                      <a:r>
                        <a:rPr lang="en-US" sz="2000" dirty="0"/>
                        <a:t>se</a:t>
                      </a:r>
                      <a:endParaRPr lang="el-GR" sz="2000" dirty="0"/>
                    </a:p>
                  </a:txBody>
                  <a:tcPr/>
                </a:tc>
                <a:tc>
                  <a:txBody>
                    <a:bodyPr/>
                    <a:lstStyle/>
                    <a:p>
                      <a:r>
                        <a:rPr lang="en-US" sz="2000" dirty="0"/>
                        <a:t>OR=</a:t>
                      </a:r>
                      <a:r>
                        <a:rPr lang="en-US" sz="2000" dirty="0" err="1"/>
                        <a:t>e</a:t>
                      </a:r>
                      <a:r>
                        <a:rPr lang="en-US" sz="2000" baseline="30000" dirty="0" err="1"/>
                        <a:t>b</a:t>
                      </a:r>
                      <a:endParaRPr lang="el-GR" sz="2000" baseline="30000" dirty="0"/>
                    </a:p>
                  </a:txBody>
                  <a:tcPr/>
                </a:tc>
                <a:tc>
                  <a:txBody>
                    <a:bodyPr/>
                    <a:lstStyle/>
                    <a:p>
                      <a:r>
                        <a:rPr lang="en-US" sz="2000" dirty="0"/>
                        <a:t>95% Conf. Interval (OR)</a:t>
                      </a:r>
                      <a:endParaRPr lang="el-GR" sz="2000" dirty="0"/>
                    </a:p>
                  </a:txBody>
                  <a:tcPr/>
                </a:tc>
                <a:tc>
                  <a:txBody>
                    <a:bodyPr/>
                    <a:lstStyle/>
                    <a:p>
                      <a:r>
                        <a:rPr lang="en-US" sz="2000" dirty="0"/>
                        <a:t>P-value</a:t>
                      </a:r>
                      <a:endParaRPr lang="el-GR" sz="2000" dirty="0"/>
                    </a:p>
                  </a:txBody>
                  <a:tcPr/>
                </a:tc>
                <a:extLst>
                  <a:ext uri="{0D108BD9-81ED-4DB2-BD59-A6C34878D82A}">
                    <a16:rowId xmlns:a16="http://schemas.microsoft.com/office/drawing/2014/main" val="10000"/>
                  </a:ext>
                </a:extLst>
              </a:tr>
              <a:tr h="515122">
                <a:tc>
                  <a:txBody>
                    <a:bodyPr/>
                    <a:lstStyle/>
                    <a:p>
                      <a:r>
                        <a:rPr lang="en-US" sz="2000" baseline="0" dirty="0"/>
                        <a:t>A </a:t>
                      </a:r>
                      <a:r>
                        <a:rPr lang="el-GR" sz="2000" dirty="0"/>
                        <a:t>(</a:t>
                      </a:r>
                      <a:r>
                        <a:rPr lang="en-US" sz="2000" dirty="0"/>
                        <a:t>1: </a:t>
                      </a:r>
                      <a:r>
                        <a:rPr lang="en-US" sz="2000" b="0" u="none" dirty="0"/>
                        <a:t>&lt; 5</a:t>
                      </a:r>
                      <a:r>
                        <a:rPr lang="en-US" sz="2000" b="1" dirty="0"/>
                        <a:t> </a:t>
                      </a:r>
                      <a:r>
                        <a:rPr lang="en-US" sz="2000" dirty="0" err="1"/>
                        <a:t>vs</a:t>
                      </a:r>
                      <a:r>
                        <a:rPr lang="en-US" sz="2000" dirty="0"/>
                        <a:t> 0:</a:t>
                      </a:r>
                      <a:r>
                        <a:rPr lang="el-GR" sz="2000" dirty="0"/>
                        <a:t> </a:t>
                      </a:r>
                      <a:r>
                        <a:rPr lang="en-US" sz="2000" u="sng" dirty="0"/>
                        <a:t>&gt;</a:t>
                      </a:r>
                      <a:r>
                        <a:rPr lang="en-US" sz="2000" dirty="0"/>
                        <a:t>5</a:t>
                      </a:r>
                      <a:r>
                        <a:rPr lang="el-GR" sz="2000" dirty="0"/>
                        <a:t> </a:t>
                      </a:r>
                      <a:r>
                        <a:rPr lang="en-US" sz="2000" dirty="0"/>
                        <a:t>) for B=0</a:t>
                      </a:r>
                      <a:endParaRPr lang="el-GR" sz="2000" dirty="0"/>
                    </a:p>
                  </a:txBody>
                  <a:tcPr/>
                </a:tc>
                <a:tc>
                  <a:txBody>
                    <a:bodyPr/>
                    <a:lstStyle/>
                    <a:p>
                      <a:r>
                        <a:rPr lang="en-US" dirty="0"/>
                        <a:t>0.96</a:t>
                      </a:r>
                      <a:endParaRPr lang="el-GR" dirty="0"/>
                    </a:p>
                  </a:txBody>
                  <a:tcPr/>
                </a:tc>
                <a:tc>
                  <a:txBody>
                    <a:bodyPr/>
                    <a:lstStyle/>
                    <a:p>
                      <a:r>
                        <a:rPr lang="en-US" dirty="0"/>
                        <a:t>0.76</a:t>
                      </a:r>
                      <a:endParaRPr lang="el-GR" dirty="0"/>
                    </a:p>
                  </a:txBody>
                  <a:tcPr/>
                </a:tc>
                <a:tc>
                  <a:txBody>
                    <a:bodyPr/>
                    <a:lstStyle/>
                    <a:p>
                      <a:r>
                        <a:rPr lang="en-US" dirty="0"/>
                        <a:t>2.61</a:t>
                      </a:r>
                      <a:endParaRPr lang="el-GR" dirty="0"/>
                    </a:p>
                  </a:txBody>
                  <a:tcPr/>
                </a:tc>
                <a:tc>
                  <a:txBody>
                    <a:bodyPr/>
                    <a:lstStyle/>
                    <a:p>
                      <a:r>
                        <a:rPr lang="en-US" dirty="0"/>
                        <a:t>(0.59 – 11.56)</a:t>
                      </a:r>
                      <a:endParaRPr lang="el-GR" dirty="0"/>
                    </a:p>
                  </a:txBody>
                  <a:tcPr/>
                </a:tc>
                <a:tc>
                  <a:txBody>
                    <a:bodyPr/>
                    <a:lstStyle/>
                    <a:p>
                      <a:r>
                        <a:rPr lang="en-US" dirty="0"/>
                        <a:t>0.206</a:t>
                      </a:r>
                      <a:endParaRPr lang="el-GR" dirty="0"/>
                    </a:p>
                  </a:txBody>
                  <a:tcPr/>
                </a:tc>
                <a:extLst>
                  <a:ext uri="{0D108BD9-81ED-4DB2-BD59-A6C34878D82A}">
                    <a16:rowId xmlns:a16="http://schemas.microsoft.com/office/drawing/2014/main" val="10001"/>
                  </a:ext>
                </a:extLst>
              </a:tr>
              <a:tr h="6283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t>B </a:t>
                      </a:r>
                      <a:r>
                        <a:rPr lang="el-GR" sz="2000" dirty="0"/>
                        <a:t>(</a:t>
                      </a:r>
                      <a:r>
                        <a:rPr lang="en-US" sz="2000" dirty="0"/>
                        <a:t>1:</a:t>
                      </a:r>
                      <a:r>
                        <a:rPr lang="en-US" sz="2000" baseline="0" dirty="0"/>
                        <a:t> &gt;</a:t>
                      </a:r>
                      <a:r>
                        <a:rPr lang="en-US" sz="2000" dirty="0"/>
                        <a:t>30</a:t>
                      </a:r>
                      <a:r>
                        <a:rPr lang="el-GR" sz="2000" dirty="0"/>
                        <a:t> </a:t>
                      </a:r>
                      <a:r>
                        <a:rPr lang="en-US" sz="2000" dirty="0"/>
                        <a:t>kg/m</a:t>
                      </a:r>
                      <a:r>
                        <a:rPr lang="en-US" sz="2000" baseline="30000" dirty="0"/>
                        <a:t>2 </a:t>
                      </a:r>
                      <a:r>
                        <a:rPr lang="en-US" sz="2000" baseline="0" dirty="0"/>
                        <a:t> </a:t>
                      </a:r>
                      <a:r>
                        <a:rPr lang="en-US" sz="2000" baseline="0" dirty="0" err="1"/>
                        <a:t>vs</a:t>
                      </a:r>
                      <a:r>
                        <a:rPr lang="en-US" sz="2000" baseline="0" dirty="0"/>
                        <a:t> </a:t>
                      </a:r>
                      <a:r>
                        <a:rPr lang="en-US" sz="2000" dirty="0"/>
                        <a:t>0:</a:t>
                      </a:r>
                      <a:r>
                        <a:rPr lang="el-GR" sz="2000" dirty="0"/>
                        <a:t> ≤</a:t>
                      </a:r>
                      <a:r>
                        <a:rPr lang="en-US" sz="2000" dirty="0"/>
                        <a:t>30</a:t>
                      </a:r>
                      <a:r>
                        <a:rPr lang="el-GR" sz="2000" dirty="0"/>
                        <a:t> </a:t>
                      </a:r>
                      <a:r>
                        <a:rPr lang="en-US" sz="2000" dirty="0"/>
                        <a:t>kg/m</a:t>
                      </a:r>
                      <a:r>
                        <a:rPr lang="en-US" sz="2000" baseline="30000" dirty="0"/>
                        <a:t>2 </a:t>
                      </a:r>
                      <a:r>
                        <a:rPr lang="en-US" sz="2000" dirty="0"/>
                        <a:t>; ) for A=0 </a:t>
                      </a:r>
                      <a:r>
                        <a:rPr lang="el-GR" sz="2000" dirty="0"/>
                        <a:t> </a:t>
                      </a:r>
                    </a:p>
                  </a:txBody>
                  <a:tcPr/>
                </a:tc>
                <a:tc>
                  <a:txBody>
                    <a:bodyPr/>
                    <a:lstStyle/>
                    <a:p>
                      <a:r>
                        <a:rPr lang="en-US" dirty="0"/>
                        <a:t>0.44</a:t>
                      </a:r>
                      <a:endParaRPr lang="el-GR" dirty="0"/>
                    </a:p>
                  </a:txBody>
                  <a:tcPr/>
                </a:tc>
                <a:tc>
                  <a:txBody>
                    <a:bodyPr/>
                    <a:lstStyle/>
                    <a:p>
                      <a:r>
                        <a:rPr lang="en-US" dirty="0"/>
                        <a:t>0.95</a:t>
                      </a:r>
                      <a:endParaRPr lang="el-GR" dirty="0"/>
                    </a:p>
                  </a:txBody>
                  <a:tcPr/>
                </a:tc>
                <a:tc>
                  <a:txBody>
                    <a:bodyPr/>
                    <a:lstStyle/>
                    <a:p>
                      <a:r>
                        <a:rPr lang="en-US" dirty="0"/>
                        <a:t>1.55</a:t>
                      </a:r>
                      <a:endParaRPr lang="el-GR" dirty="0"/>
                    </a:p>
                  </a:txBody>
                  <a:tcPr/>
                </a:tc>
                <a:tc>
                  <a:txBody>
                    <a:bodyPr/>
                    <a:lstStyle/>
                    <a:p>
                      <a:r>
                        <a:rPr lang="en-US" dirty="0"/>
                        <a:t>(0.24 – 9.88)</a:t>
                      </a:r>
                      <a:endParaRPr lang="el-GR" dirty="0"/>
                    </a:p>
                  </a:txBody>
                  <a:tcPr/>
                </a:tc>
                <a:tc>
                  <a:txBody>
                    <a:bodyPr/>
                    <a:lstStyle/>
                    <a:p>
                      <a:r>
                        <a:rPr lang="en-US" dirty="0"/>
                        <a:t>0.645</a:t>
                      </a:r>
                      <a:endParaRPr lang="el-GR" dirty="0"/>
                    </a:p>
                  </a:txBody>
                  <a:tcPr/>
                </a:tc>
                <a:extLst>
                  <a:ext uri="{0D108BD9-81ED-4DB2-BD59-A6C34878D82A}">
                    <a16:rowId xmlns:a16="http://schemas.microsoft.com/office/drawing/2014/main" val="10002"/>
                  </a:ext>
                </a:extLst>
              </a:tr>
              <a:tr h="6283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t>AB (</a:t>
                      </a:r>
                      <a:r>
                        <a:rPr lang="en-US" sz="2000" dirty="0"/>
                        <a:t>1: </a:t>
                      </a:r>
                      <a:r>
                        <a:rPr lang="en-US" sz="2000" b="0" u="none" dirty="0"/>
                        <a:t>&lt; 5</a:t>
                      </a:r>
                      <a:r>
                        <a:rPr lang="en-US" sz="2000" b="1" dirty="0"/>
                        <a:t> </a:t>
                      </a:r>
                      <a:r>
                        <a:rPr lang="en-US" sz="2000" dirty="0"/>
                        <a:t>&amp; 1:</a:t>
                      </a:r>
                      <a:r>
                        <a:rPr lang="en-US" sz="2000" baseline="0" dirty="0"/>
                        <a:t> &gt;</a:t>
                      </a:r>
                      <a:r>
                        <a:rPr lang="en-US" sz="2000" dirty="0"/>
                        <a:t>30</a:t>
                      </a:r>
                      <a:r>
                        <a:rPr lang="el-GR" sz="2000" dirty="0"/>
                        <a:t> </a:t>
                      </a:r>
                      <a:r>
                        <a:rPr lang="en-US" sz="2000" dirty="0"/>
                        <a:t>kg/m</a:t>
                      </a:r>
                      <a:r>
                        <a:rPr lang="en-US" sz="2000" baseline="30000" dirty="0"/>
                        <a:t>2  </a:t>
                      </a:r>
                      <a:r>
                        <a:rPr lang="en-US" sz="2000" baseline="0" dirty="0" err="1"/>
                        <a:t>vs</a:t>
                      </a:r>
                      <a:r>
                        <a:rPr lang="en-US" sz="2000" baseline="0" dirty="0"/>
                        <a:t>  </a:t>
                      </a:r>
                      <a:r>
                        <a:rPr lang="en-US" sz="2000" dirty="0"/>
                        <a:t>0:</a:t>
                      </a:r>
                      <a:r>
                        <a:rPr lang="el-GR" sz="2000" dirty="0"/>
                        <a:t> </a:t>
                      </a:r>
                      <a:r>
                        <a:rPr lang="en-US" sz="2000" u="sng" dirty="0"/>
                        <a:t>&gt;</a:t>
                      </a:r>
                      <a:r>
                        <a:rPr lang="en-US" sz="2000" dirty="0"/>
                        <a:t>5</a:t>
                      </a:r>
                      <a:r>
                        <a:rPr lang="el-GR" sz="2000" dirty="0"/>
                        <a:t> </a:t>
                      </a:r>
                      <a:r>
                        <a:rPr lang="en-US" sz="2000" baseline="0" dirty="0"/>
                        <a:t>&amp; </a:t>
                      </a:r>
                      <a:r>
                        <a:rPr lang="el-GR" sz="2000" dirty="0"/>
                        <a:t> </a:t>
                      </a:r>
                      <a:r>
                        <a:rPr lang="en-US" sz="2000" dirty="0"/>
                        <a:t>0:</a:t>
                      </a:r>
                      <a:r>
                        <a:rPr lang="el-GR" sz="2000" dirty="0"/>
                        <a:t> ≤</a:t>
                      </a:r>
                      <a:r>
                        <a:rPr lang="en-US" sz="2000" dirty="0"/>
                        <a:t>30</a:t>
                      </a:r>
                      <a:r>
                        <a:rPr lang="el-GR" sz="2000" dirty="0"/>
                        <a:t> </a:t>
                      </a:r>
                      <a:r>
                        <a:rPr lang="en-US" sz="2000" dirty="0"/>
                        <a:t>kg/m</a:t>
                      </a:r>
                      <a:r>
                        <a:rPr lang="en-US" sz="2000" baseline="30000" dirty="0"/>
                        <a:t>2</a:t>
                      </a:r>
                      <a:endParaRPr lang="el-GR" sz="2000" baseline="0" dirty="0"/>
                    </a:p>
                  </a:txBody>
                  <a:tcPr/>
                </a:tc>
                <a:tc>
                  <a:txBody>
                    <a:bodyPr/>
                    <a:lstStyle/>
                    <a:p>
                      <a:r>
                        <a:rPr lang="en-US" dirty="0"/>
                        <a:t>-0.06</a:t>
                      </a:r>
                      <a:endParaRPr lang="el-GR" dirty="0"/>
                    </a:p>
                  </a:txBody>
                  <a:tcPr/>
                </a:tc>
                <a:tc>
                  <a:txBody>
                    <a:bodyPr/>
                    <a:lstStyle/>
                    <a:p>
                      <a:r>
                        <a:rPr lang="en-US" dirty="0"/>
                        <a:t>1.01</a:t>
                      </a:r>
                      <a:endParaRPr lang="el-GR" dirty="0"/>
                    </a:p>
                  </a:txBody>
                  <a:tcPr/>
                </a:tc>
                <a:tc>
                  <a:txBody>
                    <a:bodyPr/>
                    <a:lstStyle/>
                    <a:p>
                      <a:r>
                        <a:rPr lang="en-US" dirty="0"/>
                        <a:t>0.94</a:t>
                      </a:r>
                      <a:endParaRPr lang="el-GR" dirty="0"/>
                    </a:p>
                  </a:txBody>
                  <a:tcPr/>
                </a:tc>
                <a:tc>
                  <a:txBody>
                    <a:bodyPr/>
                    <a:lstStyle/>
                    <a:p>
                      <a:r>
                        <a:rPr lang="en-US" dirty="0"/>
                        <a:t>(0.13 – 6.85)</a:t>
                      </a:r>
                      <a:endParaRPr lang="el-GR" dirty="0"/>
                    </a:p>
                  </a:txBody>
                  <a:tcPr/>
                </a:tc>
                <a:tc>
                  <a:txBody>
                    <a:bodyPr/>
                    <a:lstStyle/>
                    <a:p>
                      <a:r>
                        <a:rPr lang="en-US" dirty="0"/>
                        <a:t>0.949</a:t>
                      </a:r>
                      <a:endParaRPr lang="el-GR" dirty="0"/>
                    </a:p>
                  </a:txBody>
                  <a:tcPr/>
                </a:tc>
                <a:extLst>
                  <a:ext uri="{0D108BD9-81ED-4DB2-BD59-A6C34878D82A}">
                    <a16:rowId xmlns:a16="http://schemas.microsoft.com/office/drawing/2014/main" val="10003"/>
                  </a:ext>
                </a:extLst>
              </a:tr>
            </a:tbl>
          </a:graphicData>
        </a:graphic>
      </p:graphicFrame>
      <p:sp>
        <p:nvSpPr>
          <p:cNvPr id="6" name="Rectangle 5"/>
          <p:cNvSpPr/>
          <p:nvPr/>
        </p:nvSpPr>
        <p:spPr>
          <a:xfrm>
            <a:off x="0" y="260648"/>
            <a:ext cx="9144000" cy="830997"/>
          </a:xfrm>
          <a:prstGeom prst="rect">
            <a:avLst/>
          </a:prstGeom>
        </p:spPr>
        <p:txBody>
          <a:bodyPr wrap="square">
            <a:spAutoFit/>
          </a:bodyPr>
          <a:lstStyle/>
          <a:p>
            <a:r>
              <a:rPr lang="en-US" sz="2400" b="1" dirty="0">
                <a:solidFill>
                  <a:srgbClr val="FF0000"/>
                </a:solidFill>
              </a:rPr>
              <a:t>Estimation of RERI and S using logistic regression models (example)</a:t>
            </a:r>
            <a:endParaRPr lang="el-GR" sz="2400" dirty="0"/>
          </a:p>
        </p:txBody>
      </p:sp>
      <p:sp>
        <p:nvSpPr>
          <p:cNvPr id="7" name="Rectangle 6"/>
          <p:cNvSpPr/>
          <p:nvPr/>
        </p:nvSpPr>
        <p:spPr>
          <a:xfrm>
            <a:off x="0" y="908720"/>
            <a:ext cx="9144000" cy="707886"/>
          </a:xfrm>
          <a:prstGeom prst="rect">
            <a:avLst/>
          </a:prstGeom>
        </p:spPr>
        <p:txBody>
          <a:bodyPr wrap="square">
            <a:spAutoFit/>
          </a:bodyPr>
          <a:lstStyle/>
          <a:p>
            <a:r>
              <a:rPr lang="en-US" sz="2000" b="1" dirty="0"/>
              <a:t>A: Adherence to Mediterranean Diet (</a:t>
            </a:r>
            <a:r>
              <a:rPr lang="en-US" sz="2000" b="1" dirty="0" err="1"/>
              <a:t>MDscale</a:t>
            </a:r>
            <a:r>
              <a:rPr lang="en-US" sz="2000" b="1" dirty="0"/>
              <a:t>) </a:t>
            </a:r>
            <a:r>
              <a:rPr lang="el-GR" sz="2000" b="1" dirty="0"/>
              <a:t> (0:</a:t>
            </a:r>
            <a:r>
              <a:rPr lang="el-GR" sz="2000" b="1" u="sng" dirty="0"/>
              <a:t>&gt;</a:t>
            </a:r>
            <a:r>
              <a:rPr lang="en-US" sz="2000" b="1" dirty="0"/>
              <a:t>5 </a:t>
            </a:r>
            <a:r>
              <a:rPr lang="el-GR" sz="2000" b="1" dirty="0"/>
              <a:t>;1</a:t>
            </a:r>
            <a:r>
              <a:rPr lang="en-US" sz="2000" b="1" dirty="0"/>
              <a:t>&lt; 5</a:t>
            </a:r>
            <a:r>
              <a:rPr lang="el-GR" sz="2000" b="1" dirty="0"/>
              <a:t>), </a:t>
            </a:r>
            <a:endParaRPr lang="en-US" sz="2000" b="1" dirty="0"/>
          </a:p>
          <a:p>
            <a:r>
              <a:rPr lang="el-GR" sz="2000" b="1" dirty="0"/>
              <a:t>Β</a:t>
            </a:r>
            <a:r>
              <a:rPr lang="en-US" sz="2000" b="1" dirty="0"/>
              <a:t>: BMI </a:t>
            </a:r>
            <a:r>
              <a:rPr lang="el-GR" sz="2000" b="1" dirty="0"/>
              <a:t>(0: &lt;30 </a:t>
            </a:r>
            <a:r>
              <a:rPr lang="en-US" sz="2000" b="1" dirty="0"/>
              <a:t>kg</a:t>
            </a:r>
            <a:r>
              <a:rPr lang="el-GR" sz="2000" b="1" dirty="0"/>
              <a:t>/</a:t>
            </a:r>
            <a:r>
              <a:rPr lang="en-US" sz="2000" b="1" dirty="0"/>
              <a:t>m</a:t>
            </a:r>
            <a:r>
              <a:rPr lang="el-GR" sz="2000" b="1" baseline="30000" dirty="0"/>
              <a:t>2</a:t>
            </a:r>
            <a:r>
              <a:rPr lang="el-GR" sz="2000" b="1" dirty="0"/>
              <a:t> ;1 ≥ 30 </a:t>
            </a:r>
            <a:r>
              <a:rPr lang="en-US" sz="2000" b="1" dirty="0"/>
              <a:t>kg</a:t>
            </a:r>
            <a:r>
              <a:rPr lang="el-GR" sz="2000" b="1" dirty="0"/>
              <a:t>/</a:t>
            </a:r>
            <a:r>
              <a:rPr lang="en-US" sz="2000" b="1" dirty="0"/>
              <a:t>m</a:t>
            </a:r>
            <a:r>
              <a:rPr lang="el-GR" sz="2000" b="1" baseline="30000" dirty="0"/>
              <a:t>2</a:t>
            </a:r>
            <a:r>
              <a:rPr lang="el-GR" sz="2000" b="1" dirty="0"/>
              <a:t>)</a:t>
            </a:r>
          </a:p>
        </p:txBody>
      </p:sp>
      <p:sp>
        <p:nvSpPr>
          <p:cNvPr id="8" name="Rectangle 7"/>
          <p:cNvSpPr/>
          <p:nvPr/>
        </p:nvSpPr>
        <p:spPr>
          <a:xfrm>
            <a:off x="0" y="1700808"/>
            <a:ext cx="9144000" cy="400110"/>
          </a:xfrm>
          <a:prstGeom prst="rect">
            <a:avLst/>
          </a:prstGeom>
        </p:spPr>
        <p:txBody>
          <a:bodyPr wrap="square">
            <a:spAutoFit/>
          </a:bodyPr>
          <a:lstStyle/>
          <a:p>
            <a:r>
              <a:rPr lang="en-US" b="1" dirty="0"/>
              <a:t> </a:t>
            </a:r>
            <a:r>
              <a:rPr lang="en-US" sz="2000" b="1" dirty="0" err="1"/>
              <a:t>ln</a:t>
            </a:r>
            <a:r>
              <a:rPr lang="en-US" sz="2000" b="1" dirty="0"/>
              <a:t>(p/(1-p))=b</a:t>
            </a:r>
            <a:r>
              <a:rPr lang="en-US" sz="2000" b="1" baseline="-25000" dirty="0"/>
              <a:t>0</a:t>
            </a:r>
            <a:r>
              <a:rPr lang="en-US" sz="2000" b="1" dirty="0"/>
              <a:t>+b</a:t>
            </a:r>
            <a:r>
              <a:rPr lang="en-US" sz="2000" b="1" baseline="-25000" dirty="0"/>
              <a:t>1</a:t>
            </a:r>
            <a:r>
              <a:rPr lang="en-US" sz="2000" b="1" dirty="0"/>
              <a:t>*A+b</a:t>
            </a:r>
            <a:r>
              <a:rPr lang="en-US" sz="2000" b="1" baseline="-25000" dirty="0"/>
              <a:t>2</a:t>
            </a:r>
            <a:r>
              <a:rPr lang="en-US" sz="2000" b="1" dirty="0"/>
              <a:t>*B+b</a:t>
            </a:r>
            <a:r>
              <a:rPr lang="en-US" sz="2000" b="1" baseline="-25000" dirty="0"/>
              <a:t>3</a:t>
            </a:r>
            <a:r>
              <a:rPr lang="en-US" sz="2000" b="1" dirty="0"/>
              <a:t>*AB, p= probability of hypertension                              </a:t>
            </a:r>
            <a:r>
              <a:rPr lang="en-US" sz="2000" b="1" baseline="-25000" dirty="0"/>
              <a:t>  </a:t>
            </a:r>
            <a:endParaRPr lang="el-GR" sz="2000" dirty="0"/>
          </a:p>
        </p:txBody>
      </p:sp>
      <p:sp>
        <p:nvSpPr>
          <p:cNvPr id="9" name="Rectangle 8"/>
          <p:cNvSpPr/>
          <p:nvPr/>
        </p:nvSpPr>
        <p:spPr>
          <a:xfrm>
            <a:off x="0" y="5517232"/>
            <a:ext cx="2733441" cy="369332"/>
          </a:xfrm>
          <a:prstGeom prst="rect">
            <a:avLst/>
          </a:prstGeom>
        </p:spPr>
        <p:txBody>
          <a:bodyPr wrap="none">
            <a:spAutoFit/>
          </a:bodyPr>
          <a:lstStyle/>
          <a:p>
            <a:r>
              <a:rPr lang="en-US" dirty="0"/>
              <a:t>OR</a:t>
            </a:r>
            <a:r>
              <a:rPr lang="en-US" baseline="-25000" dirty="0"/>
              <a:t>A=1,B=0</a:t>
            </a:r>
            <a:r>
              <a:rPr lang="en-US" dirty="0"/>
              <a:t>= exp(b</a:t>
            </a:r>
            <a:r>
              <a:rPr lang="en-US" baseline="-25000" dirty="0"/>
              <a:t>1</a:t>
            </a:r>
            <a:r>
              <a:rPr lang="en-US" dirty="0"/>
              <a:t>) = 2.61</a:t>
            </a:r>
            <a:endParaRPr lang="el-GR" dirty="0"/>
          </a:p>
        </p:txBody>
      </p:sp>
      <p:sp>
        <p:nvSpPr>
          <p:cNvPr id="10" name="Rectangle 9"/>
          <p:cNvSpPr/>
          <p:nvPr/>
        </p:nvSpPr>
        <p:spPr>
          <a:xfrm>
            <a:off x="2915816" y="5517232"/>
            <a:ext cx="2759089" cy="369332"/>
          </a:xfrm>
          <a:prstGeom prst="rect">
            <a:avLst/>
          </a:prstGeom>
        </p:spPr>
        <p:txBody>
          <a:bodyPr wrap="none">
            <a:spAutoFit/>
          </a:bodyPr>
          <a:lstStyle/>
          <a:p>
            <a:r>
              <a:rPr lang="en-US" dirty="0"/>
              <a:t>OR</a:t>
            </a:r>
            <a:r>
              <a:rPr lang="en-US" baseline="-25000" dirty="0"/>
              <a:t>A=0,B=1</a:t>
            </a:r>
            <a:r>
              <a:rPr lang="en-US" dirty="0"/>
              <a:t>= exp(b</a:t>
            </a:r>
            <a:r>
              <a:rPr lang="en-US" baseline="-25000" dirty="0"/>
              <a:t>2</a:t>
            </a:r>
            <a:r>
              <a:rPr lang="en-US" dirty="0"/>
              <a:t>) = 1.55</a:t>
            </a:r>
            <a:endParaRPr lang="el-GR" dirty="0"/>
          </a:p>
        </p:txBody>
      </p:sp>
      <p:sp>
        <p:nvSpPr>
          <p:cNvPr id="11" name="Rectangle 10"/>
          <p:cNvSpPr/>
          <p:nvPr/>
        </p:nvSpPr>
        <p:spPr>
          <a:xfrm>
            <a:off x="5796136" y="5445224"/>
            <a:ext cx="3358612" cy="369332"/>
          </a:xfrm>
          <a:prstGeom prst="rect">
            <a:avLst/>
          </a:prstGeom>
        </p:spPr>
        <p:txBody>
          <a:bodyPr wrap="none">
            <a:spAutoFit/>
          </a:bodyPr>
          <a:lstStyle/>
          <a:p>
            <a:r>
              <a:rPr lang="en-US" dirty="0"/>
              <a:t>OR</a:t>
            </a:r>
            <a:r>
              <a:rPr lang="en-US" baseline="-25000" dirty="0"/>
              <a:t>A=1,B=1</a:t>
            </a:r>
            <a:r>
              <a:rPr lang="en-US" dirty="0"/>
              <a:t>= exp(b</a:t>
            </a:r>
            <a:r>
              <a:rPr lang="en-US" baseline="-25000" dirty="0"/>
              <a:t>1</a:t>
            </a:r>
            <a:r>
              <a:rPr lang="en-US" dirty="0"/>
              <a:t>+b</a:t>
            </a:r>
            <a:r>
              <a:rPr lang="en-US" baseline="-25000" dirty="0"/>
              <a:t>2</a:t>
            </a:r>
            <a:r>
              <a:rPr lang="en-US" dirty="0"/>
              <a:t>+b</a:t>
            </a:r>
            <a:r>
              <a:rPr lang="en-US" baseline="-25000" dirty="0"/>
              <a:t>3</a:t>
            </a:r>
            <a:r>
              <a:rPr lang="en-US" dirty="0"/>
              <a:t>)= 3.82</a:t>
            </a:r>
            <a:endParaRPr lang="el-GR" dirty="0"/>
          </a:p>
        </p:txBody>
      </p:sp>
      <p:sp>
        <p:nvSpPr>
          <p:cNvPr id="14" name="Rectangle 13"/>
          <p:cNvSpPr/>
          <p:nvPr/>
        </p:nvSpPr>
        <p:spPr>
          <a:xfrm>
            <a:off x="2555776" y="5949280"/>
            <a:ext cx="3988592" cy="369332"/>
          </a:xfrm>
          <a:prstGeom prst="rect">
            <a:avLst/>
          </a:prstGeom>
        </p:spPr>
        <p:txBody>
          <a:bodyPr wrap="none">
            <a:spAutoFit/>
          </a:bodyPr>
          <a:lstStyle/>
          <a:p>
            <a:r>
              <a:rPr lang="en-US" dirty="0"/>
              <a:t>All ORs in comparison to A=0 &amp; B=0</a:t>
            </a:r>
            <a:endParaRPr lang="el-GR" dirty="0"/>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26</a:t>
            </a:fld>
            <a:endParaRPr lang="el-GR"/>
          </a:p>
        </p:txBody>
      </p:sp>
    </p:spTree>
    <p:extLst>
      <p:ext uri="{BB962C8B-B14F-4D97-AF65-F5344CB8AC3E}">
        <p14:creationId xmlns:p14="http://schemas.microsoft.com/office/powerpoint/2010/main" val="2284802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01" y="620688"/>
            <a:ext cx="9144000" cy="830997"/>
          </a:xfrm>
          <a:prstGeom prst="rect">
            <a:avLst/>
          </a:prstGeom>
        </p:spPr>
        <p:txBody>
          <a:bodyPr wrap="square">
            <a:spAutoFit/>
          </a:bodyPr>
          <a:lstStyle/>
          <a:p>
            <a:r>
              <a:rPr lang="en-US" sz="2400" b="1" dirty="0">
                <a:solidFill>
                  <a:srgbClr val="FF0000"/>
                </a:solidFill>
              </a:rPr>
              <a:t>Estimation of RERI and S using logistic regression models (example)</a:t>
            </a:r>
            <a:endParaRPr lang="el-GR" sz="2400" dirty="0"/>
          </a:p>
        </p:txBody>
      </p:sp>
      <p:sp>
        <p:nvSpPr>
          <p:cNvPr id="7" name="Rectangle 6"/>
          <p:cNvSpPr/>
          <p:nvPr/>
        </p:nvSpPr>
        <p:spPr>
          <a:xfrm>
            <a:off x="0" y="2996952"/>
            <a:ext cx="9144000" cy="3847207"/>
          </a:xfrm>
          <a:prstGeom prst="rect">
            <a:avLst/>
          </a:prstGeom>
        </p:spPr>
        <p:txBody>
          <a:bodyPr wrap="square">
            <a:spAutoFit/>
          </a:bodyPr>
          <a:lstStyle/>
          <a:p>
            <a:pPr>
              <a:buNone/>
            </a:pPr>
            <a:r>
              <a:rPr lang="en-US" sz="2200" b="1" u="sng" dirty="0"/>
              <a:t>Interpretation</a:t>
            </a:r>
            <a:r>
              <a:rPr lang="en-US" sz="2200" b="1" dirty="0"/>
              <a:t>: </a:t>
            </a:r>
          </a:p>
          <a:p>
            <a:pPr>
              <a:buNone/>
            </a:pPr>
            <a:endParaRPr lang="en-US" sz="2200" b="1" dirty="0"/>
          </a:p>
          <a:p>
            <a:r>
              <a:rPr lang="en-US" sz="2000" b="1" dirty="0">
                <a:solidFill>
                  <a:srgbClr val="FF0000"/>
                </a:solidFill>
              </a:rPr>
              <a:t>RERI: </a:t>
            </a:r>
            <a:r>
              <a:rPr lang="en-US" sz="2000" b="1" dirty="0"/>
              <a:t>The combined effect (relative excess risk) of low </a:t>
            </a:r>
            <a:r>
              <a:rPr lang="en-US" sz="2000" b="1" dirty="0" err="1"/>
              <a:t>MDScale</a:t>
            </a:r>
            <a:r>
              <a:rPr lang="en-US" sz="2000" b="1" dirty="0"/>
              <a:t> and high BMI is 0.6 more from the sum of the relative excess risks due to a) low </a:t>
            </a:r>
            <a:r>
              <a:rPr lang="en-US" sz="2000" b="1" dirty="0" err="1"/>
              <a:t>MDScale</a:t>
            </a:r>
            <a:r>
              <a:rPr lang="en-US" sz="2000" b="1" dirty="0"/>
              <a:t> but low BMI and b)the presence of high BMI but high </a:t>
            </a:r>
            <a:r>
              <a:rPr lang="en-US" sz="2000" b="1" dirty="0" err="1"/>
              <a:t>MDScale</a:t>
            </a:r>
            <a:r>
              <a:rPr lang="en-US" sz="2000" b="1" dirty="0"/>
              <a:t> (individual effects)</a:t>
            </a:r>
          </a:p>
          <a:p>
            <a:pPr lvl="1"/>
            <a:r>
              <a:rPr lang="en-US" sz="2000" b="1" dirty="0"/>
              <a:t>Being obese and NOT adhering to MD results in added risk of hypertension than having each bad habit separately</a:t>
            </a:r>
          </a:p>
          <a:p>
            <a:pPr>
              <a:buNone/>
            </a:pPr>
            <a:r>
              <a:rPr lang="en-US" sz="2000" b="1" dirty="0">
                <a:solidFill>
                  <a:srgbClr val="FF0000"/>
                </a:solidFill>
              </a:rPr>
              <a:t>S: </a:t>
            </a:r>
            <a:r>
              <a:rPr lang="en-US" sz="2000" b="1" dirty="0"/>
              <a:t>The combined presence of low </a:t>
            </a:r>
            <a:r>
              <a:rPr lang="en-US" sz="2000" b="1" dirty="0" err="1"/>
              <a:t>MDScale</a:t>
            </a:r>
            <a:r>
              <a:rPr lang="en-US" sz="2000" b="1" dirty="0"/>
              <a:t> and high BMI results in a 30% increased excess relative risk, as compared to the excess relative risk due to low </a:t>
            </a:r>
            <a:r>
              <a:rPr lang="en-US" sz="2000" b="1" dirty="0" err="1"/>
              <a:t>MDScale</a:t>
            </a:r>
            <a:r>
              <a:rPr lang="en-US" sz="2000" b="1" dirty="0"/>
              <a:t> but low BMI and the presence of high BMI but high </a:t>
            </a:r>
            <a:r>
              <a:rPr lang="en-US" sz="2000" b="1" dirty="0" err="1"/>
              <a:t>MDScale</a:t>
            </a:r>
            <a:endParaRPr lang="en-US" sz="2000" b="1" dirty="0"/>
          </a:p>
        </p:txBody>
      </p:sp>
      <p:sp>
        <p:nvSpPr>
          <p:cNvPr id="8" name="Rectangle 7"/>
          <p:cNvSpPr/>
          <p:nvPr/>
        </p:nvSpPr>
        <p:spPr>
          <a:xfrm>
            <a:off x="35496" y="1484784"/>
            <a:ext cx="9144000" cy="1446550"/>
          </a:xfrm>
          <a:prstGeom prst="rect">
            <a:avLst/>
          </a:prstGeom>
        </p:spPr>
        <p:txBody>
          <a:bodyPr wrap="square">
            <a:spAutoFit/>
          </a:bodyPr>
          <a:lstStyle/>
          <a:p>
            <a:pPr>
              <a:buNone/>
            </a:pPr>
            <a:r>
              <a:rPr lang="en-US" sz="2200" b="1" dirty="0"/>
              <a:t>RERI= OR</a:t>
            </a:r>
            <a:r>
              <a:rPr lang="en-US" sz="2200" b="1" baseline="-25000" dirty="0"/>
              <a:t>A=1,B=1</a:t>
            </a:r>
            <a:r>
              <a:rPr lang="en-US" sz="2200" b="1" dirty="0"/>
              <a:t>- OR</a:t>
            </a:r>
            <a:r>
              <a:rPr lang="en-US" sz="2200" b="1" baseline="-25000" dirty="0"/>
              <a:t>A=1,B=0</a:t>
            </a:r>
            <a:r>
              <a:rPr lang="en-US" sz="2200" b="1" dirty="0"/>
              <a:t>- OR</a:t>
            </a:r>
            <a:r>
              <a:rPr lang="en-US" sz="2200" b="1" baseline="-25000" dirty="0"/>
              <a:t>A=0,B=1</a:t>
            </a:r>
            <a:r>
              <a:rPr lang="en-US" sz="2200" b="1" dirty="0"/>
              <a:t>+1</a:t>
            </a:r>
            <a:r>
              <a:rPr lang="el-GR" sz="2200" b="1" dirty="0"/>
              <a:t> </a:t>
            </a:r>
            <a:endParaRPr lang="en-US" sz="2200" b="1" dirty="0"/>
          </a:p>
          <a:p>
            <a:pPr>
              <a:buNone/>
            </a:pPr>
            <a:r>
              <a:rPr lang="en-US" sz="2200" b="1" dirty="0"/>
              <a:t>                 = exp(b</a:t>
            </a:r>
            <a:r>
              <a:rPr lang="en-US" sz="2200" b="1" baseline="-25000" dirty="0"/>
              <a:t>1</a:t>
            </a:r>
            <a:r>
              <a:rPr lang="en-US" sz="2200" b="1" dirty="0"/>
              <a:t>+b</a:t>
            </a:r>
            <a:r>
              <a:rPr lang="en-US" sz="2200" b="1" baseline="-25000" dirty="0"/>
              <a:t>2</a:t>
            </a:r>
            <a:r>
              <a:rPr lang="en-US" sz="2200" b="1" dirty="0"/>
              <a:t>+b</a:t>
            </a:r>
            <a:r>
              <a:rPr lang="en-US" sz="2200" b="1" baseline="-25000" dirty="0"/>
              <a:t>3</a:t>
            </a:r>
            <a:r>
              <a:rPr lang="en-US" sz="2200" b="1" dirty="0"/>
              <a:t>) - exp(b</a:t>
            </a:r>
            <a:r>
              <a:rPr lang="en-US" sz="2200" b="1" baseline="-25000" dirty="0"/>
              <a:t>1</a:t>
            </a:r>
            <a:r>
              <a:rPr lang="en-US" sz="2200" b="1" dirty="0"/>
              <a:t>) - exp(b</a:t>
            </a:r>
            <a:r>
              <a:rPr lang="en-US" sz="2200" b="1" baseline="-25000" dirty="0"/>
              <a:t>2</a:t>
            </a:r>
            <a:r>
              <a:rPr lang="en-US" sz="2200" b="1" dirty="0"/>
              <a:t>) +1 = 0.6 &gt; </a:t>
            </a:r>
            <a:r>
              <a:rPr lang="el-GR" sz="2200" b="1" dirty="0"/>
              <a:t>0</a:t>
            </a:r>
            <a:endParaRPr lang="en-US" sz="2200" b="1" dirty="0"/>
          </a:p>
          <a:p>
            <a:pPr>
              <a:buNone/>
            </a:pPr>
            <a:endParaRPr lang="en-US" sz="2200" b="1" dirty="0"/>
          </a:p>
          <a:p>
            <a:pPr>
              <a:buNone/>
            </a:pPr>
            <a:r>
              <a:rPr lang="en-US" sz="2200" b="1" dirty="0"/>
              <a:t>S </a:t>
            </a:r>
            <a:r>
              <a:rPr lang="el-GR" sz="2200" b="1" dirty="0"/>
              <a:t>=</a:t>
            </a:r>
            <a:r>
              <a:rPr lang="en-US" sz="2200" b="1" dirty="0"/>
              <a:t>(</a:t>
            </a:r>
            <a:r>
              <a:rPr lang="el-GR" sz="2200" b="1" dirty="0"/>
              <a:t>Ο</a:t>
            </a:r>
            <a:r>
              <a:rPr lang="en-US" sz="2200" b="1" dirty="0"/>
              <a:t>R</a:t>
            </a:r>
            <a:r>
              <a:rPr lang="en-US" sz="2200" b="1" baseline="-25000" dirty="0"/>
              <a:t>A=1,B=</a:t>
            </a:r>
            <a:r>
              <a:rPr lang="el-GR" sz="2200" b="1" baseline="-25000" dirty="0"/>
              <a:t>1</a:t>
            </a:r>
            <a:r>
              <a:rPr lang="el-GR" sz="2200" b="1" dirty="0"/>
              <a:t>-</a:t>
            </a:r>
            <a:r>
              <a:rPr lang="en-US" sz="2200" b="1" dirty="0"/>
              <a:t>1)/(</a:t>
            </a:r>
            <a:r>
              <a:rPr lang="el-GR" sz="2200" b="1" dirty="0"/>
              <a:t>Ο</a:t>
            </a:r>
            <a:r>
              <a:rPr lang="en-US" sz="2200" b="1" dirty="0"/>
              <a:t>R</a:t>
            </a:r>
            <a:r>
              <a:rPr lang="en-US" sz="2200" b="1" baseline="-25000" dirty="0"/>
              <a:t>A=1,B=0</a:t>
            </a:r>
            <a:r>
              <a:rPr lang="en-US" sz="2200" b="1" dirty="0"/>
              <a:t>+</a:t>
            </a:r>
            <a:r>
              <a:rPr lang="el-GR" sz="2200" b="1" dirty="0"/>
              <a:t> Ο</a:t>
            </a:r>
            <a:r>
              <a:rPr lang="en-US" sz="2200" b="1" dirty="0"/>
              <a:t>R</a:t>
            </a:r>
            <a:r>
              <a:rPr lang="en-US" sz="2200" b="1" baseline="-25000" dirty="0"/>
              <a:t>A=</a:t>
            </a:r>
            <a:r>
              <a:rPr lang="el-GR" sz="2200" b="1" baseline="-25000" dirty="0"/>
              <a:t>0</a:t>
            </a:r>
            <a:r>
              <a:rPr lang="en-US" sz="2200" b="1" baseline="-25000" dirty="0"/>
              <a:t>,B=</a:t>
            </a:r>
            <a:r>
              <a:rPr lang="el-GR" sz="2200" b="1" baseline="-25000" dirty="0"/>
              <a:t>1</a:t>
            </a:r>
            <a:r>
              <a:rPr lang="en-US" sz="2200" b="1" dirty="0"/>
              <a:t>-2)</a:t>
            </a:r>
            <a:r>
              <a:rPr lang="en-US" sz="2200" b="1" baseline="-25000" dirty="0"/>
              <a:t> </a:t>
            </a:r>
            <a:r>
              <a:rPr lang="en-US" sz="2200" b="1" dirty="0"/>
              <a:t>= 1.3</a:t>
            </a:r>
            <a:r>
              <a:rPr lang="el-GR" sz="2200" b="1" dirty="0"/>
              <a:t> &gt;1</a:t>
            </a:r>
            <a:endParaRPr lang="en-US" sz="2200" b="1" dirty="0"/>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27</a:t>
            </a:fld>
            <a:endParaRPr lang="el-GR"/>
          </a:p>
        </p:txBody>
      </p:sp>
    </p:spTree>
    <p:extLst>
      <p:ext uri="{BB962C8B-B14F-4D97-AF65-F5344CB8AC3E}">
        <p14:creationId xmlns:p14="http://schemas.microsoft.com/office/powerpoint/2010/main" val="2011788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143000"/>
          </a:xfrm>
        </p:spPr>
        <p:txBody>
          <a:bodyPr>
            <a:normAutofit/>
          </a:bodyPr>
          <a:lstStyle/>
          <a:p>
            <a:r>
              <a:rPr lang="en-US" sz="4000" b="1" dirty="0">
                <a:solidFill>
                  <a:srgbClr val="FF0000"/>
                </a:solidFill>
              </a:rPr>
              <a:t>Comments</a:t>
            </a:r>
            <a:endParaRPr lang="el-GR" sz="4000" b="1" dirty="0">
              <a:solidFill>
                <a:srgbClr val="FF0000"/>
              </a:solidFill>
            </a:endParaRPr>
          </a:p>
        </p:txBody>
      </p:sp>
      <p:sp>
        <p:nvSpPr>
          <p:cNvPr id="3" name="Content Placeholder 2"/>
          <p:cNvSpPr>
            <a:spLocks noGrp="1"/>
          </p:cNvSpPr>
          <p:nvPr>
            <p:ph idx="1"/>
          </p:nvPr>
        </p:nvSpPr>
        <p:spPr>
          <a:xfrm>
            <a:off x="0" y="980728"/>
            <a:ext cx="9144000" cy="5301208"/>
          </a:xfrm>
        </p:spPr>
        <p:txBody>
          <a:bodyPr>
            <a:noAutofit/>
          </a:bodyPr>
          <a:lstStyle/>
          <a:p>
            <a:r>
              <a:rPr lang="en-US" sz="2400" dirty="0"/>
              <a:t>Exposures should be coded in such a way that </a:t>
            </a:r>
            <a:r>
              <a:rPr lang="el-GR" sz="2400" dirty="0"/>
              <a:t>Α </a:t>
            </a:r>
            <a:r>
              <a:rPr lang="en-US" sz="2400" dirty="0"/>
              <a:t>&amp;</a:t>
            </a:r>
            <a:r>
              <a:rPr lang="el-GR" sz="2400" dirty="0"/>
              <a:t> Β </a:t>
            </a:r>
            <a:r>
              <a:rPr lang="en-US" sz="2400" dirty="0"/>
              <a:t>are risk (detrimental) factors for disease D</a:t>
            </a:r>
            <a:r>
              <a:rPr lang="el-GR" sz="2400" dirty="0"/>
              <a:t> </a:t>
            </a:r>
            <a:r>
              <a:rPr lang="en-US" sz="2400" u="sng" dirty="0"/>
              <a:t>and not preventive  [</a:t>
            </a:r>
            <a:r>
              <a:rPr lang="en-US" sz="2400" u="sng" dirty="0" err="1"/>
              <a:t>Knol</a:t>
            </a:r>
            <a:r>
              <a:rPr lang="en-US" sz="2400" u="sng" dirty="0"/>
              <a:t> et al, 2012].</a:t>
            </a:r>
          </a:p>
          <a:p>
            <a:endParaRPr lang="en-US" sz="2400" u="sng" dirty="0"/>
          </a:p>
          <a:p>
            <a:pPr lvl="1"/>
            <a:r>
              <a:rPr lang="en-US" sz="2000" dirty="0"/>
              <a:t>E.g. exposure diet: healthy/unhealthy in relation to CVD:  Should be coded as 0 = healthy 1 = unhealthy so that the unhealthy diet is compared to healthy diet with respect to CVD </a:t>
            </a:r>
          </a:p>
          <a:p>
            <a:endParaRPr lang="en-US" sz="2400" dirty="0"/>
          </a:p>
          <a:p>
            <a:pPr lvl="1"/>
            <a:r>
              <a:rPr lang="en-US" sz="2000" dirty="0"/>
              <a:t>P levels: high levels beneficial for prevention of hypertension.  Therefore P intake is coded as </a:t>
            </a:r>
            <a:r>
              <a:rPr lang="el-GR" sz="2000" dirty="0"/>
              <a:t>(</a:t>
            </a:r>
            <a:r>
              <a:rPr lang="en-US" sz="2000" dirty="0"/>
              <a:t>0:</a:t>
            </a:r>
            <a:r>
              <a:rPr lang="el-GR" sz="2000" dirty="0"/>
              <a:t> </a:t>
            </a:r>
            <a:r>
              <a:rPr lang="en-US" sz="2000" dirty="0"/>
              <a:t>&gt;</a:t>
            </a:r>
            <a:r>
              <a:rPr lang="el-GR" sz="2000" dirty="0"/>
              <a:t>20 </a:t>
            </a:r>
            <a:r>
              <a:rPr lang="en-US" sz="2000" dirty="0"/>
              <a:t>gr/d</a:t>
            </a:r>
            <a:r>
              <a:rPr lang="el-GR" sz="2000" dirty="0"/>
              <a:t> </a:t>
            </a:r>
            <a:r>
              <a:rPr lang="en-US" sz="2000" dirty="0"/>
              <a:t>; 1: </a:t>
            </a:r>
            <a:r>
              <a:rPr lang="el-GR" sz="2000" dirty="0"/>
              <a:t>≤20 </a:t>
            </a:r>
            <a:r>
              <a:rPr lang="en-US" sz="2000" dirty="0"/>
              <a:t>gr/d)</a:t>
            </a:r>
            <a:endParaRPr lang="el-GR" sz="2000" dirty="0"/>
          </a:p>
          <a:p>
            <a:endParaRPr lang="en-US" sz="2400" dirty="0"/>
          </a:p>
          <a:p>
            <a:r>
              <a:rPr lang="en-US" sz="2400" dirty="0"/>
              <a:t>Standard errors, Confidence intervals and p values can be estimated through suitable statistics (Taylor series, bootstrap methods) (</a:t>
            </a:r>
            <a:r>
              <a:rPr lang="en-US" sz="2400" i="1" dirty="0"/>
              <a:t>Epidemiology</a:t>
            </a:r>
            <a:r>
              <a:rPr lang="en-US" sz="2400" dirty="0"/>
              <a:t> 1992;</a:t>
            </a:r>
            <a:r>
              <a:rPr lang="en-US" sz="2400" b="1" dirty="0"/>
              <a:t>3</a:t>
            </a:r>
            <a:r>
              <a:rPr lang="en-US" sz="2400" dirty="0"/>
              <a:t>:452-6)</a:t>
            </a:r>
          </a:p>
          <a:p>
            <a:pPr>
              <a:buNone/>
            </a:pPr>
            <a:endParaRPr lang="el-GR" sz="2400" dirty="0"/>
          </a:p>
        </p:txBody>
      </p:sp>
      <p:sp>
        <p:nvSpPr>
          <p:cNvPr id="4" name="Θέση αριθμού διαφάνειας 3"/>
          <p:cNvSpPr>
            <a:spLocks noGrp="1"/>
          </p:cNvSpPr>
          <p:nvPr>
            <p:ph type="sldNum" sz="quarter" idx="12"/>
          </p:nvPr>
        </p:nvSpPr>
        <p:spPr/>
        <p:txBody>
          <a:bodyPr/>
          <a:lstStyle/>
          <a:p>
            <a:fld id="{63A1716D-785E-498B-B65C-0125213A9251}" type="slidenum">
              <a:rPr lang="el-GR" smtClean="0"/>
              <a:pPr/>
              <a:t>28</a:t>
            </a:fld>
            <a:endParaRPr lang="el-GR"/>
          </a:p>
        </p:txBody>
      </p:sp>
    </p:spTree>
    <p:extLst>
      <p:ext uri="{BB962C8B-B14F-4D97-AF65-F5344CB8AC3E}">
        <p14:creationId xmlns:p14="http://schemas.microsoft.com/office/powerpoint/2010/main" val="3212574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692696"/>
            <a:ext cx="9108504" cy="523220"/>
          </a:xfrm>
          <a:prstGeom prst="rect">
            <a:avLst/>
          </a:prstGeom>
          <a:noFill/>
        </p:spPr>
        <p:txBody>
          <a:bodyPr wrap="square" rtlCol="0">
            <a:spAutoFit/>
          </a:bodyPr>
          <a:lstStyle/>
          <a:p>
            <a:pPr algn="ctr"/>
            <a:r>
              <a:rPr lang="en-US" sz="2800" b="1" dirty="0">
                <a:solidFill>
                  <a:srgbClr val="FF0000"/>
                </a:solidFill>
              </a:rPr>
              <a:t>Summary of additive interaction </a:t>
            </a:r>
            <a:endParaRPr lang="el-GR" sz="2800" b="1" dirty="0">
              <a:solidFill>
                <a:srgbClr val="FF0000"/>
              </a:solidFill>
            </a:endParaRPr>
          </a:p>
        </p:txBody>
      </p:sp>
      <p:sp>
        <p:nvSpPr>
          <p:cNvPr id="4" name="Rectangle 3"/>
          <p:cNvSpPr/>
          <p:nvPr/>
        </p:nvSpPr>
        <p:spPr>
          <a:xfrm>
            <a:off x="35496" y="1443841"/>
            <a:ext cx="9108504" cy="3416320"/>
          </a:xfrm>
          <a:prstGeom prst="rect">
            <a:avLst/>
          </a:prstGeom>
        </p:spPr>
        <p:txBody>
          <a:bodyPr wrap="square">
            <a:spAutoFit/>
          </a:bodyPr>
          <a:lstStyle/>
          <a:p>
            <a:r>
              <a:rPr lang="en-GB" sz="2400" b="1" dirty="0"/>
              <a:t>Interpreting additive interaction between A and B indices (such as RERI)</a:t>
            </a:r>
          </a:p>
          <a:p>
            <a:r>
              <a:rPr lang="en-US" sz="2400" i="1" dirty="0"/>
              <a:t>[when the relative risks for the main effects of A and B are both &gt;1]</a:t>
            </a:r>
          </a:p>
          <a:p>
            <a:endParaRPr lang="en-US" sz="2400" b="1" i="1" dirty="0"/>
          </a:p>
          <a:p>
            <a:r>
              <a:rPr lang="en-US" sz="2400" b="1" dirty="0"/>
              <a:t>RERI = 0 A and B effects: </a:t>
            </a:r>
            <a:r>
              <a:rPr lang="en-GB" sz="2400" b="1" dirty="0"/>
              <a:t>combination additive</a:t>
            </a:r>
          </a:p>
          <a:p>
            <a:r>
              <a:rPr lang="en-US" sz="2400" b="1" dirty="0"/>
              <a:t>RERI &lt; 0 A and B effects: combination less than additive</a:t>
            </a:r>
          </a:p>
          <a:p>
            <a:r>
              <a:rPr lang="en-US" sz="2400" b="1" dirty="0"/>
              <a:t>RERI &gt; 0 A and B effects: combine </a:t>
            </a:r>
            <a:r>
              <a:rPr lang="en-US" sz="2400" b="1" i="1" dirty="0"/>
              <a:t>greater </a:t>
            </a:r>
            <a:r>
              <a:rPr lang="en-US" sz="2400" b="1" dirty="0"/>
              <a:t>than additive (</a:t>
            </a:r>
            <a:r>
              <a:rPr lang="en-US" sz="2400" b="1" dirty="0">
                <a:solidFill>
                  <a:srgbClr val="FF0000"/>
                </a:solidFill>
              </a:rPr>
              <a:t>multiplicative perhaps</a:t>
            </a:r>
            <a:r>
              <a:rPr lang="en-US" sz="2400" b="1" dirty="0"/>
              <a:t>)</a:t>
            </a:r>
            <a:endParaRPr lang="el-GR" sz="2400" b="1" dirty="0"/>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29</a:t>
            </a:fld>
            <a:endParaRPr lang="el-GR"/>
          </a:p>
        </p:txBody>
      </p:sp>
    </p:spTree>
    <p:extLst>
      <p:ext uri="{BB962C8B-B14F-4D97-AF65-F5344CB8AC3E}">
        <p14:creationId xmlns:p14="http://schemas.microsoft.com/office/powerpoint/2010/main" val="3590854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9" y="1556792"/>
            <a:ext cx="9144000" cy="3511552"/>
          </a:xfrm>
        </p:spPr>
        <p:txBody>
          <a:bodyPr>
            <a:noAutofit/>
          </a:bodyPr>
          <a:lstStyle/>
          <a:p>
            <a:pPr algn="l"/>
            <a:r>
              <a:rPr lang="en-US" sz="3200" dirty="0"/>
              <a:t>‘‘…as more risk factors</a:t>
            </a:r>
            <a:r>
              <a:rPr lang="el-GR" sz="3200" dirty="0"/>
              <a:t> </a:t>
            </a:r>
            <a:r>
              <a:rPr lang="en-US" sz="3200" dirty="0"/>
              <a:t>become established as probable causes in the </a:t>
            </a:r>
            <a:r>
              <a:rPr lang="el-GR" sz="3200" dirty="0"/>
              <a:t> </a:t>
            </a:r>
            <a:r>
              <a:rPr lang="en-US" sz="3200" dirty="0"/>
              <a:t>elaboration of</a:t>
            </a:r>
            <a:r>
              <a:rPr lang="el-GR" sz="3200" dirty="0"/>
              <a:t> </a:t>
            </a:r>
            <a:r>
              <a:rPr lang="en-US" sz="3200" dirty="0"/>
              <a:t>disease etiology, scientists will turn their attention increasingly</a:t>
            </a:r>
            <a:r>
              <a:rPr lang="el-GR" sz="3200" dirty="0"/>
              <a:t> </a:t>
            </a:r>
            <a:r>
              <a:rPr lang="en-US" sz="3200" dirty="0"/>
              <a:t>to the question of interaction (synergy or antagonism)</a:t>
            </a:r>
            <a:r>
              <a:rPr lang="el-GR" sz="3200" dirty="0"/>
              <a:t> </a:t>
            </a:r>
            <a:r>
              <a:rPr lang="en-US" sz="3200" dirty="0"/>
              <a:t>of the causes” </a:t>
            </a:r>
            <a:br>
              <a:rPr lang="en-US" sz="3200" dirty="0"/>
            </a:br>
            <a:br>
              <a:rPr lang="en-US" sz="3200" dirty="0"/>
            </a:br>
            <a:r>
              <a:rPr lang="en-US" sz="3200" dirty="0"/>
              <a:t>                                                              </a:t>
            </a:r>
            <a:r>
              <a:rPr lang="en-US" sz="3200" i="1" dirty="0"/>
              <a:t>Kenneth Rothman</a:t>
            </a:r>
            <a:endParaRPr lang="el-GR" sz="3200" i="1" dirty="0"/>
          </a:p>
        </p:txBody>
      </p:sp>
      <p:sp>
        <p:nvSpPr>
          <p:cNvPr id="4" name="Title 1"/>
          <p:cNvSpPr txBox="1">
            <a:spLocks/>
          </p:cNvSpPr>
          <p:nvPr/>
        </p:nvSpPr>
        <p:spPr>
          <a:xfrm>
            <a:off x="0" y="4286256"/>
            <a:ext cx="9144000" cy="257174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l-GR" sz="2400" b="0" i="1"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35496" y="692696"/>
            <a:ext cx="9108504" cy="523220"/>
          </a:xfrm>
          <a:prstGeom prst="rect">
            <a:avLst/>
          </a:prstGeom>
          <a:noFill/>
        </p:spPr>
        <p:txBody>
          <a:bodyPr wrap="square" rtlCol="0">
            <a:spAutoFit/>
          </a:bodyPr>
          <a:lstStyle/>
          <a:p>
            <a:pPr algn="ctr"/>
            <a:r>
              <a:rPr lang="en-US" sz="2800" b="1" dirty="0">
                <a:solidFill>
                  <a:srgbClr val="FF0000"/>
                </a:solidFill>
              </a:rPr>
              <a:t>Interaction: an old concept</a:t>
            </a:r>
            <a:endParaRPr lang="el-GR" sz="2800" b="1" dirty="0">
              <a:solidFill>
                <a:srgbClr val="FF0000"/>
              </a:solidFill>
            </a:endParaRPr>
          </a:p>
        </p:txBody>
      </p:sp>
      <p:sp>
        <p:nvSpPr>
          <p:cNvPr id="3" name="Θέση αριθμού διαφάνειας 2"/>
          <p:cNvSpPr>
            <a:spLocks noGrp="1"/>
          </p:cNvSpPr>
          <p:nvPr>
            <p:ph type="sldNum" sz="quarter" idx="12"/>
          </p:nvPr>
        </p:nvSpPr>
        <p:spPr/>
        <p:txBody>
          <a:bodyPr/>
          <a:lstStyle/>
          <a:p>
            <a:fld id="{63A1716D-785E-498B-B65C-0125213A9251}" type="slidenum">
              <a:rPr lang="el-GR" smtClean="0"/>
              <a:pPr/>
              <a:t>3</a:t>
            </a:fld>
            <a:endParaRPr lang="el-GR"/>
          </a:p>
        </p:txBody>
      </p:sp>
    </p:spTree>
    <p:extLst>
      <p:ext uri="{BB962C8B-B14F-4D97-AF65-F5344CB8AC3E}">
        <p14:creationId xmlns:p14="http://schemas.microsoft.com/office/powerpoint/2010/main" val="1203659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496" y="548680"/>
            <a:ext cx="9108504" cy="523220"/>
          </a:xfrm>
          <a:prstGeom prst="rect">
            <a:avLst/>
          </a:prstGeom>
          <a:noFill/>
        </p:spPr>
        <p:txBody>
          <a:bodyPr wrap="square" rtlCol="0">
            <a:spAutoFit/>
          </a:bodyPr>
          <a:lstStyle/>
          <a:p>
            <a:pPr algn="ctr"/>
            <a:r>
              <a:rPr lang="en-GB" sz="2800" b="1" dirty="0">
                <a:solidFill>
                  <a:srgbClr val="FF0000"/>
                </a:solidFill>
              </a:rPr>
              <a:t>Example of interaction evaluation</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167" t="17838" r="18542" b="21745"/>
          <a:stretch/>
        </p:blipFill>
        <p:spPr bwMode="auto">
          <a:xfrm>
            <a:off x="545704" y="1124744"/>
            <a:ext cx="8064896"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Θέση αριθμού διαφάνειας 1"/>
          <p:cNvSpPr>
            <a:spLocks noGrp="1"/>
          </p:cNvSpPr>
          <p:nvPr>
            <p:ph type="sldNum" sz="quarter" idx="12"/>
          </p:nvPr>
        </p:nvSpPr>
        <p:spPr/>
        <p:txBody>
          <a:bodyPr/>
          <a:lstStyle/>
          <a:p>
            <a:fld id="{63A1716D-785E-498B-B65C-0125213A9251}" type="slidenum">
              <a:rPr lang="el-GR" smtClean="0"/>
              <a:pPr/>
              <a:t>30</a:t>
            </a:fld>
            <a:endParaRPr lang="el-GR"/>
          </a:p>
        </p:txBody>
      </p:sp>
    </p:spTree>
    <p:extLst>
      <p:ext uri="{BB962C8B-B14F-4D97-AF65-F5344CB8AC3E}">
        <p14:creationId xmlns:p14="http://schemas.microsoft.com/office/powerpoint/2010/main" val="2138912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496" y="529516"/>
            <a:ext cx="9108504" cy="523220"/>
          </a:xfrm>
          <a:prstGeom prst="rect">
            <a:avLst/>
          </a:prstGeom>
          <a:solidFill>
            <a:schemeClr val="bg1"/>
          </a:solidFill>
        </p:spPr>
        <p:txBody>
          <a:bodyPr wrap="square" rtlCol="0">
            <a:spAutoFit/>
          </a:bodyPr>
          <a:lstStyle/>
          <a:p>
            <a:pPr algn="ctr"/>
            <a:r>
              <a:rPr lang="en-GB" sz="2800" dirty="0"/>
              <a:t>Wei-Hsu et al, 2012</a:t>
            </a:r>
            <a:endParaRPr lang="en-GB" sz="2800" b="1" dirty="0">
              <a:solidFill>
                <a:srgbClr val="FF0000"/>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825" y="1064096"/>
            <a:ext cx="889476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95600" y="247471"/>
            <a:ext cx="6113545" cy="1200329"/>
          </a:xfrm>
          <a:prstGeom prst="rect">
            <a:avLst/>
          </a:prstGeom>
          <a:solidFill>
            <a:schemeClr val="bg1"/>
          </a:solidFill>
        </p:spPr>
        <p:txBody>
          <a:bodyPr wrap="square">
            <a:spAutoFit/>
          </a:bodyPr>
          <a:lstStyle/>
          <a:p>
            <a:r>
              <a:rPr lang="en-GB" dirty="0"/>
              <a:t>A </a:t>
            </a:r>
            <a:r>
              <a:rPr lang="en-US" dirty="0"/>
              <a:t>statistically significant positive association was noted for HCV negative patients (OR = 2.62, 95% CI = 1.73–3.95; p&lt;0.0001) but not for HCV positive patients </a:t>
            </a:r>
            <a:r>
              <a:rPr lang="fr-FR" dirty="0"/>
              <a:t>(OR = 1.54, 95% CI = 0.48–4.96;p=0.470)</a:t>
            </a:r>
            <a:endParaRPr lang="el-GR" dirty="0"/>
          </a:p>
        </p:txBody>
      </p:sp>
      <p:cxnSp>
        <p:nvCxnSpPr>
          <p:cNvPr id="5" name="Straight Arrow Connector 4"/>
          <p:cNvCxnSpPr/>
          <p:nvPr/>
        </p:nvCxnSpPr>
        <p:spPr>
          <a:xfrm flipV="1">
            <a:off x="6248400" y="801042"/>
            <a:ext cx="990600" cy="270415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962400" y="1334781"/>
            <a:ext cx="2049364" cy="1868124"/>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31</a:t>
            </a:fld>
            <a:endParaRPr lang="el-GR"/>
          </a:p>
        </p:txBody>
      </p:sp>
    </p:spTree>
    <p:extLst>
      <p:ext uri="{BB962C8B-B14F-4D97-AF65-F5344CB8AC3E}">
        <p14:creationId xmlns:p14="http://schemas.microsoft.com/office/powerpoint/2010/main" val="28607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05" t="54079" r="17026" b="12382"/>
          <a:stretch/>
        </p:blipFill>
        <p:spPr bwMode="auto">
          <a:xfrm>
            <a:off x="35496" y="836712"/>
            <a:ext cx="8884118" cy="327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496" y="4350003"/>
            <a:ext cx="9081406" cy="2308324"/>
          </a:xfrm>
          <a:prstGeom prst="rect">
            <a:avLst/>
          </a:prstGeom>
          <a:noFill/>
        </p:spPr>
        <p:txBody>
          <a:bodyPr wrap="square" rtlCol="0">
            <a:spAutoFit/>
          </a:bodyPr>
          <a:lstStyle/>
          <a:p>
            <a:r>
              <a:rPr lang="en-US" dirty="0"/>
              <a:t>…</a:t>
            </a:r>
            <a:r>
              <a:rPr lang="en-GB" dirty="0"/>
              <a:t>For crude estimates, synergistic interactions </a:t>
            </a:r>
            <a:r>
              <a:rPr lang="en-US" dirty="0"/>
              <a:t>between DM and HBV infection were statistically </a:t>
            </a:r>
            <a:r>
              <a:rPr lang="en-GB" dirty="0"/>
              <a:t>significant (SI = 3.19; 95% CI = 1.50–6.80) whereas the </a:t>
            </a:r>
            <a:r>
              <a:rPr lang="en-US" dirty="0"/>
              <a:t>synergy between DM and HCV infection was absent (SI = 1.09; 95% CI = 0.41–2.90). </a:t>
            </a:r>
          </a:p>
          <a:p>
            <a:endParaRPr lang="en-GB" dirty="0"/>
          </a:p>
          <a:p>
            <a:r>
              <a:rPr lang="en-US" dirty="0"/>
              <a:t>the excess relative risk for HCC caused by the combined presence of DM and HBV is 3.19 times higher the sum of excess relative risk  for disease D due to DM only and HBV only (acting separately)</a:t>
            </a:r>
            <a:endParaRPr lang="el-GR" dirty="0"/>
          </a:p>
          <a:p>
            <a:r>
              <a:rPr lang="en-GB" dirty="0"/>
              <a:t> </a:t>
            </a:r>
          </a:p>
        </p:txBody>
      </p:sp>
      <p:sp>
        <p:nvSpPr>
          <p:cNvPr id="6" name="TextBox 5"/>
          <p:cNvSpPr txBox="1"/>
          <p:nvPr/>
        </p:nvSpPr>
        <p:spPr>
          <a:xfrm>
            <a:off x="35496" y="529516"/>
            <a:ext cx="9108504" cy="523220"/>
          </a:xfrm>
          <a:prstGeom prst="rect">
            <a:avLst/>
          </a:prstGeom>
          <a:solidFill>
            <a:schemeClr val="bg1"/>
          </a:solidFill>
        </p:spPr>
        <p:txBody>
          <a:bodyPr wrap="square" rtlCol="0">
            <a:spAutoFit/>
          </a:bodyPr>
          <a:lstStyle/>
          <a:p>
            <a:pPr algn="ctr"/>
            <a:r>
              <a:rPr lang="en-GB" sz="2800" dirty="0" err="1"/>
              <a:t>Ko</a:t>
            </a:r>
            <a:r>
              <a:rPr lang="en-GB" sz="2800" dirty="0"/>
              <a:t> Wei-Hsu et al, 2012</a:t>
            </a:r>
            <a:endParaRPr lang="en-GB" sz="2800" b="1" dirty="0">
              <a:solidFill>
                <a:srgbClr val="FF0000"/>
              </a:solidFill>
            </a:endParaRPr>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32</a:t>
            </a:fld>
            <a:endParaRPr lang="el-GR"/>
          </a:p>
        </p:txBody>
      </p:sp>
    </p:spTree>
    <p:extLst>
      <p:ext uri="{BB962C8B-B14F-4D97-AF65-F5344CB8AC3E}">
        <p14:creationId xmlns:p14="http://schemas.microsoft.com/office/powerpoint/2010/main" val="2847859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03444105"/>
              </p:ext>
            </p:extLst>
          </p:nvPr>
        </p:nvGraphicFramePr>
        <p:xfrm>
          <a:off x="-1" y="2132856"/>
          <a:ext cx="9144001" cy="2995593"/>
        </p:xfrm>
        <a:graphic>
          <a:graphicData uri="http://schemas.openxmlformats.org/drawingml/2006/table">
            <a:tbl>
              <a:tblPr firstRow="1" bandRow="1">
                <a:tableStyleId>{5C22544A-7EE6-4342-B048-85BDC9FD1C3A}</a:tableStyleId>
              </a:tblPr>
              <a:tblGrid>
                <a:gridCol w="3180523">
                  <a:extLst>
                    <a:ext uri="{9D8B030D-6E8A-4147-A177-3AD203B41FA5}">
                      <a16:colId xmlns:a16="http://schemas.microsoft.com/office/drawing/2014/main" val="20000"/>
                    </a:ext>
                  </a:extLst>
                </a:gridCol>
                <a:gridCol w="954157">
                  <a:extLst>
                    <a:ext uri="{9D8B030D-6E8A-4147-A177-3AD203B41FA5}">
                      <a16:colId xmlns:a16="http://schemas.microsoft.com/office/drawing/2014/main" val="20001"/>
                    </a:ext>
                  </a:extLst>
                </a:gridCol>
                <a:gridCol w="795131">
                  <a:extLst>
                    <a:ext uri="{9D8B030D-6E8A-4147-A177-3AD203B41FA5}">
                      <a16:colId xmlns:a16="http://schemas.microsoft.com/office/drawing/2014/main" val="20002"/>
                    </a:ext>
                  </a:extLst>
                </a:gridCol>
                <a:gridCol w="1113183">
                  <a:extLst>
                    <a:ext uri="{9D8B030D-6E8A-4147-A177-3AD203B41FA5}">
                      <a16:colId xmlns:a16="http://schemas.microsoft.com/office/drawing/2014/main" val="20003"/>
                    </a:ext>
                  </a:extLst>
                </a:gridCol>
                <a:gridCol w="1987826">
                  <a:extLst>
                    <a:ext uri="{9D8B030D-6E8A-4147-A177-3AD203B41FA5}">
                      <a16:colId xmlns:a16="http://schemas.microsoft.com/office/drawing/2014/main" val="20004"/>
                    </a:ext>
                  </a:extLst>
                </a:gridCol>
                <a:gridCol w="1113181">
                  <a:extLst>
                    <a:ext uri="{9D8B030D-6E8A-4147-A177-3AD203B41FA5}">
                      <a16:colId xmlns:a16="http://schemas.microsoft.com/office/drawing/2014/main" val="20005"/>
                    </a:ext>
                  </a:extLst>
                </a:gridCol>
              </a:tblGrid>
              <a:tr h="892473">
                <a:tc>
                  <a:txBody>
                    <a:bodyPr/>
                    <a:lstStyle/>
                    <a:p>
                      <a:endParaRPr lang="el-GR" dirty="0"/>
                    </a:p>
                  </a:txBody>
                  <a:tcPr/>
                </a:tc>
                <a:tc>
                  <a:txBody>
                    <a:bodyPr/>
                    <a:lstStyle/>
                    <a:p>
                      <a:r>
                        <a:rPr lang="en-US" sz="2000" dirty="0"/>
                        <a:t>b</a:t>
                      </a:r>
                      <a:endParaRPr lang="el-GR" sz="2000" dirty="0"/>
                    </a:p>
                  </a:txBody>
                  <a:tcPr/>
                </a:tc>
                <a:tc>
                  <a:txBody>
                    <a:bodyPr/>
                    <a:lstStyle/>
                    <a:p>
                      <a:r>
                        <a:rPr lang="en-US" sz="2000" dirty="0"/>
                        <a:t>se</a:t>
                      </a:r>
                      <a:endParaRPr lang="el-GR" sz="2000" dirty="0"/>
                    </a:p>
                  </a:txBody>
                  <a:tcPr/>
                </a:tc>
                <a:tc>
                  <a:txBody>
                    <a:bodyPr/>
                    <a:lstStyle/>
                    <a:p>
                      <a:r>
                        <a:rPr lang="en-US" sz="2000" dirty="0"/>
                        <a:t>OR=</a:t>
                      </a:r>
                      <a:r>
                        <a:rPr lang="en-US" sz="2000" dirty="0" err="1"/>
                        <a:t>e</a:t>
                      </a:r>
                      <a:r>
                        <a:rPr lang="en-US" sz="2000" baseline="30000" dirty="0" err="1"/>
                        <a:t>b</a:t>
                      </a:r>
                      <a:endParaRPr lang="el-GR" sz="2000" baseline="30000" dirty="0"/>
                    </a:p>
                  </a:txBody>
                  <a:tcPr/>
                </a:tc>
                <a:tc>
                  <a:txBody>
                    <a:bodyPr/>
                    <a:lstStyle/>
                    <a:p>
                      <a:r>
                        <a:rPr lang="en-US" sz="2000" dirty="0"/>
                        <a:t>95% Conf. Interval (OR)</a:t>
                      </a:r>
                      <a:endParaRPr lang="el-GR" sz="2000" dirty="0"/>
                    </a:p>
                  </a:txBody>
                  <a:tcPr/>
                </a:tc>
                <a:tc>
                  <a:txBody>
                    <a:bodyPr/>
                    <a:lstStyle/>
                    <a:p>
                      <a:r>
                        <a:rPr lang="en-US" sz="2000" dirty="0"/>
                        <a:t>P-value</a:t>
                      </a:r>
                      <a:endParaRPr lang="el-GR" sz="2000" dirty="0"/>
                    </a:p>
                  </a:txBody>
                  <a:tcPr/>
                </a:tc>
                <a:extLst>
                  <a:ext uri="{0D108BD9-81ED-4DB2-BD59-A6C34878D82A}">
                    <a16:rowId xmlns:a16="http://schemas.microsoft.com/office/drawing/2014/main" val="10000"/>
                  </a:ext>
                </a:extLst>
              </a:tr>
              <a:tr h="515122">
                <a:tc>
                  <a:txBody>
                    <a:bodyPr/>
                    <a:lstStyle/>
                    <a:p>
                      <a:r>
                        <a:rPr lang="en-US" sz="2000" baseline="0" dirty="0"/>
                        <a:t>A </a:t>
                      </a:r>
                      <a:r>
                        <a:rPr lang="el-GR" sz="2000" dirty="0"/>
                        <a:t>(</a:t>
                      </a:r>
                      <a:r>
                        <a:rPr lang="en-US" sz="2000" dirty="0"/>
                        <a:t>1: </a:t>
                      </a:r>
                      <a:r>
                        <a:rPr lang="en-US" sz="2000" b="0" u="none" dirty="0"/>
                        <a:t>&lt; 5</a:t>
                      </a:r>
                      <a:r>
                        <a:rPr lang="en-US" sz="2000" b="1" dirty="0"/>
                        <a:t> </a:t>
                      </a:r>
                      <a:r>
                        <a:rPr lang="en-US" sz="2000" dirty="0" err="1"/>
                        <a:t>vs</a:t>
                      </a:r>
                      <a:r>
                        <a:rPr lang="en-US" sz="2000" dirty="0"/>
                        <a:t> 0:</a:t>
                      </a:r>
                      <a:r>
                        <a:rPr lang="el-GR" sz="2000" dirty="0"/>
                        <a:t> </a:t>
                      </a:r>
                      <a:r>
                        <a:rPr lang="en-US" sz="2000" u="sng" dirty="0"/>
                        <a:t>&gt;</a:t>
                      </a:r>
                      <a:r>
                        <a:rPr lang="en-US" sz="2000" dirty="0"/>
                        <a:t>5</a:t>
                      </a:r>
                      <a:r>
                        <a:rPr lang="el-GR" sz="2000" dirty="0"/>
                        <a:t> </a:t>
                      </a:r>
                      <a:r>
                        <a:rPr lang="en-US" sz="2000" dirty="0"/>
                        <a:t>) for B=0</a:t>
                      </a:r>
                      <a:endParaRPr lang="el-GR" sz="2000" dirty="0"/>
                    </a:p>
                  </a:txBody>
                  <a:tcPr/>
                </a:tc>
                <a:tc>
                  <a:txBody>
                    <a:bodyPr/>
                    <a:lstStyle/>
                    <a:p>
                      <a:r>
                        <a:rPr lang="en-US" dirty="0"/>
                        <a:t>0.96</a:t>
                      </a:r>
                      <a:endParaRPr lang="el-GR" dirty="0"/>
                    </a:p>
                  </a:txBody>
                  <a:tcPr/>
                </a:tc>
                <a:tc>
                  <a:txBody>
                    <a:bodyPr/>
                    <a:lstStyle/>
                    <a:p>
                      <a:r>
                        <a:rPr lang="en-US" dirty="0"/>
                        <a:t>0.76</a:t>
                      </a:r>
                      <a:endParaRPr lang="el-GR" dirty="0"/>
                    </a:p>
                  </a:txBody>
                  <a:tcPr/>
                </a:tc>
                <a:tc>
                  <a:txBody>
                    <a:bodyPr/>
                    <a:lstStyle/>
                    <a:p>
                      <a:r>
                        <a:rPr lang="en-US" dirty="0"/>
                        <a:t>2.61</a:t>
                      </a:r>
                      <a:endParaRPr lang="el-GR" dirty="0"/>
                    </a:p>
                  </a:txBody>
                  <a:tcPr/>
                </a:tc>
                <a:tc>
                  <a:txBody>
                    <a:bodyPr/>
                    <a:lstStyle/>
                    <a:p>
                      <a:r>
                        <a:rPr lang="en-US" dirty="0"/>
                        <a:t>(0.59 – 11.56)</a:t>
                      </a:r>
                      <a:endParaRPr lang="el-GR" dirty="0"/>
                    </a:p>
                  </a:txBody>
                  <a:tcPr/>
                </a:tc>
                <a:tc>
                  <a:txBody>
                    <a:bodyPr/>
                    <a:lstStyle/>
                    <a:p>
                      <a:r>
                        <a:rPr lang="en-US" dirty="0"/>
                        <a:t>0.206</a:t>
                      </a:r>
                      <a:endParaRPr lang="el-GR" dirty="0"/>
                    </a:p>
                  </a:txBody>
                  <a:tcPr/>
                </a:tc>
                <a:extLst>
                  <a:ext uri="{0D108BD9-81ED-4DB2-BD59-A6C34878D82A}">
                    <a16:rowId xmlns:a16="http://schemas.microsoft.com/office/drawing/2014/main" val="10001"/>
                  </a:ext>
                </a:extLst>
              </a:tr>
              <a:tr h="6283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t>B </a:t>
                      </a:r>
                      <a:r>
                        <a:rPr lang="el-GR" sz="2000" dirty="0"/>
                        <a:t>(</a:t>
                      </a:r>
                      <a:r>
                        <a:rPr lang="en-US" sz="2000" dirty="0"/>
                        <a:t>1:</a:t>
                      </a:r>
                      <a:r>
                        <a:rPr lang="en-US" sz="2000" baseline="0" dirty="0"/>
                        <a:t> &gt;</a:t>
                      </a:r>
                      <a:r>
                        <a:rPr lang="en-US" sz="2000" dirty="0"/>
                        <a:t>30</a:t>
                      </a:r>
                      <a:r>
                        <a:rPr lang="el-GR" sz="2000" dirty="0"/>
                        <a:t> </a:t>
                      </a:r>
                      <a:r>
                        <a:rPr lang="en-US" sz="2000" dirty="0"/>
                        <a:t>kg/m</a:t>
                      </a:r>
                      <a:r>
                        <a:rPr lang="en-US" sz="2000" baseline="30000" dirty="0"/>
                        <a:t>2 </a:t>
                      </a:r>
                      <a:r>
                        <a:rPr lang="en-US" sz="2000" baseline="0" dirty="0"/>
                        <a:t> </a:t>
                      </a:r>
                      <a:r>
                        <a:rPr lang="en-US" sz="2000" baseline="0" dirty="0" err="1"/>
                        <a:t>vs</a:t>
                      </a:r>
                      <a:r>
                        <a:rPr lang="en-US" sz="2000" baseline="0" dirty="0"/>
                        <a:t> </a:t>
                      </a:r>
                      <a:r>
                        <a:rPr lang="en-US" sz="2000" dirty="0"/>
                        <a:t>0:</a:t>
                      </a:r>
                      <a:r>
                        <a:rPr lang="el-GR" sz="2000" dirty="0"/>
                        <a:t> ≤</a:t>
                      </a:r>
                      <a:r>
                        <a:rPr lang="en-US" sz="2000" dirty="0"/>
                        <a:t>30</a:t>
                      </a:r>
                      <a:r>
                        <a:rPr lang="el-GR" sz="2000" dirty="0"/>
                        <a:t> </a:t>
                      </a:r>
                      <a:r>
                        <a:rPr lang="en-US" sz="2000" dirty="0"/>
                        <a:t>kg/m</a:t>
                      </a:r>
                      <a:r>
                        <a:rPr lang="en-US" sz="2000" baseline="30000" dirty="0"/>
                        <a:t>2 </a:t>
                      </a:r>
                      <a:r>
                        <a:rPr lang="en-US" sz="2000" dirty="0"/>
                        <a:t>; ) for A=0 </a:t>
                      </a:r>
                      <a:r>
                        <a:rPr lang="el-GR" sz="2000" dirty="0"/>
                        <a:t> </a:t>
                      </a:r>
                    </a:p>
                  </a:txBody>
                  <a:tcPr/>
                </a:tc>
                <a:tc>
                  <a:txBody>
                    <a:bodyPr/>
                    <a:lstStyle/>
                    <a:p>
                      <a:r>
                        <a:rPr lang="en-US" dirty="0"/>
                        <a:t>0.44</a:t>
                      </a:r>
                      <a:endParaRPr lang="el-GR" dirty="0"/>
                    </a:p>
                  </a:txBody>
                  <a:tcPr/>
                </a:tc>
                <a:tc>
                  <a:txBody>
                    <a:bodyPr/>
                    <a:lstStyle/>
                    <a:p>
                      <a:r>
                        <a:rPr lang="en-US" dirty="0"/>
                        <a:t>0.95</a:t>
                      </a:r>
                      <a:endParaRPr lang="el-GR" dirty="0"/>
                    </a:p>
                  </a:txBody>
                  <a:tcPr/>
                </a:tc>
                <a:tc>
                  <a:txBody>
                    <a:bodyPr/>
                    <a:lstStyle/>
                    <a:p>
                      <a:r>
                        <a:rPr lang="en-US" dirty="0"/>
                        <a:t>1.55</a:t>
                      </a:r>
                      <a:endParaRPr lang="el-GR" dirty="0"/>
                    </a:p>
                  </a:txBody>
                  <a:tcPr/>
                </a:tc>
                <a:tc>
                  <a:txBody>
                    <a:bodyPr/>
                    <a:lstStyle/>
                    <a:p>
                      <a:r>
                        <a:rPr lang="en-US" dirty="0"/>
                        <a:t>(0.24 – 9.88)</a:t>
                      </a:r>
                      <a:endParaRPr lang="el-GR" dirty="0"/>
                    </a:p>
                  </a:txBody>
                  <a:tcPr/>
                </a:tc>
                <a:tc>
                  <a:txBody>
                    <a:bodyPr/>
                    <a:lstStyle/>
                    <a:p>
                      <a:r>
                        <a:rPr lang="en-US" dirty="0"/>
                        <a:t>0.645</a:t>
                      </a:r>
                      <a:endParaRPr lang="el-GR" dirty="0"/>
                    </a:p>
                  </a:txBody>
                  <a:tcPr/>
                </a:tc>
                <a:extLst>
                  <a:ext uri="{0D108BD9-81ED-4DB2-BD59-A6C34878D82A}">
                    <a16:rowId xmlns:a16="http://schemas.microsoft.com/office/drawing/2014/main" val="10002"/>
                  </a:ext>
                </a:extLst>
              </a:tr>
              <a:tr h="6283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t>AB (</a:t>
                      </a:r>
                      <a:r>
                        <a:rPr lang="en-US" sz="2000" dirty="0"/>
                        <a:t>1: </a:t>
                      </a:r>
                      <a:r>
                        <a:rPr lang="en-US" sz="2000" b="0" u="none" dirty="0"/>
                        <a:t>&lt; 5</a:t>
                      </a:r>
                      <a:r>
                        <a:rPr lang="en-US" sz="2000" b="1" dirty="0"/>
                        <a:t> </a:t>
                      </a:r>
                      <a:r>
                        <a:rPr lang="en-US" sz="2000" dirty="0"/>
                        <a:t>&amp; 1:</a:t>
                      </a:r>
                      <a:r>
                        <a:rPr lang="en-US" sz="2000" baseline="0" dirty="0"/>
                        <a:t> &gt;</a:t>
                      </a:r>
                      <a:r>
                        <a:rPr lang="en-US" sz="2000" dirty="0"/>
                        <a:t>30</a:t>
                      </a:r>
                      <a:r>
                        <a:rPr lang="el-GR" sz="2000" dirty="0"/>
                        <a:t> </a:t>
                      </a:r>
                      <a:r>
                        <a:rPr lang="en-US" sz="2000" dirty="0"/>
                        <a:t>kg/m</a:t>
                      </a:r>
                      <a:r>
                        <a:rPr lang="en-US" sz="2000" baseline="30000" dirty="0"/>
                        <a:t>2  </a:t>
                      </a:r>
                      <a:r>
                        <a:rPr lang="en-US" sz="2000" baseline="0" dirty="0" err="1"/>
                        <a:t>vs</a:t>
                      </a:r>
                      <a:r>
                        <a:rPr lang="en-US" sz="2000" baseline="0" dirty="0"/>
                        <a:t>  </a:t>
                      </a:r>
                      <a:r>
                        <a:rPr lang="en-US" sz="2000" dirty="0"/>
                        <a:t>0:</a:t>
                      </a:r>
                      <a:r>
                        <a:rPr lang="el-GR" sz="2000" dirty="0"/>
                        <a:t> </a:t>
                      </a:r>
                      <a:r>
                        <a:rPr lang="en-US" sz="2000" u="sng" dirty="0"/>
                        <a:t>&gt;</a:t>
                      </a:r>
                      <a:r>
                        <a:rPr lang="en-US" sz="2000" dirty="0"/>
                        <a:t>5</a:t>
                      </a:r>
                      <a:r>
                        <a:rPr lang="el-GR" sz="2000" dirty="0"/>
                        <a:t> </a:t>
                      </a:r>
                      <a:r>
                        <a:rPr lang="en-US" sz="2000" baseline="0" dirty="0"/>
                        <a:t>&amp; </a:t>
                      </a:r>
                      <a:r>
                        <a:rPr lang="el-GR" sz="2000" dirty="0"/>
                        <a:t> </a:t>
                      </a:r>
                      <a:r>
                        <a:rPr lang="en-US" sz="2000" dirty="0"/>
                        <a:t>0:</a:t>
                      </a:r>
                      <a:r>
                        <a:rPr lang="el-GR" sz="2000" dirty="0"/>
                        <a:t> ≤</a:t>
                      </a:r>
                      <a:r>
                        <a:rPr lang="en-US" sz="2000" dirty="0"/>
                        <a:t>30</a:t>
                      </a:r>
                      <a:r>
                        <a:rPr lang="el-GR" sz="2000" dirty="0"/>
                        <a:t> </a:t>
                      </a:r>
                      <a:r>
                        <a:rPr lang="en-US" sz="2000" dirty="0"/>
                        <a:t>kg/m</a:t>
                      </a:r>
                      <a:r>
                        <a:rPr lang="en-US" sz="2000" baseline="30000" dirty="0"/>
                        <a:t>2</a:t>
                      </a:r>
                      <a:endParaRPr lang="el-GR" sz="2000" baseline="0" dirty="0"/>
                    </a:p>
                  </a:txBody>
                  <a:tcPr/>
                </a:tc>
                <a:tc>
                  <a:txBody>
                    <a:bodyPr/>
                    <a:lstStyle/>
                    <a:p>
                      <a:r>
                        <a:rPr lang="en-US" dirty="0"/>
                        <a:t>-0.06</a:t>
                      </a:r>
                      <a:endParaRPr lang="el-GR" dirty="0"/>
                    </a:p>
                  </a:txBody>
                  <a:tcPr/>
                </a:tc>
                <a:tc>
                  <a:txBody>
                    <a:bodyPr/>
                    <a:lstStyle/>
                    <a:p>
                      <a:r>
                        <a:rPr lang="en-US" dirty="0"/>
                        <a:t>1.01</a:t>
                      </a:r>
                      <a:endParaRPr lang="el-GR" dirty="0"/>
                    </a:p>
                  </a:txBody>
                  <a:tcPr/>
                </a:tc>
                <a:tc>
                  <a:txBody>
                    <a:bodyPr/>
                    <a:lstStyle/>
                    <a:p>
                      <a:r>
                        <a:rPr lang="en-US" dirty="0"/>
                        <a:t>0.94</a:t>
                      </a:r>
                      <a:endParaRPr lang="el-GR" dirty="0"/>
                    </a:p>
                  </a:txBody>
                  <a:tcPr/>
                </a:tc>
                <a:tc>
                  <a:txBody>
                    <a:bodyPr/>
                    <a:lstStyle/>
                    <a:p>
                      <a:r>
                        <a:rPr lang="en-US" dirty="0"/>
                        <a:t>(0.13 – 6.85)</a:t>
                      </a:r>
                      <a:endParaRPr lang="el-GR" dirty="0"/>
                    </a:p>
                  </a:txBody>
                  <a:tcPr/>
                </a:tc>
                <a:tc>
                  <a:txBody>
                    <a:bodyPr/>
                    <a:lstStyle/>
                    <a:p>
                      <a:r>
                        <a:rPr lang="en-US" dirty="0"/>
                        <a:t>0.949</a:t>
                      </a:r>
                      <a:endParaRPr lang="el-GR" dirty="0"/>
                    </a:p>
                  </a:txBody>
                  <a:tcPr/>
                </a:tc>
                <a:extLst>
                  <a:ext uri="{0D108BD9-81ED-4DB2-BD59-A6C34878D82A}">
                    <a16:rowId xmlns:a16="http://schemas.microsoft.com/office/drawing/2014/main" val="10003"/>
                  </a:ext>
                </a:extLst>
              </a:tr>
            </a:tbl>
          </a:graphicData>
        </a:graphic>
      </p:graphicFrame>
      <p:sp>
        <p:nvSpPr>
          <p:cNvPr id="6" name="Rectangle 5"/>
          <p:cNvSpPr/>
          <p:nvPr/>
        </p:nvSpPr>
        <p:spPr>
          <a:xfrm>
            <a:off x="0" y="260648"/>
            <a:ext cx="9144000" cy="830997"/>
          </a:xfrm>
          <a:prstGeom prst="rect">
            <a:avLst/>
          </a:prstGeom>
        </p:spPr>
        <p:txBody>
          <a:bodyPr wrap="square">
            <a:spAutoFit/>
          </a:bodyPr>
          <a:lstStyle/>
          <a:p>
            <a:r>
              <a:rPr lang="en-US" sz="2400" b="1" dirty="0">
                <a:solidFill>
                  <a:srgbClr val="FF0000"/>
                </a:solidFill>
              </a:rPr>
              <a:t>Estimation of RERI and S using logistic regression models (example)</a:t>
            </a:r>
            <a:endParaRPr lang="el-GR" sz="2400" dirty="0"/>
          </a:p>
        </p:txBody>
      </p:sp>
      <p:sp>
        <p:nvSpPr>
          <p:cNvPr id="7" name="Rectangle 6"/>
          <p:cNvSpPr/>
          <p:nvPr/>
        </p:nvSpPr>
        <p:spPr>
          <a:xfrm>
            <a:off x="0" y="908720"/>
            <a:ext cx="9144000" cy="707886"/>
          </a:xfrm>
          <a:prstGeom prst="rect">
            <a:avLst/>
          </a:prstGeom>
        </p:spPr>
        <p:txBody>
          <a:bodyPr wrap="square">
            <a:spAutoFit/>
          </a:bodyPr>
          <a:lstStyle/>
          <a:p>
            <a:r>
              <a:rPr lang="en-US" sz="2000" b="1" dirty="0"/>
              <a:t>A: Adherence to Mediterranean Diet (</a:t>
            </a:r>
            <a:r>
              <a:rPr lang="en-US" sz="2000" b="1" dirty="0" err="1"/>
              <a:t>MDscale</a:t>
            </a:r>
            <a:r>
              <a:rPr lang="en-US" sz="2000" b="1" dirty="0"/>
              <a:t>) </a:t>
            </a:r>
            <a:r>
              <a:rPr lang="el-GR" sz="2000" b="1" dirty="0"/>
              <a:t> (0:</a:t>
            </a:r>
            <a:r>
              <a:rPr lang="el-GR" sz="2000" b="1" u="sng" dirty="0"/>
              <a:t>&gt;</a:t>
            </a:r>
            <a:r>
              <a:rPr lang="en-US" sz="2000" b="1" dirty="0"/>
              <a:t>5 </a:t>
            </a:r>
            <a:r>
              <a:rPr lang="el-GR" sz="2000" b="1" dirty="0"/>
              <a:t>;1</a:t>
            </a:r>
            <a:r>
              <a:rPr lang="en-US" sz="2000" b="1" dirty="0"/>
              <a:t>&lt; 5</a:t>
            </a:r>
            <a:r>
              <a:rPr lang="el-GR" sz="2000" b="1" dirty="0"/>
              <a:t>), </a:t>
            </a:r>
            <a:endParaRPr lang="en-US" sz="2000" b="1" dirty="0"/>
          </a:p>
          <a:p>
            <a:r>
              <a:rPr lang="el-GR" sz="2000" b="1" dirty="0"/>
              <a:t>Β</a:t>
            </a:r>
            <a:r>
              <a:rPr lang="en-US" sz="2000" b="1" dirty="0"/>
              <a:t>: BMI </a:t>
            </a:r>
            <a:r>
              <a:rPr lang="el-GR" sz="2000" b="1" dirty="0"/>
              <a:t>(0: &lt;30 </a:t>
            </a:r>
            <a:r>
              <a:rPr lang="en-US" sz="2000" b="1" dirty="0"/>
              <a:t>kg</a:t>
            </a:r>
            <a:r>
              <a:rPr lang="el-GR" sz="2000" b="1" dirty="0"/>
              <a:t>/</a:t>
            </a:r>
            <a:r>
              <a:rPr lang="en-US" sz="2000" b="1" dirty="0"/>
              <a:t>m</a:t>
            </a:r>
            <a:r>
              <a:rPr lang="el-GR" sz="2000" b="1" baseline="30000" dirty="0"/>
              <a:t>2</a:t>
            </a:r>
            <a:r>
              <a:rPr lang="el-GR" sz="2000" b="1" dirty="0"/>
              <a:t> ;1 ≥ 30 </a:t>
            </a:r>
            <a:r>
              <a:rPr lang="en-US" sz="2000" b="1" dirty="0"/>
              <a:t>kg</a:t>
            </a:r>
            <a:r>
              <a:rPr lang="el-GR" sz="2000" b="1" dirty="0"/>
              <a:t>/</a:t>
            </a:r>
            <a:r>
              <a:rPr lang="en-US" sz="2000" b="1" dirty="0"/>
              <a:t>m</a:t>
            </a:r>
            <a:r>
              <a:rPr lang="el-GR" sz="2000" b="1" baseline="30000" dirty="0"/>
              <a:t>2</a:t>
            </a:r>
            <a:r>
              <a:rPr lang="el-GR" sz="2000" b="1" dirty="0"/>
              <a:t>)</a:t>
            </a:r>
          </a:p>
        </p:txBody>
      </p:sp>
      <p:sp>
        <p:nvSpPr>
          <p:cNvPr id="8" name="Rectangle 7"/>
          <p:cNvSpPr/>
          <p:nvPr/>
        </p:nvSpPr>
        <p:spPr>
          <a:xfrm>
            <a:off x="0" y="1700808"/>
            <a:ext cx="9144000" cy="400110"/>
          </a:xfrm>
          <a:prstGeom prst="rect">
            <a:avLst/>
          </a:prstGeom>
        </p:spPr>
        <p:txBody>
          <a:bodyPr wrap="square">
            <a:spAutoFit/>
          </a:bodyPr>
          <a:lstStyle/>
          <a:p>
            <a:r>
              <a:rPr lang="en-US" b="1" dirty="0"/>
              <a:t> </a:t>
            </a:r>
            <a:r>
              <a:rPr lang="en-US" sz="2000" b="1" dirty="0" err="1"/>
              <a:t>ln</a:t>
            </a:r>
            <a:r>
              <a:rPr lang="en-US" sz="2000" b="1" dirty="0"/>
              <a:t>(p/(1-p))=b</a:t>
            </a:r>
            <a:r>
              <a:rPr lang="en-US" sz="2000" b="1" baseline="-25000" dirty="0"/>
              <a:t>0</a:t>
            </a:r>
            <a:r>
              <a:rPr lang="en-US" sz="2000" b="1" dirty="0"/>
              <a:t>+b</a:t>
            </a:r>
            <a:r>
              <a:rPr lang="en-US" sz="2000" b="1" baseline="-25000" dirty="0"/>
              <a:t>1</a:t>
            </a:r>
            <a:r>
              <a:rPr lang="en-US" sz="2000" b="1" dirty="0"/>
              <a:t>*A+b</a:t>
            </a:r>
            <a:r>
              <a:rPr lang="en-US" sz="2000" b="1" baseline="-25000" dirty="0"/>
              <a:t>2</a:t>
            </a:r>
            <a:r>
              <a:rPr lang="en-US" sz="2000" b="1" dirty="0"/>
              <a:t>*B+b</a:t>
            </a:r>
            <a:r>
              <a:rPr lang="en-US" sz="2000" b="1" baseline="-25000" dirty="0"/>
              <a:t>3</a:t>
            </a:r>
            <a:r>
              <a:rPr lang="en-US" sz="2000" b="1" dirty="0"/>
              <a:t>*AB, p= probability of hypertension                              </a:t>
            </a:r>
            <a:r>
              <a:rPr lang="en-US" sz="2000" b="1" baseline="-25000" dirty="0"/>
              <a:t>  </a:t>
            </a:r>
            <a:endParaRPr lang="el-GR" sz="2000" dirty="0"/>
          </a:p>
        </p:txBody>
      </p:sp>
      <p:sp>
        <p:nvSpPr>
          <p:cNvPr id="9" name="Rectangle 8"/>
          <p:cNvSpPr/>
          <p:nvPr/>
        </p:nvSpPr>
        <p:spPr>
          <a:xfrm>
            <a:off x="0" y="5517232"/>
            <a:ext cx="2733441" cy="369332"/>
          </a:xfrm>
          <a:prstGeom prst="rect">
            <a:avLst/>
          </a:prstGeom>
        </p:spPr>
        <p:txBody>
          <a:bodyPr wrap="none">
            <a:spAutoFit/>
          </a:bodyPr>
          <a:lstStyle/>
          <a:p>
            <a:r>
              <a:rPr lang="en-US" dirty="0"/>
              <a:t>OR</a:t>
            </a:r>
            <a:r>
              <a:rPr lang="en-US" baseline="-25000" dirty="0"/>
              <a:t>A=1,B=0</a:t>
            </a:r>
            <a:r>
              <a:rPr lang="en-US" dirty="0"/>
              <a:t>= exp(b</a:t>
            </a:r>
            <a:r>
              <a:rPr lang="en-US" baseline="-25000" dirty="0"/>
              <a:t>1</a:t>
            </a:r>
            <a:r>
              <a:rPr lang="en-US" dirty="0"/>
              <a:t>) = 2.61</a:t>
            </a:r>
            <a:endParaRPr lang="el-GR" dirty="0"/>
          </a:p>
        </p:txBody>
      </p:sp>
      <p:sp>
        <p:nvSpPr>
          <p:cNvPr id="10" name="Rectangle 9"/>
          <p:cNvSpPr/>
          <p:nvPr/>
        </p:nvSpPr>
        <p:spPr>
          <a:xfrm>
            <a:off x="2915816" y="5517232"/>
            <a:ext cx="2759089" cy="369332"/>
          </a:xfrm>
          <a:prstGeom prst="rect">
            <a:avLst/>
          </a:prstGeom>
        </p:spPr>
        <p:txBody>
          <a:bodyPr wrap="none">
            <a:spAutoFit/>
          </a:bodyPr>
          <a:lstStyle/>
          <a:p>
            <a:r>
              <a:rPr lang="en-US" dirty="0"/>
              <a:t>OR</a:t>
            </a:r>
            <a:r>
              <a:rPr lang="en-US" baseline="-25000" dirty="0"/>
              <a:t>A=0,B=1</a:t>
            </a:r>
            <a:r>
              <a:rPr lang="en-US" dirty="0"/>
              <a:t>= exp(b</a:t>
            </a:r>
            <a:r>
              <a:rPr lang="en-US" baseline="-25000" dirty="0"/>
              <a:t>2</a:t>
            </a:r>
            <a:r>
              <a:rPr lang="en-US" dirty="0"/>
              <a:t>) = 1.55</a:t>
            </a:r>
            <a:endParaRPr lang="el-GR" dirty="0"/>
          </a:p>
        </p:txBody>
      </p:sp>
      <p:sp>
        <p:nvSpPr>
          <p:cNvPr id="11" name="Rectangle 10"/>
          <p:cNvSpPr/>
          <p:nvPr/>
        </p:nvSpPr>
        <p:spPr>
          <a:xfrm>
            <a:off x="5796136" y="5445224"/>
            <a:ext cx="3358612" cy="369332"/>
          </a:xfrm>
          <a:prstGeom prst="rect">
            <a:avLst/>
          </a:prstGeom>
        </p:spPr>
        <p:txBody>
          <a:bodyPr wrap="none">
            <a:spAutoFit/>
          </a:bodyPr>
          <a:lstStyle/>
          <a:p>
            <a:r>
              <a:rPr lang="en-US" dirty="0"/>
              <a:t>OR</a:t>
            </a:r>
            <a:r>
              <a:rPr lang="en-US" baseline="-25000" dirty="0"/>
              <a:t>A=1,B=1</a:t>
            </a:r>
            <a:r>
              <a:rPr lang="en-US" dirty="0"/>
              <a:t>= exp(b</a:t>
            </a:r>
            <a:r>
              <a:rPr lang="en-US" baseline="-25000" dirty="0"/>
              <a:t>1</a:t>
            </a:r>
            <a:r>
              <a:rPr lang="en-US" dirty="0"/>
              <a:t>+b</a:t>
            </a:r>
            <a:r>
              <a:rPr lang="en-US" baseline="-25000" dirty="0"/>
              <a:t>2</a:t>
            </a:r>
            <a:r>
              <a:rPr lang="en-US" dirty="0"/>
              <a:t>+b</a:t>
            </a:r>
            <a:r>
              <a:rPr lang="en-US" baseline="-25000" dirty="0"/>
              <a:t>3</a:t>
            </a:r>
            <a:r>
              <a:rPr lang="en-US" dirty="0"/>
              <a:t>)= 3.82</a:t>
            </a:r>
            <a:endParaRPr lang="el-GR" dirty="0"/>
          </a:p>
        </p:txBody>
      </p:sp>
      <p:sp>
        <p:nvSpPr>
          <p:cNvPr id="14" name="Rectangle 13"/>
          <p:cNvSpPr/>
          <p:nvPr/>
        </p:nvSpPr>
        <p:spPr>
          <a:xfrm>
            <a:off x="2555776" y="5949280"/>
            <a:ext cx="3988592" cy="369332"/>
          </a:xfrm>
          <a:prstGeom prst="rect">
            <a:avLst/>
          </a:prstGeom>
        </p:spPr>
        <p:txBody>
          <a:bodyPr wrap="none">
            <a:spAutoFit/>
          </a:bodyPr>
          <a:lstStyle/>
          <a:p>
            <a:r>
              <a:rPr lang="en-US" dirty="0"/>
              <a:t>All ORs in comparison to A=0 &amp; B=0</a:t>
            </a:r>
            <a:endParaRPr lang="el-GR" dirty="0"/>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33</a:t>
            </a:fld>
            <a:endParaRPr lang="el-GR"/>
          </a:p>
        </p:txBody>
      </p:sp>
    </p:spTree>
    <p:extLst>
      <p:ext uri="{BB962C8B-B14F-4D97-AF65-F5344CB8AC3E}">
        <p14:creationId xmlns:p14="http://schemas.microsoft.com/office/powerpoint/2010/main" val="2164730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9816"/>
            <a:ext cx="9036496" cy="1143000"/>
          </a:xfrm>
        </p:spPr>
        <p:txBody>
          <a:bodyPr>
            <a:normAutofit fontScale="90000"/>
          </a:bodyPr>
          <a:lstStyle/>
          <a:p>
            <a:r>
              <a:rPr lang="en-US" b="1" dirty="0">
                <a:solidFill>
                  <a:srgbClr val="FF0000"/>
                </a:solidFill>
              </a:rPr>
              <a:t>Comparison of additive indices and multiplicative index</a:t>
            </a:r>
            <a:endParaRPr lang="el-GR" b="1" dirty="0">
              <a:solidFill>
                <a:srgbClr val="FF0000"/>
              </a:solidFill>
            </a:endParaRPr>
          </a:p>
        </p:txBody>
      </p:sp>
      <p:sp>
        <p:nvSpPr>
          <p:cNvPr id="3" name="Content Placeholder 2"/>
          <p:cNvSpPr>
            <a:spLocks noGrp="1"/>
          </p:cNvSpPr>
          <p:nvPr>
            <p:ph idx="1"/>
          </p:nvPr>
        </p:nvSpPr>
        <p:spPr>
          <a:xfrm>
            <a:off x="0" y="1844824"/>
            <a:ext cx="9144000" cy="4536504"/>
          </a:xfrm>
        </p:spPr>
        <p:txBody>
          <a:bodyPr>
            <a:normAutofit fontScale="85000" lnSpcReduction="10000"/>
          </a:bodyPr>
          <a:lstStyle/>
          <a:p>
            <a:pPr>
              <a:buNone/>
            </a:pPr>
            <a:r>
              <a:rPr lang="el-GR" sz="2400" dirty="0"/>
              <a:t>            </a:t>
            </a:r>
          </a:p>
          <a:p>
            <a:r>
              <a:rPr lang="en-US" sz="2400" dirty="0"/>
              <a:t>The existence of multiplicative interaction is indicated by the multiplicative index which is in this case (where a logistic regression is used)</a:t>
            </a:r>
          </a:p>
          <a:p>
            <a:pPr marL="0" indent="0">
              <a:buNone/>
            </a:pPr>
            <a:r>
              <a:rPr lang="en-US" sz="2400" b="1" dirty="0"/>
              <a:t>	</a:t>
            </a:r>
            <a:r>
              <a:rPr lang="en-US" sz="2400" b="1" dirty="0" err="1"/>
              <a:t>exp</a:t>
            </a:r>
            <a:r>
              <a:rPr lang="en-US" sz="2400" b="1" dirty="0"/>
              <a:t>(b</a:t>
            </a:r>
            <a:r>
              <a:rPr lang="el-GR" sz="2400" b="1" baseline="-25000" dirty="0"/>
              <a:t>3</a:t>
            </a:r>
            <a:r>
              <a:rPr lang="el-GR" sz="2400" b="1" dirty="0"/>
              <a:t>)=</a:t>
            </a:r>
            <a:r>
              <a:rPr lang="en-US" sz="2400" b="1" dirty="0"/>
              <a:t>0.</a:t>
            </a:r>
            <a:r>
              <a:rPr lang="el-GR" sz="2400" b="1" dirty="0"/>
              <a:t>94&lt;1</a:t>
            </a:r>
            <a:endParaRPr lang="en-US" sz="2400" b="1" dirty="0"/>
          </a:p>
          <a:p>
            <a:pPr marL="0" indent="0">
              <a:buNone/>
            </a:pPr>
            <a:endParaRPr lang="el-GR" sz="2400" b="1" dirty="0"/>
          </a:p>
          <a:p>
            <a:r>
              <a:rPr lang="en-US" sz="2400" dirty="0"/>
              <a:t>Note that this index is slightly less that 1 indicating that the combination of </a:t>
            </a:r>
            <a:r>
              <a:rPr lang="en-US" sz="2400" dirty="0" err="1"/>
              <a:t>MDScale</a:t>
            </a:r>
            <a:r>
              <a:rPr lang="en-US" sz="2400" dirty="0"/>
              <a:t> &lt;5 and high BMI combine rather multiplicatively since the index showing deviations from </a:t>
            </a:r>
            <a:r>
              <a:rPr lang="en-US" sz="2400" dirty="0" err="1"/>
              <a:t>multiplicativity</a:t>
            </a:r>
            <a:r>
              <a:rPr lang="en-US" sz="2400" dirty="0"/>
              <a:t> is around 1.</a:t>
            </a:r>
          </a:p>
          <a:p>
            <a:endParaRPr lang="en-US" sz="2400" dirty="0"/>
          </a:p>
          <a:p>
            <a:r>
              <a:rPr lang="en-US" sz="2400" dirty="0"/>
              <a:t>Overall it seems that the effect of simultaneously having </a:t>
            </a:r>
            <a:r>
              <a:rPr lang="en-US" sz="2400" dirty="0" err="1"/>
              <a:t>MdScale</a:t>
            </a:r>
            <a:r>
              <a:rPr lang="en-US" sz="2400" dirty="0"/>
              <a:t> &lt;5 and high BMI results in more-than-additive excess relative risk.  Furthermore it seems that this super-</a:t>
            </a:r>
            <a:r>
              <a:rPr lang="en-US" sz="2400" dirty="0" err="1"/>
              <a:t>additivity</a:t>
            </a:r>
            <a:r>
              <a:rPr lang="en-US" sz="2400" dirty="0"/>
              <a:t> may be expressed through a multiplicative combination of the respective effects</a:t>
            </a:r>
            <a:endParaRPr lang="el-GR" sz="2400" dirty="0"/>
          </a:p>
        </p:txBody>
      </p:sp>
      <p:sp>
        <p:nvSpPr>
          <p:cNvPr id="4" name="Θέση αριθμού διαφάνειας 3"/>
          <p:cNvSpPr>
            <a:spLocks noGrp="1"/>
          </p:cNvSpPr>
          <p:nvPr>
            <p:ph type="sldNum" sz="quarter" idx="12"/>
          </p:nvPr>
        </p:nvSpPr>
        <p:spPr/>
        <p:txBody>
          <a:bodyPr/>
          <a:lstStyle/>
          <a:p>
            <a:fld id="{63A1716D-785E-498B-B65C-0125213A9251}" type="slidenum">
              <a:rPr lang="el-GR" smtClean="0"/>
              <a:pPr/>
              <a:t>34</a:t>
            </a:fld>
            <a:endParaRPr lang="el-GR"/>
          </a:p>
        </p:txBody>
      </p:sp>
    </p:spTree>
    <p:extLst>
      <p:ext uri="{BB962C8B-B14F-4D97-AF65-F5344CB8AC3E}">
        <p14:creationId xmlns:p14="http://schemas.microsoft.com/office/powerpoint/2010/main" val="2265196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b="1" dirty="0">
                <a:solidFill>
                  <a:srgbClr val="FF0000"/>
                </a:solidFill>
              </a:rPr>
              <a:t>Comparison of additive indices and multiplicative index</a:t>
            </a:r>
            <a:endParaRPr lang="en-US" dirty="0"/>
          </a:p>
        </p:txBody>
      </p:sp>
      <p:sp>
        <p:nvSpPr>
          <p:cNvPr id="3" name="Θέση περιεχομένου 2"/>
          <p:cNvSpPr>
            <a:spLocks noGrp="1"/>
          </p:cNvSpPr>
          <p:nvPr>
            <p:ph idx="1"/>
          </p:nvPr>
        </p:nvSpPr>
        <p:spPr/>
        <p:txBody>
          <a:bodyPr>
            <a:normAutofit fontScale="85000" lnSpcReduction="20000"/>
          </a:bodyPr>
          <a:lstStyle/>
          <a:p>
            <a:r>
              <a:rPr lang="en-US" dirty="0"/>
              <a:t>It can be shown (Greenland et al., 2008) that if both of the two exposures have an effect on the outcome, then</a:t>
            </a:r>
          </a:p>
          <a:p>
            <a:pPr lvl="1"/>
            <a:r>
              <a:rPr lang="en-US" dirty="0"/>
              <a:t>The absence of interaction on the additive scale implies the presence of multiplicative interaction for relative risks </a:t>
            </a:r>
          </a:p>
          <a:p>
            <a:pPr marL="457200" lvl="1" indent="0">
              <a:buNone/>
            </a:pPr>
            <a:r>
              <a:rPr lang="en-US" dirty="0"/>
              <a:t>and </a:t>
            </a:r>
          </a:p>
          <a:p>
            <a:pPr lvl="1"/>
            <a:r>
              <a:rPr lang="en-US" dirty="0"/>
              <a:t>The absence of multiplicative interaction for relative risks implies the presence of additive interaction. </a:t>
            </a:r>
          </a:p>
          <a:p>
            <a:r>
              <a:rPr lang="en-US" b="1" dirty="0"/>
              <a:t>In other words, if both of the two exposures have an effect on the outcome, then there must be interaction on some scale.</a:t>
            </a:r>
            <a:r>
              <a:rPr lang="en-US" dirty="0"/>
              <a:t> </a:t>
            </a:r>
          </a:p>
          <a:p>
            <a:endParaRPr lang="en-US" dirty="0"/>
          </a:p>
        </p:txBody>
      </p:sp>
      <p:sp>
        <p:nvSpPr>
          <p:cNvPr id="4" name="Θέση αριθμού διαφάνειας 3"/>
          <p:cNvSpPr>
            <a:spLocks noGrp="1"/>
          </p:cNvSpPr>
          <p:nvPr>
            <p:ph type="sldNum" sz="quarter" idx="12"/>
          </p:nvPr>
        </p:nvSpPr>
        <p:spPr/>
        <p:txBody>
          <a:bodyPr/>
          <a:lstStyle/>
          <a:p>
            <a:fld id="{63A1716D-785E-498B-B65C-0125213A9251}" type="slidenum">
              <a:rPr lang="el-GR" smtClean="0"/>
              <a:pPr/>
              <a:t>35</a:t>
            </a:fld>
            <a:endParaRPr lang="el-GR"/>
          </a:p>
        </p:txBody>
      </p:sp>
    </p:spTree>
    <p:extLst>
      <p:ext uri="{BB962C8B-B14F-4D97-AF65-F5344CB8AC3E}">
        <p14:creationId xmlns:p14="http://schemas.microsoft.com/office/powerpoint/2010/main" val="1593219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31094"/>
            <a:ext cx="7886700" cy="503396"/>
          </a:xfrm>
        </p:spPr>
        <p:txBody>
          <a:bodyPr>
            <a:normAutofit/>
          </a:bodyPr>
          <a:lstStyle/>
          <a:p>
            <a:r>
              <a:rPr lang="en-US" sz="2100" b="1" dirty="0">
                <a:solidFill>
                  <a:srgbClr val="FF0000"/>
                </a:solidFill>
                <a:latin typeface="+mn-lt"/>
                <a:ea typeface="+mn-ea"/>
                <a:cs typeface="+mn-cs"/>
              </a:rPr>
              <a:t>Why additive interaction?</a:t>
            </a:r>
          </a:p>
        </p:txBody>
      </p:sp>
      <p:graphicFrame>
        <p:nvGraphicFramePr>
          <p:cNvPr id="4" name="Θέση περιεχομένου 3"/>
          <p:cNvGraphicFramePr>
            <a:graphicFrameLocks noGrp="1"/>
          </p:cNvGraphicFramePr>
          <p:nvPr>
            <p:ph idx="1"/>
          </p:nvPr>
        </p:nvGraphicFramePr>
        <p:xfrm>
          <a:off x="1308101" y="1530350"/>
          <a:ext cx="6172201" cy="845820"/>
        </p:xfrm>
        <a:graphic>
          <a:graphicData uri="http://schemas.openxmlformats.org/drawingml/2006/table">
            <a:tbl>
              <a:tblPr firstRow="1" bandRow="1">
                <a:tableStyleId>{5C22544A-7EE6-4342-B048-85BDC9FD1C3A}</a:tableStyleId>
              </a:tblPr>
              <a:tblGrid>
                <a:gridCol w="673100">
                  <a:extLst>
                    <a:ext uri="{9D8B030D-6E8A-4147-A177-3AD203B41FA5}">
                      <a16:colId xmlns:a16="http://schemas.microsoft.com/office/drawing/2014/main" val="20000"/>
                    </a:ext>
                  </a:extLst>
                </a:gridCol>
                <a:gridCol w="3441701">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278130">
                <a:tc>
                  <a:txBody>
                    <a:bodyPr/>
                    <a:lstStyle/>
                    <a:p>
                      <a:endParaRPr lang="en-US" sz="1400" dirty="0"/>
                    </a:p>
                  </a:txBody>
                  <a:tcPr marL="68580" marR="68580" marT="34290" marB="34290"/>
                </a:tc>
                <a:tc>
                  <a:txBody>
                    <a:bodyPr/>
                    <a:lstStyle/>
                    <a:p>
                      <a:r>
                        <a:rPr lang="en-US" sz="1400" dirty="0"/>
                        <a:t>E=0</a:t>
                      </a:r>
                    </a:p>
                  </a:txBody>
                  <a:tcPr marL="68580" marR="68580" marT="34290" marB="34290"/>
                </a:tc>
                <a:tc>
                  <a:txBody>
                    <a:bodyPr/>
                    <a:lstStyle/>
                    <a:p>
                      <a:r>
                        <a:rPr lang="en-US" sz="1400" dirty="0"/>
                        <a:t>E=1</a:t>
                      </a:r>
                    </a:p>
                  </a:txBody>
                  <a:tcPr marL="68580" marR="68580" marT="34290" marB="34290"/>
                </a:tc>
                <a:extLst>
                  <a:ext uri="{0D108BD9-81ED-4DB2-BD59-A6C34878D82A}">
                    <a16:rowId xmlns:a16="http://schemas.microsoft.com/office/drawing/2014/main" val="10000"/>
                  </a:ext>
                </a:extLst>
              </a:tr>
              <a:tr h="278130">
                <a:tc>
                  <a:txBody>
                    <a:bodyPr/>
                    <a:lstStyle/>
                    <a:p>
                      <a:r>
                        <a:rPr lang="en-US" sz="1400" dirty="0"/>
                        <a:t>G=0</a:t>
                      </a:r>
                    </a:p>
                  </a:txBody>
                  <a:tcPr marL="68580" marR="68580" marT="34290" marB="34290"/>
                </a:tc>
                <a:tc>
                  <a:txBody>
                    <a:bodyPr/>
                    <a:lstStyle/>
                    <a:p>
                      <a:r>
                        <a:rPr lang="en-US" sz="1400" dirty="0"/>
                        <a:t>0.02</a:t>
                      </a:r>
                    </a:p>
                  </a:txBody>
                  <a:tcPr marL="68580" marR="68580" marT="34290" marB="34290"/>
                </a:tc>
                <a:tc>
                  <a:txBody>
                    <a:bodyPr/>
                    <a:lstStyle/>
                    <a:p>
                      <a:r>
                        <a:rPr lang="en-US" sz="1400" dirty="0"/>
                        <a:t>0.05</a:t>
                      </a:r>
                    </a:p>
                  </a:txBody>
                  <a:tcPr marL="68580" marR="68580" marT="34290" marB="34290"/>
                </a:tc>
                <a:extLst>
                  <a:ext uri="{0D108BD9-81ED-4DB2-BD59-A6C34878D82A}">
                    <a16:rowId xmlns:a16="http://schemas.microsoft.com/office/drawing/2014/main" val="10001"/>
                  </a:ext>
                </a:extLst>
              </a:tr>
              <a:tr h="278130">
                <a:tc>
                  <a:txBody>
                    <a:bodyPr/>
                    <a:lstStyle/>
                    <a:p>
                      <a:r>
                        <a:rPr lang="en-US" sz="1400" dirty="0"/>
                        <a:t>G=1</a:t>
                      </a:r>
                    </a:p>
                  </a:txBody>
                  <a:tcPr marL="68580" marR="68580" marT="34290" marB="34290"/>
                </a:tc>
                <a:tc>
                  <a:txBody>
                    <a:bodyPr/>
                    <a:lstStyle/>
                    <a:p>
                      <a:r>
                        <a:rPr lang="en-US" sz="1400" dirty="0"/>
                        <a:t>0.04</a:t>
                      </a:r>
                    </a:p>
                  </a:txBody>
                  <a:tcPr marL="68580" marR="68580" marT="34290" marB="34290"/>
                </a:tc>
                <a:tc>
                  <a:txBody>
                    <a:bodyPr/>
                    <a:lstStyle/>
                    <a:p>
                      <a:r>
                        <a:rPr lang="en-US" sz="1400" dirty="0"/>
                        <a:t>0.10</a:t>
                      </a:r>
                    </a:p>
                  </a:txBody>
                  <a:tcPr marL="68580" marR="68580" marT="34290" marB="34290"/>
                </a:tc>
                <a:extLst>
                  <a:ext uri="{0D108BD9-81ED-4DB2-BD59-A6C34878D82A}">
                    <a16:rowId xmlns:a16="http://schemas.microsoft.com/office/drawing/2014/main" val="10002"/>
                  </a:ext>
                </a:extLst>
              </a:tr>
            </a:tbl>
          </a:graphicData>
        </a:graphic>
      </p:graphicFrame>
      <p:sp>
        <p:nvSpPr>
          <p:cNvPr id="5" name="TextBox 4"/>
          <p:cNvSpPr txBox="1"/>
          <p:nvPr/>
        </p:nvSpPr>
        <p:spPr>
          <a:xfrm>
            <a:off x="1073148" y="2407861"/>
            <a:ext cx="6883400" cy="3831818"/>
          </a:xfrm>
          <a:prstGeom prst="rect">
            <a:avLst/>
          </a:prstGeom>
          <a:noFill/>
        </p:spPr>
        <p:txBody>
          <a:bodyPr wrap="square" rtlCol="0">
            <a:spAutoFit/>
          </a:bodyPr>
          <a:lstStyle/>
          <a:p>
            <a:r>
              <a:rPr lang="en-US" sz="1350" dirty="0"/>
              <a:t>Suppose that the outcome probabilities in the above table represent the probability of a disease being cured for a drug (E) stratified by genotype status (G). </a:t>
            </a:r>
          </a:p>
          <a:p>
            <a:r>
              <a:rPr lang="en-US" sz="1350" dirty="0"/>
              <a:t>If we had to treat only one group, which one would we treat? </a:t>
            </a:r>
          </a:p>
          <a:p>
            <a:r>
              <a:rPr lang="en-US" sz="1350" dirty="0"/>
              <a:t>RR</a:t>
            </a:r>
            <a:r>
              <a:rPr lang="en-US" sz="1350" baseline="-25000" dirty="0"/>
              <a:t>00</a:t>
            </a:r>
            <a:r>
              <a:rPr lang="en-US" sz="1350" dirty="0"/>
              <a:t>=0.02/0.02=1</a:t>
            </a:r>
          </a:p>
          <a:p>
            <a:r>
              <a:rPr lang="en-US" sz="1350" dirty="0"/>
              <a:t>RR</a:t>
            </a:r>
            <a:r>
              <a:rPr lang="en-US" sz="1350" baseline="-25000" dirty="0"/>
              <a:t>01</a:t>
            </a:r>
            <a:r>
              <a:rPr lang="en-US" sz="1350" dirty="0"/>
              <a:t>=0.05/0.02=2.5</a:t>
            </a:r>
          </a:p>
          <a:p>
            <a:r>
              <a:rPr lang="en-US" sz="1350" dirty="0"/>
              <a:t>RR</a:t>
            </a:r>
            <a:r>
              <a:rPr lang="en-US" sz="1350" baseline="-25000" dirty="0"/>
              <a:t>10</a:t>
            </a:r>
            <a:r>
              <a:rPr lang="en-US" sz="1350" dirty="0"/>
              <a:t>=0.04/0.02=2</a:t>
            </a:r>
          </a:p>
          <a:p>
            <a:r>
              <a:rPr lang="en-US" sz="1350" dirty="0"/>
              <a:t>RR</a:t>
            </a:r>
            <a:r>
              <a:rPr lang="en-US" sz="1350" baseline="-25000" dirty="0"/>
              <a:t>11</a:t>
            </a:r>
            <a:r>
              <a:rPr lang="en-US" sz="1350" dirty="0"/>
              <a:t>=0.10/0.02=5</a:t>
            </a:r>
          </a:p>
          <a:p>
            <a:endParaRPr lang="en-US" sz="1350" dirty="0"/>
          </a:p>
          <a:p>
            <a:r>
              <a:rPr lang="en-US" sz="1350" dirty="0"/>
              <a:t>Is there a violation of the </a:t>
            </a:r>
            <a:r>
              <a:rPr lang="en-US" sz="1350" dirty="0" err="1"/>
              <a:t>multiplicativity</a:t>
            </a:r>
            <a:r>
              <a:rPr lang="en-US" sz="1350" dirty="0"/>
              <a:t>?</a:t>
            </a:r>
          </a:p>
          <a:p>
            <a:r>
              <a:rPr lang="en-US" sz="1350" dirty="0"/>
              <a:t>RR</a:t>
            </a:r>
            <a:r>
              <a:rPr lang="en-US" sz="1350" baseline="-25000" dirty="0"/>
              <a:t>11</a:t>
            </a:r>
            <a:r>
              <a:rPr lang="en-US" sz="1350" dirty="0"/>
              <a:t>/(RR</a:t>
            </a:r>
            <a:r>
              <a:rPr lang="en-US" sz="1350" baseline="-25000" dirty="0"/>
              <a:t>01</a:t>
            </a:r>
            <a:r>
              <a:rPr lang="en-US" sz="1350" dirty="0"/>
              <a:t>*RR</a:t>
            </a:r>
            <a:r>
              <a:rPr lang="en-US" sz="1350" baseline="-25000" dirty="0"/>
              <a:t>10</a:t>
            </a:r>
            <a:r>
              <a:rPr lang="en-US" sz="1350" dirty="0"/>
              <a:t>)=5/(2*2.5)=1 =&gt; No </a:t>
            </a:r>
          </a:p>
          <a:p>
            <a:endParaRPr lang="en-US" sz="1350" dirty="0"/>
          </a:p>
          <a:p>
            <a:r>
              <a:rPr lang="en-US" sz="1350" dirty="0"/>
              <a:t>but….</a:t>
            </a:r>
          </a:p>
          <a:p>
            <a:r>
              <a:rPr lang="en-US" sz="1350" dirty="0"/>
              <a:t>RERI=p</a:t>
            </a:r>
            <a:r>
              <a:rPr lang="en-US" sz="1350" baseline="-25000" dirty="0"/>
              <a:t>11</a:t>
            </a:r>
            <a:r>
              <a:rPr lang="en-US" sz="1350" dirty="0"/>
              <a:t>-p</a:t>
            </a:r>
            <a:r>
              <a:rPr lang="en-US" sz="1350" baseline="-25000" dirty="0"/>
              <a:t>01</a:t>
            </a:r>
            <a:r>
              <a:rPr lang="en-US" sz="1350" dirty="0"/>
              <a:t>-p</a:t>
            </a:r>
            <a:r>
              <a:rPr lang="en-US" sz="1350" baseline="-25000" dirty="0"/>
              <a:t>10</a:t>
            </a:r>
            <a:r>
              <a:rPr lang="en-US" sz="1350" dirty="0"/>
              <a:t>-p</a:t>
            </a:r>
            <a:r>
              <a:rPr lang="en-US" sz="1350" baseline="-25000" dirty="0"/>
              <a:t>00</a:t>
            </a:r>
            <a:r>
              <a:rPr lang="en-US" sz="1350" dirty="0"/>
              <a:t>= (p</a:t>
            </a:r>
            <a:r>
              <a:rPr lang="en-US" sz="1350" baseline="-25000" dirty="0"/>
              <a:t>11</a:t>
            </a:r>
            <a:r>
              <a:rPr lang="en-US" sz="1350" dirty="0"/>
              <a:t>-p</a:t>
            </a:r>
            <a:r>
              <a:rPr lang="en-US" sz="1350" baseline="-25000" dirty="0"/>
              <a:t>01</a:t>
            </a:r>
            <a:r>
              <a:rPr lang="en-US" sz="1350" dirty="0"/>
              <a:t>)+(p</a:t>
            </a:r>
            <a:r>
              <a:rPr lang="en-US" sz="1350" baseline="-25000" dirty="0"/>
              <a:t>10</a:t>
            </a:r>
            <a:r>
              <a:rPr lang="en-US" sz="1350" dirty="0"/>
              <a:t>-p</a:t>
            </a:r>
            <a:r>
              <a:rPr lang="en-US" sz="1350" baseline="-25000" dirty="0"/>
              <a:t>00</a:t>
            </a:r>
            <a:r>
              <a:rPr lang="en-US" sz="1350" dirty="0"/>
              <a:t>)= (0.10-0.04)-(0.05+0.02)=0.06-0.03=0.03</a:t>
            </a:r>
          </a:p>
          <a:p>
            <a:r>
              <a:rPr lang="el-GR" sz="1350" b="1" dirty="0"/>
              <a:t>Άρα σε </a:t>
            </a:r>
            <a:r>
              <a:rPr lang="en-US" sz="1350" b="1" dirty="0"/>
              <a:t>risk difference scale, </a:t>
            </a:r>
            <a:r>
              <a:rPr lang="el-GR" sz="1350" b="1" dirty="0"/>
              <a:t>η επίδραση του φαρμάκου στους </a:t>
            </a:r>
            <a:r>
              <a:rPr lang="en-US" sz="1350" b="1" dirty="0"/>
              <a:t>G=1</a:t>
            </a:r>
            <a:r>
              <a:rPr lang="el-GR" sz="1350" b="1" dirty="0"/>
              <a:t> είναι 0.06 (δηλαδή στα 100 άτομα θεραπεύεις 6) ενώ στους </a:t>
            </a:r>
            <a:r>
              <a:rPr lang="en-US" sz="1350" b="1" dirty="0"/>
              <a:t>G=</a:t>
            </a:r>
            <a:r>
              <a:rPr lang="el-GR" sz="1350" b="1" dirty="0"/>
              <a:t>0 είναι 0.03 (δηλαδή στα 100 άτομα θεραπεύεις 3). </a:t>
            </a:r>
            <a:endParaRPr lang="en-US" sz="1350" b="1" dirty="0"/>
          </a:p>
          <a:p>
            <a:endParaRPr lang="en-US" sz="1350" dirty="0"/>
          </a:p>
        </p:txBody>
      </p:sp>
    </p:spTree>
    <p:extLst>
      <p:ext uri="{BB962C8B-B14F-4D97-AF65-F5344CB8AC3E}">
        <p14:creationId xmlns:p14="http://schemas.microsoft.com/office/powerpoint/2010/main" val="3332925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9108504" cy="523220"/>
          </a:xfrm>
          <a:prstGeom prst="rect">
            <a:avLst/>
          </a:prstGeom>
          <a:noFill/>
        </p:spPr>
        <p:txBody>
          <a:bodyPr wrap="square" rtlCol="0">
            <a:spAutoFit/>
          </a:bodyPr>
          <a:lstStyle/>
          <a:p>
            <a:pPr algn="ctr"/>
            <a:r>
              <a:rPr lang="en-US" sz="2800" b="1" dirty="0">
                <a:solidFill>
                  <a:srgbClr val="FF0000"/>
                </a:solidFill>
              </a:rPr>
              <a:t>Summary for Interactions</a:t>
            </a:r>
            <a:endParaRPr lang="el-GR" sz="2800" b="1"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891324625"/>
              </p:ext>
            </p:extLst>
          </p:nvPr>
        </p:nvGraphicFramePr>
        <p:xfrm>
          <a:off x="35496" y="699268"/>
          <a:ext cx="9108504" cy="4724400"/>
        </p:xfrm>
        <a:graphic>
          <a:graphicData uri="http://schemas.openxmlformats.org/drawingml/2006/table">
            <a:tbl>
              <a:tblPr firstRow="1" bandRow="1">
                <a:tableStyleId>{5C22544A-7EE6-4342-B048-85BDC9FD1C3A}</a:tableStyleId>
              </a:tblPr>
              <a:tblGrid>
                <a:gridCol w="3036168">
                  <a:extLst>
                    <a:ext uri="{9D8B030D-6E8A-4147-A177-3AD203B41FA5}">
                      <a16:colId xmlns:a16="http://schemas.microsoft.com/office/drawing/2014/main" val="20000"/>
                    </a:ext>
                  </a:extLst>
                </a:gridCol>
                <a:gridCol w="3036168">
                  <a:extLst>
                    <a:ext uri="{9D8B030D-6E8A-4147-A177-3AD203B41FA5}">
                      <a16:colId xmlns:a16="http://schemas.microsoft.com/office/drawing/2014/main" val="20001"/>
                    </a:ext>
                  </a:extLst>
                </a:gridCol>
                <a:gridCol w="3036168">
                  <a:extLst>
                    <a:ext uri="{9D8B030D-6E8A-4147-A177-3AD203B41FA5}">
                      <a16:colId xmlns:a16="http://schemas.microsoft.com/office/drawing/2014/main" val="20002"/>
                    </a:ext>
                  </a:extLst>
                </a:gridCol>
              </a:tblGrid>
              <a:tr h="283056">
                <a:tc>
                  <a:txBody>
                    <a:bodyPr/>
                    <a:lstStyle/>
                    <a:p>
                      <a:endParaRPr lang="el-GR" sz="2200" dirty="0"/>
                    </a:p>
                  </a:txBody>
                  <a:tcPr/>
                </a:tc>
                <a:tc>
                  <a:txBody>
                    <a:bodyPr/>
                    <a:lstStyle/>
                    <a:p>
                      <a:r>
                        <a:rPr lang="en-US" sz="2200" dirty="0"/>
                        <a:t>Multiplicative scale</a:t>
                      </a:r>
                      <a:endParaRPr lang="el-GR" sz="2200" dirty="0"/>
                    </a:p>
                  </a:txBody>
                  <a:tcPr/>
                </a:tc>
                <a:tc>
                  <a:txBody>
                    <a:bodyPr/>
                    <a:lstStyle/>
                    <a:p>
                      <a:r>
                        <a:rPr lang="en-US" sz="2200" dirty="0"/>
                        <a:t>Additive scale</a:t>
                      </a:r>
                      <a:endParaRPr lang="el-GR" sz="2200" dirty="0"/>
                    </a:p>
                  </a:txBody>
                  <a:tcPr/>
                </a:tc>
                <a:extLst>
                  <a:ext uri="{0D108BD9-81ED-4DB2-BD59-A6C34878D82A}">
                    <a16:rowId xmlns:a16="http://schemas.microsoft.com/office/drawing/2014/main" val="10000"/>
                  </a:ext>
                </a:extLst>
              </a:tr>
              <a:tr h="370840">
                <a:tc>
                  <a:txBody>
                    <a:bodyPr/>
                    <a:lstStyle/>
                    <a:p>
                      <a:r>
                        <a:rPr lang="en-US" sz="2200" dirty="0"/>
                        <a:t>No interaction implies</a:t>
                      </a:r>
                      <a:endParaRPr lang="el-GR" sz="2200" dirty="0"/>
                    </a:p>
                  </a:txBody>
                  <a:tcPr/>
                </a:tc>
                <a:tc>
                  <a:txBody>
                    <a:bodyPr/>
                    <a:lstStyle/>
                    <a:p>
                      <a:r>
                        <a:rPr lang="en-US" sz="2200" dirty="0"/>
                        <a:t>A and B combine multiplicatively</a:t>
                      </a:r>
                      <a:endParaRPr lang="el-GR"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t>A and B combine additively</a:t>
                      </a:r>
                      <a:endParaRPr lang="el-GR" sz="2200" dirty="0"/>
                    </a:p>
                  </a:txBody>
                  <a:tcPr/>
                </a:tc>
                <a:extLst>
                  <a:ext uri="{0D108BD9-81ED-4DB2-BD59-A6C34878D82A}">
                    <a16:rowId xmlns:a16="http://schemas.microsoft.com/office/drawing/2014/main" val="10001"/>
                  </a:ext>
                </a:extLst>
              </a:tr>
              <a:tr h="370840">
                <a:tc>
                  <a:txBody>
                    <a:bodyPr/>
                    <a:lstStyle/>
                    <a:p>
                      <a:r>
                        <a:rPr lang="en-US" sz="2200" dirty="0"/>
                        <a:t>Large positive value for index for interaction </a:t>
                      </a:r>
                      <a:endParaRPr lang="el-GR" sz="2200" dirty="0"/>
                    </a:p>
                  </a:txBody>
                  <a:tcPr/>
                </a:tc>
                <a:tc>
                  <a:txBody>
                    <a:bodyPr/>
                    <a:lstStyle/>
                    <a:p>
                      <a:r>
                        <a:rPr lang="en-US" sz="2200" dirty="0"/>
                        <a:t>A</a:t>
                      </a:r>
                      <a:r>
                        <a:rPr lang="en-US" sz="2200" baseline="0" dirty="0"/>
                        <a:t> and B effects combine in a greater-than-multiplicative way</a:t>
                      </a:r>
                      <a:endParaRPr lang="el-GR"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t>A</a:t>
                      </a:r>
                      <a:r>
                        <a:rPr lang="en-US" sz="2200" baseline="0" dirty="0"/>
                        <a:t> and B effects combine in a greater-than-additive way </a:t>
                      </a:r>
                      <a:r>
                        <a:rPr lang="en-US" sz="2200" baseline="0" dirty="0">
                          <a:solidFill>
                            <a:srgbClr val="FF0000"/>
                          </a:solidFill>
                        </a:rPr>
                        <a:t>(multiplicative perhaps)</a:t>
                      </a:r>
                      <a:endParaRPr lang="el-GR" sz="2200" dirty="0">
                        <a:solidFill>
                          <a:srgbClr val="FF0000"/>
                        </a:solidFill>
                      </a:endParaRPr>
                    </a:p>
                  </a:txBody>
                  <a:tcPr/>
                </a:tc>
                <a:extLst>
                  <a:ext uri="{0D108BD9-81ED-4DB2-BD59-A6C34878D82A}">
                    <a16:rowId xmlns:a16="http://schemas.microsoft.com/office/drawing/2014/main" val="10002"/>
                  </a:ext>
                </a:extLst>
              </a:tr>
              <a:tr h="370840">
                <a:tc>
                  <a:txBody>
                    <a:bodyPr/>
                    <a:lstStyle/>
                    <a:p>
                      <a:r>
                        <a:rPr lang="en-US" sz="2200" dirty="0"/>
                        <a:t>Large negative value for index for interaction </a:t>
                      </a:r>
                      <a:endParaRPr lang="el-GR" sz="2200" dirty="0"/>
                    </a:p>
                  </a:txBody>
                  <a:tcPr/>
                </a:tc>
                <a:tc>
                  <a:txBody>
                    <a:bodyPr/>
                    <a:lstStyle/>
                    <a:p>
                      <a:r>
                        <a:rPr lang="en-US" sz="2200" dirty="0"/>
                        <a:t>A</a:t>
                      </a:r>
                      <a:r>
                        <a:rPr lang="en-US" sz="2200" baseline="0" dirty="0"/>
                        <a:t> and B effects combine in a less-than-multiplicative way </a:t>
                      </a:r>
                      <a:r>
                        <a:rPr lang="en-US" sz="2200" baseline="0" dirty="0">
                          <a:solidFill>
                            <a:srgbClr val="FF0000"/>
                          </a:solidFill>
                        </a:rPr>
                        <a:t>(additive perhaps)</a:t>
                      </a:r>
                      <a:endParaRPr lang="el-GR" sz="22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t>A</a:t>
                      </a:r>
                      <a:r>
                        <a:rPr lang="en-US" sz="2200" baseline="0" dirty="0"/>
                        <a:t> and B effects combine in a less-than-additive way</a:t>
                      </a:r>
                      <a:endParaRPr lang="el-GR" sz="2200" dirty="0"/>
                    </a:p>
                  </a:txBody>
                  <a:tcPr/>
                </a:tc>
                <a:extLst>
                  <a:ext uri="{0D108BD9-81ED-4DB2-BD59-A6C34878D82A}">
                    <a16:rowId xmlns:a16="http://schemas.microsoft.com/office/drawing/2014/main" val="10003"/>
                  </a:ext>
                </a:extLst>
              </a:tr>
            </a:tbl>
          </a:graphicData>
        </a:graphic>
      </p:graphicFrame>
      <p:sp>
        <p:nvSpPr>
          <p:cNvPr id="2" name="Θέση αριθμού διαφάνειας 1"/>
          <p:cNvSpPr>
            <a:spLocks noGrp="1"/>
          </p:cNvSpPr>
          <p:nvPr>
            <p:ph type="sldNum" sz="quarter" idx="12"/>
          </p:nvPr>
        </p:nvSpPr>
        <p:spPr/>
        <p:txBody>
          <a:bodyPr/>
          <a:lstStyle/>
          <a:p>
            <a:fld id="{63A1716D-785E-498B-B65C-0125213A9251}" type="slidenum">
              <a:rPr lang="el-GR" smtClean="0"/>
              <a:pPr/>
              <a:t>37</a:t>
            </a:fld>
            <a:endParaRPr lang="el-GR"/>
          </a:p>
        </p:txBody>
      </p:sp>
      <p:sp>
        <p:nvSpPr>
          <p:cNvPr id="5" name="Rectangle 3"/>
          <p:cNvSpPr/>
          <p:nvPr/>
        </p:nvSpPr>
        <p:spPr>
          <a:xfrm>
            <a:off x="228600" y="5531656"/>
            <a:ext cx="8305800" cy="646331"/>
          </a:xfrm>
          <a:prstGeom prst="rect">
            <a:avLst/>
          </a:prstGeom>
        </p:spPr>
        <p:txBody>
          <a:bodyPr wrap="square">
            <a:spAutoFit/>
          </a:bodyPr>
          <a:lstStyle/>
          <a:p>
            <a:pPr marL="342900" lvl="1" indent="-342900">
              <a:buFont typeface="Arial" panose="020B0604020202020204" pitchFamily="34" charset="0"/>
              <a:buChar char="•"/>
            </a:pPr>
            <a:r>
              <a:rPr lang="en-US" dirty="0"/>
              <a:t>If we find that two risk factors are interacting sub-multiplicatively, then the relationship could by supper-additive, additive, or sub-additive.</a:t>
            </a:r>
            <a:endParaRPr lang="en-US" b="1" i="1" dirty="0"/>
          </a:p>
        </p:txBody>
      </p:sp>
    </p:spTree>
    <p:extLst>
      <p:ext uri="{BB962C8B-B14F-4D97-AF65-F5344CB8AC3E}">
        <p14:creationId xmlns:p14="http://schemas.microsoft.com/office/powerpoint/2010/main" val="1585411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332656"/>
            <a:ext cx="9108504" cy="523220"/>
          </a:xfrm>
          <a:prstGeom prst="rect">
            <a:avLst/>
          </a:prstGeom>
          <a:noFill/>
        </p:spPr>
        <p:txBody>
          <a:bodyPr wrap="square" rtlCol="0">
            <a:spAutoFit/>
          </a:bodyPr>
          <a:lstStyle/>
          <a:p>
            <a:pPr algn="ctr"/>
            <a:r>
              <a:rPr lang="en-US" sz="2800" b="1" dirty="0">
                <a:solidFill>
                  <a:srgbClr val="FF0000"/>
                </a:solidFill>
              </a:rPr>
              <a:t>Multiplicative or additive models?</a:t>
            </a:r>
            <a:endParaRPr lang="el-GR" sz="2800" b="1" dirty="0">
              <a:solidFill>
                <a:srgbClr val="FF0000"/>
              </a:solidFill>
            </a:endParaRPr>
          </a:p>
        </p:txBody>
      </p:sp>
      <p:sp>
        <p:nvSpPr>
          <p:cNvPr id="4" name="Rectangle 3"/>
          <p:cNvSpPr/>
          <p:nvPr/>
        </p:nvSpPr>
        <p:spPr>
          <a:xfrm>
            <a:off x="-36512" y="764704"/>
            <a:ext cx="9144000" cy="2554545"/>
          </a:xfrm>
          <a:prstGeom prst="rect">
            <a:avLst/>
          </a:prstGeom>
        </p:spPr>
        <p:txBody>
          <a:bodyPr wrap="square">
            <a:spAutoFit/>
          </a:bodyPr>
          <a:lstStyle/>
          <a:p>
            <a:r>
              <a:rPr lang="en-GB" sz="2000" b="1" dirty="0"/>
              <a:t>Statistical considerations</a:t>
            </a:r>
          </a:p>
          <a:p>
            <a:pPr marL="285750" indent="-285750">
              <a:buFontTx/>
              <a:buChar char="-"/>
            </a:pPr>
            <a:r>
              <a:rPr lang="en-US" sz="2000" dirty="0"/>
              <a:t>Simple model but with adequate fit to the data </a:t>
            </a:r>
          </a:p>
          <a:p>
            <a:pPr marL="285750" indent="-285750">
              <a:buFontTx/>
              <a:buChar char="-"/>
            </a:pPr>
            <a:endParaRPr lang="en-US" sz="2000" dirty="0"/>
          </a:p>
          <a:p>
            <a:pPr marL="342900" indent="-342900">
              <a:buFont typeface="Arial" pitchFamily="34" charset="0"/>
              <a:buChar char="•"/>
            </a:pPr>
            <a:r>
              <a:rPr lang="en-US" sz="2000" b="1" dirty="0"/>
              <a:t>Evaluating both type of interactions </a:t>
            </a:r>
            <a:r>
              <a:rPr lang="en-US" sz="2000" b="1" u="sng" dirty="0"/>
              <a:t>if</a:t>
            </a:r>
            <a:r>
              <a:rPr lang="en-US" sz="2000" b="1" dirty="0"/>
              <a:t> biological justification exists is valuable</a:t>
            </a:r>
          </a:p>
          <a:p>
            <a:endParaRPr lang="en-GB" sz="2000" dirty="0"/>
          </a:p>
          <a:p>
            <a:r>
              <a:rPr lang="en-GB" sz="2000" b="1" dirty="0"/>
              <a:t>but</a:t>
            </a:r>
            <a:r>
              <a:rPr lang="en-GB" sz="2000" dirty="0"/>
              <a:t>:</a:t>
            </a:r>
          </a:p>
          <a:p>
            <a:r>
              <a:rPr lang="en-US" sz="2000" dirty="0"/>
              <a:t>- often difficult to decide….</a:t>
            </a:r>
            <a:endParaRPr lang="el-GR" sz="2000" dirty="0"/>
          </a:p>
        </p:txBody>
      </p:sp>
      <p:sp>
        <p:nvSpPr>
          <p:cNvPr id="6" name="Rectangle 5"/>
          <p:cNvSpPr/>
          <p:nvPr/>
        </p:nvSpPr>
        <p:spPr>
          <a:xfrm>
            <a:off x="0" y="3380125"/>
            <a:ext cx="9217024" cy="3477875"/>
          </a:xfrm>
          <a:prstGeom prst="rect">
            <a:avLst/>
          </a:prstGeom>
        </p:spPr>
        <p:txBody>
          <a:bodyPr wrap="square">
            <a:spAutoFit/>
          </a:bodyPr>
          <a:lstStyle/>
          <a:p>
            <a:r>
              <a:rPr lang="en-GB" sz="2000" b="1" dirty="0"/>
              <a:t>Biological considerations</a:t>
            </a:r>
          </a:p>
          <a:p>
            <a:r>
              <a:rPr lang="en-GB" sz="2000" dirty="0"/>
              <a:t>Transmission paths</a:t>
            </a:r>
          </a:p>
          <a:p>
            <a:r>
              <a:rPr lang="en-US" sz="2000" dirty="0"/>
              <a:t>- effects of exposures relating to independent routes of “causing” the disease</a:t>
            </a:r>
          </a:p>
          <a:p>
            <a:r>
              <a:rPr lang="en-GB" sz="2000" dirty="0"/>
              <a:t>likely to add (and not multiply)</a:t>
            </a:r>
          </a:p>
          <a:p>
            <a:r>
              <a:rPr lang="en-US" sz="2000" dirty="0"/>
              <a:t>- effects of exposures relating to same route might multiply </a:t>
            </a:r>
          </a:p>
          <a:p>
            <a:r>
              <a:rPr lang="en-GB" sz="2000" b="1" dirty="0"/>
              <a:t>Example: HIV incidence</a:t>
            </a:r>
          </a:p>
          <a:p>
            <a:r>
              <a:rPr lang="en-US" sz="2000" dirty="0"/>
              <a:t>- blood transfusion and sexual exposure ~ additive model more appropriate (?)</a:t>
            </a:r>
          </a:p>
          <a:p>
            <a:r>
              <a:rPr lang="en-US" sz="2000" dirty="0"/>
              <a:t>- condom use and # of sexual partners ~ multiplicative model more appropriate (?)</a:t>
            </a:r>
            <a:endParaRPr lang="el-GR" sz="2000" dirty="0"/>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38</a:t>
            </a:fld>
            <a:endParaRPr lang="el-GR"/>
          </a:p>
        </p:txBody>
      </p:sp>
    </p:spTree>
    <p:extLst>
      <p:ext uri="{BB962C8B-B14F-4D97-AF65-F5344CB8AC3E}">
        <p14:creationId xmlns:p14="http://schemas.microsoft.com/office/powerpoint/2010/main" val="1585411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rPr>
              <a:t>References</a:t>
            </a:r>
            <a:endParaRPr lang="el-GR" sz="4000" b="1" dirty="0">
              <a:solidFill>
                <a:srgbClr val="FF0000"/>
              </a:solidFill>
            </a:endParaRPr>
          </a:p>
        </p:txBody>
      </p:sp>
      <p:sp>
        <p:nvSpPr>
          <p:cNvPr id="3" name="Content Placeholder 2"/>
          <p:cNvSpPr>
            <a:spLocks noGrp="1"/>
          </p:cNvSpPr>
          <p:nvPr>
            <p:ph idx="1"/>
          </p:nvPr>
        </p:nvSpPr>
        <p:spPr>
          <a:xfrm>
            <a:off x="457200" y="1484784"/>
            <a:ext cx="8229600" cy="5157192"/>
          </a:xfrm>
        </p:spPr>
        <p:txBody>
          <a:bodyPr>
            <a:normAutofit/>
          </a:bodyPr>
          <a:lstStyle/>
          <a:p>
            <a:r>
              <a:rPr lang="en-US" sz="2200" dirty="0" err="1"/>
              <a:t>Hosmer</a:t>
            </a:r>
            <a:r>
              <a:rPr lang="en-US" sz="2200" dirty="0"/>
              <a:t> DW, </a:t>
            </a:r>
            <a:r>
              <a:rPr lang="en-US" sz="2200" dirty="0" err="1"/>
              <a:t>Lemeshow</a:t>
            </a:r>
            <a:r>
              <a:rPr lang="en-US" sz="2200" dirty="0"/>
              <a:t> S. Confidence interval estimation of interaction. </a:t>
            </a:r>
            <a:r>
              <a:rPr lang="en-US" sz="2200" i="1" dirty="0"/>
              <a:t>Epidemiology</a:t>
            </a:r>
            <a:r>
              <a:rPr lang="en-US" sz="2200" dirty="0"/>
              <a:t> 1992;</a:t>
            </a:r>
            <a:r>
              <a:rPr lang="en-US" sz="2200" b="1" dirty="0"/>
              <a:t>3</a:t>
            </a:r>
            <a:r>
              <a:rPr lang="en-US" sz="2200" dirty="0"/>
              <a:t>:452-6</a:t>
            </a:r>
          </a:p>
          <a:p>
            <a:r>
              <a:rPr lang="en-US" sz="2200" dirty="0"/>
              <a:t>Hunter DJ. Gene-environment interactions in human diseases. </a:t>
            </a:r>
            <a:r>
              <a:rPr lang="en-US" sz="2200" i="1" dirty="0"/>
              <a:t>Nature Reviews Genetics</a:t>
            </a:r>
            <a:r>
              <a:rPr lang="en-US" sz="2200" dirty="0"/>
              <a:t> 2005, </a:t>
            </a:r>
            <a:r>
              <a:rPr lang="en-US" sz="2200" b="1" dirty="0"/>
              <a:t>6</a:t>
            </a:r>
            <a:r>
              <a:rPr lang="en-US" sz="2200" dirty="0"/>
              <a:t>:287-298. </a:t>
            </a:r>
            <a:endParaRPr lang="el-GR" sz="2200" dirty="0"/>
          </a:p>
          <a:p>
            <a:r>
              <a:rPr lang="en-US" sz="2200" dirty="0" err="1"/>
              <a:t>Knol</a:t>
            </a:r>
            <a:r>
              <a:rPr lang="en-US" sz="2200" dirty="0"/>
              <a:t> MJ. and </a:t>
            </a:r>
            <a:r>
              <a:rPr lang="en-US" sz="2200" dirty="0" err="1"/>
              <a:t>VanderWeele</a:t>
            </a:r>
            <a:r>
              <a:rPr lang="en-US" sz="2200" dirty="0"/>
              <a:t> TJ. Guidelines for presenting analyses of effect modification and interaction. </a:t>
            </a:r>
            <a:r>
              <a:rPr lang="en-US" sz="2200" i="1" dirty="0" err="1"/>
              <a:t>Int</a:t>
            </a:r>
            <a:r>
              <a:rPr lang="en-US" sz="2200" i="1" dirty="0"/>
              <a:t> J </a:t>
            </a:r>
            <a:r>
              <a:rPr lang="en-US" sz="2200" i="1" dirty="0" err="1"/>
              <a:t>Epidemiol</a:t>
            </a:r>
            <a:r>
              <a:rPr lang="el-GR" sz="2200" dirty="0"/>
              <a:t> 2012</a:t>
            </a:r>
            <a:r>
              <a:rPr lang="en-US" sz="2200" dirty="0"/>
              <a:t>, 41:514-520.</a:t>
            </a:r>
          </a:p>
          <a:p>
            <a:pPr lvl="0"/>
            <a:r>
              <a:rPr lang="en-US" sz="2200" dirty="0" err="1"/>
              <a:t>Knol</a:t>
            </a:r>
            <a:r>
              <a:rPr lang="en-US" sz="2200" dirty="0"/>
              <a:t> MJ, </a:t>
            </a:r>
            <a:r>
              <a:rPr lang="en-US" sz="2200" dirty="0" err="1"/>
              <a:t>Vandelweele</a:t>
            </a:r>
            <a:r>
              <a:rPr lang="en-US" sz="2200" dirty="0"/>
              <a:t> TJ, </a:t>
            </a:r>
            <a:r>
              <a:rPr lang="en-US" sz="2200" dirty="0" err="1"/>
              <a:t>Groenwold</a:t>
            </a:r>
            <a:r>
              <a:rPr lang="en-US" sz="2200" dirty="0"/>
              <a:t> RH, </a:t>
            </a:r>
            <a:r>
              <a:rPr lang="en-US" sz="2200" dirty="0" err="1"/>
              <a:t>Klungel</a:t>
            </a:r>
            <a:r>
              <a:rPr lang="en-US" sz="2200" dirty="0"/>
              <a:t> OH, Rovers MM, </a:t>
            </a:r>
            <a:r>
              <a:rPr lang="en-US" sz="2200" dirty="0" err="1"/>
              <a:t>Grobbee</a:t>
            </a:r>
            <a:r>
              <a:rPr lang="en-US" sz="2200" dirty="0"/>
              <a:t> DE. Estimating measures of interaction on an additive scale for preventive exposures. </a:t>
            </a:r>
            <a:r>
              <a:rPr lang="en-US" sz="2200" i="1" dirty="0" err="1"/>
              <a:t>Eur</a:t>
            </a:r>
            <a:r>
              <a:rPr lang="en-US" sz="2200" i="1" dirty="0"/>
              <a:t> J </a:t>
            </a:r>
            <a:r>
              <a:rPr lang="en-US" sz="2200" i="1" dirty="0" err="1"/>
              <a:t>Epidemiol</a:t>
            </a:r>
            <a:r>
              <a:rPr lang="en-US" sz="2200" dirty="0"/>
              <a:t> 2011;</a:t>
            </a:r>
            <a:r>
              <a:rPr lang="en-US" sz="2200" b="1" dirty="0"/>
              <a:t>26</a:t>
            </a:r>
            <a:r>
              <a:rPr lang="en-US" sz="2200" dirty="0"/>
              <a:t>:433-8.</a:t>
            </a:r>
            <a:endParaRPr lang="el-GR" sz="2200" dirty="0"/>
          </a:p>
        </p:txBody>
      </p:sp>
      <p:sp>
        <p:nvSpPr>
          <p:cNvPr id="4" name="Θέση αριθμού διαφάνειας 3"/>
          <p:cNvSpPr>
            <a:spLocks noGrp="1"/>
          </p:cNvSpPr>
          <p:nvPr>
            <p:ph type="sldNum" sz="quarter" idx="12"/>
          </p:nvPr>
        </p:nvSpPr>
        <p:spPr/>
        <p:txBody>
          <a:bodyPr/>
          <a:lstStyle/>
          <a:p>
            <a:fld id="{63A1716D-785E-498B-B65C-0125213A9251}" type="slidenum">
              <a:rPr lang="el-GR" smtClean="0"/>
              <a:pPr/>
              <a:t>39</a:t>
            </a:fld>
            <a:endParaRPr lang="el-GR"/>
          </a:p>
        </p:txBody>
      </p:sp>
    </p:spTree>
    <p:extLst>
      <p:ext uri="{BB962C8B-B14F-4D97-AF65-F5344CB8AC3E}">
        <p14:creationId xmlns:p14="http://schemas.microsoft.com/office/powerpoint/2010/main" val="3183930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Interaction – effect modification between </a:t>
            </a:r>
            <a:r>
              <a:rPr lang="en-US" u="sng" dirty="0"/>
              <a:t>&gt;</a:t>
            </a:r>
            <a:r>
              <a:rPr lang="en-US" dirty="0"/>
              <a:t>2 genetic variables</a:t>
            </a:r>
            <a:endParaRPr lang="el-GR" dirty="0"/>
          </a:p>
          <a:p>
            <a:r>
              <a:rPr lang="en-US" dirty="0"/>
              <a:t>Interaction – effect modification between </a:t>
            </a:r>
            <a:r>
              <a:rPr lang="en-US" u="sng" dirty="0"/>
              <a:t>&gt;</a:t>
            </a:r>
            <a:r>
              <a:rPr lang="en-US" dirty="0"/>
              <a:t>2 exposures (e.g. smoking and alcohol in the risk of HCC)</a:t>
            </a:r>
            <a:endParaRPr lang="el-GR" dirty="0"/>
          </a:p>
          <a:p>
            <a:r>
              <a:rPr lang="en-US" dirty="0"/>
              <a:t>Interaction – effect modification between a</a:t>
            </a:r>
            <a:r>
              <a:rPr lang="en-US" u="sng" dirty="0"/>
              <a:t> </a:t>
            </a:r>
            <a:r>
              <a:rPr lang="en-US" dirty="0"/>
              <a:t>genetic variable and an environmental exposure (gene profile and high BMI in breast cancer risk)</a:t>
            </a:r>
            <a:endParaRPr lang="el-GR" dirty="0"/>
          </a:p>
          <a:p>
            <a:pPr>
              <a:buFont typeface="Wingdings" panose="05000000000000000000" pitchFamily="2" charset="2"/>
              <a:buChar char="Ø"/>
            </a:pPr>
            <a:r>
              <a:rPr lang="en-US" dirty="0"/>
              <a:t>Interaction – synergy help to understand the underlying mechanisms for observed associations</a:t>
            </a:r>
            <a:endParaRPr lang="el-GR" dirty="0"/>
          </a:p>
        </p:txBody>
      </p:sp>
      <p:sp>
        <p:nvSpPr>
          <p:cNvPr id="5" name="TextBox 4"/>
          <p:cNvSpPr txBox="1"/>
          <p:nvPr/>
        </p:nvSpPr>
        <p:spPr>
          <a:xfrm>
            <a:off x="35496" y="692696"/>
            <a:ext cx="9108504" cy="523220"/>
          </a:xfrm>
          <a:prstGeom prst="rect">
            <a:avLst/>
          </a:prstGeom>
          <a:noFill/>
        </p:spPr>
        <p:txBody>
          <a:bodyPr wrap="square" rtlCol="0">
            <a:spAutoFit/>
          </a:bodyPr>
          <a:lstStyle/>
          <a:p>
            <a:pPr algn="ctr"/>
            <a:r>
              <a:rPr lang="en-US" sz="2800" b="1" dirty="0">
                <a:solidFill>
                  <a:srgbClr val="FF0000"/>
                </a:solidFill>
              </a:rPr>
              <a:t>Interaction: recent use</a:t>
            </a:r>
            <a:endParaRPr lang="el-GR" sz="2800" b="1" dirty="0">
              <a:solidFill>
                <a:srgbClr val="FF0000"/>
              </a:solidFill>
            </a:endParaRPr>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4</a:t>
            </a:fld>
            <a:endParaRPr lang="el-GR"/>
          </a:p>
        </p:txBody>
      </p:sp>
    </p:spTree>
    <p:extLst>
      <p:ext uri="{BB962C8B-B14F-4D97-AF65-F5344CB8AC3E}">
        <p14:creationId xmlns:p14="http://schemas.microsoft.com/office/powerpoint/2010/main" val="31530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rPr>
              <a:t>References</a:t>
            </a:r>
            <a:endParaRPr lang="el-GR" sz="4000" b="1" dirty="0">
              <a:solidFill>
                <a:srgbClr val="FF0000"/>
              </a:solidFill>
            </a:endParaRPr>
          </a:p>
        </p:txBody>
      </p:sp>
      <p:sp>
        <p:nvSpPr>
          <p:cNvPr id="3" name="Content Placeholder 2"/>
          <p:cNvSpPr>
            <a:spLocks noGrp="1"/>
          </p:cNvSpPr>
          <p:nvPr>
            <p:ph idx="1"/>
          </p:nvPr>
        </p:nvSpPr>
        <p:spPr>
          <a:xfrm>
            <a:off x="457200" y="1700808"/>
            <a:ext cx="8229600" cy="4536504"/>
          </a:xfrm>
        </p:spPr>
        <p:txBody>
          <a:bodyPr>
            <a:normAutofit/>
          </a:bodyPr>
          <a:lstStyle/>
          <a:p>
            <a:r>
              <a:rPr lang="el-GR" sz="2200" dirty="0" err="1"/>
              <a:t>Lawlor</a:t>
            </a:r>
            <a:r>
              <a:rPr lang="el-GR" sz="2200" dirty="0"/>
              <a:t> DA. </a:t>
            </a:r>
            <a:r>
              <a:rPr lang="el-GR" sz="2200" dirty="0" err="1"/>
              <a:t>Biological</a:t>
            </a:r>
            <a:r>
              <a:rPr lang="el-GR" sz="2200" dirty="0"/>
              <a:t> </a:t>
            </a:r>
            <a:r>
              <a:rPr lang="el-GR" sz="2200" dirty="0" err="1"/>
              <a:t>interaction</a:t>
            </a:r>
            <a:r>
              <a:rPr lang="el-GR" sz="2200" dirty="0"/>
              <a:t>: </a:t>
            </a:r>
            <a:r>
              <a:rPr lang="el-GR" sz="2200" dirty="0" err="1"/>
              <a:t>time</a:t>
            </a:r>
            <a:r>
              <a:rPr lang="el-GR" sz="2200" dirty="0"/>
              <a:t> </a:t>
            </a:r>
            <a:r>
              <a:rPr lang="el-GR" sz="2200" dirty="0" err="1"/>
              <a:t>to</a:t>
            </a:r>
            <a:r>
              <a:rPr lang="el-GR" sz="2200" dirty="0"/>
              <a:t> </a:t>
            </a:r>
            <a:r>
              <a:rPr lang="el-GR" sz="2200" dirty="0" err="1"/>
              <a:t>drop</a:t>
            </a:r>
            <a:r>
              <a:rPr lang="el-GR" sz="2200" dirty="0"/>
              <a:t> </a:t>
            </a:r>
            <a:r>
              <a:rPr lang="el-GR" sz="2200" dirty="0" err="1"/>
              <a:t>the</a:t>
            </a:r>
            <a:r>
              <a:rPr lang="el-GR" sz="2200" dirty="0"/>
              <a:t> </a:t>
            </a:r>
            <a:r>
              <a:rPr lang="el-GR" sz="2200" dirty="0" err="1"/>
              <a:t>term</a:t>
            </a:r>
            <a:r>
              <a:rPr lang="el-GR" sz="2200" dirty="0"/>
              <a:t>? </a:t>
            </a:r>
            <a:r>
              <a:rPr lang="el-GR" sz="2200" dirty="0" err="1"/>
              <a:t>Epidemiology</a:t>
            </a:r>
            <a:r>
              <a:rPr lang="el-GR" sz="2200" dirty="0"/>
              <a:t>, 2011;22:148-50</a:t>
            </a:r>
            <a:endParaRPr lang="en-US" sz="2200" dirty="0"/>
          </a:p>
          <a:p>
            <a:r>
              <a:rPr lang="en-US" sz="2200" dirty="0"/>
              <a:t>Rothman KJ. </a:t>
            </a:r>
            <a:r>
              <a:rPr lang="en-US" sz="2200" i="1" dirty="0"/>
              <a:t>Modern Epidemiology</a:t>
            </a:r>
            <a:r>
              <a:rPr lang="en-US" sz="2200" dirty="0"/>
              <a:t>. Boston/Toronto: Little: Brown and Company, 1986</a:t>
            </a:r>
          </a:p>
          <a:p>
            <a:r>
              <a:rPr lang="el-GR" sz="2200" dirty="0" err="1"/>
              <a:t>VanderWeele</a:t>
            </a:r>
            <a:r>
              <a:rPr lang="el-GR" sz="2200" dirty="0"/>
              <a:t> TJ. A </a:t>
            </a:r>
            <a:r>
              <a:rPr lang="el-GR" sz="2200" dirty="0" err="1"/>
              <a:t>word</a:t>
            </a:r>
            <a:r>
              <a:rPr lang="el-GR" sz="2200" dirty="0"/>
              <a:t> </a:t>
            </a:r>
            <a:r>
              <a:rPr lang="el-GR" sz="2200" dirty="0" err="1"/>
              <a:t>and</a:t>
            </a:r>
            <a:r>
              <a:rPr lang="el-GR" sz="2200" dirty="0"/>
              <a:t> </a:t>
            </a:r>
            <a:r>
              <a:rPr lang="el-GR" sz="2200" dirty="0" err="1"/>
              <a:t>that</a:t>
            </a:r>
            <a:r>
              <a:rPr lang="el-GR" sz="2200" dirty="0"/>
              <a:t> </a:t>
            </a:r>
            <a:r>
              <a:rPr lang="el-GR" sz="2200" dirty="0" err="1"/>
              <a:t>to</a:t>
            </a:r>
            <a:r>
              <a:rPr lang="el-GR" sz="2200" dirty="0"/>
              <a:t> </a:t>
            </a:r>
            <a:r>
              <a:rPr lang="el-GR" sz="2200" dirty="0" err="1"/>
              <a:t>which</a:t>
            </a:r>
            <a:r>
              <a:rPr lang="el-GR" sz="2200" dirty="0"/>
              <a:t> </a:t>
            </a:r>
            <a:r>
              <a:rPr lang="el-GR" sz="2200" dirty="0" err="1"/>
              <a:t>it</a:t>
            </a:r>
            <a:r>
              <a:rPr lang="el-GR" sz="2200" dirty="0"/>
              <a:t> </a:t>
            </a:r>
            <a:r>
              <a:rPr lang="el-GR" sz="2200" dirty="0" err="1"/>
              <a:t>once</a:t>
            </a:r>
            <a:r>
              <a:rPr lang="el-GR" sz="2200" dirty="0"/>
              <a:t> </a:t>
            </a:r>
            <a:r>
              <a:rPr lang="el-GR" sz="2200" dirty="0" err="1"/>
              <a:t>referred</a:t>
            </a:r>
            <a:r>
              <a:rPr lang="el-GR" sz="2200" dirty="0"/>
              <a:t>: </a:t>
            </a:r>
            <a:r>
              <a:rPr lang="el-GR" sz="2200" dirty="0" err="1"/>
              <a:t>assessing</a:t>
            </a:r>
            <a:r>
              <a:rPr lang="el-GR" sz="2200" dirty="0"/>
              <a:t> "</a:t>
            </a:r>
            <a:r>
              <a:rPr lang="el-GR" sz="2200" dirty="0" err="1"/>
              <a:t>biologic</a:t>
            </a:r>
            <a:r>
              <a:rPr lang="el-GR" sz="2200" dirty="0"/>
              <a:t>" </a:t>
            </a:r>
            <a:r>
              <a:rPr lang="el-GR" sz="2200" dirty="0" err="1"/>
              <a:t>interaction</a:t>
            </a:r>
            <a:r>
              <a:rPr lang="el-GR" sz="2200" dirty="0"/>
              <a:t>. </a:t>
            </a:r>
            <a:r>
              <a:rPr lang="el-GR" sz="2200" i="1" dirty="0" err="1"/>
              <a:t>Epidemiology</a:t>
            </a:r>
            <a:r>
              <a:rPr lang="el-GR" sz="2200" dirty="0"/>
              <a:t>, 2011; 22:612-613</a:t>
            </a:r>
          </a:p>
          <a:p>
            <a:r>
              <a:rPr lang="en-US" sz="2200" dirty="0"/>
              <a:t>VanderWeele TJ. Reconsidering the denominator of the attributable proportion for</a:t>
            </a:r>
            <a:r>
              <a:rPr lang="el-GR" sz="2200" dirty="0"/>
              <a:t> </a:t>
            </a:r>
            <a:r>
              <a:rPr lang="en-US" sz="2200" dirty="0"/>
              <a:t>interaction</a:t>
            </a:r>
            <a:r>
              <a:rPr lang="el-GR" sz="2200" dirty="0"/>
              <a:t>.</a:t>
            </a:r>
            <a:r>
              <a:rPr lang="en-US" sz="2200" i="1" dirty="0"/>
              <a:t> </a:t>
            </a:r>
            <a:r>
              <a:rPr lang="en-US" sz="2200" i="1" dirty="0" err="1"/>
              <a:t>Eur</a:t>
            </a:r>
            <a:r>
              <a:rPr lang="en-US" sz="2200" i="1" dirty="0"/>
              <a:t> J </a:t>
            </a:r>
            <a:r>
              <a:rPr lang="el-GR" sz="2200" i="1" dirty="0" err="1"/>
              <a:t>Epidemiol</a:t>
            </a:r>
            <a:r>
              <a:rPr lang="el-GR" sz="2200" dirty="0"/>
              <a:t>, 20</a:t>
            </a:r>
            <a:r>
              <a:rPr lang="en-US" sz="2200" dirty="0"/>
              <a:t>13</a:t>
            </a:r>
            <a:r>
              <a:rPr lang="el-GR" sz="2200" dirty="0"/>
              <a:t>;</a:t>
            </a:r>
            <a:r>
              <a:rPr lang="en-US" sz="2200" dirty="0"/>
              <a:t> </a:t>
            </a:r>
            <a:r>
              <a:rPr lang="el-GR" sz="2200" dirty="0"/>
              <a:t>2</a:t>
            </a:r>
            <a:r>
              <a:rPr lang="en-US" sz="2200" dirty="0"/>
              <a:t>8</a:t>
            </a:r>
            <a:r>
              <a:rPr lang="el-GR" sz="2200" dirty="0"/>
              <a:t>(</a:t>
            </a:r>
            <a:r>
              <a:rPr lang="en-US" sz="2200" dirty="0"/>
              <a:t>10</a:t>
            </a:r>
            <a:r>
              <a:rPr lang="el-GR" sz="2200" dirty="0"/>
              <a:t>):</a:t>
            </a:r>
            <a:r>
              <a:rPr lang="en-US" sz="2200" dirty="0"/>
              <a:t> </a:t>
            </a:r>
            <a:r>
              <a:rPr lang="en-US" sz="2200" dirty="0" err="1"/>
              <a:t>doi</a:t>
            </a:r>
            <a:r>
              <a:rPr lang="en-US" sz="2200" dirty="0"/>
              <a:t>: 10.1007/s10654-013-9843-6</a:t>
            </a:r>
            <a:endParaRPr lang="el-GR" sz="2200" dirty="0"/>
          </a:p>
          <a:p>
            <a:r>
              <a:rPr lang="en-US" sz="2200" dirty="0"/>
              <a:t>VanderWeele TJ., </a:t>
            </a:r>
            <a:r>
              <a:rPr lang="en-US" sz="2200" dirty="0" err="1"/>
              <a:t>Tchetgen</a:t>
            </a:r>
            <a:r>
              <a:rPr lang="en-US" sz="2200" dirty="0"/>
              <a:t> </a:t>
            </a:r>
            <a:r>
              <a:rPr lang="en-US" sz="2200" dirty="0" err="1"/>
              <a:t>Tchetgen</a:t>
            </a:r>
            <a:r>
              <a:rPr lang="en-US" sz="2200" dirty="0"/>
              <a:t> EJ. Attributing effects to interactions. </a:t>
            </a:r>
            <a:r>
              <a:rPr lang="el-GR" sz="2200" i="1" dirty="0" err="1"/>
              <a:t>Epidemiology</a:t>
            </a:r>
            <a:r>
              <a:rPr lang="el-GR" sz="2200" dirty="0"/>
              <a:t>, 201</a:t>
            </a:r>
            <a:r>
              <a:rPr lang="en-US" sz="2200" dirty="0"/>
              <a:t>4</a:t>
            </a:r>
            <a:r>
              <a:rPr lang="el-GR" sz="2200" dirty="0"/>
              <a:t>; ;25(5):711-22</a:t>
            </a:r>
            <a:endParaRPr lang="en-US" sz="2200" dirty="0"/>
          </a:p>
          <a:p>
            <a:endParaRPr lang="el-GR" sz="2000" dirty="0"/>
          </a:p>
        </p:txBody>
      </p:sp>
      <p:sp>
        <p:nvSpPr>
          <p:cNvPr id="4" name="Θέση αριθμού διαφάνειας 3"/>
          <p:cNvSpPr>
            <a:spLocks noGrp="1"/>
          </p:cNvSpPr>
          <p:nvPr>
            <p:ph type="sldNum" sz="quarter" idx="12"/>
          </p:nvPr>
        </p:nvSpPr>
        <p:spPr/>
        <p:txBody>
          <a:bodyPr/>
          <a:lstStyle/>
          <a:p>
            <a:fld id="{63A1716D-785E-498B-B65C-0125213A9251}" type="slidenum">
              <a:rPr lang="el-GR" smtClean="0"/>
              <a:pPr/>
              <a:t>40</a:t>
            </a:fld>
            <a:endParaRPr lang="el-GR"/>
          </a:p>
        </p:txBody>
      </p:sp>
    </p:spTree>
    <p:extLst>
      <p:ext uri="{BB962C8B-B14F-4D97-AF65-F5344CB8AC3E}">
        <p14:creationId xmlns:p14="http://schemas.microsoft.com/office/powerpoint/2010/main" val="3719479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692696"/>
            <a:ext cx="9108504" cy="523220"/>
          </a:xfrm>
          <a:prstGeom prst="rect">
            <a:avLst/>
          </a:prstGeom>
          <a:noFill/>
        </p:spPr>
        <p:txBody>
          <a:bodyPr wrap="square" rtlCol="0">
            <a:spAutoFit/>
          </a:bodyPr>
          <a:lstStyle/>
          <a:p>
            <a:pPr algn="ctr"/>
            <a:r>
              <a:rPr lang="en-US" sz="2800" b="1" dirty="0">
                <a:solidFill>
                  <a:srgbClr val="FF0000"/>
                </a:solidFill>
              </a:rPr>
              <a:t>Background on statistical modeling</a:t>
            </a:r>
            <a:endParaRPr lang="el-GR" sz="2800" b="1" dirty="0">
              <a:solidFill>
                <a:srgbClr val="FF0000"/>
              </a:solidFill>
            </a:endParaRPr>
          </a:p>
        </p:txBody>
      </p:sp>
      <p:sp>
        <p:nvSpPr>
          <p:cNvPr id="5" name="TextBox 4"/>
          <p:cNvSpPr txBox="1"/>
          <p:nvPr/>
        </p:nvSpPr>
        <p:spPr>
          <a:xfrm>
            <a:off x="0" y="1412776"/>
            <a:ext cx="9108504" cy="4401205"/>
          </a:xfrm>
          <a:prstGeom prst="rect">
            <a:avLst/>
          </a:prstGeom>
          <a:noFill/>
        </p:spPr>
        <p:txBody>
          <a:bodyPr wrap="square" rtlCol="0">
            <a:spAutoFit/>
          </a:bodyPr>
          <a:lstStyle/>
          <a:p>
            <a:pPr marL="342900" indent="-342900">
              <a:buFontTx/>
              <a:buChar char="-"/>
            </a:pPr>
            <a:r>
              <a:rPr lang="en-US" sz="2000" dirty="0"/>
              <a:t>Start with the simplest model conceptually and statistically </a:t>
            </a:r>
          </a:p>
          <a:p>
            <a:r>
              <a:rPr lang="en-US" sz="2000" dirty="0"/>
              <a:t>(</a:t>
            </a:r>
            <a:r>
              <a:rPr lang="en-US" sz="2000" dirty="0" err="1"/>
              <a:t>e.g</a:t>
            </a:r>
            <a:r>
              <a:rPr lang="en-US" sz="2000" dirty="0"/>
              <a:t> H</a:t>
            </a:r>
            <a:r>
              <a:rPr lang="en-US" sz="2000" baseline="-25000" dirty="0"/>
              <a:t>0</a:t>
            </a:r>
            <a:r>
              <a:rPr lang="en-US" sz="2000" dirty="0"/>
              <a:t> – the null hypothesis)</a:t>
            </a:r>
          </a:p>
          <a:p>
            <a:endParaRPr lang="en-US" sz="2000" dirty="0"/>
          </a:p>
          <a:p>
            <a:pPr marL="342900" indent="-342900">
              <a:buFontTx/>
              <a:buChar char="-"/>
            </a:pPr>
            <a:r>
              <a:rPr lang="en-US" sz="2000" dirty="0"/>
              <a:t>And then test evidence against it </a:t>
            </a:r>
          </a:p>
          <a:p>
            <a:r>
              <a:rPr lang="en-US" sz="2000" dirty="0"/>
              <a:t>(e.g. H</a:t>
            </a:r>
            <a:r>
              <a:rPr lang="en-US" sz="2000" baseline="-25000" dirty="0"/>
              <a:t>1</a:t>
            </a:r>
            <a:r>
              <a:rPr lang="en-US" sz="2000" dirty="0"/>
              <a:t> – the alternative hypothesis)</a:t>
            </a:r>
          </a:p>
          <a:p>
            <a:endParaRPr lang="en-US" sz="2000" dirty="0"/>
          </a:p>
          <a:p>
            <a:r>
              <a:rPr lang="en-US" sz="2000" dirty="0"/>
              <a:t>Simple hypothesis and modeling:</a:t>
            </a:r>
          </a:p>
          <a:p>
            <a:pPr marL="342900" indent="-342900">
              <a:buFontTx/>
              <a:buChar char="-"/>
            </a:pPr>
            <a:r>
              <a:rPr lang="en-GB" sz="2000" dirty="0"/>
              <a:t>Easy interpretation</a:t>
            </a:r>
          </a:p>
          <a:p>
            <a:pPr marL="342900" indent="-342900">
              <a:buFontTx/>
              <a:buChar char="-"/>
            </a:pPr>
            <a:r>
              <a:rPr lang="en-GB" sz="2000" dirty="0"/>
              <a:t>Less parameters to estimate and communicate</a:t>
            </a:r>
          </a:p>
          <a:p>
            <a:pPr marL="342900" indent="-342900">
              <a:buFontTx/>
              <a:buChar char="-"/>
            </a:pPr>
            <a:endParaRPr lang="en-GB" sz="2000" dirty="0"/>
          </a:p>
          <a:p>
            <a:r>
              <a:rPr lang="en-US" sz="2000" dirty="0"/>
              <a:t>BUT…</a:t>
            </a:r>
          </a:p>
          <a:p>
            <a:r>
              <a:rPr lang="en-US" sz="2000" dirty="0"/>
              <a:t>parsimonious model (optimal):</a:t>
            </a:r>
          </a:p>
          <a:p>
            <a:pPr marL="342900" indent="-342900">
              <a:buFontTx/>
              <a:buChar char="-"/>
            </a:pPr>
            <a:r>
              <a:rPr lang="en-US" sz="2000" u="sng" dirty="0"/>
              <a:t>simplest</a:t>
            </a:r>
            <a:r>
              <a:rPr lang="en-US" sz="2000" dirty="0"/>
              <a:t> (the least number of parameters and thus easy interpretation) model which captures the variability of the observed data</a:t>
            </a:r>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5</a:t>
            </a:fld>
            <a:endParaRPr lang="el-GR"/>
          </a:p>
        </p:txBody>
      </p:sp>
    </p:spTree>
    <p:extLst>
      <p:ext uri="{BB962C8B-B14F-4D97-AF65-F5344CB8AC3E}">
        <p14:creationId xmlns:p14="http://schemas.microsoft.com/office/powerpoint/2010/main" val="1585411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260648"/>
            <a:ext cx="9108504" cy="523220"/>
          </a:xfrm>
          <a:prstGeom prst="rect">
            <a:avLst/>
          </a:prstGeom>
          <a:noFill/>
        </p:spPr>
        <p:txBody>
          <a:bodyPr wrap="square" rtlCol="0">
            <a:spAutoFit/>
          </a:bodyPr>
          <a:lstStyle/>
          <a:p>
            <a:pPr algn="ctr"/>
            <a:r>
              <a:rPr lang="en-US" sz="2800" b="1" dirty="0">
                <a:solidFill>
                  <a:srgbClr val="FF0000"/>
                </a:solidFill>
              </a:rPr>
              <a:t>Simplicity and complexity</a:t>
            </a:r>
            <a:endParaRPr lang="el-GR" sz="2800" b="1"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450621767"/>
              </p:ext>
            </p:extLst>
          </p:nvPr>
        </p:nvGraphicFramePr>
        <p:xfrm>
          <a:off x="107504" y="836712"/>
          <a:ext cx="9108503" cy="5816600"/>
        </p:xfrm>
        <a:graphic>
          <a:graphicData uri="http://schemas.openxmlformats.org/drawingml/2006/table">
            <a:tbl>
              <a:tblPr firstRow="1" bandRow="1">
                <a:tableStyleId>{5C22544A-7EE6-4342-B048-85BDC9FD1C3A}</a:tableStyleId>
              </a:tblPr>
              <a:tblGrid>
                <a:gridCol w="3312368">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915815">
                  <a:extLst>
                    <a:ext uri="{9D8B030D-6E8A-4147-A177-3AD203B41FA5}">
                      <a16:colId xmlns:a16="http://schemas.microsoft.com/office/drawing/2014/main" val="20002"/>
                    </a:ext>
                  </a:extLst>
                </a:gridCol>
              </a:tblGrid>
              <a:tr h="370840">
                <a:tc>
                  <a:txBody>
                    <a:bodyPr/>
                    <a:lstStyle/>
                    <a:p>
                      <a:r>
                        <a:rPr lang="en-US" sz="1400" dirty="0"/>
                        <a:t>Concept</a:t>
                      </a:r>
                      <a:endParaRPr lang="el-GR" sz="1400" dirty="0"/>
                    </a:p>
                  </a:txBody>
                  <a:tcPr/>
                </a:tc>
                <a:tc gridSpan="2">
                  <a:txBody>
                    <a:bodyPr/>
                    <a:lstStyle/>
                    <a:p>
                      <a:pPr algn="ctr"/>
                      <a:r>
                        <a:rPr lang="en-US" sz="1400" dirty="0"/>
                        <a:t>Modeling</a:t>
                      </a:r>
                      <a:endParaRPr lang="el-GR" sz="1400"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endParaRPr lang="el-GR" sz="1600" dirty="0"/>
                    </a:p>
                  </a:txBody>
                  <a:tcPr/>
                </a:tc>
                <a:tc>
                  <a:txBody>
                    <a:bodyPr/>
                    <a:lstStyle/>
                    <a:p>
                      <a:r>
                        <a:rPr lang="en-GB" sz="1600" b="1" i="0" u="none" strike="noStrike" kern="1200" baseline="0" dirty="0">
                          <a:solidFill>
                            <a:schemeClr val="dk1"/>
                          </a:solidFill>
                          <a:latin typeface="+mn-lt"/>
                          <a:ea typeface="+mn-ea"/>
                          <a:cs typeface="+mn-cs"/>
                        </a:rPr>
                        <a:t>Simple model (</a:t>
                      </a:r>
                      <a:r>
                        <a:rPr lang="en-US" sz="1600" dirty="0"/>
                        <a:t>H</a:t>
                      </a:r>
                      <a:r>
                        <a:rPr lang="en-US" sz="1600" baseline="-25000" dirty="0"/>
                        <a:t>o</a:t>
                      </a:r>
                      <a:r>
                        <a:rPr lang="en-GB" sz="1600" b="1" i="0" u="none" strike="noStrike" kern="1200" baseline="0" dirty="0">
                          <a:solidFill>
                            <a:schemeClr val="dk1"/>
                          </a:solidFill>
                          <a:latin typeface="+mn-lt"/>
                          <a:ea typeface="+mn-ea"/>
                          <a:cs typeface="+mn-cs"/>
                        </a:rPr>
                        <a:t>)</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kern="1200" baseline="0" dirty="0">
                          <a:solidFill>
                            <a:schemeClr val="dk1"/>
                          </a:solidFill>
                          <a:latin typeface="+mn-lt"/>
                          <a:ea typeface="+mn-ea"/>
                          <a:cs typeface="+mn-cs"/>
                        </a:rPr>
                        <a:t>More complex model (</a:t>
                      </a:r>
                      <a:r>
                        <a:rPr lang="en-US" sz="1600" dirty="0"/>
                        <a:t>H</a:t>
                      </a:r>
                      <a:r>
                        <a:rPr lang="en-US" sz="1600" baseline="-25000" dirty="0"/>
                        <a:t>1</a:t>
                      </a:r>
                      <a:r>
                        <a:rPr lang="en-GB" sz="1600" b="1" i="0" u="none" strike="noStrike" kern="1200" baseline="0" dirty="0">
                          <a:solidFill>
                            <a:schemeClr val="dk1"/>
                          </a:solidFill>
                          <a:latin typeface="+mn-lt"/>
                          <a:ea typeface="+mn-ea"/>
                          <a:cs typeface="+mn-cs"/>
                        </a:rPr>
                        <a:t>)</a:t>
                      </a:r>
                      <a:endParaRPr lang="el-GR" sz="1600" dirty="0"/>
                    </a:p>
                  </a:txBody>
                  <a:tcPr/>
                </a:tc>
                <a:extLst>
                  <a:ext uri="{0D108BD9-81ED-4DB2-BD59-A6C34878D82A}">
                    <a16:rowId xmlns:a16="http://schemas.microsoft.com/office/drawing/2014/main" val="10001"/>
                  </a:ext>
                </a:extLst>
              </a:tr>
              <a:tr h="370840">
                <a:tc>
                  <a:txBody>
                    <a:bodyPr/>
                    <a:lstStyle/>
                    <a:p>
                      <a:r>
                        <a:rPr lang="en-GB" sz="1600" b="1" i="0" u="none" strike="noStrike" kern="1200" baseline="0" dirty="0">
                          <a:solidFill>
                            <a:schemeClr val="dk1"/>
                          </a:solidFill>
                          <a:latin typeface="+mn-lt"/>
                          <a:ea typeface="+mn-ea"/>
                          <a:cs typeface="+mn-cs"/>
                        </a:rPr>
                        <a:t>Is exposure (ex) associated</a:t>
                      </a:r>
                    </a:p>
                    <a:p>
                      <a:r>
                        <a:rPr lang="en-GB" sz="1600" b="1" i="0" u="none" strike="noStrike" kern="1200" baseline="0" dirty="0">
                          <a:solidFill>
                            <a:schemeClr val="dk1"/>
                          </a:solidFill>
                          <a:latin typeface="+mn-lt"/>
                          <a:ea typeface="+mn-ea"/>
                          <a:cs typeface="+mn-cs"/>
                        </a:rPr>
                        <a:t>with outcome (case)?</a:t>
                      </a:r>
                      <a:endParaRPr lang="el-GR" sz="1600" dirty="0"/>
                    </a:p>
                  </a:txBody>
                  <a:tcPr/>
                </a:tc>
                <a:tc>
                  <a:txBody>
                    <a:bodyPr/>
                    <a:lstStyle/>
                    <a:p>
                      <a:endParaRPr lang="el-GR" sz="1600" dirty="0"/>
                    </a:p>
                  </a:txBody>
                  <a:tcPr/>
                </a:tc>
                <a:tc>
                  <a:txBody>
                    <a:bodyPr/>
                    <a:lstStyle/>
                    <a:p>
                      <a:endParaRPr lang="el-GR" sz="1600" dirty="0"/>
                    </a:p>
                  </a:txBody>
                  <a:tcPr/>
                </a:tc>
                <a:extLst>
                  <a:ext uri="{0D108BD9-81ED-4DB2-BD59-A6C34878D82A}">
                    <a16:rowId xmlns:a16="http://schemas.microsoft.com/office/drawing/2014/main" val="10002"/>
                  </a:ext>
                </a:extLst>
              </a:tr>
              <a:tr h="370840">
                <a:tc>
                  <a:txBody>
                    <a:bodyPr/>
                    <a:lstStyle/>
                    <a:p>
                      <a:r>
                        <a:rPr lang="en-US" sz="1600" dirty="0"/>
                        <a:t>No</a:t>
                      </a:r>
                      <a:endParaRPr lang="el-GR" sz="1600" dirty="0"/>
                    </a:p>
                  </a:txBody>
                  <a:tcPr/>
                </a:tc>
                <a:tc>
                  <a:txBody>
                    <a:bodyPr/>
                    <a:lstStyle/>
                    <a:p>
                      <a:r>
                        <a:rPr lang="en-US" sz="1600" dirty="0"/>
                        <a:t>H</a:t>
                      </a:r>
                      <a:r>
                        <a:rPr lang="en-US" sz="1600" baseline="-25000" dirty="0"/>
                        <a:t>o</a:t>
                      </a:r>
                      <a:r>
                        <a:rPr lang="en-US" sz="1600" baseline="0" dirty="0"/>
                        <a:t>: </a:t>
                      </a:r>
                      <a:r>
                        <a:rPr lang="en-GB" sz="1600" b="0" i="0" u="none" strike="noStrike" kern="1200" baseline="0" dirty="0">
                          <a:solidFill>
                            <a:schemeClr val="dk1"/>
                          </a:solidFill>
                          <a:latin typeface="+mn-lt"/>
                          <a:ea typeface="+mn-ea"/>
                          <a:cs typeface="+mn-cs"/>
                        </a:rPr>
                        <a:t>xi: logistic case</a:t>
                      </a:r>
                      <a:endParaRPr lang="el-GR" sz="1600" baseline="-25000" dirty="0"/>
                    </a:p>
                  </a:txBody>
                  <a:tcPr/>
                </a:tc>
                <a:tc>
                  <a:txBody>
                    <a:bodyPr/>
                    <a:lstStyle/>
                    <a:p>
                      <a:endParaRPr lang="el-GR" sz="1600" dirty="0"/>
                    </a:p>
                  </a:txBody>
                  <a:tcPr/>
                </a:tc>
                <a:extLst>
                  <a:ext uri="{0D108BD9-81ED-4DB2-BD59-A6C34878D82A}">
                    <a16:rowId xmlns:a16="http://schemas.microsoft.com/office/drawing/2014/main" val="10003"/>
                  </a:ext>
                </a:extLst>
              </a:tr>
              <a:tr h="370840">
                <a:tc>
                  <a:txBody>
                    <a:bodyPr/>
                    <a:lstStyle/>
                    <a:p>
                      <a:r>
                        <a:rPr lang="en-US" sz="1600" dirty="0"/>
                        <a:t>Yes</a:t>
                      </a:r>
                      <a:endParaRPr lang="el-GR" sz="1600" dirty="0"/>
                    </a:p>
                  </a:txBody>
                  <a:tcPr/>
                </a:tc>
                <a:tc>
                  <a:txBody>
                    <a:bodyPr/>
                    <a:lstStyle/>
                    <a:p>
                      <a:endParaRPr lang="el-GR" sz="1600"/>
                    </a:p>
                  </a:txBody>
                  <a:tcPr/>
                </a:tc>
                <a:tc>
                  <a:txBody>
                    <a:bodyPr/>
                    <a:lstStyle/>
                    <a:p>
                      <a:r>
                        <a:rPr lang="en-US" sz="1600" dirty="0"/>
                        <a:t>H</a:t>
                      </a:r>
                      <a:r>
                        <a:rPr lang="en-US" sz="1600" baseline="-25000" dirty="0"/>
                        <a:t>1</a:t>
                      </a:r>
                      <a:r>
                        <a:rPr lang="en-US" sz="1600" baseline="0" dirty="0"/>
                        <a:t>: </a:t>
                      </a:r>
                      <a:r>
                        <a:rPr lang="en-GB" sz="1600" b="0" i="0" u="none" strike="noStrike" kern="1200" baseline="0" dirty="0">
                          <a:solidFill>
                            <a:schemeClr val="dk1"/>
                          </a:solidFill>
                          <a:latin typeface="+mn-lt"/>
                          <a:ea typeface="+mn-ea"/>
                          <a:cs typeface="+mn-cs"/>
                        </a:rPr>
                        <a:t>xi: logistic case ex</a:t>
                      </a:r>
                      <a:endParaRPr lang="el-GR" sz="1600" baseline="-25000" dirty="0"/>
                    </a:p>
                  </a:txBody>
                  <a:tcPr/>
                </a:tc>
                <a:extLst>
                  <a:ext uri="{0D108BD9-81ED-4DB2-BD59-A6C34878D82A}">
                    <a16:rowId xmlns:a16="http://schemas.microsoft.com/office/drawing/2014/main" val="10004"/>
                  </a:ext>
                </a:extLst>
              </a:tr>
              <a:tr h="370840">
                <a:tc>
                  <a:txBody>
                    <a:bodyPr/>
                    <a:lstStyle/>
                    <a:p>
                      <a:r>
                        <a:rPr lang="en-GB" sz="1600" b="1" i="0" u="none" strike="noStrike" kern="1200" baseline="0" dirty="0">
                          <a:solidFill>
                            <a:schemeClr val="dk1"/>
                          </a:solidFill>
                          <a:latin typeface="+mn-lt"/>
                          <a:ea typeface="+mn-ea"/>
                          <a:cs typeface="+mn-cs"/>
                        </a:rPr>
                        <a:t>Departures from linearity?</a:t>
                      </a:r>
                      <a:endParaRPr lang="el-GR" sz="1600" dirty="0"/>
                    </a:p>
                  </a:txBody>
                  <a:tcPr/>
                </a:tc>
                <a:tc>
                  <a:txBody>
                    <a:bodyPr/>
                    <a:lstStyle/>
                    <a:p>
                      <a:endParaRPr lang="el-GR" sz="1600"/>
                    </a:p>
                  </a:txBody>
                  <a:tcPr/>
                </a:tc>
                <a:tc>
                  <a:txBody>
                    <a:bodyPr/>
                    <a:lstStyle/>
                    <a:p>
                      <a:endParaRPr lang="el-GR" sz="1600" dirty="0"/>
                    </a:p>
                  </a:txBody>
                  <a:tcPr/>
                </a:tc>
                <a:extLst>
                  <a:ext uri="{0D108BD9-81ED-4DB2-BD59-A6C34878D82A}">
                    <a16:rowId xmlns:a16="http://schemas.microsoft.com/office/drawing/2014/main" val="10005"/>
                  </a:ext>
                </a:extLst>
              </a:tr>
              <a:tr h="370840">
                <a:tc>
                  <a:txBody>
                    <a:bodyPr/>
                    <a:lstStyle/>
                    <a:p>
                      <a:r>
                        <a:rPr lang="en-US" sz="1600" b="0" dirty="0"/>
                        <a:t>No</a:t>
                      </a:r>
                      <a:endParaRPr lang="el-GR" sz="1600" b="0" dirty="0"/>
                    </a:p>
                  </a:txBody>
                  <a:tcPr/>
                </a:tc>
                <a:tc>
                  <a:txBody>
                    <a:bodyPr/>
                    <a:lstStyle/>
                    <a:p>
                      <a:r>
                        <a:rPr lang="en-US" sz="1600" dirty="0"/>
                        <a:t>H</a:t>
                      </a:r>
                      <a:r>
                        <a:rPr lang="en-US" sz="1600" baseline="-25000" dirty="0"/>
                        <a:t>o</a:t>
                      </a:r>
                      <a:r>
                        <a:rPr lang="en-US" sz="1600" baseline="0" dirty="0"/>
                        <a:t>: </a:t>
                      </a:r>
                      <a:r>
                        <a:rPr lang="en-GB" sz="1600" b="0" i="0" u="none" strike="noStrike" kern="1200" baseline="0" dirty="0">
                          <a:solidFill>
                            <a:schemeClr val="dk1"/>
                          </a:solidFill>
                          <a:latin typeface="+mn-lt"/>
                          <a:ea typeface="+mn-ea"/>
                          <a:cs typeface="+mn-cs"/>
                        </a:rPr>
                        <a:t>xi: logistic case ex</a:t>
                      </a:r>
                      <a:endParaRPr lang="el-GR" sz="1600" baseline="-25000" dirty="0"/>
                    </a:p>
                  </a:txBody>
                  <a:tcPr/>
                </a:tc>
                <a:tc>
                  <a:txBody>
                    <a:bodyPr/>
                    <a:lstStyle/>
                    <a:p>
                      <a:endParaRPr lang="el-GR" sz="1600" dirty="0"/>
                    </a:p>
                  </a:txBody>
                  <a:tcPr/>
                </a:tc>
                <a:extLst>
                  <a:ext uri="{0D108BD9-81ED-4DB2-BD59-A6C34878D82A}">
                    <a16:rowId xmlns:a16="http://schemas.microsoft.com/office/drawing/2014/main" val="10006"/>
                  </a:ext>
                </a:extLst>
              </a:tr>
              <a:tr h="370840">
                <a:tc>
                  <a:txBody>
                    <a:bodyPr/>
                    <a:lstStyle/>
                    <a:p>
                      <a:r>
                        <a:rPr lang="en-US" sz="1600" b="0" dirty="0"/>
                        <a:t>Yes</a:t>
                      </a:r>
                      <a:endParaRPr lang="el-GR" sz="1600" b="0" dirty="0"/>
                    </a:p>
                  </a:txBody>
                  <a:tcPr/>
                </a:tc>
                <a:tc>
                  <a:txBody>
                    <a:bodyPr/>
                    <a:lstStyle/>
                    <a:p>
                      <a:endParaRPr lang="el-GR" sz="16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H</a:t>
                      </a:r>
                      <a:r>
                        <a:rPr lang="en-US" sz="1600" baseline="-25000" dirty="0"/>
                        <a:t>1</a:t>
                      </a:r>
                      <a:r>
                        <a:rPr lang="en-US" sz="1600" baseline="0" dirty="0"/>
                        <a:t>: </a:t>
                      </a:r>
                      <a:r>
                        <a:rPr lang="en-GB" sz="1600" b="0" i="0" u="none" strike="noStrike" kern="1200" baseline="0" dirty="0">
                          <a:solidFill>
                            <a:schemeClr val="dk1"/>
                          </a:solidFill>
                          <a:latin typeface="+mn-lt"/>
                          <a:ea typeface="+mn-ea"/>
                          <a:cs typeface="+mn-cs"/>
                        </a:rPr>
                        <a:t>xi: logistic case </a:t>
                      </a:r>
                      <a:r>
                        <a:rPr lang="en-GB" sz="1600" b="0" i="0" u="none" strike="noStrike" kern="1200" baseline="0" dirty="0" err="1">
                          <a:solidFill>
                            <a:schemeClr val="dk1"/>
                          </a:solidFill>
                          <a:latin typeface="+mn-lt"/>
                          <a:ea typeface="+mn-ea"/>
                          <a:cs typeface="+mn-cs"/>
                        </a:rPr>
                        <a:t>i.ex</a:t>
                      </a:r>
                      <a:endParaRPr lang="el-GR" sz="1600" baseline="-25000" dirty="0"/>
                    </a:p>
                  </a:txBody>
                  <a:tcPr/>
                </a:tc>
                <a:extLst>
                  <a:ext uri="{0D108BD9-81ED-4DB2-BD59-A6C34878D82A}">
                    <a16:rowId xmlns:a16="http://schemas.microsoft.com/office/drawing/2014/main" val="10007"/>
                  </a:ext>
                </a:extLst>
              </a:tr>
              <a:tr h="370840">
                <a:tc>
                  <a:txBody>
                    <a:bodyPr/>
                    <a:lstStyle/>
                    <a:p>
                      <a:r>
                        <a:rPr lang="en-US" sz="1600" b="1" dirty="0"/>
                        <a:t>Confounding (</a:t>
                      </a:r>
                      <a:r>
                        <a:rPr lang="en-US" sz="1600" b="1" dirty="0" err="1"/>
                        <a:t>e.g</a:t>
                      </a:r>
                      <a:r>
                        <a:rPr lang="en-US" sz="1600" b="1" baseline="0" dirty="0"/>
                        <a:t> by age)</a:t>
                      </a:r>
                      <a:r>
                        <a:rPr lang="en-US" sz="1600" b="1" dirty="0"/>
                        <a:t>?</a:t>
                      </a:r>
                      <a:endParaRPr lang="el-GR" sz="1600" b="1" dirty="0"/>
                    </a:p>
                  </a:txBody>
                  <a:tcPr/>
                </a:tc>
                <a:tc>
                  <a:txBody>
                    <a:bodyPr/>
                    <a:lstStyle/>
                    <a:p>
                      <a:endParaRPr lang="el-GR" sz="1600"/>
                    </a:p>
                  </a:txBody>
                  <a:tcPr/>
                </a:tc>
                <a:tc>
                  <a:txBody>
                    <a:bodyPr/>
                    <a:lstStyle/>
                    <a:p>
                      <a:endParaRPr lang="el-GR" sz="1600" dirty="0"/>
                    </a:p>
                  </a:txBody>
                  <a:tcPr/>
                </a:tc>
                <a:extLst>
                  <a:ext uri="{0D108BD9-81ED-4DB2-BD59-A6C34878D82A}">
                    <a16:rowId xmlns:a16="http://schemas.microsoft.com/office/drawing/2014/main" val="10008"/>
                  </a:ext>
                </a:extLst>
              </a:tr>
              <a:tr h="370840">
                <a:tc>
                  <a:txBody>
                    <a:bodyPr/>
                    <a:lstStyle/>
                    <a:p>
                      <a:r>
                        <a:rPr lang="en-US" sz="1600" b="0" dirty="0"/>
                        <a:t>No</a:t>
                      </a:r>
                      <a:endParaRPr lang="el-GR"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H</a:t>
                      </a:r>
                      <a:r>
                        <a:rPr lang="en-US" sz="1600" baseline="-25000" dirty="0"/>
                        <a:t>o</a:t>
                      </a:r>
                      <a:r>
                        <a:rPr lang="en-US" sz="1600" baseline="0" dirty="0"/>
                        <a:t>: </a:t>
                      </a:r>
                      <a:r>
                        <a:rPr lang="en-GB" sz="1600" b="0" i="0" u="none" strike="noStrike" kern="1200" baseline="0" dirty="0">
                          <a:solidFill>
                            <a:schemeClr val="dk1"/>
                          </a:solidFill>
                          <a:latin typeface="+mn-lt"/>
                          <a:ea typeface="+mn-ea"/>
                          <a:cs typeface="+mn-cs"/>
                        </a:rPr>
                        <a:t>xi: logistic case </a:t>
                      </a:r>
                      <a:r>
                        <a:rPr lang="en-GB" sz="1600" b="0" i="0" u="none" strike="noStrike" kern="1200" baseline="0" dirty="0" err="1">
                          <a:solidFill>
                            <a:schemeClr val="dk1"/>
                          </a:solidFill>
                          <a:latin typeface="+mn-lt"/>
                          <a:ea typeface="+mn-ea"/>
                          <a:cs typeface="+mn-cs"/>
                        </a:rPr>
                        <a:t>i.ex</a:t>
                      </a:r>
                      <a:endParaRPr lang="el-GR" sz="1600" dirty="0"/>
                    </a:p>
                  </a:txBody>
                  <a:tcPr/>
                </a:tc>
                <a:tc>
                  <a:txBody>
                    <a:bodyPr/>
                    <a:lstStyle/>
                    <a:p>
                      <a:endParaRPr lang="el-GR" sz="1600" dirty="0"/>
                    </a:p>
                  </a:txBody>
                  <a:tcPr/>
                </a:tc>
                <a:extLst>
                  <a:ext uri="{0D108BD9-81ED-4DB2-BD59-A6C34878D82A}">
                    <a16:rowId xmlns:a16="http://schemas.microsoft.com/office/drawing/2014/main" val="10009"/>
                  </a:ext>
                </a:extLst>
              </a:tr>
              <a:tr h="370840">
                <a:tc>
                  <a:txBody>
                    <a:bodyPr/>
                    <a:lstStyle/>
                    <a:p>
                      <a:r>
                        <a:rPr lang="en-US" sz="1600" b="0" dirty="0"/>
                        <a:t>Yes</a:t>
                      </a:r>
                      <a:endParaRPr lang="el-GR" sz="1600" b="0" dirty="0"/>
                    </a:p>
                  </a:txBody>
                  <a:tcPr/>
                </a:tc>
                <a:tc>
                  <a:txBody>
                    <a:bodyPr/>
                    <a:lstStyle/>
                    <a:p>
                      <a:endParaRPr lang="el-GR" sz="16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H</a:t>
                      </a:r>
                      <a:r>
                        <a:rPr lang="en-US" sz="1600" baseline="-25000" dirty="0"/>
                        <a:t>1</a:t>
                      </a:r>
                      <a:r>
                        <a:rPr lang="en-US" sz="1600" baseline="0" dirty="0"/>
                        <a:t>: </a:t>
                      </a:r>
                      <a:r>
                        <a:rPr lang="en-GB" sz="1600" b="0" i="0" u="none" strike="noStrike" kern="1200" baseline="0" dirty="0">
                          <a:solidFill>
                            <a:schemeClr val="dk1"/>
                          </a:solidFill>
                          <a:latin typeface="+mn-lt"/>
                          <a:ea typeface="+mn-ea"/>
                          <a:cs typeface="+mn-cs"/>
                        </a:rPr>
                        <a:t>xi: logistic case </a:t>
                      </a:r>
                      <a:r>
                        <a:rPr lang="en-GB" sz="1600" b="0" i="0" u="none" strike="noStrike" kern="1200" baseline="0" dirty="0" err="1">
                          <a:solidFill>
                            <a:schemeClr val="dk1"/>
                          </a:solidFill>
                          <a:latin typeface="+mn-lt"/>
                          <a:ea typeface="+mn-ea"/>
                          <a:cs typeface="+mn-cs"/>
                        </a:rPr>
                        <a:t>i.ex</a:t>
                      </a:r>
                      <a:r>
                        <a:rPr lang="en-GB" sz="1600" b="0" i="0" u="none" strike="noStrike" kern="1200" baseline="0" dirty="0">
                          <a:solidFill>
                            <a:schemeClr val="dk1"/>
                          </a:solidFill>
                          <a:latin typeface="+mn-lt"/>
                          <a:ea typeface="+mn-ea"/>
                          <a:cs typeface="+mn-cs"/>
                        </a:rPr>
                        <a:t> </a:t>
                      </a:r>
                      <a:r>
                        <a:rPr lang="en-GB" sz="1600" b="0" i="0" u="none" strike="noStrike" kern="1200" baseline="0" dirty="0" err="1">
                          <a:solidFill>
                            <a:schemeClr val="dk1"/>
                          </a:solidFill>
                          <a:latin typeface="+mn-lt"/>
                          <a:ea typeface="+mn-ea"/>
                          <a:cs typeface="+mn-cs"/>
                        </a:rPr>
                        <a:t>i.age</a:t>
                      </a:r>
                      <a:endParaRPr lang="el-GR" sz="1600" dirty="0"/>
                    </a:p>
                  </a:txBody>
                  <a:tcPr/>
                </a:tc>
                <a:extLst>
                  <a:ext uri="{0D108BD9-81ED-4DB2-BD59-A6C34878D82A}">
                    <a16:rowId xmlns:a16="http://schemas.microsoft.com/office/drawing/2014/main" val="10010"/>
                  </a:ext>
                </a:extLst>
              </a:tr>
              <a:tr h="370840">
                <a:tc>
                  <a:txBody>
                    <a:bodyPr/>
                    <a:lstStyle/>
                    <a:p>
                      <a:r>
                        <a:rPr lang="en-US" sz="1600" b="1" dirty="0"/>
                        <a:t>Interaction between</a:t>
                      </a:r>
                      <a:r>
                        <a:rPr lang="en-US" sz="1600" b="1" baseline="0" dirty="0"/>
                        <a:t> ex and age?</a:t>
                      </a:r>
                      <a:endParaRPr lang="el-GR" sz="1600" b="1" dirty="0"/>
                    </a:p>
                  </a:txBody>
                  <a:tcPr/>
                </a:tc>
                <a:tc>
                  <a:txBody>
                    <a:bodyPr/>
                    <a:lstStyle/>
                    <a:p>
                      <a:endParaRPr lang="el-GR" sz="1600"/>
                    </a:p>
                  </a:txBody>
                  <a:tcPr/>
                </a:tc>
                <a:tc>
                  <a:txBody>
                    <a:bodyPr/>
                    <a:lstStyle/>
                    <a:p>
                      <a:endParaRPr lang="el-GR" sz="1600" dirty="0"/>
                    </a:p>
                  </a:txBody>
                  <a:tcPr/>
                </a:tc>
                <a:extLst>
                  <a:ext uri="{0D108BD9-81ED-4DB2-BD59-A6C34878D82A}">
                    <a16:rowId xmlns:a16="http://schemas.microsoft.com/office/drawing/2014/main" val="10011"/>
                  </a:ext>
                </a:extLst>
              </a:tr>
              <a:tr h="370840">
                <a:tc>
                  <a:txBody>
                    <a:bodyPr/>
                    <a:lstStyle/>
                    <a:p>
                      <a:r>
                        <a:rPr lang="en-US" sz="1600" dirty="0"/>
                        <a:t>No</a:t>
                      </a:r>
                      <a:endParaRPr lang="el-GR" sz="1600" dirty="0"/>
                    </a:p>
                  </a:txBody>
                  <a:tcPr/>
                </a:tc>
                <a:tc>
                  <a:txBody>
                    <a:bodyPr/>
                    <a:lstStyle/>
                    <a:p>
                      <a:r>
                        <a:rPr lang="en-US" sz="1600" dirty="0" err="1"/>
                        <a:t>H</a:t>
                      </a:r>
                      <a:r>
                        <a:rPr lang="en-US" sz="1600" baseline="-25000" dirty="0" err="1"/>
                        <a:t>o</a:t>
                      </a:r>
                      <a:r>
                        <a:rPr lang="en-US" sz="1600" baseline="0" dirty="0" err="1"/>
                        <a:t>:</a:t>
                      </a:r>
                      <a:r>
                        <a:rPr lang="en-US" sz="1600" b="0" i="0" u="none" strike="noStrike" kern="1200" baseline="0" dirty="0" err="1">
                          <a:solidFill>
                            <a:schemeClr val="dk1"/>
                          </a:solidFill>
                          <a:latin typeface="+mn-lt"/>
                          <a:ea typeface="+mn-ea"/>
                          <a:cs typeface="+mn-cs"/>
                        </a:rPr>
                        <a:t>xi</a:t>
                      </a:r>
                      <a:r>
                        <a:rPr lang="en-US" sz="1600" b="0" i="0" u="none" strike="noStrike" kern="1200" baseline="0" dirty="0">
                          <a:solidFill>
                            <a:schemeClr val="dk1"/>
                          </a:solidFill>
                          <a:latin typeface="+mn-lt"/>
                          <a:ea typeface="+mn-ea"/>
                          <a:cs typeface="+mn-cs"/>
                        </a:rPr>
                        <a:t>: logistic case </a:t>
                      </a:r>
                      <a:r>
                        <a:rPr lang="en-US" sz="1600" b="0" i="0" u="none" strike="noStrike" kern="1200" baseline="0" dirty="0" err="1">
                          <a:solidFill>
                            <a:schemeClr val="dk1"/>
                          </a:solidFill>
                          <a:latin typeface="+mn-lt"/>
                          <a:ea typeface="+mn-ea"/>
                          <a:cs typeface="+mn-cs"/>
                        </a:rPr>
                        <a:t>i.ed</a:t>
                      </a:r>
                      <a:r>
                        <a:rPr lang="en-US" sz="1600" b="0" i="0" u="none" strike="noStrike" kern="1200" baseline="0" dirty="0">
                          <a:solidFill>
                            <a:schemeClr val="dk1"/>
                          </a:solidFill>
                          <a:latin typeface="+mn-lt"/>
                          <a:ea typeface="+mn-ea"/>
                          <a:cs typeface="+mn-cs"/>
                        </a:rPr>
                        <a:t> </a:t>
                      </a:r>
                      <a:r>
                        <a:rPr lang="en-US" sz="1600" b="0" i="0" u="none" strike="noStrike" kern="1200" baseline="0" dirty="0" err="1">
                          <a:solidFill>
                            <a:schemeClr val="dk1"/>
                          </a:solidFill>
                          <a:latin typeface="+mn-lt"/>
                          <a:ea typeface="+mn-ea"/>
                          <a:cs typeface="+mn-cs"/>
                        </a:rPr>
                        <a:t>i.age</a:t>
                      </a:r>
                      <a:endParaRPr lang="el-GR" sz="1600" dirty="0"/>
                    </a:p>
                  </a:txBody>
                  <a:tcPr/>
                </a:tc>
                <a:tc>
                  <a:txBody>
                    <a:bodyPr/>
                    <a:lstStyle/>
                    <a:p>
                      <a:endParaRPr lang="el-GR" sz="1600" dirty="0"/>
                    </a:p>
                  </a:txBody>
                  <a:tcPr/>
                </a:tc>
                <a:extLst>
                  <a:ext uri="{0D108BD9-81ED-4DB2-BD59-A6C34878D82A}">
                    <a16:rowId xmlns:a16="http://schemas.microsoft.com/office/drawing/2014/main" val="10012"/>
                  </a:ext>
                </a:extLst>
              </a:tr>
              <a:tr h="370840">
                <a:tc>
                  <a:txBody>
                    <a:bodyPr/>
                    <a:lstStyle/>
                    <a:p>
                      <a:r>
                        <a:rPr lang="en-US" sz="1600" dirty="0"/>
                        <a:t>Yes</a:t>
                      </a:r>
                      <a:endParaRPr lang="el-GR" sz="1600" dirty="0"/>
                    </a:p>
                  </a:txBody>
                  <a:tcPr/>
                </a:tc>
                <a:tc>
                  <a:txBody>
                    <a:bodyPr/>
                    <a:lstStyle/>
                    <a:p>
                      <a:endParaRPr lang="el-GR" sz="16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H</a:t>
                      </a:r>
                      <a:r>
                        <a:rPr lang="en-US" sz="1600" baseline="-25000" dirty="0"/>
                        <a:t>1</a:t>
                      </a:r>
                      <a:r>
                        <a:rPr lang="en-US" sz="1600" baseline="0" dirty="0"/>
                        <a:t>: </a:t>
                      </a:r>
                      <a:r>
                        <a:rPr lang="en-GB" sz="1600" b="0" i="0" u="none" strike="noStrike" kern="1200" baseline="0" dirty="0">
                          <a:solidFill>
                            <a:schemeClr val="dk1"/>
                          </a:solidFill>
                          <a:latin typeface="+mn-lt"/>
                          <a:ea typeface="+mn-ea"/>
                          <a:cs typeface="+mn-cs"/>
                        </a:rPr>
                        <a:t>xi: logistic case </a:t>
                      </a:r>
                      <a:r>
                        <a:rPr lang="en-GB" sz="1600" b="0" i="0" u="none" strike="noStrike" kern="1200" baseline="0" dirty="0" err="1">
                          <a:solidFill>
                            <a:schemeClr val="dk1"/>
                          </a:solidFill>
                          <a:latin typeface="+mn-lt"/>
                          <a:ea typeface="+mn-ea"/>
                          <a:cs typeface="+mn-cs"/>
                        </a:rPr>
                        <a:t>i.ex</a:t>
                      </a:r>
                      <a:r>
                        <a:rPr lang="en-GB" sz="1600" b="0" i="0" u="none" strike="noStrike" kern="1200" baseline="0" dirty="0">
                          <a:solidFill>
                            <a:schemeClr val="dk1"/>
                          </a:solidFill>
                          <a:latin typeface="+mn-lt"/>
                          <a:ea typeface="+mn-ea"/>
                          <a:cs typeface="+mn-cs"/>
                        </a:rPr>
                        <a:t>*</a:t>
                      </a:r>
                      <a:r>
                        <a:rPr lang="en-GB" sz="1600" b="0" i="0" u="none" strike="noStrike" kern="1200" baseline="0" dirty="0" err="1">
                          <a:solidFill>
                            <a:schemeClr val="dk1"/>
                          </a:solidFill>
                          <a:latin typeface="+mn-lt"/>
                          <a:ea typeface="+mn-ea"/>
                          <a:cs typeface="+mn-cs"/>
                        </a:rPr>
                        <a:t>i.age</a:t>
                      </a:r>
                      <a:endParaRPr lang="el-GR" sz="1600" dirty="0"/>
                    </a:p>
                  </a:txBody>
                  <a:tcPr/>
                </a:tc>
                <a:extLst>
                  <a:ext uri="{0D108BD9-81ED-4DB2-BD59-A6C34878D82A}">
                    <a16:rowId xmlns:a16="http://schemas.microsoft.com/office/drawing/2014/main" val="10013"/>
                  </a:ext>
                </a:extLst>
              </a:tr>
            </a:tbl>
          </a:graphicData>
        </a:graphic>
      </p:graphicFrame>
      <p:sp>
        <p:nvSpPr>
          <p:cNvPr id="2" name="Θέση αριθμού διαφάνειας 1"/>
          <p:cNvSpPr>
            <a:spLocks noGrp="1"/>
          </p:cNvSpPr>
          <p:nvPr>
            <p:ph type="sldNum" sz="quarter" idx="12"/>
          </p:nvPr>
        </p:nvSpPr>
        <p:spPr/>
        <p:txBody>
          <a:bodyPr/>
          <a:lstStyle/>
          <a:p>
            <a:fld id="{63A1716D-785E-498B-B65C-0125213A9251}" type="slidenum">
              <a:rPr lang="el-GR" smtClean="0"/>
              <a:pPr/>
              <a:t>6</a:t>
            </a:fld>
            <a:endParaRPr lang="el-GR"/>
          </a:p>
        </p:txBody>
      </p:sp>
    </p:spTree>
    <p:extLst>
      <p:ext uri="{BB962C8B-B14F-4D97-AF65-F5344CB8AC3E}">
        <p14:creationId xmlns:p14="http://schemas.microsoft.com/office/powerpoint/2010/main" val="1585411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332333"/>
            <a:ext cx="9108504" cy="830997"/>
          </a:xfrm>
          <a:prstGeom prst="rect">
            <a:avLst/>
          </a:prstGeom>
          <a:noFill/>
        </p:spPr>
        <p:txBody>
          <a:bodyPr wrap="square" rtlCol="0">
            <a:spAutoFit/>
          </a:bodyPr>
          <a:lstStyle/>
          <a:p>
            <a:pPr algn="ctr"/>
            <a:r>
              <a:rPr lang="en-US" sz="2400" b="1" dirty="0">
                <a:solidFill>
                  <a:srgbClr val="FF0000"/>
                </a:solidFill>
              </a:rPr>
              <a:t>Models usually assume </a:t>
            </a:r>
            <a:r>
              <a:rPr lang="en-US" sz="2400" b="1" dirty="0" err="1">
                <a:solidFill>
                  <a:srgbClr val="FF0000"/>
                </a:solidFill>
              </a:rPr>
              <a:t>multiplivativity</a:t>
            </a:r>
            <a:r>
              <a:rPr lang="en-US" sz="2400" b="1" dirty="0">
                <a:solidFill>
                  <a:srgbClr val="FF0000"/>
                </a:solidFill>
              </a:rPr>
              <a:t> of associations (effects?)</a:t>
            </a:r>
            <a:endParaRPr lang="el-GR" sz="2400" b="1" dirty="0">
              <a:solidFill>
                <a:srgbClr val="FF0000"/>
              </a:solidFill>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814047423"/>
                  </p:ext>
                </p:extLst>
              </p:nvPr>
            </p:nvGraphicFramePr>
            <p:xfrm>
              <a:off x="-36512" y="1099034"/>
              <a:ext cx="9145016" cy="3975990"/>
            </p:xfrm>
            <a:graphic>
              <a:graphicData uri="http://schemas.openxmlformats.org/drawingml/2006/table">
                <a:tbl>
                  <a:tblPr firstRow="1" bandRow="1">
                    <a:tableStyleId>{5C22544A-7EE6-4342-B048-85BDC9FD1C3A}</a:tableStyleId>
                  </a:tblPr>
                  <a:tblGrid>
                    <a:gridCol w="4456112">
                      <a:extLst>
                        <a:ext uri="{9D8B030D-6E8A-4147-A177-3AD203B41FA5}">
                          <a16:colId xmlns:a16="http://schemas.microsoft.com/office/drawing/2014/main" val="20000"/>
                        </a:ext>
                      </a:extLst>
                    </a:gridCol>
                    <a:gridCol w="4688904">
                      <a:extLst>
                        <a:ext uri="{9D8B030D-6E8A-4147-A177-3AD203B41FA5}">
                          <a16:colId xmlns:a16="http://schemas.microsoft.com/office/drawing/2014/main" val="20001"/>
                        </a:ext>
                      </a:extLst>
                    </a:gridCol>
                  </a:tblGrid>
                  <a:tr h="5839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t>Multiplicative models</a:t>
                          </a:r>
                        </a:p>
                        <a:p>
                          <a:endParaRPr lang="el-GR" dirty="0"/>
                        </a:p>
                      </a:txBody>
                      <a:tcPr/>
                    </a:tc>
                    <a:tc>
                      <a:txBody>
                        <a:bodyPr/>
                        <a:lstStyle/>
                        <a:p>
                          <a:endParaRPr lang="el-GR"/>
                        </a:p>
                      </a:txBody>
                      <a:tcPr/>
                    </a:tc>
                    <a:extLst>
                      <a:ext uri="{0D108BD9-81ED-4DB2-BD59-A6C34878D82A}">
                        <a16:rowId xmlns:a16="http://schemas.microsoft.com/office/drawing/2014/main" val="10000"/>
                      </a:ext>
                    </a:extLst>
                  </a:tr>
                  <a:tr h="333676">
                    <a:tc>
                      <a:txBody>
                        <a:bodyPr/>
                        <a:lstStyle/>
                        <a:p>
                          <a:r>
                            <a:rPr lang="en-GB" sz="1800" dirty="0">
                              <a:solidFill>
                                <a:srgbClr val="FF0000"/>
                              </a:solidFill>
                            </a:rPr>
                            <a:t>model log(rate) </a:t>
                          </a:r>
                          <a:endParaRPr lang="el-GR" dirty="0">
                            <a:solidFill>
                              <a:srgbClr val="FF0000"/>
                            </a:solidFill>
                          </a:endParaRPr>
                        </a:p>
                      </a:txBody>
                      <a:tcPr/>
                    </a:tc>
                    <a:tc>
                      <a:txBody>
                        <a:bodyPr/>
                        <a:lstStyle/>
                        <a:p>
                          <a:r>
                            <a:rPr lang="en-GB" sz="1800" dirty="0">
                              <a:solidFill>
                                <a:srgbClr val="FF0000"/>
                              </a:solidFill>
                            </a:rPr>
                            <a:t>Poisson, Cox</a:t>
                          </a:r>
                          <a:endParaRPr lang="el-GR" dirty="0">
                            <a:solidFill>
                              <a:srgbClr val="FF0000"/>
                            </a:solidFill>
                          </a:endParaRPr>
                        </a:p>
                      </a:txBody>
                      <a:tcPr/>
                    </a:tc>
                    <a:extLst>
                      <a:ext uri="{0D108BD9-81ED-4DB2-BD59-A6C34878D82A}">
                        <a16:rowId xmlns:a16="http://schemas.microsoft.com/office/drawing/2014/main" val="10001"/>
                      </a:ext>
                    </a:extLst>
                  </a:tr>
                  <a:tr h="604036">
                    <a:tc>
                      <a:txBody>
                        <a:bodyPr/>
                        <a:lstStyle/>
                        <a:p>
                          <a:r>
                            <a:rPr lang="en-US" dirty="0"/>
                            <a:t>Log(rate)</a:t>
                          </a:r>
                          <a:r>
                            <a:rPr lang="en-US" baseline="0" dirty="0"/>
                            <a:t> = log(baseline rate)</a:t>
                          </a:r>
                          <a14:m>
                            <m:oMath xmlns:m="http://schemas.openxmlformats.org/officeDocument/2006/math">
                              <m:r>
                                <a:rPr lang="en-US" b="0" i="1" baseline="0" smtClean="0">
                                  <a:latin typeface="Cambria Math"/>
                                </a:rPr>
                                <m:t>+</m:t>
                              </m:r>
                              <m:sSub>
                                <m:sSubPr>
                                  <m:ctrlPr>
                                    <a:rPr lang="en-US" b="0" i="1" baseline="0" smtClean="0">
                                      <a:latin typeface="Cambria Math" panose="02040503050406030204" pitchFamily="18" charset="0"/>
                                    </a:rPr>
                                  </m:ctrlPr>
                                </m:sSubPr>
                                <m:e>
                                  <m:r>
                                    <a:rPr lang="el-GR" b="0" i="1" baseline="0" smtClean="0">
                                      <a:latin typeface="Cambria Math"/>
                                    </a:rPr>
                                    <m:t>𝛽</m:t>
                                  </m:r>
                                </m:e>
                                <m:sub>
                                  <m:r>
                                    <a:rPr lang="en-US" b="0" i="1" baseline="0" smtClean="0">
                                      <a:latin typeface="Cambria Math"/>
                                    </a:rPr>
                                    <m:t>1</m:t>
                                  </m:r>
                                </m:sub>
                              </m:sSub>
                              <m:sSub>
                                <m:sSubPr>
                                  <m:ctrlPr>
                                    <a:rPr lang="en-US" b="0" i="1" baseline="0" smtClean="0">
                                      <a:latin typeface="Cambria Math" panose="02040503050406030204" pitchFamily="18" charset="0"/>
                                    </a:rPr>
                                  </m:ctrlPr>
                                </m:sSubPr>
                                <m:e>
                                  <m:r>
                                    <a:rPr lang="en-US" b="0" i="1" baseline="0" smtClean="0">
                                      <a:latin typeface="Cambria Math"/>
                                    </a:rPr>
                                    <m:t>𝑋</m:t>
                                  </m:r>
                                </m:e>
                                <m:sub>
                                  <m:r>
                                    <a:rPr lang="en-US" b="0" i="1" baseline="0" smtClean="0">
                                      <a:latin typeface="Cambria Math"/>
                                    </a:rPr>
                                    <m:t>1</m:t>
                                  </m:r>
                                </m:sub>
                              </m:sSub>
                              <m:r>
                                <a:rPr lang="en-US" b="0" i="1" baseline="0" smtClean="0">
                                  <a:latin typeface="Cambria Math"/>
                                </a:rPr>
                                <m:t>+</m:t>
                              </m:r>
                              <m:nary>
                                <m:naryPr>
                                  <m:chr m:val="∑"/>
                                  <m:ctrlPr>
                                    <a:rPr lang="en-US" b="0" i="1" baseline="0" smtClean="0">
                                      <a:latin typeface="Cambria Math" panose="02040503050406030204" pitchFamily="18" charset="0"/>
                                    </a:rPr>
                                  </m:ctrlPr>
                                </m:naryPr>
                                <m:sub>
                                  <m:r>
                                    <m:rPr>
                                      <m:brk m:alnAt="23"/>
                                    </m:rPr>
                                    <a:rPr lang="en-US" b="0" i="1" baseline="0" smtClean="0">
                                      <a:latin typeface="Cambria Math"/>
                                    </a:rPr>
                                    <m:t>𝑖</m:t>
                                  </m:r>
                                  <m:r>
                                    <a:rPr lang="en-US" b="0" i="1" baseline="0" smtClean="0">
                                      <a:latin typeface="Cambria Math"/>
                                    </a:rPr>
                                    <m:t>=2</m:t>
                                  </m:r>
                                </m:sub>
                                <m:sup>
                                  <m:r>
                                    <a:rPr lang="en-US" b="0" i="1" baseline="0" smtClean="0">
                                      <a:latin typeface="Cambria Math"/>
                                    </a:rPr>
                                    <m:t>𝑘</m:t>
                                  </m:r>
                                </m:sup>
                                <m:e>
                                  <m:sSub>
                                    <m:sSubPr>
                                      <m:ctrlPr>
                                        <a:rPr lang="en-US" b="0" i="1" baseline="0" smtClean="0">
                                          <a:latin typeface="Cambria Math" panose="02040503050406030204" pitchFamily="18" charset="0"/>
                                        </a:rPr>
                                      </m:ctrlPr>
                                    </m:sSubPr>
                                    <m:e>
                                      <m:r>
                                        <a:rPr lang="el-GR" b="0" i="1" baseline="0" smtClean="0">
                                          <a:latin typeface="Cambria Math"/>
                                        </a:rPr>
                                        <m:t>𝛽</m:t>
                                      </m:r>
                                    </m:e>
                                    <m:sub>
                                      <m:r>
                                        <a:rPr lang="en-US" b="0" i="1" baseline="0" smtClean="0">
                                          <a:latin typeface="Cambria Math"/>
                                        </a:rPr>
                                        <m:t>𝑖</m:t>
                                      </m:r>
                                    </m:sub>
                                  </m:sSub>
                                  <m:sSub>
                                    <m:sSubPr>
                                      <m:ctrlPr>
                                        <a:rPr lang="en-US" b="0" i="1" baseline="0" smtClean="0">
                                          <a:latin typeface="Cambria Math" panose="02040503050406030204" pitchFamily="18" charset="0"/>
                                        </a:rPr>
                                      </m:ctrlPr>
                                    </m:sSubPr>
                                    <m:e>
                                      <m:r>
                                        <a:rPr lang="en-US" b="0" i="1" baseline="0" smtClean="0">
                                          <a:latin typeface="Cambria Math"/>
                                        </a:rPr>
                                        <m:t>𝑋</m:t>
                                      </m:r>
                                    </m:e>
                                    <m:sub>
                                      <m:r>
                                        <a:rPr lang="en-US" b="0" i="1" baseline="0" smtClean="0">
                                          <a:latin typeface="Cambria Math"/>
                                        </a:rPr>
                                        <m:t>𝑖</m:t>
                                      </m:r>
                                    </m:sub>
                                  </m:sSub>
                                </m:e>
                              </m:nary>
                            </m:oMath>
                          </a14:m>
                          <a:endParaRPr lang="el-GR" dirty="0"/>
                        </a:p>
                      </a:txBody>
                      <a:tcPr/>
                    </a:tc>
                    <a:tc>
                      <a:txBody>
                        <a:bodyPr/>
                        <a:lstStyle/>
                        <a:p>
                          <a:r>
                            <a:rPr lang="en-GB" sz="1800" b="0" i="0" u="none" strike="noStrike" kern="1200" baseline="0" dirty="0">
                              <a:solidFill>
                                <a:schemeClr val="dk1"/>
                              </a:solidFill>
                              <a:latin typeface="+mn-lt"/>
                              <a:ea typeface="+mn-ea"/>
                              <a:cs typeface="+mn-cs"/>
                            </a:rPr>
                            <a:t>log(rate) = log (baseline rate) + </a:t>
                          </a:r>
                          <a:r>
                            <a:rPr lang="en-GB" sz="1800" b="0" i="0" u="none" strike="noStrike" kern="1200" baseline="0" dirty="0" err="1">
                              <a:solidFill>
                                <a:schemeClr val="dk1"/>
                              </a:solidFill>
                              <a:latin typeface="+mn-lt"/>
                              <a:ea typeface="+mn-ea"/>
                              <a:cs typeface="+mn-cs"/>
                            </a:rPr>
                            <a:t>exp</a:t>
                          </a:r>
                          <a:r>
                            <a:rPr lang="en-GB" sz="1800" b="0" i="0" u="none" strike="noStrike" kern="1200" baseline="0" dirty="0">
                              <a:solidFill>
                                <a:schemeClr val="dk1"/>
                              </a:solidFill>
                              <a:latin typeface="+mn-lt"/>
                              <a:ea typeface="+mn-ea"/>
                              <a:cs typeface="+mn-cs"/>
                            </a:rPr>
                            <a:t> (=X</a:t>
                          </a:r>
                          <a:r>
                            <a:rPr lang="en-GB" sz="1800" b="0" i="0" u="none" strike="noStrike" kern="1200" baseline="-25000" dirty="0">
                              <a:solidFill>
                                <a:schemeClr val="dk1"/>
                              </a:solidFill>
                              <a:latin typeface="+mn-lt"/>
                              <a:ea typeface="+mn-ea"/>
                              <a:cs typeface="+mn-cs"/>
                            </a:rPr>
                            <a:t>1</a:t>
                          </a:r>
                          <a:r>
                            <a:rPr lang="en-GB" sz="1800" b="0" i="0" u="none" strike="noStrike" kern="1200" baseline="0" dirty="0">
                              <a:solidFill>
                                <a:schemeClr val="dk1"/>
                              </a:solidFill>
                              <a:latin typeface="+mn-lt"/>
                              <a:ea typeface="+mn-ea"/>
                              <a:cs typeface="+mn-cs"/>
                            </a:rPr>
                            <a:t>) + confounders (=X</a:t>
                          </a:r>
                          <a:r>
                            <a:rPr lang="en-GB" sz="1800" b="0" i="0" u="none" strike="noStrike" kern="1200" baseline="-25000" dirty="0">
                              <a:solidFill>
                                <a:schemeClr val="dk1"/>
                              </a:solidFill>
                              <a:latin typeface="+mn-lt"/>
                              <a:ea typeface="+mn-ea"/>
                              <a:cs typeface="+mn-cs"/>
                            </a:rPr>
                            <a:t>i </a:t>
                          </a:r>
                          <a:r>
                            <a:rPr lang="en-GB" sz="1800" b="0" i="0" u="none" strike="noStrike" kern="1200" baseline="0" dirty="0">
                              <a:solidFill>
                                <a:schemeClr val="dk1"/>
                              </a:solidFill>
                              <a:latin typeface="+mn-lt"/>
                              <a:ea typeface="+mn-ea"/>
                              <a:cs typeface="+mn-cs"/>
                            </a:rPr>
                            <a:t>i=2,…k)</a:t>
                          </a:r>
                          <a:endParaRPr lang="el-GR" baseline="0" dirty="0"/>
                        </a:p>
                      </a:txBody>
                      <a:tcPr/>
                    </a:tc>
                    <a:extLst>
                      <a:ext uri="{0D108BD9-81ED-4DB2-BD59-A6C34878D82A}">
                        <a16:rowId xmlns:a16="http://schemas.microsoft.com/office/drawing/2014/main" val="10002"/>
                      </a:ext>
                    </a:extLst>
                  </a:tr>
                  <a:tr h="834191">
                    <a:tc>
                      <a:txBody>
                        <a:bodyPr/>
                        <a:lstStyle/>
                        <a:p>
                          <a:r>
                            <a:rPr lang="en-US" dirty="0"/>
                            <a:t>Rate= </a:t>
                          </a:r>
                          <a14:m>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a:rPr>
                                    <m:t>𝑒</m:t>
                                  </m:r>
                                </m:e>
                                <m:sup>
                                  <m:r>
                                    <a:rPr lang="en-US" b="0" i="0" baseline="0" smtClean="0">
                                      <a:latin typeface="Cambria Math"/>
                                    </a:rPr>
                                    <m:t>(</m:t>
                                  </m:r>
                                  <m:r>
                                    <a:rPr lang="en-US" b="0" i="1" baseline="0" smtClean="0">
                                      <a:latin typeface="Cambria Math"/>
                                    </a:rPr>
                                    <m:t>𝑏𝑎𝑠𝑙𝑖𝑛𝑒</m:t>
                                  </m:r>
                                  <m:r>
                                    <a:rPr lang="en-US" b="0" i="1" baseline="0" smtClean="0">
                                      <a:latin typeface="Cambria Math"/>
                                    </a:rPr>
                                    <m:t> </m:t>
                                  </m:r>
                                  <m:r>
                                    <a:rPr lang="en-US" b="0" i="1" baseline="0" smtClean="0">
                                      <a:latin typeface="Cambria Math"/>
                                    </a:rPr>
                                    <m:t>𝑟𝑎𝑡𝑒</m:t>
                                  </m:r>
                                  <m:r>
                                    <a:rPr lang="en-US" b="0" i="1" baseline="0" smtClean="0">
                                      <a:latin typeface="Cambria Math"/>
                                    </a:rPr>
                                    <m:t>)</m:t>
                                  </m:r>
                                </m:sup>
                              </m:sSup>
                              <m:sSup>
                                <m:sSupPr>
                                  <m:ctrlPr>
                                    <a:rPr lang="en-US" b="0" i="1" baseline="0" smtClean="0">
                                      <a:latin typeface="Cambria Math" panose="02040503050406030204" pitchFamily="18" charset="0"/>
                                    </a:rPr>
                                  </m:ctrlPr>
                                </m:sSupPr>
                                <m:e>
                                  <m:r>
                                    <a:rPr lang="en-US" b="0" i="1" baseline="0" smtClean="0">
                                      <a:latin typeface="Cambria Math"/>
                                    </a:rPr>
                                    <m:t>𝑒</m:t>
                                  </m:r>
                                </m:e>
                                <m:sup>
                                  <m:r>
                                    <a:rPr lang="en-US" b="0" i="1" baseline="0" smtClean="0">
                                      <a:latin typeface="Cambria Math"/>
                                    </a:rPr>
                                    <m:t>(</m:t>
                                  </m:r>
                                  <m:sSub>
                                    <m:sSubPr>
                                      <m:ctrlPr>
                                        <a:rPr lang="en-US" b="0" i="1" baseline="0" smtClean="0">
                                          <a:latin typeface="Cambria Math" panose="02040503050406030204" pitchFamily="18" charset="0"/>
                                        </a:rPr>
                                      </m:ctrlPr>
                                    </m:sSubPr>
                                    <m:e>
                                      <m:r>
                                        <a:rPr lang="el-GR" b="0" i="1" baseline="0" smtClean="0">
                                          <a:latin typeface="Cambria Math"/>
                                        </a:rPr>
                                        <m:t>𝛽</m:t>
                                      </m:r>
                                    </m:e>
                                    <m:sub>
                                      <m:r>
                                        <a:rPr lang="en-US" b="0" i="1" baseline="0" smtClean="0">
                                          <a:latin typeface="Cambria Math"/>
                                        </a:rPr>
                                        <m:t>1</m:t>
                                      </m:r>
                                    </m:sub>
                                  </m:sSub>
                                  <m:sSub>
                                    <m:sSubPr>
                                      <m:ctrlPr>
                                        <a:rPr lang="en-US" b="0" i="1" baseline="0" smtClean="0">
                                          <a:latin typeface="Cambria Math" panose="02040503050406030204" pitchFamily="18" charset="0"/>
                                        </a:rPr>
                                      </m:ctrlPr>
                                    </m:sSubPr>
                                    <m:e>
                                      <m:r>
                                        <a:rPr lang="en-US" b="0" i="1" baseline="0" smtClean="0">
                                          <a:latin typeface="Cambria Math"/>
                                        </a:rPr>
                                        <m:t>𝑋</m:t>
                                      </m:r>
                                    </m:e>
                                    <m:sub>
                                      <m:r>
                                        <a:rPr lang="en-US" b="0" i="1" baseline="0" smtClean="0">
                                          <a:latin typeface="Cambria Math"/>
                                        </a:rPr>
                                        <m:t>1</m:t>
                                      </m:r>
                                    </m:sub>
                                  </m:sSub>
                                  <m:r>
                                    <a:rPr lang="en-US" b="0" i="1" baseline="0" smtClean="0">
                                      <a:latin typeface="Cambria Math"/>
                                    </a:rPr>
                                    <m:t>)</m:t>
                                  </m:r>
                                </m:sup>
                              </m:sSup>
                              <m:nary>
                                <m:naryPr>
                                  <m:chr m:val="∏"/>
                                  <m:ctrlPr>
                                    <a:rPr lang="en-US" b="0" i="1" baseline="0" smtClean="0">
                                      <a:latin typeface="Cambria Math" panose="02040503050406030204" pitchFamily="18" charset="0"/>
                                    </a:rPr>
                                  </m:ctrlPr>
                                </m:naryPr>
                                <m:sub>
                                  <m:r>
                                    <m:rPr>
                                      <m:brk m:alnAt="23"/>
                                    </m:rPr>
                                    <a:rPr lang="en-US" b="0" i="1" baseline="0" smtClean="0">
                                      <a:latin typeface="Cambria Math"/>
                                    </a:rPr>
                                    <m:t>𝑖</m:t>
                                  </m:r>
                                  <m:r>
                                    <a:rPr lang="en-US" b="0" i="1" baseline="0" smtClean="0">
                                      <a:latin typeface="Cambria Math"/>
                                    </a:rPr>
                                    <m:t>=2</m:t>
                                  </m:r>
                                </m:sub>
                                <m:sup>
                                  <m:r>
                                    <a:rPr lang="en-US" b="0" i="1" baseline="0" smtClean="0">
                                      <a:latin typeface="Cambria Math"/>
                                    </a:rPr>
                                    <m:t>𝑘</m:t>
                                  </m:r>
                                </m:sup>
                                <m:e>
                                  <m:sSup>
                                    <m:sSupPr>
                                      <m:ctrlPr>
                                        <a:rPr lang="en-US" b="0" i="1" baseline="0" smtClean="0">
                                          <a:latin typeface="Cambria Math" panose="02040503050406030204" pitchFamily="18" charset="0"/>
                                        </a:rPr>
                                      </m:ctrlPr>
                                    </m:sSupPr>
                                    <m:e>
                                      <m:r>
                                        <a:rPr lang="en-US" b="0" i="1" baseline="0" smtClean="0">
                                          <a:latin typeface="Cambria Math"/>
                                        </a:rPr>
                                        <m:t>𝑒</m:t>
                                      </m:r>
                                    </m:e>
                                    <m:sup>
                                      <m:r>
                                        <a:rPr lang="en-US" b="0" i="1" baseline="0" smtClean="0">
                                          <a:latin typeface="Cambria Math"/>
                                        </a:rPr>
                                        <m:t>(</m:t>
                                      </m:r>
                                      <m:sSub>
                                        <m:sSubPr>
                                          <m:ctrlPr>
                                            <a:rPr lang="en-US" b="0" i="1" baseline="0" smtClean="0">
                                              <a:latin typeface="Cambria Math" panose="02040503050406030204" pitchFamily="18" charset="0"/>
                                            </a:rPr>
                                          </m:ctrlPr>
                                        </m:sSubPr>
                                        <m:e>
                                          <m:r>
                                            <a:rPr lang="el-GR" b="0" i="1" baseline="0" smtClean="0">
                                              <a:latin typeface="Cambria Math"/>
                                            </a:rPr>
                                            <m:t>𝛽</m:t>
                                          </m:r>
                                        </m:e>
                                        <m:sub>
                                          <m:r>
                                            <a:rPr lang="en-US" b="0" i="1" baseline="0" smtClean="0">
                                              <a:latin typeface="Cambria Math"/>
                                            </a:rPr>
                                            <m:t>𝑘</m:t>
                                          </m:r>
                                        </m:sub>
                                      </m:sSub>
                                      <m:sSub>
                                        <m:sSubPr>
                                          <m:ctrlPr>
                                            <a:rPr lang="en-US" b="0" i="1" baseline="0" smtClean="0">
                                              <a:latin typeface="Cambria Math" panose="02040503050406030204" pitchFamily="18" charset="0"/>
                                            </a:rPr>
                                          </m:ctrlPr>
                                        </m:sSubPr>
                                        <m:e>
                                          <m:r>
                                            <a:rPr lang="en-US" b="0" i="1" baseline="0" smtClean="0">
                                              <a:latin typeface="Cambria Math"/>
                                            </a:rPr>
                                            <m:t>𝑋</m:t>
                                          </m:r>
                                        </m:e>
                                        <m:sub>
                                          <m:r>
                                            <a:rPr lang="en-US" b="0" i="1" baseline="0" smtClean="0">
                                              <a:latin typeface="Cambria Math"/>
                                            </a:rPr>
                                            <m:t>𝑘</m:t>
                                          </m:r>
                                        </m:sub>
                                      </m:sSub>
                                      <m:r>
                                        <a:rPr lang="en-US" b="0" i="1" baseline="0" smtClean="0">
                                          <a:latin typeface="Cambria Math"/>
                                        </a:rPr>
                                        <m:t>)</m:t>
                                      </m:r>
                                    </m:sup>
                                  </m:sSup>
                                </m:e>
                              </m:nary>
                            </m:oMath>
                          </a14:m>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Rate = baseline x </a:t>
                          </a:r>
                          <a:r>
                            <a:rPr lang="en-GB" sz="1800" b="0" i="0" u="none" strike="noStrike" kern="1200" baseline="0" dirty="0" err="1">
                              <a:solidFill>
                                <a:schemeClr val="dk1"/>
                              </a:solidFill>
                              <a:latin typeface="+mn-lt"/>
                              <a:ea typeface="+mn-ea"/>
                              <a:cs typeface="+mn-cs"/>
                            </a:rPr>
                            <a:t>exp</a:t>
                          </a:r>
                          <a:r>
                            <a:rPr lang="en-GB" sz="1800" b="0" i="0" u="none" strike="noStrike" kern="1200" baseline="0" dirty="0">
                              <a:solidFill>
                                <a:schemeClr val="dk1"/>
                              </a:solidFill>
                              <a:latin typeface="+mn-lt"/>
                              <a:ea typeface="+mn-ea"/>
                              <a:cs typeface="+mn-cs"/>
                            </a:rPr>
                            <a:t> (=X</a:t>
                          </a:r>
                          <a:r>
                            <a:rPr lang="en-GB" sz="1800" b="0" i="0" u="none" strike="noStrike" kern="1200" baseline="-25000" dirty="0">
                              <a:solidFill>
                                <a:schemeClr val="dk1"/>
                              </a:solidFill>
                              <a:latin typeface="+mn-lt"/>
                              <a:ea typeface="+mn-ea"/>
                              <a:cs typeface="+mn-cs"/>
                            </a:rPr>
                            <a:t>1</a:t>
                          </a:r>
                          <a:r>
                            <a:rPr lang="en-GB" sz="1800" b="0" i="0" u="none" strike="noStrike" kern="1200" baseline="0" dirty="0">
                              <a:solidFill>
                                <a:schemeClr val="dk1"/>
                              </a:solidFill>
                              <a:latin typeface="+mn-lt"/>
                              <a:ea typeface="+mn-ea"/>
                              <a:cs typeface="+mn-cs"/>
                            </a:rPr>
                            <a:t>) x confounders (=X</a:t>
                          </a:r>
                          <a:r>
                            <a:rPr lang="en-GB" sz="1800" b="0" i="0" u="none" strike="noStrike" kern="1200" baseline="-25000" dirty="0">
                              <a:solidFill>
                                <a:schemeClr val="dk1"/>
                              </a:solidFill>
                              <a:latin typeface="+mn-lt"/>
                              <a:ea typeface="+mn-ea"/>
                              <a:cs typeface="+mn-cs"/>
                            </a:rPr>
                            <a:t>i </a:t>
                          </a:r>
                          <a:r>
                            <a:rPr lang="en-GB" sz="1800" b="0" i="0" u="none" strike="noStrike" kern="1200" baseline="0" dirty="0">
                              <a:solidFill>
                                <a:schemeClr val="dk1"/>
                              </a:solidFill>
                              <a:latin typeface="+mn-lt"/>
                              <a:ea typeface="+mn-ea"/>
                              <a:cs typeface="+mn-cs"/>
                            </a:rPr>
                            <a:t>i=2,…k)</a:t>
                          </a:r>
                          <a:endParaRPr lang="el-GR" baseline="0" dirty="0"/>
                        </a:p>
                        <a:p>
                          <a:endParaRPr lang="el-GR" dirty="0"/>
                        </a:p>
                      </a:txBody>
                      <a:tcPr/>
                    </a:tc>
                    <a:extLst>
                      <a:ext uri="{0D108BD9-81ED-4DB2-BD59-A6C34878D82A}">
                        <a16:rowId xmlns:a16="http://schemas.microsoft.com/office/drawing/2014/main" val="10003"/>
                      </a:ext>
                    </a:extLst>
                  </a:tr>
                  <a:tr h="333676">
                    <a:tc>
                      <a:txBody>
                        <a:bodyPr/>
                        <a:lstStyle/>
                        <a:p>
                          <a:r>
                            <a:rPr lang="en-GB" sz="1800" dirty="0">
                              <a:solidFill>
                                <a:srgbClr val="FF0000"/>
                              </a:solidFill>
                            </a:rPr>
                            <a:t>model log(odds) </a:t>
                          </a:r>
                          <a:endParaRPr lang="el-GR" dirty="0">
                            <a:solidFill>
                              <a:srgbClr val="FF0000"/>
                            </a:solidFill>
                          </a:endParaRPr>
                        </a:p>
                      </a:txBody>
                      <a:tcPr/>
                    </a:tc>
                    <a:tc>
                      <a:txBody>
                        <a:bodyPr/>
                        <a:lstStyle/>
                        <a:p>
                          <a:r>
                            <a:rPr lang="en-GB" sz="1800" dirty="0">
                              <a:solidFill>
                                <a:srgbClr val="FF0000"/>
                              </a:solidFill>
                            </a:rPr>
                            <a:t>Logistic</a:t>
                          </a:r>
                          <a:endParaRPr lang="el-GR" dirty="0">
                            <a:solidFill>
                              <a:srgbClr val="FF0000"/>
                            </a:solidFill>
                          </a:endParaRPr>
                        </a:p>
                      </a:txBody>
                      <a:tcPr/>
                    </a:tc>
                    <a:extLst>
                      <a:ext uri="{0D108BD9-81ED-4DB2-BD59-A6C34878D82A}">
                        <a16:rowId xmlns:a16="http://schemas.microsoft.com/office/drawing/2014/main" val="10004"/>
                      </a:ext>
                    </a:extLst>
                  </a:tr>
                  <a:tr h="353778">
                    <a:tc>
                      <a:txBody>
                        <a:bodyPr/>
                        <a:lstStyle/>
                        <a:p>
                          <a:r>
                            <a:rPr lang="en-US" dirty="0"/>
                            <a:t>Log(odds)</a:t>
                          </a:r>
                          <a:r>
                            <a:rPr lang="en-US" baseline="0" dirty="0"/>
                            <a:t> =</a:t>
                          </a:r>
                          <a14:m>
                            <m:oMath xmlns:m="http://schemas.openxmlformats.org/officeDocument/2006/math">
                              <m:r>
                                <a:rPr lang="en-US" b="0" i="1" baseline="0" smtClean="0">
                                  <a:latin typeface="Cambria Math"/>
                                </a:rPr>
                                <m:t>𝑎</m:t>
                              </m:r>
                              <m:r>
                                <a:rPr lang="en-US" b="0" i="1" baseline="0" smtClean="0">
                                  <a:latin typeface="Cambria Math"/>
                                </a:rPr>
                                <m:t>+</m:t>
                              </m:r>
                              <m:sSub>
                                <m:sSubPr>
                                  <m:ctrlPr>
                                    <a:rPr lang="en-US" b="0" i="1" baseline="0" smtClean="0">
                                      <a:latin typeface="Cambria Math" panose="02040503050406030204" pitchFamily="18" charset="0"/>
                                    </a:rPr>
                                  </m:ctrlPr>
                                </m:sSubPr>
                                <m:e>
                                  <m:r>
                                    <a:rPr lang="el-GR" b="0" i="1" baseline="0" smtClean="0">
                                      <a:latin typeface="Cambria Math"/>
                                    </a:rPr>
                                    <m:t>𝛽</m:t>
                                  </m:r>
                                </m:e>
                                <m:sub>
                                  <m:r>
                                    <a:rPr lang="en-US" b="0" i="1" baseline="0" smtClean="0">
                                      <a:latin typeface="Cambria Math"/>
                                    </a:rPr>
                                    <m:t>1</m:t>
                                  </m:r>
                                </m:sub>
                              </m:sSub>
                              <m:sSub>
                                <m:sSubPr>
                                  <m:ctrlPr>
                                    <a:rPr lang="en-US" b="0" i="1" baseline="0" smtClean="0">
                                      <a:latin typeface="Cambria Math" panose="02040503050406030204" pitchFamily="18" charset="0"/>
                                    </a:rPr>
                                  </m:ctrlPr>
                                </m:sSubPr>
                                <m:e>
                                  <m:r>
                                    <a:rPr lang="en-US" b="0" i="1" baseline="0" smtClean="0">
                                      <a:latin typeface="Cambria Math"/>
                                    </a:rPr>
                                    <m:t>𝑋</m:t>
                                  </m:r>
                                </m:e>
                                <m:sub>
                                  <m:r>
                                    <a:rPr lang="en-US" b="0" i="1" baseline="0" smtClean="0">
                                      <a:latin typeface="Cambria Math"/>
                                    </a:rPr>
                                    <m:t>1</m:t>
                                  </m:r>
                                </m:sub>
                              </m:sSub>
                              <m:r>
                                <a:rPr lang="en-US" b="0" i="1" baseline="0" smtClean="0">
                                  <a:latin typeface="Cambria Math"/>
                                </a:rPr>
                                <m:t>+</m:t>
                              </m:r>
                              <m:nary>
                                <m:naryPr>
                                  <m:chr m:val="∑"/>
                                  <m:ctrlPr>
                                    <a:rPr lang="en-US" b="0" i="1" baseline="0" smtClean="0">
                                      <a:latin typeface="Cambria Math" panose="02040503050406030204" pitchFamily="18" charset="0"/>
                                    </a:rPr>
                                  </m:ctrlPr>
                                </m:naryPr>
                                <m:sub>
                                  <m:r>
                                    <m:rPr>
                                      <m:brk m:alnAt="23"/>
                                    </m:rPr>
                                    <a:rPr lang="en-US" b="0" i="1" baseline="0" smtClean="0">
                                      <a:latin typeface="Cambria Math"/>
                                    </a:rPr>
                                    <m:t>𝑖</m:t>
                                  </m:r>
                                  <m:r>
                                    <a:rPr lang="en-US" b="0" i="1" baseline="0" smtClean="0">
                                      <a:latin typeface="Cambria Math"/>
                                    </a:rPr>
                                    <m:t>=2</m:t>
                                  </m:r>
                                </m:sub>
                                <m:sup>
                                  <m:r>
                                    <a:rPr lang="en-US" b="0" i="1" baseline="0" smtClean="0">
                                      <a:latin typeface="Cambria Math"/>
                                    </a:rPr>
                                    <m:t>𝑘</m:t>
                                  </m:r>
                                </m:sup>
                                <m:e>
                                  <m:sSub>
                                    <m:sSubPr>
                                      <m:ctrlPr>
                                        <a:rPr lang="en-US" b="0" i="1" baseline="0" smtClean="0">
                                          <a:latin typeface="Cambria Math" panose="02040503050406030204" pitchFamily="18" charset="0"/>
                                        </a:rPr>
                                      </m:ctrlPr>
                                    </m:sSubPr>
                                    <m:e>
                                      <m:r>
                                        <a:rPr lang="el-GR" b="0" i="1" baseline="0" smtClean="0">
                                          <a:latin typeface="Cambria Math"/>
                                        </a:rPr>
                                        <m:t>𝛽</m:t>
                                      </m:r>
                                    </m:e>
                                    <m:sub>
                                      <m:r>
                                        <a:rPr lang="en-US" b="0" i="1" baseline="0" smtClean="0">
                                          <a:latin typeface="Cambria Math"/>
                                        </a:rPr>
                                        <m:t>𝑖</m:t>
                                      </m:r>
                                    </m:sub>
                                  </m:sSub>
                                  <m:sSub>
                                    <m:sSubPr>
                                      <m:ctrlPr>
                                        <a:rPr lang="en-US" b="0" i="1" baseline="0" smtClean="0">
                                          <a:latin typeface="Cambria Math" panose="02040503050406030204" pitchFamily="18" charset="0"/>
                                        </a:rPr>
                                      </m:ctrlPr>
                                    </m:sSubPr>
                                    <m:e>
                                      <m:r>
                                        <a:rPr lang="en-US" b="0" i="1" baseline="0" smtClean="0">
                                          <a:latin typeface="Cambria Math"/>
                                        </a:rPr>
                                        <m:t>𝑋</m:t>
                                      </m:r>
                                    </m:e>
                                    <m:sub>
                                      <m:r>
                                        <a:rPr lang="en-US" b="0" i="1" baseline="0" smtClean="0">
                                          <a:latin typeface="Cambria Math"/>
                                        </a:rPr>
                                        <m:t>𝑖</m:t>
                                      </m:r>
                                    </m:sub>
                                  </m:sSub>
                                </m:e>
                              </m:nary>
                            </m:oMath>
                          </a14:m>
                          <a:endParaRPr lang="el-GR" dirty="0"/>
                        </a:p>
                      </a:txBody>
                      <a:tcPr/>
                    </a:tc>
                    <a:tc>
                      <a:txBody>
                        <a:bodyPr/>
                        <a:lstStyle/>
                        <a:p>
                          <a:r>
                            <a:rPr lang="en-GB" sz="1800" b="0" i="0" u="none" strike="noStrike" kern="1200" baseline="0" dirty="0">
                              <a:solidFill>
                                <a:schemeClr val="dk1"/>
                              </a:solidFill>
                              <a:latin typeface="+mn-lt"/>
                              <a:ea typeface="+mn-ea"/>
                              <a:cs typeface="+mn-cs"/>
                            </a:rPr>
                            <a:t>log(odds) = a + </a:t>
                          </a:r>
                          <a:r>
                            <a:rPr lang="en-GB" sz="1800" b="0" i="0" u="none" strike="noStrike" kern="1200" baseline="0" dirty="0" err="1">
                              <a:solidFill>
                                <a:schemeClr val="dk1"/>
                              </a:solidFill>
                              <a:latin typeface="+mn-lt"/>
                              <a:ea typeface="+mn-ea"/>
                              <a:cs typeface="+mn-cs"/>
                            </a:rPr>
                            <a:t>exp</a:t>
                          </a:r>
                          <a:r>
                            <a:rPr lang="en-GB" sz="1800" b="0" i="0" u="none" strike="noStrike" kern="1200" baseline="0" dirty="0">
                              <a:solidFill>
                                <a:schemeClr val="dk1"/>
                              </a:solidFill>
                              <a:latin typeface="+mn-lt"/>
                              <a:ea typeface="+mn-ea"/>
                              <a:cs typeface="+mn-cs"/>
                            </a:rPr>
                            <a:t>+ confounders</a:t>
                          </a:r>
                          <a:endParaRPr lang="el-GR" dirty="0"/>
                        </a:p>
                      </a:txBody>
                      <a:tcPr/>
                    </a:tc>
                    <a:extLst>
                      <a:ext uri="{0D108BD9-81ED-4DB2-BD59-A6C34878D82A}">
                        <a16:rowId xmlns:a16="http://schemas.microsoft.com/office/drawing/2014/main" val="10005"/>
                      </a:ext>
                    </a:extLst>
                  </a:tr>
                  <a:tr h="583933">
                    <a:tc>
                      <a:txBody>
                        <a:bodyPr/>
                        <a:lstStyle/>
                        <a:p>
                          <a:r>
                            <a:rPr lang="en-US" dirty="0"/>
                            <a:t>Odds=</a:t>
                          </a:r>
                          <a14:m>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a:rPr>
                                    <m:t>𝑒</m:t>
                                  </m:r>
                                </m:e>
                                <m:sup>
                                  <m:r>
                                    <a:rPr lang="en-US" b="0" i="0" baseline="0" smtClean="0">
                                      <a:latin typeface="Cambria Math"/>
                                    </a:rPr>
                                    <m:t>(</m:t>
                                  </m:r>
                                  <m:r>
                                    <a:rPr lang="en-US" b="0" i="1" baseline="0" smtClean="0">
                                      <a:latin typeface="Cambria Math"/>
                                    </a:rPr>
                                    <m:t>𝑎</m:t>
                                  </m:r>
                                  <m:r>
                                    <a:rPr lang="en-US" b="0" i="1" baseline="0" smtClean="0">
                                      <a:latin typeface="Cambria Math"/>
                                    </a:rPr>
                                    <m:t>)</m:t>
                                  </m:r>
                                </m:sup>
                              </m:sSup>
                              <m:sSup>
                                <m:sSupPr>
                                  <m:ctrlPr>
                                    <a:rPr lang="en-US" b="0" i="1" baseline="0" smtClean="0">
                                      <a:latin typeface="Cambria Math" panose="02040503050406030204" pitchFamily="18" charset="0"/>
                                    </a:rPr>
                                  </m:ctrlPr>
                                </m:sSupPr>
                                <m:e>
                                  <m:r>
                                    <a:rPr lang="en-US" b="0" i="1" baseline="0" smtClean="0">
                                      <a:latin typeface="Cambria Math"/>
                                    </a:rPr>
                                    <m:t>𝑒</m:t>
                                  </m:r>
                                </m:e>
                                <m:sup>
                                  <m:r>
                                    <a:rPr lang="en-US" b="0" i="1" baseline="0" smtClean="0">
                                      <a:latin typeface="Cambria Math"/>
                                    </a:rPr>
                                    <m:t>(</m:t>
                                  </m:r>
                                  <m:sSub>
                                    <m:sSubPr>
                                      <m:ctrlPr>
                                        <a:rPr lang="en-US" b="0" i="1" baseline="0" smtClean="0">
                                          <a:latin typeface="Cambria Math" panose="02040503050406030204" pitchFamily="18" charset="0"/>
                                        </a:rPr>
                                      </m:ctrlPr>
                                    </m:sSubPr>
                                    <m:e>
                                      <m:r>
                                        <a:rPr lang="el-GR" b="0" i="1" baseline="0" smtClean="0">
                                          <a:latin typeface="Cambria Math"/>
                                        </a:rPr>
                                        <m:t>𝛽</m:t>
                                      </m:r>
                                    </m:e>
                                    <m:sub>
                                      <m:r>
                                        <a:rPr lang="en-US" b="0" i="1" baseline="0" smtClean="0">
                                          <a:latin typeface="Cambria Math"/>
                                        </a:rPr>
                                        <m:t>1</m:t>
                                      </m:r>
                                    </m:sub>
                                  </m:sSub>
                                  <m:sSub>
                                    <m:sSubPr>
                                      <m:ctrlPr>
                                        <a:rPr lang="en-US" b="0" i="1" baseline="0" smtClean="0">
                                          <a:latin typeface="Cambria Math" panose="02040503050406030204" pitchFamily="18" charset="0"/>
                                        </a:rPr>
                                      </m:ctrlPr>
                                    </m:sSubPr>
                                    <m:e>
                                      <m:r>
                                        <a:rPr lang="en-US" b="0" i="1" baseline="0" smtClean="0">
                                          <a:latin typeface="Cambria Math"/>
                                        </a:rPr>
                                        <m:t>𝑋</m:t>
                                      </m:r>
                                    </m:e>
                                    <m:sub>
                                      <m:r>
                                        <a:rPr lang="en-US" b="0" i="1" baseline="0" smtClean="0">
                                          <a:latin typeface="Cambria Math"/>
                                        </a:rPr>
                                        <m:t>1</m:t>
                                      </m:r>
                                    </m:sub>
                                  </m:sSub>
                                  <m:r>
                                    <a:rPr lang="en-US" b="0" i="1" baseline="0" smtClean="0">
                                      <a:latin typeface="Cambria Math"/>
                                    </a:rPr>
                                    <m:t>)</m:t>
                                  </m:r>
                                </m:sup>
                              </m:sSup>
                              <m:nary>
                                <m:naryPr>
                                  <m:chr m:val="∏"/>
                                  <m:ctrlPr>
                                    <a:rPr lang="en-US" b="0" i="1" baseline="0" smtClean="0">
                                      <a:latin typeface="Cambria Math" panose="02040503050406030204" pitchFamily="18" charset="0"/>
                                    </a:rPr>
                                  </m:ctrlPr>
                                </m:naryPr>
                                <m:sub>
                                  <m:r>
                                    <m:rPr>
                                      <m:brk m:alnAt="23"/>
                                    </m:rPr>
                                    <a:rPr lang="en-US" b="0" i="1" baseline="0" smtClean="0">
                                      <a:latin typeface="Cambria Math"/>
                                    </a:rPr>
                                    <m:t>𝑖</m:t>
                                  </m:r>
                                  <m:r>
                                    <a:rPr lang="en-US" b="0" i="1" baseline="0" smtClean="0">
                                      <a:latin typeface="Cambria Math"/>
                                    </a:rPr>
                                    <m:t>=2</m:t>
                                  </m:r>
                                </m:sub>
                                <m:sup>
                                  <m:r>
                                    <a:rPr lang="en-US" b="0" i="1" baseline="0" smtClean="0">
                                      <a:latin typeface="Cambria Math"/>
                                    </a:rPr>
                                    <m:t>𝑘</m:t>
                                  </m:r>
                                </m:sup>
                                <m:e>
                                  <m:sSup>
                                    <m:sSupPr>
                                      <m:ctrlPr>
                                        <a:rPr lang="en-US" b="0" i="1" baseline="0" smtClean="0">
                                          <a:latin typeface="Cambria Math" panose="02040503050406030204" pitchFamily="18" charset="0"/>
                                        </a:rPr>
                                      </m:ctrlPr>
                                    </m:sSupPr>
                                    <m:e>
                                      <m:r>
                                        <a:rPr lang="en-US" b="0" i="1" baseline="0" smtClean="0">
                                          <a:latin typeface="Cambria Math"/>
                                        </a:rPr>
                                        <m:t>𝑒</m:t>
                                      </m:r>
                                    </m:e>
                                    <m:sup>
                                      <m:r>
                                        <a:rPr lang="en-US" b="0" i="1" baseline="0" smtClean="0">
                                          <a:latin typeface="Cambria Math"/>
                                        </a:rPr>
                                        <m:t>(</m:t>
                                      </m:r>
                                      <m:sSub>
                                        <m:sSubPr>
                                          <m:ctrlPr>
                                            <a:rPr lang="en-US" b="0" i="1" baseline="0" smtClean="0">
                                              <a:latin typeface="Cambria Math" panose="02040503050406030204" pitchFamily="18" charset="0"/>
                                            </a:rPr>
                                          </m:ctrlPr>
                                        </m:sSubPr>
                                        <m:e>
                                          <m:r>
                                            <a:rPr lang="el-GR" b="0" i="1" baseline="0" smtClean="0">
                                              <a:latin typeface="Cambria Math"/>
                                            </a:rPr>
                                            <m:t>𝛽</m:t>
                                          </m:r>
                                        </m:e>
                                        <m:sub>
                                          <m:r>
                                            <a:rPr lang="en-US" b="0" i="1" baseline="0" smtClean="0">
                                              <a:latin typeface="Cambria Math"/>
                                            </a:rPr>
                                            <m:t>𝑘</m:t>
                                          </m:r>
                                        </m:sub>
                                      </m:sSub>
                                      <m:sSub>
                                        <m:sSubPr>
                                          <m:ctrlPr>
                                            <a:rPr lang="en-US" b="0" i="1" baseline="0" smtClean="0">
                                              <a:latin typeface="Cambria Math" panose="02040503050406030204" pitchFamily="18" charset="0"/>
                                            </a:rPr>
                                          </m:ctrlPr>
                                        </m:sSubPr>
                                        <m:e>
                                          <m:r>
                                            <a:rPr lang="en-US" b="0" i="1" baseline="0" smtClean="0">
                                              <a:latin typeface="Cambria Math"/>
                                            </a:rPr>
                                            <m:t>𝑋</m:t>
                                          </m:r>
                                        </m:e>
                                        <m:sub>
                                          <m:r>
                                            <a:rPr lang="en-US" b="0" i="1" baseline="0" smtClean="0">
                                              <a:latin typeface="Cambria Math"/>
                                            </a:rPr>
                                            <m:t>𝑘</m:t>
                                          </m:r>
                                        </m:sub>
                                      </m:sSub>
                                      <m:r>
                                        <a:rPr lang="en-US" b="0" i="1" baseline="0" smtClean="0">
                                          <a:latin typeface="Cambria Math"/>
                                        </a:rPr>
                                        <m:t>)</m:t>
                                      </m:r>
                                    </m:sup>
                                  </m:sSup>
                                </m:e>
                              </m:nary>
                            </m:oMath>
                          </a14:m>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Odds = </a:t>
                          </a:r>
                          <a14:m>
                            <m:oMath xmlns:m="http://schemas.openxmlformats.org/officeDocument/2006/math">
                              <m:sSup>
                                <m:sSupPr>
                                  <m:ctrlPr>
                                    <a:rPr lang="en-GB" sz="1800" b="0" i="1" u="none" strike="noStrike" kern="1200" baseline="0" smtClean="0">
                                      <a:solidFill>
                                        <a:schemeClr val="dk1"/>
                                      </a:solidFill>
                                      <a:latin typeface="Cambria Math" panose="02040503050406030204" pitchFamily="18" charset="0"/>
                                      <a:ea typeface="+mn-ea"/>
                                      <a:cs typeface="+mn-cs"/>
                                    </a:rPr>
                                  </m:ctrlPr>
                                </m:sSupPr>
                                <m:e>
                                  <m:sSup>
                                    <m:sSupPr>
                                      <m:ctrlPr>
                                        <a:rPr lang="en-US" sz="1800" b="0" i="1" u="none" strike="noStrike" kern="1200" baseline="0" smtClean="0">
                                          <a:solidFill>
                                            <a:schemeClr val="dk1"/>
                                          </a:solidFill>
                                          <a:latin typeface="Cambria Math" panose="02040503050406030204" pitchFamily="18" charset="0"/>
                                          <a:ea typeface="+mn-ea"/>
                                          <a:cs typeface="+mn-cs"/>
                                        </a:rPr>
                                      </m:ctrlPr>
                                    </m:sSupPr>
                                    <m:e>
                                      <m:r>
                                        <a:rPr lang="en-US" sz="1800" b="0" i="1" u="none" strike="noStrike" kern="1200" baseline="0" smtClean="0">
                                          <a:solidFill>
                                            <a:schemeClr val="dk1"/>
                                          </a:solidFill>
                                          <a:latin typeface="Cambria Math"/>
                                          <a:ea typeface="+mn-ea"/>
                                          <a:cs typeface="+mn-cs"/>
                                        </a:rPr>
                                        <m:t>𝑎</m:t>
                                      </m:r>
                                    </m:e>
                                    <m:sup>
                                      <m:r>
                                        <a:rPr lang="en-US" sz="1800" b="0" i="1" u="none" strike="noStrike" kern="1200" baseline="0" smtClean="0">
                                          <a:solidFill>
                                            <a:schemeClr val="dk1"/>
                                          </a:solidFill>
                                          <a:latin typeface="Cambria Math"/>
                                          <a:ea typeface="+mn-ea"/>
                                          <a:cs typeface="+mn-cs"/>
                                        </a:rPr>
                                        <m:t>′</m:t>
                                      </m:r>
                                    </m:sup>
                                  </m:sSup>
                                  <m:r>
                                    <a:rPr lang="en-US" sz="1800" b="0" i="1" u="none" strike="noStrike" kern="1200" baseline="0" smtClean="0">
                                      <a:solidFill>
                                        <a:schemeClr val="dk1"/>
                                      </a:solidFill>
                                      <a:latin typeface="Cambria Math"/>
                                      <a:ea typeface="+mn-ea"/>
                                      <a:cs typeface="+mn-cs"/>
                                    </a:rPr>
                                    <m:t>(=</m:t>
                                  </m:r>
                                  <m:r>
                                    <a:rPr lang="en-US" sz="1800" b="0" i="1" u="none" strike="noStrike" kern="1200" baseline="0" smtClean="0">
                                      <a:solidFill>
                                        <a:schemeClr val="dk1"/>
                                      </a:solidFill>
                                      <a:latin typeface="Cambria Math"/>
                                      <a:ea typeface="+mn-ea"/>
                                      <a:cs typeface="+mn-cs"/>
                                    </a:rPr>
                                    <m:t>𝑒</m:t>
                                  </m:r>
                                </m:e>
                                <m:sup>
                                  <m:r>
                                    <a:rPr lang="en-US" sz="1800" b="0" i="1" u="none" strike="noStrike" kern="1200" baseline="0" smtClean="0">
                                      <a:solidFill>
                                        <a:schemeClr val="dk1"/>
                                      </a:solidFill>
                                      <a:latin typeface="Cambria Math"/>
                                      <a:ea typeface="+mn-ea"/>
                                      <a:cs typeface="+mn-cs"/>
                                    </a:rPr>
                                    <m:t>𝑎</m:t>
                                  </m:r>
                                </m:sup>
                              </m:sSup>
                              <m:r>
                                <a:rPr lang="en-US" sz="1800" b="0" i="1" u="none" strike="noStrike" kern="1200" baseline="0" smtClean="0">
                                  <a:solidFill>
                                    <a:schemeClr val="dk1"/>
                                  </a:solidFill>
                                  <a:latin typeface="Cambria Math"/>
                                  <a:ea typeface="+mn-ea"/>
                                  <a:cs typeface="+mn-cs"/>
                                </a:rPr>
                                <m:t>)</m:t>
                              </m:r>
                            </m:oMath>
                          </a14:m>
                          <a:r>
                            <a:rPr lang="en-GB" sz="1800" b="0" i="0" u="none" strike="noStrike" kern="1200" baseline="0" dirty="0">
                              <a:solidFill>
                                <a:schemeClr val="dk1"/>
                              </a:solidFill>
                              <a:latin typeface="+mn-lt"/>
                              <a:ea typeface="+mn-ea"/>
                              <a:cs typeface="+mn-cs"/>
                            </a:rPr>
                            <a:t>x </a:t>
                          </a:r>
                          <a:r>
                            <a:rPr lang="en-GB" sz="1800" b="0" i="0" u="none" strike="noStrike" kern="1200" baseline="0" dirty="0" err="1">
                              <a:solidFill>
                                <a:schemeClr val="dk1"/>
                              </a:solidFill>
                              <a:latin typeface="+mn-lt"/>
                              <a:ea typeface="+mn-ea"/>
                              <a:cs typeface="+mn-cs"/>
                            </a:rPr>
                            <a:t>exp</a:t>
                          </a:r>
                          <a:r>
                            <a:rPr lang="en-GB" sz="1800" b="0" i="0" u="none" strike="noStrike" kern="1200" baseline="0" dirty="0">
                              <a:solidFill>
                                <a:schemeClr val="dk1"/>
                              </a:solidFill>
                              <a:latin typeface="+mn-lt"/>
                              <a:ea typeface="+mn-ea"/>
                              <a:cs typeface="+mn-cs"/>
                            </a:rPr>
                            <a:t> (=X</a:t>
                          </a:r>
                          <a:r>
                            <a:rPr lang="en-GB" sz="1800" b="0" i="0" u="none" strike="noStrike" kern="1200" baseline="-25000" dirty="0">
                              <a:solidFill>
                                <a:schemeClr val="dk1"/>
                              </a:solidFill>
                              <a:latin typeface="+mn-lt"/>
                              <a:ea typeface="+mn-ea"/>
                              <a:cs typeface="+mn-cs"/>
                            </a:rPr>
                            <a:t>1</a:t>
                          </a:r>
                          <a:r>
                            <a:rPr lang="en-GB" sz="1800" b="0" i="0" u="none" strike="noStrike" kern="1200" baseline="0" dirty="0">
                              <a:solidFill>
                                <a:schemeClr val="dk1"/>
                              </a:solidFill>
                              <a:latin typeface="+mn-lt"/>
                              <a:ea typeface="+mn-ea"/>
                              <a:cs typeface="+mn-cs"/>
                            </a:rPr>
                            <a:t>) x confounders (=X</a:t>
                          </a:r>
                          <a:r>
                            <a:rPr lang="en-GB" sz="1800" b="0" i="0" u="none" strike="noStrike" kern="1200" baseline="-25000" dirty="0">
                              <a:solidFill>
                                <a:schemeClr val="dk1"/>
                              </a:solidFill>
                              <a:latin typeface="+mn-lt"/>
                              <a:ea typeface="+mn-ea"/>
                              <a:cs typeface="+mn-cs"/>
                            </a:rPr>
                            <a:t>i </a:t>
                          </a:r>
                          <a:r>
                            <a:rPr lang="en-GB" sz="1800" b="0" i="0" u="none" strike="noStrike" kern="1200" baseline="0" dirty="0">
                              <a:solidFill>
                                <a:schemeClr val="dk1"/>
                              </a:solidFill>
                              <a:latin typeface="+mn-lt"/>
                              <a:ea typeface="+mn-ea"/>
                              <a:cs typeface="+mn-cs"/>
                            </a:rPr>
                            <a:t>i=2,…k)</a:t>
                          </a:r>
                          <a:endParaRPr lang="el-GR" baseline="0" dirty="0"/>
                        </a:p>
                      </a:txBody>
                      <a:tcPr/>
                    </a:tc>
                    <a:extLst>
                      <a:ext uri="{0D108BD9-81ED-4DB2-BD59-A6C34878D82A}">
                        <a16:rowId xmlns:a16="http://schemas.microsoft.com/office/drawing/2014/main" val="10006"/>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814047423"/>
                  </p:ext>
                </p:extLst>
              </p:nvPr>
            </p:nvGraphicFramePr>
            <p:xfrm>
              <a:off x="-36512" y="1099034"/>
              <a:ext cx="9145016" cy="3975990"/>
            </p:xfrm>
            <a:graphic>
              <a:graphicData uri="http://schemas.openxmlformats.org/drawingml/2006/table">
                <a:tbl>
                  <a:tblPr firstRow="1" bandRow="1">
                    <a:tableStyleId>{5C22544A-7EE6-4342-B048-85BDC9FD1C3A}</a:tableStyleId>
                  </a:tblPr>
                  <a:tblGrid>
                    <a:gridCol w="4456112">
                      <a:extLst>
                        <a:ext uri="{9D8B030D-6E8A-4147-A177-3AD203B41FA5}">
                          <a16:colId xmlns="" xmlns:a16="http://schemas.microsoft.com/office/drawing/2014/main" xmlns:a14="http://schemas.microsoft.com/office/drawing/2010/main" val="20000"/>
                        </a:ext>
                      </a:extLst>
                    </a:gridCol>
                    <a:gridCol w="4688904">
                      <a:extLst>
                        <a:ext uri="{9D8B030D-6E8A-4147-A177-3AD203B41FA5}">
                          <a16:colId xmlns="" xmlns:a16="http://schemas.microsoft.com/office/drawing/2014/main" xmlns:a14="http://schemas.microsoft.com/office/drawing/2010/main" val="20001"/>
                        </a:ext>
                      </a:extLst>
                    </a:gridCol>
                  </a:tblGrid>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Multiplicative models</a:t>
                          </a:r>
                        </a:p>
                        <a:p>
                          <a:endParaRPr lang="el-GR" dirty="0"/>
                        </a:p>
                      </a:txBody>
                      <a:tcPr/>
                    </a:tc>
                    <a:tc>
                      <a:txBody>
                        <a:bodyPr/>
                        <a:lstStyle/>
                        <a:p>
                          <a:endParaRPr lang="el-GR"/>
                        </a:p>
                      </a:txBody>
                      <a:tcPr/>
                    </a:tc>
                    <a:extLst>
                      <a:ext uri="{0D108BD9-81ED-4DB2-BD59-A6C34878D82A}">
                        <a16:rowId xmlns="" xmlns:a16="http://schemas.microsoft.com/office/drawing/2014/main" xmlns:a14="http://schemas.microsoft.com/office/drawing/2010/main" val="10000"/>
                      </a:ext>
                    </a:extLst>
                  </a:tr>
                  <a:tr h="365760">
                    <a:tc>
                      <a:txBody>
                        <a:bodyPr/>
                        <a:lstStyle/>
                        <a:p>
                          <a:r>
                            <a:rPr lang="en-GB" sz="1800" dirty="0" smtClean="0">
                              <a:solidFill>
                                <a:srgbClr val="FF0000"/>
                              </a:solidFill>
                            </a:rPr>
                            <a:t>model log(rate) </a:t>
                          </a:r>
                          <a:endParaRPr lang="el-GR" dirty="0">
                            <a:solidFill>
                              <a:srgbClr val="FF0000"/>
                            </a:solidFill>
                          </a:endParaRPr>
                        </a:p>
                      </a:txBody>
                      <a:tcPr/>
                    </a:tc>
                    <a:tc>
                      <a:txBody>
                        <a:bodyPr/>
                        <a:lstStyle/>
                        <a:p>
                          <a:r>
                            <a:rPr lang="en-GB" sz="1800" dirty="0" smtClean="0">
                              <a:solidFill>
                                <a:srgbClr val="FF0000"/>
                              </a:solidFill>
                            </a:rPr>
                            <a:t>Poisson, Cox</a:t>
                          </a:r>
                          <a:endParaRPr lang="el-GR" dirty="0">
                            <a:solidFill>
                              <a:srgbClr val="FF0000"/>
                            </a:solidFill>
                          </a:endParaRPr>
                        </a:p>
                      </a:txBody>
                      <a:tcPr/>
                    </a:tc>
                    <a:extLst>
                      <a:ext uri="{0D108BD9-81ED-4DB2-BD59-A6C34878D82A}">
                        <a16:rowId xmlns="" xmlns:a16="http://schemas.microsoft.com/office/drawing/2014/main" xmlns:a14="http://schemas.microsoft.com/office/drawing/2010/main" val="10001"/>
                      </a:ext>
                    </a:extLst>
                  </a:tr>
                  <a:tr h="662115">
                    <a:tc>
                      <a:txBody>
                        <a:bodyPr/>
                        <a:lstStyle/>
                        <a:p>
                          <a:endParaRPr lang="en-US"/>
                        </a:p>
                      </a:txBody>
                      <a:tcPr>
                        <a:blipFill rotWithShape="0">
                          <a:blip r:embed="rId3"/>
                          <a:stretch>
                            <a:fillRect l="-274" t="-155046" r="-105882" b="-413761"/>
                          </a:stretch>
                        </a:blipFill>
                      </a:tcPr>
                    </a:tc>
                    <a:tc>
                      <a:txBody>
                        <a:bodyPr/>
                        <a:lstStyle/>
                        <a:p>
                          <a:r>
                            <a:rPr lang="en-GB" sz="1800" b="0" i="0" u="none" strike="noStrike" kern="1200" baseline="0" dirty="0" smtClean="0">
                              <a:solidFill>
                                <a:schemeClr val="dk1"/>
                              </a:solidFill>
                              <a:latin typeface="+mn-lt"/>
                              <a:ea typeface="+mn-ea"/>
                              <a:cs typeface="+mn-cs"/>
                            </a:rPr>
                            <a:t>log(rate) = log (baseline rate) + </a:t>
                          </a:r>
                          <a:r>
                            <a:rPr lang="en-GB" sz="1800" b="0" i="0" u="none" strike="noStrike" kern="1200" baseline="0" dirty="0" err="1" smtClean="0">
                              <a:solidFill>
                                <a:schemeClr val="dk1"/>
                              </a:solidFill>
                              <a:latin typeface="+mn-lt"/>
                              <a:ea typeface="+mn-ea"/>
                              <a:cs typeface="+mn-cs"/>
                            </a:rPr>
                            <a:t>exp</a:t>
                          </a:r>
                          <a:r>
                            <a:rPr lang="en-GB" sz="1800" b="0" i="0" u="none" strike="noStrike" kern="1200" baseline="0" dirty="0" smtClean="0">
                              <a:solidFill>
                                <a:schemeClr val="dk1"/>
                              </a:solidFill>
                              <a:latin typeface="+mn-lt"/>
                              <a:ea typeface="+mn-ea"/>
                              <a:cs typeface="+mn-cs"/>
                            </a:rPr>
                            <a:t> (=X</a:t>
                          </a:r>
                          <a:r>
                            <a:rPr lang="en-GB" sz="1800" b="0" i="0" u="none" strike="noStrike" kern="1200" baseline="-25000" dirty="0" smtClean="0">
                              <a:solidFill>
                                <a:schemeClr val="dk1"/>
                              </a:solidFill>
                              <a:latin typeface="+mn-lt"/>
                              <a:ea typeface="+mn-ea"/>
                              <a:cs typeface="+mn-cs"/>
                            </a:rPr>
                            <a:t>1</a:t>
                          </a:r>
                          <a:r>
                            <a:rPr lang="en-GB" sz="1800" b="0" i="0" u="none" strike="noStrike" kern="1200" baseline="0" dirty="0" smtClean="0">
                              <a:solidFill>
                                <a:schemeClr val="dk1"/>
                              </a:solidFill>
                              <a:latin typeface="+mn-lt"/>
                              <a:ea typeface="+mn-ea"/>
                              <a:cs typeface="+mn-cs"/>
                            </a:rPr>
                            <a:t>) + confounders (=X</a:t>
                          </a:r>
                          <a:r>
                            <a:rPr lang="en-GB" sz="1800" b="0" i="0" u="none" strike="noStrike" kern="1200" baseline="-25000" dirty="0" smtClean="0">
                              <a:solidFill>
                                <a:schemeClr val="dk1"/>
                              </a:solidFill>
                              <a:latin typeface="+mn-lt"/>
                              <a:ea typeface="+mn-ea"/>
                              <a:cs typeface="+mn-cs"/>
                            </a:rPr>
                            <a:t>i </a:t>
                          </a:r>
                          <a:r>
                            <a:rPr lang="en-GB" sz="1800" b="0" i="0" u="none" strike="noStrike" kern="1200" baseline="0" dirty="0" smtClean="0">
                              <a:solidFill>
                                <a:schemeClr val="dk1"/>
                              </a:solidFill>
                              <a:latin typeface="+mn-lt"/>
                              <a:ea typeface="+mn-ea"/>
                              <a:cs typeface="+mn-cs"/>
                            </a:rPr>
                            <a:t>i=2,…k)</a:t>
                          </a:r>
                          <a:endParaRPr lang="el-GR" baseline="0" dirty="0"/>
                        </a:p>
                      </a:txBody>
                      <a:tcPr/>
                    </a:tc>
                    <a:extLst>
                      <a:ext uri="{0D108BD9-81ED-4DB2-BD59-A6C34878D82A}">
                        <a16:rowId xmlns="" xmlns:a16="http://schemas.microsoft.com/office/drawing/2014/main" xmlns:a14="http://schemas.microsoft.com/office/drawing/2010/main" val="10002"/>
                      </a:ext>
                    </a:extLst>
                  </a:tr>
                  <a:tr h="914400">
                    <a:tc>
                      <a:txBody>
                        <a:bodyPr/>
                        <a:lstStyle/>
                        <a:p>
                          <a:endParaRPr lang="en-US"/>
                        </a:p>
                      </a:txBody>
                      <a:tcPr>
                        <a:blipFill rotWithShape="0">
                          <a:blip r:embed="rId3"/>
                          <a:stretch>
                            <a:fillRect l="-274" t="-185333" r="-105882" b="-200667"/>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smtClean="0">
                              <a:solidFill>
                                <a:schemeClr val="dk1"/>
                              </a:solidFill>
                              <a:latin typeface="+mn-lt"/>
                              <a:ea typeface="+mn-ea"/>
                              <a:cs typeface="+mn-cs"/>
                            </a:rPr>
                            <a:t>Rate = baseline x </a:t>
                          </a:r>
                          <a:r>
                            <a:rPr lang="en-GB" sz="1800" b="0" i="0" u="none" strike="noStrike" kern="1200" baseline="0" dirty="0" err="1" smtClean="0">
                              <a:solidFill>
                                <a:schemeClr val="dk1"/>
                              </a:solidFill>
                              <a:latin typeface="+mn-lt"/>
                              <a:ea typeface="+mn-ea"/>
                              <a:cs typeface="+mn-cs"/>
                            </a:rPr>
                            <a:t>exp</a:t>
                          </a:r>
                          <a:r>
                            <a:rPr lang="en-GB" sz="1800" b="0" i="0" u="none" strike="noStrike" kern="1200" baseline="0" dirty="0" smtClean="0">
                              <a:solidFill>
                                <a:schemeClr val="dk1"/>
                              </a:solidFill>
                              <a:latin typeface="+mn-lt"/>
                              <a:ea typeface="+mn-ea"/>
                              <a:cs typeface="+mn-cs"/>
                            </a:rPr>
                            <a:t> (=X</a:t>
                          </a:r>
                          <a:r>
                            <a:rPr lang="en-GB" sz="1800" b="0" i="0" u="none" strike="noStrike" kern="1200" baseline="-25000" dirty="0" smtClean="0">
                              <a:solidFill>
                                <a:schemeClr val="dk1"/>
                              </a:solidFill>
                              <a:latin typeface="+mn-lt"/>
                              <a:ea typeface="+mn-ea"/>
                              <a:cs typeface="+mn-cs"/>
                            </a:rPr>
                            <a:t>1</a:t>
                          </a:r>
                          <a:r>
                            <a:rPr lang="en-GB" sz="1800" b="0" i="0" u="none" strike="noStrike" kern="1200" baseline="0" dirty="0" smtClean="0">
                              <a:solidFill>
                                <a:schemeClr val="dk1"/>
                              </a:solidFill>
                              <a:latin typeface="+mn-lt"/>
                              <a:ea typeface="+mn-ea"/>
                              <a:cs typeface="+mn-cs"/>
                            </a:rPr>
                            <a:t>) x confounders (=X</a:t>
                          </a:r>
                          <a:r>
                            <a:rPr lang="en-GB" sz="1800" b="0" i="0" u="none" strike="noStrike" kern="1200" baseline="-25000" dirty="0" smtClean="0">
                              <a:solidFill>
                                <a:schemeClr val="dk1"/>
                              </a:solidFill>
                              <a:latin typeface="+mn-lt"/>
                              <a:ea typeface="+mn-ea"/>
                              <a:cs typeface="+mn-cs"/>
                            </a:rPr>
                            <a:t>i </a:t>
                          </a:r>
                          <a:r>
                            <a:rPr lang="en-GB" sz="1800" b="0" i="0" u="none" strike="noStrike" kern="1200" baseline="0" dirty="0" smtClean="0">
                              <a:solidFill>
                                <a:schemeClr val="dk1"/>
                              </a:solidFill>
                              <a:latin typeface="+mn-lt"/>
                              <a:ea typeface="+mn-ea"/>
                              <a:cs typeface="+mn-cs"/>
                            </a:rPr>
                            <a:t>i=2,…k)</a:t>
                          </a:r>
                          <a:endParaRPr lang="el-GR" baseline="0" dirty="0" smtClean="0"/>
                        </a:p>
                        <a:p>
                          <a:endParaRPr lang="el-GR" dirty="0"/>
                        </a:p>
                      </a:txBody>
                      <a:tcPr/>
                    </a:tc>
                    <a:extLst>
                      <a:ext uri="{0D108BD9-81ED-4DB2-BD59-A6C34878D82A}">
                        <a16:rowId xmlns="" xmlns:a16="http://schemas.microsoft.com/office/drawing/2014/main" xmlns:a14="http://schemas.microsoft.com/office/drawing/2010/main" val="10003"/>
                      </a:ext>
                    </a:extLst>
                  </a:tr>
                  <a:tr h="365760">
                    <a:tc>
                      <a:txBody>
                        <a:bodyPr/>
                        <a:lstStyle/>
                        <a:p>
                          <a:r>
                            <a:rPr lang="en-GB" sz="1800" dirty="0" smtClean="0">
                              <a:solidFill>
                                <a:srgbClr val="FF0000"/>
                              </a:solidFill>
                            </a:rPr>
                            <a:t>model log(odds) </a:t>
                          </a:r>
                          <a:endParaRPr lang="el-GR" dirty="0">
                            <a:solidFill>
                              <a:srgbClr val="FF0000"/>
                            </a:solidFill>
                          </a:endParaRPr>
                        </a:p>
                      </a:txBody>
                      <a:tcPr/>
                    </a:tc>
                    <a:tc>
                      <a:txBody>
                        <a:bodyPr/>
                        <a:lstStyle/>
                        <a:p>
                          <a:r>
                            <a:rPr lang="en-GB" sz="1800" dirty="0" smtClean="0">
                              <a:solidFill>
                                <a:srgbClr val="FF0000"/>
                              </a:solidFill>
                            </a:rPr>
                            <a:t>Logistic</a:t>
                          </a:r>
                          <a:endParaRPr lang="el-GR" dirty="0">
                            <a:solidFill>
                              <a:srgbClr val="FF0000"/>
                            </a:solidFill>
                          </a:endParaRPr>
                        </a:p>
                      </a:txBody>
                      <a:tcPr/>
                    </a:tc>
                    <a:extLst>
                      <a:ext uri="{0D108BD9-81ED-4DB2-BD59-A6C34878D82A}">
                        <a16:rowId xmlns="" xmlns:a16="http://schemas.microsoft.com/office/drawing/2014/main" xmlns:a14="http://schemas.microsoft.com/office/drawing/2010/main" val="10004"/>
                      </a:ext>
                    </a:extLst>
                  </a:tr>
                  <a:tr h="387795">
                    <a:tc>
                      <a:txBody>
                        <a:bodyPr/>
                        <a:lstStyle/>
                        <a:p>
                          <a:endParaRPr lang="en-US"/>
                        </a:p>
                      </a:txBody>
                      <a:tcPr>
                        <a:blipFill rotWithShape="0">
                          <a:blip r:embed="rId3"/>
                          <a:stretch>
                            <a:fillRect l="-274" t="-762500" r="-105882" b="-276563"/>
                          </a:stretch>
                        </a:blipFill>
                      </a:tcPr>
                    </a:tc>
                    <a:tc>
                      <a:txBody>
                        <a:bodyPr/>
                        <a:lstStyle/>
                        <a:p>
                          <a:r>
                            <a:rPr lang="en-GB" sz="1800" b="0" i="0" u="none" strike="noStrike" kern="1200" baseline="0" dirty="0" smtClean="0">
                              <a:solidFill>
                                <a:schemeClr val="dk1"/>
                              </a:solidFill>
                              <a:latin typeface="+mn-lt"/>
                              <a:ea typeface="+mn-ea"/>
                              <a:cs typeface="+mn-cs"/>
                            </a:rPr>
                            <a:t>log(odds) = a + </a:t>
                          </a:r>
                          <a:r>
                            <a:rPr lang="en-GB" sz="1800" b="0" i="0" u="none" strike="noStrike" kern="1200" baseline="0" dirty="0" err="1" smtClean="0">
                              <a:solidFill>
                                <a:schemeClr val="dk1"/>
                              </a:solidFill>
                              <a:latin typeface="+mn-lt"/>
                              <a:ea typeface="+mn-ea"/>
                              <a:cs typeface="+mn-cs"/>
                            </a:rPr>
                            <a:t>exp</a:t>
                          </a:r>
                          <a:r>
                            <a:rPr lang="en-GB" sz="1800" b="0" i="0" u="none" strike="noStrike" kern="1200" baseline="0" dirty="0" smtClean="0">
                              <a:solidFill>
                                <a:schemeClr val="dk1"/>
                              </a:solidFill>
                              <a:latin typeface="+mn-lt"/>
                              <a:ea typeface="+mn-ea"/>
                              <a:cs typeface="+mn-cs"/>
                            </a:rPr>
                            <a:t>+ confounders</a:t>
                          </a:r>
                          <a:endParaRPr lang="el-GR" dirty="0"/>
                        </a:p>
                      </a:txBody>
                      <a:tcPr/>
                    </a:tc>
                    <a:extLst>
                      <a:ext uri="{0D108BD9-81ED-4DB2-BD59-A6C34878D82A}">
                        <a16:rowId xmlns="" xmlns:a16="http://schemas.microsoft.com/office/drawing/2014/main" xmlns:a14="http://schemas.microsoft.com/office/drawing/2010/main" val="10005"/>
                      </a:ext>
                    </a:extLst>
                  </a:tr>
                  <a:tr h="640080">
                    <a:tc>
                      <a:txBody>
                        <a:bodyPr/>
                        <a:lstStyle/>
                        <a:p>
                          <a:endParaRPr lang="en-US"/>
                        </a:p>
                      </a:txBody>
                      <a:tcPr>
                        <a:blipFill rotWithShape="0">
                          <a:blip r:embed="rId3"/>
                          <a:stretch>
                            <a:fillRect l="-274" t="-525714" r="-105882" b="-68571"/>
                          </a:stretch>
                        </a:blipFill>
                      </a:tcPr>
                    </a:tc>
                    <a:tc>
                      <a:txBody>
                        <a:bodyPr/>
                        <a:lstStyle/>
                        <a:p>
                          <a:endParaRPr lang="en-US"/>
                        </a:p>
                      </a:txBody>
                      <a:tcPr>
                        <a:blipFill rotWithShape="0">
                          <a:blip r:embed="rId3"/>
                          <a:stretch>
                            <a:fillRect l="-95195" t="-525714" r="-519" b="-68571"/>
                          </a:stretch>
                        </a:blipFill>
                      </a:tcPr>
                    </a:tc>
                    <a:extLst>
                      <a:ext uri="{0D108BD9-81ED-4DB2-BD59-A6C34878D82A}">
                        <a16:rowId xmlns="" xmlns:a16="http://schemas.microsoft.com/office/drawing/2014/main" xmlns:a14="http://schemas.microsoft.com/office/drawing/2010/main" val="10006"/>
                      </a:ext>
                    </a:extLst>
                  </a:tr>
                </a:tbl>
              </a:graphicData>
            </a:graphic>
          </p:graphicFrame>
        </mc:Fallback>
      </mc:AlternateContent>
      <p:sp>
        <p:nvSpPr>
          <p:cNvPr id="8" name="Rectangle 7"/>
          <p:cNvSpPr/>
          <p:nvPr/>
        </p:nvSpPr>
        <p:spPr>
          <a:xfrm>
            <a:off x="35496" y="5061584"/>
            <a:ext cx="9108504" cy="1477328"/>
          </a:xfrm>
          <a:prstGeom prst="rect">
            <a:avLst/>
          </a:prstGeom>
        </p:spPr>
        <p:txBody>
          <a:bodyPr wrap="square">
            <a:spAutoFit/>
          </a:bodyPr>
          <a:lstStyle/>
          <a:p>
            <a:r>
              <a:rPr lang="en-US" b="1" dirty="0"/>
              <a:t>Estimates of ratio measures of associations</a:t>
            </a:r>
          </a:p>
          <a:p>
            <a:r>
              <a:rPr lang="en-GB" b="1" dirty="0"/>
              <a:t>log(rate) </a:t>
            </a:r>
            <a:r>
              <a:rPr lang="en-GB" dirty="0"/>
              <a:t> </a:t>
            </a:r>
            <a:r>
              <a:rPr lang="en-GB" b="1" dirty="0"/>
              <a:t>rate ratio</a:t>
            </a:r>
          </a:p>
          <a:p>
            <a:r>
              <a:rPr lang="en-GB" b="1" dirty="0"/>
              <a:t>log(odds) </a:t>
            </a:r>
            <a:r>
              <a:rPr lang="en-GB" dirty="0"/>
              <a:t> </a:t>
            </a:r>
            <a:r>
              <a:rPr lang="en-GB" b="1" dirty="0"/>
              <a:t>odds ratio</a:t>
            </a:r>
          </a:p>
          <a:p>
            <a:endParaRPr lang="en-GB" b="1" dirty="0"/>
          </a:p>
          <a:p>
            <a:r>
              <a:rPr lang="en-GB" b="1" dirty="0"/>
              <a:t>Associations combine by </a:t>
            </a:r>
            <a:r>
              <a:rPr lang="en-GB" b="1" dirty="0">
                <a:solidFill>
                  <a:srgbClr val="FF0000"/>
                </a:solidFill>
              </a:rPr>
              <a:t>multiplying</a:t>
            </a:r>
            <a:endParaRPr lang="el-GR" dirty="0">
              <a:solidFill>
                <a:srgbClr val="FF0000"/>
              </a:solidFill>
            </a:endParaRPr>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7</a:t>
            </a:fld>
            <a:endParaRPr lang="el-GR"/>
          </a:p>
        </p:txBody>
      </p:sp>
    </p:spTree>
    <p:extLst>
      <p:ext uri="{BB962C8B-B14F-4D97-AF65-F5344CB8AC3E}">
        <p14:creationId xmlns:p14="http://schemas.microsoft.com/office/powerpoint/2010/main" val="1585411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404664"/>
            <a:ext cx="9108504" cy="523220"/>
          </a:xfrm>
          <a:prstGeom prst="rect">
            <a:avLst/>
          </a:prstGeom>
          <a:noFill/>
        </p:spPr>
        <p:txBody>
          <a:bodyPr wrap="square" rtlCol="0">
            <a:spAutoFit/>
          </a:bodyPr>
          <a:lstStyle/>
          <a:p>
            <a:pPr algn="ctr"/>
            <a:r>
              <a:rPr lang="en-GB" sz="2800" b="1" dirty="0">
                <a:solidFill>
                  <a:srgbClr val="FF0000"/>
                </a:solidFill>
              </a:rPr>
              <a:t>Multiplicative model: the parameters multiply</a:t>
            </a:r>
          </a:p>
        </p:txBody>
      </p:sp>
      <p:graphicFrame>
        <p:nvGraphicFramePr>
          <p:cNvPr id="8" name="Table 7"/>
          <p:cNvGraphicFramePr>
            <a:graphicFrameLocks noGrp="1"/>
          </p:cNvGraphicFramePr>
          <p:nvPr>
            <p:extLst>
              <p:ext uri="{D42A27DB-BD31-4B8C-83A1-F6EECF244321}">
                <p14:modId xmlns:p14="http://schemas.microsoft.com/office/powerpoint/2010/main" val="3491637395"/>
              </p:ext>
            </p:extLst>
          </p:nvPr>
        </p:nvGraphicFramePr>
        <p:xfrm>
          <a:off x="107504" y="1541402"/>
          <a:ext cx="9145016" cy="1671574"/>
        </p:xfrm>
        <a:graphic>
          <a:graphicData uri="http://schemas.openxmlformats.org/drawingml/2006/table">
            <a:tbl>
              <a:tblPr firstRow="1" bandRow="1">
                <a:tableStyleId>{5C22544A-7EE6-4342-B048-85BDC9FD1C3A}</a:tableStyleId>
              </a:tblPr>
              <a:tblGrid>
                <a:gridCol w="3127311">
                  <a:extLst>
                    <a:ext uri="{9D8B030D-6E8A-4147-A177-3AD203B41FA5}">
                      <a16:colId xmlns:a16="http://schemas.microsoft.com/office/drawing/2014/main" val="20000"/>
                    </a:ext>
                  </a:extLst>
                </a:gridCol>
                <a:gridCol w="3127311">
                  <a:extLst>
                    <a:ext uri="{9D8B030D-6E8A-4147-A177-3AD203B41FA5}">
                      <a16:colId xmlns:a16="http://schemas.microsoft.com/office/drawing/2014/main" val="20001"/>
                    </a:ext>
                  </a:extLst>
                </a:gridCol>
                <a:gridCol w="2890394">
                  <a:extLst>
                    <a:ext uri="{9D8B030D-6E8A-4147-A177-3AD203B41FA5}">
                      <a16:colId xmlns:a16="http://schemas.microsoft.com/office/drawing/2014/main" val="20002"/>
                    </a:ext>
                  </a:extLst>
                </a:gridCol>
              </a:tblGrid>
              <a:tr h="640080">
                <a:tc>
                  <a:txBody>
                    <a:bodyPr/>
                    <a:lstStyle/>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Exposure</a:t>
                      </a:r>
                      <a:r>
                        <a:rPr lang="en-US" sz="1800" b="1" baseline="0" dirty="0"/>
                        <a:t> 1: </a:t>
                      </a:r>
                      <a:r>
                        <a:rPr lang="en-GB" sz="1800" b="1" dirty="0"/>
                        <a:t>E</a:t>
                      </a:r>
                      <a:r>
                        <a:rPr lang="en-GB" sz="1800" b="1" baseline="-25000" dirty="0"/>
                        <a:t>1</a:t>
                      </a:r>
                      <a:r>
                        <a:rPr lang="en-GB" sz="1800" b="1" baseline="30000" dirty="0"/>
                        <a:t>-</a:t>
                      </a:r>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Exposure</a:t>
                      </a:r>
                      <a:r>
                        <a:rPr lang="en-US" sz="1800" b="1" baseline="0" dirty="0"/>
                        <a:t> 1: </a:t>
                      </a:r>
                      <a:r>
                        <a:rPr lang="en-GB" sz="1800" b="1" dirty="0"/>
                        <a:t>E</a:t>
                      </a:r>
                      <a:r>
                        <a:rPr lang="en-GB" sz="1800" b="1" baseline="-25000" dirty="0"/>
                        <a:t>1</a:t>
                      </a:r>
                      <a:r>
                        <a:rPr lang="en-GB" sz="1800" b="1" baseline="30000" dirty="0"/>
                        <a:t>+</a:t>
                      </a:r>
                    </a:p>
                  </a:txBody>
                  <a:tcPr/>
                </a:tc>
                <a:extLst>
                  <a:ext uri="{0D108BD9-81ED-4DB2-BD59-A6C34878D82A}">
                    <a16:rowId xmlns:a16="http://schemas.microsoft.com/office/drawing/2014/main" val="10000"/>
                  </a:ext>
                </a:extLst>
              </a:tr>
              <a:tr h="6529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Exposure</a:t>
                      </a:r>
                      <a:r>
                        <a:rPr lang="en-US" sz="1800" b="1" baseline="0" dirty="0"/>
                        <a:t> 2: </a:t>
                      </a:r>
                      <a:r>
                        <a:rPr lang="en-GB" sz="1800" b="1" dirty="0"/>
                        <a:t>E</a:t>
                      </a:r>
                      <a:r>
                        <a:rPr lang="en-GB" sz="1800" b="1" baseline="-25000" dirty="0"/>
                        <a:t>2</a:t>
                      </a:r>
                      <a:r>
                        <a:rPr lang="en-GB" sz="1800" b="1" baseline="30000" dirty="0"/>
                        <a:t>-</a:t>
                      </a:r>
                    </a:p>
                  </a:txBody>
                  <a:tcPr/>
                </a:tc>
                <a:tc>
                  <a:txBody>
                    <a:bodyPr/>
                    <a:lstStyle/>
                    <a:p>
                      <a:endParaRPr lang="el-GR" dirty="0"/>
                    </a:p>
                  </a:txBody>
                  <a:tcPr>
                    <a:blipFill rotWithShape="1">
                      <a:blip r:embed="rId3"/>
                      <a:stretch>
                        <a:fillRect l="-100195" t="-101869" r="-92398" b="-71963"/>
                      </a:stretch>
                    </a:blipFill>
                  </a:tcPr>
                </a:tc>
                <a:tc>
                  <a:txBody>
                    <a:bodyPr/>
                    <a:lstStyle/>
                    <a:p>
                      <a:endParaRPr lang="el-GR" dirty="0"/>
                    </a:p>
                  </a:txBody>
                  <a:tcPr>
                    <a:blipFill rotWithShape="1">
                      <a:blip r:embed="rId3"/>
                      <a:stretch>
                        <a:fillRect l="-216667" t="-101869" b="-71963"/>
                      </a:stretch>
                    </a:blipFill>
                  </a:tcPr>
                </a:tc>
                <a:extLst>
                  <a:ext uri="{0D108BD9-81ED-4DB2-BD59-A6C34878D82A}">
                    <a16:rowId xmlns:a16="http://schemas.microsoft.com/office/drawing/2014/main" val="10001"/>
                  </a:ext>
                </a:extLst>
              </a:tr>
              <a:tr h="3785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Exposure</a:t>
                      </a:r>
                      <a:r>
                        <a:rPr lang="en-US" sz="1800" b="1" baseline="0" dirty="0"/>
                        <a:t> 2: </a:t>
                      </a:r>
                      <a:r>
                        <a:rPr lang="en-GB" sz="1800" b="1" dirty="0"/>
                        <a:t>E</a:t>
                      </a:r>
                      <a:r>
                        <a:rPr lang="en-GB" sz="1800" b="1" baseline="-25000" dirty="0"/>
                        <a:t>2</a:t>
                      </a:r>
                      <a:r>
                        <a:rPr lang="en-GB" sz="1800" b="1" baseline="30000" dirty="0"/>
                        <a:t>+</a:t>
                      </a:r>
                    </a:p>
                  </a:txBody>
                  <a:tcPr/>
                </a:tc>
                <a:tc>
                  <a:txBody>
                    <a:bodyPr/>
                    <a:lstStyle/>
                    <a:p>
                      <a:endParaRPr lang="el-GR" dirty="0"/>
                    </a:p>
                  </a:txBody>
                  <a:tcPr>
                    <a:blipFill rotWithShape="1">
                      <a:blip r:embed="rId3"/>
                      <a:stretch>
                        <a:fillRect l="-100195" t="-348387" r="-92398" b="-24194"/>
                      </a:stretch>
                    </a:blipFill>
                  </a:tcPr>
                </a:tc>
                <a:tc>
                  <a:txBody>
                    <a:bodyPr/>
                    <a:lstStyle/>
                    <a:p>
                      <a:endParaRPr lang="el-GR" dirty="0"/>
                    </a:p>
                  </a:txBody>
                  <a:tcPr>
                    <a:blipFill rotWithShape="1">
                      <a:blip r:embed="rId3"/>
                      <a:stretch>
                        <a:fillRect l="-216667" t="-348387" b="-24194"/>
                      </a:stretch>
                    </a:blipFill>
                  </a:tcPr>
                </a:tc>
                <a:extLst>
                  <a:ext uri="{0D108BD9-81ED-4DB2-BD59-A6C34878D82A}">
                    <a16:rowId xmlns:a16="http://schemas.microsoft.com/office/drawing/2014/main" val="10002"/>
                  </a:ext>
                </a:extLst>
              </a:tr>
            </a:tbl>
          </a:graphicData>
        </a:graphic>
      </p:graphicFrame>
      <p:sp>
        <p:nvSpPr>
          <p:cNvPr id="4" name="TextBox 3"/>
          <p:cNvSpPr txBox="1"/>
          <p:nvPr/>
        </p:nvSpPr>
        <p:spPr>
          <a:xfrm>
            <a:off x="35496" y="3501008"/>
            <a:ext cx="8820472" cy="1200329"/>
          </a:xfrm>
          <a:prstGeom prst="rect">
            <a:avLst/>
          </a:prstGeom>
          <a:noFill/>
        </p:spPr>
        <p:txBody>
          <a:bodyPr wrap="square" rtlCol="0">
            <a:spAutoFit/>
          </a:bodyPr>
          <a:lstStyle/>
          <a:p>
            <a:r>
              <a:rPr lang="en-US" b="1" dirty="0"/>
              <a:t>Assumption</a:t>
            </a:r>
            <a:r>
              <a:rPr lang="en-US" dirty="0"/>
              <a:t>: the “effect” of </a:t>
            </a:r>
            <a:r>
              <a:rPr lang="en-GB" b="1" dirty="0"/>
              <a:t>E</a:t>
            </a:r>
            <a:r>
              <a:rPr lang="en-GB" b="1" baseline="-25000" dirty="0"/>
              <a:t>1</a:t>
            </a:r>
            <a:r>
              <a:rPr lang="en-GB" b="1" baseline="30000" dirty="0"/>
              <a:t>+</a:t>
            </a:r>
            <a:r>
              <a:rPr lang="en-US" dirty="0"/>
              <a:t> &amp; </a:t>
            </a:r>
            <a:r>
              <a:rPr lang="en-GB" b="1" dirty="0"/>
              <a:t>E</a:t>
            </a:r>
            <a:r>
              <a:rPr lang="en-GB" b="1" baseline="-25000" dirty="0"/>
              <a:t>2</a:t>
            </a:r>
            <a:r>
              <a:rPr lang="en-GB" b="1" baseline="30000" dirty="0"/>
              <a:t>+</a:t>
            </a:r>
            <a:r>
              <a:rPr lang="en-US" dirty="0"/>
              <a:t> ON THE ODDS OF DISEASE as compared to </a:t>
            </a:r>
            <a:r>
              <a:rPr lang="en-GB" b="1" dirty="0"/>
              <a:t>E</a:t>
            </a:r>
            <a:r>
              <a:rPr lang="en-GB" b="1" baseline="-25000" dirty="0"/>
              <a:t>1</a:t>
            </a:r>
            <a:r>
              <a:rPr lang="en-GB" b="1" baseline="30000" dirty="0"/>
              <a:t>-</a:t>
            </a:r>
            <a:r>
              <a:rPr lang="en-US" dirty="0"/>
              <a:t> &amp; </a:t>
            </a:r>
            <a:r>
              <a:rPr lang="en-GB" b="1" dirty="0"/>
              <a:t>E</a:t>
            </a:r>
            <a:r>
              <a:rPr lang="en-GB" b="1" baseline="-25000" dirty="0"/>
              <a:t>2</a:t>
            </a:r>
            <a:r>
              <a:rPr lang="en-GB" b="1" baseline="30000" dirty="0"/>
              <a:t>-</a:t>
            </a:r>
            <a:r>
              <a:rPr lang="en-US" dirty="0"/>
              <a:t> is assumed a multiplication of the effects ON THE ODDS OF DISEASE of each exposure when acts in the absence of each other as compared to </a:t>
            </a:r>
            <a:r>
              <a:rPr lang="en-GB" b="1" dirty="0"/>
              <a:t>E</a:t>
            </a:r>
            <a:r>
              <a:rPr lang="en-GB" b="1" baseline="-25000" dirty="0"/>
              <a:t>1</a:t>
            </a:r>
            <a:r>
              <a:rPr lang="en-GB" b="1" baseline="30000" dirty="0"/>
              <a:t>-</a:t>
            </a:r>
            <a:r>
              <a:rPr lang="en-US" dirty="0"/>
              <a:t> &amp; </a:t>
            </a:r>
            <a:r>
              <a:rPr lang="en-GB" b="1" dirty="0"/>
              <a:t>E</a:t>
            </a:r>
            <a:r>
              <a:rPr lang="en-GB" b="1" baseline="-25000" dirty="0"/>
              <a:t>2</a:t>
            </a:r>
            <a:r>
              <a:rPr lang="en-GB" b="1" baseline="30000" dirty="0"/>
              <a:t>-</a:t>
            </a:r>
            <a:endParaRPr lang="el-GR" dirty="0"/>
          </a:p>
        </p:txBody>
      </p:sp>
      <mc:AlternateContent xmlns:mc="http://schemas.openxmlformats.org/markup-compatibility/2006" xmlns:a14="http://schemas.microsoft.com/office/drawing/2010/main">
        <mc:Choice Requires="a14">
          <p:sp>
            <p:nvSpPr>
              <p:cNvPr id="5" name="Rectangle 4"/>
              <p:cNvSpPr/>
              <p:nvPr/>
            </p:nvSpPr>
            <p:spPr>
              <a:xfrm>
                <a:off x="1187624" y="5157192"/>
                <a:ext cx="5399521" cy="380810"/>
              </a:xfrm>
              <a:prstGeom prst="rect">
                <a:avLst/>
              </a:prstGeom>
              <a:solidFill>
                <a:schemeClr val="bg1"/>
              </a:solidFill>
            </p:spPr>
            <p:txBody>
              <a:bodyPr wrap="square">
                <a:spAutoFit/>
              </a:bodyPr>
              <a:lstStyle/>
              <a:p>
                <a:pPr algn="ctr"/>
                <a:r>
                  <a:rPr lang="en-US" b="1" dirty="0"/>
                  <a:t>Odds (disease) =</a:t>
                </a:r>
                <a14:m>
                  <m:oMath xmlns:m="http://schemas.openxmlformats.org/officeDocument/2006/math">
                    <m:sSup>
                      <m:sSupPr>
                        <m:ctrlPr>
                          <a:rPr lang="en-US" b="1" i="1">
                            <a:latin typeface="Cambria Math" panose="02040503050406030204" pitchFamily="18" charset="0"/>
                          </a:rPr>
                        </m:ctrlPr>
                      </m:sSupPr>
                      <m:e>
                        <m:r>
                          <a:rPr lang="en-US" b="1" i="1">
                            <a:latin typeface="Cambria Math"/>
                          </a:rPr>
                          <m:t>𝒆</m:t>
                        </m:r>
                      </m:e>
                      <m:sup>
                        <m:r>
                          <a:rPr lang="en-US" b="1">
                            <a:latin typeface="Cambria Math"/>
                          </a:rPr>
                          <m:t>(</m:t>
                        </m:r>
                        <m:r>
                          <a:rPr lang="en-US" b="1" i="1">
                            <a:latin typeface="Cambria Math"/>
                          </a:rPr>
                          <m:t>𝒂</m:t>
                        </m:r>
                        <m:r>
                          <a:rPr lang="en-US" b="1" i="1">
                            <a:latin typeface="Cambria Math"/>
                          </a:rPr>
                          <m:t>)</m:t>
                        </m:r>
                      </m:sup>
                    </m:sSup>
                    <m:sSup>
                      <m:sSupPr>
                        <m:ctrlPr>
                          <a:rPr lang="en-US" b="1" i="1">
                            <a:latin typeface="Cambria Math" panose="02040503050406030204" pitchFamily="18" charset="0"/>
                          </a:rPr>
                        </m:ctrlPr>
                      </m:sSupPr>
                      <m:e>
                        <m:r>
                          <a:rPr lang="en-US" b="1" i="1">
                            <a:latin typeface="Cambria Math"/>
                          </a:rPr>
                          <m:t>𝒆</m:t>
                        </m:r>
                      </m:e>
                      <m:sup>
                        <m:r>
                          <a:rPr lang="en-US" b="1" i="1">
                            <a:latin typeface="Cambria Math"/>
                          </a:rPr>
                          <m:t>(</m:t>
                        </m:r>
                        <m:sSub>
                          <m:sSubPr>
                            <m:ctrlPr>
                              <a:rPr lang="en-US" b="1" i="1">
                                <a:latin typeface="Cambria Math" panose="02040503050406030204" pitchFamily="18" charset="0"/>
                              </a:rPr>
                            </m:ctrlPr>
                          </m:sSubPr>
                          <m:e>
                            <m:r>
                              <a:rPr lang="el-GR" b="1" i="1">
                                <a:latin typeface="Cambria Math"/>
                              </a:rPr>
                              <m:t>𝜷</m:t>
                            </m:r>
                          </m:e>
                          <m:sub>
                            <m:r>
                              <a:rPr lang="en-US" b="1" i="1">
                                <a:latin typeface="Cambria Math"/>
                              </a:rPr>
                              <m:t>𝟏</m:t>
                            </m:r>
                          </m:sub>
                        </m:sSub>
                        <m:sSub>
                          <m:sSubPr>
                            <m:ctrlPr>
                              <a:rPr lang="en-US" b="1" i="1">
                                <a:latin typeface="Cambria Math" panose="02040503050406030204" pitchFamily="18" charset="0"/>
                              </a:rPr>
                            </m:ctrlPr>
                          </m:sSubPr>
                          <m:e>
                            <m:r>
                              <a:rPr lang="en-US" b="1" i="1">
                                <a:latin typeface="Cambria Math"/>
                              </a:rPr>
                              <m:t>𝑿</m:t>
                            </m:r>
                          </m:e>
                          <m:sub>
                            <m:r>
                              <a:rPr lang="en-US" b="1" i="1">
                                <a:latin typeface="Cambria Math"/>
                              </a:rPr>
                              <m:t>𝟏</m:t>
                            </m:r>
                          </m:sub>
                        </m:sSub>
                        <m:r>
                          <a:rPr lang="en-US" b="1" i="1">
                            <a:latin typeface="Cambria Math"/>
                          </a:rPr>
                          <m:t>)</m:t>
                        </m:r>
                      </m:sup>
                    </m:sSup>
                    <m:sSup>
                      <m:sSupPr>
                        <m:ctrlPr>
                          <a:rPr lang="en-US" b="1" i="1">
                            <a:latin typeface="Cambria Math" panose="02040503050406030204" pitchFamily="18" charset="0"/>
                          </a:rPr>
                        </m:ctrlPr>
                      </m:sSupPr>
                      <m:e>
                        <m:r>
                          <a:rPr lang="en-US" b="1" i="1">
                            <a:latin typeface="Cambria Math"/>
                          </a:rPr>
                          <m:t>𝒆</m:t>
                        </m:r>
                      </m:e>
                      <m:sup>
                        <m:r>
                          <a:rPr lang="en-US" b="1" i="1">
                            <a:latin typeface="Cambria Math"/>
                          </a:rPr>
                          <m:t>(</m:t>
                        </m:r>
                        <m:sSub>
                          <m:sSubPr>
                            <m:ctrlPr>
                              <a:rPr lang="en-US" b="1" i="1">
                                <a:latin typeface="Cambria Math" panose="02040503050406030204" pitchFamily="18" charset="0"/>
                              </a:rPr>
                            </m:ctrlPr>
                          </m:sSubPr>
                          <m:e>
                            <m:r>
                              <a:rPr lang="el-GR" b="1" i="1">
                                <a:latin typeface="Cambria Math"/>
                              </a:rPr>
                              <m:t>𝜷</m:t>
                            </m:r>
                          </m:e>
                          <m:sub>
                            <m:r>
                              <a:rPr lang="en-US" b="1" i="1" smtClean="0">
                                <a:latin typeface="Cambria Math"/>
                              </a:rPr>
                              <m:t>𝟐</m:t>
                            </m:r>
                          </m:sub>
                        </m:sSub>
                        <m:sSub>
                          <m:sSubPr>
                            <m:ctrlPr>
                              <a:rPr lang="en-US" b="1" i="1">
                                <a:latin typeface="Cambria Math" panose="02040503050406030204" pitchFamily="18" charset="0"/>
                              </a:rPr>
                            </m:ctrlPr>
                          </m:sSubPr>
                          <m:e>
                            <m:r>
                              <a:rPr lang="en-US" b="1" i="1">
                                <a:latin typeface="Cambria Math"/>
                              </a:rPr>
                              <m:t>𝑿</m:t>
                            </m:r>
                          </m:e>
                          <m:sub>
                            <m:r>
                              <a:rPr lang="en-US" b="1" i="1">
                                <a:latin typeface="Cambria Math"/>
                              </a:rPr>
                              <m:t>𝟐</m:t>
                            </m:r>
                          </m:sub>
                        </m:sSub>
                        <m:r>
                          <a:rPr lang="en-US" b="1" i="1">
                            <a:latin typeface="Cambria Math"/>
                          </a:rPr>
                          <m:t>)</m:t>
                        </m:r>
                      </m:sup>
                    </m:sSup>
                  </m:oMath>
                </a14:m>
                <a:endParaRPr lang="el-GR" b="1" dirty="0"/>
              </a:p>
            </p:txBody>
          </p:sp>
        </mc:Choice>
        <mc:Fallback xmlns="">
          <p:sp>
            <p:nvSpPr>
              <p:cNvPr id="5" name="Rectangle 4"/>
              <p:cNvSpPr>
                <a:spLocks noRot="1" noChangeAspect="1" noMove="1" noResize="1" noEditPoints="1" noAdjustHandles="1" noChangeArrowheads="1" noChangeShapeType="1" noTextEdit="1"/>
              </p:cNvSpPr>
              <p:nvPr/>
            </p:nvSpPr>
            <p:spPr>
              <a:xfrm>
                <a:off x="1187624" y="5157192"/>
                <a:ext cx="5399521" cy="380810"/>
              </a:xfrm>
              <a:prstGeom prst="rect">
                <a:avLst/>
              </a:prstGeom>
              <a:blipFill rotWithShape="1">
                <a:blip r:embed="rId4"/>
                <a:stretch>
                  <a:fillRect t="-3226" b="-27419"/>
                </a:stretch>
              </a:blipFill>
            </p:spPr>
            <p:txBody>
              <a:bodyPr/>
              <a:lstStyle/>
              <a:p>
                <a:r>
                  <a:rPr lang="el-GR">
                    <a:noFill/>
                  </a:rPr>
                  <a:t> </a:t>
                </a:r>
              </a:p>
            </p:txBody>
          </p:sp>
        </mc:Fallback>
      </mc:AlternateContent>
      <p:sp>
        <p:nvSpPr>
          <p:cNvPr id="9" name="TextBox 8"/>
          <p:cNvSpPr txBox="1"/>
          <p:nvPr/>
        </p:nvSpPr>
        <p:spPr>
          <a:xfrm>
            <a:off x="179512" y="836712"/>
            <a:ext cx="8454559" cy="400110"/>
          </a:xfrm>
          <a:prstGeom prst="rect">
            <a:avLst/>
          </a:prstGeom>
          <a:noFill/>
        </p:spPr>
        <p:txBody>
          <a:bodyPr wrap="none" rtlCol="0">
            <a:spAutoFit/>
          </a:bodyPr>
          <a:lstStyle/>
          <a:p>
            <a:r>
              <a:rPr lang="en-US" sz="2000" b="1" dirty="0"/>
              <a:t>Predicted risk (e.g. odds) of disease for combinations of E1 &amp; E2</a:t>
            </a:r>
            <a:endParaRPr lang="el-GR" sz="2000" b="1" dirty="0"/>
          </a:p>
        </p:txBody>
      </p:sp>
      <p:sp>
        <p:nvSpPr>
          <p:cNvPr id="2" name="Θέση αριθμού διαφάνειας 1"/>
          <p:cNvSpPr>
            <a:spLocks noGrp="1"/>
          </p:cNvSpPr>
          <p:nvPr>
            <p:ph type="sldNum" sz="quarter" idx="12"/>
          </p:nvPr>
        </p:nvSpPr>
        <p:spPr/>
        <p:txBody>
          <a:bodyPr/>
          <a:lstStyle/>
          <a:p>
            <a:fld id="{63A1716D-785E-498B-B65C-0125213A9251}" type="slidenum">
              <a:rPr lang="el-GR" smtClean="0"/>
              <a:pPr/>
              <a:t>8</a:t>
            </a:fld>
            <a:endParaRPr lang="el-GR"/>
          </a:p>
        </p:txBody>
      </p:sp>
    </p:spTree>
    <p:extLst>
      <p:ext uri="{BB962C8B-B14F-4D97-AF65-F5344CB8AC3E}">
        <p14:creationId xmlns:p14="http://schemas.microsoft.com/office/powerpoint/2010/main" val="1585411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404664"/>
            <a:ext cx="9108504" cy="954107"/>
          </a:xfrm>
          <a:prstGeom prst="rect">
            <a:avLst/>
          </a:prstGeom>
          <a:noFill/>
        </p:spPr>
        <p:txBody>
          <a:bodyPr wrap="square" rtlCol="0">
            <a:spAutoFit/>
          </a:bodyPr>
          <a:lstStyle/>
          <a:p>
            <a:pPr algn="ctr"/>
            <a:r>
              <a:rPr lang="en-GB" sz="2800" b="1" dirty="0">
                <a:solidFill>
                  <a:srgbClr val="FF0000"/>
                </a:solidFill>
              </a:rPr>
              <a:t>Multiplicative model: deviations from </a:t>
            </a:r>
            <a:r>
              <a:rPr lang="en-GB" sz="2800" b="1" dirty="0" err="1">
                <a:solidFill>
                  <a:srgbClr val="FF0000"/>
                </a:solidFill>
              </a:rPr>
              <a:t>multiplicativity</a:t>
            </a:r>
            <a:endParaRPr lang="en-GB" sz="2800" b="1" dirty="0">
              <a:solidFill>
                <a:srgbClr val="FF0000"/>
              </a:solidFill>
            </a:endParaRPr>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4156912995"/>
                  </p:ext>
                </p:extLst>
              </p:nvPr>
            </p:nvGraphicFramePr>
            <p:xfrm>
              <a:off x="107504" y="1397386"/>
              <a:ext cx="9145016" cy="1671574"/>
            </p:xfrm>
            <a:graphic>
              <a:graphicData uri="http://schemas.openxmlformats.org/drawingml/2006/table">
                <a:tbl>
                  <a:tblPr firstRow="1" bandRow="1">
                    <a:tableStyleId>{5C22544A-7EE6-4342-B048-85BDC9FD1C3A}</a:tableStyleId>
                  </a:tblPr>
                  <a:tblGrid>
                    <a:gridCol w="3127311">
                      <a:extLst>
                        <a:ext uri="{9D8B030D-6E8A-4147-A177-3AD203B41FA5}">
                          <a16:colId xmlns:a16="http://schemas.microsoft.com/office/drawing/2014/main" val="20000"/>
                        </a:ext>
                      </a:extLst>
                    </a:gridCol>
                    <a:gridCol w="3127311">
                      <a:extLst>
                        <a:ext uri="{9D8B030D-6E8A-4147-A177-3AD203B41FA5}">
                          <a16:colId xmlns:a16="http://schemas.microsoft.com/office/drawing/2014/main" val="20001"/>
                        </a:ext>
                      </a:extLst>
                    </a:gridCol>
                    <a:gridCol w="2890394">
                      <a:extLst>
                        <a:ext uri="{9D8B030D-6E8A-4147-A177-3AD203B41FA5}">
                          <a16:colId xmlns:a16="http://schemas.microsoft.com/office/drawing/2014/main" val="20002"/>
                        </a:ext>
                      </a:extLst>
                    </a:gridCol>
                  </a:tblGrid>
                  <a:tr h="370840">
                    <a:tc>
                      <a:txBody>
                        <a:bodyPr/>
                        <a:lstStyle/>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Exposure</a:t>
                          </a:r>
                          <a:r>
                            <a:rPr lang="en-US" sz="1800" b="1" baseline="0" dirty="0"/>
                            <a:t> 1: </a:t>
                          </a:r>
                          <a:r>
                            <a:rPr lang="en-GB" sz="1800" b="1" dirty="0"/>
                            <a:t>E</a:t>
                          </a:r>
                          <a:r>
                            <a:rPr lang="en-GB" sz="1800" b="1" baseline="-25000" dirty="0"/>
                            <a:t>1</a:t>
                          </a:r>
                          <a:r>
                            <a:rPr lang="en-GB" sz="1800" b="1" baseline="30000" dirty="0"/>
                            <a:t>-</a:t>
                          </a:r>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Exposure</a:t>
                          </a:r>
                          <a:r>
                            <a:rPr lang="en-US" sz="1800" b="1" baseline="0" dirty="0"/>
                            <a:t> 1: </a:t>
                          </a:r>
                          <a:r>
                            <a:rPr lang="en-GB" sz="1800" b="1" dirty="0"/>
                            <a:t>E</a:t>
                          </a:r>
                          <a:r>
                            <a:rPr lang="en-GB" sz="1800" b="1" baseline="-25000" dirty="0"/>
                            <a:t>1</a:t>
                          </a:r>
                          <a:r>
                            <a:rPr lang="en-GB" sz="1800" b="1" baseline="30000" dirty="0"/>
                            <a:t>+</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Exposure</a:t>
                          </a:r>
                          <a:r>
                            <a:rPr lang="en-US" sz="1800" b="1" baseline="0" dirty="0"/>
                            <a:t> 2: </a:t>
                          </a:r>
                          <a:r>
                            <a:rPr lang="en-GB" sz="1800" b="1" dirty="0"/>
                            <a:t>E</a:t>
                          </a:r>
                          <a:r>
                            <a:rPr lang="en-GB" sz="1800" b="1" baseline="-25000" dirty="0"/>
                            <a:t>2</a:t>
                          </a:r>
                          <a:r>
                            <a:rPr lang="en-GB" sz="1800" b="1" baseline="30000" dirty="0"/>
                            <a:t>-</a:t>
                          </a:r>
                        </a:p>
                      </a:txBody>
                      <a:tcPr/>
                    </a:tc>
                    <a:tc>
                      <a:txBody>
                        <a:bodyPr/>
                        <a:lstStyle/>
                        <a:p>
                          <a:pPr/>
                          <a14:m>
                            <m:oMathPara xmlns:m="http://schemas.openxmlformats.org/officeDocument/2006/math">
                              <m:oMathParaPr>
                                <m:jc m:val="centerGroup"/>
                              </m:oMathParaPr>
                              <m:oMath xmlns:m="http://schemas.openxmlformats.org/officeDocument/2006/math">
                                <m:sSup>
                                  <m:sSupPr>
                                    <m:ctrlPr>
                                      <a:rPr lang="en-GB" sz="1800" b="0" i="1" u="none" strike="noStrike" kern="1200" baseline="0" smtClean="0">
                                        <a:solidFill>
                                          <a:schemeClr val="dk1"/>
                                        </a:solidFill>
                                        <a:latin typeface="Cambria Math" panose="02040503050406030204" pitchFamily="18" charset="0"/>
                                        <a:ea typeface="+mn-ea"/>
                                        <a:cs typeface="+mn-cs"/>
                                      </a:rPr>
                                    </m:ctrlPr>
                                  </m:sSupPr>
                                  <m:e>
                                    <m:r>
                                      <a:rPr lang="en-US" sz="1800" b="0" i="1" u="none" strike="noStrike" kern="1200" baseline="0" smtClean="0">
                                        <a:solidFill>
                                          <a:schemeClr val="dk1"/>
                                        </a:solidFill>
                                        <a:latin typeface="Cambria Math"/>
                                        <a:ea typeface="+mn-ea"/>
                                        <a:cs typeface="+mn-cs"/>
                                      </a:rPr>
                                      <m:t>𝑒</m:t>
                                    </m:r>
                                  </m:e>
                                  <m:sup>
                                    <m:r>
                                      <a:rPr lang="en-US" sz="1800" b="0" i="1" u="none" strike="noStrike" kern="1200" baseline="0" smtClean="0">
                                        <a:solidFill>
                                          <a:schemeClr val="dk1"/>
                                        </a:solidFill>
                                        <a:latin typeface="Cambria Math"/>
                                        <a:ea typeface="+mn-ea"/>
                                        <a:cs typeface="+mn-cs"/>
                                      </a:rPr>
                                      <m:t>𝑎</m:t>
                                    </m:r>
                                  </m:sup>
                                </m:sSup>
                              </m:oMath>
                            </m:oMathPara>
                          </a14:m>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800" b="0" i="1" u="none" strike="noStrike" kern="1200" baseline="0" smtClean="0">
                                        <a:solidFill>
                                          <a:schemeClr val="dk1"/>
                                        </a:solidFill>
                                        <a:latin typeface="Cambria Math" panose="02040503050406030204" pitchFamily="18" charset="0"/>
                                        <a:ea typeface="+mn-ea"/>
                                        <a:cs typeface="+mn-cs"/>
                                      </a:rPr>
                                    </m:ctrlPr>
                                  </m:sSupPr>
                                  <m:e>
                                    <m:r>
                                      <a:rPr lang="en-US" sz="1800" b="0" i="1" u="none" strike="noStrike" kern="1200" baseline="0" smtClean="0">
                                        <a:solidFill>
                                          <a:schemeClr val="dk1"/>
                                        </a:solidFill>
                                        <a:latin typeface="Cambria Math"/>
                                        <a:ea typeface="+mn-ea"/>
                                        <a:cs typeface="+mn-cs"/>
                                      </a:rPr>
                                      <m:t>𝑒</m:t>
                                    </m:r>
                                  </m:e>
                                  <m:sup>
                                    <m:r>
                                      <a:rPr lang="en-US" sz="1800" b="0" i="1" u="none" strike="noStrike" kern="1200" baseline="0" smtClean="0">
                                        <a:solidFill>
                                          <a:schemeClr val="dk1"/>
                                        </a:solidFill>
                                        <a:latin typeface="Cambria Math"/>
                                        <a:ea typeface="+mn-ea"/>
                                        <a:cs typeface="+mn-cs"/>
                                      </a:rPr>
                                      <m:t>𝑎</m:t>
                                    </m:r>
                                  </m:sup>
                                </m:sSup>
                                <m:sSup>
                                  <m:sSupPr>
                                    <m:ctrlPr>
                                      <a:rPr lang="en-GB" sz="1800" b="0" i="1" u="none" strike="noStrike" kern="1200" baseline="0" smtClean="0">
                                        <a:solidFill>
                                          <a:schemeClr val="dk1"/>
                                        </a:solidFill>
                                        <a:latin typeface="Cambria Math" panose="02040503050406030204" pitchFamily="18" charset="0"/>
                                        <a:ea typeface="+mn-ea"/>
                                        <a:cs typeface="+mn-cs"/>
                                      </a:rPr>
                                    </m:ctrlPr>
                                  </m:sSupPr>
                                  <m:e>
                                    <m:r>
                                      <a:rPr lang="en-US" sz="1800" b="0" i="1" u="none" strike="noStrike" kern="1200" baseline="0" smtClean="0">
                                        <a:solidFill>
                                          <a:schemeClr val="dk1"/>
                                        </a:solidFill>
                                        <a:latin typeface="Cambria Math"/>
                                        <a:ea typeface="+mn-ea"/>
                                        <a:cs typeface="+mn-cs"/>
                                      </a:rPr>
                                      <m:t>𝑒</m:t>
                                    </m:r>
                                  </m:e>
                                  <m:sup>
                                    <m:sSub>
                                      <m:sSubPr>
                                        <m:ctrlPr>
                                          <a:rPr lang="en-US" sz="1800" b="0" i="1" u="none" strike="noStrike" kern="1200" baseline="0" smtClean="0">
                                            <a:solidFill>
                                              <a:schemeClr val="dk1"/>
                                            </a:solidFill>
                                            <a:latin typeface="Cambria Math" panose="02040503050406030204" pitchFamily="18" charset="0"/>
                                            <a:ea typeface="+mn-ea"/>
                                            <a:cs typeface="+mn-cs"/>
                                          </a:rPr>
                                        </m:ctrlPr>
                                      </m:sSubPr>
                                      <m:e>
                                        <m:r>
                                          <a:rPr lang="el-GR" sz="1800" b="0" i="1" u="none" strike="noStrike" kern="1200" baseline="0" smtClean="0">
                                            <a:solidFill>
                                              <a:schemeClr val="dk1"/>
                                            </a:solidFill>
                                            <a:latin typeface="Cambria Math"/>
                                            <a:ea typeface="+mn-ea"/>
                                            <a:cs typeface="+mn-cs"/>
                                          </a:rPr>
                                          <m:t>𝛽</m:t>
                                        </m:r>
                                      </m:e>
                                      <m:sub>
                                        <m:r>
                                          <a:rPr lang="el-GR" sz="1800" b="0" i="1" u="none" strike="noStrike" kern="1200" baseline="0" smtClean="0">
                                            <a:solidFill>
                                              <a:schemeClr val="dk1"/>
                                            </a:solidFill>
                                            <a:latin typeface="Cambria Math"/>
                                            <a:ea typeface="+mn-ea"/>
                                            <a:cs typeface="+mn-cs"/>
                                          </a:rPr>
                                          <m:t>1</m:t>
                                        </m:r>
                                      </m:sub>
                                    </m:sSub>
                                  </m:sup>
                                </m:sSup>
                              </m:oMath>
                            </m:oMathPara>
                          </a14:m>
                          <a:endParaRPr lang="el-GR" dirty="0"/>
                        </a:p>
                        <a:p>
                          <a:endParaRPr lang="el-GR"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Exposure</a:t>
                          </a:r>
                          <a:r>
                            <a:rPr lang="en-US" sz="1800" b="1" baseline="0" dirty="0"/>
                            <a:t> 2: </a:t>
                          </a:r>
                          <a:r>
                            <a:rPr lang="en-GB" sz="1800" b="1" dirty="0"/>
                            <a:t>E</a:t>
                          </a:r>
                          <a:r>
                            <a:rPr lang="en-GB" sz="1800" b="1" baseline="-25000" dirty="0"/>
                            <a:t>2</a:t>
                          </a:r>
                          <a:r>
                            <a:rPr lang="en-GB" sz="1800" b="1" baseline="30000" dirty="0"/>
                            <a:t>+</a:t>
                          </a:r>
                        </a:p>
                      </a:txBody>
                      <a:tcPr/>
                    </a:tc>
                    <a:tc>
                      <a:txBody>
                        <a:bodyPr/>
                        <a:lstStyle/>
                        <a:p>
                          <a:pPr/>
                          <a14:m>
                            <m:oMathPara xmlns:m="http://schemas.openxmlformats.org/officeDocument/2006/math">
                              <m:oMathParaPr>
                                <m:jc m:val="centerGroup"/>
                              </m:oMathParaPr>
                              <m:oMath xmlns:m="http://schemas.openxmlformats.org/officeDocument/2006/math">
                                <m:sSup>
                                  <m:sSupPr>
                                    <m:ctrlPr>
                                      <a:rPr lang="en-GB" sz="1800" b="0" i="1" u="none" strike="noStrike" kern="1200" baseline="0" smtClean="0">
                                        <a:solidFill>
                                          <a:schemeClr val="dk1"/>
                                        </a:solidFill>
                                        <a:latin typeface="Cambria Math" panose="02040503050406030204" pitchFamily="18" charset="0"/>
                                        <a:ea typeface="+mn-ea"/>
                                        <a:cs typeface="+mn-cs"/>
                                      </a:rPr>
                                    </m:ctrlPr>
                                  </m:sSupPr>
                                  <m:e>
                                    <m:r>
                                      <a:rPr lang="en-US" sz="1800" b="0" i="1" u="none" strike="noStrike" kern="1200" baseline="0" smtClean="0">
                                        <a:solidFill>
                                          <a:schemeClr val="dk1"/>
                                        </a:solidFill>
                                        <a:latin typeface="Cambria Math"/>
                                        <a:ea typeface="+mn-ea"/>
                                        <a:cs typeface="+mn-cs"/>
                                      </a:rPr>
                                      <m:t>𝑒</m:t>
                                    </m:r>
                                  </m:e>
                                  <m:sup>
                                    <m:r>
                                      <a:rPr lang="en-US" sz="1800" b="0" i="1" u="none" strike="noStrike" kern="1200" baseline="0" smtClean="0">
                                        <a:solidFill>
                                          <a:schemeClr val="dk1"/>
                                        </a:solidFill>
                                        <a:latin typeface="Cambria Math"/>
                                        <a:ea typeface="+mn-ea"/>
                                        <a:cs typeface="+mn-cs"/>
                                      </a:rPr>
                                      <m:t>𝑎</m:t>
                                    </m:r>
                                  </m:sup>
                                </m:sSup>
                                <m:sSup>
                                  <m:sSupPr>
                                    <m:ctrlPr>
                                      <a:rPr lang="en-GB" sz="1800" b="0" i="1" u="none" strike="noStrike" kern="1200" baseline="0" smtClean="0">
                                        <a:solidFill>
                                          <a:schemeClr val="dk1"/>
                                        </a:solidFill>
                                        <a:latin typeface="Cambria Math" panose="02040503050406030204" pitchFamily="18" charset="0"/>
                                        <a:ea typeface="+mn-ea"/>
                                        <a:cs typeface="+mn-cs"/>
                                      </a:rPr>
                                    </m:ctrlPr>
                                  </m:sSupPr>
                                  <m:e>
                                    <m:r>
                                      <a:rPr lang="en-US" sz="1800" b="0" i="1" u="none" strike="noStrike" kern="1200" baseline="0" smtClean="0">
                                        <a:solidFill>
                                          <a:schemeClr val="dk1"/>
                                        </a:solidFill>
                                        <a:latin typeface="Cambria Math"/>
                                        <a:ea typeface="+mn-ea"/>
                                        <a:cs typeface="+mn-cs"/>
                                      </a:rPr>
                                      <m:t>𝑒</m:t>
                                    </m:r>
                                  </m:e>
                                  <m:sup>
                                    <m:sSub>
                                      <m:sSubPr>
                                        <m:ctrlPr>
                                          <a:rPr lang="en-US" sz="1800" b="0" i="1" u="none" strike="noStrike" kern="1200" baseline="0" smtClean="0">
                                            <a:solidFill>
                                              <a:schemeClr val="dk1"/>
                                            </a:solidFill>
                                            <a:latin typeface="Cambria Math" panose="02040503050406030204" pitchFamily="18" charset="0"/>
                                            <a:ea typeface="+mn-ea"/>
                                            <a:cs typeface="+mn-cs"/>
                                          </a:rPr>
                                        </m:ctrlPr>
                                      </m:sSubPr>
                                      <m:e>
                                        <m:r>
                                          <a:rPr lang="el-GR" sz="1800" b="0" i="1" u="none" strike="noStrike" kern="1200" baseline="0" smtClean="0">
                                            <a:solidFill>
                                              <a:schemeClr val="dk1"/>
                                            </a:solidFill>
                                            <a:latin typeface="Cambria Math"/>
                                            <a:ea typeface="+mn-ea"/>
                                            <a:cs typeface="+mn-cs"/>
                                          </a:rPr>
                                          <m:t>𝛽</m:t>
                                        </m:r>
                                      </m:e>
                                      <m:sub>
                                        <m:r>
                                          <a:rPr lang="el-GR" sz="1800" b="0" i="1" u="none" strike="noStrike" kern="1200" baseline="0" smtClean="0">
                                            <a:solidFill>
                                              <a:schemeClr val="dk1"/>
                                            </a:solidFill>
                                            <a:latin typeface="Cambria Math"/>
                                            <a:ea typeface="+mn-ea"/>
                                            <a:cs typeface="+mn-cs"/>
                                          </a:rPr>
                                          <m:t>2</m:t>
                                        </m:r>
                                      </m:sub>
                                    </m:sSub>
                                  </m:sup>
                                </m:sSup>
                              </m:oMath>
                            </m:oMathPara>
                          </a14:m>
                          <a:endParaRPr lang="el-GR"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GB" sz="1800" b="0" i="1" u="none" strike="noStrike" kern="1200" baseline="0" smtClean="0">
                                        <a:solidFill>
                                          <a:schemeClr val="dk1"/>
                                        </a:solidFill>
                                        <a:latin typeface="Cambria Math" panose="02040503050406030204" pitchFamily="18" charset="0"/>
                                        <a:ea typeface="+mn-ea"/>
                                        <a:cs typeface="+mn-cs"/>
                                      </a:rPr>
                                    </m:ctrlPr>
                                  </m:sSupPr>
                                  <m:e>
                                    <m:r>
                                      <a:rPr lang="en-US" sz="1800" b="0" i="1" u="none" strike="noStrike" kern="1200" baseline="0" smtClean="0">
                                        <a:solidFill>
                                          <a:schemeClr val="dk1"/>
                                        </a:solidFill>
                                        <a:latin typeface="Cambria Math"/>
                                        <a:ea typeface="+mn-ea"/>
                                        <a:cs typeface="+mn-cs"/>
                                      </a:rPr>
                                      <m:t>𝑒</m:t>
                                    </m:r>
                                  </m:e>
                                  <m:sup>
                                    <m:r>
                                      <a:rPr lang="en-US" sz="1800" b="0" i="1" u="none" strike="noStrike" kern="1200" baseline="0" smtClean="0">
                                        <a:solidFill>
                                          <a:schemeClr val="dk1"/>
                                        </a:solidFill>
                                        <a:latin typeface="Cambria Math"/>
                                        <a:ea typeface="+mn-ea"/>
                                        <a:cs typeface="+mn-cs"/>
                                      </a:rPr>
                                      <m:t>𝑎</m:t>
                                    </m:r>
                                  </m:sup>
                                </m:sSup>
                                <m:sSup>
                                  <m:sSupPr>
                                    <m:ctrlPr>
                                      <a:rPr lang="en-GB" sz="1800" b="0" i="1" u="none" strike="noStrike" kern="1200" baseline="0" smtClean="0">
                                        <a:solidFill>
                                          <a:schemeClr val="dk1"/>
                                        </a:solidFill>
                                        <a:latin typeface="Cambria Math" panose="02040503050406030204" pitchFamily="18" charset="0"/>
                                        <a:ea typeface="+mn-ea"/>
                                        <a:cs typeface="+mn-cs"/>
                                      </a:rPr>
                                    </m:ctrlPr>
                                  </m:sSupPr>
                                  <m:e>
                                    <m:r>
                                      <a:rPr lang="en-US" sz="1800" b="0" i="1" u="none" strike="noStrike" kern="1200" baseline="0" smtClean="0">
                                        <a:solidFill>
                                          <a:schemeClr val="dk1"/>
                                        </a:solidFill>
                                        <a:latin typeface="Cambria Math"/>
                                        <a:ea typeface="+mn-ea"/>
                                        <a:cs typeface="+mn-cs"/>
                                      </a:rPr>
                                      <m:t>𝑒</m:t>
                                    </m:r>
                                  </m:e>
                                  <m:sup>
                                    <m:sSub>
                                      <m:sSubPr>
                                        <m:ctrlPr>
                                          <a:rPr lang="en-US" sz="1800" b="0" i="1" u="none" strike="noStrike" kern="1200" baseline="0" smtClean="0">
                                            <a:solidFill>
                                              <a:schemeClr val="dk1"/>
                                            </a:solidFill>
                                            <a:latin typeface="Cambria Math" panose="02040503050406030204" pitchFamily="18" charset="0"/>
                                            <a:ea typeface="+mn-ea"/>
                                            <a:cs typeface="+mn-cs"/>
                                          </a:rPr>
                                        </m:ctrlPr>
                                      </m:sSubPr>
                                      <m:e>
                                        <m:r>
                                          <a:rPr lang="el-GR" sz="1800" b="0" i="1" u="none" strike="noStrike" kern="1200" baseline="0" smtClean="0">
                                            <a:solidFill>
                                              <a:schemeClr val="dk1"/>
                                            </a:solidFill>
                                            <a:latin typeface="Cambria Math"/>
                                            <a:ea typeface="+mn-ea"/>
                                            <a:cs typeface="+mn-cs"/>
                                          </a:rPr>
                                          <m:t>𝛽</m:t>
                                        </m:r>
                                      </m:e>
                                      <m:sub>
                                        <m:r>
                                          <a:rPr lang="el-GR" sz="1800" b="0" i="1" u="none" strike="noStrike" kern="1200" baseline="0" smtClean="0">
                                            <a:solidFill>
                                              <a:schemeClr val="dk1"/>
                                            </a:solidFill>
                                            <a:latin typeface="Cambria Math"/>
                                            <a:ea typeface="+mn-ea"/>
                                            <a:cs typeface="+mn-cs"/>
                                          </a:rPr>
                                          <m:t>1</m:t>
                                        </m:r>
                                      </m:sub>
                                    </m:sSub>
                                  </m:sup>
                                </m:sSup>
                                <m:sSup>
                                  <m:sSupPr>
                                    <m:ctrlPr>
                                      <a:rPr lang="en-GB" sz="1800" b="0" i="1" u="none" strike="noStrike" kern="1200" baseline="0" smtClean="0">
                                        <a:solidFill>
                                          <a:schemeClr val="dk1"/>
                                        </a:solidFill>
                                        <a:latin typeface="Cambria Math" panose="02040503050406030204" pitchFamily="18" charset="0"/>
                                        <a:ea typeface="+mn-ea"/>
                                        <a:cs typeface="+mn-cs"/>
                                      </a:rPr>
                                    </m:ctrlPr>
                                  </m:sSupPr>
                                  <m:e>
                                    <m:r>
                                      <a:rPr lang="en-US" sz="1800" b="0" i="1" u="none" strike="noStrike" kern="1200" baseline="0" smtClean="0">
                                        <a:solidFill>
                                          <a:schemeClr val="dk1"/>
                                        </a:solidFill>
                                        <a:latin typeface="Cambria Math"/>
                                        <a:ea typeface="+mn-ea"/>
                                        <a:cs typeface="+mn-cs"/>
                                      </a:rPr>
                                      <m:t>𝑒</m:t>
                                    </m:r>
                                  </m:e>
                                  <m:sup>
                                    <m:sSub>
                                      <m:sSubPr>
                                        <m:ctrlPr>
                                          <a:rPr lang="en-US" sz="1800" b="0" i="1" u="none" strike="noStrike" kern="1200" baseline="0" smtClean="0">
                                            <a:solidFill>
                                              <a:schemeClr val="dk1"/>
                                            </a:solidFill>
                                            <a:latin typeface="Cambria Math" panose="02040503050406030204" pitchFamily="18" charset="0"/>
                                            <a:ea typeface="+mn-ea"/>
                                            <a:cs typeface="+mn-cs"/>
                                          </a:rPr>
                                        </m:ctrlPr>
                                      </m:sSubPr>
                                      <m:e>
                                        <m:r>
                                          <a:rPr lang="el-GR" sz="1800" b="0" i="1" u="none" strike="noStrike" kern="1200" baseline="0" smtClean="0">
                                            <a:solidFill>
                                              <a:schemeClr val="dk1"/>
                                            </a:solidFill>
                                            <a:latin typeface="Cambria Math"/>
                                            <a:ea typeface="+mn-ea"/>
                                            <a:cs typeface="+mn-cs"/>
                                          </a:rPr>
                                          <m:t>𝛽</m:t>
                                        </m:r>
                                      </m:e>
                                      <m:sub>
                                        <m:r>
                                          <a:rPr lang="el-GR" sz="1800" b="0" i="1" u="none" strike="noStrike" kern="1200" baseline="0" smtClean="0">
                                            <a:solidFill>
                                              <a:schemeClr val="dk1"/>
                                            </a:solidFill>
                                            <a:latin typeface="Cambria Math"/>
                                            <a:ea typeface="+mn-ea"/>
                                            <a:cs typeface="+mn-cs"/>
                                          </a:rPr>
                                          <m:t>2</m:t>
                                        </m:r>
                                      </m:sub>
                                    </m:sSub>
                                  </m:sup>
                                </m:sSup>
                                <m:sSup>
                                  <m:sSupPr>
                                    <m:ctrlPr>
                                      <a:rPr lang="en-GB" sz="1800" b="1" i="1" u="none" strike="noStrike" kern="1200" baseline="0" smtClean="0">
                                        <a:solidFill>
                                          <a:srgbClr val="FF0000"/>
                                        </a:solidFill>
                                        <a:latin typeface="Cambria Math" panose="02040503050406030204" pitchFamily="18" charset="0"/>
                                        <a:ea typeface="+mn-ea"/>
                                        <a:cs typeface="+mn-cs"/>
                                      </a:rPr>
                                    </m:ctrlPr>
                                  </m:sSupPr>
                                  <m:e>
                                    <m:r>
                                      <a:rPr lang="en-US" sz="1800" b="1" i="1" u="none" strike="noStrike" kern="1200" baseline="0" smtClean="0">
                                        <a:solidFill>
                                          <a:srgbClr val="FF0000"/>
                                        </a:solidFill>
                                        <a:latin typeface="Cambria Math"/>
                                        <a:ea typeface="+mn-ea"/>
                                        <a:cs typeface="+mn-cs"/>
                                      </a:rPr>
                                      <m:t>𝒆</m:t>
                                    </m:r>
                                  </m:e>
                                  <m:sup>
                                    <m:sSub>
                                      <m:sSubPr>
                                        <m:ctrlPr>
                                          <a:rPr lang="en-US" sz="1800" b="1" i="1" u="none" strike="noStrike" kern="1200" baseline="0" smtClean="0">
                                            <a:solidFill>
                                              <a:srgbClr val="FF0000"/>
                                            </a:solidFill>
                                            <a:latin typeface="Cambria Math" panose="02040503050406030204" pitchFamily="18" charset="0"/>
                                            <a:ea typeface="+mn-ea"/>
                                            <a:cs typeface="+mn-cs"/>
                                          </a:rPr>
                                        </m:ctrlPr>
                                      </m:sSubPr>
                                      <m:e>
                                        <m:r>
                                          <a:rPr lang="el-GR" sz="1800" b="1" i="1" u="none" strike="noStrike" kern="1200" baseline="0" smtClean="0">
                                            <a:solidFill>
                                              <a:srgbClr val="FF0000"/>
                                            </a:solidFill>
                                            <a:latin typeface="Cambria Math"/>
                                            <a:ea typeface="+mn-ea"/>
                                            <a:cs typeface="+mn-cs"/>
                                          </a:rPr>
                                          <m:t>𝜷</m:t>
                                        </m:r>
                                      </m:e>
                                      <m:sub>
                                        <m:r>
                                          <a:rPr lang="en-US" sz="1800" b="1" i="1" u="none" strike="noStrike" kern="1200" baseline="0" smtClean="0">
                                            <a:solidFill>
                                              <a:srgbClr val="FF0000"/>
                                            </a:solidFill>
                                            <a:latin typeface="Cambria Math"/>
                                            <a:ea typeface="+mn-ea"/>
                                            <a:cs typeface="+mn-cs"/>
                                          </a:rPr>
                                          <m:t>𝟑</m:t>
                                        </m:r>
                                      </m:sub>
                                    </m:sSub>
                                  </m:sup>
                                </m:sSup>
                              </m:oMath>
                            </m:oMathPara>
                          </a14:m>
                          <a:endParaRPr lang="el-GR" b="1" baseline="0" dirty="0"/>
                        </a:p>
                      </a:txBody>
                      <a:tcPr/>
                    </a:tc>
                    <a:extLst>
                      <a:ext uri="{0D108BD9-81ED-4DB2-BD59-A6C34878D82A}">
                        <a16:rowId xmlns:a16="http://schemas.microsoft.com/office/drawing/2014/main" val="10002"/>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4156912995"/>
                  </p:ext>
                </p:extLst>
              </p:nvPr>
            </p:nvGraphicFramePr>
            <p:xfrm>
              <a:off x="107504" y="1397386"/>
              <a:ext cx="9145016" cy="1671574"/>
            </p:xfrm>
            <a:graphic>
              <a:graphicData uri="http://schemas.openxmlformats.org/drawingml/2006/table">
                <a:tbl>
                  <a:tblPr firstRow="1" bandRow="1">
                    <a:tableStyleId>{5C22544A-7EE6-4342-B048-85BDC9FD1C3A}</a:tableStyleId>
                  </a:tblPr>
                  <a:tblGrid>
                    <a:gridCol w="3127311">
                      <a:extLst>
                        <a:ext uri="{9D8B030D-6E8A-4147-A177-3AD203B41FA5}">
                          <a16:colId xmlns:a16="http://schemas.microsoft.com/office/drawing/2014/main" val="20000"/>
                        </a:ext>
                      </a:extLst>
                    </a:gridCol>
                    <a:gridCol w="3127311">
                      <a:extLst>
                        <a:ext uri="{9D8B030D-6E8A-4147-A177-3AD203B41FA5}">
                          <a16:colId xmlns:a16="http://schemas.microsoft.com/office/drawing/2014/main" val="20001"/>
                        </a:ext>
                      </a:extLst>
                    </a:gridCol>
                    <a:gridCol w="2890394">
                      <a:extLst>
                        <a:ext uri="{9D8B030D-6E8A-4147-A177-3AD203B41FA5}">
                          <a16:colId xmlns:a16="http://schemas.microsoft.com/office/drawing/2014/main" val="20002"/>
                        </a:ext>
                      </a:extLst>
                    </a:gridCol>
                  </a:tblGrid>
                  <a:tr h="640080">
                    <a:tc>
                      <a:txBody>
                        <a:bodyPr/>
                        <a:lstStyle/>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Exposure</a:t>
                          </a:r>
                          <a:r>
                            <a:rPr lang="en-US" sz="1800" b="1" baseline="0" dirty="0" smtClean="0"/>
                            <a:t> </a:t>
                          </a:r>
                          <a:r>
                            <a:rPr lang="en-US" sz="1800" b="1" baseline="0" dirty="0" smtClean="0"/>
                            <a:t>1: </a:t>
                          </a:r>
                          <a:r>
                            <a:rPr lang="en-GB" sz="1800" b="1" dirty="0" smtClean="0"/>
                            <a:t>E</a:t>
                          </a:r>
                          <a:r>
                            <a:rPr lang="en-GB" sz="1800" b="1" baseline="-25000" dirty="0" smtClean="0"/>
                            <a:t>1</a:t>
                          </a:r>
                          <a:r>
                            <a:rPr lang="en-GB" sz="1800" b="1" baseline="30000" dirty="0" smtClean="0"/>
                            <a:t>-</a:t>
                          </a:r>
                          <a:endParaRPr lang="en-GB" sz="1800" b="1" baseline="30000" dirty="0" smtClean="0"/>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Exposure</a:t>
                          </a:r>
                          <a:r>
                            <a:rPr lang="en-US" sz="1800" b="1" baseline="0" dirty="0" smtClean="0"/>
                            <a:t> </a:t>
                          </a:r>
                          <a:r>
                            <a:rPr lang="en-US" sz="1800" b="1" baseline="0" dirty="0" smtClean="0"/>
                            <a:t>1: </a:t>
                          </a:r>
                          <a:r>
                            <a:rPr lang="en-GB" sz="1800" b="1" dirty="0" smtClean="0"/>
                            <a:t>E</a:t>
                          </a:r>
                          <a:r>
                            <a:rPr lang="en-GB" sz="1800" b="1" baseline="-25000" dirty="0" smtClean="0"/>
                            <a:t>1</a:t>
                          </a:r>
                          <a:r>
                            <a:rPr lang="en-GB" sz="1800" b="1" baseline="30000" dirty="0" smtClean="0"/>
                            <a:t>+</a:t>
                          </a:r>
                          <a:endParaRPr lang="en-GB" sz="1800" b="1" baseline="30000" dirty="0" smtClean="0"/>
                        </a:p>
                      </a:txBody>
                      <a:tcPr/>
                    </a:tc>
                    <a:extLst>
                      <a:ext uri="{0D108BD9-81ED-4DB2-BD59-A6C34878D82A}">
                        <a16:rowId xmlns:a16="http://schemas.microsoft.com/office/drawing/2014/main" val="10000"/>
                      </a:ext>
                    </a:extLst>
                  </a:tr>
                  <a:tr h="6529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Exposure</a:t>
                          </a:r>
                          <a:r>
                            <a:rPr lang="en-US" sz="1800" b="1" baseline="0" dirty="0" smtClean="0"/>
                            <a:t> </a:t>
                          </a:r>
                          <a:r>
                            <a:rPr lang="en-US" sz="1800" b="1" baseline="0" dirty="0" smtClean="0"/>
                            <a:t>2: </a:t>
                          </a:r>
                          <a:r>
                            <a:rPr lang="en-GB" sz="1800" b="1" dirty="0" smtClean="0"/>
                            <a:t>E</a:t>
                          </a:r>
                          <a:r>
                            <a:rPr lang="en-GB" sz="1800" b="1" baseline="-25000" dirty="0" smtClean="0"/>
                            <a:t>2</a:t>
                          </a:r>
                          <a:r>
                            <a:rPr lang="en-GB" sz="1800" b="1" baseline="30000" dirty="0" smtClean="0"/>
                            <a:t>-</a:t>
                          </a:r>
                          <a:endParaRPr lang="en-GB" sz="1800" b="1" baseline="30000" dirty="0" smtClean="0"/>
                        </a:p>
                      </a:txBody>
                      <a:tcPr/>
                    </a:tc>
                    <a:tc>
                      <a:txBody>
                        <a:bodyPr/>
                        <a:lstStyle/>
                        <a:p>
                          <a:endParaRPr lang="en-US"/>
                        </a:p>
                      </a:txBody>
                      <a:tcPr>
                        <a:blipFill>
                          <a:blip r:embed="rId3"/>
                          <a:stretch>
                            <a:fillRect l="-100000" t="-100926" r="-92996" b="-70370"/>
                          </a:stretch>
                        </a:blipFill>
                      </a:tcPr>
                    </a:tc>
                    <a:tc>
                      <a:txBody>
                        <a:bodyPr/>
                        <a:lstStyle/>
                        <a:p>
                          <a:endParaRPr lang="en-US"/>
                        </a:p>
                      </a:txBody>
                      <a:tcPr>
                        <a:blipFill>
                          <a:blip r:embed="rId3"/>
                          <a:stretch>
                            <a:fillRect l="-216878" t="-100926" r="-844" b="-70370"/>
                          </a:stretch>
                        </a:blipFill>
                      </a:tcPr>
                    </a:tc>
                    <a:extLst>
                      <a:ext uri="{0D108BD9-81ED-4DB2-BD59-A6C34878D82A}">
                        <a16:rowId xmlns:a16="http://schemas.microsoft.com/office/drawing/2014/main" val="10001"/>
                      </a:ext>
                    </a:extLst>
                  </a:tr>
                  <a:tr h="3785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Exposure</a:t>
                          </a:r>
                          <a:r>
                            <a:rPr lang="en-US" sz="1800" b="1" baseline="0" dirty="0" smtClean="0"/>
                            <a:t> </a:t>
                          </a:r>
                          <a:r>
                            <a:rPr lang="en-US" sz="1800" b="1" baseline="0" dirty="0" smtClean="0"/>
                            <a:t>2: </a:t>
                          </a:r>
                          <a:r>
                            <a:rPr lang="en-GB" sz="1800" b="1" dirty="0" smtClean="0"/>
                            <a:t>E</a:t>
                          </a:r>
                          <a:r>
                            <a:rPr lang="en-GB" sz="1800" b="1" baseline="-25000" dirty="0" smtClean="0"/>
                            <a:t>2</a:t>
                          </a:r>
                          <a:r>
                            <a:rPr lang="en-GB" sz="1800" b="1" baseline="30000" dirty="0" smtClean="0"/>
                            <a:t>+</a:t>
                          </a:r>
                          <a:endParaRPr lang="en-GB" sz="1800" b="1" baseline="30000" dirty="0" smtClean="0"/>
                        </a:p>
                      </a:txBody>
                      <a:tcPr/>
                    </a:tc>
                    <a:tc>
                      <a:txBody>
                        <a:bodyPr/>
                        <a:lstStyle/>
                        <a:p>
                          <a:endParaRPr lang="en-US"/>
                        </a:p>
                      </a:txBody>
                      <a:tcPr>
                        <a:blipFill>
                          <a:blip r:embed="rId3"/>
                          <a:stretch>
                            <a:fillRect l="-100000" t="-350000" r="-92996" b="-22581"/>
                          </a:stretch>
                        </a:blipFill>
                      </a:tcPr>
                    </a:tc>
                    <a:tc>
                      <a:txBody>
                        <a:bodyPr/>
                        <a:lstStyle/>
                        <a:p>
                          <a:endParaRPr lang="en-US"/>
                        </a:p>
                      </a:txBody>
                      <a:tcPr>
                        <a:blipFill>
                          <a:blip r:embed="rId3"/>
                          <a:stretch>
                            <a:fillRect l="-216878" t="-350000" r="-844" b="-22581"/>
                          </a:stretch>
                        </a:blipFill>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35496" y="3212976"/>
                <a:ext cx="8820472" cy="3467937"/>
              </a:xfrm>
              <a:prstGeom prst="rect">
                <a:avLst/>
              </a:prstGeom>
              <a:noFill/>
            </p:spPr>
            <p:txBody>
              <a:bodyPr wrap="square" rtlCol="0">
                <a:spAutoFit/>
              </a:bodyPr>
              <a:lstStyle/>
              <a:p>
                <a:r>
                  <a:rPr lang="en-US" b="1" dirty="0"/>
                  <a:t>Fit interaction term between </a:t>
                </a:r>
                <a:r>
                  <a:rPr lang="en-GB" b="1" dirty="0"/>
                  <a:t>E</a:t>
                </a:r>
                <a:r>
                  <a:rPr lang="en-GB" b="1" baseline="-25000" dirty="0"/>
                  <a:t>1</a:t>
                </a:r>
                <a:r>
                  <a:rPr lang="en-US" dirty="0"/>
                  <a:t>&amp;</a:t>
                </a:r>
                <a:r>
                  <a:rPr lang="en-GB" b="1" dirty="0"/>
                  <a:t>E</a:t>
                </a:r>
                <a:r>
                  <a:rPr lang="en-GB" b="1" baseline="-25000" dirty="0"/>
                  <a:t>2</a:t>
                </a:r>
              </a:p>
              <a:p>
                <a:endParaRPr lang="en-GB" b="1" baseline="-25000" dirty="0"/>
              </a:p>
              <a:p>
                <a:endParaRPr lang="en-GB" b="1" baseline="-25000" dirty="0"/>
              </a:p>
              <a:p>
                <a:endParaRPr lang="en-GB" b="1" baseline="-25000" dirty="0"/>
              </a:p>
              <a:p>
                <a:r>
                  <a:rPr lang="en-US" b="1" dirty="0"/>
                  <a:t>Testing</a:t>
                </a:r>
                <a:r>
                  <a:rPr lang="en-US" dirty="0"/>
                  <a:t>: the “effect” of </a:t>
                </a:r>
                <a:r>
                  <a:rPr lang="en-GB" b="1" dirty="0"/>
                  <a:t>E</a:t>
                </a:r>
                <a:r>
                  <a:rPr lang="en-GB" b="1" baseline="-25000" dirty="0"/>
                  <a:t>1</a:t>
                </a:r>
                <a:r>
                  <a:rPr lang="en-GB" b="1" baseline="30000" dirty="0"/>
                  <a:t>+</a:t>
                </a:r>
                <a:r>
                  <a:rPr lang="en-US" dirty="0"/>
                  <a:t>&amp;</a:t>
                </a:r>
                <a:r>
                  <a:rPr lang="en-GB" b="1" dirty="0"/>
                  <a:t>E</a:t>
                </a:r>
                <a:r>
                  <a:rPr lang="en-GB" b="1" baseline="-25000" dirty="0"/>
                  <a:t>2</a:t>
                </a:r>
                <a:r>
                  <a:rPr lang="en-GB" b="1" baseline="30000" dirty="0"/>
                  <a:t>+</a:t>
                </a:r>
                <a:r>
                  <a:rPr lang="en-US" dirty="0"/>
                  <a:t> is NOT multiplicative, because of term </a:t>
                </a:r>
                <a14:m>
                  <m:oMath xmlns:m="http://schemas.openxmlformats.org/officeDocument/2006/math">
                    <m:sSup>
                      <m:sSupPr>
                        <m:ctrlPr>
                          <a:rPr lang="en-GB" b="1" i="1">
                            <a:solidFill>
                              <a:srgbClr val="FF0000"/>
                            </a:solidFill>
                            <a:latin typeface="Cambria Math" panose="02040503050406030204" pitchFamily="18" charset="0"/>
                          </a:rPr>
                        </m:ctrlPr>
                      </m:sSupPr>
                      <m:e>
                        <m:r>
                          <a:rPr lang="en-US" b="1" i="1">
                            <a:solidFill>
                              <a:srgbClr val="FF0000"/>
                            </a:solidFill>
                            <a:latin typeface="Cambria Math"/>
                          </a:rPr>
                          <m:t>𝒆</m:t>
                        </m:r>
                      </m:e>
                      <m:sup>
                        <m:sSub>
                          <m:sSubPr>
                            <m:ctrlPr>
                              <a:rPr lang="en-US" b="1" i="1">
                                <a:solidFill>
                                  <a:srgbClr val="FF0000"/>
                                </a:solidFill>
                                <a:latin typeface="Cambria Math" panose="02040503050406030204" pitchFamily="18" charset="0"/>
                              </a:rPr>
                            </m:ctrlPr>
                          </m:sSubPr>
                          <m:e>
                            <m:r>
                              <a:rPr lang="el-GR" b="1" i="1">
                                <a:solidFill>
                                  <a:srgbClr val="FF0000"/>
                                </a:solidFill>
                                <a:latin typeface="Cambria Math"/>
                              </a:rPr>
                              <m:t>𝜷</m:t>
                            </m:r>
                          </m:e>
                          <m:sub>
                            <m:r>
                              <a:rPr lang="en-US" b="1" i="1">
                                <a:solidFill>
                                  <a:srgbClr val="FF0000"/>
                                </a:solidFill>
                                <a:latin typeface="Cambria Math"/>
                              </a:rPr>
                              <m:t>𝟑</m:t>
                            </m:r>
                          </m:sub>
                        </m:sSub>
                      </m:sup>
                    </m:sSup>
                  </m:oMath>
                </a14:m>
                <a:endParaRPr lang="en-US" dirty="0"/>
              </a:p>
              <a:p>
                <a14:m>
                  <m:oMath xmlns:m="http://schemas.openxmlformats.org/officeDocument/2006/math">
                    <m:sSup>
                      <m:sSupPr>
                        <m:ctrlPr>
                          <a:rPr lang="en-GB" b="1" i="1">
                            <a:solidFill>
                              <a:srgbClr val="FF0000"/>
                            </a:solidFill>
                            <a:latin typeface="Cambria Math" panose="02040503050406030204" pitchFamily="18" charset="0"/>
                          </a:rPr>
                        </m:ctrlPr>
                      </m:sSupPr>
                      <m:e>
                        <m:r>
                          <a:rPr lang="en-US" b="1" i="1">
                            <a:solidFill>
                              <a:srgbClr val="FF0000"/>
                            </a:solidFill>
                            <a:latin typeface="Cambria Math"/>
                          </a:rPr>
                          <m:t>𝒆</m:t>
                        </m:r>
                      </m:e>
                      <m:sup>
                        <m:sSub>
                          <m:sSubPr>
                            <m:ctrlPr>
                              <a:rPr lang="en-US" b="1" i="1">
                                <a:solidFill>
                                  <a:srgbClr val="FF0000"/>
                                </a:solidFill>
                                <a:latin typeface="Cambria Math" panose="02040503050406030204" pitchFamily="18" charset="0"/>
                              </a:rPr>
                            </m:ctrlPr>
                          </m:sSubPr>
                          <m:e>
                            <m:r>
                              <a:rPr lang="el-GR" b="1" i="1">
                                <a:solidFill>
                                  <a:srgbClr val="FF0000"/>
                                </a:solidFill>
                                <a:latin typeface="Cambria Math"/>
                              </a:rPr>
                              <m:t>𝜷</m:t>
                            </m:r>
                          </m:e>
                          <m:sub>
                            <m:r>
                              <a:rPr lang="en-US" b="1" i="1">
                                <a:solidFill>
                                  <a:srgbClr val="FF0000"/>
                                </a:solidFill>
                                <a:latin typeface="Cambria Math"/>
                              </a:rPr>
                              <m:t>𝟑</m:t>
                            </m:r>
                          </m:sub>
                        </m:sSub>
                      </m:sup>
                    </m:sSup>
                  </m:oMath>
                </a14:m>
                <a:r>
                  <a:rPr lang="en-US" dirty="0"/>
                  <a:t> = </a:t>
                </a:r>
                <a:r>
                  <a:rPr lang="en-US" dirty="0" err="1"/>
                  <a:t>Multiplicativity</a:t>
                </a:r>
                <a:r>
                  <a:rPr lang="en-US" dirty="0"/>
                  <a:t> index</a:t>
                </a:r>
              </a:p>
              <a:p>
                <a:endParaRPr lang="en-US" dirty="0"/>
              </a:p>
              <a:p>
                <a:r>
                  <a:rPr lang="en-US" dirty="0"/>
                  <a:t>Can be null (</a:t>
                </a:r>
                <a14:m>
                  <m:oMath xmlns:m="http://schemas.openxmlformats.org/officeDocument/2006/math">
                    <m:sSup>
                      <m:sSupPr>
                        <m:ctrlPr>
                          <a:rPr lang="en-GB" b="1" i="1">
                            <a:latin typeface="Cambria Math" panose="02040503050406030204" pitchFamily="18" charset="0"/>
                          </a:rPr>
                        </m:ctrlPr>
                      </m:sSupPr>
                      <m:e>
                        <m:r>
                          <a:rPr lang="en-US" b="1" i="1">
                            <a:latin typeface="Cambria Math"/>
                          </a:rPr>
                          <m:t>𝒆</m:t>
                        </m:r>
                      </m:e>
                      <m:sup>
                        <m:sSub>
                          <m:sSubPr>
                            <m:ctrlPr>
                              <a:rPr lang="en-US" b="1" i="1">
                                <a:latin typeface="Cambria Math" panose="02040503050406030204" pitchFamily="18" charset="0"/>
                              </a:rPr>
                            </m:ctrlPr>
                          </m:sSubPr>
                          <m:e>
                            <m:r>
                              <a:rPr lang="el-GR" b="1" i="1">
                                <a:latin typeface="Cambria Math"/>
                              </a:rPr>
                              <m:t>𝜷</m:t>
                            </m:r>
                          </m:e>
                          <m:sub>
                            <m:r>
                              <a:rPr lang="en-US" b="1" i="1">
                                <a:latin typeface="Cambria Math"/>
                              </a:rPr>
                              <m:t>𝟑</m:t>
                            </m:r>
                          </m:sub>
                        </m:sSub>
                      </m:sup>
                    </m:sSup>
                  </m:oMath>
                </a14:m>
                <a:r>
                  <a:rPr lang="en-US" dirty="0"/>
                  <a:t>=1 </a:t>
                </a:r>
                <a:r>
                  <a:rPr lang="en-US" dirty="0" err="1"/>
                  <a:t>i.e</a:t>
                </a:r>
                <a:r>
                  <a:rPr lang="en-US" dirty="0"/>
                  <a:t>, </a:t>
                </a:r>
                <a:r>
                  <a:rPr lang="el-GR" b="1" dirty="0"/>
                  <a:t>β</a:t>
                </a:r>
                <a:r>
                  <a:rPr lang="en-US" b="1" baseline="-25000" dirty="0"/>
                  <a:t>3</a:t>
                </a:r>
                <a:r>
                  <a:rPr lang="en-US" b="1" dirty="0"/>
                  <a:t>=</a:t>
                </a:r>
                <a:r>
                  <a:rPr lang="el-GR" b="1" dirty="0"/>
                  <a:t>0</a:t>
                </a:r>
                <a:r>
                  <a:rPr lang="en-US" dirty="0"/>
                  <a:t>) and thus the “effect” of </a:t>
                </a:r>
                <a:r>
                  <a:rPr lang="en-GB" b="1" dirty="0"/>
                  <a:t>E</a:t>
                </a:r>
                <a:r>
                  <a:rPr lang="en-GB" b="1" baseline="-25000" dirty="0"/>
                  <a:t>1</a:t>
                </a:r>
                <a:r>
                  <a:rPr lang="en-GB" b="1" baseline="30000" dirty="0"/>
                  <a:t>+</a:t>
                </a:r>
                <a:r>
                  <a:rPr lang="en-US" dirty="0"/>
                  <a:t>&amp; </a:t>
                </a:r>
                <a:r>
                  <a:rPr lang="en-GB" b="1" dirty="0"/>
                  <a:t>E</a:t>
                </a:r>
                <a:r>
                  <a:rPr lang="en-GB" b="1" baseline="-25000" dirty="0"/>
                  <a:t>2</a:t>
                </a:r>
                <a:r>
                  <a:rPr lang="en-GB" b="1" baseline="30000" dirty="0"/>
                  <a:t>+</a:t>
                </a:r>
                <a:r>
                  <a:rPr lang="en-US" dirty="0"/>
                  <a:t> is </a:t>
                </a:r>
                <a:r>
                  <a:rPr lang="en-US" b="1" dirty="0"/>
                  <a:t>multiplicative</a:t>
                </a:r>
              </a:p>
              <a:p>
                <a:endParaRPr lang="en-US" dirty="0"/>
              </a:p>
              <a:p>
                <a:r>
                  <a:rPr lang="en-US" dirty="0"/>
                  <a:t>Can be sub-multiplicative (</a:t>
                </a:r>
                <a14:m>
                  <m:oMath xmlns:m="http://schemas.openxmlformats.org/officeDocument/2006/math">
                    <m:sSup>
                      <m:sSupPr>
                        <m:ctrlPr>
                          <a:rPr lang="en-GB" b="1" i="1" smtClean="0">
                            <a:solidFill>
                              <a:schemeClr val="tx1"/>
                            </a:solidFill>
                            <a:latin typeface="Cambria Math" panose="02040503050406030204" pitchFamily="18" charset="0"/>
                          </a:rPr>
                        </m:ctrlPr>
                      </m:sSupPr>
                      <m:e>
                        <m:r>
                          <a:rPr lang="en-US" b="1" i="1">
                            <a:solidFill>
                              <a:schemeClr val="tx1"/>
                            </a:solidFill>
                            <a:latin typeface="Cambria Math"/>
                          </a:rPr>
                          <m:t>𝒆</m:t>
                        </m:r>
                      </m:e>
                      <m:sup>
                        <m:sSub>
                          <m:sSubPr>
                            <m:ctrlPr>
                              <a:rPr lang="en-US" b="1" i="1">
                                <a:solidFill>
                                  <a:schemeClr val="tx1"/>
                                </a:solidFill>
                                <a:latin typeface="Cambria Math" panose="02040503050406030204" pitchFamily="18" charset="0"/>
                              </a:rPr>
                            </m:ctrlPr>
                          </m:sSubPr>
                          <m:e>
                            <m:r>
                              <a:rPr lang="el-GR" b="1" i="1">
                                <a:solidFill>
                                  <a:schemeClr val="tx1"/>
                                </a:solidFill>
                                <a:latin typeface="Cambria Math"/>
                              </a:rPr>
                              <m:t>𝜷</m:t>
                            </m:r>
                          </m:e>
                          <m:sub>
                            <m:r>
                              <a:rPr lang="en-US" b="1" i="1">
                                <a:solidFill>
                                  <a:schemeClr val="tx1"/>
                                </a:solidFill>
                                <a:latin typeface="Cambria Math"/>
                              </a:rPr>
                              <m:t>𝟑</m:t>
                            </m:r>
                          </m:sub>
                        </m:sSub>
                      </m:sup>
                    </m:sSup>
                  </m:oMath>
                </a14:m>
                <a:r>
                  <a:rPr lang="en-US" dirty="0">
                    <a:solidFill>
                      <a:schemeClr val="tx1"/>
                    </a:solidFill>
                  </a:rPr>
                  <a:t>&lt;1 </a:t>
                </a:r>
                <a:r>
                  <a:rPr lang="en-US" dirty="0" err="1">
                    <a:solidFill>
                      <a:schemeClr val="tx1"/>
                    </a:solidFill>
                  </a:rPr>
                  <a:t>i.e</a:t>
                </a:r>
                <a:r>
                  <a:rPr lang="en-US" dirty="0">
                    <a:solidFill>
                      <a:schemeClr val="tx1"/>
                    </a:solidFill>
                  </a:rPr>
                  <a:t>, </a:t>
                </a:r>
                <a:r>
                  <a:rPr lang="el-GR" dirty="0">
                    <a:solidFill>
                      <a:schemeClr val="tx1"/>
                    </a:solidFill>
                  </a:rPr>
                  <a:t>β</a:t>
                </a:r>
                <a:r>
                  <a:rPr lang="en-US" baseline="-25000" dirty="0">
                    <a:solidFill>
                      <a:schemeClr val="tx1"/>
                    </a:solidFill>
                  </a:rPr>
                  <a:t>3</a:t>
                </a:r>
                <a:r>
                  <a:rPr lang="el-GR" dirty="0">
                    <a:solidFill>
                      <a:schemeClr val="tx1"/>
                    </a:solidFill>
                  </a:rPr>
                  <a:t>&lt;0</a:t>
                </a:r>
                <a:r>
                  <a:rPr lang="en-US" dirty="0"/>
                  <a:t>)</a:t>
                </a:r>
              </a:p>
              <a:p>
                <a:endParaRPr lang="en-US" dirty="0"/>
              </a:p>
              <a:p>
                <a:r>
                  <a:rPr lang="en-US" dirty="0"/>
                  <a:t>Can be super-multiplicative (</a:t>
                </a:r>
                <a14:m>
                  <m:oMath xmlns:m="http://schemas.openxmlformats.org/officeDocument/2006/math">
                    <m:sSup>
                      <m:sSupPr>
                        <m:ctrlPr>
                          <a:rPr lang="en-GB" b="1" i="1">
                            <a:latin typeface="Cambria Math" panose="02040503050406030204" pitchFamily="18" charset="0"/>
                          </a:rPr>
                        </m:ctrlPr>
                      </m:sSupPr>
                      <m:e>
                        <m:r>
                          <a:rPr lang="en-US" b="1" i="1">
                            <a:latin typeface="Cambria Math"/>
                          </a:rPr>
                          <m:t>𝒆</m:t>
                        </m:r>
                      </m:e>
                      <m:sup>
                        <m:sSub>
                          <m:sSubPr>
                            <m:ctrlPr>
                              <a:rPr lang="en-US" b="1" i="1">
                                <a:latin typeface="Cambria Math" panose="02040503050406030204" pitchFamily="18" charset="0"/>
                              </a:rPr>
                            </m:ctrlPr>
                          </m:sSubPr>
                          <m:e>
                            <m:r>
                              <a:rPr lang="el-GR" b="1" i="1">
                                <a:latin typeface="Cambria Math"/>
                              </a:rPr>
                              <m:t>𝜷</m:t>
                            </m:r>
                          </m:e>
                          <m:sub>
                            <m:r>
                              <a:rPr lang="en-US" b="1" i="1">
                                <a:latin typeface="Cambria Math"/>
                              </a:rPr>
                              <m:t>𝟑</m:t>
                            </m:r>
                          </m:sub>
                        </m:sSub>
                      </m:sup>
                    </m:sSup>
                  </m:oMath>
                </a14:m>
                <a:r>
                  <a:rPr lang="en-US" dirty="0"/>
                  <a:t>&gt;1 </a:t>
                </a:r>
                <a:r>
                  <a:rPr lang="en-US" dirty="0" err="1"/>
                  <a:t>i.e</a:t>
                </a:r>
                <a:r>
                  <a:rPr lang="en-US" dirty="0"/>
                  <a:t>, </a:t>
                </a:r>
                <a:r>
                  <a:rPr lang="el-GR" dirty="0"/>
                  <a:t>β</a:t>
                </a:r>
                <a:r>
                  <a:rPr lang="en-US" baseline="-25000" dirty="0"/>
                  <a:t>3</a:t>
                </a:r>
                <a:r>
                  <a:rPr lang="en-US" dirty="0"/>
                  <a:t>&gt;</a:t>
                </a:r>
                <a:r>
                  <a:rPr lang="el-GR" dirty="0"/>
                  <a:t>0</a:t>
                </a:r>
                <a:r>
                  <a:rPr lang="en-US" dirty="0"/>
                  <a:t>)</a:t>
                </a:r>
              </a:p>
              <a:p>
                <a:endParaRPr lang="el-GR" dirty="0"/>
              </a:p>
            </p:txBody>
          </p:sp>
        </mc:Choice>
        <mc:Fallback xmlns="">
          <p:sp>
            <p:nvSpPr>
              <p:cNvPr id="4" name="TextBox 3"/>
              <p:cNvSpPr txBox="1">
                <a:spLocks noRot="1" noChangeAspect="1" noMove="1" noResize="1" noEditPoints="1" noAdjustHandles="1" noChangeArrowheads="1" noChangeShapeType="1" noTextEdit="1"/>
              </p:cNvSpPr>
              <p:nvPr/>
            </p:nvSpPr>
            <p:spPr>
              <a:xfrm>
                <a:off x="35496" y="3212976"/>
                <a:ext cx="8820472" cy="3467937"/>
              </a:xfrm>
              <a:prstGeom prst="rect">
                <a:avLst/>
              </a:prstGeom>
              <a:blipFill rotWithShape="0">
                <a:blip r:embed="rId4"/>
                <a:stretch>
                  <a:fillRect l="-622" t="-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475656" y="3619061"/>
                <a:ext cx="5399521" cy="380810"/>
              </a:xfrm>
              <a:prstGeom prst="rect">
                <a:avLst/>
              </a:prstGeom>
              <a:solidFill>
                <a:schemeClr val="bg1"/>
              </a:solidFill>
            </p:spPr>
            <p:txBody>
              <a:bodyPr wrap="square">
                <a:spAutoFit/>
              </a:bodyPr>
              <a:lstStyle/>
              <a:p>
                <a:pPr algn="ctr"/>
                <a:r>
                  <a:rPr lang="en-US" b="1" dirty="0"/>
                  <a:t>Odds (disease) =</a:t>
                </a:r>
                <a14:m>
                  <m:oMath xmlns:m="http://schemas.openxmlformats.org/officeDocument/2006/math">
                    <m:sSup>
                      <m:sSupPr>
                        <m:ctrlPr>
                          <a:rPr lang="en-US" b="1" i="1">
                            <a:latin typeface="Cambria Math" panose="02040503050406030204" pitchFamily="18" charset="0"/>
                          </a:rPr>
                        </m:ctrlPr>
                      </m:sSupPr>
                      <m:e>
                        <m:r>
                          <a:rPr lang="en-US" b="1" i="1">
                            <a:latin typeface="Cambria Math"/>
                          </a:rPr>
                          <m:t>𝒆</m:t>
                        </m:r>
                      </m:e>
                      <m:sup>
                        <m:r>
                          <a:rPr lang="en-US" b="1">
                            <a:latin typeface="Cambria Math"/>
                          </a:rPr>
                          <m:t>(</m:t>
                        </m:r>
                        <m:r>
                          <a:rPr lang="en-US" b="1" i="1">
                            <a:latin typeface="Cambria Math"/>
                          </a:rPr>
                          <m:t>𝒂</m:t>
                        </m:r>
                        <m:r>
                          <a:rPr lang="en-US" b="1" i="1">
                            <a:latin typeface="Cambria Math"/>
                          </a:rPr>
                          <m:t>)</m:t>
                        </m:r>
                      </m:sup>
                    </m:sSup>
                    <m:sSup>
                      <m:sSupPr>
                        <m:ctrlPr>
                          <a:rPr lang="en-US" b="1" i="1">
                            <a:latin typeface="Cambria Math" panose="02040503050406030204" pitchFamily="18" charset="0"/>
                          </a:rPr>
                        </m:ctrlPr>
                      </m:sSupPr>
                      <m:e>
                        <m:r>
                          <a:rPr lang="en-US" b="1" i="1">
                            <a:latin typeface="Cambria Math"/>
                          </a:rPr>
                          <m:t>𝒆</m:t>
                        </m:r>
                      </m:e>
                      <m:sup>
                        <m:r>
                          <a:rPr lang="en-US" b="1" i="1">
                            <a:latin typeface="Cambria Math"/>
                          </a:rPr>
                          <m:t>(</m:t>
                        </m:r>
                        <m:sSub>
                          <m:sSubPr>
                            <m:ctrlPr>
                              <a:rPr lang="en-US" b="1" i="1">
                                <a:latin typeface="Cambria Math" panose="02040503050406030204" pitchFamily="18" charset="0"/>
                              </a:rPr>
                            </m:ctrlPr>
                          </m:sSubPr>
                          <m:e>
                            <m:r>
                              <a:rPr lang="el-GR" b="1" i="1">
                                <a:latin typeface="Cambria Math"/>
                              </a:rPr>
                              <m:t>𝜷</m:t>
                            </m:r>
                          </m:e>
                          <m:sub>
                            <m:r>
                              <a:rPr lang="en-US" b="1" i="1">
                                <a:latin typeface="Cambria Math"/>
                              </a:rPr>
                              <m:t>𝟏</m:t>
                            </m:r>
                          </m:sub>
                        </m:sSub>
                        <m:sSub>
                          <m:sSubPr>
                            <m:ctrlPr>
                              <a:rPr lang="en-US" b="1" i="1">
                                <a:latin typeface="Cambria Math" panose="02040503050406030204" pitchFamily="18" charset="0"/>
                              </a:rPr>
                            </m:ctrlPr>
                          </m:sSubPr>
                          <m:e>
                            <m:r>
                              <a:rPr lang="en-US" b="1" i="1">
                                <a:latin typeface="Cambria Math"/>
                              </a:rPr>
                              <m:t>𝑿</m:t>
                            </m:r>
                          </m:e>
                          <m:sub>
                            <m:r>
                              <a:rPr lang="en-US" b="1" i="1">
                                <a:latin typeface="Cambria Math"/>
                              </a:rPr>
                              <m:t>𝟏</m:t>
                            </m:r>
                          </m:sub>
                        </m:sSub>
                        <m:r>
                          <a:rPr lang="en-US" b="1" i="1">
                            <a:latin typeface="Cambria Math"/>
                          </a:rPr>
                          <m:t>)</m:t>
                        </m:r>
                      </m:sup>
                    </m:sSup>
                    <m:sSup>
                      <m:sSupPr>
                        <m:ctrlPr>
                          <a:rPr lang="en-US" b="1" i="1">
                            <a:latin typeface="Cambria Math" panose="02040503050406030204" pitchFamily="18" charset="0"/>
                          </a:rPr>
                        </m:ctrlPr>
                      </m:sSupPr>
                      <m:e>
                        <m:r>
                          <a:rPr lang="en-US" b="1" i="1">
                            <a:latin typeface="Cambria Math"/>
                          </a:rPr>
                          <m:t>𝒆</m:t>
                        </m:r>
                      </m:e>
                      <m:sup>
                        <m:r>
                          <a:rPr lang="en-US" b="1" i="1">
                            <a:latin typeface="Cambria Math"/>
                          </a:rPr>
                          <m:t>(</m:t>
                        </m:r>
                        <m:sSub>
                          <m:sSubPr>
                            <m:ctrlPr>
                              <a:rPr lang="en-US" b="1" i="1">
                                <a:latin typeface="Cambria Math" panose="02040503050406030204" pitchFamily="18" charset="0"/>
                              </a:rPr>
                            </m:ctrlPr>
                          </m:sSubPr>
                          <m:e>
                            <m:r>
                              <a:rPr lang="el-GR" b="1" i="1">
                                <a:latin typeface="Cambria Math"/>
                              </a:rPr>
                              <m:t>𝜷</m:t>
                            </m:r>
                          </m:e>
                          <m:sub>
                            <m:r>
                              <a:rPr lang="en-US" b="1" i="1" smtClean="0">
                                <a:latin typeface="Cambria Math"/>
                              </a:rPr>
                              <m:t>𝟐</m:t>
                            </m:r>
                          </m:sub>
                        </m:sSub>
                        <m:sSub>
                          <m:sSubPr>
                            <m:ctrlPr>
                              <a:rPr lang="en-US" b="1" i="1">
                                <a:latin typeface="Cambria Math" panose="02040503050406030204" pitchFamily="18" charset="0"/>
                              </a:rPr>
                            </m:ctrlPr>
                          </m:sSubPr>
                          <m:e>
                            <m:r>
                              <a:rPr lang="en-US" b="1" i="1">
                                <a:latin typeface="Cambria Math"/>
                              </a:rPr>
                              <m:t>𝑿</m:t>
                            </m:r>
                          </m:e>
                          <m:sub>
                            <m:r>
                              <a:rPr lang="en-US" b="1" i="1">
                                <a:latin typeface="Cambria Math"/>
                              </a:rPr>
                              <m:t>𝟐</m:t>
                            </m:r>
                          </m:sub>
                        </m:sSub>
                        <m:r>
                          <a:rPr lang="en-US" b="1" i="1">
                            <a:latin typeface="Cambria Math"/>
                          </a:rPr>
                          <m:t>)</m:t>
                        </m:r>
                      </m:sup>
                    </m:sSup>
                    <m:sSup>
                      <m:sSupPr>
                        <m:ctrlPr>
                          <a:rPr lang="en-US" b="1" i="1">
                            <a:latin typeface="Cambria Math" panose="02040503050406030204" pitchFamily="18" charset="0"/>
                          </a:rPr>
                        </m:ctrlPr>
                      </m:sSupPr>
                      <m:e>
                        <m:r>
                          <a:rPr lang="en-US" b="1" i="1">
                            <a:latin typeface="Cambria Math"/>
                          </a:rPr>
                          <m:t>𝒆</m:t>
                        </m:r>
                      </m:e>
                      <m:sup>
                        <m:r>
                          <a:rPr lang="en-US" b="1" i="1">
                            <a:latin typeface="Cambria Math"/>
                          </a:rPr>
                          <m:t>(</m:t>
                        </m:r>
                        <m:sSub>
                          <m:sSubPr>
                            <m:ctrlPr>
                              <a:rPr lang="en-US" b="1" i="1">
                                <a:latin typeface="Cambria Math" panose="02040503050406030204" pitchFamily="18" charset="0"/>
                              </a:rPr>
                            </m:ctrlPr>
                          </m:sSubPr>
                          <m:e>
                            <m:r>
                              <a:rPr lang="el-GR" b="1" i="1">
                                <a:latin typeface="Cambria Math"/>
                              </a:rPr>
                              <m:t>𝜷</m:t>
                            </m:r>
                          </m:e>
                          <m:sub>
                            <m:r>
                              <a:rPr lang="en-US" b="1" i="1">
                                <a:latin typeface="Cambria Math"/>
                              </a:rPr>
                              <m:t>𝟑</m:t>
                            </m:r>
                          </m:sub>
                        </m:sSub>
                        <m:sSub>
                          <m:sSubPr>
                            <m:ctrlPr>
                              <a:rPr lang="en-US" b="1" i="1">
                                <a:latin typeface="Cambria Math" panose="02040503050406030204" pitchFamily="18" charset="0"/>
                              </a:rPr>
                            </m:ctrlPr>
                          </m:sSubPr>
                          <m:e>
                            <m:r>
                              <a:rPr lang="en-US" b="1" i="1">
                                <a:latin typeface="Cambria Math"/>
                              </a:rPr>
                              <m:t>𝑿</m:t>
                            </m:r>
                          </m:e>
                          <m:sub>
                            <m:r>
                              <a:rPr lang="en-US" b="1" i="1" smtClean="0">
                                <a:latin typeface="Cambria Math"/>
                              </a:rPr>
                              <m:t>𝟏</m:t>
                            </m:r>
                          </m:sub>
                        </m:sSub>
                        <m:sSub>
                          <m:sSubPr>
                            <m:ctrlPr>
                              <a:rPr lang="en-US" b="1" i="1">
                                <a:latin typeface="Cambria Math" panose="02040503050406030204" pitchFamily="18" charset="0"/>
                              </a:rPr>
                            </m:ctrlPr>
                          </m:sSubPr>
                          <m:e>
                            <m:r>
                              <a:rPr lang="en-US" b="1" i="1">
                                <a:latin typeface="Cambria Math"/>
                              </a:rPr>
                              <m:t>𝑿</m:t>
                            </m:r>
                          </m:e>
                          <m:sub>
                            <m:r>
                              <a:rPr lang="en-US" b="1" i="1">
                                <a:latin typeface="Cambria Math"/>
                              </a:rPr>
                              <m:t>𝟐</m:t>
                            </m:r>
                          </m:sub>
                        </m:sSub>
                        <m:r>
                          <a:rPr lang="en-US" b="1" i="1">
                            <a:latin typeface="Cambria Math"/>
                          </a:rPr>
                          <m:t>)</m:t>
                        </m:r>
                      </m:sup>
                    </m:sSup>
                  </m:oMath>
                </a14:m>
                <a:endParaRPr lang="el-GR" b="1" dirty="0"/>
              </a:p>
            </p:txBody>
          </p:sp>
        </mc:Choice>
        <mc:Fallback xmlns="">
          <p:sp>
            <p:nvSpPr>
              <p:cNvPr id="10" name="Rectangle 9"/>
              <p:cNvSpPr>
                <a:spLocks noRot="1" noChangeAspect="1" noMove="1" noResize="1" noEditPoints="1" noAdjustHandles="1" noChangeArrowheads="1" noChangeShapeType="1" noTextEdit="1"/>
              </p:cNvSpPr>
              <p:nvPr/>
            </p:nvSpPr>
            <p:spPr>
              <a:xfrm>
                <a:off x="1475656" y="3619061"/>
                <a:ext cx="5399521" cy="380810"/>
              </a:xfrm>
              <a:prstGeom prst="rect">
                <a:avLst/>
              </a:prstGeom>
              <a:blipFill rotWithShape="1">
                <a:blip r:embed="rId5"/>
                <a:stretch>
                  <a:fillRect t="-3226" b="-27419"/>
                </a:stretch>
              </a:blipFill>
            </p:spPr>
            <p:txBody>
              <a:bodyPr/>
              <a:lstStyle/>
              <a:p>
                <a:r>
                  <a:rPr lang="el-GR">
                    <a:noFill/>
                  </a:rPr>
                  <a:t> </a:t>
                </a:r>
              </a:p>
            </p:txBody>
          </p:sp>
        </mc:Fallback>
      </mc:AlternateContent>
      <p:sp>
        <p:nvSpPr>
          <p:cNvPr id="2" name="Θέση αριθμού διαφάνειας 1"/>
          <p:cNvSpPr>
            <a:spLocks noGrp="1"/>
          </p:cNvSpPr>
          <p:nvPr>
            <p:ph type="sldNum" sz="quarter" idx="12"/>
          </p:nvPr>
        </p:nvSpPr>
        <p:spPr/>
        <p:txBody>
          <a:bodyPr/>
          <a:lstStyle/>
          <a:p>
            <a:fld id="{63A1716D-785E-498B-B65C-0125213A9251}" type="slidenum">
              <a:rPr lang="el-GR" smtClean="0"/>
              <a:pPr/>
              <a:t>9</a:t>
            </a:fld>
            <a:endParaRPr lang="el-GR"/>
          </a:p>
        </p:txBody>
      </p:sp>
    </p:spTree>
    <p:extLst>
      <p:ext uri="{BB962C8B-B14F-4D97-AF65-F5344CB8AC3E}">
        <p14:creationId xmlns:p14="http://schemas.microsoft.com/office/powerpoint/2010/main" val="123175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1829</TotalTime>
  <Words>4329</Words>
  <Application>Microsoft Office PowerPoint</Application>
  <PresentationFormat>On-screen Show (4:3)</PresentationFormat>
  <Paragraphs>557</Paragraphs>
  <Slides>40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Cambria Math</vt:lpstr>
      <vt:lpstr>Comic Sans MS</vt:lpstr>
      <vt:lpstr>Wingdings</vt:lpstr>
      <vt:lpstr>Office Theme</vt:lpstr>
      <vt:lpstr>PowerPoint Presentation</vt:lpstr>
      <vt:lpstr>PowerPoint Presentation</vt:lpstr>
      <vt:lpstr>‘‘…as more risk factors become established as probable causes in the  elaboration of disease etiology, scientists will turn their attention increasingly to the question of interaction (synergy or antagonism) of the causes”                                                                 Kenneth Rothman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Interaction on additive scale</vt:lpstr>
      <vt:lpstr>Interaction on additive scale</vt:lpstr>
      <vt:lpstr>Interaction on additive scale</vt:lpstr>
      <vt:lpstr>Interaction on additive scale</vt:lpstr>
      <vt:lpstr>Interaction on additive scale</vt:lpstr>
      <vt:lpstr>Interaction on additive scale</vt:lpstr>
      <vt:lpstr>Evaluating additive interaction</vt:lpstr>
      <vt:lpstr>Evaluating additive interaction (example)</vt:lpstr>
      <vt:lpstr>Evaluating additive interaction through relative risks</vt:lpstr>
      <vt:lpstr>Indices for additive interaction</vt:lpstr>
      <vt:lpstr>Estimation of RERI and S using logistic regression models</vt:lpstr>
      <vt:lpstr>PowerPoint Presentation</vt:lpstr>
      <vt:lpstr>PowerPoint Presentation</vt:lpstr>
      <vt:lpstr>Comments</vt:lpstr>
      <vt:lpstr>PowerPoint Presentation</vt:lpstr>
      <vt:lpstr>PowerPoint Presentation</vt:lpstr>
      <vt:lpstr>PowerPoint Presentation</vt:lpstr>
      <vt:lpstr>PowerPoint Presentation</vt:lpstr>
      <vt:lpstr>PowerPoint Presentation</vt:lpstr>
      <vt:lpstr>Comparison of additive indices and multiplicative index</vt:lpstr>
      <vt:lpstr>Comparison of additive indices and multiplicative index</vt:lpstr>
      <vt:lpstr>Why additive interaction?</vt:lpstr>
      <vt:lpstr>PowerPoint Presentation</vt:lpstr>
      <vt:lpstr>PowerPoint Presentation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cbamia</dc:creator>
  <cp:lastModifiedBy>Georgia Voulri</cp:lastModifiedBy>
  <cp:revision>130</cp:revision>
  <cp:lastPrinted>2018-12-07T15:12:55Z</cp:lastPrinted>
  <dcterms:created xsi:type="dcterms:W3CDTF">2015-07-01T13:08:31Z</dcterms:created>
  <dcterms:modified xsi:type="dcterms:W3CDTF">2021-12-20T11:22:35Z</dcterms:modified>
</cp:coreProperties>
</file>