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notesSlides/notesSlide1.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52"/>
  </p:notesMasterIdLst>
  <p:sldIdLst>
    <p:sldId id="256" r:id="rId2"/>
    <p:sldId id="297" r:id="rId3"/>
    <p:sldId id="268" r:id="rId4"/>
    <p:sldId id="271" r:id="rId5"/>
    <p:sldId id="269" r:id="rId6"/>
    <p:sldId id="279" r:id="rId7"/>
    <p:sldId id="280" r:id="rId8"/>
    <p:sldId id="278" r:id="rId9"/>
    <p:sldId id="275" r:id="rId10"/>
    <p:sldId id="282" r:id="rId11"/>
    <p:sldId id="281" r:id="rId12"/>
    <p:sldId id="277" r:id="rId13"/>
    <p:sldId id="270" r:id="rId14"/>
    <p:sldId id="288" r:id="rId15"/>
    <p:sldId id="289" r:id="rId16"/>
    <p:sldId id="292" r:id="rId17"/>
    <p:sldId id="283" r:id="rId18"/>
    <p:sldId id="296" r:id="rId19"/>
    <p:sldId id="284" r:id="rId20"/>
    <p:sldId id="285" r:id="rId21"/>
    <p:sldId id="286" r:id="rId22"/>
    <p:sldId id="287" r:id="rId23"/>
    <p:sldId id="319" r:id="rId24"/>
    <p:sldId id="321" r:id="rId25"/>
    <p:sldId id="322" r:id="rId26"/>
    <p:sldId id="320" r:id="rId27"/>
    <p:sldId id="323" r:id="rId28"/>
    <p:sldId id="310" r:id="rId29"/>
    <p:sldId id="304" r:id="rId30"/>
    <p:sldId id="311" r:id="rId31"/>
    <p:sldId id="312" r:id="rId32"/>
    <p:sldId id="316" r:id="rId33"/>
    <p:sldId id="313" r:id="rId34"/>
    <p:sldId id="314" r:id="rId35"/>
    <p:sldId id="315" r:id="rId36"/>
    <p:sldId id="305" r:id="rId37"/>
    <p:sldId id="317" r:id="rId38"/>
    <p:sldId id="302" r:id="rId39"/>
    <p:sldId id="318" r:id="rId40"/>
    <p:sldId id="303" r:id="rId41"/>
    <p:sldId id="307" r:id="rId42"/>
    <p:sldId id="261" r:id="rId43"/>
    <p:sldId id="260" r:id="rId44"/>
    <p:sldId id="263" r:id="rId45"/>
    <p:sldId id="262" r:id="rId46"/>
    <p:sldId id="259" r:id="rId47"/>
    <p:sldId id="258" r:id="rId48"/>
    <p:sldId id="257" r:id="rId49"/>
    <p:sldId id="264" r:id="rId50"/>
    <p:sldId id="266" r:id="rId51"/>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ABC8"/>
    <a:srgbClr val="E995CD"/>
    <a:srgbClr val="3057FC"/>
    <a:srgbClr val="F73BF7"/>
    <a:srgbClr val="4683E6"/>
    <a:srgbClr val="DD85F9"/>
    <a:srgbClr val="9381FD"/>
    <a:srgbClr val="F787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832" autoAdjust="0"/>
  </p:normalViewPr>
  <p:slideViewPr>
    <p:cSldViewPr>
      <p:cViewPr>
        <p:scale>
          <a:sx n="90" d="100"/>
          <a:sy n="90" d="100"/>
        </p:scale>
        <p:origin x="-1234" y="-5"/>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8-04-10T07:21:45.960"/>
    </inkml:context>
    <inkml:brush xml:id="br0">
      <inkml:brushProperty name="width" value="0.08819" units="cm"/>
      <inkml:brushProperty name="height" value="0.35278" units="cm"/>
      <inkml:brushProperty name="color" value="#CDDDEC"/>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0-8,'0'0,"0"0,0 0,39 0,-39 0,20 0,-20 0,20 0,0 0,0 0,0 0,0 0,-20 0,19 0,-19 0,20 0,0 0,0 0,0 0,0 0,19 0,21 0,-20 0,19 0,-19 0,0 0,0 0,-1 0,-19 0,0 0,-20 0,20 0,0 0,0 0,-20 0,19 0,1 0,0 0,20 0,-20 0,-20 0,39 0,-39 0,20 0,0 0,-20 0,20 0,-20 0,40 0,-40 0,20 0,-1 0,21 0,-20 0,0 0,-20 0,40 0,-21 0,-19 0,40 0,-40 0,20 0,-20 0,20 0,0 0,0 0,-1 0,1 0,20 0,-20 0,0 0,-20 0,20 0,-1 0,1 0,-20 0,20 0,-20 0,20 0,0 0,-20 0,20 0,-20 0,39 0,-39 0,20 0,0 0,0 0,-20 0,20 0,-20 0,20 0,19 0,-39 0,40 0,-40 0,20 0,0 0,0 0,0 0,-20 7,19-7,1 0,-20 0,20 0,-20 0,20 0,0 0,-20 0,20 0,-20 0,20 0,0 0,-1 0,1 0,-20 0,20 0,0 0,-20 0,20 0,-20 0,20 0,0 0,-1 0,-19 0,20 0,0 0,-20 0,20 0,0 0,0 0,0 0,-20 0,19 0,1 0,0 0,-20 0,20 0,0 0,-20 0,20 0,-20 0,20 0,-20 0,19 0,1 0,0 0,0 0,0 0,0 0,0 0,-20 0,19 0,-19 0,20 0</inkml:trace>
</inkml:ink>
</file>

<file path=ppt/ink/ink2.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8-04-10T07:21:48.944"/>
    </inkml:context>
    <inkml:brush xml:id="br0">
      <inkml:brushProperty name="width" value="0.08819" units="cm"/>
      <inkml:brushProperty name="height" value="0.35278" units="cm"/>
      <inkml:brushProperty name="color" value="#CDDDEC"/>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 2,'19'0,"1"0,-20 0,20 0,40 0,-41 0,1 0,20 0,0 0,-1 0,-19 0,20 0,-40 0,19 0,-19 0,20 0,0 0,-20 0,20 0,-20 0,20 0,-20 0,20 0,-1 0,1 0,-20 0,20 0,0 0,0 0,-20 0,20 0,-1 0,-19 0,20 0,0 0,0 0,0 11,-20-11,20 0,-1 0,-19 0,20 0,-20 0,20 0,0 0,-20 0,20 0,19 0,-39 0,20 0,20 0,-20 0,0 0,-1 0,1 0,0 0,-20 0,20 0,0 0,-1 0,-19 0,40 0,-40 0,20 0,20 0,-21 0,1 0,40 0,-40 0,-1 0,21 0,-40 0,20 0,0 0,0 0,-1 0,-19 0,20 0,0 0,0 11,0-11,0 0,-1 0,1 0,0 0,-20 0,20 0,0 0,-1 0,21 0,-40 0,20 0,-20 0,20 0,0 0,-20 0,19 0,1 0,0 0,0 0,-20 0,40 0,-40 0,19 0,21 0,-40 0,20 0,-20 0,20 0,0 0,-20 0,19 0,-19 0,20 0,0 0,0 0,-20 0,20 0,0 0,-20 0,19 0,21 0,-20 0,0 0,-20 0,20 0,-20 0,19 0,-19 0,20 0,0 0,-20 0,20 0,-20 0,20 0,-1 0,-19 0,0 0,20 0,-20 0,20 0,-20 0,20 0,0 0,-20 0,20 0,-20 0,19 0,1 0,-20 0,20 0,-20 0,0 0,20 0,-20 0,0 0,20 0</inkml:trace>
</inkml:ink>
</file>

<file path=ppt/ink/ink3.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8-04-10T07:21:54.263"/>
    </inkml:context>
    <inkml:brush xml:id="br0">
      <inkml:brushProperty name="width" value="0.08819" units="cm"/>
      <inkml:brushProperty name="height" value="0.35278" units="cm"/>
      <inkml:brushProperty name="color" value="#CDDDEC"/>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17,'0'0,"0"0,0 0,20 0,0 0,0 0,0 0,0 0,0 0,-1 0,21 0,-40 0,20 0,0 0,-20 0,20 0,-1 0,-19 0,20 0,-20 0,20 0,0 0,-20 0,20 0,-20 0,20 0,-20 0,19 0,1 0,-20 0,20 0,-20 0,20 0,0 0,-20 0,20 0,-20 0,20 0,-20 0,19 0,1 0,-20 0,20 0,-20 0,20 0,0 0,0 0,-20 0,19 0,1 0,-20 0,20 0,0 0,0 0,0 0,-1 0,1 0,20 0,-20 0,0 0,19 0,-19 0,0 0,20 0,-20 0,-20 0,19 0,1 0,0 0,-20 0,20 0,0 0,-20 0,20 0,0 0,-1 0,-19 0,20 0,-20 0,20 0,0 0,-20 0,20 0,-20 0,20 0,-20 0,19 0,1 0,0 0,-20 0,20 0,0 0,-20 0,20 0,0 0,-1 0,21 0,-40 0,20 0,0 0,0 0,-1 0,1 0,0 0,-20 0,20 0,0 0,0 0,-20 0,19 0,-19 0,20 0,0 0,-20 0,20 0,0 0,-20 0,20 0,0 0,-20 0,19 0,-19 0,20 0,0 0,-20 0,20 0,0 0,0 0,-20 0,19 0,-19 0,20 0,-20 0,20 0,0 0,-20 0,20 0,0 0,-1 0,-19 0,20 0,0 0,0 0,0 0,0 0,0 0,-1 0,1 0,-20 0,20 0,-20 0,20 0,-20 0,20 0,0 0,-20 0,19 0,1 0,0 0,-20 0,20 0,-20 0,20 0,0 0,-20-17,0 17,20 0,-20 0,19 0,-19 0,20 0,0 0,-20 0,20 0,-20 0,20 0,0 0,-20 0</inkml:trace>
</inkml:ink>
</file>

<file path=ppt/ink/ink4.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5-11-09T08:58:21.202"/>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0 0,'19'0,"-19"20,20 20,0-20,0 19,-20 1,40-20,-40 0,39 19,-39-39,0 40,20-20,0 0,0 19,0-19,0 20,-1-40,-19 20,0 19,40-19,-20 0,0 0,0 0,-1-20,1 20,0 19,0-39,20 40,-20-20,-1 0,-19 0,20-1,-20-19,20 20,0-20,-20 40,20-40,0 20,19 20,-39-40,20 39,0-39,0 20,0 0,0 20,-1-40,1 19,0 1,20-20,-40 0,39 0,-19 20,0-20,0 0,-20 0,40 0,-1 0,21 0,-20 0,-1 0,1 0,-20 0,0 0,-20 0,19 0,-19-20,20 20,0-20,-20 20,0 0,20-19,-20 19,40-20,-40 0,0 20,19 0,1 0,-20-20,20 20,0 0,-20 20,40 0,-1 19,1-19,0 20,-1 0,-19-20,0-1,-20-19,0 20,20 0,-20-20,0 20,0-20,0 20,0 0,0-1,0 1,20-20,0 40,-20-40,0 40,0-40,39 19,-39 1,0 0,20 0,0-20,0 40,-20-40,20 39,0-39,-20 20,0-20,19 0,-19 20,0-20,20 0,0 0,20 0,0 0,-21 20,21-20,-20 0,0 0,-20 0,20 0,-1 0,1 0,0-20,0 20,0 0,0 0,-1 0,21 0,0 0,-20 0,0 0,-1 0,-19 0,20-20,-20 20,20 0,0 0,0 0,0-20,19 1,-39 19,20 0,-20 0,20-20,-20 20,0-40,0 40,40-20,-40-20,19 40,1-39,-20 39,0-20,0 0,20 20,-20-20,20 20,-20 0,0 0,20-20,0 20,-20 0,0 0,0-19,20 19,-1 0,-19 0,20 0,40 19,-21-19,1 20,0-20,-20 0,-20 0,20 40,-1-20,-19 0,20 19,0 1,-20 0,0-20,0 19,20-19,-20 0,0 0,20 0,-20 19,20 1,-20 0,39-40,-19 59,0-39,-20 0,20-20,0 0,-20 20,0-20,0 20,0-1,0-19,20 20,-20-20,0 40,0-20,19 0,1 19,-20-19,0 0,20 0,-20 0,20 0,-20 19,0 1,0-20,0 0,0 19,20-19,0 0,-20 20,39-40,-19 0,0 39,-20-19,20 20,0-20,-20 0,39 19,-39-19,0 0,20 0,0 0,-20-1,20-19,-20 0,40 40,-21-20,1 0,0 0,0 0,-20 19,40-39,-40 20,39-20,-39 20,20 0,20 0,-20-1,19 21,-39-20,40-20,-40 20,20-20,-20 0,20 0,-20 0,20 0,-1 0,1 39,20-39,-20 0,39 0,-19 0,-20 0,0 0,0 0,-20-19,19-1,1 0,0 0,20-59,-1 59,1-20,0-19,0 19,-21 0,21 1,-20-21,-20 20,0 1,0-1,0 20,0-19,-20-21,0 60,20-40,-20 20,20 1,-19-1,-1 20,20-20,-20 0,20 0,-20-19,20 39,-20-20,20 0,0 20,0-20,-20 20,20-20,0 20,0-20,-20 0,20 1,0-1,0-20,0 20,0 20,0-39,0 39,0-20,0 20,20-20,-20 20,20 0,0-20,0 20,20-20,-1 0,-19 20,0-20,-20 20,20 0,-20 0,0 0,20 0,-1 0,-19-19,20 19,0 0,40 0,-21 0,1 0,0 0,-20 0,-20 0,0 19,19-19,-19 20,20-20,0 20,0 0,0 0,0 20,-20-40,19 19,21 21,-40-40,20 20,0-20,0 20,-20 0,39-20,-39 39,20-39,-20 0,20 20,0 0,-20-20,0 0,20 20,-20-20,0 0,20 0,-20 0,19 20,1-20,-20 0,20 20,0-1,0-19,-20 0,20 0,-20 20,19-20,-19 0,20 0,0 20,-20-20,20 0,0 20,0-20,0 0,-20 0,19 0,1 0,-20 0,20 0,0 0,-20 0,20 0,0 0,-20 0,19 0,21-20,0 20,-40 0,20 0,0 0,-20 0,19 20,-19 0,20-20,0 39,-20-39,20 40,0-20,-20-20,20 40,-20-40,0 0,0 20,19-20,-19 19,0 1,0-20,20 20,0 0,-20-20,20 20,0 0,0-1,-20 1,19-20,1 40,0-40,0 20,0-20,20 39,-40-39,19 0,-19 0,20 0,-20 0,20 0,0-19,0 19,0-20,19 20,1-20,19 0,-39 0,20 20,-40 0,40-39,-20 19,-1 0,21-20,0 1,-1-1,-19 0,20 20,-20 0,0-19,0 19,-1-20,1 1,-20 19,20-20,-20 0,0 1,0 19,0 0,0-20,0 20,0-19,0 19,0 0,0-20,0 1,0 19,0 0,0-20,0 20,0 1,0-21,0 20,0 0,-20 0,20-19,-20 19,20 0,0 20,0-40,-19 20,-1 20,20-19,0-1,0 20,-20-20,20 20,0-20,0 20,0-20,-20 0,20 1,0 19,0-40,0 40,0-20,0 20,0 0,20-20,-20 20,20 0,-20 0,20 0,19 0,-19 0,0 0,0 0,0 0,-20 0,0 20,19-20,-19 0,0 0,20 20,0 0,20 0,-40-20,20 19,0 1,-1 0,-19-20,20 20,-20 0,0-20,0 20,20-1,0 1,-20 20,0-40,0 20,20 20,-20-40,0 19,0 21,20-40,-1 40,-19-1,20-39,0 40,-20 0,20-40,-20 39,0-19,0-20,0 20,0 0,20 0,-20 0,0 0,0 19,20-39,-20 20,0 20,0-40,0 39,19-39,-19 0,0 20,0-20,20 20,-20-20,0 20,20-20,-20 0,0 20,0 0,0-20,0 20,0-20,0 19,20-19,-20 20,0 0,0-20,0 0,0 20,20-20,-20 0,0 20,20-20,-20 20,20-1,-20-19,0 0,0 20,19-20,-19 0,0 0,0 20,20-20,-20 0,0 0,20 0,-20 20,20-20,-20 20,20-20,-20 20,20-20,-20 20,39-20,-39 0,20 19,-20 1,40-20,-40 0,20 20,-20-20,19 0,-19 0,20 20,0 0,-20 0,0-20,20 19,-20-19,20 20,0-20,0 20,-20-20,0 20,19-20,-19 0,20 0,0 0,-20 0,20 0,-20 20,20-20,-20 0,20 20,-1-1,1-19,-20 0,0 0,20 20,0-20,-20 20,0 0,20-20,-20 0,20 0,0 20,-1-20,-19 0,40 0,0 0,-20 0,-1 0,1 0,-20 0,20 0,-20 0,20 0,0-20,20 0,-21 20,-19 0,40 0,-40 0,20 0,-20 0,20-20,0 20,-20-20,19 20,1 0,-20-19,20 19,0-20,0 20,-20 0,20-20,-1 0,1 20,0 0,0-20,-20 20,20 0,0 0,0-20,-1 1,-19 19,20 0,0-20,0 20,-20-20,20 0,-20 20,20 0,-1 0,-19-20,20 20,-20 0,20-20,-20 20,20 0,-20 0,20 0,-20 0,20 0,-20-19,19 19</inkml:trace>
</inkml:ink>
</file>

<file path=ppt/ink/ink5.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5-11-09T08:58:38.221"/>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3433 46,'0'0,"-20"0,0 0,1 0,19 0,-20 0,20 0,-20 0,0 0,-20 0,1 0,19 0,-20 19,20-19,20 0,-20 20,20-20,-19 0,-1 20,20-20,-20 20,20-20,-20 20,0-20,20 20,-20-20,1 0,19 19,0-19,-20 0,0 0,20 20,0-20,0 20,-20-20,20 20,0-20,0 20,0-20,0 40,0-40,0 19,0-19,0 20,0-20,0 20,0 0,0-20,0 20,20-20,-20 0,20 20,-20 19,0-19,20 0,-20 20,19-20,1-1,0 1,-20 0,0 0,0 0,20 0,-20-20,0 19,20 1,0 0,-20 0,19-20,-19 0,0 20,20 0,0-20,-20 19,20-19,-20 20,0 0,20-20,-20 20,0-20,20 20,0-20,-20 20,0-20,0 20,0-1,19-19,-19 20,0-20,0 20,-19-20,19 0,-20 0,20 20,0 0,0 0,0-20,0 19,0 1,0-20,0 20,0-20,0 20,0-20,0 20,0-20,0 20,0-1,0-19,0 20,0-20,0 20,0-20,0 20,0 0,0-20,0 20,20-20,-20 20,0-20,0 19,19 1,-19-20,20 0,-20 0,20 0,0 20,-20-20,20 0,-20 0,20 20,-20-20,19 0,-19 20,20-20,-20 0,0 20,20-20,-20 19,20-19,0 20,-20 0,20-20,-20 0,39 20,1-20,-20 0,0 0,0 0,-20 20,19-20,21 0,-40 0,40 20,-1-20,-19 0,-20 0,20 0,0 0,0 20,-20-1,0-19,0 0,20 20,0-20,-1 0,-19 0,20 20,0-20,20 0,-1 0,-39 20,20-20,0 0,0 20,0-20,-20 0,40 0,-40 0,19 20,-19-20,20 19,0-19,0 0,0 20,0-20,19 20,-19-20,0 20,-20-20,20 0,-20 0,20 20,-20-20,19 0,-19 0,20 20,0-20,-20 20,20-20,0 0,-20 0,20 0,-20 0,0 0,20 0,-1 0,1 0,20 0,0 19,-21-19,21 0,0 0,-20 0,-20 0,19 0,1 0,-20-19,20 19,20-20,-40 20,20 0,-20 0,0-20,20 20,-1 0,-19-20,0 0,0 20,20-20,-20 20,0-20,0 20,0-39,0 39,0-20,0-20,0 20,0 1,0-21,0 20,0 20,0-40,0 20,0 20,-20-19,20-1,0 0,0 20,-19-20,19 0,-20 20,20-20,0 1,0 19,-20-20,0 0,20 0,0 20,0-20,0 0,0 20,0-20,-20 20,20-19,0 19,0-20,-20 0,20 20,0 0,-20 0,20-20,-19 20,19 0,0 0,-20-20,20 20,-20-20,20 20,-20-19,0-1,20 20,0-20,0 20,-20-20,20 0,-19 20,19-20,-20 20,20-19,0 19,0 0,0-20,0 0,-20 20,20-20,0 20,-20 0,20-20,0 20,0-20,-20 20,20-20,-20 20,20 0,0-19,0 19,0-20,-19 20,19-20,0 0,0 20,-20 0,20-20,-20 20,20-20,-20 20,20-19,0 19,0-20,-20 20,20 0,0-20,-20 0,20 20,-20-20,20 0,-19 20,19-19,-20 19,0-20,0 20,0-20,20 0,-20 0,20 20,0 0,0-20,-19 20,19 0,0-20,-20 20,20 0,0-19,-40-1,40 20,-40-20,40 20,-39 0,19-40,0 20,-20 1,1-1,19 0,0 0,20 20,-20-20,20 20,-20-20,0 20,20 0,0-20,-19 20,19-19,-20 19,20 0,-20-20,0 20,20-20,-20 20,20 0,0 0,-20 0,20-20,-20 20,1-20,-1 20,0 0,0-20,0 20,0 0,20 0,-19 0,19 0,-20 0,20 0,-40 0,40 0,-20 0,0 0,0 0,20 0,-19 0,-1 0,20 0,-20 0,0 0</inkml:trace>
  <inkml:trace contextRef="#ctx0" brushRef="#br0" timeOffset="8222">1250 244,'20'0,"-20"-20,20 0,20-19,-40 39,39-20,-19 0,0-20,40 40,-21-20,-19 1,40-1,-21 20,-19 0,-20 0,20-20,0 20,-20 0,20 0,19 0,-19 0,20 0,0 0,-1 0,1 0,-20 0,0 0,0 0,-20 0,19 0,-19 20,20-20,0 39,20-19,-40 0,20 0,-1 0,1 0,-20-20,0 19,0-19,0 40,20-20,-20 0,0 20,0-40,0 19,0 1,0 0,0 0,0-20,0 20,0 0,0-1,0-19,0 20,0 20,0-40,0 20,0 20,0-40,0 19,0 1,0 0,0 0,0 0,0 0,0-20,-20 19,0-19,20 40,0-20,-39 0,39 19,0-39,-40 40,40-40,-40 20,40 20,-39-40,39 20,-20-1,0 1,0 0,-20 20,21-20,-21 19,40-39,-40 20,1-20,19 40,-20-20,0-1,21 1,-21 0,0 20,40-40,-40 20,21 0,-1-20,0 19,20-19,-40 20,40 0,-20-20,-19 20,19 0,-20 0,20-1,0 1,-19 0,39 0,-40 0,0 0,21-20,-21 20,40-20,-20 19,0 1,20-20,0 0,-20 20,0-20,20 0,-19 20,19-20,0 0,0 20,-20 0,20-20,0 19,0-19,0 0,-20 20,0-20,0 20,20-20,-39 20,19 20,0-40,-20 20,20-1,1-19,-1 0,20 20,-20 0,0-20,20 0,0 0,-20 0,20 20,0-20,-20 0,20 0,-20 20,1-20,-1 20,20-1,-20-19,0 20,0 0,20-20,-20 20,20-20,-19 0,19 0,0 20,-20-20,20 0,-20 0,20 20,-20-1,0-19,0 20,1 0,-1 0,20-20,-20 20,20-20,-20 0,20 20,0-20,-20 0,0 0,20 0,-20 0,20 0,-19 0,19 0,0 20,-20-20,0 0,20 0,-20 0,20-20,-20 20,20 0,-20 0,20-20,-19 20,19 0,0-20,-20 20,20 0,0 0,0-20,-20 20,20-20,0 0,0 20,-20 0,20 0,0-19,0 19,0-20,0 20,0-20,-20 0,20 20,0-20,0 20,0-20,0 20,0-19,20-1,-20 20,0-20,0 20,20 0,-20 0,0-20,20 20,-20-20,0 20,0-20,20 20,-20 0,19 0</inkml:trace>
</inkml:ink>
</file>

<file path=ppt/ink/ink6.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5-11-09T08:58:54.711"/>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731 0,'-20'0,"20"0,-20 20,-40-20,21 0,-1 0,0 0,20 0,-19 0,19 0,0 20,0-20,-19 0,19 0,0 20,-20-1,40 1,-40 0,21 0,-1-20,-20 40,40-40,-40 39,40-39,-19 20,-1-20,20 40,-20-40,20 40,0-21,-20 1,20 20,0 0,0 19,0-19,0-20,0 19,0-19,-20 40,20-21,0-19,0 20,0-20,0 39,0 1,0-20,0-21,0 1,0 0,0-20,20 40,0-40,0 20,-20-20,0 39,20-19,-1 0,21 0,-20 0,20-1,-21 21,21-20,20-20,-1 40,21-60,-61 20,21 0,0 0,-1 0,21 20,0-20,-1 0,1 0,-1 0,-19 0,-1 0,1 0,20 0,-40 0,19 0,-19 0,-20 0,40-20,-20 20,19-20,1 0,0 20,-20-20,-1 0,41 1,-40-1,0 20,-1-20,1 0,20 0,0-19,-20 19,-1 0,1-20,-20 40,20-39,-20-1,20 20,-20 0,0-20,0 21,0-1,0 0,0-20,0 20,0 1,0-21,0 0,0 20,0 1,0-1,0-40,0 40,0 20,0-39,0 39,0-20,0-20,-20 20,20 0,0 1,0-1,0 0,-20 20,20-40,0 40,0-20,-20 0,20 1,-19 19,19-20,0 20,-20 0,20-20,-20 20,0-20,20 20,-20 0,20-20,-40 20,21 0,19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75B6CA-F916-40F0-8D2C-73BAA055111C}" type="datetimeFigureOut">
              <a:rPr lang="el-GR" smtClean="0"/>
              <a:pPr/>
              <a:t>18/4/2019</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AE174E-772C-4500-AD83-E21C720307E2}" type="slidenum">
              <a:rPr lang="el-GR" smtClean="0"/>
              <a:pPr/>
              <a:t>‹#›</a:t>
            </a:fld>
            <a:endParaRPr lang="el-GR"/>
          </a:p>
        </p:txBody>
      </p:sp>
    </p:spTree>
    <p:extLst>
      <p:ext uri="{BB962C8B-B14F-4D97-AF65-F5344CB8AC3E}">
        <p14:creationId xmlns:p14="http://schemas.microsoft.com/office/powerpoint/2010/main" val="3989263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1 - Θέση εικόνας διαφάνειας"/>
          <p:cNvSpPr>
            <a:spLocks noGrp="1" noRot="1" noChangeAspect="1" noTextEdit="1"/>
          </p:cNvSpPr>
          <p:nvPr>
            <p:ph type="sldImg"/>
          </p:nvPr>
        </p:nvSpPr>
        <p:spPr>
          <a:ln/>
        </p:spPr>
      </p:sp>
      <p:sp>
        <p:nvSpPr>
          <p:cNvPr id="96259" name="2 - Θέση σημειώσεων"/>
          <p:cNvSpPr>
            <a:spLocks noGrp="1"/>
          </p:cNvSpPr>
          <p:nvPr>
            <p:ph type="body" idx="1"/>
          </p:nvPr>
        </p:nvSpPr>
        <p:spPr>
          <a:noFill/>
          <a:ln/>
        </p:spPr>
        <p:txBody>
          <a:bodyPr/>
          <a:lstStyle/>
          <a:p>
            <a:pPr eaLnBrk="1" hangingPunct="1"/>
            <a:r>
              <a:rPr lang="en-US" dirty="0" smtClean="0"/>
              <a:t>pT1 </a:t>
            </a:r>
            <a:r>
              <a:rPr lang="en-US" dirty="0" err="1" smtClean="0"/>
              <a:t>urothelial</a:t>
            </a:r>
            <a:r>
              <a:rPr lang="en-US" dirty="0" smtClean="0"/>
              <a:t> carcinoma with different invasive patterns. (</a:t>
            </a:r>
            <a:r>
              <a:rPr lang="en-US" b="1" dirty="0" smtClean="0"/>
              <a:t>a</a:t>
            </a:r>
            <a:r>
              <a:rPr lang="en-US" dirty="0" smtClean="0"/>
              <a:t>) The smooth contour of basement membrane is disrupted in infiltrating tumor cells. (</a:t>
            </a:r>
            <a:r>
              <a:rPr lang="en-US" b="1" dirty="0" smtClean="0"/>
              <a:t>b</a:t>
            </a:r>
            <a:r>
              <a:rPr lang="en-US" dirty="0" smtClean="0"/>
              <a:t> and </a:t>
            </a:r>
            <a:r>
              <a:rPr lang="en-US" b="1" dirty="0" smtClean="0"/>
              <a:t>c</a:t>
            </a:r>
            <a:r>
              <a:rPr lang="en-US" dirty="0" smtClean="0"/>
              <a:t>) Irregular small clusters of tumor cells invading the </a:t>
            </a:r>
            <a:r>
              <a:rPr lang="en-US" dirty="0" err="1" smtClean="0"/>
              <a:t>stroma</a:t>
            </a:r>
            <a:r>
              <a:rPr lang="en-US" dirty="0" smtClean="0"/>
              <a:t>. (</a:t>
            </a:r>
            <a:r>
              <a:rPr lang="en-US" b="1" dirty="0" smtClean="0"/>
              <a:t>d</a:t>
            </a:r>
            <a:r>
              <a:rPr lang="en-US" dirty="0" smtClean="0"/>
              <a:t>) Variably sized nests with single cells and irregular clusters of invading cells.</a:t>
            </a:r>
            <a:endParaRPr lang="el-GR" dirty="0" smtClean="0"/>
          </a:p>
          <a:p>
            <a:pPr eaLnBrk="1" hangingPunct="1"/>
            <a:endParaRPr lang="el-GR" dirty="0" smtClean="0"/>
          </a:p>
        </p:txBody>
      </p:sp>
      <p:sp>
        <p:nvSpPr>
          <p:cNvPr id="96260" name="3 - Θέση αριθμού διαφάνειας"/>
          <p:cNvSpPr>
            <a:spLocks noGrp="1"/>
          </p:cNvSpPr>
          <p:nvPr>
            <p:ph type="sldNum" sz="quarter" idx="5"/>
          </p:nvPr>
        </p:nvSpPr>
        <p:spPr>
          <a:noFill/>
        </p:spPr>
        <p:txBody>
          <a:bodyPr/>
          <a:lstStyle/>
          <a:p>
            <a:fld id="{9F6B64A2-AFEF-4636-9C30-C839A389781E}" type="slidenum">
              <a:rPr lang="el-GR" smtClean="0"/>
              <a:pPr/>
              <a:t>20</a:t>
            </a:fld>
            <a:endParaRPr lang="el-G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TextEdit="1"/>
          </p:cNvSpPr>
          <p:nvPr>
            <p:ph type="sldImg"/>
          </p:nvPr>
        </p:nvSpPr>
        <p:spPr>
          <a:ln/>
        </p:spPr>
      </p:sp>
      <p:sp>
        <p:nvSpPr>
          <p:cNvPr id="97283" name="Rectangle 3"/>
          <p:cNvSpPr>
            <a:spLocks noGrp="1"/>
          </p:cNvSpPr>
          <p:nvPr>
            <p:ph type="body" idx="1"/>
          </p:nvPr>
        </p:nvSpPr>
        <p:spPr>
          <a:noFill/>
          <a:ln/>
        </p:spPr>
        <p:txBody>
          <a:bodyPr/>
          <a:lstStyle/>
          <a:p>
            <a:pPr eaLnBrk="1" hangingPunct="1">
              <a:spcBef>
                <a:spcPct val="0"/>
              </a:spcBef>
            </a:pPr>
            <a:r>
              <a:rPr lang="en-US" dirty="0" smtClean="0"/>
              <a:t>Infiltrating tumor cells permeate the thick </a:t>
            </a:r>
            <a:r>
              <a:rPr lang="en-US" dirty="0" err="1" smtClean="0"/>
              <a:t>muscularis</a:t>
            </a:r>
            <a:r>
              <a:rPr lang="en-US" dirty="0" smtClean="0"/>
              <a:t> </a:t>
            </a:r>
            <a:r>
              <a:rPr lang="en-US" dirty="0" err="1" smtClean="0"/>
              <a:t>propria</a:t>
            </a:r>
            <a:r>
              <a:rPr lang="en-US" dirty="0" smtClean="0"/>
              <a:t> wall. (</a:t>
            </a:r>
            <a:r>
              <a:rPr lang="en-US" b="1" dirty="0" smtClean="0"/>
              <a:t>b</a:t>
            </a:r>
            <a:r>
              <a:rPr lang="en-US" dirty="0" smtClean="0"/>
              <a:t>) Sometimes it is difficult to ascertain the presence of </a:t>
            </a:r>
            <a:r>
              <a:rPr lang="en-US" dirty="0" err="1" smtClean="0"/>
              <a:t>muscularis</a:t>
            </a:r>
            <a:r>
              <a:rPr lang="en-US" dirty="0" smtClean="0"/>
              <a:t> </a:t>
            </a:r>
            <a:r>
              <a:rPr lang="en-US" dirty="0" err="1" smtClean="0"/>
              <a:t>propria</a:t>
            </a:r>
            <a:r>
              <a:rPr lang="en-US" dirty="0" smtClean="0"/>
              <a:t> invasion when columns and nests of tumor cells widely separate bundles of </a:t>
            </a:r>
            <a:r>
              <a:rPr lang="en-US" dirty="0" err="1" smtClean="0"/>
              <a:t>detrusor</a:t>
            </a:r>
            <a:r>
              <a:rPr lang="en-US" dirty="0" smtClean="0"/>
              <a:t> muscle. (</a:t>
            </a:r>
            <a:r>
              <a:rPr lang="en-US" b="1" dirty="0" smtClean="0"/>
              <a:t>c</a:t>
            </a:r>
            <a:r>
              <a:rPr lang="en-US" dirty="0" smtClean="0"/>
              <a:t> and </a:t>
            </a:r>
            <a:r>
              <a:rPr lang="en-US" b="1" dirty="0" smtClean="0"/>
              <a:t>d</a:t>
            </a:r>
            <a:r>
              <a:rPr lang="en-US" dirty="0" smtClean="0"/>
              <a:t>) Extensive destruction of </a:t>
            </a:r>
            <a:r>
              <a:rPr lang="en-US" dirty="0" err="1" smtClean="0"/>
              <a:t>muscularis</a:t>
            </a:r>
            <a:r>
              <a:rPr lang="en-US" dirty="0" smtClean="0"/>
              <a:t> </a:t>
            </a:r>
            <a:r>
              <a:rPr lang="en-US" dirty="0" err="1" smtClean="0"/>
              <a:t>propria</a:t>
            </a:r>
            <a:r>
              <a:rPr lang="en-US" dirty="0" smtClean="0"/>
              <a:t> may result in fragmentations of </a:t>
            </a:r>
            <a:r>
              <a:rPr lang="en-US" dirty="0" err="1" smtClean="0"/>
              <a:t>detrusor</a:t>
            </a:r>
            <a:r>
              <a:rPr lang="en-US" dirty="0" smtClean="0"/>
              <a:t> muscle, mimicking </a:t>
            </a:r>
            <a:r>
              <a:rPr lang="en-US" dirty="0" err="1" smtClean="0"/>
              <a:t>muscularis</a:t>
            </a:r>
            <a:r>
              <a:rPr lang="en-US" dirty="0" smtClean="0"/>
              <a:t> </a:t>
            </a:r>
            <a:r>
              <a:rPr lang="en-US" dirty="0" err="1" smtClean="0"/>
              <a:t>mucosae</a:t>
            </a:r>
            <a:r>
              <a:rPr lang="en-US" dirty="0" smtClean="0"/>
              <a:t> invasion. (</a:t>
            </a:r>
            <a:r>
              <a:rPr lang="en-US" b="1" dirty="0" smtClean="0"/>
              <a:t>e</a:t>
            </a:r>
            <a:r>
              <a:rPr lang="en-US" dirty="0" smtClean="0"/>
              <a:t>) It is not uncommon for tumor cells to abut, but not penetrate bundles of </a:t>
            </a:r>
            <a:r>
              <a:rPr lang="en-US" dirty="0" err="1" smtClean="0"/>
              <a:t>mucularis</a:t>
            </a:r>
            <a:r>
              <a:rPr lang="en-US" dirty="0" smtClean="0"/>
              <a:t> </a:t>
            </a:r>
            <a:r>
              <a:rPr lang="en-US" dirty="0" err="1" smtClean="0"/>
              <a:t>propria</a:t>
            </a:r>
            <a:r>
              <a:rPr lang="en-US" dirty="0" smtClean="0"/>
              <a:t>. The muscle–tumor interface may even have a smooth contour. (</a:t>
            </a:r>
            <a:r>
              <a:rPr lang="en-US" b="1" dirty="0" smtClean="0"/>
              <a:t>f</a:t>
            </a:r>
            <a:r>
              <a:rPr lang="en-US" dirty="0" smtClean="0"/>
              <a:t>) Even without direct invading into </a:t>
            </a:r>
            <a:r>
              <a:rPr lang="en-US" dirty="0" err="1" smtClean="0"/>
              <a:t>muscularis</a:t>
            </a:r>
            <a:r>
              <a:rPr lang="en-US" dirty="0" smtClean="0"/>
              <a:t> </a:t>
            </a:r>
            <a:r>
              <a:rPr lang="en-US" dirty="0" err="1" smtClean="0"/>
              <a:t>propria</a:t>
            </a:r>
            <a:r>
              <a:rPr lang="en-US" dirty="0" smtClean="0"/>
              <a:t> wall, tumor cells immediately adjacent to broad smooth muscle fibers should be categorized as pT2 carcinoma.</a:t>
            </a:r>
            <a:endParaRPr lang="el-GR" dirty="0" smtClean="0"/>
          </a:p>
          <a:p>
            <a:pPr eaLnBrk="1" hangingPunct="1">
              <a:spcBef>
                <a:spcPct val="0"/>
              </a:spcBef>
            </a:pPr>
            <a:r>
              <a:rPr lang="en-US" dirty="0" smtClean="0"/>
              <a:t>Infiltrating tumor cells permeate the thick </a:t>
            </a:r>
            <a:r>
              <a:rPr lang="en-US" dirty="0" err="1" smtClean="0"/>
              <a:t>muscularis</a:t>
            </a:r>
            <a:r>
              <a:rPr lang="en-US" dirty="0" smtClean="0"/>
              <a:t> </a:t>
            </a:r>
            <a:r>
              <a:rPr lang="en-US" dirty="0" err="1" smtClean="0"/>
              <a:t>propria</a:t>
            </a:r>
            <a:r>
              <a:rPr lang="en-US" dirty="0" smtClean="0"/>
              <a:t> wall. (</a:t>
            </a:r>
            <a:r>
              <a:rPr lang="en-US" b="1" dirty="0" smtClean="0"/>
              <a:t>b</a:t>
            </a:r>
            <a:r>
              <a:rPr lang="en-US" dirty="0" smtClean="0"/>
              <a:t>) Sometimes it is difficult to ascertain the presence of </a:t>
            </a:r>
            <a:r>
              <a:rPr lang="en-US" dirty="0" err="1" smtClean="0"/>
              <a:t>muscularis</a:t>
            </a:r>
            <a:r>
              <a:rPr lang="en-US" dirty="0" smtClean="0"/>
              <a:t> </a:t>
            </a:r>
            <a:r>
              <a:rPr lang="en-US" dirty="0" err="1" smtClean="0"/>
              <a:t>propria</a:t>
            </a:r>
            <a:r>
              <a:rPr lang="en-US" dirty="0" smtClean="0"/>
              <a:t> invasion when columns and nests of tumor cells widely separate bundles of </a:t>
            </a:r>
            <a:r>
              <a:rPr lang="en-US" dirty="0" err="1" smtClean="0"/>
              <a:t>detrusor</a:t>
            </a:r>
            <a:r>
              <a:rPr lang="en-US" dirty="0" smtClean="0"/>
              <a:t> muscle. (</a:t>
            </a:r>
            <a:r>
              <a:rPr lang="en-US" b="1" dirty="0" smtClean="0"/>
              <a:t>c</a:t>
            </a:r>
            <a:r>
              <a:rPr lang="en-US" dirty="0" smtClean="0"/>
              <a:t> and </a:t>
            </a:r>
            <a:r>
              <a:rPr lang="en-US" b="1" dirty="0" smtClean="0"/>
              <a:t>d</a:t>
            </a:r>
            <a:r>
              <a:rPr lang="en-US" dirty="0" smtClean="0"/>
              <a:t>) Extensive destruction of </a:t>
            </a:r>
            <a:r>
              <a:rPr lang="en-US" dirty="0" err="1" smtClean="0"/>
              <a:t>muscularis</a:t>
            </a:r>
            <a:r>
              <a:rPr lang="en-US" dirty="0" smtClean="0"/>
              <a:t> </a:t>
            </a:r>
            <a:r>
              <a:rPr lang="en-US" dirty="0" err="1" smtClean="0"/>
              <a:t>propria</a:t>
            </a:r>
            <a:r>
              <a:rPr lang="en-US" dirty="0" smtClean="0"/>
              <a:t> may result in fragmentations of </a:t>
            </a:r>
            <a:r>
              <a:rPr lang="en-US" dirty="0" err="1" smtClean="0"/>
              <a:t>detrusor</a:t>
            </a:r>
            <a:r>
              <a:rPr lang="en-US" dirty="0" smtClean="0"/>
              <a:t> muscle, mimicking </a:t>
            </a:r>
            <a:r>
              <a:rPr lang="en-US" dirty="0" err="1" smtClean="0"/>
              <a:t>muscularis</a:t>
            </a:r>
            <a:r>
              <a:rPr lang="en-US" dirty="0" smtClean="0"/>
              <a:t> </a:t>
            </a:r>
            <a:r>
              <a:rPr lang="en-US" dirty="0" err="1" smtClean="0"/>
              <a:t>mucosae</a:t>
            </a:r>
            <a:r>
              <a:rPr lang="en-US" dirty="0" smtClean="0"/>
              <a:t> invasion. (</a:t>
            </a:r>
            <a:r>
              <a:rPr lang="en-US" b="1" dirty="0" smtClean="0"/>
              <a:t>e</a:t>
            </a:r>
            <a:r>
              <a:rPr lang="en-US" dirty="0" smtClean="0"/>
              <a:t>) It is not uncommon for tumor cells to abut, but not penetrate bundles of </a:t>
            </a:r>
            <a:r>
              <a:rPr lang="en-US" dirty="0" err="1" smtClean="0"/>
              <a:t>mucularis</a:t>
            </a:r>
            <a:r>
              <a:rPr lang="en-US" dirty="0" smtClean="0"/>
              <a:t> </a:t>
            </a:r>
            <a:r>
              <a:rPr lang="en-US" dirty="0" err="1" smtClean="0"/>
              <a:t>propria</a:t>
            </a:r>
            <a:r>
              <a:rPr lang="en-US" dirty="0" smtClean="0"/>
              <a:t>. The muscle–tumor interface may even have a smooth contour. (</a:t>
            </a:r>
            <a:r>
              <a:rPr lang="en-US" b="1" dirty="0" smtClean="0"/>
              <a:t>f</a:t>
            </a:r>
            <a:r>
              <a:rPr lang="en-US" dirty="0" smtClean="0"/>
              <a:t>) Even without direct invading into </a:t>
            </a:r>
            <a:r>
              <a:rPr lang="en-US" dirty="0" err="1" smtClean="0"/>
              <a:t>muscularis</a:t>
            </a:r>
            <a:r>
              <a:rPr lang="en-US" dirty="0" smtClean="0"/>
              <a:t> </a:t>
            </a:r>
            <a:r>
              <a:rPr lang="en-US" dirty="0" err="1" smtClean="0"/>
              <a:t>propria</a:t>
            </a:r>
            <a:r>
              <a:rPr lang="en-US" dirty="0" smtClean="0"/>
              <a:t> wall, tumor cells immediately adjacent to broad smooth muscle fibers should be categorized as pT2 carcinoma.</a:t>
            </a:r>
            <a:endParaRPr lang="el-GR" dirty="0" smtClean="0"/>
          </a:p>
          <a:p>
            <a:r>
              <a:rPr lang="en-US" dirty="0" smtClean="0"/>
              <a:t>difficult to ascertain the presence of </a:t>
            </a:r>
            <a:r>
              <a:rPr lang="en-US" dirty="0" err="1" smtClean="0"/>
              <a:t>muscularis</a:t>
            </a:r>
            <a:r>
              <a:rPr lang="en-US" dirty="0" smtClean="0"/>
              <a:t> </a:t>
            </a:r>
            <a:r>
              <a:rPr lang="en-US" dirty="0" err="1" smtClean="0"/>
              <a:t>propria</a:t>
            </a:r>
            <a:r>
              <a:rPr lang="en-US" dirty="0" smtClean="0"/>
              <a:t> invasion when columns and nests of tumor cells widely separate bundles of </a:t>
            </a:r>
            <a:r>
              <a:rPr lang="en-US" dirty="0" err="1" smtClean="0"/>
              <a:t>detrusor</a:t>
            </a:r>
            <a:r>
              <a:rPr lang="en-US" dirty="0" smtClean="0"/>
              <a:t> muscle.</a:t>
            </a:r>
            <a:endParaRPr lang="el-GR"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2DAE174E-772C-4500-AD83-E21C720307E2}" type="slidenum">
              <a:rPr lang="el-GR" smtClean="0"/>
              <a:pPr/>
              <a:t>38</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D0F177CA-3B36-4BF0-8EF3-7B35996F0146}" type="datetimeFigureOut">
              <a:rPr lang="el-GR" smtClean="0"/>
              <a:pPr/>
              <a:t>18/4/2019</a:t>
            </a:fld>
            <a:endParaRPr lang="el-GR"/>
          </a:p>
        </p:txBody>
      </p:sp>
      <p:sp>
        <p:nvSpPr>
          <p:cNvPr id="19" name="Footer Placeholder 18"/>
          <p:cNvSpPr>
            <a:spLocks noGrp="1"/>
          </p:cNvSpPr>
          <p:nvPr>
            <p:ph type="ftr" sz="quarter" idx="11"/>
          </p:nvPr>
        </p:nvSpPr>
        <p:spPr/>
        <p:txBody>
          <a:bodyPr/>
          <a:lstStyle/>
          <a:p>
            <a:endParaRPr lang="el-GR"/>
          </a:p>
        </p:txBody>
      </p:sp>
      <p:sp>
        <p:nvSpPr>
          <p:cNvPr id="27" name="Slide Number Placeholder 26"/>
          <p:cNvSpPr>
            <a:spLocks noGrp="1"/>
          </p:cNvSpPr>
          <p:nvPr>
            <p:ph type="sldNum" sz="quarter" idx="12"/>
          </p:nvPr>
        </p:nvSpPr>
        <p:spPr/>
        <p:txBody>
          <a:bodyPr/>
          <a:lstStyle/>
          <a:p>
            <a:fld id="{061F8055-FC83-4967-9995-6F2297DB468C}" type="slidenum">
              <a:rPr lang="el-GR" smtClean="0"/>
              <a:pPr/>
              <a:t>‹#›</a:t>
            </a:fld>
            <a:endParaRPr lang="el-G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0F177CA-3B36-4BF0-8EF3-7B35996F0146}" type="datetimeFigureOut">
              <a:rPr lang="el-GR" smtClean="0"/>
              <a:pPr/>
              <a:t>18/4/2019</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61F8055-FC83-4967-9995-6F2297DB468C}"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0F177CA-3B36-4BF0-8EF3-7B35996F0146}" type="datetimeFigureOut">
              <a:rPr lang="el-GR" smtClean="0"/>
              <a:pPr/>
              <a:t>18/4/2019</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61F8055-FC83-4967-9995-6F2297DB468C}"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0F177CA-3B36-4BF0-8EF3-7B35996F0146}" type="datetimeFigureOut">
              <a:rPr lang="el-GR" smtClean="0"/>
              <a:pPr/>
              <a:t>18/4/2019</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61F8055-FC83-4967-9995-6F2297DB468C}"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0F177CA-3B36-4BF0-8EF3-7B35996F0146}" type="datetimeFigureOut">
              <a:rPr lang="el-GR" smtClean="0"/>
              <a:pPr/>
              <a:t>18/4/2019</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61F8055-FC83-4967-9995-6F2297DB468C}" type="slidenum">
              <a:rPr lang="el-GR" smtClean="0"/>
              <a:pPr/>
              <a:t>‹#›</a:t>
            </a:fld>
            <a:endParaRPr lang="el-G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0F177CA-3B36-4BF0-8EF3-7B35996F0146}" type="datetimeFigureOut">
              <a:rPr lang="el-GR" smtClean="0"/>
              <a:pPr/>
              <a:t>18/4/2019</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061F8055-FC83-4967-9995-6F2297DB468C}"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D0F177CA-3B36-4BF0-8EF3-7B35996F0146}" type="datetimeFigureOut">
              <a:rPr lang="el-GR" smtClean="0"/>
              <a:pPr/>
              <a:t>18/4/2019</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061F8055-FC83-4967-9995-6F2297DB468C}"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0F177CA-3B36-4BF0-8EF3-7B35996F0146}" type="datetimeFigureOut">
              <a:rPr lang="el-GR" smtClean="0"/>
              <a:pPr/>
              <a:t>18/4/2019</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061F8055-FC83-4967-9995-6F2297DB468C}"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F177CA-3B36-4BF0-8EF3-7B35996F0146}" type="datetimeFigureOut">
              <a:rPr lang="el-GR" smtClean="0"/>
              <a:pPr/>
              <a:t>18/4/2019</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061F8055-FC83-4967-9995-6F2297DB468C}"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0F177CA-3B36-4BF0-8EF3-7B35996F0146}" type="datetimeFigureOut">
              <a:rPr lang="el-GR" smtClean="0"/>
              <a:pPr/>
              <a:t>18/4/2019</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061F8055-FC83-4967-9995-6F2297DB468C}"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0F177CA-3B36-4BF0-8EF3-7B35996F0146}" type="datetimeFigureOut">
              <a:rPr lang="el-GR" smtClean="0"/>
              <a:pPr/>
              <a:t>18/4/2019</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a:xfrm>
            <a:off x="8077200" y="6356350"/>
            <a:ext cx="609600" cy="365125"/>
          </a:xfrm>
        </p:spPr>
        <p:txBody>
          <a:bodyPr/>
          <a:lstStyle/>
          <a:p>
            <a:fld id="{061F8055-FC83-4967-9995-6F2297DB468C}" type="slidenum">
              <a:rPr lang="el-GR" smtClean="0"/>
              <a:pPr/>
              <a:t>‹#›</a:t>
            </a:fld>
            <a:endParaRPr lang="el-G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6000">
              <a:srgbClr val="DD85F9"/>
            </a:gs>
            <a:gs pos="50000">
              <a:schemeClr val="accent1">
                <a:tint val="44500"/>
                <a:satMod val="160000"/>
              </a:schemeClr>
            </a:gs>
            <a:gs pos="100000">
              <a:schemeClr val="accent1">
                <a:tint val="23500"/>
                <a:satMod val="160000"/>
              </a:schemeClr>
            </a:gs>
          </a:gsLst>
          <a:lin ang="2700000" scaled="1"/>
          <a:tileRect/>
        </a:gra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D0F177CA-3B36-4BF0-8EF3-7B35996F0146}" type="datetimeFigureOut">
              <a:rPr lang="el-GR" smtClean="0"/>
              <a:pPr/>
              <a:t>18/4/2019</a:t>
            </a:fld>
            <a:endParaRPr lang="el-G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l-G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061F8055-FC83-4967-9995-6F2297DB468C}" type="slidenum">
              <a:rPr lang="el-GR" smtClean="0"/>
              <a:pPr/>
              <a:t>‹#›</a:t>
            </a:fld>
            <a:endParaRPr lang="el-G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customXml" Target="../ink/ink2.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6.xml"/><Relationship Id="rId5" Type="http://schemas.openxmlformats.org/officeDocument/2006/relationships/image" Target="../media/image39.jpe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customXml" Target="../ink/ink6.xml"/><Relationship Id="rId3" Type="http://schemas.openxmlformats.org/officeDocument/2006/relationships/image" Target="../media/image45.png"/><Relationship Id="rId7" Type="http://schemas.openxmlformats.org/officeDocument/2006/relationships/image" Target="../media/image47.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customXml" Target="../ink/ink5.xml"/><Relationship Id="rId5" Type="http://schemas.openxmlformats.org/officeDocument/2006/relationships/image" Target="../media/image46.emf"/><Relationship Id="rId4" Type="http://schemas.openxmlformats.org/officeDocument/2006/relationships/customXml" Target="../ink/ink4.xml"/><Relationship Id="rId9" Type="http://schemas.openxmlformats.org/officeDocument/2006/relationships/image" Target="../media/image48.emf"/></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6.xml"/><Relationship Id="rId5" Type="http://schemas.openxmlformats.org/officeDocument/2006/relationships/image" Target="../media/image59.jpeg"/><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6.xml"/><Relationship Id="rId4" Type="http://schemas.openxmlformats.org/officeDocument/2006/relationships/image" Target="../media/image62.jpeg"/></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6.xml"/><Relationship Id="rId4" Type="http://schemas.openxmlformats.org/officeDocument/2006/relationships/image" Target="../media/image67.jpeg"/></Relationships>
</file>

<file path=ppt/slides/_rels/slide2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6.xml"/><Relationship Id="rId4" Type="http://schemas.openxmlformats.org/officeDocument/2006/relationships/image" Target="../media/image74.jpeg"/></Relationships>
</file>

<file path=ppt/slides/_rels/slide3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6.xml"/><Relationship Id="rId4" Type="http://schemas.openxmlformats.org/officeDocument/2006/relationships/image" Target="../media/image77.jpeg"/></Relationships>
</file>

<file path=ppt/slides/_rels/slide3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6.xml"/><Relationship Id="rId5" Type="http://schemas.openxmlformats.org/officeDocument/2006/relationships/image" Target="../media/image81.jpeg"/><Relationship Id="rId4" Type="http://schemas.openxmlformats.org/officeDocument/2006/relationships/image" Target="../media/image80.jpeg"/></Relationships>
</file>

<file path=ppt/slides/_rels/slide3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6.xml"/><Relationship Id="rId4" Type="http://schemas.openxmlformats.org/officeDocument/2006/relationships/image" Target="../media/image84.jpeg"/></Relationships>
</file>

<file path=ppt/slides/_rels/slide3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6.xml"/><Relationship Id="rId4" Type="http://schemas.openxmlformats.org/officeDocument/2006/relationships/image" Target="../media/image87.jpeg"/></Relationships>
</file>

<file path=ppt/slides/_rels/slide3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6.xml"/><Relationship Id="rId4" Type="http://schemas.openxmlformats.org/officeDocument/2006/relationships/image" Target="../media/image90.jpeg"/></Relationships>
</file>

<file path=ppt/slides/_rels/slide3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6.xml"/><Relationship Id="rId4" Type="http://schemas.openxmlformats.org/officeDocument/2006/relationships/image" Target="../media/image9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96.jpeg"/><Relationship Id="rId4" Type="http://schemas.openxmlformats.org/officeDocument/2006/relationships/image" Target="../media/image95.jpeg"/></Relationships>
</file>

<file path=ppt/slides/_rels/slide3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tiff"/><Relationship Id="rId1" Type="http://schemas.openxmlformats.org/officeDocument/2006/relationships/slideLayout" Target="../slideLayouts/slideLayout6.xml"/><Relationship Id="rId4" Type="http://schemas.openxmlformats.org/officeDocument/2006/relationships/image" Target="../media/image101.jpeg"/></Relationships>
</file>

<file path=ppt/slides/_rels/slide4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6.xml"/><Relationship Id="rId5" Type="http://schemas.openxmlformats.org/officeDocument/2006/relationships/image" Target="../media/image105.jpeg"/><Relationship Id="rId4" Type="http://schemas.openxmlformats.org/officeDocument/2006/relationships/image" Target="../media/image10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6.xml"/><Relationship Id="rId4" Type="http://schemas.openxmlformats.org/officeDocument/2006/relationships/image" Target="../media/image108.jpeg"/></Relationships>
</file>

<file path=ppt/slides/_rels/slide4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12.gif"/><Relationship Id="rId2" Type="http://schemas.openxmlformats.org/officeDocument/2006/relationships/image" Target="../media/image111.jpeg"/><Relationship Id="rId1" Type="http://schemas.openxmlformats.org/officeDocument/2006/relationships/slideLayout" Target="../slideLayouts/slideLayout6.xml"/><Relationship Id="rId4" Type="http://schemas.openxmlformats.org/officeDocument/2006/relationships/image" Target="../media/image113.png"/></Relationships>
</file>

<file path=ppt/slides/_rels/slide4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6.xml"/><Relationship Id="rId4" Type="http://schemas.openxmlformats.org/officeDocument/2006/relationships/image" Target="../media/image116.jpeg"/></Relationships>
</file>

<file path=ppt/slides/_rels/slide4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6.xml"/><Relationship Id="rId4" Type="http://schemas.openxmlformats.org/officeDocument/2006/relationships/image" Target="../media/image119.jpeg"/></Relationships>
</file>

<file path=ppt/slides/_rels/slide4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6.xml"/><Relationship Id="rId4" Type="http://schemas.openxmlformats.org/officeDocument/2006/relationships/image" Target="../media/image122.jpeg"/></Relationships>
</file>

<file path=ppt/slides/_rels/slide4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6.xml"/><Relationship Id="rId5" Type="http://schemas.openxmlformats.org/officeDocument/2006/relationships/image" Target="../media/image126.png"/><Relationship Id="rId4" Type="http://schemas.openxmlformats.org/officeDocument/2006/relationships/image" Target="../media/image1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786190"/>
            <a:ext cx="9144000" cy="2571768"/>
          </a:xfrm>
        </p:spPr>
        <p:txBody>
          <a:bodyPr>
            <a:noAutofit/>
          </a:bodyPr>
          <a:lstStyle/>
          <a:p>
            <a:pPr algn="ctr"/>
            <a:r>
              <a:rPr lang="el-GR" sz="2800" spc="600" dirty="0" smtClean="0">
                <a:solidFill>
                  <a:srgbClr val="4683E6"/>
                </a:solidFill>
                <a:latin typeface="+mn-lt"/>
              </a:rPr>
              <a:t/>
            </a:r>
            <a:br>
              <a:rPr lang="el-GR" sz="2800" spc="600" dirty="0" smtClean="0">
                <a:solidFill>
                  <a:srgbClr val="4683E6"/>
                </a:solidFill>
                <a:latin typeface="+mn-lt"/>
              </a:rPr>
            </a:br>
            <a:r>
              <a:rPr lang="el-GR" sz="2800" spc="600" dirty="0" smtClean="0">
                <a:solidFill>
                  <a:srgbClr val="4683E6"/>
                </a:solidFill>
                <a:latin typeface="+mn-lt"/>
              </a:rPr>
              <a:t/>
            </a:r>
            <a:br>
              <a:rPr lang="el-GR" sz="2800" spc="600" dirty="0" smtClean="0">
                <a:solidFill>
                  <a:srgbClr val="4683E6"/>
                </a:solidFill>
                <a:latin typeface="+mn-lt"/>
              </a:rPr>
            </a:br>
            <a:r>
              <a:rPr lang="el-GR" sz="2800" spc="600" dirty="0" smtClean="0">
                <a:solidFill>
                  <a:srgbClr val="4683E6"/>
                </a:solidFill>
                <a:latin typeface="+mn-lt"/>
              </a:rPr>
              <a:t/>
            </a:r>
            <a:br>
              <a:rPr lang="el-GR" sz="2800" spc="600" dirty="0" smtClean="0">
                <a:solidFill>
                  <a:srgbClr val="4683E6"/>
                </a:solidFill>
                <a:latin typeface="+mn-lt"/>
              </a:rPr>
            </a:br>
            <a:r>
              <a:rPr lang="el-GR" sz="2800" spc="600" dirty="0" smtClean="0">
                <a:solidFill>
                  <a:srgbClr val="4683E6"/>
                </a:solidFill>
                <a:latin typeface="+mn-lt"/>
              </a:rPr>
              <a:t/>
            </a:r>
            <a:br>
              <a:rPr lang="el-GR" sz="2800" spc="600" dirty="0" smtClean="0">
                <a:solidFill>
                  <a:srgbClr val="4683E6"/>
                </a:solidFill>
                <a:latin typeface="+mn-lt"/>
              </a:rPr>
            </a:br>
            <a:r>
              <a:rPr lang="el-GR" sz="2800" spc="600" dirty="0" smtClean="0">
                <a:solidFill>
                  <a:srgbClr val="4683E6"/>
                </a:solidFill>
                <a:latin typeface="+mn-lt"/>
              </a:rPr>
              <a:t/>
            </a:r>
            <a:br>
              <a:rPr lang="el-GR" sz="2800" spc="600" dirty="0" smtClean="0">
                <a:solidFill>
                  <a:srgbClr val="4683E6"/>
                </a:solidFill>
                <a:latin typeface="+mn-lt"/>
              </a:rPr>
            </a:br>
            <a:r>
              <a:rPr lang="el-GR" sz="2800" spc="600" dirty="0" smtClean="0">
                <a:solidFill>
                  <a:srgbClr val="4683E6"/>
                </a:solidFill>
                <a:latin typeface="+mn-lt"/>
              </a:rPr>
              <a:t>Kομβικά σημεία </a:t>
            </a:r>
            <a:r>
              <a:rPr lang="el-GR" sz="2800" dirty="0" smtClean="0">
                <a:solidFill>
                  <a:srgbClr val="4683E6"/>
                </a:solidFill>
                <a:latin typeface="+mn-lt"/>
              </a:rPr>
              <a:t/>
            </a:r>
            <a:br>
              <a:rPr lang="el-GR" sz="2800" dirty="0" smtClean="0">
                <a:solidFill>
                  <a:srgbClr val="4683E6"/>
                </a:solidFill>
                <a:latin typeface="+mn-lt"/>
              </a:rPr>
            </a:br>
            <a:r>
              <a:rPr lang="el-GR" sz="2800" spc="300" dirty="0" smtClean="0">
                <a:solidFill>
                  <a:srgbClr val="4683E6"/>
                </a:solidFill>
                <a:latin typeface="+mn-lt"/>
              </a:rPr>
              <a:t>στην  </a:t>
            </a:r>
            <a:r>
              <a:rPr lang="el-GR" sz="2800" u="sng" spc="300" dirty="0" smtClean="0">
                <a:ln>
                  <a:solidFill>
                    <a:schemeClr val="accent1">
                      <a:lumMod val="50000"/>
                    </a:schemeClr>
                  </a:solidFill>
                </a:ln>
                <a:solidFill>
                  <a:srgbClr val="F73BF7"/>
                </a:solidFill>
                <a:latin typeface="+mn-lt"/>
              </a:rPr>
              <a:t>επίλυση  </a:t>
            </a:r>
            <a:r>
              <a:rPr lang="el-GR" sz="2800" i="1" u="sng" spc="300" dirty="0" smtClean="0">
                <a:ln>
                  <a:solidFill>
                    <a:schemeClr val="accent1">
                      <a:lumMod val="50000"/>
                    </a:schemeClr>
                  </a:solidFill>
                </a:ln>
                <a:solidFill>
                  <a:srgbClr val="F73BF7"/>
                </a:solidFill>
                <a:latin typeface="+mn-lt"/>
              </a:rPr>
              <a:t>διαγνωστικών προβλημάτων </a:t>
            </a:r>
            <a:r>
              <a:rPr lang="el-GR" sz="2800" dirty="0" smtClean="0">
                <a:solidFill>
                  <a:srgbClr val="4683E6"/>
                </a:solidFill>
                <a:latin typeface="+mn-lt"/>
              </a:rPr>
              <a:t/>
            </a:r>
            <a:br>
              <a:rPr lang="el-GR" sz="2800" dirty="0" smtClean="0">
                <a:solidFill>
                  <a:srgbClr val="4683E6"/>
                </a:solidFill>
                <a:latin typeface="+mn-lt"/>
              </a:rPr>
            </a:br>
            <a:r>
              <a:rPr lang="el-GR" sz="2800" dirty="0" smtClean="0">
                <a:solidFill>
                  <a:srgbClr val="4683E6"/>
                </a:solidFill>
                <a:latin typeface="+mn-lt"/>
              </a:rPr>
              <a:t>ουρογεννητικής  νεοπλασματικής  ιστοπαθολογίας</a:t>
            </a:r>
            <a:br>
              <a:rPr lang="el-GR" sz="2800" dirty="0" smtClean="0">
                <a:solidFill>
                  <a:srgbClr val="4683E6"/>
                </a:solidFill>
                <a:latin typeface="+mn-lt"/>
              </a:rPr>
            </a:br>
            <a:r>
              <a:rPr lang="en-US" sz="2800" dirty="0" smtClean="0">
                <a:solidFill>
                  <a:srgbClr val="4683E6"/>
                </a:solidFill>
                <a:latin typeface="+mn-lt"/>
              </a:rPr>
              <a:t/>
            </a:r>
            <a:br>
              <a:rPr lang="en-US" sz="2800" dirty="0" smtClean="0">
                <a:solidFill>
                  <a:srgbClr val="4683E6"/>
                </a:solidFill>
                <a:latin typeface="+mn-lt"/>
              </a:rPr>
            </a:br>
            <a:r>
              <a:rPr lang="el-GR" sz="2400" dirty="0" smtClean="0">
                <a:solidFill>
                  <a:srgbClr val="4683E6"/>
                </a:solidFill>
                <a:latin typeface="+mn-lt"/>
              </a:rPr>
              <a:t/>
            </a:r>
            <a:br>
              <a:rPr lang="el-GR" sz="2400" dirty="0" smtClean="0">
                <a:solidFill>
                  <a:srgbClr val="4683E6"/>
                </a:solidFill>
                <a:latin typeface="+mn-lt"/>
              </a:rPr>
            </a:br>
            <a:endParaRPr lang="el-GR" sz="2400" dirty="0">
              <a:solidFill>
                <a:srgbClr val="4683E6"/>
              </a:solidFill>
              <a:latin typeface="+mn-lt"/>
            </a:endParaRPr>
          </a:p>
        </p:txBody>
      </p:sp>
      <p:sp>
        <p:nvSpPr>
          <p:cNvPr id="3" name="Subtitle 2"/>
          <p:cNvSpPr>
            <a:spLocks noGrp="1"/>
          </p:cNvSpPr>
          <p:nvPr>
            <p:ph type="subTitle" idx="1"/>
          </p:nvPr>
        </p:nvSpPr>
        <p:spPr>
          <a:xfrm>
            <a:off x="2714612" y="6143644"/>
            <a:ext cx="3214710" cy="500066"/>
          </a:xfrm>
        </p:spPr>
        <p:txBody>
          <a:bodyPr>
            <a:normAutofit/>
          </a:bodyPr>
          <a:lstStyle/>
          <a:p>
            <a:r>
              <a:rPr lang="el-GR" sz="2400" dirty="0" smtClean="0">
                <a:solidFill>
                  <a:srgbClr val="00B0F0"/>
                </a:solidFill>
                <a:effectLst>
                  <a:outerShdw blurRad="38100" dist="38100" dir="2700000" algn="tl">
                    <a:srgbClr val="000000">
                      <a:alpha val="43137"/>
                    </a:srgbClr>
                  </a:outerShdw>
                </a:effectLst>
              </a:rPr>
              <a:t>Ανδρέας</a:t>
            </a:r>
            <a:r>
              <a:rPr lang="el-GR" sz="2400" dirty="0" smtClean="0">
                <a:solidFill>
                  <a:srgbClr val="3057FC"/>
                </a:solidFill>
                <a:effectLst>
                  <a:outerShdw blurRad="38100" dist="38100" dir="2700000" algn="tl">
                    <a:srgbClr val="000000">
                      <a:alpha val="43137"/>
                    </a:srgbClr>
                  </a:outerShdw>
                </a:effectLst>
              </a:rPr>
              <a:t>  </a:t>
            </a:r>
            <a:r>
              <a:rPr lang="el-GR" sz="2400" dirty="0" smtClean="0">
                <a:solidFill>
                  <a:srgbClr val="00B0F0"/>
                </a:solidFill>
                <a:effectLst>
                  <a:outerShdw blurRad="38100" dist="38100" dir="2700000" algn="tl">
                    <a:srgbClr val="000000">
                      <a:alpha val="43137"/>
                    </a:srgbClr>
                  </a:outerShdw>
                </a:effectLst>
              </a:rPr>
              <a:t>Χ.  Λάζαρης </a:t>
            </a:r>
            <a:endParaRPr lang="el-GR" sz="2400" dirty="0">
              <a:solidFill>
                <a:srgbClr val="00B0F0"/>
              </a:solidFill>
              <a:effectLst>
                <a:outerShdw blurRad="38100" dist="38100" dir="2700000" algn="tl">
                  <a:srgbClr val="000000">
                    <a:alpha val="43137"/>
                  </a:srgbClr>
                </a:outerShdw>
              </a:effectLst>
            </a:endParaRPr>
          </a:p>
        </p:txBody>
      </p:sp>
      <p:pic>
        <p:nvPicPr>
          <p:cNvPr id="1026" name="Picture 2" descr="C:\Users\αγαπουλακι\Desktop\ΣΥΝ ΠΑΘ. ΑΝΑΤ.jpg"/>
          <p:cNvPicPr>
            <a:picLocks noChangeAspect="1" noChangeArrowheads="1"/>
          </p:cNvPicPr>
          <p:nvPr/>
        </p:nvPicPr>
        <p:blipFill>
          <a:blip r:embed="rId2" cstate="print"/>
          <a:srcRect/>
          <a:stretch>
            <a:fillRect/>
          </a:stretch>
        </p:blipFill>
        <p:spPr bwMode="auto">
          <a:xfrm>
            <a:off x="1071538" y="857232"/>
            <a:ext cx="7072362" cy="1262484"/>
          </a:xfrm>
          <a:prstGeom prst="rect">
            <a:avLst/>
          </a:prstGeom>
          <a:noFill/>
        </p:spPr>
      </p:pic>
      <p:sp>
        <p:nvSpPr>
          <p:cNvPr id="5" name="Title 1"/>
          <p:cNvSpPr txBox="1">
            <a:spLocks/>
          </p:cNvSpPr>
          <p:nvPr/>
        </p:nvSpPr>
        <p:spPr>
          <a:xfrm>
            <a:off x="574430" y="3643314"/>
            <a:ext cx="8229600" cy="1214446"/>
          </a:xfrm>
          <a:prstGeom prst="rect">
            <a:avLst/>
          </a:prstGeom>
          <a:ln>
            <a:noFill/>
          </a:ln>
        </p:spPr>
        <p:txBody>
          <a:bodyPr vert="horz" lIns="0" tIns="0" rIns="18288" bIns="0" anchor="b">
            <a:noAutofit/>
            <a:scene3d>
              <a:camera prst="orthographicFront"/>
              <a:lightRig rig="freezing" dir="t">
                <a:rot lat="0" lon="0" rev="5640000"/>
              </a:lightRig>
            </a:scene3d>
            <a:sp3d prstMaterial="flat">
              <a:bevelT w="38100" h="38100"/>
              <a:contourClr>
                <a:schemeClr val="tx2"/>
              </a:contourClr>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1" i="0" u="none" strike="noStrike" kern="1200" cap="none" spc="0" normalizeH="0" baseline="0" noProof="0" dirty="0" smtClean="0">
                <a:ln>
                  <a:noFill/>
                </a:ln>
                <a:solidFill>
                  <a:srgbClr val="F73BF7"/>
                </a:solidFill>
                <a:effectLst>
                  <a:outerShdw blurRad="38100" dist="25400" dir="5400000" algn="tl" rotWithShape="0">
                    <a:srgbClr val="000000">
                      <a:alpha val="43000"/>
                    </a:srgbClr>
                  </a:outerShdw>
                </a:effectLst>
                <a:uLnTx/>
                <a:uFillTx/>
                <a:latin typeface="+mn-lt"/>
                <a:ea typeface="+mj-ea"/>
                <a:cs typeface="+mj-cs"/>
              </a:rPr>
              <a:t>ΟΜΑΔΑ</a:t>
            </a:r>
            <a:r>
              <a:rPr kumimoji="0" lang="el-GR" sz="2400" b="1" i="0" u="none" strike="noStrike" kern="1200" cap="none" spc="0" normalizeH="0" noProof="0" dirty="0" smtClean="0">
                <a:ln>
                  <a:noFill/>
                </a:ln>
                <a:solidFill>
                  <a:srgbClr val="F73BF7"/>
                </a:solidFill>
                <a:effectLst>
                  <a:outerShdw blurRad="38100" dist="25400" dir="5400000" algn="tl" rotWithShape="0">
                    <a:srgbClr val="000000">
                      <a:alpha val="43000"/>
                    </a:srgbClr>
                  </a:outerShdw>
                </a:effectLst>
                <a:uLnTx/>
                <a:uFillTx/>
                <a:latin typeface="+mn-lt"/>
                <a:ea typeface="+mj-ea"/>
                <a:cs typeface="+mj-cs"/>
              </a:rPr>
              <a:t> ΝΕΦΡΟ-ΟΥΡΟ-ΓΕΝΝΗΤΙΚΗΣ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1" i="0" u="none" strike="noStrike" kern="1200" cap="none" spc="0" normalizeH="0" noProof="0" dirty="0" smtClean="0">
                <a:ln>
                  <a:noFill/>
                </a:ln>
                <a:solidFill>
                  <a:srgbClr val="F73BF7"/>
                </a:solidFill>
                <a:effectLst>
                  <a:outerShdw blurRad="38100" dist="25400" dir="5400000" algn="tl" rotWithShape="0">
                    <a:srgbClr val="000000">
                      <a:alpha val="43000"/>
                    </a:srgbClr>
                  </a:outerShdw>
                </a:effectLst>
                <a:uLnTx/>
                <a:uFillTx/>
                <a:latin typeface="+mn-lt"/>
                <a:ea typeface="+mj-ea"/>
                <a:cs typeface="+mj-cs"/>
              </a:rPr>
              <a:t>ΠΑΘΟΛΟΓΙΚΗΣ ΑΝΑΤΟΜΙΚΗΣ</a:t>
            </a:r>
          </a:p>
          <a:p>
            <a:pPr marL="0" marR="0" lvl="0" indent="0" algn="ctr" defTabSz="914400" rtl="0" eaLnBrk="1" fontAlgn="auto" latinLnBrk="0" hangingPunct="1">
              <a:lnSpc>
                <a:spcPct val="100000"/>
              </a:lnSpc>
              <a:spcBef>
                <a:spcPct val="0"/>
              </a:spcBef>
              <a:spcAft>
                <a:spcPts val="0"/>
              </a:spcAft>
              <a:buClrTx/>
              <a:buSzTx/>
              <a:buFontTx/>
              <a:buNone/>
              <a:tabLst/>
              <a:defRPr/>
            </a:pPr>
            <a:r>
              <a:rPr lang="el-GR" sz="2000" b="1" dirty="0" smtClean="0">
                <a:solidFill>
                  <a:srgbClr val="F73BF7"/>
                </a:solidFill>
                <a:effectLst>
                  <a:outerShdw blurRad="38100" dist="25400" dir="5400000" algn="tl" rotWithShape="0">
                    <a:srgbClr val="000000">
                      <a:alpha val="43000"/>
                    </a:srgbClr>
                  </a:outerShdw>
                </a:effectLst>
                <a:ea typeface="+mj-ea"/>
                <a:cs typeface="+mj-cs"/>
              </a:rPr>
              <a:t>Διάλεξη</a:t>
            </a:r>
            <a:r>
              <a:rPr lang="en-US" sz="2000" b="1" dirty="0" smtClean="0">
                <a:solidFill>
                  <a:srgbClr val="F73BF7"/>
                </a:solidFill>
                <a:effectLst>
                  <a:outerShdw blurRad="38100" dist="25400" dir="5400000" algn="tl" rotWithShape="0">
                    <a:srgbClr val="000000">
                      <a:alpha val="43000"/>
                    </a:srgbClr>
                  </a:outerShdw>
                </a:effectLst>
                <a:ea typeface="+mj-ea"/>
                <a:cs typeface="+mj-cs"/>
              </a:rPr>
              <a:t> </a:t>
            </a:r>
            <a:r>
              <a:rPr lang="el-GR" sz="2000" b="1" dirty="0" smtClean="0">
                <a:solidFill>
                  <a:srgbClr val="F73BF7"/>
                </a:solidFill>
                <a:effectLst>
                  <a:outerShdw blurRad="38100" dist="25400" dir="5400000" algn="tl" rotWithShape="0">
                    <a:srgbClr val="000000">
                      <a:alpha val="43000"/>
                    </a:srgbClr>
                  </a:outerShdw>
                </a:effectLst>
                <a:ea typeface="+mj-ea"/>
                <a:cs typeface="+mj-cs"/>
              </a:rPr>
              <a:t> 13.6.2018</a:t>
            </a:r>
            <a:r>
              <a:rPr kumimoji="0" lang="el-GR" sz="2000" b="1" i="0" u="none" strike="noStrike" kern="1200" cap="none" spc="0" normalizeH="0" noProof="0" dirty="0" smtClean="0">
                <a:ln>
                  <a:noFill/>
                </a:ln>
                <a:solidFill>
                  <a:srgbClr val="F73BF7"/>
                </a:solidFill>
                <a:effectLst>
                  <a:outerShdw blurRad="38100" dist="25400" dir="5400000" algn="tl" rotWithShape="0">
                    <a:srgbClr val="000000">
                      <a:alpha val="43000"/>
                    </a:srgbClr>
                  </a:outerShdw>
                </a:effectLst>
                <a:uLnTx/>
                <a:uFillTx/>
                <a:latin typeface="+mn-lt"/>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el-GR" sz="2400" b="1" baseline="0" dirty="0" smtClean="0">
              <a:solidFill>
                <a:schemeClr val="accent3">
                  <a:tint val="90000"/>
                  <a:satMod val="120000"/>
                </a:schemeClr>
              </a:solidFill>
              <a:effectLst>
                <a:outerShdw blurRad="38100" dist="25400" dir="5400000" algn="tl" rotWithShape="0">
                  <a:srgbClr val="000000">
                    <a:alpha val="43000"/>
                  </a:srgbClr>
                </a:outerShdw>
              </a:effectLs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1" i="0" u="none" strike="noStrike" kern="1200" cap="none" spc="0" normalizeH="0" baseline="0" noProof="0" dirty="0" smtClean="0">
                <a:ln>
                  <a:noFill/>
                </a:ln>
                <a:solidFill>
                  <a:schemeClr val="accent3">
                    <a:tint val="90000"/>
                    <a:satMod val="120000"/>
                  </a:schemeClr>
                </a:solidFill>
                <a:effectLst>
                  <a:outerShdw blurRad="38100" dist="25400" dir="5400000" algn="tl" rotWithShape="0">
                    <a:srgbClr val="000000">
                      <a:alpha val="43000"/>
                    </a:srgbClr>
                  </a:outerShdw>
                </a:effectLst>
                <a:uLnTx/>
                <a:uFillTx/>
                <a:latin typeface="+mn-lt"/>
                <a:ea typeface="+mj-ea"/>
                <a:cs typeface="+mj-cs"/>
              </a:rPr>
              <a:t/>
            </a:r>
            <a:br>
              <a:rPr kumimoji="0" lang="el-GR" sz="2400" b="1" i="0" u="none" strike="noStrike" kern="1200" cap="none" spc="0" normalizeH="0" baseline="0" noProof="0" dirty="0" smtClean="0">
                <a:ln>
                  <a:noFill/>
                </a:ln>
                <a:solidFill>
                  <a:schemeClr val="accent3">
                    <a:tint val="90000"/>
                    <a:satMod val="120000"/>
                  </a:schemeClr>
                </a:solidFill>
                <a:effectLst>
                  <a:outerShdw blurRad="38100" dist="25400" dir="5400000" algn="tl" rotWithShape="0">
                    <a:srgbClr val="000000">
                      <a:alpha val="43000"/>
                    </a:srgbClr>
                  </a:outerShdw>
                </a:effectLst>
                <a:uLnTx/>
                <a:uFillTx/>
                <a:latin typeface="+mn-lt"/>
                <a:ea typeface="+mj-ea"/>
                <a:cs typeface="+mj-cs"/>
              </a:rPr>
            </a:br>
            <a:r>
              <a:rPr kumimoji="0" lang="el-GR" sz="2400" b="1" i="0" u="none" strike="noStrike" kern="1200" cap="none" spc="0" normalizeH="0" baseline="0" noProof="0" dirty="0" smtClean="0">
                <a:ln>
                  <a:noFill/>
                </a:ln>
                <a:solidFill>
                  <a:schemeClr val="accent3">
                    <a:tint val="90000"/>
                    <a:satMod val="120000"/>
                  </a:schemeClr>
                </a:solidFill>
                <a:effectLst>
                  <a:outerShdw blurRad="38100" dist="25400" dir="5400000" algn="tl" rotWithShape="0">
                    <a:srgbClr val="000000">
                      <a:alpha val="43000"/>
                    </a:srgbClr>
                  </a:outerShdw>
                </a:effectLst>
                <a:uLnTx/>
                <a:uFillTx/>
                <a:latin typeface="+mn-lt"/>
                <a:ea typeface="+mj-ea"/>
                <a:cs typeface="+mj-cs"/>
              </a:rPr>
              <a:t> </a:t>
            </a:r>
            <a:br>
              <a:rPr kumimoji="0" lang="el-GR" sz="2400" b="1" i="0" u="none" strike="noStrike" kern="1200" cap="none" spc="0" normalizeH="0" baseline="0" noProof="0" dirty="0" smtClean="0">
                <a:ln>
                  <a:noFill/>
                </a:ln>
                <a:solidFill>
                  <a:schemeClr val="accent3">
                    <a:tint val="90000"/>
                    <a:satMod val="120000"/>
                  </a:schemeClr>
                </a:solidFill>
                <a:effectLst>
                  <a:outerShdw blurRad="38100" dist="25400" dir="5400000" algn="tl" rotWithShape="0">
                    <a:srgbClr val="000000">
                      <a:alpha val="43000"/>
                    </a:srgbClr>
                  </a:outerShdw>
                </a:effectLst>
                <a:uLnTx/>
                <a:uFillTx/>
                <a:latin typeface="+mn-lt"/>
                <a:ea typeface="+mj-ea"/>
                <a:cs typeface="+mj-cs"/>
              </a:rPr>
            </a:br>
            <a:endParaRPr kumimoji="0" lang="el-GR" sz="2400" b="1" i="0" u="none" strike="noStrike" kern="1200" cap="none" spc="0" normalizeH="0" baseline="0" noProof="0" dirty="0">
              <a:ln>
                <a:noFill/>
              </a:ln>
              <a:solidFill>
                <a:schemeClr val="accent3">
                  <a:tint val="90000"/>
                  <a:satMod val="120000"/>
                </a:schemeClr>
              </a:solidFill>
              <a:effectLst>
                <a:outerShdw blurRad="38100" dist="25400" dir="5400000" algn="tl" rotWithShape="0">
                  <a:srgbClr val="000000">
                    <a:alpha val="43000"/>
                  </a:srgbClr>
                </a:outerShdw>
              </a:effectLst>
              <a:uLnTx/>
              <a:uFillTx/>
              <a:latin typeface="+mn-lt"/>
              <a:ea typeface="+mj-ea"/>
              <a:cs typeface="+mj-cs"/>
            </a:endParaRPr>
          </a:p>
        </p:txBody>
      </p:sp>
      <p:sp>
        <p:nvSpPr>
          <p:cNvPr id="6" name="Rectangle 5"/>
          <p:cNvSpPr/>
          <p:nvPr/>
        </p:nvSpPr>
        <p:spPr>
          <a:xfrm>
            <a:off x="2786050" y="5214950"/>
            <a:ext cx="4143404" cy="523220"/>
          </a:xfrm>
          <a:prstGeom prst="rect">
            <a:avLst/>
          </a:prstGeom>
          <a:noFill/>
          <a:ln>
            <a:noFill/>
          </a:ln>
        </p:spPr>
        <p:txBody>
          <a:bodyPr wrap="square">
            <a:spAutoFit/>
          </a:bodyPr>
          <a:lstStyle/>
          <a:p>
            <a:r>
              <a:rPr lang="el-GR" sz="2800" b="1" dirty="0" smtClean="0">
                <a:ln cmpd="thickThin">
                  <a:solidFill>
                    <a:schemeClr val="accent1">
                      <a:lumMod val="50000"/>
                    </a:schemeClr>
                  </a:solidFill>
                </a:ln>
                <a:solidFill>
                  <a:srgbClr val="F73BF7"/>
                </a:solidFill>
                <a:effectLst>
                  <a:outerShdw blurRad="38100" dist="38100" dir="2700000" algn="tl">
                    <a:srgbClr val="000000">
                      <a:alpha val="43137"/>
                    </a:srgbClr>
                  </a:outerShdw>
                </a:effectLst>
              </a:rPr>
              <a:t>με  κλινική σημασία</a:t>
            </a:r>
            <a:endParaRPr lang="el-GR" sz="2800" b="1" dirty="0">
              <a:ln cmpd="thickThin">
                <a:solidFill>
                  <a:schemeClr val="accent1">
                    <a:lumMod val="50000"/>
                  </a:schemeClr>
                </a:solidFill>
              </a:ln>
              <a:solidFill>
                <a:srgbClr val="F73BF7"/>
              </a:solidFill>
              <a:effectLst>
                <a:outerShdw blurRad="38100" dist="38100" dir="2700000" algn="tl">
                  <a:srgbClr val="000000">
                    <a:alpha val="43137"/>
                  </a:srgbClr>
                </a:outerShdw>
              </a:effectLst>
            </a:endParaRPr>
          </a:p>
        </p:txBody>
      </p:sp>
      <mc:AlternateContent xmlns:mc="http://schemas.openxmlformats.org/markup-compatibility/2006">
        <mc:Choice xmlns:p14="http://schemas.microsoft.com/office/powerpoint/2010/main" Requires="p14">
          <p:contentPart p14:bwMode="auto" r:id="rId3">
            <p14:nvContentPartPr>
              <p14:cNvPr id="4097" name="Ink 1"/>
              <p14:cNvContentPartPr>
                <a14:cpLocks xmlns:a14="http://schemas.microsoft.com/office/drawing/2010/main" noRot="1" noChangeAspect="1" noEditPoints="1" noChangeArrowheads="1" noChangeShapeType="1"/>
              </p14:cNvContentPartPr>
              <p14:nvPr/>
            </p14:nvContentPartPr>
            <p14:xfrm>
              <a:off x="4857750" y="1651000"/>
              <a:ext cx="936625" cy="6350"/>
            </p14:xfrm>
          </p:contentPart>
        </mc:Choice>
        <mc:Fallback>
          <p:pic>
            <p:nvPicPr>
              <p:cNvPr id="4097" name="Ink 1"/>
              <p:cNvPicPr>
                <a:picLocks noRot="1" noChangeAspect="1" noEditPoints="1" noChangeArrowheads="1" noChangeShapeType="1"/>
              </p:cNvPicPr>
              <p:nvPr/>
            </p:nvPicPr>
            <p:blipFill>
              <a:blip r:embed="rId4"/>
              <a:stretch>
                <a:fillRect/>
              </a:stretch>
            </p:blipFill>
            <p:spPr>
              <a:xfrm>
                <a:off x="4841912" y="1600200"/>
                <a:ext cx="968302" cy="10795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4098" name="Ink 2"/>
              <p14:cNvContentPartPr>
                <a14:cpLocks xmlns:a14="http://schemas.microsoft.com/office/drawing/2010/main" noRot="1" noChangeAspect="1" noEditPoints="1" noChangeArrowheads="1" noChangeShapeType="1"/>
              </p14:cNvContentPartPr>
              <p14:nvPr/>
            </p14:nvContentPartPr>
            <p14:xfrm>
              <a:off x="4865688" y="1728788"/>
              <a:ext cx="906462" cy="14287"/>
            </p14:xfrm>
          </p:contentPart>
        </mc:Choice>
        <mc:Fallback>
          <p:pic>
            <p:nvPicPr>
              <p:cNvPr id="4098" name="Ink 2"/>
              <p:cNvPicPr>
                <a:picLocks noRot="1" noChangeAspect="1" noEditPoints="1" noChangeArrowheads="1" noChangeShapeType="1"/>
              </p:cNvPicPr>
              <p:nvPr/>
            </p:nvPicPr>
            <p:blipFill>
              <a:blip r:embed="rId6"/>
              <a:stretch>
                <a:fillRect/>
              </a:stretch>
            </p:blipFill>
            <p:spPr>
              <a:xfrm>
                <a:off x="4849488" y="1664313"/>
                <a:ext cx="938501" cy="143603"/>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4099" name="Ink 3"/>
              <p14:cNvContentPartPr>
                <a14:cpLocks xmlns:a14="http://schemas.microsoft.com/office/drawing/2010/main" noRot="1" noChangeAspect="1" noEditPoints="1" noChangeArrowheads="1" noChangeShapeType="1"/>
              </p14:cNvContentPartPr>
              <p14:nvPr/>
            </p14:nvContentPartPr>
            <p14:xfrm>
              <a:off x="4872038" y="1608138"/>
              <a:ext cx="908050" cy="6350"/>
            </p14:xfrm>
          </p:contentPart>
        </mc:Choice>
        <mc:Fallback>
          <p:pic>
            <p:nvPicPr>
              <p:cNvPr id="4099" name="Ink 3"/>
              <p:cNvPicPr>
                <a:picLocks noRot="1" noChangeAspect="1" noEditPoints="1" noChangeArrowheads="1" noChangeShapeType="1"/>
              </p:cNvPicPr>
              <p:nvPr/>
            </p:nvPicPr>
            <p:blipFill>
              <a:blip r:embed="rId8"/>
              <a:stretch>
                <a:fillRect/>
              </a:stretch>
            </p:blipFill>
            <p:spPr>
              <a:xfrm>
                <a:off x="4856196" y="1545696"/>
                <a:ext cx="939735" cy="130881"/>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iterate type="lt">
                                    <p:tmPct val="0"/>
                                  </p:iterate>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grpId="1" nodeType="click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6"/>
                                        </p:tgtEl>
                                        <p:attrNameLst>
                                          <p:attrName>ppt_x</p:attrName>
                                          <p:attrName>ppt_y</p:attrName>
                                        </p:attrNameLst>
                                      </p:cBhvr>
                                    </p:animMotion>
                                    <p:animRot by="1500000">
                                      <p:cBhvr>
                                        <p:cTn id="15" dur="125" fill="hold">
                                          <p:stCondLst>
                                            <p:cond delay="0"/>
                                          </p:stCondLst>
                                        </p:cTn>
                                        <p:tgtEl>
                                          <p:spTgt spid="6"/>
                                        </p:tgtEl>
                                        <p:attrNameLst>
                                          <p:attrName>r</p:attrName>
                                        </p:attrNameLst>
                                      </p:cBhvr>
                                    </p:animRot>
                                    <p:animRot by="-1500000">
                                      <p:cBhvr>
                                        <p:cTn id="16" dur="125" fill="hold">
                                          <p:stCondLst>
                                            <p:cond delay="125"/>
                                          </p:stCondLst>
                                        </p:cTn>
                                        <p:tgtEl>
                                          <p:spTgt spid="6"/>
                                        </p:tgtEl>
                                        <p:attrNameLst>
                                          <p:attrName>r</p:attrName>
                                        </p:attrNameLst>
                                      </p:cBhvr>
                                    </p:animRot>
                                    <p:animRot by="-1500000">
                                      <p:cBhvr>
                                        <p:cTn id="17" dur="125" fill="hold">
                                          <p:stCondLst>
                                            <p:cond delay="250"/>
                                          </p:stCondLst>
                                        </p:cTn>
                                        <p:tgtEl>
                                          <p:spTgt spid="6"/>
                                        </p:tgtEl>
                                        <p:attrNameLst>
                                          <p:attrName>r</p:attrName>
                                        </p:attrNameLst>
                                      </p:cBhvr>
                                    </p:animRot>
                                    <p:animRot by="1500000">
                                      <p:cBhvr>
                                        <p:cTn id="18"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6"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1" name="Picture 4" descr="E:\figures\640x480\200\263.jpg"/>
          <p:cNvPicPr>
            <a:picLocks noChangeAspect="1" noChangeArrowheads="1"/>
          </p:cNvPicPr>
          <p:nvPr/>
        </p:nvPicPr>
        <p:blipFill>
          <a:blip r:embed="rId2" cstate="print"/>
          <a:srcRect/>
          <a:stretch>
            <a:fillRect/>
          </a:stretch>
        </p:blipFill>
        <p:spPr bwMode="auto">
          <a:xfrm>
            <a:off x="4716016" y="4077072"/>
            <a:ext cx="3456384" cy="2592834"/>
          </a:xfrm>
          <a:prstGeom prst="rect">
            <a:avLst/>
          </a:prstGeom>
          <a:noFill/>
          <a:ln w="9525">
            <a:noFill/>
            <a:miter lim="800000"/>
            <a:headEnd/>
            <a:tailEnd/>
          </a:ln>
        </p:spPr>
      </p:pic>
      <p:sp>
        <p:nvSpPr>
          <p:cNvPr id="5" name="4 - Ορθογώνιο"/>
          <p:cNvSpPr/>
          <p:nvPr/>
        </p:nvSpPr>
        <p:spPr>
          <a:xfrm>
            <a:off x="0" y="0"/>
            <a:ext cx="9144000" cy="1300356"/>
          </a:xfrm>
          <a:prstGeom prst="rect">
            <a:avLst/>
          </a:prstGeom>
        </p:spPr>
        <p:txBody>
          <a:bodyPr wrap="square">
            <a:spAutoFit/>
          </a:bodyPr>
          <a:lstStyle/>
          <a:p>
            <a:pPr algn="ctr">
              <a:spcBef>
                <a:spcPct val="50000"/>
              </a:spcBef>
            </a:pPr>
            <a:r>
              <a:rPr lang="el-GR" sz="2000" b="1" dirty="0" smtClean="0">
                <a:solidFill>
                  <a:schemeClr val="bg2">
                    <a:lumMod val="10000"/>
                  </a:schemeClr>
                </a:solidFill>
              </a:rPr>
              <a:t>Κλασικό  </a:t>
            </a:r>
            <a:r>
              <a:rPr lang="el-GR" sz="2000" b="1" dirty="0" err="1" smtClean="0">
                <a:solidFill>
                  <a:schemeClr val="bg2">
                    <a:lumMod val="10000"/>
                  </a:schemeClr>
                </a:solidFill>
              </a:rPr>
              <a:t>πορογενές</a:t>
            </a:r>
            <a:r>
              <a:rPr lang="el-GR" sz="2000" b="1" dirty="0" smtClean="0">
                <a:solidFill>
                  <a:schemeClr val="bg2">
                    <a:lumMod val="10000"/>
                  </a:schemeClr>
                </a:solidFill>
              </a:rPr>
              <a:t> α</a:t>
            </a:r>
            <a:r>
              <a:rPr lang="en-US" sz="2000" b="1" dirty="0" err="1" smtClean="0">
                <a:solidFill>
                  <a:schemeClr val="bg2">
                    <a:lumMod val="10000"/>
                  </a:schemeClr>
                </a:solidFill>
              </a:rPr>
              <a:t>δενοκαρκίνωμα</a:t>
            </a:r>
            <a:r>
              <a:rPr lang="en-US" sz="2000" b="1" dirty="0" smtClean="0">
                <a:solidFill>
                  <a:schemeClr val="bg2">
                    <a:lumMod val="10000"/>
                  </a:schemeClr>
                </a:solidFill>
              </a:rPr>
              <a:t> </a:t>
            </a:r>
            <a:r>
              <a:rPr lang="el-GR" sz="2000" b="1" dirty="0" smtClean="0">
                <a:solidFill>
                  <a:schemeClr val="bg2">
                    <a:lumMod val="10000"/>
                  </a:schemeClr>
                </a:solidFill>
              </a:rPr>
              <a:t>(εκ των </a:t>
            </a:r>
            <a:r>
              <a:rPr lang="en-US" sz="2000" b="1" dirty="0" err="1" smtClean="0">
                <a:solidFill>
                  <a:schemeClr val="bg2">
                    <a:lumMod val="10000"/>
                  </a:schemeClr>
                </a:solidFill>
              </a:rPr>
              <a:t>των</a:t>
            </a:r>
            <a:r>
              <a:rPr lang="en-US" sz="2000" b="1" dirty="0" smtClean="0">
                <a:solidFill>
                  <a:schemeClr val="bg2">
                    <a:lumMod val="10000"/>
                  </a:schemeClr>
                </a:solidFill>
              </a:rPr>
              <a:t> </a:t>
            </a:r>
            <a:r>
              <a:rPr lang="en-US" sz="2000" b="1" dirty="0" err="1" smtClean="0">
                <a:solidFill>
                  <a:schemeClr val="bg2">
                    <a:lumMod val="10000"/>
                  </a:schemeClr>
                </a:solidFill>
              </a:rPr>
              <a:t>προστατικών</a:t>
            </a:r>
            <a:r>
              <a:rPr lang="en-US" sz="2000" b="1" dirty="0" smtClean="0">
                <a:solidFill>
                  <a:schemeClr val="bg2">
                    <a:lumMod val="10000"/>
                  </a:schemeClr>
                </a:solidFill>
              </a:rPr>
              <a:t> </a:t>
            </a:r>
            <a:r>
              <a:rPr lang="en-US" sz="2000" b="1" dirty="0" err="1" smtClean="0">
                <a:solidFill>
                  <a:schemeClr val="bg2">
                    <a:lumMod val="10000"/>
                  </a:schemeClr>
                </a:solidFill>
              </a:rPr>
              <a:t>πόρων</a:t>
            </a:r>
            <a:r>
              <a:rPr lang="el-GR" sz="2000" b="1" dirty="0" smtClean="0">
                <a:solidFill>
                  <a:schemeClr val="bg2">
                    <a:lumMod val="10000"/>
                  </a:schemeClr>
                </a:solidFill>
              </a:rPr>
              <a:t>), εξορισμού υψηλόβαθμης κακοήθειας, προτύπων κατά </a:t>
            </a:r>
            <a:r>
              <a:rPr lang="en-US" sz="2000" b="1" dirty="0" smtClean="0">
                <a:solidFill>
                  <a:schemeClr val="bg2">
                    <a:lumMod val="10000"/>
                  </a:schemeClr>
                </a:solidFill>
              </a:rPr>
              <a:t>Gleason 4  </a:t>
            </a:r>
            <a:r>
              <a:rPr lang="el-GR" sz="2000" b="1" dirty="0" smtClean="0">
                <a:solidFill>
                  <a:schemeClr val="bg2">
                    <a:lumMod val="10000"/>
                  </a:schemeClr>
                </a:solidFill>
              </a:rPr>
              <a:t>ή</a:t>
            </a:r>
            <a:r>
              <a:rPr lang="en-US" sz="2000" b="1" dirty="0" smtClean="0">
                <a:solidFill>
                  <a:schemeClr val="bg2">
                    <a:lumMod val="10000"/>
                  </a:schemeClr>
                </a:solidFill>
              </a:rPr>
              <a:t>  5 </a:t>
            </a:r>
            <a:r>
              <a:rPr lang="el-GR" sz="2000" b="1" dirty="0" smtClean="0">
                <a:solidFill>
                  <a:schemeClr val="bg2">
                    <a:lumMod val="10000"/>
                  </a:schemeClr>
                </a:solidFill>
              </a:rPr>
              <a:t>.  </a:t>
            </a:r>
          </a:p>
          <a:p>
            <a:pPr algn="ctr">
              <a:spcBef>
                <a:spcPct val="50000"/>
              </a:spcBef>
            </a:pPr>
            <a:r>
              <a:rPr lang="el-GR" sz="1100" b="1" dirty="0" smtClean="0">
                <a:solidFill>
                  <a:schemeClr val="tx2">
                    <a:lumMod val="50000"/>
                  </a:schemeClr>
                </a:solidFill>
              </a:rPr>
              <a:t>Σύνθετη αρχιτεκτονική</a:t>
            </a:r>
            <a:r>
              <a:rPr lang="en-US" sz="1100" b="1" dirty="0" smtClean="0">
                <a:solidFill>
                  <a:schemeClr val="tx2">
                    <a:lumMod val="50000"/>
                  </a:schemeClr>
                </a:solidFill>
              </a:rPr>
              <a:t>:</a:t>
            </a:r>
            <a:r>
              <a:rPr lang="el-GR" sz="1100" b="1" dirty="0" smtClean="0">
                <a:solidFill>
                  <a:schemeClr val="tx2">
                    <a:lumMod val="50000"/>
                  </a:schemeClr>
                </a:solidFill>
              </a:rPr>
              <a:t> συμπαγής  ή με </a:t>
            </a:r>
            <a:r>
              <a:rPr lang="en-US" sz="1100" b="1" dirty="0" smtClean="0">
                <a:solidFill>
                  <a:schemeClr val="tx2">
                    <a:lumMod val="50000"/>
                  </a:schemeClr>
                </a:solidFill>
              </a:rPr>
              <a:t> </a:t>
            </a:r>
            <a:r>
              <a:rPr lang="el-GR" sz="1100" b="1" dirty="0" smtClean="0">
                <a:solidFill>
                  <a:schemeClr val="tx2">
                    <a:lumMod val="50000"/>
                  </a:schemeClr>
                </a:solidFill>
              </a:rPr>
              <a:t>ηθμούς  ή θηλές υποστηριζόμενες από </a:t>
            </a:r>
            <a:r>
              <a:rPr lang="el-GR" sz="1100" b="1" dirty="0" err="1" smtClean="0">
                <a:solidFill>
                  <a:schemeClr val="tx2">
                    <a:lumMod val="50000"/>
                  </a:schemeClr>
                </a:solidFill>
              </a:rPr>
              <a:t>αγγειοσυνδετικούς</a:t>
            </a:r>
            <a:r>
              <a:rPr lang="el-GR" sz="1100" b="1" dirty="0" smtClean="0">
                <a:solidFill>
                  <a:schemeClr val="tx2">
                    <a:lumMod val="50000"/>
                  </a:schemeClr>
                </a:solidFill>
              </a:rPr>
              <a:t> άξονες. Επικρατούντα ψηλά </a:t>
            </a:r>
            <a:r>
              <a:rPr lang="el-GR" sz="1100" b="1" spc="300" dirty="0" smtClean="0">
                <a:solidFill>
                  <a:schemeClr val="tx2">
                    <a:lumMod val="50000"/>
                  </a:schemeClr>
                </a:solidFill>
              </a:rPr>
              <a:t>κυλινδρικά</a:t>
            </a:r>
            <a:r>
              <a:rPr lang="el-GR" sz="1100" b="1" dirty="0" smtClean="0">
                <a:solidFill>
                  <a:schemeClr val="tx2">
                    <a:lumMod val="50000"/>
                  </a:schemeClr>
                </a:solidFill>
              </a:rPr>
              <a:t> κύτταρα  με </a:t>
            </a:r>
            <a:r>
              <a:rPr lang="el-GR" sz="1100" b="1" dirty="0" err="1" smtClean="0">
                <a:solidFill>
                  <a:schemeClr val="tx2">
                    <a:lumMod val="50000"/>
                  </a:schemeClr>
                </a:solidFill>
              </a:rPr>
              <a:t>επιμηκυσμένους</a:t>
            </a:r>
            <a:r>
              <a:rPr lang="el-GR" sz="1100" b="1" dirty="0" smtClean="0">
                <a:solidFill>
                  <a:schemeClr val="tx2">
                    <a:lumMod val="50000"/>
                  </a:schemeClr>
                </a:solidFill>
              </a:rPr>
              <a:t>, κυλινδρικούς-ωοειδείς πυρήνες (της μορφής των </a:t>
            </a:r>
            <a:r>
              <a:rPr lang="el-GR" sz="1100" b="1" dirty="0" smtClean="0">
                <a:solidFill>
                  <a:schemeClr val="tx2">
                    <a:lumMod val="50000"/>
                  </a:schemeClr>
                </a:solidFill>
                <a:effectLst>
                  <a:outerShdw blurRad="38100" dist="38100" dir="2700000" algn="tl">
                    <a:srgbClr val="000000">
                      <a:alpha val="43137"/>
                    </a:srgbClr>
                  </a:outerShdw>
                </a:effectLst>
              </a:rPr>
              <a:t>πόρων</a:t>
            </a:r>
            <a:r>
              <a:rPr lang="el-GR" sz="1100" b="1" dirty="0" smtClean="0">
                <a:solidFill>
                  <a:schemeClr val="tx2">
                    <a:lumMod val="50000"/>
                  </a:schemeClr>
                </a:solidFill>
              </a:rPr>
              <a:t>).Πιθανή η  διατήρηση βασικού κυτταρικού στοίχου! Αποφυγή του όρου </a:t>
            </a:r>
            <a:r>
              <a:rPr lang="en-US" sz="1100" dirty="0" smtClean="0">
                <a:solidFill>
                  <a:schemeClr val="tx2">
                    <a:lumMod val="50000"/>
                  </a:schemeClr>
                </a:solidFill>
              </a:rPr>
              <a:t>in situ </a:t>
            </a:r>
            <a:r>
              <a:rPr lang="el-GR" sz="1100" dirty="0" smtClean="0">
                <a:solidFill>
                  <a:schemeClr val="tx2">
                    <a:lumMod val="50000"/>
                  </a:schemeClr>
                </a:solidFill>
              </a:rPr>
              <a:t>πορογενές </a:t>
            </a:r>
            <a:r>
              <a:rPr lang="el-GR" sz="1100" b="1" dirty="0" smtClean="0">
                <a:solidFill>
                  <a:schemeClr val="tx2">
                    <a:lumMod val="50000"/>
                  </a:schemeClr>
                </a:solidFill>
              </a:rPr>
              <a:t>καρκίνωμα,  καθώς  αυτό συμπεριφέρεται ως  </a:t>
            </a:r>
            <a:r>
              <a:rPr lang="el-GR" sz="1100" b="1" spc="600" dirty="0" smtClean="0">
                <a:solidFill>
                  <a:schemeClr val="tx2">
                    <a:lumMod val="50000"/>
                  </a:schemeClr>
                </a:solidFill>
              </a:rPr>
              <a:t>διηθητικό!</a:t>
            </a:r>
            <a:r>
              <a:rPr lang="el-GR" sz="1100" b="1" dirty="0" smtClean="0">
                <a:solidFill>
                  <a:schemeClr val="tx2">
                    <a:lumMod val="50000"/>
                  </a:schemeClr>
                </a:solidFill>
              </a:rPr>
              <a:t> </a:t>
            </a:r>
            <a:endParaRPr lang="el-GR" sz="1100" dirty="0">
              <a:solidFill>
                <a:schemeClr val="tx2">
                  <a:lumMod val="50000"/>
                </a:schemeClr>
              </a:solidFill>
            </a:endParaRPr>
          </a:p>
        </p:txBody>
      </p:sp>
      <p:pic>
        <p:nvPicPr>
          <p:cNvPr id="4" name="Picture 2" descr="D:\figures\640x480\100\176.jpg"/>
          <p:cNvPicPr>
            <a:picLocks noChangeAspect="1" noChangeArrowheads="1"/>
          </p:cNvPicPr>
          <p:nvPr/>
        </p:nvPicPr>
        <p:blipFill>
          <a:blip r:embed="rId3" cstate="print"/>
          <a:srcRect/>
          <a:stretch>
            <a:fillRect/>
          </a:stretch>
        </p:blipFill>
        <p:spPr bwMode="auto">
          <a:xfrm>
            <a:off x="899592" y="4077072"/>
            <a:ext cx="3456383" cy="2592288"/>
          </a:xfrm>
          <a:prstGeom prst="rect">
            <a:avLst/>
          </a:prstGeom>
          <a:noFill/>
        </p:spPr>
      </p:pic>
      <p:pic>
        <p:nvPicPr>
          <p:cNvPr id="6" name="Picture 2" descr="D:\figures\640x480\100\170.jpg"/>
          <p:cNvPicPr>
            <a:picLocks noChangeAspect="1" noChangeArrowheads="1"/>
          </p:cNvPicPr>
          <p:nvPr/>
        </p:nvPicPr>
        <p:blipFill>
          <a:blip r:embed="rId4" cstate="print"/>
          <a:srcRect/>
          <a:stretch>
            <a:fillRect/>
          </a:stretch>
        </p:blipFill>
        <p:spPr bwMode="auto">
          <a:xfrm>
            <a:off x="899592" y="1412776"/>
            <a:ext cx="3456384" cy="2592288"/>
          </a:xfrm>
          <a:prstGeom prst="rect">
            <a:avLst/>
          </a:prstGeom>
          <a:noFill/>
        </p:spPr>
      </p:pic>
      <p:pic>
        <p:nvPicPr>
          <p:cNvPr id="7" name="Picture 2" descr="D:\figures\640x480\1300\1304.jpg"/>
          <p:cNvPicPr>
            <a:picLocks noChangeAspect="1" noChangeArrowheads="1"/>
          </p:cNvPicPr>
          <p:nvPr/>
        </p:nvPicPr>
        <p:blipFill>
          <a:blip r:embed="rId5" cstate="print"/>
          <a:srcRect/>
          <a:stretch>
            <a:fillRect/>
          </a:stretch>
        </p:blipFill>
        <p:spPr bwMode="auto">
          <a:xfrm>
            <a:off x="4716016" y="1412776"/>
            <a:ext cx="3456384" cy="25922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404664"/>
          </a:xfrm>
        </p:spPr>
        <p:txBody>
          <a:bodyPr>
            <a:normAutofit fontScale="90000"/>
          </a:bodyPr>
          <a:lstStyle/>
          <a:p>
            <a:pPr algn="ctr"/>
            <a:r>
              <a:rPr lang="el-GR" sz="2000" b="1" dirty="0" smtClean="0">
                <a:solidFill>
                  <a:schemeClr val="bg2">
                    <a:lumMod val="10000"/>
                  </a:schemeClr>
                </a:solidFill>
                <a:effectLst>
                  <a:outerShdw blurRad="38100" dist="38100" dir="2700000" algn="tl">
                    <a:srgbClr val="000000">
                      <a:alpha val="43137"/>
                    </a:srgbClr>
                  </a:outerShdw>
                </a:effectLst>
                <a:latin typeface="+mn-lt"/>
              </a:rPr>
              <a:t>Ενδοουρηθρικό, εν προκειμένω </a:t>
            </a:r>
            <a:r>
              <a:rPr lang="el-GR" sz="2000" b="1" dirty="0" smtClean="0">
                <a:solidFill>
                  <a:schemeClr val="bg2">
                    <a:lumMod val="10000"/>
                  </a:schemeClr>
                </a:solidFill>
                <a:latin typeface="+mn-lt"/>
              </a:rPr>
              <a:t> θηλώδες, κλασικό </a:t>
            </a:r>
            <a:r>
              <a:rPr lang="el-GR" sz="2000" b="1" dirty="0" smtClean="0">
                <a:solidFill>
                  <a:schemeClr val="bg2">
                    <a:lumMod val="10000"/>
                  </a:schemeClr>
                </a:solidFill>
                <a:effectLst>
                  <a:outerShdw blurRad="38100" dist="38100" dir="2700000" algn="tl">
                    <a:srgbClr val="000000">
                      <a:alpha val="43137"/>
                    </a:srgbClr>
                  </a:outerShdw>
                </a:effectLst>
                <a:latin typeface="+mn-lt"/>
              </a:rPr>
              <a:t>πορογενές</a:t>
            </a:r>
            <a:r>
              <a:rPr lang="el-GR" sz="2000" b="1" dirty="0" smtClean="0">
                <a:solidFill>
                  <a:schemeClr val="bg2">
                    <a:lumMod val="10000"/>
                  </a:schemeClr>
                </a:solidFill>
                <a:latin typeface="+mn-lt"/>
              </a:rPr>
              <a:t> αδενοκαρκίνωμα </a:t>
            </a:r>
            <a:endParaRPr lang="el-GR" sz="2000" b="1" dirty="0">
              <a:solidFill>
                <a:schemeClr val="bg2">
                  <a:lumMod val="10000"/>
                </a:schemeClr>
              </a:solidFill>
              <a:effectLst>
                <a:outerShdw blurRad="38100" dist="38100" dir="2700000" algn="tl">
                  <a:srgbClr val="000000">
                    <a:alpha val="43137"/>
                  </a:srgbClr>
                </a:outerShdw>
              </a:effectLst>
              <a:latin typeface="+mn-lt"/>
            </a:endParaRPr>
          </a:p>
        </p:txBody>
      </p:sp>
      <p:pic>
        <p:nvPicPr>
          <p:cNvPr id="3" name="Picture 2" descr="C:\Users\ΤΑΝΙΑ\Desktop\011024.jpg"/>
          <p:cNvPicPr>
            <a:picLocks noChangeAspect="1" noChangeArrowheads="1"/>
          </p:cNvPicPr>
          <p:nvPr/>
        </p:nvPicPr>
        <p:blipFill>
          <a:blip r:embed="rId2" cstate="print"/>
          <a:srcRect/>
          <a:stretch>
            <a:fillRect/>
          </a:stretch>
        </p:blipFill>
        <p:spPr bwMode="auto">
          <a:xfrm rot="5400000">
            <a:off x="-870413" y="1238564"/>
            <a:ext cx="6132295" cy="4752529"/>
          </a:xfrm>
          <a:prstGeom prst="rect">
            <a:avLst/>
          </a:prstGeom>
          <a:noFill/>
        </p:spPr>
      </p:pic>
      <p:sp>
        <p:nvSpPr>
          <p:cNvPr id="4" name="2 - Θέση περιεχομένου"/>
          <p:cNvSpPr txBox="1">
            <a:spLocks/>
          </p:cNvSpPr>
          <p:nvPr/>
        </p:nvSpPr>
        <p:spPr>
          <a:xfrm>
            <a:off x="4572000" y="620689"/>
            <a:ext cx="4572000" cy="6237312"/>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b="0" i="0" u="none" strike="noStrike" kern="1200" cap="none" spc="0" normalizeH="0" baseline="0" noProof="0" dirty="0" smtClean="0">
                <a:ln>
                  <a:noFill/>
                </a:ln>
                <a:solidFill>
                  <a:schemeClr val="tx2"/>
                </a:solidFill>
                <a:effectLst/>
                <a:uLnTx/>
                <a:uFillTx/>
                <a:latin typeface="+mn-lt"/>
                <a:ea typeface="+mn-ea"/>
                <a:cs typeface="+mn-cs"/>
              </a:rPr>
              <a:t>Πρωτοπαθή καρκινώματα των </a:t>
            </a:r>
            <a:r>
              <a:rPr kumimoji="0" lang="el-GR" b="0"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n-lt"/>
                <a:ea typeface="+mn-ea"/>
                <a:cs typeface="+mn-cs"/>
              </a:rPr>
              <a:t>προστατικών πόρων </a:t>
            </a:r>
            <a:r>
              <a:rPr kumimoji="0" lang="el-GR" b="0" i="0" u="none" strike="noStrike" kern="1200" cap="none" spc="0" normalizeH="0" baseline="0" noProof="0" dirty="0" smtClean="0">
                <a:ln>
                  <a:noFill/>
                </a:ln>
                <a:solidFill>
                  <a:schemeClr val="tx2"/>
                </a:solidFill>
                <a:effectLst/>
                <a:uLnTx/>
                <a:uFillTx/>
                <a:latin typeface="+mn-lt"/>
                <a:ea typeface="+mn-ea"/>
                <a:cs typeface="+mn-cs"/>
              </a:rPr>
              <a:t>συχνά εμφανίζονται ως </a:t>
            </a:r>
            <a:r>
              <a:rPr kumimoji="0" lang="el-GR" b="0" i="0" u="none" strike="noStrike" kern="1200" cap="none" spc="0" normalizeH="0" baseline="0" noProof="0" dirty="0" err="1" smtClean="0">
                <a:ln>
                  <a:noFill/>
                </a:ln>
                <a:solidFill>
                  <a:schemeClr val="tx2"/>
                </a:solidFill>
                <a:effectLst/>
                <a:uLnTx/>
                <a:uFillTx/>
                <a:latin typeface="+mn-lt"/>
                <a:ea typeface="+mn-ea"/>
                <a:cs typeface="+mn-cs"/>
              </a:rPr>
              <a:t>θηλώδη</a:t>
            </a:r>
            <a:r>
              <a:rPr kumimoji="0" lang="el-GR" b="0" i="0" u="none" strike="noStrike" kern="1200" cap="none" spc="0" normalizeH="0" baseline="0" noProof="0" dirty="0" smtClean="0">
                <a:ln>
                  <a:noFill/>
                </a:ln>
                <a:solidFill>
                  <a:schemeClr val="tx2"/>
                </a:solidFill>
                <a:effectLst/>
                <a:uLnTx/>
                <a:uFillTx/>
                <a:latin typeface="+mn-lt"/>
                <a:ea typeface="+mn-ea"/>
                <a:cs typeface="+mn-cs"/>
              </a:rPr>
              <a:t> νεοπλάσματα στην ουρήθρα. Συνήθως παράκεινται του σπερματικού </a:t>
            </a:r>
            <a:r>
              <a:rPr kumimoji="0" lang="el-GR" b="0" i="0" u="none" strike="noStrike" kern="1200" cap="none" spc="0" normalizeH="0" baseline="0" noProof="0" dirty="0" err="1" smtClean="0">
                <a:ln>
                  <a:noFill/>
                </a:ln>
                <a:solidFill>
                  <a:schemeClr val="tx2"/>
                </a:solidFill>
                <a:effectLst/>
                <a:uLnTx/>
                <a:uFillTx/>
                <a:latin typeface="+mn-lt"/>
                <a:ea typeface="+mn-ea"/>
                <a:cs typeface="+mn-cs"/>
              </a:rPr>
              <a:t>λοφιδίου</a:t>
            </a:r>
            <a:r>
              <a:rPr kumimoji="0" lang="el-GR" b="0" i="0" u="none" strike="noStrike" kern="1200" cap="none" spc="0" normalizeH="0" baseline="0" noProof="0" dirty="0" smtClean="0">
                <a:ln>
                  <a:noFill/>
                </a:ln>
                <a:solidFill>
                  <a:schemeClr val="tx2"/>
                </a:solidFill>
                <a:effectLst/>
                <a:uLnTx/>
                <a:uFillTx/>
                <a:latin typeface="+mn-lt"/>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l-GR" b="0" i="0" u="none" strike="noStrike" kern="1200" cap="none" spc="0" normalizeH="0" baseline="0" noProof="0" dirty="0" smtClean="0">
              <a:ln>
                <a:noFill/>
              </a:ln>
              <a:solidFill>
                <a:schemeClr val="tx2"/>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b="0" i="0" u="none" strike="noStrike" kern="1200" cap="none" spc="0" normalizeH="0" baseline="0" noProof="0" dirty="0" smtClean="0">
                <a:ln>
                  <a:noFill/>
                </a:ln>
                <a:solidFill>
                  <a:schemeClr val="tx2"/>
                </a:solidFill>
                <a:effectLst/>
                <a:uLnTx/>
                <a:uFillTx/>
                <a:latin typeface="+mn-lt"/>
                <a:ea typeface="+mn-ea"/>
                <a:cs typeface="+mn-cs"/>
              </a:rPr>
              <a:t>Ενδεικτικά </a:t>
            </a:r>
            <a:r>
              <a:rPr kumimoji="0" lang="el-GR" b="0"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n-lt"/>
                <a:ea typeface="+mn-ea"/>
                <a:cs typeface="+mn-cs"/>
              </a:rPr>
              <a:t>μορφολογικά </a:t>
            </a:r>
            <a:r>
              <a:rPr kumimoji="0" lang="el-GR" b="0" i="0" u="none" strike="noStrike" kern="1200" cap="none" spc="0" normalizeH="0" baseline="0" noProof="0" dirty="0" smtClean="0">
                <a:ln>
                  <a:noFill/>
                </a:ln>
                <a:solidFill>
                  <a:schemeClr val="tx2"/>
                </a:solidFill>
                <a:effectLst/>
                <a:uLnTx/>
                <a:uFillTx/>
                <a:latin typeface="+mn-lt"/>
                <a:ea typeface="+mn-ea"/>
                <a:cs typeface="+mn-cs"/>
              </a:rPr>
              <a:t>χαρακτηριστικά</a:t>
            </a:r>
            <a:r>
              <a:rPr kumimoji="0" lang="en-US" b="0" i="0" u="none" strike="noStrike" kern="1200" cap="none" spc="0" normalizeH="0" baseline="0" noProof="0" dirty="0" smtClean="0">
                <a:ln>
                  <a:noFill/>
                </a:ln>
                <a:solidFill>
                  <a:schemeClr val="tx2"/>
                </a:solidFill>
                <a:effectLst/>
                <a:uLnTx/>
                <a:uFillTx/>
                <a:latin typeface="+mn-lt"/>
                <a:ea typeface="+mn-ea"/>
                <a:cs typeface="+mn-cs"/>
              </a:rPr>
              <a:t> </a:t>
            </a:r>
            <a:r>
              <a:rPr kumimoji="0" lang="el-GR" b="0" i="0" u="none" strike="noStrike" kern="1200" cap="none" spc="0" normalizeH="0" baseline="0" noProof="0" dirty="0" smtClean="0">
                <a:ln>
                  <a:noFill/>
                </a:ln>
                <a:solidFill>
                  <a:schemeClr val="tx2"/>
                </a:solidFill>
                <a:effectLst/>
                <a:uLnTx/>
                <a:uFillTx/>
                <a:latin typeface="+mn-lt"/>
                <a:ea typeface="+mn-ea"/>
                <a:cs typeface="+mn-cs"/>
              </a:rPr>
              <a:t>συμβατά με κύτταρα περιοχής των πόρων, εν γένει ομοιόμορφοι πυρήνες με </a:t>
            </a:r>
            <a:r>
              <a:rPr kumimoji="0" lang="el-GR" b="0" i="0" u="none" strike="noStrike" kern="1200" cap="none" spc="0" normalizeH="0" baseline="0" noProof="0" dirty="0" err="1" smtClean="0">
                <a:ln>
                  <a:noFill/>
                </a:ln>
                <a:solidFill>
                  <a:schemeClr val="tx2"/>
                </a:solidFill>
                <a:effectLst/>
                <a:uLnTx/>
                <a:uFillTx/>
                <a:latin typeface="+mn-lt"/>
                <a:ea typeface="+mn-ea"/>
                <a:cs typeface="+mn-cs"/>
              </a:rPr>
              <a:t>λεπτοκοκκώδη</a:t>
            </a:r>
            <a:r>
              <a:rPr kumimoji="0" lang="el-GR" b="0" i="0" u="none" strike="noStrike" kern="1200" cap="none" spc="0" normalizeH="0" noProof="0" dirty="0" smtClean="0">
                <a:ln>
                  <a:noFill/>
                </a:ln>
                <a:solidFill>
                  <a:schemeClr val="tx2"/>
                </a:solidFill>
                <a:effectLst/>
                <a:uLnTx/>
                <a:uFillTx/>
                <a:latin typeface="+mn-lt"/>
                <a:ea typeface="+mn-ea"/>
                <a:cs typeface="+mn-cs"/>
              </a:rPr>
              <a:t> , ομαλή κατανομή της χρωματίνης . Συμβατά με την υψηλόβαθμη κακοήθεια εν γένει προστατικής αρχής , τα </a:t>
            </a:r>
            <a:r>
              <a:rPr lang="el-GR" dirty="0" smtClean="0">
                <a:solidFill>
                  <a:schemeClr val="tx2"/>
                </a:solidFill>
              </a:rPr>
              <a:t>π</a:t>
            </a:r>
            <a:r>
              <a:rPr kumimoji="0" lang="el-GR" b="0" i="0" u="none" strike="noStrike" kern="1200" cap="none" spc="0" normalizeH="0" baseline="0" noProof="0" dirty="0" err="1" smtClean="0">
                <a:ln>
                  <a:noFill/>
                </a:ln>
                <a:solidFill>
                  <a:schemeClr val="tx2"/>
                </a:solidFill>
                <a:effectLst/>
                <a:uLnTx/>
                <a:uFillTx/>
                <a:latin typeface="+mn-lt"/>
                <a:ea typeface="+mn-ea"/>
                <a:cs typeface="+mn-cs"/>
              </a:rPr>
              <a:t>ροβάλλοντα</a:t>
            </a:r>
            <a:r>
              <a:rPr kumimoji="0" lang="el-GR" b="0" i="0" u="none" strike="noStrike" kern="1200" cap="none" spc="0" normalizeH="0" baseline="0" noProof="0" dirty="0" smtClean="0">
                <a:ln>
                  <a:noFill/>
                </a:ln>
                <a:solidFill>
                  <a:schemeClr val="tx2"/>
                </a:solidFill>
                <a:effectLst/>
                <a:uLnTx/>
                <a:uFillTx/>
                <a:latin typeface="+mn-lt"/>
                <a:ea typeface="+mn-ea"/>
                <a:cs typeface="+mn-cs"/>
              </a:rPr>
              <a:t> </a:t>
            </a:r>
            <a:r>
              <a:rPr kumimoji="0" lang="el-GR" b="0" i="0" u="none" strike="noStrike" kern="1200" cap="none" spc="0" normalizeH="0" baseline="0" noProof="0" dirty="0" err="1" smtClean="0">
                <a:ln>
                  <a:noFill/>
                </a:ln>
                <a:solidFill>
                  <a:schemeClr val="tx2"/>
                </a:solidFill>
                <a:effectLst/>
                <a:uLnTx/>
                <a:uFillTx/>
                <a:latin typeface="+mn-lt"/>
                <a:ea typeface="+mn-ea"/>
                <a:cs typeface="+mn-cs"/>
              </a:rPr>
              <a:t>ηωσινόφιλα</a:t>
            </a:r>
            <a:r>
              <a:rPr kumimoji="0" lang="el-GR" b="0" i="0" u="none" strike="noStrike" kern="1200" cap="none" spc="0" normalizeH="0" baseline="0" noProof="0" dirty="0" smtClean="0">
                <a:ln>
                  <a:noFill/>
                </a:ln>
                <a:solidFill>
                  <a:schemeClr val="tx2"/>
                </a:solidFill>
                <a:effectLst/>
                <a:uLnTx/>
                <a:uFillTx/>
                <a:latin typeface="+mn-lt"/>
                <a:ea typeface="+mn-ea"/>
                <a:cs typeface="+mn-cs"/>
              </a:rPr>
              <a:t> </a:t>
            </a:r>
            <a:r>
              <a:rPr kumimoji="0" lang="el-GR" b="0" i="0" u="none" strike="noStrike" kern="1200" cap="none" spc="0" normalizeH="0" baseline="0" noProof="0" dirty="0" err="1" smtClean="0">
                <a:ln>
                  <a:noFill/>
                </a:ln>
                <a:solidFill>
                  <a:schemeClr val="tx2"/>
                </a:solidFill>
                <a:effectLst/>
                <a:uLnTx/>
                <a:uFillTx/>
                <a:latin typeface="+mn-lt"/>
                <a:ea typeface="+mn-ea"/>
                <a:cs typeface="+mn-cs"/>
              </a:rPr>
              <a:t>πυρήνια</a:t>
            </a:r>
            <a:r>
              <a:rPr kumimoji="0" lang="el-GR" b="0" i="0" u="none" strike="noStrike" kern="1200" cap="none" spc="0" normalizeH="0" baseline="0" noProof="0" dirty="0" smtClean="0">
                <a:ln>
                  <a:noFill/>
                </a:ln>
                <a:solidFill>
                  <a:schemeClr val="tx2"/>
                </a:solidFill>
                <a:effectLst/>
                <a:uLnTx/>
                <a:uFillTx/>
                <a:latin typeface="+mn-lt"/>
                <a:ea typeface="+mn-ea"/>
                <a:cs typeface="+mn-cs"/>
              </a:rPr>
              <a:t>. Η </a:t>
            </a:r>
            <a:r>
              <a:rPr kumimoji="0" lang="el-GR" b="0" i="0" u="none" strike="noStrike" kern="1200" cap="none" spc="0" normalizeH="0" baseline="0" noProof="0" dirty="0" err="1" smtClean="0">
                <a:ln>
                  <a:noFill/>
                </a:ln>
                <a:solidFill>
                  <a:schemeClr val="tx2"/>
                </a:solidFill>
                <a:effectLst>
                  <a:outerShdw blurRad="38100" dist="38100" dir="2700000" algn="tl">
                    <a:srgbClr val="000000">
                      <a:alpha val="43137"/>
                    </a:srgbClr>
                  </a:outerShdw>
                </a:effectLst>
                <a:uLnTx/>
                <a:uFillTx/>
                <a:latin typeface="+mn-lt"/>
                <a:ea typeface="+mn-ea"/>
                <a:cs typeface="+mn-cs"/>
              </a:rPr>
              <a:t>ανοσοϊστοχημική</a:t>
            </a:r>
            <a:r>
              <a:rPr kumimoji="0" lang="el-GR" b="0"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n-lt"/>
                <a:ea typeface="+mn-ea"/>
                <a:cs typeface="+mn-cs"/>
              </a:rPr>
              <a:t> έκφραση προστατικών αντιγόνων </a:t>
            </a:r>
            <a:r>
              <a:rPr kumimoji="0" lang="el-GR" b="0" i="0" u="none" strike="noStrike" kern="1200" cap="none" spc="0" normalizeH="0" baseline="0" noProof="0" dirty="0" smtClean="0">
                <a:ln>
                  <a:noFill/>
                </a:ln>
                <a:solidFill>
                  <a:schemeClr val="tx2"/>
                </a:solidFill>
                <a:effectLst/>
                <a:uLnTx/>
                <a:uFillTx/>
                <a:latin typeface="+mn-lt"/>
                <a:ea typeface="+mn-ea"/>
                <a:cs typeface="+mn-cs"/>
              </a:rPr>
              <a:t>υποβοηθητική.</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l-GR" b="0" i="0" u="none" strike="noStrike" kern="1200" cap="none" spc="0" normalizeH="0" baseline="0" noProof="0" dirty="0" smtClean="0">
              <a:ln>
                <a:noFill/>
              </a:ln>
              <a:solidFill>
                <a:schemeClr val="tx2"/>
              </a:solidFill>
              <a:effectLst/>
              <a:uLnTx/>
              <a:uFillTx/>
              <a:latin typeface="+mn-lt"/>
              <a:ea typeface="+mn-ea"/>
              <a:cs typeface="+mn-cs"/>
            </a:endParaRPr>
          </a:p>
          <a:p>
            <a:pPr marL="342900" indent="-342900">
              <a:spcBef>
                <a:spcPct val="20000"/>
              </a:spcBef>
              <a:buFont typeface="Arial" pitchFamily="34" charset="0"/>
              <a:buChar char="•"/>
            </a:pPr>
            <a:r>
              <a:rPr lang="el-GR" dirty="0" smtClean="0">
                <a:solidFill>
                  <a:schemeClr val="tx2"/>
                </a:solidFill>
                <a:effectLst>
                  <a:outerShdw blurRad="38100" dist="38100" dir="2700000" algn="tl">
                    <a:srgbClr val="000000">
                      <a:alpha val="43137"/>
                    </a:srgbClr>
                  </a:outerShdw>
                </a:effectLst>
              </a:rPr>
              <a:t>Σχετίζεται </a:t>
            </a:r>
            <a:r>
              <a:rPr lang="el-GR" dirty="0" smtClean="0">
                <a:solidFill>
                  <a:schemeClr val="tx2"/>
                </a:solidFill>
              </a:rPr>
              <a:t>συχνά με συμβατικό </a:t>
            </a:r>
            <a:r>
              <a:rPr lang="el-GR" dirty="0" smtClean="0">
                <a:solidFill>
                  <a:schemeClr val="tx2"/>
                </a:solidFill>
                <a:effectLst>
                  <a:outerShdw blurRad="38100" dist="38100" dir="2700000" algn="tl">
                    <a:srgbClr val="000000">
                      <a:alpha val="43137"/>
                    </a:srgbClr>
                  </a:outerShdw>
                </a:effectLst>
              </a:rPr>
              <a:t>κυψελιδικό</a:t>
            </a:r>
            <a:r>
              <a:rPr lang="el-GR" dirty="0" smtClean="0">
                <a:solidFill>
                  <a:schemeClr val="tx2"/>
                </a:solidFill>
              </a:rPr>
              <a:t> προστατικό </a:t>
            </a:r>
            <a:r>
              <a:rPr lang="el-GR" dirty="0" err="1" smtClean="0">
                <a:solidFill>
                  <a:schemeClr val="tx2"/>
                </a:solidFill>
              </a:rPr>
              <a:t>αδενοκαρκίνωμα</a:t>
            </a:r>
            <a:r>
              <a:rPr lang="el-GR" dirty="0" smtClean="0">
                <a:solidFill>
                  <a:schemeClr val="tx2"/>
                </a:solidFill>
              </a:rPr>
              <a:t> στο υποκείμενο </a:t>
            </a:r>
            <a:r>
              <a:rPr lang="el-GR" dirty="0" err="1" smtClean="0">
                <a:solidFill>
                  <a:schemeClr val="tx2"/>
                </a:solidFill>
              </a:rPr>
              <a:t>περιουρηθρικό</a:t>
            </a:r>
            <a:r>
              <a:rPr lang="el-GR" dirty="0" smtClean="0">
                <a:solidFill>
                  <a:schemeClr val="tx2"/>
                </a:solidFill>
              </a:rPr>
              <a:t> υπόστρωμα.</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l-GR"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0" i="0" u="none" strike="noStrike" kern="1200" cap="none" spc="0" normalizeH="0" baseline="0" noProof="0" dirty="0" smtClean="0">
                <a:ln>
                  <a:noFill/>
                </a:ln>
                <a:solidFill>
                  <a:schemeClr val="tx1"/>
                </a:solidFill>
                <a:effectLst/>
                <a:uLnTx/>
                <a:uFillTx/>
                <a:latin typeface="+mn-lt"/>
                <a:ea typeface="+mn-ea"/>
                <a:cs typeface="+mn-cs"/>
              </a:rPr>
              <a:t>.</a:t>
            </a:r>
            <a:endParaRPr kumimoji="0" lang="el-GR"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700808"/>
          </a:xfrm>
        </p:spPr>
        <p:txBody>
          <a:bodyPr>
            <a:normAutofit fontScale="90000"/>
          </a:bodyPr>
          <a:lstStyle/>
          <a:p>
            <a:pPr algn="ctr"/>
            <a:r>
              <a:rPr lang="el-GR" sz="3100" dirty="0" smtClean="0">
                <a:solidFill>
                  <a:schemeClr val="bg2">
                    <a:lumMod val="10000"/>
                  </a:schemeClr>
                </a:solidFill>
                <a:latin typeface="+mn-lt"/>
              </a:rPr>
              <a:t>Μεγάλοι αδένες με επιθήλιο της μορφής των πόρων</a:t>
            </a:r>
            <a:r>
              <a:rPr lang="en-US" dirty="0" smtClean="0">
                <a:solidFill>
                  <a:schemeClr val="tx2">
                    <a:lumMod val="75000"/>
                  </a:schemeClr>
                </a:solidFill>
                <a:latin typeface="+mn-lt"/>
              </a:rPr>
              <a:t/>
            </a:r>
            <a:br>
              <a:rPr lang="en-US" dirty="0" smtClean="0">
                <a:solidFill>
                  <a:schemeClr val="tx2">
                    <a:lumMod val="75000"/>
                  </a:schemeClr>
                </a:solidFill>
                <a:latin typeface="+mn-lt"/>
              </a:rPr>
            </a:br>
            <a:r>
              <a:rPr lang="el-GR" sz="1800" dirty="0" smtClean="0">
                <a:solidFill>
                  <a:schemeClr val="tx2">
                    <a:lumMod val="75000"/>
                  </a:schemeClr>
                </a:solidFill>
                <a:latin typeface="+mn-lt"/>
              </a:rPr>
              <a:t>Επιβάλλεται προσεκτική μελέτη της αρχιτεκτονικής, ώστε να ξεχωρίσουμε τη σχετικά </a:t>
            </a:r>
            <a:r>
              <a:rPr lang="el-GR" sz="1800" dirty="0" smtClean="0">
                <a:solidFill>
                  <a:schemeClr val="tx2">
                    <a:lumMod val="50000"/>
                  </a:schemeClr>
                </a:solidFill>
                <a:latin typeface="+mn-lt"/>
              </a:rPr>
              <a:t>απλή</a:t>
            </a:r>
            <a:r>
              <a:rPr lang="el-GR" sz="1800" dirty="0" smtClean="0">
                <a:solidFill>
                  <a:schemeClr val="tx2">
                    <a:lumMod val="75000"/>
                  </a:schemeClr>
                </a:solidFill>
                <a:latin typeface="+mn-lt"/>
              </a:rPr>
              <a:t> αρχιτεκτονική του </a:t>
            </a:r>
            <a:r>
              <a:rPr lang="el-GR" sz="1800" dirty="0" smtClean="0">
                <a:solidFill>
                  <a:schemeClr val="tx2">
                    <a:lumMod val="50000"/>
                  </a:schemeClr>
                </a:solidFill>
                <a:latin typeface="+mn-lt"/>
              </a:rPr>
              <a:t>δίκην </a:t>
            </a:r>
            <a:r>
              <a:rPr lang="en-US" sz="1800" dirty="0" smtClean="0">
                <a:solidFill>
                  <a:schemeClr val="tx2">
                    <a:lumMod val="50000"/>
                  </a:schemeClr>
                </a:solidFill>
                <a:latin typeface="+mn-lt"/>
              </a:rPr>
              <a:t>PIN</a:t>
            </a:r>
            <a:r>
              <a:rPr lang="el-GR" sz="1800" dirty="0" smtClean="0">
                <a:solidFill>
                  <a:schemeClr val="tx2">
                    <a:lumMod val="50000"/>
                  </a:schemeClr>
                </a:solidFill>
                <a:latin typeface="+mn-lt"/>
              </a:rPr>
              <a:t> </a:t>
            </a:r>
            <a:r>
              <a:rPr lang="el-GR" sz="1800" dirty="0" err="1" smtClean="0">
                <a:solidFill>
                  <a:schemeClr val="tx2">
                    <a:lumMod val="50000"/>
                  </a:schemeClr>
                </a:solidFill>
                <a:latin typeface="+mn-lt"/>
              </a:rPr>
              <a:t>πορογενούς</a:t>
            </a:r>
            <a:r>
              <a:rPr lang="el-GR" sz="1800" dirty="0" smtClean="0">
                <a:solidFill>
                  <a:schemeClr val="tx2">
                    <a:lumMod val="50000"/>
                  </a:schemeClr>
                </a:solidFill>
                <a:latin typeface="+mn-lt"/>
              </a:rPr>
              <a:t> καρκινώματος </a:t>
            </a:r>
            <a:r>
              <a:rPr lang="el-GR" sz="1800" dirty="0" smtClean="0">
                <a:solidFill>
                  <a:schemeClr val="tx2">
                    <a:lumMod val="75000"/>
                  </a:schemeClr>
                </a:solidFill>
                <a:latin typeface="+mn-lt"/>
              </a:rPr>
              <a:t>αθροιστικού βαθμού κακοήθειας κατά </a:t>
            </a:r>
            <a:r>
              <a:rPr lang="en-US" sz="1800" dirty="0" smtClean="0">
                <a:solidFill>
                  <a:schemeClr val="tx2">
                    <a:lumMod val="75000"/>
                  </a:schemeClr>
                </a:solidFill>
                <a:latin typeface="+mn-lt"/>
              </a:rPr>
              <a:t>Gleason </a:t>
            </a:r>
            <a:r>
              <a:rPr lang="el-GR" sz="1800" b="1" dirty="0" smtClean="0">
                <a:solidFill>
                  <a:schemeClr val="tx2">
                    <a:lumMod val="75000"/>
                  </a:schemeClr>
                </a:solidFill>
                <a:latin typeface="+mn-lt"/>
              </a:rPr>
              <a:t>6</a:t>
            </a:r>
            <a:r>
              <a:rPr lang="el-GR" sz="1800" dirty="0" smtClean="0">
                <a:solidFill>
                  <a:schemeClr val="tx2">
                    <a:lumMod val="75000"/>
                  </a:schemeClr>
                </a:solidFill>
                <a:latin typeface="+mn-lt"/>
              </a:rPr>
              <a:t> (3+3) (αρ. εικ.)  το οποίο συμπεριφέρεται σαν το αντιστοίχου βαθμού κακοήθειας κυψελιδικό αδενοκαρκίνωμα,</a:t>
            </a:r>
            <a:br>
              <a:rPr lang="el-GR" sz="1800" dirty="0" smtClean="0">
                <a:solidFill>
                  <a:schemeClr val="tx2">
                    <a:lumMod val="75000"/>
                  </a:schemeClr>
                </a:solidFill>
                <a:latin typeface="+mn-lt"/>
              </a:rPr>
            </a:br>
            <a:r>
              <a:rPr lang="el-GR" sz="1800" dirty="0" smtClean="0">
                <a:solidFill>
                  <a:schemeClr val="tx2">
                    <a:lumMod val="75000"/>
                  </a:schemeClr>
                </a:solidFill>
                <a:latin typeface="+mn-lt"/>
              </a:rPr>
              <a:t>από την πιο </a:t>
            </a:r>
            <a:r>
              <a:rPr lang="el-GR" sz="1800" dirty="0" smtClean="0">
                <a:solidFill>
                  <a:schemeClr val="tx2">
                    <a:lumMod val="50000"/>
                  </a:schemeClr>
                </a:solidFill>
                <a:latin typeface="+mn-lt"/>
              </a:rPr>
              <a:t>σύνθετη</a:t>
            </a:r>
            <a:r>
              <a:rPr lang="el-GR" sz="1800" dirty="0" smtClean="0">
                <a:solidFill>
                  <a:schemeClr val="tx2">
                    <a:lumMod val="75000"/>
                  </a:schemeClr>
                </a:solidFill>
                <a:latin typeface="+mn-lt"/>
              </a:rPr>
              <a:t> θηλώδη αρχιτεκτονική του </a:t>
            </a:r>
            <a:r>
              <a:rPr lang="el-GR" sz="1800" dirty="0" smtClean="0">
                <a:solidFill>
                  <a:schemeClr val="tx2">
                    <a:lumMod val="50000"/>
                  </a:schemeClr>
                </a:solidFill>
                <a:latin typeface="+mn-lt"/>
              </a:rPr>
              <a:t>κλασικού πορογενούς αδενοκαρκινώματος </a:t>
            </a:r>
            <a:r>
              <a:rPr lang="el-GR" sz="1800" dirty="0" smtClean="0">
                <a:solidFill>
                  <a:schemeClr val="tx2">
                    <a:lumMod val="75000"/>
                  </a:schemeClr>
                </a:solidFill>
                <a:latin typeface="+mn-lt"/>
              </a:rPr>
              <a:t/>
            </a:r>
            <a:br>
              <a:rPr lang="el-GR" sz="1800" dirty="0" smtClean="0">
                <a:solidFill>
                  <a:schemeClr val="tx2">
                    <a:lumMod val="75000"/>
                  </a:schemeClr>
                </a:solidFill>
                <a:latin typeface="+mn-lt"/>
              </a:rPr>
            </a:br>
            <a:r>
              <a:rPr lang="el-GR" sz="1800" dirty="0" smtClean="0">
                <a:solidFill>
                  <a:schemeClr val="tx2">
                    <a:lumMod val="75000"/>
                  </a:schemeClr>
                </a:solidFill>
                <a:latin typeface="+mn-lt"/>
              </a:rPr>
              <a:t>αθροιστικού βαθμού κακοήθειας κατά </a:t>
            </a:r>
            <a:r>
              <a:rPr lang="en-US" sz="1800" dirty="0" smtClean="0">
                <a:solidFill>
                  <a:schemeClr val="tx2">
                    <a:lumMod val="75000"/>
                  </a:schemeClr>
                </a:solidFill>
                <a:latin typeface="+mn-lt"/>
              </a:rPr>
              <a:t>Gleason </a:t>
            </a:r>
            <a:r>
              <a:rPr lang="el-GR" sz="1800" b="1" dirty="0" smtClean="0">
                <a:solidFill>
                  <a:schemeClr val="tx2">
                    <a:lumMod val="75000"/>
                  </a:schemeClr>
                </a:solidFill>
                <a:latin typeface="+mn-lt"/>
              </a:rPr>
              <a:t>8</a:t>
            </a:r>
            <a:r>
              <a:rPr lang="el-GR" sz="1800" dirty="0" smtClean="0">
                <a:solidFill>
                  <a:schemeClr val="tx2">
                    <a:lumMod val="75000"/>
                  </a:schemeClr>
                </a:solidFill>
                <a:latin typeface="+mn-lt"/>
              </a:rPr>
              <a:t> (4+4) (δεξιά </a:t>
            </a:r>
            <a:r>
              <a:rPr lang="el-GR" sz="1800" dirty="0" err="1" smtClean="0">
                <a:solidFill>
                  <a:schemeClr val="tx2">
                    <a:lumMod val="75000"/>
                  </a:schemeClr>
                </a:solidFill>
                <a:latin typeface="+mn-lt"/>
              </a:rPr>
              <a:t>εικ</a:t>
            </a:r>
            <a:r>
              <a:rPr lang="el-GR" sz="1800" dirty="0" smtClean="0">
                <a:solidFill>
                  <a:schemeClr val="tx2">
                    <a:lumMod val="75000"/>
                  </a:schemeClr>
                </a:solidFill>
                <a:latin typeface="+mn-lt"/>
              </a:rPr>
              <a:t>.)</a:t>
            </a:r>
            <a:endParaRPr lang="el-GR" sz="1800" dirty="0">
              <a:solidFill>
                <a:schemeClr val="tx2">
                  <a:lumMod val="75000"/>
                </a:schemeClr>
              </a:solidFill>
              <a:latin typeface="+mn-lt"/>
            </a:endParaRPr>
          </a:p>
        </p:txBody>
      </p:sp>
      <p:pic>
        <p:nvPicPr>
          <p:cNvPr id="80898" name="Picture 2" descr="C:\Users\KAV-AGRO\Desktop\13.6.18\PIN-like prostate cancer\fig11geni0411.jpg"/>
          <p:cNvPicPr>
            <a:picLocks noChangeAspect="1" noChangeArrowheads="1"/>
          </p:cNvPicPr>
          <p:nvPr/>
        </p:nvPicPr>
        <p:blipFill>
          <a:blip r:embed="rId2" cstate="print"/>
          <a:srcRect/>
          <a:stretch>
            <a:fillRect/>
          </a:stretch>
        </p:blipFill>
        <p:spPr bwMode="auto">
          <a:xfrm rot="16200000">
            <a:off x="-258618" y="2642993"/>
            <a:ext cx="4980715" cy="3096344"/>
          </a:xfrm>
          <a:prstGeom prst="rect">
            <a:avLst/>
          </a:prstGeom>
          <a:noFill/>
        </p:spPr>
      </p:pic>
      <p:pic>
        <p:nvPicPr>
          <p:cNvPr id="80899" name="Picture 3" descr="C:\Users\KAV-AGRO\Desktop\13.6.18\PIN-like prostate cancer\fig12geni0412.jpg"/>
          <p:cNvPicPr>
            <a:picLocks noChangeAspect="1" noChangeArrowheads="1"/>
          </p:cNvPicPr>
          <p:nvPr/>
        </p:nvPicPr>
        <p:blipFill>
          <a:blip r:embed="rId3" cstate="print"/>
          <a:srcRect/>
          <a:stretch>
            <a:fillRect/>
          </a:stretch>
        </p:blipFill>
        <p:spPr bwMode="auto">
          <a:xfrm rot="16200000">
            <a:off x="4502424" y="2634480"/>
            <a:ext cx="4968552" cy="3101205"/>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214422"/>
          </a:xfrm>
        </p:spPr>
        <p:txBody>
          <a:bodyPr>
            <a:noAutofit/>
          </a:bodyPr>
          <a:lstStyle/>
          <a:p>
            <a:pPr algn="ctr"/>
            <a:r>
              <a:rPr lang="en-US" sz="2000" b="1" dirty="0" smtClean="0"/>
              <a:t/>
            </a:r>
            <a:br>
              <a:rPr lang="en-US" sz="2000" b="1" dirty="0" smtClean="0"/>
            </a:br>
            <a:r>
              <a:rPr lang="el-GR" sz="1800" b="1" spc="600" dirty="0" smtClean="0">
                <a:solidFill>
                  <a:schemeClr val="accent1">
                    <a:lumMod val="50000"/>
                  </a:schemeClr>
                </a:solidFill>
                <a:effectLst>
                  <a:outerShdw blurRad="38100" dist="38100" dir="2700000" algn="tl">
                    <a:srgbClr val="000000">
                      <a:alpha val="43137"/>
                    </a:srgbClr>
                  </a:outerShdw>
                </a:effectLst>
                <a:latin typeface="+mn-lt"/>
              </a:rPr>
              <a:t>Ουροθηλιακό</a:t>
            </a:r>
            <a:r>
              <a:rPr lang="el-GR" sz="1800" b="1" dirty="0" smtClean="0">
                <a:solidFill>
                  <a:schemeClr val="accent1">
                    <a:lumMod val="50000"/>
                  </a:schemeClr>
                </a:solidFill>
                <a:effectLst>
                  <a:outerShdw blurRad="38100" dist="38100" dir="2700000" algn="tl">
                    <a:srgbClr val="000000">
                      <a:alpha val="43137"/>
                    </a:srgbClr>
                  </a:outerShdw>
                </a:effectLst>
                <a:latin typeface="+mn-lt"/>
              </a:rPr>
              <a:t> καρκίνωμα, πιθανότατα από την ουροδόχο κύστη, </a:t>
            </a:r>
            <a:r>
              <a:rPr lang="en-US" sz="1800" b="1" dirty="0" smtClean="0">
                <a:solidFill>
                  <a:schemeClr val="accent1">
                    <a:lumMod val="50000"/>
                  </a:schemeClr>
                </a:solidFill>
                <a:effectLst>
                  <a:outerShdw blurRad="38100" dist="38100" dir="2700000" algn="tl">
                    <a:srgbClr val="000000">
                      <a:alpha val="43137"/>
                    </a:srgbClr>
                  </a:outerShdw>
                </a:effectLst>
                <a:latin typeface="+mn-lt"/>
              </a:rPr>
              <a:t/>
            </a:r>
            <a:br>
              <a:rPr lang="en-US" sz="1800" b="1" dirty="0" smtClean="0">
                <a:solidFill>
                  <a:schemeClr val="accent1">
                    <a:lumMod val="50000"/>
                  </a:schemeClr>
                </a:solidFill>
                <a:effectLst>
                  <a:outerShdw blurRad="38100" dist="38100" dir="2700000" algn="tl">
                    <a:srgbClr val="000000">
                      <a:alpha val="43137"/>
                    </a:srgbClr>
                  </a:outerShdw>
                </a:effectLst>
                <a:latin typeface="+mn-lt"/>
              </a:rPr>
            </a:br>
            <a:r>
              <a:rPr lang="el-GR" sz="1800" b="1" dirty="0" smtClean="0">
                <a:solidFill>
                  <a:schemeClr val="accent1">
                    <a:lumMod val="50000"/>
                  </a:schemeClr>
                </a:solidFill>
                <a:effectLst>
                  <a:outerShdw blurRad="38100" dist="38100" dir="2700000" algn="tl">
                    <a:srgbClr val="000000">
                      <a:alpha val="43137"/>
                    </a:srgbClr>
                  </a:outerShdw>
                </a:effectLst>
                <a:latin typeface="+mn-lt"/>
              </a:rPr>
              <a:t>με  </a:t>
            </a:r>
            <a:r>
              <a:rPr lang="el-GR" sz="1800" b="1" i="1" u="sng" dirty="0" smtClean="0">
                <a:solidFill>
                  <a:schemeClr val="accent1">
                    <a:lumMod val="50000"/>
                  </a:schemeClr>
                </a:solidFill>
                <a:effectLst>
                  <a:outerShdw blurRad="38100" dist="38100" dir="2700000" algn="tl">
                    <a:srgbClr val="000000">
                      <a:alpha val="43137"/>
                    </a:srgbClr>
                  </a:outerShdw>
                </a:effectLst>
                <a:latin typeface="+mn-lt"/>
              </a:rPr>
              <a:t>ενδο</a:t>
            </a:r>
            <a:r>
              <a:rPr lang="el-GR" sz="1800" b="1" dirty="0" smtClean="0">
                <a:solidFill>
                  <a:schemeClr val="accent1">
                    <a:lumMod val="50000"/>
                  </a:schemeClr>
                </a:solidFill>
                <a:effectLst>
                  <a:outerShdw blurRad="38100" dist="38100" dir="2700000" algn="tl">
                    <a:srgbClr val="000000">
                      <a:alpha val="43137"/>
                    </a:srgbClr>
                  </a:outerShdw>
                </a:effectLst>
                <a:latin typeface="+mn-lt"/>
              </a:rPr>
              <a:t>επιθηλιακή επέκταση στους περιουρηθραίους πόρους του προστάτη αδένα.</a:t>
            </a:r>
            <a:r>
              <a:rPr lang="el-GR" sz="1800" b="1" dirty="0" smtClean="0">
                <a:solidFill>
                  <a:schemeClr val="accent1">
                    <a:lumMod val="50000"/>
                  </a:schemeClr>
                </a:solidFill>
                <a:latin typeface="+mn-lt"/>
              </a:rPr>
              <a:t/>
            </a:r>
            <a:br>
              <a:rPr lang="el-GR" sz="1800" b="1" dirty="0" smtClean="0">
                <a:solidFill>
                  <a:schemeClr val="accent1">
                    <a:lumMod val="50000"/>
                  </a:schemeClr>
                </a:solidFill>
                <a:latin typeface="+mn-lt"/>
              </a:rPr>
            </a:br>
            <a:r>
              <a:rPr lang="el-GR" sz="1800" dirty="0" smtClean="0">
                <a:solidFill>
                  <a:schemeClr val="accent1">
                    <a:lumMod val="50000"/>
                  </a:schemeClr>
                </a:solidFill>
                <a:latin typeface="+mn-lt"/>
              </a:rPr>
              <a:t>Η εμπλοκή των πόρων οφείλει να </a:t>
            </a:r>
            <a:r>
              <a:rPr lang="el-GR" sz="1800" spc="300" dirty="0" smtClean="0">
                <a:solidFill>
                  <a:schemeClr val="accent1">
                    <a:lumMod val="50000"/>
                  </a:schemeClr>
                </a:solidFill>
                <a:latin typeface="+mn-lt"/>
              </a:rPr>
              <a:t>διακριθεί</a:t>
            </a:r>
            <a:r>
              <a:rPr lang="el-GR" sz="1800" dirty="0" smtClean="0">
                <a:solidFill>
                  <a:schemeClr val="accent1">
                    <a:lumMod val="50000"/>
                  </a:schemeClr>
                </a:solidFill>
                <a:latin typeface="+mn-lt"/>
              </a:rPr>
              <a:t> </a:t>
            </a:r>
            <a:br>
              <a:rPr lang="el-GR" sz="1800" dirty="0" smtClean="0">
                <a:solidFill>
                  <a:schemeClr val="accent1">
                    <a:lumMod val="50000"/>
                  </a:schemeClr>
                </a:solidFill>
                <a:latin typeface="+mn-lt"/>
              </a:rPr>
            </a:br>
            <a:r>
              <a:rPr lang="el-GR" sz="1800" dirty="0" smtClean="0">
                <a:solidFill>
                  <a:schemeClr val="accent1">
                    <a:lumMod val="50000"/>
                  </a:schemeClr>
                </a:solidFill>
                <a:latin typeface="+mn-lt"/>
              </a:rPr>
              <a:t>από τη διήθηση του υποστρώματος</a:t>
            </a:r>
            <a:r>
              <a:rPr lang="en-US" sz="1800" dirty="0" smtClean="0">
                <a:solidFill>
                  <a:schemeClr val="accent1">
                    <a:lumMod val="50000"/>
                  </a:schemeClr>
                </a:solidFill>
                <a:latin typeface="+mn-lt"/>
              </a:rPr>
              <a:t> </a:t>
            </a:r>
            <a:r>
              <a:rPr lang="el-GR" sz="1800" dirty="0" smtClean="0">
                <a:solidFill>
                  <a:schemeClr val="accent1">
                    <a:lumMod val="50000"/>
                  </a:schemeClr>
                </a:solidFill>
                <a:latin typeface="+mn-lt"/>
              </a:rPr>
              <a:t>του προστάτη αδένα.</a:t>
            </a:r>
            <a:endParaRPr lang="el-GR" sz="1800" dirty="0">
              <a:solidFill>
                <a:schemeClr val="accent1">
                  <a:lumMod val="50000"/>
                </a:schemeClr>
              </a:solidFill>
              <a:latin typeface="+mn-lt"/>
            </a:endParaRPr>
          </a:p>
        </p:txBody>
      </p:sp>
      <p:pic>
        <p:nvPicPr>
          <p:cNvPr id="5" name="Picture 3" descr="C:\Documents and Settings\Administrator\Επιφάνεια εργασίας\Εικόνα 14.jpg"/>
          <p:cNvPicPr>
            <a:picLocks noGrp="1" noChangeAspect="1" noChangeArrowheads="1"/>
          </p:cNvPicPr>
          <p:nvPr>
            <p:ph sz="half" idx="1"/>
          </p:nvPr>
        </p:nvPicPr>
        <p:blipFill>
          <a:blip r:embed="rId2" cstate="print"/>
          <a:srcRect/>
          <a:stretch>
            <a:fillRect/>
          </a:stretch>
        </p:blipFill>
        <p:spPr bwMode="auto">
          <a:xfrm rot="16200000">
            <a:off x="-71470" y="2143116"/>
            <a:ext cx="5143536" cy="3857652"/>
          </a:xfrm>
          <a:prstGeom prst="rect">
            <a:avLst/>
          </a:prstGeom>
          <a:noFill/>
        </p:spPr>
      </p:pic>
      <p:pic>
        <p:nvPicPr>
          <p:cNvPr id="6146" name="Picture 2" descr="C:\Documents and Settings\Administrator\Επιφάνεια εργασίας\Εικόνα 15.jpg"/>
          <p:cNvPicPr>
            <a:picLocks noGrp="1" noChangeAspect="1" noChangeArrowheads="1"/>
          </p:cNvPicPr>
          <p:nvPr>
            <p:ph sz="half" idx="2"/>
          </p:nvPr>
        </p:nvPicPr>
        <p:blipFill>
          <a:blip r:embed="rId3" cstate="print"/>
          <a:srcRect/>
          <a:stretch>
            <a:fillRect/>
          </a:stretch>
        </p:blipFill>
        <p:spPr bwMode="auto">
          <a:xfrm rot="16200000">
            <a:off x="4143372" y="2143116"/>
            <a:ext cx="5143536" cy="3857652"/>
          </a:xfrm>
          <a:prstGeom prst="rect">
            <a:avLst/>
          </a:prstGeom>
          <a:noFill/>
        </p:spPr>
      </p:pic>
      <p:sp>
        <p:nvSpPr>
          <p:cNvPr id="7" name="1 - Τίτλος"/>
          <p:cNvSpPr txBox="1">
            <a:spLocks/>
          </p:cNvSpPr>
          <p:nvPr/>
        </p:nvSpPr>
        <p:spPr>
          <a:xfrm>
            <a:off x="5143504" y="2285992"/>
            <a:ext cx="3500462" cy="121444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2000" b="1" dirty="0" smtClean="0">
                <a:solidFill>
                  <a:schemeClr val="accent1">
                    <a:lumMod val="50000"/>
                  </a:schemeClr>
                </a:solidFill>
                <a:ea typeface="+mj-ea"/>
                <a:cs typeface="+mj-cs"/>
              </a:rPr>
              <a:t>Ανοσοϊστοχημεία έναντι δεικτών διαφοροποίησης προστατικού επιθηλίου </a:t>
            </a:r>
            <a:r>
              <a:rPr lang="en-US" sz="1200" b="1" dirty="0" smtClean="0">
                <a:solidFill>
                  <a:schemeClr val="bg2">
                    <a:lumMod val="10000"/>
                  </a:schemeClr>
                </a:solidFill>
                <a:ea typeface="+mj-ea"/>
                <a:cs typeface="+mj-cs"/>
              </a:rPr>
              <a:t>[</a:t>
            </a:r>
            <a:r>
              <a:rPr lang="el-GR" sz="1200" b="1" dirty="0" smtClean="0">
                <a:solidFill>
                  <a:schemeClr val="bg2">
                    <a:lumMod val="10000"/>
                  </a:schemeClr>
                </a:solidFill>
                <a:ea typeface="+mj-ea"/>
                <a:cs typeface="+mj-cs"/>
              </a:rPr>
              <a:t>προστεϊνης (κυτταροπλασματική χρώση)  ή, κατά προτίμηση, </a:t>
            </a:r>
            <a:r>
              <a:rPr lang="en-US" sz="1200" b="1" dirty="0" smtClean="0">
                <a:solidFill>
                  <a:schemeClr val="bg2">
                    <a:lumMod val="10000"/>
                  </a:schemeClr>
                </a:solidFill>
                <a:ea typeface="+mj-ea"/>
                <a:cs typeface="+mj-cs"/>
              </a:rPr>
              <a:t>NKX 3.1 (</a:t>
            </a:r>
            <a:r>
              <a:rPr lang="el-GR" sz="1200" b="1" dirty="0" smtClean="0">
                <a:solidFill>
                  <a:schemeClr val="bg2">
                    <a:lumMod val="10000"/>
                  </a:schemeClr>
                </a:solidFill>
                <a:ea typeface="+mj-ea"/>
                <a:cs typeface="+mj-cs"/>
              </a:rPr>
              <a:t>πυρηνική χρώση)]</a:t>
            </a:r>
            <a:r>
              <a:rPr kumimoji="0" lang="el-GR" sz="1200" b="1" i="0" u="none" strike="noStrike" kern="1200" cap="none" spc="0" normalizeH="0" baseline="0" noProof="0" dirty="0" smtClean="0">
                <a:ln>
                  <a:noFill/>
                </a:ln>
                <a:solidFill>
                  <a:schemeClr val="bg2">
                    <a:lumMod val="10000"/>
                  </a:schemeClr>
                </a:solidFill>
                <a:effectLst/>
                <a:uLnTx/>
                <a:uFillTx/>
                <a:ea typeface="+mj-ea"/>
                <a:cs typeface="+mj-cs"/>
              </a:rPr>
              <a:t>.</a:t>
            </a:r>
            <a:r>
              <a:rPr kumimoji="0" lang="en-US" sz="1200" b="1" i="0" u="none" strike="noStrike" kern="1200" cap="none" spc="0" normalizeH="0" baseline="0" noProof="0" dirty="0" smtClean="0">
                <a:ln>
                  <a:noFill/>
                </a:ln>
                <a:solidFill>
                  <a:schemeClr val="bg2">
                    <a:lumMod val="10000"/>
                  </a:schemeClr>
                </a:solidFill>
                <a:effectLst/>
                <a:uLnTx/>
                <a:uFillTx/>
                <a:ea typeface="+mj-ea"/>
                <a:cs typeface="+mj-cs"/>
              </a:rPr>
              <a:t>  </a:t>
            </a:r>
            <a:endParaRPr kumimoji="0" lang="el-GR" sz="1200" b="1" i="0" u="none" strike="noStrike" kern="1200" cap="none" spc="0" normalizeH="0" baseline="0" noProof="0" dirty="0">
              <a:ln>
                <a:noFill/>
              </a:ln>
              <a:solidFill>
                <a:schemeClr val="bg2">
                  <a:lumMod val="10000"/>
                </a:schemeClr>
              </a:solidFill>
              <a:effectLst/>
              <a:uLnTx/>
              <a:uFillTx/>
              <a:ea typeface="+mj-ea"/>
              <a:cs typeface="+mj-cs"/>
            </a:endParaRPr>
          </a:p>
        </p:txBody>
      </p:sp>
      <p:sp>
        <p:nvSpPr>
          <p:cNvPr id="12" name="11 - Βέλος προς τα κάτω"/>
          <p:cNvSpPr/>
          <p:nvPr/>
        </p:nvSpPr>
        <p:spPr>
          <a:xfrm>
            <a:off x="3929058" y="3286124"/>
            <a:ext cx="285752" cy="428628"/>
          </a:xfrm>
          <a:prstGeom prst="downArrow">
            <a:avLst/>
          </a:prstGeom>
          <a:solidFill>
            <a:srgbClr val="F9A5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12 - Βέλος προς τα κάτω"/>
          <p:cNvSpPr/>
          <p:nvPr/>
        </p:nvSpPr>
        <p:spPr>
          <a:xfrm>
            <a:off x="3500430" y="2285992"/>
            <a:ext cx="285752" cy="428628"/>
          </a:xfrm>
          <a:prstGeom prst="downArrow">
            <a:avLst/>
          </a:prstGeom>
          <a:solidFill>
            <a:srgbClr val="F9A5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13 - Βέλος προς τα κάτω"/>
          <p:cNvSpPr/>
          <p:nvPr/>
        </p:nvSpPr>
        <p:spPr>
          <a:xfrm rot="18173634">
            <a:off x="5253729" y="3884972"/>
            <a:ext cx="295487" cy="423331"/>
          </a:xfrm>
          <a:prstGeom prst="downArrow">
            <a:avLst/>
          </a:prstGeom>
          <a:solidFill>
            <a:srgbClr val="F9A5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14 - Βέλος προς τα κάτω"/>
          <p:cNvSpPr/>
          <p:nvPr/>
        </p:nvSpPr>
        <p:spPr>
          <a:xfrm rot="3538839">
            <a:off x="6561230" y="3587467"/>
            <a:ext cx="309337" cy="482631"/>
          </a:xfrm>
          <a:prstGeom prst="downArrow">
            <a:avLst/>
          </a:prstGeom>
          <a:solidFill>
            <a:srgbClr val="F9A5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1 - Τίτλος"/>
          <p:cNvSpPr txBox="1">
            <a:spLocks/>
          </p:cNvSpPr>
          <p:nvPr/>
        </p:nvSpPr>
        <p:spPr>
          <a:xfrm>
            <a:off x="4786314" y="5500702"/>
            <a:ext cx="3786214" cy="857256"/>
          </a:xfrm>
          <a:prstGeom prst="rect">
            <a:avLst/>
          </a:prstGeom>
        </p:spPr>
        <p:txBody>
          <a:bodyPr vert="horz" lIns="91440" tIns="45720" rIns="91440" bIns="45720" rtlCol="0" anchor="ctr">
            <a:normAutofit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b="1" i="0" u="none" strike="noStrike" kern="1200" cap="none" spc="300" normalizeH="0" baseline="0" noProof="0" dirty="0" smtClean="0">
                <a:ln>
                  <a:noFill/>
                </a:ln>
                <a:solidFill>
                  <a:schemeClr val="bg2">
                    <a:lumMod val="10000"/>
                  </a:schemeClr>
                </a:solidFill>
                <a:effectLst/>
                <a:uLnTx/>
                <a:uFillTx/>
                <a:ea typeface="+mj-ea"/>
                <a:cs typeface="+mj-cs"/>
              </a:rPr>
              <a:t>Ο</a:t>
            </a:r>
            <a:r>
              <a:rPr kumimoji="0" lang="el-GR" b="1" i="0" u="none" strike="noStrike" kern="1200" cap="none" spc="300" normalizeH="0" noProof="0" dirty="0" smtClean="0">
                <a:ln>
                  <a:noFill/>
                </a:ln>
                <a:solidFill>
                  <a:schemeClr val="bg2">
                    <a:lumMod val="10000"/>
                  </a:schemeClr>
                </a:solidFill>
                <a:effectLst/>
                <a:uLnTx/>
                <a:uFillTx/>
                <a:ea typeface="+mj-ea"/>
                <a:cs typeface="+mj-cs"/>
              </a:rPr>
              <a:t> ουροθηλιακός καρκίνος, ωςαναμένεται,  παραμένει αρνητικός.</a:t>
            </a:r>
            <a:endParaRPr kumimoji="0" lang="el-GR" b="1" i="0" u="none" strike="noStrike" kern="1200" cap="none" spc="300" normalizeH="0" baseline="0" noProof="0" dirty="0">
              <a:ln>
                <a:noFill/>
              </a:ln>
              <a:solidFill>
                <a:schemeClr val="bg2">
                  <a:lumMod val="10000"/>
                </a:schemeClr>
              </a:solidFill>
              <a:effectLst/>
              <a:uLnTx/>
              <a:uFillTx/>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0"/>
            <a:ext cx="9144000" cy="1214422"/>
          </a:xfrm>
        </p:spPr>
        <p:txBody>
          <a:bodyPr>
            <a:normAutofit fontScale="90000"/>
          </a:bodyPr>
          <a:lstStyle/>
          <a:p>
            <a:pPr algn="ctr"/>
            <a:r>
              <a:rPr lang="en-US" sz="2800" dirty="0" smtClean="0">
                <a:solidFill>
                  <a:schemeClr val="tx2">
                    <a:lumMod val="50000"/>
                  </a:schemeClr>
                </a:solidFill>
                <a:latin typeface="+mn-lt"/>
              </a:rPr>
              <a:t>A</a:t>
            </a:r>
            <a:r>
              <a:rPr lang="el-GR" sz="2800" dirty="0" smtClean="0">
                <a:solidFill>
                  <a:schemeClr val="tx2">
                    <a:lumMod val="50000"/>
                  </a:schemeClr>
                </a:solidFill>
                <a:latin typeface="+mn-lt"/>
              </a:rPr>
              <a:t>ντιδραστικής αρχής υπερπλασία φωλεών του </a:t>
            </a:r>
            <a:r>
              <a:rPr lang="en-US" sz="2800" dirty="0" err="1" smtClean="0">
                <a:solidFill>
                  <a:schemeClr val="tx2">
                    <a:lumMod val="50000"/>
                  </a:schemeClr>
                </a:solidFill>
                <a:latin typeface="+mn-lt"/>
              </a:rPr>
              <a:t>Brunn</a:t>
            </a:r>
            <a:r>
              <a:rPr lang="el-GR" sz="2800" dirty="0" smtClean="0">
                <a:solidFill>
                  <a:schemeClr val="tx2">
                    <a:lumMod val="75000"/>
                  </a:schemeClr>
                </a:solidFill>
                <a:latin typeface="+mn-lt"/>
              </a:rPr>
              <a:t/>
            </a:r>
            <a:br>
              <a:rPr lang="el-GR" sz="2800" dirty="0" smtClean="0">
                <a:solidFill>
                  <a:schemeClr val="tx2">
                    <a:lumMod val="75000"/>
                  </a:schemeClr>
                </a:solidFill>
                <a:latin typeface="+mn-lt"/>
              </a:rPr>
            </a:br>
            <a:r>
              <a:rPr lang="el-GR" sz="2200" dirty="0" smtClean="0">
                <a:solidFill>
                  <a:schemeClr val="tx2">
                    <a:lumMod val="75000"/>
                  </a:schemeClr>
                </a:solidFill>
                <a:latin typeface="+mn-lt"/>
              </a:rPr>
              <a:t>Οι φωλιές είναι συνήθως μεγάλες, τοποθετημένες κατά κανόνα σε </a:t>
            </a:r>
            <a:r>
              <a:rPr lang="el-GR" sz="2200" dirty="0" smtClean="0">
                <a:solidFill>
                  <a:schemeClr val="tx2">
                    <a:lumMod val="75000"/>
                  </a:schemeClr>
                </a:solidFill>
                <a:effectLst>
                  <a:outerShdw blurRad="38100" dist="38100" dir="2700000" algn="tl">
                    <a:srgbClr val="000000">
                      <a:alpha val="43137"/>
                    </a:srgbClr>
                  </a:outerShdw>
                </a:effectLst>
                <a:latin typeface="+mn-lt"/>
              </a:rPr>
              <a:t>επιφανειακή</a:t>
            </a:r>
            <a:r>
              <a:rPr lang="el-GR" sz="2200" dirty="0" smtClean="0">
                <a:solidFill>
                  <a:schemeClr val="tx2">
                    <a:lumMod val="75000"/>
                  </a:schemeClr>
                </a:solidFill>
                <a:latin typeface="+mn-lt"/>
              </a:rPr>
              <a:t> μοίρα του χορίου , έχουν </a:t>
            </a:r>
            <a:r>
              <a:rPr lang="el-GR" sz="2200" i="1" dirty="0" smtClean="0">
                <a:solidFill>
                  <a:schemeClr val="tx2">
                    <a:lumMod val="75000"/>
                  </a:schemeClr>
                </a:solidFill>
                <a:effectLst>
                  <a:outerShdw blurRad="38100" dist="38100" dir="2700000" algn="tl">
                    <a:srgbClr val="000000">
                      <a:alpha val="43137"/>
                    </a:srgbClr>
                  </a:outerShdw>
                </a:effectLst>
                <a:latin typeface="+mn-lt"/>
              </a:rPr>
              <a:t>ομαλό</a:t>
            </a:r>
            <a:r>
              <a:rPr lang="el-GR" sz="2200" dirty="0" smtClean="0">
                <a:solidFill>
                  <a:schemeClr val="tx2">
                    <a:lumMod val="75000"/>
                  </a:schemeClr>
                </a:solidFill>
                <a:effectLst>
                  <a:outerShdw blurRad="38100" dist="38100" dir="2700000" algn="tl">
                    <a:srgbClr val="000000">
                      <a:alpha val="43137"/>
                    </a:srgbClr>
                  </a:outerShdw>
                </a:effectLst>
                <a:latin typeface="+mn-lt"/>
              </a:rPr>
              <a:t> σχήμα και διάταξη</a:t>
            </a:r>
            <a:r>
              <a:rPr lang="el-GR" sz="2200" dirty="0" smtClean="0">
                <a:solidFill>
                  <a:schemeClr val="tx2">
                    <a:lumMod val="75000"/>
                  </a:schemeClr>
                </a:solidFill>
                <a:latin typeface="+mn-lt"/>
              </a:rPr>
              <a:t> , γραμμική παρυφή και </a:t>
            </a:r>
            <a:br>
              <a:rPr lang="el-GR" sz="2200" dirty="0" smtClean="0">
                <a:solidFill>
                  <a:schemeClr val="tx2">
                    <a:lumMod val="75000"/>
                  </a:schemeClr>
                </a:solidFill>
                <a:latin typeface="+mn-lt"/>
              </a:rPr>
            </a:br>
            <a:r>
              <a:rPr lang="el-GR" sz="2200" dirty="0" smtClean="0">
                <a:solidFill>
                  <a:schemeClr val="tx2">
                    <a:lumMod val="75000"/>
                  </a:schemeClr>
                </a:solidFill>
                <a:latin typeface="+mn-lt"/>
              </a:rPr>
              <a:t>δεν έχουν </a:t>
            </a:r>
            <a:r>
              <a:rPr lang="el-GR" sz="2200" dirty="0" smtClean="0">
                <a:solidFill>
                  <a:schemeClr val="tx2">
                    <a:lumMod val="75000"/>
                  </a:schemeClr>
                </a:solidFill>
                <a:effectLst>
                  <a:outerShdw blurRad="38100" dist="38100" dir="2700000" algn="tl">
                    <a:srgbClr val="000000">
                      <a:alpha val="43137"/>
                    </a:srgbClr>
                  </a:outerShdw>
                </a:effectLst>
                <a:latin typeface="+mn-lt"/>
              </a:rPr>
              <a:t>πουθενά</a:t>
            </a:r>
            <a:r>
              <a:rPr lang="el-GR" sz="2200" dirty="0" smtClean="0">
                <a:solidFill>
                  <a:schemeClr val="tx2">
                    <a:lumMod val="75000"/>
                  </a:schemeClr>
                </a:solidFill>
                <a:latin typeface="+mn-lt"/>
              </a:rPr>
              <a:t> κυτταρολογική ατυπία.</a:t>
            </a:r>
          </a:p>
        </p:txBody>
      </p:sp>
      <p:pic>
        <p:nvPicPr>
          <p:cNvPr id="10243" name="Picture 3" descr="1,5 Bladder_BrunnsNestHyperplasia4"/>
          <p:cNvPicPr>
            <a:picLocks noChangeAspect="1" noChangeArrowheads="1"/>
          </p:cNvPicPr>
          <p:nvPr/>
        </p:nvPicPr>
        <p:blipFill>
          <a:blip r:embed="rId2" cstate="print"/>
          <a:srcRect/>
          <a:stretch>
            <a:fillRect/>
          </a:stretch>
        </p:blipFill>
        <p:spPr bwMode="auto">
          <a:xfrm>
            <a:off x="539750" y="1341438"/>
            <a:ext cx="8135938" cy="5183187"/>
          </a:xfrm>
          <a:prstGeom prst="rect">
            <a:avLst/>
          </a:prstGeom>
          <a:noFill/>
          <a:ln w="9525">
            <a:noFill/>
            <a:miter lim="800000"/>
            <a:headEnd/>
            <a:tailEnd/>
          </a:ln>
        </p:spPr>
      </p:pic>
      <p:sp>
        <p:nvSpPr>
          <p:cNvPr id="4" name="3 - Ορθογώνιο"/>
          <p:cNvSpPr/>
          <p:nvPr/>
        </p:nvSpPr>
        <p:spPr>
          <a:xfrm>
            <a:off x="0" y="1"/>
            <a:ext cx="9144000" cy="646331"/>
          </a:xfrm>
          <a:prstGeom prst="rect">
            <a:avLst/>
          </a:prstGeom>
        </p:spPr>
        <p:txBody>
          <a:bodyPr wrap="square">
            <a:spAutoFit/>
          </a:bodyPr>
          <a:lstStyle/>
          <a:p>
            <a:pPr algn="ctr"/>
            <a:r>
              <a:rPr lang="el-GR" b="1" dirty="0" smtClean="0">
                <a:solidFill>
                  <a:schemeClr val="accent1">
                    <a:lumMod val="50000"/>
                  </a:schemeClr>
                </a:solidFill>
              </a:rPr>
              <a:t>2</a:t>
            </a:r>
            <a:r>
              <a:rPr lang="el-GR" b="1" baseline="30000" dirty="0" smtClean="0">
                <a:solidFill>
                  <a:schemeClr val="accent1">
                    <a:lumMod val="50000"/>
                  </a:schemeClr>
                </a:solidFill>
              </a:rPr>
              <a:t>ο</a:t>
            </a:r>
            <a:r>
              <a:rPr lang="el-GR" b="1" dirty="0" smtClean="0">
                <a:solidFill>
                  <a:schemeClr val="accent1">
                    <a:lumMod val="50000"/>
                  </a:schemeClr>
                </a:solidFill>
              </a:rPr>
              <a:t> Πρόβλημα</a:t>
            </a:r>
            <a:r>
              <a:rPr lang="en-US" b="1" dirty="0" smtClean="0">
                <a:solidFill>
                  <a:schemeClr val="accent1">
                    <a:lumMod val="50000"/>
                  </a:schemeClr>
                </a:solidFill>
              </a:rPr>
              <a:t>:</a:t>
            </a:r>
            <a:endParaRPr lang="el-GR" b="1" dirty="0" smtClean="0">
              <a:solidFill>
                <a:schemeClr val="accent1">
                  <a:lumMod val="50000"/>
                </a:schemeClr>
              </a:solidFill>
            </a:endParaRPr>
          </a:p>
          <a:p>
            <a:pPr algn="ctr"/>
            <a:r>
              <a:rPr lang="el-GR" b="1" dirty="0" smtClean="0">
                <a:solidFill>
                  <a:schemeClr val="accent1">
                    <a:lumMod val="50000"/>
                  </a:schemeClr>
                </a:solidFill>
              </a:rPr>
              <a:t>Α.  </a:t>
            </a:r>
            <a:r>
              <a:rPr lang="el-GR" b="1" dirty="0" smtClean="0">
                <a:solidFill>
                  <a:schemeClr val="tx2">
                    <a:lumMod val="50000"/>
                  </a:schemeClr>
                </a:solidFill>
              </a:rPr>
              <a:t>Ανεστραμμένες ουροθηλιακές εξεργασίες με</a:t>
            </a:r>
            <a:r>
              <a:rPr lang="en-US" b="1" dirty="0" smtClean="0">
                <a:solidFill>
                  <a:schemeClr val="tx2">
                    <a:lumMod val="50000"/>
                  </a:schemeClr>
                </a:solidFill>
              </a:rPr>
              <a:t> </a:t>
            </a:r>
            <a:r>
              <a:rPr lang="el-GR" b="1" dirty="0" smtClean="0">
                <a:solidFill>
                  <a:schemeClr val="tx2">
                    <a:lumMod val="50000"/>
                  </a:schemeClr>
                </a:solidFill>
              </a:rPr>
              <a:t> ή </a:t>
            </a:r>
            <a:r>
              <a:rPr lang="en-US" b="1" dirty="0" smtClean="0">
                <a:solidFill>
                  <a:schemeClr val="tx2">
                    <a:lumMod val="50000"/>
                  </a:schemeClr>
                </a:solidFill>
              </a:rPr>
              <a:t> </a:t>
            </a:r>
            <a:r>
              <a:rPr lang="el-GR" b="1" dirty="0" smtClean="0">
                <a:solidFill>
                  <a:schemeClr val="tx2">
                    <a:lumMod val="50000"/>
                  </a:schemeClr>
                </a:solidFill>
              </a:rPr>
              <a:t>χωρίς διηθητική ανάπτυξη </a:t>
            </a:r>
            <a:endParaRPr lang="en-US" b="1" dirty="0" smtClean="0">
              <a:solidFill>
                <a:schemeClr val="tx2">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3"/>
                                        </p:tgtEl>
                                        <p:attrNameLst>
                                          <p:attrName>style.visibility</p:attrName>
                                        </p:attrNameLst>
                                      </p:cBhvr>
                                      <p:to>
                                        <p:strVal val="visible"/>
                                      </p:to>
                                    </p:set>
                                    <p:animEffect transition="in" filter="fade">
                                      <p:cBhvr>
                                        <p:cTn id="12" dur="500"/>
                                        <p:tgtEl>
                                          <p:spTgt spid="102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242"/>
                                        </p:tgtEl>
                                        <p:attrNameLst>
                                          <p:attrName>style.visibility</p:attrName>
                                        </p:attrNameLst>
                                      </p:cBhvr>
                                      <p:to>
                                        <p:strVal val="visible"/>
                                      </p:to>
                                    </p:set>
                                    <p:animEffect transition="in" filter="fade">
                                      <p:cBhvr>
                                        <p:cTn id="1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4357686" cy="1643050"/>
          </a:xfrm>
        </p:spPr>
        <p:txBody>
          <a:bodyPr>
            <a:noAutofit/>
          </a:bodyPr>
          <a:lstStyle/>
          <a:p>
            <a:pPr algn="ctr"/>
            <a:r>
              <a:rPr lang="el-GR" sz="2400" b="1" spc="300" dirty="0" smtClean="0">
                <a:solidFill>
                  <a:schemeClr val="tx2">
                    <a:lumMod val="50000"/>
                  </a:schemeClr>
                </a:solidFill>
                <a:latin typeface="+mn-lt"/>
              </a:rPr>
              <a:t>Εμφωλεασμένης ποικιλίας</a:t>
            </a:r>
            <a:r>
              <a:rPr lang="el-GR" sz="2400" b="1" dirty="0" smtClean="0">
                <a:solidFill>
                  <a:schemeClr val="tx2">
                    <a:lumMod val="50000"/>
                  </a:schemeClr>
                </a:solidFill>
                <a:latin typeface="+mn-lt"/>
              </a:rPr>
              <a:t> </a:t>
            </a:r>
            <a:br>
              <a:rPr lang="el-GR" sz="2400" b="1" dirty="0" smtClean="0">
                <a:solidFill>
                  <a:schemeClr val="tx2">
                    <a:lumMod val="50000"/>
                  </a:schemeClr>
                </a:solidFill>
                <a:latin typeface="+mn-lt"/>
              </a:rPr>
            </a:br>
            <a:r>
              <a:rPr lang="el-GR" sz="2400" b="1" dirty="0" smtClean="0">
                <a:solidFill>
                  <a:schemeClr val="tx2">
                    <a:lumMod val="50000"/>
                  </a:schemeClr>
                </a:solidFill>
                <a:latin typeface="+mn-lt"/>
              </a:rPr>
              <a:t>ουροθηλιακό </a:t>
            </a:r>
            <a:r>
              <a:rPr lang="el-GR" sz="2400" b="1" dirty="0" smtClean="0">
                <a:solidFill>
                  <a:schemeClr val="tx2">
                    <a:lumMod val="50000"/>
                  </a:schemeClr>
                </a:solidFill>
                <a:effectLst>
                  <a:outerShdw blurRad="38100" dist="38100" dir="2700000" algn="tl">
                    <a:srgbClr val="000000">
                      <a:alpha val="43137"/>
                    </a:srgbClr>
                  </a:outerShdw>
                </a:effectLst>
                <a:latin typeface="+mn-lt"/>
              </a:rPr>
              <a:t>καρκίνωμα</a:t>
            </a:r>
            <a:br>
              <a:rPr lang="el-GR" sz="2400" b="1" dirty="0" smtClean="0">
                <a:solidFill>
                  <a:schemeClr val="tx2">
                    <a:lumMod val="50000"/>
                  </a:schemeClr>
                </a:solidFill>
                <a:effectLst>
                  <a:outerShdw blurRad="38100" dist="38100" dir="2700000" algn="tl">
                    <a:srgbClr val="000000">
                      <a:alpha val="43137"/>
                    </a:srgbClr>
                  </a:outerShdw>
                </a:effectLst>
                <a:latin typeface="+mn-lt"/>
              </a:rPr>
            </a:br>
            <a:r>
              <a:rPr lang="el-GR" sz="1200" b="1" dirty="0" smtClean="0">
                <a:solidFill>
                  <a:schemeClr val="tx2">
                    <a:lumMod val="50000"/>
                  </a:schemeClr>
                </a:solidFill>
                <a:effectLst>
                  <a:outerShdw blurRad="38100" dist="38100" dir="2700000" algn="tl">
                    <a:srgbClr val="000000">
                      <a:alpha val="43137"/>
                    </a:srgbClr>
                  </a:outerShdw>
                </a:effectLst>
                <a:latin typeface="+mn-lt"/>
              </a:rPr>
              <a:t>(κακής πρόγνωσης, ιδιαίτερη ιστολογική ποικιλία) </a:t>
            </a:r>
            <a:r>
              <a:rPr lang="el-GR" sz="1200" b="1" dirty="0" smtClean="0">
                <a:effectLst>
                  <a:outerShdw blurRad="38100" dist="38100" dir="2700000" algn="tl">
                    <a:srgbClr val="000000">
                      <a:alpha val="43137"/>
                    </a:srgbClr>
                  </a:outerShdw>
                </a:effectLst>
                <a:latin typeface="+mn-lt"/>
              </a:rPr>
              <a:t/>
            </a:r>
            <a:br>
              <a:rPr lang="el-GR" sz="1200" b="1" dirty="0" smtClean="0">
                <a:effectLst>
                  <a:outerShdw blurRad="38100" dist="38100" dir="2700000" algn="tl">
                    <a:srgbClr val="000000">
                      <a:alpha val="43137"/>
                    </a:srgbClr>
                  </a:outerShdw>
                </a:effectLst>
                <a:latin typeface="+mn-lt"/>
              </a:rPr>
            </a:br>
            <a:r>
              <a:rPr lang="el-GR" sz="1400" b="1" dirty="0" smtClean="0">
                <a:effectLst>
                  <a:outerShdw blurRad="38100" dist="38100" dir="2700000" algn="tl">
                    <a:srgbClr val="000000">
                      <a:alpha val="43137"/>
                    </a:srgbClr>
                  </a:outerShdw>
                </a:effectLst>
                <a:latin typeface="+mn-lt"/>
              </a:rPr>
              <a:t/>
            </a:r>
            <a:br>
              <a:rPr lang="el-GR" sz="1400" b="1" dirty="0" smtClean="0">
                <a:effectLst>
                  <a:outerShdw blurRad="38100" dist="38100" dir="2700000" algn="tl">
                    <a:srgbClr val="000000">
                      <a:alpha val="43137"/>
                    </a:srgbClr>
                  </a:outerShdw>
                </a:effectLst>
                <a:latin typeface="+mn-lt"/>
              </a:rPr>
            </a:br>
            <a:endParaRPr lang="el-GR" sz="1400" dirty="0">
              <a:latin typeface="+mn-lt"/>
            </a:endParaRPr>
          </a:p>
        </p:txBody>
      </p:sp>
      <p:sp>
        <p:nvSpPr>
          <p:cNvPr id="6" name="Rectangle 5"/>
          <p:cNvSpPr/>
          <p:nvPr/>
        </p:nvSpPr>
        <p:spPr>
          <a:xfrm>
            <a:off x="0" y="1214423"/>
            <a:ext cx="4357686" cy="5909310"/>
          </a:xfrm>
          <a:prstGeom prst="rect">
            <a:avLst/>
          </a:prstGeom>
        </p:spPr>
        <p:txBody>
          <a:bodyPr wrap="square">
            <a:spAutoFit/>
          </a:bodyPr>
          <a:lstStyle/>
          <a:p>
            <a:pPr algn="just"/>
            <a:r>
              <a:rPr lang="el-GR" sz="2000" dirty="0" smtClean="0">
                <a:solidFill>
                  <a:schemeClr val="accent1">
                    <a:lumMod val="50000"/>
                  </a:schemeClr>
                </a:solidFill>
              </a:rPr>
              <a:t>Συχνά</a:t>
            </a:r>
            <a:r>
              <a:rPr lang="el-GR" sz="2000" b="1" dirty="0" smtClean="0">
                <a:solidFill>
                  <a:schemeClr val="accent1">
                    <a:lumMod val="50000"/>
                  </a:schemeClr>
                </a:solidFill>
                <a:effectLst>
                  <a:outerShdw blurRad="38100" dist="38100" dir="2700000" algn="tl">
                    <a:srgbClr val="000000">
                      <a:alpha val="43137"/>
                    </a:srgbClr>
                  </a:outerShdw>
                </a:effectLst>
              </a:rPr>
              <a:t> μ</a:t>
            </a:r>
            <a:r>
              <a:rPr lang="el-GR" sz="2000" dirty="0" smtClean="0">
                <a:solidFill>
                  <a:schemeClr val="accent1">
                    <a:lumMod val="50000"/>
                  </a:schemeClr>
                </a:solidFill>
                <a:effectLst>
                  <a:outerShdw blurRad="38100" dist="38100" dir="2700000" algn="tl">
                    <a:srgbClr val="000000">
                      <a:alpha val="43137"/>
                    </a:srgbClr>
                  </a:outerShdw>
                </a:effectLst>
              </a:rPr>
              <a:t>ικρότερου</a:t>
            </a:r>
            <a:r>
              <a:rPr lang="el-GR" sz="2000" dirty="0" smtClean="0">
                <a:solidFill>
                  <a:schemeClr val="accent1">
                    <a:lumMod val="50000"/>
                  </a:schemeClr>
                </a:solidFill>
              </a:rPr>
              <a:t> μεγέθους οι φωλιές  ή τα σωλήνια συγκριτικά με εκείνες του </a:t>
            </a:r>
            <a:r>
              <a:rPr lang="en-US" sz="2000" dirty="0" err="1" smtClean="0">
                <a:solidFill>
                  <a:schemeClr val="accent1">
                    <a:lumMod val="50000"/>
                  </a:schemeClr>
                </a:solidFill>
              </a:rPr>
              <a:t>Brunn</a:t>
            </a:r>
            <a:r>
              <a:rPr lang="el-GR" sz="2000" dirty="0" smtClean="0">
                <a:solidFill>
                  <a:schemeClr val="accent1">
                    <a:lumMod val="50000"/>
                  </a:schemeClr>
                </a:solidFill>
              </a:rPr>
              <a:t> ή εκείνα της αδενικής κυστίτιδας,αντίστοιχα. Κυρίως </a:t>
            </a:r>
            <a:r>
              <a:rPr lang="el-GR" sz="2000" u="sng" dirty="0" smtClean="0">
                <a:solidFill>
                  <a:schemeClr val="accent1">
                    <a:lumMod val="50000"/>
                  </a:schemeClr>
                </a:solidFill>
              </a:rPr>
              <a:t>στις </a:t>
            </a:r>
            <a:r>
              <a:rPr lang="el-GR" sz="2000" u="sng" dirty="0" smtClean="0">
                <a:solidFill>
                  <a:schemeClr val="accent1">
                    <a:lumMod val="50000"/>
                  </a:schemeClr>
                </a:solidFill>
                <a:effectLst>
                  <a:outerShdw blurRad="38100" dist="38100" dir="2700000" algn="tl">
                    <a:srgbClr val="000000">
                      <a:alpha val="43137"/>
                    </a:srgbClr>
                  </a:outerShdw>
                </a:effectLst>
              </a:rPr>
              <a:t>βαθύτερες μοίρες,</a:t>
            </a:r>
            <a:r>
              <a:rPr lang="el-GR" sz="2000" dirty="0" smtClean="0">
                <a:solidFill>
                  <a:schemeClr val="accent1">
                    <a:lumMod val="50000"/>
                  </a:schemeClr>
                </a:solidFill>
                <a:effectLst>
                  <a:outerShdw blurRad="38100" dist="38100" dir="2700000" algn="tl">
                    <a:srgbClr val="000000">
                      <a:alpha val="43137"/>
                    </a:srgbClr>
                  </a:outerShdw>
                </a:effectLst>
              </a:rPr>
              <a:t> </a:t>
            </a:r>
            <a:r>
              <a:rPr lang="el-GR" sz="2000" dirty="0" smtClean="0">
                <a:solidFill>
                  <a:schemeClr val="accent1">
                    <a:lumMod val="50000"/>
                  </a:schemeClr>
                </a:solidFill>
              </a:rPr>
              <a:t>πιθανή </a:t>
            </a:r>
            <a:r>
              <a:rPr lang="el-GR" sz="2000" b="1" dirty="0" smtClean="0">
                <a:solidFill>
                  <a:schemeClr val="accent1">
                    <a:lumMod val="50000"/>
                  </a:schemeClr>
                </a:solidFill>
              </a:rPr>
              <a:t>συρρέουσα διάταξη ή και εμφανώς διηθητικό πρότυπο, ανώμαλο περίγραμμα, αναστομώσεις</a:t>
            </a:r>
            <a:r>
              <a:rPr lang="el-GR" sz="2000" dirty="0" smtClean="0">
                <a:solidFill>
                  <a:schemeClr val="accent1">
                    <a:lumMod val="50000"/>
                  </a:schemeClr>
                </a:solidFill>
              </a:rPr>
              <a:t> και αναγνωρίσιμη, μετρίου βαθμού </a:t>
            </a:r>
            <a:r>
              <a:rPr lang="el-GR" sz="2000" b="1" dirty="0" smtClean="0">
                <a:solidFill>
                  <a:schemeClr val="accent1">
                    <a:lumMod val="50000"/>
                  </a:schemeClr>
                </a:solidFill>
              </a:rPr>
              <a:t>κυτταρική ατυπία </a:t>
            </a:r>
            <a:r>
              <a:rPr lang="el-GR" sz="2000" dirty="0" smtClean="0">
                <a:solidFill>
                  <a:schemeClr val="accent1">
                    <a:lumMod val="50000"/>
                  </a:schemeClr>
                </a:solidFill>
              </a:rPr>
              <a:t>με πυρηνική διόγκωση και προβάλλοντα πυρήνια. Σε μια επιφανειακή βιοψία, είναι κρίσιμο να μεταφέρουμε στον ουρολόγο ότι ο όγκος έχει  </a:t>
            </a:r>
            <a:r>
              <a:rPr lang="el-GR" sz="2000" dirty="0" smtClean="0">
                <a:solidFill>
                  <a:schemeClr val="accent1">
                    <a:lumMod val="50000"/>
                  </a:schemeClr>
                </a:solidFill>
                <a:effectLst>
                  <a:outerShdw blurRad="38100" dist="38100" dir="2700000" algn="tl">
                    <a:srgbClr val="000000">
                      <a:alpha val="43137"/>
                    </a:srgbClr>
                  </a:outerShdw>
                </a:effectLst>
              </a:rPr>
              <a:t>εμφωλεασμένη μορφολογία </a:t>
            </a:r>
            <a:r>
              <a:rPr lang="el-GR" sz="2000" dirty="0" smtClean="0">
                <a:solidFill>
                  <a:schemeClr val="accent1">
                    <a:lumMod val="50000"/>
                  </a:schemeClr>
                </a:solidFill>
              </a:rPr>
              <a:t>και πρέπει να ακολουθήσει  επαναληπτική βιοψία με </a:t>
            </a:r>
            <a:r>
              <a:rPr lang="el-GR" sz="2000" b="1" dirty="0" smtClean="0">
                <a:solidFill>
                  <a:schemeClr val="accent1">
                    <a:lumMod val="50000"/>
                  </a:schemeClr>
                </a:solidFill>
              </a:rPr>
              <a:t>δειγματοληψία του εξωστήρα μυ</a:t>
            </a:r>
            <a:r>
              <a:rPr lang="el-GR" sz="2000" dirty="0" smtClean="0">
                <a:solidFill>
                  <a:schemeClr val="accent1">
                    <a:lumMod val="50000"/>
                  </a:schemeClr>
                </a:solidFill>
              </a:rPr>
              <a:t>, ο οποίος συχνά βρίσκεται διηθημένος. </a:t>
            </a:r>
            <a:r>
              <a:rPr lang="el-GR" b="1" dirty="0" smtClean="0">
                <a:effectLst>
                  <a:outerShdw blurRad="38100" dist="38100" dir="2700000" algn="tl">
                    <a:srgbClr val="000000">
                      <a:alpha val="43137"/>
                    </a:srgbClr>
                  </a:outerShdw>
                </a:effectLst>
              </a:rPr>
              <a:t/>
            </a:r>
            <a:br>
              <a:rPr lang="el-GR" b="1" dirty="0" smtClean="0">
                <a:effectLst>
                  <a:outerShdw blurRad="38100" dist="38100" dir="2700000" algn="tl">
                    <a:srgbClr val="000000">
                      <a:alpha val="43137"/>
                    </a:srgbClr>
                  </a:outerShdw>
                </a:effectLst>
              </a:rPr>
            </a:br>
            <a:endParaRPr lang="el-GR" dirty="0"/>
          </a:p>
        </p:txBody>
      </p:sp>
      <p:pic>
        <p:nvPicPr>
          <p:cNvPr id="22529" name="Picture 1" descr="C:\Users\αγαπουλακι\Desktop\UrinaryBladder_Variants_Nested1.jpg"/>
          <p:cNvPicPr>
            <a:picLocks noChangeAspect="1" noChangeArrowheads="1"/>
          </p:cNvPicPr>
          <p:nvPr/>
        </p:nvPicPr>
        <p:blipFill>
          <a:blip r:embed="rId2"/>
          <a:srcRect/>
          <a:stretch>
            <a:fillRect/>
          </a:stretch>
        </p:blipFill>
        <p:spPr bwMode="auto">
          <a:xfrm>
            <a:off x="4429124" y="214290"/>
            <a:ext cx="4412767" cy="3143247"/>
          </a:xfrm>
          <a:prstGeom prst="rect">
            <a:avLst/>
          </a:prstGeom>
          <a:noFill/>
        </p:spPr>
      </p:pic>
      <p:pic>
        <p:nvPicPr>
          <p:cNvPr id="22530" name="Picture 2" descr="C:\Users\αγαπουλακι\Desktop\UrinaryBladder_Variants_Nested6.jpg"/>
          <p:cNvPicPr>
            <a:picLocks noChangeAspect="1" noChangeArrowheads="1"/>
          </p:cNvPicPr>
          <p:nvPr/>
        </p:nvPicPr>
        <p:blipFill>
          <a:blip r:embed="rId3"/>
          <a:srcRect/>
          <a:stretch>
            <a:fillRect/>
          </a:stretch>
        </p:blipFill>
        <p:spPr bwMode="auto">
          <a:xfrm>
            <a:off x="4429124" y="3500438"/>
            <a:ext cx="4429156" cy="3188992"/>
          </a:xfrm>
          <a:prstGeom prst="rect">
            <a:avLst/>
          </a:prstGeom>
          <a:noFill/>
        </p:spPr>
      </p:pic>
      <p:pic>
        <p:nvPicPr>
          <p:cNvPr id="22531" name="Picture 3" descr="C:\Users\αγαπουλακι\Desktop\UrinaryBladder_Variants_Nested7.jpg"/>
          <p:cNvPicPr>
            <a:picLocks noChangeAspect="1" noChangeArrowheads="1"/>
          </p:cNvPicPr>
          <p:nvPr/>
        </p:nvPicPr>
        <p:blipFill>
          <a:blip r:embed="rId4"/>
          <a:srcRect/>
          <a:stretch>
            <a:fillRect/>
          </a:stretch>
        </p:blipFill>
        <p:spPr bwMode="auto">
          <a:xfrm rot="5400000">
            <a:off x="3509961" y="1204891"/>
            <a:ext cx="6191250" cy="4495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2529"/>
                                        </p:tgtEl>
                                      </p:cBhvr>
                                    </p:animEffect>
                                    <p:set>
                                      <p:cBhvr>
                                        <p:cTn id="7" dur="1" fill="hold">
                                          <p:stCondLst>
                                            <p:cond delay="499"/>
                                          </p:stCondLst>
                                        </p:cTn>
                                        <p:tgtEl>
                                          <p:spTgt spid="2252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2530"/>
                                        </p:tgtEl>
                                      </p:cBhvr>
                                    </p:animEffect>
                                    <p:set>
                                      <p:cBhvr>
                                        <p:cTn id="10" dur="1" fill="hold">
                                          <p:stCondLst>
                                            <p:cond delay="499"/>
                                          </p:stCondLst>
                                        </p:cTn>
                                        <p:tgtEl>
                                          <p:spTgt spid="2253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531"/>
                                        </p:tgtEl>
                                        <p:attrNameLst>
                                          <p:attrName>style.visibility</p:attrName>
                                        </p:attrNameLst>
                                      </p:cBhvr>
                                      <p:to>
                                        <p:strVal val="visible"/>
                                      </p:to>
                                    </p:set>
                                    <p:animEffect transition="in" filter="fade">
                                      <p:cBhvr>
                                        <p:cTn id="15" dur="500"/>
                                        <p:tgtEl>
                                          <p:spTgt spid="2253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0"/>
            <a:ext cx="9144000" cy="2143116"/>
          </a:xfrm>
        </p:spPr>
        <p:txBody>
          <a:bodyPr>
            <a:normAutofit fontScale="90000"/>
          </a:bodyPr>
          <a:lstStyle/>
          <a:p>
            <a:pPr algn="ctr" eaLnBrk="1" hangingPunct="1"/>
            <a:r>
              <a:rPr lang="el-GR" sz="2800" b="1" dirty="0" smtClean="0">
                <a:solidFill>
                  <a:srgbClr val="002060"/>
                </a:solidFill>
                <a:latin typeface="+mn-lt"/>
              </a:rPr>
              <a:t>Ανεστραμμένο </a:t>
            </a:r>
            <a:r>
              <a:rPr lang="el-GR" sz="2800" dirty="0" smtClean="0">
                <a:solidFill>
                  <a:srgbClr val="002060"/>
                </a:solidFill>
                <a:latin typeface="+mn-lt"/>
              </a:rPr>
              <a:t>ουροθηλιακό </a:t>
            </a:r>
            <a:r>
              <a:rPr lang="el-GR" sz="2800" b="1" dirty="0" smtClean="0">
                <a:solidFill>
                  <a:srgbClr val="002060"/>
                </a:solidFill>
                <a:latin typeface="+mn-lt"/>
              </a:rPr>
              <a:t>θήλωμα</a:t>
            </a:r>
            <a:r>
              <a:rPr lang="el-GR" sz="2800" dirty="0" smtClean="0">
                <a:solidFill>
                  <a:srgbClr val="002060"/>
                </a:solidFill>
                <a:latin typeface="+mn-lt"/>
              </a:rPr>
              <a:t>.</a:t>
            </a:r>
            <a:br>
              <a:rPr lang="el-GR" sz="2800" dirty="0" smtClean="0">
                <a:solidFill>
                  <a:srgbClr val="002060"/>
                </a:solidFill>
                <a:latin typeface="+mn-lt"/>
              </a:rPr>
            </a:br>
            <a:r>
              <a:rPr lang="el-GR" sz="2800" dirty="0" smtClean="0">
                <a:solidFill>
                  <a:srgbClr val="002060"/>
                </a:solidFill>
                <a:latin typeface="+mn-lt"/>
              </a:rPr>
              <a:t/>
            </a:r>
            <a:br>
              <a:rPr lang="el-GR" sz="2800" dirty="0" smtClean="0">
                <a:solidFill>
                  <a:srgbClr val="002060"/>
                </a:solidFill>
                <a:latin typeface="+mn-lt"/>
              </a:rPr>
            </a:br>
            <a:r>
              <a:rPr lang="el-GR" sz="1800" dirty="0" smtClean="0">
                <a:solidFill>
                  <a:srgbClr val="002060"/>
                </a:solidFill>
                <a:latin typeface="+mn-lt"/>
              </a:rPr>
              <a:t>Πιθανώς προβάλλουσα αλλοίωση αλλά οπωσδήποτε με ανεστραμμένο πρότυπο, </a:t>
            </a:r>
            <a:r>
              <a:rPr lang="el-GR" sz="1800" b="1" dirty="0" smtClean="0">
                <a:solidFill>
                  <a:srgbClr val="002060"/>
                </a:solidFill>
                <a:latin typeface="+mn-lt"/>
              </a:rPr>
              <a:t>λεία </a:t>
            </a:r>
            <a:r>
              <a:rPr lang="el-GR" sz="1800" dirty="0" smtClean="0">
                <a:solidFill>
                  <a:srgbClr val="002060"/>
                </a:solidFill>
                <a:latin typeface="+mn-lt"/>
              </a:rPr>
              <a:t>επιφάνεια και </a:t>
            </a:r>
            <a:r>
              <a:rPr lang="el-GR" sz="1800" b="1" dirty="0" smtClean="0">
                <a:solidFill>
                  <a:srgbClr val="002060"/>
                </a:solidFill>
                <a:latin typeface="+mn-lt"/>
              </a:rPr>
              <a:t>απόν ή ελάχιστο  </a:t>
            </a:r>
            <a:r>
              <a:rPr lang="el-GR" sz="1800" dirty="0" smtClean="0">
                <a:solidFill>
                  <a:srgbClr val="002060"/>
                </a:solidFill>
                <a:latin typeface="+mn-lt"/>
              </a:rPr>
              <a:t>εξωφυτικό  θηλώδες  συστατικό.  </a:t>
            </a:r>
            <a:r>
              <a:rPr lang="el-GR" sz="1800" b="1" dirty="0" smtClean="0">
                <a:solidFill>
                  <a:srgbClr val="002060"/>
                </a:solidFill>
                <a:latin typeface="+mn-lt"/>
              </a:rPr>
              <a:t>Καλώς αφοριζόμενη αλλοίωση με ομαλή βάση. </a:t>
            </a:r>
            <a:r>
              <a:rPr lang="el-GR" sz="1800" dirty="0" smtClean="0">
                <a:solidFill>
                  <a:srgbClr val="002060"/>
                </a:solidFill>
                <a:latin typeface="+mn-lt"/>
              </a:rPr>
              <a:t>Απουσία διήθησης. </a:t>
            </a:r>
            <a:r>
              <a:rPr lang="el-GR" sz="1800" b="1" dirty="0" smtClean="0">
                <a:solidFill>
                  <a:srgbClr val="002060"/>
                </a:solidFill>
                <a:latin typeface="+mn-lt"/>
              </a:rPr>
              <a:t>Απούσα ή ελάχιστη κυτταρική ατυπία</a:t>
            </a:r>
            <a:r>
              <a:rPr lang="el-GR" sz="1800" dirty="0" smtClean="0">
                <a:solidFill>
                  <a:srgbClr val="002060"/>
                </a:solidFill>
                <a:latin typeface="+mn-lt"/>
              </a:rPr>
              <a:t>. Υποποικιλίες</a:t>
            </a:r>
            <a:r>
              <a:rPr lang="en-US" sz="1800" dirty="0" smtClean="0">
                <a:solidFill>
                  <a:srgbClr val="002060"/>
                </a:solidFill>
                <a:latin typeface="+mn-lt"/>
              </a:rPr>
              <a:t>: </a:t>
            </a:r>
            <a:r>
              <a:rPr lang="el-GR" sz="1800" dirty="0" smtClean="0">
                <a:solidFill>
                  <a:srgbClr val="002060"/>
                </a:solidFill>
                <a:latin typeface="+mn-lt"/>
              </a:rPr>
              <a:t>κλασική δοκιδωτή ή αδενική.  Η ανεστραμμένη επέκταση ενός ουροθηλιακού καρκινώματος εντός φωλεών του </a:t>
            </a:r>
            <a:r>
              <a:rPr lang="en-US" sz="1800" dirty="0" err="1" smtClean="0">
                <a:solidFill>
                  <a:srgbClr val="002060"/>
                </a:solidFill>
                <a:latin typeface="+mn-lt"/>
              </a:rPr>
              <a:t>Brunn</a:t>
            </a:r>
            <a:r>
              <a:rPr lang="el-GR" sz="1800" dirty="0" smtClean="0">
                <a:solidFill>
                  <a:srgbClr val="002060"/>
                </a:solidFill>
                <a:latin typeface="+mn-lt"/>
              </a:rPr>
              <a:t>  όφειλε να εμφανίζει μεγαλύτερη ατυπία και μεγαλύτερη μιτωτική δραστηριότητα ˙ συνήθως δε, </a:t>
            </a:r>
            <a:br>
              <a:rPr lang="el-GR" sz="1800" dirty="0" smtClean="0">
                <a:solidFill>
                  <a:srgbClr val="002060"/>
                </a:solidFill>
                <a:latin typeface="+mn-lt"/>
              </a:rPr>
            </a:br>
            <a:r>
              <a:rPr lang="el-GR" sz="1800" dirty="0" smtClean="0">
                <a:solidFill>
                  <a:srgbClr val="002060"/>
                </a:solidFill>
                <a:latin typeface="+mn-lt"/>
              </a:rPr>
              <a:t>θα συνυπήρχε  θηλώδες συστατικό.</a:t>
            </a:r>
          </a:p>
        </p:txBody>
      </p:sp>
      <p:pic>
        <p:nvPicPr>
          <p:cNvPr id="33795" name="Picture 3" descr="6,6 Bladder_Inv_Papilloma6"/>
          <p:cNvPicPr>
            <a:picLocks noChangeAspect="1" noChangeArrowheads="1"/>
          </p:cNvPicPr>
          <p:nvPr/>
        </p:nvPicPr>
        <p:blipFill>
          <a:blip r:embed="rId2" cstate="print"/>
          <a:srcRect t="3749"/>
          <a:stretch>
            <a:fillRect/>
          </a:stretch>
        </p:blipFill>
        <p:spPr bwMode="auto">
          <a:xfrm rot="5400000">
            <a:off x="-869768" y="2798569"/>
            <a:ext cx="4473215" cy="2733680"/>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rot="16200000">
            <a:off x="5445331" y="2555671"/>
            <a:ext cx="4643470" cy="3389733"/>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2714612" y="2486644"/>
            <a:ext cx="3357586" cy="2513992"/>
          </a:xfrm>
          <a:prstGeom prst="rect">
            <a:avLst/>
          </a:prstGeom>
          <a:noFill/>
          <a:ln w="9525">
            <a:noFill/>
            <a:miter lim="800000"/>
            <a:headEnd/>
            <a:tailEnd/>
          </a:ln>
        </p:spPr>
      </p:pic>
      <p:pic>
        <p:nvPicPr>
          <p:cNvPr id="7" name="Picture 2" descr="http://coursewareobjects.elsevier.com/objects/elr/ExpertConsult/Bostwick/urologic2e/IC/images/006031A.jpg"/>
          <p:cNvPicPr>
            <a:picLocks noChangeAspect="1" noChangeArrowheads="1"/>
          </p:cNvPicPr>
          <p:nvPr/>
        </p:nvPicPr>
        <p:blipFill>
          <a:blip r:embed="rId5" cstate="print"/>
          <a:srcRect/>
          <a:stretch>
            <a:fillRect/>
          </a:stretch>
        </p:blipFill>
        <p:spPr bwMode="auto">
          <a:xfrm flipH="1">
            <a:off x="2714609" y="4714884"/>
            <a:ext cx="3422813" cy="257176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fade">
                                      <p:cBhvr>
                                        <p:cTn id="7" dur="5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214422"/>
          </a:xfrm>
        </p:spPr>
        <p:txBody>
          <a:bodyPr>
            <a:noAutofit/>
          </a:bodyPr>
          <a:lstStyle/>
          <a:p>
            <a:pPr algn="ctr"/>
            <a:r>
              <a:rPr lang="el-GR" sz="1800" b="1" dirty="0" smtClean="0">
                <a:solidFill>
                  <a:srgbClr val="7030A0"/>
                </a:solidFill>
                <a:effectLst>
                  <a:outerShdw blurRad="38100" dist="38100" dir="2700000" algn="tl">
                    <a:srgbClr val="000000">
                      <a:alpha val="43137"/>
                    </a:srgbClr>
                  </a:outerShdw>
                </a:effectLst>
                <a:latin typeface="+mn-lt"/>
              </a:rPr>
              <a:t>Ανεστραμμένο, </a:t>
            </a:r>
            <a:r>
              <a:rPr lang="el-GR" sz="1800" b="1" u="sng" dirty="0" smtClean="0">
                <a:solidFill>
                  <a:srgbClr val="7030A0"/>
                </a:solidFill>
                <a:effectLst>
                  <a:outerShdw blurRad="38100" dist="38100" dir="2700000" algn="tl">
                    <a:srgbClr val="000000">
                      <a:alpha val="43137"/>
                    </a:srgbClr>
                  </a:outerShdw>
                </a:effectLst>
                <a:latin typeface="+mn-lt"/>
              </a:rPr>
              <a:t>ομαλού περιγράμματος</a:t>
            </a:r>
            <a:r>
              <a:rPr lang="el-GR" sz="1800" b="1" dirty="0" smtClean="0">
                <a:solidFill>
                  <a:srgbClr val="7030A0"/>
                </a:solidFill>
                <a:effectLst>
                  <a:outerShdw blurRad="38100" dist="38100" dir="2700000" algn="tl">
                    <a:srgbClr val="000000">
                      <a:alpha val="43137"/>
                    </a:srgbClr>
                  </a:outerShdw>
                </a:effectLst>
                <a:latin typeface="+mn-lt"/>
              </a:rPr>
              <a:t> </a:t>
            </a:r>
            <a:r>
              <a:rPr lang="el-GR" sz="1800" b="1" dirty="0" smtClean="0">
                <a:solidFill>
                  <a:srgbClr val="7030A0"/>
                </a:solidFill>
                <a:latin typeface="+mn-lt"/>
              </a:rPr>
              <a:t> πρότυπο ουροθηλιακού </a:t>
            </a:r>
            <a:r>
              <a:rPr lang="el-GR" sz="1800" b="1" dirty="0" smtClean="0">
                <a:solidFill>
                  <a:srgbClr val="7030A0"/>
                </a:solidFill>
                <a:effectLst>
                  <a:outerShdw blurRad="38100" dist="38100" dir="2700000" algn="tl">
                    <a:srgbClr val="000000">
                      <a:alpha val="43137"/>
                    </a:srgbClr>
                  </a:outerShdw>
                </a:effectLst>
                <a:latin typeface="+mn-lt"/>
              </a:rPr>
              <a:t>καρκινώματος</a:t>
            </a:r>
            <a:r>
              <a:rPr lang="el-GR" sz="1400" b="1" dirty="0" smtClean="0">
                <a:solidFill>
                  <a:srgbClr val="7030A0"/>
                </a:solidFill>
                <a:effectLst>
                  <a:outerShdw blurRad="38100" dist="38100" dir="2700000" algn="tl">
                    <a:srgbClr val="000000">
                      <a:alpha val="43137"/>
                    </a:srgbClr>
                  </a:outerShdw>
                </a:effectLst>
                <a:latin typeface="+mn-lt"/>
              </a:rPr>
              <a:t/>
            </a:r>
            <a:br>
              <a:rPr lang="el-GR" sz="1400" b="1" dirty="0" smtClean="0">
                <a:solidFill>
                  <a:srgbClr val="7030A0"/>
                </a:solidFill>
                <a:effectLst>
                  <a:outerShdw blurRad="38100" dist="38100" dir="2700000" algn="tl">
                    <a:srgbClr val="000000">
                      <a:alpha val="43137"/>
                    </a:srgbClr>
                  </a:outerShdw>
                </a:effectLst>
                <a:latin typeface="+mn-lt"/>
              </a:rPr>
            </a:br>
            <a:r>
              <a:rPr lang="el-GR" sz="1400" b="1" dirty="0" smtClean="0">
                <a:solidFill>
                  <a:srgbClr val="7030A0"/>
                </a:solidFill>
                <a:effectLst>
                  <a:outerShdw blurRad="38100" dist="38100" dir="2700000" algn="tl">
                    <a:srgbClr val="000000">
                      <a:alpha val="43137"/>
                    </a:srgbClr>
                  </a:outerShdw>
                </a:effectLst>
                <a:latin typeface="+mn-lt"/>
              </a:rPr>
              <a:t>με  </a:t>
            </a:r>
            <a:r>
              <a:rPr lang="el-GR" sz="1400" b="1" i="1" spc="300" dirty="0" smtClean="0">
                <a:solidFill>
                  <a:srgbClr val="7030A0"/>
                </a:solidFill>
                <a:effectLst>
                  <a:outerShdw blurRad="38100" dist="38100" dir="2700000" algn="tl">
                    <a:srgbClr val="000000">
                      <a:alpha val="43137"/>
                    </a:srgbClr>
                  </a:outerShdw>
                </a:effectLst>
                <a:latin typeface="+mn-lt"/>
              </a:rPr>
              <a:t>ευμεγέθεις</a:t>
            </a:r>
            <a:r>
              <a:rPr lang="el-GR" sz="1400" b="1" dirty="0" smtClean="0">
                <a:solidFill>
                  <a:srgbClr val="7030A0"/>
                </a:solidFill>
                <a:effectLst>
                  <a:outerShdw blurRad="38100" dist="38100" dir="2700000" algn="tl">
                    <a:srgbClr val="000000">
                      <a:alpha val="43137"/>
                    </a:srgbClr>
                  </a:outerShdw>
                </a:effectLst>
                <a:latin typeface="+mn-lt"/>
              </a:rPr>
              <a:t> φωλεές</a:t>
            </a:r>
            <a:r>
              <a:rPr lang="en-US" sz="1400" b="1" dirty="0" smtClean="0">
                <a:solidFill>
                  <a:srgbClr val="7030A0"/>
                </a:solidFill>
                <a:effectLst>
                  <a:outerShdw blurRad="38100" dist="38100" dir="2700000" algn="tl">
                    <a:srgbClr val="000000">
                      <a:alpha val="43137"/>
                    </a:srgbClr>
                  </a:outerShdw>
                </a:effectLst>
                <a:latin typeface="+mn-lt"/>
              </a:rPr>
              <a:t> </a:t>
            </a:r>
            <a:r>
              <a:rPr lang="el-GR" sz="1400" b="1" u="sng" dirty="0" smtClean="0">
                <a:solidFill>
                  <a:srgbClr val="7030A0"/>
                </a:solidFill>
                <a:effectLst>
                  <a:outerShdw blurRad="38100" dist="38100" dir="2700000" algn="tl">
                    <a:srgbClr val="000000">
                      <a:alpha val="43137"/>
                    </a:srgbClr>
                  </a:outerShdw>
                </a:effectLst>
                <a:latin typeface="+mn-lt"/>
              </a:rPr>
              <a:t>εντός του χορίου  χωρίς</a:t>
            </a:r>
            <a:r>
              <a:rPr lang="el-GR" sz="1400" b="1" dirty="0" smtClean="0">
                <a:solidFill>
                  <a:srgbClr val="7030A0"/>
                </a:solidFill>
                <a:effectLst>
                  <a:outerShdw blurRad="38100" dist="38100" dir="2700000" algn="tl">
                    <a:srgbClr val="000000">
                      <a:alpha val="43137"/>
                    </a:srgbClr>
                  </a:outerShdw>
                </a:effectLst>
                <a:latin typeface="+mn-lt"/>
              </a:rPr>
              <a:t> διήθηση του χορίου (</a:t>
            </a:r>
            <a:r>
              <a:rPr lang="en-US" sz="1400" b="1" dirty="0" err="1" smtClean="0">
                <a:solidFill>
                  <a:srgbClr val="7030A0"/>
                </a:solidFill>
                <a:effectLst>
                  <a:outerShdw blurRad="38100" dist="38100" dir="2700000" algn="tl">
                    <a:srgbClr val="000000">
                      <a:alpha val="43137"/>
                    </a:srgbClr>
                  </a:outerShdw>
                </a:effectLst>
                <a:latin typeface="+mn-lt"/>
              </a:rPr>
              <a:t>pTa</a:t>
            </a:r>
            <a:r>
              <a:rPr lang="el-GR" sz="1400" b="1" dirty="0" smtClean="0">
                <a:solidFill>
                  <a:srgbClr val="7030A0"/>
                </a:solidFill>
                <a:effectLst>
                  <a:outerShdw blurRad="38100" dist="38100" dir="2700000" algn="tl">
                    <a:srgbClr val="000000">
                      <a:alpha val="43137"/>
                    </a:srgbClr>
                  </a:outerShdw>
                </a:effectLst>
                <a:latin typeface="+mn-lt"/>
              </a:rPr>
              <a:t> στην αριστερή εικ.)</a:t>
            </a:r>
            <a:r>
              <a:rPr lang="en-US" sz="1400" b="1" dirty="0" smtClean="0">
                <a:solidFill>
                  <a:srgbClr val="7030A0"/>
                </a:solidFill>
                <a:effectLst>
                  <a:outerShdw blurRad="38100" dist="38100" dir="2700000" algn="tl">
                    <a:srgbClr val="000000">
                      <a:alpha val="43137"/>
                    </a:srgbClr>
                  </a:outerShdw>
                </a:effectLst>
                <a:latin typeface="+mn-lt"/>
              </a:rPr>
              <a:t>.</a:t>
            </a:r>
            <a:r>
              <a:rPr lang="el-GR" sz="1400" b="1" dirty="0" smtClean="0">
                <a:solidFill>
                  <a:srgbClr val="7030A0"/>
                </a:solidFill>
                <a:effectLst>
                  <a:outerShdw blurRad="38100" dist="38100" dir="2700000" algn="tl">
                    <a:srgbClr val="000000">
                      <a:alpha val="43137"/>
                    </a:srgbClr>
                  </a:outerShdw>
                </a:effectLst>
                <a:latin typeface="+mn-lt"/>
              </a:rPr>
              <a:t/>
            </a:r>
            <a:br>
              <a:rPr lang="el-GR" sz="1400" b="1" dirty="0" smtClean="0">
                <a:solidFill>
                  <a:srgbClr val="7030A0"/>
                </a:solidFill>
                <a:effectLst>
                  <a:outerShdw blurRad="38100" dist="38100" dir="2700000" algn="tl">
                    <a:srgbClr val="000000">
                      <a:alpha val="43137"/>
                    </a:srgbClr>
                  </a:outerShdw>
                </a:effectLst>
                <a:latin typeface="+mn-lt"/>
              </a:rPr>
            </a:br>
            <a:r>
              <a:rPr lang="el-GR" sz="1400" b="1" dirty="0" smtClean="0">
                <a:solidFill>
                  <a:srgbClr val="7030A0"/>
                </a:solidFill>
                <a:effectLst>
                  <a:outerShdw blurRad="38100" dist="38100" dir="2700000" algn="tl">
                    <a:srgbClr val="000000">
                      <a:alpha val="43137"/>
                    </a:srgbClr>
                  </a:outerShdw>
                </a:effectLst>
                <a:latin typeface="+mn-lt"/>
              </a:rPr>
              <a:t>Το </a:t>
            </a:r>
            <a:r>
              <a:rPr lang="el-GR" sz="1400" b="1" u="sng" dirty="0" smtClean="0">
                <a:solidFill>
                  <a:srgbClr val="7030A0"/>
                </a:solidFill>
                <a:effectLst>
                  <a:outerShdw blurRad="38100" dist="38100" dir="2700000" algn="tl">
                    <a:srgbClr val="000000">
                      <a:alpha val="43137"/>
                    </a:srgbClr>
                  </a:outerShdw>
                </a:effectLst>
                <a:latin typeface="+mn-lt"/>
              </a:rPr>
              <a:t>ίδιο</a:t>
            </a:r>
            <a:r>
              <a:rPr lang="el-GR" sz="1400" b="1" dirty="0" smtClean="0">
                <a:solidFill>
                  <a:srgbClr val="7030A0"/>
                </a:solidFill>
                <a:effectLst>
                  <a:outerShdw blurRad="38100" dist="38100" dir="2700000" algn="tl">
                    <a:srgbClr val="000000">
                      <a:alpha val="43137"/>
                    </a:srgbClr>
                  </a:outerShdw>
                </a:effectLst>
                <a:latin typeface="+mn-lt"/>
              </a:rPr>
              <a:t> πρότυπο , εφόσον απαντά </a:t>
            </a:r>
            <a:r>
              <a:rPr lang="el-GR" sz="1400" b="1" u="sng" dirty="0" smtClean="0">
                <a:solidFill>
                  <a:srgbClr val="7030A0"/>
                </a:solidFill>
                <a:effectLst>
                  <a:outerShdw blurRad="38100" dist="38100" dir="2700000" algn="tl">
                    <a:srgbClr val="000000">
                      <a:alpha val="43137"/>
                    </a:srgbClr>
                  </a:outerShdw>
                </a:effectLst>
                <a:latin typeface="+mn-lt"/>
              </a:rPr>
              <a:t>εντός του μυϊκού χιτώνα </a:t>
            </a:r>
            <a:r>
              <a:rPr lang="el-GR" sz="1400" b="1" dirty="0" smtClean="0">
                <a:solidFill>
                  <a:srgbClr val="7030A0"/>
                </a:solidFill>
                <a:effectLst>
                  <a:outerShdw blurRad="38100" dist="38100" dir="2700000" algn="tl">
                    <a:srgbClr val="000000">
                      <a:alpha val="43137"/>
                    </a:srgbClr>
                  </a:outerShdw>
                </a:effectLst>
                <a:latin typeface="+mn-lt"/>
              </a:rPr>
              <a:t>(εν τη απουσία εκκολπώματος)(δεξ. εικ., </a:t>
            </a:r>
            <a:r>
              <a:rPr lang="en-US" sz="1400" b="1" dirty="0" smtClean="0">
                <a:solidFill>
                  <a:srgbClr val="7030A0"/>
                </a:solidFill>
                <a:effectLst>
                  <a:outerShdw blurRad="38100" dist="38100" dir="2700000" algn="tl">
                    <a:srgbClr val="000000">
                      <a:alpha val="43137"/>
                    </a:srgbClr>
                  </a:outerShdw>
                </a:effectLst>
                <a:latin typeface="+mn-lt"/>
              </a:rPr>
              <a:t>pT2) </a:t>
            </a:r>
            <a:br>
              <a:rPr lang="en-US" sz="1400" b="1" dirty="0" smtClean="0">
                <a:solidFill>
                  <a:srgbClr val="7030A0"/>
                </a:solidFill>
                <a:effectLst>
                  <a:outerShdw blurRad="38100" dist="38100" dir="2700000" algn="tl">
                    <a:srgbClr val="000000">
                      <a:alpha val="43137"/>
                    </a:srgbClr>
                  </a:outerShdw>
                </a:effectLst>
                <a:latin typeface="+mn-lt"/>
              </a:rPr>
            </a:br>
            <a:r>
              <a:rPr lang="el-GR" sz="1400" b="1" dirty="0" smtClean="0">
                <a:solidFill>
                  <a:srgbClr val="7030A0"/>
                </a:solidFill>
                <a:effectLst>
                  <a:outerShdw blurRad="38100" dist="38100" dir="2700000" algn="tl">
                    <a:srgbClr val="000000">
                      <a:alpha val="43137"/>
                    </a:srgbClr>
                  </a:outerShdw>
                </a:effectLst>
                <a:latin typeface="+mn-lt"/>
              </a:rPr>
              <a:t> και πέραν αυτού ( στους παρακυστικούς ιστούς και εντός του στρώματος του προστάτη αδένα ) </a:t>
            </a:r>
            <a:br>
              <a:rPr lang="el-GR" sz="1400" b="1" dirty="0" smtClean="0">
                <a:solidFill>
                  <a:srgbClr val="7030A0"/>
                </a:solidFill>
                <a:effectLst>
                  <a:outerShdw blurRad="38100" dist="38100" dir="2700000" algn="tl">
                    <a:srgbClr val="000000">
                      <a:alpha val="43137"/>
                    </a:srgbClr>
                  </a:outerShdw>
                </a:effectLst>
                <a:latin typeface="+mn-lt"/>
              </a:rPr>
            </a:br>
            <a:r>
              <a:rPr lang="el-GR" sz="1400" b="1" dirty="0" smtClean="0">
                <a:solidFill>
                  <a:srgbClr val="7030A0"/>
                </a:solidFill>
                <a:effectLst>
                  <a:outerShdw blurRad="38100" dist="38100" dir="2700000" algn="tl">
                    <a:srgbClr val="000000">
                      <a:alpha val="43137"/>
                    </a:srgbClr>
                  </a:outerShdw>
                </a:effectLst>
                <a:latin typeface="+mn-lt"/>
              </a:rPr>
              <a:t>θεωρείται  </a:t>
            </a:r>
            <a:r>
              <a:rPr lang="el-GR" sz="1400" b="1" spc="600" dirty="0" smtClean="0">
                <a:solidFill>
                  <a:srgbClr val="7030A0"/>
                </a:solidFill>
                <a:effectLst>
                  <a:outerShdw blurRad="38100" dist="38100" dir="2700000" algn="tl">
                    <a:srgbClr val="000000">
                      <a:alpha val="43137"/>
                    </a:srgbClr>
                  </a:outerShdw>
                </a:effectLst>
                <a:latin typeface="+mn-lt"/>
              </a:rPr>
              <a:t>διηθητικό</a:t>
            </a:r>
            <a:r>
              <a:rPr lang="el-GR" sz="1400" b="1" dirty="0" smtClean="0">
                <a:solidFill>
                  <a:srgbClr val="7030A0"/>
                </a:solidFill>
                <a:effectLst>
                  <a:outerShdw blurRad="38100" dist="38100" dir="2700000" algn="tl">
                    <a:srgbClr val="000000">
                      <a:alpha val="43137"/>
                    </a:srgbClr>
                  </a:outerShdw>
                </a:effectLst>
                <a:latin typeface="+mn-lt"/>
              </a:rPr>
              <a:t>.</a:t>
            </a:r>
            <a:endParaRPr lang="el-GR" sz="1400" b="1" dirty="0">
              <a:solidFill>
                <a:srgbClr val="7030A0"/>
              </a:solidFill>
              <a:effectLst>
                <a:outerShdw blurRad="38100" dist="38100" dir="2700000" algn="tl">
                  <a:srgbClr val="000000">
                    <a:alpha val="43137"/>
                  </a:srgbClr>
                </a:outerShdw>
              </a:effectLst>
              <a:latin typeface="+mn-lt"/>
            </a:endParaRPr>
          </a:p>
        </p:txBody>
      </p:sp>
      <p:pic>
        <p:nvPicPr>
          <p:cNvPr id="75778" name="Picture 2" descr="http://coursewareobjects.elsevier.com/objects/elr/ExpertConsult/Bostwick/urologic2e/IC/images/006031B.jpg"/>
          <p:cNvPicPr>
            <a:picLocks noChangeAspect="1" noChangeArrowheads="1"/>
          </p:cNvPicPr>
          <p:nvPr/>
        </p:nvPicPr>
        <p:blipFill>
          <a:blip r:embed="rId2" cstate="print"/>
          <a:srcRect/>
          <a:stretch>
            <a:fillRect/>
          </a:stretch>
        </p:blipFill>
        <p:spPr bwMode="auto">
          <a:xfrm rot="5400000">
            <a:off x="-1001979" y="2002055"/>
            <a:ext cx="5214952" cy="3925437"/>
          </a:xfrm>
          <a:prstGeom prst="rect">
            <a:avLst/>
          </a:prstGeom>
          <a:noFill/>
        </p:spPr>
      </p:pic>
      <p:pic>
        <p:nvPicPr>
          <p:cNvPr id="19457" name="Picture 1" descr="C:\Users\αγαπουλακι\Desktop\C6-FF10.gif"/>
          <p:cNvPicPr>
            <a:picLocks noChangeAspect="1" noChangeArrowheads="1"/>
          </p:cNvPicPr>
          <p:nvPr/>
        </p:nvPicPr>
        <p:blipFill>
          <a:blip r:embed="rId3"/>
          <a:srcRect/>
          <a:stretch>
            <a:fillRect/>
          </a:stretch>
        </p:blipFill>
        <p:spPr bwMode="auto">
          <a:xfrm>
            <a:off x="3643306" y="2032791"/>
            <a:ext cx="5343142" cy="403941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0" y="0"/>
            <a:ext cx="9144000" cy="1500174"/>
          </a:xfrm>
        </p:spPr>
        <p:txBody>
          <a:bodyPr>
            <a:noAutofit/>
          </a:bodyPr>
          <a:lstStyle/>
          <a:p>
            <a:pPr algn="ctr" eaLnBrk="1" hangingPunct="1"/>
            <a:r>
              <a:rPr lang="el-GR" sz="2800" dirty="0" err="1" smtClean="0">
                <a:solidFill>
                  <a:schemeClr val="tx2">
                    <a:lumMod val="75000"/>
                  </a:schemeClr>
                </a:solidFill>
                <a:latin typeface="+mn-lt"/>
              </a:rPr>
              <a:t>Ουροθηλιακό</a:t>
            </a:r>
            <a:r>
              <a:rPr lang="el-GR" sz="2800" dirty="0" smtClean="0">
                <a:solidFill>
                  <a:schemeClr val="tx2">
                    <a:lumMod val="75000"/>
                  </a:schemeClr>
                </a:solidFill>
                <a:latin typeface="+mn-lt"/>
              </a:rPr>
              <a:t> καρκίνωμα </a:t>
            </a:r>
            <a:r>
              <a:rPr lang="en-US" sz="2800" b="1" dirty="0" smtClean="0">
                <a:solidFill>
                  <a:schemeClr val="tx2">
                    <a:lumMod val="75000"/>
                  </a:schemeClr>
                </a:solidFill>
                <a:latin typeface="+mn-lt"/>
              </a:rPr>
              <a:t>in situ</a:t>
            </a:r>
            <a:r>
              <a:rPr lang="el-GR" sz="2800" b="1" dirty="0" smtClean="0">
                <a:solidFill>
                  <a:schemeClr val="tx2">
                    <a:lumMod val="75000"/>
                  </a:schemeClr>
                </a:solidFill>
                <a:latin typeface="+mn-lt"/>
              </a:rPr>
              <a:t> </a:t>
            </a:r>
            <a:r>
              <a:rPr lang="el-GR" sz="2800" dirty="0" smtClean="0">
                <a:solidFill>
                  <a:schemeClr val="tx2">
                    <a:lumMod val="75000"/>
                  </a:schemeClr>
                </a:solidFill>
                <a:latin typeface="+mn-lt"/>
              </a:rPr>
              <a:t>σε </a:t>
            </a:r>
            <a:r>
              <a:rPr lang="el-GR" sz="2800" dirty="0" smtClean="0">
                <a:solidFill>
                  <a:schemeClr val="tx2">
                    <a:lumMod val="75000"/>
                  </a:schemeClr>
                </a:solidFill>
                <a:effectLst>
                  <a:outerShdw blurRad="38100" dist="38100" dir="2700000" algn="tl">
                    <a:srgbClr val="000000">
                      <a:alpha val="43137"/>
                    </a:srgbClr>
                  </a:outerShdw>
                </a:effectLst>
                <a:latin typeface="+mn-lt"/>
              </a:rPr>
              <a:t>φωλεά του </a:t>
            </a:r>
            <a:r>
              <a:rPr lang="en-US" sz="2800" dirty="0" err="1" smtClean="0">
                <a:solidFill>
                  <a:schemeClr val="tx2">
                    <a:lumMod val="75000"/>
                  </a:schemeClr>
                </a:solidFill>
                <a:effectLst>
                  <a:outerShdw blurRad="38100" dist="38100" dir="2700000" algn="tl">
                    <a:srgbClr val="000000">
                      <a:alpha val="43137"/>
                    </a:srgbClr>
                  </a:outerShdw>
                </a:effectLst>
                <a:latin typeface="+mn-lt"/>
              </a:rPr>
              <a:t>Brunn</a:t>
            </a:r>
            <a:r>
              <a:rPr lang="el-GR" sz="2800" dirty="0" smtClean="0">
                <a:solidFill>
                  <a:schemeClr val="tx2">
                    <a:lumMod val="75000"/>
                  </a:schemeClr>
                </a:solidFill>
                <a:effectLst>
                  <a:outerShdw blurRad="38100" dist="38100" dir="2700000" algn="tl">
                    <a:srgbClr val="000000">
                      <a:alpha val="43137"/>
                    </a:srgbClr>
                  </a:outerShdw>
                </a:effectLst>
                <a:latin typeface="+mn-lt"/>
              </a:rPr>
              <a:t>.</a:t>
            </a:r>
            <a:r>
              <a:rPr lang="en-US" sz="2800" dirty="0" smtClean="0">
                <a:solidFill>
                  <a:schemeClr val="tx2">
                    <a:lumMod val="75000"/>
                  </a:schemeClr>
                </a:solidFill>
                <a:effectLst>
                  <a:outerShdw blurRad="38100" dist="38100" dir="2700000" algn="tl">
                    <a:srgbClr val="000000">
                      <a:alpha val="43137"/>
                    </a:srgbClr>
                  </a:outerShdw>
                </a:effectLst>
                <a:latin typeface="+mn-lt"/>
              </a:rPr>
              <a:t/>
            </a:r>
            <a:br>
              <a:rPr lang="en-US" sz="2800" dirty="0" smtClean="0">
                <a:solidFill>
                  <a:schemeClr val="tx2">
                    <a:lumMod val="75000"/>
                  </a:schemeClr>
                </a:solidFill>
                <a:effectLst>
                  <a:outerShdw blurRad="38100" dist="38100" dir="2700000" algn="tl">
                    <a:srgbClr val="000000">
                      <a:alpha val="43137"/>
                    </a:srgbClr>
                  </a:outerShdw>
                </a:effectLst>
                <a:latin typeface="+mn-lt"/>
              </a:rPr>
            </a:br>
            <a:r>
              <a:rPr lang="el-GR" sz="1800" dirty="0" smtClean="0">
                <a:solidFill>
                  <a:schemeClr val="tx2">
                    <a:lumMod val="75000"/>
                  </a:schemeClr>
                </a:solidFill>
                <a:latin typeface="+mn-lt"/>
              </a:rPr>
              <a:t>Προσέξτε το ομαλό περίγραμμα παρά την υψηλόβαθμη κακοήθεια της αλλοίωσης και την απουσία ουσιώδους μεταβολής του στρώματος, ώστε να αποφύγετε την υπερδιάγνωση της εν λόγω αλλοίωσης ως διηθητικής.Επιβάλλεται σχολαστικός έλεγχος  του καλυπτηρίου επιθηλίου και συνεκτίμηση των ευρημάτων της προηγηθείσης κυτταρολογικής εξέτασης των ούρων.</a:t>
            </a:r>
          </a:p>
        </p:txBody>
      </p:sp>
      <p:pic>
        <p:nvPicPr>
          <p:cNvPr id="88067" name="Picture 3" descr="9,4 Urothelial Carcinoma-in-situ involving Brunns Nests"/>
          <p:cNvPicPr>
            <a:picLocks noChangeAspect="1" noChangeArrowheads="1"/>
          </p:cNvPicPr>
          <p:nvPr/>
        </p:nvPicPr>
        <p:blipFill>
          <a:blip r:embed="rId2" cstate="print"/>
          <a:srcRect t="3749"/>
          <a:stretch>
            <a:fillRect/>
          </a:stretch>
        </p:blipFill>
        <p:spPr bwMode="auto">
          <a:xfrm>
            <a:off x="500034" y="1571612"/>
            <a:ext cx="8207375" cy="5043488"/>
          </a:xfrm>
          <a:prstGeom prst="rect">
            <a:avLst/>
          </a:prstGeom>
          <a:noFill/>
          <a:ln w="9525">
            <a:noFill/>
            <a:miter lim="800000"/>
            <a:headEnd/>
            <a:tailEnd/>
          </a:ln>
        </p:spPr>
      </p:pic>
      <p:sp>
        <p:nvSpPr>
          <p:cNvPr id="4" name="5-Point Star 3"/>
          <p:cNvSpPr/>
          <p:nvPr/>
        </p:nvSpPr>
        <p:spPr>
          <a:xfrm>
            <a:off x="2786050" y="4572008"/>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8066"/>
                                        </p:tgtEl>
                                        <p:attrNameLst>
                                          <p:attrName>style.visibility</p:attrName>
                                        </p:attrNameLst>
                                      </p:cBhvr>
                                      <p:to>
                                        <p:strVal val="visible"/>
                                      </p:to>
                                    </p:set>
                                    <p:animEffect transition="in" filter="fade">
                                      <p:cBhvr>
                                        <p:cTn id="7" dur="500"/>
                                        <p:tgtEl>
                                          <p:spTgt spid="88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71546"/>
          </a:xfrm>
        </p:spPr>
        <p:txBody>
          <a:bodyPr>
            <a:noAutofit/>
          </a:bodyPr>
          <a:lstStyle/>
          <a:p>
            <a:pPr algn="ctr"/>
            <a:r>
              <a:rPr lang="el-GR" sz="2800" b="1" dirty="0" smtClean="0">
                <a:solidFill>
                  <a:schemeClr val="tx2">
                    <a:lumMod val="75000"/>
                  </a:schemeClr>
                </a:solidFill>
                <a:latin typeface="+mn-lt"/>
              </a:rPr>
              <a:t>Διήθηση</a:t>
            </a:r>
            <a:r>
              <a:rPr lang="el-GR" sz="2800" dirty="0" smtClean="0">
                <a:solidFill>
                  <a:schemeClr val="tx2">
                    <a:lumMod val="75000"/>
                  </a:schemeClr>
                </a:solidFill>
                <a:latin typeface="+mn-lt"/>
              </a:rPr>
              <a:t> του χορίου στο πλαίσιο ανεστραμμένου προτύπου </a:t>
            </a:r>
            <a:r>
              <a:rPr lang="en-US" sz="2800" dirty="0" smtClean="0">
                <a:solidFill>
                  <a:schemeClr val="tx2">
                    <a:lumMod val="75000"/>
                  </a:schemeClr>
                </a:solidFill>
                <a:latin typeface="+mn-lt"/>
              </a:rPr>
              <a:t> </a:t>
            </a:r>
            <a:r>
              <a:rPr lang="en-US" sz="2400" dirty="0" smtClean="0">
                <a:solidFill>
                  <a:schemeClr val="tx2">
                    <a:lumMod val="75000"/>
                  </a:schemeClr>
                </a:solidFill>
                <a:latin typeface="+mn-lt"/>
              </a:rPr>
              <a:t>(pT1)</a:t>
            </a:r>
            <a:endParaRPr lang="el-GR" sz="2400" dirty="0">
              <a:solidFill>
                <a:schemeClr val="tx2">
                  <a:lumMod val="75000"/>
                </a:schemeClr>
              </a:solidFill>
              <a:latin typeface="+mn-lt"/>
            </a:endParaRPr>
          </a:p>
        </p:txBody>
      </p:sp>
      <p:pic>
        <p:nvPicPr>
          <p:cNvPr id="76802" name="Picture 2" descr="http://coursewareobjects.elsevier.com/objects/elr/ExpertConsult/Bostwick/urologic2e/IC/images/006031C.jpg"/>
          <p:cNvPicPr>
            <a:picLocks noChangeAspect="1" noChangeArrowheads="1"/>
          </p:cNvPicPr>
          <p:nvPr/>
        </p:nvPicPr>
        <p:blipFill>
          <a:blip r:embed="rId2" cstate="print"/>
          <a:srcRect/>
          <a:stretch>
            <a:fillRect/>
          </a:stretch>
        </p:blipFill>
        <p:spPr bwMode="auto">
          <a:xfrm>
            <a:off x="-1143040" y="1214422"/>
            <a:ext cx="7721732" cy="5929354"/>
          </a:xfrm>
          <a:prstGeom prst="rect">
            <a:avLst/>
          </a:prstGeom>
          <a:noFill/>
        </p:spPr>
      </p:pic>
      <p:sp>
        <p:nvSpPr>
          <p:cNvPr id="4" name="3 - Αριστερό βέλος"/>
          <p:cNvSpPr/>
          <p:nvPr/>
        </p:nvSpPr>
        <p:spPr>
          <a:xfrm rot="20024500">
            <a:off x="4271533" y="5549254"/>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8433" name="Picture 1" descr="C:\Users\αγαπουλακι\Desktop\UrinaryBladder_Variants_Nested3.jpg"/>
          <p:cNvPicPr>
            <a:picLocks noChangeAspect="1" noChangeArrowheads="1"/>
          </p:cNvPicPr>
          <p:nvPr/>
        </p:nvPicPr>
        <p:blipFill>
          <a:blip r:embed="rId3"/>
          <a:srcRect/>
          <a:stretch>
            <a:fillRect/>
          </a:stretch>
        </p:blipFill>
        <p:spPr bwMode="auto">
          <a:xfrm rot="5400000">
            <a:off x="6172247" y="2543133"/>
            <a:ext cx="3443207" cy="2500298"/>
          </a:xfrm>
          <a:prstGeom prst="rect">
            <a:avLst/>
          </a:prstGeom>
          <a:noFill/>
        </p:spPr>
      </p:pic>
      <p:sp>
        <p:nvSpPr>
          <p:cNvPr id="7" name="3 - Αριστερό βέλος"/>
          <p:cNvSpPr/>
          <p:nvPr/>
        </p:nvSpPr>
        <p:spPr>
          <a:xfrm rot="16765278">
            <a:off x="7188005" y="2994575"/>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404664"/>
            <a:ext cx="9144000" cy="1080120"/>
          </a:xfrm>
        </p:spPr>
        <p:txBody>
          <a:bodyPr>
            <a:normAutofit fontScale="90000"/>
          </a:bodyPr>
          <a:lstStyle/>
          <a:p>
            <a:pPr algn="ctr"/>
            <a:r>
              <a:rPr lang="el-GR" sz="3600" dirty="0" smtClean="0">
                <a:solidFill>
                  <a:schemeClr val="bg2">
                    <a:lumMod val="10000"/>
                  </a:schemeClr>
                </a:solidFill>
                <a:effectLst>
                  <a:outerShdw blurRad="38100" dist="38100" dir="2700000" algn="tl">
                    <a:srgbClr val="000000">
                      <a:alpha val="43137"/>
                    </a:srgbClr>
                  </a:outerShdw>
                </a:effectLst>
                <a:latin typeface="+mn-lt"/>
              </a:rPr>
              <a:t>Κλινικώς σημαντικά διαγνωστικά προβλήματα </a:t>
            </a:r>
            <a:br>
              <a:rPr lang="el-GR" sz="3600" dirty="0" smtClean="0">
                <a:solidFill>
                  <a:schemeClr val="bg2">
                    <a:lumMod val="10000"/>
                  </a:schemeClr>
                </a:solidFill>
                <a:effectLst>
                  <a:outerShdw blurRad="38100" dist="38100" dir="2700000" algn="tl">
                    <a:srgbClr val="000000">
                      <a:alpha val="43137"/>
                    </a:srgbClr>
                  </a:outerShdw>
                </a:effectLst>
                <a:latin typeface="+mn-lt"/>
              </a:rPr>
            </a:br>
            <a:r>
              <a:rPr lang="el-GR" sz="3600" dirty="0" smtClean="0">
                <a:solidFill>
                  <a:schemeClr val="bg2">
                    <a:lumMod val="10000"/>
                  </a:schemeClr>
                </a:solidFill>
                <a:effectLst>
                  <a:outerShdw blurRad="38100" dist="38100" dir="2700000" algn="tl">
                    <a:srgbClr val="000000">
                      <a:alpha val="43137"/>
                    </a:srgbClr>
                  </a:outerShdw>
                </a:effectLst>
                <a:latin typeface="+mn-lt"/>
              </a:rPr>
              <a:t>ουρογεννητικής </a:t>
            </a:r>
            <a:r>
              <a:rPr lang="el-GR" sz="3600" dirty="0" err="1" smtClean="0">
                <a:solidFill>
                  <a:schemeClr val="bg2">
                    <a:lumMod val="10000"/>
                  </a:schemeClr>
                </a:solidFill>
                <a:effectLst>
                  <a:outerShdw blurRad="38100" dist="38100" dir="2700000" algn="tl">
                    <a:srgbClr val="000000">
                      <a:alpha val="43137"/>
                    </a:srgbClr>
                  </a:outerShdw>
                </a:effectLst>
                <a:latin typeface="+mn-lt"/>
              </a:rPr>
              <a:t>νεοπλασματικής</a:t>
            </a:r>
            <a:r>
              <a:rPr lang="el-GR" sz="3600" dirty="0" smtClean="0">
                <a:solidFill>
                  <a:schemeClr val="bg2">
                    <a:lumMod val="10000"/>
                  </a:schemeClr>
                </a:solidFill>
                <a:effectLst>
                  <a:outerShdw blurRad="38100" dist="38100" dir="2700000" algn="tl">
                    <a:srgbClr val="000000">
                      <a:alpha val="43137"/>
                    </a:srgbClr>
                  </a:outerShdw>
                </a:effectLst>
                <a:latin typeface="+mn-lt"/>
              </a:rPr>
              <a:t> </a:t>
            </a:r>
            <a:r>
              <a:rPr lang="el-GR" sz="3600" dirty="0" err="1" smtClean="0">
                <a:solidFill>
                  <a:schemeClr val="bg2">
                    <a:lumMod val="10000"/>
                  </a:schemeClr>
                </a:solidFill>
                <a:effectLst>
                  <a:outerShdw blurRad="38100" dist="38100" dir="2700000" algn="tl">
                    <a:srgbClr val="000000">
                      <a:alpha val="43137"/>
                    </a:srgbClr>
                  </a:outerShdw>
                </a:effectLst>
                <a:latin typeface="+mn-lt"/>
              </a:rPr>
              <a:t>ιστοπαθολογίας</a:t>
            </a:r>
            <a:endParaRPr lang="el-GR" sz="3600" dirty="0">
              <a:solidFill>
                <a:schemeClr val="bg2">
                  <a:lumMod val="10000"/>
                </a:schemeClr>
              </a:solidFill>
              <a:effectLst>
                <a:outerShdw blurRad="38100" dist="38100" dir="2700000" algn="tl">
                  <a:srgbClr val="000000">
                    <a:alpha val="43137"/>
                  </a:srgbClr>
                </a:outerShdw>
              </a:effectLst>
              <a:latin typeface="+mn-lt"/>
            </a:endParaRPr>
          </a:p>
        </p:txBody>
      </p:sp>
      <p:sp>
        <p:nvSpPr>
          <p:cNvPr id="3" name="2 - Θέση περιεχομένου"/>
          <p:cNvSpPr>
            <a:spLocks noGrp="1"/>
          </p:cNvSpPr>
          <p:nvPr>
            <p:ph idx="1"/>
          </p:nvPr>
        </p:nvSpPr>
        <p:spPr>
          <a:xfrm>
            <a:off x="0" y="1916832"/>
            <a:ext cx="9144000" cy="4752528"/>
          </a:xfrm>
        </p:spPr>
        <p:txBody>
          <a:bodyPr>
            <a:normAutofit fontScale="92500" lnSpcReduction="10000"/>
          </a:bodyPr>
          <a:lstStyle/>
          <a:p>
            <a:r>
              <a:rPr lang="el-GR" sz="2400" dirty="0" smtClean="0">
                <a:solidFill>
                  <a:schemeClr val="accent1">
                    <a:lumMod val="50000"/>
                  </a:schemeClr>
                </a:solidFill>
              </a:rPr>
              <a:t>Νεοπλασματικές εξεργασίες </a:t>
            </a:r>
            <a:r>
              <a:rPr lang="el-GR" sz="2400" b="1" dirty="0" smtClean="0">
                <a:solidFill>
                  <a:schemeClr val="accent1">
                    <a:lumMod val="50000"/>
                  </a:schemeClr>
                </a:solidFill>
              </a:rPr>
              <a:t>προστατικών αδένων μέσου ή μεγάλου μεγέθους</a:t>
            </a:r>
            <a:endParaRPr lang="en-US" sz="2400" b="1" dirty="0" smtClean="0">
              <a:solidFill>
                <a:schemeClr val="accent1">
                  <a:lumMod val="50000"/>
                </a:schemeClr>
              </a:solidFill>
            </a:endParaRPr>
          </a:p>
          <a:p>
            <a:endParaRPr lang="el-GR" sz="2400" b="1" dirty="0" smtClean="0">
              <a:solidFill>
                <a:schemeClr val="accent1">
                  <a:lumMod val="50000"/>
                </a:schemeClr>
              </a:solidFill>
            </a:endParaRPr>
          </a:p>
          <a:p>
            <a:r>
              <a:rPr lang="el-GR" sz="2400" b="1" dirty="0" smtClean="0">
                <a:solidFill>
                  <a:schemeClr val="accent1">
                    <a:lumMod val="50000"/>
                  </a:schemeClr>
                </a:solidFill>
              </a:rPr>
              <a:t>Α)Ανεστραμμένες ουροθηλιακές εξεργασίες με ή χωρίς διηθητική ανάπτυξη. </a:t>
            </a:r>
          </a:p>
          <a:p>
            <a:pPr>
              <a:buNone/>
            </a:pPr>
            <a:r>
              <a:rPr lang="el-GR" sz="2400" b="1" dirty="0" smtClean="0">
                <a:solidFill>
                  <a:schemeClr val="accent1">
                    <a:lumMod val="50000"/>
                  </a:schemeClr>
                </a:solidFill>
              </a:rPr>
              <a:t>    Β)Σαφώς διηθητικές ποικιλίες ουροθηλιακών καρκινωμάτων  με κλινικό ενδιαφέρον</a:t>
            </a:r>
            <a:endParaRPr lang="en-US" sz="2400" b="1" dirty="0" smtClean="0">
              <a:solidFill>
                <a:schemeClr val="accent1">
                  <a:lumMod val="50000"/>
                </a:schemeClr>
              </a:solidFill>
            </a:endParaRPr>
          </a:p>
          <a:p>
            <a:endParaRPr lang="el-GR" sz="2400" b="1" dirty="0" smtClean="0">
              <a:solidFill>
                <a:schemeClr val="accent1">
                  <a:lumMod val="50000"/>
                </a:schemeClr>
              </a:solidFill>
            </a:endParaRPr>
          </a:p>
          <a:p>
            <a:r>
              <a:rPr lang="el-GR" sz="2400" b="1" dirty="0" smtClean="0">
                <a:solidFill>
                  <a:schemeClr val="accent1">
                    <a:lumMod val="50000"/>
                  </a:schemeClr>
                </a:solidFill>
              </a:rPr>
              <a:t>Νεφρικά νεοπλάσματα με κοκκώδες/ηωσινόφιλο κυτταρόπλασμα,</a:t>
            </a:r>
          </a:p>
          <a:p>
            <a:pPr>
              <a:buNone/>
            </a:pPr>
            <a:r>
              <a:rPr lang="el-GR" sz="2400" b="1" dirty="0" smtClean="0">
                <a:solidFill>
                  <a:schemeClr val="accent1">
                    <a:lumMod val="50000"/>
                  </a:schemeClr>
                </a:solidFill>
              </a:rPr>
              <a:t>     </a:t>
            </a:r>
            <a:r>
              <a:rPr lang="el-GR" sz="2400" dirty="0" smtClean="0">
                <a:solidFill>
                  <a:schemeClr val="accent1">
                    <a:lumMod val="50000"/>
                  </a:schemeClr>
                </a:solidFill>
              </a:rPr>
              <a:t>συμπεριλαμβανομένων των χαμηλού κινδύνου ογκοκυτταρικών όγκων</a:t>
            </a:r>
            <a:endParaRPr lang="en-US" sz="2400" b="1" dirty="0" smtClean="0">
              <a:solidFill>
                <a:schemeClr val="accent1">
                  <a:lumMod val="50000"/>
                </a:schemeClr>
              </a:solidFill>
            </a:endParaRPr>
          </a:p>
          <a:p>
            <a:endParaRPr lang="el-GR" sz="2400" b="1" dirty="0" smtClean="0">
              <a:solidFill>
                <a:schemeClr val="accent1">
                  <a:lumMod val="50000"/>
                </a:schemeClr>
              </a:solidFill>
            </a:endParaRPr>
          </a:p>
          <a:p>
            <a:r>
              <a:rPr lang="el-GR" sz="2400" dirty="0" smtClean="0">
                <a:solidFill>
                  <a:schemeClr val="accent1">
                    <a:lumMod val="50000"/>
                  </a:schemeClr>
                </a:solidFill>
              </a:rPr>
              <a:t>Ανάπτυξη </a:t>
            </a:r>
            <a:r>
              <a:rPr lang="el-GR" sz="2400" b="1" dirty="0" smtClean="0">
                <a:solidFill>
                  <a:schemeClr val="accent1">
                    <a:lumMod val="50000"/>
                  </a:schemeClr>
                </a:solidFill>
                <a:effectLst>
                  <a:outerShdw blurRad="38100" dist="38100" dir="2700000" algn="tl">
                    <a:srgbClr val="000000">
                      <a:alpha val="43137"/>
                    </a:srgbClr>
                  </a:outerShdw>
                </a:effectLst>
              </a:rPr>
              <a:t>κακοήθους νεοπλασίας σωματικής κατηγορίας</a:t>
            </a:r>
            <a:r>
              <a:rPr lang="el-GR" sz="2400" b="1" dirty="0" smtClean="0">
                <a:solidFill>
                  <a:schemeClr val="accent1">
                    <a:lumMod val="50000"/>
                  </a:schemeClr>
                </a:solidFill>
              </a:rPr>
              <a:t> </a:t>
            </a:r>
            <a:r>
              <a:rPr lang="el-GR" sz="2400" dirty="0" smtClean="0">
                <a:solidFill>
                  <a:schemeClr val="accent1">
                    <a:lumMod val="50000"/>
                  </a:schemeClr>
                </a:solidFill>
              </a:rPr>
              <a:t>σε </a:t>
            </a:r>
            <a:r>
              <a:rPr lang="el-GR" sz="2400" b="1" dirty="0" smtClean="0">
                <a:solidFill>
                  <a:schemeClr val="accent1">
                    <a:lumMod val="50000"/>
                  </a:schemeClr>
                </a:solidFill>
                <a:effectLst>
                  <a:outerShdw blurRad="38100" dist="38100" dir="2700000" algn="tl">
                    <a:srgbClr val="000000">
                      <a:alpha val="43137"/>
                    </a:srgbClr>
                  </a:outerShdw>
                </a:effectLst>
              </a:rPr>
              <a:t>έδαφος όγκων γεννητικών κυττάρων του όρχεως</a:t>
            </a:r>
            <a:endParaRPr lang="el-GR" sz="2400" b="1" dirty="0">
              <a:solidFill>
                <a:schemeClr val="accent1">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dissolv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dissolv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dissolve">
                                      <p:cBhvr>
                                        <p:cTn id="3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Grp="1" noChangeAspect="1" noChangeArrowheads="1"/>
          </p:cNvPicPr>
          <p:nvPr>
            <p:ph idx="1"/>
          </p:nvPr>
        </p:nvPicPr>
        <p:blipFill>
          <a:blip r:embed="rId3" cstate="print"/>
          <a:srcRect/>
          <a:stretch>
            <a:fillRect/>
          </a:stretch>
        </p:blipFill>
        <p:spPr>
          <a:xfrm>
            <a:off x="827584" y="116632"/>
            <a:ext cx="7448474" cy="5623761"/>
          </a:xfrm>
          <a:noFill/>
        </p:spPr>
      </p:pic>
      <p:sp>
        <p:nvSpPr>
          <p:cNvPr id="69635" name="4 - Ορθογώνιο"/>
          <p:cNvSpPr>
            <a:spLocks noChangeArrowheads="1"/>
          </p:cNvSpPr>
          <p:nvPr/>
        </p:nvSpPr>
        <p:spPr bwMode="auto">
          <a:xfrm>
            <a:off x="0" y="5857892"/>
            <a:ext cx="9144000" cy="984885"/>
          </a:xfrm>
          <a:prstGeom prst="rect">
            <a:avLst/>
          </a:prstGeom>
          <a:solidFill>
            <a:srgbClr val="D3ABC8"/>
          </a:solidFill>
          <a:ln w="9525">
            <a:solidFill>
              <a:srgbClr val="D3ABC8"/>
            </a:solidFill>
            <a:miter lim="800000"/>
            <a:headEnd/>
            <a:tailEnd/>
          </a:ln>
        </p:spPr>
        <p:txBody>
          <a:bodyPr wrap="square">
            <a:spAutoFit/>
          </a:bodyPr>
          <a:lstStyle/>
          <a:p>
            <a:pPr algn="ctr"/>
            <a:r>
              <a:rPr lang="en-US" sz="1600" b="1" dirty="0">
                <a:solidFill>
                  <a:schemeClr val="bg2">
                    <a:lumMod val="25000"/>
                  </a:schemeClr>
                </a:solidFill>
                <a:effectLst>
                  <a:outerShdw blurRad="38100" dist="38100" dir="2700000" algn="tl">
                    <a:srgbClr val="000000">
                      <a:alpha val="43137"/>
                    </a:srgbClr>
                  </a:outerShdw>
                </a:effectLst>
              </a:rPr>
              <a:t>pT1 </a:t>
            </a:r>
            <a:r>
              <a:rPr lang="el-GR" sz="1600" b="1" dirty="0">
                <a:solidFill>
                  <a:schemeClr val="tx2"/>
                </a:solidFill>
              </a:rPr>
              <a:t>ουροθηλιακό καρκίνωμα:  </a:t>
            </a:r>
            <a:r>
              <a:rPr lang="el-GR" sz="1600" b="1" spc="600" dirty="0">
                <a:solidFill>
                  <a:schemeClr val="tx2"/>
                </a:solidFill>
              </a:rPr>
              <a:t>διηθητικά </a:t>
            </a:r>
            <a:r>
              <a:rPr lang="el-GR" sz="1600" b="1" dirty="0">
                <a:solidFill>
                  <a:schemeClr val="tx2"/>
                </a:solidFill>
              </a:rPr>
              <a:t>πρότυπα </a:t>
            </a:r>
            <a:r>
              <a:rPr lang="en-US" sz="1600" b="1" dirty="0" smtClean="0">
                <a:solidFill>
                  <a:schemeClr val="tx2"/>
                </a:solidFill>
              </a:rPr>
              <a:t> </a:t>
            </a:r>
            <a:r>
              <a:rPr lang="el-GR" sz="1600" b="1" dirty="0" smtClean="0">
                <a:solidFill>
                  <a:schemeClr val="tx2"/>
                </a:solidFill>
              </a:rPr>
              <a:t>εντός του χορίου.</a:t>
            </a:r>
          </a:p>
          <a:p>
            <a:pPr algn="ctr"/>
            <a:r>
              <a:rPr lang="el-GR" sz="1400" b="1" dirty="0" smtClean="0">
                <a:solidFill>
                  <a:schemeClr val="tx2"/>
                </a:solidFill>
              </a:rPr>
              <a:t> </a:t>
            </a:r>
            <a:r>
              <a:rPr lang="en-US" sz="1400" b="1" dirty="0">
                <a:solidFill>
                  <a:schemeClr val="bg2">
                    <a:lumMod val="25000"/>
                  </a:schemeClr>
                </a:solidFill>
              </a:rPr>
              <a:t>(a)</a:t>
            </a:r>
            <a:r>
              <a:rPr lang="en-US" sz="1400" b="1" dirty="0">
                <a:solidFill>
                  <a:schemeClr val="tx2"/>
                </a:solidFill>
              </a:rPr>
              <a:t> </a:t>
            </a:r>
            <a:r>
              <a:rPr lang="el-GR" sz="1400" b="1" dirty="0">
                <a:solidFill>
                  <a:schemeClr val="tx2"/>
                </a:solidFill>
              </a:rPr>
              <a:t>Το ομαλό περίγραμμα της βασικής μεμβράνης διαταράσσεται </a:t>
            </a:r>
            <a:r>
              <a:rPr lang="el-GR" sz="1400" b="1" dirty="0" smtClean="0">
                <a:solidFill>
                  <a:schemeClr val="tx2"/>
                </a:solidFill>
              </a:rPr>
              <a:t>από τα </a:t>
            </a:r>
            <a:r>
              <a:rPr lang="el-GR" sz="1400" b="1" dirty="0">
                <a:solidFill>
                  <a:schemeClr val="tx2"/>
                </a:solidFill>
              </a:rPr>
              <a:t>διηθητικά </a:t>
            </a:r>
            <a:r>
              <a:rPr lang="el-GR" sz="1400" b="1" dirty="0" smtClean="0">
                <a:solidFill>
                  <a:schemeClr val="tx2"/>
                </a:solidFill>
              </a:rPr>
              <a:t>κύτταρα.</a:t>
            </a:r>
            <a:r>
              <a:rPr lang="en-US" sz="1400" b="1" dirty="0" smtClean="0">
                <a:solidFill>
                  <a:schemeClr val="tx2"/>
                </a:solidFill>
              </a:rPr>
              <a:t> </a:t>
            </a:r>
            <a:endParaRPr lang="el-GR" sz="1400" b="1" dirty="0" smtClean="0">
              <a:solidFill>
                <a:schemeClr val="tx2"/>
              </a:solidFill>
            </a:endParaRPr>
          </a:p>
          <a:p>
            <a:pPr algn="ctr"/>
            <a:r>
              <a:rPr lang="en-US" sz="1400" b="1" dirty="0" smtClean="0">
                <a:solidFill>
                  <a:schemeClr val="bg2">
                    <a:lumMod val="25000"/>
                  </a:schemeClr>
                </a:solidFill>
              </a:rPr>
              <a:t>(</a:t>
            </a:r>
            <a:r>
              <a:rPr lang="en-US" sz="1400" b="1" dirty="0">
                <a:solidFill>
                  <a:schemeClr val="bg2">
                    <a:lumMod val="25000"/>
                  </a:schemeClr>
                </a:solidFill>
              </a:rPr>
              <a:t>b </a:t>
            </a:r>
            <a:r>
              <a:rPr lang="el-GR" sz="1400" b="1" dirty="0">
                <a:solidFill>
                  <a:schemeClr val="bg2">
                    <a:lumMod val="25000"/>
                  </a:schemeClr>
                </a:solidFill>
              </a:rPr>
              <a:t>και </a:t>
            </a:r>
            <a:r>
              <a:rPr lang="en-US" sz="1400" b="1" dirty="0">
                <a:solidFill>
                  <a:schemeClr val="bg2">
                    <a:lumMod val="25000"/>
                  </a:schemeClr>
                </a:solidFill>
              </a:rPr>
              <a:t>c) </a:t>
            </a:r>
            <a:r>
              <a:rPr lang="el-GR" sz="1400" b="1" dirty="0">
                <a:solidFill>
                  <a:schemeClr val="tx2"/>
                </a:solidFill>
              </a:rPr>
              <a:t>Ακανόνιστες μικρές αθροίσεις νεοπλασματικών κυττάρων που διηθούν το </a:t>
            </a:r>
            <a:r>
              <a:rPr lang="el-GR" sz="1400" b="1" dirty="0" smtClean="0">
                <a:solidFill>
                  <a:schemeClr val="tx2"/>
                </a:solidFill>
              </a:rPr>
              <a:t>στρώμα.</a:t>
            </a:r>
            <a:r>
              <a:rPr lang="en-US" sz="1400" b="1" dirty="0" smtClean="0">
                <a:solidFill>
                  <a:schemeClr val="tx2"/>
                </a:solidFill>
              </a:rPr>
              <a:t> </a:t>
            </a:r>
            <a:endParaRPr lang="el-GR" sz="1400" b="1" dirty="0" smtClean="0">
              <a:solidFill>
                <a:schemeClr val="tx2"/>
              </a:solidFill>
            </a:endParaRPr>
          </a:p>
          <a:p>
            <a:pPr algn="ctr"/>
            <a:r>
              <a:rPr lang="en-US" sz="1400" b="1" dirty="0" smtClean="0">
                <a:solidFill>
                  <a:schemeClr val="bg2">
                    <a:lumMod val="25000"/>
                  </a:schemeClr>
                </a:solidFill>
              </a:rPr>
              <a:t>(</a:t>
            </a:r>
            <a:r>
              <a:rPr lang="en-US" sz="1400" b="1" dirty="0">
                <a:solidFill>
                  <a:schemeClr val="bg2">
                    <a:lumMod val="25000"/>
                  </a:schemeClr>
                </a:solidFill>
              </a:rPr>
              <a:t>d)</a:t>
            </a:r>
            <a:r>
              <a:rPr lang="en-US" sz="1400" b="1" dirty="0">
                <a:solidFill>
                  <a:schemeClr val="tx2"/>
                </a:solidFill>
              </a:rPr>
              <a:t> </a:t>
            </a:r>
            <a:r>
              <a:rPr lang="el-GR" sz="1400" b="1" dirty="0">
                <a:solidFill>
                  <a:schemeClr val="tx2"/>
                </a:solidFill>
              </a:rPr>
              <a:t>Ποικίλου μεγέθους φωλεές με μεμονωμένα κύτταρα </a:t>
            </a:r>
            <a:r>
              <a:rPr lang="el-GR" sz="1400" b="1" dirty="0" smtClean="0">
                <a:solidFill>
                  <a:schemeClr val="tx2"/>
                </a:solidFill>
              </a:rPr>
              <a:t>και ακανόνιστες συστάδες διηθητικών κυττάρων.</a:t>
            </a:r>
            <a:endParaRPr lang="el-GR" sz="1400" b="1" dirty="0">
              <a:solidFill>
                <a:schemeClr val="tx2"/>
              </a:solidFill>
            </a:endParaRPr>
          </a:p>
        </p:txBody>
      </p:sp>
      <mc:AlternateContent xmlns:mc="http://schemas.openxmlformats.org/markup-compatibility/2006">
        <mc:Choice xmlns:p14="http://schemas.microsoft.com/office/powerpoint/2010/main" Requires="p14">
          <p:contentPart p14:bwMode="auto" r:id="rId4">
            <p14:nvContentPartPr>
              <p14:cNvPr id="17410" name="Ink 2"/>
              <p14:cNvContentPartPr>
                <a14:cpLocks xmlns:a14="http://schemas.microsoft.com/office/drawing/2010/main" noRot="1" noChangeAspect="1" noEditPoints="1" noChangeArrowheads="1" noChangeShapeType="1"/>
              </p14:cNvContentPartPr>
              <p14:nvPr/>
            </p14:nvContentPartPr>
            <p14:xfrm>
              <a:off x="1208088" y="857250"/>
              <a:ext cx="3249612" cy="1085850"/>
            </p14:xfrm>
          </p:contentPart>
        </mc:Choice>
        <mc:Fallback>
          <p:pic>
            <p:nvPicPr>
              <p:cNvPr id="17410" name="Ink 2"/>
              <p:cNvPicPr>
                <a:picLocks noRot="1" noChangeAspect="1" noEditPoints="1" noChangeArrowheads="1" noChangeShapeType="1"/>
              </p:cNvPicPr>
              <p:nvPr/>
            </p:nvPicPr>
            <p:blipFill>
              <a:blip r:embed="rId5"/>
              <a:stretch>
                <a:fillRect/>
              </a:stretch>
            </p:blipFill>
            <p:spPr>
              <a:xfrm>
                <a:off x="1201610" y="850778"/>
                <a:ext cx="3262569" cy="1098794"/>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7411" name="Ink 3"/>
              <p14:cNvContentPartPr>
                <a14:cpLocks xmlns:a14="http://schemas.microsoft.com/office/drawing/2010/main" noRot="1" noChangeAspect="1" noEditPoints="1" noChangeArrowheads="1" noChangeShapeType="1"/>
              </p14:cNvContentPartPr>
              <p14:nvPr/>
            </p14:nvContentPartPr>
            <p14:xfrm>
              <a:off x="5021263" y="1514475"/>
              <a:ext cx="1779587" cy="793750"/>
            </p14:xfrm>
          </p:contentPart>
        </mc:Choice>
        <mc:Fallback>
          <p:pic>
            <p:nvPicPr>
              <p:cNvPr id="17411" name="Ink 3"/>
              <p:cNvPicPr>
                <a:picLocks noRot="1" noChangeAspect="1" noEditPoints="1" noChangeArrowheads="1" noChangeShapeType="1"/>
              </p:cNvPicPr>
              <p:nvPr/>
            </p:nvPicPr>
            <p:blipFill>
              <a:blip r:embed="rId7"/>
              <a:stretch>
                <a:fillRect/>
              </a:stretch>
            </p:blipFill>
            <p:spPr>
              <a:xfrm>
                <a:off x="5014783" y="1508010"/>
                <a:ext cx="1792548" cy="80668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7412" name="Ink 4"/>
              <p14:cNvContentPartPr>
                <a14:cpLocks xmlns:a14="http://schemas.microsoft.com/office/drawing/2010/main" noRot="1" noChangeAspect="1" noEditPoints="1" noChangeArrowheads="1" noChangeShapeType="1"/>
              </p14:cNvContentPartPr>
              <p14:nvPr/>
            </p14:nvContentPartPr>
            <p14:xfrm>
              <a:off x="2506663" y="4021138"/>
              <a:ext cx="608012" cy="473075"/>
            </p14:xfrm>
          </p:contentPart>
        </mc:Choice>
        <mc:Fallback>
          <p:pic>
            <p:nvPicPr>
              <p:cNvPr id="17412" name="Ink 4"/>
              <p:cNvPicPr>
                <a:picLocks noRot="1" noChangeAspect="1" noEditPoints="1" noChangeArrowheads="1" noChangeShapeType="1"/>
              </p:cNvPicPr>
              <p:nvPr/>
            </p:nvPicPr>
            <p:blipFill>
              <a:blip r:embed="rId9"/>
              <a:stretch>
                <a:fillRect/>
              </a:stretch>
            </p:blipFill>
            <p:spPr>
              <a:xfrm>
                <a:off x="2500282" y="4014662"/>
                <a:ext cx="620775" cy="486026"/>
              </a:xfrm>
              <a:prstGeom prst="rect">
                <a:avLst/>
              </a:prstGeom>
            </p:spPr>
          </p:pic>
        </mc:Fallback>
      </mc:AlternateContent>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1 - Τίτλος"/>
          <p:cNvSpPr>
            <a:spLocks noGrp="1"/>
          </p:cNvSpPr>
          <p:nvPr>
            <p:ph type="title"/>
          </p:nvPr>
        </p:nvSpPr>
        <p:spPr>
          <a:xfrm>
            <a:off x="428596" y="142852"/>
            <a:ext cx="8229600" cy="704851"/>
          </a:xfrm>
          <a:solidFill>
            <a:srgbClr val="FFCCFF"/>
          </a:solidFill>
        </p:spPr>
        <p:txBody>
          <a:bodyPr>
            <a:normAutofit fontScale="90000"/>
          </a:bodyPr>
          <a:lstStyle/>
          <a:p>
            <a:pPr algn="ctr" eaLnBrk="1" hangingPunct="1"/>
            <a:r>
              <a:rPr lang="el-GR" sz="2800" b="1" dirty="0" smtClean="0">
                <a:solidFill>
                  <a:srgbClr val="002060"/>
                </a:solidFill>
              </a:rPr>
              <a:t>Πρότυπα διήθησης  μυϊκού χιτώνα (εξωστήρα μυ). </a:t>
            </a:r>
            <a:br>
              <a:rPr lang="el-GR" sz="2800" b="1" dirty="0" smtClean="0">
                <a:solidFill>
                  <a:srgbClr val="002060"/>
                </a:solidFill>
              </a:rPr>
            </a:br>
            <a:r>
              <a:rPr lang="en-US" sz="2800" b="1" dirty="0" smtClean="0">
                <a:solidFill>
                  <a:srgbClr val="002060"/>
                </a:solidFill>
              </a:rPr>
              <a:t>pT2 </a:t>
            </a:r>
            <a:r>
              <a:rPr lang="el-GR" sz="2800" b="1" dirty="0" smtClean="0">
                <a:solidFill>
                  <a:srgbClr val="002060"/>
                </a:solidFill>
              </a:rPr>
              <a:t>ουροθηλιακό καρκίνωμα. Ένδειξη κυστεκτομής.</a:t>
            </a:r>
          </a:p>
        </p:txBody>
      </p:sp>
      <p:pic>
        <p:nvPicPr>
          <p:cNvPr id="76803" name="Picture 2"/>
          <p:cNvPicPr>
            <a:picLocks noGrp="1" noChangeAspect="1" noChangeArrowheads="1"/>
          </p:cNvPicPr>
          <p:nvPr>
            <p:ph idx="1"/>
          </p:nvPr>
        </p:nvPicPr>
        <p:blipFill>
          <a:blip r:embed="rId3" cstate="print">
            <a:lum bright="-18000" contrast="48000"/>
          </a:blip>
          <a:srcRect/>
          <a:stretch>
            <a:fillRect/>
          </a:stretch>
        </p:blipFill>
        <p:spPr>
          <a:xfrm>
            <a:off x="1835150" y="981075"/>
            <a:ext cx="4906963" cy="5649913"/>
          </a:xfrm>
          <a:noFill/>
        </p:spPr>
      </p:pic>
      <p:sp>
        <p:nvSpPr>
          <p:cNvPr id="76804" name="Rectangle 6"/>
          <p:cNvSpPr>
            <a:spLocks noChangeArrowheads="1"/>
          </p:cNvSpPr>
          <p:nvPr/>
        </p:nvSpPr>
        <p:spPr bwMode="auto">
          <a:xfrm>
            <a:off x="0" y="1484313"/>
            <a:ext cx="1785918" cy="861774"/>
          </a:xfrm>
          <a:prstGeom prst="rect">
            <a:avLst/>
          </a:prstGeom>
          <a:solidFill>
            <a:srgbClr val="D3ABC8"/>
          </a:solidFill>
          <a:ln w="9525">
            <a:noFill/>
            <a:miter lim="800000"/>
            <a:headEnd/>
            <a:tailEnd/>
          </a:ln>
        </p:spPr>
        <p:txBody>
          <a:bodyPr wrap="square">
            <a:spAutoFit/>
          </a:bodyPr>
          <a:lstStyle/>
          <a:p>
            <a:r>
              <a:rPr lang="en-US" dirty="0"/>
              <a:t> </a:t>
            </a:r>
            <a:r>
              <a:rPr lang="el-GR" b="1" dirty="0" smtClean="0">
                <a:solidFill>
                  <a:schemeClr val="accent2">
                    <a:lumMod val="50000"/>
                  </a:schemeClr>
                </a:solidFill>
              </a:rPr>
              <a:t>σαφής</a:t>
            </a:r>
            <a:r>
              <a:rPr lang="el-GR" dirty="0" smtClean="0"/>
              <a:t> </a:t>
            </a:r>
            <a:r>
              <a:rPr lang="el-GR" sz="1600" b="1" dirty="0" smtClean="0">
                <a:solidFill>
                  <a:schemeClr val="tx2"/>
                </a:solidFill>
              </a:rPr>
              <a:t>διήθηση παχέος μυϊκού </a:t>
            </a:r>
            <a:endParaRPr lang="el-GR" sz="1600" b="1" dirty="0">
              <a:solidFill>
                <a:schemeClr val="tx2"/>
              </a:solidFill>
            </a:endParaRPr>
          </a:p>
          <a:p>
            <a:r>
              <a:rPr lang="el-GR" sz="1600" b="1" dirty="0">
                <a:solidFill>
                  <a:schemeClr val="tx2"/>
                </a:solidFill>
              </a:rPr>
              <a:t>τοιχώματος</a:t>
            </a:r>
          </a:p>
        </p:txBody>
      </p:sp>
      <p:sp>
        <p:nvSpPr>
          <p:cNvPr id="76805" name="Rectangle 8"/>
          <p:cNvSpPr>
            <a:spLocks noChangeArrowheads="1"/>
          </p:cNvSpPr>
          <p:nvPr/>
        </p:nvSpPr>
        <p:spPr bwMode="auto">
          <a:xfrm>
            <a:off x="0" y="2714620"/>
            <a:ext cx="1763713" cy="2031325"/>
          </a:xfrm>
          <a:prstGeom prst="rect">
            <a:avLst/>
          </a:prstGeom>
          <a:solidFill>
            <a:srgbClr val="D3ABC8"/>
          </a:solidFill>
          <a:ln w="9525">
            <a:noFill/>
            <a:miter lim="800000"/>
            <a:headEnd/>
            <a:tailEnd/>
          </a:ln>
        </p:spPr>
        <p:txBody>
          <a:bodyPr wrap="square">
            <a:spAutoFit/>
          </a:bodyPr>
          <a:lstStyle/>
          <a:p>
            <a:r>
              <a:rPr lang="el-GR" sz="1400" b="1" dirty="0">
                <a:solidFill>
                  <a:schemeClr val="tx2"/>
                </a:solidFill>
              </a:rPr>
              <a:t>Καταστροφή </a:t>
            </a:r>
            <a:r>
              <a:rPr lang="el-GR" sz="1400" b="1" dirty="0" smtClean="0">
                <a:solidFill>
                  <a:schemeClr val="tx2"/>
                </a:solidFill>
              </a:rPr>
              <a:t>μυϊκού </a:t>
            </a:r>
            <a:endParaRPr lang="el-GR" sz="1400" b="1" dirty="0">
              <a:solidFill>
                <a:schemeClr val="tx2"/>
              </a:solidFill>
            </a:endParaRPr>
          </a:p>
          <a:p>
            <a:r>
              <a:rPr lang="el-GR" sz="1400" b="1" dirty="0">
                <a:solidFill>
                  <a:schemeClr val="tx2"/>
                </a:solidFill>
              </a:rPr>
              <a:t>τοιχώματος</a:t>
            </a:r>
          </a:p>
          <a:p>
            <a:r>
              <a:rPr lang="el-GR" sz="1400" b="1" dirty="0">
                <a:solidFill>
                  <a:schemeClr val="tx2"/>
                </a:solidFill>
              </a:rPr>
              <a:t>και </a:t>
            </a:r>
            <a:r>
              <a:rPr lang="el-GR" sz="1400" b="1" u="sng" spc="300" dirty="0">
                <a:solidFill>
                  <a:schemeClr val="tx2"/>
                </a:solidFill>
              </a:rPr>
              <a:t>διάσπαση</a:t>
            </a:r>
            <a:r>
              <a:rPr lang="el-GR" sz="1400" b="1" spc="300" dirty="0">
                <a:solidFill>
                  <a:schemeClr val="tx2"/>
                </a:solidFill>
              </a:rPr>
              <a:t> </a:t>
            </a:r>
          </a:p>
          <a:p>
            <a:r>
              <a:rPr lang="el-GR" sz="1400" b="1" dirty="0" smtClean="0">
                <a:solidFill>
                  <a:schemeClr val="tx2"/>
                </a:solidFill>
              </a:rPr>
              <a:t>μυϊκών </a:t>
            </a:r>
            <a:r>
              <a:rPr lang="el-GR" sz="1400" b="1" dirty="0">
                <a:solidFill>
                  <a:schemeClr val="tx2"/>
                </a:solidFill>
              </a:rPr>
              <a:t>δεσμίδων</a:t>
            </a:r>
          </a:p>
          <a:p>
            <a:r>
              <a:rPr lang="el-GR" sz="1400" b="1" dirty="0">
                <a:solidFill>
                  <a:schemeClr val="tx2"/>
                </a:solidFill>
              </a:rPr>
              <a:t> μιμούμενη </a:t>
            </a:r>
            <a:r>
              <a:rPr lang="el-GR" sz="1400" b="1" dirty="0" smtClean="0">
                <a:solidFill>
                  <a:schemeClr val="tx2"/>
                </a:solidFill>
              </a:rPr>
              <a:t>        διήθηση</a:t>
            </a:r>
            <a:endParaRPr lang="el-GR" sz="1400" b="1" dirty="0">
              <a:solidFill>
                <a:schemeClr val="tx2"/>
              </a:solidFill>
            </a:endParaRPr>
          </a:p>
          <a:p>
            <a:r>
              <a:rPr lang="el-GR" sz="1400" b="1" dirty="0">
                <a:solidFill>
                  <a:schemeClr val="tx2"/>
                </a:solidFill>
              </a:rPr>
              <a:t> βλεννογόνιας</a:t>
            </a:r>
          </a:p>
          <a:p>
            <a:r>
              <a:rPr lang="el-GR" sz="1400" b="1" dirty="0">
                <a:solidFill>
                  <a:schemeClr val="tx2"/>
                </a:solidFill>
              </a:rPr>
              <a:t> μυικής στιβάδας</a:t>
            </a:r>
          </a:p>
        </p:txBody>
      </p:sp>
      <p:sp>
        <p:nvSpPr>
          <p:cNvPr id="76806" name="Rectangle 9"/>
          <p:cNvSpPr>
            <a:spLocks noChangeArrowheads="1"/>
          </p:cNvSpPr>
          <p:nvPr/>
        </p:nvSpPr>
        <p:spPr bwMode="auto">
          <a:xfrm>
            <a:off x="0" y="4851400"/>
            <a:ext cx="1763713" cy="1754326"/>
          </a:xfrm>
          <a:prstGeom prst="rect">
            <a:avLst/>
          </a:prstGeom>
          <a:solidFill>
            <a:srgbClr val="D3ABC8"/>
          </a:solidFill>
          <a:ln w="9525">
            <a:noFill/>
            <a:miter lim="800000"/>
            <a:headEnd/>
            <a:tailEnd/>
          </a:ln>
        </p:spPr>
        <p:txBody>
          <a:bodyPr>
            <a:spAutoFit/>
          </a:bodyPr>
          <a:lstStyle/>
          <a:p>
            <a:r>
              <a:rPr lang="el-GR" sz="1200" b="1" dirty="0" smtClean="0">
                <a:solidFill>
                  <a:schemeClr val="tx2"/>
                </a:solidFill>
                <a:effectLst>
                  <a:outerShdw blurRad="38100" dist="38100" dir="2700000" algn="tl">
                    <a:srgbClr val="000000">
                      <a:alpha val="43137"/>
                    </a:srgbClr>
                  </a:outerShdw>
                </a:effectLst>
              </a:rPr>
              <a:t>Συχνά </a:t>
            </a:r>
            <a:r>
              <a:rPr lang="el-GR" sz="1200" b="1" dirty="0">
                <a:solidFill>
                  <a:schemeClr val="tx2"/>
                </a:solidFill>
                <a:effectLst>
                  <a:outerShdw blurRad="38100" dist="38100" dir="2700000" algn="tl">
                    <a:srgbClr val="000000">
                      <a:alpha val="43137"/>
                    </a:srgbClr>
                  </a:outerShdw>
                </a:effectLst>
              </a:rPr>
              <a:t>τα καρκινικά κύτταρα</a:t>
            </a:r>
          </a:p>
          <a:p>
            <a:r>
              <a:rPr lang="en-US" sz="1200" b="1" dirty="0">
                <a:solidFill>
                  <a:schemeClr val="tx2"/>
                </a:solidFill>
                <a:effectLst>
                  <a:outerShdw blurRad="38100" dist="38100" dir="2700000" algn="tl">
                    <a:srgbClr val="000000">
                      <a:alpha val="43137"/>
                    </a:srgbClr>
                  </a:outerShdw>
                </a:effectLst>
              </a:rPr>
              <a:t> </a:t>
            </a:r>
            <a:r>
              <a:rPr lang="el-GR" sz="1200" b="1" dirty="0">
                <a:solidFill>
                  <a:schemeClr val="tx2"/>
                </a:solidFill>
                <a:effectLst>
                  <a:outerShdw blurRad="38100" dist="38100" dir="2700000" algn="tl">
                    <a:srgbClr val="000000">
                      <a:alpha val="43137"/>
                    </a:srgbClr>
                  </a:outerShdw>
                </a:effectLst>
              </a:rPr>
              <a:t>επαλείφουν χωρίς</a:t>
            </a:r>
          </a:p>
          <a:p>
            <a:r>
              <a:rPr lang="el-GR" sz="1200" b="1" dirty="0">
                <a:solidFill>
                  <a:schemeClr val="tx2"/>
                </a:solidFill>
                <a:effectLst>
                  <a:outerShdw blurRad="38100" dist="38100" dir="2700000" algn="tl">
                    <a:srgbClr val="000000">
                      <a:alpha val="43137"/>
                    </a:srgbClr>
                  </a:outerShdw>
                </a:effectLst>
              </a:rPr>
              <a:t> να διεισδύουν </a:t>
            </a:r>
          </a:p>
          <a:p>
            <a:r>
              <a:rPr lang="el-GR" sz="1200" b="1" dirty="0">
                <a:solidFill>
                  <a:schemeClr val="tx2"/>
                </a:solidFill>
                <a:effectLst>
                  <a:outerShdw blurRad="38100" dist="38100" dir="2700000" algn="tl">
                    <a:srgbClr val="000000">
                      <a:alpha val="43137"/>
                    </a:srgbClr>
                  </a:outerShdw>
                </a:effectLst>
              </a:rPr>
              <a:t>στις </a:t>
            </a:r>
            <a:r>
              <a:rPr lang="el-GR" sz="1200" b="1" dirty="0" smtClean="0">
                <a:solidFill>
                  <a:schemeClr val="tx2"/>
                </a:solidFill>
                <a:effectLst>
                  <a:outerShdw blurRad="38100" dist="38100" dir="2700000" algn="tl">
                    <a:srgbClr val="000000">
                      <a:alpha val="43137"/>
                    </a:srgbClr>
                  </a:outerShdw>
                </a:effectLst>
              </a:rPr>
              <a:t>μυϊκές </a:t>
            </a:r>
            <a:r>
              <a:rPr lang="el-GR" sz="1200" b="1" dirty="0">
                <a:solidFill>
                  <a:schemeClr val="tx2"/>
                </a:solidFill>
                <a:effectLst>
                  <a:outerShdw blurRad="38100" dist="38100" dir="2700000" algn="tl">
                    <a:srgbClr val="000000">
                      <a:alpha val="43137"/>
                    </a:srgbClr>
                  </a:outerShdw>
                </a:effectLst>
              </a:rPr>
              <a:t>δεσμίδες</a:t>
            </a:r>
            <a:r>
              <a:rPr lang="en-US" sz="1200" b="1" dirty="0">
                <a:solidFill>
                  <a:schemeClr val="tx2"/>
                </a:solidFill>
                <a:effectLst>
                  <a:outerShdw blurRad="38100" dist="38100" dir="2700000" algn="tl">
                    <a:srgbClr val="000000">
                      <a:alpha val="43137"/>
                    </a:srgbClr>
                  </a:outerShdw>
                </a:effectLst>
              </a:rPr>
              <a:t>. </a:t>
            </a:r>
            <a:endParaRPr lang="el-GR" sz="1200" b="1" dirty="0">
              <a:solidFill>
                <a:schemeClr val="tx2"/>
              </a:solidFill>
              <a:effectLst>
                <a:outerShdw blurRad="38100" dist="38100" dir="2700000" algn="tl">
                  <a:srgbClr val="000000">
                    <a:alpha val="43137"/>
                  </a:srgbClr>
                </a:outerShdw>
              </a:effectLst>
            </a:endParaRPr>
          </a:p>
          <a:p>
            <a:r>
              <a:rPr lang="el-GR" sz="1200" b="1" dirty="0">
                <a:solidFill>
                  <a:schemeClr val="tx2"/>
                </a:solidFill>
                <a:effectLst>
                  <a:outerShdw blurRad="38100" dist="38100" dir="2700000" algn="tl">
                    <a:srgbClr val="000000">
                      <a:alpha val="43137"/>
                    </a:srgbClr>
                  </a:outerShdw>
                </a:effectLst>
              </a:rPr>
              <a:t>Το όριο μυ-όγκου μπορεί </a:t>
            </a:r>
          </a:p>
          <a:p>
            <a:r>
              <a:rPr lang="el-GR" sz="1200" b="1" dirty="0">
                <a:solidFill>
                  <a:schemeClr val="tx2"/>
                </a:solidFill>
                <a:effectLst>
                  <a:outerShdw blurRad="38100" dist="38100" dir="2700000" algn="tl">
                    <a:srgbClr val="000000">
                      <a:alpha val="43137"/>
                    </a:srgbClr>
                  </a:outerShdw>
                </a:effectLst>
              </a:rPr>
              <a:t>να έχει ομαλό </a:t>
            </a:r>
            <a:r>
              <a:rPr lang="el-GR" sz="1200" b="1" dirty="0" smtClean="0">
                <a:solidFill>
                  <a:schemeClr val="tx2"/>
                </a:solidFill>
                <a:effectLst>
                  <a:outerShdw blurRad="38100" dist="38100" dir="2700000" algn="tl">
                    <a:srgbClr val="000000">
                      <a:alpha val="43137"/>
                    </a:srgbClr>
                  </a:outerShdw>
                </a:effectLst>
              </a:rPr>
              <a:t>περίγραμμα</a:t>
            </a:r>
            <a:r>
              <a:rPr lang="en-US" sz="1200" b="1" dirty="0" smtClean="0">
                <a:solidFill>
                  <a:schemeClr val="tx2"/>
                </a:solidFill>
                <a:effectLst>
                  <a:outerShdw blurRad="38100" dist="38100" dir="2700000" algn="tl">
                    <a:srgbClr val="000000">
                      <a:alpha val="43137"/>
                    </a:srgbClr>
                  </a:outerShdw>
                </a:effectLst>
              </a:rPr>
              <a:t>.</a:t>
            </a:r>
            <a:endParaRPr lang="el-GR" sz="1200" b="1" dirty="0">
              <a:solidFill>
                <a:schemeClr val="tx2"/>
              </a:solidFill>
              <a:effectLst>
                <a:outerShdw blurRad="38100" dist="38100" dir="2700000" algn="tl">
                  <a:srgbClr val="000000">
                    <a:alpha val="43137"/>
                  </a:srgbClr>
                </a:outerShdw>
              </a:effectLst>
            </a:endParaRPr>
          </a:p>
        </p:txBody>
      </p:sp>
      <p:sp>
        <p:nvSpPr>
          <p:cNvPr id="76807" name="Rectangle 10"/>
          <p:cNvSpPr>
            <a:spLocks noChangeArrowheads="1"/>
          </p:cNvSpPr>
          <p:nvPr/>
        </p:nvSpPr>
        <p:spPr bwMode="auto">
          <a:xfrm>
            <a:off x="6786578" y="4714884"/>
            <a:ext cx="2357422" cy="2031325"/>
          </a:xfrm>
          <a:prstGeom prst="rect">
            <a:avLst/>
          </a:prstGeom>
          <a:solidFill>
            <a:srgbClr val="D3ABC8"/>
          </a:solidFill>
          <a:ln w="9525">
            <a:noFill/>
            <a:miter lim="800000"/>
            <a:headEnd/>
            <a:tailEnd/>
          </a:ln>
        </p:spPr>
        <p:txBody>
          <a:bodyPr wrap="square">
            <a:spAutoFit/>
          </a:bodyPr>
          <a:lstStyle/>
          <a:p>
            <a:pPr algn="ctr"/>
            <a:r>
              <a:rPr lang="el-GR" sz="1400" b="1" dirty="0">
                <a:solidFill>
                  <a:schemeClr val="tx2"/>
                </a:solidFill>
              </a:rPr>
              <a:t>Ακόμη και χωρίς άμεση</a:t>
            </a:r>
          </a:p>
          <a:p>
            <a:pPr algn="ctr"/>
            <a:r>
              <a:rPr lang="el-GR" sz="1400" b="1" dirty="0">
                <a:solidFill>
                  <a:schemeClr val="tx2"/>
                </a:solidFill>
              </a:rPr>
              <a:t> διήθηση εντός του </a:t>
            </a:r>
            <a:r>
              <a:rPr lang="el-GR" sz="1400" b="1" dirty="0" smtClean="0">
                <a:solidFill>
                  <a:schemeClr val="tx2"/>
                </a:solidFill>
              </a:rPr>
              <a:t>μυϊκού </a:t>
            </a:r>
            <a:endParaRPr lang="el-GR" sz="1400" b="1" dirty="0">
              <a:solidFill>
                <a:schemeClr val="tx2"/>
              </a:solidFill>
            </a:endParaRPr>
          </a:p>
          <a:p>
            <a:pPr algn="ctr"/>
            <a:r>
              <a:rPr lang="el-GR" sz="1400" b="1" dirty="0">
                <a:solidFill>
                  <a:schemeClr val="tx2"/>
                </a:solidFill>
              </a:rPr>
              <a:t>χιτώνα</a:t>
            </a:r>
            <a:r>
              <a:rPr lang="en-US" sz="1400" b="1" dirty="0">
                <a:solidFill>
                  <a:schemeClr val="tx2"/>
                </a:solidFill>
              </a:rPr>
              <a:t>,</a:t>
            </a:r>
            <a:r>
              <a:rPr lang="el-GR" sz="1400" b="1" dirty="0">
                <a:solidFill>
                  <a:schemeClr val="tx2"/>
                </a:solidFill>
              </a:rPr>
              <a:t> η παρουσία</a:t>
            </a:r>
          </a:p>
          <a:p>
            <a:pPr algn="ctr"/>
            <a:r>
              <a:rPr lang="el-GR" sz="1400" b="1" dirty="0">
                <a:solidFill>
                  <a:schemeClr val="tx2"/>
                </a:solidFill>
              </a:rPr>
              <a:t> καρκινικών κυττάρων</a:t>
            </a:r>
          </a:p>
          <a:p>
            <a:pPr algn="ctr"/>
            <a:r>
              <a:rPr lang="el-GR" sz="1400" b="1" dirty="0">
                <a:solidFill>
                  <a:schemeClr val="tx2"/>
                </a:solidFill>
              </a:rPr>
              <a:t> παρακείμενα σε ευρείες</a:t>
            </a:r>
          </a:p>
          <a:p>
            <a:pPr algn="ctr"/>
            <a:r>
              <a:rPr lang="el-GR" sz="1400" b="1" dirty="0">
                <a:solidFill>
                  <a:schemeClr val="tx2"/>
                </a:solidFill>
              </a:rPr>
              <a:t> δεσμίδες</a:t>
            </a:r>
          </a:p>
          <a:p>
            <a:pPr algn="ctr"/>
            <a:r>
              <a:rPr lang="el-GR" sz="1400" b="1" dirty="0">
                <a:solidFill>
                  <a:schemeClr val="tx2"/>
                </a:solidFill>
              </a:rPr>
              <a:t> λείων </a:t>
            </a:r>
            <a:r>
              <a:rPr lang="el-GR" sz="1400" b="1" dirty="0" smtClean="0">
                <a:solidFill>
                  <a:schemeClr val="tx2"/>
                </a:solidFill>
              </a:rPr>
              <a:t>μυϊκών </a:t>
            </a:r>
            <a:r>
              <a:rPr lang="el-GR" sz="1400" b="1" dirty="0">
                <a:solidFill>
                  <a:schemeClr val="tx2"/>
                </a:solidFill>
              </a:rPr>
              <a:t>κυττάρων</a:t>
            </a:r>
          </a:p>
          <a:p>
            <a:pPr algn="ctr"/>
            <a:r>
              <a:rPr lang="el-GR" sz="1400" b="1" dirty="0">
                <a:solidFill>
                  <a:schemeClr val="tx2"/>
                </a:solidFill>
              </a:rPr>
              <a:t> κατηγοριοποιείται ως </a:t>
            </a:r>
            <a:r>
              <a:rPr lang="en-US" sz="1400" b="1" dirty="0">
                <a:solidFill>
                  <a:schemeClr val="tx2"/>
                </a:solidFill>
              </a:rPr>
              <a:t> </a:t>
            </a:r>
            <a:endParaRPr lang="el-GR" sz="1400" b="1" dirty="0">
              <a:solidFill>
                <a:schemeClr val="tx2"/>
              </a:solidFill>
            </a:endParaRPr>
          </a:p>
          <a:p>
            <a:pPr algn="ctr"/>
            <a:r>
              <a:rPr lang="en-US" sz="1400" b="1" dirty="0">
                <a:solidFill>
                  <a:schemeClr val="bg2">
                    <a:lumMod val="25000"/>
                  </a:schemeClr>
                </a:solidFill>
              </a:rPr>
              <a:t>pT2</a:t>
            </a:r>
            <a:r>
              <a:rPr lang="el-GR" sz="1400" b="1" dirty="0">
                <a:solidFill>
                  <a:schemeClr val="tx2"/>
                </a:solidFill>
              </a:rPr>
              <a:t> καρκίνωμα</a:t>
            </a:r>
            <a:r>
              <a:rPr lang="en-US" sz="1400" b="1" dirty="0">
                <a:solidFill>
                  <a:schemeClr val="tx2"/>
                </a:solidFill>
              </a:rPr>
              <a:t>.</a:t>
            </a:r>
            <a:endParaRPr lang="el-GR" sz="1400" b="1" dirty="0">
              <a:solidFill>
                <a:schemeClr val="tx2"/>
              </a:solidFill>
            </a:endParaRPr>
          </a:p>
        </p:txBody>
      </p:sp>
      <p:sp>
        <p:nvSpPr>
          <p:cNvPr id="76808" name="7 - Ορθογώνιο"/>
          <p:cNvSpPr>
            <a:spLocks noChangeArrowheads="1"/>
          </p:cNvSpPr>
          <p:nvPr/>
        </p:nvSpPr>
        <p:spPr bwMode="auto">
          <a:xfrm>
            <a:off x="6858017" y="1052512"/>
            <a:ext cx="1785950" cy="1662108"/>
          </a:xfrm>
          <a:prstGeom prst="rect">
            <a:avLst/>
          </a:prstGeom>
          <a:solidFill>
            <a:srgbClr val="D3ABC8"/>
          </a:solidFill>
          <a:ln w="25400" algn="ctr">
            <a:solidFill>
              <a:srgbClr val="385D8A"/>
            </a:solidFill>
            <a:miter lim="800000"/>
            <a:headEnd/>
            <a:tailEnd/>
          </a:ln>
        </p:spPr>
        <p:txBody>
          <a:bodyPr anchor="ctr"/>
          <a:lstStyle/>
          <a:p>
            <a:r>
              <a:rPr lang="el-GR" sz="1400" b="1" dirty="0">
                <a:solidFill>
                  <a:schemeClr val="tx2"/>
                </a:solidFill>
              </a:rPr>
              <a:t>νησίδες ή φωλεές καρκινικών κυττάρων </a:t>
            </a:r>
            <a:r>
              <a:rPr lang="el-GR" sz="1400" b="1" u="sng" dirty="0">
                <a:solidFill>
                  <a:schemeClr val="tx2"/>
                </a:solidFill>
              </a:rPr>
              <a:t>διαχωρίζουν</a:t>
            </a:r>
            <a:r>
              <a:rPr lang="el-GR" sz="1400" b="1" dirty="0">
                <a:solidFill>
                  <a:schemeClr val="tx2"/>
                </a:solidFill>
              </a:rPr>
              <a:t> </a:t>
            </a:r>
            <a:r>
              <a:rPr lang="el-GR" sz="1400" b="1" dirty="0" smtClean="0">
                <a:solidFill>
                  <a:schemeClr val="tx2"/>
                </a:solidFill>
              </a:rPr>
              <a:t>τις δεσμίδες του εξωστήρα μυ</a:t>
            </a:r>
            <a:endParaRPr lang="el-GR" sz="1400" b="1" dirty="0">
              <a:solidFill>
                <a:schemeClr val="tx2"/>
              </a:solidFill>
            </a:endParaRPr>
          </a:p>
          <a:p>
            <a:pPr algn="ctr"/>
            <a:endParaRPr lang="el-GR" sz="1400" b="1" dirty="0">
              <a:solidFill>
                <a:schemeClr val="tx2"/>
              </a:solidFill>
              <a:latin typeface="Calibri"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07504" y="116632"/>
            <a:ext cx="8784976" cy="1955046"/>
          </a:xfrm>
          <a:solidFill>
            <a:srgbClr val="FFCCFF"/>
          </a:solidFill>
        </p:spPr>
        <p:txBody>
          <a:bodyPr>
            <a:noAutofit/>
          </a:bodyPr>
          <a:lstStyle/>
          <a:p>
            <a:pPr algn="ctr">
              <a:defRPr/>
            </a:pPr>
            <a:r>
              <a:rPr lang="el-GR" sz="2000" dirty="0" smtClean="0">
                <a:solidFill>
                  <a:srgbClr val="002060"/>
                </a:solidFill>
                <a:latin typeface="+mn-lt"/>
              </a:rPr>
              <a:t>Τόσο η διήθηση </a:t>
            </a:r>
            <a:r>
              <a:rPr lang="el-GR" sz="2000" u="sng" dirty="0" smtClean="0">
                <a:solidFill>
                  <a:srgbClr val="002060"/>
                </a:solidFill>
                <a:latin typeface="+mn-lt"/>
              </a:rPr>
              <a:t>διάσπαρτων</a:t>
            </a:r>
            <a:r>
              <a:rPr lang="el-GR" sz="2000" dirty="0" smtClean="0">
                <a:solidFill>
                  <a:srgbClr val="002060"/>
                </a:solidFill>
                <a:latin typeface="+mn-lt"/>
              </a:rPr>
              <a:t>, </a:t>
            </a:r>
            <a:r>
              <a:rPr lang="el-GR" sz="2000" b="1" u="sng" dirty="0" smtClean="0">
                <a:solidFill>
                  <a:srgbClr val="002060"/>
                </a:solidFill>
                <a:effectLst>
                  <a:outerShdw blurRad="38100" dist="38100" dir="2700000" algn="tl">
                    <a:srgbClr val="000000">
                      <a:alpha val="43137"/>
                    </a:srgbClr>
                  </a:outerShdw>
                </a:effectLst>
                <a:latin typeface="+mn-lt"/>
              </a:rPr>
              <a:t>απ’ άκρη σ’ άκρη </a:t>
            </a:r>
            <a:r>
              <a:rPr lang="el-GR" sz="2000" u="sng" dirty="0" smtClean="0">
                <a:solidFill>
                  <a:srgbClr val="002060"/>
                </a:solidFill>
                <a:effectLst>
                  <a:outerShdw blurRad="38100" dist="38100" dir="2700000" algn="tl">
                    <a:srgbClr val="000000">
                      <a:alpha val="43137"/>
                    </a:srgbClr>
                  </a:outerShdw>
                </a:effectLst>
                <a:latin typeface="+mn-lt"/>
              </a:rPr>
              <a:t>του ιστοτεμαχίου,</a:t>
            </a:r>
            <a:r>
              <a:rPr lang="el-GR" sz="2000" dirty="0" smtClean="0">
                <a:solidFill>
                  <a:srgbClr val="002060"/>
                </a:solidFill>
                <a:latin typeface="+mn-lt"/>
              </a:rPr>
              <a:t/>
            </a:r>
            <a:br>
              <a:rPr lang="el-GR" sz="2000" dirty="0" smtClean="0">
                <a:solidFill>
                  <a:srgbClr val="002060"/>
                </a:solidFill>
                <a:latin typeface="+mn-lt"/>
              </a:rPr>
            </a:br>
            <a:r>
              <a:rPr lang="el-GR" sz="2000" dirty="0" smtClean="0">
                <a:solidFill>
                  <a:srgbClr val="002060"/>
                </a:solidFill>
                <a:latin typeface="+mn-lt"/>
              </a:rPr>
              <a:t>έστω λεπτυσμένων λείων μυϊκών στοιχείων του τοιχώματος της ουροδόχου κύστης όσο και η </a:t>
            </a:r>
            <a:r>
              <a:rPr lang="el-GR" sz="2000" b="1" dirty="0" smtClean="0">
                <a:solidFill>
                  <a:srgbClr val="002060"/>
                </a:solidFill>
                <a:latin typeface="+mn-lt"/>
              </a:rPr>
              <a:t>έντονη ανοσοδραστικότητα </a:t>
            </a:r>
            <a:r>
              <a:rPr lang="el-GR" sz="2000" dirty="0" smtClean="0">
                <a:solidFill>
                  <a:srgbClr val="002060"/>
                </a:solidFill>
                <a:latin typeface="+mn-lt"/>
              </a:rPr>
              <a:t>αυτών έναντι της «</a:t>
            </a:r>
            <a:r>
              <a:rPr lang="en-US" sz="2000" b="1" dirty="0" err="1" smtClean="0">
                <a:solidFill>
                  <a:srgbClr val="002060"/>
                </a:solidFill>
                <a:latin typeface="+mn-lt"/>
              </a:rPr>
              <a:t>smoothelin</a:t>
            </a:r>
            <a:r>
              <a:rPr lang="el-GR" sz="2000" dirty="0" smtClean="0">
                <a:solidFill>
                  <a:srgbClr val="002060"/>
                </a:solidFill>
                <a:latin typeface="+mn-lt"/>
              </a:rPr>
              <a:t>»</a:t>
            </a:r>
            <a:r>
              <a:rPr lang="el-GR" sz="2000" b="1" dirty="0" smtClean="0">
                <a:solidFill>
                  <a:srgbClr val="002060"/>
                </a:solidFill>
                <a:latin typeface="+mn-lt"/>
              </a:rPr>
              <a:t> αμφότερα συνηγορούν </a:t>
            </a:r>
            <a:r>
              <a:rPr lang="el-GR" sz="2000" dirty="0" smtClean="0">
                <a:solidFill>
                  <a:srgbClr val="002060"/>
                </a:solidFill>
                <a:latin typeface="+mn-lt"/>
              </a:rPr>
              <a:t>υπέρ  </a:t>
            </a:r>
            <a:r>
              <a:rPr lang="el-GR" sz="2000" b="1" dirty="0" smtClean="0">
                <a:solidFill>
                  <a:srgbClr val="002060"/>
                </a:solidFill>
                <a:effectLst>
                  <a:outerShdw blurRad="38100" dist="38100" dir="2700000" algn="tl">
                    <a:srgbClr val="000000">
                      <a:alpha val="43137"/>
                    </a:srgbClr>
                  </a:outerShdw>
                </a:effectLst>
                <a:latin typeface="+mn-lt"/>
              </a:rPr>
              <a:t>διήθησης του μυϊκού χιτώνα</a:t>
            </a:r>
            <a:br>
              <a:rPr lang="el-GR" sz="2000" b="1" dirty="0" smtClean="0">
                <a:solidFill>
                  <a:srgbClr val="002060"/>
                </a:solidFill>
                <a:effectLst>
                  <a:outerShdw blurRad="38100" dist="38100" dir="2700000" algn="tl">
                    <a:srgbClr val="000000">
                      <a:alpha val="43137"/>
                    </a:srgbClr>
                  </a:outerShdw>
                </a:effectLst>
                <a:latin typeface="+mn-lt"/>
              </a:rPr>
            </a:br>
            <a:r>
              <a:rPr lang="el-GR" sz="2000" b="1" dirty="0" smtClean="0">
                <a:solidFill>
                  <a:srgbClr val="002060"/>
                </a:solidFill>
                <a:effectLst>
                  <a:outerShdw blurRad="38100" dist="38100" dir="2700000" algn="tl">
                    <a:srgbClr val="000000">
                      <a:alpha val="43137"/>
                    </a:srgbClr>
                  </a:outerShdw>
                </a:effectLst>
                <a:latin typeface="+mn-lt"/>
              </a:rPr>
              <a:t> </a:t>
            </a:r>
            <a:r>
              <a:rPr lang="el-GR" sz="2000" dirty="0" smtClean="0">
                <a:solidFill>
                  <a:srgbClr val="002060"/>
                </a:solidFill>
                <a:latin typeface="+mn-lt"/>
              </a:rPr>
              <a:t>και όχι της βλεννογόνιας μυϊκής στοιβάδας ( οπότε στάδιο </a:t>
            </a:r>
            <a:r>
              <a:rPr lang="en-US" sz="2000" b="1" dirty="0" err="1" smtClean="0">
                <a:solidFill>
                  <a:srgbClr val="002060"/>
                </a:solidFill>
                <a:effectLst>
                  <a:outerShdw blurRad="38100" dist="38100" dir="2700000" algn="tl">
                    <a:srgbClr val="000000">
                      <a:alpha val="43137"/>
                    </a:srgbClr>
                  </a:outerShdw>
                </a:effectLst>
                <a:latin typeface="+mn-lt"/>
              </a:rPr>
              <a:t>pT</a:t>
            </a:r>
            <a:r>
              <a:rPr lang="el-GR" sz="2000" b="1" dirty="0" smtClean="0">
                <a:solidFill>
                  <a:srgbClr val="002060"/>
                </a:solidFill>
                <a:effectLst>
                  <a:outerShdw blurRad="38100" dist="38100" dir="2700000" algn="tl">
                    <a:srgbClr val="000000">
                      <a:alpha val="43137"/>
                    </a:srgbClr>
                  </a:outerShdw>
                </a:effectLst>
                <a:latin typeface="+mn-lt"/>
              </a:rPr>
              <a:t>2</a:t>
            </a:r>
            <a:r>
              <a:rPr lang="el-GR" sz="2000" dirty="0" smtClean="0">
                <a:solidFill>
                  <a:srgbClr val="002060"/>
                </a:solidFill>
                <a:effectLst>
                  <a:outerShdw blurRad="38100" dist="38100" dir="2700000" algn="tl">
                    <a:srgbClr val="000000">
                      <a:alpha val="43137"/>
                    </a:srgbClr>
                  </a:outerShdw>
                </a:effectLst>
                <a:latin typeface="+mn-lt"/>
              </a:rPr>
              <a:t> </a:t>
            </a:r>
            <a:r>
              <a:rPr lang="el-GR" sz="2000" dirty="0" smtClean="0">
                <a:solidFill>
                  <a:srgbClr val="002060"/>
                </a:solidFill>
                <a:latin typeface="+mn-lt"/>
              </a:rPr>
              <a:t>κι όχι </a:t>
            </a:r>
            <a:r>
              <a:rPr lang="en-US" sz="2000" dirty="0" smtClean="0">
                <a:solidFill>
                  <a:srgbClr val="002060"/>
                </a:solidFill>
                <a:latin typeface="+mn-lt"/>
              </a:rPr>
              <a:t>pT1</a:t>
            </a:r>
            <a:r>
              <a:rPr lang="el-GR" sz="2000" dirty="0" smtClean="0">
                <a:solidFill>
                  <a:srgbClr val="002060"/>
                </a:solidFill>
                <a:latin typeface="+mn-lt"/>
              </a:rPr>
              <a:t> </a:t>
            </a:r>
            <a:r>
              <a:rPr lang="en-US" sz="2000" dirty="0" smtClean="0">
                <a:solidFill>
                  <a:srgbClr val="002060"/>
                </a:solidFill>
                <a:latin typeface="+mn-lt"/>
              </a:rPr>
              <a:t>)</a:t>
            </a:r>
            <a:r>
              <a:rPr lang="el-GR" sz="2000" dirty="0" smtClean="0">
                <a:solidFill>
                  <a:srgbClr val="002060"/>
                </a:solidFill>
                <a:latin typeface="+mn-lt"/>
              </a:rPr>
              <a:t>, καθώς προφανώς πρόκειται για διασπασμένες μυϊκές δεσμίδες του εξωστήρα μυ.</a:t>
            </a:r>
            <a:endParaRPr lang="el-GR" sz="2000" dirty="0">
              <a:solidFill>
                <a:srgbClr val="002060"/>
              </a:solidFill>
              <a:latin typeface="+mn-lt"/>
            </a:endParaRPr>
          </a:p>
        </p:txBody>
      </p:sp>
      <p:pic>
        <p:nvPicPr>
          <p:cNvPr id="73731" name="Picture 2" descr="D:\SCANS\2011-06-07 9e\9e 001.jpg"/>
          <p:cNvPicPr>
            <a:picLocks noGrp="1" noChangeAspect="1" noChangeArrowheads="1"/>
          </p:cNvPicPr>
          <p:nvPr>
            <p:ph idx="1"/>
          </p:nvPr>
        </p:nvPicPr>
        <p:blipFill>
          <a:blip r:embed="rId2" cstate="print"/>
          <a:srcRect/>
          <a:stretch>
            <a:fillRect/>
          </a:stretch>
        </p:blipFill>
        <p:spPr>
          <a:xfrm>
            <a:off x="-146050" y="2204864"/>
            <a:ext cx="9290050" cy="4537075"/>
          </a:xfrm>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2984"/>
          </a:xfrm>
        </p:spPr>
        <p:txBody>
          <a:bodyPr>
            <a:noAutofit/>
          </a:bodyPr>
          <a:lstStyle/>
          <a:p>
            <a:pPr algn="ctr"/>
            <a:r>
              <a:rPr lang="el-GR" sz="2000" b="1" dirty="0" smtClean="0">
                <a:solidFill>
                  <a:schemeClr val="accent1">
                    <a:lumMod val="50000"/>
                  </a:schemeClr>
                </a:solidFill>
                <a:latin typeface="+mn-lt"/>
              </a:rPr>
              <a:t>2</a:t>
            </a:r>
            <a:r>
              <a:rPr lang="el-GR" sz="2000" b="1" baseline="30000" dirty="0" smtClean="0">
                <a:solidFill>
                  <a:schemeClr val="accent1">
                    <a:lumMod val="50000"/>
                  </a:schemeClr>
                </a:solidFill>
                <a:latin typeface="+mn-lt"/>
              </a:rPr>
              <a:t>ο</a:t>
            </a:r>
            <a:r>
              <a:rPr lang="el-GR" sz="2000" b="1" dirty="0" smtClean="0">
                <a:solidFill>
                  <a:schemeClr val="accent1">
                    <a:lumMod val="50000"/>
                  </a:schemeClr>
                </a:solidFill>
                <a:latin typeface="+mn-lt"/>
              </a:rPr>
              <a:t> </a:t>
            </a:r>
            <a:r>
              <a:rPr lang="el-GR" sz="2000" dirty="0" smtClean="0">
                <a:solidFill>
                  <a:schemeClr val="accent1">
                    <a:lumMod val="50000"/>
                  </a:schemeClr>
                </a:solidFill>
                <a:latin typeface="+mn-lt"/>
              </a:rPr>
              <a:t>Πρόβλημα</a:t>
            </a:r>
            <a:r>
              <a:rPr lang="en-US" sz="2000" dirty="0" smtClean="0">
                <a:solidFill>
                  <a:schemeClr val="accent1">
                    <a:lumMod val="50000"/>
                  </a:schemeClr>
                </a:solidFill>
                <a:latin typeface="+mn-lt"/>
              </a:rPr>
              <a:t>:</a:t>
            </a:r>
            <a:r>
              <a:rPr lang="el-GR" sz="2000" b="1" dirty="0" smtClean="0">
                <a:solidFill>
                  <a:schemeClr val="accent1">
                    <a:lumMod val="50000"/>
                  </a:schemeClr>
                </a:solidFill>
              </a:rPr>
              <a:t/>
            </a:r>
            <a:br>
              <a:rPr lang="el-GR" sz="2000" b="1" dirty="0" smtClean="0">
                <a:solidFill>
                  <a:schemeClr val="accent1">
                    <a:lumMod val="50000"/>
                  </a:schemeClr>
                </a:solidFill>
              </a:rPr>
            </a:br>
            <a:r>
              <a:rPr lang="el-GR" sz="2000" b="1" dirty="0" smtClean="0">
                <a:solidFill>
                  <a:schemeClr val="accent1">
                    <a:lumMod val="50000"/>
                  </a:schemeClr>
                </a:solidFill>
                <a:latin typeface="+mn-lt"/>
              </a:rPr>
              <a:t>Β)Σαφώς διηθητικές ποικιλίες ουροθηλιακών καρκινωμάτων </a:t>
            </a:r>
            <a:r>
              <a:rPr lang="en-US" sz="2000" b="1" dirty="0" smtClean="0">
                <a:solidFill>
                  <a:schemeClr val="accent1">
                    <a:lumMod val="50000"/>
                  </a:schemeClr>
                </a:solidFill>
                <a:latin typeface="+mn-lt"/>
              </a:rPr>
              <a:t/>
            </a:r>
            <a:br>
              <a:rPr lang="en-US" sz="2000" b="1" dirty="0" smtClean="0">
                <a:solidFill>
                  <a:schemeClr val="accent1">
                    <a:lumMod val="50000"/>
                  </a:schemeClr>
                </a:solidFill>
                <a:latin typeface="+mn-lt"/>
              </a:rPr>
            </a:br>
            <a:r>
              <a:rPr lang="el-GR" sz="2000" b="1" dirty="0" smtClean="0">
                <a:solidFill>
                  <a:schemeClr val="accent1">
                    <a:lumMod val="50000"/>
                  </a:schemeClr>
                </a:solidFill>
                <a:latin typeface="+mn-lt"/>
              </a:rPr>
              <a:t> με  κλινικό  ενδιαφέρον</a:t>
            </a:r>
            <a:endParaRPr lang="el-GR" sz="2000" dirty="0">
              <a:latin typeface="+mn-lt"/>
            </a:endParaRPr>
          </a:p>
        </p:txBody>
      </p:sp>
      <p:sp>
        <p:nvSpPr>
          <p:cNvPr id="3" name="Title 1"/>
          <p:cNvSpPr txBox="1">
            <a:spLocks/>
          </p:cNvSpPr>
          <p:nvPr/>
        </p:nvSpPr>
        <p:spPr>
          <a:xfrm>
            <a:off x="-48127" y="0"/>
            <a:ext cx="9144000" cy="1428736"/>
          </a:xfrm>
          <a:prstGeom prst="rect">
            <a:avLst/>
          </a:prstGeom>
        </p:spPr>
        <p:txBody>
          <a:bodyPr vert="horz" lIns="0" rIns="0" bIns="0" anchor="b">
            <a:normAutofit fontScale="4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5100" b="0" i="0" u="none" strike="noStrike" kern="1200" cap="none" spc="0" normalizeH="0" baseline="0" noProof="0" dirty="0" smtClean="0">
                <a:ln>
                  <a:noFill/>
                </a:ln>
                <a:solidFill>
                  <a:schemeClr val="bg2">
                    <a:lumMod val="10000"/>
                  </a:schemeClr>
                </a:solidFill>
                <a:effectLst>
                  <a:outerShdw blurRad="38100" dist="38100" dir="2700000" algn="tl">
                    <a:srgbClr val="000000">
                      <a:alpha val="43137"/>
                    </a:srgbClr>
                  </a:outerShdw>
                </a:effectLst>
                <a:uLnTx/>
                <a:uFillTx/>
                <a:latin typeface="+mn-lt"/>
                <a:ea typeface="+mj-ea"/>
                <a:cs typeface="+mj-cs"/>
              </a:rPr>
              <a:t>Πλασματοκυτταροειδές ουροθηλιακό καρκίνωμα (πτωχής συνοχής). </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5100" b="0" i="0" u="none" strike="noStrike" kern="1200" cap="none" spc="0" normalizeH="0" baseline="0" noProof="0" dirty="0" smtClean="0">
              <a:ln>
                <a:noFill/>
              </a:ln>
              <a:solidFill>
                <a:schemeClr val="bg2">
                  <a:lumMod val="10000"/>
                </a:schemeClr>
              </a:solidFill>
              <a:effectLst>
                <a:outerShdw blurRad="38100" dist="38100" dir="2700000" algn="tl">
                  <a:srgbClr val="000000">
                    <a:alpha val="43137"/>
                  </a:srgbClr>
                </a:outerShdw>
              </a:effectLst>
              <a:uLnTx/>
              <a:uFillTx/>
              <a:latin typeface="+mn-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800" b="0" i="0" u="none" strike="noStrike" kern="1200" cap="none" spc="0" normalizeH="0" baseline="0" noProof="0" dirty="0" smtClean="0">
                <a:ln>
                  <a:noFill/>
                </a:ln>
                <a:solidFill>
                  <a:schemeClr val="bg2">
                    <a:lumMod val="10000"/>
                  </a:schemeClr>
                </a:solidFill>
                <a:effectLst/>
                <a:uLnTx/>
                <a:uFillTx/>
                <a:latin typeface="+mn-lt"/>
                <a:ea typeface="+mj-ea"/>
                <a:cs typeface="+mj-cs"/>
              </a:rPr>
              <a:t>Προσομοιάζει μορφολογικώς με το λοβιακό καρκίνωμα του μαστού και  τη</a:t>
            </a:r>
            <a:r>
              <a:rPr kumimoji="0" lang="el-GR" sz="2800" b="0" i="0" u="none" strike="noStrike" kern="1200" cap="none" spc="0" normalizeH="0" noProof="0" dirty="0" smtClean="0">
                <a:ln>
                  <a:noFill/>
                </a:ln>
                <a:solidFill>
                  <a:schemeClr val="bg2">
                    <a:lumMod val="10000"/>
                  </a:schemeClr>
                </a:solidFill>
                <a:effectLst/>
                <a:uLnTx/>
                <a:uFillTx/>
                <a:latin typeface="+mn-lt"/>
                <a:ea typeface="+mj-ea"/>
                <a:cs typeface="+mj-cs"/>
              </a:rPr>
              <a:t> διάχυτη ποικιλία γαστρικού καρκινώματος. Συχνά συνυπάρχει συμβατικό ουροθηλιακό καρκίνωμα.  Ανοσοϊστοχημικές θετικές χρώσεις της </a:t>
            </a:r>
            <a:r>
              <a:rPr kumimoji="0" lang="en-US" sz="2800" b="0" i="0" u="none" strike="noStrike" kern="1200" cap="none" spc="0" normalizeH="0" noProof="0" dirty="0" smtClean="0">
                <a:ln>
                  <a:noFill/>
                </a:ln>
                <a:solidFill>
                  <a:schemeClr val="bg2">
                    <a:lumMod val="10000"/>
                  </a:schemeClr>
                </a:solidFill>
                <a:effectLst/>
                <a:uLnTx/>
                <a:uFillTx/>
                <a:latin typeface="+mn-lt"/>
                <a:ea typeface="+mj-ea"/>
                <a:cs typeface="+mj-cs"/>
              </a:rPr>
              <a:t> CK20, CD138 (!)  </a:t>
            </a:r>
            <a:r>
              <a:rPr kumimoji="0" lang="el-GR" sz="2800" b="0" i="0" u="none" strike="noStrike" kern="1200" cap="none" spc="0" normalizeH="0" noProof="0" dirty="0" smtClean="0">
                <a:ln>
                  <a:noFill/>
                </a:ln>
                <a:solidFill>
                  <a:schemeClr val="bg2">
                    <a:lumMod val="10000"/>
                  </a:schemeClr>
                </a:solidFill>
                <a:effectLst/>
                <a:uLnTx/>
                <a:uFillTx/>
                <a:latin typeface="+mn-lt"/>
                <a:ea typeface="+mj-ea"/>
                <a:cs typeface="+mj-cs"/>
              </a:rPr>
              <a:t>και </a:t>
            </a:r>
            <a:r>
              <a:rPr kumimoji="0" lang="en-US" sz="2800" b="0" i="0" u="none" strike="noStrike" kern="1200" cap="none" spc="0" normalizeH="0" noProof="0" dirty="0" smtClean="0">
                <a:ln>
                  <a:noFill/>
                </a:ln>
                <a:solidFill>
                  <a:schemeClr val="bg2">
                    <a:lumMod val="10000"/>
                  </a:schemeClr>
                </a:solidFill>
                <a:effectLst/>
                <a:uLnTx/>
                <a:uFillTx/>
                <a:latin typeface="+mn-lt"/>
                <a:ea typeface="+mj-ea"/>
                <a:cs typeface="+mj-cs"/>
              </a:rPr>
              <a:t>GATA3</a:t>
            </a:r>
            <a:r>
              <a:rPr kumimoji="0" lang="el-GR" sz="2800" b="0" i="0" u="none" strike="noStrike" kern="1200" cap="none" spc="0" normalizeH="0" noProof="0" dirty="0" smtClean="0">
                <a:ln>
                  <a:noFill/>
                </a:ln>
                <a:solidFill>
                  <a:schemeClr val="bg2">
                    <a:lumMod val="10000"/>
                  </a:schemeClr>
                </a:solidFill>
                <a:effectLst/>
                <a:uLnTx/>
                <a:uFillTx/>
                <a:latin typeface="+mn-lt"/>
                <a:ea typeface="+mj-ea"/>
                <a:cs typeface="+mj-cs"/>
              </a:rPr>
              <a:t> (λιγότερο ευαίσθητος ο δείκτης </a:t>
            </a:r>
            <a:r>
              <a:rPr kumimoji="0" lang="en-US" sz="2800" b="0" i="0" u="none" strike="noStrike" kern="1200" cap="none" spc="0" normalizeH="0" noProof="0" dirty="0" smtClean="0">
                <a:ln>
                  <a:noFill/>
                </a:ln>
                <a:solidFill>
                  <a:schemeClr val="bg2">
                    <a:lumMod val="10000"/>
                  </a:schemeClr>
                </a:solidFill>
                <a:effectLst/>
                <a:uLnTx/>
                <a:uFillTx/>
                <a:latin typeface="+mn-lt"/>
                <a:ea typeface="+mj-ea"/>
                <a:cs typeface="+mj-cs"/>
              </a:rPr>
              <a:t>p63</a:t>
            </a:r>
            <a:r>
              <a:rPr kumimoji="0" lang="el-GR" sz="2800" b="0" i="0" u="none" strike="noStrike" kern="1200" cap="none" spc="0" normalizeH="0" noProof="0" dirty="0" smtClean="0">
                <a:ln>
                  <a:noFill/>
                </a:ln>
                <a:solidFill>
                  <a:schemeClr val="bg2">
                    <a:lumMod val="10000"/>
                  </a:schemeClr>
                </a:solidFill>
                <a:effectLst/>
                <a:uLnTx/>
                <a:uFillTx/>
                <a:latin typeface="+mn-lt"/>
                <a:ea typeface="+mj-ea"/>
                <a:cs typeface="+mj-cs"/>
              </a:rPr>
              <a:t> σε αυτή την ποικιλία).</a:t>
            </a:r>
            <a:r>
              <a:rPr kumimoji="0" lang="en-US" sz="2800" b="0" i="0" u="none" strike="noStrike" kern="1200" cap="none" spc="0" normalizeH="0" noProof="0" dirty="0" smtClean="0">
                <a:ln>
                  <a:noFill/>
                </a:ln>
                <a:solidFill>
                  <a:schemeClr val="bg2">
                    <a:lumMod val="10000"/>
                  </a:schemeClr>
                </a:solidFill>
                <a:effectLst/>
                <a:uLnTx/>
                <a:uFillTx/>
                <a:latin typeface="+mn-lt"/>
                <a:ea typeface="+mj-ea"/>
                <a:cs typeface="+mj-cs"/>
              </a:rPr>
              <a:t>  </a:t>
            </a:r>
            <a:r>
              <a:rPr kumimoji="0" lang="el-GR" sz="2800" b="0" i="0" u="none" strike="noStrike" kern="1200" cap="none" spc="0" normalizeH="0" baseline="0" noProof="0" dirty="0" smtClean="0">
                <a:ln>
                  <a:noFill/>
                </a:ln>
                <a:solidFill>
                  <a:schemeClr val="bg2">
                    <a:lumMod val="10000"/>
                  </a:schemeClr>
                </a:solidFill>
                <a:effectLst/>
                <a:uLnTx/>
                <a:uFillTx/>
                <a:latin typeface="+mn-lt"/>
                <a:ea typeface="+mj-ea"/>
                <a:cs typeface="+mj-cs"/>
              </a:rPr>
              <a:t>Διαγιγνώσκεται, από διουρηθρικό υλικό,σε προχωρημένο στάδιο,  οπότε συχνά ακολουθεί  κυστεκτομή. Η διεγχειρητική εκτίμηση των ουρητήρων κατά την κυστεκτομή πρέπει να εστιάζει στους περιουρητηρικούς ιστούς,</a:t>
            </a:r>
            <a:r>
              <a:rPr kumimoji="0" lang="el-GR" sz="2800" b="0" i="0" u="none" strike="noStrike" kern="1200" cap="none" spc="0" normalizeH="0" noProof="0" dirty="0" smtClean="0">
                <a:ln>
                  <a:noFill/>
                </a:ln>
                <a:solidFill>
                  <a:schemeClr val="bg2">
                    <a:lumMod val="10000"/>
                  </a:schemeClr>
                </a:solidFill>
                <a:effectLst/>
                <a:uLnTx/>
                <a:uFillTx/>
                <a:latin typeface="+mn-lt"/>
                <a:ea typeface="+mj-ea"/>
                <a:cs typeface="+mj-cs"/>
              </a:rPr>
              <a:t> καθώς η εν λόγω ποικιλία επεκτείνεται κατά μήκος του λιπώδους ιστού και εν γένει διασπείρεται σε ορογονικές επιφάνειες, παρεγχυματικά σπλάγχνα (π.χ. ωοθήκες) και </a:t>
            </a:r>
            <a:r>
              <a:rPr kumimoji="0" lang="el-GR" sz="2800" b="0" i="0" u="none" strike="noStrike" kern="1200" cap="none" spc="0" normalizeH="0" noProof="0" dirty="0" smtClean="0">
                <a:ln>
                  <a:noFill/>
                </a:ln>
                <a:solidFill>
                  <a:schemeClr val="bg2">
                    <a:lumMod val="10000"/>
                  </a:schemeClr>
                </a:solidFill>
                <a:effectLst>
                  <a:outerShdw blurRad="38100" dist="38100" dir="2700000" algn="tl">
                    <a:srgbClr val="000000">
                      <a:alpha val="43137"/>
                    </a:srgbClr>
                  </a:outerShdw>
                </a:effectLst>
                <a:uLnTx/>
                <a:uFillTx/>
                <a:latin typeface="+mn-lt"/>
                <a:ea typeface="+mj-ea"/>
                <a:cs typeface="+mj-cs"/>
              </a:rPr>
              <a:t>υποτροπιάζει ως συλλογ</a:t>
            </a:r>
            <a:r>
              <a:rPr lang="el-GR" sz="2800" dirty="0" smtClean="0">
                <a:solidFill>
                  <a:schemeClr val="bg2">
                    <a:lumMod val="10000"/>
                  </a:schemeClr>
                </a:solidFill>
                <a:effectLst>
                  <a:outerShdw blurRad="38100" dist="38100" dir="2700000" algn="tl">
                    <a:srgbClr val="000000">
                      <a:alpha val="43137"/>
                    </a:srgbClr>
                  </a:outerShdw>
                </a:effectLst>
                <a:ea typeface="+mj-ea"/>
                <a:cs typeface="+mj-cs"/>
              </a:rPr>
              <a:t>ή</a:t>
            </a:r>
            <a:r>
              <a:rPr kumimoji="0" lang="el-GR" sz="2800" b="0" i="0" u="none" strike="noStrike" kern="1200" cap="none" spc="0" normalizeH="0" noProof="0" dirty="0" smtClean="0">
                <a:ln>
                  <a:noFill/>
                </a:ln>
                <a:solidFill>
                  <a:schemeClr val="bg2">
                    <a:lumMod val="10000"/>
                  </a:schemeClr>
                </a:solidFill>
                <a:effectLst>
                  <a:outerShdw blurRad="38100" dist="38100" dir="2700000" algn="tl">
                    <a:srgbClr val="000000">
                      <a:alpha val="43137"/>
                    </a:srgbClr>
                  </a:outerShdw>
                </a:effectLst>
                <a:uLnTx/>
                <a:uFillTx/>
                <a:latin typeface="+mn-lt"/>
                <a:ea typeface="+mj-ea"/>
                <a:cs typeface="+mj-cs"/>
              </a:rPr>
              <a:t> υγρού</a:t>
            </a:r>
            <a:r>
              <a:rPr kumimoji="0" lang="en-US" sz="2800" b="0" i="0" u="none" strike="noStrike" kern="1200" cap="none" spc="0" normalizeH="0" noProof="0" dirty="0" smtClean="0">
                <a:ln>
                  <a:noFill/>
                </a:ln>
                <a:solidFill>
                  <a:schemeClr val="bg2">
                    <a:lumMod val="10000"/>
                  </a:schemeClr>
                </a:solidFill>
                <a:effectLst/>
                <a:uLnTx/>
                <a:uFillTx/>
                <a:latin typeface="+mn-lt"/>
                <a:ea typeface="+mj-ea"/>
                <a:cs typeface="+mj-cs"/>
              </a:rPr>
              <a:t>.</a:t>
            </a:r>
            <a:r>
              <a:rPr kumimoji="0" lang="el-GR" sz="2800" b="0" i="0" u="none" strike="noStrike" kern="1200" cap="none" spc="0" normalizeH="0" baseline="0" noProof="0" dirty="0" smtClean="0">
                <a:ln>
                  <a:noFill/>
                </a:ln>
                <a:solidFill>
                  <a:schemeClr val="bg2">
                    <a:lumMod val="10000"/>
                  </a:schemeClr>
                </a:solidFill>
                <a:effectLst/>
                <a:uLnTx/>
                <a:uFillTx/>
                <a:latin typeface="+mn-lt"/>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800" b="1" i="0" u="none" strike="noStrike" kern="1200" cap="none" spc="300" normalizeH="0" baseline="0" noProof="0" dirty="0" smtClean="0">
                <a:ln>
                  <a:noFill/>
                </a:ln>
                <a:solidFill>
                  <a:schemeClr val="bg2">
                    <a:lumMod val="10000"/>
                  </a:schemeClr>
                </a:solidFill>
                <a:effectLst/>
                <a:uLnTx/>
                <a:uFillTx/>
                <a:latin typeface="+mn-lt"/>
                <a:ea typeface="+mj-ea"/>
                <a:cs typeface="+mj-cs"/>
              </a:rPr>
              <a:t>Υψηλότερα τα ποσοστά θετικών εγχειρητικών ορίων, υποτροπών και θανάτων.</a:t>
            </a:r>
            <a:endParaRPr kumimoji="0" lang="el-GR" sz="2800" b="1" i="0" u="none" strike="noStrike" kern="1200" cap="none" spc="300" normalizeH="0" baseline="0" noProof="0" dirty="0">
              <a:ln>
                <a:noFill/>
              </a:ln>
              <a:solidFill>
                <a:schemeClr val="bg2">
                  <a:lumMod val="10000"/>
                </a:schemeClr>
              </a:solidFill>
              <a:effectLst/>
              <a:uLnTx/>
              <a:uFillTx/>
              <a:latin typeface="+mn-lt"/>
              <a:ea typeface="+mj-ea"/>
              <a:cs typeface="+mj-cs"/>
            </a:endParaRPr>
          </a:p>
        </p:txBody>
      </p:sp>
      <p:pic>
        <p:nvPicPr>
          <p:cNvPr id="40962" name="Picture 2" descr="C:\Users\αγαπουλακι\Desktop\1757-1626-0002-0000006647-1.jpg"/>
          <p:cNvPicPr>
            <a:picLocks noChangeAspect="1" noChangeArrowheads="1"/>
          </p:cNvPicPr>
          <p:nvPr/>
        </p:nvPicPr>
        <p:blipFill>
          <a:blip r:embed="rId2"/>
          <a:srcRect/>
          <a:stretch>
            <a:fillRect/>
          </a:stretch>
        </p:blipFill>
        <p:spPr bwMode="auto">
          <a:xfrm rot="5400000">
            <a:off x="-71470" y="2071678"/>
            <a:ext cx="5143536" cy="3857652"/>
          </a:xfrm>
          <a:prstGeom prst="rect">
            <a:avLst/>
          </a:prstGeom>
          <a:noFill/>
        </p:spPr>
      </p:pic>
      <p:pic>
        <p:nvPicPr>
          <p:cNvPr id="40963" name="Picture 3" descr="C:\Users\αγαπουλακι\Desktop\Plasmacytoid_urothelial_carcinoma_-_alt_--_very_high_mag.jpg"/>
          <p:cNvPicPr>
            <a:picLocks noChangeAspect="1" noChangeArrowheads="1"/>
          </p:cNvPicPr>
          <p:nvPr/>
        </p:nvPicPr>
        <p:blipFill>
          <a:blip r:embed="rId3" cstate="print"/>
          <a:srcRect/>
          <a:stretch>
            <a:fillRect/>
          </a:stretch>
        </p:blipFill>
        <p:spPr bwMode="auto">
          <a:xfrm>
            <a:off x="4786314" y="4143423"/>
            <a:ext cx="3571900" cy="2381267"/>
          </a:xfrm>
          <a:prstGeom prst="rect">
            <a:avLst/>
          </a:prstGeom>
          <a:noFill/>
        </p:spPr>
      </p:pic>
      <p:pic>
        <p:nvPicPr>
          <p:cNvPr id="40964" name="Picture 4" descr="C:\Users\αγαπουλακι\Desktop\UrinaryBladder_Variants_Plasmacytoid1.jpg"/>
          <p:cNvPicPr>
            <a:picLocks noChangeAspect="1" noChangeArrowheads="1"/>
          </p:cNvPicPr>
          <p:nvPr/>
        </p:nvPicPr>
        <p:blipFill>
          <a:blip r:embed="rId4"/>
          <a:srcRect/>
          <a:stretch>
            <a:fillRect/>
          </a:stretch>
        </p:blipFill>
        <p:spPr bwMode="auto">
          <a:xfrm>
            <a:off x="4786314" y="1428736"/>
            <a:ext cx="3622840" cy="262516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62"/>
                                        </p:tgtEl>
                                        <p:attrNameLst>
                                          <p:attrName>style.visibility</p:attrName>
                                        </p:attrNameLst>
                                      </p:cBhvr>
                                      <p:to>
                                        <p:strVal val="visible"/>
                                      </p:to>
                                    </p:set>
                                    <p:animEffect transition="in" filter="fade">
                                      <p:cBhvr>
                                        <p:cTn id="12" dur="500"/>
                                        <p:tgtEl>
                                          <p:spTgt spid="409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64"/>
                                        </p:tgtEl>
                                        <p:attrNameLst>
                                          <p:attrName>style.visibility</p:attrName>
                                        </p:attrNameLst>
                                      </p:cBhvr>
                                      <p:to>
                                        <p:strVal val="visible"/>
                                      </p:to>
                                    </p:set>
                                    <p:animEffect transition="in" filter="fade">
                                      <p:cBhvr>
                                        <p:cTn id="17" dur="500"/>
                                        <p:tgtEl>
                                          <p:spTgt spid="40964"/>
                                        </p:tgtEl>
                                      </p:cBhvr>
                                    </p:animEffect>
                                  </p:childTnLst>
                                </p:cTn>
                              </p:par>
                              <p:par>
                                <p:cTn id="18" presetID="10" presetClass="entr" presetSubtype="0" fill="hold" nodeType="withEffect">
                                  <p:stCondLst>
                                    <p:cond delay="0"/>
                                  </p:stCondLst>
                                  <p:childTnLst>
                                    <p:set>
                                      <p:cBhvr>
                                        <p:cTn id="19" dur="1" fill="hold">
                                          <p:stCondLst>
                                            <p:cond delay="0"/>
                                          </p:stCondLst>
                                        </p:cTn>
                                        <p:tgtEl>
                                          <p:spTgt spid="40963"/>
                                        </p:tgtEl>
                                        <p:attrNameLst>
                                          <p:attrName>style.visibility</p:attrName>
                                        </p:attrNameLst>
                                      </p:cBhvr>
                                      <p:to>
                                        <p:strVal val="visible"/>
                                      </p:to>
                                    </p:set>
                                    <p:animEffect transition="in" filter="fade">
                                      <p:cBhvr>
                                        <p:cTn id="20" dur="500"/>
                                        <p:tgtEl>
                                          <p:spTgt spid="4096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571744"/>
          </a:xfrm>
        </p:spPr>
        <p:txBody>
          <a:bodyPr>
            <a:normAutofit fontScale="90000"/>
          </a:bodyPr>
          <a:lstStyle/>
          <a:p>
            <a:pPr algn="ctr"/>
            <a:r>
              <a:rPr lang="el-GR" sz="2000" dirty="0" smtClean="0">
                <a:solidFill>
                  <a:schemeClr val="bg2">
                    <a:lumMod val="10000"/>
                  </a:schemeClr>
                </a:solidFill>
                <a:latin typeface="+mn-lt"/>
              </a:rPr>
              <a:t>Πρωτοπαθές (κατόπιν κλινικής επιβεβαίωσης) </a:t>
            </a:r>
            <a:r>
              <a:rPr lang="el-GR" sz="2000" dirty="0" smtClean="0">
                <a:solidFill>
                  <a:schemeClr val="bg2">
                    <a:lumMod val="10000"/>
                  </a:schemeClr>
                </a:solidFill>
                <a:effectLst>
                  <a:outerShdw blurRad="38100" dist="38100" dir="2700000" algn="tl">
                    <a:srgbClr val="000000">
                      <a:alpha val="43137"/>
                    </a:srgbClr>
                  </a:outerShdw>
                </a:effectLst>
                <a:latin typeface="+mn-lt"/>
              </a:rPr>
              <a:t>μικροκυτταρικό νευροενδοκρινικό </a:t>
            </a:r>
            <a:r>
              <a:rPr lang="el-GR" sz="2000" dirty="0" smtClean="0">
                <a:solidFill>
                  <a:schemeClr val="bg2">
                    <a:lumMod val="10000"/>
                  </a:schemeClr>
                </a:solidFill>
                <a:latin typeface="+mn-lt"/>
              </a:rPr>
              <a:t>καρκίνωμα</a:t>
            </a:r>
            <a:r>
              <a:rPr lang="el-GR" sz="2400" dirty="0" smtClean="0">
                <a:solidFill>
                  <a:schemeClr val="bg2">
                    <a:lumMod val="10000"/>
                  </a:schemeClr>
                </a:solidFill>
                <a:latin typeface="+mn-lt"/>
              </a:rPr>
              <a:t/>
            </a:r>
            <a:br>
              <a:rPr lang="el-GR" sz="2400" dirty="0" smtClean="0">
                <a:solidFill>
                  <a:schemeClr val="bg2">
                    <a:lumMod val="10000"/>
                  </a:schemeClr>
                </a:solidFill>
                <a:latin typeface="+mn-lt"/>
              </a:rPr>
            </a:br>
            <a:r>
              <a:rPr lang="el-GR" sz="2400" dirty="0" smtClean="0">
                <a:solidFill>
                  <a:schemeClr val="bg2">
                    <a:lumMod val="10000"/>
                  </a:schemeClr>
                </a:solidFill>
                <a:latin typeface="+mn-lt"/>
              </a:rPr>
              <a:t/>
            </a:r>
            <a:br>
              <a:rPr lang="el-GR" sz="2400" dirty="0" smtClean="0">
                <a:solidFill>
                  <a:schemeClr val="bg2">
                    <a:lumMod val="10000"/>
                  </a:schemeClr>
                </a:solidFill>
                <a:latin typeface="+mn-lt"/>
              </a:rPr>
            </a:br>
            <a:r>
              <a:rPr lang="el-GR" sz="1600" dirty="0" smtClean="0">
                <a:solidFill>
                  <a:schemeClr val="bg2">
                    <a:lumMod val="10000"/>
                  </a:schemeClr>
                </a:solidFill>
                <a:latin typeface="+mn-lt"/>
              </a:rPr>
              <a:t>Μορφολογική η διάγνωση˙ όχι απαραίτητη η ανοσοϊστοθετικότητα της συναπτοφυσίνης , που, βέβαια, όταν διαπιστώνεται, αναφέρεται. Σε αντίθεση με το υψηλόβαθμης κακοήθειας ουροθηλιακό καρκίνωμα, το τυπικό μικροκυτταρικό καρκίνωμα της ουροδόχου εμφανίζει αρνητική ανοσοχρώση για την </a:t>
            </a:r>
            <a:r>
              <a:rPr lang="en-US" sz="1600" dirty="0" smtClean="0">
                <a:solidFill>
                  <a:schemeClr val="bg2">
                    <a:lumMod val="10000"/>
                  </a:schemeClr>
                </a:solidFill>
                <a:latin typeface="+mn-lt"/>
              </a:rPr>
              <a:t>CK20</a:t>
            </a:r>
            <a:r>
              <a:rPr lang="el-GR" sz="1600" dirty="0" smtClean="0">
                <a:solidFill>
                  <a:schemeClr val="bg2">
                    <a:lumMod val="10000"/>
                  </a:schemeClr>
                </a:solidFill>
                <a:latin typeface="+mn-lt"/>
              </a:rPr>
              <a:t> και το δείκτη </a:t>
            </a:r>
            <a:r>
              <a:rPr lang="en-US" sz="1600" dirty="0" smtClean="0">
                <a:solidFill>
                  <a:schemeClr val="bg2">
                    <a:lumMod val="10000"/>
                  </a:schemeClr>
                </a:solidFill>
                <a:latin typeface="+mn-lt"/>
              </a:rPr>
              <a:t>p63.</a:t>
            </a:r>
            <a:r>
              <a:rPr lang="el-GR" sz="1600" dirty="0" smtClean="0">
                <a:solidFill>
                  <a:schemeClr val="bg2">
                    <a:lumMod val="10000"/>
                  </a:schemeClr>
                </a:solidFill>
                <a:latin typeface="+mn-lt"/>
              </a:rPr>
              <a:t> Παρά τη </a:t>
            </a:r>
            <a:r>
              <a:rPr lang="el-GR" sz="1600" spc="300" dirty="0" smtClean="0">
                <a:solidFill>
                  <a:schemeClr val="bg2">
                    <a:lumMod val="10000"/>
                  </a:schemeClr>
                </a:solidFill>
                <a:effectLst>
                  <a:outerShdw blurRad="38100" dist="38100" dir="2700000" algn="tl">
                    <a:srgbClr val="000000">
                      <a:alpha val="43137"/>
                    </a:srgbClr>
                  </a:outerShdw>
                </a:effectLst>
                <a:latin typeface="+mn-lt"/>
              </a:rPr>
              <a:t>χημειοευαισθησία</a:t>
            </a:r>
            <a:r>
              <a:rPr lang="el-GR" sz="1600" dirty="0" smtClean="0">
                <a:solidFill>
                  <a:schemeClr val="bg2">
                    <a:lumMod val="10000"/>
                  </a:schemeClr>
                </a:solidFill>
                <a:effectLst>
                  <a:outerShdw blurRad="38100" dist="38100" dir="2700000" algn="tl">
                    <a:srgbClr val="000000">
                      <a:alpha val="43137"/>
                    </a:srgbClr>
                  </a:outerShdw>
                </a:effectLst>
                <a:latin typeface="+mn-lt"/>
              </a:rPr>
              <a:t> </a:t>
            </a:r>
            <a:r>
              <a:rPr lang="el-GR" sz="1600" dirty="0" smtClean="0">
                <a:solidFill>
                  <a:schemeClr val="bg2">
                    <a:lumMod val="10000"/>
                  </a:schemeClr>
                </a:solidFill>
                <a:latin typeface="+mn-lt"/>
              </a:rPr>
              <a:t>του, </a:t>
            </a:r>
            <a:r>
              <a:rPr lang="en-US" sz="1600" dirty="0" smtClean="0">
                <a:solidFill>
                  <a:schemeClr val="bg2">
                    <a:lumMod val="10000"/>
                  </a:schemeClr>
                </a:solidFill>
                <a:latin typeface="+mn-lt"/>
              </a:rPr>
              <a:t> </a:t>
            </a:r>
            <a:r>
              <a:rPr lang="el-GR" sz="1600" dirty="0" smtClean="0">
                <a:solidFill>
                  <a:schemeClr val="bg2">
                    <a:lumMod val="10000"/>
                  </a:schemeClr>
                </a:solidFill>
                <a:latin typeface="+mn-lt"/>
              </a:rPr>
              <a:t>σημαντική προγνωστική επιβάρυνση επιφέρει η ανεύρεση τέτοιας ποικιλίας ακόμα και ως συστατικού στο πλαίσιο ενός συμβατικού  </a:t>
            </a:r>
            <a:r>
              <a:rPr lang="en-US" sz="1600" dirty="0" smtClean="0">
                <a:solidFill>
                  <a:schemeClr val="bg2">
                    <a:lumMod val="10000"/>
                  </a:schemeClr>
                </a:solidFill>
                <a:latin typeface="+mn-lt"/>
              </a:rPr>
              <a:t>in situ</a:t>
            </a:r>
            <a:r>
              <a:rPr lang="el-GR" sz="1600" dirty="0" smtClean="0">
                <a:solidFill>
                  <a:schemeClr val="bg2">
                    <a:lumMod val="10000"/>
                  </a:schemeClr>
                </a:solidFill>
                <a:latin typeface="+mn-lt"/>
              </a:rPr>
              <a:t> ( όπως στην αρ. εικ.)</a:t>
            </a:r>
            <a:r>
              <a:rPr lang="en-US" sz="1600" dirty="0" smtClean="0">
                <a:solidFill>
                  <a:schemeClr val="bg2">
                    <a:lumMod val="10000"/>
                  </a:schemeClr>
                </a:solidFill>
                <a:latin typeface="+mn-lt"/>
              </a:rPr>
              <a:t> </a:t>
            </a:r>
            <a:r>
              <a:rPr lang="el-GR" sz="1600" dirty="0" smtClean="0">
                <a:solidFill>
                  <a:schemeClr val="bg2">
                    <a:lumMod val="10000"/>
                  </a:schemeClr>
                </a:solidFill>
                <a:latin typeface="+mn-lt"/>
              </a:rPr>
              <a:t> ή διηθητικού ουροθηλιακού καρκινώματος, </a:t>
            </a:r>
            <a:r>
              <a:rPr lang="el-GR" sz="1600" spc="300" dirty="0" smtClean="0">
                <a:solidFill>
                  <a:schemeClr val="bg2">
                    <a:lumMod val="10000"/>
                  </a:schemeClr>
                </a:solidFill>
                <a:effectLst>
                  <a:outerShdw blurRad="38100" dist="38100" dir="2700000" algn="tl">
                    <a:srgbClr val="000000">
                      <a:alpha val="43137"/>
                    </a:srgbClr>
                  </a:outerShdw>
                </a:effectLst>
                <a:latin typeface="+mn-lt"/>
              </a:rPr>
              <a:t>μειώνοντας</a:t>
            </a:r>
            <a:r>
              <a:rPr lang="el-GR" sz="1600" dirty="0" smtClean="0">
                <a:solidFill>
                  <a:schemeClr val="bg2">
                    <a:lumMod val="10000"/>
                  </a:schemeClr>
                </a:solidFill>
                <a:effectLst>
                  <a:outerShdw blurRad="38100" dist="38100" dir="2700000" algn="tl">
                    <a:srgbClr val="000000">
                      <a:alpha val="43137"/>
                    </a:srgbClr>
                  </a:outerShdw>
                </a:effectLst>
                <a:latin typeface="+mn-lt"/>
              </a:rPr>
              <a:t> τη διάμεση επιβίωση </a:t>
            </a:r>
            <a:r>
              <a:rPr lang="el-GR" sz="1600" dirty="0" smtClean="0">
                <a:solidFill>
                  <a:schemeClr val="bg2">
                    <a:lumMod val="10000"/>
                  </a:schemeClr>
                </a:solidFill>
                <a:latin typeface="+mn-lt"/>
              </a:rPr>
              <a:t>των αντίστοιχων καρκινοπαθών σε </a:t>
            </a:r>
            <a:r>
              <a:rPr lang="en-US" sz="1600" dirty="0" smtClean="0">
                <a:solidFill>
                  <a:schemeClr val="bg2">
                    <a:lumMod val="10000"/>
                  </a:schemeClr>
                </a:solidFill>
                <a:latin typeface="+mn-lt"/>
              </a:rPr>
              <a:t> </a:t>
            </a:r>
            <a:r>
              <a:rPr lang="el-GR" sz="1600" dirty="0" smtClean="0">
                <a:solidFill>
                  <a:schemeClr val="bg2">
                    <a:lumMod val="10000"/>
                  </a:schemeClr>
                </a:solidFill>
                <a:latin typeface="+mn-lt"/>
              </a:rPr>
              <a:t>11 μήνες.</a:t>
            </a:r>
            <a:r>
              <a:rPr lang="el-GR" sz="2400" dirty="0" smtClean="0">
                <a:solidFill>
                  <a:schemeClr val="bg2">
                    <a:lumMod val="10000"/>
                  </a:schemeClr>
                </a:solidFill>
                <a:latin typeface="+mn-lt"/>
              </a:rPr>
              <a:t/>
            </a:r>
            <a:br>
              <a:rPr lang="el-GR" sz="2400" dirty="0" smtClean="0">
                <a:solidFill>
                  <a:schemeClr val="bg2">
                    <a:lumMod val="10000"/>
                  </a:schemeClr>
                </a:solidFill>
                <a:latin typeface="+mn-lt"/>
              </a:rPr>
            </a:br>
            <a:r>
              <a:rPr lang="el-GR" sz="2400" dirty="0" smtClean="0">
                <a:solidFill>
                  <a:schemeClr val="bg2">
                    <a:lumMod val="10000"/>
                  </a:schemeClr>
                </a:solidFill>
                <a:latin typeface="+mn-lt"/>
              </a:rPr>
              <a:t/>
            </a:r>
            <a:br>
              <a:rPr lang="el-GR" sz="2400" dirty="0" smtClean="0">
                <a:solidFill>
                  <a:schemeClr val="bg2">
                    <a:lumMod val="10000"/>
                  </a:schemeClr>
                </a:solidFill>
                <a:latin typeface="+mn-lt"/>
              </a:rPr>
            </a:br>
            <a:endParaRPr lang="el-GR" sz="2400" dirty="0">
              <a:solidFill>
                <a:schemeClr val="bg2">
                  <a:lumMod val="10000"/>
                </a:schemeClr>
              </a:solidFill>
              <a:latin typeface="+mn-lt"/>
            </a:endParaRPr>
          </a:p>
        </p:txBody>
      </p:sp>
      <p:pic>
        <p:nvPicPr>
          <p:cNvPr id="43010" name="Picture 2" descr="C:\Users\αγαπουλακι\Desktop\JCanResTher_2009_5_2_133_52790_u4.jpg"/>
          <p:cNvPicPr>
            <a:picLocks noChangeAspect="1" noChangeArrowheads="1"/>
          </p:cNvPicPr>
          <p:nvPr/>
        </p:nvPicPr>
        <p:blipFill>
          <a:blip r:embed="rId2"/>
          <a:srcRect/>
          <a:stretch>
            <a:fillRect/>
          </a:stretch>
        </p:blipFill>
        <p:spPr bwMode="auto">
          <a:xfrm rot="5400000">
            <a:off x="4792449" y="2637047"/>
            <a:ext cx="4714909" cy="3298419"/>
          </a:xfrm>
          <a:prstGeom prst="rect">
            <a:avLst/>
          </a:prstGeom>
          <a:noFill/>
        </p:spPr>
      </p:pic>
      <p:pic>
        <p:nvPicPr>
          <p:cNvPr id="43011" name="Picture 3" descr="C:\Users\αγαπουλακι\Desktop\7131713293_18b4095517_b.jpg"/>
          <p:cNvPicPr>
            <a:picLocks noChangeAspect="1" noChangeArrowheads="1"/>
          </p:cNvPicPr>
          <p:nvPr/>
        </p:nvPicPr>
        <p:blipFill>
          <a:blip r:embed="rId3"/>
          <a:srcRect/>
          <a:stretch>
            <a:fillRect/>
          </a:stretch>
        </p:blipFill>
        <p:spPr bwMode="auto">
          <a:xfrm>
            <a:off x="357158" y="2357430"/>
            <a:ext cx="4953035" cy="371477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928934"/>
          </a:xfrm>
        </p:spPr>
        <p:txBody>
          <a:bodyPr>
            <a:normAutofit fontScale="90000"/>
          </a:bodyPr>
          <a:lstStyle/>
          <a:p>
            <a:pPr algn="ctr"/>
            <a:r>
              <a:rPr lang="en-US" sz="3200" dirty="0" smtClean="0">
                <a:solidFill>
                  <a:schemeClr val="bg2">
                    <a:lumMod val="10000"/>
                  </a:schemeClr>
                </a:solidFill>
                <a:latin typeface="+mn-lt"/>
              </a:rPr>
              <a:t>K</a:t>
            </a:r>
            <a:r>
              <a:rPr lang="el-GR" sz="3200" dirty="0" smtClean="0">
                <a:solidFill>
                  <a:schemeClr val="bg2">
                    <a:lumMod val="10000"/>
                  </a:schemeClr>
                </a:solidFill>
                <a:latin typeface="+mn-lt"/>
              </a:rPr>
              <a:t>αρκίνωμα </a:t>
            </a:r>
            <a:r>
              <a:rPr lang="en-US" sz="3200" dirty="0" smtClean="0">
                <a:solidFill>
                  <a:schemeClr val="bg2">
                    <a:lumMod val="10000"/>
                  </a:schemeClr>
                </a:solidFill>
                <a:latin typeface="+mn-lt"/>
              </a:rPr>
              <a:t> </a:t>
            </a:r>
            <a:r>
              <a:rPr lang="el-GR" sz="3200" i="1" u="sng" dirty="0" smtClean="0">
                <a:solidFill>
                  <a:schemeClr val="bg2">
                    <a:lumMod val="10000"/>
                  </a:schemeClr>
                </a:solidFill>
                <a:latin typeface="+mn-lt"/>
              </a:rPr>
              <a:t>δίκην</a:t>
            </a:r>
            <a:r>
              <a:rPr lang="el-GR" sz="3200" i="1" dirty="0" smtClean="0">
                <a:solidFill>
                  <a:schemeClr val="bg2">
                    <a:lumMod val="10000"/>
                  </a:schemeClr>
                </a:solidFill>
                <a:latin typeface="+mn-lt"/>
              </a:rPr>
              <a:t> </a:t>
            </a:r>
            <a:r>
              <a:rPr lang="en-US" sz="3200" i="1" dirty="0" smtClean="0">
                <a:solidFill>
                  <a:schemeClr val="bg2">
                    <a:lumMod val="10000"/>
                  </a:schemeClr>
                </a:solidFill>
                <a:latin typeface="+mn-lt"/>
              </a:rPr>
              <a:t> </a:t>
            </a:r>
            <a:r>
              <a:rPr lang="el-GR" sz="3200" dirty="0" smtClean="0">
                <a:solidFill>
                  <a:schemeClr val="bg2">
                    <a:lumMod val="10000"/>
                  </a:schemeClr>
                </a:solidFill>
                <a:effectLst>
                  <a:outerShdw blurRad="38100" dist="38100" dir="2700000" algn="tl">
                    <a:srgbClr val="000000">
                      <a:alpha val="43137"/>
                    </a:srgbClr>
                  </a:outerShdw>
                </a:effectLst>
                <a:latin typeface="+mn-lt"/>
              </a:rPr>
              <a:t>λεμφοεπιθηλιώματος</a:t>
            </a:r>
            <a:r>
              <a:rPr lang="el-GR" sz="3200" dirty="0" smtClean="0">
                <a:solidFill>
                  <a:schemeClr val="bg2">
                    <a:lumMod val="10000"/>
                  </a:schemeClr>
                </a:solidFill>
                <a:latin typeface="+mn-lt"/>
              </a:rPr>
              <a:t> </a:t>
            </a:r>
            <a:r>
              <a:rPr lang="en-US" sz="3200" i="1" u="sng" dirty="0" smtClean="0">
                <a:solidFill>
                  <a:schemeClr val="bg2">
                    <a:lumMod val="10000"/>
                  </a:schemeClr>
                </a:solidFill>
                <a:latin typeface="+mn-lt"/>
              </a:rPr>
              <a:t>(EBV -)</a:t>
            </a:r>
            <a:r>
              <a:rPr lang="en-US" sz="3200" i="1" u="sng" dirty="0" smtClean="0">
                <a:solidFill>
                  <a:schemeClr val="tx2">
                    <a:lumMod val="50000"/>
                  </a:schemeClr>
                </a:solidFill>
                <a:latin typeface="+mn-lt"/>
              </a:rPr>
              <a:t/>
            </a:r>
            <a:br>
              <a:rPr lang="en-US" sz="3200" i="1" u="sng" dirty="0" smtClean="0">
                <a:solidFill>
                  <a:schemeClr val="tx2">
                    <a:lumMod val="50000"/>
                  </a:schemeClr>
                </a:solidFill>
                <a:latin typeface="+mn-lt"/>
              </a:rPr>
            </a:br>
            <a:r>
              <a:rPr lang="el-GR" sz="1600" dirty="0" smtClean="0">
                <a:solidFill>
                  <a:schemeClr val="tx2">
                    <a:lumMod val="50000"/>
                  </a:schemeClr>
                </a:solidFill>
                <a:latin typeface="+mn-lt"/>
              </a:rPr>
              <a:t>Αδιαφοροποίητα κύτταρα με συγκυτιακό πρότυπο, πλειόμορφους πυρήνες με προβάλλοντα πυρήνια, έντονη μιτωτική δραστηριότητα, προβάλλουσα φλεγμονώδης ανοσιακή αντίδραση. Όταν διαγιγνώσκονται σε διουρηθρικό υλικό, όσο αυτό βέβαια είναι  δυνατό,  </a:t>
            </a:r>
            <a:r>
              <a:rPr lang="el-GR" sz="1600" dirty="0" smtClean="0">
                <a:solidFill>
                  <a:schemeClr val="tx2">
                    <a:lumMod val="50000"/>
                  </a:schemeClr>
                </a:solidFill>
                <a:effectLst>
                  <a:outerShdw blurRad="38100" dist="38100" dir="2700000" algn="tl">
                    <a:srgbClr val="000000">
                      <a:alpha val="43137"/>
                    </a:srgbClr>
                  </a:outerShdw>
                </a:effectLst>
                <a:latin typeface="+mn-lt"/>
              </a:rPr>
              <a:t>αμιγή καρκινώματα δίκην λεμφοεπιθηλιώματος</a:t>
            </a:r>
            <a:r>
              <a:rPr lang="el-GR" sz="1600" dirty="0" smtClean="0">
                <a:solidFill>
                  <a:schemeClr val="tx2">
                    <a:lumMod val="50000"/>
                  </a:schemeClr>
                </a:solidFill>
                <a:latin typeface="+mn-lt"/>
              </a:rPr>
              <a:t>, αυτά </a:t>
            </a:r>
            <a:r>
              <a:rPr lang="el-GR" sz="1600" dirty="0" smtClean="0">
                <a:solidFill>
                  <a:schemeClr val="tx2">
                    <a:lumMod val="50000"/>
                  </a:schemeClr>
                </a:solidFill>
                <a:effectLst>
                  <a:outerShdw blurRad="38100" dist="38100" dir="2700000" algn="tl">
                    <a:srgbClr val="000000">
                      <a:alpha val="43137"/>
                    </a:srgbClr>
                  </a:outerShdw>
                </a:effectLst>
                <a:latin typeface="+mn-lt"/>
              </a:rPr>
              <a:t>ανταποκρίνονται περισσότερο στη συστηματική χημειοθεραπεία </a:t>
            </a:r>
            <a:r>
              <a:rPr lang="el-GR" sz="1600" dirty="0" smtClean="0">
                <a:solidFill>
                  <a:schemeClr val="tx2">
                    <a:lumMod val="50000"/>
                  </a:schemeClr>
                </a:solidFill>
                <a:latin typeface="+mn-lt"/>
              </a:rPr>
              <a:t>από το τυπικό ουροθηλιακό καρκίνωμα, παρέχοντας, αρχικά τουλάχιστον,  τη δυνατότητα  </a:t>
            </a:r>
            <a:r>
              <a:rPr lang="el-GR" sz="1600" dirty="0" smtClean="0">
                <a:solidFill>
                  <a:schemeClr val="tx2">
                    <a:lumMod val="50000"/>
                  </a:schemeClr>
                </a:solidFill>
                <a:effectLst>
                  <a:outerShdw blurRad="38100" dist="38100" dir="2700000" algn="tl">
                    <a:srgbClr val="000000">
                      <a:alpha val="43137"/>
                    </a:srgbClr>
                  </a:outerShdw>
                </a:effectLst>
                <a:latin typeface="+mn-lt"/>
              </a:rPr>
              <a:t>διάσωσης  της ουροδόχου κύστης.</a:t>
            </a:r>
            <a:r>
              <a:rPr lang="el-GR" sz="1600" dirty="0" smtClean="0">
                <a:solidFill>
                  <a:schemeClr val="tx2">
                    <a:lumMod val="50000"/>
                  </a:schemeClr>
                </a:solidFill>
                <a:latin typeface="+mn-lt"/>
              </a:rPr>
              <a:t>Σε επίπεδο πρόγνωσης, το παθολογοανατομικό στάδιο Τ είναι ο καθοριστικός παράγων.</a:t>
            </a:r>
            <a:r>
              <a:rPr lang="el-GR" sz="2000" dirty="0" smtClean="0">
                <a:solidFill>
                  <a:schemeClr val="tx2">
                    <a:lumMod val="50000"/>
                  </a:schemeClr>
                </a:solidFill>
              </a:rPr>
              <a:t/>
            </a:r>
            <a:br>
              <a:rPr lang="el-GR" sz="2000" dirty="0" smtClean="0">
                <a:solidFill>
                  <a:schemeClr val="tx2">
                    <a:lumMod val="50000"/>
                  </a:schemeClr>
                </a:solidFill>
              </a:rPr>
            </a:br>
            <a:r>
              <a:rPr lang="en-US" sz="3200" i="1" u="sng" dirty="0" smtClean="0">
                <a:solidFill>
                  <a:schemeClr val="tx2">
                    <a:lumMod val="50000"/>
                  </a:schemeClr>
                </a:solidFill>
                <a:latin typeface="+mn-lt"/>
              </a:rPr>
              <a:t/>
            </a:r>
            <a:br>
              <a:rPr lang="en-US" sz="3200" i="1" u="sng" dirty="0" smtClean="0">
                <a:solidFill>
                  <a:schemeClr val="tx2">
                    <a:lumMod val="50000"/>
                  </a:schemeClr>
                </a:solidFill>
                <a:latin typeface="+mn-lt"/>
              </a:rPr>
            </a:br>
            <a:r>
              <a:rPr lang="el-GR" sz="3200" dirty="0" smtClean="0">
                <a:solidFill>
                  <a:schemeClr val="tx2">
                    <a:lumMod val="50000"/>
                  </a:schemeClr>
                </a:solidFill>
                <a:latin typeface="+mn-lt"/>
              </a:rPr>
              <a:t/>
            </a:r>
            <a:br>
              <a:rPr lang="el-GR" sz="3200" dirty="0" smtClean="0">
                <a:solidFill>
                  <a:schemeClr val="tx2">
                    <a:lumMod val="50000"/>
                  </a:schemeClr>
                </a:solidFill>
                <a:latin typeface="+mn-lt"/>
              </a:rPr>
            </a:br>
            <a:r>
              <a:rPr lang="el-GR" sz="3200" dirty="0" smtClean="0">
                <a:solidFill>
                  <a:schemeClr val="tx2">
                    <a:lumMod val="50000"/>
                  </a:schemeClr>
                </a:solidFill>
                <a:latin typeface="+mn-lt"/>
              </a:rPr>
              <a:t> </a:t>
            </a:r>
            <a:endParaRPr lang="el-GR" sz="3200" dirty="0">
              <a:solidFill>
                <a:schemeClr val="tx2">
                  <a:lumMod val="50000"/>
                </a:schemeClr>
              </a:solidFill>
              <a:latin typeface="+mn-lt"/>
            </a:endParaRPr>
          </a:p>
        </p:txBody>
      </p:sp>
      <p:pic>
        <p:nvPicPr>
          <p:cNvPr id="44034" name="Picture 2" descr="C:\Users\αγαπουλακι\Desktop\UrinaryBladder_Variants_LymphoepitheliomaLike6.jpg"/>
          <p:cNvPicPr>
            <a:picLocks noChangeAspect="1" noChangeArrowheads="1"/>
          </p:cNvPicPr>
          <p:nvPr/>
        </p:nvPicPr>
        <p:blipFill>
          <a:blip r:embed="rId2"/>
          <a:srcRect/>
          <a:stretch>
            <a:fillRect/>
          </a:stretch>
        </p:blipFill>
        <p:spPr bwMode="auto">
          <a:xfrm rot="5400000">
            <a:off x="-72052" y="2358012"/>
            <a:ext cx="4997046" cy="3567122"/>
          </a:xfrm>
          <a:prstGeom prst="rect">
            <a:avLst/>
          </a:prstGeom>
          <a:noFill/>
        </p:spPr>
      </p:pic>
      <p:pic>
        <p:nvPicPr>
          <p:cNvPr id="44035" name="Picture 3" descr="C:\Users\αγαπουλακι\Desktop\case267image12.jpg"/>
          <p:cNvPicPr>
            <a:picLocks noChangeAspect="1" noChangeArrowheads="1"/>
          </p:cNvPicPr>
          <p:nvPr/>
        </p:nvPicPr>
        <p:blipFill>
          <a:blip r:embed="rId3"/>
          <a:srcRect/>
          <a:stretch>
            <a:fillRect/>
          </a:stretch>
        </p:blipFill>
        <p:spPr bwMode="auto">
          <a:xfrm rot="5400000">
            <a:off x="3936052" y="2263516"/>
            <a:ext cx="4963719" cy="3722789"/>
          </a:xfrm>
          <a:prstGeom prst="rect">
            <a:avLst/>
          </a:prstGeom>
          <a:noFill/>
        </p:spPr>
      </p:pic>
      <p:pic>
        <p:nvPicPr>
          <p:cNvPr id="44036" name="Picture 4" descr="C:\Users\αγαπουλακι\Desktop\UrinaryBladder_Variants_LymphoepitheliomaLike7.jpg"/>
          <p:cNvPicPr>
            <a:picLocks noChangeAspect="1" noChangeArrowheads="1"/>
          </p:cNvPicPr>
          <p:nvPr/>
        </p:nvPicPr>
        <p:blipFill>
          <a:blip r:embed="rId4"/>
          <a:srcRect/>
          <a:stretch>
            <a:fillRect/>
          </a:stretch>
        </p:blipFill>
        <p:spPr bwMode="auto">
          <a:xfrm rot="5400000">
            <a:off x="4007551" y="2378469"/>
            <a:ext cx="4997399" cy="3582751"/>
          </a:xfrm>
          <a:prstGeom prst="rect">
            <a:avLst/>
          </a:prstGeom>
          <a:noFill/>
        </p:spPr>
      </p:pic>
      <p:pic>
        <p:nvPicPr>
          <p:cNvPr id="44037" name="Picture 5" descr="C:\Users\αγαπουλακι\Desktop\22681029033_ffbfcb717a_b.jpg"/>
          <p:cNvPicPr>
            <a:picLocks noChangeAspect="1" noChangeArrowheads="1"/>
          </p:cNvPicPr>
          <p:nvPr/>
        </p:nvPicPr>
        <p:blipFill>
          <a:blip r:embed="rId5"/>
          <a:srcRect/>
          <a:stretch>
            <a:fillRect/>
          </a:stretch>
        </p:blipFill>
        <p:spPr bwMode="auto">
          <a:xfrm rot="16200000">
            <a:off x="12730" y="2273229"/>
            <a:ext cx="5046573" cy="378621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4034"/>
                                        </p:tgtEl>
                                      </p:cBhvr>
                                    </p:animEffect>
                                    <p:set>
                                      <p:cBhvr>
                                        <p:cTn id="7" dur="1" fill="hold">
                                          <p:stCondLst>
                                            <p:cond delay="499"/>
                                          </p:stCondLst>
                                        </p:cTn>
                                        <p:tgtEl>
                                          <p:spTgt spid="4403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44035"/>
                                        </p:tgtEl>
                                      </p:cBhvr>
                                    </p:animEffect>
                                    <p:set>
                                      <p:cBhvr>
                                        <p:cTn id="10" dur="1" fill="hold">
                                          <p:stCondLst>
                                            <p:cond delay="499"/>
                                          </p:stCondLst>
                                        </p:cTn>
                                        <p:tgtEl>
                                          <p:spTgt spid="4403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4037"/>
                                        </p:tgtEl>
                                        <p:attrNameLst>
                                          <p:attrName>style.visibility</p:attrName>
                                        </p:attrNameLst>
                                      </p:cBhvr>
                                      <p:to>
                                        <p:strVal val="visible"/>
                                      </p:to>
                                    </p:set>
                                    <p:animEffect transition="in" filter="fade">
                                      <p:cBhvr>
                                        <p:cTn id="15" dur="500"/>
                                        <p:tgtEl>
                                          <p:spTgt spid="44037"/>
                                        </p:tgtEl>
                                      </p:cBhvr>
                                    </p:animEffect>
                                  </p:childTnLst>
                                </p:cTn>
                              </p:par>
                              <p:par>
                                <p:cTn id="16" presetID="10" presetClass="entr" presetSubtype="0" fill="hold" nodeType="withEffect">
                                  <p:stCondLst>
                                    <p:cond delay="0"/>
                                  </p:stCondLst>
                                  <p:childTnLst>
                                    <p:set>
                                      <p:cBhvr>
                                        <p:cTn id="17" dur="1" fill="hold">
                                          <p:stCondLst>
                                            <p:cond delay="0"/>
                                          </p:stCondLst>
                                        </p:cTn>
                                        <p:tgtEl>
                                          <p:spTgt spid="44036"/>
                                        </p:tgtEl>
                                        <p:attrNameLst>
                                          <p:attrName>style.visibility</p:attrName>
                                        </p:attrNameLst>
                                      </p:cBhvr>
                                      <p:to>
                                        <p:strVal val="visible"/>
                                      </p:to>
                                    </p:set>
                                    <p:animEffect transition="in" filter="fade">
                                      <p:cBhvr>
                                        <p:cTn id="18" dur="500"/>
                                        <p:tgtEl>
                                          <p:spTgt spid="4403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2984"/>
          </a:xfrm>
        </p:spPr>
        <p:txBody>
          <a:bodyPr>
            <a:normAutofit fontScale="90000"/>
          </a:bodyPr>
          <a:lstStyle/>
          <a:p>
            <a:pPr algn="ctr"/>
            <a:r>
              <a:rPr lang="el-GR" sz="2200" b="1" spc="300" dirty="0" smtClean="0">
                <a:solidFill>
                  <a:schemeClr val="bg2">
                    <a:lumMod val="10000"/>
                  </a:schemeClr>
                </a:solidFill>
                <a:latin typeface="+mn-lt"/>
              </a:rPr>
              <a:t>Μικροθηλώδης</a:t>
            </a:r>
            <a:r>
              <a:rPr lang="el-GR" sz="2200" dirty="0" smtClean="0">
                <a:solidFill>
                  <a:schemeClr val="bg2">
                    <a:lumMod val="10000"/>
                  </a:schemeClr>
                </a:solidFill>
                <a:latin typeface="+mn-lt"/>
              </a:rPr>
              <a:t> ποικιλία ουροθηλιακού καρκινώματος</a:t>
            </a:r>
            <a:r>
              <a:rPr lang="en-US" sz="2000" dirty="0" smtClean="0">
                <a:solidFill>
                  <a:schemeClr val="bg2">
                    <a:lumMod val="10000"/>
                  </a:schemeClr>
                </a:solidFill>
                <a:latin typeface="+mn-lt"/>
              </a:rPr>
              <a:t/>
            </a:r>
            <a:br>
              <a:rPr lang="en-US" sz="2000" dirty="0" smtClean="0">
                <a:solidFill>
                  <a:schemeClr val="bg2">
                    <a:lumMod val="10000"/>
                  </a:schemeClr>
                </a:solidFill>
                <a:latin typeface="+mn-lt"/>
              </a:rPr>
            </a:br>
            <a:r>
              <a:rPr lang="el-GR" sz="1100" dirty="0" smtClean="0">
                <a:solidFill>
                  <a:schemeClr val="bg2">
                    <a:lumMod val="10000"/>
                  </a:schemeClr>
                </a:solidFill>
                <a:latin typeface="+mn-lt"/>
              </a:rPr>
              <a:t>Δεν αρκεί το επιφανειακό συστατικό για τη διάγνωση αυτής της επιθετικής ποικιλίας˙ η διάγνωση τίθεται από το </a:t>
            </a:r>
            <a:r>
              <a:rPr lang="el-GR" sz="1100" dirty="0" smtClean="0">
                <a:solidFill>
                  <a:schemeClr val="bg2">
                    <a:lumMod val="10000"/>
                  </a:schemeClr>
                </a:solidFill>
                <a:effectLst>
                  <a:outerShdw blurRad="38100" dist="38100" dir="2700000" algn="tl">
                    <a:srgbClr val="000000">
                      <a:alpha val="43137"/>
                    </a:srgbClr>
                  </a:outerShdw>
                </a:effectLst>
                <a:latin typeface="+mn-lt"/>
              </a:rPr>
              <a:t>διηθητικό</a:t>
            </a:r>
            <a:r>
              <a:rPr lang="el-GR" sz="1100" dirty="0" smtClean="0">
                <a:solidFill>
                  <a:schemeClr val="bg2">
                    <a:lumMod val="10000"/>
                  </a:schemeClr>
                </a:solidFill>
                <a:latin typeface="+mn-lt"/>
              </a:rPr>
              <a:t> συστατικό, </a:t>
            </a:r>
            <a:r>
              <a:rPr lang="en-US" sz="1100" dirty="0" smtClean="0">
                <a:solidFill>
                  <a:schemeClr val="bg2">
                    <a:lumMod val="10000"/>
                  </a:schemeClr>
                </a:solidFill>
                <a:latin typeface="+mn-lt"/>
              </a:rPr>
              <a:t> </a:t>
            </a:r>
            <a:r>
              <a:rPr lang="el-GR" sz="1100" dirty="0" smtClean="0">
                <a:solidFill>
                  <a:schemeClr val="bg2">
                    <a:lumMod val="10000"/>
                  </a:schemeClr>
                </a:solidFill>
                <a:latin typeface="+mn-lt"/>
              </a:rPr>
              <a:t>μόνο εφόσον  το τελευταίο ταυτοποιείται, οπότε η αντιμετώπιση είναι </a:t>
            </a:r>
            <a:r>
              <a:rPr lang="el-GR" sz="1100" b="1" dirty="0" smtClean="0">
                <a:solidFill>
                  <a:schemeClr val="bg2">
                    <a:lumMod val="10000"/>
                  </a:schemeClr>
                </a:solidFill>
                <a:latin typeface="+mn-lt"/>
              </a:rPr>
              <a:t>η κυστεκτομή ακόμα και στο στάδιο </a:t>
            </a:r>
            <a:r>
              <a:rPr lang="en-US" sz="1100" b="1" dirty="0" smtClean="0">
                <a:solidFill>
                  <a:schemeClr val="bg2">
                    <a:lumMod val="10000"/>
                  </a:schemeClr>
                </a:solidFill>
                <a:latin typeface="+mn-lt"/>
              </a:rPr>
              <a:t>PT1</a:t>
            </a:r>
            <a:r>
              <a:rPr lang="en-US" sz="1100" dirty="0" smtClean="0">
                <a:solidFill>
                  <a:schemeClr val="bg2">
                    <a:lumMod val="10000"/>
                  </a:schemeClr>
                </a:solidFill>
                <a:latin typeface="+mn-lt"/>
              </a:rPr>
              <a:t>.</a:t>
            </a:r>
            <a:r>
              <a:rPr lang="el-GR" sz="1100" dirty="0" smtClean="0">
                <a:solidFill>
                  <a:schemeClr val="bg2">
                    <a:lumMod val="10000"/>
                  </a:schemeClr>
                </a:solidFill>
                <a:latin typeface="+mn-lt"/>
              </a:rPr>
              <a:t> Η προβάλλουσα συρρίκνωση του στρώματος έχει πιθανώς ανεξάρτητη προγνωστική αξία , ανεξάρτητα από την κλασική μικροθηλώδη μορφολογία, η οποία όμως είναι  εκείνη που θέτει τη διάγνωση.  Αναζήτηση γνήσιων αγγειακών εμβόλων απαραίτητη λόγω της συνυπάρχουσας συρρίκνωσης.Πιθανοί  παρατηρούμενοι ψευδοαυλοί (κάτω δεξ. εικ.) δεν πρέπει να εκλαμβάνονται ως αδενική διαφοροποίηση.</a:t>
            </a:r>
            <a:r>
              <a:rPr lang="el-GR" sz="2000" dirty="0" smtClean="0">
                <a:solidFill>
                  <a:schemeClr val="bg2">
                    <a:lumMod val="10000"/>
                  </a:schemeClr>
                </a:solidFill>
                <a:latin typeface="+mn-lt"/>
              </a:rPr>
              <a:t/>
            </a:r>
            <a:br>
              <a:rPr lang="el-GR" sz="2000" dirty="0" smtClean="0">
                <a:solidFill>
                  <a:schemeClr val="bg2">
                    <a:lumMod val="10000"/>
                  </a:schemeClr>
                </a:solidFill>
                <a:latin typeface="+mn-lt"/>
              </a:rPr>
            </a:br>
            <a:endParaRPr lang="el-GR" sz="2000" dirty="0">
              <a:solidFill>
                <a:schemeClr val="bg2">
                  <a:lumMod val="10000"/>
                </a:schemeClr>
              </a:solidFill>
              <a:latin typeface="+mn-lt"/>
            </a:endParaRPr>
          </a:p>
        </p:txBody>
      </p:sp>
      <p:pic>
        <p:nvPicPr>
          <p:cNvPr id="41986" name="Picture 2" descr="C:\Users\αγαπουλακι\Desktop\UrinaryBladder_Variants_Micropapillary4.jpg"/>
          <p:cNvPicPr>
            <a:picLocks noChangeAspect="1" noChangeArrowheads="1"/>
          </p:cNvPicPr>
          <p:nvPr/>
        </p:nvPicPr>
        <p:blipFill>
          <a:blip r:embed="rId2"/>
          <a:srcRect/>
          <a:stretch>
            <a:fillRect/>
          </a:stretch>
        </p:blipFill>
        <p:spPr bwMode="auto">
          <a:xfrm rot="5400000">
            <a:off x="-358739" y="1716005"/>
            <a:ext cx="5718074" cy="4143404"/>
          </a:xfrm>
          <a:prstGeom prst="rect">
            <a:avLst/>
          </a:prstGeom>
          <a:noFill/>
        </p:spPr>
      </p:pic>
      <p:pic>
        <p:nvPicPr>
          <p:cNvPr id="41987" name="Picture 3" descr="C:\Users\αγαπουλακι\Desktop\CVVSnzHU4AArPXW.jpg"/>
          <p:cNvPicPr>
            <a:picLocks noChangeAspect="1" noChangeArrowheads="1"/>
          </p:cNvPicPr>
          <p:nvPr/>
        </p:nvPicPr>
        <p:blipFill>
          <a:blip r:embed="rId3"/>
          <a:srcRect/>
          <a:stretch>
            <a:fillRect/>
          </a:stretch>
        </p:blipFill>
        <p:spPr bwMode="auto">
          <a:xfrm>
            <a:off x="4643438" y="928671"/>
            <a:ext cx="4100054" cy="2942910"/>
          </a:xfrm>
          <a:prstGeom prst="rect">
            <a:avLst/>
          </a:prstGeom>
          <a:noFill/>
        </p:spPr>
      </p:pic>
      <p:pic>
        <p:nvPicPr>
          <p:cNvPr id="41988" name="Picture 4" descr="C:\Users\αγαπουλακι\Desktop\micropapillary-figure1.jpg"/>
          <p:cNvPicPr>
            <a:picLocks noChangeAspect="1" noChangeArrowheads="1"/>
          </p:cNvPicPr>
          <p:nvPr/>
        </p:nvPicPr>
        <p:blipFill>
          <a:blip r:embed="rId4" cstate="print"/>
          <a:srcRect/>
          <a:stretch>
            <a:fillRect/>
          </a:stretch>
        </p:blipFill>
        <p:spPr bwMode="auto">
          <a:xfrm>
            <a:off x="4643438" y="3952880"/>
            <a:ext cx="4071966" cy="271464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87"/>
                                        </p:tgtEl>
                                        <p:attrNameLst>
                                          <p:attrName>style.visibility</p:attrName>
                                        </p:attrNameLst>
                                      </p:cBhvr>
                                      <p:to>
                                        <p:strVal val="visible"/>
                                      </p:to>
                                    </p:set>
                                    <p:animEffect transition="in" filter="fade">
                                      <p:cBhvr>
                                        <p:cTn id="7" dur="500"/>
                                        <p:tgtEl>
                                          <p:spTgt spid="41987"/>
                                        </p:tgtEl>
                                      </p:cBhvr>
                                    </p:animEffect>
                                  </p:childTnLst>
                                </p:cTn>
                              </p:par>
                              <p:par>
                                <p:cTn id="8" presetID="10" presetClass="entr" presetSubtype="0" fill="hold" nodeType="withEffect">
                                  <p:stCondLst>
                                    <p:cond delay="0"/>
                                  </p:stCondLst>
                                  <p:childTnLst>
                                    <p:set>
                                      <p:cBhvr>
                                        <p:cTn id="9" dur="1" fill="hold">
                                          <p:stCondLst>
                                            <p:cond delay="0"/>
                                          </p:stCondLst>
                                        </p:cTn>
                                        <p:tgtEl>
                                          <p:spTgt spid="41988"/>
                                        </p:tgtEl>
                                        <p:attrNameLst>
                                          <p:attrName>style.visibility</p:attrName>
                                        </p:attrNameLst>
                                      </p:cBhvr>
                                      <p:to>
                                        <p:strVal val="visible"/>
                                      </p:to>
                                    </p:set>
                                    <p:animEffect transition="in" filter="fade">
                                      <p:cBhvr>
                                        <p:cTn id="10" dur="500"/>
                                        <p:tgtEl>
                                          <p:spTgt spid="4198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85860"/>
          </a:xfrm>
        </p:spPr>
        <p:txBody>
          <a:bodyPr>
            <a:normAutofit fontScale="90000"/>
          </a:bodyPr>
          <a:lstStyle/>
          <a:p>
            <a:pPr algn="ctr"/>
            <a:r>
              <a:rPr lang="el-GR" sz="2400" dirty="0" smtClean="0">
                <a:solidFill>
                  <a:schemeClr val="bg2">
                    <a:lumMod val="10000"/>
                  </a:schemeClr>
                </a:solidFill>
                <a:effectLst>
                  <a:outerShdw blurRad="38100" dist="38100" dir="2700000" algn="tl">
                    <a:srgbClr val="000000">
                      <a:alpha val="43137"/>
                    </a:srgbClr>
                  </a:outerShdw>
                </a:effectLst>
                <a:latin typeface="+mn-lt"/>
              </a:rPr>
              <a:t>Το ουροθηλιακό καρκίνωμα με  </a:t>
            </a:r>
            <a:r>
              <a:rPr lang="el-GR" sz="2400" spc="300" dirty="0" smtClean="0">
                <a:solidFill>
                  <a:schemeClr val="bg2">
                    <a:lumMod val="10000"/>
                  </a:schemeClr>
                </a:solidFill>
                <a:effectLst>
                  <a:outerShdw blurRad="38100" dist="38100" dir="2700000" algn="tl">
                    <a:srgbClr val="000000">
                      <a:alpha val="43137"/>
                    </a:srgbClr>
                  </a:outerShdw>
                </a:effectLst>
                <a:latin typeface="+mn-lt"/>
              </a:rPr>
              <a:t>ακανθώδη</a:t>
            </a:r>
            <a:r>
              <a:rPr lang="el-GR" sz="2400" dirty="0" smtClean="0">
                <a:solidFill>
                  <a:schemeClr val="bg2">
                    <a:lumMod val="10000"/>
                  </a:schemeClr>
                </a:solidFill>
                <a:effectLst>
                  <a:outerShdw blurRad="38100" dist="38100" dir="2700000" algn="tl">
                    <a:srgbClr val="000000">
                      <a:alpha val="43137"/>
                    </a:srgbClr>
                  </a:outerShdw>
                </a:effectLst>
                <a:latin typeface="+mn-lt"/>
              </a:rPr>
              <a:t> διαφοροποίηση</a:t>
            </a:r>
            <a:br>
              <a:rPr lang="el-GR" sz="2400" dirty="0" smtClean="0">
                <a:solidFill>
                  <a:schemeClr val="bg2">
                    <a:lumMod val="10000"/>
                  </a:schemeClr>
                </a:solidFill>
                <a:effectLst>
                  <a:outerShdw blurRad="38100" dist="38100" dir="2700000" algn="tl">
                    <a:srgbClr val="000000">
                      <a:alpha val="43137"/>
                    </a:srgbClr>
                  </a:outerShdw>
                </a:effectLst>
                <a:latin typeface="+mn-lt"/>
              </a:rPr>
            </a:br>
            <a:r>
              <a:rPr lang="el-GR" sz="2400" dirty="0" smtClean="0">
                <a:solidFill>
                  <a:schemeClr val="bg2">
                    <a:lumMod val="10000"/>
                  </a:schemeClr>
                </a:solidFill>
                <a:effectLst>
                  <a:outerShdw blurRad="38100" dist="38100" dir="2700000" algn="tl">
                    <a:srgbClr val="000000">
                      <a:alpha val="43137"/>
                    </a:srgbClr>
                  </a:outerShdw>
                </a:effectLst>
                <a:latin typeface="+mn-lt"/>
              </a:rPr>
              <a:t> </a:t>
            </a:r>
            <a:r>
              <a:rPr lang="el-GR" sz="2400" dirty="0" smtClean="0">
                <a:solidFill>
                  <a:schemeClr val="bg2">
                    <a:lumMod val="10000"/>
                  </a:schemeClr>
                </a:solidFill>
                <a:latin typeface="+mn-lt"/>
              </a:rPr>
              <a:t>φαίνεται να  </a:t>
            </a:r>
            <a:r>
              <a:rPr lang="el-GR" sz="2400" spc="300" dirty="0" smtClean="0">
                <a:solidFill>
                  <a:schemeClr val="tx2">
                    <a:lumMod val="50000"/>
                  </a:schemeClr>
                </a:solidFill>
                <a:effectLst>
                  <a:outerShdw blurRad="38100" dist="38100" dir="2700000" algn="tl">
                    <a:srgbClr val="000000">
                      <a:alpha val="43137"/>
                    </a:srgbClr>
                  </a:outerShdw>
                </a:effectLst>
                <a:latin typeface="+mn-lt"/>
              </a:rPr>
              <a:t>ανταποκρίνεται λιγότερο </a:t>
            </a:r>
            <a:r>
              <a:rPr lang="el-GR" sz="2400" dirty="0" smtClean="0">
                <a:solidFill>
                  <a:schemeClr val="tx2">
                    <a:lumMod val="50000"/>
                  </a:schemeClr>
                </a:solidFill>
                <a:latin typeface="+mn-lt"/>
              </a:rPr>
              <a:t>στις επικουρικές θεραπείες.</a:t>
            </a:r>
            <a:br>
              <a:rPr lang="el-GR" sz="2400" dirty="0" smtClean="0">
                <a:solidFill>
                  <a:schemeClr val="tx2">
                    <a:lumMod val="50000"/>
                  </a:schemeClr>
                </a:solidFill>
                <a:latin typeface="+mn-lt"/>
              </a:rPr>
            </a:br>
            <a:r>
              <a:rPr lang="el-GR" sz="2400" dirty="0" smtClean="0">
                <a:solidFill>
                  <a:schemeClr val="tx2">
                    <a:lumMod val="50000"/>
                  </a:schemeClr>
                </a:solidFill>
                <a:latin typeface="+mn-lt"/>
              </a:rPr>
              <a:t> </a:t>
            </a:r>
            <a:r>
              <a:rPr lang="el-GR" sz="1300" dirty="0" smtClean="0">
                <a:solidFill>
                  <a:schemeClr val="tx2">
                    <a:lumMod val="50000"/>
                  </a:schemeClr>
                </a:solidFill>
                <a:latin typeface="+mn-lt"/>
              </a:rPr>
              <a:t>Το ουροθηλιακό καρκινικό στοιχείο είναι υψηλόβαθμης κακοήθειας.Το κακόηθες ακανθώδες επιθήλιο αντιστοιχεί συχνά σε φωλεές πολυγωνικών κυττάρων με στοιχεία  κερατινοποίησης ή μεσοκυττάριες άκανθες, αλλά μπορεί να αντιστοιχεί σε βασικόμορφα ή διαυγή κύτταρα.  Συστήνεται το ακανθώδες συστατικό να ποσοτικοποιείται.</a:t>
            </a:r>
            <a:endParaRPr lang="el-GR" sz="1300" dirty="0">
              <a:solidFill>
                <a:schemeClr val="tx2">
                  <a:lumMod val="50000"/>
                </a:schemeClr>
              </a:solidFill>
              <a:latin typeface="+mn-lt"/>
            </a:endParaRPr>
          </a:p>
        </p:txBody>
      </p:sp>
      <p:pic>
        <p:nvPicPr>
          <p:cNvPr id="45058" name="Picture 2" descr="C:\Users\αγαπουλακι\Desktop\kju-51-287-g002.jpg"/>
          <p:cNvPicPr>
            <a:picLocks noChangeAspect="1" noChangeArrowheads="1"/>
          </p:cNvPicPr>
          <p:nvPr/>
        </p:nvPicPr>
        <p:blipFill>
          <a:blip r:embed="rId2"/>
          <a:srcRect/>
          <a:stretch>
            <a:fillRect/>
          </a:stretch>
        </p:blipFill>
        <p:spPr bwMode="auto">
          <a:xfrm rot="5400000">
            <a:off x="3904454" y="1953406"/>
            <a:ext cx="5340365" cy="4005274"/>
          </a:xfrm>
          <a:prstGeom prst="rect">
            <a:avLst/>
          </a:prstGeom>
          <a:noFill/>
        </p:spPr>
      </p:pic>
      <p:pic>
        <p:nvPicPr>
          <p:cNvPr id="45059" name="Picture 3" descr="C:\Users\αγαπουλακι\Desktop\UrinaryBladder_Squamous_SCC6.jpg"/>
          <p:cNvPicPr>
            <a:picLocks noChangeAspect="1" noChangeArrowheads="1"/>
          </p:cNvPicPr>
          <p:nvPr/>
        </p:nvPicPr>
        <p:blipFill>
          <a:blip r:embed="rId3"/>
          <a:srcRect/>
          <a:stretch>
            <a:fillRect/>
          </a:stretch>
        </p:blipFill>
        <p:spPr bwMode="auto">
          <a:xfrm rot="5400000">
            <a:off x="-184365" y="2041696"/>
            <a:ext cx="5369324" cy="385765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ChangeArrowheads="1"/>
          </p:cNvSpPr>
          <p:nvPr/>
        </p:nvSpPr>
        <p:spPr bwMode="auto">
          <a:xfrm>
            <a:off x="0" y="607682"/>
            <a:ext cx="9144000"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l-GR" sz="1600" dirty="0" smtClean="0">
                <a:solidFill>
                  <a:schemeClr val="accent1">
                    <a:lumMod val="50000"/>
                  </a:schemeClr>
                </a:solidFill>
                <a:effectLst>
                  <a:outerShdw blurRad="38100" dist="38100" dir="2700000" algn="tl">
                    <a:srgbClr val="000000">
                      <a:alpha val="43137"/>
                    </a:srgbClr>
                  </a:outerShdw>
                </a:effectLst>
                <a:ea typeface="Times New Roman" pitchFamily="18" charset="0"/>
                <a:cs typeface="Times New Roman" pitchFamily="18" charset="0"/>
              </a:rPr>
              <a:t>Κυρίαρχη η</a:t>
            </a:r>
            <a:r>
              <a:rPr kumimoji="0" lang="el-GR" sz="1600" b="0" i="0" u="none" strike="noStrike" cap="none" normalizeH="0" baseline="0" dirty="0" smtClean="0">
                <a:ln>
                  <a:noFill/>
                </a:ln>
                <a:solidFill>
                  <a:schemeClr val="accent1">
                    <a:lumMod val="50000"/>
                  </a:schemeClr>
                </a:solidFill>
                <a:effectLst>
                  <a:outerShdw blurRad="38100" dist="38100" dir="2700000" algn="tl">
                    <a:srgbClr val="000000">
                      <a:alpha val="43137"/>
                    </a:srgbClr>
                  </a:outerShdw>
                </a:effectLst>
                <a:ea typeface="Times New Roman" pitchFamily="18" charset="0"/>
                <a:cs typeface="Times New Roman" pitchFamily="18" charset="0"/>
              </a:rPr>
              <a:t>ωσινοφιλική</a:t>
            </a:r>
            <a:r>
              <a:rPr lang="el-GR" sz="1600" dirty="0" smtClean="0">
                <a:solidFill>
                  <a:schemeClr val="accent1">
                    <a:lumMod val="50000"/>
                  </a:schemeClr>
                </a:solidFill>
                <a:effectLst>
                  <a:outerShdw blurRad="38100" dist="38100" dir="2700000" algn="tl">
                    <a:srgbClr val="000000">
                      <a:alpha val="43137"/>
                    </a:srgbClr>
                  </a:outerShdw>
                </a:effectLst>
                <a:ea typeface="Times New Roman" pitchFamily="18" charset="0"/>
                <a:cs typeface="Times New Roman" pitchFamily="18" charset="0"/>
              </a:rPr>
              <a:t> </a:t>
            </a:r>
            <a:r>
              <a:rPr kumimoji="0" lang="el-GR" sz="1600" b="0" i="1" u="none" strike="noStrike" cap="none" normalizeH="0" baseline="0" dirty="0" smtClean="0">
                <a:ln>
                  <a:noFill/>
                </a:ln>
                <a:solidFill>
                  <a:schemeClr val="accent1">
                    <a:lumMod val="50000"/>
                  </a:schemeClr>
                </a:solidFill>
                <a:effectLst>
                  <a:outerShdw blurRad="38100" dist="38100" dir="2700000" algn="tl">
                    <a:srgbClr val="000000">
                      <a:alpha val="43137"/>
                    </a:srgbClr>
                  </a:outerShdw>
                </a:effectLst>
                <a:ea typeface="Times New Roman" pitchFamily="18" charset="0"/>
                <a:cs typeface="Times New Roman" pitchFamily="18" charset="0"/>
              </a:rPr>
              <a:t>συνιστώσα</a:t>
            </a:r>
            <a:r>
              <a:rPr kumimoji="0" lang="el-GR" sz="1600" b="0" i="0" u="none" strike="noStrike" cap="none" normalizeH="0" baseline="0" dirty="0" smtClean="0">
                <a:ln>
                  <a:noFill/>
                </a:ln>
                <a:solidFill>
                  <a:schemeClr val="accent1">
                    <a:lumMod val="50000"/>
                  </a:schemeClr>
                </a:solidFill>
                <a:effectLst>
                  <a:outerShdw blurRad="38100" dist="38100" dir="2700000" algn="tl">
                    <a:srgbClr val="000000">
                      <a:alpha val="43137"/>
                    </a:srgbClr>
                  </a:outerShdw>
                </a:effectLst>
                <a:ea typeface="Times New Roman" pitchFamily="18" charset="0"/>
                <a:cs typeface="Times New Roman" pitchFamily="18" charset="0"/>
              </a:rPr>
              <a:t> (συμβατικού) διαυγοκυτταρικού  νεφροκυτταρικού καρκινώματος (ΝΚΚ): </a:t>
            </a:r>
            <a:r>
              <a:rPr kumimoji="0" lang="el-GR" sz="1600" b="0" i="0" u="none" strike="noStrike" cap="none" normalizeH="0" baseline="0" dirty="0" smtClean="0">
                <a:ln>
                  <a:noFill/>
                </a:ln>
                <a:solidFill>
                  <a:schemeClr val="accent1">
                    <a:lumMod val="50000"/>
                  </a:schemeClr>
                </a:solidFill>
                <a:effectLst/>
                <a:ea typeface="Times New Roman" pitchFamily="18" charset="0"/>
                <a:cs typeface="Times New Roman" pitchFamily="18" charset="0"/>
              </a:rPr>
              <a:t>συνήθως υψηλόβαθμη πυρηνιακή κακοήθεια, περιστασιακά πολλαπλά ηωσινόφιλα έγκλειστα και υάλινα σφαιρίδια (μεσαία εικ.), συνύπαρξη περιοχών με κλασική διαυγοκυτταρική μορφολογία</a:t>
            </a:r>
            <a:r>
              <a:rPr kumimoji="0" lang="el-GR" sz="1600" b="0" i="0" u="none" strike="noStrike" cap="none" normalizeH="0" dirty="0" smtClean="0">
                <a:ln>
                  <a:noFill/>
                </a:ln>
                <a:solidFill>
                  <a:schemeClr val="accent1">
                    <a:lumMod val="50000"/>
                  </a:schemeClr>
                </a:solidFill>
                <a:effectLst/>
                <a:ea typeface="Times New Roman" pitchFamily="18" charset="0"/>
                <a:cs typeface="Times New Roman" pitchFamily="18" charset="0"/>
              </a:rPr>
              <a:t> και πλήρη ινοαγγειακά διαφραγμάτια,</a:t>
            </a:r>
            <a:r>
              <a:rPr kumimoji="0" lang="el-GR" sz="1600" b="0" i="0" u="none" strike="noStrike" cap="none" normalizeH="0" baseline="0" dirty="0" smtClean="0">
                <a:ln>
                  <a:noFill/>
                </a:ln>
                <a:solidFill>
                  <a:schemeClr val="accent1">
                    <a:lumMod val="50000"/>
                  </a:schemeClr>
                </a:solidFill>
                <a:effectLst/>
                <a:ea typeface="Times New Roman" pitchFamily="18" charset="0"/>
                <a:cs typeface="Times New Roman" pitchFamily="18" charset="0"/>
              </a:rPr>
              <a:t> ανοσοϊστοθετικότητα της </a:t>
            </a:r>
            <a:r>
              <a:rPr kumimoji="0" lang="en-US" sz="1600" b="0" i="0" u="none" strike="noStrike" cap="none" normalizeH="0" baseline="0" dirty="0" smtClean="0">
                <a:ln>
                  <a:noFill/>
                </a:ln>
                <a:solidFill>
                  <a:schemeClr val="accent1">
                    <a:lumMod val="50000"/>
                  </a:schemeClr>
                </a:solidFill>
                <a:effectLst/>
                <a:ea typeface="Times New Roman" pitchFamily="18" charset="0"/>
                <a:cs typeface="Times New Roman" pitchFamily="18" charset="0"/>
              </a:rPr>
              <a:t>CA</a:t>
            </a:r>
            <a:r>
              <a:rPr kumimoji="0" lang="el-GR" sz="1600" b="0" i="0" u="none" strike="noStrike" cap="none" normalizeH="0" baseline="0" dirty="0" smtClean="0">
                <a:ln>
                  <a:noFill/>
                </a:ln>
                <a:solidFill>
                  <a:schemeClr val="accent1">
                    <a:lumMod val="50000"/>
                  </a:schemeClr>
                </a:solidFill>
                <a:effectLst/>
                <a:ea typeface="Times New Roman" pitchFamily="18" charset="0"/>
                <a:cs typeface="Times New Roman" pitchFamily="18" charset="0"/>
              </a:rPr>
              <a:t> </a:t>
            </a:r>
            <a:r>
              <a:rPr kumimoji="0" lang="en-US" sz="1600" b="0" i="0" u="none" strike="noStrike" cap="none" normalizeH="0" baseline="0" dirty="0" smtClean="0">
                <a:ln>
                  <a:noFill/>
                </a:ln>
                <a:solidFill>
                  <a:schemeClr val="accent1">
                    <a:lumMod val="50000"/>
                  </a:schemeClr>
                </a:solidFill>
                <a:effectLst/>
                <a:ea typeface="Times New Roman" pitchFamily="18" charset="0"/>
                <a:cs typeface="Times New Roman" pitchFamily="18" charset="0"/>
              </a:rPr>
              <a:t>IX</a:t>
            </a:r>
            <a:r>
              <a:rPr kumimoji="0" lang="el-GR" sz="1600" b="0" i="0" u="none" strike="noStrike" cap="none" normalizeH="0" baseline="0" dirty="0" smtClean="0">
                <a:ln>
                  <a:noFill/>
                </a:ln>
                <a:solidFill>
                  <a:schemeClr val="accent1">
                    <a:lumMod val="50000"/>
                  </a:schemeClr>
                </a:solidFill>
                <a:effectLst/>
                <a:ea typeface="Times New Roman" pitchFamily="18" charset="0"/>
                <a:cs typeface="Times New Roman" pitchFamily="18" charset="0"/>
              </a:rPr>
              <a:t>, αρνητική χρώση του </a:t>
            </a:r>
            <a:r>
              <a:rPr kumimoji="0" lang="en-US" sz="1600" b="0" i="0" u="none" strike="noStrike" cap="none" normalizeH="0" baseline="0" dirty="0" smtClean="0">
                <a:ln>
                  <a:noFill/>
                </a:ln>
                <a:solidFill>
                  <a:schemeClr val="accent1">
                    <a:lumMod val="50000"/>
                  </a:schemeClr>
                </a:solidFill>
                <a:effectLst/>
                <a:ea typeface="Times New Roman" pitchFamily="18" charset="0"/>
                <a:cs typeface="Times New Roman" pitchFamily="18" charset="0"/>
              </a:rPr>
              <a:t>KIT</a:t>
            </a:r>
            <a:r>
              <a:rPr kumimoji="0" lang="el-GR" sz="1600" b="0" i="0" u="none" strike="noStrike" cap="none" normalizeH="0" baseline="0" dirty="0" smtClean="0">
                <a:ln>
                  <a:noFill/>
                </a:ln>
                <a:solidFill>
                  <a:schemeClr val="accent1">
                    <a:lumMod val="50000"/>
                  </a:schemeClr>
                </a:solidFill>
                <a:effectLst/>
                <a:ea typeface="Times New Roman" pitchFamily="18" charset="0"/>
                <a:cs typeface="Times New Roman" pitchFamily="18" charset="0"/>
              </a:rPr>
              <a:t>. </a:t>
            </a:r>
            <a:r>
              <a:rPr kumimoji="0" lang="el-GR" sz="1600" b="0" i="0" u="none" strike="noStrike" cap="none" normalizeH="0" baseline="0" dirty="0" smtClean="0">
                <a:ln>
                  <a:noFill/>
                </a:ln>
                <a:solidFill>
                  <a:schemeClr val="accent1">
                    <a:lumMod val="50000"/>
                  </a:schemeClr>
                </a:solidFill>
                <a:effectLst>
                  <a:outerShdw blurRad="38100" dist="38100" dir="2700000" algn="tl">
                    <a:srgbClr val="000000">
                      <a:alpha val="43137"/>
                    </a:srgbClr>
                  </a:outerShdw>
                </a:effectLst>
                <a:ea typeface="Times New Roman" pitchFamily="18" charset="0"/>
                <a:cs typeface="Times New Roman" pitchFamily="18" charset="0"/>
              </a:rPr>
              <a:t>Διαυγοκυτταρικά ΝΚΚ με συστατικό ηωσινόφιλων καρκινικών κυττάρων </a:t>
            </a:r>
            <a:r>
              <a:rPr lang="el-GR" sz="1600" dirty="0" smtClean="0">
                <a:solidFill>
                  <a:schemeClr val="accent1">
                    <a:lumMod val="50000"/>
                  </a:schemeClr>
                </a:solidFill>
                <a:effectLst>
                  <a:outerShdw blurRad="38100" dist="38100" dir="2700000" algn="tl">
                    <a:srgbClr val="000000">
                      <a:alpha val="43137"/>
                    </a:srgbClr>
                  </a:outerShdw>
                </a:effectLst>
                <a:ea typeface="Times New Roman" pitchFamily="18" charset="0"/>
                <a:cs typeface="Times New Roman" pitchFamily="18" charset="0"/>
              </a:rPr>
              <a:t>σε έκταση </a:t>
            </a:r>
            <a:r>
              <a:rPr kumimoji="0" lang="el-GR" sz="1600" b="0" i="0" u="none" strike="noStrike" cap="none" normalizeH="0" baseline="0" dirty="0" smtClean="0">
                <a:ln>
                  <a:noFill/>
                </a:ln>
                <a:solidFill>
                  <a:schemeClr val="accent1">
                    <a:lumMod val="50000"/>
                  </a:schemeClr>
                </a:solidFill>
                <a:effectLst>
                  <a:outerShdw blurRad="38100" dist="38100" dir="2700000" algn="tl">
                    <a:srgbClr val="000000">
                      <a:alpha val="43137"/>
                    </a:srgbClr>
                  </a:outerShdw>
                </a:effectLst>
                <a:ea typeface="Times New Roman" pitchFamily="18" charset="0"/>
                <a:cs typeface="Times New Roman" pitchFamily="18" charset="0"/>
              </a:rPr>
              <a:t>άνω του 40% μπορεί να έχουν δυσμενή κλινική πορεία, ενώ εκείνα με παρόμοιο συστατικό σε έκταση άνω του 50%</a:t>
            </a:r>
          </a:p>
          <a:p>
            <a:pPr marL="0" marR="0" lvl="0" indent="0" algn="ctr" defTabSz="914400" rtl="0" eaLnBrk="1" fontAlgn="base" latinLnBrk="0" hangingPunct="1">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el-GR" sz="1600" b="0" i="0" u="none" strike="noStrike" cap="none" normalizeH="0" baseline="0" dirty="0" smtClean="0">
                <a:ln>
                  <a:noFill/>
                </a:ln>
                <a:solidFill>
                  <a:schemeClr val="accent1">
                    <a:lumMod val="50000"/>
                  </a:schemeClr>
                </a:solidFill>
                <a:effectLst>
                  <a:outerShdw blurRad="38100" dist="38100" dir="2700000" algn="tl">
                    <a:srgbClr val="000000">
                      <a:alpha val="43137"/>
                    </a:srgbClr>
                  </a:outerShdw>
                </a:effectLst>
                <a:ea typeface="Times New Roman" pitchFamily="18" charset="0"/>
                <a:cs typeface="Times New Roman" pitchFamily="18" charset="0"/>
              </a:rPr>
              <a:t> </a:t>
            </a:r>
            <a:r>
              <a:rPr kumimoji="0" lang="el-GR" sz="1600" b="1" i="0" u="none" strike="noStrike" cap="none" normalizeH="0" baseline="0" dirty="0" smtClean="0">
                <a:ln>
                  <a:noFill/>
                </a:ln>
                <a:solidFill>
                  <a:schemeClr val="accent1">
                    <a:lumMod val="50000"/>
                  </a:schemeClr>
                </a:solidFill>
                <a:effectLst>
                  <a:outerShdw blurRad="38100" dist="38100" dir="2700000" algn="tl">
                    <a:srgbClr val="000000">
                      <a:alpha val="43137"/>
                    </a:srgbClr>
                  </a:outerShdw>
                </a:effectLst>
                <a:ea typeface="Times New Roman" pitchFamily="18" charset="0"/>
                <a:cs typeface="Times New Roman" pitchFamily="18" charset="0"/>
              </a:rPr>
              <a:t>δε</a:t>
            </a:r>
            <a:r>
              <a:rPr kumimoji="0" lang="el-GR" sz="1600" b="0" i="0" u="none" strike="noStrike" cap="none" normalizeH="0" baseline="0" dirty="0" smtClean="0">
                <a:ln>
                  <a:noFill/>
                </a:ln>
                <a:solidFill>
                  <a:schemeClr val="accent1">
                    <a:lumMod val="50000"/>
                  </a:schemeClr>
                </a:solidFill>
                <a:effectLst>
                  <a:outerShdw blurRad="38100" dist="38100" dir="2700000" algn="tl">
                    <a:srgbClr val="000000">
                      <a:alpha val="43137"/>
                    </a:srgbClr>
                  </a:outerShdw>
                </a:effectLst>
                <a:ea typeface="Times New Roman" pitchFamily="18" charset="0"/>
                <a:cs typeface="Times New Roman" pitchFamily="18" charset="0"/>
              </a:rPr>
              <a:t> φαίνονται να ανταποκρίνονται  καλά στη θεραπεία με </a:t>
            </a:r>
            <a:r>
              <a:rPr kumimoji="0" lang="en-US" sz="1600" b="0" i="0" u="none" strike="noStrike" cap="none" normalizeH="0" baseline="0" dirty="0" smtClean="0">
                <a:ln>
                  <a:noFill/>
                </a:ln>
                <a:solidFill>
                  <a:schemeClr val="accent1">
                    <a:lumMod val="50000"/>
                  </a:schemeClr>
                </a:solidFill>
                <a:effectLst>
                  <a:outerShdw blurRad="38100" dist="38100" dir="2700000" algn="tl">
                    <a:srgbClr val="000000">
                      <a:alpha val="43137"/>
                    </a:srgbClr>
                  </a:outerShdw>
                </a:effectLst>
                <a:ea typeface="Times New Roman" pitchFamily="18" charset="0"/>
                <a:cs typeface="Times New Roman" pitchFamily="18" charset="0"/>
              </a:rPr>
              <a:t>IL-2.</a:t>
            </a:r>
            <a:endParaRPr kumimoji="0" lang="el-GR" sz="1600" b="0" i="0" u="none" strike="noStrike" cap="none" normalizeH="0" baseline="0" dirty="0" smtClean="0">
              <a:ln>
                <a:noFill/>
              </a:ln>
              <a:solidFill>
                <a:schemeClr val="accent1">
                  <a:lumMod val="50000"/>
                </a:schemeClr>
              </a:solidFill>
              <a:effectLst>
                <a:outerShdw blurRad="38100" dist="38100" dir="2700000" algn="tl">
                  <a:srgbClr val="000000">
                    <a:alpha val="43137"/>
                  </a:srgbClr>
                </a:outerShdw>
              </a:effectLst>
              <a:cs typeface="Arial" pitchFamily="34" charset="0"/>
            </a:endParaRPr>
          </a:p>
        </p:txBody>
      </p:sp>
      <p:sp>
        <p:nvSpPr>
          <p:cNvPr id="4" name="3 - Ορθογώνιο"/>
          <p:cNvSpPr/>
          <p:nvPr/>
        </p:nvSpPr>
        <p:spPr>
          <a:xfrm>
            <a:off x="0" y="0"/>
            <a:ext cx="9144000" cy="646331"/>
          </a:xfrm>
          <a:prstGeom prst="rect">
            <a:avLst/>
          </a:prstGeom>
        </p:spPr>
        <p:txBody>
          <a:bodyPr wrap="square">
            <a:spAutoFit/>
          </a:bodyPr>
          <a:lstStyle/>
          <a:p>
            <a:pPr algn="ctr"/>
            <a:r>
              <a:rPr lang="el-GR" b="1" dirty="0" smtClean="0">
                <a:solidFill>
                  <a:schemeClr val="accent1">
                    <a:lumMod val="50000"/>
                  </a:schemeClr>
                </a:solidFill>
              </a:rPr>
              <a:t>3</a:t>
            </a:r>
            <a:r>
              <a:rPr lang="el-GR" b="1" baseline="30000" dirty="0" smtClean="0">
                <a:solidFill>
                  <a:schemeClr val="accent1">
                    <a:lumMod val="50000"/>
                  </a:schemeClr>
                </a:solidFill>
              </a:rPr>
              <a:t>ο</a:t>
            </a:r>
            <a:r>
              <a:rPr lang="el-GR" b="1" dirty="0" smtClean="0">
                <a:solidFill>
                  <a:schemeClr val="accent1">
                    <a:lumMod val="50000"/>
                  </a:schemeClr>
                </a:solidFill>
              </a:rPr>
              <a:t> Πρόβλημα</a:t>
            </a:r>
            <a:r>
              <a:rPr lang="en-US" b="1" dirty="0" smtClean="0">
                <a:solidFill>
                  <a:schemeClr val="accent1">
                    <a:lumMod val="50000"/>
                  </a:schemeClr>
                </a:solidFill>
              </a:rPr>
              <a:t>: </a:t>
            </a:r>
          </a:p>
          <a:p>
            <a:pPr algn="ctr"/>
            <a:r>
              <a:rPr lang="el-GR" b="1" dirty="0" smtClean="0">
                <a:solidFill>
                  <a:schemeClr val="accent1">
                    <a:lumMod val="50000"/>
                  </a:schemeClr>
                </a:solidFill>
              </a:rPr>
              <a:t>Νεφρικά νεοπλάσματα με κοκκώδες/</a:t>
            </a:r>
            <a:r>
              <a:rPr lang="el-GR" b="1" dirty="0" err="1" smtClean="0">
                <a:solidFill>
                  <a:schemeClr val="accent1">
                    <a:lumMod val="50000"/>
                  </a:schemeClr>
                </a:solidFill>
              </a:rPr>
              <a:t>ηωσινόφιλο</a:t>
            </a:r>
            <a:r>
              <a:rPr lang="el-GR" b="1" dirty="0" smtClean="0">
                <a:solidFill>
                  <a:schemeClr val="accent1">
                    <a:lumMod val="50000"/>
                  </a:schemeClr>
                </a:solidFill>
              </a:rPr>
              <a:t> κυτταρόπλασμα</a:t>
            </a:r>
            <a:endParaRPr lang="en-US" b="1" dirty="0" smtClean="0">
              <a:solidFill>
                <a:schemeClr val="accent1">
                  <a:lumMod val="50000"/>
                </a:schemeClr>
              </a:solidFill>
            </a:endParaRPr>
          </a:p>
        </p:txBody>
      </p:sp>
      <p:pic>
        <p:nvPicPr>
          <p:cNvPr id="41986" name="Picture 2" descr="C:\Users\KAV-AGRO\Desktop\17163163898_70de15acef_b.jpg"/>
          <p:cNvPicPr>
            <a:picLocks noChangeAspect="1" noChangeArrowheads="1"/>
          </p:cNvPicPr>
          <p:nvPr/>
        </p:nvPicPr>
        <p:blipFill>
          <a:blip r:embed="rId2" cstate="print"/>
          <a:srcRect/>
          <a:stretch>
            <a:fillRect/>
          </a:stretch>
        </p:blipFill>
        <p:spPr bwMode="auto">
          <a:xfrm rot="5400000">
            <a:off x="-328514" y="3000921"/>
            <a:ext cx="4112395" cy="3096344"/>
          </a:xfrm>
          <a:prstGeom prst="rect">
            <a:avLst/>
          </a:prstGeom>
          <a:noFill/>
        </p:spPr>
      </p:pic>
      <p:pic>
        <p:nvPicPr>
          <p:cNvPr id="41987" name="Picture 3" descr="C:\Users\KAV-AGRO\Desktop\16730609203_802f25c41c_b.jpg"/>
          <p:cNvPicPr>
            <a:picLocks noChangeAspect="1" noChangeArrowheads="1"/>
          </p:cNvPicPr>
          <p:nvPr/>
        </p:nvPicPr>
        <p:blipFill>
          <a:blip r:embed="rId3" cstate="print"/>
          <a:srcRect/>
          <a:stretch>
            <a:fillRect/>
          </a:stretch>
        </p:blipFill>
        <p:spPr bwMode="auto">
          <a:xfrm rot="5400000">
            <a:off x="2840820" y="2999940"/>
            <a:ext cx="4104456" cy="3090368"/>
          </a:xfrm>
          <a:prstGeom prst="rect">
            <a:avLst/>
          </a:prstGeom>
          <a:noFill/>
        </p:spPr>
      </p:pic>
      <p:pic>
        <p:nvPicPr>
          <p:cNvPr id="41988" name="Picture 4" descr="C:\Users\KAV-AGRO\Desktop\1969470.jpg"/>
          <p:cNvPicPr>
            <a:picLocks noChangeAspect="1" noChangeArrowheads="1"/>
          </p:cNvPicPr>
          <p:nvPr/>
        </p:nvPicPr>
        <p:blipFill>
          <a:blip r:embed="rId4" cstate="print"/>
          <a:srcRect/>
          <a:stretch>
            <a:fillRect/>
          </a:stretch>
        </p:blipFill>
        <p:spPr bwMode="auto">
          <a:xfrm>
            <a:off x="6516216" y="2492896"/>
            <a:ext cx="2481064" cy="2481064"/>
          </a:xfrm>
          <a:prstGeom prst="rect">
            <a:avLst/>
          </a:prstGeom>
          <a:noFill/>
        </p:spPr>
      </p:pic>
      <p:sp>
        <p:nvSpPr>
          <p:cNvPr id="7" name="6 - Ορθογώνιο"/>
          <p:cNvSpPr/>
          <p:nvPr/>
        </p:nvSpPr>
        <p:spPr>
          <a:xfrm>
            <a:off x="6588224" y="5085184"/>
            <a:ext cx="2376264" cy="1200329"/>
          </a:xfrm>
          <a:prstGeom prst="rect">
            <a:avLst/>
          </a:prstGeom>
        </p:spPr>
        <p:txBody>
          <a:bodyPr wrap="square">
            <a:spAutoFit/>
          </a:bodyPr>
          <a:lstStyle/>
          <a:p>
            <a:pPr algn="ctr"/>
            <a:r>
              <a:rPr lang="el-GR" dirty="0" smtClean="0">
                <a:solidFill>
                  <a:schemeClr val="accent1">
                    <a:lumMod val="50000"/>
                  </a:schemeClr>
                </a:solidFill>
                <a:ea typeface="Times New Roman" pitchFamily="18" charset="0"/>
                <a:cs typeface="Times New Roman" pitchFamily="18" charset="0"/>
              </a:rPr>
              <a:t>Πλήρης </a:t>
            </a:r>
            <a:r>
              <a:rPr lang="el-GR" dirty="0" err="1" smtClean="0">
                <a:solidFill>
                  <a:schemeClr val="accent1">
                    <a:lumMod val="50000"/>
                  </a:schemeClr>
                </a:solidFill>
                <a:ea typeface="Times New Roman" pitchFamily="18" charset="0"/>
                <a:cs typeface="Times New Roman" pitchFamily="18" charset="0"/>
              </a:rPr>
              <a:t>μεμβρανική</a:t>
            </a:r>
            <a:r>
              <a:rPr lang="el-GR" dirty="0" smtClean="0">
                <a:solidFill>
                  <a:schemeClr val="accent1">
                    <a:lumMod val="50000"/>
                  </a:schemeClr>
                </a:solidFill>
                <a:ea typeface="Times New Roman" pitchFamily="18" charset="0"/>
                <a:cs typeface="Times New Roman" pitchFamily="18" charset="0"/>
              </a:rPr>
              <a:t>-</a:t>
            </a:r>
            <a:r>
              <a:rPr lang="el-GR" dirty="0" err="1" smtClean="0">
                <a:solidFill>
                  <a:schemeClr val="accent1">
                    <a:lumMod val="50000"/>
                  </a:schemeClr>
                </a:solidFill>
                <a:ea typeface="Times New Roman" pitchFamily="18" charset="0"/>
                <a:cs typeface="Times New Roman" pitchFamily="18" charset="0"/>
              </a:rPr>
              <a:t>κυτταροπλασματική</a:t>
            </a:r>
            <a:r>
              <a:rPr lang="el-GR" dirty="0" smtClean="0">
                <a:solidFill>
                  <a:schemeClr val="accent1">
                    <a:lumMod val="50000"/>
                  </a:schemeClr>
                </a:solidFill>
                <a:ea typeface="Times New Roman" pitchFamily="18" charset="0"/>
                <a:cs typeface="Times New Roman" pitchFamily="18" charset="0"/>
              </a:rPr>
              <a:t> </a:t>
            </a:r>
            <a:r>
              <a:rPr lang="el-GR" dirty="0" err="1" smtClean="0">
                <a:solidFill>
                  <a:schemeClr val="accent1">
                    <a:lumMod val="50000"/>
                  </a:schemeClr>
                </a:solidFill>
                <a:ea typeface="Times New Roman" pitchFamily="18" charset="0"/>
                <a:cs typeface="Times New Roman" pitchFamily="18" charset="0"/>
              </a:rPr>
              <a:t>ανοσοϊστοθετικότητα</a:t>
            </a:r>
            <a:r>
              <a:rPr lang="el-GR" dirty="0" smtClean="0">
                <a:solidFill>
                  <a:schemeClr val="accent1">
                    <a:lumMod val="50000"/>
                  </a:schemeClr>
                </a:solidFill>
                <a:ea typeface="Times New Roman" pitchFamily="18" charset="0"/>
                <a:cs typeface="Times New Roman" pitchFamily="18" charset="0"/>
              </a:rPr>
              <a:t>  της </a:t>
            </a:r>
            <a:r>
              <a:rPr lang="en-US" dirty="0" smtClean="0">
                <a:solidFill>
                  <a:schemeClr val="accent1">
                    <a:lumMod val="50000"/>
                  </a:schemeClr>
                </a:solidFill>
                <a:ea typeface="Times New Roman" pitchFamily="18" charset="0"/>
                <a:cs typeface="Times New Roman" pitchFamily="18" charset="0"/>
              </a:rPr>
              <a:t>CA</a:t>
            </a:r>
            <a:r>
              <a:rPr lang="el-GR" dirty="0" smtClean="0">
                <a:solidFill>
                  <a:schemeClr val="accent1">
                    <a:lumMod val="50000"/>
                  </a:schemeClr>
                </a:solidFill>
                <a:ea typeface="Times New Roman" pitchFamily="18" charset="0"/>
                <a:cs typeface="Times New Roman" pitchFamily="18" charset="0"/>
              </a:rPr>
              <a:t> </a:t>
            </a:r>
            <a:r>
              <a:rPr lang="en-US" dirty="0" smtClean="0">
                <a:solidFill>
                  <a:schemeClr val="accent1">
                    <a:lumMod val="50000"/>
                  </a:schemeClr>
                </a:solidFill>
                <a:ea typeface="Times New Roman" pitchFamily="18" charset="0"/>
                <a:cs typeface="Times New Roman" pitchFamily="18" charset="0"/>
              </a:rPr>
              <a:t>IX</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1988"/>
                                        </p:tgtEl>
                                        <p:attrNameLst>
                                          <p:attrName>style.visibility</p:attrName>
                                        </p:attrNameLst>
                                      </p:cBhvr>
                                      <p:to>
                                        <p:strVal val="visible"/>
                                      </p:to>
                                    </p:set>
                                    <p:animEffect transition="in" filter="dissolve">
                                      <p:cBhvr>
                                        <p:cTn id="12" dur="500"/>
                                        <p:tgtEl>
                                          <p:spTgt spid="4198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1985"/>
                                        </p:tgtEl>
                                        <p:attrNameLst>
                                          <p:attrName>style.visibility</p:attrName>
                                        </p:attrNameLst>
                                      </p:cBhvr>
                                      <p:to>
                                        <p:strVal val="visible"/>
                                      </p:to>
                                    </p:set>
                                    <p:animEffect transition="in" filter="dissolve">
                                      <p:cBhvr>
                                        <p:cTn id="20" dur="500"/>
                                        <p:tgtEl>
                                          <p:spTgt spid="419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5" grpId="0"/>
      <p:bldP spid="4"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2204864"/>
          </a:xfrm>
        </p:spPr>
        <p:txBody>
          <a:bodyPr>
            <a:noAutofit/>
          </a:bodyPr>
          <a:lstStyle/>
          <a:p>
            <a:pPr algn="ctr"/>
            <a:r>
              <a:rPr lang="el-GR" sz="1800" b="1" dirty="0" smtClean="0">
                <a:solidFill>
                  <a:schemeClr val="accent1">
                    <a:lumMod val="50000"/>
                  </a:schemeClr>
                </a:solidFill>
                <a:effectLst>
                  <a:outerShdw blurRad="38100" dist="38100" dir="2700000" algn="tl">
                    <a:srgbClr val="000000">
                      <a:alpha val="43137"/>
                    </a:srgbClr>
                  </a:outerShdw>
                </a:effectLst>
                <a:latin typeface="+mn-lt"/>
              </a:rPr>
              <a:t>Ραβδοειδής</a:t>
            </a:r>
            <a:r>
              <a:rPr lang="el-GR" sz="1800" b="1" dirty="0" smtClean="0">
                <a:solidFill>
                  <a:schemeClr val="accent1">
                    <a:lumMod val="50000"/>
                  </a:schemeClr>
                </a:solidFill>
                <a:latin typeface="+mn-lt"/>
              </a:rPr>
              <a:t>  [και </a:t>
            </a:r>
            <a:r>
              <a:rPr lang="el-GR" sz="1800" b="1" dirty="0" err="1" smtClean="0">
                <a:solidFill>
                  <a:schemeClr val="accent1">
                    <a:lumMod val="50000"/>
                  </a:schemeClr>
                </a:solidFill>
                <a:latin typeface="+mn-lt"/>
              </a:rPr>
              <a:t>σαρκωματοειδής</a:t>
            </a:r>
            <a:r>
              <a:rPr lang="el-GR" sz="1800" b="1" dirty="0" smtClean="0">
                <a:solidFill>
                  <a:schemeClr val="accent1">
                    <a:lumMod val="50000"/>
                  </a:schemeClr>
                </a:solidFill>
                <a:latin typeface="+mn-lt"/>
              </a:rPr>
              <a:t> (άνω τμήμα </a:t>
            </a:r>
            <a:r>
              <a:rPr lang="el-GR" sz="1800" b="1" dirty="0" err="1" smtClean="0">
                <a:solidFill>
                  <a:schemeClr val="accent1">
                    <a:lumMod val="50000"/>
                  </a:schemeClr>
                </a:solidFill>
                <a:latin typeface="+mn-lt"/>
              </a:rPr>
              <a:t>δεξ</a:t>
            </a:r>
            <a:r>
              <a:rPr lang="el-GR" sz="1800" b="1" dirty="0" smtClean="0">
                <a:solidFill>
                  <a:schemeClr val="accent1">
                    <a:lumMod val="50000"/>
                  </a:schemeClr>
                </a:solidFill>
                <a:latin typeface="+mn-lt"/>
              </a:rPr>
              <a:t>. </a:t>
            </a:r>
            <a:r>
              <a:rPr lang="el-GR" sz="1800" b="1" dirty="0" err="1" smtClean="0">
                <a:solidFill>
                  <a:schemeClr val="accent1">
                    <a:lumMod val="50000"/>
                  </a:schemeClr>
                </a:solidFill>
                <a:latin typeface="+mn-lt"/>
              </a:rPr>
              <a:t>εικ</a:t>
            </a:r>
            <a:r>
              <a:rPr lang="el-GR" sz="1800" b="1" dirty="0" smtClean="0">
                <a:solidFill>
                  <a:schemeClr val="accent1">
                    <a:lumMod val="50000"/>
                  </a:schemeClr>
                </a:solidFill>
                <a:latin typeface="+mn-lt"/>
              </a:rPr>
              <a:t>.)]  </a:t>
            </a:r>
            <a:r>
              <a:rPr lang="el-GR" sz="1800" b="1" dirty="0" err="1" smtClean="0">
                <a:solidFill>
                  <a:schemeClr val="accent1">
                    <a:lumMod val="50000"/>
                  </a:schemeClr>
                </a:solidFill>
                <a:latin typeface="+mn-lt"/>
              </a:rPr>
              <a:t>αποδιαφοροποίηση</a:t>
            </a:r>
            <a:r>
              <a:rPr lang="el-GR" sz="1800" b="1" dirty="0" smtClean="0">
                <a:solidFill>
                  <a:schemeClr val="accent1">
                    <a:lumMod val="50000"/>
                  </a:schemeClr>
                </a:solidFill>
                <a:latin typeface="+mn-lt"/>
              </a:rPr>
              <a:t> ΝΚΚ• </a:t>
            </a:r>
            <a:br>
              <a:rPr lang="el-GR" sz="1800" b="1" dirty="0" smtClean="0">
                <a:solidFill>
                  <a:schemeClr val="accent1">
                    <a:lumMod val="50000"/>
                  </a:schemeClr>
                </a:solidFill>
                <a:latin typeface="+mn-lt"/>
              </a:rPr>
            </a:br>
            <a:r>
              <a:rPr lang="el-GR" sz="1800" b="1" dirty="0" smtClean="0">
                <a:solidFill>
                  <a:schemeClr val="accent1">
                    <a:lumMod val="50000"/>
                  </a:schemeClr>
                </a:solidFill>
                <a:latin typeface="+mn-lt"/>
              </a:rPr>
              <a:t/>
            </a:r>
            <a:br>
              <a:rPr lang="el-GR" sz="1800" b="1" dirty="0" smtClean="0">
                <a:solidFill>
                  <a:schemeClr val="accent1">
                    <a:lumMod val="50000"/>
                  </a:schemeClr>
                </a:solidFill>
                <a:latin typeface="+mn-lt"/>
              </a:rPr>
            </a:br>
            <a:r>
              <a:rPr lang="el-GR" sz="1600" dirty="0" smtClean="0">
                <a:solidFill>
                  <a:schemeClr val="accent1">
                    <a:lumMod val="50000"/>
                  </a:schemeClr>
                </a:solidFill>
                <a:latin typeface="+mn-lt"/>
              </a:rPr>
              <a:t>τουλάχιστον η πρώτη, από μόνη της, </a:t>
            </a:r>
            <a:r>
              <a:rPr lang="el-GR" sz="1600" dirty="0" smtClean="0">
                <a:solidFill>
                  <a:schemeClr val="accent1">
                    <a:lumMod val="50000"/>
                  </a:schemeClr>
                </a:solidFill>
                <a:effectLst>
                  <a:outerShdw blurRad="38100" dist="38100" dir="2700000" algn="tl">
                    <a:srgbClr val="000000">
                      <a:alpha val="43137"/>
                    </a:srgbClr>
                  </a:outerShdw>
                </a:effectLst>
                <a:latin typeface="+mn-lt"/>
              </a:rPr>
              <a:t>αυξάνει τον κίνδυνο θανάτου</a:t>
            </a:r>
            <a:r>
              <a:rPr lang="el-GR" sz="1600" dirty="0" smtClean="0">
                <a:solidFill>
                  <a:schemeClr val="accent1">
                    <a:lumMod val="50000"/>
                  </a:schemeClr>
                </a:solidFill>
                <a:latin typeface="+mn-lt"/>
              </a:rPr>
              <a:t>. Μεγάλα </a:t>
            </a:r>
            <a:r>
              <a:rPr lang="el-GR" sz="1600" dirty="0" err="1" smtClean="0">
                <a:solidFill>
                  <a:schemeClr val="accent1">
                    <a:lumMod val="50000"/>
                  </a:schemeClr>
                </a:solidFill>
                <a:latin typeface="+mn-lt"/>
              </a:rPr>
              <a:t>επιθηλιοειδή</a:t>
            </a:r>
            <a:r>
              <a:rPr lang="el-GR" sz="1600" dirty="0" smtClean="0">
                <a:solidFill>
                  <a:schemeClr val="accent1">
                    <a:lumMod val="50000"/>
                  </a:schemeClr>
                </a:solidFill>
                <a:latin typeface="+mn-lt"/>
              </a:rPr>
              <a:t> κύτταρα με κεντρικά </a:t>
            </a:r>
            <a:r>
              <a:rPr lang="el-GR" sz="1600" dirty="0" err="1" smtClean="0">
                <a:solidFill>
                  <a:schemeClr val="accent1">
                    <a:lumMod val="50000"/>
                  </a:schemeClr>
                </a:solidFill>
                <a:latin typeface="+mn-lt"/>
              </a:rPr>
              <a:t>ηωσινοφιλικά</a:t>
            </a:r>
            <a:r>
              <a:rPr lang="el-GR" sz="1600" dirty="0" smtClean="0">
                <a:solidFill>
                  <a:schemeClr val="accent1">
                    <a:lumMod val="50000"/>
                  </a:schemeClr>
                </a:solidFill>
                <a:latin typeface="+mn-lt"/>
              </a:rPr>
              <a:t> </a:t>
            </a:r>
            <a:r>
              <a:rPr lang="el-GR" sz="1600" dirty="0" err="1" smtClean="0">
                <a:solidFill>
                  <a:schemeClr val="accent1">
                    <a:lumMod val="50000"/>
                  </a:schemeClr>
                </a:solidFill>
                <a:latin typeface="+mn-lt"/>
              </a:rPr>
              <a:t>ενδοκυτταροπλασμικά</a:t>
            </a:r>
            <a:r>
              <a:rPr lang="el-GR" sz="1600" dirty="0" smtClean="0">
                <a:solidFill>
                  <a:schemeClr val="accent1">
                    <a:lumMod val="50000"/>
                  </a:schemeClr>
                </a:solidFill>
                <a:latin typeface="+mn-lt"/>
              </a:rPr>
              <a:t> εγκλείσματα. Ευμεγέθεις, έκκεντροι και ανώμαλοι πυρήνες με προβάλλοντα </a:t>
            </a:r>
            <a:r>
              <a:rPr lang="el-GR" sz="1600" dirty="0" err="1" smtClean="0">
                <a:solidFill>
                  <a:schemeClr val="accent1">
                    <a:lumMod val="50000"/>
                  </a:schemeClr>
                </a:solidFill>
                <a:latin typeface="+mn-lt"/>
              </a:rPr>
              <a:t>πυρήνια</a:t>
            </a:r>
            <a:r>
              <a:rPr lang="el-GR" sz="1600" dirty="0" smtClean="0">
                <a:solidFill>
                  <a:schemeClr val="accent1">
                    <a:lumMod val="50000"/>
                  </a:schemeClr>
                </a:solidFill>
                <a:latin typeface="+mn-lt"/>
              </a:rPr>
              <a:t>-βαθμός </a:t>
            </a:r>
            <a:r>
              <a:rPr lang="el-GR" sz="1600" dirty="0" err="1" smtClean="0">
                <a:solidFill>
                  <a:schemeClr val="accent1">
                    <a:lumMod val="50000"/>
                  </a:schemeClr>
                </a:solidFill>
                <a:latin typeface="+mn-lt"/>
              </a:rPr>
              <a:t>πυρηνιακής</a:t>
            </a:r>
            <a:r>
              <a:rPr lang="el-GR" sz="1600" dirty="0" smtClean="0">
                <a:solidFill>
                  <a:schemeClr val="accent1">
                    <a:lumMod val="50000"/>
                  </a:schemeClr>
                </a:solidFill>
                <a:latin typeface="+mn-lt"/>
              </a:rPr>
              <a:t> κακοήθειας</a:t>
            </a:r>
            <a:r>
              <a:rPr lang="en-US" sz="1600" dirty="0" smtClean="0">
                <a:solidFill>
                  <a:schemeClr val="accent1">
                    <a:lumMod val="50000"/>
                  </a:schemeClr>
                </a:solidFill>
                <a:latin typeface="+mn-lt"/>
              </a:rPr>
              <a:t>: 4 </a:t>
            </a:r>
            <a:r>
              <a:rPr lang="el-GR" sz="1600" dirty="0" smtClean="0">
                <a:solidFill>
                  <a:schemeClr val="accent1">
                    <a:lumMod val="50000"/>
                  </a:schemeClr>
                </a:solidFill>
                <a:latin typeface="+mn-lt"/>
              </a:rPr>
              <a:t>κατά </a:t>
            </a:r>
            <a:r>
              <a:rPr lang="en-US" sz="1600" dirty="0" smtClean="0">
                <a:solidFill>
                  <a:schemeClr val="accent1">
                    <a:lumMod val="50000"/>
                  </a:schemeClr>
                </a:solidFill>
                <a:latin typeface="+mn-lt"/>
              </a:rPr>
              <a:t>ISUP</a:t>
            </a:r>
            <a:r>
              <a:rPr lang="el-GR" sz="1600" dirty="0" smtClean="0">
                <a:solidFill>
                  <a:schemeClr val="accent1">
                    <a:lumMod val="50000"/>
                  </a:schemeClr>
                </a:solidFill>
                <a:latin typeface="+mn-lt"/>
              </a:rPr>
              <a:t>. </a:t>
            </a:r>
            <a:br>
              <a:rPr lang="el-GR" sz="1600" dirty="0" smtClean="0">
                <a:solidFill>
                  <a:schemeClr val="accent1">
                    <a:lumMod val="50000"/>
                  </a:schemeClr>
                </a:solidFill>
                <a:latin typeface="+mn-lt"/>
              </a:rPr>
            </a:br>
            <a:r>
              <a:rPr lang="el-GR" sz="1600" dirty="0" smtClean="0">
                <a:solidFill>
                  <a:schemeClr val="accent1">
                    <a:lumMod val="50000"/>
                  </a:schemeClr>
                </a:solidFill>
                <a:latin typeface="+mn-lt"/>
              </a:rPr>
              <a:t>Ο ανοσοφαινότυπος είναι ανάλογος του μη ραβδοειδούς συστατικού </a:t>
            </a:r>
            <a:r>
              <a:rPr lang="en-US" sz="1600" dirty="0" smtClean="0">
                <a:solidFill>
                  <a:schemeClr val="accent1">
                    <a:lumMod val="50000"/>
                  </a:schemeClr>
                </a:solidFill>
                <a:latin typeface="+mn-lt"/>
              </a:rPr>
              <a:t>[</a:t>
            </a:r>
            <a:r>
              <a:rPr lang="el-GR" sz="1600" dirty="0" smtClean="0">
                <a:solidFill>
                  <a:schemeClr val="accent1">
                    <a:lumMod val="50000"/>
                  </a:schemeClr>
                </a:solidFill>
                <a:latin typeface="+mn-lt"/>
              </a:rPr>
              <a:t>π.χ. </a:t>
            </a:r>
            <a:r>
              <a:rPr lang="en-US" sz="1600" dirty="0" smtClean="0">
                <a:solidFill>
                  <a:schemeClr val="accent1">
                    <a:lumMod val="50000"/>
                  </a:schemeClr>
                </a:solidFill>
                <a:latin typeface="+mn-lt"/>
              </a:rPr>
              <a:t>CA IX (+)].</a:t>
            </a:r>
            <a:r>
              <a:rPr lang="el-GR" sz="1600" dirty="0" smtClean="0">
                <a:solidFill>
                  <a:schemeClr val="accent1">
                    <a:lumMod val="50000"/>
                  </a:schemeClr>
                </a:solidFill>
                <a:latin typeface="+mn-lt"/>
              </a:rPr>
              <a:t/>
            </a:r>
            <a:br>
              <a:rPr lang="el-GR" sz="1600" dirty="0" smtClean="0">
                <a:solidFill>
                  <a:schemeClr val="accent1">
                    <a:lumMod val="50000"/>
                  </a:schemeClr>
                </a:solidFill>
                <a:latin typeface="+mn-lt"/>
              </a:rPr>
            </a:br>
            <a:r>
              <a:rPr lang="el-GR" sz="1600" dirty="0" smtClean="0">
                <a:solidFill>
                  <a:schemeClr val="accent1">
                    <a:lumMod val="50000"/>
                  </a:schemeClr>
                </a:solidFill>
                <a:latin typeface="+mn-lt"/>
              </a:rPr>
              <a:t>Το </a:t>
            </a:r>
            <a:r>
              <a:rPr lang="el-GR" sz="1600" dirty="0" err="1" smtClean="0">
                <a:solidFill>
                  <a:schemeClr val="accent1">
                    <a:lumMod val="50000"/>
                  </a:schemeClr>
                </a:solidFill>
                <a:effectLst>
                  <a:outerShdw blurRad="38100" dist="38100" dir="2700000" algn="tl">
                    <a:srgbClr val="000000">
                      <a:alpha val="43137"/>
                    </a:srgbClr>
                  </a:outerShdw>
                </a:effectLst>
                <a:latin typeface="+mn-lt"/>
              </a:rPr>
              <a:t>σαρκωματοειδές</a:t>
            </a:r>
            <a:r>
              <a:rPr lang="el-GR" sz="1600" dirty="0" smtClean="0">
                <a:solidFill>
                  <a:schemeClr val="accent1">
                    <a:lumMod val="50000"/>
                  </a:schemeClr>
                </a:solidFill>
                <a:effectLst>
                  <a:outerShdw blurRad="38100" dist="38100" dir="2700000" algn="tl">
                    <a:srgbClr val="000000">
                      <a:alpha val="43137"/>
                    </a:srgbClr>
                  </a:outerShdw>
                </a:effectLst>
                <a:latin typeface="+mn-lt"/>
              </a:rPr>
              <a:t> ΝΚΚ  </a:t>
            </a:r>
            <a:r>
              <a:rPr lang="el-GR" sz="1600" spc="600" dirty="0" smtClean="0">
                <a:solidFill>
                  <a:schemeClr val="accent1">
                    <a:lumMod val="50000"/>
                  </a:schemeClr>
                </a:solidFill>
                <a:latin typeface="+mn-lt"/>
              </a:rPr>
              <a:t>δεν</a:t>
            </a:r>
            <a:r>
              <a:rPr lang="el-GR" sz="1600" dirty="0" smtClean="0">
                <a:solidFill>
                  <a:schemeClr val="accent1">
                    <a:lumMod val="50000"/>
                  </a:schemeClr>
                </a:solidFill>
                <a:latin typeface="+mn-lt"/>
              </a:rPr>
              <a:t> αποτελεί ανεξάρτητο τύπο ΝΚΚ γιατί αντιπροσωπεύει την </a:t>
            </a:r>
            <a:r>
              <a:rPr lang="el-GR" sz="1600" dirty="0" smtClean="0">
                <a:solidFill>
                  <a:schemeClr val="accent1">
                    <a:lumMod val="50000"/>
                  </a:schemeClr>
                </a:solidFill>
                <a:effectLst>
                  <a:outerShdw blurRad="38100" dist="38100" dir="2700000" algn="tl">
                    <a:srgbClr val="000000">
                      <a:alpha val="43137"/>
                    </a:srgbClr>
                  </a:outerShdw>
                </a:effectLst>
                <a:latin typeface="+mn-lt"/>
              </a:rPr>
              <a:t>ακραία υψηλόβαθμη κακοήθεια </a:t>
            </a:r>
            <a:r>
              <a:rPr lang="el-GR" sz="1600" dirty="0" smtClean="0">
                <a:solidFill>
                  <a:schemeClr val="accent1">
                    <a:lumMod val="50000"/>
                  </a:schemeClr>
                </a:solidFill>
                <a:latin typeface="+mn-lt"/>
              </a:rPr>
              <a:t>που μπορεί να φτάσουν  </a:t>
            </a:r>
            <a:r>
              <a:rPr lang="el-GR" sz="1600" spc="600" dirty="0" smtClean="0">
                <a:solidFill>
                  <a:schemeClr val="accent1">
                    <a:lumMod val="50000"/>
                  </a:schemeClr>
                </a:solidFill>
                <a:latin typeface="+mn-lt"/>
              </a:rPr>
              <a:t>όλοι</a:t>
            </a:r>
            <a:r>
              <a:rPr lang="el-GR" sz="1600" dirty="0" smtClean="0">
                <a:solidFill>
                  <a:schemeClr val="accent1">
                    <a:lumMod val="50000"/>
                  </a:schemeClr>
                </a:solidFill>
                <a:latin typeface="+mn-lt"/>
              </a:rPr>
              <a:t> οι ιστολογικοί τύποι ΝΚΚ </a:t>
            </a:r>
            <a:br>
              <a:rPr lang="el-GR" sz="1600" dirty="0" smtClean="0">
                <a:solidFill>
                  <a:schemeClr val="accent1">
                    <a:lumMod val="50000"/>
                  </a:schemeClr>
                </a:solidFill>
                <a:latin typeface="+mn-lt"/>
              </a:rPr>
            </a:br>
            <a:r>
              <a:rPr lang="el-GR" sz="1600" dirty="0" smtClean="0">
                <a:solidFill>
                  <a:schemeClr val="accent1">
                    <a:lumMod val="50000"/>
                  </a:schemeClr>
                </a:solidFill>
                <a:latin typeface="+mn-lt"/>
              </a:rPr>
              <a:t>(ίσως συχνότερα, το </a:t>
            </a:r>
            <a:r>
              <a:rPr lang="el-GR" sz="1600" dirty="0" err="1" smtClean="0">
                <a:solidFill>
                  <a:schemeClr val="accent1">
                    <a:lumMod val="50000"/>
                  </a:schemeClr>
                </a:solidFill>
                <a:latin typeface="+mn-lt"/>
              </a:rPr>
              <a:t>χρωμόφοβο</a:t>
            </a:r>
            <a:r>
              <a:rPr lang="el-GR" sz="1600" dirty="0" smtClean="0">
                <a:solidFill>
                  <a:schemeClr val="accent1">
                    <a:lumMod val="50000"/>
                  </a:schemeClr>
                </a:solidFill>
                <a:latin typeface="+mn-lt"/>
              </a:rPr>
              <a:t> ΝΚΚ). </a:t>
            </a:r>
            <a:endParaRPr lang="el-GR" sz="1600" dirty="0">
              <a:solidFill>
                <a:schemeClr val="accent1">
                  <a:lumMod val="50000"/>
                </a:schemeClr>
              </a:solidFill>
              <a:latin typeface="+mn-lt"/>
            </a:endParaRPr>
          </a:p>
        </p:txBody>
      </p:sp>
      <p:pic>
        <p:nvPicPr>
          <p:cNvPr id="6146" name="Picture 2" descr="http://coursewareobjects.elsevier.com/objects/elr/ExpertConsult/Bostwick/urologic2e/IC/images/002019.jpg"/>
          <p:cNvPicPr>
            <a:picLocks noChangeAspect="1" noChangeArrowheads="1"/>
          </p:cNvPicPr>
          <p:nvPr/>
        </p:nvPicPr>
        <p:blipFill>
          <a:blip r:embed="rId2" cstate="print"/>
          <a:srcRect/>
          <a:stretch>
            <a:fillRect/>
          </a:stretch>
        </p:blipFill>
        <p:spPr bwMode="auto">
          <a:xfrm rot="16200000">
            <a:off x="5686576" y="3169062"/>
            <a:ext cx="4149080" cy="3228796"/>
          </a:xfrm>
          <a:prstGeom prst="rect">
            <a:avLst/>
          </a:prstGeom>
          <a:noFill/>
        </p:spPr>
      </p:pic>
      <p:pic>
        <p:nvPicPr>
          <p:cNvPr id="43010" name="Picture 2" descr="C:\Users\KAV-AGRO\Desktop\renal-cell-carcinoma-(kd001-2) (1).jpeg"/>
          <p:cNvPicPr>
            <a:picLocks noChangeAspect="1" noChangeArrowheads="1"/>
          </p:cNvPicPr>
          <p:nvPr/>
        </p:nvPicPr>
        <p:blipFill>
          <a:blip r:embed="rId3" cstate="print"/>
          <a:srcRect/>
          <a:stretch>
            <a:fillRect/>
          </a:stretch>
        </p:blipFill>
        <p:spPr bwMode="auto">
          <a:xfrm rot="16200000">
            <a:off x="-699163" y="3227555"/>
            <a:ext cx="4149080" cy="3111810"/>
          </a:xfrm>
          <a:prstGeom prst="rect">
            <a:avLst/>
          </a:prstGeom>
          <a:noFill/>
        </p:spPr>
      </p:pic>
      <p:pic>
        <p:nvPicPr>
          <p:cNvPr id="43011" name="Picture 3" descr="C:\Users\KAV-AGRO\Desktop\17234348496_9292b23263_b.jpg"/>
          <p:cNvPicPr>
            <a:picLocks noChangeAspect="1" noChangeArrowheads="1"/>
          </p:cNvPicPr>
          <p:nvPr/>
        </p:nvPicPr>
        <p:blipFill>
          <a:blip r:embed="rId4" cstate="print"/>
          <a:srcRect/>
          <a:stretch>
            <a:fillRect/>
          </a:stretch>
        </p:blipFill>
        <p:spPr bwMode="auto">
          <a:xfrm rot="16200000">
            <a:off x="2475267" y="3221477"/>
            <a:ext cx="4149080" cy="3123966"/>
          </a:xfrm>
          <a:prstGeom prst="rect">
            <a:avLst/>
          </a:prstGeom>
          <a:noFill/>
        </p:spPr>
      </p:pic>
      <p:pic>
        <p:nvPicPr>
          <p:cNvPr id="43012" name="Picture 4" descr="C:\Users\KAV-AGRO\Desktop\17259775511_085de58c85_b.jpg"/>
          <p:cNvPicPr>
            <a:picLocks noChangeAspect="1" noChangeArrowheads="1"/>
          </p:cNvPicPr>
          <p:nvPr/>
        </p:nvPicPr>
        <p:blipFill>
          <a:blip r:embed="rId5" cstate="print"/>
          <a:srcRect/>
          <a:stretch>
            <a:fillRect/>
          </a:stretch>
        </p:blipFill>
        <p:spPr bwMode="auto">
          <a:xfrm>
            <a:off x="179512" y="2204864"/>
            <a:ext cx="5738226" cy="4320481"/>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3010"/>
                                        </p:tgtEl>
                                      </p:cBhvr>
                                    </p:animEffect>
                                    <p:set>
                                      <p:cBhvr>
                                        <p:cTn id="7" dur="1" fill="hold">
                                          <p:stCondLst>
                                            <p:cond delay="499"/>
                                          </p:stCondLst>
                                        </p:cTn>
                                        <p:tgtEl>
                                          <p:spTgt spid="43010"/>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43011"/>
                                        </p:tgtEl>
                                      </p:cBhvr>
                                    </p:animEffect>
                                    <p:set>
                                      <p:cBhvr>
                                        <p:cTn id="10" dur="1" fill="hold">
                                          <p:stCondLst>
                                            <p:cond delay="499"/>
                                          </p:stCondLst>
                                        </p:cTn>
                                        <p:tgtEl>
                                          <p:spTgt spid="430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43012"/>
                                        </p:tgtEl>
                                        <p:attrNameLst>
                                          <p:attrName>style.visibility</p:attrName>
                                        </p:attrNameLst>
                                      </p:cBhvr>
                                      <p:to>
                                        <p:strVal val="visible"/>
                                      </p:to>
                                    </p:set>
                                    <p:animEffect transition="in" filter="dissolve">
                                      <p:cBhvr>
                                        <p:cTn id="15" dur="500"/>
                                        <p:tgtEl>
                                          <p:spTgt spid="4301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dissolv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67544" y="1928802"/>
            <a:ext cx="8219256" cy="4929198"/>
          </a:xfrm>
        </p:spPr>
        <p:txBody>
          <a:bodyPr>
            <a:normAutofit lnSpcReduction="10000"/>
          </a:bodyPr>
          <a:lstStyle/>
          <a:p>
            <a:r>
              <a:rPr lang="el-GR" dirty="0" smtClean="0">
                <a:solidFill>
                  <a:srgbClr val="002060"/>
                </a:solidFill>
                <a:effectLst>
                  <a:outerShdw blurRad="38100" dist="38100" dir="2700000" algn="tl">
                    <a:srgbClr val="000000">
                      <a:alpha val="43137"/>
                    </a:srgbClr>
                  </a:outerShdw>
                </a:effectLst>
              </a:rPr>
              <a:t>Υψηλόβαθμη</a:t>
            </a:r>
            <a:r>
              <a:rPr lang="el-GR" dirty="0" smtClean="0">
                <a:solidFill>
                  <a:srgbClr val="002060"/>
                </a:solidFill>
              </a:rPr>
              <a:t> προστατική </a:t>
            </a:r>
            <a:r>
              <a:rPr lang="el-GR" dirty="0" err="1" smtClean="0">
                <a:solidFill>
                  <a:srgbClr val="002060"/>
                </a:solidFill>
                <a:effectLst>
                  <a:outerShdw blurRad="38100" dist="38100" dir="2700000" algn="tl">
                    <a:srgbClr val="000000">
                      <a:alpha val="43137"/>
                    </a:srgbClr>
                  </a:outerShdw>
                </a:effectLst>
              </a:rPr>
              <a:t>ενδοεπιθηλιακή</a:t>
            </a:r>
            <a:r>
              <a:rPr lang="el-GR" dirty="0" smtClean="0">
                <a:solidFill>
                  <a:srgbClr val="002060"/>
                </a:solidFill>
                <a:effectLst>
                  <a:outerShdw blurRad="38100" dist="38100" dir="2700000" algn="tl">
                    <a:srgbClr val="000000">
                      <a:alpha val="43137"/>
                    </a:srgbClr>
                  </a:outerShdw>
                </a:effectLst>
              </a:rPr>
              <a:t> νεοπλασία </a:t>
            </a:r>
            <a:r>
              <a:rPr lang="el-GR" dirty="0" smtClean="0">
                <a:solidFill>
                  <a:srgbClr val="002060"/>
                </a:solidFill>
              </a:rPr>
              <a:t>(</a:t>
            </a:r>
            <a:r>
              <a:rPr lang="en-US" dirty="0" smtClean="0">
                <a:solidFill>
                  <a:srgbClr val="002060"/>
                </a:solidFill>
              </a:rPr>
              <a:t>HGPIN)</a:t>
            </a:r>
          </a:p>
          <a:p>
            <a:r>
              <a:rPr lang="el-GR" dirty="0" smtClean="0">
                <a:solidFill>
                  <a:srgbClr val="002060"/>
                </a:solidFill>
              </a:rPr>
              <a:t>Άτυπος </a:t>
            </a:r>
            <a:r>
              <a:rPr lang="el-GR" dirty="0" err="1" smtClean="0">
                <a:solidFill>
                  <a:srgbClr val="002060"/>
                </a:solidFill>
                <a:effectLst>
                  <a:outerShdw blurRad="38100" dist="38100" dir="2700000" algn="tl">
                    <a:srgbClr val="000000">
                      <a:alpha val="43137"/>
                    </a:srgbClr>
                  </a:outerShdw>
                </a:effectLst>
              </a:rPr>
              <a:t>ενδοπορικός</a:t>
            </a:r>
            <a:r>
              <a:rPr lang="el-GR" dirty="0" smtClean="0">
                <a:solidFill>
                  <a:srgbClr val="002060"/>
                </a:solidFill>
                <a:effectLst>
                  <a:outerShdw blurRad="38100" dist="38100" dir="2700000" algn="tl">
                    <a:srgbClr val="000000">
                      <a:alpha val="43137"/>
                    </a:srgbClr>
                  </a:outerShdw>
                </a:effectLst>
              </a:rPr>
              <a:t> </a:t>
            </a:r>
            <a:r>
              <a:rPr lang="el-GR" dirty="0" smtClean="0">
                <a:solidFill>
                  <a:srgbClr val="002060"/>
                </a:solidFill>
              </a:rPr>
              <a:t>πολλαπλασιασμός/</a:t>
            </a:r>
            <a:r>
              <a:rPr lang="el-GR" dirty="0" err="1" smtClean="0">
                <a:solidFill>
                  <a:srgbClr val="002060"/>
                </a:solidFill>
                <a:effectLst>
                  <a:outerShdw blurRad="38100" dist="38100" dir="2700000" algn="tl">
                    <a:srgbClr val="000000">
                      <a:alpha val="43137"/>
                    </a:srgbClr>
                  </a:outerShdw>
                </a:effectLst>
              </a:rPr>
              <a:t>Ενδοπορικό</a:t>
            </a:r>
            <a:r>
              <a:rPr lang="el-GR" dirty="0" smtClean="0">
                <a:solidFill>
                  <a:srgbClr val="002060"/>
                </a:solidFill>
              </a:rPr>
              <a:t> καρκίνωμα του προστάτη αδένα</a:t>
            </a:r>
          </a:p>
          <a:p>
            <a:r>
              <a:rPr lang="el-GR" dirty="0" err="1" smtClean="0">
                <a:solidFill>
                  <a:srgbClr val="002060"/>
                </a:solidFill>
                <a:effectLst>
                  <a:outerShdw blurRad="38100" dist="38100" dir="2700000" algn="tl">
                    <a:srgbClr val="000000">
                      <a:alpha val="43137"/>
                    </a:srgbClr>
                  </a:outerShdw>
                </a:effectLst>
              </a:rPr>
              <a:t>Πορογενές</a:t>
            </a:r>
            <a:r>
              <a:rPr lang="el-GR" dirty="0" smtClean="0">
                <a:solidFill>
                  <a:srgbClr val="002060"/>
                </a:solidFill>
                <a:effectLst>
                  <a:outerShdw blurRad="38100" dist="38100" dir="2700000" algn="tl">
                    <a:srgbClr val="000000">
                      <a:alpha val="43137"/>
                    </a:srgbClr>
                  </a:outerShdw>
                </a:effectLst>
              </a:rPr>
              <a:t> </a:t>
            </a:r>
            <a:r>
              <a:rPr lang="el-GR" dirty="0" err="1" smtClean="0">
                <a:solidFill>
                  <a:srgbClr val="002060"/>
                </a:solidFill>
                <a:effectLst>
                  <a:outerShdw blurRad="38100" dist="38100" dir="2700000" algn="tl">
                    <a:srgbClr val="000000">
                      <a:alpha val="43137"/>
                    </a:srgbClr>
                  </a:outerShdw>
                </a:effectLst>
              </a:rPr>
              <a:t>αδενοκαρκίνωμα</a:t>
            </a:r>
            <a:r>
              <a:rPr lang="el-GR" dirty="0" smtClean="0">
                <a:solidFill>
                  <a:srgbClr val="002060"/>
                </a:solidFill>
                <a:effectLst>
                  <a:outerShdw blurRad="38100" dist="38100" dir="2700000" algn="tl">
                    <a:srgbClr val="000000">
                      <a:alpha val="43137"/>
                    </a:srgbClr>
                  </a:outerShdw>
                </a:effectLst>
              </a:rPr>
              <a:t> </a:t>
            </a:r>
            <a:r>
              <a:rPr lang="el-GR" dirty="0" smtClean="0">
                <a:solidFill>
                  <a:srgbClr val="002060"/>
                </a:solidFill>
              </a:rPr>
              <a:t>του προστάτη αδένα </a:t>
            </a:r>
          </a:p>
          <a:p>
            <a:r>
              <a:rPr lang="el-GR" dirty="0" err="1" smtClean="0">
                <a:solidFill>
                  <a:srgbClr val="002060"/>
                </a:solidFill>
                <a:effectLst>
                  <a:outerShdw blurRad="38100" dist="38100" dir="2700000" algn="tl">
                    <a:srgbClr val="000000">
                      <a:alpha val="43137"/>
                    </a:srgbClr>
                  </a:outerShdw>
                </a:effectLst>
              </a:rPr>
              <a:t>Αδενοκαρκίνωμα</a:t>
            </a:r>
            <a:r>
              <a:rPr lang="el-GR" dirty="0" smtClean="0">
                <a:solidFill>
                  <a:srgbClr val="002060"/>
                </a:solidFill>
                <a:effectLst>
                  <a:outerShdw blurRad="38100" dist="38100" dir="2700000" algn="tl">
                    <a:srgbClr val="000000">
                      <a:alpha val="43137"/>
                    </a:srgbClr>
                  </a:outerShdw>
                </a:effectLst>
              </a:rPr>
              <a:t> </a:t>
            </a:r>
            <a:r>
              <a:rPr lang="el-GR" dirty="0" smtClean="0">
                <a:solidFill>
                  <a:srgbClr val="002060"/>
                </a:solidFill>
              </a:rPr>
              <a:t>του προστάτη αδένα </a:t>
            </a:r>
            <a:r>
              <a:rPr lang="el-GR" dirty="0" smtClean="0">
                <a:solidFill>
                  <a:srgbClr val="002060"/>
                </a:solidFill>
                <a:effectLst>
                  <a:outerShdw blurRad="38100" dist="38100" dir="2700000" algn="tl">
                    <a:srgbClr val="000000">
                      <a:alpha val="43137"/>
                    </a:srgbClr>
                  </a:outerShdw>
                </a:effectLst>
              </a:rPr>
              <a:t>δίκην </a:t>
            </a:r>
            <a:r>
              <a:rPr lang="en-US" dirty="0" smtClean="0">
                <a:solidFill>
                  <a:srgbClr val="002060"/>
                </a:solidFill>
                <a:effectLst>
                  <a:outerShdw blurRad="38100" dist="38100" dir="2700000" algn="tl">
                    <a:srgbClr val="000000">
                      <a:alpha val="43137"/>
                    </a:srgbClr>
                  </a:outerShdw>
                </a:effectLst>
              </a:rPr>
              <a:t>PIN</a:t>
            </a:r>
            <a:r>
              <a:rPr lang="el-GR" dirty="0" smtClean="0">
                <a:solidFill>
                  <a:srgbClr val="002060"/>
                </a:solidFill>
                <a:effectLst>
                  <a:outerShdw blurRad="38100" dist="38100" dir="2700000" algn="tl">
                    <a:srgbClr val="000000">
                      <a:alpha val="43137"/>
                    </a:srgbClr>
                  </a:outerShdw>
                </a:effectLst>
              </a:rPr>
              <a:t> </a:t>
            </a:r>
            <a:r>
              <a:rPr lang="el-GR" dirty="0" smtClean="0">
                <a:solidFill>
                  <a:srgbClr val="002060"/>
                </a:solidFill>
              </a:rPr>
              <a:t>, με κυψελιδικούς ή </a:t>
            </a:r>
            <a:r>
              <a:rPr lang="el-GR" dirty="0" err="1" smtClean="0">
                <a:solidFill>
                  <a:srgbClr val="002060"/>
                </a:solidFill>
              </a:rPr>
              <a:t>πορογενείς</a:t>
            </a:r>
            <a:r>
              <a:rPr lang="el-GR" dirty="0" smtClean="0">
                <a:solidFill>
                  <a:srgbClr val="002060"/>
                </a:solidFill>
              </a:rPr>
              <a:t> χαρακτήρες</a:t>
            </a:r>
          </a:p>
          <a:p>
            <a:r>
              <a:rPr lang="el-GR" dirty="0" smtClean="0">
                <a:solidFill>
                  <a:srgbClr val="002060"/>
                </a:solidFill>
              </a:rPr>
              <a:t>(Συμβατικό) </a:t>
            </a:r>
            <a:r>
              <a:rPr lang="el-GR" dirty="0" smtClean="0">
                <a:solidFill>
                  <a:srgbClr val="002060"/>
                </a:solidFill>
                <a:effectLst>
                  <a:outerShdw blurRad="38100" dist="38100" dir="2700000" algn="tl">
                    <a:srgbClr val="000000">
                      <a:alpha val="43137"/>
                    </a:srgbClr>
                  </a:outerShdw>
                </a:effectLst>
              </a:rPr>
              <a:t>Κυψελιδικό </a:t>
            </a:r>
            <a:r>
              <a:rPr lang="el-GR" dirty="0" err="1" smtClean="0">
                <a:solidFill>
                  <a:srgbClr val="002060"/>
                </a:solidFill>
                <a:effectLst>
                  <a:outerShdw blurRad="38100" dist="38100" dir="2700000" algn="tl">
                    <a:srgbClr val="000000">
                      <a:alpha val="43137"/>
                    </a:srgbClr>
                  </a:outerShdw>
                </a:effectLst>
              </a:rPr>
              <a:t>αδενοκαρκίνωμα</a:t>
            </a:r>
            <a:r>
              <a:rPr lang="el-GR" dirty="0" smtClean="0">
                <a:solidFill>
                  <a:srgbClr val="002060"/>
                </a:solidFill>
                <a:effectLst>
                  <a:outerShdw blurRad="38100" dist="38100" dir="2700000" algn="tl">
                    <a:srgbClr val="000000">
                      <a:alpha val="43137"/>
                    </a:srgbClr>
                  </a:outerShdw>
                </a:effectLst>
              </a:rPr>
              <a:t> </a:t>
            </a:r>
            <a:r>
              <a:rPr lang="el-GR" dirty="0" smtClean="0">
                <a:solidFill>
                  <a:srgbClr val="002060"/>
                </a:solidFill>
              </a:rPr>
              <a:t>του προστάτη αδένα, χαμηλής διαφοροποίησης,  ηθμοειδούς ή συμπαγούς προτύπου</a:t>
            </a:r>
          </a:p>
          <a:p>
            <a:r>
              <a:rPr lang="el-GR" dirty="0" smtClean="0">
                <a:solidFill>
                  <a:srgbClr val="002060"/>
                </a:solidFill>
              </a:rPr>
              <a:t>Επέκταση </a:t>
            </a:r>
            <a:r>
              <a:rPr lang="el-GR" dirty="0" err="1" smtClean="0">
                <a:solidFill>
                  <a:srgbClr val="002060"/>
                </a:solidFill>
                <a:effectLst>
                  <a:outerShdw blurRad="38100" dist="38100" dir="2700000" algn="tl">
                    <a:srgbClr val="000000">
                      <a:alpha val="43137"/>
                    </a:srgbClr>
                  </a:outerShdw>
                </a:effectLst>
              </a:rPr>
              <a:t>ουροθηλιακού</a:t>
            </a:r>
            <a:r>
              <a:rPr lang="el-GR" dirty="0" smtClean="0">
                <a:solidFill>
                  <a:srgbClr val="002060"/>
                </a:solidFill>
                <a:effectLst>
                  <a:outerShdw blurRad="38100" dist="38100" dir="2700000" algn="tl">
                    <a:srgbClr val="000000">
                      <a:alpha val="43137"/>
                    </a:srgbClr>
                  </a:outerShdw>
                </a:effectLst>
              </a:rPr>
              <a:t> καρκινώματος </a:t>
            </a:r>
            <a:r>
              <a:rPr lang="el-GR" dirty="0" smtClean="0">
                <a:solidFill>
                  <a:srgbClr val="002060"/>
                </a:solidFill>
              </a:rPr>
              <a:t>εντός προστατικών πόρων και κυψελών</a:t>
            </a:r>
            <a:endParaRPr lang="el-GR" dirty="0">
              <a:solidFill>
                <a:srgbClr val="002060"/>
              </a:solidFill>
            </a:endParaRPr>
          </a:p>
        </p:txBody>
      </p:sp>
      <p:sp>
        <p:nvSpPr>
          <p:cNvPr id="4" name="1 - Τίτλος"/>
          <p:cNvSpPr>
            <a:spLocks noGrp="1"/>
          </p:cNvSpPr>
          <p:nvPr>
            <p:ph type="title"/>
          </p:nvPr>
        </p:nvSpPr>
        <p:spPr>
          <a:xfrm>
            <a:off x="457200" y="0"/>
            <a:ext cx="8229600" cy="1628800"/>
          </a:xfrm>
        </p:spPr>
        <p:txBody>
          <a:bodyPr>
            <a:normAutofit fontScale="90000"/>
          </a:bodyPr>
          <a:lstStyle/>
          <a:p>
            <a:pPr algn="ctr"/>
            <a:r>
              <a:rPr lang="el-GR" sz="2800" b="1" dirty="0" smtClean="0">
                <a:solidFill>
                  <a:srgbClr val="002060"/>
                </a:solidFill>
                <a:latin typeface="+mn-lt"/>
              </a:rPr>
              <a:t>1</a:t>
            </a:r>
            <a:r>
              <a:rPr lang="el-GR" sz="2800" b="1" baseline="30000" dirty="0" smtClean="0">
                <a:solidFill>
                  <a:srgbClr val="002060"/>
                </a:solidFill>
                <a:latin typeface="+mn-lt"/>
              </a:rPr>
              <a:t>ο</a:t>
            </a:r>
            <a:r>
              <a:rPr lang="el-GR" sz="2800" b="1" dirty="0" smtClean="0">
                <a:solidFill>
                  <a:srgbClr val="002060"/>
                </a:solidFill>
                <a:latin typeface="+mn-lt"/>
              </a:rPr>
              <a:t> </a:t>
            </a:r>
            <a:r>
              <a:rPr lang="el-GR" sz="2800" dirty="0" smtClean="0">
                <a:solidFill>
                  <a:srgbClr val="002060"/>
                </a:solidFill>
                <a:latin typeface="+mn-lt"/>
              </a:rPr>
              <a:t>Πρόβλημα</a:t>
            </a:r>
            <a:r>
              <a:rPr lang="en-US" sz="2800" dirty="0" smtClean="0">
                <a:solidFill>
                  <a:srgbClr val="002060"/>
                </a:solidFill>
                <a:latin typeface="+mn-lt"/>
              </a:rPr>
              <a:t>:</a:t>
            </a:r>
            <a:br>
              <a:rPr lang="en-US" sz="2800" dirty="0" smtClean="0">
                <a:solidFill>
                  <a:srgbClr val="002060"/>
                </a:solidFill>
                <a:latin typeface="+mn-lt"/>
              </a:rPr>
            </a:br>
            <a:r>
              <a:rPr lang="el-GR" sz="2800" dirty="0" smtClean="0">
                <a:solidFill>
                  <a:srgbClr val="002060"/>
                </a:solidFill>
                <a:latin typeface="+mn-lt"/>
              </a:rPr>
              <a:t>Νεοπλασματικές εξεργασίες </a:t>
            </a:r>
            <a:r>
              <a:rPr lang="el-GR" sz="2800" b="1" dirty="0" smtClean="0">
                <a:solidFill>
                  <a:srgbClr val="002060"/>
                </a:solidFill>
                <a:latin typeface="+mn-lt"/>
              </a:rPr>
              <a:t>προστατικών αδένων </a:t>
            </a:r>
            <a:r>
              <a:rPr lang="en-US" sz="2800" b="1" dirty="0" smtClean="0">
                <a:solidFill>
                  <a:srgbClr val="002060"/>
                </a:solidFill>
                <a:latin typeface="+mn-lt"/>
              </a:rPr>
              <a:t/>
            </a:r>
            <a:br>
              <a:rPr lang="en-US" sz="2800" b="1" dirty="0" smtClean="0">
                <a:solidFill>
                  <a:srgbClr val="002060"/>
                </a:solidFill>
                <a:latin typeface="+mn-lt"/>
              </a:rPr>
            </a:br>
            <a:r>
              <a:rPr lang="el-GR" sz="2800" b="1" u="sng" dirty="0" smtClean="0">
                <a:solidFill>
                  <a:srgbClr val="002060"/>
                </a:solidFill>
                <a:effectLst>
                  <a:outerShdw blurRad="38100" dist="38100" dir="2700000" algn="tl">
                    <a:srgbClr val="000000">
                      <a:alpha val="43137"/>
                    </a:srgbClr>
                  </a:outerShdw>
                </a:effectLst>
                <a:latin typeface="+mn-lt"/>
              </a:rPr>
              <a:t>μέσου ή μεγάλου </a:t>
            </a:r>
            <a:r>
              <a:rPr lang="el-GR" sz="2800" b="1" dirty="0" smtClean="0">
                <a:solidFill>
                  <a:srgbClr val="002060"/>
                </a:solidFill>
                <a:latin typeface="+mn-lt"/>
              </a:rPr>
              <a:t>μεγέθους, </a:t>
            </a:r>
            <a:br>
              <a:rPr lang="el-GR" sz="2800" b="1" dirty="0" smtClean="0">
                <a:solidFill>
                  <a:srgbClr val="002060"/>
                </a:solidFill>
                <a:latin typeface="+mn-lt"/>
              </a:rPr>
            </a:br>
            <a:r>
              <a:rPr lang="el-GR" sz="2800" dirty="0" smtClean="0">
                <a:solidFill>
                  <a:srgbClr val="002060"/>
                </a:solidFill>
                <a:latin typeface="+mn-lt"/>
              </a:rPr>
              <a:t> με </a:t>
            </a:r>
            <a:r>
              <a:rPr lang="el-GR" sz="2800" dirty="0" smtClean="0">
                <a:solidFill>
                  <a:srgbClr val="002060"/>
                </a:solidFill>
                <a:effectLst>
                  <a:outerShdw blurRad="38100" dist="38100" dir="2700000" algn="tl">
                    <a:srgbClr val="000000">
                      <a:alpha val="43137"/>
                    </a:srgbClr>
                  </a:outerShdw>
                </a:effectLst>
                <a:latin typeface="+mn-lt"/>
              </a:rPr>
              <a:t>κλινικώς σημαντική </a:t>
            </a:r>
            <a:r>
              <a:rPr lang="el-GR" sz="2800" dirty="0" err="1" smtClean="0">
                <a:solidFill>
                  <a:srgbClr val="002060"/>
                </a:solidFill>
                <a:latin typeface="+mn-lt"/>
              </a:rPr>
              <a:t>διαφοροδιάγνωση</a:t>
            </a:r>
            <a:r>
              <a:rPr lang="el-GR" sz="2800" dirty="0" smtClean="0">
                <a:solidFill>
                  <a:srgbClr val="002060"/>
                </a:solidFill>
                <a:latin typeface="+mn-lt"/>
              </a:rPr>
              <a:t>.  </a:t>
            </a:r>
            <a:endParaRPr lang="el-GR" sz="2800" dirty="0">
              <a:solidFill>
                <a:srgbClr val="002060"/>
              </a:solidFill>
              <a:latin typeface="+mn-l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4716016" cy="2492896"/>
          </a:xfrm>
        </p:spPr>
        <p:txBody>
          <a:bodyPr>
            <a:normAutofit fontScale="90000"/>
          </a:bodyPr>
          <a:lstStyle/>
          <a:p>
            <a:r>
              <a:rPr lang="en-US" sz="1400" dirty="0" smtClean="0">
                <a:latin typeface="+mn-lt"/>
              </a:rPr>
              <a:t> </a:t>
            </a:r>
            <a:r>
              <a:rPr lang="el-GR" sz="1400" b="1" dirty="0" err="1" smtClean="0">
                <a:solidFill>
                  <a:schemeClr val="accent1">
                    <a:lumMod val="50000"/>
                  </a:schemeClr>
                </a:solidFill>
                <a:latin typeface="+mn-lt"/>
              </a:rPr>
              <a:t>Θηλώδες</a:t>
            </a:r>
            <a:r>
              <a:rPr lang="el-GR" sz="1400" b="1" dirty="0" smtClean="0">
                <a:solidFill>
                  <a:schemeClr val="accent1">
                    <a:lumMod val="50000"/>
                  </a:schemeClr>
                </a:solidFill>
                <a:latin typeface="+mn-lt"/>
              </a:rPr>
              <a:t> ΝΚΚ τύπου 2 </a:t>
            </a:r>
            <a:r>
              <a:rPr lang="el-GR" sz="1400" dirty="0" smtClean="0">
                <a:latin typeface="+mn-lt"/>
              </a:rPr>
              <a:t>(πάνω  </a:t>
            </a:r>
            <a:r>
              <a:rPr lang="el-GR" sz="1400" dirty="0" err="1" smtClean="0">
                <a:latin typeface="+mn-lt"/>
              </a:rPr>
              <a:t>δεξ</a:t>
            </a:r>
            <a:r>
              <a:rPr lang="el-GR" sz="1400" dirty="0" smtClean="0">
                <a:latin typeface="+mn-lt"/>
              </a:rPr>
              <a:t>. </a:t>
            </a:r>
            <a:r>
              <a:rPr lang="el-GR" sz="1400" dirty="0" err="1" smtClean="0">
                <a:latin typeface="+mn-lt"/>
              </a:rPr>
              <a:t>εικ</a:t>
            </a:r>
            <a:r>
              <a:rPr lang="el-GR" sz="1400" dirty="0" smtClean="0">
                <a:latin typeface="+mn-lt"/>
              </a:rPr>
              <a:t>.)</a:t>
            </a:r>
            <a:r>
              <a:rPr lang="en-US" sz="1400" dirty="0" smtClean="0">
                <a:latin typeface="+mn-lt"/>
              </a:rPr>
              <a:t>:  </a:t>
            </a:r>
            <a:r>
              <a:rPr lang="el-GR" sz="1400" i="1" dirty="0" smtClean="0">
                <a:latin typeface="+mn-lt"/>
              </a:rPr>
              <a:t>συγκριτικά με τον τύπο 1</a:t>
            </a:r>
            <a:r>
              <a:rPr lang="el-GR" sz="1400" dirty="0" smtClean="0">
                <a:latin typeface="+mn-lt"/>
              </a:rPr>
              <a:t>, μεγαλύτερος πυρηνικός πλειομορφισμός, ψευδοστοιβάδωση στις μονές στοιβάδες που επενδύουν τις θηλές, πιο ηωσινόφιλα κύτταρα. </a:t>
            </a:r>
            <a:r>
              <a:rPr lang="en-US" sz="1400" dirty="0" smtClean="0">
                <a:latin typeface="+mn-lt"/>
              </a:rPr>
              <a:t/>
            </a:r>
            <a:br>
              <a:rPr lang="en-US" sz="1400" dirty="0" smtClean="0">
                <a:latin typeface="+mn-lt"/>
              </a:rPr>
            </a:br>
            <a:r>
              <a:rPr lang="el-GR" sz="1400" b="1" dirty="0" err="1" smtClean="0">
                <a:solidFill>
                  <a:schemeClr val="accent1">
                    <a:lumMod val="50000"/>
                  </a:schemeClr>
                </a:solidFill>
                <a:latin typeface="+mn-lt"/>
              </a:rPr>
              <a:t>Ογκοκυτταρική</a:t>
            </a:r>
            <a:r>
              <a:rPr lang="el-GR" sz="1400" b="1" dirty="0" smtClean="0">
                <a:solidFill>
                  <a:schemeClr val="accent1">
                    <a:lumMod val="50000"/>
                  </a:schemeClr>
                </a:solidFill>
                <a:latin typeface="+mn-lt"/>
              </a:rPr>
              <a:t> υποποικιλία </a:t>
            </a:r>
            <a:r>
              <a:rPr lang="el-GR" sz="1400" b="1" dirty="0" err="1" smtClean="0">
                <a:solidFill>
                  <a:schemeClr val="accent1">
                    <a:lumMod val="50000"/>
                  </a:schemeClr>
                </a:solidFill>
                <a:latin typeface="+mn-lt"/>
              </a:rPr>
              <a:t>θηλώδους</a:t>
            </a:r>
            <a:r>
              <a:rPr lang="el-GR" sz="1400" b="1" dirty="0" smtClean="0">
                <a:solidFill>
                  <a:schemeClr val="accent1">
                    <a:lumMod val="50000"/>
                  </a:schemeClr>
                </a:solidFill>
                <a:latin typeface="+mn-lt"/>
              </a:rPr>
              <a:t> ΝΚΚ </a:t>
            </a:r>
            <a:r>
              <a:rPr lang="el-GR" sz="1400" dirty="0" smtClean="0">
                <a:latin typeface="+mn-lt"/>
              </a:rPr>
              <a:t>(κάτω </a:t>
            </a:r>
            <a:r>
              <a:rPr lang="el-GR" sz="1400" dirty="0" err="1" smtClean="0">
                <a:latin typeface="+mn-lt"/>
              </a:rPr>
              <a:t>δεξ</a:t>
            </a:r>
            <a:r>
              <a:rPr lang="el-GR" sz="1400" dirty="0" smtClean="0">
                <a:latin typeface="+mn-lt"/>
              </a:rPr>
              <a:t>. </a:t>
            </a:r>
            <a:r>
              <a:rPr lang="el-GR" sz="1400" dirty="0" err="1" smtClean="0">
                <a:latin typeface="+mn-lt"/>
              </a:rPr>
              <a:t>εικ</a:t>
            </a:r>
            <a:r>
              <a:rPr lang="el-GR" sz="1400" dirty="0" smtClean="0">
                <a:latin typeface="+mn-lt"/>
              </a:rPr>
              <a:t>.) </a:t>
            </a:r>
            <a:r>
              <a:rPr lang="en-US" sz="1400" dirty="0" smtClean="0">
                <a:latin typeface="+mn-lt"/>
              </a:rPr>
              <a:t>: </a:t>
            </a:r>
            <a:r>
              <a:rPr lang="el-GR" sz="1400" dirty="0" smtClean="0">
                <a:latin typeface="+mn-lt"/>
              </a:rPr>
              <a:t> </a:t>
            </a:r>
            <a:r>
              <a:rPr lang="el-GR" sz="1400" dirty="0" smtClean="0">
                <a:solidFill>
                  <a:schemeClr val="tx2">
                    <a:lumMod val="50000"/>
                  </a:schemeClr>
                </a:solidFill>
                <a:effectLst>
                  <a:outerShdw blurRad="38100" dist="38100" dir="2700000" algn="tl">
                    <a:srgbClr val="000000">
                      <a:alpha val="43137"/>
                    </a:srgbClr>
                  </a:outerShdw>
                </a:effectLst>
                <a:latin typeface="+mn-lt"/>
              </a:rPr>
              <a:t>θηλές </a:t>
            </a:r>
            <a:r>
              <a:rPr lang="el-GR" sz="1400" dirty="0" err="1" smtClean="0">
                <a:solidFill>
                  <a:schemeClr val="tx2">
                    <a:lumMod val="50000"/>
                  </a:schemeClr>
                </a:solidFill>
                <a:effectLst>
                  <a:outerShdw blurRad="38100" dist="38100" dir="2700000" algn="tl">
                    <a:srgbClr val="000000">
                      <a:alpha val="43137"/>
                    </a:srgbClr>
                  </a:outerShdw>
                </a:effectLst>
                <a:latin typeface="+mn-lt"/>
              </a:rPr>
              <a:t>ογκοκυττάρων</a:t>
            </a:r>
            <a:r>
              <a:rPr lang="el-GR" sz="1400" dirty="0" smtClean="0">
                <a:solidFill>
                  <a:schemeClr val="tx2">
                    <a:lumMod val="50000"/>
                  </a:schemeClr>
                </a:solidFill>
                <a:effectLst>
                  <a:outerShdw blurRad="38100" dist="38100" dir="2700000" algn="tl">
                    <a:srgbClr val="000000">
                      <a:alpha val="43137"/>
                    </a:srgbClr>
                  </a:outerShdw>
                </a:effectLst>
                <a:latin typeface="+mn-lt"/>
              </a:rPr>
              <a:t> </a:t>
            </a:r>
            <a:r>
              <a:rPr lang="el-GR" sz="1400" dirty="0" smtClean="0">
                <a:latin typeface="+mn-lt"/>
              </a:rPr>
              <a:t>με  άφθονο κυτταρόπλασμα και μη αλληλεπικαλυπτόμενους πυρήνες </a:t>
            </a:r>
            <a:r>
              <a:rPr lang="el-GR" sz="1400" i="1" dirty="0" smtClean="0">
                <a:latin typeface="+mn-lt"/>
              </a:rPr>
              <a:t>δίκην </a:t>
            </a:r>
            <a:r>
              <a:rPr lang="el-GR" sz="1400" i="1" dirty="0" err="1" smtClean="0">
                <a:latin typeface="+mn-lt"/>
              </a:rPr>
              <a:t>ογκοκυτώματος</a:t>
            </a:r>
            <a:r>
              <a:rPr lang="el-GR" sz="1400" dirty="0" smtClean="0">
                <a:latin typeface="+mn-lt"/>
              </a:rPr>
              <a:t>.  Σημειωτέον ότι η παρουσία θηλών είναι ασύμβατη με διάγνωση </a:t>
            </a:r>
            <a:r>
              <a:rPr lang="el-GR" sz="1400" dirty="0" err="1" smtClean="0">
                <a:latin typeface="+mn-lt"/>
              </a:rPr>
              <a:t>ογκοκυτώματος</a:t>
            </a:r>
            <a:r>
              <a:rPr lang="el-GR" sz="1400" dirty="0" smtClean="0">
                <a:latin typeface="+mn-lt"/>
              </a:rPr>
              <a:t>.  </a:t>
            </a:r>
            <a:r>
              <a:rPr lang="el-GR" sz="1400" dirty="0" smtClean="0">
                <a:effectLst>
                  <a:outerShdw blurRad="38100" dist="38100" dir="2700000" algn="tl">
                    <a:srgbClr val="000000">
                      <a:alpha val="43137"/>
                    </a:srgbClr>
                  </a:outerShdw>
                </a:effectLst>
                <a:latin typeface="+mn-lt"/>
              </a:rPr>
              <a:t>Η συμπεριφορά  της </a:t>
            </a:r>
            <a:r>
              <a:rPr lang="el-GR" sz="1400" dirty="0" err="1" smtClean="0">
                <a:effectLst>
                  <a:outerShdw blurRad="38100" dist="38100" dir="2700000" algn="tl">
                    <a:srgbClr val="000000">
                      <a:alpha val="43137"/>
                    </a:srgbClr>
                  </a:outerShdw>
                </a:effectLst>
                <a:latin typeface="+mn-lt"/>
              </a:rPr>
              <a:t>ογκοκυτταρικής</a:t>
            </a:r>
            <a:r>
              <a:rPr lang="el-GR" sz="1400" dirty="0" smtClean="0">
                <a:effectLst>
                  <a:outerShdw blurRad="38100" dist="38100" dir="2700000" algn="tl">
                    <a:srgbClr val="000000">
                      <a:alpha val="43137"/>
                    </a:srgbClr>
                  </a:outerShdw>
                </a:effectLst>
                <a:latin typeface="+mn-lt"/>
              </a:rPr>
              <a:t> ποικιλίας του </a:t>
            </a:r>
            <a:r>
              <a:rPr lang="el-GR" sz="1400" dirty="0" err="1" smtClean="0">
                <a:effectLst>
                  <a:outerShdw blurRad="38100" dist="38100" dir="2700000" algn="tl">
                    <a:srgbClr val="000000">
                      <a:alpha val="43137"/>
                    </a:srgbClr>
                  </a:outerShdw>
                </a:effectLst>
                <a:latin typeface="+mn-lt"/>
              </a:rPr>
              <a:t>θηλώδους</a:t>
            </a:r>
            <a:r>
              <a:rPr lang="el-GR" sz="1400" dirty="0" smtClean="0">
                <a:effectLst>
                  <a:outerShdw blurRad="38100" dist="38100" dir="2700000" algn="tl">
                    <a:srgbClr val="000000">
                      <a:alpha val="43137"/>
                    </a:srgbClr>
                  </a:outerShdw>
                </a:effectLst>
                <a:latin typeface="+mn-lt"/>
              </a:rPr>
              <a:t> ΝΚΚ είναι ανάλογη με τα τύπου 1 </a:t>
            </a:r>
            <a:r>
              <a:rPr lang="el-GR" sz="1400" dirty="0" err="1" smtClean="0">
                <a:effectLst>
                  <a:outerShdw blurRad="38100" dist="38100" dir="2700000" algn="tl">
                    <a:srgbClr val="000000">
                      <a:alpha val="43137"/>
                    </a:srgbClr>
                  </a:outerShdw>
                </a:effectLst>
                <a:latin typeface="+mn-lt"/>
              </a:rPr>
              <a:t>θηλώδη</a:t>
            </a:r>
            <a:r>
              <a:rPr lang="el-GR" sz="1400" dirty="0" smtClean="0">
                <a:effectLst>
                  <a:outerShdw blurRad="38100" dist="38100" dir="2700000" algn="tl">
                    <a:srgbClr val="000000">
                      <a:alpha val="43137"/>
                    </a:srgbClr>
                  </a:outerShdw>
                </a:effectLst>
                <a:latin typeface="+mn-lt"/>
              </a:rPr>
              <a:t> ΝΚΚ, ιδιαίτερα όταν η </a:t>
            </a:r>
            <a:r>
              <a:rPr lang="el-GR" sz="1400" dirty="0" err="1" smtClean="0">
                <a:effectLst>
                  <a:outerShdw blurRad="38100" dist="38100" dir="2700000" algn="tl">
                    <a:srgbClr val="000000">
                      <a:alpha val="43137"/>
                    </a:srgbClr>
                  </a:outerShdw>
                </a:effectLst>
                <a:latin typeface="+mn-lt"/>
              </a:rPr>
              <a:t>πυρηνιακή</a:t>
            </a:r>
            <a:r>
              <a:rPr lang="el-GR" sz="1400" dirty="0" smtClean="0">
                <a:effectLst>
                  <a:outerShdw blurRad="38100" dist="38100" dir="2700000" algn="tl">
                    <a:srgbClr val="000000">
                      <a:alpha val="43137"/>
                    </a:srgbClr>
                  </a:outerShdw>
                </a:effectLst>
                <a:latin typeface="+mn-lt"/>
              </a:rPr>
              <a:t> κακοήθεια  είναι  χαμηλόβαθμη. </a:t>
            </a:r>
            <a:r>
              <a:rPr lang="el-GR" sz="1400" dirty="0" smtClean="0">
                <a:latin typeface="+mn-lt"/>
              </a:rPr>
              <a:t/>
            </a:r>
            <a:br>
              <a:rPr lang="el-GR" sz="1400" dirty="0" smtClean="0">
                <a:latin typeface="+mn-lt"/>
              </a:rPr>
            </a:br>
            <a:endParaRPr lang="el-GR" sz="1400" dirty="0">
              <a:latin typeface="+mn-lt"/>
            </a:endParaRPr>
          </a:p>
        </p:txBody>
      </p:sp>
      <p:pic>
        <p:nvPicPr>
          <p:cNvPr id="65539" name="Picture 3" descr="C:\Users\KAV-AGRO\Desktop\kidneytumormalignantrccpaptyp2Andeen05.jpg"/>
          <p:cNvPicPr>
            <a:picLocks noChangeAspect="1" noChangeArrowheads="1"/>
          </p:cNvPicPr>
          <p:nvPr/>
        </p:nvPicPr>
        <p:blipFill>
          <a:blip r:embed="rId2" cstate="print"/>
          <a:srcRect/>
          <a:stretch>
            <a:fillRect/>
          </a:stretch>
        </p:blipFill>
        <p:spPr bwMode="auto">
          <a:xfrm>
            <a:off x="4716016" y="188640"/>
            <a:ext cx="4176464" cy="3140700"/>
          </a:xfrm>
          <a:prstGeom prst="rect">
            <a:avLst/>
          </a:prstGeom>
          <a:noFill/>
        </p:spPr>
      </p:pic>
      <p:pic>
        <p:nvPicPr>
          <p:cNvPr id="65540" name="Picture 4" descr="C:\Users\KAV-AGRO\Desktop\kidneytumormalignantrccpapvranic02.jpg"/>
          <p:cNvPicPr>
            <a:picLocks noChangeAspect="1" noChangeArrowheads="1"/>
          </p:cNvPicPr>
          <p:nvPr/>
        </p:nvPicPr>
        <p:blipFill>
          <a:blip r:embed="rId3" cstate="print"/>
          <a:srcRect/>
          <a:stretch>
            <a:fillRect/>
          </a:stretch>
        </p:blipFill>
        <p:spPr bwMode="auto">
          <a:xfrm>
            <a:off x="4716016" y="3573015"/>
            <a:ext cx="4176464" cy="3132747"/>
          </a:xfrm>
          <a:prstGeom prst="rect">
            <a:avLst/>
          </a:prstGeom>
          <a:noFill/>
        </p:spPr>
      </p:pic>
      <p:pic>
        <p:nvPicPr>
          <p:cNvPr id="7" name="Picture 5" descr="C:\Users\αγαπουλακι\Desktop\SPRINGER BOOK\LAZARIS CHAP1 MATERIAL\CASE 1.2\CASE 1.2. FIGURES TIF\FIG 1.2.09..tif"/>
          <p:cNvPicPr>
            <a:picLocks noChangeAspect="1" noChangeArrowheads="1"/>
          </p:cNvPicPr>
          <p:nvPr/>
        </p:nvPicPr>
        <p:blipFill>
          <a:blip r:embed="rId4" cstate="print"/>
          <a:srcRect/>
          <a:stretch>
            <a:fillRect/>
          </a:stretch>
        </p:blipFill>
        <p:spPr bwMode="auto">
          <a:xfrm rot="16200000">
            <a:off x="130908" y="2901541"/>
            <a:ext cx="4417689" cy="331236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772816"/>
          </a:xfrm>
        </p:spPr>
        <p:txBody>
          <a:bodyPr>
            <a:normAutofit fontScale="90000"/>
          </a:bodyPr>
          <a:lstStyle/>
          <a:p>
            <a:pPr algn="ctr"/>
            <a:r>
              <a:rPr lang="el-GR" sz="2200" b="1" dirty="0" smtClean="0">
                <a:solidFill>
                  <a:schemeClr val="accent1">
                    <a:lumMod val="50000"/>
                  </a:schemeClr>
                </a:solidFill>
                <a:latin typeface="+mn-lt"/>
              </a:rPr>
              <a:t>ΝΚΚ στο πλαίσιο </a:t>
            </a:r>
            <a:br>
              <a:rPr lang="el-GR" sz="2200" b="1" dirty="0" smtClean="0">
                <a:solidFill>
                  <a:schemeClr val="accent1">
                    <a:lumMod val="50000"/>
                  </a:schemeClr>
                </a:solidFill>
                <a:latin typeface="+mn-lt"/>
              </a:rPr>
            </a:br>
            <a:r>
              <a:rPr lang="el-GR" sz="2200" b="1" dirty="0" smtClean="0">
                <a:solidFill>
                  <a:schemeClr val="accent1">
                    <a:lumMod val="50000"/>
                  </a:schemeClr>
                </a:solidFill>
                <a:latin typeface="+mn-lt"/>
              </a:rPr>
              <a:t>συνδρόμου κληρονομικής </a:t>
            </a:r>
            <a:r>
              <a:rPr lang="el-GR" sz="2200" b="1" dirty="0" err="1" smtClean="0">
                <a:solidFill>
                  <a:schemeClr val="accent1">
                    <a:lumMod val="50000"/>
                  </a:schemeClr>
                </a:solidFill>
                <a:latin typeface="+mn-lt"/>
              </a:rPr>
              <a:t>λειομυωμάτωσης</a:t>
            </a:r>
            <a:r>
              <a:rPr lang="el-GR" sz="2200" b="1" dirty="0" smtClean="0">
                <a:solidFill>
                  <a:schemeClr val="accent1">
                    <a:lumMod val="50000"/>
                  </a:schemeClr>
                </a:solidFill>
                <a:latin typeface="+mn-lt"/>
              </a:rPr>
              <a:t> και ΝΚΚ </a:t>
            </a:r>
            <a:r>
              <a:rPr lang="el-GR" sz="2200" b="1" dirty="0" smtClean="0">
                <a:latin typeface="+mn-lt"/>
              </a:rPr>
              <a:t>:</a:t>
            </a:r>
            <a:r>
              <a:rPr lang="el-GR" sz="2800" dirty="0" smtClean="0">
                <a:latin typeface="+mn-lt"/>
              </a:rPr>
              <a:t/>
            </a:r>
            <a:br>
              <a:rPr lang="el-GR" sz="2800" dirty="0" smtClean="0">
                <a:latin typeface="+mn-lt"/>
              </a:rPr>
            </a:br>
            <a:r>
              <a:rPr lang="el-GR" sz="2000" dirty="0" smtClean="0">
                <a:latin typeface="+mn-lt"/>
              </a:rPr>
              <a:t> </a:t>
            </a:r>
            <a:r>
              <a:rPr lang="el-GR" sz="1600" dirty="0" smtClean="0">
                <a:effectLst>
                  <a:outerShdw blurRad="38100" dist="38100" dir="2700000" algn="tl">
                    <a:srgbClr val="000000">
                      <a:alpha val="43137"/>
                    </a:srgbClr>
                  </a:outerShdw>
                </a:effectLst>
                <a:latin typeface="+mn-lt"/>
              </a:rPr>
              <a:t>ιδιαιτέρως προβάλλοντα, δίκην </a:t>
            </a:r>
            <a:r>
              <a:rPr lang="en-US" sz="1600" dirty="0" smtClean="0">
                <a:effectLst>
                  <a:outerShdw blurRad="38100" dist="38100" dir="2700000" algn="tl">
                    <a:srgbClr val="000000">
                      <a:alpha val="43137"/>
                    </a:srgbClr>
                  </a:outerShdw>
                </a:effectLst>
                <a:latin typeface="+mn-lt"/>
              </a:rPr>
              <a:t>CMV </a:t>
            </a:r>
            <a:r>
              <a:rPr lang="el-GR" sz="1600" dirty="0" smtClean="0">
                <a:effectLst>
                  <a:outerShdw blurRad="38100" dist="38100" dir="2700000" algn="tl">
                    <a:srgbClr val="000000">
                      <a:alpha val="43137"/>
                    </a:srgbClr>
                  </a:outerShdw>
                </a:effectLst>
                <a:latin typeface="+mn-lt"/>
              </a:rPr>
              <a:t>εγκλείστων </a:t>
            </a:r>
            <a:r>
              <a:rPr lang="el-GR" sz="1600" dirty="0" err="1" smtClean="0">
                <a:effectLst>
                  <a:outerShdw blurRad="38100" dist="38100" dir="2700000" algn="tl">
                    <a:srgbClr val="000000">
                      <a:alpha val="43137"/>
                    </a:srgbClr>
                  </a:outerShdw>
                </a:effectLst>
                <a:latin typeface="+mn-lt"/>
              </a:rPr>
              <a:t>πυρήνια</a:t>
            </a:r>
            <a:r>
              <a:rPr lang="el-GR" sz="1600" dirty="0" smtClean="0">
                <a:effectLst>
                  <a:outerShdw blurRad="38100" dist="38100" dir="2700000" algn="tl">
                    <a:srgbClr val="000000">
                      <a:alpha val="43137"/>
                    </a:srgbClr>
                  </a:outerShdw>
                </a:effectLst>
                <a:latin typeface="+mn-lt"/>
              </a:rPr>
              <a:t> με </a:t>
            </a:r>
            <a:r>
              <a:rPr lang="el-GR" sz="1600" dirty="0" err="1" smtClean="0">
                <a:effectLst>
                  <a:outerShdw blurRad="38100" dist="38100" dir="2700000" algn="tl">
                    <a:srgbClr val="000000">
                      <a:alpha val="43137"/>
                    </a:srgbClr>
                  </a:outerShdw>
                </a:effectLst>
                <a:latin typeface="+mn-lt"/>
              </a:rPr>
              <a:t>περιπυρηνιακές</a:t>
            </a:r>
            <a:r>
              <a:rPr lang="el-GR" sz="1600" dirty="0" smtClean="0">
                <a:effectLst>
                  <a:outerShdw blurRad="38100" dist="38100" dir="2700000" algn="tl">
                    <a:srgbClr val="000000">
                      <a:alpha val="43137"/>
                    </a:srgbClr>
                  </a:outerShdw>
                </a:effectLst>
                <a:latin typeface="+mn-lt"/>
              </a:rPr>
              <a:t> άλω</a:t>
            </a:r>
            <a:r>
              <a:rPr lang="el-GR" sz="1600" dirty="0" smtClean="0">
                <a:latin typeface="+mn-lt"/>
              </a:rPr>
              <a:t>. Όψη </a:t>
            </a:r>
            <a:r>
              <a:rPr lang="el-GR" sz="1600" dirty="0" err="1" smtClean="0">
                <a:latin typeface="+mn-lt"/>
              </a:rPr>
              <a:t>μονόχωρου</a:t>
            </a:r>
            <a:r>
              <a:rPr lang="el-GR" sz="1600" dirty="0" smtClean="0">
                <a:latin typeface="+mn-lt"/>
              </a:rPr>
              <a:t> κυστικού όγκου. Συχνά προβάλλουσα </a:t>
            </a:r>
            <a:r>
              <a:rPr lang="el-GR" sz="1600" dirty="0" err="1" smtClean="0">
                <a:latin typeface="+mn-lt"/>
              </a:rPr>
              <a:t>θηλώδης</a:t>
            </a:r>
            <a:r>
              <a:rPr lang="el-GR" sz="1600" dirty="0" smtClean="0">
                <a:latin typeface="+mn-lt"/>
              </a:rPr>
              <a:t> αρχιτεκτονική, </a:t>
            </a:r>
            <a:r>
              <a:rPr lang="el-GR" sz="1600" dirty="0" err="1" smtClean="0">
                <a:latin typeface="+mn-lt"/>
              </a:rPr>
              <a:t>παχειές</a:t>
            </a:r>
            <a:r>
              <a:rPr lang="el-GR" sz="1600" dirty="0" smtClean="0">
                <a:latin typeface="+mn-lt"/>
              </a:rPr>
              <a:t> θηλές επενδυόμενες από μεγάλα κύτταρα με </a:t>
            </a:r>
            <a:r>
              <a:rPr lang="el-GR" sz="1600" dirty="0" err="1" smtClean="0">
                <a:latin typeface="+mn-lt"/>
              </a:rPr>
              <a:t>ηωσινόφιλο</a:t>
            </a:r>
            <a:r>
              <a:rPr lang="el-GR" sz="1600" dirty="0" smtClean="0">
                <a:latin typeface="+mn-lt"/>
              </a:rPr>
              <a:t> κυτταρόπλασμα. Κλινική συσχέτιση με λειομυώματα δέρματος και μήτρας, σημαντική. </a:t>
            </a:r>
            <a:r>
              <a:rPr lang="el-GR" sz="1600" dirty="0" smtClean="0">
                <a:effectLst>
                  <a:outerShdw blurRad="38100" dist="38100" dir="2700000" algn="tl">
                    <a:srgbClr val="000000">
                      <a:alpha val="43137"/>
                    </a:srgbClr>
                  </a:outerShdw>
                </a:effectLst>
                <a:latin typeface="+mn-lt"/>
              </a:rPr>
              <a:t>Τάση πρώιμης ευρείας διασποράς</a:t>
            </a:r>
            <a:r>
              <a:rPr lang="el-GR" sz="1600" dirty="0" smtClean="0">
                <a:latin typeface="+mn-lt"/>
              </a:rPr>
              <a:t>.</a:t>
            </a:r>
            <a:r>
              <a:rPr lang="el-GR" sz="1800" dirty="0" smtClean="0">
                <a:latin typeface="+mn-lt"/>
              </a:rPr>
              <a:t/>
            </a:r>
            <a:br>
              <a:rPr lang="el-GR" sz="1800" dirty="0" smtClean="0">
                <a:latin typeface="+mn-lt"/>
              </a:rPr>
            </a:br>
            <a:endParaRPr lang="el-GR" sz="1800" dirty="0">
              <a:latin typeface="+mn-lt"/>
            </a:endParaRPr>
          </a:p>
        </p:txBody>
      </p:sp>
      <p:pic>
        <p:nvPicPr>
          <p:cNvPr id="40962" name="Picture 2" descr="C:\Users\KAV-AGRO\Desktop\A145302_4_En_35_Fig16_HTML.jpg"/>
          <p:cNvPicPr>
            <a:picLocks noChangeAspect="1" noChangeArrowheads="1"/>
          </p:cNvPicPr>
          <p:nvPr/>
        </p:nvPicPr>
        <p:blipFill>
          <a:blip r:embed="rId2" cstate="print"/>
          <a:srcRect/>
          <a:stretch>
            <a:fillRect/>
          </a:stretch>
        </p:blipFill>
        <p:spPr bwMode="auto">
          <a:xfrm>
            <a:off x="179512" y="2204864"/>
            <a:ext cx="4536504" cy="3864342"/>
          </a:xfrm>
          <a:prstGeom prst="rect">
            <a:avLst/>
          </a:prstGeom>
          <a:noFill/>
        </p:spPr>
      </p:pic>
      <p:pic>
        <p:nvPicPr>
          <p:cNvPr id="40963" name="Picture 3" descr="C:\Users\KAV-AGRO\Desktop\325px-Hereditary_leiomyomatosis_and_renal_cell_carcinoma_associated_RCC_-_TC-like_--_very_high_mag.jpg"/>
          <p:cNvPicPr>
            <a:picLocks noChangeAspect="1" noChangeArrowheads="1"/>
          </p:cNvPicPr>
          <p:nvPr/>
        </p:nvPicPr>
        <p:blipFill>
          <a:blip r:embed="rId3" cstate="print"/>
          <a:srcRect/>
          <a:stretch>
            <a:fillRect/>
          </a:stretch>
        </p:blipFill>
        <p:spPr bwMode="auto">
          <a:xfrm>
            <a:off x="4860032" y="4005064"/>
            <a:ext cx="3960440" cy="2644355"/>
          </a:xfrm>
          <a:prstGeom prst="rect">
            <a:avLst/>
          </a:prstGeom>
          <a:noFill/>
        </p:spPr>
      </p:pic>
      <p:pic>
        <p:nvPicPr>
          <p:cNvPr id="40964" name="Picture 4" descr="C:\Users\KAV-AGRO\Desktop\Hereditary_leiomyomatosis_and_renal_cell_carcinoma_associated_RCC_-_alt_--_very_high_mag.jpg"/>
          <p:cNvPicPr>
            <a:picLocks noChangeAspect="1" noChangeArrowheads="1"/>
          </p:cNvPicPr>
          <p:nvPr/>
        </p:nvPicPr>
        <p:blipFill>
          <a:blip r:embed="rId4" cstate="print"/>
          <a:srcRect/>
          <a:stretch>
            <a:fillRect/>
          </a:stretch>
        </p:blipFill>
        <p:spPr bwMode="auto">
          <a:xfrm>
            <a:off x="5076056" y="1556792"/>
            <a:ext cx="3528393" cy="235226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14356"/>
          </a:xfrm>
        </p:spPr>
        <p:txBody>
          <a:bodyPr>
            <a:normAutofit fontScale="90000"/>
          </a:bodyPr>
          <a:lstStyle/>
          <a:p>
            <a:pPr algn="ctr"/>
            <a:r>
              <a:rPr lang="el-GR" sz="2700" dirty="0" smtClean="0">
                <a:solidFill>
                  <a:schemeClr val="bg2">
                    <a:lumMod val="10000"/>
                  </a:schemeClr>
                </a:solidFill>
                <a:latin typeface="+mn-lt"/>
              </a:rPr>
              <a:t>Σωληνοκυστικό καρκίνωμα</a:t>
            </a:r>
            <a:r>
              <a:rPr lang="en-US" sz="3200" dirty="0" smtClean="0">
                <a:solidFill>
                  <a:schemeClr val="bg2">
                    <a:lumMod val="10000"/>
                  </a:schemeClr>
                </a:solidFill>
                <a:latin typeface="+mn-lt"/>
              </a:rPr>
              <a:t/>
            </a:r>
            <a:br>
              <a:rPr lang="en-US" sz="3200" dirty="0" smtClean="0">
                <a:solidFill>
                  <a:schemeClr val="bg2">
                    <a:lumMod val="10000"/>
                  </a:schemeClr>
                </a:solidFill>
                <a:latin typeface="+mn-lt"/>
              </a:rPr>
            </a:br>
            <a:r>
              <a:rPr lang="en-US" sz="1300" dirty="0" smtClean="0">
                <a:solidFill>
                  <a:schemeClr val="bg2">
                    <a:lumMod val="10000"/>
                  </a:schemeClr>
                </a:solidFill>
                <a:latin typeface="+mn-lt"/>
              </a:rPr>
              <a:t>A</a:t>
            </a:r>
            <a:r>
              <a:rPr lang="el-GR" sz="1300" dirty="0" smtClean="0">
                <a:solidFill>
                  <a:schemeClr val="bg2">
                    <a:lumMod val="10000"/>
                  </a:schemeClr>
                </a:solidFill>
                <a:latin typeface="+mn-lt"/>
              </a:rPr>
              <a:t>νάμειξη σωληνωδών σχηματισμών μικρού-μέσου μεγέθους και μικρο-/μακρο- κύστεων, κυτταρόπλασμα δίκην ογκοκυτώματος,συχνά με εμφάνιση δίκην παπουτσόπροκας,  ομοιόμορφα πυρηνικά χαρακτηριστικά με διακριτά πυρήνια. </a:t>
            </a:r>
            <a:r>
              <a:rPr lang="el-GR" sz="1300" dirty="0" smtClean="0">
                <a:solidFill>
                  <a:schemeClr val="bg2">
                    <a:lumMod val="10000"/>
                  </a:schemeClr>
                </a:solidFill>
                <a:effectLst>
                  <a:outerShdw blurRad="38100" dist="38100" dir="2700000" algn="tl">
                    <a:srgbClr val="000000">
                      <a:alpha val="43137"/>
                    </a:srgbClr>
                  </a:outerShdw>
                </a:effectLst>
                <a:latin typeface="+mn-lt"/>
              </a:rPr>
              <a:t>Γενικά, άριστη πρόγνωση</a:t>
            </a:r>
            <a:r>
              <a:rPr lang="el-GR" sz="1300" dirty="0" smtClean="0">
                <a:solidFill>
                  <a:schemeClr val="bg2">
                    <a:lumMod val="10000"/>
                  </a:schemeClr>
                </a:solidFill>
                <a:latin typeface="+mn-lt"/>
              </a:rPr>
              <a:t>.</a:t>
            </a:r>
            <a:endParaRPr lang="el-GR" sz="1300" dirty="0">
              <a:solidFill>
                <a:schemeClr val="bg2">
                  <a:lumMod val="10000"/>
                </a:schemeClr>
              </a:solidFill>
              <a:latin typeface="+mn-lt"/>
            </a:endParaRPr>
          </a:p>
        </p:txBody>
      </p:sp>
      <p:pic>
        <p:nvPicPr>
          <p:cNvPr id="3" name="Picture 3" descr="C:\Users\αγαπουλακι\Desktop\case200651image8.jpg"/>
          <p:cNvPicPr>
            <a:picLocks noChangeAspect="1" noChangeArrowheads="1"/>
          </p:cNvPicPr>
          <p:nvPr/>
        </p:nvPicPr>
        <p:blipFill>
          <a:blip r:embed="rId2" cstate="print"/>
          <a:srcRect/>
          <a:stretch>
            <a:fillRect/>
          </a:stretch>
        </p:blipFill>
        <p:spPr bwMode="auto">
          <a:xfrm>
            <a:off x="428596" y="785794"/>
            <a:ext cx="3835455" cy="2852405"/>
          </a:xfrm>
          <a:prstGeom prst="rect">
            <a:avLst/>
          </a:prstGeom>
          <a:noFill/>
        </p:spPr>
      </p:pic>
      <p:pic>
        <p:nvPicPr>
          <p:cNvPr id="43010" name="Picture 2" descr="C:\Users\αγαπουλακι\Desktop\kidneytumormalignanttubulocysticSopha01.jpg"/>
          <p:cNvPicPr>
            <a:picLocks noChangeAspect="1" noChangeArrowheads="1"/>
          </p:cNvPicPr>
          <p:nvPr/>
        </p:nvPicPr>
        <p:blipFill>
          <a:blip r:embed="rId3" cstate="print"/>
          <a:srcRect/>
          <a:stretch>
            <a:fillRect/>
          </a:stretch>
        </p:blipFill>
        <p:spPr bwMode="auto">
          <a:xfrm>
            <a:off x="4714876" y="785794"/>
            <a:ext cx="4000528" cy="2821384"/>
          </a:xfrm>
          <a:prstGeom prst="rect">
            <a:avLst/>
          </a:prstGeom>
          <a:noFill/>
        </p:spPr>
      </p:pic>
      <p:pic>
        <p:nvPicPr>
          <p:cNvPr id="43011" name="Picture 3" descr="C:\Users\αγαπουλακι\Desktop\Tubulocyst-05.jpg"/>
          <p:cNvPicPr>
            <a:picLocks noChangeAspect="1" noChangeArrowheads="1"/>
          </p:cNvPicPr>
          <p:nvPr/>
        </p:nvPicPr>
        <p:blipFill>
          <a:blip r:embed="rId4" cstate="print"/>
          <a:srcRect/>
          <a:stretch>
            <a:fillRect/>
          </a:stretch>
        </p:blipFill>
        <p:spPr bwMode="auto">
          <a:xfrm>
            <a:off x="428596" y="3714752"/>
            <a:ext cx="3857652" cy="2893877"/>
          </a:xfrm>
          <a:prstGeom prst="rect">
            <a:avLst/>
          </a:prstGeom>
          <a:noFill/>
        </p:spPr>
      </p:pic>
      <p:pic>
        <p:nvPicPr>
          <p:cNvPr id="43012" name="Picture 4" descr="C:\Users\αγαπουλακι\Desktop\Tubulocystic_renal_cell_carcinoma_-_alt_--_high_mag.jpg"/>
          <p:cNvPicPr>
            <a:picLocks noChangeAspect="1" noChangeArrowheads="1"/>
          </p:cNvPicPr>
          <p:nvPr/>
        </p:nvPicPr>
        <p:blipFill>
          <a:blip r:embed="rId5"/>
          <a:srcRect/>
          <a:stretch>
            <a:fillRect/>
          </a:stretch>
        </p:blipFill>
        <p:spPr bwMode="auto">
          <a:xfrm>
            <a:off x="4714876" y="3786190"/>
            <a:ext cx="3967289" cy="278608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fade">
                                      <p:cBhvr>
                                        <p:cTn id="7" dur="500"/>
                                        <p:tgtEl>
                                          <p:spTgt spid="43011"/>
                                        </p:tgtEl>
                                      </p:cBhvr>
                                    </p:animEffect>
                                  </p:childTnLst>
                                </p:cTn>
                              </p:par>
                              <p:par>
                                <p:cTn id="8" presetID="10" presetClass="entr" presetSubtype="0" fill="hold" nodeType="withEffect">
                                  <p:stCondLst>
                                    <p:cond delay="0"/>
                                  </p:stCondLst>
                                  <p:childTnLst>
                                    <p:set>
                                      <p:cBhvr>
                                        <p:cTn id="9" dur="1" fill="hold">
                                          <p:stCondLst>
                                            <p:cond delay="0"/>
                                          </p:stCondLst>
                                        </p:cTn>
                                        <p:tgtEl>
                                          <p:spTgt spid="43012"/>
                                        </p:tgtEl>
                                        <p:attrNameLst>
                                          <p:attrName>style.visibility</p:attrName>
                                        </p:attrNameLst>
                                      </p:cBhvr>
                                      <p:to>
                                        <p:strVal val="visible"/>
                                      </p:to>
                                    </p:set>
                                    <p:animEffect transition="in" filter="fade">
                                      <p:cBhvr>
                                        <p:cTn id="10" dur="500"/>
                                        <p:tgtEl>
                                          <p:spTgt spid="430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628800"/>
          </a:xfrm>
        </p:spPr>
        <p:txBody>
          <a:bodyPr>
            <a:noAutofit/>
          </a:bodyPr>
          <a:lstStyle/>
          <a:p>
            <a:pPr algn="ctr"/>
            <a:r>
              <a:rPr lang="el-GR" sz="2000" b="1" dirty="0" smtClean="0">
                <a:solidFill>
                  <a:schemeClr val="accent1">
                    <a:lumMod val="50000"/>
                  </a:schemeClr>
                </a:solidFill>
                <a:latin typeface="+mn-lt"/>
              </a:rPr>
              <a:t>Καρκίνωμα σχετιζόμενο με διαμετάθεση της οικογένειας </a:t>
            </a:r>
            <a:r>
              <a:rPr lang="en-US" sz="2000" b="1" dirty="0" err="1" smtClean="0">
                <a:solidFill>
                  <a:schemeClr val="accent1">
                    <a:lumMod val="50000"/>
                  </a:schemeClr>
                </a:solidFill>
                <a:latin typeface="+mn-lt"/>
              </a:rPr>
              <a:t>MiTF</a:t>
            </a:r>
            <a:r>
              <a:rPr lang="el-GR" sz="2000" b="1" dirty="0" smtClean="0">
                <a:solidFill>
                  <a:schemeClr val="accent1">
                    <a:lumMod val="50000"/>
                  </a:schemeClr>
                </a:solidFill>
                <a:latin typeface="+mn-lt"/>
              </a:rPr>
              <a:t>/</a:t>
            </a:r>
            <a:r>
              <a:rPr lang="en-US" sz="2000" b="1" dirty="0" smtClean="0">
                <a:solidFill>
                  <a:schemeClr val="accent1">
                    <a:lumMod val="50000"/>
                  </a:schemeClr>
                </a:solidFill>
                <a:latin typeface="+mn-lt"/>
              </a:rPr>
              <a:t>TFE</a:t>
            </a:r>
            <a:r>
              <a:rPr lang="el-GR" sz="2000" b="1" dirty="0" smtClean="0">
                <a:solidFill>
                  <a:schemeClr val="accent1">
                    <a:lumMod val="50000"/>
                  </a:schemeClr>
                </a:solidFill>
                <a:latin typeface="+mn-lt"/>
              </a:rPr>
              <a:t> </a:t>
            </a:r>
            <a:r>
              <a:rPr lang="el-GR" sz="2000" dirty="0" smtClean="0">
                <a:solidFill>
                  <a:schemeClr val="accent1">
                    <a:lumMod val="50000"/>
                  </a:schemeClr>
                </a:solidFill>
                <a:latin typeface="+mn-lt"/>
              </a:rPr>
              <a:t>: </a:t>
            </a:r>
            <a:br>
              <a:rPr lang="el-GR" sz="2000" dirty="0" smtClean="0">
                <a:solidFill>
                  <a:schemeClr val="accent1">
                    <a:lumMod val="50000"/>
                  </a:schemeClr>
                </a:solidFill>
                <a:latin typeface="+mn-lt"/>
              </a:rPr>
            </a:br>
            <a:r>
              <a:rPr lang="el-GR" sz="1600" dirty="0" smtClean="0">
                <a:solidFill>
                  <a:schemeClr val="accent1">
                    <a:lumMod val="50000"/>
                  </a:schemeClr>
                </a:solidFill>
                <a:latin typeface="+mn-lt"/>
              </a:rPr>
              <a:t>συχνή η </a:t>
            </a:r>
            <a:r>
              <a:rPr lang="el-GR" sz="1600" dirty="0" err="1" smtClean="0">
                <a:solidFill>
                  <a:schemeClr val="accent1">
                    <a:lumMod val="50000"/>
                  </a:schemeClr>
                </a:solidFill>
                <a:latin typeface="+mn-lt"/>
              </a:rPr>
              <a:t>θηλώδης</a:t>
            </a:r>
            <a:r>
              <a:rPr lang="el-GR" sz="1600" dirty="0" smtClean="0">
                <a:solidFill>
                  <a:schemeClr val="accent1">
                    <a:lumMod val="50000"/>
                  </a:schemeClr>
                </a:solidFill>
                <a:latin typeface="+mn-lt"/>
              </a:rPr>
              <a:t> αρχιτεκτονική με επένδυση κυττάρων με άφθονο, διαυγές έως </a:t>
            </a:r>
            <a:r>
              <a:rPr lang="el-GR" sz="1600" dirty="0" err="1" smtClean="0">
                <a:solidFill>
                  <a:schemeClr val="accent1">
                    <a:lumMod val="50000"/>
                  </a:schemeClr>
                </a:solidFill>
                <a:latin typeface="+mn-lt"/>
              </a:rPr>
              <a:t>ηωσινόφιλο</a:t>
            </a:r>
            <a:r>
              <a:rPr lang="el-GR" sz="1600" dirty="0" smtClean="0">
                <a:solidFill>
                  <a:schemeClr val="accent1">
                    <a:lumMod val="50000"/>
                  </a:schemeClr>
                </a:solidFill>
                <a:latin typeface="+mn-lt"/>
              </a:rPr>
              <a:t> κυτταρόπλασμα, </a:t>
            </a:r>
            <a:r>
              <a:rPr lang="el-GR" sz="1600" dirty="0" smtClean="0">
                <a:solidFill>
                  <a:schemeClr val="accent1">
                    <a:lumMod val="50000"/>
                  </a:schemeClr>
                </a:solidFill>
                <a:effectLst>
                  <a:outerShdw blurRad="38100" dist="38100" dir="2700000" algn="tl">
                    <a:srgbClr val="000000">
                      <a:alpha val="43137"/>
                    </a:srgbClr>
                  </a:outerShdw>
                </a:effectLst>
                <a:latin typeface="+mn-lt"/>
              </a:rPr>
              <a:t>περιορισμένη ή απούσα </a:t>
            </a:r>
            <a:r>
              <a:rPr lang="el-GR" sz="1600" dirty="0" err="1" smtClean="0">
                <a:solidFill>
                  <a:schemeClr val="accent1">
                    <a:lumMod val="50000"/>
                  </a:schemeClr>
                </a:solidFill>
                <a:effectLst>
                  <a:outerShdw blurRad="38100" dist="38100" dir="2700000" algn="tl">
                    <a:srgbClr val="000000">
                      <a:alpha val="43137"/>
                    </a:srgbClr>
                  </a:outerShdw>
                </a:effectLst>
                <a:latin typeface="+mn-lt"/>
              </a:rPr>
              <a:t>ανοσοχρώση</a:t>
            </a:r>
            <a:r>
              <a:rPr lang="el-GR" sz="1600" dirty="0" smtClean="0">
                <a:solidFill>
                  <a:schemeClr val="accent1">
                    <a:lumMod val="50000"/>
                  </a:schemeClr>
                </a:solidFill>
                <a:effectLst>
                  <a:outerShdw blurRad="38100" dist="38100" dir="2700000" algn="tl">
                    <a:srgbClr val="000000">
                      <a:alpha val="43137"/>
                    </a:srgbClr>
                  </a:outerShdw>
                </a:effectLst>
                <a:latin typeface="+mn-lt"/>
              </a:rPr>
              <a:t> </a:t>
            </a:r>
            <a:r>
              <a:rPr lang="el-GR" sz="1600" dirty="0" err="1" smtClean="0">
                <a:solidFill>
                  <a:schemeClr val="accent1">
                    <a:lumMod val="50000"/>
                  </a:schemeClr>
                </a:solidFill>
                <a:effectLst>
                  <a:outerShdw blurRad="38100" dist="38100" dir="2700000" algn="tl">
                    <a:srgbClr val="000000">
                      <a:alpha val="43137"/>
                    </a:srgbClr>
                  </a:outerShdw>
                </a:effectLst>
                <a:latin typeface="+mn-lt"/>
              </a:rPr>
              <a:t>πανκυτταροκερατίνης</a:t>
            </a:r>
            <a:r>
              <a:rPr lang="el-GR" sz="1600" dirty="0" smtClean="0">
                <a:solidFill>
                  <a:schemeClr val="accent1">
                    <a:lumMod val="50000"/>
                  </a:schemeClr>
                </a:solidFill>
                <a:effectLst>
                  <a:outerShdw blurRad="38100" dist="38100" dir="2700000" algn="tl">
                    <a:srgbClr val="000000">
                      <a:alpha val="43137"/>
                    </a:srgbClr>
                  </a:outerShdw>
                </a:effectLst>
                <a:latin typeface="+mn-lt"/>
              </a:rPr>
              <a:t> και ΕΜΑ</a:t>
            </a:r>
            <a:r>
              <a:rPr lang="el-GR" sz="1600" dirty="0" smtClean="0">
                <a:solidFill>
                  <a:schemeClr val="accent1">
                    <a:lumMod val="50000"/>
                  </a:schemeClr>
                </a:solidFill>
                <a:latin typeface="+mn-lt"/>
              </a:rPr>
              <a:t>, </a:t>
            </a:r>
            <a:r>
              <a:rPr lang="el-GR" sz="1600" dirty="0" err="1" smtClean="0">
                <a:solidFill>
                  <a:schemeClr val="accent1">
                    <a:lumMod val="50000"/>
                  </a:schemeClr>
                </a:solidFill>
                <a:effectLst>
                  <a:outerShdw blurRad="38100" dist="38100" dir="2700000" algn="tl">
                    <a:srgbClr val="000000">
                      <a:alpha val="43137"/>
                    </a:srgbClr>
                  </a:outerShdw>
                </a:effectLst>
                <a:latin typeface="+mn-lt"/>
              </a:rPr>
              <a:t>ανοσοϊστοθετικότητα</a:t>
            </a:r>
            <a:r>
              <a:rPr lang="el-GR" sz="1600" dirty="0" smtClean="0">
                <a:solidFill>
                  <a:schemeClr val="accent1">
                    <a:lumMod val="50000"/>
                  </a:schemeClr>
                </a:solidFill>
                <a:effectLst>
                  <a:outerShdw blurRad="38100" dist="38100" dir="2700000" algn="tl">
                    <a:srgbClr val="000000">
                      <a:alpha val="43137"/>
                    </a:srgbClr>
                  </a:outerShdw>
                </a:effectLst>
                <a:latin typeface="+mn-lt"/>
              </a:rPr>
              <a:t> των Τ</a:t>
            </a:r>
            <a:r>
              <a:rPr lang="en-US" sz="1600" dirty="0" smtClean="0">
                <a:solidFill>
                  <a:schemeClr val="accent1">
                    <a:lumMod val="50000"/>
                  </a:schemeClr>
                </a:solidFill>
                <a:effectLst>
                  <a:outerShdw blurRad="38100" dist="38100" dir="2700000" algn="tl">
                    <a:srgbClr val="000000">
                      <a:alpha val="43137"/>
                    </a:srgbClr>
                  </a:outerShdw>
                </a:effectLst>
                <a:latin typeface="+mn-lt"/>
              </a:rPr>
              <a:t>FE</a:t>
            </a:r>
            <a:r>
              <a:rPr lang="el-GR" sz="1600" dirty="0" smtClean="0">
                <a:solidFill>
                  <a:schemeClr val="accent1">
                    <a:lumMod val="50000"/>
                  </a:schemeClr>
                </a:solidFill>
                <a:effectLst>
                  <a:outerShdw blurRad="38100" dist="38100" dir="2700000" algn="tl">
                    <a:srgbClr val="000000">
                      <a:alpha val="43137"/>
                    </a:srgbClr>
                  </a:outerShdw>
                </a:effectLst>
                <a:latin typeface="+mn-lt"/>
              </a:rPr>
              <a:t>3 (πυρηνική),  Τ</a:t>
            </a:r>
            <a:r>
              <a:rPr lang="en-US" sz="1600" dirty="0" smtClean="0">
                <a:solidFill>
                  <a:schemeClr val="accent1">
                    <a:lumMod val="50000"/>
                  </a:schemeClr>
                </a:solidFill>
                <a:effectLst>
                  <a:outerShdw blurRad="38100" dist="38100" dir="2700000" algn="tl">
                    <a:srgbClr val="000000">
                      <a:alpha val="43137"/>
                    </a:srgbClr>
                  </a:outerShdw>
                </a:effectLst>
                <a:latin typeface="+mn-lt"/>
              </a:rPr>
              <a:t>FEB</a:t>
            </a:r>
            <a:r>
              <a:rPr lang="el-GR" sz="1600" dirty="0" smtClean="0">
                <a:solidFill>
                  <a:schemeClr val="accent1">
                    <a:lumMod val="50000"/>
                  </a:schemeClr>
                </a:solidFill>
                <a:effectLst>
                  <a:outerShdw blurRad="38100" dist="38100" dir="2700000" algn="tl">
                    <a:srgbClr val="000000">
                      <a:alpha val="43137"/>
                    </a:srgbClr>
                  </a:outerShdw>
                </a:effectLst>
                <a:latin typeface="+mn-lt"/>
              </a:rPr>
              <a:t> </a:t>
            </a:r>
            <a:r>
              <a:rPr lang="el-GR" sz="1600" dirty="0" smtClean="0">
                <a:solidFill>
                  <a:schemeClr val="accent1">
                    <a:lumMod val="50000"/>
                  </a:schemeClr>
                </a:solidFill>
                <a:latin typeface="+mn-lt"/>
              </a:rPr>
              <a:t>και της </a:t>
            </a:r>
            <a:r>
              <a:rPr lang="el-GR" sz="1600" dirty="0" err="1" smtClean="0">
                <a:solidFill>
                  <a:schemeClr val="accent1">
                    <a:lumMod val="50000"/>
                  </a:schemeClr>
                </a:solidFill>
                <a:latin typeface="+mn-lt"/>
              </a:rPr>
              <a:t>καθεψίνης</a:t>
            </a:r>
            <a:r>
              <a:rPr lang="el-GR" sz="1600" dirty="0" smtClean="0">
                <a:solidFill>
                  <a:schemeClr val="accent1">
                    <a:lumMod val="50000"/>
                  </a:schemeClr>
                </a:solidFill>
                <a:latin typeface="+mn-lt"/>
              </a:rPr>
              <a:t> Κ.</a:t>
            </a:r>
            <a:br>
              <a:rPr lang="el-GR" sz="1600" dirty="0" smtClean="0">
                <a:solidFill>
                  <a:schemeClr val="accent1">
                    <a:lumMod val="50000"/>
                  </a:schemeClr>
                </a:solidFill>
                <a:latin typeface="+mn-lt"/>
              </a:rPr>
            </a:br>
            <a:r>
              <a:rPr lang="el-GR" sz="1600" dirty="0" smtClean="0">
                <a:solidFill>
                  <a:schemeClr val="accent1">
                    <a:lumMod val="50000"/>
                  </a:schemeClr>
                </a:solidFill>
                <a:latin typeface="+mn-lt"/>
              </a:rPr>
              <a:t>Συνήθως νέοι σε ηλικία ασθενείς, με </a:t>
            </a:r>
            <a:r>
              <a:rPr lang="el-GR" sz="1600" i="1" dirty="0" smtClean="0">
                <a:solidFill>
                  <a:schemeClr val="accent1">
                    <a:lumMod val="50000"/>
                  </a:schemeClr>
                </a:solidFill>
                <a:effectLst>
                  <a:outerShdw blurRad="38100" dist="38100" dir="2700000" algn="tl">
                    <a:srgbClr val="000000">
                      <a:alpha val="43137"/>
                    </a:srgbClr>
                  </a:outerShdw>
                </a:effectLst>
                <a:latin typeface="+mn-lt"/>
              </a:rPr>
              <a:t>χειρότερη</a:t>
            </a:r>
            <a:r>
              <a:rPr lang="el-GR" sz="1600" dirty="0" smtClean="0">
                <a:solidFill>
                  <a:schemeClr val="accent1">
                    <a:lumMod val="50000"/>
                  </a:schemeClr>
                </a:solidFill>
                <a:effectLst>
                  <a:outerShdw blurRad="38100" dist="38100" dir="2700000" algn="tl">
                    <a:srgbClr val="000000">
                      <a:alpha val="43137"/>
                    </a:srgbClr>
                  </a:outerShdw>
                </a:effectLst>
                <a:latin typeface="+mn-lt"/>
              </a:rPr>
              <a:t> επιβίωση </a:t>
            </a:r>
            <a:r>
              <a:rPr lang="el-GR" sz="1600" dirty="0" smtClean="0">
                <a:solidFill>
                  <a:schemeClr val="accent1">
                    <a:lumMod val="50000"/>
                  </a:schemeClr>
                </a:solidFill>
                <a:latin typeface="+mn-lt"/>
              </a:rPr>
              <a:t>συγκριτικά με τους ασθενείς με θηλώδες ΝΚΚ.</a:t>
            </a:r>
            <a:r>
              <a:rPr lang="el-GR" sz="2000" dirty="0" smtClean="0">
                <a:solidFill>
                  <a:schemeClr val="accent1">
                    <a:lumMod val="50000"/>
                  </a:schemeClr>
                </a:solidFill>
                <a:latin typeface="+mn-lt"/>
              </a:rPr>
              <a:t/>
            </a:r>
            <a:br>
              <a:rPr lang="el-GR" sz="2000" dirty="0" smtClean="0">
                <a:solidFill>
                  <a:schemeClr val="accent1">
                    <a:lumMod val="50000"/>
                  </a:schemeClr>
                </a:solidFill>
                <a:latin typeface="+mn-lt"/>
              </a:rPr>
            </a:br>
            <a:endParaRPr lang="el-GR" sz="2000" dirty="0">
              <a:solidFill>
                <a:schemeClr val="accent1">
                  <a:lumMod val="50000"/>
                </a:schemeClr>
              </a:solidFill>
              <a:latin typeface="+mn-lt"/>
            </a:endParaRPr>
          </a:p>
        </p:txBody>
      </p:sp>
      <p:pic>
        <p:nvPicPr>
          <p:cNvPr id="62465" name="Picture 1" descr="C:\Users\KAV-AGRO\Desktop\i1543-2165-131-8-1234-f01.jpeg"/>
          <p:cNvPicPr>
            <a:picLocks noChangeAspect="1" noChangeArrowheads="1"/>
          </p:cNvPicPr>
          <p:nvPr/>
        </p:nvPicPr>
        <p:blipFill>
          <a:blip r:embed="rId2" cstate="print"/>
          <a:srcRect/>
          <a:stretch>
            <a:fillRect/>
          </a:stretch>
        </p:blipFill>
        <p:spPr bwMode="auto">
          <a:xfrm>
            <a:off x="2915816" y="1700808"/>
            <a:ext cx="6048672" cy="4578380"/>
          </a:xfrm>
          <a:prstGeom prst="rect">
            <a:avLst/>
          </a:prstGeom>
          <a:noFill/>
        </p:spPr>
      </p:pic>
      <p:sp>
        <p:nvSpPr>
          <p:cNvPr id="4" name="3 - Ορθογώνιο"/>
          <p:cNvSpPr/>
          <p:nvPr/>
        </p:nvSpPr>
        <p:spPr>
          <a:xfrm rot="10800000" flipV="1">
            <a:off x="6228184" y="4133618"/>
            <a:ext cx="792088" cy="369332"/>
          </a:xfrm>
          <a:prstGeom prst="rect">
            <a:avLst/>
          </a:prstGeom>
        </p:spPr>
        <p:txBody>
          <a:bodyPr wrap="square">
            <a:spAutoFit/>
          </a:bodyPr>
          <a:lstStyle/>
          <a:p>
            <a:r>
              <a:rPr lang="en-US" b="1" dirty="0" smtClean="0"/>
              <a:t>TFE3</a:t>
            </a:r>
            <a:endParaRPr lang="el-GR" b="1" dirty="0"/>
          </a:p>
        </p:txBody>
      </p:sp>
      <p:pic>
        <p:nvPicPr>
          <p:cNvPr id="6" name="Picture 3" descr="C:\Users\αγαπουλακι\Desktop\RenalASPSCR1Fig1.jpg"/>
          <p:cNvPicPr>
            <a:picLocks noChangeAspect="1" noChangeArrowheads="1"/>
          </p:cNvPicPr>
          <p:nvPr/>
        </p:nvPicPr>
        <p:blipFill>
          <a:blip r:embed="rId3" cstate="print"/>
          <a:srcRect/>
          <a:stretch>
            <a:fillRect/>
          </a:stretch>
        </p:blipFill>
        <p:spPr bwMode="auto">
          <a:xfrm rot="5400000">
            <a:off x="-253553" y="1845841"/>
            <a:ext cx="3458418" cy="2592288"/>
          </a:xfrm>
          <a:prstGeom prst="rect">
            <a:avLst/>
          </a:prstGeom>
          <a:noFill/>
        </p:spPr>
      </p:pic>
      <p:pic>
        <p:nvPicPr>
          <p:cNvPr id="7" name="Picture 4" descr="C:\Users\αγαπουλακι\Desktop\slide4.jpg"/>
          <p:cNvPicPr>
            <a:picLocks noChangeAspect="1" noChangeArrowheads="1"/>
          </p:cNvPicPr>
          <p:nvPr/>
        </p:nvPicPr>
        <p:blipFill>
          <a:blip r:embed="rId4" cstate="print"/>
          <a:srcRect/>
          <a:stretch>
            <a:fillRect/>
          </a:stretch>
        </p:blipFill>
        <p:spPr bwMode="auto">
          <a:xfrm>
            <a:off x="179512" y="5022895"/>
            <a:ext cx="2664296" cy="164646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500562" cy="2357430"/>
          </a:xfrm>
        </p:spPr>
        <p:txBody>
          <a:bodyPr>
            <a:normAutofit fontScale="90000"/>
          </a:bodyPr>
          <a:lstStyle/>
          <a:p>
            <a:pPr algn="ctr"/>
            <a:r>
              <a:rPr lang="el-GR" sz="2000" b="1" dirty="0" smtClean="0">
                <a:solidFill>
                  <a:schemeClr val="tx2">
                    <a:lumMod val="50000"/>
                  </a:schemeClr>
                </a:solidFill>
                <a:latin typeface="+mn-lt"/>
              </a:rPr>
              <a:t>Πρωτοπαθές θυλακιώδες καρκίνωμα θυρεοειδικής  μορφολογίας</a:t>
            </a:r>
            <a:br>
              <a:rPr lang="el-GR" sz="2000" b="1" dirty="0" smtClean="0">
                <a:solidFill>
                  <a:schemeClr val="tx2">
                    <a:lumMod val="50000"/>
                  </a:schemeClr>
                </a:solidFill>
                <a:latin typeface="+mn-lt"/>
              </a:rPr>
            </a:br>
            <a:r>
              <a:rPr lang="el-GR" sz="1600" b="1" dirty="0" smtClean="0">
                <a:solidFill>
                  <a:schemeClr val="tx2">
                    <a:lumMod val="50000"/>
                  </a:schemeClr>
                </a:solidFill>
                <a:latin typeface="+mn-lt"/>
              </a:rPr>
              <a:t/>
            </a:r>
            <a:br>
              <a:rPr lang="el-GR" sz="1600" b="1" dirty="0" smtClean="0">
                <a:solidFill>
                  <a:schemeClr val="tx2">
                    <a:lumMod val="50000"/>
                  </a:schemeClr>
                </a:solidFill>
                <a:latin typeface="+mn-lt"/>
              </a:rPr>
            </a:br>
            <a:r>
              <a:rPr lang="el-GR" sz="1100" dirty="0" smtClean="0">
                <a:solidFill>
                  <a:schemeClr val="tx2">
                    <a:lumMod val="50000"/>
                  </a:schemeClr>
                </a:solidFill>
                <a:latin typeface="+mn-lt"/>
              </a:rPr>
              <a:t>Σπανιότατο, </a:t>
            </a:r>
            <a:r>
              <a:rPr lang="el-GR" sz="1100" dirty="0" smtClean="0">
                <a:solidFill>
                  <a:schemeClr val="tx2">
                    <a:lumMod val="50000"/>
                  </a:schemeClr>
                </a:solidFill>
                <a:effectLst>
                  <a:outerShdw blurRad="38100" dist="38100" dir="2700000" algn="tl">
                    <a:srgbClr val="000000">
                      <a:alpha val="43137"/>
                    </a:srgbClr>
                  </a:outerShdw>
                </a:effectLst>
                <a:latin typeface="+mn-lt"/>
              </a:rPr>
              <a:t>συνήθως χαμηλού κακοήθους δυναμικού</a:t>
            </a:r>
            <a:r>
              <a:rPr lang="el-GR" sz="1100" dirty="0" smtClean="0">
                <a:solidFill>
                  <a:schemeClr val="tx2">
                    <a:lumMod val="50000"/>
                  </a:schemeClr>
                </a:solidFill>
                <a:latin typeface="+mn-lt"/>
              </a:rPr>
              <a:t>.</a:t>
            </a:r>
            <a:br>
              <a:rPr lang="el-GR" sz="1100" dirty="0" smtClean="0">
                <a:solidFill>
                  <a:schemeClr val="tx2">
                    <a:lumMod val="50000"/>
                  </a:schemeClr>
                </a:solidFill>
                <a:latin typeface="+mn-lt"/>
              </a:rPr>
            </a:br>
            <a:r>
              <a:rPr lang="el-GR" sz="1100" dirty="0" smtClean="0">
                <a:solidFill>
                  <a:schemeClr val="tx2">
                    <a:lumMod val="50000"/>
                  </a:schemeClr>
                </a:solidFill>
                <a:latin typeface="+mn-lt"/>
              </a:rPr>
              <a:t>Μακρο- και μικρο-θυλακιώδες αρχιτεκτονικό πρότυπο με ηωσινόφιλο ή δίκην κολλοειδούς, περιεχόμενο. Αμφίφιλο ή ηωσινόφιλο κυτταρόπλασμα, στρογγυλοί πυρήνες (ΔΔ από ογκοκύτωμα</a:t>
            </a:r>
            <a:r>
              <a:rPr lang="en-US" sz="1100" dirty="0" smtClean="0">
                <a:solidFill>
                  <a:schemeClr val="tx2">
                    <a:lumMod val="50000"/>
                  </a:schemeClr>
                </a:solidFill>
                <a:latin typeface="+mn-lt"/>
              </a:rPr>
              <a:t>: </a:t>
            </a:r>
            <a:r>
              <a:rPr lang="el-GR" sz="1100" dirty="0" smtClean="0">
                <a:solidFill>
                  <a:schemeClr val="tx2">
                    <a:lumMod val="50000"/>
                  </a:schemeClr>
                </a:solidFill>
                <a:latin typeface="+mn-lt"/>
              </a:rPr>
              <a:t>απουσία περιοχών με φωλεές ογκοκυττάρων  εντός χαλαρού μυξοειδούς στρώματος).</a:t>
            </a:r>
            <a:br>
              <a:rPr lang="el-GR" sz="1100" dirty="0" smtClean="0">
                <a:solidFill>
                  <a:schemeClr val="tx2">
                    <a:lumMod val="50000"/>
                  </a:schemeClr>
                </a:solidFill>
                <a:latin typeface="+mn-lt"/>
              </a:rPr>
            </a:br>
            <a:r>
              <a:rPr lang="el-GR" sz="1100" dirty="0" smtClean="0">
                <a:solidFill>
                  <a:schemeClr val="tx2">
                    <a:lumMod val="50000"/>
                  </a:schemeClr>
                </a:solidFill>
                <a:latin typeface="+mn-lt"/>
              </a:rPr>
              <a:t>Σε αντίθεση με το θυρεοειδικής αρχής ανάλογο καρκίνωμα, το εν λόγω καρκίνωμα επιδεικνύει </a:t>
            </a:r>
            <a:r>
              <a:rPr lang="el-GR" sz="1100" dirty="0" smtClean="0">
                <a:solidFill>
                  <a:schemeClr val="tx2">
                    <a:lumMod val="50000"/>
                  </a:schemeClr>
                </a:solidFill>
                <a:effectLst>
                  <a:outerShdw blurRad="38100" dist="38100" dir="2700000" algn="tl">
                    <a:srgbClr val="000000">
                      <a:alpha val="43137"/>
                    </a:srgbClr>
                  </a:outerShdw>
                </a:effectLst>
                <a:latin typeface="+mn-lt"/>
              </a:rPr>
              <a:t>αρνητική </a:t>
            </a:r>
            <a:r>
              <a:rPr lang="en-US" sz="1100" dirty="0" smtClean="0">
                <a:solidFill>
                  <a:schemeClr val="tx2">
                    <a:lumMod val="50000"/>
                  </a:schemeClr>
                </a:solidFill>
                <a:effectLst>
                  <a:outerShdw blurRad="38100" dist="38100" dir="2700000" algn="tl">
                    <a:srgbClr val="000000">
                      <a:alpha val="43137"/>
                    </a:srgbClr>
                  </a:outerShdw>
                </a:effectLst>
                <a:latin typeface="+mn-lt"/>
              </a:rPr>
              <a:t> </a:t>
            </a:r>
            <a:r>
              <a:rPr lang="el-GR" sz="1100" dirty="0" smtClean="0">
                <a:solidFill>
                  <a:schemeClr val="tx2">
                    <a:lumMod val="50000"/>
                  </a:schemeClr>
                </a:solidFill>
                <a:effectLst>
                  <a:outerShdw blurRad="38100" dist="38100" dir="2700000" algn="tl">
                    <a:srgbClr val="000000">
                      <a:alpha val="43137"/>
                    </a:srgbClr>
                  </a:outerShdw>
                </a:effectLst>
                <a:latin typeface="+mn-lt"/>
              </a:rPr>
              <a:t>ανοσοχρώση της θυρεοσφαιρίνης και του </a:t>
            </a:r>
            <a:r>
              <a:rPr lang="en-US" sz="1100" dirty="0" smtClean="0">
                <a:solidFill>
                  <a:schemeClr val="tx2">
                    <a:lumMod val="50000"/>
                  </a:schemeClr>
                </a:solidFill>
                <a:effectLst>
                  <a:outerShdw blurRad="38100" dist="38100" dir="2700000" algn="tl">
                    <a:srgbClr val="000000">
                      <a:alpha val="43137"/>
                    </a:srgbClr>
                  </a:outerShdw>
                </a:effectLst>
                <a:latin typeface="+mn-lt"/>
              </a:rPr>
              <a:t>TTF1.</a:t>
            </a:r>
            <a:r>
              <a:rPr lang="el-GR" sz="1100" b="1" dirty="0" smtClean="0">
                <a:solidFill>
                  <a:schemeClr val="tx2">
                    <a:lumMod val="50000"/>
                  </a:schemeClr>
                </a:solidFill>
              </a:rPr>
              <a:t/>
            </a:r>
            <a:br>
              <a:rPr lang="el-GR" sz="1100" b="1" dirty="0" smtClean="0">
                <a:solidFill>
                  <a:schemeClr val="tx2">
                    <a:lumMod val="50000"/>
                  </a:schemeClr>
                </a:solidFill>
              </a:rPr>
            </a:br>
            <a:r>
              <a:rPr lang="el-GR" sz="1100" b="1" dirty="0" smtClean="0">
                <a:solidFill>
                  <a:schemeClr val="tx2">
                    <a:lumMod val="50000"/>
                  </a:schemeClr>
                </a:solidFill>
              </a:rPr>
              <a:t> </a:t>
            </a:r>
            <a:br>
              <a:rPr lang="el-GR" sz="1100" b="1" dirty="0" smtClean="0">
                <a:solidFill>
                  <a:schemeClr val="tx2">
                    <a:lumMod val="50000"/>
                  </a:schemeClr>
                </a:solidFill>
              </a:rPr>
            </a:br>
            <a:r>
              <a:rPr lang="el-GR" sz="1100" dirty="0" smtClean="0">
                <a:solidFill>
                  <a:schemeClr val="accent1">
                    <a:lumMod val="50000"/>
                  </a:schemeClr>
                </a:solidFill>
              </a:rPr>
              <a:t/>
            </a:r>
            <a:br>
              <a:rPr lang="el-GR" sz="1100" dirty="0" smtClean="0">
                <a:solidFill>
                  <a:schemeClr val="accent1">
                    <a:lumMod val="50000"/>
                  </a:schemeClr>
                </a:solidFill>
              </a:rPr>
            </a:br>
            <a:endParaRPr lang="el-GR" sz="1100" dirty="0">
              <a:solidFill>
                <a:schemeClr val="accent1">
                  <a:lumMod val="50000"/>
                </a:schemeClr>
              </a:solidFill>
            </a:endParaRPr>
          </a:p>
        </p:txBody>
      </p:sp>
      <p:pic>
        <p:nvPicPr>
          <p:cNvPr id="40962" name="Picture 2" descr="C:\Users\αγαπουλακι\Desktop\Kidney_RCC_ThyroidLike3.jpg"/>
          <p:cNvPicPr>
            <a:picLocks noChangeAspect="1" noChangeArrowheads="1"/>
          </p:cNvPicPr>
          <p:nvPr/>
        </p:nvPicPr>
        <p:blipFill>
          <a:blip r:embed="rId2"/>
          <a:srcRect/>
          <a:stretch>
            <a:fillRect/>
          </a:stretch>
        </p:blipFill>
        <p:spPr bwMode="auto">
          <a:xfrm rot="5400000">
            <a:off x="-152830" y="2653104"/>
            <a:ext cx="4663314" cy="3357586"/>
          </a:xfrm>
          <a:prstGeom prst="rect">
            <a:avLst/>
          </a:prstGeom>
          <a:noFill/>
        </p:spPr>
      </p:pic>
      <p:pic>
        <p:nvPicPr>
          <p:cNvPr id="40963" name="Picture 3" descr="C:\Users\αγαπουλακι\Desktop\kidneytumormalignantprimarythyroidlikeTretiakova02n.jpg"/>
          <p:cNvPicPr>
            <a:picLocks noChangeAspect="1" noChangeArrowheads="1"/>
          </p:cNvPicPr>
          <p:nvPr/>
        </p:nvPicPr>
        <p:blipFill>
          <a:blip r:embed="rId3" cstate="print"/>
          <a:srcRect/>
          <a:stretch>
            <a:fillRect/>
          </a:stretch>
        </p:blipFill>
        <p:spPr bwMode="auto">
          <a:xfrm>
            <a:off x="4500561" y="142852"/>
            <a:ext cx="4372601" cy="3286148"/>
          </a:xfrm>
          <a:prstGeom prst="rect">
            <a:avLst/>
          </a:prstGeom>
          <a:noFill/>
        </p:spPr>
      </p:pic>
      <p:pic>
        <p:nvPicPr>
          <p:cNvPr id="40964" name="Picture 4" descr="C:\Users\αγαπουλακι\Desktop\Kidney_RCC_ThyroidLike7.jpg"/>
          <p:cNvPicPr>
            <a:picLocks noChangeAspect="1" noChangeArrowheads="1"/>
          </p:cNvPicPr>
          <p:nvPr/>
        </p:nvPicPr>
        <p:blipFill>
          <a:blip r:embed="rId4"/>
          <a:srcRect/>
          <a:stretch>
            <a:fillRect/>
          </a:stretch>
        </p:blipFill>
        <p:spPr bwMode="auto">
          <a:xfrm>
            <a:off x="4500562" y="3571876"/>
            <a:ext cx="4384392" cy="314327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62"/>
                                        </p:tgtEl>
                                        <p:attrNameLst>
                                          <p:attrName>style.visibility</p:attrName>
                                        </p:attrNameLst>
                                      </p:cBhvr>
                                      <p:to>
                                        <p:strVal val="visible"/>
                                      </p:to>
                                    </p:set>
                                    <p:animEffect transition="in" filter="fade">
                                      <p:cBhvr>
                                        <p:cTn id="7" dur="500"/>
                                        <p:tgtEl>
                                          <p:spTgt spid="409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071678"/>
          </a:xfrm>
        </p:spPr>
        <p:txBody>
          <a:bodyPr>
            <a:normAutofit fontScale="90000"/>
          </a:bodyPr>
          <a:lstStyle/>
          <a:p>
            <a:pPr algn="ctr"/>
            <a:r>
              <a:rPr lang="en-US" sz="3200" dirty="0" smtClean="0">
                <a:solidFill>
                  <a:schemeClr val="tx2">
                    <a:lumMod val="50000"/>
                  </a:schemeClr>
                </a:solidFill>
                <a:latin typeface="+mn-lt"/>
              </a:rPr>
              <a:t>NKK </a:t>
            </a:r>
            <a:r>
              <a:rPr lang="el-GR" sz="3200" dirty="0" smtClean="0">
                <a:solidFill>
                  <a:schemeClr val="tx2">
                    <a:lumMod val="50000"/>
                  </a:schemeClr>
                </a:solidFill>
                <a:latin typeface="+mn-lt"/>
              </a:rPr>
              <a:t>σχετιζόμενο με επίκτητη κυστική νόσο</a:t>
            </a:r>
            <a:br>
              <a:rPr lang="el-GR" sz="3200" dirty="0" smtClean="0">
                <a:solidFill>
                  <a:schemeClr val="tx2">
                    <a:lumMod val="50000"/>
                  </a:schemeClr>
                </a:solidFill>
                <a:latin typeface="+mn-lt"/>
              </a:rPr>
            </a:br>
            <a:r>
              <a:rPr lang="el-GR" sz="2000" dirty="0" smtClean="0">
                <a:solidFill>
                  <a:schemeClr val="tx2">
                    <a:lumMod val="50000"/>
                  </a:schemeClr>
                </a:solidFill>
                <a:latin typeface="+mn-lt"/>
              </a:rPr>
              <a:t>Συχνότατα κρύσταλλοι οξαλικού ασβεστίου εντός του όγκου. Κοσκινοειδής, θηλώδης ή συμπαγής αρχιτεκτονική. Άφθονο κοκκώδες ηωσινόφιλο κυτταρόπλασμα . Προβάλλοντα πυρήνια. Υπόστρωμα νεφρικής νόσου τελικού σταδίου με κύστεις. </a:t>
            </a:r>
            <a:r>
              <a:rPr lang="el-GR" sz="2000" dirty="0" smtClean="0">
                <a:solidFill>
                  <a:schemeClr val="tx2">
                    <a:lumMod val="50000"/>
                  </a:schemeClr>
                </a:solidFill>
                <a:effectLst>
                  <a:outerShdw blurRad="38100" dist="38100" dir="2700000" algn="tl">
                    <a:srgbClr val="000000">
                      <a:alpha val="43137"/>
                    </a:srgbClr>
                  </a:outerShdw>
                </a:effectLst>
                <a:latin typeface="+mn-lt"/>
              </a:rPr>
              <a:t>Γενικά, ήπια πορεία. </a:t>
            </a:r>
            <a:r>
              <a:rPr lang="el-GR" sz="2000" dirty="0" smtClean="0">
                <a:effectLst>
                  <a:outerShdw blurRad="38100" dist="38100" dir="2700000" algn="tl">
                    <a:srgbClr val="000000">
                      <a:alpha val="43137"/>
                    </a:srgbClr>
                  </a:outerShdw>
                </a:effectLst>
                <a:latin typeface="+mn-lt"/>
              </a:rPr>
              <a:t/>
            </a:r>
            <a:br>
              <a:rPr lang="el-GR" sz="2000" dirty="0" smtClean="0">
                <a:effectLst>
                  <a:outerShdw blurRad="38100" dist="38100" dir="2700000" algn="tl">
                    <a:srgbClr val="000000">
                      <a:alpha val="43137"/>
                    </a:srgbClr>
                  </a:outerShdw>
                </a:effectLst>
                <a:latin typeface="+mn-lt"/>
              </a:rPr>
            </a:br>
            <a:r>
              <a:rPr lang="el-GR" sz="2000" dirty="0" smtClean="0">
                <a:latin typeface="+mn-lt"/>
              </a:rPr>
              <a:t/>
            </a:r>
            <a:br>
              <a:rPr lang="el-GR" sz="2000" dirty="0" smtClean="0">
                <a:latin typeface="+mn-lt"/>
              </a:rPr>
            </a:br>
            <a:endParaRPr lang="el-GR" sz="2000" dirty="0">
              <a:latin typeface="+mn-lt"/>
            </a:endParaRPr>
          </a:p>
        </p:txBody>
      </p:sp>
      <p:pic>
        <p:nvPicPr>
          <p:cNvPr id="41986" name="Picture 2" descr="C:\Users\αγαπουλακι\Desktop\Acquired_cystic_disease-associated_renal_cell_carcinoma_-2--_low_mag.jpg"/>
          <p:cNvPicPr>
            <a:picLocks noChangeAspect="1" noChangeArrowheads="1"/>
          </p:cNvPicPr>
          <p:nvPr/>
        </p:nvPicPr>
        <p:blipFill>
          <a:blip r:embed="rId2"/>
          <a:srcRect/>
          <a:stretch>
            <a:fillRect/>
          </a:stretch>
        </p:blipFill>
        <p:spPr bwMode="auto">
          <a:xfrm rot="5400000">
            <a:off x="214283" y="2500307"/>
            <a:ext cx="5072096" cy="3357586"/>
          </a:xfrm>
          <a:prstGeom prst="rect">
            <a:avLst/>
          </a:prstGeom>
          <a:noFill/>
        </p:spPr>
      </p:pic>
      <p:pic>
        <p:nvPicPr>
          <p:cNvPr id="41987" name="Picture 3" descr="C:\Users\αγαπουλακι\Desktop\kidneytumormalignantacquiredcysticRCCandeen01.jpg"/>
          <p:cNvPicPr>
            <a:picLocks noChangeAspect="1" noChangeArrowheads="1"/>
          </p:cNvPicPr>
          <p:nvPr/>
        </p:nvPicPr>
        <p:blipFill>
          <a:blip r:embed="rId3" cstate="print"/>
          <a:srcRect/>
          <a:stretch>
            <a:fillRect/>
          </a:stretch>
        </p:blipFill>
        <p:spPr bwMode="auto">
          <a:xfrm>
            <a:off x="4714876" y="1643050"/>
            <a:ext cx="3317872" cy="2493150"/>
          </a:xfrm>
          <a:prstGeom prst="rect">
            <a:avLst/>
          </a:prstGeom>
          <a:noFill/>
        </p:spPr>
      </p:pic>
      <p:pic>
        <p:nvPicPr>
          <p:cNvPr id="41988" name="Picture 4" descr="C:\Users\αγαπουλακι\Desktop\kidneytumormalignantacquiredcysticRCCandeen02.jpg"/>
          <p:cNvPicPr>
            <a:picLocks noChangeAspect="1" noChangeArrowheads="1"/>
          </p:cNvPicPr>
          <p:nvPr/>
        </p:nvPicPr>
        <p:blipFill>
          <a:blip r:embed="rId4" cstate="print"/>
          <a:srcRect/>
          <a:stretch>
            <a:fillRect/>
          </a:stretch>
        </p:blipFill>
        <p:spPr bwMode="auto">
          <a:xfrm>
            <a:off x="4714876" y="4286255"/>
            <a:ext cx="3286148" cy="246304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3071810"/>
          </a:xfrm>
        </p:spPr>
        <p:txBody>
          <a:bodyPr>
            <a:noAutofit/>
          </a:bodyPr>
          <a:lstStyle/>
          <a:p>
            <a:pPr lvl="0" algn="ctr"/>
            <a:r>
              <a:rPr lang="el-GR" sz="3600" spc="300" dirty="0" smtClean="0">
                <a:solidFill>
                  <a:schemeClr val="bg2">
                    <a:lumMod val="10000"/>
                  </a:schemeClr>
                </a:solidFill>
                <a:latin typeface="+mn-lt"/>
              </a:rPr>
              <a:t>(Κλασικό</a:t>
            </a:r>
            <a:r>
              <a:rPr lang="el-GR" sz="3600" b="1" spc="300" dirty="0" smtClean="0">
                <a:solidFill>
                  <a:schemeClr val="bg2">
                    <a:lumMod val="10000"/>
                  </a:schemeClr>
                </a:solidFill>
                <a:latin typeface="+mn-lt"/>
              </a:rPr>
              <a:t>) Ογκοκύτωμα</a:t>
            </a:r>
            <a:r>
              <a:rPr lang="el-GR" sz="1600" b="1" spc="300" dirty="0" smtClean="0">
                <a:latin typeface="+mn-lt"/>
              </a:rPr>
              <a:t/>
            </a:r>
            <a:br>
              <a:rPr lang="el-GR" sz="1600" b="1" spc="300" dirty="0" smtClean="0">
                <a:latin typeface="+mn-lt"/>
              </a:rPr>
            </a:br>
            <a:r>
              <a:rPr lang="el-GR" sz="1600" dirty="0" smtClean="0">
                <a:solidFill>
                  <a:schemeClr val="tx1"/>
                </a:solidFill>
                <a:latin typeface="+mn-lt"/>
              </a:rPr>
              <a:t>Κεντρική περιοχή ουλοποίησης(στο 1/3 των περιπτώσεων )</a:t>
            </a:r>
            <a:r>
              <a:rPr lang="el-GR" sz="1600" dirty="0" smtClean="0">
                <a:solidFill>
                  <a:schemeClr val="tx1"/>
                </a:solidFill>
                <a:effectLst>
                  <a:outerShdw blurRad="38100" dist="38100" dir="2700000" algn="tl">
                    <a:srgbClr val="000000">
                      <a:alpha val="43137"/>
                    </a:srgbClr>
                  </a:outerShdw>
                </a:effectLst>
                <a:latin typeface="+mn-lt"/>
              </a:rPr>
              <a:t>.  </a:t>
            </a:r>
            <a:r>
              <a:rPr lang="el-GR" sz="1600" dirty="0" smtClean="0">
                <a:solidFill>
                  <a:schemeClr val="tx1"/>
                </a:solidFill>
                <a:latin typeface="+mn-lt"/>
              </a:rPr>
              <a:t>Μυξοειδές ή υαλινώδες υπόστρωμα</a:t>
            </a:r>
            <a:r>
              <a:rPr lang="el-GR" sz="1600" dirty="0" smtClean="0">
                <a:solidFill>
                  <a:schemeClr val="tx1"/>
                </a:solidFill>
                <a:effectLst>
                  <a:outerShdw blurRad="38100" dist="38100" dir="2700000" algn="tl">
                    <a:srgbClr val="000000">
                      <a:alpha val="43137"/>
                    </a:srgbClr>
                  </a:outerShdw>
                </a:effectLst>
                <a:latin typeface="+mn-lt"/>
              </a:rPr>
              <a:t>.  Εμφωλεασμένο</a:t>
            </a:r>
            <a:r>
              <a:rPr lang="el-GR" sz="1600" dirty="0" smtClean="0">
                <a:solidFill>
                  <a:schemeClr val="tx1"/>
                </a:solidFill>
                <a:latin typeface="+mn-lt"/>
              </a:rPr>
              <a:t>, κυψελιδώδες ή σωληνώδες πρότυπο. </a:t>
            </a:r>
            <a:r>
              <a:rPr lang="el-GR" sz="1600" spc="300" dirty="0" smtClean="0">
                <a:solidFill>
                  <a:schemeClr val="bg2">
                    <a:lumMod val="10000"/>
                  </a:schemeClr>
                </a:solidFill>
                <a:effectLst>
                  <a:outerShdw blurRad="38100" dist="38100" dir="2700000" algn="tl">
                    <a:srgbClr val="000000">
                      <a:alpha val="43137"/>
                    </a:srgbClr>
                  </a:outerShdw>
                </a:effectLst>
                <a:latin typeface="+mn-lt"/>
              </a:rPr>
              <a:t>Στρογγυλοί, ομοιόμορφοι, κεντρικοί, μικροί πυρήνες</a:t>
            </a:r>
            <a:r>
              <a:rPr lang="en-US" sz="1600" spc="300" dirty="0" smtClean="0">
                <a:solidFill>
                  <a:schemeClr val="bg2">
                    <a:lumMod val="10000"/>
                  </a:schemeClr>
                </a:solidFill>
                <a:effectLst>
                  <a:outerShdw blurRad="38100" dist="38100" dir="2700000" algn="tl">
                    <a:srgbClr val="000000">
                      <a:alpha val="43137"/>
                    </a:srgbClr>
                  </a:outerShdw>
                </a:effectLst>
                <a:latin typeface="+mn-lt"/>
              </a:rPr>
              <a:t> </a:t>
            </a:r>
            <a:r>
              <a:rPr lang="el-GR" sz="1600" spc="300" dirty="0" smtClean="0">
                <a:solidFill>
                  <a:schemeClr val="bg2">
                    <a:lumMod val="10000"/>
                  </a:schemeClr>
                </a:solidFill>
                <a:effectLst>
                  <a:outerShdw blurRad="38100" dist="38100" dir="2700000" algn="tl">
                    <a:srgbClr val="000000">
                      <a:alpha val="43137"/>
                    </a:srgbClr>
                  </a:outerShdw>
                </a:effectLst>
                <a:latin typeface="+mn-lt"/>
              </a:rPr>
              <a:t>με ομοιόμορφη κατανομή της χρωματίνης, </a:t>
            </a:r>
            <a:br>
              <a:rPr lang="el-GR" sz="1600" spc="300" dirty="0" smtClean="0">
                <a:solidFill>
                  <a:schemeClr val="bg2">
                    <a:lumMod val="10000"/>
                  </a:schemeClr>
                </a:solidFill>
                <a:effectLst>
                  <a:outerShdw blurRad="38100" dist="38100" dir="2700000" algn="tl">
                    <a:srgbClr val="000000">
                      <a:alpha val="43137"/>
                    </a:srgbClr>
                  </a:outerShdw>
                </a:effectLst>
                <a:latin typeface="+mn-lt"/>
              </a:rPr>
            </a:br>
            <a:r>
              <a:rPr lang="el-GR" sz="1600" spc="300" dirty="0" smtClean="0">
                <a:solidFill>
                  <a:schemeClr val="bg2">
                    <a:lumMod val="10000"/>
                  </a:schemeClr>
                </a:solidFill>
                <a:effectLst>
                  <a:outerShdw blurRad="38100" dist="38100" dir="2700000" algn="tl">
                    <a:srgbClr val="000000">
                      <a:alpha val="43137"/>
                    </a:srgbClr>
                  </a:outerShdw>
                </a:effectLst>
                <a:latin typeface="+mn-lt"/>
              </a:rPr>
              <a:t>απουσία περιπυρηνικών άλων (δεξ. εικ.</a:t>
            </a:r>
            <a:r>
              <a:rPr lang="en-US" sz="1600" spc="300" dirty="0" smtClean="0">
                <a:solidFill>
                  <a:schemeClr val="bg2">
                    <a:lumMod val="10000"/>
                  </a:schemeClr>
                </a:solidFill>
                <a:effectLst>
                  <a:outerShdw blurRad="38100" dist="38100" dir="2700000" algn="tl">
                    <a:srgbClr val="000000">
                      <a:alpha val="43137"/>
                    </a:srgbClr>
                  </a:outerShdw>
                </a:effectLst>
                <a:latin typeface="+mn-lt"/>
              </a:rPr>
              <a:t>;)</a:t>
            </a:r>
            <a:r>
              <a:rPr lang="el-GR" sz="1600" spc="300" dirty="0" smtClean="0">
                <a:solidFill>
                  <a:schemeClr val="bg2">
                    <a:lumMod val="10000"/>
                  </a:schemeClr>
                </a:solidFill>
                <a:effectLst>
                  <a:outerShdw blurRad="38100" dist="38100" dir="2700000" algn="tl">
                    <a:srgbClr val="000000">
                      <a:alpha val="43137"/>
                    </a:srgbClr>
                  </a:outerShdw>
                </a:effectLst>
                <a:latin typeface="+mn-lt"/>
              </a:rPr>
              <a:t>.</a:t>
            </a:r>
            <a:br>
              <a:rPr lang="el-GR" sz="1600" spc="300" dirty="0" smtClean="0">
                <a:solidFill>
                  <a:schemeClr val="bg2">
                    <a:lumMod val="10000"/>
                  </a:schemeClr>
                </a:solidFill>
                <a:effectLst>
                  <a:outerShdw blurRad="38100" dist="38100" dir="2700000" algn="tl">
                    <a:srgbClr val="000000">
                      <a:alpha val="43137"/>
                    </a:srgbClr>
                  </a:outerShdw>
                </a:effectLst>
                <a:latin typeface="+mn-lt"/>
              </a:rPr>
            </a:br>
            <a:r>
              <a:rPr lang="el-GR" sz="1600" dirty="0" smtClean="0">
                <a:solidFill>
                  <a:schemeClr val="bg2">
                    <a:lumMod val="10000"/>
                  </a:schemeClr>
                </a:solidFill>
                <a:latin typeface="+mn-lt"/>
              </a:rPr>
              <a:t>Ανοσοϊστοχημικώς</a:t>
            </a:r>
            <a:r>
              <a:rPr lang="en-US" sz="1600" dirty="0" smtClean="0">
                <a:solidFill>
                  <a:schemeClr val="bg2">
                    <a:lumMod val="10000"/>
                  </a:schemeClr>
                </a:solidFill>
                <a:latin typeface="+mn-lt"/>
              </a:rPr>
              <a:t>: </a:t>
            </a:r>
            <a:r>
              <a:rPr lang="el-GR" sz="1600" dirty="0" smtClean="0">
                <a:solidFill>
                  <a:schemeClr val="bg2">
                    <a:lumMod val="10000"/>
                  </a:schemeClr>
                </a:solidFill>
                <a:latin typeface="+mn-lt"/>
              </a:rPr>
              <a:t>β ντιφενσίνη</a:t>
            </a:r>
            <a:r>
              <a:rPr lang="en-US" sz="1600" dirty="0" smtClean="0">
                <a:solidFill>
                  <a:schemeClr val="bg2">
                    <a:lumMod val="10000"/>
                  </a:schemeClr>
                </a:solidFill>
                <a:latin typeface="+mn-lt"/>
              </a:rPr>
              <a:t> </a:t>
            </a:r>
            <a:r>
              <a:rPr lang="el-GR" sz="1600" dirty="0" smtClean="0">
                <a:solidFill>
                  <a:schemeClr val="bg2">
                    <a:lumMod val="10000"/>
                  </a:schemeClr>
                </a:solidFill>
                <a:latin typeface="+mn-lt"/>
              </a:rPr>
              <a:t>1, παρβαλβουμίνη και ΚΙΤ (+), </a:t>
            </a:r>
            <a:r>
              <a:rPr lang="en-US" sz="1600" dirty="0" smtClean="0">
                <a:solidFill>
                  <a:schemeClr val="bg2">
                    <a:lumMod val="10000"/>
                  </a:schemeClr>
                </a:solidFill>
                <a:latin typeface="+mn-lt"/>
              </a:rPr>
              <a:t>CK14 (+), </a:t>
            </a:r>
            <a:r>
              <a:rPr lang="el-GR" sz="1600" dirty="0" smtClean="0">
                <a:solidFill>
                  <a:schemeClr val="bg2">
                    <a:lumMod val="10000"/>
                  </a:schemeClr>
                </a:solidFill>
                <a:latin typeface="+mn-lt"/>
              </a:rPr>
              <a:t>βιμεντίνη ( - , ίσως εστιακά μόνο, +</a:t>
            </a:r>
            <a:r>
              <a:rPr lang="en-US" sz="1600" dirty="0" smtClean="0">
                <a:solidFill>
                  <a:schemeClr val="bg2">
                    <a:lumMod val="10000"/>
                  </a:schemeClr>
                </a:solidFill>
                <a:latin typeface="+mn-lt"/>
              </a:rPr>
              <a:t> </a:t>
            </a:r>
            <a:r>
              <a:rPr lang="el-GR" sz="1600" dirty="0" smtClean="0">
                <a:solidFill>
                  <a:schemeClr val="bg2">
                    <a:lumMod val="10000"/>
                  </a:schemeClr>
                </a:solidFill>
                <a:latin typeface="+mn-lt"/>
              </a:rPr>
              <a:t>στην παρυφή της κεντρικής ουλής ή σε διάσπαρτες μικρές νεοπλασματικές συστάδες)</a:t>
            </a:r>
            <a:r>
              <a:rPr lang="en-US" sz="1600" dirty="0" smtClean="0">
                <a:solidFill>
                  <a:schemeClr val="bg2">
                    <a:lumMod val="10000"/>
                  </a:schemeClr>
                </a:solidFill>
                <a:latin typeface="+mn-lt"/>
              </a:rPr>
              <a:t> CK7 ( </a:t>
            </a:r>
            <a:r>
              <a:rPr lang="en-US" sz="1600" b="1" dirty="0" smtClean="0">
                <a:solidFill>
                  <a:schemeClr val="bg2">
                    <a:lumMod val="10000"/>
                  </a:schemeClr>
                </a:solidFill>
                <a:latin typeface="+mn-lt"/>
              </a:rPr>
              <a:t>-</a:t>
            </a:r>
            <a:r>
              <a:rPr lang="en-US" sz="1600" dirty="0" smtClean="0">
                <a:solidFill>
                  <a:schemeClr val="bg2">
                    <a:lumMod val="10000"/>
                  </a:schemeClr>
                </a:solidFill>
                <a:latin typeface="+mn-lt"/>
              </a:rPr>
              <a:t> </a:t>
            </a:r>
            <a:r>
              <a:rPr lang="el-GR" sz="1600" dirty="0" smtClean="0">
                <a:solidFill>
                  <a:schemeClr val="bg2">
                    <a:lumMod val="10000"/>
                  </a:schemeClr>
                </a:solidFill>
                <a:latin typeface="+mn-lt"/>
              </a:rPr>
              <a:t>ή +μόνο  σε διάσπαρτα κύτταρα, ενίοτε πιο έντονη σε παγιδευμένες φωλιές συνήθως με διαυγές κυτταρόπλασμα, εντός της κεντρικής ουλής)</a:t>
            </a:r>
            <a:r>
              <a:rPr lang="en-US" sz="1600" dirty="0" smtClean="0">
                <a:solidFill>
                  <a:schemeClr val="bg2">
                    <a:lumMod val="10000"/>
                  </a:schemeClr>
                </a:solidFill>
                <a:latin typeface="+mn-lt"/>
              </a:rPr>
              <a:t>. </a:t>
            </a:r>
            <a:r>
              <a:rPr lang="en-US" sz="1600" dirty="0" smtClean="0">
                <a:solidFill>
                  <a:schemeClr val="bg2">
                    <a:lumMod val="10000"/>
                  </a:schemeClr>
                </a:solidFill>
                <a:effectLst>
                  <a:outerShdw blurRad="38100" dist="38100" dir="2700000" algn="tl">
                    <a:srgbClr val="000000">
                      <a:alpha val="43137"/>
                    </a:srgbClr>
                  </a:outerShdw>
                </a:effectLst>
                <a:latin typeface="+mn-lt"/>
              </a:rPr>
              <a:t>H </a:t>
            </a:r>
            <a:r>
              <a:rPr lang="el-GR" sz="1600" dirty="0" smtClean="0">
                <a:solidFill>
                  <a:schemeClr val="bg2">
                    <a:lumMod val="10000"/>
                  </a:schemeClr>
                </a:solidFill>
                <a:effectLst>
                  <a:outerShdw blurRad="38100" dist="38100" dir="2700000" algn="tl">
                    <a:srgbClr val="000000">
                      <a:alpha val="43137"/>
                    </a:srgbClr>
                  </a:outerShdw>
                </a:effectLst>
                <a:latin typeface="+mn-lt"/>
              </a:rPr>
              <a:t>χειρουργική αφαίρεση επαρκεί θεραπευτικώς</a:t>
            </a:r>
            <a:r>
              <a:rPr lang="el-GR" sz="1600" dirty="0" smtClean="0">
                <a:solidFill>
                  <a:schemeClr val="bg2">
                    <a:lumMod val="10000"/>
                  </a:schemeClr>
                </a:solidFill>
                <a:latin typeface="+mn-lt"/>
              </a:rPr>
              <a:t>.</a:t>
            </a:r>
            <a:r>
              <a:rPr lang="el-GR" sz="1800" dirty="0" smtClean="0">
                <a:solidFill>
                  <a:schemeClr val="bg2">
                    <a:lumMod val="10000"/>
                  </a:schemeClr>
                </a:solidFill>
                <a:effectLst>
                  <a:outerShdw blurRad="38100" dist="38100" dir="2700000" algn="tl">
                    <a:srgbClr val="000000">
                      <a:alpha val="43137"/>
                    </a:srgbClr>
                  </a:outerShdw>
                </a:effectLst>
                <a:latin typeface="+mn-lt"/>
              </a:rPr>
              <a:t/>
            </a:r>
            <a:br>
              <a:rPr lang="el-GR" sz="1800" dirty="0" smtClean="0">
                <a:solidFill>
                  <a:schemeClr val="bg2">
                    <a:lumMod val="10000"/>
                  </a:schemeClr>
                </a:solidFill>
                <a:effectLst>
                  <a:outerShdw blurRad="38100" dist="38100" dir="2700000" algn="tl">
                    <a:srgbClr val="000000">
                      <a:alpha val="43137"/>
                    </a:srgbClr>
                  </a:outerShdw>
                </a:effectLst>
                <a:latin typeface="+mn-lt"/>
              </a:rPr>
            </a:br>
            <a:r>
              <a:rPr lang="el-GR" sz="1800" dirty="0" smtClean="0">
                <a:solidFill>
                  <a:schemeClr val="bg2">
                    <a:lumMod val="10000"/>
                  </a:schemeClr>
                </a:solidFill>
                <a:latin typeface="+mn-lt"/>
              </a:rPr>
              <a:t/>
            </a:r>
            <a:br>
              <a:rPr lang="el-GR" sz="1800" dirty="0" smtClean="0">
                <a:solidFill>
                  <a:schemeClr val="bg2">
                    <a:lumMod val="10000"/>
                  </a:schemeClr>
                </a:solidFill>
                <a:latin typeface="+mn-lt"/>
              </a:rPr>
            </a:br>
            <a:endParaRPr lang="el-GR" sz="1800" b="1" spc="300" dirty="0">
              <a:solidFill>
                <a:schemeClr val="bg2">
                  <a:lumMod val="10000"/>
                </a:schemeClr>
              </a:solidFill>
              <a:latin typeface="+mn-lt"/>
            </a:endParaRPr>
          </a:p>
        </p:txBody>
      </p:sp>
      <p:pic>
        <p:nvPicPr>
          <p:cNvPr id="40962" name="Picture 2" descr="C:\Users\αγαπουλακι\Desktop\Kidney_Oncocytoma11.jpg"/>
          <p:cNvPicPr>
            <a:picLocks noChangeAspect="1" noChangeArrowheads="1"/>
          </p:cNvPicPr>
          <p:nvPr/>
        </p:nvPicPr>
        <p:blipFill>
          <a:blip r:embed="rId2"/>
          <a:srcRect/>
          <a:stretch>
            <a:fillRect/>
          </a:stretch>
        </p:blipFill>
        <p:spPr bwMode="auto">
          <a:xfrm rot="16200000">
            <a:off x="-414152" y="3200180"/>
            <a:ext cx="4000528" cy="2886535"/>
          </a:xfrm>
          <a:prstGeom prst="rect">
            <a:avLst/>
          </a:prstGeom>
          <a:noFill/>
        </p:spPr>
      </p:pic>
      <p:pic>
        <p:nvPicPr>
          <p:cNvPr id="40963" name="Picture 3" descr="C:\Users\αγαπουλακι\Desktop\Kidney_Oncocytoma1.jpg"/>
          <p:cNvPicPr>
            <a:picLocks noChangeAspect="1" noChangeArrowheads="1"/>
          </p:cNvPicPr>
          <p:nvPr/>
        </p:nvPicPr>
        <p:blipFill>
          <a:blip r:embed="rId3"/>
          <a:srcRect/>
          <a:stretch>
            <a:fillRect/>
          </a:stretch>
        </p:blipFill>
        <p:spPr bwMode="auto">
          <a:xfrm rot="5400000">
            <a:off x="2577011" y="3209411"/>
            <a:ext cx="4000528" cy="2868070"/>
          </a:xfrm>
          <a:prstGeom prst="rect">
            <a:avLst/>
          </a:prstGeom>
          <a:noFill/>
        </p:spPr>
      </p:pic>
      <p:pic>
        <p:nvPicPr>
          <p:cNvPr id="40964" name="Picture 4" descr="C:\Users\αγαπουλακι\Desktop\Kidney_Oncocytoma4.jpg"/>
          <p:cNvPicPr>
            <a:picLocks noChangeAspect="1" noChangeArrowheads="1"/>
          </p:cNvPicPr>
          <p:nvPr/>
        </p:nvPicPr>
        <p:blipFill>
          <a:blip r:embed="rId4"/>
          <a:srcRect/>
          <a:stretch>
            <a:fillRect/>
          </a:stretch>
        </p:blipFill>
        <p:spPr bwMode="auto">
          <a:xfrm rot="5400000">
            <a:off x="5512124" y="3203256"/>
            <a:ext cx="4000528" cy="2880380"/>
          </a:xfrm>
          <a:prstGeom prst="rect">
            <a:avLst/>
          </a:prstGeom>
          <a:noFill/>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428604"/>
          </a:xfrm>
        </p:spPr>
        <p:txBody>
          <a:bodyPr>
            <a:noAutofit/>
          </a:bodyPr>
          <a:lstStyle/>
          <a:p>
            <a:pPr algn="ctr"/>
            <a:r>
              <a:rPr lang="el-GR" sz="2400" dirty="0" smtClean="0">
                <a:solidFill>
                  <a:schemeClr val="bg2">
                    <a:lumMod val="10000"/>
                  </a:schemeClr>
                </a:solidFill>
                <a:latin typeface="+mn-lt"/>
              </a:rPr>
              <a:t>ΕΥΡΗΜΑΤΑ  </a:t>
            </a:r>
            <a:r>
              <a:rPr lang="el-GR" sz="2400" b="1" u="sng" spc="600" dirty="0" smtClean="0">
                <a:solidFill>
                  <a:schemeClr val="bg2">
                    <a:lumMod val="10000"/>
                  </a:schemeClr>
                </a:solidFill>
                <a:effectLst>
                  <a:outerShdw blurRad="38100" dist="38100" dir="2700000" algn="tl">
                    <a:srgbClr val="000000">
                      <a:alpha val="43137"/>
                    </a:srgbClr>
                  </a:outerShdw>
                </a:effectLst>
                <a:latin typeface="+mn-lt"/>
              </a:rPr>
              <a:t>ΑΣΥΜΒΑΤΑ</a:t>
            </a:r>
            <a:r>
              <a:rPr lang="el-GR" sz="2400" dirty="0" smtClean="0">
                <a:solidFill>
                  <a:schemeClr val="bg2">
                    <a:lumMod val="10000"/>
                  </a:schemeClr>
                </a:solidFill>
                <a:latin typeface="+mn-lt"/>
              </a:rPr>
              <a:t> ΜΕ ΔΙΑΓΝΩΣΗ ΟΓΚΟΚΥΤΩΜΑΤΟΣ</a:t>
            </a:r>
            <a:endParaRPr lang="el-GR" sz="2400" dirty="0">
              <a:solidFill>
                <a:schemeClr val="bg2">
                  <a:lumMod val="10000"/>
                </a:schemeClr>
              </a:solidFill>
              <a:latin typeface="+mn-lt"/>
            </a:endParaRPr>
          </a:p>
        </p:txBody>
      </p:sp>
      <p:sp>
        <p:nvSpPr>
          <p:cNvPr id="3" name="2 - Θέση περιεχομένου"/>
          <p:cNvSpPr>
            <a:spLocks noGrp="1"/>
          </p:cNvSpPr>
          <p:nvPr>
            <p:ph idx="1"/>
          </p:nvPr>
        </p:nvSpPr>
        <p:spPr>
          <a:xfrm>
            <a:off x="0" y="357166"/>
            <a:ext cx="9144000" cy="6500834"/>
          </a:xfrm>
        </p:spPr>
        <p:txBody>
          <a:bodyPr>
            <a:noAutofit/>
          </a:bodyPr>
          <a:lstStyle/>
          <a:p>
            <a:pPr algn="just"/>
            <a:r>
              <a:rPr lang="el-GR" sz="2800" spc="600" dirty="0" smtClean="0"/>
              <a:t>Μακρο</a:t>
            </a:r>
            <a:r>
              <a:rPr lang="el-GR" sz="2800" dirty="0" smtClean="0"/>
              <a:t>σκοπικώς αντιληπτή διήθηση αγγείων-</a:t>
            </a:r>
            <a:r>
              <a:rPr lang="el-GR" sz="2800" dirty="0" err="1" smtClean="0"/>
              <a:t>περινεφρικού</a:t>
            </a:r>
            <a:r>
              <a:rPr lang="el-GR" sz="2800" dirty="0" smtClean="0"/>
              <a:t> λίπους</a:t>
            </a:r>
          </a:p>
          <a:p>
            <a:pPr algn="just"/>
            <a:r>
              <a:rPr lang="el-GR" sz="2800" dirty="0" smtClean="0"/>
              <a:t>Γνήσια θηλώδης αρχιτεκτονική</a:t>
            </a:r>
            <a:r>
              <a:rPr lang="en-US" sz="2800" dirty="0" smtClean="0"/>
              <a:t> </a:t>
            </a:r>
            <a:r>
              <a:rPr lang="en-US" sz="1400" dirty="0" smtClean="0"/>
              <a:t>(</a:t>
            </a:r>
            <a:r>
              <a:rPr lang="el-GR" sz="1400" dirty="0" smtClean="0"/>
              <a:t>πρόκειται τότε  για ογκοκυτταρικό θηλώδες ΝΚΚ)</a:t>
            </a:r>
          </a:p>
          <a:p>
            <a:pPr algn="just"/>
            <a:r>
              <a:rPr lang="el-GR" sz="2800" dirty="0" smtClean="0"/>
              <a:t>Ατρακτοκυτταρικές ή σαρκωματώδεις περιοχές</a:t>
            </a:r>
            <a:r>
              <a:rPr lang="en-US" sz="2800" dirty="0" smtClean="0"/>
              <a:t>, </a:t>
            </a:r>
            <a:r>
              <a:rPr lang="el-GR" sz="2800" dirty="0" smtClean="0"/>
              <a:t>νέκρωση</a:t>
            </a:r>
          </a:p>
          <a:p>
            <a:pPr algn="just"/>
            <a:r>
              <a:rPr lang="el-GR" sz="2800" dirty="0" smtClean="0"/>
              <a:t>Διάχυτη, έντονη θετική χρώση κολλοειδούς σιδήρου </a:t>
            </a:r>
            <a:r>
              <a:rPr lang="en-US" sz="2800" dirty="0" smtClean="0"/>
              <a:t>Hale</a:t>
            </a:r>
            <a:endParaRPr lang="el-GR" sz="2800" dirty="0" smtClean="0"/>
          </a:p>
          <a:p>
            <a:pPr algn="just"/>
            <a:r>
              <a:rPr lang="el-GR" sz="2800" u="sng" dirty="0" smtClean="0"/>
              <a:t>Συχνές (σε περισσότερα του ενός οπτικά πεδία Χ20) ή άτυπες </a:t>
            </a:r>
            <a:r>
              <a:rPr lang="el-GR" sz="2800" b="1" u="sng" dirty="0" smtClean="0">
                <a:effectLst>
                  <a:outerShdw blurRad="38100" dist="38100" dir="2700000" algn="tl">
                    <a:srgbClr val="000000">
                      <a:alpha val="43137"/>
                    </a:srgbClr>
                  </a:outerShdw>
                </a:effectLst>
              </a:rPr>
              <a:t>μιτώσεις</a:t>
            </a:r>
            <a:r>
              <a:rPr lang="el-GR" sz="2800" b="1" dirty="0" smtClean="0"/>
              <a:t>.  </a:t>
            </a:r>
            <a:r>
              <a:rPr lang="el-GR" sz="2800" dirty="0" smtClean="0"/>
              <a:t>Σε αυτή την περίπτωση πρόκειται για</a:t>
            </a:r>
            <a:r>
              <a:rPr lang="en-US" sz="2800" dirty="0" smtClean="0"/>
              <a:t>:</a:t>
            </a:r>
            <a:endParaRPr lang="el-GR" sz="2800" dirty="0" smtClean="0"/>
          </a:p>
          <a:p>
            <a:pPr algn="ctr">
              <a:buNone/>
            </a:pPr>
            <a:r>
              <a:rPr lang="el-GR" sz="2800" dirty="0" smtClean="0">
                <a:solidFill>
                  <a:schemeClr val="bg2">
                    <a:lumMod val="10000"/>
                  </a:schemeClr>
                </a:solidFill>
              </a:rPr>
              <a:t>   </a:t>
            </a:r>
            <a:r>
              <a:rPr lang="en-US" sz="2800" dirty="0" smtClean="0">
                <a:solidFill>
                  <a:schemeClr val="tx2">
                    <a:lumMod val="50000"/>
                  </a:schemeClr>
                </a:solidFill>
              </a:rPr>
              <a:t>A</a:t>
            </a:r>
            <a:r>
              <a:rPr lang="el-GR" sz="2800" dirty="0" smtClean="0">
                <a:solidFill>
                  <a:schemeClr val="tx2">
                    <a:lumMod val="50000"/>
                  </a:schemeClr>
                </a:solidFill>
              </a:rPr>
              <a:t>ταξινόμητο, </a:t>
            </a:r>
            <a:r>
              <a:rPr lang="el-GR" sz="2800" dirty="0" smtClean="0">
                <a:solidFill>
                  <a:schemeClr val="tx2">
                    <a:lumMod val="50000"/>
                  </a:schemeClr>
                </a:solidFill>
                <a:effectLst>
                  <a:outerShdw blurRad="38100" dist="38100" dir="2700000" algn="tl">
                    <a:srgbClr val="000000">
                      <a:alpha val="43137"/>
                    </a:srgbClr>
                  </a:outerShdw>
                </a:effectLst>
              </a:rPr>
              <a:t>χαμηλόβαθμης κακοήθειας</a:t>
            </a:r>
            <a:r>
              <a:rPr lang="el-GR" sz="2800" dirty="0" smtClean="0">
                <a:solidFill>
                  <a:schemeClr val="tx2">
                    <a:lumMod val="50000"/>
                  </a:schemeClr>
                </a:solidFill>
              </a:rPr>
              <a:t>,</a:t>
            </a:r>
            <a:endParaRPr lang="en-US" sz="2800" dirty="0" smtClean="0">
              <a:solidFill>
                <a:schemeClr val="tx2">
                  <a:lumMod val="50000"/>
                </a:schemeClr>
              </a:solidFill>
            </a:endParaRPr>
          </a:p>
          <a:p>
            <a:pPr algn="ctr">
              <a:buNone/>
            </a:pPr>
            <a:r>
              <a:rPr lang="el-GR" sz="2800" dirty="0" smtClean="0">
                <a:solidFill>
                  <a:schemeClr val="tx2">
                    <a:lumMod val="50000"/>
                  </a:schemeClr>
                </a:solidFill>
              </a:rPr>
              <a:t>ογκοκυτταρικής ποικιλίας</a:t>
            </a:r>
            <a:r>
              <a:rPr lang="en-US" sz="2800" dirty="0" smtClean="0">
                <a:solidFill>
                  <a:schemeClr val="tx2">
                    <a:lumMod val="50000"/>
                  </a:schemeClr>
                </a:solidFill>
              </a:rPr>
              <a:t> </a:t>
            </a:r>
            <a:r>
              <a:rPr lang="el-GR" sz="2800" dirty="0" smtClean="0">
                <a:solidFill>
                  <a:schemeClr val="tx2">
                    <a:lumMod val="50000"/>
                  </a:schemeClr>
                </a:solidFill>
              </a:rPr>
              <a:t>ΝΚΚ : </a:t>
            </a:r>
            <a:r>
              <a:rPr lang="en-US" sz="2800" dirty="0" smtClean="0">
                <a:solidFill>
                  <a:schemeClr val="tx2">
                    <a:lumMod val="50000"/>
                  </a:schemeClr>
                </a:solidFill>
              </a:rPr>
              <a:t/>
            </a:r>
            <a:br>
              <a:rPr lang="en-US" sz="2800" dirty="0" smtClean="0">
                <a:solidFill>
                  <a:schemeClr val="tx2">
                    <a:lumMod val="50000"/>
                  </a:schemeClr>
                </a:solidFill>
              </a:rPr>
            </a:br>
            <a:r>
              <a:rPr lang="el-GR" sz="2800" dirty="0" smtClean="0">
                <a:solidFill>
                  <a:schemeClr val="tx2">
                    <a:lumMod val="50000"/>
                  </a:schemeClr>
                </a:solidFill>
              </a:rPr>
              <a:t>Σπάνιοι όγκοι, στενά προσομοιάζοντες με ογκοκυτώματα αλλά με </a:t>
            </a:r>
            <a:r>
              <a:rPr lang="el-GR" sz="2800" i="1" dirty="0" smtClean="0">
                <a:solidFill>
                  <a:schemeClr val="tx2">
                    <a:lumMod val="50000"/>
                  </a:schemeClr>
                </a:solidFill>
              </a:rPr>
              <a:t>ασυνήθη χαρακτηριστικά  </a:t>
            </a:r>
            <a:r>
              <a:rPr lang="el-GR" sz="2800" dirty="0" smtClean="0">
                <a:solidFill>
                  <a:schemeClr val="tx2">
                    <a:lumMod val="50000"/>
                  </a:schemeClr>
                </a:solidFill>
              </a:rPr>
              <a:t>όπως διάταξη σε ταπήτια και </a:t>
            </a:r>
            <a:r>
              <a:rPr lang="el-GR" sz="2800" b="1" dirty="0" smtClean="0">
                <a:solidFill>
                  <a:schemeClr val="tx2">
                    <a:lumMod val="50000"/>
                  </a:schemeClr>
                </a:solidFill>
              </a:rPr>
              <a:t>εμφανείς μιτώσεις</a:t>
            </a:r>
            <a:r>
              <a:rPr lang="el-GR" sz="2800" dirty="0" smtClean="0">
                <a:solidFill>
                  <a:schemeClr val="tx2">
                    <a:lumMod val="50000"/>
                  </a:schemeClr>
                </a:solidFill>
              </a:rPr>
              <a:t>, συμπεριλαμβανομένων ατύπων μιτώσεων, </a:t>
            </a:r>
            <a:r>
              <a:rPr lang="el-GR" sz="2800" u="sng" dirty="0" smtClean="0">
                <a:solidFill>
                  <a:schemeClr val="tx2">
                    <a:lumMod val="50000"/>
                  </a:schemeClr>
                </a:solidFill>
              </a:rPr>
              <a:t>εν τη απουσία των πυρηνικών χαρακτηριστικών του χρωμόφοβου ΝΚΚ</a:t>
            </a:r>
            <a:r>
              <a:rPr lang="el-GR" sz="2800" dirty="0" smtClean="0">
                <a:solidFill>
                  <a:schemeClr val="tx2">
                    <a:lumMod val="50000"/>
                  </a:schemeClr>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0" y="0"/>
            <a:ext cx="9144000" cy="642918"/>
          </a:xfrm>
        </p:spPr>
        <p:txBody>
          <a:bodyPr>
            <a:normAutofit/>
          </a:bodyPr>
          <a:lstStyle/>
          <a:p>
            <a:pPr algn="ctr"/>
            <a:r>
              <a:rPr lang="el-GR" sz="2800" b="1" dirty="0" smtClean="0">
                <a:solidFill>
                  <a:schemeClr val="tx2">
                    <a:lumMod val="50000"/>
                  </a:schemeClr>
                </a:solidFill>
                <a:effectLst>
                  <a:outerShdw blurRad="38100" dist="38100" dir="2700000" algn="tl">
                    <a:srgbClr val="000000">
                      <a:alpha val="43137"/>
                    </a:srgbClr>
                  </a:outerShdw>
                </a:effectLst>
                <a:latin typeface="+mn-lt"/>
              </a:rPr>
              <a:t>(Κλασική) Ηωσινόφιλη υποποικιλία χρωμόφοβου ΝΚΚ</a:t>
            </a:r>
            <a:endParaRPr lang="el-GR" sz="2800" b="1" dirty="0">
              <a:solidFill>
                <a:schemeClr val="tx2">
                  <a:lumMod val="50000"/>
                </a:schemeClr>
              </a:solidFill>
              <a:effectLst>
                <a:outerShdw blurRad="38100" dist="38100" dir="2700000" algn="tl">
                  <a:srgbClr val="000000">
                    <a:alpha val="43137"/>
                  </a:srgbClr>
                </a:outerShdw>
              </a:effectLst>
              <a:latin typeface="+mn-lt"/>
            </a:endParaRPr>
          </a:p>
        </p:txBody>
      </p:sp>
      <p:sp>
        <p:nvSpPr>
          <p:cNvPr id="50177" name="Rectangle 1"/>
          <p:cNvSpPr>
            <a:spLocks noChangeArrowheads="1"/>
          </p:cNvSpPr>
          <p:nvPr/>
        </p:nvSpPr>
        <p:spPr bwMode="auto">
          <a:xfrm>
            <a:off x="0" y="928670"/>
            <a:ext cx="914400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l-GR" sz="1600" b="1" dirty="0" smtClean="0">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Τουλάχιστον </a:t>
            </a:r>
            <a:r>
              <a:rPr lang="el-GR" sz="1600" b="1" i="1" u="sng" spc="300" dirty="0" smtClean="0">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κατά θέσεις</a:t>
            </a:r>
            <a:r>
              <a:rPr lang="en-US" sz="1600" i="1" spc="300" dirty="0" smtClean="0">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a:t>
            </a:r>
            <a:r>
              <a:rPr lang="el-GR" sz="1600" dirty="0" smtClean="0">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 διακριτές </a:t>
            </a:r>
            <a:r>
              <a:rPr lang="el-GR" sz="1600" b="1" dirty="0" smtClean="0">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α</a:t>
            </a:r>
            <a:r>
              <a:rPr kumimoji="0" lang="el-GR" sz="1600" b="1" i="0" u="none" strike="noStrike" cap="none" normalizeH="0" baseline="0" dirty="0" smtClean="0">
                <a:ln>
                  <a:noFill/>
                </a:ln>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νωμαλίες πυρηνικών μεμβρανών </a:t>
            </a:r>
            <a:r>
              <a:rPr kumimoji="0" lang="el-GR" sz="1600" b="0" i="0" u="none" strike="noStrike" cap="none" normalizeH="0" baseline="0" dirty="0" smtClean="0">
                <a:ln>
                  <a:noFill/>
                </a:ln>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(«σταφιδιασμένοι» πυρήνες), με </a:t>
            </a:r>
            <a:r>
              <a:rPr kumimoji="0" lang="el-GR" sz="1600" b="1" i="0" u="none" strike="noStrike" cap="none" normalizeH="0" baseline="0" dirty="0" smtClean="0">
                <a:ln>
                  <a:noFill/>
                </a:ln>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περιπυρηνικές άλως</a:t>
            </a:r>
            <a:r>
              <a:rPr lang="en-US" sz="1600" b="1" dirty="0" smtClean="0">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 </a:t>
            </a:r>
            <a:r>
              <a:rPr lang="en-US" sz="1600" dirty="0" smtClean="0">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a:t>
            </a:r>
            <a:r>
              <a:rPr kumimoji="0" lang="en-US" sz="1600" b="0" i="0" u="none" strike="noStrike" cap="none" normalizeH="0" baseline="0" dirty="0" smtClean="0">
                <a:ln>
                  <a:noFill/>
                </a:ln>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 </a:t>
            </a:r>
            <a:r>
              <a:rPr lang="en-US" sz="1600" dirty="0" smtClean="0">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o</a:t>
            </a:r>
            <a:r>
              <a:rPr kumimoji="0" lang="el-GR" sz="1600" b="0" i="0" u="none" strike="noStrike" cap="none" normalizeH="0" baseline="0" dirty="0" smtClean="0">
                <a:ln>
                  <a:noFill/>
                </a:ln>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ι πυρήνες τόσο της κλασικής όσο και της ηωσινόφιλης ποικιλίας του χρωμόφοβου ΝΚΚ μοιάζουν </a:t>
            </a:r>
            <a:r>
              <a:rPr kumimoji="0" lang="en-US" sz="1600" b="0" i="0" u="none" strike="noStrike" cap="none" normalizeH="0" baseline="0" dirty="0" smtClean="0">
                <a:ln>
                  <a:noFill/>
                </a:ln>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a:t>
            </a:r>
            <a:r>
              <a:rPr kumimoji="0" lang="el-GR" sz="1600" b="0" i="0" u="none" strike="noStrike" cap="none" normalizeH="0" baseline="0" dirty="0" smtClean="0">
                <a:ln>
                  <a:noFill/>
                </a:ln>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 συχνά τα διπύρηνα κύτταρα,</a:t>
            </a:r>
            <a:r>
              <a:rPr kumimoji="0" lang="el-GR" sz="1600" b="0" i="0" u="none" strike="noStrike" cap="none" normalizeH="0" dirty="0" smtClean="0">
                <a:ln>
                  <a:noFill/>
                </a:ln>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 </a:t>
            </a:r>
            <a:r>
              <a:rPr lang="el-GR" sz="1600" dirty="0" smtClean="0">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κυτταρόπλασμα ογκώδες -ενίοτε αποκρύπτον τον πυρήνα- , ημιδιαφανές ή ωχρό οξύφιλο, </a:t>
            </a:r>
            <a:r>
              <a:rPr lang="el-GR" sz="1600" b="1" dirty="0" smtClean="0">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έντονα περιγεγραμμένες κυτταροπλασματικές μεμβράνες.</a:t>
            </a:r>
            <a:r>
              <a:rPr kumimoji="0" lang="el-GR" sz="1600" b="1" i="0" u="none" strike="noStrike" cap="none" normalizeH="0" baseline="0" dirty="0" smtClean="0">
                <a:ln>
                  <a:noFill/>
                </a:ln>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 </a:t>
            </a:r>
            <a:r>
              <a:rPr kumimoji="0" lang="el-GR" sz="1600" b="0" i="0" u="none" strike="noStrike" cap="none" normalizeH="0" baseline="0" dirty="0" smtClean="0">
                <a:ln>
                  <a:noFill/>
                </a:ln>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 </a:t>
            </a:r>
            <a:r>
              <a:rPr kumimoji="0" lang="en-US" sz="1600" b="1" i="0" u="none" strike="noStrike" cap="none" normalizeH="0" baseline="0" dirty="0" smtClean="0">
                <a:ln>
                  <a:noFill/>
                </a:ln>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H </a:t>
            </a:r>
            <a:r>
              <a:rPr kumimoji="0" lang="el-GR" sz="1600" b="1" i="0" u="none" strike="noStrike" cap="none" normalizeH="0" baseline="0" dirty="0" smtClean="0">
                <a:ln>
                  <a:noFill/>
                </a:ln>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ταυτοποίηση</a:t>
            </a:r>
            <a:r>
              <a:rPr kumimoji="0" lang="el-GR" sz="1600" b="1" i="0" u="none" strike="noStrike" cap="none" normalizeH="0" dirty="0" smtClean="0">
                <a:ln>
                  <a:noFill/>
                </a:ln>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 </a:t>
            </a:r>
            <a:r>
              <a:rPr kumimoji="0" lang="el-GR" sz="1600" b="1" i="0" u="none" strike="noStrike" cap="none" normalizeH="0" dirty="0" err="1" smtClean="0">
                <a:ln>
                  <a:noFill/>
                </a:ln>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χρωμόφοβου</a:t>
            </a:r>
            <a:r>
              <a:rPr kumimoji="0" lang="el-GR" sz="1600" b="1" i="0" u="none" strike="noStrike" cap="none" normalizeH="0" dirty="0" smtClean="0">
                <a:ln>
                  <a:noFill/>
                </a:ln>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 ΝΚΚ βελτιώνει σημαντικά την πρόγνωση </a:t>
            </a:r>
            <a:r>
              <a:rPr kumimoji="0" lang="el-GR" sz="1600" b="0" i="0" u="none" strike="noStrike" cap="none" normalizeH="0" dirty="0" smtClean="0">
                <a:ln>
                  <a:noFill/>
                </a:ln>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συγκριτικά με το </a:t>
            </a:r>
            <a:r>
              <a:rPr kumimoji="0" lang="el-GR" sz="1600" b="0" i="0" u="none" strike="noStrike" cap="none" normalizeH="0" dirty="0" err="1" smtClean="0">
                <a:ln>
                  <a:noFill/>
                </a:ln>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διαυγοκυτταρικό</a:t>
            </a:r>
            <a:r>
              <a:rPr kumimoji="0" lang="el-GR" sz="1600" b="0" i="0" u="none" strike="noStrike" cap="none" normalizeH="0" dirty="0" smtClean="0">
                <a:ln>
                  <a:noFill/>
                </a:ln>
                <a:solidFill>
                  <a:srgbClr val="414042"/>
                </a:solidFill>
                <a:effectLst>
                  <a:outerShdw blurRad="38100" dist="38100" dir="2700000" algn="tl">
                    <a:srgbClr val="000000">
                      <a:alpha val="43137"/>
                    </a:srgbClr>
                  </a:outerShdw>
                </a:effectLst>
                <a:ea typeface="Times New Roman" pitchFamily="18" charset="0"/>
                <a:cs typeface="Times New Roman" pitchFamily="18" charset="0"/>
              </a:rPr>
              <a:t> ΝΚΚ.</a:t>
            </a:r>
            <a:endParaRPr kumimoji="0" lang="el-GR" sz="1600" b="0" i="0" u="none" strike="noStrike" cap="none" normalizeH="0" baseline="0" dirty="0" smtClean="0">
              <a:ln>
                <a:noFill/>
              </a:ln>
              <a:solidFill>
                <a:schemeClr val="tx1"/>
              </a:solidFill>
              <a:effectLst>
                <a:outerShdw blurRad="38100" dist="38100" dir="2700000" algn="tl">
                  <a:srgbClr val="000000">
                    <a:alpha val="43137"/>
                  </a:srgbClr>
                </a:outerShdw>
              </a:effectLst>
              <a:cs typeface="Arial" pitchFamily="34" charset="0"/>
            </a:endParaRPr>
          </a:p>
        </p:txBody>
      </p:sp>
      <p:pic>
        <p:nvPicPr>
          <p:cNvPr id="40962" name="Picture 2" descr="C:\Users\KAV-AGRO\Desktop\Kidney_ChromophobeRCC8_Eos.jpg"/>
          <p:cNvPicPr>
            <a:picLocks noChangeAspect="1" noChangeArrowheads="1"/>
          </p:cNvPicPr>
          <p:nvPr/>
        </p:nvPicPr>
        <p:blipFill>
          <a:blip r:embed="rId3" cstate="print"/>
          <a:srcRect/>
          <a:stretch>
            <a:fillRect/>
          </a:stretch>
        </p:blipFill>
        <p:spPr bwMode="auto">
          <a:xfrm rot="5400000">
            <a:off x="-449185" y="3265609"/>
            <a:ext cx="4065705" cy="2952328"/>
          </a:xfrm>
          <a:prstGeom prst="rect">
            <a:avLst/>
          </a:prstGeom>
          <a:noFill/>
        </p:spPr>
      </p:pic>
      <p:pic>
        <p:nvPicPr>
          <p:cNvPr id="40963" name="Picture 3" descr="C:\Users\KAV-AGRO\Desktop\Kidney_ChromophobeRCC12.jpg"/>
          <p:cNvPicPr>
            <a:picLocks noChangeAspect="1" noChangeArrowheads="1"/>
          </p:cNvPicPr>
          <p:nvPr/>
        </p:nvPicPr>
        <p:blipFill>
          <a:blip r:embed="rId4" cstate="print"/>
          <a:srcRect/>
          <a:stretch>
            <a:fillRect/>
          </a:stretch>
        </p:blipFill>
        <p:spPr bwMode="auto">
          <a:xfrm rot="5400000">
            <a:off x="5585429" y="3279667"/>
            <a:ext cx="4032449" cy="2890956"/>
          </a:xfrm>
          <a:prstGeom prst="rect">
            <a:avLst/>
          </a:prstGeom>
          <a:noFill/>
        </p:spPr>
      </p:pic>
      <p:pic>
        <p:nvPicPr>
          <p:cNvPr id="40964" name="Picture 4" descr="C:\Users\KAV-AGRO\Desktop\Kidney_ChromophobeRCC21_Eos.jpg"/>
          <p:cNvPicPr>
            <a:picLocks noChangeAspect="1" noChangeArrowheads="1"/>
          </p:cNvPicPr>
          <p:nvPr/>
        </p:nvPicPr>
        <p:blipFill>
          <a:blip r:embed="rId5" cstate="print"/>
          <a:srcRect/>
          <a:stretch>
            <a:fillRect/>
          </a:stretch>
        </p:blipFill>
        <p:spPr bwMode="auto">
          <a:xfrm rot="5400000">
            <a:off x="2591780" y="3248980"/>
            <a:ext cx="4032448" cy="295232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28736"/>
          </a:xfrm>
        </p:spPr>
        <p:txBody>
          <a:bodyPr>
            <a:normAutofit fontScale="90000"/>
          </a:bodyPr>
          <a:lstStyle/>
          <a:p>
            <a:pPr algn="ctr"/>
            <a:r>
              <a:rPr lang="el-GR" sz="2700" dirty="0" smtClean="0">
                <a:solidFill>
                  <a:schemeClr val="bg2">
                    <a:lumMod val="10000"/>
                  </a:schemeClr>
                </a:solidFill>
                <a:effectLst>
                  <a:outerShdw blurRad="38100" dist="38100" dir="2700000" algn="tl">
                    <a:srgbClr val="000000">
                      <a:alpha val="43137"/>
                    </a:srgbClr>
                  </a:outerShdw>
                </a:effectLst>
                <a:latin typeface="+mn-lt"/>
              </a:rPr>
              <a:t>Δυσταξινόμητος  </a:t>
            </a:r>
            <a:r>
              <a:rPr lang="el-GR" sz="2700" spc="300" dirty="0" smtClean="0">
                <a:solidFill>
                  <a:schemeClr val="bg2">
                    <a:lumMod val="10000"/>
                  </a:schemeClr>
                </a:solidFill>
                <a:effectLst>
                  <a:outerShdw blurRad="38100" dist="38100" dir="2700000" algn="tl">
                    <a:srgbClr val="000000">
                      <a:alpha val="43137"/>
                    </a:srgbClr>
                  </a:outerShdw>
                </a:effectLst>
                <a:latin typeface="+mn-lt"/>
              </a:rPr>
              <a:t>υβριδιακός </a:t>
            </a:r>
            <a:r>
              <a:rPr lang="el-GR" sz="2700" dirty="0" smtClean="0">
                <a:solidFill>
                  <a:schemeClr val="bg2">
                    <a:lumMod val="10000"/>
                  </a:schemeClr>
                </a:solidFill>
                <a:effectLst>
                  <a:outerShdw blurRad="38100" dist="38100" dir="2700000" algn="tl">
                    <a:srgbClr val="000000">
                      <a:alpha val="43137"/>
                    </a:srgbClr>
                  </a:outerShdw>
                </a:effectLst>
                <a:latin typeface="+mn-lt"/>
              </a:rPr>
              <a:t>ογκοκυτταρικός/χρωμόφοβος όγκος</a:t>
            </a:r>
            <a:r>
              <a:rPr lang="el-GR" sz="3600" dirty="0" smtClean="0">
                <a:solidFill>
                  <a:schemeClr val="bg2">
                    <a:lumMod val="10000"/>
                  </a:schemeClr>
                </a:solidFill>
                <a:effectLst>
                  <a:outerShdw blurRad="38100" dist="38100" dir="2700000" algn="tl">
                    <a:srgbClr val="000000">
                      <a:alpha val="43137"/>
                    </a:srgbClr>
                  </a:outerShdw>
                </a:effectLst>
                <a:latin typeface="+mn-lt"/>
              </a:rPr>
              <a:t/>
            </a:r>
            <a:br>
              <a:rPr lang="el-GR" sz="3600" dirty="0" smtClean="0">
                <a:solidFill>
                  <a:schemeClr val="bg2">
                    <a:lumMod val="10000"/>
                  </a:schemeClr>
                </a:solidFill>
                <a:effectLst>
                  <a:outerShdw blurRad="38100" dist="38100" dir="2700000" algn="tl">
                    <a:srgbClr val="000000">
                      <a:alpha val="43137"/>
                    </a:srgbClr>
                  </a:outerShdw>
                </a:effectLst>
                <a:latin typeface="+mn-lt"/>
              </a:rPr>
            </a:br>
            <a:r>
              <a:rPr lang="el-GR" sz="1300" dirty="0" smtClean="0">
                <a:solidFill>
                  <a:schemeClr val="bg2">
                    <a:lumMod val="10000"/>
                  </a:schemeClr>
                </a:solidFill>
                <a:effectLst>
                  <a:outerShdw blurRad="38100" dist="38100" dir="2700000" algn="tl">
                    <a:srgbClr val="000000">
                      <a:alpha val="43137"/>
                    </a:srgbClr>
                  </a:outerShdw>
                </a:effectLst>
                <a:latin typeface="+mn-lt"/>
              </a:rPr>
              <a:t>Διπλός  ή τριπλός πληθυσμός ηωσινόφιλων κυττάρων (ογκοκυττάρων και χρωμόφοβων κυττάρων ή και ενδιάμεσων μορφών, οι τελευταίες  με στρογγυλά πυρηνικά περιγράμματα, χωρίς περιπυρηνικές άλως αλλά με  ποικίλου μεγέθους πυρήνες με μεγαλύτερου βαθμού ανώμαλη κατανομή της χρωματίνης και ορατά μακροπυρήνια˙ καλό είναι να αναφέρουμε ποιος  πληθυσμός  επικρατεί), </a:t>
            </a:r>
            <a:br>
              <a:rPr lang="el-GR" sz="1300" dirty="0" smtClean="0">
                <a:solidFill>
                  <a:schemeClr val="bg2">
                    <a:lumMod val="10000"/>
                  </a:schemeClr>
                </a:solidFill>
                <a:effectLst>
                  <a:outerShdw blurRad="38100" dist="38100" dir="2700000" algn="tl">
                    <a:srgbClr val="000000">
                      <a:alpha val="43137"/>
                    </a:srgbClr>
                  </a:outerShdw>
                </a:effectLst>
                <a:latin typeface="+mn-lt"/>
              </a:rPr>
            </a:br>
            <a:r>
              <a:rPr lang="el-GR" sz="1300" dirty="0" smtClean="0">
                <a:solidFill>
                  <a:schemeClr val="bg2">
                    <a:lumMod val="10000"/>
                  </a:schemeClr>
                </a:solidFill>
                <a:effectLst>
                  <a:outerShdw blurRad="38100" dist="38100" dir="2700000" algn="tl">
                    <a:srgbClr val="000000">
                      <a:alpha val="43137"/>
                    </a:srgbClr>
                  </a:outerShdw>
                </a:effectLst>
                <a:latin typeface="+mn-lt"/>
              </a:rPr>
              <a:t>χαμηλότατη μιτωτική δραστηριότητα. Θεωρείται  </a:t>
            </a:r>
            <a:r>
              <a:rPr lang="el-GR" sz="1300" b="1" dirty="0" smtClean="0">
                <a:solidFill>
                  <a:schemeClr val="bg2">
                    <a:lumMod val="10000"/>
                  </a:schemeClr>
                </a:solidFill>
                <a:effectLst>
                  <a:outerShdw blurRad="38100" dist="38100" dir="2700000" algn="tl">
                    <a:srgbClr val="000000">
                      <a:alpha val="43137"/>
                    </a:srgbClr>
                  </a:outerShdw>
                </a:effectLst>
                <a:latin typeface="+mn-lt"/>
              </a:rPr>
              <a:t>χαμηλού κακοήθους δυναμικού </a:t>
            </a:r>
            <a:r>
              <a:rPr lang="el-GR" sz="1300" dirty="0" smtClean="0">
                <a:solidFill>
                  <a:schemeClr val="bg2">
                    <a:lumMod val="10000"/>
                  </a:schemeClr>
                </a:solidFill>
                <a:effectLst>
                  <a:outerShdw blurRad="38100" dist="38100" dir="2700000" algn="tl">
                    <a:srgbClr val="000000">
                      <a:alpha val="43137"/>
                    </a:srgbClr>
                  </a:outerShdw>
                </a:effectLst>
                <a:latin typeface="+mn-lt"/>
              </a:rPr>
              <a:t>υποκατηγορία χρωμόφοβου </a:t>
            </a:r>
            <a:r>
              <a:rPr lang="en-US" sz="1300" dirty="0" smtClean="0">
                <a:solidFill>
                  <a:schemeClr val="bg2">
                    <a:lumMod val="10000"/>
                  </a:schemeClr>
                </a:solidFill>
                <a:effectLst>
                  <a:outerShdw blurRad="38100" dist="38100" dir="2700000" algn="tl">
                    <a:srgbClr val="000000">
                      <a:alpha val="43137"/>
                    </a:srgbClr>
                  </a:outerShdw>
                </a:effectLst>
                <a:latin typeface="+mn-lt"/>
              </a:rPr>
              <a:t>N</a:t>
            </a:r>
            <a:r>
              <a:rPr lang="el-GR" sz="1300" dirty="0" smtClean="0">
                <a:solidFill>
                  <a:schemeClr val="bg2">
                    <a:lumMod val="10000"/>
                  </a:schemeClr>
                </a:solidFill>
                <a:effectLst>
                  <a:outerShdw blurRad="38100" dist="38100" dir="2700000" algn="tl">
                    <a:srgbClr val="000000">
                      <a:alpha val="43137"/>
                    </a:srgbClr>
                  </a:outerShdw>
                </a:effectLst>
                <a:latin typeface="+mn-lt"/>
              </a:rPr>
              <a:t>ΚΚ, </a:t>
            </a:r>
            <a:br>
              <a:rPr lang="el-GR" sz="1300" dirty="0" smtClean="0">
                <a:solidFill>
                  <a:schemeClr val="bg2">
                    <a:lumMod val="10000"/>
                  </a:schemeClr>
                </a:solidFill>
                <a:effectLst>
                  <a:outerShdw blurRad="38100" dist="38100" dir="2700000" algn="tl">
                    <a:srgbClr val="000000">
                      <a:alpha val="43137"/>
                    </a:srgbClr>
                  </a:outerShdw>
                </a:effectLst>
                <a:latin typeface="+mn-lt"/>
              </a:rPr>
            </a:br>
            <a:r>
              <a:rPr lang="el-GR" sz="1300" b="1" dirty="0" smtClean="0">
                <a:solidFill>
                  <a:schemeClr val="bg2">
                    <a:lumMod val="10000"/>
                  </a:schemeClr>
                </a:solidFill>
                <a:effectLst>
                  <a:outerShdw blurRad="38100" dist="38100" dir="2700000" algn="tl">
                    <a:srgbClr val="000000">
                      <a:alpha val="43137"/>
                    </a:srgbClr>
                  </a:outerShdw>
                </a:effectLst>
                <a:latin typeface="+mn-lt"/>
              </a:rPr>
              <a:t>ακόμη καλύτερης πρόγνωσης </a:t>
            </a:r>
            <a:r>
              <a:rPr lang="el-GR" sz="1300" dirty="0" smtClean="0">
                <a:solidFill>
                  <a:schemeClr val="bg2">
                    <a:lumMod val="10000"/>
                  </a:schemeClr>
                </a:solidFill>
                <a:effectLst>
                  <a:outerShdw blurRad="38100" dist="38100" dir="2700000" algn="tl">
                    <a:srgbClr val="000000">
                      <a:alpha val="43137"/>
                    </a:srgbClr>
                  </a:outerShdw>
                </a:effectLst>
                <a:latin typeface="+mn-lt"/>
              </a:rPr>
              <a:t>από την  </a:t>
            </a:r>
            <a:r>
              <a:rPr lang="el-GR" sz="1300" dirty="0" smtClean="0">
                <a:solidFill>
                  <a:schemeClr val="bg2">
                    <a:lumMod val="10000"/>
                  </a:schemeClr>
                </a:solidFill>
                <a:effectLst>
                  <a:outerShdw blurRad="38100" dist="38100" dir="2700000" algn="tl">
                    <a:srgbClr val="000000">
                      <a:alpha val="43137"/>
                    </a:srgbClr>
                  </a:outerShdw>
                </a:effectLst>
                <a:latin typeface="+mn-lt"/>
              </a:rPr>
              <a:t>τυπική </a:t>
            </a:r>
            <a:r>
              <a:rPr lang="el-GR" sz="1300" dirty="0" err="1" smtClean="0">
                <a:solidFill>
                  <a:schemeClr val="bg2">
                    <a:lumMod val="10000"/>
                  </a:schemeClr>
                </a:solidFill>
                <a:effectLst>
                  <a:outerShdw blurRad="38100" dist="38100" dir="2700000" algn="tl">
                    <a:srgbClr val="000000">
                      <a:alpha val="43137"/>
                    </a:srgbClr>
                  </a:outerShdw>
                </a:effectLst>
                <a:latin typeface="+mn-lt"/>
              </a:rPr>
              <a:t>ηωσινόφιλη</a:t>
            </a:r>
            <a:r>
              <a:rPr lang="el-GR" sz="1300" dirty="0" smtClean="0">
                <a:solidFill>
                  <a:schemeClr val="bg2">
                    <a:lumMod val="10000"/>
                  </a:schemeClr>
                </a:solidFill>
                <a:effectLst>
                  <a:outerShdw blurRad="38100" dist="38100" dir="2700000" algn="tl">
                    <a:srgbClr val="000000">
                      <a:alpha val="43137"/>
                    </a:srgbClr>
                  </a:outerShdw>
                </a:effectLst>
                <a:latin typeface="+mn-lt"/>
              </a:rPr>
              <a:t> </a:t>
            </a:r>
            <a:r>
              <a:rPr lang="el-GR" sz="1300" dirty="0" smtClean="0">
                <a:solidFill>
                  <a:schemeClr val="bg2">
                    <a:lumMod val="10000"/>
                  </a:schemeClr>
                </a:solidFill>
                <a:effectLst>
                  <a:outerShdw blurRad="38100" dist="38100" dir="2700000" algn="tl">
                    <a:srgbClr val="000000">
                      <a:alpha val="43137"/>
                    </a:srgbClr>
                  </a:outerShdw>
                </a:effectLst>
                <a:latin typeface="+mn-lt"/>
              </a:rPr>
              <a:t>ποικιλία  του χρωμόφοβου ΝΚΚ .</a:t>
            </a:r>
            <a:r>
              <a:rPr lang="el-GR" sz="1600" dirty="0" smtClean="0">
                <a:solidFill>
                  <a:schemeClr val="bg2">
                    <a:lumMod val="10000"/>
                  </a:schemeClr>
                </a:solidFill>
                <a:effectLst>
                  <a:outerShdw blurRad="38100" dist="38100" dir="2700000" algn="tl">
                    <a:srgbClr val="000000">
                      <a:alpha val="43137"/>
                    </a:srgbClr>
                  </a:outerShdw>
                </a:effectLst>
                <a:latin typeface="+mn-lt"/>
              </a:rPr>
              <a:t/>
            </a:r>
            <a:br>
              <a:rPr lang="el-GR" sz="1600" dirty="0" smtClean="0">
                <a:solidFill>
                  <a:schemeClr val="bg2">
                    <a:lumMod val="10000"/>
                  </a:schemeClr>
                </a:solidFill>
                <a:effectLst>
                  <a:outerShdw blurRad="38100" dist="38100" dir="2700000" algn="tl">
                    <a:srgbClr val="000000">
                      <a:alpha val="43137"/>
                    </a:srgbClr>
                  </a:outerShdw>
                </a:effectLst>
                <a:latin typeface="+mn-lt"/>
              </a:rPr>
            </a:br>
            <a:endParaRPr lang="el-GR" sz="1600" dirty="0">
              <a:solidFill>
                <a:schemeClr val="bg2">
                  <a:lumMod val="10000"/>
                </a:schemeClr>
              </a:solidFill>
              <a:effectLst>
                <a:outerShdw blurRad="38100" dist="38100" dir="2700000" algn="tl">
                  <a:srgbClr val="000000">
                    <a:alpha val="43137"/>
                  </a:srgbClr>
                </a:outerShdw>
              </a:effectLst>
              <a:latin typeface="+mn-lt"/>
            </a:endParaRPr>
          </a:p>
        </p:txBody>
      </p:sp>
      <p:pic>
        <p:nvPicPr>
          <p:cNvPr id="41986" name="Picture 2" descr="C:\Users\αγαπουλακι\Desktop\21166732144_d46edf0a51_b.jpg"/>
          <p:cNvPicPr>
            <a:picLocks noChangeAspect="1" noChangeArrowheads="1"/>
          </p:cNvPicPr>
          <p:nvPr/>
        </p:nvPicPr>
        <p:blipFill>
          <a:blip r:embed="rId2"/>
          <a:srcRect/>
          <a:stretch>
            <a:fillRect/>
          </a:stretch>
        </p:blipFill>
        <p:spPr bwMode="auto">
          <a:xfrm rot="5400000">
            <a:off x="-367334" y="1867475"/>
            <a:ext cx="5288994" cy="3982887"/>
          </a:xfrm>
          <a:prstGeom prst="rect">
            <a:avLst/>
          </a:prstGeom>
          <a:noFill/>
        </p:spPr>
      </p:pic>
      <p:pic>
        <p:nvPicPr>
          <p:cNvPr id="41987" name="Picture 3" descr="C:\Users\αγαπουλακι\Desktop\21601410670_4ccca61a91_b.jpg"/>
          <p:cNvPicPr>
            <a:picLocks noChangeAspect="1" noChangeArrowheads="1"/>
          </p:cNvPicPr>
          <p:nvPr/>
        </p:nvPicPr>
        <p:blipFill>
          <a:blip r:embed="rId3"/>
          <a:srcRect/>
          <a:stretch>
            <a:fillRect/>
          </a:stretch>
        </p:blipFill>
        <p:spPr bwMode="auto">
          <a:xfrm rot="5400000">
            <a:off x="4204494" y="1867680"/>
            <a:ext cx="5307043" cy="4000528"/>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0108"/>
          </a:xfrm>
        </p:spPr>
        <p:txBody>
          <a:bodyPr>
            <a:normAutofit/>
          </a:bodyPr>
          <a:lstStyle/>
          <a:p>
            <a:pPr algn="ctr"/>
            <a:r>
              <a:rPr lang="el-GR" sz="2800" b="1" dirty="0" smtClean="0">
                <a:solidFill>
                  <a:schemeClr val="tx2">
                    <a:lumMod val="50000"/>
                  </a:schemeClr>
                </a:solidFill>
                <a:latin typeface="+mn-lt"/>
              </a:rPr>
              <a:t>ΚΛΙΝΙΚΗ ΣΗΜΑΣΙΑ </a:t>
            </a:r>
            <a:r>
              <a:rPr lang="el-GR" sz="2800" dirty="0" smtClean="0">
                <a:solidFill>
                  <a:schemeClr val="tx2">
                    <a:lumMod val="50000"/>
                  </a:schemeClr>
                </a:solidFill>
                <a:latin typeface="+mn-lt"/>
              </a:rPr>
              <a:t/>
            </a:r>
            <a:br>
              <a:rPr lang="el-GR" sz="2800" dirty="0" smtClean="0">
                <a:solidFill>
                  <a:schemeClr val="tx2">
                    <a:lumMod val="50000"/>
                  </a:schemeClr>
                </a:solidFill>
                <a:latin typeface="+mn-lt"/>
              </a:rPr>
            </a:br>
            <a:r>
              <a:rPr lang="el-GR" sz="2800" dirty="0" smtClean="0">
                <a:solidFill>
                  <a:schemeClr val="tx2">
                    <a:lumMod val="50000"/>
                  </a:schemeClr>
                </a:solidFill>
                <a:latin typeface="+mn-lt"/>
              </a:rPr>
              <a:t>ΤΗΣ ΕΝ ΛΟΓΩ </a:t>
            </a:r>
            <a:r>
              <a:rPr lang="el-GR" sz="2800" dirty="0" smtClean="0">
                <a:solidFill>
                  <a:schemeClr val="tx2">
                    <a:lumMod val="50000"/>
                  </a:schemeClr>
                </a:solidFill>
                <a:effectLst>
                  <a:outerShdw blurRad="38100" dist="38100" dir="2700000" algn="tl">
                    <a:srgbClr val="000000">
                      <a:alpha val="43137"/>
                    </a:srgbClr>
                  </a:outerShdw>
                </a:effectLst>
                <a:latin typeface="+mn-lt"/>
              </a:rPr>
              <a:t>ΙΣΤΟΛΟΓΙΚΗΣ ΔΙΑΦΟΡΟΔΙΑΓΝΩΣΗΣ </a:t>
            </a:r>
            <a:endParaRPr lang="el-GR" sz="2800" dirty="0">
              <a:solidFill>
                <a:schemeClr val="tx2">
                  <a:lumMod val="50000"/>
                </a:schemeClr>
              </a:solidFill>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0" y="1071546"/>
            <a:ext cx="9144000" cy="5786454"/>
          </a:xfrm>
        </p:spPr>
        <p:txBody>
          <a:bodyPr>
            <a:normAutofit fontScale="92500" lnSpcReduction="10000"/>
          </a:bodyPr>
          <a:lstStyle/>
          <a:p>
            <a:pPr algn="just"/>
            <a:r>
              <a:rPr lang="el-GR" sz="2000" dirty="0" smtClean="0">
                <a:solidFill>
                  <a:schemeClr val="bg2">
                    <a:lumMod val="10000"/>
                  </a:schemeClr>
                </a:solidFill>
              </a:rPr>
              <a:t>Η </a:t>
            </a:r>
            <a:r>
              <a:rPr lang="en-US" sz="2000" dirty="0" smtClean="0">
                <a:solidFill>
                  <a:schemeClr val="bg2">
                    <a:lumMod val="10000"/>
                  </a:schemeClr>
                </a:solidFill>
                <a:effectLst>
                  <a:outerShdw blurRad="38100" dist="38100" dir="2700000" algn="tl">
                    <a:srgbClr val="000000">
                      <a:alpha val="43137"/>
                    </a:srgbClr>
                  </a:outerShdw>
                </a:effectLst>
              </a:rPr>
              <a:t>HGPIN</a:t>
            </a:r>
            <a:r>
              <a:rPr lang="el-GR" sz="2000" dirty="0" smtClean="0">
                <a:solidFill>
                  <a:schemeClr val="bg2">
                    <a:lumMod val="10000"/>
                  </a:schemeClr>
                </a:solidFill>
              </a:rPr>
              <a:t> συνιστά πρώιμο γεγονός στη φυσική ιστορία του κυψελιδικού προστατικού αδενοκαρκινώματος και </a:t>
            </a:r>
            <a:r>
              <a:rPr lang="el-GR" sz="2000" i="1" dirty="0" smtClean="0">
                <a:solidFill>
                  <a:schemeClr val="bg2">
                    <a:lumMod val="10000"/>
                  </a:schemeClr>
                </a:solidFill>
              </a:rPr>
              <a:t>μερικές φορές</a:t>
            </a:r>
            <a:r>
              <a:rPr lang="en-US" sz="2000" i="1" dirty="0" smtClean="0">
                <a:solidFill>
                  <a:schemeClr val="bg2">
                    <a:lumMod val="10000"/>
                  </a:schemeClr>
                </a:solidFill>
              </a:rPr>
              <a:t> </a:t>
            </a:r>
            <a:r>
              <a:rPr lang="el-GR" sz="2000" dirty="0" smtClean="0">
                <a:solidFill>
                  <a:schemeClr val="bg2">
                    <a:lumMod val="10000"/>
                  </a:schemeClr>
                </a:solidFill>
              </a:rPr>
              <a:t>ανευρίσκεται να μεταχωρεί σε διηθητικό κυψελιδικό αδενοκαρκίνωμα του οποίου αποτελεί την πρόδρομη αλλοίωση˙αντίθετα, το </a:t>
            </a:r>
            <a:r>
              <a:rPr lang="el-GR" sz="2000" dirty="0" smtClean="0">
                <a:solidFill>
                  <a:schemeClr val="bg2">
                    <a:lumMod val="10000"/>
                  </a:schemeClr>
                </a:solidFill>
                <a:effectLst>
                  <a:outerShdw blurRad="38100" dist="38100" dir="2700000" algn="tl">
                    <a:srgbClr val="000000">
                      <a:alpha val="43137"/>
                    </a:srgbClr>
                  </a:outerShdw>
                </a:effectLst>
              </a:rPr>
              <a:t>ενδοπορικό καρκίνωμα </a:t>
            </a:r>
            <a:r>
              <a:rPr lang="el-GR" sz="2000" dirty="0" smtClean="0">
                <a:solidFill>
                  <a:schemeClr val="bg2">
                    <a:lumMod val="10000"/>
                  </a:schemeClr>
                </a:solidFill>
              </a:rPr>
              <a:t>συνιστά όψιμο γεγονός στην ως άνω φυσική ιστορία, καθώς  συνδυάζεται </a:t>
            </a:r>
            <a:r>
              <a:rPr lang="el-GR" sz="2000" i="1" dirty="0" smtClean="0">
                <a:solidFill>
                  <a:schemeClr val="bg2">
                    <a:lumMod val="10000"/>
                  </a:schemeClr>
                </a:solidFill>
              </a:rPr>
              <a:t>πάντοτε</a:t>
            </a:r>
            <a:r>
              <a:rPr lang="el-GR" sz="2000" dirty="0" smtClean="0">
                <a:solidFill>
                  <a:schemeClr val="bg2">
                    <a:lumMod val="10000"/>
                  </a:schemeClr>
                </a:solidFill>
              </a:rPr>
              <a:t> με ένα αλλαχού διηθητικό κυψελιδικό αδενοκαρκίνωμα το οποίο διασπείρεται και μέσω των προστατικών πόρων. Ιδιαίτερα σημαντική, λοιπόν, η διάκριση των δύο οντοτήτων σε υλικό διά βελόνης βιοψίας</a:t>
            </a:r>
            <a:r>
              <a:rPr lang="en-US" sz="2000" dirty="0" smtClean="0">
                <a:solidFill>
                  <a:schemeClr val="bg2">
                    <a:lumMod val="10000"/>
                  </a:schemeClr>
                </a:solidFill>
              </a:rPr>
              <a:t>, </a:t>
            </a:r>
            <a:r>
              <a:rPr lang="el-GR" sz="2000" dirty="0" smtClean="0">
                <a:solidFill>
                  <a:schemeClr val="bg2">
                    <a:lumMod val="10000"/>
                  </a:schemeClr>
                </a:solidFill>
              </a:rPr>
              <a:t>αφού η </a:t>
            </a:r>
            <a:r>
              <a:rPr lang="en-US" sz="2000" dirty="0" smtClean="0">
                <a:solidFill>
                  <a:schemeClr val="bg2">
                    <a:lumMod val="10000"/>
                  </a:schemeClr>
                </a:solidFill>
              </a:rPr>
              <a:t>HGPIN</a:t>
            </a:r>
            <a:r>
              <a:rPr lang="el-GR" sz="2000" dirty="0" smtClean="0">
                <a:solidFill>
                  <a:schemeClr val="bg2">
                    <a:lumMod val="10000"/>
                  </a:schemeClr>
                </a:solidFill>
              </a:rPr>
              <a:t> είναι σαφώς ευμενέστερης πρόγνωσης.</a:t>
            </a:r>
          </a:p>
          <a:p>
            <a:pPr algn="just"/>
            <a:r>
              <a:rPr lang="el-GR" sz="2000" dirty="0" smtClean="0">
                <a:solidFill>
                  <a:schemeClr val="bg2">
                    <a:lumMod val="10000"/>
                  </a:schemeClr>
                </a:solidFill>
              </a:rPr>
              <a:t>Η διάκριση της </a:t>
            </a:r>
            <a:r>
              <a:rPr lang="en-US" sz="2000" dirty="0" smtClean="0">
                <a:solidFill>
                  <a:schemeClr val="bg2">
                    <a:lumMod val="10000"/>
                  </a:schemeClr>
                </a:solidFill>
                <a:effectLst>
                  <a:outerShdw blurRad="38100" dist="38100" dir="2700000" algn="tl">
                    <a:srgbClr val="000000">
                      <a:alpha val="43137"/>
                    </a:srgbClr>
                  </a:outerShdw>
                </a:effectLst>
              </a:rPr>
              <a:t>HGPIN</a:t>
            </a:r>
            <a:r>
              <a:rPr lang="en-US" sz="2000" dirty="0" smtClean="0">
                <a:solidFill>
                  <a:schemeClr val="bg2">
                    <a:lumMod val="10000"/>
                  </a:schemeClr>
                </a:solidFill>
              </a:rPr>
              <a:t> </a:t>
            </a:r>
            <a:r>
              <a:rPr lang="el-GR" sz="2000" dirty="0" smtClean="0">
                <a:solidFill>
                  <a:schemeClr val="bg2">
                    <a:lumMod val="10000"/>
                  </a:schemeClr>
                </a:solidFill>
              </a:rPr>
              <a:t>από το </a:t>
            </a:r>
            <a:r>
              <a:rPr lang="en-US" sz="2000" dirty="0" smtClean="0">
                <a:solidFill>
                  <a:schemeClr val="bg2">
                    <a:lumMod val="10000"/>
                  </a:schemeClr>
                </a:solidFill>
              </a:rPr>
              <a:t>(</a:t>
            </a:r>
            <a:r>
              <a:rPr lang="el-GR" sz="2000" dirty="0" smtClean="0">
                <a:solidFill>
                  <a:schemeClr val="bg2">
                    <a:lumMod val="10000"/>
                  </a:schemeClr>
                </a:solidFill>
              </a:rPr>
              <a:t>διηθητικό</a:t>
            </a:r>
            <a:r>
              <a:rPr lang="en-US" sz="2000" dirty="0" smtClean="0">
                <a:solidFill>
                  <a:schemeClr val="bg2">
                    <a:lumMod val="10000"/>
                  </a:schemeClr>
                </a:solidFill>
              </a:rPr>
              <a:t>) </a:t>
            </a:r>
            <a:r>
              <a:rPr lang="el-GR" sz="2000" dirty="0" smtClean="0">
                <a:solidFill>
                  <a:schemeClr val="bg2">
                    <a:lumMod val="10000"/>
                  </a:schemeClr>
                </a:solidFill>
                <a:effectLst>
                  <a:outerShdw blurRad="38100" dist="38100" dir="2700000" algn="tl">
                    <a:srgbClr val="000000">
                      <a:alpha val="43137"/>
                    </a:srgbClr>
                  </a:outerShdw>
                </a:effectLst>
              </a:rPr>
              <a:t>αδενοκαρκίνωμα δίκην </a:t>
            </a:r>
            <a:r>
              <a:rPr lang="en-US" sz="2000" dirty="0" smtClean="0">
                <a:solidFill>
                  <a:schemeClr val="bg2">
                    <a:lumMod val="10000"/>
                  </a:schemeClr>
                </a:solidFill>
                <a:effectLst>
                  <a:outerShdw blurRad="38100" dist="38100" dir="2700000" algn="tl">
                    <a:srgbClr val="000000">
                      <a:alpha val="43137"/>
                    </a:srgbClr>
                  </a:outerShdw>
                </a:effectLst>
              </a:rPr>
              <a:t>PIN</a:t>
            </a:r>
            <a:r>
              <a:rPr lang="el-GR" sz="2000" dirty="0" smtClean="0">
                <a:solidFill>
                  <a:schemeClr val="bg2">
                    <a:lumMod val="10000"/>
                  </a:schemeClr>
                </a:solidFill>
                <a:effectLst>
                  <a:outerShdw blurRad="38100" dist="38100" dir="2700000" algn="tl">
                    <a:srgbClr val="000000">
                      <a:alpha val="43137"/>
                    </a:srgbClr>
                  </a:outerShdw>
                </a:effectLst>
              </a:rPr>
              <a:t>, με κυψελιδικούς χαρακτήρες</a:t>
            </a:r>
            <a:r>
              <a:rPr lang="el-GR" sz="2000" dirty="0" smtClean="0">
                <a:solidFill>
                  <a:schemeClr val="bg2">
                    <a:lumMod val="10000"/>
                  </a:schemeClr>
                </a:solidFill>
              </a:rPr>
              <a:t>  είναι προφανούς κλινικής σημασίας και επιβάλλει τον </a:t>
            </a:r>
            <a:r>
              <a:rPr lang="el-GR" sz="2000" dirty="0" smtClean="0">
                <a:solidFill>
                  <a:schemeClr val="bg2">
                    <a:lumMod val="10000"/>
                  </a:schemeClr>
                </a:solidFill>
                <a:effectLst>
                  <a:outerShdw blurRad="38100" dist="38100" dir="2700000" algn="tl">
                    <a:srgbClr val="000000">
                      <a:alpha val="43137"/>
                    </a:srgbClr>
                  </a:outerShdw>
                </a:effectLst>
              </a:rPr>
              <a:t>ανοσοϊστοχημικό έλεγχο για βασικά κύτταρα </a:t>
            </a:r>
            <a:r>
              <a:rPr lang="el-GR" sz="2000" dirty="0" smtClean="0">
                <a:solidFill>
                  <a:schemeClr val="bg2">
                    <a:lumMod val="10000"/>
                  </a:schemeClr>
                </a:solidFill>
              </a:rPr>
              <a:t>σε περιπτώσεις ανεύρεσης </a:t>
            </a:r>
            <a:r>
              <a:rPr lang="el-GR" sz="2000" spc="300" dirty="0" smtClean="0">
                <a:solidFill>
                  <a:schemeClr val="bg2">
                    <a:lumMod val="10000"/>
                  </a:schemeClr>
                </a:solidFill>
                <a:effectLst>
                  <a:outerShdw blurRad="38100" dist="38100" dir="2700000" algn="tl">
                    <a:srgbClr val="000000">
                      <a:alpha val="43137"/>
                    </a:srgbClr>
                  </a:outerShdw>
                </a:effectLst>
              </a:rPr>
              <a:t>πολλαπλών, συνεχόμενων εστιών </a:t>
            </a:r>
            <a:r>
              <a:rPr lang="el-GR" sz="2000" dirty="0" smtClean="0">
                <a:solidFill>
                  <a:schemeClr val="bg2">
                    <a:lumMod val="10000"/>
                  </a:schemeClr>
                </a:solidFill>
                <a:effectLst>
                  <a:outerShdw blurRad="38100" dist="38100" dir="2700000" algn="tl">
                    <a:srgbClr val="000000">
                      <a:alpha val="43137"/>
                    </a:srgbClr>
                  </a:outerShdw>
                </a:effectLst>
              </a:rPr>
              <a:t>μορφολογικώς συμβατών με </a:t>
            </a:r>
            <a:r>
              <a:rPr lang="en-US" sz="2000" dirty="0" smtClean="0">
                <a:solidFill>
                  <a:schemeClr val="bg2">
                    <a:lumMod val="10000"/>
                  </a:schemeClr>
                </a:solidFill>
                <a:effectLst>
                  <a:outerShdw blurRad="38100" dist="38100" dir="2700000" algn="tl">
                    <a:srgbClr val="000000">
                      <a:alpha val="43137"/>
                    </a:srgbClr>
                  </a:outerShdw>
                </a:effectLst>
              </a:rPr>
              <a:t>HGPIN.</a:t>
            </a:r>
            <a:endParaRPr lang="el-GR" sz="2000" dirty="0" smtClean="0">
              <a:solidFill>
                <a:schemeClr val="bg2">
                  <a:lumMod val="10000"/>
                </a:schemeClr>
              </a:solidFill>
              <a:effectLst>
                <a:outerShdw blurRad="38100" dist="38100" dir="2700000" algn="tl">
                  <a:srgbClr val="000000">
                    <a:alpha val="43137"/>
                  </a:srgbClr>
                </a:outerShdw>
              </a:effectLst>
            </a:endParaRPr>
          </a:p>
          <a:p>
            <a:pPr algn="just"/>
            <a:r>
              <a:rPr lang="el-GR" sz="2000" dirty="0" smtClean="0">
                <a:solidFill>
                  <a:schemeClr val="bg2">
                    <a:lumMod val="10000"/>
                  </a:schemeClr>
                </a:solidFill>
              </a:rPr>
              <a:t>Το </a:t>
            </a:r>
            <a:r>
              <a:rPr lang="el-GR" sz="2000" dirty="0" smtClean="0">
                <a:solidFill>
                  <a:schemeClr val="bg2">
                    <a:lumMod val="10000"/>
                  </a:schemeClr>
                </a:solidFill>
                <a:effectLst>
                  <a:outerShdw blurRad="38100" dist="38100" dir="2700000" algn="tl">
                    <a:srgbClr val="000000">
                      <a:alpha val="43137"/>
                    </a:srgbClr>
                  </a:outerShdw>
                </a:effectLst>
              </a:rPr>
              <a:t>πορογενές αδενοκαρκίνωμα του προστάτη αδένα </a:t>
            </a:r>
            <a:r>
              <a:rPr lang="el-GR" sz="2000" dirty="0" smtClean="0">
                <a:solidFill>
                  <a:schemeClr val="bg2">
                    <a:lumMod val="10000"/>
                  </a:schemeClr>
                </a:solidFill>
              </a:rPr>
              <a:t>συμπεριφέρεται ως </a:t>
            </a:r>
            <a:r>
              <a:rPr lang="el-GR" sz="2000" dirty="0" smtClean="0">
                <a:solidFill>
                  <a:schemeClr val="bg2">
                    <a:lumMod val="10000"/>
                  </a:schemeClr>
                </a:solidFill>
                <a:effectLst>
                  <a:outerShdw blurRad="38100" dist="38100" dir="2700000" algn="tl">
                    <a:srgbClr val="000000">
                      <a:alpha val="43137"/>
                    </a:srgbClr>
                  </a:outerShdw>
                </a:effectLst>
              </a:rPr>
              <a:t>διηθητικό</a:t>
            </a:r>
            <a:r>
              <a:rPr lang="el-GR" sz="2000" dirty="0" smtClean="0">
                <a:solidFill>
                  <a:schemeClr val="bg2">
                    <a:lumMod val="10000"/>
                  </a:schemeClr>
                </a:solidFill>
              </a:rPr>
              <a:t> ακόμα και αν, ενίοτε, </a:t>
            </a:r>
            <a:r>
              <a:rPr lang="el-GR" sz="2000" dirty="0" smtClean="0">
                <a:solidFill>
                  <a:schemeClr val="bg2">
                    <a:lumMod val="10000"/>
                  </a:schemeClr>
                </a:solidFill>
                <a:effectLst>
                  <a:outerShdw blurRad="38100" dist="38100" dir="2700000" algn="tl">
                    <a:srgbClr val="000000">
                      <a:alpha val="43137"/>
                    </a:srgbClr>
                  </a:outerShdw>
                </a:effectLst>
              </a:rPr>
              <a:t>διατηρεί κατά θέσεις </a:t>
            </a:r>
            <a:r>
              <a:rPr lang="el-GR" sz="2000" dirty="0" smtClean="0">
                <a:solidFill>
                  <a:schemeClr val="bg2">
                    <a:lumMod val="10000"/>
                  </a:schemeClr>
                </a:solidFill>
              </a:rPr>
              <a:t>υπολειμματικά </a:t>
            </a:r>
            <a:r>
              <a:rPr lang="el-GR" sz="2000" dirty="0" smtClean="0">
                <a:solidFill>
                  <a:schemeClr val="bg2">
                    <a:lumMod val="10000"/>
                  </a:schemeClr>
                </a:solidFill>
                <a:effectLst>
                  <a:outerShdw blurRad="38100" dist="38100" dir="2700000" algn="tl">
                    <a:srgbClr val="000000">
                      <a:alpha val="43137"/>
                    </a:srgbClr>
                  </a:outerShdw>
                </a:effectLst>
              </a:rPr>
              <a:t>βασικά κύτταρα </a:t>
            </a:r>
            <a:r>
              <a:rPr lang="el-GR" sz="2000" dirty="0" smtClean="0">
                <a:solidFill>
                  <a:schemeClr val="bg2">
                    <a:lumMod val="10000"/>
                  </a:schemeClr>
                </a:solidFill>
              </a:rPr>
              <a:t>και πρέπει να διαφοροδιαγνωσθεί από ένα, διαφορετικής ιστογένεσης και θεραπευτικής αντιμετώπισης, </a:t>
            </a:r>
            <a:r>
              <a:rPr lang="el-GR" sz="2000" dirty="0" smtClean="0">
                <a:solidFill>
                  <a:schemeClr val="bg2">
                    <a:lumMod val="10000"/>
                  </a:schemeClr>
                </a:solidFill>
                <a:effectLst>
                  <a:outerShdw blurRad="38100" dist="38100" dir="2700000" algn="tl">
                    <a:srgbClr val="000000">
                      <a:alpha val="43137"/>
                    </a:srgbClr>
                  </a:outerShdw>
                </a:effectLst>
              </a:rPr>
              <a:t>ουροθηλιακό καρκίνωμα  </a:t>
            </a:r>
            <a:r>
              <a:rPr lang="el-GR" sz="2000" dirty="0" smtClean="0">
                <a:solidFill>
                  <a:schemeClr val="bg2">
                    <a:lumMod val="10000"/>
                  </a:schemeClr>
                </a:solidFill>
              </a:rPr>
              <a:t>που επεκτείνεται </a:t>
            </a:r>
            <a:r>
              <a:rPr lang="el-GR" sz="2000" dirty="0" smtClean="0">
                <a:solidFill>
                  <a:schemeClr val="bg2">
                    <a:lumMod val="10000"/>
                  </a:schemeClr>
                </a:solidFill>
                <a:effectLst>
                  <a:outerShdw blurRad="38100" dist="38100" dir="2700000" algn="tl">
                    <a:srgbClr val="000000">
                      <a:alpha val="43137"/>
                    </a:srgbClr>
                  </a:outerShdw>
                </a:effectLst>
              </a:rPr>
              <a:t>εντός των προστατικών πόρων</a:t>
            </a:r>
            <a:r>
              <a:rPr lang="el-GR" sz="2000" dirty="0" smtClean="0">
                <a:solidFill>
                  <a:schemeClr val="bg2">
                    <a:lumMod val="10000"/>
                  </a:schemeClr>
                </a:solidFill>
              </a:rPr>
              <a:t>, </a:t>
            </a:r>
            <a:r>
              <a:rPr lang="el-GR" sz="2000" dirty="0" smtClean="0">
                <a:solidFill>
                  <a:schemeClr val="bg2">
                    <a:lumMod val="10000"/>
                  </a:schemeClr>
                </a:solidFill>
                <a:effectLst>
                  <a:outerShdw blurRad="38100" dist="38100" dir="2700000" algn="tl">
                    <a:srgbClr val="000000">
                      <a:alpha val="43137"/>
                    </a:srgbClr>
                  </a:outerShdw>
                </a:effectLst>
              </a:rPr>
              <a:t>χωρίς</a:t>
            </a:r>
            <a:r>
              <a:rPr lang="el-GR" sz="2000" dirty="0" smtClean="0">
                <a:solidFill>
                  <a:schemeClr val="bg2">
                    <a:lumMod val="10000"/>
                  </a:schemeClr>
                </a:solidFill>
              </a:rPr>
              <a:t> να διηθεί το υπόστρωμα του προστάτη αδένα.</a:t>
            </a:r>
          </a:p>
          <a:p>
            <a:pPr algn="just"/>
            <a:r>
              <a:rPr lang="el-GR" sz="2000" dirty="0" smtClean="0">
                <a:solidFill>
                  <a:schemeClr val="bg2">
                    <a:lumMod val="10000"/>
                  </a:schemeClr>
                </a:solidFill>
              </a:rPr>
              <a:t>Το </a:t>
            </a:r>
            <a:r>
              <a:rPr lang="el-GR" sz="2000" dirty="0" smtClean="0">
                <a:solidFill>
                  <a:schemeClr val="bg2">
                    <a:lumMod val="10000"/>
                  </a:schemeClr>
                </a:solidFill>
                <a:effectLst>
                  <a:outerShdw blurRad="38100" dist="38100" dir="2700000" algn="tl">
                    <a:srgbClr val="000000">
                      <a:alpha val="43137"/>
                    </a:srgbClr>
                  </a:outerShdw>
                </a:effectLst>
              </a:rPr>
              <a:t>αδενοκαρκίνωμα δίκην </a:t>
            </a:r>
            <a:r>
              <a:rPr lang="en-US" sz="2000" dirty="0" smtClean="0">
                <a:solidFill>
                  <a:schemeClr val="bg2">
                    <a:lumMod val="10000"/>
                  </a:schemeClr>
                </a:solidFill>
                <a:effectLst>
                  <a:outerShdw blurRad="38100" dist="38100" dir="2700000" algn="tl">
                    <a:srgbClr val="000000">
                      <a:alpha val="43137"/>
                    </a:srgbClr>
                  </a:outerShdw>
                </a:effectLst>
              </a:rPr>
              <a:t>PIN</a:t>
            </a:r>
            <a:r>
              <a:rPr lang="el-GR" sz="2000" dirty="0" smtClean="0">
                <a:solidFill>
                  <a:schemeClr val="bg2">
                    <a:lumMod val="10000"/>
                  </a:schemeClr>
                </a:solidFill>
                <a:effectLst>
                  <a:outerShdw blurRad="38100" dist="38100" dir="2700000" algn="tl">
                    <a:srgbClr val="000000">
                      <a:alpha val="43137"/>
                    </a:srgbClr>
                  </a:outerShdw>
                </a:effectLst>
              </a:rPr>
              <a:t>, με πορογενείς χαρακτήρες</a:t>
            </a:r>
            <a:r>
              <a:rPr lang="el-GR" sz="2000" dirty="0" smtClean="0">
                <a:solidFill>
                  <a:schemeClr val="bg2">
                    <a:lumMod val="10000"/>
                  </a:schemeClr>
                </a:solidFill>
              </a:rPr>
              <a:t>, εντάσσεται στο πρότυπο </a:t>
            </a:r>
            <a:r>
              <a:rPr lang="el-GR" sz="2000" b="1" dirty="0" smtClean="0">
                <a:solidFill>
                  <a:schemeClr val="bg2">
                    <a:lumMod val="10000"/>
                  </a:schemeClr>
                </a:solidFill>
              </a:rPr>
              <a:t>3</a:t>
            </a:r>
            <a:r>
              <a:rPr lang="el-GR" sz="2000" dirty="0" smtClean="0">
                <a:solidFill>
                  <a:schemeClr val="bg2">
                    <a:lumMod val="10000"/>
                  </a:schemeClr>
                </a:solidFill>
              </a:rPr>
              <a:t> κατά </a:t>
            </a:r>
            <a:r>
              <a:rPr lang="en-US" sz="2000" dirty="0" smtClean="0">
                <a:solidFill>
                  <a:schemeClr val="bg2">
                    <a:lumMod val="10000"/>
                  </a:schemeClr>
                </a:solidFill>
              </a:rPr>
              <a:t>Gleason</a:t>
            </a:r>
            <a:r>
              <a:rPr lang="el-GR" sz="2000" dirty="0" smtClean="0">
                <a:solidFill>
                  <a:schemeClr val="bg2">
                    <a:lumMod val="10000"/>
                  </a:schemeClr>
                </a:solidFill>
              </a:rPr>
              <a:t>,</a:t>
            </a:r>
            <a:r>
              <a:rPr lang="en-US" sz="2000" dirty="0" smtClean="0">
                <a:solidFill>
                  <a:schemeClr val="bg2">
                    <a:lumMod val="10000"/>
                  </a:schemeClr>
                </a:solidFill>
              </a:rPr>
              <a:t> </a:t>
            </a:r>
            <a:r>
              <a:rPr lang="el-GR" sz="2000" dirty="0" smtClean="0">
                <a:solidFill>
                  <a:schemeClr val="bg2">
                    <a:lumMod val="10000"/>
                  </a:schemeClr>
                </a:solidFill>
              </a:rPr>
              <a:t>οπότε στερείται ουσιώδους μεταστατικού δυναμικού ˙αντίθετα, το </a:t>
            </a:r>
            <a:r>
              <a:rPr lang="el-GR" sz="2000" dirty="0" smtClean="0">
                <a:solidFill>
                  <a:schemeClr val="bg2">
                    <a:lumMod val="10000"/>
                  </a:schemeClr>
                </a:solidFill>
                <a:effectLst>
                  <a:outerShdw blurRad="38100" dist="38100" dir="2700000" algn="tl">
                    <a:srgbClr val="000000">
                      <a:alpha val="43137"/>
                    </a:srgbClr>
                  </a:outerShdw>
                </a:effectLst>
              </a:rPr>
              <a:t>πορογενές αδενοκαρκίνωμα του προστάτη αδένα  </a:t>
            </a:r>
            <a:r>
              <a:rPr lang="el-GR" sz="2000" dirty="0" smtClean="0">
                <a:solidFill>
                  <a:schemeClr val="bg2">
                    <a:lumMod val="10000"/>
                  </a:schemeClr>
                </a:solidFill>
              </a:rPr>
              <a:t>εξορισμού υπάγεται στα </a:t>
            </a:r>
            <a:r>
              <a:rPr lang="el-GR" sz="2000" dirty="0" smtClean="0">
                <a:solidFill>
                  <a:schemeClr val="bg2">
                    <a:lumMod val="10000"/>
                  </a:schemeClr>
                </a:solidFill>
                <a:effectLst>
                  <a:outerShdw blurRad="38100" dist="38100" dir="2700000" algn="tl">
                    <a:srgbClr val="000000">
                      <a:alpha val="43137"/>
                    </a:srgbClr>
                  </a:outerShdw>
                </a:effectLst>
              </a:rPr>
              <a:t>πρότυπα χαμηλής διαφοροποίησης</a:t>
            </a:r>
            <a:r>
              <a:rPr lang="el-GR" sz="2000" dirty="0" smtClean="0">
                <a:solidFill>
                  <a:schemeClr val="bg2">
                    <a:lumMod val="10000"/>
                  </a:schemeClr>
                </a:solidFill>
              </a:rPr>
              <a:t>  του συστήματος </a:t>
            </a:r>
            <a:r>
              <a:rPr lang="en-US" sz="2000" dirty="0" smtClean="0">
                <a:solidFill>
                  <a:schemeClr val="bg2">
                    <a:lumMod val="10000"/>
                  </a:schemeClr>
                </a:solidFill>
              </a:rPr>
              <a:t>Gleason</a:t>
            </a:r>
            <a:r>
              <a:rPr lang="el-GR" sz="2000" dirty="0" smtClean="0">
                <a:solidFill>
                  <a:schemeClr val="bg2">
                    <a:lumMod val="10000"/>
                  </a:schemeClr>
                </a:solidFill>
              </a:rPr>
              <a:t> και  δυνητικώς  μεθίσταται.</a:t>
            </a:r>
          </a:p>
          <a:p>
            <a:pPr algn="just"/>
            <a:endParaRPr lang="el-GR" sz="2000" dirty="0" smtClean="0">
              <a:solidFill>
                <a:schemeClr val="bg2">
                  <a:lumMod val="10000"/>
                </a:schemeClr>
              </a:solidFill>
            </a:endParaRPr>
          </a:p>
          <a:p>
            <a:pPr algn="just"/>
            <a:endParaRPr lang="el-GR" sz="2000" dirty="0" smtClean="0">
              <a:solidFill>
                <a:schemeClr val="bg2">
                  <a:lumMod val="10000"/>
                </a:schemeClr>
              </a:solidFill>
              <a:effectLst>
                <a:outerShdw blurRad="38100" dist="38100" dir="2700000" algn="tl">
                  <a:srgbClr val="000000">
                    <a:alpha val="43137"/>
                  </a:srgbClr>
                </a:outerShdw>
              </a:effectLst>
            </a:endParaRPr>
          </a:p>
          <a:p>
            <a:pPr algn="just"/>
            <a:endParaRPr lang="el-GR" dirty="0">
              <a:solidFill>
                <a:schemeClr val="bg2">
                  <a:lumMod val="1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
                                            <p:txEl>
                                              <p:pRg st="1" end="1"/>
                                            </p:txEl>
                                          </p:spTgt>
                                        </p:tgtEl>
                                      </p:cBhvr>
                                    </p:animEffect>
                                    <p:set>
                                      <p:cBhvr>
                                        <p:cTn id="17"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3">
                                            <p:txEl>
                                              <p:pRg st="2" end="2"/>
                                            </p:txEl>
                                          </p:spTgt>
                                        </p:tgtEl>
                                      </p:cBhvr>
                                    </p:animEffect>
                                    <p:set>
                                      <p:cBhvr>
                                        <p:cTn id="27"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214554"/>
          </a:xfrm>
        </p:spPr>
        <p:txBody>
          <a:bodyPr>
            <a:normAutofit fontScale="90000"/>
          </a:bodyPr>
          <a:lstStyle/>
          <a:p>
            <a:pPr algn="ctr"/>
            <a:r>
              <a:rPr lang="el-GR" sz="3100" dirty="0" smtClean="0">
                <a:solidFill>
                  <a:schemeClr val="bg2">
                    <a:lumMod val="10000"/>
                  </a:schemeClr>
                </a:solidFill>
                <a:latin typeface="+mn-lt"/>
              </a:rPr>
              <a:t>ΝΚΚ με ανεπάρκεια της ηλεκτρικής </a:t>
            </a:r>
            <a:r>
              <a:rPr lang="el-GR" sz="3100" dirty="0" err="1" smtClean="0">
                <a:solidFill>
                  <a:schemeClr val="bg2">
                    <a:lumMod val="10000"/>
                  </a:schemeClr>
                </a:solidFill>
                <a:latin typeface="+mn-lt"/>
              </a:rPr>
              <a:t>αφυδρογονάσης</a:t>
            </a:r>
            <a:r>
              <a:rPr lang="el-GR" sz="3100" dirty="0" smtClean="0">
                <a:solidFill>
                  <a:schemeClr val="bg2">
                    <a:lumMod val="10000"/>
                  </a:schemeClr>
                </a:solidFill>
                <a:latin typeface="+mn-lt"/>
              </a:rPr>
              <a:t> (</a:t>
            </a:r>
            <a:r>
              <a:rPr lang="en-US" sz="3100" dirty="0" smtClean="0">
                <a:solidFill>
                  <a:schemeClr val="bg2">
                    <a:lumMod val="10000"/>
                  </a:schemeClr>
                </a:solidFill>
                <a:latin typeface="+mn-lt"/>
              </a:rPr>
              <a:t>SDH</a:t>
            </a:r>
            <a:r>
              <a:rPr lang="el-GR" sz="3100" dirty="0" smtClean="0">
                <a:solidFill>
                  <a:schemeClr val="bg2">
                    <a:lumMod val="10000"/>
                  </a:schemeClr>
                </a:solidFill>
                <a:latin typeface="+mn-lt"/>
              </a:rPr>
              <a:t>)</a:t>
            </a:r>
            <a:r>
              <a:rPr lang="el-GR" sz="1800" dirty="0" smtClean="0">
                <a:solidFill>
                  <a:schemeClr val="bg2">
                    <a:lumMod val="10000"/>
                  </a:schemeClr>
                </a:solidFill>
                <a:latin typeface="+mn-lt"/>
              </a:rPr>
              <a:t/>
            </a:r>
            <a:br>
              <a:rPr lang="el-GR" sz="1800" dirty="0" smtClean="0">
                <a:solidFill>
                  <a:schemeClr val="bg2">
                    <a:lumMod val="10000"/>
                  </a:schemeClr>
                </a:solidFill>
                <a:latin typeface="+mn-lt"/>
              </a:rPr>
            </a:br>
            <a:r>
              <a:rPr lang="el-GR" sz="1800" dirty="0" smtClean="0">
                <a:solidFill>
                  <a:schemeClr val="bg2">
                    <a:lumMod val="10000"/>
                  </a:schemeClr>
                </a:solidFill>
                <a:latin typeface="+mn-lt"/>
              </a:rPr>
              <a:t/>
            </a:r>
            <a:br>
              <a:rPr lang="el-GR" sz="1800" dirty="0" smtClean="0">
                <a:solidFill>
                  <a:schemeClr val="bg2">
                    <a:lumMod val="10000"/>
                  </a:schemeClr>
                </a:solidFill>
                <a:latin typeface="+mn-lt"/>
              </a:rPr>
            </a:br>
            <a:r>
              <a:rPr lang="el-GR" sz="2200" dirty="0" smtClean="0">
                <a:latin typeface="+mn-lt"/>
              </a:rPr>
              <a:t> </a:t>
            </a:r>
            <a:r>
              <a:rPr lang="el-GR" sz="2200" dirty="0" smtClean="0">
                <a:solidFill>
                  <a:schemeClr val="tx2">
                    <a:lumMod val="50000"/>
                  </a:schemeClr>
                </a:solidFill>
                <a:latin typeface="+mn-lt"/>
              </a:rPr>
              <a:t>Ξεχωρίζει από το χρωμόφοβο ΝΚΚ,  καθώς εμφανίζει </a:t>
            </a:r>
            <a:r>
              <a:rPr lang="el-GR" sz="2200" dirty="0" smtClean="0">
                <a:solidFill>
                  <a:schemeClr val="tx2">
                    <a:lumMod val="50000"/>
                  </a:schemeClr>
                </a:solidFill>
                <a:effectLst>
                  <a:outerShdw blurRad="38100" dist="38100" dir="2700000" algn="tl">
                    <a:srgbClr val="000000">
                      <a:alpha val="43137"/>
                    </a:srgbClr>
                  </a:outerShdw>
                </a:effectLst>
                <a:latin typeface="+mn-lt"/>
              </a:rPr>
              <a:t>κυτταροπλασματικά </a:t>
            </a:r>
            <a:r>
              <a:rPr lang="el-GR" sz="2200" dirty="0" smtClean="0">
                <a:solidFill>
                  <a:schemeClr val="tx2">
                    <a:lumMod val="50000"/>
                  </a:schemeClr>
                </a:solidFill>
                <a:latin typeface="+mn-lt"/>
              </a:rPr>
              <a:t>κενοτόπια ή κροκιδώδη </a:t>
            </a:r>
            <a:r>
              <a:rPr lang="el-GR" sz="2200" dirty="0" smtClean="0">
                <a:solidFill>
                  <a:schemeClr val="tx2">
                    <a:lumMod val="50000"/>
                  </a:schemeClr>
                </a:solidFill>
                <a:effectLst>
                  <a:outerShdw blurRad="38100" dist="38100" dir="2700000" algn="tl">
                    <a:srgbClr val="000000">
                      <a:alpha val="43137"/>
                    </a:srgbClr>
                  </a:outerShdw>
                </a:effectLst>
                <a:latin typeface="+mn-lt"/>
              </a:rPr>
              <a:t>εγκλείσματα</a:t>
            </a:r>
            <a:r>
              <a:rPr lang="el-GR" sz="2200" dirty="0" smtClean="0">
                <a:solidFill>
                  <a:schemeClr val="tx2">
                    <a:lumMod val="50000"/>
                  </a:schemeClr>
                </a:solidFill>
                <a:latin typeface="+mn-lt"/>
              </a:rPr>
              <a:t>, και αρνητική ανοσοχρώση </a:t>
            </a:r>
            <a:r>
              <a:rPr lang="en-US" sz="2200" dirty="0" smtClean="0">
                <a:solidFill>
                  <a:schemeClr val="tx2">
                    <a:lumMod val="50000"/>
                  </a:schemeClr>
                </a:solidFill>
                <a:latin typeface="+mn-lt"/>
              </a:rPr>
              <a:t>SDHB</a:t>
            </a:r>
            <a:r>
              <a:rPr lang="el-GR" sz="2200" dirty="0" smtClean="0">
                <a:solidFill>
                  <a:schemeClr val="tx2">
                    <a:lumMod val="50000"/>
                  </a:schemeClr>
                </a:solidFill>
                <a:latin typeface="+mn-lt"/>
              </a:rPr>
              <a:t>. Το 75% των  σπάνιων αυτών περιπτώσεων  είναι χαμηλόβαθμης κακοήθειας σε όλη τους την έκταση, στερούνται πηκτικής νέκρωσης και έχουν </a:t>
            </a:r>
            <a:r>
              <a:rPr lang="el-GR" sz="2200" b="1" dirty="0" smtClean="0">
                <a:solidFill>
                  <a:schemeClr val="tx2">
                    <a:lumMod val="50000"/>
                  </a:schemeClr>
                </a:solidFill>
                <a:latin typeface="+mn-lt"/>
              </a:rPr>
              <a:t>καλή πρόγνωση</a:t>
            </a:r>
            <a:r>
              <a:rPr lang="el-GR" sz="2200" dirty="0" smtClean="0">
                <a:solidFill>
                  <a:schemeClr val="tx2">
                    <a:lumMod val="50000"/>
                  </a:schemeClr>
                </a:solidFill>
                <a:latin typeface="+mn-lt"/>
              </a:rPr>
              <a:t>.</a:t>
            </a:r>
            <a:br>
              <a:rPr lang="el-GR" sz="2200" dirty="0" smtClean="0">
                <a:solidFill>
                  <a:schemeClr val="tx2">
                    <a:lumMod val="50000"/>
                  </a:schemeClr>
                </a:solidFill>
                <a:latin typeface="+mn-lt"/>
              </a:rPr>
            </a:br>
            <a:endParaRPr lang="el-GR" sz="2200" dirty="0">
              <a:solidFill>
                <a:schemeClr val="tx2">
                  <a:lumMod val="50000"/>
                </a:schemeClr>
              </a:solidFill>
              <a:latin typeface="+mn-lt"/>
            </a:endParaRPr>
          </a:p>
        </p:txBody>
      </p:sp>
      <p:pic>
        <p:nvPicPr>
          <p:cNvPr id="1027" name="Picture 3" descr="C:\Users\αγαπουλακι\Desktop\SPECIFIC SUBTYPES\succinate dehydrogenase deficient RCC Χ20 (2).tif"/>
          <p:cNvPicPr>
            <a:picLocks noChangeAspect="1" noChangeArrowheads="1"/>
          </p:cNvPicPr>
          <p:nvPr/>
        </p:nvPicPr>
        <p:blipFill>
          <a:blip r:embed="rId2" cstate="print"/>
          <a:srcRect/>
          <a:stretch>
            <a:fillRect/>
          </a:stretch>
        </p:blipFill>
        <p:spPr bwMode="auto">
          <a:xfrm rot="5400000">
            <a:off x="-542803" y="3185952"/>
            <a:ext cx="4317012" cy="2517091"/>
          </a:xfrm>
          <a:prstGeom prst="rect">
            <a:avLst/>
          </a:prstGeom>
          <a:noFill/>
        </p:spPr>
      </p:pic>
      <p:pic>
        <p:nvPicPr>
          <p:cNvPr id="3" name="Picture 2" descr="C:\Users\αγαπουλακι\Downloads\17-9559A8 Anti SDHB Χ20.jpg"/>
          <p:cNvPicPr>
            <a:picLocks noChangeAspect="1" noChangeArrowheads="1"/>
          </p:cNvPicPr>
          <p:nvPr/>
        </p:nvPicPr>
        <p:blipFill>
          <a:blip r:embed="rId3" cstate="print"/>
          <a:srcRect/>
          <a:stretch>
            <a:fillRect/>
          </a:stretch>
        </p:blipFill>
        <p:spPr bwMode="auto">
          <a:xfrm rot="5400000">
            <a:off x="5291836" y="3209230"/>
            <a:ext cx="4275368" cy="2428892"/>
          </a:xfrm>
          <a:prstGeom prst="rect">
            <a:avLst/>
          </a:prstGeom>
          <a:noFill/>
        </p:spPr>
      </p:pic>
      <p:sp>
        <p:nvSpPr>
          <p:cNvPr id="6" name="Rectangle 5"/>
          <p:cNvSpPr/>
          <p:nvPr/>
        </p:nvSpPr>
        <p:spPr>
          <a:xfrm>
            <a:off x="6215074" y="3286124"/>
            <a:ext cx="1143008" cy="369332"/>
          </a:xfrm>
          <a:prstGeom prst="rect">
            <a:avLst/>
          </a:prstGeom>
        </p:spPr>
        <p:txBody>
          <a:bodyPr wrap="square">
            <a:spAutoFit/>
          </a:bodyPr>
          <a:lstStyle/>
          <a:p>
            <a:r>
              <a:rPr lang="en-GB" dirty="0" smtClean="0"/>
              <a:t>SDHB</a:t>
            </a:r>
            <a:endParaRPr lang="el-GR" dirty="0"/>
          </a:p>
        </p:txBody>
      </p:sp>
      <p:pic>
        <p:nvPicPr>
          <p:cNvPr id="90113" name="Picture 1" descr="C:\Users\αγαπουλακι\Desktop\800px-SDH-deficient_renal_cell_carcinoma_-2-_very_high_mag.jpg"/>
          <p:cNvPicPr>
            <a:picLocks noChangeAspect="1" noChangeArrowheads="1"/>
          </p:cNvPicPr>
          <p:nvPr/>
        </p:nvPicPr>
        <p:blipFill>
          <a:blip r:embed="rId4" cstate="print"/>
          <a:srcRect/>
          <a:stretch>
            <a:fillRect/>
          </a:stretch>
        </p:blipFill>
        <p:spPr bwMode="auto">
          <a:xfrm rot="5400000">
            <a:off x="2356528" y="3001266"/>
            <a:ext cx="4286281" cy="285573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2428868"/>
          </a:xfrm>
        </p:spPr>
        <p:txBody>
          <a:bodyPr>
            <a:noAutofit/>
          </a:bodyPr>
          <a:lstStyle/>
          <a:p>
            <a:pPr algn="ctr"/>
            <a:r>
              <a:rPr lang="en-US" sz="2400" dirty="0" smtClean="0">
                <a:solidFill>
                  <a:schemeClr val="bg2">
                    <a:lumMod val="10000"/>
                  </a:schemeClr>
                </a:solidFill>
                <a:latin typeface="+mn-lt"/>
              </a:rPr>
              <a:t>E</a:t>
            </a:r>
            <a:r>
              <a:rPr lang="el-GR" sz="2400" dirty="0" smtClean="0">
                <a:solidFill>
                  <a:schemeClr val="bg2">
                    <a:lumMod val="10000"/>
                  </a:schemeClr>
                </a:solidFill>
                <a:latin typeface="+mn-lt"/>
              </a:rPr>
              <a:t>πιθηλιοειδές αγγειομυολίπωμα (δίκην ογκοκυτώματος)</a:t>
            </a:r>
            <a:r>
              <a:rPr lang="el-GR" sz="3200" dirty="0" smtClean="0">
                <a:solidFill>
                  <a:schemeClr val="tx2">
                    <a:lumMod val="50000"/>
                  </a:schemeClr>
                </a:solidFill>
                <a:latin typeface="+mn-lt"/>
              </a:rPr>
              <a:t/>
            </a:r>
            <a:br>
              <a:rPr lang="el-GR" sz="3200" dirty="0" smtClean="0">
                <a:solidFill>
                  <a:schemeClr val="tx2">
                    <a:lumMod val="50000"/>
                  </a:schemeClr>
                </a:solidFill>
                <a:latin typeface="+mn-lt"/>
              </a:rPr>
            </a:br>
            <a:r>
              <a:rPr lang="el-GR" sz="1600" dirty="0" smtClean="0">
                <a:solidFill>
                  <a:schemeClr val="tx2">
                    <a:lumMod val="50000"/>
                  </a:schemeClr>
                </a:solidFill>
                <a:effectLst>
                  <a:outerShdw blurRad="38100" dist="38100" dir="2700000" algn="tl">
                    <a:srgbClr val="000000">
                      <a:alpha val="43137"/>
                    </a:srgbClr>
                  </a:outerShdw>
                </a:effectLst>
                <a:latin typeface="+mn-lt"/>
              </a:rPr>
              <a:t>Επιθετικότερη συμπεριφορά  από το συμβατικό αγγειομυολίπωμα αλλά σπάνιες οι μεταστάσεις.  </a:t>
            </a:r>
            <a:r>
              <a:rPr lang="el-GR" sz="1600" dirty="0" smtClean="0">
                <a:solidFill>
                  <a:schemeClr val="tx2">
                    <a:lumMod val="50000"/>
                  </a:schemeClr>
                </a:solidFill>
                <a:latin typeface="+mn-lt"/>
              </a:rPr>
              <a:t>Κυριαρχία επιθηλιοειδών κυττάρων. Ανώμαλη κοκκίωση κυτταροπλάσματος, </a:t>
            </a:r>
            <a:br>
              <a:rPr lang="el-GR" sz="1600" dirty="0" smtClean="0">
                <a:solidFill>
                  <a:schemeClr val="tx2">
                    <a:lumMod val="50000"/>
                  </a:schemeClr>
                </a:solidFill>
                <a:latin typeface="+mn-lt"/>
              </a:rPr>
            </a:br>
            <a:r>
              <a:rPr lang="el-GR" sz="1600" dirty="0" smtClean="0">
                <a:solidFill>
                  <a:schemeClr val="tx2">
                    <a:lumMod val="50000"/>
                  </a:schemeClr>
                </a:solidFill>
                <a:latin typeface="+mn-lt"/>
              </a:rPr>
              <a:t>περιπυρηνική συμπύκνωσή του-περιφερική διαύγαση. Πυρηνική ατυπία, συχνές μιτώσεις. Η παρουσία λιποκυττάρων και δυσμορφικών αιμοφόρων αγγείων, πιθανώς σκληρυσμένων υπό μορφή χορδών υαλίνης,   άκρως επιβοηθητική για τη διάγνωση. Πιθανότητα κακοήθους εξαλλαγής επί πυρηνικής αναπλασίας, ατύπων μιτώσεων και γεωγραφικής νέκρωσης.  Ανοσοϊστοθετικότητα μελανοκυτταρικών δεικτών (με κατά κανόνα ταυτόχρονη αρνητική χρώση της πρωτεϊνης </a:t>
            </a:r>
            <a:r>
              <a:rPr lang="en-US" sz="1600" dirty="0" smtClean="0">
                <a:solidFill>
                  <a:schemeClr val="tx2">
                    <a:lumMod val="50000"/>
                  </a:schemeClr>
                </a:solidFill>
                <a:latin typeface="+mn-lt"/>
              </a:rPr>
              <a:t>S</a:t>
            </a:r>
            <a:r>
              <a:rPr lang="el-GR" sz="1600" dirty="0" smtClean="0">
                <a:solidFill>
                  <a:schemeClr val="tx2">
                    <a:lumMod val="50000"/>
                  </a:schemeClr>
                </a:solidFill>
                <a:latin typeface="+mn-lt"/>
              </a:rPr>
              <a:t>100, ώστε να αποκλείεται το μελάνωμα).</a:t>
            </a:r>
            <a:r>
              <a:rPr lang="el-GR" sz="2000" dirty="0" smtClean="0">
                <a:solidFill>
                  <a:schemeClr val="tx2">
                    <a:lumMod val="50000"/>
                  </a:schemeClr>
                </a:solidFill>
                <a:latin typeface="+mn-lt"/>
              </a:rPr>
              <a:t/>
            </a:r>
            <a:br>
              <a:rPr lang="el-GR" sz="2000" dirty="0" smtClean="0">
                <a:solidFill>
                  <a:schemeClr val="tx2">
                    <a:lumMod val="50000"/>
                  </a:schemeClr>
                </a:solidFill>
                <a:latin typeface="+mn-lt"/>
              </a:rPr>
            </a:br>
            <a:endParaRPr lang="el-GR" sz="2000" b="1" spc="300" dirty="0">
              <a:solidFill>
                <a:schemeClr val="tx2">
                  <a:lumMod val="50000"/>
                </a:schemeClr>
              </a:solidFill>
              <a:latin typeface="+mn-lt"/>
            </a:endParaRPr>
          </a:p>
        </p:txBody>
      </p:sp>
      <p:pic>
        <p:nvPicPr>
          <p:cNvPr id="106500" name="Picture 4" descr="http://coursewareobjects.elsevier.com/objects/elr/ExpertConsult/Bostwick/urologic2e/IC/images/002127.jpg"/>
          <p:cNvPicPr>
            <a:picLocks noChangeAspect="1" noChangeArrowheads="1"/>
          </p:cNvPicPr>
          <p:nvPr/>
        </p:nvPicPr>
        <p:blipFill>
          <a:blip r:embed="rId2" cstate="print"/>
          <a:srcRect/>
          <a:stretch>
            <a:fillRect/>
          </a:stretch>
        </p:blipFill>
        <p:spPr bwMode="auto">
          <a:xfrm rot="16200000">
            <a:off x="4358894" y="1141775"/>
            <a:ext cx="5786478" cy="4503010"/>
          </a:xfrm>
          <a:prstGeom prst="rect">
            <a:avLst/>
          </a:prstGeom>
          <a:noFill/>
        </p:spPr>
      </p:pic>
      <p:pic>
        <p:nvPicPr>
          <p:cNvPr id="4" name="Picture 2" descr="http://www.pubcan.org/images/large/Fig_10-92_E.jpg"/>
          <p:cNvPicPr>
            <a:picLocks noChangeAspect="1" noChangeArrowheads="1"/>
          </p:cNvPicPr>
          <p:nvPr/>
        </p:nvPicPr>
        <p:blipFill>
          <a:blip r:embed="rId3" cstate="print"/>
          <a:srcRect/>
          <a:stretch>
            <a:fillRect/>
          </a:stretch>
        </p:blipFill>
        <p:spPr bwMode="auto">
          <a:xfrm>
            <a:off x="500034" y="500042"/>
            <a:ext cx="4071966" cy="2665075"/>
          </a:xfrm>
          <a:prstGeom prst="rect">
            <a:avLst/>
          </a:prstGeom>
          <a:noFill/>
        </p:spPr>
      </p:pic>
      <p:pic>
        <p:nvPicPr>
          <p:cNvPr id="5" name="Picture 3" descr="C:\Documents and Settings\Administrator\Επιφάνεια εργασίας\epithelioid-figureC.jpg"/>
          <p:cNvPicPr>
            <a:picLocks noChangeAspect="1" noChangeArrowheads="1"/>
          </p:cNvPicPr>
          <p:nvPr/>
        </p:nvPicPr>
        <p:blipFill>
          <a:blip r:embed="rId4" cstate="print"/>
          <a:srcRect/>
          <a:stretch>
            <a:fillRect/>
          </a:stretch>
        </p:blipFill>
        <p:spPr bwMode="auto">
          <a:xfrm rot="10800000">
            <a:off x="500032" y="3500435"/>
            <a:ext cx="4071968" cy="2786084"/>
          </a:xfrm>
          <a:prstGeom prst="rect">
            <a:avLst/>
          </a:prstGeom>
          <a:noFill/>
        </p:spPr>
      </p:pic>
      <p:pic>
        <p:nvPicPr>
          <p:cNvPr id="43010" name="Picture 2" descr="C:\Users\αγαπουλακι\Desktop\Kidney_AML3_Epithelioid.jpg"/>
          <p:cNvPicPr>
            <a:picLocks noChangeAspect="1" noChangeArrowheads="1"/>
          </p:cNvPicPr>
          <p:nvPr/>
        </p:nvPicPr>
        <p:blipFill>
          <a:blip r:embed="rId5"/>
          <a:srcRect/>
          <a:stretch>
            <a:fillRect/>
          </a:stretch>
        </p:blipFill>
        <p:spPr bwMode="auto">
          <a:xfrm>
            <a:off x="1571604" y="2143116"/>
            <a:ext cx="6138489" cy="4429156"/>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06500"/>
                                        </p:tgtEl>
                                      </p:cBhvr>
                                    </p:animEffect>
                                    <p:set>
                                      <p:cBhvr>
                                        <p:cTn id="13" dur="1" fill="hold">
                                          <p:stCondLst>
                                            <p:cond delay="499"/>
                                          </p:stCondLst>
                                        </p:cTn>
                                        <p:tgtEl>
                                          <p:spTgt spid="10650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3010"/>
                                        </p:tgtEl>
                                        <p:attrNameLst>
                                          <p:attrName>style.visibility</p:attrName>
                                        </p:attrNameLst>
                                      </p:cBhvr>
                                      <p:to>
                                        <p:strVal val="visible"/>
                                      </p:to>
                                    </p:set>
                                    <p:animEffect transition="in" filter="fade">
                                      <p:cBhvr>
                                        <p:cTn id="18" dur="500"/>
                                        <p:tgtEl>
                                          <p:spTgt spid="430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1"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908720"/>
            <a:ext cx="9144000" cy="1080120"/>
          </a:xfrm>
        </p:spPr>
        <p:txBody>
          <a:bodyPr>
            <a:normAutofit fontScale="90000"/>
          </a:bodyPr>
          <a:lstStyle/>
          <a:p>
            <a:pPr algn="ctr"/>
            <a:r>
              <a:rPr lang="en-US" sz="3200" dirty="0" smtClean="0">
                <a:solidFill>
                  <a:schemeClr val="tx2">
                    <a:lumMod val="50000"/>
                  </a:schemeClr>
                </a:solidFill>
                <a:latin typeface="+mn-lt"/>
              </a:rPr>
              <a:t/>
            </a:r>
            <a:br>
              <a:rPr lang="en-US" sz="3200" dirty="0" smtClean="0">
                <a:solidFill>
                  <a:schemeClr val="tx2">
                    <a:lumMod val="50000"/>
                  </a:schemeClr>
                </a:solidFill>
                <a:latin typeface="+mn-lt"/>
              </a:rPr>
            </a:br>
            <a:r>
              <a:rPr lang="en-US" sz="3200" dirty="0" smtClean="0">
                <a:solidFill>
                  <a:schemeClr val="tx2">
                    <a:lumMod val="50000"/>
                  </a:schemeClr>
                </a:solidFill>
                <a:latin typeface="+mn-lt"/>
              </a:rPr>
              <a:t/>
            </a:r>
            <a:br>
              <a:rPr lang="en-US" sz="3200" dirty="0" smtClean="0">
                <a:solidFill>
                  <a:schemeClr val="tx2">
                    <a:lumMod val="50000"/>
                  </a:schemeClr>
                </a:solidFill>
                <a:latin typeface="+mn-lt"/>
              </a:rPr>
            </a:br>
            <a:r>
              <a:rPr lang="el-GR" sz="2700" b="1" dirty="0" smtClean="0">
                <a:solidFill>
                  <a:schemeClr val="tx2">
                    <a:lumMod val="50000"/>
                  </a:schemeClr>
                </a:solidFill>
                <a:latin typeface="+mn-lt"/>
              </a:rPr>
              <a:t>4</a:t>
            </a:r>
            <a:r>
              <a:rPr lang="el-GR" sz="2700" b="1" baseline="30000" dirty="0" smtClean="0">
                <a:solidFill>
                  <a:schemeClr val="tx2">
                    <a:lumMod val="50000"/>
                  </a:schemeClr>
                </a:solidFill>
                <a:latin typeface="+mn-lt"/>
              </a:rPr>
              <a:t>ο</a:t>
            </a:r>
            <a:r>
              <a:rPr lang="el-GR" sz="2700" dirty="0" smtClean="0">
                <a:solidFill>
                  <a:schemeClr val="tx2">
                    <a:lumMod val="50000"/>
                  </a:schemeClr>
                </a:solidFill>
                <a:latin typeface="+mn-lt"/>
              </a:rPr>
              <a:t> Πρόβλημα</a:t>
            </a:r>
            <a:r>
              <a:rPr lang="en-US" sz="2700" dirty="0" smtClean="0">
                <a:solidFill>
                  <a:schemeClr val="tx2">
                    <a:lumMod val="50000"/>
                  </a:schemeClr>
                </a:solidFill>
                <a:latin typeface="+mn-lt"/>
              </a:rPr>
              <a:t>: </a:t>
            </a:r>
            <a:br>
              <a:rPr lang="en-US" sz="2700" dirty="0" smtClean="0">
                <a:solidFill>
                  <a:schemeClr val="tx2">
                    <a:lumMod val="50000"/>
                  </a:schemeClr>
                </a:solidFill>
                <a:latin typeface="+mn-lt"/>
              </a:rPr>
            </a:br>
            <a:r>
              <a:rPr lang="el-GR" sz="2700" dirty="0" smtClean="0">
                <a:solidFill>
                  <a:schemeClr val="accent1">
                    <a:lumMod val="50000"/>
                  </a:schemeClr>
                </a:solidFill>
                <a:latin typeface="+mn-lt"/>
              </a:rPr>
              <a:t>Ανάπτυξη </a:t>
            </a:r>
            <a:r>
              <a:rPr lang="el-GR" sz="2700" b="1" dirty="0" smtClean="0">
                <a:solidFill>
                  <a:schemeClr val="accent1">
                    <a:lumMod val="50000"/>
                  </a:schemeClr>
                </a:solidFill>
                <a:effectLst>
                  <a:outerShdw blurRad="38100" dist="38100" dir="2700000" algn="tl">
                    <a:srgbClr val="000000">
                      <a:alpha val="43137"/>
                    </a:srgbClr>
                  </a:outerShdw>
                </a:effectLst>
                <a:latin typeface="+mn-lt"/>
              </a:rPr>
              <a:t>κακοήθους νεοπλασίας σωματικής κατηγορίας</a:t>
            </a:r>
            <a:r>
              <a:rPr lang="el-GR" sz="2700" b="1" dirty="0" smtClean="0">
                <a:solidFill>
                  <a:schemeClr val="accent1">
                    <a:lumMod val="50000"/>
                  </a:schemeClr>
                </a:solidFill>
                <a:latin typeface="+mn-lt"/>
              </a:rPr>
              <a:t> </a:t>
            </a:r>
            <a:r>
              <a:rPr lang="el-GR" sz="2700" dirty="0" smtClean="0">
                <a:solidFill>
                  <a:schemeClr val="accent1">
                    <a:lumMod val="50000"/>
                  </a:schemeClr>
                </a:solidFill>
                <a:latin typeface="+mn-lt"/>
              </a:rPr>
              <a:t>σε </a:t>
            </a:r>
            <a:r>
              <a:rPr lang="el-GR" sz="2700" b="1" dirty="0" smtClean="0">
                <a:solidFill>
                  <a:schemeClr val="accent1">
                    <a:lumMod val="50000"/>
                  </a:schemeClr>
                </a:solidFill>
                <a:effectLst>
                  <a:outerShdw blurRad="38100" dist="38100" dir="2700000" algn="tl">
                    <a:srgbClr val="000000">
                      <a:alpha val="43137"/>
                    </a:srgbClr>
                  </a:outerShdw>
                </a:effectLst>
                <a:latin typeface="+mn-lt"/>
              </a:rPr>
              <a:t>έδαφος όγκων γεννητικών κυττάρων του όρχεως</a:t>
            </a:r>
            <a:r>
              <a:rPr lang="en-US" sz="2700" b="1" dirty="0" smtClean="0">
                <a:solidFill>
                  <a:schemeClr val="accent1">
                    <a:lumMod val="50000"/>
                  </a:schemeClr>
                </a:solidFill>
                <a:effectLst>
                  <a:outerShdw blurRad="38100" dist="38100" dir="2700000" algn="tl">
                    <a:srgbClr val="000000">
                      <a:alpha val="43137"/>
                    </a:srgbClr>
                  </a:outerShdw>
                </a:effectLst>
                <a:latin typeface="+mn-lt"/>
              </a:rPr>
              <a:t/>
            </a:r>
            <a:br>
              <a:rPr lang="en-US" sz="2700" b="1" dirty="0" smtClean="0">
                <a:solidFill>
                  <a:schemeClr val="accent1">
                    <a:lumMod val="50000"/>
                  </a:schemeClr>
                </a:solidFill>
                <a:effectLst>
                  <a:outerShdw blurRad="38100" dist="38100" dir="2700000" algn="tl">
                    <a:srgbClr val="000000">
                      <a:alpha val="43137"/>
                    </a:srgbClr>
                  </a:outerShdw>
                </a:effectLst>
                <a:latin typeface="+mn-lt"/>
              </a:rPr>
            </a:br>
            <a:r>
              <a:rPr lang="el-GR" sz="3200" b="1" dirty="0" smtClean="0">
                <a:solidFill>
                  <a:schemeClr val="accent1">
                    <a:lumMod val="50000"/>
                  </a:schemeClr>
                </a:solidFill>
              </a:rPr>
              <a:t/>
            </a:r>
            <a:br>
              <a:rPr lang="el-GR" sz="3200" b="1" dirty="0" smtClean="0">
                <a:solidFill>
                  <a:schemeClr val="accent1">
                    <a:lumMod val="50000"/>
                  </a:schemeClr>
                </a:solidFill>
              </a:rPr>
            </a:br>
            <a:endParaRPr lang="el-GR" sz="3200" dirty="0">
              <a:solidFill>
                <a:schemeClr val="tx2">
                  <a:lumMod val="50000"/>
                </a:schemeClr>
              </a:solidFill>
              <a:effectLst>
                <a:outerShdw blurRad="38100" dist="38100" dir="2700000" algn="tl">
                  <a:srgbClr val="000000">
                    <a:alpha val="43137"/>
                  </a:srgbClr>
                </a:outerShdw>
              </a:effectLst>
              <a:latin typeface="+mn-lt"/>
            </a:endParaRPr>
          </a:p>
        </p:txBody>
      </p:sp>
      <p:sp>
        <p:nvSpPr>
          <p:cNvPr id="3" name="2 - Θέση περιεχομένου"/>
          <p:cNvSpPr>
            <a:spLocks noGrp="1"/>
          </p:cNvSpPr>
          <p:nvPr>
            <p:ph idx="1"/>
          </p:nvPr>
        </p:nvSpPr>
        <p:spPr>
          <a:xfrm>
            <a:off x="0" y="1052736"/>
            <a:ext cx="9144000" cy="5805264"/>
          </a:xfrm>
        </p:spPr>
        <p:txBody>
          <a:bodyPr>
            <a:noAutofit/>
          </a:bodyPr>
          <a:lstStyle/>
          <a:p>
            <a:pPr algn="just"/>
            <a:r>
              <a:rPr lang="el-GR" sz="2400" dirty="0" smtClean="0">
                <a:solidFill>
                  <a:schemeClr val="tx2">
                    <a:lumMod val="50000"/>
                  </a:schemeClr>
                </a:solidFill>
              </a:rPr>
              <a:t>Όταν  η (δευτερογενής) </a:t>
            </a:r>
            <a:r>
              <a:rPr lang="el-GR" sz="2400" b="1" dirty="0" smtClean="0">
                <a:solidFill>
                  <a:schemeClr val="tx2">
                    <a:lumMod val="50000"/>
                  </a:schemeClr>
                </a:solidFill>
              </a:rPr>
              <a:t>σωματική κακοήθης νεοπλασία </a:t>
            </a:r>
            <a:r>
              <a:rPr lang="el-GR" sz="2400" dirty="0" smtClean="0">
                <a:solidFill>
                  <a:schemeClr val="tx2">
                    <a:lumMod val="50000"/>
                  </a:schemeClr>
                </a:solidFill>
              </a:rPr>
              <a:t>αναπτύσσεται  σε </a:t>
            </a:r>
            <a:r>
              <a:rPr lang="el-GR" sz="2400" dirty="0" smtClean="0">
                <a:solidFill>
                  <a:schemeClr val="tx2">
                    <a:lumMod val="50000"/>
                  </a:schemeClr>
                </a:solidFill>
                <a:effectLst>
                  <a:outerShdw blurRad="38100" dist="38100" dir="2700000" algn="tl">
                    <a:srgbClr val="000000">
                      <a:alpha val="43137"/>
                    </a:srgbClr>
                  </a:outerShdw>
                </a:effectLst>
              </a:rPr>
              <a:t>τερατωματώδη στοιχεία </a:t>
            </a:r>
            <a:r>
              <a:rPr lang="el-GR" sz="2400" dirty="0" smtClean="0">
                <a:solidFill>
                  <a:schemeClr val="tx2">
                    <a:lumMod val="50000"/>
                  </a:schemeClr>
                </a:solidFill>
              </a:rPr>
              <a:t>εκτοδερμικής, ενδοδερμικής ή μεσοδερμικής προέλευσης, δυνητικώς προκύπτουν εστίες ακανθοκυτταρικού καρκινώματος, βλεννοεκκριτικού αδενοκαρκινώματος ή σαρκώματος, αντίστοιχα.  Οι εν λόγω δευτερογενώς αναπτυχθείσες κακοήθεις νεοπλασίες κατά κανόνα διαθέτουν, κυτταρογενετικώς, ισοχρωμόσωμα 12</a:t>
            </a:r>
            <a:r>
              <a:rPr lang="en-US" sz="2400" dirty="0" smtClean="0">
                <a:solidFill>
                  <a:schemeClr val="tx2">
                    <a:lumMod val="50000"/>
                  </a:schemeClr>
                </a:solidFill>
              </a:rPr>
              <a:t>p</a:t>
            </a:r>
            <a:r>
              <a:rPr lang="el-GR" sz="2400" dirty="0" smtClean="0">
                <a:solidFill>
                  <a:schemeClr val="tx2">
                    <a:lumMod val="50000"/>
                  </a:schemeClr>
                </a:solidFill>
              </a:rPr>
              <a:t>, κατ’ αναλογία με τους όγκους γεννητικών κυττάρων</a:t>
            </a:r>
            <a:r>
              <a:rPr lang="en-US" sz="2400" dirty="0" smtClean="0">
                <a:solidFill>
                  <a:schemeClr val="tx2">
                    <a:lumMod val="50000"/>
                  </a:schemeClr>
                </a:solidFill>
              </a:rPr>
              <a:t> (O</a:t>
            </a:r>
            <a:r>
              <a:rPr lang="el-GR" sz="2400" dirty="0" smtClean="0">
                <a:solidFill>
                  <a:schemeClr val="tx2">
                    <a:lumMod val="50000"/>
                  </a:schemeClr>
                </a:solidFill>
              </a:rPr>
              <a:t>ΓΚ), και δη και των τερατωμάτων, απόπου προήλθαν. </a:t>
            </a:r>
          </a:p>
          <a:p>
            <a:pPr algn="just"/>
            <a:r>
              <a:rPr lang="el-GR" sz="2400" dirty="0" smtClean="0">
                <a:solidFill>
                  <a:schemeClr val="tx2">
                    <a:lumMod val="50000"/>
                  </a:schemeClr>
                </a:solidFill>
              </a:rPr>
              <a:t>Σημαντική για τη </a:t>
            </a:r>
            <a:r>
              <a:rPr lang="el-GR" sz="2400" b="1" dirty="0" smtClean="0">
                <a:solidFill>
                  <a:schemeClr val="tx2">
                    <a:lumMod val="50000"/>
                  </a:schemeClr>
                </a:solidFill>
              </a:rPr>
              <a:t>θεραπεία</a:t>
            </a:r>
            <a:r>
              <a:rPr lang="el-GR" sz="2400" dirty="0" smtClean="0">
                <a:solidFill>
                  <a:schemeClr val="tx2">
                    <a:lumMod val="50000"/>
                  </a:schemeClr>
                </a:solidFill>
              </a:rPr>
              <a:t> του ασθενούς, η αναγνώριση </a:t>
            </a:r>
            <a:r>
              <a:rPr lang="el-GR" sz="2400" b="1" u="sng" dirty="0" smtClean="0">
                <a:solidFill>
                  <a:schemeClr val="tx2">
                    <a:lumMod val="50000"/>
                  </a:schemeClr>
                </a:solidFill>
              </a:rPr>
              <a:t>εξωορχικής</a:t>
            </a:r>
            <a:r>
              <a:rPr lang="el-GR" sz="2400" dirty="0" smtClean="0">
                <a:solidFill>
                  <a:schemeClr val="tx2">
                    <a:lumMod val="50000"/>
                  </a:schemeClr>
                </a:solidFill>
              </a:rPr>
              <a:t> εστίας  δευτερογενούς κακοήθους νεοπλασίας, </a:t>
            </a:r>
            <a:r>
              <a:rPr lang="el-GR" sz="2400" i="1" dirty="0" smtClean="0">
                <a:solidFill>
                  <a:schemeClr val="tx2">
                    <a:lumMod val="50000"/>
                  </a:schemeClr>
                </a:solidFill>
              </a:rPr>
              <a:t>μη</a:t>
            </a:r>
            <a:r>
              <a:rPr lang="el-GR" sz="2400" dirty="0" smtClean="0">
                <a:solidFill>
                  <a:schemeClr val="tx2">
                    <a:lumMod val="50000"/>
                  </a:schemeClr>
                </a:solidFill>
              </a:rPr>
              <a:t> προερχομένης από γεννητικά κύτταρα,δηλ. σωματικής κατηγορίας, σε ένα τεράτωμα, καθώς αυτή </a:t>
            </a:r>
            <a:r>
              <a:rPr lang="el-GR" sz="2400" u="sng" dirty="0" smtClean="0">
                <a:solidFill>
                  <a:schemeClr val="tx2">
                    <a:lumMod val="50000"/>
                  </a:schemeClr>
                </a:solidFill>
              </a:rPr>
              <a:t>δεν</a:t>
            </a:r>
            <a:r>
              <a:rPr lang="el-GR" sz="2400" dirty="0" smtClean="0">
                <a:solidFill>
                  <a:schemeClr val="tx2">
                    <a:lumMod val="50000"/>
                  </a:schemeClr>
                </a:solidFill>
              </a:rPr>
              <a:t> είναι χημειοευαίσθητη  και πρέπει να επιχειρηθεί η </a:t>
            </a:r>
            <a:r>
              <a:rPr lang="el-GR" sz="2400" dirty="0" smtClean="0">
                <a:solidFill>
                  <a:schemeClr val="tx2">
                    <a:lumMod val="50000"/>
                  </a:schemeClr>
                </a:solidFill>
                <a:effectLst>
                  <a:outerShdw blurRad="38100" dist="38100" dir="2700000" algn="tl">
                    <a:srgbClr val="000000">
                      <a:alpha val="43137"/>
                    </a:srgbClr>
                  </a:outerShdw>
                </a:effectLst>
              </a:rPr>
              <a:t>χειρουργική εξαίρεσή </a:t>
            </a:r>
            <a:r>
              <a:rPr lang="el-GR" sz="2400" dirty="0" smtClean="0">
                <a:solidFill>
                  <a:schemeClr val="tx2">
                    <a:lumMod val="50000"/>
                  </a:schemeClr>
                </a:solidFill>
              </a:rPr>
              <a:t>της, ως θεραπεία εκλογής.</a:t>
            </a:r>
            <a:endParaRPr lang="el-GR" sz="2400" dirty="0">
              <a:solidFill>
                <a:schemeClr val="tx2">
                  <a:lumMod val="50000"/>
                </a:schemeClr>
              </a:solidFill>
            </a:endParaRPr>
          </a:p>
        </p:txBody>
      </p:sp>
      <p:sp>
        <p:nvSpPr>
          <p:cNvPr id="4" name="1 - Τίτλος"/>
          <p:cNvSpPr txBox="1">
            <a:spLocks/>
          </p:cNvSpPr>
          <p:nvPr/>
        </p:nvSpPr>
        <p:spPr>
          <a:xfrm>
            <a:off x="0" y="-747464"/>
            <a:ext cx="9144000" cy="1656184"/>
          </a:xfrm>
          <a:prstGeom prst="rect">
            <a:avLst/>
          </a:prstGeom>
        </p:spPr>
        <p:txBody>
          <a:bodyPr vert="horz" lIns="0" rIns="0" bIns="0" anchor="b">
            <a:normAutofit fontScale="3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tx2">
                    <a:lumMod val="50000"/>
                  </a:schemeClr>
                </a:solidFill>
                <a:effectLst/>
                <a:uLnTx/>
                <a:uFillTx/>
                <a:latin typeface="+mn-lt"/>
                <a:ea typeface="+mj-ea"/>
                <a:cs typeface="+mj-cs"/>
              </a:rPr>
              <a:t/>
            </a:r>
            <a:br>
              <a:rPr kumimoji="0" lang="en-US" sz="3200" b="0" i="0" u="none" strike="noStrike" kern="1200" cap="none" spc="0" normalizeH="0" baseline="0" noProof="0" dirty="0" smtClean="0">
                <a:ln>
                  <a:noFill/>
                </a:ln>
                <a:solidFill>
                  <a:schemeClr val="tx2">
                    <a:lumMod val="50000"/>
                  </a:schemeClr>
                </a:solidFill>
                <a:effectLst/>
                <a:uLnTx/>
                <a:uFillTx/>
                <a:latin typeface="+mn-lt"/>
                <a:ea typeface="+mj-ea"/>
                <a:cs typeface="+mj-cs"/>
              </a:rPr>
            </a:br>
            <a:r>
              <a:rPr kumimoji="0" lang="en-US" sz="3200" b="0" i="0" u="none" strike="noStrike" kern="1200" cap="none" spc="0" normalizeH="0" baseline="0" noProof="0" dirty="0" smtClean="0">
                <a:ln>
                  <a:noFill/>
                </a:ln>
                <a:solidFill>
                  <a:schemeClr val="tx2">
                    <a:lumMod val="50000"/>
                  </a:schemeClr>
                </a:solidFill>
                <a:effectLst/>
                <a:uLnTx/>
                <a:uFillTx/>
                <a:latin typeface="+mn-lt"/>
                <a:ea typeface="+mj-ea"/>
                <a:cs typeface="+mj-cs"/>
              </a:rPr>
              <a:t/>
            </a:r>
            <a:br>
              <a:rPr kumimoji="0" lang="en-US" sz="3200" b="0" i="0" u="none" strike="noStrike" kern="1200" cap="none" spc="0" normalizeH="0" baseline="0" noProof="0" dirty="0" smtClean="0">
                <a:ln>
                  <a:noFill/>
                </a:ln>
                <a:solidFill>
                  <a:schemeClr val="tx2">
                    <a:lumMod val="50000"/>
                  </a:schemeClr>
                </a:solidFill>
                <a:effectLst/>
                <a:uLnTx/>
                <a:uFillTx/>
                <a:latin typeface="+mn-lt"/>
                <a:ea typeface="+mj-ea"/>
                <a:cs typeface="+mj-cs"/>
              </a:rPr>
            </a:br>
            <a:r>
              <a:rPr kumimoji="0" lang="el-GR" sz="3200" b="1" i="0" u="none" strike="noStrike" kern="1200" cap="none" spc="0" normalizeH="0" baseline="0" noProof="0" dirty="0" smtClean="0">
                <a:ln>
                  <a:noFill/>
                </a:ln>
                <a:solidFill>
                  <a:schemeClr val="accent1">
                    <a:lumMod val="50000"/>
                  </a:schemeClr>
                </a:solidFill>
                <a:effectLst/>
                <a:uLnTx/>
                <a:uFillTx/>
                <a:latin typeface="+mj-lt"/>
                <a:ea typeface="+mj-ea"/>
                <a:cs typeface="+mj-cs"/>
              </a:rPr>
              <a:t/>
            </a:r>
            <a:br>
              <a:rPr kumimoji="0" lang="el-GR" sz="3200" b="1" i="0" u="none" strike="noStrike" kern="1200" cap="none" spc="0" normalizeH="0" baseline="0" noProof="0" dirty="0" smtClean="0">
                <a:ln>
                  <a:noFill/>
                </a:ln>
                <a:solidFill>
                  <a:schemeClr val="accent1">
                    <a:lumMod val="50000"/>
                  </a:schemeClr>
                </a:solidFill>
                <a:effectLst/>
                <a:uLnTx/>
                <a:uFillTx/>
                <a:latin typeface="+mj-lt"/>
                <a:ea typeface="+mj-ea"/>
                <a:cs typeface="+mj-cs"/>
              </a:rPr>
            </a:br>
            <a:r>
              <a:rPr kumimoji="0" lang="el-GR" sz="9300" b="0" i="0" u="none" strike="noStrike" kern="1200" cap="none" spc="0" normalizeH="0" baseline="0" noProof="0" dirty="0" smtClean="0">
                <a:ln>
                  <a:noFill/>
                </a:ln>
                <a:solidFill>
                  <a:schemeClr val="tx2">
                    <a:lumMod val="50000"/>
                  </a:schemeClr>
                </a:solidFill>
                <a:effectLst/>
                <a:uLnTx/>
                <a:uFillTx/>
                <a:latin typeface="+mn-lt"/>
                <a:ea typeface="+mj-ea"/>
                <a:cs typeface="+mj-cs"/>
              </a:rPr>
              <a:t>Ανάπτυξη </a:t>
            </a:r>
            <a:r>
              <a:rPr kumimoji="0" lang="el-GR" sz="9300" b="0" i="0" u="none" strike="noStrike" kern="1200" cap="none" spc="0" normalizeH="0" baseline="0" noProof="0" dirty="0" smtClean="0">
                <a:ln>
                  <a:noFill/>
                </a:ln>
                <a:solidFill>
                  <a:schemeClr val="tx2">
                    <a:lumMod val="50000"/>
                  </a:schemeClr>
                </a:solidFill>
                <a:effectLst>
                  <a:outerShdw blurRad="38100" dist="38100" dir="2700000" algn="tl">
                    <a:srgbClr val="000000">
                      <a:alpha val="43137"/>
                    </a:srgbClr>
                  </a:outerShdw>
                </a:effectLst>
                <a:uLnTx/>
                <a:uFillTx/>
                <a:latin typeface="+mn-lt"/>
                <a:ea typeface="+mj-ea"/>
                <a:cs typeface="+mj-cs"/>
              </a:rPr>
              <a:t>κακοήθους νεοπλασίας σωματικής κατηγορίας</a:t>
            </a:r>
            <a:r>
              <a:rPr kumimoji="0" lang="el-GR" sz="9300" b="0" i="0" u="none" strike="noStrike" kern="1200" cap="none" spc="0" normalizeH="0" baseline="0" noProof="0" dirty="0" smtClean="0">
                <a:ln>
                  <a:noFill/>
                </a:ln>
                <a:solidFill>
                  <a:schemeClr val="tx2">
                    <a:lumMod val="50000"/>
                  </a:schemeClr>
                </a:solidFill>
                <a:effectLst/>
                <a:uLnTx/>
                <a:uFillTx/>
                <a:latin typeface="+mn-lt"/>
                <a:ea typeface="+mj-ea"/>
                <a:cs typeface="+mj-cs"/>
              </a:rPr>
              <a:t> σε </a:t>
            </a:r>
            <a:r>
              <a:rPr kumimoji="0" lang="el-GR" sz="9300" b="0" i="0" u="none" strike="noStrike" kern="1200" cap="none" spc="0" normalizeH="0" baseline="0" noProof="0" dirty="0" smtClean="0">
                <a:ln>
                  <a:noFill/>
                </a:ln>
                <a:solidFill>
                  <a:schemeClr val="tx2">
                    <a:lumMod val="50000"/>
                  </a:schemeClr>
                </a:solidFill>
                <a:effectLst>
                  <a:outerShdw blurRad="38100" dist="38100" dir="2700000" algn="tl">
                    <a:srgbClr val="000000">
                      <a:alpha val="43137"/>
                    </a:srgbClr>
                  </a:outerShdw>
                </a:effectLst>
                <a:uLnTx/>
                <a:uFillTx/>
                <a:latin typeface="+mn-lt"/>
                <a:ea typeface="+mj-ea"/>
                <a:cs typeface="+mj-cs"/>
              </a:rPr>
              <a:t>έδαφος </a:t>
            </a:r>
            <a:r>
              <a:rPr kumimoji="0" lang="el-GR" sz="9300" b="0" i="0" u="none" strike="noStrike" kern="1200" cap="none" spc="600" normalizeH="0" baseline="0" noProof="0" dirty="0" err="1" smtClean="0">
                <a:ln>
                  <a:noFill/>
                </a:ln>
                <a:solidFill>
                  <a:schemeClr val="tx2">
                    <a:lumMod val="50000"/>
                  </a:schemeClr>
                </a:solidFill>
                <a:effectLst>
                  <a:outerShdw blurRad="38100" dist="38100" dir="2700000" algn="tl">
                    <a:srgbClr val="000000">
                      <a:alpha val="43137"/>
                    </a:srgbClr>
                  </a:outerShdw>
                </a:effectLst>
                <a:uLnTx/>
                <a:uFillTx/>
                <a:latin typeface="+mn-lt"/>
                <a:ea typeface="+mj-ea"/>
                <a:cs typeface="+mj-cs"/>
              </a:rPr>
              <a:t>τερατώματος</a:t>
            </a:r>
            <a:r>
              <a:rPr kumimoji="0" lang="el-GR" sz="9300" b="0" i="0" u="none" strike="noStrike" kern="1200" cap="none" spc="0" normalizeH="0" baseline="0" noProof="0" dirty="0" smtClean="0">
                <a:ln>
                  <a:noFill/>
                </a:ln>
                <a:solidFill>
                  <a:schemeClr val="tx2">
                    <a:lumMod val="50000"/>
                  </a:schemeClr>
                </a:solidFill>
                <a:effectLst>
                  <a:outerShdw blurRad="38100" dist="38100" dir="2700000" algn="tl">
                    <a:srgbClr val="000000">
                      <a:alpha val="43137"/>
                    </a:srgbClr>
                  </a:outerShdw>
                </a:effectLst>
                <a:uLnTx/>
                <a:uFillTx/>
                <a:latin typeface="+mn-lt"/>
                <a:ea typeface="+mj-ea"/>
                <a:cs typeface="+mj-cs"/>
              </a:rPr>
              <a:t>  όρχεως</a:t>
            </a:r>
            <a:endParaRPr kumimoji="0" lang="el-GR" sz="9300" b="0" i="0" u="none" strike="noStrike" kern="1200" cap="none" spc="0" normalizeH="0" baseline="0" noProof="0" dirty="0">
              <a:ln>
                <a:noFill/>
              </a:ln>
              <a:solidFill>
                <a:schemeClr val="tx2">
                  <a:lumMod val="50000"/>
                </a:schemeClr>
              </a:solidFill>
              <a:effectLst>
                <a:outerShdw blurRad="38100" dist="38100" dir="2700000" algn="tl">
                  <a:srgbClr val="000000">
                    <a:alpha val="43137"/>
                  </a:srgbClr>
                </a:outerShdw>
              </a:effectLst>
              <a:uLnTx/>
              <a:uFillTx/>
              <a:latin typeface="+mn-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dissolv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nodeType="clickEffect">
                                  <p:stCondLst>
                                    <p:cond delay="0"/>
                                  </p:stCondLst>
                                  <p:childTnLst>
                                    <p:animEffect transition="out" filter="dissolve">
                                      <p:cBhvr>
                                        <p:cTn id="21" dur="500"/>
                                        <p:tgtEl>
                                          <p:spTgt spid="3">
                                            <p:txEl>
                                              <p:pRg st="0" end="0"/>
                                            </p:txEl>
                                          </p:spTgt>
                                        </p:tgtEl>
                                      </p:cBhvr>
                                    </p:animEffect>
                                    <p:set>
                                      <p:cBhvr>
                                        <p:cTn id="22"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dissolve">
                                      <p:cBhvr>
                                        <p:cTn id="2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2714620"/>
          </a:xfrm>
        </p:spPr>
        <p:txBody>
          <a:bodyPr>
            <a:noAutofit/>
          </a:bodyPr>
          <a:lstStyle/>
          <a:p>
            <a:pPr algn="ctr"/>
            <a:r>
              <a:rPr lang="el-GR" sz="2000" dirty="0" smtClean="0">
                <a:solidFill>
                  <a:schemeClr val="tx2">
                    <a:lumMod val="50000"/>
                  </a:schemeClr>
                </a:solidFill>
                <a:latin typeface="+mn-lt"/>
              </a:rPr>
              <a:t>Οι </a:t>
            </a:r>
            <a:r>
              <a:rPr lang="el-GR" sz="2000" b="1" dirty="0" smtClean="0">
                <a:solidFill>
                  <a:schemeClr val="tx2">
                    <a:lumMod val="50000"/>
                  </a:schemeClr>
                </a:solidFill>
                <a:latin typeface="+mn-lt"/>
              </a:rPr>
              <a:t>σωματικής κατηγορίας κακοήθεις νεοπλασίες </a:t>
            </a:r>
            <a:br>
              <a:rPr lang="el-GR" sz="2000" b="1" dirty="0" smtClean="0">
                <a:solidFill>
                  <a:schemeClr val="tx2">
                    <a:lumMod val="50000"/>
                  </a:schemeClr>
                </a:solidFill>
                <a:latin typeface="+mn-lt"/>
              </a:rPr>
            </a:br>
            <a:r>
              <a:rPr lang="el-GR" sz="2000" b="1" dirty="0" smtClean="0">
                <a:solidFill>
                  <a:schemeClr val="tx2">
                    <a:lumMod val="50000"/>
                  </a:schemeClr>
                </a:solidFill>
                <a:latin typeface="+mn-lt"/>
              </a:rPr>
              <a:t>σε έδαφος τερατώματος, </a:t>
            </a:r>
            <a:r>
              <a:rPr lang="el-GR" sz="2000" dirty="0" smtClean="0">
                <a:solidFill>
                  <a:schemeClr val="tx2">
                    <a:lumMod val="50000"/>
                  </a:schemeClr>
                </a:solidFill>
                <a:latin typeface="+mn-lt"/>
              </a:rPr>
              <a:t>εντός ή εκτός του όρχεως, μπορεί να εμφανίζουν </a:t>
            </a:r>
            <a:br>
              <a:rPr lang="el-GR" sz="2000" dirty="0" smtClean="0">
                <a:solidFill>
                  <a:schemeClr val="tx2">
                    <a:lumMod val="50000"/>
                  </a:schemeClr>
                </a:solidFill>
                <a:latin typeface="+mn-lt"/>
              </a:rPr>
            </a:br>
            <a:r>
              <a:rPr lang="el-GR" sz="2000" dirty="0" smtClean="0">
                <a:solidFill>
                  <a:schemeClr val="tx2">
                    <a:lumMod val="50000"/>
                  </a:schemeClr>
                </a:solidFill>
                <a:latin typeface="+mn-lt"/>
              </a:rPr>
              <a:t>είτε  </a:t>
            </a:r>
            <a:r>
              <a:rPr lang="el-GR" sz="2000" spc="300" dirty="0" smtClean="0">
                <a:solidFill>
                  <a:schemeClr val="tx2">
                    <a:lumMod val="50000"/>
                  </a:schemeClr>
                </a:solidFill>
                <a:latin typeface="+mn-lt"/>
              </a:rPr>
              <a:t>απωστικό</a:t>
            </a:r>
            <a:r>
              <a:rPr lang="el-GR" sz="2000" dirty="0" smtClean="0">
                <a:solidFill>
                  <a:schemeClr val="tx2">
                    <a:lumMod val="50000"/>
                  </a:schemeClr>
                </a:solidFill>
                <a:latin typeface="+mn-lt"/>
              </a:rPr>
              <a:t> είτε  </a:t>
            </a:r>
            <a:r>
              <a:rPr lang="el-GR" sz="2000" spc="300" dirty="0" smtClean="0">
                <a:solidFill>
                  <a:schemeClr val="tx2">
                    <a:lumMod val="50000"/>
                  </a:schemeClr>
                </a:solidFill>
                <a:latin typeface="+mn-lt"/>
              </a:rPr>
              <a:t>διηθητικό</a:t>
            </a:r>
            <a:r>
              <a:rPr lang="el-GR" sz="2000" dirty="0" smtClean="0">
                <a:solidFill>
                  <a:schemeClr val="tx2">
                    <a:lumMod val="50000"/>
                  </a:schemeClr>
                </a:solidFill>
                <a:latin typeface="+mn-lt"/>
              </a:rPr>
              <a:t> πρότυπο ανάπτυξης· </a:t>
            </a:r>
            <a:br>
              <a:rPr lang="el-GR" sz="2000" dirty="0" smtClean="0">
                <a:solidFill>
                  <a:schemeClr val="tx2">
                    <a:lumMod val="50000"/>
                  </a:schemeClr>
                </a:solidFill>
                <a:latin typeface="+mn-lt"/>
              </a:rPr>
            </a:br>
            <a:r>
              <a:rPr lang="el-GR" sz="2000" dirty="0" smtClean="0">
                <a:solidFill>
                  <a:schemeClr val="tx2">
                    <a:lumMod val="50000"/>
                  </a:schemeClr>
                </a:solidFill>
                <a:latin typeface="+mn-lt"/>
              </a:rPr>
              <a:t>ξεχωρίζουν δε από άωρα τερατωματώδη συστατικά, </a:t>
            </a:r>
            <a:br>
              <a:rPr lang="el-GR" sz="2000" dirty="0" smtClean="0">
                <a:solidFill>
                  <a:schemeClr val="tx2">
                    <a:lumMod val="50000"/>
                  </a:schemeClr>
                </a:solidFill>
                <a:latin typeface="+mn-lt"/>
              </a:rPr>
            </a:br>
            <a:r>
              <a:rPr lang="el-GR" sz="2000" dirty="0" smtClean="0">
                <a:solidFill>
                  <a:schemeClr val="tx2">
                    <a:lumMod val="50000"/>
                  </a:schemeClr>
                </a:solidFill>
                <a:latin typeface="+mn-lt"/>
              </a:rPr>
              <a:t>καθώς αυτές αποτελούνται υποχρεωτικώς από  έναν  </a:t>
            </a:r>
            <a:r>
              <a:rPr lang="el-GR" sz="2000" b="1" u="sng" spc="600" dirty="0" smtClean="0">
                <a:solidFill>
                  <a:schemeClr val="tx2">
                    <a:lumMod val="50000"/>
                  </a:schemeClr>
                </a:solidFill>
                <a:effectLst>
                  <a:outerShdw blurRad="38100" dist="38100" dir="2700000" algn="tl">
                    <a:srgbClr val="000000">
                      <a:alpha val="43137"/>
                    </a:srgbClr>
                  </a:outerShdw>
                </a:effectLst>
                <a:latin typeface="+mn-lt"/>
              </a:rPr>
              <a:t>αμιγή</a:t>
            </a:r>
            <a:r>
              <a:rPr lang="el-GR" sz="2000" b="1" u="sng" dirty="0" smtClean="0">
                <a:solidFill>
                  <a:schemeClr val="tx2">
                    <a:lumMod val="50000"/>
                  </a:schemeClr>
                </a:solidFill>
                <a:effectLst>
                  <a:outerShdw blurRad="38100" dist="38100" dir="2700000" algn="tl">
                    <a:srgbClr val="000000">
                      <a:alpha val="43137"/>
                    </a:srgbClr>
                  </a:outerShdw>
                </a:effectLst>
                <a:latin typeface="+mn-lt"/>
              </a:rPr>
              <a:t> </a:t>
            </a:r>
            <a:r>
              <a:rPr lang="el-GR" sz="2000" u="sng" dirty="0" smtClean="0">
                <a:solidFill>
                  <a:schemeClr val="tx2">
                    <a:lumMod val="50000"/>
                  </a:schemeClr>
                </a:solidFill>
                <a:latin typeface="+mn-lt"/>
              </a:rPr>
              <a:t>πληθυσμό</a:t>
            </a:r>
            <a:r>
              <a:rPr lang="el-GR" sz="2000" dirty="0" smtClean="0">
                <a:solidFill>
                  <a:schemeClr val="tx2">
                    <a:lumMod val="50000"/>
                  </a:schemeClr>
                </a:solidFill>
                <a:latin typeface="+mn-lt"/>
              </a:rPr>
              <a:t/>
            </a:r>
            <a:br>
              <a:rPr lang="el-GR" sz="2000" dirty="0" smtClean="0">
                <a:solidFill>
                  <a:schemeClr val="tx2">
                    <a:lumMod val="50000"/>
                  </a:schemeClr>
                </a:solidFill>
                <a:latin typeface="+mn-lt"/>
              </a:rPr>
            </a:br>
            <a:r>
              <a:rPr lang="el-GR" sz="2000" dirty="0" smtClean="0">
                <a:solidFill>
                  <a:schemeClr val="tx2">
                    <a:lumMod val="50000"/>
                  </a:schemeClr>
                </a:solidFill>
                <a:latin typeface="+mn-lt"/>
              </a:rPr>
              <a:t> </a:t>
            </a:r>
            <a:r>
              <a:rPr lang="el-GR" sz="2000" dirty="0" smtClean="0">
                <a:solidFill>
                  <a:schemeClr val="tx2">
                    <a:lumMod val="50000"/>
                  </a:schemeClr>
                </a:solidFill>
                <a:effectLst>
                  <a:outerShdw blurRad="38100" dist="38100" dir="2700000" algn="tl">
                    <a:srgbClr val="000000">
                      <a:alpha val="43137"/>
                    </a:srgbClr>
                  </a:outerShdw>
                </a:effectLst>
                <a:latin typeface="+mn-lt"/>
              </a:rPr>
              <a:t>ατύπων</a:t>
            </a:r>
            <a:r>
              <a:rPr lang="el-GR" sz="2000" dirty="0" smtClean="0">
                <a:solidFill>
                  <a:schemeClr val="tx2">
                    <a:lumMod val="50000"/>
                  </a:schemeClr>
                </a:solidFill>
                <a:latin typeface="+mn-lt"/>
              </a:rPr>
              <a:t>, μεσεγχυματικών ή επιθηλιακών κυττάρων,</a:t>
            </a:r>
            <a:br>
              <a:rPr lang="el-GR" sz="2000" dirty="0" smtClean="0">
                <a:solidFill>
                  <a:schemeClr val="tx2">
                    <a:lumMod val="50000"/>
                  </a:schemeClr>
                </a:solidFill>
                <a:latin typeface="+mn-lt"/>
              </a:rPr>
            </a:br>
            <a:r>
              <a:rPr lang="el-GR" sz="2000" dirty="0" smtClean="0">
                <a:solidFill>
                  <a:schemeClr val="tx2">
                    <a:lumMod val="50000"/>
                  </a:schemeClr>
                </a:solidFill>
                <a:latin typeface="+mn-lt"/>
              </a:rPr>
              <a:t> χωρίς παρεμβαλλόμενα άλλα τερατωματώδη συστατικά,</a:t>
            </a:r>
            <a:br>
              <a:rPr lang="el-GR" sz="2000" dirty="0" smtClean="0">
                <a:solidFill>
                  <a:schemeClr val="tx2">
                    <a:lumMod val="50000"/>
                  </a:schemeClr>
                </a:solidFill>
                <a:latin typeface="+mn-lt"/>
              </a:rPr>
            </a:br>
            <a:r>
              <a:rPr lang="el-GR" sz="2000" dirty="0" smtClean="0">
                <a:solidFill>
                  <a:schemeClr val="tx2">
                    <a:lumMod val="50000"/>
                  </a:schemeClr>
                </a:solidFill>
                <a:latin typeface="+mn-lt"/>
              </a:rPr>
              <a:t>που καταλαμβάνει </a:t>
            </a:r>
            <a:r>
              <a:rPr lang="el-GR" sz="2000" b="1" dirty="0" smtClean="0">
                <a:solidFill>
                  <a:schemeClr val="tx2">
                    <a:lumMod val="50000"/>
                  </a:schemeClr>
                </a:solidFill>
                <a:latin typeface="+mn-lt"/>
              </a:rPr>
              <a:t>τουλάχιστον ένα οπτικό πεδίο μικρής μεγέθυνσης </a:t>
            </a:r>
            <a:br>
              <a:rPr lang="el-GR" sz="2000" b="1" dirty="0" smtClean="0">
                <a:solidFill>
                  <a:schemeClr val="tx2">
                    <a:lumMod val="50000"/>
                  </a:schemeClr>
                </a:solidFill>
                <a:latin typeface="+mn-lt"/>
              </a:rPr>
            </a:br>
            <a:r>
              <a:rPr lang="el-GR" sz="2000" b="1" dirty="0" smtClean="0">
                <a:solidFill>
                  <a:schemeClr val="tx2">
                    <a:lumMod val="50000"/>
                  </a:schemeClr>
                </a:solidFill>
                <a:latin typeface="+mn-lt"/>
              </a:rPr>
              <a:t>(Χ4,  διαμέτρου 5 χιλ.) </a:t>
            </a:r>
            <a:endParaRPr lang="el-GR" sz="2000" b="1" dirty="0">
              <a:solidFill>
                <a:schemeClr val="tx2">
                  <a:lumMod val="50000"/>
                </a:schemeClr>
              </a:solidFill>
              <a:latin typeface="+mn-lt"/>
            </a:endParaRPr>
          </a:p>
        </p:txBody>
      </p:sp>
      <p:pic>
        <p:nvPicPr>
          <p:cNvPr id="17410" name="Picture 2" descr="C:\Users\KAV-AGRO\Desktop\testisteratocarcinomaDallZynger03.jpg"/>
          <p:cNvPicPr>
            <a:picLocks noChangeAspect="1" noChangeArrowheads="1"/>
          </p:cNvPicPr>
          <p:nvPr/>
        </p:nvPicPr>
        <p:blipFill>
          <a:blip r:embed="rId2" cstate="print"/>
          <a:srcRect/>
          <a:stretch>
            <a:fillRect/>
          </a:stretch>
        </p:blipFill>
        <p:spPr bwMode="auto">
          <a:xfrm rot="5400000">
            <a:off x="-366711" y="3327150"/>
            <a:ext cx="3900757" cy="2808312"/>
          </a:xfrm>
          <a:prstGeom prst="rect">
            <a:avLst/>
          </a:prstGeom>
          <a:noFill/>
        </p:spPr>
      </p:pic>
      <p:pic>
        <p:nvPicPr>
          <p:cNvPr id="17411" name="Picture 3" descr="C:\Users\KAV-AGRO\Desktop\testisteratocarcinomaDallZynger05.jpg"/>
          <p:cNvPicPr>
            <a:picLocks noChangeAspect="1" noChangeArrowheads="1"/>
          </p:cNvPicPr>
          <p:nvPr/>
        </p:nvPicPr>
        <p:blipFill>
          <a:blip r:embed="rId3" cstate="print"/>
          <a:srcRect/>
          <a:stretch>
            <a:fillRect/>
          </a:stretch>
        </p:blipFill>
        <p:spPr bwMode="auto">
          <a:xfrm rot="5400000">
            <a:off x="2618655" y="3294113"/>
            <a:ext cx="3888432" cy="2862062"/>
          </a:xfrm>
          <a:prstGeom prst="rect">
            <a:avLst/>
          </a:prstGeom>
          <a:noFill/>
        </p:spPr>
      </p:pic>
      <p:pic>
        <p:nvPicPr>
          <p:cNvPr id="17412" name="Picture 4" descr="C:\Users\KAV-AGRO\Desktop\testisteratocarcinomaDallZynger06.jpg"/>
          <p:cNvPicPr>
            <a:picLocks noChangeAspect="1" noChangeArrowheads="1"/>
          </p:cNvPicPr>
          <p:nvPr/>
        </p:nvPicPr>
        <p:blipFill>
          <a:blip r:embed="rId4" cstate="print"/>
          <a:srcRect/>
          <a:stretch>
            <a:fillRect/>
          </a:stretch>
        </p:blipFill>
        <p:spPr bwMode="auto">
          <a:xfrm rot="5400000">
            <a:off x="5596492" y="3268603"/>
            <a:ext cx="3888433" cy="2913084"/>
          </a:xfrm>
          <a:prstGeom prst="rect">
            <a:avLst/>
          </a:prstGeom>
          <a:noFill/>
        </p:spPr>
      </p:pic>
      <p:sp>
        <p:nvSpPr>
          <p:cNvPr id="6" name="1 - Τίτλος"/>
          <p:cNvSpPr txBox="1">
            <a:spLocks/>
          </p:cNvSpPr>
          <p:nvPr/>
        </p:nvSpPr>
        <p:spPr>
          <a:xfrm rot="10800000" flipV="1">
            <a:off x="467544" y="2492896"/>
            <a:ext cx="2448272" cy="288032"/>
          </a:xfrm>
          <a:prstGeom prst="rect">
            <a:avLst/>
          </a:prstGeom>
        </p:spPr>
        <p:txBody>
          <a:bodyPr vert="horz" lIns="0" tIns="45720" rIns="0" bIns="0" anchor="b">
            <a:normAutofit fontScale="55000" lnSpcReduction="20000"/>
            <a:scene3d>
              <a:camera prst="orthographicFront"/>
              <a:lightRig rig="freezing" dir="t">
                <a:rot lat="0" lon="0" rev="5640000"/>
              </a:lightRig>
            </a:scene3d>
            <a:sp3d prstMaterial="flat">
              <a:contourClr>
                <a:schemeClr val="tx2"/>
              </a:contourClr>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500" b="1" i="0" u="none" strike="noStrike" kern="1200" cap="none" spc="300" normalizeH="0" baseline="0" noProof="0" dirty="0" err="1" smtClean="0">
                <a:ln>
                  <a:noFill/>
                </a:ln>
                <a:solidFill>
                  <a:schemeClr val="tx2">
                    <a:lumMod val="50000"/>
                  </a:schemeClr>
                </a:solidFill>
                <a:effectLst/>
                <a:uLnTx/>
                <a:uFillTx/>
                <a:latin typeface="+mn-lt"/>
                <a:ea typeface="+mj-ea"/>
                <a:cs typeface="+mj-cs"/>
              </a:rPr>
              <a:t>Ραβδομυοσάρκωμα</a:t>
            </a:r>
            <a:r>
              <a:rPr kumimoji="0" lang="el-GR" sz="3200" b="0" i="0" u="none" strike="noStrike" kern="1200" cap="none" spc="300" normalizeH="0" baseline="0" noProof="0" dirty="0" smtClean="0">
                <a:ln>
                  <a:noFill/>
                </a:ln>
                <a:solidFill>
                  <a:schemeClr val="tx2">
                    <a:lumMod val="50000"/>
                  </a:schemeClr>
                </a:solidFill>
                <a:effectLst/>
                <a:uLnTx/>
                <a:uFillTx/>
                <a:latin typeface="+mn-lt"/>
                <a:ea typeface="+mj-ea"/>
                <a:cs typeface="+mj-cs"/>
              </a:rPr>
              <a:t> </a:t>
            </a:r>
            <a:endParaRPr kumimoji="0" lang="el-GR" sz="3200" b="0" i="0" u="none" strike="noStrike" kern="1200" cap="none" spc="300" normalizeH="0" baseline="0" noProof="0" dirty="0">
              <a:ln>
                <a:noFill/>
              </a:ln>
              <a:solidFill>
                <a:schemeClr val="tx2">
                  <a:lumMod val="50000"/>
                </a:schemeClr>
              </a:solidFill>
              <a:effectLst/>
              <a:uLnTx/>
              <a:uFillTx/>
              <a:latin typeface="+mn-lt"/>
              <a:ea typeface="+mj-ea"/>
              <a:cs typeface="+mj-cs"/>
            </a:endParaRPr>
          </a:p>
        </p:txBody>
      </p:sp>
      <p:sp>
        <p:nvSpPr>
          <p:cNvPr id="7" name="1 - Τίτλος"/>
          <p:cNvSpPr txBox="1">
            <a:spLocks/>
          </p:cNvSpPr>
          <p:nvPr/>
        </p:nvSpPr>
        <p:spPr>
          <a:xfrm>
            <a:off x="3491880" y="3068960"/>
            <a:ext cx="2520280" cy="1512168"/>
          </a:xfrm>
          <a:prstGeom prst="rect">
            <a:avLst/>
          </a:prstGeom>
        </p:spPr>
        <p:txBody>
          <a:bodyPr vert="horz" lIns="0" tIns="45720" rIns="0" bIns="0" anchor="b">
            <a:normAutofit/>
            <a:scene3d>
              <a:camera prst="orthographicFront"/>
              <a:lightRig rig="freezing" dir="t">
                <a:rot lat="0" lon="0" rev="5640000"/>
              </a:lightRig>
            </a:scene3d>
            <a:sp3d prstMaterial="flat">
              <a:contourClr>
                <a:schemeClr val="tx2"/>
              </a:contourClr>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l-GR" sz="1600" b="1" spc="300" dirty="0" err="1" smtClean="0">
                <a:solidFill>
                  <a:schemeClr val="tx2">
                    <a:lumMod val="50000"/>
                  </a:schemeClr>
                </a:solidFill>
                <a:ea typeface="+mj-ea"/>
                <a:cs typeface="+mj-cs"/>
              </a:rPr>
              <a:t>Χονδρο</a:t>
            </a:r>
            <a:r>
              <a:rPr kumimoji="0" lang="el-GR" sz="1600" b="1" i="0" u="none" strike="noStrike" kern="1200" cap="none" spc="300" normalizeH="0" baseline="0" noProof="0" dirty="0" smtClean="0">
                <a:ln>
                  <a:noFill/>
                </a:ln>
                <a:solidFill>
                  <a:schemeClr val="tx2">
                    <a:lumMod val="50000"/>
                  </a:schemeClr>
                </a:solidFill>
                <a:effectLst/>
                <a:uLnTx/>
                <a:uFillTx/>
                <a:latin typeface="+mn-lt"/>
                <a:ea typeface="+mj-ea"/>
                <a:cs typeface="+mj-cs"/>
              </a:rPr>
              <a:t>σάρκωμα</a:t>
            </a:r>
            <a:r>
              <a:rPr kumimoji="0" lang="el-GR" sz="1600" b="0" i="0" u="none" strike="noStrike" kern="1200" cap="none" spc="300" normalizeH="0" baseline="0" noProof="0" dirty="0" smtClean="0">
                <a:ln>
                  <a:noFill/>
                </a:ln>
                <a:solidFill>
                  <a:schemeClr val="tx2">
                    <a:lumMod val="50000"/>
                  </a:schemeClr>
                </a:solidFill>
                <a:effectLst/>
                <a:uLnTx/>
                <a:uFillTx/>
                <a:latin typeface="+mn-lt"/>
                <a:ea typeface="+mj-ea"/>
                <a:cs typeface="+mj-cs"/>
              </a:rPr>
              <a:t> </a:t>
            </a:r>
            <a:endParaRPr kumimoji="0" lang="el-GR" sz="1600" b="0" i="0" u="none" strike="noStrike" kern="1200" cap="none" spc="300" normalizeH="0" baseline="0" noProof="0" dirty="0">
              <a:ln>
                <a:noFill/>
              </a:ln>
              <a:solidFill>
                <a:schemeClr val="tx2">
                  <a:lumMod val="50000"/>
                </a:schemeClr>
              </a:solidFill>
              <a:effectLst/>
              <a:uLnTx/>
              <a:uFillTx/>
              <a:latin typeface="+mn-lt"/>
              <a:ea typeface="+mj-ea"/>
              <a:cs typeface="+mj-cs"/>
            </a:endParaRPr>
          </a:p>
        </p:txBody>
      </p:sp>
      <p:sp>
        <p:nvSpPr>
          <p:cNvPr id="8" name="1 - Τίτλος"/>
          <p:cNvSpPr txBox="1">
            <a:spLocks/>
          </p:cNvSpPr>
          <p:nvPr/>
        </p:nvSpPr>
        <p:spPr>
          <a:xfrm>
            <a:off x="6012160" y="2428868"/>
            <a:ext cx="3131840" cy="352060"/>
          </a:xfrm>
          <a:prstGeom prst="rect">
            <a:avLst/>
          </a:prstGeom>
        </p:spPr>
        <p:txBody>
          <a:bodyPr vert="horz" lIns="0" tIns="45720" rIns="0" bIns="0" anchor="b">
            <a:normAutofit fontScale="47500" lnSpcReduction="20000"/>
            <a:scene3d>
              <a:camera prst="orthographicFront"/>
              <a:lightRig rig="freezing" dir="t">
                <a:rot lat="0" lon="0" rev="5640000"/>
              </a:lightRig>
            </a:scene3d>
            <a:sp3d prstMaterial="flat">
              <a:contourClr>
                <a:schemeClr val="tx2"/>
              </a:contourClr>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b="1" spc="300" noProof="0" dirty="0" smtClean="0">
                <a:solidFill>
                  <a:schemeClr val="tx2">
                    <a:lumMod val="50000"/>
                  </a:schemeClr>
                </a:solidFill>
                <a:ea typeface="+mj-ea"/>
                <a:cs typeface="+mj-cs"/>
              </a:rPr>
              <a:t> </a:t>
            </a:r>
            <a:r>
              <a:rPr lang="el-GR" b="1" spc="300" noProof="0" dirty="0" smtClean="0">
                <a:solidFill>
                  <a:schemeClr val="tx2">
                    <a:lumMod val="50000"/>
                  </a:schemeClr>
                </a:solidFill>
                <a:effectLst>
                  <a:outerShdw blurRad="38100" dist="38100" dir="2700000" algn="tl">
                    <a:srgbClr val="000000">
                      <a:alpha val="43137"/>
                    </a:srgbClr>
                  </a:outerShdw>
                </a:effectLst>
                <a:ea typeface="+mj-ea"/>
                <a:cs typeface="+mj-cs"/>
              </a:rPr>
              <a:t>Αρχέγονος </a:t>
            </a:r>
            <a:r>
              <a:rPr lang="el-GR" b="1" spc="300" noProof="0" dirty="0" err="1" smtClean="0">
                <a:solidFill>
                  <a:schemeClr val="tx2">
                    <a:lumMod val="50000"/>
                  </a:schemeClr>
                </a:solidFill>
                <a:effectLst>
                  <a:outerShdw blurRad="38100" dist="38100" dir="2700000" algn="tl">
                    <a:srgbClr val="000000">
                      <a:alpha val="43137"/>
                    </a:srgbClr>
                  </a:outerShdw>
                </a:effectLst>
                <a:ea typeface="+mj-ea"/>
                <a:cs typeface="+mj-cs"/>
              </a:rPr>
              <a:t>νευροεκτοδερμικός</a:t>
            </a:r>
            <a:r>
              <a:rPr lang="el-GR" b="1" spc="300" noProof="0" dirty="0" smtClean="0">
                <a:solidFill>
                  <a:schemeClr val="tx2">
                    <a:lumMod val="50000"/>
                  </a:schemeClr>
                </a:solidFill>
                <a:effectLst>
                  <a:outerShdw blurRad="38100" dist="38100" dir="2700000" algn="tl">
                    <a:srgbClr val="000000">
                      <a:alpha val="43137"/>
                    </a:srgbClr>
                  </a:outerShdw>
                </a:effectLst>
                <a:ea typeface="+mj-ea"/>
                <a:cs typeface="+mj-cs"/>
              </a:rPr>
              <a:t> όγκος </a:t>
            </a:r>
            <a:r>
              <a:rPr kumimoji="0" lang="el-GR" sz="3200" b="1" i="0" u="none" strike="noStrike" kern="1200" cap="none" spc="300" normalizeH="0" baseline="0" noProof="0" dirty="0" smtClean="0">
                <a:ln>
                  <a:noFill/>
                </a:ln>
                <a:solidFill>
                  <a:schemeClr val="tx2">
                    <a:lumMod val="50000"/>
                  </a:schemeClr>
                </a:solidFill>
                <a:effectLst>
                  <a:outerShdw blurRad="38100" dist="38100" dir="2700000" algn="tl">
                    <a:srgbClr val="000000">
                      <a:alpha val="43137"/>
                    </a:srgbClr>
                  </a:outerShdw>
                </a:effectLst>
                <a:uLnTx/>
                <a:uFillTx/>
                <a:latin typeface="+mn-lt"/>
                <a:ea typeface="+mj-ea"/>
                <a:cs typeface="+mj-cs"/>
              </a:rPr>
              <a:t> </a:t>
            </a:r>
            <a:endParaRPr kumimoji="0" lang="el-GR" sz="3200" b="1" i="0" u="none" strike="noStrike" kern="1200" cap="none" spc="300" normalizeH="0" baseline="0" noProof="0" dirty="0">
              <a:ln>
                <a:noFill/>
              </a:ln>
              <a:solidFill>
                <a:schemeClr val="tx2">
                  <a:lumMod val="50000"/>
                </a:schemeClr>
              </a:solidFill>
              <a:effectLst>
                <a:outerShdw blurRad="38100" dist="38100" dir="2700000" algn="tl">
                  <a:srgbClr val="000000">
                    <a:alpha val="43137"/>
                  </a:srgbClr>
                </a:outerShdw>
              </a:effectLst>
              <a:uLnTx/>
              <a:uFillTx/>
              <a:latin typeface="+mn-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00174"/>
          </a:xfrm>
        </p:spPr>
        <p:txBody>
          <a:bodyPr>
            <a:normAutofit fontScale="90000"/>
          </a:bodyPr>
          <a:lstStyle/>
          <a:p>
            <a:pPr algn="just"/>
            <a:r>
              <a:rPr lang="el-GR" sz="2400" dirty="0" smtClean="0">
                <a:latin typeface="+mn-lt"/>
              </a:rPr>
              <a:t> </a:t>
            </a:r>
            <a:r>
              <a:rPr lang="el-GR" sz="2000" dirty="0" smtClean="0">
                <a:solidFill>
                  <a:schemeClr val="tx2">
                    <a:lumMod val="50000"/>
                  </a:schemeClr>
                </a:solidFill>
                <a:effectLst>
                  <a:outerShdw blurRad="38100" dist="38100" dir="2700000" algn="tl">
                    <a:srgbClr val="000000">
                      <a:alpha val="43137"/>
                    </a:srgbClr>
                  </a:outerShdw>
                </a:effectLst>
                <a:latin typeface="+mn-lt"/>
              </a:rPr>
              <a:t>Υπολειμματικά </a:t>
            </a:r>
            <a:r>
              <a:rPr lang="el-GR" sz="2000" spc="300" dirty="0" smtClean="0">
                <a:solidFill>
                  <a:schemeClr val="tx2">
                    <a:lumMod val="50000"/>
                  </a:schemeClr>
                </a:solidFill>
                <a:effectLst>
                  <a:outerShdw blurRad="38100" dist="38100" dir="2700000" algn="tl">
                    <a:srgbClr val="000000">
                      <a:alpha val="43137"/>
                    </a:srgbClr>
                  </a:outerShdw>
                </a:effectLst>
                <a:latin typeface="+mn-lt"/>
              </a:rPr>
              <a:t>αδενικά</a:t>
            </a:r>
            <a:r>
              <a:rPr lang="el-GR" sz="2000" dirty="0" smtClean="0">
                <a:solidFill>
                  <a:schemeClr val="tx2">
                    <a:lumMod val="50000"/>
                  </a:schemeClr>
                </a:solidFill>
                <a:effectLst>
                  <a:outerShdw blurRad="38100" dist="38100" dir="2700000" algn="tl">
                    <a:srgbClr val="000000">
                      <a:alpha val="43137"/>
                    </a:srgbClr>
                  </a:outerShdw>
                </a:effectLst>
                <a:latin typeface="+mn-lt"/>
              </a:rPr>
              <a:t> στοιχεία τερατώματος σε οπισθοπεριτοναϊκή μάζα μετά από χημειοθεραπεία, εξού πιθανότατα και η κυτταρική τους ατυπία.</a:t>
            </a:r>
            <a:r>
              <a:rPr lang="el-GR" sz="2000" dirty="0" smtClean="0">
                <a:solidFill>
                  <a:schemeClr val="tx2">
                    <a:lumMod val="50000"/>
                  </a:schemeClr>
                </a:solidFill>
                <a:latin typeface="+mn-lt"/>
              </a:rPr>
              <a:t> Η </a:t>
            </a:r>
            <a:r>
              <a:rPr lang="el-GR" sz="2000" b="1" dirty="0" smtClean="0">
                <a:solidFill>
                  <a:schemeClr val="tx2">
                    <a:lumMod val="50000"/>
                  </a:schemeClr>
                </a:solidFill>
                <a:latin typeface="+mn-lt"/>
              </a:rPr>
              <a:t>ανάμειξή</a:t>
            </a:r>
            <a:r>
              <a:rPr lang="el-GR" sz="2000" dirty="0" smtClean="0">
                <a:solidFill>
                  <a:schemeClr val="tx2">
                    <a:lumMod val="50000"/>
                  </a:schemeClr>
                </a:solidFill>
                <a:latin typeface="+mn-lt"/>
              </a:rPr>
              <a:t> τους με άλλα  τερατωματώδη στοιχεία , ήτοι  με φωλιά κερατινοποιούμενων ακανθωδών κυττάρων (βέλος) και με κυτταρικό ατρακτόμορφο μεσεγχυματικό συστατικό (αντί του δεσμοπλαστικού στρώματος του καρκίνου) απομακρύνει τη διάγνωση  σωματικού αδενοκαρκινώματος.</a:t>
            </a:r>
            <a:endParaRPr lang="el-GR" sz="2000" dirty="0">
              <a:solidFill>
                <a:schemeClr val="tx2">
                  <a:lumMod val="50000"/>
                </a:schemeClr>
              </a:solidFill>
              <a:latin typeface="+mn-lt"/>
            </a:endParaRPr>
          </a:p>
        </p:txBody>
      </p:sp>
      <p:sp>
        <p:nvSpPr>
          <p:cNvPr id="17410" name="AutoShape 2" descr="Fig.4.3.15..t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7411" name="Picture 3" descr="C:\Users\αγαπουλακι\Desktop\Fig.4.3.14._preview.jpeg"/>
          <p:cNvPicPr>
            <a:picLocks noChangeAspect="1" noChangeArrowheads="1"/>
          </p:cNvPicPr>
          <p:nvPr/>
        </p:nvPicPr>
        <p:blipFill>
          <a:blip r:embed="rId2" cstate="print"/>
          <a:srcRect/>
          <a:stretch>
            <a:fillRect/>
          </a:stretch>
        </p:blipFill>
        <p:spPr bwMode="auto">
          <a:xfrm rot="5400000">
            <a:off x="11189" y="2203332"/>
            <a:ext cx="5049654" cy="3786214"/>
          </a:xfrm>
          <a:prstGeom prst="rect">
            <a:avLst/>
          </a:prstGeom>
          <a:noFill/>
        </p:spPr>
      </p:pic>
      <p:pic>
        <p:nvPicPr>
          <p:cNvPr id="17412" name="Picture 4" descr="C:\Users\αγαπουλακι\Desktop\Fig.4.3.15._preview.jpeg"/>
          <p:cNvPicPr>
            <a:picLocks noChangeAspect="1" noChangeArrowheads="1"/>
          </p:cNvPicPr>
          <p:nvPr/>
        </p:nvPicPr>
        <p:blipFill>
          <a:blip r:embed="rId3" cstate="print"/>
          <a:srcRect/>
          <a:stretch>
            <a:fillRect/>
          </a:stretch>
        </p:blipFill>
        <p:spPr bwMode="auto">
          <a:xfrm rot="5400000">
            <a:off x="4154594" y="2203332"/>
            <a:ext cx="5049654" cy="3786214"/>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501008"/>
            <a:ext cx="4644008" cy="3096344"/>
          </a:xfrm>
        </p:spPr>
        <p:txBody>
          <a:bodyPr>
            <a:normAutofit fontScale="90000"/>
          </a:bodyPr>
          <a:lstStyle/>
          <a:p>
            <a:pPr algn="just"/>
            <a:r>
              <a:rPr lang="el-GR" sz="2000" b="1" spc="300" dirty="0" smtClean="0">
                <a:solidFill>
                  <a:schemeClr val="tx2">
                    <a:lumMod val="50000"/>
                  </a:schemeClr>
                </a:solidFill>
                <a:latin typeface="+mn-lt"/>
              </a:rPr>
              <a:t>Ατυπία</a:t>
            </a:r>
            <a:r>
              <a:rPr lang="el-GR" sz="2000" dirty="0" smtClean="0">
                <a:solidFill>
                  <a:schemeClr val="tx2">
                    <a:lumMod val="50000"/>
                  </a:schemeClr>
                </a:solidFill>
                <a:latin typeface="+mn-lt"/>
              </a:rPr>
              <a:t> συχνά παρατηρείται σε </a:t>
            </a:r>
            <a:r>
              <a:rPr lang="el-GR" sz="2000" dirty="0" smtClean="0">
                <a:solidFill>
                  <a:schemeClr val="tx2">
                    <a:lumMod val="50000"/>
                  </a:schemeClr>
                </a:solidFill>
                <a:effectLst>
                  <a:outerShdw blurRad="38100" dist="38100" dir="2700000" algn="tl">
                    <a:srgbClr val="000000">
                      <a:alpha val="43137"/>
                    </a:srgbClr>
                  </a:outerShdw>
                </a:effectLst>
                <a:latin typeface="+mn-lt"/>
              </a:rPr>
              <a:t>στοιχεία τερατώματος </a:t>
            </a:r>
            <a:r>
              <a:rPr lang="el-GR" sz="2000" dirty="0" smtClean="0">
                <a:solidFill>
                  <a:schemeClr val="tx2">
                    <a:lumMod val="50000"/>
                  </a:schemeClr>
                </a:solidFill>
                <a:latin typeface="+mn-lt"/>
              </a:rPr>
              <a:t>όπου όμως πρέπει να διατηρείται μια σχετικά οργανωμένη </a:t>
            </a:r>
            <a:r>
              <a:rPr lang="el-GR" sz="2000" dirty="0" smtClean="0">
                <a:solidFill>
                  <a:schemeClr val="tx2">
                    <a:lumMod val="50000"/>
                  </a:schemeClr>
                </a:solidFill>
                <a:effectLst>
                  <a:outerShdw blurRad="38100" dist="38100" dir="2700000" algn="tl">
                    <a:srgbClr val="000000">
                      <a:alpha val="43137"/>
                    </a:srgbClr>
                  </a:outerShdw>
                </a:effectLst>
                <a:latin typeface="+mn-lt"/>
              </a:rPr>
              <a:t>ανάμειξη</a:t>
            </a:r>
            <a:r>
              <a:rPr lang="el-GR" sz="2000" dirty="0" smtClean="0">
                <a:solidFill>
                  <a:schemeClr val="tx2">
                    <a:lumMod val="50000"/>
                  </a:schemeClr>
                </a:solidFill>
                <a:latin typeface="+mn-lt"/>
              </a:rPr>
              <a:t> των άτυπων δομών τόσο με άλλες τερατωματώδεις δομές </a:t>
            </a:r>
            <a:br>
              <a:rPr lang="el-GR" sz="2000" dirty="0" smtClean="0">
                <a:solidFill>
                  <a:schemeClr val="tx2">
                    <a:lumMod val="50000"/>
                  </a:schemeClr>
                </a:solidFill>
                <a:latin typeface="+mn-lt"/>
              </a:rPr>
            </a:br>
            <a:r>
              <a:rPr lang="el-GR" sz="2000" dirty="0" smtClean="0">
                <a:solidFill>
                  <a:schemeClr val="tx2">
                    <a:lumMod val="50000"/>
                  </a:schemeClr>
                </a:solidFill>
                <a:latin typeface="+mn-lt"/>
              </a:rPr>
              <a:t>(πάνω εικόνες) όσο και, πιθανότατα, με συστατικά άλλων ποικιλιών ΟΓΚ. Η μετά από θεραπευτικούς χειρισμούς </a:t>
            </a:r>
            <a:r>
              <a:rPr lang="el-GR" sz="2000" dirty="0" err="1" smtClean="0">
                <a:solidFill>
                  <a:schemeClr val="tx2">
                    <a:lumMod val="50000"/>
                  </a:schemeClr>
                </a:solidFill>
                <a:latin typeface="+mn-lt"/>
              </a:rPr>
              <a:t>ατυπία</a:t>
            </a:r>
            <a:r>
              <a:rPr lang="el-GR" sz="2000" dirty="0" smtClean="0">
                <a:solidFill>
                  <a:schemeClr val="tx2">
                    <a:lumMod val="50000"/>
                  </a:schemeClr>
                </a:solidFill>
                <a:latin typeface="+mn-lt"/>
              </a:rPr>
              <a:t> είναι συνήθως </a:t>
            </a:r>
            <a:r>
              <a:rPr lang="el-GR" sz="2000" dirty="0" smtClean="0">
                <a:solidFill>
                  <a:schemeClr val="tx2">
                    <a:lumMod val="50000"/>
                  </a:schemeClr>
                </a:solidFill>
                <a:effectLst>
                  <a:outerShdw blurRad="38100" dist="38100" dir="2700000" algn="tl">
                    <a:srgbClr val="000000">
                      <a:alpha val="43137"/>
                    </a:srgbClr>
                  </a:outerShdw>
                </a:effectLst>
                <a:latin typeface="+mn-lt"/>
              </a:rPr>
              <a:t>διάχυτη</a:t>
            </a:r>
            <a:r>
              <a:rPr lang="el-GR" sz="2000" dirty="0" smtClean="0">
                <a:solidFill>
                  <a:schemeClr val="tx2">
                    <a:lumMod val="50000"/>
                  </a:schemeClr>
                </a:solidFill>
                <a:latin typeface="+mn-lt"/>
              </a:rPr>
              <a:t> και στερείται της </a:t>
            </a:r>
            <a:r>
              <a:rPr lang="el-GR" sz="2000" b="1" dirty="0" smtClean="0">
                <a:solidFill>
                  <a:schemeClr val="tx2">
                    <a:lumMod val="50000"/>
                  </a:schemeClr>
                </a:solidFill>
                <a:latin typeface="+mn-lt"/>
              </a:rPr>
              <a:t>οζώδους ή διηθητικής ανάπτυξης  </a:t>
            </a:r>
            <a:r>
              <a:rPr lang="el-GR" sz="2000" dirty="0" smtClean="0">
                <a:solidFill>
                  <a:schemeClr val="tx2">
                    <a:lumMod val="50000"/>
                  </a:schemeClr>
                </a:solidFill>
                <a:latin typeface="+mn-lt"/>
              </a:rPr>
              <a:t>(βλ. κάτω δεξιά εικόνα) </a:t>
            </a:r>
            <a:r>
              <a:rPr lang="el-GR" sz="2000" b="1" spc="300" dirty="0" smtClean="0">
                <a:solidFill>
                  <a:schemeClr val="tx2">
                    <a:lumMod val="50000"/>
                  </a:schemeClr>
                </a:solidFill>
                <a:latin typeface="+mn-lt"/>
              </a:rPr>
              <a:t>ενός αμιγούς </a:t>
            </a:r>
            <a:r>
              <a:rPr lang="el-GR" sz="2000" b="1" dirty="0" smtClean="0">
                <a:solidFill>
                  <a:schemeClr val="tx2">
                    <a:lumMod val="50000"/>
                  </a:schemeClr>
                </a:solidFill>
                <a:latin typeface="+mn-lt"/>
              </a:rPr>
              <a:t>άτυπου κυτταρικού πληθυσμού.</a:t>
            </a:r>
            <a:endParaRPr lang="el-GR" sz="2000" b="1" dirty="0">
              <a:solidFill>
                <a:schemeClr val="tx2">
                  <a:lumMod val="50000"/>
                </a:schemeClr>
              </a:solidFill>
              <a:latin typeface="+mn-lt"/>
            </a:endParaRPr>
          </a:p>
        </p:txBody>
      </p:sp>
      <p:pic>
        <p:nvPicPr>
          <p:cNvPr id="18434" name="Picture 2"/>
          <p:cNvPicPr>
            <a:picLocks noChangeAspect="1" noChangeArrowheads="1"/>
          </p:cNvPicPr>
          <p:nvPr/>
        </p:nvPicPr>
        <p:blipFill>
          <a:blip r:embed="rId2" cstate="print"/>
          <a:srcRect/>
          <a:stretch>
            <a:fillRect/>
          </a:stretch>
        </p:blipFill>
        <p:spPr bwMode="auto">
          <a:xfrm>
            <a:off x="4644008" y="3501007"/>
            <a:ext cx="4248472" cy="3124219"/>
          </a:xfrm>
          <a:prstGeom prst="rect">
            <a:avLst/>
          </a:prstGeom>
          <a:noFill/>
          <a:ln w="9525">
            <a:noFill/>
            <a:miter lim="800000"/>
            <a:headEnd/>
            <a:tailEnd/>
          </a:ln>
          <a:effectLst/>
        </p:spPr>
      </p:pic>
      <p:pic>
        <p:nvPicPr>
          <p:cNvPr id="18435" name="Picture 3" descr="C:\Users\KAV-AGRO\Desktop\A312317_1_En_7_Fig23_HTML.gif"/>
          <p:cNvPicPr>
            <a:picLocks noChangeAspect="1" noChangeArrowheads="1"/>
          </p:cNvPicPr>
          <p:nvPr/>
        </p:nvPicPr>
        <p:blipFill>
          <a:blip r:embed="rId3" cstate="print"/>
          <a:srcRect/>
          <a:stretch>
            <a:fillRect/>
          </a:stretch>
        </p:blipFill>
        <p:spPr bwMode="auto">
          <a:xfrm>
            <a:off x="4644008" y="260648"/>
            <a:ext cx="4248472" cy="3192869"/>
          </a:xfrm>
          <a:prstGeom prst="rect">
            <a:avLst/>
          </a:prstGeom>
          <a:noFill/>
        </p:spPr>
      </p:pic>
      <p:sp>
        <p:nvSpPr>
          <p:cNvPr id="5" name="1 - Τίτλος"/>
          <p:cNvSpPr txBox="1">
            <a:spLocks/>
          </p:cNvSpPr>
          <p:nvPr/>
        </p:nvSpPr>
        <p:spPr>
          <a:xfrm>
            <a:off x="4932040" y="514352"/>
            <a:ext cx="3456384" cy="754408"/>
          </a:xfrm>
          <a:prstGeom prst="rect">
            <a:avLst/>
          </a:prstGeom>
        </p:spPr>
        <p:txBody>
          <a:bodyPr vert="horz" lIns="0" tIns="45720" rIns="0" bIns="0" anchor="b">
            <a:noAutofit/>
            <a:scene3d>
              <a:camera prst="orthographicFront"/>
              <a:lightRig rig="freezing" dir="t">
                <a:rot lat="0" lon="0" rev="5640000"/>
              </a:lightRig>
            </a:scene3d>
            <a:sp3d prstMaterial="flat">
              <a:contourClr>
                <a:schemeClr val="tx2"/>
              </a:contourClr>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1400" b="0" i="0" u="none" strike="noStrike" kern="1200" cap="none" spc="300" normalizeH="0" baseline="0" noProof="0" dirty="0" err="1" smtClean="0">
                <a:ln>
                  <a:noFill/>
                </a:ln>
                <a:solidFill>
                  <a:schemeClr val="tx2">
                    <a:lumMod val="50000"/>
                  </a:schemeClr>
                </a:solidFill>
                <a:effectLst>
                  <a:outerShdw blurRad="38100" dist="38100" dir="2700000" algn="tl">
                    <a:srgbClr val="000000">
                      <a:alpha val="43137"/>
                    </a:srgbClr>
                  </a:outerShdw>
                </a:effectLst>
                <a:uLnTx/>
                <a:uFillTx/>
                <a:ea typeface="+mj-ea"/>
                <a:cs typeface="+mj-cs"/>
              </a:rPr>
              <a:t>Τεράτωμα</a:t>
            </a:r>
            <a:r>
              <a:rPr kumimoji="0" lang="el-GR" sz="1400" b="0" i="0" u="none" strike="noStrike" kern="1200" cap="none" spc="300" normalizeH="0" baseline="0" noProof="0" dirty="0" smtClean="0">
                <a:ln>
                  <a:noFill/>
                </a:ln>
                <a:solidFill>
                  <a:schemeClr val="tx2">
                    <a:lumMod val="50000"/>
                  </a:schemeClr>
                </a:solidFill>
                <a:effectLst>
                  <a:outerShdw blurRad="38100" dist="38100" dir="2700000" algn="tl">
                    <a:srgbClr val="000000">
                      <a:alpha val="43137"/>
                    </a:srgbClr>
                  </a:outerShdw>
                </a:effectLst>
                <a:uLnTx/>
                <a:uFillTx/>
                <a:ea typeface="+mj-ea"/>
                <a:cs typeface="+mj-cs"/>
              </a:rPr>
              <a:t>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1400" b="0" i="0" u="none" strike="noStrike" kern="1200" cap="none" spc="300" normalizeH="0" baseline="0" noProof="0" dirty="0" smtClean="0">
                <a:ln>
                  <a:noFill/>
                </a:ln>
                <a:solidFill>
                  <a:schemeClr val="tx2">
                    <a:lumMod val="50000"/>
                  </a:schemeClr>
                </a:solidFill>
                <a:effectLst>
                  <a:outerShdw blurRad="38100" dist="38100" dir="2700000" algn="tl">
                    <a:srgbClr val="000000">
                      <a:alpha val="43137"/>
                    </a:srgbClr>
                  </a:outerShdw>
                </a:effectLst>
                <a:uLnTx/>
                <a:uFillTx/>
                <a:ea typeface="+mj-ea"/>
                <a:cs typeface="+mj-cs"/>
              </a:rPr>
              <a:t>με εντερικής μορφής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1400" b="0" i="0" u="none" strike="noStrike" kern="1200" cap="none" spc="300" normalizeH="0" baseline="0" noProof="0" dirty="0" smtClean="0">
                <a:ln>
                  <a:noFill/>
                </a:ln>
                <a:solidFill>
                  <a:schemeClr val="tx2">
                    <a:lumMod val="50000"/>
                  </a:schemeClr>
                </a:solidFill>
                <a:effectLst>
                  <a:outerShdw blurRad="38100" dist="38100" dir="2700000" algn="tl">
                    <a:srgbClr val="000000">
                      <a:alpha val="43137"/>
                    </a:srgbClr>
                  </a:outerShdw>
                </a:effectLst>
                <a:uLnTx/>
                <a:uFillTx/>
                <a:ea typeface="+mj-ea"/>
                <a:cs typeface="+mj-cs"/>
              </a:rPr>
              <a:t>αδενικό επιθήλιο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1400" b="0" i="0" u="none" strike="noStrike" kern="1200" cap="none" spc="300" normalizeH="0" baseline="0" noProof="0" dirty="0" smtClean="0">
                <a:ln>
                  <a:noFill/>
                </a:ln>
                <a:solidFill>
                  <a:schemeClr val="tx2">
                    <a:lumMod val="50000"/>
                  </a:schemeClr>
                </a:solidFill>
                <a:effectLst>
                  <a:outerShdw blurRad="38100" dist="38100" dir="2700000" algn="tl">
                    <a:srgbClr val="000000">
                      <a:alpha val="43137"/>
                    </a:srgbClr>
                  </a:outerShdw>
                </a:effectLst>
                <a:uLnTx/>
                <a:uFillTx/>
                <a:ea typeface="+mj-ea"/>
                <a:cs typeface="+mj-cs"/>
              </a:rPr>
              <a:t>και εμφανή κυτταρική </a:t>
            </a:r>
            <a:r>
              <a:rPr kumimoji="0" lang="el-GR" sz="1400" b="0" i="0" u="none" strike="noStrike" kern="1200" cap="none" spc="300" normalizeH="0" baseline="0" noProof="0" dirty="0" err="1" smtClean="0">
                <a:ln>
                  <a:noFill/>
                </a:ln>
                <a:solidFill>
                  <a:schemeClr val="tx2">
                    <a:lumMod val="50000"/>
                  </a:schemeClr>
                </a:solidFill>
                <a:effectLst>
                  <a:outerShdw blurRad="38100" dist="38100" dir="2700000" algn="tl">
                    <a:srgbClr val="000000">
                      <a:alpha val="43137"/>
                    </a:srgbClr>
                  </a:outerShdw>
                </a:effectLst>
                <a:uLnTx/>
                <a:uFillTx/>
                <a:ea typeface="+mj-ea"/>
                <a:cs typeface="+mj-cs"/>
              </a:rPr>
              <a:t>ατυπία</a:t>
            </a:r>
            <a:r>
              <a:rPr kumimoji="0" lang="el-GR" sz="1400" b="0" i="0" u="none" strike="noStrike" kern="1200" cap="none" spc="300" normalizeH="0" baseline="0" noProof="0" dirty="0" smtClean="0">
                <a:ln>
                  <a:noFill/>
                </a:ln>
                <a:solidFill>
                  <a:schemeClr val="tx2">
                    <a:lumMod val="50000"/>
                  </a:schemeClr>
                </a:solidFill>
                <a:effectLst>
                  <a:outerShdw blurRad="38100" dist="38100" dir="2700000" algn="tl">
                    <a:srgbClr val="000000">
                      <a:alpha val="43137"/>
                    </a:srgbClr>
                  </a:outerShdw>
                </a:effectLst>
                <a:uLnTx/>
                <a:uFillTx/>
                <a:ea typeface="+mj-ea"/>
                <a:cs typeface="+mj-cs"/>
              </a:rPr>
              <a:t> </a:t>
            </a:r>
            <a:endParaRPr kumimoji="0" lang="el-GR" sz="1400" b="0" i="0" u="none" strike="noStrike" kern="1200" cap="none" spc="300" normalizeH="0" baseline="0" noProof="0" dirty="0">
              <a:ln>
                <a:noFill/>
              </a:ln>
              <a:solidFill>
                <a:schemeClr val="tx2">
                  <a:lumMod val="50000"/>
                </a:schemeClr>
              </a:solidFill>
              <a:effectLst>
                <a:outerShdw blurRad="38100" dist="38100" dir="2700000" algn="tl">
                  <a:srgbClr val="000000">
                    <a:alpha val="43137"/>
                  </a:srgbClr>
                </a:outerShdw>
              </a:effectLst>
              <a:uLnTx/>
              <a:uFillTx/>
              <a:ea typeface="+mj-ea"/>
              <a:cs typeface="+mj-cs"/>
            </a:endParaRPr>
          </a:p>
        </p:txBody>
      </p:sp>
      <p:sp>
        <p:nvSpPr>
          <p:cNvPr id="6" name="1 - Τίτλος"/>
          <p:cNvSpPr txBox="1">
            <a:spLocks/>
          </p:cNvSpPr>
          <p:nvPr/>
        </p:nvSpPr>
        <p:spPr>
          <a:xfrm>
            <a:off x="6286512" y="4929198"/>
            <a:ext cx="2677976" cy="1668154"/>
          </a:xfrm>
          <a:prstGeom prst="rect">
            <a:avLst/>
          </a:prstGeom>
        </p:spPr>
        <p:txBody>
          <a:bodyPr vert="horz" lIns="0" tIns="45720" rIns="0" bIns="0" anchor="b">
            <a:normAutofit fontScale="92500" lnSpcReduction="10000"/>
            <a:scene3d>
              <a:camera prst="orthographicFront"/>
              <a:lightRig rig="freezing" dir="t">
                <a:rot lat="0" lon="0" rev="5640000"/>
              </a:lightRig>
            </a:scene3d>
            <a:sp3d prstMaterial="flat">
              <a:contourClr>
                <a:schemeClr val="tx2"/>
              </a:contourClr>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1400" b="1" i="0" u="none" strike="noStrike" kern="1200" cap="none" spc="300" normalizeH="0" baseline="0" noProof="0" dirty="0" smtClean="0">
                <a:ln>
                  <a:noFill/>
                </a:ln>
                <a:solidFill>
                  <a:schemeClr val="bg2">
                    <a:lumMod val="10000"/>
                  </a:schemeClr>
                </a:solidFill>
                <a:effectLst>
                  <a:outerShdw blurRad="38100" dist="38100" dir="2700000" algn="tl">
                    <a:srgbClr val="000000">
                      <a:alpha val="43137"/>
                    </a:srgbClr>
                  </a:outerShdw>
                </a:effectLst>
                <a:uLnTx/>
                <a:uFillTx/>
                <a:latin typeface="+mn-lt"/>
                <a:ea typeface="+mj-ea"/>
                <a:cs typeface="+mj-cs"/>
              </a:rPr>
              <a:t>Συγχωνευόμενοι, ανώμαλοι καρκινικοί αδένες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1400" b="1" i="0" u="none" strike="noStrike" kern="1200" cap="none" spc="300" normalizeH="0" baseline="0" noProof="0" dirty="0" smtClean="0">
                <a:ln>
                  <a:noFill/>
                </a:ln>
                <a:solidFill>
                  <a:schemeClr val="bg2">
                    <a:lumMod val="10000"/>
                  </a:schemeClr>
                </a:solidFill>
                <a:effectLst>
                  <a:outerShdw blurRad="38100" dist="38100" dir="2700000" algn="tl">
                    <a:srgbClr val="000000">
                      <a:alpha val="43137"/>
                    </a:srgbClr>
                  </a:outerShdw>
                </a:effectLst>
                <a:uLnTx/>
                <a:uFillTx/>
                <a:latin typeface="+mn-lt"/>
                <a:ea typeface="+mj-ea"/>
                <a:cs typeface="+mj-cs"/>
              </a:rPr>
              <a:t>αναπτύσσονται διηθητικά</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1400" b="1" i="0" u="none" strike="noStrike" kern="1200" cap="none" spc="300" normalizeH="0" baseline="0" noProof="0" dirty="0" smtClean="0">
                <a:ln>
                  <a:noFill/>
                </a:ln>
                <a:solidFill>
                  <a:schemeClr val="bg2">
                    <a:lumMod val="10000"/>
                  </a:schemeClr>
                </a:solidFill>
                <a:effectLst>
                  <a:outerShdw blurRad="38100" dist="38100" dir="2700000" algn="tl">
                    <a:srgbClr val="000000">
                      <a:alpha val="43137"/>
                    </a:srgbClr>
                  </a:outerShdw>
                </a:effectLst>
                <a:uLnTx/>
                <a:uFillTx/>
                <a:latin typeface="+mn-lt"/>
                <a:ea typeface="+mj-ea"/>
                <a:cs typeface="+mj-cs"/>
              </a:rPr>
              <a:t> εντός </a:t>
            </a:r>
            <a:r>
              <a:rPr kumimoji="0" lang="el-GR" sz="1400" b="1" i="0" u="none" strike="noStrike" kern="1200" cap="none" spc="300" normalizeH="0" baseline="0" noProof="0" dirty="0" err="1" smtClean="0">
                <a:ln>
                  <a:noFill/>
                </a:ln>
                <a:solidFill>
                  <a:schemeClr val="bg2">
                    <a:lumMod val="10000"/>
                  </a:schemeClr>
                </a:solidFill>
                <a:effectLst>
                  <a:outerShdw blurRad="38100" dist="38100" dir="2700000" algn="tl">
                    <a:srgbClr val="000000">
                      <a:alpha val="43137"/>
                    </a:srgbClr>
                  </a:outerShdw>
                </a:effectLst>
                <a:uLnTx/>
                <a:uFillTx/>
                <a:latin typeface="+mn-lt"/>
                <a:ea typeface="+mj-ea"/>
                <a:cs typeface="+mj-cs"/>
              </a:rPr>
              <a:t>δεσμοπλαστικού</a:t>
            </a:r>
            <a:r>
              <a:rPr kumimoji="0" lang="el-GR" sz="1400" b="1" i="0" u="none" strike="noStrike" kern="1200" cap="none" spc="300" normalizeH="0" baseline="0" noProof="0" dirty="0" smtClean="0">
                <a:ln>
                  <a:noFill/>
                </a:ln>
                <a:solidFill>
                  <a:schemeClr val="bg2">
                    <a:lumMod val="10000"/>
                  </a:schemeClr>
                </a:solidFill>
                <a:effectLst>
                  <a:outerShdw blurRad="38100" dist="38100" dir="2700000" algn="tl">
                    <a:srgbClr val="000000">
                      <a:alpha val="43137"/>
                    </a:srgbClr>
                  </a:outerShdw>
                </a:effectLst>
                <a:uLnTx/>
                <a:uFillTx/>
                <a:latin typeface="+mn-lt"/>
                <a:ea typeface="+mj-ea"/>
                <a:cs typeface="+mj-cs"/>
              </a:rPr>
              <a:t> στρώματος.</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1400" b="1" i="0" u="none" strike="noStrike" kern="1200" cap="none" spc="300" normalizeH="0" baseline="0" noProof="0" dirty="0" smtClean="0">
                <a:ln>
                  <a:noFill/>
                </a:ln>
                <a:solidFill>
                  <a:schemeClr val="bg2">
                    <a:lumMod val="10000"/>
                  </a:schemeClr>
                </a:solidFill>
                <a:effectLst>
                  <a:outerShdw blurRad="38100" dist="38100" dir="2700000" algn="tl">
                    <a:srgbClr val="000000">
                      <a:alpha val="43137"/>
                    </a:srgbClr>
                  </a:outerShdw>
                </a:effectLst>
                <a:uLnTx/>
                <a:uFillTx/>
                <a:latin typeface="+mn-lt"/>
                <a:ea typeface="+mj-ea"/>
                <a:cs typeface="+mj-cs"/>
              </a:rPr>
              <a:t> Σωματικό αδενοκαρκίνωμα.</a:t>
            </a:r>
            <a:endParaRPr kumimoji="0" lang="el-GR" sz="1400" b="1" i="0" u="none" strike="noStrike" kern="1200" cap="none" spc="300" normalizeH="0" baseline="0" noProof="0" dirty="0">
              <a:ln>
                <a:noFill/>
              </a:ln>
              <a:solidFill>
                <a:schemeClr val="bg2">
                  <a:lumMod val="10000"/>
                </a:schemeClr>
              </a:solidFill>
              <a:effectLst>
                <a:outerShdw blurRad="38100" dist="38100" dir="2700000" algn="tl">
                  <a:srgbClr val="000000">
                    <a:alpha val="43137"/>
                  </a:srgbClr>
                </a:outerShdw>
              </a:effectLst>
              <a:uLnTx/>
              <a:uFillTx/>
              <a:latin typeface="+mn-lt"/>
              <a:ea typeface="+mj-ea"/>
              <a:cs typeface="+mj-cs"/>
            </a:endParaRPr>
          </a:p>
        </p:txBody>
      </p:sp>
      <p:pic>
        <p:nvPicPr>
          <p:cNvPr id="18436" name="Picture 4" descr="C:\Users\KAV-AGRO\Desktop\medical-surgical-urology-mature-teratoma-3-124-g001.png"/>
          <p:cNvPicPr>
            <a:picLocks noChangeAspect="1" noChangeArrowheads="1"/>
          </p:cNvPicPr>
          <p:nvPr/>
        </p:nvPicPr>
        <p:blipFill>
          <a:blip r:embed="rId4" cstate="print"/>
          <a:srcRect/>
          <a:stretch>
            <a:fillRect/>
          </a:stretch>
        </p:blipFill>
        <p:spPr bwMode="auto">
          <a:xfrm>
            <a:off x="251520" y="260648"/>
            <a:ext cx="4331204" cy="316835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24744"/>
          </a:xfrm>
        </p:spPr>
        <p:txBody>
          <a:bodyPr>
            <a:noAutofit/>
          </a:bodyPr>
          <a:lstStyle/>
          <a:p>
            <a:pPr algn="ctr"/>
            <a:r>
              <a:rPr lang="el-GR" sz="1600" b="1" spc="300" dirty="0" smtClean="0">
                <a:solidFill>
                  <a:schemeClr val="tx2">
                    <a:lumMod val="50000"/>
                  </a:schemeClr>
                </a:solidFill>
                <a:latin typeface="+mn-lt"/>
              </a:rPr>
              <a:t>Δευτερογενής</a:t>
            </a:r>
            <a:r>
              <a:rPr lang="el-GR" sz="1600" dirty="0" smtClean="0">
                <a:solidFill>
                  <a:schemeClr val="tx2">
                    <a:lumMod val="50000"/>
                  </a:schemeClr>
                </a:solidFill>
                <a:latin typeface="+mn-lt"/>
              </a:rPr>
              <a:t> ανάπτυξη </a:t>
            </a:r>
            <a:r>
              <a:rPr lang="el-GR" sz="1600" dirty="0" smtClean="0">
                <a:solidFill>
                  <a:schemeClr val="tx2">
                    <a:lumMod val="50000"/>
                  </a:schemeClr>
                </a:solidFill>
                <a:effectLst>
                  <a:outerShdw blurRad="38100" dist="38100" dir="2700000" algn="tl">
                    <a:srgbClr val="000000">
                      <a:alpha val="43137"/>
                    </a:srgbClr>
                  </a:outerShdw>
                </a:effectLst>
                <a:latin typeface="+mn-lt"/>
              </a:rPr>
              <a:t>σωματικής κατηγορίας </a:t>
            </a:r>
            <a:r>
              <a:rPr lang="el-GR" sz="1600" b="1" dirty="0" err="1" smtClean="0">
                <a:solidFill>
                  <a:schemeClr val="tx2">
                    <a:lumMod val="50000"/>
                  </a:schemeClr>
                </a:solidFill>
                <a:latin typeface="+mn-lt"/>
              </a:rPr>
              <a:t>αδενοκαρκινώματος</a:t>
            </a:r>
            <a:r>
              <a:rPr lang="el-GR" sz="1600" dirty="0" smtClean="0">
                <a:solidFill>
                  <a:schemeClr val="tx2">
                    <a:lumMod val="50000"/>
                  </a:schemeClr>
                </a:solidFill>
                <a:latin typeface="+mn-lt"/>
              </a:rPr>
              <a:t>, εν προκειμένω βλεννώδους ποικιλίας, σε έδαφος υπολειμματικών </a:t>
            </a:r>
            <a:r>
              <a:rPr lang="el-GR" sz="1600" dirty="0" smtClean="0">
                <a:solidFill>
                  <a:schemeClr val="tx2">
                    <a:lumMod val="50000"/>
                  </a:schemeClr>
                </a:solidFill>
                <a:effectLst>
                  <a:outerShdw blurRad="38100" dist="38100" dir="2700000" algn="tl">
                    <a:srgbClr val="000000">
                      <a:alpha val="43137"/>
                    </a:srgbClr>
                  </a:outerShdw>
                </a:effectLst>
                <a:latin typeface="+mn-lt"/>
              </a:rPr>
              <a:t>στοιχείων </a:t>
            </a:r>
            <a:r>
              <a:rPr lang="el-GR" sz="1600" dirty="0" err="1" smtClean="0">
                <a:solidFill>
                  <a:schemeClr val="tx2">
                    <a:lumMod val="50000"/>
                  </a:schemeClr>
                </a:solidFill>
                <a:effectLst>
                  <a:outerShdw blurRad="38100" dist="38100" dir="2700000" algn="tl">
                    <a:srgbClr val="000000">
                      <a:alpha val="43137"/>
                    </a:srgbClr>
                  </a:outerShdw>
                </a:effectLst>
                <a:latin typeface="+mn-lt"/>
              </a:rPr>
              <a:t>τερατώματος</a:t>
            </a:r>
            <a:r>
              <a:rPr lang="el-GR" sz="1600" dirty="0" smtClean="0">
                <a:solidFill>
                  <a:schemeClr val="tx2">
                    <a:lumMod val="50000"/>
                  </a:schemeClr>
                </a:solidFill>
                <a:latin typeface="+mn-lt"/>
              </a:rPr>
              <a:t>,</a:t>
            </a:r>
            <a:r>
              <a:rPr lang="el-GR" sz="1600" dirty="0" smtClean="0">
                <a:solidFill>
                  <a:schemeClr val="tx2">
                    <a:lumMod val="50000"/>
                  </a:schemeClr>
                </a:solidFill>
              </a:rPr>
              <a:t> </a:t>
            </a:r>
            <a:r>
              <a:rPr lang="el-GR" sz="1600" dirty="0" smtClean="0">
                <a:solidFill>
                  <a:schemeClr val="tx2">
                    <a:lumMod val="50000"/>
                  </a:schemeClr>
                </a:solidFill>
                <a:latin typeface="+mn-lt"/>
              </a:rPr>
              <a:t>μετά από χημειοθεραπεία. Για τη μετάπτωση ενός τερατώματος  </a:t>
            </a:r>
            <a:r>
              <a:rPr lang="el-GR" sz="1600" b="1" spc="300" dirty="0" smtClean="0">
                <a:solidFill>
                  <a:schemeClr val="tx2">
                    <a:lumMod val="50000"/>
                  </a:schemeClr>
                </a:solidFill>
                <a:latin typeface="+mn-lt"/>
              </a:rPr>
              <a:t>σε καρκίνωμα </a:t>
            </a:r>
            <a:r>
              <a:rPr lang="el-GR" sz="1600" dirty="0" smtClean="0">
                <a:solidFill>
                  <a:schemeClr val="tx2">
                    <a:lumMod val="50000"/>
                  </a:schemeClr>
                </a:solidFill>
                <a:latin typeface="+mn-lt"/>
              </a:rPr>
              <a:t>επιβάλλεται η αναγνώριση </a:t>
            </a:r>
            <a:r>
              <a:rPr lang="el-GR" sz="1600" b="1" dirty="0" smtClean="0">
                <a:solidFill>
                  <a:schemeClr val="tx2">
                    <a:lumMod val="50000"/>
                  </a:schemeClr>
                </a:solidFill>
                <a:latin typeface="+mn-lt"/>
              </a:rPr>
              <a:t>σαφούς διηθητικής ανάπτυξης, </a:t>
            </a:r>
            <a:r>
              <a:rPr lang="el-GR" sz="1600" dirty="0" smtClean="0">
                <a:solidFill>
                  <a:schemeClr val="tx2">
                    <a:lumMod val="50000"/>
                  </a:schemeClr>
                </a:solidFill>
                <a:effectLst>
                  <a:outerShdw blurRad="38100" dist="38100" dir="2700000" algn="tl">
                    <a:srgbClr val="000000">
                      <a:alpha val="43137"/>
                    </a:srgbClr>
                  </a:outerShdw>
                </a:effectLst>
                <a:latin typeface="+mn-lt"/>
              </a:rPr>
              <a:t>κατά κανόνα </a:t>
            </a:r>
            <a:r>
              <a:rPr lang="el-GR" sz="1600" dirty="0" smtClean="0">
                <a:solidFill>
                  <a:schemeClr val="tx2">
                    <a:lumMod val="50000"/>
                  </a:schemeClr>
                </a:solidFill>
                <a:latin typeface="+mn-lt"/>
              </a:rPr>
              <a:t>εντός </a:t>
            </a:r>
            <a:r>
              <a:rPr lang="el-GR" sz="1600" dirty="0" smtClean="0">
                <a:solidFill>
                  <a:schemeClr val="tx2">
                    <a:lumMod val="50000"/>
                  </a:schemeClr>
                </a:solidFill>
                <a:effectLst>
                  <a:outerShdw blurRad="38100" dist="38100" dir="2700000" algn="tl">
                    <a:srgbClr val="000000">
                      <a:alpha val="43137"/>
                    </a:srgbClr>
                  </a:outerShdw>
                </a:effectLst>
                <a:latin typeface="+mn-lt"/>
              </a:rPr>
              <a:t>δεσμοπλαστικού υποστρώματος</a:t>
            </a:r>
            <a:r>
              <a:rPr lang="el-GR" sz="1600" dirty="0" smtClean="0">
                <a:solidFill>
                  <a:schemeClr val="tx2">
                    <a:lumMod val="50000"/>
                  </a:schemeClr>
                </a:solidFill>
                <a:latin typeface="+mn-lt"/>
              </a:rPr>
              <a:t>.</a:t>
            </a:r>
            <a:endParaRPr lang="el-GR" sz="1600" dirty="0">
              <a:solidFill>
                <a:schemeClr val="tx2">
                  <a:lumMod val="50000"/>
                </a:schemeClr>
              </a:solidFill>
              <a:latin typeface="+mn-lt"/>
            </a:endParaRPr>
          </a:p>
        </p:txBody>
      </p:sp>
      <p:sp>
        <p:nvSpPr>
          <p:cNvPr id="2050" name="AutoShape 2" descr="Fig.4.3.17..t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2051" name="Picture 3" descr="C:\Users\KAV-AGRO\Desktop\Fig.4.3.17._preview.jpeg"/>
          <p:cNvPicPr>
            <a:picLocks noChangeAspect="1" noChangeArrowheads="1"/>
          </p:cNvPicPr>
          <p:nvPr/>
        </p:nvPicPr>
        <p:blipFill>
          <a:blip r:embed="rId2" cstate="print"/>
          <a:srcRect/>
          <a:stretch>
            <a:fillRect/>
          </a:stretch>
        </p:blipFill>
        <p:spPr bwMode="auto">
          <a:xfrm rot="10800000">
            <a:off x="5364088" y="1268760"/>
            <a:ext cx="2822405" cy="2360444"/>
          </a:xfrm>
          <a:prstGeom prst="rect">
            <a:avLst/>
          </a:prstGeom>
          <a:noFill/>
        </p:spPr>
      </p:pic>
      <p:pic>
        <p:nvPicPr>
          <p:cNvPr id="2052" name="Picture 4" descr="C:\Users\KAV-AGRO\Desktop\Fig.4.3.18._preview.jpeg"/>
          <p:cNvPicPr>
            <a:picLocks noChangeAspect="1" noChangeArrowheads="1"/>
          </p:cNvPicPr>
          <p:nvPr/>
        </p:nvPicPr>
        <p:blipFill>
          <a:blip r:embed="rId3" cstate="print"/>
          <a:srcRect/>
          <a:stretch>
            <a:fillRect/>
          </a:stretch>
        </p:blipFill>
        <p:spPr bwMode="auto">
          <a:xfrm>
            <a:off x="4860032" y="3717032"/>
            <a:ext cx="3902075" cy="2925763"/>
          </a:xfrm>
          <a:prstGeom prst="rect">
            <a:avLst/>
          </a:prstGeom>
          <a:noFill/>
        </p:spPr>
      </p:pic>
      <p:pic>
        <p:nvPicPr>
          <p:cNvPr id="2053" name="Picture 5" descr="C:\Users\KAV-AGRO\Desktop\Fig.4.3.21._preview.jpeg"/>
          <p:cNvPicPr>
            <a:picLocks noChangeAspect="1" noChangeArrowheads="1"/>
          </p:cNvPicPr>
          <p:nvPr/>
        </p:nvPicPr>
        <p:blipFill>
          <a:blip r:embed="rId4" cstate="print"/>
          <a:srcRect/>
          <a:stretch>
            <a:fillRect/>
          </a:stretch>
        </p:blipFill>
        <p:spPr bwMode="auto">
          <a:xfrm rot="16200000">
            <a:off x="-289282" y="1881569"/>
            <a:ext cx="5474092" cy="4104456"/>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2492896"/>
          </a:xfrm>
        </p:spPr>
        <p:txBody>
          <a:bodyPr>
            <a:noAutofit/>
          </a:bodyPr>
          <a:lstStyle/>
          <a:p>
            <a:pPr algn="ctr"/>
            <a:r>
              <a:rPr lang="el-GR" sz="2000" b="1" dirty="0" smtClean="0">
                <a:solidFill>
                  <a:schemeClr val="accent1">
                    <a:lumMod val="50000"/>
                  </a:schemeClr>
                </a:solidFill>
                <a:latin typeface="+mn-lt"/>
              </a:rPr>
              <a:t>Αδενικό πρότυπο </a:t>
            </a:r>
            <a:r>
              <a:rPr lang="el-GR" sz="2000" dirty="0" smtClean="0">
                <a:solidFill>
                  <a:schemeClr val="accent1">
                    <a:lumMod val="50000"/>
                  </a:schemeClr>
                </a:solidFill>
                <a:latin typeface="+mn-lt"/>
              </a:rPr>
              <a:t>διάταξης </a:t>
            </a:r>
            <a:r>
              <a:rPr lang="el-GR" sz="2000" dirty="0" err="1" smtClean="0">
                <a:solidFill>
                  <a:schemeClr val="accent1">
                    <a:lumMod val="50000"/>
                  </a:schemeClr>
                </a:solidFill>
                <a:latin typeface="+mn-lt"/>
              </a:rPr>
              <a:t>νεοπλασματικών</a:t>
            </a:r>
            <a:r>
              <a:rPr lang="el-GR" sz="2000" dirty="0" smtClean="0">
                <a:solidFill>
                  <a:schemeClr val="accent1">
                    <a:lumMod val="50000"/>
                  </a:schemeClr>
                </a:solidFill>
                <a:latin typeface="+mn-lt"/>
              </a:rPr>
              <a:t> κυττάρων </a:t>
            </a:r>
            <a:br>
              <a:rPr lang="el-GR" sz="2000" dirty="0" smtClean="0">
                <a:solidFill>
                  <a:schemeClr val="accent1">
                    <a:lumMod val="50000"/>
                  </a:schemeClr>
                </a:solidFill>
                <a:latin typeface="+mn-lt"/>
              </a:rPr>
            </a:br>
            <a:r>
              <a:rPr lang="el-GR" sz="2000" b="1" dirty="0" smtClean="0">
                <a:solidFill>
                  <a:schemeClr val="tx2">
                    <a:lumMod val="50000"/>
                  </a:schemeClr>
                </a:solidFill>
                <a:latin typeface="+mn-lt"/>
              </a:rPr>
              <a:t>όγκου</a:t>
            </a:r>
            <a:r>
              <a:rPr lang="el-GR" sz="2000" b="1" dirty="0" smtClean="0">
                <a:solidFill>
                  <a:schemeClr val="accent1">
                    <a:lumMod val="50000"/>
                  </a:schemeClr>
                </a:solidFill>
                <a:latin typeface="+mn-lt"/>
              </a:rPr>
              <a:t> λεκιθικού ασκού</a:t>
            </a:r>
            <a:r>
              <a:rPr lang="el-GR" sz="2000" dirty="0" smtClean="0">
                <a:solidFill>
                  <a:schemeClr val="accent1">
                    <a:lumMod val="50000"/>
                  </a:schemeClr>
                </a:solidFill>
                <a:latin typeface="+mn-lt"/>
              </a:rPr>
              <a:t> (ΟΛΑ).</a:t>
            </a:r>
            <a:r>
              <a:rPr lang="el-GR" sz="1800" dirty="0" smtClean="0">
                <a:solidFill>
                  <a:schemeClr val="accent1">
                    <a:lumMod val="50000"/>
                  </a:schemeClr>
                </a:solidFill>
                <a:latin typeface="+mn-lt"/>
              </a:rPr>
              <a:t/>
            </a:r>
            <a:br>
              <a:rPr lang="el-GR" sz="1800" dirty="0" smtClean="0">
                <a:solidFill>
                  <a:schemeClr val="accent1">
                    <a:lumMod val="50000"/>
                  </a:schemeClr>
                </a:solidFill>
                <a:latin typeface="+mn-lt"/>
              </a:rPr>
            </a:br>
            <a:r>
              <a:rPr lang="el-GR" sz="1800" dirty="0" smtClean="0">
                <a:solidFill>
                  <a:schemeClr val="accent1">
                    <a:lumMod val="50000"/>
                  </a:schemeClr>
                </a:solidFill>
                <a:latin typeface="+mn-lt"/>
              </a:rPr>
              <a:t>Σωληνώδεις δομές είτε απλές είτε σύνθετες, αλληλοσυνδεόμενες, συχνά με εντερική διαφοροποίηση, </a:t>
            </a:r>
            <a:r>
              <a:rPr lang="el-GR" sz="1800" dirty="0" smtClean="0">
                <a:solidFill>
                  <a:schemeClr val="accent1">
                    <a:lumMod val="50000"/>
                  </a:schemeClr>
                </a:solidFill>
                <a:effectLst>
                  <a:outerShdw blurRad="38100" dist="38100" dir="2700000" algn="tl">
                    <a:srgbClr val="000000">
                      <a:alpha val="43137"/>
                    </a:srgbClr>
                  </a:outerShdw>
                </a:effectLst>
                <a:latin typeface="+mn-lt"/>
              </a:rPr>
              <a:t>στερούμενες</a:t>
            </a:r>
            <a:r>
              <a:rPr lang="el-GR" sz="1800" dirty="0" smtClean="0">
                <a:solidFill>
                  <a:schemeClr val="accent1">
                    <a:lumMod val="50000"/>
                  </a:schemeClr>
                </a:solidFill>
                <a:latin typeface="+mn-lt"/>
              </a:rPr>
              <a:t> όμως λείας μυϊκής επένδυσης - εν αντιθέσει  με πολλούς αδένες </a:t>
            </a:r>
            <a:r>
              <a:rPr lang="el-GR" sz="1800" dirty="0" err="1" smtClean="0">
                <a:solidFill>
                  <a:schemeClr val="accent1">
                    <a:lumMod val="50000"/>
                  </a:schemeClr>
                </a:solidFill>
                <a:latin typeface="+mn-lt"/>
              </a:rPr>
              <a:t>τερατωμάτων</a:t>
            </a:r>
            <a:r>
              <a:rPr lang="el-GR" sz="1800" dirty="0" smtClean="0">
                <a:solidFill>
                  <a:schemeClr val="accent1">
                    <a:lumMod val="50000"/>
                  </a:schemeClr>
                </a:solidFill>
                <a:latin typeface="+mn-lt"/>
              </a:rPr>
              <a:t> - ή  </a:t>
            </a:r>
            <a:r>
              <a:rPr lang="el-GR" sz="1800" dirty="0" err="1" smtClean="0">
                <a:solidFill>
                  <a:schemeClr val="accent1">
                    <a:lumMod val="50000"/>
                  </a:schemeClr>
                </a:solidFill>
                <a:latin typeface="+mn-lt"/>
              </a:rPr>
              <a:t>προσομοιάζουσες</a:t>
            </a:r>
            <a:r>
              <a:rPr lang="el-GR" sz="1800" dirty="0" smtClean="0">
                <a:solidFill>
                  <a:schemeClr val="accent1">
                    <a:lumMod val="50000"/>
                  </a:schemeClr>
                </a:solidFill>
                <a:latin typeface="+mn-lt"/>
              </a:rPr>
              <a:t> με </a:t>
            </a:r>
            <a:r>
              <a:rPr lang="el-GR" sz="1800" dirty="0" err="1" smtClean="0">
                <a:solidFill>
                  <a:schemeClr val="accent1">
                    <a:lumMod val="50000"/>
                  </a:schemeClr>
                </a:solidFill>
                <a:latin typeface="+mn-lt"/>
              </a:rPr>
              <a:t>ενδομητρικούς</a:t>
            </a:r>
            <a:r>
              <a:rPr lang="el-GR" sz="1800" dirty="0" smtClean="0">
                <a:solidFill>
                  <a:schemeClr val="accent1">
                    <a:lumMod val="50000"/>
                  </a:schemeClr>
                </a:solidFill>
                <a:latin typeface="+mn-lt"/>
              </a:rPr>
              <a:t> αδένες εκκριτικής φάσης  με ψηλά, κιονοειδή κύτταρα και </a:t>
            </a:r>
            <a:r>
              <a:rPr lang="el-GR" sz="1800" dirty="0" err="1" smtClean="0">
                <a:solidFill>
                  <a:schemeClr val="accent1">
                    <a:lumMod val="50000"/>
                  </a:schemeClr>
                </a:solidFill>
                <a:latin typeface="+mn-lt"/>
              </a:rPr>
              <a:t>υποπυρηνικά</a:t>
            </a:r>
            <a:r>
              <a:rPr lang="el-GR" sz="1800" dirty="0" smtClean="0">
                <a:solidFill>
                  <a:schemeClr val="accent1">
                    <a:lumMod val="50000"/>
                  </a:schemeClr>
                </a:solidFill>
                <a:latin typeface="+mn-lt"/>
              </a:rPr>
              <a:t> </a:t>
            </a:r>
            <a:r>
              <a:rPr lang="el-GR" sz="1800" dirty="0" err="1" smtClean="0">
                <a:solidFill>
                  <a:schemeClr val="accent1">
                    <a:lumMod val="50000"/>
                  </a:schemeClr>
                </a:solidFill>
                <a:latin typeface="+mn-lt"/>
              </a:rPr>
              <a:t>κενοτόπια</a:t>
            </a:r>
            <a:r>
              <a:rPr lang="el-GR" sz="1800" dirty="0" smtClean="0">
                <a:solidFill>
                  <a:schemeClr val="accent1">
                    <a:lumMod val="50000"/>
                  </a:schemeClr>
                </a:solidFill>
                <a:latin typeface="+mn-lt"/>
              </a:rPr>
              <a:t> (</a:t>
            </a:r>
            <a:r>
              <a:rPr lang="el-GR" sz="1800" dirty="0" err="1" smtClean="0">
                <a:solidFill>
                  <a:schemeClr val="accent1">
                    <a:lumMod val="50000"/>
                  </a:schemeClr>
                </a:solidFill>
                <a:latin typeface="+mn-lt"/>
              </a:rPr>
              <a:t>δεξ</a:t>
            </a:r>
            <a:r>
              <a:rPr lang="el-GR" sz="1800" dirty="0" smtClean="0">
                <a:solidFill>
                  <a:schemeClr val="accent1">
                    <a:lumMod val="50000"/>
                  </a:schemeClr>
                </a:solidFill>
                <a:latin typeface="+mn-lt"/>
              </a:rPr>
              <a:t>. εικόνα).  </a:t>
            </a:r>
            <a:r>
              <a:rPr lang="el-GR" sz="1800" dirty="0" smtClean="0">
                <a:solidFill>
                  <a:schemeClr val="accent1">
                    <a:lumMod val="50000"/>
                  </a:schemeClr>
                </a:solidFill>
                <a:effectLst>
                  <a:outerShdw blurRad="38100" dist="38100" dir="2700000" algn="tl">
                    <a:srgbClr val="000000">
                      <a:alpha val="43137"/>
                    </a:srgbClr>
                  </a:outerShdw>
                </a:effectLst>
                <a:latin typeface="+mn-lt"/>
              </a:rPr>
              <a:t>Πριν</a:t>
            </a:r>
            <a:r>
              <a:rPr lang="el-GR" sz="1800" dirty="0" smtClean="0">
                <a:solidFill>
                  <a:schemeClr val="accent1">
                    <a:lumMod val="50000"/>
                  </a:schemeClr>
                </a:solidFill>
                <a:latin typeface="+mn-lt"/>
              </a:rPr>
              <a:t>  διαγνωσθεί σωματικής κατηγορίας αδενοκαρκίνωμα σε έφαφος ΟΓΚ, κυρίως τερατώματος, </a:t>
            </a:r>
            <a:br>
              <a:rPr lang="el-GR" sz="1800" dirty="0" smtClean="0">
                <a:solidFill>
                  <a:schemeClr val="accent1">
                    <a:lumMod val="50000"/>
                  </a:schemeClr>
                </a:solidFill>
                <a:latin typeface="+mn-lt"/>
              </a:rPr>
            </a:br>
            <a:r>
              <a:rPr lang="el-GR" sz="1800" dirty="0" smtClean="0">
                <a:solidFill>
                  <a:schemeClr val="accent1">
                    <a:lumMod val="50000"/>
                  </a:schemeClr>
                </a:solidFill>
                <a:latin typeface="+mn-lt"/>
              </a:rPr>
              <a:t>πρέπει να </a:t>
            </a:r>
            <a:r>
              <a:rPr lang="el-GR" sz="1800" dirty="0" smtClean="0">
                <a:solidFill>
                  <a:schemeClr val="accent1">
                    <a:lumMod val="50000"/>
                  </a:schemeClr>
                </a:solidFill>
                <a:effectLst>
                  <a:outerShdw blurRad="38100" dist="38100" dir="2700000" algn="tl">
                    <a:srgbClr val="000000">
                      <a:alpha val="43137"/>
                    </a:srgbClr>
                  </a:outerShdw>
                </a:effectLst>
                <a:latin typeface="+mn-lt"/>
              </a:rPr>
              <a:t>αποκλειστούν</a:t>
            </a:r>
            <a:r>
              <a:rPr lang="el-GR" sz="1800" dirty="0" smtClean="0">
                <a:solidFill>
                  <a:schemeClr val="accent1">
                    <a:lumMod val="50000"/>
                  </a:schemeClr>
                </a:solidFill>
                <a:latin typeface="+mn-lt"/>
              </a:rPr>
              <a:t> τα αδενικά πρότυπα του ΟΛΑ.</a:t>
            </a:r>
            <a:endParaRPr lang="el-GR" sz="1800" dirty="0">
              <a:solidFill>
                <a:schemeClr val="accent1">
                  <a:lumMod val="50000"/>
                </a:schemeClr>
              </a:solidFill>
              <a:latin typeface="+mn-lt"/>
            </a:endParaRPr>
          </a:p>
        </p:txBody>
      </p:sp>
      <p:pic>
        <p:nvPicPr>
          <p:cNvPr id="2050" name="Picture 2" descr="C:\Users\KAV-AGRO\Desktop\Testes_YST_GlandsInMicrocystic4.jpg"/>
          <p:cNvPicPr>
            <a:picLocks noChangeAspect="1" noChangeArrowheads="1"/>
          </p:cNvPicPr>
          <p:nvPr/>
        </p:nvPicPr>
        <p:blipFill>
          <a:blip r:embed="rId2" cstate="print"/>
          <a:srcRect/>
          <a:stretch>
            <a:fillRect/>
          </a:stretch>
        </p:blipFill>
        <p:spPr bwMode="auto">
          <a:xfrm rot="5400000">
            <a:off x="2711313" y="3129447"/>
            <a:ext cx="4032448" cy="2903362"/>
          </a:xfrm>
          <a:prstGeom prst="rect">
            <a:avLst/>
          </a:prstGeom>
          <a:noFill/>
        </p:spPr>
      </p:pic>
      <p:pic>
        <p:nvPicPr>
          <p:cNvPr id="2051" name="Picture 3" descr="C:\Users\KAV-AGRO\Desktop\Testes_YST_GlandsInMicrocystic2.jpg"/>
          <p:cNvPicPr>
            <a:picLocks noChangeAspect="1" noChangeArrowheads="1"/>
          </p:cNvPicPr>
          <p:nvPr/>
        </p:nvPicPr>
        <p:blipFill>
          <a:blip r:embed="rId3" cstate="print"/>
          <a:srcRect/>
          <a:stretch>
            <a:fillRect/>
          </a:stretch>
        </p:blipFill>
        <p:spPr bwMode="auto">
          <a:xfrm rot="5400000">
            <a:off x="-303849" y="3120273"/>
            <a:ext cx="4010999" cy="2900261"/>
          </a:xfrm>
          <a:prstGeom prst="rect">
            <a:avLst/>
          </a:prstGeom>
          <a:noFill/>
        </p:spPr>
      </p:pic>
      <p:pic>
        <p:nvPicPr>
          <p:cNvPr id="1026" name="Picture 2" descr="C:\Users\KAV-AGRO\Desktop\B9780702044977000297_f029-015-9780702044977.jpg"/>
          <p:cNvPicPr>
            <a:picLocks noChangeAspect="1" noChangeArrowheads="1"/>
          </p:cNvPicPr>
          <p:nvPr/>
        </p:nvPicPr>
        <p:blipFill>
          <a:blip r:embed="rId4" cstate="print"/>
          <a:srcRect/>
          <a:stretch>
            <a:fillRect/>
          </a:stretch>
        </p:blipFill>
        <p:spPr bwMode="auto">
          <a:xfrm rot="5400000">
            <a:off x="5583176" y="3281920"/>
            <a:ext cx="4032447" cy="2598416"/>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699792" y="332656"/>
            <a:ext cx="6264696" cy="2448272"/>
          </a:xfrm>
        </p:spPr>
        <p:txBody>
          <a:bodyPr>
            <a:noAutofit/>
          </a:bodyPr>
          <a:lstStyle/>
          <a:p>
            <a:pPr algn="ctr"/>
            <a:r>
              <a:rPr lang="en-US" sz="1600" b="1" dirty="0" smtClean="0">
                <a:solidFill>
                  <a:schemeClr val="accent1">
                    <a:lumMod val="50000"/>
                  </a:schemeClr>
                </a:solidFill>
                <a:effectLst>
                  <a:outerShdw blurRad="38100" dist="38100" dir="2700000" algn="tl">
                    <a:srgbClr val="000000">
                      <a:alpha val="43137"/>
                    </a:srgbClr>
                  </a:outerShdw>
                </a:effectLst>
                <a:latin typeface="+mn-lt"/>
              </a:rPr>
              <a:t>M</a:t>
            </a:r>
            <a:r>
              <a:rPr lang="el-GR" sz="1600" b="1" dirty="0" err="1" smtClean="0">
                <a:solidFill>
                  <a:schemeClr val="accent1">
                    <a:lumMod val="50000"/>
                  </a:schemeClr>
                </a:solidFill>
                <a:effectLst>
                  <a:outerShdw blurRad="38100" dist="38100" dir="2700000" algn="tl">
                    <a:srgbClr val="000000">
                      <a:alpha val="43137"/>
                    </a:srgbClr>
                  </a:outerShdw>
                </a:effectLst>
                <a:latin typeface="+mn-lt"/>
              </a:rPr>
              <a:t>εταστατικός</a:t>
            </a:r>
            <a:r>
              <a:rPr lang="el-GR" sz="1600" b="1" dirty="0" smtClean="0">
                <a:solidFill>
                  <a:schemeClr val="accent1">
                    <a:lumMod val="50000"/>
                  </a:schemeClr>
                </a:solidFill>
                <a:effectLst>
                  <a:outerShdw blurRad="38100" dist="38100" dir="2700000" algn="tl">
                    <a:srgbClr val="000000">
                      <a:alpha val="43137"/>
                    </a:srgbClr>
                  </a:outerShdw>
                </a:effectLst>
                <a:latin typeface="+mn-lt"/>
              </a:rPr>
              <a:t> όγκος λεκιθικού ασκού (ΟΛΑ) </a:t>
            </a:r>
            <a:r>
              <a:rPr lang="el-GR" sz="1600" dirty="0" smtClean="0">
                <a:solidFill>
                  <a:schemeClr val="accent1">
                    <a:lumMod val="50000"/>
                  </a:schemeClr>
                </a:solidFill>
                <a:effectLst>
                  <a:outerShdw blurRad="38100" dist="38100" dir="2700000" algn="tl">
                    <a:srgbClr val="000000">
                      <a:alpha val="43137"/>
                    </a:srgbClr>
                  </a:outerShdw>
                </a:effectLst>
                <a:latin typeface="+mn-lt"/>
              </a:rPr>
              <a:t>στο ήπαρ με </a:t>
            </a:r>
            <a:r>
              <a:rPr lang="el-GR" sz="1600" b="1" spc="300" dirty="0" err="1" smtClean="0">
                <a:solidFill>
                  <a:schemeClr val="tx2">
                    <a:lumMod val="50000"/>
                  </a:schemeClr>
                </a:solidFill>
                <a:effectLst>
                  <a:outerShdw blurRad="38100" dist="38100" dir="2700000" algn="tl">
                    <a:srgbClr val="000000">
                      <a:alpha val="43137"/>
                    </a:srgbClr>
                  </a:outerShdw>
                </a:effectLst>
                <a:latin typeface="+mn-lt"/>
              </a:rPr>
              <a:t>σαρκωματοειδές</a:t>
            </a:r>
            <a:r>
              <a:rPr lang="el-GR" sz="1600" spc="300" dirty="0" smtClean="0">
                <a:solidFill>
                  <a:schemeClr val="accent1">
                    <a:lumMod val="50000"/>
                  </a:schemeClr>
                </a:solidFill>
                <a:effectLst>
                  <a:outerShdw blurRad="38100" dist="38100" dir="2700000" algn="tl">
                    <a:srgbClr val="000000">
                      <a:alpha val="43137"/>
                    </a:srgbClr>
                  </a:outerShdw>
                </a:effectLst>
                <a:latin typeface="+mn-lt"/>
              </a:rPr>
              <a:t>  </a:t>
            </a:r>
            <a:r>
              <a:rPr lang="el-GR" sz="1600" spc="300" dirty="0" err="1" smtClean="0">
                <a:solidFill>
                  <a:schemeClr val="accent1">
                    <a:lumMod val="50000"/>
                  </a:schemeClr>
                </a:solidFill>
                <a:effectLst>
                  <a:outerShdw blurRad="38100" dist="38100" dir="2700000" algn="tl">
                    <a:srgbClr val="000000">
                      <a:alpha val="43137"/>
                    </a:srgbClr>
                  </a:outerShdw>
                </a:effectLst>
                <a:latin typeface="+mn-lt"/>
              </a:rPr>
              <a:t>ατρακτοκυτταρικό</a:t>
            </a:r>
            <a:r>
              <a:rPr lang="el-GR" sz="1600" spc="300" dirty="0" smtClean="0">
                <a:solidFill>
                  <a:schemeClr val="accent1">
                    <a:lumMod val="50000"/>
                  </a:schemeClr>
                </a:solidFill>
                <a:effectLst>
                  <a:outerShdw blurRad="38100" dist="38100" dir="2700000" algn="tl">
                    <a:srgbClr val="000000">
                      <a:alpha val="43137"/>
                    </a:srgbClr>
                  </a:outerShdw>
                </a:effectLst>
                <a:latin typeface="+mn-lt"/>
              </a:rPr>
              <a:t> πρότυπο </a:t>
            </a:r>
            <a:r>
              <a:rPr lang="el-GR" sz="1600" dirty="0" smtClean="0">
                <a:solidFill>
                  <a:schemeClr val="accent1">
                    <a:lumMod val="50000"/>
                  </a:schemeClr>
                </a:solidFill>
                <a:effectLst>
                  <a:outerShdw blurRad="38100" dist="38100" dir="2700000" algn="tl">
                    <a:srgbClr val="000000">
                      <a:alpha val="43137"/>
                    </a:srgbClr>
                  </a:outerShdw>
                </a:effectLst>
                <a:latin typeface="+mn-lt"/>
              </a:rPr>
              <a:t>και </a:t>
            </a:r>
            <a:r>
              <a:rPr lang="el-GR" sz="1600" dirty="0" err="1" smtClean="0">
                <a:solidFill>
                  <a:schemeClr val="accent1">
                    <a:lumMod val="50000"/>
                  </a:schemeClr>
                </a:solidFill>
                <a:effectLst>
                  <a:outerShdw blurRad="38100" dist="38100" dir="2700000" algn="tl">
                    <a:srgbClr val="000000">
                      <a:alpha val="43137"/>
                    </a:srgbClr>
                  </a:outerShdw>
                </a:effectLst>
                <a:latin typeface="+mn-lt"/>
              </a:rPr>
              <a:t>υποσημαινόμενο</a:t>
            </a:r>
            <a:r>
              <a:rPr lang="el-GR" sz="1600" dirty="0" smtClean="0">
                <a:solidFill>
                  <a:schemeClr val="accent1">
                    <a:lumMod val="50000"/>
                  </a:schemeClr>
                </a:solidFill>
                <a:effectLst>
                  <a:outerShdw blurRad="38100" dist="38100" dir="2700000" algn="tl">
                    <a:srgbClr val="000000">
                      <a:alpha val="43137"/>
                    </a:srgbClr>
                  </a:outerShdw>
                </a:effectLst>
                <a:latin typeface="+mn-lt"/>
              </a:rPr>
              <a:t> σχηματισμό  χαρακτηριστικών για τον ΟΛΑ, δικτυωτών ή δακτυλιοειδών δομών. Η ανομοιογενής </a:t>
            </a:r>
            <a:r>
              <a:rPr lang="el-GR" sz="1600" dirty="0" err="1" smtClean="0">
                <a:solidFill>
                  <a:schemeClr val="accent1">
                    <a:lumMod val="50000"/>
                  </a:schemeClr>
                </a:solidFill>
                <a:effectLst>
                  <a:outerShdw blurRad="38100" dist="38100" dir="2700000" algn="tl">
                    <a:srgbClr val="000000">
                      <a:alpha val="43137"/>
                    </a:srgbClr>
                  </a:outerShdw>
                </a:effectLst>
                <a:latin typeface="+mn-lt"/>
              </a:rPr>
              <a:t>ανοσοϊστοθετικότητα</a:t>
            </a:r>
            <a:r>
              <a:rPr lang="el-GR" sz="1600" dirty="0" smtClean="0">
                <a:solidFill>
                  <a:schemeClr val="accent1">
                    <a:lumMod val="50000"/>
                  </a:schemeClr>
                </a:solidFill>
                <a:effectLst>
                  <a:outerShdw blurRad="38100" dist="38100" dir="2700000" algn="tl">
                    <a:srgbClr val="000000">
                      <a:alpha val="43137"/>
                    </a:srgbClr>
                  </a:outerShdw>
                </a:effectLst>
                <a:latin typeface="+mn-lt"/>
              </a:rPr>
              <a:t> των </a:t>
            </a:r>
            <a:r>
              <a:rPr lang="el-GR" sz="1600" dirty="0" err="1" smtClean="0">
                <a:solidFill>
                  <a:schemeClr val="accent1">
                    <a:lumMod val="50000"/>
                  </a:schemeClr>
                </a:solidFill>
                <a:effectLst>
                  <a:outerShdw blurRad="38100" dist="38100" dir="2700000" algn="tl">
                    <a:srgbClr val="000000">
                      <a:alpha val="43137"/>
                    </a:srgbClr>
                  </a:outerShdw>
                </a:effectLst>
                <a:latin typeface="+mn-lt"/>
              </a:rPr>
              <a:t>ατρακτόμορφων</a:t>
            </a:r>
            <a:r>
              <a:rPr lang="el-GR" sz="1600" dirty="0" smtClean="0">
                <a:solidFill>
                  <a:schemeClr val="accent1">
                    <a:lumMod val="50000"/>
                  </a:schemeClr>
                </a:solidFill>
                <a:effectLst>
                  <a:outerShdw blurRad="38100" dist="38100" dir="2700000" algn="tl">
                    <a:srgbClr val="000000">
                      <a:alpha val="43137"/>
                    </a:srgbClr>
                  </a:outerShdw>
                </a:effectLst>
                <a:latin typeface="+mn-lt"/>
              </a:rPr>
              <a:t> κυττάρων στην κερατίνη επίσης συνηγορεί υπέρ ΟΛΑ. Θεραπευτικά, η </a:t>
            </a:r>
            <a:r>
              <a:rPr lang="el-GR" sz="1600" u="sng" dirty="0" smtClean="0">
                <a:solidFill>
                  <a:schemeClr val="accent1">
                    <a:lumMod val="50000"/>
                  </a:schemeClr>
                </a:solidFill>
                <a:effectLst>
                  <a:outerShdw blurRad="38100" dist="38100" dir="2700000" algn="tl">
                    <a:srgbClr val="000000">
                      <a:alpha val="43137"/>
                    </a:srgbClr>
                  </a:outerShdw>
                </a:effectLst>
                <a:latin typeface="+mn-lt"/>
              </a:rPr>
              <a:t>χειρουργική εξαίρεση</a:t>
            </a:r>
            <a:r>
              <a:rPr lang="el-GR" sz="1600" dirty="0" smtClean="0">
                <a:solidFill>
                  <a:schemeClr val="accent1">
                    <a:lumMod val="50000"/>
                  </a:schemeClr>
                </a:solidFill>
                <a:effectLst>
                  <a:outerShdw blurRad="38100" dist="38100" dir="2700000" algn="tl">
                    <a:srgbClr val="000000">
                      <a:alpha val="43137"/>
                    </a:srgbClr>
                  </a:outerShdw>
                </a:effectLst>
                <a:latin typeface="+mn-lt"/>
              </a:rPr>
              <a:t> είναι προτιμότερη της συνέχισης χημειοθεραπείας για ΟΓΚ, καθώς το μετά από χημειοθεραπεία ανιχνευόμενο σαρκωματοειδές πρότυπο του όγκου  λεκιθικού ασκού συμπεριφέρεται ανάλογα με δευτερογενές σωματικό σάρκωμα προερχόμενο από ΟΓΚ.</a:t>
            </a:r>
            <a:r>
              <a:rPr lang="el-GR" sz="1600" dirty="0" smtClean="0">
                <a:solidFill>
                  <a:schemeClr val="accent1">
                    <a:lumMod val="50000"/>
                  </a:schemeClr>
                </a:solidFill>
                <a:effectLst>
                  <a:outerShdw blurRad="38100" dist="38100" dir="2700000" algn="tl">
                    <a:srgbClr val="000000">
                      <a:alpha val="43137"/>
                    </a:srgbClr>
                  </a:outerShdw>
                </a:effectLst>
              </a:rPr>
              <a:t/>
            </a:r>
            <a:br>
              <a:rPr lang="el-GR" sz="1600" dirty="0" smtClean="0">
                <a:solidFill>
                  <a:schemeClr val="accent1">
                    <a:lumMod val="50000"/>
                  </a:schemeClr>
                </a:solidFill>
                <a:effectLst>
                  <a:outerShdw blurRad="38100" dist="38100" dir="2700000" algn="tl">
                    <a:srgbClr val="000000">
                      <a:alpha val="43137"/>
                    </a:srgbClr>
                  </a:outerShdw>
                </a:effectLst>
              </a:rPr>
            </a:br>
            <a:endParaRPr lang="el-GR" sz="1600" dirty="0">
              <a:solidFill>
                <a:schemeClr val="accent1">
                  <a:lumMod val="50000"/>
                </a:schemeClr>
              </a:solidFill>
              <a:effectLst>
                <a:outerShdw blurRad="38100" dist="38100" dir="2700000" algn="tl">
                  <a:srgbClr val="000000">
                    <a:alpha val="43137"/>
                  </a:srgbClr>
                </a:outerShdw>
              </a:effectLst>
              <a:latin typeface="+mn-lt"/>
            </a:endParaRPr>
          </a:p>
        </p:txBody>
      </p:sp>
      <p:pic>
        <p:nvPicPr>
          <p:cNvPr id="1026" name="Picture 2" descr="C:\Users\KAV-AGRO\Desktop\geni0209.jpg"/>
          <p:cNvPicPr>
            <a:picLocks noChangeAspect="1" noChangeArrowheads="1"/>
          </p:cNvPicPr>
          <p:nvPr/>
        </p:nvPicPr>
        <p:blipFill>
          <a:blip r:embed="rId2" cstate="print"/>
          <a:srcRect/>
          <a:stretch>
            <a:fillRect/>
          </a:stretch>
        </p:blipFill>
        <p:spPr bwMode="auto">
          <a:xfrm rot="5400000">
            <a:off x="-772594" y="1140746"/>
            <a:ext cx="4352484" cy="2448272"/>
          </a:xfrm>
          <a:prstGeom prst="rect">
            <a:avLst/>
          </a:prstGeom>
          <a:noFill/>
        </p:spPr>
      </p:pic>
      <p:pic>
        <p:nvPicPr>
          <p:cNvPr id="1027" name="Picture 3" descr="C:\Users\KAV-AGRO\Desktop\geni0210.jpg"/>
          <p:cNvPicPr>
            <a:picLocks noChangeAspect="1" noChangeArrowheads="1"/>
          </p:cNvPicPr>
          <p:nvPr/>
        </p:nvPicPr>
        <p:blipFill>
          <a:blip r:embed="rId3" cstate="print"/>
          <a:srcRect/>
          <a:stretch>
            <a:fillRect/>
          </a:stretch>
        </p:blipFill>
        <p:spPr bwMode="auto">
          <a:xfrm>
            <a:off x="3347864" y="2564904"/>
            <a:ext cx="5424815" cy="4086694"/>
          </a:xfrm>
          <a:prstGeom prst="rect">
            <a:avLst/>
          </a:prstGeom>
          <a:noFill/>
        </p:spPr>
      </p:pic>
      <p:pic>
        <p:nvPicPr>
          <p:cNvPr id="1028" name="Picture 4" descr="C:\Users\KAV-AGRO\Desktop\geni0212.jpg"/>
          <p:cNvPicPr>
            <a:picLocks noChangeAspect="1" noChangeArrowheads="1"/>
          </p:cNvPicPr>
          <p:nvPr/>
        </p:nvPicPr>
        <p:blipFill>
          <a:blip r:embed="rId4" cstate="print"/>
          <a:srcRect/>
          <a:stretch>
            <a:fillRect/>
          </a:stretch>
        </p:blipFill>
        <p:spPr bwMode="auto">
          <a:xfrm>
            <a:off x="179512" y="4653136"/>
            <a:ext cx="2664296" cy="2007103"/>
          </a:xfrm>
          <a:prstGeom prst="rect">
            <a:avLst/>
          </a:prstGeom>
          <a:noFill/>
        </p:spPr>
      </p:pic>
      <p:sp>
        <p:nvSpPr>
          <p:cNvPr id="6" name="Title 1"/>
          <p:cNvSpPr txBox="1">
            <a:spLocks/>
          </p:cNvSpPr>
          <p:nvPr/>
        </p:nvSpPr>
        <p:spPr>
          <a:xfrm>
            <a:off x="1142976" y="4786322"/>
            <a:ext cx="1428760" cy="571504"/>
          </a:xfrm>
          <a:prstGeom prst="rect">
            <a:avLst/>
          </a:prstGeom>
        </p:spPr>
        <p:txBody>
          <a:bodyPr vert="horz" lIns="0" tIns="45720" rIns="0" bIns="0" anchor="b">
            <a:normAutofit fontScale="85000" lnSpcReduction="10000"/>
            <a:scene3d>
              <a:camera prst="orthographicFront"/>
              <a:lightRig rig="freezing" dir="t">
                <a:rot lat="0" lon="0" rev="5640000"/>
              </a:lightRig>
            </a:scene3d>
            <a:sp3d prstMaterial="flat">
              <a:contourClr>
                <a:schemeClr val="tx2"/>
              </a:contourClr>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b="0" i="0" u="none" strike="noStrike" kern="1200" cap="none" spc="0" normalizeH="0" baseline="0" noProof="0" smtClean="0">
                <a:ln>
                  <a:noFill/>
                </a:ln>
                <a:solidFill>
                  <a:schemeClr val="tx2">
                    <a:lumMod val="50000"/>
                  </a:schemeClr>
                </a:solidFill>
                <a:effectLst/>
                <a:uLnTx/>
                <a:uFillTx/>
                <a:ea typeface="+mj-ea"/>
                <a:cs typeface="+mj-cs"/>
              </a:rPr>
              <a:t>Χρώση κυτταρκερατίνης</a:t>
            </a:r>
            <a:endParaRPr kumimoji="0" lang="el-GR" b="0" i="0" u="none" strike="noStrike" kern="1200" cap="none" spc="0" normalizeH="0" baseline="0" noProof="0" dirty="0">
              <a:ln>
                <a:noFill/>
              </a:ln>
              <a:solidFill>
                <a:schemeClr val="tx2">
                  <a:lumMod val="50000"/>
                </a:schemeClr>
              </a:solidFill>
              <a:effectLst/>
              <a:uLnTx/>
              <a:uFillTx/>
              <a:ea typeface="+mj-ea"/>
              <a:cs typeface="+mj-cs"/>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85860"/>
          </a:xfrm>
        </p:spPr>
        <p:txBody>
          <a:bodyPr>
            <a:noAutofit/>
          </a:bodyPr>
          <a:lstStyle/>
          <a:p>
            <a:pPr algn="ctr"/>
            <a:r>
              <a:rPr lang="en-US" sz="2400" dirty="0" smtClean="0">
                <a:solidFill>
                  <a:schemeClr val="tx2">
                    <a:lumMod val="50000"/>
                  </a:schemeClr>
                </a:solidFill>
              </a:rPr>
              <a:t>H </a:t>
            </a:r>
            <a:r>
              <a:rPr lang="el-GR" sz="2400" dirty="0" smtClean="0">
                <a:solidFill>
                  <a:schemeClr val="tx2">
                    <a:lumMod val="50000"/>
                  </a:schemeClr>
                </a:solidFill>
                <a:effectLst>
                  <a:outerShdw blurRad="38100" dist="38100" dir="2700000" algn="tl">
                    <a:srgbClr val="000000">
                      <a:alpha val="43137"/>
                    </a:srgbClr>
                  </a:outerShdw>
                </a:effectLst>
              </a:rPr>
              <a:t>αφομοίωση της θεωρίας μέσω της  </a:t>
            </a:r>
            <a:r>
              <a:rPr lang="el-GR" sz="2400" spc="600" dirty="0" smtClean="0">
                <a:solidFill>
                  <a:schemeClr val="tx2">
                    <a:lumMod val="50000"/>
                  </a:schemeClr>
                </a:solidFill>
                <a:effectLst>
                  <a:outerShdw blurRad="38100" dist="38100" dir="2700000" algn="tl">
                    <a:srgbClr val="000000">
                      <a:alpha val="43137"/>
                    </a:srgbClr>
                  </a:outerShdw>
                </a:effectLst>
              </a:rPr>
              <a:t>πράξης </a:t>
            </a:r>
            <a:r>
              <a:rPr lang="en-US" sz="2400" dirty="0" smtClean="0">
                <a:solidFill>
                  <a:schemeClr val="tx2">
                    <a:lumMod val="50000"/>
                  </a:schemeClr>
                </a:solidFill>
                <a:effectLst>
                  <a:outerShdw blurRad="38100" dist="38100" dir="2700000" algn="tl">
                    <a:srgbClr val="000000">
                      <a:alpha val="43137"/>
                    </a:srgbClr>
                  </a:outerShdw>
                </a:effectLst>
              </a:rPr>
              <a:t/>
            </a:r>
            <a:br>
              <a:rPr lang="en-US" sz="2400" dirty="0" smtClean="0">
                <a:solidFill>
                  <a:schemeClr val="tx2">
                    <a:lumMod val="50000"/>
                  </a:schemeClr>
                </a:solidFill>
                <a:effectLst>
                  <a:outerShdw blurRad="38100" dist="38100" dir="2700000" algn="tl">
                    <a:srgbClr val="000000">
                      <a:alpha val="43137"/>
                    </a:srgbClr>
                  </a:outerShdw>
                </a:effectLst>
              </a:rPr>
            </a:br>
            <a:r>
              <a:rPr lang="el-GR" sz="2400" dirty="0" smtClean="0">
                <a:solidFill>
                  <a:schemeClr val="tx2">
                    <a:lumMod val="50000"/>
                  </a:schemeClr>
                </a:solidFill>
              </a:rPr>
              <a:t> στα ιατρικά συγγράμματα.</a:t>
            </a:r>
            <a:br>
              <a:rPr lang="el-GR" sz="2400" dirty="0" smtClean="0">
                <a:solidFill>
                  <a:schemeClr val="tx2">
                    <a:lumMod val="50000"/>
                  </a:schemeClr>
                </a:solidFill>
              </a:rPr>
            </a:br>
            <a:r>
              <a:rPr lang="en-US" sz="2000" spc="300" dirty="0" smtClean="0">
                <a:solidFill>
                  <a:schemeClr val="tx2">
                    <a:lumMod val="50000"/>
                  </a:schemeClr>
                </a:solidFill>
              </a:rPr>
              <a:t>A. C. </a:t>
            </a:r>
            <a:r>
              <a:rPr lang="en-US" sz="2000" spc="300" dirty="0" err="1" smtClean="0">
                <a:solidFill>
                  <a:schemeClr val="tx2">
                    <a:lumMod val="50000"/>
                  </a:schemeClr>
                </a:solidFill>
              </a:rPr>
              <a:t>Lazaris</a:t>
            </a:r>
            <a:r>
              <a:rPr lang="en-US" sz="2000" spc="300" dirty="0" smtClean="0">
                <a:solidFill>
                  <a:schemeClr val="tx2">
                    <a:lumMod val="50000"/>
                  </a:schemeClr>
                </a:solidFill>
              </a:rPr>
              <a:t> (ed.) </a:t>
            </a:r>
            <a:r>
              <a:rPr lang="en-US" sz="2000" dirty="0" smtClean="0">
                <a:solidFill>
                  <a:schemeClr val="tx2">
                    <a:lumMod val="50000"/>
                  </a:schemeClr>
                </a:solidFill>
                <a:effectLst>
                  <a:outerShdw blurRad="38100" dist="38100" dir="2700000" algn="tl">
                    <a:srgbClr val="000000">
                      <a:alpha val="43137"/>
                    </a:srgbClr>
                  </a:outerShdw>
                </a:effectLst>
              </a:rPr>
              <a:t>CLINICAL GENITOURINARY PATHOLOGY</a:t>
            </a:r>
            <a:r>
              <a:rPr lang="el-GR" sz="2000" dirty="0" smtClean="0">
                <a:solidFill>
                  <a:schemeClr val="tx2">
                    <a:lumMod val="50000"/>
                  </a:schemeClr>
                </a:solidFill>
                <a:effectLst>
                  <a:outerShdw blurRad="38100" dist="38100" dir="2700000" algn="tl">
                    <a:srgbClr val="000000">
                      <a:alpha val="43137"/>
                    </a:srgbClr>
                  </a:outerShdw>
                </a:effectLst>
              </a:rPr>
              <a:t> </a:t>
            </a:r>
            <a:r>
              <a:rPr lang="en-US" sz="2000" dirty="0" smtClean="0">
                <a:solidFill>
                  <a:schemeClr val="tx2">
                    <a:lumMod val="50000"/>
                  </a:schemeClr>
                </a:solidFill>
                <a:effectLst>
                  <a:outerShdw blurRad="38100" dist="38100" dir="2700000" algn="tl">
                    <a:srgbClr val="000000">
                      <a:alpha val="43137"/>
                    </a:srgbClr>
                  </a:outerShdw>
                </a:effectLst>
              </a:rPr>
              <a:t>: </a:t>
            </a:r>
            <a:br>
              <a:rPr lang="en-US" sz="2000" dirty="0" smtClean="0">
                <a:solidFill>
                  <a:schemeClr val="tx2">
                    <a:lumMod val="50000"/>
                  </a:schemeClr>
                </a:solidFill>
                <a:effectLst>
                  <a:outerShdw blurRad="38100" dist="38100" dir="2700000" algn="tl">
                    <a:srgbClr val="000000">
                      <a:alpha val="43137"/>
                    </a:srgbClr>
                  </a:outerShdw>
                </a:effectLst>
              </a:rPr>
            </a:br>
            <a:r>
              <a:rPr lang="en-US" sz="2000" spc="600" dirty="0" smtClean="0">
                <a:solidFill>
                  <a:schemeClr val="tx2">
                    <a:lumMod val="50000"/>
                  </a:schemeClr>
                </a:solidFill>
                <a:effectLst>
                  <a:outerShdw blurRad="38100" dist="38100" dir="2700000" algn="tl">
                    <a:srgbClr val="000000">
                      <a:alpha val="43137"/>
                    </a:srgbClr>
                  </a:outerShdw>
                </a:effectLst>
              </a:rPr>
              <a:t>A </a:t>
            </a:r>
            <a:r>
              <a:rPr lang="en-US" sz="2000" b="1" spc="600" dirty="0" smtClean="0">
                <a:solidFill>
                  <a:schemeClr val="tx2">
                    <a:lumMod val="50000"/>
                  </a:schemeClr>
                </a:solidFill>
                <a:effectLst>
                  <a:outerShdw blurRad="38100" dist="38100" dir="2700000" algn="tl">
                    <a:srgbClr val="000000">
                      <a:alpha val="43137"/>
                    </a:srgbClr>
                  </a:outerShdw>
                </a:effectLst>
              </a:rPr>
              <a:t>Case-based</a:t>
            </a:r>
            <a:r>
              <a:rPr lang="en-US" sz="2000" spc="600" dirty="0" smtClean="0">
                <a:solidFill>
                  <a:schemeClr val="tx2">
                    <a:lumMod val="50000"/>
                  </a:schemeClr>
                </a:solidFill>
                <a:effectLst>
                  <a:outerShdw blurRad="38100" dist="38100" dir="2700000" algn="tl">
                    <a:srgbClr val="000000">
                      <a:alpha val="43137"/>
                    </a:srgbClr>
                  </a:outerShdw>
                </a:effectLst>
              </a:rPr>
              <a:t> Learning Approach</a:t>
            </a:r>
            <a:r>
              <a:rPr lang="en-US" sz="2000" dirty="0" smtClean="0">
                <a:solidFill>
                  <a:schemeClr val="tx2">
                    <a:lumMod val="50000"/>
                  </a:schemeClr>
                </a:solidFill>
                <a:effectLst>
                  <a:outerShdw blurRad="38100" dist="38100" dir="2700000" algn="tl">
                    <a:srgbClr val="000000">
                      <a:alpha val="43137"/>
                    </a:srgbClr>
                  </a:outerShdw>
                </a:effectLst>
              </a:rPr>
              <a:t>. SPRINGER</a:t>
            </a:r>
            <a:r>
              <a:rPr lang="el-GR" sz="2000" dirty="0" smtClean="0">
                <a:solidFill>
                  <a:schemeClr val="tx2">
                    <a:lumMod val="50000"/>
                  </a:schemeClr>
                </a:solidFill>
                <a:effectLst>
                  <a:outerShdw blurRad="38100" dist="38100" dir="2700000" algn="tl">
                    <a:srgbClr val="000000">
                      <a:alpha val="43137"/>
                    </a:srgbClr>
                  </a:outerShdw>
                </a:effectLst>
              </a:rPr>
              <a:t>,  </a:t>
            </a:r>
            <a:r>
              <a:rPr lang="en-US" sz="2000" dirty="0" smtClean="0">
                <a:solidFill>
                  <a:schemeClr val="tx2">
                    <a:lumMod val="50000"/>
                  </a:schemeClr>
                </a:solidFill>
                <a:effectLst>
                  <a:outerShdw blurRad="38100" dist="38100" dir="2700000" algn="tl">
                    <a:srgbClr val="000000">
                      <a:alpha val="43137"/>
                    </a:srgbClr>
                  </a:outerShdw>
                </a:effectLst>
              </a:rPr>
              <a:t>Berlin 2018.</a:t>
            </a:r>
            <a:endParaRPr lang="el-GR" sz="2000" dirty="0">
              <a:solidFill>
                <a:schemeClr val="tx2">
                  <a:lumMod val="50000"/>
                </a:schemeClr>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cstate="print"/>
          <a:srcRect/>
          <a:stretch>
            <a:fillRect/>
          </a:stretch>
        </p:blipFill>
        <p:spPr bwMode="auto">
          <a:xfrm>
            <a:off x="0" y="1315332"/>
            <a:ext cx="9858445" cy="5542668"/>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0" y="1268760"/>
            <a:ext cx="10037927" cy="5589240"/>
          </a:xfrm>
          <a:prstGeom prst="rect">
            <a:avLst/>
          </a:prstGeom>
          <a:noFill/>
          <a:ln w="9525">
            <a:noFill/>
            <a:miter lim="800000"/>
            <a:headEnd/>
            <a:tailEnd/>
          </a:ln>
          <a:effectLst/>
        </p:spPr>
      </p:pic>
      <p:pic>
        <p:nvPicPr>
          <p:cNvPr id="3" name="Picture 2"/>
          <p:cNvPicPr>
            <a:picLocks noChangeAspect="1" noChangeArrowheads="1"/>
          </p:cNvPicPr>
          <p:nvPr/>
        </p:nvPicPr>
        <p:blipFill>
          <a:blip r:embed="rId4" cstate="print"/>
          <a:srcRect/>
          <a:stretch>
            <a:fillRect/>
          </a:stretch>
        </p:blipFill>
        <p:spPr bwMode="auto">
          <a:xfrm>
            <a:off x="-357222" y="1285860"/>
            <a:ext cx="11054473" cy="6215106"/>
          </a:xfrm>
          <a:prstGeom prst="rect">
            <a:avLst/>
          </a:prstGeom>
          <a:noFill/>
          <a:ln w="9525">
            <a:noFill/>
            <a:miter lim="800000"/>
            <a:headEnd/>
            <a:tailEnd/>
          </a:ln>
          <a:effectLst/>
        </p:spPr>
      </p:pic>
      <p:pic>
        <p:nvPicPr>
          <p:cNvPr id="6" name="Picture 2"/>
          <p:cNvPicPr>
            <a:picLocks noChangeAspect="1" noChangeArrowheads="1"/>
          </p:cNvPicPr>
          <p:nvPr/>
        </p:nvPicPr>
        <p:blipFill>
          <a:blip r:embed="rId5" cstate="print"/>
          <a:srcRect/>
          <a:stretch>
            <a:fillRect/>
          </a:stretch>
        </p:blipFill>
        <p:spPr bwMode="auto">
          <a:xfrm>
            <a:off x="1643042" y="1500173"/>
            <a:ext cx="6286544" cy="50292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fade">
                                      <p:cBhvr>
                                        <p:cTn id="17" dur="5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290"/>
            <a:ext cx="9144000" cy="1270494"/>
          </a:xfrm>
        </p:spPr>
        <p:txBody>
          <a:bodyPr>
            <a:normAutofit/>
          </a:bodyPr>
          <a:lstStyle/>
          <a:p>
            <a:pPr algn="ctr"/>
            <a:r>
              <a:rPr lang="el-GR" sz="3600" b="1" dirty="0" smtClean="0">
                <a:solidFill>
                  <a:schemeClr val="tx2">
                    <a:lumMod val="50000"/>
                  </a:schemeClr>
                </a:solidFill>
                <a:latin typeface="+mn-lt"/>
              </a:rPr>
              <a:t>Κομβικά</a:t>
            </a:r>
            <a:r>
              <a:rPr lang="el-GR" sz="3600" dirty="0" smtClean="0">
                <a:solidFill>
                  <a:schemeClr val="tx2">
                    <a:lumMod val="50000"/>
                  </a:schemeClr>
                </a:solidFill>
                <a:latin typeface="+mn-lt"/>
              </a:rPr>
              <a:t>  διαφοροδιαγνωστικά σημεία </a:t>
            </a:r>
            <a:endParaRPr lang="el-GR" sz="3600" dirty="0">
              <a:solidFill>
                <a:schemeClr val="tx2">
                  <a:lumMod val="50000"/>
                </a:schemeClr>
              </a:solidFill>
              <a:latin typeface="+mn-lt"/>
            </a:endParaRPr>
          </a:p>
        </p:txBody>
      </p:sp>
      <p:sp>
        <p:nvSpPr>
          <p:cNvPr id="3" name="Content Placeholder 2"/>
          <p:cNvSpPr>
            <a:spLocks noGrp="1"/>
          </p:cNvSpPr>
          <p:nvPr>
            <p:ph idx="1"/>
          </p:nvPr>
        </p:nvSpPr>
        <p:spPr>
          <a:xfrm>
            <a:off x="457200" y="2060848"/>
            <a:ext cx="8229600" cy="4263752"/>
          </a:xfrm>
        </p:spPr>
        <p:txBody>
          <a:bodyPr/>
          <a:lstStyle/>
          <a:p>
            <a:r>
              <a:rPr lang="el-GR" dirty="0" smtClean="0">
                <a:solidFill>
                  <a:schemeClr val="tx2">
                    <a:lumMod val="50000"/>
                  </a:schemeClr>
                </a:solidFill>
              </a:rPr>
              <a:t>Η </a:t>
            </a:r>
            <a:r>
              <a:rPr lang="el-GR" dirty="0" smtClean="0">
                <a:solidFill>
                  <a:schemeClr val="tx2">
                    <a:lumMod val="50000"/>
                  </a:schemeClr>
                </a:solidFill>
                <a:effectLst>
                  <a:outerShdw blurRad="38100" dist="38100" dir="2700000" algn="tl">
                    <a:srgbClr val="000000">
                      <a:alpha val="43137"/>
                    </a:srgbClr>
                  </a:outerShdw>
                </a:effectLst>
              </a:rPr>
              <a:t>περιουρηθρική</a:t>
            </a:r>
            <a:r>
              <a:rPr lang="el-GR" dirty="0" smtClean="0">
                <a:solidFill>
                  <a:schemeClr val="tx2">
                    <a:lumMod val="50000"/>
                  </a:schemeClr>
                </a:solidFill>
              </a:rPr>
              <a:t> εντόπιση</a:t>
            </a:r>
            <a:r>
              <a:rPr lang="en-US" dirty="0" smtClean="0">
                <a:solidFill>
                  <a:schemeClr val="tx2">
                    <a:lumMod val="50000"/>
                  </a:schemeClr>
                </a:solidFill>
              </a:rPr>
              <a:t> </a:t>
            </a:r>
            <a:r>
              <a:rPr lang="el-GR" dirty="0" smtClean="0">
                <a:solidFill>
                  <a:schemeClr val="tx2">
                    <a:lumMod val="50000"/>
                  </a:schemeClr>
                </a:solidFill>
              </a:rPr>
              <a:t>με πιθανή ενδοουρηθρική προβολή.</a:t>
            </a:r>
          </a:p>
          <a:p>
            <a:r>
              <a:rPr lang="el-GR" dirty="0" smtClean="0">
                <a:solidFill>
                  <a:schemeClr val="tx2">
                    <a:lumMod val="50000"/>
                  </a:schemeClr>
                </a:solidFill>
              </a:rPr>
              <a:t>Το σχετικά </a:t>
            </a:r>
            <a:r>
              <a:rPr lang="el-GR" dirty="0" smtClean="0">
                <a:solidFill>
                  <a:schemeClr val="tx2">
                    <a:lumMod val="50000"/>
                  </a:schemeClr>
                </a:solidFill>
                <a:effectLst>
                  <a:outerShdw blurRad="38100" dist="38100" dir="2700000" algn="tl">
                    <a:srgbClr val="000000">
                      <a:alpha val="43137"/>
                    </a:srgbClr>
                  </a:outerShdw>
                </a:effectLst>
              </a:rPr>
              <a:t>απλό ή σύνθετο </a:t>
            </a:r>
            <a:r>
              <a:rPr lang="el-GR" dirty="0" smtClean="0">
                <a:solidFill>
                  <a:schemeClr val="tx2">
                    <a:lumMod val="50000"/>
                  </a:schemeClr>
                </a:solidFill>
              </a:rPr>
              <a:t>αρχιτεκτονικό πρότυπο της αλλοίωσης.</a:t>
            </a:r>
          </a:p>
          <a:p>
            <a:r>
              <a:rPr lang="el-GR" dirty="0" smtClean="0">
                <a:solidFill>
                  <a:schemeClr val="tx2">
                    <a:lumMod val="50000"/>
                  </a:schemeClr>
                </a:solidFill>
              </a:rPr>
              <a:t>Η κυρίαρχη κυτταρική μορφολογία</a:t>
            </a:r>
            <a:r>
              <a:rPr lang="en-US" dirty="0" smtClean="0">
                <a:solidFill>
                  <a:schemeClr val="tx2">
                    <a:lumMod val="50000"/>
                  </a:schemeClr>
                </a:solidFill>
              </a:rPr>
              <a:t>:</a:t>
            </a:r>
            <a:r>
              <a:rPr lang="el-GR" dirty="0" smtClean="0">
                <a:solidFill>
                  <a:schemeClr val="tx2">
                    <a:lumMod val="50000"/>
                  </a:schemeClr>
                </a:solidFill>
              </a:rPr>
              <a:t> μη κιονοειδή </a:t>
            </a:r>
            <a:r>
              <a:rPr lang="el-GR" dirty="0" smtClean="0">
                <a:solidFill>
                  <a:schemeClr val="tx2">
                    <a:lumMod val="50000"/>
                  </a:schemeClr>
                </a:solidFill>
                <a:effectLst>
                  <a:outerShdw blurRad="38100" dist="38100" dir="2700000" algn="tl">
                    <a:srgbClr val="000000">
                      <a:alpha val="43137"/>
                    </a:srgbClr>
                  </a:outerShdw>
                </a:effectLst>
              </a:rPr>
              <a:t>κυψελιδικά-εκκριτικά</a:t>
            </a:r>
            <a:r>
              <a:rPr lang="el-GR" dirty="0" smtClean="0">
                <a:solidFill>
                  <a:schemeClr val="tx2">
                    <a:lumMod val="50000"/>
                  </a:schemeClr>
                </a:solidFill>
              </a:rPr>
              <a:t> κύτταρα με στρογγυλεμένους πυρήνες  </a:t>
            </a:r>
            <a:r>
              <a:rPr lang="el-GR" i="1" dirty="0" smtClean="0">
                <a:solidFill>
                  <a:schemeClr val="tx2">
                    <a:lumMod val="50000"/>
                  </a:schemeClr>
                </a:solidFill>
              </a:rPr>
              <a:t>ή</a:t>
            </a:r>
            <a:r>
              <a:rPr lang="el-GR" dirty="0" smtClean="0">
                <a:solidFill>
                  <a:schemeClr val="tx2">
                    <a:lumMod val="50000"/>
                  </a:schemeClr>
                </a:solidFill>
              </a:rPr>
              <a:t>   κιονοειδή κύτταρα </a:t>
            </a:r>
            <a:r>
              <a:rPr lang="el-GR" dirty="0" smtClean="0">
                <a:solidFill>
                  <a:schemeClr val="tx2">
                    <a:lumMod val="50000"/>
                  </a:schemeClr>
                </a:solidFill>
                <a:effectLst>
                  <a:outerShdw blurRad="38100" dist="38100" dir="2700000" algn="tl">
                    <a:srgbClr val="000000">
                      <a:alpha val="43137"/>
                    </a:srgbClr>
                  </a:outerShdw>
                </a:effectLst>
              </a:rPr>
              <a:t>πόρων</a:t>
            </a:r>
            <a:r>
              <a:rPr lang="el-GR" dirty="0" smtClean="0">
                <a:solidFill>
                  <a:schemeClr val="tx2">
                    <a:lumMod val="50000"/>
                  </a:schemeClr>
                </a:solidFill>
              </a:rPr>
              <a:t> με ωοειδείς-κυλινδρικούς πυρήνες.</a:t>
            </a:r>
          </a:p>
          <a:p>
            <a:r>
              <a:rPr lang="el-GR" dirty="0" smtClean="0">
                <a:solidFill>
                  <a:schemeClr val="tx2">
                    <a:lumMod val="50000"/>
                  </a:schemeClr>
                </a:solidFill>
              </a:rPr>
              <a:t>Η </a:t>
            </a:r>
            <a:r>
              <a:rPr lang="el-GR" dirty="0" smtClean="0">
                <a:solidFill>
                  <a:schemeClr val="tx2">
                    <a:lumMod val="50000"/>
                  </a:schemeClr>
                </a:solidFill>
                <a:effectLst>
                  <a:outerShdw blurRad="38100" dist="38100" dir="2700000" algn="tl">
                    <a:srgbClr val="000000">
                      <a:alpha val="43137"/>
                    </a:srgbClr>
                  </a:outerShdw>
                </a:effectLst>
              </a:rPr>
              <a:t>παντελής απουσία </a:t>
            </a:r>
            <a:r>
              <a:rPr lang="el-GR" dirty="0" smtClean="0">
                <a:solidFill>
                  <a:schemeClr val="tx2">
                    <a:lumMod val="50000"/>
                  </a:schemeClr>
                </a:solidFill>
              </a:rPr>
              <a:t>βασικού κυτταρικού στοίχου.</a:t>
            </a:r>
            <a:endParaRPr lang="en-US" dirty="0" smtClean="0">
              <a:solidFill>
                <a:schemeClr val="tx2">
                  <a:lumMod val="50000"/>
                </a:schemeClr>
              </a:solidFill>
            </a:endParaRPr>
          </a:p>
          <a:p>
            <a:pPr>
              <a:buNone/>
            </a:pPr>
            <a:endParaRPr lang="el-GR" dirty="0">
              <a:solidFill>
                <a:schemeClr val="tx2">
                  <a:lumMod val="50000"/>
                </a:schemeClr>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1680" y="6093296"/>
            <a:ext cx="7166600" cy="550414"/>
          </a:xfrm>
        </p:spPr>
        <p:txBody>
          <a:bodyPr>
            <a:normAutofit/>
          </a:bodyPr>
          <a:lstStyle/>
          <a:p>
            <a:r>
              <a:rPr lang="el-GR" sz="1800" dirty="0" smtClean="0">
                <a:solidFill>
                  <a:schemeClr val="tx2">
                    <a:lumMod val="50000"/>
                  </a:schemeClr>
                </a:solidFill>
                <a:latin typeface="+mn-lt"/>
              </a:rPr>
              <a:t>Δήμητρα  Παπαγεωργίου </a:t>
            </a:r>
            <a:r>
              <a:rPr lang="en-US" sz="1800" dirty="0" smtClean="0">
                <a:solidFill>
                  <a:schemeClr val="tx2">
                    <a:lumMod val="50000"/>
                  </a:schemeClr>
                </a:solidFill>
                <a:latin typeface="+mn-lt"/>
              </a:rPr>
              <a:t>:  </a:t>
            </a:r>
            <a:r>
              <a:rPr lang="el-GR" sz="1800" dirty="0" smtClean="0">
                <a:solidFill>
                  <a:schemeClr val="tx2">
                    <a:lumMod val="50000"/>
                  </a:schemeClr>
                </a:solidFill>
                <a:latin typeface="+mn-lt"/>
              </a:rPr>
              <a:t>Κύματα στην παραλία Ποσείδι  (Κασσάνδρας)</a:t>
            </a:r>
            <a:endParaRPr lang="el-GR" sz="1800" dirty="0">
              <a:solidFill>
                <a:schemeClr val="tx2">
                  <a:lumMod val="50000"/>
                </a:schemeClr>
              </a:solidFill>
              <a:latin typeface="+mn-lt"/>
            </a:endParaRPr>
          </a:p>
        </p:txBody>
      </p:sp>
      <p:sp>
        <p:nvSpPr>
          <p:cNvPr id="4" name="Title 1"/>
          <p:cNvSpPr txBox="1">
            <a:spLocks/>
          </p:cNvSpPr>
          <p:nvPr/>
        </p:nvSpPr>
        <p:spPr>
          <a:xfrm rot="20275931">
            <a:off x="5521640" y="-602525"/>
            <a:ext cx="3506601" cy="3423205"/>
          </a:xfrm>
          <a:prstGeom prst="rect">
            <a:avLst/>
          </a:prstGeom>
        </p:spPr>
        <p:txBody>
          <a:bodyPr vert="horz" lIns="0" tIns="45720" rIns="0" bIns="0" anchor="b">
            <a:normAutofit/>
            <a:scene3d>
              <a:camera prst="orthographicFront"/>
              <a:lightRig rig="freezing" dir="t">
                <a:rot lat="0" lon="0" rev="5640000"/>
              </a:lightRig>
            </a:scene3d>
            <a:sp3d prstMaterial="flat">
              <a:contourClr>
                <a:schemeClr val="tx2"/>
              </a:contourClr>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5000" b="0" i="0" u="none" strike="noStrike" kern="1200" cap="none" spc="300" normalizeH="0" baseline="0" noProof="0" dirty="0" smtClean="0">
                <a:ln>
                  <a:noFill/>
                </a:ln>
                <a:solidFill>
                  <a:schemeClr val="tx2"/>
                </a:solidFill>
                <a:effectLst/>
                <a:uLnTx/>
                <a:uFillTx/>
                <a:latin typeface="+mj-lt"/>
                <a:ea typeface="+mj-ea"/>
                <a:cs typeface="+mj-cs"/>
              </a:rPr>
              <a:t>Καλό καλοκαίρι!</a:t>
            </a:r>
            <a:endParaRPr kumimoji="0" lang="el-GR" sz="5000" b="0" i="0" u="none" strike="noStrike" kern="1200" cap="none" spc="300" normalizeH="0" baseline="0" noProof="0" dirty="0">
              <a:ln>
                <a:noFill/>
              </a:ln>
              <a:solidFill>
                <a:schemeClr val="tx2"/>
              </a:solidFill>
              <a:effectLst/>
              <a:uLnTx/>
              <a:uFillTx/>
              <a:latin typeface="+mj-lt"/>
              <a:ea typeface="+mj-ea"/>
              <a:cs typeface="+mj-cs"/>
            </a:endParaRPr>
          </a:p>
        </p:txBody>
      </p:sp>
      <p:pic>
        <p:nvPicPr>
          <p:cNvPr id="3" name="Picture 2" descr="C:\Users\KAV-AGRO\Desktop\possidi-beach-wave-2-dimitra-papageorgiou.jpg"/>
          <p:cNvPicPr>
            <a:picLocks noChangeAspect="1" noChangeArrowheads="1"/>
          </p:cNvPicPr>
          <p:nvPr/>
        </p:nvPicPr>
        <p:blipFill>
          <a:blip r:embed="rId2" cstate="print"/>
          <a:srcRect/>
          <a:stretch>
            <a:fillRect/>
          </a:stretch>
        </p:blipFill>
        <p:spPr bwMode="auto">
          <a:xfrm>
            <a:off x="3571868" y="3714752"/>
            <a:ext cx="5247703" cy="2535783"/>
          </a:xfrm>
          <a:prstGeom prst="rect">
            <a:avLst/>
          </a:prstGeom>
          <a:noFill/>
        </p:spPr>
      </p:pic>
      <p:pic>
        <p:nvPicPr>
          <p:cNvPr id="17411" name="Picture 3" descr="C:\Users\KAV-AGRO\Desktop\possidi-beach-wave-1-dimitra-papageorgiou.jpg"/>
          <p:cNvPicPr>
            <a:picLocks noChangeAspect="1" noChangeArrowheads="1"/>
          </p:cNvPicPr>
          <p:nvPr/>
        </p:nvPicPr>
        <p:blipFill>
          <a:blip r:embed="rId3" cstate="print"/>
          <a:srcRect/>
          <a:stretch>
            <a:fillRect/>
          </a:stretch>
        </p:blipFill>
        <p:spPr bwMode="auto">
          <a:xfrm>
            <a:off x="246160" y="980728"/>
            <a:ext cx="5377522" cy="25922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7411"/>
                                        </p:tgtEl>
                                        <p:attrNameLst>
                                          <p:attrName>style.visibility</p:attrName>
                                        </p:attrNameLst>
                                      </p:cBhvr>
                                      <p:to>
                                        <p:strVal val="visible"/>
                                      </p:to>
                                    </p:set>
                                    <p:anim calcmode="lin" valueType="num">
                                      <p:cBhvr>
                                        <p:cTn id="7" dur="1000" fill="hold"/>
                                        <p:tgtEl>
                                          <p:spTgt spid="17411"/>
                                        </p:tgtEl>
                                        <p:attrNameLst>
                                          <p:attrName>ppt_w</p:attrName>
                                        </p:attrNameLst>
                                      </p:cBhvr>
                                      <p:tavLst>
                                        <p:tav tm="0">
                                          <p:val>
                                            <p:fltVal val="0"/>
                                          </p:val>
                                        </p:tav>
                                        <p:tav tm="100000">
                                          <p:val>
                                            <p:strVal val="#ppt_w"/>
                                          </p:val>
                                        </p:tav>
                                      </p:tavLst>
                                    </p:anim>
                                    <p:anim calcmode="lin" valueType="num">
                                      <p:cBhvr>
                                        <p:cTn id="8" dur="1000" fill="hold"/>
                                        <p:tgtEl>
                                          <p:spTgt spid="17411"/>
                                        </p:tgtEl>
                                        <p:attrNameLst>
                                          <p:attrName>ppt_h</p:attrName>
                                        </p:attrNameLst>
                                      </p:cBhvr>
                                      <p:tavLst>
                                        <p:tav tm="0">
                                          <p:val>
                                            <p:fltVal val="0"/>
                                          </p:val>
                                        </p:tav>
                                        <p:tav tm="100000">
                                          <p:val>
                                            <p:strVal val="#ppt_h"/>
                                          </p:val>
                                        </p:tav>
                                      </p:tavLst>
                                    </p:anim>
                                    <p:anim calcmode="lin" valueType="num">
                                      <p:cBhvr>
                                        <p:cTn id="9" dur="1000" fill="hold"/>
                                        <p:tgtEl>
                                          <p:spTgt spid="174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7411"/>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iterate type="lt">
                                    <p:tmPct val="0"/>
                                  </p:iterate>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34" presetClass="emph" presetSubtype="0" fill="hold" grpId="1" nodeType="clickEffect">
                                  <p:stCondLst>
                                    <p:cond delay="0"/>
                                  </p:stCondLst>
                                  <p:iterate type="lt">
                                    <p:tmPct val="10000"/>
                                  </p:iterate>
                                  <p:childTnLst>
                                    <p:animMotion origin="layout" path="M 0.0 0.0 L 0.0 -0.07213" pathEditMode="relative" ptsTypes="">
                                      <p:cBhvr>
                                        <p:cTn id="31" dur="250" accel="50000" decel="50000" autoRev="1" fill="hold">
                                          <p:stCondLst>
                                            <p:cond delay="0"/>
                                          </p:stCondLst>
                                        </p:cTn>
                                        <p:tgtEl>
                                          <p:spTgt spid="4"/>
                                        </p:tgtEl>
                                        <p:attrNameLst>
                                          <p:attrName>ppt_x</p:attrName>
                                          <p:attrName>ppt_y</p:attrName>
                                        </p:attrNameLst>
                                      </p:cBhvr>
                                    </p:animMotion>
                                    <p:animRot by="1500000">
                                      <p:cBhvr>
                                        <p:cTn id="32" dur="125" fill="hold">
                                          <p:stCondLst>
                                            <p:cond delay="0"/>
                                          </p:stCondLst>
                                        </p:cTn>
                                        <p:tgtEl>
                                          <p:spTgt spid="4"/>
                                        </p:tgtEl>
                                        <p:attrNameLst>
                                          <p:attrName>r</p:attrName>
                                        </p:attrNameLst>
                                      </p:cBhvr>
                                    </p:animRot>
                                    <p:animRot by="-1500000">
                                      <p:cBhvr>
                                        <p:cTn id="33" dur="125" fill="hold">
                                          <p:stCondLst>
                                            <p:cond delay="125"/>
                                          </p:stCondLst>
                                        </p:cTn>
                                        <p:tgtEl>
                                          <p:spTgt spid="4"/>
                                        </p:tgtEl>
                                        <p:attrNameLst>
                                          <p:attrName>r</p:attrName>
                                        </p:attrNameLst>
                                      </p:cBhvr>
                                    </p:animRot>
                                    <p:animRot by="-1500000">
                                      <p:cBhvr>
                                        <p:cTn id="34" dur="125" fill="hold">
                                          <p:stCondLst>
                                            <p:cond delay="250"/>
                                          </p:stCondLst>
                                        </p:cTn>
                                        <p:tgtEl>
                                          <p:spTgt spid="4"/>
                                        </p:tgtEl>
                                        <p:attrNameLst>
                                          <p:attrName>r</p:attrName>
                                        </p:attrNameLst>
                                      </p:cBhvr>
                                    </p:animRot>
                                    <p:animRot by="1500000">
                                      <p:cBhvr>
                                        <p:cTn id="35"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556792"/>
          </a:xfrm>
        </p:spPr>
        <p:txBody>
          <a:bodyPr>
            <a:noAutofit/>
          </a:bodyPr>
          <a:lstStyle/>
          <a:p>
            <a:pPr algn="ctr"/>
            <a:r>
              <a:rPr lang="el-GR" sz="1400" spc="600" dirty="0" smtClean="0">
                <a:solidFill>
                  <a:schemeClr val="tx2">
                    <a:lumMod val="50000"/>
                  </a:schemeClr>
                </a:solidFill>
                <a:effectLst>
                  <a:outerShdw blurRad="38100" dist="38100" dir="2700000" algn="tl">
                    <a:srgbClr val="000000">
                      <a:alpha val="43137"/>
                    </a:srgbClr>
                  </a:outerShdw>
                </a:effectLst>
                <a:latin typeface="+mn-lt"/>
              </a:rPr>
              <a:t>Άτυπος </a:t>
            </a:r>
            <a:r>
              <a:rPr lang="el-GR" sz="1400" spc="600" dirty="0" err="1" smtClean="0">
                <a:solidFill>
                  <a:schemeClr val="tx2">
                    <a:lumMod val="50000"/>
                  </a:schemeClr>
                </a:solidFill>
                <a:effectLst>
                  <a:outerShdw blurRad="38100" dist="38100" dir="2700000" algn="tl">
                    <a:srgbClr val="000000">
                      <a:alpha val="43137"/>
                    </a:srgbClr>
                  </a:outerShdw>
                </a:effectLst>
                <a:latin typeface="+mn-lt"/>
              </a:rPr>
              <a:t>ενδοπορικός</a:t>
            </a:r>
            <a:r>
              <a:rPr lang="el-GR" sz="1400" spc="600" dirty="0" smtClean="0">
                <a:solidFill>
                  <a:schemeClr val="tx2">
                    <a:lumMod val="50000"/>
                  </a:schemeClr>
                </a:solidFill>
                <a:effectLst>
                  <a:outerShdw blurRad="38100" dist="38100" dir="2700000" algn="tl">
                    <a:srgbClr val="000000">
                      <a:alpha val="43137"/>
                    </a:srgbClr>
                  </a:outerShdw>
                </a:effectLst>
                <a:latin typeface="+mn-lt"/>
              </a:rPr>
              <a:t> πολλαπλασιασμός / </a:t>
            </a:r>
            <a:r>
              <a:rPr lang="el-GR" sz="1400" spc="600" dirty="0" err="1" smtClean="0">
                <a:solidFill>
                  <a:schemeClr val="tx2">
                    <a:lumMod val="50000"/>
                  </a:schemeClr>
                </a:solidFill>
                <a:effectLst>
                  <a:outerShdw blurRad="38100" dist="38100" dir="2700000" algn="tl">
                    <a:srgbClr val="000000">
                      <a:alpha val="43137"/>
                    </a:srgbClr>
                  </a:outerShdw>
                </a:effectLst>
                <a:latin typeface="+mn-lt"/>
              </a:rPr>
              <a:t>Ενδοπορικό</a:t>
            </a:r>
            <a:r>
              <a:rPr lang="el-GR" sz="1400" dirty="0" smtClean="0">
                <a:solidFill>
                  <a:schemeClr val="tx2">
                    <a:lumMod val="50000"/>
                  </a:schemeClr>
                </a:solidFill>
                <a:effectLst>
                  <a:outerShdw blurRad="38100" dist="38100" dir="2700000" algn="tl">
                    <a:srgbClr val="000000">
                      <a:alpha val="43137"/>
                    </a:srgbClr>
                  </a:outerShdw>
                </a:effectLst>
                <a:latin typeface="+mn-lt"/>
              </a:rPr>
              <a:t> καρκίνωμα </a:t>
            </a:r>
            <a:br>
              <a:rPr lang="el-GR" sz="1400" dirty="0" smtClean="0">
                <a:solidFill>
                  <a:schemeClr val="tx2">
                    <a:lumMod val="50000"/>
                  </a:schemeClr>
                </a:solidFill>
                <a:effectLst>
                  <a:outerShdw blurRad="38100" dist="38100" dir="2700000" algn="tl">
                    <a:srgbClr val="000000">
                      <a:alpha val="43137"/>
                    </a:srgbClr>
                  </a:outerShdw>
                </a:effectLst>
                <a:latin typeface="+mn-lt"/>
              </a:rPr>
            </a:br>
            <a:r>
              <a:rPr lang="el-GR" sz="2000" dirty="0" smtClean="0">
                <a:solidFill>
                  <a:schemeClr val="tx2">
                    <a:lumMod val="50000"/>
                  </a:schemeClr>
                </a:solidFill>
                <a:latin typeface="+mn-lt"/>
              </a:rPr>
              <a:t/>
            </a:r>
            <a:br>
              <a:rPr lang="el-GR" sz="2000" dirty="0" smtClean="0">
                <a:solidFill>
                  <a:schemeClr val="tx2">
                    <a:lumMod val="50000"/>
                  </a:schemeClr>
                </a:solidFill>
                <a:latin typeface="+mn-lt"/>
              </a:rPr>
            </a:br>
            <a:r>
              <a:rPr lang="el-GR" sz="1200" dirty="0" smtClean="0">
                <a:solidFill>
                  <a:schemeClr val="tx2">
                    <a:lumMod val="50000"/>
                  </a:schemeClr>
                </a:solidFill>
                <a:effectLst>
                  <a:outerShdw blurRad="38100" dist="38100" dir="2700000" algn="tl">
                    <a:srgbClr val="000000">
                      <a:alpha val="43137"/>
                    </a:srgbClr>
                  </a:outerShdw>
                </a:effectLst>
                <a:latin typeface="+mn-lt"/>
              </a:rPr>
              <a:t> Όψιμο </a:t>
            </a:r>
            <a:r>
              <a:rPr lang="el-GR" sz="1200" dirty="0" smtClean="0">
                <a:solidFill>
                  <a:schemeClr val="tx2">
                    <a:lumMod val="50000"/>
                  </a:schemeClr>
                </a:solidFill>
                <a:latin typeface="+mn-lt"/>
              </a:rPr>
              <a:t>γεγονός στη φυσική πορεία του συμβατικού κυψελιδικού προστατικού καρκίνου. Άτυπα, κυβοειδή κύτταρα με στρογγυλούς πυρήνες (</a:t>
            </a:r>
            <a:r>
              <a:rPr lang="el-GR" sz="1200" dirty="0" smtClean="0">
                <a:solidFill>
                  <a:schemeClr val="tx2">
                    <a:lumMod val="50000"/>
                  </a:schemeClr>
                </a:solidFill>
                <a:effectLst>
                  <a:outerShdw blurRad="38100" dist="38100" dir="2700000" algn="tl">
                    <a:srgbClr val="000000">
                      <a:alpha val="43137"/>
                    </a:srgbClr>
                  </a:outerShdw>
                </a:effectLst>
                <a:latin typeface="+mn-lt"/>
              </a:rPr>
              <a:t>κυψελιδικής</a:t>
            </a:r>
            <a:r>
              <a:rPr lang="el-GR" sz="1200" dirty="0" smtClean="0">
                <a:solidFill>
                  <a:schemeClr val="tx2">
                    <a:lumMod val="50000"/>
                  </a:schemeClr>
                </a:solidFill>
                <a:latin typeface="+mn-lt"/>
              </a:rPr>
              <a:t> μορφής κύτταρα). Παρακείμενο </a:t>
            </a:r>
            <a:r>
              <a:rPr lang="el-GR" sz="1200" dirty="0" smtClean="0">
                <a:solidFill>
                  <a:schemeClr val="tx2">
                    <a:lumMod val="50000"/>
                  </a:schemeClr>
                </a:solidFill>
                <a:effectLst>
                  <a:outerShdw blurRad="38100" dist="38100" dir="2700000" algn="tl">
                    <a:srgbClr val="000000">
                      <a:alpha val="43137"/>
                    </a:srgbClr>
                  </a:outerShdw>
                </a:effectLst>
                <a:latin typeface="+mn-lt"/>
              </a:rPr>
              <a:t>διηθητικό</a:t>
            </a:r>
            <a:r>
              <a:rPr lang="el-GR" sz="1200" dirty="0" smtClean="0">
                <a:solidFill>
                  <a:schemeClr val="tx2">
                    <a:lumMod val="50000"/>
                  </a:schemeClr>
                </a:solidFill>
                <a:latin typeface="+mn-lt"/>
              </a:rPr>
              <a:t> καρκίνωμα </a:t>
            </a:r>
            <a:r>
              <a:rPr lang="el-GR" sz="1200" b="1" dirty="0" smtClean="0">
                <a:solidFill>
                  <a:schemeClr val="tx2">
                    <a:lumMod val="50000"/>
                  </a:schemeClr>
                </a:solidFill>
                <a:latin typeface="+mn-lt"/>
              </a:rPr>
              <a:t>σχεδόν </a:t>
            </a:r>
            <a:r>
              <a:rPr lang="el-GR" sz="1200" b="1" dirty="0" smtClean="0">
                <a:solidFill>
                  <a:schemeClr val="tx2">
                    <a:lumMod val="50000"/>
                  </a:schemeClr>
                </a:solidFill>
                <a:effectLst>
                  <a:outerShdw blurRad="38100" dist="38100" dir="2700000" algn="tl">
                    <a:srgbClr val="000000">
                      <a:alpha val="43137"/>
                    </a:srgbClr>
                  </a:outerShdw>
                </a:effectLst>
                <a:latin typeface="+mn-lt"/>
              </a:rPr>
              <a:t>πάντα</a:t>
            </a:r>
            <a:r>
              <a:rPr lang="el-GR" sz="1200" dirty="0" smtClean="0">
                <a:solidFill>
                  <a:schemeClr val="tx2">
                    <a:lumMod val="50000"/>
                  </a:schemeClr>
                </a:solidFill>
                <a:latin typeface="+mn-lt"/>
              </a:rPr>
              <a:t>. Διατήρηση βασικού κυτταρικού στοίχου στο </a:t>
            </a:r>
            <a:r>
              <a:rPr lang="el-GR" sz="1200" dirty="0" err="1" smtClean="0">
                <a:solidFill>
                  <a:schemeClr val="tx2">
                    <a:lumMod val="50000"/>
                  </a:schemeClr>
                </a:solidFill>
                <a:effectLst>
                  <a:outerShdw blurRad="38100" dist="38100" dir="2700000" algn="tl">
                    <a:srgbClr val="000000">
                      <a:alpha val="43137"/>
                    </a:srgbClr>
                  </a:outerShdw>
                </a:effectLst>
                <a:latin typeface="+mn-lt"/>
              </a:rPr>
              <a:t>ενδοπορικό</a:t>
            </a:r>
            <a:r>
              <a:rPr lang="el-GR" sz="1200" dirty="0" smtClean="0">
                <a:solidFill>
                  <a:schemeClr val="tx2">
                    <a:lumMod val="50000"/>
                  </a:schemeClr>
                </a:solidFill>
                <a:latin typeface="+mn-lt"/>
              </a:rPr>
              <a:t> καρκίνωμα, τουλάχιστον </a:t>
            </a:r>
            <a:r>
              <a:rPr lang="el-GR" sz="1200" dirty="0" err="1" smtClean="0">
                <a:solidFill>
                  <a:schemeClr val="tx2">
                    <a:lumMod val="50000"/>
                  </a:schemeClr>
                </a:solidFill>
                <a:latin typeface="+mn-lt"/>
              </a:rPr>
              <a:t>εστιακώς</a:t>
            </a:r>
            <a:r>
              <a:rPr lang="el-GR" sz="1200" dirty="0" smtClean="0">
                <a:solidFill>
                  <a:schemeClr val="tx2">
                    <a:lumMod val="50000"/>
                  </a:schemeClr>
                </a:solidFill>
                <a:latin typeface="+mn-lt"/>
              </a:rPr>
              <a:t>. Αντίθετα με την </a:t>
            </a:r>
            <a:r>
              <a:rPr lang="en-US" sz="1200" dirty="0" smtClean="0">
                <a:solidFill>
                  <a:schemeClr val="tx2">
                    <a:lumMod val="50000"/>
                  </a:schemeClr>
                </a:solidFill>
                <a:latin typeface="+mn-lt"/>
              </a:rPr>
              <a:t>PIN, </a:t>
            </a:r>
            <a:r>
              <a:rPr lang="el-GR" sz="1200" dirty="0" smtClean="0">
                <a:solidFill>
                  <a:schemeClr val="tx2">
                    <a:lumMod val="50000"/>
                  </a:schemeClr>
                </a:solidFill>
                <a:latin typeface="+mn-lt"/>
              </a:rPr>
              <a:t>πολυάριθμες </a:t>
            </a:r>
            <a:r>
              <a:rPr lang="el-GR" sz="1200" b="1" dirty="0" smtClean="0">
                <a:solidFill>
                  <a:schemeClr val="tx2">
                    <a:lumMod val="50000"/>
                  </a:schemeClr>
                </a:solidFill>
                <a:latin typeface="+mn-lt"/>
              </a:rPr>
              <a:t>συρρέουσες </a:t>
            </a:r>
            <a:r>
              <a:rPr lang="el-GR" sz="1200" dirty="0" smtClean="0">
                <a:solidFill>
                  <a:schemeClr val="tx2">
                    <a:lumMod val="50000"/>
                  </a:schemeClr>
                </a:solidFill>
                <a:latin typeface="+mn-lt"/>
              </a:rPr>
              <a:t>αδενικές δομές  με </a:t>
            </a:r>
            <a:r>
              <a:rPr lang="el-GR" sz="1200" dirty="0" smtClean="0">
                <a:solidFill>
                  <a:schemeClr val="tx2">
                    <a:lumMod val="50000"/>
                  </a:schemeClr>
                </a:solidFill>
                <a:effectLst>
                  <a:outerShdw blurRad="38100" dist="38100" dir="2700000" algn="tl">
                    <a:srgbClr val="000000">
                      <a:alpha val="43137"/>
                    </a:srgbClr>
                  </a:outerShdw>
                </a:effectLst>
                <a:latin typeface="+mn-lt"/>
              </a:rPr>
              <a:t>πολύ</a:t>
            </a:r>
            <a:r>
              <a:rPr lang="el-GR" sz="1200" dirty="0" smtClean="0">
                <a:solidFill>
                  <a:schemeClr val="tx2">
                    <a:lumMod val="50000"/>
                  </a:schemeClr>
                </a:solidFill>
                <a:latin typeface="+mn-lt"/>
              </a:rPr>
              <a:t> </a:t>
            </a:r>
            <a:r>
              <a:rPr lang="el-GR" sz="1200" dirty="0" smtClean="0">
                <a:solidFill>
                  <a:schemeClr val="tx2">
                    <a:lumMod val="50000"/>
                  </a:schemeClr>
                </a:solidFill>
                <a:effectLst>
                  <a:outerShdw blurRad="38100" dist="38100" dir="2700000" algn="tl">
                    <a:srgbClr val="000000">
                      <a:alpha val="43137"/>
                    </a:srgbClr>
                  </a:outerShdw>
                </a:effectLst>
                <a:latin typeface="+mn-lt"/>
              </a:rPr>
              <a:t>σύνθετη</a:t>
            </a:r>
            <a:r>
              <a:rPr lang="el-GR" sz="1200" dirty="0" smtClean="0">
                <a:solidFill>
                  <a:schemeClr val="tx2">
                    <a:lumMod val="50000"/>
                  </a:schemeClr>
                </a:solidFill>
                <a:latin typeface="+mn-lt"/>
              </a:rPr>
              <a:t> αρχιτεκτονική, </a:t>
            </a:r>
            <a:r>
              <a:rPr lang="el-GR" sz="1200" dirty="0" smtClean="0">
                <a:solidFill>
                  <a:schemeClr val="tx2">
                    <a:lumMod val="50000"/>
                  </a:schemeClr>
                </a:solidFill>
                <a:effectLst>
                  <a:outerShdw blurRad="38100" dist="38100" dir="2700000" algn="tl">
                    <a:srgbClr val="000000">
                      <a:alpha val="43137"/>
                    </a:srgbClr>
                  </a:outerShdw>
                </a:effectLst>
                <a:latin typeface="+mn-lt"/>
              </a:rPr>
              <a:t>πολύ έντονη </a:t>
            </a:r>
            <a:r>
              <a:rPr lang="en-US" sz="1200" dirty="0" smtClean="0">
                <a:solidFill>
                  <a:schemeClr val="tx2">
                    <a:lumMod val="50000"/>
                  </a:schemeClr>
                </a:solidFill>
                <a:effectLst>
                  <a:outerShdw blurRad="38100" dist="38100" dir="2700000" algn="tl">
                    <a:srgbClr val="000000">
                      <a:alpha val="43137"/>
                    </a:srgbClr>
                  </a:outerShdw>
                </a:effectLst>
                <a:latin typeface="+mn-lt"/>
              </a:rPr>
              <a:t> </a:t>
            </a:r>
            <a:r>
              <a:rPr lang="el-GR" sz="1200" dirty="0" smtClean="0">
                <a:solidFill>
                  <a:schemeClr val="tx2">
                    <a:lumMod val="50000"/>
                  </a:schemeClr>
                </a:solidFill>
                <a:effectLst>
                  <a:outerShdw blurRad="38100" dist="38100" dir="2700000" algn="tl">
                    <a:srgbClr val="000000">
                      <a:alpha val="43137"/>
                    </a:srgbClr>
                  </a:outerShdw>
                </a:effectLst>
                <a:latin typeface="+mn-lt"/>
              </a:rPr>
              <a:t>και σχετικά </a:t>
            </a:r>
            <a:r>
              <a:rPr lang="el-GR" sz="1200" b="1" dirty="0" smtClean="0">
                <a:solidFill>
                  <a:schemeClr val="tx2">
                    <a:lumMod val="50000"/>
                  </a:schemeClr>
                </a:solidFill>
                <a:effectLst>
                  <a:outerShdw blurRad="38100" dist="38100" dir="2700000" algn="tl">
                    <a:srgbClr val="000000">
                      <a:alpha val="43137"/>
                    </a:srgbClr>
                  </a:outerShdw>
                </a:effectLst>
                <a:latin typeface="+mn-lt"/>
              </a:rPr>
              <a:t>αν</a:t>
            </a:r>
            <a:r>
              <a:rPr lang="el-GR" sz="1200" dirty="0" smtClean="0">
                <a:solidFill>
                  <a:schemeClr val="tx2">
                    <a:lumMod val="50000"/>
                  </a:schemeClr>
                </a:solidFill>
                <a:effectLst>
                  <a:outerShdw blurRad="38100" dist="38100" dir="2700000" algn="tl">
                    <a:srgbClr val="000000">
                      <a:alpha val="43137"/>
                    </a:srgbClr>
                  </a:outerShdw>
                </a:effectLst>
                <a:latin typeface="+mn-lt"/>
              </a:rPr>
              <a:t>ομοιόμορφη </a:t>
            </a:r>
            <a:r>
              <a:rPr lang="el-GR" sz="1200" dirty="0" smtClean="0">
                <a:solidFill>
                  <a:schemeClr val="tx2">
                    <a:lumMod val="50000"/>
                  </a:schemeClr>
                </a:solidFill>
                <a:latin typeface="+mn-lt"/>
              </a:rPr>
              <a:t>πυρηνική </a:t>
            </a:r>
            <a:r>
              <a:rPr lang="el-GR" sz="1200" dirty="0" err="1" smtClean="0">
                <a:solidFill>
                  <a:schemeClr val="tx2">
                    <a:lumMod val="50000"/>
                  </a:schemeClr>
                </a:solidFill>
                <a:effectLst>
                  <a:outerShdw blurRad="38100" dist="38100" dir="2700000" algn="tl">
                    <a:srgbClr val="000000">
                      <a:alpha val="43137"/>
                    </a:srgbClr>
                  </a:outerShdw>
                </a:effectLst>
                <a:latin typeface="+mn-lt"/>
              </a:rPr>
              <a:t>ατυπία</a:t>
            </a:r>
            <a:r>
              <a:rPr lang="en-US" sz="1200" dirty="0" smtClean="0">
                <a:solidFill>
                  <a:schemeClr val="tx2">
                    <a:lumMod val="50000"/>
                  </a:schemeClr>
                </a:solidFill>
                <a:effectLst>
                  <a:outerShdw blurRad="38100" dist="38100" dir="2700000" algn="tl">
                    <a:srgbClr val="000000">
                      <a:alpha val="43137"/>
                    </a:srgbClr>
                  </a:outerShdw>
                </a:effectLst>
                <a:latin typeface="+mn-lt"/>
              </a:rPr>
              <a:t> </a:t>
            </a:r>
            <a:r>
              <a:rPr lang="el-GR" sz="1200" dirty="0" smtClean="0">
                <a:solidFill>
                  <a:schemeClr val="tx2">
                    <a:lumMod val="50000"/>
                  </a:schemeClr>
                </a:solidFill>
                <a:effectLst>
                  <a:outerShdw blurRad="38100" dist="38100" dir="2700000" algn="tl">
                    <a:srgbClr val="000000">
                      <a:alpha val="43137"/>
                    </a:srgbClr>
                  </a:outerShdw>
                </a:effectLst>
                <a:latin typeface="+mn-lt"/>
              </a:rPr>
              <a:t>μεταξύ των </a:t>
            </a:r>
            <a:r>
              <a:rPr lang="el-GR" sz="1200" dirty="0" err="1" smtClean="0">
                <a:solidFill>
                  <a:schemeClr val="tx2">
                    <a:lumMod val="50000"/>
                  </a:schemeClr>
                </a:solidFill>
                <a:effectLst>
                  <a:outerShdw blurRad="38100" dist="38100" dir="2700000" algn="tl">
                    <a:srgbClr val="000000">
                      <a:alpha val="43137"/>
                    </a:srgbClr>
                  </a:outerShdw>
                </a:effectLst>
                <a:latin typeface="+mn-lt"/>
              </a:rPr>
              <a:t>ατύπων</a:t>
            </a:r>
            <a:r>
              <a:rPr lang="el-GR" sz="1200" dirty="0" smtClean="0">
                <a:solidFill>
                  <a:schemeClr val="tx2">
                    <a:lumMod val="50000"/>
                  </a:schemeClr>
                </a:solidFill>
                <a:effectLst>
                  <a:outerShdw blurRad="38100" dist="38100" dir="2700000" algn="tl">
                    <a:srgbClr val="000000">
                      <a:alpha val="43137"/>
                    </a:srgbClr>
                  </a:outerShdw>
                </a:effectLst>
                <a:latin typeface="+mn-lt"/>
              </a:rPr>
              <a:t>  κυψελιδικών κυττάρων</a:t>
            </a:r>
            <a:r>
              <a:rPr lang="el-GR" sz="1200" dirty="0" smtClean="0">
                <a:solidFill>
                  <a:schemeClr val="tx2">
                    <a:lumMod val="50000"/>
                  </a:schemeClr>
                </a:solidFill>
                <a:latin typeface="+mn-lt"/>
              </a:rPr>
              <a:t>, </a:t>
            </a:r>
            <a:r>
              <a:rPr lang="el-GR" sz="1200" dirty="0" smtClean="0">
                <a:solidFill>
                  <a:schemeClr val="tx2">
                    <a:lumMod val="50000"/>
                  </a:schemeClr>
                </a:solidFill>
                <a:effectLst>
                  <a:outerShdw blurRad="38100" dist="38100" dir="2700000" algn="tl">
                    <a:srgbClr val="000000">
                      <a:alpha val="43137"/>
                    </a:srgbClr>
                  </a:outerShdw>
                </a:effectLst>
                <a:latin typeface="+mn-lt"/>
              </a:rPr>
              <a:t>μιτώσεις, πιθανή  η νέκρωση</a:t>
            </a:r>
            <a:r>
              <a:rPr lang="el-GR" sz="1200" dirty="0" smtClean="0">
                <a:solidFill>
                  <a:schemeClr val="tx2">
                    <a:lumMod val="50000"/>
                  </a:schemeClr>
                </a:solidFill>
                <a:latin typeface="+mn-lt"/>
              </a:rPr>
              <a:t>. </a:t>
            </a:r>
            <a:br>
              <a:rPr lang="el-GR" sz="1200" dirty="0" smtClean="0">
                <a:solidFill>
                  <a:schemeClr val="tx2">
                    <a:lumMod val="50000"/>
                  </a:schemeClr>
                </a:solidFill>
                <a:latin typeface="+mn-lt"/>
              </a:rPr>
            </a:br>
            <a:r>
              <a:rPr lang="el-GR" sz="1200" dirty="0" smtClean="0">
                <a:solidFill>
                  <a:schemeClr val="tx2">
                    <a:lumMod val="50000"/>
                  </a:schemeClr>
                </a:solidFill>
                <a:latin typeface="+mn-lt"/>
              </a:rPr>
              <a:t>(ΔΔ</a:t>
            </a:r>
            <a:r>
              <a:rPr lang="en-US" sz="1200" dirty="0" smtClean="0">
                <a:solidFill>
                  <a:schemeClr val="tx2">
                    <a:lumMod val="50000"/>
                  </a:schemeClr>
                </a:solidFill>
                <a:latin typeface="+mn-lt"/>
              </a:rPr>
              <a:t>: </a:t>
            </a:r>
            <a:r>
              <a:rPr lang="el-GR" sz="1200" b="1" dirty="0" smtClean="0">
                <a:solidFill>
                  <a:schemeClr val="tx2">
                    <a:lumMod val="50000"/>
                  </a:schemeClr>
                </a:solidFill>
                <a:latin typeface="+mn-lt"/>
              </a:rPr>
              <a:t>υψηλόβαθμη </a:t>
            </a:r>
            <a:r>
              <a:rPr lang="en-US" sz="1200" b="1" dirty="0" smtClean="0">
                <a:solidFill>
                  <a:schemeClr val="tx2">
                    <a:lumMod val="50000"/>
                  </a:schemeClr>
                </a:solidFill>
                <a:latin typeface="+mn-lt"/>
              </a:rPr>
              <a:t>PIN</a:t>
            </a:r>
            <a:r>
              <a:rPr lang="el-GR" sz="1200" b="1" dirty="0" smtClean="0">
                <a:solidFill>
                  <a:schemeClr val="tx2">
                    <a:lumMod val="50000"/>
                  </a:schemeClr>
                </a:solidFill>
                <a:latin typeface="+mn-lt"/>
              </a:rPr>
              <a:t>= πρόδρομη </a:t>
            </a:r>
            <a:r>
              <a:rPr lang="el-GR" sz="1200" dirty="0" smtClean="0">
                <a:solidFill>
                  <a:schemeClr val="tx2">
                    <a:lumMod val="50000"/>
                  </a:schemeClr>
                </a:solidFill>
                <a:latin typeface="+mn-lt"/>
              </a:rPr>
              <a:t>αλλοίωση του προστατικού καρκίνου, </a:t>
            </a:r>
            <a:r>
              <a:rPr lang="el-GR" sz="1200" i="1" dirty="0" smtClean="0">
                <a:solidFill>
                  <a:schemeClr val="tx2">
                    <a:lumMod val="50000"/>
                  </a:schemeClr>
                </a:solidFill>
                <a:latin typeface="+mn-lt"/>
              </a:rPr>
              <a:t>ενίοτε </a:t>
            </a:r>
            <a:r>
              <a:rPr lang="el-GR" sz="1200" dirty="0" err="1" smtClean="0">
                <a:solidFill>
                  <a:schemeClr val="tx2">
                    <a:lumMod val="50000"/>
                  </a:schemeClr>
                </a:solidFill>
                <a:latin typeface="+mn-lt"/>
              </a:rPr>
              <a:t>μεταπίπτουσα</a:t>
            </a:r>
            <a:r>
              <a:rPr lang="el-GR" sz="1200" dirty="0" smtClean="0">
                <a:solidFill>
                  <a:schemeClr val="tx2">
                    <a:lumMod val="50000"/>
                  </a:schemeClr>
                </a:solidFill>
                <a:latin typeface="+mn-lt"/>
              </a:rPr>
              <a:t> σε διηθητικό καρκίνωμα)</a:t>
            </a:r>
            <a:endParaRPr lang="el-GR" sz="1200" dirty="0">
              <a:solidFill>
                <a:schemeClr val="tx2">
                  <a:lumMod val="50000"/>
                </a:schemeClr>
              </a:solidFill>
              <a:latin typeface="+mn-lt"/>
            </a:endParaRPr>
          </a:p>
        </p:txBody>
      </p:sp>
      <p:pic>
        <p:nvPicPr>
          <p:cNvPr id="115714" name="Picture 2" descr="E:\PROSTATE INTRADUCTAL CARCINOMA\F148\IMAGE003.JPG"/>
          <p:cNvPicPr>
            <a:picLocks noChangeAspect="1" noChangeArrowheads="1"/>
          </p:cNvPicPr>
          <p:nvPr/>
        </p:nvPicPr>
        <p:blipFill>
          <a:blip r:embed="rId2" cstate="print"/>
          <a:srcRect/>
          <a:stretch>
            <a:fillRect/>
          </a:stretch>
        </p:blipFill>
        <p:spPr bwMode="auto">
          <a:xfrm>
            <a:off x="5878753" y="4221088"/>
            <a:ext cx="3265247" cy="2448272"/>
          </a:xfrm>
          <a:prstGeom prst="rect">
            <a:avLst/>
          </a:prstGeom>
          <a:noFill/>
        </p:spPr>
      </p:pic>
      <p:pic>
        <p:nvPicPr>
          <p:cNvPr id="118787" name="Picture 3" descr="E:\PROSTATE INTRADUCTAL CARCINOMA\F145\IMAGE007.JPG"/>
          <p:cNvPicPr>
            <a:picLocks noChangeAspect="1" noChangeArrowheads="1"/>
          </p:cNvPicPr>
          <p:nvPr/>
        </p:nvPicPr>
        <p:blipFill>
          <a:blip r:embed="rId3" cstate="print"/>
          <a:srcRect/>
          <a:stretch>
            <a:fillRect/>
          </a:stretch>
        </p:blipFill>
        <p:spPr bwMode="auto">
          <a:xfrm>
            <a:off x="5903639" y="1700808"/>
            <a:ext cx="3240361" cy="2429612"/>
          </a:xfrm>
          <a:prstGeom prst="rect">
            <a:avLst/>
          </a:prstGeom>
          <a:noFill/>
        </p:spPr>
      </p:pic>
      <p:pic>
        <p:nvPicPr>
          <p:cNvPr id="5" name="Picture 2" descr="E:\PROSTATE INTRADUCTAL CARCINOMA\F145\IMAGE006.JPG"/>
          <p:cNvPicPr>
            <a:picLocks noChangeAspect="1" noChangeArrowheads="1"/>
          </p:cNvPicPr>
          <p:nvPr/>
        </p:nvPicPr>
        <p:blipFill>
          <a:blip r:embed="rId4" cstate="print"/>
          <a:srcRect/>
          <a:stretch>
            <a:fillRect/>
          </a:stretch>
        </p:blipFill>
        <p:spPr bwMode="auto">
          <a:xfrm rot="5400000">
            <a:off x="2603286" y="2877434"/>
            <a:ext cx="3649395" cy="2736304"/>
          </a:xfrm>
          <a:prstGeom prst="rect">
            <a:avLst/>
          </a:prstGeom>
          <a:noFill/>
        </p:spPr>
      </p:pic>
      <p:pic>
        <p:nvPicPr>
          <p:cNvPr id="6" name="Picture 3" descr="E:\PROSTATE INTRADUCTAL CARCINOMA\F145\IMAGE005.JPG"/>
          <p:cNvPicPr>
            <a:picLocks noChangeAspect="1" noChangeArrowheads="1"/>
          </p:cNvPicPr>
          <p:nvPr/>
        </p:nvPicPr>
        <p:blipFill>
          <a:blip r:embed="rId5" cstate="print"/>
          <a:srcRect/>
          <a:stretch>
            <a:fillRect/>
          </a:stretch>
        </p:blipFill>
        <p:spPr bwMode="auto">
          <a:xfrm rot="5400000">
            <a:off x="-279913" y="2880312"/>
            <a:ext cx="3672408" cy="2753559"/>
          </a:xfrm>
          <a:prstGeom prst="rect">
            <a:avLst/>
          </a:prstGeom>
          <a:noFill/>
        </p:spPr>
      </p:pic>
      <p:pic>
        <p:nvPicPr>
          <p:cNvPr id="7" name="Picture 4" descr="E:\PROSTATE INTRADUCTAL CARCINOMA\F145\IMAGE000.JPG"/>
          <p:cNvPicPr>
            <a:picLocks noChangeAspect="1" noChangeArrowheads="1"/>
          </p:cNvPicPr>
          <p:nvPr/>
        </p:nvPicPr>
        <p:blipFill>
          <a:blip r:embed="rId6" cstate="print"/>
          <a:srcRect/>
          <a:stretch>
            <a:fillRect/>
          </a:stretch>
        </p:blipFill>
        <p:spPr bwMode="auto">
          <a:xfrm>
            <a:off x="1331640" y="1700808"/>
            <a:ext cx="6552728" cy="4913214"/>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9"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par>
                                <p:cTn id="16" presetID="9" presetClass="entr" presetSubtype="0" fill="hold" nodeType="withEffect">
                                  <p:stCondLst>
                                    <p:cond delay="0"/>
                                  </p:stCondLst>
                                  <p:childTnLst>
                                    <p:set>
                                      <p:cBhvr>
                                        <p:cTn id="17" dur="1" fill="hold">
                                          <p:stCondLst>
                                            <p:cond delay="0"/>
                                          </p:stCondLst>
                                        </p:cTn>
                                        <p:tgtEl>
                                          <p:spTgt spid="118787"/>
                                        </p:tgtEl>
                                        <p:attrNameLst>
                                          <p:attrName>style.visibility</p:attrName>
                                        </p:attrNameLst>
                                      </p:cBhvr>
                                      <p:to>
                                        <p:strVal val="visible"/>
                                      </p:to>
                                    </p:set>
                                    <p:animEffect transition="in" filter="dissolve">
                                      <p:cBhvr>
                                        <p:cTn id="18" dur="500"/>
                                        <p:tgtEl>
                                          <p:spTgt spid="118787"/>
                                        </p:tgtEl>
                                      </p:cBhvr>
                                    </p:animEffect>
                                  </p:childTnLst>
                                </p:cTn>
                              </p:par>
                              <p:par>
                                <p:cTn id="19" presetID="9" presetClass="entr" presetSubtype="0" fill="hold" nodeType="withEffect">
                                  <p:stCondLst>
                                    <p:cond delay="0"/>
                                  </p:stCondLst>
                                  <p:childTnLst>
                                    <p:set>
                                      <p:cBhvr>
                                        <p:cTn id="20" dur="1" fill="hold">
                                          <p:stCondLst>
                                            <p:cond delay="0"/>
                                          </p:stCondLst>
                                        </p:cTn>
                                        <p:tgtEl>
                                          <p:spTgt spid="115714"/>
                                        </p:tgtEl>
                                        <p:attrNameLst>
                                          <p:attrName>style.visibility</p:attrName>
                                        </p:attrNameLst>
                                      </p:cBhvr>
                                      <p:to>
                                        <p:strVal val="visible"/>
                                      </p:to>
                                    </p:set>
                                    <p:animEffect transition="in" filter="dissolve">
                                      <p:cBhvr>
                                        <p:cTn id="21" dur="500"/>
                                        <p:tgtEl>
                                          <p:spTgt spid="115714"/>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dissolv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descr="E:\figures\640x480\1\68.jpg"/>
          <p:cNvPicPr>
            <a:picLocks noChangeAspect="1" noChangeArrowheads="1"/>
          </p:cNvPicPr>
          <p:nvPr/>
        </p:nvPicPr>
        <p:blipFill>
          <a:blip r:embed="rId2" cstate="print"/>
          <a:srcRect/>
          <a:stretch>
            <a:fillRect/>
          </a:stretch>
        </p:blipFill>
        <p:spPr bwMode="auto">
          <a:xfrm>
            <a:off x="4572000" y="1268760"/>
            <a:ext cx="3647636" cy="2736304"/>
          </a:xfrm>
          <a:prstGeom prst="rect">
            <a:avLst/>
          </a:prstGeom>
          <a:noFill/>
          <a:ln w="9525">
            <a:noFill/>
            <a:miter lim="800000"/>
            <a:headEnd/>
            <a:tailEnd/>
          </a:ln>
        </p:spPr>
      </p:pic>
      <p:sp>
        <p:nvSpPr>
          <p:cNvPr id="21507" name="Text Box 4"/>
          <p:cNvSpPr txBox="1">
            <a:spLocks noChangeArrowheads="1"/>
          </p:cNvSpPr>
          <p:nvPr/>
        </p:nvSpPr>
        <p:spPr bwMode="auto">
          <a:xfrm>
            <a:off x="0" y="0"/>
            <a:ext cx="9144000" cy="1508105"/>
          </a:xfrm>
          <a:prstGeom prst="rect">
            <a:avLst/>
          </a:prstGeom>
          <a:noFill/>
          <a:ln w="9525">
            <a:noFill/>
            <a:miter lim="800000"/>
            <a:headEnd/>
            <a:tailEnd/>
          </a:ln>
        </p:spPr>
        <p:txBody>
          <a:bodyPr wrap="square">
            <a:spAutoFit/>
          </a:bodyPr>
          <a:lstStyle/>
          <a:p>
            <a:pPr>
              <a:spcBef>
                <a:spcPct val="50000"/>
              </a:spcBef>
            </a:pPr>
            <a:r>
              <a:rPr lang="el-GR" b="1" dirty="0" smtClean="0">
                <a:solidFill>
                  <a:schemeClr val="accent1">
                    <a:lumMod val="50000"/>
                  </a:schemeClr>
                </a:solidFill>
              </a:rPr>
              <a:t>ΔΔ </a:t>
            </a:r>
            <a:r>
              <a:rPr lang="el-GR" b="1" dirty="0" err="1" smtClean="0">
                <a:solidFill>
                  <a:schemeClr val="accent1">
                    <a:lumMod val="50000"/>
                  </a:schemeClr>
                </a:solidFill>
              </a:rPr>
              <a:t>ενδοπορικού</a:t>
            </a:r>
            <a:r>
              <a:rPr lang="el-GR" b="1" dirty="0" smtClean="0">
                <a:solidFill>
                  <a:schemeClr val="accent1">
                    <a:lumMod val="50000"/>
                  </a:schemeClr>
                </a:solidFill>
              </a:rPr>
              <a:t> καρκινώματος </a:t>
            </a:r>
            <a:r>
              <a:rPr lang="en-US" b="1" dirty="0" smtClean="0">
                <a:solidFill>
                  <a:schemeClr val="accent1">
                    <a:lumMod val="50000"/>
                  </a:schemeClr>
                </a:solidFill>
              </a:rPr>
              <a:t>:  </a:t>
            </a:r>
            <a:r>
              <a:rPr lang="el-GR" b="1" dirty="0" smtClean="0">
                <a:solidFill>
                  <a:schemeClr val="accent1">
                    <a:lumMod val="50000"/>
                  </a:schemeClr>
                </a:solidFill>
              </a:rPr>
              <a:t> Υψηλόβαθμη  προστατική </a:t>
            </a:r>
            <a:r>
              <a:rPr lang="el-GR" b="1" dirty="0" err="1" smtClean="0">
                <a:solidFill>
                  <a:schemeClr val="accent1">
                    <a:lumMod val="50000"/>
                  </a:schemeClr>
                </a:solidFill>
              </a:rPr>
              <a:t>ενδοεπιθηλιακή</a:t>
            </a:r>
            <a:r>
              <a:rPr lang="el-GR" b="1" dirty="0" smtClean="0">
                <a:solidFill>
                  <a:schemeClr val="accent1">
                    <a:lumMod val="50000"/>
                  </a:schemeClr>
                </a:solidFill>
              </a:rPr>
              <a:t> νεοπλασία – </a:t>
            </a:r>
            <a:r>
              <a:rPr lang="en-US" b="1" dirty="0" smtClean="0">
                <a:solidFill>
                  <a:schemeClr val="accent1">
                    <a:lumMod val="50000"/>
                  </a:schemeClr>
                </a:solidFill>
              </a:rPr>
              <a:t>HG</a:t>
            </a:r>
            <a:r>
              <a:rPr lang="el-GR" b="1" dirty="0" smtClean="0">
                <a:solidFill>
                  <a:schemeClr val="accent1">
                    <a:lumMod val="50000"/>
                  </a:schemeClr>
                </a:solidFill>
              </a:rPr>
              <a:t> </a:t>
            </a:r>
            <a:r>
              <a:rPr lang="en-US" b="1" dirty="0" smtClean="0">
                <a:solidFill>
                  <a:schemeClr val="accent1">
                    <a:lumMod val="50000"/>
                  </a:schemeClr>
                </a:solidFill>
              </a:rPr>
              <a:t>PIN</a:t>
            </a:r>
            <a:r>
              <a:rPr lang="el-GR" b="1" dirty="0" smtClean="0">
                <a:solidFill>
                  <a:schemeClr val="accent1">
                    <a:lumMod val="50000"/>
                  </a:schemeClr>
                </a:solidFill>
              </a:rPr>
              <a:t>.  </a:t>
            </a:r>
            <a:r>
              <a:rPr lang="el-GR" sz="1400" b="1" dirty="0" smtClean="0">
                <a:solidFill>
                  <a:schemeClr val="accent1">
                    <a:lumMod val="50000"/>
                  </a:schemeClr>
                </a:solidFill>
              </a:rPr>
              <a:t>Η </a:t>
            </a:r>
            <a:r>
              <a:rPr lang="en-US" sz="1400" b="1" dirty="0" smtClean="0">
                <a:solidFill>
                  <a:schemeClr val="accent1">
                    <a:lumMod val="50000"/>
                  </a:schemeClr>
                </a:solidFill>
              </a:rPr>
              <a:t>PIN </a:t>
            </a:r>
            <a:r>
              <a:rPr lang="el-GR" sz="1400" b="1" dirty="0" smtClean="0">
                <a:solidFill>
                  <a:schemeClr val="accent1">
                    <a:lumMod val="50000"/>
                  </a:schemeClr>
                </a:solidFill>
              </a:rPr>
              <a:t>συνιστά αλλοίωση της </a:t>
            </a:r>
            <a:r>
              <a:rPr lang="el-GR" sz="1400" b="1" spc="600" dirty="0" smtClean="0">
                <a:solidFill>
                  <a:schemeClr val="accent1">
                    <a:lumMod val="50000"/>
                  </a:schemeClr>
                </a:solidFill>
                <a:effectLst>
                  <a:outerShdw blurRad="38100" dist="38100" dir="2700000" algn="tl">
                    <a:srgbClr val="000000">
                      <a:alpha val="43137"/>
                    </a:srgbClr>
                  </a:outerShdw>
                </a:effectLst>
              </a:rPr>
              <a:t>περιφερικής</a:t>
            </a:r>
            <a:r>
              <a:rPr lang="el-GR" sz="1400" b="1" dirty="0" smtClean="0">
                <a:solidFill>
                  <a:schemeClr val="accent1">
                    <a:lumMod val="50000"/>
                  </a:schemeClr>
                </a:solidFill>
              </a:rPr>
              <a:t> ζώνης του προστάτη αδένα, οπότε </a:t>
            </a:r>
            <a:r>
              <a:rPr lang="el-GR" sz="1400" b="1" u="sng" dirty="0" smtClean="0">
                <a:solidFill>
                  <a:schemeClr val="accent1">
                    <a:lumMod val="50000"/>
                  </a:schemeClr>
                </a:solidFill>
              </a:rPr>
              <a:t>δεν</a:t>
            </a:r>
            <a:r>
              <a:rPr lang="el-GR" sz="1400" b="1" dirty="0" smtClean="0">
                <a:solidFill>
                  <a:schemeClr val="accent1">
                    <a:lumMod val="50000"/>
                  </a:schemeClr>
                </a:solidFill>
              </a:rPr>
              <a:t> αναμένεται </a:t>
            </a:r>
            <a:r>
              <a:rPr lang="el-GR" sz="1400" b="1" dirty="0" err="1" smtClean="0">
                <a:solidFill>
                  <a:schemeClr val="accent1">
                    <a:lumMod val="50000"/>
                  </a:schemeClr>
                </a:solidFill>
              </a:rPr>
              <a:t>περιουρηθρικά</a:t>
            </a:r>
            <a:r>
              <a:rPr lang="el-GR" sz="1400" b="1" dirty="0" smtClean="0">
                <a:solidFill>
                  <a:schemeClr val="accent1">
                    <a:lumMod val="50000"/>
                  </a:schemeClr>
                </a:solidFill>
              </a:rPr>
              <a:t>. Πιθανώς τμηματική προσβολή των προστατικών αδένων (άνω δεξιά </a:t>
            </a:r>
            <a:r>
              <a:rPr lang="el-GR" sz="1400" b="1" dirty="0" err="1" smtClean="0">
                <a:solidFill>
                  <a:schemeClr val="accent1">
                    <a:lumMod val="50000"/>
                  </a:schemeClr>
                </a:solidFill>
              </a:rPr>
              <a:t>εικ</a:t>
            </a:r>
            <a:r>
              <a:rPr lang="el-GR" sz="1400" b="1" dirty="0" smtClean="0">
                <a:solidFill>
                  <a:schemeClr val="accent1">
                    <a:lumMod val="50000"/>
                  </a:schemeClr>
                </a:solidFill>
              </a:rPr>
              <a:t>.)</a:t>
            </a:r>
            <a:r>
              <a:rPr lang="en-US" sz="1400" b="1" dirty="0" smtClean="0">
                <a:solidFill>
                  <a:schemeClr val="accent1">
                    <a:lumMod val="50000"/>
                  </a:schemeClr>
                </a:solidFill>
              </a:rPr>
              <a:t>, </a:t>
            </a:r>
            <a:r>
              <a:rPr lang="el-GR" sz="1400" b="1" dirty="0" smtClean="0">
                <a:solidFill>
                  <a:schemeClr val="accent1">
                    <a:lumMod val="50000"/>
                  </a:schemeClr>
                </a:solidFill>
              </a:rPr>
              <a:t>γενικά </a:t>
            </a:r>
            <a:r>
              <a:rPr lang="el-GR" sz="1400" b="1" i="1" u="sng" dirty="0" smtClean="0">
                <a:solidFill>
                  <a:schemeClr val="accent1">
                    <a:lumMod val="50000"/>
                  </a:schemeClr>
                </a:solidFill>
              </a:rPr>
              <a:t>απλούστερη </a:t>
            </a:r>
            <a:r>
              <a:rPr lang="el-GR" sz="1400" b="1" dirty="0" smtClean="0">
                <a:solidFill>
                  <a:schemeClr val="accent1">
                    <a:lumMod val="50000"/>
                  </a:schemeClr>
                </a:solidFill>
              </a:rPr>
              <a:t>αρχιτεκτονική, αρκετό παρεμβαλλόμενο υπόστρωμα, υπερχρωμία ή προβάλλοντα πυρήνια  στη βασική μοίρα του </a:t>
            </a:r>
            <a:r>
              <a:rPr lang="el-GR" sz="1400" b="1" i="1" dirty="0" smtClean="0">
                <a:solidFill>
                  <a:schemeClr val="accent1">
                    <a:lumMod val="50000"/>
                  </a:schemeClr>
                </a:solidFill>
              </a:rPr>
              <a:t>κυψελιδικού</a:t>
            </a:r>
            <a:r>
              <a:rPr lang="el-GR" sz="1400" b="1" dirty="0" smtClean="0">
                <a:solidFill>
                  <a:schemeClr val="accent1">
                    <a:lumMod val="50000"/>
                  </a:schemeClr>
                </a:solidFill>
              </a:rPr>
              <a:t> επιθηλίου, διατήρηση στοιχείων βασικού κυτταρικού στοίχου αλλά πιθανή απουσία  τους σε μικρές εστίες </a:t>
            </a:r>
            <a:r>
              <a:rPr lang="en-US" sz="1400" b="1" dirty="0" smtClean="0">
                <a:solidFill>
                  <a:schemeClr val="accent1">
                    <a:lumMod val="50000"/>
                  </a:schemeClr>
                </a:solidFill>
              </a:rPr>
              <a:t>HGPIN</a:t>
            </a:r>
            <a:r>
              <a:rPr lang="el-GR" sz="1400" b="1" dirty="0" smtClean="0">
                <a:solidFill>
                  <a:schemeClr val="accent1">
                    <a:lumMod val="50000"/>
                  </a:schemeClr>
                </a:solidFill>
              </a:rPr>
              <a:t>. </a:t>
            </a:r>
            <a:endParaRPr lang="el-GR" sz="1400" dirty="0">
              <a:solidFill>
                <a:schemeClr val="accent1">
                  <a:lumMod val="50000"/>
                </a:schemeClr>
              </a:solidFill>
            </a:endParaRPr>
          </a:p>
        </p:txBody>
      </p:sp>
      <p:pic>
        <p:nvPicPr>
          <p:cNvPr id="4" name="Picture 3" descr="E:\figures\640x480\1\72.jpg"/>
          <p:cNvPicPr>
            <a:picLocks noChangeAspect="1" noChangeArrowheads="1"/>
          </p:cNvPicPr>
          <p:nvPr/>
        </p:nvPicPr>
        <p:blipFill>
          <a:blip r:embed="rId3" cstate="print"/>
          <a:srcRect/>
          <a:stretch>
            <a:fillRect/>
          </a:stretch>
        </p:blipFill>
        <p:spPr bwMode="auto">
          <a:xfrm>
            <a:off x="251520" y="1484784"/>
            <a:ext cx="3359666" cy="2520280"/>
          </a:xfrm>
          <a:prstGeom prst="rect">
            <a:avLst/>
          </a:prstGeom>
          <a:noFill/>
          <a:ln w="9525">
            <a:noFill/>
            <a:miter lim="800000"/>
            <a:headEnd/>
            <a:tailEnd/>
          </a:ln>
        </p:spPr>
      </p:pic>
      <p:pic>
        <p:nvPicPr>
          <p:cNvPr id="5" name="Picture 3" descr="D:\figures\640x480\1\86.jpg"/>
          <p:cNvPicPr>
            <a:picLocks noChangeAspect="1" noChangeArrowheads="1"/>
          </p:cNvPicPr>
          <p:nvPr/>
        </p:nvPicPr>
        <p:blipFill>
          <a:blip r:embed="rId4" cstate="print"/>
          <a:srcRect/>
          <a:stretch>
            <a:fillRect/>
          </a:stretch>
        </p:blipFill>
        <p:spPr bwMode="auto">
          <a:xfrm>
            <a:off x="3707904" y="4077072"/>
            <a:ext cx="3384376" cy="2632283"/>
          </a:xfrm>
          <a:prstGeom prst="rect">
            <a:avLst/>
          </a:prstGeom>
          <a:noFill/>
        </p:spPr>
      </p:pic>
      <p:sp>
        <p:nvSpPr>
          <p:cNvPr id="6" name="1 - Τίτλος"/>
          <p:cNvSpPr txBox="1">
            <a:spLocks/>
          </p:cNvSpPr>
          <p:nvPr/>
        </p:nvSpPr>
        <p:spPr>
          <a:xfrm>
            <a:off x="7000892" y="4000504"/>
            <a:ext cx="2143108" cy="2092792"/>
          </a:xfrm>
          <a:prstGeom prst="rect">
            <a:avLst/>
          </a:prstGeom>
        </p:spPr>
        <p:txBody>
          <a:bodyPr>
            <a:noAutofit/>
          </a:bodyPr>
          <a:lstStyle/>
          <a:p>
            <a:pPr algn="ctr">
              <a:spcBef>
                <a:spcPct val="0"/>
              </a:spcBef>
            </a:pPr>
            <a:r>
              <a:rPr lang="en-US" sz="1600" b="1" dirty="0" smtClean="0">
                <a:solidFill>
                  <a:schemeClr val="accent1">
                    <a:lumMod val="50000"/>
                  </a:schemeClr>
                </a:solidFill>
                <a:effectLst>
                  <a:outerShdw blurRad="38100" dist="38100" dir="2700000" algn="tl">
                    <a:srgbClr val="000000">
                      <a:alpha val="43137"/>
                    </a:srgbClr>
                  </a:outerShdw>
                </a:effectLst>
              </a:rPr>
              <a:t>HG PIN</a:t>
            </a:r>
            <a:r>
              <a:rPr lang="el-GR" sz="1600" b="1" dirty="0" smtClean="0">
                <a:solidFill>
                  <a:schemeClr val="accent1">
                    <a:lumMod val="50000"/>
                  </a:schemeClr>
                </a:solidFill>
                <a:effectLst>
                  <a:outerShdw blurRad="38100" dist="38100" dir="2700000" algn="tl">
                    <a:srgbClr val="000000">
                      <a:alpha val="43137"/>
                    </a:srgbClr>
                  </a:outerShdw>
                </a:effectLst>
              </a:rPr>
              <a:t>.</a:t>
            </a:r>
          </a:p>
          <a:p>
            <a:pPr algn="ctr">
              <a:spcBef>
                <a:spcPct val="0"/>
              </a:spcBef>
            </a:pPr>
            <a:r>
              <a:rPr lang="el-GR" sz="1600" b="1" dirty="0" smtClean="0">
                <a:solidFill>
                  <a:schemeClr val="accent1">
                    <a:lumMod val="50000"/>
                  </a:schemeClr>
                </a:solidFill>
                <a:effectLst>
                  <a:outerShdw blurRad="38100" dist="38100" dir="2700000" algn="tl">
                    <a:srgbClr val="000000">
                      <a:alpha val="43137"/>
                    </a:srgbClr>
                  </a:outerShdw>
                </a:effectLst>
              </a:rPr>
              <a:t> </a:t>
            </a:r>
            <a:r>
              <a:rPr kumimoji="0" lang="el-GR" sz="1600" b="1" i="0" u="none" strike="noStrike" kern="1200" cap="none" spc="0" normalizeH="0" baseline="0" noProof="0" dirty="0" smtClean="0">
                <a:ln>
                  <a:noFill/>
                </a:ln>
                <a:solidFill>
                  <a:schemeClr val="accent1">
                    <a:lumMod val="50000"/>
                  </a:schemeClr>
                </a:solidFill>
                <a:effectLst>
                  <a:outerShdw blurRad="38100" dist="38100" dir="2700000" algn="tl">
                    <a:srgbClr val="000000">
                      <a:alpha val="43137"/>
                    </a:srgbClr>
                  </a:outerShdw>
                </a:effectLst>
                <a:uLnTx/>
                <a:uFillTx/>
                <a:ea typeface="+mj-ea"/>
                <a:cs typeface="+mj-cs"/>
              </a:rPr>
              <a:t>Ενίοτε, φαινόμενο ωρίμανσης</a:t>
            </a:r>
            <a:r>
              <a:rPr kumimoji="0" lang="en-US" sz="1600" b="1" i="0" u="none" strike="noStrike" kern="1200" cap="none" spc="0" normalizeH="0" baseline="0" noProof="0" dirty="0" smtClean="0">
                <a:ln>
                  <a:noFill/>
                </a:ln>
                <a:solidFill>
                  <a:schemeClr val="accent1">
                    <a:lumMod val="50000"/>
                  </a:schemeClr>
                </a:solidFill>
                <a:effectLst>
                  <a:outerShdw blurRad="38100" dist="38100" dir="2700000" algn="tl">
                    <a:srgbClr val="000000">
                      <a:alpha val="43137"/>
                    </a:srgbClr>
                  </a:outerShdw>
                </a:effectLst>
                <a:uLnTx/>
                <a:uFillTx/>
                <a:ea typeface="+mj-ea"/>
                <a:cs typeface="+mj-cs"/>
              </a:rPr>
              <a:t> </a:t>
            </a:r>
            <a:r>
              <a:rPr kumimoji="0" lang="el-GR" sz="1600" b="1" i="0" u="none" strike="noStrike" kern="1200" cap="none" spc="0" normalizeH="0" baseline="0" noProof="0" dirty="0" smtClean="0">
                <a:ln>
                  <a:noFill/>
                </a:ln>
                <a:solidFill>
                  <a:schemeClr val="accent1">
                    <a:lumMod val="50000"/>
                  </a:schemeClr>
                </a:solidFill>
                <a:effectLst>
                  <a:outerShdw blurRad="38100" dist="38100" dir="2700000" algn="tl">
                    <a:srgbClr val="000000">
                      <a:alpha val="43137"/>
                    </a:srgbClr>
                  </a:outerShdw>
                </a:effectLst>
                <a:uLnTx/>
                <a:uFillTx/>
                <a:ea typeface="+mj-ea"/>
                <a:cs typeface="+mj-cs"/>
              </a:rPr>
              <a:t>στο κέντρο. </a:t>
            </a:r>
          </a:p>
          <a:p>
            <a:pPr algn="ctr">
              <a:spcBef>
                <a:spcPct val="0"/>
              </a:spcBef>
            </a:pPr>
            <a:r>
              <a:rPr lang="el-GR" sz="1600" b="1" dirty="0" smtClean="0">
                <a:solidFill>
                  <a:schemeClr val="accent1">
                    <a:lumMod val="50000"/>
                  </a:schemeClr>
                </a:solidFill>
                <a:effectLst>
                  <a:outerShdw blurRad="38100" dist="38100" dir="2700000" algn="tl">
                    <a:srgbClr val="000000">
                      <a:alpha val="43137"/>
                    </a:srgbClr>
                  </a:outerShdw>
                </a:effectLst>
              </a:rPr>
              <a:t>Επί πλέον, εδώ, σχετικά </a:t>
            </a:r>
            <a:r>
              <a:rPr lang="el-GR" sz="1600" b="1" i="1" dirty="0" smtClean="0">
                <a:solidFill>
                  <a:schemeClr val="accent1">
                    <a:lumMod val="50000"/>
                  </a:schemeClr>
                </a:solidFill>
                <a:effectLst>
                  <a:outerShdw blurRad="38100" dist="38100" dir="2700000" algn="tl">
                    <a:srgbClr val="000000">
                      <a:alpha val="43137"/>
                    </a:srgbClr>
                  </a:outerShdw>
                </a:effectLst>
              </a:rPr>
              <a:t>ομοιόμορφη</a:t>
            </a:r>
            <a:r>
              <a:rPr lang="el-GR" sz="1600" b="1" dirty="0" smtClean="0">
                <a:solidFill>
                  <a:schemeClr val="accent1">
                    <a:lumMod val="50000"/>
                  </a:schemeClr>
                </a:solidFill>
                <a:effectLst>
                  <a:outerShdw blurRad="38100" dist="38100" dir="2700000" algn="tl">
                    <a:srgbClr val="000000">
                      <a:alpha val="43137"/>
                    </a:srgbClr>
                  </a:outerShdw>
                </a:effectLst>
              </a:rPr>
              <a:t> η πυρηνική ατυπία στα βασικώς κείμενα, άτυπα κύτταρα </a:t>
            </a:r>
          </a:p>
          <a:p>
            <a:pPr algn="ctr">
              <a:spcBef>
                <a:spcPct val="0"/>
              </a:spcBef>
            </a:pPr>
            <a:r>
              <a:rPr lang="el-GR" sz="1600" b="1" dirty="0" smtClean="0">
                <a:solidFill>
                  <a:schemeClr val="accent1">
                    <a:lumMod val="50000"/>
                  </a:schemeClr>
                </a:solidFill>
                <a:effectLst>
                  <a:outerShdw blurRad="38100" dist="38100" dir="2700000" algn="tl">
                    <a:srgbClr val="000000">
                      <a:alpha val="43137"/>
                    </a:srgbClr>
                  </a:outerShdw>
                </a:effectLst>
              </a:rPr>
              <a:t>της </a:t>
            </a:r>
            <a:r>
              <a:rPr lang="en-US" sz="1600" b="1" dirty="0" smtClean="0">
                <a:solidFill>
                  <a:schemeClr val="accent1">
                    <a:lumMod val="50000"/>
                  </a:schemeClr>
                </a:solidFill>
                <a:effectLst>
                  <a:outerShdw blurRad="38100" dist="38100" dir="2700000" algn="tl">
                    <a:srgbClr val="000000">
                      <a:alpha val="43137"/>
                    </a:srgbClr>
                  </a:outerShdw>
                </a:effectLst>
              </a:rPr>
              <a:t>HG PIN.</a:t>
            </a:r>
            <a:endParaRPr lang="el-GR" sz="1600" b="1" dirty="0" smtClean="0">
              <a:solidFill>
                <a:schemeClr val="accent1">
                  <a:lumMod val="50000"/>
                </a:schemeClr>
              </a:solidFill>
              <a:effectLst>
                <a:outerShdw blurRad="38100" dist="38100" dir="2700000" algn="tl">
                  <a:srgbClr val="000000">
                    <a:alpha val="43137"/>
                  </a:srgbClr>
                </a:outerShdw>
              </a:effectLst>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b="1" i="0" u="none" strike="noStrike" kern="1200" cap="none" spc="0" normalizeH="0" baseline="0" noProof="0" dirty="0">
              <a:ln>
                <a:noFill/>
              </a:ln>
              <a:solidFill>
                <a:schemeClr val="accent1">
                  <a:lumMod val="50000"/>
                </a:schemeClr>
              </a:solidFill>
              <a:effectLst>
                <a:outerShdw blurRad="38100" dist="38100" dir="2700000" algn="tl">
                  <a:srgbClr val="000000">
                    <a:alpha val="43137"/>
                  </a:srgbClr>
                </a:outerShdw>
              </a:effectLst>
              <a:uLnTx/>
              <a:uFillTx/>
              <a:ea typeface="+mj-ea"/>
              <a:cs typeface="+mj-cs"/>
            </a:endParaRPr>
          </a:p>
        </p:txBody>
      </p:sp>
      <p:pic>
        <p:nvPicPr>
          <p:cNvPr id="7" name="Picture 4" descr="E:\figures\640x480\1\79.jpg"/>
          <p:cNvPicPr>
            <a:picLocks noChangeAspect="1" noChangeArrowheads="1"/>
          </p:cNvPicPr>
          <p:nvPr/>
        </p:nvPicPr>
        <p:blipFill>
          <a:blip r:embed="rId5" cstate="print"/>
          <a:srcRect/>
          <a:stretch>
            <a:fillRect/>
          </a:stretch>
        </p:blipFill>
        <p:spPr bwMode="auto">
          <a:xfrm>
            <a:off x="251520" y="4077072"/>
            <a:ext cx="3359665" cy="252028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 calcmode="lin" valueType="num">
                                      <p:cBhvr>
                                        <p:cTn id="7" dur="500" fill="hold"/>
                                        <p:tgtEl>
                                          <p:spTgt spid="2150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150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150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dissolv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922114"/>
          </a:xfrm>
        </p:spPr>
        <p:txBody>
          <a:bodyPr>
            <a:noAutofit/>
          </a:bodyPr>
          <a:lstStyle/>
          <a:p>
            <a:pPr algn="ctr"/>
            <a:r>
              <a:rPr lang="el-GR" sz="1800" b="1" dirty="0" smtClean="0">
                <a:solidFill>
                  <a:schemeClr val="bg2">
                    <a:lumMod val="10000"/>
                  </a:schemeClr>
                </a:solidFill>
                <a:latin typeface="+mn-lt"/>
              </a:rPr>
              <a:t>Ηθμοειδές </a:t>
            </a:r>
            <a:r>
              <a:rPr lang="en-US" sz="1800" b="1" dirty="0" smtClean="0">
                <a:solidFill>
                  <a:schemeClr val="bg2">
                    <a:lumMod val="10000"/>
                  </a:schemeClr>
                </a:solidFill>
                <a:latin typeface="+mn-lt"/>
              </a:rPr>
              <a:t>(</a:t>
            </a:r>
            <a:r>
              <a:rPr lang="el-GR" sz="1800" b="1" dirty="0" smtClean="0">
                <a:solidFill>
                  <a:schemeClr val="bg2">
                    <a:lumMod val="10000"/>
                  </a:schemeClr>
                </a:solidFill>
                <a:effectLst>
                  <a:outerShdw blurRad="38100" dist="38100" dir="2700000" algn="tl">
                    <a:srgbClr val="000000">
                      <a:alpha val="43137"/>
                    </a:srgbClr>
                  </a:outerShdw>
                </a:effectLst>
                <a:latin typeface="+mn-lt"/>
              </a:rPr>
              <a:t>συμβατικό</a:t>
            </a:r>
            <a:r>
              <a:rPr lang="en-US" sz="1800" b="1" dirty="0" smtClean="0">
                <a:solidFill>
                  <a:schemeClr val="bg2">
                    <a:lumMod val="10000"/>
                  </a:schemeClr>
                </a:solidFill>
                <a:effectLst>
                  <a:outerShdw blurRad="38100" dist="38100" dir="2700000" algn="tl">
                    <a:srgbClr val="000000">
                      <a:alpha val="43137"/>
                    </a:srgbClr>
                  </a:outerShdw>
                </a:effectLst>
                <a:latin typeface="+mn-lt"/>
              </a:rPr>
              <a:t>)</a:t>
            </a:r>
            <a:r>
              <a:rPr lang="el-GR" sz="1800" b="1" dirty="0" smtClean="0">
                <a:solidFill>
                  <a:schemeClr val="bg2">
                    <a:lumMod val="10000"/>
                  </a:schemeClr>
                </a:solidFill>
                <a:effectLst>
                  <a:outerShdw blurRad="38100" dist="38100" dir="2700000" algn="tl">
                    <a:srgbClr val="000000">
                      <a:alpha val="43137"/>
                    </a:srgbClr>
                  </a:outerShdw>
                </a:effectLst>
                <a:latin typeface="+mn-lt"/>
              </a:rPr>
              <a:t> κυψελιδικό </a:t>
            </a:r>
            <a:r>
              <a:rPr lang="el-GR" sz="1800" b="1" dirty="0" smtClean="0">
                <a:solidFill>
                  <a:schemeClr val="bg2">
                    <a:lumMod val="10000"/>
                  </a:schemeClr>
                </a:solidFill>
                <a:latin typeface="+mn-lt"/>
              </a:rPr>
              <a:t>αδενοκαρκίνωμα </a:t>
            </a:r>
            <a:br>
              <a:rPr lang="el-GR" sz="1800" b="1" dirty="0" smtClean="0">
                <a:solidFill>
                  <a:schemeClr val="bg2">
                    <a:lumMod val="10000"/>
                  </a:schemeClr>
                </a:solidFill>
                <a:latin typeface="+mn-lt"/>
              </a:rPr>
            </a:br>
            <a:r>
              <a:rPr lang="el-GR" sz="1800" b="1" dirty="0" smtClean="0">
                <a:solidFill>
                  <a:schemeClr val="bg2">
                    <a:lumMod val="10000"/>
                  </a:schemeClr>
                </a:solidFill>
                <a:latin typeface="+mn-lt"/>
              </a:rPr>
              <a:t>της </a:t>
            </a:r>
            <a:r>
              <a:rPr lang="el-GR" sz="1800" b="1" dirty="0" smtClean="0">
                <a:solidFill>
                  <a:schemeClr val="bg2">
                    <a:lumMod val="10000"/>
                  </a:schemeClr>
                </a:solidFill>
                <a:effectLst>
                  <a:outerShdw blurRad="38100" dist="38100" dir="2700000" algn="tl">
                    <a:srgbClr val="000000">
                      <a:alpha val="43137"/>
                    </a:srgbClr>
                  </a:outerShdw>
                </a:effectLst>
                <a:latin typeface="+mn-lt"/>
              </a:rPr>
              <a:t>περιφερικής</a:t>
            </a:r>
            <a:r>
              <a:rPr lang="el-GR" sz="1800" b="1" dirty="0" smtClean="0">
                <a:solidFill>
                  <a:schemeClr val="bg2">
                    <a:lumMod val="10000"/>
                  </a:schemeClr>
                </a:solidFill>
                <a:latin typeface="+mn-lt"/>
              </a:rPr>
              <a:t> ζώνης του προστάτη αδένα  </a:t>
            </a:r>
            <a:r>
              <a:rPr lang="en-US" sz="1800" b="1" dirty="0" smtClean="0">
                <a:solidFill>
                  <a:schemeClr val="bg2">
                    <a:lumMod val="10000"/>
                  </a:schemeClr>
                </a:solidFill>
                <a:latin typeface="+mn-lt"/>
              </a:rPr>
              <a:t/>
            </a:r>
            <a:br>
              <a:rPr lang="en-US" sz="1800" b="1" dirty="0" smtClean="0">
                <a:solidFill>
                  <a:schemeClr val="bg2">
                    <a:lumMod val="10000"/>
                  </a:schemeClr>
                </a:solidFill>
                <a:latin typeface="+mn-lt"/>
              </a:rPr>
            </a:br>
            <a:r>
              <a:rPr lang="el-GR" sz="1800" b="1" dirty="0" smtClean="0">
                <a:solidFill>
                  <a:schemeClr val="bg2">
                    <a:lumMod val="10000"/>
                  </a:schemeClr>
                </a:solidFill>
                <a:latin typeface="+mn-lt"/>
              </a:rPr>
              <a:t>αθροιστικού βαθμού κακοήθειας κατά </a:t>
            </a:r>
            <a:r>
              <a:rPr lang="en-US" sz="1800" b="1" dirty="0" smtClean="0">
                <a:solidFill>
                  <a:schemeClr val="bg2">
                    <a:lumMod val="10000"/>
                  </a:schemeClr>
                </a:solidFill>
                <a:latin typeface="+mn-lt"/>
              </a:rPr>
              <a:t>Gleason 4+4=8</a:t>
            </a:r>
            <a:r>
              <a:rPr lang="el-GR" sz="1800" b="1" dirty="0" smtClean="0">
                <a:solidFill>
                  <a:schemeClr val="bg2">
                    <a:lumMod val="10000"/>
                  </a:schemeClr>
                </a:solidFill>
                <a:latin typeface="+mn-lt"/>
              </a:rPr>
              <a:t>.</a:t>
            </a:r>
            <a:r>
              <a:rPr lang="el-GR" sz="1800" b="1" dirty="0" smtClean="0">
                <a:latin typeface="+mn-lt"/>
              </a:rPr>
              <a:t/>
            </a:r>
            <a:br>
              <a:rPr lang="el-GR" sz="1800" b="1" dirty="0" smtClean="0">
                <a:latin typeface="+mn-lt"/>
              </a:rPr>
            </a:br>
            <a:r>
              <a:rPr lang="el-GR" sz="1800" b="1" i="1" dirty="0" smtClean="0">
                <a:latin typeface="+mn-lt"/>
              </a:rPr>
              <a:t>Παντελής η απουσία </a:t>
            </a:r>
            <a:r>
              <a:rPr lang="el-GR" sz="1800" b="1" dirty="0" smtClean="0">
                <a:latin typeface="+mn-lt"/>
              </a:rPr>
              <a:t>βασικού κυτταρικού στοίχου σε </a:t>
            </a:r>
            <a:r>
              <a:rPr lang="el-GR" sz="1800" b="1" i="1" dirty="0" smtClean="0">
                <a:latin typeface="+mn-lt"/>
              </a:rPr>
              <a:t>όλους</a:t>
            </a:r>
            <a:r>
              <a:rPr lang="el-GR" sz="1800" b="1" dirty="0" smtClean="0">
                <a:latin typeface="+mn-lt"/>
              </a:rPr>
              <a:t> τους ύποπτους αδένες.</a:t>
            </a:r>
            <a:endParaRPr lang="el-GR" sz="1800" b="1" dirty="0">
              <a:latin typeface="+mn-lt"/>
            </a:endParaRPr>
          </a:p>
        </p:txBody>
      </p:sp>
      <p:pic>
        <p:nvPicPr>
          <p:cNvPr id="87042" name="Picture 2" descr="D:\figures\640x480\1100\1121.jpg"/>
          <p:cNvPicPr>
            <a:picLocks noGrp="1" noChangeAspect="1" noChangeArrowheads="1"/>
          </p:cNvPicPr>
          <p:nvPr>
            <p:ph sz="half" idx="2"/>
          </p:nvPr>
        </p:nvPicPr>
        <p:blipFill>
          <a:blip r:embed="rId2" cstate="print"/>
          <a:srcRect/>
          <a:stretch>
            <a:fillRect/>
          </a:stretch>
        </p:blipFill>
        <p:spPr bwMode="auto">
          <a:xfrm>
            <a:off x="467544" y="1340768"/>
            <a:ext cx="3384376" cy="2538282"/>
          </a:xfrm>
          <a:prstGeom prst="rect">
            <a:avLst/>
          </a:prstGeom>
          <a:noFill/>
        </p:spPr>
      </p:pic>
      <p:pic>
        <p:nvPicPr>
          <p:cNvPr id="87043" name="Picture 3" descr="D:\figures\640x480\1100\1122.jpg"/>
          <p:cNvPicPr>
            <a:picLocks noGrp="1" noChangeAspect="1" noChangeArrowheads="1"/>
          </p:cNvPicPr>
          <p:nvPr>
            <p:ph sz="quarter" idx="4"/>
          </p:nvPr>
        </p:nvPicPr>
        <p:blipFill>
          <a:blip r:embed="rId3" cstate="print"/>
          <a:srcRect/>
          <a:stretch>
            <a:fillRect/>
          </a:stretch>
        </p:blipFill>
        <p:spPr bwMode="auto">
          <a:xfrm>
            <a:off x="467544" y="4077072"/>
            <a:ext cx="3384376" cy="2538282"/>
          </a:xfrm>
          <a:prstGeom prst="rect">
            <a:avLst/>
          </a:prstGeom>
          <a:noFill/>
        </p:spPr>
      </p:pic>
      <p:sp>
        <p:nvSpPr>
          <p:cNvPr id="7" name="4 - Θέση κειμένου"/>
          <p:cNvSpPr>
            <a:spLocks noGrp="1"/>
          </p:cNvSpPr>
          <p:nvPr>
            <p:ph type="body" sz="quarter" idx="3"/>
          </p:nvPr>
        </p:nvSpPr>
        <p:spPr>
          <a:xfrm>
            <a:off x="4645025" y="5445224"/>
            <a:ext cx="4041775" cy="864096"/>
          </a:xfrm>
        </p:spPr>
        <p:txBody>
          <a:bodyPr>
            <a:normAutofit/>
          </a:bodyPr>
          <a:lstStyle/>
          <a:p>
            <a:pPr algn="ctr"/>
            <a:r>
              <a:rPr lang="el-GR" dirty="0" smtClean="0"/>
              <a:t>Επικρατούσα μορφολογία </a:t>
            </a:r>
            <a:r>
              <a:rPr lang="el-GR" i="1" dirty="0" smtClean="0">
                <a:effectLst>
                  <a:outerShdw blurRad="38100" dist="38100" dir="2700000" algn="tl">
                    <a:srgbClr val="000000">
                      <a:alpha val="43137"/>
                    </a:srgbClr>
                  </a:outerShdw>
                </a:effectLst>
              </a:rPr>
              <a:t>κυψελιδικού</a:t>
            </a:r>
            <a:r>
              <a:rPr lang="el-GR" dirty="0" smtClean="0"/>
              <a:t> κυττάρου.</a:t>
            </a:r>
            <a:endParaRPr lang="el-GR" dirty="0"/>
          </a:p>
        </p:txBody>
      </p:sp>
      <p:pic>
        <p:nvPicPr>
          <p:cNvPr id="8" name="Picture 2" descr="D:\figures\640x480\1100\1160.jpg"/>
          <p:cNvPicPr>
            <a:picLocks noChangeAspect="1" noChangeArrowheads="1"/>
          </p:cNvPicPr>
          <p:nvPr/>
        </p:nvPicPr>
        <p:blipFill>
          <a:blip r:embed="rId4" cstate="print"/>
          <a:srcRect/>
          <a:stretch>
            <a:fillRect/>
          </a:stretch>
        </p:blipFill>
        <p:spPr bwMode="auto">
          <a:xfrm>
            <a:off x="4139952" y="1844824"/>
            <a:ext cx="4800533" cy="36004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60648"/>
            <a:ext cx="9144000" cy="792088"/>
          </a:xfrm>
        </p:spPr>
        <p:txBody>
          <a:bodyPr>
            <a:noAutofit/>
          </a:bodyPr>
          <a:lstStyle/>
          <a:p>
            <a:pPr algn="ctr"/>
            <a:r>
              <a:rPr lang="el-GR" sz="2000" b="1" dirty="0" smtClean="0">
                <a:solidFill>
                  <a:schemeClr val="tx2">
                    <a:lumMod val="75000"/>
                  </a:schemeClr>
                </a:solidFill>
                <a:latin typeface="+mn-lt"/>
              </a:rPr>
              <a:t>Το  δίκην </a:t>
            </a:r>
            <a:r>
              <a:rPr lang="en-US" sz="2000" b="1" dirty="0" smtClean="0">
                <a:solidFill>
                  <a:schemeClr val="tx2">
                    <a:lumMod val="75000"/>
                  </a:schemeClr>
                </a:solidFill>
                <a:latin typeface="+mn-lt"/>
              </a:rPr>
              <a:t>PIN </a:t>
            </a:r>
            <a:r>
              <a:rPr lang="el-GR" sz="2000" b="1" dirty="0" smtClean="0">
                <a:solidFill>
                  <a:schemeClr val="tx2">
                    <a:lumMod val="75000"/>
                  </a:schemeClr>
                </a:solidFill>
                <a:latin typeface="+mn-lt"/>
              </a:rPr>
              <a:t>προστατικό </a:t>
            </a:r>
            <a:r>
              <a:rPr lang="el-GR" sz="2000" b="1" dirty="0" err="1" smtClean="0">
                <a:solidFill>
                  <a:schemeClr val="tx2">
                    <a:lumMod val="75000"/>
                  </a:schemeClr>
                </a:solidFill>
                <a:latin typeface="+mn-lt"/>
              </a:rPr>
              <a:t>αδενοκαρκίνωμα</a:t>
            </a:r>
            <a:r>
              <a:rPr lang="el-GR" sz="2000" b="1" dirty="0" smtClean="0">
                <a:solidFill>
                  <a:schemeClr val="tx2">
                    <a:lumMod val="75000"/>
                  </a:schemeClr>
                </a:solidFill>
                <a:latin typeface="+mn-lt"/>
              </a:rPr>
              <a:t>,</a:t>
            </a:r>
            <a:br>
              <a:rPr lang="el-GR" sz="2000" b="1" dirty="0" smtClean="0">
                <a:solidFill>
                  <a:schemeClr val="tx2">
                    <a:lumMod val="75000"/>
                  </a:schemeClr>
                </a:solidFill>
                <a:latin typeface="+mn-lt"/>
              </a:rPr>
            </a:br>
            <a:r>
              <a:rPr lang="el-GR" sz="2000" b="1" dirty="0" smtClean="0">
                <a:solidFill>
                  <a:schemeClr val="tx2">
                    <a:lumMod val="75000"/>
                  </a:schemeClr>
                </a:solidFill>
                <a:latin typeface="+mn-lt"/>
              </a:rPr>
              <a:t> με κυψελιδική ή </a:t>
            </a:r>
            <a:r>
              <a:rPr lang="el-GR" sz="2000" b="1" dirty="0" err="1" smtClean="0">
                <a:solidFill>
                  <a:schemeClr val="tx2">
                    <a:lumMod val="75000"/>
                  </a:schemeClr>
                </a:solidFill>
                <a:latin typeface="+mn-lt"/>
              </a:rPr>
              <a:t>πορογενή</a:t>
            </a:r>
            <a:r>
              <a:rPr lang="el-GR" sz="2000" b="1" dirty="0" smtClean="0">
                <a:solidFill>
                  <a:schemeClr val="tx2">
                    <a:lumMod val="75000"/>
                  </a:schemeClr>
                </a:solidFill>
                <a:latin typeface="+mn-lt"/>
              </a:rPr>
              <a:t> μορφολογία, συνήθως </a:t>
            </a:r>
            <a:r>
              <a:rPr lang="el-GR" sz="2000" b="1" i="1" dirty="0" smtClean="0">
                <a:solidFill>
                  <a:schemeClr val="tx2">
                    <a:lumMod val="75000"/>
                  </a:schemeClr>
                </a:solidFill>
                <a:latin typeface="+mn-lt"/>
              </a:rPr>
              <a:t>δεν</a:t>
            </a:r>
            <a:r>
              <a:rPr lang="el-GR" sz="2000" b="1" dirty="0" smtClean="0">
                <a:solidFill>
                  <a:schemeClr val="tx2">
                    <a:lumMod val="75000"/>
                  </a:schemeClr>
                </a:solidFill>
                <a:latin typeface="+mn-lt"/>
              </a:rPr>
              <a:t> εμφανίζεται ως αμιγές. </a:t>
            </a:r>
            <a:endParaRPr lang="el-GR" sz="2000" dirty="0">
              <a:solidFill>
                <a:schemeClr val="tx2">
                  <a:lumMod val="75000"/>
                </a:schemeClr>
              </a:solidFill>
              <a:latin typeface="+mn-lt"/>
            </a:endParaRPr>
          </a:p>
        </p:txBody>
      </p:sp>
      <p:pic>
        <p:nvPicPr>
          <p:cNvPr id="78850" name="Picture 2" descr="C:\Users\KAV-AGRO\Desktop\13.6.18\PIN-like prostate cancer\02geni0402.jpg"/>
          <p:cNvPicPr>
            <a:picLocks noChangeAspect="1" noChangeArrowheads="1"/>
          </p:cNvPicPr>
          <p:nvPr/>
        </p:nvPicPr>
        <p:blipFill>
          <a:blip r:embed="rId2" cstate="print"/>
          <a:srcRect/>
          <a:stretch>
            <a:fillRect/>
          </a:stretch>
        </p:blipFill>
        <p:spPr bwMode="auto">
          <a:xfrm rot="5400000">
            <a:off x="-763340" y="2760292"/>
            <a:ext cx="4851920" cy="2822200"/>
          </a:xfrm>
          <a:prstGeom prst="rect">
            <a:avLst/>
          </a:prstGeom>
          <a:noFill/>
        </p:spPr>
      </p:pic>
      <p:pic>
        <p:nvPicPr>
          <p:cNvPr id="78851" name="Picture 3" descr="C:\Users\KAV-AGRO\Desktop\13.6.18\PIN-like prostate cancer\04geni0404.jpg"/>
          <p:cNvPicPr>
            <a:picLocks noChangeAspect="1" noChangeArrowheads="1"/>
          </p:cNvPicPr>
          <p:nvPr/>
        </p:nvPicPr>
        <p:blipFill>
          <a:blip r:embed="rId3" cstate="print"/>
          <a:srcRect/>
          <a:stretch>
            <a:fillRect/>
          </a:stretch>
        </p:blipFill>
        <p:spPr bwMode="auto">
          <a:xfrm>
            <a:off x="4572000" y="1700808"/>
            <a:ext cx="3264363" cy="2448272"/>
          </a:xfrm>
          <a:prstGeom prst="rect">
            <a:avLst/>
          </a:prstGeom>
          <a:noFill/>
        </p:spPr>
      </p:pic>
      <p:pic>
        <p:nvPicPr>
          <p:cNvPr id="3" name="Picture 2" descr="C:\Users\KAV-AGRO\Desktop\13.6.18\PIN-like prostate cancer\erg2geni0408.jpg"/>
          <p:cNvPicPr>
            <a:picLocks noChangeAspect="1" noChangeArrowheads="1"/>
          </p:cNvPicPr>
          <p:nvPr/>
        </p:nvPicPr>
        <p:blipFill>
          <a:blip r:embed="rId4" cstate="print"/>
          <a:srcRect/>
          <a:stretch>
            <a:fillRect/>
          </a:stretch>
        </p:blipFill>
        <p:spPr bwMode="auto">
          <a:xfrm>
            <a:off x="4355975" y="4221088"/>
            <a:ext cx="3776843" cy="2376264"/>
          </a:xfrm>
          <a:prstGeom prst="rect">
            <a:avLst/>
          </a:prstGeom>
          <a:noFill/>
        </p:spPr>
      </p:pic>
      <p:sp>
        <p:nvSpPr>
          <p:cNvPr id="6" name="1 - Τίτλος"/>
          <p:cNvSpPr txBox="1">
            <a:spLocks/>
          </p:cNvSpPr>
          <p:nvPr/>
        </p:nvSpPr>
        <p:spPr>
          <a:xfrm>
            <a:off x="6948264" y="5949280"/>
            <a:ext cx="1152128" cy="504056"/>
          </a:xfrm>
          <a:prstGeom prst="rect">
            <a:avLst/>
          </a:prstGeom>
        </p:spPr>
        <p:txBody>
          <a:bodyPr vert="horz" lIns="91440" tIns="45720" rIns="91440" bIns="45720" rtlCol="0" anchor="ctr">
            <a:normAutofit fontScale="2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4400" dirty="0" smtClean="0">
                <a:latin typeface="+mj-lt"/>
                <a:ea typeface="+mj-ea"/>
                <a:cs typeface="+mj-cs"/>
              </a:rPr>
              <a:t>Διπλή </a:t>
            </a:r>
            <a:r>
              <a:rPr lang="el-GR" sz="4400" dirty="0" err="1" smtClean="0">
                <a:latin typeface="+mj-lt"/>
                <a:ea typeface="+mj-ea"/>
                <a:cs typeface="+mj-cs"/>
              </a:rPr>
              <a:t>ανοσοχρώση</a:t>
            </a:r>
            <a:endParaRPr lang="el-GR" sz="4400" dirty="0" smtClean="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ERG-Ker34</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β</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E12</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1 - Τίτλος"/>
          <p:cNvSpPr txBox="1">
            <a:spLocks/>
          </p:cNvSpPr>
          <p:nvPr/>
        </p:nvSpPr>
        <p:spPr>
          <a:xfrm>
            <a:off x="0" y="0"/>
            <a:ext cx="9144000" cy="1700808"/>
          </a:xfrm>
          <a:prstGeom prst="rect">
            <a:avLst/>
          </a:prstGeom>
        </p:spPr>
        <p:txBody>
          <a:bodyPr vert="horz" lIns="91440" tIns="45720" rIns="91440" bIns="45720" rtlCol="0" anchor="ctr">
            <a:normAutofit fontScale="7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2800" dirty="0" smtClean="0">
                <a:solidFill>
                  <a:schemeClr val="tx2">
                    <a:lumMod val="75000"/>
                  </a:schemeClr>
                </a:solidFill>
                <a:ea typeface="+mj-ea"/>
                <a:cs typeface="+mj-cs"/>
              </a:rPr>
              <a:t>Πολυάριθμες,  με συνεχή παράταξη σε ικανή έκταση,  γενικά  απλές, μη ηθμοειδείς/μη </a:t>
            </a:r>
            <a:r>
              <a:rPr lang="el-GR" sz="2800" dirty="0" err="1" smtClean="0">
                <a:solidFill>
                  <a:schemeClr val="tx2">
                    <a:lumMod val="75000"/>
                  </a:schemeClr>
                </a:solidFill>
                <a:ea typeface="+mj-ea"/>
                <a:cs typeface="+mj-cs"/>
              </a:rPr>
              <a:t>θηλώδεις</a:t>
            </a:r>
            <a:r>
              <a:rPr lang="el-GR" sz="2800" dirty="0" smtClean="0">
                <a:solidFill>
                  <a:schemeClr val="tx2">
                    <a:lumMod val="75000"/>
                  </a:schemeClr>
                </a:solidFill>
                <a:ea typeface="+mj-ea"/>
                <a:cs typeface="+mj-cs"/>
              </a:rPr>
              <a:t>,  μέσου-μεγάλου μεγέθους, διηθητικές αδενικές δομές , συχνά  διατασσόμενες «πλάτη με πλάτη», με επίπεδη, θυσανωτή ή </a:t>
            </a:r>
            <a:r>
              <a:rPr lang="el-GR" sz="2800" dirty="0" err="1" smtClean="0">
                <a:solidFill>
                  <a:schemeClr val="tx2">
                    <a:lumMod val="75000"/>
                  </a:schemeClr>
                </a:solidFill>
                <a:ea typeface="+mj-ea"/>
                <a:cs typeface="+mj-cs"/>
              </a:rPr>
              <a:t>μικροθηλώδη</a:t>
            </a:r>
            <a:r>
              <a:rPr lang="el-GR" sz="2800" dirty="0" smtClean="0">
                <a:solidFill>
                  <a:schemeClr val="tx2">
                    <a:lumMod val="75000"/>
                  </a:schemeClr>
                </a:solidFill>
                <a:ea typeface="+mj-ea"/>
                <a:cs typeface="+mj-cs"/>
              </a:rPr>
              <a:t> αρχιτεκτονική και πυρηνική </a:t>
            </a:r>
            <a:r>
              <a:rPr lang="el-GR" sz="2800" dirty="0" err="1" smtClean="0">
                <a:solidFill>
                  <a:schemeClr val="tx2">
                    <a:lumMod val="75000"/>
                  </a:schemeClr>
                </a:solidFill>
                <a:ea typeface="+mj-ea"/>
                <a:cs typeface="+mj-cs"/>
              </a:rPr>
              <a:t>στοιβάδωση</a:t>
            </a:r>
            <a:r>
              <a:rPr lang="el-GR" sz="2800" dirty="0" smtClean="0">
                <a:solidFill>
                  <a:schemeClr val="tx2">
                    <a:lumMod val="75000"/>
                  </a:schemeClr>
                </a:solidFill>
                <a:ea typeface="+mj-ea"/>
                <a:cs typeface="+mj-cs"/>
              </a:rPr>
              <a:t> μιμούμενες σε μεγάλο βαθμό τη </a:t>
            </a:r>
            <a:r>
              <a:rPr lang="en-US" sz="2800" dirty="0" smtClean="0">
                <a:solidFill>
                  <a:schemeClr val="tx2">
                    <a:lumMod val="75000"/>
                  </a:schemeClr>
                </a:solidFill>
                <a:ea typeface="+mj-ea"/>
                <a:cs typeface="+mj-cs"/>
              </a:rPr>
              <a:t>HGPIN.</a:t>
            </a:r>
            <a:r>
              <a:rPr lang="el-GR" sz="2800" dirty="0" smtClean="0">
                <a:solidFill>
                  <a:schemeClr val="tx2">
                    <a:lumMod val="75000"/>
                  </a:schemeClr>
                </a:solidFill>
                <a:ea typeface="+mj-ea"/>
                <a:cs typeface="+mj-cs"/>
              </a:rPr>
              <a:t>  Παρόλα αυτά, </a:t>
            </a:r>
            <a:r>
              <a:rPr lang="el-GR" sz="2800" b="1" dirty="0" smtClean="0">
                <a:solidFill>
                  <a:schemeClr val="tx2">
                    <a:lumMod val="75000"/>
                  </a:schemeClr>
                </a:solidFill>
                <a:ea typeface="+mj-ea"/>
                <a:cs typeface="+mj-cs"/>
              </a:rPr>
              <a:t>παντελής απουσία βασικού κυτταρικού στοίχου </a:t>
            </a:r>
            <a:r>
              <a:rPr lang="el-GR" sz="2800" dirty="0" smtClean="0">
                <a:solidFill>
                  <a:schemeClr val="tx2">
                    <a:lumMod val="75000"/>
                  </a:schemeClr>
                </a:solidFill>
                <a:ea typeface="+mj-ea"/>
                <a:cs typeface="+mj-cs"/>
              </a:rPr>
              <a:t>και </a:t>
            </a:r>
            <a:r>
              <a:rPr lang="el-GR" sz="2800" dirty="0" err="1" smtClean="0">
                <a:solidFill>
                  <a:schemeClr val="tx2">
                    <a:lumMod val="75000"/>
                  </a:schemeClr>
                </a:solidFill>
                <a:ea typeface="+mj-ea"/>
                <a:cs typeface="+mj-cs"/>
              </a:rPr>
              <a:t>ανοσοϊστοθετικότητα</a:t>
            </a:r>
            <a:r>
              <a:rPr lang="el-GR" sz="2800" dirty="0" smtClean="0">
                <a:solidFill>
                  <a:schemeClr val="tx2">
                    <a:lumMod val="75000"/>
                  </a:schemeClr>
                </a:solidFill>
                <a:ea typeface="+mj-ea"/>
                <a:cs typeface="+mj-cs"/>
              </a:rPr>
              <a:t> στους δείκτες  </a:t>
            </a:r>
            <a:r>
              <a:rPr lang="en-US" sz="2800" dirty="0" smtClean="0">
                <a:solidFill>
                  <a:schemeClr val="tx2">
                    <a:lumMod val="75000"/>
                  </a:schemeClr>
                </a:solidFill>
                <a:ea typeface="+mj-ea"/>
                <a:cs typeface="+mj-cs"/>
              </a:rPr>
              <a:t>ERG </a:t>
            </a:r>
            <a:r>
              <a:rPr lang="el-GR" sz="2800" dirty="0" smtClean="0">
                <a:solidFill>
                  <a:schemeClr val="tx2">
                    <a:lumMod val="75000"/>
                  </a:schemeClr>
                </a:solidFill>
                <a:ea typeface="+mj-ea"/>
                <a:cs typeface="+mj-cs"/>
              </a:rPr>
              <a:t>και </a:t>
            </a:r>
            <a:r>
              <a:rPr lang="el-GR" sz="2800" dirty="0" err="1" smtClean="0">
                <a:solidFill>
                  <a:schemeClr val="tx2">
                    <a:lumMod val="75000"/>
                  </a:schemeClr>
                </a:solidFill>
                <a:ea typeface="+mj-ea"/>
                <a:cs typeface="+mj-cs"/>
              </a:rPr>
              <a:t>ρακεμάση</a:t>
            </a:r>
            <a:r>
              <a:rPr lang="el-GR" sz="2800" dirty="0" smtClean="0">
                <a:solidFill>
                  <a:schemeClr val="tx2">
                    <a:lumMod val="75000"/>
                  </a:schemeClr>
                </a:solidFill>
                <a:ea typeface="+mj-ea"/>
                <a:cs typeface="+mj-cs"/>
              </a:rPr>
              <a:t>.</a:t>
            </a:r>
            <a:endParaRPr kumimoji="0" lang="el-GR" sz="2800" b="0" i="0" u="none" strike="noStrike" kern="1200" cap="none" spc="0" normalizeH="0" baseline="0" noProof="0" dirty="0">
              <a:ln>
                <a:noFill/>
              </a:ln>
              <a:solidFill>
                <a:schemeClr val="tx2">
                  <a:lumMod val="75000"/>
                </a:schemeClr>
              </a:solidFill>
              <a:effectLst/>
              <a:uLnTx/>
              <a:uFillTx/>
              <a:ea typeface="+mj-ea"/>
              <a:cs typeface="+mj-cs"/>
            </a:endParaRPr>
          </a:p>
        </p:txBody>
      </p:sp>
      <p:pic>
        <p:nvPicPr>
          <p:cNvPr id="4" name="Picture 3" descr="C:\Users\KAV-AGRO\Desktop\13.6.18\PIN-like prostate cancer\fig9 01 geni0409.jpg"/>
          <p:cNvPicPr>
            <a:picLocks noChangeAspect="1" noChangeArrowheads="1"/>
          </p:cNvPicPr>
          <p:nvPr/>
        </p:nvPicPr>
        <p:blipFill>
          <a:blip r:embed="rId5" cstate="print"/>
          <a:srcRect/>
          <a:stretch>
            <a:fillRect/>
          </a:stretch>
        </p:blipFill>
        <p:spPr bwMode="auto">
          <a:xfrm rot="5400000">
            <a:off x="-922827" y="2947162"/>
            <a:ext cx="5501641" cy="1856804"/>
          </a:xfrm>
          <a:prstGeom prst="rect">
            <a:avLst/>
          </a:prstGeom>
          <a:noFill/>
        </p:spPr>
      </p:pic>
      <p:pic>
        <p:nvPicPr>
          <p:cNvPr id="78852" name="Picture 4" descr="C:\Users\KAV-AGRO\Desktop\13.6.18\PIN-like prostate cancer\fig10geni0410.jpg"/>
          <p:cNvPicPr>
            <a:picLocks noChangeAspect="1" noChangeArrowheads="1"/>
          </p:cNvPicPr>
          <p:nvPr/>
        </p:nvPicPr>
        <p:blipFill>
          <a:blip r:embed="rId6" cstate="print"/>
          <a:srcRect/>
          <a:stretch>
            <a:fillRect/>
          </a:stretch>
        </p:blipFill>
        <p:spPr bwMode="auto">
          <a:xfrm>
            <a:off x="3851920" y="1700808"/>
            <a:ext cx="4576961" cy="243230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78850"/>
                                        </p:tgtEl>
                                      </p:cBhvr>
                                    </p:animEffect>
                                    <p:set>
                                      <p:cBhvr>
                                        <p:cTn id="12" dur="1" fill="hold">
                                          <p:stCondLst>
                                            <p:cond delay="499"/>
                                          </p:stCondLst>
                                        </p:cTn>
                                        <p:tgtEl>
                                          <p:spTgt spid="78850"/>
                                        </p:tgtEl>
                                        <p:attrNameLst>
                                          <p:attrName>style.visibility</p:attrName>
                                        </p:attrNameLst>
                                      </p:cBhvr>
                                      <p:to>
                                        <p:strVal val="hidden"/>
                                      </p:to>
                                    </p:set>
                                  </p:childTnLst>
                                </p:cTn>
                              </p:par>
                              <p:par>
                                <p:cTn id="13" presetID="9" presetClass="exit" presetSubtype="0" fill="hold" nodeType="withEffect">
                                  <p:stCondLst>
                                    <p:cond delay="0"/>
                                  </p:stCondLst>
                                  <p:childTnLst>
                                    <p:animEffect transition="out" filter="dissolve">
                                      <p:cBhvr>
                                        <p:cTn id="14" dur="500"/>
                                        <p:tgtEl>
                                          <p:spTgt spid="78851"/>
                                        </p:tgtEl>
                                      </p:cBhvr>
                                    </p:animEffect>
                                    <p:set>
                                      <p:cBhvr>
                                        <p:cTn id="15" dur="1" fill="hold">
                                          <p:stCondLst>
                                            <p:cond delay="499"/>
                                          </p:stCondLst>
                                        </p:cTn>
                                        <p:tgtEl>
                                          <p:spTgt spid="7885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dissolve">
                                      <p:cBhvr>
                                        <p:cTn id="20" dur="500"/>
                                        <p:tgtEl>
                                          <p:spTgt spid="4"/>
                                        </p:tgtEl>
                                      </p:cBhvr>
                                    </p:animEffect>
                                  </p:childTnLst>
                                </p:cTn>
                              </p:par>
                              <p:par>
                                <p:cTn id="21" presetID="9" presetClass="entr" presetSubtype="0" fill="hold" nodeType="withEffect">
                                  <p:stCondLst>
                                    <p:cond delay="0"/>
                                  </p:stCondLst>
                                  <p:childTnLst>
                                    <p:set>
                                      <p:cBhvr>
                                        <p:cTn id="22" dur="1" fill="hold">
                                          <p:stCondLst>
                                            <p:cond delay="0"/>
                                          </p:stCondLst>
                                        </p:cTn>
                                        <p:tgtEl>
                                          <p:spTgt spid="78852"/>
                                        </p:tgtEl>
                                        <p:attrNameLst>
                                          <p:attrName>style.visibility</p:attrName>
                                        </p:attrNameLst>
                                      </p:cBhvr>
                                      <p:to>
                                        <p:strVal val="visible"/>
                                      </p:to>
                                    </p:set>
                                    <p:animEffect transition="in" filter="dissolve">
                                      <p:cBhvr>
                                        <p:cTn id="23" dur="500"/>
                                        <p:tgtEl>
                                          <p:spTgt spid="78852"/>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dissolv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1843</TotalTime>
  <Words>2289</Words>
  <Application>Microsoft Office PowerPoint</Application>
  <PresentationFormat>Προβολή στην οθόνη (4:3)</PresentationFormat>
  <Paragraphs>170</Paragraphs>
  <Slides>50</Slides>
  <Notes>3</Notes>
  <HiddenSlides>0</HiddenSlides>
  <MMClips>0</MMClips>
  <ScaleCrop>false</ScaleCrop>
  <HeadingPairs>
    <vt:vector size="4" baseType="variant">
      <vt:variant>
        <vt:lpstr>Θέμα</vt:lpstr>
      </vt:variant>
      <vt:variant>
        <vt:i4>1</vt:i4>
      </vt:variant>
      <vt:variant>
        <vt:lpstr>Τίτλοι διαφανειών</vt:lpstr>
      </vt:variant>
      <vt:variant>
        <vt:i4>50</vt:i4>
      </vt:variant>
    </vt:vector>
  </HeadingPairs>
  <TitlesOfParts>
    <vt:vector size="51" baseType="lpstr">
      <vt:lpstr>Flow</vt:lpstr>
      <vt:lpstr>     Kομβικά σημεία  στην  επίλυση  διαγνωστικών προβλημάτων  ουρογεννητικής  νεοπλασματικής  ιστοπαθολογίας   </vt:lpstr>
      <vt:lpstr>Κλινικώς σημαντικά διαγνωστικά προβλήματα  ουρογεννητικής νεοπλασματικής ιστοπαθολογίας</vt:lpstr>
      <vt:lpstr>1ο Πρόβλημα: Νεοπλασματικές εξεργασίες προστατικών αδένων  μέσου ή μεγάλου μεγέθους,   με κλινικώς σημαντική διαφοροδιάγνωση.  </vt:lpstr>
      <vt:lpstr>ΚΛΙΝΙΚΗ ΣΗΜΑΣΙΑ  ΤΗΣ ΕΝ ΛΟΓΩ ΙΣΤΟΛΟΓΙΚΗΣ ΔΙΑΦΟΡΟΔΙΑΓΝΩΣΗΣ </vt:lpstr>
      <vt:lpstr>Κομβικά  διαφοροδιαγνωστικά σημεία </vt:lpstr>
      <vt:lpstr>Άτυπος ενδοπορικός πολλαπλασιασμός / Ενδοπορικό καρκίνωμα    Όψιμο γεγονός στη φυσική πορεία του συμβατικού κυψελιδικού προστατικού καρκίνου. Άτυπα, κυβοειδή κύτταρα με στρογγυλούς πυρήνες (κυψελιδικής μορφής κύτταρα). Παρακείμενο διηθητικό καρκίνωμα σχεδόν πάντα. Διατήρηση βασικού κυτταρικού στοίχου στο ενδοπορικό καρκίνωμα, τουλάχιστον εστιακώς. Αντίθετα με την PIN, πολυάριθμες συρρέουσες αδενικές δομές  με πολύ σύνθετη αρχιτεκτονική, πολύ έντονη  και σχετικά ανομοιόμορφη πυρηνική ατυπία μεταξύ των ατύπων  κυψελιδικών κυττάρων, μιτώσεις, πιθανή  η νέκρωση.  (ΔΔ: υψηλόβαθμη PIN= πρόδρομη αλλοίωση του προστατικού καρκίνου, ενίοτε μεταπίπτουσα σε διηθητικό καρκίνωμα)</vt:lpstr>
      <vt:lpstr>Παρουσίαση του PowerPoint</vt:lpstr>
      <vt:lpstr>Ηθμοειδές (συμβατικό) κυψελιδικό αδενοκαρκίνωμα  της περιφερικής ζώνης του προστάτη αδένα   αθροιστικού βαθμού κακοήθειας κατά Gleason 4+4=8. Παντελής η απουσία βασικού κυτταρικού στοίχου σε όλους τους ύποπτους αδένες.</vt:lpstr>
      <vt:lpstr>Το  δίκην PIN προστατικό αδενοκαρκίνωμα,  με κυψελιδική ή πορογενή μορφολογία, συνήθως δεν εμφανίζεται ως αμιγές. </vt:lpstr>
      <vt:lpstr>Παρουσίαση του PowerPoint</vt:lpstr>
      <vt:lpstr>Ενδοουρηθρικό, εν προκειμένω  θηλώδες, κλασικό πορογενές αδενοκαρκίνωμα </vt:lpstr>
      <vt:lpstr>Μεγάλοι αδένες με επιθήλιο της μορφής των πόρων Επιβάλλεται προσεκτική μελέτη της αρχιτεκτονικής, ώστε να ξεχωρίσουμε τη σχετικά απλή αρχιτεκτονική του δίκην PIN πορογενούς καρκινώματος αθροιστικού βαθμού κακοήθειας κατά Gleason 6 (3+3) (αρ. εικ.)  το οποίο συμπεριφέρεται σαν το αντιστοίχου βαθμού κακοήθειας κυψελιδικό αδενοκαρκίνωμα, από την πιο σύνθετη θηλώδη αρχιτεκτονική του κλασικού πορογενούς αδενοκαρκινώματος  αθροιστικού βαθμού κακοήθειας κατά Gleason 8 (4+4) (δεξιά εικ.)</vt:lpstr>
      <vt:lpstr> Ουροθηλιακό καρκίνωμα, πιθανότατα από την ουροδόχο κύστη,  με  ενδοεπιθηλιακή επέκταση στους περιουρηθραίους πόρους του προστάτη αδένα. Η εμπλοκή των πόρων οφείλει να διακριθεί  από τη διήθηση του υποστρώματος του προστάτη αδένα.</vt:lpstr>
      <vt:lpstr>Aντιδραστικής αρχής υπερπλασία φωλεών του Brunn Οι φωλιές είναι συνήθως μεγάλες, τοποθετημένες κατά κανόνα σε επιφανειακή μοίρα του χορίου , έχουν ομαλό σχήμα και διάταξη , γραμμική παρυφή και  δεν έχουν πουθενά κυτταρολογική ατυπία.</vt:lpstr>
      <vt:lpstr>Εμφωλεασμένης ποικιλίας  ουροθηλιακό καρκίνωμα (κακής πρόγνωσης, ιδιαίτερη ιστολογική ποικιλία)   </vt:lpstr>
      <vt:lpstr>Ανεστραμμένο ουροθηλιακό θήλωμα.  Πιθανώς προβάλλουσα αλλοίωση αλλά οπωσδήποτε με ανεστραμμένο πρότυπο, λεία επιφάνεια και απόν ή ελάχιστο  εξωφυτικό  θηλώδες  συστατικό.  Καλώς αφοριζόμενη αλλοίωση με ομαλή βάση. Απουσία διήθησης. Απούσα ή ελάχιστη κυτταρική ατυπία. Υποποικιλίες: κλασική δοκιδωτή ή αδενική.  Η ανεστραμμένη επέκταση ενός ουροθηλιακού καρκινώματος εντός φωλεών του Brunn  όφειλε να εμφανίζει μεγαλύτερη ατυπία και μεγαλύτερη μιτωτική δραστηριότητα ˙ συνήθως δε,  θα συνυπήρχε  θηλώδες συστατικό.</vt:lpstr>
      <vt:lpstr>Ανεστραμμένο, ομαλού περιγράμματος  πρότυπο ουροθηλιακού καρκινώματος με  ευμεγέθεις φωλεές εντός του χορίου  χωρίς διήθηση του χορίου (pTa στην αριστερή εικ.). Το ίδιο πρότυπο , εφόσον απαντά εντός του μυϊκού χιτώνα (εν τη απουσία εκκολπώματος)(δεξ. εικ., pT2)   και πέραν αυτού ( στους παρακυστικούς ιστούς και εντός του στρώματος του προστάτη αδένα )  θεωρείται  διηθητικό.</vt:lpstr>
      <vt:lpstr>Ουροθηλιακό καρκίνωμα in situ σε φωλεά του Brunn. Προσέξτε το ομαλό περίγραμμα παρά την υψηλόβαθμη κακοήθεια της αλλοίωσης και την απουσία ουσιώδους μεταβολής του στρώματος, ώστε να αποφύγετε την υπερδιάγνωση της εν λόγω αλλοίωσης ως διηθητικής.Επιβάλλεται σχολαστικός έλεγχος  του καλυπτηρίου επιθηλίου και συνεκτίμηση των ευρημάτων της προηγηθείσης κυτταρολογικής εξέτασης των ούρων.</vt:lpstr>
      <vt:lpstr>Διήθηση του χορίου στο πλαίσιο ανεστραμμένου προτύπου  (pT1)</vt:lpstr>
      <vt:lpstr>Παρουσίαση του PowerPoint</vt:lpstr>
      <vt:lpstr>Πρότυπα διήθησης  μυϊκού χιτώνα (εξωστήρα μυ).  pT2 ουροθηλιακό καρκίνωμα. Ένδειξη κυστεκτομής.</vt:lpstr>
      <vt:lpstr>Τόσο η διήθηση διάσπαρτων, απ’ άκρη σ’ άκρη του ιστοτεμαχίου, έστω λεπτυσμένων λείων μυϊκών στοιχείων του τοιχώματος της ουροδόχου κύστης όσο και η έντονη ανοσοδραστικότητα αυτών έναντι της «smoothelin» αμφότερα συνηγορούν υπέρ  διήθησης του μυϊκού χιτώνα  και όχι της βλεννογόνιας μυϊκής στοιβάδας ( οπότε στάδιο pT2 κι όχι pT1 ), καθώς προφανώς πρόκειται για διασπασμένες μυϊκές δεσμίδες του εξωστήρα μυ.</vt:lpstr>
      <vt:lpstr>2ο Πρόβλημα: Β)Σαφώς διηθητικές ποικιλίες ουροθηλιακών καρκινωμάτων   με  κλινικό  ενδιαφέρον</vt:lpstr>
      <vt:lpstr>Πρωτοπαθές (κατόπιν κλινικής επιβεβαίωσης) μικροκυτταρικό νευροενδοκρινικό καρκίνωμα  Μορφολογική η διάγνωση˙ όχι απαραίτητη η ανοσοϊστοθετικότητα της συναπτοφυσίνης , που, βέβαια, όταν διαπιστώνεται, αναφέρεται. Σε αντίθεση με το υψηλόβαθμης κακοήθειας ουροθηλιακό καρκίνωμα, το τυπικό μικροκυτταρικό καρκίνωμα της ουροδόχου εμφανίζει αρνητική ανοσοχρώση για την CK20 και το δείκτη p63. Παρά τη χημειοευαισθησία του,  σημαντική προγνωστική επιβάρυνση επιφέρει η ανεύρεση τέτοιας ποικιλίας ακόμα και ως συστατικού στο πλαίσιο ενός συμβατικού  in situ ( όπως στην αρ. εικ.)  ή διηθητικού ουροθηλιακού καρκινώματος, μειώνοντας τη διάμεση επιβίωση των αντίστοιχων καρκινοπαθών σε  11 μήνες.  </vt:lpstr>
      <vt:lpstr>Kαρκίνωμα  δίκην  λεμφοεπιθηλιώματος (EBV -) Αδιαφοροποίητα κύτταρα με συγκυτιακό πρότυπο, πλειόμορφους πυρήνες με προβάλλοντα πυρήνια, έντονη μιτωτική δραστηριότητα, προβάλλουσα φλεγμονώδης ανοσιακή αντίδραση. Όταν διαγιγνώσκονται σε διουρηθρικό υλικό, όσο αυτό βέβαια είναι  δυνατό,  αμιγή καρκινώματα δίκην λεμφοεπιθηλιώματος, αυτά ανταποκρίνονται περισσότερο στη συστηματική χημειοθεραπεία από το τυπικό ουροθηλιακό καρκίνωμα, παρέχοντας, αρχικά τουλάχιστον,  τη δυνατότητα  διάσωσης  της ουροδόχου κύστης.Σε επίπεδο πρόγνωσης, το παθολογοανατομικό στάδιο Τ είναι ο καθοριστικός παράγων.    </vt:lpstr>
      <vt:lpstr>Μικροθηλώδης ποικιλία ουροθηλιακού καρκινώματος Δεν αρκεί το επιφανειακό συστατικό για τη διάγνωση αυτής της επιθετικής ποικιλίας˙ η διάγνωση τίθεται από το διηθητικό συστατικό,  μόνο εφόσον  το τελευταίο ταυτοποιείται, οπότε η αντιμετώπιση είναι η κυστεκτομή ακόμα και στο στάδιο PT1. Η προβάλλουσα συρρίκνωση του στρώματος έχει πιθανώς ανεξάρτητη προγνωστική αξία , ανεξάρτητα από την κλασική μικροθηλώδη μορφολογία, η οποία όμως είναι  εκείνη που θέτει τη διάγνωση.  Αναζήτηση γνήσιων αγγειακών εμβόλων απαραίτητη λόγω της συνυπάρχουσας συρρίκνωσης.Πιθανοί  παρατηρούμενοι ψευδοαυλοί (κάτω δεξ. εικ.) δεν πρέπει να εκλαμβάνονται ως αδενική διαφοροποίηση. </vt:lpstr>
      <vt:lpstr>Το ουροθηλιακό καρκίνωμα με  ακανθώδη διαφοροποίηση  φαίνεται να  ανταποκρίνεται λιγότερο στις επικουρικές θεραπείες.  Το ουροθηλιακό καρκινικό στοιχείο είναι υψηλόβαθμης κακοήθειας.Το κακόηθες ακανθώδες επιθήλιο αντιστοιχεί συχνά σε φωλεές πολυγωνικών κυττάρων με στοιχεία  κερατινοποίησης ή μεσοκυττάριες άκανθες, αλλά μπορεί να αντιστοιχεί σε βασικόμορφα ή διαυγή κύτταρα.  Συστήνεται το ακανθώδες συστατικό να ποσοτικοποιείται.</vt:lpstr>
      <vt:lpstr>Παρουσίαση του PowerPoint</vt:lpstr>
      <vt:lpstr>Ραβδοειδής  [και σαρκωματοειδής (άνω τμήμα δεξ. εικ.)]  αποδιαφοροποίηση ΝΚΚ•   τουλάχιστον η πρώτη, από μόνη της, αυξάνει τον κίνδυνο θανάτου. Μεγάλα επιθηλιοειδή κύτταρα με κεντρικά ηωσινοφιλικά ενδοκυτταροπλασμικά εγκλείσματα. Ευμεγέθεις, έκκεντροι και ανώμαλοι πυρήνες με προβάλλοντα πυρήνια-βαθμός πυρηνιακής κακοήθειας: 4 κατά ISUP.  Ο ανοσοφαινότυπος είναι ανάλογος του μη ραβδοειδούς συστατικού [π.χ. CA IX (+)]. Το σαρκωματοειδές ΝΚΚ  δεν αποτελεί ανεξάρτητο τύπο ΝΚΚ γιατί αντιπροσωπεύει την ακραία υψηλόβαθμη κακοήθεια που μπορεί να φτάσουν  όλοι οι ιστολογικοί τύποι ΝΚΚ  (ίσως συχνότερα, το χρωμόφοβο ΝΚΚ). </vt:lpstr>
      <vt:lpstr> Θηλώδες ΝΚΚ τύπου 2 (πάνω  δεξ. εικ.):  συγκριτικά με τον τύπο 1, μεγαλύτερος πυρηνικός πλειομορφισμός, ψευδοστοιβάδωση στις μονές στοιβάδες που επενδύουν τις θηλές, πιο ηωσινόφιλα κύτταρα.  Ογκοκυτταρική υποποικιλία θηλώδους ΝΚΚ (κάτω δεξ. εικ.) :  θηλές ογκοκυττάρων με  άφθονο κυτταρόπλασμα και μη αλληλεπικαλυπτόμενους πυρήνες δίκην ογκοκυτώματος.  Σημειωτέον ότι η παρουσία θηλών είναι ασύμβατη με διάγνωση ογκοκυτώματος.  Η συμπεριφορά  της ογκοκυτταρικής ποικιλίας του θηλώδους ΝΚΚ είναι ανάλογη με τα τύπου 1 θηλώδη ΝΚΚ, ιδιαίτερα όταν η πυρηνιακή κακοήθεια  είναι  χαμηλόβαθμη.  </vt:lpstr>
      <vt:lpstr>ΝΚΚ στο πλαίσιο  συνδρόμου κληρονομικής λειομυωμάτωσης και ΝΚΚ :  ιδιαιτέρως προβάλλοντα, δίκην CMV εγκλείστων πυρήνια με περιπυρηνιακές άλω. Όψη μονόχωρου κυστικού όγκου. Συχνά προβάλλουσα θηλώδης αρχιτεκτονική, παχειές θηλές επενδυόμενες από μεγάλα κύτταρα με ηωσινόφιλο κυτταρόπλασμα. Κλινική συσχέτιση με λειομυώματα δέρματος και μήτρας, σημαντική. Τάση πρώιμης ευρείας διασποράς. </vt:lpstr>
      <vt:lpstr>Σωληνοκυστικό καρκίνωμα Aνάμειξη σωληνωδών σχηματισμών μικρού-μέσου μεγέθους και μικρο-/μακρο- κύστεων, κυτταρόπλασμα δίκην ογκοκυτώματος,συχνά με εμφάνιση δίκην παπουτσόπροκας,  ομοιόμορφα πυρηνικά χαρακτηριστικά με διακριτά πυρήνια. Γενικά, άριστη πρόγνωση.</vt:lpstr>
      <vt:lpstr>Καρκίνωμα σχετιζόμενο με διαμετάθεση της οικογένειας MiTF/TFE :  συχνή η θηλώδης αρχιτεκτονική με επένδυση κυττάρων με άφθονο, διαυγές έως ηωσινόφιλο κυτταρόπλασμα, περιορισμένη ή απούσα ανοσοχρώση πανκυτταροκερατίνης και ΕΜΑ, ανοσοϊστοθετικότητα των ΤFE3 (πυρηνική),  ΤFEB και της καθεψίνης Κ. Συνήθως νέοι σε ηλικία ασθενείς, με χειρότερη επιβίωση συγκριτικά με τους ασθενείς με θηλώδες ΝΚΚ. </vt:lpstr>
      <vt:lpstr>Πρωτοπαθές θυλακιώδες καρκίνωμα θυρεοειδικής  μορφολογίας  Σπανιότατο, συνήθως χαμηλού κακοήθους δυναμικού. Μακρο- και μικρο-θυλακιώδες αρχιτεκτονικό πρότυπο με ηωσινόφιλο ή δίκην κολλοειδούς, περιεχόμενο. Αμφίφιλο ή ηωσινόφιλο κυτταρόπλασμα, στρογγυλοί πυρήνες (ΔΔ από ογκοκύτωμα: απουσία περιοχών με φωλεές ογκοκυττάρων  εντός χαλαρού μυξοειδούς στρώματος). Σε αντίθεση με το θυρεοειδικής αρχής ανάλογο καρκίνωμα, το εν λόγω καρκίνωμα επιδεικνύει αρνητική  ανοσοχρώση της θυρεοσφαιρίνης και του TTF1.    </vt:lpstr>
      <vt:lpstr>NKK σχετιζόμενο με επίκτητη κυστική νόσο Συχνότατα κρύσταλλοι οξαλικού ασβεστίου εντός του όγκου. Κοσκινοειδής, θηλώδης ή συμπαγής αρχιτεκτονική. Άφθονο κοκκώδες ηωσινόφιλο κυτταρόπλασμα . Προβάλλοντα πυρήνια. Υπόστρωμα νεφρικής νόσου τελικού σταδίου με κύστεις. Γενικά, ήπια πορεία.   </vt:lpstr>
      <vt:lpstr>(Κλασικό) Ογκοκύτωμα Κεντρική περιοχή ουλοποίησης(στο 1/3 των περιπτώσεων ).  Μυξοειδές ή υαλινώδες υπόστρωμα.  Εμφωλεασμένο, κυψελιδώδες ή σωληνώδες πρότυπο. Στρογγυλοί, ομοιόμορφοι, κεντρικοί, μικροί πυρήνες με ομοιόμορφη κατανομή της χρωματίνης,  απουσία περιπυρηνικών άλων (δεξ. εικ.;). Ανοσοϊστοχημικώς: β ντιφενσίνη 1, παρβαλβουμίνη και ΚΙΤ (+), CK14 (+), βιμεντίνη ( - , ίσως εστιακά μόνο, + στην παρυφή της κεντρικής ουλής ή σε διάσπαρτες μικρές νεοπλασματικές συστάδες) CK7 ( - ή +μόνο  σε διάσπαρτα κύτταρα, ενίοτε πιο έντονη σε παγιδευμένες φωλιές συνήθως με διαυγές κυτταρόπλασμα, εντός της κεντρικής ουλής). H χειρουργική αφαίρεση επαρκεί θεραπευτικώς.  </vt:lpstr>
      <vt:lpstr>ΕΥΡΗΜΑΤΑ  ΑΣΥΜΒΑΤΑ ΜΕ ΔΙΑΓΝΩΣΗ ΟΓΚΟΚΥΤΩΜΑΤΟΣ</vt:lpstr>
      <vt:lpstr>(Κλασική) Ηωσινόφιλη υποποικιλία χρωμόφοβου ΝΚΚ</vt:lpstr>
      <vt:lpstr>Δυσταξινόμητος  υβριδιακός ογκοκυτταρικός/χρωμόφοβος όγκος Διπλός  ή τριπλός πληθυσμός ηωσινόφιλων κυττάρων (ογκοκυττάρων και χρωμόφοβων κυττάρων ή και ενδιάμεσων μορφών, οι τελευταίες  με στρογγυλά πυρηνικά περιγράμματα, χωρίς περιπυρηνικές άλως αλλά με  ποικίλου μεγέθους πυρήνες με μεγαλύτερου βαθμού ανώμαλη κατανομή της χρωματίνης και ορατά μακροπυρήνια˙ καλό είναι να αναφέρουμε ποιος  πληθυσμός  επικρατεί),  χαμηλότατη μιτωτική δραστηριότητα. Θεωρείται  χαμηλού κακοήθους δυναμικού υποκατηγορία χρωμόφοβου NΚΚ,  ακόμη καλύτερης πρόγνωσης από την  τυπική ηωσινόφιλη ποικιλία  του χρωμόφοβου ΝΚΚ . </vt:lpstr>
      <vt:lpstr>ΝΚΚ με ανεπάρκεια της ηλεκτρικής αφυδρογονάσης (SDH)   Ξεχωρίζει από το χρωμόφοβο ΝΚΚ,  καθώς εμφανίζει κυτταροπλασματικά κενοτόπια ή κροκιδώδη εγκλείσματα, και αρνητική ανοσοχρώση SDHB. Το 75% των  σπάνιων αυτών περιπτώσεων  είναι χαμηλόβαθμης κακοήθειας σε όλη τους την έκταση, στερούνται πηκτικής νέκρωσης και έχουν καλή πρόγνωση. </vt:lpstr>
      <vt:lpstr>Eπιθηλιοειδές αγγειομυολίπωμα (δίκην ογκοκυτώματος) Επιθετικότερη συμπεριφορά  από το συμβατικό αγγειομυολίπωμα αλλά σπάνιες οι μεταστάσεις.  Κυριαρχία επιθηλιοειδών κυττάρων. Ανώμαλη κοκκίωση κυτταροπλάσματος,  περιπυρηνική συμπύκνωσή του-περιφερική διαύγαση. Πυρηνική ατυπία, συχνές μιτώσεις. Η παρουσία λιποκυττάρων και δυσμορφικών αιμοφόρων αγγείων, πιθανώς σκληρυσμένων υπό μορφή χορδών υαλίνης,   άκρως επιβοηθητική για τη διάγνωση. Πιθανότητα κακοήθους εξαλλαγής επί πυρηνικής αναπλασίας, ατύπων μιτώσεων και γεωγραφικής νέκρωσης.  Ανοσοϊστοθετικότητα μελανοκυτταρικών δεικτών (με κατά κανόνα ταυτόχρονη αρνητική χρώση της πρωτεϊνης S100, ώστε να αποκλείεται το μελάνωμα). </vt:lpstr>
      <vt:lpstr>  4ο Πρόβλημα:  Ανάπτυξη κακοήθους νεοπλασίας σωματικής κατηγορίας σε έδαφος όγκων γεννητικών κυττάρων του όρχεως  </vt:lpstr>
      <vt:lpstr>Οι σωματικής κατηγορίας κακοήθεις νεοπλασίες  σε έδαφος τερατώματος, εντός ή εκτός του όρχεως, μπορεί να εμφανίζουν  είτε  απωστικό είτε  διηθητικό πρότυπο ανάπτυξης·  ξεχωρίζουν δε από άωρα τερατωματώδη συστατικά,  καθώς αυτές αποτελούνται υποχρεωτικώς από  έναν  αμιγή πληθυσμό  ατύπων, μεσεγχυματικών ή επιθηλιακών κυττάρων,  χωρίς παρεμβαλλόμενα άλλα τερατωματώδη συστατικά, που καταλαμβάνει τουλάχιστον ένα οπτικό πεδίο μικρής μεγέθυνσης  (Χ4,  διαμέτρου 5 χιλ.) </vt:lpstr>
      <vt:lpstr> Υπολειμματικά αδενικά στοιχεία τερατώματος σε οπισθοπεριτοναϊκή μάζα μετά από χημειοθεραπεία, εξού πιθανότατα και η κυτταρική τους ατυπία. Η ανάμειξή τους με άλλα  τερατωματώδη στοιχεία , ήτοι  με φωλιά κερατινοποιούμενων ακανθωδών κυττάρων (βέλος) και με κυτταρικό ατρακτόμορφο μεσεγχυματικό συστατικό (αντί του δεσμοπλαστικού στρώματος του καρκίνου) απομακρύνει τη διάγνωση  σωματικού αδενοκαρκινώματος.</vt:lpstr>
      <vt:lpstr>Ατυπία συχνά παρατηρείται σε στοιχεία τερατώματος όπου όμως πρέπει να διατηρείται μια σχετικά οργανωμένη ανάμειξη των άτυπων δομών τόσο με άλλες τερατωματώδεις δομές  (πάνω εικόνες) όσο και, πιθανότατα, με συστατικά άλλων ποικιλιών ΟΓΚ. Η μετά από θεραπευτικούς χειρισμούς ατυπία είναι συνήθως διάχυτη και στερείται της οζώδους ή διηθητικής ανάπτυξης  (βλ. κάτω δεξιά εικόνα) ενός αμιγούς άτυπου κυτταρικού πληθυσμού.</vt:lpstr>
      <vt:lpstr>Δευτερογενής ανάπτυξη σωματικής κατηγορίας αδενοκαρκινώματος, εν προκειμένω βλεννώδους ποικιλίας, σε έδαφος υπολειμματικών στοιχείων τερατώματος, μετά από χημειοθεραπεία. Για τη μετάπτωση ενός τερατώματος  σε καρκίνωμα επιβάλλεται η αναγνώριση σαφούς διηθητικής ανάπτυξης, κατά κανόνα εντός δεσμοπλαστικού υποστρώματος.</vt:lpstr>
      <vt:lpstr>Αδενικό πρότυπο διάταξης νεοπλασματικών κυττάρων  όγκου λεκιθικού ασκού (ΟΛΑ). Σωληνώδεις δομές είτε απλές είτε σύνθετες, αλληλοσυνδεόμενες, συχνά με εντερική διαφοροποίηση, στερούμενες όμως λείας μυϊκής επένδυσης - εν αντιθέσει  με πολλούς αδένες τερατωμάτων - ή  προσομοιάζουσες με ενδομητρικούς αδένες εκκριτικής φάσης  με ψηλά, κιονοειδή κύτταρα και υποπυρηνικά κενοτόπια (δεξ. εικόνα).  Πριν  διαγνωσθεί σωματικής κατηγορίας αδενοκαρκίνωμα σε έφαφος ΟΓΚ, κυρίως τερατώματος,  πρέπει να αποκλειστούν τα αδενικά πρότυπα του ΟΛΑ.</vt:lpstr>
      <vt:lpstr>Mεταστατικός όγκος λεκιθικού ασκού (ΟΛΑ) στο ήπαρ με σαρκωματοειδές  ατρακτοκυτταρικό πρότυπο και υποσημαινόμενο σχηματισμό  χαρακτηριστικών για τον ΟΛΑ, δικτυωτών ή δακτυλιοειδών δομών. Η ανομοιογενής ανοσοϊστοθετικότητα των ατρακτόμορφων κυττάρων στην κερατίνη επίσης συνηγορεί υπέρ ΟΛΑ. Θεραπευτικά, η χειρουργική εξαίρεση είναι προτιμότερη της συνέχισης χημειοθεραπείας για ΟΓΚ, καθώς το μετά από χημειοθεραπεία ανιχνευόμενο σαρκωματοειδές πρότυπο του όγκου  λεκιθικού ασκού συμπεριφέρεται ανάλογα με δευτερογενές σωματικό σάρκωμα προερχόμενο από ΟΓΚ. </vt:lpstr>
      <vt:lpstr>H αφομοίωση της θεωρίας μέσω της  πράξης   στα ιατρικά συγγράμματα. A. C. Lazaris (ed.) CLINICAL GENITOURINARY PATHOLOGY :  A Case-based Learning Approach. SPRINGER,  Berlin 2018.</vt:lpstr>
      <vt:lpstr>Δήμητρα  Παπαγεωργίου :  Κύματα στην παραλία Ποσείδι  (Κασσάνδρας)</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αγαπουλακι</dc:creator>
  <cp:lastModifiedBy>Νεφέλη</cp:lastModifiedBy>
  <cp:revision>254</cp:revision>
  <dcterms:created xsi:type="dcterms:W3CDTF">2018-03-22T15:22:38Z</dcterms:created>
  <dcterms:modified xsi:type="dcterms:W3CDTF">2019-04-18T15:57:58Z</dcterms:modified>
</cp:coreProperties>
</file>