
<file path=[Content_Types].xml><?xml version="1.0" encoding="utf-8"?>
<Types xmlns="http://schemas.openxmlformats.org/package/2006/content-types">
  <Default Extension="png" ContentType="image/png"/>
  <Default Extension="wmf" ContentType="image/x-wmf"/>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56" r:id="rId2"/>
    <p:sldId id="271" r:id="rId3"/>
    <p:sldId id="272" r:id="rId4"/>
    <p:sldId id="273" r:id="rId5"/>
    <p:sldId id="275" r:id="rId6"/>
    <p:sldId id="276" r:id="rId7"/>
    <p:sldId id="266" r:id="rId8"/>
    <p:sldId id="269" r:id="rId9"/>
    <p:sldId id="270" r:id="rId10"/>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3" d="100"/>
          <a:sy n="83" d="100"/>
        </p:scale>
        <p:origin x="-1426" y="-77"/>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l-GR"/>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267E14D-CACF-4C2E-A808-54B740DC4ED5}" type="datetimeFigureOut">
              <a:rPr lang="el-GR" smtClean="0"/>
              <a:t>25/9/2019</a:t>
            </a:fld>
            <a:endParaRPr lang="el-GR"/>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l-GR"/>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l-G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5F6CDBE-A4E7-4995-B01B-B59652AF97F0}" type="slidenum">
              <a:rPr lang="el-GR" smtClean="0"/>
              <a:t>‹#›</a:t>
            </a:fld>
            <a:endParaRPr lang="el-GR"/>
          </a:p>
        </p:txBody>
      </p:sp>
    </p:spTree>
    <p:extLst>
      <p:ext uri="{BB962C8B-B14F-4D97-AF65-F5344CB8AC3E}">
        <p14:creationId xmlns:p14="http://schemas.microsoft.com/office/powerpoint/2010/main" val="4060259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l-GR"/>
          </a:p>
        </p:txBody>
      </p:sp>
      <p:sp>
        <p:nvSpPr>
          <p:cNvPr id="4" name="Date Placeholder 3"/>
          <p:cNvSpPr>
            <a:spLocks noGrp="1"/>
          </p:cNvSpPr>
          <p:nvPr>
            <p:ph type="dt" sz="half" idx="10"/>
          </p:nvPr>
        </p:nvSpPr>
        <p:spPr/>
        <p:txBody>
          <a:bodyPr/>
          <a:lstStyle/>
          <a:p>
            <a:fld id="{866CA864-9F62-4918-94C3-49A33C3F0941}" type="datetimeFigureOut">
              <a:rPr lang="el-GR" smtClean="0"/>
              <a:t>25/9/2019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E58F72B-1767-4E4D-B5BA-BDEC44A52503}" type="slidenum">
              <a:rPr lang="el-GR" smtClean="0"/>
              <a:t>‹#›</a:t>
            </a:fld>
            <a:endParaRPr lang="el-GR"/>
          </a:p>
        </p:txBody>
      </p:sp>
    </p:spTree>
    <p:extLst>
      <p:ext uri="{BB962C8B-B14F-4D97-AF65-F5344CB8AC3E}">
        <p14:creationId xmlns:p14="http://schemas.microsoft.com/office/powerpoint/2010/main" val="2682637326"/>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866CA864-9F62-4918-94C3-49A33C3F0941}" type="datetimeFigureOut">
              <a:rPr lang="el-GR" smtClean="0"/>
              <a:t>25/9/2019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E58F72B-1767-4E4D-B5BA-BDEC44A52503}" type="slidenum">
              <a:rPr lang="el-GR" smtClean="0"/>
              <a:t>‹#›</a:t>
            </a:fld>
            <a:endParaRPr lang="el-GR"/>
          </a:p>
        </p:txBody>
      </p:sp>
    </p:spTree>
    <p:extLst>
      <p:ext uri="{BB962C8B-B14F-4D97-AF65-F5344CB8AC3E}">
        <p14:creationId xmlns:p14="http://schemas.microsoft.com/office/powerpoint/2010/main" val="1115831614"/>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866CA864-9F62-4918-94C3-49A33C3F0941}" type="datetimeFigureOut">
              <a:rPr lang="el-GR" smtClean="0"/>
              <a:t>25/9/2019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E58F72B-1767-4E4D-B5BA-BDEC44A52503}" type="slidenum">
              <a:rPr lang="el-GR" smtClean="0"/>
              <a:t>‹#›</a:t>
            </a:fld>
            <a:endParaRPr lang="el-GR"/>
          </a:p>
        </p:txBody>
      </p:sp>
    </p:spTree>
    <p:extLst>
      <p:ext uri="{BB962C8B-B14F-4D97-AF65-F5344CB8AC3E}">
        <p14:creationId xmlns:p14="http://schemas.microsoft.com/office/powerpoint/2010/main" val="1148680978"/>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10"/>
          </p:nvPr>
        </p:nvSpPr>
        <p:spPr/>
        <p:txBody>
          <a:bodyPr/>
          <a:lstStyle/>
          <a:p>
            <a:fld id="{866CA864-9F62-4918-94C3-49A33C3F0941}" type="datetimeFigureOut">
              <a:rPr lang="el-GR" smtClean="0"/>
              <a:t>25/9/2019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E58F72B-1767-4E4D-B5BA-BDEC44A52503}" type="slidenum">
              <a:rPr lang="el-GR" smtClean="0"/>
              <a:t>‹#›</a:t>
            </a:fld>
            <a:endParaRPr lang="el-GR"/>
          </a:p>
        </p:txBody>
      </p:sp>
    </p:spTree>
    <p:extLst>
      <p:ext uri="{BB962C8B-B14F-4D97-AF65-F5344CB8AC3E}">
        <p14:creationId xmlns:p14="http://schemas.microsoft.com/office/powerpoint/2010/main" val="4047109657"/>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66CA864-9F62-4918-94C3-49A33C3F0941}" type="datetimeFigureOut">
              <a:rPr lang="el-GR" smtClean="0"/>
              <a:t>25/9/2019</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5E58F72B-1767-4E4D-B5BA-BDEC44A52503}" type="slidenum">
              <a:rPr lang="el-GR" smtClean="0"/>
              <a:t>‹#›</a:t>
            </a:fld>
            <a:endParaRPr lang="el-GR"/>
          </a:p>
        </p:txBody>
      </p:sp>
    </p:spTree>
    <p:extLst>
      <p:ext uri="{BB962C8B-B14F-4D97-AF65-F5344CB8AC3E}">
        <p14:creationId xmlns:p14="http://schemas.microsoft.com/office/powerpoint/2010/main" val="1659782614"/>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Date Placeholder 4"/>
          <p:cNvSpPr>
            <a:spLocks noGrp="1"/>
          </p:cNvSpPr>
          <p:nvPr>
            <p:ph type="dt" sz="half" idx="10"/>
          </p:nvPr>
        </p:nvSpPr>
        <p:spPr/>
        <p:txBody>
          <a:bodyPr/>
          <a:lstStyle/>
          <a:p>
            <a:fld id="{866CA864-9F62-4918-94C3-49A33C3F0941}" type="datetimeFigureOut">
              <a:rPr lang="el-GR" smtClean="0"/>
              <a:t>25/9/2019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E58F72B-1767-4E4D-B5BA-BDEC44A52503}" type="slidenum">
              <a:rPr lang="el-GR" smtClean="0"/>
              <a:t>‹#›</a:t>
            </a:fld>
            <a:endParaRPr lang="el-GR"/>
          </a:p>
        </p:txBody>
      </p:sp>
    </p:spTree>
    <p:extLst>
      <p:ext uri="{BB962C8B-B14F-4D97-AF65-F5344CB8AC3E}">
        <p14:creationId xmlns:p14="http://schemas.microsoft.com/office/powerpoint/2010/main" val="555773339"/>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7" name="Date Placeholder 6"/>
          <p:cNvSpPr>
            <a:spLocks noGrp="1"/>
          </p:cNvSpPr>
          <p:nvPr>
            <p:ph type="dt" sz="half" idx="10"/>
          </p:nvPr>
        </p:nvSpPr>
        <p:spPr/>
        <p:txBody>
          <a:bodyPr/>
          <a:lstStyle/>
          <a:p>
            <a:fld id="{866CA864-9F62-4918-94C3-49A33C3F0941}" type="datetimeFigureOut">
              <a:rPr lang="el-GR" smtClean="0"/>
              <a:t>25/9/2019</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5E58F72B-1767-4E4D-B5BA-BDEC44A52503}" type="slidenum">
              <a:rPr lang="el-GR" smtClean="0"/>
              <a:t>‹#›</a:t>
            </a:fld>
            <a:endParaRPr lang="el-GR"/>
          </a:p>
        </p:txBody>
      </p:sp>
    </p:spTree>
    <p:extLst>
      <p:ext uri="{BB962C8B-B14F-4D97-AF65-F5344CB8AC3E}">
        <p14:creationId xmlns:p14="http://schemas.microsoft.com/office/powerpoint/2010/main" val="3579956263"/>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l-GR"/>
          </a:p>
        </p:txBody>
      </p:sp>
      <p:sp>
        <p:nvSpPr>
          <p:cNvPr id="3" name="Date Placeholder 2"/>
          <p:cNvSpPr>
            <a:spLocks noGrp="1"/>
          </p:cNvSpPr>
          <p:nvPr>
            <p:ph type="dt" sz="half" idx="10"/>
          </p:nvPr>
        </p:nvSpPr>
        <p:spPr/>
        <p:txBody>
          <a:bodyPr/>
          <a:lstStyle/>
          <a:p>
            <a:fld id="{866CA864-9F62-4918-94C3-49A33C3F0941}" type="datetimeFigureOut">
              <a:rPr lang="el-GR" smtClean="0"/>
              <a:t>25/9/2019</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5E58F72B-1767-4E4D-B5BA-BDEC44A52503}" type="slidenum">
              <a:rPr lang="el-GR" smtClean="0"/>
              <a:t>‹#›</a:t>
            </a:fld>
            <a:endParaRPr lang="el-GR"/>
          </a:p>
        </p:txBody>
      </p:sp>
    </p:spTree>
    <p:extLst>
      <p:ext uri="{BB962C8B-B14F-4D97-AF65-F5344CB8AC3E}">
        <p14:creationId xmlns:p14="http://schemas.microsoft.com/office/powerpoint/2010/main" val="2125914236"/>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66CA864-9F62-4918-94C3-49A33C3F0941}" type="datetimeFigureOut">
              <a:rPr lang="el-GR" smtClean="0"/>
              <a:t>25/9/2019</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5E58F72B-1767-4E4D-B5BA-BDEC44A52503}" type="slidenum">
              <a:rPr lang="el-GR" smtClean="0"/>
              <a:t>‹#›</a:t>
            </a:fld>
            <a:endParaRPr lang="el-GR"/>
          </a:p>
        </p:txBody>
      </p:sp>
    </p:spTree>
    <p:extLst>
      <p:ext uri="{BB962C8B-B14F-4D97-AF65-F5344CB8AC3E}">
        <p14:creationId xmlns:p14="http://schemas.microsoft.com/office/powerpoint/2010/main" val="3899012607"/>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6CA864-9F62-4918-94C3-49A33C3F0941}" type="datetimeFigureOut">
              <a:rPr lang="el-GR" smtClean="0"/>
              <a:t>25/9/2019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E58F72B-1767-4E4D-B5BA-BDEC44A52503}" type="slidenum">
              <a:rPr lang="el-GR" smtClean="0"/>
              <a:t>‹#›</a:t>
            </a:fld>
            <a:endParaRPr lang="el-GR"/>
          </a:p>
        </p:txBody>
      </p:sp>
    </p:spTree>
    <p:extLst>
      <p:ext uri="{BB962C8B-B14F-4D97-AF65-F5344CB8AC3E}">
        <p14:creationId xmlns:p14="http://schemas.microsoft.com/office/powerpoint/2010/main" val="2805604552"/>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66CA864-9F62-4918-94C3-49A33C3F0941}" type="datetimeFigureOut">
              <a:rPr lang="el-GR" smtClean="0"/>
              <a:t>25/9/2019</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5E58F72B-1767-4E4D-B5BA-BDEC44A52503}" type="slidenum">
              <a:rPr lang="el-GR" smtClean="0"/>
              <a:t>‹#›</a:t>
            </a:fld>
            <a:endParaRPr lang="el-GR"/>
          </a:p>
        </p:txBody>
      </p:sp>
    </p:spTree>
    <p:extLst>
      <p:ext uri="{BB962C8B-B14F-4D97-AF65-F5344CB8AC3E}">
        <p14:creationId xmlns:p14="http://schemas.microsoft.com/office/powerpoint/2010/main" val="366155551"/>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66CA864-9F62-4918-94C3-49A33C3F0941}" type="datetimeFigureOut">
              <a:rPr lang="el-GR" smtClean="0"/>
              <a:t>25/9/2019</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58F72B-1767-4E4D-B5BA-BDEC44A52503}" type="slidenum">
              <a:rPr lang="el-GR" smtClean="0"/>
              <a:t>‹#›</a:t>
            </a:fld>
            <a:endParaRPr lang="el-GR"/>
          </a:p>
        </p:txBody>
      </p:sp>
    </p:spTree>
    <p:extLst>
      <p:ext uri="{BB962C8B-B14F-4D97-AF65-F5344CB8AC3E}">
        <p14:creationId xmlns:p14="http://schemas.microsoft.com/office/powerpoint/2010/main" val="403279924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wmf"/><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1958975"/>
            <a:ext cx="7772400" cy="1470025"/>
          </a:xfrm>
          <a:solidFill>
            <a:srgbClr val="C00000"/>
          </a:solidFill>
        </p:spPr>
        <p:txBody>
          <a:bodyPr>
            <a:noAutofit/>
          </a:bodyPr>
          <a:lstStyle/>
          <a:p>
            <a:r>
              <a:rPr lang="el-GR" b="1" dirty="0" smtClean="0">
                <a:solidFill>
                  <a:srgbClr val="FFFF00"/>
                </a:solidFill>
                <a:latin typeface="Arial" panose="020B0604020202020204" pitchFamily="34" charset="0"/>
                <a:cs typeface="Arial" panose="020B0604020202020204" pitchFamily="34" charset="0"/>
              </a:rPr>
              <a:t>ΕΠΑΦΗ ΜΕ ΤΟΝ ΑΣΘΕΝΗ</a:t>
            </a:r>
            <a:endParaRPr lang="el-GR" b="1" dirty="0">
              <a:solidFill>
                <a:srgbClr val="FFFF00"/>
              </a:solidFill>
              <a:latin typeface="Arial" panose="020B0604020202020204" pitchFamily="34" charset="0"/>
              <a:cs typeface="Arial" panose="020B0604020202020204" pitchFamily="34" charset="0"/>
            </a:endParaRPr>
          </a:p>
        </p:txBody>
      </p:sp>
      <p:sp>
        <p:nvSpPr>
          <p:cNvPr id="5" name="Title 1"/>
          <p:cNvSpPr txBox="1">
            <a:spLocks/>
          </p:cNvSpPr>
          <p:nvPr/>
        </p:nvSpPr>
        <p:spPr>
          <a:xfrm>
            <a:off x="457200" y="274638"/>
            <a:ext cx="8229600" cy="1143000"/>
          </a:xfrm>
          <a:prstGeom prst="rect">
            <a:avLst/>
          </a:prstGeom>
        </p:spPr>
        <p:txBody>
          <a:bodyPr vert="horz" lIns="91440" tIns="45720" rIns="91440" bIns="45720" rtlCol="0" anchor="ctr">
            <a:normAutofit fontScale="45000" lnSpcReduction="20000"/>
          </a:bodyPr>
          <a:lstStyle>
            <a:lvl1pPr algn="ctr" defTabSz="914400" rtl="0" eaLnBrk="1" latinLnBrk="0" hangingPunct="1">
              <a:spcBef>
                <a:spcPct val="0"/>
              </a:spcBef>
              <a:buNone/>
              <a:defRPr sz="4400" kern="1200">
                <a:solidFill>
                  <a:schemeClr val="tx1"/>
                </a:solidFill>
                <a:latin typeface="+mj-lt"/>
                <a:ea typeface="+mj-ea"/>
                <a:cs typeface="+mj-cs"/>
              </a:defRPr>
            </a:lvl1pPr>
          </a:lstStyle>
          <a:p>
            <a:r>
              <a:rPr lang="el-GR" b="1" dirty="0" smtClean="0">
                <a:solidFill>
                  <a:schemeClr val="tx2"/>
                </a:solidFill>
                <a:latin typeface="Arial" panose="020B0604020202020204" pitchFamily="34" charset="0"/>
                <a:cs typeface="Arial" panose="020B0604020202020204" pitchFamily="34" charset="0"/>
              </a:rPr>
              <a:t>ΕΘΝΙΚΟ &amp; ΚΑΠΟΔΙΣΤΡΙΑΚΟ ΠΑΝΕΠΙΣΤΗΜΙΟ ΑΘΗΝΩΝ</a:t>
            </a:r>
            <a:br>
              <a:rPr lang="el-GR" b="1" dirty="0" smtClean="0">
                <a:solidFill>
                  <a:schemeClr val="tx2"/>
                </a:solidFill>
                <a:latin typeface="Arial" panose="020B0604020202020204" pitchFamily="34" charset="0"/>
                <a:cs typeface="Arial" panose="020B0604020202020204" pitchFamily="34" charset="0"/>
              </a:rPr>
            </a:br>
            <a:r>
              <a:rPr lang="el-GR" b="1" dirty="0" smtClean="0">
                <a:solidFill>
                  <a:schemeClr val="tx2"/>
                </a:solidFill>
                <a:latin typeface="Arial" panose="020B0604020202020204" pitchFamily="34" charset="0"/>
                <a:cs typeface="Arial" panose="020B0604020202020204" pitchFamily="34" charset="0"/>
              </a:rPr>
              <a:t>ΙΑΤΡΙΚΗ ΣΧΟΛΗ</a:t>
            </a:r>
            <a:br>
              <a:rPr lang="el-GR" b="1" dirty="0" smtClean="0">
                <a:solidFill>
                  <a:schemeClr val="tx2"/>
                </a:solidFill>
                <a:latin typeface="Arial" panose="020B0604020202020204" pitchFamily="34" charset="0"/>
                <a:cs typeface="Arial" panose="020B0604020202020204" pitchFamily="34" charset="0"/>
              </a:rPr>
            </a:br>
            <a:r>
              <a:rPr lang="el-GR" b="1" dirty="0" smtClean="0">
                <a:solidFill>
                  <a:schemeClr val="tx2"/>
                </a:solidFill>
                <a:latin typeface="Arial" panose="020B0604020202020204" pitchFamily="34" charset="0"/>
                <a:cs typeface="Arial" panose="020B0604020202020204" pitchFamily="34" charset="0"/>
              </a:rPr>
              <a:t>Δ΄ΠΑΘΟΛΟΓΙΚΗ ΚΛΙΝΙΚΗ</a:t>
            </a:r>
            <a:br>
              <a:rPr lang="el-GR" b="1" dirty="0" smtClean="0">
                <a:solidFill>
                  <a:schemeClr val="tx2"/>
                </a:solidFill>
                <a:latin typeface="Arial" panose="020B0604020202020204" pitchFamily="34" charset="0"/>
                <a:cs typeface="Arial" panose="020B0604020202020204" pitchFamily="34" charset="0"/>
              </a:rPr>
            </a:br>
            <a:r>
              <a:rPr lang="el-GR" b="1" dirty="0" smtClean="0">
                <a:solidFill>
                  <a:schemeClr val="tx2"/>
                </a:solidFill>
                <a:latin typeface="Arial" panose="020B0604020202020204" pitchFamily="34" charset="0"/>
                <a:cs typeface="Arial" panose="020B0604020202020204" pitchFamily="34" charset="0"/>
              </a:rPr>
              <a:t>Διευθυντής: Καθηγητής Δ. Τ. Μπούμπας</a:t>
            </a:r>
            <a:endParaRPr lang="el-GR" b="1" dirty="0">
              <a:solidFill>
                <a:schemeClr val="tx2"/>
              </a:solidFill>
              <a:latin typeface="Arial" panose="020B0604020202020204" pitchFamily="34" charset="0"/>
              <a:cs typeface="Arial" panose="020B0604020202020204" pitchFamily="34" charset="0"/>
            </a:endParaRPr>
          </a:p>
        </p:txBody>
      </p:sp>
      <p:sp>
        <p:nvSpPr>
          <p:cNvPr id="8" name="Rectangle 7"/>
          <p:cNvSpPr>
            <a:spLocks noGrp="1" noChangeArrowheads="1"/>
          </p:cNvSpPr>
          <p:nvPr>
            <p:ph type="subTitle" idx="1"/>
          </p:nvPr>
        </p:nvSpPr>
        <p:spPr>
          <a:xfrm>
            <a:off x="1180934" y="3793861"/>
            <a:ext cx="7553678" cy="1752600"/>
          </a:xfrm>
        </p:spPr>
        <p:txBody>
          <a:bodyPr>
            <a:noAutofit/>
          </a:bodyPr>
          <a:lstStyle/>
          <a:p>
            <a:pPr algn="r" eaLnBrk="1" hangingPunct="1">
              <a:lnSpc>
                <a:spcPct val="80000"/>
              </a:lnSpc>
            </a:pPr>
            <a:r>
              <a:rPr lang="el-GR" sz="2800" b="1" i="1" dirty="0" smtClean="0">
                <a:solidFill>
                  <a:schemeClr val="tx1"/>
                </a:solidFill>
                <a:latin typeface="Arial" charset="0"/>
              </a:rPr>
              <a:t>Ε. Ι. Γιαμαρέλλος-Μπουρμπούλης</a:t>
            </a:r>
          </a:p>
          <a:p>
            <a:pPr algn="r" eaLnBrk="1" hangingPunct="1">
              <a:lnSpc>
                <a:spcPct val="80000"/>
              </a:lnSpc>
            </a:pPr>
            <a:endParaRPr lang="en-US" sz="2400" dirty="0" smtClean="0">
              <a:solidFill>
                <a:schemeClr val="tx1"/>
              </a:solidFill>
              <a:latin typeface="Arial" charset="0"/>
            </a:endParaRPr>
          </a:p>
          <a:p>
            <a:pPr algn="r" eaLnBrk="1" hangingPunct="1">
              <a:lnSpc>
                <a:spcPct val="80000"/>
              </a:lnSpc>
            </a:pPr>
            <a:r>
              <a:rPr lang="el-GR" sz="2000" dirty="0" smtClean="0">
                <a:solidFill>
                  <a:schemeClr val="tx1"/>
                </a:solidFill>
                <a:latin typeface="Arial" charset="0"/>
              </a:rPr>
              <a:t>Καθηγητής Παθολογίας</a:t>
            </a:r>
          </a:p>
          <a:p>
            <a:pPr algn="r" eaLnBrk="1" hangingPunct="1">
              <a:lnSpc>
                <a:spcPct val="80000"/>
              </a:lnSpc>
            </a:pPr>
            <a:r>
              <a:rPr lang="el-GR" sz="2000" dirty="0" smtClean="0">
                <a:solidFill>
                  <a:schemeClr val="tx1"/>
                </a:solidFill>
                <a:latin typeface="Arial" charset="0"/>
              </a:rPr>
              <a:t>Δ΄Παθολογική Κλινική</a:t>
            </a:r>
          </a:p>
          <a:p>
            <a:pPr algn="r" eaLnBrk="1" hangingPunct="1">
              <a:lnSpc>
                <a:spcPct val="80000"/>
              </a:lnSpc>
            </a:pPr>
            <a:r>
              <a:rPr lang="el-GR" sz="2000" dirty="0" smtClean="0">
                <a:solidFill>
                  <a:schemeClr val="tx1"/>
                </a:solidFill>
                <a:latin typeface="Arial" charset="0"/>
              </a:rPr>
              <a:t>Ιατρική Σχολή Πανεπιστημίου Αθηνών</a:t>
            </a:r>
          </a:p>
          <a:p>
            <a:pPr algn="r" eaLnBrk="1" hangingPunct="1">
              <a:lnSpc>
                <a:spcPct val="80000"/>
              </a:lnSpc>
            </a:pPr>
            <a:endParaRPr lang="el-GR" sz="2000" dirty="0" smtClean="0">
              <a:solidFill>
                <a:schemeClr val="tx1"/>
              </a:solidFill>
              <a:latin typeface="Arial" charset="0"/>
            </a:endParaRPr>
          </a:p>
          <a:p>
            <a:pPr algn="r" eaLnBrk="1" hangingPunct="1">
              <a:lnSpc>
                <a:spcPct val="80000"/>
              </a:lnSpc>
            </a:pPr>
            <a:r>
              <a:rPr lang="en-US" sz="2000" dirty="0" err="1" smtClean="0">
                <a:solidFill>
                  <a:schemeClr val="tx1"/>
                </a:solidFill>
                <a:latin typeface="Arial" charset="0"/>
              </a:rPr>
              <a:t>Gastprofessor</a:t>
            </a:r>
            <a:r>
              <a:rPr lang="en-US" sz="2000" dirty="0" smtClean="0">
                <a:solidFill>
                  <a:schemeClr val="tx1"/>
                </a:solidFill>
                <a:latin typeface="Arial" charset="0"/>
              </a:rPr>
              <a:t>, Center for Sepsis Control and Care, </a:t>
            </a:r>
          </a:p>
          <a:p>
            <a:pPr algn="r" eaLnBrk="1" hangingPunct="1">
              <a:lnSpc>
                <a:spcPct val="80000"/>
              </a:lnSpc>
            </a:pPr>
            <a:r>
              <a:rPr lang="en-US" sz="2000" dirty="0" smtClean="0">
                <a:solidFill>
                  <a:schemeClr val="tx1"/>
                </a:solidFill>
                <a:latin typeface="Arial" charset="0"/>
              </a:rPr>
              <a:t>Jena University Hospital, </a:t>
            </a:r>
            <a:r>
              <a:rPr lang="en-US" sz="2000" dirty="0" smtClean="0">
                <a:solidFill>
                  <a:schemeClr val="tx1"/>
                </a:solidFill>
                <a:latin typeface="Arial" charset="0"/>
                <a:cs typeface="Arial" charset="0"/>
              </a:rPr>
              <a:t>Deutschland</a:t>
            </a:r>
          </a:p>
        </p:txBody>
      </p:sp>
      <p:pic>
        <p:nvPicPr>
          <p:cNvPr id="9" name="Picture 8"/>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9998" y="5735498"/>
            <a:ext cx="1123814" cy="10934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descr="CSCC_CO_030"/>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21800" y="5876785"/>
            <a:ext cx="1480164" cy="797396"/>
          </a:xfrm>
          <a:prstGeom prst="rect">
            <a:avLst/>
          </a:prstGeom>
          <a:noFill/>
          <a:ln>
            <a:noFill/>
          </a:ln>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55" y="3649845"/>
            <a:ext cx="2867025" cy="1647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36719018"/>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b="1" dirty="0" smtClean="0">
                <a:solidFill>
                  <a:schemeClr val="tx2"/>
                </a:solidFill>
                <a:latin typeface="Arial" panose="020B0604020202020204" pitchFamily="34" charset="0"/>
                <a:cs typeface="Arial" panose="020B0604020202020204" pitchFamily="34" charset="0"/>
              </a:rPr>
              <a:t>ΚΥΡΙΟΣ ΕΚΠΑΙΔΕΥΤΙΚΟΣ ΣΤΟΧΟΣ </a:t>
            </a:r>
            <a:endParaRPr lang="el-GR" sz="3600" b="1" dirty="0">
              <a:solidFill>
                <a:schemeClr val="tx2"/>
              </a:solidFill>
              <a:latin typeface="Arial" panose="020B0604020202020204" pitchFamily="34" charset="0"/>
              <a:cs typeface="Arial" panose="020B0604020202020204" pitchFamily="34" charset="0"/>
            </a:endParaRPr>
          </a:p>
        </p:txBody>
      </p:sp>
      <p:sp>
        <p:nvSpPr>
          <p:cNvPr id="4" name="Content Placeholder 2"/>
          <p:cNvSpPr txBox="1">
            <a:spLocks/>
          </p:cNvSpPr>
          <p:nvPr/>
        </p:nvSpPr>
        <p:spPr>
          <a:xfrm>
            <a:off x="2555776" y="3933056"/>
            <a:ext cx="3744416" cy="523220"/>
          </a:xfrm>
          <a:prstGeom prst="rect">
            <a:avLst/>
          </a:prstGeom>
          <a:solidFill>
            <a:srgbClr val="C00000"/>
          </a:solidFill>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l-GR" sz="2800" b="1" dirty="0" smtClean="0">
                <a:solidFill>
                  <a:schemeClr val="bg1"/>
                </a:solidFill>
                <a:latin typeface="Arial" panose="020B0604020202020204" pitchFamily="34" charset="0"/>
                <a:cs typeface="Arial" panose="020B0604020202020204" pitchFamily="34" charset="0"/>
              </a:rPr>
              <a:t>ΔΙΑΓΝΩΣΗ</a:t>
            </a:r>
          </a:p>
        </p:txBody>
      </p:sp>
      <p:sp>
        <p:nvSpPr>
          <p:cNvPr id="6" name="TextBox 5"/>
          <p:cNvSpPr txBox="1"/>
          <p:nvPr/>
        </p:nvSpPr>
        <p:spPr>
          <a:xfrm>
            <a:off x="1082233" y="1412776"/>
            <a:ext cx="1501117" cy="400110"/>
          </a:xfrm>
          <a:prstGeom prst="rect">
            <a:avLst/>
          </a:prstGeom>
          <a:noFill/>
          <a:ln w="38100">
            <a:solidFill>
              <a:schemeClr val="tx1"/>
            </a:solidFill>
          </a:ln>
        </p:spPr>
        <p:txBody>
          <a:bodyPr wrap="none" rtlCol="0">
            <a:spAutoFit/>
          </a:bodyPr>
          <a:lstStyle/>
          <a:p>
            <a:pPr algn="ctr"/>
            <a:r>
              <a:rPr lang="el-GR" sz="2000" dirty="0" smtClean="0">
                <a:latin typeface="Arial" panose="020B0604020202020204" pitchFamily="34" charset="0"/>
                <a:cs typeface="Arial" panose="020B0604020202020204" pitchFamily="34" charset="0"/>
              </a:rPr>
              <a:t>ΑΝΑΤΟΜΙΑ</a:t>
            </a:r>
            <a:endParaRPr lang="el-GR" sz="2000" dirty="0">
              <a:latin typeface="Arial" panose="020B0604020202020204" pitchFamily="34" charset="0"/>
              <a:cs typeface="Arial" panose="020B0604020202020204" pitchFamily="34" charset="0"/>
            </a:endParaRPr>
          </a:p>
        </p:txBody>
      </p:sp>
      <p:sp>
        <p:nvSpPr>
          <p:cNvPr id="7" name="TextBox 6"/>
          <p:cNvSpPr txBox="1"/>
          <p:nvPr/>
        </p:nvSpPr>
        <p:spPr>
          <a:xfrm>
            <a:off x="3045084" y="1245571"/>
            <a:ext cx="1724511" cy="400110"/>
          </a:xfrm>
          <a:prstGeom prst="rect">
            <a:avLst/>
          </a:prstGeom>
          <a:noFill/>
          <a:ln w="38100">
            <a:solidFill>
              <a:schemeClr val="tx1"/>
            </a:solidFill>
          </a:ln>
        </p:spPr>
        <p:txBody>
          <a:bodyPr wrap="none" rtlCol="0">
            <a:spAutoFit/>
          </a:bodyPr>
          <a:lstStyle/>
          <a:p>
            <a:pPr algn="ctr"/>
            <a:r>
              <a:rPr lang="el-GR" sz="2000" dirty="0" smtClean="0">
                <a:latin typeface="Arial" panose="020B0604020202020204" pitchFamily="34" charset="0"/>
                <a:cs typeface="Arial" panose="020B0604020202020204" pitchFamily="34" charset="0"/>
              </a:rPr>
              <a:t>ΦΥΣΙΟΛΟΓΙΑ</a:t>
            </a:r>
            <a:endParaRPr lang="el-GR" sz="2000" dirty="0">
              <a:latin typeface="Arial" panose="020B0604020202020204" pitchFamily="34" charset="0"/>
              <a:cs typeface="Arial" panose="020B0604020202020204" pitchFamily="34" charset="0"/>
            </a:endParaRPr>
          </a:p>
        </p:txBody>
      </p:sp>
      <p:sp>
        <p:nvSpPr>
          <p:cNvPr id="8" name="TextBox 7"/>
          <p:cNvSpPr txBox="1"/>
          <p:nvPr/>
        </p:nvSpPr>
        <p:spPr>
          <a:xfrm>
            <a:off x="5508104" y="1247418"/>
            <a:ext cx="2194447" cy="400110"/>
          </a:xfrm>
          <a:prstGeom prst="rect">
            <a:avLst/>
          </a:prstGeom>
          <a:noFill/>
          <a:ln w="38100">
            <a:solidFill>
              <a:schemeClr val="tx1"/>
            </a:solidFill>
          </a:ln>
        </p:spPr>
        <p:txBody>
          <a:bodyPr wrap="none" rtlCol="0">
            <a:spAutoFit/>
          </a:bodyPr>
          <a:lstStyle/>
          <a:p>
            <a:pPr algn="ctr"/>
            <a:r>
              <a:rPr lang="el-GR" sz="2000" dirty="0" smtClean="0">
                <a:latin typeface="Arial" panose="020B0604020202020204" pitchFamily="34" charset="0"/>
                <a:cs typeface="Arial" panose="020B0604020202020204" pitchFamily="34" charset="0"/>
              </a:rPr>
              <a:t>ΜΙΚΡΟΒΙΟΛΟΓΙΑ</a:t>
            </a:r>
            <a:endParaRPr lang="el-GR" sz="2000" dirty="0">
              <a:latin typeface="Arial" panose="020B0604020202020204" pitchFamily="34" charset="0"/>
              <a:cs typeface="Arial" panose="020B0604020202020204" pitchFamily="34" charset="0"/>
            </a:endParaRPr>
          </a:p>
        </p:txBody>
      </p:sp>
      <p:sp>
        <p:nvSpPr>
          <p:cNvPr id="9" name="TextBox 8"/>
          <p:cNvSpPr txBox="1"/>
          <p:nvPr/>
        </p:nvSpPr>
        <p:spPr>
          <a:xfrm>
            <a:off x="683568" y="1965286"/>
            <a:ext cx="1368901" cy="400110"/>
          </a:xfrm>
          <a:prstGeom prst="rect">
            <a:avLst/>
          </a:prstGeom>
          <a:noFill/>
          <a:ln w="38100">
            <a:solidFill>
              <a:schemeClr val="tx1"/>
            </a:solidFill>
          </a:ln>
        </p:spPr>
        <p:txBody>
          <a:bodyPr wrap="none" rtlCol="0">
            <a:spAutoFit/>
          </a:bodyPr>
          <a:lstStyle/>
          <a:p>
            <a:pPr algn="ctr"/>
            <a:r>
              <a:rPr lang="el-GR" sz="2000" dirty="0" smtClean="0">
                <a:latin typeface="Arial" panose="020B0604020202020204" pitchFamily="34" charset="0"/>
                <a:cs typeface="Arial" panose="020B0604020202020204" pitchFamily="34" charset="0"/>
              </a:rPr>
              <a:t>ΒΙΟΛΟΓΙΑ</a:t>
            </a:r>
            <a:endParaRPr lang="el-GR" sz="2000" dirty="0">
              <a:latin typeface="Arial" panose="020B0604020202020204" pitchFamily="34" charset="0"/>
              <a:cs typeface="Arial" panose="020B0604020202020204" pitchFamily="34" charset="0"/>
            </a:endParaRPr>
          </a:p>
        </p:txBody>
      </p:sp>
      <p:sp>
        <p:nvSpPr>
          <p:cNvPr id="10" name="TextBox 9"/>
          <p:cNvSpPr txBox="1"/>
          <p:nvPr/>
        </p:nvSpPr>
        <p:spPr>
          <a:xfrm>
            <a:off x="2714033" y="2110098"/>
            <a:ext cx="2216056" cy="400110"/>
          </a:xfrm>
          <a:prstGeom prst="rect">
            <a:avLst/>
          </a:prstGeom>
          <a:noFill/>
          <a:ln w="38100">
            <a:solidFill>
              <a:schemeClr val="tx1"/>
            </a:solidFill>
          </a:ln>
        </p:spPr>
        <p:txBody>
          <a:bodyPr wrap="none" rtlCol="0">
            <a:spAutoFit/>
          </a:bodyPr>
          <a:lstStyle/>
          <a:p>
            <a:pPr algn="ctr"/>
            <a:r>
              <a:rPr lang="el-GR" sz="2000" dirty="0" smtClean="0">
                <a:latin typeface="Arial" panose="020B0604020202020204" pitchFamily="34" charset="0"/>
                <a:cs typeface="Arial" panose="020B0604020202020204" pitchFamily="34" charset="0"/>
              </a:rPr>
              <a:t>ΦΑΡΜΑΚΟΛΟΓΙΑ</a:t>
            </a:r>
            <a:endParaRPr lang="el-GR" sz="2000" dirty="0">
              <a:latin typeface="Arial" panose="020B0604020202020204" pitchFamily="34" charset="0"/>
              <a:cs typeface="Arial" panose="020B0604020202020204" pitchFamily="34" charset="0"/>
            </a:endParaRPr>
          </a:p>
        </p:txBody>
      </p:sp>
      <p:sp>
        <p:nvSpPr>
          <p:cNvPr id="11" name="TextBox 10"/>
          <p:cNvSpPr txBox="1"/>
          <p:nvPr/>
        </p:nvSpPr>
        <p:spPr>
          <a:xfrm>
            <a:off x="5104210" y="1965286"/>
            <a:ext cx="2196050" cy="400110"/>
          </a:xfrm>
          <a:prstGeom prst="rect">
            <a:avLst/>
          </a:prstGeom>
          <a:noFill/>
          <a:ln w="38100">
            <a:solidFill>
              <a:schemeClr val="tx1"/>
            </a:solidFill>
          </a:ln>
        </p:spPr>
        <p:txBody>
          <a:bodyPr wrap="none" rtlCol="0">
            <a:spAutoFit/>
          </a:bodyPr>
          <a:lstStyle/>
          <a:p>
            <a:pPr algn="ctr"/>
            <a:r>
              <a:rPr lang="el-GR" sz="2000" dirty="0" smtClean="0">
                <a:latin typeface="Arial" panose="020B0604020202020204" pitchFamily="34" charset="0"/>
                <a:cs typeface="Arial" panose="020B0604020202020204" pitchFamily="34" charset="0"/>
              </a:rPr>
              <a:t>ΕΠΙΔΗΜΙΟΛΟΓΙΑ</a:t>
            </a:r>
            <a:endParaRPr lang="el-GR" sz="2000" dirty="0">
              <a:latin typeface="Arial" panose="020B0604020202020204" pitchFamily="34" charset="0"/>
              <a:cs typeface="Arial" panose="020B0604020202020204" pitchFamily="34" charset="0"/>
            </a:endParaRPr>
          </a:p>
        </p:txBody>
      </p:sp>
      <p:sp>
        <p:nvSpPr>
          <p:cNvPr id="12" name="TextBox 11"/>
          <p:cNvSpPr txBox="1"/>
          <p:nvPr/>
        </p:nvSpPr>
        <p:spPr>
          <a:xfrm>
            <a:off x="6951992" y="2526803"/>
            <a:ext cx="1863652" cy="707886"/>
          </a:xfrm>
          <a:prstGeom prst="rect">
            <a:avLst/>
          </a:prstGeom>
          <a:noFill/>
          <a:ln w="38100">
            <a:solidFill>
              <a:schemeClr val="tx1"/>
            </a:solidFill>
          </a:ln>
        </p:spPr>
        <p:txBody>
          <a:bodyPr wrap="none" rtlCol="0">
            <a:spAutoFit/>
          </a:bodyPr>
          <a:lstStyle/>
          <a:p>
            <a:pPr algn="ctr"/>
            <a:r>
              <a:rPr lang="el-GR" sz="2000" dirty="0" smtClean="0">
                <a:latin typeface="Arial" panose="020B0604020202020204" pitchFamily="34" charset="0"/>
                <a:cs typeface="Arial" panose="020B0604020202020204" pitchFamily="34" charset="0"/>
              </a:rPr>
              <a:t>ΠΑΘΟΛΟΓΙΚΗ</a:t>
            </a:r>
          </a:p>
          <a:p>
            <a:pPr algn="ctr"/>
            <a:r>
              <a:rPr lang="el-GR" sz="2000" dirty="0" smtClean="0">
                <a:latin typeface="Arial" panose="020B0604020202020204" pitchFamily="34" charset="0"/>
                <a:cs typeface="Arial" panose="020B0604020202020204" pitchFamily="34" charset="0"/>
              </a:rPr>
              <a:t>ΑΝΑΤΟΜΙΑ</a:t>
            </a:r>
            <a:endParaRPr lang="el-GR" sz="2000" dirty="0">
              <a:latin typeface="Arial" panose="020B0604020202020204" pitchFamily="34" charset="0"/>
              <a:cs typeface="Arial" panose="020B0604020202020204" pitchFamily="34" charset="0"/>
            </a:endParaRPr>
          </a:p>
        </p:txBody>
      </p:sp>
      <p:sp>
        <p:nvSpPr>
          <p:cNvPr id="13" name="TextBox 12"/>
          <p:cNvSpPr txBox="1"/>
          <p:nvPr/>
        </p:nvSpPr>
        <p:spPr>
          <a:xfrm>
            <a:off x="683568" y="2680691"/>
            <a:ext cx="1863652" cy="707886"/>
          </a:xfrm>
          <a:prstGeom prst="rect">
            <a:avLst/>
          </a:prstGeom>
          <a:noFill/>
          <a:ln w="38100">
            <a:solidFill>
              <a:schemeClr val="tx1"/>
            </a:solidFill>
          </a:ln>
        </p:spPr>
        <p:txBody>
          <a:bodyPr wrap="none" rtlCol="0">
            <a:spAutoFit/>
          </a:bodyPr>
          <a:lstStyle/>
          <a:p>
            <a:pPr algn="ctr"/>
            <a:r>
              <a:rPr lang="el-GR" sz="2000" dirty="0" smtClean="0">
                <a:latin typeface="Arial" panose="020B0604020202020204" pitchFamily="34" charset="0"/>
                <a:cs typeface="Arial" panose="020B0604020202020204" pitchFamily="34" charset="0"/>
              </a:rPr>
              <a:t>ΠΑΘΟΛΟΓΙΚΗ</a:t>
            </a:r>
          </a:p>
          <a:p>
            <a:pPr algn="ctr"/>
            <a:r>
              <a:rPr lang="el-GR" sz="2000" dirty="0" smtClean="0">
                <a:latin typeface="Arial" panose="020B0604020202020204" pitchFamily="34" charset="0"/>
                <a:cs typeface="Arial" panose="020B0604020202020204" pitchFamily="34" charset="0"/>
              </a:rPr>
              <a:t>ΦΥΣΙΟΛΟΓΙΑ</a:t>
            </a:r>
            <a:endParaRPr lang="el-GR" sz="2000" dirty="0">
              <a:latin typeface="Arial" panose="020B0604020202020204" pitchFamily="34" charset="0"/>
              <a:cs typeface="Arial" panose="020B0604020202020204" pitchFamily="34" charset="0"/>
            </a:endParaRPr>
          </a:p>
        </p:txBody>
      </p:sp>
      <p:sp>
        <p:nvSpPr>
          <p:cNvPr id="14" name="TextBox 13"/>
          <p:cNvSpPr txBox="1"/>
          <p:nvPr/>
        </p:nvSpPr>
        <p:spPr>
          <a:xfrm>
            <a:off x="3334539" y="2868886"/>
            <a:ext cx="1508555" cy="400110"/>
          </a:xfrm>
          <a:prstGeom prst="rect">
            <a:avLst/>
          </a:prstGeom>
          <a:noFill/>
          <a:ln w="38100">
            <a:solidFill>
              <a:schemeClr val="tx1"/>
            </a:solidFill>
          </a:ln>
        </p:spPr>
        <p:txBody>
          <a:bodyPr wrap="none" rtlCol="0">
            <a:spAutoFit/>
          </a:bodyPr>
          <a:lstStyle/>
          <a:p>
            <a:pPr algn="ctr"/>
            <a:r>
              <a:rPr lang="el-GR" sz="2000" dirty="0" smtClean="0">
                <a:latin typeface="Arial" panose="020B0604020202020204" pitchFamily="34" charset="0"/>
                <a:cs typeface="Arial" panose="020B0604020202020204" pitchFamily="34" charset="0"/>
              </a:rPr>
              <a:t>ΙΣΤΟΛΟΓΙΑ</a:t>
            </a:r>
            <a:endParaRPr lang="el-GR" sz="2000" dirty="0">
              <a:latin typeface="Arial" panose="020B0604020202020204" pitchFamily="34" charset="0"/>
              <a:cs typeface="Arial" panose="020B0604020202020204" pitchFamily="34" charset="0"/>
            </a:endParaRPr>
          </a:p>
        </p:txBody>
      </p:sp>
      <p:sp>
        <p:nvSpPr>
          <p:cNvPr id="15" name="TextBox 14"/>
          <p:cNvSpPr txBox="1"/>
          <p:nvPr/>
        </p:nvSpPr>
        <p:spPr>
          <a:xfrm>
            <a:off x="5104210" y="2634524"/>
            <a:ext cx="1609736" cy="400110"/>
          </a:xfrm>
          <a:prstGeom prst="rect">
            <a:avLst/>
          </a:prstGeom>
          <a:noFill/>
          <a:ln w="38100">
            <a:solidFill>
              <a:schemeClr val="tx1"/>
            </a:solidFill>
          </a:ln>
        </p:spPr>
        <p:txBody>
          <a:bodyPr wrap="none" rtlCol="0">
            <a:spAutoFit/>
          </a:bodyPr>
          <a:lstStyle/>
          <a:p>
            <a:pPr algn="ctr"/>
            <a:r>
              <a:rPr lang="el-GR" sz="2000" dirty="0" smtClean="0">
                <a:latin typeface="Arial" panose="020B0604020202020204" pitchFamily="34" charset="0"/>
                <a:cs typeface="Arial" panose="020B0604020202020204" pitchFamily="34" charset="0"/>
              </a:rPr>
              <a:t>ΒΙΟΧΗΜΕΙΑ</a:t>
            </a:r>
            <a:endParaRPr lang="el-GR" sz="2000" dirty="0">
              <a:latin typeface="Arial" panose="020B0604020202020204" pitchFamily="34" charset="0"/>
              <a:cs typeface="Arial" panose="020B0604020202020204" pitchFamily="34" charset="0"/>
            </a:endParaRPr>
          </a:p>
        </p:txBody>
      </p:sp>
      <p:sp>
        <p:nvSpPr>
          <p:cNvPr id="16" name="TextBox 15"/>
          <p:cNvSpPr txBox="1"/>
          <p:nvPr/>
        </p:nvSpPr>
        <p:spPr>
          <a:xfrm>
            <a:off x="5275632" y="3188522"/>
            <a:ext cx="1439818" cy="400110"/>
          </a:xfrm>
          <a:prstGeom prst="rect">
            <a:avLst/>
          </a:prstGeom>
          <a:noFill/>
          <a:ln w="38100">
            <a:solidFill>
              <a:schemeClr val="tx1"/>
            </a:solidFill>
          </a:ln>
        </p:spPr>
        <p:txBody>
          <a:bodyPr wrap="none" rtlCol="0">
            <a:spAutoFit/>
          </a:bodyPr>
          <a:lstStyle/>
          <a:p>
            <a:pPr algn="ctr"/>
            <a:r>
              <a:rPr lang="el-GR" sz="2000" dirty="0" smtClean="0">
                <a:latin typeface="Arial" panose="020B0604020202020204" pitchFamily="34" charset="0"/>
                <a:cs typeface="Arial" panose="020B0604020202020204" pitchFamily="34" charset="0"/>
              </a:rPr>
              <a:t>ΓΕΝΕΤΙΚΗ</a:t>
            </a:r>
            <a:endParaRPr lang="el-GR" sz="2000" dirty="0">
              <a:latin typeface="Arial" panose="020B0604020202020204" pitchFamily="34" charset="0"/>
              <a:cs typeface="Arial" panose="020B0604020202020204" pitchFamily="34" charset="0"/>
            </a:endParaRPr>
          </a:p>
        </p:txBody>
      </p:sp>
      <p:cxnSp>
        <p:nvCxnSpPr>
          <p:cNvPr id="18" name="Straight Connector 17"/>
          <p:cNvCxnSpPr/>
          <p:nvPr/>
        </p:nvCxnSpPr>
        <p:spPr>
          <a:xfrm>
            <a:off x="0" y="3789040"/>
            <a:ext cx="9144000" cy="0"/>
          </a:xfrm>
          <a:prstGeom prst="line">
            <a:avLst/>
          </a:prstGeom>
          <a:ln w="38100">
            <a:solidFill>
              <a:schemeClr val="tx1"/>
            </a:solidFill>
            <a:prstDash val="lgDash"/>
          </a:ln>
        </p:spPr>
        <p:style>
          <a:lnRef idx="1">
            <a:schemeClr val="accent1"/>
          </a:lnRef>
          <a:fillRef idx="0">
            <a:schemeClr val="accent1"/>
          </a:fillRef>
          <a:effectRef idx="0">
            <a:schemeClr val="accent1"/>
          </a:effectRef>
          <a:fontRef idx="minor">
            <a:schemeClr val="tx1"/>
          </a:fontRef>
        </p:style>
      </p:cxnSp>
      <p:sp>
        <p:nvSpPr>
          <p:cNvPr id="20" name="Up Arrow 19"/>
          <p:cNvSpPr/>
          <p:nvPr/>
        </p:nvSpPr>
        <p:spPr>
          <a:xfrm>
            <a:off x="4165750" y="4509120"/>
            <a:ext cx="483184" cy="728633"/>
          </a:xfrm>
          <a:prstGeom prst="upArrow">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nvGrpSpPr>
          <p:cNvPr id="22" name="Group 21"/>
          <p:cNvGrpSpPr/>
          <p:nvPr/>
        </p:nvGrpSpPr>
        <p:grpSpPr>
          <a:xfrm>
            <a:off x="251520" y="5301208"/>
            <a:ext cx="8564124" cy="1440160"/>
            <a:chOff x="251520" y="5301208"/>
            <a:chExt cx="8564124" cy="1440160"/>
          </a:xfrm>
        </p:grpSpPr>
        <p:sp>
          <p:nvSpPr>
            <p:cNvPr id="19" name="TextBox 18"/>
            <p:cNvSpPr txBox="1"/>
            <p:nvPr/>
          </p:nvSpPr>
          <p:spPr>
            <a:xfrm>
              <a:off x="437954" y="5513426"/>
              <a:ext cx="7938776" cy="1015663"/>
            </a:xfrm>
            <a:prstGeom prst="rect">
              <a:avLst/>
            </a:prstGeom>
            <a:noFill/>
          </p:spPr>
          <p:txBody>
            <a:bodyPr wrap="none" rtlCol="0">
              <a:spAutoFit/>
            </a:bodyPr>
            <a:lstStyle/>
            <a:p>
              <a:pPr algn="ctr"/>
              <a:r>
                <a:rPr lang="el-GR" sz="2000" b="1" dirty="0" smtClean="0">
                  <a:solidFill>
                    <a:schemeClr val="tx2"/>
                  </a:solidFill>
                  <a:latin typeface="Arial" panose="020B0604020202020204" pitchFamily="34" charset="0"/>
                  <a:cs typeface="Arial" panose="020B0604020202020204" pitchFamily="34" charset="0"/>
                </a:rPr>
                <a:t>ΑΝΑΤΟΜΙΑ + ΦΥΣΙΟΛΟΓΙΑ + ΙΣΤΟΛΟΓΙΑ + ΒΙΟΛΟΓΙΑ + </a:t>
              </a:r>
            </a:p>
            <a:p>
              <a:pPr algn="ctr"/>
              <a:r>
                <a:rPr lang="el-GR" sz="2000" b="1" dirty="0" smtClean="0">
                  <a:solidFill>
                    <a:schemeClr val="tx2"/>
                  </a:solidFill>
                  <a:latin typeface="Arial" panose="020B0604020202020204" pitchFamily="34" charset="0"/>
                  <a:cs typeface="Arial" panose="020B0604020202020204" pitchFamily="34" charset="0"/>
                </a:rPr>
                <a:t>ΦΑΡΜΑΚΟΛΟΓΙΑ + ΕΠΙΔΗΜΙΟΛΟΓΙΑ +ΒΙΟΧΗΜΕΙΑ + ΓΕΝΕΤΙΚΗ </a:t>
              </a:r>
            </a:p>
            <a:p>
              <a:pPr algn="ctr"/>
              <a:r>
                <a:rPr lang="el-GR" sz="2000" b="1" dirty="0" smtClean="0">
                  <a:solidFill>
                    <a:schemeClr val="tx2"/>
                  </a:solidFill>
                  <a:latin typeface="Arial" panose="020B0604020202020204" pitchFamily="34" charset="0"/>
                  <a:cs typeface="Arial" panose="020B0604020202020204" pitchFamily="34" charset="0"/>
                </a:rPr>
                <a:t>+ ΠΑΘΟΛΟΓΙΚΗ ΦΥΣΙΟΛΟΓΙΑ + ΠΑΘΟΛΟΓΙΚΗ ΑΝΑΤΟΜΙΑ </a:t>
              </a:r>
              <a:endParaRPr lang="el-GR" sz="2000" b="1" dirty="0">
                <a:solidFill>
                  <a:schemeClr val="tx2"/>
                </a:solidFill>
                <a:latin typeface="Arial" panose="020B0604020202020204" pitchFamily="34" charset="0"/>
                <a:cs typeface="Arial" panose="020B0604020202020204" pitchFamily="34" charset="0"/>
              </a:endParaRPr>
            </a:p>
          </p:txBody>
        </p:sp>
        <p:sp>
          <p:nvSpPr>
            <p:cNvPr id="21" name="Oval 20"/>
            <p:cNvSpPr/>
            <p:nvPr/>
          </p:nvSpPr>
          <p:spPr>
            <a:xfrm>
              <a:off x="251520" y="5301208"/>
              <a:ext cx="8564124" cy="144016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grpSp>
    </p:spTree>
    <p:extLst>
      <p:ext uri="{BB962C8B-B14F-4D97-AF65-F5344CB8AC3E}">
        <p14:creationId xmlns:p14="http://schemas.microsoft.com/office/powerpoint/2010/main" val="3618227729"/>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2000"/>
                                        <p:tgtEl>
                                          <p:spTgt spid="9"/>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in)">
                                      <p:cBhvr>
                                        <p:cTn id="19" dur="2000"/>
                                        <p:tgtEl>
                                          <p:spTgt spid="10"/>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circle(in)">
                                      <p:cBhvr>
                                        <p:cTn id="25" dur="2000"/>
                                        <p:tgtEl>
                                          <p:spTgt spid="12"/>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3"/>
                                        </p:tgtEl>
                                        <p:attrNameLst>
                                          <p:attrName>style.visibility</p:attrName>
                                        </p:attrNameLst>
                                      </p:cBhvr>
                                      <p:to>
                                        <p:strVal val="visible"/>
                                      </p:to>
                                    </p:set>
                                    <p:animEffect transition="in" filter="circle(in)">
                                      <p:cBhvr>
                                        <p:cTn id="28" dur="2000"/>
                                        <p:tgtEl>
                                          <p:spTgt spid="13"/>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4"/>
                                        </p:tgtEl>
                                        <p:attrNameLst>
                                          <p:attrName>style.visibility</p:attrName>
                                        </p:attrNameLst>
                                      </p:cBhvr>
                                      <p:to>
                                        <p:strVal val="visible"/>
                                      </p:to>
                                    </p:set>
                                    <p:animEffect transition="in" filter="circle(in)">
                                      <p:cBhvr>
                                        <p:cTn id="31" dur="2000"/>
                                        <p:tgtEl>
                                          <p:spTgt spid="14"/>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15"/>
                                        </p:tgtEl>
                                        <p:attrNameLst>
                                          <p:attrName>style.visibility</p:attrName>
                                        </p:attrNameLst>
                                      </p:cBhvr>
                                      <p:to>
                                        <p:strVal val="visible"/>
                                      </p:to>
                                    </p:set>
                                    <p:animEffect transition="in" filter="circle(in)">
                                      <p:cBhvr>
                                        <p:cTn id="34" dur="2000"/>
                                        <p:tgtEl>
                                          <p:spTgt spid="15"/>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circle(in)">
                                      <p:cBhvr>
                                        <p:cTn id="37" dur="2000"/>
                                        <p:tgtEl>
                                          <p:spTgt spid="16"/>
                                        </p:tgtEl>
                                      </p:cBhvr>
                                    </p:animEffect>
                                  </p:childTnLst>
                                </p:cTn>
                              </p:par>
                            </p:childTnLst>
                          </p:cTn>
                        </p:par>
                      </p:childTnLst>
                    </p:cTn>
                  </p:par>
                  <p:par>
                    <p:cTn id="38" fill="hold">
                      <p:stCondLst>
                        <p:cond delay="indefinite"/>
                      </p:stCondLst>
                      <p:childTnLst>
                        <p:par>
                          <p:cTn id="39" fill="hold">
                            <p:stCondLst>
                              <p:cond delay="0"/>
                            </p:stCondLst>
                            <p:childTnLst>
                              <p:par>
                                <p:cTn id="40" presetID="18" presetClass="entr" presetSubtype="6" fill="hold"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strips(downRight)">
                                      <p:cBhvr>
                                        <p:cTn id="42" dur="500"/>
                                        <p:tgtEl>
                                          <p:spTgt spid="18"/>
                                        </p:tgtEl>
                                      </p:cBhvr>
                                    </p:animEffect>
                                  </p:childTnLst>
                                </p:cTn>
                              </p:par>
                            </p:childTnLst>
                          </p:cTn>
                        </p:par>
                      </p:childTnLst>
                    </p:cTn>
                  </p:par>
                  <p:par>
                    <p:cTn id="43" fill="hold">
                      <p:stCondLst>
                        <p:cond delay="indefinite"/>
                      </p:stCondLst>
                      <p:childTnLst>
                        <p:par>
                          <p:cTn id="44" fill="hold">
                            <p:stCondLst>
                              <p:cond delay="0"/>
                            </p:stCondLst>
                            <p:childTnLst>
                              <p:par>
                                <p:cTn id="45" presetID="18" presetClass="entr" presetSubtype="3" fill="hold" grpId="0" nodeType="click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strips(upRight)">
                                      <p:cBhvr>
                                        <p:cTn id="47" dur="500"/>
                                        <p:tgtEl>
                                          <p:spTgt spid="20"/>
                                        </p:tgtEl>
                                      </p:cBhvr>
                                    </p:animEffect>
                                  </p:childTnLst>
                                </p:cTn>
                              </p:par>
                            </p:childTnLst>
                          </p:cTn>
                        </p:par>
                      </p:childTnLst>
                    </p:cTn>
                  </p:par>
                  <p:par>
                    <p:cTn id="48" fill="hold">
                      <p:stCondLst>
                        <p:cond delay="indefinite"/>
                      </p:stCondLst>
                      <p:childTnLst>
                        <p:par>
                          <p:cTn id="49" fill="hold">
                            <p:stCondLst>
                              <p:cond delay="0"/>
                            </p:stCondLst>
                            <p:childTnLst>
                              <p:par>
                                <p:cTn id="50" presetID="53" presetClass="entr" presetSubtype="16" fill="hold" nodeType="clickEffect">
                                  <p:stCondLst>
                                    <p:cond delay="0"/>
                                  </p:stCondLst>
                                  <p:childTnLst>
                                    <p:set>
                                      <p:cBhvr>
                                        <p:cTn id="51" dur="1" fill="hold">
                                          <p:stCondLst>
                                            <p:cond delay="0"/>
                                          </p:stCondLst>
                                        </p:cTn>
                                        <p:tgtEl>
                                          <p:spTgt spid="22"/>
                                        </p:tgtEl>
                                        <p:attrNameLst>
                                          <p:attrName>style.visibility</p:attrName>
                                        </p:attrNameLst>
                                      </p:cBhvr>
                                      <p:to>
                                        <p:strVal val="visible"/>
                                      </p:to>
                                    </p:set>
                                    <p:anim calcmode="lin" valueType="num">
                                      <p:cBhvr>
                                        <p:cTn id="52" dur="500" fill="hold"/>
                                        <p:tgtEl>
                                          <p:spTgt spid="22"/>
                                        </p:tgtEl>
                                        <p:attrNameLst>
                                          <p:attrName>ppt_w</p:attrName>
                                        </p:attrNameLst>
                                      </p:cBhvr>
                                      <p:tavLst>
                                        <p:tav tm="0">
                                          <p:val>
                                            <p:fltVal val="0"/>
                                          </p:val>
                                        </p:tav>
                                        <p:tav tm="100000">
                                          <p:val>
                                            <p:strVal val="#ppt_w"/>
                                          </p:val>
                                        </p:tav>
                                      </p:tavLst>
                                    </p:anim>
                                    <p:anim calcmode="lin" valueType="num">
                                      <p:cBhvr>
                                        <p:cTn id="53" dur="500" fill="hold"/>
                                        <p:tgtEl>
                                          <p:spTgt spid="22"/>
                                        </p:tgtEl>
                                        <p:attrNameLst>
                                          <p:attrName>ppt_h</p:attrName>
                                        </p:attrNameLst>
                                      </p:cBhvr>
                                      <p:tavLst>
                                        <p:tav tm="0">
                                          <p:val>
                                            <p:fltVal val="0"/>
                                          </p:val>
                                        </p:tav>
                                        <p:tav tm="100000">
                                          <p:val>
                                            <p:strVal val="#ppt_h"/>
                                          </p:val>
                                        </p:tav>
                                      </p:tavLst>
                                    </p:anim>
                                    <p:animEffect transition="in" filter="fade">
                                      <p:cBhvr>
                                        <p:cTn id="54"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20"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l-GR" sz="3600" b="1" dirty="0" smtClean="0">
                <a:solidFill>
                  <a:schemeClr val="tx2"/>
                </a:solidFill>
                <a:latin typeface="Arial" panose="020B0604020202020204" pitchFamily="34" charset="0"/>
                <a:cs typeface="Arial" panose="020B0604020202020204" pitchFamily="34" charset="0"/>
              </a:rPr>
              <a:t>Η ΚΑΘΗΜΕΡΙΝΗ ΑΛΛΗΛΕΠΙΔΡΑΣΗ</a:t>
            </a:r>
            <a:endParaRPr lang="el-GR" sz="3600" b="1" dirty="0">
              <a:solidFill>
                <a:schemeClr val="tx2"/>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57200" y="1600200"/>
            <a:ext cx="4978896" cy="1348061"/>
          </a:xfrm>
          <a:solidFill>
            <a:srgbClr val="C00000"/>
          </a:solidFill>
          <a:ln>
            <a:solidFill>
              <a:srgbClr val="C00000"/>
            </a:solidFill>
          </a:ln>
        </p:spPr>
        <p:txBody>
          <a:bodyPr wrap="square">
            <a:spAutoFit/>
          </a:bodyPr>
          <a:lstStyle/>
          <a:p>
            <a:pPr marL="0" indent="0">
              <a:buNone/>
            </a:pPr>
            <a:r>
              <a:rPr lang="el-GR" sz="2400" b="1" i="1" dirty="0" smtClean="0">
                <a:solidFill>
                  <a:srgbClr val="FFFF00"/>
                </a:solidFill>
                <a:latin typeface="Arial" panose="020B0604020202020204" pitchFamily="34" charset="0"/>
                <a:cs typeface="Arial" panose="020B0604020202020204" pitchFamily="34" charset="0"/>
              </a:rPr>
              <a:t>«Σκοπός» του ιατρού</a:t>
            </a:r>
          </a:p>
          <a:p>
            <a:r>
              <a:rPr lang="el-GR" sz="2400" dirty="0" smtClean="0">
                <a:solidFill>
                  <a:schemeClr val="bg1"/>
                </a:solidFill>
                <a:latin typeface="Arial" panose="020B0604020202020204" pitchFamily="34" charset="0"/>
                <a:cs typeface="Arial" panose="020B0604020202020204" pitchFamily="34" charset="0"/>
              </a:rPr>
              <a:t>Να αναγνωρίσει την ασθένεια</a:t>
            </a:r>
          </a:p>
          <a:p>
            <a:r>
              <a:rPr lang="el-GR" sz="2400" dirty="0" smtClean="0">
                <a:solidFill>
                  <a:schemeClr val="bg1"/>
                </a:solidFill>
                <a:latin typeface="Arial" panose="020B0604020202020204" pitchFamily="34" charset="0"/>
                <a:cs typeface="Arial" panose="020B0604020202020204" pitchFamily="34" charset="0"/>
              </a:rPr>
              <a:t>Να «θεραπεύσει» την ασθένεια</a:t>
            </a:r>
            <a:endParaRPr lang="el-GR" sz="2400" dirty="0">
              <a:solidFill>
                <a:schemeClr val="bg1"/>
              </a:solidFill>
              <a:latin typeface="Arial" panose="020B0604020202020204" pitchFamily="34" charset="0"/>
              <a:cs typeface="Arial" panose="020B0604020202020204" pitchFamily="34" charset="0"/>
            </a:endParaRPr>
          </a:p>
        </p:txBody>
      </p:sp>
      <p:sp>
        <p:nvSpPr>
          <p:cNvPr id="4" name="Content Placeholder 2"/>
          <p:cNvSpPr txBox="1">
            <a:spLocks/>
          </p:cNvSpPr>
          <p:nvPr/>
        </p:nvSpPr>
        <p:spPr>
          <a:xfrm>
            <a:off x="3851920" y="4742871"/>
            <a:ext cx="4978896" cy="1348061"/>
          </a:xfrm>
          <a:prstGeom prst="rect">
            <a:avLst/>
          </a:prstGeom>
          <a:solidFill>
            <a:schemeClr val="tx2"/>
          </a:solidFill>
          <a:ln>
            <a:solidFill>
              <a:schemeClr val="tx2"/>
            </a:solidFill>
          </a:ln>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l-GR" sz="2400" b="1" i="1" dirty="0" smtClean="0">
                <a:solidFill>
                  <a:srgbClr val="FFFF00"/>
                </a:solidFill>
                <a:latin typeface="Arial" panose="020B0604020202020204" pitchFamily="34" charset="0"/>
                <a:cs typeface="Arial" panose="020B0604020202020204" pitchFamily="34" charset="0"/>
              </a:rPr>
              <a:t>«Σκοπός» του ασθενούς</a:t>
            </a:r>
          </a:p>
          <a:p>
            <a:r>
              <a:rPr lang="el-GR" sz="2400" dirty="0" smtClean="0">
                <a:solidFill>
                  <a:schemeClr val="bg1"/>
                </a:solidFill>
                <a:latin typeface="Arial" panose="020B0604020202020204" pitchFamily="34" charset="0"/>
                <a:cs typeface="Arial" panose="020B0604020202020204" pitchFamily="34" charset="0"/>
              </a:rPr>
              <a:t>Να «κατανοήσει» από τι πάσχει</a:t>
            </a:r>
          </a:p>
          <a:p>
            <a:r>
              <a:rPr lang="el-GR" sz="2400" dirty="0" smtClean="0">
                <a:solidFill>
                  <a:schemeClr val="bg1"/>
                </a:solidFill>
                <a:latin typeface="Arial" panose="020B0604020202020204" pitchFamily="34" charset="0"/>
                <a:cs typeface="Arial" panose="020B0604020202020204" pitchFamily="34" charset="0"/>
              </a:rPr>
              <a:t>Να «θεραπευθεί»</a:t>
            </a:r>
            <a:endParaRPr lang="el-GR" sz="2400" dirty="0">
              <a:solidFill>
                <a:schemeClr val="bg1"/>
              </a:solidFill>
              <a:latin typeface="Arial" panose="020B0604020202020204" pitchFamily="34" charset="0"/>
              <a:cs typeface="Arial" panose="020B0604020202020204" pitchFamily="34" charset="0"/>
            </a:endParaRPr>
          </a:p>
        </p:txBody>
      </p:sp>
      <p:sp>
        <p:nvSpPr>
          <p:cNvPr id="5" name="Left-Right Arrow 4"/>
          <p:cNvSpPr/>
          <p:nvPr/>
        </p:nvSpPr>
        <p:spPr>
          <a:xfrm rot="1869900">
            <a:off x="3822127" y="3454576"/>
            <a:ext cx="2525970" cy="720080"/>
          </a:xfrm>
          <a:prstGeom prst="leftRightArrow">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6"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7544" y="4267154"/>
            <a:ext cx="1197807" cy="229949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9511248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circle(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circle(in)">
                                      <p:cBhvr>
                                        <p:cTn id="12"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600" b="1" dirty="0" smtClean="0">
                <a:solidFill>
                  <a:schemeClr val="tx2"/>
                </a:solidFill>
                <a:latin typeface="Arial" panose="020B0604020202020204" pitchFamily="34" charset="0"/>
                <a:cs typeface="Arial" panose="020B0604020202020204" pitchFamily="34" charset="0"/>
              </a:rPr>
              <a:t>ΠΑΡΑΓΟΝΤΕΣ ΠΟΥ ΚΑΘΟΡΙΖΟΥΝ ΑΥΤΗ ΤΗ ΣΧΕΣΗ</a:t>
            </a:r>
            <a:endParaRPr lang="el-GR" sz="3600" b="1" dirty="0">
              <a:solidFill>
                <a:schemeClr val="tx2"/>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23528" y="1772816"/>
            <a:ext cx="3898776" cy="3490186"/>
          </a:xfrm>
          <a:solidFill>
            <a:srgbClr val="C00000"/>
          </a:solidFill>
          <a:ln>
            <a:solidFill>
              <a:srgbClr val="C00000"/>
            </a:solidFill>
          </a:ln>
        </p:spPr>
        <p:txBody>
          <a:bodyPr wrap="square">
            <a:spAutoFit/>
          </a:bodyPr>
          <a:lstStyle/>
          <a:p>
            <a:pPr marL="0" indent="0">
              <a:buNone/>
            </a:pPr>
            <a:r>
              <a:rPr lang="el-GR" sz="2400" b="1" i="1" dirty="0" smtClean="0">
                <a:solidFill>
                  <a:srgbClr val="FFFF00"/>
                </a:solidFill>
                <a:latin typeface="Arial" panose="020B0604020202020204" pitchFamily="34" charset="0"/>
                <a:cs typeface="Arial" panose="020B0604020202020204" pitchFamily="34" charset="0"/>
              </a:rPr>
              <a:t>Ιατρός</a:t>
            </a:r>
          </a:p>
          <a:p>
            <a:r>
              <a:rPr lang="el-GR" sz="2400" dirty="0">
                <a:solidFill>
                  <a:schemeClr val="bg1"/>
                </a:solidFill>
                <a:latin typeface="Arial" panose="020B0604020202020204" pitchFamily="34" charset="0"/>
                <a:cs typeface="Arial" panose="020B0604020202020204" pitchFamily="34" charset="0"/>
              </a:rPr>
              <a:t>Ό</a:t>
            </a:r>
            <a:r>
              <a:rPr lang="el-GR" sz="2400" dirty="0" smtClean="0">
                <a:solidFill>
                  <a:schemeClr val="bg1"/>
                </a:solidFill>
                <a:latin typeface="Arial" panose="020B0604020202020204" pitchFamily="34" charset="0"/>
                <a:cs typeface="Arial" panose="020B0604020202020204" pitchFamily="34" charset="0"/>
              </a:rPr>
              <a:t>γκος εργασία</a:t>
            </a:r>
          </a:p>
          <a:p>
            <a:r>
              <a:rPr lang="el-GR" sz="2400" dirty="0" smtClean="0">
                <a:solidFill>
                  <a:schemeClr val="bg1"/>
                </a:solidFill>
                <a:latin typeface="Arial" panose="020B0604020202020204" pitchFamily="34" charset="0"/>
                <a:cs typeface="Arial" panose="020B0604020202020204" pitchFamily="34" charset="0"/>
              </a:rPr>
              <a:t>Κόπωση</a:t>
            </a:r>
          </a:p>
          <a:p>
            <a:r>
              <a:rPr lang="el-GR" sz="2400" dirty="0" smtClean="0">
                <a:solidFill>
                  <a:schemeClr val="bg1"/>
                </a:solidFill>
                <a:latin typeface="Arial" panose="020B0604020202020204" pitchFamily="34" charset="0"/>
                <a:cs typeface="Arial" panose="020B0604020202020204" pitchFamily="34" charset="0"/>
              </a:rPr>
              <a:t>Προσωπικότητα</a:t>
            </a:r>
          </a:p>
          <a:p>
            <a:r>
              <a:rPr lang="el-GR" sz="2400" dirty="0" smtClean="0">
                <a:solidFill>
                  <a:schemeClr val="bg1"/>
                </a:solidFill>
                <a:latin typeface="Arial" panose="020B0604020202020204" pitchFamily="34" charset="0"/>
                <a:cs typeface="Arial" panose="020B0604020202020204" pitchFamily="34" charset="0"/>
              </a:rPr>
              <a:t>Προκαταλήψεις</a:t>
            </a:r>
          </a:p>
          <a:p>
            <a:r>
              <a:rPr lang="el-GR" sz="2400" dirty="0" smtClean="0">
                <a:solidFill>
                  <a:schemeClr val="bg1"/>
                </a:solidFill>
                <a:latin typeface="Arial" panose="020B0604020202020204" pitchFamily="34" charset="0"/>
                <a:cs typeface="Arial" panose="020B0604020202020204" pitchFamily="34" charset="0"/>
              </a:rPr>
              <a:t>Κοινωνικότητα</a:t>
            </a:r>
          </a:p>
          <a:p>
            <a:r>
              <a:rPr lang="el-GR" sz="2400" dirty="0" smtClean="0">
                <a:solidFill>
                  <a:schemeClr val="bg1"/>
                </a:solidFill>
                <a:latin typeface="Arial" panose="020B0604020202020204" pitchFamily="34" charset="0"/>
                <a:cs typeface="Arial" panose="020B0604020202020204" pitchFamily="34" charset="0"/>
              </a:rPr>
              <a:t>«Τοποθέτηση» στο χώρο εργασίας</a:t>
            </a:r>
            <a:endParaRPr lang="el-GR" sz="2400" dirty="0">
              <a:solidFill>
                <a:schemeClr val="bg1"/>
              </a:solidFill>
              <a:latin typeface="Arial" panose="020B0604020202020204" pitchFamily="34" charset="0"/>
              <a:cs typeface="Arial" panose="020B0604020202020204" pitchFamily="34" charset="0"/>
            </a:endParaRPr>
          </a:p>
        </p:txBody>
      </p:sp>
      <p:sp>
        <p:nvSpPr>
          <p:cNvPr id="8" name="Content Placeholder 2"/>
          <p:cNvSpPr txBox="1">
            <a:spLocks/>
          </p:cNvSpPr>
          <p:nvPr/>
        </p:nvSpPr>
        <p:spPr>
          <a:xfrm>
            <a:off x="4716016" y="1700808"/>
            <a:ext cx="3898776" cy="3933384"/>
          </a:xfrm>
          <a:prstGeom prst="rect">
            <a:avLst/>
          </a:prstGeom>
          <a:solidFill>
            <a:schemeClr val="tx2"/>
          </a:solidFill>
          <a:ln>
            <a:solidFill>
              <a:schemeClr val="tx2"/>
            </a:solidFill>
          </a:ln>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l-GR" sz="2400" b="1" i="1" dirty="0" smtClean="0">
                <a:solidFill>
                  <a:srgbClr val="FFFF00"/>
                </a:solidFill>
                <a:latin typeface="Arial" panose="020B0604020202020204" pitchFamily="34" charset="0"/>
                <a:cs typeface="Arial" panose="020B0604020202020204" pitchFamily="34" charset="0"/>
              </a:rPr>
              <a:t>Ασθενής</a:t>
            </a:r>
          </a:p>
          <a:p>
            <a:r>
              <a:rPr lang="el-GR" sz="2400" dirty="0" smtClean="0">
                <a:solidFill>
                  <a:schemeClr val="bg1"/>
                </a:solidFill>
                <a:latin typeface="Arial" panose="020B0604020202020204" pitchFamily="34" charset="0"/>
                <a:cs typeface="Arial" panose="020B0604020202020204" pitchFamily="34" charset="0"/>
              </a:rPr>
              <a:t>Φόβος</a:t>
            </a:r>
          </a:p>
          <a:p>
            <a:r>
              <a:rPr lang="el-GR" sz="2400" dirty="0" smtClean="0">
                <a:solidFill>
                  <a:schemeClr val="bg1"/>
                </a:solidFill>
                <a:latin typeface="Arial" panose="020B0604020202020204" pitchFamily="34" charset="0"/>
                <a:cs typeface="Arial" panose="020B0604020202020204" pitchFamily="34" charset="0"/>
              </a:rPr>
              <a:t>Άγχος</a:t>
            </a:r>
          </a:p>
          <a:p>
            <a:r>
              <a:rPr lang="el-GR" sz="2400" dirty="0" smtClean="0">
                <a:solidFill>
                  <a:schemeClr val="bg1"/>
                </a:solidFill>
                <a:latin typeface="Arial" panose="020B0604020202020204" pitchFamily="34" charset="0"/>
                <a:cs typeface="Arial" panose="020B0604020202020204" pitchFamily="34" charset="0"/>
              </a:rPr>
              <a:t>Αθροιστική ψυχική επιβάρυνση</a:t>
            </a:r>
          </a:p>
          <a:p>
            <a:r>
              <a:rPr lang="el-GR" sz="2400" dirty="0" smtClean="0">
                <a:solidFill>
                  <a:schemeClr val="bg1"/>
                </a:solidFill>
                <a:latin typeface="Arial" panose="020B0604020202020204" pitchFamily="34" charset="0"/>
                <a:cs typeface="Arial" panose="020B0604020202020204" pitchFamily="34" charset="0"/>
              </a:rPr>
              <a:t>Προκαταλήψεις</a:t>
            </a:r>
          </a:p>
          <a:p>
            <a:r>
              <a:rPr lang="el-GR" sz="2400" dirty="0" smtClean="0">
                <a:solidFill>
                  <a:schemeClr val="bg1"/>
                </a:solidFill>
                <a:latin typeface="Arial" panose="020B0604020202020204" pitchFamily="34" charset="0"/>
                <a:cs typeface="Arial" panose="020B0604020202020204" pitchFamily="34" charset="0"/>
              </a:rPr>
              <a:t>Κοινωνικότητα</a:t>
            </a:r>
          </a:p>
          <a:p>
            <a:r>
              <a:rPr lang="el-GR" sz="2400" dirty="0" smtClean="0">
                <a:solidFill>
                  <a:schemeClr val="bg1"/>
                </a:solidFill>
                <a:latin typeface="Arial" panose="020B0604020202020204" pitchFamily="34" charset="0"/>
                <a:cs typeface="Arial" panose="020B0604020202020204" pitchFamily="34" charset="0"/>
              </a:rPr>
              <a:t>Συγγενικό περιβάλλον</a:t>
            </a:r>
          </a:p>
          <a:p>
            <a:r>
              <a:rPr lang="el-GR" sz="2400" dirty="0" smtClean="0">
                <a:solidFill>
                  <a:schemeClr val="bg1"/>
                </a:solidFill>
                <a:latin typeface="Arial" panose="020B0604020202020204" pitchFamily="34" charset="0"/>
                <a:cs typeface="Arial" panose="020B0604020202020204" pitchFamily="34" charset="0"/>
              </a:rPr>
              <a:t>Διάρκεια ασθένειας</a:t>
            </a:r>
          </a:p>
        </p:txBody>
      </p:sp>
    </p:spTree>
    <p:extLst>
      <p:ext uri="{BB962C8B-B14F-4D97-AF65-F5344CB8AC3E}">
        <p14:creationId xmlns:p14="http://schemas.microsoft.com/office/powerpoint/2010/main" val="209360038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circle(in)">
                                      <p:cBhvr>
                                        <p:cTn id="20" dur="20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circle(in)">
                                      <p:cBhvr>
                                        <p:cTn id="25" dur="20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3">
                                            <p:txEl>
                                              <p:pRg st="4" end="4"/>
                                            </p:txEl>
                                          </p:spTgt>
                                        </p:tgtEl>
                                        <p:attrNameLst>
                                          <p:attrName>style.visibility</p:attrName>
                                        </p:attrNameLst>
                                      </p:cBhvr>
                                      <p:to>
                                        <p:strVal val="visible"/>
                                      </p:to>
                                    </p:set>
                                    <p:animEffect transition="in" filter="circle(in)">
                                      <p:cBhvr>
                                        <p:cTn id="30" dur="20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6" presetClass="entr" presetSubtype="16" fill="hold" grpId="0"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Effect transition="in" filter="circle(in)">
                                      <p:cBhvr>
                                        <p:cTn id="35" dur="2000"/>
                                        <p:tgtEl>
                                          <p:spTgt spid="3">
                                            <p:txEl>
                                              <p:pRg st="5" end="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6" presetClass="entr" presetSubtype="16" fill="hold" grpId="0" nodeType="clickEffect">
                                  <p:stCondLst>
                                    <p:cond delay="0"/>
                                  </p:stCondLst>
                                  <p:childTnLst>
                                    <p:set>
                                      <p:cBhvr>
                                        <p:cTn id="39" dur="1" fill="hold">
                                          <p:stCondLst>
                                            <p:cond delay="0"/>
                                          </p:stCondLst>
                                        </p:cTn>
                                        <p:tgtEl>
                                          <p:spTgt spid="3">
                                            <p:txEl>
                                              <p:pRg st="6" end="6"/>
                                            </p:txEl>
                                          </p:spTgt>
                                        </p:tgtEl>
                                        <p:attrNameLst>
                                          <p:attrName>style.visibility</p:attrName>
                                        </p:attrNameLst>
                                      </p:cBhvr>
                                      <p:to>
                                        <p:strVal val="visible"/>
                                      </p:to>
                                    </p:set>
                                    <p:animEffect transition="in" filter="circle(in)">
                                      <p:cBhvr>
                                        <p:cTn id="40" dur="2000"/>
                                        <p:tgtEl>
                                          <p:spTgt spid="3">
                                            <p:txEl>
                                              <p:pRg st="6" end="6"/>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6" presetClass="entr" presetSubtype="16" fill="hold" grpId="0" nodeType="clickEffect">
                                  <p:stCondLst>
                                    <p:cond delay="0"/>
                                  </p:stCondLst>
                                  <p:childTnLst>
                                    <p:set>
                                      <p:cBhvr>
                                        <p:cTn id="44" dur="1" fill="hold">
                                          <p:stCondLst>
                                            <p:cond delay="0"/>
                                          </p:stCondLst>
                                        </p:cTn>
                                        <p:tgtEl>
                                          <p:spTgt spid="8">
                                            <p:bg/>
                                          </p:spTgt>
                                        </p:tgtEl>
                                        <p:attrNameLst>
                                          <p:attrName>style.visibility</p:attrName>
                                        </p:attrNameLst>
                                      </p:cBhvr>
                                      <p:to>
                                        <p:strVal val="visible"/>
                                      </p:to>
                                    </p:set>
                                    <p:animEffect transition="in" filter="circle(in)">
                                      <p:cBhvr>
                                        <p:cTn id="45" dur="2000"/>
                                        <p:tgtEl>
                                          <p:spTgt spid="8">
                                            <p:bg/>
                                          </p:spTgt>
                                        </p:tgtEl>
                                      </p:cBhvr>
                                    </p:animEffect>
                                  </p:childTnLst>
                                </p:cTn>
                              </p:par>
                              <p:par>
                                <p:cTn id="46" presetID="6" presetClass="entr" presetSubtype="16" fill="hold" grpId="0" nodeType="withEffect">
                                  <p:stCondLst>
                                    <p:cond delay="0"/>
                                  </p:stCondLst>
                                  <p:childTnLst>
                                    <p:set>
                                      <p:cBhvr>
                                        <p:cTn id="47" dur="1" fill="hold">
                                          <p:stCondLst>
                                            <p:cond delay="0"/>
                                          </p:stCondLst>
                                        </p:cTn>
                                        <p:tgtEl>
                                          <p:spTgt spid="8">
                                            <p:txEl>
                                              <p:pRg st="0" end="0"/>
                                            </p:txEl>
                                          </p:spTgt>
                                        </p:tgtEl>
                                        <p:attrNameLst>
                                          <p:attrName>style.visibility</p:attrName>
                                        </p:attrNameLst>
                                      </p:cBhvr>
                                      <p:to>
                                        <p:strVal val="visible"/>
                                      </p:to>
                                    </p:set>
                                    <p:animEffect transition="in" filter="circle(in)">
                                      <p:cBhvr>
                                        <p:cTn id="48" dur="2000"/>
                                        <p:tgtEl>
                                          <p:spTgt spid="8">
                                            <p:txEl>
                                              <p:pRg st="0" end="0"/>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8">
                                            <p:txEl>
                                              <p:pRg st="1" end="1"/>
                                            </p:txEl>
                                          </p:spTgt>
                                        </p:tgtEl>
                                        <p:attrNameLst>
                                          <p:attrName>style.visibility</p:attrName>
                                        </p:attrNameLst>
                                      </p:cBhvr>
                                      <p:to>
                                        <p:strVal val="visible"/>
                                      </p:to>
                                    </p:set>
                                    <p:animEffect transition="in" filter="circle(in)">
                                      <p:cBhvr>
                                        <p:cTn id="53" dur="2000"/>
                                        <p:tgtEl>
                                          <p:spTgt spid="8">
                                            <p:txEl>
                                              <p:pRg st="1" end="1"/>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grpId="0" nodeType="clickEffect">
                                  <p:stCondLst>
                                    <p:cond delay="0"/>
                                  </p:stCondLst>
                                  <p:childTnLst>
                                    <p:set>
                                      <p:cBhvr>
                                        <p:cTn id="57" dur="1" fill="hold">
                                          <p:stCondLst>
                                            <p:cond delay="0"/>
                                          </p:stCondLst>
                                        </p:cTn>
                                        <p:tgtEl>
                                          <p:spTgt spid="8">
                                            <p:txEl>
                                              <p:pRg st="2" end="2"/>
                                            </p:txEl>
                                          </p:spTgt>
                                        </p:tgtEl>
                                        <p:attrNameLst>
                                          <p:attrName>style.visibility</p:attrName>
                                        </p:attrNameLst>
                                      </p:cBhvr>
                                      <p:to>
                                        <p:strVal val="visible"/>
                                      </p:to>
                                    </p:set>
                                    <p:animEffect transition="in" filter="circle(in)">
                                      <p:cBhvr>
                                        <p:cTn id="58" dur="2000"/>
                                        <p:tgtEl>
                                          <p:spTgt spid="8">
                                            <p:txEl>
                                              <p:pRg st="2" end="2"/>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grpId="0" nodeType="clickEffect">
                                  <p:stCondLst>
                                    <p:cond delay="0"/>
                                  </p:stCondLst>
                                  <p:childTnLst>
                                    <p:set>
                                      <p:cBhvr>
                                        <p:cTn id="62" dur="1" fill="hold">
                                          <p:stCondLst>
                                            <p:cond delay="0"/>
                                          </p:stCondLst>
                                        </p:cTn>
                                        <p:tgtEl>
                                          <p:spTgt spid="8">
                                            <p:txEl>
                                              <p:pRg st="3" end="3"/>
                                            </p:txEl>
                                          </p:spTgt>
                                        </p:tgtEl>
                                        <p:attrNameLst>
                                          <p:attrName>style.visibility</p:attrName>
                                        </p:attrNameLst>
                                      </p:cBhvr>
                                      <p:to>
                                        <p:strVal val="visible"/>
                                      </p:to>
                                    </p:set>
                                    <p:animEffect transition="in" filter="circle(in)">
                                      <p:cBhvr>
                                        <p:cTn id="63" dur="2000"/>
                                        <p:tgtEl>
                                          <p:spTgt spid="8">
                                            <p:txEl>
                                              <p:pRg st="3" end="3"/>
                                            </p:txEl>
                                          </p:spTgt>
                                        </p:tgtEl>
                                      </p:cBhvr>
                                    </p:animEffect>
                                  </p:childTnLst>
                                </p:cTn>
                              </p:par>
                            </p:childTnLst>
                          </p:cTn>
                        </p:par>
                      </p:childTnLst>
                    </p:cTn>
                  </p:par>
                  <p:par>
                    <p:cTn id="64" fill="hold">
                      <p:stCondLst>
                        <p:cond delay="indefinite"/>
                      </p:stCondLst>
                      <p:childTnLst>
                        <p:par>
                          <p:cTn id="65" fill="hold">
                            <p:stCondLst>
                              <p:cond delay="0"/>
                            </p:stCondLst>
                            <p:childTnLst>
                              <p:par>
                                <p:cTn id="66" presetID="6" presetClass="entr" presetSubtype="16" fill="hold" grpId="0" nodeType="clickEffect">
                                  <p:stCondLst>
                                    <p:cond delay="0"/>
                                  </p:stCondLst>
                                  <p:childTnLst>
                                    <p:set>
                                      <p:cBhvr>
                                        <p:cTn id="67" dur="1" fill="hold">
                                          <p:stCondLst>
                                            <p:cond delay="0"/>
                                          </p:stCondLst>
                                        </p:cTn>
                                        <p:tgtEl>
                                          <p:spTgt spid="8">
                                            <p:txEl>
                                              <p:pRg st="4" end="4"/>
                                            </p:txEl>
                                          </p:spTgt>
                                        </p:tgtEl>
                                        <p:attrNameLst>
                                          <p:attrName>style.visibility</p:attrName>
                                        </p:attrNameLst>
                                      </p:cBhvr>
                                      <p:to>
                                        <p:strVal val="visible"/>
                                      </p:to>
                                    </p:set>
                                    <p:animEffect transition="in" filter="circle(in)">
                                      <p:cBhvr>
                                        <p:cTn id="68" dur="2000"/>
                                        <p:tgtEl>
                                          <p:spTgt spid="8">
                                            <p:txEl>
                                              <p:pRg st="4" end="4"/>
                                            </p:txEl>
                                          </p:spTgt>
                                        </p:tgtEl>
                                      </p:cBhvr>
                                    </p:animEffect>
                                  </p:childTnLst>
                                </p:cTn>
                              </p:par>
                            </p:childTnLst>
                          </p:cTn>
                        </p:par>
                      </p:childTnLst>
                    </p:cTn>
                  </p:par>
                  <p:par>
                    <p:cTn id="69" fill="hold">
                      <p:stCondLst>
                        <p:cond delay="indefinite"/>
                      </p:stCondLst>
                      <p:childTnLst>
                        <p:par>
                          <p:cTn id="70" fill="hold">
                            <p:stCondLst>
                              <p:cond delay="0"/>
                            </p:stCondLst>
                            <p:childTnLst>
                              <p:par>
                                <p:cTn id="71" presetID="6" presetClass="entr" presetSubtype="16" fill="hold" grpId="0" nodeType="clickEffect">
                                  <p:stCondLst>
                                    <p:cond delay="0"/>
                                  </p:stCondLst>
                                  <p:childTnLst>
                                    <p:set>
                                      <p:cBhvr>
                                        <p:cTn id="72" dur="1" fill="hold">
                                          <p:stCondLst>
                                            <p:cond delay="0"/>
                                          </p:stCondLst>
                                        </p:cTn>
                                        <p:tgtEl>
                                          <p:spTgt spid="8">
                                            <p:txEl>
                                              <p:pRg st="5" end="5"/>
                                            </p:txEl>
                                          </p:spTgt>
                                        </p:tgtEl>
                                        <p:attrNameLst>
                                          <p:attrName>style.visibility</p:attrName>
                                        </p:attrNameLst>
                                      </p:cBhvr>
                                      <p:to>
                                        <p:strVal val="visible"/>
                                      </p:to>
                                    </p:set>
                                    <p:animEffect transition="in" filter="circle(in)">
                                      <p:cBhvr>
                                        <p:cTn id="73" dur="2000"/>
                                        <p:tgtEl>
                                          <p:spTgt spid="8">
                                            <p:txEl>
                                              <p:pRg st="5" end="5"/>
                                            </p:txEl>
                                          </p:spTgt>
                                        </p:tgtEl>
                                      </p:cBhvr>
                                    </p:animEffect>
                                  </p:childTnLst>
                                </p:cTn>
                              </p:par>
                            </p:childTnLst>
                          </p:cTn>
                        </p:par>
                      </p:childTnLst>
                    </p:cTn>
                  </p:par>
                  <p:par>
                    <p:cTn id="74" fill="hold">
                      <p:stCondLst>
                        <p:cond delay="indefinite"/>
                      </p:stCondLst>
                      <p:childTnLst>
                        <p:par>
                          <p:cTn id="75" fill="hold">
                            <p:stCondLst>
                              <p:cond delay="0"/>
                            </p:stCondLst>
                            <p:childTnLst>
                              <p:par>
                                <p:cTn id="76" presetID="6" presetClass="entr" presetSubtype="16" fill="hold" grpId="0" nodeType="clickEffect">
                                  <p:stCondLst>
                                    <p:cond delay="0"/>
                                  </p:stCondLst>
                                  <p:childTnLst>
                                    <p:set>
                                      <p:cBhvr>
                                        <p:cTn id="77" dur="1" fill="hold">
                                          <p:stCondLst>
                                            <p:cond delay="0"/>
                                          </p:stCondLst>
                                        </p:cTn>
                                        <p:tgtEl>
                                          <p:spTgt spid="8">
                                            <p:txEl>
                                              <p:pRg st="6" end="6"/>
                                            </p:txEl>
                                          </p:spTgt>
                                        </p:tgtEl>
                                        <p:attrNameLst>
                                          <p:attrName>style.visibility</p:attrName>
                                        </p:attrNameLst>
                                      </p:cBhvr>
                                      <p:to>
                                        <p:strVal val="visible"/>
                                      </p:to>
                                    </p:set>
                                    <p:animEffect transition="in" filter="circle(in)">
                                      <p:cBhvr>
                                        <p:cTn id="78" dur="2000"/>
                                        <p:tgtEl>
                                          <p:spTgt spid="8">
                                            <p:txEl>
                                              <p:pRg st="6" end="6"/>
                                            </p:txEl>
                                          </p:spTgt>
                                        </p:tgtEl>
                                      </p:cBhvr>
                                    </p:animEffect>
                                  </p:childTnLst>
                                </p:cTn>
                              </p:par>
                            </p:childTnLst>
                          </p:cTn>
                        </p:par>
                      </p:childTnLst>
                    </p:cTn>
                  </p:par>
                  <p:par>
                    <p:cTn id="79" fill="hold">
                      <p:stCondLst>
                        <p:cond delay="indefinite"/>
                      </p:stCondLst>
                      <p:childTnLst>
                        <p:par>
                          <p:cTn id="80" fill="hold">
                            <p:stCondLst>
                              <p:cond delay="0"/>
                            </p:stCondLst>
                            <p:childTnLst>
                              <p:par>
                                <p:cTn id="81" presetID="6" presetClass="entr" presetSubtype="16" fill="hold" grpId="0" nodeType="clickEffect">
                                  <p:stCondLst>
                                    <p:cond delay="0"/>
                                  </p:stCondLst>
                                  <p:childTnLst>
                                    <p:set>
                                      <p:cBhvr>
                                        <p:cTn id="82" dur="1" fill="hold">
                                          <p:stCondLst>
                                            <p:cond delay="0"/>
                                          </p:stCondLst>
                                        </p:cTn>
                                        <p:tgtEl>
                                          <p:spTgt spid="8">
                                            <p:txEl>
                                              <p:pRg st="7" end="7"/>
                                            </p:txEl>
                                          </p:spTgt>
                                        </p:tgtEl>
                                        <p:attrNameLst>
                                          <p:attrName>style.visibility</p:attrName>
                                        </p:attrNameLst>
                                      </p:cBhvr>
                                      <p:to>
                                        <p:strVal val="visible"/>
                                      </p:to>
                                    </p:set>
                                    <p:animEffect transition="in" filter="circle(in)">
                                      <p:cBhvr>
                                        <p:cTn id="83" dur="2000"/>
                                        <p:tgtEl>
                                          <p:spTgt spid="8">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animBg="1"/>
      <p:bldP spid="8"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600" b="1" dirty="0" smtClean="0">
                <a:solidFill>
                  <a:schemeClr val="tx2"/>
                </a:solidFill>
                <a:latin typeface="Arial" panose="020B0604020202020204" pitchFamily="34" charset="0"/>
                <a:cs typeface="Arial" panose="020B0604020202020204" pitchFamily="34" charset="0"/>
              </a:rPr>
              <a:t>Η «ΔΙΑΡΚΕΙΑ» ΤΗΣ ΑΣΘΕΝΕΙΑΣ</a:t>
            </a:r>
            <a:br>
              <a:rPr lang="el-GR" sz="3600" b="1" dirty="0" smtClean="0">
                <a:solidFill>
                  <a:schemeClr val="tx2"/>
                </a:solidFill>
                <a:latin typeface="Arial" panose="020B0604020202020204" pitchFamily="34" charset="0"/>
                <a:cs typeface="Arial" panose="020B0604020202020204" pitchFamily="34" charset="0"/>
              </a:rPr>
            </a:br>
            <a:r>
              <a:rPr lang="el-GR" sz="3600" b="1" dirty="0" smtClean="0">
                <a:solidFill>
                  <a:schemeClr val="tx2"/>
                </a:solidFill>
                <a:latin typeface="Arial" panose="020B0604020202020204" pitchFamily="34" charset="0"/>
                <a:cs typeface="Arial" panose="020B0604020202020204" pitchFamily="34" charset="0"/>
              </a:rPr>
              <a:t>ΟΞΕΙΑ ΕΠΕΛΕΥΣΗ</a:t>
            </a:r>
            <a:endParaRPr lang="el-GR" sz="3600" b="1" dirty="0">
              <a:solidFill>
                <a:schemeClr val="tx2"/>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23528" y="1772816"/>
            <a:ext cx="3898776" cy="3637919"/>
          </a:xfrm>
          <a:solidFill>
            <a:srgbClr val="C00000"/>
          </a:solidFill>
          <a:ln>
            <a:solidFill>
              <a:srgbClr val="C00000"/>
            </a:solidFill>
          </a:ln>
        </p:spPr>
        <p:txBody>
          <a:bodyPr wrap="square">
            <a:spAutoFit/>
          </a:bodyPr>
          <a:lstStyle/>
          <a:p>
            <a:pPr marL="0" indent="0">
              <a:buNone/>
            </a:pPr>
            <a:r>
              <a:rPr lang="el-GR" sz="2400" b="1" i="1" dirty="0" smtClean="0">
                <a:solidFill>
                  <a:srgbClr val="FFFF00"/>
                </a:solidFill>
                <a:latin typeface="Arial" panose="020B0604020202020204" pitchFamily="34" charset="0"/>
                <a:cs typeface="Arial" panose="020B0604020202020204" pitchFamily="34" charset="0"/>
              </a:rPr>
              <a:t>Ιατρός</a:t>
            </a:r>
          </a:p>
          <a:p>
            <a:r>
              <a:rPr lang="el-GR" sz="2400" dirty="0" smtClean="0">
                <a:solidFill>
                  <a:schemeClr val="bg1"/>
                </a:solidFill>
                <a:latin typeface="Arial" panose="020B0604020202020204" pitchFamily="34" charset="0"/>
                <a:cs typeface="Arial" panose="020B0604020202020204" pitchFamily="34" charset="0"/>
              </a:rPr>
              <a:t>Πρώτος που τον παρακολουθεί # προσωπική επιλογή</a:t>
            </a:r>
          </a:p>
          <a:p>
            <a:r>
              <a:rPr lang="el-GR" sz="2400" dirty="0" smtClean="0">
                <a:solidFill>
                  <a:schemeClr val="bg1"/>
                </a:solidFill>
                <a:latin typeface="Arial" panose="020B0604020202020204" pitchFamily="34" charset="0"/>
                <a:cs typeface="Arial" panose="020B0604020202020204" pitchFamily="34" charset="0"/>
              </a:rPr>
              <a:t>Περιβάλλον γνωριμίας (προσωπικό ιατρείο # χώρος επειγόντων)</a:t>
            </a:r>
          </a:p>
          <a:p>
            <a:r>
              <a:rPr lang="el-GR" sz="2400" dirty="0" smtClean="0">
                <a:solidFill>
                  <a:schemeClr val="bg1"/>
                </a:solidFill>
                <a:latin typeface="Arial" panose="020B0604020202020204" pitchFamily="34" charset="0"/>
                <a:cs typeface="Arial" panose="020B0604020202020204" pitchFamily="34" charset="0"/>
              </a:rPr>
              <a:t>Μπορεί να μην είναι προτεραιότητα</a:t>
            </a:r>
          </a:p>
        </p:txBody>
      </p:sp>
      <p:sp>
        <p:nvSpPr>
          <p:cNvPr id="8" name="Content Placeholder 2"/>
          <p:cNvSpPr txBox="1">
            <a:spLocks/>
          </p:cNvSpPr>
          <p:nvPr/>
        </p:nvSpPr>
        <p:spPr>
          <a:xfrm>
            <a:off x="4744676" y="1844824"/>
            <a:ext cx="3898776" cy="3785652"/>
          </a:xfrm>
          <a:prstGeom prst="rect">
            <a:avLst/>
          </a:prstGeom>
          <a:solidFill>
            <a:schemeClr val="tx2"/>
          </a:solidFill>
          <a:ln>
            <a:solidFill>
              <a:schemeClr val="tx2"/>
            </a:solidFill>
          </a:ln>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l-GR" sz="2400" b="1" i="1" dirty="0" smtClean="0">
                <a:solidFill>
                  <a:srgbClr val="FFFF00"/>
                </a:solidFill>
                <a:latin typeface="Arial" panose="020B0604020202020204" pitchFamily="34" charset="0"/>
                <a:cs typeface="Arial" panose="020B0604020202020204" pitchFamily="34" charset="0"/>
              </a:rPr>
              <a:t>Ασθενής</a:t>
            </a:r>
          </a:p>
          <a:p>
            <a:r>
              <a:rPr lang="el-GR" sz="2400" dirty="0" smtClean="0">
                <a:solidFill>
                  <a:schemeClr val="bg1"/>
                </a:solidFill>
                <a:latin typeface="Arial" panose="020B0604020202020204" pitchFamily="34" charset="0"/>
                <a:cs typeface="Arial" panose="020B0604020202020204" pitchFamily="34" charset="0"/>
              </a:rPr>
              <a:t>Φόβος</a:t>
            </a:r>
            <a:r>
              <a:rPr lang="en-US" sz="2400" dirty="0" smtClean="0">
                <a:solidFill>
                  <a:schemeClr val="bg1"/>
                </a:solidFill>
                <a:latin typeface="Arial" panose="020B0604020202020204" pitchFamily="34" charset="0"/>
                <a:cs typeface="Arial" panose="020B0604020202020204" pitchFamily="34" charset="0"/>
              </a:rPr>
              <a:t> </a:t>
            </a:r>
            <a:r>
              <a:rPr lang="el-GR" sz="2400" dirty="0" smtClean="0">
                <a:solidFill>
                  <a:schemeClr val="bg1"/>
                </a:solidFill>
                <a:latin typeface="Arial" panose="020B0604020202020204" pitchFamily="34" charset="0"/>
                <a:cs typeface="Arial" panose="020B0604020202020204" pitchFamily="34" charset="0"/>
              </a:rPr>
              <a:t>αγνώστου</a:t>
            </a:r>
          </a:p>
          <a:p>
            <a:r>
              <a:rPr lang="el-GR" sz="2400" dirty="0" smtClean="0">
                <a:solidFill>
                  <a:schemeClr val="bg1"/>
                </a:solidFill>
                <a:latin typeface="Arial" panose="020B0604020202020204" pitchFamily="34" charset="0"/>
                <a:cs typeface="Arial" panose="020B0604020202020204" pitchFamily="34" charset="0"/>
              </a:rPr>
              <a:t>Παιδί ή ενήλικας</a:t>
            </a:r>
          </a:p>
          <a:p>
            <a:r>
              <a:rPr lang="el-GR" sz="2400" dirty="0" smtClean="0">
                <a:solidFill>
                  <a:schemeClr val="bg1"/>
                </a:solidFill>
                <a:latin typeface="Arial" panose="020B0604020202020204" pitchFamily="34" charset="0"/>
                <a:cs typeface="Arial" panose="020B0604020202020204" pitchFamily="34" charset="0"/>
              </a:rPr>
              <a:t>«Συνήθως» συνοδέυεται από συγγενή</a:t>
            </a:r>
          </a:p>
          <a:p>
            <a:r>
              <a:rPr lang="el-GR" sz="2400" dirty="0" smtClean="0">
                <a:solidFill>
                  <a:schemeClr val="bg1"/>
                </a:solidFill>
                <a:latin typeface="Arial" panose="020B0604020202020204" pitchFamily="34" charset="0"/>
                <a:cs typeface="Arial" panose="020B0604020202020204" pitchFamily="34" charset="0"/>
              </a:rPr>
              <a:t>«Εκκρεμότητες» ζωής</a:t>
            </a:r>
          </a:p>
          <a:p>
            <a:r>
              <a:rPr lang="el-GR" sz="2400" dirty="0" smtClean="0">
                <a:solidFill>
                  <a:schemeClr val="bg1"/>
                </a:solidFill>
                <a:latin typeface="Arial" panose="020B0604020202020204" pitchFamily="34" charset="0"/>
                <a:cs typeface="Arial" panose="020B0604020202020204" pitchFamily="34" charset="0"/>
              </a:rPr>
              <a:t>Νιώθει «αδικημένος» ανάλογα με το χρόνο αναμονής</a:t>
            </a:r>
          </a:p>
        </p:txBody>
      </p:sp>
    </p:spTree>
    <p:extLst>
      <p:ext uri="{BB962C8B-B14F-4D97-AF65-F5344CB8AC3E}">
        <p14:creationId xmlns:p14="http://schemas.microsoft.com/office/powerpoint/2010/main" val="90203039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circle(in)">
                                      <p:cBhvr>
                                        <p:cTn id="20" dur="20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circle(in)">
                                      <p:cBhvr>
                                        <p:cTn id="25" dur="20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8">
                                            <p:bg/>
                                          </p:spTgt>
                                        </p:tgtEl>
                                        <p:attrNameLst>
                                          <p:attrName>style.visibility</p:attrName>
                                        </p:attrNameLst>
                                      </p:cBhvr>
                                      <p:to>
                                        <p:strVal val="visible"/>
                                      </p:to>
                                    </p:set>
                                    <p:animEffect transition="in" filter="circle(in)">
                                      <p:cBhvr>
                                        <p:cTn id="30" dur="2000"/>
                                        <p:tgtEl>
                                          <p:spTgt spid="8">
                                            <p:bg/>
                                          </p:spTgt>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Effect transition="in" filter="circle(in)">
                                      <p:cBhvr>
                                        <p:cTn id="33" dur="2000"/>
                                        <p:tgtEl>
                                          <p:spTgt spid="8">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8">
                                            <p:txEl>
                                              <p:pRg st="1" end="1"/>
                                            </p:txEl>
                                          </p:spTgt>
                                        </p:tgtEl>
                                        <p:attrNameLst>
                                          <p:attrName>style.visibility</p:attrName>
                                        </p:attrNameLst>
                                      </p:cBhvr>
                                      <p:to>
                                        <p:strVal val="visible"/>
                                      </p:to>
                                    </p:set>
                                    <p:animEffect transition="in" filter="circle(in)">
                                      <p:cBhvr>
                                        <p:cTn id="38" dur="2000"/>
                                        <p:tgtEl>
                                          <p:spTgt spid="8">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8">
                                            <p:txEl>
                                              <p:pRg st="2" end="2"/>
                                            </p:txEl>
                                          </p:spTgt>
                                        </p:tgtEl>
                                        <p:attrNameLst>
                                          <p:attrName>style.visibility</p:attrName>
                                        </p:attrNameLst>
                                      </p:cBhvr>
                                      <p:to>
                                        <p:strVal val="visible"/>
                                      </p:to>
                                    </p:set>
                                    <p:animEffect transition="in" filter="circle(in)">
                                      <p:cBhvr>
                                        <p:cTn id="43" dur="2000"/>
                                        <p:tgtEl>
                                          <p:spTgt spid="8">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8">
                                            <p:txEl>
                                              <p:pRg st="3" end="3"/>
                                            </p:txEl>
                                          </p:spTgt>
                                        </p:tgtEl>
                                        <p:attrNameLst>
                                          <p:attrName>style.visibility</p:attrName>
                                        </p:attrNameLst>
                                      </p:cBhvr>
                                      <p:to>
                                        <p:strVal val="visible"/>
                                      </p:to>
                                    </p:set>
                                    <p:animEffect transition="in" filter="circle(in)">
                                      <p:cBhvr>
                                        <p:cTn id="48" dur="2000"/>
                                        <p:tgtEl>
                                          <p:spTgt spid="8">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8">
                                            <p:txEl>
                                              <p:pRg st="4" end="4"/>
                                            </p:txEl>
                                          </p:spTgt>
                                        </p:tgtEl>
                                        <p:attrNameLst>
                                          <p:attrName>style.visibility</p:attrName>
                                        </p:attrNameLst>
                                      </p:cBhvr>
                                      <p:to>
                                        <p:strVal val="visible"/>
                                      </p:to>
                                    </p:set>
                                    <p:animEffect transition="in" filter="circle(in)">
                                      <p:cBhvr>
                                        <p:cTn id="53" dur="2000"/>
                                        <p:tgtEl>
                                          <p:spTgt spid="8">
                                            <p:txEl>
                                              <p:pRg st="4" end="4"/>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grpId="0" nodeType="clickEffect">
                                  <p:stCondLst>
                                    <p:cond delay="0"/>
                                  </p:stCondLst>
                                  <p:childTnLst>
                                    <p:set>
                                      <p:cBhvr>
                                        <p:cTn id="57" dur="1" fill="hold">
                                          <p:stCondLst>
                                            <p:cond delay="0"/>
                                          </p:stCondLst>
                                        </p:cTn>
                                        <p:tgtEl>
                                          <p:spTgt spid="8">
                                            <p:txEl>
                                              <p:pRg st="5" end="5"/>
                                            </p:txEl>
                                          </p:spTgt>
                                        </p:tgtEl>
                                        <p:attrNameLst>
                                          <p:attrName>style.visibility</p:attrName>
                                        </p:attrNameLst>
                                      </p:cBhvr>
                                      <p:to>
                                        <p:strVal val="visible"/>
                                      </p:to>
                                    </p:set>
                                    <p:animEffect transition="in" filter="circle(in)">
                                      <p:cBhvr>
                                        <p:cTn id="58" dur="2000"/>
                                        <p:tgtEl>
                                          <p:spTgt spid="8">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8"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600" b="1" dirty="0" smtClean="0">
                <a:solidFill>
                  <a:schemeClr val="tx2"/>
                </a:solidFill>
                <a:latin typeface="Arial" panose="020B0604020202020204" pitchFamily="34" charset="0"/>
                <a:cs typeface="Arial" panose="020B0604020202020204" pitchFamily="34" charset="0"/>
              </a:rPr>
              <a:t>Η «ΔΙΑΡΚΕΙΑ» ΤΗΣ ΑΣΘΕΝΕΙΑΣ</a:t>
            </a:r>
            <a:br>
              <a:rPr lang="el-GR" sz="3600" b="1" dirty="0" smtClean="0">
                <a:solidFill>
                  <a:schemeClr val="tx2"/>
                </a:solidFill>
                <a:latin typeface="Arial" panose="020B0604020202020204" pitchFamily="34" charset="0"/>
                <a:cs typeface="Arial" panose="020B0604020202020204" pitchFamily="34" charset="0"/>
              </a:rPr>
            </a:br>
            <a:r>
              <a:rPr lang="el-GR" sz="3600" b="1" dirty="0" smtClean="0">
                <a:solidFill>
                  <a:schemeClr val="tx2"/>
                </a:solidFill>
                <a:latin typeface="Arial" panose="020B0604020202020204" pitchFamily="34" charset="0"/>
                <a:cs typeface="Arial" panose="020B0604020202020204" pitchFamily="34" charset="0"/>
              </a:rPr>
              <a:t>ΧΡΟΝΙΑ ΕΠΕΛΕΥΣΗ</a:t>
            </a:r>
            <a:endParaRPr lang="el-GR" sz="3600" b="1" dirty="0">
              <a:solidFill>
                <a:schemeClr val="tx2"/>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323528" y="1772816"/>
            <a:ext cx="3898776" cy="3268587"/>
          </a:xfrm>
          <a:solidFill>
            <a:srgbClr val="C00000"/>
          </a:solidFill>
          <a:ln>
            <a:solidFill>
              <a:srgbClr val="C00000"/>
            </a:solidFill>
          </a:ln>
        </p:spPr>
        <p:txBody>
          <a:bodyPr wrap="square">
            <a:spAutoFit/>
          </a:bodyPr>
          <a:lstStyle/>
          <a:p>
            <a:pPr marL="0" indent="0">
              <a:buNone/>
            </a:pPr>
            <a:r>
              <a:rPr lang="el-GR" sz="2400" b="1" i="1" dirty="0" smtClean="0">
                <a:solidFill>
                  <a:srgbClr val="FFFF00"/>
                </a:solidFill>
                <a:latin typeface="Arial" panose="020B0604020202020204" pitchFamily="34" charset="0"/>
                <a:cs typeface="Arial" panose="020B0604020202020204" pitchFamily="34" charset="0"/>
              </a:rPr>
              <a:t>Ιατρός</a:t>
            </a:r>
          </a:p>
          <a:p>
            <a:r>
              <a:rPr lang="el-GR" sz="2400" dirty="0" smtClean="0">
                <a:solidFill>
                  <a:schemeClr val="bg1"/>
                </a:solidFill>
                <a:latin typeface="Arial" panose="020B0604020202020204" pitchFamily="34" charset="0"/>
                <a:cs typeface="Arial" panose="020B0604020202020204" pitchFamily="34" charset="0"/>
              </a:rPr>
              <a:t>Συνήθως προσωπική επιλογή</a:t>
            </a:r>
          </a:p>
          <a:p>
            <a:r>
              <a:rPr lang="el-GR" sz="2400" dirty="0" smtClean="0">
                <a:solidFill>
                  <a:schemeClr val="bg1"/>
                </a:solidFill>
                <a:latin typeface="Arial" panose="020B0604020202020204" pitchFamily="34" charset="0"/>
                <a:cs typeface="Arial" panose="020B0604020202020204" pitchFamily="34" charset="0"/>
              </a:rPr>
              <a:t>Πιο ήρεμο περιβάλλον γνωριμίας</a:t>
            </a:r>
          </a:p>
          <a:p>
            <a:r>
              <a:rPr lang="el-GR" sz="2400" dirty="0" smtClean="0">
                <a:solidFill>
                  <a:schemeClr val="bg1"/>
                </a:solidFill>
                <a:latin typeface="Arial" panose="020B0604020202020204" pitchFamily="34" charset="0"/>
                <a:cs typeface="Arial" panose="020B0604020202020204" pitchFamily="34" charset="0"/>
              </a:rPr>
              <a:t>ΥΠΟΜΟΝΗ (ιδιαίτερα για νοσήματα με εξέλιξη και επιπλοκές)</a:t>
            </a:r>
          </a:p>
        </p:txBody>
      </p:sp>
      <p:sp>
        <p:nvSpPr>
          <p:cNvPr id="8" name="Content Placeholder 2"/>
          <p:cNvSpPr txBox="1">
            <a:spLocks/>
          </p:cNvSpPr>
          <p:nvPr/>
        </p:nvSpPr>
        <p:spPr>
          <a:xfrm>
            <a:off x="4744676" y="1772816"/>
            <a:ext cx="3898776" cy="4598182"/>
          </a:xfrm>
          <a:prstGeom prst="rect">
            <a:avLst/>
          </a:prstGeom>
          <a:solidFill>
            <a:schemeClr val="tx2"/>
          </a:solidFill>
          <a:ln>
            <a:solidFill>
              <a:schemeClr val="tx2"/>
            </a:solidFill>
          </a:ln>
        </p:spPr>
        <p:txBody>
          <a:bodyPr vert="horz" wrap="square" lIns="91440" tIns="45720" rIns="91440" bIns="45720" rtlCol="0">
            <a:sp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l-GR" sz="2400" b="1" i="1" dirty="0" smtClean="0">
                <a:solidFill>
                  <a:srgbClr val="FFFF00"/>
                </a:solidFill>
                <a:latin typeface="Arial" panose="020B0604020202020204" pitchFamily="34" charset="0"/>
                <a:cs typeface="Arial" panose="020B0604020202020204" pitchFamily="34" charset="0"/>
              </a:rPr>
              <a:t>Ασθενής</a:t>
            </a:r>
          </a:p>
          <a:p>
            <a:r>
              <a:rPr lang="el-GR" sz="2400" dirty="0" smtClean="0">
                <a:solidFill>
                  <a:schemeClr val="bg1"/>
                </a:solidFill>
                <a:latin typeface="Arial" panose="020B0604020202020204" pitchFamily="34" charset="0"/>
                <a:cs typeface="Arial" panose="020B0604020202020204" pitchFamily="34" charset="0"/>
              </a:rPr>
              <a:t>Καθημερινό άγχος</a:t>
            </a:r>
          </a:p>
          <a:p>
            <a:r>
              <a:rPr lang="el-GR" sz="2400" dirty="0" smtClean="0">
                <a:solidFill>
                  <a:schemeClr val="bg1"/>
                </a:solidFill>
                <a:latin typeface="Arial" panose="020B0604020202020204" pitchFamily="34" charset="0"/>
                <a:cs typeface="Arial" panose="020B0604020202020204" pitchFamily="34" charset="0"/>
              </a:rPr>
              <a:t>«Σύνδεση» με τον ιατρό</a:t>
            </a:r>
          </a:p>
          <a:p>
            <a:r>
              <a:rPr lang="el-GR" sz="2400" dirty="0" smtClean="0">
                <a:solidFill>
                  <a:schemeClr val="bg1"/>
                </a:solidFill>
                <a:latin typeface="Arial" panose="020B0604020202020204" pitchFamily="34" charset="0"/>
                <a:cs typeface="Arial" panose="020B0604020202020204" pitchFamily="34" charset="0"/>
              </a:rPr>
              <a:t>«Συνήθως» συνοδέυεται από συγγενή</a:t>
            </a:r>
          </a:p>
          <a:p>
            <a:r>
              <a:rPr lang="el-GR" sz="2400" dirty="0">
                <a:solidFill>
                  <a:schemeClr val="bg1"/>
                </a:solidFill>
                <a:latin typeface="Arial" panose="020B0604020202020204" pitchFamily="34" charset="0"/>
                <a:cs typeface="Arial" panose="020B0604020202020204" pitchFamily="34" charset="0"/>
              </a:rPr>
              <a:t>Ρ</a:t>
            </a:r>
            <a:r>
              <a:rPr lang="el-GR" sz="2400" dirty="0" smtClean="0">
                <a:solidFill>
                  <a:schemeClr val="bg1"/>
                </a:solidFill>
                <a:latin typeface="Arial" panose="020B0604020202020204" pitchFamily="34" charset="0"/>
                <a:cs typeface="Arial" panose="020B0604020202020204" pitchFamily="34" charset="0"/>
              </a:rPr>
              <a:t>όλος του διαδικτύου</a:t>
            </a:r>
          </a:p>
          <a:p>
            <a:r>
              <a:rPr lang="el-GR" sz="2400" dirty="0" smtClean="0">
                <a:solidFill>
                  <a:schemeClr val="bg1"/>
                </a:solidFill>
                <a:latin typeface="Arial" panose="020B0604020202020204" pitchFamily="34" charset="0"/>
                <a:cs typeface="Arial" panose="020B0604020202020204" pitchFamily="34" charset="0"/>
              </a:rPr>
              <a:t>Συμμετοχή στις αποφάσεις</a:t>
            </a:r>
          </a:p>
          <a:p>
            <a:r>
              <a:rPr lang="el-GR" sz="2400" dirty="0" smtClean="0">
                <a:solidFill>
                  <a:schemeClr val="bg1"/>
                </a:solidFill>
                <a:latin typeface="Arial" panose="020B0604020202020204" pitchFamily="34" charset="0"/>
                <a:cs typeface="Arial" panose="020B0604020202020204" pitchFamily="34" charset="0"/>
              </a:rPr>
              <a:t>Επικοινωνία μέσω τηλεφώνου, μηνυμάτων, </a:t>
            </a:r>
            <a:r>
              <a:rPr lang="en-US" sz="2400" dirty="0" smtClean="0">
                <a:solidFill>
                  <a:schemeClr val="bg1"/>
                </a:solidFill>
                <a:latin typeface="Arial" panose="020B0604020202020204" pitchFamily="34" charset="0"/>
                <a:cs typeface="Arial" panose="020B0604020202020204" pitchFamily="34" charset="0"/>
              </a:rPr>
              <a:t>e-mail, </a:t>
            </a:r>
            <a:r>
              <a:rPr lang="en-US" sz="2400" dirty="0" err="1" smtClean="0">
                <a:solidFill>
                  <a:schemeClr val="bg1"/>
                </a:solidFill>
                <a:latin typeface="Arial" panose="020B0604020202020204" pitchFamily="34" charset="0"/>
                <a:cs typeface="Arial" panose="020B0604020202020204" pitchFamily="34" charset="0"/>
              </a:rPr>
              <a:t>viber</a:t>
            </a:r>
            <a:r>
              <a:rPr lang="en-US" sz="2400" dirty="0" smtClean="0">
                <a:solidFill>
                  <a:schemeClr val="bg1"/>
                </a:solidFill>
                <a:latin typeface="Arial" panose="020B0604020202020204" pitchFamily="34" charset="0"/>
                <a:cs typeface="Arial" panose="020B0604020202020204" pitchFamily="34" charset="0"/>
              </a:rPr>
              <a:t> </a:t>
            </a:r>
            <a:r>
              <a:rPr lang="el-GR" sz="2400" dirty="0" smtClean="0">
                <a:solidFill>
                  <a:schemeClr val="bg1"/>
                </a:solidFill>
                <a:latin typeface="Arial" panose="020B0604020202020204" pitchFamily="34" charset="0"/>
                <a:cs typeface="Arial" panose="020B0604020202020204" pitchFamily="34" charset="0"/>
              </a:rPr>
              <a:t>κλπ</a:t>
            </a:r>
          </a:p>
        </p:txBody>
      </p:sp>
    </p:spTree>
    <p:extLst>
      <p:ext uri="{BB962C8B-B14F-4D97-AF65-F5344CB8AC3E}">
        <p14:creationId xmlns:p14="http://schemas.microsoft.com/office/powerpoint/2010/main" val="470518064"/>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Effect transition="in" filter="circle(in)">
                                      <p:cBhvr>
                                        <p:cTn id="7" dur="2000"/>
                                        <p:tgtEl>
                                          <p:spTgt spid="3">
                                            <p:bg/>
                                          </p:spTgt>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3">
                                            <p:txEl>
                                              <p:pRg st="0" end="0"/>
                                            </p:txEl>
                                          </p:spTgt>
                                        </p:tgtEl>
                                        <p:attrNameLst>
                                          <p:attrName>style.visibility</p:attrName>
                                        </p:attrNameLst>
                                      </p:cBhvr>
                                      <p:to>
                                        <p:strVal val="visible"/>
                                      </p:to>
                                    </p:set>
                                    <p:animEffect transition="in" filter="circle(in)">
                                      <p:cBhvr>
                                        <p:cTn id="10" dur="2000"/>
                                        <p:tgtEl>
                                          <p:spTgt spid="3">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6" presetClass="entr" presetSubtype="16"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animEffect transition="in" filter="circle(in)">
                                      <p:cBhvr>
                                        <p:cTn id="15" dur="2000"/>
                                        <p:tgtEl>
                                          <p:spTgt spid="3">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6" presetClass="entr" presetSubtype="16" fill="hold" grpId="0" nodeType="clickEffect">
                                  <p:stCondLst>
                                    <p:cond delay="0"/>
                                  </p:stCondLst>
                                  <p:childTnLst>
                                    <p:set>
                                      <p:cBhvr>
                                        <p:cTn id="19" dur="1" fill="hold">
                                          <p:stCondLst>
                                            <p:cond delay="0"/>
                                          </p:stCondLst>
                                        </p:cTn>
                                        <p:tgtEl>
                                          <p:spTgt spid="3">
                                            <p:txEl>
                                              <p:pRg st="2" end="2"/>
                                            </p:txEl>
                                          </p:spTgt>
                                        </p:tgtEl>
                                        <p:attrNameLst>
                                          <p:attrName>style.visibility</p:attrName>
                                        </p:attrNameLst>
                                      </p:cBhvr>
                                      <p:to>
                                        <p:strVal val="visible"/>
                                      </p:to>
                                    </p:set>
                                    <p:animEffect transition="in" filter="circle(in)">
                                      <p:cBhvr>
                                        <p:cTn id="20" dur="2000"/>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6" presetClass="entr" presetSubtype="16"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circle(in)">
                                      <p:cBhvr>
                                        <p:cTn id="25" dur="2000"/>
                                        <p:tgtEl>
                                          <p:spTgt spid="3">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6" presetClass="entr" presetSubtype="16" fill="hold" grpId="0" nodeType="clickEffect">
                                  <p:stCondLst>
                                    <p:cond delay="0"/>
                                  </p:stCondLst>
                                  <p:childTnLst>
                                    <p:set>
                                      <p:cBhvr>
                                        <p:cTn id="29" dur="1" fill="hold">
                                          <p:stCondLst>
                                            <p:cond delay="0"/>
                                          </p:stCondLst>
                                        </p:cTn>
                                        <p:tgtEl>
                                          <p:spTgt spid="8">
                                            <p:bg/>
                                          </p:spTgt>
                                        </p:tgtEl>
                                        <p:attrNameLst>
                                          <p:attrName>style.visibility</p:attrName>
                                        </p:attrNameLst>
                                      </p:cBhvr>
                                      <p:to>
                                        <p:strVal val="visible"/>
                                      </p:to>
                                    </p:set>
                                    <p:animEffect transition="in" filter="circle(in)">
                                      <p:cBhvr>
                                        <p:cTn id="30" dur="2000"/>
                                        <p:tgtEl>
                                          <p:spTgt spid="8">
                                            <p:bg/>
                                          </p:spTgt>
                                        </p:tgtEl>
                                      </p:cBhvr>
                                    </p:animEffect>
                                  </p:childTnLst>
                                </p:cTn>
                              </p:par>
                              <p:par>
                                <p:cTn id="31" presetID="6" presetClass="entr" presetSubtype="16" fill="hold" grpId="0" nodeType="withEffect">
                                  <p:stCondLst>
                                    <p:cond delay="0"/>
                                  </p:stCondLst>
                                  <p:childTnLst>
                                    <p:set>
                                      <p:cBhvr>
                                        <p:cTn id="32" dur="1" fill="hold">
                                          <p:stCondLst>
                                            <p:cond delay="0"/>
                                          </p:stCondLst>
                                        </p:cTn>
                                        <p:tgtEl>
                                          <p:spTgt spid="8">
                                            <p:txEl>
                                              <p:pRg st="0" end="0"/>
                                            </p:txEl>
                                          </p:spTgt>
                                        </p:tgtEl>
                                        <p:attrNameLst>
                                          <p:attrName>style.visibility</p:attrName>
                                        </p:attrNameLst>
                                      </p:cBhvr>
                                      <p:to>
                                        <p:strVal val="visible"/>
                                      </p:to>
                                    </p:set>
                                    <p:animEffect transition="in" filter="circle(in)">
                                      <p:cBhvr>
                                        <p:cTn id="33" dur="2000"/>
                                        <p:tgtEl>
                                          <p:spTgt spid="8">
                                            <p:txEl>
                                              <p:pRg st="0" end="0"/>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6" presetClass="entr" presetSubtype="16" fill="hold" grpId="0" nodeType="clickEffect">
                                  <p:stCondLst>
                                    <p:cond delay="0"/>
                                  </p:stCondLst>
                                  <p:childTnLst>
                                    <p:set>
                                      <p:cBhvr>
                                        <p:cTn id="37" dur="1" fill="hold">
                                          <p:stCondLst>
                                            <p:cond delay="0"/>
                                          </p:stCondLst>
                                        </p:cTn>
                                        <p:tgtEl>
                                          <p:spTgt spid="8">
                                            <p:txEl>
                                              <p:pRg st="1" end="1"/>
                                            </p:txEl>
                                          </p:spTgt>
                                        </p:tgtEl>
                                        <p:attrNameLst>
                                          <p:attrName>style.visibility</p:attrName>
                                        </p:attrNameLst>
                                      </p:cBhvr>
                                      <p:to>
                                        <p:strVal val="visible"/>
                                      </p:to>
                                    </p:set>
                                    <p:animEffect transition="in" filter="circle(in)">
                                      <p:cBhvr>
                                        <p:cTn id="38" dur="2000"/>
                                        <p:tgtEl>
                                          <p:spTgt spid="8">
                                            <p:txEl>
                                              <p:pRg st="1" end="1"/>
                                            </p:txEl>
                                          </p:spTgt>
                                        </p:tgtEl>
                                      </p:cBhvr>
                                    </p:animEffect>
                                  </p:childTnLst>
                                </p:cTn>
                              </p:par>
                            </p:childTnLst>
                          </p:cTn>
                        </p:par>
                      </p:childTnLst>
                    </p:cTn>
                  </p:par>
                  <p:par>
                    <p:cTn id="39" fill="hold">
                      <p:stCondLst>
                        <p:cond delay="indefinite"/>
                      </p:stCondLst>
                      <p:childTnLst>
                        <p:par>
                          <p:cTn id="40" fill="hold">
                            <p:stCondLst>
                              <p:cond delay="0"/>
                            </p:stCondLst>
                            <p:childTnLst>
                              <p:par>
                                <p:cTn id="41" presetID="6" presetClass="entr" presetSubtype="16" fill="hold" grpId="0" nodeType="clickEffect">
                                  <p:stCondLst>
                                    <p:cond delay="0"/>
                                  </p:stCondLst>
                                  <p:childTnLst>
                                    <p:set>
                                      <p:cBhvr>
                                        <p:cTn id="42" dur="1" fill="hold">
                                          <p:stCondLst>
                                            <p:cond delay="0"/>
                                          </p:stCondLst>
                                        </p:cTn>
                                        <p:tgtEl>
                                          <p:spTgt spid="8">
                                            <p:txEl>
                                              <p:pRg st="2" end="2"/>
                                            </p:txEl>
                                          </p:spTgt>
                                        </p:tgtEl>
                                        <p:attrNameLst>
                                          <p:attrName>style.visibility</p:attrName>
                                        </p:attrNameLst>
                                      </p:cBhvr>
                                      <p:to>
                                        <p:strVal val="visible"/>
                                      </p:to>
                                    </p:set>
                                    <p:animEffect transition="in" filter="circle(in)">
                                      <p:cBhvr>
                                        <p:cTn id="43" dur="2000"/>
                                        <p:tgtEl>
                                          <p:spTgt spid="8">
                                            <p:txEl>
                                              <p:pRg st="2" end="2"/>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6" presetClass="entr" presetSubtype="16" fill="hold" grpId="0" nodeType="clickEffect">
                                  <p:stCondLst>
                                    <p:cond delay="0"/>
                                  </p:stCondLst>
                                  <p:childTnLst>
                                    <p:set>
                                      <p:cBhvr>
                                        <p:cTn id="47" dur="1" fill="hold">
                                          <p:stCondLst>
                                            <p:cond delay="0"/>
                                          </p:stCondLst>
                                        </p:cTn>
                                        <p:tgtEl>
                                          <p:spTgt spid="8">
                                            <p:txEl>
                                              <p:pRg st="3" end="3"/>
                                            </p:txEl>
                                          </p:spTgt>
                                        </p:tgtEl>
                                        <p:attrNameLst>
                                          <p:attrName>style.visibility</p:attrName>
                                        </p:attrNameLst>
                                      </p:cBhvr>
                                      <p:to>
                                        <p:strVal val="visible"/>
                                      </p:to>
                                    </p:set>
                                    <p:animEffect transition="in" filter="circle(in)">
                                      <p:cBhvr>
                                        <p:cTn id="48" dur="2000"/>
                                        <p:tgtEl>
                                          <p:spTgt spid="8">
                                            <p:txEl>
                                              <p:pRg st="3" end="3"/>
                                            </p:txEl>
                                          </p:spTgt>
                                        </p:tgtEl>
                                      </p:cBhvr>
                                    </p:animEffect>
                                  </p:childTnLst>
                                </p:cTn>
                              </p:par>
                            </p:childTnLst>
                          </p:cTn>
                        </p:par>
                      </p:childTnLst>
                    </p:cTn>
                  </p:par>
                  <p:par>
                    <p:cTn id="49" fill="hold">
                      <p:stCondLst>
                        <p:cond delay="indefinite"/>
                      </p:stCondLst>
                      <p:childTnLst>
                        <p:par>
                          <p:cTn id="50" fill="hold">
                            <p:stCondLst>
                              <p:cond delay="0"/>
                            </p:stCondLst>
                            <p:childTnLst>
                              <p:par>
                                <p:cTn id="51" presetID="6" presetClass="entr" presetSubtype="16" fill="hold" grpId="0" nodeType="clickEffect">
                                  <p:stCondLst>
                                    <p:cond delay="0"/>
                                  </p:stCondLst>
                                  <p:childTnLst>
                                    <p:set>
                                      <p:cBhvr>
                                        <p:cTn id="52" dur="1" fill="hold">
                                          <p:stCondLst>
                                            <p:cond delay="0"/>
                                          </p:stCondLst>
                                        </p:cTn>
                                        <p:tgtEl>
                                          <p:spTgt spid="8">
                                            <p:txEl>
                                              <p:pRg st="4" end="4"/>
                                            </p:txEl>
                                          </p:spTgt>
                                        </p:tgtEl>
                                        <p:attrNameLst>
                                          <p:attrName>style.visibility</p:attrName>
                                        </p:attrNameLst>
                                      </p:cBhvr>
                                      <p:to>
                                        <p:strVal val="visible"/>
                                      </p:to>
                                    </p:set>
                                    <p:animEffect transition="in" filter="circle(in)">
                                      <p:cBhvr>
                                        <p:cTn id="53" dur="2000"/>
                                        <p:tgtEl>
                                          <p:spTgt spid="8">
                                            <p:txEl>
                                              <p:pRg st="4" end="4"/>
                                            </p:txEl>
                                          </p:spTgt>
                                        </p:tgtEl>
                                      </p:cBhvr>
                                    </p:animEffect>
                                  </p:childTnLst>
                                </p:cTn>
                              </p:par>
                            </p:childTnLst>
                          </p:cTn>
                        </p:par>
                      </p:childTnLst>
                    </p:cTn>
                  </p:par>
                  <p:par>
                    <p:cTn id="54" fill="hold">
                      <p:stCondLst>
                        <p:cond delay="indefinite"/>
                      </p:stCondLst>
                      <p:childTnLst>
                        <p:par>
                          <p:cTn id="55" fill="hold">
                            <p:stCondLst>
                              <p:cond delay="0"/>
                            </p:stCondLst>
                            <p:childTnLst>
                              <p:par>
                                <p:cTn id="56" presetID="6" presetClass="entr" presetSubtype="16" fill="hold" grpId="0" nodeType="clickEffect">
                                  <p:stCondLst>
                                    <p:cond delay="0"/>
                                  </p:stCondLst>
                                  <p:childTnLst>
                                    <p:set>
                                      <p:cBhvr>
                                        <p:cTn id="57" dur="1" fill="hold">
                                          <p:stCondLst>
                                            <p:cond delay="0"/>
                                          </p:stCondLst>
                                        </p:cTn>
                                        <p:tgtEl>
                                          <p:spTgt spid="8">
                                            <p:txEl>
                                              <p:pRg st="5" end="5"/>
                                            </p:txEl>
                                          </p:spTgt>
                                        </p:tgtEl>
                                        <p:attrNameLst>
                                          <p:attrName>style.visibility</p:attrName>
                                        </p:attrNameLst>
                                      </p:cBhvr>
                                      <p:to>
                                        <p:strVal val="visible"/>
                                      </p:to>
                                    </p:set>
                                    <p:animEffect transition="in" filter="circle(in)">
                                      <p:cBhvr>
                                        <p:cTn id="58" dur="2000"/>
                                        <p:tgtEl>
                                          <p:spTgt spid="8">
                                            <p:txEl>
                                              <p:pRg st="5" end="5"/>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6" presetClass="entr" presetSubtype="16" fill="hold" grpId="0" nodeType="clickEffect">
                                  <p:stCondLst>
                                    <p:cond delay="0"/>
                                  </p:stCondLst>
                                  <p:childTnLst>
                                    <p:set>
                                      <p:cBhvr>
                                        <p:cTn id="62" dur="1" fill="hold">
                                          <p:stCondLst>
                                            <p:cond delay="0"/>
                                          </p:stCondLst>
                                        </p:cTn>
                                        <p:tgtEl>
                                          <p:spTgt spid="8">
                                            <p:txEl>
                                              <p:pRg st="6" end="6"/>
                                            </p:txEl>
                                          </p:spTgt>
                                        </p:tgtEl>
                                        <p:attrNameLst>
                                          <p:attrName>style.visibility</p:attrName>
                                        </p:attrNameLst>
                                      </p:cBhvr>
                                      <p:to>
                                        <p:strVal val="visible"/>
                                      </p:to>
                                    </p:set>
                                    <p:animEffect transition="in" filter="circle(in)">
                                      <p:cBhvr>
                                        <p:cTn id="63" dur="20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P spid="8"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l-GR" sz="3600" b="1" dirty="0" smtClean="0">
                <a:solidFill>
                  <a:schemeClr val="tx2"/>
                </a:solidFill>
                <a:latin typeface="Arial" panose="020B0604020202020204" pitchFamily="34" charset="0"/>
                <a:cs typeface="Arial" panose="020B0604020202020204" pitchFamily="34" charset="0"/>
              </a:rPr>
              <a:t>Η ΘΕΩΡΕΙΑ ΣΙΓΟΥΡΑ ΔΕΝ ΕΠΑΡΚΕΙ...</a:t>
            </a:r>
            <a:endParaRPr lang="el-GR" sz="3600" b="1" dirty="0">
              <a:solidFill>
                <a:schemeClr val="tx2"/>
              </a:solidFill>
              <a:latin typeface="Arial" panose="020B0604020202020204" pitchFamily="34" charset="0"/>
              <a:cs typeface="Arial" panose="020B0604020202020204" pitchFamily="34" charset="0"/>
            </a:endParaRPr>
          </a:p>
        </p:txBody>
      </p:sp>
      <p:sp>
        <p:nvSpPr>
          <p:cNvPr id="6" name="TextBox 5"/>
          <p:cNvSpPr txBox="1"/>
          <p:nvPr/>
        </p:nvSpPr>
        <p:spPr>
          <a:xfrm>
            <a:off x="1762261" y="1484150"/>
            <a:ext cx="1439818" cy="400110"/>
          </a:xfrm>
          <a:prstGeom prst="rect">
            <a:avLst/>
          </a:prstGeom>
          <a:noFill/>
          <a:ln w="38100">
            <a:solidFill>
              <a:schemeClr val="tx1"/>
            </a:solidFill>
          </a:ln>
        </p:spPr>
        <p:txBody>
          <a:bodyPr wrap="none" rtlCol="0">
            <a:spAutoFit/>
          </a:bodyPr>
          <a:lstStyle/>
          <a:p>
            <a:pPr algn="ctr"/>
            <a:r>
              <a:rPr lang="el-GR" sz="2000" dirty="0" smtClean="0">
                <a:latin typeface="Arial" panose="020B0604020202020204" pitchFamily="34" charset="0"/>
                <a:cs typeface="Arial" panose="020B0604020202020204" pitchFamily="34" charset="0"/>
              </a:rPr>
              <a:t>ΕΥΓΕΝΕΙΑ</a:t>
            </a:r>
            <a:endParaRPr lang="el-GR" sz="2000" dirty="0">
              <a:latin typeface="Arial" panose="020B0604020202020204" pitchFamily="34" charset="0"/>
              <a:cs typeface="Arial" panose="020B0604020202020204" pitchFamily="34" charset="0"/>
            </a:endParaRPr>
          </a:p>
        </p:txBody>
      </p:sp>
      <p:sp>
        <p:nvSpPr>
          <p:cNvPr id="7" name="TextBox 6"/>
          <p:cNvSpPr txBox="1"/>
          <p:nvPr/>
        </p:nvSpPr>
        <p:spPr>
          <a:xfrm>
            <a:off x="3765862" y="1877693"/>
            <a:ext cx="926857" cy="400110"/>
          </a:xfrm>
          <a:prstGeom prst="rect">
            <a:avLst/>
          </a:prstGeom>
          <a:noFill/>
          <a:ln w="38100">
            <a:solidFill>
              <a:schemeClr val="tx1"/>
            </a:solidFill>
          </a:ln>
        </p:spPr>
        <p:txBody>
          <a:bodyPr wrap="none" rtlCol="0">
            <a:spAutoFit/>
          </a:bodyPr>
          <a:lstStyle/>
          <a:p>
            <a:pPr algn="ctr"/>
            <a:r>
              <a:rPr lang="el-GR" sz="2000" dirty="0" smtClean="0">
                <a:latin typeface="Arial" panose="020B0604020202020204" pitchFamily="34" charset="0"/>
                <a:cs typeface="Arial" panose="020B0604020202020204" pitchFamily="34" charset="0"/>
              </a:rPr>
              <a:t>ΗΘΟΣ</a:t>
            </a:r>
            <a:endParaRPr lang="el-GR" sz="2000" dirty="0">
              <a:latin typeface="Arial" panose="020B0604020202020204" pitchFamily="34" charset="0"/>
              <a:cs typeface="Arial" panose="020B0604020202020204" pitchFamily="34" charset="0"/>
            </a:endParaRPr>
          </a:p>
        </p:txBody>
      </p:sp>
      <p:sp>
        <p:nvSpPr>
          <p:cNvPr id="8" name="TextBox 7"/>
          <p:cNvSpPr txBox="1"/>
          <p:nvPr/>
        </p:nvSpPr>
        <p:spPr>
          <a:xfrm>
            <a:off x="5763645" y="1671231"/>
            <a:ext cx="1524776" cy="400110"/>
          </a:xfrm>
          <a:prstGeom prst="rect">
            <a:avLst/>
          </a:prstGeom>
          <a:noFill/>
          <a:ln w="38100">
            <a:solidFill>
              <a:schemeClr val="tx1"/>
            </a:solidFill>
          </a:ln>
        </p:spPr>
        <p:txBody>
          <a:bodyPr wrap="none" rtlCol="0">
            <a:spAutoFit/>
          </a:bodyPr>
          <a:lstStyle/>
          <a:p>
            <a:pPr algn="ctr"/>
            <a:r>
              <a:rPr lang="el-GR" sz="2000" dirty="0" smtClean="0">
                <a:latin typeface="Arial" panose="020B0604020202020204" pitchFamily="34" charset="0"/>
                <a:cs typeface="Arial" panose="020B0604020202020204" pitchFamily="34" charset="0"/>
              </a:rPr>
              <a:t>ΥΠΟΜΟΝΗ</a:t>
            </a:r>
            <a:endParaRPr lang="el-GR" sz="2000" dirty="0">
              <a:latin typeface="Arial" panose="020B0604020202020204" pitchFamily="34" charset="0"/>
              <a:cs typeface="Arial" panose="020B0604020202020204" pitchFamily="34" charset="0"/>
            </a:endParaRPr>
          </a:p>
        </p:txBody>
      </p:sp>
      <p:sp>
        <p:nvSpPr>
          <p:cNvPr id="9" name="TextBox 8"/>
          <p:cNvSpPr txBox="1"/>
          <p:nvPr/>
        </p:nvSpPr>
        <p:spPr>
          <a:xfrm>
            <a:off x="669751" y="2197298"/>
            <a:ext cx="1396536" cy="400110"/>
          </a:xfrm>
          <a:prstGeom prst="rect">
            <a:avLst/>
          </a:prstGeom>
          <a:noFill/>
          <a:ln w="38100">
            <a:solidFill>
              <a:schemeClr val="tx1"/>
            </a:solidFill>
          </a:ln>
        </p:spPr>
        <p:txBody>
          <a:bodyPr wrap="none" rtlCol="0">
            <a:spAutoFit/>
          </a:bodyPr>
          <a:lstStyle/>
          <a:p>
            <a:pPr algn="ctr"/>
            <a:r>
              <a:rPr lang="el-GR" sz="2000" dirty="0" smtClean="0">
                <a:latin typeface="Arial" panose="020B0604020202020204" pitchFamily="34" charset="0"/>
                <a:cs typeface="Arial" panose="020B0604020202020204" pitchFamily="34" charset="0"/>
              </a:rPr>
              <a:t>ΕΠΙΜΟΝΗ</a:t>
            </a:r>
            <a:endParaRPr lang="el-GR" sz="2000" dirty="0">
              <a:latin typeface="Arial" panose="020B0604020202020204" pitchFamily="34" charset="0"/>
              <a:cs typeface="Arial" panose="020B0604020202020204" pitchFamily="34" charset="0"/>
            </a:endParaRPr>
          </a:p>
        </p:txBody>
      </p:sp>
      <p:sp>
        <p:nvSpPr>
          <p:cNvPr id="10" name="TextBox 9"/>
          <p:cNvSpPr txBox="1"/>
          <p:nvPr/>
        </p:nvSpPr>
        <p:spPr>
          <a:xfrm>
            <a:off x="3325990" y="2876652"/>
            <a:ext cx="2063771" cy="400110"/>
          </a:xfrm>
          <a:prstGeom prst="rect">
            <a:avLst/>
          </a:prstGeom>
          <a:noFill/>
          <a:ln w="38100">
            <a:solidFill>
              <a:schemeClr val="tx1"/>
            </a:solidFill>
          </a:ln>
        </p:spPr>
        <p:txBody>
          <a:bodyPr wrap="none" rtlCol="0">
            <a:spAutoFit/>
          </a:bodyPr>
          <a:lstStyle/>
          <a:p>
            <a:pPr algn="ctr"/>
            <a:r>
              <a:rPr lang="el-GR" sz="2000" dirty="0" smtClean="0">
                <a:latin typeface="Arial" panose="020B0604020202020204" pitchFamily="34" charset="0"/>
                <a:cs typeface="Arial" panose="020B0604020202020204" pitchFamily="34" charset="0"/>
              </a:rPr>
              <a:t>ΑΥΤΑΠΑΡΝΗΣΗ</a:t>
            </a:r>
            <a:endParaRPr lang="el-GR" sz="2000" dirty="0">
              <a:latin typeface="Arial" panose="020B0604020202020204" pitchFamily="34" charset="0"/>
              <a:cs typeface="Arial" panose="020B0604020202020204" pitchFamily="34" charset="0"/>
            </a:endParaRPr>
          </a:p>
        </p:txBody>
      </p:sp>
      <p:sp>
        <p:nvSpPr>
          <p:cNvPr id="11" name="TextBox 10"/>
          <p:cNvSpPr txBox="1"/>
          <p:nvPr/>
        </p:nvSpPr>
        <p:spPr>
          <a:xfrm>
            <a:off x="6526033" y="2476542"/>
            <a:ext cx="1794082" cy="400110"/>
          </a:xfrm>
          <a:prstGeom prst="rect">
            <a:avLst/>
          </a:prstGeom>
          <a:noFill/>
          <a:ln w="38100">
            <a:solidFill>
              <a:schemeClr val="tx1"/>
            </a:solidFill>
          </a:ln>
        </p:spPr>
        <p:txBody>
          <a:bodyPr wrap="none" rtlCol="0">
            <a:spAutoFit/>
          </a:bodyPr>
          <a:lstStyle/>
          <a:p>
            <a:pPr algn="ctr"/>
            <a:r>
              <a:rPr lang="el-GR" sz="2000" dirty="0" smtClean="0">
                <a:latin typeface="Arial" panose="020B0604020202020204" pitchFamily="34" charset="0"/>
                <a:cs typeface="Arial" panose="020B0604020202020204" pitchFamily="34" charset="0"/>
              </a:rPr>
              <a:t>ΠΡΟΣΗΛΩΣΗ</a:t>
            </a:r>
            <a:endParaRPr lang="el-GR" sz="2000" dirty="0">
              <a:latin typeface="Arial" panose="020B0604020202020204" pitchFamily="34" charset="0"/>
              <a:cs typeface="Arial" panose="020B0604020202020204" pitchFamily="34" charset="0"/>
            </a:endParaRPr>
          </a:p>
        </p:txBody>
      </p:sp>
      <p:sp>
        <p:nvSpPr>
          <p:cNvPr id="13" name="TextBox 12"/>
          <p:cNvSpPr txBox="1"/>
          <p:nvPr/>
        </p:nvSpPr>
        <p:spPr>
          <a:xfrm>
            <a:off x="895485" y="2921877"/>
            <a:ext cx="1733551" cy="400110"/>
          </a:xfrm>
          <a:prstGeom prst="rect">
            <a:avLst/>
          </a:prstGeom>
          <a:noFill/>
          <a:ln w="38100">
            <a:solidFill>
              <a:schemeClr val="tx1"/>
            </a:solidFill>
          </a:ln>
        </p:spPr>
        <p:txBody>
          <a:bodyPr wrap="none" rtlCol="0">
            <a:spAutoFit/>
          </a:bodyPr>
          <a:lstStyle/>
          <a:p>
            <a:pPr algn="ctr"/>
            <a:r>
              <a:rPr lang="el-GR" sz="2000" dirty="0" smtClean="0">
                <a:latin typeface="Arial" panose="020B0604020202020204" pitchFamily="34" charset="0"/>
                <a:cs typeface="Arial" panose="020B0604020202020204" pitchFamily="34" charset="0"/>
              </a:rPr>
              <a:t>ΚΑΤΑΝΟΗΣΗ</a:t>
            </a:r>
            <a:endParaRPr lang="el-GR" sz="2000" dirty="0">
              <a:latin typeface="Arial" panose="020B0604020202020204" pitchFamily="34" charset="0"/>
              <a:cs typeface="Arial" panose="020B0604020202020204" pitchFamily="34" charset="0"/>
            </a:endParaRPr>
          </a:p>
        </p:txBody>
      </p:sp>
      <p:sp>
        <p:nvSpPr>
          <p:cNvPr id="14" name="TextBox 13"/>
          <p:cNvSpPr txBox="1"/>
          <p:nvPr/>
        </p:nvSpPr>
        <p:spPr>
          <a:xfrm>
            <a:off x="3738976" y="4077072"/>
            <a:ext cx="1594732" cy="400110"/>
          </a:xfrm>
          <a:prstGeom prst="rect">
            <a:avLst/>
          </a:prstGeom>
          <a:noFill/>
          <a:ln w="38100">
            <a:solidFill>
              <a:schemeClr val="tx1"/>
            </a:solidFill>
          </a:ln>
        </p:spPr>
        <p:txBody>
          <a:bodyPr wrap="none" rtlCol="0">
            <a:spAutoFit/>
          </a:bodyPr>
          <a:lstStyle/>
          <a:p>
            <a:pPr algn="ctr"/>
            <a:r>
              <a:rPr lang="el-GR" sz="2000" dirty="0" smtClean="0">
                <a:latin typeface="Arial" panose="020B0604020202020204" pitchFamily="34" charset="0"/>
                <a:cs typeface="Arial" panose="020B0604020202020204" pitchFamily="34" charset="0"/>
              </a:rPr>
              <a:t>ΚΑΛΟΣΥΝΗ</a:t>
            </a:r>
            <a:endParaRPr lang="el-GR" sz="2000" dirty="0">
              <a:latin typeface="Arial" panose="020B0604020202020204" pitchFamily="34" charset="0"/>
              <a:cs typeface="Arial" panose="020B0604020202020204" pitchFamily="34" charset="0"/>
            </a:endParaRPr>
          </a:p>
        </p:txBody>
      </p:sp>
      <p:sp>
        <p:nvSpPr>
          <p:cNvPr id="15" name="TextBox 14"/>
          <p:cNvSpPr txBox="1"/>
          <p:nvPr/>
        </p:nvSpPr>
        <p:spPr>
          <a:xfrm>
            <a:off x="6479209" y="3676962"/>
            <a:ext cx="2233048" cy="400110"/>
          </a:xfrm>
          <a:prstGeom prst="rect">
            <a:avLst/>
          </a:prstGeom>
          <a:noFill/>
          <a:ln w="38100">
            <a:solidFill>
              <a:schemeClr val="tx1"/>
            </a:solidFill>
          </a:ln>
        </p:spPr>
        <p:txBody>
          <a:bodyPr wrap="none" rtlCol="0">
            <a:spAutoFit/>
          </a:bodyPr>
          <a:lstStyle/>
          <a:p>
            <a:pPr algn="ctr"/>
            <a:r>
              <a:rPr lang="el-GR" sz="2000" dirty="0" smtClean="0">
                <a:latin typeface="Arial" panose="020B0604020202020204" pitchFamily="34" charset="0"/>
                <a:cs typeface="Arial" panose="020B0604020202020204" pitchFamily="34" charset="0"/>
              </a:rPr>
              <a:t>ΕΝΘΟΥΣΙΑΣΜΟΣ</a:t>
            </a:r>
            <a:endParaRPr lang="el-GR" sz="2000" dirty="0">
              <a:latin typeface="Arial" panose="020B0604020202020204" pitchFamily="34" charset="0"/>
              <a:cs typeface="Arial" panose="020B0604020202020204" pitchFamily="34" charset="0"/>
            </a:endParaRPr>
          </a:p>
        </p:txBody>
      </p:sp>
      <p:sp>
        <p:nvSpPr>
          <p:cNvPr id="21" name="TextBox 20"/>
          <p:cNvSpPr txBox="1"/>
          <p:nvPr/>
        </p:nvSpPr>
        <p:spPr>
          <a:xfrm>
            <a:off x="6291209" y="4957137"/>
            <a:ext cx="2609049" cy="400110"/>
          </a:xfrm>
          <a:prstGeom prst="rect">
            <a:avLst/>
          </a:prstGeom>
          <a:noFill/>
          <a:ln w="38100">
            <a:solidFill>
              <a:schemeClr val="tx1"/>
            </a:solidFill>
          </a:ln>
        </p:spPr>
        <p:txBody>
          <a:bodyPr wrap="none" rtlCol="0">
            <a:spAutoFit/>
          </a:bodyPr>
          <a:lstStyle/>
          <a:p>
            <a:pPr algn="ctr"/>
            <a:r>
              <a:rPr lang="el-GR" sz="2000" dirty="0" smtClean="0">
                <a:latin typeface="Arial" panose="020B0604020202020204" pitchFamily="34" charset="0"/>
                <a:cs typeface="Arial" panose="020B0604020202020204" pitchFamily="34" charset="0"/>
              </a:rPr>
              <a:t>ΣΩΜΑΤΙΚΗ ΑΝΤΟΧΗ</a:t>
            </a:r>
            <a:endParaRPr lang="el-GR" sz="2000" dirty="0">
              <a:latin typeface="Arial" panose="020B0604020202020204" pitchFamily="34" charset="0"/>
              <a:cs typeface="Arial" panose="020B0604020202020204" pitchFamily="34" charset="0"/>
            </a:endParaRPr>
          </a:p>
        </p:txBody>
      </p:sp>
      <p:sp>
        <p:nvSpPr>
          <p:cNvPr id="16" name="TextBox 15"/>
          <p:cNvSpPr txBox="1"/>
          <p:nvPr/>
        </p:nvSpPr>
        <p:spPr>
          <a:xfrm>
            <a:off x="6881068" y="5730031"/>
            <a:ext cx="1850378" cy="707886"/>
          </a:xfrm>
          <a:prstGeom prst="rect">
            <a:avLst/>
          </a:prstGeom>
          <a:noFill/>
          <a:ln w="38100">
            <a:solidFill>
              <a:schemeClr val="tx1"/>
            </a:solidFill>
          </a:ln>
        </p:spPr>
        <p:txBody>
          <a:bodyPr wrap="none" rtlCol="0">
            <a:spAutoFit/>
          </a:bodyPr>
          <a:lstStyle/>
          <a:p>
            <a:pPr algn="ctr"/>
            <a:r>
              <a:rPr lang="el-GR" sz="2000" dirty="0" smtClean="0">
                <a:latin typeface="Arial" panose="020B0604020202020204" pitchFamily="34" charset="0"/>
                <a:cs typeface="Arial" panose="020B0604020202020204" pitchFamily="34" charset="0"/>
              </a:rPr>
              <a:t>ΠΝΕΥΜΑΤΙΚΗ</a:t>
            </a:r>
          </a:p>
          <a:p>
            <a:pPr algn="ctr"/>
            <a:r>
              <a:rPr lang="el-GR" sz="2000" dirty="0" smtClean="0">
                <a:latin typeface="Arial" panose="020B0604020202020204" pitchFamily="34" charset="0"/>
                <a:cs typeface="Arial" panose="020B0604020202020204" pitchFamily="34" charset="0"/>
              </a:rPr>
              <a:t>ΑΝΤΟΧΗ</a:t>
            </a:r>
            <a:endParaRPr lang="el-GR" sz="2000"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293096"/>
            <a:ext cx="3414713" cy="2554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647882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circle(in)">
                                      <p:cBhvr>
                                        <p:cTn id="10" dur="2000"/>
                                        <p:tgtEl>
                                          <p:spTgt spid="7"/>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circle(in)">
                                      <p:cBhvr>
                                        <p:cTn id="13" dur="2000"/>
                                        <p:tgtEl>
                                          <p:spTgt spid="8"/>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Effect transition="in" filter="circle(in)">
                                      <p:cBhvr>
                                        <p:cTn id="16" dur="2000"/>
                                        <p:tgtEl>
                                          <p:spTgt spid="9"/>
                                        </p:tgtEl>
                                      </p:cBhvr>
                                    </p:animEffect>
                                  </p:childTnLst>
                                </p:cTn>
                              </p:par>
                              <p:par>
                                <p:cTn id="17" presetID="6" presetClass="entr" presetSubtype="16" fill="hold" grpId="0" nodeType="with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circle(in)">
                                      <p:cBhvr>
                                        <p:cTn id="19" dur="2000"/>
                                        <p:tgtEl>
                                          <p:spTgt spid="10"/>
                                        </p:tgtEl>
                                      </p:cBhvr>
                                    </p:animEffect>
                                  </p:childTnLst>
                                </p:cTn>
                              </p:par>
                              <p:par>
                                <p:cTn id="20" presetID="6" presetClass="entr" presetSubtype="16" fill="hold" grpId="0" nodeType="with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circle(in)">
                                      <p:cBhvr>
                                        <p:cTn id="22" dur="2000"/>
                                        <p:tgtEl>
                                          <p:spTgt spid="11"/>
                                        </p:tgtEl>
                                      </p:cBhvr>
                                    </p:animEffect>
                                  </p:childTnLst>
                                </p:cTn>
                              </p:par>
                              <p:par>
                                <p:cTn id="23" presetID="6" presetClass="entr" presetSubtype="16" fill="hold" grpId="0"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circle(in)">
                                      <p:cBhvr>
                                        <p:cTn id="25" dur="2000"/>
                                        <p:tgtEl>
                                          <p:spTgt spid="13"/>
                                        </p:tgtEl>
                                      </p:cBhvr>
                                    </p:animEffect>
                                  </p:childTnLst>
                                </p:cTn>
                              </p:par>
                              <p:par>
                                <p:cTn id="26" presetID="6" presetClass="entr" presetSubtype="16" fill="hold" grpId="0"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circle(in)">
                                      <p:cBhvr>
                                        <p:cTn id="28" dur="2000"/>
                                        <p:tgtEl>
                                          <p:spTgt spid="14"/>
                                        </p:tgtEl>
                                      </p:cBhvr>
                                    </p:animEffect>
                                  </p:childTnLst>
                                </p:cTn>
                              </p:par>
                              <p:par>
                                <p:cTn id="29" presetID="6" presetClass="entr" presetSubtype="16"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circle(in)">
                                      <p:cBhvr>
                                        <p:cTn id="31" dur="2000"/>
                                        <p:tgtEl>
                                          <p:spTgt spid="15"/>
                                        </p:tgtEl>
                                      </p:cBhvr>
                                    </p:animEffect>
                                  </p:childTnLst>
                                </p:cTn>
                              </p:par>
                              <p:par>
                                <p:cTn id="32" presetID="6" presetClass="entr" presetSubtype="16" fill="hold" grpId="0" nodeType="withEffect">
                                  <p:stCondLst>
                                    <p:cond delay="0"/>
                                  </p:stCondLst>
                                  <p:childTnLst>
                                    <p:set>
                                      <p:cBhvr>
                                        <p:cTn id="33" dur="1" fill="hold">
                                          <p:stCondLst>
                                            <p:cond delay="0"/>
                                          </p:stCondLst>
                                        </p:cTn>
                                        <p:tgtEl>
                                          <p:spTgt spid="21"/>
                                        </p:tgtEl>
                                        <p:attrNameLst>
                                          <p:attrName>style.visibility</p:attrName>
                                        </p:attrNameLst>
                                      </p:cBhvr>
                                      <p:to>
                                        <p:strVal val="visible"/>
                                      </p:to>
                                    </p:set>
                                    <p:animEffect transition="in" filter="circle(in)">
                                      <p:cBhvr>
                                        <p:cTn id="34" dur="2000"/>
                                        <p:tgtEl>
                                          <p:spTgt spid="21"/>
                                        </p:tgtEl>
                                      </p:cBhvr>
                                    </p:animEffect>
                                  </p:childTnLst>
                                </p:cTn>
                              </p:par>
                              <p:par>
                                <p:cTn id="35" presetID="6" presetClass="entr" presetSubtype="16" fill="hold" grpId="0" nodeType="with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circle(in)">
                                      <p:cBhvr>
                                        <p:cTn id="37" dur="20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animBg="1"/>
      <p:bldP spid="9" grpId="0" animBg="1"/>
      <p:bldP spid="10" grpId="0" animBg="1"/>
      <p:bldP spid="11" grpId="0" animBg="1"/>
      <p:bldP spid="13" grpId="0" animBg="1"/>
      <p:bldP spid="14" grpId="0" animBg="1"/>
      <p:bldP spid="15" grpId="0" animBg="1"/>
      <p:bldP spid="21" grpId="0" animBg="1"/>
      <p:bldP spid="1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8" name="Picture 4" descr="ΙΠΠΟΚΡΑΤΕΙΟΣ ΟΡΚΟΣ"/>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484438" y="0"/>
            <a:ext cx="4279900" cy="6858000"/>
          </a:xfrm>
          <a:prstGeom prst="rect">
            <a:avLst/>
          </a:prstGeom>
          <a:noFill/>
          <a:extLst>
            <a:ext uri="{909E8E84-426E-40DD-AFC4-6F175D3DCCD1}">
              <a14:hiddenFill xmlns:a14="http://schemas.microsoft.com/office/drawing/2010/main">
                <a:solidFill>
                  <a:srgbClr val="FFFFFF"/>
                </a:solidFill>
              </a14:hiddenFill>
            </a:ext>
          </a:extLst>
        </p:spPr>
      </p:pic>
      <p:sp>
        <p:nvSpPr>
          <p:cNvPr id="57349" name="Rectangle 5"/>
          <p:cNvSpPr>
            <a:spLocks noChangeArrowheads="1"/>
          </p:cNvSpPr>
          <p:nvPr/>
        </p:nvSpPr>
        <p:spPr bwMode="auto">
          <a:xfrm>
            <a:off x="2771775" y="3933825"/>
            <a:ext cx="3600450" cy="431800"/>
          </a:xfrm>
          <a:prstGeom prst="rect">
            <a:avLst/>
          </a:prstGeom>
          <a:noFill/>
          <a:ln w="76200">
            <a:solidFill>
              <a:srgbClr val="990000"/>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l-GR"/>
          </a:p>
        </p:txBody>
      </p:sp>
    </p:spTree>
    <p:extLst>
      <p:ext uri="{BB962C8B-B14F-4D97-AF65-F5344CB8AC3E}">
        <p14:creationId xmlns:p14="http://schemas.microsoft.com/office/powerpoint/2010/main" val="24138501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8" presetClass="entr" presetSubtype="16" fill="hold" grpId="0" nodeType="clickEffect">
                                  <p:stCondLst>
                                    <p:cond delay="0"/>
                                  </p:stCondLst>
                                  <p:childTnLst>
                                    <p:set>
                                      <p:cBhvr>
                                        <p:cTn id="6" dur="1" fill="hold">
                                          <p:stCondLst>
                                            <p:cond delay="0"/>
                                          </p:stCondLst>
                                        </p:cTn>
                                        <p:tgtEl>
                                          <p:spTgt spid="57349"/>
                                        </p:tgtEl>
                                        <p:attrNameLst>
                                          <p:attrName>style.visibility</p:attrName>
                                        </p:attrNameLst>
                                      </p:cBhvr>
                                      <p:to>
                                        <p:strVal val="visible"/>
                                      </p:to>
                                    </p:set>
                                    <p:animEffect transition="in" filter="diamond(in)">
                                      <p:cBhvr>
                                        <p:cTn id="7" dur="2000"/>
                                        <p:tgtEl>
                                          <p:spTgt spid="573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349" grpId="0" animBg="1"/>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8130" name="Rectangle 2"/>
          <p:cNvSpPr>
            <a:spLocks noGrp="1" noChangeArrowheads="1"/>
          </p:cNvSpPr>
          <p:nvPr>
            <p:ph type="title"/>
          </p:nvPr>
        </p:nvSpPr>
        <p:spPr/>
        <p:txBody>
          <a:bodyPr>
            <a:normAutofit/>
          </a:bodyPr>
          <a:lstStyle/>
          <a:p>
            <a:r>
              <a:rPr lang="el-GR" altLang="el-GR" sz="3200" b="1" dirty="0" smtClean="0">
                <a:solidFill>
                  <a:srgbClr val="000099"/>
                </a:solidFill>
                <a:latin typeface="Arial" panose="020B0604020202020204" pitchFamily="34" charset="0"/>
                <a:cs typeface="Arial" panose="020B0604020202020204" pitchFamily="34" charset="0"/>
              </a:rPr>
              <a:t>Ο ΜΟΝΑΧΙΚΟΣ ΑΝΗΦΟΡΙΚΟΣ ΔΡΟΜΟΣ ΤΟΥ ΙΑΤΡΟΥ</a:t>
            </a:r>
            <a:endParaRPr lang="el-GR" altLang="el-GR" sz="3200" b="1" dirty="0">
              <a:solidFill>
                <a:srgbClr val="000099"/>
              </a:solidFill>
              <a:latin typeface="Arial" panose="020B0604020202020204" pitchFamily="34" charset="0"/>
              <a:cs typeface="Arial" panose="020B0604020202020204" pitchFamily="34" charset="0"/>
            </a:endParaRPr>
          </a:p>
        </p:txBody>
      </p:sp>
      <p:sp>
        <p:nvSpPr>
          <p:cNvPr id="48131" name="Rectangle 3"/>
          <p:cNvSpPr>
            <a:spLocks noGrp="1" noChangeArrowheads="1"/>
          </p:cNvSpPr>
          <p:nvPr>
            <p:ph type="body" idx="1"/>
          </p:nvPr>
        </p:nvSpPr>
        <p:spPr/>
        <p:txBody>
          <a:bodyPr>
            <a:normAutofit/>
          </a:bodyPr>
          <a:lstStyle/>
          <a:p>
            <a:r>
              <a:rPr lang="el-GR" altLang="el-GR" sz="2800" dirty="0" smtClean="0">
                <a:latin typeface="Arial" panose="020B0604020202020204" pitchFamily="34" charset="0"/>
                <a:cs typeface="Arial" panose="020B0604020202020204" pitchFamily="34" charset="0"/>
              </a:rPr>
              <a:t>Βομβαρδισμός </a:t>
            </a:r>
            <a:r>
              <a:rPr lang="el-GR" altLang="el-GR" sz="2800" dirty="0">
                <a:latin typeface="Arial" panose="020B0604020202020204" pitchFamily="34" charset="0"/>
                <a:cs typeface="Arial" panose="020B0604020202020204" pitchFamily="34" charset="0"/>
              </a:rPr>
              <a:t>από νέες </a:t>
            </a:r>
            <a:r>
              <a:rPr lang="el-GR" altLang="el-GR" sz="2800" dirty="0" smtClean="0">
                <a:latin typeface="Arial" panose="020B0604020202020204" pitchFamily="34" charset="0"/>
                <a:cs typeface="Arial" panose="020B0604020202020204" pitchFamily="34" charset="0"/>
              </a:rPr>
              <a:t>γνώσεις</a:t>
            </a:r>
          </a:p>
          <a:p>
            <a:r>
              <a:rPr lang="el-GR" altLang="el-GR" sz="2800" dirty="0" smtClean="0">
                <a:latin typeface="Arial" panose="020B0604020202020204" pitchFamily="34" charset="0"/>
                <a:cs typeface="Arial" panose="020B0604020202020204" pitchFamily="34" charset="0"/>
              </a:rPr>
              <a:t># η αναγνώριση από τους ανθρώπους</a:t>
            </a:r>
            <a:endParaRPr lang="el-GR" altLang="el-GR" sz="2800" dirty="0">
              <a:latin typeface="Arial" panose="020B0604020202020204" pitchFamily="34" charset="0"/>
              <a:cs typeface="Arial" panose="020B0604020202020204" pitchFamily="34" charset="0"/>
            </a:endParaRPr>
          </a:p>
          <a:p>
            <a:r>
              <a:rPr lang="el-GR" altLang="el-GR" sz="2800" dirty="0" smtClean="0">
                <a:latin typeface="Arial" panose="020B0604020202020204" pitchFamily="34" charset="0"/>
                <a:cs typeface="Arial" panose="020B0604020202020204" pitchFamily="34" charset="0"/>
              </a:rPr>
              <a:t>ΑΓΑΠΗ ΓΙΑ ΤΗΝ ΙΑΤΡΙΚΗ</a:t>
            </a:r>
          </a:p>
          <a:p>
            <a:r>
              <a:rPr lang="el-GR" altLang="el-GR" sz="2800" dirty="0" smtClean="0">
                <a:latin typeface="Arial" panose="020B0604020202020204" pitchFamily="34" charset="0"/>
                <a:cs typeface="Arial" panose="020B0604020202020204" pitchFamily="34" charset="0"/>
              </a:rPr>
              <a:t>ΑΓΑΠΗ </a:t>
            </a:r>
            <a:r>
              <a:rPr lang="el-GR" altLang="el-GR" sz="2800" dirty="0">
                <a:latin typeface="Arial" panose="020B0604020202020204" pitchFamily="34" charset="0"/>
                <a:cs typeface="Arial" panose="020B0604020202020204" pitchFamily="34" charset="0"/>
              </a:rPr>
              <a:t>ΓΙΑ ΤΟΝ ΑΣΘΕΝΗ </a:t>
            </a:r>
            <a:r>
              <a:rPr lang="el-GR" altLang="el-GR" sz="2800" dirty="0" smtClean="0">
                <a:latin typeface="Arial" panose="020B0604020202020204" pitchFamily="34" charset="0"/>
                <a:cs typeface="Arial" panose="020B0604020202020204" pitchFamily="34" charset="0"/>
              </a:rPr>
              <a:t>ΣΥΝΑΝΘΡΩΠΟ</a:t>
            </a:r>
          </a:p>
        </p:txBody>
      </p:sp>
      <p:sp>
        <p:nvSpPr>
          <p:cNvPr id="2" name="Rectangle 1"/>
          <p:cNvSpPr/>
          <p:nvPr/>
        </p:nvSpPr>
        <p:spPr>
          <a:xfrm>
            <a:off x="1547664" y="3645024"/>
            <a:ext cx="7452320" cy="3046988"/>
          </a:xfrm>
          <a:prstGeom prst="rect">
            <a:avLst/>
          </a:prstGeom>
          <a:solidFill>
            <a:srgbClr val="C00000"/>
          </a:solidFill>
        </p:spPr>
        <p:txBody>
          <a:bodyPr wrap="square">
            <a:spAutoFit/>
          </a:bodyPr>
          <a:lstStyle/>
          <a:p>
            <a:r>
              <a:rPr lang="el-GR" sz="2400" dirty="0" smtClean="0">
                <a:solidFill>
                  <a:srgbClr val="FFFF00"/>
                </a:solidFill>
                <a:latin typeface="Arial" panose="020B0604020202020204" pitchFamily="34" charset="0"/>
                <a:cs typeface="Arial" panose="020B0604020202020204" pitchFamily="34" charset="0"/>
              </a:rPr>
              <a:t>Η αγάπη μακροθυμεί, χρηστεύεται, η αγάπη ου ζηλοί, η αγάπη ου περπερεύεται, ου φυσιούται, ουκ ασχημονεί, ου ζητεί τα εαυτής, ου παροξύνεται, ου λογίζεται το κακόν, ου χαίρει επί τη αδικία, συγχαίρει δε τη αληθεία, πάντα στέγει, πάντα πιστεύει, πάντα ελπίζει, πάντα υπομένει.</a:t>
            </a:r>
          </a:p>
          <a:p>
            <a:r>
              <a:rPr lang="el-GR" sz="2400" dirty="0" smtClean="0">
                <a:solidFill>
                  <a:srgbClr val="FFFF00"/>
                </a:solidFill>
                <a:latin typeface="Arial" panose="020B0604020202020204" pitchFamily="34" charset="0"/>
                <a:cs typeface="Arial" panose="020B0604020202020204" pitchFamily="34" charset="0"/>
              </a:rPr>
              <a:t>Η αγάπη ουδέποτε εκπίπτει</a:t>
            </a:r>
          </a:p>
          <a:p>
            <a:pPr algn="r"/>
            <a:r>
              <a:rPr lang="el-GR" sz="2400" i="1" dirty="0" smtClean="0">
                <a:solidFill>
                  <a:srgbClr val="FFFF00"/>
                </a:solidFill>
                <a:latin typeface="Arial" panose="020B0604020202020204" pitchFamily="34" charset="0"/>
                <a:cs typeface="Arial" panose="020B0604020202020204" pitchFamily="34" charset="0"/>
              </a:rPr>
              <a:t>Απ.Παύλος, Προς Κορινθίους</a:t>
            </a:r>
            <a:endParaRPr lang="el-GR" sz="2400" i="1" dirty="0">
              <a:solidFill>
                <a:srgbClr val="FFFF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1406832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12" fill="hold" grpId="0" nodeType="clickEffect">
                                  <p:stCondLst>
                                    <p:cond delay="0"/>
                                  </p:stCondLst>
                                  <p:childTnLst>
                                    <p:set>
                                      <p:cBhvr>
                                        <p:cTn id="6" dur="1" fill="hold">
                                          <p:stCondLst>
                                            <p:cond delay="0"/>
                                          </p:stCondLst>
                                        </p:cTn>
                                        <p:tgtEl>
                                          <p:spTgt spid="48131">
                                            <p:txEl>
                                              <p:pRg st="0" end="0"/>
                                            </p:txEl>
                                          </p:spTgt>
                                        </p:tgtEl>
                                        <p:attrNameLst>
                                          <p:attrName>style.visibility</p:attrName>
                                        </p:attrNameLst>
                                      </p:cBhvr>
                                      <p:to>
                                        <p:strVal val="visible"/>
                                      </p:to>
                                    </p:set>
                                    <p:anim calcmode="lin" valueType="num">
                                      <p:cBhvr additive="base">
                                        <p:cTn id="7" dur="500" fill="hold"/>
                                        <p:tgtEl>
                                          <p:spTgt spid="48131">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48131">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12" fill="hold" grpId="0" nodeType="clickEffect">
                                  <p:stCondLst>
                                    <p:cond delay="0"/>
                                  </p:stCondLst>
                                  <p:childTnLst>
                                    <p:set>
                                      <p:cBhvr>
                                        <p:cTn id="12" dur="1" fill="hold">
                                          <p:stCondLst>
                                            <p:cond delay="0"/>
                                          </p:stCondLst>
                                        </p:cTn>
                                        <p:tgtEl>
                                          <p:spTgt spid="48131">
                                            <p:txEl>
                                              <p:pRg st="1" end="1"/>
                                            </p:txEl>
                                          </p:spTgt>
                                        </p:tgtEl>
                                        <p:attrNameLst>
                                          <p:attrName>style.visibility</p:attrName>
                                        </p:attrNameLst>
                                      </p:cBhvr>
                                      <p:to>
                                        <p:strVal val="visible"/>
                                      </p:to>
                                    </p:set>
                                    <p:anim calcmode="lin" valueType="num">
                                      <p:cBhvr additive="base">
                                        <p:cTn id="13" dur="500" fill="hold"/>
                                        <p:tgtEl>
                                          <p:spTgt spid="48131">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4813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12" fill="hold" grpId="0" nodeType="clickEffect">
                                  <p:stCondLst>
                                    <p:cond delay="0"/>
                                  </p:stCondLst>
                                  <p:childTnLst>
                                    <p:set>
                                      <p:cBhvr>
                                        <p:cTn id="18" dur="1" fill="hold">
                                          <p:stCondLst>
                                            <p:cond delay="0"/>
                                          </p:stCondLst>
                                        </p:cTn>
                                        <p:tgtEl>
                                          <p:spTgt spid="48131">
                                            <p:txEl>
                                              <p:pRg st="2" end="2"/>
                                            </p:txEl>
                                          </p:spTgt>
                                        </p:tgtEl>
                                        <p:attrNameLst>
                                          <p:attrName>style.visibility</p:attrName>
                                        </p:attrNameLst>
                                      </p:cBhvr>
                                      <p:to>
                                        <p:strVal val="visible"/>
                                      </p:to>
                                    </p:set>
                                    <p:anim calcmode="lin" valueType="num">
                                      <p:cBhvr additive="base">
                                        <p:cTn id="19" dur="500" fill="hold"/>
                                        <p:tgtEl>
                                          <p:spTgt spid="48131">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48131">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48131">
                                            <p:txEl>
                                              <p:pRg st="3" end="3"/>
                                            </p:txEl>
                                          </p:spTgt>
                                        </p:tgtEl>
                                        <p:attrNameLst>
                                          <p:attrName>style.visibility</p:attrName>
                                        </p:attrNameLst>
                                      </p:cBhvr>
                                      <p:to>
                                        <p:strVal val="visible"/>
                                      </p:to>
                                    </p:set>
                                    <p:anim calcmode="lin" valueType="num">
                                      <p:cBhvr additive="base">
                                        <p:cTn id="25" dur="500" fill="hold"/>
                                        <p:tgtEl>
                                          <p:spTgt spid="48131">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48131">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6" presetClass="entr" presetSubtype="16" fill="hold" grpId="0" nodeType="click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circle(in)">
                                      <p:cBhvr>
                                        <p:cTn id="31" dur="20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131" grpId="0" build="p" autoUpdateAnimBg="0"/>
      <p:bldP spid="2"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2444</TotalTime>
  <Words>359</Words>
  <Application>Microsoft Office PowerPoint</Application>
  <PresentationFormat>On-screen Show (4:3)</PresentationFormat>
  <Paragraphs>95</Paragraphs>
  <Slides>9</Slides>
  <Notes>0</Notes>
  <HiddenSlides>0</HiddenSlides>
  <MMClips>0</MMClip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ΕΠΑΦΗ ΜΕ ΤΟΝ ΑΣΘΕΝΗ</vt:lpstr>
      <vt:lpstr>ΚΥΡΙΟΣ ΕΚΠΑΙΔΕΥΤΙΚΟΣ ΣΤΟΧΟΣ </vt:lpstr>
      <vt:lpstr>Η ΚΑΘΗΜΕΡΙΝΗ ΑΛΛΗΛΕΠΙΔΡΑΣΗ</vt:lpstr>
      <vt:lpstr>ΠΑΡΑΓΟΝΤΕΣ ΠΟΥ ΚΑΘΟΡΙΖΟΥΝ ΑΥΤΗ ΤΗ ΣΧΕΣΗ</vt:lpstr>
      <vt:lpstr>Η «ΔΙΑΡΚΕΙΑ» ΤΗΣ ΑΣΘΕΝΕΙΑΣ ΟΞΕΙΑ ΕΠΕΛΕΥΣΗ</vt:lpstr>
      <vt:lpstr>Η «ΔΙΑΡΚΕΙΑ» ΤΗΣ ΑΣΘΕΝΕΙΑΣ ΧΡΟΝΙΑ ΕΠΕΛΕΥΣΗ</vt:lpstr>
      <vt:lpstr>Η ΘΕΩΡΕΙΑ ΣΙΓΟΥΡΑ ΔΕΝ ΕΠΑΡΚΕΙ...</vt:lpstr>
      <vt:lpstr>PowerPoint Presentation</vt:lpstr>
      <vt:lpstr>Ο ΜΟΝΑΧΙΚΟΣ ΑΝΗΦΟΡΙΚΟΣ ΔΡΟΜΟΣ ΤΟΥ ΙΑΤΡΟΥ</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ΣΗΜΕΙΟΛΟΓΙΑ – ΝΟΣΟΛΟΓΙΑ  7ου εξαμήνου ΑΚΑΔΗΜΑΪΚΟΥ ΕΤΟΥΣ 2017-2018</dc:title>
  <dc:creator>Evangelos</dc:creator>
  <cp:lastModifiedBy>Evangelos</cp:lastModifiedBy>
  <cp:revision>35</cp:revision>
  <dcterms:created xsi:type="dcterms:W3CDTF">2017-09-24T08:11:54Z</dcterms:created>
  <dcterms:modified xsi:type="dcterms:W3CDTF">2019-09-25T07:24:12Z</dcterms:modified>
</cp:coreProperties>
</file>