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0" r:id="rId4"/>
    <p:sldId id="291" r:id="rId5"/>
    <p:sldId id="292" r:id="rId6"/>
    <p:sldId id="293" r:id="rId7"/>
    <p:sldId id="294" r:id="rId8"/>
    <p:sldId id="295" r:id="rId9"/>
    <p:sldId id="296" r:id="rId10"/>
    <p:sldId id="297" r:id="rId11"/>
    <p:sldId id="299" r:id="rId12"/>
    <p:sldId id="300" r:id="rId13"/>
    <p:sldId id="301" r:id="rId14"/>
    <p:sldId id="302" r:id="rId15"/>
    <p:sldId id="303" r:id="rId16"/>
    <p:sldId id="259" r:id="rId17"/>
    <p:sldId id="258"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988A81-BA39-4A89-B0BC-5410A0D3A07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906B9-EBAF-4A5B-9A32-CC4A85B01FC6}" type="slidenum">
              <a:rPr lang="en-US" smtClean="0"/>
              <a:t>‹#›</a:t>
            </a:fld>
            <a:endParaRPr lang="en-US"/>
          </a:p>
        </p:txBody>
      </p:sp>
    </p:spTree>
    <p:extLst>
      <p:ext uri="{BB962C8B-B14F-4D97-AF65-F5344CB8AC3E}">
        <p14:creationId xmlns:p14="http://schemas.microsoft.com/office/powerpoint/2010/main" val="403240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88A81-BA39-4A89-B0BC-5410A0D3A07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906B9-EBAF-4A5B-9A32-CC4A85B01FC6}" type="slidenum">
              <a:rPr lang="en-US" smtClean="0"/>
              <a:t>‹#›</a:t>
            </a:fld>
            <a:endParaRPr lang="en-US"/>
          </a:p>
        </p:txBody>
      </p:sp>
    </p:spTree>
    <p:extLst>
      <p:ext uri="{BB962C8B-B14F-4D97-AF65-F5344CB8AC3E}">
        <p14:creationId xmlns:p14="http://schemas.microsoft.com/office/powerpoint/2010/main" val="160250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88A81-BA39-4A89-B0BC-5410A0D3A07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906B9-EBAF-4A5B-9A32-CC4A85B01FC6}" type="slidenum">
              <a:rPr lang="en-US" smtClean="0"/>
              <a:t>‹#›</a:t>
            </a:fld>
            <a:endParaRPr lang="en-US"/>
          </a:p>
        </p:txBody>
      </p:sp>
    </p:spTree>
    <p:extLst>
      <p:ext uri="{BB962C8B-B14F-4D97-AF65-F5344CB8AC3E}">
        <p14:creationId xmlns:p14="http://schemas.microsoft.com/office/powerpoint/2010/main" val="263742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88A81-BA39-4A89-B0BC-5410A0D3A07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906B9-EBAF-4A5B-9A32-CC4A85B01FC6}" type="slidenum">
              <a:rPr lang="en-US" smtClean="0"/>
              <a:t>‹#›</a:t>
            </a:fld>
            <a:endParaRPr lang="en-US"/>
          </a:p>
        </p:txBody>
      </p:sp>
    </p:spTree>
    <p:extLst>
      <p:ext uri="{BB962C8B-B14F-4D97-AF65-F5344CB8AC3E}">
        <p14:creationId xmlns:p14="http://schemas.microsoft.com/office/powerpoint/2010/main" val="258347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88A81-BA39-4A89-B0BC-5410A0D3A07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906B9-EBAF-4A5B-9A32-CC4A85B01FC6}" type="slidenum">
              <a:rPr lang="en-US" smtClean="0"/>
              <a:t>‹#›</a:t>
            </a:fld>
            <a:endParaRPr lang="en-US"/>
          </a:p>
        </p:txBody>
      </p:sp>
    </p:spTree>
    <p:extLst>
      <p:ext uri="{BB962C8B-B14F-4D97-AF65-F5344CB8AC3E}">
        <p14:creationId xmlns:p14="http://schemas.microsoft.com/office/powerpoint/2010/main" val="105437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88A81-BA39-4A89-B0BC-5410A0D3A07A}"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906B9-EBAF-4A5B-9A32-CC4A85B01FC6}" type="slidenum">
              <a:rPr lang="en-US" smtClean="0"/>
              <a:t>‹#›</a:t>
            </a:fld>
            <a:endParaRPr lang="en-US"/>
          </a:p>
        </p:txBody>
      </p:sp>
    </p:spTree>
    <p:extLst>
      <p:ext uri="{BB962C8B-B14F-4D97-AF65-F5344CB8AC3E}">
        <p14:creationId xmlns:p14="http://schemas.microsoft.com/office/powerpoint/2010/main" val="423976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88A81-BA39-4A89-B0BC-5410A0D3A07A}" type="datetimeFigureOut">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906B9-EBAF-4A5B-9A32-CC4A85B01FC6}" type="slidenum">
              <a:rPr lang="en-US" smtClean="0"/>
              <a:t>‹#›</a:t>
            </a:fld>
            <a:endParaRPr lang="en-US"/>
          </a:p>
        </p:txBody>
      </p:sp>
    </p:spTree>
    <p:extLst>
      <p:ext uri="{BB962C8B-B14F-4D97-AF65-F5344CB8AC3E}">
        <p14:creationId xmlns:p14="http://schemas.microsoft.com/office/powerpoint/2010/main" val="213486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88A81-BA39-4A89-B0BC-5410A0D3A07A}"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906B9-EBAF-4A5B-9A32-CC4A85B01FC6}" type="slidenum">
              <a:rPr lang="en-US" smtClean="0"/>
              <a:t>‹#›</a:t>
            </a:fld>
            <a:endParaRPr lang="en-US"/>
          </a:p>
        </p:txBody>
      </p:sp>
    </p:spTree>
    <p:extLst>
      <p:ext uri="{BB962C8B-B14F-4D97-AF65-F5344CB8AC3E}">
        <p14:creationId xmlns:p14="http://schemas.microsoft.com/office/powerpoint/2010/main" val="218045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88A81-BA39-4A89-B0BC-5410A0D3A07A}" type="datetimeFigureOut">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906B9-EBAF-4A5B-9A32-CC4A85B01FC6}" type="slidenum">
              <a:rPr lang="en-US" smtClean="0"/>
              <a:t>‹#›</a:t>
            </a:fld>
            <a:endParaRPr lang="en-US"/>
          </a:p>
        </p:txBody>
      </p:sp>
    </p:spTree>
    <p:extLst>
      <p:ext uri="{BB962C8B-B14F-4D97-AF65-F5344CB8AC3E}">
        <p14:creationId xmlns:p14="http://schemas.microsoft.com/office/powerpoint/2010/main" val="376343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988A81-BA39-4A89-B0BC-5410A0D3A07A}"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906B9-EBAF-4A5B-9A32-CC4A85B01FC6}" type="slidenum">
              <a:rPr lang="en-US" smtClean="0"/>
              <a:t>‹#›</a:t>
            </a:fld>
            <a:endParaRPr lang="en-US"/>
          </a:p>
        </p:txBody>
      </p:sp>
    </p:spTree>
    <p:extLst>
      <p:ext uri="{BB962C8B-B14F-4D97-AF65-F5344CB8AC3E}">
        <p14:creationId xmlns:p14="http://schemas.microsoft.com/office/powerpoint/2010/main" val="38606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988A81-BA39-4A89-B0BC-5410A0D3A07A}"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906B9-EBAF-4A5B-9A32-CC4A85B01FC6}" type="slidenum">
              <a:rPr lang="en-US" smtClean="0"/>
              <a:t>‹#›</a:t>
            </a:fld>
            <a:endParaRPr lang="en-US"/>
          </a:p>
        </p:txBody>
      </p:sp>
    </p:spTree>
    <p:extLst>
      <p:ext uri="{BB962C8B-B14F-4D97-AF65-F5344CB8AC3E}">
        <p14:creationId xmlns:p14="http://schemas.microsoft.com/office/powerpoint/2010/main" val="74794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88A81-BA39-4A89-B0BC-5410A0D3A07A}" type="datetimeFigureOut">
              <a:rPr lang="en-US" smtClean="0"/>
              <a:t>4/7/2022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906B9-EBAF-4A5B-9A32-CC4A85B01FC6}" type="slidenum">
              <a:rPr lang="en-US" smtClean="0"/>
              <a:t>‹#›</a:t>
            </a:fld>
            <a:endParaRPr lang="en-US"/>
          </a:p>
        </p:txBody>
      </p:sp>
    </p:spTree>
    <p:extLst>
      <p:ext uri="{BB962C8B-B14F-4D97-AF65-F5344CB8AC3E}">
        <p14:creationId xmlns:p14="http://schemas.microsoft.com/office/powerpoint/2010/main" val="14430846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944216"/>
          </a:xfrm>
        </p:spPr>
        <p:txBody>
          <a:bodyPr>
            <a:normAutofit fontScale="90000"/>
          </a:bodyPr>
          <a:lstStyle/>
          <a:p>
            <a:r>
              <a:rPr lang="el-GR" b="1" dirty="0">
                <a:solidFill>
                  <a:srgbClr val="FF0000"/>
                </a:solidFill>
              </a:rPr>
              <a:t>Οι κυρίαρχες ευρωπαϊκές αντιλήψεις περί Γυμναστικής και Αθλητισμού την περίοδο της </a:t>
            </a:r>
            <a:r>
              <a:rPr lang="el-GR" b="1" dirty="0" err="1">
                <a:solidFill>
                  <a:srgbClr val="FF0000"/>
                </a:solidFill>
              </a:rPr>
              <a:t>νεωτερικότητας</a:t>
            </a:r>
            <a:r>
              <a:rPr lang="el-GR" b="1" dirty="0">
                <a:solidFill>
                  <a:srgbClr val="FF0000"/>
                </a:solidFill>
              </a:rPr>
              <a:t> </a:t>
            </a:r>
            <a:endParaRPr lang="en-US" b="1" dirty="0">
              <a:solidFill>
                <a:srgbClr val="FF0000"/>
              </a:solidFill>
            </a:endParaRPr>
          </a:p>
        </p:txBody>
      </p:sp>
      <p:sp>
        <p:nvSpPr>
          <p:cNvPr id="3" name="Subtitle 2"/>
          <p:cNvSpPr>
            <a:spLocks noGrp="1"/>
          </p:cNvSpPr>
          <p:nvPr>
            <p:ph type="subTitle" idx="1"/>
          </p:nvPr>
        </p:nvSpPr>
        <p:spPr/>
        <p:txBody>
          <a:bodyPr>
            <a:normAutofit fontScale="92500" lnSpcReduction="20000"/>
          </a:bodyPr>
          <a:lstStyle/>
          <a:p>
            <a:r>
              <a:rPr lang="en-US" b="1" dirty="0"/>
              <a:t>1.</a:t>
            </a:r>
            <a:r>
              <a:rPr lang="el-GR" b="1" dirty="0"/>
              <a:t>Η αντίληψη περί Γυμναστικής στη Γερμανία (</a:t>
            </a:r>
            <a:r>
              <a:rPr lang="el-GR" b="1" dirty="0" err="1"/>
              <a:t>Turnen</a:t>
            </a:r>
            <a:r>
              <a:rPr lang="el-GR" b="1" dirty="0"/>
              <a:t>)</a:t>
            </a:r>
          </a:p>
          <a:p>
            <a:r>
              <a:rPr lang="en-US" b="1" dirty="0"/>
              <a:t>  2. </a:t>
            </a:r>
            <a:r>
              <a:rPr lang="el-GR" b="1" dirty="0"/>
              <a:t>Η αντίληψη περί Αθλητισμού στην Μ. Βρετανία (</a:t>
            </a:r>
            <a:r>
              <a:rPr lang="el-GR" b="1" dirty="0" err="1"/>
              <a:t>Sport</a:t>
            </a:r>
            <a:r>
              <a:rPr lang="el-GR" b="1" dirty="0"/>
              <a:t>)</a:t>
            </a:r>
          </a:p>
          <a:p>
            <a:endParaRPr lang="en-US" dirty="0"/>
          </a:p>
        </p:txBody>
      </p:sp>
    </p:spTree>
    <p:extLst>
      <p:ext uri="{BB962C8B-B14F-4D97-AF65-F5344CB8AC3E}">
        <p14:creationId xmlns:p14="http://schemas.microsoft.com/office/powerpoint/2010/main" val="3813951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B92D0D6-54EA-4231-B669-70E2252B1A44}"/>
              </a:ext>
            </a:extLst>
          </p:cNvPr>
          <p:cNvSpPr>
            <a:spLocks noGrp="1"/>
          </p:cNvSpPr>
          <p:nvPr>
            <p:ph idx="1"/>
          </p:nvPr>
        </p:nvSpPr>
        <p:spPr/>
        <p:txBody>
          <a:bodyPr>
            <a:normAutofit fontScale="85000" lnSpcReduction="10000"/>
          </a:bodyPr>
          <a:lstStyle/>
          <a:p>
            <a:r>
              <a:rPr lang="el-GR" b="1" dirty="0">
                <a:latin typeface="Arial" panose="020B0604020202020204" pitchFamily="34" charset="0"/>
                <a:cs typeface="Arial" panose="020B0604020202020204" pitchFamily="34" charset="0"/>
              </a:rPr>
              <a:t>Ηθικές κατηγορίες/ μοντέλα του </a:t>
            </a:r>
            <a:r>
              <a:rPr lang="el-GR" b="1" i="1" dirty="0" err="1">
                <a:solidFill>
                  <a:srgbClr val="00B050"/>
                </a:solidFill>
                <a:latin typeface="Arial" panose="020B0604020202020204" pitchFamily="34" charset="0"/>
                <a:cs typeface="Arial" panose="020B0604020202020204" pitchFamily="34" charset="0"/>
              </a:rPr>
              <a:t>fair</a:t>
            </a:r>
            <a:r>
              <a:rPr lang="el-GR" b="1" i="1" dirty="0">
                <a:solidFill>
                  <a:srgbClr val="00B050"/>
                </a:solidFill>
                <a:latin typeface="Arial" panose="020B0604020202020204" pitchFamily="34" charset="0"/>
                <a:cs typeface="Arial" panose="020B0604020202020204" pitchFamily="34" charset="0"/>
              </a:rPr>
              <a:t> </a:t>
            </a:r>
            <a:r>
              <a:rPr lang="el-GR" b="1" i="1" dirty="0" err="1">
                <a:solidFill>
                  <a:srgbClr val="00B050"/>
                </a:solidFill>
                <a:latin typeface="Arial" panose="020B0604020202020204" pitchFamily="34" charset="0"/>
                <a:cs typeface="Arial" panose="020B0604020202020204" pitchFamily="34" charset="0"/>
              </a:rPr>
              <a:t>play</a:t>
            </a:r>
            <a:r>
              <a:rPr lang="el-GR" b="1" dirty="0">
                <a:solidFill>
                  <a:srgbClr val="00B050"/>
                </a:solidFill>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της φιλοτιμίας/ομαδικότητας και του ‘</a:t>
            </a:r>
            <a:r>
              <a:rPr lang="el-GR" b="1" i="1" dirty="0">
                <a:solidFill>
                  <a:srgbClr val="00B050"/>
                </a:solidFill>
                <a:latin typeface="Arial" panose="020B0604020202020204" pitchFamily="34" charset="0"/>
                <a:cs typeface="Arial" panose="020B0604020202020204" pitchFamily="34" charset="0"/>
              </a:rPr>
              <a:t>μυϊκού χριστιανού’</a:t>
            </a:r>
            <a:r>
              <a:rPr lang="el-GR" b="1" i="1"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 που προσαρμόστηκαν ή που εισήχθησαν ως βάση του αθλητικού ανταγωνισμού όπως αυτός πραγματώθηκε από τις ανώτερες τάξεις, ήταν αυτά που βρετανοί μεταρρυθμιστές θέλησαν αργότερα να τα μεταφέρουν και </a:t>
            </a:r>
            <a:r>
              <a:rPr lang="el-GR" b="1" dirty="0">
                <a:solidFill>
                  <a:srgbClr val="00B050"/>
                </a:solidFill>
                <a:latin typeface="Arial" panose="020B0604020202020204" pitchFamily="34" charset="0"/>
                <a:cs typeface="Arial" panose="020B0604020202020204" pitchFamily="34" charset="0"/>
              </a:rPr>
              <a:t>στην εργατική τάξη, με στόχο την αντικατάσταση των παραδοσιακών επαγγελματικών αθλημάτων που ήταν συστατικά στοιχεία της. </a:t>
            </a:r>
          </a:p>
          <a:p>
            <a:endParaRPr lang="el-GR" b="1"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82392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4AF7A44-75D3-49D4-A7CA-FFC18D443D68}"/>
              </a:ext>
            </a:extLst>
          </p:cNvPr>
          <p:cNvSpPr>
            <a:spLocks noGrp="1"/>
          </p:cNvSpPr>
          <p:nvPr>
            <p:ph idx="1"/>
          </p:nvPr>
        </p:nvSpPr>
        <p:spPr/>
        <p:txBody>
          <a:bodyPr>
            <a:normAutofit fontScale="77500" lnSpcReduction="20000"/>
          </a:bodyPr>
          <a:lstStyle/>
          <a:p>
            <a:r>
              <a:rPr lang="el-GR" b="1" dirty="0">
                <a:latin typeface="Arial" panose="020B0604020202020204" pitchFamily="34" charset="0"/>
                <a:cs typeface="Arial" panose="020B0604020202020204" pitchFamily="34" charset="0"/>
              </a:rPr>
              <a:t>Στο τέλος του 19ου αιώνα ήταν Γάλλος παιδαγωγός και αγγλόφιλος βαρόνος </a:t>
            </a:r>
            <a:r>
              <a:rPr lang="el-GR" b="1" dirty="0" err="1">
                <a:latin typeface="Arial" panose="020B0604020202020204" pitchFamily="34" charset="0"/>
                <a:cs typeface="Arial" panose="020B0604020202020204" pitchFamily="34" charset="0"/>
              </a:rPr>
              <a:t>Pierre</a:t>
            </a:r>
            <a:r>
              <a:rPr lang="el-GR" b="1" dirty="0">
                <a:latin typeface="Arial" panose="020B0604020202020204" pitchFamily="34" charset="0"/>
                <a:cs typeface="Arial" panose="020B0604020202020204" pitchFamily="34" charset="0"/>
              </a:rPr>
              <a:t> de </a:t>
            </a:r>
            <a:r>
              <a:rPr lang="el-GR" b="1" dirty="0" err="1">
                <a:latin typeface="Arial" panose="020B0604020202020204" pitchFamily="34" charset="0"/>
                <a:cs typeface="Arial" panose="020B0604020202020204" pitchFamily="34" charset="0"/>
              </a:rPr>
              <a:t>Coubertin</a:t>
            </a:r>
            <a:r>
              <a:rPr lang="el-GR" b="1" dirty="0">
                <a:latin typeface="Arial" panose="020B0604020202020204" pitchFamily="34" charset="0"/>
                <a:cs typeface="Arial" panose="020B0604020202020204" pitchFamily="34" charset="0"/>
              </a:rPr>
              <a:t> (1863-1937) που </a:t>
            </a:r>
            <a:r>
              <a:rPr lang="el-GR" b="1" dirty="0">
                <a:solidFill>
                  <a:srgbClr val="00B050"/>
                </a:solidFill>
                <a:latin typeface="Arial" panose="020B0604020202020204" pitchFamily="34" charset="0"/>
                <a:cs typeface="Arial" panose="020B0604020202020204" pitchFamily="34" charset="0"/>
              </a:rPr>
              <a:t>(ξανά)-ανακάλυψε τα βρετανικά αθλήματα και τα μετέτρεψε ως ένα εντελώς διεθνές φαινόμενο. </a:t>
            </a:r>
          </a:p>
          <a:p>
            <a:r>
              <a:rPr lang="el-GR" b="1" dirty="0">
                <a:latin typeface="Arial" panose="020B0604020202020204" pitchFamily="34" charset="0"/>
                <a:cs typeface="Arial" panose="020B0604020202020204" pitchFamily="34" charset="0"/>
              </a:rPr>
              <a:t>Έχοντας αποτύχει να εισαγάγει αυτές τις δραστηριότητες στο γαλλικό εκπαιδευτικό σύστημα, </a:t>
            </a:r>
            <a:r>
              <a:rPr lang="el-GR" b="1" dirty="0" err="1">
                <a:latin typeface="Arial" panose="020B0604020202020204" pitchFamily="34" charset="0"/>
                <a:cs typeface="Arial" panose="020B0604020202020204" pitchFamily="34" charset="0"/>
              </a:rPr>
              <a:t>ανασύστησε</a:t>
            </a:r>
            <a:r>
              <a:rPr lang="el-GR" b="1" dirty="0">
                <a:latin typeface="Arial" panose="020B0604020202020204" pitchFamily="34" charset="0"/>
                <a:cs typeface="Arial" panose="020B0604020202020204" pitchFamily="34" charset="0"/>
              </a:rPr>
              <a:t>  αντ’ αυτού τους Ολυμπιακούς Αγώνες, </a:t>
            </a:r>
          </a:p>
          <a:p>
            <a:r>
              <a:rPr lang="el-GR" b="1" dirty="0">
                <a:solidFill>
                  <a:srgbClr val="FFFF00"/>
                </a:solidFill>
                <a:latin typeface="Arial" panose="020B0604020202020204" pitchFamily="34" charset="0"/>
                <a:cs typeface="Arial" panose="020B0604020202020204" pitchFamily="34" charset="0"/>
              </a:rPr>
              <a:t>αντλώντας τόσο στοιχεία από την αγγλική αθλητική σημασιολογία αλλά και ρητορική, από την γερμανική γυμναστική και κυρίως από την αρχαιοελληνική αγωνιστική πρακτική.  </a:t>
            </a:r>
          </a:p>
          <a:p>
            <a:endParaRPr lang="el-GR" dirty="0"/>
          </a:p>
          <a:p>
            <a:endParaRPr lang="el-GR" dirty="0"/>
          </a:p>
        </p:txBody>
      </p:sp>
    </p:spTree>
    <p:extLst>
      <p:ext uri="{BB962C8B-B14F-4D97-AF65-F5344CB8AC3E}">
        <p14:creationId xmlns:p14="http://schemas.microsoft.com/office/powerpoint/2010/main" val="3122610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09B3A07-61C6-4E2A-92F0-5B3EBFCE68A5}"/>
              </a:ext>
            </a:extLst>
          </p:cNvPr>
          <p:cNvSpPr>
            <a:spLocks noGrp="1"/>
          </p:cNvSpPr>
          <p:nvPr>
            <p:ph idx="1"/>
          </p:nvPr>
        </p:nvSpPr>
        <p:spPr/>
        <p:txBody>
          <a:bodyPr>
            <a:normAutofit lnSpcReduction="10000"/>
          </a:bodyPr>
          <a:lstStyle/>
          <a:p>
            <a:r>
              <a:rPr lang="el-GR" b="1" dirty="0">
                <a:latin typeface="Arial" panose="020B0604020202020204" pitchFamily="34" charset="0"/>
                <a:cs typeface="Arial" panose="020B0604020202020204" pitchFamily="34" charset="0"/>
              </a:rPr>
              <a:t>Στο παράδειγμα της Γερμανικής, Σουηδικής  Γυμναστικής και αγγλικού αθλητισμού μπορούμε με σαφήνεια να διαπιστώσουμε πως οι επικρατούσες μέχρι σήμερα μορφές του αθλητισμού , της γυμναστικής και της σωματικής εν γένει άσκησης </a:t>
            </a:r>
            <a:r>
              <a:rPr lang="el-GR" b="1" dirty="0">
                <a:solidFill>
                  <a:srgbClr val="FFFF00"/>
                </a:solidFill>
                <a:latin typeface="Arial" panose="020B0604020202020204" pitchFamily="34" charset="0"/>
                <a:cs typeface="Arial" panose="020B0604020202020204" pitchFamily="34" charset="0"/>
              </a:rPr>
              <a:t>διαμορφώθηκαν ‘καθαυτές’ από υπάρχουσες </a:t>
            </a:r>
            <a:r>
              <a:rPr lang="el-GR" b="1" dirty="0" err="1">
                <a:solidFill>
                  <a:srgbClr val="FFFF00"/>
                </a:solidFill>
                <a:latin typeface="Arial" panose="020B0604020202020204" pitchFamily="34" charset="0"/>
                <a:cs typeface="Arial" panose="020B0604020202020204" pitchFamily="34" charset="0"/>
              </a:rPr>
              <a:t>βιο</a:t>
            </a:r>
            <a:r>
              <a:rPr lang="el-GR" b="1" dirty="0">
                <a:solidFill>
                  <a:srgbClr val="FFFF00"/>
                </a:solidFill>
                <a:latin typeface="Arial" panose="020B0604020202020204" pitchFamily="34" charset="0"/>
                <a:cs typeface="Arial" panose="020B0604020202020204" pitchFamily="34" charset="0"/>
              </a:rPr>
              <a:t>-ιατρικές και κοινωνικές-πολιτικές ανησυχίες .</a:t>
            </a:r>
          </a:p>
        </p:txBody>
      </p:sp>
    </p:spTree>
    <p:extLst>
      <p:ext uri="{BB962C8B-B14F-4D97-AF65-F5344CB8AC3E}">
        <p14:creationId xmlns:p14="http://schemas.microsoft.com/office/powerpoint/2010/main" val="52013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CCEE7EC-F5CB-4053-986C-46A98ED10299}"/>
              </a:ext>
            </a:extLst>
          </p:cNvPr>
          <p:cNvSpPr>
            <a:spLocks noGrp="1"/>
          </p:cNvSpPr>
          <p:nvPr>
            <p:ph idx="1"/>
          </p:nvPr>
        </p:nvSpPr>
        <p:spPr/>
        <p:txBody>
          <a:bodyPr>
            <a:normAutofit/>
          </a:bodyPr>
          <a:lstStyle/>
          <a:p>
            <a:r>
              <a:rPr lang="el-GR" b="1" dirty="0">
                <a:latin typeface="Arial" panose="020B0604020202020204" pitchFamily="34" charset="0"/>
                <a:cs typeface="Arial" panose="020B0604020202020204" pitchFamily="34" charset="0"/>
              </a:rPr>
              <a:t>Όλες αυτές οι επινοήσεις περί εξάσκησης και αθλητισμού οφείλουν την δημοτικότητα τους ή την αυξημένη προβολή τους στις συγκεκριμένες ιστορικές περιόδους κατά κύριο λόγο σε κάποιες φοβίες που διαμορφώνονται με κοινό τρόπο στις χώρες της Ευρώπης, εντός και μεταξύ των ευρωπαϊκών εθνών. </a:t>
            </a:r>
          </a:p>
        </p:txBody>
      </p:sp>
    </p:spTree>
    <p:extLst>
      <p:ext uri="{BB962C8B-B14F-4D97-AF65-F5344CB8AC3E}">
        <p14:creationId xmlns:p14="http://schemas.microsoft.com/office/powerpoint/2010/main" val="258220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C8219A6-62C8-427F-8A17-9F3EA92CBC1D}"/>
              </a:ext>
            </a:extLst>
          </p:cNvPr>
          <p:cNvSpPr>
            <a:spLocks noGrp="1"/>
          </p:cNvSpPr>
          <p:nvPr>
            <p:ph idx="1"/>
          </p:nvPr>
        </p:nvSpPr>
        <p:spPr/>
        <p:txBody>
          <a:bodyPr>
            <a:normAutofit fontScale="85000" lnSpcReduction="10000"/>
          </a:bodyPr>
          <a:lstStyle/>
          <a:p>
            <a:r>
              <a:rPr lang="el-GR" dirty="0"/>
              <a:t>. Καθ’ όλη την διάρκεια για παράδειγμα του 19ου αιώνα και στο πλαίσιο πολεμικών συγκρούσεων, της βιομηχανοποίησης και αστικοποίησης, πολύ συχνά επισημαίνεται </a:t>
            </a:r>
            <a:r>
              <a:rPr lang="el-GR" b="1" dirty="0">
                <a:solidFill>
                  <a:srgbClr val="FFFF00"/>
                </a:solidFill>
                <a:latin typeface="Arial" panose="020B0604020202020204" pitchFamily="34" charset="0"/>
                <a:cs typeface="Arial" panose="020B0604020202020204" pitchFamily="34" charset="0"/>
              </a:rPr>
              <a:t>ότι το πρόβλημα είναι ότι οι πολίτες είναι εξασθενημένοι και επομένως δεν μπορεί να υπάρξει πολιτισμική και οικονομική ή εν γένει εθνική άνθηση/ευημερία. </a:t>
            </a:r>
          </a:p>
          <a:p>
            <a:r>
              <a:rPr lang="el-GR" dirty="0"/>
              <a:t>Η αθλητική δραστηριότητα και η σωματική άσκηση που προωθεί  την σωματική ευρωστία παράλληλα με τις εθνικές παραδοσιακές αξίες ήταν πάντα μια απάντηση απέναντι σε αυτές τις ανησυχίες. </a:t>
            </a:r>
          </a:p>
        </p:txBody>
      </p:sp>
    </p:spTree>
    <p:extLst>
      <p:ext uri="{BB962C8B-B14F-4D97-AF65-F5344CB8AC3E}">
        <p14:creationId xmlns:p14="http://schemas.microsoft.com/office/powerpoint/2010/main" val="1563897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9C7751D-3DE3-43B1-B9E1-C9F51239047C}"/>
              </a:ext>
            </a:extLst>
          </p:cNvPr>
          <p:cNvSpPr>
            <a:spLocks noGrp="1"/>
          </p:cNvSpPr>
          <p:nvPr>
            <p:ph idx="1"/>
          </p:nvPr>
        </p:nvSpPr>
        <p:spPr/>
        <p:txBody>
          <a:bodyPr>
            <a:normAutofit fontScale="92500" lnSpcReduction="20000"/>
          </a:bodyPr>
          <a:lstStyle/>
          <a:p>
            <a:r>
              <a:rPr lang="el-GR" b="1" dirty="0">
                <a:latin typeface="Arial" panose="020B0604020202020204" pitchFamily="34" charset="0"/>
                <a:cs typeface="Arial" panose="020B0604020202020204" pitchFamily="34" charset="0"/>
              </a:rPr>
              <a:t>Πιο συγκεκριμένα σε ολόκληρη την ευρωπαϊκή ήπειρο στο δεύτερο μισό του 19ου αιώνα αυτοί οι φόβοι και οι ανησυχίες συνενώθηκαν (σε) και δρομολογήθηκαν προς μια  επιστημονικά σε αντιστοιχία με επιστημονικές αντιλήψεις της εποχής  τεκμηριωμένης αντίληψης </a:t>
            </a:r>
          </a:p>
          <a:p>
            <a:r>
              <a:rPr lang="el-GR" b="1" dirty="0">
                <a:solidFill>
                  <a:srgbClr val="FFFF00"/>
                </a:solidFill>
                <a:latin typeface="Arial" panose="020B0604020202020204" pitchFamily="34" charset="0"/>
                <a:cs typeface="Arial" panose="020B0604020202020204" pitchFamily="34" charset="0"/>
              </a:rPr>
              <a:t>περί προοδευτικής παρακμής και αποσύνθεσης που συμπυκνώνεται στο όρο  ‘εκφυλισμός’.</a:t>
            </a:r>
          </a:p>
        </p:txBody>
      </p:sp>
    </p:spTree>
    <p:extLst>
      <p:ext uri="{BB962C8B-B14F-4D97-AF65-F5344CB8AC3E}">
        <p14:creationId xmlns:p14="http://schemas.microsoft.com/office/powerpoint/2010/main" val="2269490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64" y="260648"/>
            <a:ext cx="8136904" cy="6388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05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41682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36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Desktop\420px-Turner_189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8352928"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50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0000"/>
                </a:solidFill>
              </a:rPr>
              <a:t>O </a:t>
            </a:r>
            <a:r>
              <a:rPr lang="el-GR" b="1" dirty="0" err="1">
                <a:solidFill>
                  <a:srgbClr val="FF0000"/>
                </a:solidFill>
              </a:rPr>
              <a:t>Coubertin</a:t>
            </a:r>
            <a:r>
              <a:rPr lang="el-GR" b="1" dirty="0">
                <a:solidFill>
                  <a:srgbClr val="FF0000"/>
                </a:solidFill>
              </a:rPr>
              <a:t> και η Γερμανική Γυμναστική</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r>
              <a:rPr lang="el-GR" b="1" dirty="0"/>
              <a:t>Το γερμανικής προέλευσης  ιδεώδες περί της ανθρώπινης ολοκλήρωσης όπως διαμορφώθηκε στο πλαίσιο της Γερμανικής Γυμναστικής </a:t>
            </a:r>
          </a:p>
          <a:p>
            <a:pPr algn="just"/>
            <a:r>
              <a:rPr lang="el-GR" b="1" dirty="0"/>
              <a:t>και ουσιαστικά στο πλαίσιο της Παιδαγωγικής Γυμναστικής των Φιλάνθρωπων τον 18ο και 19ο αιώνα, </a:t>
            </a:r>
          </a:p>
          <a:p>
            <a:pPr algn="just"/>
            <a:r>
              <a:rPr lang="el-GR" b="1" dirty="0"/>
              <a:t>ήταν ασύμβατο με τους στόχους που ήθελε να προσεγγίσει ο </a:t>
            </a:r>
            <a:r>
              <a:rPr lang="el-GR" b="1" dirty="0" err="1"/>
              <a:t>Coubertin</a:t>
            </a:r>
            <a:r>
              <a:rPr lang="el-GR" b="1" dirty="0"/>
              <a:t> αναβιώνοντας τους ολυμπιακούς αγώνες </a:t>
            </a:r>
          </a:p>
          <a:p>
            <a:endParaRPr lang="en-US" dirty="0"/>
          </a:p>
        </p:txBody>
      </p:sp>
    </p:spTree>
    <p:extLst>
      <p:ext uri="{BB962C8B-B14F-4D97-AF65-F5344CB8AC3E}">
        <p14:creationId xmlns:p14="http://schemas.microsoft.com/office/powerpoint/2010/main" val="396958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B076652-034B-47AD-B411-4514BDB32BB5}"/>
              </a:ext>
            </a:extLst>
          </p:cNvPr>
          <p:cNvSpPr>
            <a:spLocks noGrp="1"/>
          </p:cNvSpPr>
          <p:nvPr>
            <p:ph idx="1"/>
          </p:nvPr>
        </p:nvSpPr>
        <p:spPr>
          <a:xfrm>
            <a:off x="457200" y="692696"/>
            <a:ext cx="8229600" cy="5433467"/>
          </a:xfrm>
        </p:spPr>
        <p:txBody>
          <a:bodyPr>
            <a:normAutofit fontScale="92500" lnSpcReduction="20000"/>
          </a:bodyPr>
          <a:lstStyle/>
          <a:p>
            <a:pPr algn="just"/>
            <a:r>
              <a:rPr lang="el-GR" sz="33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Οι κυρίαρχες ‘φυσικές/σωματικές </a:t>
            </a:r>
            <a:r>
              <a:rPr lang="el-GR" sz="3300" b="1" dirty="0">
                <a:effectLst/>
                <a:latin typeface="Arial" panose="020B0604020202020204" pitchFamily="34" charset="0"/>
                <a:ea typeface="Times New Roman" panose="02020603050405020304" pitchFamily="18" charset="0"/>
                <a:cs typeface="Arial" panose="020B0604020202020204" pitchFamily="34" charset="0"/>
              </a:rPr>
              <a:t>κουλτούρες’ της δυτικής και βόρειας Ευρώπης τον 19</a:t>
            </a:r>
            <a:r>
              <a:rPr lang="el-GR" sz="3300" b="1" baseline="30000" dirty="0">
                <a:effectLst/>
                <a:latin typeface="Arial" panose="020B0604020202020204" pitchFamily="34" charset="0"/>
                <a:ea typeface="Times New Roman" panose="02020603050405020304" pitchFamily="18" charset="0"/>
                <a:cs typeface="Arial" panose="020B0604020202020204" pitchFamily="34" charset="0"/>
              </a:rPr>
              <a:t>ο</a:t>
            </a:r>
            <a:r>
              <a:rPr lang="el-GR" sz="3300" b="1" dirty="0">
                <a:effectLst/>
                <a:latin typeface="Arial" panose="020B0604020202020204" pitchFamily="34" charset="0"/>
                <a:ea typeface="Times New Roman" panose="02020603050405020304" pitchFamily="18" charset="0"/>
                <a:cs typeface="Arial" panose="020B0604020202020204" pitchFamily="34" charset="0"/>
              </a:rPr>
              <a:t> αιώνα ήταν η Γερμανική Γυμναστική, η Σουηδική Γυμναστική και  ο ατομικός και ομαδικός Αθλητισμός της βικτωριανής Βρετανίας. Αυτές οι τρείς εκδοχές επηρέασαν η μία την άλλη, όλες επηρεάστηκαν από τις ιδιαίτερες τοπικές/εθνικές αθλητικές παραδόσεις, αποτελούν τρία βασικά συστήματα, </a:t>
            </a:r>
            <a:r>
              <a:rPr lang="el-GR" sz="33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αλλά και οι τρείς έχουν δυο κοινά χαρακτηριστικά. </a:t>
            </a:r>
            <a:endParaRPr lang="el-GR" sz="3300" b="1" dirty="0">
              <a:effectLst/>
              <a:latin typeface="Arial" panose="020B0604020202020204" pitchFamily="34" charset="0"/>
              <a:ea typeface="Times New Roman" panose="02020603050405020304" pitchFamily="18" charset="0"/>
              <a:cs typeface="Arial" panose="020B0604020202020204" pitchFamily="34" charset="0"/>
            </a:endParaRPr>
          </a:p>
          <a:p>
            <a:r>
              <a:rPr lang="el-GR" sz="3300" b="1" dirty="0">
                <a:effectLst/>
                <a:latin typeface="Arial" panose="020B0604020202020204" pitchFamily="34" charset="0"/>
                <a:ea typeface="Times New Roman" panose="02020603050405020304" pitchFamily="18" charset="0"/>
                <a:cs typeface="Arial" panose="020B0604020202020204" pitchFamily="34" charset="0"/>
              </a:rPr>
              <a:t> </a:t>
            </a:r>
          </a:p>
          <a:p>
            <a:endParaRPr lang="el-GR" dirty="0"/>
          </a:p>
        </p:txBody>
      </p:sp>
    </p:spTree>
    <p:extLst>
      <p:ext uri="{BB962C8B-B14F-4D97-AF65-F5344CB8AC3E}">
        <p14:creationId xmlns:p14="http://schemas.microsoft.com/office/powerpoint/2010/main" val="780580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sz="4400" b="1" dirty="0"/>
              <a:t>Ο </a:t>
            </a:r>
            <a:r>
              <a:rPr lang="el-GR" sz="4400" b="1" dirty="0" err="1"/>
              <a:t>Coubertin</a:t>
            </a:r>
            <a:r>
              <a:rPr lang="el-GR" sz="4400" b="1" dirty="0"/>
              <a:t> ωστόσο πήρε πολλά στοιχεία από την </a:t>
            </a:r>
            <a:r>
              <a:rPr lang="el-GR" sz="4400" b="1" i="1" dirty="0">
                <a:solidFill>
                  <a:srgbClr val="FF0000"/>
                </a:solidFill>
              </a:rPr>
              <a:t>παιδαγωγική των </a:t>
            </a:r>
            <a:r>
              <a:rPr lang="el-GR" sz="4400" b="1" i="1" dirty="0" err="1">
                <a:solidFill>
                  <a:srgbClr val="FF0000"/>
                </a:solidFill>
              </a:rPr>
              <a:t>Φιλανθρώπων</a:t>
            </a:r>
            <a:r>
              <a:rPr lang="el-GR" sz="4400" b="1" i="1" dirty="0">
                <a:solidFill>
                  <a:srgbClr val="FF0000"/>
                </a:solidFill>
              </a:rPr>
              <a:t> </a:t>
            </a:r>
            <a:r>
              <a:rPr lang="el-GR" sz="4400" b="1" dirty="0"/>
              <a:t>για να στηρίξει την περί ολυμπισμού και ολυμπιακής παιδαγωγικής επινόησή του. </a:t>
            </a:r>
          </a:p>
          <a:p>
            <a:endParaRPr lang="en-US" dirty="0"/>
          </a:p>
        </p:txBody>
      </p:sp>
    </p:spTree>
    <p:extLst>
      <p:ext uri="{BB962C8B-B14F-4D97-AF65-F5344CB8AC3E}">
        <p14:creationId xmlns:p14="http://schemas.microsoft.com/office/powerpoint/2010/main" val="3581348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algn="just"/>
            <a:r>
              <a:rPr lang="el-GR" b="1" dirty="0"/>
              <a:t>Η διαφορά είναι ότι ο μεν Γάλλος βαρόνος έθεσε στο επίκεντρο του ολυμπισμού, του ολυμπιακού αθλητισμού </a:t>
            </a:r>
            <a:r>
              <a:rPr lang="el-GR" b="1" i="1" u="sng" dirty="0">
                <a:solidFill>
                  <a:srgbClr val="FF0000"/>
                </a:solidFill>
              </a:rPr>
              <a:t>το άτομο</a:t>
            </a:r>
            <a:r>
              <a:rPr lang="el-GR" b="1" dirty="0"/>
              <a:t>, την </a:t>
            </a:r>
            <a:r>
              <a:rPr lang="el-GR" b="1" i="1" u="sng" dirty="0">
                <a:solidFill>
                  <a:srgbClr val="FF0000"/>
                </a:solidFill>
              </a:rPr>
              <a:t>ατομική αθλητική επίδοση </a:t>
            </a:r>
          </a:p>
          <a:p>
            <a:pPr algn="just"/>
            <a:r>
              <a:rPr lang="el-GR" b="1" dirty="0"/>
              <a:t>οι δε Φιλάνθρωποι παιδαγωγοί έθεσαν στο επίκεντρο των περί </a:t>
            </a:r>
            <a:r>
              <a:rPr lang="el-GR" b="1" dirty="0" err="1"/>
              <a:t>Γυμναστικής(Turnen</a:t>
            </a:r>
            <a:r>
              <a:rPr lang="el-GR" b="1" dirty="0"/>
              <a:t>) αντιλήψεών τους </a:t>
            </a:r>
            <a:r>
              <a:rPr lang="el-GR" b="1" i="1" dirty="0">
                <a:solidFill>
                  <a:srgbClr val="FF0000"/>
                </a:solidFill>
              </a:rPr>
              <a:t>την κοινότητα</a:t>
            </a:r>
            <a:r>
              <a:rPr lang="el-GR" b="1" dirty="0"/>
              <a:t>, το λαό,</a:t>
            </a:r>
          </a:p>
          <a:p>
            <a:pPr algn="just"/>
            <a:r>
              <a:rPr lang="el-GR" b="1" dirty="0"/>
              <a:t> θεωρώντας την ανάπτυξη των ζωτικών δυνάμεων της κοινότητας ως προϋπόθεση ολοκλήρωσης του ατόμου</a:t>
            </a:r>
          </a:p>
          <a:p>
            <a:endParaRPr lang="en-US" dirty="0"/>
          </a:p>
        </p:txBody>
      </p:sp>
    </p:spTree>
    <p:extLst>
      <p:ext uri="{BB962C8B-B14F-4D97-AF65-F5344CB8AC3E}">
        <p14:creationId xmlns:p14="http://schemas.microsoft.com/office/powerpoint/2010/main" val="3968610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lgn="just"/>
            <a:r>
              <a:rPr lang="el-GR" b="1" dirty="0"/>
              <a:t>Η </a:t>
            </a:r>
            <a:r>
              <a:rPr lang="el-GR" b="1" dirty="0">
                <a:solidFill>
                  <a:srgbClr val="FF0000"/>
                </a:solidFill>
              </a:rPr>
              <a:t>Γερμανική Γυμναστική </a:t>
            </a:r>
            <a:r>
              <a:rPr lang="el-GR" b="1" dirty="0"/>
              <a:t>σύμφωνα με τις εκτιμήσεις του είχε ως στόχο να εκπαιδεύσει τους νέους </a:t>
            </a:r>
          </a:p>
          <a:p>
            <a:pPr algn="just"/>
            <a:r>
              <a:rPr lang="el-GR" b="1" dirty="0"/>
              <a:t>για πολεμικές αντιπαραθέσεις και </a:t>
            </a:r>
          </a:p>
          <a:p>
            <a:pPr algn="just"/>
            <a:r>
              <a:rPr lang="el-GR" b="1" dirty="0"/>
              <a:t>να τους διαμορφώσει εθνικιστικές αντιλήψεις και επομένως </a:t>
            </a:r>
          </a:p>
          <a:p>
            <a:pPr algn="just"/>
            <a:r>
              <a:rPr lang="el-GR" b="1" dirty="0"/>
              <a:t>δεν είχε τίποτα να συνεισφέρει στο σχέδιο και στις προοπτικές </a:t>
            </a:r>
            <a:r>
              <a:rPr lang="el-GR" b="1" i="1" dirty="0">
                <a:solidFill>
                  <a:srgbClr val="FF0000"/>
                </a:solidFill>
              </a:rPr>
              <a:t>μιας παγκόσμιας ειρήνης</a:t>
            </a:r>
            <a:r>
              <a:rPr lang="el-GR" b="1" dirty="0"/>
              <a:t>, που ο ίδιος επεδίωκε με το σχέδιο ανασύστασης των ολυμπιακών αγώνων.</a:t>
            </a:r>
          </a:p>
          <a:p>
            <a:endParaRPr lang="en-US" dirty="0"/>
          </a:p>
        </p:txBody>
      </p:sp>
    </p:spTree>
    <p:extLst>
      <p:ext uri="{BB962C8B-B14F-4D97-AF65-F5344CB8AC3E}">
        <p14:creationId xmlns:p14="http://schemas.microsoft.com/office/powerpoint/2010/main" val="1033483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b="1" dirty="0"/>
              <a:t>«Η ιδέα του πολέμου» έγραφε ο </a:t>
            </a:r>
            <a:r>
              <a:rPr lang="el-GR" b="1" dirty="0" err="1"/>
              <a:t>Coubertin</a:t>
            </a:r>
            <a:r>
              <a:rPr lang="el-GR" b="1" dirty="0"/>
              <a:t>, «δεν θα σταματήσει να υπνωτίζει τους Γερμανούς. Την ημέρα κατά την οποία θα αποδεσμευτεί η Γερμανία από αυτήν την ιδέα, θα μετασχηματισθούν και οι στόχοι των  αμέτρητων γυμναστικών συλλόγων». (</a:t>
            </a:r>
            <a:r>
              <a:rPr lang="el-GR" b="1" dirty="0" err="1"/>
              <a:t>Coubertin</a:t>
            </a:r>
            <a:r>
              <a:rPr lang="el-GR" b="1" dirty="0"/>
              <a:t> P. </a:t>
            </a:r>
            <a:r>
              <a:rPr lang="el-GR" b="1" dirty="0" err="1"/>
              <a:t>De</a:t>
            </a:r>
            <a:r>
              <a:rPr lang="el-GR" b="1" dirty="0"/>
              <a:t> (1894) : </a:t>
            </a:r>
            <a:r>
              <a:rPr lang="el-GR" b="1" dirty="0" err="1"/>
              <a:t>Le</a:t>
            </a:r>
            <a:r>
              <a:rPr lang="el-GR" b="1" dirty="0"/>
              <a:t> </a:t>
            </a:r>
            <a:r>
              <a:rPr lang="el-GR" b="1" dirty="0" err="1"/>
              <a:t>rétablissement</a:t>
            </a:r>
            <a:r>
              <a:rPr lang="el-GR" b="1" dirty="0"/>
              <a:t> </a:t>
            </a:r>
            <a:r>
              <a:rPr lang="el-GR" b="1" dirty="0" err="1"/>
              <a:t>des</a:t>
            </a:r>
            <a:r>
              <a:rPr lang="el-GR" b="1" dirty="0"/>
              <a:t> </a:t>
            </a:r>
            <a:r>
              <a:rPr lang="el-GR" b="1" dirty="0" err="1"/>
              <a:t>Jeux</a:t>
            </a:r>
            <a:r>
              <a:rPr lang="el-GR" b="1" dirty="0"/>
              <a:t> </a:t>
            </a:r>
            <a:r>
              <a:rPr lang="el-GR" b="1" dirty="0" err="1"/>
              <a:t>Olympiques</a:t>
            </a:r>
            <a:r>
              <a:rPr lang="el-GR" b="1" dirty="0"/>
              <a:t>. </a:t>
            </a:r>
            <a:r>
              <a:rPr lang="el-GR" b="1" dirty="0" err="1"/>
              <a:t>Revue</a:t>
            </a:r>
            <a:r>
              <a:rPr lang="el-GR" b="1" dirty="0"/>
              <a:t> </a:t>
            </a:r>
            <a:r>
              <a:rPr lang="el-GR" b="1" dirty="0" err="1"/>
              <a:t>de</a:t>
            </a:r>
            <a:r>
              <a:rPr lang="el-GR" b="1" dirty="0"/>
              <a:t> </a:t>
            </a:r>
            <a:r>
              <a:rPr lang="el-GR" b="1" dirty="0" err="1"/>
              <a:t>Paris</a:t>
            </a:r>
            <a:r>
              <a:rPr lang="el-GR" b="1" dirty="0"/>
              <a:t> 1, 10. σελ. 170)</a:t>
            </a:r>
            <a:endParaRPr lang="en-US" b="1" dirty="0"/>
          </a:p>
        </p:txBody>
      </p:sp>
    </p:spTree>
    <p:extLst>
      <p:ext uri="{BB962C8B-B14F-4D97-AF65-F5344CB8AC3E}">
        <p14:creationId xmlns:p14="http://schemas.microsoft.com/office/powerpoint/2010/main" val="3472746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l-GR" b="1" dirty="0"/>
              <a:t>Τις περιόδους, μετά τον γαλλογερμανικό πόλεμο του 1870 και τις επιτυχείς ανασκαφές των Γερμανών υπό τον </a:t>
            </a:r>
            <a:r>
              <a:rPr lang="el-GR" b="1" dirty="0" err="1"/>
              <a:t>Ernst</a:t>
            </a:r>
            <a:r>
              <a:rPr lang="el-GR" b="1" dirty="0"/>
              <a:t> </a:t>
            </a:r>
            <a:r>
              <a:rPr lang="el-GR" b="1" dirty="0" err="1"/>
              <a:t>Curtius</a:t>
            </a:r>
            <a:r>
              <a:rPr lang="el-GR" b="1" dirty="0"/>
              <a:t> στην Ολυμπία, (</a:t>
            </a:r>
            <a:r>
              <a:rPr lang="el-GR" b="1" dirty="0" err="1"/>
              <a:t>Melber</a:t>
            </a:r>
            <a:r>
              <a:rPr lang="el-GR" b="1" dirty="0"/>
              <a:t>, D. (1936) : </a:t>
            </a:r>
            <a:r>
              <a:rPr lang="el-GR" b="1" dirty="0" err="1"/>
              <a:t>Olympia</a:t>
            </a:r>
            <a:r>
              <a:rPr lang="el-GR" b="1" dirty="0"/>
              <a:t>. </a:t>
            </a:r>
            <a:r>
              <a:rPr lang="el-GR" b="1" dirty="0" err="1"/>
              <a:t>Verlag</a:t>
            </a:r>
            <a:r>
              <a:rPr lang="el-GR" b="1" dirty="0"/>
              <a:t> R. </a:t>
            </a:r>
            <a:r>
              <a:rPr lang="el-GR" b="1" dirty="0" err="1"/>
              <a:t>Oldenburg</a:t>
            </a:r>
            <a:r>
              <a:rPr lang="el-GR" b="1" dirty="0"/>
              <a:t>. </a:t>
            </a:r>
            <a:r>
              <a:rPr lang="el-GR" b="1" dirty="0" err="1"/>
              <a:t>München</a:t>
            </a:r>
            <a:r>
              <a:rPr lang="el-GR" b="1" dirty="0"/>
              <a:t>/</a:t>
            </a:r>
            <a:r>
              <a:rPr lang="el-GR" b="1" dirty="0" err="1"/>
              <a:t>Berlin</a:t>
            </a:r>
            <a:r>
              <a:rPr lang="el-GR" b="1" dirty="0"/>
              <a:t>),   ο γαλλογερμανικός  ανταγωνισμός ήταν πολύ μεγάλος</a:t>
            </a:r>
          </a:p>
          <a:p>
            <a:pPr algn="just"/>
            <a:r>
              <a:rPr lang="el-GR" b="1" dirty="0"/>
              <a:t> </a:t>
            </a:r>
            <a:r>
              <a:rPr lang="el-GR" b="1" dirty="0" err="1"/>
              <a:t>To</a:t>
            </a:r>
            <a:r>
              <a:rPr lang="el-GR" b="1" dirty="0"/>
              <a:t> γεγονός αυτό δεν άφησε ανεπηρέαστο τον πατριώτη </a:t>
            </a:r>
            <a:r>
              <a:rPr lang="el-GR" b="1" dirty="0" err="1"/>
              <a:t>Coubertin</a:t>
            </a:r>
            <a:r>
              <a:rPr lang="el-GR" b="1" dirty="0"/>
              <a:t>. </a:t>
            </a:r>
          </a:p>
          <a:p>
            <a:endParaRPr lang="en-US" dirty="0"/>
          </a:p>
        </p:txBody>
      </p:sp>
    </p:spTree>
    <p:extLst>
      <p:ext uri="{BB962C8B-B14F-4D97-AF65-F5344CB8AC3E}">
        <p14:creationId xmlns:p14="http://schemas.microsoft.com/office/powerpoint/2010/main" val="221049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l-GR" b="1" dirty="0">
                <a:solidFill>
                  <a:srgbClr val="FFFF00"/>
                </a:solidFill>
              </a:rPr>
              <a:t>Στις γερμανόφωνες  χώρες και κοινωνίες </a:t>
            </a:r>
            <a:r>
              <a:rPr lang="el-GR" b="1" dirty="0"/>
              <a:t>που είχαν αναπτυχθεί πολυάριθμοι γυμναστικοί σύλλογοι οι οποίοι είχαν αντίστοιχα καθιερώσει </a:t>
            </a:r>
          </a:p>
          <a:p>
            <a:pPr algn="just"/>
            <a:r>
              <a:rPr lang="el-GR" b="1" dirty="0"/>
              <a:t>ένα διαφορετικό, αλλά επίσης ορθολογικό μοντέλο σωματικής εκπαίδευσης και αγωγής, </a:t>
            </a:r>
          </a:p>
          <a:p>
            <a:pPr algn="just"/>
            <a:r>
              <a:rPr lang="el-GR" b="1" dirty="0">
                <a:solidFill>
                  <a:srgbClr val="FFFF00"/>
                </a:solidFill>
              </a:rPr>
              <a:t>η αγγλική περί αθλητισμού αντίληψη δεν υιοθετήθηκε</a:t>
            </a:r>
            <a:endParaRPr lang="en-US" b="1" dirty="0">
              <a:solidFill>
                <a:srgbClr val="FFFF00"/>
              </a:solidFill>
            </a:endParaRPr>
          </a:p>
        </p:txBody>
      </p:sp>
    </p:spTree>
    <p:extLst>
      <p:ext uri="{BB962C8B-B14F-4D97-AF65-F5344CB8AC3E}">
        <p14:creationId xmlns:p14="http://schemas.microsoft.com/office/powerpoint/2010/main" val="3183521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4320480"/>
          </a:xfrm>
        </p:spPr>
        <p:txBody>
          <a:bodyPr>
            <a:normAutofit/>
          </a:bodyPr>
          <a:lstStyle/>
          <a:p>
            <a:r>
              <a:rPr lang="el-GR" b="1" dirty="0">
                <a:solidFill>
                  <a:srgbClr val="FF0000"/>
                </a:solidFill>
              </a:rPr>
              <a:t>Η αγγλική αντίληψη περί αθλητικής δραστηριότητας και ο παιδαγωγικός     της χαρακτήρας</a:t>
            </a:r>
            <a:endParaRPr lang="en-US" b="1" dirty="0">
              <a:solidFill>
                <a:srgbClr val="FF0000"/>
              </a:solidFill>
            </a:endParaRPr>
          </a:p>
        </p:txBody>
      </p:sp>
    </p:spTree>
    <p:extLst>
      <p:ext uri="{BB962C8B-B14F-4D97-AF65-F5344CB8AC3E}">
        <p14:creationId xmlns:p14="http://schemas.microsoft.com/office/powerpoint/2010/main" val="3354049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748883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096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7704855"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50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560839"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166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2E15EFC-8EE2-462A-824F-D69E6E02C46F}"/>
              </a:ext>
            </a:extLst>
          </p:cNvPr>
          <p:cNvSpPr>
            <a:spLocks noGrp="1"/>
          </p:cNvSpPr>
          <p:nvPr>
            <p:ph idx="1"/>
          </p:nvPr>
        </p:nvSpPr>
        <p:spPr/>
        <p:txBody>
          <a:bodyPr>
            <a:normAutofit/>
          </a:bodyPr>
          <a:lstStyle/>
          <a:p>
            <a:pPr algn="just"/>
            <a:r>
              <a:rPr lang="el-GR" sz="3200" b="1" dirty="0">
                <a:solidFill>
                  <a:srgbClr val="00B050"/>
                </a:solidFill>
                <a:effectLst/>
                <a:latin typeface="Arial" panose="020B0604020202020204" pitchFamily="34" charset="0"/>
                <a:ea typeface="Times New Roman" panose="02020603050405020304" pitchFamily="18" charset="0"/>
              </a:rPr>
              <a:t>Πρώτον</a:t>
            </a:r>
            <a:r>
              <a:rPr lang="el-GR" sz="3200" b="1" dirty="0">
                <a:solidFill>
                  <a:srgbClr val="FFFF00"/>
                </a:solidFill>
                <a:effectLst/>
                <a:latin typeface="Arial" panose="020B0604020202020204" pitchFamily="34" charset="0"/>
                <a:ea typeface="Times New Roman" panose="02020603050405020304" pitchFamily="18" charset="0"/>
              </a:rPr>
              <a:t> και τα τρία αυτά συστήματα θεωρούταν ότι ασκούν επιρροή στο σώμα και στο νου,  μπορούν να διαμορφώσουν χαρακτήρες ή να λειτουργήσουν καταλυτικά στην διαδικασία αποδοχής και υιοθέτησης ηθικών αξιών. </a:t>
            </a:r>
            <a:endParaRPr lang="el-GR" dirty="0"/>
          </a:p>
        </p:txBody>
      </p:sp>
    </p:spTree>
    <p:extLst>
      <p:ext uri="{BB962C8B-B14F-4D97-AF65-F5344CB8AC3E}">
        <p14:creationId xmlns:p14="http://schemas.microsoft.com/office/powerpoint/2010/main" val="3877022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sz="4400" b="1" dirty="0"/>
              <a:t>Η εμφάνιση του </a:t>
            </a:r>
            <a:r>
              <a:rPr lang="el-GR" sz="4400" b="1" dirty="0">
                <a:solidFill>
                  <a:srgbClr val="FF0000"/>
                </a:solidFill>
              </a:rPr>
              <a:t>’μοντέρνου αθλητισμού’ </a:t>
            </a:r>
            <a:r>
              <a:rPr lang="el-GR" sz="4400" b="1" dirty="0"/>
              <a:t>προϋπέθετε μια </a:t>
            </a:r>
            <a:r>
              <a:rPr lang="el-GR" sz="4400" b="1" dirty="0">
                <a:solidFill>
                  <a:srgbClr val="FF0000"/>
                </a:solidFill>
              </a:rPr>
              <a:t>’μοντέρνα κοσμοαντίληψη’ </a:t>
            </a:r>
            <a:r>
              <a:rPr lang="el-GR" sz="4400" b="1" dirty="0"/>
              <a:t>και ήταν αποτέλεσμα της διαδικασίας ’</a:t>
            </a:r>
            <a:r>
              <a:rPr lang="el-GR" sz="4400" b="1" dirty="0" err="1"/>
              <a:t>μοντερνοποίησης</a:t>
            </a:r>
            <a:r>
              <a:rPr lang="el-GR" sz="4400" b="1" dirty="0"/>
              <a:t> των κοινωνιών’. </a:t>
            </a:r>
          </a:p>
          <a:p>
            <a:endParaRPr lang="en-US" dirty="0"/>
          </a:p>
        </p:txBody>
      </p:sp>
    </p:spTree>
    <p:extLst>
      <p:ext uri="{BB962C8B-B14F-4D97-AF65-F5344CB8AC3E}">
        <p14:creationId xmlns:p14="http://schemas.microsoft.com/office/powerpoint/2010/main" val="4063639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r>
              <a:rPr lang="el-GR" b="1" dirty="0"/>
              <a:t>Δεν αποτελεί λοιπόν σύμπτωση η εμφάνιση του </a:t>
            </a:r>
            <a:r>
              <a:rPr lang="el-GR" b="1" dirty="0" err="1">
                <a:solidFill>
                  <a:srgbClr val="FF0000"/>
                </a:solidFill>
              </a:rPr>
              <a:t>ορθολογικοποιημένου</a:t>
            </a:r>
            <a:r>
              <a:rPr lang="el-GR" b="1" dirty="0"/>
              <a:t> μοντέρνου αθλητισμού στην Μ. Βρετανία στα μέσα περίπου του 19ου αιώνα </a:t>
            </a:r>
          </a:p>
          <a:p>
            <a:pPr algn="just"/>
            <a:r>
              <a:rPr lang="el-GR" b="1" dirty="0"/>
              <a:t>Η </a:t>
            </a:r>
            <a:r>
              <a:rPr lang="el-GR" b="1" dirty="0">
                <a:solidFill>
                  <a:srgbClr val="FF0000"/>
                </a:solidFill>
              </a:rPr>
              <a:t>αθλητική ιδεολογία </a:t>
            </a:r>
            <a:r>
              <a:rPr lang="el-GR" b="1" dirty="0"/>
              <a:t>αναπτύχθηκε εδώ ως ένα σύνολο πεποιθήσεων, εννοιών κ.τ.λ. το οποίο εξυπηρετεί την επιβολή στην κοινωνία συγκεκριμένων ενδιαφερόντων π.χ. της </a:t>
            </a:r>
            <a:r>
              <a:rPr lang="el-GR" b="1" dirty="0">
                <a:solidFill>
                  <a:srgbClr val="FF0000"/>
                </a:solidFill>
              </a:rPr>
              <a:t>αριστοκρατικής τάξης</a:t>
            </a:r>
            <a:r>
              <a:rPr lang="el-GR" b="1" dirty="0"/>
              <a:t>, των Άγγλων </a:t>
            </a:r>
            <a:r>
              <a:rPr lang="el-GR" b="1" dirty="0" err="1"/>
              <a:t>Gentelman</a:t>
            </a:r>
            <a:r>
              <a:rPr lang="el-GR" b="1" dirty="0"/>
              <a:t>.</a:t>
            </a:r>
          </a:p>
          <a:p>
            <a:endParaRPr lang="en-US" dirty="0"/>
          </a:p>
        </p:txBody>
      </p:sp>
    </p:spTree>
    <p:extLst>
      <p:ext uri="{BB962C8B-B14F-4D97-AF65-F5344CB8AC3E}">
        <p14:creationId xmlns:p14="http://schemas.microsoft.com/office/powerpoint/2010/main" val="607199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l-GR" b="1" dirty="0"/>
              <a:t>Αυτή η ιδιαίτερη αντίληψη περί αθλητισμού διαμορφώθηκε στην </a:t>
            </a:r>
            <a:r>
              <a:rPr lang="el-GR" b="1" dirty="0">
                <a:solidFill>
                  <a:srgbClr val="FF0000"/>
                </a:solidFill>
              </a:rPr>
              <a:t>Βικτοριανή Αγγλία</a:t>
            </a:r>
            <a:r>
              <a:rPr lang="el-GR" b="1" dirty="0"/>
              <a:t>, σαν "αγώνας" και "</a:t>
            </a:r>
            <a:r>
              <a:rPr lang="el-GR" b="1" dirty="0" err="1"/>
              <a:t>sport</a:t>
            </a:r>
            <a:r>
              <a:rPr lang="el-GR" b="1" dirty="0"/>
              <a:t>" όπως ποδόσφαιρο, ράγκμπι, κρίκετ αλλά και κωπηλασία, πυγμαχία  και αγωνίσματα στίβου, </a:t>
            </a:r>
          </a:p>
          <a:p>
            <a:pPr algn="just"/>
            <a:r>
              <a:rPr lang="el-GR" b="1" dirty="0"/>
              <a:t>σε ένα κεντρικό συστατικό της εκπαίδευσης των </a:t>
            </a:r>
            <a:r>
              <a:rPr lang="el-GR" b="1" dirty="0" err="1"/>
              <a:t>Gentlemen</a:t>
            </a:r>
            <a:r>
              <a:rPr lang="el-GR" b="1" dirty="0"/>
              <a:t>, </a:t>
            </a:r>
          </a:p>
          <a:p>
            <a:pPr algn="just"/>
            <a:r>
              <a:rPr lang="el-GR" b="1" dirty="0"/>
              <a:t>δηλ. των νέων που προέρχονταν από τις ανώτερες κοινωνικές τάξεις, "στα </a:t>
            </a:r>
            <a:r>
              <a:rPr lang="el-GR" b="1" dirty="0" err="1">
                <a:solidFill>
                  <a:srgbClr val="FF0000"/>
                </a:solidFill>
              </a:rPr>
              <a:t>Public</a:t>
            </a:r>
            <a:r>
              <a:rPr lang="el-GR" b="1" dirty="0">
                <a:solidFill>
                  <a:srgbClr val="FF0000"/>
                </a:solidFill>
              </a:rPr>
              <a:t> </a:t>
            </a:r>
            <a:r>
              <a:rPr lang="el-GR" b="1" dirty="0" err="1">
                <a:solidFill>
                  <a:srgbClr val="FF0000"/>
                </a:solidFill>
              </a:rPr>
              <a:t>Schools</a:t>
            </a:r>
            <a:r>
              <a:rPr lang="el-GR" b="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1930691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b="1" dirty="0">
                <a:solidFill>
                  <a:srgbClr val="FF0000"/>
                </a:solidFill>
              </a:rPr>
              <a:t>Αριστοκρατική συμπεριφορά </a:t>
            </a:r>
            <a:r>
              <a:rPr lang="el-GR" b="1" dirty="0"/>
              <a:t>(</a:t>
            </a:r>
            <a:r>
              <a:rPr lang="el-GR" b="1" dirty="0" err="1"/>
              <a:t>Gentlemanly</a:t>
            </a:r>
            <a:r>
              <a:rPr lang="el-GR" b="1" dirty="0"/>
              <a:t> </a:t>
            </a:r>
            <a:r>
              <a:rPr lang="el-GR" b="1" dirty="0" err="1"/>
              <a:t>behavior</a:t>
            </a:r>
            <a:r>
              <a:rPr lang="el-GR" b="1" dirty="0"/>
              <a:t>) και </a:t>
            </a:r>
          </a:p>
          <a:p>
            <a:pPr algn="just"/>
            <a:r>
              <a:rPr lang="el-GR" b="1" dirty="0" err="1">
                <a:solidFill>
                  <a:srgbClr val="FF0000"/>
                </a:solidFill>
              </a:rPr>
              <a:t>Fair</a:t>
            </a:r>
            <a:r>
              <a:rPr lang="el-GR" b="1" dirty="0">
                <a:solidFill>
                  <a:srgbClr val="FF0000"/>
                </a:solidFill>
              </a:rPr>
              <a:t> </a:t>
            </a:r>
            <a:r>
              <a:rPr lang="el-GR" b="1" dirty="0" err="1">
                <a:solidFill>
                  <a:srgbClr val="FF0000"/>
                </a:solidFill>
              </a:rPr>
              <a:t>play</a:t>
            </a:r>
            <a:r>
              <a:rPr lang="el-GR" b="1" dirty="0">
                <a:solidFill>
                  <a:srgbClr val="FF0000"/>
                </a:solidFill>
              </a:rPr>
              <a:t> </a:t>
            </a:r>
            <a:r>
              <a:rPr lang="el-GR" b="1" dirty="0"/>
              <a:t>ήταν οι έννοιες κλειδί για τον ’εκπολιτισμό των κινητικών σχημάτων’, των αθλητικών παιχνιδιών των οποίων η σημασία όφειλε να ξεπεράσει τα όρια του αθλητισμού. </a:t>
            </a:r>
          </a:p>
          <a:p>
            <a:endParaRPr lang="en-US" dirty="0"/>
          </a:p>
        </p:txBody>
      </p:sp>
    </p:spTree>
    <p:extLst>
      <p:ext uri="{BB962C8B-B14F-4D97-AF65-F5344CB8AC3E}">
        <p14:creationId xmlns:p14="http://schemas.microsoft.com/office/powerpoint/2010/main" val="2088186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b="1" dirty="0"/>
              <a:t>Τα επικίνδυνα εξ αιτίας έλλειψης κοινά αποδεκτών κανόνων παιχνίδια έπρεπε να </a:t>
            </a:r>
            <a:r>
              <a:rPr lang="el-GR" b="1" dirty="0" err="1">
                <a:solidFill>
                  <a:srgbClr val="FF0000"/>
                </a:solidFill>
              </a:rPr>
              <a:t>ορθολογικοποιηθούν</a:t>
            </a:r>
            <a:r>
              <a:rPr lang="el-GR" b="1" dirty="0"/>
              <a:t> και </a:t>
            </a:r>
          </a:p>
          <a:p>
            <a:pPr algn="just"/>
            <a:r>
              <a:rPr lang="el-GR" b="1" dirty="0"/>
              <a:t>να τεθούν στην υπηρεσία υψηλών σκοπών </a:t>
            </a:r>
            <a:r>
              <a:rPr lang="el-GR" b="1" dirty="0">
                <a:solidFill>
                  <a:srgbClr val="FF0000"/>
                </a:solidFill>
              </a:rPr>
              <a:t>εκπαίδευσης </a:t>
            </a:r>
            <a:r>
              <a:rPr lang="el-GR" b="1" dirty="0"/>
              <a:t>όπως ανάπτυξη της πειθαρχίας, έλεγχος της βίας, καλλιέργεια ηγετικών ποιοτικών χαρακτηριστικών και στοιχείων συνεργατικής συμπεριφοράς</a:t>
            </a:r>
            <a:endParaRPr lang="en-US" b="1" dirty="0"/>
          </a:p>
        </p:txBody>
      </p:sp>
    </p:spTree>
    <p:extLst>
      <p:ext uri="{BB962C8B-B14F-4D97-AF65-F5344CB8AC3E}">
        <p14:creationId xmlns:p14="http://schemas.microsoft.com/office/powerpoint/2010/main" val="1881425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18258"/>
          </a:xfrm>
        </p:spPr>
        <p:txBody>
          <a:bodyPr>
            <a:normAutofit/>
          </a:bodyPr>
          <a:lstStyle/>
          <a:p>
            <a:r>
              <a:rPr lang="el-GR" b="1" dirty="0">
                <a:solidFill>
                  <a:srgbClr val="FF0000"/>
                </a:solidFill>
              </a:rPr>
              <a:t>Η αθλητική Δραστηριότητα ως πεδίο αντιπαράθεσης των Κοινωνικών Τάξεων</a:t>
            </a:r>
            <a:endParaRPr lang="en-US" b="1" dirty="0">
              <a:solidFill>
                <a:srgbClr val="FF0000"/>
              </a:solidFill>
            </a:endParaRPr>
          </a:p>
        </p:txBody>
      </p:sp>
      <p:sp>
        <p:nvSpPr>
          <p:cNvPr id="3" name="Content Placeholder 2"/>
          <p:cNvSpPr>
            <a:spLocks noGrp="1"/>
          </p:cNvSpPr>
          <p:nvPr>
            <p:ph idx="1"/>
          </p:nvPr>
        </p:nvSpPr>
        <p:spPr>
          <a:xfrm>
            <a:off x="457200" y="2636912"/>
            <a:ext cx="8229600" cy="3489251"/>
          </a:xfrm>
        </p:spPr>
        <p:txBody>
          <a:bodyPr>
            <a:normAutofit lnSpcReduction="10000"/>
          </a:bodyPr>
          <a:lstStyle/>
          <a:p>
            <a:pPr algn="just"/>
            <a:r>
              <a:rPr lang="el-GR" b="1" dirty="0"/>
              <a:t>Στην Αγγλία ιδρύονται στις αρχές κυρίως του 19ου αιώνα πολυάριθμοι αθλητικοί σύλλογοι, κυρίως ποδοσφαιρικοί, από τους επονομαζόμενους «</a:t>
            </a:r>
            <a:r>
              <a:rPr lang="el-GR" b="1" dirty="0" err="1"/>
              <a:t>Muskelchristen</a:t>
            </a:r>
            <a:r>
              <a:rPr lang="el-GR" b="1" dirty="0"/>
              <a:t>» </a:t>
            </a:r>
          </a:p>
          <a:p>
            <a:pPr algn="just"/>
            <a:r>
              <a:rPr lang="el-GR" b="1" dirty="0"/>
              <a:t>οι οποίοι αντιλαμβάνονταν την αθλητική δραστηριότητα ως εξαιρετικής τάξεως μέσο για να κοινωνικοποιηθούν οι νέοι</a:t>
            </a:r>
            <a:endParaRPr lang="en-US" b="1" dirty="0"/>
          </a:p>
        </p:txBody>
      </p:sp>
    </p:spTree>
    <p:extLst>
      <p:ext uri="{BB962C8B-B14F-4D97-AF65-F5344CB8AC3E}">
        <p14:creationId xmlns:p14="http://schemas.microsoft.com/office/powerpoint/2010/main" val="3565805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b="1" dirty="0"/>
              <a:t>Από την περίοδο π.χ. που το ποδόσφαιρο έγινε το κατ’ εξοχήν παιχνίδι της </a:t>
            </a:r>
            <a:r>
              <a:rPr lang="el-GR" b="1" dirty="0">
                <a:solidFill>
                  <a:srgbClr val="FF0000"/>
                </a:solidFill>
              </a:rPr>
              <a:t>εργατικής τάξης</a:t>
            </a:r>
            <a:r>
              <a:rPr lang="el-GR" b="1" dirty="0"/>
              <a:t>, </a:t>
            </a:r>
          </a:p>
          <a:p>
            <a:pPr algn="just"/>
            <a:r>
              <a:rPr lang="el-GR" b="1" dirty="0"/>
              <a:t>η ελίτ των </a:t>
            </a:r>
            <a:r>
              <a:rPr lang="el-GR" b="1" dirty="0" err="1"/>
              <a:t>Public</a:t>
            </a:r>
            <a:r>
              <a:rPr lang="el-GR" b="1" dirty="0"/>
              <a:t> </a:t>
            </a:r>
            <a:r>
              <a:rPr lang="el-GR" b="1" dirty="0" err="1"/>
              <a:t>Schools</a:t>
            </a:r>
            <a:r>
              <a:rPr lang="el-GR" b="1" dirty="0"/>
              <a:t> στρέφει το ενδιαφέρον της στα τυπικά για τις ανώτερες κοινωνικές τάξεις αθλητικά παιχνίδια όπως τένις, κρίκετ, πόλο, γκολφ, κωπηλασία και ιπποδρομίες</a:t>
            </a:r>
            <a:endParaRPr lang="en-US" b="1" dirty="0"/>
          </a:p>
        </p:txBody>
      </p:sp>
    </p:spTree>
    <p:extLst>
      <p:ext uri="{BB962C8B-B14F-4D97-AF65-F5344CB8AC3E}">
        <p14:creationId xmlns:p14="http://schemas.microsoft.com/office/powerpoint/2010/main" val="1949990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FF0000"/>
                </a:solidFill>
              </a:rPr>
              <a:t>Ο Αθλητισμός ως Παιδαγωγικό Μέσο</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algn="just"/>
            <a:r>
              <a:rPr lang="el-GR" b="1" dirty="0"/>
              <a:t>Από τα μέσα του 19ου αιώνα τα αθλητικά παιχνίδια συνιστούσαν εκπαιδευτικό μέσο και διαδραμάτιζαν έναν εξέχοντα ρόλο στη σχολική και πανεπιστημιακή εκπαίδευση και γενικά στη διαμόρφωση της εθνικής αντίληψης περί εκπαίδευσης. </a:t>
            </a:r>
          </a:p>
          <a:p>
            <a:pPr algn="just"/>
            <a:endParaRPr lang="el-GR" b="1" dirty="0"/>
          </a:p>
          <a:p>
            <a:pPr algn="just"/>
            <a:r>
              <a:rPr lang="el-GR" b="1" dirty="0"/>
              <a:t>Ο αθλητικός αγώνας όσον αφορά το κανονιστικό πλαίσιο ανέλιξής του είχε ένα χαρακτήρα κοινωνικής ‘</a:t>
            </a:r>
            <a:r>
              <a:rPr lang="el-GR" b="1" dirty="0" err="1"/>
              <a:t>αυτο</a:t>
            </a:r>
            <a:r>
              <a:rPr lang="el-GR" b="1" dirty="0"/>
              <a:t>-οργάνωσης’ (</a:t>
            </a:r>
            <a:r>
              <a:rPr lang="el-GR" b="1" dirty="0" err="1"/>
              <a:t>self</a:t>
            </a:r>
            <a:r>
              <a:rPr lang="el-GR" b="1" dirty="0"/>
              <a:t>-</a:t>
            </a:r>
            <a:r>
              <a:rPr lang="el-GR" b="1" dirty="0" err="1"/>
              <a:t>government</a:t>
            </a:r>
            <a:r>
              <a:rPr lang="el-GR" b="1" dirty="0"/>
              <a:t>) και για τον λόγο αυτό έγινε αντιληπτός ως μέσον ανάπτυξης της ‘αυτοπειθαρχίας’.</a:t>
            </a:r>
          </a:p>
          <a:p>
            <a:endParaRPr lang="en-US" dirty="0"/>
          </a:p>
        </p:txBody>
      </p:sp>
    </p:spTree>
    <p:extLst>
      <p:ext uri="{BB962C8B-B14F-4D97-AF65-F5344CB8AC3E}">
        <p14:creationId xmlns:p14="http://schemas.microsoft.com/office/powerpoint/2010/main" val="1550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lnSpcReduction="10000"/>
          </a:bodyPr>
          <a:lstStyle/>
          <a:p>
            <a:pPr algn="just"/>
            <a:r>
              <a:rPr lang="el-GR" b="1" dirty="0"/>
              <a:t>Η αξία των αθλητικών αγώνων όσον αφορά την εκπαίδευση και την ανάπτυξη της αυτοπειθαρχίας των μαθητών της βρετανικής κοινοπολιτείας αναγνωρίσθηκε ιδιαίτερα από τον </a:t>
            </a:r>
            <a:r>
              <a:rPr lang="el-GR" b="1" dirty="0" err="1"/>
              <a:t>Thomas</a:t>
            </a:r>
            <a:r>
              <a:rPr lang="el-GR" b="1" dirty="0"/>
              <a:t> </a:t>
            </a:r>
            <a:r>
              <a:rPr lang="el-GR" b="1" dirty="0" err="1"/>
              <a:t>Arnold</a:t>
            </a:r>
            <a:r>
              <a:rPr lang="el-GR" b="1" dirty="0"/>
              <a:t> που διαμόρφωσε </a:t>
            </a:r>
          </a:p>
          <a:p>
            <a:pPr algn="just"/>
            <a:r>
              <a:rPr lang="el-GR" b="1" dirty="0"/>
              <a:t>το εκπαιδευτικό ιδεώδες του </a:t>
            </a:r>
            <a:r>
              <a:rPr lang="el-GR" b="1" i="1" dirty="0">
                <a:solidFill>
                  <a:srgbClr val="FF0000"/>
                </a:solidFill>
              </a:rPr>
              <a:t>"</a:t>
            </a:r>
            <a:r>
              <a:rPr lang="el-GR" b="1" i="1" dirty="0" err="1">
                <a:solidFill>
                  <a:srgbClr val="FF0000"/>
                </a:solidFill>
              </a:rPr>
              <a:t>Christian</a:t>
            </a:r>
            <a:r>
              <a:rPr lang="el-GR" b="1" i="1" dirty="0">
                <a:solidFill>
                  <a:srgbClr val="FF0000"/>
                </a:solidFill>
              </a:rPr>
              <a:t> </a:t>
            </a:r>
            <a:r>
              <a:rPr lang="el-GR" b="1" i="1" dirty="0" err="1">
                <a:solidFill>
                  <a:srgbClr val="FF0000"/>
                </a:solidFill>
              </a:rPr>
              <a:t>gentleman</a:t>
            </a:r>
            <a:r>
              <a:rPr lang="el-GR" b="1" i="1" dirty="0">
                <a:solidFill>
                  <a:srgbClr val="FF0000"/>
                </a:solidFill>
              </a:rPr>
              <a:t>"</a:t>
            </a:r>
            <a:r>
              <a:rPr lang="el-GR" b="1" dirty="0"/>
              <a:t> και αναδείχθηκε σε συμβολική φιγούρα της μεταρρύθμισης του "</a:t>
            </a:r>
            <a:r>
              <a:rPr lang="el-GR" b="1" dirty="0" err="1"/>
              <a:t>Public</a:t>
            </a:r>
            <a:r>
              <a:rPr lang="el-GR" b="1" dirty="0"/>
              <a:t> - </a:t>
            </a:r>
            <a:r>
              <a:rPr lang="el-GR" b="1" dirty="0" err="1"/>
              <a:t>School</a:t>
            </a:r>
            <a:r>
              <a:rPr lang="el-GR" b="1" dirty="0"/>
              <a:t> - </a:t>
            </a:r>
            <a:r>
              <a:rPr lang="el-GR" b="1" dirty="0" err="1"/>
              <a:t>systems</a:t>
            </a:r>
            <a:r>
              <a:rPr lang="el-GR" b="1" dirty="0"/>
              <a:t>". </a:t>
            </a:r>
          </a:p>
          <a:p>
            <a:pPr algn="just"/>
            <a:r>
              <a:rPr lang="el-GR" b="1" dirty="0"/>
              <a:t>Ο </a:t>
            </a:r>
            <a:r>
              <a:rPr lang="el-GR" b="1" dirty="0" err="1"/>
              <a:t>Arnold</a:t>
            </a:r>
            <a:r>
              <a:rPr lang="el-GR" b="1" dirty="0"/>
              <a:t> προσέδωσε δηλ. μια </a:t>
            </a:r>
            <a:r>
              <a:rPr lang="el-GR" b="1" i="1" dirty="0">
                <a:solidFill>
                  <a:srgbClr val="FF0000"/>
                </a:solidFill>
              </a:rPr>
              <a:t>χριστιανική ηθική</a:t>
            </a:r>
            <a:r>
              <a:rPr lang="el-GR" b="1" dirty="0"/>
              <a:t> βάση στην αθλητική δράση. </a:t>
            </a:r>
            <a:endParaRPr lang="en-US" b="1" dirty="0"/>
          </a:p>
        </p:txBody>
      </p:sp>
    </p:spTree>
    <p:extLst>
      <p:ext uri="{BB962C8B-B14F-4D97-AF65-F5344CB8AC3E}">
        <p14:creationId xmlns:p14="http://schemas.microsoft.com/office/powerpoint/2010/main" val="4161500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pPr algn="just"/>
            <a:r>
              <a:rPr lang="el-GR" b="1" dirty="0"/>
              <a:t>Την περίοδο αυτή (τέλος του 19</a:t>
            </a:r>
            <a:r>
              <a:rPr lang="el-GR" b="1" baseline="30000" dirty="0"/>
              <a:t>ου</a:t>
            </a:r>
            <a:r>
              <a:rPr lang="el-GR" b="1" dirty="0"/>
              <a:t> αιώνα) καταρρέει το παραδοσιακό σύστημα των σωματικών ασκήσεων και στη θέση του</a:t>
            </a:r>
          </a:p>
          <a:p>
            <a:pPr algn="just"/>
            <a:r>
              <a:rPr lang="el-GR" b="1" dirty="0"/>
              <a:t> διαμορφώνονται αθλήματα στα οποία ο ανταγωνισμός ανελίσσεται με βάση εκλογικευμένα κριτήρια. </a:t>
            </a:r>
          </a:p>
          <a:p>
            <a:pPr algn="just"/>
            <a:r>
              <a:rPr lang="el-GR" b="1" dirty="0"/>
              <a:t>Η εργατική τάξη αποχτάει πρόσβαση στους αθλητικούς θεσμούς</a:t>
            </a:r>
          </a:p>
          <a:p>
            <a:pPr algn="just"/>
            <a:r>
              <a:rPr lang="el-GR" b="1" dirty="0"/>
              <a:t>Καθιερώνεται μια ισονομία στην κοινωνία</a:t>
            </a:r>
          </a:p>
          <a:p>
            <a:pPr algn="just"/>
            <a:r>
              <a:rPr lang="el-GR" b="1" dirty="0"/>
              <a:t>Ως κυρίαρχος παράγοντας κοινωνικής ιεράρχησης ή </a:t>
            </a:r>
            <a:r>
              <a:rPr lang="el-GR" b="1" dirty="0">
                <a:solidFill>
                  <a:srgbClr val="00B050"/>
                </a:solidFill>
              </a:rPr>
              <a:t>‘κοινωνικής κινητικότητας’  αναδεικνύεται η ατομική επίδοση!</a:t>
            </a:r>
          </a:p>
        </p:txBody>
      </p:sp>
    </p:spTree>
    <p:extLst>
      <p:ext uri="{BB962C8B-B14F-4D97-AF65-F5344CB8AC3E}">
        <p14:creationId xmlns:p14="http://schemas.microsoft.com/office/powerpoint/2010/main" val="239179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A93DF50-6812-4690-B77F-909B05CA98DA}"/>
              </a:ext>
            </a:extLst>
          </p:cNvPr>
          <p:cNvSpPr>
            <a:spLocks noGrp="1"/>
          </p:cNvSpPr>
          <p:nvPr>
            <p:ph idx="1"/>
          </p:nvPr>
        </p:nvSpPr>
        <p:spPr>
          <a:xfrm>
            <a:off x="457200" y="908720"/>
            <a:ext cx="8229600" cy="5217443"/>
          </a:xfrm>
        </p:spPr>
        <p:txBody>
          <a:bodyPr/>
          <a:lstStyle/>
          <a:p>
            <a:endParaRPr lang="el-GR" b="1" dirty="0">
              <a:solidFill>
                <a:srgbClr val="FFFF00"/>
              </a:solidFill>
              <a:latin typeface="Arial" panose="020B0604020202020204" pitchFamily="34" charset="0"/>
              <a:cs typeface="Arial" panose="020B0604020202020204" pitchFamily="34" charset="0"/>
            </a:endParaRPr>
          </a:p>
          <a:p>
            <a:endParaRPr lang="el-GR" b="1" dirty="0">
              <a:solidFill>
                <a:srgbClr val="FFFF00"/>
              </a:solidFill>
              <a:latin typeface="Arial" panose="020B0604020202020204" pitchFamily="34" charset="0"/>
              <a:cs typeface="Arial" panose="020B0604020202020204" pitchFamily="34" charset="0"/>
            </a:endParaRPr>
          </a:p>
          <a:p>
            <a:r>
              <a:rPr lang="el-GR" b="1" dirty="0">
                <a:solidFill>
                  <a:srgbClr val="FFFF00"/>
                </a:solidFill>
                <a:latin typeface="Arial" panose="020B0604020202020204" pitchFamily="34" charset="0"/>
                <a:cs typeface="Arial" panose="020B0604020202020204" pitchFamily="34" charset="0"/>
              </a:rPr>
              <a:t>Δεύτερον </a:t>
            </a:r>
            <a:r>
              <a:rPr lang="el-GR" b="1" dirty="0">
                <a:solidFill>
                  <a:srgbClr val="00B050"/>
                </a:solidFill>
                <a:latin typeface="Arial" panose="020B0604020202020204" pitchFamily="34" charset="0"/>
                <a:cs typeface="Arial" panose="020B0604020202020204" pitchFamily="34" charset="0"/>
              </a:rPr>
              <a:t>και τα τρία συστήματα έγιναν δημοφιλή εξαιτίας των συσχετισμών τους </a:t>
            </a:r>
            <a:r>
              <a:rPr lang="el-GR" b="1" u="sng" dirty="0">
                <a:solidFill>
                  <a:srgbClr val="00B050"/>
                </a:solidFill>
                <a:latin typeface="Arial" panose="020B0604020202020204" pitchFamily="34" charset="0"/>
                <a:cs typeface="Arial" panose="020B0604020202020204" pitchFamily="34" charset="0"/>
              </a:rPr>
              <a:t>με την εθνική συνοχή/δύναμη</a:t>
            </a:r>
            <a:r>
              <a:rPr lang="el-GR" b="1" dirty="0">
                <a:solidFill>
                  <a:srgbClr val="00B050"/>
                </a:solidFill>
                <a:latin typeface="Arial" panose="020B0604020202020204" pitchFamily="34" charset="0"/>
                <a:cs typeface="Arial" panose="020B0604020202020204" pitchFamily="34" charset="0"/>
              </a:rPr>
              <a:t>, με </a:t>
            </a:r>
            <a:r>
              <a:rPr lang="el-GR" b="1" u="sng" dirty="0">
                <a:solidFill>
                  <a:srgbClr val="00B050"/>
                </a:solidFill>
                <a:latin typeface="Arial" panose="020B0604020202020204" pitchFamily="34" charset="0"/>
                <a:cs typeface="Arial" panose="020B0604020202020204" pitchFamily="34" charset="0"/>
              </a:rPr>
              <a:t>την εθνική ταυτότητα!</a:t>
            </a:r>
            <a:endParaRPr lang="el-GR"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303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l-GR" sz="4000" b="1" dirty="0"/>
              <a:t>Οι επιδόσεις αξιολογούνται σε σχέση με το σύστημα </a:t>
            </a:r>
            <a:r>
              <a:rPr lang="el-GR" sz="4000" b="1" dirty="0">
                <a:solidFill>
                  <a:srgbClr val="FF0000"/>
                </a:solidFill>
              </a:rPr>
              <a:t>cm-</a:t>
            </a:r>
            <a:r>
              <a:rPr lang="el-GR" sz="4000" b="1" dirty="0" err="1">
                <a:solidFill>
                  <a:srgbClr val="FF0000"/>
                </a:solidFill>
              </a:rPr>
              <a:t>gr</a:t>
            </a:r>
            <a:r>
              <a:rPr lang="el-GR" sz="4000" b="1" dirty="0">
                <a:solidFill>
                  <a:srgbClr val="FF0000"/>
                </a:solidFill>
              </a:rPr>
              <a:t>-</a:t>
            </a:r>
            <a:r>
              <a:rPr lang="el-GR" sz="4000" b="1" dirty="0" err="1">
                <a:solidFill>
                  <a:srgbClr val="FF0000"/>
                </a:solidFill>
              </a:rPr>
              <a:t>sec</a:t>
            </a:r>
            <a:r>
              <a:rPr lang="el-GR" sz="4000" b="1" dirty="0">
                <a:solidFill>
                  <a:srgbClr val="FF0000"/>
                </a:solidFill>
              </a:rPr>
              <a:t> </a:t>
            </a:r>
            <a:r>
              <a:rPr lang="el-GR" sz="4000" b="1" dirty="0"/>
              <a:t> </a:t>
            </a:r>
          </a:p>
          <a:p>
            <a:pPr algn="just"/>
            <a:r>
              <a:rPr lang="el-GR" sz="4000" b="1" dirty="0"/>
              <a:t>έχουμε τον μετασχηματισμό της ’άτυπης αθλητικής διαδικασίας’ σε μορφές ’τυπικής διαδικασίας’</a:t>
            </a:r>
          </a:p>
          <a:p>
            <a:endParaRPr lang="en-US" dirty="0"/>
          </a:p>
        </p:txBody>
      </p:sp>
    </p:spTree>
    <p:extLst>
      <p:ext uri="{BB962C8B-B14F-4D97-AF65-F5344CB8AC3E}">
        <p14:creationId xmlns:p14="http://schemas.microsoft.com/office/powerpoint/2010/main" val="1636315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FF0000"/>
                </a:solidFill>
              </a:rPr>
              <a:t>Η διαμόρφωση του </a:t>
            </a:r>
            <a:r>
              <a:rPr lang="el-GR" b="1" dirty="0" err="1">
                <a:solidFill>
                  <a:srgbClr val="FF0000"/>
                </a:solidFill>
              </a:rPr>
              <a:t>Fair</a:t>
            </a:r>
            <a:r>
              <a:rPr lang="el-GR" b="1" dirty="0">
                <a:solidFill>
                  <a:srgbClr val="FF0000"/>
                </a:solidFill>
              </a:rPr>
              <a:t>- </a:t>
            </a:r>
            <a:r>
              <a:rPr lang="el-GR" b="1" dirty="0" err="1">
                <a:solidFill>
                  <a:srgbClr val="FF0000"/>
                </a:solidFill>
              </a:rPr>
              <a:t>play</a:t>
            </a:r>
            <a:r>
              <a:rPr lang="el-GR" b="1" dirty="0">
                <a:solidFill>
                  <a:srgbClr val="FF0000"/>
                </a:solidFill>
              </a:rPr>
              <a:t> </a:t>
            </a:r>
            <a:endParaRPr lang="en-US" b="1" dirty="0">
              <a:solidFill>
                <a:srgbClr val="FF0000"/>
              </a:solidFill>
            </a:endParaRPr>
          </a:p>
        </p:txBody>
      </p:sp>
      <p:sp>
        <p:nvSpPr>
          <p:cNvPr id="3" name="Content Placeholder 2"/>
          <p:cNvSpPr>
            <a:spLocks noGrp="1"/>
          </p:cNvSpPr>
          <p:nvPr>
            <p:ph idx="1"/>
          </p:nvPr>
        </p:nvSpPr>
        <p:spPr/>
        <p:txBody>
          <a:bodyPr/>
          <a:lstStyle/>
          <a:p>
            <a:r>
              <a:rPr lang="el-GR" b="1" dirty="0"/>
              <a:t>Η έννοια του "</a:t>
            </a:r>
            <a:r>
              <a:rPr lang="el-GR" b="1" dirty="0" err="1"/>
              <a:t>Fair</a:t>
            </a:r>
            <a:r>
              <a:rPr lang="el-GR" b="1" dirty="0"/>
              <a:t> </a:t>
            </a:r>
            <a:r>
              <a:rPr lang="el-GR" b="1" dirty="0" err="1"/>
              <a:t>Play</a:t>
            </a:r>
            <a:r>
              <a:rPr lang="el-GR" b="1" dirty="0"/>
              <a:t>" αναδύεται εδώ ως κεντρικός πυρήνας στην αθλητική αντίληψη και δραστηριότητα των άγγλων "</a:t>
            </a:r>
            <a:r>
              <a:rPr lang="el-GR" b="1" dirty="0" err="1"/>
              <a:t>Gentlemen</a:t>
            </a:r>
            <a:r>
              <a:rPr lang="el-GR" b="1" dirty="0"/>
              <a:t>"</a:t>
            </a:r>
          </a:p>
          <a:p>
            <a:pPr algn="just"/>
            <a:endParaRPr lang="el-GR" b="1" dirty="0"/>
          </a:p>
          <a:p>
            <a:pPr algn="just"/>
            <a:r>
              <a:rPr lang="el-GR" b="1" dirty="0" err="1"/>
              <a:t>To</a:t>
            </a:r>
            <a:r>
              <a:rPr lang="el-GR" b="1" dirty="0"/>
              <a:t> </a:t>
            </a:r>
            <a:r>
              <a:rPr lang="el-GR" b="1" dirty="0" err="1"/>
              <a:t>Fair</a:t>
            </a:r>
            <a:r>
              <a:rPr lang="el-GR" b="1" dirty="0"/>
              <a:t> – </a:t>
            </a:r>
            <a:r>
              <a:rPr lang="el-GR" b="1" dirty="0" err="1"/>
              <a:t>play</a:t>
            </a:r>
            <a:r>
              <a:rPr lang="el-GR" b="1" dirty="0"/>
              <a:t> εισήχθηκε ως κύριο συστατικό και κυρίαρχη αρχή του μοντέρνου αθλητισμού από τους ανήκοντες στην αγγλική ελίτ της Βικτοριανής εποχής </a:t>
            </a:r>
            <a:endParaRPr lang="en-US" b="1" dirty="0"/>
          </a:p>
        </p:txBody>
      </p:sp>
    </p:spTree>
    <p:extLst>
      <p:ext uri="{BB962C8B-B14F-4D97-AF65-F5344CB8AC3E}">
        <p14:creationId xmlns:p14="http://schemas.microsoft.com/office/powerpoint/2010/main" val="4235676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l-GR" sz="3600" b="1" dirty="0"/>
              <a:t>Στην έννοια </a:t>
            </a:r>
            <a:r>
              <a:rPr lang="el-GR" sz="3600" b="1" dirty="0" err="1">
                <a:solidFill>
                  <a:srgbClr val="FF0000"/>
                </a:solidFill>
              </a:rPr>
              <a:t>Fair</a:t>
            </a:r>
            <a:r>
              <a:rPr lang="el-GR" sz="3600" b="1" dirty="0">
                <a:solidFill>
                  <a:srgbClr val="FF0000"/>
                </a:solidFill>
              </a:rPr>
              <a:t> </a:t>
            </a:r>
            <a:r>
              <a:rPr lang="el-GR" sz="3600" b="1" dirty="0" err="1">
                <a:solidFill>
                  <a:srgbClr val="FF0000"/>
                </a:solidFill>
              </a:rPr>
              <a:t>Play</a:t>
            </a:r>
            <a:r>
              <a:rPr lang="el-GR" sz="3600" b="1" dirty="0">
                <a:solidFill>
                  <a:srgbClr val="FF0000"/>
                </a:solidFill>
              </a:rPr>
              <a:t> </a:t>
            </a:r>
            <a:r>
              <a:rPr lang="el-GR" sz="3600" b="1" dirty="0"/>
              <a:t>κωδικοποιούνται τα ιδανικά της ζωής, </a:t>
            </a:r>
          </a:p>
          <a:p>
            <a:pPr algn="just"/>
            <a:r>
              <a:rPr lang="el-GR" sz="3600" b="1" dirty="0"/>
              <a:t>σε μια κοινωνία της οποίας στην αρχή τουλάχιστον φαινομενικά, τα όρια, οι διαχωριστικές γραμμές </a:t>
            </a:r>
          </a:p>
          <a:p>
            <a:pPr algn="just"/>
            <a:r>
              <a:rPr lang="el-GR" sz="3600" b="1" dirty="0"/>
              <a:t>μεταξύ των τάξεων, των κοινωνικών στρωμάτων είναι διαπερατά δια του ’μέσου’ ατομική επίδοση </a:t>
            </a:r>
          </a:p>
          <a:p>
            <a:endParaRPr lang="en-US" dirty="0"/>
          </a:p>
        </p:txBody>
      </p:sp>
    </p:spTree>
    <p:extLst>
      <p:ext uri="{BB962C8B-B14F-4D97-AF65-F5344CB8AC3E}">
        <p14:creationId xmlns:p14="http://schemas.microsoft.com/office/powerpoint/2010/main" val="1145603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85000" lnSpcReduction="10000"/>
          </a:bodyPr>
          <a:lstStyle/>
          <a:p>
            <a:pPr algn="just"/>
            <a:r>
              <a:rPr lang="el-GR" sz="3500" b="1" dirty="0"/>
              <a:t>Στην κοινωνία αυτή βαθμηδόν καθιερώνεται μια γενική </a:t>
            </a:r>
            <a:r>
              <a:rPr lang="el-GR" sz="3500" b="1" dirty="0">
                <a:solidFill>
                  <a:srgbClr val="FF0000"/>
                </a:solidFill>
              </a:rPr>
              <a:t>ισονομία</a:t>
            </a:r>
            <a:r>
              <a:rPr lang="el-GR" sz="3500" b="1" dirty="0"/>
              <a:t> όσον αφορά τα μέλη της</a:t>
            </a:r>
          </a:p>
          <a:p>
            <a:pPr marL="0" indent="0" algn="just">
              <a:buNone/>
            </a:pPr>
            <a:r>
              <a:rPr lang="el-GR" sz="3500" b="1" dirty="0"/>
              <a:t> </a:t>
            </a:r>
          </a:p>
          <a:p>
            <a:pPr algn="just"/>
            <a:r>
              <a:rPr lang="el-GR" sz="3500" b="1" dirty="0"/>
              <a:t>Η ιδέα της </a:t>
            </a:r>
            <a:r>
              <a:rPr lang="el-GR" sz="3500" b="1" dirty="0">
                <a:solidFill>
                  <a:srgbClr val="FF0000"/>
                </a:solidFill>
              </a:rPr>
              <a:t>νομικής και πολιτισμικής ισότητας </a:t>
            </a:r>
            <a:r>
              <a:rPr lang="el-GR" sz="3500" b="1" dirty="0"/>
              <a:t>αυτή την εποχή βρίσκει την ιδανική της έκφραση στον κοινωνικό χώρο του αθλητισμού </a:t>
            </a:r>
          </a:p>
          <a:p>
            <a:pPr algn="just"/>
            <a:r>
              <a:rPr lang="el-GR" sz="3500" b="1" dirty="0"/>
              <a:t>αφού δίνεται σ' όλους η δυνατότητα, </a:t>
            </a:r>
            <a:r>
              <a:rPr lang="el-GR" sz="3500" b="1" dirty="0">
                <a:solidFill>
                  <a:srgbClr val="FF0000"/>
                </a:solidFill>
              </a:rPr>
              <a:t>χωρίς καμία διάκριση</a:t>
            </a:r>
            <a:r>
              <a:rPr lang="el-GR" sz="3500" b="1" dirty="0"/>
              <a:t> και κάτω από τα ίδια θεσμικά και κανονιστικά πλαίσια να επιδιώξουν και να πραγματοποιήσουν τη μέγιστη δυνατή αθλητική επίδοση. </a:t>
            </a:r>
          </a:p>
          <a:p>
            <a:endParaRPr lang="en-US" dirty="0"/>
          </a:p>
        </p:txBody>
      </p:sp>
    </p:spTree>
    <p:extLst>
      <p:ext uri="{BB962C8B-B14F-4D97-AF65-F5344CB8AC3E}">
        <p14:creationId xmlns:p14="http://schemas.microsoft.com/office/powerpoint/2010/main" val="1771997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l-GR" sz="3600" b="1" dirty="0"/>
              <a:t>Όμως η ιδέα του </a:t>
            </a:r>
            <a:r>
              <a:rPr lang="el-GR" sz="3600" b="1" dirty="0" err="1"/>
              <a:t>Fair</a:t>
            </a:r>
            <a:r>
              <a:rPr lang="el-GR" sz="3600" b="1" dirty="0"/>
              <a:t> </a:t>
            </a:r>
            <a:r>
              <a:rPr lang="el-GR" sz="3600" b="1" dirty="0" err="1"/>
              <a:t>play</a:t>
            </a:r>
            <a:r>
              <a:rPr lang="el-GR" sz="3600" b="1" dirty="0"/>
              <a:t> όπως κατανοήθηκε στο "</a:t>
            </a:r>
            <a:r>
              <a:rPr lang="el-GR" sz="3600" b="1" dirty="0" err="1"/>
              <a:t>Gentlemen</a:t>
            </a:r>
            <a:r>
              <a:rPr lang="el-GR" sz="3600" b="1" dirty="0"/>
              <a:t> </a:t>
            </a:r>
            <a:r>
              <a:rPr lang="el-GR" sz="3600" b="1" dirty="0" err="1"/>
              <a:t>sport</a:t>
            </a:r>
            <a:r>
              <a:rPr lang="el-GR" sz="3600" b="1" dirty="0"/>
              <a:t>" ήταν αλληλένδετη με μιαν άλλη καθοριστικής σημασίας για την εξέλιξη του μοντέρνου αθλητισμού επινόηση,</a:t>
            </a:r>
          </a:p>
          <a:p>
            <a:pPr algn="just"/>
            <a:r>
              <a:rPr lang="el-GR" sz="3600" b="1" dirty="0"/>
              <a:t> αυτή του </a:t>
            </a:r>
            <a:r>
              <a:rPr lang="el-GR" sz="4000" b="1" i="1" dirty="0">
                <a:solidFill>
                  <a:srgbClr val="FF0000"/>
                </a:solidFill>
              </a:rPr>
              <a:t>"ερασιτεχνισμού" </a:t>
            </a:r>
            <a:endParaRPr lang="en-US" sz="4000" b="1" i="1" dirty="0">
              <a:solidFill>
                <a:srgbClr val="FF0000"/>
              </a:solidFill>
            </a:endParaRPr>
          </a:p>
        </p:txBody>
      </p:sp>
    </p:spTree>
    <p:extLst>
      <p:ext uri="{BB962C8B-B14F-4D97-AF65-F5344CB8AC3E}">
        <p14:creationId xmlns:p14="http://schemas.microsoft.com/office/powerpoint/2010/main" val="96367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l-GR" sz="5400" b="1" dirty="0">
                <a:solidFill>
                  <a:srgbClr val="FF0000"/>
                </a:solidFill>
              </a:rPr>
              <a:t>ΕΥΧΑΡΙΣΤΩ ΓΙΑ ΤΗΝ ΠΡΟΣΟΧΗ ΣΑΣ</a:t>
            </a:r>
            <a:endParaRPr lang="en-US" sz="5400" b="1" dirty="0">
              <a:solidFill>
                <a:srgbClr val="FF0000"/>
              </a:solidFill>
            </a:endParaRPr>
          </a:p>
        </p:txBody>
      </p:sp>
    </p:spTree>
    <p:extLst>
      <p:ext uri="{BB962C8B-B14F-4D97-AF65-F5344CB8AC3E}">
        <p14:creationId xmlns:p14="http://schemas.microsoft.com/office/powerpoint/2010/main" val="394113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A2646EB-53EB-4023-8656-CC766D3DFEB1}"/>
              </a:ext>
            </a:extLst>
          </p:cNvPr>
          <p:cNvSpPr>
            <a:spLocks noGrp="1"/>
          </p:cNvSpPr>
          <p:nvPr>
            <p:ph idx="1"/>
          </p:nvPr>
        </p:nvSpPr>
        <p:spPr/>
        <p:txBody>
          <a:bodyPr>
            <a:normAutofit/>
          </a:bodyPr>
          <a:lstStyle/>
          <a:p>
            <a:r>
              <a:rPr lang="el-GR" sz="2800" b="1" dirty="0">
                <a:solidFill>
                  <a:srgbClr val="FFFF00"/>
                </a:solidFill>
                <a:latin typeface="Arial" panose="020B0604020202020204" pitchFamily="34" charset="0"/>
                <a:cs typeface="Arial" panose="020B0604020202020204" pitchFamily="34" charset="0"/>
              </a:rPr>
              <a:t>Αυτά τα δύο χαρακτηριστικά σημαίνουν ότι ο </a:t>
            </a:r>
            <a:r>
              <a:rPr lang="el-GR" sz="2800" b="1" dirty="0">
                <a:solidFill>
                  <a:srgbClr val="00B050"/>
                </a:solidFill>
                <a:latin typeface="Arial" panose="020B0604020202020204" pitchFamily="34" charset="0"/>
                <a:cs typeface="Arial" panose="020B0604020202020204" pitchFamily="34" charset="0"/>
              </a:rPr>
              <a:t>νεωτερικός αθλητισμός, η νεωτερική σωματική άσκηση και σωματική κουλτούρα </a:t>
            </a:r>
            <a:r>
              <a:rPr lang="el-GR" sz="2800" b="1" dirty="0">
                <a:solidFill>
                  <a:srgbClr val="FFFF00"/>
                </a:solidFill>
                <a:latin typeface="Arial" panose="020B0604020202020204" pitchFamily="34" charset="0"/>
                <a:cs typeface="Arial" panose="020B0604020202020204" pitchFamily="34" charset="0"/>
              </a:rPr>
              <a:t>προωθήθηκαν συστηματικά </a:t>
            </a:r>
          </a:p>
          <a:p>
            <a:r>
              <a:rPr lang="el-GR" sz="2800" b="1" dirty="0">
                <a:solidFill>
                  <a:srgbClr val="FFFF00"/>
                </a:solidFill>
                <a:latin typeface="Arial" panose="020B0604020202020204" pitchFamily="34" charset="0"/>
                <a:cs typeface="Arial" panose="020B0604020202020204" pitchFamily="34" charset="0"/>
              </a:rPr>
              <a:t>ως μια μορφή θεραπείας από τα νεωτερικά δεινά </a:t>
            </a:r>
          </a:p>
          <a:p>
            <a:r>
              <a:rPr lang="el-GR" sz="2800" b="1" dirty="0">
                <a:solidFill>
                  <a:srgbClr val="FFFF00"/>
                </a:solidFill>
                <a:latin typeface="Arial" panose="020B0604020202020204" pitchFamily="34" charset="0"/>
                <a:cs typeface="Arial" panose="020B0604020202020204" pitchFamily="34" charset="0"/>
              </a:rPr>
              <a:t>όπως η εθνική κατάπτωση και παρακμή σε ηθική, πνευματική και φυσική-σωματική εκδοχή.</a:t>
            </a:r>
          </a:p>
        </p:txBody>
      </p:sp>
    </p:spTree>
    <p:extLst>
      <p:ext uri="{BB962C8B-B14F-4D97-AF65-F5344CB8AC3E}">
        <p14:creationId xmlns:p14="http://schemas.microsoft.com/office/powerpoint/2010/main" val="8581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B56FA7D-7B68-4F5F-AEE5-7D2684FEC575}"/>
              </a:ext>
            </a:extLst>
          </p:cNvPr>
          <p:cNvSpPr>
            <a:spLocks noGrp="1"/>
          </p:cNvSpPr>
          <p:nvPr>
            <p:ph idx="1"/>
          </p:nvPr>
        </p:nvSpPr>
        <p:spPr>
          <a:xfrm>
            <a:off x="457200" y="908720"/>
            <a:ext cx="8229600" cy="5217443"/>
          </a:xfrm>
        </p:spPr>
        <p:txBody>
          <a:bodyPr>
            <a:normAutofit fontScale="77500" lnSpcReduction="20000"/>
          </a:bodyPr>
          <a:lstStyle/>
          <a:p>
            <a:r>
              <a:rPr lang="el-GR" b="1" dirty="0">
                <a:solidFill>
                  <a:srgbClr val="FFFF00"/>
                </a:solidFill>
                <a:latin typeface="Arial" panose="020B0604020202020204" pitchFamily="34" charset="0"/>
                <a:cs typeface="Arial" panose="020B0604020202020204" pitchFamily="34" charset="0"/>
              </a:rPr>
              <a:t>Το γερμανικό σύστημα γυμναστικής (</a:t>
            </a:r>
            <a:r>
              <a:rPr lang="el-GR" b="1" dirty="0" err="1">
                <a:solidFill>
                  <a:srgbClr val="FFFF00"/>
                </a:solidFill>
                <a:latin typeface="Arial" panose="020B0604020202020204" pitchFamily="34" charset="0"/>
                <a:cs typeface="Arial" panose="020B0604020202020204" pitchFamily="34" charset="0"/>
              </a:rPr>
              <a:t>Turnen</a:t>
            </a:r>
            <a:r>
              <a:rPr lang="el-GR" b="1" dirty="0">
                <a:solidFill>
                  <a:srgbClr val="FFFF00"/>
                </a:solidFill>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και η </a:t>
            </a:r>
            <a:r>
              <a:rPr lang="el-GR" b="1" dirty="0">
                <a:solidFill>
                  <a:srgbClr val="FFFF00"/>
                </a:solidFill>
                <a:latin typeface="Arial" panose="020B0604020202020204" pitchFamily="34" charset="0"/>
                <a:cs typeface="Arial" panose="020B0604020202020204" pitchFamily="34" charset="0"/>
              </a:rPr>
              <a:t>σουηδική γυμναστική</a:t>
            </a:r>
            <a:r>
              <a:rPr lang="el-GR" b="1" dirty="0">
                <a:latin typeface="Arial" panose="020B0604020202020204" pitchFamily="34" charset="0"/>
                <a:cs typeface="Arial" panose="020B0604020202020204" pitchFamily="34" charset="0"/>
              </a:rPr>
              <a:t> έχουν περισσότερα κοινά χαρακτηριστικά μεταξύ τους παρά με το βρετανικό μοντέλο του ανταγωνιστικού αθλητισμού.</a:t>
            </a:r>
          </a:p>
          <a:p>
            <a:r>
              <a:rPr lang="el-GR" b="1" dirty="0">
                <a:latin typeface="Arial" panose="020B0604020202020204" pitchFamily="34" charset="0"/>
                <a:cs typeface="Arial" panose="020B0604020202020204" pitchFamily="34" charset="0"/>
              </a:rPr>
              <a:t> Καθένα από τα δύο αυτά συστήματα σχετίζεται με έναν χαρισματικό ιδρυτή τον </a:t>
            </a:r>
            <a:r>
              <a:rPr lang="el-GR" b="1" dirty="0" err="1">
                <a:solidFill>
                  <a:srgbClr val="FFFF00"/>
                </a:solidFill>
                <a:latin typeface="Arial" panose="020B0604020202020204" pitchFamily="34" charset="0"/>
                <a:cs typeface="Arial" panose="020B0604020202020204" pitchFamily="34" charset="0"/>
              </a:rPr>
              <a:t>Frederick</a:t>
            </a:r>
            <a:r>
              <a:rPr lang="el-GR" b="1" dirty="0">
                <a:solidFill>
                  <a:srgbClr val="FFFF00"/>
                </a:solidFill>
                <a:latin typeface="Arial" panose="020B0604020202020204" pitchFamily="34" charset="0"/>
                <a:cs typeface="Arial" panose="020B0604020202020204" pitchFamily="34" charset="0"/>
              </a:rPr>
              <a:t> </a:t>
            </a:r>
            <a:r>
              <a:rPr lang="el-GR" b="1" dirty="0" err="1">
                <a:solidFill>
                  <a:srgbClr val="FFFF00"/>
                </a:solidFill>
                <a:latin typeface="Arial" panose="020B0604020202020204" pitchFamily="34" charset="0"/>
                <a:cs typeface="Arial" panose="020B0604020202020204" pitchFamily="34" charset="0"/>
              </a:rPr>
              <a:t>Ludwig</a:t>
            </a:r>
            <a:r>
              <a:rPr lang="el-GR" b="1" dirty="0">
                <a:solidFill>
                  <a:srgbClr val="FFFF00"/>
                </a:solidFill>
                <a:latin typeface="Arial" panose="020B0604020202020204" pitchFamily="34" charset="0"/>
                <a:cs typeface="Arial" panose="020B0604020202020204" pitchFamily="34" charset="0"/>
              </a:rPr>
              <a:t> </a:t>
            </a:r>
            <a:r>
              <a:rPr lang="el-GR" b="1" dirty="0" err="1">
                <a:solidFill>
                  <a:srgbClr val="FFFF00"/>
                </a:solidFill>
                <a:latin typeface="Arial" panose="020B0604020202020204" pitchFamily="34" charset="0"/>
                <a:cs typeface="Arial" panose="020B0604020202020204" pitchFamily="34" charset="0"/>
              </a:rPr>
              <a:t>Jahn</a:t>
            </a:r>
            <a:r>
              <a:rPr lang="el-GR" b="1" dirty="0">
                <a:latin typeface="Arial" panose="020B0604020202020204" pitchFamily="34" charset="0"/>
                <a:cs typeface="Arial" panose="020B0604020202020204" pitchFamily="34" charset="0"/>
              </a:rPr>
              <a:t> (1778–1852)  και τον </a:t>
            </a:r>
            <a:r>
              <a:rPr lang="el-GR" b="1" dirty="0">
                <a:solidFill>
                  <a:srgbClr val="FFFF00"/>
                </a:solidFill>
                <a:latin typeface="Arial" panose="020B0604020202020204" pitchFamily="34" charset="0"/>
                <a:cs typeface="Arial" panose="020B0604020202020204" pitchFamily="34" charset="0"/>
              </a:rPr>
              <a:t>Per </a:t>
            </a:r>
            <a:r>
              <a:rPr lang="el-GR" b="1" dirty="0" err="1">
                <a:solidFill>
                  <a:srgbClr val="FFFF00"/>
                </a:solidFill>
                <a:latin typeface="Arial" panose="020B0604020202020204" pitchFamily="34" charset="0"/>
                <a:cs typeface="Arial" panose="020B0604020202020204" pitchFamily="34" charset="0"/>
              </a:rPr>
              <a:t>Henrik</a:t>
            </a:r>
            <a:r>
              <a:rPr lang="el-GR" b="1" dirty="0">
                <a:solidFill>
                  <a:srgbClr val="FFFF00"/>
                </a:solidFill>
                <a:latin typeface="Arial" panose="020B0604020202020204" pitchFamily="34" charset="0"/>
                <a:cs typeface="Arial" panose="020B0604020202020204" pitchFamily="34" charset="0"/>
              </a:rPr>
              <a:t> </a:t>
            </a:r>
            <a:r>
              <a:rPr lang="el-GR" b="1" dirty="0" err="1">
                <a:solidFill>
                  <a:srgbClr val="FFFF00"/>
                </a:solidFill>
                <a:latin typeface="Arial" panose="020B0604020202020204" pitchFamily="34" charset="0"/>
                <a:cs typeface="Arial" panose="020B0604020202020204" pitchFamily="34" charset="0"/>
              </a:rPr>
              <a:t>Ling</a:t>
            </a:r>
            <a:r>
              <a:rPr lang="el-GR" b="1" dirty="0">
                <a:solidFill>
                  <a:srgbClr val="FFFF00"/>
                </a:solidFill>
                <a:latin typeface="Arial" panose="020B0604020202020204" pitchFamily="34" charset="0"/>
                <a:cs typeface="Arial" panose="020B0604020202020204" pitchFamily="34" charset="0"/>
              </a:rPr>
              <a:t> (1776–1839)</a:t>
            </a:r>
            <a:r>
              <a:rPr lang="el-GR" b="1" dirty="0">
                <a:latin typeface="Arial" panose="020B0604020202020204" pitchFamily="34" charset="0"/>
                <a:cs typeface="Arial" panose="020B0604020202020204" pitchFamily="34" charset="0"/>
              </a:rPr>
              <a:t>. </a:t>
            </a:r>
          </a:p>
          <a:p>
            <a:r>
              <a:rPr lang="el-GR" b="1" dirty="0">
                <a:latin typeface="Arial" panose="020B0604020202020204" pitchFamily="34" charset="0"/>
                <a:cs typeface="Arial" panose="020B0604020202020204" pitchFamily="34" charset="0"/>
              </a:rPr>
              <a:t>Και οι δύο άντλησαν την έμπνευσή τους από τον Γερμανό παιδαγωγό  </a:t>
            </a:r>
            <a:r>
              <a:rPr lang="el-GR" b="1" dirty="0" err="1">
                <a:solidFill>
                  <a:srgbClr val="FFFF00"/>
                </a:solidFill>
                <a:latin typeface="Arial" panose="020B0604020202020204" pitchFamily="34" charset="0"/>
                <a:cs typeface="Arial" panose="020B0604020202020204" pitchFamily="34" charset="0"/>
              </a:rPr>
              <a:t>Johann</a:t>
            </a:r>
            <a:r>
              <a:rPr lang="el-GR" b="1" dirty="0">
                <a:solidFill>
                  <a:srgbClr val="FFFF00"/>
                </a:solidFill>
                <a:latin typeface="Arial" panose="020B0604020202020204" pitchFamily="34" charset="0"/>
                <a:cs typeface="Arial" panose="020B0604020202020204" pitchFamily="34" charset="0"/>
              </a:rPr>
              <a:t> </a:t>
            </a:r>
            <a:r>
              <a:rPr lang="el-GR" b="1" dirty="0" err="1">
                <a:solidFill>
                  <a:srgbClr val="FFFF00"/>
                </a:solidFill>
                <a:latin typeface="Arial" panose="020B0604020202020204" pitchFamily="34" charset="0"/>
                <a:cs typeface="Arial" panose="020B0604020202020204" pitchFamily="34" charset="0"/>
              </a:rPr>
              <a:t>Friederich</a:t>
            </a:r>
            <a:r>
              <a:rPr lang="el-GR" b="1" dirty="0">
                <a:solidFill>
                  <a:srgbClr val="FFFF00"/>
                </a:solidFill>
                <a:latin typeface="Arial" panose="020B0604020202020204" pitchFamily="34" charset="0"/>
                <a:cs typeface="Arial" panose="020B0604020202020204" pitchFamily="34" charset="0"/>
              </a:rPr>
              <a:t> </a:t>
            </a:r>
            <a:r>
              <a:rPr lang="el-GR" b="1" dirty="0" err="1">
                <a:solidFill>
                  <a:srgbClr val="FFFF00"/>
                </a:solidFill>
                <a:latin typeface="Arial" panose="020B0604020202020204" pitchFamily="34" charset="0"/>
                <a:cs typeface="Arial" panose="020B0604020202020204" pitchFamily="34" charset="0"/>
              </a:rPr>
              <a:t>Guts-Muths</a:t>
            </a:r>
            <a:r>
              <a:rPr lang="el-GR" b="1" dirty="0">
                <a:latin typeface="Arial" panose="020B0604020202020204" pitchFamily="34" charset="0"/>
                <a:cs typeface="Arial" panose="020B0604020202020204" pitchFamily="34" charset="0"/>
              </a:rPr>
              <a:t> (1759–1839)</a:t>
            </a:r>
          </a:p>
          <a:p>
            <a:r>
              <a:rPr lang="el-GR" b="1" dirty="0">
                <a:solidFill>
                  <a:srgbClr val="FFFF00"/>
                </a:solidFill>
                <a:latin typeface="Arial" panose="020B0604020202020204" pitchFamily="34" charset="0"/>
                <a:cs typeface="Arial" panose="020B0604020202020204" pitchFamily="34" charset="0"/>
              </a:rPr>
              <a:t>Στόχος η ‘ανασυγκρότηση’ εκφυλισμένων εθνικών οντοτήτων (</a:t>
            </a:r>
            <a:r>
              <a:rPr lang="el-GR" b="1" i="1" dirty="0">
                <a:solidFill>
                  <a:srgbClr val="00B050"/>
                </a:solidFill>
                <a:latin typeface="Arial" panose="020B0604020202020204" pitchFamily="34" charset="0"/>
                <a:cs typeface="Arial" panose="020B0604020202020204" pitchFamily="34" charset="0"/>
              </a:rPr>
              <a:t>εθνοκεντρικός/</a:t>
            </a:r>
            <a:r>
              <a:rPr lang="el-GR" b="1" i="1" dirty="0" err="1">
                <a:solidFill>
                  <a:srgbClr val="00B050"/>
                </a:solidFill>
                <a:latin typeface="Arial" panose="020B0604020202020204" pitchFamily="34" charset="0"/>
                <a:cs typeface="Arial" panose="020B0604020202020204" pitchFamily="34" charset="0"/>
              </a:rPr>
              <a:t>κοινοτικο</a:t>
            </a:r>
            <a:r>
              <a:rPr lang="el-GR" b="1" i="1" dirty="0">
                <a:solidFill>
                  <a:srgbClr val="00B050"/>
                </a:solidFill>
                <a:latin typeface="Arial" panose="020B0604020202020204" pitchFamily="34" charset="0"/>
                <a:cs typeface="Arial" panose="020B0604020202020204" pitchFamily="34" charset="0"/>
              </a:rPr>
              <a:t>-κεντρικός χαρακτήρας</a:t>
            </a:r>
            <a:r>
              <a:rPr lang="el-GR" b="1" dirty="0">
                <a:solidFill>
                  <a:srgbClr val="FFFF00"/>
                </a:solidFill>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1246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A02D6EB-AF67-4DE3-94DB-F4FE042FA2E8}"/>
              </a:ext>
            </a:extLst>
          </p:cNvPr>
          <p:cNvSpPr>
            <a:spLocks noGrp="1"/>
          </p:cNvSpPr>
          <p:nvPr>
            <p:ph idx="1"/>
          </p:nvPr>
        </p:nvSpPr>
        <p:spPr>
          <a:xfrm>
            <a:off x="457200" y="836712"/>
            <a:ext cx="8229600" cy="5289451"/>
          </a:xfrm>
        </p:spPr>
        <p:txBody>
          <a:bodyPr>
            <a:normAutofit fontScale="92500" lnSpcReduction="10000"/>
          </a:bodyPr>
          <a:lstStyle/>
          <a:p>
            <a:pPr marL="0" indent="0">
              <a:buNone/>
            </a:pPr>
            <a:r>
              <a:rPr lang="el-GR" b="1" dirty="0">
                <a:solidFill>
                  <a:srgbClr val="00B050"/>
                </a:solidFill>
                <a:latin typeface="Arial" panose="020B0604020202020204" pitchFamily="34" charset="0"/>
                <a:cs typeface="Arial" panose="020B0604020202020204" pitchFamily="34" charset="0"/>
              </a:rPr>
              <a:t>Βρετανικός αθλητισμός</a:t>
            </a:r>
            <a:r>
              <a:rPr kumimoji="0" lang="el-GR"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(ανταγωνισμός) </a:t>
            </a:r>
            <a:r>
              <a:rPr lang="el-GR" b="1" dirty="0">
                <a:latin typeface="Arial" panose="020B0604020202020204" pitchFamily="34" charset="0"/>
                <a:cs typeface="Arial" panose="020B0604020202020204" pitchFamily="34" charset="0"/>
              </a:rPr>
              <a:t>: ο στόχος ήταν να εκπληρωθούν εκπαιδευτικές και παράπλευρα στρατιωτικές αναγκαιότητες. </a:t>
            </a:r>
          </a:p>
          <a:p>
            <a:r>
              <a:rPr lang="el-GR" b="1" dirty="0">
                <a:solidFill>
                  <a:srgbClr val="FFFF00"/>
                </a:solidFill>
                <a:latin typeface="Arial" panose="020B0604020202020204" pitchFamily="34" charset="0"/>
                <a:cs typeface="Arial" panose="020B0604020202020204" pitchFamily="34" charset="0"/>
              </a:rPr>
              <a:t>Ο βρετανικός αθλητισμός δεν στόχευε τον γενικό πληθυσμό, αλλά τις ανώτερες κοινωνικά τάξεις, την κοινωνική ελίτ και μάλιστα το ‘αντρικό φύλο’.  </a:t>
            </a:r>
          </a:p>
          <a:p>
            <a:r>
              <a:rPr lang="el-GR" b="1" dirty="0">
                <a:latin typeface="Arial" panose="020B0604020202020204" pitchFamily="34" charset="0"/>
                <a:cs typeface="Arial" panose="020B0604020202020204" pitchFamily="34" charset="0"/>
              </a:rPr>
              <a:t>(τα δημόσια/ελίτ σχολεία της ανώτερης τάξης και τα πανεπιστήμια της </a:t>
            </a:r>
            <a:r>
              <a:rPr lang="el-GR" b="1" i="1" dirty="0">
                <a:latin typeface="Arial" panose="020B0604020202020204" pitchFamily="34" charset="0"/>
                <a:cs typeface="Arial" panose="020B0604020202020204" pitchFamily="34" charset="0"/>
              </a:rPr>
              <a:t>Οξφόρδης</a:t>
            </a:r>
            <a:r>
              <a:rPr lang="el-GR" b="1" dirty="0">
                <a:latin typeface="Arial" panose="020B0604020202020204" pitchFamily="34" charset="0"/>
                <a:cs typeface="Arial" panose="020B0604020202020204" pitchFamily="34" charset="0"/>
              </a:rPr>
              <a:t> και του </a:t>
            </a:r>
            <a:r>
              <a:rPr lang="el-GR" b="1" i="1" dirty="0" err="1">
                <a:latin typeface="Arial" panose="020B0604020202020204" pitchFamily="34" charset="0"/>
                <a:cs typeface="Arial" panose="020B0604020202020204" pitchFamily="34" charset="0"/>
              </a:rPr>
              <a:t>Κέιμπριτζ</a:t>
            </a:r>
            <a:r>
              <a:rPr lang="el-GR" b="1" i="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3247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2CC7A57-7CE1-4B19-9BB8-F591BD992928}"/>
              </a:ext>
            </a:extLst>
          </p:cNvPr>
          <p:cNvSpPr>
            <a:spLocks noGrp="1"/>
          </p:cNvSpPr>
          <p:nvPr>
            <p:ph idx="1"/>
          </p:nvPr>
        </p:nvSpPr>
        <p:spPr/>
        <p:txBody>
          <a:bodyPr>
            <a:normAutofit fontScale="70000" lnSpcReduction="20000"/>
          </a:bodyPr>
          <a:lstStyle/>
          <a:p>
            <a:r>
              <a:rPr lang="el-GR" sz="3400" b="1" dirty="0">
                <a:solidFill>
                  <a:srgbClr val="FFFF00"/>
                </a:solidFill>
                <a:latin typeface="Arial" panose="020B0604020202020204" pitchFamily="34" charset="0"/>
                <a:cs typeface="Arial" panose="020B0604020202020204" pitchFamily="34" charset="0"/>
              </a:rPr>
              <a:t>Αυτό γίνεται εμφανές σε περιόδους πολεμικών συγκρούσεων την περίοδο μεταξύ 1850-1900, όπως ο κριμαϊκός και ο δεύτερος </a:t>
            </a:r>
            <a:r>
              <a:rPr lang="el-GR" sz="3400" b="1" dirty="0" err="1">
                <a:solidFill>
                  <a:srgbClr val="FFFF00"/>
                </a:solidFill>
                <a:latin typeface="Arial" panose="020B0604020202020204" pitchFamily="34" charset="0"/>
                <a:cs typeface="Arial" panose="020B0604020202020204" pitchFamily="34" charset="0"/>
              </a:rPr>
              <a:t>νοτιο</a:t>
            </a:r>
            <a:r>
              <a:rPr lang="el-GR" sz="3400" b="1" dirty="0">
                <a:solidFill>
                  <a:srgbClr val="FFFF00"/>
                </a:solidFill>
                <a:latin typeface="Arial" panose="020B0604020202020204" pitchFamily="34" charset="0"/>
                <a:cs typeface="Arial" panose="020B0604020202020204" pitchFamily="34" charset="0"/>
              </a:rPr>
              <a:t>-αφρικανικός πόλεμος. </a:t>
            </a:r>
          </a:p>
          <a:p>
            <a:r>
              <a:rPr lang="el-GR" sz="3400" b="1" dirty="0">
                <a:solidFill>
                  <a:srgbClr val="FFFF00"/>
                </a:solidFill>
                <a:latin typeface="Arial" panose="020B0604020202020204" pitchFamily="34" charset="0"/>
                <a:cs typeface="Arial" panose="020B0604020202020204" pitchFamily="34" charset="0"/>
              </a:rPr>
              <a:t> Σύμφωνα με τους υποστηρικτές, τα ομαδικά αθλήματα και ο ανταγωνιστικός αθλητισμός όχι μόνο θα μπορούσε να βελτιώσει τη σωματική αντοχή, </a:t>
            </a:r>
          </a:p>
          <a:p>
            <a:r>
              <a:rPr lang="el-GR" sz="3400" b="1" dirty="0">
                <a:solidFill>
                  <a:srgbClr val="FFFF00"/>
                </a:solidFill>
                <a:latin typeface="Arial" panose="020B0604020202020204" pitchFamily="34" charset="0"/>
                <a:cs typeface="Arial" panose="020B0604020202020204" pitchFamily="34" charset="0"/>
              </a:rPr>
              <a:t>αλλά θα μπορούσε επίσης να αναπτύξει πειθαρχία, να ενδυναμώσει το αίσθημα της αυτοθυσίας, της στωικότητας, </a:t>
            </a:r>
          </a:p>
          <a:p>
            <a:r>
              <a:rPr lang="el-GR" sz="3400" b="1" dirty="0">
                <a:solidFill>
                  <a:srgbClr val="00B050"/>
                </a:solidFill>
                <a:latin typeface="Arial" panose="020B0604020202020204" pitchFamily="34" charset="0"/>
                <a:cs typeface="Arial" panose="020B0604020202020204" pitchFamily="34" charset="0"/>
              </a:rPr>
              <a:t>να καλλιεργήσει ηγετικές ικανότητες στα αγόρια της μεσαίας και της ανώτερης κοινωνικής τάξης και κατά συνέπεια στους μελλοντικούς στρατιωτικούς και πολιτικούς ηγέτες του μέλλοντος.    </a:t>
            </a:r>
          </a:p>
          <a:p>
            <a:endParaRPr lang="el-GR" dirty="0"/>
          </a:p>
          <a:p>
            <a:endParaRPr lang="el-GR" dirty="0"/>
          </a:p>
        </p:txBody>
      </p:sp>
    </p:spTree>
    <p:extLst>
      <p:ext uri="{BB962C8B-B14F-4D97-AF65-F5344CB8AC3E}">
        <p14:creationId xmlns:p14="http://schemas.microsoft.com/office/powerpoint/2010/main" val="349663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94D42C1-5513-4C21-B12F-3151AE3971BC}"/>
              </a:ext>
            </a:extLst>
          </p:cNvPr>
          <p:cNvSpPr>
            <a:spLocks noGrp="1"/>
          </p:cNvSpPr>
          <p:nvPr>
            <p:ph idx="1"/>
          </p:nvPr>
        </p:nvSpPr>
        <p:spPr/>
        <p:txBody>
          <a:bodyPr>
            <a:normAutofit fontScale="92500" lnSpcReduction="20000"/>
          </a:bodyPr>
          <a:lstStyle/>
          <a:p>
            <a:r>
              <a:rPr lang="el-GR" b="1" dirty="0">
                <a:solidFill>
                  <a:srgbClr val="FFFF00"/>
                </a:solidFill>
                <a:latin typeface="Arial" panose="020B0604020202020204" pitchFamily="34" charset="0"/>
                <a:cs typeface="Arial" panose="020B0604020202020204" pitchFamily="34" charset="0"/>
              </a:rPr>
              <a:t>Θεωρήθηκε ότι ο ανταγωνιστικός αθλητισμός θα μπορούσε να λειτουργήσει ως αντιπερισπασμός απέναντι σε άλλες επικίνδυνες μορφές φυσικής έκφρασης και να δρομολογήσει την φυσική βία των ανδρών (κυρίως σεξουαλικού χαρακτήρα) σε ένα επίπεδο ελεγχόμενου και αποδεκτού ανταγωνισμού (εδώ βασίζονται και πολλά θεωρητικά παραδείγματα σχετικά με το ζήτημα της βίας στον αθλητισμό). </a:t>
            </a:r>
          </a:p>
        </p:txBody>
      </p:sp>
    </p:spTree>
    <p:extLst>
      <p:ext uri="{BB962C8B-B14F-4D97-AF65-F5344CB8AC3E}">
        <p14:creationId xmlns:p14="http://schemas.microsoft.com/office/powerpoint/2010/main" val="1376718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1923</Words>
  <Application>Microsoft Office PowerPoint</Application>
  <PresentationFormat>Προβολή στην οθόνη (4:3)</PresentationFormat>
  <Paragraphs>96</Paragraphs>
  <Slides>45</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45</vt:i4>
      </vt:variant>
    </vt:vector>
  </HeadingPairs>
  <TitlesOfParts>
    <vt:vector size="48" baseType="lpstr">
      <vt:lpstr>Arial</vt:lpstr>
      <vt:lpstr>Calibri</vt:lpstr>
      <vt:lpstr>Office Theme</vt:lpstr>
      <vt:lpstr>Οι κυρίαρχες ευρωπαϊκές αντιλήψεις περί Γυμναστικής και Αθλητισμού την περίοδο της νεωτερικότητας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O Coubertin και η Γερμανική Γυμναστική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αγγλική αντίληψη περί αθλητικής δραστηριότητας και ο παιδαγωγικός     της χαρακτήρας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αθλητική Δραστηριότητα ως πεδίο αντιπαράθεσης των Κοινωνικών Τάξεων</vt:lpstr>
      <vt:lpstr>Παρουσίαση του PowerPoint</vt:lpstr>
      <vt:lpstr>Ο Αθλητισμός ως Παιδαγωγικό Μέσο</vt:lpstr>
      <vt:lpstr>Παρουσίαση του PowerPoint</vt:lpstr>
      <vt:lpstr>Παρουσίαση του PowerPoint</vt:lpstr>
      <vt:lpstr>Παρουσίαση του PowerPoint</vt:lpstr>
      <vt:lpstr>Η διαμόρφωση του Fair- play </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κυρίαρχες ευρωπαϊκές αντιλήψεις περί Γυμναστικής και Αθλητισμού την περίοδο της νεωτερικότητας </dc:title>
  <dc:creator>N</dc:creator>
  <cp:lastModifiedBy>User</cp:lastModifiedBy>
  <cp:revision>18</cp:revision>
  <dcterms:created xsi:type="dcterms:W3CDTF">2014-10-15T09:39:34Z</dcterms:created>
  <dcterms:modified xsi:type="dcterms:W3CDTF">2022-04-07T06:56:38Z</dcterms:modified>
</cp:coreProperties>
</file>