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55"/>
  </p:notesMasterIdLst>
  <p:sldIdLst>
    <p:sldId id="331" r:id="rId2"/>
    <p:sldId id="281" r:id="rId3"/>
    <p:sldId id="626" r:id="rId4"/>
    <p:sldId id="627" r:id="rId5"/>
    <p:sldId id="505" r:id="rId6"/>
    <p:sldId id="628" r:id="rId7"/>
    <p:sldId id="573" r:id="rId8"/>
    <p:sldId id="841" r:id="rId9"/>
    <p:sldId id="842" r:id="rId10"/>
    <p:sldId id="843" r:id="rId11"/>
    <p:sldId id="633" r:id="rId12"/>
    <p:sldId id="634" r:id="rId13"/>
    <p:sldId id="635" r:id="rId14"/>
    <p:sldId id="275" r:id="rId15"/>
    <p:sldId id="301" r:id="rId16"/>
    <p:sldId id="276" r:id="rId17"/>
    <p:sldId id="278" r:id="rId18"/>
    <p:sldId id="279" r:id="rId19"/>
    <p:sldId id="293" r:id="rId20"/>
    <p:sldId id="295" r:id="rId21"/>
    <p:sldId id="652" r:id="rId22"/>
    <p:sldId id="653" r:id="rId23"/>
    <p:sldId id="656" r:id="rId24"/>
    <p:sldId id="657" r:id="rId25"/>
    <p:sldId id="658" r:id="rId26"/>
    <p:sldId id="659" r:id="rId27"/>
    <p:sldId id="660" r:id="rId28"/>
    <p:sldId id="629" r:id="rId29"/>
    <p:sldId id="631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651" r:id="rId46"/>
    <p:sldId id="672" r:id="rId47"/>
    <p:sldId id="663" r:id="rId48"/>
    <p:sldId id="664" r:id="rId49"/>
    <p:sldId id="665" r:id="rId50"/>
    <p:sldId id="666" r:id="rId51"/>
    <p:sldId id="667" r:id="rId52"/>
    <p:sldId id="668" r:id="rId53"/>
    <p:sldId id="66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09D"/>
    <a:srgbClr val="151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4681"/>
  </p:normalViewPr>
  <p:slideViewPr>
    <p:cSldViewPr snapToGrid="0" snapToObjects="1">
      <p:cViewPr varScale="1">
        <p:scale>
          <a:sx n="93" d="100"/>
          <a:sy n="93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28BAD-EC2F-F247-9526-B9C67A8EC7A9}" type="doc">
      <dgm:prSet loTypeId="urn:microsoft.com/office/officeart/2005/8/layout/matrix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0534FB-ACAA-B748-AA1B-4D97EB2F8590}">
      <dgm:prSet phldrT="[Text]" phldr="1"/>
      <dgm:spPr/>
      <dgm:t>
        <a:bodyPr/>
        <a:lstStyle/>
        <a:p>
          <a:endParaRPr lang="en-US" dirty="0"/>
        </a:p>
      </dgm:t>
    </dgm:pt>
    <dgm:pt modelId="{8EA60B32-4A16-9C45-BC9C-C78B7058521E}" type="parTrans" cxnId="{B9F6CC17-99B1-9F4E-B049-B452E072CAF9}">
      <dgm:prSet/>
      <dgm:spPr/>
      <dgm:t>
        <a:bodyPr/>
        <a:lstStyle/>
        <a:p>
          <a:endParaRPr lang="en-US"/>
        </a:p>
      </dgm:t>
    </dgm:pt>
    <dgm:pt modelId="{C7509544-1042-ED46-AF4F-7FBCB0EFBCB2}" type="sibTrans" cxnId="{B9F6CC17-99B1-9F4E-B049-B452E072CAF9}">
      <dgm:prSet/>
      <dgm:spPr/>
      <dgm:t>
        <a:bodyPr/>
        <a:lstStyle/>
        <a:p>
          <a:endParaRPr lang="en-US"/>
        </a:p>
      </dgm:t>
    </dgm:pt>
    <dgm:pt modelId="{BAC48775-412B-5B4F-B090-1D81B58A460B}">
      <dgm:prSet phldrT="[Text]" custT="1"/>
      <dgm:spPr/>
      <dgm:t>
        <a:bodyPr/>
        <a:lstStyle/>
        <a:p>
          <a:r>
            <a:rPr lang="el-GR" sz="2800" b="1" dirty="0">
              <a:solidFill>
                <a:schemeClr val="bg1"/>
              </a:solidFill>
              <a:latin typeface="Calibri"/>
              <a:cs typeface="Calibri"/>
            </a:rPr>
            <a:t>Κινητικότητα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Αδρή Κινητικότητα,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Λεπτή κινητικότητα,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Ισορροπία, </a:t>
          </a:r>
          <a:r>
            <a:rPr lang="en-US" sz="1800" dirty="0">
              <a:solidFill>
                <a:schemeClr val="bg1"/>
              </a:solidFill>
              <a:latin typeface="Calibri"/>
              <a:cs typeface="Calibri"/>
            </a:rPr>
            <a:t>O</a:t>
          </a:r>
          <a:r>
            <a:rPr lang="el-GR" sz="1800" dirty="0" err="1">
              <a:solidFill>
                <a:schemeClr val="bg1"/>
              </a:solidFill>
              <a:latin typeface="Calibri"/>
              <a:cs typeface="Calibri"/>
            </a:rPr>
            <a:t>πτικοκινητικός</a:t>
          </a:r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 Συντονισμός</a:t>
          </a:r>
          <a:endParaRPr lang="en-US" sz="18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EF06A1C6-ED15-4E4A-823C-F9FFD4B9B243}" type="parTrans" cxnId="{E2FD535B-80C5-2748-A2BA-B28661CD225C}">
      <dgm:prSet/>
      <dgm:spPr/>
      <dgm:t>
        <a:bodyPr/>
        <a:lstStyle/>
        <a:p>
          <a:endParaRPr lang="en-US"/>
        </a:p>
      </dgm:t>
    </dgm:pt>
    <dgm:pt modelId="{EEBC5F63-5D96-9E4A-906A-901AF5F4CF36}" type="sibTrans" cxnId="{E2FD535B-80C5-2748-A2BA-B28661CD225C}">
      <dgm:prSet/>
      <dgm:spPr/>
      <dgm:t>
        <a:bodyPr/>
        <a:lstStyle/>
        <a:p>
          <a:endParaRPr lang="en-US"/>
        </a:p>
      </dgm:t>
    </dgm:pt>
    <dgm:pt modelId="{70F1DFB1-FF27-3543-9E04-0A9BE74F6875}">
      <dgm:prSet phldrT="[Text]" custT="1"/>
      <dgm:spPr/>
      <dgm:t>
        <a:bodyPr/>
        <a:lstStyle/>
        <a:p>
          <a:r>
            <a:rPr lang="el-GR" sz="2800" b="1" dirty="0">
              <a:solidFill>
                <a:schemeClr val="bg1"/>
              </a:solidFill>
              <a:latin typeface="Calibri"/>
              <a:cs typeface="Calibri"/>
            </a:rPr>
            <a:t>Επικοινωνία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Λόγος-Ομιλία:</a:t>
          </a:r>
          <a:endParaRPr lang="en-US" sz="1800" dirty="0">
            <a:solidFill>
              <a:schemeClr val="bg1"/>
            </a:solidFill>
            <a:latin typeface="Calibri"/>
            <a:cs typeface="Calibri"/>
          </a:endParaRP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Αντιληπτικός-Εκφραστικός Λόγος,</a:t>
          </a:r>
          <a:endParaRPr lang="en-US" sz="1800" dirty="0">
            <a:solidFill>
              <a:schemeClr val="bg1"/>
            </a:solidFill>
            <a:latin typeface="Calibri"/>
            <a:cs typeface="Calibri"/>
          </a:endParaRP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Γραπτός Λόγος</a:t>
          </a:r>
          <a:endParaRPr lang="en-US" sz="18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79A6A85D-1EC2-D541-80D0-D83825819C80}" type="parTrans" cxnId="{0AF09B79-1A86-554E-A655-9B2ED1B3C281}">
      <dgm:prSet/>
      <dgm:spPr/>
      <dgm:t>
        <a:bodyPr/>
        <a:lstStyle/>
        <a:p>
          <a:endParaRPr lang="en-US"/>
        </a:p>
      </dgm:t>
    </dgm:pt>
    <dgm:pt modelId="{931545D7-E554-0948-8C7B-258F731ADED9}" type="sibTrans" cxnId="{0AF09B79-1A86-554E-A655-9B2ED1B3C281}">
      <dgm:prSet/>
      <dgm:spPr/>
      <dgm:t>
        <a:bodyPr/>
        <a:lstStyle/>
        <a:p>
          <a:endParaRPr lang="en-US"/>
        </a:p>
      </dgm:t>
    </dgm:pt>
    <dgm:pt modelId="{06FC114F-1D8E-734E-89B9-AE8AA6F08758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3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l-GR" sz="2800" b="1" dirty="0">
              <a:solidFill>
                <a:schemeClr val="bg1"/>
              </a:solidFill>
              <a:latin typeface="Calibri"/>
              <a:cs typeface="Calibri"/>
            </a:rPr>
            <a:t>Νοητικές Λειτουργίες-</a:t>
          </a:r>
        </a:p>
        <a:p>
          <a:r>
            <a:rPr lang="el-GR" sz="2800" b="1" dirty="0">
              <a:solidFill>
                <a:schemeClr val="bg1"/>
              </a:solidFill>
              <a:latin typeface="Calibri"/>
              <a:cs typeface="Calibri"/>
            </a:rPr>
            <a:t>Προσαρμογή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Λογική Κρίση,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Επιτελικές Λειτουργίες,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Μνήμη, Προσοχή</a:t>
          </a:r>
        </a:p>
        <a:p>
          <a:endParaRPr lang="en-US" sz="14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59AC60F0-7D68-3B4E-8156-DC259E7C660F}" type="parTrans" cxnId="{6B6C768A-5777-FE40-B51B-BA49944556A0}">
      <dgm:prSet/>
      <dgm:spPr/>
      <dgm:t>
        <a:bodyPr/>
        <a:lstStyle/>
        <a:p>
          <a:endParaRPr lang="en-US"/>
        </a:p>
      </dgm:t>
    </dgm:pt>
    <dgm:pt modelId="{00725904-2581-A840-BC74-D06853949C29}" type="sibTrans" cxnId="{6B6C768A-5777-FE40-B51B-BA49944556A0}">
      <dgm:prSet/>
      <dgm:spPr/>
      <dgm:t>
        <a:bodyPr/>
        <a:lstStyle/>
        <a:p>
          <a:endParaRPr lang="en-US"/>
        </a:p>
      </dgm:t>
    </dgm:pt>
    <dgm:pt modelId="{8C7897B6-BF9F-D147-A765-BEDE38739737}">
      <dgm:prSet phldrT="[Text]" custT="1"/>
      <dgm:spPr/>
      <dgm:t>
        <a:bodyPr/>
        <a:lstStyle/>
        <a:p>
          <a:r>
            <a:rPr lang="el-GR" sz="2800" b="1" dirty="0">
              <a:solidFill>
                <a:schemeClr val="bg1"/>
              </a:solidFill>
              <a:latin typeface="Calibri"/>
              <a:cs typeface="Calibri"/>
            </a:rPr>
            <a:t>Κοινωνικές-Συναισθηματικές Δεξιότητες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Κοινωνικότητα,</a:t>
          </a:r>
        </a:p>
        <a:p>
          <a:r>
            <a:rPr lang="el-GR" sz="1800" dirty="0">
              <a:solidFill>
                <a:schemeClr val="bg1"/>
              </a:solidFill>
              <a:latin typeface="Calibri"/>
              <a:cs typeface="Calibri"/>
            </a:rPr>
            <a:t>Συναισθηματική Αναγνώριση </a:t>
          </a:r>
          <a:endParaRPr lang="en-US" sz="18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C36AC245-4724-8B4F-88DA-130E29A70FE3}" type="parTrans" cxnId="{2F6B91F3-4E38-4044-AD7C-05E77B47EF70}">
      <dgm:prSet/>
      <dgm:spPr/>
      <dgm:t>
        <a:bodyPr/>
        <a:lstStyle/>
        <a:p>
          <a:endParaRPr lang="en-US"/>
        </a:p>
      </dgm:t>
    </dgm:pt>
    <dgm:pt modelId="{9508DD46-69FE-2647-825B-B08AC74703BF}" type="sibTrans" cxnId="{2F6B91F3-4E38-4044-AD7C-05E77B47EF70}">
      <dgm:prSet/>
      <dgm:spPr/>
      <dgm:t>
        <a:bodyPr/>
        <a:lstStyle/>
        <a:p>
          <a:endParaRPr lang="en-US"/>
        </a:p>
      </dgm:t>
    </dgm:pt>
    <dgm:pt modelId="{F2025514-4CD6-0942-ADD2-2C05D133185D}" type="pres">
      <dgm:prSet presAssocID="{85228BAD-EC2F-F247-9526-B9C67A8EC7A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196D9D-E054-2D4C-9874-BFF96BA8DD08}" type="pres">
      <dgm:prSet presAssocID="{85228BAD-EC2F-F247-9526-B9C67A8EC7A9}" presName="matrix" presStyleCnt="0"/>
      <dgm:spPr/>
    </dgm:pt>
    <dgm:pt modelId="{AEC9830B-8E49-D242-B2D8-DECA7A1C0AF4}" type="pres">
      <dgm:prSet presAssocID="{85228BAD-EC2F-F247-9526-B9C67A8EC7A9}" presName="tile1" presStyleLbl="node1" presStyleIdx="0" presStyleCnt="4" custLinFactNeighborX="-1586" custLinFactNeighborY="-2767"/>
      <dgm:spPr/>
    </dgm:pt>
    <dgm:pt modelId="{1E760296-87F0-E342-988C-8E7287FBE490}" type="pres">
      <dgm:prSet presAssocID="{85228BAD-EC2F-F247-9526-B9C67A8EC7A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423D8B-4F99-FE41-B93A-174882306B23}" type="pres">
      <dgm:prSet presAssocID="{85228BAD-EC2F-F247-9526-B9C67A8EC7A9}" presName="tile2" presStyleLbl="node1" presStyleIdx="1" presStyleCnt="4" custLinFactNeighborX="1117"/>
      <dgm:spPr/>
    </dgm:pt>
    <dgm:pt modelId="{604D8445-C780-5241-BC66-9BB12DDCAD8B}" type="pres">
      <dgm:prSet presAssocID="{85228BAD-EC2F-F247-9526-B9C67A8EC7A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1A585-D071-214B-ABB3-BF9A967099FF}" type="pres">
      <dgm:prSet presAssocID="{85228BAD-EC2F-F247-9526-B9C67A8EC7A9}" presName="tile3" presStyleLbl="node1" presStyleIdx="2" presStyleCnt="4" custLinFactNeighborX="-1586"/>
      <dgm:spPr/>
    </dgm:pt>
    <dgm:pt modelId="{D3E6965B-A61C-A740-93AB-03F0A6156302}" type="pres">
      <dgm:prSet presAssocID="{85228BAD-EC2F-F247-9526-B9C67A8EC7A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91F016-7C1B-BF47-BC32-D4AF77C1A50B}" type="pres">
      <dgm:prSet presAssocID="{85228BAD-EC2F-F247-9526-B9C67A8EC7A9}" presName="tile4" presStyleLbl="node1" presStyleIdx="3" presStyleCnt="4"/>
      <dgm:spPr/>
    </dgm:pt>
    <dgm:pt modelId="{ED1C8C32-FF22-1C48-BEB9-7C7C720846FD}" type="pres">
      <dgm:prSet presAssocID="{85228BAD-EC2F-F247-9526-B9C67A8EC7A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3C14784-5CF6-D048-B9C1-6B5B2F763258}" type="pres">
      <dgm:prSet presAssocID="{85228BAD-EC2F-F247-9526-B9C67A8EC7A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6595B0D-80B0-384E-B8ED-C5CD13A92671}" type="presOf" srcId="{70F1DFB1-FF27-3543-9E04-0A9BE74F6875}" destId="{46423D8B-4F99-FE41-B93A-174882306B23}" srcOrd="0" destOrd="0" presId="urn:microsoft.com/office/officeart/2005/8/layout/matrix1"/>
    <dgm:cxn modelId="{B9F6CC17-99B1-9F4E-B049-B452E072CAF9}" srcId="{85228BAD-EC2F-F247-9526-B9C67A8EC7A9}" destId="{B90534FB-ACAA-B748-AA1B-4D97EB2F8590}" srcOrd="0" destOrd="0" parTransId="{8EA60B32-4A16-9C45-BC9C-C78B7058521E}" sibTransId="{C7509544-1042-ED46-AF4F-7FBCB0EFBCB2}"/>
    <dgm:cxn modelId="{B6BB9E34-131F-0746-9DFB-E4B46B6F495B}" type="presOf" srcId="{BAC48775-412B-5B4F-B090-1D81B58A460B}" destId="{1E760296-87F0-E342-988C-8E7287FBE490}" srcOrd="1" destOrd="0" presId="urn:microsoft.com/office/officeart/2005/8/layout/matrix1"/>
    <dgm:cxn modelId="{8CBD5E38-5FE4-4548-9BFC-EF93B3A1F4E3}" type="presOf" srcId="{8C7897B6-BF9F-D147-A765-BEDE38739737}" destId="{ED1C8C32-FF22-1C48-BEB9-7C7C720846FD}" srcOrd="1" destOrd="0" presId="urn:microsoft.com/office/officeart/2005/8/layout/matrix1"/>
    <dgm:cxn modelId="{DB61223B-1C97-5648-9A3A-BF88EA4C02C9}" type="presOf" srcId="{85228BAD-EC2F-F247-9526-B9C67A8EC7A9}" destId="{F2025514-4CD6-0942-ADD2-2C05D133185D}" srcOrd="0" destOrd="0" presId="urn:microsoft.com/office/officeart/2005/8/layout/matrix1"/>
    <dgm:cxn modelId="{ADA6BD40-DFB2-0E4E-96EA-0C31FF443378}" type="presOf" srcId="{06FC114F-1D8E-734E-89B9-AE8AA6F08758}" destId="{D3E6965B-A61C-A740-93AB-03F0A6156302}" srcOrd="1" destOrd="0" presId="urn:microsoft.com/office/officeart/2005/8/layout/matrix1"/>
    <dgm:cxn modelId="{E2FD535B-80C5-2748-A2BA-B28661CD225C}" srcId="{B90534FB-ACAA-B748-AA1B-4D97EB2F8590}" destId="{BAC48775-412B-5B4F-B090-1D81B58A460B}" srcOrd="0" destOrd="0" parTransId="{EF06A1C6-ED15-4E4A-823C-F9FFD4B9B243}" sibTransId="{EEBC5F63-5D96-9E4A-906A-901AF5F4CF36}"/>
    <dgm:cxn modelId="{D69FCE67-37D3-6944-9190-B4F392193706}" type="presOf" srcId="{8C7897B6-BF9F-D147-A765-BEDE38739737}" destId="{EE91F016-7C1B-BF47-BC32-D4AF77C1A50B}" srcOrd="0" destOrd="0" presId="urn:microsoft.com/office/officeart/2005/8/layout/matrix1"/>
    <dgm:cxn modelId="{0AF09B79-1A86-554E-A655-9B2ED1B3C281}" srcId="{B90534FB-ACAA-B748-AA1B-4D97EB2F8590}" destId="{70F1DFB1-FF27-3543-9E04-0A9BE74F6875}" srcOrd="1" destOrd="0" parTransId="{79A6A85D-1EC2-D541-80D0-D83825819C80}" sibTransId="{931545D7-E554-0948-8C7B-258F731ADED9}"/>
    <dgm:cxn modelId="{6B6C768A-5777-FE40-B51B-BA49944556A0}" srcId="{B90534FB-ACAA-B748-AA1B-4D97EB2F8590}" destId="{06FC114F-1D8E-734E-89B9-AE8AA6F08758}" srcOrd="2" destOrd="0" parTransId="{59AC60F0-7D68-3B4E-8156-DC259E7C660F}" sibTransId="{00725904-2581-A840-BC74-D06853949C29}"/>
    <dgm:cxn modelId="{DA088E9F-EBD4-1442-A594-1CCEE631EAE0}" type="presOf" srcId="{06FC114F-1D8E-734E-89B9-AE8AA6F08758}" destId="{6AD1A585-D071-214B-ABB3-BF9A967099FF}" srcOrd="0" destOrd="0" presId="urn:microsoft.com/office/officeart/2005/8/layout/matrix1"/>
    <dgm:cxn modelId="{B27FC2AC-E02A-EF43-B3C4-02D04648E726}" type="presOf" srcId="{70F1DFB1-FF27-3543-9E04-0A9BE74F6875}" destId="{604D8445-C780-5241-BC66-9BB12DDCAD8B}" srcOrd="1" destOrd="0" presId="urn:microsoft.com/office/officeart/2005/8/layout/matrix1"/>
    <dgm:cxn modelId="{1CF51BD1-7470-8C48-8BA7-C45D076511BD}" type="presOf" srcId="{B90534FB-ACAA-B748-AA1B-4D97EB2F8590}" destId="{93C14784-5CF6-D048-B9C1-6B5B2F763258}" srcOrd="0" destOrd="0" presId="urn:microsoft.com/office/officeart/2005/8/layout/matrix1"/>
    <dgm:cxn modelId="{2F6B91F3-4E38-4044-AD7C-05E77B47EF70}" srcId="{B90534FB-ACAA-B748-AA1B-4D97EB2F8590}" destId="{8C7897B6-BF9F-D147-A765-BEDE38739737}" srcOrd="3" destOrd="0" parTransId="{C36AC245-4724-8B4F-88DA-130E29A70FE3}" sibTransId="{9508DD46-69FE-2647-825B-B08AC74703BF}"/>
    <dgm:cxn modelId="{B7BBB2F8-CAB5-A347-9242-6BCFCE0AFC2B}" type="presOf" srcId="{BAC48775-412B-5B4F-B090-1D81B58A460B}" destId="{AEC9830B-8E49-D242-B2D8-DECA7A1C0AF4}" srcOrd="0" destOrd="0" presId="urn:microsoft.com/office/officeart/2005/8/layout/matrix1"/>
    <dgm:cxn modelId="{65187151-00B9-D247-B98D-48A5A6A81EBB}" type="presParOf" srcId="{F2025514-4CD6-0942-ADD2-2C05D133185D}" destId="{BF196D9D-E054-2D4C-9874-BFF96BA8DD08}" srcOrd="0" destOrd="0" presId="urn:microsoft.com/office/officeart/2005/8/layout/matrix1"/>
    <dgm:cxn modelId="{74E2EAD4-E7B3-4648-85AA-DFE563DF7BCD}" type="presParOf" srcId="{BF196D9D-E054-2D4C-9874-BFF96BA8DD08}" destId="{AEC9830B-8E49-D242-B2D8-DECA7A1C0AF4}" srcOrd="0" destOrd="0" presId="urn:microsoft.com/office/officeart/2005/8/layout/matrix1"/>
    <dgm:cxn modelId="{84AE8F2A-D2C1-6F40-B539-C52878EF0CB0}" type="presParOf" srcId="{BF196D9D-E054-2D4C-9874-BFF96BA8DD08}" destId="{1E760296-87F0-E342-988C-8E7287FBE490}" srcOrd="1" destOrd="0" presId="urn:microsoft.com/office/officeart/2005/8/layout/matrix1"/>
    <dgm:cxn modelId="{01E00D7C-7029-CE45-89BD-4DA7F3954B7F}" type="presParOf" srcId="{BF196D9D-E054-2D4C-9874-BFF96BA8DD08}" destId="{46423D8B-4F99-FE41-B93A-174882306B23}" srcOrd="2" destOrd="0" presId="urn:microsoft.com/office/officeart/2005/8/layout/matrix1"/>
    <dgm:cxn modelId="{F13C50A0-8377-CE4C-82F2-A8259CA449DC}" type="presParOf" srcId="{BF196D9D-E054-2D4C-9874-BFF96BA8DD08}" destId="{604D8445-C780-5241-BC66-9BB12DDCAD8B}" srcOrd="3" destOrd="0" presId="urn:microsoft.com/office/officeart/2005/8/layout/matrix1"/>
    <dgm:cxn modelId="{66BA4AF8-776C-B144-9573-CD2FEE079E7B}" type="presParOf" srcId="{BF196D9D-E054-2D4C-9874-BFF96BA8DD08}" destId="{6AD1A585-D071-214B-ABB3-BF9A967099FF}" srcOrd="4" destOrd="0" presId="urn:microsoft.com/office/officeart/2005/8/layout/matrix1"/>
    <dgm:cxn modelId="{B69B4849-9A04-7044-AFB1-9BAEC954B7BA}" type="presParOf" srcId="{BF196D9D-E054-2D4C-9874-BFF96BA8DD08}" destId="{D3E6965B-A61C-A740-93AB-03F0A6156302}" srcOrd="5" destOrd="0" presId="urn:microsoft.com/office/officeart/2005/8/layout/matrix1"/>
    <dgm:cxn modelId="{F309EE2E-0079-F744-B1A6-7B66F038FC22}" type="presParOf" srcId="{BF196D9D-E054-2D4C-9874-BFF96BA8DD08}" destId="{EE91F016-7C1B-BF47-BC32-D4AF77C1A50B}" srcOrd="6" destOrd="0" presId="urn:microsoft.com/office/officeart/2005/8/layout/matrix1"/>
    <dgm:cxn modelId="{D58D8CB2-7FB3-CA4E-9D2C-8CE4825B60BC}" type="presParOf" srcId="{BF196D9D-E054-2D4C-9874-BFF96BA8DD08}" destId="{ED1C8C32-FF22-1C48-BEB9-7C7C720846FD}" srcOrd="7" destOrd="0" presId="urn:microsoft.com/office/officeart/2005/8/layout/matrix1"/>
    <dgm:cxn modelId="{F667B768-0E36-9D4E-BFB6-750F620A6E2E}" type="presParOf" srcId="{F2025514-4CD6-0942-ADD2-2C05D133185D}" destId="{93C14784-5CF6-D048-B9C1-6B5B2F7632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9830B-8E49-D242-B2D8-DECA7A1C0AF4}">
      <dsp:nvSpPr>
        <dsp:cNvPr id="0" name=""/>
        <dsp:cNvSpPr/>
      </dsp:nvSpPr>
      <dsp:spPr>
        <a:xfrm rot="16200000">
          <a:off x="860126" y="-860126"/>
          <a:ext cx="3093794" cy="481404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  <a:latin typeface="Calibri"/>
              <a:cs typeface="Calibri"/>
            </a:rPr>
            <a:t>Κινητικότητα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Αδρή Κινητικότητα,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Λεπτή κινητικότητα,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Ισορροπία, </a:t>
          </a:r>
          <a:r>
            <a:rPr lang="en-US" sz="1800" kern="1200" dirty="0">
              <a:solidFill>
                <a:schemeClr val="bg1"/>
              </a:solidFill>
              <a:latin typeface="Calibri"/>
              <a:cs typeface="Calibri"/>
            </a:rPr>
            <a:t>O</a:t>
          </a:r>
          <a:r>
            <a:rPr lang="el-GR" sz="1800" kern="1200" dirty="0" err="1">
              <a:solidFill>
                <a:schemeClr val="bg1"/>
              </a:solidFill>
              <a:latin typeface="Calibri"/>
              <a:cs typeface="Calibri"/>
            </a:rPr>
            <a:t>πτικοκινητικός</a:t>
          </a: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 Συντονισμός</a:t>
          </a:r>
          <a:endParaRPr lang="en-US" sz="1800" kern="1200" dirty="0">
            <a:solidFill>
              <a:schemeClr val="bg1"/>
            </a:solidFill>
            <a:latin typeface="Calibri"/>
            <a:cs typeface="Calibri"/>
          </a:endParaRPr>
        </a:p>
      </dsp:txBody>
      <dsp:txXfrm rot="5400000">
        <a:off x="0" y="0"/>
        <a:ext cx="4814046" cy="2320345"/>
      </dsp:txXfrm>
    </dsp:sp>
    <dsp:sp modelId="{46423D8B-4F99-FE41-B93A-174882306B23}">
      <dsp:nvSpPr>
        <dsp:cNvPr id="0" name=""/>
        <dsp:cNvSpPr/>
      </dsp:nvSpPr>
      <dsp:spPr>
        <a:xfrm>
          <a:off x="4814046" y="0"/>
          <a:ext cx="4814046" cy="309379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  <a:latin typeface="Calibri"/>
              <a:cs typeface="Calibri"/>
            </a:rPr>
            <a:t>Επικοινωνία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Λόγος-Ομιλία:</a:t>
          </a:r>
          <a:endParaRPr lang="en-US" sz="1800" kern="1200" dirty="0">
            <a:solidFill>
              <a:schemeClr val="bg1"/>
            </a:solidFill>
            <a:latin typeface="Calibri"/>
            <a:cs typeface="Calibri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Αντιληπτικός-Εκφραστικός Λόγος,</a:t>
          </a:r>
          <a:endParaRPr lang="en-US" sz="1800" kern="1200" dirty="0">
            <a:solidFill>
              <a:schemeClr val="bg1"/>
            </a:solidFill>
            <a:latin typeface="Calibri"/>
            <a:cs typeface="Calibri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Γραπτός Λόγος</a:t>
          </a:r>
          <a:endParaRPr lang="en-US" sz="1800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4814046" y="0"/>
        <a:ext cx="4814046" cy="2320345"/>
      </dsp:txXfrm>
    </dsp:sp>
    <dsp:sp modelId="{6AD1A585-D071-214B-ABB3-BF9A967099FF}">
      <dsp:nvSpPr>
        <dsp:cNvPr id="0" name=""/>
        <dsp:cNvSpPr/>
      </dsp:nvSpPr>
      <dsp:spPr>
        <a:xfrm rot="10800000">
          <a:off x="0" y="3093794"/>
          <a:ext cx="4814046" cy="309379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3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  <a:latin typeface="Calibri"/>
              <a:cs typeface="Calibri"/>
            </a:rPr>
            <a:t>Νοητικές Λειτουργίες-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  <a:latin typeface="Calibri"/>
              <a:cs typeface="Calibri"/>
            </a:rPr>
            <a:t>Προσαρμογή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Λογική Κρίση,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Επιτελικές Λειτουργίες,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Μνήμη, Προσοχή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bg1"/>
            </a:solidFill>
            <a:latin typeface="Calibri"/>
            <a:cs typeface="Calibri"/>
          </a:endParaRPr>
        </a:p>
      </dsp:txBody>
      <dsp:txXfrm rot="10800000">
        <a:off x="0" y="3867243"/>
        <a:ext cx="4814046" cy="2320345"/>
      </dsp:txXfrm>
    </dsp:sp>
    <dsp:sp modelId="{EE91F016-7C1B-BF47-BC32-D4AF77C1A50B}">
      <dsp:nvSpPr>
        <dsp:cNvPr id="0" name=""/>
        <dsp:cNvSpPr/>
      </dsp:nvSpPr>
      <dsp:spPr>
        <a:xfrm rot="5400000">
          <a:off x="5674172" y="2233668"/>
          <a:ext cx="3093794" cy="481404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  <a:latin typeface="Calibri"/>
              <a:cs typeface="Calibri"/>
            </a:rPr>
            <a:t>Κοινωνικές-Συναισθηματικές Δεξιότητες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Κοινωνικότητα,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Calibri"/>
              <a:cs typeface="Calibri"/>
            </a:rPr>
            <a:t>Συναισθηματική Αναγνώριση </a:t>
          </a:r>
          <a:endParaRPr lang="en-US" sz="1800" kern="1200" dirty="0">
            <a:solidFill>
              <a:schemeClr val="bg1"/>
            </a:solidFill>
            <a:latin typeface="Calibri"/>
            <a:cs typeface="Calibri"/>
          </a:endParaRPr>
        </a:p>
      </dsp:txBody>
      <dsp:txXfrm rot="-5400000">
        <a:off x="4814046" y="3867242"/>
        <a:ext cx="4814046" cy="2320345"/>
      </dsp:txXfrm>
    </dsp:sp>
    <dsp:sp modelId="{93C14784-5CF6-D048-B9C1-6B5B2F763258}">
      <dsp:nvSpPr>
        <dsp:cNvPr id="0" name=""/>
        <dsp:cNvSpPr/>
      </dsp:nvSpPr>
      <dsp:spPr>
        <a:xfrm>
          <a:off x="3369832" y="2320345"/>
          <a:ext cx="2888427" cy="154689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3445345" y="2395858"/>
        <a:ext cx="2737401" cy="139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137A-61F0-C849-ADE8-5B0AC33C4380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63CDD-FDB9-9041-A446-A0B3FAE8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EBC2F-F718-4FF0-8275-8B4954CEBF48}" type="slidenum">
              <a:rPr lang="el-GR" smtClean="0">
                <a:latin typeface="Arial" pitchFamily="34" charset="0"/>
              </a:rPr>
              <a:pPr>
                <a:defRPr/>
              </a:pPr>
              <a:t>1</a:t>
            </a:fld>
            <a:endParaRPr lang="el-GR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7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6EB8E-9494-43E5-B501-289ED9B3480D}" type="slidenum">
              <a:rPr lang="el-GR" smtClean="0">
                <a:latin typeface="Arial" pitchFamily="34" charset="0"/>
              </a:rPr>
              <a:pPr>
                <a:defRPr/>
              </a:pPr>
              <a:t>21</a:t>
            </a:fld>
            <a:endParaRPr lang="el-GR">
              <a:latin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62CFA-08E6-4170-887E-F052DA45F9F8}" type="slidenum">
              <a:rPr lang="el-GR" smtClean="0">
                <a:latin typeface="Arial" pitchFamily="34" charset="0"/>
              </a:rPr>
              <a:pPr>
                <a:defRPr/>
              </a:pPr>
              <a:t>22</a:t>
            </a:fld>
            <a:endParaRPr lang="el-GR"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32C48-4CD5-43CC-A152-738A1AC4C9D4}" type="slidenum">
              <a:rPr lang="el-GR" smtClean="0">
                <a:latin typeface="Arial" pitchFamily="34" charset="0"/>
              </a:rPr>
              <a:pPr>
                <a:defRPr/>
              </a:pPr>
              <a:t>23</a:t>
            </a:fld>
            <a:endParaRPr lang="el-GR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0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84455-DF70-4EC0-BCEF-7466138E8351}" type="slidenum">
              <a:rPr lang="el-GR" smtClean="0">
                <a:latin typeface="Arial" pitchFamily="34" charset="0"/>
              </a:rPr>
              <a:pPr>
                <a:defRPr/>
              </a:pPr>
              <a:t>24</a:t>
            </a:fld>
            <a:endParaRPr lang="el-GR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53721-ACEF-426E-B0C2-BAD356BFDF43}" type="slidenum">
              <a:rPr lang="el-GR" smtClean="0">
                <a:latin typeface="Arial" pitchFamily="34" charset="0"/>
              </a:rPr>
              <a:pPr>
                <a:defRPr/>
              </a:pPr>
              <a:t>25</a:t>
            </a:fld>
            <a:endParaRPr lang="el-GR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EF592-7B97-4FF6-B647-F3868C54124D}" type="slidenum">
              <a:rPr lang="el-GR" smtClean="0">
                <a:latin typeface="Arial" pitchFamily="34" charset="0"/>
              </a:rPr>
              <a:pPr>
                <a:defRPr/>
              </a:pPr>
              <a:t>26</a:t>
            </a:fld>
            <a:endParaRPr lang="el-GR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12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0161F-8088-4953-89FF-40C435321D70}" type="slidenum">
              <a:rPr lang="el-GR" smtClean="0">
                <a:latin typeface="Arial" pitchFamily="34" charset="0"/>
              </a:rPr>
              <a:pPr>
                <a:defRPr/>
              </a:pPr>
              <a:t>27</a:t>
            </a:fld>
            <a:endParaRPr lang="el-GR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12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84878-3128-4AA5-BB5B-42FA79C4F072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94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35682-2C84-4807-93D4-1AFE24B71A1D}" type="slidenum">
              <a:rPr lang="el-GR" smtClean="0">
                <a:latin typeface="Arial" pitchFamily="34" charset="0"/>
              </a:rPr>
              <a:pPr>
                <a:defRPr/>
              </a:pPr>
              <a:t>2</a:t>
            </a:fld>
            <a:endParaRPr lang="el-GR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ABE0B-56B3-40BF-8663-BAD3B0A520D4}" type="slidenum">
              <a:rPr lang="el-GR" smtClean="0">
                <a:latin typeface="Arial" pitchFamily="34" charset="0"/>
              </a:rPr>
              <a:pPr>
                <a:defRPr/>
              </a:pPr>
              <a:t>14</a:t>
            </a:fld>
            <a:endParaRPr lang="el-GR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4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A7D1D-27F8-4798-8DD3-991ACE336DA1}" type="slidenum">
              <a:rPr lang="el-GR" smtClean="0">
                <a:latin typeface="Arial" pitchFamily="34" charset="0"/>
              </a:rPr>
              <a:pPr>
                <a:defRPr/>
              </a:pPr>
              <a:t>15</a:t>
            </a:fld>
            <a:endParaRPr lang="el-GR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0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5EC9B-CDE4-4935-B504-15BC26277B38}" type="slidenum">
              <a:rPr lang="el-GR" smtClean="0">
                <a:latin typeface="Arial" pitchFamily="34" charset="0"/>
              </a:rPr>
              <a:pPr>
                <a:defRPr/>
              </a:pPr>
              <a:t>16</a:t>
            </a:fld>
            <a:endParaRPr lang="el-GR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4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62BC5-39E4-4AFD-BBA7-948EF6316399}" type="slidenum">
              <a:rPr lang="el-GR" smtClean="0">
                <a:latin typeface="Arial" pitchFamily="34" charset="0"/>
              </a:rPr>
              <a:pPr>
                <a:defRPr/>
              </a:pPr>
              <a:t>17</a:t>
            </a:fld>
            <a:endParaRPr lang="el-GR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0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1C14A-C78A-4AD3-A3E8-5DB5EBB29CE8}" type="slidenum">
              <a:rPr lang="el-GR" smtClean="0">
                <a:latin typeface="Arial" pitchFamily="34" charset="0"/>
              </a:rPr>
              <a:pPr>
                <a:defRPr/>
              </a:pPr>
              <a:t>18</a:t>
            </a:fld>
            <a:endParaRPr lang="el-GR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9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A7F70-D7F8-424F-AFFA-E81846E6189D}" type="slidenum">
              <a:rPr lang="el-GR" smtClean="0">
                <a:latin typeface="Arial" pitchFamily="34" charset="0"/>
              </a:rPr>
              <a:pPr>
                <a:defRPr/>
              </a:pPr>
              <a:t>19</a:t>
            </a:fld>
            <a:endParaRPr lang="el-GR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2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18A1C-B50D-49E4-ABEE-0A8F1F06F063}" type="slidenum">
              <a:rPr lang="el-GR" smtClean="0">
                <a:latin typeface="Arial" pitchFamily="34" charset="0"/>
              </a:rPr>
              <a:pPr>
                <a:defRPr/>
              </a:pPr>
              <a:t>20</a:t>
            </a:fld>
            <a:endParaRPr lang="el-GR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9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5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3B21-FA03-D84E-98A9-F790FE5F361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BC04-B30B-CE4B-BA99-3BFADA1B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91043" y="5338785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l-GR" sz="2000" b="1" spc="150" dirty="0" err="1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Νένη</a:t>
            </a:r>
            <a:r>
              <a:rPr lang="el-GR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000" b="1" spc="150" dirty="0" err="1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Περβανίδου</a:t>
            </a:r>
            <a:endParaRPr lang="el-GR" sz="2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l-GR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Αναπλ</a:t>
            </a:r>
            <a:r>
              <a:rPr lang="el-G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 Καθηγήτρια Αναπτυξιακής &amp; Συμπεριφορικής Παιδιατρικής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l-G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l-G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Ιατρικής  Σχολής  ΕΚΠΑ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-243641" y="2602280"/>
            <a:ext cx="70237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ΣΤΑΔΙΑ ΚΑΙ ΟΡΟΣΗΜΑ 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ΤΗΣ ΑΝΑΠΤΥΞΗΣ </a:t>
            </a:r>
          </a:p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ΤΟΥ ΠΑΙΔΙΟΥ</a:t>
            </a:r>
          </a:p>
        </p:txBody>
      </p:sp>
      <p:pic>
        <p:nvPicPr>
          <p:cNvPr id="6" name="Picture 5" descr="85px-Logo_uoa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1" y="260649"/>
            <a:ext cx="792088" cy="1080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21030" y="291404"/>
            <a:ext cx="4547488" cy="1242422"/>
            <a:chOff x="3302944" y="5040463"/>
            <a:chExt cx="3670048" cy="2175530"/>
          </a:xfrm>
        </p:grpSpPr>
        <p:sp>
          <p:nvSpPr>
            <p:cNvPr id="8" name="TextBox 7"/>
            <p:cNvSpPr txBox="1"/>
            <p:nvPr/>
          </p:nvSpPr>
          <p:spPr>
            <a:xfrm>
              <a:off x="3302944" y="5265071"/>
              <a:ext cx="3018871" cy="195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l-GR" sz="1400" b="1" dirty="0">
                  <a:latin typeface="Calibri"/>
                  <a:cs typeface="Calibri"/>
                </a:rPr>
                <a:t>Α΄ ΠΑΙΔΙΑΤΡΙΚΗ ΚΛΙΝΙΚΗ ΕΚΠΑ</a:t>
              </a:r>
              <a:endParaRPr lang="en-US" sz="1400" b="1" dirty="0">
                <a:latin typeface="Calibri"/>
                <a:cs typeface="Calibri"/>
              </a:endParaRPr>
            </a:p>
            <a:p>
              <a:pPr algn="ctr">
                <a:lnSpc>
                  <a:spcPct val="90000"/>
                </a:lnSpc>
              </a:pPr>
              <a:r>
                <a:rPr lang="el-GR" sz="1400" b="1" dirty="0">
                  <a:latin typeface="Calibri"/>
                  <a:cs typeface="Calibri"/>
                </a:rPr>
                <a:t>ΜΟΝΑΔΑ ΑΝΑΠΤΥΞΙΑΚΗΣ &amp;</a:t>
              </a:r>
              <a:endParaRPr lang="en-US" sz="1400" b="1" dirty="0">
                <a:latin typeface="Calibri"/>
                <a:cs typeface="Calibri"/>
              </a:endParaRPr>
            </a:p>
            <a:p>
              <a:pPr algn="ctr">
                <a:lnSpc>
                  <a:spcPct val="90000"/>
                </a:lnSpc>
              </a:pPr>
              <a:r>
                <a:rPr lang="el-GR" sz="1400" b="1" dirty="0">
                  <a:latin typeface="Calibri"/>
                  <a:cs typeface="Calibri"/>
                </a:rPr>
                <a:t>ΣΥΜΠΕΡΙΦΟΡΙΚΗΣ ΠΑΙΔΙΑΤΡΙΚΗΣ</a:t>
              </a:r>
            </a:p>
            <a:p>
              <a:pPr algn="ctr">
                <a:lnSpc>
                  <a:spcPct val="90000"/>
                </a:lnSpc>
              </a:pPr>
              <a:r>
                <a:rPr lang="el-GR" sz="1400" b="1" dirty="0">
                  <a:latin typeface="Calibri"/>
                  <a:cs typeface="Calibri"/>
                </a:rPr>
                <a:t>ΝΟΣΟΚΟΜΕΙΟ ΠΑΙΔΩΝ «Η ΑΓΙΑ ΣΟΦΙΑ» </a:t>
              </a:r>
            </a:p>
            <a:p>
              <a:pPr algn="ctr"/>
              <a:r>
                <a:rPr lang="en-US" sz="1600" dirty="0" err="1">
                  <a:latin typeface="Calibri"/>
                  <a:cs typeface="Calibri"/>
                </a:rPr>
                <a:t>www.dbpeds.gr</a:t>
              </a:r>
              <a:endParaRPr lang="en-US" sz="1600" dirty="0">
                <a:latin typeface="Calibri"/>
                <a:cs typeface="Calibri"/>
              </a:endParaRPr>
            </a:p>
          </p:txBody>
        </p:sp>
        <p:pic>
          <p:nvPicPr>
            <p:cNvPr id="10" name="Picture 9" descr="image001"/>
            <p:cNvPicPr/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070" y="5040463"/>
              <a:ext cx="633922" cy="18552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>
            <a:off x="6287004" y="721895"/>
            <a:ext cx="5460141" cy="573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92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_develop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164354"/>
            <a:ext cx="10508566" cy="65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-149696"/>
            <a:ext cx="8964488" cy="914400"/>
          </a:xfrm>
        </p:spPr>
        <p:txBody>
          <a:bodyPr/>
          <a:lstStyle/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ΒΑΣΙΚΕΣ ΕΝΝΟΙΕΣ ΣΤΗΝ ΠΡΩΙΜΗ ΑΝΑΠΤΥΞΗ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4704"/>
            <a:ext cx="9144000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437113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000" dirty="0">
                <a:latin typeface="Calibri"/>
                <a:cs typeface="Calibri"/>
              </a:rPr>
              <a:t>Οι αλληλεπιδράσεις  γονιδίων - περιβάλλοντος καθορίζουν την ανάπτυξη </a:t>
            </a:r>
          </a:p>
          <a:p>
            <a:pPr algn="ctr">
              <a:lnSpc>
                <a:spcPct val="110000"/>
              </a:lnSpc>
            </a:pPr>
            <a:r>
              <a:rPr lang="el-GR" sz="2000" dirty="0">
                <a:latin typeface="Calibri"/>
                <a:cs typeface="Calibri"/>
              </a:rPr>
              <a:t>του εγκεφάλου. Βασικό στοιχείο της αναπτυξιακής διαδικασίας είναι η διαντίδραση μεταξύ παιδιών και γονιών / φροντιστών.Τα μικρά παιδιά αναζητούν την αλληλεπίδραση με εκφράσεις, χειρονομίες, «μπαμπάλισματα» και οι ενήλικες ανταποκρίνονται. Στην απουσία ή ακαταλληλότητα τέτοιων αντιδράσεων, η αρχιτεκτονική του εγκεφάλου διαμορφώνεται διαφορετικά, με συνέπεις στη μάθηση και τη συμπεριφορά.</a:t>
            </a:r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528" y="692696"/>
            <a:ext cx="792088" cy="707886"/>
          </a:xfrm>
          <a:prstGeom prst="rect">
            <a:avLst/>
          </a:prstGeom>
          <a:solidFill>
            <a:srgbClr val="297FD5"/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 1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0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144000" cy="4324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5600" y="4509121"/>
            <a:ext cx="7344816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000" dirty="0">
                <a:latin typeface="Calibri"/>
                <a:cs typeface="Calibri"/>
              </a:rPr>
              <a:t>ΟΙ γνωστικές, συναισθηματικές και κονωνικές δεξιότητες είναι άρρηκτα διαπλεκόμενες στον εγκέφαλο και η μάθηση, η συμπεριφορά, η σωματική και η ψυχική υγεία είναι αλληλοδιαπλεκόμενες στη διάρκεια της ζωής. Όταν παρεμβαίνουμε σε έναν τομέα, επηρεάζουμε και τους άλλους</a:t>
            </a:r>
            <a:r>
              <a:rPr lang="en-US" sz="2000" dirty="0">
                <a:latin typeface="Calibri"/>
                <a:cs typeface="Calibri"/>
              </a:rPr>
              <a:t>.</a:t>
            </a:r>
            <a:endParaRPr lang="el-GR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404664"/>
            <a:ext cx="792088" cy="707886"/>
          </a:xfrm>
          <a:prstGeom prst="rect">
            <a:avLst/>
          </a:prstGeom>
          <a:solidFill>
            <a:srgbClr val="297FD5"/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 2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320542"/>
            <a:ext cx="5400600" cy="2520280"/>
          </a:xfrm>
          <a:prstGeom prst="rect">
            <a:avLst/>
          </a:prstGeom>
        </p:spPr>
      </p:pic>
      <p:pic>
        <p:nvPicPr>
          <p:cNvPr id="6" name="Picture 5" descr="development-pru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6632"/>
            <a:ext cx="7704856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332656"/>
            <a:ext cx="792088" cy="707886"/>
          </a:xfrm>
          <a:prstGeom prst="rect">
            <a:avLst/>
          </a:prstGeom>
          <a:solidFill>
            <a:srgbClr val="297FD5"/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 3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1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7371" y="441751"/>
            <a:ext cx="8778875" cy="1084263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el-GR" sz="3600" b="1" dirty="0" err="1">
                <a:solidFill>
                  <a:srgbClr val="FFCC66"/>
                </a:solidFill>
                <a:latin typeface="Calibri"/>
                <a:cs typeface="Calibri"/>
              </a:rPr>
              <a:t>θΕΩΡΙΕΣ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 ΓΙΑ ΤΗΝ ΑΝΑΠΤΥΞΗ ΤΗΣ ΣΥΜΠΕΡΙΦΟΡΑΣ</a:t>
            </a:r>
            <a:b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</a:br>
            <a:br>
              <a:rPr lang="el-GR" sz="3600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3600" dirty="0">
                <a:solidFill>
                  <a:srgbClr val="FFCC66"/>
                </a:solidFill>
                <a:latin typeface="Calibri"/>
                <a:cs typeface="Calibri"/>
              </a:rPr>
              <a:t>1. Η ανάπτυξη ως ωρίμανση-</a:t>
            </a: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ARNOLD GESELL</a:t>
            </a:r>
            <a:endParaRPr lang="el-GR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366183" y="1872020"/>
            <a:ext cx="5401571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Αλλαγές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 την ηλικία όπως κάθε άλλη πτυχή της φυσιολογίας του ανθρώπου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Περιέγραψε με ακρίβεια τις παραλλαγές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του φυσιολογικού θεωρώντας τις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ιδιοσυστασιακές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Βασίστηκε στην παρατήρηση των πράξεων του βρέφους που αντιστοιχούν σε βιολογικές αλλαγές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6003925" y="3300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alibri"/>
              <a:cs typeface="Calibri"/>
            </a:endParaRPr>
          </a:p>
        </p:txBody>
      </p:sp>
      <p:pic>
        <p:nvPicPr>
          <p:cNvPr id="7" name="Picture 7" descr="GesellChildDev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7812" y="133001"/>
            <a:ext cx="3024188" cy="26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0246B7-9C82-1844-9DC4-44213673BA4F}"/>
              </a:ext>
            </a:extLst>
          </p:cNvPr>
          <p:cNvGrpSpPr/>
          <p:nvPr/>
        </p:nvGrpSpPr>
        <p:grpSpPr>
          <a:xfrm>
            <a:off x="6096000" y="3010646"/>
            <a:ext cx="5838507" cy="3595786"/>
            <a:chOff x="2208213" y="332656"/>
            <a:chExt cx="7839083" cy="5809382"/>
          </a:xfrm>
        </p:grpSpPr>
        <p:pic>
          <p:nvPicPr>
            <p:cNvPr id="8" name="Picture 5" descr="10287393">
              <a:extLst>
                <a:ext uri="{FF2B5EF4-FFF2-40B4-BE49-F238E27FC236}">
                  <a16:creationId xmlns:a16="http://schemas.microsoft.com/office/drawing/2014/main" id="{75E7988A-832E-B841-A523-A3B917584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213" y="1844675"/>
              <a:ext cx="4824412" cy="3816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8F541733-863C-2646-BCFC-29F5AD6DC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100" y="5805488"/>
              <a:ext cx="11318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solidFill>
                    <a:srgbClr val="FFC000"/>
                  </a:solidFill>
                  <a:latin typeface="Comic Sans MS" pitchFamily="66" charset="0"/>
                </a:rPr>
                <a:t>1911-1939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D01B25AC-93BF-AC49-953C-945DCCC28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911" y="332656"/>
              <a:ext cx="6856632" cy="84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Gesell Developmental Schedules</a:t>
              </a:r>
              <a:r>
                <a:rPr lang="en-US" sz="2800" b="1" dirty="0">
                  <a:solidFill>
                    <a:srgbClr val="FFCC66"/>
                  </a:solidFill>
                  <a:latin typeface="Calibri"/>
                  <a:cs typeface="Calibri"/>
                </a:rPr>
                <a:t> </a:t>
              </a:r>
              <a:endParaRPr lang="el-GR" sz="2800" b="1" dirty="0">
                <a:solidFill>
                  <a:srgbClr val="FFCC66"/>
                </a:solidFill>
                <a:latin typeface="Calibri"/>
                <a:cs typeface="Calibri"/>
              </a:endParaRPr>
            </a:p>
          </p:txBody>
        </p:sp>
        <p:pic>
          <p:nvPicPr>
            <p:cNvPr id="11" name="Picture 12" descr="gesell_figures_2">
              <a:extLst>
                <a:ext uri="{FF2B5EF4-FFF2-40B4-BE49-F238E27FC236}">
                  <a16:creationId xmlns:a16="http://schemas.microsoft.com/office/drawing/2014/main" id="{6A583554-99BD-6E46-8E78-21B51FDE3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7571" y="2071678"/>
              <a:ext cx="2879725" cy="34464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897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2541340" y="113487"/>
            <a:ext cx="746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Τομείς ανάπτυξης που ελέγχονται </a:t>
            </a:r>
          </a:p>
        </p:txBody>
      </p:sp>
      <p:sp>
        <p:nvSpPr>
          <p:cNvPr id="231430" name="Oval 6"/>
          <p:cNvSpPr>
            <a:spLocks noChangeArrowheads="1"/>
          </p:cNvSpPr>
          <p:nvPr/>
        </p:nvSpPr>
        <p:spPr bwMode="auto">
          <a:xfrm>
            <a:off x="2351585" y="1124744"/>
            <a:ext cx="3673475" cy="24495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31432" name="Oval 8"/>
          <p:cNvSpPr>
            <a:spLocks noChangeArrowheads="1"/>
          </p:cNvSpPr>
          <p:nvPr/>
        </p:nvSpPr>
        <p:spPr bwMode="auto">
          <a:xfrm>
            <a:off x="2495601" y="3140969"/>
            <a:ext cx="4321175" cy="3240087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31433" name="Oval 9"/>
          <p:cNvSpPr>
            <a:spLocks noChangeArrowheads="1"/>
          </p:cNvSpPr>
          <p:nvPr/>
        </p:nvSpPr>
        <p:spPr bwMode="auto">
          <a:xfrm>
            <a:off x="5735961" y="1124744"/>
            <a:ext cx="3744913" cy="2808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2767891" y="1556792"/>
            <a:ext cx="27681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Σωματική-νευρολογική</a:t>
            </a:r>
          </a:p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Ωρίμανση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</a:p>
          <a:p>
            <a:pPr algn="ctr">
              <a:buFontTx/>
              <a:buChar char="•"/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Λεπτή κινητικότητα</a:t>
            </a:r>
          </a:p>
          <a:p>
            <a:pPr algn="ctr">
              <a:buFontTx/>
              <a:buChar char="•"/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Αδρή κινητικότητα</a:t>
            </a:r>
          </a:p>
          <a:p>
            <a:pPr algn="ctr">
              <a:buFontTx/>
              <a:buChar char="•"/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Οπτικοκινητικός Συντονισμός </a:t>
            </a:r>
          </a:p>
          <a:p>
            <a:pPr algn="ctr">
              <a:buFontTx/>
              <a:buChar char="•"/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Όραση</a:t>
            </a: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6424750" y="1556792"/>
            <a:ext cx="24792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Επικοινωνία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Γλώσσα &amp; λόγος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Λεξιλόγιο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Κατασκευή προτάσεων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Κατανόηση του λόγου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‘Εκφραση του λόγου</a:t>
            </a: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2711624" y="3429001"/>
            <a:ext cx="37456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Προσαρμογή</a:t>
            </a:r>
            <a:r>
              <a:rPr lang="en-US" b="1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Σκέψη, Μνήμη, Αντίληψη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Προσοχή σε καθήκοντα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Οπτικοακουστική  μνήμη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Γνωστική αντίληψη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Ικανότητες οργάνωσης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Μαθηματική σκέψη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Εφαρμογή γνώσεων</a:t>
            </a:r>
          </a:p>
          <a:p>
            <a:pPr algn="ctr">
              <a:defRPr/>
            </a:pPr>
            <a:endParaRPr lang="el-GR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l-GR" dirty="0">
              <a:latin typeface="Tahoma" pitchFamily="34" charset="0"/>
            </a:endParaRPr>
          </a:p>
          <a:p>
            <a:pPr algn="ctr">
              <a:defRPr/>
            </a:pPr>
            <a:endParaRPr lang="el-GR" dirty="0">
              <a:latin typeface="Tahoma" pitchFamily="34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40017" y="3284984"/>
            <a:ext cx="3744913" cy="2952328"/>
          </a:xfrm>
          <a:prstGeom prst="ellipse">
            <a:avLst/>
          </a:prstGeom>
          <a:noFill/>
          <a:ln w="38100">
            <a:solidFill>
              <a:srgbClr val="629D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744072" y="4077073"/>
            <a:ext cx="2840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Κοινωνική-Συναισθηματική</a:t>
            </a:r>
          </a:p>
          <a:p>
            <a:pPr algn="ctr">
              <a:defRPr/>
            </a:pPr>
            <a:r>
              <a:rPr lang="el-GR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Ανάπτυξη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Βλεμματική Επαφή</a:t>
            </a:r>
          </a:p>
          <a:p>
            <a:pPr algn="ctr">
              <a:buFontTx/>
              <a:buChar char="•"/>
              <a:defRPr/>
            </a:pPr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Απο κοινου-προσοχή</a:t>
            </a:r>
          </a:p>
        </p:txBody>
      </p:sp>
    </p:spTree>
    <p:extLst>
      <p:ext uri="{BB962C8B-B14F-4D97-AF65-F5344CB8AC3E}">
        <p14:creationId xmlns:p14="http://schemas.microsoft.com/office/powerpoint/2010/main" val="187495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0666" y="4023520"/>
            <a:ext cx="4448701" cy="455488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  <a:t>Skinner and</a:t>
            </a:r>
            <a:r>
              <a:rPr lang="el-GR" sz="1800" dirty="0">
                <a:solidFill>
                  <a:srgbClr val="FFCC66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  <a:t>JB Watson (1878-1958)</a:t>
            </a:r>
            <a:endParaRPr lang="el-GR" sz="1800" dirty="0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27335" y="4042575"/>
            <a:ext cx="3600399" cy="3683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  <a:t>John </a:t>
            </a:r>
            <a:r>
              <a:rPr lang="en-US" sz="1800" dirty="0" err="1">
                <a:solidFill>
                  <a:srgbClr val="FFCC66"/>
                </a:solidFill>
                <a:latin typeface="Calibri" panose="020F0502020204030204" pitchFamily="34" charset="0"/>
              </a:rPr>
              <a:t>Loque</a:t>
            </a:r>
            <a:r>
              <a:rPr lang="el-GR" sz="1800" dirty="0">
                <a:solidFill>
                  <a:srgbClr val="FFCC66"/>
                </a:solidFill>
                <a:latin typeface="Calibri" panose="020F0502020204030204" pitchFamily="34" charset="0"/>
              </a:rPr>
              <a:t> φιλόσοφος </a:t>
            </a:r>
            <a: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  <a:t>17o</a:t>
            </a:r>
            <a:r>
              <a:rPr lang="el-GR" sz="1800" dirty="0">
                <a:solidFill>
                  <a:srgbClr val="FFCC66"/>
                </a:solidFill>
                <a:latin typeface="Calibri" panose="020F0502020204030204" pitchFamily="34" charset="0"/>
              </a:rPr>
              <a:t>ς αιώνας</a:t>
            </a:r>
          </a:p>
        </p:txBody>
      </p:sp>
      <p:pic>
        <p:nvPicPr>
          <p:cNvPr id="167941" name="Picture 5" descr="john-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78" y="1110626"/>
            <a:ext cx="2088232" cy="279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198278" y="328638"/>
            <a:ext cx="77780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2. </a:t>
            </a: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H </a:t>
            </a: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</a:t>
            </a:r>
            <a:r>
              <a:rPr lang="en-US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ά</a:t>
            </a:r>
            <a:r>
              <a:rPr lang="el-GR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πτυξη</a:t>
            </a: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ως μ</a:t>
            </a:r>
            <a:r>
              <a:rPr lang="en-US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ά</a:t>
            </a:r>
            <a:r>
              <a:rPr lang="el-GR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θηση</a:t>
            </a: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Β.</a:t>
            </a: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F. SKINNER</a:t>
            </a:r>
            <a:endParaRPr lang="el-GR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27335" y="4460504"/>
            <a:ext cx="38599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Οι τρόποι συμπεριφοράς &amp; σκέψης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καθορίζονται από περιβαλλοντικές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επιδράσεις-κυρίως μέσω 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ανταμοιβής και τιμωρίας</a:t>
            </a:r>
          </a:p>
        </p:txBody>
      </p:sp>
      <p:pic>
        <p:nvPicPr>
          <p:cNvPr id="6" name="Picture 11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487" y="120100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002487" y="447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H </a:t>
            </a:r>
            <a:r>
              <a:rPr lang="el-GR" sz="2400" dirty="0">
                <a:latin typeface="Calibri" panose="020F0502020204030204" pitchFamily="34" charset="0"/>
              </a:rPr>
              <a:t>ανάπτυξη είναι μια συνεχόμενη 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διαδικασία, χωρίς στάδια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 Η συμπεριφορά διαμορφώνεται μέσα από ανταμοιβή &amp; τιμωρία</a:t>
            </a:r>
          </a:p>
        </p:txBody>
      </p:sp>
    </p:spTree>
    <p:extLst>
      <p:ext uri="{BB962C8B-B14F-4D97-AF65-F5344CB8AC3E}">
        <p14:creationId xmlns:p14="http://schemas.microsoft.com/office/powerpoint/2010/main" val="220814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9" name="Picture 7" descr="Fre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13" y="1328504"/>
            <a:ext cx="1954967" cy="265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-877051" y="66968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3. η Ανάπτυξη ως αποτέλεσμα συγκρούσεων</a:t>
            </a: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 E. ERIKSON</a:t>
            </a:r>
            <a:endParaRPr lang="el-GR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32772" name="Text Box 14"/>
          <p:cNvSpPr txBox="1">
            <a:spLocks noChangeArrowheads="1"/>
          </p:cNvSpPr>
          <p:nvPr/>
        </p:nvSpPr>
        <p:spPr bwMode="auto">
          <a:xfrm>
            <a:off x="6796088" y="17875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Tahoma" pitchFamily="34" charset="0"/>
            </a:endParaRP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245271" y="4420754"/>
            <a:ext cx="479096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endParaRPr lang="el-GR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Διαμόρφωση της ψυχαναλυτικής θεώρησης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</a:rPr>
              <a:t>για την ανάπτυξη</a:t>
            </a:r>
          </a:p>
          <a:p>
            <a:pPr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l-GR" sz="2000" dirty="0">
              <a:latin typeface="Comic Sans MS" pitchFamily="66" charset="0"/>
            </a:endParaRPr>
          </a:p>
          <a:p>
            <a:pPr>
              <a:defRPr/>
            </a:pPr>
            <a:endParaRPr lang="el-GR" sz="2000" dirty="0">
              <a:latin typeface="Comic Sans MS" pitchFamily="66" charset="0"/>
            </a:endParaRPr>
          </a:p>
          <a:p>
            <a:pPr>
              <a:defRPr/>
            </a:pPr>
            <a:endParaRPr lang="el-GR" sz="2000" dirty="0">
              <a:latin typeface="Comic Sans MS" pitchFamily="66" charset="0"/>
            </a:endParaRPr>
          </a:p>
        </p:txBody>
      </p:sp>
      <p:sp>
        <p:nvSpPr>
          <p:cNvPr id="32774" name="Text Box 16"/>
          <p:cNvSpPr txBox="1">
            <a:spLocks noChangeArrowheads="1"/>
          </p:cNvSpPr>
          <p:nvPr/>
        </p:nvSpPr>
        <p:spPr bwMode="auto">
          <a:xfrm>
            <a:off x="245271" y="4097698"/>
            <a:ext cx="178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Sigmund Freud</a:t>
            </a:r>
            <a:endParaRPr lang="el-GR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  (1856-1939)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7955FC-AAE9-3941-8CE1-CAABA40A4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38391"/>
              </p:ext>
            </p:extLst>
          </p:nvPr>
        </p:nvGraphicFramePr>
        <p:xfrm>
          <a:off x="5508674" y="1321985"/>
          <a:ext cx="6308188" cy="52343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97424">
                  <a:extLst>
                    <a:ext uri="{9D8B030D-6E8A-4147-A177-3AD203B41FA5}">
                      <a16:colId xmlns:a16="http://schemas.microsoft.com/office/drawing/2014/main" val="2993665879"/>
                    </a:ext>
                  </a:extLst>
                </a:gridCol>
                <a:gridCol w="3610764">
                  <a:extLst>
                    <a:ext uri="{9D8B030D-6E8A-4147-A177-3AD203B41FA5}">
                      <a16:colId xmlns:a16="http://schemas.microsoft.com/office/drawing/2014/main" val="729979400"/>
                    </a:ext>
                  </a:extLst>
                </a:gridCol>
              </a:tblGrid>
              <a:tr h="33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Βρεφική ηλικία 1</a:t>
                      </a:r>
                      <a:r>
                        <a:rPr kumimoji="0" lang="el-GR" sz="2000" u="none" strike="noStrike" cap="none" normalizeH="0" baseline="3000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ο</a:t>
                      </a: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έτος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Εμπιστοσύνη ≠ Δυσπιστία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75037328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1-3 χρονών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Αυτονομία ≠ Ντροπή, αμφιβολία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50367491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Προσχολική ηλικία 3- 5 χρονών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Πρωτοβουλία ≠ Ενοχή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80271840"/>
                  </a:ext>
                </a:extLst>
              </a:tr>
              <a:tr h="85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Μέση &amp; όψιμη παιδική ηλικία 6 χρονών-εφηβεία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Επιμέλεια ≠ Ανικανότητα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94582523"/>
                  </a:ext>
                </a:extLst>
              </a:tr>
              <a:tr h="435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Εφηβεία 10-20 χρονών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Ταυτότητα ≠ Σύγχυση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54636754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Πρώιμη ενήλικη ζωή 20-30 χρονών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Φιλία ≠ Απομόνωση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553474240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Μέση ενήλικη ζωή 50-60 χρονών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Παραγωγικότητα ≠ Απραξία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15279852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Όψιμη ενήλικη ζωή 60 χρονών και μετά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Ακεραιότητα ≠ Απόγνωση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1997035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41A3029-7C32-F646-86F3-E5DB15E4D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752" y="1328504"/>
            <a:ext cx="1945316" cy="2659819"/>
          </a:xfrm>
          <a:prstGeom prst="rect">
            <a:avLst/>
          </a:prstGeom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548D7C36-F1B3-5946-AE8B-5974B47E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752" y="4097698"/>
            <a:ext cx="2071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Erik Erikson</a:t>
            </a:r>
            <a:endParaRPr lang="el-GR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  (1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902</a:t>
            </a: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-19</a:t>
            </a: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94</a:t>
            </a: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32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933" y="4792000"/>
            <a:ext cx="2016125" cy="866775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  <a:t>Jean Piaget</a:t>
            </a:r>
            <a:r>
              <a:rPr lang="el-GR" sz="1800" dirty="0">
                <a:solidFill>
                  <a:srgbClr val="FFCC66"/>
                </a:solidFill>
                <a:latin typeface="Calibri" panose="020F0502020204030204" pitchFamily="34" charset="0"/>
              </a:rPr>
              <a:t>,</a:t>
            </a:r>
            <a:br>
              <a:rPr lang="el-GR" sz="1800" dirty="0">
                <a:solidFill>
                  <a:srgbClr val="FFCC66"/>
                </a:solidFill>
                <a:latin typeface="Calibri" panose="020F0502020204030204" pitchFamily="34" charset="0"/>
              </a:rPr>
            </a:br>
            <a:r>
              <a:rPr lang="el-GR" sz="1800" dirty="0">
                <a:latin typeface="Calibri" panose="020F0502020204030204" pitchFamily="34" charset="0"/>
              </a:rPr>
              <a:t>φιλόσοφος, αναπτυξιακός ψυχολόγος</a:t>
            </a:r>
            <a:b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FFCC66"/>
                </a:solidFill>
                <a:latin typeface="Calibri" panose="020F0502020204030204" pitchFamily="34" charset="0"/>
              </a:rPr>
              <a:t>1896-1980</a:t>
            </a:r>
            <a:endParaRPr lang="el-GR" sz="1800" dirty="0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174085" name="Picture 5" descr="pia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33" y="1377335"/>
            <a:ext cx="24479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34751" y="104435"/>
            <a:ext cx="10796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4. η </a:t>
            </a: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A</a:t>
            </a:r>
            <a:r>
              <a:rPr lang="el-GR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ναπτυξη</a:t>
            </a: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ως γνωστική </a:t>
            </a:r>
            <a:r>
              <a:rPr lang="el-GR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αλλαγ</a:t>
            </a:r>
            <a:r>
              <a:rPr lang="en-US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ή</a:t>
            </a: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J</a:t>
            </a: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.</a:t>
            </a: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PIAGET</a:t>
            </a:r>
            <a:endParaRPr lang="el-GR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387442" y="1505125"/>
            <a:ext cx="82114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H </a:t>
            </a:r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θεωρία της γνωστικής ανάπτυξης</a:t>
            </a:r>
            <a:r>
              <a:rPr lang="en-US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: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Τα παιδιά κατασκευάζουν ενεργητικά 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την κατανόηση του κόσμου &amp; περνούν 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από 4 στάδια γνωστικής ανάπτυξης</a:t>
            </a:r>
          </a:p>
          <a:p>
            <a:pPr>
              <a:defRPr/>
            </a:pPr>
            <a:endParaRPr lang="el-GR" sz="2400" dirty="0"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Δυο διαδικασίες προσαρμογής</a:t>
            </a:r>
            <a:r>
              <a:rPr lang="en-US" sz="2400" dirty="0">
                <a:latin typeface="Calibri" panose="020F0502020204030204" pitchFamily="34" charset="0"/>
                <a:cs typeface="Calibri"/>
              </a:rPr>
              <a:t>: </a:t>
            </a:r>
          </a:p>
          <a:p>
            <a:pPr>
              <a:defRPr/>
            </a:pPr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η αφομοίωση (</a:t>
            </a:r>
            <a:r>
              <a:rPr lang="en-US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assimilation) =</a:t>
            </a:r>
            <a:r>
              <a:rPr lang="el-GR" sz="2400" dirty="0">
                <a:latin typeface="Calibri" panose="020F0502020204030204" pitchFamily="34" charset="0"/>
                <a:cs typeface="Calibri"/>
              </a:rPr>
              <a:t>η διαδικασία ενσωμάτωσης νέων </a:t>
            </a:r>
            <a:endParaRPr lang="en-GB" sz="2400" dirty="0"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Πληροφοριών στις υπάρχουσες γνώσεις  και η </a:t>
            </a:r>
            <a:endParaRPr lang="en-US" sz="2400" dirty="0">
              <a:latin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συμμόρφωση ή προσαρμογή (</a:t>
            </a:r>
            <a:r>
              <a:rPr lang="en-US" sz="2400" dirty="0" err="1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accomodation</a:t>
            </a:r>
            <a:r>
              <a:rPr lang="en-US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)</a:t>
            </a:r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  <a:cs typeface="Calibri"/>
              </a:rPr>
              <a:t>=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Η διαδικασία προσαρμογής των γνώσεων 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προκειμένου να ταιριάζουν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  <a:cs typeface="Calibri"/>
              </a:rPr>
              <a:t> με τις νέες γνώσεις &amp; πληροφορίες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endParaRPr lang="el-GR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0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0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0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0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0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0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0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0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0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0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0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276243" y="214365"/>
            <a:ext cx="7300525" cy="584775"/>
          </a:xfrm>
          <a:prstGeom prst="rect">
            <a:avLst/>
          </a:prstGeom>
          <a:solidFill>
            <a:srgbClr val="151FE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Ι. Αισθητήριο</a:t>
            </a:r>
            <a:r>
              <a:rPr lang="en-US" sz="3200" b="1" dirty="0">
                <a:solidFill>
                  <a:srgbClr val="FFCC66"/>
                </a:solidFill>
                <a:latin typeface="Calibri"/>
                <a:cs typeface="Calibri"/>
              </a:rPr>
              <a:t>-</a:t>
            </a: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κινητικό στάδιο 0-2 χρονών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276243" y="868361"/>
            <a:ext cx="4884015" cy="5632311"/>
          </a:xfrm>
          <a:prstGeom prst="rect">
            <a:avLst/>
          </a:prstGeom>
          <a:solidFill>
            <a:srgbClr val="151FE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Κατανόηση του κόσμου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μέσα από το συντονισμό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αισθητηριακών εμπειριών με 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σωματικές κινήσεις</a:t>
            </a:r>
            <a:r>
              <a:rPr lang="en-US" sz="2400" dirty="0">
                <a:latin typeface="Calibri"/>
                <a:cs typeface="Calibri"/>
              </a:rPr>
              <a:t>:</a:t>
            </a:r>
            <a:endParaRPr lang="el-GR" sz="2400" dirty="0">
              <a:latin typeface="Calibri"/>
              <a:cs typeface="Calibri"/>
            </a:endParaRPr>
          </a:p>
          <a:p>
            <a:pPr>
              <a:defRPr/>
            </a:pPr>
            <a:endParaRPr lang="en-US" sz="2400" dirty="0">
              <a:latin typeface="Calibri"/>
              <a:cs typeface="Calibri"/>
            </a:endParaRPr>
          </a:p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0-6 </a:t>
            </a:r>
            <a:r>
              <a:rPr lang="el-GR" sz="2400" dirty="0" err="1">
                <a:solidFill>
                  <a:srgbClr val="FFC000"/>
                </a:solidFill>
                <a:latin typeface="Calibri"/>
                <a:cs typeface="Calibri"/>
              </a:rPr>
              <a:t>εβδ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:    </a:t>
            </a:r>
            <a:r>
              <a:rPr lang="el-GR" sz="2400" dirty="0">
                <a:latin typeface="Calibri"/>
                <a:cs typeface="Calibri"/>
              </a:rPr>
              <a:t>Αντανακλαστικά</a:t>
            </a:r>
          </a:p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6 εβδ-4 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: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l-GR" sz="2400" dirty="0" err="1">
                <a:latin typeface="Calibri"/>
                <a:cs typeface="Calibri"/>
              </a:rPr>
              <a:t>Ρουτίνες</a:t>
            </a:r>
            <a:endParaRPr lang="el-GR" sz="2400" dirty="0">
              <a:latin typeface="Calibri"/>
              <a:cs typeface="Calibri"/>
            </a:endParaRPr>
          </a:p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4-9 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:   </a:t>
            </a:r>
            <a:r>
              <a:rPr lang="el-GR" sz="2400" dirty="0">
                <a:latin typeface="Calibri"/>
                <a:cs typeface="Calibri"/>
              </a:rPr>
              <a:t>Συντονισμός όρασης &amp; </a:t>
            </a:r>
            <a:endParaRPr lang="en-GB" sz="2400" dirty="0">
              <a:latin typeface="Calibri"/>
              <a:cs typeface="Calibri"/>
            </a:endParaRP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             κίνησης</a:t>
            </a:r>
          </a:p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9-12 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:  </a:t>
            </a:r>
            <a:r>
              <a:rPr lang="en-US" sz="2400" dirty="0">
                <a:latin typeface="Calibri"/>
                <a:cs typeface="Calibri"/>
              </a:rPr>
              <a:t>M</a:t>
            </a:r>
            <a:r>
              <a:rPr lang="el-GR" sz="2400" dirty="0">
                <a:latin typeface="Calibri"/>
                <a:cs typeface="Calibri"/>
              </a:rPr>
              <a:t>ονιμότητα των </a:t>
            </a:r>
            <a:r>
              <a:rPr lang="en-GB" sz="2400" dirty="0">
                <a:latin typeface="Calibri"/>
                <a:cs typeface="Calibri"/>
              </a:rPr>
              <a:t>  </a:t>
            </a:r>
          </a:p>
          <a:p>
            <a:pPr>
              <a:defRPr/>
            </a:pPr>
            <a:r>
              <a:rPr lang="en-GB" sz="2400" dirty="0">
                <a:latin typeface="Calibri"/>
                <a:cs typeface="Calibri"/>
              </a:rPr>
              <a:t>               </a:t>
            </a:r>
            <a:r>
              <a:rPr lang="el-GR" sz="2400" dirty="0">
                <a:latin typeface="Calibri"/>
                <a:cs typeface="Calibri"/>
              </a:rPr>
              <a:t>αντικειμένων</a:t>
            </a:r>
          </a:p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12-18 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: </a:t>
            </a:r>
            <a:r>
              <a:rPr lang="el-GR" sz="2400" dirty="0">
                <a:latin typeface="Calibri"/>
                <a:cs typeface="Calibri"/>
              </a:rPr>
              <a:t>Ανακάλυψη νέων τρόπων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                για την επίτευξη στόχων</a:t>
            </a:r>
          </a:p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18-24 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: </a:t>
            </a:r>
            <a:r>
              <a:rPr lang="el-GR" sz="2400" dirty="0">
                <a:latin typeface="Calibri"/>
                <a:cs typeface="Calibri"/>
              </a:rPr>
              <a:t>Έναρξη συμβολικής </a:t>
            </a:r>
          </a:p>
          <a:p>
            <a:pPr>
              <a:defRPr/>
            </a:pPr>
            <a:r>
              <a:rPr lang="el-GR" sz="2400" dirty="0">
                <a:latin typeface="Calibri"/>
                <a:cs typeface="Calibri"/>
              </a:rPr>
              <a:t>              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 αναπαράστασης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3684C6D-04C5-2A48-8713-C3C3A547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308" y="1259455"/>
            <a:ext cx="663874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ΙΙ. Προλειτουργικό στάδιο 2-7 χρονών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41B0092-D3DA-5F45-946C-B122CD81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309" y="1877418"/>
            <a:ext cx="663874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Συμβολική σκέψη</a:t>
            </a:r>
            <a:r>
              <a:rPr lang="en-US" sz="2400" dirty="0">
                <a:solidFill>
                  <a:srgbClr val="FFCC66"/>
                </a:solidFill>
                <a:latin typeface="Calibri"/>
                <a:cs typeface="Calibri"/>
              </a:rPr>
              <a:t>: </a:t>
            </a:r>
            <a:r>
              <a:rPr lang="el-GR" sz="2400" dirty="0">
                <a:latin typeface="Calibri"/>
                <a:cs typeface="Calibri"/>
              </a:rPr>
              <a:t>Το παιδί αναπαριστά τον κόσμο με λέξεις και εικόνες</a:t>
            </a:r>
            <a:endParaRPr lang="en-US" sz="2400" dirty="0">
              <a:latin typeface="Calibri"/>
              <a:cs typeface="Calibri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latin typeface="Calibri"/>
                <a:cs typeface="Calibri"/>
              </a:rPr>
              <a:t>Δεν έχει την ικανότητα να εκτελέσει λογικές διεργασίες 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latin typeface="Calibri"/>
                <a:cs typeface="Calibri"/>
              </a:rPr>
              <a:t>Διάσπαρτες και λογικά μη κατάλληλες νοητικές λειτουργίες</a:t>
            </a:r>
          </a:p>
        </p:txBody>
      </p:sp>
    </p:spTree>
    <p:extLst>
      <p:ext uri="{BB962C8B-B14F-4D97-AF65-F5344CB8AC3E}">
        <p14:creationId xmlns:p14="http://schemas.microsoft.com/office/powerpoint/2010/main" val="229566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840" y="-99392"/>
            <a:ext cx="8229600" cy="1371600"/>
          </a:xfrm>
        </p:spPr>
        <p:txBody>
          <a:bodyPr>
            <a:normAutofit/>
          </a:bodyPr>
          <a:lstStyle/>
          <a:p>
            <a:pPr marL="54864" algn="ctr">
              <a:defRPr/>
            </a:pP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A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ΥΞΗΣΗ &amp; </a:t>
            </a: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(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ΝΕΥΡΟ)ΑΝΑΠΤΥΞΗ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2009" y="1688274"/>
            <a:ext cx="608612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</a:rPr>
              <a:t>Αύξηση: </a:t>
            </a: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σε μέγεθος στο ολικό σώμα ή μέρη του.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Ποσοτικές αλαγές.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Μέτρηση σε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Kg, m ..</a:t>
            </a: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</a:rPr>
              <a:t>Ανάπτυξη: </a:t>
            </a: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προοδευτική ανάπτυξη σε δεξιότητες και λειτουργικότητα.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Ποιοτικές αλλαγές, όλο και πιο σύνθετες, με στόχο την προσαρμογή. Μετριέται με «παρατηρήσεις»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rgbClr val="FFFFFF"/>
                </a:solidFill>
                <a:latin typeface="Calibri" panose="020F0502020204030204" pitchFamily="34" charset="0"/>
              </a:rPr>
              <a:t>ερωτηματολόγια, κλινικές συνεντεύξεις</a:t>
            </a:r>
          </a:p>
        </p:txBody>
      </p:sp>
    </p:spTree>
    <p:extLst>
      <p:ext uri="{BB962C8B-B14F-4D97-AF65-F5344CB8AC3E}">
        <p14:creationId xmlns:p14="http://schemas.microsoft.com/office/powerpoint/2010/main" val="208661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18455" y="278056"/>
            <a:ext cx="6396879" cy="5847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ΙΙΙ. Λειτουργικό στάδιο 7-11 χρονών 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218455" y="991090"/>
            <a:ext cx="4942379" cy="298543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Λογικοί συλλογισμοί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για συγκεκριμένα γεγονότα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αντί ενστικτώδους σκέψης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Ταξινόμηση αντικειμένων σε ομάδες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Εκτέλεση λειτουργιών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που έχει σκεφτεί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Όχι αφηρημένη σκέψη</a:t>
            </a:r>
          </a:p>
          <a:p>
            <a:pPr>
              <a:buFontTx/>
              <a:buChar char="•"/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8CF9714-F810-DC46-A6F4-E0B1F0F0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180" y="1021363"/>
            <a:ext cx="5792162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Ι</a:t>
            </a:r>
            <a:r>
              <a:rPr lang="en-US" sz="3200" b="1" dirty="0">
                <a:solidFill>
                  <a:srgbClr val="FFCC66"/>
                </a:solidFill>
                <a:latin typeface="Calibri"/>
                <a:cs typeface="Calibri"/>
              </a:rPr>
              <a:t>V. </a:t>
            </a: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Κανονικό λειτουργικό στάδιο </a:t>
            </a:r>
          </a:p>
          <a:p>
            <a:pPr algn="ctr">
              <a:defRPr/>
            </a:pP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11 χρονών-ενηλικίωση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4266703-7A7B-8F44-8CAB-FD295E8C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180" y="2192658"/>
            <a:ext cx="4365298" cy="446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Εφηβική συλλογιστική με πιο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αφηρημένο ιδεολογικό και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λογικό τρόπο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Σκέψη πέρα από τις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συμπαγείς εμπειρίες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Διαμόρφωση εικόνων και ιδεών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ιδανικών καταστάσεων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Διαμορφώνουν υποθετικά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σενάρια για το μέλλον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Αναπτύσσουν  υποθέσεις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και τις ελέγχουν επαγωγικά</a:t>
            </a:r>
          </a:p>
          <a:p>
            <a:pPr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8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0DB0A4-08BC-FC47-A69E-754484707339}"/>
              </a:ext>
            </a:extLst>
          </p:cNvPr>
          <p:cNvGrpSpPr/>
          <p:nvPr/>
        </p:nvGrpSpPr>
        <p:grpSpPr>
          <a:xfrm>
            <a:off x="193346" y="1449464"/>
            <a:ext cx="3443635" cy="5409265"/>
            <a:chOff x="193346" y="1449464"/>
            <a:chExt cx="3443635" cy="5409265"/>
          </a:xfrm>
        </p:grpSpPr>
        <p:pic>
          <p:nvPicPr>
            <p:cNvPr id="444418" name="Picture 2" descr="A Smiling Baby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4647" t="8265" b="-6678"/>
            <a:stretch/>
          </p:blipFill>
          <p:spPr bwMode="auto">
            <a:xfrm>
              <a:off x="193346" y="1449464"/>
              <a:ext cx="3295236" cy="2822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4419" name="Text Box 3"/>
            <p:cNvSpPr txBox="1">
              <a:spLocks noChangeArrowheads="1"/>
            </p:cNvSpPr>
            <p:nvPr/>
          </p:nvSpPr>
          <p:spPr bwMode="auto">
            <a:xfrm>
              <a:off x="193346" y="4181073"/>
              <a:ext cx="3443635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Χαμόγελο</a:t>
              </a:r>
              <a:r>
                <a:rPr lang="en-US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 </a:t>
              </a:r>
              <a:endPara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αυθόρμητο ή 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σχεδόν αντανακλαστικό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στα νεογνά  </a:t>
              </a:r>
            </a:p>
            <a:p>
              <a:pPr>
                <a:defRPr/>
              </a:pPr>
              <a:r>
                <a:rPr lang="el-GR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κοινωνικό,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σαν απάντηση 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σε κοινωνικό ερέθισμα</a:t>
              </a:r>
            </a:p>
            <a:p>
              <a:pPr>
                <a:defRPr/>
              </a:pP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6-8 εβδομάδες</a:t>
              </a:r>
            </a:p>
          </p:txBody>
        </p:sp>
      </p:grp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229949" y="133892"/>
            <a:ext cx="74502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ΣΤΑΔΙΑ &amp; ΟΡΟΣΗΜΑ ΤΗΣ ΑΝΑΠΤΥΞΗΣ</a:t>
            </a:r>
          </a:p>
          <a:p>
            <a:pPr>
              <a:defRPr/>
            </a:pPr>
            <a:r>
              <a:rPr lang="el-GR" sz="3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Επικοινωνία-Κοινωνική ανάπτυξη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92C1C-CB91-DE4A-949B-78562C21F9A2}"/>
              </a:ext>
            </a:extLst>
          </p:cNvPr>
          <p:cNvGrpSpPr/>
          <p:nvPr/>
        </p:nvGrpSpPr>
        <p:grpSpPr>
          <a:xfrm>
            <a:off x="4706797" y="1429988"/>
            <a:ext cx="3212765" cy="4089913"/>
            <a:chOff x="2155690" y="1241647"/>
            <a:chExt cx="3212765" cy="4089913"/>
          </a:xfrm>
        </p:grpSpPr>
        <p:pic>
          <p:nvPicPr>
            <p:cNvPr id="8" name="Picture 2" descr="A Baby Waving Bye-Bye">
              <a:extLst>
                <a:ext uri="{FF2B5EF4-FFF2-40B4-BE49-F238E27FC236}">
                  <a16:creationId xmlns:a16="http://schemas.microsoft.com/office/drawing/2014/main" id="{8E13C1C4-2FA1-4C46-B9FB-6C8A418C9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5690" y="1241647"/>
              <a:ext cx="3000396" cy="28432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81F14C37-D87B-5044-915F-329801342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6938" y="4500563"/>
              <a:ext cx="320151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Κάνει </a:t>
              </a:r>
              <a:r>
                <a:rPr lang="el-GR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γειά</a:t>
              </a:r>
              <a:r>
                <a: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, χειρονομίες,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δείχνει, 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:</a:t>
              </a:r>
              <a:r>
                <a: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7-14 μήνες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736C-D4C0-6942-9440-5C0BC3ED7D99}"/>
              </a:ext>
            </a:extLst>
          </p:cNvPr>
          <p:cNvGrpSpPr/>
          <p:nvPr/>
        </p:nvGrpSpPr>
        <p:grpSpPr>
          <a:xfrm>
            <a:off x="8582792" y="1334221"/>
            <a:ext cx="3416909" cy="5377760"/>
            <a:chOff x="6744072" y="908720"/>
            <a:chExt cx="3732332" cy="5377760"/>
          </a:xfrm>
        </p:grpSpPr>
        <p:pic>
          <p:nvPicPr>
            <p:cNvPr id="11" name="Picture 5" descr="A Baby's First Words are Usually Mama or Dada">
              <a:extLst>
                <a:ext uri="{FF2B5EF4-FFF2-40B4-BE49-F238E27FC236}">
                  <a16:creationId xmlns:a16="http://schemas.microsoft.com/office/drawing/2014/main" id="{512FA406-B9FC-7440-A05B-D8C11F2EF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4072" y="908720"/>
              <a:ext cx="3071834" cy="2757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F9CF9A89-AB33-9545-9B91-A0FC26B3F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72" y="3978156"/>
              <a:ext cx="373233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Πριν μιλήσει: απλές συλλαβές «</a:t>
              </a:r>
              <a:r>
                <a:rPr lang="el-G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μπαμπαλίζει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» 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Στους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6-9 μήνες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μπορεί να πει λέξη 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αλλά σωστά και με νόημα στους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7-13 μήνες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0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C7079E-76EC-414F-972C-E18D462BA502}"/>
              </a:ext>
            </a:extLst>
          </p:cNvPr>
          <p:cNvGrpSpPr/>
          <p:nvPr/>
        </p:nvGrpSpPr>
        <p:grpSpPr>
          <a:xfrm>
            <a:off x="316395" y="1111328"/>
            <a:ext cx="3384550" cy="3731236"/>
            <a:chOff x="1042591" y="1056969"/>
            <a:chExt cx="3384550" cy="3020498"/>
          </a:xfrm>
        </p:grpSpPr>
        <p:pic>
          <p:nvPicPr>
            <p:cNvPr id="446466" name="Picture 2" descr="rolling_over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1890" t="21153" r="1213" b="9372"/>
            <a:stretch/>
          </p:blipFill>
          <p:spPr bwMode="auto">
            <a:xfrm>
              <a:off x="1042591" y="1056969"/>
              <a:ext cx="2602648" cy="21650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6467" name="Text Box 3"/>
            <p:cNvSpPr txBox="1">
              <a:spLocks noChangeArrowheads="1"/>
            </p:cNvSpPr>
            <p:nvPr/>
          </p:nvSpPr>
          <p:spPr bwMode="auto">
            <a:xfrm>
              <a:off x="1042591" y="3246470"/>
              <a:ext cx="33845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Γυρίζει πρηνή-ύπτια θέση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2-6 μ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715A3B-7110-294D-BDB1-922F0FF42428}"/>
              </a:ext>
            </a:extLst>
          </p:cNvPr>
          <p:cNvGrpSpPr/>
          <p:nvPr/>
        </p:nvGrpSpPr>
        <p:grpSpPr>
          <a:xfrm>
            <a:off x="3022856" y="1870120"/>
            <a:ext cx="2850144" cy="3230407"/>
            <a:chOff x="3754157" y="3010486"/>
            <a:chExt cx="2231951" cy="2890659"/>
          </a:xfrm>
        </p:grpSpPr>
        <p:pic>
          <p:nvPicPr>
            <p:cNvPr id="446468" name="Picture 4" descr="A Baby Sitting Up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7783" t="4903" r="22412" b="6687"/>
            <a:stretch/>
          </p:blipFill>
          <p:spPr bwMode="auto">
            <a:xfrm>
              <a:off x="3896876" y="3010486"/>
              <a:ext cx="1976691" cy="2419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6469" name="Text Box 5"/>
            <p:cNvSpPr txBox="1">
              <a:spLocks noChangeArrowheads="1"/>
            </p:cNvSpPr>
            <p:nvPr/>
          </p:nvSpPr>
          <p:spPr bwMode="auto">
            <a:xfrm>
              <a:off x="3754157" y="5439480"/>
              <a:ext cx="22319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Κάθεται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  <a:r>
                <a:rPr lang="en-US" sz="24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n-US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5-7.5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</a:t>
              </a:r>
            </a:p>
          </p:txBody>
        </p:sp>
      </p:grp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289402" y="126749"/>
            <a:ext cx="3801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Αδρή Κινητικότητα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84B10-D3C9-5248-B67E-DDB166E30914}"/>
              </a:ext>
            </a:extLst>
          </p:cNvPr>
          <p:cNvGrpSpPr/>
          <p:nvPr/>
        </p:nvGrpSpPr>
        <p:grpSpPr>
          <a:xfrm>
            <a:off x="5604527" y="2576255"/>
            <a:ext cx="3421642" cy="3612060"/>
            <a:chOff x="5604527" y="2576255"/>
            <a:chExt cx="3421642" cy="3612060"/>
          </a:xfrm>
        </p:grpSpPr>
        <p:pic>
          <p:nvPicPr>
            <p:cNvPr id="7" name="Picture 2" descr="standing_with_support">
              <a:extLst>
                <a:ext uri="{FF2B5EF4-FFF2-40B4-BE49-F238E27FC236}">
                  <a16:creationId xmlns:a16="http://schemas.microsoft.com/office/drawing/2014/main" id="{C4185352-3472-334A-B923-88815D65A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7436" y="2576255"/>
              <a:ext cx="2831380" cy="2411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079D442E-B44A-0040-BCC1-81AB84337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527" y="4987986"/>
              <a:ext cx="342164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Στηρίζεται στο βάρος του 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με υποστήριξη</a:t>
              </a:r>
            </a:p>
            <a:p>
              <a:pPr>
                <a:defRPr/>
              </a:pP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8-10 μήνες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17B455-DCCE-774E-A0D5-607E7D8EBC76}"/>
              </a:ext>
            </a:extLst>
          </p:cNvPr>
          <p:cNvGrpSpPr/>
          <p:nvPr/>
        </p:nvGrpSpPr>
        <p:grpSpPr>
          <a:xfrm>
            <a:off x="9013844" y="3290153"/>
            <a:ext cx="3097213" cy="3567847"/>
            <a:chOff x="9013844" y="3290153"/>
            <a:chExt cx="3097213" cy="3567847"/>
          </a:xfrm>
        </p:grpSpPr>
        <p:pic>
          <p:nvPicPr>
            <p:cNvPr id="9" name="Picture 6" descr="A Baby's First Steps">
              <a:extLst>
                <a:ext uri="{FF2B5EF4-FFF2-40B4-BE49-F238E27FC236}">
                  <a16:creationId xmlns:a16="http://schemas.microsoft.com/office/drawing/2014/main" id="{10D5C47A-8AA5-E04D-B3F9-231599F5E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13844" y="3290153"/>
              <a:ext cx="3097213" cy="2736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47C606F1-1EBE-D34F-B7CC-FB12C382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4879" y="6027003"/>
              <a:ext cx="21551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Πρώτα</a:t>
              </a:r>
              <a:r>
                <a:rPr lang="el-GR" sz="2400" dirty="0">
                  <a:latin typeface="Calibri"/>
                  <a:cs typeface="Calibri"/>
                </a:rPr>
                <a:t>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βήματα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11-15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μηνών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1" name="Picture 3" descr="A Baby Picking Up Cereal with a Pincer Gras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16069"/>
            <a:ext cx="3214710" cy="2881312"/>
          </a:xfrm>
          <a:effectLst>
            <a:softEdge rad="112500"/>
          </a:effectLst>
        </p:spPr>
      </p:pic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153052" y="3995100"/>
            <a:ext cx="306165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Pincer grasp</a:t>
            </a: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(</a:t>
            </a:r>
            <a:r>
              <a:rPr lang="el-GR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διποδική</a:t>
            </a: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σύλληψη)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</a:t>
            </a:r>
          </a:p>
          <a:p>
            <a:pPr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Πριν χρησιμοποιήσουν τον</a:t>
            </a:r>
          </a:p>
          <a:p>
            <a:pPr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αντίχειρα-δείκτη για να πιάσουν</a:t>
            </a:r>
          </a:p>
          <a:p>
            <a:pPr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μικρά αντικείμενα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</a:t>
            </a:r>
            <a:r>
              <a:rPr lang="el-G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7-11-μήνες)</a:t>
            </a:r>
          </a:p>
          <a:p>
            <a:pPr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πιάνουν με έναν πιο ανώριμο τρόπο</a:t>
            </a: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392157" y="243880"/>
            <a:ext cx="3824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Λεπτή κινητικότητα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682E51-B100-1842-85B4-B26DE1AF9B16}"/>
              </a:ext>
            </a:extLst>
          </p:cNvPr>
          <p:cNvGrpSpPr/>
          <p:nvPr/>
        </p:nvGrpSpPr>
        <p:grpSpPr>
          <a:xfrm>
            <a:off x="3198661" y="2087572"/>
            <a:ext cx="3127375" cy="3815056"/>
            <a:chOff x="4686317" y="890211"/>
            <a:chExt cx="3127375" cy="3815056"/>
          </a:xfrm>
        </p:grpSpPr>
        <p:pic>
          <p:nvPicPr>
            <p:cNvPr id="452614" name="Picture 6" descr="A Toddler Eating with a Spoon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6317" y="890211"/>
              <a:ext cx="3127375" cy="2952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2615" name="Text Box 7"/>
            <p:cNvSpPr txBox="1">
              <a:spLocks noChangeArrowheads="1"/>
            </p:cNvSpPr>
            <p:nvPr/>
          </p:nvSpPr>
          <p:spPr bwMode="auto">
            <a:xfrm>
              <a:off x="5060497" y="3997381"/>
              <a:ext cx="211955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Τρώει με κουτάλι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 </a:t>
              </a:r>
              <a:endPara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13-21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μήνες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CB1A60-21B0-C24F-ACDF-885FDBF6B96F}"/>
              </a:ext>
            </a:extLst>
          </p:cNvPr>
          <p:cNvGrpSpPr/>
          <p:nvPr/>
        </p:nvGrpSpPr>
        <p:grpSpPr>
          <a:xfrm>
            <a:off x="8637291" y="3664381"/>
            <a:ext cx="3468914" cy="3060722"/>
            <a:chOff x="6383339" y="1844675"/>
            <a:chExt cx="3240087" cy="3737254"/>
          </a:xfrm>
        </p:grpSpPr>
        <p:pic>
          <p:nvPicPr>
            <p:cNvPr id="9" name="Picture 4" descr="A Child Writing His Letters">
              <a:extLst>
                <a:ext uri="{FF2B5EF4-FFF2-40B4-BE49-F238E27FC236}">
                  <a16:creationId xmlns:a16="http://schemas.microsoft.com/office/drawing/2014/main" id="{DAD6BFC3-6E9A-4046-95E4-1DEE88AF9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3339" y="1844675"/>
              <a:ext cx="3240087" cy="2649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CFA2E82-95C0-444C-9005-5D302B4A7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448" y="4567251"/>
              <a:ext cx="2733769" cy="101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Γράφει γράμματα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 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5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χρονών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6B21F2-F0DB-954C-9518-4351764A7877}"/>
              </a:ext>
            </a:extLst>
          </p:cNvPr>
          <p:cNvGrpSpPr/>
          <p:nvPr/>
        </p:nvGrpSpPr>
        <p:grpSpPr>
          <a:xfrm>
            <a:off x="6309987" y="62627"/>
            <a:ext cx="4214813" cy="4988196"/>
            <a:chOff x="6096001" y="1500175"/>
            <a:chExt cx="4214813" cy="4988196"/>
          </a:xfrm>
        </p:grpSpPr>
        <p:pic>
          <p:nvPicPr>
            <p:cNvPr id="12" name="Picture 4" descr="A Toddler Making a Tower of Blocks">
              <a:extLst>
                <a:ext uri="{FF2B5EF4-FFF2-40B4-BE49-F238E27FC236}">
                  <a16:creationId xmlns:a16="http://schemas.microsoft.com/office/drawing/2014/main" id="{5AE68651-D9B2-B54D-84A1-7BD24D1D5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10315" y="1500175"/>
              <a:ext cx="3095625" cy="2519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DB3F1B06-A109-8847-B9BC-6D2E74AAA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1" y="3933826"/>
              <a:ext cx="4214813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Πύργος κύβων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  <a:endPara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l-GR" sz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Οπτικοκινητικός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συντονισμός/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ικανότητα επίλυσης προβλημάτων</a:t>
              </a:r>
              <a:endPara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2 </a:t>
              </a: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κύβοι,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15-21</a:t>
              </a:r>
              <a:r>
                <a:rPr lang="el-GR" sz="20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μήνες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4 κύβοι,</a:t>
              </a:r>
              <a:r>
                <a:rPr lang="el-GR" sz="20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17-24</a:t>
              </a: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μήνες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6 κύβοι,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18-30</a:t>
              </a: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μήνες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8 κύβοι,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24-36</a:t>
              </a: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μήνες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9 κύβοι,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μετά τα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2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5AE60A-E9D4-8346-B815-CE2936134A41}"/>
              </a:ext>
            </a:extLst>
          </p:cNvPr>
          <p:cNvGrpSpPr/>
          <p:nvPr/>
        </p:nvGrpSpPr>
        <p:grpSpPr>
          <a:xfrm>
            <a:off x="1641089" y="1351846"/>
            <a:ext cx="4482126" cy="5152743"/>
            <a:chOff x="2381250" y="1374124"/>
            <a:chExt cx="3603038" cy="5152743"/>
          </a:xfrm>
        </p:grpSpPr>
        <p:pic>
          <p:nvPicPr>
            <p:cNvPr id="454658" name="Picture 2" descr="Pretend Pl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4624" y="1374124"/>
              <a:ext cx="2771775" cy="30241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4659" name="Text Box 3"/>
            <p:cNvSpPr txBox="1">
              <a:spLocks noChangeArrowheads="1"/>
            </p:cNvSpPr>
            <p:nvPr/>
          </p:nvSpPr>
          <p:spPr bwMode="auto">
            <a:xfrm>
              <a:off x="2381250" y="4587875"/>
              <a:ext cx="360303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Παιχνίδι προσποίησης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αρχίζουν να μιμούνται 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τους γονείς τους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στην ηλικία των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18 μηνών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Στη συνέχεια αναλαμβάνουν πιο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πολύπλοκους ρόλους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6566E6-D1F9-5443-A16D-77FCABDF9378}"/>
              </a:ext>
            </a:extLst>
          </p:cNvPr>
          <p:cNvGrpSpPr/>
          <p:nvPr/>
        </p:nvGrpSpPr>
        <p:grpSpPr>
          <a:xfrm>
            <a:off x="6889295" y="1388443"/>
            <a:ext cx="4110356" cy="5138424"/>
            <a:chOff x="6219825" y="1388443"/>
            <a:chExt cx="4110356" cy="5138424"/>
          </a:xfrm>
        </p:grpSpPr>
        <p:pic>
          <p:nvPicPr>
            <p:cNvPr id="454660" name="Picture 4" descr="parallel_pl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6041" y="1388443"/>
              <a:ext cx="2824163" cy="30241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4661" name="Text Box 5"/>
            <p:cNvSpPr txBox="1">
              <a:spLocks noChangeArrowheads="1"/>
            </p:cNvSpPr>
            <p:nvPr/>
          </p:nvSpPr>
          <p:spPr bwMode="auto">
            <a:xfrm>
              <a:off x="6219825" y="4587875"/>
              <a:ext cx="4110356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Παράλληλο παιχνίδι</a:t>
              </a: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Στο παιχνίδι με συνομηλίκους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σπάνια παίζουν ομαδικά πριν 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την ηλικία των </a:t>
              </a: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3 χρόνων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Ο καθένας παίζει το δικό του παιχνίδι</a:t>
              </a:r>
            </a:p>
            <a:p>
              <a:pPr>
                <a:defRPr/>
              </a:pPr>
              <a:r>
                <a:rPr lang="el-GR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παράλληλα με τους άλλους</a:t>
              </a:r>
            </a:p>
          </p:txBody>
        </p:sp>
      </p:grp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439693" y="264401"/>
            <a:ext cx="19415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Παιχνίδι</a:t>
            </a:r>
          </a:p>
        </p:txBody>
      </p:sp>
    </p:spTree>
    <p:extLst>
      <p:ext uri="{BB962C8B-B14F-4D97-AF65-F5344CB8AC3E}">
        <p14:creationId xmlns:p14="http://schemas.microsoft.com/office/powerpoint/2010/main" val="35356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72F1A0-E39E-5045-A373-823B3D82C011}"/>
              </a:ext>
            </a:extLst>
          </p:cNvPr>
          <p:cNvGrpSpPr/>
          <p:nvPr/>
        </p:nvGrpSpPr>
        <p:grpSpPr>
          <a:xfrm>
            <a:off x="1414237" y="1729024"/>
            <a:ext cx="2987675" cy="3742616"/>
            <a:chOff x="2393951" y="1693719"/>
            <a:chExt cx="2987675" cy="3742616"/>
          </a:xfrm>
        </p:grpSpPr>
        <p:pic>
          <p:nvPicPr>
            <p:cNvPr id="456706" name="Picture 2" descr="walking_up_st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951" y="1693719"/>
              <a:ext cx="2987675" cy="2505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6707" name="Text Box 3"/>
            <p:cNvSpPr txBox="1">
              <a:spLocks noChangeArrowheads="1"/>
            </p:cNvSpPr>
            <p:nvPr/>
          </p:nvSpPr>
          <p:spPr bwMode="auto">
            <a:xfrm>
              <a:off x="2396561" y="4605338"/>
              <a:ext cx="26096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Ανέβασμα σκάλας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 </a:t>
              </a:r>
              <a:endPara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n-US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14-22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μηνών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2E8309-602D-0D4F-B79D-24B20C29F568}"/>
              </a:ext>
            </a:extLst>
          </p:cNvPr>
          <p:cNvGrpSpPr/>
          <p:nvPr/>
        </p:nvGrpSpPr>
        <p:grpSpPr>
          <a:xfrm>
            <a:off x="5887812" y="1565739"/>
            <a:ext cx="5999388" cy="4076643"/>
            <a:chOff x="5381626" y="1729024"/>
            <a:chExt cx="5999388" cy="4076643"/>
          </a:xfrm>
        </p:grpSpPr>
        <p:pic>
          <p:nvPicPr>
            <p:cNvPr id="456708" name="Picture 4" descr="iStock_000001853510X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5677" y="1729024"/>
              <a:ext cx="3065462" cy="2592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6709" name="Text Box 5"/>
            <p:cNvSpPr txBox="1">
              <a:spLocks noChangeArrowheads="1"/>
            </p:cNvSpPr>
            <p:nvPr/>
          </p:nvSpPr>
          <p:spPr bwMode="auto">
            <a:xfrm>
              <a:off x="5381626" y="4605338"/>
              <a:ext cx="599938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Κάνει ποδήλατο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τρίκυκλο στα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3 χρόνια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Δίκυκλο με βοηθητικές ρόδες στα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4 χρόνια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Χωρίς βοηθητικές στα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5-6 χρόνια</a:t>
              </a:r>
            </a:p>
          </p:txBody>
        </p:sp>
      </p:grp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558382" y="297650"/>
            <a:ext cx="4419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Αδρή κινητικότητα ΙΙ</a:t>
            </a:r>
          </a:p>
        </p:txBody>
      </p:sp>
    </p:spTree>
    <p:extLst>
      <p:ext uri="{BB962C8B-B14F-4D97-AF65-F5344CB8AC3E}">
        <p14:creationId xmlns:p14="http://schemas.microsoft.com/office/powerpoint/2010/main" val="1816440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A Toddler Reading a Book and Pointing to Pictur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04432" y="922317"/>
            <a:ext cx="3163929" cy="2519363"/>
          </a:xfrm>
          <a:effectLst>
            <a:softEdge rad="112500"/>
          </a:effectLst>
        </p:spPr>
      </p:pic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2580195" y="3574595"/>
            <a:ext cx="22124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Δείχνει εικόνες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</a:t>
            </a:r>
          </a:p>
          <a:p>
            <a:pPr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18-24 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μήνες</a:t>
            </a:r>
          </a:p>
        </p:txBody>
      </p:sp>
      <p:sp>
        <p:nvSpPr>
          <p:cNvPr id="458759" name="Text Box 7"/>
          <p:cNvSpPr txBox="1">
            <a:spLocks noChangeArrowheads="1"/>
          </p:cNvSpPr>
          <p:nvPr/>
        </p:nvSpPr>
        <p:spPr bwMode="auto">
          <a:xfrm>
            <a:off x="2309783" y="214431"/>
            <a:ext cx="2753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Επικοινωνία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DD6ED-324B-0341-A1A8-767696C9E9C1}"/>
              </a:ext>
            </a:extLst>
          </p:cNvPr>
          <p:cNvGrpSpPr/>
          <p:nvPr/>
        </p:nvGrpSpPr>
        <p:grpSpPr>
          <a:xfrm>
            <a:off x="6015837" y="214431"/>
            <a:ext cx="6176163" cy="6643569"/>
            <a:chOff x="5890651" y="706577"/>
            <a:chExt cx="4420163" cy="6643569"/>
          </a:xfrm>
        </p:grpSpPr>
        <p:pic>
          <p:nvPicPr>
            <p:cNvPr id="458756" name="Picture 4" descr="A Toddler Making a Tower of Block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90651" y="1414463"/>
              <a:ext cx="3095625" cy="2519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8757" name="Text Box 5"/>
            <p:cNvSpPr txBox="1">
              <a:spLocks noChangeArrowheads="1"/>
            </p:cNvSpPr>
            <p:nvPr/>
          </p:nvSpPr>
          <p:spPr bwMode="auto">
            <a:xfrm>
              <a:off x="6096001" y="3933826"/>
              <a:ext cx="4214813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Πύργος κύβων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</a:t>
              </a:r>
              <a:endPara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l-G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Οπτικοκινητικός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συντονισμός/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ικανότητα επίλυσης προβλημάτων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endParaRPr>
            </a:p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2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κύβοι,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15-21</a:t>
              </a:r>
              <a:r>
                <a:rPr lang="el-GR" sz="24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μήνες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4 κύβοι,</a:t>
              </a:r>
              <a:r>
                <a:rPr lang="el-GR" sz="24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17-24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μήνες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6 κύβοι,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18-30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μήνες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8 κύβοι,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24-36</a:t>
              </a: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 μήνες</a:t>
              </a:r>
            </a:p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9 κύβοι, </a:t>
              </a:r>
              <a:r>
                <a:rPr lang="el-GR" sz="24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μετά τα 3</a:t>
              </a:r>
            </a:p>
          </p:txBody>
        </p:sp>
        <p:sp>
          <p:nvSpPr>
            <p:cNvPr id="458760" name="Text Box 8"/>
            <p:cNvSpPr txBox="1">
              <a:spLocks noChangeArrowheads="1"/>
            </p:cNvSpPr>
            <p:nvPr/>
          </p:nvSpPr>
          <p:spPr bwMode="auto">
            <a:xfrm>
              <a:off x="5890651" y="706577"/>
              <a:ext cx="28038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4000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Συντονισμός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05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A Preschooler Counting 'Little Piggies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1" y="1844675"/>
            <a:ext cx="33496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2711450" y="4797426"/>
            <a:ext cx="3103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Μέτρημα ως το 10 στα </a:t>
            </a:r>
          </a:p>
          <a:p>
            <a:pPr>
              <a:defRPr/>
            </a:pPr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4-5.5 χρονών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774A4B-1AB3-7D42-88B6-505908F296F4}"/>
              </a:ext>
            </a:extLst>
          </p:cNvPr>
          <p:cNvGrpSpPr/>
          <p:nvPr/>
        </p:nvGrpSpPr>
        <p:grpSpPr>
          <a:xfrm>
            <a:off x="6383339" y="1844675"/>
            <a:ext cx="3833350" cy="3414416"/>
            <a:chOff x="6383339" y="1844675"/>
            <a:chExt cx="3833350" cy="3414416"/>
          </a:xfrm>
        </p:grpSpPr>
        <p:pic>
          <p:nvPicPr>
            <p:cNvPr id="460804" name="Picture 4" descr="A Child Writing His Letter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3339" y="1844675"/>
              <a:ext cx="3240087" cy="2649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60805" name="Text Box 5"/>
            <p:cNvSpPr txBox="1">
              <a:spLocks noChangeArrowheads="1"/>
            </p:cNvSpPr>
            <p:nvPr/>
          </p:nvSpPr>
          <p:spPr bwMode="auto">
            <a:xfrm>
              <a:off x="6456364" y="4797426"/>
              <a:ext cx="3760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Γράφει γράμματα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: </a:t>
              </a:r>
              <a:r>
                <a:rPr lang="en-US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5 </a:t>
              </a:r>
              <a:r>
                <a:rPr lang="el-GR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χρονών</a:t>
              </a:r>
            </a:p>
          </p:txBody>
        </p:sp>
      </p:grpSp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1847528" y="548681"/>
            <a:ext cx="8459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Γνωστικές λειτουργίες, Λεπτή κινητικότητα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1581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248" y="715464"/>
            <a:ext cx="6606480" cy="4134658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Κοινωνικός τομέας:  </a:t>
            </a:r>
            <a:endParaRPr lang="en-US" sz="240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προσπαθούν να κοιτάξουν το γονέα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ξεκινούν να αναγνωρίζουν το γονέα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ξεκινούν να χαμογελούν σε ανθρώπους     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ξεκινούν να παρακολουθούν αντικείμενα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ξεκινούν να χαίρονται &amp; να εκδηλώνουν τις επιθυμίες τους με φωνές/κλάμα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Γλώσσα-επικοινωνία: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βγάζουν ήχους-απλές φωνούλες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γυρνούν το κεφάλι στους ήχους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831" y="128789"/>
            <a:ext cx="275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ΔΥΟ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9EA20-2806-3044-A5E4-EFA52C4A9B46}"/>
              </a:ext>
            </a:extLst>
          </p:cNvPr>
          <p:cNvSpPr/>
          <p:nvPr/>
        </p:nvSpPr>
        <p:spPr>
          <a:xfrm>
            <a:off x="5629557" y="4385130"/>
            <a:ext cx="5577167" cy="2103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 err="1">
                <a:solidFill>
                  <a:srgbClr val="FFC000"/>
                </a:solidFill>
                <a:latin typeface="Calibri"/>
                <a:cs typeface="Calibri"/>
              </a:rPr>
              <a:t>Κινητικ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ό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ς Τομέας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στηρίζουν το κεφάλι &amp; προσπαθούν να ανασηκωθούν στην πρηνή θέση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κάνουν απαλές κινήσεις με τα μέλη του σώματος</a:t>
            </a:r>
            <a:r>
              <a:rPr lang="en-US" sz="2400" dirty="0">
                <a:latin typeface="Calibri"/>
                <a:cs typeface="Calibri"/>
              </a:rPr>
              <a:t> (general movements)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41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848" y="188640"/>
            <a:ext cx="275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ΔΥΟ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312" y="2040170"/>
            <a:ext cx="81626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βρέφος 2 μηνών: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ανταποκρίνεται σε δυνατούς ήχους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δεν παρακολουθεί πράγματα, καθώς κινούνται.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δε χαμογελά σε ανθρώπους</a:t>
            </a:r>
            <a:r>
              <a:rPr lang="en-US" sz="2400" dirty="0">
                <a:latin typeface="Calibri"/>
                <a:cs typeface="Calibri"/>
              </a:rPr>
              <a:t>  (</a:t>
            </a:r>
            <a:r>
              <a:rPr lang="el-GR" sz="2400" dirty="0">
                <a:latin typeface="Calibri"/>
                <a:cs typeface="Calibri"/>
              </a:rPr>
              <a:t>μερικές φορές)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δε φέρνει τα χέρια στο στόμα.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ανασηκώνει το κεφάλι του στην πρηνή θέση.</a:t>
            </a:r>
            <a:endParaRPr lang="en-US" sz="2400" dirty="0">
              <a:latin typeface="Calibri"/>
              <a:cs typeface="Calibri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4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19536" y="-387424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ΩΡΙΜΑΝΣΗ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547" y="1197044"/>
            <a:ext cx="1147482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Αύξηση των δυνατοτήτων και της προσαρμοστικότητας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Ποιοτικές αλλαγές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Ο βαθμός ωρίμανσης εξαρτάται από γενετικούς και περιβαλλοντικούς παράγοντες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Συνεχόμενη διαδικασία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Προβλέψιμη ακολουθία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Διαφορετικοί ρυθμοί αύξησης  &amp; ανάπτυξης (υψηλός ρυθμός στην πρώιμη παιδική ηλικία και στην εφηβεία)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Το κάθε παιδί μεγαλώνει με το δικό του μοναδικό τρόπο</a:t>
            </a:r>
          </a:p>
          <a:p>
            <a:pPr marL="285750" indent="-28575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Κάθε  στάδιο αύξησης και ανάπυξης εξαρτάται απο το προηγούμενο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505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849" y="188640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ΕΞΙ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6570" y="1234683"/>
            <a:ext cx="8892480" cy="4893647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Κοινωνικός-συναισθηματικός τομέας: </a:t>
            </a:r>
            <a:r>
              <a:rPr lang="el-GR" sz="24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γνωρίζουν τα οικεία πρόσωπα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 err="1">
                <a:latin typeface="Calibri"/>
                <a:cs typeface="Calibri"/>
              </a:rPr>
              <a:t>αλληλεπιδρο</a:t>
            </a:r>
            <a:r>
              <a:rPr lang="en-US" sz="2400" dirty="0" err="1">
                <a:latin typeface="Calibri"/>
                <a:cs typeface="Calibri"/>
              </a:rPr>
              <a:t>ύ</a:t>
            </a:r>
            <a:r>
              <a:rPr lang="el-GR" sz="2400" dirty="0">
                <a:latin typeface="Calibri"/>
                <a:cs typeface="Calibri"/>
              </a:rPr>
              <a:t>ν (παίζουν) με τους γονείς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ανταποκρίνονται στα συναισθήματα</a:t>
            </a:r>
          </a:p>
          <a:p>
            <a:r>
              <a:rPr lang="el-GR" sz="2400" dirty="0">
                <a:latin typeface="Calibri"/>
                <a:cs typeface="Calibri"/>
              </a:rPr>
              <a:t>    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των άλλων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l-GR" sz="2400" dirty="0">
                <a:latin typeface="Calibri"/>
                <a:cs typeface="Calibri"/>
              </a:rPr>
              <a:t>συχνά φαίνονται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χαρούμενα</a:t>
            </a:r>
          </a:p>
          <a:p>
            <a:endParaRPr lang="el-GR" sz="2400" dirty="0">
              <a:latin typeface="Calibri"/>
              <a:cs typeface="Calibri"/>
            </a:endParaRPr>
          </a:p>
          <a:p>
            <a:endParaRPr lang="el-GR" sz="2400" dirty="0"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Στον τομέα της γλώσσας-επικοινωνίας: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ανταποκρίνονται σε ήχους</a:t>
            </a:r>
            <a:r>
              <a:rPr lang="en-US" sz="2400" dirty="0">
                <a:latin typeface="Calibri"/>
                <a:cs typeface="Calibri"/>
              </a:rPr>
              <a:t> -</a:t>
            </a:r>
            <a:r>
              <a:rPr lang="el-GR" sz="2400" dirty="0">
                <a:latin typeface="Calibri"/>
                <a:cs typeface="Calibri"/>
              </a:rPr>
              <a:t>παράγουν ήχους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εκπέμπουν φωνήεντα,  </a:t>
            </a:r>
            <a:r>
              <a:rPr lang="el-GR" sz="2400" dirty="0" err="1">
                <a:latin typeface="Calibri"/>
                <a:cs typeface="Calibri"/>
              </a:rPr>
              <a:t>μπαμπαλίζουν</a:t>
            </a:r>
            <a:endParaRPr lang="el-GR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ανταποκρίνονται στο όνομά τους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παράγουν ήχους για να δείξουν χαρά ή μη-ικανοποίηση.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ξεκινούν να παράγουν  ήχους συμφώνων, όπως «μ» και «μπ».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711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3048" y="3298821"/>
            <a:ext cx="8568952" cy="3416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Αδρή κινητικότητα: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γυρνούν στο πλάι και προς  τις δυο </a:t>
            </a:r>
          </a:p>
          <a:p>
            <a:r>
              <a:rPr lang="el-GR" sz="2400" dirty="0">
                <a:latin typeface="Calibri"/>
                <a:cs typeface="Calibri"/>
              </a:rPr>
              <a:t>     κατευθύνσεις</a:t>
            </a:r>
          </a:p>
          <a:p>
            <a:r>
              <a:rPr lang="el-GR" sz="2400" dirty="0">
                <a:latin typeface="Calibri"/>
                <a:cs typeface="Calibri"/>
              </a:rPr>
              <a:t>     (από πρηνή σε ύπτια θέση και το αντίθετο).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ξεκινούν να κάθονται χωρίς υποστήριξη.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όταν στέκονται όρθια, υποβασταζόμενα, στηρίζουν το βάρος τους στα πόδια τους.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Μερικές φορές μπουσουλάνε προς τα πίσω, πριν αρχίσουν να μπουσουλάνε προς τα εμπρός.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2230" y="-22535"/>
            <a:ext cx="236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ΕΞΙ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 ΜΗΝΕΣ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1C9022-24B6-B540-9200-6BC9718502FE}"/>
              </a:ext>
            </a:extLst>
          </p:cNvPr>
          <p:cNvSpPr/>
          <p:nvPr/>
        </p:nvSpPr>
        <p:spPr>
          <a:xfrm>
            <a:off x="96276" y="600651"/>
            <a:ext cx="7581694" cy="2677656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cs typeface="Calibri"/>
              </a:rPr>
              <a:t>Νοητικό επίπεδο: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κοιτάζουν και περιεργάζονται το χώρο γύρω τους,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φέρνουν πράγματα στο στόμα,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προσπαθούν να πιάσουν αντικείμενα </a:t>
            </a:r>
          </a:p>
          <a:p>
            <a:r>
              <a:rPr lang="el-GR" sz="2400" dirty="0">
                <a:cs typeface="Calibri"/>
              </a:rPr>
              <a:t>      εκτός της εμβέλειάς τους.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Ξεκινούν να μεταφέρουν αντικείμενα από</a:t>
            </a:r>
          </a:p>
          <a:p>
            <a:r>
              <a:rPr lang="en-US" sz="2400" dirty="0">
                <a:cs typeface="Calibri"/>
              </a:rPr>
              <a:t>     </a:t>
            </a:r>
            <a:r>
              <a:rPr lang="el-GR" sz="2400" dirty="0">
                <a:cs typeface="Calibri"/>
              </a:rPr>
              <a:t> το ένα χέρι στο άλλο.</a:t>
            </a:r>
          </a:p>
        </p:txBody>
      </p:sp>
    </p:spTree>
    <p:extLst>
      <p:ext uri="{BB962C8B-B14F-4D97-AF65-F5344CB8AC3E}">
        <p14:creationId xmlns:p14="http://schemas.microsoft.com/office/powerpoint/2010/main" val="4222278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630" y="1291347"/>
            <a:ext cx="6318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βρέφος 6 μηνών: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προσπαθεί να πιάσει πράγματα που φτάνει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δείχνει στοργή στα πρόσωπα φροντίδας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ανταποκρίνεται σε ήχους γύρω του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φέρνει πράγματα στο στόμα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παράγει φωνήεντα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γυρνά σε καμία κατεύθυνση στο πλάι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γελά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έχει υπερτονία ή υποτονία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849" y="260648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ΕΞΙ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15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5828" y="1234749"/>
            <a:ext cx="7992888" cy="4893647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Κοινωνικός τομέας: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μπορεί να είναι προσκολλημένα στους οικείους ενήλικες,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να φοβούνται τους ξένους και να ξεχωρίζουν τα αγαπημένα τους παιχνίδια.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Στον τομέα της γλώσσας-επικοινωνίας;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μπαμπαλίζουν, παράγοντας  μια ποικιλία διαφορετικών ήχων, αναπαράγουν ήχους και χειρονομίες των άλλων και χρησιμοποιούν το δείκτη για να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δείξουν πράγματα.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Καταλαβαίνουν το «όχι».</a:t>
            </a:r>
          </a:p>
          <a:p>
            <a:r>
              <a:rPr lang="el-GR" sz="2400" dirty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817" y="188640"/>
            <a:ext cx="338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ΕΝΝΕΑ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59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1457" y="3754388"/>
            <a:ext cx="7704856" cy="26776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Λεπτή  κινητικότητα: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συλλαμβάνουν μικρά αντικείμενα με </a:t>
            </a:r>
          </a:p>
          <a:p>
            <a:r>
              <a:rPr lang="el-GR" sz="2400" dirty="0">
                <a:latin typeface="Calibri"/>
                <a:cs typeface="Calibri"/>
              </a:rPr>
              <a:t>    τον αντίχειρα και το δείκτη </a:t>
            </a:r>
          </a:p>
          <a:p>
            <a:r>
              <a:rPr lang="en-US" sz="2400" dirty="0">
                <a:latin typeface="Calibri"/>
                <a:cs typeface="Calibri"/>
              </a:rPr>
              <a:t>     </a:t>
            </a:r>
            <a:r>
              <a:rPr lang="el-GR" sz="2400" dirty="0">
                <a:latin typeface="Calibri"/>
                <a:cs typeface="Calibri"/>
              </a:rPr>
              <a:t>(διποδική λαβή). </a:t>
            </a:r>
          </a:p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Αδρή κινητικότητα,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στέκονται όρθια αν κρατηθούν,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μπουσουλάνε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817" y="188640"/>
            <a:ext cx="338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ΕΝΝΕΑ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13E55-676A-F145-B015-24C0B65BFBC6}"/>
              </a:ext>
            </a:extLst>
          </p:cNvPr>
          <p:cNvSpPr/>
          <p:nvPr/>
        </p:nvSpPr>
        <p:spPr>
          <a:xfrm>
            <a:off x="1370" y="1355961"/>
            <a:ext cx="6948616" cy="1938992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cs typeface="Calibri"/>
              </a:rPr>
              <a:t>Σε νοητικό επίπεδο:</a:t>
            </a:r>
          </a:p>
          <a:p>
            <a:pPr marL="342900" indent="-342900">
              <a:buFont typeface="Wingdings" charset="2"/>
              <a:buChar char="§"/>
            </a:pPr>
            <a:r>
              <a:rPr lang="el-GR" sz="2400" dirty="0">
                <a:cs typeface="Calibri"/>
              </a:rPr>
              <a:t> παρακολουθούν την πορεία αντικειμένου, καθώς πέφτει, </a:t>
            </a:r>
          </a:p>
          <a:p>
            <a:pPr marL="342900" indent="-342900">
              <a:buFont typeface="Wingdings" charset="2"/>
              <a:buChar char="§"/>
            </a:pPr>
            <a:r>
              <a:rPr lang="el-GR" sz="2400" dirty="0">
                <a:cs typeface="Calibri"/>
              </a:rPr>
              <a:t>ψάχνουν για πράγματα που κρύβει ένας ενήλικας και μπορούν να παίξουν «</a:t>
            </a:r>
            <a:r>
              <a:rPr lang="el-GR" sz="2400" dirty="0" err="1">
                <a:cs typeface="Calibri"/>
              </a:rPr>
              <a:t>κου-κου-τσα</a:t>
            </a:r>
            <a:r>
              <a:rPr lang="el-GR" sz="2400" dirty="0">
                <a:cs typeface="Calibri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98620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825" y="188640"/>
            <a:ext cx="33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ΕΝΝΕΑ ΜΗΝΕΣ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297" y="1340576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βρέφος 9 μηνών: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κρατάει το βάρος του στα πόδια του,</a:t>
            </a:r>
            <a:r>
              <a:rPr lang="el-GR" sz="2400" i="1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όταν υποστηρίζεται.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κάθεται με βοήθεια.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μπαμπαλίζει.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παίζει παιχνίδια αλληλεπίδρασης με ενήλικες.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ανταποκρίνεται στο όνομά του.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αναγνωρίζει οικεία πρόσωπα.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κοιτάζει εκεί που του υποδεικνύουν.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μεταφέρει παιχνίδια από το ένα χέρι στο άλλο.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00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1785" y="0"/>
            <a:ext cx="3685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ΔΩΔΕΚΑ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2665" y="560893"/>
            <a:ext cx="8712968" cy="6297107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Κοινωνικός Τομέας: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βρέφη ντροπαλά ή νευρικά με τους ξένους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κλαίνε όταν φεύγουν οι γονείς τους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έχουν αγαπημένα παιχνίδια και άτομα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φοβούνται σε ορισμένες περιστάσεις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φέρνουν πράγματα να δείξουν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επαναλαμβάνουν ήχους ή πράξεις για να κερδίσουν την προσοχή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βοηθάνε με το ντύσιμο-γδύσιμο δίνοντας το χέρι τους,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παίζουν «</a:t>
            </a:r>
            <a:r>
              <a:rPr lang="el-GR" sz="2400" dirty="0" err="1">
                <a:latin typeface="Calibri"/>
                <a:cs typeface="Calibri"/>
              </a:rPr>
              <a:t>κου-κου-τσα</a:t>
            </a:r>
            <a:endParaRPr lang="el-GR" sz="2400" dirty="0"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Γλώσσα-επικοινωνία: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ανταποκρίνονται σε απλές λεκτικές εντολές,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κάνουν απλές χειρονομίες, όπως «όχι»,</a:t>
            </a:r>
          </a:p>
          <a:p>
            <a:r>
              <a:rPr lang="el-GR" sz="2400" dirty="0">
                <a:latin typeface="Calibri"/>
                <a:cs typeface="Calibri"/>
              </a:rPr>
              <a:t>     ή «γεια»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Παράγουν ήχους με διαφορετικό τόνο, «σαν ομιλία», λένε «μαμά»-«μπαμπά», προσπαθούν να επαναλάβουν λέξεις που τους λένε οι άλλοι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18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285" y="707886"/>
            <a:ext cx="8352928" cy="4154984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66"/>
                </a:solidFill>
                <a:latin typeface="Calibri"/>
                <a:cs typeface="Calibri"/>
              </a:rPr>
              <a:t>N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οητικό επίπεδο</a:t>
            </a:r>
            <a:r>
              <a:rPr lang="en-US" sz="2400" dirty="0">
                <a:solidFill>
                  <a:srgbClr val="FFCC66"/>
                </a:solidFill>
                <a:latin typeface="Calibri"/>
                <a:cs typeface="Calibri"/>
              </a:rPr>
              <a:t>: 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εξερευνούν το περιβάλλον πετώντας,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    </a:t>
            </a:r>
            <a:r>
              <a:rPr lang="el-GR" sz="2400" dirty="0">
                <a:latin typeface="Calibri"/>
                <a:cs typeface="Calibri"/>
              </a:rPr>
              <a:t>χτυπώντας, κουνώντας αντικείμενα.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βρίσκουν εύκολα κρυμμένα πράγματα,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κοιτάζουν τη σωστή εικόνα ή αντικείμενο, όταν τους το ονομάζουν, αναπαράγουν χειρονομίες,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χρησιμοποιούν τα αντικείμενα με τη σωστή τους χρήση (να πίνουν από κύπελο, να χτενίζουν τα μαλλιά).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Βάζουν και βγάζουν αντικείμενα μέσα </a:t>
            </a:r>
          </a:p>
          <a:p>
            <a:r>
              <a:rPr lang="el-GR" sz="2400" dirty="0">
                <a:latin typeface="Calibri"/>
                <a:cs typeface="Calibri"/>
              </a:rPr>
              <a:t>     σε/από κουτί, δείχνουν με το δείχτη, </a:t>
            </a:r>
          </a:p>
          <a:p>
            <a:r>
              <a:rPr lang="el-GR" sz="2400" dirty="0">
                <a:latin typeface="Calibri"/>
                <a:cs typeface="Calibri"/>
              </a:rPr>
              <a:t>    ακολουθούν απλές εντολές.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785" y="0"/>
            <a:ext cx="3685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ΔΩΔΕΚΑ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5B3E50-F6D5-3643-BD76-20240C18A26B}"/>
              </a:ext>
            </a:extLst>
          </p:cNvPr>
          <p:cNvSpPr/>
          <p:nvPr/>
        </p:nvSpPr>
        <p:spPr>
          <a:xfrm>
            <a:off x="4762817" y="4862870"/>
            <a:ext cx="6733624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66"/>
                </a:solidFill>
                <a:cs typeface="Calibri"/>
              </a:rPr>
              <a:t>A</a:t>
            </a:r>
            <a:r>
              <a:rPr lang="el-GR" sz="2400" dirty="0" err="1">
                <a:solidFill>
                  <a:srgbClr val="FFCC66"/>
                </a:solidFill>
                <a:cs typeface="Calibri"/>
              </a:rPr>
              <a:t>δρή</a:t>
            </a:r>
            <a:r>
              <a:rPr lang="en-US" sz="2400" dirty="0">
                <a:solidFill>
                  <a:srgbClr val="FFCC66"/>
                </a:solidFill>
                <a:cs typeface="Calibri"/>
              </a:rPr>
              <a:t> </a:t>
            </a:r>
            <a:r>
              <a:rPr lang="el-GR" sz="2400" dirty="0">
                <a:solidFill>
                  <a:srgbClr val="FFCC66"/>
                </a:solidFill>
                <a:cs typeface="Calibri"/>
              </a:rPr>
              <a:t>κινητικότητα</a:t>
            </a:r>
            <a:r>
              <a:rPr lang="en-US" sz="2400" dirty="0">
                <a:solidFill>
                  <a:srgbClr val="FFCC66"/>
                </a:solidFill>
                <a:cs typeface="Calibri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περπατούν με υποστήριξη ή</a:t>
            </a:r>
          </a:p>
          <a:p>
            <a:r>
              <a:rPr lang="el-GR" sz="2400" dirty="0">
                <a:cs typeface="Calibri"/>
              </a:rPr>
              <a:t>     υποβασταζόμενα από έπιπλα, στέκονται</a:t>
            </a:r>
          </a:p>
          <a:p>
            <a:r>
              <a:rPr lang="el-GR" sz="2400" dirty="0">
                <a:cs typeface="Calibri"/>
              </a:rPr>
              <a:t>     όρθια και κάνουν λίγα βήματα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026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9921" y="257912"/>
            <a:ext cx="3685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ΔΩΔΕΚΑ ΜΗΝΕΣ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4752" y="1546553"/>
            <a:ext cx="6192688" cy="387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βρέφος 12 μηνών: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στέκεται, όταν υποστηρίζεται.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ψάχνει για πράγματα που βλέπει που τα κρύβουν..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μαθαίνει χειρονομίες, όπως να χαιρετά.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δείχνει.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έχει χάσει ικανότητες που είχε</a:t>
            </a:r>
          </a:p>
          <a:p>
            <a:pPr lvl="0"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    κερδίσει. </a:t>
            </a:r>
            <a:endParaRPr lang="en-US" sz="2400" dirty="0">
              <a:latin typeface="Calibri"/>
              <a:cs typeface="Calibri"/>
            </a:endParaRPr>
          </a:p>
          <a:p>
            <a:pPr lvl="0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37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736" y="188640"/>
            <a:ext cx="417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ΔΕΚΑΟΚΤΩ ΜΗΝΕΣ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240" y="1118199"/>
            <a:ext cx="7987513" cy="4893647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Κοινωνικός τομέας: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τους αρέσει να δίνουν πράγματα στους άλλους,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απλό παιχνίδι προσποίησης  (όπως το να ταΐζουν μια κούκλα),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δείχνουν στους άλλους πράγματα που τους ενδιαφέρουν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εξερευνούν το περιβάλλον μόνα τους, αλλά κοντά στους γονείς, στους οποίους μπορεί να προσκολλώνται, καθώς και να εκφράζουν ξεσπάσματα θυμού. </a:t>
            </a:r>
          </a:p>
          <a:p>
            <a:pPr marL="285750" indent="-285750">
              <a:buFont typeface="Arial"/>
              <a:buChar char="•"/>
            </a:pPr>
            <a:endParaRPr lang="el-GR" sz="2400" dirty="0"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Τομέας  γλώσσας-επικοινωνίας: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λένε πολλές απλές λέξεις,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 λένε και δείχνουν το «όχι»,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δείχνουν αυτό που θέλουν.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75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42" y="1454188"/>
            <a:ext cx="38862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19536" y="-387424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ΩΡΙΜΑΝΣΗ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12" y="1412777"/>
            <a:ext cx="5759272" cy="493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Η ανάπτυξη του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Νευρικού Συστήματος και των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Λειτουργικών Δεξιοτήτων ωριμάζει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με συγκεκριμένη κατεύθυνση:</a:t>
            </a:r>
          </a:p>
          <a:p>
            <a:pPr>
              <a:lnSpc>
                <a:spcPct val="120000"/>
              </a:lnSpc>
            </a:pPr>
            <a:endParaRPr lang="el-GR" sz="2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1. ΚΕΦΑΛΟ-ΟΥΡΑΙΑ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(απο το κεφάλι προς τα πόδια)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2. ΚΕΝΤΡΟ-ΠΕΡΙΦΕΡΙΚΗ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(απο το κέντρο του σώματος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προς την περιφέρεια)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3. ΑΠΟ ΓΕΝΙΚΗ ΣΕ ΕΙΔΙΚΗ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383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47" y="707886"/>
            <a:ext cx="8424936" cy="3416320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Νοητικό επίπεδο: 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γνωρίζουν τη χρήση απλών πραγμάτων, όπως το τηλέφωνο, η βούρτσα, το κουτάλι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δείχνουν για να κερδίσουν την προσοχή των άλλων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παίζουν παιχνίδι προσποίησης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δείχνουν απλά μέρη του σώματος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γράφουν γραμμές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ακολουθούν απλές λεκτικές εντολές, χωρίς να συνοδεύονται από αντίστοιχες χειρονομίες (π.χ. κάθησε κάτω και κάθονται).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9776" y="0"/>
            <a:ext cx="417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ΔΕΚΑΟΚΤΩ ΜΗΝΕΣ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551DDC-E6D4-464E-ABC1-D38E80D9F3AE}"/>
              </a:ext>
            </a:extLst>
          </p:cNvPr>
          <p:cNvSpPr/>
          <p:nvPr/>
        </p:nvSpPr>
        <p:spPr>
          <a:xfrm>
            <a:off x="4129201" y="4124206"/>
            <a:ext cx="7578811" cy="26776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cs typeface="Calibri"/>
              </a:rPr>
              <a:t>Αδρή κινητικότητα: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περπατούν ανεξάρτητα,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ανεβαίνουν σκαλοπάτι με βοήθεια και τρέχουν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cs typeface="Calibri"/>
              </a:rPr>
              <a:t>μπορούν να τραβούν παιχνίδια, ενώ περπατούν</a:t>
            </a:r>
          </a:p>
          <a:p>
            <a:r>
              <a:rPr lang="el-GR" sz="2400" dirty="0">
                <a:solidFill>
                  <a:srgbClr val="FFCC66"/>
                </a:solidFill>
                <a:cs typeface="Calibri"/>
              </a:rPr>
              <a:t>Λεπτή </a:t>
            </a:r>
            <a:r>
              <a:rPr lang="el-GR" sz="2400" dirty="0" err="1">
                <a:solidFill>
                  <a:srgbClr val="FFCC66"/>
                </a:solidFill>
                <a:cs typeface="Calibri"/>
              </a:rPr>
              <a:t>κίνησητικότητα</a:t>
            </a:r>
            <a:r>
              <a:rPr lang="el-GR" sz="2400" dirty="0">
                <a:solidFill>
                  <a:srgbClr val="FFCC66"/>
                </a:solidFill>
                <a:cs typeface="Calibri"/>
              </a:rPr>
              <a:t>: </a:t>
            </a:r>
          </a:p>
          <a:p>
            <a:r>
              <a:rPr lang="el-GR" sz="2400" dirty="0">
                <a:cs typeface="Calibri"/>
              </a:rPr>
              <a:t> μπορούν να βοηθήσουν στο γδύσιμο, </a:t>
            </a:r>
          </a:p>
          <a:p>
            <a:r>
              <a:rPr lang="el-GR" sz="2400" dirty="0">
                <a:cs typeface="Calibri"/>
              </a:rPr>
              <a:t>πίνουν από κύπελλο, τρώνε με κουτάλι. 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315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7769" y="0"/>
            <a:ext cx="4291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ΔΕΚΑΟΚΤΩ  ΜΗΝΕΣ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9758" y="1065955"/>
            <a:ext cx="7128792" cy="488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νήπιο 18 μηνών: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</a:p>
          <a:p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χρησιμοποιεί το δείκτη του για να δείξει πράγματα στους άλλους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περπατά.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γνωρίζει τη χρήση απλών αντικειμένων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μιμείται τους άλλους. 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λέει καινούριες λέξεις.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λέει τουλάχιστον 6 λέξεις.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ενδιαφέρεται, όταν ένα πρόσωπο φροντίδας αποχωρεί από το χώρο ή εμφανίζεται σε αυτόν.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χάνει δεξιότητες που είχε αποκτήσει προηγουμένως</a:t>
            </a:r>
            <a:r>
              <a:rPr lang="el-G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323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904" y="0"/>
            <a:ext cx="1999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ΔΥΟ ΕΤΗ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7356" y="707886"/>
            <a:ext cx="8208912" cy="5632311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Κοινωνικός τομέας: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μιμούνται τους άλλους, ενήλικες και μεγαλύτερα παιδιά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ενδιαφέρονται για άλλα παιδιά και χαίρονται, όταν είναι μαζί τους. αρχίζουν να είναι ανεξάρτητα και να δείχνουν αντιθετικές συμπεριφορές </a:t>
            </a:r>
            <a:endParaRPr lang="en-US" sz="2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παίζουν κυρίως παράλληλα με άλλα παιδιά, δηλαδή το ένα παιδί δίπλα στο άλλο, χωρίς να παίζουν μαζί, αρχίζουν όμως να αλληλεπιδρούν σε κινητικά παιχνίδια, όπως το κυνηγητό. </a:t>
            </a:r>
          </a:p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Γλώσσα-επικοινωνία: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δείχνουν αντικείμενα ή εικόνες,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λένε ονόματα οικείων προσώπων - μερών του σώματος,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λένε προτάσεις 2-4 λέξεων,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ακολουθούν απλές οδηγίες,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επαναλαμβάνουν λέξεις που ακούνε σε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    </a:t>
            </a:r>
            <a:r>
              <a:rPr lang="el-GR" sz="2400" dirty="0">
                <a:latin typeface="Calibri"/>
                <a:cs typeface="Calibri"/>
              </a:rPr>
              <a:t>συζητήσεις, δείχνουν πράγματα σε βιβλίο.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316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8989" y="3499643"/>
            <a:ext cx="9325461" cy="30469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Στην αδρή  κινητικότητα </a:t>
            </a:r>
          </a:p>
          <a:p>
            <a:r>
              <a:rPr lang="el-GR" sz="2400" dirty="0">
                <a:latin typeface="Calibri"/>
                <a:cs typeface="Calibri"/>
              </a:rPr>
              <a:t> στέκονται στις μύτες των ποδιών, </a:t>
            </a:r>
          </a:p>
          <a:p>
            <a:r>
              <a:rPr lang="el-GR" sz="2400" dirty="0">
                <a:latin typeface="Calibri"/>
                <a:cs typeface="Calibri"/>
              </a:rPr>
              <a:t>κλωτσάνε μπάλα, τρέχουν, σκαρφαλώνουν στα έπιπλα (ανεβαίνουν και κατεβαίνουν) χωρίς βοήθεια, ανεβοκατεβαίνουν σκάλες, ενώ κρατούνται από το χέρι, πετάνε μπάλα ψηλά. </a:t>
            </a:r>
          </a:p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Στη λεπτή κινητικότητα </a:t>
            </a:r>
          </a:p>
          <a:p>
            <a:r>
              <a:rPr lang="el-GR" sz="2400" dirty="0">
                <a:latin typeface="Calibri"/>
                <a:cs typeface="Calibri"/>
              </a:rPr>
              <a:t>χτίζουν πύργο με 4 τουλάχιστον τούβλα, γράφουν και αντιγράφουν γραμμές και κύκλους, ενώ ξεκινούν να επιλέγουν χέρι.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904" y="0"/>
            <a:ext cx="1999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ΔΥΟ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39B412-0334-C04F-A645-702D55B6576A}"/>
              </a:ext>
            </a:extLst>
          </p:cNvPr>
          <p:cNvSpPr/>
          <p:nvPr/>
        </p:nvSpPr>
        <p:spPr>
          <a:xfrm>
            <a:off x="273733" y="707886"/>
            <a:ext cx="6096000" cy="2677656"/>
          </a:xfrm>
          <a:prstGeom prst="rect">
            <a:avLst/>
          </a:prstGeom>
          <a:solidFill>
            <a:srgbClr val="1A609D"/>
          </a:solidFill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cs typeface="Calibri"/>
              </a:rPr>
              <a:t>Σε νοητικό επίπεδο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cs typeface="Calibri"/>
              </a:rPr>
              <a:t>ξεκινούν να αναγνωρίζουν σχήματα και χρώματα,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cs typeface="Calibri"/>
              </a:rPr>
              <a:t>ολοκληρώνουν φράσεις σε οικεία βιβλία,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cs typeface="Calibri"/>
              </a:rPr>
              <a:t>παίζουν απλά παιχνίδια προσποίησης,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cs typeface="Calibri"/>
              </a:rPr>
              <a:t>ακολουθούν διπλές εντολές,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cs typeface="Calibri"/>
              </a:rPr>
              <a:t>ονομάζουν αντικείμενα σε εικόνες βιβλίων, </a:t>
            </a:r>
          </a:p>
        </p:txBody>
      </p:sp>
    </p:spTree>
    <p:extLst>
      <p:ext uri="{BB962C8B-B14F-4D97-AF65-F5344CB8AC3E}">
        <p14:creationId xmlns:p14="http://schemas.microsoft.com/office/powerpoint/2010/main" val="345722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3912" y="188640"/>
            <a:ext cx="1999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ΔΥΟ ΕΤΗ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5528" y="1311169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νηπιο 2 ετών: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κάνει προτάσεις δύο λέξεων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γνωρίζει τη χρήση απλών αντικειμένων (όπως το κουτάλι, η βούρτσα, το τηλέφωνο)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 μιμείται λέξεις, πράξεις ή εκφράσεις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ακολουθεί απλές εντολές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περπατά σταθερά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χάνει δεξιότητες που είχε αποκτήσει προηγουμένως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107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5840" y="116632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ΤΡΙΑ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244" y="824518"/>
            <a:ext cx="7992888" cy="4051558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Στον κοινωνικό τομέα: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μιμούνται και αντιγράφουν τους άλλους,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Calibri"/>
                <a:cs typeface="Calibri"/>
              </a:rPr>
              <a:t>     ιδιαίτερα τους ενήλικες και τους φίλους.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δείχνουν αυθόρμητα στοργή στα άλλα παιδιά-φίλους τους και χαίρονται, όταν είναι μαζί τους.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μπορούν να κρατήσουν τη σειρά τους σε ένα παιχνίδι και να διακρίνουν  το «δικό μου» από το «δικό σου».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εκφράζουν ένα ευρύ φάσμα συναισθημάτων.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αρχίζουν να είναι ανεξάρτητα στο ντύσιμο-γδύσιμο.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13C78-9AF3-C84E-9C6F-AFF7F31F45B4}"/>
              </a:ext>
            </a:extLst>
          </p:cNvPr>
          <p:cNvSpPr/>
          <p:nvPr/>
        </p:nvSpPr>
        <p:spPr>
          <a:xfrm>
            <a:off x="5467350" y="5362712"/>
            <a:ext cx="6096000" cy="13923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cs typeface="Calibri"/>
              </a:rPr>
              <a:t>Κινητική ανάπτυξη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cs typeface="Calibri"/>
              </a:rPr>
              <a:t>Σκαρφαλώνει, τρέχει εύκολα, κάνει 3κυκλο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cs typeface="Calibri"/>
              </a:rPr>
              <a:t>Ανεβοκατεβαίνει σκάλες, αλλάζοντας πόδι</a:t>
            </a:r>
          </a:p>
        </p:txBody>
      </p:sp>
    </p:spTree>
    <p:extLst>
      <p:ext uri="{BB962C8B-B14F-4D97-AF65-F5344CB8AC3E}">
        <p14:creationId xmlns:p14="http://schemas.microsoft.com/office/powerpoint/2010/main" val="129877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5840" y="55261"/>
            <a:ext cx="2061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ΤΡΙΑ ΕΤΗ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394" y="760799"/>
            <a:ext cx="7992888" cy="3165162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 err="1">
                <a:solidFill>
                  <a:srgbClr val="FFCC66"/>
                </a:solidFill>
                <a:latin typeface="Calibri"/>
                <a:cs typeface="Calibri"/>
              </a:rPr>
              <a:t>Γλ</a:t>
            </a:r>
            <a:r>
              <a:rPr lang="en-US" sz="2400" dirty="0" err="1">
                <a:solidFill>
                  <a:srgbClr val="FFCC66"/>
                </a:solidFill>
                <a:latin typeface="Calibri"/>
                <a:cs typeface="Calibri"/>
              </a:rPr>
              <a:t>ώ</a:t>
            </a:r>
            <a:r>
              <a:rPr lang="el-GR" sz="2400" dirty="0" err="1">
                <a:solidFill>
                  <a:srgbClr val="FFCC66"/>
                </a:solidFill>
                <a:latin typeface="Calibri"/>
                <a:cs typeface="Calibri"/>
              </a:rPr>
              <a:t>σσα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-Επικοινωνία: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Ακολουθεί οδηγίες με 2-3 βήματα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Ονομάζει οικεία πράγματα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Κατανοεί λέξεις όπως «μέσα», «πάνω»,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Λέει το όνομα, ηλικία και φύλο του/της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</a:t>
            </a:r>
            <a:r>
              <a:rPr lang="en-US" sz="2400" dirty="0" err="1">
                <a:latin typeface="Calibri"/>
                <a:cs typeface="Calibri"/>
              </a:rPr>
              <a:t>ί</a:t>
            </a:r>
            <a:r>
              <a:rPr lang="el-GR" sz="2400" dirty="0">
                <a:latin typeface="Calibri"/>
                <a:cs typeface="Calibri"/>
              </a:rPr>
              <a:t>ναι κατανοητός/ή στο μεγαλύτερο μέρος της ομιλίας του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Κάνει σύντομη συζήτηση με 2-3 προτάσεις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E8D32-BF00-3B43-A576-5F349F0CCB74}"/>
              </a:ext>
            </a:extLst>
          </p:cNvPr>
          <p:cNvSpPr/>
          <p:nvPr/>
        </p:nvSpPr>
        <p:spPr>
          <a:xfrm>
            <a:off x="3680067" y="3925961"/>
            <a:ext cx="8382000" cy="2721964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>
                <a:solidFill>
                  <a:srgbClr val="FFCC66"/>
                </a:solidFill>
                <a:cs typeface="Calibri"/>
              </a:rPr>
              <a:t>Νοητικό επίπεδο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cs typeface="Calibri"/>
              </a:rPr>
              <a:t>Παίζει σύνθετα παιχνίδια με κουμπιά, αποσπώμενα αντικείμενα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cs typeface="Calibri"/>
              </a:rPr>
              <a:t>Παίζει παιχνίδι προσποίησης με κούκλες και ζωάκια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cs typeface="Calibri"/>
              </a:rPr>
              <a:t>Κάνει παζλ με 3-4 κομμάτια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l-GR" sz="2400" dirty="0">
                <a:cs typeface="Calibri"/>
              </a:rPr>
              <a:t>Αντιγράφει κύκλο, κάνει πύργο με 6 κύβους</a:t>
            </a:r>
          </a:p>
        </p:txBody>
      </p:sp>
    </p:spTree>
    <p:extLst>
      <p:ext uri="{BB962C8B-B14F-4D97-AF65-F5344CB8AC3E}">
        <p14:creationId xmlns:p14="http://schemas.microsoft.com/office/powerpoint/2010/main" val="3383787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3913" y="188640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ΤΡΙΑ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8333" y="1760322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νηπιο 2 ετών: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πέφτει εύκολα,  δεν ανεβαίνει σκάλες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Έντονη σιελόρροια, δεν μιλάει καθαρά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μπορεί να παίξει απλά παιχνίδια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κάνει προτάσεις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κατανοεί οδηγίες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παίζει παιχνίδι προσποίησης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παίζει με άλλα παιδιά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κάνει </a:t>
            </a:r>
            <a:r>
              <a:rPr lang="el-GR" sz="2400" dirty="0" err="1">
                <a:latin typeface="Calibri"/>
                <a:cs typeface="Calibri"/>
              </a:rPr>
              <a:t>βλεμματική</a:t>
            </a:r>
            <a:r>
              <a:rPr lang="el-GR" sz="2400" dirty="0">
                <a:latin typeface="Calibri"/>
                <a:cs typeface="Calibri"/>
              </a:rPr>
              <a:t> επαφή</a:t>
            </a:r>
          </a:p>
          <a:p>
            <a:pPr marL="342900" indent="-342900">
              <a:buFont typeface="Arial"/>
              <a:buChar char="•"/>
            </a:pPr>
            <a:endParaRPr lang="el-GR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86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824" y="116632"/>
            <a:ext cx="2910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ΤΕΣΣΕΡΑ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2451" y="1270498"/>
            <a:ext cx="8208912" cy="4524315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Κοινωνικός τομέας: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Διασκεδάζει να κάνει καινούρια πράγματα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Παίζει τους ρόλους της «μαμάς» και του «μπαμπά»</a:t>
            </a:r>
            <a:endParaRPr lang="en-US" sz="2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Παιχνίδι προσποίησης, όλο και πιο δημιουργικό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Παίζει και συνεργάζεται με άλλα παιδιά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Μιλάει για το τι του αρέσει/τι τον ενδιαφέρει</a:t>
            </a:r>
            <a:endParaRPr lang="en-US" sz="2400" dirty="0">
              <a:latin typeface="Calibri"/>
              <a:cs typeface="Calibri"/>
            </a:endParaRPr>
          </a:p>
          <a:p>
            <a:endParaRPr lang="el-GR" sz="2400" dirty="0">
              <a:solidFill>
                <a:srgbClr val="FFC000"/>
              </a:solidFill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Γλώσσα-επικοινωνία: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Γνωρίζει κάποιους γραμματικούς κανόνες, το αυτός/αυτή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Τραγουδά/λέει ποίημα από μνήμης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Λέει ιστορίες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Λέει όνομα και επίθετο </a:t>
            </a:r>
          </a:p>
        </p:txBody>
      </p:sp>
    </p:spTree>
    <p:extLst>
      <p:ext uri="{BB962C8B-B14F-4D97-AF65-F5344CB8AC3E}">
        <p14:creationId xmlns:p14="http://schemas.microsoft.com/office/powerpoint/2010/main" val="2891398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476" y="892263"/>
            <a:ext cx="5542875" cy="3785652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Σε νοητικό επίπεδο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Ξέρει κάποια χρώματα και αριθμούς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Καταλαβαίνει το μέτρημα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Καταλαβαίνει το χρόνο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Θυμάται μέρη ιστορίας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Καταλαβαίνει το ίδιο/διαφορετικό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Ζωγραφίζει άτομο με 2 /4 μέλη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Αντιγράφει κεφαλαία γράμματα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Παίζει κάρτες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Μπορεί να πει τη συνέχεια ιστορίας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518" y="3151"/>
            <a:ext cx="2910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ΤΕΣΣΕΡΑ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8DAAF-E5D1-F04B-9241-7A36089200CB}"/>
              </a:ext>
            </a:extLst>
          </p:cNvPr>
          <p:cNvSpPr/>
          <p:nvPr/>
        </p:nvSpPr>
        <p:spPr>
          <a:xfrm>
            <a:off x="4281267" y="4859141"/>
            <a:ext cx="791073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cs typeface="Calibri"/>
              </a:rPr>
              <a:t>Στην αδρή  κινητικότητα </a:t>
            </a:r>
          </a:p>
          <a:p>
            <a:r>
              <a:rPr lang="el-GR" sz="2400" dirty="0">
                <a:cs typeface="Calibri"/>
              </a:rPr>
              <a:t>Χοροπηδά και στέκεται στο ένα πόδι ως 2 λεπτά</a:t>
            </a:r>
          </a:p>
          <a:p>
            <a:r>
              <a:rPr lang="el-GR" sz="2400" dirty="0">
                <a:cs typeface="Calibri"/>
              </a:rPr>
              <a:t>Πιάνει μπάλα που του πετάς </a:t>
            </a:r>
          </a:p>
          <a:p>
            <a:r>
              <a:rPr lang="el-GR" sz="2400" dirty="0">
                <a:cs typeface="Calibri"/>
              </a:rPr>
              <a:t>Χύνει και κόβει τροφή</a:t>
            </a:r>
          </a:p>
        </p:txBody>
      </p:sp>
    </p:spTree>
    <p:extLst>
      <p:ext uri="{BB962C8B-B14F-4D97-AF65-F5344CB8AC3E}">
        <p14:creationId xmlns:p14="http://schemas.microsoft.com/office/powerpoint/2010/main" val="259922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9396579"/>
              </p:ext>
            </p:extLst>
          </p:nvPr>
        </p:nvGraphicFramePr>
        <p:xfrm>
          <a:off x="1452282" y="670411"/>
          <a:ext cx="9628093" cy="618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2" y="2621497"/>
            <a:ext cx="3496235" cy="19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BD8A33F-E80E-F44F-BE6D-11051AAE8CF3}"/>
              </a:ext>
            </a:extLst>
          </p:cNvPr>
          <p:cNvSpPr txBox="1">
            <a:spLocks noChangeArrowheads="1"/>
          </p:cNvSpPr>
          <p:nvPr/>
        </p:nvSpPr>
        <p:spPr>
          <a:xfrm>
            <a:off x="2151528" y="-701189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ΤΟΜΕΙΣ ΤΗΣ ΑΝΑΠΤΥΞΗΣ</a:t>
            </a:r>
          </a:p>
        </p:txBody>
      </p:sp>
    </p:spTree>
    <p:extLst>
      <p:ext uri="{BB962C8B-B14F-4D97-AF65-F5344CB8AC3E}">
        <p14:creationId xmlns:p14="http://schemas.microsoft.com/office/powerpoint/2010/main" val="3779744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3912" y="188640"/>
            <a:ext cx="2910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ΤΕΣΣΕΡΑ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2974" y="1249224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νηπιο 2 ετών: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μπορεί να πηδήξει στο ίδιο μέρος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αντιγράφει σχέδιο 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κάνει αμοιβαίο ή παιχνίδι προσποίησης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Αγνοεί άλλα παιδιά ή δεν ανταποκρίνεται σε άτομα εκτός οικογένειας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ντύνεται, δεν χρησιμοποιεί τουαλέτα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μπορεί να </a:t>
            </a:r>
            <a:r>
              <a:rPr lang="el-GR" sz="2400" dirty="0" err="1">
                <a:latin typeface="Calibri"/>
                <a:cs typeface="Calibri"/>
              </a:rPr>
              <a:t>αναπαράξει</a:t>
            </a:r>
            <a:r>
              <a:rPr lang="el-GR" sz="2400" dirty="0">
                <a:latin typeface="Calibri"/>
                <a:cs typeface="Calibri"/>
              </a:rPr>
              <a:t> μίαν ιστορία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ακολουθεί εντολές 3 βημάτων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κατανοεί /χρησιμοποιεί τα πρόσωπα (</a:t>
            </a:r>
            <a:r>
              <a:rPr lang="el-GR" sz="2400" dirty="0" err="1">
                <a:latin typeface="Calibri"/>
                <a:cs typeface="Calibri"/>
              </a:rPr>
              <a:t>εγω</a:t>
            </a:r>
            <a:r>
              <a:rPr lang="el-GR" sz="2400" dirty="0">
                <a:latin typeface="Calibri"/>
                <a:cs typeface="Calibri"/>
              </a:rPr>
              <a:t>/</a:t>
            </a:r>
            <a:r>
              <a:rPr lang="el-GR" sz="2400" dirty="0" err="1">
                <a:latin typeface="Calibri"/>
                <a:cs typeface="Calibri"/>
              </a:rPr>
              <a:t>εσυ</a:t>
            </a:r>
            <a:r>
              <a:rPr lang="el-GR" sz="2400" dirty="0">
                <a:latin typeface="Calibri"/>
                <a:cs typeface="Calibri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μιλά καθαρά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καταλαβαίνει το ίδιο από το διαφορετικό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849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904" y="0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ΠΕΝΤΕ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6284" y="707886"/>
            <a:ext cx="7272808" cy="5632311"/>
          </a:xfrm>
          <a:prstGeom prst="rect">
            <a:avLst/>
          </a:prstGeom>
          <a:solidFill>
            <a:srgbClr val="151FE2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Κοινωνικός τομέας: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Θέλει να ευχαριστεί τους φίλους του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Θέλει να μοιάζει στους φίλους του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Συμμορφώνεται συνήθως σε κανόνες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Τραγουδά, χορεύει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Επίγνωση του φύλου του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Μπορεί να πει τι είναι αληθινό και τι προσποίηση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Δείχνει ανεξαρτησία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‘</a:t>
            </a:r>
            <a:r>
              <a:rPr lang="el-GR" sz="2400" dirty="0" err="1">
                <a:latin typeface="Calibri"/>
                <a:cs typeface="Calibri"/>
              </a:rPr>
              <a:t>Αλλοτε</a:t>
            </a:r>
            <a:r>
              <a:rPr lang="el-GR" sz="2400" dirty="0">
                <a:latin typeface="Calibri"/>
                <a:cs typeface="Calibri"/>
              </a:rPr>
              <a:t> συνεργάζεται και άλλοτε απαιτητικό</a:t>
            </a:r>
          </a:p>
          <a:p>
            <a:pPr marL="285750" indent="-285750">
              <a:buFont typeface="Arial"/>
              <a:buChar char="•"/>
            </a:pPr>
            <a:endParaRPr lang="el-GR" sz="2400" dirty="0"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Γλώσσα-επικοινωνία: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Μιλά πολύ καθαρά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Λέει μία ιστορία με πλήρεις προτάσεις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Χρησιμοποιεί μέλλοντα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Λέει όνομα διεύθυνση</a:t>
            </a:r>
          </a:p>
        </p:txBody>
      </p:sp>
    </p:spTree>
    <p:extLst>
      <p:ext uri="{BB962C8B-B14F-4D97-AF65-F5344CB8AC3E}">
        <p14:creationId xmlns:p14="http://schemas.microsoft.com/office/powerpoint/2010/main" val="1251439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324" y="901849"/>
            <a:ext cx="7064988" cy="2677656"/>
          </a:xfrm>
          <a:prstGeom prst="rect">
            <a:avLst/>
          </a:prstGeom>
          <a:solidFill>
            <a:srgbClr val="1A609D"/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Σε νοητικό επίπεδο 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Μετρά 10 αντικείμενα και περισσότερο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Ζωγραφίζει άνθρωπο με 6 μέρη σώματος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Γράφει λίγα γράμματα-αριθμούς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Αντιγράφει τρίγωνα/γεωμετρικά σχήματα</a:t>
            </a:r>
          </a:p>
          <a:p>
            <a:pPr marL="285750" indent="-28575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Γνωρίζει καθημερινά πράγματα όπως χρήματα/φαγητό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0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FFCC66"/>
                </a:solidFill>
                <a:latin typeface="Calibri"/>
                <a:cs typeface="Calibri"/>
              </a:rPr>
              <a:t>ΠΕΝΤΕ ΕΤΗ</a:t>
            </a:r>
            <a:endParaRPr lang="en-US" sz="40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7F7CD-0E02-7740-B2DD-4242E5932D51}"/>
              </a:ext>
            </a:extLst>
          </p:cNvPr>
          <p:cNvSpPr/>
          <p:nvPr/>
        </p:nvSpPr>
        <p:spPr>
          <a:xfrm>
            <a:off x="5713828" y="4285191"/>
            <a:ext cx="495651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cs typeface="Calibri"/>
              </a:rPr>
              <a:t>Στην αδρή  κινητικότητα </a:t>
            </a:r>
          </a:p>
          <a:p>
            <a:r>
              <a:rPr lang="el-GR" sz="2400" dirty="0">
                <a:cs typeface="Calibri"/>
              </a:rPr>
              <a:t>Στέκεται στο ένα πόδι για 10 </a:t>
            </a:r>
            <a:r>
              <a:rPr lang="el-GR" sz="2400" dirty="0" err="1">
                <a:cs typeface="Calibri"/>
              </a:rPr>
              <a:t>δευτ</a:t>
            </a:r>
            <a:r>
              <a:rPr lang="el-GR" sz="2400" dirty="0">
                <a:cs typeface="Calibri"/>
              </a:rPr>
              <a:t>. , χοροπηδάει, κάνει </a:t>
            </a:r>
            <a:r>
              <a:rPr lang="el-GR" sz="2400" dirty="0" err="1">
                <a:cs typeface="Calibri"/>
              </a:rPr>
              <a:t>κολοτούμπα</a:t>
            </a:r>
            <a:endParaRPr lang="el-GR" sz="2400" dirty="0">
              <a:cs typeface="Calibri"/>
            </a:endParaRPr>
          </a:p>
          <a:p>
            <a:r>
              <a:rPr lang="el-GR" sz="2400" dirty="0">
                <a:cs typeface="Calibri"/>
              </a:rPr>
              <a:t>Κάνει κούνια, σκαρφαλώνει, </a:t>
            </a:r>
          </a:p>
          <a:p>
            <a:r>
              <a:rPr lang="el-GR" sz="2400" dirty="0">
                <a:cs typeface="Calibri"/>
              </a:rPr>
              <a:t>Πηγαίνει τουαλέτα μόνο του</a:t>
            </a:r>
          </a:p>
        </p:txBody>
      </p:sp>
    </p:spTree>
    <p:extLst>
      <p:ext uri="{BB962C8B-B14F-4D97-AF65-F5344CB8AC3E}">
        <p14:creationId xmlns:p14="http://schemas.microsoft.com/office/powerpoint/2010/main" val="2367578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3912" y="188640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  <a:t>ΠΕΝΤΕ ΕΤΗ</a:t>
            </a:r>
            <a:endParaRPr lang="en-US" sz="40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552" y="112474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CC66"/>
                </a:solidFill>
                <a:latin typeface="Calibri"/>
                <a:cs typeface="Calibri"/>
              </a:rPr>
              <a:t>Είναι ανησυχητικό, όταν ένα νηπιο 2 ετών: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δείχνει εύρος συναισθημάτων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Ακραία συμπεριφορά (φοβίες, ντροπαλό, επιθετικό)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Απόσυρση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Διάσπαση προσοχής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ανταποκρίνεται σε ανθρώπους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παίζει ποικιλία παιχνιδιών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ξεχωρίζει το αληθινό από το φανταστικό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λέει όνομα-επίθετο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χρησιμοποιεί πληθυντικό/μέλλοντα κατάλληλα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ζωγραφίζει εικόνες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</a:t>
            </a:r>
            <a:r>
              <a:rPr lang="el-GR" sz="2400" dirty="0" err="1">
                <a:latin typeface="Calibri"/>
                <a:cs typeface="Calibri"/>
              </a:rPr>
              <a:t>μπορει</a:t>
            </a:r>
            <a:r>
              <a:rPr lang="el-GR" sz="2400" dirty="0">
                <a:latin typeface="Calibri"/>
                <a:cs typeface="Calibri"/>
              </a:rPr>
              <a:t> να περιγράψει δραστηριότητες ή εμπειρίες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>
                <a:latin typeface="Calibri"/>
                <a:cs typeface="Calibri"/>
              </a:rPr>
              <a:t>Δεν μπορεί να πλύνει  δόντια, χέρια ή να ξεντυθεί </a:t>
            </a:r>
            <a:r>
              <a:rPr lang="el-GR" sz="2400" dirty="0" err="1">
                <a:latin typeface="Calibri"/>
                <a:cs typeface="Calibri"/>
              </a:rPr>
              <a:t>χζωρίς</a:t>
            </a:r>
            <a:r>
              <a:rPr lang="el-GR" sz="2400" dirty="0">
                <a:latin typeface="Calibri"/>
                <a:cs typeface="Calibri"/>
              </a:rPr>
              <a:t> βοήθεια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98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19536" y="-993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ΠΑΡΑΓΟΝΤΕΣ ΠΟΥ ΕΠΗΡΕΑΖΟΥΝ ΤΗΝ ΑΥΞΗΣΗ &amp; ΑΝΑΠΤΥΞΗ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683" y="1484784"/>
            <a:ext cx="10775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Α. Γενετικοί-επιγενετικοί/Κληρονομικοί </a:t>
            </a:r>
            <a:r>
              <a:rPr lang="el-GR" sz="2400" dirty="0">
                <a:solidFill>
                  <a:srgbClr val="FFFFFF"/>
                </a:solidFill>
                <a:latin typeface="Calibri"/>
                <a:cs typeface="Calibri"/>
              </a:rPr>
              <a:t>(σχετικοί με </a:t>
            </a:r>
            <a:r>
              <a:rPr lang="el-GR" sz="2400" dirty="0">
                <a:latin typeface="Calibri"/>
                <a:cs typeface="Calibri"/>
              </a:rPr>
              <a:t>γνωστικές</a:t>
            </a:r>
          </a:p>
          <a:p>
            <a:r>
              <a:rPr lang="el-GR" sz="2400" dirty="0">
                <a:latin typeface="Calibri"/>
                <a:cs typeface="Calibri"/>
              </a:rPr>
              <a:t>     λειτουργίες, κοινωνικότητα, ορμόνες, νευροδιαβιβαστές κτλ)</a:t>
            </a:r>
            <a:endParaRPr lang="el-GR" sz="2400" dirty="0">
              <a:solidFill>
                <a:srgbClr val="FFCC66"/>
              </a:solidFill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Β. Περιβαλλοντικοί </a:t>
            </a:r>
          </a:p>
          <a:p>
            <a:r>
              <a:rPr lang="el-GR" sz="2400" dirty="0">
                <a:solidFill>
                  <a:schemeClr val="accent5"/>
                </a:solidFill>
                <a:latin typeface="Calibri"/>
                <a:cs typeface="Calibri"/>
              </a:rPr>
              <a:t>     </a:t>
            </a:r>
            <a:r>
              <a:rPr lang="el-G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1. ενδομήτριο περιβάλλον                            2. εξωμήτριο περιβάλλον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99366" y="3100128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5520" y="4293096"/>
            <a:ext cx="3187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Προεκλαμψία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Διαβήτης κύησης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Προωρότητα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Ενδομήτρια καθυστέρηση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    αύξησης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912" y="4221089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Διατροφικοί παράγοντες  &amp;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   Ελλείμματα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Φάρμακα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Ουσίες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Κάπνισμα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Αλκοόλ 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Λοιμώξεις</a:t>
            </a:r>
          </a:p>
          <a:p>
            <a:pPr marL="285750" indent="-285750">
              <a:buFont typeface="Arial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Τοξικοί παράγοντες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35470" y="3133710"/>
            <a:ext cx="180020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6121" y="3060349"/>
            <a:ext cx="3374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Διατροφή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Κοινωνικο-οικονομικό επίπεδο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Οικογενειακό περιβάλλον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1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-curve-e1377904719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1508106"/>
            <a:ext cx="10309412" cy="5005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665" y="1"/>
            <a:ext cx="576940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ΜΕΤΡΗΣΕΙΣ: </a:t>
            </a:r>
          </a:p>
          <a:p>
            <a:pPr algn="ctr"/>
            <a:r>
              <a:rPr lang="el-GR" sz="2800" b="1" dirty="0">
                <a:solidFill>
                  <a:srgbClr val="FFCC66"/>
                </a:solidFill>
                <a:latin typeface="Calibri"/>
                <a:cs typeface="Calibri"/>
              </a:rPr>
              <a:t>Μέση Τιμή ± Τυπικές Αποκλίσεις</a:t>
            </a:r>
          </a:p>
          <a:p>
            <a:pPr algn="ctr"/>
            <a:r>
              <a:rPr lang="el-GR" sz="2800" b="1" dirty="0">
                <a:solidFill>
                  <a:srgbClr val="FFCC66"/>
                </a:solidFill>
                <a:latin typeface="Calibri"/>
                <a:cs typeface="Calibri"/>
              </a:rPr>
              <a:t>Τυπικό Εύρος</a:t>
            </a:r>
            <a:r>
              <a:rPr lang="en-US" sz="2800" b="1" dirty="0">
                <a:solidFill>
                  <a:srgbClr val="FFCC66"/>
                </a:solidFill>
                <a:latin typeface="Calibri"/>
                <a:cs typeface="Calibri"/>
              </a:rPr>
              <a:t>-</a:t>
            </a:r>
            <a:r>
              <a:rPr lang="el-GR" sz="2800" b="1" dirty="0">
                <a:solidFill>
                  <a:srgbClr val="FFCC66"/>
                </a:solidFill>
                <a:latin typeface="Calibri"/>
                <a:cs typeface="Calibri"/>
              </a:rPr>
              <a:t>ή- Εκατοστιαίες Θέσεις</a:t>
            </a:r>
            <a:endParaRPr lang="en-US" sz="28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58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1231708" y="1568645"/>
            <a:ext cx="9698891" cy="4620844"/>
            <a:chOff x="224106" y="2543748"/>
            <a:chExt cx="8684116" cy="35684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4106" y="3510698"/>
              <a:ext cx="8684116" cy="18674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93942" y="3268040"/>
              <a:ext cx="0" cy="2426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106198" y="3417281"/>
              <a:ext cx="0" cy="1120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747139" y="3417281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63548" y="3506545"/>
              <a:ext cx="0" cy="763728"/>
            </a:xfrm>
            <a:prstGeom prst="line">
              <a:avLst/>
            </a:prstGeom>
            <a:ln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00694" y="3418704"/>
              <a:ext cx="0" cy="1120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9580489">
              <a:off x="1172231" y="2762969"/>
              <a:ext cx="1041760" cy="30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ΣΎΛΛΗΨΗ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6720" y="3003449"/>
              <a:ext cx="150830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68978" y="3004872"/>
              <a:ext cx="226556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4088" y="3001628"/>
              <a:ext cx="456537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144934" y="3418704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446888" y="3418704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64037" y="3003051"/>
              <a:ext cx="372103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66913" y="3000586"/>
              <a:ext cx="372103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69444" y="3413128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134539" y="3419704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444941" y="3420204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583392" y="3001241"/>
              <a:ext cx="372103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3704" y="3001086"/>
              <a:ext cx="372103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58889" y="2997454"/>
              <a:ext cx="372103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4797716" y="3020802"/>
              <a:ext cx="0" cy="485743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295807" y="2543748"/>
              <a:ext cx="992579" cy="30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ΓΕΝΝΗΣΗ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5338735" y="3432856"/>
              <a:ext cx="0" cy="93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69625" y="3378449"/>
              <a:ext cx="1" cy="1450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481486" y="3527196"/>
              <a:ext cx="1421095" cy="248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Κύηση (εβδομάδες)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1793942" y="3797959"/>
              <a:ext cx="312256" cy="4456"/>
            </a:xfrm>
            <a:prstGeom prst="line">
              <a:avLst/>
            </a:prstGeom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107550" y="4129239"/>
              <a:ext cx="639589" cy="0"/>
            </a:xfrm>
            <a:prstGeom prst="line">
              <a:avLst/>
            </a:prstGeom>
            <a:ln w="57150" cmpd="sng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784166" y="4114485"/>
              <a:ext cx="2056610" cy="4456"/>
            </a:xfrm>
            <a:prstGeom prst="line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195076" y="4843644"/>
              <a:ext cx="4030042" cy="0"/>
            </a:xfrm>
            <a:prstGeom prst="line">
              <a:avLst/>
            </a:prstGeom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408663" y="3763587"/>
              <a:ext cx="1227455" cy="26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Νευροποίηση</a:t>
              </a:r>
              <a:endPara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97460" y="4129239"/>
              <a:ext cx="1646903" cy="45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Νευρωνικός </a:t>
              </a:r>
            </a:p>
            <a:p>
              <a:r>
                <a:rPr lang="el-GR" sz="1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Πολλαπλασιασμός </a:t>
              </a:r>
              <a:endPara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793942" y="3579012"/>
              <a:ext cx="0" cy="184575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107550" y="3523463"/>
              <a:ext cx="10960" cy="60577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747139" y="3513621"/>
              <a:ext cx="43927" cy="123798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96849" y="3530795"/>
              <a:ext cx="43927" cy="123798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379730" y="4129239"/>
              <a:ext cx="1386083" cy="45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Νευρωνική </a:t>
              </a:r>
            </a:p>
            <a:p>
              <a:r>
                <a:rPr lang="el-GR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Μετανάστευση </a:t>
              </a:r>
              <a:endPara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151149" y="3579095"/>
              <a:ext cx="43927" cy="123798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258889" y="4881033"/>
              <a:ext cx="1392685" cy="26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Μυελινοποίηση</a:t>
              </a:r>
              <a:endPara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130483" y="3873444"/>
              <a:ext cx="43927" cy="1774321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327842" y="3697821"/>
              <a:ext cx="51888" cy="1703414"/>
            </a:xfrm>
            <a:prstGeom prst="line">
              <a:avLst/>
            </a:prstGeom>
            <a:ln>
              <a:solidFill>
                <a:srgbClr val="FFCC66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411213" y="5401235"/>
              <a:ext cx="3103140" cy="0"/>
            </a:xfrm>
            <a:prstGeom prst="line">
              <a:avLst/>
            </a:prstGeom>
            <a:ln w="57150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338266" y="2543748"/>
              <a:ext cx="973343" cy="30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ΕΦΗΒΕΙΑ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151149" y="5414433"/>
              <a:ext cx="1361741" cy="26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Συναπτογένεση</a:t>
              </a:r>
              <a:endPara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3174410" y="5830046"/>
              <a:ext cx="2819825" cy="0"/>
            </a:xfrm>
            <a:prstGeom prst="line">
              <a:avLst/>
            </a:prstGeom>
            <a:ln w="57150" cmpd="sng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950308" y="3530795"/>
              <a:ext cx="43927" cy="225103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5136309" y="3060508"/>
              <a:ext cx="982103" cy="27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4 μήνες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103402" y="5850714"/>
              <a:ext cx="992241" cy="26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Απόπτωση</a:t>
              </a:r>
              <a:endParaRPr lang="en-US" sz="16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50153" y="6189489"/>
            <a:ext cx="513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Παραλαγή απο¨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Tau GZ, Peterson BS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, 2010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FE4BE421-1CCC-A64D-913D-21B95B642B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55028" y="195672"/>
            <a:ext cx="75438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ΒΙΟΛΟΓΙΚΟΙ ΜΗΧΑΝΙΣΜΟΙ-</a:t>
            </a:r>
            <a:b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ΣΤΗΝ</a:t>
            </a: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ΑΝΑΠΤΥΞΗ ΤΟΥ ΕΓΚΕΦΑΛΟΥ</a:t>
            </a:r>
          </a:p>
        </p:txBody>
      </p:sp>
    </p:spTree>
    <p:extLst>
      <p:ext uri="{BB962C8B-B14F-4D97-AF65-F5344CB8AC3E}">
        <p14:creationId xmlns:p14="http://schemas.microsoft.com/office/powerpoint/2010/main" val="308249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 develo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487" y="0"/>
            <a:ext cx="9144000" cy="675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41526" y="6034088"/>
            <a:ext cx="8302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Thompson, R. A., &amp; Nelson, C. A. (2001).  Developmental science and the media: Early brain development.  </a:t>
            </a:r>
            <a:r>
              <a:rPr lang="en-US" sz="1400" b="1" i="1" dirty="0">
                <a:solidFill>
                  <a:schemeClr val="bg1"/>
                </a:solidFill>
                <a:latin typeface="Arial" charset="0"/>
              </a:rPr>
              <a:t>American Psychologist,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="1" i="1" dirty="0">
                <a:solidFill>
                  <a:schemeClr val="bg1"/>
                </a:solidFill>
                <a:latin typeface="Arial" charset="0"/>
              </a:rPr>
              <a:t>56(1),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5-15.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35760" y="2636912"/>
            <a:ext cx="0" cy="1800200"/>
          </a:xfrm>
          <a:prstGeom prst="line">
            <a:avLst/>
          </a:prstGeom>
          <a:ln w="76200" cmpd="sng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3992" y="2636912"/>
            <a:ext cx="0" cy="180020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08368" y="2636912"/>
            <a:ext cx="0" cy="180020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3227</Words>
  <Application>Microsoft Macintosh PowerPoint</Application>
  <PresentationFormat>Widescreen</PresentationFormat>
  <Paragraphs>638</Paragraphs>
  <Slides>53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Comic Sans MS</vt:lpstr>
      <vt:lpstr>Snap ITC</vt:lpstr>
      <vt:lpstr>Tahoma</vt:lpstr>
      <vt:lpstr>Wingdings</vt:lpstr>
      <vt:lpstr>Office Theme</vt:lpstr>
      <vt:lpstr>PowerPoint Presentation</vt:lpstr>
      <vt:lpstr>AΥΞΗΣΗ &amp; (ΝΕΥΡΟ)ΑΝΑΠΤΥΞΗ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ΒΙΟΛΟΓΙΚΟΙ ΜΗΧΑΝΙΣΜΟΙ- ΣΤΗΝ ΑΝΑΠΤΥΞΗ ΤΟΥ ΕΓΚΕΦΑΛΟΥ</vt:lpstr>
      <vt:lpstr>PowerPoint Presentation</vt:lpstr>
      <vt:lpstr>PowerPoint Presentation</vt:lpstr>
      <vt:lpstr>ΒΑΣΙΚΕΣ ΕΝΝΟΙΕΣ ΣΤΗΝ ΠΡΩΙΜΗ ΑΝΑΠΤΥΞΗ</vt:lpstr>
      <vt:lpstr>PowerPoint Presentation</vt:lpstr>
      <vt:lpstr>PowerPoint Presentation</vt:lpstr>
      <vt:lpstr>θΕΩΡΙΕΣ ΓΙΑ ΤΗΝ ΑΝΑΠΤΥΞΗ ΤΗΣ ΣΥΜΠΕΡΙΦΟΡΑΣ  1. Η ανάπτυξη ως ωρίμανση-ARNOLD GESELL</vt:lpstr>
      <vt:lpstr>PowerPoint Presentation</vt:lpstr>
      <vt:lpstr>Skinner and JB Watson (1878-1958)</vt:lpstr>
      <vt:lpstr>PowerPoint Presentation</vt:lpstr>
      <vt:lpstr>Jean Piaget, φιλόσοφος, αναπτυξιακός ψυχολόγος 1896-1980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Panagiota Pervanidou</dc:creator>
  <cp:lastModifiedBy>Panagiota Pervanidou</cp:lastModifiedBy>
  <cp:revision>36</cp:revision>
  <cp:lastPrinted>2021-11-22T22:36:20Z</cp:lastPrinted>
  <dcterms:created xsi:type="dcterms:W3CDTF">2021-08-22T19:44:04Z</dcterms:created>
  <dcterms:modified xsi:type="dcterms:W3CDTF">2021-11-22T22:37:54Z</dcterms:modified>
</cp:coreProperties>
</file>