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2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D7AA-A820-8042-97A8-B8099FDFF7BA}" type="datetimeFigureOut">
              <a:rPr lang="en-US" smtClean="0"/>
              <a:pPr/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11C8-1B84-9546-9F46-FD2A142EB6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D7AA-A820-8042-97A8-B8099FDFF7BA}" type="datetimeFigureOut">
              <a:rPr lang="en-US" smtClean="0"/>
              <a:pPr/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11C8-1B84-9546-9F46-FD2A142EB6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D7AA-A820-8042-97A8-B8099FDFF7BA}" type="datetimeFigureOut">
              <a:rPr lang="en-US" smtClean="0"/>
              <a:pPr/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11C8-1B84-9546-9F46-FD2A142EB6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D7AA-A820-8042-97A8-B8099FDFF7BA}" type="datetimeFigureOut">
              <a:rPr lang="en-US" smtClean="0"/>
              <a:pPr/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11C8-1B84-9546-9F46-FD2A142EB6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D7AA-A820-8042-97A8-B8099FDFF7BA}" type="datetimeFigureOut">
              <a:rPr lang="en-US" smtClean="0"/>
              <a:pPr/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11C8-1B84-9546-9F46-FD2A142EB6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D7AA-A820-8042-97A8-B8099FDFF7BA}" type="datetimeFigureOut">
              <a:rPr lang="en-US" smtClean="0"/>
              <a:pPr/>
              <a:t>1/27/18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11C8-1B84-9546-9F46-FD2A142EB6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D7AA-A820-8042-97A8-B8099FDFF7BA}" type="datetimeFigureOut">
              <a:rPr lang="en-US" smtClean="0"/>
              <a:pPr/>
              <a:t>1/27/18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11C8-1B84-9546-9F46-FD2A142EB6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D7AA-A820-8042-97A8-B8099FDFF7BA}" type="datetimeFigureOut">
              <a:rPr lang="en-US" smtClean="0"/>
              <a:pPr/>
              <a:t>1/27/18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11C8-1B84-9546-9F46-FD2A142EB6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D7AA-A820-8042-97A8-B8099FDFF7BA}" type="datetimeFigureOut">
              <a:rPr lang="en-US" smtClean="0"/>
              <a:pPr/>
              <a:t>1/27/18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11C8-1B84-9546-9F46-FD2A142EB6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D7AA-A820-8042-97A8-B8099FDFF7BA}" type="datetimeFigureOut">
              <a:rPr lang="en-US" smtClean="0"/>
              <a:pPr/>
              <a:t>1/27/18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11C8-1B84-9546-9F46-FD2A142EB6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D7AA-A820-8042-97A8-B8099FDFF7BA}" type="datetimeFigureOut">
              <a:rPr lang="en-US" smtClean="0"/>
              <a:pPr/>
              <a:t>1/27/18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11C8-1B84-9546-9F46-FD2A142EB6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BD7AA-A820-8042-97A8-B8099FDFF7BA}" type="datetimeFigureOut">
              <a:rPr lang="en-US" smtClean="0"/>
              <a:pPr/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511C8-1B84-9546-9F46-FD2A142EB6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249" y="-1"/>
            <a:ext cx="8762257" cy="667785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dirty="0" smtClean="0"/>
              <a:t>         </a:t>
            </a:r>
            <a:r>
              <a:rPr lang="el-GR" b="1" dirty="0" smtClean="0">
                <a:solidFill>
                  <a:schemeClr val="bg1"/>
                </a:solidFill>
              </a:rPr>
              <a:t>Καταξιωτκή/καταφατική προσέγγιση </a:t>
            </a:r>
            <a:r>
              <a:rPr lang="en-US" b="1" dirty="0" smtClean="0">
                <a:solidFill>
                  <a:schemeClr val="bg1"/>
                </a:solidFill>
              </a:rPr>
              <a:t>(Appreciative Approach</a:t>
            </a:r>
            <a:r>
              <a:rPr lang="el-GR" b="1" dirty="0" smtClean="0">
                <a:solidFill>
                  <a:schemeClr val="bg1"/>
                </a:solidFill>
              </a:rPr>
              <a:t>/ΑΙ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Νέα μεθοδολογία για την ανάπτυξη ανθρώπινων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σ</a:t>
            </a:r>
            <a:r>
              <a:rPr lang="el-GR" b="1" dirty="0" smtClean="0">
                <a:solidFill>
                  <a:schemeClr val="bg1"/>
                </a:solidFill>
              </a:rPr>
              <a:t>υστημάτων που εστιάζει στα θετικά στοιχεία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α</a:t>
            </a:r>
            <a:r>
              <a:rPr lang="el-GR" b="1" dirty="0" smtClean="0">
                <a:solidFill>
                  <a:schemeClr val="bg1"/>
                </a:solidFill>
              </a:rPr>
              <a:t>κολουθώντας μια διαδικασία συν-κατασκευής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 err="1" smtClean="0">
                <a:solidFill>
                  <a:schemeClr val="bg1"/>
                </a:solidFill>
              </a:rPr>
              <a:t>Cooperrider</a:t>
            </a:r>
            <a:r>
              <a:rPr lang="en-US" b="1" dirty="0" smtClean="0">
                <a:solidFill>
                  <a:schemeClr val="bg1"/>
                </a:solidFill>
              </a:rPr>
              <a:t> &amp; Whitney (2000)</a:t>
            </a:r>
            <a:r>
              <a:rPr lang="el-GR" b="1" dirty="0" smtClean="0">
                <a:solidFill>
                  <a:schemeClr val="bg1"/>
                </a:solidFill>
              </a:rPr>
              <a:t>         </a:t>
            </a:r>
            <a:r>
              <a:rPr lang="en-US" b="1" dirty="0" smtClean="0">
                <a:solidFill>
                  <a:schemeClr val="bg1"/>
                </a:solidFill>
              </a:rPr>
              <a:t>  </a:t>
            </a:r>
            <a:r>
              <a:rPr lang="el-GR" b="1" dirty="0" smtClean="0">
                <a:solidFill>
                  <a:schemeClr val="bg1"/>
                </a:solidFill>
              </a:rPr>
              <a:t>«Εκτιμώ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σ</a:t>
            </a:r>
            <a:r>
              <a:rPr lang="el-GR" b="1" dirty="0" smtClean="0">
                <a:solidFill>
                  <a:schemeClr val="bg1"/>
                </a:solidFill>
              </a:rPr>
              <a:t>ημαίνει ότι </a:t>
            </a:r>
            <a:r>
              <a:rPr lang="el-GR" b="1" dirty="0" smtClean="0">
                <a:solidFill>
                  <a:schemeClr val="bg1"/>
                </a:solidFill>
              </a:rPr>
              <a:t>αναγνωρ</a:t>
            </a:r>
            <a:r>
              <a:rPr lang="el-GR" b="1" dirty="0" smtClean="0">
                <a:solidFill>
                  <a:schemeClr val="bg1"/>
                </a:solidFill>
              </a:rPr>
              <a:t>ί</a:t>
            </a:r>
            <a:r>
              <a:rPr lang="el-GR" b="1" dirty="0" smtClean="0">
                <a:solidFill>
                  <a:schemeClr val="bg1"/>
                </a:solidFill>
              </a:rPr>
              <a:t>ζω </a:t>
            </a:r>
            <a:r>
              <a:rPr lang="el-GR" b="1" dirty="0" smtClean="0">
                <a:solidFill>
                  <a:schemeClr val="bg1"/>
                </a:solidFill>
              </a:rPr>
              <a:t>το καλό στους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α</a:t>
            </a:r>
            <a:r>
              <a:rPr lang="el-GR" b="1" dirty="0" smtClean="0">
                <a:solidFill>
                  <a:schemeClr val="bg1"/>
                </a:solidFill>
              </a:rPr>
              <a:t>νθρώπους και στον κόσμο γύρω μας, αποδίδω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αξία στς παλιές και καινούργιες ικανότητες, επιτυ-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χ</a:t>
            </a:r>
            <a:r>
              <a:rPr lang="el-GR" b="1" dirty="0" smtClean="0">
                <a:solidFill>
                  <a:schemeClr val="bg1"/>
                </a:solidFill>
              </a:rPr>
              <a:t>ίες και δυνατότητες, αντιλαμβάνομαι αυτά που 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δ</a:t>
            </a:r>
            <a:r>
              <a:rPr lang="el-GR" b="1" dirty="0" smtClean="0">
                <a:solidFill>
                  <a:schemeClr val="bg1"/>
                </a:solidFill>
              </a:rPr>
              <a:t>ίνουν ζωή στους ζωντανούς οργανισμούς»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123209" y="3124894"/>
            <a:ext cx="790870" cy="549354"/>
          </a:xfrm>
          <a:prstGeom prst="rightArrow">
            <a:avLst>
              <a:gd name="adj1" fmla="val 50000"/>
              <a:gd name="adj2" fmla="val 4277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0358"/>
            <a:ext cx="9144000" cy="580580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Μέθοδος που διερευνά τις δυνάμεις ενός 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ο</a:t>
            </a:r>
            <a:r>
              <a:rPr lang="el-GR" b="1" dirty="0" smtClean="0">
                <a:solidFill>
                  <a:schemeClr val="bg1"/>
                </a:solidFill>
              </a:rPr>
              <a:t>ργανισμού  προκειμένου να επιλύσει προβλή-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μ</a:t>
            </a:r>
            <a:r>
              <a:rPr lang="el-GR" b="1" dirty="0" smtClean="0">
                <a:solidFill>
                  <a:schemeClr val="bg1"/>
                </a:solidFill>
              </a:rPr>
              <a:t>ατα στη λειτουργία του.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Συνδέθηκε με το συστημικό μοντέλο οικογενειακής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θεραπείας  (σχολή του Μιλάνου)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- από την έννοια της ουδετερότητας στη σημασία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 της περιέργειας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- από την </a:t>
            </a:r>
            <a:r>
              <a:rPr lang="el-GR" b="1" dirty="0" smtClean="0">
                <a:solidFill>
                  <a:schemeClr val="bg1"/>
                </a:solidFill>
              </a:rPr>
              <a:t>αυθεντία </a:t>
            </a:r>
            <a:r>
              <a:rPr lang="el-GR" b="1" dirty="0" smtClean="0">
                <a:solidFill>
                  <a:schemeClr val="bg1"/>
                </a:solidFill>
              </a:rPr>
              <a:t>στη θέση «του μη γνωρίζοντος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 </a:t>
            </a:r>
            <a:r>
              <a:rPr lang="en-US" b="1" dirty="0" smtClean="0">
                <a:solidFill>
                  <a:schemeClr val="bg1"/>
                </a:solidFill>
              </a:rPr>
              <a:t>(the not knowing position)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- </a:t>
            </a:r>
            <a:r>
              <a:rPr lang="el-GR" b="1" dirty="0" smtClean="0">
                <a:solidFill>
                  <a:schemeClr val="bg1"/>
                </a:solidFill>
              </a:rPr>
              <a:t>η σημασία </a:t>
            </a:r>
            <a:r>
              <a:rPr lang="el-GR" b="1" dirty="0" smtClean="0">
                <a:solidFill>
                  <a:srgbClr val="FFFF00"/>
                </a:solidFill>
              </a:rPr>
              <a:t>στη γλώσσα </a:t>
            </a:r>
            <a:r>
              <a:rPr lang="el-GR" b="1" dirty="0" smtClean="0">
                <a:solidFill>
                  <a:schemeClr val="bg1"/>
                </a:solidFill>
              </a:rPr>
              <a:t>εφόσον μια αλλαγή στη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 γλώσσα  επιφέρει αλλαγή στις σχέσεις</a:t>
            </a:r>
          </a:p>
          <a:p>
            <a:pPr>
              <a:buNone/>
            </a:pPr>
            <a:endParaRPr lang="el-GR" b="1" dirty="0">
              <a:solidFill>
                <a:schemeClr val="bg1"/>
              </a:solidFill>
            </a:endParaRP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Στη συνέχεια επικράτησε το ρεύμα του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«κοινωικού κονστρουξιονισμού». Στα πλαίσια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της αποδόμησης του θεραπευτικού συστήματος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έρχεται στο προσκήνιο η γλώσσα ως συνολική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κ</a:t>
            </a:r>
            <a:r>
              <a:rPr lang="el-GR" b="1" dirty="0" smtClean="0">
                <a:solidFill>
                  <a:schemeClr val="bg1"/>
                </a:solidFill>
              </a:rPr>
              <a:t>οινωνική εμπειρία και η θεραπεία ως κοινωνική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σ</a:t>
            </a:r>
            <a:r>
              <a:rPr lang="el-GR" b="1" dirty="0" smtClean="0">
                <a:solidFill>
                  <a:schemeClr val="bg1"/>
                </a:solidFill>
              </a:rPr>
              <a:t>υν-κατασκευή.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Η γλώσσα δεν εκφράζει μόνο την πραγματικότητα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α</a:t>
            </a:r>
            <a:r>
              <a:rPr lang="el-GR" b="1" dirty="0" smtClean="0">
                <a:solidFill>
                  <a:schemeClr val="bg1"/>
                </a:solidFill>
              </a:rPr>
              <a:t>λλά τη δημιουργεί </a:t>
            </a:r>
            <a:r>
              <a:rPr lang="el-GR" b="1" dirty="0" smtClean="0">
                <a:solidFill>
                  <a:schemeClr val="bg1"/>
                </a:solidFill>
              </a:rPr>
              <a:t>κι όλας</a:t>
            </a:r>
            <a:r>
              <a:rPr lang="el-GR" b="1" dirty="0" smtClean="0">
                <a:solidFill>
                  <a:schemeClr val="bg1"/>
                </a:solidFill>
              </a:rPr>
              <a:t>. Από το «τί θα κάνουμε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με τους τσακωμούς μεταξύ μας;» στο «πώς θα 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ε</a:t>
            </a:r>
            <a:r>
              <a:rPr lang="el-GR" b="1" dirty="0" smtClean="0">
                <a:solidFill>
                  <a:schemeClr val="bg1"/>
                </a:solidFill>
              </a:rPr>
              <a:t>πικοινωνήσουμε αποτελεσματικά;»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Αναπλαισίωση: από </a:t>
            </a:r>
            <a:r>
              <a:rPr lang="el-GR" b="1" dirty="0" smtClean="0">
                <a:solidFill>
                  <a:schemeClr val="bg1"/>
                </a:solidFill>
              </a:rPr>
              <a:t>τον </a:t>
            </a:r>
            <a:r>
              <a:rPr lang="el-GR" b="1" dirty="0" smtClean="0">
                <a:solidFill>
                  <a:schemeClr val="bg1"/>
                </a:solidFill>
              </a:rPr>
              <a:t>«τσακωμό» στην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«επικοινωνία»</a:t>
            </a:r>
          </a:p>
          <a:p>
            <a:pPr>
              <a:buNone/>
            </a:pPr>
            <a:r>
              <a:rPr lang="el-GR" b="1" dirty="0" smtClean="0">
                <a:solidFill>
                  <a:srgbClr val="FFFF00"/>
                </a:solidFill>
              </a:rPr>
              <a:t>Η θετική γλώσσα δημιουργεί θετικές σχέσεις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0358"/>
            <a:ext cx="8919235" cy="653764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Κεντρικό εργαλείο στην Καταξιωτική Προσέγγιση είναι η </a:t>
            </a:r>
            <a:r>
              <a:rPr lang="el-GR" b="1" dirty="0" smtClean="0">
                <a:solidFill>
                  <a:srgbClr val="FFFF00"/>
                </a:solidFill>
              </a:rPr>
              <a:t>αφήγηση        </a:t>
            </a:r>
            <a:r>
              <a:rPr lang="el-GR" b="1" dirty="0" smtClean="0">
                <a:solidFill>
                  <a:schemeClr val="bg1"/>
                </a:solidFill>
              </a:rPr>
              <a:t>η δυνατότητα να ξαναπούμε την ιστορία της </a:t>
            </a:r>
            <a:r>
              <a:rPr lang="el-GR" b="1" dirty="0" smtClean="0">
                <a:solidFill>
                  <a:schemeClr val="bg1"/>
                </a:solidFill>
              </a:rPr>
              <a:t>καθημερινότητας </a:t>
            </a:r>
            <a:r>
              <a:rPr lang="el-GR" b="1" dirty="0" smtClean="0">
                <a:solidFill>
                  <a:schemeClr val="bg1"/>
                </a:solidFill>
              </a:rPr>
              <a:t>μας επιτρέπει να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δημιουργήσουμε την ιστορία μας και να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ανασυνθέσουμε την ταυτότητά μας ως άτομα και ως κοινωνικές ομάδες.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Καθώς μιλάμε μεταξύ μας κατασκευάζουμε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τον κόσμο που βλέπουμε και σκεφτόμαστε.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Αλλάζοντας τον τρόπο επικοινωνίας, αλλάζουμε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αυτόν τον κόσμο. Η δημιουργία καινούργιων και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καλύτερων ιδεών και εικόνων είναι ένας τρόπος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να αλλάξουμε τα ανθρώπινα συστήματα.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196654" y="813329"/>
            <a:ext cx="428123" cy="52795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0169"/>
            <a:ext cx="8229600" cy="5055994"/>
          </a:xfrm>
        </p:spPr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  <a:latin typeface="Times New Roman"/>
              </a:rPr>
              <a:t>Οι λέξεις φταίνε. Αυτές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  <a:latin typeface="Times New Roman"/>
              </a:rPr>
              <a:t>ε</a:t>
            </a:r>
            <a:r>
              <a:rPr lang="el-GR" b="1" dirty="0" smtClean="0">
                <a:solidFill>
                  <a:schemeClr val="bg1"/>
                </a:solidFill>
                <a:latin typeface="Times New Roman"/>
              </a:rPr>
              <a:t>νθάρρυναν τα πράγματα σιγά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  <a:latin typeface="Times New Roman"/>
              </a:rPr>
              <a:t>σιγά ν’ αρχίσουν να συμβαίνουν.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Κική Δημουλά «Ενός λεπτού μαζί»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20" y="274638"/>
            <a:ext cx="8776528" cy="5851525"/>
          </a:xfrm>
        </p:spPr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Τέσσερις φάσεις διερεύνησης (4</a:t>
            </a:r>
            <a:r>
              <a:rPr lang="en-US" b="1" dirty="0" smtClean="0">
                <a:solidFill>
                  <a:schemeClr val="bg1"/>
                </a:solidFill>
              </a:rPr>
              <a:t>D model)</a:t>
            </a:r>
            <a:r>
              <a:rPr lang="el-GR" b="1" dirty="0" smtClean="0">
                <a:solidFill>
                  <a:schemeClr val="bg1"/>
                </a:solidFill>
              </a:rPr>
              <a:t>: Το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α</a:t>
            </a:r>
            <a:r>
              <a:rPr lang="el-GR" b="1" dirty="0" smtClean="0">
                <a:solidFill>
                  <a:schemeClr val="bg1"/>
                </a:solidFill>
              </a:rPr>
              <a:t>ρχικό πρόβλημα επανατοποθετείται ως 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</a:rPr>
              <a:t>ε</a:t>
            </a:r>
            <a:r>
              <a:rPr lang="el-GR" b="1" dirty="0" smtClean="0">
                <a:solidFill>
                  <a:schemeClr val="bg1"/>
                </a:solidFill>
              </a:rPr>
              <a:t>πιθυμητός στόχος με καταφατική περιγραφή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ώστε να αποτελέσει αντικείμενο διερεύνησης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1. Discover : </a:t>
            </a:r>
            <a:r>
              <a:rPr lang="el-GR" b="1" dirty="0" smtClean="0">
                <a:solidFill>
                  <a:schemeClr val="bg1"/>
                </a:solidFill>
              </a:rPr>
              <a:t>Περιγραφή μιας θετικής εμπειρίας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και εντοπισμός ατομικών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ικανοτήτων και δυνά-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μεων, καθώς και της συνθήκης που συνέβαλε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στο αποτέλεσμα.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2. </a:t>
            </a:r>
            <a:r>
              <a:rPr lang="en-US" b="1" dirty="0" smtClean="0">
                <a:solidFill>
                  <a:schemeClr val="bg1"/>
                </a:solidFill>
              </a:rPr>
              <a:t>Dream: </a:t>
            </a:r>
            <a:r>
              <a:rPr lang="el-GR" b="1" dirty="0" smtClean="0">
                <a:solidFill>
                  <a:schemeClr val="bg1"/>
                </a:solidFill>
              </a:rPr>
              <a:t>καταγραφή και μοίρασμα του οραμα-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τισμού για το μέλλον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6257614"/>
          </a:xfrm>
        </p:spPr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3. </a:t>
            </a:r>
            <a:r>
              <a:rPr lang="en-US" b="1" dirty="0" smtClean="0">
                <a:solidFill>
                  <a:schemeClr val="bg1"/>
                </a:solidFill>
              </a:rPr>
              <a:t>Design:  </a:t>
            </a:r>
            <a:r>
              <a:rPr lang="el-GR" b="1" dirty="0" smtClean="0">
                <a:solidFill>
                  <a:schemeClr val="bg1"/>
                </a:solidFill>
              </a:rPr>
              <a:t>Αναδρομικός σχεδιασμός για τα βήματα που οδηγούν στην εκπλήρωση του ονείρου.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4. </a:t>
            </a:r>
            <a:r>
              <a:rPr lang="en-US" b="1" dirty="0" smtClean="0">
                <a:solidFill>
                  <a:schemeClr val="bg1"/>
                </a:solidFill>
              </a:rPr>
              <a:t>Destiny:  </a:t>
            </a:r>
            <a:r>
              <a:rPr lang="el-GR" b="1" dirty="0" smtClean="0">
                <a:solidFill>
                  <a:schemeClr val="bg1"/>
                </a:solidFill>
              </a:rPr>
              <a:t>Εφραμογή των σταδίων υλοποίησης του ονείρου μέσα από συγκεκρι-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μένες δράσεις πο διατηρούν και υποστηρίζουν την αλλαγή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Στήριξη της αυτοεκτίμησης και των ικανοτήτων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μέσα από καταξιωτική επικοινωνία που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επιτρέπει την αλλαγή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464</Words>
  <Application>Microsoft Macintosh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Mac</dc:creator>
  <cp:lastModifiedBy>Mac</cp:lastModifiedBy>
  <cp:revision>4</cp:revision>
  <dcterms:created xsi:type="dcterms:W3CDTF">2018-01-27T17:05:44Z</dcterms:created>
  <dcterms:modified xsi:type="dcterms:W3CDTF">2018-01-27T17:42:58Z</dcterms:modified>
</cp:coreProperties>
</file>