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70" r:id="rId3"/>
    <p:sldId id="257"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4" d="100"/>
          <a:sy n="54" d="100"/>
        </p:scale>
        <p:origin x="78" y="11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7845C90E-365F-4CEC-8B4F-2E8F348EE464}" type="datetimeFigureOut">
              <a:rPr lang="el-GR" smtClean="0"/>
              <a:t>13/12/2021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74D5C71-46B7-4175-9020-BD640F8B5084}" type="slidenum">
              <a:rPr lang="el-GR" smtClean="0"/>
              <a:t>‹#›</a:t>
            </a:fld>
            <a:endParaRPr lang="el-GR"/>
          </a:p>
        </p:txBody>
      </p:sp>
    </p:spTree>
    <p:extLst>
      <p:ext uri="{BB962C8B-B14F-4D97-AF65-F5344CB8AC3E}">
        <p14:creationId xmlns:p14="http://schemas.microsoft.com/office/powerpoint/2010/main" val="1455527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7845C90E-365F-4CEC-8B4F-2E8F348EE464}" type="datetimeFigureOut">
              <a:rPr lang="el-GR" smtClean="0"/>
              <a:t>13/12/2021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74D5C71-46B7-4175-9020-BD640F8B5084}" type="slidenum">
              <a:rPr lang="el-GR" smtClean="0"/>
              <a:t>‹#›</a:t>
            </a:fld>
            <a:endParaRPr lang="el-GR"/>
          </a:p>
        </p:txBody>
      </p:sp>
    </p:spTree>
    <p:extLst>
      <p:ext uri="{BB962C8B-B14F-4D97-AF65-F5344CB8AC3E}">
        <p14:creationId xmlns:p14="http://schemas.microsoft.com/office/powerpoint/2010/main" val="3846096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7845C90E-365F-4CEC-8B4F-2E8F348EE464}" type="datetimeFigureOut">
              <a:rPr lang="el-GR" smtClean="0"/>
              <a:t>13/12/2021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74D5C71-46B7-4175-9020-BD640F8B5084}" type="slidenum">
              <a:rPr lang="el-GR" smtClean="0"/>
              <a:t>‹#›</a:t>
            </a:fld>
            <a:endParaRPr lang="el-GR"/>
          </a:p>
        </p:txBody>
      </p:sp>
    </p:spTree>
    <p:extLst>
      <p:ext uri="{BB962C8B-B14F-4D97-AF65-F5344CB8AC3E}">
        <p14:creationId xmlns:p14="http://schemas.microsoft.com/office/powerpoint/2010/main" val="836993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7845C90E-365F-4CEC-8B4F-2E8F348EE464}" type="datetimeFigureOut">
              <a:rPr lang="el-GR" smtClean="0"/>
              <a:t>13/12/2021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74D5C71-46B7-4175-9020-BD640F8B5084}" type="slidenum">
              <a:rPr lang="el-GR" smtClean="0"/>
              <a:t>‹#›</a:t>
            </a:fld>
            <a:endParaRPr lang="el-GR"/>
          </a:p>
        </p:txBody>
      </p:sp>
    </p:spTree>
    <p:extLst>
      <p:ext uri="{BB962C8B-B14F-4D97-AF65-F5344CB8AC3E}">
        <p14:creationId xmlns:p14="http://schemas.microsoft.com/office/powerpoint/2010/main" val="1892807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7845C90E-365F-4CEC-8B4F-2E8F348EE464}" type="datetimeFigureOut">
              <a:rPr lang="el-GR" smtClean="0"/>
              <a:t>13/12/2021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74D5C71-46B7-4175-9020-BD640F8B5084}" type="slidenum">
              <a:rPr lang="el-GR" smtClean="0"/>
              <a:t>‹#›</a:t>
            </a:fld>
            <a:endParaRPr lang="el-GR"/>
          </a:p>
        </p:txBody>
      </p:sp>
    </p:spTree>
    <p:extLst>
      <p:ext uri="{BB962C8B-B14F-4D97-AF65-F5344CB8AC3E}">
        <p14:creationId xmlns:p14="http://schemas.microsoft.com/office/powerpoint/2010/main" val="3378365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7845C90E-365F-4CEC-8B4F-2E8F348EE464}" type="datetimeFigureOut">
              <a:rPr lang="el-GR" smtClean="0"/>
              <a:t>13/12/2021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74D5C71-46B7-4175-9020-BD640F8B5084}" type="slidenum">
              <a:rPr lang="el-GR" smtClean="0"/>
              <a:t>‹#›</a:t>
            </a:fld>
            <a:endParaRPr lang="el-GR"/>
          </a:p>
        </p:txBody>
      </p:sp>
    </p:spTree>
    <p:extLst>
      <p:ext uri="{BB962C8B-B14F-4D97-AF65-F5344CB8AC3E}">
        <p14:creationId xmlns:p14="http://schemas.microsoft.com/office/powerpoint/2010/main" val="3219655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7845C90E-365F-4CEC-8B4F-2E8F348EE464}" type="datetimeFigureOut">
              <a:rPr lang="el-GR" smtClean="0"/>
              <a:t>13/12/2021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474D5C71-46B7-4175-9020-BD640F8B5084}" type="slidenum">
              <a:rPr lang="el-GR" smtClean="0"/>
              <a:t>‹#›</a:t>
            </a:fld>
            <a:endParaRPr lang="el-GR"/>
          </a:p>
        </p:txBody>
      </p:sp>
    </p:spTree>
    <p:extLst>
      <p:ext uri="{BB962C8B-B14F-4D97-AF65-F5344CB8AC3E}">
        <p14:creationId xmlns:p14="http://schemas.microsoft.com/office/powerpoint/2010/main" val="3521630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7845C90E-365F-4CEC-8B4F-2E8F348EE464}" type="datetimeFigureOut">
              <a:rPr lang="el-GR" smtClean="0"/>
              <a:t>13/12/2021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474D5C71-46B7-4175-9020-BD640F8B5084}" type="slidenum">
              <a:rPr lang="el-GR" smtClean="0"/>
              <a:t>‹#›</a:t>
            </a:fld>
            <a:endParaRPr lang="el-GR"/>
          </a:p>
        </p:txBody>
      </p:sp>
    </p:spTree>
    <p:extLst>
      <p:ext uri="{BB962C8B-B14F-4D97-AF65-F5344CB8AC3E}">
        <p14:creationId xmlns:p14="http://schemas.microsoft.com/office/powerpoint/2010/main" val="3821964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7845C90E-365F-4CEC-8B4F-2E8F348EE464}" type="datetimeFigureOut">
              <a:rPr lang="el-GR" smtClean="0"/>
              <a:t>13/12/2021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474D5C71-46B7-4175-9020-BD640F8B5084}" type="slidenum">
              <a:rPr lang="el-GR" smtClean="0"/>
              <a:t>‹#›</a:t>
            </a:fld>
            <a:endParaRPr lang="el-GR"/>
          </a:p>
        </p:txBody>
      </p:sp>
    </p:spTree>
    <p:extLst>
      <p:ext uri="{BB962C8B-B14F-4D97-AF65-F5344CB8AC3E}">
        <p14:creationId xmlns:p14="http://schemas.microsoft.com/office/powerpoint/2010/main" val="262322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7845C90E-365F-4CEC-8B4F-2E8F348EE464}" type="datetimeFigureOut">
              <a:rPr lang="el-GR" smtClean="0"/>
              <a:t>13/12/2021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74D5C71-46B7-4175-9020-BD640F8B5084}" type="slidenum">
              <a:rPr lang="el-GR" smtClean="0"/>
              <a:t>‹#›</a:t>
            </a:fld>
            <a:endParaRPr lang="el-GR"/>
          </a:p>
        </p:txBody>
      </p:sp>
    </p:spTree>
    <p:extLst>
      <p:ext uri="{BB962C8B-B14F-4D97-AF65-F5344CB8AC3E}">
        <p14:creationId xmlns:p14="http://schemas.microsoft.com/office/powerpoint/2010/main" val="583664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7845C90E-365F-4CEC-8B4F-2E8F348EE464}" type="datetimeFigureOut">
              <a:rPr lang="el-GR" smtClean="0"/>
              <a:t>13/12/2021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74D5C71-46B7-4175-9020-BD640F8B5084}" type="slidenum">
              <a:rPr lang="el-GR" smtClean="0"/>
              <a:t>‹#›</a:t>
            </a:fld>
            <a:endParaRPr lang="el-GR"/>
          </a:p>
        </p:txBody>
      </p:sp>
    </p:spTree>
    <p:extLst>
      <p:ext uri="{BB962C8B-B14F-4D97-AF65-F5344CB8AC3E}">
        <p14:creationId xmlns:p14="http://schemas.microsoft.com/office/powerpoint/2010/main" val="797891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45C90E-365F-4CEC-8B4F-2E8F348EE464}" type="datetimeFigureOut">
              <a:rPr lang="el-GR" smtClean="0"/>
              <a:t>13/12/2021</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4D5C71-46B7-4175-9020-BD640F8B5084}" type="slidenum">
              <a:rPr lang="el-GR" smtClean="0"/>
              <a:t>‹#›</a:t>
            </a:fld>
            <a:endParaRPr lang="el-GR"/>
          </a:p>
        </p:txBody>
      </p:sp>
    </p:spTree>
    <p:extLst>
      <p:ext uri="{BB962C8B-B14F-4D97-AF65-F5344CB8AC3E}">
        <p14:creationId xmlns:p14="http://schemas.microsoft.com/office/powerpoint/2010/main" val="3121348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0C50C3-73CE-4C66-9162-0CE82C4A20D1}"/>
              </a:ext>
            </a:extLst>
          </p:cNvPr>
          <p:cNvSpPr>
            <a:spLocks noGrp="1"/>
          </p:cNvSpPr>
          <p:nvPr>
            <p:ph type="ctrTitle"/>
          </p:nvPr>
        </p:nvSpPr>
        <p:spPr>
          <a:xfrm>
            <a:off x="1524000" y="389196"/>
            <a:ext cx="9144000" cy="2387600"/>
          </a:xfrm>
        </p:spPr>
        <p:txBody>
          <a:bodyPr>
            <a:normAutofit/>
          </a:bodyPr>
          <a:lstStyle/>
          <a:p>
            <a:r>
              <a:rPr lang="el-GR" sz="4800" dirty="0"/>
              <a:t>Η θρησκευτική ανάπτυξη και η ανάπτυξη της πίστης στο πλαίσιο της ενορίας</a:t>
            </a:r>
          </a:p>
        </p:txBody>
      </p:sp>
      <p:sp>
        <p:nvSpPr>
          <p:cNvPr id="3" name="Υπότιτλος 2">
            <a:extLst>
              <a:ext uri="{FF2B5EF4-FFF2-40B4-BE49-F238E27FC236}">
                <a16:creationId xmlns:a16="http://schemas.microsoft.com/office/drawing/2014/main" id="{4E4BC6B9-604D-4103-A319-235F533C9F6E}"/>
              </a:ext>
            </a:extLst>
          </p:cNvPr>
          <p:cNvSpPr>
            <a:spLocks noGrp="1"/>
          </p:cNvSpPr>
          <p:nvPr>
            <p:ph type="subTitle" idx="1"/>
          </p:nvPr>
        </p:nvSpPr>
        <p:spPr>
          <a:xfrm>
            <a:off x="1524000" y="2852394"/>
            <a:ext cx="9144000" cy="2263303"/>
          </a:xfrm>
        </p:spPr>
        <p:txBody>
          <a:bodyPr>
            <a:normAutofit lnSpcReduction="10000"/>
          </a:bodyPr>
          <a:lstStyle/>
          <a:p>
            <a:r>
              <a:rPr lang="el-GR" sz="16300" dirty="0"/>
              <a:t>;</a:t>
            </a:r>
          </a:p>
        </p:txBody>
      </p:sp>
      <p:sp>
        <p:nvSpPr>
          <p:cNvPr id="4" name="TextBox 3">
            <a:extLst>
              <a:ext uri="{FF2B5EF4-FFF2-40B4-BE49-F238E27FC236}">
                <a16:creationId xmlns:a16="http://schemas.microsoft.com/office/drawing/2014/main" id="{C71C9E9F-9D1D-4487-A96C-7B85A5FDCD66}"/>
              </a:ext>
            </a:extLst>
          </p:cNvPr>
          <p:cNvSpPr txBox="1"/>
          <p:nvPr/>
        </p:nvSpPr>
        <p:spPr>
          <a:xfrm>
            <a:off x="2561968" y="5445210"/>
            <a:ext cx="6680886" cy="738664"/>
          </a:xfrm>
          <a:prstGeom prst="rect">
            <a:avLst/>
          </a:prstGeom>
          <a:noFill/>
        </p:spPr>
        <p:txBody>
          <a:bodyPr wrap="square" rtlCol="0">
            <a:spAutoFit/>
          </a:bodyPr>
          <a:lstStyle/>
          <a:p>
            <a:pPr algn="ctr"/>
            <a:r>
              <a:rPr lang="el-GR" sz="2400" b="1" dirty="0"/>
              <a:t>Μάριος Κουκουνάρας </a:t>
            </a:r>
            <a:r>
              <a:rPr lang="el-GR" sz="2400" b="1" dirty="0" err="1"/>
              <a:t>Λιάγκης</a:t>
            </a:r>
            <a:r>
              <a:rPr lang="el-GR" dirty="0"/>
              <a:t>, </a:t>
            </a:r>
          </a:p>
          <a:p>
            <a:pPr algn="ctr"/>
            <a:r>
              <a:rPr lang="el-GR"/>
              <a:t>Αναπληρωτής Καθηγητής</a:t>
            </a:r>
            <a:r>
              <a:rPr lang="el-GR" dirty="0"/>
              <a:t>, Ε.Κ.Π.Α.</a:t>
            </a:r>
          </a:p>
        </p:txBody>
      </p:sp>
      <p:pic>
        <p:nvPicPr>
          <p:cNvPr id="8" name="Εικόνα 7">
            <a:extLst>
              <a:ext uri="{FF2B5EF4-FFF2-40B4-BE49-F238E27FC236}">
                <a16:creationId xmlns:a16="http://schemas.microsoft.com/office/drawing/2014/main" id="{4BA10979-BFDD-4F51-BD0D-9A7D675E46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64186" y="2883907"/>
            <a:ext cx="2076450" cy="2200275"/>
          </a:xfrm>
          <a:prstGeom prst="rect">
            <a:avLst/>
          </a:prstGeom>
        </p:spPr>
      </p:pic>
      <p:sp>
        <p:nvSpPr>
          <p:cNvPr id="9" name="TextBox 8">
            <a:extLst>
              <a:ext uri="{FF2B5EF4-FFF2-40B4-BE49-F238E27FC236}">
                <a16:creationId xmlns:a16="http://schemas.microsoft.com/office/drawing/2014/main" id="{45C5B830-121A-4A56-AAE5-77D7BD49CCC8}"/>
              </a:ext>
            </a:extLst>
          </p:cNvPr>
          <p:cNvSpPr txBox="1"/>
          <p:nvPr/>
        </p:nvSpPr>
        <p:spPr>
          <a:xfrm>
            <a:off x="4950941" y="3833904"/>
            <a:ext cx="2982097" cy="1446550"/>
          </a:xfrm>
          <a:prstGeom prst="rect">
            <a:avLst/>
          </a:prstGeom>
          <a:noFill/>
        </p:spPr>
        <p:txBody>
          <a:bodyPr wrap="square" rtlCol="0">
            <a:spAutoFit/>
          </a:bodyPr>
          <a:lstStyle/>
          <a:p>
            <a:r>
              <a:rPr lang="el-GR" sz="8800" dirty="0">
                <a:latin typeface="Bahnschrift SemiBold SemiConden" panose="020B0502040204020203" pitchFamily="34" charset="0"/>
              </a:rPr>
              <a:t>ζωή</a:t>
            </a:r>
          </a:p>
        </p:txBody>
      </p:sp>
    </p:spTree>
    <p:extLst>
      <p:ext uri="{BB962C8B-B14F-4D97-AF65-F5344CB8AC3E}">
        <p14:creationId xmlns:p14="http://schemas.microsoft.com/office/powerpoint/2010/main" val="2331700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randombar(horizontal)">
                                      <p:cBhvr>
                                        <p:cTn id="11" dur="10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circle(in)">
                                      <p:cBhvr>
                                        <p:cTn id="16"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95072" y="1548714"/>
            <a:ext cx="8229600" cy="6192688"/>
          </a:xfrm>
        </p:spPr>
        <p:txBody>
          <a:bodyPr>
            <a:normAutofit/>
          </a:bodyPr>
          <a:lstStyle/>
          <a:p>
            <a:r>
              <a:rPr lang="el-GR" dirty="0"/>
              <a:t>Η χριστιανική παιδεία και αγωγή </a:t>
            </a:r>
            <a:r>
              <a:rPr lang="el-GR" b="1" dirty="0"/>
              <a:t>αναδύεται</a:t>
            </a:r>
            <a:r>
              <a:rPr lang="el-GR" dirty="0"/>
              <a:t> μέσα από την πλούσια εμπειρία της Εκκλησίας. </a:t>
            </a:r>
            <a:r>
              <a:rPr lang="el-GR" b="1" dirty="0"/>
              <a:t>Αφομοιώνει</a:t>
            </a:r>
            <a:r>
              <a:rPr lang="el-GR" dirty="0"/>
              <a:t> εποικοδομητικά όλη την προηγούμενη εμπειρία της κατήχησης στην αρχαία Εκκλησία, δηλαδή τη διδασκαλία (Αγία Γραφή), το κήρυγμα (ερμηνεία και πρακτική εφαρμογή της Αγίας Γραφής) και το βίωμα (Παράδοση, λατρεία, παραδόσεις και δράση). </a:t>
            </a:r>
          </a:p>
          <a:p>
            <a:r>
              <a:rPr lang="el-GR" dirty="0"/>
              <a:t>Όλα, με τη χάρη και την ιστορία τους,  χαρακτηρίζουν τις θεολογικές και παιδαγωγικές προϋποθέσεις και αρχές μιας σύγχρονης χριστιανικής ζωής στον δρόμο του Θεού. </a:t>
            </a:r>
          </a:p>
        </p:txBody>
      </p:sp>
      <p:sp>
        <p:nvSpPr>
          <p:cNvPr id="2" name="TextBox 1">
            <a:extLst>
              <a:ext uri="{FF2B5EF4-FFF2-40B4-BE49-F238E27FC236}">
                <a16:creationId xmlns:a16="http://schemas.microsoft.com/office/drawing/2014/main" id="{EC6838C7-A4AA-465F-BC6B-B4C83EAA1CFC}"/>
              </a:ext>
            </a:extLst>
          </p:cNvPr>
          <p:cNvSpPr txBox="1"/>
          <p:nvPr/>
        </p:nvSpPr>
        <p:spPr>
          <a:xfrm>
            <a:off x="295072" y="80127"/>
            <a:ext cx="10215815" cy="646331"/>
          </a:xfrm>
          <a:prstGeom prst="rect">
            <a:avLst/>
          </a:prstGeom>
          <a:noFill/>
        </p:spPr>
        <p:txBody>
          <a:bodyPr wrap="square" rtlCol="0">
            <a:spAutoFit/>
          </a:bodyPr>
          <a:lstStyle/>
          <a:p>
            <a:r>
              <a:rPr lang="el-GR" sz="3600" b="1" dirty="0"/>
              <a:t>Θεολογικές και παιδαγωγικές</a:t>
            </a:r>
            <a:r>
              <a:rPr lang="el-GR" dirty="0"/>
              <a:t> </a:t>
            </a:r>
            <a:r>
              <a:rPr lang="el-GR" sz="3600" b="1" dirty="0"/>
              <a:t>προϋποθέσεις</a:t>
            </a:r>
            <a:endParaRPr lang="el-GR" b="1" dirty="0"/>
          </a:p>
        </p:txBody>
      </p:sp>
    </p:spTree>
    <p:extLst>
      <p:ext uri="{BB962C8B-B14F-4D97-AF65-F5344CB8AC3E}">
        <p14:creationId xmlns:p14="http://schemas.microsoft.com/office/powerpoint/2010/main" val="3286592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Προϋποθέσεις της κατήχησης</a:t>
            </a:r>
          </a:p>
        </p:txBody>
      </p:sp>
      <p:sp>
        <p:nvSpPr>
          <p:cNvPr id="3" name="2 - Θέση περιεχομένου"/>
          <p:cNvSpPr>
            <a:spLocks noGrp="1"/>
          </p:cNvSpPr>
          <p:nvPr>
            <p:ph idx="1"/>
          </p:nvPr>
        </p:nvSpPr>
        <p:spPr>
          <a:xfrm>
            <a:off x="1981200" y="2348881"/>
            <a:ext cx="8229600" cy="3777283"/>
          </a:xfrm>
        </p:spPr>
        <p:txBody>
          <a:bodyPr/>
          <a:lstStyle/>
          <a:p>
            <a:pPr>
              <a:buNone/>
            </a:pPr>
            <a:r>
              <a:rPr lang="el-GR" dirty="0"/>
              <a:t>Αγωγή ή Εκπαίδευση</a:t>
            </a:r>
          </a:p>
          <a:p>
            <a:pPr>
              <a:buNone/>
            </a:pPr>
            <a:r>
              <a:rPr lang="el-GR" dirty="0"/>
              <a:t>Θρησκευτικό ή Εκπαιδευτικό βίωμα </a:t>
            </a:r>
          </a:p>
          <a:p>
            <a:pPr>
              <a:buNone/>
            </a:pPr>
            <a:r>
              <a:rPr lang="el-GR" dirty="0"/>
              <a:t>Συνάντηση κοινότητας ή μάθημα ομάδας</a:t>
            </a:r>
          </a:p>
        </p:txBody>
      </p:sp>
    </p:spTree>
    <p:extLst>
      <p:ext uri="{BB962C8B-B14F-4D97-AF65-F5344CB8AC3E}">
        <p14:creationId xmlns:p14="http://schemas.microsoft.com/office/powerpoint/2010/main" val="3561983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Τι κάνουμε εμείς;</a:t>
            </a:r>
          </a:p>
        </p:txBody>
      </p:sp>
      <p:sp>
        <p:nvSpPr>
          <p:cNvPr id="3" name="Θέση περιεχομένου 2"/>
          <p:cNvSpPr>
            <a:spLocks noGrp="1"/>
          </p:cNvSpPr>
          <p:nvPr>
            <p:ph idx="1"/>
          </p:nvPr>
        </p:nvSpPr>
        <p:spPr>
          <a:xfrm>
            <a:off x="1981200" y="1600200"/>
            <a:ext cx="8229600" cy="4925144"/>
          </a:xfrm>
        </p:spPr>
        <p:txBody>
          <a:bodyPr>
            <a:normAutofit/>
          </a:bodyPr>
          <a:lstStyle/>
          <a:p>
            <a:r>
              <a:rPr lang="el-GR" dirty="0"/>
              <a:t>Πόση σχέση έχουν οι εκδηλώσεις και η ζωή της ενορίας με την πορεία στον δρόμο του Θεού και την αναστάσιμη «γιορτή»;</a:t>
            </a:r>
          </a:p>
          <a:p>
            <a:r>
              <a:rPr lang="el-GR" dirty="0"/>
              <a:t>Σε ποιο βαθμό οι δραστηριότητες της ενορίας είναι συγχρόνως «</a:t>
            </a:r>
            <a:r>
              <a:rPr lang="el-GR" b="1" dirty="0"/>
              <a:t>γεγονότα με νόημα</a:t>
            </a:r>
            <a:r>
              <a:rPr lang="el-GR" dirty="0"/>
              <a:t>»;</a:t>
            </a:r>
          </a:p>
          <a:p>
            <a:r>
              <a:rPr lang="el-GR" dirty="0"/>
              <a:t>Έχουμε σκεφτεί ότι κάθε δράση είναι </a:t>
            </a:r>
            <a:r>
              <a:rPr lang="el-GR" dirty="0" err="1"/>
              <a:t>ανθρωποποιός</a:t>
            </a:r>
            <a:r>
              <a:rPr lang="el-GR" dirty="0"/>
              <a:t> αγωγή, στην οποία βιώνει ο έφηβος τον Χριστό;</a:t>
            </a:r>
          </a:p>
          <a:p>
            <a:r>
              <a:rPr lang="el-GR" dirty="0"/>
              <a:t>Έχουμε σκεφτεί ότι η πίστη βιώνεται και δεν μεταδίδεται;</a:t>
            </a:r>
          </a:p>
        </p:txBody>
      </p:sp>
    </p:spTree>
    <p:extLst>
      <p:ext uri="{BB962C8B-B14F-4D97-AF65-F5344CB8AC3E}">
        <p14:creationId xmlns:p14="http://schemas.microsoft.com/office/powerpoint/2010/main" val="39290511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991544" y="620688"/>
            <a:ext cx="8229600" cy="1143000"/>
          </a:xfrm>
        </p:spPr>
        <p:txBody>
          <a:bodyPr/>
          <a:lstStyle/>
          <a:p>
            <a:r>
              <a:rPr lang="el-GR" dirty="0"/>
              <a:t>Ευχαριστώ πολύ</a:t>
            </a:r>
          </a:p>
        </p:txBody>
      </p:sp>
      <p:pic>
        <p:nvPicPr>
          <p:cNvPr id="6" name="Εικόνα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6268" y="2276872"/>
            <a:ext cx="5940152" cy="4152258"/>
          </a:xfrm>
          <a:prstGeom prst="rect">
            <a:avLst/>
          </a:prstGeom>
        </p:spPr>
      </p:pic>
    </p:spTree>
    <p:extLst>
      <p:ext uri="{BB962C8B-B14F-4D97-AF65-F5344CB8AC3E}">
        <p14:creationId xmlns:p14="http://schemas.microsoft.com/office/powerpoint/2010/main" val="2103896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DE8F7B-1614-43A9-942B-EF03CCB6C599}"/>
              </a:ext>
            </a:extLst>
          </p:cNvPr>
          <p:cNvSpPr>
            <a:spLocks noGrp="1"/>
          </p:cNvSpPr>
          <p:nvPr>
            <p:ph type="title"/>
          </p:nvPr>
        </p:nvSpPr>
        <p:spPr>
          <a:xfrm>
            <a:off x="4135876" y="744504"/>
            <a:ext cx="10515600" cy="1325563"/>
          </a:xfrm>
        </p:spPr>
        <p:txBody>
          <a:bodyPr/>
          <a:lstStyle/>
          <a:p>
            <a:r>
              <a:rPr lang="el-GR" sz="8000" dirty="0"/>
              <a:t>Πορεία</a:t>
            </a:r>
            <a:r>
              <a:rPr lang="el-GR" dirty="0"/>
              <a:t> </a:t>
            </a:r>
          </a:p>
        </p:txBody>
      </p:sp>
      <p:sp>
        <p:nvSpPr>
          <p:cNvPr id="4" name="Ορθογώνιο 3">
            <a:extLst>
              <a:ext uri="{FF2B5EF4-FFF2-40B4-BE49-F238E27FC236}">
                <a16:creationId xmlns:a16="http://schemas.microsoft.com/office/drawing/2014/main" id="{79750558-1CC3-4007-85EF-806B7A696A2B}"/>
              </a:ext>
            </a:extLst>
          </p:cNvPr>
          <p:cNvSpPr/>
          <p:nvPr/>
        </p:nvSpPr>
        <p:spPr>
          <a:xfrm>
            <a:off x="466929" y="2659559"/>
            <a:ext cx="11585642" cy="769441"/>
          </a:xfrm>
          <a:prstGeom prst="rect">
            <a:avLst/>
          </a:prstGeom>
        </p:spPr>
        <p:txBody>
          <a:bodyPr wrap="square">
            <a:spAutoFit/>
          </a:bodyPr>
          <a:lstStyle/>
          <a:p>
            <a:r>
              <a:rPr lang="el-GR" sz="4400" b="1" dirty="0"/>
              <a:t>στην «Οδό του Κυρίου» ( Πράξεις 9:2 και 24:14)  </a:t>
            </a:r>
          </a:p>
        </p:txBody>
      </p:sp>
      <p:pic>
        <p:nvPicPr>
          <p:cNvPr id="6" name="Εικόνα 5">
            <a:extLst>
              <a:ext uri="{FF2B5EF4-FFF2-40B4-BE49-F238E27FC236}">
                <a16:creationId xmlns:a16="http://schemas.microsoft.com/office/drawing/2014/main" id="{DC708BB0-E2D4-4426-8B2D-D711D87C71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5876" y="3840500"/>
            <a:ext cx="3190875" cy="2562225"/>
          </a:xfrm>
          <a:prstGeom prst="rect">
            <a:avLst/>
          </a:prstGeom>
        </p:spPr>
      </p:pic>
    </p:spTree>
    <p:extLst>
      <p:ext uri="{BB962C8B-B14F-4D97-AF65-F5344CB8AC3E}">
        <p14:creationId xmlns:p14="http://schemas.microsoft.com/office/powerpoint/2010/main" val="3213979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981200" y="620689"/>
            <a:ext cx="8229600" cy="5505475"/>
          </a:xfrm>
        </p:spPr>
        <p:txBody>
          <a:bodyPr>
            <a:normAutofit/>
          </a:bodyPr>
          <a:lstStyle/>
          <a:p>
            <a:r>
              <a:rPr lang="el-GR" sz="4000" dirty="0"/>
              <a:t>Κατηχητής</a:t>
            </a:r>
          </a:p>
          <a:p>
            <a:pPr>
              <a:buNone/>
            </a:pPr>
            <a:endParaRPr lang="el-GR" sz="4000" dirty="0"/>
          </a:p>
          <a:p>
            <a:pPr>
              <a:buNone/>
            </a:pPr>
            <a:endParaRPr lang="el-GR" sz="4000" dirty="0"/>
          </a:p>
          <a:p>
            <a:r>
              <a:rPr lang="el-GR" sz="4000" dirty="0"/>
              <a:t>Κοινωνικό περιβάλλον</a:t>
            </a:r>
          </a:p>
          <a:p>
            <a:pPr>
              <a:buNone/>
            </a:pPr>
            <a:endParaRPr lang="el-GR" sz="4000" dirty="0"/>
          </a:p>
          <a:p>
            <a:r>
              <a:rPr lang="el-GR" sz="4000" dirty="0"/>
              <a:t>Εκκλησία</a:t>
            </a:r>
          </a:p>
          <a:p>
            <a:pPr>
              <a:buNone/>
            </a:pPr>
            <a:endParaRPr lang="el-GR" dirty="0"/>
          </a:p>
        </p:txBody>
      </p:sp>
      <p:pic>
        <p:nvPicPr>
          <p:cNvPr id="5" name="4 - Εικόνα" descr="efi.jpg"/>
          <p:cNvPicPr>
            <a:picLocks noChangeAspect="1"/>
          </p:cNvPicPr>
          <p:nvPr/>
        </p:nvPicPr>
        <p:blipFill>
          <a:blip r:embed="rId2" cstate="print"/>
          <a:stretch>
            <a:fillRect/>
          </a:stretch>
        </p:blipFill>
        <p:spPr>
          <a:xfrm>
            <a:off x="8112225" y="1412776"/>
            <a:ext cx="2199517" cy="1008112"/>
          </a:xfrm>
          <a:prstGeom prst="rect">
            <a:avLst/>
          </a:prstGeom>
        </p:spPr>
      </p:pic>
      <p:pic>
        <p:nvPicPr>
          <p:cNvPr id="6" name="5 - Εικόνα" descr="πρωινη προσευχη.jpg"/>
          <p:cNvPicPr>
            <a:picLocks noChangeAspect="1"/>
          </p:cNvPicPr>
          <p:nvPr/>
        </p:nvPicPr>
        <p:blipFill>
          <a:blip r:embed="rId3" cstate="print"/>
          <a:stretch>
            <a:fillRect/>
          </a:stretch>
        </p:blipFill>
        <p:spPr>
          <a:xfrm>
            <a:off x="7104112" y="2708920"/>
            <a:ext cx="2529840" cy="1158240"/>
          </a:xfrm>
          <a:prstGeom prst="rect">
            <a:avLst/>
          </a:prstGeom>
        </p:spPr>
      </p:pic>
      <p:pic>
        <p:nvPicPr>
          <p:cNvPr id="7" name="6 - Εικόνα" descr="images (41).jpg"/>
          <p:cNvPicPr>
            <a:picLocks noChangeAspect="1"/>
          </p:cNvPicPr>
          <p:nvPr/>
        </p:nvPicPr>
        <p:blipFill>
          <a:blip r:embed="rId4" cstate="print"/>
          <a:stretch>
            <a:fillRect/>
          </a:stretch>
        </p:blipFill>
        <p:spPr>
          <a:xfrm>
            <a:off x="7968208" y="4509121"/>
            <a:ext cx="1656184" cy="1238269"/>
          </a:xfrm>
          <a:prstGeom prst="rect">
            <a:avLst/>
          </a:prstGeom>
        </p:spPr>
      </p:pic>
      <p:pic>
        <p:nvPicPr>
          <p:cNvPr id="8" name="7 - Εικόνα" descr="αρχείο λήψης (7).jpg"/>
          <p:cNvPicPr>
            <a:picLocks noChangeAspect="1"/>
          </p:cNvPicPr>
          <p:nvPr/>
        </p:nvPicPr>
        <p:blipFill>
          <a:blip r:embed="rId5" cstate="print"/>
          <a:stretch>
            <a:fillRect/>
          </a:stretch>
        </p:blipFill>
        <p:spPr>
          <a:xfrm>
            <a:off x="5159896" y="4581128"/>
            <a:ext cx="1744980" cy="1676400"/>
          </a:xfrm>
          <a:prstGeom prst="rect">
            <a:avLst/>
          </a:prstGeom>
        </p:spPr>
      </p:pic>
      <p:pic>
        <p:nvPicPr>
          <p:cNvPr id="9" name="8 - Εικόνα" descr="αρχείο λήψης (5).jpg"/>
          <p:cNvPicPr>
            <a:picLocks noChangeAspect="1"/>
          </p:cNvPicPr>
          <p:nvPr/>
        </p:nvPicPr>
        <p:blipFill>
          <a:blip r:embed="rId6" cstate="print"/>
          <a:stretch>
            <a:fillRect/>
          </a:stretch>
        </p:blipFill>
        <p:spPr>
          <a:xfrm>
            <a:off x="5159896" y="332656"/>
            <a:ext cx="2049780" cy="1424940"/>
          </a:xfrm>
          <a:prstGeom prst="rect">
            <a:avLst/>
          </a:prstGeom>
        </p:spPr>
      </p:pic>
    </p:spTree>
    <p:extLst>
      <p:ext uri="{BB962C8B-B14F-4D97-AF65-F5344CB8AC3E}">
        <p14:creationId xmlns:p14="http://schemas.microsoft.com/office/powerpoint/2010/main" val="1664890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18270" y="2704290"/>
            <a:ext cx="8229600" cy="4770450"/>
          </a:xfrm>
        </p:spPr>
        <p:txBody>
          <a:bodyPr>
            <a:normAutofit/>
          </a:bodyPr>
          <a:lstStyle/>
          <a:p>
            <a:pPr marL="0" indent="0">
              <a:buNone/>
            </a:pPr>
            <a:r>
              <a:rPr lang="el-GR" dirty="0"/>
              <a:t>Το περιβάλλον εδώ θεωρείται </a:t>
            </a:r>
          </a:p>
          <a:p>
            <a:pPr marL="0" indent="0">
              <a:buNone/>
            </a:pPr>
            <a:r>
              <a:rPr lang="el-GR" dirty="0"/>
              <a:t>ως </a:t>
            </a:r>
            <a:r>
              <a:rPr lang="el-GR" dirty="0" err="1"/>
              <a:t>μικρο</a:t>
            </a:r>
            <a:r>
              <a:rPr lang="el-GR" dirty="0"/>
              <a:t>-σύστημα (οικογένεια, σχολείο, Εκκλησία, θρησκευτικές κοινότητες, γειτονιά, συνομήλικοι), </a:t>
            </a:r>
          </a:p>
          <a:p>
            <a:pPr marL="0" indent="0">
              <a:buNone/>
            </a:pPr>
            <a:r>
              <a:rPr lang="el-GR" dirty="0"/>
              <a:t>ως </a:t>
            </a:r>
            <a:r>
              <a:rPr lang="el-GR" dirty="0" err="1"/>
              <a:t>μακρο</a:t>
            </a:r>
            <a:r>
              <a:rPr lang="el-GR" dirty="0"/>
              <a:t>-σύστημα (πολιτισμικό πλαίσιο, </a:t>
            </a:r>
            <a:r>
              <a:rPr lang="el-GR" dirty="0" err="1"/>
              <a:t>κοινωνιο</a:t>
            </a:r>
            <a:r>
              <a:rPr lang="el-GR" dirty="0"/>
              <a:t>-οικονομικό πλαίσιο, παράδοση, έθνος)</a:t>
            </a:r>
          </a:p>
          <a:p>
            <a:pPr marL="0" indent="0">
              <a:buNone/>
            </a:pPr>
            <a:r>
              <a:rPr lang="el-GR" dirty="0"/>
              <a:t>ως εσωτερικές σχέσεις και </a:t>
            </a:r>
            <a:r>
              <a:rPr lang="el-GR" dirty="0" err="1"/>
              <a:t>διαδράσεις</a:t>
            </a:r>
            <a:r>
              <a:rPr lang="el-GR" dirty="0"/>
              <a:t> μεταξύ αυτών, π.χ. η </a:t>
            </a:r>
            <a:r>
              <a:rPr lang="el-GR" dirty="0" err="1"/>
              <a:t>διάδραση</a:t>
            </a:r>
            <a:r>
              <a:rPr lang="el-GR" dirty="0"/>
              <a:t> μεταξύ οικογένειας και συνομηλίκων (</a:t>
            </a:r>
            <a:r>
              <a:rPr lang="el-GR" dirty="0" err="1"/>
              <a:t>μεσο</a:t>
            </a:r>
            <a:r>
              <a:rPr lang="el-GR" dirty="0"/>
              <a:t>-σύστημα) </a:t>
            </a:r>
          </a:p>
          <a:p>
            <a:pPr marL="0" indent="0">
              <a:buNone/>
            </a:pPr>
            <a:r>
              <a:rPr lang="el-GR" dirty="0"/>
              <a:t>ή σχολείου και Εκκλησίας.</a:t>
            </a:r>
          </a:p>
        </p:txBody>
      </p:sp>
      <p:pic>
        <p:nvPicPr>
          <p:cNvPr id="5" name="Εικόνα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7434" y="4530592"/>
            <a:ext cx="2305050" cy="1990725"/>
          </a:xfrm>
          <a:prstGeom prst="rect">
            <a:avLst/>
          </a:prstGeom>
        </p:spPr>
      </p:pic>
      <p:sp>
        <p:nvSpPr>
          <p:cNvPr id="2" name="TextBox 1">
            <a:extLst>
              <a:ext uri="{FF2B5EF4-FFF2-40B4-BE49-F238E27FC236}">
                <a16:creationId xmlns:a16="http://schemas.microsoft.com/office/drawing/2014/main" id="{93998102-819F-4FCC-A043-F075A084ADAB}"/>
              </a:ext>
            </a:extLst>
          </p:cNvPr>
          <p:cNvSpPr txBox="1"/>
          <p:nvPr/>
        </p:nvSpPr>
        <p:spPr>
          <a:xfrm>
            <a:off x="2529192" y="336683"/>
            <a:ext cx="8307421" cy="1569660"/>
          </a:xfrm>
          <a:prstGeom prst="rect">
            <a:avLst/>
          </a:prstGeom>
          <a:noFill/>
        </p:spPr>
        <p:txBody>
          <a:bodyPr wrap="square" rtlCol="0">
            <a:spAutoFit/>
          </a:bodyPr>
          <a:lstStyle/>
          <a:p>
            <a:r>
              <a:rPr lang="el-GR" sz="3200" dirty="0"/>
              <a:t>Η Κατήχηση έχει το περιβάλλον της και σαφώς συντελείται σε αυτό και επηρεάζεται από αυτό. Δεν είναι ένα </a:t>
            </a:r>
            <a:r>
              <a:rPr lang="el-GR" sz="3200" dirty="0" err="1"/>
              <a:t>υπεροκόσμιο</a:t>
            </a:r>
            <a:r>
              <a:rPr lang="el-GR" sz="3200" dirty="0"/>
              <a:t> περιβάλλον</a:t>
            </a:r>
          </a:p>
        </p:txBody>
      </p:sp>
    </p:spTree>
    <p:extLst>
      <p:ext uri="{BB962C8B-B14F-4D97-AF65-F5344CB8AC3E}">
        <p14:creationId xmlns:p14="http://schemas.microsoft.com/office/powerpoint/2010/main" val="1547748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991544" y="116632"/>
            <a:ext cx="8229600" cy="706090"/>
          </a:xfrm>
        </p:spPr>
        <p:txBody>
          <a:bodyPr>
            <a:normAutofit/>
          </a:bodyPr>
          <a:lstStyle/>
          <a:p>
            <a:r>
              <a:rPr lang="el-GR" sz="3600" dirty="0"/>
              <a:t>Η ένταξη στην Εκκλησία</a:t>
            </a:r>
          </a:p>
        </p:txBody>
      </p:sp>
      <p:sp>
        <p:nvSpPr>
          <p:cNvPr id="3" name="Θέση περιεχομένου 2"/>
          <p:cNvSpPr>
            <a:spLocks noGrp="1"/>
          </p:cNvSpPr>
          <p:nvPr>
            <p:ph idx="1"/>
          </p:nvPr>
        </p:nvSpPr>
        <p:spPr>
          <a:xfrm>
            <a:off x="1599063" y="1052737"/>
            <a:ext cx="8817417" cy="5812963"/>
          </a:xfrm>
        </p:spPr>
        <p:txBody>
          <a:bodyPr>
            <a:normAutofit fontScale="92500" lnSpcReduction="10000"/>
          </a:bodyPr>
          <a:lstStyle/>
          <a:p>
            <a:r>
              <a:rPr lang="el-GR" dirty="0"/>
              <a:t>αφορά όχι μόνο ένα καθοριστικό όρο του </a:t>
            </a:r>
            <a:r>
              <a:rPr lang="el-GR" dirty="0" err="1"/>
              <a:t>οικο</a:t>
            </a:r>
            <a:r>
              <a:rPr lang="el-GR" dirty="0"/>
              <a:t>-περιβάλλοντος του υποκειμένου (παράδοση, πολιτισμός, έθνος, προσωπική πίστη, πεποιθήσεις), αλλά παιδαγωγικά δημιουργεί τις κατάλληλες προϋποθέσεις ανάπτυξης της προσωπικής και κοινωνικής ταυτότητας συγχρόνως, λόγω περιεχομένου και έννοιας της πίστης. </a:t>
            </a:r>
          </a:p>
          <a:p>
            <a:r>
              <a:rPr lang="el-GR" dirty="0"/>
              <a:t>Οι αλληλεπιδράσεις και </a:t>
            </a:r>
            <a:r>
              <a:rPr lang="el-GR" dirty="0" err="1"/>
              <a:t>διαδράσεις</a:t>
            </a:r>
            <a:r>
              <a:rPr lang="el-GR" dirty="0"/>
              <a:t> που ενεργοποιούνται στην ενορία συντελούν στην επίτευξη: </a:t>
            </a:r>
          </a:p>
          <a:p>
            <a:r>
              <a:rPr lang="el-GR" dirty="0"/>
              <a:t>α) της κοινωνικής επάρκειας, με την έννοια της ικανότητας να </a:t>
            </a:r>
            <a:r>
              <a:rPr lang="el-GR" dirty="0" err="1"/>
              <a:t>αλληλεπιδρά</a:t>
            </a:r>
            <a:r>
              <a:rPr lang="el-GR" dirty="0"/>
              <a:t> κάποιος σε ένα δεδομένο κοινωνικό περιβάλλον με τρόπο κοινωνικά αποδεκτό, λειτουργικό και με σεβασμό στους άλλους και </a:t>
            </a:r>
          </a:p>
          <a:p>
            <a:r>
              <a:rPr lang="el-GR" dirty="0"/>
              <a:t>β) καλλιέργεια κοινωνικών δεξιοτήτων , που είναι καθοριστική για την ευεξία των νέων στην περίοδο της εφηβείας. </a:t>
            </a:r>
          </a:p>
          <a:p>
            <a:endParaRPr lang="el-GR" dirty="0"/>
          </a:p>
        </p:txBody>
      </p:sp>
    </p:spTree>
    <p:extLst>
      <p:ext uri="{BB962C8B-B14F-4D97-AF65-F5344CB8AC3E}">
        <p14:creationId xmlns:p14="http://schemas.microsoft.com/office/powerpoint/2010/main" val="2260744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r>
              <a:rPr lang="el-GR" dirty="0"/>
              <a:t>Η ένταξη έχει μέρα και ώρες;</a:t>
            </a:r>
          </a:p>
          <a:p>
            <a:r>
              <a:rPr lang="el-GR" dirty="0"/>
              <a:t>Αφορά μέρος της ζωής του παιδιού και εφήβου;</a:t>
            </a:r>
          </a:p>
          <a:p>
            <a:r>
              <a:rPr lang="el-GR" dirty="0"/>
              <a:t>Καθορίζει τη ζωή του;</a:t>
            </a:r>
          </a:p>
          <a:p>
            <a:r>
              <a:rPr lang="el-GR" dirty="0"/>
              <a:t>Αλλάζει τη ζωή του;</a:t>
            </a:r>
          </a:p>
          <a:p>
            <a:r>
              <a:rPr lang="el-GR" dirty="0"/>
              <a:t>Η ενορία αλλάζει για χάρη του παιδιού και του/της εφήβου;</a:t>
            </a:r>
          </a:p>
          <a:p>
            <a:r>
              <a:rPr lang="el-GR" dirty="0"/>
              <a:t>Πώς </a:t>
            </a:r>
            <a:r>
              <a:rPr lang="el-GR" dirty="0" err="1"/>
              <a:t>εγκολπώνει</a:t>
            </a:r>
            <a:r>
              <a:rPr lang="el-GR" dirty="0"/>
              <a:t> η ενορία την αλληλεπίδραση με τη νεότητα;</a:t>
            </a:r>
          </a:p>
        </p:txBody>
      </p:sp>
      <p:pic>
        <p:nvPicPr>
          <p:cNvPr id="6" name="Εικόνα 5"/>
          <p:cNvPicPr>
            <a:picLocks noChangeAspect="1"/>
          </p:cNvPicPr>
          <p:nvPr/>
        </p:nvPicPr>
        <p:blipFill>
          <a:blip r:embed="rId2"/>
          <a:stretch>
            <a:fillRect/>
          </a:stretch>
        </p:blipFill>
        <p:spPr>
          <a:xfrm>
            <a:off x="8328249" y="116633"/>
            <a:ext cx="2182557" cy="2091109"/>
          </a:xfrm>
          <a:prstGeom prst="rect">
            <a:avLst/>
          </a:prstGeom>
        </p:spPr>
      </p:pic>
    </p:spTree>
    <p:extLst>
      <p:ext uri="{BB962C8B-B14F-4D97-AF65-F5344CB8AC3E}">
        <p14:creationId xmlns:p14="http://schemas.microsoft.com/office/powerpoint/2010/main" val="3266159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Η ζωή ως δρόμος που σε οδηγεί στον Θεό</a:t>
            </a:r>
          </a:p>
        </p:txBody>
      </p:sp>
      <p:sp>
        <p:nvSpPr>
          <p:cNvPr id="3" name="Θέση περιεχομένου 2"/>
          <p:cNvSpPr>
            <a:spLocks noGrp="1"/>
          </p:cNvSpPr>
          <p:nvPr>
            <p:ph idx="1"/>
          </p:nvPr>
        </p:nvSpPr>
        <p:spPr/>
        <p:txBody>
          <a:bodyPr/>
          <a:lstStyle/>
          <a:p>
            <a:pPr marL="0" indent="0">
              <a:buNone/>
            </a:pPr>
            <a:endParaRPr lang="el-GR" dirty="0"/>
          </a:p>
          <a:p>
            <a:pPr marL="0" indent="0">
              <a:buNone/>
            </a:pPr>
            <a:r>
              <a:rPr lang="el-GR" dirty="0"/>
              <a:t>Στις Πράξεις των Αποστόλων (9:2 και 24:14) εμφανίζεται η πορεία των χριστιανών στην «Οδό του Κυρίου»  ως ο τρόπος να ζει ο άνθρωπος. </a:t>
            </a:r>
          </a:p>
          <a:p>
            <a:pPr marL="0" indent="0">
              <a:buNone/>
            </a:pPr>
            <a:endParaRPr lang="el-GR" dirty="0"/>
          </a:p>
          <a:p>
            <a:pPr marL="0" indent="0">
              <a:buNone/>
            </a:pPr>
            <a:r>
              <a:rPr lang="el-GR" dirty="0"/>
              <a:t>Αυτή η οδός έχει αρχή (το βάπτισμα) και κίνηση (πνευματική ζωή). Αφορά κάθε πρόσωπο ξεχωριστά και όλα τα μέλη του Σώματος. Αφορά τις σχέσεις τους με τον Θεό και τις σχέσεις μεταξύ τους. </a:t>
            </a:r>
          </a:p>
          <a:p>
            <a:endParaRPr lang="el-GR" dirty="0"/>
          </a:p>
        </p:txBody>
      </p:sp>
    </p:spTree>
    <p:extLst>
      <p:ext uri="{BB962C8B-B14F-4D97-AF65-F5344CB8AC3E}">
        <p14:creationId xmlns:p14="http://schemas.microsoft.com/office/powerpoint/2010/main" val="29072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63685" y="647972"/>
            <a:ext cx="8229600" cy="5832648"/>
          </a:xfrm>
        </p:spPr>
        <p:txBody>
          <a:bodyPr>
            <a:normAutofit/>
          </a:bodyPr>
          <a:lstStyle/>
          <a:p>
            <a:pPr marL="0" indent="0">
              <a:buNone/>
            </a:pPr>
            <a:r>
              <a:rPr lang="el-GR" dirty="0"/>
              <a:t>Πρόκειται για ανοιχτή πρόσκληση να πορεύεται κανείς πάντα στην «Οδό του Κυρίου», δηλαδή να ζει αληθινά, να αναπτύσσεται πραγματικά και να ωριμάζει ουσιαστικά. Η αποδοχή της πρόσκλησης και η ένταξη στον δρόμο του Θεού, είναι μία ελεύθερη κίνηση, που ξεκινά με το βάπτισμα του χριστιανού και βιώνεται στην Εκκλησία του. </a:t>
            </a:r>
          </a:p>
          <a:p>
            <a:pPr marL="0" indent="0">
              <a:buNone/>
            </a:pPr>
            <a:r>
              <a:rPr lang="el-GR" dirty="0"/>
              <a:t>Έχει </a:t>
            </a:r>
            <a:r>
              <a:rPr lang="el-GR" b="1" dirty="0"/>
              <a:t>όρια και κανόνες </a:t>
            </a:r>
            <a:r>
              <a:rPr lang="el-GR" dirty="0"/>
              <a:t>και χρειάζεται </a:t>
            </a:r>
            <a:r>
              <a:rPr lang="el-GR" b="1" dirty="0"/>
              <a:t>αγωγή</a:t>
            </a:r>
            <a:r>
              <a:rPr lang="el-GR" dirty="0"/>
              <a:t> για να ζει κάποιος συνεχώς στην «Οδό του Κυρίου»,  ο ίδιος μαζί με όλους και όλες που πορεύονται σε αυτόν. </a:t>
            </a:r>
          </a:p>
        </p:txBody>
      </p:sp>
    </p:spTree>
    <p:extLst>
      <p:ext uri="{BB962C8B-B14F-4D97-AF65-F5344CB8AC3E}">
        <p14:creationId xmlns:p14="http://schemas.microsoft.com/office/powerpoint/2010/main" val="1136777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16604" y="449388"/>
            <a:ext cx="8229600" cy="6525344"/>
          </a:xfrm>
        </p:spPr>
        <p:txBody>
          <a:bodyPr>
            <a:normAutofit/>
          </a:bodyPr>
          <a:lstStyle/>
          <a:p>
            <a:r>
              <a:rPr lang="el-GR" dirty="0"/>
              <a:t>Η ίδια η ζωή στην Εκκλησία προσφέρει διαρκώς αγωγή και παιδεία που συντελούν στην κοινωνικοποίηση.</a:t>
            </a:r>
          </a:p>
          <a:p>
            <a:r>
              <a:rPr lang="el-GR" dirty="0"/>
              <a:t>Η συμμετοχή στα μυστήρια, στη λειτουργία και στο έργο της. </a:t>
            </a:r>
          </a:p>
          <a:p>
            <a:r>
              <a:rPr lang="el-GR" dirty="0"/>
              <a:t>Η επικοινωνία των ανθρώπων, στις συνάξεις, στο κοινωνικό και ιεραποστολικό έργο της. </a:t>
            </a:r>
          </a:p>
          <a:p>
            <a:r>
              <a:rPr lang="el-GR" dirty="0"/>
              <a:t>Η ψυχαγωγία των μικρών και μεγάλων στις εκδηλώσεις, τις συζητήσεις και τις μικρές και μεγάλες συναθροίσεις. </a:t>
            </a:r>
          </a:p>
          <a:p>
            <a:r>
              <a:rPr lang="el-GR" dirty="0"/>
              <a:t>Με τη συμμετοχή, την επικοινωνία και την ψυχαγωγία ο άνθρωπος μαθαίνει να ζει εν Χριστώ και να πορεύεται πάντα στην οδό Του ανεξάρτητα ποια ηλικία έχει. </a:t>
            </a:r>
          </a:p>
        </p:txBody>
      </p:sp>
    </p:spTree>
    <p:extLst>
      <p:ext uri="{BB962C8B-B14F-4D97-AF65-F5344CB8AC3E}">
        <p14:creationId xmlns:p14="http://schemas.microsoft.com/office/powerpoint/2010/main" val="136492033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TotalTime>
  <Words>708</Words>
  <Application>Microsoft Office PowerPoint</Application>
  <PresentationFormat>Ευρεία οθόνη</PresentationFormat>
  <Paragraphs>55</Paragraphs>
  <Slides>13</Slides>
  <Notes>0</Notes>
  <HiddenSlides>1</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13</vt:i4>
      </vt:variant>
    </vt:vector>
  </HeadingPairs>
  <TitlesOfParts>
    <vt:vector size="18" baseType="lpstr">
      <vt:lpstr>Arial</vt:lpstr>
      <vt:lpstr>Bahnschrift SemiBold SemiConden</vt:lpstr>
      <vt:lpstr>Calibri</vt:lpstr>
      <vt:lpstr>Calibri Light</vt:lpstr>
      <vt:lpstr>Θέμα του Office</vt:lpstr>
      <vt:lpstr>Η θρησκευτική ανάπτυξη και η ανάπτυξη της πίστης στο πλαίσιο της ενορίας</vt:lpstr>
      <vt:lpstr>Πορεία </vt:lpstr>
      <vt:lpstr>Παρουσίαση του PowerPoint</vt:lpstr>
      <vt:lpstr>Παρουσίαση του PowerPoint</vt:lpstr>
      <vt:lpstr>Η ένταξη στην Εκκλησία</vt:lpstr>
      <vt:lpstr>Παρουσίαση του PowerPoint</vt:lpstr>
      <vt:lpstr>Η ζωή ως δρόμος που σε οδηγεί στον Θεό</vt:lpstr>
      <vt:lpstr>Παρουσίαση του PowerPoint</vt:lpstr>
      <vt:lpstr>Παρουσίαση του PowerPoint</vt:lpstr>
      <vt:lpstr>Παρουσίαση του PowerPoint</vt:lpstr>
      <vt:lpstr>Προϋποθέσεις της κατήχησης</vt:lpstr>
      <vt:lpstr>Τι κάνουμε εμείς;</vt:lpstr>
      <vt:lpstr>Ευχαριστώ πολύ</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Παράγοντες που συντελούν στην ανάπτυξη της θρησκευτικότητας και της πίστης</dc:title>
  <dc:creator>Noone</dc:creator>
  <cp:lastModifiedBy>ΜΑΡΙΟΣ ΚΟΥΚΟΥΝΑΡΑΣ ΛΙΑΓΚΗΣ</cp:lastModifiedBy>
  <cp:revision>10</cp:revision>
  <dcterms:created xsi:type="dcterms:W3CDTF">2019-10-05T04:26:39Z</dcterms:created>
  <dcterms:modified xsi:type="dcterms:W3CDTF">2021-12-13T06:35:52Z</dcterms:modified>
</cp:coreProperties>
</file>