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59" r:id="rId6"/>
    <p:sldId id="260" r:id="rId7"/>
    <p:sldId id="261" r:id="rId8"/>
    <p:sldId id="262" r:id="rId9"/>
    <p:sldId id="269" r:id="rId10"/>
    <p:sldId id="263" r:id="rId11"/>
    <p:sldId id="274" r:id="rId12"/>
    <p:sldId id="275" r:id="rId13"/>
    <p:sldId id="276" r:id="rId14"/>
    <p:sldId id="264" r:id="rId15"/>
    <p:sldId id="266" r:id="rId16"/>
    <p:sldId id="277" r:id="rId17"/>
    <p:sldId id="272" r:id="rId18"/>
    <p:sldId id="267"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7" y="4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057685-1B2D-489A-A5CE-ECD7E1AC7E65}" type="datetimeFigureOut">
              <a:rPr lang="el-GR" smtClean="0"/>
              <a:pPr/>
              <a:t>11/11/2020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048B09B-5B22-4665-BFD5-D7FD06CE050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57685-1B2D-489A-A5CE-ECD7E1AC7E65}" type="datetimeFigureOut">
              <a:rPr lang="el-GR" smtClean="0"/>
              <a:pPr/>
              <a:t>11/11/2020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8B09B-5B22-4665-BFD5-D7FD06CE050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Θέμα 3</a:t>
            </a:r>
            <a:r>
              <a:rPr lang="el-GR" baseline="30000" dirty="0" smtClean="0"/>
              <a:t>ο</a:t>
            </a:r>
            <a:r>
              <a:rPr lang="el-GR" dirty="0" smtClean="0"/>
              <a:t/>
            </a:r>
            <a:br>
              <a:rPr lang="el-GR" dirty="0" smtClean="0"/>
            </a:br>
            <a:r>
              <a:rPr lang="el-GR" sz="8000" dirty="0" smtClean="0"/>
              <a:t>Γονείς</a:t>
            </a:r>
            <a:endParaRPr lang="el-GR" sz="8000" dirty="0"/>
          </a:p>
        </p:txBody>
      </p:sp>
      <p:sp>
        <p:nvSpPr>
          <p:cNvPr id="3" name="2 - Υπότιτλος"/>
          <p:cNvSpPr>
            <a:spLocks noGrp="1"/>
          </p:cNvSpPr>
          <p:nvPr>
            <p:ph type="subTitle" idx="1"/>
          </p:nvPr>
        </p:nvSpPr>
        <p:spPr/>
        <p:txBody>
          <a:bodyPr/>
          <a:lstStyle/>
          <a:p>
            <a:r>
              <a:rPr lang="el-GR" dirty="0" smtClean="0"/>
              <a:t>Εξάμηνο Ε΄</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Ποιο παράπονο έχουν οι έφηβοι από τους γονείς</a:t>
            </a:r>
            <a:endParaRPr lang="el-GR" dirty="0"/>
          </a:p>
        </p:txBody>
      </p:sp>
      <p:sp>
        <p:nvSpPr>
          <p:cNvPr id="3" name="2 - Θέση περιεχομένου"/>
          <p:cNvSpPr>
            <a:spLocks noGrp="1"/>
          </p:cNvSpPr>
          <p:nvPr>
            <p:ph idx="1"/>
          </p:nvPr>
        </p:nvSpPr>
        <p:spPr>
          <a:xfrm>
            <a:off x="457200" y="1600201"/>
            <a:ext cx="8229600" cy="604664"/>
          </a:xfrm>
        </p:spPr>
        <p:txBody>
          <a:bodyPr/>
          <a:lstStyle/>
          <a:p>
            <a:pPr>
              <a:buNone/>
            </a:pPr>
            <a:r>
              <a:rPr lang="el-GR" dirty="0"/>
              <a:t>Δ</a:t>
            </a:r>
            <a:r>
              <a:rPr lang="el-GR" dirty="0" smtClean="0"/>
              <a:t>εν με καταλαβαίνουν</a:t>
            </a:r>
            <a:endParaRPr lang="el-GR" dirty="0"/>
          </a:p>
        </p:txBody>
      </p:sp>
      <p:sp>
        <p:nvSpPr>
          <p:cNvPr id="4" name="1 - Τίτλος"/>
          <p:cNvSpPr txBox="1">
            <a:spLocks/>
          </p:cNvSpPr>
          <p:nvPr/>
        </p:nvSpPr>
        <p:spPr>
          <a:xfrm>
            <a:off x="611560" y="314096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tx1"/>
                </a:solidFill>
                <a:effectLst/>
                <a:uLnTx/>
                <a:uFillTx/>
                <a:latin typeface="+mj-lt"/>
                <a:ea typeface="+mj-ea"/>
                <a:cs typeface="+mj-cs"/>
              </a:rPr>
              <a:t>Ποιο παράπονο έχουν οι γονείς από τον</a:t>
            </a:r>
            <a:r>
              <a:rPr kumimoji="0" lang="el-GR" sz="4400" b="0" i="0" u="none" strike="noStrike" kern="1200" cap="none" spc="0" normalizeH="0" noProof="0" dirty="0" smtClean="0">
                <a:ln>
                  <a:noFill/>
                </a:ln>
                <a:solidFill>
                  <a:schemeClr val="tx1"/>
                </a:solidFill>
                <a:effectLst/>
                <a:uLnTx/>
                <a:uFillTx/>
                <a:latin typeface="+mj-lt"/>
                <a:ea typeface="+mj-ea"/>
                <a:cs typeface="+mj-cs"/>
              </a:rPr>
              <a:t> έφηβο</a:t>
            </a:r>
            <a:endParaRPr kumimoji="0" lang="el-GR"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2 - Θέση περιεχομένου"/>
          <p:cNvSpPr txBox="1">
            <a:spLocks/>
          </p:cNvSpPr>
          <p:nvPr/>
        </p:nvSpPr>
        <p:spPr>
          <a:xfrm>
            <a:off x="611560" y="4725144"/>
            <a:ext cx="8229600" cy="60466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l-GR" sz="3200" dirty="0" smtClean="0"/>
              <a:t>Πόσο άλλαξε, δεν τον/την αναγνωρίζω</a:t>
            </a:r>
            <a:endParaRPr kumimoji="0" lang="el-GR"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Autofit/>
          </a:bodyPr>
          <a:lstStyle/>
          <a:p>
            <a:r>
              <a:rPr lang="el-GR" sz="3200" b="1" dirty="0" smtClean="0"/>
              <a:t>Ένταξη στην εκκλησιαστική κοινότητα</a:t>
            </a:r>
            <a:br>
              <a:rPr lang="el-GR" sz="3200" b="1" dirty="0" smtClean="0"/>
            </a:br>
            <a:r>
              <a:rPr lang="el-GR" sz="3200" b="1" dirty="0" smtClean="0"/>
              <a:t>Οφέλη </a:t>
            </a:r>
            <a:r>
              <a:rPr lang="el-GR" sz="3200" b="1" dirty="0" smtClean="0"/>
              <a:t>της θρησκευτικότητας σύμφωνα με έγκυρα ερευνητικά δεδομένα</a:t>
            </a:r>
            <a:endParaRPr lang="el-GR" sz="3200" b="1" dirty="0"/>
          </a:p>
        </p:txBody>
      </p:sp>
      <p:sp>
        <p:nvSpPr>
          <p:cNvPr id="3" name="2 - Θέση περιεχομένου"/>
          <p:cNvSpPr>
            <a:spLocks noGrp="1"/>
          </p:cNvSpPr>
          <p:nvPr>
            <p:ph idx="1"/>
          </p:nvPr>
        </p:nvSpPr>
        <p:spPr>
          <a:xfrm>
            <a:off x="323528" y="2492896"/>
            <a:ext cx="8363272" cy="3633267"/>
          </a:xfrm>
        </p:spPr>
        <p:txBody>
          <a:bodyPr>
            <a:normAutofit/>
          </a:bodyPr>
          <a:lstStyle/>
          <a:p>
            <a:pPr>
              <a:buFont typeface="Wingdings" pitchFamily="2" charset="2"/>
              <a:buChar char="ü"/>
            </a:pPr>
            <a:r>
              <a:rPr lang="el-GR" dirty="0" smtClean="0"/>
              <a:t>Η </a:t>
            </a:r>
            <a:r>
              <a:rPr lang="el-GR" dirty="0" smtClean="0"/>
              <a:t>θρησκευτικότητα έχει </a:t>
            </a:r>
            <a:r>
              <a:rPr lang="el-GR" dirty="0" smtClean="0"/>
              <a:t>συνδεθεί με μειωμένη συχνότητα των συμπτωμάτων κατάθλιψης σε </a:t>
            </a:r>
            <a:r>
              <a:rPr lang="el-GR" dirty="0" smtClean="0"/>
              <a:t>εφήβους και των αισθημάτων απελπισίας </a:t>
            </a:r>
            <a:r>
              <a:rPr lang="el-GR" dirty="0" smtClean="0"/>
              <a:t>και μοναξιάς</a:t>
            </a:r>
          </a:p>
          <a:p>
            <a:pPr>
              <a:buFont typeface="Wingdings" pitchFamily="2" charset="2"/>
              <a:buChar char="ü"/>
            </a:pPr>
            <a:r>
              <a:rPr lang="el-GR" dirty="0" smtClean="0"/>
              <a:t>Η συμμετοχή των εφήβων στη ζωή της Εκκλησίας επηρεάζει θετικά την αυτοεκτίμησή τους</a:t>
            </a:r>
            <a:endParaRPr lang="el-GR" dirty="0"/>
          </a:p>
        </p:txBody>
      </p:sp>
    </p:spTree>
    <p:extLst>
      <p:ext uri="{BB962C8B-B14F-4D97-AF65-F5344CB8AC3E}">
        <p14:creationId xmlns:p14="http://schemas.microsoft.com/office/powerpoint/2010/main" val="260563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1268760"/>
            <a:ext cx="8507288" cy="4857403"/>
          </a:xfrm>
        </p:spPr>
        <p:txBody>
          <a:bodyPr>
            <a:normAutofit fontScale="92500" lnSpcReduction="20000"/>
          </a:bodyPr>
          <a:lstStyle/>
          <a:p>
            <a:pPr>
              <a:buFont typeface="Wingdings" pitchFamily="2" charset="2"/>
              <a:buChar char="ü"/>
            </a:pPr>
            <a:r>
              <a:rPr lang="el-GR" dirty="0" smtClean="0"/>
              <a:t>Μελέτη 615 εφήβων, διαφορετικών εθνών και </a:t>
            </a:r>
            <a:r>
              <a:rPr lang="en-US" dirty="0" smtClean="0"/>
              <a:t>E</a:t>
            </a:r>
            <a:r>
              <a:rPr lang="el-GR" dirty="0" err="1" smtClean="0"/>
              <a:t>κκλησιών</a:t>
            </a:r>
            <a:r>
              <a:rPr lang="el-GR" dirty="0" smtClean="0"/>
              <a:t> έδειξε ότι η συχνότητα των θρησκευτικών εμπειριών (</a:t>
            </a:r>
            <a:r>
              <a:rPr lang="el-GR" dirty="0" err="1" smtClean="0"/>
              <a:t>ό,τιδήποτε</a:t>
            </a:r>
            <a:r>
              <a:rPr lang="el-GR" dirty="0" smtClean="0"/>
              <a:t> σχετίζεται με τη θρησκεία και το ιερό) στην καθημερινή ζωή επηρεάζει το αίσθημα ικανοποίησης από τη ζωή</a:t>
            </a:r>
          </a:p>
          <a:p>
            <a:pPr>
              <a:buFont typeface="Wingdings" pitchFamily="2" charset="2"/>
              <a:buChar char="ü"/>
            </a:pPr>
            <a:r>
              <a:rPr lang="el-GR" dirty="0" smtClean="0"/>
              <a:t>Η θρησκευτικότητα επηρεάζει τις επιπτώσεις του στρες στη ζωή, οδηγεί σε χαμηλότερα ποσοστά τη συμμετοχή των εφήβων, αν και όχι όλων γενικά, σε συμπεριφορές υψηλού κινδύνου, που μπορεί να βλάψουν τους ίδιους, όπως το κάπνισμα, τη χρήση ουσιών, κατανάλωση αλκοόλ ή την πρόωρη</a:t>
            </a:r>
            <a:r>
              <a:rPr lang="en-US" dirty="0" smtClean="0"/>
              <a:t> </a:t>
            </a:r>
            <a:r>
              <a:rPr lang="el-GR" dirty="0" smtClean="0"/>
              <a:t>ή επικίνδυνη σεξουαλική δραστηριότητα</a:t>
            </a:r>
            <a:endParaRPr lang="el-GR" dirty="0"/>
          </a:p>
        </p:txBody>
      </p:sp>
      <p:sp>
        <p:nvSpPr>
          <p:cNvPr id="5" name="1 - Τίτλος"/>
          <p:cNvSpPr>
            <a:spLocks noGrp="1"/>
          </p:cNvSpPr>
          <p:nvPr>
            <p:ph type="title"/>
          </p:nvPr>
        </p:nvSpPr>
        <p:spPr>
          <a:xfrm>
            <a:off x="457200" y="274638"/>
            <a:ext cx="8229600" cy="850106"/>
          </a:xfrm>
        </p:spPr>
        <p:txBody>
          <a:bodyPr>
            <a:noAutofit/>
          </a:bodyPr>
          <a:lstStyle/>
          <a:p>
            <a:r>
              <a:rPr lang="el-GR" sz="3200" b="1" dirty="0" smtClean="0"/>
              <a:t>Οφέλη της θρησκευτικότητας σύμφωνα με έγκυρα ερευνητικά δεδομένα</a:t>
            </a:r>
            <a:endParaRPr lang="el-GR" sz="3200" b="1" dirty="0"/>
          </a:p>
        </p:txBody>
      </p:sp>
    </p:spTree>
    <p:extLst>
      <p:ext uri="{BB962C8B-B14F-4D97-AF65-F5344CB8AC3E}">
        <p14:creationId xmlns:p14="http://schemas.microsoft.com/office/powerpoint/2010/main" val="409363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507288" cy="4525963"/>
          </a:xfrm>
        </p:spPr>
        <p:txBody>
          <a:bodyPr>
            <a:normAutofit fontScale="92500" lnSpcReduction="10000"/>
          </a:bodyPr>
          <a:lstStyle/>
          <a:p>
            <a:pPr>
              <a:buFont typeface="Wingdings" pitchFamily="2" charset="2"/>
              <a:buChar char="ü"/>
            </a:pPr>
            <a:r>
              <a:rPr lang="el-GR" dirty="0" smtClean="0"/>
              <a:t>Αντίστροφη σχέση φαίνεται, επίσης, να υπάρχει ανάμεσα στην </a:t>
            </a:r>
            <a:r>
              <a:rPr lang="el-GR" dirty="0" err="1" smtClean="0"/>
              <a:t>παραβατική</a:t>
            </a:r>
            <a:r>
              <a:rPr lang="el-GR" dirty="0" smtClean="0"/>
              <a:t> και αντικοινωνική συμπεριφορά και τη θρησκευτική πίστη των εφήβων και νέων</a:t>
            </a:r>
          </a:p>
          <a:p>
            <a:pPr>
              <a:buFont typeface="Wingdings" pitchFamily="2" charset="2"/>
              <a:buChar char="ü"/>
            </a:pPr>
            <a:r>
              <a:rPr lang="el-GR" dirty="0" smtClean="0"/>
              <a:t>Η θρησκευτική δραστηριότητα αποδεικνύεται ότι συνδέεται γενικά με θετικές επιρροές σε όλη τη διάρκεια της εφηβείας και ιδιαίτερα με την έλλειψη προβληματικών συμπεριφορών, την υγιή ανάπτυξή των εφήβων, τη </a:t>
            </a:r>
            <a:r>
              <a:rPr lang="el-GR" dirty="0" err="1" smtClean="0"/>
              <a:t>νοηματοδότηση</a:t>
            </a:r>
            <a:r>
              <a:rPr lang="el-GR" dirty="0" smtClean="0"/>
              <a:t> της ζωής και τον προσδιορισμό της ταυτότητάς τους</a:t>
            </a:r>
          </a:p>
          <a:p>
            <a:endParaRPr lang="el-GR" dirty="0"/>
          </a:p>
        </p:txBody>
      </p:sp>
      <p:sp>
        <p:nvSpPr>
          <p:cNvPr id="5" name="1 - Τίτλος"/>
          <p:cNvSpPr>
            <a:spLocks noGrp="1"/>
          </p:cNvSpPr>
          <p:nvPr>
            <p:ph type="title"/>
          </p:nvPr>
        </p:nvSpPr>
        <p:spPr>
          <a:xfrm>
            <a:off x="457200" y="274638"/>
            <a:ext cx="8229600" cy="850106"/>
          </a:xfrm>
        </p:spPr>
        <p:txBody>
          <a:bodyPr>
            <a:noAutofit/>
          </a:bodyPr>
          <a:lstStyle/>
          <a:p>
            <a:r>
              <a:rPr lang="el-GR" sz="3200" b="1" dirty="0" smtClean="0"/>
              <a:t>Οφέλη της θρησκευτικότητας σύμφωνα με έγκυρα ερευνητικά δεδομένα</a:t>
            </a:r>
            <a:endParaRPr lang="el-GR" sz="3200" b="1" dirty="0"/>
          </a:p>
        </p:txBody>
      </p:sp>
    </p:spTree>
    <p:extLst>
      <p:ext uri="{BB962C8B-B14F-4D97-AF65-F5344CB8AC3E}">
        <p14:creationId xmlns:p14="http://schemas.microsoft.com/office/powerpoint/2010/main" val="273231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Ένα μεγάλο πρόβλημα</a:t>
            </a:r>
            <a:endParaRPr lang="el-GR" dirty="0"/>
          </a:p>
        </p:txBody>
      </p:sp>
      <p:sp>
        <p:nvSpPr>
          <p:cNvPr id="3" name="2 - Θέση περιεχομένου"/>
          <p:cNvSpPr>
            <a:spLocks noGrp="1"/>
          </p:cNvSpPr>
          <p:nvPr>
            <p:ph idx="1"/>
          </p:nvPr>
        </p:nvSpPr>
        <p:spPr/>
        <p:txBody>
          <a:bodyPr/>
          <a:lstStyle/>
          <a:p>
            <a:r>
              <a:rPr lang="el-GR" dirty="0"/>
              <a:t>οι νέοι στην πρώτη εφηβεία επηρεάζονται από την άποψη που έχουν διαμορφώσει για </a:t>
            </a:r>
            <a:r>
              <a:rPr lang="el-GR" dirty="0" smtClean="0"/>
              <a:t>τη </a:t>
            </a:r>
            <a:r>
              <a:rPr lang="el-GR" dirty="0"/>
              <a:t>συμπεριφορά των γονιών τους απέναντι τους παρά από την ίδια τη συμπεριφορά των γονιών</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Διαφορά πατέρα και μητέρας στην ανατροφή</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Οι </a:t>
            </a:r>
            <a:r>
              <a:rPr lang="el-GR" dirty="0"/>
              <a:t>νεαροί έφηβοι βλέπουν διαφορετικά τη μητέρα από τον πατέρα τους (</a:t>
            </a:r>
            <a:r>
              <a:rPr lang="el-GR" dirty="0" err="1"/>
              <a:t>Noller</a:t>
            </a:r>
            <a:r>
              <a:rPr lang="el-GR" dirty="0"/>
              <a:t> &amp; </a:t>
            </a:r>
            <a:r>
              <a:rPr lang="el-GR" dirty="0" err="1"/>
              <a:t>Callan</a:t>
            </a:r>
            <a:r>
              <a:rPr lang="el-GR" dirty="0"/>
              <a:t>, </a:t>
            </a:r>
            <a:r>
              <a:rPr lang="el-GR" dirty="0" smtClean="0"/>
              <a:t>1990)</a:t>
            </a:r>
          </a:p>
          <a:p>
            <a:r>
              <a:rPr lang="el-GR" dirty="0"/>
              <a:t>Μ</a:t>
            </a:r>
            <a:r>
              <a:rPr lang="el-GR" dirty="0" smtClean="0"/>
              <a:t>ία </a:t>
            </a:r>
            <a:r>
              <a:rPr lang="el-GR" dirty="0"/>
              <a:t>αυταρχική μητέρα έχει στα αγόρια μεγαλύτερες επιπτώσεις από ότι στα κορίτσια (</a:t>
            </a:r>
            <a:r>
              <a:rPr lang="en-US" dirty="0" err="1"/>
              <a:t>Bolkan</a:t>
            </a:r>
            <a:r>
              <a:rPr lang="el-GR" dirty="0"/>
              <a:t>, </a:t>
            </a:r>
            <a:r>
              <a:rPr lang="en-US" dirty="0"/>
              <a:t>Sano</a:t>
            </a:r>
            <a:r>
              <a:rPr lang="el-GR" dirty="0"/>
              <a:t>, </a:t>
            </a:r>
            <a:r>
              <a:rPr lang="en-US" dirty="0"/>
              <a:t>De Costa</a:t>
            </a:r>
            <a:r>
              <a:rPr lang="el-GR" dirty="0"/>
              <a:t>, </a:t>
            </a:r>
            <a:r>
              <a:rPr lang="en-US" dirty="0" err="1"/>
              <a:t>Acock</a:t>
            </a:r>
            <a:r>
              <a:rPr lang="el-GR" dirty="0"/>
              <a:t>, &amp; </a:t>
            </a:r>
            <a:r>
              <a:rPr lang="en-US" dirty="0"/>
              <a:t>Day</a:t>
            </a:r>
            <a:r>
              <a:rPr lang="el-GR" dirty="0"/>
              <a:t>, </a:t>
            </a:r>
            <a:r>
              <a:rPr lang="el-GR" dirty="0" smtClean="0"/>
              <a:t>2010)</a:t>
            </a:r>
          </a:p>
          <a:p>
            <a:r>
              <a:rPr lang="el-GR" dirty="0" smtClean="0"/>
              <a:t>Οι έφηβοι θεωρούν ότι οι </a:t>
            </a:r>
            <a:r>
              <a:rPr lang="el-GR" dirty="0"/>
              <a:t>πατέρες αναγνωρίζουν λιγότερο ότι οι ίδιοι είναι έφηβοι κι ότι έχουν διαφορετική άποψη για τα πράγματα, ενώ οι πατέρες λίγες φορές επιχειρούν να συζητήσουν μαζί τους. </a:t>
            </a:r>
            <a:endParaRPr lang="el-GR" dirty="0" smtClean="0"/>
          </a:p>
          <a:p>
            <a:r>
              <a:rPr lang="el-GR" dirty="0" smtClean="0"/>
              <a:t>Οι πατέρες είναι πιο </a:t>
            </a:r>
            <a:r>
              <a:rPr lang="el-GR" dirty="0"/>
              <a:t>επικριτικοί και λιγότερο πρόθυμοι να διαπραγματευθούν, γιατί παρουσιάζονται πάντα πιο επιφυλακτικοί και αμυνόμενοι στις μεταξύ τους επικοινωνίες (</a:t>
            </a:r>
            <a:r>
              <a:rPr lang="en-US" dirty="0" err="1"/>
              <a:t>Noller</a:t>
            </a:r>
            <a:r>
              <a:rPr lang="el-GR" dirty="0"/>
              <a:t> &amp; </a:t>
            </a:r>
            <a:r>
              <a:rPr lang="en-US" dirty="0" err="1"/>
              <a:t>Callan</a:t>
            </a:r>
            <a:r>
              <a:rPr lang="el-GR" dirty="0"/>
              <a:t>, 1990).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980728"/>
            <a:ext cx="8229600" cy="1143000"/>
          </a:xfrm>
        </p:spPr>
        <p:txBody>
          <a:bodyPr>
            <a:normAutofit fontScale="90000"/>
          </a:bodyPr>
          <a:lstStyle/>
          <a:p>
            <a:r>
              <a:rPr lang="el-GR" dirty="0" smtClean="0"/>
              <a:t>Ποιο ρόλο παίζει η οικογένεια στην ένταξη του παιδιού στην εκκλησιαστική ζωή;</a:t>
            </a:r>
            <a:endParaRPr lang="el-GR" dirty="0"/>
          </a:p>
        </p:txBody>
      </p:sp>
      <p:sp>
        <p:nvSpPr>
          <p:cNvPr id="4" name="TextBox 3"/>
          <p:cNvSpPr txBox="1"/>
          <p:nvPr/>
        </p:nvSpPr>
        <p:spPr>
          <a:xfrm>
            <a:off x="1187624" y="3068960"/>
            <a:ext cx="7560840" cy="3323987"/>
          </a:xfrm>
          <a:prstGeom prst="rect">
            <a:avLst/>
          </a:prstGeom>
          <a:noFill/>
        </p:spPr>
        <p:txBody>
          <a:bodyPr wrap="square" rtlCol="0">
            <a:spAutoFit/>
          </a:bodyPr>
          <a:lstStyle/>
          <a:p>
            <a:pPr algn="ctr"/>
            <a:r>
              <a:rPr lang="el-GR" sz="3200" b="1" dirty="0" smtClean="0"/>
              <a:t>Γονείς και χριστιανική αγωγή</a:t>
            </a:r>
          </a:p>
          <a:p>
            <a:pPr algn="ctr"/>
            <a:r>
              <a:rPr lang="el-GR" sz="3200" dirty="0" smtClean="0"/>
              <a:t>Διαβάζουμε το άρθρο (τα μέρη που έχουν επισημανθεί με γαλάζιο) του </a:t>
            </a:r>
          </a:p>
          <a:p>
            <a:pPr algn="ctr"/>
            <a:r>
              <a:rPr lang="el-GR" sz="3200" dirty="0" smtClean="0"/>
              <a:t>Γ. Κρουσταλάκη- </a:t>
            </a:r>
            <a:r>
              <a:rPr lang="el-GR" sz="3200" b="1" dirty="0"/>
              <a:t>Η ΠΑΙΔΑΓΩΓΙΚΗ ΤΟΥ ΑΓΙΟΥ ΙΩΑΝΝΟΥ ΤΟΥ </a:t>
            </a:r>
            <a:r>
              <a:rPr lang="el-GR" sz="3200" b="1" dirty="0" smtClean="0"/>
              <a:t>ΧΡΥΣΟΣΤΟΜΟΥ</a:t>
            </a:r>
          </a:p>
          <a:p>
            <a:pPr algn="ctr"/>
            <a:r>
              <a:rPr lang="el-GR" sz="3200" dirty="0"/>
              <a:t>κ</a:t>
            </a:r>
            <a:r>
              <a:rPr lang="el-GR" sz="3200" dirty="0" smtClean="0"/>
              <a:t>αι επανερχόμαστε</a:t>
            </a:r>
            <a:endParaRPr lang="el-GR" sz="3200" dirty="0"/>
          </a:p>
          <a:p>
            <a:endParaRPr lang="el-GR" dirty="0"/>
          </a:p>
        </p:txBody>
      </p:sp>
    </p:spTree>
    <p:extLst>
      <p:ext uri="{BB962C8B-B14F-4D97-AF65-F5344CB8AC3E}">
        <p14:creationId xmlns:p14="http://schemas.microsoft.com/office/powerpoint/2010/main" val="322638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 γινόταν όλα από την αρχή;</a:t>
            </a:r>
            <a:endParaRPr lang="el-GR" dirty="0"/>
          </a:p>
        </p:txBody>
      </p:sp>
      <p:sp>
        <p:nvSpPr>
          <p:cNvPr id="3" name="2 - Θέση περιεχομένου"/>
          <p:cNvSpPr>
            <a:spLocks noGrp="1"/>
          </p:cNvSpPr>
          <p:nvPr>
            <p:ph idx="1"/>
          </p:nvPr>
        </p:nvSpPr>
        <p:spPr/>
        <p:txBody>
          <a:bodyPr/>
          <a:lstStyle/>
          <a:p>
            <a:pPr marL="0" indent="0">
              <a:buNone/>
            </a:pPr>
            <a:endParaRPr lang="el-GR" dirty="0"/>
          </a:p>
        </p:txBody>
      </p:sp>
      <p:pic>
        <p:nvPicPr>
          <p:cNvPr id="4" name="3 - Εικόνα" descr="MTI3NTgyNDEwMjA3NDM0MDAy.jpg"/>
          <p:cNvPicPr>
            <a:picLocks noChangeAspect="1"/>
          </p:cNvPicPr>
          <p:nvPr/>
        </p:nvPicPr>
        <p:blipFill>
          <a:blip r:embed="rId2" cstate="print"/>
          <a:stretch>
            <a:fillRect/>
          </a:stretch>
        </p:blipFill>
        <p:spPr>
          <a:xfrm>
            <a:off x="1763688" y="2132856"/>
            <a:ext cx="7149718" cy="4593694"/>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Έλεγχος; μέχρι ποιο σημείο και γιατί;</a:t>
            </a:r>
            <a:endParaRPr lang="el-GR" dirty="0"/>
          </a:p>
        </p:txBody>
      </p:sp>
      <p:pic>
        <p:nvPicPr>
          <p:cNvPr id="4" name="3 - Θέση περιεχομένου" descr="παρακολούθηση.jpg"/>
          <p:cNvPicPr>
            <a:picLocks noGrp="1" noChangeAspect="1"/>
          </p:cNvPicPr>
          <p:nvPr>
            <p:ph idx="1"/>
          </p:nvPr>
        </p:nvPicPr>
        <p:blipFill>
          <a:blip r:embed="rId2" cstate="print"/>
          <a:stretch>
            <a:fillRect/>
          </a:stretch>
        </p:blipFill>
        <p:spPr>
          <a:xfrm>
            <a:off x="2699792" y="2348880"/>
            <a:ext cx="4379550" cy="2460750"/>
          </a:xfrm>
        </p:spPr>
      </p:pic>
      <p:sp>
        <p:nvSpPr>
          <p:cNvPr id="5" name="4 - Ορθογώνιο"/>
          <p:cNvSpPr/>
          <p:nvPr/>
        </p:nvSpPr>
        <p:spPr>
          <a:xfrm>
            <a:off x="4211960" y="4797152"/>
            <a:ext cx="4572000" cy="646331"/>
          </a:xfrm>
          <a:prstGeom prst="rect">
            <a:avLst/>
          </a:prstGeom>
        </p:spPr>
        <p:txBody>
          <a:bodyPr>
            <a:spAutoFit/>
          </a:bodyPr>
          <a:lstStyle/>
          <a:p>
            <a:r>
              <a:rPr lang="en-US" dirty="0" smtClean="0"/>
              <a:t>http://www.abc.net.au/7.30/do-you-know-what-your-children-are-doing-online/8906232</a:t>
            </a:r>
            <a:endParaRPr lang="el-GR" dirty="0"/>
          </a:p>
        </p:txBody>
      </p:sp>
      <p:sp>
        <p:nvSpPr>
          <p:cNvPr id="6" name="5 - Ορθογώνιο"/>
          <p:cNvSpPr/>
          <p:nvPr/>
        </p:nvSpPr>
        <p:spPr>
          <a:xfrm>
            <a:off x="539552" y="1700808"/>
            <a:ext cx="4442819" cy="369332"/>
          </a:xfrm>
          <a:prstGeom prst="rect">
            <a:avLst/>
          </a:prstGeom>
        </p:spPr>
        <p:txBody>
          <a:bodyPr wrap="none">
            <a:spAutoFit/>
          </a:bodyPr>
          <a:lstStyle/>
          <a:p>
            <a:r>
              <a:rPr lang="en-US" dirty="0" smtClean="0"/>
              <a:t>http://www.dailymotion.com/video/x28zx9w</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οι </a:t>
            </a:r>
            <a:r>
              <a:rPr lang="el-GR" dirty="0"/>
              <a:t>νέοι αγωνιούν για τον προσδιορισμό του εαυτού, για αυτονομία και δικό τους χώρο και </a:t>
            </a:r>
            <a:r>
              <a:rPr lang="el-GR" dirty="0" smtClean="0"/>
              <a:t>αρχίζουν </a:t>
            </a:r>
            <a:r>
              <a:rPr lang="el-GR" dirty="0"/>
              <a:t>σε ένα βαθμό να πειραματίζονται με την ταυτότητά τους και να γίνονται σταδιακά πιο ανεξάρτητοι (</a:t>
            </a:r>
            <a:r>
              <a:rPr lang="en-US" dirty="0" err="1"/>
              <a:t>Lichtwarck</a:t>
            </a:r>
            <a:r>
              <a:rPr lang="el-GR" dirty="0"/>
              <a:t>-</a:t>
            </a:r>
            <a:r>
              <a:rPr lang="en-US" dirty="0" err="1"/>
              <a:t>Aschoff</a:t>
            </a:r>
            <a:r>
              <a:rPr lang="el-GR" dirty="0"/>
              <a:t>, </a:t>
            </a:r>
            <a:r>
              <a:rPr lang="en-US" dirty="0" err="1"/>
              <a:t>Kunnen</a:t>
            </a:r>
            <a:r>
              <a:rPr lang="el-GR" dirty="0"/>
              <a:t>, &amp; </a:t>
            </a:r>
            <a:r>
              <a:rPr lang="en-US" dirty="0"/>
              <a:t>van </a:t>
            </a:r>
            <a:r>
              <a:rPr lang="en-US" dirty="0" err="1"/>
              <a:t>Geert</a:t>
            </a:r>
            <a:r>
              <a:rPr lang="el-GR" dirty="0"/>
              <a:t>, 2009), </a:t>
            </a:r>
            <a:endParaRPr lang="el-GR" dirty="0" smtClean="0"/>
          </a:p>
          <a:p>
            <a:r>
              <a:rPr lang="el-GR" dirty="0" smtClean="0"/>
              <a:t>οι </a:t>
            </a:r>
            <a:r>
              <a:rPr lang="el-GR" dirty="0"/>
              <a:t>συγκρούσεις μεταξύ γονιών και εφήβων αυξάνονται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Σύγκρουση κυρίως με τη μητέρα ή τον πατέρα;</a:t>
            </a:r>
            <a:endParaRPr lang="el-GR" dirty="0"/>
          </a:p>
        </p:txBody>
      </p:sp>
      <p:sp>
        <p:nvSpPr>
          <p:cNvPr id="3" name="Θέση περιεχομένου 2"/>
          <p:cNvSpPr>
            <a:spLocks noGrp="1"/>
          </p:cNvSpPr>
          <p:nvPr>
            <p:ph idx="1"/>
          </p:nvPr>
        </p:nvSpPr>
        <p:spPr>
          <a:xfrm>
            <a:off x="438928" y="1940967"/>
            <a:ext cx="8229600" cy="676672"/>
          </a:xfrm>
        </p:spPr>
        <p:txBody>
          <a:bodyPr/>
          <a:lstStyle/>
          <a:p>
            <a:r>
              <a:rPr lang="el-GR" dirty="0" smtClean="0"/>
              <a:t>Για ποια κυρίως θέματα;</a:t>
            </a:r>
            <a:endParaRPr lang="el-GR" dirty="0"/>
          </a:p>
        </p:txBody>
      </p:sp>
      <p:sp>
        <p:nvSpPr>
          <p:cNvPr id="4" name="Τίτλος 1"/>
          <p:cNvSpPr txBox="1">
            <a:spLocks/>
          </p:cNvSpPr>
          <p:nvPr/>
        </p:nvSpPr>
        <p:spPr>
          <a:xfrm>
            <a:off x="627592" y="318212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t>Σύγκρουση με κανέναν;</a:t>
            </a:r>
            <a:endParaRPr lang="el-GR" dirty="0"/>
          </a:p>
        </p:txBody>
      </p:sp>
      <p:sp>
        <p:nvSpPr>
          <p:cNvPr id="5" name="Θέση περιεχομένου 2"/>
          <p:cNvSpPr txBox="1">
            <a:spLocks/>
          </p:cNvSpPr>
          <p:nvPr/>
        </p:nvSpPr>
        <p:spPr>
          <a:xfrm>
            <a:off x="461800" y="4797152"/>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dirty="0" smtClean="0"/>
              <a:t>Γιατί, με ποιο κίνητρο;</a:t>
            </a:r>
            <a:endParaRPr lang="el-GR" dirty="0"/>
          </a:p>
        </p:txBody>
      </p:sp>
    </p:spTree>
    <p:extLst>
      <p:ext uri="{BB962C8B-B14F-4D97-AF65-F5344CB8AC3E}">
        <p14:creationId xmlns:p14="http://schemas.microsoft.com/office/powerpoint/2010/main" val="514619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Πώς μπορούν να μειωθούν οι συγκρούσεις;</a:t>
            </a:r>
            <a:br>
              <a:rPr lang="el-GR" sz="3600" dirty="0" smtClean="0"/>
            </a:br>
            <a:endParaRPr lang="el-GR" sz="3600" dirty="0"/>
          </a:p>
        </p:txBody>
      </p:sp>
      <p:sp>
        <p:nvSpPr>
          <p:cNvPr id="3" name="2 - Θέση περιεχομένου"/>
          <p:cNvSpPr>
            <a:spLocks noGrp="1"/>
          </p:cNvSpPr>
          <p:nvPr>
            <p:ph idx="1"/>
          </p:nvPr>
        </p:nvSpPr>
        <p:spPr/>
        <p:txBody>
          <a:bodyPr>
            <a:normAutofit fontScale="92500" lnSpcReduction="10000"/>
          </a:bodyPr>
          <a:lstStyle/>
          <a:p>
            <a:r>
              <a:rPr lang="el-GR" dirty="0" smtClean="0"/>
              <a:t>Η ανεκτική </a:t>
            </a:r>
            <a:r>
              <a:rPr lang="el-GR" dirty="0"/>
              <a:t>ανατροφή δεν </a:t>
            </a:r>
            <a:r>
              <a:rPr lang="el-GR" dirty="0" smtClean="0"/>
              <a:t>είναι </a:t>
            </a:r>
            <a:r>
              <a:rPr lang="el-GR" dirty="0"/>
              <a:t>τόσο επιζήμια όσο είχε υποτεθεί (</a:t>
            </a:r>
            <a:r>
              <a:rPr lang="el-GR" dirty="0" err="1"/>
              <a:t>Bolkan</a:t>
            </a:r>
            <a:r>
              <a:rPr lang="el-GR" dirty="0"/>
              <a:t>, </a:t>
            </a:r>
            <a:r>
              <a:rPr lang="el-GR" dirty="0" err="1"/>
              <a:t>Sano</a:t>
            </a:r>
            <a:r>
              <a:rPr lang="el-GR" dirty="0"/>
              <a:t>, </a:t>
            </a:r>
            <a:r>
              <a:rPr lang="el-GR" dirty="0" err="1"/>
              <a:t>De</a:t>
            </a:r>
            <a:r>
              <a:rPr lang="el-GR" dirty="0"/>
              <a:t> </a:t>
            </a:r>
            <a:r>
              <a:rPr lang="el-GR" dirty="0" err="1"/>
              <a:t>Costa</a:t>
            </a:r>
            <a:r>
              <a:rPr lang="el-GR" dirty="0"/>
              <a:t>, </a:t>
            </a:r>
            <a:r>
              <a:rPr lang="el-GR" dirty="0" err="1"/>
              <a:t>Acock</a:t>
            </a:r>
            <a:r>
              <a:rPr lang="el-GR" dirty="0"/>
              <a:t>, &amp; </a:t>
            </a:r>
            <a:r>
              <a:rPr lang="el-GR" dirty="0" err="1"/>
              <a:t>Day</a:t>
            </a:r>
            <a:r>
              <a:rPr lang="el-GR" dirty="0"/>
              <a:t>, 2010). </a:t>
            </a:r>
            <a:endParaRPr lang="el-GR" dirty="0" smtClean="0"/>
          </a:p>
          <a:p>
            <a:r>
              <a:rPr lang="el-GR" dirty="0"/>
              <a:t>Ο</a:t>
            </a:r>
            <a:r>
              <a:rPr lang="el-GR" dirty="0" smtClean="0"/>
              <a:t>ι </a:t>
            </a:r>
            <a:r>
              <a:rPr lang="el-GR" dirty="0"/>
              <a:t>γονείς χρειάζεται να επανεκτιμούν και να διαφοροποιούν τις πρακτικές τους αφήνοντας σταδιακά τους εφήβους να εμπλέκονται περισσότερο στις αποφάσεις που αφορούν την οικογένεια και να εκφράζουν οι ίδιοι συνεχώς επιχειρήματα, δίνοντας εξηγήσεις και αναλύοντας τις σκέψεις τους (</a:t>
            </a:r>
            <a:r>
              <a:rPr lang="en-US" dirty="0" err="1"/>
              <a:t>Baumrind</a:t>
            </a:r>
            <a:r>
              <a:rPr lang="el-GR" dirty="0"/>
              <a:t>, 2005).  </a:t>
            </a:r>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a:t>Αν και οι γονείς αντιμετωπίζουν ως πρόκληση </a:t>
            </a:r>
            <a:r>
              <a:rPr lang="el-GR" dirty="0" smtClean="0"/>
              <a:t>το </a:t>
            </a:r>
            <a:r>
              <a:rPr lang="el-GR" dirty="0"/>
              <a:t>στάδιο της ανατροφής των παιδιών </a:t>
            </a:r>
            <a:r>
              <a:rPr lang="el-GR" dirty="0" smtClean="0"/>
              <a:t>τους στην εφηβεία, </a:t>
            </a:r>
            <a:r>
              <a:rPr lang="el-GR" dirty="0"/>
              <a:t>ανακύπτουν πολλές συγκρούσεις ακόμη και για τα πιο ασήμαντα θέματα </a:t>
            </a:r>
            <a:endParaRPr lang="el-GR" dirty="0" smtClean="0"/>
          </a:p>
          <a:p>
            <a:endParaRPr lang="el-GR" dirty="0"/>
          </a:p>
          <a:p>
            <a:pPr>
              <a:buNone/>
            </a:pPr>
            <a:r>
              <a:rPr lang="el-GR" b="1" dirty="0" smtClean="0"/>
              <a:t>Για ποια θέματα ανακύπτουν συγκρούσεις;</a:t>
            </a:r>
            <a:endParaRPr lang="el-G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2656"/>
            <a:ext cx="8229600" cy="5793507"/>
          </a:xfrm>
        </p:spPr>
        <p:txBody>
          <a:bodyPr>
            <a:normAutofit fontScale="85000" lnSpcReduction="20000"/>
          </a:bodyPr>
          <a:lstStyle/>
          <a:p>
            <a:r>
              <a:rPr lang="el-GR" dirty="0" smtClean="0"/>
              <a:t>τα </a:t>
            </a:r>
            <a:r>
              <a:rPr lang="el-GR" dirty="0"/>
              <a:t>καθήκοντα του εφήβου και </a:t>
            </a:r>
            <a:r>
              <a:rPr lang="el-GR" dirty="0" smtClean="0"/>
              <a:t>οι </a:t>
            </a:r>
            <a:r>
              <a:rPr lang="el-GR" dirty="0"/>
              <a:t>ευθύνες του στο σπίτι και το σχολείο</a:t>
            </a:r>
            <a:r>
              <a:rPr lang="el-GR" dirty="0" smtClean="0"/>
              <a:t>.</a:t>
            </a:r>
          </a:p>
          <a:p>
            <a:r>
              <a:rPr lang="el-GR" dirty="0" smtClean="0"/>
              <a:t>η </a:t>
            </a:r>
            <a:r>
              <a:rPr lang="el-GR" dirty="0"/>
              <a:t>φροντίδα του δωματίου</a:t>
            </a:r>
            <a:r>
              <a:rPr lang="el-GR" dirty="0" smtClean="0"/>
              <a:t>,</a:t>
            </a:r>
          </a:p>
          <a:p>
            <a:r>
              <a:rPr lang="el-GR" dirty="0" smtClean="0"/>
              <a:t> </a:t>
            </a:r>
            <a:r>
              <a:rPr lang="el-GR" dirty="0"/>
              <a:t>η παρακολούθηση τηλεόρασης, </a:t>
            </a:r>
            <a:endParaRPr lang="el-GR" dirty="0" smtClean="0"/>
          </a:p>
          <a:p>
            <a:r>
              <a:rPr lang="el-GR" dirty="0" smtClean="0"/>
              <a:t>οι </a:t>
            </a:r>
            <a:r>
              <a:rPr lang="el-GR" dirty="0"/>
              <a:t>διαμάχες μεταξύ αδελφών, </a:t>
            </a:r>
            <a:endParaRPr lang="el-GR" dirty="0" smtClean="0"/>
          </a:p>
          <a:p>
            <a:r>
              <a:rPr lang="el-GR" dirty="0" smtClean="0"/>
              <a:t> η</a:t>
            </a:r>
            <a:r>
              <a:rPr lang="en-US" dirty="0" smtClean="0"/>
              <a:t> </a:t>
            </a:r>
            <a:r>
              <a:rPr lang="el-GR" dirty="0" smtClean="0"/>
              <a:t>ακρόαση </a:t>
            </a:r>
            <a:r>
              <a:rPr lang="el-GR" dirty="0"/>
              <a:t>μουσικής δυνατά, </a:t>
            </a:r>
            <a:endParaRPr lang="el-GR" dirty="0" smtClean="0"/>
          </a:p>
          <a:p>
            <a:r>
              <a:rPr lang="el-GR" dirty="0" smtClean="0"/>
              <a:t>το </a:t>
            </a:r>
            <a:r>
              <a:rPr lang="el-GR" dirty="0"/>
              <a:t>σβήσιμο των φώτων, </a:t>
            </a:r>
            <a:endParaRPr lang="el-GR" dirty="0" smtClean="0"/>
          </a:p>
          <a:p>
            <a:r>
              <a:rPr lang="el-GR" dirty="0" smtClean="0"/>
              <a:t>το </a:t>
            </a:r>
            <a:r>
              <a:rPr lang="el-GR" dirty="0"/>
              <a:t>διάβασμα και οι βαθμοί του σχολείου. </a:t>
            </a:r>
            <a:endParaRPr lang="el-GR" dirty="0" smtClean="0"/>
          </a:p>
          <a:p>
            <a:endParaRPr lang="el-GR" dirty="0"/>
          </a:p>
          <a:p>
            <a:pPr>
              <a:buNone/>
            </a:pPr>
            <a:r>
              <a:rPr lang="el-GR" dirty="0" smtClean="0"/>
              <a:t>Λιγότερες </a:t>
            </a:r>
            <a:r>
              <a:rPr lang="el-GR" dirty="0"/>
              <a:t>συχνές είναι οι συγκρούσεις για την επιλογή φίλων, την ενδυμασία, την προσωπική καθαριότητα, την αξιοποίηση του ελεύθερου χρόνου και ακόμη μικρότερη συχνότητα σε αυτή την περίοδο, που μελετήθηκε (11-14 χρόνων), παρουσιάζουν τα θέματα σχετικά με το κάπνισμα, το ποτό και τα ναρκωτικά.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κορίτσια</a:t>
            </a:r>
            <a:endParaRPr lang="el-GR" dirty="0"/>
          </a:p>
        </p:txBody>
      </p:sp>
      <p:sp>
        <p:nvSpPr>
          <p:cNvPr id="3" name="2 - Θέση περιεχομένου"/>
          <p:cNvSpPr>
            <a:spLocks noGrp="1"/>
          </p:cNvSpPr>
          <p:nvPr>
            <p:ph idx="1"/>
          </p:nvPr>
        </p:nvSpPr>
        <p:spPr/>
        <p:txBody>
          <a:bodyPr/>
          <a:lstStyle/>
          <a:p>
            <a:r>
              <a:rPr lang="el-GR" dirty="0"/>
              <a:t>Οι διαφωνίες των κοριτσιών με τους γονείς αφορούν περισσότερο την ενδυμασία, τις υποχρεώσεις στο σπίτι, την ελευθερία να κινούνται εκτός σπιτιού μόνες και την αναστάτωση του σπιτιού.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αγόρια</a:t>
            </a:r>
            <a:endParaRPr lang="el-GR" dirty="0"/>
          </a:p>
        </p:txBody>
      </p:sp>
      <p:sp>
        <p:nvSpPr>
          <p:cNvPr id="3" name="2 - Θέση περιεχομένου"/>
          <p:cNvSpPr>
            <a:spLocks noGrp="1"/>
          </p:cNvSpPr>
          <p:nvPr>
            <p:ph idx="1"/>
          </p:nvPr>
        </p:nvSpPr>
        <p:spPr/>
        <p:txBody>
          <a:bodyPr/>
          <a:lstStyle/>
          <a:p>
            <a:r>
              <a:rPr lang="el-GR" dirty="0" smtClean="0"/>
              <a:t>συγκρούονται </a:t>
            </a:r>
            <a:r>
              <a:rPr lang="el-GR" dirty="0"/>
              <a:t>με τους γονείς περισσότερο για το διάβασμα και τους βαθμούς στο σχολείο.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2290266"/>
          </a:xfrm>
        </p:spPr>
        <p:txBody>
          <a:bodyPr>
            <a:noAutofit/>
          </a:bodyPr>
          <a:lstStyle/>
          <a:p>
            <a:r>
              <a:rPr lang="el-GR" sz="1800" b="1" dirty="0" smtClean="0">
                <a:solidFill>
                  <a:schemeClr val="tx2">
                    <a:lumMod val="60000"/>
                    <a:lumOff val="40000"/>
                  </a:schemeClr>
                </a:solidFill>
              </a:rPr>
              <a:t>Ας συζητήσουμε σε ομάδες αναλαμβάνοντας από ένα </a:t>
            </a:r>
            <a:r>
              <a:rPr lang="el-GR" sz="1800" b="1" dirty="0" smtClean="0">
                <a:solidFill>
                  <a:schemeClr val="tx2">
                    <a:lumMod val="60000"/>
                    <a:lumOff val="40000"/>
                  </a:schemeClr>
                </a:solidFill>
              </a:rPr>
              <a:t>ρόλο στην ομάδα:</a:t>
            </a:r>
            <a:br>
              <a:rPr lang="el-GR" sz="1800" b="1" dirty="0" smtClean="0">
                <a:solidFill>
                  <a:schemeClr val="tx2">
                    <a:lumMod val="60000"/>
                    <a:lumOff val="40000"/>
                  </a:schemeClr>
                </a:solidFill>
              </a:rPr>
            </a:br>
            <a:r>
              <a:rPr lang="el-GR" sz="1800" dirty="0" smtClean="0">
                <a:solidFill>
                  <a:schemeClr val="tx2">
                    <a:lumMod val="60000"/>
                    <a:lumOff val="40000"/>
                  </a:schemeClr>
                </a:solidFill>
              </a:rPr>
              <a:t>1) </a:t>
            </a:r>
            <a:r>
              <a:rPr lang="el-GR" sz="1800" b="1" dirty="0" smtClean="0">
                <a:solidFill>
                  <a:schemeClr val="tx2">
                    <a:lumMod val="60000"/>
                    <a:lumOff val="40000"/>
                  </a:schemeClr>
                </a:solidFill>
              </a:rPr>
              <a:t>Παρουσιαστής</a:t>
            </a:r>
            <a:r>
              <a:rPr lang="el-GR" sz="1800" dirty="0" smtClean="0">
                <a:solidFill>
                  <a:schemeClr val="tx2">
                    <a:lumMod val="60000"/>
                    <a:lumOff val="40000"/>
                  </a:schemeClr>
                </a:solidFill>
              </a:rPr>
              <a:t>-αυτός που θα παρουσιάσει τα αποτελέσματα της ομάδας</a:t>
            </a:r>
            <a:br>
              <a:rPr lang="el-GR" sz="1800" dirty="0" smtClean="0">
                <a:solidFill>
                  <a:schemeClr val="tx2">
                    <a:lumMod val="60000"/>
                    <a:lumOff val="40000"/>
                  </a:schemeClr>
                </a:solidFill>
              </a:rPr>
            </a:br>
            <a:r>
              <a:rPr lang="el-GR" sz="1800" dirty="0" smtClean="0">
                <a:solidFill>
                  <a:schemeClr val="tx2">
                    <a:lumMod val="60000"/>
                    <a:lumOff val="40000"/>
                  </a:schemeClr>
                </a:solidFill>
              </a:rPr>
              <a:t>2) </a:t>
            </a:r>
            <a:r>
              <a:rPr lang="el-GR" sz="1800" b="1" dirty="0" smtClean="0">
                <a:solidFill>
                  <a:schemeClr val="tx2">
                    <a:lumMod val="60000"/>
                    <a:lumOff val="40000"/>
                  </a:schemeClr>
                </a:solidFill>
              </a:rPr>
              <a:t>Γραμματέας</a:t>
            </a:r>
            <a:r>
              <a:rPr lang="el-GR" sz="1800" dirty="0" smtClean="0">
                <a:solidFill>
                  <a:schemeClr val="tx2">
                    <a:lumMod val="60000"/>
                    <a:lumOff val="40000"/>
                  </a:schemeClr>
                </a:solidFill>
              </a:rPr>
              <a:t>-αυτός που θα κρατά σημειώσεις για να μπορέσει ο παρουσιαστής να παρουσιάσει</a:t>
            </a:r>
            <a:br>
              <a:rPr lang="el-GR" sz="1800" dirty="0" smtClean="0">
                <a:solidFill>
                  <a:schemeClr val="tx2">
                    <a:lumMod val="60000"/>
                    <a:lumOff val="40000"/>
                  </a:schemeClr>
                </a:solidFill>
              </a:rPr>
            </a:br>
            <a:r>
              <a:rPr lang="el-GR" sz="1800" dirty="0" smtClean="0">
                <a:solidFill>
                  <a:schemeClr val="tx2">
                    <a:lumMod val="60000"/>
                    <a:lumOff val="40000"/>
                  </a:schemeClr>
                </a:solidFill>
              </a:rPr>
              <a:t>3) </a:t>
            </a:r>
            <a:r>
              <a:rPr lang="el-GR" sz="1800" b="1" dirty="0" smtClean="0">
                <a:solidFill>
                  <a:schemeClr val="tx2">
                    <a:lumMod val="60000"/>
                    <a:lumOff val="40000"/>
                  </a:schemeClr>
                </a:solidFill>
              </a:rPr>
              <a:t>Συντονιστής</a:t>
            </a:r>
            <a:r>
              <a:rPr lang="el-GR" sz="1800" dirty="0" smtClean="0">
                <a:solidFill>
                  <a:schemeClr val="tx2">
                    <a:lumMod val="60000"/>
                    <a:lumOff val="40000"/>
                  </a:schemeClr>
                </a:solidFill>
              </a:rPr>
              <a:t>-αυτός που οργανώνει και συντονίζει τη συζήτηση</a:t>
            </a:r>
            <a:br>
              <a:rPr lang="el-GR" sz="1800" dirty="0" smtClean="0">
                <a:solidFill>
                  <a:schemeClr val="tx2">
                    <a:lumMod val="60000"/>
                    <a:lumOff val="40000"/>
                  </a:schemeClr>
                </a:solidFill>
              </a:rPr>
            </a:br>
            <a:r>
              <a:rPr lang="el-GR" sz="1800" dirty="0" smtClean="0">
                <a:solidFill>
                  <a:schemeClr val="tx2">
                    <a:lumMod val="60000"/>
                    <a:lumOff val="40000"/>
                  </a:schemeClr>
                </a:solidFill>
              </a:rPr>
              <a:t>4) </a:t>
            </a:r>
            <a:r>
              <a:rPr lang="el-GR" sz="1800" b="1" dirty="0" smtClean="0">
                <a:solidFill>
                  <a:schemeClr val="tx2">
                    <a:lumMod val="60000"/>
                    <a:lumOff val="40000"/>
                  </a:schemeClr>
                </a:solidFill>
              </a:rPr>
              <a:t>Χρονομέτρης</a:t>
            </a:r>
            <a:r>
              <a:rPr lang="el-GR" sz="1800" dirty="0" smtClean="0">
                <a:solidFill>
                  <a:schemeClr val="tx2">
                    <a:lumMod val="60000"/>
                    <a:lumOff val="40000"/>
                  </a:schemeClr>
                </a:solidFill>
              </a:rPr>
              <a:t>- αυτός που προσέχει τον χρόνο ώστε να απαντηθούν όλες οι ερωτήσεις</a:t>
            </a:r>
            <a:br>
              <a:rPr lang="el-GR" sz="1800" dirty="0" smtClean="0">
                <a:solidFill>
                  <a:schemeClr val="tx2">
                    <a:lumMod val="60000"/>
                    <a:lumOff val="40000"/>
                  </a:schemeClr>
                </a:solidFill>
              </a:rPr>
            </a:br>
            <a:r>
              <a:rPr lang="el-GR" sz="1800" dirty="0" smtClean="0">
                <a:solidFill>
                  <a:schemeClr val="tx2">
                    <a:lumMod val="60000"/>
                    <a:lumOff val="40000"/>
                  </a:schemeClr>
                </a:solidFill>
              </a:rPr>
              <a:t>5) </a:t>
            </a:r>
            <a:r>
              <a:rPr lang="el-GR" sz="1800" b="1" dirty="0" smtClean="0">
                <a:solidFill>
                  <a:schemeClr val="tx2">
                    <a:lumMod val="60000"/>
                    <a:lumOff val="40000"/>
                  </a:schemeClr>
                </a:solidFill>
              </a:rPr>
              <a:t>Ρεπόρτερ</a:t>
            </a:r>
            <a:r>
              <a:rPr lang="el-GR" sz="1800" dirty="0" smtClean="0">
                <a:solidFill>
                  <a:schemeClr val="tx2">
                    <a:lumMod val="60000"/>
                    <a:lumOff val="40000"/>
                  </a:schemeClr>
                </a:solidFill>
              </a:rPr>
              <a:t>-αυτός που κάνει τις ερωτήσεις της ομάδας στον Καθηγητή</a:t>
            </a:r>
            <a:br>
              <a:rPr lang="el-GR" sz="1800" dirty="0" smtClean="0">
                <a:solidFill>
                  <a:schemeClr val="tx2">
                    <a:lumMod val="60000"/>
                    <a:lumOff val="40000"/>
                  </a:schemeClr>
                </a:solidFill>
              </a:rPr>
            </a:br>
            <a:r>
              <a:rPr lang="el-GR" sz="1800" dirty="0" smtClean="0">
                <a:solidFill>
                  <a:schemeClr val="tx2">
                    <a:lumMod val="60000"/>
                    <a:lumOff val="40000"/>
                  </a:schemeClr>
                </a:solidFill>
              </a:rPr>
              <a:t>6) </a:t>
            </a:r>
            <a:r>
              <a:rPr lang="el-GR" sz="1800" b="1" dirty="0" smtClean="0">
                <a:solidFill>
                  <a:schemeClr val="tx2">
                    <a:lumMod val="60000"/>
                    <a:lumOff val="40000"/>
                  </a:schemeClr>
                </a:solidFill>
              </a:rPr>
              <a:t>Αναγνώστης</a:t>
            </a:r>
            <a:r>
              <a:rPr lang="el-GR" sz="1800" dirty="0" smtClean="0">
                <a:solidFill>
                  <a:schemeClr val="tx2">
                    <a:lumMod val="60000"/>
                    <a:lumOff val="40000"/>
                  </a:schemeClr>
                </a:solidFill>
              </a:rPr>
              <a:t>-αυτός που διαβάζει, αν χρειάζεται ξανά το κείμενο</a:t>
            </a:r>
            <a:endParaRPr lang="el-GR" sz="1800" dirty="0">
              <a:solidFill>
                <a:schemeClr val="tx2">
                  <a:lumMod val="60000"/>
                  <a:lumOff val="40000"/>
                </a:schemeClr>
              </a:solidFill>
            </a:endParaRPr>
          </a:p>
        </p:txBody>
      </p:sp>
      <p:sp>
        <p:nvSpPr>
          <p:cNvPr id="3" name="2 - Θέση περιεχομένου"/>
          <p:cNvSpPr>
            <a:spLocks noGrp="1"/>
          </p:cNvSpPr>
          <p:nvPr>
            <p:ph idx="1"/>
          </p:nvPr>
        </p:nvSpPr>
        <p:spPr>
          <a:xfrm>
            <a:off x="457200" y="2924944"/>
            <a:ext cx="6419056" cy="3201219"/>
          </a:xfrm>
        </p:spPr>
        <p:txBody>
          <a:bodyPr>
            <a:normAutofit fontScale="92500" lnSpcReduction="20000"/>
          </a:bodyPr>
          <a:lstStyle/>
          <a:p>
            <a:pPr>
              <a:buNone/>
            </a:pPr>
            <a:endParaRPr lang="el-GR" dirty="0" smtClean="0"/>
          </a:p>
          <a:p>
            <a:pPr>
              <a:buNone/>
            </a:pPr>
            <a:r>
              <a:rPr lang="el-GR" sz="3000" dirty="0" smtClean="0"/>
              <a:t>-Ποιο </a:t>
            </a:r>
            <a:r>
              <a:rPr lang="el-GR" sz="3000" dirty="0" smtClean="0"/>
              <a:t>πρόβλημα, λέει ότι έχει ο </a:t>
            </a:r>
            <a:r>
              <a:rPr lang="el-GR" sz="3000" dirty="0" err="1" smtClean="0"/>
              <a:t>Ιγνάθιο</a:t>
            </a:r>
            <a:r>
              <a:rPr lang="el-GR" sz="3000" dirty="0" smtClean="0"/>
              <a:t> με τους γονείς του;</a:t>
            </a:r>
          </a:p>
          <a:p>
            <a:pPr>
              <a:buNone/>
            </a:pPr>
            <a:r>
              <a:rPr lang="el-GR" sz="3000" dirty="0" smtClean="0"/>
              <a:t>-Πώς </a:t>
            </a:r>
            <a:r>
              <a:rPr lang="el-GR" sz="3000" dirty="0" smtClean="0"/>
              <a:t>συμπεριφέρεται ο </a:t>
            </a:r>
            <a:r>
              <a:rPr lang="el-GR" sz="3000" dirty="0" err="1" smtClean="0"/>
              <a:t>Ιγνάθιο</a:t>
            </a:r>
            <a:r>
              <a:rPr lang="el-GR" sz="3000" dirty="0" smtClean="0"/>
              <a:t> και γιατί;</a:t>
            </a:r>
          </a:p>
          <a:p>
            <a:pPr>
              <a:buNone/>
            </a:pPr>
            <a:r>
              <a:rPr lang="el-GR" sz="3000" dirty="0" smtClean="0"/>
              <a:t>-Πώς </a:t>
            </a:r>
            <a:r>
              <a:rPr lang="el-GR" sz="3000" dirty="0" smtClean="0"/>
              <a:t>συμπεριφέρεται πράγματι ο πατέρας και γιατί;</a:t>
            </a:r>
          </a:p>
          <a:p>
            <a:pPr>
              <a:buNone/>
            </a:pPr>
            <a:r>
              <a:rPr lang="el-GR" sz="3000" dirty="0" smtClean="0"/>
              <a:t>-Πώς </a:t>
            </a:r>
            <a:r>
              <a:rPr lang="el-GR" sz="3000" dirty="0" smtClean="0"/>
              <a:t>συμπεριφέρεται πράγματι η μητέρα και γιατί;</a:t>
            </a:r>
          </a:p>
        </p:txBody>
      </p:sp>
      <p:pic>
        <p:nvPicPr>
          <p:cNvPr id="4" name="Εικόνα 3"/>
          <p:cNvPicPr>
            <a:picLocks noChangeAspect="1"/>
          </p:cNvPicPr>
          <p:nvPr/>
        </p:nvPicPr>
        <p:blipFill rotWithShape="1">
          <a:blip r:embed="rId2">
            <a:extLst>
              <a:ext uri="{28A0092B-C50C-407E-A947-70E740481C1C}">
                <a14:useLocalDpi xmlns:a14="http://schemas.microsoft.com/office/drawing/2010/main" val="0"/>
              </a:ext>
            </a:extLst>
          </a:blip>
          <a:srcRect l="28935" r="31276"/>
          <a:stretch/>
        </p:blipFill>
        <p:spPr>
          <a:xfrm>
            <a:off x="7218597" y="3796172"/>
            <a:ext cx="1925403" cy="2337123"/>
          </a:xfrm>
          <a:prstGeom prst="rect">
            <a:avLst/>
          </a:prstGeo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TotalTime>
  <Words>821</Words>
  <Application>Microsoft Office PowerPoint</Application>
  <PresentationFormat>Προβολή στην οθόνη (4:3)</PresentationFormat>
  <Paragraphs>62</Paragraphs>
  <Slides>18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18</vt:i4>
      </vt:variant>
    </vt:vector>
  </HeadingPairs>
  <TitlesOfParts>
    <vt:vector size="22" baseType="lpstr">
      <vt:lpstr>Arial</vt:lpstr>
      <vt:lpstr>Calibri</vt:lpstr>
      <vt:lpstr>Wingdings</vt:lpstr>
      <vt:lpstr>Θέμα του Office</vt:lpstr>
      <vt:lpstr>Θέμα 3ο Γονείς</vt:lpstr>
      <vt:lpstr>Παρουσίαση του PowerPoint</vt:lpstr>
      <vt:lpstr>Σύγκρουση κυρίως με τη μητέρα ή τον πατέρα;</vt:lpstr>
      <vt:lpstr>Πώς μπορούν να μειωθούν οι συγκρούσεις; </vt:lpstr>
      <vt:lpstr>Παρουσίαση του PowerPoint</vt:lpstr>
      <vt:lpstr>Παρουσίαση του PowerPoint</vt:lpstr>
      <vt:lpstr>κορίτσια</vt:lpstr>
      <vt:lpstr>αγόρια</vt:lpstr>
      <vt:lpstr>Ας συζητήσουμε σε ομάδες αναλαμβάνοντας από ένα ρόλο στην ομάδα: 1) Παρουσιαστής-αυτός που θα παρουσιάσει τα αποτελέσματα της ομάδας 2) Γραμματέας-αυτός που θα κρατά σημειώσεις για να μπορέσει ο παρουσιαστής να παρουσιάσει 3) Συντονιστής-αυτός που οργανώνει και συντονίζει τη συζήτηση 4) Χρονομέτρης- αυτός που προσέχει τον χρόνο ώστε να απαντηθούν όλες οι ερωτήσεις 5) Ρεπόρτερ-αυτός που κάνει τις ερωτήσεις της ομάδας στον Καθηγητή 6) Αναγνώστης-αυτός που διαβάζει, αν χρειάζεται ξανά το κείμενο</vt:lpstr>
      <vt:lpstr>Ποιο παράπονο έχουν οι έφηβοι από τους γονείς</vt:lpstr>
      <vt:lpstr>Ένταξη στην εκκλησιαστική κοινότητα Οφέλη της θρησκευτικότητας σύμφωνα με έγκυρα ερευνητικά δεδομένα</vt:lpstr>
      <vt:lpstr>Οφέλη της θρησκευτικότητας σύμφωνα με έγκυρα ερευνητικά δεδομένα</vt:lpstr>
      <vt:lpstr>Οφέλη της θρησκευτικότητας σύμφωνα με έγκυρα ερευνητικά δεδομένα</vt:lpstr>
      <vt:lpstr>Ένα μεγάλο πρόβλημα</vt:lpstr>
      <vt:lpstr>Διαφορά πατέρα και μητέρας στην ανατροφή</vt:lpstr>
      <vt:lpstr>Ποιο ρόλο παίζει η οικογένεια στην ένταξη του παιδιού στην εκκλησιαστική ζωή;</vt:lpstr>
      <vt:lpstr>Αν γινόταν όλα από την αρχή;</vt:lpstr>
      <vt:lpstr>Έλεγχος; μέχρι ποιο σημείο και γιατί;</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Θέμα 3ο Γονείς</dc:title>
  <dc:creator>USER1</dc:creator>
  <cp:lastModifiedBy>Noone</cp:lastModifiedBy>
  <cp:revision>43</cp:revision>
  <dcterms:created xsi:type="dcterms:W3CDTF">2016-11-01T13:05:34Z</dcterms:created>
  <dcterms:modified xsi:type="dcterms:W3CDTF">2020-11-11T07:06:36Z</dcterms:modified>
</cp:coreProperties>
</file>