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1" r:id="rId8"/>
    <p:sldId id="263" r:id="rId9"/>
    <p:sldId id="266" r:id="rId10"/>
    <p:sldId id="264" r:id="rId11"/>
    <p:sldId id="265" r:id="rId12"/>
    <p:sldId id="270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D8416-1612-4460-A67A-47059AAF3463}" type="datetimeFigureOut">
              <a:rPr lang="el-GR" smtClean="0"/>
              <a:pPr/>
              <a:t>18/11/2020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B26EA-6F81-4E8E-8D64-6C37029BC2C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D8416-1612-4460-A67A-47059AAF3463}" type="datetimeFigureOut">
              <a:rPr lang="el-GR" smtClean="0"/>
              <a:pPr/>
              <a:t>18/11/2020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B26EA-6F81-4E8E-8D64-6C37029BC2C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D8416-1612-4460-A67A-47059AAF3463}" type="datetimeFigureOut">
              <a:rPr lang="el-GR" smtClean="0"/>
              <a:pPr/>
              <a:t>18/11/2020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B26EA-6F81-4E8E-8D64-6C37029BC2C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D8416-1612-4460-A67A-47059AAF3463}" type="datetimeFigureOut">
              <a:rPr lang="el-GR" smtClean="0"/>
              <a:pPr/>
              <a:t>18/11/2020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B26EA-6F81-4E8E-8D64-6C37029BC2C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D8416-1612-4460-A67A-47059AAF3463}" type="datetimeFigureOut">
              <a:rPr lang="el-GR" smtClean="0"/>
              <a:pPr/>
              <a:t>18/11/2020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B26EA-6F81-4E8E-8D64-6C37029BC2C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D8416-1612-4460-A67A-47059AAF3463}" type="datetimeFigureOut">
              <a:rPr lang="el-GR" smtClean="0"/>
              <a:pPr/>
              <a:t>18/11/2020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B26EA-6F81-4E8E-8D64-6C37029BC2C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D8416-1612-4460-A67A-47059AAF3463}" type="datetimeFigureOut">
              <a:rPr lang="el-GR" smtClean="0"/>
              <a:pPr/>
              <a:t>18/11/2020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B26EA-6F81-4E8E-8D64-6C37029BC2C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D8416-1612-4460-A67A-47059AAF3463}" type="datetimeFigureOut">
              <a:rPr lang="el-GR" smtClean="0"/>
              <a:pPr/>
              <a:t>18/11/2020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B26EA-6F81-4E8E-8D64-6C37029BC2C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D8416-1612-4460-A67A-47059AAF3463}" type="datetimeFigureOut">
              <a:rPr lang="el-GR" smtClean="0"/>
              <a:pPr/>
              <a:t>18/11/2020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B26EA-6F81-4E8E-8D64-6C37029BC2C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D8416-1612-4460-A67A-47059AAF3463}" type="datetimeFigureOut">
              <a:rPr lang="el-GR" smtClean="0"/>
              <a:pPr/>
              <a:t>18/11/2020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B26EA-6F81-4E8E-8D64-6C37029BC2C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D8416-1612-4460-A67A-47059AAF3463}" type="datetimeFigureOut">
              <a:rPr lang="el-GR" smtClean="0"/>
              <a:pPr/>
              <a:t>18/11/2020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B26EA-6F81-4E8E-8D64-6C37029BC2C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D8416-1612-4460-A67A-47059AAF3463}" type="datetimeFigureOut">
              <a:rPr lang="el-GR" smtClean="0"/>
              <a:pPr/>
              <a:t>18/11/2020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4B26EA-6F81-4E8E-8D64-6C37029BC2C8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Ο ΈΦΗΒΟΣ ΚΑΙ ΟΙ ΆΛΛΟΙ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4</a:t>
            </a:r>
            <a:r>
              <a:rPr lang="el-GR" baseline="30000" dirty="0" smtClean="0"/>
              <a:t>ο</a:t>
            </a:r>
            <a:r>
              <a:rPr lang="el-GR" dirty="0" smtClean="0"/>
              <a:t> ΜΑΘΗΜΑ</a:t>
            </a:r>
          </a:p>
          <a:p>
            <a:r>
              <a:rPr lang="el-GR" dirty="0" smtClean="0"/>
              <a:t>ΜΑΡΙΟΣ ΚΟΥΚΟΥΝΑΡΑΣ ΛΙΑΓΚΗΣ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800" dirty="0" smtClean="0"/>
              <a:t>Ποιος είναι ο δημοφιλής στην εφηβεία και γιατί;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r>
              <a:rPr lang="el-GR" sz="2400" dirty="0" smtClean="0"/>
              <a:t>Τα κριτήρια δεν είναι ευκρινή</a:t>
            </a:r>
            <a:endParaRPr lang="el-GR" sz="2400" dirty="0"/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323528" y="1700808"/>
          <a:ext cx="8496944" cy="49045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4236"/>
                <a:gridCol w="2124236"/>
                <a:gridCol w="2124236"/>
                <a:gridCol w="2124236"/>
              </a:tblGrid>
              <a:tr h="13003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b="1" dirty="0">
                          <a:latin typeface="Times New Roman"/>
                          <a:ea typeface="Calibri"/>
                          <a:cs typeface="Times New Roman"/>
                        </a:rPr>
                        <a:t>Δημοφιλής</a:t>
                      </a:r>
                      <a:endParaRPr lang="el-GR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dirty="0">
                          <a:latin typeface="Times New Roman"/>
                          <a:ea typeface="Calibri"/>
                          <a:cs typeface="Times New Roman"/>
                        </a:rPr>
                        <a:t>Αρεστός στους περισσότερους</a:t>
                      </a: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dirty="0">
                          <a:latin typeface="Times New Roman"/>
                          <a:ea typeface="Calibri"/>
                          <a:cs typeface="Times New Roman"/>
                        </a:rPr>
                        <a:t>Υψηλή θέση στην ομάδα</a:t>
                      </a: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400" b="1" dirty="0">
                          <a:latin typeface="Times New Roman"/>
                          <a:ea typeface="Calibri"/>
                          <a:cs typeface="Times New Roman"/>
                        </a:rPr>
                        <a:t>Έχει πολλούς στενούς φίλους. Εμπλέκεται σε δραστηριότητες. Συζητά περισσότερο για προσωπικά θέματα με τους άλλους. Είναι λιγότερο μοναχικός, και έχει επίγνωση της δημοτικότητάς του</a:t>
                      </a:r>
                      <a:endParaRPr lang="el-G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206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b="1">
                          <a:latin typeface="Times New Roman"/>
                          <a:ea typeface="Calibri"/>
                          <a:cs typeface="Times New Roman"/>
                        </a:rPr>
                        <a:t>Αμφιλεγόμενος</a:t>
                      </a:r>
                      <a:endParaRPr lang="el-GR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dirty="0">
                          <a:latin typeface="Times New Roman"/>
                          <a:ea typeface="Calibri"/>
                          <a:cs typeface="Times New Roman"/>
                        </a:rPr>
                        <a:t>Αρεστός σε ορισμένους, αλλά όχι σε όλους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16211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b="1">
                          <a:latin typeface="Times New Roman"/>
                          <a:ea typeface="Calibri"/>
                          <a:cs typeface="Times New Roman"/>
                        </a:rPr>
                        <a:t>Απομονωμένος</a:t>
                      </a:r>
                      <a:endParaRPr lang="el-GR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dirty="0">
                          <a:latin typeface="Times New Roman"/>
                          <a:ea typeface="Calibri"/>
                          <a:cs typeface="Times New Roman"/>
                        </a:rPr>
                        <a:t>Αντιπαθής σε όλους</a:t>
                      </a: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dirty="0">
                          <a:latin typeface="Times New Roman"/>
                          <a:ea typeface="Calibri"/>
                          <a:cs typeface="Times New Roman"/>
                        </a:rPr>
                        <a:t>Χαμηλή θέση στην ομάδα</a:t>
                      </a: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400" b="1" dirty="0">
                          <a:latin typeface="Times New Roman"/>
                          <a:ea typeface="Calibri"/>
                          <a:cs typeface="Times New Roman"/>
                        </a:rPr>
                        <a:t>Έχει λιγότερους φίλους. Δεν εμπλέκεται συχνά σε διαπροσωπικές δραστηριότητες. Έχει λιγότερες επαφές με το άλλο φύλο. Θεωρεί τον εαυτό του λιγότερο δημοφιλή. Πιθανώς αισθάνεται μοναξιά</a:t>
                      </a:r>
                      <a:r>
                        <a:rPr lang="el-GR" sz="24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/>
                </a:tc>
              </a:tr>
              <a:tr h="5857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dirty="0" smtClean="0">
                          <a:latin typeface="Times New Roman"/>
                          <a:ea typeface="Calibri"/>
                          <a:cs typeface="Times New Roman"/>
                        </a:rPr>
                        <a:t>Παραμελημένος</a:t>
                      </a:r>
                      <a:endParaRPr lang="el-GR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dirty="0" smtClean="0">
                          <a:latin typeface="Times New Roman"/>
                          <a:ea typeface="Calibri"/>
                          <a:cs typeface="Times New Roman"/>
                        </a:rPr>
                        <a:t>Ούτε</a:t>
                      </a:r>
                      <a:r>
                        <a:rPr lang="el-GR" sz="18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συμπαθής, ούτε αντιπαθής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l-GR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l-GR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dirty="0" smtClean="0"/>
              <a:t>Η θρησκεία τι επίδραση έχει στις σχέσεις και τις φιλίες;	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2481139"/>
          </a:xfrm>
        </p:spPr>
        <p:txBody>
          <a:bodyPr>
            <a:normAutofit lnSpcReduction="10000"/>
          </a:bodyPr>
          <a:lstStyle/>
          <a:p>
            <a:r>
              <a:rPr lang="el-GR" dirty="0"/>
              <a:t>Οι ομάδες των νέων που πιστεύουν σε μία θρησκεία, προσδιορίζονται από αυτήν και συγχρόνως αυτή προσδιορίζει την ευρύτερη κοινωνική δραστηριότητά τους (π.χ. στο σχολείο).</a:t>
            </a:r>
          </a:p>
        </p:txBody>
      </p:sp>
      <p:pic>
        <p:nvPicPr>
          <p:cNvPr id="4" name="3 - Εικόνα" descr="images (17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59832" y="4077071"/>
            <a:ext cx="3014390" cy="19626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4847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sz="3100" dirty="0" smtClean="0"/>
              <a:t>Πρόταση</a:t>
            </a: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l-GR" sz="3100" dirty="0" smtClean="0"/>
              <a:t>Παρακολουθήστε την ταινία </a:t>
            </a:r>
            <a:r>
              <a:rPr lang="en-US" sz="3100" dirty="0" smtClean="0"/>
              <a:t>Inside Out </a:t>
            </a:r>
            <a:r>
              <a:rPr lang="el-GR" sz="3100" dirty="0" smtClean="0"/>
              <a:t>και καταγράψτε με βάση τους διαλόγους πώς εξηγούνται οι δράσεις και οι αντιδράσεις της </a:t>
            </a:r>
            <a:r>
              <a:rPr lang="el-GR" sz="3100" dirty="0" err="1" smtClean="0"/>
              <a:t>έφηβης</a:t>
            </a:r>
            <a:r>
              <a:rPr lang="el-GR" sz="3100" dirty="0" smtClean="0"/>
              <a:t>.</a:t>
            </a:r>
            <a:br>
              <a:rPr lang="el-GR" sz="3100" dirty="0" smtClean="0"/>
            </a:br>
            <a:r>
              <a:rPr lang="el-GR" sz="3100" dirty="0" smtClean="0"/>
              <a:t>Θα διαπιστώσετε ότι όλοι οι διάλογοι, αλλά και η δράση στηρίζεται στις θεωρίες ανάπτυξης του ανθρώπου, τις οποίες πρέπει να γνωρίζετε ως υποψήφιοι εκπαιδευτικοί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pic>
        <p:nvPicPr>
          <p:cNvPr id="4" name="3 - Θέση περιεχομένου" descr="InsideOut556500e6a2be0-2040.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95736" y="3501008"/>
            <a:ext cx="5319020" cy="29943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l-GR" sz="3600" dirty="0" smtClean="0"/>
              <a:t>Με ποια πρόσωπα ο άνθρωπος συμμορφώνεται;</a:t>
            </a:r>
            <a:endParaRPr lang="el-GR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Παιδική ηλικία</a:t>
            </a:r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r>
              <a:rPr lang="el-GR" dirty="0" smtClean="0"/>
              <a:t>Εφηβεία    </a:t>
            </a:r>
            <a:endParaRPr lang="el-GR" dirty="0"/>
          </a:p>
        </p:txBody>
      </p:sp>
      <p:pic>
        <p:nvPicPr>
          <p:cNvPr id="4" name="3 - Εικόνα" descr="γονείς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67944" y="1196752"/>
            <a:ext cx="1653540" cy="1767840"/>
          </a:xfrm>
          <a:prstGeom prst="rect">
            <a:avLst/>
          </a:prstGeom>
        </p:spPr>
      </p:pic>
      <p:pic>
        <p:nvPicPr>
          <p:cNvPr id="5" name="4 - Εικόνα" descr="paren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00192" y="1196752"/>
            <a:ext cx="2095500" cy="1394460"/>
          </a:xfrm>
          <a:prstGeom prst="rect">
            <a:avLst/>
          </a:prstGeom>
        </p:spPr>
      </p:pic>
      <p:pic>
        <p:nvPicPr>
          <p:cNvPr id="6" name="5 - Εικόνα" descr="αρχείο λήψης (3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03848" y="3573016"/>
            <a:ext cx="1950720" cy="1295400"/>
          </a:xfrm>
          <a:prstGeom prst="rect">
            <a:avLst/>
          </a:prstGeom>
        </p:spPr>
      </p:pic>
      <p:pic>
        <p:nvPicPr>
          <p:cNvPr id="9" name="8 - Εικόνα" descr="images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508104" y="3140968"/>
            <a:ext cx="1676400" cy="1348740"/>
          </a:xfrm>
          <a:prstGeom prst="rect">
            <a:avLst/>
          </a:prstGeom>
        </p:spPr>
      </p:pic>
      <p:pic>
        <p:nvPicPr>
          <p:cNvPr id="10" name="9 - Εικόνα" descr="αρχείο λήψης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588224" y="4797152"/>
            <a:ext cx="2186940" cy="1333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Ποια θέματα αφορά η υποταγή του</a:t>
            </a:r>
            <a:r>
              <a:rPr lang="en-US" dirty="0" smtClean="0"/>
              <a:t>/</a:t>
            </a:r>
            <a:r>
              <a:rPr lang="el-GR" dirty="0" smtClean="0"/>
              <a:t>της εφήβου στους συνομήλικους;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Διασκέδαση</a:t>
            </a:r>
          </a:p>
          <a:p>
            <a:r>
              <a:rPr lang="el-GR" dirty="0" smtClean="0"/>
              <a:t>Ενδυμασία</a:t>
            </a:r>
          </a:p>
          <a:p>
            <a:r>
              <a:rPr lang="el-GR" dirty="0" smtClean="0"/>
              <a:t>Διατροφή </a:t>
            </a:r>
          </a:p>
          <a:p>
            <a:r>
              <a:rPr lang="el-GR" dirty="0" smtClean="0"/>
              <a:t>Μόδα</a:t>
            </a:r>
          </a:p>
          <a:p>
            <a:r>
              <a:rPr lang="el-GR" dirty="0" smtClean="0"/>
              <a:t>Αθλητισμός</a:t>
            </a:r>
          </a:p>
          <a:p>
            <a:r>
              <a:rPr lang="el-GR" dirty="0" smtClean="0"/>
              <a:t>Στόχοι</a:t>
            </a:r>
          </a:p>
          <a:p>
            <a:endParaRPr lang="el-GR" dirty="0" smtClean="0"/>
          </a:p>
        </p:txBody>
      </p:sp>
      <p:pic>
        <p:nvPicPr>
          <p:cNvPr id="4" name="3 - Εικόνα" descr="images (3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5856" y="1700808"/>
            <a:ext cx="1775460" cy="1333500"/>
          </a:xfrm>
          <a:prstGeom prst="rect">
            <a:avLst/>
          </a:prstGeom>
        </p:spPr>
      </p:pic>
      <p:pic>
        <p:nvPicPr>
          <p:cNvPr id="5" name="4 - Εικόνα" descr="images (47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15886" y="1772816"/>
            <a:ext cx="1947757" cy="1296144"/>
          </a:xfrm>
          <a:prstGeom prst="rect">
            <a:avLst/>
          </a:prstGeom>
        </p:spPr>
      </p:pic>
      <p:pic>
        <p:nvPicPr>
          <p:cNvPr id="6" name="5 - Εικόνα" descr="αρχείο λήψης (13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76056" y="2996952"/>
            <a:ext cx="2095500" cy="1394460"/>
          </a:xfrm>
          <a:prstGeom prst="rect">
            <a:avLst/>
          </a:prstGeom>
        </p:spPr>
      </p:pic>
      <p:pic>
        <p:nvPicPr>
          <p:cNvPr id="7" name="6 - Εικόνα" descr="αρχείο λήψης (14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483768" y="4653136"/>
            <a:ext cx="1577340" cy="1859280"/>
          </a:xfrm>
          <a:prstGeom prst="rect">
            <a:avLst/>
          </a:prstGeom>
        </p:spPr>
      </p:pic>
      <p:pic>
        <p:nvPicPr>
          <p:cNvPr id="8" name="7 - Εικόνα" descr="αρχείο λήψης (16)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020272" y="4653136"/>
            <a:ext cx="1828800" cy="1219200"/>
          </a:xfrm>
          <a:prstGeom prst="rect">
            <a:avLst/>
          </a:prstGeom>
        </p:spPr>
      </p:pic>
      <p:pic>
        <p:nvPicPr>
          <p:cNvPr id="9" name="8 - Εικόνα" descr="αρχείο λήψης (22)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427984" y="5013176"/>
            <a:ext cx="2095500" cy="13944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Τι σας θυμίζει;</a:t>
            </a:r>
            <a:endParaRPr lang="el-GR" sz="3200" dirty="0"/>
          </a:p>
        </p:txBody>
      </p:sp>
      <p:pic>
        <p:nvPicPr>
          <p:cNvPr id="4" name="3 - Θέση περιεχομένου" descr="αρχείο λήψης (15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131840" y="1268760"/>
            <a:ext cx="2884093" cy="1919233"/>
          </a:xfrm>
        </p:spPr>
      </p:pic>
      <p:sp>
        <p:nvSpPr>
          <p:cNvPr id="5" name="4 - TextBox"/>
          <p:cNvSpPr txBox="1"/>
          <p:nvPr/>
        </p:nvSpPr>
        <p:spPr>
          <a:xfrm>
            <a:off x="1763688" y="3429000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Τώρα πώς φοριέται το παντελόνι;</a:t>
            </a:r>
            <a:endParaRPr lang="el-GR" sz="3200" dirty="0"/>
          </a:p>
        </p:txBody>
      </p:sp>
      <p:pic>
        <p:nvPicPr>
          <p:cNvPr id="6" name="5 - Εικόνα" descr="images (58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11760" y="4077072"/>
            <a:ext cx="1546096" cy="2310741"/>
          </a:xfrm>
          <a:prstGeom prst="rect">
            <a:avLst/>
          </a:prstGeom>
        </p:spPr>
      </p:pic>
      <p:pic>
        <p:nvPicPr>
          <p:cNvPr id="7" name="6 - Εικόνα" descr="723c93a2bbbdf7c5cf0f0f0a7521ceab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04048" y="4077072"/>
            <a:ext cx="1497383" cy="22596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el-GR" sz="3200" dirty="0" smtClean="0"/>
              <a:t>Συνομήλικοι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Χρησιμεύουν ως </a:t>
            </a:r>
            <a:r>
              <a:rPr lang="el-GR" dirty="0"/>
              <a:t>πηγή συναισθηματικής  ψυχολογικής στήριξης (</a:t>
            </a:r>
            <a:r>
              <a:rPr lang="en-US" dirty="0" err="1"/>
              <a:t>Hartup</a:t>
            </a:r>
            <a:r>
              <a:rPr lang="el-GR" dirty="0"/>
              <a:t>, 1983</a:t>
            </a:r>
            <a:r>
              <a:rPr lang="el-GR" dirty="0" smtClean="0"/>
              <a:t>).</a:t>
            </a:r>
          </a:p>
          <a:p>
            <a:r>
              <a:rPr lang="el-GR" dirty="0" smtClean="0"/>
              <a:t>Προκαλούν αίσθημα ασφάλειας </a:t>
            </a:r>
            <a:r>
              <a:rPr lang="el-GR" dirty="0"/>
              <a:t>(</a:t>
            </a:r>
            <a:r>
              <a:rPr lang="el-GR" dirty="0" err="1"/>
              <a:t>Erikson</a:t>
            </a:r>
            <a:r>
              <a:rPr lang="el-GR" dirty="0"/>
              <a:t>, 1994). </a:t>
            </a:r>
            <a:endParaRPr lang="el-GR" dirty="0" smtClean="0"/>
          </a:p>
          <a:p>
            <a:r>
              <a:rPr lang="el-GR" dirty="0" smtClean="0"/>
              <a:t>Είναι μέτρο σύγκρισης για σώμα, εμπειρίες  (</a:t>
            </a:r>
            <a:r>
              <a:rPr lang="en-US" dirty="0" err="1"/>
              <a:t>Schutz</a:t>
            </a:r>
            <a:r>
              <a:rPr lang="el-GR" dirty="0"/>
              <a:t>, </a:t>
            </a:r>
            <a:r>
              <a:rPr lang="en-US" dirty="0"/>
              <a:t>Paxton</a:t>
            </a:r>
            <a:r>
              <a:rPr lang="el-GR" dirty="0"/>
              <a:t>, &amp; </a:t>
            </a:r>
            <a:r>
              <a:rPr lang="en-US" dirty="0"/>
              <a:t>Wertheim</a:t>
            </a:r>
            <a:r>
              <a:rPr lang="el-GR" dirty="0"/>
              <a:t>, 2002; </a:t>
            </a:r>
            <a:r>
              <a:rPr lang="en-US" dirty="0"/>
              <a:t>Rankin</a:t>
            </a:r>
            <a:r>
              <a:rPr lang="el-GR" dirty="0"/>
              <a:t>, </a:t>
            </a:r>
            <a:r>
              <a:rPr lang="en-US" dirty="0"/>
              <a:t>Lane</a:t>
            </a:r>
            <a:r>
              <a:rPr lang="el-GR" dirty="0"/>
              <a:t>, </a:t>
            </a:r>
            <a:r>
              <a:rPr lang="en-US" dirty="0"/>
              <a:t>Gibbons</a:t>
            </a:r>
            <a:r>
              <a:rPr lang="el-GR" dirty="0"/>
              <a:t>, &amp; </a:t>
            </a:r>
            <a:r>
              <a:rPr lang="en-US" dirty="0" err="1"/>
              <a:t>Gerrard</a:t>
            </a:r>
            <a:r>
              <a:rPr lang="el-GR" dirty="0"/>
              <a:t>, 2004), </a:t>
            </a:r>
            <a:r>
              <a:rPr lang="el-GR" dirty="0" smtClean="0"/>
              <a:t>προσωπικές ανάγκες και ιδεολογίες (</a:t>
            </a:r>
            <a:r>
              <a:rPr lang="en-US" dirty="0" err="1"/>
              <a:t>Gottman</a:t>
            </a:r>
            <a:r>
              <a:rPr lang="el-GR" dirty="0"/>
              <a:t> &amp; </a:t>
            </a:r>
            <a:r>
              <a:rPr lang="en-US" dirty="0" err="1"/>
              <a:t>Metteral</a:t>
            </a:r>
            <a:r>
              <a:rPr lang="el-GR" dirty="0"/>
              <a:t>, 1986). </a:t>
            </a:r>
            <a:endParaRPr lang="el-GR" dirty="0" smtClean="0"/>
          </a:p>
          <a:p>
            <a:r>
              <a:rPr lang="el-GR" dirty="0" smtClean="0"/>
              <a:t>Μέσο αντίληψης της </a:t>
            </a:r>
            <a:r>
              <a:rPr lang="el-GR" dirty="0"/>
              <a:t>προσωπικότητά τους και </a:t>
            </a:r>
            <a:r>
              <a:rPr lang="el-GR" dirty="0" smtClean="0"/>
              <a:t>των προσωπικοτήτων </a:t>
            </a:r>
            <a:r>
              <a:rPr lang="el-GR" dirty="0"/>
              <a:t>των </a:t>
            </a:r>
            <a:r>
              <a:rPr lang="el-GR" dirty="0" smtClean="0"/>
              <a:t>άλλων-λόγω οικειότητας </a:t>
            </a:r>
            <a:r>
              <a:rPr lang="el-GR" dirty="0"/>
              <a:t>(</a:t>
            </a:r>
            <a:r>
              <a:rPr lang="en-US" dirty="0" err="1"/>
              <a:t>Shulman</a:t>
            </a:r>
            <a:r>
              <a:rPr lang="el-GR" dirty="0"/>
              <a:t>, </a:t>
            </a:r>
            <a:r>
              <a:rPr lang="en-US" dirty="0" err="1"/>
              <a:t>Seiffge</a:t>
            </a:r>
            <a:r>
              <a:rPr lang="el-GR" dirty="0"/>
              <a:t>-</a:t>
            </a:r>
            <a:r>
              <a:rPr lang="en-US" dirty="0" err="1"/>
              <a:t>Krenke</a:t>
            </a:r>
            <a:r>
              <a:rPr lang="el-GR" dirty="0"/>
              <a:t>, </a:t>
            </a:r>
            <a:r>
              <a:rPr lang="en-US" dirty="0"/>
              <a:t>Levy</a:t>
            </a:r>
            <a:r>
              <a:rPr lang="el-GR" dirty="0"/>
              <a:t>-</a:t>
            </a:r>
            <a:r>
              <a:rPr lang="en-US" dirty="0" err="1"/>
              <a:t>Shiff</a:t>
            </a:r>
            <a:r>
              <a:rPr lang="el-GR" dirty="0"/>
              <a:t>, </a:t>
            </a:r>
            <a:r>
              <a:rPr lang="en-US" dirty="0"/>
              <a:t>Fabian</a:t>
            </a:r>
            <a:r>
              <a:rPr lang="el-GR" dirty="0"/>
              <a:t>, &amp; </a:t>
            </a:r>
            <a:r>
              <a:rPr lang="en-US" dirty="0"/>
              <a:t>Rotenberg</a:t>
            </a:r>
            <a:r>
              <a:rPr lang="el-GR" dirty="0"/>
              <a:t>, 1995).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Οι έφηβοι </a:t>
            </a:r>
            <a:r>
              <a:rPr lang="el-GR" dirty="0"/>
              <a:t>συγκρίνουν διαρκώς τον εαυτό τους με τα άτομα που τους </a:t>
            </a:r>
            <a:r>
              <a:rPr lang="el-GR" dirty="0" smtClean="0"/>
              <a:t>μοιάζουν</a:t>
            </a:r>
            <a:endParaRPr lang="el-GR" dirty="0"/>
          </a:p>
        </p:txBody>
      </p:sp>
      <p:pic>
        <p:nvPicPr>
          <p:cNvPr id="4" name="3 - Θέση περιεχομένου" descr="images (62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2276872"/>
            <a:ext cx="2160240" cy="1677363"/>
          </a:xfrm>
        </p:spPr>
      </p:pic>
      <p:pic>
        <p:nvPicPr>
          <p:cNvPr id="5" name="4 - Εικόνα" descr="images (59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97366" y="2636913"/>
            <a:ext cx="2395682" cy="1512168"/>
          </a:xfrm>
          <a:prstGeom prst="rect">
            <a:avLst/>
          </a:prstGeom>
        </p:spPr>
      </p:pic>
      <p:pic>
        <p:nvPicPr>
          <p:cNvPr id="6" name="5 - Εικόνα" descr="748444137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347864" y="3140968"/>
            <a:ext cx="2818831" cy="1872208"/>
          </a:xfrm>
          <a:prstGeom prst="rect">
            <a:avLst/>
          </a:prstGeom>
        </p:spPr>
      </p:pic>
      <p:pic>
        <p:nvPicPr>
          <p:cNvPr id="7" name="6 - Εικόνα" descr="images (34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372200" y="4869160"/>
            <a:ext cx="1973580" cy="1478280"/>
          </a:xfrm>
          <a:prstGeom prst="rect">
            <a:avLst/>
          </a:prstGeom>
        </p:spPr>
      </p:pic>
      <p:sp>
        <p:nvSpPr>
          <p:cNvPr id="8" name="7 - TextBox"/>
          <p:cNvSpPr txBox="1"/>
          <p:nvPr/>
        </p:nvSpPr>
        <p:spPr>
          <a:xfrm>
            <a:off x="323528" y="5013176"/>
            <a:ext cx="633670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/>
              <a:t>Ο εαυτός </a:t>
            </a:r>
            <a:r>
              <a:rPr lang="el-GR" sz="2800" dirty="0" smtClean="0"/>
              <a:t> </a:t>
            </a:r>
            <a:r>
              <a:rPr lang="el-GR" sz="2800" dirty="0"/>
              <a:t>των εφήβων βρίσκεται συνεχώς σε διάλογο με τον άλλον σε μια συνεχή διαδικασία πιστοποίησης (</a:t>
            </a:r>
            <a:r>
              <a:rPr lang="el-GR" sz="2800" dirty="0" err="1"/>
              <a:t>Hermans</a:t>
            </a:r>
            <a:r>
              <a:rPr lang="el-GR" sz="2800" dirty="0"/>
              <a:t> &amp; </a:t>
            </a:r>
            <a:r>
              <a:rPr lang="el-GR" sz="2800" dirty="0" err="1"/>
              <a:t>Hermans</a:t>
            </a:r>
            <a:r>
              <a:rPr lang="el-GR" sz="2800" dirty="0"/>
              <a:t>-</a:t>
            </a:r>
            <a:r>
              <a:rPr lang="el-GR" sz="2800" dirty="0" err="1"/>
              <a:t>Konopka</a:t>
            </a:r>
            <a:r>
              <a:rPr lang="el-GR" sz="2800" dirty="0"/>
              <a:t>, 2010)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235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Με ποια κριτήρια διαλέγει ο έφηβος την ομάδα αναφοράς;</a:t>
            </a:r>
            <a:br>
              <a:rPr lang="el-GR" dirty="0" smtClean="0"/>
            </a:br>
            <a:r>
              <a:rPr lang="el-GR" dirty="0" smtClean="0"/>
              <a:t>Ας συζητήσουμε για εμάς!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74848" y="2113456"/>
            <a:ext cx="8229600" cy="4525963"/>
          </a:xfrm>
        </p:spPr>
        <p:txBody>
          <a:bodyPr/>
          <a:lstStyle/>
          <a:p>
            <a:r>
              <a:rPr lang="el-GR" dirty="0" smtClean="0"/>
              <a:t>Ομοιότητες</a:t>
            </a:r>
          </a:p>
          <a:p>
            <a:r>
              <a:rPr lang="el-GR" dirty="0" smtClean="0"/>
              <a:t>Αποδοχή ή απόρριψη</a:t>
            </a:r>
            <a:endParaRPr lang="el-GR" dirty="0"/>
          </a:p>
        </p:txBody>
      </p:sp>
      <p:sp>
        <p:nvSpPr>
          <p:cNvPr id="4" name="3 - TextBox"/>
          <p:cNvSpPr txBox="1"/>
          <p:nvPr/>
        </p:nvSpPr>
        <p:spPr>
          <a:xfrm>
            <a:off x="683568" y="3284984"/>
            <a:ext cx="82089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Πώς κατηγοριοποιεί τους άλλους; Με ποιους χαρακτηρισμούς;</a:t>
            </a:r>
            <a:endParaRPr lang="el-GR" sz="3200" b="1" dirty="0"/>
          </a:p>
        </p:txBody>
      </p:sp>
      <p:sp>
        <p:nvSpPr>
          <p:cNvPr id="5" name="4 - TextBox"/>
          <p:cNvSpPr txBox="1"/>
          <p:nvPr/>
        </p:nvSpPr>
        <p:spPr>
          <a:xfrm>
            <a:off x="827584" y="4365104"/>
            <a:ext cx="74168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Αφηρημένοι χαρακτηρισμοί : Δεν είναι πια οι ποδοσφαιριστές. Είναι πλέον τα  ψώνια</a:t>
            </a:r>
            <a:endParaRPr lang="el-GR" sz="3200" dirty="0"/>
          </a:p>
        </p:txBody>
      </p:sp>
      <p:sp>
        <p:nvSpPr>
          <p:cNvPr id="6" name="5 - Δεξιό βέλος"/>
          <p:cNvSpPr/>
          <p:nvPr/>
        </p:nvSpPr>
        <p:spPr>
          <a:xfrm>
            <a:off x="251520" y="476672"/>
            <a:ext cx="43204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6 - Δεξιό βέλος"/>
          <p:cNvSpPr/>
          <p:nvPr/>
        </p:nvSpPr>
        <p:spPr>
          <a:xfrm>
            <a:off x="251520" y="3356992"/>
            <a:ext cx="495672" cy="4956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TextBox"/>
          <p:cNvSpPr txBox="1"/>
          <p:nvPr/>
        </p:nvSpPr>
        <p:spPr>
          <a:xfrm>
            <a:off x="539552" y="5805264"/>
            <a:ext cx="806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>
                <a:solidFill>
                  <a:srgbClr val="FF0000"/>
                </a:solidFill>
              </a:rPr>
              <a:t>Ποια ήταν η ομάδα αναφοράς για εσάς στην εφηβεία, ποιοι ήταν οι άλλοι και πώς τους χαρακτηρίζατε;</a:t>
            </a:r>
            <a:endParaRPr lang="el-GR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589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843808" y="274638"/>
            <a:ext cx="3888432" cy="1143000"/>
          </a:xfrm>
        </p:spPr>
        <p:txBody>
          <a:bodyPr>
            <a:normAutofit/>
          </a:bodyPr>
          <a:lstStyle/>
          <a:p>
            <a:r>
              <a:rPr lang="el-GR" sz="3200" dirty="0" smtClean="0"/>
              <a:t>Ομοιότητα: αλκοόλ </a:t>
            </a:r>
            <a:br>
              <a:rPr lang="el-GR" sz="3200" dirty="0" smtClean="0"/>
            </a:br>
            <a:r>
              <a:rPr lang="el-GR" sz="3200" dirty="0" smtClean="0"/>
              <a:t>και κάπνισμα</a:t>
            </a:r>
            <a:endParaRPr lang="el-GR" sz="3200" dirty="0"/>
          </a:p>
        </p:txBody>
      </p:sp>
      <p:pic>
        <p:nvPicPr>
          <p:cNvPr id="4" name="3 - Θέση περιεχομένου" descr="images (56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476672"/>
            <a:ext cx="2057400" cy="1424940"/>
          </a:xfrm>
        </p:spPr>
      </p:pic>
      <p:pic>
        <p:nvPicPr>
          <p:cNvPr id="5" name="4 - Εικόνα" descr="images (3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32240" y="332656"/>
            <a:ext cx="2125980" cy="1379220"/>
          </a:xfrm>
          <a:prstGeom prst="rect">
            <a:avLst/>
          </a:prstGeo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23528" y="2173505"/>
            <a:ext cx="8136904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 στους 10 εφήβους ηλικίας, 14 χρόνων στην Ελλάδα, έχουν καπνίσει μία ή περισσότερες φορές.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l-GR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Έ</a:t>
            </a: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ως την ηλικία των 13 χρόνων το 20,3% των εφήβων έχουν καπνίσει πρώτη φορά.</a:t>
            </a:r>
            <a:r>
              <a:rPr kumimoji="0" lang="el-GR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l-GR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Α</a:t>
            </a: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γόρια 23,6% και κορίτσια 17,2% (</a:t>
            </a:r>
            <a:r>
              <a:rPr kumimoji="0" lang="el-G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Κοκκέβη</a:t>
            </a: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l-G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Κίτσος</a:t>
            </a: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&amp; Φωτίου, 2005).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l-GR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Τ</a:t>
            </a: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ο 2011 τα 13-14 έτη αποτελούν την ηλικία έναρξης καπνίσματος για την μειονότητα  (&lt;2%) </a:t>
            </a:r>
            <a:endParaRPr lang="el-GR" sz="24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l-GR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Α</a:t>
            </a: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λματώδης αύξηση καπνίσματος έως την ηλικία των 17-18 ετών</a:t>
            </a:r>
            <a:r>
              <a:rPr kumimoji="0" lang="el-GR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(24,5%) και στην ηλικία των 19</a:t>
            </a: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rgbClr val="3E3E4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(51%).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Υπάρχει σαφής μείωση των καπνιστών από το 2003 έως το 2011 (ΕΠΙΨΥ, 2014).</a:t>
            </a:r>
            <a:endParaRPr kumimoji="0" lang="el-G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Θα μπορούσε να είναι φίλος σας σήμερα;</a:t>
            </a:r>
            <a:endParaRPr lang="el-GR" dirty="0"/>
          </a:p>
        </p:txBody>
      </p:sp>
      <p:pic>
        <p:nvPicPr>
          <p:cNvPr id="4" name="3 - Θέση περιεχομένου" descr="αρχείο λήψης (5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556792"/>
            <a:ext cx="2717264" cy="4046361"/>
          </a:xfrm>
        </p:spPr>
      </p:pic>
      <p:sp>
        <p:nvSpPr>
          <p:cNvPr id="5" name="4 - TextBox"/>
          <p:cNvSpPr txBox="1"/>
          <p:nvPr/>
        </p:nvSpPr>
        <p:spPr>
          <a:xfrm>
            <a:off x="3275856" y="1700808"/>
            <a:ext cx="252028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Θα μπορούσε να ήταν ο δημοφιλής του σχολείου;</a:t>
            </a:r>
            <a:endParaRPr lang="el-GR" sz="3200" dirty="0"/>
          </a:p>
        </p:txBody>
      </p:sp>
      <p:pic>
        <p:nvPicPr>
          <p:cNvPr id="6" name="5 - Εικόνα" descr="αρχείο λήψης (1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55976" y="3861048"/>
            <a:ext cx="4096856" cy="1446644"/>
          </a:xfrm>
          <a:prstGeom prst="rect">
            <a:avLst/>
          </a:prstGeom>
        </p:spPr>
      </p:pic>
      <p:sp>
        <p:nvSpPr>
          <p:cNvPr id="7" name="6 - TextBox"/>
          <p:cNvSpPr txBox="1"/>
          <p:nvPr/>
        </p:nvSpPr>
        <p:spPr>
          <a:xfrm>
            <a:off x="3347864" y="5661248"/>
            <a:ext cx="5472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Με ποιον θα θέλατε να κάνετε παρέα;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462</Words>
  <Application>Microsoft Office PowerPoint</Application>
  <PresentationFormat>Προβολή στην οθόνη (4:3)</PresentationFormat>
  <Paragraphs>57</Paragraphs>
  <Slides>12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Θέμα του Office</vt:lpstr>
      <vt:lpstr>Ο ΈΦΗΒΟΣ ΚΑΙ ΟΙ ΆΛΛΟΙ</vt:lpstr>
      <vt:lpstr>Με ποια πρόσωπα ο άνθρωπος συμμορφώνεται;</vt:lpstr>
      <vt:lpstr>Ποια θέματα αφορά η υποταγή του/της εφήβου στους συνομήλικους;</vt:lpstr>
      <vt:lpstr>Τι σας θυμίζει;</vt:lpstr>
      <vt:lpstr>Συνομήλικοι</vt:lpstr>
      <vt:lpstr>Οι έφηβοι συγκρίνουν διαρκώς τον εαυτό τους με τα άτομα που τους μοιάζουν</vt:lpstr>
      <vt:lpstr>Με ποια κριτήρια διαλέγει ο έφηβος την ομάδα αναφοράς; Ας συζητήσουμε για εμάς!</vt:lpstr>
      <vt:lpstr>Ομοιότητα: αλκοόλ  και κάπνισμα</vt:lpstr>
      <vt:lpstr>Θα μπορούσε να είναι φίλος σας σήμερα;</vt:lpstr>
      <vt:lpstr>Ποιος είναι ο δημοφιλής στην εφηβεία και γιατί;</vt:lpstr>
      <vt:lpstr>Η θρησκεία τι επίδραση έχει στις σχέσεις και τις φιλίες; </vt:lpstr>
      <vt:lpstr>Πρόταση Παρακολουθήστε την ταινία Inside Out και καταγράψτε με βάση τους διαλόγους πώς εξηγούνται οι δράσεις και οι αντιδράσεις της έφηβης. Θα διαπιστώσετε ότι όλοι οι διάλογοι, αλλά και η δράση στηρίζεται στις θεωρίες ανάπτυξης του ανθρώπου, τις οποίες πρέπει να γνωρίζετε ως υποψήφιοι εκπαιδευτικοί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 ΈΦΗΒΟΣ ΚΑΙ ΟΙ ΆΛΛΟΙ</dc:title>
  <dc:creator>USER1</dc:creator>
  <cp:lastModifiedBy>Noone</cp:lastModifiedBy>
  <cp:revision>16</cp:revision>
  <dcterms:created xsi:type="dcterms:W3CDTF">2015-11-11T03:26:28Z</dcterms:created>
  <dcterms:modified xsi:type="dcterms:W3CDTF">2020-11-18T06:34:23Z</dcterms:modified>
</cp:coreProperties>
</file>