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58" r:id="rId6"/>
    <p:sldId id="259" r:id="rId7"/>
    <p:sldId id="260" r:id="rId8"/>
    <p:sldId id="261" r:id="rId9"/>
    <p:sldId id="262" r:id="rId10"/>
    <p:sldId id="263" r:id="rId11"/>
    <p:sldId id="264" r:id="rId12"/>
    <p:sldId id="271" r:id="rId13"/>
    <p:sldId id="267" r:id="rId14"/>
    <p:sldId id="268" r:id="rId15"/>
    <p:sldId id="269" r:id="rId16"/>
    <p:sldId id="270" r:id="rId17"/>
    <p:sldId id="272"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7FB3D38-1D8F-4300-882F-E92A3ED5ACC2}" type="datetimeFigureOut">
              <a:rPr lang="el-GR" smtClean="0"/>
              <a:pPr/>
              <a:t>18/11/2020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88FAA79-BA39-41C0-A838-D766C40E9F5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B3D38-1D8F-4300-882F-E92A3ED5ACC2}" type="datetimeFigureOut">
              <a:rPr lang="el-GR" smtClean="0"/>
              <a:pPr/>
              <a:t>18/11/2020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8FAA79-BA39-41C0-A838-D766C40E9F5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c4sHoDW8QU4" TargetMode="External"/><Relationship Id="rId2" Type="http://schemas.openxmlformats.org/officeDocument/2006/relationships/hyperlink" Target="https://www.youtube.com/watch?v=6jMhMVEjEQ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psyche.gr/theol.sexuality.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Μάθημα 5</a:t>
            </a:r>
            <a:endParaRPr lang="el-GR" dirty="0"/>
          </a:p>
        </p:txBody>
      </p:sp>
      <p:sp>
        <p:nvSpPr>
          <p:cNvPr id="3" name="2 - Υπότιτλος"/>
          <p:cNvSpPr>
            <a:spLocks noGrp="1"/>
          </p:cNvSpPr>
          <p:nvPr>
            <p:ph type="subTitle" idx="1"/>
          </p:nvPr>
        </p:nvSpPr>
        <p:spPr/>
        <p:txBody>
          <a:bodyPr/>
          <a:lstStyle/>
          <a:p>
            <a:r>
              <a:rPr lang="el-GR" dirty="0" smtClean="0"/>
              <a:t>Φιλίες κα ερωτικοί δεσμοί</a:t>
            </a:r>
            <a:endParaRPr lang="el-GR" dirty="0"/>
          </a:p>
        </p:txBody>
      </p:sp>
      <p:sp>
        <p:nvSpPr>
          <p:cNvPr id="4" name="3 - TextBox"/>
          <p:cNvSpPr txBox="1"/>
          <p:nvPr/>
        </p:nvSpPr>
        <p:spPr>
          <a:xfrm>
            <a:off x="1043608" y="692697"/>
            <a:ext cx="7128792" cy="1200329"/>
          </a:xfrm>
          <a:prstGeom prst="rect">
            <a:avLst/>
          </a:prstGeom>
          <a:noFill/>
        </p:spPr>
        <p:txBody>
          <a:bodyPr wrap="square" rtlCol="0">
            <a:spAutoFit/>
          </a:bodyPr>
          <a:lstStyle/>
          <a:p>
            <a:r>
              <a:rPr lang="en-US" dirty="0" smtClean="0">
                <a:hlinkClick r:id="rId2"/>
              </a:rPr>
              <a:t>https://www.youtube.com/watch?v=6jMhMVEjEQg</a:t>
            </a:r>
            <a:endParaRPr lang="el-GR" dirty="0" smtClean="0"/>
          </a:p>
          <a:p>
            <a:endParaRPr lang="el-GR" dirty="0" smtClean="0"/>
          </a:p>
          <a:p>
            <a:endParaRPr lang="el-GR" dirty="0" smtClean="0"/>
          </a:p>
          <a:p>
            <a:endParaRPr lang="el-GR" dirty="0"/>
          </a:p>
        </p:txBody>
      </p:sp>
      <p:sp>
        <p:nvSpPr>
          <p:cNvPr id="5" name="4 - TextBox"/>
          <p:cNvSpPr txBox="1"/>
          <p:nvPr/>
        </p:nvSpPr>
        <p:spPr>
          <a:xfrm>
            <a:off x="1187624" y="1484784"/>
            <a:ext cx="6768752" cy="646331"/>
          </a:xfrm>
          <a:prstGeom prst="rect">
            <a:avLst/>
          </a:prstGeom>
          <a:noFill/>
        </p:spPr>
        <p:txBody>
          <a:bodyPr wrap="square" rtlCol="0">
            <a:spAutoFit/>
          </a:bodyPr>
          <a:lstStyle/>
          <a:p>
            <a:r>
              <a:rPr lang="en-US" dirty="0" smtClean="0">
                <a:hlinkClick r:id="rId3"/>
              </a:rPr>
              <a:t>https://www.youtube.com/watch?v=c4sHoDW8QU4</a:t>
            </a:r>
            <a:endParaRPr lang="el-GR" dirty="0" smtClean="0"/>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Έρωτας μεταξύ φίλων;</a:t>
            </a:r>
            <a:endParaRPr lang="el-GR" dirty="0"/>
          </a:p>
        </p:txBody>
      </p:sp>
      <p:sp>
        <p:nvSpPr>
          <p:cNvPr id="3" name="2 - Θέση περιεχομένου"/>
          <p:cNvSpPr>
            <a:spLocks noGrp="1"/>
          </p:cNvSpPr>
          <p:nvPr>
            <p:ph idx="1"/>
          </p:nvPr>
        </p:nvSpPr>
        <p:spPr>
          <a:xfrm>
            <a:off x="457200" y="1600201"/>
            <a:ext cx="8229600" cy="532656"/>
          </a:xfrm>
        </p:spPr>
        <p:txBody>
          <a:bodyPr>
            <a:normAutofit lnSpcReduction="10000"/>
          </a:bodyPr>
          <a:lstStyle/>
          <a:p>
            <a:pPr>
              <a:buNone/>
            </a:pPr>
            <a:r>
              <a:rPr lang="el-GR" dirty="0" smtClean="0"/>
              <a:t>Έρωτας στην </a:t>
            </a:r>
            <a:r>
              <a:rPr lang="el-GR" smtClean="0"/>
              <a:t>εφηβεία; </a:t>
            </a:r>
            <a:endParaRPr lang="el-GR" dirty="0" smtClean="0"/>
          </a:p>
        </p:txBody>
      </p:sp>
      <p:sp>
        <p:nvSpPr>
          <p:cNvPr id="4" name="3 - TextBox"/>
          <p:cNvSpPr txBox="1"/>
          <p:nvPr/>
        </p:nvSpPr>
        <p:spPr>
          <a:xfrm>
            <a:off x="395536" y="2348880"/>
            <a:ext cx="8352928" cy="1015663"/>
          </a:xfrm>
          <a:prstGeom prst="rect">
            <a:avLst/>
          </a:prstGeom>
          <a:noFill/>
        </p:spPr>
        <p:txBody>
          <a:bodyPr wrap="square" rtlCol="0">
            <a:spAutoFit/>
          </a:bodyPr>
          <a:lstStyle/>
          <a:p>
            <a:r>
              <a:rPr lang="el-GR" sz="2000" dirty="0" smtClean="0"/>
              <a:t>Πρώτη </a:t>
            </a:r>
            <a:r>
              <a:rPr lang="el-GR" sz="2000" dirty="0"/>
              <a:t>ε</a:t>
            </a:r>
            <a:r>
              <a:rPr lang="el-GR" sz="2000" dirty="0" smtClean="0"/>
              <a:t>φηβεία: οργιάζει η σεξουαλικότητα αλλά δεν </a:t>
            </a:r>
            <a:r>
              <a:rPr lang="el-GR" sz="2000" dirty="0"/>
              <a:t>φαίνεται να αναπτύσσονται σχέσεις με το άλλο φύλο, με στενή συναισθηματική οικειότητα και επαφή</a:t>
            </a:r>
          </a:p>
        </p:txBody>
      </p:sp>
      <p:sp>
        <p:nvSpPr>
          <p:cNvPr id="5" name="4 - TextBox"/>
          <p:cNvSpPr txBox="1"/>
          <p:nvPr/>
        </p:nvSpPr>
        <p:spPr>
          <a:xfrm>
            <a:off x="467544" y="3429000"/>
            <a:ext cx="7416824" cy="707886"/>
          </a:xfrm>
          <a:prstGeom prst="rect">
            <a:avLst/>
          </a:prstGeom>
          <a:noFill/>
        </p:spPr>
        <p:txBody>
          <a:bodyPr wrap="square" rtlCol="0">
            <a:spAutoFit/>
          </a:bodyPr>
          <a:lstStyle/>
          <a:p>
            <a:r>
              <a:rPr lang="el-GR" sz="2000" dirty="0"/>
              <a:t>Παρατηρείται αμηχανία σε σχέση με το άλλο φύλο, η οποία μπορεί να είναι και περαστική αντιπάθεια</a:t>
            </a:r>
          </a:p>
        </p:txBody>
      </p:sp>
      <p:sp>
        <p:nvSpPr>
          <p:cNvPr id="6" name="5 - TextBox"/>
          <p:cNvSpPr txBox="1"/>
          <p:nvPr/>
        </p:nvSpPr>
        <p:spPr>
          <a:xfrm>
            <a:off x="539552" y="4221088"/>
            <a:ext cx="7416824" cy="1754326"/>
          </a:xfrm>
          <a:prstGeom prst="rect">
            <a:avLst/>
          </a:prstGeom>
          <a:noFill/>
        </p:spPr>
        <p:txBody>
          <a:bodyPr wrap="square" rtlCol="0">
            <a:spAutoFit/>
          </a:bodyPr>
          <a:lstStyle/>
          <a:p>
            <a:r>
              <a:rPr lang="el-GR" dirty="0" smtClean="0"/>
              <a:t>Όταν </a:t>
            </a:r>
            <a:r>
              <a:rPr lang="el-GR" dirty="0"/>
              <a:t>υπάρχουν σχέσεις συνήθως αποτελούν αποτέλεσμα μίμησης. Πρόκειται για σχέσεις που τα πρόσωπα δεν ανοίγονται και δεν έρχονται κοντά το ένα στο άλλο, αλλά παραμένουν στην επιφάνεια των πραγμάτων. Αυτό, δηλαδή η απουσία στενού ψυχολογικού δεσμού, μπορεί να απουσιάζει ακόμη και σε περίπτωση που οι νέοι έφηβοι αναπτύσσουν μεταξύ τους σεξουαλική δραστηριότητα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blinds(horizontal)">
                                      <p:cBhvr>
                                        <p:cTn id="13" dur="10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a:bodyPr>
          <a:lstStyle/>
          <a:p>
            <a:r>
              <a:rPr lang="el-GR" sz="3200" dirty="0" smtClean="0"/>
              <a:t>Μέση εφηβεία</a:t>
            </a:r>
            <a:endParaRPr lang="el-GR" sz="3200" dirty="0"/>
          </a:p>
        </p:txBody>
      </p:sp>
      <p:sp>
        <p:nvSpPr>
          <p:cNvPr id="3" name="2 - Θέση περιεχομένου"/>
          <p:cNvSpPr>
            <a:spLocks noGrp="1"/>
          </p:cNvSpPr>
          <p:nvPr>
            <p:ph idx="1"/>
          </p:nvPr>
        </p:nvSpPr>
        <p:spPr/>
        <p:txBody>
          <a:bodyPr>
            <a:normAutofit lnSpcReduction="10000"/>
          </a:bodyPr>
          <a:lstStyle/>
          <a:p>
            <a:r>
              <a:rPr lang="el-GR" dirty="0"/>
              <a:t>Οι </a:t>
            </a:r>
            <a:r>
              <a:rPr lang="el-GR" b="1" dirty="0"/>
              <a:t>ερωτικές σχέσεις</a:t>
            </a:r>
            <a:r>
              <a:rPr lang="el-GR" dirty="0"/>
              <a:t> λειτουργούν στην εφηβεία συχνά με πολύ κτητικό και απόλυτο </a:t>
            </a:r>
            <a:r>
              <a:rPr lang="el-GR" dirty="0" smtClean="0"/>
              <a:t>τρόπο</a:t>
            </a:r>
          </a:p>
          <a:p>
            <a:r>
              <a:rPr lang="el-GR" dirty="0" smtClean="0"/>
              <a:t>Διαφορετικές ηλικίες (μεγαλύτερη)</a:t>
            </a:r>
          </a:p>
          <a:p>
            <a:r>
              <a:rPr lang="el-GR" dirty="0" smtClean="0"/>
              <a:t>Πρώιμες σεξουαλικές σχέσεις</a:t>
            </a:r>
          </a:p>
          <a:p>
            <a:r>
              <a:rPr lang="el-GR" dirty="0" smtClean="0"/>
              <a:t>Φήμες για ολοκλήρωση σχέσεων= ανωριμότητα και έλλειψη πνευματικής ζωής</a:t>
            </a:r>
          </a:p>
          <a:p>
            <a:r>
              <a:rPr lang="el-GR" dirty="0" smtClean="0">
                <a:solidFill>
                  <a:srgbClr val="FF0000"/>
                </a:solidFill>
              </a:rPr>
              <a:t>Υπάρχει ώριμη ηλικία για την ολοκλήρωση σχέσεων;</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Συζήτηση σε 4-5 </a:t>
            </a:r>
            <a:r>
              <a:rPr lang="el-GR" dirty="0" err="1" smtClean="0"/>
              <a:t>άδες</a:t>
            </a:r>
            <a:endParaRPr lang="el-GR" dirty="0"/>
          </a:p>
        </p:txBody>
      </p:sp>
      <p:sp>
        <p:nvSpPr>
          <p:cNvPr id="3" name="2 - Θέση περιεχομένου"/>
          <p:cNvSpPr>
            <a:spLocks noGrp="1"/>
          </p:cNvSpPr>
          <p:nvPr>
            <p:ph idx="1"/>
          </p:nvPr>
        </p:nvSpPr>
        <p:spPr>
          <a:xfrm>
            <a:off x="457200" y="2708920"/>
            <a:ext cx="8229600" cy="3888432"/>
          </a:xfrm>
        </p:spPr>
        <p:txBody>
          <a:bodyPr>
            <a:normAutofit/>
          </a:bodyPr>
          <a:lstStyle/>
          <a:p>
            <a:r>
              <a:rPr lang="el-GR" dirty="0" smtClean="0"/>
              <a:t>Η πρώιμη σεξουαλική σχέση τι επίδραση έχει κατά τη γνώμη σας στη ζωή του/της εφήβου και πώς επιδρά πιθανώς την ενήλικη ζωή του/της.</a:t>
            </a:r>
          </a:p>
          <a:p>
            <a:endParaRPr lang="el-G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Πρώιμες σεξουαλικές σχέσεις</a:t>
            </a:r>
            <a:br>
              <a:rPr lang="el-GR" dirty="0" smtClean="0"/>
            </a:br>
            <a:endParaRPr lang="el-GR" dirty="0"/>
          </a:p>
        </p:txBody>
      </p:sp>
      <p:sp>
        <p:nvSpPr>
          <p:cNvPr id="3" name="2 - Θέση περιεχομένου"/>
          <p:cNvSpPr>
            <a:spLocks noGrp="1"/>
          </p:cNvSpPr>
          <p:nvPr>
            <p:ph idx="1"/>
          </p:nvPr>
        </p:nvSpPr>
        <p:spPr>
          <a:xfrm>
            <a:off x="457200" y="980728"/>
            <a:ext cx="8229600" cy="5688632"/>
          </a:xfrm>
        </p:spPr>
        <p:txBody>
          <a:bodyPr>
            <a:normAutofit fontScale="77500" lnSpcReduction="20000"/>
          </a:bodyPr>
          <a:lstStyle/>
          <a:p>
            <a:r>
              <a:rPr lang="el-GR" dirty="0" smtClean="0"/>
              <a:t>Τα στατιστικά δεδομένα δείχνουν ότι οι έφηβοι και ιδιαίτερα παιδιά κάτω των 15 ετών που εμπλέκονται σε σεξουαλικές εμπειρίες, χρησιμοποιούν με χαμηλότερη συχνότητα προφυλακτικά και παρουσιάζουν περισσότερες πιθανότητες να έχουν πέραν του ενός σεξουαλικού συντρόφου. </a:t>
            </a:r>
          </a:p>
          <a:p>
            <a:pPr>
              <a:buNone/>
            </a:pPr>
            <a:endParaRPr lang="el-GR" dirty="0" smtClean="0"/>
          </a:p>
          <a:p>
            <a:r>
              <a:rPr lang="el-GR" dirty="0" smtClean="0"/>
              <a:t>Τα κυριότερα προβλήματα υγείας που μπορούν να προκληθούν λόγω έναρξης πρόωρης σεξουαλικής δραστηριότητας περιλαμβάνουν την ανεπιθύμητη εγκυμοσύνη, τη μετάδοση ασθενειών όπως το AIDS, τη γονόρροια, τη μόλυνση από τα </a:t>
            </a:r>
            <a:r>
              <a:rPr lang="el-GR" dirty="0" err="1" smtClean="0"/>
              <a:t>χλαμύδια</a:t>
            </a:r>
            <a:r>
              <a:rPr lang="el-GR" dirty="0" smtClean="0"/>
              <a:t>, τον ιό των ανθρωπίνων θηλωμάτων, τον έρπητα γεννητικών οργάνων και από άλλους σεξουαλικώς μεταδιδόμενους παράγοντες.</a:t>
            </a:r>
          </a:p>
          <a:p>
            <a:pPr>
              <a:buNone/>
            </a:pPr>
            <a:endParaRPr lang="el-GR" dirty="0" smtClean="0"/>
          </a:p>
          <a:p>
            <a:r>
              <a:rPr lang="el-GR" dirty="0" smtClean="0"/>
              <a:t>Ψυχολογικά προβλήματα</a:t>
            </a:r>
          </a:p>
          <a:p>
            <a:pPr>
              <a:buNone/>
            </a:pP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Αιτίες</a:t>
            </a:r>
            <a:endParaRPr lang="el-GR" dirty="0"/>
          </a:p>
        </p:txBody>
      </p:sp>
      <p:sp>
        <p:nvSpPr>
          <p:cNvPr id="3" name="2 - Θέση περιεχομένου"/>
          <p:cNvSpPr>
            <a:spLocks noGrp="1"/>
          </p:cNvSpPr>
          <p:nvPr>
            <p:ph idx="1"/>
          </p:nvPr>
        </p:nvSpPr>
        <p:spPr>
          <a:xfrm>
            <a:off x="457200" y="1268760"/>
            <a:ext cx="8229600" cy="4857403"/>
          </a:xfrm>
        </p:spPr>
        <p:txBody>
          <a:bodyPr>
            <a:normAutofit fontScale="70000" lnSpcReduction="20000"/>
          </a:bodyPr>
          <a:lstStyle/>
          <a:p>
            <a:pPr>
              <a:buNone/>
            </a:pPr>
            <a:r>
              <a:rPr lang="el-GR" b="1" dirty="0" smtClean="0"/>
              <a:t>Στα κορίτσια οι παράγοντες που συσχετίζονται με πρόωρη έναρξη της σεξουαλικής δραστηριότητας είναι:</a:t>
            </a:r>
            <a:endParaRPr lang="el-GR" dirty="0" smtClean="0"/>
          </a:p>
          <a:p>
            <a:r>
              <a:rPr lang="el-GR" dirty="0" smtClean="0"/>
              <a:t>Αυξημένος χρόνος παρακολούθησης τηλεόρασης</a:t>
            </a:r>
            <a:br>
              <a:rPr lang="el-GR" dirty="0" smtClean="0"/>
            </a:br>
            <a:r>
              <a:rPr lang="el-GR" dirty="0" smtClean="0"/>
              <a:t> </a:t>
            </a:r>
          </a:p>
          <a:p>
            <a:r>
              <a:rPr lang="el-GR" dirty="0" smtClean="0"/>
              <a:t>Χαμηλό αίσθημα αυτοεκτίμησης</a:t>
            </a:r>
            <a:br>
              <a:rPr lang="el-GR" dirty="0" smtClean="0"/>
            </a:br>
            <a:r>
              <a:rPr lang="el-GR" dirty="0" smtClean="0"/>
              <a:t> </a:t>
            </a:r>
          </a:p>
          <a:p>
            <a:r>
              <a:rPr lang="el-GR" dirty="0" smtClean="0"/>
              <a:t>Κακής ποιότητας σχέσεις με τους γονείς</a:t>
            </a:r>
            <a:br>
              <a:rPr lang="el-GR" dirty="0" smtClean="0"/>
            </a:br>
            <a:r>
              <a:rPr lang="el-GR" dirty="0" smtClean="0"/>
              <a:t> </a:t>
            </a:r>
          </a:p>
          <a:p>
            <a:r>
              <a:rPr lang="el-GR" dirty="0" smtClean="0"/>
              <a:t>Οικογενειακή ζωή με μητέρα ως </a:t>
            </a:r>
            <a:r>
              <a:rPr lang="el-GR" dirty="0" err="1" smtClean="0"/>
              <a:t>μονογονιό</a:t>
            </a:r>
            <a:r>
              <a:rPr lang="el-GR" dirty="0" smtClean="0"/>
              <a:t> ή με πατριό ή μητριά </a:t>
            </a:r>
            <a:br>
              <a:rPr lang="el-GR" dirty="0" smtClean="0"/>
            </a:br>
            <a:r>
              <a:rPr lang="el-GR" dirty="0" smtClean="0"/>
              <a:t> </a:t>
            </a:r>
          </a:p>
          <a:p>
            <a:r>
              <a:rPr lang="el-GR" dirty="0" smtClean="0"/>
              <a:t>Ψηλότερα επίπεδα συμπεριφοράς τύπου συνδρόμου ελλειμματικής προσοχής - </a:t>
            </a:r>
            <a:r>
              <a:rPr lang="el-GR" dirty="0" err="1" smtClean="0"/>
              <a:t>υπερκινητικότητας</a:t>
            </a:r>
            <a:r>
              <a:rPr lang="el-GR" dirty="0" smtClean="0"/>
              <a:t> </a:t>
            </a:r>
            <a:br>
              <a:rPr lang="el-GR" dirty="0" smtClean="0"/>
            </a:br>
            <a:r>
              <a:rPr lang="el-GR" dirty="0" smtClean="0"/>
              <a:t> </a:t>
            </a:r>
          </a:p>
          <a:p>
            <a:r>
              <a:rPr lang="el-GR" dirty="0" smtClean="0"/>
              <a:t>Χαμηλές ακαδημαϊκές επιδόσεις</a:t>
            </a:r>
            <a:br>
              <a:rPr lang="el-GR" dirty="0" smtClean="0"/>
            </a:br>
            <a:r>
              <a:rPr lang="el-GR" dirty="0" smtClean="0"/>
              <a:t> </a:t>
            </a:r>
          </a:p>
          <a:p>
            <a:r>
              <a:rPr lang="el-GR" dirty="0" smtClean="0"/>
              <a:t>Γονείς χαμηλού επιπέδου μόρφωσης.</a:t>
            </a:r>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20688"/>
            <a:ext cx="8229600" cy="5505475"/>
          </a:xfrm>
        </p:spPr>
        <p:txBody>
          <a:bodyPr>
            <a:normAutofit fontScale="92500" lnSpcReduction="20000"/>
          </a:bodyPr>
          <a:lstStyle/>
          <a:p>
            <a:pPr>
              <a:buNone/>
            </a:pPr>
            <a:r>
              <a:rPr lang="el-GR" b="1" dirty="0" smtClean="0"/>
              <a:t>Στα αγόρια οι παράγοντες που σχετίζονται με πρόωρη έναρξη του σεξ είναι:</a:t>
            </a:r>
            <a:endParaRPr lang="el-GR" dirty="0" smtClean="0"/>
          </a:p>
          <a:p>
            <a:r>
              <a:rPr lang="el-GR" dirty="0" smtClean="0"/>
              <a:t>Προχωρημένη ανάπτυξη εφηβείας</a:t>
            </a:r>
            <a:br>
              <a:rPr lang="el-GR" dirty="0" smtClean="0"/>
            </a:br>
            <a:r>
              <a:rPr lang="el-GR" dirty="0" smtClean="0"/>
              <a:t> </a:t>
            </a:r>
          </a:p>
          <a:p>
            <a:r>
              <a:rPr lang="el-GR" dirty="0" smtClean="0"/>
              <a:t>Αυξημένος χρόνος παρακολούθησης τηλεόρασης</a:t>
            </a:r>
            <a:br>
              <a:rPr lang="el-GR" dirty="0" smtClean="0"/>
            </a:br>
            <a:r>
              <a:rPr lang="el-GR" dirty="0" smtClean="0"/>
              <a:t> </a:t>
            </a:r>
          </a:p>
          <a:p>
            <a:r>
              <a:rPr lang="el-GR" dirty="0" smtClean="0"/>
              <a:t>Ψηλότερα επίπεδα συμπεριφοράς τύπου συνδρόμου ελλειμματικής προσοχής - </a:t>
            </a:r>
            <a:r>
              <a:rPr lang="el-GR" dirty="0" err="1" smtClean="0"/>
              <a:t>υπερκινητικότητας</a:t>
            </a:r>
            <a:r>
              <a:rPr lang="el-GR" dirty="0" smtClean="0"/>
              <a:t> και  συνδρόμου αντίθεσης, πρόκλησης, ανυπακοής  </a:t>
            </a:r>
            <a:br>
              <a:rPr lang="el-GR" dirty="0" smtClean="0"/>
            </a:br>
            <a:r>
              <a:rPr lang="el-GR" dirty="0" smtClean="0"/>
              <a:t> </a:t>
            </a:r>
          </a:p>
          <a:p>
            <a:r>
              <a:rPr lang="el-GR" dirty="0" smtClean="0"/>
              <a:t>Κακής ποιότητας σχέσεις με τους γονείς.</a:t>
            </a:r>
          </a:p>
          <a:p>
            <a:pPr>
              <a:buNone/>
            </a:pPr>
            <a:r>
              <a:rPr lang="el-GR" dirty="0" smtClean="0"/>
              <a:t>(έρευνα Πανεπιστημίου </a:t>
            </a:r>
            <a:r>
              <a:rPr lang="en-US" dirty="0" smtClean="0"/>
              <a:t>Wisconsin,</a:t>
            </a:r>
            <a:r>
              <a:rPr lang="el-GR" dirty="0" smtClean="0"/>
              <a:t>ΗΠΑ, 2012)</a:t>
            </a:r>
            <a:r>
              <a:rPr lang="en-US" dirty="0" smtClean="0"/>
              <a:t> </a:t>
            </a:r>
            <a:endParaRPr lang="el-GR" dirty="0" smtClean="0"/>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Ελλάδα</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Μίμηση των φίλων</a:t>
            </a:r>
          </a:p>
          <a:p>
            <a:pPr>
              <a:buNone/>
            </a:pPr>
            <a:r>
              <a:rPr lang="el-GR" dirty="0" smtClean="0"/>
              <a:t>Πίεση συντρόφου</a:t>
            </a:r>
          </a:p>
          <a:p>
            <a:pPr>
              <a:buNone/>
            </a:pPr>
            <a:r>
              <a:rPr lang="el-GR" dirty="0" smtClean="0"/>
              <a:t>Αντίδραση στους γονείς</a:t>
            </a:r>
          </a:p>
          <a:p>
            <a:pPr>
              <a:buNone/>
            </a:pPr>
            <a:r>
              <a:rPr lang="el-GR" dirty="0" smtClean="0"/>
              <a:t>Περιέργεια</a:t>
            </a:r>
          </a:p>
          <a:p>
            <a:pPr>
              <a:buNone/>
            </a:pPr>
            <a:r>
              <a:rPr lang="el-GR" dirty="0" smtClean="0"/>
              <a:t>Αποδοχή από την παρέα</a:t>
            </a:r>
          </a:p>
          <a:p>
            <a:pPr>
              <a:buNone/>
            </a:pPr>
            <a:r>
              <a:rPr lang="el-GR" dirty="0" smtClean="0"/>
              <a:t>Ανασφάλεια πώς αν δεν το κάνουν θα χάσουν το σύντροφο</a:t>
            </a:r>
          </a:p>
          <a:p>
            <a:pPr>
              <a:buNone/>
            </a:pPr>
            <a:r>
              <a:rPr lang="el-GR" dirty="0" smtClean="0"/>
              <a:t>(Έρευνα ΕΚΠΑ και ΥΠΠΕΘ, 2005)</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Θεολογία-Ψυχολογία</a:t>
            </a:r>
            <a:endParaRPr lang="el-GR" dirty="0"/>
          </a:p>
        </p:txBody>
      </p:sp>
      <p:sp>
        <p:nvSpPr>
          <p:cNvPr id="3" name="Θέση περιεχομένου 2"/>
          <p:cNvSpPr>
            <a:spLocks noGrp="1"/>
          </p:cNvSpPr>
          <p:nvPr>
            <p:ph idx="1"/>
          </p:nvPr>
        </p:nvSpPr>
        <p:spPr>
          <a:xfrm>
            <a:off x="457200" y="1600201"/>
            <a:ext cx="8229600" cy="3124944"/>
          </a:xfrm>
        </p:spPr>
        <p:txBody>
          <a:bodyPr>
            <a:normAutofit lnSpcReduction="10000"/>
          </a:bodyPr>
          <a:lstStyle/>
          <a:p>
            <a:pPr marL="0" indent="0">
              <a:buNone/>
            </a:pPr>
            <a:r>
              <a:rPr lang="el-GR" dirty="0" smtClean="0"/>
              <a:t>Ας διαβάσουμε το άρθρο του </a:t>
            </a:r>
            <a:r>
              <a:rPr lang="el-GR" dirty="0"/>
              <a:t>Νικήτα </a:t>
            </a:r>
            <a:r>
              <a:rPr lang="el-GR" dirty="0" smtClean="0"/>
              <a:t>Καυκιού* </a:t>
            </a:r>
          </a:p>
          <a:p>
            <a:pPr marL="0" indent="0">
              <a:buNone/>
            </a:pPr>
            <a:r>
              <a:rPr lang="el-GR" dirty="0" smtClean="0"/>
              <a:t>και ας διακρίνουμε τις θέσεις της Ορθόδοξης Θεολογίας και της Ψυχολογίας για τις σεξουαλικές σχέσεις. </a:t>
            </a:r>
          </a:p>
          <a:p>
            <a:pPr marL="0" indent="0">
              <a:buNone/>
            </a:pPr>
            <a:r>
              <a:rPr lang="el-GR" dirty="0" smtClean="0"/>
              <a:t>Προτείνεται να γίνουν τουλάχιστον 3 αναγνώσεις του κειμένου.</a:t>
            </a:r>
            <a:endParaRPr lang="el-GR" dirty="0"/>
          </a:p>
        </p:txBody>
      </p:sp>
      <p:sp>
        <p:nvSpPr>
          <p:cNvPr id="4" name="Ορθογώνιο 3">
            <a:hlinkClick r:id="rId2"/>
          </p:cNvPr>
          <p:cNvSpPr/>
          <p:nvPr/>
        </p:nvSpPr>
        <p:spPr>
          <a:xfrm>
            <a:off x="2507492" y="5301208"/>
            <a:ext cx="4129015" cy="369332"/>
          </a:xfrm>
          <a:prstGeom prst="rect">
            <a:avLst/>
          </a:prstGeom>
        </p:spPr>
        <p:txBody>
          <a:bodyPr wrap="none">
            <a:spAutoFit/>
          </a:bodyPr>
          <a:lstStyle/>
          <a:p>
            <a:r>
              <a:rPr lang="en-US" dirty="0"/>
              <a:t>http://www.psyche.gr/theol.sexuality.htm</a:t>
            </a:r>
            <a:endParaRPr lang="el-GR" dirty="0"/>
          </a:p>
        </p:txBody>
      </p:sp>
      <p:sp>
        <p:nvSpPr>
          <p:cNvPr id="5" name="Ορθογώνιο 4"/>
          <p:cNvSpPr/>
          <p:nvPr/>
        </p:nvSpPr>
        <p:spPr>
          <a:xfrm>
            <a:off x="457200" y="5784938"/>
            <a:ext cx="8807276" cy="923330"/>
          </a:xfrm>
          <a:prstGeom prst="rect">
            <a:avLst/>
          </a:prstGeom>
        </p:spPr>
        <p:txBody>
          <a:bodyPr wrap="square">
            <a:spAutoFit/>
          </a:bodyPr>
          <a:lstStyle/>
          <a:p>
            <a:r>
              <a:rPr lang="el-GR" b="1" smtClean="0"/>
              <a:t>*Καυκιός</a:t>
            </a:r>
            <a:r>
              <a:rPr lang="el-GR" b="1" dirty="0"/>
              <a:t>, Ν. (2012). Η σεξουαλική ζωή στην προοπτική της ποιμαντικής θεολογίας και της ψυχοθεραπείας. </a:t>
            </a:r>
            <a:r>
              <a:rPr lang="el-GR" b="1" i="1" dirty="0"/>
              <a:t>Ψυχής Δρόμοι 3</a:t>
            </a:r>
            <a:r>
              <a:rPr lang="el-GR" b="1" dirty="0"/>
              <a:t>,  Ανακτήθηκε 18 11 2020 από </a:t>
            </a:r>
            <a:r>
              <a:rPr lang="en-US" b="1" dirty="0"/>
              <a:t>http://www.psyche.gr/theol.sexuality.htm</a:t>
            </a:r>
            <a:endParaRPr lang="el-GR" dirty="0"/>
          </a:p>
        </p:txBody>
      </p:sp>
    </p:spTree>
    <p:extLst>
      <p:ext uri="{BB962C8B-B14F-4D97-AF65-F5344CB8AC3E}">
        <p14:creationId xmlns:p14="http://schemas.microsoft.com/office/powerpoint/2010/main" val="477989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404664"/>
            <a:ext cx="8229600" cy="3849291"/>
          </a:xfrm>
        </p:spPr>
        <p:txBody>
          <a:bodyPr/>
          <a:lstStyle/>
          <a:p>
            <a:pPr>
              <a:buNone/>
            </a:pPr>
            <a:r>
              <a:rPr lang="el-GR" dirty="0" smtClean="0"/>
              <a:t>Είχες ένα/μία φίλο/η ή πολλούς;</a:t>
            </a:r>
          </a:p>
          <a:p>
            <a:pPr>
              <a:buNone/>
            </a:pPr>
            <a:endParaRPr lang="el-GR" dirty="0"/>
          </a:p>
          <a:p>
            <a:pPr>
              <a:buNone/>
            </a:pPr>
            <a:r>
              <a:rPr lang="el-GR" dirty="0" smtClean="0"/>
              <a:t>Είχες κάποιον/α κολλητό φίλο ή κολλητή φίλη;</a:t>
            </a:r>
          </a:p>
          <a:p>
            <a:pPr>
              <a:buNone/>
            </a:pPr>
            <a:endParaRPr lang="el-GR" dirty="0"/>
          </a:p>
          <a:p>
            <a:pPr>
              <a:buNone/>
            </a:pPr>
            <a:r>
              <a:rPr lang="el-GR" dirty="0" smtClean="0"/>
              <a:t>Με ποια κριτήρια τον/την/τους θεωρούσες φίλο/η/ους;</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εστί φιλία;</a:t>
            </a:r>
            <a:endParaRPr lang="el-GR" dirty="0"/>
          </a:p>
        </p:txBody>
      </p:sp>
      <p:pic>
        <p:nvPicPr>
          <p:cNvPr id="4" name="3 - Θέση περιεχομένου" descr="ti-esti-filia-small-228x219.jpg"/>
          <p:cNvPicPr>
            <a:picLocks noGrp="1" noChangeAspect="1"/>
          </p:cNvPicPr>
          <p:nvPr>
            <p:ph idx="1"/>
          </p:nvPr>
        </p:nvPicPr>
        <p:blipFill>
          <a:blip r:embed="rId2" cstate="print"/>
          <a:stretch>
            <a:fillRect/>
          </a:stretch>
        </p:blipFill>
        <p:spPr>
          <a:xfrm>
            <a:off x="323528" y="260648"/>
            <a:ext cx="1737360" cy="1668780"/>
          </a:xfrm>
          <a:prstGeom prst="rect">
            <a:avLst/>
          </a:prstGeom>
          <a:ln>
            <a:noFill/>
          </a:ln>
          <a:effectLst>
            <a:outerShdw blurRad="292100" dist="139700" dir="2700000" algn="tl" rotWithShape="0">
              <a:srgbClr val="333333">
                <a:alpha val="65000"/>
              </a:srgbClr>
            </a:outerShdw>
          </a:effectLst>
        </p:spPr>
      </p:pic>
      <p:pic>
        <p:nvPicPr>
          <p:cNvPr id="5" name="4 - Εικόνα" descr="lefkoma 035.jpg"/>
          <p:cNvPicPr>
            <a:picLocks noChangeAspect="1"/>
          </p:cNvPicPr>
          <p:nvPr/>
        </p:nvPicPr>
        <p:blipFill>
          <a:blip r:embed="rId3" cstate="print"/>
          <a:stretch>
            <a:fillRect/>
          </a:stretch>
        </p:blipFill>
        <p:spPr>
          <a:xfrm>
            <a:off x="5514797" y="1124744"/>
            <a:ext cx="3629203" cy="4608512"/>
          </a:xfrm>
          <a:prstGeom prst="rect">
            <a:avLst/>
          </a:prstGeom>
        </p:spPr>
      </p:pic>
      <p:pic>
        <p:nvPicPr>
          <p:cNvPr id="6" name="5 - Εικόνα" descr="lefkoma 045.jpg"/>
          <p:cNvPicPr>
            <a:picLocks noChangeAspect="1"/>
          </p:cNvPicPr>
          <p:nvPr/>
        </p:nvPicPr>
        <p:blipFill>
          <a:blip r:embed="rId4" cstate="print"/>
          <a:stretch>
            <a:fillRect/>
          </a:stretch>
        </p:blipFill>
        <p:spPr>
          <a:xfrm>
            <a:off x="1691680" y="1988840"/>
            <a:ext cx="3528392" cy="48691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2000" fill="hold"/>
                                        <p:tgtEl>
                                          <p:spTgt spid="6"/>
                                        </p:tgtEl>
                                        <p:attrNameLst>
                                          <p:attrName>ppt_x</p:attrName>
                                        </p:attrNameLst>
                                      </p:cBhvr>
                                      <p:tavLst>
                                        <p:tav tm="0">
                                          <p:val>
                                            <p:strVal val="#ppt_x"/>
                                          </p:val>
                                        </p:tav>
                                        <p:tav tm="100000">
                                          <p:val>
                                            <p:strVal val="#ppt_x"/>
                                          </p:val>
                                        </p:tav>
                                      </p:tavLst>
                                    </p:anim>
                                    <p:anim calcmode="lin" valueType="num">
                                      <p:cBhvr additive="base">
                                        <p:cTn id="12" dur="20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000" fill="hold"/>
                                        <p:tgtEl>
                                          <p:spTgt spid="5"/>
                                        </p:tgtEl>
                                        <p:attrNameLst>
                                          <p:attrName>ppt_x</p:attrName>
                                        </p:attrNameLst>
                                      </p:cBhvr>
                                      <p:tavLst>
                                        <p:tav tm="0">
                                          <p:val>
                                            <p:strVal val="#ppt_x"/>
                                          </p:val>
                                        </p:tav>
                                        <p:tav tm="100000">
                                          <p:val>
                                            <p:strVal val="#ppt_x"/>
                                          </p:val>
                                        </p:tav>
                                      </p:tavLst>
                                    </p:anim>
                                    <p:anim calcmode="lin" valueType="num">
                                      <p:cBhvr additive="base">
                                        <p:cTn id="16"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Φιλία</a:t>
            </a:r>
            <a:endParaRPr lang="el-GR" dirty="0"/>
          </a:p>
        </p:txBody>
      </p:sp>
      <p:sp>
        <p:nvSpPr>
          <p:cNvPr id="4" name="3 - Ορθογώνιο"/>
          <p:cNvSpPr/>
          <p:nvPr/>
        </p:nvSpPr>
        <p:spPr>
          <a:xfrm>
            <a:off x="1043608" y="1412776"/>
            <a:ext cx="7272808" cy="4524315"/>
          </a:xfrm>
          <a:prstGeom prst="rect">
            <a:avLst/>
          </a:prstGeom>
        </p:spPr>
        <p:txBody>
          <a:bodyPr wrap="square">
            <a:spAutoFit/>
          </a:bodyPr>
          <a:lstStyle/>
          <a:p>
            <a:r>
              <a:rPr lang="el-GR" sz="3200" dirty="0" smtClean="0"/>
              <a:t>ονομάζεται η σχέση μεταξύ δύο ή περισσότερων ανθρώπων, </a:t>
            </a:r>
          </a:p>
          <a:p>
            <a:r>
              <a:rPr lang="el-GR" sz="3200" dirty="0" smtClean="0"/>
              <a:t>με κύριο χαρακτηριστικό την αμοιβαία πλατωνική αγάπη, </a:t>
            </a:r>
          </a:p>
          <a:p>
            <a:r>
              <a:rPr lang="el-GR" sz="3200" dirty="0" smtClean="0"/>
              <a:t>αφοσίωση και κατανόηση, </a:t>
            </a:r>
          </a:p>
          <a:p>
            <a:r>
              <a:rPr lang="el-GR" sz="3200" dirty="0" smtClean="0"/>
              <a:t>χωρίς κατ' ανάγκη να υπάρχει συμφέρον, κίνητρο ή ανώτερος στόχος.</a:t>
            </a:r>
          </a:p>
          <a:p>
            <a:r>
              <a:rPr lang="el-GR" sz="3200" dirty="0" smtClean="0"/>
              <a:t>Είναι να εμπιστεύεται ο ένας τον άλλον, και να είναι </a:t>
            </a:r>
            <a:r>
              <a:rPr lang="el-GR" sz="3200" u="sng" dirty="0" smtClean="0"/>
              <a:t>ειλικρινείς</a:t>
            </a:r>
            <a:r>
              <a:rPr lang="el-GR" sz="3200" dirty="0" smtClean="0"/>
              <a:t> μεταξύ τους</a:t>
            </a:r>
            <a:endParaRPr lang="el-G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64704"/>
            <a:ext cx="8229600" cy="5760640"/>
          </a:xfrm>
        </p:spPr>
        <p:txBody>
          <a:bodyPr>
            <a:normAutofit fontScale="92500" lnSpcReduction="20000"/>
          </a:bodyPr>
          <a:lstStyle/>
          <a:p>
            <a:r>
              <a:rPr lang="el-GR" dirty="0"/>
              <a:t>Σε μια από τις πιο παλιές έρευνες φαίνεται πως τα κριτήρια επιλογής φίλων αλλάζουν μέσα στην ίδια την περίοδο της πρώτης εφηβείας. </a:t>
            </a:r>
            <a:endParaRPr lang="el-GR" dirty="0" smtClean="0"/>
          </a:p>
          <a:p>
            <a:r>
              <a:rPr lang="el-GR" dirty="0" smtClean="0"/>
              <a:t>Τα </a:t>
            </a:r>
            <a:r>
              <a:rPr lang="el-GR" dirty="0"/>
              <a:t>κορίτσια στην ηλικία των 12 αποδέχονται τα άτομα που είναι ήσυχα, υπάκουα και μη επιθετικά, ενώ στα 15, πια, προτιμούν τα άτομα με ζωντάνια, που είναι δραστήρια και περιποιητικά, αγαπούν τα σπορ και τον αθλητισμό</a:t>
            </a:r>
            <a:r>
              <a:rPr lang="el-GR" dirty="0" smtClean="0"/>
              <a:t>.</a:t>
            </a:r>
          </a:p>
          <a:p>
            <a:r>
              <a:rPr lang="el-GR" dirty="0" smtClean="0"/>
              <a:t>Τα </a:t>
            </a:r>
            <a:r>
              <a:rPr lang="el-GR" dirty="0"/>
              <a:t>αγόρια στα 12 προτιμούν τα άτομα που είναι επιδέξια, τολμηρά και αρχηγοί και στα 15, παραμένουν σταθερά και προτιμούν τα άτομα με σωματικές ικανότητες, τα επιθετικά και άφοβα (Μάνος, 1986).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a:t>αναπτύσσονται πολύ κοντινές </a:t>
            </a:r>
            <a:r>
              <a:rPr lang="el-GR" dirty="0" smtClean="0"/>
              <a:t>φιλίες, κυρίως </a:t>
            </a:r>
            <a:r>
              <a:rPr lang="el-GR" dirty="0"/>
              <a:t>με πρόσωπα του ίδιου </a:t>
            </a:r>
            <a:r>
              <a:rPr lang="el-GR" dirty="0" smtClean="0"/>
              <a:t>φύλου</a:t>
            </a:r>
          </a:p>
          <a:p>
            <a:pPr>
              <a:buNone/>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404664"/>
            <a:ext cx="8229600" cy="6048672"/>
          </a:xfrm>
        </p:spPr>
        <p:txBody>
          <a:bodyPr>
            <a:normAutofit fontScale="85000" lnSpcReduction="20000"/>
          </a:bodyPr>
          <a:lstStyle/>
          <a:p>
            <a:pPr>
              <a:buNone/>
            </a:pPr>
            <a:r>
              <a:rPr lang="el-GR" dirty="0" smtClean="0"/>
              <a:t>Τα </a:t>
            </a:r>
            <a:r>
              <a:rPr lang="el-GR" dirty="0"/>
              <a:t>κορίτσια αναφέρονται στην οικειότητα και στο μοίρασμα σκέψεων και συναισθημάτων μεταξύ τους περισσότερο από τα αγόρια. </a:t>
            </a:r>
            <a:endParaRPr lang="el-GR" dirty="0" smtClean="0"/>
          </a:p>
          <a:p>
            <a:pPr>
              <a:buNone/>
            </a:pPr>
            <a:r>
              <a:rPr lang="el-GR" dirty="0" smtClean="0"/>
              <a:t>Ισχυρίζονται </a:t>
            </a:r>
            <a:r>
              <a:rPr lang="el-GR" dirty="0"/>
              <a:t>ότι συμπεριφέρονται διαφορετικά στη φίλη τους από </a:t>
            </a:r>
            <a:r>
              <a:rPr lang="el-GR" dirty="0" err="1"/>
              <a:t>ό,τι</a:t>
            </a:r>
            <a:r>
              <a:rPr lang="el-GR" dirty="0"/>
              <a:t> σε μία συμμαθήτρια </a:t>
            </a:r>
            <a:r>
              <a:rPr lang="el-GR" dirty="0" smtClean="0"/>
              <a:t>τους.</a:t>
            </a:r>
            <a:r>
              <a:rPr lang="en-US" dirty="0" smtClean="0"/>
              <a:t> </a:t>
            </a:r>
            <a:r>
              <a:rPr lang="el-GR" dirty="0" smtClean="0"/>
              <a:t>Τα </a:t>
            </a:r>
            <a:r>
              <a:rPr lang="el-GR" dirty="0"/>
              <a:t>αγόρια </a:t>
            </a:r>
            <a:r>
              <a:rPr lang="el-GR" dirty="0" smtClean="0"/>
              <a:t>ισχυρίζονται ότι δεν </a:t>
            </a:r>
            <a:r>
              <a:rPr lang="el-GR" dirty="0"/>
              <a:t>διαφέρει η συμπεριφορά </a:t>
            </a:r>
            <a:r>
              <a:rPr lang="el-GR" dirty="0" smtClean="0"/>
              <a:t>τους ανάλογα με τη φιλία. </a:t>
            </a:r>
          </a:p>
          <a:p>
            <a:pPr>
              <a:buNone/>
            </a:pPr>
            <a:r>
              <a:rPr lang="el-GR" dirty="0" smtClean="0"/>
              <a:t>Τα </a:t>
            </a:r>
            <a:r>
              <a:rPr lang="el-GR" dirty="0"/>
              <a:t>κορίτσια παρουσιάζονται απρόθυμα να εντάξουν σε μία συζήτηση κάποιον που δεν τον θεωρούν φίλο, ενώ τα αγόρια όχι. </a:t>
            </a:r>
            <a:endParaRPr lang="el-GR" dirty="0" smtClean="0"/>
          </a:p>
          <a:p>
            <a:pPr>
              <a:buNone/>
            </a:pPr>
            <a:r>
              <a:rPr lang="el-GR" dirty="0" smtClean="0"/>
              <a:t>Τα </a:t>
            </a:r>
            <a:r>
              <a:rPr lang="el-GR" dirty="0"/>
              <a:t>κορίτσια, που έχουν στενές φίλες, δεν επιθυμούν άλλες, ενώ τα αγόρια παρουσιάζονται πιο πρόθυμα στις γνωριμίες. </a:t>
            </a:r>
            <a:endParaRPr lang="el-GR" dirty="0" smtClean="0"/>
          </a:p>
          <a:p>
            <a:pPr>
              <a:buNone/>
            </a:pPr>
            <a:r>
              <a:rPr lang="el-GR" dirty="0"/>
              <a:t>Τ</a:t>
            </a:r>
            <a:r>
              <a:rPr lang="el-GR" dirty="0" smtClean="0"/>
              <a:t>α </a:t>
            </a:r>
            <a:r>
              <a:rPr lang="el-GR" dirty="0"/>
              <a:t>κορίτσια δημιουργούν πιο στενές και αποκλειστικές φιλίες στην πρώτη εφηβεία από ό, τι τα </a:t>
            </a:r>
            <a:r>
              <a:rPr lang="el-GR" dirty="0" smtClean="0"/>
              <a:t>αγόρια ενώ στη μέση εφηβεία και τα αγόρια κάνουν πια στενές φιλίες </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a:t>στο τέλος της πρώτης εφηβείας οι περισσότεροι έχουν αρχίσει να εξασφαλίζουν τη συμμετοχή τους σε μεικτές ομάδες αγοριών και κοριτσιών που επικρατούν πια </a:t>
            </a:r>
            <a:r>
              <a:rPr lang="el-GR" dirty="0" smtClean="0"/>
              <a:t>στη μέση εφηβεία </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TextBox"/>
          <p:cNvSpPr txBox="1"/>
          <p:nvPr/>
        </p:nvSpPr>
        <p:spPr>
          <a:xfrm>
            <a:off x="1403648" y="836712"/>
            <a:ext cx="6696744" cy="369332"/>
          </a:xfrm>
          <a:prstGeom prst="rect">
            <a:avLst/>
          </a:prstGeom>
          <a:noFill/>
        </p:spPr>
        <p:txBody>
          <a:bodyPr wrap="square" rtlCol="0">
            <a:spAutoFit/>
          </a:bodyPr>
          <a:lstStyle/>
          <a:p>
            <a:r>
              <a:rPr lang="el-GR" dirty="0" smtClean="0"/>
              <a:t>ΠΑΝΕΛΛΗΝΙΑ ΕΡΕΥΝΑ ΓΙΑ ΤΗ ΦΙΛΙΑ ΣΤΟΥΣ ΕΦΗΒΟΥΣ</a:t>
            </a:r>
            <a:endParaRPr lang="el-GR" dirty="0"/>
          </a:p>
        </p:txBody>
      </p:sp>
      <p:pic>
        <p:nvPicPr>
          <p:cNvPr id="10" name="9 - Εικόνα" descr="αρχείο λήψης (3).jpg"/>
          <p:cNvPicPr>
            <a:picLocks noChangeAspect="1"/>
          </p:cNvPicPr>
          <p:nvPr/>
        </p:nvPicPr>
        <p:blipFill>
          <a:blip r:embed="rId2" cstate="print"/>
          <a:stretch>
            <a:fillRect/>
          </a:stretch>
        </p:blipFill>
        <p:spPr>
          <a:xfrm>
            <a:off x="3131840" y="1556792"/>
            <a:ext cx="2493458" cy="1655812"/>
          </a:xfrm>
          <a:prstGeom prst="rect">
            <a:avLst/>
          </a:prstGeom>
        </p:spPr>
      </p:pic>
      <p:sp>
        <p:nvSpPr>
          <p:cNvPr id="11" name="10 - TextBox"/>
          <p:cNvSpPr txBox="1"/>
          <p:nvPr/>
        </p:nvSpPr>
        <p:spPr>
          <a:xfrm>
            <a:off x="1331640" y="3645024"/>
            <a:ext cx="5328592" cy="523220"/>
          </a:xfrm>
          <a:prstGeom prst="rect">
            <a:avLst/>
          </a:prstGeom>
          <a:noFill/>
        </p:spPr>
        <p:txBody>
          <a:bodyPr wrap="square" rtlCol="0">
            <a:spAutoFit/>
          </a:bodyPr>
          <a:lstStyle/>
          <a:p>
            <a:r>
              <a:rPr lang="el-GR" sz="2800" dirty="0" smtClean="0"/>
              <a:t>Φιλία μεταξύ διαφορετικών φύλων</a:t>
            </a:r>
            <a:endParaRPr lang="el-GR" sz="2800" dirty="0"/>
          </a:p>
        </p:txBody>
      </p:sp>
      <p:sp>
        <p:nvSpPr>
          <p:cNvPr id="12" name="11 - TextBox"/>
          <p:cNvSpPr txBox="1"/>
          <p:nvPr/>
        </p:nvSpPr>
        <p:spPr>
          <a:xfrm>
            <a:off x="3707904" y="4653136"/>
            <a:ext cx="4464496" cy="584775"/>
          </a:xfrm>
          <a:prstGeom prst="rect">
            <a:avLst/>
          </a:prstGeom>
          <a:noFill/>
        </p:spPr>
        <p:txBody>
          <a:bodyPr wrap="square" rtlCol="0">
            <a:spAutoFit/>
          </a:bodyPr>
          <a:lstStyle/>
          <a:p>
            <a:r>
              <a:rPr lang="el-GR" sz="3200" dirty="0" smtClean="0"/>
              <a:t>Υπάρχει ή δεν υπάρχει;</a:t>
            </a:r>
            <a:endParaRPr lang="el-G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1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670</Words>
  <Application>Microsoft Office PowerPoint</Application>
  <PresentationFormat>Προβολή στην οθόνη (4:3)</PresentationFormat>
  <Paragraphs>78</Paragraphs>
  <Slides>17</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17</vt:i4>
      </vt:variant>
    </vt:vector>
  </HeadingPairs>
  <TitlesOfParts>
    <vt:vector size="20" baseType="lpstr">
      <vt:lpstr>Arial</vt:lpstr>
      <vt:lpstr>Calibri</vt:lpstr>
      <vt:lpstr>Θέμα του Office</vt:lpstr>
      <vt:lpstr>Μάθημα 5</vt:lpstr>
      <vt:lpstr>Παρουσίαση του PowerPoint</vt:lpstr>
      <vt:lpstr>Τα εστί φιλία;</vt:lpstr>
      <vt:lpstr>Φιλία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Έρωτας μεταξύ φίλων;</vt:lpstr>
      <vt:lpstr>Μέση εφηβεία</vt:lpstr>
      <vt:lpstr>Συζήτηση σε 4-5 άδες</vt:lpstr>
      <vt:lpstr>Πρώιμες σεξουαλικές σχέσεις </vt:lpstr>
      <vt:lpstr>Αιτίες</vt:lpstr>
      <vt:lpstr>Παρουσίαση του PowerPoint</vt:lpstr>
      <vt:lpstr>Ελλάδα</vt:lpstr>
      <vt:lpstr>Θεολογία-Ψυχολογία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5</dc:title>
  <dc:creator>USER1</dc:creator>
  <cp:lastModifiedBy>Noone</cp:lastModifiedBy>
  <cp:revision>15</cp:revision>
  <dcterms:created xsi:type="dcterms:W3CDTF">2015-11-17T18:52:52Z</dcterms:created>
  <dcterms:modified xsi:type="dcterms:W3CDTF">2020-11-18T06:33:38Z</dcterms:modified>
</cp:coreProperties>
</file>