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7" r:id="rId3"/>
    <p:sldId id="257" r:id="rId4"/>
    <p:sldId id="281" r:id="rId5"/>
    <p:sldId id="278" r:id="rId6"/>
    <p:sldId id="258" r:id="rId7"/>
    <p:sldId id="259" r:id="rId8"/>
    <p:sldId id="279" r:id="rId9"/>
    <p:sldId id="263" r:id="rId10"/>
    <p:sldId id="280" r:id="rId11"/>
    <p:sldId id="264" r:id="rId12"/>
    <p:sldId id="265" r:id="rId13"/>
    <p:sldId id="266" r:id="rId14"/>
    <p:sldId id="267" r:id="rId15"/>
    <p:sldId id="269" r:id="rId16"/>
    <p:sldId id="270" r:id="rId17"/>
    <p:sldId id="271" r:id="rId18"/>
    <p:sldId id="272" r:id="rId19"/>
    <p:sldId id="273" r:id="rId20"/>
    <p:sldId id="274" r:id="rId21"/>
    <p:sldId id="275" r:id="rId22"/>
    <p:sldId id="286" r:id="rId23"/>
    <p:sldId id="282" r:id="rId24"/>
    <p:sldId id="283" r:id="rId25"/>
    <p:sldId id="284" r:id="rId26"/>
    <p:sldId id="285" r:id="rId27"/>
    <p:sldId id="276"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7" y="4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FD575-3154-47A6-86FD-3E03FC5B053F}" type="datetimeFigureOut">
              <a:rPr lang="el-GR" smtClean="0"/>
              <a:pPr/>
              <a:t>4/11/2020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1E690C-ED92-4CFE-9D56-9FE13D23B115}" type="slidenum">
              <a:rPr lang="el-GR" smtClean="0"/>
              <a:pPr/>
              <a:t>‹#›</a:t>
            </a:fld>
            <a:endParaRPr lang="el-GR"/>
          </a:p>
        </p:txBody>
      </p:sp>
    </p:spTree>
    <p:extLst>
      <p:ext uri="{BB962C8B-B14F-4D97-AF65-F5344CB8AC3E}">
        <p14:creationId xmlns:p14="http://schemas.microsoft.com/office/powerpoint/2010/main" val="2110501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51BA83E-C6ED-447E-A22D-FD86DBA572FE}" type="datetime1">
              <a:rPr lang="el-GR" smtClean="0"/>
              <a:pPr/>
              <a:t>4/11/2020</a:t>
            </a:fld>
            <a:endParaRPr lang="el-GR"/>
          </a:p>
        </p:txBody>
      </p:sp>
      <p:sp>
        <p:nvSpPr>
          <p:cNvPr id="5" name="4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0D0D05-32E6-4800-B9CF-60706BE1A3C1}" type="datetime1">
              <a:rPr lang="el-GR" smtClean="0"/>
              <a:pPr/>
              <a:t>4/11/2020</a:t>
            </a:fld>
            <a:endParaRPr lang="el-GR"/>
          </a:p>
        </p:txBody>
      </p:sp>
      <p:sp>
        <p:nvSpPr>
          <p:cNvPr id="5" name="4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03DA45A-FDFE-4A01-AA39-1B51FEF3F95E}" type="datetime1">
              <a:rPr lang="el-GR" smtClean="0"/>
              <a:pPr/>
              <a:t>4/11/2020</a:t>
            </a:fld>
            <a:endParaRPr lang="el-GR"/>
          </a:p>
        </p:txBody>
      </p:sp>
      <p:sp>
        <p:nvSpPr>
          <p:cNvPr id="5" name="4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7E3745C-AE4B-4016-A9F2-05731F1A8892}" type="datetime1">
              <a:rPr lang="el-GR" smtClean="0"/>
              <a:pPr/>
              <a:t>4/11/2020</a:t>
            </a:fld>
            <a:endParaRPr lang="el-GR"/>
          </a:p>
        </p:txBody>
      </p:sp>
      <p:sp>
        <p:nvSpPr>
          <p:cNvPr id="5" name="4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ACAE70B-0AC1-45A7-B534-77FCBC4C7619}" type="datetime1">
              <a:rPr lang="el-GR" smtClean="0"/>
              <a:pPr/>
              <a:t>4/11/2020</a:t>
            </a:fld>
            <a:endParaRPr lang="el-GR"/>
          </a:p>
        </p:txBody>
      </p:sp>
      <p:sp>
        <p:nvSpPr>
          <p:cNvPr id="5" name="4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4137630-1B4F-43A9-9BA8-B316EAD08E0D}" type="datetime1">
              <a:rPr lang="el-GR" smtClean="0"/>
              <a:pPr/>
              <a:t>4/11/2020</a:t>
            </a:fld>
            <a:endParaRPr lang="el-GR"/>
          </a:p>
        </p:txBody>
      </p:sp>
      <p:sp>
        <p:nvSpPr>
          <p:cNvPr id="6" name="5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7" name="6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4CE2558-2D63-415B-A55D-35AACD92FB50}" type="datetime1">
              <a:rPr lang="el-GR" smtClean="0"/>
              <a:pPr/>
              <a:t>4/11/2020</a:t>
            </a:fld>
            <a:endParaRPr lang="el-GR"/>
          </a:p>
        </p:txBody>
      </p:sp>
      <p:sp>
        <p:nvSpPr>
          <p:cNvPr id="8" name="7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9" name="8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F5B0E3D-985C-453F-9633-2040822BB736}" type="datetime1">
              <a:rPr lang="el-GR" smtClean="0"/>
              <a:pPr/>
              <a:t>4/11/2020</a:t>
            </a:fld>
            <a:endParaRPr lang="el-GR"/>
          </a:p>
        </p:txBody>
      </p:sp>
      <p:sp>
        <p:nvSpPr>
          <p:cNvPr id="4" name="3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5" name="4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C5369A8-01E6-433C-A7A2-E045993FB25D}" type="datetime1">
              <a:rPr lang="el-GR" smtClean="0"/>
              <a:pPr/>
              <a:t>4/11/2020</a:t>
            </a:fld>
            <a:endParaRPr lang="el-GR"/>
          </a:p>
        </p:txBody>
      </p:sp>
      <p:sp>
        <p:nvSpPr>
          <p:cNvPr id="3" name="2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4" name="3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8F9CD04-475C-4A4A-B6B3-43DCD1A7F3E9}" type="datetime1">
              <a:rPr lang="el-GR" smtClean="0"/>
              <a:pPr/>
              <a:t>4/11/2020</a:t>
            </a:fld>
            <a:endParaRPr lang="el-GR"/>
          </a:p>
        </p:txBody>
      </p:sp>
      <p:sp>
        <p:nvSpPr>
          <p:cNvPr id="6" name="5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7" name="6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D42FEBF-9A18-4E2B-B5DC-80A86B24BB2C}" type="datetime1">
              <a:rPr lang="el-GR" smtClean="0"/>
              <a:pPr/>
              <a:t>4/11/2020</a:t>
            </a:fld>
            <a:endParaRPr lang="el-GR"/>
          </a:p>
        </p:txBody>
      </p:sp>
      <p:sp>
        <p:nvSpPr>
          <p:cNvPr id="6" name="5 - Θέση υποσέλιδου"/>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
        <p:nvSpPr>
          <p:cNvPr id="7" name="6 - Θέση αριθμού διαφάνειας"/>
          <p:cNvSpPr>
            <a:spLocks noGrp="1"/>
          </p:cNvSpPr>
          <p:nvPr>
            <p:ph type="sldNum" sz="quarter" idx="12"/>
          </p:nvPr>
        </p:nvSpPr>
        <p:spPr/>
        <p:txBody>
          <a:bodyPr/>
          <a:lstStyle/>
          <a:p>
            <a:fld id="{8ADFAAF6-1127-4573-B3FE-CEF2A6D3078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7000"/>
            <a:lum/>
          </a:blip>
          <a:srcRect/>
          <a:stretch>
            <a:fillRect l="-2000" r="-2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1A60B-25C4-4582-8F1E-7146AAE7AAFB}" type="datetime1">
              <a:rPr lang="el-GR" smtClean="0"/>
              <a:pPr/>
              <a:t>4/11/2020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Παιδαγωγικές Επιστήμες και θρησκευτική ταυτότητα     Μάριος Κουκουνάρας Λιάγκης</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FAAF6-1127-4573-B3FE-CEF2A6D3078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2060848"/>
            <a:ext cx="7772400" cy="1470025"/>
          </a:xfrm>
        </p:spPr>
        <p:txBody>
          <a:bodyPr>
            <a:normAutofit fontScale="90000"/>
          </a:bodyPr>
          <a:lstStyle/>
          <a:p>
            <a:r>
              <a:rPr lang="en-US" sz="6700" dirty="0" smtClean="0">
                <a:latin typeface="Segoe Print" pitchFamily="2" charset="0"/>
              </a:rPr>
              <a:t>O </a:t>
            </a:r>
            <a:r>
              <a:rPr lang="el-GR" sz="6700" dirty="0" smtClean="0">
                <a:latin typeface="Segoe Print" pitchFamily="2" charset="0"/>
              </a:rPr>
              <a:t>Εαυτός</a:t>
            </a:r>
            <a:r>
              <a:rPr lang="en-US" dirty="0" smtClean="0"/>
              <a:t/>
            </a:r>
            <a:br>
              <a:rPr lang="en-US" dirty="0" smtClean="0"/>
            </a:br>
            <a:r>
              <a:rPr lang="el-GR" dirty="0" smtClean="0"/>
              <a:t>ο χώρος και ο χρόνος</a:t>
            </a:r>
            <a:endParaRPr lang="el-GR" dirty="0"/>
          </a:p>
        </p:txBody>
      </p:sp>
      <p:sp>
        <p:nvSpPr>
          <p:cNvPr id="3" name="2 - Υπότιτλος"/>
          <p:cNvSpPr>
            <a:spLocks noGrp="1"/>
          </p:cNvSpPr>
          <p:nvPr>
            <p:ph type="subTitle" idx="1"/>
          </p:nvPr>
        </p:nvSpPr>
        <p:spPr>
          <a:xfrm>
            <a:off x="1371600" y="4293096"/>
            <a:ext cx="6400800" cy="1345704"/>
          </a:xfrm>
        </p:spPr>
        <p:txBody>
          <a:bodyPr>
            <a:normAutofit fontScale="85000" lnSpcReduction="20000"/>
          </a:bodyPr>
          <a:lstStyle/>
          <a:p>
            <a:r>
              <a:rPr lang="el-GR" b="1" dirty="0" smtClean="0">
                <a:solidFill>
                  <a:schemeClr val="accent1">
                    <a:lumMod val="50000"/>
                  </a:schemeClr>
                </a:solidFill>
              </a:rPr>
              <a:t>Τμήμα Θεολογίας</a:t>
            </a:r>
          </a:p>
          <a:p>
            <a:r>
              <a:rPr lang="el-GR" b="1" dirty="0" smtClean="0">
                <a:solidFill>
                  <a:schemeClr val="accent1">
                    <a:lumMod val="50000"/>
                  </a:schemeClr>
                </a:solidFill>
              </a:rPr>
              <a:t>ΕΚΠΑ</a:t>
            </a:r>
          </a:p>
          <a:p>
            <a:r>
              <a:rPr lang="el-GR" b="1" dirty="0" smtClean="0">
                <a:solidFill>
                  <a:schemeClr val="accent1">
                    <a:lumMod val="50000"/>
                  </a:schemeClr>
                </a:solidFill>
              </a:rPr>
              <a:t>2020</a:t>
            </a:r>
            <a:endParaRPr lang="el-GR" b="1" dirty="0">
              <a:solidFill>
                <a:schemeClr val="accent1">
                  <a:lumMod val="50000"/>
                </a:schemeClr>
              </a:solidFill>
            </a:endParaRPr>
          </a:p>
        </p:txBody>
      </p:sp>
      <p:sp>
        <p:nvSpPr>
          <p:cNvPr id="4" name="3 - Θέση υποσέλιδου"/>
          <p:cNvSpPr>
            <a:spLocks noGrp="1"/>
          </p:cNvSpPr>
          <p:nvPr>
            <p:ph type="ftr" sz="quarter" idx="11"/>
          </p:nvPr>
        </p:nvSpPr>
        <p:spPr>
          <a:xfrm>
            <a:off x="1835696" y="5877272"/>
            <a:ext cx="6120680" cy="844203"/>
          </a:xfrm>
        </p:spPr>
        <p:txBody>
          <a:bodyPr/>
          <a:lstStyle/>
          <a:p>
            <a:r>
              <a:rPr lang="el-GR" sz="1600" dirty="0" smtClean="0">
                <a:solidFill>
                  <a:schemeClr val="tx1"/>
                </a:solidFill>
                <a:effectLst>
                  <a:outerShdw blurRad="38100" dist="38100" dir="2700000" algn="tl">
                    <a:srgbClr val="000000">
                      <a:alpha val="43137"/>
                    </a:srgbClr>
                  </a:outerShdw>
                </a:effectLst>
              </a:rPr>
              <a:t>Θρησκευτική ανάπτυξη του παιδιού και του εφήβου- και αγωγή </a:t>
            </a:r>
          </a:p>
          <a:p>
            <a:r>
              <a:rPr lang="el-GR" sz="1600" dirty="0" smtClean="0">
                <a:solidFill>
                  <a:schemeClr val="tx1"/>
                </a:solidFill>
                <a:effectLst>
                  <a:outerShdw blurRad="38100" dist="38100" dir="2700000" algn="tl">
                    <a:srgbClr val="000000">
                      <a:alpha val="43137"/>
                    </a:srgbClr>
                  </a:outerShdw>
                </a:effectLst>
              </a:rPr>
              <a:t>Μάριος Κουκουνάρας </a:t>
            </a:r>
            <a:r>
              <a:rPr lang="el-GR" sz="1600" dirty="0" err="1" smtClean="0">
                <a:solidFill>
                  <a:schemeClr val="tx1"/>
                </a:solidFill>
                <a:effectLst>
                  <a:outerShdw blurRad="38100" dist="38100" dir="2700000" algn="tl">
                    <a:srgbClr val="000000">
                      <a:alpha val="43137"/>
                    </a:srgbClr>
                  </a:outerShdw>
                </a:effectLst>
              </a:rPr>
              <a:t>Λιάγκης</a:t>
            </a:r>
            <a:endParaRPr lang="el-GR" sz="1600"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Ερώτηση «Οι νόμοι των συνόρων»</a:t>
            </a:r>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endParaRPr lang="el-GR" dirty="0" smtClean="0"/>
          </a:p>
          <a:p>
            <a:pPr>
              <a:buNone/>
            </a:pPr>
            <a:r>
              <a:rPr lang="en-US" dirty="0" smtClean="0"/>
              <a:t>O </a:t>
            </a:r>
            <a:r>
              <a:rPr lang="el-GR" dirty="0" err="1" smtClean="0"/>
              <a:t>Ιγνάθιο</a:t>
            </a:r>
            <a:r>
              <a:rPr lang="el-GR" dirty="0" smtClean="0"/>
              <a:t> από ποιους προσδιορίζεται στην παιδική και από ποιους στην εφηβική ηλικία;</a:t>
            </a:r>
            <a:endParaRPr lang="el-GR" dirty="0"/>
          </a:p>
        </p:txBody>
      </p:sp>
      <p:sp>
        <p:nvSpPr>
          <p:cNvPr id="4" name="3 - Θέση υποσέλιδου"/>
          <p:cNvSpPr>
            <a:spLocks noGrp="1"/>
          </p:cNvSpPr>
          <p:nvPr>
            <p:ph type="ftr" sz="quarter" idx="11"/>
          </p:nvPr>
        </p:nvSpPr>
        <p:spPr/>
        <p:txBody>
          <a:bodyPr/>
          <a:lstStyle/>
          <a:p>
            <a:r>
              <a:rPr lang="el-GR" dirty="0" smtClean="0"/>
              <a:t>Μάριος Κουκουνάρας Λιάγκης</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εαυτός </a:t>
            </a:r>
            <a:endParaRPr lang="el-GR" dirty="0"/>
          </a:p>
        </p:txBody>
      </p:sp>
      <p:sp>
        <p:nvSpPr>
          <p:cNvPr id="3" name="2 - Θέση περιεχομένου"/>
          <p:cNvSpPr>
            <a:spLocks noGrp="1"/>
          </p:cNvSpPr>
          <p:nvPr>
            <p:ph idx="1"/>
          </p:nvPr>
        </p:nvSpPr>
        <p:spPr/>
        <p:txBody>
          <a:bodyPr/>
          <a:lstStyle/>
          <a:p>
            <a:pPr algn="ctr">
              <a:buNone/>
            </a:pPr>
            <a:r>
              <a:rPr lang="el-GR" b="1" dirty="0" smtClean="0"/>
              <a:t>βρίσκεται </a:t>
            </a:r>
            <a:r>
              <a:rPr lang="el-GR" b="1" dirty="0"/>
              <a:t>σε συνεχή διάλογο </a:t>
            </a:r>
            <a:endParaRPr lang="el-GR" b="1" dirty="0" smtClean="0"/>
          </a:p>
          <a:p>
            <a:pPr algn="ctr">
              <a:buNone/>
            </a:pPr>
            <a:r>
              <a:rPr lang="el-GR" dirty="0" smtClean="0"/>
              <a:t>-εξωτερικό </a:t>
            </a:r>
            <a:r>
              <a:rPr lang="el-GR" dirty="0"/>
              <a:t>και </a:t>
            </a:r>
            <a:r>
              <a:rPr lang="el-GR" dirty="0" smtClean="0"/>
              <a:t>εσωτερικό</a:t>
            </a:r>
          </a:p>
          <a:p>
            <a:pPr algn="ctr">
              <a:buNone/>
            </a:pPr>
            <a:r>
              <a:rPr lang="el-GR" dirty="0" smtClean="0"/>
              <a:t>-συντελείται </a:t>
            </a:r>
            <a:r>
              <a:rPr lang="el-GR" dirty="0"/>
              <a:t>σε συνθήκες διασύνδεσης εαυτού και </a:t>
            </a:r>
            <a:r>
              <a:rPr lang="el-GR" dirty="0" smtClean="0"/>
              <a:t>κοινωνίας</a:t>
            </a:r>
          </a:p>
        </p:txBody>
      </p:sp>
      <p:sp>
        <p:nvSpPr>
          <p:cNvPr id="5" name="4 - Διάγραμμα ροής: Παραπομπή"/>
          <p:cNvSpPr/>
          <p:nvPr/>
        </p:nvSpPr>
        <p:spPr>
          <a:xfrm>
            <a:off x="1259632" y="3861048"/>
            <a:ext cx="6048672" cy="2160240"/>
          </a:xfrm>
          <a:prstGeom prst="flowChartConnector">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l-GR" sz="2800" dirty="0" smtClean="0">
                <a:solidFill>
                  <a:schemeClr val="tx1"/>
                </a:solidFill>
              </a:rPr>
              <a:t>Η ιδέα ενός εαυτού που αυτό-καθορίζεται </a:t>
            </a:r>
          </a:p>
          <a:p>
            <a:pPr algn="ctr">
              <a:buNone/>
            </a:pPr>
            <a:r>
              <a:rPr lang="el-GR" sz="2800" dirty="0" smtClean="0">
                <a:solidFill>
                  <a:schemeClr val="tx1"/>
                </a:solidFill>
              </a:rPr>
              <a:t>και αυτό-</a:t>
            </a:r>
            <a:r>
              <a:rPr lang="el-GR" sz="2800" dirty="0" err="1" smtClean="0">
                <a:solidFill>
                  <a:schemeClr val="tx1"/>
                </a:solidFill>
              </a:rPr>
              <a:t>ταυτοποιείται</a:t>
            </a:r>
            <a:r>
              <a:rPr lang="el-GR" sz="2800" dirty="0" smtClean="0">
                <a:solidFill>
                  <a:schemeClr val="tx1"/>
                </a:solidFill>
              </a:rPr>
              <a:t> </a:t>
            </a:r>
          </a:p>
        </p:txBody>
      </p:sp>
      <p:sp>
        <p:nvSpPr>
          <p:cNvPr id="6" name="5 - Πολλαπλασιασμός"/>
          <p:cNvSpPr/>
          <p:nvPr/>
        </p:nvSpPr>
        <p:spPr>
          <a:xfrm>
            <a:off x="2339752" y="4005064"/>
            <a:ext cx="4032448" cy="194421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7000"/>
            <a:lum/>
          </a:blip>
          <a:srcRect/>
          <a:stretch>
            <a:fillRect l="-4000" r="-4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Ά</a:t>
            </a:r>
            <a:r>
              <a:rPr lang="el-GR" sz="2800" b="1" dirty="0" smtClean="0"/>
              <a:t>λλοι</a:t>
            </a:r>
            <a:r>
              <a:rPr lang="el-GR" sz="2800" dirty="0" smtClean="0"/>
              <a:t> μέσα στον ίδιο τον </a:t>
            </a:r>
            <a:r>
              <a:rPr lang="el-GR" sz="2800" dirty="0" err="1" smtClean="0"/>
              <a:t>εαυτό=συνεχούς</a:t>
            </a:r>
            <a:r>
              <a:rPr lang="el-GR" sz="2800" dirty="0" smtClean="0"/>
              <a:t> διαλόγου των ταυτοτήτων που περιλαμβάνονται στον ίδιο τον εαυτό </a:t>
            </a:r>
            <a:r>
              <a:rPr lang="el-GR" sz="2000" dirty="0" smtClean="0"/>
              <a:t>(</a:t>
            </a:r>
            <a:r>
              <a:rPr lang="en-US" sz="2000" dirty="0" err="1" smtClean="0"/>
              <a:t>Hermans</a:t>
            </a:r>
            <a:r>
              <a:rPr lang="el-GR" sz="2000" dirty="0" smtClean="0"/>
              <a:t> &amp; </a:t>
            </a:r>
            <a:r>
              <a:rPr lang="en-US" sz="2000" dirty="0" err="1" smtClean="0"/>
              <a:t>Hermans</a:t>
            </a:r>
            <a:r>
              <a:rPr lang="el-GR" sz="2000" dirty="0" smtClean="0"/>
              <a:t>-</a:t>
            </a:r>
            <a:r>
              <a:rPr lang="en-US" sz="2000" dirty="0" err="1" smtClean="0"/>
              <a:t>Konopka</a:t>
            </a:r>
            <a:r>
              <a:rPr lang="el-GR" sz="2000" dirty="0" smtClean="0"/>
              <a:t>, 2010)</a:t>
            </a:r>
            <a:endParaRPr lang="el-GR" sz="2000" dirty="0"/>
          </a:p>
        </p:txBody>
      </p:sp>
      <p:sp>
        <p:nvSpPr>
          <p:cNvPr id="3" name="2 - Θέση περιεχομένου"/>
          <p:cNvSpPr>
            <a:spLocks noGrp="1"/>
          </p:cNvSpPr>
          <p:nvPr>
            <p:ph idx="1"/>
          </p:nvPr>
        </p:nvSpPr>
        <p:spPr/>
        <p:txBody>
          <a:bodyPr>
            <a:normAutofit/>
          </a:bodyPr>
          <a:lstStyle/>
          <a:p>
            <a:pPr>
              <a:buNone/>
            </a:pPr>
            <a:r>
              <a:rPr lang="el-GR" dirty="0" smtClean="0"/>
              <a:t>Και </a:t>
            </a:r>
            <a:r>
              <a:rPr lang="el-GR" dirty="0"/>
              <a:t>δεν πρόκειται σε καμία περίπτωση για μία συνεχή «σύγχυση ρόλων» του </a:t>
            </a:r>
            <a:r>
              <a:rPr lang="en-US" dirty="0"/>
              <a:t>Erikson</a:t>
            </a:r>
            <a:r>
              <a:rPr lang="el-GR" dirty="0"/>
              <a:t>. </a:t>
            </a:r>
            <a:endParaRPr lang="el-GR" dirty="0" smtClean="0"/>
          </a:p>
          <a:p>
            <a:pPr>
              <a:buNone/>
            </a:pPr>
            <a:endParaRPr lang="el-GR" dirty="0" smtClean="0"/>
          </a:p>
          <a:p>
            <a:pPr>
              <a:buNone/>
            </a:pPr>
            <a:r>
              <a:rPr lang="el-GR" dirty="0" smtClean="0"/>
              <a:t>Σκεφτείτε ως έφηβοι πόσες ταυτότητες διαφορετικές είχατε;</a:t>
            </a:r>
          </a:p>
          <a:p>
            <a:pPr>
              <a:buNone/>
            </a:pPr>
            <a:r>
              <a:rPr lang="el-GR" dirty="0" smtClean="0"/>
              <a:t>Σκεφτείτε πόσοι πολιτισμοί σας επηρέαζαν;</a:t>
            </a:r>
          </a:p>
          <a:p>
            <a:pPr>
              <a:buNone/>
            </a:pPr>
            <a:r>
              <a:rPr lang="el-GR" dirty="0" smtClean="0"/>
              <a:t>Σκεφτείτε πόσο στον κόσμο σας ήσασταν και το προσδιόριζε αυτόν τον κόσμο;</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θεωρία του «Διαλογικού εαυτού» (</a:t>
            </a:r>
            <a:r>
              <a:rPr lang="en-US" dirty="0" err="1" smtClean="0"/>
              <a:t>H.Hermans</a:t>
            </a:r>
            <a:r>
              <a:rPr lang="en-US" dirty="0" smtClean="0"/>
              <a:t>)</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sz="3400" b="1" dirty="0"/>
              <a:t>Σ</a:t>
            </a:r>
            <a:r>
              <a:rPr lang="el-GR" sz="3400" b="1" dirty="0" smtClean="0"/>
              <a:t>τηρίζεται σε δύο μεγάλες παραδόσεις:</a:t>
            </a:r>
          </a:p>
          <a:p>
            <a:pPr>
              <a:buNone/>
            </a:pPr>
            <a:r>
              <a:rPr lang="el-GR" dirty="0" smtClean="0"/>
              <a:t>1) Αμερικανικός πραγματισμός </a:t>
            </a:r>
          </a:p>
          <a:p>
            <a:pPr>
              <a:buNone/>
            </a:pPr>
            <a:r>
              <a:rPr lang="el-GR" dirty="0" smtClean="0"/>
              <a:t>2) Ρωσικός </a:t>
            </a:r>
            <a:r>
              <a:rPr lang="el-GR" dirty="0" err="1" smtClean="0"/>
              <a:t>Διαλεκτισμός</a:t>
            </a:r>
            <a:endParaRPr lang="el-GR" dirty="0" smtClean="0"/>
          </a:p>
          <a:p>
            <a:pPr>
              <a:buNone/>
            </a:pPr>
            <a:r>
              <a:rPr lang="el-GR" dirty="0" smtClean="0"/>
              <a:t>Στις πηγές του βρίσκεις τον διαχωρισμό μεταξύ του Εγώ (</a:t>
            </a:r>
            <a:r>
              <a:rPr lang="en-US" dirty="0" smtClean="0"/>
              <a:t>I</a:t>
            </a:r>
            <a:r>
              <a:rPr lang="el-GR" dirty="0" smtClean="0"/>
              <a:t>) και του Εμένα (</a:t>
            </a:r>
            <a:r>
              <a:rPr lang="en-US" dirty="0" smtClean="0"/>
              <a:t>Me</a:t>
            </a:r>
            <a:r>
              <a:rPr lang="el-GR" dirty="0" smtClean="0"/>
              <a:t>) του </a:t>
            </a:r>
            <a:r>
              <a:rPr lang="en-US" dirty="0" smtClean="0"/>
              <a:t>W</a:t>
            </a:r>
            <a:r>
              <a:rPr lang="el-GR" dirty="0" smtClean="0"/>
              <a:t>. </a:t>
            </a:r>
            <a:r>
              <a:rPr lang="en-US" dirty="0" smtClean="0"/>
              <a:t>James</a:t>
            </a:r>
            <a:r>
              <a:rPr lang="el-GR" dirty="0" smtClean="0"/>
              <a:t> (</a:t>
            </a:r>
            <a:r>
              <a:rPr lang="en-US" dirty="0" smtClean="0"/>
              <a:t>James</a:t>
            </a:r>
            <a:r>
              <a:rPr lang="el-GR" dirty="0" smtClean="0"/>
              <a:t>, 1890)</a:t>
            </a:r>
            <a:r>
              <a:rPr lang="en-US" dirty="0" smtClean="0"/>
              <a:t> </a:t>
            </a:r>
            <a:r>
              <a:rPr lang="el-GR" dirty="0" smtClean="0"/>
              <a:t>και τον συνεχή διάλογο μεταξύ Εγώ και Εμένα, που συντελείται πρωταρχικά σε κοινωνικό πλαίσιο του </a:t>
            </a:r>
            <a:r>
              <a:rPr lang="en-US" dirty="0" smtClean="0"/>
              <a:t>G</a:t>
            </a:r>
            <a:r>
              <a:rPr lang="el-GR" dirty="0" smtClean="0"/>
              <a:t>.</a:t>
            </a:r>
            <a:r>
              <a:rPr lang="en-US" dirty="0" smtClean="0"/>
              <a:t>Mead</a:t>
            </a:r>
            <a:r>
              <a:rPr lang="el-GR" dirty="0" smtClean="0"/>
              <a:t> (</a:t>
            </a:r>
            <a:r>
              <a:rPr lang="en-US" dirty="0" smtClean="0"/>
              <a:t>Mead</a:t>
            </a:r>
            <a:r>
              <a:rPr lang="el-GR" dirty="0" smtClean="0"/>
              <a:t>, 2009[1934]). </a:t>
            </a:r>
          </a:p>
          <a:p>
            <a:pPr>
              <a:buNone/>
            </a:pPr>
            <a:r>
              <a:rPr lang="el-GR" dirty="0" smtClean="0"/>
              <a:t>Ακόμη αφομοιώνει γόνιμα τις απόψεις, με χριστιανικές ρίζες, για τις διαλεκτικές διαδικασίες του </a:t>
            </a:r>
            <a:r>
              <a:rPr lang="en-US" dirty="0" smtClean="0"/>
              <a:t>M</a:t>
            </a:r>
            <a:r>
              <a:rPr lang="el-GR" dirty="0" smtClean="0"/>
              <a:t>.</a:t>
            </a:r>
            <a:r>
              <a:rPr lang="en-US" dirty="0" err="1" smtClean="0"/>
              <a:t>Bakhtin</a:t>
            </a:r>
            <a:r>
              <a:rPr lang="el-GR" dirty="0" smtClean="0"/>
              <a:t> (</a:t>
            </a:r>
            <a:r>
              <a:rPr lang="el-GR" dirty="0" err="1" smtClean="0"/>
              <a:t>Bakhtin</a:t>
            </a:r>
            <a:r>
              <a:rPr lang="el-GR" dirty="0" smtClean="0"/>
              <a:t> M. , 2000; </a:t>
            </a:r>
            <a:r>
              <a:rPr lang="el-GR" dirty="0" err="1" smtClean="0"/>
              <a:t>Bakhtin</a:t>
            </a:r>
            <a:r>
              <a:rPr lang="el-GR" dirty="0" smtClean="0"/>
              <a:t> M. M., 1981). </a:t>
            </a:r>
          </a:p>
          <a:p>
            <a:pPr>
              <a:buNone/>
            </a:pPr>
            <a:r>
              <a:rPr lang="el-GR" dirty="0" smtClean="0"/>
              <a:t>Σήμερα πια η θεωρία</a:t>
            </a:r>
            <a:r>
              <a:rPr lang="en-US" dirty="0" smtClean="0"/>
              <a:t> (</a:t>
            </a:r>
            <a:r>
              <a:rPr lang="en-US" dirty="0" err="1" smtClean="0"/>
              <a:t>Hermans</a:t>
            </a:r>
            <a:r>
              <a:rPr lang="en-US" dirty="0" smtClean="0"/>
              <a:t>, 2001), </a:t>
            </a:r>
            <a:r>
              <a:rPr lang="el-GR" dirty="0" smtClean="0"/>
              <a:t> έχει προεκταθεί λαμβάνοντας υπόψη τις σύγχρονες συνθήκες και τις σημαντικές αλλαγές που συμβαίνουν σε παγκόσμια κλίμακα, των οποίων μέρος είναι ο εαυτός (</a:t>
            </a:r>
            <a:r>
              <a:rPr lang="en-US" dirty="0" err="1" smtClean="0"/>
              <a:t>Hermans</a:t>
            </a:r>
            <a:r>
              <a:rPr lang="el-GR" dirty="0" smtClean="0"/>
              <a:t> &amp; </a:t>
            </a:r>
            <a:r>
              <a:rPr lang="en-US" dirty="0" err="1" smtClean="0"/>
              <a:t>Hermans</a:t>
            </a:r>
            <a:r>
              <a:rPr lang="el-GR" dirty="0" smtClean="0"/>
              <a:t>-</a:t>
            </a:r>
            <a:r>
              <a:rPr lang="en-US" dirty="0" err="1" smtClean="0"/>
              <a:t>Konopka</a:t>
            </a:r>
            <a:r>
              <a:rPr lang="el-GR" dirty="0" smtClean="0"/>
              <a:t>, 2010).</a:t>
            </a:r>
          </a:p>
          <a:p>
            <a:endParaRPr lang="el-GR" dirty="0"/>
          </a:p>
        </p:txBody>
      </p:sp>
      <p:sp>
        <p:nvSpPr>
          <p:cNvPr id="4" name="3 - Θέση υποσέλιδου"/>
          <p:cNvSpPr>
            <a:spLocks noGrp="1"/>
          </p:cNvSpPr>
          <p:nvPr>
            <p:ph type="ftr" sz="quarter" idx="11"/>
          </p:nvPr>
        </p:nvSpPr>
        <p:spPr/>
        <p:txBody>
          <a:bodyPr/>
          <a:lstStyle/>
          <a:p>
            <a:r>
              <a:rPr lang="el-GR" dirty="0" smtClean="0"/>
              <a:t>Θρησκευτική ανάπτυξη  του παιδιού και του εφήβου Μάριος Κουκουνάρας Λιάγκης</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 </a:t>
            </a:r>
            <a:r>
              <a:rPr lang="el-GR" dirty="0" smtClean="0"/>
              <a:t>εαυτός εκτείνεται </a:t>
            </a:r>
            <a:r>
              <a:rPr lang="el-GR" dirty="0"/>
              <a:t>στο χώρο και τον χρόνο </a:t>
            </a:r>
            <a:r>
              <a:rPr lang="el-GR" sz="2200" dirty="0"/>
              <a:t>(</a:t>
            </a:r>
            <a:r>
              <a:rPr lang="en-US" sz="2200" dirty="0"/>
              <a:t>James</a:t>
            </a:r>
            <a:r>
              <a:rPr lang="el-GR" sz="2200" dirty="0"/>
              <a:t>, 1890; </a:t>
            </a:r>
            <a:r>
              <a:rPr lang="en-US" sz="2200" dirty="0"/>
              <a:t>Rosenberg</a:t>
            </a:r>
            <a:r>
              <a:rPr lang="el-GR" sz="2200" dirty="0"/>
              <a:t>, 1979; </a:t>
            </a:r>
            <a:r>
              <a:rPr lang="en-US" sz="2200" dirty="0" err="1"/>
              <a:t>Aron</a:t>
            </a:r>
            <a:r>
              <a:rPr lang="el-GR" sz="2200" dirty="0"/>
              <a:t>, και συν., 2005)</a:t>
            </a:r>
          </a:p>
        </p:txBody>
      </p:sp>
      <p:sp>
        <p:nvSpPr>
          <p:cNvPr id="3" name="2 - Θέση περιεχομένου"/>
          <p:cNvSpPr>
            <a:spLocks noGrp="1"/>
          </p:cNvSpPr>
          <p:nvPr>
            <p:ph idx="1"/>
          </p:nvPr>
        </p:nvSpPr>
        <p:spPr/>
        <p:txBody>
          <a:bodyPr>
            <a:normAutofit fontScale="92500"/>
          </a:bodyPr>
          <a:lstStyle/>
          <a:p>
            <a:r>
              <a:rPr lang="el-GR" dirty="0"/>
              <a:t>διαφορετικοί πολιτισμοί, που περιλαμβάνουν διαφορετικές παραδόσεις, αξίες και πρακτικές, συναντώνται στη ζωή ενός και μόνο </a:t>
            </a:r>
            <a:r>
              <a:rPr lang="el-GR" dirty="0" smtClean="0"/>
              <a:t>ανθρώπου</a:t>
            </a:r>
          </a:p>
          <a:p>
            <a:r>
              <a:rPr lang="el-GR" dirty="0"/>
              <a:t>ο εαυτός αντιμετωπίζει την πολυπλοκότητα του πλουραλισμού, τις αντιθέσεις, τις συγκρούσεις, τις αντιφάσεις και τις συμφωνίες των διαφορετικών πολιτισμών, που υπάρχουν στην κοινωνία ευρύτερα, και παίρνει θέση σε αυτές τις επιρροές με βάση τη δική του οπτική</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74642"/>
          </a:xfrm>
        </p:spPr>
        <p:txBody>
          <a:bodyPr>
            <a:normAutofit/>
          </a:bodyPr>
          <a:lstStyle/>
          <a:p>
            <a:r>
              <a:rPr lang="el-GR" sz="3600" dirty="0">
                <a:solidFill>
                  <a:srgbClr val="FF0000"/>
                </a:solidFill>
                <a:effectLst>
                  <a:outerShdw blurRad="38100" dist="38100" dir="2700000" algn="tl">
                    <a:srgbClr val="000000">
                      <a:alpha val="43137"/>
                    </a:srgbClr>
                  </a:outerShdw>
                </a:effectLst>
              </a:rPr>
              <a:t>Το θέμα είναι πώς </a:t>
            </a:r>
            <a:r>
              <a:rPr lang="el-GR" sz="3600" b="1" dirty="0">
                <a:solidFill>
                  <a:srgbClr val="FF0000"/>
                </a:solidFill>
                <a:effectLst>
                  <a:outerShdw blurRad="38100" dist="38100" dir="2700000" algn="tl">
                    <a:srgbClr val="000000">
                      <a:alpha val="43137"/>
                    </a:srgbClr>
                  </a:outerShdw>
                </a:effectLst>
              </a:rPr>
              <a:t>ο εαυτός </a:t>
            </a:r>
            <a:r>
              <a:rPr lang="el-GR" sz="3600" dirty="0">
                <a:solidFill>
                  <a:srgbClr val="FF0000"/>
                </a:solidFill>
                <a:effectLst>
                  <a:outerShdw blurRad="38100" dist="38100" dir="2700000" algn="tl">
                    <a:srgbClr val="000000">
                      <a:alpha val="43137"/>
                    </a:srgbClr>
                  </a:outerShdw>
                </a:effectLst>
              </a:rPr>
              <a:t>εγκολπώνεται στο </a:t>
            </a:r>
            <a:r>
              <a:rPr lang="el-GR" sz="3600" b="1" dirty="0">
                <a:solidFill>
                  <a:srgbClr val="FF0000"/>
                </a:solidFill>
                <a:effectLst>
                  <a:outerShdw blurRad="38100" dist="38100" dir="2700000" algn="tl">
                    <a:srgbClr val="000000">
                      <a:alpha val="43137"/>
                    </a:srgbClr>
                  </a:outerShdw>
                </a:effectLst>
              </a:rPr>
              <a:t>χώρο</a:t>
            </a:r>
            <a:r>
              <a:rPr lang="el-GR" sz="3600" dirty="0">
                <a:solidFill>
                  <a:srgbClr val="FF0000"/>
                </a:solidFill>
                <a:effectLst>
                  <a:outerShdw blurRad="38100" dist="38100" dir="2700000" algn="tl">
                    <a:srgbClr val="000000">
                      <a:alpha val="43137"/>
                    </a:srgbClr>
                  </a:outerShdw>
                </a:effectLst>
              </a:rPr>
              <a:t> και πώς ο ίδιος περιλαμβάνει τις </a:t>
            </a:r>
            <a:r>
              <a:rPr lang="el-GR" sz="3600" b="1" dirty="0">
                <a:solidFill>
                  <a:srgbClr val="FF0000"/>
                </a:solidFill>
                <a:effectLst>
                  <a:outerShdw blurRad="38100" dist="38100" dir="2700000" algn="tl">
                    <a:srgbClr val="000000">
                      <a:alpha val="43137"/>
                    </a:srgbClr>
                  </a:outerShdw>
                </a:effectLst>
              </a:rPr>
              <a:t>δύο διαστάσεις </a:t>
            </a:r>
            <a:r>
              <a:rPr lang="el-GR" sz="3600" dirty="0">
                <a:solidFill>
                  <a:srgbClr val="FF0000"/>
                </a:solidFill>
                <a:effectLst>
                  <a:outerShdw blurRad="38100" dist="38100" dir="2700000" algn="tl">
                    <a:srgbClr val="000000">
                      <a:alpha val="43137"/>
                    </a:srgbClr>
                  </a:outerShdw>
                </a:effectLst>
              </a:rPr>
              <a:t>την ώρα που η </a:t>
            </a:r>
            <a:r>
              <a:rPr lang="el-GR" sz="3600" dirty="0">
                <a:solidFill>
                  <a:srgbClr val="FF0000"/>
                </a:solidFill>
                <a:effectLst>
                  <a:outerShdw blurRad="38100" dist="38100" dir="2700000" algn="tl">
                    <a:srgbClr val="000000">
                      <a:alpha val="43137"/>
                    </a:srgbClr>
                  </a:outerShdw>
                </a:effectLst>
                <a:latin typeface="Arial Black" pitchFamily="34" charset="0"/>
              </a:rPr>
              <a:t>αβεβαιότητα</a:t>
            </a:r>
            <a:r>
              <a:rPr lang="el-GR" sz="3600" dirty="0">
                <a:solidFill>
                  <a:srgbClr val="FF0000"/>
                </a:solidFill>
                <a:effectLst>
                  <a:outerShdw blurRad="38100" dist="38100" dir="2700000" algn="tl">
                    <a:srgbClr val="000000">
                      <a:alpha val="43137"/>
                    </a:srgbClr>
                  </a:outerShdw>
                </a:effectLst>
              </a:rPr>
              <a:t> και οι διαστάσεις της (πολυπλοκότητα, αμφισημία, έλλειμμα γνώσης, μη προβλεπτικότητα) είναι αυτή που κυριαρχεί και αυτήν βιώνει στα πρώτα βήματά του ως έφηβος μετά την παιδική </a:t>
            </a:r>
            <a:r>
              <a:rPr lang="el-GR" sz="3600" dirty="0" smtClean="0">
                <a:solidFill>
                  <a:srgbClr val="FF0000"/>
                </a:solidFill>
                <a:effectLst>
                  <a:outerShdw blurRad="38100" dist="38100" dir="2700000" algn="tl">
                    <a:srgbClr val="000000">
                      <a:alpha val="43137"/>
                    </a:srgbClr>
                  </a:outerShdw>
                </a:effectLst>
              </a:rPr>
              <a:t>ηλικία</a:t>
            </a:r>
            <a:r>
              <a:rPr lang="el-GR" sz="3600" dirty="0">
                <a:solidFill>
                  <a:srgbClr val="FF0000"/>
                </a:solidFill>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686800" cy="6120680"/>
          </a:xfrm>
        </p:spPr>
        <p:txBody>
          <a:bodyPr>
            <a:normAutofit fontScale="77500" lnSpcReduction="20000"/>
          </a:bodyPr>
          <a:lstStyle/>
          <a:p>
            <a:pPr>
              <a:buNone/>
            </a:pPr>
            <a:r>
              <a:rPr lang="el-GR" dirty="0"/>
              <a:t>α) να περιορίσει και να μειώσει τον αριθμό και την ετερογένεια των φωνών μέσα του (αντιδρώντας έτσι και στην κακοφωνία της σύγχρονης πολυφωνίας) ή </a:t>
            </a:r>
            <a:endParaRPr lang="el-GR" dirty="0" smtClean="0"/>
          </a:p>
          <a:p>
            <a:pPr>
              <a:buNone/>
            </a:pPr>
            <a:r>
              <a:rPr lang="el-GR" dirty="0" smtClean="0"/>
              <a:t>β</a:t>
            </a:r>
            <a:r>
              <a:rPr lang="el-GR" dirty="0"/>
              <a:t>) να αναπτύξει μία ισχυρή θέση ή φωνή που μπορεί να κυριαρχήσει τον εαυτό ως σύνολο (π.χ. ένας πνευματικός άνθρωπος ή μία ιδέα) ή </a:t>
            </a:r>
            <a:endParaRPr lang="el-GR" dirty="0" smtClean="0"/>
          </a:p>
          <a:p>
            <a:pPr>
              <a:buNone/>
            </a:pPr>
            <a:r>
              <a:rPr lang="el-GR" dirty="0" smtClean="0"/>
              <a:t>γ</a:t>
            </a:r>
            <a:r>
              <a:rPr lang="el-GR" dirty="0"/>
              <a:t>) να βάλει όρια ανάμεσα στον εαυτό και τον άλλον θεωρώντας τον άλλο ως διαφορετικό, παράξενο, ακόμη και κατώτερο (π.χ., οπαδός ακραίων ομάδων ή ξενοφοβικός) ή </a:t>
            </a:r>
            <a:endParaRPr lang="el-GR" dirty="0" smtClean="0"/>
          </a:p>
          <a:p>
            <a:pPr>
              <a:buNone/>
            </a:pPr>
            <a:r>
              <a:rPr lang="el-GR" dirty="0" smtClean="0"/>
              <a:t>δ</a:t>
            </a:r>
            <a:r>
              <a:rPr lang="el-GR" dirty="0"/>
              <a:t>) να αυξήσει ή να μειώσει τις θέσεις ή φωνές του εαυτού, ιδιαίτερα όταν αυτές προκαλούν ανταμοιβές που οι προηγούμενες δεν είχαν (π.χ. επιπλέον ασχολίες ή θέσεις εργασίας, καθήκοντα και προκλήσεις που προκαλούν νέες συγχύσεις) ή </a:t>
            </a:r>
            <a:endParaRPr lang="el-GR" dirty="0" smtClean="0"/>
          </a:p>
          <a:p>
            <a:pPr>
              <a:buNone/>
            </a:pPr>
            <a:r>
              <a:rPr lang="el-GR" dirty="0" smtClean="0"/>
              <a:t>ε</a:t>
            </a:r>
            <a:r>
              <a:rPr lang="el-GR" dirty="0"/>
              <a:t>) να </a:t>
            </a:r>
            <a:r>
              <a:rPr lang="el-GR" dirty="0" err="1"/>
              <a:t>διαλεχθεί</a:t>
            </a:r>
            <a:r>
              <a:rPr lang="el-GR" dirty="0"/>
              <a:t> με την αβεβαιότητα και μέσω αυτής να επηρεασθεί, να αλλάξει οριακά ή κατ’ ουσία σε μία διαρκή βιωματική δραστηριότητα του εαυτού (</a:t>
            </a:r>
            <a:r>
              <a:rPr lang="el-GR" dirty="0" err="1"/>
              <a:t>Hermans</a:t>
            </a:r>
            <a:r>
              <a:rPr lang="el-GR" dirty="0"/>
              <a:t> &amp; </a:t>
            </a:r>
            <a:r>
              <a:rPr lang="el-GR" dirty="0" err="1"/>
              <a:t>Hermans</a:t>
            </a:r>
            <a:r>
              <a:rPr lang="el-GR" dirty="0"/>
              <a:t>-</a:t>
            </a:r>
            <a:r>
              <a:rPr lang="el-GR" dirty="0" err="1"/>
              <a:t>Konopka</a:t>
            </a:r>
            <a:r>
              <a:rPr lang="el-GR" dirty="0"/>
              <a:t>, 2010).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Φ</a:t>
            </a:r>
            <a:r>
              <a:rPr lang="el-GR" dirty="0" smtClean="0"/>
              <a:t>αινόμενο </a:t>
            </a:r>
            <a:r>
              <a:rPr lang="el-GR" dirty="0"/>
              <a:t>της διπλής πολιτισμικής </a:t>
            </a:r>
            <a:r>
              <a:rPr lang="el-GR" dirty="0" smtClean="0"/>
              <a:t>ταυτότητας</a:t>
            </a:r>
            <a:endParaRPr lang="el-GR" dirty="0"/>
          </a:p>
        </p:txBody>
      </p:sp>
      <p:sp>
        <p:nvSpPr>
          <p:cNvPr id="3" name="2 - Θέση περιεχομένου"/>
          <p:cNvSpPr>
            <a:spLocks noGrp="1"/>
          </p:cNvSpPr>
          <p:nvPr>
            <p:ph idx="1"/>
          </p:nvPr>
        </p:nvSpPr>
        <p:spPr>
          <a:xfrm>
            <a:off x="251520" y="1772816"/>
            <a:ext cx="8229600" cy="4525963"/>
          </a:xfrm>
        </p:spPr>
        <p:txBody>
          <a:bodyPr/>
          <a:lstStyle/>
          <a:p>
            <a:r>
              <a:rPr lang="el-GR" dirty="0" smtClean="0"/>
              <a:t>Μέρος αυτής προέρχεται από την τοπική κουλτούρα και ένα άλλο μέρος είναι προσαρμοσμένο στην παγκόσμια συνθήκη της εποχής</a:t>
            </a:r>
            <a:endParaRPr lang="el-GR" dirty="0"/>
          </a:p>
        </p:txBody>
      </p:sp>
      <p:pic>
        <p:nvPicPr>
          <p:cNvPr id="5" name="4 - Εικόνα" descr="10269485_238904696314064_9112034574741211385_n.jpg"/>
          <p:cNvPicPr>
            <a:picLocks noChangeAspect="1"/>
          </p:cNvPicPr>
          <p:nvPr/>
        </p:nvPicPr>
        <p:blipFill>
          <a:blip r:embed="rId2" cstate="print"/>
          <a:stretch>
            <a:fillRect/>
          </a:stretch>
        </p:blipFill>
        <p:spPr>
          <a:xfrm>
            <a:off x="3491880" y="3645024"/>
            <a:ext cx="2484120" cy="2484120"/>
          </a:xfrm>
          <a:prstGeom prst="rect">
            <a:avLst/>
          </a:prstGeom>
        </p:spPr>
      </p:pic>
      <p:pic>
        <p:nvPicPr>
          <p:cNvPr id="6" name="5 - Εικόνα" descr="tumblr_static_22251832.jpeg"/>
          <p:cNvPicPr>
            <a:picLocks noChangeAspect="1"/>
          </p:cNvPicPr>
          <p:nvPr/>
        </p:nvPicPr>
        <p:blipFill>
          <a:blip r:embed="rId3" cstate="print"/>
          <a:srcRect l="27961" r="11815"/>
          <a:stretch>
            <a:fillRect/>
          </a:stretch>
        </p:blipFill>
        <p:spPr>
          <a:xfrm>
            <a:off x="3491880" y="3645024"/>
            <a:ext cx="2520280" cy="24482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εαυτός </a:t>
            </a:r>
            <a:r>
              <a:rPr lang="el-GR" dirty="0"/>
              <a:t>δεν εκτείνεται μόνο στο χώρο, αλλά και στο χρόνο</a:t>
            </a:r>
          </a:p>
        </p:txBody>
      </p:sp>
      <p:sp>
        <p:nvSpPr>
          <p:cNvPr id="3" name="2 - Θέση περιεχομένου"/>
          <p:cNvSpPr>
            <a:spLocks noGrp="1"/>
          </p:cNvSpPr>
          <p:nvPr>
            <p:ph idx="1"/>
          </p:nvPr>
        </p:nvSpPr>
        <p:spPr>
          <a:xfrm>
            <a:off x="457200" y="1600200"/>
            <a:ext cx="8507288" cy="4525963"/>
          </a:xfrm>
        </p:spPr>
        <p:txBody>
          <a:bodyPr>
            <a:normAutofit/>
          </a:bodyPr>
          <a:lstStyle/>
          <a:p>
            <a:pPr>
              <a:buNone/>
            </a:pPr>
            <a:r>
              <a:rPr lang="el-GR" dirty="0"/>
              <a:t>Οι χωρικές και χρονικές μεταβολές στην κοινωνία και τον τόπο αντανακλώνται στον εαυτό ως συλλογικές φωνές που δεν είναι απλά έξω από το ίδιο το πρόσωπο, αλλά είναι αυτές που τον αποτελούν, είναι ο εαυτός. </a:t>
            </a:r>
            <a:endParaRPr lang="el-GR" dirty="0" smtClean="0"/>
          </a:p>
          <a:p>
            <a:pPr>
              <a:buNone/>
            </a:pPr>
            <a:r>
              <a:rPr lang="el-GR" dirty="0" smtClean="0"/>
              <a:t>Αυτός </a:t>
            </a:r>
            <a:r>
              <a:rPr lang="el-GR" dirty="0"/>
              <a:t>συγκεντρώνει ή όχι μέσα του συνεχώς διαλεκτικά αυτές τις φωνές (</a:t>
            </a:r>
            <a:r>
              <a:rPr lang="en-US" dirty="0"/>
              <a:t>centralizing</a:t>
            </a:r>
            <a:r>
              <a:rPr lang="el-GR" dirty="0"/>
              <a:t>-</a:t>
            </a:r>
            <a:r>
              <a:rPr lang="en-US" dirty="0"/>
              <a:t>decentralizing</a:t>
            </a:r>
            <a:r>
              <a:rPr lang="el-GR"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διαλογικός εαυτός </a:t>
            </a:r>
            <a:endParaRPr lang="el-GR" dirty="0"/>
          </a:p>
        </p:txBody>
      </p:sp>
      <p:sp>
        <p:nvSpPr>
          <p:cNvPr id="3" name="2 - Θέση περιεχομένου"/>
          <p:cNvSpPr>
            <a:spLocks noGrp="1"/>
          </p:cNvSpPr>
          <p:nvPr>
            <p:ph idx="1"/>
          </p:nvPr>
        </p:nvSpPr>
        <p:spPr>
          <a:xfrm>
            <a:off x="1691680" y="5085184"/>
            <a:ext cx="8229600" cy="1112987"/>
          </a:xfrm>
        </p:spPr>
        <p:txBody>
          <a:bodyPr>
            <a:normAutofit/>
          </a:bodyPr>
          <a:lstStyle/>
          <a:p>
            <a:pPr>
              <a:buNone/>
            </a:pPr>
            <a:r>
              <a:rPr lang="el-GR" sz="2400" dirty="0" smtClean="0"/>
              <a:t>(</a:t>
            </a:r>
            <a:r>
              <a:rPr lang="en-US" sz="2400" dirty="0" smtClean="0"/>
              <a:t>Abbey</a:t>
            </a:r>
            <a:r>
              <a:rPr lang="el-GR" sz="2400" dirty="0" smtClean="0"/>
              <a:t> &amp; </a:t>
            </a:r>
            <a:r>
              <a:rPr lang="en-US" sz="2400" dirty="0" err="1" smtClean="0"/>
              <a:t>Falmagne</a:t>
            </a:r>
            <a:r>
              <a:rPr lang="el-GR" sz="2400" dirty="0" smtClean="0"/>
              <a:t>, 2008; </a:t>
            </a:r>
            <a:r>
              <a:rPr lang="en-US" sz="2400" dirty="0" err="1" smtClean="0"/>
              <a:t>Falmagne</a:t>
            </a:r>
            <a:r>
              <a:rPr lang="el-GR" sz="2400" dirty="0" smtClean="0"/>
              <a:t>, 2004)</a:t>
            </a:r>
          </a:p>
          <a:p>
            <a:pPr>
              <a:buNone/>
            </a:pPr>
            <a:endParaRPr lang="el-GR" dirty="0"/>
          </a:p>
        </p:txBody>
      </p:sp>
      <p:sp>
        <p:nvSpPr>
          <p:cNvPr id="5" name="4 - Επεξήγηση με γραμμή 1 (γραμμή έμφασης)"/>
          <p:cNvSpPr/>
          <p:nvPr/>
        </p:nvSpPr>
        <p:spPr>
          <a:xfrm>
            <a:off x="683568" y="2348880"/>
            <a:ext cx="3384376" cy="2448272"/>
          </a:xfrm>
          <a:prstGeom prst="accentCallout1">
            <a:avLst>
              <a:gd name="adj1" fmla="val 18750"/>
              <a:gd name="adj2" fmla="val -8333"/>
              <a:gd name="adj3" fmla="val -43008"/>
              <a:gd name="adj4" fmla="val 8189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smtClean="0">
                <a:solidFill>
                  <a:srgbClr val="FF0000"/>
                </a:solidFill>
              </a:rPr>
              <a:t>παρουσιάζεται ότι λειτουργεί πολυφωνικά</a:t>
            </a:r>
            <a:endParaRPr lang="el-GR" sz="3200" dirty="0">
              <a:solidFill>
                <a:srgbClr val="FF0000"/>
              </a:solidFill>
            </a:endParaRPr>
          </a:p>
        </p:txBody>
      </p:sp>
      <p:sp>
        <p:nvSpPr>
          <p:cNvPr id="7" name="6 - Επεξήγηση με γραμμή 2 (γραμμή έμφασης)"/>
          <p:cNvSpPr/>
          <p:nvPr/>
        </p:nvSpPr>
        <p:spPr>
          <a:xfrm>
            <a:off x="4499992" y="2348880"/>
            <a:ext cx="3816424" cy="2304256"/>
          </a:xfrm>
          <a:prstGeom prst="accentCallout2">
            <a:avLst>
              <a:gd name="adj1" fmla="val 2852"/>
              <a:gd name="adj2" fmla="val 113099"/>
              <a:gd name="adj3" fmla="val 865"/>
              <a:gd name="adj4" fmla="val 114178"/>
              <a:gd name="adj5" fmla="val -49338"/>
              <a:gd name="adj6" fmla="val 2205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rgbClr val="FF0000"/>
                </a:solidFill>
              </a:rPr>
              <a:t>παρουσιάζει συνεκτικότητα και </a:t>
            </a:r>
            <a:r>
              <a:rPr lang="el-GR" sz="2400" dirty="0" err="1" smtClean="0">
                <a:solidFill>
                  <a:srgbClr val="FF0000"/>
                </a:solidFill>
              </a:rPr>
              <a:t>ανοιχτότητα</a:t>
            </a:r>
            <a:r>
              <a:rPr lang="el-GR" sz="2400" dirty="0" smtClean="0">
                <a:solidFill>
                  <a:srgbClr val="FF0000"/>
                </a:solidFill>
              </a:rPr>
              <a:t> στις αντιφάσεις, υιοθετεί στον έναν εαυτό και το Εγώ (</a:t>
            </a:r>
            <a:r>
              <a:rPr lang="en-US" sz="2400" dirty="0" smtClean="0">
                <a:solidFill>
                  <a:srgbClr val="FF0000"/>
                </a:solidFill>
              </a:rPr>
              <a:t>I</a:t>
            </a:r>
            <a:r>
              <a:rPr lang="el-GR" sz="2400" dirty="0" smtClean="0">
                <a:solidFill>
                  <a:srgbClr val="FF0000"/>
                </a:solidFill>
              </a:rPr>
              <a:t>) και τον Εμένα (</a:t>
            </a:r>
            <a:r>
              <a:rPr lang="en-US" sz="2400" dirty="0" smtClean="0">
                <a:solidFill>
                  <a:srgbClr val="FF0000"/>
                </a:solidFill>
              </a:rPr>
              <a:t>me</a:t>
            </a:r>
            <a:r>
              <a:rPr lang="el-GR" sz="2400" dirty="0" smtClean="0">
                <a:solidFill>
                  <a:srgbClr val="FF0000"/>
                </a:solidFill>
              </a:rPr>
              <a:t>) και τους άλλους </a:t>
            </a:r>
            <a:endParaRPr lang="el-GR" sz="24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348880"/>
            <a:ext cx="8229600" cy="1143000"/>
          </a:xfrm>
        </p:spPr>
        <p:txBody>
          <a:bodyPr>
            <a:normAutofit fontScale="90000"/>
          </a:bodyPr>
          <a:lstStyle/>
          <a:p>
            <a:r>
              <a:rPr lang="el-GR" dirty="0" smtClean="0"/>
              <a:t>Ποιοι είναι πρωταγωνιστές στον προσδιορισμό του εαυτού στην παιδική και εφηβική ηλικία;</a:t>
            </a:r>
            <a:endParaRPr lang="el-GR" dirty="0"/>
          </a:p>
        </p:txBody>
      </p:sp>
      <p:sp>
        <p:nvSpPr>
          <p:cNvPr id="3" name="2 - Θέση περιεχομένου"/>
          <p:cNvSpPr>
            <a:spLocks noGrp="1"/>
          </p:cNvSpPr>
          <p:nvPr>
            <p:ph idx="1"/>
          </p:nvPr>
        </p:nvSpPr>
        <p:spPr/>
        <p:txBody>
          <a:bodyPr/>
          <a:lstStyle/>
          <a:p>
            <a:endParaRPr lang="el-GR" dirty="0"/>
          </a:p>
        </p:txBody>
      </p:sp>
      <p:sp>
        <p:nvSpPr>
          <p:cNvPr id="4" name="3 - Θέση υποσέλιδου"/>
          <p:cNvSpPr>
            <a:spLocks noGrp="1"/>
          </p:cNvSpPr>
          <p:nvPr>
            <p:ph type="ftr" sz="quarter" idx="11"/>
          </p:nvPr>
        </p:nvSpPr>
        <p:spPr/>
        <p:txBody>
          <a:bodyPr/>
          <a:lstStyle/>
          <a:p>
            <a:r>
              <a:rPr lang="el-GR" dirty="0" smtClean="0"/>
              <a:t>Θρησκευτική ανάπτυξη του παιδιού και το εφήβου Μάριος Κουκουνάρας Λιάγκης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7000"/>
            <a:lum/>
          </a:blip>
          <a:srcRect/>
          <a:stretch>
            <a:fillRect t="-25000" b="-25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buNone/>
            </a:pPr>
            <a:endParaRPr lang="el-GR" dirty="0"/>
          </a:p>
          <a:p>
            <a:pPr>
              <a:buNone/>
            </a:pPr>
            <a:r>
              <a:rPr lang="el-GR" b="1" dirty="0" smtClean="0"/>
              <a:t>Τελικά </a:t>
            </a:r>
            <a:r>
              <a:rPr lang="el-GR" b="1" dirty="0"/>
              <a:t>η ταυτότητα είναι μία με πολλές θέσεις, τις οποίες αλλάζει ο ίδιος ο εαυτός</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712"/>
            <a:ext cx="8229600" cy="4680520"/>
          </a:xfrm>
        </p:spPr>
        <p:txBody>
          <a:bodyPr>
            <a:noAutofit/>
          </a:bodyPr>
          <a:lstStyle/>
          <a:p>
            <a:r>
              <a:rPr lang="el-GR" sz="3200" dirty="0"/>
              <a:t>Το θέμα που προκύπτει είναι </a:t>
            </a:r>
            <a:r>
              <a:rPr lang="el-GR" sz="3200" b="1" dirty="0"/>
              <a:t>πώς ο νεαρός έφηβος θα οικοδομήσει, από νωρίς, στην ταυτότητά του</a:t>
            </a:r>
            <a:r>
              <a:rPr lang="el-GR" sz="3200" dirty="0"/>
              <a:t> τις φωνές που αποκτά χωρίς σύγχυση, </a:t>
            </a:r>
            <a:r>
              <a:rPr lang="el-GR" sz="3200" dirty="0" err="1"/>
              <a:t>παρόλες</a:t>
            </a:r>
            <a:r>
              <a:rPr lang="el-GR" sz="3200" dirty="0"/>
              <a:t> τις αντιφάσεις, τη ρευστότητα και την πολυσημία και δε θα αποξενωθεί εντελώς από τον εαυτό του διατηρώντας όλες τις φωνές αξίας των άλλων, οι οποίες του επιβάλλονται </a:t>
            </a:r>
            <a:r>
              <a:rPr lang="el-GR" sz="2400" dirty="0"/>
              <a:t>(</a:t>
            </a:r>
            <a:r>
              <a:rPr lang="en-US" sz="2400" dirty="0"/>
              <a:t>Dryden</a:t>
            </a:r>
            <a:r>
              <a:rPr lang="el-GR" sz="2400" dirty="0"/>
              <a:t>, 2005) </a:t>
            </a:r>
            <a:r>
              <a:rPr lang="el-GR" sz="3200" dirty="0"/>
              <a:t>και δεν τον αφήνουν να πιστοποιήσει και να γνωρίσει τον εαυτό </a:t>
            </a:r>
            <a:r>
              <a:rPr lang="el-GR" sz="3200" dirty="0" smtClean="0"/>
              <a:t>του </a:t>
            </a:r>
            <a:r>
              <a:rPr lang="en-US" sz="3200" dirty="0" smtClean="0"/>
              <a:t/>
            </a:r>
            <a:br>
              <a:rPr lang="en-US" sz="3200" dirty="0" smtClean="0"/>
            </a:br>
            <a:endParaRPr lang="el-GR" sz="3200" dirty="0"/>
          </a:p>
        </p:txBody>
      </p:sp>
      <p:pic>
        <p:nvPicPr>
          <p:cNvPr id="5" name="4 - Εικόνα" descr="smiley-faces-clip-art-animated-funny_5011317334346490.jpg"/>
          <p:cNvPicPr>
            <a:picLocks noChangeAspect="1"/>
          </p:cNvPicPr>
          <p:nvPr/>
        </p:nvPicPr>
        <p:blipFill>
          <a:blip r:embed="rId2" cstate="print"/>
          <a:stretch>
            <a:fillRect/>
          </a:stretch>
        </p:blipFill>
        <p:spPr>
          <a:xfrm>
            <a:off x="7020272" y="4912082"/>
            <a:ext cx="1997968" cy="198131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προσέγγιση του </a:t>
            </a:r>
            <a:r>
              <a:rPr lang="el-GR" dirty="0" err="1"/>
              <a:t>James</a:t>
            </a:r>
            <a:r>
              <a:rPr lang="el-GR" dirty="0"/>
              <a:t> </a:t>
            </a:r>
            <a:r>
              <a:rPr lang="el-GR" dirty="0" err="1"/>
              <a:t>Marcia</a:t>
            </a:r>
            <a:r>
              <a:rPr lang="el-GR" dirty="0"/>
              <a:t> στην ανάπτυξη της ταυτότητας</a:t>
            </a:r>
          </a:p>
        </p:txBody>
      </p:sp>
      <p:sp>
        <p:nvSpPr>
          <p:cNvPr id="3" name="Θέση περιεχομένου 2"/>
          <p:cNvSpPr>
            <a:spLocks noGrp="1"/>
          </p:cNvSpPr>
          <p:nvPr>
            <p:ph idx="1"/>
          </p:nvPr>
        </p:nvSpPr>
        <p:spPr/>
        <p:txBody>
          <a:bodyPr/>
          <a:lstStyle/>
          <a:p>
            <a:pPr marL="0" indent="0">
              <a:buNone/>
            </a:pPr>
            <a:r>
              <a:rPr lang="el-GR" dirty="0" smtClean="0"/>
              <a:t>Δύο παράγοντες είναι απαραίτητοι για να φτάσει κανείς στην ώριμη ταυτότητα σύμφωνα με τον </a:t>
            </a:r>
            <a:r>
              <a:rPr lang="en-US" dirty="0" smtClean="0"/>
              <a:t>Erikson:</a:t>
            </a:r>
            <a:r>
              <a:rPr lang="el-GR" dirty="0" smtClean="0"/>
              <a:t> </a:t>
            </a:r>
          </a:p>
          <a:p>
            <a:pPr marL="0" indent="0">
              <a:buNone/>
            </a:pPr>
            <a:r>
              <a:rPr lang="el-GR" dirty="0" smtClean="0"/>
              <a:t>Η εξερεύνηση</a:t>
            </a:r>
          </a:p>
          <a:p>
            <a:pPr marL="0" indent="0">
              <a:buNone/>
            </a:pPr>
            <a:r>
              <a:rPr lang="el-GR" dirty="0" smtClean="0"/>
              <a:t>Η δέσμευση</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1429381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Τέσσερα πρότυπα διαχείρισης της διαμόρφωσης ταυτότητας</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b="1" dirty="0"/>
              <a:t>1. </a:t>
            </a:r>
            <a:r>
              <a:rPr lang="el-GR" b="1" dirty="0" smtClean="0"/>
              <a:t>Επίτευξη ταυτότητας= Η </a:t>
            </a:r>
            <a:r>
              <a:rPr lang="el-GR" b="1" dirty="0"/>
              <a:t>κατακτημένη </a:t>
            </a:r>
            <a:r>
              <a:rPr lang="el-GR" b="1" dirty="0" smtClean="0"/>
              <a:t>ταυτότητα</a:t>
            </a:r>
          </a:p>
          <a:p>
            <a:pPr marL="0" indent="0">
              <a:buNone/>
            </a:pPr>
            <a:r>
              <a:rPr lang="el-GR" dirty="0"/>
              <a:t/>
            </a:r>
            <a:br>
              <a:rPr lang="el-GR" dirty="0"/>
            </a:br>
            <a:r>
              <a:rPr lang="el-GR" dirty="0" smtClean="0"/>
              <a:t>Οι έφηβοι έχουν περάσει από </a:t>
            </a:r>
            <a:r>
              <a:rPr lang="el-GR" dirty="0"/>
              <a:t>την υιοθέτηση ποικίλων </a:t>
            </a:r>
            <a:r>
              <a:rPr lang="el-GR" dirty="0" smtClean="0"/>
              <a:t>ρόλων, </a:t>
            </a:r>
            <a:r>
              <a:rPr lang="el-GR" dirty="0"/>
              <a:t>τους οποίους </a:t>
            </a:r>
            <a:r>
              <a:rPr lang="el-GR" dirty="0" smtClean="0"/>
              <a:t>έχουν </a:t>
            </a:r>
            <a:r>
              <a:rPr lang="el-GR" dirty="0"/>
              <a:t>δοκιμάσει </a:t>
            </a:r>
            <a:r>
              <a:rPr lang="el-GR" dirty="0" smtClean="0"/>
              <a:t>και </a:t>
            </a:r>
            <a:r>
              <a:rPr lang="el-GR" dirty="0"/>
              <a:t>μέσα από τη γνωστική </a:t>
            </a:r>
            <a:r>
              <a:rPr lang="el-GR" dirty="0" smtClean="0"/>
              <a:t>τους </a:t>
            </a:r>
            <a:r>
              <a:rPr lang="el-GR" dirty="0"/>
              <a:t>επαφή με διάφορες </a:t>
            </a:r>
            <a:r>
              <a:rPr lang="el-GR" dirty="0" smtClean="0"/>
              <a:t>πολιτικές ιδεολογίες </a:t>
            </a:r>
            <a:r>
              <a:rPr lang="el-GR" dirty="0"/>
              <a:t>και </a:t>
            </a:r>
            <a:r>
              <a:rPr lang="el-GR" dirty="0" smtClean="0"/>
              <a:t>θρησκευτικές πεποιθήσεις, αλλά και την επίδραση των γονέων επιλέγουν την ταυτότητά τους. </a:t>
            </a:r>
            <a:r>
              <a:rPr lang="el-GR" dirty="0"/>
              <a:t>Σε πολλές περιπτώσεις </a:t>
            </a:r>
            <a:r>
              <a:rPr lang="el-GR" dirty="0" smtClean="0"/>
              <a:t>αυτή συμπίπτει </a:t>
            </a:r>
            <a:r>
              <a:rPr lang="el-GR" dirty="0"/>
              <a:t>με την ταυτότητα που είναι προτιμητέα από τους </a:t>
            </a:r>
            <a:r>
              <a:rPr lang="el-GR" dirty="0" smtClean="0"/>
              <a:t>γονείς, αλλά την επιλέγουν οι ίδιοι, αφού είναι </a:t>
            </a:r>
            <a:r>
              <a:rPr lang="el-GR" dirty="0"/>
              <a:t>αποτέλεσμα της δικής </a:t>
            </a:r>
            <a:r>
              <a:rPr lang="el-GR" dirty="0" smtClean="0"/>
              <a:t>τους επεξεργασίας. Έτσι, στην </a:t>
            </a:r>
            <a:r>
              <a:rPr lang="el-GR" dirty="0"/>
              <a:t>ενήλικη ζωή τους </a:t>
            </a:r>
            <a:r>
              <a:rPr lang="el-GR" dirty="0" smtClean="0"/>
              <a:t>φανερώνουν χαμηλότερα </a:t>
            </a:r>
            <a:r>
              <a:rPr lang="el-GR" dirty="0"/>
              <a:t>επίπεδα άγχους</a:t>
            </a:r>
            <a:r>
              <a:rPr lang="el-GR" dirty="0" smtClean="0"/>
              <a:t>, δείχνουν </a:t>
            </a:r>
            <a:r>
              <a:rPr lang="el-GR" dirty="0"/>
              <a:t>συνέπεια στην πραγματοποίηση των στόχων τους, </a:t>
            </a:r>
            <a:r>
              <a:rPr lang="el-GR" dirty="0" smtClean="0"/>
              <a:t>έχουν υψηλή </a:t>
            </a:r>
            <a:r>
              <a:rPr lang="el-GR" dirty="0"/>
              <a:t>αυτοεκτίμηση και συνάπτουν ασφαλείς και λειτουργικές σχέσεις.</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3339040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2. Η δοτή </a:t>
            </a:r>
            <a:r>
              <a:rPr lang="el-GR" dirty="0" smtClean="0"/>
              <a:t>ταυτότητα</a:t>
            </a:r>
            <a:endParaRPr lang="el-GR" dirty="0"/>
          </a:p>
          <a:p>
            <a:pPr marL="0" indent="0">
              <a:buNone/>
            </a:pPr>
            <a:r>
              <a:rPr lang="el-GR" dirty="0" smtClean="0"/>
              <a:t>Οι έφηβοι που δεν εξερευνούν, ακολουθούν μία </a:t>
            </a:r>
            <a:r>
              <a:rPr lang="el-GR" dirty="0"/>
              <a:t>ταυτότητα, που </a:t>
            </a:r>
            <a:r>
              <a:rPr lang="el-GR" dirty="0" smtClean="0"/>
              <a:t>έχει </a:t>
            </a:r>
            <a:r>
              <a:rPr lang="el-GR" dirty="0"/>
              <a:t>υποδειχθεί από άλλους </a:t>
            </a:r>
            <a:r>
              <a:rPr lang="el-GR" dirty="0" smtClean="0"/>
              <a:t>ανθρώπους, συνήθως από τους γονείς, αλλά μπορεί και άλλοι κυρίαρχοι </a:t>
            </a:r>
            <a:r>
              <a:rPr lang="el-GR" dirty="0"/>
              <a:t>στη ζωή </a:t>
            </a:r>
            <a:r>
              <a:rPr lang="el-GR" dirty="0" smtClean="0"/>
              <a:t>τους, </a:t>
            </a:r>
            <a:r>
              <a:rPr lang="el-GR" dirty="0"/>
              <a:t>με μεγάλη εξουσία πάνω </a:t>
            </a:r>
            <a:r>
              <a:rPr lang="el-GR" dirty="0" smtClean="0"/>
              <a:t>τους </a:t>
            </a:r>
            <a:r>
              <a:rPr lang="el-GR" dirty="0"/>
              <a:t>που να μην </a:t>
            </a:r>
            <a:r>
              <a:rPr lang="el-GR" dirty="0" smtClean="0"/>
              <a:t>τους αφήνουν περιθώριο </a:t>
            </a:r>
            <a:r>
              <a:rPr lang="el-GR" dirty="0"/>
              <a:t>επιλογής. </a:t>
            </a:r>
            <a:r>
              <a:rPr lang="el-GR" dirty="0" smtClean="0"/>
              <a:t>Ουσιαστικά επαναλαμβάνουν τα πρότυπα ταυτότητας άλλων. Ως ενήλικες χαρακτηρίζονται </a:t>
            </a:r>
            <a:r>
              <a:rPr lang="el-GR" dirty="0"/>
              <a:t>από </a:t>
            </a:r>
            <a:r>
              <a:rPr lang="el-GR" dirty="0" smtClean="0"/>
              <a:t>σχέσεις εξάρτησης, </a:t>
            </a:r>
            <a:r>
              <a:rPr lang="el-GR" dirty="0"/>
              <a:t>έλλειψη αυτονομίας, χαμηλή αυτοεκτίμηση, αδυναμία πραγματοποίησης πνευματικών </a:t>
            </a:r>
            <a:r>
              <a:rPr lang="el-GR" dirty="0" smtClean="0"/>
              <a:t>έργων. Δεν παίρνουν πρωτοβουλίες και υιοθετούν στερεοτυπικές συμπεριφορές ευκολότερα. </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2834848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b="1" dirty="0"/>
              <a:t>3. </a:t>
            </a:r>
            <a:r>
              <a:rPr lang="el-GR" b="1" dirty="0" smtClean="0"/>
              <a:t>Αναστολή ταυτότητας=Το </a:t>
            </a:r>
            <a:r>
              <a:rPr lang="el-GR" b="1" dirty="0"/>
              <a:t>παρατεταμένο μορατόριουμ</a:t>
            </a:r>
            <a:r>
              <a:rPr lang="el-GR" dirty="0"/>
              <a:t/>
            </a:r>
            <a:br>
              <a:rPr lang="el-GR" dirty="0"/>
            </a:br>
            <a:endParaRPr lang="el-GR" dirty="0" smtClean="0"/>
          </a:p>
          <a:p>
            <a:pPr marL="0" indent="0">
              <a:buNone/>
            </a:pPr>
            <a:r>
              <a:rPr lang="el-GR" dirty="0" smtClean="0"/>
              <a:t>Οι έφηβοι αυτοί εξερευνούν ενεργητικά και αδιάκοπα. Αναζητούν νέες δυνατότητες, ιδέες, λύσεις χωρίς όμως να καταλήγουν ώστε να αποκτήσουν σταθερότητα. Ως ενήλικας ένας άνθρωπος με τέτοια ταυτότητα χαρακτηρίζεται </a:t>
            </a:r>
            <a:r>
              <a:rPr lang="el-GR" dirty="0"/>
              <a:t>από </a:t>
            </a:r>
            <a:r>
              <a:rPr lang="el-GR" dirty="0" smtClean="0"/>
              <a:t>έντονο άγχος. Κυρίως δυσκολεύεται </a:t>
            </a:r>
            <a:r>
              <a:rPr lang="el-GR" dirty="0"/>
              <a:t>να εμπιστευθεί τον εαυτό του να προχωρήσει σε </a:t>
            </a:r>
            <a:r>
              <a:rPr lang="el-GR" dirty="0" smtClean="0"/>
              <a:t>σίγουρες επιλογές. Έτσι, συνήθως παραμένει </a:t>
            </a:r>
            <a:r>
              <a:rPr lang="el-GR" dirty="0"/>
              <a:t>στάσιμος σε μία </a:t>
            </a:r>
            <a:r>
              <a:rPr lang="el-GR" dirty="0" smtClean="0"/>
              <a:t>κατάσταση και αναβάλλει κάθε νέο ξεκίνημα (επίπλαστη κατάσταση ασφάλειας), ματαιώνει πολλές φορές </a:t>
            </a:r>
            <a:r>
              <a:rPr lang="el-GR" dirty="0"/>
              <a:t>ή </a:t>
            </a:r>
            <a:r>
              <a:rPr lang="el-GR" dirty="0" smtClean="0"/>
              <a:t>αλλάζει </a:t>
            </a:r>
            <a:r>
              <a:rPr lang="el-GR" dirty="0"/>
              <a:t>διαρκώς </a:t>
            </a:r>
            <a:r>
              <a:rPr lang="el-GR" dirty="0" smtClean="0"/>
              <a:t>ρόλους ενώ δεν ολοκληρώνει όσα σχεδιάζει.</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2536772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b="1" dirty="0"/>
              <a:t>4. </a:t>
            </a:r>
            <a:r>
              <a:rPr lang="el-GR" b="1" dirty="0" smtClean="0"/>
              <a:t>Διάχυση ταυτότητας=Η </a:t>
            </a:r>
            <a:r>
              <a:rPr lang="el-GR" b="1" dirty="0"/>
              <a:t>σύγχυση </a:t>
            </a:r>
            <a:r>
              <a:rPr lang="el-GR" b="1" dirty="0" smtClean="0"/>
              <a:t>ρόλων</a:t>
            </a:r>
          </a:p>
          <a:p>
            <a:pPr marL="0" indent="0">
              <a:buNone/>
            </a:pPr>
            <a:r>
              <a:rPr lang="el-GR" dirty="0"/>
              <a:t/>
            </a:r>
            <a:br>
              <a:rPr lang="el-GR" dirty="0"/>
            </a:br>
            <a:r>
              <a:rPr lang="el-GR" dirty="0" smtClean="0"/>
              <a:t>Δεν έχουν εξερευνήσει και δεν έχουν δεσμευθεί σε κάποια ταυτότητα, με αποτέλεσμα να αλλάζουν ρόλους και αναλαμβάνουν κυνική στάση απέναντι στα πράγματα. Από </a:t>
            </a:r>
            <a:r>
              <a:rPr lang="el-GR" dirty="0"/>
              <a:t>τη σύγχυση ρόλων πηγάζει μία συνεχή αμφισβήτηση για τον εαυτό, </a:t>
            </a:r>
            <a:r>
              <a:rPr lang="el-GR" dirty="0" smtClean="0"/>
              <a:t>αίσθημα </a:t>
            </a:r>
            <a:r>
              <a:rPr lang="el-GR" dirty="0"/>
              <a:t>ανασφάλειας και </a:t>
            </a:r>
            <a:r>
              <a:rPr lang="el-GR" dirty="0" smtClean="0"/>
              <a:t>άγχους. Τα ζητήματα αυτά ως ενήλικας επιχειρεί να τα καλύψει με  βραχυπρόθεσμες επιλογές, που δίνουν για λίγο νόημα και κάποια αυτοπεποίθηση, αλλά είναι όλα επιφανειακά. Οι σχέσεις του είναι περισσότερο επιφανειακές </a:t>
            </a:r>
            <a:r>
              <a:rPr lang="el-GR" dirty="0"/>
              <a:t>και τυπικές </a:t>
            </a:r>
            <a:r>
              <a:rPr lang="el-GR" dirty="0" smtClean="0"/>
              <a:t>γιατί έχει για αυτόν μεγαλύτερη </a:t>
            </a:r>
            <a:r>
              <a:rPr lang="el-GR" dirty="0"/>
              <a:t>αξία </a:t>
            </a:r>
            <a:r>
              <a:rPr lang="el-GR" dirty="0" smtClean="0"/>
              <a:t>ο </a:t>
            </a:r>
            <a:r>
              <a:rPr lang="el-GR" dirty="0"/>
              <a:t>εαυτός του παρά ο </a:t>
            </a:r>
            <a:r>
              <a:rPr lang="el-GR" dirty="0" smtClean="0"/>
              <a:t>άλλος.</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2042090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Δραστηριότητα</a:t>
            </a:r>
            <a:endParaRPr lang="el-GR"/>
          </a:p>
        </p:txBody>
      </p:sp>
      <p:sp>
        <p:nvSpPr>
          <p:cNvPr id="3" name="2 - Θέση περιεχομένου"/>
          <p:cNvSpPr>
            <a:spLocks noGrp="1"/>
          </p:cNvSpPr>
          <p:nvPr>
            <p:ph idx="1"/>
          </p:nvPr>
        </p:nvSpPr>
        <p:spPr/>
        <p:txBody>
          <a:bodyPr>
            <a:normAutofit/>
          </a:bodyPr>
          <a:lstStyle/>
          <a:p>
            <a:pPr>
              <a:buNone/>
            </a:pPr>
            <a:r>
              <a:rPr lang="el-GR" dirty="0" smtClean="0"/>
              <a:t> </a:t>
            </a:r>
          </a:p>
          <a:p>
            <a:r>
              <a:rPr lang="el-GR" dirty="0" smtClean="0"/>
              <a:t>Σκέψου και κατάγραψε πόσες </a:t>
            </a:r>
            <a:r>
              <a:rPr lang="el-GR" dirty="0" err="1" smtClean="0"/>
              <a:t>ταυτοτικές</a:t>
            </a:r>
            <a:r>
              <a:rPr lang="el-GR" dirty="0" smtClean="0"/>
              <a:t> φωνές έχεις μέσα σου και προσπάθησε να θυμηθείς ένα ή περισσότερα περιστατικά που στον εαυτό </a:t>
            </a:r>
            <a:r>
              <a:rPr lang="el-GR" dirty="0" err="1" smtClean="0"/>
              <a:t>διαλέχθηκαν</a:t>
            </a:r>
            <a:r>
              <a:rPr lang="el-GR" dirty="0" smtClean="0"/>
              <a:t> ή συγκρούσθηκαν αυτές οι φωνές.</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7000"/>
            <a:lum/>
          </a:blip>
          <a:srcRect/>
          <a:stretch>
            <a:fillRect l="-11000" r="-11000"/>
          </a:stretch>
        </a:blipFill>
        <a:effectLst/>
      </p:bgPr>
    </p:bg>
    <p:spTree>
      <p:nvGrpSpPr>
        <p:cNvPr id="1" name=""/>
        <p:cNvGrpSpPr/>
        <p:nvPr/>
      </p:nvGrpSpPr>
      <p:grpSpPr>
        <a:xfrm>
          <a:off x="0" y="0"/>
          <a:ext cx="0" cy="0"/>
          <a:chOff x="0" y="0"/>
          <a:chExt cx="0" cy="0"/>
        </a:xfrm>
      </p:grpSpPr>
      <p:sp>
        <p:nvSpPr>
          <p:cNvPr id="6" name="5 - Έλλειψη"/>
          <p:cNvSpPr/>
          <p:nvPr/>
        </p:nvSpPr>
        <p:spPr>
          <a:xfrm>
            <a:off x="251520" y="260648"/>
            <a:ext cx="1656184" cy="151216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t>ΠΑΙΔΙΚΗ ΗΛΙΚΙΑ</a:t>
            </a:r>
            <a:endParaRPr lang="el-GR" sz="2000" dirty="0"/>
          </a:p>
        </p:txBody>
      </p:sp>
      <p:sp>
        <p:nvSpPr>
          <p:cNvPr id="7" name="6 - TextBox"/>
          <p:cNvSpPr txBox="1"/>
          <p:nvPr/>
        </p:nvSpPr>
        <p:spPr>
          <a:xfrm>
            <a:off x="2051720" y="692696"/>
            <a:ext cx="6912768" cy="523220"/>
          </a:xfrm>
          <a:prstGeom prst="rect">
            <a:avLst/>
          </a:prstGeom>
          <a:noFill/>
        </p:spPr>
        <p:txBody>
          <a:bodyPr wrap="square" rtlCol="0">
            <a:spAutoFit/>
          </a:bodyPr>
          <a:lstStyle/>
          <a:p>
            <a:r>
              <a:rPr lang="el-GR" sz="2800" dirty="0" err="1" smtClean="0"/>
              <a:t>Ετεροπροσδιορίζεται</a:t>
            </a:r>
            <a:r>
              <a:rPr lang="el-GR" sz="2800" dirty="0" smtClean="0"/>
              <a:t> σε σχέση με τους γονείς</a:t>
            </a:r>
            <a:endParaRPr lang="el-GR" sz="2800" dirty="0"/>
          </a:p>
        </p:txBody>
      </p:sp>
      <p:sp>
        <p:nvSpPr>
          <p:cNvPr id="8" name="7 - Έλλειψη"/>
          <p:cNvSpPr/>
          <p:nvPr/>
        </p:nvSpPr>
        <p:spPr>
          <a:xfrm>
            <a:off x="179512" y="2924944"/>
            <a:ext cx="2016224" cy="187220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ΕΦΗΒΙΚΗ  ΗΛΙΚΙΑ</a:t>
            </a:r>
            <a:endParaRPr lang="el-GR" sz="2400" dirty="0"/>
          </a:p>
        </p:txBody>
      </p:sp>
      <p:sp>
        <p:nvSpPr>
          <p:cNvPr id="9" name="8 - TextBox"/>
          <p:cNvSpPr txBox="1"/>
          <p:nvPr/>
        </p:nvSpPr>
        <p:spPr>
          <a:xfrm>
            <a:off x="2123728" y="1988840"/>
            <a:ext cx="7020272" cy="4154984"/>
          </a:xfrm>
          <a:prstGeom prst="rect">
            <a:avLst/>
          </a:prstGeom>
          <a:noFill/>
        </p:spPr>
        <p:txBody>
          <a:bodyPr wrap="square" rtlCol="0">
            <a:spAutoFit/>
          </a:bodyPr>
          <a:lstStyle/>
          <a:p>
            <a:pPr algn="ctr">
              <a:buNone/>
            </a:pPr>
            <a:r>
              <a:rPr lang="el-GR" sz="2400" dirty="0" smtClean="0"/>
              <a:t>Αναζητά την ταυτότητά του , σύμφωνα με τον </a:t>
            </a:r>
            <a:r>
              <a:rPr lang="en-US" sz="2400" dirty="0" smtClean="0"/>
              <a:t>Erik Erikson </a:t>
            </a:r>
            <a:r>
              <a:rPr lang="el-GR" sz="2400" dirty="0" smtClean="0"/>
              <a:t>με πρωταγωνιστή πια τον ίδιο. Όχι τόσο μέσα από τον μηχανισμό αλληλεπίδρασης με τον αντικειμενικό εξωτερικό κόσμο, που ενεργείται με βάση τις εγγενείς λειτουργίες της αφομοίωσης και της συμμόρφωσης (</a:t>
            </a:r>
            <a:r>
              <a:rPr lang="en-US" sz="2400" dirty="0" smtClean="0"/>
              <a:t>Piaget J</a:t>
            </a:r>
            <a:r>
              <a:rPr lang="el-GR" sz="2400" dirty="0" smtClean="0"/>
              <a:t>.  1973), όσο μέσα από </a:t>
            </a:r>
            <a:r>
              <a:rPr lang="el-GR" sz="2400" u="sng" dirty="0" smtClean="0"/>
              <a:t>εγγενώς αναγώγιμες υποκειμενικές και </a:t>
            </a:r>
            <a:r>
              <a:rPr lang="el-GR" sz="2400" u="sng" dirty="0" err="1" smtClean="0"/>
              <a:t>διυποκειμενικές</a:t>
            </a:r>
            <a:r>
              <a:rPr lang="el-GR" sz="2400" u="sng" dirty="0" smtClean="0"/>
              <a:t>, συνειδητές καταστάσεις </a:t>
            </a:r>
            <a:r>
              <a:rPr lang="el-GR" sz="2400" dirty="0" smtClean="0"/>
              <a:t>που κάνουν τον άνθρωπο ευέλικτο και ικανό να ζει και να λειτουργεί σε ένα πλούσιο δομημένο, μεταβαλλόμενο περιβάλλον (</a:t>
            </a:r>
            <a:r>
              <a:rPr lang="el-GR" sz="2400" dirty="0" err="1" smtClean="0"/>
              <a:t>Πουρκός</a:t>
            </a:r>
            <a:r>
              <a:rPr lang="el-GR" sz="2400" dirty="0" smtClean="0"/>
              <a:t>, 2003, </a:t>
            </a:r>
            <a:r>
              <a:rPr lang="el-GR" sz="2400" dirty="0" err="1" smtClean="0"/>
              <a:t>σσ</a:t>
            </a:r>
            <a:r>
              <a:rPr lang="el-GR" sz="2400" dirty="0" smtClean="0"/>
              <a:t>. 44-47)</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000"/>
            <a:lum/>
          </a:blip>
          <a:srcRect/>
          <a:stretch>
            <a:fillRect l="-2000" r="-2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052736"/>
            <a:ext cx="8229600" cy="1143000"/>
          </a:xfrm>
        </p:spPr>
        <p:txBody>
          <a:bodyPr>
            <a:normAutofit fontScale="90000"/>
          </a:bodyPr>
          <a:lstStyle/>
          <a:p>
            <a:r>
              <a:rPr lang="en-US" dirty="0" smtClean="0"/>
              <a:t>Erik Erikson </a:t>
            </a:r>
            <a:r>
              <a:rPr lang="el-GR" dirty="0" smtClean="0"/>
              <a:t>και 8 κύκλοι ζωής με το διπολικό ζεύγος των αντίθετων εννοιών και οκτώ βασικές αρετές</a:t>
            </a:r>
            <a:endParaRPr lang="el-GR" dirty="0"/>
          </a:p>
        </p:txBody>
      </p:sp>
      <p:sp>
        <p:nvSpPr>
          <p:cNvPr id="3" name="Θέση περιεχομένου 2"/>
          <p:cNvSpPr>
            <a:spLocks noGrp="1"/>
          </p:cNvSpPr>
          <p:nvPr>
            <p:ph idx="1"/>
          </p:nvPr>
        </p:nvSpPr>
        <p:spPr>
          <a:xfrm>
            <a:off x="457200" y="3429000"/>
            <a:ext cx="8229600" cy="2697163"/>
          </a:xfrm>
        </p:spPr>
        <p:txBody>
          <a:bodyPr>
            <a:normAutofit/>
          </a:bodyPr>
          <a:lstStyle/>
          <a:p>
            <a:pPr marL="0" indent="0" algn="ctr">
              <a:buNone/>
            </a:pPr>
            <a:r>
              <a:rPr lang="el-GR" dirty="0" smtClean="0"/>
              <a:t>Μελέτη </a:t>
            </a:r>
          </a:p>
          <a:p>
            <a:pPr marL="0" indent="0" algn="ctr">
              <a:buNone/>
            </a:pPr>
            <a:r>
              <a:rPr lang="el-GR" sz="2400" b="1" dirty="0" err="1" smtClean="0"/>
              <a:t>Περσελής</a:t>
            </a:r>
            <a:r>
              <a:rPr lang="el-GR" sz="2400" b="1" dirty="0" smtClean="0"/>
              <a:t>, Ε. Π. (2007). </a:t>
            </a:r>
            <a:r>
              <a:rPr lang="el-GR" sz="2400" b="1" i="1" dirty="0" smtClean="0"/>
              <a:t>Θεωρίες θρησκευτικής Ανάπτυξης και Αγωγής</a:t>
            </a:r>
            <a:r>
              <a:rPr lang="el-GR" sz="2400" b="1" dirty="0" smtClean="0"/>
              <a:t>. Αθήνα: Γρηγόρης</a:t>
            </a:r>
          </a:p>
          <a:p>
            <a:pPr marL="0" indent="0" algn="ctr">
              <a:buNone/>
            </a:pPr>
            <a:r>
              <a:rPr lang="el-GR" dirty="0" smtClean="0"/>
              <a:t>και ερχόμαστε για συζήτηση</a:t>
            </a:r>
          </a:p>
          <a:p>
            <a:pPr marL="0" indent="0" algn="ctr">
              <a:buNone/>
            </a:pPr>
            <a:r>
              <a:rPr lang="el-GR" dirty="0" smtClean="0"/>
              <a:t>30΄</a:t>
            </a:r>
            <a:endParaRPr lang="el-GR" dirty="0"/>
          </a:p>
        </p:txBody>
      </p:sp>
      <p:sp>
        <p:nvSpPr>
          <p:cNvPr id="4" name="Θέση υποσέλιδου 3"/>
          <p:cNvSpPr>
            <a:spLocks noGrp="1"/>
          </p:cNvSpPr>
          <p:nvPr>
            <p:ph type="ftr" sz="quarter" idx="11"/>
          </p:nvPr>
        </p:nvSpPr>
        <p:spPr/>
        <p:txBody>
          <a:bodyPr/>
          <a:lstStyle/>
          <a:p>
            <a:r>
              <a:rPr lang="el-GR" smtClean="0"/>
              <a:t>Παιδαγωγικές Επιστήμες και θρησκευτική ταυτότητα     Μάριος Κουκουνάρας Λιάγκης</a:t>
            </a:r>
            <a:endParaRPr lang="el-GR"/>
          </a:p>
        </p:txBody>
      </p:sp>
    </p:spTree>
    <p:extLst>
      <p:ext uri="{BB962C8B-B14F-4D97-AF65-F5344CB8AC3E}">
        <p14:creationId xmlns:p14="http://schemas.microsoft.com/office/powerpoint/2010/main" val="2175848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Τι αλλαγές παρατηρείτε τώρα ότι έγιναν στην εφηβεία σας;</a:t>
            </a:r>
          </a:p>
          <a:p>
            <a:endParaRPr lang="el-GR" dirty="0"/>
          </a:p>
        </p:txBody>
      </p:sp>
      <p:sp>
        <p:nvSpPr>
          <p:cNvPr id="4" name="3 - Θέση υποσέλιδου"/>
          <p:cNvSpPr>
            <a:spLocks noGrp="1"/>
          </p:cNvSpPr>
          <p:nvPr>
            <p:ph type="ftr" sz="quarter" idx="11"/>
          </p:nvPr>
        </p:nvSpPr>
        <p:spPr/>
        <p:txBody>
          <a:bodyPr/>
          <a:lstStyle/>
          <a:p>
            <a:r>
              <a:rPr lang="el-GR" dirty="0" smtClean="0"/>
              <a:t>Θρησκευτική Ανάπτυξη του παιδιού και του εφήβου Μάριος Κουκουνάρας Λιάγκης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7000"/>
            <a:lum/>
          </a:blip>
          <a:srcRect/>
          <a:stretch>
            <a:fillRect/>
          </a:stretch>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404664"/>
            <a:ext cx="8661648" cy="1143000"/>
          </a:xfrm>
        </p:spPr>
        <p:txBody>
          <a:bodyPr>
            <a:noAutofit/>
          </a:bodyPr>
          <a:lstStyle/>
          <a:p>
            <a:r>
              <a:rPr lang="el-GR" sz="3200" b="1" dirty="0" smtClean="0"/>
              <a:t>έφηβος </a:t>
            </a:r>
            <a:r>
              <a:rPr lang="el-GR" sz="3200" dirty="0" smtClean="0"/>
              <a:t>= κρίσης </a:t>
            </a:r>
            <a:r>
              <a:rPr lang="el-GR" sz="3200" dirty="0"/>
              <a:t>της </a:t>
            </a:r>
            <a:r>
              <a:rPr lang="el-GR" sz="3200" dirty="0" smtClean="0"/>
              <a:t>ταυτότητας       να ανακαλύψει </a:t>
            </a:r>
            <a:r>
              <a:rPr lang="el-GR" sz="3200" dirty="0"/>
              <a:t>τον εαυτό του, το εγώ από το μη </a:t>
            </a:r>
            <a:r>
              <a:rPr lang="el-GR" sz="3200" dirty="0" smtClean="0"/>
              <a:t>εγώ </a:t>
            </a:r>
            <a:endParaRPr lang="el-GR" sz="3200" dirty="0"/>
          </a:p>
        </p:txBody>
      </p:sp>
      <p:sp>
        <p:nvSpPr>
          <p:cNvPr id="5" name="4 - Δεξιό βέλος"/>
          <p:cNvSpPr/>
          <p:nvPr/>
        </p:nvSpPr>
        <p:spPr>
          <a:xfrm>
            <a:off x="6804248" y="62068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a:t>
            </a:r>
            <a:endParaRPr lang="el-GR" dirty="0"/>
          </a:p>
        </p:txBody>
      </p:sp>
      <p:sp>
        <p:nvSpPr>
          <p:cNvPr id="8" name="7 - TextBox"/>
          <p:cNvSpPr txBox="1"/>
          <p:nvPr/>
        </p:nvSpPr>
        <p:spPr>
          <a:xfrm>
            <a:off x="179512" y="2132856"/>
            <a:ext cx="8712968" cy="4031873"/>
          </a:xfrm>
          <a:prstGeom prst="rect">
            <a:avLst/>
          </a:prstGeom>
          <a:noFill/>
          <a:ln w="6350">
            <a:solidFill>
              <a:schemeClr val="tx1"/>
            </a:solidFill>
          </a:ln>
        </p:spPr>
        <p:txBody>
          <a:bodyPr wrap="square" rtlCol="0">
            <a:spAutoFit/>
          </a:bodyPr>
          <a:lstStyle/>
          <a:p>
            <a:pPr algn="ctr"/>
            <a:r>
              <a:rPr lang="el-GR" sz="2800" dirty="0"/>
              <a:t>Μ</a:t>
            </a:r>
            <a:r>
              <a:rPr lang="el-GR" sz="2800" dirty="0" smtClean="0"/>
              <a:t>ετατρέπει </a:t>
            </a:r>
            <a:r>
              <a:rPr lang="el-GR" sz="2800" dirty="0"/>
              <a:t>τον νέο σε ένα άλλο </a:t>
            </a:r>
            <a:r>
              <a:rPr lang="el-GR" sz="2800" dirty="0" smtClean="0"/>
              <a:t>άνθρωπο: </a:t>
            </a:r>
          </a:p>
          <a:p>
            <a:pPr marL="514350" indent="-514350" algn="just">
              <a:buAutoNum type="arabicParenR"/>
            </a:pPr>
            <a:r>
              <a:rPr lang="el-GR" sz="2400" dirty="0" smtClean="0"/>
              <a:t>σύγκρουση </a:t>
            </a:r>
            <a:r>
              <a:rPr lang="el-GR" sz="2400" dirty="0"/>
              <a:t>ανάμεσα στο παρελθόν και το μέλλον του, σε αυτό που ήταν (παιδί) και αυτό που θα γίνει (ενήλικας), </a:t>
            </a:r>
            <a:endParaRPr lang="el-GR" sz="2400" dirty="0" smtClean="0"/>
          </a:p>
          <a:p>
            <a:pPr marL="514350" indent="-514350" algn="just">
              <a:buAutoNum type="arabicParenR"/>
            </a:pPr>
            <a:r>
              <a:rPr lang="el-GR" sz="2400" dirty="0" smtClean="0"/>
              <a:t>σύγκρουση στους </a:t>
            </a:r>
            <a:r>
              <a:rPr lang="el-GR" sz="2400" dirty="0"/>
              <a:t>κοινωνικούς ρόλους που έχει και θα αποκτήσει και </a:t>
            </a:r>
            <a:endParaRPr lang="el-GR" sz="2400" dirty="0" smtClean="0"/>
          </a:p>
          <a:p>
            <a:pPr marL="514350" indent="-514350" algn="just">
              <a:buAutoNum type="arabicParenR"/>
            </a:pPr>
            <a:r>
              <a:rPr lang="el-GR" sz="2400" dirty="0" smtClean="0"/>
              <a:t>ανησυχία να </a:t>
            </a:r>
            <a:r>
              <a:rPr lang="el-GR" sz="2400" dirty="0"/>
              <a:t>βρει ποιος είναι και τι θέλει σε σχέση με άλλους πια και όχι τόσο με τους γονείς </a:t>
            </a:r>
            <a:r>
              <a:rPr lang="el-GR" sz="2400" dirty="0" smtClean="0"/>
              <a:t>του </a:t>
            </a:r>
            <a:r>
              <a:rPr lang="el-GR" sz="1600" dirty="0" smtClean="0"/>
              <a:t>(</a:t>
            </a:r>
            <a:r>
              <a:rPr lang="el-GR" sz="1600" dirty="0" err="1" smtClean="0"/>
              <a:t>Περσελής</a:t>
            </a:r>
            <a:r>
              <a:rPr lang="el-GR" sz="1600" dirty="0"/>
              <a:t>, 2007, </a:t>
            </a:r>
            <a:r>
              <a:rPr lang="el-GR" sz="1600" dirty="0" err="1"/>
              <a:t>σσ</a:t>
            </a:r>
            <a:r>
              <a:rPr lang="el-GR" sz="1600" dirty="0"/>
              <a:t>. 29-33</a:t>
            </a:r>
            <a:r>
              <a:rPr lang="el-GR" sz="1600" dirty="0" smtClean="0"/>
              <a:t>) </a:t>
            </a:r>
            <a:endParaRPr lang="el-GR" sz="2400" dirty="0" smtClean="0"/>
          </a:p>
          <a:p>
            <a:pPr algn="ctr"/>
            <a:r>
              <a:rPr lang="el-GR" sz="2800" b="1" dirty="0" smtClean="0"/>
              <a:t>Αντίληψη του εαυτο</a:t>
            </a:r>
            <a:r>
              <a:rPr lang="el-GR" sz="2800" b="1" dirty="0"/>
              <a:t>ύ</a:t>
            </a:r>
            <a:r>
              <a:rPr lang="el-GR" sz="2800" b="1" dirty="0" smtClean="0"/>
              <a:t> του = να απαιτήσει άμεση και ενεργό αυτοσυνειδησία του εαυτού του, αλλά ταυτόχρονα να την </a:t>
            </a:r>
            <a:r>
              <a:rPr lang="el-GR" sz="2800" b="1" dirty="0" err="1" smtClean="0"/>
              <a:t>αναδιαπραγματευθεί</a:t>
            </a:r>
            <a:r>
              <a:rPr lang="el-GR" sz="2800" b="1" dirty="0" smtClean="0"/>
              <a:t> </a:t>
            </a:r>
            <a:endParaRPr lang="el-GR" sz="2800" b="1" dirty="0"/>
          </a:p>
        </p:txBody>
      </p:sp>
      <p:sp>
        <p:nvSpPr>
          <p:cNvPr id="9" name="8 - Βέλος προς τα κάτω"/>
          <p:cNvSpPr/>
          <p:nvPr/>
        </p:nvSpPr>
        <p:spPr>
          <a:xfrm>
            <a:off x="3851920" y="1484784"/>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Ελλειψοειδής επεξήγηση"/>
          <p:cNvSpPr/>
          <p:nvPr/>
        </p:nvSpPr>
        <p:spPr>
          <a:xfrm>
            <a:off x="6300192" y="0"/>
            <a:ext cx="2664296" cy="1368152"/>
          </a:xfrm>
          <a:prstGeom prst="wedgeEllipseCallout">
            <a:avLst>
              <a:gd name="adj1" fmla="val -146998"/>
              <a:gd name="adj2" fmla="val 6626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Ποιος  είναι ο άλλος; </a:t>
            </a:r>
            <a:endParaRPr lang="el-GR" sz="2400" dirty="0">
              <a:solidFill>
                <a:schemeClr val="tx1"/>
              </a:solidFill>
            </a:endParaRPr>
          </a:p>
        </p:txBody>
      </p:sp>
      <p:sp>
        <p:nvSpPr>
          <p:cNvPr id="5" name="4 - TextBox"/>
          <p:cNvSpPr txBox="1"/>
          <p:nvPr/>
        </p:nvSpPr>
        <p:spPr>
          <a:xfrm>
            <a:off x="251520" y="188640"/>
            <a:ext cx="6264696" cy="3785652"/>
          </a:xfrm>
          <a:prstGeom prst="rect">
            <a:avLst/>
          </a:prstGeom>
          <a:noFill/>
        </p:spPr>
        <p:txBody>
          <a:bodyPr wrap="square" rtlCol="0">
            <a:spAutoFit/>
          </a:bodyPr>
          <a:lstStyle/>
          <a:p>
            <a:r>
              <a:rPr lang="el-GR" sz="2400" dirty="0" smtClean="0"/>
              <a:t>Η </a:t>
            </a:r>
            <a:r>
              <a:rPr lang="el-GR" sz="2400" b="1" dirty="0" smtClean="0"/>
              <a:t>διαμόρφωση ταυτότητας  </a:t>
            </a:r>
            <a:r>
              <a:rPr lang="el-GR" sz="2400" dirty="0" smtClean="0"/>
              <a:t>προκύπτει </a:t>
            </a:r>
            <a:r>
              <a:rPr lang="el-GR" sz="2400" dirty="0"/>
              <a:t>από την πεποίθηση του ατόμου στην εσωτερική ομοιότητα και στη συνέχεια της σημασίας του ίδιου για τους </a:t>
            </a:r>
            <a:r>
              <a:rPr lang="el-GR" sz="2400" dirty="0" smtClean="0"/>
              <a:t>άλλους</a:t>
            </a:r>
          </a:p>
          <a:p>
            <a:endParaRPr lang="el-GR" sz="2400" dirty="0" smtClean="0"/>
          </a:p>
          <a:p>
            <a:r>
              <a:rPr lang="el-GR" sz="2400" dirty="0" smtClean="0"/>
              <a:t>Ο </a:t>
            </a:r>
            <a:r>
              <a:rPr lang="el-GR" sz="2400" dirty="0"/>
              <a:t>άλλος στην πρώτη εφηβεία είναι φίλος ή εχθρός, αλλά πάντα κριτήριο διαμόρφωσης του Εγώ είτε μέσω της ταύτισης είτε μέσω της διαφοροποίησης (</a:t>
            </a:r>
            <a:r>
              <a:rPr lang="el-GR" sz="2400" dirty="0" err="1"/>
              <a:t>Erikson</a:t>
            </a:r>
            <a:r>
              <a:rPr lang="el-GR" sz="2400" dirty="0"/>
              <a:t>, 1990, </a:t>
            </a:r>
            <a:r>
              <a:rPr lang="el-GR" sz="2400" dirty="0" err="1"/>
              <a:t>σσ</a:t>
            </a:r>
            <a:r>
              <a:rPr lang="el-GR" sz="2400" dirty="0"/>
              <a:t>. 274-275</a:t>
            </a:r>
            <a:r>
              <a:rPr lang="el-GR" sz="2400" dirty="0" smtClean="0"/>
              <a:t>)</a:t>
            </a:r>
          </a:p>
          <a:p>
            <a:endParaRPr lang="el-GR" sz="2400" dirty="0" smtClean="0"/>
          </a:p>
        </p:txBody>
      </p:sp>
      <p:sp>
        <p:nvSpPr>
          <p:cNvPr id="8" name="7 - Ελλειψοειδής επεξήγηση"/>
          <p:cNvSpPr/>
          <p:nvPr/>
        </p:nvSpPr>
        <p:spPr>
          <a:xfrm>
            <a:off x="6588224" y="1556792"/>
            <a:ext cx="2555776" cy="1944216"/>
          </a:xfrm>
          <a:prstGeom prst="wedgeEllipseCallout">
            <a:avLst>
              <a:gd name="adj1" fmla="val -71654"/>
              <a:gd name="adj2" fmla="val 442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tx1"/>
                </a:solidFill>
              </a:rPr>
              <a:t>Ποιος είναι το ΕΓΩ;</a:t>
            </a:r>
            <a:endParaRPr lang="el-GR" sz="2800" dirty="0">
              <a:solidFill>
                <a:schemeClr val="tx1"/>
              </a:solidFill>
            </a:endParaRPr>
          </a:p>
        </p:txBody>
      </p:sp>
      <p:sp>
        <p:nvSpPr>
          <p:cNvPr id="9" name="8 - TextBox"/>
          <p:cNvSpPr txBox="1"/>
          <p:nvPr/>
        </p:nvSpPr>
        <p:spPr>
          <a:xfrm>
            <a:off x="755576" y="4437112"/>
            <a:ext cx="7704856" cy="1846659"/>
          </a:xfrm>
          <a:prstGeom prst="rect">
            <a:avLst/>
          </a:prstGeom>
          <a:noFill/>
        </p:spPr>
        <p:txBody>
          <a:bodyPr wrap="square" rtlCol="0">
            <a:spAutoFit/>
          </a:bodyPr>
          <a:lstStyle/>
          <a:p>
            <a:r>
              <a:rPr lang="el-GR" sz="2400" dirty="0" smtClean="0"/>
              <a:t>Το απρόσβλητο Εγώ, που είναι το κέντρο του κόσμου δείχνει να έχει απόλυτη ανάγκη για κομφορμισμό και αναγνώριση από τους άλλους, ενώ την ίδια ώρα απορρίπτει κάθε μη συμβατική ομάδα ανθρώπων (</a:t>
            </a:r>
            <a:r>
              <a:rPr lang="el-GR" sz="2400" dirty="0" err="1" smtClean="0"/>
              <a:t>Loevinger</a:t>
            </a:r>
            <a:r>
              <a:rPr lang="el-GR" sz="2400" dirty="0" smtClean="0"/>
              <a:t> 1997)</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Ποιο πρόσωπο ή ποια πρόσωπα ήταν τα πιο σημαντικά στην εφηβεία;</a:t>
            </a:r>
          </a:p>
          <a:p>
            <a:r>
              <a:rPr lang="el-GR" dirty="0" smtClean="0"/>
              <a:t>Γιατί;</a:t>
            </a:r>
          </a:p>
          <a:p>
            <a:r>
              <a:rPr lang="el-GR" dirty="0" smtClean="0"/>
              <a:t>Ταυτοποίηση ή διαφοροποίηση;</a:t>
            </a:r>
          </a:p>
          <a:p>
            <a:r>
              <a:rPr lang="el-GR" dirty="0" smtClean="0"/>
              <a:t>Ποιον ή ποιαν απορρίπτατε;</a:t>
            </a:r>
            <a:endParaRPr lang="el-GR" dirty="0"/>
          </a:p>
        </p:txBody>
      </p:sp>
      <p:sp>
        <p:nvSpPr>
          <p:cNvPr id="4" name="3 - Θέση υποσέλιδου"/>
          <p:cNvSpPr>
            <a:spLocks noGrp="1"/>
          </p:cNvSpPr>
          <p:nvPr>
            <p:ph type="ftr" sz="quarter" idx="11"/>
          </p:nvPr>
        </p:nvSpPr>
        <p:spPr/>
        <p:txBody>
          <a:bodyPr/>
          <a:lstStyle/>
          <a:p>
            <a:r>
              <a:rPr lang="el-GR" dirty="0" smtClean="0"/>
              <a:t>Θρησκευτική ανάπτυξη του παιδιού και του εφήβου Μάριος Κουκουνάρας Λιάγκης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εαυτός είναι μόνος;</a:t>
            </a:r>
            <a:endParaRPr lang="el-GR" dirty="0"/>
          </a:p>
        </p:txBody>
      </p:sp>
      <p:sp>
        <p:nvSpPr>
          <p:cNvPr id="3" name="2 - Θέση περιεχομένου"/>
          <p:cNvSpPr>
            <a:spLocks noGrp="1"/>
          </p:cNvSpPr>
          <p:nvPr>
            <p:ph idx="1"/>
          </p:nvPr>
        </p:nvSpPr>
        <p:spPr>
          <a:xfrm>
            <a:off x="539552" y="2060848"/>
            <a:ext cx="8229600" cy="3845024"/>
          </a:xfrm>
        </p:spPr>
        <p:txBody>
          <a:bodyPr/>
          <a:lstStyle/>
          <a:p>
            <a:pPr>
              <a:buNone/>
            </a:pPr>
            <a:r>
              <a:rPr lang="el-GR" b="1" dirty="0" smtClean="0"/>
              <a:t>    Η </a:t>
            </a:r>
            <a:r>
              <a:rPr lang="el-GR" b="1" dirty="0"/>
              <a:t>έννοια του εαυτού </a:t>
            </a:r>
            <a:r>
              <a:rPr lang="el-GR" b="1" dirty="0" smtClean="0"/>
              <a:t>αναφέρεται </a:t>
            </a:r>
            <a:r>
              <a:rPr lang="el-GR" b="1" dirty="0"/>
              <a:t>σε κάτι «εσωτερικό», κάτι που συμβαίνει μέσα στο μυαλό κάθε ανθρώπου και δεν περιλαμβάνει κανένα είδος διαλεκτικής σχέσης με κάτι εξωτερικό, επικοινωνία με άλλον, εμπλοκή με </a:t>
            </a:r>
            <a:r>
              <a:rPr lang="el-GR" b="1" dirty="0" smtClean="0"/>
              <a:t>τρίτους;</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1472</Words>
  <Application>Microsoft Office PowerPoint</Application>
  <PresentationFormat>Προβολή στην οθόνη (4:3)</PresentationFormat>
  <Paragraphs>108</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Arial Black</vt:lpstr>
      <vt:lpstr>Calibri</vt:lpstr>
      <vt:lpstr>Segoe Print</vt:lpstr>
      <vt:lpstr>Θέμα του Office</vt:lpstr>
      <vt:lpstr>O Εαυτός ο χώρος και ο χρόνος</vt:lpstr>
      <vt:lpstr>Ποιοι είναι πρωταγωνιστές στον προσδιορισμό του εαυτού στην παιδική και εφηβική ηλικία;</vt:lpstr>
      <vt:lpstr>Παρουσίαση του PowerPoint</vt:lpstr>
      <vt:lpstr>Erik Erikson και 8 κύκλοι ζωής με το διπολικό ζεύγος των αντίθετων εννοιών και οκτώ βασικές αρετές</vt:lpstr>
      <vt:lpstr>Παρουσίαση του PowerPoint</vt:lpstr>
      <vt:lpstr>έφηβος = κρίσης της ταυτότητας       να ανακαλύψει τον εαυτό του, το εγώ από το μη εγώ </vt:lpstr>
      <vt:lpstr>Παρουσίαση του PowerPoint</vt:lpstr>
      <vt:lpstr>Παρουσίαση του PowerPoint</vt:lpstr>
      <vt:lpstr>Ο εαυτός είναι μόνος;</vt:lpstr>
      <vt:lpstr>Ερώτηση «Οι νόμοι των συνόρων»</vt:lpstr>
      <vt:lpstr>ο εαυτός </vt:lpstr>
      <vt:lpstr>Άλλοι μέσα στον ίδιο τον εαυτό=συνεχούς διαλόγου των ταυτοτήτων που περιλαμβάνονται στον ίδιο τον εαυτό (Hermans &amp; Hermans-Konopka, 2010)</vt:lpstr>
      <vt:lpstr>Η θεωρία του «Διαλογικού εαυτού» (H.Hermans)</vt:lpstr>
      <vt:lpstr>Ο εαυτός εκτείνεται στο χώρο και τον χρόνο (James, 1890; Rosenberg, 1979; Aron, και συν., 2005)</vt:lpstr>
      <vt:lpstr>Το θέμα είναι πώς ο εαυτός εγκολπώνεται στο χώρο και πώς ο ίδιος περιλαμβάνει τις δύο διαστάσεις την ώρα που η αβεβαιότητα και οι διαστάσεις της (πολυπλοκότητα, αμφισημία, έλλειμμα γνώσης, μη προβλεπτικότητα) είναι αυτή που κυριαρχεί και αυτήν βιώνει στα πρώτα βήματά του ως έφηβος μετά την παιδική ηλικία;</vt:lpstr>
      <vt:lpstr>Παρουσίαση του PowerPoint</vt:lpstr>
      <vt:lpstr>Φαινόμενο της διπλής πολιτισμικής ταυτότητας</vt:lpstr>
      <vt:lpstr>Ο εαυτός δεν εκτείνεται μόνο στο χώρο, αλλά και στο χρόνο</vt:lpstr>
      <vt:lpstr>Ο διαλογικός εαυτός </vt:lpstr>
      <vt:lpstr>Παρουσίαση του PowerPoint</vt:lpstr>
      <vt:lpstr>Το θέμα που προκύπτει είναι πώς ο νεαρός έφηβος θα οικοδομήσει, από νωρίς, στην ταυτότητά του τις φωνές που αποκτά χωρίς σύγχυση, παρόλες τις αντιφάσεις, τη ρευστότητα και την πολυσημία και δε θα αποξενωθεί εντελώς από τον εαυτό του διατηρώντας όλες τις φωνές αξίας των άλλων, οι οποίες του επιβάλλονται (Dryden, 2005) και δεν τον αφήνουν να πιστοποιήσει και να γνωρίσει τον εαυτό του  </vt:lpstr>
      <vt:lpstr>Η προσέγγιση του James Marcia στην ανάπτυξη της ταυτότητας</vt:lpstr>
      <vt:lpstr>Τέσσερα πρότυπα διαχείρισης της διαμόρφωσης ταυτότητας</vt:lpstr>
      <vt:lpstr>Παρουσίαση του PowerPoint</vt:lpstr>
      <vt:lpstr>Παρουσίαση του PowerPoint</vt:lpstr>
      <vt:lpstr>Παρουσίαση του PowerPoint</vt:lpstr>
      <vt:lpstr>Δραστηριότητα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Εαυτός προσωπική ταυτότητα-θρησκευτική ταυτότητα</dc:title>
  <dc:creator>USER1</dc:creator>
  <cp:lastModifiedBy>Noone</cp:lastModifiedBy>
  <cp:revision>44</cp:revision>
  <dcterms:created xsi:type="dcterms:W3CDTF">2014-04-30T05:19:22Z</dcterms:created>
  <dcterms:modified xsi:type="dcterms:W3CDTF">2020-11-04T08:45:04Z</dcterms:modified>
</cp:coreProperties>
</file>