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4"/>
  </p:notesMasterIdLst>
  <p:sldIdLst>
    <p:sldId id="256" r:id="rId2"/>
    <p:sldId id="263" r:id="rId3"/>
    <p:sldId id="277" r:id="rId4"/>
    <p:sldId id="257" r:id="rId5"/>
    <p:sldId id="278" r:id="rId6"/>
    <p:sldId id="258" r:id="rId7"/>
    <p:sldId id="279" r:id="rId8"/>
    <p:sldId id="259" r:id="rId9"/>
    <p:sldId id="283" r:id="rId10"/>
    <p:sldId id="284" r:id="rId11"/>
    <p:sldId id="285" r:id="rId12"/>
    <p:sldId id="286" r:id="rId13"/>
    <p:sldId id="287" r:id="rId14"/>
    <p:sldId id="288" r:id="rId15"/>
    <p:sldId id="289" r:id="rId16"/>
    <p:sldId id="290" r:id="rId17"/>
    <p:sldId id="291" r:id="rId18"/>
    <p:sldId id="264" r:id="rId19"/>
    <p:sldId id="265" r:id="rId20"/>
    <p:sldId id="266" r:id="rId21"/>
    <p:sldId id="292" r:id="rId22"/>
    <p:sldId id="293" r:id="rId23"/>
    <p:sldId id="267" r:id="rId24"/>
    <p:sldId id="269" r:id="rId25"/>
    <p:sldId id="270" r:id="rId26"/>
    <p:sldId id="271" r:id="rId27"/>
    <p:sldId id="272" r:id="rId28"/>
    <p:sldId id="273" r:id="rId29"/>
    <p:sldId id="274" r:id="rId30"/>
    <p:sldId id="275" r:id="rId31"/>
    <p:sldId id="276" r:id="rId32"/>
    <p:sldId id="282" r:id="rId33"/>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2" d="100"/>
          <a:sy n="82" d="100"/>
        </p:scale>
        <p:origin x="108" y="48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 Id="rId8" Type="http://schemas.openxmlformats.org/officeDocument/2006/relationships/slide" Target="slides/slide7.xml"/><Relationship Id="rId3"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 Θέση κεφαλίδας"/>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l-GR"/>
          </a:p>
        </p:txBody>
      </p:sp>
      <p:sp>
        <p:nvSpPr>
          <p:cNvPr id="3" name="2 - Θέση ημερομηνίας"/>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92FD575-3154-47A6-86FD-3E03FC5B053F}" type="datetimeFigureOut">
              <a:rPr lang="el-GR" smtClean="0"/>
              <a:pPr/>
              <a:t>15/10/2025</a:t>
            </a:fld>
            <a:endParaRPr lang="el-GR"/>
          </a:p>
        </p:txBody>
      </p:sp>
      <p:sp>
        <p:nvSpPr>
          <p:cNvPr id="4" name="3 - Θέση εικόνας διαφάνειας"/>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l-GR"/>
          </a:p>
        </p:txBody>
      </p:sp>
      <p:sp>
        <p:nvSpPr>
          <p:cNvPr id="5" name="4 - Θέση σημειώσεων"/>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6" name="5 - Θέση υποσέλιδου"/>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l-GR"/>
          </a:p>
        </p:txBody>
      </p:sp>
      <p:sp>
        <p:nvSpPr>
          <p:cNvPr id="7" name="6 - Θέση αριθμού διαφάνειας"/>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01E690C-ED92-4CFE-9D56-9FE13D23B115}" type="slidenum">
              <a:rPr lang="el-GR" smtClean="0"/>
              <a:pPr/>
              <a:t>‹#›</a:t>
            </a:fld>
            <a:endParaRPr lang="el-G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1 - Τίτλος"/>
          <p:cNvSpPr>
            <a:spLocks noGrp="1"/>
          </p:cNvSpPr>
          <p:nvPr>
            <p:ph type="ctrTitle"/>
          </p:nvPr>
        </p:nvSpPr>
        <p:spPr>
          <a:xfrm>
            <a:off x="685800" y="2130425"/>
            <a:ext cx="7772400" cy="1470025"/>
          </a:xfrm>
        </p:spPr>
        <p:txBody>
          <a:bodyPr/>
          <a:lstStyle/>
          <a:p>
            <a:r>
              <a:rPr lang="el-GR"/>
              <a:t>Kλικ για επεξεργασία του τίτλου</a:t>
            </a:r>
          </a:p>
        </p:txBody>
      </p:sp>
      <p:sp>
        <p:nvSpPr>
          <p:cNvPr id="3" name="2 - Υπότιτλος"/>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a:t>Κάντε κλικ για να επεξεργαστείτε τον υπότιτλο του υποδείγματος</a:t>
            </a:r>
          </a:p>
        </p:txBody>
      </p:sp>
      <p:sp>
        <p:nvSpPr>
          <p:cNvPr id="4" name="3 - Θέση ημερομηνίας"/>
          <p:cNvSpPr>
            <a:spLocks noGrp="1"/>
          </p:cNvSpPr>
          <p:nvPr>
            <p:ph type="dt" sz="half" idx="10"/>
          </p:nvPr>
        </p:nvSpPr>
        <p:spPr/>
        <p:txBody>
          <a:bodyPr/>
          <a:lstStyle/>
          <a:p>
            <a:fld id="{B51BA83E-C6ED-447E-A22D-FD86DBA572FE}" type="datetime1">
              <a:rPr lang="el-GR" smtClean="0"/>
              <a:pPr/>
              <a:t>15/10/2025</a:t>
            </a:fld>
            <a:endParaRPr lang="el-GR"/>
          </a:p>
        </p:txBody>
      </p:sp>
      <p:sp>
        <p:nvSpPr>
          <p:cNvPr id="5" name="4 - Θέση υποσέλιδου"/>
          <p:cNvSpPr>
            <a:spLocks noGrp="1"/>
          </p:cNvSpPr>
          <p:nvPr>
            <p:ph type="ftr" sz="quarter" idx="11"/>
          </p:nvPr>
        </p:nvSpPr>
        <p:spPr/>
        <p:txBody>
          <a:bodyPr/>
          <a:lstStyle/>
          <a:p>
            <a:r>
              <a:rPr lang="el-GR"/>
              <a:t>Παιδαγωγικές Επιστήμες και θρησκευτική ταυτότητα     Μάριος Κουκουνάρας Λιάγκης</a:t>
            </a:r>
          </a:p>
        </p:txBody>
      </p:sp>
      <p:sp>
        <p:nvSpPr>
          <p:cNvPr id="6" name="5 - Θέση αριθμού διαφάνειας"/>
          <p:cNvSpPr>
            <a:spLocks noGrp="1"/>
          </p:cNvSpPr>
          <p:nvPr>
            <p:ph type="sldNum" sz="quarter" idx="12"/>
          </p:nvPr>
        </p:nvSpPr>
        <p:spPr/>
        <p:txBody>
          <a:bodyPr/>
          <a:lstStyle/>
          <a:p>
            <a:fld id="{8ADFAAF6-1127-4573-B3FE-CEF2A6D30789}" type="slidenum">
              <a:rPr lang="el-GR" smtClean="0"/>
              <a:pPr/>
              <a:t>‹#›</a:t>
            </a:fld>
            <a:endParaRPr lang="el-G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a:t>Kλικ για επεξεργασία του τίτλου</a:t>
            </a:r>
          </a:p>
        </p:txBody>
      </p:sp>
      <p:sp>
        <p:nvSpPr>
          <p:cNvPr id="3" name="2 - Θέση κατακόρυφου κειμένου"/>
          <p:cNvSpPr>
            <a:spLocks noGrp="1"/>
          </p:cNvSpPr>
          <p:nvPr>
            <p:ph type="body" orient="vert" idx="1"/>
          </p:nvPr>
        </p:nvSpPr>
        <p:spPr/>
        <p:txBody>
          <a:bodyPr vert="eaVert"/>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3 - Θέση ημερομηνίας"/>
          <p:cNvSpPr>
            <a:spLocks noGrp="1"/>
          </p:cNvSpPr>
          <p:nvPr>
            <p:ph type="dt" sz="half" idx="10"/>
          </p:nvPr>
        </p:nvSpPr>
        <p:spPr/>
        <p:txBody>
          <a:bodyPr/>
          <a:lstStyle/>
          <a:p>
            <a:fld id="{F40D0D05-32E6-4800-B9CF-60706BE1A3C1}" type="datetime1">
              <a:rPr lang="el-GR" smtClean="0"/>
              <a:pPr/>
              <a:t>15/10/2025</a:t>
            </a:fld>
            <a:endParaRPr lang="el-GR"/>
          </a:p>
        </p:txBody>
      </p:sp>
      <p:sp>
        <p:nvSpPr>
          <p:cNvPr id="5" name="4 - Θέση υποσέλιδου"/>
          <p:cNvSpPr>
            <a:spLocks noGrp="1"/>
          </p:cNvSpPr>
          <p:nvPr>
            <p:ph type="ftr" sz="quarter" idx="11"/>
          </p:nvPr>
        </p:nvSpPr>
        <p:spPr/>
        <p:txBody>
          <a:bodyPr/>
          <a:lstStyle/>
          <a:p>
            <a:r>
              <a:rPr lang="el-GR"/>
              <a:t>Παιδαγωγικές Επιστήμες και θρησκευτική ταυτότητα     Μάριος Κουκουνάρας Λιάγκης</a:t>
            </a:r>
          </a:p>
        </p:txBody>
      </p:sp>
      <p:sp>
        <p:nvSpPr>
          <p:cNvPr id="6" name="5 - Θέση αριθμού διαφάνειας"/>
          <p:cNvSpPr>
            <a:spLocks noGrp="1"/>
          </p:cNvSpPr>
          <p:nvPr>
            <p:ph type="sldNum" sz="quarter" idx="12"/>
          </p:nvPr>
        </p:nvSpPr>
        <p:spPr/>
        <p:txBody>
          <a:bodyPr/>
          <a:lstStyle/>
          <a:p>
            <a:fld id="{8ADFAAF6-1127-4573-B3FE-CEF2A6D30789}" type="slidenum">
              <a:rPr lang="el-GR" smtClean="0"/>
              <a:pPr/>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629400" y="274638"/>
            <a:ext cx="2057400" cy="5851525"/>
          </a:xfrm>
        </p:spPr>
        <p:txBody>
          <a:bodyPr vert="eaVert"/>
          <a:lstStyle/>
          <a:p>
            <a:r>
              <a:rPr lang="el-GR"/>
              <a:t>Kλικ για επεξεργασία του τίτλου</a:t>
            </a:r>
          </a:p>
        </p:txBody>
      </p:sp>
      <p:sp>
        <p:nvSpPr>
          <p:cNvPr id="3" name="2 - Θέση κατακόρυφου κειμένου"/>
          <p:cNvSpPr>
            <a:spLocks noGrp="1"/>
          </p:cNvSpPr>
          <p:nvPr>
            <p:ph type="body" orient="vert" idx="1"/>
          </p:nvPr>
        </p:nvSpPr>
        <p:spPr>
          <a:xfrm>
            <a:off x="457200" y="274638"/>
            <a:ext cx="6019800" cy="5851525"/>
          </a:xfrm>
        </p:spPr>
        <p:txBody>
          <a:bodyPr vert="eaVert"/>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3 - Θέση ημερομηνίας"/>
          <p:cNvSpPr>
            <a:spLocks noGrp="1"/>
          </p:cNvSpPr>
          <p:nvPr>
            <p:ph type="dt" sz="half" idx="10"/>
          </p:nvPr>
        </p:nvSpPr>
        <p:spPr/>
        <p:txBody>
          <a:bodyPr/>
          <a:lstStyle/>
          <a:p>
            <a:fld id="{103DA45A-FDFE-4A01-AA39-1B51FEF3F95E}" type="datetime1">
              <a:rPr lang="el-GR" smtClean="0"/>
              <a:pPr/>
              <a:t>15/10/2025</a:t>
            </a:fld>
            <a:endParaRPr lang="el-GR"/>
          </a:p>
        </p:txBody>
      </p:sp>
      <p:sp>
        <p:nvSpPr>
          <p:cNvPr id="5" name="4 - Θέση υποσέλιδου"/>
          <p:cNvSpPr>
            <a:spLocks noGrp="1"/>
          </p:cNvSpPr>
          <p:nvPr>
            <p:ph type="ftr" sz="quarter" idx="11"/>
          </p:nvPr>
        </p:nvSpPr>
        <p:spPr/>
        <p:txBody>
          <a:bodyPr/>
          <a:lstStyle/>
          <a:p>
            <a:r>
              <a:rPr lang="el-GR"/>
              <a:t>Παιδαγωγικές Επιστήμες και θρησκευτική ταυτότητα     Μάριος Κουκουνάρας Λιάγκης</a:t>
            </a:r>
          </a:p>
        </p:txBody>
      </p:sp>
      <p:sp>
        <p:nvSpPr>
          <p:cNvPr id="6" name="5 - Θέση αριθμού διαφάνειας"/>
          <p:cNvSpPr>
            <a:spLocks noGrp="1"/>
          </p:cNvSpPr>
          <p:nvPr>
            <p:ph type="sldNum" sz="quarter" idx="12"/>
          </p:nvPr>
        </p:nvSpPr>
        <p:spPr/>
        <p:txBody>
          <a:bodyPr/>
          <a:lstStyle/>
          <a:p>
            <a:fld id="{8ADFAAF6-1127-4573-B3FE-CEF2A6D30789}" type="slidenum">
              <a:rPr lang="el-GR" smtClean="0"/>
              <a:pPr/>
              <a:t>‹#›</a:t>
            </a:fld>
            <a:endParaRPr 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a:t>Kλικ για επεξεργασία του τίτλου</a:t>
            </a:r>
          </a:p>
        </p:txBody>
      </p:sp>
      <p:sp>
        <p:nvSpPr>
          <p:cNvPr id="3" name="2 - Θέση περιεχομένου"/>
          <p:cNvSpPr>
            <a:spLocks noGrp="1"/>
          </p:cNvSpPr>
          <p:nvPr>
            <p:ph idx="1"/>
          </p:nvPr>
        </p:nvSpPr>
        <p:spPr/>
        <p:txBody>
          <a:body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3 - Θέση ημερομηνίας"/>
          <p:cNvSpPr>
            <a:spLocks noGrp="1"/>
          </p:cNvSpPr>
          <p:nvPr>
            <p:ph type="dt" sz="half" idx="10"/>
          </p:nvPr>
        </p:nvSpPr>
        <p:spPr/>
        <p:txBody>
          <a:bodyPr/>
          <a:lstStyle/>
          <a:p>
            <a:fld id="{A7E3745C-AE4B-4016-A9F2-05731F1A8892}" type="datetime1">
              <a:rPr lang="el-GR" smtClean="0"/>
              <a:pPr/>
              <a:t>15/10/2025</a:t>
            </a:fld>
            <a:endParaRPr lang="el-GR"/>
          </a:p>
        </p:txBody>
      </p:sp>
      <p:sp>
        <p:nvSpPr>
          <p:cNvPr id="5" name="4 - Θέση υποσέλιδου"/>
          <p:cNvSpPr>
            <a:spLocks noGrp="1"/>
          </p:cNvSpPr>
          <p:nvPr>
            <p:ph type="ftr" sz="quarter" idx="11"/>
          </p:nvPr>
        </p:nvSpPr>
        <p:spPr/>
        <p:txBody>
          <a:bodyPr/>
          <a:lstStyle/>
          <a:p>
            <a:r>
              <a:rPr lang="el-GR"/>
              <a:t>Παιδαγωγικές Επιστήμες και θρησκευτική ταυτότητα     Μάριος Κουκουνάρας Λιάγκης</a:t>
            </a:r>
          </a:p>
        </p:txBody>
      </p:sp>
      <p:sp>
        <p:nvSpPr>
          <p:cNvPr id="6" name="5 - Θέση αριθμού διαφάνειας"/>
          <p:cNvSpPr>
            <a:spLocks noGrp="1"/>
          </p:cNvSpPr>
          <p:nvPr>
            <p:ph type="sldNum" sz="quarter" idx="12"/>
          </p:nvPr>
        </p:nvSpPr>
        <p:spPr/>
        <p:txBody>
          <a:bodyPr/>
          <a:lstStyle/>
          <a:p>
            <a:fld id="{8ADFAAF6-1127-4573-B3FE-CEF2A6D30789}" type="slidenum">
              <a:rPr lang="el-GR" smtClean="0"/>
              <a:pPr/>
              <a:t>‹#›</a:t>
            </a:fld>
            <a:endParaRPr lang="el-G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1 - Τίτλος"/>
          <p:cNvSpPr>
            <a:spLocks noGrp="1"/>
          </p:cNvSpPr>
          <p:nvPr>
            <p:ph type="title"/>
          </p:nvPr>
        </p:nvSpPr>
        <p:spPr>
          <a:xfrm>
            <a:off x="722313" y="4406900"/>
            <a:ext cx="7772400" cy="1362075"/>
          </a:xfrm>
        </p:spPr>
        <p:txBody>
          <a:bodyPr anchor="t"/>
          <a:lstStyle>
            <a:lvl1pPr algn="l">
              <a:defRPr sz="4000" b="1" cap="all"/>
            </a:lvl1pPr>
          </a:lstStyle>
          <a:p>
            <a:r>
              <a:rPr lang="el-GR"/>
              <a:t>Kλικ για επεξεργασία του τίτλου</a:t>
            </a:r>
          </a:p>
        </p:txBody>
      </p:sp>
      <p:sp>
        <p:nvSpPr>
          <p:cNvPr id="3" name="2 - Θέση κειμένου"/>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a:t>Kλικ για επεξεργασία των στυλ του υποδείγματος</a:t>
            </a:r>
          </a:p>
        </p:txBody>
      </p:sp>
      <p:sp>
        <p:nvSpPr>
          <p:cNvPr id="4" name="3 - Θέση ημερομηνίας"/>
          <p:cNvSpPr>
            <a:spLocks noGrp="1"/>
          </p:cNvSpPr>
          <p:nvPr>
            <p:ph type="dt" sz="half" idx="10"/>
          </p:nvPr>
        </p:nvSpPr>
        <p:spPr/>
        <p:txBody>
          <a:bodyPr/>
          <a:lstStyle/>
          <a:p>
            <a:fld id="{0ACAE70B-0AC1-45A7-B534-77FCBC4C7619}" type="datetime1">
              <a:rPr lang="el-GR" smtClean="0"/>
              <a:pPr/>
              <a:t>15/10/2025</a:t>
            </a:fld>
            <a:endParaRPr lang="el-GR"/>
          </a:p>
        </p:txBody>
      </p:sp>
      <p:sp>
        <p:nvSpPr>
          <p:cNvPr id="5" name="4 - Θέση υποσέλιδου"/>
          <p:cNvSpPr>
            <a:spLocks noGrp="1"/>
          </p:cNvSpPr>
          <p:nvPr>
            <p:ph type="ftr" sz="quarter" idx="11"/>
          </p:nvPr>
        </p:nvSpPr>
        <p:spPr/>
        <p:txBody>
          <a:bodyPr/>
          <a:lstStyle/>
          <a:p>
            <a:r>
              <a:rPr lang="el-GR"/>
              <a:t>Παιδαγωγικές Επιστήμες και θρησκευτική ταυτότητα     Μάριος Κουκουνάρας Λιάγκης</a:t>
            </a:r>
          </a:p>
        </p:txBody>
      </p:sp>
      <p:sp>
        <p:nvSpPr>
          <p:cNvPr id="6" name="5 - Θέση αριθμού διαφάνειας"/>
          <p:cNvSpPr>
            <a:spLocks noGrp="1"/>
          </p:cNvSpPr>
          <p:nvPr>
            <p:ph type="sldNum" sz="quarter" idx="12"/>
          </p:nvPr>
        </p:nvSpPr>
        <p:spPr/>
        <p:txBody>
          <a:bodyPr/>
          <a:lstStyle/>
          <a:p>
            <a:fld id="{8ADFAAF6-1127-4573-B3FE-CEF2A6D30789}" type="slidenum">
              <a:rPr lang="el-GR" smtClean="0"/>
              <a:pPr/>
              <a:t>‹#›</a:t>
            </a:fld>
            <a:endParaRPr lang="el-G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a:t>Kλικ για επεξεργασία του τίτλου</a:t>
            </a:r>
          </a:p>
        </p:txBody>
      </p:sp>
      <p:sp>
        <p:nvSpPr>
          <p:cNvPr id="3" name="2 - Θέση περιεχομένου"/>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3 - Θέση περιεχομένου"/>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5" name="4 - Θέση ημερομηνίας"/>
          <p:cNvSpPr>
            <a:spLocks noGrp="1"/>
          </p:cNvSpPr>
          <p:nvPr>
            <p:ph type="dt" sz="half" idx="10"/>
          </p:nvPr>
        </p:nvSpPr>
        <p:spPr/>
        <p:txBody>
          <a:bodyPr/>
          <a:lstStyle/>
          <a:p>
            <a:fld id="{E4137630-1B4F-43A9-9BA8-B316EAD08E0D}" type="datetime1">
              <a:rPr lang="el-GR" smtClean="0"/>
              <a:pPr/>
              <a:t>15/10/2025</a:t>
            </a:fld>
            <a:endParaRPr lang="el-GR"/>
          </a:p>
        </p:txBody>
      </p:sp>
      <p:sp>
        <p:nvSpPr>
          <p:cNvPr id="6" name="5 - Θέση υποσέλιδου"/>
          <p:cNvSpPr>
            <a:spLocks noGrp="1"/>
          </p:cNvSpPr>
          <p:nvPr>
            <p:ph type="ftr" sz="quarter" idx="11"/>
          </p:nvPr>
        </p:nvSpPr>
        <p:spPr/>
        <p:txBody>
          <a:bodyPr/>
          <a:lstStyle/>
          <a:p>
            <a:r>
              <a:rPr lang="el-GR"/>
              <a:t>Παιδαγωγικές Επιστήμες και θρησκευτική ταυτότητα     Μάριος Κουκουνάρας Λιάγκης</a:t>
            </a:r>
          </a:p>
        </p:txBody>
      </p:sp>
      <p:sp>
        <p:nvSpPr>
          <p:cNvPr id="7" name="6 - Θέση αριθμού διαφάνειας"/>
          <p:cNvSpPr>
            <a:spLocks noGrp="1"/>
          </p:cNvSpPr>
          <p:nvPr>
            <p:ph type="sldNum" sz="quarter" idx="12"/>
          </p:nvPr>
        </p:nvSpPr>
        <p:spPr/>
        <p:txBody>
          <a:bodyPr/>
          <a:lstStyle/>
          <a:p>
            <a:fld id="{8ADFAAF6-1127-4573-B3FE-CEF2A6D30789}" type="slidenum">
              <a:rPr lang="el-GR" smtClean="0"/>
              <a:pPr/>
              <a:t>‹#›</a:t>
            </a:fld>
            <a:endParaRPr lang="el-G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lvl1pPr>
              <a:defRPr/>
            </a:lvl1pPr>
          </a:lstStyle>
          <a:p>
            <a:r>
              <a:rPr lang="el-GR"/>
              <a:t>Kλικ για επεξεργασία του τίτλου</a:t>
            </a:r>
          </a:p>
        </p:txBody>
      </p:sp>
      <p:sp>
        <p:nvSpPr>
          <p:cNvPr id="3" name="2 - Θέση κειμένου"/>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Kλικ για επεξεργασία των στυλ του υποδείγματος</a:t>
            </a:r>
          </a:p>
        </p:txBody>
      </p:sp>
      <p:sp>
        <p:nvSpPr>
          <p:cNvPr id="4" name="3 - Θέση περιεχομένου"/>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5" name="4 - Θέση κειμένου"/>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Kλικ για επεξεργασία των στυλ του υποδείγματος</a:t>
            </a:r>
          </a:p>
        </p:txBody>
      </p:sp>
      <p:sp>
        <p:nvSpPr>
          <p:cNvPr id="6" name="5 - Θέση περιεχομένου"/>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7" name="6 - Θέση ημερομηνίας"/>
          <p:cNvSpPr>
            <a:spLocks noGrp="1"/>
          </p:cNvSpPr>
          <p:nvPr>
            <p:ph type="dt" sz="half" idx="10"/>
          </p:nvPr>
        </p:nvSpPr>
        <p:spPr/>
        <p:txBody>
          <a:bodyPr/>
          <a:lstStyle/>
          <a:p>
            <a:fld id="{E4CE2558-2D63-415B-A55D-35AACD92FB50}" type="datetime1">
              <a:rPr lang="el-GR" smtClean="0"/>
              <a:pPr/>
              <a:t>15/10/2025</a:t>
            </a:fld>
            <a:endParaRPr lang="el-GR"/>
          </a:p>
        </p:txBody>
      </p:sp>
      <p:sp>
        <p:nvSpPr>
          <p:cNvPr id="8" name="7 - Θέση υποσέλιδου"/>
          <p:cNvSpPr>
            <a:spLocks noGrp="1"/>
          </p:cNvSpPr>
          <p:nvPr>
            <p:ph type="ftr" sz="quarter" idx="11"/>
          </p:nvPr>
        </p:nvSpPr>
        <p:spPr/>
        <p:txBody>
          <a:bodyPr/>
          <a:lstStyle/>
          <a:p>
            <a:r>
              <a:rPr lang="el-GR"/>
              <a:t>Παιδαγωγικές Επιστήμες και θρησκευτική ταυτότητα     Μάριος Κουκουνάρας Λιάγκης</a:t>
            </a:r>
          </a:p>
        </p:txBody>
      </p:sp>
      <p:sp>
        <p:nvSpPr>
          <p:cNvPr id="9" name="8 - Θέση αριθμού διαφάνειας"/>
          <p:cNvSpPr>
            <a:spLocks noGrp="1"/>
          </p:cNvSpPr>
          <p:nvPr>
            <p:ph type="sldNum" sz="quarter" idx="12"/>
          </p:nvPr>
        </p:nvSpPr>
        <p:spPr/>
        <p:txBody>
          <a:bodyPr/>
          <a:lstStyle/>
          <a:p>
            <a:fld id="{8ADFAAF6-1127-4573-B3FE-CEF2A6D30789}" type="slidenum">
              <a:rPr lang="el-GR" smtClean="0"/>
              <a:pPr/>
              <a:t>‹#›</a:t>
            </a:fld>
            <a:endParaRPr lang="el-G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a:t>Kλικ για επεξεργασία του τίτλου</a:t>
            </a:r>
          </a:p>
        </p:txBody>
      </p:sp>
      <p:sp>
        <p:nvSpPr>
          <p:cNvPr id="3" name="2 - Θέση ημερομηνίας"/>
          <p:cNvSpPr>
            <a:spLocks noGrp="1"/>
          </p:cNvSpPr>
          <p:nvPr>
            <p:ph type="dt" sz="half" idx="10"/>
          </p:nvPr>
        </p:nvSpPr>
        <p:spPr/>
        <p:txBody>
          <a:bodyPr/>
          <a:lstStyle/>
          <a:p>
            <a:fld id="{9F5B0E3D-985C-453F-9633-2040822BB736}" type="datetime1">
              <a:rPr lang="el-GR" smtClean="0"/>
              <a:pPr/>
              <a:t>15/10/2025</a:t>
            </a:fld>
            <a:endParaRPr lang="el-GR"/>
          </a:p>
        </p:txBody>
      </p:sp>
      <p:sp>
        <p:nvSpPr>
          <p:cNvPr id="4" name="3 - Θέση υποσέλιδου"/>
          <p:cNvSpPr>
            <a:spLocks noGrp="1"/>
          </p:cNvSpPr>
          <p:nvPr>
            <p:ph type="ftr" sz="quarter" idx="11"/>
          </p:nvPr>
        </p:nvSpPr>
        <p:spPr/>
        <p:txBody>
          <a:bodyPr/>
          <a:lstStyle/>
          <a:p>
            <a:r>
              <a:rPr lang="el-GR"/>
              <a:t>Παιδαγωγικές Επιστήμες και θρησκευτική ταυτότητα     Μάριος Κουκουνάρας Λιάγκης</a:t>
            </a:r>
          </a:p>
        </p:txBody>
      </p:sp>
      <p:sp>
        <p:nvSpPr>
          <p:cNvPr id="5" name="4 - Θέση αριθμού διαφάνειας"/>
          <p:cNvSpPr>
            <a:spLocks noGrp="1"/>
          </p:cNvSpPr>
          <p:nvPr>
            <p:ph type="sldNum" sz="quarter" idx="12"/>
          </p:nvPr>
        </p:nvSpPr>
        <p:spPr/>
        <p:txBody>
          <a:bodyPr/>
          <a:lstStyle/>
          <a:p>
            <a:fld id="{8ADFAAF6-1127-4573-B3FE-CEF2A6D30789}" type="slidenum">
              <a:rPr lang="el-GR" smtClean="0"/>
              <a:pPr/>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1 - Θέση ημερομηνίας"/>
          <p:cNvSpPr>
            <a:spLocks noGrp="1"/>
          </p:cNvSpPr>
          <p:nvPr>
            <p:ph type="dt" sz="half" idx="10"/>
          </p:nvPr>
        </p:nvSpPr>
        <p:spPr/>
        <p:txBody>
          <a:bodyPr/>
          <a:lstStyle/>
          <a:p>
            <a:fld id="{1C5369A8-01E6-433C-A7A2-E045993FB25D}" type="datetime1">
              <a:rPr lang="el-GR" smtClean="0"/>
              <a:pPr/>
              <a:t>15/10/2025</a:t>
            </a:fld>
            <a:endParaRPr lang="el-GR"/>
          </a:p>
        </p:txBody>
      </p:sp>
      <p:sp>
        <p:nvSpPr>
          <p:cNvPr id="3" name="2 - Θέση υποσέλιδου"/>
          <p:cNvSpPr>
            <a:spLocks noGrp="1"/>
          </p:cNvSpPr>
          <p:nvPr>
            <p:ph type="ftr" sz="quarter" idx="11"/>
          </p:nvPr>
        </p:nvSpPr>
        <p:spPr/>
        <p:txBody>
          <a:bodyPr/>
          <a:lstStyle/>
          <a:p>
            <a:r>
              <a:rPr lang="el-GR"/>
              <a:t>Παιδαγωγικές Επιστήμες και θρησκευτική ταυτότητα     Μάριος Κουκουνάρας Λιάγκης</a:t>
            </a:r>
          </a:p>
        </p:txBody>
      </p:sp>
      <p:sp>
        <p:nvSpPr>
          <p:cNvPr id="4" name="3 - Θέση αριθμού διαφάνειας"/>
          <p:cNvSpPr>
            <a:spLocks noGrp="1"/>
          </p:cNvSpPr>
          <p:nvPr>
            <p:ph type="sldNum" sz="quarter" idx="12"/>
          </p:nvPr>
        </p:nvSpPr>
        <p:spPr/>
        <p:txBody>
          <a:bodyPr/>
          <a:lstStyle/>
          <a:p>
            <a:fld id="{8ADFAAF6-1127-4573-B3FE-CEF2A6D30789}" type="slidenum">
              <a:rPr lang="el-GR" smtClean="0"/>
              <a:pPr/>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3050"/>
            <a:ext cx="3008313" cy="1162050"/>
          </a:xfrm>
        </p:spPr>
        <p:txBody>
          <a:bodyPr anchor="b"/>
          <a:lstStyle>
            <a:lvl1pPr algn="l">
              <a:defRPr sz="2000" b="1"/>
            </a:lvl1pPr>
          </a:lstStyle>
          <a:p>
            <a:r>
              <a:rPr lang="el-GR"/>
              <a:t>Kλικ για επεξεργασία του τίτλου</a:t>
            </a:r>
          </a:p>
        </p:txBody>
      </p:sp>
      <p:sp>
        <p:nvSpPr>
          <p:cNvPr id="3" name="2 - Θέση περιεχομένου"/>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3 - Θέση κειμένου"/>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fld id="{38F9CD04-475C-4A4A-B6B3-43DCD1A7F3E9}" type="datetime1">
              <a:rPr lang="el-GR" smtClean="0"/>
              <a:pPr/>
              <a:t>15/10/2025</a:t>
            </a:fld>
            <a:endParaRPr lang="el-GR"/>
          </a:p>
        </p:txBody>
      </p:sp>
      <p:sp>
        <p:nvSpPr>
          <p:cNvPr id="6" name="5 - Θέση υποσέλιδου"/>
          <p:cNvSpPr>
            <a:spLocks noGrp="1"/>
          </p:cNvSpPr>
          <p:nvPr>
            <p:ph type="ftr" sz="quarter" idx="11"/>
          </p:nvPr>
        </p:nvSpPr>
        <p:spPr/>
        <p:txBody>
          <a:bodyPr/>
          <a:lstStyle/>
          <a:p>
            <a:r>
              <a:rPr lang="el-GR"/>
              <a:t>Παιδαγωγικές Επιστήμες και θρησκευτική ταυτότητα     Μάριος Κουκουνάρας Λιάγκης</a:t>
            </a:r>
          </a:p>
        </p:txBody>
      </p:sp>
      <p:sp>
        <p:nvSpPr>
          <p:cNvPr id="7" name="6 - Θέση αριθμού διαφάνειας"/>
          <p:cNvSpPr>
            <a:spLocks noGrp="1"/>
          </p:cNvSpPr>
          <p:nvPr>
            <p:ph type="sldNum" sz="quarter" idx="12"/>
          </p:nvPr>
        </p:nvSpPr>
        <p:spPr/>
        <p:txBody>
          <a:bodyPr/>
          <a:lstStyle/>
          <a:p>
            <a:fld id="{8ADFAAF6-1127-4573-B3FE-CEF2A6D30789}" type="slidenum">
              <a:rPr lang="el-GR" smtClean="0"/>
              <a:pPr/>
              <a:t>‹#›</a:t>
            </a:fld>
            <a:endParaRPr lang="el-G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1792288" y="4800600"/>
            <a:ext cx="5486400" cy="566738"/>
          </a:xfrm>
        </p:spPr>
        <p:txBody>
          <a:bodyPr anchor="b"/>
          <a:lstStyle>
            <a:lvl1pPr algn="l">
              <a:defRPr sz="2000" b="1"/>
            </a:lvl1pPr>
          </a:lstStyle>
          <a:p>
            <a:r>
              <a:rPr lang="el-GR"/>
              <a:t>Kλικ για επεξεργασία του τίτλου</a:t>
            </a:r>
          </a:p>
        </p:txBody>
      </p:sp>
      <p:sp>
        <p:nvSpPr>
          <p:cNvPr id="3" name="2 - Θέση εικόνας"/>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3 - Θέση κειμένου"/>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fld id="{1D42FEBF-9A18-4E2B-B5DC-80A86B24BB2C}" type="datetime1">
              <a:rPr lang="el-GR" smtClean="0"/>
              <a:pPr/>
              <a:t>15/10/2025</a:t>
            </a:fld>
            <a:endParaRPr lang="el-GR"/>
          </a:p>
        </p:txBody>
      </p:sp>
      <p:sp>
        <p:nvSpPr>
          <p:cNvPr id="6" name="5 - Θέση υποσέλιδου"/>
          <p:cNvSpPr>
            <a:spLocks noGrp="1"/>
          </p:cNvSpPr>
          <p:nvPr>
            <p:ph type="ftr" sz="quarter" idx="11"/>
          </p:nvPr>
        </p:nvSpPr>
        <p:spPr/>
        <p:txBody>
          <a:bodyPr/>
          <a:lstStyle/>
          <a:p>
            <a:r>
              <a:rPr lang="el-GR"/>
              <a:t>Παιδαγωγικές Επιστήμες και θρησκευτική ταυτότητα     Μάριος Κουκουνάρας Λιάγκης</a:t>
            </a:r>
          </a:p>
        </p:txBody>
      </p:sp>
      <p:sp>
        <p:nvSpPr>
          <p:cNvPr id="7" name="6 - Θέση αριθμού διαφάνειας"/>
          <p:cNvSpPr>
            <a:spLocks noGrp="1"/>
          </p:cNvSpPr>
          <p:nvPr>
            <p:ph type="sldNum" sz="quarter" idx="12"/>
          </p:nvPr>
        </p:nvSpPr>
        <p:spPr/>
        <p:txBody>
          <a:bodyPr/>
          <a:lstStyle/>
          <a:p>
            <a:fld id="{8ADFAAF6-1127-4573-B3FE-CEF2A6D30789}" type="slidenum">
              <a:rPr lang="el-GR" smtClean="0"/>
              <a:pPr/>
              <a:t>‹#›</a:t>
            </a:fld>
            <a:endParaRPr lang="el-G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cstate="print">
            <a:alphaModFix amt="37000"/>
            <a:lum/>
          </a:blip>
          <a:srcRect/>
          <a:stretch>
            <a:fillRect l="-2000" r="-2000"/>
          </a:stretch>
        </a:blipFill>
        <a:effectLst/>
      </p:bgPr>
    </p:bg>
    <p:spTree>
      <p:nvGrpSpPr>
        <p:cNvPr id="1" name=""/>
        <p:cNvGrpSpPr/>
        <p:nvPr/>
      </p:nvGrpSpPr>
      <p:grpSpPr>
        <a:xfrm>
          <a:off x="0" y="0"/>
          <a:ext cx="0" cy="0"/>
          <a:chOff x="0" y="0"/>
          <a:chExt cx="0" cy="0"/>
        </a:xfrm>
      </p:grpSpPr>
      <p:sp>
        <p:nvSpPr>
          <p:cNvPr id="2" name="1 - Θέση τίτλου"/>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l-GR"/>
              <a:t>Kλικ για επεξεργασία του τίτλου</a:t>
            </a:r>
          </a:p>
        </p:txBody>
      </p:sp>
      <p:sp>
        <p:nvSpPr>
          <p:cNvPr id="3" name="2 - Θέση κειμένου"/>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3 - Θέση ημερομηνίας"/>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551A60B-25C4-4582-8F1E-7146AAE7AAFB}" type="datetime1">
              <a:rPr lang="el-GR" smtClean="0"/>
              <a:pPr/>
              <a:t>15/10/2025</a:t>
            </a:fld>
            <a:endParaRPr lang="el-GR"/>
          </a:p>
        </p:txBody>
      </p:sp>
      <p:sp>
        <p:nvSpPr>
          <p:cNvPr id="5" name="4 - Θέση υποσέλιδου"/>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l-GR"/>
              <a:t>Παιδαγωγικές Επιστήμες και θρησκευτική ταυτότητα     Μάριος Κουκουνάρας Λιάγκης</a:t>
            </a:r>
          </a:p>
        </p:txBody>
      </p:sp>
      <p:sp>
        <p:nvSpPr>
          <p:cNvPr id="6" name="5 - Θέση αριθμού διαφάνειας"/>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ADFAAF6-1127-4573-B3FE-CEF2A6D30789}" type="slidenum">
              <a:rPr lang="el-GR" smtClean="0"/>
              <a:pPr/>
              <a:t>‹#›</a:t>
            </a:fld>
            <a:endParaRPr lang="el-G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683568" y="2060848"/>
            <a:ext cx="7772400" cy="1470025"/>
          </a:xfrm>
        </p:spPr>
        <p:txBody>
          <a:bodyPr>
            <a:normAutofit fontScale="90000"/>
          </a:bodyPr>
          <a:lstStyle/>
          <a:p>
            <a:r>
              <a:rPr lang="en-US" sz="6700" dirty="0">
                <a:latin typeface="Segoe Print" pitchFamily="2" charset="0"/>
              </a:rPr>
              <a:t>O </a:t>
            </a:r>
            <a:r>
              <a:rPr lang="el-GR" sz="6700" dirty="0">
                <a:latin typeface="Segoe Print" pitchFamily="2" charset="0"/>
              </a:rPr>
              <a:t>Εαυτός</a:t>
            </a:r>
            <a:br>
              <a:rPr lang="en-US" dirty="0"/>
            </a:br>
            <a:r>
              <a:rPr lang="el-GR" dirty="0"/>
              <a:t>ο χώρος και ο χρόνος</a:t>
            </a:r>
          </a:p>
        </p:txBody>
      </p:sp>
      <p:sp>
        <p:nvSpPr>
          <p:cNvPr id="3" name="2 - Υπότιτλος"/>
          <p:cNvSpPr>
            <a:spLocks noGrp="1"/>
          </p:cNvSpPr>
          <p:nvPr>
            <p:ph type="subTitle" idx="1"/>
          </p:nvPr>
        </p:nvSpPr>
        <p:spPr>
          <a:xfrm>
            <a:off x="1371600" y="4293096"/>
            <a:ext cx="6400800" cy="1345704"/>
          </a:xfrm>
        </p:spPr>
        <p:txBody>
          <a:bodyPr>
            <a:normAutofit/>
          </a:bodyPr>
          <a:lstStyle/>
          <a:p>
            <a:r>
              <a:rPr lang="el-GR" b="1" dirty="0">
                <a:solidFill>
                  <a:schemeClr val="accent1">
                    <a:lumMod val="50000"/>
                  </a:schemeClr>
                </a:solidFill>
              </a:rPr>
              <a:t>Τμήμα Θεολογίας</a:t>
            </a:r>
          </a:p>
          <a:p>
            <a:r>
              <a:rPr lang="el-GR" b="1" dirty="0">
                <a:solidFill>
                  <a:schemeClr val="accent1">
                    <a:lumMod val="50000"/>
                  </a:schemeClr>
                </a:solidFill>
              </a:rPr>
              <a:t>ΕΚΠΑ</a:t>
            </a:r>
          </a:p>
          <a:p>
            <a:endParaRPr lang="el-GR" b="1" dirty="0">
              <a:solidFill>
                <a:schemeClr val="accent1">
                  <a:lumMod val="50000"/>
                </a:schemeClr>
              </a:solidFill>
            </a:endParaRPr>
          </a:p>
        </p:txBody>
      </p:sp>
      <p:sp>
        <p:nvSpPr>
          <p:cNvPr id="4" name="3 - Θέση υποσέλιδου"/>
          <p:cNvSpPr>
            <a:spLocks noGrp="1"/>
          </p:cNvSpPr>
          <p:nvPr>
            <p:ph type="ftr" sz="quarter" idx="11"/>
          </p:nvPr>
        </p:nvSpPr>
        <p:spPr>
          <a:xfrm>
            <a:off x="1835696" y="5877272"/>
            <a:ext cx="6120680" cy="844203"/>
          </a:xfrm>
        </p:spPr>
        <p:txBody>
          <a:bodyPr/>
          <a:lstStyle/>
          <a:p>
            <a:r>
              <a:rPr lang="el-GR" sz="1600" dirty="0">
                <a:solidFill>
                  <a:schemeClr val="tx1"/>
                </a:solidFill>
                <a:effectLst>
                  <a:outerShdw blurRad="38100" dist="38100" dir="2700000" algn="tl">
                    <a:srgbClr val="000000">
                      <a:alpha val="43137"/>
                    </a:srgbClr>
                  </a:outerShdw>
                </a:effectLst>
              </a:rPr>
              <a:t>Θρησκευτική ανάπτυξη του παιδιού και του εφήβου- και αγωγή </a:t>
            </a:r>
          </a:p>
          <a:p>
            <a:r>
              <a:rPr lang="el-GR" sz="1600" dirty="0">
                <a:solidFill>
                  <a:schemeClr val="tx1"/>
                </a:solidFill>
                <a:effectLst>
                  <a:outerShdw blurRad="38100" dist="38100" dir="2700000" algn="tl">
                    <a:srgbClr val="000000">
                      <a:alpha val="43137"/>
                    </a:srgbClr>
                  </a:outerShdw>
                </a:effectLst>
              </a:rPr>
              <a:t>Μάριος Κουκουνάρας </a:t>
            </a:r>
            <a:r>
              <a:rPr lang="el-GR" sz="1600" dirty="0" err="1">
                <a:solidFill>
                  <a:schemeClr val="tx1"/>
                </a:solidFill>
                <a:effectLst>
                  <a:outerShdw blurRad="38100" dist="38100" dir="2700000" algn="tl">
                    <a:srgbClr val="000000">
                      <a:alpha val="43137"/>
                    </a:srgbClr>
                  </a:outerShdw>
                </a:effectLst>
              </a:rPr>
              <a:t>Λιάγκης</a:t>
            </a:r>
            <a:endParaRPr lang="el-GR" sz="1600" dirty="0">
              <a:solidFill>
                <a:schemeClr val="tx1"/>
              </a:solidFill>
              <a:effectLst>
                <a:outerShdw blurRad="38100" dist="38100" dir="2700000" algn="tl">
                  <a:srgbClr val="000000">
                    <a:alpha val="43137"/>
                  </a:srgbClr>
                </a:outerShdw>
              </a:effectLst>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13F7AB5-C957-3AAA-BA38-E7E0B339CD5C}"/>
              </a:ext>
            </a:extLst>
          </p:cNvPr>
          <p:cNvSpPr>
            <a:spLocks noGrp="1"/>
          </p:cNvSpPr>
          <p:nvPr>
            <p:ph type="title"/>
          </p:nvPr>
        </p:nvSpPr>
        <p:spPr/>
        <p:txBody>
          <a:bodyPr/>
          <a:lstStyle/>
          <a:p>
            <a:r>
              <a:rPr lang="el-GR" dirty="0"/>
              <a:t>Ερώτημα προς συζήτηση:</a:t>
            </a:r>
            <a:endParaRPr lang="en-GB" dirty="0"/>
          </a:p>
        </p:txBody>
      </p:sp>
      <p:sp>
        <p:nvSpPr>
          <p:cNvPr id="3" name="Θέση περιεχομένου 2">
            <a:extLst>
              <a:ext uri="{FF2B5EF4-FFF2-40B4-BE49-F238E27FC236}">
                <a16:creationId xmlns:a16="http://schemas.microsoft.com/office/drawing/2014/main" id="{19A05D1A-D93B-52D7-DDB0-060D94AC03F3}"/>
              </a:ext>
            </a:extLst>
          </p:cNvPr>
          <p:cNvSpPr>
            <a:spLocks noGrp="1"/>
          </p:cNvSpPr>
          <p:nvPr>
            <p:ph idx="1"/>
          </p:nvPr>
        </p:nvSpPr>
        <p:spPr>
          <a:xfrm>
            <a:off x="611560" y="2857499"/>
            <a:ext cx="8229600" cy="1143001"/>
          </a:xfrm>
        </p:spPr>
        <p:txBody>
          <a:bodyPr/>
          <a:lstStyle/>
          <a:p>
            <a:pPr marL="0" indent="0">
              <a:buNone/>
            </a:pPr>
            <a:r>
              <a:rPr lang="el-GR" dirty="0">
                <a:effectLst>
                  <a:outerShdw blurRad="38100" dist="38100" dir="2700000" algn="tl">
                    <a:srgbClr val="000000">
                      <a:alpha val="43137"/>
                    </a:srgbClr>
                  </a:outerShdw>
                </a:effectLst>
              </a:rPr>
              <a:t>Σε ποια φάση ταυτότητας θα τοποθετούσες σήμερα τον εαυτό σου;</a:t>
            </a:r>
            <a:endParaRPr lang="en-GB" dirty="0">
              <a:effectLst>
                <a:outerShdw blurRad="38100" dist="38100" dir="2700000" algn="tl">
                  <a:srgbClr val="000000">
                    <a:alpha val="43137"/>
                  </a:srgbClr>
                </a:outerShdw>
              </a:effectLst>
            </a:endParaRPr>
          </a:p>
        </p:txBody>
      </p:sp>
      <p:sp>
        <p:nvSpPr>
          <p:cNvPr id="4" name="Θέση υποσέλιδου 3">
            <a:extLst>
              <a:ext uri="{FF2B5EF4-FFF2-40B4-BE49-F238E27FC236}">
                <a16:creationId xmlns:a16="http://schemas.microsoft.com/office/drawing/2014/main" id="{AD2E33CD-5379-565D-2750-2866990B0BED}"/>
              </a:ext>
            </a:extLst>
          </p:cNvPr>
          <p:cNvSpPr>
            <a:spLocks noGrp="1"/>
          </p:cNvSpPr>
          <p:nvPr>
            <p:ph type="ftr" sz="quarter" idx="11"/>
          </p:nvPr>
        </p:nvSpPr>
        <p:spPr/>
        <p:txBody>
          <a:bodyPr/>
          <a:lstStyle/>
          <a:p>
            <a:r>
              <a:rPr lang="el-GR"/>
              <a:t>Παιδαγωγικές Επιστήμες και θρησκευτική ταυτότητα     Μάριος Κουκουνάρας Λιάγκης</a:t>
            </a:r>
          </a:p>
        </p:txBody>
      </p:sp>
    </p:spTree>
    <p:extLst>
      <p:ext uri="{BB962C8B-B14F-4D97-AF65-F5344CB8AC3E}">
        <p14:creationId xmlns:p14="http://schemas.microsoft.com/office/powerpoint/2010/main" val="135575147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1792E364-F6E8-4741-6BD5-2ABC3257D212}"/>
              </a:ext>
            </a:extLst>
          </p:cNvPr>
          <p:cNvSpPr>
            <a:spLocks noGrp="1"/>
          </p:cNvSpPr>
          <p:nvPr>
            <p:ph type="title"/>
          </p:nvPr>
        </p:nvSpPr>
        <p:spPr>
          <a:xfrm>
            <a:off x="162671" y="545530"/>
            <a:ext cx="3826768" cy="1143000"/>
          </a:xfrm>
        </p:spPr>
        <p:txBody>
          <a:bodyPr>
            <a:noAutofit/>
          </a:bodyPr>
          <a:lstStyle/>
          <a:p>
            <a:r>
              <a:rPr lang="en-GB" sz="3200" dirty="0"/>
              <a:t>Dan McAdams (2001): </a:t>
            </a:r>
            <a:r>
              <a:rPr lang="en-GB" sz="3200" i="1" dirty="0"/>
              <a:t>Narrative Identity</a:t>
            </a:r>
            <a:endParaRPr lang="en-GB" sz="3200" dirty="0"/>
          </a:p>
        </p:txBody>
      </p:sp>
      <p:sp>
        <p:nvSpPr>
          <p:cNvPr id="3" name="Θέση περιεχομένου 2">
            <a:extLst>
              <a:ext uri="{FF2B5EF4-FFF2-40B4-BE49-F238E27FC236}">
                <a16:creationId xmlns:a16="http://schemas.microsoft.com/office/drawing/2014/main" id="{ACCFAF97-053A-80A8-A89D-D77F6AADB873}"/>
              </a:ext>
            </a:extLst>
          </p:cNvPr>
          <p:cNvSpPr>
            <a:spLocks noGrp="1"/>
          </p:cNvSpPr>
          <p:nvPr>
            <p:ph idx="1"/>
          </p:nvPr>
        </p:nvSpPr>
        <p:spPr>
          <a:xfrm>
            <a:off x="4427984" y="274638"/>
            <a:ext cx="4546848" cy="1684784"/>
          </a:xfrm>
        </p:spPr>
        <p:txBody>
          <a:bodyPr>
            <a:normAutofit fontScale="77500" lnSpcReduction="20000"/>
          </a:bodyPr>
          <a:lstStyle/>
          <a:p>
            <a:pPr marL="0" indent="0">
              <a:buNone/>
            </a:pPr>
            <a:r>
              <a:rPr lang="el-GR" b="1" dirty="0"/>
              <a:t>Κύρια ιδέα: </a:t>
            </a:r>
            <a:r>
              <a:rPr lang="el-GR" dirty="0"/>
              <a:t>Η ταυτότητα είναι μια ιστορία που λέμε για τον εαυτό μας — οργανώνει το παρελθόν, εξηγεί το παρόν και καθοδηγεί το μέλλον.</a:t>
            </a:r>
            <a:endParaRPr lang="en-GB" dirty="0"/>
          </a:p>
        </p:txBody>
      </p:sp>
      <p:sp>
        <p:nvSpPr>
          <p:cNvPr id="4" name="Θέση υποσέλιδου 3">
            <a:extLst>
              <a:ext uri="{FF2B5EF4-FFF2-40B4-BE49-F238E27FC236}">
                <a16:creationId xmlns:a16="http://schemas.microsoft.com/office/drawing/2014/main" id="{6CBCB6D3-6465-84EB-08F3-D80F13237E58}"/>
              </a:ext>
            </a:extLst>
          </p:cNvPr>
          <p:cNvSpPr>
            <a:spLocks noGrp="1"/>
          </p:cNvSpPr>
          <p:nvPr>
            <p:ph type="ftr" sz="quarter" idx="11"/>
          </p:nvPr>
        </p:nvSpPr>
        <p:spPr/>
        <p:txBody>
          <a:bodyPr/>
          <a:lstStyle/>
          <a:p>
            <a:r>
              <a:rPr lang="el-GR"/>
              <a:t>Παιδαγωγικές Επιστήμες και θρησκευτική ταυτότητα     Μάριος Κουκουνάρας Λιάγκης</a:t>
            </a:r>
          </a:p>
        </p:txBody>
      </p:sp>
      <p:sp>
        <p:nvSpPr>
          <p:cNvPr id="7" name="TextBox 6">
            <a:extLst>
              <a:ext uri="{FF2B5EF4-FFF2-40B4-BE49-F238E27FC236}">
                <a16:creationId xmlns:a16="http://schemas.microsoft.com/office/drawing/2014/main" id="{C8DD808F-6BDE-D6AE-64B9-AD6C180EB4D8}"/>
              </a:ext>
            </a:extLst>
          </p:cNvPr>
          <p:cNvSpPr txBox="1"/>
          <p:nvPr/>
        </p:nvSpPr>
        <p:spPr>
          <a:xfrm>
            <a:off x="581236" y="2326523"/>
            <a:ext cx="7416824" cy="2800767"/>
          </a:xfrm>
          <a:prstGeom prst="rect">
            <a:avLst/>
          </a:prstGeom>
          <a:noFill/>
        </p:spPr>
        <p:txBody>
          <a:bodyPr wrap="square">
            <a:spAutoFit/>
          </a:bodyPr>
          <a:lstStyle/>
          <a:p>
            <a:r>
              <a:rPr lang="el-GR" sz="2800" dirty="0"/>
              <a:t>Ο εαυτός είναι: αφήγηση με ήρωες, προκλήσεις, αξίες, μεταμορφώσεις.</a:t>
            </a:r>
          </a:p>
          <a:p>
            <a:r>
              <a:rPr lang="el-GR" sz="2800" dirty="0"/>
              <a:t>Το άτομο </a:t>
            </a:r>
            <a:r>
              <a:rPr lang="el-GR" sz="2800" dirty="0" err="1"/>
              <a:t>νοηματοδοτεί</a:t>
            </a:r>
            <a:r>
              <a:rPr lang="el-GR" sz="2800" dirty="0"/>
              <a:t> τη ζωή του μέσα από προσωπικές ιστορίες.</a:t>
            </a:r>
          </a:p>
          <a:p>
            <a:r>
              <a:rPr lang="el-GR" sz="2800" dirty="0"/>
              <a:t>Κάθε σημαντική εμπειρία γίνεται «κεφάλαιο» στον εσωτερικό διάλογο</a:t>
            </a:r>
            <a:r>
              <a:rPr lang="el-GR" sz="3600" dirty="0"/>
              <a:t>.</a:t>
            </a:r>
            <a:endParaRPr lang="en-GB" sz="3600" dirty="0"/>
          </a:p>
        </p:txBody>
      </p:sp>
      <p:sp>
        <p:nvSpPr>
          <p:cNvPr id="9" name="TextBox 8">
            <a:extLst>
              <a:ext uri="{FF2B5EF4-FFF2-40B4-BE49-F238E27FC236}">
                <a16:creationId xmlns:a16="http://schemas.microsoft.com/office/drawing/2014/main" id="{CF4649D2-BF3E-171A-59DF-FD37B0BE1490}"/>
              </a:ext>
            </a:extLst>
          </p:cNvPr>
          <p:cNvSpPr txBox="1"/>
          <p:nvPr/>
        </p:nvSpPr>
        <p:spPr>
          <a:xfrm>
            <a:off x="4289648" y="5229200"/>
            <a:ext cx="4572000" cy="923330"/>
          </a:xfrm>
          <a:prstGeom prst="rect">
            <a:avLst/>
          </a:prstGeom>
          <a:noFill/>
        </p:spPr>
        <p:txBody>
          <a:bodyPr wrap="square">
            <a:spAutoFit/>
          </a:bodyPr>
          <a:lstStyle/>
          <a:p>
            <a:r>
              <a:rPr lang="el-GR" i="1" dirty="0">
                <a:effectLst>
                  <a:outerShdw blurRad="38100" dist="38100" dir="2700000" algn="tl">
                    <a:srgbClr val="000000">
                      <a:alpha val="43137"/>
                    </a:srgbClr>
                  </a:outerShdw>
                </a:effectLst>
              </a:rPr>
              <a:t>Κάθε «φωνή» του εαυτού (π.χ. μαθητής, παιδί, πιστός, φίλος) είναι ένας αφηγηματικός ρόλος μέσα στο πολυφωνικό “εγώ” </a:t>
            </a:r>
            <a:r>
              <a:rPr lang="en-GB" i="1" dirty="0">
                <a:effectLst>
                  <a:outerShdw blurRad="38100" dist="38100" dir="2700000" algn="tl">
                    <a:srgbClr val="000000">
                      <a:alpha val="43137"/>
                    </a:srgbClr>
                  </a:outerShdw>
                </a:effectLst>
              </a:rPr>
              <a:t>(Hermans)</a:t>
            </a:r>
          </a:p>
        </p:txBody>
      </p:sp>
    </p:spTree>
    <p:extLst>
      <p:ext uri="{BB962C8B-B14F-4D97-AF65-F5344CB8AC3E}">
        <p14:creationId xmlns:p14="http://schemas.microsoft.com/office/powerpoint/2010/main" val="294127013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CC47D03-0F00-A2C1-D538-30BCF28C255E}"/>
              </a:ext>
            </a:extLst>
          </p:cNvPr>
          <p:cNvSpPr>
            <a:spLocks noGrp="1"/>
          </p:cNvSpPr>
          <p:nvPr>
            <p:ph type="title"/>
          </p:nvPr>
        </p:nvSpPr>
        <p:spPr>
          <a:xfrm>
            <a:off x="196134" y="424771"/>
            <a:ext cx="8229599" cy="1143000"/>
          </a:xfrm>
        </p:spPr>
        <p:txBody>
          <a:bodyPr>
            <a:noAutofit/>
          </a:bodyPr>
          <a:lstStyle/>
          <a:p>
            <a:r>
              <a:rPr lang="el-GR" sz="3200" dirty="0" err="1"/>
              <a:t>Beck</a:t>
            </a:r>
            <a:r>
              <a:rPr lang="el-GR" sz="3200" dirty="0"/>
              <a:t> &amp; </a:t>
            </a:r>
            <a:r>
              <a:rPr lang="el-GR" sz="3200" dirty="0" err="1"/>
              <a:t>Bauman</a:t>
            </a:r>
            <a:r>
              <a:rPr lang="el-GR" sz="3200" dirty="0"/>
              <a:t>: Ρευστή και Διαπραγματεύσιμη Ταυτότητα</a:t>
            </a:r>
            <a:endParaRPr lang="en-GB" sz="3200" dirty="0"/>
          </a:p>
        </p:txBody>
      </p:sp>
      <p:sp>
        <p:nvSpPr>
          <p:cNvPr id="3" name="Θέση περιεχομένου 2">
            <a:extLst>
              <a:ext uri="{FF2B5EF4-FFF2-40B4-BE49-F238E27FC236}">
                <a16:creationId xmlns:a16="http://schemas.microsoft.com/office/drawing/2014/main" id="{1CEDCFD8-D9E7-A3BC-F20C-4C098828C36C}"/>
              </a:ext>
            </a:extLst>
          </p:cNvPr>
          <p:cNvSpPr>
            <a:spLocks noGrp="1"/>
          </p:cNvSpPr>
          <p:nvPr>
            <p:ph idx="1"/>
          </p:nvPr>
        </p:nvSpPr>
        <p:spPr>
          <a:xfrm>
            <a:off x="395536" y="1904145"/>
            <a:ext cx="8229600" cy="4525963"/>
          </a:xfrm>
        </p:spPr>
        <p:txBody>
          <a:bodyPr>
            <a:normAutofit/>
          </a:bodyPr>
          <a:lstStyle/>
          <a:p>
            <a:pPr marL="0" indent="0">
              <a:buNone/>
            </a:pPr>
            <a:r>
              <a:rPr lang="el-GR" sz="2800" dirty="0"/>
              <a:t>Κύρια ιδέα:</a:t>
            </a:r>
            <a:r>
              <a:rPr lang="en-GB" sz="2800" dirty="0"/>
              <a:t> </a:t>
            </a:r>
            <a:r>
              <a:rPr lang="el-GR" sz="2800" dirty="0"/>
              <a:t>Στην όψιμη </a:t>
            </a:r>
            <a:r>
              <a:rPr lang="el-GR" sz="2800" dirty="0" err="1"/>
              <a:t>νεωτερικότητα</a:t>
            </a:r>
            <a:r>
              <a:rPr lang="el-GR" sz="2800" dirty="0"/>
              <a:t>, ο εαυτός είναι ευέλικτος, ρευστός και διαρκώς υπό διαπραγμάτευση.</a:t>
            </a:r>
            <a:endParaRPr lang="en-GB" sz="2800" dirty="0"/>
          </a:p>
          <a:p>
            <a:r>
              <a:rPr lang="el-GR" sz="2800" dirty="0"/>
              <a:t>Οι σταθερές ταυτότητες (οικογένεια, πίστη, κοινωνική τάξη) αποδυναμώνονται.</a:t>
            </a:r>
            <a:endParaRPr lang="en-GB" sz="2800" dirty="0"/>
          </a:p>
          <a:p>
            <a:r>
              <a:rPr lang="el-GR" sz="2800" dirty="0"/>
              <a:t>Το άτομο πρέπει να «σχεδιάζει» ξανά τον εαυτό του συνεχώς.</a:t>
            </a:r>
            <a:endParaRPr lang="en-GB" sz="2800" dirty="0"/>
          </a:p>
          <a:p>
            <a:r>
              <a:rPr lang="el-GR" sz="2800" dirty="0"/>
              <a:t>Αυξάνονται οι επιλογές, αλλά και το άγχος της αυθεντικότητας.</a:t>
            </a:r>
            <a:endParaRPr lang="en-GB" sz="2800" dirty="0"/>
          </a:p>
        </p:txBody>
      </p:sp>
      <p:sp>
        <p:nvSpPr>
          <p:cNvPr id="4" name="Θέση υποσέλιδου 3">
            <a:extLst>
              <a:ext uri="{FF2B5EF4-FFF2-40B4-BE49-F238E27FC236}">
                <a16:creationId xmlns:a16="http://schemas.microsoft.com/office/drawing/2014/main" id="{61E8E704-D7E0-F84A-1B5D-EB9F2821FACE}"/>
              </a:ext>
            </a:extLst>
          </p:cNvPr>
          <p:cNvSpPr>
            <a:spLocks noGrp="1"/>
          </p:cNvSpPr>
          <p:nvPr>
            <p:ph type="ftr" sz="quarter" idx="11"/>
          </p:nvPr>
        </p:nvSpPr>
        <p:spPr/>
        <p:txBody>
          <a:bodyPr/>
          <a:lstStyle/>
          <a:p>
            <a:r>
              <a:rPr lang="el-GR"/>
              <a:t>Παιδαγωγικές Επιστήμες και θρησκευτική ταυτότητα     Μάριος Κουκουνάρας Λιάγκης</a:t>
            </a:r>
          </a:p>
        </p:txBody>
      </p:sp>
      <p:sp>
        <p:nvSpPr>
          <p:cNvPr id="6" name="TextBox 5">
            <a:extLst>
              <a:ext uri="{FF2B5EF4-FFF2-40B4-BE49-F238E27FC236}">
                <a16:creationId xmlns:a16="http://schemas.microsoft.com/office/drawing/2014/main" id="{F7ED0EF2-5098-93EA-7DB0-AB6ED84DE400}"/>
              </a:ext>
            </a:extLst>
          </p:cNvPr>
          <p:cNvSpPr txBox="1"/>
          <p:nvPr/>
        </p:nvSpPr>
        <p:spPr>
          <a:xfrm>
            <a:off x="4139952" y="5507924"/>
            <a:ext cx="5148064" cy="646331"/>
          </a:xfrm>
          <a:prstGeom prst="rect">
            <a:avLst/>
          </a:prstGeom>
          <a:noFill/>
        </p:spPr>
        <p:txBody>
          <a:bodyPr wrap="square">
            <a:spAutoFit/>
          </a:bodyPr>
          <a:lstStyle/>
          <a:p>
            <a:r>
              <a:rPr lang="el-GR" i="1" dirty="0">
                <a:effectLst>
                  <a:outerShdw blurRad="38100" dist="38100" dir="2700000" algn="tl">
                    <a:srgbClr val="000000">
                      <a:alpha val="43137"/>
                    </a:srgbClr>
                  </a:outerShdw>
                </a:effectLst>
              </a:rPr>
              <a:t>Η ταυτότητα ως «ταξίδι στον χώρο και τον χρόνο» — όχι κάτι δεδομένο, αλλά διαρκές έργο ζωής.</a:t>
            </a:r>
            <a:endParaRPr lang="en-GB" i="1" dirty="0">
              <a:effectLst>
                <a:outerShdw blurRad="38100" dist="38100" dir="2700000" algn="tl">
                  <a:srgbClr val="000000">
                    <a:alpha val="43137"/>
                  </a:srgbClr>
                </a:outerShdw>
              </a:effectLst>
            </a:endParaRPr>
          </a:p>
        </p:txBody>
      </p:sp>
      <p:sp>
        <p:nvSpPr>
          <p:cNvPr id="8" name="TextBox 7">
            <a:extLst>
              <a:ext uri="{FF2B5EF4-FFF2-40B4-BE49-F238E27FC236}">
                <a16:creationId xmlns:a16="http://schemas.microsoft.com/office/drawing/2014/main" id="{1664F145-82B4-9664-8AAA-BE6811E1FB40}"/>
              </a:ext>
            </a:extLst>
          </p:cNvPr>
          <p:cNvSpPr txBox="1"/>
          <p:nvPr/>
        </p:nvSpPr>
        <p:spPr>
          <a:xfrm>
            <a:off x="2324100" y="3267780"/>
            <a:ext cx="4648200" cy="369332"/>
          </a:xfrm>
          <a:prstGeom prst="rect">
            <a:avLst/>
          </a:prstGeom>
          <a:noFill/>
        </p:spPr>
        <p:txBody>
          <a:bodyPr wrap="square">
            <a:spAutoFit/>
          </a:bodyPr>
          <a:lstStyle/>
          <a:p>
            <a:r>
              <a:rPr lang="en-GB" dirty="0"/>
              <a:t>Charles Taylor (1989): </a:t>
            </a:r>
            <a:r>
              <a:rPr lang="en-GB" i="1" dirty="0"/>
              <a:t>Sources of the Self</a:t>
            </a:r>
            <a:endParaRPr lang="en-GB" dirty="0"/>
          </a:p>
        </p:txBody>
      </p:sp>
    </p:spTree>
    <p:extLst>
      <p:ext uri="{BB962C8B-B14F-4D97-AF65-F5344CB8AC3E}">
        <p14:creationId xmlns:p14="http://schemas.microsoft.com/office/powerpoint/2010/main" val="391802616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F4A8D06-E017-8866-BA38-72E007EF4C61}"/>
              </a:ext>
            </a:extLst>
          </p:cNvPr>
          <p:cNvSpPr>
            <a:spLocks noGrp="1"/>
          </p:cNvSpPr>
          <p:nvPr>
            <p:ph type="title"/>
          </p:nvPr>
        </p:nvSpPr>
        <p:spPr/>
        <p:txBody>
          <a:bodyPr>
            <a:normAutofit fontScale="90000"/>
          </a:bodyPr>
          <a:lstStyle/>
          <a:p>
            <a:r>
              <a:rPr lang="en-GB" dirty="0"/>
              <a:t>Charles Taylor (1989): </a:t>
            </a:r>
            <a:r>
              <a:rPr lang="en-GB" i="1" dirty="0"/>
              <a:t>Sources of the Self</a:t>
            </a:r>
            <a:endParaRPr lang="en-GB" dirty="0"/>
          </a:p>
        </p:txBody>
      </p:sp>
      <p:sp>
        <p:nvSpPr>
          <p:cNvPr id="3" name="Θέση περιεχομένου 2">
            <a:extLst>
              <a:ext uri="{FF2B5EF4-FFF2-40B4-BE49-F238E27FC236}">
                <a16:creationId xmlns:a16="http://schemas.microsoft.com/office/drawing/2014/main" id="{8AD844D4-B069-EE08-2A48-2F919EF976DF}"/>
              </a:ext>
            </a:extLst>
          </p:cNvPr>
          <p:cNvSpPr>
            <a:spLocks noGrp="1"/>
          </p:cNvSpPr>
          <p:nvPr>
            <p:ph idx="1"/>
          </p:nvPr>
        </p:nvSpPr>
        <p:spPr/>
        <p:txBody>
          <a:bodyPr>
            <a:normAutofit fontScale="92500" lnSpcReduction="20000"/>
          </a:bodyPr>
          <a:lstStyle/>
          <a:p>
            <a:pPr marL="0" indent="0">
              <a:buNone/>
            </a:pPr>
            <a:r>
              <a:rPr lang="en-GB" b="1" dirty="0"/>
              <a:t>K</a:t>
            </a:r>
            <a:r>
              <a:rPr lang="el-GR" b="1" dirty="0" err="1"/>
              <a:t>ύρια</a:t>
            </a:r>
            <a:r>
              <a:rPr lang="el-GR" b="1" dirty="0"/>
              <a:t> ιδέα:</a:t>
            </a:r>
            <a:br>
              <a:rPr lang="el-GR" dirty="0"/>
            </a:br>
            <a:r>
              <a:rPr lang="el-GR" dirty="0"/>
              <a:t>Ο εαυτός αναπτύσσεται μέσα σε </a:t>
            </a:r>
            <a:r>
              <a:rPr lang="el-GR" b="1" dirty="0"/>
              <a:t>ορίζοντες νοήματος</a:t>
            </a:r>
            <a:r>
              <a:rPr lang="el-GR" dirty="0"/>
              <a:t> — δηλαδή σε πλαίσια αξιών, πίστης, παραδόσεων, που δίνουν νόημα στο «ποιος είμαι».</a:t>
            </a:r>
          </a:p>
          <a:p>
            <a:r>
              <a:rPr lang="el-GR" dirty="0"/>
              <a:t>Κάθε άνθρωπος έχει έναν </a:t>
            </a:r>
            <a:r>
              <a:rPr lang="el-GR" b="1" dirty="0"/>
              <a:t>ηθικό προσανατολισμό</a:t>
            </a:r>
            <a:r>
              <a:rPr lang="el-GR" dirty="0"/>
              <a:t> (τι θεωρεί καλό, δίκαιο, αληθινό).</a:t>
            </a:r>
          </a:p>
          <a:p>
            <a:r>
              <a:rPr lang="el-GR" dirty="0"/>
              <a:t>Ο εαυτός δεν είναι απομονωμένος, αλλά ριζωμένος σε κοινότητα και παράδοση.</a:t>
            </a:r>
          </a:p>
          <a:p>
            <a:r>
              <a:rPr lang="el-GR" dirty="0"/>
              <a:t>Η θρησκευτική ταυτότητα είναι ένας «ορίζοντας» μέσα στον οποίο </a:t>
            </a:r>
            <a:r>
              <a:rPr lang="el-GR" dirty="0" err="1"/>
              <a:t>αυτονοηματοδοτούμαι</a:t>
            </a:r>
            <a:r>
              <a:rPr lang="el-GR" dirty="0"/>
              <a:t>.</a:t>
            </a:r>
          </a:p>
          <a:p>
            <a:pPr marL="0" indent="0">
              <a:buNone/>
            </a:pPr>
            <a:endParaRPr lang="en-GB" dirty="0"/>
          </a:p>
        </p:txBody>
      </p:sp>
      <p:sp>
        <p:nvSpPr>
          <p:cNvPr id="4" name="Θέση υποσέλιδου 3">
            <a:extLst>
              <a:ext uri="{FF2B5EF4-FFF2-40B4-BE49-F238E27FC236}">
                <a16:creationId xmlns:a16="http://schemas.microsoft.com/office/drawing/2014/main" id="{5202637D-1AD8-CE37-6A61-C200054056A3}"/>
              </a:ext>
            </a:extLst>
          </p:cNvPr>
          <p:cNvSpPr>
            <a:spLocks noGrp="1"/>
          </p:cNvSpPr>
          <p:nvPr>
            <p:ph type="ftr" sz="quarter" idx="11"/>
          </p:nvPr>
        </p:nvSpPr>
        <p:spPr/>
        <p:txBody>
          <a:bodyPr/>
          <a:lstStyle/>
          <a:p>
            <a:r>
              <a:rPr lang="el-GR"/>
              <a:t>Παιδαγωγικές Επιστήμες και θρησκευτική ταυτότητα     Μάριος Κουκουνάρας Λιάγκης</a:t>
            </a:r>
          </a:p>
        </p:txBody>
      </p:sp>
    </p:spTree>
    <p:extLst>
      <p:ext uri="{BB962C8B-B14F-4D97-AF65-F5344CB8AC3E}">
        <p14:creationId xmlns:p14="http://schemas.microsoft.com/office/powerpoint/2010/main" val="353051009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DCC4B88-0973-9976-4180-EFBF09D582E3}"/>
              </a:ext>
            </a:extLst>
          </p:cNvPr>
          <p:cNvSpPr>
            <a:spLocks noGrp="1"/>
          </p:cNvSpPr>
          <p:nvPr>
            <p:ph type="title"/>
          </p:nvPr>
        </p:nvSpPr>
        <p:spPr/>
        <p:txBody>
          <a:bodyPr/>
          <a:lstStyle/>
          <a:p>
            <a:r>
              <a:rPr lang="el-GR" dirty="0"/>
              <a:t>Εφαρμογή:</a:t>
            </a:r>
            <a:endParaRPr lang="en-GB" dirty="0"/>
          </a:p>
        </p:txBody>
      </p:sp>
      <p:sp>
        <p:nvSpPr>
          <p:cNvPr id="3" name="Θέση περιεχομένου 2">
            <a:extLst>
              <a:ext uri="{FF2B5EF4-FFF2-40B4-BE49-F238E27FC236}">
                <a16:creationId xmlns:a16="http://schemas.microsoft.com/office/drawing/2014/main" id="{057D0068-0AD9-00A9-98B3-A8D32C495506}"/>
              </a:ext>
            </a:extLst>
          </p:cNvPr>
          <p:cNvSpPr>
            <a:spLocks noGrp="1"/>
          </p:cNvSpPr>
          <p:nvPr>
            <p:ph idx="1"/>
          </p:nvPr>
        </p:nvSpPr>
        <p:spPr>
          <a:xfrm>
            <a:off x="683568" y="2708920"/>
            <a:ext cx="8229600" cy="4525963"/>
          </a:xfrm>
        </p:spPr>
        <p:txBody>
          <a:bodyPr/>
          <a:lstStyle/>
          <a:p>
            <a:pPr marL="0" indent="0">
              <a:buNone/>
            </a:pPr>
            <a:r>
              <a:rPr lang="el-GR" dirty="0">
                <a:effectLst>
                  <a:outerShdw blurRad="38100" dist="38100" dir="2700000" algn="tl">
                    <a:srgbClr val="000000">
                      <a:alpha val="43137"/>
                    </a:srgbClr>
                  </a:outerShdw>
                </a:effectLst>
              </a:rPr>
              <a:t>Πώς επηρεάζουν η πίστη και οι αξίες τη δική σου αίσθηση του εαυτού;</a:t>
            </a:r>
            <a:endParaRPr lang="en-GB" dirty="0">
              <a:effectLst>
                <a:outerShdw blurRad="38100" dist="38100" dir="2700000" algn="tl">
                  <a:srgbClr val="000000">
                    <a:alpha val="43137"/>
                  </a:srgbClr>
                </a:outerShdw>
              </a:effectLst>
            </a:endParaRPr>
          </a:p>
        </p:txBody>
      </p:sp>
      <p:sp>
        <p:nvSpPr>
          <p:cNvPr id="4" name="Θέση υποσέλιδου 3">
            <a:extLst>
              <a:ext uri="{FF2B5EF4-FFF2-40B4-BE49-F238E27FC236}">
                <a16:creationId xmlns:a16="http://schemas.microsoft.com/office/drawing/2014/main" id="{F0BB436C-356A-1431-C262-1F6AD1765A52}"/>
              </a:ext>
            </a:extLst>
          </p:cNvPr>
          <p:cNvSpPr>
            <a:spLocks noGrp="1"/>
          </p:cNvSpPr>
          <p:nvPr>
            <p:ph type="ftr" sz="quarter" idx="11"/>
          </p:nvPr>
        </p:nvSpPr>
        <p:spPr/>
        <p:txBody>
          <a:bodyPr/>
          <a:lstStyle/>
          <a:p>
            <a:r>
              <a:rPr lang="el-GR"/>
              <a:t>Παιδαγωγικές Επιστήμες και θρησκευτική ταυτότητα     Μάριος Κουκουνάρας Λιάγκης</a:t>
            </a:r>
          </a:p>
        </p:txBody>
      </p:sp>
    </p:spTree>
    <p:extLst>
      <p:ext uri="{BB962C8B-B14F-4D97-AF65-F5344CB8AC3E}">
        <p14:creationId xmlns:p14="http://schemas.microsoft.com/office/powerpoint/2010/main" val="25559548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39AFD7B-CCC7-919B-B74E-96F7C8B464A3}"/>
              </a:ext>
            </a:extLst>
          </p:cNvPr>
          <p:cNvSpPr>
            <a:spLocks noGrp="1"/>
          </p:cNvSpPr>
          <p:nvPr>
            <p:ph type="title"/>
          </p:nvPr>
        </p:nvSpPr>
        <p:spPr/>
        <p:txBody>
          <a:bodyPr>
            <a:normAutofit fontScale="90000"/>
          </a:bodyPr>
          <a:lstStyle/>
          <a:p>
            <a:r>
              <a:rPr lang="en-GB" dirty="0"/>
              <a:t>Amartya Sen (2006): Identity and Violence</a:t>
            </a:r>
          </a:p>
        </p:txBody>
      </p:sp>
      <p:sp>
        <p:nvSpPr>
          <p:cNvPr id="3" name="Θέση περιεχομένου 2">
            <a:extLst>
              <a:ext uri="{FF2B5EF4-FFF2-40B4-BE49-F238E27FC236}">
                <a16:creationId xmlns:a16="http://schemas.microsoft.com/office/drawing/2014/main" id="{E55C9BD9-23C1-7930-307C-0008349B0C72}"/>
              </a:ext>
            </a:extLst>
          </p:cNvPr>
          <p:cNvSpPr>
            <a:spLocks noGrp="1"/>
          </p:cNvSpPr>
          <p:nvPr>
            <p:ph idx="1"/>
          </p:nvPr>
        </p:nvSpPr>
        <p:spPr/>
        <p:txBody>
          <a:bodyPr>
            <a:normAutofit lnSpcReduction="10000"/>
          </a:bodyPr>
          <a:lstStyle/>
          <a:p>
            <a:pPr marL="0" indent="0">
              <a:buNone/>
            </a:pPr>
            <a:r>
              <a:rPr lang="el-GR" dirty="0"/>
              <a:t>Κύρια ιδέα:</a:t>
            </a:r>
            <a:r>
              <a:rPr lang="en-GB" dirty="0"/>
              <a:t> </a:t>
            </a:r>
            <a:r>
              <a:rPr lang="el-GR" dirty="0"/>
              <a:t>Κάθε άτομο έχει πολλαπλές ταυτότητες (φύλο, εθνικότητα, επάγγελμα, πίστη).Ο κίνδυνος είναι να εγκλωβιστούμε σε μονοδιάστατες ταυτότητες, που οδηγούν σε συγκρούσεις και αποκλεισμούς.</a:t>
            </a:r>
            <a:endParaRPr lang="en-GB" dirty="0"/>
          </a:p>
          <a:p>
            <a:r>
              <a:rPr lang="el-GR" dirty="0"/>
              <a:t>«Δεν είμαι μόνο Χ, είμαι ταυτόχρονα και Ψ και Ζ.»</a:t>
            </a:r>
            <a:endParaRPr lang="en-GB" dirty="0"/>
          </a:p>
          <a:p>
            <a:r>
              <a:rPr lang="el-GR" dirty="0"/>
              <a:t>Ο σεβασμός της πολλαπλότητας είναι θεμέλιο της δημοκρατικής κοινωνίας.</a:t>
            </a:r>
            <a:endParaRPr lang="en-GB" dirty="0"/>
          </a:p>
        </p:txBody>
      </p:sp>
      <p:sp>
        <p:nvSpPr>
          <p:cNvPr id="4" name="Θέση υποσέλιδου 3">
            <a:extLst>
              <a:ext uri="{FF2B5EF4-FFF2-40B4-BE49-F238E27FC236}">
                <a16:creationId xmlns:a16="http://schemas.microsoft.com/office/drawing/2014/main" id="{A3905C55-859B-06E3-79A5-B11CBBDA1A64}"/>
              </a:ext>
            </a:extLst>
          </p:cNvPr>
          <p:cNvSpPr>
            <a:spLocks noGrp="1"/>
          </p:cNvSpPr>
          <p:nvPr>
            <p:ph type="ftr" sz="quarter" idx="11"/>
          </p:nvPr>
        </p:nvSpPr>
        <p:spPr/>
        <p:txBody>
          <a:bodyPr/>
          <a:lstStyle/>
          <a:p>
            <a:r>
              <a:rPr lang="el-GR"/>
              <a:t>Παιδαγωγικές Επιστήμες και θρησκευτική ταυτότητα     Μάριος Κουκουνάρας Λιάγκης</a:t>
            </a:r>
          </a:p>
        </p:txBody>
      </p:sp>
    </p:spTree>
    <p:extLst>
      <p:ext uri="{BB962C8B-B14F-4D97-AF65-F5344CB8AC3E}">
        <p14:creationId xmlns:p14="http://schemas.microsoft.com/office/powerpoint/2010/main" val="129175787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36EE0981-F26D-4A66-074B-FCD6A0488639}"/>
              </a:ext>
            </a:extLst>
          </p:cNvPr>
          <p:cNvSpPr>
            <a:spLocks noGrp="1"/>
          </p:cNvSpPr>
          <p:nvPr>
            <p:ph type="title"/>
          </p:nvPr>
        </p:nvSpPr>
        <p:spPr/>
        <p:txBody>
          <a:bodyPr/>
          <a:lstStyle/>
          <a:p>
            <a:r>
              <a:rPr lang="el-GR" dirty="0"/>
              <a:t>Ερώτημα:</a:t>
            </a:r>
            <a:endParaRPr lang="en-GB" dirty="0"/>
          </a:p>
        </p:txBody>
      </p:sp>
      <p:sp>
        <p:nvSpPr>
          <p:cNvPr id="3" name="Θέση περιεχομένου 2">
            <a:extLst>
              <a:ext uri="{FF2B5EF4-FFF2-40B4-BE49-F238E27FC236}">
                <a16:creationId xmlns:a16="http://schemas.microsoft.com/office/drawing/2014/main" id="{BFF7B848-70C1-AEDB-6892-1D2B424C9E9B}"/>
              </a:ext>
            </a:extLst>
          </p:cNvPr>
          <p:cNvSpPr>
            <a:spLocks noGrp="1"/>
          </p:cNvSpPr>
          <p:nvPr>
            <p:ph idx="1"/>
          </p:nvPr>
        </p:nvSpPr>
        <p:spPr/>
        <p:txBody>
          <a:bodyPr/>
          <a:lstStyle/>
          <a:p>
            <a:pPr marL="0" indent="0">
              <a:buNone/>
            </a:pPr>
            <a:r>
              <a:rPr lang="el-GR" dirty="0"/>
              <a:t>Ποιοι κίνδυνοι προκύπτουν όταν κάποιος ορίζεται αποκλειστικά από μία μόνο ταυτότητα (π.χ. θρησκευτική, εθνική);</a:t>
            </a:r>
            <a:endParaRPr lang="en-GB" dirty="0"/>
          </a:p>
        </p:txBody>
      </p:sp>
      <p:sp>
        <p:nvSpPr>
          <p:cNvPr id="4" name="Θέση υποσέλιδου 3">
            <a:extLst>
              <a:ext uri="{FF2B5EF4-FFF2-40B4-BE49-F238E27FC236}">
                <a16:creationId xmlns:a16="http://schemas.microsoft.com/office/drawing/2014/main" id="{36419442-A76C-B6F2-99DF-1E0C0052BADE}"/>
              </a:ext>
            </a:extLst>
          </p:cNvPr>
          <p:cNvSpPr>
            <a:spLocks noGrp="1"/>
          </p:cNvSpPr>
          <p:nvPr>
            <p:ph type="ftr" sz="quarter" idx="11"/>
          </p:nvPr>
        </p:nvSpPr>
        <p:spPr/>
        <p:txBody>
          <a:bodyPr/>
          <a:lstStyle/>
          <a:p>
            <a:r>
              <a:rPr lang="el-GR"/>
              <a:t>Παιδαγωγικές Επιστήμες και θρησκευτική ταυτότητα     Μάριος Κουκουνάρας Λιάγκης</a:t>
            </a:r>
          </a:p>
        </p:txBody>
      </p:sp>
    </p:spTree>
    <p:extLst>
      <p:ext uri="{BB962C8B-B14F-4D97-AF65-F5344CB8AC3E}">
        <p14:creationId xmlns:p14="http://schemas.microsoft.com/office/powerpoint/2010/main" val="74941918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128402C4-9B9C-FE93-DDCE-62C6384761E9}"/>
              </a:ext>
            </a:extLst>
          </p:cNvPr>
          <p:cNvSpPr>
            <a:spLocks noGrp="1"/>
          </p:cNvSpPr>
          <p:nvPr>
            <p:ph type="title"/>
          </p:nvPr>
        </p:nvSpPr>
        <p:spPr>
          <a:xfrm>
            <a:off x="755576" y="2275348"/>
            <a:ext cx="8229600" cy="1143000"/>
          </a:xfrm>
        </p:spPr>
        <p:txBody>
          <a:bodyPr>
            <a:normAutofit fontScale="90000"/>
          </a:bodyPr>
          <a:lstStyle/>
          <a:p>
            <a:r>
              <a:rPr lang="en-US" dirty="0"/>
              <a:t>O</a:t>
            </a:r>
            <a:r>
              <a:rPr lang="en-GB" dirty="0"/>
              <a:t> </a:t>
            </a:r>
            <a:r>
              <a:rPr lang="el-GR" dirty="0"/>
              <a:t>εαυτός με ποιους βρίσκεται σε διάλογο;</a:t>
            </a:r>
            <a:endParaRPr lang="en-GB" dirty="0"/>
          </a:p>
        </p:txBody>
      </p:sp>
      <p:sp>
        <p:nvSpPr>
          <p:cNvPr id="4" name="Θέση υποσέλιδου 3">
            <a:extLst>
              <a:ext uri="{FF2B5EF4-FFF2-40B4-BE49-F238E27FC236}">
                <a16:creationId xmlns:a16="http://schemas.microsoft.com/office/drawing/2014/main" id="{7BDE8E98-4CF9-FCA9-2A02-855E0A09012C}"/>
              </a:ext>
            </a:extLst>
          </p:cNvPr>
          <p:cNvSpPr>
            <a:spLocks noGrp="1"/>
          </p:cNvSpPr>
          <p:nvPr>
            <p:ph type="ftr" sz="quarter" idx="11"/>
          </p:nvPr>
        </p:nvSpPr>
        <p:spPr/>
        <p:txBody>
          <a:bodyPr/>
          <a:lstStyle/>
          <a:p>
            <a:r>
              <a:rPr lang="el-GR"/>
              <a:t>Παιδαγωγικές Επιστήμες και θρησκευτική ταυτότητα     Μάριος Κουκουνάρας Λιάγκης</a:t>
            </a:r>
          </a:p>
        </p:txBody>
      </p:sp>
    </p:spTree>
    <p:extLst>
      <p:ext uri="{BB962C8B-B14F-4D97-AF65-F5344CB8AC3E}">
        <p14:creationId xmlns:p14="http://schemas.microsoft.com/office/powerpoint/2010/main" val="60958798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a:t>ο εαυτός </a:t>
            </a:r>
          </a:p>
        </p:txBody>
      </p:sp>
      <p:sp>
        <p:nvSpPr>
          <p:cNvPr id="3" name="2 - Θέση περιεχομένου"/>
          <p:cNvSpPr>
            <a:spLocks noGrp="1"/>
          </p:cNvSpPr>
          <p:nvPr>
            <p:ph idx="1"/>
          </p:nvPr>
        </p:nvSpPr>
        <p:spPr/>
        <p:txBody>
          <a:bodyPr/>
          <a:lstStyle/>
          <a:p>
            <a:pPr algn="ctr">
              <a:buNone/>
            </a:pPr>
            <a:r>
              <a:rPr lang="el-GR" b="1" dirty="0"/>
              <a:t>βρίσκεται σε συνεχή διάλογο </a:t>
            </a:r>
          </a:p>
          <a:p>
            <a:pPr algn="ctr">
              <a:buNone/>
            </a:pPr>
            <a:r>
              <a:rPr lang="el-GR" dirty="0"/>
              <a:t>-εξωτερικό και εσωτερικό</a:t>
            </a:r>
          </a:p>
          <a:p>
            <a:pPr algn="ctr">
              <a:buNone/>
            </a:pPr>
            <a:r>
              <a:rPr lang="el-GR" dirty="0"/>
              <a:t>-συντελείται σε συνθήκες διασύνδεσης εαυτού και κοινωνίας</a:t>
            </a:r>
          </a:p>
        </p:txBody>
      </p:sp>
      <p:sp>
        <p:nvSpPr>
          <p:cNvPr id="5" name="4 - Διάγραμμα ροής: Παραπομπή"/>
          <p:cNvSpPr/>
          <p:nvPr/>
        </p:nvSpPr>
        <p:spPr>
          <a:xfrm>
            <a:off x="1259632" y="3861048"/>
            <a:ext cx="6048672" cy="2160240"/>
          </a:xfrm>
          <a:prstGeom prst="flowChartConnector">
            <a:avLst/>
          </a:prstGeom>
          <a:solidFill>
            <a:schemeClr val="bg1">
              <a:lumMod val="9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buNone/>
            </a:pPr>
            <a:r>
              <a:rPr lang="el-GR" sz="2800" dirty="0">
                <a:solidFill>
                  <a:schemeClr val="tx1"/>
                </a:solidFill>
              </a:rPr>
              <a:t>Η ιδέα ενός εαυτού που αυτό-καθορίζεται </a:t>
            </a:r>
          </a:p>
          <a:p>
            <a:pPr algn="ctr">
              <a:buNone/>
            </a:pPr>
            <a:r>
              <a:rPr lang="el-GR" sz="2800" dirty="0">
                <a:solidFill>
                  <a:schemeClr val="tx1"/>
                </a:solidFill>
              </a:rPr>
              <a:t>και αυτό-</a:t>
            </a:r>
            <a:r>
              <a:rPr lang="el-GR" sz="2800" dirty="0" err="1">
                <a:solidFill>
                  <a:schemeClr val="tx1"/>
                </a:solidFill>
              </a:rPr>
              <a:t>ταυτοποιείται</a:t>
            </a:r>
            <a:r>
              <a:rPr lang="el-GR" sz="2800" dirty="0">
                <a:solidFill>
                  <a:schemeClr val="tx1"/>
                </a:solidFill>
              </a:rPr>
              <a:t> </a:t>
            </a:r>
          </a:p>
        </p:txBody>
      </p:sp>
      <p:sp>
        <p:nvSpPr>
          <p:cNvPr id="6" name="5 - Πολλαπλασιασμός"/>
          <p:cNvSpPr/>
          <p:nvPr/>
        </p:nvSpPr>
        <p:spPr>
          <a:xfrm>
            <a:off x="2339752" y="4005064"/>
            <a:ext cx="4032448" cy="1944216"/>
          </a:xfrm>
          <a:prstGeom prst="mathMultiply">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box(in)">
                                      <p:cBhvr>
                                        <p:cTn id="7" dur="1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alphaModFix amt="37000"/>
            <a:lum/>
          </a:blip>
          <a:srcRect/>
          <a:stretch>
            <a:fillRect l="-4000" r="-4000"/>
          </a:stretch>
        </a:blipFill>
        <a:effectLst/>
      </p:bgPr>
    </p:bg>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Autofit/>
          </a:bodyPr>
          <a:lstStyle/>
          <a:p>
            <a:r>
              <a:rPr lang="el-GR" sz="2800" b="1" dirty="0"/>
              <a:t>Άλλοι</a:t>
            </a:r>
            <a:r>
              <a:rPr lang="el-GR" sz="2800" dirty="0"/>
              <a:t> μέσα στον ίδιο τον </a:t>
            </a:r>
            <a:r>
              <a:rPr lang="el-GR" sz="2800" dirty="0" err="1"/>
              <a:t>εαυτό=συνεχούς</a:t>
            </a:r>
            <a:r>
              <a:rPr lang="el-GR" sz="2800" dirty="0"/>
              <a:t> διαλόγου των ταυτοτήτων που περιλαμβάνονται στον ίδιο τον εαυτό </a:t>
            </a:r>
            <a:r>
              <a:rPr lang="el-GR" sz="2000" dirty="0"/>
              <a:t>(</a:t>
            </a:r>
            <a:r>
              <a:rPr lang="en-US" sz="2000" dirty="0" err="1"/>
              <a:t>Hermans</a:t>
            </a:r>
            <a:r>
              <a:rPr lang="el-GR" sz="2000" dirty="0"/>
              <a:t> &amp; </a:t>
            </a:r>
            <a:r>
              <a:rPr lang="en-US" sz="2000" dirty="0" err="1"/>
              <a:t>Hermans</a:t>
            </a:r>
            <a:r>
              <a:rPr lang="el-GR" sz="2000" dirty="0"/>
              <a:t>-</a:t>
            </a:r>
            <a:r>
              <a:rPr lang="en-US" sz="2000" dirty="0" err="1"/>
              <a:t>Konopka</a:t>
            </a:r>
            <a:r>
              <a:rPr lang="el-GR" sz="2000" dirty="0"/>
              <a:t>, 2010)</a:t>
            </a:r>
          </a:p>
        </p:txBody>
      </p:sp>
      <p:sp>
        <p:nvSpPr>
          <p:cNvPr id="3" name="2 - Θέση περιεχομένου"/>
          <p:cNvSpPr>
            <a:spLocks noGrp="1"/>
          </p:cNvSpPr>
          <p:nvPr>
            <p:ph idx="1"/>
          </p:nvPr>
        </p:nvSpPr>
        <p:spPr/>
        <p:txBody>
          <a:bodyPr>
            <a:normAutofit/>
          </a:bodyPr>
          <a:lstStyle/>
          <a:p>
            <a:pPr>
              <a:buNone/>
            </a:pPr>
            <a:r>
              <a:rPr lang="el-GR" dirty="0"/>
              <a:t>Και δεν πρόκειται σε καμία περίπτωση για μία συνεχή «σύγχυση ρόλων» του </a:t>
            </a:r>
            <a:r>
              <a:rPr lang="en-US" dirty="0"/>
              <a:t>Erikson</a:t>
            </a:r>
            <a:r>
              <a:rPr lang="el-GR" dirty="0"/>
              <a:t>. </a:t>
            </a:r>
          </a:p>
          <a:p>
            <a:pPr>
              <a:buNone/>
            </a:pPr>
            <a:endParaRPr lang="el-GR" dirty="0"/>
          </a:p>
          <a:p>
            <a:pPr>
              <a:buNone/>
            </a:pPr>
            <a:r>
              <a:rPr lang="el-GR" dirty="0"/>
              <a:t>Σκεφτείτε ως έφηβοι πόσες ταυτότητες διαφορετικές είχατε;</a:t>
            </a:r>
          </a:p>
          <a:p>
            <a:pPr>
              <a:buNone/>
            </a:pPr>
            <a:r>
              <a:rPr lang="el-GR" dirty="0"/>
              <a:t>Σκεφτείτε πόσοι πολιτισμοί σας επηρέαζαν;</a:t>
            </a:r>
          </a:p>
          <a:p>
            <a:pPr>
              <a:buNone/>
            </a:pPr>
            <a:r>
              <a:rPr lang="el-GR" dirty="0"/>
              <a:t>Σκεφτείτε πόσο στον κόσμο σας ήσασταν και το προσδιόριζε αυτόν τον κόσμο;</a:t>
            </a:r>
          </a:p>
          <a:p>
            <a:endParaRPr lang="el-G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a:t>Ο εαυτός είναι μόνος;</a:t>
            </a:r>
          </a:p>
        </p:txBody>
      </p:sp>
      <p:sp>
        <p:nvSpPr>
          <p:cNvPr id="3" name="2 - Θέση περιεχομένου"/>
          <p:cNvSpPr>
            <a:spLocks noGrp="1"/>
          </p:cNvSpPr>
          <p:nvPr>
            <p:ph idx="1"/>
          </p:nvPr>
        </p:nvSpPr>
        <p:spPr>
          <a:xfrm>
            <a:off x="539552" y="2060848"/>
            <a:ext cx="8229600" cy="3845024"/>
          </a:xfrm>
        </p:spPr>
        <p:txBody>
          <a:bodyPr/>
          <a:lstStyle/>
          <a:p>
            <a:pPr>
              <a:buNone/>
            </a:pPr>
            <a:r>
              <a:rPr lang="el-GR" b="1" dirty="0"/>
              <a:t>    Η έννοια του εαυτού αναφέρεται σε κάτι «εσωτερικό», κάτι που συμβαίνει μέσα στο μυαλό κάθε ανθρώπου και δεν περιλαμβάνει κανένα είδος διαλεκτικής σχέσης με κάτι εξωτερικό, επικοινωνία με άλλον, εμπλοκή με τρίτους;</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randombar(horizontal)">
                                      <p:cBhvr>
                                        <p:cTn id="7" dur="1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a:t>Η θεωρία του «Διαλογικού εαυτού»</a:t>
            </a:r>
          </a:p>
        </p:txBody>
      </p:sp>
      <p:sp>
        <p:nvSpPr>
          <p:cNvPr id="3" name="2 - Θέση περιεχομένου"/>
          <p:cNvSpPr>
            <a:spLocks noGrp="1"/>
          </p:cNvSpPr>
          <p:nvPr>
            <p:ph idx="1"/>
          </p:nvPr>
        </p:nvSpPr>
        <p:spPr/>
        <p:txBody>
          <a:bodyPr>
            <a:normAutofit fontScale="70000" lnSpcReduction="20000"/>
          </a:bodyPr>
          <a:lstStyle/>
          <a:p>
            <a:pPr>
              <a:buNone/>
            </a:pPr>
            <a:r>
              <a:rPr lang="el-GR" sz="3400" b="1" dirty="0"/>
              <a:t>Στηρίζεται σε δύο μεγάλες παραδόσεις:</a:t>
            </a:r>
          </a:p>
          <a:p>
            <a:pPr>
              <a:buNone/>
            </a:pPr>
            <a:r>
              <a:rPr lang="el-GR" dirty="0"/>
              <a:t>1) Αμερικανικός πραγματισμός </a:t>
            </a:r>
          </a:p>
          <a:p>
            <a:pPr>
              <a:buNone/>
            </a:pPr>
            <a:r>
              <a:rPr lang="el-GR" dirty="0"/>
              <a:t>2) Ρωσικός </a:t>
            </a:r>
            <a:r>
              <a:rPr lang="el-GR" dirty="0" err="1"/>
              <a:t>Διαλεκτισμός</a:t>
            </a:r>
            <a:endParaRPr lang="el-GR" dirty="0"/>
          </a:p>
          <a:p>
            <a:pPr>
              <a:buNone/>
            </a:pPr>
            <a:r>
              <a:rPr lang="el-GR" dirty="0"/>
              <a:t>Στις πηγές του βρίσκεις τον διαχωρισμό μεταξύ του Εγώ (</a:t>
            </a:r>
            <a:r>
              <a:rPr lang="en-US" dirty="0"/>
              <a:t>I</a:t>
            </a:r>
            <a:r>
              <a:rPr lang="el-GR" dirty="0"/>
              <a:t>) και του Εμένα (</a:t>
            </a:r>
            <a:r>
              <a:rPr lang="en-US" dirty="0"/>
              <a:t>Me</a:t>
            </a:r>
            <a:r>
              <a:rPr lang="el-GR" dirty="0"/>
              <a:t>) του </a:t>
            </a:r>
            <a:r>
              <a:rPr lang="en-US" dirty="0"/>
              <a:t>W</a:t>
            </a:r>
            <a:r>
              <a:rPr lang="el-GR" dirty="0"/>
              <a:t>. </a:t>
            </a:r>
            <a:r>
              <a:rPr lang="en-US" dirty="0"/>
              <a:t>James</a:t>
            </a:r>
            <a:r>
              <a:rPr lang="el-GR" dirty="0"/>
              <a:t> (</a:t>
            </a:r>
            <a:r>
              <a:rPr lang="en-US" dirty="0"/>
              <a:t>James</a:t>
            </a:r>
            <a:r>
              <a:rPr lang="el-GR" dirty="0"/>
              <a:t>, 1890)</a:t>
            </a:r>
            <a:r>
              <a:rPr lang="en-US" dirty="0"/>
              <a:t> </a:t>
            </a:r>
            <a:r>
              <a:rPr lang="el-GR" dirty="0"/>
              <a:t>και τον συνεχή διάλογο μεταξύ Εγώ και Εμένα, που συντελείται πρωταρχικά σε κοινωνικό πλαίσιο του </a:t>
            </a:r>
            <a:r>
              <a:rPr lang="en-US" dirty="0"/>
              <a:t>G</a:t>
            </a:r>
            <a:r>
              <a:rPr lang="el-GR" dirty="0"/>
              <a:t>.</a:t>
            </a:r>
            <a:r>
              <a:rPr lang="en-US" dirty="0"/>
              <a:t>Mead</a:t>
            </a:r>
            <a:r>
              <a:rPr lang="el-GR" dirty="0"/>
              <a:t> (</a:t>
            </a:r>
            <a:r>
              <a:rPr lang="en-US" dirty="0"/>
              <a:t>Mead</a:t>
            </a:r>
            <a:r>
              <a:rPr lang="el-GR" dirty="0"/>
              <a:t>, 2009[1934]). </a:t>
            </a:r>
          </a:p>
          <a:p>
            <a:pPr>
              <a:buNone/>
            </a:pPr>
            <a:r>
              <a:rPr lang="el-GR" dirty="0"/>
              <a:t>Ακόμη αφομοιώνει γόνιμα τις απόψεις, με χριστιανικές ρίζες, για τις διαλεκτικές διαδικασίες του </a:t>
            </a:r>
            <a:r>
              <a:rPr lang="en-US" dirty="0"/>
              <a:t>M</a:t>
            </a:r>
            <a:r>
              <a:rPr lang="el-GR" dirty="0"/>
              <a:t>.</a:t>
            </a:r>
            <a:r>
              <a:rPr lang="en-US" dirty="0" err="1"/>
              <a:t>Bakhtin</a:t>
            </a:r>
            <a:r>
              <a:rPr lang="el-GR" dirty="0"/>
              <a:t> (</a:t>
            </a:r>
            <a:r>
              <a:rPr lang="el-GR" dirty="0" err="1"/>
              <a:t>Bakhtin</a:t>
            </a:r>
            <a:r>
              <a:rPr lang="el-GR" dirty="0"/>
              <a:t> M. , 2000; </a:t>
            </a:r>
            <a:r>
              <a:rPr lang="el-GR" dirty="0" err="1"/>
              <a:t>Bakhtin</a:t>
            </a:r>
            <a:r>
              <a:rPr lang="el-GR" dirty="0"/>
              <a:t> M. M., 1981). </a:t>
            </a:r>
          </a:p>
          <a:p>
            <a:pPr>
              <a:buNone/>
            </a:pPr>
            <a:r>
              <a:rPr lang="el-GR" dirty="0"/>
              <a:t>Σήμερα πια η θεωρία έχει προεκταθεί λαμβάνοντας υπόψη τις σύγχρονες συνθήκες και τις σημαντικές αλλαγές που συμβαίνουν σε παγκόσμια κλίμακα, των οποίων μέρος είναι ο εαυτός (</a:t>
            </a:r>
            <a:r>
              <a:rPr lang="en-US" dirty="0" err="1"/>
              <a:t>Hermans</a:t>
            </a:r>
            <a:r>
              <a:rPr lang="el-GR" dirty="0"/>
              <a:t> &amp; </a:t>
            </a:r>
            <a:r>
              <a:rPr lang="en-US" dirty="0" err="1"/>
              <a:t>Hermans</a:t>
            </a:r>
            <a:r>
              <a:rPr lang="el-GR" dirty="0"/>
              <a:t>-</a:t>
            </a:r>
            <a:r>
              <a:rPr lang="en-US" dirty="0" err="1"/>
              <a:t>Konopka</a:t>
            </a:r>
            <a:r>
              <a:rPr lang="el-GR" dirty="0"/>
              <a:t>, 2010).</a:t>
            </a:r>
          </a:p>
          <a:p>
            <a:endParaRPr lang="el-GR" dirty="0"/>
          </a:p>
        </p:txBody>
      </p:sp>
      <p:sp>
        <p:nvSpPr>
          <p:cNvPr id="4" name="3 - Θέση υποσέλιδου"/>
          <p:cNvSpPr>
            <a:spLocks noGrp="1"/>
          </p:cNvSpPr>
          <p:nvPr>
            <p:ph type="ftr" sz="quarter" idx="11"/>
          </p:nvPr>
        </p:nvSpPr>
        <p:spPr/>
        <p:txBody>
          <a:bodyPr/>
          <a:lstStyle/>
          <a:p>
            <a:r>
              <a:rPr lang="el-GR" dirty="0"/>
              <a:t>Θρησκευτική ανάπτυξη  του παιδιού και του εφήβου Μάριος Κουκουνάρας Λιάγκης</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8EA371D-CDEE-971D-B7F8-D0893952738F}"/>
              </a:ext>
            </a:extLst>
          </p:cNvPr>
          <p:cNvSpPr>
            <a:spLocks noGrp="1"/>
          </p:cNvSpPr>
          <p:nvPr>
            <p:ph type="title"/>
          </p:nvPr>
        </p:nvSpPr>
        <p:spPr/>
        <p:txBody>
          <a:bodyPr/>
          <a:lstStyle/>
          <a:p>
            <a:r>
              <a:rPr lang="el-GR" dirty="0"/>
              <a:t>Η θεωρία του ψηφιακού εαυτού</a:t>
            </a:r>
            <a:endParaRPr lang="en-GB" dirty="0"/>
          </a:p>
        </p:txBody>
      </p:sp>
      <p:sp>
        <p:nvSpPr>
          <p:cNvPr id="3" name="Θέση περιεχομένου 2">
            <a:extLst>
              <a:ext uri="{FF2B5EF4-FFF2-40B4-BE49-F238E27FC236}">
                <a16:creationId xmlns:a16="http://schemas.microsoft.com/office/drawing/2014/main" id="{CABF1DD2-298C-7D93-CDF7-44B598C025F6}"/>
              </a:ext>
            </a:extLst>
          </p:cNvPr>
          <p:cNvSpPr>
            <a:spLocks noGrp="1"/>
          </p:cNvSpPr>
          <p:nvPr>
            <p:ph idx="1"/>
          </p:nvPr>
        </p:nvSpPr>
        <p:spPr/>
        <p:txBody>
          <a:bodyPr>
            <a:normAutofit fontScale="85000" lnSpcReduction="10000"/>
          </a:bodyPr>
          <a:lstStyle/>
          <a:p>
            <a:pPr marL="0" indent="0">
              <a:buNone/>
            </a:pPr>
            <a:r>
              <a:rPr lang="en-GB" dirty="0"/>
              <a:t>Extended &amp; Digital Self (Aron et al., 2005 – Turkle, 2011)</a:t>
            </a:r>
            <a:endParaRPr lang="el-GR" dirty="0"/>
          </a:p>
          <a:p>
            <a:pPr marL="0" indent="0">
              <a:buNone/>
            </a:pPr>
            <a:r>
              <a:rPr lang="el-GR" dirty="0"/>
              <a:t>Ο εαυτός εκτείνεται πέρα από τα όρια του σώματος — στους άλλους, στα αντικείμενα, και πλέον στον ψηφιακό χώρο.</a:t>
            </a:r>
          </a:p>
          <a:p>
            <a:r>
              <a:rPr lang="el-GR" dirty="0" err="1"/>
              <a:t>Extended</a:t>
            </a:r>
            <a:r>
              <a:rPr lang="el-GR" dirty="0"/>
              <a:t> </a:t>
            </a:r>
            <a:r>
              <a:rPr lang="el-GR" dirty="0" err="1"/>
              <a:t>self</a:t>
            </a:r>
            <a:r>
              <a:rPr lang="el-GR" dirty="0"/>
              <a:t>: Οι σχέσεις και τα πράγματά μας γίνονται μέρος του “εγώ”.</a:t>
            </a:r>
          </a:p>
          <a:p>
            <a:r>
              <a:rPr lang="el-GR" dirty="0" err="1"/>
              <a:t>Digital</a:t>
            </a:r>
            <a:r>
              <a:rPr lang="el-GR" dirty="0"/>
              <a:t> </a:t>
            </a:r>
            <a:r>
              <a:rPr lang="el-GR" dirty="0" err="1"/>
              <a:t>self</a:t>
            </a:r>
            <a:r>
              <a:rPr lang="el-GR" dirty="0"/>
              <a:t>: Οι </a:t>
            </a:r>
            <a:r>
              <a:rPr lang="el-GR" dirty="0" err="1"/>
              <a:t>online</a:t>
            </a:r>
            <a:r>
              <a:rPr lang="el-GR" dirty="0"/>
              <a:t> παρουσίες, τα προφίλ, οι εικόνες και τα </a:t>
            </a:r>
            <a:r>
              <a:rPr lang="el-GR" dirty="0" err="1"/>
              <a:t>likes</a:t>
            </a:r>
            <a:r>
              <a:rPr lang="el-GR" dirty="0"/>
              <a:t> συμβάλλουν στη διαμόρφωση του εαυτού.</a:t>
            </a:r>
          </a:p>
          <a:p>
            <a:r>
              <a:rPr lang="el-GR" dirty="0"/>
              <a:t>Οι «ψηφιακοί άλλοι» συμμετέχουν στον διαλογικό εαυτό.</a:t>
            </a:r>
            <a:endParaRPr lang="en-GB" dirty="0"/>
          </a:p>
        </p:txBody>
      </p:sp>
      <p:sp>
        <p:nvSpPr>
          <p:cNvPr id="4" name="Θέση υποσέλιδου 3">
            <a:extLst>
              <a:ext uri="{FF2B5EF4-FFF2-40B4-BE49-F238E27FC236}">
                <a16:creationId xmlns:a16="http://schemas.microsoft.com/office/drawing/2014/main" id="{9F0CAEEB-17C5-33BB-51A8-E4B6BF49866C}"/>
              </a:ext>
            </a:extLst>
          </p:cNvPr>
          <p:cNvSpPr>
            <a:spLocks noGrp="1"/>
          </p:cNvSpPr>
          <p:nvPr>
            <p:ph type="ftr" sz="quarter" idx="11"/>
          </p:nvPr>
        </p:nvSpPr>
        <p:spPr/>
        <p:txBody>
          <a:bodyPr/>
          <a:lstStyle/>
          <a:p>
            <a:r>
              <a:rPr lang="el-GR"/>
              <a:t>Παιδαγωγικές Επιστήμες και θρησκευτική ταυτότητα     Μάριος Κουκουνάρας Λιάγκης</a:t>
            </a:r>
          </a:p>
        </p:txBody>
      </p:sp>
    </p:spTree>
    <p:extLst>
      <p:ext uri="{BB962C8B-B14F-4D97-AF65-F5344CB8AC3E}">
        <p14:creationId xmlns:p14="http://schemas.microsoft.com/office/powerpoint/2010/main" val="354614800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9E5874C-E300-B20D-CBAF-CCD7291426A8}"/>
              </a:ext>
            </a:extLst>
          </p:cNvPr>
          <p:cNvSpPr>
            <a:spLocks noGrp="1"/>
          </p:cNvSpPr>
          <p:nvPr>
            <p:ph type="title"/>
          </p:nvPr>
        </p:nvSpPr>
        <p:spPr/>
        <p:txBody>
          <a:bodyPr/>
          <a:lstStyle/>
          <a:p>
            <a:r>
              <a:rPr lang="el-GR" dirty="0"/>
              <a:t>Δραστηριότητα</a:t>
            </a:r>
            <a:endParaRPr lang="en-GB" dirty="0"/>
          </a:p>
        </p:txBody>
      </p:sp>
      <p:sp>
        <p:nvSpPr>
          <p:cNvPr id="3" name="Θέση περιεχομένου 2">
            <a:extLst>
              <a:ext uri="{FF2B5EF4-FFF2-40B4-BE49-F238E27FC236}">
                <a16:creationId xmlns:a16="http://schemas.microsoft.com/office/drawing/2014/main" id="{0CE1378D-7201-CC84-0F93-0CFF0B653887}"/>
              </a:ext>
            </a:extLst>
          </p:cNvPr>
          <p:cNvSpPr>
            <a:spLocks noGrp="1"/>
          </p:cNvSpPr>
          <p:nvPr>
            <p:ph idx="1"/>
          </p:nvPr>
        </p:nvSpPr>
        <p:spPr/>
        <p:txBody>
          <a:bodyPr/>
          <a:lstStyle/>
          <a:p>
            <a:pPr marL="0" indent="0">
              <a:buNone/>
            </a:pPr>
            <a:r>
              <a:rPr lang="el-GR"/>
              <a:t>Περιγράψτε </a:t>
            </a:r>
            <a:r>
              <a:rPr lang="el-GR" dirty="0"/>
              <a:t>σε δύο στήλες «τον εαυτό μου </a:t>
            </a:r>
            <a:r>
              <a:rPr lang="el-GR" dirty="0" err="1"/>
              <a:t>online</a:t>
            </a:r>
            <a:r>
              <a:rPr lang="el-GR" dirty="0"/>
              <a:t>» και «τον εαυτό μου </a:t>
            </a:r>
            <a:r>
              <a:rPr lang="el-GR" dirty="0" err="1"/>
              <a:t>offline</a:t>
            </a:r>
            <a:r>
              <a:rPr lang="el-GR" dirty="0"/>
              <a:t>» — πού ταυτίζονται και πού διαφέρουν;</a:t>
            </a:r>
            <a:endParaRPr lang="en-GB" dirty="0"/>
          </a:p>
        </p:txBody>
      </p:sp>
      <p:sp>
        <p:nvSpPr>
          <p:cNvPr id="4" name="Θέση υποσέλιδου 3">
            <a:extLst>
              <a:ext uri="{FF2B5EF4-FFF2-40B4-BE49-F238E27FC236}">
                <a16:creationId xmlns:a16="http://schemas.microsoft.com/office/drawing/2014/main" id="{3ECF9FD5-B6BA-C755-0E00-B0CA940DD22C}"/>
              </a:ext>
            </a:extLst>
          </p:cNvPr>
          <p:cNvSpPr>
            <a:spLocks noGrp="1"/>
          </p:cNvSpPr>
          <p:nvPr>
            <p:ph type="ftr" sz="quarter" idx="11"/>
          </p:nvPr>
        </p:nvSpPr>
        <p:spPr/>
        <p:txBody>
          <a:bodyPr/>
          <a:lstStyle/>
          <a:p>
            <a:r>
              <a:rPr lang="el-GR"/>
              <a:t>Παιδαγωγικές Επιστήμες και θρησκευτική ταυτότητα     Μάριος Κουκουνάρας Λιάγκης</a:t>
            </a:r>
          </a:p>
        </p:txBody>
      </p:sp>
    </p:spTree>
    <p:extLst>
      <p:ext uri="{BB962C8B-B14F-4D97-AF65-F5344CB8AC3E}">
        <p14:creationId xmlns:p14="http://schemas.microsoft.com/office/powerpoint/2010/main" val="53487023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a:t>Ο εαυτός εκτείνεται στο χώρο και τον χρόνο </a:t>
            </a:r>
            <a:r>
              <a:rPr lang="el-GR" sz="2200" dirty="0"/>
              <a:t>(</a:t>
            </a:r>
            <a:r>
              <a:rPr lang="en-US" sz="2200" dirty="0"/>
              <a:t>James</a:t>
            </a:r>
            <a:r>
              <a:rPr lang="el-GR" sz="2200" dirty="0"/>
              <a:t>, 1890; </a:t>
            </a:r>
            <a:r>
              <a:rPr lang="en-US" sz="2200" dirty="0"/>
              <a:t>Rosenberg</a:t>
            </a:r>
            <a:r>
              <a:rPr lang="el-GR" sz="2200" dirty="0"/>
              <a:t>, 1979; </a:t>
            </a:r>
            <a:r>
              <a:rPr lang="en-US" sz="2200" dirty="0" err="1"/>
              <a:t>Aron</a:t>
            </a:r>
            <a:r>
              <a:rPr lang="el-GR" sz="2200" dirty="0"/>
              <a:t>, και συν., 2005)</a:t>
            </a:r>
          </a:p>
        </p:txBody>
      </p:sp>
      <p:sp>
        <p:nvSpPr>
          <p:cNvPr id="3" name="2 - Θέση περιεχομένου"/>
          <p:cNvSpPr>
            <a:spLocks noGrp="1"/>
          </p:cNvSpPr>
          <p:nvPr>
            <p:ph idx="1"/>
          </p:nvPr>
        </p:nvSpPr>
        <p:spPr/>
        <p:txBody>
          <a:bodyPr>
            <a:normAutofit fontScale="92500"/>
          </a:bodyPr>
          <a:lstStyle/>
          <a:p>
            <a:r>
              <a:rPr lang="el-GR" dirty="0"/>
              <a:t>διαφορετικοί πολιτισμοί, που περιλαμβάνουν διαφορετικές παραδόσεις, αξίες και πρακτικές, συναντώνται στη ζωή ενός και μόνο ανθρώπου</a:t>
            </a:r>
          </a:p>
          <a:p>
            <a:r>
              <a:rPr lang="el-GR" dirty="0"/>
              <a:t>ο εαυτός αντιμετωπίζει την πολυπλοκότητα του πλουραλισμού, τις αντιθέσεις, τις συγκρούσεις, τις αντιφάσεις και τις συμφωνίες των διαφορετικών πολιτισμών, που υπάρχουν στην κοινωνία ευρύτερα, και παίρνει θέση σε αυτές τις επιρροές με βάση τη δική του οπτική</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4638"/>
            <a:ext cx="8229600" cy="5674642"/>
          </a:xfrm>
        </p:spPr>
        <p:txBody>
          <a:bodyPr>
            <a:normAutofit/>
          </a:bodyPr>
          <a:lstStyle/>
          <a:p>
            <a:r>
              <a:rPr lang="el-GR" sz="3600" dirty="0">
                <a:solidFill>
                  <a:srgbClr val="FF0000"/>
                </a:solidFill>
                <a:effectLst>
                  <a:outerShdw blurRad="38100" dist="38100" dir="2700000" algn="tl">
                    <a:srgbClr val="000000">
                      <a:alpha val="43137"/>
                    </a:srgbClr>
                  </a:outerShdw>
                </a:effectLst>
              </a:rPr>
              <a:t>Το θέμα είναι πώς </a:t>
            </a:r>
            <a:r>
              <a:rPr lang="el-GR" sz="3600" b="1" dirty="0">
                <a:solidFill>
                  <a:srgbClr val="FF0000"/>
                </a:solidFill>
                <a:effectLst>
                  <a:outerShdw blurRad="38100" dist="38100" dir="2700000" algn="tl">
                    <a:srgbClr val="000000">
                      <a:alpha val="43137"/>
                    </a:srgbClr>
                  </a:outerShdw>
                </a:effectLst>
              </a:rPr>
              <a:t>ο εαυτός </a:t>
            </a:r>
            <a:r>
              <a:rPr lang="el-GR" sz="3600" dirty="0">
                <a:solidFill>
                  <a:srgbClr val="FF0000"/>
                </a:solidFill>
                <a:effectLst>
                  <a:outerShdw blurRad="38100" dist="38100" dir="2700000" algn="tl">
                    <a:srgbClr val="000000">
                      <a:alpha val="43137"/>
                    </a:srgbClr>
                  </a:outerShdw>
                </a:effectLst>
              </a:rPr>
              <a:t>εγκολπώνεται στο </a:t>
            </a:r>
            <a:r>
              <a:rPr lang="el-GR" sz="3600" b="1" dirty="0">
                <a:solidFill>
                  <a:srgbClr val="FF0000"/>
                </a:solidFill>
                <a:effectLst>
                  <a:outerShdw blurRad="38100" dist="38100" dir="2700000" algn="tl">
                    <a:srgbClr val="000000">
                      <a:alpha val="43137"/>
                    </a:srgbClr>
                  </a:outerShdw>
                </a:effectLst>
              </a:rPr>
              <a:t>χώρο</a:t>
            </a:r>
            <a:r>
              <a:rPr lang="el-GR" sz="3600" dirty="0">
                <a:solidFill>
                  <a:srgbClr val="FF0000"/>
                </a:solidFill>
                <a:effectLst>
                  <a:outerShdw blurRad="38100" dist="38100" dir="2700000" algn="tl">
                    <a:srgbClr val="000000">
                      <a:alpha val="43137"/>
                    </a:srgbClr>
                  </a:outerShdw>
                </a:effectLst>
              </a:rPr>
              <a:t> και πώς ο ίδιος περιλαμβάνει τις </a:t>
            </a:r>
            <a:r>
              <a:rPr lang="el-GR" sz="3600" b="1" dirty="0">
                <a:solidFill>
                  <a:srgbClr val="FF0000"/>
                </a:solidFill>
                <a:effectLst>
                  <a:outerShdw blurRad="38100" dist="38100" dir="2700000" algn="tl">
                    <a:srgbClr val="000000">
                      <a:alpha val="43137"/>
                    </a:srgbClr>
                  </a:outerShdw>
                </a:effectLst>
              </a:rPr>
              <a:t>δύο διαστάσεις </a:t>
            </a:r>
            <a:r>
              <a:rPr lang="el-GR" sz="3600" dirty="0">
                <a:solidFill>
                  <a:srgbClr val="FF0000"/>
                </a:solidFill>
                <a:effectLst>
                  <a:outerShdw blurRad="38100" dist="38100" dir="2700000" algn="tl">
                    <a:srgbClr val="000000">
                      <a:alpha val="43137"/>
                    </a:srgbClr>
                  </a:outerShdw>
                </a:effectLst>
              </a:rPr>
              <a:t>την ώρα που η </a:t>
            </a:r>
            <a:r>
              <a:rPr lang="el-GR" sz="3600" dirty="0">
                <a:solidFill>
                  <a:srgbClr val="FF0000"/>
                </a:solidFill>
                <a:effectLst>
                  <a:outerShdw blurRad="38100" dist="38100" dir="2700000" algn="tl">
                    <a:srgbClr val="000000">
                      <a:alpha val="43137"/>
                    </a:srgbClr>
                  </a:outerShdw>
                </a:effectLst>
                <a:latin typeface="Arial Black" pitchFamily="34" charset="0"/>
              </a:rPr>
              <a:t>αβεβαιότητα</a:t>
            </a:r>
            <a:r>
              <a:rPr lang="el-GR" sz="3600" dirty="0">
                <a:solidFill>
                  <a:srgbClr val="FF0000"/>
                </a:solidFill>
                <a:effectLst>
                  <a:outerShdw blurRad="38100" dist="38100" dir="2700000" algn="tl">
                    <a:srgbClr val="000000">
                      <a:alpha val="43137"/>
                    </a:srgbClr>
                  </a:outerShdw>
                </a:effectLst>
              </a:rPr>
              <a:t> και οι διαστάσεις της (πολυπλοκότητα, αμφισημία, έλλειμμα γνώσης, μη προβλεπτικότητα) είναι αυτή που κυριαρχεί και αυτήν βιώνει στα πρώτα βήματά του ως έφηβος μετά την παιδική ηλικία;</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457200" y="404664"/>
            <a:ext cx="8686800" cy="6120680"/>
          </a:xfrm>
        </p:spPr>
        <p:txBody>
          <a:bodyPr>
            <a:normAutofit fontScale="77500" lnSpcReduction="20000"/>
          </a:bodyPr>
          <a:lstStyle/>
          <a:p>
            <a:pPr>
              <a:buNone/>
            </a:pPr>
            <a:r>
              <a:rPr lang="el-GR" dirty="0"/>
              <a:t>α) να περιορίσει και να μειώσει τον αριθμό και την ετερογένεια των φωνών μέσα του (αντιδρώντας έτσι και στην κακοφωνία της σύγχρονης πολυφωνίας) ή </a:t>
            </a:r>
          </a:p>
          <a:p>
            <a:pPr>
              <a:buNone/>
            </a:pPr>
            <a:r>
              <a:rPr lang="el-GR" dirty="0"/>
              <a:t>β) να αναπτύξει μία ισχυρή θέση ή φωνή που μπορεί να κυριαρχήσει τον εαυτό ως σύνολο (π.χ. ένας πνευματικός άνθρωπος ή μία ιδέα) ή </a:t>
            </a:r>
          </a:p>
          <a:p>
            <a:pPr>
              <a:buNone/>
            </a:pPr>
            <a:r>
              <a:rPr lang="el-GR" dirty="0"/>
              <a:t>γ) να βάλει όρια ανάμεσα στον εαυτό και τον άλλον θεωρώντας τον άλλο ως διαφορετικό, παράξενο, ακόμη και κατώτερο (π.χ., οπαδός ακραίων ομάδων ή ξενοφοβικός) ή </a:t>
            </a:r>
          </a:p>
          <a:p>
            <a:pPr>
              <a:buNone/>
            </a:pPr>
            <a:r>
              <a:rPr lang="el-GR" dirty="0"/>
              <a:t>δ) να αυξήσει ή να μειώσει τις θέσεις ή φωνές του εαυτού, ιδιαίτερα όταν αυτές προκαλούν ανταμοιβές που οι προηγούμενες δεν είχαν (π.χ. επιπλέον ασχολίες ή θέσεις εργασίας, καθήκοντα και προκλήσεις που προκαλούν νέες συγχύσεις) ή </a:t>
            </a:r>
          </a:p>
          <a:p>
            <a:pPr>
              <a:buNone/>
            </a:pPr>
            <a:r>
              <a:rPr lang="el-GR" dirty="0"/>
              <a:t>ε) να </a:t>
            </a:r>
            <a:r>
              <a:rPr lang="el-GR" dirty="0" err="1"/>
              <a:t>διαλεχθεί</a:t>
            </a:r>
            <a:r>
              <a:rPr lang="el-GR" dirty="0"/>
              <a:t> με την αβεβαιότητα και μέσω αυτής να επηρεασθεί, να αλλάξει οριακά ή κατ’ ουσία σε μία διαρκή βιωματική δραστηριότητα του εαυτού (</a:t>
            </a:r>
            <a:r>
              <a:rPr lang="el-GR" dirty="0" err="1"/>
              <a:t>Hermans</a:t>
            </a:r>
            <a:r>
              <a:rPr lang="el-GR" dirty="0"/>
              <a:t> &amp; </a:t>
            </a:r>
            <a:r>
              <a:rPr lang="el-GR" dirty="0" err="1"/>
              <a:t>Hermans</a:t>
            </a:r>
            <a:r>
              <a:rPr lang="el-GR" dirty="0"/>
              <a:t>-</a:t>
            </a:r>
            <a:r>
              <a:rPr lang="el-GR" dirty="0" err="1"/>
              <a:t>Konopka</a:t>
            </a:r>
            <a:r>
              <a:rPr lang="el-GR" dirty="0"/>
              <a:t>, 2010). </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a:t>Φαινόμενο της διπλής πολιτισμικής ταυτότητας</a:t>
            </a:r>
          </a:p>
        </p:txBody>
      </p:sp>
      <p:sp>
        <p:nvSpPr>
          <p:cNvPr id="3" name="2 - Θέση περιεχομένου"/>
          <p:cNvSpPr>
            <a:spLocks noGrp="1"/>
          </p:cNvSpPr>
          <p:nvPr>
            <p:ph idx="1"/>
          </p:nvPr>
        </p:nvSpPr>
        <p:spPr>
          <a:xfrm>
            <a:off x="251520" y="1772816"/>
            <a:ext cx="8229600" cy="4525963"/>
          </a:xfrm>
        </p:spPr>
        <p:txBody>
          <a:bodyPr/>
          <a:lstStyle/>
          <a:p>
            <a:r>
              <a:rPr lang="el-GR" dirty="0"/>
              <a:t>Μέρος αυτής προέρχεται από την τοπική κουλτούρα και ένα άλλο μέρος είναι προσαρμοσμένο στην παγκόσμια συνθήκη της εποχής</a:t>
            </a:r>
          </a:p>
        </p:txBody>
      </p:sp>
      <p:pic>
        <p:nvPicPr>
          <p:cNvPr id="5" name="4 - Εικόνα" descr="10269485_238904696314064_9112034574741211385_n.jpg"/>
          <p:cNvPicPr>
            <a:picLocks noChangeAspect="1"/>
          </p:cNvPicPr>
          <p:nvPr/>
        </p:nvPicPr>
        <p:blipFill>
          <a:blip r:embed="rId2" cstate="print"/>
          <a:stretch>
            <a:fillRect/>
          </a:stretch>
        </p:blipFill>
        <p:spPr>
          <a:xfrm>
            <a:off x="3491880" y="3645024"/>
            <a:ext cx="2484120" cy="2484120"/>
          </a:xfrm>
          <a:prstGeom prst="rect">
            <a:avLst/>
          </a:prstGeom>
        </p:spPr>
      </p:pic>
      <p:pic>
        <p:nvPicPr>
          <p:cNvPr id="6" name="5 - Εικόνα" descr="tumblr_static_22251832.jpeg"/>
          <p:cNvPicPr>
            <a:picLocks noChangeAspect="1"/>
          </p:cNvPicPr>
          <p:nvPr/>
        </p:nvPicPr>
        <p:blipFill>
          <a:blip r:embed="rId3" cstate="print"/>
          <a:srcRect l="27961" r="11815"/>
          <a:stretch>
            <a:fillRect/>
          </a:stretch>
        </p:blipFill>
        <p:spPr>
          <a:xfrm>
            <a:off x="3491880" y="3645024"/>
            <a:ext cx="2520280" cy="2448272"/>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linds(horizontal)">
                                      <p:cBhvr>
                                        <p:cTn id="7" dur="10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randombar(horizontal)">
                                      <p:cBhvr>
                                        <p:cTn id="12"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a:t>Ο εαυτός δεν εκτείνεται μόνο στο χώρο, αλλά και στο χρόνο</a:t>
            </a:r>
          </a:p>
        </p:txBody>
      </p:sp>
      <p:sp>
        <p:nvSpPr>
          <p:cNvPr id="3" name="2 - Θέση περιεχομένου"/>
          <p:cNvSpPr>
            <a:spLocks noGrp="1"/>
          </p:cNvSpPr>
          <p:nvPr>
            <p:ph idx="1"/>
          </p:nvPr>
        </p:nvSpPr>
        <p:spPr>
          <a:xfrm>
            <a:off x="457200" y="1600200"/>
            <a:ext cx="8507288" cy="4525963"/>
          </a:xfrm>
        </p:spPr>
        <p:txBody>
          <a:bodyPr>
            <a:normAutofit/>
          </a:bodyPr>
          <a:lstStyle/>
          <a:p>
            <a:pPr>
              <a:buNone/>
            </a:pPr>
            <a:r>
              <a:rPr lang="el-GR" dirty="0"/>
              <a:t>Οι χωρικές και χρονικές μεταβολές στην κοινωνία και τον τόπο αντανακλώνται στον εαυτό ως συλλογικές φωνές που δεν είναι απλά έξω από το ίδιο το πρόσωπο, αλλά είναι αυτές που τον αποτελούν, είναι ο εαυτός. </a:t>
            </a:r>
          </a:p>
          <a:p>
            <a:pPr>
              <a:buNone/>
            </a:pPr>
            <a:r>
              <a:rPr lang="el-GR" dirty="0"/>
              <a:t>Αυτός συγκεντρώνει ή όχι μέσα του συνεχώς διαλεκτικά αυτές τις φωνές (</a:t>
            </a:r>
            <a:r>
              <a:rPr lang="en-US" dirty="0"/>
              <a:t>centralizing</a:t>
            </a:r>
            <a:r>
              <a:rPr lang="el-GR" dirty="0"/>
              <a:t>-</a:t>
            </a:r>
            <a:r>
              <a:rPr lang="en-US" dirty="0"/>
              <a:t>decentralizing</a:t>
            </a:r>
            <a:r>
              <a:rPr lang="el-GR" dirty="0"/>
              <a:t>)=</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a:t>Ο διαλογικός εαυτός </a:t>
            </a:r>
          </a:p>
        </p:txBody>
      </p:sp>
      <p:sp>
        <p:nvSpPr>
          <p:cNvPr id="3" name="2 - Θέση περιεχομένου"/>
          <p:cNvSpPr>
            <a:spLocks noGrp="1"/>
          </p:cNvSpPr>
          <p:nvPr>
            <p:ph idx="1"/>
          </p:nvPr>
        </p:nvSpPr>
        <p:spPr>
          <a:xfrm>
            <a:off x="1691680" y="5085184"/>
            <a:ext cx="8229600" cy="1112987"/>
          </a:xfrm>
        </p:spPr>
        <p:txBody>
          <a:bodyPr>
            <a:normAutofit/>
          </a:bodyPr>
          <a:lstStyle/>
          <a:p>
            <a:pPr>
              <a:buNone/>
            </a:pPr>
            <a:r>
              <a:rPr lang="el-GR" sz="2400" dirty="0"/>
              <a:t>(</a:t>
            </a:r>
            <a:r>
              <a:rPr lang="en-US" sz="2400" dirty="0"/>
              <a:t>Abbey</a:t>
            </a:r>
            <a:r>
              <a:rPr lang="el-GR" sz="2400" dirty="0"/>
              <a:t> &amp; </a:t>
            </a:r>
            <a:r>
              <a:rPr lang="en-US" sz="2400" dirty="0" err="1"/>
              <a:t>Falmagne</a:t>
            </a:r>
            <a:r>
              <a:rPr lang="el-GR" sz="2400" dirty="0"/>
              <a:t>, 2008; </a:t>
            </a:r>
            <a:r>
              <a:rPr lang="en-US" sz="2400" dirty="0" err="1"/>
              <a:t>Falmagne</a:t>
            </a:r>
            <a:r>
              <a:rPr lang="el-GR" sz="2400" dirty="0"/>
              <a:t>, 2004)</a:t>
            </a:r>
          </a:p>
          <a:p>
            <a:pPr>
              <a:buNone/>
            </a:pPr>
            <a:endParaRPr lang="el-GR" dirty="0"/>
          </a:p>
        </p:txBody>
      </p:sp>
      <p:sp>
        <p:nvSpPr>
          <p:cNvPr id="5" name="4 - Επεξήγηση με γραμμή 1 (γραμμή έμφασης)"/>
          <p:cNvSpPr/>
          <p:nvPr/>
        </p:nvSpPr>
        <p:spPr>
          <a:xfrm>
            <a:off x="683568" y="2348880"/>
            <a:ext cx="3384376" cy="2448272"/>
          </a:xfrm>
          <a:prstGeom prst="accentCallout1">
            <a:avLst>
              <a:gd name="adj1" fmla="val 18750"/>
              <a:gd name="adj2" fmla="val -8333"/>
              <a:gd name="adj3" fmla="val -43008"/>
              <a:gd name="adj4" fmla="val 81891"/>
            </a:avLst>
          </a:prstGeom>
          <a:solidFill>
            <a:schemeClr val="bg1">
              <a:lumMod val="9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sz="3200" dirty="0">
                <a:solidFill>
                  <a:srgbClr val="FF0000"/>
                </a:solidFill>
              </a:rPr>
              <a:t>παρουσιάζεται ότι λειτουργεί πολυφωνικά</a:t>
            </a:r>
          </a:p>
        </p:txBody>
      </p:sp>
      <p:sp>
        <p:nvSpPr>
          <p:cNvPr id="7" name="6 - Επεξήγηση με γραμμή 2 (γραμμή έμφασης)"/>
          <p:cNvSpPr/>
          <p:nvPr/>
        </p:nvSpPr>
        <p:spPr>
          <a:xfrm>
            <a:off x="4499992" y="2348880"/>
            <a:ext cx="3816424" cy="2304256"/>
          </a:xfrm>
          <a:prstGeom prst="accentCallout2">
            <a:avLst>
              <a:gd name="adj1" fmla="val 2852"/>
              <a:gd name="adj2" fmla="val 113099"/>
              <a:gd name="adj3" fmla="val 865"/>
              <a:gd name="adj4" fmla="val 114178"/>
              <a:gd name="adj5" fmla="val -49338"/>
              <a:gd name="adj6" fmla="val 22051"/>
            </a:avLst>
          </a:prstGeom>
          <a:solidFill>
            <a:schemeClr val="bg1">
              <a:lumMod val="9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sz="2400" dirty="0">
                <a:solidFill>
                  <a:srgbClr val="FF0000"/>
                </a:solidFill>
              </a:rPr>
              <a:t>παρουσιάζει συνεκτικότητα και </a:t>
            </a:r>
            <a:r>
              <a:rPr lang="el-GR" sz="2400" dirty="0" err="1">
                <a:solidFill>
                  <a:srgbClr val="FF0000"/>
                </a:solidFill>
              </a:rPr>
              <a:t>ανοιχτότητα</a:t>
            </a:r>
            <a:r>
              <a:rPr lang="el-GR" sz="2400" dirty="0">
                <a:solidFill>
                  <a:srgbClr val="FF0000"/>
                </a:solidFill>
              </a:rPr>
              <a:t> στις αντιφάσεις, υιοθετεί στον έναν εαυτό και το Εγώ (</a:t>
            </a:r>
            <a:r>
              <a:rPr lang="en-US" sz="2400" dirty="0">
                <a:solidFill>
                  <a:srgbClr val="FF0000"/>
                </a:solidFill>
              </a:rPr>
              <a:t>I</a:t>
            </a:r>
            <a:r>
              <a:rPr lang="el-GR" sz="2400" dirty="0">
                <a:solidFill>
                  <a:srgbClr val="FF0000"/>
                </a:solidFill>
              </a:rPr>
              <a:t>) και τον Εμένα (</a:t>
            </a:r>
            <a:r>
              <a:rPr lang="en-US" sz="2400" dirty="0">
                <a:solidFill>
                  <a:srgbClr val="FF0000"/>
                </a:solidFill>
              </a:rPr>
              <a:t>me</a:t>
            </a:r>
            <a:r>
              <a:rPr lang="el-GR" sz="2400" dirty="0">
                <a:solidFill>
                  <a:srgbClr val="FF0000"/>
                </a:solidFill>
              </a:rPr>
              <a:t>) και τους άλλους </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alphaModFix amt="37000"/>
            <a:lum/>
          </a:blip>
          <a:srcRect/>
          <a:stretch>
            <a:fillRect t="-25000" b="-25000"/>
          </a:stretch>
        </a:blipFill>
        <a:effectLst/>
      </p:bgPr>
    </p:bg>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lstStyle/>
          <a:p>
            <a:pPr>
              <a:buNone/>
            </a:pPr>
            <a:endParaRPr lang="el-GR" dirty="0"/>
          </a:p>
          <a:p>
            <a:pPr>
              <a:buNone/>
            </a:pPr>
            <a:endParaRPr lang="el-GR" dirty="0"/>
          </a:p>
          <a:p>
            <a:pPr>
              <a:buNone/>
            </a:pPr>
            <a:r>
              <a:rPr lang="el-GR" b="1" dirty="0"/>
              <a:t>Τελικά η ταυτότητα είναι μία με πολλές θέσεις, τις οποίες αλλάζει ο ίδιος ο εαυτός</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539552" y="2348880"/>
            <a:ext cx="8229600" cy="1143000"/>
          </a:xfrm>
        </p:spPr>
        <p:txBody>
          <a:bodyPr>
            <a:normAutofit fontScale="90000"/>
          </a:bodyPr>
          <a:lstStyle/>
          <a:p>
            <a:r>
              <a:rPr lang="el-GR" dirty="0"/>
              <a:t>Ποιοι είναι πρωταγωνιστές στον προσδιορισμό του εαυτού στην παιδική και εφηβική ηλικία;</a:t>
            </a:r>
          </a:p>
        </p:txBody>
      </p:sp>
      <p:sp>
        <p:nvSpPr>
          <p:cNvPr id="4" name="3 - Θέση υποσέλιδου"/>
          <p:cNvSpPr>
            <a:spLocks noGrp="1"/>
          </p:cNvSpPr>
          <p:nvPr>
            <p:ph type="ftr" sz="quarter" idx="11"/>
          </p:nvPr>
        </p:nvSpPr>
        <p:spPr/>
        <p:txBody>
          <a:bodyPr/>
          <a:lstStyle/>
          <a:p>
            <a:r>
              <a:rPr lang="el-GR" dirty="0"/>
              <a:t>Θρησκευτική ανάπτυξη του παιδιού και το εφήβου Μάριος Κουκουνάρας Λιάγκης</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836712"/>
            <a:ext cx="8229600" cy="4680520"/>
          </a:xfrm>
        </p:spPr>
        <p:txBody>
          <a:bodyPr>
            <a:noAutofit/>
          </a:bodyPr>
          <a:lstStyle/>
          <a:p>
            <a:r>
              <a:rPr lang="el-GR" sz="3200" dirty="0"/>
              <a:t>Το θέμα που προκύπτει είναι </a:t>
            </a:r>
            <a:r>
              <a:rPr lang="el-GR" sz="3200" b="1" dirty="0"/>
              <a:t>πώς ο νεαρός έφηβος θα οικοδομήσει, από νωρίς, στην ταυτότητά του</a:t>
            </a:r>
            <a:r>
              <a:rPr lang="el-GR" sz="3200" dirty="0"/>
              <a:t> τις φωνές που αποκτά χωρίς σύγχυση, </a:t>
            </a:r>
            <a:r>
              <a:rPr lang="el-GR" sz="3200" dirty="0" err="1"/>
              <a:t>παρόλες</a:t>
            </a:r>
            <a:r>
              <a:rPr lang="el-GR" sz="3200" dirty="0"/>
              <a:t> τις αντιφάσεις, τη ρευστότητα και την πολυσημία και δε θα αποξενωθεί εντελώς από τον εαυτό του διατηρώντας όλες τις φωνές αξίας των άλλων, οι οποίες του επιβάλλονται </a:t>
            </a:r>
            <a:r>
              <a:rPr lang="el-GR" sz="2400" dirty="0"/>
              <a:t>(</a:t>
            </a:r>
            <a:r>
              <a:rPr lang="en-US" sz="2400" dirty="0"/>
              <a:t>Dryden</a:t>
            </a:r>
            <a:r>
              <a:rPr lang="el-GR" sz="2400" dirty="0"/>
              <a:t>, 2005) </a:t>
            </a:r>
            <a:r>
              <a:rPr lang="el-GR" sz="3200" dirty="0"/>
              <a:t>και δεν τον αφήνουν να πιστοποιήσει και να γνωρίσει τον εαυτό του («</a:t>
            </a:r>
            <a:r>
              <a:rPr lang="el-GR" sz="3200" dirty="0" err="1"/>
              <a:t>ξενιτεία</a:t>
            </a:r>
            <a:r>
              <a:rPr lang="el-GR" sz="3200" dirty="0"/>
              <a:t>» </a:t>
            </a:r>
            <a:br>
              <a:rPr lang="el-GR" sz="3200" dirty="0"/>
            </a:br>
            <a:r>
              <a:rPr lang="el-GR" sz="3200" dirty="0"/>
              <a:t>για τον </a:t>
            </a:r>
            <a:br>
              <a:rPr lang="el-GR" sz="3200" dirty="0"/>
            </a:br>
            <a:r>
              <a:rPr lang="el-GR" sz="3200" dirty="0" err="1"/>
              <a:t>Αγ.Ιωάννη</a:t>
            </a:r>
            <a:r>
              <a:rPr lang="el-GR" sz="3200" dirty="0"/>
              <a:t> της </a:t>
            </a:r>
            <a:r>
              <a:rPr lang="el-GR" sz="3200" dirty="0" err="1"/>
              <a:t>Κλίμακος</a:t>
            </a:r>
            <a:r>
              <a:rPr lang="el-GR" sz="3200" dirty="0"/>
              <a:t>)</a:t>
            </a:r>
          </a:p>
        </p:txBody>
      </p:sp>
      <p:pic>
        <p:nvPicPr>
          <p:cNvPr id="5" name="4 - Εικόνα" descr="smiley-faces-clip-art-animated-funny_5011317334346490.jpg"/>
          <p:cNvPicPr>
            <a:picLocks noChangeAspect="1"/>
          </p:cNvPicPr>
          <p:nvPr/>
        </p:nvPicPr>
        <p:blipFill>
          <a:blip r:embed="rId2" cstate="print"/>
          <a:stretch>
            <a:fillRect/>
          </a:stretch>
        </p:blipFill>
        <p:spPr>
          <a:xfrm>
            <a:off x="6948264" y="4653136"/>
            <a:ext cx="1997968" cy="1981318"/>
          </a:xfrm>
          <a:prstGeom prst="rect">
            <a:avLst/>
          </a:prstGeom>
        </p:spPr>
      </p:pic>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a:t>Δραστηριότητα</a:t>
            </a:r>
          </a:p>
        </p:txBody>
      </p:sp>
      <p:sp>
        <p:nvSpPr>
          <p:cNvPr id="3" name="2 - Θέση περιεχομένου"/>
          <p:cNvSpPr>
            <a:spLocks noGrp="1"/>
          </p:cNvSpPr>
          <p:nvPr>
            <p:ph idx="1"/>
          </p:nvPr>
        </p:nvSpPr>
        <p:spPr/>
        <p:txBody>
          <a:bodyPr>
            <a:normAutofit/>
          </a:bodyPr>
          <a:lstStyle/>
          <a:p>
            <a:pPr>
              <a:buNone/>
            </a:pPr>
            <a:r>
              <a:rPr lang="el-GR" dirty="0"/>
              <a:t> </a:t>
            </a:r>
          </a:p>
          <a:p>
            <a:endParaRPr lang="el-GR" dirty="0"/>
          </a:p>
        </p:txBody>
      </p:sp>
      <p:sp>
        <p:nvSpPr>
          <p:cNvPr id="4" name="3 - TextBox"/>
          <p:cNvSpPr txBox="1"/>
          <p:nvPr/>
        </p:nvSpPr>
        <p:spPr>
          <a:xfrm>
            <a:off x="611560" y="1772816"/>
            <a:ext cx="7776864" cy="3816429"/>
          </a:xfrm>
          <a:prstGeom prst="rect">
            <a:avLst/>
          </a:prstGeom>
          <a:noFill/>
        </p:spPr>
        <p:txBody>
          <a:bodyPr wrap="square" rtlCol="0">
            <a:spAutoFit/>
          </a:bodyPr>
          <a:lstStyle/>
          <a:p>
            <a:r>
              <a:rPr lang="el-GR" sz="3200" dirty="0"/>
              <a:t>Βλέποντας, όσο μπορείς πίσω τη ζωή σου, αλλά και τη ζωή σου σήμερα σκέψου μία </a:t>
            </a:r>
            <a:r>
              <a:rPr lang="el-GR" sz="3200" dirty="0" err="1"/>
              <a:t>ταυτοτική</a:t>
            </a:r>
            <a:r>
              <a:rPr lang="el-GR" sz="3200" dirty="0"/>
              <a:t> θέση που μπορεί να σου επιβλήθηκε από τους άλλους. </a:t>
            </a:r>
          </a:p>
          <a:p>
            <a:r>
              <a:rPr lang="el-GR" sz="3200" dirty="0"/>
              <a:t>Ποια είναι αυτή, ποιοι είναι οι άλλοι και γιατί τη διατήρησες ενώ είναι ξένη και δεν σε πιστοποιεί οριστικά; </a:t>
            </a:r>
          </a:p>
          <a:p>
            <a:endParaRPr lang="el-GR"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a:t>Συζήτηση</a:t>
            </a:r>
          </a:p>
        </p:txBody>
      </p:sp>
      <p:sp>
        <p:nvSpPr>
          <p:cNvPr id="3" name="2 - Θέση περιεχομένου"/>
          <p:cNvSpPr>
            <a:spLocks noGrp="1"/>
          </p:cNvSpPr>
          <p:nvPr>
            <p:ph idx="1"/>
          </p:nvPr>
        </p:nvSpPr>
        <p:spPr/>
        <p:txBody>
          <a:bodyPr/>
          <a:lstStyle/>
          <a:p>
            <a:endParaRPr lang="el-GR"/>
          </a:p>
        </p:txBody>
      </p:sp>
      <p:sp>
        <p:nvSpPr>
          <p:cNvPr id="4" name="3 - Θέση υποσέλιδου"/>
          <p:cNvSpPr>
            <a:spLocks noGrp="1"/>
          </p:cNvSpPr>
          <p:nvPr>
            <p:ph type="ftr" sz="quarter" idx="11"/>
          </p:nvPr>
        </p:nvSpPr>
        <p:spPr/>
        <p:txBody>
          <a:bodyPr/>
          <a:lstStyle/>
          <a:p>
            <a:r>
              <a:rPr lang="el-GR"/>
              <a:t>Παιδαγωγικές Επιστήμες και θρησκευτική ταυτότητα     Μάριος Κουκουνάρας Λιάγκης</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alphaModFix amt="37000"/>
            <a:lum/>
          </a:blip>
          <a:srcRect/>
          <a:stretch>
            <a:fillRect l="-11000" r="-11000"/>
          </a:stretch>
        </a:blipFill>
        <a:effectLst/>
      </p:bgPr>
    </p:bg>
    <p:spTree>
      <p:nvGrpSpPr>
        <p:cNvPr id="1" name=""/>
        <p:cNvGrpSpPr/>
        <p:nvPr/>
      </p:nvGrpSpPr>
      <p:grpSpPr>
        <a:xfrm>
          <a:off x="0" y="0"/>
          <a:ext cx="0" cy="0"/>
          <a:chOff x="0" y="0"/>
          <a:chExt cx="0" cy="0"/>
        </a:xfrm>
      </p:grpSpPr>
      <p:sp>
        <p:nvSpPr>
          <p:cNvPr id="6" name="5 - Έλλειψη"/>
          <p:cNvSpPr/>
          <p:nvPr/>
        </p:nvSpPr>
        <p:spPr>
          <a:xfrm>
            <a:off x="251520" y="260648"/>
            <a:ext cx="1656184" cy="1512168"/>
          </a:xfrm>
          <a:prstGeom prst="ellipse">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sz="2000" dirty="0"/>
              <a:t>ΠΑΙΔΙΚΗ ΗΛΙΚΙΑ</a:t>
            </a:r>
          </a:p>
        </p:txBody>
      </p:sp>
      <p:sp>
        <p:nvSpPr>
          <p:cNvPr id="7" name="6 - TextBox"/>
          <p:cNvSpPr txBox="1"/>
          <p:nvPr/>
        </p:nvSpPr>
        <p:spPr>
          <a:xfrm>
            <a:off x="2051720" y="692696"/>
            <a:ext cx="6912768" cy="523220"/>
          </a:xfrm>
          <a:prstGeom prst="rect">
            <a:avLst/>
          </a:prstGeom>
          <a:noFill/>
        </p:spPr>
        <p:txBody>
          <a:bodyPr wrap="square" rtlCol="0">
            <a:spAutoFit/>
          </a:bodyPr>
          <a:lstStyle/>
          <a:p>
            <a:r>
              <a:rPr lang="el-GR" sz="2800" dirty="0" err="1"/>
              <a:t>Ετεροπροσδιορίζεται</a:t>
            </a:r>
            <a:r>
              <a:rPr lang="el-GR" sz="2800" dirty="0"/>
              <a:t> σε σχέση με τους γονείς</a:t>
            </a:r>
          </a:p>
        </p:txBody>
      </p:sp>
      <p:sp>
        <p:nvSpPr>
          <p:cNvPr id="8" name="7 - Έλλειψη"/>
          <p:cNvSpPr/>
          <p:nvPr/>
        </p:nvSpPr>
        <p:spPr>
          <a:xfrm>
            <a:off x="179512" y="2924944"/>
            <a:ext cx="2016224" cy="1872208"/>
          </a:xfrm>
          <a:prstGeom prst="ellipse">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sz="2400" dirty="0"/>
              <a:t>ΕΦΗΒΙΚΗ  ΗΛΙΚΙΑ</a:t>
            </a:r>
          </a:p>
        </p:txBody>
      </p:sp>
      <p:sp>
        <p:nvSpPr>
          <p:cNvPr id="9" name="8 - TextBox"/>
          <p:cNvSpPr txBox="1"/>
          <p:nvPr/>
        </p:nvSpPr>
        <p:spPr>
          <a:xfrm>
            <a:off x="2123728" y="1988840"/>
            <a:ext cx="7020272" cy="4154984"/>
          </a:xfrm>
          <a:prstGeom prst="rect">
            <a:avLst/>
          </a:prstGeom>
          <a:noFill/>
        </p:spPr>
        <p:txBody>
          <a:bodyPr wrap="square" rtlCol="0">
            <a:spAutoFit/>
          </a:bodyPr>
          <a:lstStyle/>
          <a:p>
            <a:pPr algn="ctr">
              <a:buNone/>
            </a:pPr>
            <a:r>
              <a:rPr lang="el-GR" sz="2400" dirty="0"/>
              <a:t>Αναζητά την ταυτότητά του , σύμφωνα με τον </a:t>
            </a:r>
            <a:r>
              <a:rPr lang="en-US" sz="2400" dirty="0"/>
              <a:t>Erik Erikson </a:t>
            </a:r>
            <a:r>
              <a:rPr lang="el-GR" sz="2400" dirty="0"/>
              <a:t>με πρωταγωνιστή πια τον ίδιο. Όχι τόσο μέσα από τον μηχανισμό αλληλεπίδρασης με τον αντικειμενικό εξωτερικό κόσμο, που ενεργείται με βάση τις εγγενείς λειτουργίες της αφομοίωσης και της συμμόρφωσης (</a:t>
            </a:r>
            <a:r>
              <a:rPr lang="en-US" sz="2400" dirty="0"/>
              <a:t>Piaget J</a:t>
            </a:r>
            <a:r>
              <a:rPr lang="el-GR" sz="2400" dirty="0"/>
              <a:t>.  1973), όσο μέσα από </a:t>
            </a:r>
            <a:r>
              <a:rPr lang="el-GR" sz="2400" u="sng" dirty="0"/>
              <a:t>εγγενώς αναγώγιμες υποκειμενικές και </a:t>
            </a:r>
            <a:r>
              <a:rPr lang="el-GR" sz="2400" u="sng" dirty="0" err="1"/>
              <a:t>διυποκειμενικές</a:t>
            </a:r>
            <a:r>
              <a:rPr lang="el-GR" sz="2400" u="sng" dirty="0"/>
              <a:t>, συνειδητές καταστάσεις </a:t>
            </a:r>
            <a:r>
              <a:rPr lang="el-GR" sz="2400" dirty="0"/>
              <a:t>που κάνουν τον άνθρωπο ευέλικτο και ικανό να ζει και να λειτουργεί σε ένα πλούσιο δομημένο, μεταβαλλόμενο περιβάλλον (</a:t>
            </a:r>
            <a:r>
              <a:rPr lang="el-GR" sz="2400" dirty="0" err="1"/>
              <a:t>Πουρκός</a:t>
            </a:r>
            <a:r>
              <a:rPr lang="el-GR" sz="2400" dirty="0"/>
              <a:t>, 2003, </a:t>
            </a:r>
            <a:r>
              <a:rPr lang="el-GR" sz="2400" dirty="0" err="1"/>
              <a:t>σσ</a:t>
            </a:r>
            <a:r>
              <a:rPr lang="el-GR" sz="2400" dirty="0"/>
              <a:t>. 44-47)</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p:txBody>
          <a:bodyPr/>
          <a:lstStyle/>
          <a:p>
            <a:r>
              <a:rPr lang="el-GR" dirty="0"/>
              <a:t>Τι αλλαγές παρατηρείτε τώρα ότι έγιναν στην εφηβεία σας;</a:t>
            </a:r>
          </a:p>
          <a:p>
            <a:endParaRPr lang="el-GR" dirty="0"/>
          </a:p>
        </p:txBody>
      </p:sp>
      <p:sp>
        <p:nvSpPr>
          <p:cNvPr id="4" name="3 - Θέση υποσέλιδου"/>
          <p:cNvSpPr>
            <a:spLocks noGrp="1"/>
          </p:cNvSpPr>
          <p:nvPr>
            <p:ph type="ftr" sz="quarter" idx="11"/>
          </p:nvPr>
        </p:nvSpPr>
        <p:spPr/>
        <p:txBody>
          <a:bodyPr/>
          <a:lstStyle/>
          <a:p>
            <a:r>
              <a:rPr lang="el-GR" dirty="0"/>
              <a:t>Θρησκευτική Ανάπτυξη του παιδιού και του εφήβου Μάριος Κουκουνάρας Λιάγκης</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alphaModFix amt="37000"/>
            <a:lum/>
          </a:blip>
          <a:srcRect/>
          <a:stretch>
            <a:fillRect/>
          </a:stretch>
        </a:blipFill>
        <a:effectLst/>
      </p:bgPr>
    </p:bg>
    <p:spTree>
      <p:nvGrpSpPr>
        <p:cNvPr id="1" name=""/>
        <p:cNvGrpSpPr/>
        <p:nvPr/>
      </p:nvGrpSpPr>
      <p:grpSpPr>
        <a:xfrm>
          <a:off x="0" y="0"/>
          <a:ext cx="0" cy="0"/>
          <a:chOff x="0" y="0"/>
          <a:chExt cx="0" cy="0"/>
        </a:xfrm>
      </p:grpSpPr>
      <p:sp>
        <p:nvSpPr>
          <p:cNvPr id="2" name="1 - Τίτλος"/>
          <p:cNvSpPr>
            <a:spLocks noGrp="1"/>
          </p:cNvSpPr>
          <p:nvPr>
            <p:ph type="title"/>
          </p:nvPr>
        </p:nvSpPr>
        <p:spPr>
          <a:xfrm>
            <a:off x="179512" y="404664"/>
            <a:ext cx="8661648" cy="1143000"/>
          </a:xfrm>
        </p:spPr>
        <p:txBody>
          <a:bodyPr>
            <a:noAutofit/>
          </a:bodyPr>
          <a:lstStyle/>
          <a:p>
            <a:r>
              <a:rPr lang="el-GR" sz="3200" b="1" dirty="0"/>
              <a:t>έφηβος </a:t>
            </a:r>
            <a:r>
              <a:rPr lang="el-GR" sz="3200" dirty="0"/>
              <a:t>= κρίσης της ταυτότητας       να ανακαλύψει τον εαυτό του, το εγώ από το μη εγώ </a:t>
            </a:r>
          </a:p>
        </p:txBody>
      </p:sp>
      <p:sp>
        <p:nvSpPr>
          <p:cNvPr id="5" name="4 - Δεξιό βέλος"/>
          <p:cNvSpPr/>
          <p:nvPr/>
        </p:nvSpPr>
        <p:spPr>
          <a:xfrm>
            <a:off x="6804248" y="620688"/>
            <a:ext cx="504056" cy="2880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dirty="0"/>
              <a:t>   </a:t>
            </a:r>
          </a:p>
        </p:txBody>
      </p:sp>
      <p:sp>
        <p:nvSpPr>
          <p:cNvPr id="8" name="7 - TextBox"/>
          <p:cNvSpPr txBox="1"/>
          <p:nvPr/>
        </p:nvSpPr>
        <p:spPr>
          <a:xfrm>
            <a:off x="179512" y="2132856"/>
            <a:ext cx="8712968" cy="4031873"/>
          </a:xfrm>
          <a:prstGeom prst="rect">
            <a:avLst/>
          </a:prstGeom>
          <a:noFill/>
          <a:ln w="6350">
            <a:solidFill>
              <a:schemeClr val="tx1"/>
            </a:solidFill>
          </a:ln>
        </p:spPr>
        <p:txBody>
          <a:bodyPr wrap="square" rtlCol="0">
            <a:spAutoFit/>
          </a:bodyPr>
          <a:lstStyle/>
          <a:p>
            <a:pPr algn="ctr"/>
            <a:r>
              <a:rPr lang="el-GR" sz="2800" dirty="0"/>
              <a:t>Μετατρέπει τον νέο σε ένα άλλο άνθρωπο: </a:t>
            </a:r>
          </a:p>
          <a:p>
            <a:pPr marL="514350" indent="-514350" algn="just">
              <a:buAutoNum type="arabicParenR"/>
            </a:pPr>
            <a:r>
              <a:rPr lang="el-GR" sz="2400" dirty="0"/>
              <a:t>σύγκρουση ανάμεσα στο παρελθόν και το μέλλον του, σε αυτό που ήταν (παιδί) και αυτό που θα γίνει (ενήλικας), </a:t>
            </a:r>
          </a:p>
          <a:p>
            <a:pPr marL="514350" indent="-514350" algn="just">
              <a:buAutoNum type="arabicParenR"/>
            </a:pPr>
            <a:r>
              <a:rPr lang="el-GR" sz="2400" dirty="0"/>
              <a:t>σύγκρουση στους κοινωνικούς ρόλους που έχει και θα αποκτήσει και </a:t>
            </a:r>
          </a:p>
          <a:p>
            <a:pPr marL="514350" indent="-514350" algn="just">
              <a:buAutoNum type="arabicParenR"/>
            </a:pPr>
            <a:r>
              <a:rPr lang="el-GR" sz="2400" dirty="0"/>
              <a:t>ανησυχία να βρει ποιος είναι και τι θέλει σε σχέση με άλλους πια και όχι τόσο με τους γονείς του </a:t>
            </a:r>
            <a:r>
              <a:rPr lang="el-GR" sz="1600" dirty="0"/>
              <a:t>(</a:t>
            </a:r>
            <a:r>
              <a:rPr lang="el-GR" sz="1600" dirty="0" err="1"/>
              <a:t>Περσελής</a:t>
            </a:r>
            <a:r>
              <a:rPr lang="el-GR" sz="1600" dirty="0"/>
              <a:t>, 2007, </a:t>
            </a:r>
            <a:r>
              <a:rPr lang="el-GR" sz="1600" dirty="0" err="1"/>
              <a:t>σσ</a:t>
            </a:r>
            <a:r>
              <a:rPr lang="el-GR" sz="1600" dirty="0"/>
              <a:t>. 29-33) </a:t>
            </a:r>
            <a:endParaRPr lang="el-GR" sz="2400" dirty="0"/>
          </a:p>
          <a:p>
            <a:pPr algn="ctr"/>
            <a:r>
              <a:rPr lang="el-GR" sz="2800" b="1" dirty="0"/>
              <a:t>Αντίληψη του εαυτού του = να απαιτήσει άμεση και ενεργό αυτοσυνειδησία του εαυτού του, αλλά ταυτόχρονα να την </a:t>
            </a:r>
            <a:r>
              <a:rPr lang="el-GR" sz="2800" b="1" dirty="0" err="1"/>
              <a:t>αναδιαπραγματευθεί</a:t>
            </a:r>
            <a:r>
              <a:rPr lang="el-GR" sz="2800" b="1" dirty="0"/>
              <a:t> </a:t>
            </a:r>
          </a:p>
        </p:txBody>
      </p:sp>
      <p:sp>
        <p:nvSpPr>
          <p:cNvPr id="9" name="8 - Βέλος προς τα κάτω"/>
          <p:cNvSpPr/>
          <p:nvPr/>
        </p:nvSpPr>
        <p:spPr>
          <a:xfrm>
            <a:off x="3851920" y="1484784"/>
            <a:ext cx="504056" cy="648072"/>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p:txBody>
          <a:bodyPr/>
          <a:lstStyle/>
          <a:p>
            <a:r>
              <a:rPr lang="el-GR" dirty="0"/>
              <a:t>Ποιο πρόσωπο ή ποια πρόσωπα ήταν τα πιο σημαντικά στην εφηβεία;</a:t>
            </a:r>
          </a:p>
          <a:p>
            <a:r>
              <a:rPr lang="el-GR" dirty="0"/>
              <a:t>Γιατί;</a:t>
            </a:r>
          </a:p>
          <a:p>
            <a:r>
              <a:rPr lang="el-GR" dirty="0"/>
              <a:t>Ταυτοποίηση ή διαφοροποίηση;</a:t>
            </a:r>
          </a:p>
          <a:p>
            <a:r>
              <a:rPr lang="el-GR" dirty="0"/>
              <a:t>Ποιον ή ποιαν απορρίπτατε;</a:t>
            </a:r>
          </a:p>
        </p:txBody>
      </p:sp>
      <p:sp>
        <p:nvSpPr>
          <p:cNvPr id="4" name="3 - Θέση υποσέλιδου"/>
          <p:cNvSpPr>
            <a:spLocks noGrp="1"/>
          </p:cNvSpPr>
          <p:nvPr>
            <p:ph type="ftr" sz="quarter" idx="11"/>
          </p:nvPr>
        </p:nvSpPr>
        <p:spPr/>
        <p:txBody>
          <a:bodyPr/>
          <a:lstStyle/>
          <a:p>
            <a:r>
              <a:rPr lang="el-GR" dirty="0"/>
              <a:t>Θρησκευτική ανάπτυξη του παιδιού και του εφήβου Μάριος Κουκουνάρας Λιάγκης</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5 - Ελλειψοειδής επεξήγηση"/>
          <p:cNvSpPr/>
          <p:nvPr/>
        </p:nvSpPr>
        <p:spPr>
          <a:xfrm>
            <a:off x="6300192" y="0"/>
            <a:ext cx="2664296" cy="1368152"/>
          </a:xfrm>
          <a:prstGeom prst="wedgeEllipseCallout">
            <a:avLst>
              <a:gd name="adj1" fmla="val -146998"/>
              <a:gd name="adj2" fmla="val 66265"/>
            </a:avLst>
          </a:prstGeom>
          <a:solidFill>
            <a:schemeClr val="bg1">
              <a:lumMod val="9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sz="2400" dirty="0">
                <a:solidFill>
                  <a:schemeClr val="tx1"/>
                </a:solidFill>
              </a:rPr>
              <a:t>Ποιος  είναι ο άλλος; </a:t>
            </a:r>
          </a:p>
        </p:txBody>
      </p:sp>
      <p:sp>
        <p:nvSpPr>
          <p:cNvPr id="5" name="4 - TextBox"/>
          <p:cNvSpPr txBox="1"/>
          <p:nvPr/>
        </p:nvSpPr>
        <p:spPr>
          <a:xfrm>
            <a:off x="251520" y="188640"/>
            <a:ext cx="6264696" cy="3785652"/>
          </a:xfrm>
          <a:prstGeom prst="rect">
            <a:avLst/>
          </a:prstGeom>
          <a:noFill/>
        </p:spPr>
        <p:txBody>
          <a:bodyPr wrap="square" rtlCol="0">
            <a:spAutoFit/>
          </a:bodyPr>
          <a:lstStyle/>
          <a:p>
            <a:r>
              <a:rPr lang="el-GR" sz="2400" dirty="0"/>
              <a:t>Η </a:t>
            </a:r>
            <a:r>
              <a:rPr lang="el-GR" sz="2400" b="1" dirty="0"/>
              <a:t>διαμόρφωση ταυτότητας  </a:t>
            </a:r>
            <a:r>
              <a:rPr lang="el-GR" sz="2400" dirty="0"/>
              <a:t>προκύπτει από την πεποίθηση του ατόμου στην εσωτερική ομοιότητα και στη συνέχεια της σημασίας του ίδιου για τους άλλους</a:t>
            </a:r>
          </a:p>
          <a:p>
            <a:endParaRPr lang="el-GR" sz="2400" dirty="0"/>
          </a:p>
          <a:p>
            <a:r>
              <a:rPr lang="el-GR" sz="2400" dirty="0"/>
              <a:t>Ο άλλος στην πρώτη εφηβεία είναι φίλος ή εχθρός, αλλά πάντα κριτήριο διαμόρφωσης του Εγώ είτε μέσω της ταύτισης είτε μέσω της διαφοροποίησης (</a:t>
            </a:r>
            <a:r>
              <a:rPr lang="el-GR" sz="2400" dirty="0" err="1"/>
              <a:t>Erikson</a:t>
            </a:r>
            <a:r>
              <a:rPr lang="el-GR" sz="2400" dirty="0"/>
              <a:t>, 1990, </a:t>
            </a:r>
            <a:r>
              <a:rPr lang="el-GR" sz="2400" dirty="0" err="1"/>
              <a:t>σσ</a:t>
            </a:r>
            <a:r>
              <a:rPr lang="el-GR" sz="2400" dirty="0"/>
              <a:t>. 274-275)</a:t>
            </a:r>
          </a:p>
          <a:p>
            <a:endParaRPr lang="el-GR" sz="2400" dirty="0"/>
          </a:p>
        </p:txBody>
      </p:sp>
      <p:sp>
        <p:nvSpPr>
          <p:cNvPr id="8" name="7 - Ελλειψοειδής επεξήγηση"/>
          <p:cNvSpPr/>
          <p:nvPr/>
        </p:nvSpPr>
        <p:spPr>
          <a:xfrm>
            <a:off x="6588224" y="1556792"/>
            <a:ext cx="2555776" cy="1944216"/>
          </a:xfrm>
          <a:prstGeom prst="wedgeEllipseCallout">
            <a:avLst>
              <a:gd name="adj1" fmla="val -71654"/>
              <a:gd name="adj2" fmla="val 44260"/>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sz="2800" dirty="0">
                <a:solidFill>
                  <a:schemeClr val="tx1"/>
                </a:solidFill>
              </a:rPr>
              <a:t>Ποιος είναι το ΕΓΩ;</a:t>
            </a:r>
          </a:p>
        </p:txBody>
      </p:sp>
      <p:sp>
        <p:nvSpPr>
          <p:cNvPr id="9" name="8 - TextBox"/>
          <p:cNvSpPr txBox="1"/>
          <p:nvPr/>
        </p:nvSpPr>
        <p:spPr>
          <a:xfrm>
            <a:off x="755576" y="4437112"/>
            <a:ext cx="7704856" cy="1846659"/>
          </a:xfrm>
          <a:prstGeom prst="rect">
            <a:avLst/>
          </a:prstGeom>
          <a:noFill/>
        </p:spPr>
        <p:txBody>
          <a:bodyPr wrap="square" rtlCol="0">
            <a:spAutoFit/>
          </a:bodyPr>
          <a:lstStyle/>
          <a:p>
            <a:r>
              <a:rPr lang="el-GR" sz="2400" dirty="0"/>
              <a:t>Το απρόσβλητο Εγώ, που είναι το κέντρο του κόσμου δείχνει να έχει απόλυτη ανάγκη για κομφορμισμό και αναγνώριση από τους άλλους, ενώ την ίδια ώρα απορρίπτει κάθε μη συμβατική ομάδα ανθρώπων (</a:t>
            </a:r>
            <a:r>
              <a:rPr lang="el-GR" sz="2400" dirty="0" err="1"/>
              <a:t>Loevinger</a:t>
            </a:r>
            <a:r>
              <a:rPr lang="el-GR" sz="2400" dirty="0"/>
              <a:t> 1997)</a:t>
            </a:r>
          </a:p>
          <a:p>
            <a:endParaRPr lang="el-G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D75C857-5F7F-DD91-4243-43D33F40DC07}"/>
              </a:ext>
            </a:extLst>
          </p:cNvPr>
          <p:cNvSpPr>
            <a:spLocks noGrp="1"/>
          </p:cNvSpPr>
          <p:nvPr>
            <p:ph type="title"/>
          </p:nvPr>
        </p:nvSpPr>
        <p:spPr>
          <a:xfrm>
            <a:off x="0" y="251622"/>
            <a:ext cx="4330824" cy="639761"/>
          </a:xfrm>
        </p:spPr>
        <p:txBody>
          <a:bodyPr>
            <a:normAutofit fontScale="90000"/>
          </a:bodyPr>
          <a:lstStyle/>
          <a:p>
            <a:r>
              <a:rPr lang="el-GR" sz="3200" dirty="0" err="1"/>
              <a:t>James</a:t>
            </a:r>
            <a:r>
              <a:rPr lang="el-GR" sz="3200" dirty="0"/>
              <a:t> </a:t>
            </a:r>
            <a:r>
              <a:rPr lang="el-GR" sz="3200" dirty="0" err="1"/>
              <a:t>Marcia</a:t>
            </a:r>
            <a:r>
              <a:rPr lang="el-GR" sz="3200" dirty="0"/>
              <a:t> (1966): Καταστάσεις Ταυτότητας</a:t>
            </a:r>
            <a:endParaRPr lang="en-GB" sz="3200" dirty="0"/>
          </a:p>
        </p:txBody>
      </p:sp>
      <p:sp>
        <p:nvSpPr>
          <p:cNvPr id="4" name="Θέση υποσέλιδου 3">
            <a:extLst>
              <a:ext uri="{FF2B5EF4-FFF2-40B4-BE49-F238E27FC236}">
                <a16:creationId xmlns:a16="http://schemas.microsoft.com/office/drawing/2014/main" id="{816D8A5F-43F2-DF56-1F9C-AAFB6D8E709B}"/>
              </a:ext>
            </a:extLst>
          </p:cNvPr>
          <p:cNvSpPr>
            <a:spLocks noGrp="1"/>
          </p:cNvSpPr>
          <p:nvPr>
            <p:ph type="ftr" sz="quarter" idx="11"/>
          </p:nvPr>
        </p:nvSpPr>
        <p:spPr/>
        <p:txBody>
          <a:bodyPr/>
          <a:lstStyle/>
          <a:p>
            <a:r>
              <a:rPr lang="el-GR"/>
              <a:t>Παιδαγωγικές Επιστήμες και θρησκευτική ταυτότητα     Μάριος Κουκουνάρας Λιάγκης</a:t>
            </a:r>
          </a:p>
        </p:txBody>
      </p:sp>
      <p:graphicFrame>
        <p:nvGraphicFramePr>
          <p:cNvPr id="5" name="Πίνακας 4">
            <a:extLst>
              <a:ext uri="{FF2B5EF4-FFF2-40B4-BE49-F238E27FC236}">
                <a16:creationId xmlns:a16="http://schemas.microsoft.com/office/drawing/2014/main" id="{43853628-45AD-CCA2-53C8-FAFADAE0AE75}"/>
              </a:ext>
            </a:extLst>
          </p:cNvPr>
          <p:cNvGraphicFramePr>
            <a:graphicFrameLocks noGrp="1"/>
          </p:cNvGraphicFramePr>
          <p:nvPr>
            <p:extLst>
              <p:ext uri="{D42A27DB-BD31-4B8C-83A1-F6EECF244321}">
                <p14:modId xmlns:p14="http://schemas.microsoft.com/office/powerpoint/2010/main" val="1202846715"/>
              </p:ext>
            </p:extLst>
          </p:nvPr>
        </p:nvGraphicFramePr>
        <p:xfrm>
          <a:off x="251520" y="1581280"/>
          <a:ext cx="8450486" cy="4584021"/>
        </p:xfrm>
        <a:graphic>
          <a:graphicData uri="http://schemas.openxmlformats.org/drawingml/2006/table">
            <a:tbl>
              <a:tblPr/>
              <a:tblGrid>
                <a:gridCol w="2562722">
                  <a:extLst>
                    <a:ext uri="{9D8B030D-6E8A-4147-A177-3AD203B41FA5}">
                      <a16:colId xmlns:a16="http://schemas.microsoft.com/office/drawing/2014/main" val="3672709582"/>
                    </a:ext>
                  </a:extLst>
                </a:gridCol>
                <a:gridCol w="2943882">
                  <a:extLst>
                    <a:ext uri="{9D8B030D-6E8A-4147-A177-3AD203B41FA5}">
                      <a16:colId xmlns:a16="http://schemas.microsoft.com/office/drawing/2014/main" val="1068623848"/>
                    </a:ext>
                  </a:extLst>
                </a:gridCol>
                <a:gridCol w="2943882">
                  <a:extLst>
                    <a:ext uri="{9D8B030D-6E8A-4147-A177-3AD203B41FA5}">
                      <a16:colId xmlns:a16="http://schemas.microsoft.com/office/drawing/2014/main" val="1063122236"/>
                    </a:ext>
                  </a:extLst>
                </a:gridCol>
              </a:tblGrid>
              <a:tr h="416729">
                <a:tc>
                  <a:txBody>
                    <a:bodyPr/>
                    <a:lstStyle/>
                    <a:p>
                      <a:pPr>
                        <a:buNone/>
                      </a:pPr>
                      <a:r>
                        <a:rPr lang="el-GR"/>
                        <a:t>Κατάσταση</a:t>
                      </a:r>
                    </a:p>
                  </a:txBody>
                  <a:tcPr anchor="ctr">
                    <a:lnL>
                      <a:noFill/>
                    </a:lnL>
                    <a:lnR>
                      <a:noFill/>
                    </a:lnR>
                    <a:lnT>
                      <a:noFill/>
                    </a:lnT>
                    <a:lnB>
                      <a:noFill/>
                    </a:lnB>
                    <a:noFill/>
                  </a:tcPr>
                </a:tc>
                <a:tc>
                  <a:txBody>
                    <a:bodyPr/>
                    <a:lstStyle/>
                    <a:p>
                      <a:pPr>
                        <a:buNone/>
                      </a:pPr>
                      <a:r>
                        <a:rPr lang="el-GR" dirty="0"/>
                        <a:t>Περιγραφή</a:t>
                      </a:r>
                    </a:p>
                  </a:txBody>
                  <a:tcPr anchor="ctr">
                    <a:lnL>
                      <a:noFill/>
                    </a:lnL>
                    <a:lnR>
                      <a:noFill/>
                    </a:lnR>
                    <a:lnT>
                      <a:noFill/>
                    </a:lnT>
                    <a:lnB>
                      <a:noFill/>
                    </a:lnB>
                    <a:noFill/>
                  </a:tcPr>
                </a:tc>
                <a:tc>
                  <a:txBody>
                    <a:bodyPr/>
                    <a:lstStyle/>
                    <a:p>
                      <a:pPr>
                        <a:buNone/>
                      </a:pPr>
                      <a:r>
                        <a:rPr lang="el-GR"/>
                        <a:t>Παράδειγμα</a:t>
                      </a:r>
                    </a:p>
                  </a:txBody>
                  <a:tcPr anchor="ctr">
                    <a:lnL>
                      <a:noFill/>
                    </a:lnL>
                    <a:lnR>
                      <a:noFill/>
                    </a:lnR>
                    <a:lnT>
                      <a:noFill/>
                    </a:lnT>
                    <a:lnB>
                      <a:noFill/>
                    </a:lnB>
                    <a:noFill/>
                  </a:tcPr>
                </a:tc>
                <a:extLst>
                  <a:ext uri="{0D108BD9-81ED-4DB2-BD59-A6C34878D82A}">
                    <a16:rowId xmlns:a16="http://schemas.microsoft.com/office/drawing/2014/main" val="2070907932"/>
                  </a:ext>
                </a:extLst>
              </a:tr>
              <a:tr h="1041823">
                <a:tc>
                  <a:txBody>
                    <a:bodyPr/>
                    <a:lstStyle/>
                    <a:p>
                      <a:pPr>
                        <a:buNone/>
                      </a:pPr>
                      <a:r>
                        <a:rPr lang="el-GR" b="1"/>
                        <a:t>Διάχυση ταυτότητας</a:t>
                      </a:r>
                      <a:endParaRPr lang="el-GR"/>
                    </a:p>
                  </a:txBody>
                  <a:tcPr anchor="ctr">
                    <a:lnL>
                      <a:noFill/>
                    </a:lnL>
                    <a:lnR>
                      <a:noFill/>
                    </a:lnR>
                    <a:lnT>
                      <a:noFill/>
                    </a:lnT>
                    <a:lnB>
                      <a:noFill/>
                    </a:lnB>
                    <a:noFill/>
                  </a:tcPr>
                </a:tc>
                <a:tc>
                  <a:txBody>
                    <a:bodyPr/>
                    <a:lstStyle/>
                    <a:p>
                      <a:pPr>
                        <a:buNone/>
                      </a:pPr>
                      <a:r>
                        <a:rPr lang="el-GR" dirty="0"/>
                        <a:t>Δεν υπάρχει σαφής κατεύθυνση ή δέσμευση σε αξίες/στόχους.</a:t>
                      </a:r>
                    </a:p>
                  </a:txBody>
                  <a:tcPr anchor="ctr">
                    <a:lnL>
                      <a:noFill/>
                    </a:lnL>
                    <a:lnR>
                      <a:noFill/>
                    </a:lnR>
                    <a:lnT>
                      <a:noFill/>
                    </a:lnT>
                    <a:lnB>
                      <a:noFill/>
                    </a:lnB>
                    <a:noFill/>
                  </a:tcPr>
                </a:tc>
                <a:tc>
                  <a:txBody>
                    <a:bodyPr/>
                    <a:lstStyle/>
                    <a:p>
                      <a:pPr>
                        <a:buNone/>
                      </a:pPr>
                      <a:r>
                        <a:rPr lang="el-GR"/>
                        <a:t>«Δεν ξέρω τι θέλω να κάνω ούτε με ενδιαφέρει πολύ.»</a:t>
                      </a:r>
                    </a:p>
                  </a:txBody>
                  <a:tcPr anchor="ctr">
                    <a:lnL>
                      <a:noFill/>
                    </a:lnL>
                    <a:lnR>
                      <a:noFill/>
                    </a:lnR>
                    <a:lnT>
                      <a:noFill/>
                    </a:lnT>
                    <a:lnB>
                      <a:noFill/>
                    </a:lnB>
                    <a:noFill/>
                  </a:tcPr>
                </a:tc>
                <a:extLst>
                  <a:ext uri="{0D108BD9-81ED-4DB2-BD59-A6C34878D82A}">
                    <a16:rowId xmlns:a16="http://schemas.microsoft.com/office/drawing/2014/main" val="1451340718"/>
                  </a:ext>
                </a:extLst>
              </a:tr>
              <a:tr h="1354370">
                <a:tc>
                  <a:txBody>
                    <a:bodyPr/>
                    <a:lstStyle/>
                    <a:p>
                      <a:pPr>
                        <a:buNone/>
                      </a:pPr>
                      <a:r>
                        <a:rPr lang="el-GR" b="1"/>
                        <a:t>Πρόωρη δέσμευση</a:t>
                      </a:r>
                      <a:endParaRPr lang="el-GR"/>
                    </a:p>
                  </a:txBody>
                  <a:tcPr anchor="ctr">
                    <a:lnL>
                      <a:noFill/>
                    </a:lnL>
                    <a:lnR>
                      <a:noFill/>
                    </a:lnR>
                    <a:lnT>
                      <a:noFill/>
                    </a:lnT>
                    <a:lnB>
                      <a:noFill/>
                    </a:lnB>
                    <a:noFill/>
                  </a:tcPr>
                </a:tc>
                <a:tc>
                  <a:txBody>
                    <a:bodyPr/>
                    <a:lstStyle/>
                    <a:p>
                      <a:pPr>
                        <a:buNone/>
                      </a:pPr>
                      <a:r>
                        <a:rPr lang="el-GR"/>
                        <a:t>Υιοθέτηση ταυτότητας χωρίς προσωπική εξερεύνηση (συνήθως επιβολή οικογένειας).</a:t>
                      </a:r>
                    </a:p>
                  </a:txBody>
                  <a:tcPr anchor="ctr">
                    <a:lnL>
                      <a:noFill/>
                    </a:lnL>
                    <a:lnR>
                      <a:noFill/>
                    </a:lnR>
                    <a:lnT>
                      <a:noFill/>
                    </a:lnT>
                    <a:lnB>
                      <a:noFill/>
                    </a:lnB>
                    <a:noFill/>
                  </a:tcPr>
                </a:tc>
                <a:tc>
                  <a:txBody>
                    <a:bodyPr/>
                    <a:lstStyle/>
                    <a:p>
                      <a:pPr>
                        <a:buNone/>
                      </a:pPr>
                      <a:r>
                        <a:rPr lang="el-GR" dirty="0"/>
                        <a:t>«Θα σπουδάσω ό,τι θέλει ο πατέρας μου.»</a:t>
                      </a:r>
                    </a:p>
                  </a:txBody>
                  <a:tcPr anchor="ctr">
                    <a:lnL>
                      <a:noFill/>
                    </a:lnL>
                    <a:lnR>
                      <a:noFill/>
                    </a:lnR>
                    <a:lnT>
                      <a:noFill/>
                    </a:lnT>
                    <a:lnB>
                      <a:noFill/>
                    </a:lnB>
                    <a:noFill/>
                  </a:tcPr>
                </a:tc>
                <a:extLst>
                  <a:ext uri="{0D108BD9-81ED-4DB2-BD59-A6C34878D82A}">
                    <a16:rowId xmlns:a16="http://schemas.microsoft.com/office/drawing/2014/main" val="4081154154"/>
                  </a:ext>
                </a:extLst>
              </a:tr>
              <a:tr h="729276">
                <a:tc>
                  <a:txBody>
                    <a:bodyPr/>
                    <a:lstStyle/>
                    <a:p>
                      <a:pPr>
                        <a:buNone/>
                      </a:pPr>
                      <a:r>
                        <a:rPr lang="el-GR" b="1"/>
                        <a:t>Αναστολή (</a:t>
                      </a:r>
                      <a:r>
                        <a:rPr lang="en-GB" b="1"/>
                        <a:t>moratorium)</a:t>
                      </a:r>
                      <a:endParaRPr lang="en-GB"/>
                    </a:p>
                  </a:txBody>
                  <a:tcPr anchor="ctr">
                    <a:lnL>
                      <a:noFill/>
                    </a:lnL>
                    <a:lnR>
                      <a:noFill/>
                    </a:lnR>
                    <a:lnT>
                      <a:noFill/>
                    </a:lnT>
                    <a:lnB>
                      <a:noFill/>
                    </a:lnB>
                    <a:noFill/>
                  </a:tcPr>
                </a:tc>
                <a:tc>
                  <a:txBody>
                    <a:bodyPr/>
                    <a:lstStyle/>
                    <a:p>
                      <a:pPr>
                        <a:buNone/>
                      </a:pPr>
                      <a:r>
                        <a:rPr lang="el-GR"/>
                        <a:t>Περίοδος αναζήτησης και πειραματισμού.</a:t>
                      </a:r>
                    </a:p>
                  </a:txBody>
                  <a:tcPr anchor="ctr">
                    <a:lnL>
                      <a:noFill/>
                    </a:lnL>
                    <a:lnR>
                      <a:noFill/>
                    </a:lnR>
                    <a:lnT>
                      <a:noFill/>
                    </a:lnT>
                    <a:lnB>
                      <a:noFill/>
                    </a:lnB>
                    <a:noFill/>
                  </a:tcPr>
                </a:tc>
                <a:tc>
                  <a:txBody>
                    <a:bodyPr/>
                    <a:lstStyle/>
                    <a:p>
                      <a:pPr>
                        <a:buNone/>
                      </a:pPr>
                      <a:r>
                        <a:rPr lang="el-GR"/>
                        <a:t>«Δοκιμάζω διαφορετικές επιλογές πριν αποφασίσω.»</a:t>
                      </a:r>
                    </a:p>
                  </a:txBody>
                  <a:tcPr anchor="ctr">
                    <a:lnL>
                      <a:noFill/>
                    </a:lnL>
                    <a:lnR>
                      <a:noFill/>
                    </a:lnR>
                    <a:lnT>
                      <a:noFill/>
                    </a:lnT>
                    <a:lnB>
                      <a:noFill/>
                    </a:lnB>
                    <a:noFill/>
                  </a:tcPr>
                </a:tc>
                <a:extLst>
                  <a:ext uri="{0D108BD9-81ED-4DB2-BD59-A6C34878D82A}">
                    <a16:rowId xmlns:a16="http://schemas.microsoft.com/office/drawing/2014/main" val="227175416"/>
                  </a:ext>
                </a:extLst>
              </a:tr>
              <a:tr h="1041823">
                <a:tc>
                  <a:txBody>
                    <a:bodyPr/>
                    <a:lstStyle/>
                    <a:p>
                      <a:pPr>
                        <a:buNone/>
                      </a:pPr>
                      <a:r>
                        <a:rPr lang="el-GR" b="1"/>
                        <a:t>Επίτευξη ταυτότητας</a:t>
                      </a:r>
                      <a:endParaRPr lang="el-GR"/>
                    </a:p>
                  </a:txBody>
                  <a:tcPr anchor="ctr">
                    <a:lnL>
                      <a:noFill/>
                    </a:lnL>
                    <a:lnR>
                      <a:noFill/>
                    </a:lnR>
                    <a:lnT>
                      <a:noFill/>
                    </a:lnT>
                    <a:lnB>
                      <a:noFill/>
                    </a:lnB>
                    <a:noFill/>
                  </a:tcPr>
                </a:tc>
                <a:tc>
                  <a:txBody>
                    <a:bodyPr/>
                    <a:lstStyle/>
                    <a:p>
                      <a:pPr>
                        <a:buNone/>
                      </a:pPr>
                      <a:r>
                        <a:rPr lang="el-GR"/>
                        <a:t>Συνειδητή επιλογή και δέσμευση μετά από προσωπική διερεύνηση.</a:t>
                      </a:r>
                    </a:p>
                  </a:txBody>
                  <a:tcPr anchor="ctr">
                    <a:lnL>
                      <a:noFill/>
                    </a:lnL>
                    <a:lnR>
                      <a:noFill/>
                    </a:lnR>
                    <a:lnT>
                      <a:noFill/>
                    </a:lnT>
                    <a:lnB>
                      <a:noFill/>
                    </a:lnB>
                    <a:noFill/>
                  </a:tcPr>
                </a:tc>
                <a:tc>
                  <a:txBody>
                    <a:bodyPr/>
                    <a:lstStyle/>
                    <a:p>
                      <a:pPr>
                        <a:buNone/>
                      </a:pPr>
                      <a:r>
                        <a:rPr lang="el-GR" dirty="0"/>
                        <a:t>«Αποφάσισα να γίνω εκπαιδευτικός γιατί το πιστεύω βαθιά.»</a:t>
                      </a:r>
                    </a:p>
                  </a:txBody>
                  <a:tcPr anchor="ctr">
                    <a:lnL>
                      <a:noFill/>
                    </a:lnL>
                    <a:lnR>
                      <a:noFill/>
                    </a:lnR>
                    <a:lnT>
                      <a:noFill/>
                    </a:lnT>
                    <a:lnB>
                      <a:noFill/>
                    </a:lnB>
                    <a:noFill/>
                  </a:tcPr>
                </a:tc>
                <a:extLst>
                  <a:ext uri="{0D108BD9-81ED-4DB2-BD59-A6C34878D82A}">
                    <a16:rowId xmlns:a16="http://schemas.microsoft.com/office/drawing/2014/main" val="2923535820"/>
                  </a:ext>
                </a:extLst>
              </a:tr>
            </a:tbl>
          </a:graphicData>
        </a:graphic>
      </p:graphicFrame>
      <p:sp>
        <p:nvSpPr>
          <p:cNvPr id="7" name="TextBox 6">
            <a:extLst>
              <a:ext uri="{FF2B5EF4-FFF2-40B4-BE49-F238E27FC236}">
                <a16:creationId xmlns:a16="http://schemas.microsoft.com/office/drawing/2014/main" id="{AAE160AF-9534-FD8E-2CAA-E134FC71DBE1}"/>
              </a:ext>
            </a:extLst>
          </p:cNvPr>
          <p:cNvSpPr txBox="1"/>
          <p:nvPr/>
        </p:nvSpPr>
        <p:spPr>
          <a:xfrm>
            <a:off x="4330824" y="248336"/>
            <a:ext cx="4813176" cy="830997"/>
          </a:xfrm>
          <a:prstGeom prst="rect">
            <a:avLst/>
          </a:prstGeom>
          <a:noFill/>
        </p:spPr>
        <p:txBody>
          <a:bodyPr wrap="square">
            <a:spAutoFit/>
          </a:bodyPr>
          <a:lstStyle/>
          <a:p>
            <a:pPr marL="0" indent="0">
              <a:buNone/>
            </a:pPr>
            <a:r>
              <a:rPr lang="el-GR" b="1" dirty="0"/>
              <a:t>Κύρια ιδέα: </a:t>
            </a:r>
            <a:r>
              <a:rPr lang="el-GR" sz="2400" dirty="0"/>
              <a:t>Η ταυτότητα αναπτύσσεται μέσα από εξερεύνηση και δέσμευση.</a:t>
            </a:r>
          </a:p>
        </p:txBody>
      </p:sp>
    </p:spTree>
    <p:extLst>
      <p:ext uri="{BB962C8B-B14F-4D97-AF65-F5344CB8AC3E}">
        <p14:creationId xmlns:p14="http://schemas.microsoft.com/office/powerpoint/2010/main" val="650378402"/>
      </p:ext>
    </p:extLst>
  </p:cSld>
  <p:clrMapOvr>
    <a:masterClrMapping/>
  </p:clrMapOvr>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358</TotalTime>
  <Words>2005</Words>
  <Application>Microsoft Office PowerPoint</Application>
  <PresentationFormat>Προβολή στην οθόνη (4:3)</PresentationFormat>
  <Paragraphs>146</Paragraphs>
  <Slides>32</Slides>
  <Notes>0</Notes>
  <HiddenSlides>0</HiddenSlides>
  <MMClips>0</MMClips>
  <ScaleCrop>false</ScaleCrop>
  <HeadingPairs>
    <vt:vector size="6" baseType="variant">
      <vt:variant>
        <vt:lpstr>Γραμματοσειρές που χρησιμοποιούνται</vt:lpstr>
      </vt:variant>
      <vt:variant>
        <vt:i4>4</vt:i4>
      </vt:variant>
      <vt:variant>
        <vt:lpstr>Θέμα</vt:lpstr>
      </vt:variant>
      <vt:variant>
        <vt:i4>1</vt:i4>
      </vt:variant>
      <vt:variant>
        <vt:lpstr>Τίτλοι διαφανειών</vt:lpstr>
      </vt:variant>
      <vt:variant>
        <vt:i4>32</vt:i4>
      </vt:variant>
    </vt:vector>
  </HeadingPairs>
  <TitlesOfParts>
    <vt:vector size="37" baseType="lpstr">
      <vt:lpstr>Arial</vt:lpstr>
      <vt:lpstr>Arial Black</vt:lpstr>
      <vt:lpstr>Calibri</vt:lpstr>
      <vt:lpstr>Segoe Print</vt:lpstr>
      <vt:lpstr>Θέμα του Office</vt:lpstr>
      <vt:lpstr>O Εαυτός ο χώρος και ο χρόνος</vt:lpstr>
      <vt:lpstr>Ο εαυτός είναι μόνος;</vt:lpstr>
      <vt:lpstr>Ποιοι είναι πρωταγωνιστές στον προσδιορισμό του εαυτού στην παιδική και εφηβική ηλικία;</vt:lpstr>
      <vt:lpstr>Παρουσίαση του PowerPoint</vt:lpstr>
      <vt:lpstr>Παρουσίαση του PowerPoint</vt:lpstr>
      <vt:lpstr>έφηβος = κρίσης της ταυτότητας       να ανακαλύψει τον εαυτό του, το εγώ από το μη εγώ </vt:lpstr>
      <vt:lpstr>Παρουσίαση του PowerPoint</vt:lpstr>
      <vt:lpstr>Παρουσίαση του PowerPoint</vt:lpstr>
      <vt:lpstr>James Marcia (1966): Καταστάσεις Ταυτότητας</vt:lpstr>
      <vt:lpstr>Ερώτημα προς συζήτηση:</vt:lpstr>
      <vt:lpstr>Dan McAdams (2001): Narrative Identity</vt:lpstr>
      <vt:lpstr>Beck &amp; Bauman: Ρευστή και Διαπραγματεύσιμη Ταυτότητα</vt:lpstr>
      <vt:lpstr>Charles Taylor (1989): Sources of the Self</vt:lpstr>
      <vt:lpstr>Εφαρμογή:</vt:lpstr>
      <vt:lpstr>Amartya Sen (2006): Identity and Violence</vt:lpstr>
      <vt:lpstr>Ερώτημα:</vt:lpstr>
      <vt:lpstr>O εαυτός με ποιους βρίσκεται σε διάλογο;</vt:lpstr>
      <vt:lpstr>ο εαυτός </vt:lpstr>
      <vt:lpstr>Άλλοι μέσα στον ίδιο τον εαυτό=συνεχούς διαλόγου των ταυτοτήτων που περιλαμβάνονται στον ίδιο τον εαυτό (Hermans &amp; Hermans-Konopka, 2010)</vt:lpstr>
      <vt:lpstr>Η θεωρία του «Διαλογικού εαυτού»</vt:lpstr>
      <vt:lpstr>Η θεωρία του ψηφιακού εαυτού</vt:lpstr>
      <vt:lpstr>Δραστηριότητα</vt:lpstr>
      <vt:lpstr>Ο εαυτός εκτείνεται στο χώρο και τον χρόνο (James, 1890; Rosenberg, 1979; Aron, και συν., 2005)</vt:lpstr>
      <vt:lpstr>Το θέμα είναι πώς ο εαυτός εγκολπώνεται στο χώρο και πώς ο ίδιος περιλαμβάνει τις δύο διαστάσεις την ώρα που η αβεβαιότητα και οι διαστάσεις της (πολυπλοκότητα, αμφισημία, έλλειμμα γνώσης, μη προβλεπτικότητα) είναι αυτή που κυριαρχεί και αυτήν βιώνει στα πρώτα βήματά του ως έφηβος μετά την παιδική ηλικία;</vt:lpstr>
      <vt:lpstr>Παρουσίαση του PowerPoint</vt:lpstr>
      <vt:lpstr>Φαινόμενο της διπλής πολιτισμικής ταυτότητας</vt:lpstr>
      <vt:lpstr>Ο εαυτός δεν εκτείνεται μόνο στο χώρο, αλλά και στο χρόνο</vt:lpstr>
      <vt:lpstr>Ο διαλογικός εαυτός </vt:lpstr>
      <vt:lpstr>Παρουσίαση του PowerPoint</vt:lpstr>
      <vt:lpstr>Το θέμα που προκύπτει είναι πώς ο νεαρός έφηβος θα οικοδομήσει, από νωρίς, στην ταυτότητά του τις φωνές που αποκτά χωρίς σύγχυση, παρόλες τις αντιφάσεις, τη ρευστότητα και την πολυσημία και δε θα αποξενωθεί εντελώς από τον εαυτό του διατηρώντας όλες τις φωνές αξίας των άλλων, οι οποίες του επιβάλλονται (Dryden, 2005) και δεν τον αφήνουν να πιστοποιήσει και να γνωρίσει τον εαυτό του («ξενιτεία»  για τον  Αγ.Ιωάννη της Κλίμακος)</vt:lpstr>
      <vt:lpstr>Δραστηριότητα</vt:lpstr>
      <vt:lpstr>Συζήτηση</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Εαυτός προσωπική ταυτότητα-θρησκευτική ταυτότητα</dc:title>
  <dc:creator>USER1</dc:creator>
  <cp:lastModifiedBy>Marios Liagkis</cp:lastModifiedBy>
  <cp:revision>41</cp:revision>
  <dcterms:created xsi:type="dcterms:W3CDTF">2014-04-30T05:19:22Z</dcterms:created>
  <dcterms:modified xsi:type="dcterms:W3CDTF">2025-10-15T06:08:55Z</dcterms:modified>
</cp:coreProperties>
</file>