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2" r:id="rId5"/>
    <p:sldId id="263" r:id="rId6"/>
    <p:sldId id="260" r:id="rId7"/>
    <p:sldId id="261" r:id="rId8"/>
    <p:sldId id="264" r:id="rId9"/>
    <p:sldId id="267" r:id="rId10"/>
    <p:sldId id="269" r:id="rId11"/>
    <p:sldId id="270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D041FD-C5FD-44CA-C13B-C7DD71B19E5F}" v="11" dt="2025-01-08T05:01:32.800"/>
    <p1510:client id="{2083079D-B321-E55C-3811-204BDD842E9B}" v="43" dt="2025-01-08T05:05:17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January 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37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January 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190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January 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0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January 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7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January 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8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January 7,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42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January 7,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123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January 7,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034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January 7,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4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January 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0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January 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1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January 7,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039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5">
            <a:extLst>
              <a:ext uri="{FF2B5EF4-FFF2-40B4-BE49-F238E27FC236}">
                <a16:creationId xmlns:a16="http://schemas.microsoft.com/office/drawing/2014/main" id="{D6B1B050-23D3-48C5-9FC3-4ED75469F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 descr="JEROME BRUNER.jpg">
            <a:extLst>
              <a:ext uri="{FF2B5EF4-FFF2-40B4-BE49-F238E27FC236}">
                <a16:creationId xmlns:a16="http://schemas.microsoft.com/office/drawing/2014/main" id="{1998B887-7EA7-3FF5-8801-E80AA85CD8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49" r="7437"/>
          <a:stretch/>
        </p:blipFill>
        <p:spPr>
          <a:xfrm>
            <a:off x="7873010" y="10"/>
            <a:ext cx="4318990" cy="6857990"/>
          </a:xfrm>
          <a:custGeom>
            <a:avLst/>
            <a:gdLst/>
            <a:ahLst/>
            <a:cxnLst/>
            <a:rect l="l" t="t" r="r" b="b"/>
            <a:pathLst>
              <a:path w="4318990" h="6858000">
                <a:moveTo>
                  <a:pt x="582034" y="0"/>
                </a:moveTo>
                <a:lnTo>
                  <a:pt x="2791446" y="0"/>
                </a:lnTo>
                <a:lnTo>
                  <a:pt x="3149409" y="0"/>
                </a:lnTo>
                <a:lnTo>
                  <a:pt x="4318990" y="0"/>
                </a:lnTo>
                <a:lnTo>
                  <a:pt x="4318990" y="6858000"/>
                </a:lnTo>
                <a:lnTo>
                  <a:pt x="3149409" y="6858000"/>
                </a:lnTo>
                <a:lnTo>
                  <a:pt x="2791446" y="6858000"/>
                </a:lnTo>
                <a:lnTo>
                  <a:pt x="9767" y="6858000"/>
                </a:lnTo>
                <a:lnTo>
                  <a:pt x="22089" y="6775418"/>
                </a:lnTo>
                <a:cubicBezTo>
                  <a:pt x="26452" y="6745643"/>
                  <a:pt x="28018" y="6714565"/>
                  <a:pt x="18025" y="6682345"/>
                </a:cubicBezTo>
                <a:cubicBezTo>
                  <a:pt x="13414" y="6631956"/>
                  <a:pt x="3676" y="6572538"/>
                  <a:pt x="0" y="6534330"/>
                </a:cubicBezTo>
                <a:cubicBezTo>
                  <a:pt x="7723" y="6471684"/>
                  <a:pt x="1220" y="6448278"/>
                  <a:pt x="9315" y="6403486"/>
                </a:cubicBezTo>
                <a:cubicBezTo>
                  <a:pt x="6294" y="6399965"/>
                  <a:pt x="41682" y="6350413"/>
                  <a:pt x="49465" y="6318838"/>
                </a:cubicBezTo>
                <a:cubicBezTo>
                  <a:pt x="57249" y="6287263"/>
                  <a:pt x="56901" y="6245012"/>
                  <a:pt x="56019" y="6214038"/>
                </a:cubicBezTo>
                <a:cubicBezTo>
                  <a:pt x="85725" y="6088051"/>
                  <a:pt x="97291" y="6121809"/>
                  <a:pt x="121754" y="6042436"/>
                </a:cubicBezTo>
                <a:cubicBezTo>
                  <a:pt x="141126" y="5962501"/>
                  <a:pt x="116761" y="5977427"/>
                  <a:pt x="149025" y="5915980"/>
                </a:cubicBezTo>
                <a:lnTo>
                  <a:pt x="161878" y="5894515"/>
                </a:lnTo>
                <a:lnTo>
                  <a:pt x="153218" y="5850668"/>
                </a:lnTo>
                <a:cubicBezTo>
                  <a:pt x="147546" y="5814227"/>
                  <a:pt x="154949" y="5802565"/>
                  <a:pt x="158898" y="5790699"/>
                </a:cubicBezTo>
                <a:lnTo>
                  <a:pt x="158919" y="5790342"/>
                </a:lnTo>
                <a:lnTo>
                  <a:pt x="153462" y="5779421"/>
                </a:lnTo>
                <a:cubicBezTo>
                  <a:pt x="148408" y="5769776"/>
                  <a:pt x="145352" y="5760653"/>
                  <a:pt x="152100" y="5748807"/>
                </a:cubicBezTo>
                <a:lnTo>
                  <a:pt x="152630" y="5748144"/>
                </a:lnTo>
                <a:lnTo>
                  <a:pt x="146828" y="5682512"/>
                </a:lnTo>
                <a:cubicBezTo>
                  <a:pt x="148092" y="5669461"/>
                  <a:pt x="151724" y="5663781"/>
                  <a:pt x="151431" y="5651190"/>
                </a:cubicBezTo>
                <a:lnTo>
                  <a:pt x="145065" y="5606970"/>
                </a:lnTo>
                <a:lnTo>
                  <a:pt x="142833" y="5591358"/>
                </a:lnTo>
                <a:lnTo>
                  <a:pt x="147999" y="5575845"/>
                </a:lnTo>
                <a:lnTo>
                  <a:pt x="170431" y="5535560"/>
                </a:lnTo>
                <a:cubicBezTo>
                  <a:pt x="172855" y="5524304"/>
                  <a:pt x="174519" y="5525592"/>
                  <a:pt x="174023" y="5516143"/>
                </a:cubicBezTo>
                <a:cubicBezTo>
                  <a:pt x="173525" y="5506695"/>
                  <a:pt x="168736" y="5485632"/>
                  <a:pt x="167451" y="5478869"/>
                </a:cubicBezTo>
                <a:lnTo>
                  <a:pt x="195457" y="5418755"/>
                </a:lnTo>
                <a:lnTo>
                  <a:pt x="211359" y="5321757"/>
                </a:lnTo>
                <a:cubicBezTo>
                  <a:pt x="234612" y="5249123"/>
                  <a:pt x="221674" y="5245322"/>
                  <a:pt x="223087" y="5180203"/>
                </a:cubicBezTo>
                <a:cubicBezTo>
                  <a:pt x="204392" y="5140947"/>
                  <a:pt x="231479" y="5077855"/>
                  <a:pt x="224772" y="5042216"/>
                </a:cubicBezTo>
                <a:lnTo>
                  <a:pt x="234595" y="5010131"/>
                </a:lnTo>
                <a:lnTo>
                  <a:pt x="250438" y="4983368"/>
                </a:lnTo>
                <a:lnTo>
                  <a:pt x="252657" y="4984855"/>
                </a:lnTo>
                <a:cubicBezTo>
                  <a:pt x="254377" y="4984997"/>
                  <a:pt x="255017" y="4983427"/>
                  <a:pt x="255196" y="4980628"/>
                </a:cubicBezTo>
                <a:cubicBezTo>
                  <a:pt x="255162" y="4978919"/>
                  <a:pt x="255127" y="4977211"/>
                  <a:pt x="255093" y="4975502"/>
                </a:cubicBezTo>
                <a:lnTo>
                  <a:pt x="258095" y="4970434"/>
                </a:lnTo>
                <a:lnTo>
                  <a:pt x="265684" y="4956230"/>
                </a:lnTo>
                <a:lnTo>
                  <a:pt x="271971" y="4953580"/>
                </a:lnTo>
                <a:cubicBezTo>
                  <a:pt x="277995" y="4947949"/>
                  <a:pt x="281460" y="4935140"/>
                  <a:pt x="285262" y="4923104"/>
                </a:cubicBezTo>
                <a:lnTo>
                  <a:pt x="295237" y="4856030"/>
                </a:lnTo>
                <a:lnTo>
                  <a:pt x="335120" y="4795214"/>
                </a:lnTo>
                <a:cubicBezTo>
                  <a:pt x="379137" y="4715942"/>
                  <a:pt x="360775" y="4695932"/>
                  <a:pt x="386103" y="4586019"/>
                </a:cubicBezTo>
                <a:cubicBezTo>
                  <a:pt x="410278" y="4533478"/>
                  <a:pt x="445723" y="4486198"/>
                  <a:pt x="461872" y="4452294"/>
                </a:cubicBezTo>
                <a:cubicBezTo>
                  <a:pt x="479142" y="4401637"/>
                  <a:pt x="496374" y="4403213"/>
                  <a:pt x="509816" y="4357441"/>
                </a:cubicBezTo>
                <a:cubicBezTo>
                  <a:pt x="505365" y="4305327"/>
                  <a:pt x="549738" y="4258600"/>
                  <a:pt x="577691" y="4202792"/>
                </a:cubicBezTo>
                <a:cubicBezTo>
                  <a:pt x="568505" y="4169951"/>
                  <a:pt x="590833" y="4172609"/>
                  <a:pt x="595177" y="4143867"/>
                </a:cubicBezTo>
                <a:cubicBezTo>
                  <a:pt x="595300" y="4106895"/>
                  <a:pt x="610324" y="4006786"/>
                  <a:pt x="635146" y="3943102"/>
                </a:cubicBezTo>
                <a:cubicBezTo>
                  <a:pt x="675265" y="3902153"/>
                  <a:pt x="685595" y="3843431"/>
                  <a:pt x="711952" y="3775294"/>
                </a:cubicBezTo>
                <a:cubicBezTo>
                  <a:pt x="739772" y="3757091"/>
                  <a:pt x="751953" y="3688677"/>
                  <a:pt x="768596" y="3667453"/>
                </a:cubicBezTo>
                <a:cubicBezTo>
                  <a:pt x="767709" y="3646725"/>
                  <a:pt x="771846" y="3646094"/>
                  <a:pt x="770959" y="3625366"/>
                </a:cubicBezTo>
                <a:cubicBezTo>
                  <a:pt x="783742" y="3599906"/>
                  <a:pt x="816457" y="3571988"/>
                  <a:pt x="820172" y="3544838"/>
                </a:cubicBezTo>
                <a:cubicBezTo>
                  <a:pt x="820024" y="3528756"/>
                  <a:pt x="821405" y="3513110"/>
                  <a:pt x="823397" y="3497638"/>
                </a:cubicBezTo>
                <a:lnTo>
                  <a:pt x="824389" y="3489945"/>
                </a:lnTo>
                <a:cubicBezTo>
                  <a:pt x="824373" y="3489712"/>
                  <a:pt x="824358" y="3489480"/>
                  <a:pt x="824342" y="3489247"/>
                </a:cubicBezTo>
                <a:cubicBezTo>
                  <a:pt x="824411" y="3489060"/>
                  <a:pt x="824481" y="3488872"/>
                  <a:pt x="824550" y="3488686"/>
                </a:cubicBezTo>
                <a:lnTo>
                  <a:pt x="835354" y="3404803"/>
                </a:lnTo>
                <a:cubicBezTo>
                  <a:pt x="832660" y="3392168"/>
                  <a:pt x="833459" y="3377137"/>
                  <a:pt x="836928" y="3363051"/>
                </a:cubicBezTo>
                <a:lnTo>
                  <a:pt x="841984" y="3352681"/>
                </a:lnTo>
                <a:cubicBezTo>
                  <a:pt x="842101" y="3351066"/>
                  <a:pt x="842218" y="3349451"/>
                  <a:pt x="842334" y="3347837"/>
                </a:cubicBezTo>
                <a:cubicBezTo>
                  <a:pt x="842185" y="3340114"/>
                  <a:pt x="840915" y="3332151"/>
                  <a:pt x="837323" y="3322714"/>
                </a:cubicBezTo>
                <a:cubicBezTo>
                  <a:pt x="841875" y="3293793"/>
                  <a:pt x="849816" y="3270167"/>
                  <a:pt x="857319" y="3250121"/>
                </a:cubicBezTo>
                <a:lnTo>
                  <a:pt x="843481" y="3180656"/>
                </a:lnTo>
                <a:lnTo>
                  <a:pt x="842080" y="3115997"/>
                </a:lnTo>
                <a:cubicBezTo>
                  <a:pt x="836551" y="3078697"/>
                  <a:pt x="844707" y="3065344"/>
                  <a:pt x="836564" y="3019064"/>
                </a:cubicBezTo>
                <a:cubicBezTo>
                  <a:pt x="822367" y="2989681"/>
                  <a:pt x="834015" y="2963362"/>
                  <a:pt x="831837" y="2927840"/>
                </a:cubicBezTo>
                <a:cubicBezTo>
                  <a:pt x="840859" y="2924408"/>
                  <a:pt x="838653" y="2874387"/>
                  <a:pt x="836227" y="2867704"/>
                </a:cubicBezTo>
                <a:cubicBezTo>
                  <a:pt x="842081" y="2867988"/>
                  <a:pt x="859592" y="2822475"/>
                  <a:pt x="854825" y="2817054"/>
                </a:cubicBezTo>
                <a:cubicBezTo>
                  <a:pt x="868991" y="2745604"/>
                  <a:pt x="876967" y="2756650"/>
                  <a:pt x="845117" y="2689947"/>
                </a:cubicBezTo>
                <a:cubicBezTo>
                  <a:pt x="851430" y="2634204"/>
                  <a:pt x="828080" y="2549511"/>
                  <a:pt x="834293" y="2489804"/>
                </a:cubicBezTo>
                <a:cubicBezTo>
                  <a:pt x="834267" y="2439748"/>
                  <a:pt x="874316" y="2465312"/>
                  <a:pt x="846247" y="2419021"/>
                </a:cubicBezTo>
                <a:cubicBezTo>
                  <a:pt x="854276" y="2402314"/>
                  <a:pt x="837381" y="2306355"/>
                  <a:pt x="824834" y="2289849"/>
                </a:cubicBezTo>
                <a:cubicBezTo>
                  <a:pt x="826247" y="2257579"/>
                  <a:pt x="831640" y="2201028"/>
                  <a:pt x="829694" y="2175617"/>
                </a:cubicBezTo>
                <a:cubicBezTo>
                  <a:pt x="835298" y="2139712"/>
                  <a:pt x="807872" y="2056726"/>
                  <a:pt x="813242" y="2029203"/>
                </a:cubicBezTo>
                <a:cubicBezTo>
                  <a:pt x="811155" y="1978799"/>
                  <a:pt x="826300" y="1935615"/>
                  <a:pt x="817173" y="1873195"/>
                </a:cubicBezTo>
                <a:cubicBezTo>
                  <a:pt x="802418" y="1816912"/>
                  <a:pt x="805055" y="1775186"/>
                  <a:pt x="803699" y="1699900"/>
                </a:cubicBezTo>
                <a:cubicBezTo>
                  <a:pt x="793147" y="1647064"/>
                  <a:pt x="762122" y="1598180"/>
                  <a:pt x="753865" y="1556182"/>
                </a:cubicBezTo>
                <a:cubicBezTo>
                  <a:pt x="748366" y="1503295"/>
                  <a:pt x="772326" y="1464577"/>
                  <a:pt x="754151" y="1447912"/>
                </a:cubicBezTo>
                <a:cubicBezTo>
                  <a:pt x="757028" y="1421623"/>
                  <a:pt x="781575" y="1388441"/>
                  <a:pt x="762238" y="1365854"/>
                </a:cubicBezTo>
                <a:cubicBezTo>
                  <a:pt x="758680" y="1338108"/>
                  <a:pt x="738301" y="1308739"/>
                  <a:pt x="732800" y="1281436"/>
                </a:cubicBezTo>
                <a:cubicBezTo>
                  <a:pt x="741537" y="1267127"/>
                  <a:pt x="737644" y="1217553"/>
                  <a:pt x="729237" y="1202035"/>
                </a:cubicBezTo>
                <a:cubicBezTo>
                  <a:pt x="729393" y="1160591"/>
                  <a:pt x="732149" y="1065238"/>
                  <a:pt x="733738" y="1032771"/>
                </a:cubicBezTo>
                <a:lnTo>
                  <a:pt x="738767" y="1007231"/>
                </a:lnTo>
                <a:lnTo>
                  <a:pt x="746522" y="1001305"/>
                </a:lnTo>
                <a:lnTo>
                  <a:pt x="729333" y="940616"/>
                </a:lnTo>
                <a:cubicBezTo>
                  <a:pt x="722712" y="911559"/>
                  <a:pt x="719307" y="874211"/>
                  <a:pt x="716849" y="831988"/>
                </a:cubicBezTo>
                <a:cubicBezTo>
                  <a:pt x="728795" y="786126"/>
                  <a:pt x="691832" y="762623"/>
                  <a:pt x="709553" y="702352"/>
                </a:cubicBezTo>
                <a:cubicBezTo>
                  <a:pt x="687782" y="662161"/>
                  <a:pt x="703898" y="606428"/>
                  <a:pt x="697250" y="584267"/>
                </a:cubicBezTo>
                <a:cubicBezTo>
                  <a:pt x="718483" y="550009"/>
                  <a:pt x="694056" y="437300"/>
                  <a:pt x="703525" y="378785"/>
                </a:cubicBezTo>
                <a:cubicBezTo>
                  <a:pt x="691691" y="309995"/>
                  <a:pt x="648713" y="303018"/>
                  <a:pt x="661416" y="196650"/>
                </a:cubicBezTo>
                <a:cubicBezTo>
                  <a:pt x="655979" y="193328"/>
                  <a:pt x="617608" y="102586"/>
                  <a:pt x="613945" y="97299"/>
                </a:cubicBezTo>
                <a:lnTo>
                  <a:pt x="605408" y="80389"/>
                </a:lnTo>
                <a:lnTo>
                  <a:pt x="606368" y="77674"/>
                </a:lnTo>
                <a:cubicBezTo>
                  <a:pt x="607455" y="66443"/>
                  <a:pt x="605579" y="60166"/>
                  <a:pt x="602399" y="56103"/>
                </a:cubicBezTo>
                <a:lnTo>
                  <a:pt x="597525" y="52668"/>
                </a:lnTo>
                <a:lnTo>
                  <a:pt x="593547" y="38268"/>
                </a:lnTo>
                <a:lnTo>
                  <a:pt x="582329" y="10993"/>
                </a:lnTo>
                <a:cubicBezTo>
                  <a:pt x="582687" y="8953"/>
                  <a:pt x="583044" y="6912"/>
                  <a:pt x="583401" y="4872"/>
                </a:cubicBezTo>
                <a:close/>
              </a:path>
            </a:pathLst>
          </a:custGeom>
        </p:spPr>
      </p:pic>
      <p:pic>
        <p:nvPicPr>
          <p:cNvPr id="4" name="Picture 3" descr="Πολύχρωμο μοτίβα στην ουρανός">
            <a:extLst>
              <a:ext uri="{FF2B5EF4-FFF2-40B4-BE49-F238E27FC236}">
                <a16:creationId xmlns:a16="http://schemas.microsoft.com/office/drawing/2014/main" id="{930749E9-763F-56AC-6755-59B331A7467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34" r="14546" b="-1"/>
          <a:stretch/>
        </p:blipFill>
        <p:spPr>
          <a:xfrm>
            <a:off x="2964" y="10"/>
            <a:ext cx="8663068" cy="6857990"/>
          </a:xfrm>
          <a:custGeom>
            <a:avLst/>
            <a:gdLst/>
            <a:ahLst/>
            <a:cxnLst/>
            <a:rect l="l" t="t" r="r" b="b"/>
            <a:pathLst>
              <a:path w="8663068" h="6858000">
                <a:moveTo>
                  <a:pt x="0" y="0"/>
                </a:moveTo>
                <a:lnTo>
                  <a:pt x="8468196" y="0"/>
                </a:lnTo>
                <a:lnTo>
                  <a:pt x="8469537" y="3441"/>
                </a:lnTo>
                <a:cubicBezTo>
                  <a:pt x="8471041" y="7727"/>
                  <a:pt x="8468926" y="9233"/>
                  <a:pt x="8456673" y="7372"/>
                </a:cubicBezTo>
                <a:cubicBezTo>
                  <a:pt x="8457443" y="13543"/>
                  <a:pt x="8455676" y="17592"/>
                  <a:pt x="8452669" y="20685"/>
                </a:cubicBezTo>
                <a:lnTo>
                  <a:pt x="8451220" y="21644"/>
                </a:lnTo>
                <a:lnTo>
                  <a:pt x="8461693" y="62793"/>
                </a:lnTo>
                <a:lnTo>
                  <a:pt x="8460286" y="68565"/>
                </a:lnTo>
                <a:lnTo>
                  <a:pt x="8470691" y="94993"/>
                </a:lnTo>
                <a:lnTo>
                  <a:pt x="8474157" y="108859"/>
                </a:lnTo>
                <a:lnTo>
                  <a:pt x="8479076" y="112342"/>
                </a:lnTo>
                <a:cubicBezTo>
                  <a:pt x="8482199" y="116346"/>
                  <a:pt x="8483858" y="122397"/>
                  <a:pt x="8482194" y="133025"/>
                </a:cubicBezTo>
                <a:lnTo>
                  <a:pt x="8481064" y="135564"/>
                </a:lnTo>
                <a:lnTo>
                  <a:pt x="8489164" y="152019"/>
                </a:lnTo>
                <a:cubicBezTo>
                  <a:pt x="8492732" y="157209"/>
                  <a:pt x="8492967" y="219734"/>
                  <a:pt x="8498479" y="223134"/>
                </a:cubicBezTo>
                <a:cubicBezTo>
                  <a:pt x="8524553" y="293044"/>
                  <a:pt x="8508471" y="279162"/>
                  <a:pt x="8508232" y="343256"/>
                </a:cubicBezTo>
                <a:cubicBezTo>
                  <a:pt x="8537277" y="379636"/>
                  <a:pt x="8536184" y="467084"/>
                  <a:pt x="8571150" y="490695"/>
                </a:cubicBezTo>
                <a:cubicBezTo>
                  <a:pt x="8575889" y="513138"/>
                  <a:pt x="8588161" y="568387"/>
                  <a:pt x="8564405" y="600010"/>
                </a:cubicBezTo>
                <a:cubicBezTo>
                  <a:pt x="8570288" y="621373"/>
                  <a:pt x="8538785" y="686603"/>
                  <a:pt x="8559579" y="725780"/>
                </a:cubicBezTo>
                <a:cubicBezTo>
                  <a:pt x="8585394" y="784301"/>
                  <a:pt x="8556554" y="787195"/>
                  <a:pt x="8577169" y="860486"/>
                </a:cubicBezTo>
                <a:cubicBezTo>
                  <a:pt x="8543347" y="905373"/>
                  <a:pt x="8575771" y="879502"/>
                  <a:pt x="8571954" y="922637"/>
                </a:cubicBezTo>
                <a:cubicBezTo>
                  <a:pt x="8604968" y="907342"/>
                  <a:pt x="8556676" y="976169"/>
                  <a:pt x="8595047" y="974311"/>
                </a:cubicBezTo>
                <a:cubicBezTo>
                  <a:pt x="8593137" y="982219"/>
                  <a:pt x="8590077" y="989940"/>
                  <a:pt x="8586716" y="997703"/>
                </a:cubicBezTo>
                <a:lnTo>
                  <a:pt x="8584976" y="1001769"/>
                </a:lnTo>
                <a:lnTo>
                  <a:pt x="8584622" y="1017323"/>
                </a:lnTo>
                <a:lnTo>
                  <a:pt x="8576257" y="1022612"/>
                </a:lnTo>
                <a:lnTo>
                  <a:pt x="8569806" y="1046668"/>
                </a:lnTo>
                <a:cubicBezTo>
                  <a:pt x="8568664" y="1055536"/>
                  <a:pt x="8568932" y="1064916"/>
                  <a:pt x="8571460" y="1075044"/>
                </a:cubicBezTo>
                <a:cubicBezTo>
                  <a:pt x="8594092" y="1106680"/>
                  <a:pt x="8558631" y="1170010"/>
                  <a:pt x="8588536" y="1208721"/>
                </a:cubicBezTo>
                <a:cubicBezTo>
                  <a:pt x="8596566" y="1223848"/>
                  <a:pt x="8603279" y="1276149"/>
                  <a:pt x="8593495" y="1289364"/>
                </a:cubicBezTo>
                <a:cubicBezTo>
                  <a:pt x="8592618" y="1300954"/>
                  <a:pt x="8598383" y="1312433"/>
                  <a:pt x="8587115" y="1321044"/>
                </a:cubicBezTo>
                <a:cubicBezTo>
                  <a:pt x="8573879" y="1333663"/>
                  <a:pt x="8601546" y="1364878"/>
                  <a:pt x="8583765" y="1364585"/>
                </a:cubicBezTo>
                <a:cubicBezTo>
                  <a:pt x="8602856" y="1386919"/>
                  <a:pt x="8605841" y="1422395"/>
                  <a:pt x="8601599" y="1447258"/>
                </a:cubicBezTo>
                <a:cubicBezTo>
                  <a:pt x="8602894" y="1490318"/>
                  <a:pt x="8615086" y="1578492"/>
                  <a:pt x="8621681" y="1617919"/>
                </a:cubicBezTo>
                <a:cubicBezTo>
                  <a:pt x="8628276" y="1657346"/>
                  <a:pt x="8629017" y="1671845"/>
                  <a:pt x="8641170" y="1683820"/>
                </a:cubicBezTo>
                <a:cubicBezTo>
                  <a:pt x="8681636" y="1742912"/>
                  <a:pt x="8641222" y="1791966"/>
                  <a:pt x="8653942" y="1846128"/>
                </a:cubicBezTo>
                <a:cubicBezTo>
                  <a:pt x="8664149" y="1897473"/>
                  <a:pt x="8657755" y="1949115"/>
                  <a:pt x="8657192" y="1981839"/>
                </a:cubicBezTo>
                <a:cubicBezTo>
                  <a:pt x="8661329" y="2012058"/>
                  <a:pt x="8626993" y="2014908"/>
                  <a:pt x="8650566" y="2042477"/>
                </a:cubicBezTo>
                <a:cubicBezTo>
                  <a:pt x="8631695" y="2039761"/>
                  <a:pt x="8678198" y="2101208"/>
                  <a:pt x="8657760" y="2090063"/>
                </a:cubicBezTo>
                <a:cubicBezTo>
                  <a:pt x="8657994" y="2107736"/>
                  <a:pt x="8650960" y="2115972"/>
                  <a:pt x="8651979" y="2148516"/>
                </a:cubicBezTo>
                <a:cubicBezTo>
                  <a:pt x="8652806" y="2172760"/>
                  <a:pt x="8637846" y="2254716"/>
                  <a:pt x="8634847" y="2285330"/>
                </a:cubicBezTo>
                <a:cubicBezTo>
                  <a:pt x="8647147" y="2301581"/>
                  <a:pt x="8630696" y="2354004"/>
                  <a:pt x="8621537" y="2369529"/>
                </a:cubicBezTo>
                <a:cubicBezTo>
                  <a:pt x="8648609" y="2414785"/>
                  <a:pt x="8627829" y="2413477"/>
                  <a:pt x="8625489" y="2461064"/>
                </a:cubicBezTo>
                <a:cubicBezTo>
                  <a:pt x="8616188" y="2517548"/>
                  <a:pt x="8616762" y="2574326"/>
                  <a:pt x="8607545" y="2627038"/>
                </a:cubicBezTo>
                <a:cubicBezTo>
                  <a:pt x="8637595" y="2691868"/>
                  <a:pt x="8629801" y="2681012"/>
                  <a:pt x="8611654" y="2748306"/>
                </a:cubicBezTo>
                <a:cubicBezTo>
                  <a:pt x="8616367" y="2753671"/>
                  <a:pt x="8595959" y="2796160"/>
                  <a:pt x="8589870" y="2795629"/>
                </a:cubicBezTo>
                <a:cubicBezTo>
                  <a:pt x="8592083" y="2802090"/>
                  <a:pt x="8592017" y="2849741"/>
                  <a:pt x="8582450" y="2852602"/>
                </a:cubicBezTo>
                <a:cubicBezTo>
                  <a:pt x="8583040" y="2886469"/>
                  <a:pt x="8569654" y="2910971"/>
                  <a:pt x="8583064" y="2939536"/>
                </a:cubicBezTo>
                <a:cubicBezTo>
                  <a:pt x="8589363" y="2983895"/>
                  <a:pt x="8603805" y="3049882"/>
                  <a:pt x="8607805" y="3085588"/>
                </a:cubicBezTo>
                <a:lnTo>
                  <a:pt x="8614296" y="3090028"/>
                </a:lnTo>
                <a:lnTo>
                  <a:pt x="8614293" y="3112315"/>
                </a:lnTo>
                <a:cubicBezTo>
                  <a:pt x="8607080" y="3139805"/>
                  <a:pt x="8581718" y="3173656"/>
                  <a:pt x="8569493" y="3228238"/>
                </a:cubicBezTo>
                <a:cubicBezTo>
                  <a:pt x="8582688" y="3264762"/>
                  <a:pt x="8558258" y="3277214"/>
                  <a:pt x="8572683" y="3344100"/>
                </a:cubicBezTo>
                <a:cubicBezTo>
                  <a:pt x="8569764" y="3345855"/>
                  <a:pt x="8566920" y="3348268"/>
                  <a:pt x="8564241" y="3351269"/>
                </a:cubicBezTo>
                <a:cubicBezTo>
                  <a:pt x="8548663" y="3368710"/>
                  <a:pt x="8541827" y="3401768"/>
                  <a:pt x="8548970" y="3425106"/>
                </a:cubicBezTo>
                <a:cubicBezTo>
                  <a:pt x="8549591" y="3484451"/>
                  <a:pt x="8529477" y="3539649"/>
                  <a:pt x="8550833" y="3603141"/>
                </a:cubicBezTo>
                <a:cubicBezTo>
                  <a:pt x="8550559" y="3618396"/>
                  <a:pt x="8532012" y="3650462"/>
                  <a:pt x="8528747" y="3666110"/>
                </a:cubicBezTo>
                <a:lnTo>
                  <a:pt x="8470945" y="3703895"/>
                </a:lnTo>
                <a:cubicBezTo>
                  <a:pt x="8454889" y="3724645"/>
                  <a:pt x="8470685" y="3759732"/>
                  <a:pt x="8442799" y="3778263"/>
                </a:cubicBezTo>
                <a:cubicBezTo>
                  <a:pt x="8419458" y="3843412"/>
                  <a:pt x="8367940" y="3863481"/>
                  <a:pt x="8372922" y="3939355"/>
                </a:cubicBezTo>
                <a:cubicBezTo>
                  <a:pt x="8350911" y="4000255"/>
                  <a:pt x="8317029" y="4044095"/>
                  <a:pt x="8310188" y="4102713"/>
                </a:cubicBezTo>
                <a:cubicBezTo>
                  <a:pt x="8290784" y="4116548"/>
                  <a:pt x="8279045" y="4133522"/>
                  <a:pt x="8290602" y="4163734"/>
                </a:cubicBezTo>
                <a:cubicBezTo>
                  <a:pt x="8264851" y="4217440"/>
                  <a:pt x="8234112" y="4215743"/>
                  <a:pt x="8241900" y="4264235"/>
                </a:cubicBezTo>
                <a:cubicBezTo>
                  <a:pt x="8233629" y="4296712"/>
                  <a:pt x="8244093" y="4331815"/>
                  <a:pt x="8240973" y="4358596"/>
                </a:cubicBezTo>
                <a:cubicBezTo>
                  <a:pt x="8214129" y="4378313"/>
                  <a:pt x="8253362" y="4406141"/>
                  <a:pt x="8223178" y="4424923"/>
                </a:cubicBezTo>
                <a:cubicBezTo>
                  <a:pt x="8208403" y="4457505"/>
                  <a:pt x="8174331" y="4503641"/>
                  <a:pt x="8152320" y="4554087"/>
                </a:cubicBezTo>
                <a:cubicBezTo>
                  <a:pt x="8132577" y="4658245"/>
                  <a:pt x="8120598" y="4663501"/>
                  <a:pt x="8111850" y="4752480"/>
                </a:cubicBezTo>
                <a:cubicBezTo>
                  <a:pt x="8110361" y="4772479"/>
                  <a:pt x="8086546" y="4772159"/>
                  <a:pt x="8083229" y="4799484"/>
                </a:cubicBezTo>
                <a:lnTo>
                  <a:pt x="8077011" y="4858498"/>
                </a:lnTo>
                <a:lnTo>
                  <a:pt x="8067636" y="4874779"/>
                </a:lnTo>
                <a:cubicBezTo>
                  <a:pt x="8064403" y="4886241"/>
                  <a:pt x="8061567" y="4898407"/>
                  <a:pt x="8055631" y="4904000"/>
                </a:cubicBezTo>
                <a:lnTo>
                  <a:pt x="8049241" y="4906820"/>
                </a:lnTo>
                <a:lnTo>
                  <a:pt x="8042192" y="4920514"/>
                </a:lnTo>
                <a:lnTo>
                  <a:pt x="8039372" y="4925417"/>
                </a:lnTo>
                <a:lnTo>
                  <a:pt x="8039789" y="4930205"/>
                </a:lnTo>
                <a:cubicBezTo>
                  <a:pt x="8039772" y="4932832"/>
                  <a:pt x="8039199" y="4934335"/>
                  <a:pt x="8037399" y="4934295"/>
                </a:cubicBezTo>
                <a:lnTo>
                  <a:pt x="8034997" y="4933025"/>
                </a:lnTo>
                <a:lnTo>
                  <a:pt x="8020109" y="4958912"/>
                </a:lnTo>
                <a:lnTo>
                  <a:pt x="8011814" y="4989449"/>
                </a:lnTo>
                <a:cubicBezTo>
                  <a:pt x="8020957" y="5022412"/>
                  <a:pt x="7996550" y="5082882"/>
                  <a:pt x="8018402" y="5118577"/>
                </a:cubicBezTo>
                <a:cubicBezTo>
                  <a:pt x="8020868" y="5179548"/>
                  <a:pt x="7996719" y="5165515"/>
                  <a:pt x="7976884" y="5234700"/>
                </a:cubicBezTo>
                <a:lnTo>
                  <a:pt x="7984688" y="5287594"/>
                </a:lnTo>
                <a:lnTo>
                  <a:pt x="7978495" y="5400890"/>
                </a:lnTo>
                <a:cubicBezTo>
                  <a:pt x="7980243" y="5407145"/>
                  <a:pt x="7986506" y="5426581"/>
                  <a:pt x="7987595" y="5435390"/>
                </a:cubicBezTo>
                <a:cubicBezTo>
                  <a:pt x="7988684" y="5444199"/>
                  <a:pt x="7987913" y="5445618"/>
                  <a:pt x="7985027" y="5453742"/>
                </a:cubicBezTo>
                <a:cubicBezTo>
                  <a:pt x="7974875" y="5451708"/>
                  <a:pt x="7975456" y="5466702"/>
                  <a:pt x="7976329" y="5482840"/>
                </a:cubicBezTo>
                <a:cubicBezTo>
                  <a:pt x="7976375" y="5487669"/>
                  <a:pt x="7976422" y="5492498"/>
                  <a:pt x="7976468" y="5497327"/>
                </a:cubicBezTo>
                <a:lnTo>
                  <a:pt x="7976899" y="5498830"/>
                </a:lnTo>
                <a:lnTo>
                  <a:pt x="7976522" y="5499337"/>
                </a:lnTo>
                <a:lnTo>
                  <a:pt x="7972744" y="5497561"/>
                </a:lnTo>
                <a:lnTo>
                  <a:pt x="7964091" y="5492632"/>
                </a:lnTo>
                <a:lnTo>
                  <a:pt x="7961489" y="5503232"/>
                </a:lnTo>
                <a:lnTo>
                  <a:pt x="7959647" y="5507418"/>
                </a:lnTo>
                <a:lnTo>
                  <a:pt x="7962915" y="5521897"/>
                </a:lnTo>
                <a:lnTo>
                  <a:pt x="7972223" y="5562904"/>
                </a:lnTo>
                <a:cubicBezTo>
                  <a:pt x="7973290" y="5574662"/>
                  <a:pt x="7969849" y="5580170"/>
                  <a:pt x="7969320" y="5592443"/>
                </a:cubicBezTo>
                <a:lnTo>
                  <a:pt x="7979335" y="5653504"/>
                </a:lnTo>
                <a:lnTo>
                  <a:pt x="7978822" y="5654153"/>
                </a:lnTo>
                <a:cubicBezTo>
                  <a:pt x="7972508" y="5665596"/>
                  <a:pt x="7976243" y="5673962"/>
                  <a:pt x="7982093" y="5682707"/>
                </a:cubicBezTo>
                <a:lnTo>
                  <a:pt x="7988438" y="5692623"/>
                </a:lnTo>
                <a:lnTo>
                  <a:pt x="7988438" y="5692958"/>
                </a:lnTo>
                <a:cubicBezTo>
                  <a:pt x="7985042" y="5704269"/>
                  <a:pt x="7978033" y="5715576"/>
                  <a:pt x="7986146" y="5749346"/>
                </a:cubicBezTo>
                <a:lnTo>
                  <a:pt x="7997821" y="5789879"/>
                </a:lnTo>
                <a:lnTo>
                  <a:pt x="7985727" y="5810649"/>
                </a:lnTo>
                <a:cubicBezTo>
                  <a:pt x="7955826" y="5869861"/>
                  <a:pt x="8005876" y="5843819"/>
                  <a:pt x="7990525" y="5919620"/>
                </a:cubicBezTo>
                <a:cubicBezTo>
                  <a:pt x="7969836" y="5995173"/>
                  <a:pt x="7932307" y="6007880"/>
                  <a:pt x="7934844" y="6121247"/>
                </a:cubicBezTo>
                <a:cubicBezTo>
                  <a:pt x="7915784" y="6137159"/>
                  <a:pt x="7917222" y="6167301"/>
                  <a:pt x="7906355" y="6192779"/>
                </a:cubicBezTo>
                <a:cubicBezTo>
                  <a:pt x="7895488" y="6218257"/>
                  <a:pt x="7866281" y="6270987"/>
                  <a:pt x="7869642" y="6274116"/>
                </a:cubicBezTo>
                <a:cubicBezTo>
                  <a:pt x="7863915" y="6316443"/>
                  <a:pt x="7872105" y="6337977"/>
                  <a:pt x="7867847" y="6396979"/>
                </a:cubicBezTo>
                <a:cubicBezTo>
                  <a:pt x="7873987" y="6432509"/>
                  <a:pt x="7903127" y="6482029"/>
                  <a:pt x="7873121" y="6512014"/>
                </a:cubicBezTo>
                <a:cubicBezTo>
                  <a:pt x="7876292" y="6562883"/>
                  <a:pt x="7886101" y="6651551"/>
                  <a:pt x="7886872" y="6702192"/>
                </a:cubicBezTo>
                <a:cubicBezTo>
                  <a:pt x="7894343" y="6711953"/>
                  <a:pt x="7889928" y="6756454"/>
                  <a:pt x="7882054" y="6801106"/>
                </a:cubicBezTo>
                <a:lnTo>
                  <a:pt x="78699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 useBgFill="1">
        <p:nvSpPr>
          <p:cNvPr id="25" name="Freeform: Shape 17">
            <a:extLst>
              <a:ext uri="{FF2B5EF4-FFF2-40B4-BE49-F238E27FC236}">
                <a16:creationId xmlns:a16="http://schemas.microsoft.com/office/drawing/2014/main" id="{94CDA06B-59AA-47E2-A05D-BAEF3EE05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237" y="1143382"/>
            <a:ext cx="4454157" cy="457123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72305" y="2261382"/>
            <a:ext cx="3808404" cy="2565315"/>
          </a:xfrm>
        </p:spPr>
        <p:txBody>
          <a:bodyPr anchor="b">
            <a:normAutofit fontScale="90000"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en-US" dirty="0">
                <a:ea typeface="Batang"/>
              </a:rPr>
              <a:t>Jerome Bruner</a:t>
            </a:r>
            <a:br>
              <a:rPr lang="en-US" dirty="0"/>
            </a:br>
            <a:r>
              <a:rPr lang="en-US" dirty="0">
                <a:ea typeface="Batang"/>
              </a:rPr>
              <a:t>(1915-2016)</a:t>
            </a:r>
            <a:br>
              <a:rPr lang="en-US" dirty="0">
                <a:ea typeface="Batang"/>
              </a:rPr>
            </a:br>
            <a:r>
              <a:rPr lang="el-GR" sz="2000" b="1" dirty="0">
                <a:solidFill>
                  <a:srgbClr val="262626"/>
                </a:solidFill>
                <a:latin typeface="Times New Roman"/>
                <a:ea typeface="Batang"/>
                <a:cs typeface="Times New Roman"/>
              </a:rPr>
              <a:t>Η συμβολή της θεωρίας μάθησης του </a:t>
            </a:r>
            <a:r>
              <a:rPr lang="en-US" sz="2000" b="1" dirty="0">
                <a:solidFill>
                  <a:srgbClr val="262626"/>
                </a:solidFill>
                <a:latin typeface="Times New Roman"/>
                <a:ea typeface="Batang"/>
                <a:cs typeface="Times New Roman"/>
              </a:rPr>
              <a:t>Jerome</a:t>
            </a:r>
            <a:r>
              <a:rPr lang="el-GR" sz="2000" b="1" dirty="0">
                <a:solidFill>
                  <a:srgbClr val="262626"/>
                </a:solidFill>
                <a:latin typeface="Times New Roman"/>
                <a:ea typeface="Batang"/>
                <a:cs typeface="Times New Roman"/>
              </a:rPr>
              <a:t> </a:t>
            </a:r>
            <a:r>
              <a:rPr lang="en-US" sz="2000" b="1" dirty="0">
                <a:solidFill>
                  <a:srgbClr val="262626"/>
                </a:solidFill>
                <a:latin typeface="Times New Roman"/>
                <a:ea typeface="Batang"/>
                <a:cs typeface="Times New Roman"/>
              </a:rPr>
              <a:t>Bruner</a:t>
            </a:r>
            <a:r>
              <a:rPr lang="el-GR" sz="2000" b="1" dirty="0">
                <a:solidFill>
                  <a:srgbClr val="262626"/>
                </a:solidFill>
                <a:latin typeface="Times New Roman"/>
                <a:ea typeface="Batang"/>
                <a:cs typeface="Times New Roman"/>
              </a:rPr>
              <a:t> </a:t>
            </a:r>
            <a:endParaRPr lang="el-GR" sz="2000" dirty="0">
              <a:solidFill>
                <a:srgbClr val="000000"/>
              </a:solidFill>
              <a:latin typeface="Times New Roman"/>
              <a:ea typeface="Batang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el-GR" sz="2000" b="1" dirty="0">
                <a:solidFill>
                  <a:srgbClr val="262626"/>
                </a:solidFill>
                <a:latin typeface="Times New Roman"/>
                <a:ea typeface="Batang"/>
                <a:cs typeface="Times New Roman"/>
              </a:rPr>
              <a:t>στην εκπαίδευση και την διδακτική μεθοδολογία </a:t>
            </a:r>
            <a:endParaRPr lang="el-GR" sz="2000" dirty="0">
              <a:solidFill>
                <a:srgbClr val="000000"/>
              </a:solidFill>
              <a:latin typeface="Times New Roman"/>
              <a:ea typeface="Batang"/>
              <a:cs typeface="Times New Roman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2304" y="5098179"/>
            <a:ext cx="3642329" cy="480240"/>
          </a:xfrm>
        </p:spPr>
        <p:txBody>
          <a:bodyPr anchor="t">
            <a:normAutofit fontScale="92500"/>
          </a:bodyPr>
          <a:lstStyle/>
          <a:p>
            <a:r>
              <a:rPr lang="el-GR" sz="1800" dirty="0">
                <a:ea typeface="Batang"/>
              </a:rPr>
              <a:t>Μάριος Κουκουνάρας </a:t>
            </a:r>
            <a:r>
              <a:rPr lang="el-GR" sz="1800" dirty="0" err="1">
                <a:ea typeface="Batang"/>
              </a:rPr>
              <a:t>Λιάγκης</a:t>
            </a:r>
            <a:endParaRPr lang="el-GR" sz="1800" dirty="0" err="1"/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373B57D8-1F1C-4E3F-9FAC-885054E4C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1503" y="942616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Τίτλος 2">
            <a:extLst>
              <a:ext uri="{FF2B5EF4-FFF2-40B4-BE49-F238E27FC236}">
                <a16:creationId xmlns:a16="http://schemas.microsoft.com/office/drawing/2014/main" id="{7679C976-357F-A661-FF42-5C99A26EA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Η συμβολή της θεωρίας του Bruner στην εκπαίδευση </a:t>
            </a:r>
          </a:p>
        </p:txBody>
      </p:sp>
      <p:sp>
        <p:nvSpPr>
          <p:cNvPr id="11267" name="Θέση περιεχομένου 4">
            <a:extLst>
              <a:ext uri="{FF2B5EF4-FFF2-40B4-BE49-F238E27FC236}">
                <a16:creationId xmlns:a16="http://schemas.microsoft.com/office/drawing/2014/main" id="{46A18D12-3E72-E209-8889-5DBE3E2E1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eaLnBrk="1" hangingPunct="1"/>
            <a:endParaRPr lang="el-GR" altLang="el-GR"/>
          </a:p>
          <a:p>
            <a:pPr eaLnBrk="1" hangingPunct="1"/>
            <a:r>
              <a:rPr lang="el-GR" altLang="el-GR" sz="3200">
                <a:ea typeface="Batang"/>
              </a:rPr>
              <a:t>Παρέχει την ευκαιρία στους μαθητές να κατασκευάσουν το δικό τους νόημα </a:t>
            </a:r>
          </a:p>
          <a:p>
            <a:pPr eaLnBrk="1" hangingPunct="1"/>
            <a:r>
              <a:rPr lang="el-GR" altLang="el-GR" sz="3200">
                <a:ea typeface="Batang"/>
              </a:rPr>
              <a:t>Κρατά τους μαθητές ενεργούς στην μάθηση</a:t>
            </a:r>
          </a:p>
          <a:p>
            <a:pPr eaLnBrk="1" hangingPunct="1"/>
            <a:r>
              <a:rPr lang="el-GR" altLang="el-GR" sz="3200">
                <a:ea typeface="Batang"/>
              </a:rPr>
              <a:t>Συμμετέχουν στη διαδικασία μάθησης και εκπαίδευσης</a:t>
            </a:r>
          </a:p>
          <a:p>
            <a:pPr eaLnBrk="1" hangingPunct="1"/>
            <a:endParaRPr lang="el-GR" alt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1">
            <a:extLst>
              <a:ext uri="{FF2B5EF4-FFF2-40B4-BE49-F238E27FC236}">
                <a16:creationId xmlns:a16="http://schemas.microsoft.com/office/drawing/2014/main" id="{DC6DDD9C-0E45-3CD9-FB42-CC8402A2A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3600"/>
            <a:ext cx="10515600" cy="1325563"/>
          </a:xfrm>
        </p:spPr>
        <p:txBody>
          <a:bodyPr/>
          <a:lstStyle/>
          <a:p>
            <a:r>
              <a:rPr lang="el-GR" altLang="en-US"/>
              <a:t>Αν πρέπει να διδάξετε το μυστήριο του γάμου λαμβάνοντας υπόψη τον </a:t>
            </a:r>
            <a:r>
              <a:rPr lang="en-US" altLang="en-US"/>
              <a:t>Bruner, </a:t>
            </a:r>
            <a:r>
              <a:rPr lang="el-GR" altLang="en-US"/>
              <a:t>ποιους παράγοντες θα λάβετε υπόψη για τη στρατηγική διδασκαλίας και το υλικό διδασκαλίας;</a:t>
            </a:r>
            <a:br>
              <a:rPr lang="el-GR" altLang="en-US"/>
            </a:br>
            <a:endParaRPr lang="el-G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255D49-A010-DF0B-CD4E-99A8F82AC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Είναι</a:t>
            </a:r>
            <a:r>
              <a:rPr lang="en-GB" dirty="0"/>
              <a:t> </a:t>
            </a:r>
            <a:r>
              <a:rPr lang="en-GB" dirty="0" err="1"/>
              <a:t>Αμερικανός</a:t>
            </a:r>
            <a:r>
              <a:rPr lang="en-GB" dirty="0"/>
              <a:t> </a:t>
            </a:r>
            <a:r>
              <a:rPr lang="en-GB" dirty="0" err="1"/>
              <a:t>ψυχολόγος</a:t>
            </a:r>
            <a:r>
              <a:rPr lang="en-GB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Σπούδασε</a:t>
            </a:r>
            <a:r>
              <a:rPr lang="en-GB" dirty="0"/>
              <a:t> </a:t>
            </a:r>
            <a:r>
              <a:rPr lang="en-GB" dirty="0" err="1"/>
              <a:t>αρχικά</a:t>
            </a:r>
            <a:r>
              <a:rPr lang="en-GB" dirty="0"/>
              <a:t> </a:t>
            </a:r>
            <a:r>
              <a:rPr lang="en-GB" dirty="0" err="1"/>
              <a:t>στο</a:t>
            </a:r>
            <a:r>
              <a:rPr lang="en-GB" dirty="0"/>
              <a:t> </a:t>
            </a:r>
            <a:r>
              <a:rPr lang="en-GB" dirty="0" err="1"/>
              <a:t>πανεπιστήμιο</a:t>
            </a:r>
            <a:r>
              <a:rPr lang="en-GB" dirty="0"/>
              <a:t> </a:t>
            </a:r>
            <a:r>
              <a:rPr lang="en-GB" dirty="0" err="1"/>
              <a:t>του</a:t>
            </a:r>
            <a:r>
              <a:rPr lang="en-GB" dirty="0"/>
              <a:t> Duke </a:t>
            </a:r>
            <a:r>
              <a:rPr lang="en-GB" dirty="0" err="1"/>
              <a:t>το</a:t>
            </a:r>
            <a:r>
              <a:rPr lang="en-GB" dirty="0"/>
              <a:t> 1937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Το</a:t>
            </a:r>
            <a:r>
              <a:rPr lang="en-GB" dirty="0"/>
              <a:t> 1941 πρα</a:t>
            </a:r>
            <a:r>
              <a:rPr lang="en-GB" dirty="0" err="1"/>
              <a:t>γμ</a:t>
            </a:r>
            <a:r>
              <a:rPr lang="en-GB" dirty="0"/>
              <a:t>ατοπο</a:t>
            </a:r>
            <a:r>
              <a:rPr lang="el-GR" dirty="0"/>
              <a:t>ί</a:t>
            </a:r>
            <a:r>
              <a:rPr lang="en-GB" dirty="0" err="1"/>
              <a:t>ησε</a:t>
            </a:r>
            <a:r>
              <a:rPr lang="en-GB" dirty="0"/>
              <a:t> </a:t>
            </a:r>
            <a:r>
              <a:rPr lang="en-GB" dirty="0" err="1"/>
              <a:t>την</a:t>
            </a:r>
            <a:r>
              <a:rPr lang="en-GB" dirty="0"/>
              <a:t> </a:t>
            </a:r>
            <a:r>
              <a:rPr lang="en-GB" dirty="0" err="1"/>
              <a:t>διδ</a:t>
            </a:r>
            <a:r>
              <a:rPr lang="en-GB" dirty="0"/>
              <a:t>ακτορική του διατριβή στο πανεπιστήμιο του Harvard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Το</a:t>
            </a:r>
            <a:r>
              <a:rPr lang="en-GB" dirty="0"/>
              <a:t> 1945 </a:t>
            </a:r>
            <a:r>
              <a:rPr lang="en-GB" dirty="0" err="1"/>
              <a:t>έγινε</a:t>
            </a:r>
            <a:r>
              <a:rPr lang="en-GB" dirty="0"/>
              <a:t> </a:t>
            </a:r>
            <a:r>
              <a:rPr lang="en-GB" dirty="0" err="1"/>
              <a:t>καθηγητής</a:t>
            </a:r>
            <a:r>
              <a:rPr lang="en-GB" dirty="0"/>
              <a:t> </a:t>
            </a:r>
            <a:r>
              <a:rPr lang="en-GB" dirty="0" err="1"/>
              <a:t>στο</a:t>
            </a:r>
            <a:r>
              <a:rPr lang="en-GB" dirty="0"/>
              <a:t> </a:t>
            </a:r>
            <a:r>
              <a:rPr lang="en-GB" dirty="0" err="1"/>
              <a:t>τμήμα</a:t>
            </a:r>
            <a:r>
              <a:rPr lang="en-GB" dirty="0"/>
              <a:t> </a:t>
            </a:r>
            <a:r>
              <a:rPr lang="en-GB" dirty="0" err="1"/>
              <a:t>ψυχολογίας</a:t>
            </a:r>
            <a:r>
              <a:rPr lang="en-GB" dirty="0"/>
              <a:t> </a:t>
            </a:r>
            <a:r>
              <a:rPr lang="en-GB" dirty="0" err="1"/>
              <a:t>στο</a:t>
            </a:r>
            <a:r>
              <a:rPr lang="en-GB" dirty="0"/>
              <a:t> Harvard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Δίδαξε</a:t>
            </a:r>
            <a:r>
              <a:rPr lang="en-GB" dirty="0"/>
              <a:t> </a:t>
            </a:r>
            <a:r>
              <a:rPr lang="en-GB" dirty="0" err="1"/>
              <a:t>στο</a:t>
            </a:r>
            <a:r>
              <a:rPr lang="en-GB" dirty="0"/>
              <a:t> </a:t>
            </a:r>
            <a:r>
              <a:rPr lang="en-GB" dirty="0" err="1"/>
              <a:t>πανεπιστήμιο</a:t>
            </a:r>
            <a:r>
              <a:rPr lang="en-GB" dirty="0"/>
              <a:t> </a:t>
            </a:r>
            <a:r>
              <a:rPr lang="en-GB" dirty="0" err="1"/>
              <a:t>της</a:t>
            </a:r>
            <a:r>
              <a:rPr lang="en-GB" dirty="0"/>
              <a:t> </a:t>
            </a:r>
            <a:r>
              <a:rPr lang="en-GB" dirty="0" err="1"/>
              <a:t>Οξφόρδης</a:t>
            </a:r>
            <a:r>
              <a:rPr lang="en-GB" dirty="0"/>
              <a:t> </a:t>
            </a:r>
            <a:r>
              <a:rPr lang="en-GB" dirty="0" err="1"/>
              <a:t>στη</a:t>
            </a:r>
            <a:r>
              <a:rPr lang="en-GB" dirty="0"/>
              <a:t> </a:t>
            </a:r>
            <a:r>
              <a:rPr lang="en-GB" dirty="0" err="1"/>
              <a:t>Μεγάλη</a:t>
            </a:r>
            <a:r>
              <a:rPr lang="en-GB" dirty="0"/>
              <a:t> </a:t>
            </a:r>
            <a:r>
              <a:rPr lang="en-GB" dirty="0" err="1"/>
              <a:t>Βρετανία</a:t>
            </a:r>
            <a:r>
              <a:rPr lang="en-GB" dirty="0"/>
              <a:t> </a:t>
            </a:r>
            <a:r>
              <a:rPr lang="en-GB" dirty="0" err="1"/>
              <a:t>πειραματική</a:t>
            </a:r>
            <a:r>
              <a:rPr lang="en-GB" dirty="0"/>
              <a:t> </a:t>
            </a:r>
            <a:r>
              <a:rPr lang="en-GB" dirty="0" err="1"/>
              <a:t>ψυχολογία</a:t>
            </a:r>
            <a:r>
              <a:rPr lang="en-GB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/>
              <a:t>Το</a:t>
            </a:r>
            <a:r>
              <a:rPr lang="en-GB" dirty="0"/>
              <a:t> 1991 </a:t>
            </a:r>
            <a:r>
              <a:rPr lang="en-GB" dirty="0" err="1"/>
              <a:t>επέστρεψε</a:t>
            </a:r>
            <a:r>
              <a:rPr lang="en-GB" dirty="0"/>
              <a:t> </a:t>
            </a:r>
            <a:r>
              <a:rPr lang="en-GB" dirty="0" err="1"/>
              <a:t>στην</a:t>
            </a:r>
            <a:r>
              <a:rPr lang="en-GB" dirty="0"/>
              <a:t> </a:t>
            </a:r>
            <a:r>
              <a:rPr lang="en-GB" dirty="0" err="1"/>
              <a:t>Νέα</a:t>
            </a:r>
            <a:r>
              <a:rPr lang="en-GB" dirty="0"/>
              <a:t> </a:t>
            </a:r>
            <a:r>
              <a:rPr lang="en-GB" dirty="0" err="1"/>
              <a:t>Υόρκη</a:t>
            </a:r>
            <a:r>
              <a:rPr lang="en-GB" dirty="0"/>
              <a:t> </a:t>
            </a:r>
            <a:r>
              <a:rPr lang="en-GB" dirty="0" err="1"/>
              <a:t>ως</a:t>
            </a:r>
            <a:r>
              <a:rPr lang="en-GB" dirty="0"/>
              <a:t> </a:t>
            </a:r>
            <a:r>
              <a:rPr lang="en-GB" dirty="0" err="1"/>
              <a:t>καθηγητής</a:t>
            </a:r>
            <a:r>
              <a:rPr lang="en-GB" dirty="0"/>
              <a:t> </a:t>
            </a:r>
            <a:r>
              <a:rPr lang="en-GB" dirty="0" err="1"/>
              <a:t>στο</a:t>
            </a:r>
            <a:r>
              <a:rPr lang="en-GB" dirty="0"/>
              <a:t> </a:t>
            </a:r>
            <a:r>
              <a:rPr lang="en-GB" dirty="0" err="1"/>
              <a:t>πανεπιστήμιο</a:t>
            </a:r>
            <a:r>
              <a:rPr lang="en-GB" dirty="0"/>
              <a:t> New School for Social Research </a:t>
            </a:r>
            <a:endParaRPr lang="el-G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dirty="0"/>
              <a:t>Απεβίωσε τον Ιούνιο του 2016</a:t>
            </a:r>
          </a:p>
        </p:txBody>
      </p:sp>
      <p:sp>
        <p:nvSpPr>
          <p:cNvPr id="3075" name="Τίτλος 6">
            <a:extLst>
              <a:ext uri="{FF2B5EF4-FFF2-40B4-BE49-F238E27FC236}">
                <a16:creationId xmlns:a16="http://schemas.microsoft.com/office/drawing/2014/main" id="{C8832189-95A3-0126-1E69-29D8496FC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Βιογραφικό σημείωμα</a:t>
            </a:r>
            <a:r>
              <a:rPr lang="el-GR" altLang="el-GR"/>
              <a:t> (1915-2016)</a:t>
            </a:r>
            <a:r>
              <a:rPr lang="en-GB" altLang="el-GR"/>
              <a:t> 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7956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>
            <a:extLst>
              <a:ext uri="{FF2B5EF4-FFF2-40B4-BE49-F238E27FC236}">
                <a16:creationId xmlns:a16="http://schemas.microsoft.com/office/drawing/2014/main" id="{288F6A03-A6F9-2845-EFAD-2FAC7D1DA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Θεωρία κονστρουκτιβισμο</a:t>
            </a:r>
            <a:r>
              <a:rPr lang="el-GR" altLang="el-GR"/>
              <a:t>ύ</a:t>
            </a:r>
            <a:r>
              <a:rPr lang="en-GB" altLang="el-GR"/>
              <a:t> 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97430C-5C58-C119-C537-FAEA0BC3D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953000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200" dirty="0"/>
              <a:t>Βα</a:t>
            </a:r>
            <a:r>
              <a:rPr lang="en-GB" sz="3200" dirty="0" err="1"/>
              <a:t>σικ</a:t>
            </a:r>
            <a:r>
              <a:rPr lang="el-GR" sz="3200" dirty="0" err="1"/>
              <a:t>ές</a:t>
            </a:r>
            <a:r>
              <a:rPr lang="en-GB" sz="3200" dirty="0"/>
              <a:t> </a:t>
            </a:r>
            <a:r>
              <a:rPr lang="en-GB" sz="3200" dirty="0" err="1"/>
              <a:t>θεωρί</a:t>
            </a:r>
            <a:r>
              <a:rPr lang="el-GR" sz="3200" dirty="0" err="1"/>
              <a:t>ες</a:t>
            </a:r>
            <a:r>
              <a:rPr lang="en-GB" sz="3200" dirty="0"/>
              <a:t> του Bruner</a:t>
            </a:r>
            <a:r>
              <a:rPr lang="el-GR" sz="3200" dirty="0"/>
              <a:t>:</a:t>
            </a:r>
            <a:endParaRPr lang="en-GB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200" err="1">
                <a:ea typeface="Batang"/>
              </a:rPr>
              <a:t>Προδιάθεση</a:t>
            </a:r>
            <a:r>
              <a:rPr lang="en-GB" sz="3200" dirty="0">
                <a:ea typeface="Batang"/>
              </a:rPr>
              <a:t> π</a:t>
            </a:r>
            <a:r>
              <a:rPr lang="en-GB" sz="3200" err="1">
                <a:ea typeface="Batang"/>
              </a:rPr>
              <a:t>ρος</a:t>
            </a:r>
            <a:r>
              <a:rPr lang="en-GB" sz="3200" dirty="0">
                <a:ea typeface="Batang"/>
              </a:rPr>
              <a:t> </a:t>
            </a:r>
            <a:r>
              <a:rPr lang="en-GB" sz="3200" err="1">
                <a:ea typeface="Batang"/>
              </a:rPr>
              <a:t>την</a:t>
            </a:r>
            <a:r>
              <a:rPr lang="en-GB" sz="3200" dirty="0">
                <a:ea typeface="Batang"/>
              </a:rPr>
              <a:t> </a:t>
            </a:r>
            <a:r>
              <a:rPr lang="en-GB" sz="3200" err="1">
                <a:ea typeface="Batang"/>
              </a:rPr>
              <a:t>μάθηση</a:t>
            </a:r>
            <a:r>
              <a:rPr lang="el-GR" sz="3200" dirty="0">
                <a:ea typeface="Batang"/>
              </a:rPr>
              <a:t>=η μάθηση περιλαμβάνει ενεργό αναδόμηση της γνώσης μέσω της εμπειρίας από το περιβάλλον</a:t>
            </a:r>
            <a:r>
              <a:rPr lang="en-GB" sz="3200" dirty="0">
                <a:ea typeface="Batang"/>
              </a:rPr>
              <a:t> </a:t>
            </a:r>
          </a:p>
          <a:p>
            <a:pPr>
              <a:defRPr/>
            </a:pPr>
            <a:r>
              <a:rPr lang="en-GB" sz="3200" dirty="0" err="1">
                <a:ea typeface="Batang"/>
              </a:rPr>
              <a:t>Τρό</a:t>
            </a:r>
            <a:r>
              <a:rPr lang="en-GB" sz="3200" dirty="0">
                <a:ea typeface="Batang"/>
              </a:rPr>
              <a:t>π</a:t>
            </a:r>
            <a:r>
              <a:rPr lang="el-GR" sz="3200" dirty="0">
                <a:ea typeface="Batang"/>
              </a:rPr>
              <a:t>οι</a:t>
            </a:r>
            <a:r>
              <a:rPr lang="en-GB" sz="3200" dirty="0">
                <a:ea typeface="Batang"/>
              </a:rPr>
              <a:t> </a:t>
            </a:r>
            <a:r>
              <a:rPr lang="en-GB" sz="3200" dirty="0" err="1">
                <a:ea typeface="Batang"/>
              </a:rPr>
              <a:t>με</a:t>
            </a:r>
            <a:r>
              <a:rPr lang="en-GB" sz="3200" dirty="0">
                <a:ea typeface="Batang"/>
              </a:rPr>
              <a:t> </a:t>
            </a:r>
            <a:r>
              <a:rPr lang="en-GB" sz="3200" dirty="0" err="1">
                <a:ea typeface="Batang"/>
              </a:rPr>
              <a:t>τους</a:t>
            </a:r>
            <a:r>
              <a:rPr lang="en-GB" sz="3200" dirty="0">
                <a:ea typeface="Batang"/>
              </a:rPr>
              <a:t> οπ</a:t>
            </a:r>
            <a:r>
              <a:rPr lang="en-GB" sz="3200" dirty="0" err="1">
                <a:ea typeface="Batang"/>
              </a:rPr>
              <a:t>οίους</a:t>
            </a:r>
            <a:r>
              <a:rPr lang="en-GB" sz="3200" dirty="0">
                <a:ea typeface="Batang"/>
              </a:rPr>
              <a:t> μπ</a:t>
            </a:r>
            <a:r>
              <a:rPr lang="en-GB" sz="3200" dirty="0" err="1">
                <a:ea typeface="Batang"/>
              </a:rPr>
              <a:t>ορεί</a:t>
            </a:r>
            <a:r>
              <a:rPr lang="en-GB" sz="3200" dirty="0">
                <a:ea typeface="Batang"/>
              </a:rPr>
              <a:t> να </a:t>
            </a:r>
            <a:r>
              <a:rPr lang="en-GB" sz="3200" dirty="0" err="1">
                <a:ea typeface="Batang"/>
              </a:rPr>
              <a:t>δομηθεί</a:t>
            </a:r>
            <a:r>
              <a:rPr lang="en-GB" sz="3200" dirty="0">
                <a:ea typeface="Batang"/>
              </a:rPr>
              <a:t> η </a:t>
            </a:r>
            <a:r>
              <a:rPr lang="en-GB" sz="3200" dirty="0" err="1">
                <a:ea typeface="Batang"/>
              </a:rPr>
              <a:t>γνώση</a:t>
            </a:r>
            <a:r>
              <a:rPr lang="en-GB" sz="3200" dirty="0">
                <a:ea typeface="Batang"/>
              </a:rPr>
              <a:t>, </a:t>
            </a:r>
            <a:r>
              <a:rPr lang="en-GB" sz="3200" dirty="0" err="1">
                <a:ea typeface="Batang"/>
              </a:rPr>
              <a:t>ώστε</a:t>
            </a:r>
            <a:r>
              <a:rPr lang="en-GB" sz="3200" dirty="0">
                <a:ea typeface="Batang"/>
              </a:rPr>
              <a:t> να κατα</a:t>
            </a:r>
            <a:r>
              <a:rPr lang="en-GB" sz="3200" dirty="0" err="1">
                <a:ea typeface="Batang"/>
              </a:rPr>
              <a:t>νοηθεί</a:t>
            </a:r>
            <a:r>
              <a:rPr lang="el-GR" sz="3200" dirty="0">
                <a:ea typeface="Batang"/>
              </a:rPr>
              <a:t>=Οι μανθάνοντες κατασκευάζουν νέες ιδέες ή έννοιες με βάση την τρέχουσα/παρελθοντική γνώση τους</a:t>
            </a:r>
            <a:r>
              <a:rPr lang="en-GB" sz="3200" dirty="0">
                <a:ea typeface="Batang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200" err="1">
                <a:ea typeface="Calibri"/>
                <a:cs typeface="Times New Roman"/>
              </a:rPr>
              <a:t>Αποτελεσματικ</a:t>
            </a:r>
            <a:r>
              <a:rPr lang="el-GR" sz="3200" dirty="0">
                <a:ea typeface="Calibri"/>
                <a:cs typeface="Times New Roman"/>
              </a:rPr>
              <a:t>έ</a:t>
            </a:r>
            <a:r>
              <a:rPr lang="en-GB" sz="3200" dirty="0">
                <a:ea typeface="Calibri"/>
                <a:cs typeface="Times New Roman"/>
              </a:rPr>
              <a:t>ς α</a:t>
            </a:r>
            <a:r>
              <a:rPr lang="en-GB" sz="3200" err="1">
                <a:ea typeface="Calibri"/>
                <a:cs typeface="Times New Roman"/>
              </a:rPr>
              <a:t>κολουθίες</a:t>
            </a:r>
            <a:r>
              <a:rPr lang="en-GB" sz="3200" dirty="0">
                <a:ea typeface="Calibri"/>
                <a:cs typeface="Times New Roman"/>
              </a:rPr>
              <a:t> </a:t>
            </a:r>
            <a:r>
              <a:rPr lang="en-GB" sz="3200" err="1">
                <a:ea typeface="Calibri"/>
                <a:cs typeface="Times New Roman"/>
              </a:rPr>
              <a:t>στις</a:t>
            </a:r>
            <a:r>
              <a:rPr lang="en-GB" sz="3200" dirty="0">
                <a:ea typeface="Calibri"/>
                <a:cs typeface="Times New Roman"/>
              </a:rPr>
              <a:t> οπ</a:t>
            </a:r>
            <a:r>
              <a:rPr lang="en-GB" sz="3200" err="1">
                <a:ea typeface="Calibri"/>
                <a:cs typeface="Times New Roman"/>
              </a:rPr>
              <a:t>οίες</a:t>
            </a:r>
            <a:r>
              <a:rPr lang="en-GB" sz="3200" dirty="0">
                <a:ea typeface="Calibri"/>
                <a:cs typeface="Times New Roman"/>
              </a:rPr>
              <a:t> να πα</a:t>
            </a:r>
            <a:r>
              <a:rPr lang="en-GB" sz="3200" err="1">
                <a:ea typeface="Calibri"/>
                <a:cs typeface="Times New Roman"/>
              </a:rPr>
              <a:t>ρουσιάζετ</a:t>
            </a:r>
            <a:r>
              <a:rPr lang="en-GB" sz="3200" dirty="0">
                <a:ea typeface="Calibri"/>
                <a:cs typeface="Times New Roman"/>
              </a:rPr>
              <a:t>αι το υλικό</a:t>
            </a:r>
            <a:r>
              <a:rPr lang="el-GR" sz="3200" dirty="0">
                <a:ea typeface="Calibri"/>
                <a:cs typeface="Times New Roman"/>
              </a:rPr>
              <a:t>=σπειροειδής ανάπτυξη της ύλης</a:t>
            </a:r>
            <a:endParaRPr lang="en-GB" sz="3200" dirty="0">
              <a:ea typeface="Calibri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z="3200" dirty="0">
                <a:ea typeface="Calibri" panose="020F0502020204030204" pitchFamily="34" charset="0"/>
                <a:cs typeface="Times New Roman" panose="02020603050405020304" pitchFamily="18" charset="0"/>
              </a:rPr>
              <a:t>Ανακάλυψη μεθόδων με ενεργή συμμετοχή μαθητών και δασκάλου(ρωτά, δεν απαντά και προσφέρει υλικό για ανακάλυψη) και όχι παροχή προκατασκευασμένου υλικού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453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>
            <a:extLst>
              <a:ext uri="{FF2B5EF4-FFF2-40B4-BE49-F238E27FC236}">
                <a16:creationId xmlns:a16="http://schemas.microsoft.com/office/drawing/2014/main" id="{8FA38D5E-6372-7935-D471-C3F792E2A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Διαδικασίες επεξεργασίας πληροφοριών </a:t>
            </a:r>
            <a:endParaRPr lang="el-GR" altLang="el-GR"/>
          </a:p>
        </p:txBody>
      </p:sp>
      <p:sp>
        <p:nvSpPr>
          <p:cNvPr id="8195" name="Θέση περιεχομένου 2">
            <a:extLst>
              <a:ext uri="{FF2B5EF4-FFF2-40B4-BE49-F238E27FC236}">
                <a16:creationId xmlns:a16="http://schemas.microsoft.com/office/drawing/2014/main" id="{0F4C29E4-6888-C909-A5BB-42A9DB005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l-GR" altLang="el-GR" sz="3200" dirty="0"/>
              <a:t>Ο </a:t>
            </a:r>
            <a:r>
              <a:rPr lang="el-GR" altLang="el-GR" sz="3200" dirty="0" err="1"/>
              <a:t>Bruner</a:t>
            </a:r>
            <a:r>
              <a:rPr lang="el-GR" altLang="el-GR" sz="3200" dirty="0"/>
              <a:t> επέμενε πολύ στο ρόλο της ενεργητικότητας του ατόμου. Πίστευε πως η μάθηση δε μεταδίδεται, αλλά κατασκευάζεται και </a:t>
            </a:r>
            <a:r>
              <a:rPr lang="el-GR" altLang="el-GR" sz="3200" dirty="0" err="1"/>
              <a:t>κατακτάται</a:t>
            </a:r>
            <a:r>
              <a:rPr lang="el-GR" altLang="el-GR" sz="3200" dirty="0"/>
              <a:t> από τον μαθητή. Η μάθηση απαιτεί:</a:t>
            </a:r>
          </a:p>
          <a:p>
            <a:pPr eaLnBrk="1" hangingPunct="1">
              <a:defRPr/>
            </a:pPr>
            <a:r>
              <a:rPr lang="en-GB" altLang="el-GR" sz="3200" dirty="0" err="1"/>
              <a:t>Αν</a:t>
            </a:r>
            <a:r>
              <a:rPr lang="en-GB" altLang="el-GR" sz="3200" dirty="0"/>
              <a:t>ακάλυψη γνώσεων και εννοιών </a:t>
            </a:r>
          </a:p>
          <a:p>
            <a:pPr eaLnBrk="1" hangingPunct="1">
              <a:defRPr/>
            </a:pPr>
            <a:endParaRPr lang="en-GB" altLang="el-GR" sz="3200" dirty="0"/>
          </a:p>
          <a:p>
            <a:pPr eaLnBrk="1" hangingPunct="1">
              <a:defRPr/>
            </a:pPr>
            <a:r>
              <a:rPr lang="en-GB" altLang="el-GR" sz="3200" dirty="0" err="1"/>
              <a:t>Μετ</a:t>
            </a:r>
            <a:r>
              <a:rPr lang="en-GB" altLang="el-GR" sz="3200" dirty="0"/>
              <a:t>ασχηματισμός γνώσεων </a:t>
            </a:r>
          </a:p>
          <a:p>
            <a:pPr eaLnBrk="1" hangingPunct="1">
              <a:defRPr/>
            </a:pPr>
            <a:endParaRPr lang="en-GB" altLang="el-GR" sz="3200" dirty="0"/>
          </a:p>
          <a:p>
            <a:pPr eaLnBrk="1" hangingPunct="1">
              <a:defRPr/>
            </a:pPr>
            <a:r>
              <a:rPr lang="en-GB" altLang="el-GR" sz="3200" dirty="0" err="1"/>
              <a:t>Αξιολόγηση</a:t>
            </a:r>
            <a:r>
              <a:rPr lang="en-GB" altLang="el-GR" sz="3200" dirty="0"/>
              <a:t>, </a:t>
            </a:r>
            <a:r>
              <a:rPr lang="en-GB" altLang="el-GR" sz="3200" dirty="0" err="1"/>
              <a:t>εκτίμηση</a:t>
            </a:r>
            <a:r>
              <a:rPr lang="en-GB" altLang="el-GR" sz="3200" dirty="0"/>
              <a:t> – </a:t>
            </a:r>
            <a:r>
              <a:rPr lang="en-GB" altLang="el-GR" sz="3200" dirty="0" err="1"/>
              <a:t>έλεγχος</a:t>
            </a:r>
            <a:r>
              <a:rPr lang="en-GB" altLang="el-GR" sz="3200" dirty="0"/>
              <a:t> </a:t>
            </a:r>
            <a:r>
              <a:rPr lang="en-GB" altLang="el-GR" sz="3200" dirty="0" err="1"/>
              <a:t>γνώσεων</a:t>
            </a:r>
            <a:r>
              <a:rPr lang="en-GB" altLang="el-GR" sz="3200" dirty="0"/>
              <a:t> </a:t>
            </a:r>
            <a:endParaRPr lang="el-GR" altLang="el-G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>
            <a:extLst>
              <a:ext uri="{FF2B5EF4-FFF2-40B4-BE49-F238E27FC236}">
                <a16:creationId xmlns:a16="http://schemas.microsoft.com/office/drawing/2014/main" id="{3D7FF6FA-FA62-7168-948E-E8E23F262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Τρόποι αναπαράστασης της γνώσης 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1431CC-585C-579A-F826-175FAE3BD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200" dirty="0" err="1"/>
              <a:t>Πρ</a:t>
            </a:r>
            <a:r>
              <a:rPr lang="en-GB" sz="3200" dirty="0"/>
              <a:t>αξιακός </a:t>
            </a:r>
            <a:r>
              <a:rPr lang="el-GR" sz="3200" dirty="0"/>
              <a:t> (έως 18 μηνών)</a:t>
            </a:r>
            <a:endParaRPr lang="en-GB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200" dirty="0" err="1"/>
              <a:t>Εικονιστικός</a:t>
            </a:r>
            <a:r>
              <a:rPr lang="el-GR" sz="3200" dirty="0"/>
              <a:t> (18 μηνών-7 ετών)</a:t>
            </a:r>
            <a:endParaRPr lang="en-GB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sz="3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200" dirty="0" err="1"/>
              <a:t>Συμ</a:t>
            </a:r>
            <a:r>
              <a:rPr lang="en-GB" sz="3200" dirty="0"/>
              <a:t>βολικός</a:t>
            </a:r>
            <a:r>
              <a:rPr lang="el-GR" sz="3200" dirty="0"/>
              <a:t> (7 ετών-)</a:t>
            </a:r>
            <a:r>
              <a:rPr lang="en-GB" sz="3200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32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200" dirty="0" err="1"/>
              <a:t>Αντιστοιχούν</a:t>
            </a:r>
            <a:r>
              <a:rPr lang="en-GB" sz="3200" dirty="0"/>
              <a:t> </a:t>
            </a:r>
            <a:r>
              <a:rPr lang="en-GB" sz="3200" dirty="0" err="1"/>
              <a:t>στ</a:t>
            </a:r>
            <a:r>
              <a:rPr lang="en-GB" sz="3200" dirty="0"/>
              <a:t>α τρία στάδια εξέλιξης του παιδιού </a:t>
            </a:r>
            <a:endParaRPr lang="el-G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Τίτλος 2">
            <a:extLst>
              <a:ext uri="{FF2B5EF4-FFF2-40B4-BE49-F238E27FC236}">
                <a16:creationId xmlns:a16="http://schemas.microsoft.com/office/drawing/2014/main" id="{4CFCEFC7-8F18-4E07-8ED0-592288BB6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Η Ανακαλυπτικη μάθηση </a:t>
            </a:r>
            <a:endParaRPr lang="el-GR" altLang="el-GR"/>
          </a:p>
        </p:txBody>
      </p:sp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40FAC155-D86A-391F-CD98-8BBDAC142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600" dirty="0"/>
              <a:t>Κα</a:t>
            </a:r>
            <a:r>
              <a:rPr lang="en-GB" sz="3600" dirty="0" err="1"/>
              <a:t>τηγοριο</a:t>
            </a:r>
            <a:r>
              <a:rPr lang="en-GB" sz="3600" dirty="0"/>
              <a:t>ποίηση ως σύστημα κωδικοποίησης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36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/>
              <a:t>Οπ</a:t>
            </a:r>
            <a:r>
              <a:rPr lang="en-GB" sz="3600" dirty="0" err="1"/>
              <a:t>τική</a:t>
            </a:r>
            <a:r>
              <a:rPr lang="en-GB" sz="3600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 err="1"/>
              <a:t>Ακουστική</a:t>
            </a:r>
            <a:r>
              <a:rPr lang="en-GB" sz="3600" dirty="0"/>
              <a:t>,</a:t>
            </a:r>
            <a:r>
              <a:rPr lang="el-GR" sz="3600" dirty="0"/>
              <a:t>λεκτική </a:t>
            </a:r>
            <a:endParaRPr lang="en-GB" sz="36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 err="1"/>
              <a:t>Το</a:t>
            </a:r>
            <a:r>
              <a:rPr lang="en-GB" sz="3600" dirty="0"/>
              <a:t>πογραφική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 err="1"/>
              <a:t>Σημ</a:t>
            </a:r>
            <a:r>
              <a:rPr lang="en-GB" sz="3600" dirty="0"/>
              <a:t>ασιολογική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 err="1"/>
              <a:t>Συμ</a:t>
            </a:r>
            <a:r>
              <a:rPr lang="en-GB" sz="3600" dirty="0"/>
              <a:t>βολική </a:t>
            </a:r>
            <a:endParaRPr lang="el-G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Τίτλος 4">
            <a:extLst>
              <a:ext uri="{FF2B5EF4-FFF2-40B4-BE49-F238E27FC236}">
                <a16:creationId xmlns:a16="http://schemas.microsoft.com/office/drawing/2014/main" id="{0351D8C7-B80C-8B36-58AD-94B5599D4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Τρόποι σκέψης Ανακαλυπτικής μάθησης </a:t>
            </a:r>
            <a:endParaRPr lang="el-GR" altLang="el-GR"/>
          </a:p>
        </p:txBody>
      </p:sp>
      <p:sp>
        <p:nvSpPr>
          <p:cNvPr id="8195" name="Θέση περιεχομένου 9">
            <a:extLst>
              <a:ext uri="{FF2B5EF4-FFF2-40B4-BE49-F238E27FC236}">
                <a16:creationId xmlns:a16="http://schemas.microsoft.com/office/drawing/2014/main" id="{F6A0D5C5-942E-D529-CBEE-D6EA6A443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879" y="2291291"/>
            <a:ext cx="9810604" cy="4428753"/>
          </a:xfrm>
        </p:spPr>
        <p:txBody>
          <a:bodyPr/>
          <a:lstStyle/>
          <a:p>
            <a:pPr eaLnBrk="1" hangingPunct="1"/>
            <a:r>
              <a:rPr lang="en-GB" altLang="el-GR" sz="4000"/>
              <a:t>Διαισθητικός</a:t>
            </a:r>
          </a:p>
          <a:p>
            <a:pPr eaLnBrk="1" hangingPunct="1"/>
            <a:endParaRPr lang="en-GB" altLang="el-GR" sz="4000"/>
          </a:p>
          <a:p>
            <a:pPr eaLnBrk="1" hangingPunct="1"/>
            <a:r>
              <a:rPr lang="en-GB" altLang="el-GR" sz="4000"/>
              <a:t>Αναλυτικός </a:t>
            </a:r>
            <a:endParaRPr lang="el-GR" altLang="el-GR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Τίτλος 1">
            <a:extLst>
              <a:ext uri="{FF2B5EF4-FFF2-40B4-BE49-F238E27FC236}">
                <a16:creationId xmlns:a16="http://schemas.microsoft.com/office/drawing/2014/main" id="{05F5297E-5915-0288-A4A3-4B63B8DDA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Σπειροειδής διάταξη της ύλης 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419686-AE7C-23C5-2C78-7E5C89127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dirty="0"/>
          </a:p>
          <a:p>
            <a:pPr marL="0" indent="0" eaLnBrk="1" fontAlgn="auto" hangingPunct="1">
              <a:lnSpc>
                <a:spcPct val="2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Ο Bruner </a:t>
            </a:r>
            <a:r>
              <a:rPr lang="en-GB" dirty="0" err="1"/>
              <a:t>υπήρξε</a:t>
            </a:r>
            <a:r>
              <a:rPr lang="en-GB" dirty="0"/>
              <a:t> ο </a:t>
            </a:r>
            <a:r>
              <a:rPr lang="en-GB" dirty="0" err="1"/>
              <a:t>εμπνευστής</a:t>
            </a:r>
            <a:r>
              <a:rPr lang="en-GB" dirty="0"/>
              <a:t> </a:t>
            </a:r>
            <a:r>
              <a:rPr lang="en-GB" dirty="0" err="1"/>
              <a:t>της</a:t>
            </a:r>
            <a:r>
              <a:rPr lang="en-GB" dirty="0"/>
              <a:t> </a:t>
            </a:r>
            <a:r>
              <a:rPr lang="en-GB" dirty="0" err="1"/>
              <a:t>ιδέας</a:t>
            </a:r>
            <a:r>
              <a:rPr lang="en-GB" dirty="0"/>
              <a:t> </a:t>
            </a:r>
            <a:r>
              <a:rPr lang="en-GB" dirty="0" err="1"/>
              <a:t>του</a:t>
            </a:r>
            <a:r>
              <a:rPr lang="en-GB" dirty="0"/>
              <a:t> </a:t>
            </a:r>
            <a:r>
              <a:rPr lang="en-GB" dirty="0" err="1"/>
              <a:t>σπειροειδούς</a:t>
            </a:r>
            <a:r>
              <a:rPr lang="en-GB" dirty="0"/>
              <a:t>  </a:t>
            </a:r>
            <a:r>
              <a:rPr lang="en-GB" dirty="0" err="1"/>
              <a:t>αναλυτικού</a:t>
            </a:r>
            <a:r>
              <a:rPr lang="en-GB" dirty="0"/>
              <a:t> </a:t>
            </a:r>
            <a:r>
              <a:rPr lang="en-GB" dirty="0" err="1"/>
              <a:t>προγράμματος</a:t>
            </a:r>
            <a:r>
              <a:rPr lang="en-GB" dirty="0"/>
              <a:t>,</a:t>
            </a:r>
            <a:r>
              <a:rPr lang="el-GR" dirty="0"/>
              <a:t> </a:t>
            </a:r>
            <a:r>
              <a:rPr lang="en-GB" dirty="0" err="1"/>
              <a:t>με</a:t>
            </a:r>
            <a:r>
              <a:rPr lang="en-GB" dirty="0"/>
              <a:t> </a:t>
            </a:r>
            <a:r>
              <a:rPr lang="en-GB" dirty="0" err="1"/>
              <a:t>βάση</a:t>
            </a:r>
            <a:r>
              <a:rPr lang="en-GB" dirty="0"/>
              <a:t> </a:t>
            </a:r>
            <a:r>
              <a:rPr lang="en-GB" dirty="0" err="1"/>
              <a:t>το</a:t>
            </a:r>
            <a:r>
              <a:rPr lang="en-GB" dirty="0"/>
              <a:t> </a:t>
            </a:r>
            <a:r>
              <a:rPr lang="en-GB" dirty="0" err="1"/>
              <a:t>οποίο</a:t>
            </a:r>
            <a:r>
              <a:rPr lang="en-GB" dirty="0"/>
              <a:t> </a:t>
            </a:r>
            <a:r>
              <a:rPr lang="en-GB" dirty="0" err="1"/>
              <a:t>έδειξε</a:t>
            </a:r>
            <a:r>
              <a:rPr lang="en-GB" dirty="0"/>
              <a:t> </a:t>
            </a:r>
            <a:r>
              <a:rPr lang="en-GB" dirty="0" err="1"/>
              <a:t>ότι</a:t>
            </a:r>
            <a:r>
              <a:rPr lang="en-GB" dirty="0"/>
              <a:t> η </a:t>
            </a:r>
            <a:r>
              <a:rPr lang="en-GB" dirty="0" err="1"/>
              <a:t>γνώση</a:t>
            </a:r>
            <a:r>
              <a:rPr lang="en-GB" dirty="0"/>
              <a:t> </a:t>
            </a:r>
            <a:r>
              <a:rPr lang="en-GB" dirty="0" err="1"/>
              <a:t>που</a:t>
            </a:r>
            <a:r>
              <a:rPr lang="en-GB" dirty="0"/>
              <a:t> </a:t>
            </a:r>
            <a:r>
              <a:rPr lang="en-GB" dirty="0" err="1"/>
              <a:t>έχει</a:t>
            </a:r>
            <a:r>
              <a:rPr lang="en-GB" dirty="0"/>
              <a:t> </a:t>
            </a:r>
            <a:r>
              <a:rPr lang="en-GB" dirty="0" err="1"/>
              <a:t>αναπτυχθεί</a:t>
            </a:r>
            <a:r>
              <a:rPr lang="en-GB" dirty="0"/>
              <a:t> </a:t>
            </a:r>
            <a:r>
              <a:rPr lang="en-GB" dirty="0" err="1"/>
              <a:t>με</a:t>
            </a:r>
            <a:r>
              <a:rPr lang="en-GB" dirty="0"/>
              <a:t> </a:t>
            </a:r>
            <a:r>
              <a:rPr lang="en-GB" dirty="0" err="1"/>
              <a:t>τον</a:t>
            </a:r>
            <a:r>
              <a:rPr lang="en-GB" dirty="0"/>
              <a:t> </a:t>
            </a:r>
            <a:r>
              <a:rPr lang="en-GB" dirty="0" err="1"/>
              <a:t>κατάλληλο</a:t>
            </a:r>
            <a:r>
              <a:rPr lang="en-GB" dirty="0"/>
              <a:t> </a:t>
            </a:r>
            <a:r>
              <a:rPr lang="en-GB" dirty="0" err="1"/>
              <a:t>τρόπο</a:t>
            </a:r>
            <a:r>
              <a:rPr lang="en-GB" dirty="0"/>
              <a:t> </a:t>
            </a:r>
            <a:r>
              <a:rPr lang="en-GB" dirty="0" err="1"/>
              <a:t>από</a:t>
            </a:r>
            <a:r>
              <a:rPr lang="en-GB" dirty="0"/>
              <a:t> </a:t>
            </a:r>
            <a:r>
              <a:rPr lang="en-GB" dirty="0" err="1"/>
              <a:t>πολύ</a:t>
            </a:r>
            <a:r>
              <a:rPr lang="en-GB" dirty="0"/>
              <a:t> </a:t>
            </a:r>
            <a:r>
              <a:rPr lang="en-GB" dirty="0" err="1"/>
              <a:t>νωρίς</a:t>
            </a:r>
            <a:r>
              <a:rPr lang="en-GB" dirty="0"/>
              <a:t> </a:t>
            </a:r>
            <a:r>
              <a:rPr lang="en-GB" dirty="0" err="1"/>
              <a:t>και</a:t>
            </a:r>
            <a:r>
              <a:rPr lang="en-GB" dirty="0"/>
              <a:t> </a:t>
            </a:r>
            <a:r>
              <a:rPr lang="en-GB" dirty="0" err="1"/>
              <a:t>αργότερα</a:t>
            </a:r>
            <a:r>
              <a:rPr lang="en-GB" dirty="0"/>
              <a:t> </a:t>
            </a:r>
            <a:r>
              <a:rPr lang="en-GB" dirty="0" err="1"/>
              <a:t>γίνεται</a:t>
            </a:r>
            <a:r>
              <a:rPr lang="en-GB" dirty="0"/>
              <a:t> </a:t>
            </a:r>
            <a:r>
              <a:rPr lang="en-GB" dirty="0" err="1"/>
              <a:t>αντικείμενο</a:t>
            </a:r>
            <a:r>
              <a:rPr lang="en-GB" dirty="0"/>
              <a:t> </a:t>
            </a:r>
            <a:r>
              <a:rPr lang="en-GB" dirty="0" err="1"/>
              <a:t>μελέτης</a:t>
            </a:r>
            <a:r>
              <a:rPr lang="en-GB" dirty="0"/>
              <a:t> </a:t>
            </a:r>
            <a:r>
              <a:rPr lang="en-GB" dirty="0" err="1"/>
              <a:t>σε</a:t>
            </a:r>
            <a:r>
              <a:rPr lang="en-GB" dirty="0"/>
              <a:t> </a:t>
            </a:r>
            <a:r>
              <a:rPr lang="en-GB" dirty="0" err="1"/>
              <a:t>πιο</a:t>
            </a:r>
            <a:r>
              <a:rPr lang="en-GB" dirty="0"/>
              <a:t> </a:t>
            </a:r>
            <a:r>
              <a:rPr lang="en-GB" dirty="0" err="1"/>
              <a:t>προχωρημένο</a:t>
            </a:r>
            <a:r>
              <a:rPr lang="en-GB" dirty="0"/>
              <a:t> </a:t>
            </a:r>
            <a:r>
              <a:rPr lang="en-GB" dirty="0" err="1"/>
              <a:t>επίπεδο,έχει</a:t>
            </a:r>
            <a:r>
              <a:rPr lang="en-GB" dirty="0"/>
              <a:t> </a:t>
            </a:r>
            <a:r>
              <a:rPr lang="en-GB" dirty="0" err="1"/>
              <a:t>μεγαλύτερες</a:t>
            </a:r>
            <a:r>
              <a:rPr lang="en-GB" dirty="0"/>
              <a:t> </a:t>
            </a:r>
            <a:r>
              <a:rPr lang="en-GB" dirty="0" err="1"/>
              <a:t>πιθανότητες</a:t>
            </a:r>
            <a:r>
              <a:rPr lang="en-GB" dirty="0"/>
              <a:t> </a:t>
            </a:r>
            <a:r>
              <a:rPr lang="en-GB" dirty="0" err="1"/>
              <a:t>να</a:t>
            </a:r>
            <a:r>
              <a:rPr lang="en-GB" dirty="0"/>
              <a:t> </a:t>
            </a:r>
            <a:r>
              <a:rPr lang="en-GB" dirty="0" err="1"/>
              <a:t>γίνει</a:t>
            </a:r>
            <a:r>
              <a:rPr lang="en-GB" dirty="0"/>
              <a:t> </a:t>
            </a:r>
            <a:r>
              <a:rPr lang="en-GB" dirty="0" err="1"/>
              <a:t>κτήμα</a:t>
            </a:r>
            <a:r>
              <a:rPr lang="en-GB" dirty="0"/>
              <a:t> </a:t>
            </a:r>
            <a:r>
              <a:rPr lang="en-GB" dirty="0" err="1"/>
              <a:t>του</a:t>
            </a:r>
            <a:r>
              <a:rPr lang="en-GB" dirty="0"/>
              <a:t> </a:t>
            </a:r>
            <a:r>
              <a:rPr lang="en-GB" dirty="0" err="1"/>
              <a:t>μαθητή</a:t>
            </a:r>
            <a:r>
              <a:rPr lang="el-GR" dirty="0"/>
              <a:t>.</a:t>
            </a:r>
            <a:r>
              <a:rPr lang="en-GB" dirty="0"/>
              <a:t> 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Τίτλος 2">
            <a:extLst>
              <a:ext uri="{FF2B5EF4-FFF2-40B4-BE49-F238E27FC236}">
                <a16:creationId xmlns:a16="http://schemas.microsoft.com/office/drawing/2014/main" id="{A5704D4C-2B8B-4D16-24C5-CA37B483F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l-GR"/>
              <a:t>Ερμηνεία της αλληλεπίδρασης</a:t>
            </a:r>
            <a:endParaRPr lang="el-GR" altLang="el-GR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0A401DB3-237A-FFFE-A3E5-D6B92A668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  <a:p>
            <a:pPr marL="0" indent="0" eaLnBrk="1" fontAlgn="auto" hangingPunct="1">
              <a:lnSpc>
                <a:spcPct val="2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 err="1"/>
              <a:t>Το</a:t>
            </a:r>
            <a:r>
              <a:rPr lang="en-GB" dirty="0"/>
              <a:t> </a:t>
            </a:r>
            <a:r>
              <a:rPr lang="en-GB" dirty="0" err="1"/>
              <a:t>εσωτερικό</a:t>
            </a:r>
            <a:r>
              <a:rPr lang="en-GB" dirty="0"/>
              <a:t> </a:t>
            </a:r>
            <a:r>
              <a:rPr lang="en-GB" dirty="0" err="1"/>
              <a:t>μας</a:t>
            </a:r>
            <a:r>
              <a:rPr lang="en-GB" dirty="0"/>
              <a:t> </a:t>
            </a:r>
            <a:r>
              <a:rPr lang="en-GB" dirty="0" err="1"/>
              <a:t>περιβάλλον</a:t>
            </a:r>
            <a:r>
              <a:rPr lang="en-GB" dirty="0"/>
              <a:t> </a:t>
            </a:r>
            <a:r>
              <a:rPr lang="en-GB" dirty="0" err="1"/>
              <a:t>είναι</a:t>
            </a:r>
            <a:r>
              <a:rPr lang="en-GB" dirty="0"/>
              <a:t>  </a:t>
            </a:r>
            <a:r>
              <a:rPr lang="en-GB" dirty="0" err="1"/>
              <a:t>δομημένο</a:t>
            </a:r>
            <a:r>
              <a:rPr lang="en-GB" dirty="0"/>
              <a:t> </a:t>
            </a:r>
            <a:r>
              <a:rPr lang="en-GB" dirty="0" err="1"/>
              <a:t>με</a:t>
            </a:r>
            <a:r>
              <a:rPr lang="en-GB" dirty="0"/>
              <a:t> </a:t>
            </a:r>
            <a:r>
              <a:rPr lang="en-GB" dirty="0" err="1"/>
              <a:t>βάση</a:t>
            </a:r>
            <a:r>
              <a:rPr lang="en-GB" dirty="0"/>
              <a:t> </a:t>
            </a:r>
            <a:r>
              <a:rPr lang="en-GB" dirty="0" err="1"/>
              <a:t>τις</a:t>
            </a:r>
            <a:r>
              <a:rPr lang="en-GB" dirty="0"/>
              <a:t> </a:t>
            </a:r>
            <a:r>
              <a:rPr lang="en-GB" dirty="0" err="1"/>
              <a:t>αλληλεπιδράσεις</a:t>
            </a:r>
            <a:r>
              <a:rPr lang="en-GB" dirty="0"/>
              <a:t> </a:t>
            </a:r>
            <a:r>
              <a:rPr lang="el-GR" dirty="0"/>
              <a:t>με το εξωτερικό μας περιβάλλον. Το εξωτερικό περιβάλλον παίζει μεγάλο ρόλο στην διαμόρφωση του εσωτερικού μας κόσμου αλλά και ο εσωτερικός μας κόσμος παίζει ρόλο στην αντίληψη για το εξωτερικό μας περιβάλλον.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nalogousFromLightSeedLeftStep">
      <a:dk1>
        <a:srgbClr val="000000"/>
      </a:dk1>
      <a:lt1>
        <a:srgbClr val="FFFFFF"/>
      </a:lt1>
      <a:dk2>
        <a:srgbClr val="22363C"/>
      </a:dk2>
      <a:lt2>
        <a:srgbClr val="E8E6E2"/>
      </a:lt2>
      <a:accent1>
        <a:srgbClr val="90A4C9"/>
      </a:accent1>
      <a:accent2>
        <a:srgbClr val="74ABBB"/>
      </a:accent2>
      <a:accent3>
        <a:srgbClr val="7CABA2"/>
      </a:accent3>
      <a:accent4>
        <a:srgbClr val="72B08B"/>
      </a:accent4>
      <a:accent5>
        <a:srgbClr val="7DAE7C"/>
      </a:accent5>
      <a:accent6>
        <a:srgbClr val="89AC6F"/>
      </a:accent6>
      <a:hlink>
        <a:srgbClr val="95805A"/>
      </a:hlink>
      <a:folHlink>
        <a:srgbClr val="7F7F7F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ArchiveVTI</vt:lpstr>
      <vt:lpstr>Jerome Bruner (1915-2016) Η συμβολή της θεωρίας μάθησης του Jerome Bruner  στην εκπαίδευση και την διδακτική μεθοδολογία </vt:lpstr>
      <vt:lpstr>Βιογραφικό σημείωμα (1915-2016) </vt:lpstr>
      <vt:lpstr>Θεωρία κονστρουκτιβισμού </vt:lpstr>
      <vt:lpstr>Διαδικασίες επεξεργασίας πληροφοριών </vt:lpstr>
      <vt:lpstr>Τρόποι αναπαράστασης της γνώσης </vt:lpstr>
      <vt:lpstr>Η Ανακαλυπτικη μάθηση </vt:lpstr>
      <vt:lpstr>Τρόποι σκέψης Ανακαλυπτικής μάθησης </vt:lpstr>
      <vt:lpstr>Σπειροειδής διάταξη της ύλης </vt:lpstr>
      <vt:lpstr>Ερμηνεία της αλληλεπίδρασης</vt:lpstr>
      <vt:lpstr>Η συμβολή της θεωρίας του Bruner στην εκπαίδευση </vt:lpstr>
      <vt:lpstr>Αν πρέπει να διδάξετε το μυστήριο του γάμου λαμβάνοντας υπόψη τον Bruner, ποιους παράγοντες θα λάβετε υπόψη για τη στρατηγική διδασκαλίας και το υλικό διδασκαλίας;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25</cp:revision>
  <dcterms:created xsi:type="dcterms:W3CDTF">2025-01-08T05:00:37Z</dcterms:created>
  <dcterms:modified xsi:type="dcterms:W3CDTF">2025-01-08T05:06:06Z</dcterms:modified>
</cp:coreProperties>
</file>