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71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47D733-F146-BD65-F7A5-475C600FCBDC}" v="697" dt="2025-01-08T05:43:01.898"/>
    <p1510:client id="{D6837735-6DA6-FA94-7C37-D8601793A8E3}" v="10" dt="2025-01-08T05:08:04.1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A5697C-5E1D-42CE-858B-2E55EBA0793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B149989-14B8-4734-AD49-A56F05B26D7E}">
      <dgm:prSet/>
      <dgm:spPr/>
      <dgm:t>
        <a:bodyPr/>
        <a:lstStyle/>
        <a:p>
          <a:r>
            <a:rPr lang="en-US"/>
            <a:t>Κοινές ενέργειες που αντιμετωπίζει το παιδί, τη ζωή του</a:t>
          </a:r>
        </a:p>
      </dgm:t>
    </dgm:pt>
    <dgm:pt modelId="{39812D59-E765-436D-9FD1-20C6361F9967}" type="parTrans" cxnId="{82DEB26F-9729-4F72-8BA9-B57CDA47CBA7}">
      <dgm:prSet/>
      <dgm:spPr/>
      <dgm:t>
        <a:bodyPr/>
        <a:lstStyle/>
        <a:p>
          <a:endParaRPr lang="en-US"/>
        </a:p>
      </dgm:t>
    </dgm:pt>
    <dgm:pt modelId="{C0E5F416-8360-4C51-9B25-0838270FD6F6}" type="sibTrans" cxnId="{82DEB26F-9729-4F72-8BA9-B57CDA47CBA7}">
      <dgm:prSet/>
      <dgm:spPr/>
      <dgm:t>
        <a:bodyPr/>
        <a:lstStyle/>
        <a:p>
          <a:endParaRPr lang="en-US"/>
        </a:p>
      </dgm:t>
    </dgm:pt>
    <dgm:pt modelId="{9C03B406-854D-4B87-AD24-70303F4D9A3D}">
      <dgm:prSet/>
      <dgm:spPr/>
      <dgm:t>
        <a:bodyPr/>
        <a:lstStyle/>
        <a:p>
          <a:pPr rtl="0"/>
          <a:r>
            <a:rPr lang="en-US"/>
            <a:t>Βοήθεια </a:t>
          </a:r>
          <a:r>
            <a:rPr lang="en-US">
              <a:latin typeface="Seaford Display"/>
            </a:rPr>
            <a:t>του παιδιού</a:t>
          </a:r>
          <a:r>
            <a:rPr lang="en-US"/>
            <a:t> σε καθημερινά προβλήματα</a:t>
          </a:r>
        </a:p>
      </dgm:t>
    </dgm:pt>
    <dgm:pt modelId="{290C7C71-C4BE-495D-997E-BC6F0DAB3A06}" type="parTrans" cxnId="{689E3CA5-D2B4-46F2-9C6F-C1EB6363F4C1}">
      <dgm:prSet/>
      <dgm:spPr/>
      <dgm:t>
        <a:bodyPr/>
        <a:lstStyle/>
        <a:p>
          <a:endParaRPr lang="en-US"/>
        </a:p>
      </dgm:t>
    </dgm:pt>
    <dgm:pt modelId="{6493803B-BF0E-4B6C-A9DC-1DC310A717FA}" type="sibTrans" cxnId="{689E3CA5-D2B4-46F2-9C6F-C1EB6363F4C1}">
      <dgm:prSet/>
      <dgm:spPr/>
      <dgm:t>
        <a:bodyPr/>
        <a:lstStyle/>
        <a:p>
          <a:endParaRPr lang="en-US"/>
        </a:p>
      </dgm:t>
    </dgm:pt>
    <dgm:pt modelId="{06874FDA-0677-42B3-8E30-A9FA4C0363FA}">
      <dgm:prSet/>
      <dgm:spPr/>
      <dgm:t>
        <a:bodyPr/>
        <a:lstStyle/>
        <a:p>
          <a:pPr rtl="0"/>
          <a:r>
            <a:rPr lang="en-US"/>
            <a:t>Μετάβαση </a:t>
          </a:r>
          <a:r>
            <a:rPr lang="en-US">
              <a:latin typeface="Seaford Display"/>
            </a:rPr>
            <a:t>του παιδιού</a:t>
          </a:r>
          <a:r>
            <a:rPr lang="en-US"/>
            <a:t> απ’ το σπίτι στο σχολείο = Εύκολη</a:t>
          </a:r>
        </a:p>
      </dgm:t>
    </dgm:pt>
    <dgm:pt modelId="{38A3BBE1-14E5-4A0D-AA4C-949D1B78632E}" type="parTrans" cxnId="{6D272745-46FE-451D-A0CE-CB97F37AC357}">
      <dgm:prSet/>
      <dgm:spPr/>
      <dgm:t>
        <a:bodyPr/>
        <a:lstStyle/>
        <a:p>
          <a:endParaRPr lang="en-US"/>
        </a:p>
      </dgm:t>
    </dgm:pt>
    <dgm:pt modelId="{E2313B2D-7101-476A-B7BB-C30E2076469B}" type="sibTrans" cxnId="{6D272745-46FE-451D-A0CE-CB97F37AC357}">
      <dgm:prSet/>
      <dgm:spPr/>
      <dgm:t>
        <a:bodyPr/>
        <a:lstStyle/>
        <a:p>
          <a:endParaRPr lang="en-US"/>
        </a:p>
      </dgm:t>
    </dgm:pt>
    <dgm:pt modelId="{E176489F-A22A-4333-A327-25DC89DF2B26}">
      <dgm:prSet/>
      <dgm:spPr/>
      <dgm:t>
        <a:bodyPr/>
        <a:lstStyle/>
        <a:p>
          <a:r>
            <a:rPr lang="en-US"/>
            <a:t>Εξελικτική ανασυγκρότηση της κοινωνίας</a:t>
          </a:r>
        </a:p>
      </dgm:t>
    </dgm:pt>
    <dgm:pt modelId="{AA89E9FC-DC6A-4164-8F7D-918CA687F27D}" type="parTrans" cxnId="{BD638C43-AB03-4C37-96E2-E542184759C4}">
      <dgm:prSet/>
      <dgm:spPr/>
      <dgm:t>
        <a:bodyPr/>
        <a:lstStyle/>
        <a:p>
          <a:endParaRPr lang="en-US"/>
        </a:p>
      </dgm:t>
    </dgm:pt>
    <dgm:pt modelId="{D125DD72-8B96-4CC1-BC1E-A3A32508A3E1}" type="sibTrans" cxnId="{BD638C43-AB03-4C37-96E2-E542184759C4}">
      <dgm:prSet/>
      <dgm:spPr/>
      <dgm:t>
        <a:bodyPr/>
        <a:lstStyle/>
        <a:p>
          <a:endParaRPr lang="en-US"/>
        </a:p>
      </dgm:t>
    </dgm:pt>
    <dgm:pt modelId="{1950886E-302A-45F9-95ED-EDADEDB58FC7}">
      <dgm:prSet/>
      <dgm:spPr/>
      <dgm:t>
        <a:bodyPr/>
        <a:lstStyle/>
        <a:p>
          <a:r>
            <a:rPr lang="en-US"/>
            <a:t>Εξάλειψη βίας</a:t>
          </a:r>
        </a:p>
      </dgm:t>
    </dgm:pt>
    <dgm:pt modelId="{B29CBD80-CED8-41F2-BF5F-754655D79620}" type="parTrans" cxnId="{7603ACCC-FED2-46C6-B0B2-E1FC4D31EEF6}">
      <dgm:prSet/>
      <dgm:spPr/>
      <dgm:t>
        <a:bodyPr/>
        <a:lstStyle/>
        <a:p>
          <a:endParaRPr lang="en-US"/>
        </a:p>
      </dgm:t>
    </dgm:pt>
    <dgm:pt modelId="{9929828F-0565-42CC-9274-497F796E4C7D}" type="sibTrans" cxnId="{7603ACCC-FED2-46C6-B0B2-E1FC4D31EEF6}">
      <dgm:prSet/>
      <dgm:spPr/>
      <dgm:t>
        <a:bodyPr/>
        <a:lstStyle/>
        <a:p>
          <a:endParaRPr lang="en-US"/>
        </a:p>
      </dgm:t>
    </dgm:pt>
    <dgm:pt modelId="{18F8E49A-2106-486D-BC5F-DE9F0380637F}">
      <dgm:prSet/>
      <dgm:spPr/>
      <dgm:t>
        <a:bodyPr/>
        <a:lstStyle/>
        <a:p>
          <a:r>
            <a:rPr lang="en-US"/>
            <a:t>Οργάνωση σχολικής ζωής με βάση την κοινωνική ζωή =&gt; Σχολείο = κατοικία παιδιού</a:t>
          </a:r>
        </a:p>
      </dgm:t>
    </dgm:pt>
    <dgm:pt modelId="{DA8C000E-08F0-44F5-8683-57B4DF5FBDC2}" type="parTrans" cxnId="{043924D3-A20D-4DC0-9DC7-EFE218D8A883}">
      <dgm:prSet/>
      <dgm:spPr/>
      <dgm:t>
        <a:bodyPr/>
        <a:lstStyle/>
        <a:p>
          <a:endParaRPr lang="en-US"/>
        </a:p>
      </dgm:t>
    </dgm:pt>
    <dgm:pt modelId="{D59243A2-4BC2-4F79-8DEE-DF1A79D670AA}" type="sibTrans" cxnId="{043924D3-A20D-4DC0-9DC7-EFE218D8A883}">
      <dgm:prSet/>
      <dgm:spPr/>
      <dgm:t>
        <a:bodyPr/>
        <a:lstStyle/>
        <a:p>
          <a:endParaRPr lang="en-US"/>
        </a:p>
      </dgm:t>
    </dgm:pt>
    <dgm:pt modelId="{3D1F609C-436D-489F-8CFE-393D91C6EF68}" type="pres">
      <dgm:prSet presAssocID="{87A5697C-5E1D-42CE-858B-2E55EBA07935}" presName="Name0" presStyleCnt="0">
        <dgm:presLayoutVars>
          <dgm:dir/>
          <dgm:resizeHandles val="exact"/>
        </dgm:presLayoutVars>
      </dgm:prSet>
      <dgm:spPr/>
    </dgm:pt>
    <dgm:pt modelId="{1BC03BE4-4C93-47AB-A886-6BD8007C3080}" type="pres">
      <dgm:prSet presAssocID="{BB149989-14B8-4734-AD49-A56F05B26D7E}" presName="node" presStyleLbl="node1" presStyleIdx="0" presStyleCnt="6">
        <dgm:presLayoutVars>
          <dgm:bulletEnabled val="1"/>
        </dgm:presLayoutVars>
      </dgm:prSet>
      <dgm:spPr/>
    </dgm:pt>
    <dgm:pt modelId="{C12B5DA6-2F5E-45FD-A83D-0582B79D772F}" type="pres">
      <dgm:prSet presAssocID="{C0E5F416-8360-4C51-9B25-0838270FD6F6}" presName="sibTrans" presStyleLbl="sibTrans1D1" presStyleIdx="0" presStyleCnt="5"/>
      <dgm:spPr/>
    </dgm:pt>
    <dgm:pt modelId="{A58C9CEA-1E50-4833-A716-A40FA430ED07}" type="pres">
      <dgm:prSet presAssocID="{C0E5F416-8360-4C51-9B25-0838270FD6F6}" presName="connectorText" presStyleLbl="sibTrans1D1" presStyleIdx="0" presStyleCnt="5"/>
      <dgm:spPr/>
    </dgm:pt>
    <dgm:pt modelId="{3F17DE2E-2FAD-41EE-AFB6-72DF4674BB3E}" type="pres">
      <dgm:prSet presAssocID="{9C03B406-854D-4B87-AD24-70303F4D9A3D}" presName="node" presStyleLbl="node1" presStyleIdx="1" presStyleCnt="6">
        <dgm:presLayoutVars>
          <dgm:bulletEnabled val="1"/>
        </dgm:presLayoutVars>
      </dgm:prSet>
      <dgm:spPr/>
    </dgm:pt>
    <dgm:pt modelId="{9848B577-BF6F-47D8-96BE-C7AC11960B6E}" type="pres">
      <dgm:prSet presAssocID="{6493803B-BF0E-4B6C-A9DC-1DC310A717FA}" presName="sibTrans" presStyleLbl="sibTrans1D1" presStyleIdx="1" presStyleCnt="5"/>
      <dgm:spPr/>
    </dgm:pt>
    <dgm:pt modelId="{BCDB2598-B147-4325-B01A-FC6E0CAD78D7}" type="pres">
      <dgm:prSet presAssocID="{6493803B-BF0E-4B6C-A9DC-1DC310A717FA}" presName="connectorText" presStyleLbl="sibTrans1D1" presStyleIdx="1" presStyleCnt="5"/>
      <dgm:spPr/>
    </dgm:pt>
    <dgm:pt modelId="{C9DE34CA-5D5B-4DA5-B512-E3FCED6FACFD}" type="pres">
      <dgm:prSet presAssocID="{06874FDA-0677-42B3-8E30-A9FA4C0363FA}" presName="node" presStyleLbl="node1" presStyleIdx="2" presStyleCnt="6">
        <dgm:presLayoutVars>
          <dgm:bulletEnabled val="1"/>
        </dgm:presLayoutVars>
      </dgm:prSet>
      <dgm:spPr/>
    </dgm:pt>
    <dgm:pt modelId="{1610B67B-A3A6-4312-9616-B28D13B4B4D2}" type="pres">
      <dgm:prSet presAssocID="{E2313B2D-7101-476A-B7BB-C30E2076469B}" presName="sibTrans" presStyleLbl="sibTrans1D1" presStyleIdx="2" presStyleCnt="5"/>
      <dgm:spPr/>
    </dgm:pt>
    <dgm:pt modelId="{54A3B9FE-BCF3-4773-9292-B8BC82AF7478}" type="pres">
      <dgm:prSet presAssocID="{E2313B2D-7101-476A-B7BB-C30E2076469B}" presName="connectorText" presStyleLbl="sibTrans1D1" presStyleIdx="2" presStyleCnt="5"/>
      <dgm:spPr/>
    </dgm:pt>
    <dgm:pt modelId="{63E1B99A-CC7D-4632-9F11-394A0CF044BE}" type="pres">
      <dgm:prSet presAssocID="{E176489F-A22A-4333-A327-25DC89DF2B26}" presName="node" presStyleLbl="node1" presStyleIdx="3" presStyleCnt="6">
        <dgm:presLayoutVars>
          <dgm:bulletEnabled val="1"/>
        </dgm:presLayoutVars>
      </dgm:prSet>
      <dgm:spPr/>
    </dgm:pt>
    <dgm:pt modelId="{C0A0C474-91CF-4C87-B11F-1B0C83F4A92E}" type="pres">
      <dgm:prSet presAssocID="{D125DD72-8B96-4CC1-BC1E-A3A32508A3E1}" presName="sibTrans" presStyleLbl="sibTrans1D1" presStyleIdx="3" presStyleCnt="5"/>
      <dgm:spPr/>
    </dgm:pt>
    <dgm:pt modelId="{2F46DF11-88C1-44A2-87C1-67FE2D3E49C7}" type="pres">
      <dgm:prSet presAssocID="{D125DD72-8B96-4CC1-BC1E-A3A32508A3E1}" presName="connectorText" presStyleLbl="sibTrans1D1" presStyleIdx="3" presStyleCnt="5"/>
      <dgm:spPr/>
    </dgm:pt>
    <dgm:pt modelId="{4C1C5CF2-0CFD-4AE8-B282-8F9EF12481FA}" type="pres">
      <dgm:prSet presAssocID="{1950886E-302A-45F9-95ED-EDADEDB58FC7}" presName="node" presStyleLbl="node1" presStyleIdx="4" presStyleCnt="6">
        <dgm:presLayoutVars>
          <dgm:bulletEnabled val="1"/>
        </dgm:presLayoutVars>
      </dgm:prSet>
      <dgm:spPr/>
    </dgm:pt>
    <dgm:pt modelId="{FEFD7343-DD73-46AD-9B7A-96F4EC09546E}" type="pres">
      <dgm:prSet presAssocID="{9929828F-0565-42CC-9274-497F796E4C7D}" presName="sibTrans" presStyleLbl="sibTrans1D1" presStyleIdx="4" presStyleCnt="5"/>
      <dgm:spPr/>
    </dgm:pt>
    <dgm:pt modelId="{010BF65C-6E68-4AC5-8899-45F6E35E43FE}" type="pres">
      <dgm:prSet presAssocID="{9929828F-0565-42CC-9274-497F796E4C7D}" presName="connectorText" presStyleLbl="sibTrans1D1" presStyleIdx="4" presStyleCnt="5"/>
      <dgm:spPr/>
    </dgm:pt>
    <dgm:pt modelId="{E4050017-E0E5-40CD-AD73-70F7C8C5BB1A}" type="pres">
      <dgm:prSet presAssocID="{18F8E49A-2106-486D-BC5F-DE9F0380637F}" presName="node" presStyleLbl="node1" presStyleIdx="5" presStyleCnt="6">
        <dgm:presLayoutVars>
          <dgm:bulletEnabled val="1"/>
        </dgm:presLayoutVars>
      </dgm:prSet>
      <dgm:spPr/>
    </dgm:pt>
  </dgm:ptLst>
  <dgm:cxnLst>
    <dgm:cxn modelId="{59CCF21D-9846-4864-8B53-B04F13254A76}" type="presOf" srcId="{87A5697C-5E1D-42CE-858B-2E55EBA07935}" destId="{3D1F609C-436D-489F-8CFE-393D91C6EF68}" srcOrd="0" destOrd="0" presId="urn:microsoft.com/office/officeart/2016/7/layout/RepeatingBendingProcessNew"/>
    <dgm:cxn modelId="{8D1EB02B-A38C-49BC-BB68-183505C22244}" type="presOf" srcId="{C0E5F416-8360-4C51-9B25-0838270FD6F6}" destId="{A58C9CEA-1E50-4833-A716-A40FA430ED07}" srcOrd="1" destOrd="0" presId="urn:microsoft.com/office/officeart/2016/7/layout/RepeatingBendingProcessNew"/>
    <dgm:cxn modelId="{27F8BB2F-7A4C-4253-91A0-B4A2B2CE6549}" type="presOf" srcId="{E2313B2D-7101-476A-B7BB-C30E2076469B}" destId="{1610B67B-A3A6-4312-9616-B28D13B4B4D2}" srcOrd="0" destOrd="0" presId="urn:microsoft.com/office/officeart/2016/7/layout/RepeatingBendingProcessNew"/>
    <dgm:cxn modelId="{16F04931-580E-4C51-B7C8-9E336FB576E1}" type="presOf" srcId="{9929828F-0565-42CC-9274-497F796E4C7D}" destId="{FEFD7343-DD73-46AD-9B7A-96F4EC09546E}" srcOrd="0" destOrd="0" presId="urn:microsoft.com/office/officeart/2016/7/layout/RepeatingBendingProcessNew"/>
    <dgm:cxn modelId="{2FB2D735-2F5F-469E-AB89-2E4A0CEAE532}" type="presOf" srcId="{6493803B-BF0E-4B6C-A9DC-1DC310A717FA}" destId="{BCDB2598-B147-4325-B01A-FC6E0CAD78D7}" srcOrd="1" destOrd="0" presId="urn:microsoft.com/office/officeart/2016/7/layout/RepeatingBendingProcessNew"/>
    <dgm:cxn modelId="{BD638C43-AB03-4C37-96E2-E542184759C4}" srcId="{87A5697C-5E1D-42CE-858B-2E55EBA07935}" destId="{E176489F-A22A-4333-A327-25DC89DF2B26}" srcOrd="3" destOrd="0" parTransId="{AA89E9FC-DC6A-4164-8F7D-918CA687F27D}" sibTransId="{D125DD72-8B96-4CC1-BC1E-A3A32508A3E1}"/>
    <dgm:cxn modelId="{E59F4144-D8CD-43B4-8E3B-D96AC2C8BE20}" type="presOf" srcId="{E176489F-A22A-4333-A327-25DC89DF2B26}" destId="{63E1B99A-CC7D-4632-9F11-394A0CF044BE}" srcOrd="0" destOrd="0" presId="urn:microsoft.com/office/officeart/2016/7/layout/RepeatingBendingProcessNew"/>
    <dgm:cxn modelId="{6D272745-46FE-451D-A0CE-CB97F37AC357}" srcId="{87A5697C-5E1D-42CE-858B-2E55EBA07935}" destId="{06874FDA-0677-42B3-8E30-A9FA4C0363FA}" srcOrd="2" destOrd="0" parTransId="{38A3BBE1-14E5-4A0D-AA4C-949D1B78632E}" sibTransId="{E2313B2D-7101-476A-B7BB-C30E2076469B}"/>
    <dgm:cxn modelId="{82DEB26F-9729-4F72-8BA9-B57CDA47CBA7}" srcId="{87A5697C-5E1D-42CE-858B-2E55EBA07935}" destId="{BB149989-14B8-4734-AD49-A56F05B26D7E}" srcOrd="0" destOrd="0" parTransId="{39812D59-E765-436D-9FD1-20C6361F9967}" sibTransId="{C0E5F416-8360-4C51-9B25-0838270FD6F6}"/>
    <dgm:cxn modelId="{F46D3C72-46F2-4748-8E7C-1713684CED7D}" type="presOf" srcId="{1950886E-302A-45F9-95ED-EDADEDB58FC7}" destId="{4C1C5CF2-0CFD-4AE8-B282-8F9EF12481FA}" srcOrd="0" destOrd="0" presId="urn:microsoft.com/office/officeart/2016/7/layout/RepeatingBendingProcessNew"/>
    <dgm:cxn modelId="{6DFE609D-9013-442D-B037-6485471BA4F5}" type="presOf" srcId="{BB149989-14B8-4734-AD49-A56F05B26D7E}" destId="{1BC03BE4-4C93-47AB-A886-6BD8007C3080}" srcOrd="0" destOrd="0" presId="urn:microsoft.com/office/officeart/2016/7/layout/RepeatingBendingProcessNew"/>
    <dgm:cxn modelId="{FDEF249E-64C8-4A5E-AD1C-41558551D2EC}" type="presOf" srcId="{E2313B2D-7101-476A-B7BB-C30E2076469B}" destId="{54A3B9FE-BCF3-4773-9292-B8BC82AF7478}" srcOrd="1" destOrd="0" presId="urn:microsoft.com/office/officeart/2016/7/layout/RepeatingBendingProcessNew"/>
    <dgm:cxn modelId="{689E3CA5-D2B4-46F2-9C6F-C1EB6363F4C1}" srcId="{87A5697C-5E1D-42CE-858B-2E55EBA07935}" destId="{9C03B406-854D-4B87-AD24-70303F4D9A3D}" srcOrd="1" destOrd="0" parTransId="{290C7C71-C4BE-495D-997E-BC6F0DAB3A06}" sibTransId="{6493803B-BF0E-4B6C-A9DC-1DC310A717FA}"/>
    <dgm:cxn modelId="{401E41A8-9DF8-4281-9968-5588D4FE54C8}" type="presOf" srcId="{D125DD72-8B96-4CC1-BC1E-A3A32508A3E1}" destId="{C0A0C474-91CF-4C87-B11F-1B0C83F4A92E}" srcOrd="0" destOrd="0" presId="urn:microsoft.com/office/officeart/2016/7/layout/RepeatingBendingProcessNew"/>
    <dgm:cxn modelId="{A24148AD-7DE8-44DF-8F78-4B83649D9885}" type="presOf" srcId="{6493803B-BF0E-4B6C-A9DC-1DC310A717FA}" destId="{9848B577-BF6F-47D8-96BE-C7AC11960B6E}" srcOrd="0" destOrd="0" presId="urn:microsoft.com/office/officeart/2016/7/layout/RepeatingBendingProcessNew"/>
    <dgm:cxn modelId="{2DF7E0C3-436C-474C-8DDB-A9B8FFCEE0A7}" type="presOf" srcId="{06874FDA-0677-42B3-8E30-A9FA4C0363FA}" destId="{C9DE34CA-5D5B-4DA5-B512-E3FCED6FACFD}" srcOrd="0" destOrd="0" presId="urn:microsoft.com/office/officeart/2016/7/layout/RepeatingBendingProcessNew"/>
    <dgm:cxn modelId="{3AD9D6C5-E54B-42F9-AEF3-FB57F5EDAE80}" type="presOf" srcId="{C0E5F416-8360-4C51-9B25-0838270FD6F6}" destId="{C12B5DA6-2F5E-45FD-A83D-0582B79D772F}" srcOrd="0" destOrd="0" presId="urn:microsoft.com/office/officeart/2016/7/layout/RepeatingBendingProcessNew"/>
    <dgm:cxn modelId="{FEC878C7-089E-4467-AB72-6A594A5EBE41}" type="presOf" srcId="{9C03B406-854D-4B87-AD24-70303F4D9A3D}" destId="{3F17DE2E-2FAD-41EE-AFB6-72DF4674BB3E}" srcOrd="0" destOrd="0" presId="urn:microsoft.com/office/officeart/2016/7/layout/RepeatingBendingProcessNew"/>
    <dgm:cxn modelId="{7603ACCC-FED2-46C6-B0B2-E1FC4D31EEF6}" srcId="{87A5697C-5E1D-42CE-858B-2E55EBA07935}" destId="{1950886E-302A-45F9-95ED-EDADEDB58FC7}" srcOrd="4" destOrd="0" parTransId="{B29CBD80-CED8-41F2-BF5F-754655D79620}" sibTransId="{9929828F-0565-42CC-9274-497F796E4C7D}"/>
    <dgm:cxn modelId="{22EB39CE-D6CF-40C2-90E4-8D438D378F78}" type="presOf" srcId="{9929828F-0565-42CC-9274-497F796E4C7D}" destId="{010BF65C-6E68-4AC5-8899-45F6E35E43FE}" srcOrd="1" destOrd="0" presId="urn:microsoft.com/office/officeart/2016/7/layout/RepeatingBendingProcessNew"/>
    <dgm:cxn modelId="{043924D3-A20D-4DC0-9DC7-EFE218D8A883}" srcId="{87A5697C-5E1D-42CE-858B-2E55EBA07935}" destId="{18F8E49A-2106-486D-BC5F-DE9F0380637F}" srcOrd="5" destOrd="0" parTransId="{DA8C000E-08F0-44F5-8683-57B4DF5FBDC2}" sibTransId="{D59243A2-4BC2-4F79-8DEE-DF1A79D670AA}"/>
    <dgm:cxn modelId="{C7CBDDD6-8F60-4C8E-90EE-16F2910A620E}" type="presOf" srcId="{18F8E49A-2106-486D-BC5F-DE9F0380637F}" destId="{E4050017-E0E5-40CD-AD73-70F7C8C5BB1A}" srcOrd="0" destOrd="0" presId="urn:microsoft.com/office/officeart/2016/7/layout/RepeatingBendingProcessNew"/>
    <dgm:cxn modelId="{4F6B7FF5-8DCF-45DE-A2BC-CDC6896D26CA}" type="presOf" srcId="{D125DD72-8B96-4CC1-BC1E-A3A32508A3E1}" destId="{2F46DF11-88C1-44A2-87C1-67FE2D3E49C7}" srcOrd="1" destOrd="0" presId="urn:microsoft.com/office/officeart/2016/7/layout/RepeatingBendingProcessNew"/>
    <dgm:cxn modelId="{F13C9720-7839-4F1C-9127-2BBE9FC6BDB9}" type="presParOf" srcId="{3D1F609C-436D-489F-8CFE-393D91C6EF68}" destId="{1BC03BE4-4C93-47AB-A886-6BD8007C3080}" srcOrd="0" destOrd="0" presId="urn:microsoft.com/office/officeart/2016/7/layout/RepeatingBendingProcessNew"/>
    <dgm:cxn modelId="{F5A89B25-615D-4FBB-A903-5FF95DEBBA47}" type="presParOf" srcId="{3D1F609C-436D-489F-8CFE-393D91C6EF68}" destId="{C12B5DA6-2F5E-45FD-A83D-0582B79D772F}" srcOrd="1" destOrd="0" presId="urn:microsoft.com/office/officeart/2016/7/layout/RepeatingBendingProcessNew"/>
    <dgm:cxn modelId="{2AE6E866-FE73-49E3-B852-C543CE8465D9}" type="presParOf" srcId="{C12B5DA6-2F5E-45FD-A83D-0582B79D772F}" destId="{A58C9CEA-1E50-4833-A716-A40FA430ED07}" srcOrd="0" destOrd="0" presId="urn:microsoft.com/office/officeart/2016/7/layout/RepeatingBendingProcessNew"/>
    <dgm:cxn modelId="{95B1F260-D498-4083-97C9-F22013A098C5}" type="presParOf" srcId="{3D1F609C-436D-489F-8CFE-393D91C6EF68}" destId="{3F17DE2E-2FAD-41EE-AFB6-72DF4674BB3E}" srcOrd="2" destOrd="0" presId="urn:microsoft.com/office/officeart/2016/7/layout/RepeatingBendingProcessNew"/>
    <dgm:cxn modelId="{1D2DBD60-ABF8-41EB-A2E7-A7AA6E7676E2}" type="presParOf" srcId="{3D1F609C-436D-489F-8CFE-393D91C6EF68}" destId="{9848B577-BF6F-47D8-96BE-C7AC11960B6E}" srcOrd="3" destOrd="0" presId="urn:microsoft.com/office/officeart/2016/7/layout/RepeatingBendingProcessNew"/>
    <dgm:cxn modelId="{B21C8622-2D3F-4104-9706-575423566C74}" type="presParOf" srcId="{9848B577-BF6F-47D8-96BE-C7AC11960B6E}" destId="{BCDB2598-B147-4325-B01A-FC6E0CAD78D7}" srcOrd="0" destOrd="0" presId="urn:microsoft.com/office/officeart/2016/7/layout/RepeatingBendingProcessNew"/>
    <dgm:cxn modelId="{DEBC448A-139F-442B-93F6-DA21B4C7D829}" type="presParOf" srcId="{3D1F609C-436D-489F-8CFE-393D91C6EF68}" destId="{C9DE34CA-5D5B-4DA5-B512-E3FCED6FACFD}" srcOrd="4" destOrd="0" presId="urn:microsoft.com/office/officeart/2016/7/layout/RepeatingBendingProcessNew"/>
    <dgm:cxn modelId="{BF3A7CD2-0554-40AC-A7DC-0D5280560883}" type="presParOf" srcId="{3D1F609C-436D-489F-8CFE-393D91C6EF68}" destId="{1610B67B-A3A6-4312-9616-B28D13B4B4D2}" srcOrd="5" destOrd="0" presId="urn:microsoft.com/office/officeart/2016/7/layout/RepeatingBendingProcessNew"/>
    <dgm:cxn modelId="{B4F2973D-AA5D-44EE-86AE-2B63D535EE5C}" type="presParOf" srcId="{1610B67B-A3A6-4312-9616-B28D13B4B4D2}" destId="{54A3B9FE-BCF3-4773-9292-B8BC82AF7478}" srcOrd="0" destOrd="0" presId="urn:microsoft.com/office/officeart/2016/7/layout/RepeatingBendingProcessNew"/>
    <dgm:cxn modelId="{EC4861FA-6C2D-420D-B022-8473852652C9}" type="presParOf" srcId="{3D1F609C-436D-489F-8CFE-393D91C6EF68}" destId="{63E1B99A-CC7D-4632-9F11-394A0CF044BE}" srcOrd="6" destOrd="0" presId="urn:microsoft.com/office/officeart/2016/7/layout/RepeatingBendingProcessNew"/>
    <dgm:cxn modelId="{6D066D69-D755-445B-9A2F-91FC365D5678}" type="presParOf" srcId="{3D1F609C-436D-489F-8CFE-393D91C6EF68}" destId="{C0A0C474-91CF-4C87-B11F-1B0C83F4A92E}" srcOrd="7" destOrd="0" presId="urn:microsoft.com/office/officeart/2016/7/layout/RepeatingBendingProcessNew"/>
    <dgm:cxn modelId="{3C3D5048-57F7-46D7-8285-C036F9D301FD}" type="presParOf" srcId="{C0A0C474-91CF-4C87-B11F-1B0C83F4A92E}" destId="{2F46DF11-88C1-44A2-87C1-67FE2D3E49C7}" srcOrd="0" destOrd="0" presId="urn:microsoft.com/office/officeart/2016/7/layout/RepeatingBendingProcessNew"/>
    <dgm:cxn modelId="{9B7F9FBB-BC33-4C73-BC09-0081994CB348}" type="presParOf" srcId="{3D1F609C-436D-489F-8CFE-393D91C6EF68}" destId="{4C1C5CF2-0CFD-4AE8-B282-8F9EF12481FA}" srcOrd="8" destOrd="0" presId="urn:microsoft.com/office/officeart/2016/7/layout/RepeatingBendingProcessNew"/>
    <dgm:cxn modelId="{EBB3ED7F-7F37-4027-AD57-B476CBC9C815}" type="presParOf" srcId="{3D1F609C-436D-489F-8CFE-393D91C6EF68}" destId="{FEFD7343-DD73-46AD-9B7A-96F4EC09546E}" srcOrd="9" destOrd="0" presId="urn:microsoft.com/office/officeart/2016/7/layout/RepeatingBendingProcessNew"/>
    <dgm:cxn modelId="{DE75D3F5-7324-420B-B19A-CED938C860EC}" type="presParOf" srcId="{FEFD7343-DD73-46AD-9B7A-96F4EC09546E}" destId="{010BF65C-6E68-4AC5-8899-45F6E35E43FE}" srcOrd="0" destOrd="0" presId="urn:microsoft.com/office/officeart/2016/7/layout/RepeatingBendingProcessNew"/>
    <dgm:cxn modelId="{0EEC0492-352F-4C22-9941-53AD99A520FF}" type="presParOf" srcId="{3D1F609C-436D-489F-8CFE-393D91C6EF68}" destId="{E4050017-E0E5-40CD-AD73-70F7C8C5BB1A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2B5DA6-2F5E-45FD-A83D-0582B79D772F}">
      <dsp:nvSpPr>
        <dsp:cNvPr id="0" name=""/>
        <dsp:cNvSpPr/>
      </dsp:nvSpPr>
      <dsp:spPr>
        <a:xfrm>
          <a:off x="1609303" y="882860"/>
          <a:ext cx="3383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8348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69254" y="926734"/>
        <a:ext cx="18447" cy="3693"/>
      </dsp:txXfrm>
    </dsp:sp>
    <dsp:sp modelId="{1BC03BE4-4C93-47AB-A886-6BD8007C3080}">
      <dsp:nvSpPr>
        <dsp:cNvPr id="0" name=""/>
        <dsp:cNvSpPr/>
      </dsp:nvSpPr>
      <dsp:spPr>
        <a:xfrm>
          <a:off x="6978" y="447343"/>
          <a:ext cx="1604125" cy="962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603" tIns="82508" rIns="78603" bIns="8250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Κοινές ενέργειες που αντιμετωπίζει το παιδί, τη ζωή του</a:t>
          </a:r>
        </a:p>
      </dsp:txBody>
      <dsp:txXfrm>
        <a:off x="6978" y="447343"/>
        <a:ext cx="1604125" cy="962475"/>
      </dsp:txXfrm>
    </dsp:sp>
    <dsp:sp modelId="{9848B577-BF6F-47D8-96BE-C7AC11960B6E}">
      <dsp:nvSpPr>
        <dsp:cNvPr id="0" name=""/>
        <dsp:cNvSpPr/>
      </dsp:nvSpPr>
      <dsp:spPr>
        <a:xfrm>
          <a:off x="3582378" y="882860"/>
          <a:ext cx="3383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8348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42328" y="926734"/>
        <a:ext cx="18447" cy="3693"/>
      </dsp:txXfrm>
    </dsp:sp>
    <dsp:sp modelId="{3F17DE2E-2FAD-41EE-AFB6-72DF4674BB3E}">
      <dsp:nvSpPr>
        <dsp:cNvPr id="0" name=""/>
        <dsp:cNvSpPr/>
      </dsp:nvSpPr>
      <dsp:spPr>
        <a:xfrm>
          <a:off x="1980052" y="447343"/>
          <a:ext cx="1604125" cy="962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603" tIns="82508" rIns="78603" bIns="82508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Βοήθεια </a:t>
          </a:r>
          <a:r>
            <a:rPr lang="en-US" sz="1200" kern="1200">
              <a:latin typeface="Seaford Display"/>
            </a:rPr>
            <a:t>του παιδιού</a:t>
          </a:r>
          <a:r>
            <a:rPr lang="en-US" sz="1200" kern="1200"/>
            <a:t> σε καθημερινά προβλήματα</a:t>
          </a:r>
        </a:p>
      </dsp:txBody>
      <dsp:txXfrm>
        <a:off x="1980052" y="447343"/>
        <a:ext cx="1604125" cy="962475"/>
      </dsp:txXfrm>
    </dsp:sp>
    <dsp:sp modelId="{1610B67B-A3A6-4312-9616-B28D13B4B4D2}">
      <dsp:nvSpPr>
        <dsp:cNvPr id="0" name=""/>
        <dsp:cNvSpPr/>
      </dsp:nvSpPr>
      <dsp:spPr>
        <a:xfrm>
          <a:off x="809041" y="1408018"/>
          <a:ext cx="3946148" cy="338348"/>
        </a:xfrm>
        <a:custGeom>
          <a:avLst/>
          <a:gdLst/>
          <a:ahLst/>
          <a:cxnLst/>
          <a:rect l="0" t="0" r="0" b="0"/>
          <a:pathLst>
            <a:path>
              <a:moveTo>
                <a:pt x="3946148" y="0"/>
              </a:moveTo>
              <a:lnTo>
                <a:pt x="3946148" y="186274"/>
              </a:lnTo>
              <a:lnTo>
                <a:pt x="0" y="186274"/>
              </a:lnTo>
              <a:lnTo>
                <a:pt x="0" y="338348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683031" y="1575346"/>
        <a:ext cx="198167" cy="3693"/>
      </dsp:txXfrm>
    </dsp:sp>
    <dsp:sp modelId="{C9DE34CA-5D5B-4DA5-B512-E3FCED6FACFD}">
      <dsp:nvSpPr>
        <dsp:cNvPr id="0" name=""/>
        <dsp:cNvSpPr/>
      </dsp:nvSpPr>
      <dsp:spPr>
        <a:xfrm>
          <a:off x="3953127" y="447343"/>
          <a:ext cx="1604125" cy="962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603" tIns="82508" rIns="78603" bIns="82508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Μετάβαση </a:t>
          </a:r>
          <a:r>
            <a:rPr lang="en-US" sz="1200" kern="1200">
              <a:latin typeface="Seaford Display"/>
            </a:rPr>
            <a:t>του παιδιού</a:t>
          </a:r>
          <a:r>
            <a:rPr lang="en-US" sz="1200" kern="1200"/>
            <a:t> απ’ το σπίτι στο σχολείο = Εύκολη</a:t>
          </a:r>
        </a:p>
      </dsp:txBody>
      <dsp:txXfrm>
        <a:off x="3953127" y="447343"/>
        <a:ext cx="1604125" cy="962475"/>
      </dsp:txXfrm>
    </dsp:sp>
    <dsp:sp modelId="{C0A0C474-91CF-4C87-B11F-1B0C83F4A92E}">
      <dsp:nvSpPr>
        <dsp:cNvPr id="0" name=""/>
        <dsp:cNvSpPr/>
      </dsp:nvSpPr>
      <dsp:spPr>
        <a:xfrm>
          <a:off x="1609303" y="2214285"/>
          <a:ext cx="3383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8348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69254" y="2258158"/>
        <a:ext cx="18447" cy="3693"/>
      </dsp:txXfrm>
    </dsp:sp>
    <dsp:sp modelId="{63E1B99A-CC7D-4632-9F11-394A0CF044BE}">
      <dsp:nvSpPr>
        <dsp:cNvPr id="0" name=""/>
        <dsp:cNvSpPr/>
      </dsp:nvSpPr>
      <dsp:spPr>
        <a:xfrm>
          <a:off x="6978" y="1778767"/>
          <a:ext cx="1604125" cy="962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603" tIns="82508" rIns="78603" bIns="8250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Εξελικτική ανασυγκρότηση της κοινωνίας</a:t>
          </a:r>
        </a:p>
      </dsp:txBody>
      <dsp:txXfrm>
        <a:off x="6978" y="1778767"/>
        <a:ext cx="1604125" cy="962475"/>
      </dsp:txXfrm>
    </dsp:sp>
    <dsp:sp modelId="{FEFD7343-DD73-46AD-9B7A-96F4EC09546E}">
      <dsp:nvSpPr>
        <dsp:cNvPr id="0" name=""/>
        <dsp:cNvSpPr/>
      </dsp:nvSpPr>
      <dsp:spPr>
        <a:xfrm>
          <a:off x="3582378" y="2214285"/>
          <a:ext cx="3383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8348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42328" y="2258158"/>
        <a:ext cx="18447" cy="3693"/>
      </dsp:txXfrm>
    </dsp:sp>
    <dsp:sp modelId="{4C1C5CF2-0CFD-4AE8-B282-8F9EF12481FA}">
      <dsp:nvSpPr>
        <dsp:cNvPr id="0" name=""/>
        <dsp:cNvSpPr/>
      </dsp:nvSpPr>
      <dsp:spPr>
        <a:xfrm>
          <a:off x="1980052" y="1778767"/>
          <a:ext cx="1604125" cy="962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603" tIns="82508" rIns="78603" bIns="8250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Εξάλειψη βίας</a:t>
          </a:r>
        </a:p>
      </dsp:txBody>
      <dsp:txXfrm>
        <a:off x="1980052" y="1778767"/>
        <a:ext cx="1604125" cy="962475"/>
      </dsp:txXfrm>
    </dsp:sp>
    <dsp:sp modelId="{E4050017-E0E5-40CD-AD73-70F7C8C5BB1A}">
      <dsp:nvSpPr>
        <dsp:cNvPr id="0" name=""/>
        <dsp:cNvSpPr/>
      </dsp:nvSpPr>
      <dsp:spPr>
        <a:xfrm>
          <a:off x="3953127" y="1778767"/>
          <a:ext cx="1604125" cy="962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603" tIns="82508" rIns="78603" bIns="8250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Οργάνωση σχολικής ζωής με βάση την κοινωνική ζωή =&gt; Σχολείο = κατοικία παιδιού</a:t>
          </a:r>
        </a:p>
      </dsp:txBody>
      <dsp:txXfrm>
        <a:off x="3953127" y="1778767"/>
        <a:ext cx="1604125" cy="9624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1D227D51-204B-ED48-AF9A-0BE9633FE04A}"/>
              </a:ext>
            </a:extLst>
          </p:cNvPr>
          <p:cNvSpPr/>
          <p:nvPr/>
        </p:nvSpPr>
        <p:spPr>
          <a:xfrm>
            <a:off x="5224243" y="1096772"/>
            <a:ext cx="6503180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57A23F45-CDAE-8A40-8DE7-92A0BBC119B7}"/>
              </a:ext>
            </a:extLst>
          </p:cNvPr>
          <p:cNvSpPr/>
          <p:nvPr/>
        </p:nvSpPr>
        <p:spPr>
          <a:xfrm>
            <a:off x="501681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8546383-CCC4-544B-B0D8-DE78DE39BB78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5D1728-714F-2942-A0D1-82FF9419B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106" y="1625608"/>
            <a:ext cx="8035342" cy="2722164"/>
          </a:xfrm>
        </p:spPr>
        <p:txBody>
          <a:bodyPr anchor="b"/>
          <a:lstStyle>
            <a:lvl1pPr algn="l">
              <a:defRPr sz="8000" spc="-1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072D4-1496-3347-BBF8-5879DF263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106" y="4466845"/>
            <a:ext cx="8035342" cy="88290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FC724-B499-364B-AEB5-B6517F6A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7105" y="5708747"/>
            <a:ext cx="3882843" cy="365125"/>
          </a:xfrm>
        </p:spPr>
        <p:txBody>
          <a:bodyPr/>
          <a:lstStyle>
            <a:lvl1pPr>
              <a:defRPr sz="1400"/>
            </a:lvl1pPr>
          </a:lstStyle>
          <a:p>
            <a:fld id="{73C3BD54-29B9-3D42-B178-776ED395AA85}" type="datetimeFigureOut">
              <a:rPr lang="en-US" smtClean="0"/>
              <a:pPr/>
              <a:t>1/7/2025</a:t>
            </a:fld>
            <a:endParaRPr lang="en-US" sz="14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3889C-A4E9-B24E-818F-46A1124C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0F50F-250E-6D45-AEBC-2573FED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350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9F6C0E12-251D-EA44-BF81-4ABDFBB94321}"/>
              </a:ext>
            </a:extLst>
          </p:cNvPr>
          <p:cNvSpPr/>
          <p:nvPr/>
        </p:nvSpPr>
        <p:spPr>
          <a:xfrm>
            <a:off x="7087169" y="1096772"/>
            <a:ext cx="465222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DC5FF4-095A-114E-87B6-73C7ADFF9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1E6EC9-9650-2042-8581-5B4082F94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A0800-B373-3B40-B187-30AFE44CD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A4C1C-C790-B449-8C06-78E8303F9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3E620-F86B-F447-AB06-DDAB3919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0487CB5-43E0-974C-9DDC-252A8A37107F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E9CB83EF-4143-5A45-9B3A-9E70DD50253B}"/>
              </a:ext>
            </a:extLst>
          </p:cNvPr>
          <p:cNvSpPr/>
          <p:nvPr/>
        </p:nvSpPr>
        <p:spPr>
          <a:xfrm>
            <a:off x="11415183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78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9DF801-FF8E-6247-9065-D9304CD60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55667" y="1204722"/>
            <a:ext cx="1853360" cy="467664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0E2615-7E4D-AB47-ACE6-236D716D7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3667" y="1204722"/>
            <a:ext cx="8274047" cy="46969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F0223-5AC9-374E-BD0C-344F67E2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EDD42-54A1-E648-8829-140EC4C57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FDF8F-8DBC-8A47-8000-5BA35DF9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2CE2A98-5154-A544-BE2A-FDC0811C19A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C4EC832-8181-5643-8A62-117E43F0E498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24AF3281-BC22-374D-A461-8B3181F600AA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147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9F291BE0-7A7E-D04F-974F-9F4577FB2F46}"/>
              </a:ext>
            </a:extLst>
          </p:cNvPr>
          <p:cNvSpPr/>
          <p:nvPr/>
        </p:nvSpPr>
        <p:spPr>
          <a:xfrm>
            <a:off x="6163735" y="1096772"/>
            <a:ext cx="557106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BD33FF1F-6094-0B4A-A3E4-6B0D9283DB44}"/>
              </a:ext>
            </a:extLst>
          </p:cNvPr>
          <p:cNvSpPr/>
          <p:nvPr/>
        </p:nvSpPr>
        <p:spPr>
          <a:xfrm>
            <a:off x="11529484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78A6D9C-C7A5-414B-8CB7-E31470D7D28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1D850E-6310-C04D-8CAC-B7FA9F33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B7FB3-5DFC-6547-9567-C0ABE874C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7D2DB-A7B1-204E-8416-E938952BC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24BA1-E2D0-1E4B-9DB3-664FE2733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E64B2-36E4-5A4E-A78A-A629829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878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C97F6C6D-13AE-FD40-841C-4AB96460C390}"/>
              </a:ext>
            </a:extLst>
          </p:cNvPr>
          <p:cNvSpPr/>
          <p:nvPr/>
        </p:nvSpPr>
        <p:spPr>
          <a:xfrm>
            <a:off x="4291015" y="1096772"/>
            <a:ext cx="7436404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24E27617-2112-2342-9FF1-39F2A241CCCC}"/>
              </a:ext>
            </a:extLst>
          </p:cNvPr>
          <p:cNvSpPr/>
          <p:nvPr/>
        </p:nvSpPr>
        <p:spPr>
          <a:xfrm>
            <a:off x="408637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33CE582-7AFE-D048-B5BC-212A12A28F25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9EAEF4-E84F-CF40-B27B-01E1D2AFC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1881951"/>
            <a:ext cx="7335836" cy="1987707"/>
          </a:xfrm>
        </p:spPr>
        <p:txBody>
          <a:bodyPr anchor="b"/>
          <a:lstStyle>
            <a:lvl1pPr>
              <a:defRPr sz="6000" spc="-1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7B7E1-CC48-2441-975D-F1A5412B8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3869661"/>
            <a:ext cx="7335836" cy="94846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26218-1FCF-7A4D-B138-D1B1DE91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84204-038C-FD4B-8E1C-0A9967BF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59AB9-E1C6-C841-B423-FD2BB13C3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47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B057A-C120-5E4E-BB74-223EB6D00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EB7BE-6258-C84C-8242-9865D1361C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5111" y="2691637"/>
            <a:ext cx="4946643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D23CD-80DB-5740-AE68-76414CA31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6903" y="2691637"/>
            <a:ext cx="4946639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E0921-9102-1440-B315-778888723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7802F-1937-2F43-8FF4-846135D6F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609C72-E794-4F4F-8E09-D4883EED7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FEFA3E2-0F30-664C-AAE4-DE6526B5C71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C3D7AFF-BC7E-BA41-9C64-B5F9619C0EA1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671D2311-E9B8-F041-A7B8-D5696903F22A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0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9CA91-F119-0244-888A-95539A84D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10" y="1204721"/>
            <a:ext cx="8266175" cy="14447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A3EAC-4422-D548-8D7F-E9944566F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11" y="2691638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40CA2-88A9-CC42-A375-8B87E47CC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111" y="3515550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5F960C-714E-2E4A-8141-A88F38274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76866" y="2691162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97BC24-C907-EC4B-872D-17429A6577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76866" y="3515074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E2A045-4283-3C47-B125-68CF3B19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C25BC-2C98-574D-BCCD-E36CAB07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A5C95A-7789-E042-8471-D442D9BB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DF1BA5B-EDD8-B648-8A3E-E2B3570B1EA0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7476360-629C-DE48-85B7-F4BE6CC457D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ross 13">
            <a:extLst>
              <a:ext uri="{FF2B5EF4-FFF2-40B4-BE49-F238E27FC236}">
                <a16:creationId xmlns:a16="http://schemas.microsoft.com/office/drawing/2014/main" id="{C5F6C588-FC1B-3147-AFA1-CD7D76C5AEAC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1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15401-5318-7045-8AE3-B1A99F2D8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E2F55F-EB76-AE49-B554-12B65B636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CB6E6E-D81E-C44A-AC54-CBE0134C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E025B9-9F46-3049-9977-0119B96D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5760068-EADA-2B4B-9819-CF981184FAE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1DA7622-137E-184A-A93C-8DBB10318AE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Cross 8">
            <a:extLst>
              <a:ext uri="{FF2B5EF4-FFF2-40B4-BE49-F238E27FC236}">
                <a16:creationId xmlns:a16="http://schemas.microsoft.com/office/drawing/2014/main" id="{54FB0990-6F8D-B048-8309-19B0D1A41033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7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AF81DD-2B1F-3444-8023-DD52318F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927EE3-DAA3-D948-B8FD-48417540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532D4-FFBF-6C47-A6C9-D55196D91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B8D5541-7726-BA46-8BFA-BF6AA8D42BD7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ross 47">
            <a:extLst>
              <a:ext uri="{FF2B5EF4-FFF2-40B4-BE49-F238E27FC236}">
                <a16:creationId xmlns:a16="http://schemas.microsoft.com/office/drawing/2014/main" id="{97F434CF-7503-CE4F-8426-C312C6315AD0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EDBFB2F-FE34-E349-9484-C275FBE3161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2DCFD-BEE6-AC49-BABD-D8B89C3B6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DE035-8260-4443-B1D9-A9C8D5840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813" y="1508252"/>
            <a:ext cx="5606518" cy="40458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1AA53-7507-D04B-9B8E-6A4F7122E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68295"/>
            <a:ext cx="4114800" cy="31858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6E11F-3003-0745-ACAB-FAA4E676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C11A6-59AC-FE45-8A1C-9DDC0058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6F51E-1A94-034C-BBEE-C26A3AF0E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0B7D330-76C0-224C-9C3C-27C4D2B0DDB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5464D55-5C51-844B-A38A-8143590FB934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FD988250-C554-DE44-B887-57D0B2AA8E37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0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86C7C-36AD-9A4E-8524-8F44E8839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15248-4C80-3348-A8A9-6C9F5D32FC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31151" y="1096772"/>
            <a:ext cx="6096270" cy="576122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B3083-CA16-C54A-B130-7BEE6DF9D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70666"/>
            <a:ext cx="4114800" cy="318346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C6EB5-D7D1-E247-B9D7-D319E5AA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BF6CC-F5C4-9847-BADB-8B7441C8F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63FE4-B2F5-7741-B517-533F1C98C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‹#›</a:t>
            </a:fld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B80A771-7D8E-0F4A-93A3-B977667D338E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C9320FA-0E3A-2749-9085-DF30FA26F4BD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5A3DF5D0-8A2C-A049-9132-EE1EF7D014D4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4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952BFD-D607-6845-9C7B-1C8D3B4EE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1"/>
            <a:ext cx="8267296" cy="1446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B52FF-3B04-8245-BF0B-89C9E2933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691638"/>
            <a:ext cx="8267296" cy="3188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99BFE-CBDD-C344-A21E-44A52F11B6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5149" y="594969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 smtClean="0">
                <a:latin typeface="+mn-lt"/>
              </a:defRPr>
            </a:lvl1pPr>
          </a:lstStyle>
          <a:p>
            <a:fld id="{73C3BD54-29B9-3D42-B178-776ED395AA85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71C0-3DCE-0743-946F-C7540DD78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543179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32ADB-4517-194F-8B4B-A9D26B3C0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3024" y="511175"/>
            <a:ext cx="914400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10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System Font Regular"/>
        <a:buChar char="–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CA2C65D-0168-1245-86C8-62A8A6F7B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631151" y="1625608"/>
            <a:ext cx="5940470" cy="2722164"/>
          </a:xfrm>
        </p:spPr>
        <p:txBody>
          <a:bodyPr>
            <a:normAutofit fontScale="90000"/>
          </a:bodyPr>
          <a:lstStyle/>
          <a:p>
            <a:r>
              <a:rPr lang="el-GR" sz="4900" dirty="0" err="1"/>
              <a:t>John</a:t>
            </a:r>
            <a:r>
              <a:rPr lang="el-GR" sz="4900" dirty="0"/>
              <a:t> </a:t>
            </a:r>
            <a:r>
              <a:rPr lang="el-GR" sz="4900" dirty="0" err="1"/>
              <a:t>Dewey</a:t>
            </a:r>
            <a:r>
              <a:rPr lang="el-GR" sz="4900" dirty="0"/>
              <a:t> (1859-1952): </a:t>
            </a:r>
            <a:br>
              <a:rPr lang="el-GR" sz="4900" dirty="0"/>
            </a:br>
            <a:r>
              <a:rPr lang="el-GR" sz="4900" dirty="0"/>
              <a:t>Εμπειρική μάθηση και ‘‘</a:t>
            </a:r>
            <a:r>
              <a:rPr lang="el-GR" sz="4900" dirty="0" err="1"/>
              <a:t>Learning</a:t>
            </a:r>
            <a:r>
              <a:rPr lang="el-GR" sz="4900" dirty="0"/>
              <a:t> </a:t>
            </a:r>
            <a:r>
              <a:rPr lang="el-GR" sz="4900" dirty="0" err="1"/>
              <a:t>by</a:t>
            </a:r>
            <a:r>
              <a:rPr lang="el-GR" sz="4900" dirty="0"/>
              <a:t> </a:t>
            </a:r>
            <a:r>
              <a:rPr lang="el-GR" sz="4900" dirty="0" err="1"/>
              <a:t>doing</a:t>
            </a:r>
            <a:r>
              <a:rPr lang="el-GR" sz="7300" dirty="0"/>
              <a:t>’</a:t>
            </a:r>
            <a:r>
              <a:rPr lang="el-GR" dirty="0"/>
              <a:t>’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631151" y="4466845"/>
            <a:ext cx="5588778" cy="88290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dirty="0"/>
              <a:t>Μάριος Κουκουνάρας </a:t>
            </a:r>
            <a:r>
              <a:rPr lang="el-GR" dirty="0" err="1"/>
              <a:t>Λιάγκης</a:t>
            </a:r>
          </a:p>
        </p:txBody>
      </p:sp>
      <p:pic>
        <p:nvPicPr>
          <p:cNvPr id="4" name="Εικόνα 3" descr="78293-004-D6A46688">
            <a:extLst>
              <a:ext uri="{FF2B5EF4-FFF2-40B4-BE49-F238E27FC236}">
                <a16:creationId xmlns:a16="http://schemas.microsoft.com/office/drawing/2014/main" id="{BC523FC2-C523-1D92-5E3F-6C80EF686E1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11"/>
          <a:stretch/>
        </p:blipFill>
        <p:spPr>
          <a:xfrm>
            <a:off x="464577" y="1096772"/>
            <a:ext cx="4235107" cy="5761228"/>
          </a:xfrm>
          <a:prstGeom prst="rect">
            <a:avLst/>
          </a:prstGeom>
        </p:spPr>
      </p:pic>
      <p:sp>
        <p:nvSpPr>
          <p:cNvPr id="21" name="Cross 20">
            <a:extLst>
              <a:ext uri="{FF2B5EF4-FFF2-40B4-BE49-F238E27FC236}">
                <a16:creationId xmlns:a16="http://schemas.microsoft.com/office/drawing/2014/main" id="{2C50974A-117B-AC4C-9263-31C309D98E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2252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6D51F4-767D-7946-AB07-22210BFC7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3666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3863976" y="188913"/>
            <a:ext cx="4608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800">
                <a:solidFill>
                  <a:schemeClr val="hlink"/>
                </a:solidFill>
              </a:rPr>
              <a:t>ΒΙΟΓΡΑΦΙΚΑ ΣΤΟΙΧΕΙΑ</a:t>
            </a:r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1524001" y="981076"/>
            <a:ext cx="88931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/>
              <a:t> 1859: </a:t>
            </a:r>
            <a:r>
              <a:rPr lang="el-GR" sz="2000" b="0"/>
              <a:t>Γεννήθηκε στο Βέρμοντ στη πόλη Μπέρλινγκτον  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/>
              <a:t> </a:t>
            </a:r>
            <a:r>
              <a:rPr lang="en-US" sz="2000"/>
              <a:t>1875-1882</a:t>
            </a:r>
            <a:r>
              <a:rPr lang="el-GR" sz="2000"/>
              <a:t>: </a:t>
            </a:r>
            <a:r>
              <a:rPr lang="el-GR" sz="2000" b="0"/>
              <a:t>Σπούδασε Φιλοσοφία απ’ τη μία στο Πανεπιστήμιο του Βέρμοντ και απ’ την άλλη στο Πανεπιστήμιο του Χόπκινς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/>
              <a:t> 1884-1894: </a:t>
            </a:r>
            <a:r>
              <a:rPr lang="el-GR" sz="2000" b="0"/>
              <a:t>Καθηγητής σε Πανεπιστήμια Μίσιγκαν αρχικά, έπειτα </a:t>
            </a:r>
            <a:r>
              <a:rPr lang="en-US" sz="2000" b="0"/>
              <a:t>Chicago.</a:t>
            </a:r>
            <a:r>
              <a:rPr lang="el-GR" sz="2000" b="0"/>
              <a:t>Στο Σικάγο έγινε και διευθυντής τμήματος Φιλοσοφίας, Ψυχολογίας και Εκπαίδευσης</a:t>
            </a:r>
            <a:r>
              <a:rPr lang="el-GR" sz="2000"/>
              <a:t> </a:t>
            </a:r>
            <a:endParaRPr lang="el-GR" sz="2000" b="0"/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/>
              <a:t> 1895: </a:t>
            </a:r>
            <a:r>
              <a:rPr lang="el-GR" sz="2000" b="0"/>
              <a:t>Ιδρύθηκε τμήμα Παιδαγωγικής και δίδασκε εκεί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/>
              <a:t> 1896: </a:t>
            </a:r>
            <a:r>
              <a:rPr lang="el-GR" sz="2000" b="0"/>
              <a:t>Ίδρυσε το </a:t>
            </a:r>
            <a:r>
              <a:rPr lang="en-US" sz="2000" b="0"/>
              <a:t>University Elementary School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n-US" sz="2000" b="0"/>
              <a:t> </a:t>
            </a:r>
            <a:r>
              <a:rPr lang="en-US" sz="2000"/>
              <a:t>1902</a:t>
            </a:r>
            <a:r>
              <a:rPr lang="el-GR" sz="2000"/>
              <a:t>:</a:t>
            </a:r>
            <a:r>
              <a:rPr lang="el-GR" sz="2000" b="0"/>
              <a:t> Έγινε διευθυντής στο νέο </a:t>
            </a:r>
            <a:r>
              <a:rPr lang="en-US" sz="2000" b="0"/>
              <a:t>School of education</a:t>
            </a:r>
            <a:endParaRPr lang="el-GR" sz="2000" b="0"/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/>
              <a:t> </a:t>
            </a:r>
            <a:r>
              <a:rPr lang="el-GR" sz="2000"/>
              <a:t>1904:</a:t>
            </a:r>
            <a:r>
              <a:rPr lang="el-GR" sz="2000" b="0"/>
              <a:t> Εγκατάλειψε το πανεπιστήμιο του </a:t>
            </a:r>
            <a:r>
              <a:rPr lang="en-US" sz="2000" b="0"/>
              <a:t>Chicago </a:t>
            </a:r>
            <a:r>
              <a:rPr lang="el-GR" sz="2000" b="0"/>
              <a:t>και διορίστηκε καθηγητής Φιλοσοφίας στο Πανεπιστήμιο της </a:t>
            </a:r>
            <a:r>
              <a:rPr lang="en-US" sz="2000" b="0"/>
              <a:t>Columbia </a:t>
            </a:r>
            <a:r>
              <a:rPr lang="el-GR" sz="2000" b="0"/>
              <a:t>μέχρι το 1952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/>
              <a:t> Κλήθηκε από το Πανεπιστήμιο της Ιαπωνίας </a:t>
            </a:r>
            <a:r>
              <a:rPr lang="en-US" sz="2000" b="0"/>
              <a:t>Universite Imperiale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Ø"/>
            </a:pPr>
            <a:r>
              <a:rPr lang="en-US" sz="2000" b="0"/>
              <a:t> </a:t>
            </a:r>
            <a:r>
              <a:rPr lang="en-US" sz="2000"/>
              <a:t>1930</a:t>
            </a:r>
            <a:r>
              <a:rPr lang="el-GR" sz="2000"/>
              <a:t>:</a:t>
            </a:r>
            <a:r>
              <a:rPr lang="el-GR" sz="2000" b="0"/>
              <a:t> Πήρε σύνταξη και τίτλο Ομότιμου Καθηγητή με έδρα</a:t>
            </a:r>
          </a:p>
        </p:txBody>
      </p:sp>
    </p:spTree>
    <p:extLst>
      <p:ext uri="{BB962C8B-B14F-4D97-AF65-F5344CB8AC3E}">
        <p14:creationId xmlns:p14="http://schemas.microsoft.com/office/powerpoint/2010/main" val="59304460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2927350" y="188913"/>
            <a:ext cx="5545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800">
                <a:solidFill>
                  <a:schemeClr val="hlink"/>
                </a:solidFill>
              </a:rPr>
              <a:t>Η ΠΑΙΔΑΓΩΓΙΚΗ ΤΟΥ ΔΡΑΣΗ</a:t>
            </a:r>
          </a:p>
        </p:txBody>
      </p:sp>
      <p:sp>
        <p:nvSpPr>
          <p:cNvPr id="195589" name="Text Box 5"/>
          <p:cNvSpPr txBox="1">
            <a:spLocks noChangeArrowheads="1"/>
          </p:cNvSpPr>
          <p:nvPr/>
        </p:nvSpPr>
        <p:spPr bwMode="auto">
          <a:xfrm>
            <a:off x="1524001" y="981076"/>
            <a:ext cx="4537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l-GR">
              <a:latin typeface="Tahoma" pitchFamily="34" charset="0"/>
            </a:endParaRPr>
          </a:p>
        </p:txBody>
      </p:sp>
      <p:sp>
        <p:nvSpPr>
          <p:cNvPr id="195591" name="Text Box 7"/>
          <p:cNvSpPr txBox="1">
            <a:spLocks noChangeArrowheads="1"/>
          </p:cNvSpPr>
          <p:nvPr/>
        </p:nvSpPr>
        <p:spPr bwMode="auto">
          <a:xfrm>
            <a:off x="1774826" y="1052514"/>
            <a:ext cx="7345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 dirty="0">
                <a:latin typeface="Corbel"/>
              </a:rPr>
              <a:t>Η ΠΑΙΔΑΓΩΓΙΚΗ ΣΥΜΒΟΛΗ ΤΟΥ «ΣΧΟΛΕΙΟΥ </a:t>
            </a:r>
            <a:r>
              <a:rPr lang="en-US" sz="2000" dirty="0">
                <a:latin typeface="Corbel"/>
                <a:ea typeface="Tahoma"/>
                <a:cs typeface="Tahoma"/>
              </a:rPr>
              <a:t>DEWEY</a:t>
            </a:r>
            <a:r>
              <a:rPr lang="el-GR" sz="2000" dirty="0">
                <a:latin typeface="Corbel"/>
              </a:rPr>
              <a:t>»</a:t>
            </a:r>
            <a:r>
              <a:rPr lang="el-GR" dirty="0">
                <a:latin typeface="Tahoma"/>
                <a:ea typeface="Tahoma"/>
                <a:cs typeface="Tahoma"/>
              </a:rPr>
              <a:t> </a:t>
            </a:r>
          </a:p>
        </p:txBody>
      </p:sp>
      <p:sp>
        <p:nvSpPr>
          <p:cNvPr id="195593" name="Rectangle 9"/>
          <p:cNvSpPr>
            <a:spLocks noChangeArrowheads="1"/>
          </p:cNvSpPr>
          <p:nvPr/>
        </p:nvSpPr>
        <p:spPr bwMode="auto">
          <a:xfrm>
            <a:off x="1777390" y="1718653"/>
            <a:ext cx="892846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r>
              <a:rPr lang="el-GR" sz="2400" dirty="0">
                <a:ea typeface="+mn-lt"/>
                <a:cs typeface="+mn-lt"/>
              </a:rPr>
              <a:t>«...στην παραδοσιακή εκπαίδευση το κέντρο βάρους βρίσκεται έξω από το παιδί: στο δάσκαλο, στο σχολικό εγχειρίδιο, όπου αλλού θέλετε, αλλά όχι στα πρωταρχικά ένστικτα και στις δραστηριότητες του ίδιου του παιδιού. ….</a:t>
            </a:r>
            <a:endParaRPr lang="el-GR" sz="2400">
              <a:ea typeface="+mn-lt"/>
              <a:cs typeface="+mn-lt"/>
            </a:endParaRPr>
          </a:p>
          <a:p>
            <a:r>
              <a:rPr lang="el-GR" sz="2400" dirty="0">
                <a:ea typeface="+mn-lt"/>
                <a:cs typeface="+mn-lt"/>
              </a:rPr>
              <a:t>Τώρα η αλλαγή που έρχεται στην παιδεία μας είναι η μετατόπιση του κέντρου βάρους. Είναι μια αλλαγή, μια επανάσταση, όμοια με εκείνη που έφερε ο Κοπέρνικος, όταν μετέθεσε το κέντρο του σύμπαντος από τη γη στον ήλιο. Και εδώ, το παιδί γίνεται ο ήλιος γύρω από τον οποίο περιστρέφονται τα μέσα της εκπαίδευσης, το κέντρο γύρω από το οποίο οργανώνονται». </a:t>
            </a:r>
            <a:endParaRPr lang="el-GR" sz="2400"/>
          </a:p>
        </p:txBody>
      </p:sp>
      <p:pic>
        <p:nvPicPr>
          <p:cNvPr id="3" name="Εικόνα 2" descr="78293-004-D6A46688">
            <a:extLst>
              <a:ext uri="{FF2B5EF4-FFF2-40B4-BE49-F238E27FC236}">
                <a16:creationId xmlns:a16="http://schemas.microsoft.com/office/drawing/2014/main" id="{0A33C1DB-D430-131B-F5AA-1D20B58E4F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11"/>
          <a:stretch/>
        </p:blipFill>
        <p:spPr>
          <a:xfrm>
            <a:off x="10478038" y="4643004"/>
            <a:ext cx="1480184" cy="204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376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32" name="Rectangle 196619">
            <a:extLst>
              <a:ext uri="{FF2B5EF4-FFF2-40B4-BE49-F238E27FC236}">
                <a16:creationId xmlns:a16="http://schemas.microsoft.com/office/drawing/2014/main" id="{9F291BE0-7A7E-D04F-974F-9F4577FB2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3735" y="1096772"/>
            <a:ext cx="557106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633" name="Cross 196621">
            <a:extLst>
              <a:ext uri="{FF2B5EF4-FFF2-40B4-BE49-F238E27FC236}">
                <a16:creationId xmlns:a16="http://schemas.microsoft.com/office/drawing/2014/main" id="{BD33FF1F-6094-0B4A-A3E4-6B0D9283D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29484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634" name="Rectangle 196623">
            <a:extLst>
              <a:ext uri="{FF2B5EF4-FFF2-40B4-BE49-F238E27FC236}">
                <a16:creationId xmlns:a16="http://schemas.microsoft.com/office/drawing/2014/main" id="{B78A6D9C-C7A5-414B-8CB7-E31470D7D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6635" name="Rectangle 196625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4838983" y="1204721"/>
            <a:ext cx="6787856" cy="14856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ΠΡΑΓΜΑΤΙΣΜΟΣ : </a:t>
            </a:r>
            <a:r>
              <a:rPr lang="en-US" sz="3100" b="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ΤΟ ΦΙΛΟΣΟΦΙΚΟ ΣΥΣΤΗΜΑ ΤΟΥ DEWEY </a:t>
            </a:r>
          </a:p>
        </p:txBody>
      </p:sp>
      <p:sp>
        <p:nvSpPr>
          <p:cNvPr id="196615" name="Rectangle 7"/>
          <p:cNvSpPr>
            <a:spLocks noChangeArrowheads="1"/>
          </p:cNvSpPr>
          <p:nvPr/>
        </p:nvSpPr>
        <p:spPr bwMode="auto">
          <a:xfrm>
            <a:off x="4995291" y="2691638"/>
            <a:ext cx="6631548" cy="31983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spcAft>
                <a:spcPts val="600"/>
              </a:spcAft>
              <a:buClr>
                <a:schemeClr val="hlink"/>
              </a:buClr>
              <a:buFont typeface="System Font Regular"/>
              <a:buChar char="–"/>
            </a:pPr>
            <a:r>
              <a:rPr lang="en-US" dirty="0"/>
              <a:t> </a:t>
            </a:r>
            <a:r>
              <a:rPr lang="en-US" sz="2400" dirty="0" err="1"/>
              <a:t>Εμ</a:t>
            </a:r>
            <a:r>
              <a:rPr lang="en-US" sz="2400" dirty="0"/>
              <a:t>π</a:t>
            </a:r>
            <a:r>
              <a:rPr lang="en-US" sz="2400" dirty="0" err="1"/>
              <a:t>ειρική</a:t>
            </a:r>
            <a:r>
              <a:rPr lang="en-US" sz="2400" dirty="0"/>
              <a:t> </a:t>
            </a:r>
            <a:r>
              <a:rPr lang="en-US" sz="2400" dirty="0" err="1"/>
              <a:t>σχέση</a:t>
            </a:r>
            <a:r>
              <a:rPr lang="en-US" sz="2400" dirty="0"/>
              <a:t> </a:t>
            </a:r>
            <a:r>
              <a:rPr lang="en-US" sz="2400" dirty="0" err="1"/>
              <a:t>με</a:t>
            </a:r>
            <a:r>
              <a:rPr lang="en-US" sz="2400" dirty="0"/>
              <a:t> π</a:t>
            </a:r>
            <a:r>
              <a:rPr lang="en-US" sz="2400" dirty="0" err="1"/>
              <a:t>ράγμ</a:t>
            </a:r>
            <a:r>
              <a:rPr lang="en-US" sz="2400" dirty="0"/>
              <a:t>ατα</a:t>
            </a:r>
          </a:p>
          <a:p>
            <a:pPr indent="-228600">
              <a:spcAft>
                <a:spcPts val="600"/>
              </a:spcAft>
              <a:buClr>
                <a:schemeClr val="hlink"/>
              </a:buClr>
              <a:buFont typeface="System Font Regular"/>
              <a:buChar char="–"/>
            </a:pPr>
            <a:r>
              <a:rPr lang="en-US" sz="2400" dirty="0"/>
              <a:t> Κα</a:t>
            </a:r>
            <a:r>
              <a:rPr lang="en-US" sz="2400" err="1"/>
              <a:t>θορισμός</a:t>
            </a:r>
            <a:r>
              <a:rPr lang="en-US" sz="2400" dirty="0"/>
              <a:t> </a:t>
            </a:r>
            <a:r>
              <a:rPr lang="en-US" sz="2400" err="1"/>
              <a:t>κριτηρίων</a:t>
            </a:r>
            <a:r>
              <a:rPr lang="en-US" sz="2400" dirty="0"/>
              <a:t> α</a:t>
            </a:r>
            <a:r>
              <a:rPr lang="en-US" sz="2400" err="1"/>
              <a:t>λήθει</a:t>
            </a:r>
            <a:r>
              <a:rPr lang="en-US" sz="2400" dirty="0"/>
              <a:t>ας</a:t>
            </a:r>
          </a:p>
          <a:p>
            <a:pPr indent="-228600">
              <a:spcAft>
                <a:spcPts val="600"/>
              </a:spcAft>
              <a:buClr>
                <a:schemeClr val="hlink"/>
              </a:buClr>
              <a:buFont typeface="System Font Regular"/>
              <a:buChar char="–"/>
            </a:pPr>
            <a:r>
              <a:rPr lang="en-US" sz="2400" dirty="0"/>
              <a:t> Απ</a:t>
            </a:r>
            <a:r>
              <a:rPr lang="en-US" sz="2400" err="1"/>
              <a:t>οκτημένες</a:t>
            </a:r>
            <a:r>
              <a:rPr lang="en-US" sz="2400" dirty="0"/>
              <a:t> </a:t>
            </a:r>
            <a:r>
              <a:rPr lang="en-US" sz="2400" err="1"/>
              <a:t>γνώσεις</a:t>
            </a:r>
            <a:r>
              <a:rPr lang="en-US" sz="2400" dirty="0"/>
              <a:t> =&gt;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err="1"/>
              <a:t>Αντιμετώ</a:t>
            </a:r>
            <a:r>
              <a:rPr lang="en-US" sz="2400" dirty="0"/>
              <a:t>π</a:t>
            </a:r>
            <a:r>
              <a:rPr lang="en-US" sz="2400" err="1"/>
              <a:t>ιση</a:t>
            </a:r>
            <a:r>
              <a:rPr lang="en-US" sz="2400" dirty="0"/>
              <a:t> </a:t>
            </a:r>
            <a:r>
              <a:rPr lang="en-US" sz="2400" err="1"/>
              <a:t>ζωής</a:t>
            </a:r>
            <a:r>
              <a:rPr lang="en-US" sz="2400" dirty="0"/>
              <a:t> </a:t>
            </a:r>
            <a:r>
              <a:rPr lang="en-US" sz="2400" err="1"/>
              <a:t>με</a:t>
            </a:r>
            <a:r>
              <a:rPr lang="en-US" sz="2400" dirty="0"/>
              <a:t> απ</a:t>
            </a:r>
            <a:r>
              <a:rPr lang="en-US" sz="2400" err="1"/>
              <a:t>οτελεσμ</a:t>
            </a:r>
            <a:r>
              <a:rPr lang="en-US" sz="2400" dirty="0"/>
              <a:t>α</a:t>
            </a:r>
            <a:r>
              <a:rPr lang="en-US" sz="2400" err="1"/>
              <a:t>τικότητ</a:t>
            </a:r>
            <a:r>
              <a:rPr lang="en-US" sz="2400" dirty="0"/>
              <a:t>α</a:t>
            </a:r>
          </a:p>
          <a:p>
            <a:pPr indent="-228600">
              <a:spcAft>
                <a:spcPts val="600"/>
              </a:spcAft>
              <a:buClr>
                <a:schemeClr val="hlink"/>
              </a:buClr>
              <a:buFont typeface="System Font Regular"/>
              <a:buChar char="–"/>
            </a:pPr>
            <a:r>
              <a:rPr lang="en-US" sz="2400" dirty="0"/>
              <a:t> </a:t>
            </a:r>
            <a:r>
              <a:rPr lang="en-US" sz="2400" err="1"/>
              <a:t>Γνώση</a:t>
            </a:r>
            <a:r>
              <a:rPr lang="en-US" sz="2400" dirty="0"/>
              <a:t> </a:t>
            </a:r>
            <a:r>
              <a:rPr lang="en-US" sz="2400" err="1"/>
              <a:t>χωρίς</a:t>
            </a:r>
            <a:r>
              <a:rPr lang="en-US" sz="2400" dirty="0"/>
              <a:t> π</a:t>
            </a:r>
            <a:r>
              <a:rPr lang="en-US" sz="2400" err="1"/>
              <a:t>ράξη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/>
              <a:t>=&gt; </a:t>
            </a:r>
            <a:r>
              <a:rPr lang="en-US" sz="2400" err="1"/>
              <a:t>Δεν</a:t>
            </a:r>
            <a:r>
              <a:rPr lang="en-US" sz="2400" dirty="0"/>
              <a:t> </a:t>
            </a:r>
            <a:r>
              <a:rPr lang="en-US" sz="2400" err="1"/>
              <a:t>έχει</a:t>
            </a:r>
            <a:r>
              <a:rPr lang="en-US" sz="2400" dirty="0"/>
              <a:t> </a:t>
            </a:r>
            <a:r>
              <a:rPr lang="en-US" sz="2400" err="1"/>
              <a:t>νόημ</a:t>
            </a:r>
            <a:r>
              <a:rPr lang="en-US" sz="2400" dirty="0"/>
              <a:t>α</a:t>
            </a:r>
          </a:p>
        </p:txBody>
      </p:sp>
      <p:pic>
        <p:nvPicPr>
          <p:cNvPr id="196614" name="Picture 6" descr="KELLY022413"/>
          <p:cNvPicPr>
            <a:picLocks noChangeAspect="1" noChangeArrowheads="1"/>
          </p:cNvPicPr>
          <p:nvPr/>
        </p:nvPicPr>
        <p:blipFill>
          <a:blip r:embed="rId2" cstate="print"/>
          <a:srcRect l="19986" r="17400" b="-1"/>
          <a:stretch/>
        </p:blipFill>
        <p:spPr bwMode="auto">
          <a:xfrm>
            <a:off x="611116" y="1712234"/>
            <a:ext cx="3783297" cy="3905075"/>
          </a:xfrm>
          <a:prstGeom prst="rect">
            <a:avLst/>
          </a:prstGeom>
          <a:noFill/>
        </p:spPr>
      </p:pic>
      <p:sp>
        <p:nvSpPr>
          <p:cNvPr id="196636" name="Cross 196627">
            <a:extLst>
              <a:ext uri="{FF2B5EF4-FFF2-40B4-BE49-F238E27FC236}">
                <a16:creationId xmlns:a16="http://schemas.microsoft.com/office/drawing/2014/main" id="{B03A2784-BA75-004F-B24B-7793E15C2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28211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637" name="Rectangle 196629">
            <a:extLst>
              <a:ext uri="{FF2B5EF4-FFF2-40B4-BE49-F238E27FC236}">
                <a16:creationId xmlns:a16="http://schemas.microsoft.com/office/drawing/2014/main" id="{7280209F-8EA9-624E-AA74-5D3C40DCC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3666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65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Text Box 4"/>
          <p:cNvSpPr txBox="1">
            <a:spLocks noChangeArrowheads="1"/>
          </p:cNvSpPr>
          <p:nvPr/>
        </p:nvSpPr>
        <p:spPr bwMode="auto">
          <a:xfrm>
            <a:off x="2640014" y="260351"/>
            <a:ext cx="59769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l-GR">
              <a:latin typeface="Tahoma" pitchFamily="34" charset="0"/>
            </a:endParaRPr>
          </a:p>
        </p:txBody>
      </p:sp>
      <p:sp>
        <p:nvSpPr>
          <p:cNvPr id="197637" name="Text Box 5"/>
          <p:cNvSpPr txBox="1">
            <a:spLocks noChangeArrowheads="1"/>
          </p:cNvSpPr>
          <p:nvPr/>
        </p:nvSpPr>
        <p:spPr bwMode="auto">
          <a:xfrm>
            <a:off x="2279650" y="476251"/>
            <a:ext cx="6769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l-GR">
              <a:latin typeface="Tahoma" pitchFamily="34" charset="0"/>
            </a:endParaRPr>
          </a:p>
        </p:txBody>
      </p:sp>
      <p:sp>
        <p:nvSpPr>
          <p:cNvPr id="197638" name="Text Box 6"/>
          <p:cNvSpPr txBox="1">
            <a:spLocks noChangeArrowheads="1"/>
          </p:cNvSpPr>
          <p:nvPr/>
        </p:nvSpPr>
        <p:spPr bwMode="auto">
          <a:xfrm>
            <a:off x="1020520" y="833683"/>
            <a:ext cx="72723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/>
              <a:t>ΕΜΠΕΙΡΙΚΗ ΠΡΑΞΗ : </a:t>
            </a:r>
            <a:r>
              <a:rPr lang="el-GR" sz="2000" b="0"/>
              <a:t>Η ΒΑΣΗ ΤΗΣ ΜΑΘΗΣΗΣ </a:t>
            </a:r>
          </a:p>
        </p:txBody>
      </p:sp>
      <p:pic>
        <p:nvPicPr>
          <p:cNvPr id="197640" name="Picture 8" descr="HD_JohnDew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23969" y="3402136"/>
            <a:ext cx="3172436" cy="2519363"/>
          </a:xfrm>
          <a:prstGeom prst="rect">
            <a:avLst/>
          </a:prstGeom>
          <a:noFill/>
        </p:spPr>
      </p:pic>
      <p:sp>
        <p:nvSpPr>
          <p:cNvPr id="197642" name="Rectangle 10"/>
          <p:cNvSpPr>
            <a:spLocks noChangeArrowheads="1"/>
          </p:cNvSpPr>
          <p:nvPr/>
        </p:nvSpPr>
        <p:spPr bwMode="auto">
          <a:xfrm>
            <a:off x="1021496" y="1609361"/>
            <a:ext cx="5881076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 dirty="0"/>
              <a:t> Σχολείο </a:t>
            </a:r>
            <a:r>
              <a:rPr lang="el-GR" sz="2000" dirty="0"/>
              <a:t>Εργαστήριο </a:t>
            </a:r>
            <a:r>
              <a:rPr lang="el-GR" sz="2000">
                <a:ea typeface="+mn-lt"/>
                <a:cs typeface="+mn-lt"/>
              </a:rPr>
              <a:t>=  ένα σχολείο πιο </a:t>
            </a:r>
            <a:r>
              <a:rPr lang="el-GR" sz="2000" dirty="0">
                <a:ea typeface="+mn-lt"/>
                <a:cs typeface="+mn-lt"/>
              </a:rPr>
              <a:t>ενδιαφέρον για το μαθητή που </a:t>
            </a:r>
            <a:r>
              <a:rPr lang="el-GR" sz="2000">
                <a:ea typeface="+mn-lt"/>
                <a:cs typeface="+mn-lt"/>
              </a:rPr>
              <a:t>προκαλεί </a:t>
            </a:r>
            <a:r>
              <a:rPr lang="el-GR" sz="2000" b="1">
                <a:ea typeface="+mn-lt"/>
                <a:cs typeface="+mn-lt"/>
              </a:rPr>
              <a:t>κοινωνικές αλλαγές</a:t>
            </a:r>
            <a:r>
              <a:rPr lang="el-GR" sz="2000">
                <a:ea typeface="+mn-lt"/>
                <a:cs typeface="+mn-lt"/>
              </a:rPr>
              <a:t> και που εφαρμόζει στην πράξη την επιστημονική έρευνα στην παιδαγωγική και τη διδακτική </a:t>
            </a:r>
            <a:endParaRPr lang="el-GR" sz="2000" b="0" dirty="0"/>
          </a:p>
          <a:p>
            <a:pPr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/>
              <a:t> </a:t>
            </a:r>
            <a:r>
              <a:rPr lang="el-GR" sz="2000"/>
              <a:t>Σχολείο που προκαλεύ την </a:t>
            </a:r>
            <a:r>
              <a:rPr lang="el-GR" sz="2000" b="1"/>
              <a:t>έρευνα </a:t>
            </a:r>
            <a:r>
              <a:rPr lang="el-GR" sz="2000"/>
              <a:t>του μαθητή</a:t>
            </a:r>
            <a:r>
              <a:rPr lang="el-GR" sz="2000" b="0"/>
              <a:t> </a:t>
            </a:r>
            <a:r>
              <a:rPr lang="el-GR" b="0" dirty="0"/>
              <a:t>=&gt;</a:t>
            </a:r>
            <a:r>
              <a:rPr lang="el-GR" sz="2000" b="0" dirty="0"/>
              <a:t> Αντιμετώπιση προβλημάτων γνώσης</a:t>
            </a:r>
          </a:p>
          <a:p>
            <a:pPr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/>
              <a:t> </a:t>
            </a:r>
            <a:r>
              <a:rPr lang="el-GR" sz="2000"/>
              <a:t>Διδασκαλία που αποτελεί </a:t>
            </a:r>
            <a:r>
              <a:rPr lang="el-GR" sz="2000" b="1"/>
              <a:t>εμπειρίες</a:t>
            </a:r>
            <a:r>
              <a:rPr lang="el-GR" sz="2000" b="0"/>
              <a:t> με βάση την ύλη, τις </a:t>
            </a:r>
            <a:r>
              <a:rPr lang="el-GR" sz="2000" b="0" dirty="0"/>
              <a:t>μεθόδους διδασκαλίας, οργάνωση του σχολείου</a:t>
            </a:r>
          </a:p>
          <a:p>
            <a:pPr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 dirty="0"/>
              <a:t> Δάσκαλος = </a:t>
            </a:r>
            <a:r>
              <a:rPr lang="el-GR" sz="2000" dirty="0"/>
              <a:t>Είναι αυτός που κάνει τις επιλογές και σχεδιάζει ευκαιρίες μάθησης, δηλαδή εμπειρίες μέσα στην </a:t>
            </a:r>
            <a:r>
              <a:rPr lang="el-GR" sz="2000"/>
              <a:t>τάξη με</a:t>
            </a:r>
            <a:r>
              <a:rPr lang="el-GR" sz="2000" b="0"/>
              <a:t> στόχο την </a:t>
            </a:r>
            <a:r>
              <a:rPr lang="el-GR" sz="2000" b="1"/>
              <a:t>ανάπτυξη</a:t>
            </a:r>
            <a:r>
              <a:rPr lang="el-GR" sz="2000"/>
              <a:t>.</a:t>
            </a:r>
            <a:endParaRPr lang="el-GR" sz="2000" b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7A06E1-D16D-C15B-D27F-D11FD80F11C1}"/>
              </a:ext>
            </a:extLst>
          </p:cNvPr>
          <p:cNvSpPr txBox="1"/>
          <p:nvPr/>
        </p:nvSpPr>
        <p:spPr>
          <a:xfrm>
            <a:off x="8026399" y="1715476"/>
            <a:ext cx="3368430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 "Η </a:t>
            </a:r>
            <a:r>
              <a:rPr lang="en-US" dirty="0" err="1"/>
              <a:t>εκ</a:t>
            </a:r>
            <a:r>
              <a:rPr lang="en-US" dirty="0"/>
              <a:t>πα</a:t>
            </a:r>
            <a:r>
              <a:rPr lang="en-US" dirty="0" err="1"/>
              <a:t>ίδευση</a:t>
            </a:r>
            <a:r>
              <a:rPr lang="en-US" dirty="0"/>
              <a:t> </a:t>
            </a:r>
            <a:r>
              <a:rPr lang="en-US" dirty="0" err="1"/>
              <a:t>είν</a:t>
            </a:r>
            <a:r>
              <a:rPr lang="en-US" dirty="0"/>
              <a:t>αι </a:t>
            </a:r>
            <a:r>
              <a:rPr lang="en-US" dirty="0" err="1"/>
              <a:t>μι</a:t>
            </a:r>
            <a:r>
              <a:rPr lang="en-US" dirty="0"/>
              <a:t>α </a:t>
            </a:r>
            <a:r>
              <a:rPr lang="en-US" dirty="0" err="1"/>
              <a:t>δι</a:t>
            </a:r>
            <a:r>
              <a:rPr lang="en-US" dirty="0"/>
              <a:t>α</a:t>
            </a:r>
            <a:r>
              <a:rPr lang="en-US" dirty="0" err="1"/>
              <a:t>δικ</a:t>
            </a:r>
            <a:r>
              <a:rPr lang="en-US" dirty="0"/>
              <a:t>α</a:t>
            </a:r>
            <a:r>
              <a:rPr lang="en-US" dirty="0" err="1"/>
              <a:t>σί</a:t>
            </a:r>
            <a:r>
              <a:rPr lang="en-US" dirty="0"/>
              <a:t>α </a:t>
            </a:r>
            <a:r>
              <a:rPr lang="en-US" dirty="0" err="1"/>
              <a:t>ζωής</a:t>
            </a:r>
            <a:r>
              <a:rPr lang="en-US" dirty="0"/>
              <a:t> και </a:t>
            </a:r>
            <a:r>
              <a:rPr lang="en-US" dirty="0" err="1"/>
              <a:t>όχι</a:t>
            </a:r>
            <a:r>
              <a:rPr lang="en-US" dirty="0"/>
              <a:t> η π</a:t>
            </a:r>
            <a:r>
              <a:rPr lang="en-US" dirty="0" err="1"/>
              <a:t>ροετοιμ</a:t>
            </a:r>
            <a:r>
              <a:rPr lang="en-US" dirty="0"/>
              <a:t>α</a:t>
            </a:r>
            <a:r>
              <a:rPr lang="en-US" dirty="0" err="1"/>
              <a:t>σί</a:t>
            </a:r>
            <a:r>
              <a:rPr lang="en-US" dirty="0"/>
              <a:t>α </a:t>
            </a:r>
            <a:r>
              <a:rPr lang="en-US" dirty="0" err="1"/>
              <a:t>γι</a:t>
            </a:r>
            <a:r>
              <a:rPr lang="en-US" dirty="0"/>
              <a:t>α </a:t>
            </a:r>
            <a:r>
              <a:rPr lang="en-US" dirty="0" err="1"/>
              <a:t>μι</a:t>
            </a:r>
            <a:r>
              <a:rPr lang="en-US" dirty="0"/>
              <a:t>α </a:t>
            </a:r>
            <a:r>
              <a:rPr lang="en-US" dirty="0" err="1"/>
              <a:t>μελλοντική</a:t>
            </a:r>
            <a:r>
              <a:rPr lang="en-US" dirty="0"/>
              <a:t> </a:t>
            </a:r>
            <a:r>
              <a:rPr lang="en-US" dirty="0" err="1"/>
              <a:t>ζωή</a:t>
            </a:r>
            <a:r>
              <a:rPr lang="en-US" dirty="0"/>
              <a:t>." (The Child and the Curriculum, 1902)</a:t>
            </a:r>
          </a:p>
        </p:txBody>
      </p:sp>
    </p:spTree>
    <p:extLst>
      <p:ext uri="{BB962C8B-B14F-4D97-AF65-F5344CB8AC3E}">
        <p14:creationId xmlns:p14="http://schemas.microsoft.com/office/powerpoint/2010/main" val="3721034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81" name="Cross 198669">
            <a:extLst>
              <a:ext uri="{FF2B5EF4-FFF2-40B4-BE49-F238E27FC236}">
                <a16:creationId xmlns:a16="http://schemas.microsoft.com/office/drawing/2014/main" id="{BD33FF1F-6094-0B4A-A3E4-6B0D9283D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29484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682" name="Rectangle 198671">
            <a:extLst>
              <a:ext uri="{FF2B5EF4-FFF2-40B4-BE49-F238E27FC236}">
                <a16:creationId xmlns:a16="http://schemas.microsoft.com/office/drawing/2014/main" id="{B78A6D9C-C7A5-414B-8CB7-E31470D7D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8683" name="Rectangle 198673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565150" y="550183"/>
            <a:ext cx="6550922" cy="1446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200" dirty="0">
                <a:latin typeface="+mj-lt"/>
                <a:ea typeface="+mj-ea"/>
                <a:cs typeface="+mj-cs"/>
              </a:rPr>
              <a:t>Το σχολείο</a:t>
            </a:r>
            <a:r>
              <a:rPr lang="en-US" sz="32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>
                <a:latin typeface="+mj-lt"/>
                <a:ea typeface="+mj-ea"/>
                <a:cs typeface="+mj-cs"/>
              </a:rPr>
              <a:t>πρέπει να </a:t>
            </a:r>
            <a:r>
              <a:rPr lang="en-US" sz="3200">
                <a:latin typeface="+mj-lt"/>
                <a:ea typeface="+mj-ea"/>
                <a:cs typeface="+mj-cs"/>
              </a:rPr>
              <a:t>ενδιαφέρεται για </a:t>
            </a:r>
            <a:r>
              <a:rPr lang="en-US" sz="3200" kern="1200" dirty="0">
                <a:latin typeface="+mj-lt"/>
                <a:ea typeface="+mj-ea"/>
                <a:cs typeface="+mj-cs"/>
              </a:rPr>
              <a:t>:</a:t>
            </a:r>
            <a:r>
              <a:rPr lang="en-US" sz="4100" kern="1200" dirty="0"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98684" name="Cross 198675">
            <a:extLst>
              <a:ext uri="{FF2B5EF4-FFF2-40B4-BE49-F238E27FC236}">
                <a16:creationId xmlns:a16="http://schemas.microsoft.com/office/drawing/2014/main" id="{A27CA9A8-2E1B-1E43-B7A6-45B44037C7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19990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685" name="Rectangle 198677">
            <a:extLst>
              <a:ext uri="{FF2B5EF4-FFF2-40B4-BE49-F238E27FC236}">
                <a16:creationId xmlns:a16="http://schemas.microsoft.com/office/drawing/2014/main" id="{DCA5172B-100A-154D-8648-280629D6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660" name="Text Box 4"/>
          <p:cNvSpPr txBox="1">
            <a:spLocks noChangeArrowheads="1"/>
          </p:cNvSpPr>
          <p:nvPr/>
        </p:nvSpPr>
        <p:spPr bwMode="auto">
          <a:xfrm>
            <a:off x="1992314" y="549276"/>
            <a:ext cx="7343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l-GR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F5DCFA-A305-51D9-6017-571267163EC4}"/>
              </a:ext>
            </a:extLst>
          </p:cNvPr>
          <p:cNvSpPr txBox="1"/>
          <p:nvPr/>
        </p:nvSpPr>
        <p:spPr>
          <a:xfrm>
            <a:off x="7840784" y="1344246"/>
            <a:ext cx="3954585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Τα σχολεία πρέπει να προσφέρουν στα παιδιά μέσα από το σχολικό πρόγραμμα δραστηριότητες, γιατί μέσα από αυτές αποκτούν γνώσεις, γνώσεις ζωντανές καθώς συνδέονται με γεγονότα της πραγματικής ζωής (</a:t>
            </a:r>
            <a:r>
              <a:rPr lang="en-US">
                <a:ea typeface="+mn-lt"/>
                <a:cs typeface="+mn-lt"/>
              </a:rPr>
              <a:t>Democracy and Education, 1916)</a:t>
            </a:r>
            <a:endParaRPr lang="el-GR"/>
          </a:p>
        </p:txBody>
      </p:sp>
      <p:pic>
        <p:nvPicPr>
          <p:cNvPr id="4" name="Picture 5" descr="dewey-john-young">
            <a:extLst>
              <a:ext uri="{FF2B5EF4-FFF2-40B4-BE49-F238E27FC236}">
                <a16:creationId xmlns:a16="http://schemas.microsoft.com/office/drawing/2014/main" id="{B60C0C10-D600-699F-5353-029528777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8518" y="3425948"/>
            <a:ext cx="2745887" cy="2502999"/>
          </a:xfrm>
          <a:prstGeom prst="rect">
            <a:avLst/>
          </a:prstGeom>
          <a:noFill/>
        </p:spPr>
      </p:pic>
      <p:graphicFrame>
        <p:nvGraphicFramePr>
          <p:cNvPr id="198687" name="Text Box 6">
            <a:extLst>
              <a:ext uri="{FF2B5EF4-FFF2-40B4-BE49-F238E27FC236}">
                <a16:creationId xmlns:a16="http://schemas.microsoft.com/office/drawing/2014/main" id="{F6C1F15D-A5D6-EBB0-4BF1-7DB8CE9E24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3187063"/>
              </p:ext>
            </p:extLst>
          </p:nvPr>
        </p:nvGraphicFramePr>
        <p:xfrm>
          <a:off x="682381" y="2359484"/>
          <a:ext cx="5564231" cy="3188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6634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718" name="Rectangle 199705">
            <a:extLst>
              <a:ext uri="{FF2B5EF4-FFF2-40B4-BE49-F238E27FC236}">
                <a16:creationId xmlns:a16="http://schemas.microsoft.com/office/drawing/2014/main" id="{9F291BE0-7A7E-D04F-974F-9F4577FB2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3735" y="1096772"/>
            <a:ext cx="557106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719" name="Cross 199707">
            <a:extLst>
              <a:ext uri="{FF2B5EF4-FFF2-40B4-BE49-F238E27FC236}">
                <a16:creationId xmlns:a16="http://schemas.microsoft.com/office/drawing/2014/main" id="{BD33FF1F-6094-0B4A-A3E4-6B0D9283DB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29484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720" name="Rectangle 199709">
            <a:extLst>
              <a:ext uri="{FF2B5EF4-FFF2-40B4-BE49-F238E27FC236}">
                <a16:creationId xmlns:a16="http://schemas.microsoft.com/office/drawing/2014/main" id="{B78A6D9C-C7A5-414B-8CB7-E31470D7D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9721" name="Rectangle 199711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686" name="Rectangle 6"/>
          <p:cNvSpPr>
            <a:spLocks noChangeArrowheads="1"/>
          </p:cNvSpPr>
          <p:nvPr/>
        </p:nvSpPr>
        <p:spPr bwMode="auto">
          <a:xfrm>
            <a:off x="5198322" y="2379023"/>
            <a:ext cx="6438288" cy="31983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spcAft>
                <a:spcPts val="600"/>
              </a:spcAft>
              <a:buClr>
                <a:schemeClr val="hlink"/>
              </a:buClr>
              <a:buFont typeface="System Font Regular"/>
              <a:buChar char="–"/>
            </a:pPr>
            <a:r>
              <a:rPr lang="en-US" dirty="0"/>
              <a:t> </a:t>
            </a:r>
            <a:r>
              <a:rPr lang="en-US" sz="2000"/>
              <a:t>Μάθηση =&gt; Μέσω καθοδηγούμενης αυτενεργού δράσης , σεβασμού στις ιδιαιτερότητες κάθε μαθητή για έκφραση και δημιουργία</a:t>
            </a:r>
          </a:p>
          <a:p>
            <a:pPr indent="-228600">
              <a:spcAft>
                <a:spcPts val="600"/>
              </a:spcAft>
              <a:buClr>
                <a:schemeClr val="hlink"/>
              </a:buClr>
              <a:buFont typeface="System Font Regular"/>
              <a:buChar char="–"/>
            </a:pPr>
            <a:r>
              <a:rPr lang="en-US" sz="2000"/>
              <a:t> Σχολείο = Συνεργασία, ομαδική εργασία, ενεργή συμμετοχή, διεύρυνση ανθρώπινης φύσης και κοινωνικής δικαιοσύνης</a:t>
            </a:r>
          </a:p>
          <a:p>
            <a:pPr indent="-228600">
              <a:spcAft>
                <a:spcPts val="600"/>
              </a:spcAft>
              <a:buClr>
                <a:schemeClr val="hlink"/>
              </a:buClr>
              <a:buFont typeface="System Font Regular"/>
              <a:buChar char="–"/>
            </a:pPr>
            <a:r>
              <a:rPr lang="en-US" sz="2000"/>
              <a:t> Οργανική σχέση με κοινωνική ζωή, διασφάλιση δημοκρατικής κοινωνίας</a:t>
            </a:r>
          </a:p>
        </p:txBody>
      </p:sp>
      <p:pic>
        <p:nvPicPr>
          <p:cNvPr id="199685" name="Picture 5" descr="dewey-john-young"/>
          <p:cNvPicPr>
            <a:picLocks noChangeAspect="1" noChangeArrowheads="1"/>
          </p:cNvPicPr>
          <p:nvPr/>
        </p:nvPicPr>
        <p:blipFill>
          <a:blip r:embed="rId2" cstate="print"/>
          <a:srcRect l="2779" r="23612"/>
          <a:stretch/>
        </p:blipFill>
        <p:spPr bwMode="auto">
          <a:xfrm>
            <a:off x="1651287" y="1497220"/>
            <a:ext cx="3038015" cy="4127230"/>
          </a:xfrm>
          <a:prstGeom prst="rect">
            <a:avLst/>
          </a:prstGeom>
          <a:noFill/>
        </p:spPr>
      </p:pic>
      <p:sp>
        <p:nvSpPr>
          <p:cNvPr id="199722" name="Cross 199713">
            <a:extLst>
              <a:ext uri="{FF2B5EF4-FFF2-40B4-BE49-F238E27FC236}">
                <a16:creationId xmlns:a16="http://schemas.microsoft.com/office/drawing/2014/main" id="{7B768144-4A9A-EF4F-89C6-859C48A1A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68684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723" name="Rectangle 199715">
            <a:extLst>
              <a:ext uri="{FF2B5EF4-FFF2-40B4-BE49-F238E27FC236}">
                <a16:creationId xmlns:a16="http://schemas.microsoft.com/office/drawing/2014/main" id="{233F0DEE-0C91-A94B-BED4-444EDE341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59FFC6-5725-27D0-6387-2B6AB0F5BFB3}"/>
              </a:ext>
            </a:extLst>
          </p:cNvPr>
          <p:cNvSpPr txBox="1"/>
          <p:nvPr/>
        </p:nvSpPr>
        <p:spPr>
          <a:xfrm>
            <a:off x="5195602" y="1621691"/>
            <a:ext cx="497416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l-GR" sz="3200"/>
              <a:t>Learning by doing</a:t>
            </a:r>
          </a:p>
        </p:txBody>
      </p:sp>
    </p:spTree>
    <p:extLst>
      <p:ext uri="{BB962C8B-B14F-4D97-AF65-F5344CB8AC3E}">
        <p14:creationId xmlns:p14="http://schemas.microsoft.com/office/powerpoint/2010/main" val="624697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6" name="Text Box 4"/>
          <p:cNvSpPr txBox="1">
            <a:spLocks noChangeArrowheads="1"/>
          </p:cNvSpPr>
          <p:nvPr/>
        </p:nvSpPr>
        <p:spPr bwMode="auto">
          <a:xfrm>
            <a:off x="911959" y="1198197"/>
            <a:ext cx="6913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800">
                <a:solidFill>
                  <a:schemeClr val="hlink"/>
                </a:solidFill>
              </a:rPr>
              <a:t>                          ΤΑ ΕΡΓΑ ΤΟΥ </a:t>
            </a:r>
          </a:p>
        </p:txBody>
      </p:sp>
      <p:sp>
        <p:nvSpPr>
          <p:cNvPr id="207878" name="Text Box 6"/>
          <p:cNvSpPr txBox="1">
            <a:spLocks noChangeArrowheads="1"/>
          </p:cNvSpPr>
          <p:nvPr/>
        </p:nvSpPr>
        <p:spPr bwMode="auto">
          <a:xfrm>
            <a:off x="1185620" y="1965693"/>
            <a:ext cx="1020652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r>
              <a:rPr lang="el-GR" sz="2000" b="0" dirty="0"/>
              <a:t>O </a:t>
            </a:r>
            <a:r>
              <a:rPr lang="en-US" sz="2000" b="0" dirty="0"/>
              <a:t>John Dewey </a:t>
            </a:r>
            <a:r>
              <a:rPr lang="el-GR" sz="2000" b="0" dirty="0"/>
              <a:t>έχει συγγράψει αρκετά έργα, όπου μερικά εξ αυτών έχουν μεταφραστεί και </a:t>
            </a:r>
            <a:r>
              <a:rPr lang="el-GR" sz="2000" b="0"/>
              <a:t>στην ελληνική γλώσσα:</a:t>
            </a:r>
            <a:endParaRPr lang="el-GR"/>
          </a:p>
          <a:p>
            <a:endParaRPr lang="el-GR" sz="2000" b="0"/>
          </a:p>
          <a:p>
            <a:pPr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 dirty="0"/>
              <a:t> «Πώς σκεπτόμαστε» (1910)</a:t>
            </a:r>
          </a:p>
          <a:p>
            <a:pPr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 dirty="0"/>
              <a:t> «Ανασυγκρότηση στη φιλοσοφία» (1920)</a:t>
            </a:r>
          </a:p>
          <a:p>
            <a:pPr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 dirty="0"/>
              <a:t> «Δημοκρατία και εκπαίδευση» (1916)</a:t>
            </a:r>
          </a:p>
          <a:p>
            <a:pPr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 dirty="0"/>
              <a:t> «Εμπειρία και φύση» (1925)</a:t>
            </a:r>
          </a:p>
          <a:p>
            <a:pPr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 dirty="0"/>
              <a:t> «Λογική: η θεωρία της έρευνας» (1938)</a:t>
            </a:r>
          </a:p>
          <a:p>
            <a:pPr>
              <a:buClr>
                <a:schemeClr val="hlink"/>
              </a:buClr>
              <a:buFont typeface="Wingdings" pitchFamily="2" charset="2"/>
              <a:buChar char="Ø"/>
            </a:pPr>
            <a:r>
              <a:rPr lang="el-GR" sz="2000" b="0" dirty="0"/>
              <a:t> «Εμπειρία στην εκπαίδευση» (1938)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972" name="Picture 4" descr="John-Dewey e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51460" y="2217615"/>
            <a:ext cx="2080848" cy="1563078"/>
          </a:xfrm>
          <a:prstGeom prst="rect">
            <a:avLst/>
          </a:prstGeom>
          <a:noFill/>
        </p:spPr>
      </p:pic>
      <p:sp>
        <p:nvSpPr>
          <p:cNvPr id="211973" name="Text Box 5"/>
          <p:cNvSpPr txBox="1">
            <a:spLocks noChangeArrowheads="1"/>
          </p:cNvSpPr>
          <p:nvPr/>
        </p:nvSpPr>
        <p:spPr bwMode="auto">
          <a:xfrm>
            <a:off x="2026751" y="2213099"/>
            <a:ext cx="476750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9600"/>
              <a:t>εμπειρία</a:t>
            </a:r>
            <a:endParaRPr lang="el-GR" sz="9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dridVTI">
  <a:themeElements>
    <a:clrScheme name="Madrid R3">
      <a:dk1>
        <a:srgbClr val="000000"/>
      </a:dk1>
      <a:lt1>
        <a:srgbClr val="FFFFFF"/>
      </a:lt1>
      <a:dk2>
        <a:srgbClr val="3A3C45"/>
      </a:dk2>
      <a:lt2>
        <a:srgbClr val="E9EFF1"/>
      </a:lt2>
      <a:accent1>
        <a:srgbClr val="E24400"/>
      </a:accent1>
      <a:accent2>
        <a:srgbClr val="F38E00"/>
      </a:accent2>
      <a:accent3>
        <a:srgbClr val="89B336"/>
      </a:accent3>
      <a:accent4>
        <a:srgbClr val="30B9B9"/>
      </a:accent4>
      <a:accent5>
        <a:srgbClr val="748CF4"/>
      </a:accent5>
      <a:accent6>
        <a:srgbClr val="A673F4"/>
      </a:accent6>
      <a:hlink>
        <a:srgbClr val="008EE6"/>
      </a:hlink>
      <a:folHlink>
        <a:srgbClr val="C1A187"/>
      </a:folHlink>
    </a:clrScheme>
    <a:fontScheme name="Madrid">
      <a:majorFont>
        <a:latin typeface="Seaford Display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ridVTI" id="{5F675924-ADDD-6B4C-A2D4-69150D1F0C16}" vid="{BEA84270-19BD-7342-8ABF-EFF1668AF1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Ευρεία οθόνη</PresentationFormat>
  <Paragraphs>0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MadridVTI</vt:lpstr>
      <vt:lpstr>John Dewey (1859-1952):  Εμπειρική μάθηση και ‘‘Learning by doing’’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151</cp:revision>
  <dcterms:created xsi:type="dcterms:W3CDTF">2025-01-08T05:07:43Z</dcterms:created>
  <dcterms:modified xsi:type="dcterms:W3CDTF">2025-01-08T05:43:12Z</dcterms:modified>
</cp:coreProperties>
</file>