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A6DDA50E-D31E-49B6-A6FF-531435A9A94B}" type="datetimeFigureOut">
              <a:rPr lang="el-GR" smtClean="0"/>
              <a:t>14/12/2024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1939404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6DDA50E-D31E-49B6-A6FF-531435A9A94B}" type="datetimeFigureOut">
              <a:rPr lang="el-GR" smtClean="0"/>
              <a:t>14/12/2024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1732467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6DDA50E-D31E-49B6-A6FF-531435A9A94B}" type="datetimeFigureOut">
              <a:rPr lang="el-GR" smtClean="0"/>
              <a:t>14/12/2024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3565897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6DDA50E-D31E-49B6-A6FF-531435A9A94B}" type="datetimeFigureOut">
              <a:rPr lang="el-GR" smtClean="0"/>
              <a:t>14/12/2024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3165307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A6DDA50E-D31E-49B6-A6FF-531435A9A94B}" type="datetimeFigureOut">
              <a:rPr lang="el-GR" smtClean="0"/>
              <a:t>14/12/2024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2516019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A6DDA50E-D31E-49B6-A6FF-531435A9A94B}" type="datetimeFigureOut">
              <a:rPr lang="el-GR" smtClean="0"/>
              <a:t>14/12/2024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3024291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A6DDA50E-D31E-49B6-A6FF-531435A9A94B}" type="datetimeFigureOut">
              <a:rPr lang="el-GR" smtClean="0"/>
              <a:t>14/12/2024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3261383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6DDA50E-D31E-49B6-A6FF-531435A9A94B}" type="datetimeFigureOut">
              <a:rPr lang="el-GR" smtClean="0"/>
              <a:t>14/12/2024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233962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6DDA50E-D31E-49B6-A6FF-531435A9A94B}" type="datetimeFigureOut">
              <a:rPr lang="el-GR" smtClean="0"/>
              <a:t>14/12/2024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511780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6DDA50E-D31E-49B6-A6FF-531435A9A94B}" type="datetimeFigureOut">
              <a:rPr lang="el-GR" smtClean="0"/>
              <a:t>14/12/2024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414277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6DDA50E-D31E-49B6-A6FF-531435A9A94B}" type="datetimeFigureOut">
              <a:rPr lang="el-GR" smtClean="0"/>
              <a:t>14/12/2024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57D0498-482F-468A-AA8A-A7DA08AF4059}" type="slidenum">
              <a:rPr lang="el-GR" smtClean="0"/>
              <a:t>‹#›</a:t>
            </a:fld>
            <a:endParaRPr lang="el-GR"/>
          </a:p>
        </p:txBody>
      </p:sp>
    </p:spTree>
    <p:extLst>
      <p:ext uri="{BB962C8B-B14F-4D97-AF65-F5344CB8AC3E}">
        <p14:creationId xmlns:p14="http://schemas.microsoft.com/office/powerpoint/2010/main" val="227162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DA50E-D31E-49B6-A6FF-531435A9A94B}" type="datetimeFigureOut">
              <a:rPr lang="el-GR" smtClean="0"/>
              <a:t>14/12/2024</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D0498-482F-468A-AA8A-A7DA08AF4059}" type="slidenum">
              <a:rPr lang="el-GR" smtClean="0"/>
              <a:t>‹#›</a:t>
            </a:fld>
            <a:endParaRPr lang="el-GR"/>
          </a:p>
        </p:txBody>
      </p:sp>
    </p:spTree>
    <p:extLst>
      <p:ext uri="{BB962C8B-B14F-4D97-AF65-F5344CB8AC3E}">
        <p14:creationId xmlns:p14="http://schemas.microsoft.com/office/powerpoint/2010/main" val="3753538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707655" y="402382"/>
            <a:ext cx="9144000" cy="1025056"/>
          </a:xfrm>
        </p:spPr>
        <p:txBody>
          <a:bodyPr/>
          <a:lstStyle/>
          <a:p>
            <a:r>
              <a:rPr lang="el-GR" dirty="0"/>
              <a:t>Κίνητρα στη μάθηση </a:t>
            </a:r>
          </a:p>
        </p:txBody>
      </p:sp>
      <p:sp>
        <p:nvSpPr>
          <p:cNvPr id="3" name="Υπότιτλος 2"/>
          <p:cNvSpPr>
            <a:spLocks noGrp="1"/>
          </p:cNvSpPr>
          <p:nvPr>
            <p:ph type="subTitle" idx="1"/>
          </p:nvPr>
        </p:nvSpPr>
        <p:spPr>
          <a:xfrm>
            <a:off x="1488057" y="1958644"/>
            <a:ext cx="9144000" cy="1025056"/>
          </a:xfrm>
        </p:spPr>
        <p:txBody>
          <a:bodyPr/>
          <a:lstStyle/>
          <a:p>
            <a:r>
              <a:rPr lang="el-GR" dirty="0"/>
              <a:t>Μάριος Κουκουνάρας </a:t>
            </a:r>
            <a:r>
              <a:rPr lang="el-GR" dirty="0" err="1"/>
              <a:t>Λιάγκης</a:t>
            </a:r>
            <a:endParaRPr lang="el-GR" dirty="0"/>
          </a:p>
          <a:p>
            <a:r>
              <a:rPr lang="el-GR" dirty="0"/>
              <a:t>Αναπληρωτής Καθηγητής, ΕΚΠΑ</a:t>
            </a:r>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4034" y="3429000"/>
            <a:ext cx="6443932" cy="2277374"/>
          </a:xfrm>
          <a:prstGeom prst="rect">
            <a:avLst/>
          </a:prstGeom>
        </p:spPr>
      </p:pic>
    </p:spTree>
    <p:extLst>
      <p:ext uri="{BB962C8B-B14F-4D97-AF65-F5344CB8AC3E}">
        <p14:creationId xmlns:p14="http://schemas.microsoft.com/office/powerpoint/2010/main" val="2794795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Γιατί μελετάμε τα κίνητρα;</a:t>
            </a:r>
          </a:p>
        </p:txBody>
      </p:sp>
      <p:sp>
        <p:nvSpPr>
          <p:cNvPr id="3" name="Θέση περιεχομένου 2"/>
          <p:cNvSpPr>
            <a:spLocks noGrp="1"/>
          </p:cNvSpPr>
          <p:nvPr>
            <p:ph idx="1"/>
          </p:nvPr>
        </p:nvSpPr>
        <p:spPr/>
        <p:txBody>
          <a:bodyPr/>
          <a:lstStyle/>
          <a:p>
            <a:r>
              <a:rPr lang="el-GR" dirty="0"/>
              <a:t>Η υγιής αυτοεκτίμηση είναι βασικό στοιχείο για τις ακαδημαϊκές επιδόσεις όσο και για τη συναισθηματική ισορροπία, αφού επηρεάζει τα κίνητρα</a:t>
            </a:r>
          </a:p>
          <a:p>
            <a:r>
              <a:rPr lang="el-GR" dirty="0"/>
              <a:t>Έχουν σχέση με ένα εύρος διεργασιών γνωστικής βάσης, όπως την απόδοση επιτυχίας-αποτυχίας, τις αντιλήψεις για τον έλεγχο των μαθησιακών διεργασιών, τις </a:t>
            </a:r>
            <a:r>
              <a:rPr lang="el-GR" dirty="0" err="1"/>
              <a:t>μετα</a:t>
            </a:r>
            <a:r>
              <a:rPr lang="el-GR" dirty="0"/>
              <a:t>-γνωσιακές διεργασίες, τις αυτό-αντιλήψεις της ικανότητας, τις πεποιθήσεις για τη χρησιμότητα της προσπάθειας</a:t>
            </a:r>
          </a:p>
        </p:txBody>
      </p:sp>
    </p:spTree>
    <p:extLst>
      <p:ext uri="{BB962C8B-B14F-4D97-AF65-F5344CB8AC3E}">
        <p14:creationId xmlns:p14="http://schemas.microsoft.com/office/powerpoint/2010/main" val="1946977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Κίνητρα και ανταγωνισμός</a:t>
            </a:r>
          </a:p>
        </p:txBody>
      </p:sp>
      <p:sp>
        <p:nvSpPr>
          <p:cNvPr id="3" name="Θέση περιεχομένου 2"/>
          <p:cNvSpPr>
            <a:spLocks noGrp="1"/>
          </p:cNvSpPr>
          <p:nvPr>
            <p:ph idx="1"/>
          </p:nvPr>
        </p:nvSpPr>
        <p:spPr>
          <a:xfrm>
            <a:off x="838200" y="1825625"/>
            <a:ext cx="4622321" cy="4351338"/>
          </a:xfrm>
        </p:spPr>
        <p:txBody>
          <a:bodyPr/>
          <a:lstStyle/>
          <a:p>
            <a:pPr marL="0" indent="0">
              <a:buNone/>
            </a:pPr>
            <a:r>
              <a:rPr lang="el-GR" dirty="0"/>
              <a:t>Ποια είναι η διαφορά στα παρακάτω:</a:t>
            </a:r>
          </a:p>
          <a:p>
            <a:pPr marL="0" indent="0">
              <a:buNone/>
            </a:pPr>
            <a:endParaRPr lang="el-GR" dirty="0"/>
          </a:p>
          <a:p>
            <a:pPr marL="0" indent="0">
              <a:buNone/>
            </a:pPr>
            <a:r>
              <a:rPr lang="el-GR" dirty="0"/>
              <a:t>Διαβάζω, για να πετύχω στις εξετάσεις</a:t>
            </a:r>
          </a:p>
          <a:p>
            <a:pPr marL="0" indent="0">
              <a:buNone/>
            </a:pPr>
            <a:endParaRPr lang="el-GR" dirty="0"/>
          </a:p>
          <a:p>
            <a:pPr marL="0" indent="0">
              <a:buNone/>
            </a:pPr>
            <a:r>
              <a:rPr lang="el-GR" dirty="0"/>
              <a:t>Διαβάζω, για να μάθω</a:t>
            </a:r>
          </a:p>
        </p:txBody>
      </p:sp>
      <p:sp>
        <p:nvSpPr>
          <p:cNvPr id="4" name="TextBox 3"/>
          <p:cNvSpPr txBox="1"/>
          <p:nvPr/>
        </p:nvSpPr>
        <p:spPr>
          <a:xfrm>
            <a:off x="5596298" y="3200399"/>
            <a:ext cx="6029864" cy="2677656"/>
          </a:xfrm>
          <a:prstGeom prst="rect">
            <a:avLst/>
          </a:prstGeom>
          <a:noFill/>
        </p:spPr>
        <p:txBody>
          <a:bodyPr wrap="square" rtlCol="0">
            <a:spAutoFit/>
          </a:bodyPr>
          <a:lstStyle/>
          <a:p>
            <a:r>
              <a:rPr lang="el-GR" sz="2800" b="1" dirty="0"/>
              <a:t>Έμφαση στις συγκρίσεις ικανοτήτων μεταξύ των μαθητών/τριών</a:t>
            </a:r>
          </a:p>
          <a:p>
            <a:endParaRPr lang="el-GR" sz="2800" b="1" dirty="0"/>
          </a:p>
          <a:p>
            <a:r>
              <a:rPr lang="el-GR" sz="2800" b="1" dirty="0"/>
              <a:t>Έμφαση σε ατομικούς στόχους σε σχέση με συγκεκριμένα έργα ή στόχους κατοχής γνώσης</a:t>
            </a:r>
          </a:p>
        </p:txBody>
      </p:sp>
      <p:pic>
        <p:nvPicPr>
          <p:cNvPr id="5" name="Εικόνα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39281" y="3681937"/>
            <a:ext cx="719450" cy="638714"/>
          </a:xfrm>
          <a:prstGeom prst="rect">
            <a:avLst/>
          </a:prstGeom>
        </p:spPr>
      </p:pic>
      <p:pic>
        <p:nvPicPr>
          <p:cNvPr id="6" name="Εικόνα 5"/>
          <p:cNvPicPr>
            <a:picLocks noChangeAspect="1"/>
          </p:cNvPicPr>
          <p:nvPr/>
        </p:nvPicPr>
        <p:blipFill>
          <a:blip r:embed="rId3" cstate="print">
            <a:extLst>
              <a:ext uri="{28A0092B-C50C-407E-A947-70E740481C1C}">
                <a14:useLocalDpi xmlns:a14="http://schemas.microsoft.com/office/drawing/2010/main" val="0"/>
              </a:ext>
            </a:extLst>
          </a:blip>
          <a:srcRect l="-8455"/>
          <a:stretch/>
        </p:blipFill>
        <p:spPr>
          <a:xfrm>
            <a:off x="10323443" y="4913848"/>
            <a:ext cx="837146" cy="794454"/>
          </a:xfrm>
          <a:prstGeom prst="rect">
            <a:avLst/>
          </a:prstGeom>
        </p:spPr>
      </p:pic>
    </p:spTree>
    <p:extLst>
      <p:ext uri="{BB962C8B-B14F-4D97-AF65-F5344CB8AC3E}">
        <p14:creationId xmlns:p14="http://schemas.microsoft.com/office/powerpoint/2010/main" val="1947841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40839"/>
            <a:ext cx="10515600" cy="1325563"/>
          </a:xfrm>
        </p:spPr>
        <p:txBody>
          <a:bodyPr>
            <a:normAutofit/>
          </a:bodyPr>
          <a:lstStyle/>
          <a:p>
            <a:r>
              <a:rPr lang="el-GR" sz="3600" dirty="0"/>
              <a:t>Διδακτική κουλτούρα προσανατολισμένη στις εξετάσεις (</a:t>
            </a:r>
            <a:r>
              <a:rPr lang="en-US" sz="3600" dirty="0"/>
              <a:t>Frick, 2013)</a:t>
            </a:r>
            <a:r>
              <a:rPr lang="el-GR" sz="3600" dirty="0"/>
              <a:t>:</a:t>
            </a: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2660" y="4930118"/>
            <a:ext cx="1702279" cy="1927882"/>
          </a:xfrm>
          <a:prstGeom prst="rect">
            <a:avLst/>
          </a:prstGeom>
        </p:spPr>
      </p:pic>
      <p:sp>
        <p:nvSpPr>
          <p:cNvPr id="3" name="Θέση περιεχομένου 2"/>
          <p:cNvSpPr>
            <a:spLocks noGrp="1"/>
          </p:cNvSpPr>
          <p:nvPr>
            <p:ph idx="1"/>
          </p:nvPr>
        </p:nvSpPr>
        <p:spPr>
          <a:xfrm>
            <a:off x="974784" y="3384993"/>
            <a:ext cx="10006642" cy="3352237"/>
          </a:xfrm>
        </p:spPr>
        <p:txBody>
          <a:bodyPr>
            <a:normAutofit/>
          </a:bodyPr>
          <a:lstStyle/>
          <a:p>
            <a:pPr marL="0" indent="0">
              <a:buNone/>
            </a:pPr>
            <a:r>
              <a:rPr lang="el-GR" dirty="0"/>
              <a:t>Αρνητικό αντίκτυπο στα ενδογενή κίνητρα και τη δημιουργικότητα των μαθητών/τριών=</a:t>
            </a:r>
          </a:p>
          <a:p>
            <a:pPr marL="0" indent="0">
              <a:buNone/>
            </a:pPr>
            <a:r>
              <a:rPr lang="el-GR" dirty="0"/>
              <a:t>Κάποιοι κερδίζουν και κάποιοι χάνουν, οι μαθητές/</a:t>
            </a:r>
            <a:r>
              <a:rPr lang="el-GR" dirty="0" err="1"/>
              <a:t>τριες</a:t>
            </a:r>
            <a:r>
              <a:rPr lang="el-GR" dirty="0"/>
              <a:t> αποφεύγουν τον κίνδυνο αποτυχίας με το να μην επιχειρούν να κάνουν πράγματα, θίγεται η ακεραιότητά τους, αφού ενθαρρύνεται από τις ανταγωνιστικές πρακτικές, ανατρέπονται οι συνεργατικές προσεγγίσεις της διδασκαλίας και μάθησης.</a:t>
            </a:r>
          </a:p>
        </p:txBody>
      </p:sp>
      <p:sp>
        <p:nvSpPr>
          <p:cNvPr id="4" name="TextBox 3"/>
          <p:cNvSpPr txBox="1"/>
          <p:nvPr/>
        </p:nvSpPr>
        <p:spPr>
          <a:xfrm>
            <a:off x="974784" y="1320549"/>
            <a:ext cx="8997351" cy="2185214"/>
          </a:xfrm>
          <a:prstGeom prst="rect">
            <a:avLst/>
          </a:prstGeom>
          <a:noFill/>
        </p:spPr>
        <p:txBody>
          <a:bodyPr wrap="square" rtlCol="0">
            <a:spAutoFit/>
          </a:bodyPr>
          <a:lstStyle/>
          <a:p>
            <a:pPr marL="342900" indent="-342900">
              <a:buFont typeface="Arial" panose="020B0604020202020204" pitchFamily="34" charset="0"/>
              <a:buChar char="•"/>
            </a:pPr>
            <a:r>
              <a:rPr lang="el-GR" sz="2800" dirty="0"/>
              <a:t>Κλίμα στην τάξη προσανατολισμένο στις επιδόσεις</a:t>
            </a:r>
          </a:p>
          <a:p>
            <a:pPr marL="342900" indent="-342900">
              <a:buFont typeface="Arial" panose="020B0604020202020204" pitchFamily="34" charset="0"/>
              <a:buChar char="•"/>
            </a:pPr>
            <a:r>
              <a:rPr lang="el-GR" sz="2800" dirty="0"/>
              <a:t>Δεν λαμβάνονται υπόψη οι πολιτισμικές διαφορές</a:t>
            </a:r>
          </a:p>
          <a:p>
            <a:pPr marL="342900" indent="-342900">
              <a:buFont typeface="Arial" panose="020B0604020202020204" pitchFamily="34" charset="0"/>
              <a:buChar char="•"/>
            </a:pPr>
            <a:r>
              <a:rPr lang="el-GR" sz="2800" dirty="0"/>
              <a:t>Ανταγωνιστικό περιβάλλον, πίεση σε πολλά επίπεδα (μαθητών, εκπαιδευτικών, οικογενειών, σχολείων)</a:t>
            </a:r>
          </a:p>
          <a:p>
            <a:pPr marL="342900" indent="-342900">
              <a:buFont typeface="Arial" panose="020B0604020202020204" pitchFamily="34" charset="0"/>
              <a:buChar char="•"/>
            </a:pPr>
            <a:endParaRPr lang="el-GR" sz="2400" dirty="0">
              <a:solidFill>
                <a:schemeClr val="accent2">
                  <a:lumMod val="75000"/>
                </a:schemeClr>
              </a:solidFill>
            </a:endParaRPr>
          </a:p>
        </p:txBody>
      </p:sp>
    </p:spTree>
    <p:extLst>
      <p:ext uri="{BB962C8B-B14F-4D97-AF65-F5344CB8AC3E}">
        <p14:creationId xmlns:p14="http://schemas.microsoft.com/office/powerpoint/2010/main" val="140031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77079"/>
          </a:xfrm>
        </p:spPr>
        <p:txBody>
          <a:bodyPr>
            <a:normAutofit/>
          </a:bodyPr>
          <a:lstStyle/>
          <a:p>
            <a:r>
              <a:rPr lang="el-GR" sz="3600" dirty="0"/>
              <a:t>Θεωρίες κινήτρων 1</a:t>
            </a:r>
            <a:endParaRPr lang="el-GR" sz="2800" b="1" dirty="0"/>
          </a:p>
        </p:txBody>
      </p:sp>
      <p:pic>
        <p:nvPicPr>
          <p:cNvPr id="4" name="Εικόνα 3"/>
          <p:cNvPicPr>
            <a:picLocks noChangeAspect="1"/>
          </p:cNvPicPr>
          <p:nvPr/>
        </p:nvPicPr>
        <p:blipFill rotWithShape="1">
          <a:blip r:embed="rId2" cstate="print">
            <a:extLst>
              <a:ext uri="{28A0092B-C50C-407E-A947-70E740481C1C}">
                <a14:useLocalDpi xmlns:a14="http://schemas.microsoft.com/office/drawing/2010/main" val="0"/>
              </a:ext>
            </a:extLst>
          </a:blip>
          <a:srcRect l="2554" r="1265" b="7805"/>
          <a:stretch/>
        </p:blipFill>
        <p:spPr>
          <a:xfrm>
            <a:off x="89140" y="1891077"/>
            <a:ext cx="5796952" cy="4167475"/>
          </a:xfrm>
          <a:prstGeom prst="rect">
            <a:avLst/>
          </a:prstGeom>
        </p:spPr>
      </p:pic>
      <p:sp>
        <p:nvSpPr>
          <p:cNvPr id="3" name="Θέση περιεχομένου 2"/>
          <p:cNvSpPr>
            <a:spLocks noGrp="1"/>
          </p:cNvSpPr>
          <p:nvPr>
            <p:ph idx="1"/>
          </p:nvPr>
        </p:nvSpPr>
        <p:spPr>
          <a:xfrm>
            <a:off x="5745192" y="365125"/>
            <a:ext cx="6357668" cy="6342301"/>
          </a:xfrm>
        </p:spPr>
        <p:txBody>
          <a:bodyPr>
            <a:normAutofit/>
          </a:bodyPr>
          <a:lstStyle/>
          <a:p>
            <a:pPr marL="0" indent="0">
              <a:buNone/>
            </a:pPr>
            <a:r>
              <a:rPr lang="el-GR" dirty="0"/>
              <a:t>Θεωρίες ενστίκτων (αρχές 20</a:t>
            </a:r>
            <a:r>
              <a:rPr lang="el-GR" baseline="30000" dirty="0"/>
              <a:t>ου</a:t>
            </a:r>
            <a:r>
              <a:rPr lang="el-GR" dirty="0"/>
              <a:t>) = έμφαση στις ζωώδεις ορμές και ένστικτα των ανθρώπων (π.χ. ενστικτώδεις αντιδράσεις πάλης και φυγής)</a:t>
            </a:r>
          </a:p>
          <a:p>
            <a:pPr marL="0" indent="0">
              <a:buNone/>
            </a:pPr>
            <a:endParaRPr lang="el-GR" dirty="0"/>
          </a:p>
          <a:p>
            <a:pPr marL="0" indent="0">
              <a:buNone/>
            </a:pPr>
            <a:r>
              <a:rPr lang="el-GR" dirty="0"/>
              <a:t>Θεωρίες για την </a:t>
            </a:r>
            <a:r>
              <a:rPr lang="el-GR" dirty="0" err="1"/>
              <a:t>ενόρμηση</a:t>
            </a:r>
            <a:r>
              <a:rPr lang="el-GR" dirty="0"/>
              <a:t> και τις ανάγκες (1930-1940) =</a:t>
            </a:r>
            <a:r>
              <a:rPr lang="en-US" dirty="0"/>
              <a:t> </a:t>
            </a:r>
            <a:r>
              <a:rPr lang="el-GR" dirty="0"/>
              <a:t>ο άνθρωπος για να βάλει υψηλούς στόχους πρέπει να ικανοποιήσει τις βασικές ανάγκες (</a:t>
            </a:r>
            <a:r>
              <a:rPr lang="en-US" dirty="0"/>
              <a:t>Maslow, 1954)= </a:t>
            </a:r>
            <a:r>
              <a:rPr lang="el-GR" dirty="0"/>
              <a:t>ευαισθησία στις ατομικές διαφορές, δημιουργία ασφαλούς κλίματος ώστε οι μαθητές να νιώθουν πολύτιμοι, να αισθάνονται ότι τους ακούν, να ενδυναμώνονται, ώστε να λαμβάνουν αποφάσεις που αφορούν τη μάθηση.</a:t>
            </a:r>
          </a:p>
          <a:p>
            <a:pPr marL="0" indent="0">
              <a:buNone/>
            </a:pPr>
            <a:endParaRPr lang="el-GR" dirty="0"/>
          </a:p>
        </p:txBody>
      </p:sp>
    </p:spTree>
    <p:extLst>
      <p:ext uri="{BB962C8B-B14F-4D97-AF65-F5344CB8AC3E}">
        <p14:creationId xmlns:p14="http://schemas.microsoft.com/office/powerpoint/2010/main" val="22476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8585" y="123586"/>
            <a:ext cx="10515600" cy="954717"/>
          </a:xfrm>
        </p:spPr>
        <p:txBody>
          <a:bodyPr>
            <a:normAutofit/>
          </a:bodyPr>
          <a:lstStyle/>
          <a:p>
            <a:r>
              <a:rPr lang="el-GR" sz="3600" dirty="0"/>
              <a:t>Θεωρίες κινήτρων 2-Γνωστικές θεωρίες</a:t>
            </a:r>
          </a:p>
        </p:txBody>
      </p:sp>
      <p:sp>
        <p:nvSpPr>
          <p:cNvPr id="3" name="Θέση περιεχομένου 2"/>
          <p:cNvSpPr>
            <a:spLocks noGrp="1"/>
          </p:cNvSpPr>
          <p:nvPr>
            <p:ph idx="1"/>
          </p:nvPr>
        </p:nvSpPr>
        <p:spPr>
          <a:xfrm>
            <a:off x="8876581" y="323310"/>
            <a:ext cx="2710132" cy="1626259"/>
          </a:xfrm>
        </p:spPr>
        <p:txBody>
          <a:bodyPr>
            <a:normAutofit lnSpcReduction="10000"/>
          </a:bodyPr>
          <a:lstStyle/>
          <a:p>
            <a:pPr marL="0" indent="0">
              <a:buNone/>
            </a:pPr>
            <a:r>
              <a:rPr lang="el-GR" dirty="0">
                <a:solidFill>
                  <a:srgbClr val="C00000"/>
                </a:solidFill>
              </a:rPr>
              <a:t>Τονίζουν τον ρόλο της κινητοποίησης της σκέψης</a:t>
            </a:r>
          </a:p>
        </p:txBody>
      </p:sp>
      <p:sp>
        <p:nvSpPr>
          <p:cNvPr id="4" name="TextBox 3"/>
          <p:cNvSpPr txBox="1"/>
          <p:nvPr/>
        </p:nvSpPr>
        <p:spPr>
          <a:xfrm>
            <a:off x="1095555" y="1078303"/>
            <a:ext cx="7349705" cy="1200329"/>
          </a:xfrm>
          <a:prstGeom prst="rect">
            <a:avLst/>
          </a:prstGeom>
          <a:noFill/>
        </p:spPr>
        <p:txBody>
          <a:bodyPr wrap="square" rtlCol="0">
            <a:spAutoFit/>
          </a:bodyPr>
          <a:lstStyle/>
          <a:p>
            <a:r>
              <a:rPr lang="el-GR" dirty="0">
                <a:solidFill>
                  <a:srgbClr val="C00000"/>
                </a:solidFill>
              </a:rPr>
              <a:t>Επίδραση της ανισορροπίας ή της γνωστικής ασυμφωνίας ανάμεσα στη φυσιολογική απόδοση και την απρόσμενη απόδοση </a:t>
            </a:r>
            <a:r>
              <a:rPr lang="en-US" dirty="0">
                <a:solidFill>
                  <a:srgbClr val="C00000"/>
                </a:solidFill>
              </a:rPr>
              <a:t>(</a:t>
            </a:r>
            <a:r>
              <a:rPr lang="en-US" dirty="0" err="1">
                <a:solidFill>
                  <a:srgbClr val="C00000"/>
                </a:solidFill>
              </a:rPr>
              <a:t>Festinger</a:t>
            </a:r>
            <a:r>
              <a:rPr lang="en-US" dirty="0">
                <a:solidFill>
                  <a:srgbClr val="C00000"/>
                </a:solidFill>
              </a:rPr>
              <a:t>, 1957)-</a:t>
            </a:r>
            <a:endParaRPr lang="el-GR" dirty="0">
              <a:solidFill>
                <a:srgbClr val="C00000"/>
              </a:solidFill>
            </a:endParaRPr>
          </a:p>
          <a:p>
            <a:r>
              <a:rPr lang="en-US" dirty="0">
                <a:solidFill>
                  <a:srgbClr val="C00000"/>
                </a:solidFill>
              </a:rPr>
              <a:t> </a:t>
            </a:r>
            <a:endParaRPr lang="el-GR" dirty="0">
              <a:solidFill>
                <a:srgbClr val="C00000"/>
              </a:solidFill>
            </a:endParaRPr>
          </a:p>
          <a:p>
            <a:r>
              <a:rPr lang="el-GR" dirty="0">
                <a:solidFill>
                  <a:srgbClr val="C00000"/>
                </a:solidFill>
              </a:rPr>
              <a:t>Τι κάνει ο μαθητής που περνά εύκολα τα τεστ και αποτυχαίνει σε κάποιο;</a:t>
            </a:r>
          </a:p>
        </p:txBody>
      </p:sp>
      <p:sp>
        <p:nvSpPr>
          <p:cNvPr id="5" name="TextBox 4"/>
          <p:cNvSpPr txBox="1"/>
          <p:nvPr/>
        </p:nvSpPr>
        <p:spPr>
          <a:xfrm>
            <a:off x="1095555" y="2613804"/>
            <a:ext cx="10627743" cy="738664"/>
          </a:xfrm>
          <a:prstGeom prst="rect">
            <a:avLst/>
          </a:prstGeom>
          <a:noFill/>
        </p:spPr>
        <p:txBody>
          <a:bodyPr wrap="square" rtlCol="0">
            <a:spAutoFit/>
          </a:bodyPr>
          <a:lstStyle/>
          <a:p>
            <a:pPr marL="342900" indent="-342900">
              <a:buAutoNum type="arabicParenR"/>
            </a:pPr>
            <a:r>
              <a:rPr lang="el-GR" sz="2400" dirty="0"/>
              <a:t>Θεωρία του κέντρου ελέγχου </a:t>
            </a:r>
            <a:r>
              <a:rPr lang="en-US" sz="2400" dirty="0"/>
              <a:t>(Rotter, 1966)</a:t>
            </a:r>
            <a:endParaRPr lang="en-US" dirty="0"/>
          </a:p>
          <a:p>
            <a:r>
              <a:rPr lang="en-US" dirty="0"/>
              <a:t> </a:t>
            </a:r>
            <a:endParaRPr lang="el-GR" dirty="0"/>
          </a:p>
        </p:txBody>
      </p:sp>
      <p:cxnSp>
        <p:nvCxnSpPr>
          <p:cNvPr id="7" name="Ευθύγραμμο βέλος σύνδεσης 6"/>
          <p:cNvCxnSpPr/>
          <p:nvPr/>
        </p:nvCxnSpPr>
        <p:spPr>
          <a:xfrm flipV="1">
            <a:off x="7030528" y="2424023"/>
            <a:ext cx="828136" cy="396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Ευθύγραμμο βέλος σύνδεσης 8"/>
          <p:cNvCxnSpPr/>
          <p:nvPr/>
        </p:nvCxnSpPr>
        <p:spPr>
          <a:xfrm>
            <a:off x="7030528" y="2820838"/>
            <a:ext cx="828136" cy="4485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281358" y="1953255"/>
            <a:ext cx="3769744" cy="923330"/>
          </a:xfrm>
          <a:prstGeom prst="rect">
            <a:avLst/>
          </a:prstGeom>
          <a:noFill/>
        </p:spPr>
        <p:txBody>
          <a:bodyPr wrap="square" rtlCol="0">
            <a:spAutoFit/>
          </a:bodyPr>
          <a:lstStyle/>
          <a:p>
            <a:r>
              <a:rPr lang="el-GR" dirty="0"/>
              <a:t>Ισχυρός εσωτερικός έλεγχος=οφείλεται στις δικές τους προσπάθειες και το δικό τους ταλέντο</a:t>
            </a:r>
          </a:p>
        </p:txBody>
      </p:sp>
      <p:sp>
        <p:nvSpPr>
          <p:cNvPr id="11" name="TextBox 10"/>
          <p:cNvSpPr txBox="1"/>
          <p:nvPr/>
        </p:nvSpPr>
        <p:spPr>
          <a:xfrm>
            <a:off x="8281358" y="2939181"/>
            <a:ext cx="4040739" cy="923330"/>
          </a:xfrm>
          <a:prstGeom prst="rect">
            <a:avLst/>
          </a:prstGeom>
          <a:noFill/>
        </p:spPr>
        <p:txBody>
          <a:bodyPr wrap="square" rtlCol="0">
            <a:spAutoFit/>
          </a:bodyPr>
          <a:lstStyle/>
          <a:p>
            <a:r>
              <a:rPr lang="el-GR" dirty="0"/>
              <a:t>Ισχυρός εξωτερικός έλεγχος=οφείλεται στην τύχη ή άλλους εξωτερικούς παράγοντες π.χ. η δυσκολία του έργου</a:t>
            </a:r>
          </a:p>
        </p:txBody>
      </p:sp>
      <p:sp>
        <p:nvSpPr>
          <p:cNvPr id="12" name="TextBox 11"/>
          <p:cNvSpPr txBox="1"/>
          <p:nvPr/>
        </p:nvSpPr>
        <p:spPr>
          <a:xfrm>
            <a:off x="1095555" y="4364966"/>
            <a:ext cx="7625751" cy="461665"/>
          </a:xfrm>
          <a:prstGeom prst="rect">
            <a:avLst/>
          </a:prstGeom>
          <a:noFill/>
        </p:spPr>
        <p:txBody>
          <a:bodyPr wrap="square" rtlCol="0">
            <a:spAutoFit/>
          </a:bodyPr>
          <a:lstStyle/>
          <a:p>
            <a:r>
              <a:rPr lang="el-GR" sz="2400" dirty="0"/>
              <a:t>2) Θεωρία της απόδοσης αιτιών (</a:t>
            </a:r>
            <a:r>
              <a:rPr lang="en-US" sz="2400" dirty="0"/>
              <a:t>Weiner, 1972)</a:t>
            </a:r>
            <a:endParaRPr lang="el-GR" sz="2400" dirty="0"/>
          </a:p>
        </p:txBody>
      </p:sp>
      <p:cxnSp>
        <p:nvCxnSpPr>
          <p:cNvPr id="14" name="Ευθύγραμμο βέλος σύνδεσης 13"/>
          <p:cNvCxnSpPr/>
          <p:nvPr/>
        </p:nvCxnSpPr>
        <p:spPr>
          <a:xfrm flipV="1">
            <a:off x="7177178" y="4202320"/>
            <a:ext cx="828136" cy="3623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Ευθύγραμμο βέλος σύνδεσης 15"/>
          <p:cNvCxnSpPr/>
          <p:nvPr/>
        </p:nvCxnSpPr>
        <p:spPr>
          <a:xfrm>
            <a:off x="7151298" y="4564629"/>
            <a:ext cx="897147" cy="2620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8281358" y="3995634"/>
            <a:ext cx="3441940" cy="369332"/>
          </a:xfrm>
          <a:prstGeom prst="rect">
            <a:avLst/>
          </a:prstGeom>
          <a:noFill/>
        </p:spPr>
        <p:txBody>
          <a:bodyPr wrap="square" rtlCol="0">
            <a:spAutoFit/>
          </a:bodyPr>
          <a:lstStyle/>
          <a:p>
            <a:r>
              <a:rPr lang="el-GR" dirty="0"/>
              <a:t>Σταθερά αίτια: Η ικανότητα</a:t>
            </a:r>
          </a:p>
        </p:txBody>
      </p:sp>
      <p:sp>
        <p:nvSpPr>
          <p:cNvPr id="18" name="TextBox 17"/>
          <p:cNvSpPr txBox="1"/>
          <p:nvPr/>
        </p:nvSpPr>
        <p:spPr>
          <a:xfrm>
            <a:off x="8281358" y="4595798"/>
            <a:ext cx="3027872" cy="369332"/>
          </a:xfrm>
          <a:prstGeom prst="rect">
            <a:avLst/>
          </a:prstGeom>
          <a:noFill/>
        </p:spPr>
        <p:txBody>
          <a:bodyPr wrap="square" rtlCol="0">
            <a:spAutoFit/>
          </a:bodyPr>
          <a:lstStyle/>
          <a:p>
            <a:r>
              <a:rPr lang="el-GR" dirty="0"/>
              <a:t>Ασταθή αίτια: Η προσπάθεια</a:t>
            </a:r>
          </a:p>
        </p:txBody>
      </p:sp>
      <p:sp>
        <p:nvSpPr>
          <p:cNvPr id="20" name="TextBox 19"/>
          <p:cNvSpPr txBox="1"/>
          <p:nvPr/>
        </p:nvSpPr>
        <p:spPr>
          <a:xfrm>
            <a:off x="785004" y="5201728"/>
            <a:ext cx="6245524" cy="646331"/>
          </a:xfrm>
          <a:prstGeom prst="rect">
            <a:avLst/>
          </a:prstGeom>
          <a:noFill/>
        </p:spPr>
        <p:txBody>
          <a:bodyPr wrap="square" rtlCol="0">
            <a:spAutoFit/>
          </a:bodyPr>
          <a:lstStyle/>
          <a:p>
            <a:r>
              <a:rPr lang="el-GR" dirty="0">
                <a:solidFill>
                  <a:srgbClr val="C00000"/>
                </a:solidFill>
              </a:rPr>
              <a:t>Τι κάνει ο μαθητής/η μαθήτρια που αποδίδει την αποτυχία σε ασταθή αίτια ή σε εσωτερικό κέντρο ελέγχου; </a:t>
            </a:r>
          </a:p>
        </p:txBody>
      </p:sp>
      <p:sp>
        <p:nvSpPr>
          <p:cNvPr id="21" name="TextBox 20"/>
          <p:cNvSpPr txBox="1"/>
          <p:nvPr/>
        </p:nvSpPr>
        <p:spPr>
          <a:xfrm>
            <a:off x="785004" y="6047117"/>
            <a:ext cx="6159260" cy="646331"/>
          </a:xfrm>
          <a:prstGeom prst="rect">
            <a:avLst/>
          </a:prstGeom>
          <a:noFill/>
        </p:spPr>
        <p:txBody>
          <a:bodyPr wrap="square" rtlCol="0">
            <a:spAutoFit/>
          </a:bodyPr>
          <a:lstStyle/>
          <a:p>
            <a:r>
              <a:rPr lang="el-GR" dirty="0">
                <a:solidFill>
                  <a:srgbClr val="C00000"/>
                </a:solidFill>
              </a:rPr>
              <a:t>Τι κάνει ο μαθητής/η μαθήτρια που αποδίδει την αποτυχία σε σταθερά αίτια ή σε εξωτερικό κέντρο ελέγχου; </a:t>
            </a:r>
          </a:p>
        </p:txBody>
      </p:sp>
      <p:sp>
        <p:nvSpPr>
          <p:cNvPr id="6" name="TextBox 5"/>
          <p:cNvSpPr txBox="1"/>
          <p:nvPr/>
        </p:nvSpPr>
        <p:spPr>
          <a:xfrm>
            <a:off x="7151298" y="5214818"/>
            <a:ext cx="4390845" cy="646331"/>
          </a:xfrm>
          <a:prstGeom prst="rect">
            <a:avLst/>
          </a:prstGeom>
          <a:noFill/>
        </p:spPr>
        <p:txBody>
          <a:bodyPr wrap="square" rtlCol="0">
            <a:spAutoFit/>
          </a:bodyPr>
          <a:lstStyle/>
          <a:p>
            <a:r>
              <a:rPr lang="el-GR" dirty="0"/>
              <a:t>Είναι πιθανό να επιμείνει μπροστά στην αποτυχία</a:t>
            </a:r>
          </a:p>
        </p:txBody>
      </p:sp>
      <p:sp>
        <p:nvSpPr>
          <p:cNvPr id="8" name="TextBox 7"/>
          <p:cNvSpPr txBox="1"/>
          <p:nvPr/>
        </p:nvSpPr>
        <p:spPr>
          <a:xfrm>
            <a:off x="7108167" y="5951576"/>
            <a:ext cx="4942935" cy="923330"/>
          </a:xfrm>
          <a:prstGeom prst="rect">
            <a:avLst/>
          </a:prstGeom>
          <a:noFill/>
        </p:spPr>
        <p:txBody>
          <a:bodyPr wrap="square" rtlCol="0">
            <a:spAutoFit/>
          </a:bodyPr>
          <a:lstStyle/>
          <a:p>
            <a:r>
              <a:rPr lang="el-GR" dirty="0"/>
              <a:t>Οδηγούν σε ελάχιστη προσπάθεια, γιατί η ευθύνη για την αποτυχία αποδίδεται σε κάτι έξω από τον μανθάνοντα</a:t>
            </a:r>
          </a:p>
        </p:txBody>
      </p:sp>
    </p:spTree>
    <p:extLst>
      <p:ext uri="{BB962C8B-B14F-4D97-AF65-F5344CB8AC3E}">
        <p14:creationId xmlns:p14="http://schemas.microsoft.com/office/powerpoint/2010/main" val="814003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39947" y="276046"/>
            <a:ext cx="11274725" cy="6443932"/>
          </a:xfrm>
        </p:spPr>
        <p:txBody>
          <a:bodyPr>
            <a:normAutofit fontScale="92500" lnSpcReduction="10000"/>
          </a:bodyPr>
          <a:lstStyle/>
          <a:p>
            <a:pPr marL="0" indent="0">
              <a:buNone/>
            </a:pPr>
            <a:r>
              <a:rPr lang="el-GR" dirty="0"/>
              <a:t>3) Θεωρία των κινήτρων επίδοσης (</a:t>
            </a:r>
            <a:r>
              <a:rPr lang="en-US" dirty="0"/>
              <a:t>Child, 2007)</a:t>
            </a:r>
          </a:p>
          <a:p>
            <a:pPr marL="0" indent="0">
              <a:buNone/>
            </a:pPr>
            <a:r>
              <a:rPr lang="el-GR" dirty="0"/>
              <a:t>Οι μαθητές/</a:t>
            </a:r>
            <a:r>
              <a:rPr lang="el-GR" dirty="0" err="1"/>
              <a:t>θήτριες</a:t>
            </a:r>
            <a:r>
              <a:rPr lang="el-GR" dirty="0"/>
              <a:t> που επιδεικνύουν μεγάλη ανάγκη επίδοσης συνήθως αποδίδουν τυχόν αποτυχίας τους σε εσωτερικά αίτια που αφορούν την προσπάθεια ενώ τα άτομα που δεν αισθάνονται την ανάγκη για επίδοση αποδίδουν την αποτυχία τους σε εξωτερικούς παράγοντες.</a:t>
            </a:r>
          </a:p>
          <a:p>
            <a:pPr marL="0" indent="0">
              <a:buNone/>
            </a:pPr>
            <a:endParaRPr lang="el-GR" dirty="0"/>
          </a:p>
          <a:p>
            <a:pPr marL="0" indent="0">
              <a:buNone/>
            </a:pPr>
            <a:r>
              <a:rPr lang="el-GR" dirty="0"/>
              <a:t>Η συμπεριφορά του ατόμου σε σχέση με ένα έργο ή δραστηριότητα είναι αποτέλεσμα συνδυασμού των κινήτρων του για επιτυχία και αποφυγή της αποτυχίας, της υποκειμενικής κρίσης του για το πόσο επιτυχημένος μπορεί να είναι και της κινητήριας αξίας που τοποθετεί στην επιτυχία, πόσο, δηλαδή, υπερήφανος θα αισθάνονταν για τη συγκεκριμένη επίδοση (</a:t>
            </a:r>
            <a:r>
              <a:rPr lang="en-US" dirty="0"/>
              <a:t>Atkinson, 1964)</a:t>
            </a:r>
            <a:r>
              <a:rPr lang="el-GR" dirty="0"/>
              <a:t>.</a:t>
            </a:r>
            <a:endParaRPr lang="en-US" dirty="0"/>
          </a:p>
          <a:p>
            <a:pPr marL="0" indent="0">
              <a:buNone/>
            </a:pPr>
            <a:r>
              <a:rPr lang="el-GR" dirty="0"/>
              <a:t>Η επαναλαμβανόμενη αποτυχία δεν δίνει κίνητρα στους μανθάνοντες ως προς τις επιδόσεις τους.</a:t>
            </a:r>
          </a:p>
          <a:p>
            <a:pPr marL="0" indent="0">
              <a:buNone/>
            </a:pPr>
            <a:r>
              <a:rPr lang="el-GR" dirty="0"/>
              <a:t>Ένα μίγμα επιτυχίας και αποτυχίας μπορεί να είναι παραγωγικό.</a:t>
            </a:r>
          </a:p>
          <a:p>
            <a:pPr marL="0" indent="0">
              <a:buNone/>
            </a:pPr>
            <a:r>
              <a:rPr lang="el-GR" dirty="0"/>
              <a:t>Ο φόβος της αποτυχίας συνήθως είναι καταστροφικός, γιατί οδηγεί στην επιλογή ασφαλέστερων έργων χαμηλότερου επιπέδου.</a:t>
            </a:r>
          </a:p>
        </p:txBody>
      </p:sp>
    </p:spTree>
    <p:extLst>
      <p:ext uri="{BB962C8B-B14F-4D97-AF65-F5344CB8AC3E}">
        <p14:creationId xmlns:p14="http://schemas.microsoft.com/office/powerpoint/2010/main" val="3711188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Θέση περιεχομένου 3"/>
          <p:cNvPicPr>
            <a:picLocks noGrp="1" noChangeAspect="1"/>
          </p:cNvPicPr>
          <p:nvPr>
            <p:ph idx="1"/>
          </p:nvPr>
        </p:nvPicPr>
        <p:blipFill>
          <a:blip r:embed="rId2"/>
          <a:stretch>
            <a:fillRect/>
          </a:stretch>
        </p:blipFill>
        <p:spPr>
          <a:xfrm>
            <a:off x="0" y="-105252"/>
            <a:ext cx="10394830" cy="6954814"/>
          </a:xfrm>
          <a:prstGeom prst="rect">
            <a:avLst/>
          </a:prstGeom>
        </p:spPr>
      </p:pic>
    </p:spTree>
    <p:extLst>
      <p:ext uri="{BB962C8B-B14F-4D97-AF65-F5344CB8AC3E}">
        <p14:creationId xmlns:p14="http://schemas.microsoft.com/office/powerpoint/2010/main" val="3779811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747683"/>
          </a:xfrm>
        </p:spPr>
        <p:txBody>
          <a:bodyPr>
            <a:normAutofit/>
          </a:bodyPr>
          <a:lstStyle/>
          <a:p>
            <a:r>
              <a:rPr lang="el-GR" sz="3600" dirty="0"/>
              <a:t>Ενδογενή και εξωγενή κίνητρα</a:t>
            </a:r>
          </a:p>
        </p:txBody>
      </p:sp>
      <p:sp>
        <p:nvSpPr>
          <p:cNvPr id="3" name="Θέση περιεχομένου 2"/>
          <p:cNvSpPr>
            <a:spLocks noGrp="1"/>
          </p:cNvSpPr>
          <p:nvPr>
            <p:ph idx="1"/>
          </p:nvPr>
        </p:nvSpPr>
        <p:spPr>
          <a:xfrm>
            <a:off x="838200" y="1825625"/>
            <a:ext cx="10515600" cy="2358186"/>
          </a:xfrm>
        </p:spPr>
        <p:txBody>
          <a:bodyPr/>
          <a:lstStyle/>
          <a:p>
            <a:r>
              <a:rPr lang="el-GR" dirty="0"/>
              <a:t>Τα ενδογενή είναι πιο παραγωγικά, γιατί δεν προϋποθέτουν την ενίσχυση μέσω ανταμοιβών και τιμωριών</a:t>
            </a:r>
          </a:p>
          <a:p>
            <a:pPr marL="0" indent="0">
              <a:buNone/>
            </a:pPr>
            <a:endParaRPr lang="el-GR" dirty="0"/>
          </a:p>
          <a:p>
            <a:r>
              <a:rPr lang="el-GR" dirty="0"/>
              <a:t>Τα εξωγενή προσφέρουν θετική ενίσχυση ώστε να επιτευχθεί μία καλή μαθησιακή συμπεριφορά (Συμπεριφοριστική θεώρηση)</a:t>
            </a:r>
          </a:p>
        </p:txBody>
      </p:sp>
      <p:pic>
        <p:nvPicPr>
          <p:cNvPr id="4" name="Εικόνα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24226" y="2107991"/>
            <a:ext cx="1239688" cy="1156838"/>
          </a:xfrm>
          <a:prstGeom prst="rect">
            <a:avLst/>
          </a:prstGeom>
        </p:spPr>
      </p:pic>
      <p:sp>
        <p:nvSpPr>
          <p:cNvPr id="5" name="TextBox 4"/>
          <p:cNvSpPr txBox="1"/>
          <p:nvPr/>
        </p:nvSpPr>
        <p:spPr>
          <a:xfrm>
            <a:off x="838200" y="4658264"/>
            <a:ext cx="10446589" cy="1569660"/>
          </a:xfrm>
          <a:prstGeom prst="rect">
            <a:avLst/>
          </a:prstGeom>
          <a:noFill/>
          <a:ln>
            <a:solidFill>
              <a:srgbClr val="FF0000"/>
            </a:solidFill>
          </a:ln>
        </p:spPr>
        <p:txBody>
          <a:bodyPr wrap="square" rtlCol="0">
            <a:spAutoFit/>
          </a:bodyPr>
          <a:lstStyle/>
          <a:p>
            <a:r>
              <a:rPr lang="el-GR" sz="2400" dirty="0"/>
              <a:t>Αρνητική επίδραση της εξωτερικής επιβράβευσης στη μετέπειτα ενδογενή ικανοποίηση και </a:t>
            </a:r>
            <a:r>
              <a:rPr lang="el-GR" sz="2400"/>
              <a:t>αυτή η αρνητική </a:t>
            </a:r>
            <a:r>
              <a:rPr lang="el-GR" sz="2400" dirty="0"/>
              <a:t>επίδραση αυξανόταν αν οι επιβραβεύσεις δίνονταν με βάση την ολοκλήρωση του έργου και τα επίπεδα επιδόσεων (</a:t>
            </a:r>
            <a:r>
              <a:rPr lang="en-US" sz="2400" dirty="0"/>
              <a:t>Desi </a:t>
            </a:r>
            <a:r>
              <a:rPr lang="el-GR" sz="2400" dirty="0" err="1"/>
              <a:t>κ.συν</a:t>
            </a:r>
            <a:r>
              <a:rPr lang="el-GR" sz="2400" dirty="0"/>
              <a:t>., 1999)</a:t>
            </a:r>
          </a:p>
        </p:txBody>
      </p:sp>
    </p:spTree>
    <p:extLst>
      <p:ext uri="{BB962C8B-B14F-4D97-AF65-F5344CB8AC3E}">
        <p14:creationId xmlns:p14="http://schemas.microsoft.com/office/powerpoint/2010/main" val="159391413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705</Words>
  <Application>Microsoft Office PowerPoint</Application>
  <PresentationFormat>Ευρεία οθόνη</PresentationFormat>
  <Paragraphs>53</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Calibri</vt:lpstr>
      <vt:lpstr>Calibri Light</vt:lpstr>
      <vt:lpstr>Θέμα του Office</vt:lpstr>
      <vt:lpstr>Κίνητρα στη μάθηση </vt:lpstr>
      <vt:lpstr>Γιατί μελετάμε τα κίνητρα;</vt:lpstr>
      <vt:lpstr>Κίνητρα και ανταγωνισμός</vt:lpstr>
      <vt:lpstr>Διδακτική κουλτούρα προσανατολισμένη στις εξετάσεις (Frick, 2013):</vt:lpstr>
      <vt:lpstr>Θεωρίες κινήτρων 1</vt:lpstr>
      <vt:lpstr>Θεωρίες κινήτρων 2-Γνωστικές θεωρίες</vt:lpstr>
      <vt:lpstr>Παρουσίαση του PowerPoint</vt:lpstr>
      <vt:lpstr>Παρουσίαση του PowerPoint</vt:lpstr>
      <vt:lpstr>Ενδογενή και εξωγενή κίνητρα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Κίνητρα στη μάθηση</dc:title>
  <dc:creator>Noone</dc:creator>
  <cp:lastModifiedBy>ΕΜΜΑΝΟΥΗΛ ΠΑΠΑΪΩΑΝΝΟΥ</cp:lastModifiedBy>
  <cp:revision>14</cp:revision>
  <dcterms:created xsi:type="dcterms:W3CDTF">2019-12-09T04:15:28Z</dcterms:created>
  <dcterms:modified xsi:type="dcterms:W3CDTF">2024-12-14T21:30:29Z</dcterms:modified>
</cp:coreProperties>
</file>