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sldIdLst>
    <p:sldId id="256"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CEEE0A-3280-4318-82A0-938D5E1B2D94}" v="38" dt="2024-12-04T07:51:06.222"/>
    <p1510:client id="{CB2B91F7-A142-7D7B-EE3F-545CD593256A}" v="9" dt="2024-12-04T07:50:19.5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8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674CB-3709-4ACF-BB61-29ADEA3D41BE}"/>
              </a:ext>
            </a:extLst>
          </p:cNvPr>
          <p:cNvSpPr>
            <a:spLocks noGrp="1"/>
          </p:cNvSpPr>
          <p:nvPr>
            <p:ph type="ctrTitle"/>
          </p:nvPr>
        </p:nvSpPr>
        <p:spPr>
          <a:xfrm>
            <a:off x="1524000" y="1033272"/>
            <a:ext cx="9144000" cy="2478024"/>
          </a:xfrm>
        </p:spPr>
        <p:txBody>
          <a:bodyPr lIns="0" tIns="0" rIns="0" bIns="0" anchor="b">
            <a:noAutofit/>
          </a:bodyPr>
          <a:lstStyle>
            <a:lvl1pPr algn="ctr">
              <a:defRPr sz="4000" spc="750" baseline="0"/>
            </a:lvl1pPr>
          </a:lstStyle>
          <a:p>
            <a:r>
              <a:rPr lang="en-US" dirty="0"/>
              <a:t>Click to edit Master title style</a:t>
            </a:r>
          </a:p>
        </p:txBody>
      </p:sp>
      <p:sp>
        <p:nvSpPr>
          <p:cNvPr id="3" name="Subtitle 2">
            <a:extLst>
              <a:ext uri="{FF2B5EF4-FFF2-40B4-BE49-F238E27FC236}">
                <a16:creationId xmlns:a16="http://schemas.microsoft.com/office/drawing/2014/main" id="{E06DA6BE-9B64-48FC-92D1-EF0D426A3974}"/>
              </a:ext>
            </a:extLst>
          </p:cNvPr>
          <p:cNvSpPr>
            <a:spLocks noGrp="1"/>
          </p:cNvSpPr>
          <p:nvPr>
            <p:ph type="subTitle" idx="1"/>
          </p:nvPr>
        </p:nvSpPr>
        <p:spPr>
          <a:xfrm>
            <a:off x="1524000" y="3822192"/>
            <a:ext cx="9144000" cy="1435608"/>
          </a:xfrm>
        </p:spPr>
        <p:txBody>
          <a:bodyPr lIns="0" tIns="0" rIns="0" bIns="0">
            <a:normAutofit/>
          </a:bodyPr>
          <a:lstStyle>
            <a:lvl1pPr marL="0" indent="0" algn="ctr">
              <a:lnSpc>
                <a:spcPct val="150000"/>
              </a:lnSpc>
              <a:buNone/>
              <a:defRPr sz="1600" cap="all" spc="60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083AE59-8E21-449F-86DA-5BE297010864}"/>
              </a:ext>
            </a:extLst>
          </p:cNvPr>
          <p:cNvSpPr>
            <a:spLocks noGrp="1"/>
          </p:cNvSpPr>
          <p:nvPr>
            <p:ph type="dt" sz="half" idx="10"/>
          </p:nvPr>
        </p:nvSpPr>
        <p:spPr/>
        <p:txBody>
          <a:bodyPr/>
          <a:lstStyle/>
          <a:p>
            <a:fld id="{655A5808-3B61-48CC-92EF-85AC2E0DFA56}" type="datetime2">
              <a:rPr lang="en-US" smtClean="0"/>
              <a:t>Tuesday, December 3, 2024</a:t>
            </a:fld>
            <a:endParaRPr lang="en-US"/>
          </a:p>
        </p:txBody>
      </p:sp>
      <p:sp>
        <p:nvSpPr>
          <p:cNvPr id="5" name="Footer Placeholder 4">
            <a:extLst>
              <a:ext uri="{FF2B5EF4-FFF2-40B4-BE49-F238E27FC236}">
                <a16:creationId xmlns:a16="http://schemas.microsoft.com/office/drawing/2014/main" id="{4E8CCD60-9970-49FD-8254-21154BAA1E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C0A488-07A7-42F9-B1DF-68545B75417D}"/>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2747397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DC3B6-2D75-4EC4-9120-88DCE0EA61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4B06CB-A0FE-4499-B674-90C8C281A5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7FD700-765A-4DE6-A8EC-9D9D92FCBB42}"/>
              </a:ext>
            </a:extLst>
          </p:cNvPr>
          <p:cNvSpPr>
            <a:spLocks noGrp="1"/>
          </p:cNvSpPr>
          <p:nvPr>
            <p:ph type="dt" sz="half" idx="10"/>
          </p:nvPr>
        </p:nvSpPr>
        <p:spPr/>
        <p:txBody>
          <a:bodyPr/>
          <a:lstStyle/>
          <a:p>
            <a:fld id="{735E98AF-4574-4509-BF7A-519ACD5BF826}" type="datetime2">
              <a:rPr lang="en-US" smtClean="0"/>
              <a:t>Tuesday, December 3, 2024</a:t>
            </a:fld>
            <a:endParaRPr lang="en-US"/>
          </a:p>
        </p:txBody>
      </p:sp>
      <p:sp>
        <p:nvSpPr>
          <p:cNvPr id="5" name="Footer Placeholder 4">
            <a:extLst>
              <a:ext uri="{FF2B5EF4-FFF2-40B4-BE49-F238E27FC236}">
                <a16:creationId xmlns:a16="http://schemas.microsoft.com/office/drawing/2014/main" id="{0C4664EC-C4B1-4D14-9ED3-14C6CCBFFC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DF5526-E518-4133-9F44-D812576C1092}"/>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3939434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F62998-15B1-4CA8-8C60-7801001F8060}"/>
              </a:ext>
            </a:extLst>
          </p:cNvPr>
          <p:cNvSpPr>
            <a:spLocks noGrp="1"/>
          </p:cNvSpPr>
          <p:nvPr>
            <p:ph type="title" orient="vert"/>
          </p:nvPr>
        </p:nvSpPr>
        <p:spPr>
          <a:xfrm>
            <a:off x="8724900" y="838899"/>
            <a:ext cx="2628900" cy="4849301"/>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11AE278-0885-4594-AB09-120344C7D882}"/>
              </a:ext>
            </a:extLst>
          </p:cNvPr>
          <p:cNvSpPr>
            <a:spLocks noGrp="1"/>
          </p:cNvSpPr>
          <p:nvPr>
            <p:ph type="body" orient="vert" idx="1"/>
          </p:nvPr>
        </p:nvSpPr>
        <p:spPr>
          <a:xfrm>
            <a:off x="849235" y="838900"/>
            <a:ext cx="7723265" cy="4849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5B850CC-FB43-4988-8D4E-9C54C20185B4}"/>
              </a:ext>
            </a:extLst>
          </p:cNvPr>
          <p:cNvSpPr>
            <a:spLocks noGrp="1"/>
          </p:cNvSpPr>
          <p:nvPr>
            <p:ph type="dt" sz="half" idx="10"/>
          </p:nvPr>
        </p:nvSpPr>
        <p:spPr/>
        <p:txBody>
          <a:bodyPr/>
          <a:lstStyle/>
          <a:p>
            <a:fld id="{93DD97D4-9636-490F-85D0-E926C2B6F3B1}" type="datetime2">
              <a:rPr lang="en-US" smtClean="0"/>
              <a:t>Tuesday, December 3, 2024</a:t>
            </a:fld>
            <a:endParaRPr lang="en-US"/>
          </a:p>
        </p:txBody>
      </p:sp>
      <p:sp>
        <p:nvSpPr>
          <p:cNvPr id="5" name="Footer Placeholder 4">
            <a:extLst>
              <a:ext uri="{FF2B5EF4-FFF2-40B4-BE49-F238E27FC236}">
                <a16:creationId xmlns:a16="http://schemas.microsoft.com/office/drawing/2014/main" id="{47A70300-3853-4FB4-A084-CF6E5CF2BD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DBAFB0-25AA-4B69-8418-418F47A92700}"/>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4132165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E0F35-0AE7-48AB-9005-F1DB4BD0B47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DDD4022-C31F-4C4C-B5BF-5F9730C08A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A45EE9-11D3-436C-9D73-1AA6CCDB165F}"/>
              </a:ext>
            </a:extLst>
          </p:cNvPr>
          <p:cNvSpPr>
            <a:spLocks noGrp="1"/>
          </p:cNvSpPr>
          <p:nvPr>
            <p:ph type="dt" sz="half" idx="10"/>
          </p:nvPr>
        </p:nvSpPr>
        <p:spPr/>
        <p:txBody>
          <a:bodyPr/>
          <a:lstStyle/>
          <a:p>
            <a:fld id="{2F3AF3C6-0FD4-4939-991C-00DDE5C56815}" type="datetime2">
              <a:rPr lang="en-US" smtClean="0"/>
              <a:t>Tuesday, December 3, 2024</a:t>
            </a:fld>
            <a:endParaRPr lang="en-US"/>
          </a:p>
        </p:txBody>
      </p:sp>
      <p:sp>
        <p:nvSpPr>
          <p:cNvPr id="5" name="Footer Placeholder 4">
            <a:extLst>
              <a:ext uri="{FF2B5EF4-FFF2-40B4-BE49-F238E27FC236}">
                <a16:creationId xmlns:a16="http://schemas.microsoft.com/office/drawing/2014/main" id="{92817DCF-881F-4956-81AE-A6D27A88F4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65F17-AD75-4B7E-970D-5D4DBD5D170C}"/>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56885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C12CB-05D8-4D62-BDC5-812DB6DD04CD}"/>
              </a:ext>
            </a:extLst>
          </p:cNvPr>
          <p:cNvSpPr>
            <a:spLocks noGrp="1"/>
          </p:cNvSpPr>
          <p:nvPr>
            <p:ph type="title"/>
          </p:nvPr>
        </p:nvSpPr>
        <p:spPr>
          <a:xfrm>
            <a:off x="1371600" y="1709738"/>
            <a:ext cx="9966960" cy="2852737"/>
          </a:xfrm>
        </p:spPr>
        <p:txBody>
          <a:bodyPr anchor="b">
            <a:normAutofit/>
          </a:bodyPr>
          <a:lstStyle>
            <a:lvl1pPr>
              <a:lnSpc>
                <a:spcPct val="100000"/>
              </a:lnSpc>
              <a:defRPr sz="4400" spc="75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C52F020-8516-4B9E-B455-5731ED6C9E9E}"/>
              </a:ext>
            </a:extLst>
          </p:cNvPr>
          <p:cNvSpPr>
            <a:spLocks noGrp="1"/>
          </p:cNvSpPr>
          <p:nvPr>
            <p:ph type="body" idx="1"/>
          </p:nvPr>
        </p:nvSpPr>
        <p:spPr>
          <a:xfrm>
            <a:off x="1371600" y="4974336"/>
            <a:ext cx="9966961" cy="1115568"/>
          </a:xfrm>
        </p:spPr>
        <p:txBody>
          <a:bodyPr>
            <a:normAutofit/>
          </a:bodyPr>
          <a:lstStyle>
            <a:lvl1pPr marL="0" indent="0">
              <a:buNone/>
              <a:defRPr sz="1600" cap="all" spc="6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822993-6E28-44BB-B983-095B476B801A}"/>
              </a:ext>
            </a:extLst>
          </p:cNvPr>
          <p:cNvSpPr>
            <a:spLocks noGrp="1"/>
          </p:cNvSpPr>
          <p:nvPr>
            <p:ph type="dt" sz="half" idx="10"/>
          </p:nvPr>
        </p:nvSpPr>
        <p:spPr/>
        <p:txBody>
          <a:bodyPr/>
          <a:lstStyle/>
          <a:p>
            <a:fld id="{86807482-8128-47C6-A8DD-6452B0291CFF}" type="datetime2">
              <a:rPr lang="en-US" smtClean="0"/>
              <a:t>Tuesday, December 3, 2024</a:t>
            </a:fld>
            <a:endParaRPr lang="en-US"/>
          </a:p>
        </p:txBody>
      </p:sp>
      <p:sp>
        <p:nvSpPr>
          <p:cNvPr id="5" name="Footer Placeholder 4">
            <a:extLst>
              <a:ext uri="{FF2B5EF4-FFF2-40B4-BE49-F238E27FC236}">
                <a16:creationId xmlns:a16="http://schemas.microsoft.com/office/drawing/2014/main" id="{FC909971-06C9-462B-81D9-BEF24C708A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9A076D-47C1-49CD-9A8B-956DB3FC31F7}"/>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948429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8DFBD-F5ED-455C-8AD0-97476A55E3D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C30E58C-F463-4D52-9225-9410133113A4}"/>
              </a:ext>
            </a:extLst>
          </p:cNvPr>
          <p:cNvSpPr>
            <a:spLocks noGrp="1"/>
          </p:cNvSpPr>
          <p:nvPr>
            <p:ph sz="half" idx="1"/>
          </p:nvPr>
        </p:nvSpPr>
        <p:spPr>
          <a:xfrm>
            <a:off x="1371600" y="2112264"/>
            <a:ext cx="4846320" cy="3959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AF7BDB4-97FA-485D-A557-6F96692BAC9E}"/>
              </a:ext>
            </a:extLst>
          </p:cNvPr>
          <p:cNvSpPr>
            <a:spLocks noGrp="1"/>
          </p:cNvSpPr>
          <p:nvPr>
            <p:ph sz="half" idx="2"/>
          </p:nvPr>
        </p:nvSpPr>
        <p:spPr>
          <a:xfrm>
            <a:off x="6766560" y="2112265"/>
            <a:ext cx="4846320" cy="39593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8C50007-C799-4117-8ACD-5EE980E63F17}"/>
              </a:ext>
            </a:extLst>
          </p:cNvPr>
          <p:cNvSpPr>
            <a:spLocks noGrp="1"/>
          </p:cNvSpPr>
          <p:nvPr>
            <p:ph type="dt" sz="half" idx="10"/>
          </p:nvPr>
        </p:nvSpPr>
        <p:spPr/>
        <p:txBody>
          <a:bodyPr/>
          <a:lstStyle/>
          <a:p>
            <a:fld id="{37903F25-275E-41DE-BE3B-EBF0DB49F9B1}" type="datetime2">
              <a:rPr lang="en-US" smtClean="0"/>
              <a:t>Tuesday, December 3, 2024</a:t>
            </a:fld>
            <a:endParaRPr lang="en-US"/>
          </a:p>
        </p:txBody>
      </p:sp>
      <p:sp>
        <p:nvSpPr>
          <p:cNvPr id="6" name="Footer Placeholder 5">
            <a:extLst>
              <a:ext uri="{FF2B5EF4-FFF2-40B4-BE49-F238E27FC236}">
                <a16:creationId xmlns:a16="http://schemas.microsoft.com/office/drawing/2014/main" id="{F24E8968-6BAD-4D5A-BF1D-911C7A39C1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9D8C08-BF20-4D5E-9004-0C075C36D8A4}"/>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3523671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2036E0D-26A5-455A-A8BD-70DA8BC03EB2}"/>
              </a:ext>
            </a:extLst>
          </p:cNvPr>
          <p:cNvSpPr>
            <a:spLocks noGrp="1"/>
          </p:cNvSpPr>
          <p:nvPr>
            <p:ph type="body" idx="1"/>
          </p:nvPr>
        </p:nvSpPr>
        <p:spPr>
          <a:xfrm>
            <a:off x="1371600" y="2112264"/>
            <a:ext cx="484107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FD4EA0-094D-4056-9032-BFB44B40896B}"/>
              </a:ext>
            </a:extLst>
          </p:cNvPr>
          <p:cNvSpPr>
            <a:spLocks noGrp="1"/>
          </p:cNvSpPr>
          <p:nvPr>
            <p:ph sz="half" idx="2"/>
          </p:nvPr>
        </p:nvSpPr>
        <p:spPr>
          <a:xfrm>
            <a:off x="1371600" y="3018472"/>
            <a:ext cx="4841076" cy="31048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FC0CCE8-718F-4620-8B4A-C60EEA7B884D}"/>
              </a:ext>
            </a:extLst>
          </p:cNvPr>
          <p:cNvSpPr>
            <a:spLocks noGrp="1"/>
          </p:cNvSpPr>
          <p:nvPr>
            <p:ph type="body" sz="quarter" idx="3"/>
          </p:nvPr>
        </p:nvSpPr>
        <p:spPr>
          <a:xfrm>
            <a:off x="6766560" y="2112264"/>
            <a:ext cx="484632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CE86DF-0069-4D31-BDD3-A9A2F9B7B468}"/>
              </a:ext>
            </a:extLst>
          </p:cNvPr>
          <p:cNvSpPr>
            <a:spLocks noGrp="1"/>
          </p:cNvSpPr>
          <p:nvPr>
            <p:ph sz="quarter" idx="4"/>
          </p:nvPr>
        </p:nvSpPr>
        <p:spPr>
          <a:xfrm>
            <a:off x="6766560" y="3018471"/>
            <a:ext cx="4841076" cy="3104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1A5ED06-FE54-4B86-A8D4-07D0EB08C3AB}"/>
              </a:ext>
            </a:extLst>
          </p:cNvPr>
          <p:cNvSpPr>
            <a:spLocks noGrp="1"/>
          </p:cNvSpPr>
          <p:nvPr>
            <p:ph type="dt" sz="half" idx="10"/>
          </p:nvPr>
        </p:nvSpPr>
        <p:spPr/>
        <p:txBody>
          <a:bodyPr/>
          <a:lstStyle/>
          <a:p>
            <a:fld id="{EE475572-4A44-4171-84AA-64D42C8050A6}" type="datetime2">
              <a:rPr lang="en-US" smtClean="0"/>
              <a:t>Tuesday, December 3, 2024</a:t>
            </a:fld>
            <a:endParaRPr lang="en-US"/>
          </a:p>
        </p:txBody>
      </p:sp>
      <p:sp>
        <p:nvSpPr>
          <p:cNvPr id="8" name="Footer Placeholder 7">
            <a:extLst>
              <a:ext uri="{FF2B5EF4-FFF2-40B4-BE49-F238E27FC236}">
                <a16:creationId xmlns:a16="http://schemas.microsoft.com/office/drawing/2014/main" id="{CE9EC6C3-0950-4AFE-936A-9AB5D22784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84B1D1-BE0C-48F4-BC74-90675A0F07CF}"/>
              </a:ext>
            </a:extLst>
          </p:cNvPr>
          <p:cNvSpPr>
            <a:spLocks noGrp="1"/>
          </p:cNvSpPr>
          <p:nvPr>
            <p:ph type="sldNum" sz="quarter" idx="12"/>
          </p:nvPr>
        </p:nvSpPr>
        <p:spPr/>
        <p:txBody>
          <a:bodyPr/>
          <a:lstStyle/>
          <a:p>
            <a:fld id="{C01389E6-C847-4AD0-B56D-D205B2EAB1EE}" type="slidenum">
              <a:rPr lang="en-US" smtClean="0"/>
              <a:t>‹#›</a:t>
            </a:fld>
            <a:endParaRPr lang="en-US"/>
          </a:p>
        </p:txBody>
      </p:sp>
      <p:sp>
        <p:nvSpPr>
          <p:cNvPr id="10" name="Title 9">
            <a:extLst>
              <a:ext uri="{FF2B5EF4-FFF2-40B4-BE49-F238E27FC236}">
                <a16:creationId xmlns:a16="http://schemas.microsoft.com/office/drawing/2014/main" id="{2D453288-3D76-40C1-BE00-223AB28F13DF}"/>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186726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B1716-24B0-42CD-95B6-843092597B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E3617E-4B11-481F-AC6E-00031790294A}"/>
              </a:ext>
            </a:extLst>
          </p:cNvPr>
          <p:cNvSpPr>
            <a:spLocks noGrp="1"/>
          </p:cNvSpPr>
          <p:nvPr>
            <p:ph type="dt" sz="half" idx="10"/>
          </p:nvPr>
        </p:nvSpPr>
        <p:spPr/>
        <p:txBody>
          <a:bodyPr/>
          <a:lstStyle/>
          <a:p>
            <a:fld id="{C4C1612E-528E-4FD5-9E9E-E15F1108F171}" type="datetime2">
              <a:rPr lang="en-US" smtClean="0"/>
              <a:t>Tuesday, December 3, 2024</a:t>
            </a:fld>
            <a:endParaRPr lang="en-US"/>
          </a:p>
        </p:txBody>
      </p:sp>
      <p:sp>
        <p:nvSpPr>
          <p:cNvPr id="4" name="Footer Placeholder 3">
            <a:extLst>
              <a:ext uri="{FF2B5EF4-FFF2-40B4-BE49-F238E27FC236}">
                <a16:creationId xmlns:a16="http://schemas.microsoft.com/office/drawing/2014/main" id="{F6BF19CC-06D3-40E9-81B5-63B457B220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EFC312-3AA5-46F7-B701-3D9327A68DB7}"/>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965857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C9E28E-1389-47AF-B3EB-22571417ACBE}"/>
              </a:ext>
            </a:extLst>
          </p:cNvPr>
          <p:cNvSpPr>
            <a:spLocks noGrp="1"/>
          </p:cNvSpPr>
          <p:nvPr>
            <p:ph type="dt" sz="half" idx="10"/>
          </p:nvPr>
        </p:nvSpPr>
        <p:spPr/>
        <p:txBody>
          <a:bodyPr/>
          <a:lstStyle/>
          <a:p>
            <a:fld id="{D4F6D862-A06D-436F-A92E-EBAAD50B6E50}" type="datetime2">
              <a:rPr lang="en-US" smtClean="0"/>
              <a:t>Tuesday, December 3, 2024</a:t>
            </a:fld>
            <a:endParaRPr lang="en-US"/>
          </a:p>
        </p:txBody>
      </p:sp>
      <p:sp>
        <p:nvSpPr>
          <p:cNvPr id="3" name="Footer Placeholder 2">
            <a:extLst>
              <a:ext uri="{FF2B5EF4-FFF2-40B4-BE49-F238E27FC236}">
                <a16:creationId xmlns:a16="http://schemas.microsoft.com/office/drawing/2014/main" id="{BFCF6B08-1984-4F7C-9F6E-A4F47BDBA21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3295379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EB55F-536E-4547-A5D2-0483FC3684CD}"/>
              </a:ext>
            </a:extLst>
          </p:cNvPr>
          <p:cNvSpPr>
            <a:spLocks noGrp="1"/>
          </p:cNvSpPr>
          <p:nvPr>
            <p:ph type="title"/>
          </p:nvPr>
        </p:nvSpPr>
        <p:spPr>
          <a:xfrm>
            <a:off x="1371600" y="987425"/>
            <a:ext cx="3932237" cy="1894511"/>
          </a:xfrm>
        </p:spPr>
        <p:txBody>
          <a:bodyPr anchor="b"/>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D717D3C-533B-4EA9-886B-FAE59956C74C}"/>
              </a:ext>
            </a:extLst>
          </p:cNvPr>
          <p:cNvSpPr>
            <a:spLocks noGrp="1"/>
          </p:cNvSpPr>
          <p:nvPr>
            <p:ph idx="1"/>
          </p:nvPr>
        </p:nvSpPr>
        <p:spPr>
          <a:xfrm>
            <a:off x="5650992" y="987425"/>
            <a:ext cx="5687568" cy="4873625"/>
          </a:xfrm>
        </p:spPr>
        <p:txBody>
          <a:bodyPr>
            <a:normAutofit/>
          </a:bodyPr>
          <a:lstStyle>
            <a:lvl1pPr>
              <a:defRPr sz="20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2419D2E1-4B17-4608-961E-2C4719855E89}"/>
              </a:ext>
            </a:extLst>
          </p:cNvPr>
          <p:cNvSpPr>
            <a:spLocks noGrp="1"/>
          </p:cNvSpPr>
          <p:nvPr>
            <p:ph type="body" sz="half" idx="2"/>
          </p:nvPr>
        </p:nvSpPr>
        <p:spPr>
          <a:xfrm>
            <a:off x="1371600" y="3058510"/>
            <a:ext cx="3932237" cy="28025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5A3535-184C-438C-AE91-9C42B7C5AFB6}"/>
              </a:ext>
            </a:extLst>
          </p:cNvPr>
          <p:cNvSpPr>
            <a:spLocks noGrp="1"/>
          </p:cNvSpPr>
          <p:nvPr>
            <p:ph type="dt" sz="half" idx="10"/>
          </p:nvPr>
        </p:nvSpPr>
        <p:spPr/>
        <p:txBody>
          <a:bodyPr/>
          <a:lstStyle/>
          <a:p>
            <a:fld id="{B73E0B7D-2260-4809-8F0A-9E5F3E24F169}" type="datetime2">
              <a:rPr lang="en-US" smtClean="0"/>
              <a:t>Tuesday, December 3, 2024</a:t>
            </a:fld>
            <a:endParaRPr lang="en-US"/>
          </a:p>
        </p:txBody>
      </p:sp>
      <p:sp>
        <p:nvSpPr>
          <p:cNvPr id="6" name="Footer Placeholder 5">
            <a:extLst>
              <a:ext uri="{FF2B5EF4-FFF2-40B4-BE49-F238E27FC236}">
                <a16:creationId xmlns:a16="http://schemas.microsoft.com/office/drawing/2014/main" id="{0DF6DBC3-4A58-42BA-9B55-A9A7251037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4E6563-0AB6-4038-A12B-A259552DB66C}"/>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271875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702C5-1E3B-4C62-A538-59BB572864A0}"/>
              </a:ext>
            </a:extLst>
          </p:cNvPr>
          <p:cNvSpPr>
            <a:spLocks noGrp="1"/>
          </p:cNvSpPr>
          <p:nvPr>
            <p:ph type="title"/>
          </p:nvPr>
        </p:nvSpPr>
        <p:spPr>
          <a:xfrm>
            <a:off x="1371600" y="987552"/>
            <a:ext cx="3932237" cy="1892808"/>
          </a:xfrm>
        </p:spPr>
        <p:txBody>
          <a:bodyPr anchor="b"/>
          <a:lstStyle>
            <a:lvl1pPr>
              <a:defRPr sz="3200" baseline="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E2CF574-95CE-4E60-B2CF-3B5B4F33A767}"/>
              </a:ext>
            </a:extLst>
          </p:cNvPr>
          <p:cNvSpPr>
            <a:spLocks noGrp="1"/>
          </p:cNvSpPr>
          <p:nvPr>
            <p:ph type="pic" idx="1"/>
          </p:nvPr>
        </p:nvSpPr>
        <p:spPr>
          <a:xfrm>
            <a:off x="5505319" y="987425"/>
            <a:ext cx="583324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D039F7C-C735-4356-8B04-89E19047950C}"/>
              </a:ext>
            </a:extLst>
          </p:cNvPr>
          <p:cNvSpPr>
            <a:spLocks noGrp="1"/>
          </p:cNvSpPr>
          <p:nvPr>
            <p:ph type="body" sz="half" idx="2"/>
          </p:nvPr>
        </p:nvSpPr>
        <p:spPr>
          <a:xfrm>
            <a:off x="1371600" y="3033286"/>
            <a:ext cx="3932237" cy="2835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E706DF-52A3-4F34-9BF5-E1ACD5D54283}"/>
              </a:ext>
            </a:extLst>
          </p:cNvPr>
          <p:cNvSpPr>
            <a:spLocks noGrp="1"/>
          </p:cNvSpPr>
          <p:nvPr>
            <p:ph type="dt" sz="half" idx="10"/>
          </p:nvPr>
        </p:nvSpPr>
        <p:spPr/>
        <p:txBody>
          <a:bodyPr/>
          <a:lstStyle/>
          <a:p>
            <a:fld id="{3C8E4735-C637-46A3-94EB-AB3AC4188D2F}" type="datetime2">
              <a:rPr lang="en-US" smtClean="0"/>
              <a:t>Tuesday, December 3, 2024</a:t>
            </a:fld>
            <a:endParaRPr lang="en-US"/>
          </a:p>
        </p:txBody>
      </p:sp>
      <p:sp>
        <p:nvSpPr>
          <p:cNvPr id="6" name="Footer Placeholder 5">
            <a:extLst>
              <a:ext uri="{FF2B5EF4-FFF2-40B4-BE49-F238E27FC236}">
                <a16:creationId xmlns:a16="http://schemas.microsoft.com/office/drawing/2014/main" id="{BFB25E53-E72E-4110-BB6B-3477F56C30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686F8F-3D62-4CEC-AD9A-B70848E6A81C}"/>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3185851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CF2F3BB-127D-44BC-A8EF-A8BB5F5911CA}"/>
              </a:ext>
            </a:extLst>
          </p:cNvPr>
          <p:cNvSpPr/>
          <p:nvPr/>
        </p:nvSpPr>
        <p:spPr>
          <a:xfrm rot="10800000" flipH="1">
            <a:off x="0" y="6401226"/>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10D1F30-F118-4A1F-A48F-7E5706959F64}"/>
              </a:ext>
            </a:extLst>
          </p:cNvPr>
          <p:cNvSpPr/>
          <p:nvPr/>
        </p:nvSpPr>
        <p:spPr>
          <a:xfrm flipH="1">
            <a:off x="4038602" y="6401228"/>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17AE890C-17CE-44C0-BDED-BA68F92A845D}"/>
              </a:ext>
            </a:extLst>
          </p:cNvPr>
          <p:cNvSpPr>
            <a:spLocks noGrp="1"/>
          </p:cNvSpPr>
          <p:nvPr>
            <p:ph type="title"/>
          </p:nvPr>
        </p:nvSpPr>
        <p:spPr>
          <a:xfrm>
            <a:off x="1371600" y="795528"/>
            <a:ext cx="10241280" cy="1234440"/>
          </a:xfrm>
          <a:prstGeom prst="rect">
            <a:avLst/>
          </a:prstGeom>
        </p:spPr>
        <p:txBody>
          <a:bodyPr vert="horz" lIns="0" tIns="0" rIns="0" bIns="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47910A6E-46D1-42CF-996C-2207737FB871}"/>
              </a:ext>
            </a:extLst>
          </p:cNvPr>
          <p:cNvSpPr>
            <a:spLocks noGrp="1"/>
          </p:cNvSpPr>
          <p:nvPr>
            <p:ph type="body" idx="1"/>
          </p:nvPr>
        </p:nvSpPr>
        <p:spPr>
          <a:xfrm>
            <a:off x="1371600" y="2112264"/>
            <a:ext cx="10241280" cy="395935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85B5247-D236-462B-BCE0-2A24DF75B085}"/>
              </a:ext>
            </a:extLst>
          </p:cNvPr>
          <p:cNvSpPr>
            <a:spLocks noGrp="1"/>
          </p:cNvSpPr>
          <p:nvPr>
            <p:ph type="dt" sz="half" idx="2"/>
          </p:nvPr>
        </p:nvSpPr>
        <p:spPr>
          <a:xfrm>
            <a:off x="7909560" y="6409944"/>
            <a:ext cx="3703320" cy="448056"/>
          </a:xfrm>
          <a:prstGeom prst="rect">
            <a:avLst/>
          </a:prstGeom>
        </p:spPr>
        <p:txBody>
          <a:bodyPr vert="horz" lIns="91440" tIns="45720" rIns="91440" bIns="45720" rtlCol="0" anchor="ctr"/>
          <a:lstStyle>
            <a:lvl1pPr algn="r">
              <a:defRPr sz="900" cap="all" spc="300" baseline="0">
                <a:solidFill>
                  <a:srgbClr val="FFFFFF"/>
                </a:solidFill>
              </a:defRPr>
            </a:lvl1pPr>
          </a:lstStyle>
          <a:p>
            <a:fld id="{AE0C963C-C1DB-4AFD-9DDC-0691666BF49B}" type="datetime2">
              <a:rPr lang="en-US" smtClean="0"/>
              <a:pPr/>
              <a:t>Tuesday, December 3, 2024</a:t>
            </a:fld>
            <a:endParaRPr lang="en-US" cap="all" dirty="0"/>
          </a:p>
        </p:txBody>
      </p:sp>
      <p:sp>
        <p:nvSpPr>
          <p:cNvPr id="5" name="Footer Placeholder 4">
            <a:extLst>
              <a:ext uri="{FF2B5EF4-FFF2-40B4-BE49-F238E27FC236}">
                <a16:creationId xmlns:a16="http://schemas.microsoft.com/office/drawing/2014/main" id="{19155C58-7DDF-4CD4-96AD-F9CC844D84CC}"/>
              </a:ext>
            </a:extLst>
          </p:cNvPr>
          <p:cNvSpPr>
            <a:spLocks noGrp="1"/>
          </p:cNvSpPr>
          <p:nvPr>
            <p:ph type="ftr" sz="quarter" idx="3"/>
          </p:nvPr>
        </p:nvSpPr>
        <p:spPr>
          <a:xfrm rot="5400000">
            <a:off x="-1828800" y="1911096"/>
            <a:ext cx="4114800" cy="457200"/>
          </a:xfrm>
          <a:prstGeom prst="rect">
            <a:avLst/>
          </a:prstGeom>
        </p:spPr>
        <p:txBody>
          <a:bodyPr vert="horz" lIns="91440" tIns="45720" rIns="91440" bIns="45720" rtlCol="0" anchor="ctr"/>
          <a:lstStyle>
            <a:lvl1pPr algn="l">
              <a:defRPr sz="900" b="1">
                <a:solidFill>
                  <a:schemeClr val="tx1"/>
                </a:solidFill>
                <a:latin typeface="+mj-lt"/>
              </a:defRPr>
            </a:lvl1pPr>
          </a:lstStyle>
          <a:p>
            <a:pPr algn="l"/>
            <a:endParaRPr lang="en-US"/>
          </a:p>
        </p:txBody>
      </p:sp>
      <p:sp>
        <p:nvSpPr>
          <p:cNvPr id="6" name="Slide Number Placeholder 5">
            <a:extLst>
              <a:ext uri="{FF2B5EF4-FFF2-40B4-BE49-F238E27FC236}">
                <a16:creationId xmlns:a16="http://schemas.microsoft.com/office/drawing/2014/main" id="{6F495647-A849-45D9-BC71-46A12E6DE479}"/>
              </a:ext>
            </a:extLst>
          </p:cNvPr>
          <p:cNvSpPr>
            <a:spLocks noGrp="1"/>
          </p:cNvSpPr>
          <p:nvPr>
            <p:ph type="sldNum" sz="quarter" idx="4"/>
          </p:nvPr>
        </p:nvSpPr>
        <p:spPr>
          <a:xfrm>
            <a:off x="11667744" y="6409944"/>
            <a:ext cx="438912" cy="448056"/>
          </a:xfrm>
          <a:prstGeom prst="rect">
            <a:avLst/>
          </a:prstGeom>
        </p:spPr>
        <p:txBody>
          <a:bodyPr vert="horz" lIns="91440" tIns="45720" rIns="91440" bIns="45720" rtlCol="0" anchor="ctr"/>
          <a:lstStyle>
            <a:lvl1pPr algn="r">
              <a:defRPr sz="900">
                <a:solidFill>
                  <a:srgbClr val="FFFFFF"/>
                </a:solidFill>
              </a:defRPr>
            </a:lvl1pPr>
          </a:lstStyle>
          <a:p>
            <a:fld id="{C01389E6-C847-4AD0-B56D-D205B2EAB1EE}" type="slidenum">
              <a:rPr lang="en-US" smtClean="0"/>
              <a:pPr/>
              <a:t>‹#›</a:t>
            </a:fld>
            <a:endParaRPr lang="en-US" sz="800" dirty="0"/>
          </a:p>
        </p:txBody>
      </p:sp>
    </p:spTree>
    <p:extLst>
      <p:ext uri="{BB962C8B-B14F-4D97-AF65-F5344CB8AC3E}">
        <p14:creationId xmlns:p14="http://schemas.microsoft.com/office/powerpoint/2010/main" val="799791641"/>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40" r:id="rId4"/>
    <p:sldLayoutId id="2147483741" r:id="rId5"/>
    <p:sldLayoutId id="2147483746" r:id="rId6"/>
    <p:sldLayoutId id="2147483742" r:id="rId7"/>
    <p:sldLayoutId id="2147483743" r:id="rId8"/>
    <p:sldLayoutId id="2147483744" r:id="rId9"/>
    <p:sldLayoutId id="2147483745" r:id="rId10"/>
    <p:sldLayoutId id="2147483747" r:id="rId11"/>
  </p:sldLayoutIdLst>
  <p:hf sldNum="0" hdr="0" ftr="0" dt="0"/>
  <p:txStyles>
    <p:titleStyle>
      <a:lvl1pPr algn="l" defTabSz="914400" rtl="0" eaLnBrk="1" latinLnBrk="0" hangingPunct="1">
        <a:lnSpc>
          <a:spcPct val="100000"/>
        </a:lnSpc>
        <a:spcBef>
          <a:spcPct val="0"/>
        </a:spcBef>
        <a:buNone/>
        <a:defRPr sz="3600" b="1" i="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8">
            <a:extLst>
              <a:ext uri="{FF2B5EF4-FFF2-40B4-BE49-F238E27FC236}">
                <a16:creationId xmlns:a16="http://schemas.microsoft.com/office/drawing/2014/main" id="{D3F794D0-2982-490E-88DA-93D4897508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3" descr="Επάνω προβολή φόντου splashed με χρώματα">
            <a:extLst>
              <a:ext uri="{FF2B5EF4-FFF2-40B4-BE49-F238E27FC236}">
                <a16:creationId xmlns:a16="http://schemas.microsoft.com/office/drawing/2014/main" id="{6CE6F3FA-415E-925F-C77D-AEBD9351272B}"/>
              </a:ext>
            </a:extLst>
          </p:cNvPr>
          <p:cNvPicPr>
            <a:picLocks noChangeAspect="1"/>
          </p:cNvPicPr>
          <p:nvPr/>
        </p:nvPicPr>
        <p:blipFill>
          <a:blip r:embed="rId2"/>
          <a:srcRect t="16937" r="-2" b="19069"/>
          <a:stretch/>
        </p:blipFill>
        <p:spPr>
          <a:xfrm>
            <a:off x="-2" y="10"/>
            <a:ext cx="12192002" cy="4461036"/>
          </a:xfrm>
          <a:prstGeom prst="rect">
            <a:avLst/>
          </a:prstGeom>
        </p:spPr>
      </p:pic>
      <p:sp>
        <p:nvSpPr>
          <p:cNvPr id="25" name="Rectangle 10">
            <a:extLst>
              <a:ext uri="{FF2B5EF4-FFF2-40B4-BE49-F238E27FC236}">
                <a16:creationId xmlns:a16="http://schemas.microsoft.com/office/drawing/2014/main" id="{AFD24A3D-F07A-44A9-BE55-5576292E15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4460827"/>
            <a:ext cx="12192003" cy="2397392"/>
          </a:xfrm>
          <a:prstGeom prst="rect">
            <a:avLst/>
          </a:prstGeom>
          <a:gradFill>
            <a:gsLst>
              <a:gs pos="8000">
                <a:schemeClr val="accent6"/>
              </a:gs>
              <a:gs pos="86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12">
            <a:extLst>
              <a:ext uri="{FF2B5EF4-FFF2-40B4-BE49-F238E27FC236}">
                <a16:creationId xmlns:a16="http://schemas.microsoft.com/office/drawing/2014/main" id="{204441C9-FD2D-4031-B5C5-67478196C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038600" y="4463553"/>
            <a:ext cx="8153401" cy="2394447"/>
          </a:xfrm>
          <a:prstGeom prst="rect">
            <a:avLst/>
          </a:prstGeom>
          <a:gradFill>
            <a:gsLst>
              <a:gs pos="0">
                <a:schemeClr val="accent5">
                  <a:lumMod val="60000"/>
                  <a:lumOff val="40000"/>
                  <a:alpha val="0"/>
                </a:schemeClr>
              </a:gs>
              <a:gs pos="99000">
                <a:schemeClr val="accent2">
                  <a:alpha val="81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14">
            <a:extLst>
              <a:ext uri="{FF2B5EF4-FFF2-40B4-BE49-F238E27FC236}">
                <a16:creationId xmlns:a16="http://schemas.microsoft.com/office/drawing/2014/main" id="{EBF09AEC-6E6E-418F-9974-8730F1B2B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4834054">
            <a:off x="2944145" y="2710934"/>
            <a:ext cx="3118759" cy="4639931"/>
          </a:xfrm>
          <a:custGeom>
            <a:avLst/>
            <a:gdLst>
              <a:gd name="connsiteX0" fmla="*/ 3118759 w 3118759"/>
              <a:gd name="connsiteY0" fmla="*/ 79510 h 4639931"/>
              <a:gd name="connsiteX1" fmla="*/ 1204940 w 3118759"/>
              <a:gd name="connsiteY1" fmla="*/ 4639931 h 4639931"/>
              <a:gd name="connsiteX2" fmla="*/ 1103495 w 3118759"/>
              <a:gd name="connsiteY2" fmla="*/ 4578302 h 4639931"/>
              <a:gd name="connsiteX3" fmla="*/ 0 w 3118759"/>
              <a:gd name="connsiteY3" fmla="*/ 2502877 h 4639931"/>
              <a:gd name="connsiteX4" fmla="*/ 2502877 w 3118759"/>
              <a:gd name="connsiteY4" fmla="*/ 0 h 4639931"/>
              <a:gd name="connsiteX5" fmla="*/ 3007294 w 3118759"/>
              <a:gd name="connsiteY5" fmla="*/ 50850 h 4639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18759" h="4639931">
                <a:moveTo>
                  <a:pt x="3118759" y="79510"/>
                </a:moveTo>
                <a:lnTo>
                  <a:pt x="1204940" y="4639931"/>
                </a:lnTo>
                <a:lnTo>
                  <a:pt x="1103495" y="4578302"/>
                </a:lnTo>
                <a:cubicBezTo>
                  <a:pt x="437725" y="4128517"/>
                  <a:pt x="0" y="3366815"/>
                  <a:pt x="0" y="2502877"/>
                </a:cubicBezTo>
                <a:cubicBezTo>
                  <a:pt x="0" y="1120576"/>
                  <a:pt x="1120576" y="0"/>
                  <a:pt x="2502877" y="0"/>
                </a:cubicBezTo>
                <a:cubicBezTo>
                  <a:pt x="2675665" y="0"/>
                  <a:pt x="2844363" y="17509"/>
                  <a:pt x="3007294" y="50850"/>
                </a:cubicBezTo>
                <a:close/>
              </a:path>
            </a:pathLst>
          </a:custGeom>
          <a:gradFill>
            <a:gsLst>
              <a:gs pos="0">
                <a:schemeClr val="accent6">
                  <a:alpha val="12000"/>
                </a:schemeClr>
              </a:gs>
              <a:gs pos="100000">
                <a:schemeClr val="accent6">
                  <a:lumMod val="60000"/>
                  <a:lumOff val="40000"/>
                  <a:alpha val="20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Rectangle 16">
            <a:extLst>
              <a:ext uri="{FF2B5EF4-FFF2-40B4-BE49-F238E27FC236}">
                <a16:creationId xmlns:a16="http://schemas.microsoft.com/office/drawing/2014/main" id="{3D9D3989-3E00-4727-914E-959DFE8FAC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76701" y="4460827"/>
            <a:ext cx="8115300" cy="1945408"/>
          </a:xfrm>
          <a:prstGeom prst="rect">
            <a:avLst/>
          </a:prstGeom>
          <a:gradFill>
            <a:gsLst>
              <a:gs pos="0">
                <a:schemeClr val="accent6">
                  <a:alpha val="16000"/>
                </a:schemeClr>
              </a:gs>
              <a:gs pos="62000">
                <a:schemeClr val="accent5">
                  <a:alpha val="0"/>
                </a:scheme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p:cNvSpPr>
            <a:spLocks noGrp="1"/>
          </p:cNvSpPr>
          <p:nvPr>
            <p:ph type="ctrTitle"/>
          </p:nvPr>
        </p:nvSpPr>
        <p:spPr>
          <a:xfrm>
            <a:off x="1383807" y="4611271"/>
            <a:ext cx="9436593" cy="1171556"/>
          </a:xfrm>
        </p:spPr>
        <p:txBody>
          <a:bodyPr>
            <a:normAutofit/>
          </a:bodyPr>
          <a:lstStyle/>
          <a:p>
            <a:pPr algn="l"/>
            <a:r>
              <a:rPr lang="el-GR" sz="3600" dirty="0" err="1">
                <a:solidFill>
                  <a:schemeClr val="bg1"/>
                </a:solidFill>
              </a:rPr>
              <a:t>Θεωρίεσ</a:t>
            </a:r>
            <a:r>
              <a:rPr lang="el-GR" sz="3600" dirty="0">
                <a:solidFill>
                  <a:schemeClr val="bg1"/>
                </a:solidFill>
              </a:rPr>
              <a:t> </a:t>
            </a:r>
            <a:r>
              <a:rPr lang="el-GR" sz="3600" dirty="0" err="1">
                <a:solidFill>
                  <a:schemeClr val="bg1"/>
                </a:solidFill>
              </a:rPr>
              <a:t>Μαθησης</a:t>
            </a:r>
            <a:r>
              <a:rPr lang="el-GR" sz="3600" dirty="0">
                <a:solidFill>
                  <a:schemeClr val="bg1"/>
                </a:solidFill>
              </a:rPr>
              <a:t>-Ψυχολογικές </a:t>
            </a:r>
            <a:r>
              <a:rPr lang="el-GR" sz="3600" dirty="0" err="1">
                <a:solidFill>
                  <a:schemeClr val="bg1"/>
                </a:solidFill>
              </a:rPr>
              <a:t>Θεωριες</a:t>
            </a:r>
          </a:p>
        </p:txBody>
      </p:sp>
      <p:sp>
        <p:nvSpPr>
          <p:cNvPr id="3" name="Υπότιτλος 2"/>
          <p:cNvSpPr>
            <a:spLocks noGrp="1"/>
          </p:cNvSpPr>
          <p:nvPr>
            <p:ph type="subTitle" idx="1"/>
          </p:nvPr>
        </p:nvSpPr>
        <p:spPr>
          <a:xfrm>
            <a:off x="1371601" y="5970897"/>
            <a:ext cx="9448800" cy="429904"/>
          </a:xfrm>
        </p:spPr>
        <p:txBody>
          <a:bodyPr vert="horz" lIns="0" tIns="0" rIns="0" bIns="0" rtlCol="0" anchor="t">
            <a:normAutofit/>
          </a:bodyPr>
          <a:lstStyle/>
          <a:p>
            <a:pPr algn="l"/>
            <a:r>
              <a:rPr lang="el-GR" sz="1200" dirty="0" err="1">
                <a:solidFill>
                  <a:schemeClr val="bg1"/>
                </a:solidFill>
              </a:rPr>
              <a:t>Μαριοσ</a:t>
            </a:r>
            <a:r>
              <a:rPr lang="el-GR" sz="1200" dirty="0">
                <a:solidFill>
                  <a:schemeClr val="bg1"/>
                </a:solidFill>
              </a:rPr>
              <a:t> </a:t>
            </a:r>
            <a:r>
              <a:rPr lang="el-GR" sz="1200" dirty="0" err="1">
                <a:solidFill>
                  <a:schemeClr val="bg1"/>
                </a:solidFill>
              </a:rPr>
              <a:t>κουκουναρασ</a:t>
            </a:r>
            <a:r>
              <a:rPr lang="el-GR" sz="1200" dirty="0">
                <a:solidFill>
                  <a:schemeClr val="bg1"/>
                </a:solidFill>
              </a:rPr>
              <a:t> </a:t>
            </a:r>
            <a:r>
              <a:rPr lang="el-GR" sz="1200" dirty="0" err="1">
                <a:solidFill>
                  <a:schemeClr val="bg1"/>
                </a:solidFill>
              </a:rPr>
              <a:t>λιαγκησ</a:t>
            </a:r>
          </a:p>
        </p:txBody>
      </p:sp>
    </p:spTree>
    <p:extLst>
      <p:ext uri="{BB962C8B-B14F-4D97-AF65-F5344CB8AC3E}">
        <p14:creationId xmlns:p14="http://schemas.microsoft.com/office/powerpoint/2010/main" val="2325122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Σκεφτείτε</a:t>
            </a:r>
          </a:p>
        </p:txBody>
      </p:sp>
      <p:sp>
        <p:nvSpPr>
          <p:cNvPr id="3" name="Θέση περιεχομένου 2"/>
          <p:cNvSpPr>
            <a:spLocks noGrp="1"/>
          </p:cNvSpPr>
          <p:nvPr>
            <p:ph idx="1"/>
          </p:nvPr>
        </p:nvSpPr>
        <p:spPr/>
        <p:txBody>
          <a:bodyPr/>
          <a:lstStyle/>
          <a:p>
            <a:pPr marL="0" indent="0">
              <a:buNone/>
            </a:pPr>
            <a:r>
              <a:rPr lang="el-GR" dirty="0"/>
              <a:t>Τι συμβαίνει όταν διαβάζετε μία πρόταση από την οποία λείπει μια λέξη-θεωρείτε ότι λέξη υπάρχει στη θέση της, ούτως  ώστε να βγάλετε νόημα από την πρόταση.</a:t>
            </a:r>
          </a:p>
          <a:p>
            <a:pPr marL="0" indent="0">
              <a:buNone/>
            </a:pPr>
            <a:endParaRPr lang="el-GR" dirty="0"/>
          </a:p>
          <a:p>
            <a:pPr marL="0" indent="0">
              <a:buNone/>
            </a:pPr>
            <a:r>
              <a:rPr lang="el-GR" dirty="0"/>
              <a:t>Τώρα διαβάστε ξανά την παραπάνω πρόταση!</a:t>
            </a:r>
          </a:p>
          <a:p>
            <a:pPr marL="0" indent="0">
              <a:buNone/>
            </a:pPr>
            <a:r>
              <a:rPr lang="el-GR" dirty="0"/>
              <a:t>Εντοπίσατε τη λέξη που προσθέσατε;</a:t>
            </a:r>
          </a:p>
        </p:txBody>
      </p:sp>
    </p:spTree>
    <p:extLst>
      <p:ext uri="{BB962C8B-B14F-4D97-AF65-F5344CB8AC3E}">
        <p14:creationId xmlns:p14="http://schemas.microsoft.com/office/powerpoint/2010/main" val="1081637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785004"/>
            <a:ext cx="10515600" cy="905684"/>
          </a:xfrm>
        </p:spPr>
        <p:txBody>
          <a:bodyPr>
            <a:normAutofit fontScale="90000"/>
          </a:bodyPr>
          <a:lstStyle/>
          <a:p>
            <a:r>
              <a:rPr lang="el-GR" dirty="0"/>
              <a:t>Ψυχολογία </a:t>
            </a:r>
            <a:r>
              <a:rPr lang="en-US" dirty="0"/>
              <a:t>Gestalt</a:t>
            </a:r>
            <a:br>
              <a:rPr lang="el-GR" dirty="0"/>
            </a:br>
            <a:r>
              <a:rPr lang="el-GR" sz="3600" dirty="0"/>
              <a:t>Εναλλακτικό ρεύμα Συμπεριφορισμού στη Γερμανία (</a:t>
            </a:r>
            <a:r>
              <a:rPr lang="en-US" sz="3600" dirty="0"/>
              <a:t>Wertheimer (1923), </a:t>
            </a:r>
            <a:r>
              <a:rPr lang="en-US" sz="3600" dirty="0" err="1"/>
              <a:t>Kofka</a:t>
            </a:r>
            <a:r>
              <a:rPr lang="en-US" sz="3600" dirty="0"/>
              <a:t> (1935), Kohler (1935))</a:t>
            </a:r>
            <a:br>
              <a:rPr lang="en-US" sz="3600" dirty="0"/>
            </a:br>
            <a:endParaRPr lang="el-GR" dirty="0"/>
          </a:p>
        </p:txBody>
      </p:sp>
      <p:sp>
        <p:nvSpPr>
          <p:cNvPr id="3" name="Θέση περιεχομένου 2"/>
          <p:cNvSpPr>
            <a:spLocks noGrp="1"/>
          </p:cNvSpPr>
          <p:nvPr>
            <p:ph idx="1"/>
          </p:nvPr>
        </p:nvSpPr>
        <p:spPr/>
        <p:txBody>
          <a:bodyPr/>
          <a:lstStyle/>
          <a:p>
            <a:r>
              <a:rPr lang="el-GR" dirty="0"/>
              <a:t>Δεν θεωρούσαν τις </a:t>
            </a:r>
            <a:r>
              <a:rPr lang="en-US" dirty="0"/>
              <a:t> </a:t>
            </a:r>
            <a:r>
              <a:rPr lang="el-GR" dirty="0"/>
              <a:t>αισθητηριακές εμπειρίες ανεξάρτητα τμήματα της εμπειρίας.</a:t>
            </a:r>
          </a:p>
          <a:p>
            <a:r>
              <a:rPr lang="el-GR" dirty="0"/>
              <a:t>Αντιλαμβανόμαστε τα πράγματα ως ενιαίο σύνολο, απλά και όχι διασπασμένα.</a:t>
            </a:r>
          </a:p>
          <a:p>
            <a:r>
              <a:rPr lang="el-GR" dirty="0"/>
              <a:t>Αναδιοργανώνουμε τις πληροφορίες δημιουργώντας μία τάξη στο νου, που λύνει το πρόβλημα.</a:t>
            </a:r>
          </a:p>
          <a:p>
            <a:endParaRPr lang="el-GR" dirty="0"/>
          </a:p>
          <a:p>
            <a:r>
              <a:rPr lang="el-GR" dirty="0">
                <a:solidFill>
                  <a:srgbClr val="FF0000"/>
                </a:solidFill>
              </a:rPr>
              <a:t>Θεωρήθηκε ότι περισσότερο περιγράφουν και δεν εξηγούν την αντιληπτική ικανότητα του ανθρώπου</a:t>
            </a:r>
          </a:p>
        </p:txBody>
      </p:sp>
    </p:spTree>
    <p:extLst>
      <p:ext uri="{BB962C8B-B14F-4D97-AF65-F5344CB8AC3E}">
        <p14:creationId xmlns:p14="http://schemas.microsoft.com/office/powerpoint/2010/main" val="1533948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Γαληνός (2</a:t>
            </a:r>
            <a:r>
              <a:rPr lang="el-GR" baseline="30000" dirty="0"/>
              <a:t>ος</a:t>
            </a:r>
            <a:r>
              <a:rPr lang="el-GR" dirty="0"/>
              <a:t> αι. μ.Χ.)</a:t>
            </a:r>
          </a:p>
        </p:txBody>
      </p:sp>
      <p:sp>
        <p:nvSpPr>
          <p:cNvPr id="3" name="Θέση περιεχομένου 2"/>
          <p:cNvSpPr>
            <a:spLocks noGrp="1"/>
          </p:cNvSpPr>
          <p:nvPr>
            <p:ph idx="1"/>
          </p:nvPr>
        </p:nvSpPr>
        <p:spPr/>
        <p:txBody>
          <a:bodyPr>
            <a:normAutofit fontScale="92500" lnSpcReduction="10000"/>
          </a:bodyPr>
          <a:lstStyle/>
          <a:p>
            <a:r>
              <a:rPr lang="el-GR" dirty="0"/>
              <a:t>Μελαγχολική προσωπικότητα-χαρακτηρίζεται από πεσιμισμό, καχυποψία και κατάθλιψη (μέλαινα χολή)</a:t>
            </a:r>
          </a:p>
          <a:p>
            <a:r>
              <a:rPr lang="el-GR" dirty="0"/>
              <a:t>Αιματώδη προσωπικότητα-χαρακτηρίζεται από αισιοδοξία, κοινωνικότητα και καλή διάθεση (αίμα)</a:t>
            </a:r>
          </a:p>
          <a:p>
            <a:r>
              <a:rPr lang="el-GR" dirty="0"/>
              <a:t>Φλεγματική προσωπικότητα-χαρακτηρίζεται από ηρεμία, έλεγχο, νωθρότητα (φλέγμα)</a:t>
            </a:r>
          </a:p>
          <a:p>
            <a:r>
              <a:rPr lang="el-GR" dirty="0" err="1"/>
              <a:t>Χολερή</a:t>
            </a:r>
            <a:r>
              <a:rPr lang="el-GR" dirty="0"/>
              <a:t> προσωπικότητα-χαρακτηρίζεται από ενέργεια, ευερεθιστότητα, εγωκεντρισμό (κίτρινη χολή)</a:t>
            </a:r>
          </a:p>
          <a:p>
            <a:endParaRPr lang="el-GR" dirty="0"/>
          </a:p>
          <a:p>
            <a:pPr marL="0" indent="0">
              <a:buNone/>
            </a:pPr>
            <a:r>
              <a:rPr lang="el-GR" dirty="0">
                <a:solidFill>
                  <a:srgbClr val="FF0000"/>
                </a:solidFill>
              </a:rPr>
              <a:t> τύποι προσωπικότητας=διαφοροποιήσεις των αναγκών των μανθανόντων (</a:t>
            </a:r>
            <a:r>
              <a:rPr lang="en-US" dirty="0">
                <a:solidFill>
                  <a:srgbClr val="FF0000"/>
                </a:solidFill>
              </a:rPr>
              <a:t>Steiner, 2008)</a:t>
            </a:r>
            <a:endParaRPr lang="el-GR" dirty="0">
              <a:solidFill>
                <a:srgbClr val="FF0000"/>
              </a:solidFill>
            </a:endParaRPr>
          </a:p>
          <a:p>
            <a:endParaRPr lang="el-GR" dirty="0"/>
          </a:p>
        </p:txBody>
      </p:sp>
    </p:spTree>
    <p:extLst>
      <p:ext uri="{BB962C8B-B14F-4D97-AF65-F5344CB8AC3E}">
        <p14:creationId xmlns:p14="http://schemas.microsoft.com/office/powerpoint/2010/main" val="2363936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Θεωρία της προσωπικότητας-Ψυχαναλυτική προσέγγιση</a:t>
            </a:r>
          </a:p>
        </p:txBody>
      </p:sp>
      <p:sp>
        <p:nvSpPr>
          <p:cNvPr id="3" name="Θέση περιεχομένου 2"/>
          <p:cNvSpPr>
            <a:spLocks noGrp="1"/>
          </p:cNvSpPr>
          <p:nvPr>
            <p:ph idx="1"/>
          </p:nvPr>
        </p:nvSpPr>
        <p:spPr>
          <a:xfrm>
            <a:off x="3007743" y="2195603"/>
            <a:ext cx="8351808" cy="4486274"/>
          </a:xfrm>
        </p:spPr>
        <p:txBody>
          <a:bodyPr>
            <a:normAutofit/>
          </a:bodyPr>
          <a:lstStyle/>
          <a:p>
            <a:pPr marL="0" indent="0">
              <a:buNone/>
            </a:pPr>
            <a:r>
              <a:rPr lang="en-US" sz="3600" dirty="0"/>
              <a:t>Freud-</a:t>
            </a:r>
            <a:r>
              <a:rPr lang="el-GR" sz="3600" dirty="0"/>
              <a:t>ασυνείδητη επεξεργασία πληροφοριών</a:t>
            </a:r>
          </a:p>
          <a:p>
            <a:r>
              <a:rPr lang="el-GR" sz="3600" dirty="0"/>
              <a:t>Η συμπεριφορά είναι αποτέλεσμα σύνθετων εσωτερικών συστημάτων.</a:t>
            </a:r>
          </a:p>
          <a:p>
            <a:r>
              <a:rPr lang="el-GR" sz="3600" dirty="0"/>
              <a:t>Η προσωπικότητα συνδέεται με διάφορα στάδια ψυχοσεξουαλικής ανάπτυξης</a:t>
            </a:r>
          </a:p>
          <a:p>
            <a:endParaRPr lang="el-GR" sz="3600" dirty="0"/>
          </a:p>
          <a:p>
            <a:endParaRPr lang="el-GR" dirty="0"/>
          </a:p>
        </p:txBody>
      </p:sp>
      <p:pic>
        <p:nvPicPr>
          <p:cNvPr id="4" name="Εικόνα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4165" y="2195603"/>
            <a:ext cx="2556118" cy="3476445"/>
          </a:xfrm>
          <a:prstGeom prst="rect">
            <a:avLst/>
          </a:prstGeom>
        </p:spPr>
      </p:pic>
    </p:spTree>
    <p:extLst>
      <p:ext uri="{BB962C8B-B14F-4D97-AF65-F5344CB8AC3E}">
        <p14:creationId xmlns:p14="http://schemas.microsoft.com/office/powerpoint/2010/main" val="1605587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Erik Erikson (1980)</a:t>
            </a:r>
            <a:endParaRPr lang="el-GR" dirty="0"/>
          </a:p>
        </p:txBody>
      </p:sp>
      <p:sp>
        <p:nvSpPr>
          <p:cNvPr id="3" name="Θέση περιεχομένου 2"/>
          <p:cNvSpPr>
            <a:spLocks noGrp="1"/>
          </p:cNvSpPr>
          <p:nvPr>
            <p:ph idx="1"/>
          </p:nvPr>
        </p:nvSpPr>
        <p:spPr/>
        <p:txBody>
          <a:bodyPr/>
          <a:lstStyle/>
          <a:p>
            <a:r>
              <a:rPr lang="en-US" dirty="0"/>
              <a:t>8 </a:t>
            </a:r>
            <a:r>
              <a:rPr lang="el-GR" dirty="0"/>
              <a:t>στάδια ψυχοκοινωνικής ανάπτυξης και ταυτοποίησης=</a:t>
            </a:r>
          </a:p>
          <a:p>
            <a:pPr marL="0" indent="0">
              <a:buNone/>
            </a:pPr>
            <a:r>
              <a:rPr lang="el-GR" dirty="0"/>
              <a:t>Κρίση ταυτότητας στην περίοδο της εφηβείας </a:t>
            </a:r>
          </a:p>
          <a:p>
            <a:pPr marL="0" indent="0">
              <a:buNone/>
            </a:pPr>
            <a:r>
              <a:rPr lang="el-GR" dirty="0"/>
              <a:t>και σύγκρουση ρόλων</a:t>
            </a:r>
          </a:p>
          <a:p>
            <a:pPr marL="0" indent="0">
              <a:buNone/>
            </a:pPr>
            <a:endParaRPr lang="el-GR" dirty="0"/>
          </a:p>
          <a:p>
            <a:pPr marL="0" indent="0">
              <a:buNone/>
            </a:pPr>
            <a:endParaRPr lang="el-GR" dirty="0"/>
          </a:p>
          <a:p>
            <a:pPr marL="0" indent="0">
              <a:buNone/>
            </a:pPr>
            <a:r>
              <a:rPr lang="el-GR" dirty="0"/>
              <a:t>Η επιτυχία εξαρτάται σε μεγάλο βαθμό από τις αλληλεπιδράσεις του προσώπου με άλλους ανθρώπους και αντικείμενα (</a:t>
            </a:r>
            <a:r>
              <a:rPr lang="en-US" dirty="0"/>
              <a:t>Boyd &amp; Bee, 2014)</a:t>
            </a:r>
            <a:endParaRPr lang="el-GR" dirty="0"/>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0493" y="286648"/>
            <a:ext cx="1752600" cy="2609850"/>
          </a:xfrm>
          <a:prstGeom prst="rect">
            <a:avLst/>
          </a:prstGeom>
        </p:spPr>
      </p:pic>
      <p:sp>
        <p:nvSpPr>
          <p:cNvPr id="5" name="TextBox 4"/>
          <p:cNvSpPr txBox="1"/>
          <p:nvPr/>
        </p:nvSpPr>
        <p:spPr>
          <a:xfrm>
            <a:off x="1613140" y="5615796"/>
            <a:ext cx="7625751" cy="923330"/>
          </a:xfrm>
          <a:prstGeom prst="rect">
            <a:avLst/>
          </a:prstGeom>
          <a:noFill/>
        </p:spPr>
        <p:txBody>
          <a:bodyPr wrap="square" rtlCol="0">
            <a:spAutoFit/>
          </a:bodyPr>
          <a:lstStyle/>
          <a:p>
            <a:r>
              <a:rPr lang="el-GR" b="1" dirty="0"/>
              <a:t>Ιδεογραφικές προσεγγίσεις </a:t>
            </a:r>
            <a:r>
              <a:rPr lang="el-GR" dirty="0"/>
              <a:t>επειδή ασχολούνται με τον τρόπο με τον οποίο δημιουργούνται τα χαρακτηριστικά των ατόμων, για να διαμορφώσουν τη συμπεριφορά μιας προσωπικότητας.</a:t>
            </a:r>
          </a:p>
        </p:txBody>
      </p:sp>
    </p:spTree>
    <p:extLst>
      <p:ext uri="{BB962C8B-B14F-4D97-AF65-F5344CB8AC3E}">
        <p14:creationId xmlns:p14="http://schemas.microsoft.com/office/powerpoint/2010/main" val="1752609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Θεωρία προσωπικότητας-Ψυχομετρική προσέγγιση</a:t>
            </a:r>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471803" y="1577182"/>
            <a:ext cx="2141867" cy="2263239"/>
          </a:xfrm>
        </p:spPr>
      </p:pic>
      <p:sp>
        <p:nvSpPr>
          <p:cNvPr id="5" name="TextBox 4"/>
          <p:cNvSpPr txBox="1"/>
          <p:nvPr/>
        </p:nvSpPr>
        <p:spPr>
          <a:xfrm>
            <a:off x="388190" y="1690688"/>
            <a:ext cx="8428006" cy="1323439"/>
          </a:xfrm>
          <a:prstGeom prst="rect">
            <a:avLst/>
          </a:prstGeom>
          <a:noFill/>
        </p:spPr>
        <p:txBody>
          <a:bodyPr wrap="square" rtlCol="0">
            <a:spAutoFit/>
          </a:bodyPr>
          <a:lstStyle/>
          <a:p>
            <a:r>
              <a:rPr lang="en-US" sz="2000" dirty="0"/>
              <a:t>Eysenck (1997) </a:t>
            </a:r>
            <a:r>
              <a:rPr lang="el-GR" sz="2000" dirty="0"/>
              <a:t>δημιούργησε εργαλεία μέτρησης </a:t>
            </a:r>
            <a:r>
              <a:rPr lang="el-GR" sz="2000" dirty="0" err="1"/>
              <a:t>αυτοαναφοράς</a:t>
            </a:r>
            <a:r>
              <a:rPr lang="el-GR" sz="2000" dirty="0"/>
              <a:t>, τα οποία κατέγραφαν τις αντιδράσεις ενός ατόμου σε καταστάσεις που θεωρούνταν ότι αποκαλύπτουν υποκείμενα χαρακτηριστικά γνωρίσματα της προσωπικότητάς του.</a:t>
            </a:r>
          </a:p>
        </p:txBody>
      </p:sp>
      <p:sp>
        <p:nvSpPr>
          <p:cNvPr id="6" name="TextBox 5"/>
          <p:cNvSpPr txBox="1"/>
          <p:nvPr/>
        </p:nvSpPr>
        <p:spPr>
          <a:xfrm>
            <a:off x="2113472" y="2875333"/>
            <a:ext cx="7125419" cy="923330"/>
          </a:xfrm>
          <a:prstGeom prst="rect">
            <a:avLst/>
          </a:prstGeom>
          <a:noFill/>
        </p:spPr>
        <p:txBody>
          <a:bodyPr wrap="square" rtlCol="0">
            <a:spAutoFit/>
          </a:bodyPr>
          <a:lstStyle/>
          <a:p>
            <a:r>
              <a:rPr lang="el-GR" dirty="0"/>
              <a:t>Δύο ανεξάρτητες διαστάσεις της προσωπικότητας: της εξωστρέφειας-εσωστρέφειας και </a:t>
            </a:r>
            <a:r>
              <a:rPr lang="el-GR" dirty="0" err="1"/>
              <a:t>νευρωτισμού</a:t>
            </a:r>
            <a:r>
              <a:rPr lang="el-GR" dirty="0"/>
              <a:t> και σταθερότητας. Το 1976 πρόσθεσε και του </a:t>
            </a:r>
            <a:r>
              <a:rPr lang="el-GR" dirty="0" err="1"/>
              <a:t>ψυχωτισμού-φυσιολογικότητας</a:t>
            </a:r>
            <a:r>
              <a:rPr lang="el-GR" dirty="0"/>
              <a:t>.</a:t>
            </a:r>
          </a:p>
        </p:txBody>
      </p:sp>
      <p:sp>
        <p:nvSpPr>
          <p:cNvPr id="7" name="TextBox 6"/>
          <p:cNvSpPr txBox="1"/>
          <p:nvPr/>
        </p:nvSpPr>
        <p:spPr>
          <a:xfrm>
            <a:off x="388190" y="4157476"/>
            <a:ext cx="11225480" cy="369332"/>
          </a:xfrm>
          <a:prstGeom prst="rect">
            <a:avLst/>
          </a:prstGeom>
          <a:noFill/>
        </p:spPr>
        <p:txBody>
          <a:bodyPr wrap="square" rtlCol="0">
            <a:spAutoFit/>
          </a:bodyPr>
          <a:lstStyle/>
          <a:p>
            <a:r>
              <a:rPr lang="el-GR" dirty="0"/>
              <a:t>Ανάλογα με τον τύπο προσωπικότητας που έχει ο καθένας αντιδρά και στη διδασκαλία-μάθηση</a:t>
            </a:r>
          </a:p>
        </p:txBody>
      </p:sp>
      <p:sp>
        <p:nvSpPr>
          <p:cNvPr id="8" name="TextBox 7"/>
          <p:cNvSpPr txBox="1"/>
          <p:nvPr/>
        </p:nvSpPr>
        <p:spPr>
          <a:xfrm>
            <a:off x="253042" y="4843863"/>
            <a:ext cx="11938958" cy="1754326"/>
          </a:xfrm>
          <a:prstGeom prst="rect">
            <a:avLst/>
          </a:prstGeom>
          <a:noFill/>
        </p:spPr>
        <p:txBody>
          <a:bodyPr wrap="square" rtlCol="0">
            <a:spAutoFit/>
          </a:bodyPr>
          <a:lstStyle/>
          <a:p>
            <a:r>
              <a:rPr lang="el-GR" dirty="0"/>
              <a:t>Η ευφάνταστη και ζωντανή διδασκαλία αυξάνει το ενδιαφέρον και την επίτευξη των μαθητών, αλλά η χρήση πολύ έντονων ερεθισμάτων από τους εκπαιδευτικούς μπορεί να εξάψουν υπερβολικά τους μαθητές, με αποτέλεσμα να ξεφύγουν από τα όρια του έργου τους («νόμος </a:t>
            </a:r>
            <a:r>
              <a:rPr lang="en-US" dirty="0"/>
              <a:t>Yerkes-Dodson</a:t>
            </a:r>
            <a:r>
              <a:rPr lang="el-GR" dirty="0"/>
              <a:t>» Η ασχολία με μία δραστηριότητα απαιτεί ένα συγκεκριμένο ποσοστό εγκεφαλικής διέγερσης. Αν αυτό είναι πολύ υψηλό, σημειώνεται πτώση της απόδοσης </a:t>
            </a:r>
            <a:r>
              <a:rPr lang="en-US" dirty="0"/>
              <a:t> (1908))</a:t>
            </a:r>
            <a:r>
              <a:rPr lang="el-GR" dirty="0"/>
              <a:t>.</a:t>
            </a:r>
          </a:p>
          <a:p>
            <a:r>
              <a:rPr lang="el-GR" dirty="0"/>
              <a:t>Για τον </a:t>
            </a:r>
            <a:r>
              <a:rPr lang="en-US" dirty="0"/>
              <a:t>Eysenck </a:t>
            </a:r>
            <a:r>
              <a:rPr lang="el-GR" dirty="0"/>
              <a:t>το σύστημα </a:t>
            </a:r>
            <a:r>
              <a:rPr lang="el-GR" dirty="0" err="1"/>
              <a:t>φλειώδους</a:t>
            </a:r>
            <a:r>
              <a:rPr lang="el-GR" dirty="0"/>
              <a:t> διέγερσης ενός εξωστρεφούς ατόμου απαιτεί διαφορετικά επίπεδα ερεθισμάτων από το σύστημα εσωστρεφούς. </a:t>
            </a:r>
          </a:p>
        </p:txBody>
      </p:sp>
    </p:spTree>
    <p:extLst>
      <p:ext uri="{BB962C8B-B14F-4D97-AF65-F5344CB8AC3E}">
        <p14:creationId xmlns:p14="http://schemas.microsoft.com/office/powerpoint/2010/main" val="3469226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0562" y="97796"/>
            <a:ext cx="10515600" cy="1325563"/>
          </a:xfrm>
        </p:spPr>
        <p:txBody>
          <a:bodyPr>
            <a:normAutofit/>
          </a:bodyPr>
          <a:lstStyle/>
          <a:p>
            <a:r>
              <a:rPr lang="el-GR" sz="3600" dirty="0"/>
              <a:t>Εργαλεία μέτρησης της προσωπικότητας</a:t>
            </a:r>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911571" y="97796"/>
            <a:ext cx="1952625" cy="2095500"/>
          </a:xfrm>
        </p:spPr>
      </p:pic>
      <p:sp>
        <p:nvSpPr>
          <p:cNvPr id="5" name="TextBox 4"/>
          <p:cNvSpPr txBox="1"/>
          <p:nvPr/>
        </p:nvSpPr>
        <p:spPr>
          <a:xfrm>
            <a:off x="172528" y="1423359"/>
            <a:ext cx="4563374" cy="5355312"/>
          </a:xfrm>
          <a:prstGeom prst="rect">
            <a:avLst/>
          </a:prstGeom>
          <a:noFill/>
        </p:spPr>
        <p:txBody>
          <a:bodyPr wrap="square" rtlCol="0">
            <a:spAutoFit/>
          </a:bodyPr>
          <a:lstStyle/>
          <a:p>
            <a:r>
              <a:rPr lang="en-US" dirty="0"/>
              <a:t>Raymond Cattell (1905-1998) </a:t>
            </a:r>
            <a:r>
              <a:rPr lang="el-GR" dirty="0"/>
              <a:t>προσδιόρισε 16 πρωταρχικά χαρακτηριστικά της προσωπικότητας=16</a:t>
            </a:r>
            <a:r>
              <a:rPr lang="en-US" dirty="0"/>
              <a:t>PF test</a:t>
            </a:r>
          </a:p>
          <a:p>
            <a:pPr marL="342900" indent="-342900">
              <a:buFont typeface="+mj-lt"/>
              <a:buAutoNum type="arabicPeriod"/>
            </a:pPr>
            <a:r>
              <a:rPr lang="el-GR" dirty="0"/>
              <a:t>εξωστρέφεια – εγκαρδιότητα</a:t>
            </a:r>
          </a:p>
          <a:p>
            <a:pPr marL="342900" indent="-342900">
              <a:buFont typeface="+mj-lt"/>
              <a:buAutoNum type="arabicPeriod"/>
            </a:pPr>
            <a:r>
              <a:rPr lang="el-GR" dirty="0"/>
              <a:t>ικανότητα αφαιρετικής σκέψης</a:t>
            </a:r>
          </a:p>
          <a:p>
            <a:pPr marL="342900" indent="-342900">
              <a:buFont typeface="+mj-lt"/>
              <a:buAutoNum type="arabicPeriod"/>
            </a:pPr>
            <a:r>
              <a:rPr lang="el-GR" dirty="0"/>
              <a:t>συναισθηματική σταθερότητα</a:t>
            </a:r>
          </a:p>
          <a:p>
            <a:pPr marL="342900" indent="-342900">
              <a:buFont typeface="+mj-lt"/>
              <a:buAutoNum type="arabicPeriod"/>
            </a:pPr>
            <a:r>
              <a:rPr lang="el-GR" dirty="0" err="1"/>
              <a:t>κυριαρχικότητα</a:t>
            </a:r>
            <a:endParaRPr lang="el-GR" dirty="0"/>
          </a:p>
          <a:p>
            <a:pPr marL="342900" indent="-342900">
              <a:buFont typeface="+mj-lt"/>
              <a:buAutoNum type="arabicPeriod"/>
            </a:pPr>
            <a:r>
              <a:rPr lang="el-GR" dirty="0"/>
              <a:t>διαχυτικότητα</a:t>
            </a:r>
          </a:p>
          <a:p>
            <a:pPr marL="342900" indent="-342900">
              <a:buFont typeface="+mj-lt"/>
              <a:buAutoNum type="arabicPeriod"/>
            </a:pPr>
            <a:r>
              <a:rPr lang="el-GR" dirty="0"/>
              <a:t>συμμόρφωση με τους κανόνες</a:t>
            </a:r>
          </a:p>
          <a:p>
            <a:pPr marL="342900" indent="-342900">
              <a:buFont typeface="+mj-lt"/>
              <a:buAutoNum type="arabicPeriod"/>
            </a:pPr>
            <a:r>
              <a:rPr lang="el-GR" dirty="0"/>
              <a:t>τόλμη</a:t>
            </a:r>
          </a:p>
          <a:p>
            <a:pPr marL="342900" indent="-342900">
              <a:buFont typeface="+mj-lt"/>
              <a:buAutoNum type="arabicPeriod"/>
            </a:pPr>
            <a:r>
              <a:rPr lang="el-GR" dirty="0"/>
              <a:t>ρεαλισμός</a:t>
            </a:r>
          </a:p>
          <a:p>
            <a:pPr marL="342900" indent="-342900">
              <a:buFont typeface="+mj-lt"/>
              <a:buAutoNum type="arabicPeriod"/>
            </a:pPr>
            <a:r>
              <a:rPr lang="el-GR" dirty="0"/>
              <a:t>εμπιστοσύνη στους άλλους</a:t>
            </a:r>
          </a:p>
          <a:p>
            <a:pPr marL="342900" indent="-342900">
              <a:buFont typeface="+mj-lt"/>
              <a:buAutoNum type="arabicPeriod"/>
            </a:pPr>
            <a:r>
              <a:rPr lang="el-GR" dirty="0"/>
              <a:t>επινοητικότητα</a:t>
            </a:r>
          </a:p>
          <a:p>
            <a:pPr marL="342900" indent="-342900">
              <a:buFont typeface="+mj-lt"/>
              <a:buAutoNum type="arabicPeriod"/>
            </a:pPr>
            <a:r>
              <a:rPr lang="el-GR" dirty="0"/>
              <a:t>κοινωνική επιδεξιότητα</a:t>
            </a:r>
          </a:p>
          <a:p>
            <a:pPr marL="342900" indent="-342900">
              <a:buFont typeface="+mj-lt"/>
              <a:buAutoNum type="arabicPeriod"/>
            </a:pPr>
            <a:r>
              <a:rPr lang="el-GR" dirty="0"/>
              <a:t>αυτοπεποίθηση</a:t>
            </a:r>
          </a:p>
          <a:p>
            <a:pPr marL="342900" indent="-342900">
              <a:buFont typeface="+mj-lt"/>
              <a:buAutoNum type="arabicPeriod"/>
            </a:pPr>
            <a:r>
              <a:rPr lang="el-GR" dirty="0"/>
              <a:t>ριζοσπαστικότητα</a:t>
            </a:r>
          </a:p>
          <a:p>
            <a:pPr marL="342900" indent="-342900">
              <a:buFont typeface="+mj-lt"/>
              <a:buAutoNum type="arabicPeriod"/>
            </a:pPr>
            <a:r>
              <a:rPr lang="el-GR" dirty="0"/>
              <a:t>αυτάρκεια</a:t>
            </a:r>
          </a:p>
          <a:p>
            <a:pPr marL="342900" indent="-342900">
              <a:buFont typeface="+mj-lt"/>
              <a:buAutoNum type="arabicPeriod"/>
            </a:pPr>
            <a:r>
              <a:rPr lang="el-GR" dirty="0"/>
              <a:t>πειθαρχία</a:t>
            </a:r>
          </a:p>
          <a:p>
            <a:pPr marL="342900" indent="-342900">
              <a:buFont typeface="+mj-lt"/>
              <a:buAutoNum type="arabicPeriod"/>
            </a:pPr>
            <a:r>
              <a:rPr lang="el-GR" dirty="0"/>
              <a:t>επίπεδο έντασης </a:t>
            </a:r>
          </a:p>
        </p:txBody>
      </p:sp>
      <p:sp>
        <p:nvSpPr>
          <p:cNvPr id="6" name="TextBox 5"/>
          <p:cNvSpPr txBox="1"/>
          <p:nvPr/>
        </p:nvSpPr>
        <p:spPr>
          <a:xfrm>
            <a:off x="3769743" y="2348977"/>
            <a:ext cx="8603411" cy="452431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l-GR" dirty="0"/>
              <a:t>Για να εφαρμοστεί η παραγοντική ανάλυση στη διερεύνηση των πτυχών της προσωπικότητας χρειάζονται τρεις πηγές δεδομένων:</a:t>
            </a:r>
          </a:p>
          <a:p>
            <a:endParaRPr lang="el-GR" dirty="0"/>
          </a:p>
          <a:p>
            <a:r>
              <a:rPr lang="el-GR" dirty="0"/>
              <a:t>1) Δεδομένα ζωής (l-</a:t>
            </a:r>
            <a:r>
              <a:rPr lang="el-GR" dirty="0" err="1"/>
              <a:t>data</a:t>
            </a:r>
            <a:r>
              <a:rPr lang="el-GR" dirty="0"/>
              <a:t>): συλλογή δεδομένων από το φυσικό περιβάλλον του ατόμου που αφορούν τα μοτίβα συμπεριφοράς τα οποία εκδηλώνει στις ποικίλες εκφάνσεις τις καθημερινής ζωής του, όπως για παράδειγμα η συχνότητα ασθένειας, η συχνότητα απουσίας από την εργασία, οι σχολικές επιδόσεις, ο αριθμός βραδινών εξόδων κλπ.</a:t>
            </a:r>
          </a:p>
          <a:p>
            <a:endParaRPr lang="el-GR" dirty="0"/>
          </a:p>
          <a:p>
            <a:r>
              <a:rPr lang="el-GR" dirty="0"/>
              <a:t>2) Πειραματικά δεδομένα (T-</a:t>
            </a:r>
            <a:r>
              <a:rPr lang="el-GR" dirty="0" err="1"/>
              <a:t>data</a:t>
            </a:r>
            <a:r>
              <a:rPr lang="el-GR" dirty="0"/>
              <a:t>): συλλογή δεδομένων από ένα πλασματικό περιβάλλον στο οποίο ζητείται από το άτομο να αντιδράσει σε πλασματικές καταστάσεις και βοηθά στην αντικειμενική παρατήρηση και αξιολόγησή του χωρίς το άτομο να γνωρίζει ποια διάσταση της προσωπικότητάς του εξετάζεται.</a:t>
            </a:r>
          </a:p>
          <a:p>
            <a:endParaRPr lang="el-GR" dirty="0"/>
          </a:p>
          <a:p>
            <a:r>
              <a:rPr lang="el-GR" dirty="0"/>
              <a:t>3) Δεδομένα ερωτηματολογίου (Q-</a:t>
            </a:r>
            <a:r>
              <a:rPr lang="el-GR" dirty="0" err="1"/>
              <a:t>data</a:t>
            </a:r>
            <a:r>
              <a:rPr lang="el-GR" dirty="0"/>
              <a:t>): συλλογή δεδομένων μέσα από </a:t>
            </a:r>
            <a:r>
              <a:rPr lang="el-GR" dirty="0" err="1"/>
              <a:t>αυτοαξιολογούμενα</a:t>
            </a:r>
            <a:r>
              <a:rPr lang="el-GR" dirty="0"/>
              <a:t> ερωτηματολόγια όπου το άτομο καλείται να σκεφτεί κριτικά και να αξιολογήσει μόνο του τις συμπεριφορές και τα συναισθήματά του.</a:t>
            </a:r>
          </a:p>
        </p:txBody>
      </p:sp>
    </p:spTree>
    <p:extLst>
      <p:ext uri="{BB962C8B-B14F-4D97-AF65-F5344CB8AC3E}">
        <p14:creationId xmlns:p14="http://schemas.microsoft.com/office/powerpoint/2010/main" val="1166417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Τεστ αξιολόγησης </a:t>
            </a:r>
            <a:r>
              <a:rPr lang="en-US" dirty="0"/>
              <a:t>MBTI </a:t>
            </a:r>
            <a:r>
              <a:rPr lang="el-GR" dirty="0"/>
              <a:t>(</a:t>
            </a:r>
            <a:r>
              <a:rPr lang="en-US" dirty="0"/>
              <a:t>Myers-Briggs Type Indicator) (1998)</a:t>
            </a:r>
            <a:endParaRPr lang="el-GR" dirty="0"/>
          </a:p>
        </p:txBody>
      </p:sp>
      <p:sp>
        <p:nvSpPr>
          <p:cNvPr id="3" name="Θέση περιεχομένου 2"/>
          <p:cNvSpPr>
            <a:spLocks noGrp="1"/>
          </p:cNvSpPr>
          <p:nvPr>
            <p:ph idx="1"/>
          </p:nvPr>
        </p:nvSpPr>
        <p:spPr>
          <a:xfrm>
            <a:off x="838200" y="2610629"/>
            <a:ext cx="10515600" cy="4351338"/>
          </a:xfrm>
        </p:spPr>
        <p:txBody>
          <a:bodyPr/>
          <a:lstStyle/>
          <a:p>
            <a:r>
              <a:rPr lang="en-US" dirty="0"/>
              <a:t>4 </a:t>
            </a:r>
            <a:r>
              <a:rPr lang="el-GR" dirty="0"/>
              <a:t>κλίμακες: αίσθηση-διαίσθηση, εξωστρέφεια-εσωστρέφεια, σκέψη-συναίσθημα, κρίση-αντίληψη.</a:t>
            </a:r>
          </a:p>
          <a:p>
            <a:pPr marL="0" indent="0">
              <a:buNone/>
            </a:pPr>
            <a:endParaRPr lang="el-GR" dirty="0"/>
          </a:p>
          <a:p>
            <a:r>
              <a:rPr lang="en-US" dirty="0" err="1"/>
              <a:t>Fallan</a:t>
            </a:r>
            <a:r>
              <a:rPr lang="en-US" dirty="0"/>
              <a:t> (2006)-</a:t>
            </a:r>
            <a:r>
              <a:rPr lang="el-GR" dirty="0"/>
              <a:t>Ο τύπος προσωπικότητας φοιτητή επηρεάζει την αποτελεσματικότητα του τρόπου μάθησης, ακόμη και την επιλογή των βασικών πεδίων μελέτης.</a:t>
            </a:r>
          </a:p>
        </p:txBody>
      </p:sp>
    </p:spTree>
    <p:extLst>
      <p:ext uri="{BB962C8B-B14F-4D97-AF65-F5344CB8AC3E}">
        <p14:creationId xmlns:p14="http://schemas.microsoft.com/office/powerpoint/2010/main" val="814249852"/>
      </p:ext>
    </p:extLst>
  </p:cSld>
  <p:clrMapOvr>
    <a:masterClrMapping/>
  </p:clrMapOvr>
</p:sld>
</file>

<file path=ppt/theme/theme1.xml><?xml version="1.0" encoding="utf-8"?>
<a:theme xmlns:a="http://schemas.openxmlformats.org/drawingml/2006/main" name="GradientRiseVTI">
  <a:themeElements>
    <a:clrScheme name="AnalogousFromRegularSeedRightStep">
      <a:dk1>
        <a:srgbClr val="000000"/>
      </a:dk1>
      <a:lt1>
        <a:srgbClr val="FFFFFF"/>
      </a:lt1>
      <a:dk2>
        <a:srgbClr val="223A3D"/>
      </a:dk2>
      <a:lt2>
        <a:srgbClr val="E2E8E8"/>
      </a:lt2>
      <a:accent1>
        <a:srgbClr val="E73429"/>
      </a:accent1>
      <a:accent2>
        <a:srgbClr val="D57117"/>
      </a:accent2>
      <a:accent3>
        <a:srgbClr val="B4A420"/>
      </a:accent3>
      <a:accent4>
        <a:srgbClr val="80B113"/>
      </a:accent4>
      <a:accent5>
        <a:srgbClr val="4BB821"/>
      </a:accent5>
      <a:accent6>
        <a:srgbClr val="14BC2C"/>
      </a:accent6>
      <a:hlink>
        <a:srgbClr val="329096"/>
      </a:hlink>
      <a:folHlink>
        <a:srgbClr val="7F7F7F"/>
      </a:folHlink>
    </a:clrScheme>
    <a:fontScheme name="Avenir">
      <a:majorFont>
        <a:latin typeface="Tw Cen MT"/>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RiseVTI" id="{C2FC082F-B444-4222-AF20-78444CCB5722}" vid="{39F213E4-0CBC-40CB-B3F6-8C5562B6B99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Ευρεία οθόνη</PresentationFormat>
  <Paragraphs>0</Paragraphs>
  <Slides>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GradientRiseVTI</vt:lpstr>
      <vt:lpstr>Θεωρίεσ Μαθησης-Ψυχολογικές Θεωριες</vt:lpstr>
      <vt:lpstr>Σκεφτείτε</vt:lpstr>
      <vt:lpstr>Ψυχολογία Gestalt Εναλλακτικό ρεύμα Συμπεριφορισμού στη Γερμανία (Wertheimer (1923), Kofka (1935), Kohler (1935)) </vt:lpstr>
      <vt:lpstr>Γαληνός (2ος αι. μ.Χ.)</vt:lpstr>
      <vt:lpstr>Θεωρία της προσωπικότητας-Ψυχαναλυτική προσέγγιση</vt:lpstr>
      <vt:lpstr>Erik Erikson (1980)</vt:lpstr>
      <vt:lpstr>Θεωρία προσωπικότητας-Ψυχομετρική προσέγγιση</vt:lpstr>
      <vt:lpstr>Εργαλεία μέτρησης της προσωπικότητας</vt:lpstr>
      <vt:lpstr>Τεστ αξιολόγησης MBTI (Myers-Briggs Type Indicator) (1998)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12</cp:revision>
  <dcterms:created xsi:type="dcterms:W3CDTF">2024-12-04T07:49:19Z</dcterms:created>
  <dcterms:modified xsi:type="dcterms:W3CDTF">2024-12-04T07:51:18Z</dcterms:modified>
</cp:coreProperties>
</file>