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4275" r:id="rId2"/>
  </p:sldMasterIdLst>
  <p:notesMasterIdLst>
    <p:notesMasterId r:id="rId38"/>
  </p:notesMasterIdLst>
  <p:handoutMasterIdLst>
    <p:handoutMasterId r:id="rId39"/>
  </p:handoutMasterIdLst>
  <p:sldIdLst>
    <p:sldId id="256" r:id="rId3"/>
    <p:sldId id="327" r:id="rId4"/>
    <p:sldId id="266" r:id="rId5"/>
    <p:sldId id="359" r:id="rId6"/>
    <p:sldId id="367" r:id="rId7"/>
    <p:sldId id="360" r:id="rId8"/>
    <p:sldId id="368" r:id="rId9"/>
    <p:sldId id="361" r:id="rId10"/>
    <p:sldId id="362" r:id="rId11"/>
    <p:sldId id="383" r:id="rId12"/>
    <p:sldId id="384" r:id="rId13"/>
    <p:sldId id="363" r:id="rId14"/>
    <p:sldId id="364" r:id="rId15"/>
    <p:sldId id="391" r:id="rId16"/>
    <p:sldId id="333" r:id="rId17"/>
    <p:sldId id="343" r:id="rId18"/>
    <p:sldId id="344" r:id="rId19"/>
    <p:sldId id="392" r:id="rId20"/>
    <p:sldId id="353" r:id="rId21"/>
    <p:sldId id="377" r:id="rId22"/>
    <p:sldId id="358" r:id="rId23"/>
    <p:sldId id="380" r:id="rId24"/>
    <p:sldId id="385" r:id="rId25"/>
    <p:sldId id="354" r:id="rId26"/>
    <p:sldId id="387" r:id="rId27"/>
    <p:sldId id="386" r:id="rId28"/>
    <p:sldId id="388" r:id="rId29"/>
    <p:sldId id="355" r:id="rId30"/>
    <p:sldId id="382" r:id="rId31"/>
    <p:sldId id="369" r:id="rId32"/>
    <p:sldId id="370" r:id="rId33"/>
    <p:sldId id="371" r:id="rId34"/>
    <p:sldId id="393" r:id="rId35"/>
    <p:sldId id="390" r:id="rId36"/>
    <p:sldId id="38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9" autoAdjust="0"/>
    <p:restoredTop sz="94709" autoAdjust="0"/>
  </p:normalViewPr>
  <p:slideViewPr>
    <p:cSldViewPr>
      <p:cViewPr varScale="1">
        <p:scale>
          <a:sx n="72" d="100"/>
          <a:sy n="72" d="100"/>
        </p:scale>
        <p:origin x="12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l-GR"/>
              <a:t>Εκπαιδευτικό σεμινάριο</a:t>
            </a: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668B5C-0638-45F8-B48B-2595BD9C59B6}" type="datetimeFigureOut">
              <a:rPr lang="el-GR"/>
              <a:pPr>
                <a:defRPr/>
              </a:pPr>
              <a:t>14/12/2024</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3C758A-33A5-495B-9577-9CFA234F9B0D}" type="slidenum">
              <a:rPr lang="el-GR"/>
              <a:pPr>
                <a:defRPr/>
              </a:pPr>
              <a:t>‹#›</a:t>
            </a:fld>
            <a:endParaRPr lang="el-GR"/>
          </a:p>
        </p:txBody>
      </p:sp>
    </p:spTree>
    <p:extLst>
      <p:ext uri="{BB962C8B-B14F-4D97-AF65-F5344CB8AC3E}">
        <p14:creationId xmlns:p14="http://schemas.microsoft.com/office/powerpoint/2010/main" val="35563768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l-GR"/>
              <a:t>Εκπαιδευτικό σεμινάριο</a:t>
            </a: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B7C7FF-7371-4F2C-91D1-B84BF1ECAD6E}" type="datetimeFigureOut">
              <a:rPr lang="el-GR"/>
              <a:pPr>
                <a:defRPr/>
              </a:pPr>
              <a:t>14/12/2024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41E0D10-C03C-4002-B493-5FFD3B43BD14}" type="slidenum">
              <a:rPr lang="el-GR"/>
              <a:pPr>
                <a:defRPr/>
              </a:pPr>
              <a:t>‹#›</a:t>
            </a:fld>
            <a:endParaRPr lang="el-GR"/>
          </a:p>
        </p:txBody>
      </p:sp>
    </p:spTree>
    <p:extLst>
      <p:ext uri="{BB962C8B-B14F-4D97-AF65-F5344CB8AC3E}">
        <p14:creationId xmlns:p14="http://schemas.microsoft.com/office/powerpoint/2010/main" val="16260860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70919014-CEDC-46E8-A528-00ECFFB8A109}" type="slidenum">
              <a:rPr lang="el-GR" smtClean="0"/>
              <a:pPr>
                <a:defRPr/>
              </a:pPr>
              <a:t>1</a:t>
            </a:fld>
            <a:endParaRPr lang="el-GR"/>
          </a:p>
        </p:txBody>
      </p:sp>
    </p:spTree>
    <p:extLst>
      <p:ext uri="{BB962C8B-B14F-4D97-AF65-F5344CB8AC3E}">
        <p14:creationId xmlns:p14="http://schemas.microsoft.com/office/powerpoint/2010/main" val="105626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553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B48EF815-C944-489B-BB86-2867CF1B6FA2}" type="slidenum">
              <a:rPr lang="el-GR">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29411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656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E158F4F5-4C5F-488E-942F-E20F421D782B}" type="slidenum">
              <a:rPr lang="el-GR">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20384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26944BDE-26AF-4124-88A6-047EB0013CFF}" type="slidenum">
              <a:rPr lang="el-GR" smtClean="0"/>
              <a:pPr>
                <a:defRPr/>
              </a:pPr>
              <a:t>12</a:t>
            </a:fld>
            <a:endParaRPr lang="el-GR"/>
          </a:p>
        </p:txBody>
      </p:sp>
    </p:spTree>
    <p:extLst>
      <p:ext uri="{BB962C8B-B14F-4D97-AF65-F5344CB8AC3E}">
        <p14:creationId xmlns:p14="http://schemas.microsoft.com/office/powerpoint/2010/main" val="116971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861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9F6D69BD-1006-47F9-9DC0-F05FFA2B1FAB}" type="slidenum">
              <a:rPr lang="el-GR" smtClean="0"/>
              <a:pPr>
                <a:defRPr/>
              </a:pPr>
              <a:t>13</a:t>
            </a:fld>
            <a:endParaRPr lang="el-GR"/>
          </a:p>
        </p:txBody>
      </p:sp>
    </p:spTree>
    <p:extLst>
      <p:ext uri="{BB962C8B-B14F-4D97-AF65-F5344CB8AC3E}">
        <p14:creationId xmlns:p14="http://schemas.microsoft.com/office/powerpoint/2010/main" val="26991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065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FC6FFAE2-16AE-4980-937F-B51561AFED55}" type="slidenum">
              <a:rPr lang="el-GR" smtClean="0"/>
              <a:pPr>
                <a:defRPr/>
              </a:pPr>
              <a:t>15</a:t>
            </a:fld>
            <a:endParaRPr lang="el-GR"/>
          </a:p>
        </p:txBody>
      </p:sp>
    </p:spTree>
    <p:extLst>
      <p:ext uri="{BB962C8B-B14F-4D97-AF65-F5344CB8AC3E}">
        <p14:creationId xmlns:p14="http://schemas.microsoft.com/office/powerpoint/2010/main" val="252530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68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18AD9610-CF31-4BF1-B9A4-AE12CFB2AAB5}" type="slidenum">
              <a:rPr lang="el-GR">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32046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270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7DDF0F30-6FFC-475F-8D18-D52F7588D64A}" type="slidenum">
              <a:rPr lang="el-GR">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76375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68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18AD9610-CF31-4BF1-B9A4-AE12CFB2AAB5}" type="slidenum">
              <a:rPr lang="el-GR">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86806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577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3B405D71-69AF-43FE-948A-E013B8CDFA72}" type="slidenum">
              <a:rPr lang="el-GR" smtClean="0"/>
              <a:pPr>
                <a:defRPr/>
              </a:pPr>
              <a:t>19</a:t>
            </a:fld>
            <a:endParaRPr lang="el-GR"/>
          </a:p>
        </p:txBody>
      </p:sp>
    </p:spTree>
    <p:extLst>
      <p:ext uri="{BB962C8B-B14F-4D97-AF65-F5344CB8AC3E}">
        <p14:creationId xmlns:p14="http://schemas.microsoft.com/office/powerpoint/2010/main" val="3558697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680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3AA1BD02-E5E4-4C24-A4E4-8FEF6A1826C6}" type="slidenum">
              <a:rPr lang="el-GR">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84685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9107ED51-0C37-476B-A588-1FE8A46F82DB}" type="slidenum">
              <a:rPr lang="el-GR" smtClean="0"/>
              <a:pPr>
                <a:defRPr/>
              </a:pPr>
              <a:t>2</a:t>
            </a:fld>
            <a:endParaRPr lang="el-GR"/>
          </a:p>
        </p:txBody>
      </p:sp>
    </p:spTree>
    <p:extLst>
      <p:ext uri="{BB962C8B-B14F-4D97-AF65-F5344CB8AC3E}">
        <p14:creationId xmlns:p14="http://schemas.microsoft.com/office/powerpoint/2010/main" val="349587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885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44175A4B-DA7D-474A-85E9-3157D7BA900F}" type="slidenum">
              <a:rPr lang="el-GR" smtClean="0"/>
              <a:pPr>
                <a:defRPr/>
              </a:pPr>
              <a:t>21</a:t>
            </a:fld>
            <a:endParaRPr lang="el-GR"/>
          </a:p>
        </p:txBody>
      </p:sp>
    </p:spTree>
    <p:extLst>
      <p:ext uri="{BB962C8B-B14F-4D97-AF65-F5344CB8AC3E}">
        <p14:creationId xmlns:p14="http://schemas.microsoft.com/office/powerpoint/2010/main" val="3538171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987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DB6A2DFB-B242-41AF-9D33-EA03D12E786E}" type="slidenum">
              <a:rPr lang="el-GR">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4039726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6634F850-5605-484F-8209-68BDD545E7EF}" type="slidenum">
              <a:rPr lang="el-GR">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865171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294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9F66081E-EDC8-45B5-AB3A-7C393C0CA8DF}" type="slidenum">
              <a:rPr lang="el-GR" smtClean="0"/>
              <a:pPr>
                <a:defRPr/>
              </a:pPr>
              <a:t>24</a:t>
            </a:fld>
            <a:endParaRPr lang="el-GR"/>
          </a:p>
        </p:txBody>
      </p:sp>
    </p:spTree>
    <p:extLst>
      <p:ext uri="{BB962C8B-B14F-4D97-AF65-F5344CB8AC3E}">
        <p14:creationId xmlns:p14="http://schemas.microsoft.com/office/powerpoint/2010/main" val="2378567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397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A670A004-C645-48D4-BF6A-59E4771D5CC2}" type="slidenum">
              <a:rPr lang="el-GR" smtClean="0"/>
              <a:pPr>
                <a:defRPr/>
              </a:pPr>
              <a:t>25</a:t>
            </a:fld>
            <a:endParaRPr lang="el-GR"/>
          </a:p>
        </p:txBody>
      </p:sp>
    </p:spTree>
    <p:extLst>
      <p:ext uri="{BB962C8B-B14F-4D97-AF65-F5344CB8AC3E}">
        <p14:creationId xmlns:p14="http://schemas.microsoft.com/office/powerpoint/2010/main" val="784175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499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875203C4-FFD3-4976-B6B9-E88BD6F96D0A}" type="slidenum">
              <a:rPr lang="el-GR" smtClean="0"/>
              <a:pPr>
                <a:defRPr/>
              </a:pPr>
              <a:t>26</a:t>
            </a:fld>
            <a:endParaRPr lang="el-GR"/>
          </a:p>
        </p:txBody>
      </p:sp>
    </p:spTree>
    <p:extLst>
      <p:ext uri="{BB962C8B-B14F-4D97-AF65-F5344CB8AC3E}">
        <p14:creationId xmlns:p14="http://schemas.microsoft.com/office/powerpoint/2010/main" val="3987516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601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90616EB1-7350-410E-BBB0-CA739F6A605D}" type="slidenum">
              <a:rPr lang="el-GR" smtClean="0"/>
              <a:pPr>
                <a:defRPr/>
              </a:pPr>
              <a:t>27</a:t>
            </a:fld>
            <a:endParaRPr lang="el-GR"/>
          </a:p>
        </p:txBody>
      </p:sp>
    </p:spTree>
    <p:extLst>
      <p:ext uri="{BB962C8B-B14F-4D97-AF65-F5344CB8AC3E}">
        <p14:creationId xmlns:p14="http://schemas.microsoft.com/office/powerpoint/2010/main" val="273433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80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2E2A8427-61FA-4BFF-98C1-BC16B29E4DC6}" type="slidenum">
              <a:rPr lang="el-GR" smtClean="0"/>
              <a:pPr>
                <a:defRPr/>
              </a:pPr>
              <a:t>28</a:t>
            </a:fld>
            <a:endParaRPr lang="el-GR"/>
          </a:p>
        </p:txBody>
      </p:sp>
    </p:spTree>
    <p:extLst>
      <p:ext uri="{BB962C8B-B14F-4D97-AF65-F5344CB8AC3E}">
        <p14:creationId xmlns:p14="http://schemas.microsoft.com/office/powerpoint/2010/main" val="2196069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011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CA3C0177-6A00-4415-A202-83C9FA800C58}" type="slidenum">
              <a:rPr lang="el-GR" smtClean="0"/>
              <a:pPr>
                <a:defRPr/>
              </a:pPr>
              <a:t>29</a:t>
            </a:fld>
            <a:endParaRPr lang="el-GR"/>
          </a:p>
        </p:txBody>
      </p:sp>
    </p:spTree>
    <p:extLst>
      <p:ext uri="{BB962C8B-B14F-4D97-AF65-F5344CB8AC3E}">
        <p14:creationId xmlns:p14="http://schemas.microsoft.com/office/powerpoint/2010/main" val="1710003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421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1430E9F8-7DA2-47F0-AA7F-59B0CF5623EB}" type="slidenum">
              <a:rPr lang="el-GR">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428246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C75CE536-581C-49CC-B265-B2737CCD60C5}" type="slidenum">
              <a:rPr lang="el-GR" smtClean="0"/>
              <a:pPr>
                <a:defRPr/>
              </a:pPr>
              <a:t>3</a:t>
            </a:fld>
            <a:endParaRPr lang="el-GR"/>
          </a:p>
        </p:txBody>
      </p:sp>
    </p:spTree>
    <p:extLst>
      <p:ext uri="{BB962C8B-B14F-4D97-AF65-F5344CB8AC3E}">
        <p14:creationId xmlns:p14="http://schemas.microsoft.com/office/powerpoint/2010/main" val="3029707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523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03074441-01C6-43D9-925F-D5863BA74440}" type="slidenum">
              <a:rPr lang="el-GR">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2943311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625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C2736F92-A594-4097-A8DF-580196019C68}" type="slidenum">
              <a:rPr lang="el-GR">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416564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F8512440-43F4-4478-99D0-6D33534146B2}" type="slidenum">
              <a:rPr lang="el-GR" smtClean="0"/>
              <a:pPr>
                <a:defRPr/>
              </a:pPr>
              <a:t>4</a:t>
            </a:fld>
            <a:endParaRPr lang="el-GR"/>
          </a:p>
        </p:txBody>
      </p:sp>
    </p:spTree>
    <p:extLst>
      <p:ext uri="{BB962C8B-B14F-4D97-AF65-F5344CB8AC3E}">
        <p14:creationId xmlns:p14="http://schemas.microsoft.com/office/powerpoint/2010/main" val="381788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041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7E948AAB-88D2-495F-A17D-940A82DCF35F}" type="slidenum">
              <a:rPr lang="el-GR">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27563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144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5D8B79B7-8D86-4600-910A-B22E3E08E5EA}" type="slidenum">
              <a:rPr lang="el-GR" smtClean="0"/>
              <a:pPr>
                <a:defRPr/>
              </a:pPr>
              <a:t>6</a:t>
            </a:fld>
            <a:endParaRPr lang="el-GR"/>
          </a:p>
        </p:txBody>
      </p:sp>
    </p:spTree>
    <p:extLst>
      <p:ext uri="{BB962C8B-B14F-4D97-AF65-F5344CB8AC3E}">
        <p14:creationId xmlns:p14="http://schemas.microsoft.com/office/powerpoint/2010/main" val="78568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solidFill>
                  <a:prstClr val="black"/>
                </a:solidFill>
              </a:rP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7AEA5BF4-C794-417B-8A2B-F4178D77FEA1}" type="slidenum">
              <a:rPr lang="el-GR">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82225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349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4818B30B-B1F1-4887-8275-C4E6C7828EEC}" type="slidenum">
              <a:rPr lang="el-GR" smtClean="0"/>
              <a:pPr>
                <a:defRPr/>
              </a:pPr>
              <a:t>8</a:t>
            </a:fld>
            <a:endParaRPr lang="el-GR"/>
          </a:p>
        </p:txBody>
      </p:sp>
    </p:spTree>
    <p:extLst>
      <p:ext uri="{BB962C8B-B14F-4D97-AF65-F5344CB8AC3E}">
        <p14:creationId xmlns:p14="http://schemas.microsoft.com/office/powerpoint/2010/main" val="206097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451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4" name="3 - Θέση κεφαλίδας"/>
          <p:cNvSpPr>
            <a:spLocks noGrp="1"/>
          </p:cNvSpPr>
          <p:nvPr>
            <p:ph type="hdr" sz="quarter"/>
          </p:nvPr>
        </p:nvSpPr>
        <p:spPr/>
        <p:txBody>
          <a:bodyPr/>
          <a:lstStyle/>
          <a:p>
            <a:pPr>
              <a:defRPr/>
            </a:pPr>
            <a:r>
              <a:rPr lang="el-GR"/>
              <a:t>Εκπαιδευτικό σεμινάριο</a:t>
            </a:r>
          </a:p>
        </p:txBody>
      </p:sp>
      <p:sp>
        <p:nvSpPr>
          <p:cNvPr id="5" name="4 - Θέση αριθμού διαφάνειας"/>
          <p:cNvSpPr>
            <a:spLocks noGrp="1"/>
          </p:cNvSpPr>
          <p:nvPr>
            <p:ph type="sldNum" sz="quarter" idx="5"/>
          </p:nvPr>
        </p:nvSpPr>
        <p:spPr/>
        <p:txBody>
          <a:bodyPr/>
          <a:lstStyle/>
          <a:p>
            <a:pPr>
              <a:defRPr/>
            </a:pPr>
            <a:fld id="{5B406A67-A9C5-47A6-8AE9-C589BFB12490}" type="slidenum">
              <a:rPr lang="el-GR" smtClean="0"/>
              <a:pPr>
                <a:defRPr/>
              </a:pPr>
              <a:t>9</a:t>
            </a:fld>
            <a:endParaRPr lang="el-GR"/>
          </a:p>
        </p:txBody>
      </p:sp>
    </p:spTree>
    <p:extLst>
      <p:ext uri="{BB962C8B-B14F-4D97-AF65-F5344CB8AC3E}">
        <p14:creationId xmlns:p14="http://schemas.microsoft.com/office/powerpoint/2010/main" val="286085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2AAF375F-352B-4D85-8505-C5C0C4822369}" type="datetimeFigureOut">
              <a:rPr lang="el-GR"/>
              <a:pPr>
                <a:defRPr/>
              </a:pPr>
              <a:t>14/12/2024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0FD4153-ADCD-4C9B-AA4B-73BF94EE8D6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3ACC073C-D5D1-4BBF-80F1-C671D1F59D7E}" type="datetimeFigureOut">
              <a:rPr lang="el-GR"/>
              <a:pPr>
                <a:defRPr/>
              </a:pPr>
              <a:t>14/12/2024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DF1DE2D-1C9A-44A8-B505-3B74A2E10FF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08256D07-AFF1-4313-A7FB-9D8C53A97C53}" type="datetimeFigureOut">
              <a:rPr lang="el-GR"/>
              <a:pPr>
                <a:defRPr/>
              </a:pPr>
              <a:t>14/12/2024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E6309CE-319E-4C81-8418-843E57E6E934}"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E169DC9C-7153-44AD-BB99-5B7AD5FBD987}" type="datetimeFigureOut">
              <a:rPr lang="el-GR"/>
              <a:pPr>
                <a:defRPr/>
              </a:pPr>
              <a:t>14/12/2024</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5F411059-E205-4585-BC61-8FD4FBC0811F}"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792121DD-A4B7-45D4-BF92-863D13F071E0}" type="datetimeFigureOut">
              <a:rPr lang="el-GR"/>
              <a:pPr>
                <a:defRPr/>
              </a:pPr>
              <a:t>14/12/2024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9E63A6A-E1F4-4748-90DB-D972C7727A2E}"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E5D1D7E4-E6A0-4435-B521-3E50126A0212}" type="datetimeFigureOut">
              <a:rPr lang="el-GR"/>
              <a:pPr>
                <a:defRPr/>
              </a:pPr>
              <a:t>14/12/2024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3E7F156-DAF6-42C3-93BC-8AD14847688C}"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4233017-2877-4C31-A3D7-8427FF90E1C9}" type="datetimeFigureOut">
              <a:rPr lang="el-GR"/>
              <a:pPr>
                <a:defRPr/>
              </a:pPr>
              <a:t>14/12/2024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5D8D46A-FCC3-4E90-B484-B0A64DC514F0}"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3B63ECA0-277A-454E-8888-7E9B05E289C0}" type="datetimeFigureOut">
              <a:rPr lang="el-GR"/>
              <a:pPr>
                <a:defRPr/>
              </a:pPr>
              <a:t>14/12/2024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FD0512E-E08C-49B4-9AAC-28756DFA403C}"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DDE09526-3B99-4408-A343-FAFA894C330B}" type="datetimeFigureOut">
              <a:rPr lang="el-GR"/>
              <a:pPr>
                <a:defRPr/>
              </a:pPr>
              <a:t>14/12/2024</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5F091BB-E552-43BF-9B0C-A6BA602902BB}"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808A193E-F837-4764-9385-CE9B17951BEF}" type="datetimeFigureOut">
              <a:rPr lang="el-GR"/>
              <a:pPr>
                <a:defRPr/>
              </a:pPr>
              <a:t>14/12/2024</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4349387B-F37E-4EA3-85F7-71F0703041BE}"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82CA1B-F968-4D65-85D0-E7EDDD9A26EF}" type="datetimeFigureOut">
              <a:rPr lang="el-GR"/>
              <a:pPr>
                <a:defRPr/>
              </a:pPr>
              <a:t>14/12/2024</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814DC18B-9D68-412D-BEF6-2EFF629C9AB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BEED0059-4189-43F7-99FB-CD51BB84CCDE}" type="datetimeFigureOut">
              <a:rPr lang="el-GR"/>
              <a:pPr>
                <a:defRPr/>
              </a:pPr>
              <a:t>14/12/2024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94F10D8-40B5-46B6-8356-D70AACB27183}"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ACEF5E-5A58-46C7-B4F5-B50466F0FFF0}" type="datetimeFigureOut">
              <a:rPr lang="el-GR"/>
              <a:pPr>
                <a:defRPr/>
              </a:pPr>
              <a:t>14/12/2024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D43EE6D-0DE0-4DBC-9A31-2A318F5DD405}"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4CA7FE-5FEB-4F04-8A35-AA65B437D395}" type="datetimeFigureOut">
              <a:rPr lang="el-GR"/>
              <a:pPr>
                <a:defRPr/>
              </a:pPr>
              <a:t>14/12/2024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C658E14-2B60-4F58-8EF1-DADBFAA56F83}"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69B96B65-0D63-426A-B4D8-BE25E0820439}" type="datetimeFigureOut">
              <a:rPr lang="el-GR"/>
              <a:pPr>
                <a:defRPr/>
              </a:pPr>
              <a:t>14/12/2024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71F1434-C547-4E72-BA9D-6DAA57E40DBA}"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BF1E8E74-2150-4561-9A38-2D9D472E1D80}" type="datetimeFigureOut">
              <a:rPr lang="el-GR"/>
              <a:pPr>
                <a:defRPr/>
              </a:pPr>
              <a:t>14/12/2024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416EDC4-5A05-441C-A03C-CD1401693D4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7D15F8CE-CE19-4515-9562-F51A9D6F23E4}" type="datetimeFigureOut">
              <a:rPr lang="el-GR"/>
              <a:pPr>
                <a:defRPr/>
              </a:pPr>
              <a:t>14/12/2024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A3E6436-EBE7-4E8F-AAF4-4A32FE42DD2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74AB81B9-CE10-4872-BE2D-B268005A543D}" type="datetimeFigureOut">
              <a:rPr lang="el-GR"/>
              <a:pPr>
                <a:defRPr/>
              </a:pPr>
              <a:t>14/12/2024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38DB264C-6665-4E89-B80F-29C79F597C9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CF46271E-8C7F-4DBD-8B22-E070AFA63F64}" type="datetimeFigureOut">
              <a:rPr lang="el-GR"/>
              <a:pPr>
                <a:defRPr/>
              </a:pPr>
              <a:t>14/12/2024</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99367367-1255-42B4-B2E3-C1F3BD2870E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D428B2D5-DE39-4B9B-ACB2-1DB842CE8435}" type="datetimeFigureOut">
              <a:rPr lang="el-GR"/>
              <a:pPr>
                <a:defRPr/>
              </a:pPr>
              <a:t>14/12/2024</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EF59E659-FA53-4B5A-B58D-01B1FD74556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0F4E0C36-7FA6-4550-8AF8-44A4C0C966BC}" type="datetimeFigureOut">
              <a:rPr lang="el-GR"/>
              <a:pPr>
                <a:defRPr/>
              </a:pPr>
              <a:t>14/12/2024</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6DE83C63-8057-4058-ADEB-F82A52D0F5D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674B6D1-62BD-478E-AE2D-90D170003770}" type="datetimeFigureOut">
              <a:rPr lang="el-GR"/>
              <a:pPr>
                <a:defRPr/>
              </a:pPr>
              <a:t>14/12/2024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BCC4E78-DF43-41E7-BC64-8B09504A0D3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1747F1C-23CD-4CA5-81B7-CB7E60EC4170}" type="datetimeFigureOut">
              <a:rPr lang="el-GR"/>
              <a:pPr>
                <a:defRPr/>
              </a:pPr>
              <a:t>14/12/2024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F51DB06-3493-439E-A5F8-6723F2BC7B43}"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000D72F-E403-4EA6-B038-FF1C0414C2EC}" type="datetimeFigureOut">
              <a:rPr lang="el-GR"/>
              <a:pPr>
                <a:defRPr/>
              </a:pPr>
              <a:t>14/12/2024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F44B209-8D4A-43E9-B171-4C690C7E54F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D6D879-5FF7-4A9F-9FCA-356540B77CE2}" type="datetimeFigureOut">
              <a:rPr lang="el-GR"/>
              <a:pPr>
                <a:defRPr/>
              </a:pPr>
              <a:t>14/12/2024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D587E70-6194-459E-AE12-020EB55DB8A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826E2AAF-A1D8-4A96-84FA-42DD892893CC}" type="datetime2">
              <a:rPr lang="el-GR" sz="1400" smtClean="0">
                <a:solidFill>
                  <a:srgbClr val="FFFFFF"/>
                </a:solidFill>
              </a:rPr>
              <a:pPr/>
              <a:t>Σάββατο, 14 Δεκεμβρίου 2024</a:t>
            </a:fld>
            <a:r>
              <a:rPr lang="en-US" sz="1300">
                <a:solidFill>
                  <a:srgbClr val="FFFFFF"/>
                </a:solidFill>
              </a:rPr>
              <a:t>,</a:t>
            </a:r>
          </a:p>
        </p:txBody>
      </p:sp>
      <p:sp>
        <p:nvSpPr>
          <p:cNvPr id="3077" name="15 - Θέση αριθμού διαφάνειας"/>
          <p:cNvSpPr>
            <a:spLocks noGrp="1"/>
          </p:cNvSpPr>
          <p:nvPr>
            <p:ph type="sldNum" sz="quarter" idx="12"/>
          </p:nvPr>
        </p:nvSpPr>
        <p:spPr bwMode="auto">
          <a:xfrm>
            <a:off x="8647113" y="6256338"/>
            <a:ext cx="366712" cy="365125"/>
          </a:xfrm>
          <a:noFill/>
          <a:ln>
            <a:miter lim="800000"/>
            <a:headEnd/>
            <a:tailEnd/>
          </a:ln>
        </p:spPr>
        <p:txBody>
          <a:bodyPr wrap="square" numCol="1" anchorCtr="0" compatLnSpc="1">
            <a:prstTxWarp prst="textNoShape">
              <a:avLst/>
            </a:prstTxWarp>
          </a:bodyPr>
          <a:lstStyle/>
          <a:p>
            <a:fld id="{876DC87F-B11F-44BE-815C-717DAC64250A}" type="slidenum">
              <a:rPr lang="en-US" sz="1400" smtClean="0">
                <a:solidFill>
                  <a:srgbClr val="FFFFFF"/>
                </a:solidFill>
              </a:rPr>
              <a:pPr/>
              <a:t>1</a:t>
            </a:fld>
            <a:endParaRPr lang="en-US" sz="1400">
              <a:solidFill>
                <a:srgbClr val="FFFFFF"/>
              </a:solidFill>
            </a:endParaRPr>
          </a:p>
        </p:txBody>
      </p:sp>
      <p:sp>
        <p:nvSpPr>
          <p:cNvPr id="8" name="Rectangle 2"/>
          <p:cNvSpPr txBox="1">
            <a:spLocks/>
          </p:cNvSpPr>
          <p:nvPr/>
        </p:nvSpPr>
        <p:spPr>
          <a:xfrm>
            <a:off x="653415" y="908720"/>
            <a:ext cx="8280284" cy="3672408"/>
          </a:xfrm>
          <a:prstGeom prst="rect">
            <a:avLst/>
          </a:prstGeom>
        </p:spPr>
        <p:txBody>
          <a:bodyPr anchor="b">
            <a:scene3d>
              <a:camera prst="orthographicFront"/>
              <a:lightRig rig="soft" dir="t"/>
            </a:scene3d>
            <a:sp3d prstMaterial="softEdge">
              <a:bevelT w="25400" h="25400"/>
            </a:sp3d>
          </a:bodyPr>
          <a:lstStyle/>
          <a:p>
            <a:pPr algn="ctr" fontAlgn="auto">
              <a:lnSpc>
                <a:spcPct val="150000"/>
              </a:lnSpc>
              <a:spcAft>
                <a:spcPts val="0"/>
              </a:spcAft>
              <a:defRPr/>
            </a:pPr>
            <a:r>
              <a:rPr lang="el-GR" sz="2800" b="1" dirty="0">
                <a:solidFill>
                  <a:schemeClr val="tx2"/>
                </a:solidFill>
                <a:effectLst>
                  <a:outerShdw blurRad="31750" dist="25400" dir="5400000" algn="tl" rotWithShape="0">
                    <a:srgbClr val="000000">
                      <a:alpha val="25000"/>
                    </a:srgbClr>
                  </a:outerShdw>
                </a:effectLst>
              </a:rPr>
              <a:t>Η επίδραση της γνωστικής θεωρίας του </a:t>
            </a:r>
          </a:p>
          <a:p>
            <a:pPr algn="ctr" fontAlgn="auto">
              <a:lnSpc>
                <a:spcPct val="150000"/>
              </a:lnSpc>
              <a:spcAft>
                <a:spcPts val="0"/>
              </a:spcAft>
              <a:defRPr/>
            </a:pPr>
            <a:r>
              <a:rPr lang="el-GR" sz="2800" b="1" dirty="0">
                <a:solidFill>
                  <a:schemeClr val="tx2"/>
                </a:solidFill>
                <a:effectLst>
                  <a:outerShdw blurRad="31750" dist="25400" dir="5400000" algn="tl" rotWithShape="0">
                    <a:srgbClr val="000000">
                      <a:alpha val="25000"/>
                    </a:srgbClr>
                  </a:outerShdw>
                </a:effectLst>
              </a:rPr>
              <a:t>J</a:t>
            </a:r>
            <a:r>
              <a:rPr lang="en-US" sz="2800" b="1" dirty="0" err="1">
                <a:solidFill>
                  <a:schemeClr val="tx2"/>
                </a:solidFill>
                <a:effectLst>
                  <a:outerShdw blurRad="31750" dist="25400" dir="5400000" algn="tl" rotWithShape="0">
                    <a:srgbClr val="000000">
                      <a:alpha val="25000"/>
                    </a:srgbClr>
                  </a:outerShdw>
                </a:effectLst>
              </a:rPr>
              <a:t>ean</a:t>
            </a:r>
            <a:r>
              <a:rPr lang="el-GR" sz="2800" b="1" dirty="0">
                <a:solidFill>
                  <a:schemeClr val="tx2"/>
                </a:solidFill>
                <a:effectLst>
                  <a:outerShdw blurRad="31750" dist="25400" dir="5400000" algn="tl" rotWithShape="0">
                    <a:srgbClr val="000000">
                      <a:alpha val="25000"/>
                    </a:srgbClr>
                  </a:outerShdw>
                </a:effectLst>
              </a:rPr>
              <a:t> Piaget στις επιστήμες </a:t>
            </a:r>
          </a:p>
          <a:p>
            <a:pPr algn="ctr" fontAlgn="auto">
              <a:lnSpc>
                <a:spcPct val="150000"/>
              </a:lnSpc>
              <a:spcAft>
                <a:spcPts val="0"/>
              </a:spcAft>
              <a:defRPr/>
            </a:pPr>
            <a:r>
              <a:rPr lang="el-GR" sz="2800" b="1" dirty="0">
                <a:solidFill>
                  <a:schemeClr val="tx2"/>
                </a:solidFill>
                <a:effectLst>
                  <a:outerShdw blurRad="31750" dist="25400" dir="5400000" algn="tl" rotWithShape="0">
                    <a:srgbClr val="000000">
                      <a:alpha val="25000"/>
                    </a:srgbClr>
                  </a:outerShdw>
                </a:effectLst>
              </a:rPr>
              <a:t>της Παιδαγωγικής και </a:t>
            </a:r>
          </a:p>
          <a:p>
            <a:pPr algn="ctr" fontAlgn="auto">
              <a:lnSpc>
                <a:spcPct val="150000"/>
              </a:lnSpc>
              <a:spcAft>
                <a:spcPts val="0"/>
              </a:spcAft>
              <a:defRPr/>
            </a:pPr>
            <a:r>
              <a:rPr lang="el-GR" sz="2800" b="1" dirty="0">
                <a:solidFill>
                  <a:schemeClr val="tx2"/>
                </a:solidFill>
                <a:effectLst>
                  <a:outerShdw blurRad="31750" dist="25400" dir="5400000" algn="tl" rotWithShape="0">
                    <a:srgbClr val="000000">
                      <a:alpha val="25000"/>
                    </a:srgbClr>
                  </a:outerShdw>
                </a:effectLst>
              </a:rPr>
              <a:t>στην Εκπαίδευση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928cbcc3896a6067d5ebfc5a98eda05c.jpg"/>
          <p:cNvPicPr>
            <a:picLocks noChangeAspect="1"/>
          </p:cNvPicPr>
          <p:nvPr/>
        </p:nvPicPr>
        <p:blipFill rotWithShape="1">
          <a:blip r:embed="rId3" cstate="print"/>
          <a:srcRect b="49546"/>
          <a:stretch/>
        </p:blipFill>
        <p:spPr bwMode="auto">
          <a:xfrm>
            <a:off x="178987" y="2171593"/>
            <a:ext cx="8734826" cy="3171367"/>
          </a:xfrm>
          <a:prstGeom prst="rect">
            <a:avLst/>
          </a:prstGeom>
          <a:noFill/>
          <a:ln w="9525">
            <a:noFill/>
            <a:miter lim="800000"/>
            <a:headEnd/>
            <a:tailEnd/>
          </a:ln>
        </p:spPr>
      </p:pic>
      <p:sp>
        <p:nvSpPr>
          <p:cNvPr id="16388"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105C3F70-A607-43E7-8A0C-F6AC59A561B7}"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3A9DC039-AF48-4168-B9AB-5D08EFE5869D}" type="slidenum">
              <a:rPr lang="en-US" sz="1400" smtClean="0">
                <a:solidFill>
                  <a:srgbClr val="FFFFFF"/>
                </a:solidFill>
              </a:rPr>
              <a:pPr eaLnBrk="1" hangingPunct="1">
                <a:defRPr/>
              </a:pPr>
              <a:t>10</a:t>
            </a:fld>
            <a:endParaRPr lang="en-US" sz="1400" dirty="0">
              <a:solidFill>
                <a:srgbClr val="FFFFFF"/>
              </a:solidFill>
            </a:endParaRPr>
          </a:p>
        </p:txBody>
      </p:sp>
      <p:sp>
        <p:nvSpPr>
          <p:cNvPr id="11"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2"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928cbcc3896a6067d5ebfc5a98eda05c.jpg"/>
          <p:cNvPicPr>
            <a:picLocks noChangeAspect="1"/>
          </p:cNvPicPr>
          <p:nvPr/>
        </p:nvPicPr>
        <p:blipFill rotWithShape="1">
          <a:blip r:embed="rId3" cstate="print"/>
          <a:srcRect t="48927"/>
          <a:stretch/>
        </p:blipFill>
        <p:spPr bwMode="auto">
          <a:xfrm>
            <a:off x="281996" y="2492327"/>
            <a:ext cx="8492753" cy="3365550"/>
          </a:xfrm>
          <a:prstGeom prst="rect">
            <a:avLst/>
          </a:prstGeom>
          <a:noFill/>
          <a:ln w="9525">
            <a:noFill/>
            <a:miter lim="800000"/>
            <a:headEnd/>
            <a:tailEnd/>
          </a:ln>
        </p:spPr>
      </p:pic>
      <p:sp>
        <p:nvSpPr>
          <p:cNvPr id="17413"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BB2367B5-00DD-4AB7-BD22-B32F8A419DD6}"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25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25D25076-E02B-447D-B771-B8F30360D8A0}" type="slidenum">
              <a:rPr lang="en-US" sz="1400" smtClean="0">
                <a:solidFill>
                  <a:srgbClr val="FFFFFF"/>
                </a:solidFill>
              </a:rPr>
              <a:pPr eaLnBrk="1" hangingPunct="1">
                <a:defRPr/>
              </a:pPr>
              <a:t>11</a:t>
            </a:fld>
            <a:endParaRPr lang="en-US" sz="1400" dirty="0">
              <a:solidFill>
                <a:srgbClr val="FFFFFF"/>
              </a:solidFill>
            </a:endParaRPr>
          </a:p>
        </p:txBody>
      </p:sp>
      <p:sp>
        <p:nvSpPr>
          <p:cNvPr id="11"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2"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1675268" y="3423297"/>
            <a:ext cx="7452320" cy="2336898"/>
          </a:xfrm>
          <a:prstGeom prst="rect">
            <a:avLst/>
          </a:prstGeom>
        </p:spPr>
        <p:txBody>
          <a:bodyPr anchor="b">
            <a:scene3d>
              <a:camera prst="orthographicFront"/>
              <a:lightRig rig="soft" dir="t"/>
            </a:scene3d>
            <a:sp3d prstMaterial="softEdge">
              <a:bevelT w="25400" h="25400"/>
            </a:sp3d>
          </a:bodyPr>
          <a:lstStyle/>
          <a:p>
            <a:pPr marL="514350" indent="-514350" fontAlgn="auto">
              <a:spcAft>
                <a:spcPts val="0"/>
              </a:spcAft>
              <a:buClr>
                <a:srgbClr val="7030A0"/>
              </a:buClr>
              <a:buFontTx/>
              <a:buAutoNum type="arabicPeriod" startAt="2"/>
              <a:defRPr/>
            </a:pPr>
            <a:endParaRPr lang="el-GR" sz="2000" b="1" dirty="0">
              <a:solidFill>
                <a:srgbClr val="7030A0"/>
              </a:solidFill>
              <a:effectLst>
                <a:outerShdw blurRad="31750" dist="25400" dir="5400000" algn="tl" rotWithShape="0">
                  <a:srgbClr val="000000">
                    <a:alpha val="25000"/>
                  </a:srgbClr>
                </a:outerShdw>
              </a:effectLst>
            </a:endParaRPr>
          </a:p>
          <a:p>
            <a:pPr marL="514350" indent="-514350" fontAlgn="auto">
              <a:spcAft>
                <a:spcPts val="0"/>
              </a:spcAft>
              <a:buClr>
                <a:srgbClr val="7030A0"/>
              </a:buClr>
              <a:buFont typeface="+mj-lt"/>
              <a:buAutoNum type="arabicPeriod" startAt="3"/>
              <a:defRPr/>
            </a:pPr>
            <a:r>
              <a:rPr lang="el-GR" sz="2000" b="1" dirty="0">
                <a:solidFill>
                  <a:srgbClr val="7030A0"/>
                </a:solidFill>
                <a:effectLst>
                  <a:outerShdw blurRad="31750" dist="25400" dir="5400000" algn="tl" rotWithShape="0">
                    <a:srgbClr val="000000">
                      <a:alpha val="25000"/>
                    </a:srgbClr>
                  </a:outerShdw>
                </a:effectLst>
              </a:rPr>
              <a:t>Εξισορρόπηση </a:t>
            </a:r>
            <a:r>
              <a:rPr lang="en-US" sz="2000" b="1" spc="100" dirty="0">
                <a:solidFill>
                  <a:srgbClr val="7030A0"/>
                </a:solidFill>
                <a:effectLst>
                  <a:outerShdw blurRad="31750" dist="25400" dir="5400000" algn="tl" rotWithShape="0">
                    <a:srgbClr val="000000">
                      <a:alpha val="25000"/>
                    </a:srgbClr>
                  </a:outerShdw>
                </a:effectLst>
              </a:rPr>
              <a:t>(equilibr</a:t>
            </a:r>
            <a:r>
              <a:rPr lang="en-US" sz="2000" b="1" dirty="0">
                <a:solidFill>
                  <a:srgbClr val="7030A0"/>
                </a:solidFill>
                <a:effectLst>
                  <a:outerShdw blurRad="31750" dist="25400" dir="5400000" algn="tl" rotWithShape="0">
                    <a:srgbClr val="000000">
                      <a:alpha val="25000"/>
                    </a:srgbClr>
                  </a:outerShdw>
                </a:effectLst>
              </a:rPr>
              <a:t>ation</a:t>
            </a:r>
            <a:r>
              <a:rPr lang="en-US" sz="2000" b="1" spc="100" dirty="0">
                <a:solidFill>
                  <a:srgbClr val="7030A0"/>
                </a:solidFill>
                <a:effectLst>
                  <a:outerShdw blurRad="31750" dist="25400" dir="5400000" algn="tl" rotWithShape="0">
                    <a:srgbClr val="000000">
                      <a:alpha val="25000"/>
                    </a:srgbClr>
                  </a:outerShdw>
                </a:effectLst>
              </a:rPr>
              <a:t>)</a:t>
            </a:r>
            <a:endParaRPr lang="el-GR" sz="2000" b="1" spc="100" dirty="0">
              <a:solidFill>
                <a:srgbClr val="7030A0"/>
              </a:solidFill>
              <a:effectLst>
                <a:outerShdw blurRad="31750" dist="25400" dir="5400000" algn="tl" rotWithShape="0">
                  <a:srgbClr val="000000">
                    <a:alpha val="25000"/>
                  </a:srgbClr>
                </a:outerShdw>
              </a:effectLst>
            </a:endParaRPr>
          </a:p>
          <a:p>
            <a:pPr marL="514350" indent="-514350" fontAlgn="auto">
              <a:spcAft>
                <a:spcPts val="0"/>
              </a:spcAft>
              <a:buClr>
                <a:srgbClr val="7030A0"/>
              </a:buClr>
              <a:buFontTx/>
              <a:buAutoNum type="arabicPeriod" startAt="3"/>
              <a:defRPr/>
            </a:pPr>
            <a:endParaRPr lang="el-GR" sz="2000" spc="100" dirty="0">
              <a:solidFill>
                <a:srgbClr val="7030A0"/>
              </a:solidFill>
              <a:effectLst>
                <a:outerShdw blurRad="31750" dist="25400" dir="5400000" algn="tl" rotWithShape="0">
                  <a:srgbClr val="000000">
                    <a:alpha val="25000"/>
                  </a:srgbClr>
                </a:outerShdw>
              </a:effectLst>
            </a:endParaRPr>
          </a:p>
          <a:p>
            <a:pPr marL="342900" indent="-342900" fontAlgn="auto">
              <a:spcAft>
                <a:spcPts val="0"/>
              </a:spcAft>
              <a:buClr>
                <a:srgbClr val="7030A0"/>
              </a:buClr>
              <a:buFont typeface="Wingdings" pitchFamily="2" charset="2"/>
              <a:buChar char="Ø"/>
              <a:defRPr/>
            </a:pPr>
            <a:r>
              <a:rPr lang="el-GR" sz="2000" b="1" dirty="0">
                <a:solidFill>
                  <a:srgbClr val="7030A0"/>
                </a:solidFill>
                <a:effectLst>
                  <a:outerShdw blurRad="31750" dist="25400" dir="5400000" algn="tl" rotWithShape="0">
                    <a:srgbClr val="000000">
                      <a:alpha val="25000"/>
                    </a:srgbClr>
                  </a:outerShdw>
                </a:effectLst>
              </a:rPr>
              <a:t>Κανονιστική πορεία, που ρυθμίζει την σχέση μεταξύ </a:t>
            </a:r>
            <a:r>
              <a:rPr lang="el-GR" sz="2000" b="1" dirty="0">
                <a:solidFill>
                  <a:srgbClr val="00B0F0"/>
                </a:solidFill>
                <a:effectLst>
                  <a:outerShdw blurRad="31750" dist="25400" dir="5400000" algn="tl" rotWithShape="0">
                    <a:srgbClr val="000000">
                      <a:alpha val="25000"/>
                    </a:srgbClr>
                  </a:outerShdw>
                </a:effectLst>
              </a:rPr>
              <a:t>αφομοίωσης</a:t>
            </a:r>
            <a:r>
              <a:rPr lang="el-GR" sz="2000" b="1" dirty="0">
                <a:solidFill>
                  <a:srgbClr val="7030A0"/>
                </a:solidFill>
                <a:effectLst>
                  <a:outerShdw blurRad="31750" dist="25400" dir="5400000" algn="tl" rotWithShape="0">
                    <a:srgbClr val="000000">
                      <a:alpha val="25000"/>
                    </a:srgbClr>
                  </a:outerShdw>
                </a:effectLst>
              </a:rPr>
              <a:t> και </a:t>
            </a:r>
            <a:r>
              <a:rPr lang="el-GR" sz="2000" b="1" dirty="0">
                <a:solidFill>
                  <a:srgbClr val="00B0F0"/>
                </a:solidFill>
                <a:effectLst>
                  <a:outerShdw blurRad="31750" dist="25400" dir="5400000" algn="tl" rotWithShape="0">
                    <a:srgbClr val="000000">
                      <a:alpha val="25000"/>
                    </a:srgbClr>
                  </a:outerShdw>
                </a:effectLst>
              </a:rPr>
              <a:t>συμμόρφωσης</a:t>
            </a:r>
            <a:r>
              <a:rPr lang="el-GR" sz="2000" b="1" dirty="0">
                <a:solidFill>
                  <a:srgbClr val="7030A0"/>
                </a:solidFill>
                <a:effectLst>
                  <a:outerShdw blurRad="31750" dist="25400" dir="5400000" algn="tl" rotWithShape="0">
                    <a:srgbClr val="000000">
                      <a:alpha val="25000"/>
                    </a:srgbClr>
                  </a:outerShdw>
                </a:effectLst>
              </a:rPr>
              <a:t> της προσλαμβανόμενης γνώσης και οδηγεί σε νέα υψηλότερης μορφής γνώση</a:t>
            </a:r>
          </a:p>
          <a:p>
            <a:pPr marL="342900" indent="-342900" fontAlgn="auto">
              <a:spcAft>
                <a:spcPts val="0"/>
              </a:spcAft>
              <a:buClr>
                <a:srgbClr val="7030A0"/>
              </a:buClr>
              <a:buFont typeface="Wingdings" pitchFamily="2" charset="2"/>
              <a:buChar char="Ø"/>
              <a:defRPr/>
            </a:pPr>
            <a:r>
              <a:rPr lang="el-GR" sz="2000" b="1" dirty="0">
                <a:solidFill>
                  <a:srgbClr val="7030A0"/>
                </a:solidFill>
                <a:effectLst>
                  <a:outerShdw blurRad="31750" dist="25400" dir="5400000" algn="tl" rotWithShape="0">
                    <a:srgbClr val="000000">
                      <a:alpha val="25000"/>
                    </a:srgbClr>
                  </a:outerShdw>
                </a:effectLst>
              </a:rPr>
              <a:t>διαδικασία οργάνωσης των επιμέρους γνώσεων σε ένα ενοποιημένο σύνολο</a:t>
            </a:r>
            <a:endParaRPr lang="el-GR" sz="2400" b="1" dirty="0">
              <a:solidFill>
                <a:srgbClr val="7030A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18438"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66C27614-A8F5-4EE7-A9DF-220C36A5BAFB}" type="datetime2">
              <a:rPr lang="el-GR" sz="1400" smtClean="0">
                <a:solidFill>
                  <a:srgbClr val="FFFFFF"/>
                </a:solidFill>
              </a:rPr>
              <a:pPr/>
              <a:t>Σάββατο, 14 Δεκεμβρίου 2024</a:t>
            </a:fld>
            <a:r>
              <a:rPr lang="en-US" sz="1300">
                <a:solidFill>
                  <a:srgbClr val="FFFFFF"/>
                </a:solidFill>
              </a:rPr>
              <a:t>,</a:t>
            </a:r>
          </a:p>
        </p:txBody>
      </p:sp>
      <p:sp>
        <p:nvSpPr>
          <p:cNvPr id="18440" name="15 - Θέση αριθμού διαφάνειας"/>
          <p:cNvSpPr>
            <a:spLocks noGrp="1"/>
          </p:cNvSpPr>
          <p:nvPr>
            <p:ph type="sldNum" sz="quarter" idx="12"/>
          </p:nvPr>
        </p:nvSpPr>
        <p:spPr bwMode="auto">
          <a:xfrm>
            <a:off x="8647113" y="6256338"/>
            <a:ext cx="388937" cy="365125"/>
          </a:xfrm>
          <a:noFill/>
          <a:ln>
            <a:miter lim="800000"/>
            <a:headEnd/>
            <a:tailEnd/>
          </a:ln>
        </p:spPr>
        <p:txBody>
          <a:bodyPr wrap="square" numCol="1" anchorCtr="0" compatLnSpc="1">
            <a:prstTxWarp prst="textNoShape">
              <a:avLst/>
            </a:prstTxWarp>
          </a:bodyPr>
          <a:lstStyle/>
          <a:p>
            <a:fld id="{AF9FF545-CC34-4A7E-B923-A05E286A483C}" type="slidenum">
              <a:rPr lang="en-US" sz="1400" smtClean="0">
                <a:solidFill>
                  <a:srgbClr val="FFFFFF"/>
                </a:solidFill>
              </a:rPr>
              <a:pPr/>
              <a:t>12</a:t>
            </a:fld>
            <a:endParaRPr lang="en-US" sz="1400">
              <a:solidFill>
                <a:srgbClr val="FFFFFF"/>
              </a:solidFill>
            </a:endParaRPr>
          </a:p>
        </p:txBody>
      </p:sp>
      <p:pic>
        <p:nvPicPr>
          <p:cNvPr id="11" name="10 - Εικόνα" descr="равновесие.jpg"/>
          <p:cNvPicPr>
            <a:picLocks noChangeAspect="1"/>
          </p:cNvPicPr>
          <p:nvPr/>
        </p:nvPicPr>
        <p:blipFill>
          <a:blip r:embed="rId3" cstate="print"/>
          <a:stretch>
            <a:fillRect/>
          </a:stretch>
        </p:blipFill>
        <p:spPr>
          <a:xfrm>
            <a:off x="3563938" y="1125538"/>
            <a:ext cx="2705100" cy="1685925"/>
          </a:xfrm>
          <a:prstGeom prst="rect">
            <a:avLst/>
          </a:prstGeom>
          <a:ln w="19050">
            <a:solidFill>
              <a:schemeClr val="accent1">
                <a:lumMod val="40000"/>
                <a:lumOff val="60000"/>
              </a:schemeClr>
            </a:solidFill>
          </a:ln>
        </p:spPr>
      </p:pic>
      <p:sp>
        <p:nvSpPr>
          <p:cNvPr id="12" name="Rectangle 11"/>
          <p:cNvSpPr/>
          <p:nvPr/>
        </p:nvSpPr>
        <p:spPr>
          <a:xfrm rot="16200000">
            <a:off x="-1061244" y="2693195"/>
            <a:ext cx="3667125" cy="8302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2. Βασικοί μηχανισμοί γνώσης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677854" y="109805"/>
            <a:ext cx="8361393"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285750" y="968375"/>
            <a:ext cx="8501063" cy="3960813"/>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buClr>
                <a:srgbClr val="7030A0"/>
              </a:buClr>
              <a:defRPr/>
            </a:pPr>
            <a:endParaRPr lang="el-GR" sz="20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561286" y="89693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19462"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CCC7A458-5D05-483F-B7EF-20F22171A39A}"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22F7A5BA-07E8-4D9F-A908-E4D9E8AE2787}" type="slidenum">
              <a:rPr lang="en-US" sz="1400" smtClean="0">
                <a:solidFill>
                  <a:srgbClr val="FFFFFF"/>
                </a:solidFill>
              </a:rPr>
              <a:pPr eaLnBrk="1" hangingPunct="1">
                <a:defRPr/>
              </a:pPr>
              <a:t>13</a:t>
            </a:fld>
            <a:endParaRPr lang="en-US" sz="1400" dirty="0">
              <a:solidFill>
                <a:srgbClr val="FFFFFF"/>
              </a:solidFill>
            </a:endParaRPr>
          </a:p>
        </p:txBody>
      </p:sp>
      <p:sp>
        <p:nvSpPr>
          <p:cNvPr id="15" name="14 - Στρογγυλεμένο ορθογώνιο"/>
          <p:cNvSpPr/>
          <p:nvPr/>
        </p:nvSpPr>
        <p:spPr>
          <a:xfrm>
            <a:off x="1043607" y="3291398"/>
            <a:ext cx="2808311" cy="807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Νέα  γνωστική κατάσταση</a:t>
            </a:r>
            <a:endParaRPr lang="ru-RU" b="1" dirty="0"/>
          </a:p>
        </p:txBody>
      </p:sp>
      <p:sp>
        <p:nvSpPr>
          <p:cNvPr id="18" name="17 - Στρογγυλεμένο ορθογώνιο"/>
          <p:cNvSpPr/>
          <p:nvPr/>
        </p:nvSpPr>
        <p:spPr>
          <a:xfrm>
            <a:off x="5097680" y="3303255"/>
            <a:ext cx="249865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ανισορροπία</a:t>
            </a:r>
            <a:endParaRPr lang="ru-RU" sz="2400" dirty="0"/>
          </a:p>
        </p:txBody>
      </p:sp>
      <p:sp>
        <p:nvSpPr>
          <p:cNvPr id="19" name="18 - Στρογγυλεμένο ορθογώνιο"/>
          <p:cNvSpPr/>
          <p:nvPr/>
        </p:nvSpPr>
        <p:spPr>
          <a:xfrm>
            <a:off x="5097681" y="1405175"/>
            <a:ext cx="249865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συμμόρφωση</a:t>
            </a:r>
            <a:endParaRPr lang="ru-RU" sz="2400" dirty="0"/>
          </a:p>
        </p:txBody>
      </p:sp>
      <p:sp>
        <p:nvSpPr>
          <p:cNvPr id="20" name="19 - Στρογγυλεμένο ορθογώνιο"/>
          <p:cNvSpPr/>
          <p:nvPr/>
        </p:nvSpPr>
        <p:spPr>
          <a:xfrm>
            <a:off x="1043608" y="1409907"/>
            <a:ext cx="2808312"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αφομοίωση</a:t>
            </a:r>
            <a:endParaRPr lang="ru-RU" sz="2400" dirty="0"/>
          </a:p>
        </p:txBody>
      </p:sp>
      <p:sp>
        <p:nvSpPr>
          <p:cNvPr id="21" name="20 - Στρογγυλεμένο ορθογώνιο"/>
          <p:cNvSpPr/>
          <p:nvPr/>
        </p:nvSpPr>
        <p:spPr>
          <a:xfrm>
            <a:off x="1248121" y="5137304"/>
            <a:ext cx="2665413"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εξισορρόπηση</a:t>
            </a:r>
            <a:endParaRPr lang="ru-RU" sz="2400" dirty="0"/>
          </a:p>
        </p:txBody>
      </p:sp>
      <p:sp>
        <p:nvSpPr>
          <p:cNvPr id="22" name="21 - Αριστερό βέλος"/>
          <p:cNvSpPr/>
          <p:nvPr/>
        </p:nvSpPr>
        <p:spPr>
          <a:xfrm rot="16200000">
            <a:off x="4129614" y="2527013"/>
            <a:ext cx="750045" cy="431800"/>
          </a:xfrm>
          <a:prstGeom prst="left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ru-RU"/>
          </a:p>
        </p:txBody>
      </p:sp>
      <p:sp>
        <p:nvSpPr>
          <p:cNvPr id="23" name="22 - Αριστερό βέλος"/>
          <p:cNvSpPr/>
          <p:nvPr/>
        </p:nvSpPr>
        <p:spPr>
          <a:xfrm rot="16200000">
            <a:off x="4169340" y="4347392"/>
            <a:ext cx="750047" cy="431800"/>
          </a:xfrm>
          <a:prstGeom prst="left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4D809358-E997-484C-9893-861DE1565FE3}"/>
              </a:ext>
            </a:extLst>
          </p:cNvPr>
          <p:cNvSpPr>
            <a:spLocks noGrp="1"/>
          </p:cNvSpPr>
          <p:nvPr>
            <p:ph idx="1"/>
          </p:nvPr>
        </p:nvSpPr>
        <p:spPr>
          <a:xfrm>
            <a:off x="457200" y="692696"/>
            <a:ext cx="8229600" cy="4525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l-GR" sz="2400" b="0" i="0" u="none" strike="noStrike" baseline="0" dirty="0">
                <a:latin typeface="Bookman Old Style" panose="02050604050505020204" pitchFamily="18" charset="0"/>
              </a:rPr>
              <a:t>Η ανάγκη του παιδιού για ισορροπία το οδηγεί στη μετατόπιση από την αφομοίωση στην συμμόρφωση. Όταν το παιδί δεν μπορεί να χειριστεί νέες εμπειρίες με βάση τις υπάρχουσες δομές, τότε οργανώνει νέα νοητικά μοντέλα, για να επανακτήσει μια κατάσταση νοητικής ισορροπίας. </a:t>
            </a:r>
          </a:p>
          <a:p>
            <a:endParaRPr lang="el-GR" sz="1800" b="0" i="0" u="none" strike="noStrike" baseline="0" dirty="0">
              <a:latin typeface="Bookman Old Style" panose="02050604050505020204" pitchFamily="18" charset="0"/>
            </a:endParaRPr>
          </a:p>
        </p:txBody>
      </p:sp>
    </p:spTree>
    <p:extLst>
      <p:ext uri="{BB962C8B-B14F-4D97-AF65-F5344CB8AC3E}">
        <p14:creationId xmlns:p14="http://schemas.microsoft.com/office/powerpoint/2010/main" val="207120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21510"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8181BFFF-8738-4BEE-AEFF-EBBA7EB034BF}"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F55DA526-8C18-43D1-A2F0-E31FB934C13B}" type="slidenum">
              <a:rPr lang="en-US" sz="1400" smtClean="0">
                <a:solidFill>
                  <a:srgbClr val="FFFFFF"/>
                </a:solidFill>
              </a:rPr>
              <a:pPr eaLnBrk="1" hangingPunct="1">
                <a:defRPr/>
              </a:pPr>
              <a:t>15</a:t>
            </a:fld>
            <a:endParaRPr lang="en-US" sz="1400" dirty="0">
              <a:solidFill>
                <a:srgbClr val="FFFFFF"/>
              </a:solidFill>
            </a:endParaRPr>
          </a:p>
        </p:txBody>
      </p:sp>
      <p:sp>
        <p:nvSpPr>
          <p:cNvPr id="2" name="Rectangle 1"/>
          <p:cNvSpPr/>
          <p:nvPr/>
        </p:nvSpPr>
        <p:spPr>
          <a:xfrm rot="16200000">
            <a:off x="-1322388" y="2762251"/>
            <a:ext cx="3897313" cy="4619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3. Έρευνες του </a:t>
            </a:r>
            <a:r>
              <a:rPr lang="en-US" sz="2400" b="1" dirty="0">
                <a:solidFill>
                  <a:srgbClr val="7030A0"/>
                </a:solidFill>
                <a:effectLst>
                  <a:outerShdw blurRad="31750" dist="25400" dir="5400000" algn="tl" rotWithShape="0">
                    <a:srgbClr val="000000">
                      <a:alpha val="25000"/>
                    </a:srgbClr>
                  </a:outerShdw>
                </a:effectLst>
              </a:rPr>
              <a:t>J. Piaget</a:t>
            </a:r>
            <a:endParaRPr lang="el-GR" sz="2400" b="1" dirty="0">
              <a:solidFill>
                <a:srgbClr val="7030A0"/>
              </a:solidFill>
              <a:effectLst>
                <a:outerShdw blurRad="31750" dist="25400" dir="5400000" algn="tl" rotWithShape="0">
                  <a:srgbClr val="000000">
                    <a:alpha val="25000"/>
                  </a:srgbClr>
                </a:outerShdw>
              </a:effectLst>
            </a:endParaRPr>
          </a:p>
        </p:txBody>
      </p:sp>
      <p:sp>
        <p:nvSpPr>
          <p:cNvPr id="3" name="Rectangle 2"/>
          <p:cNvSpPr/>
          <p:nvPr/>
        </p:nvSpPr>
        <p:spPr>
          <a:xfrm>
            <a:off x="1979613" y="1989138"/>
            <a:ext cx="6264275" cy="295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Rectangle 10"/>
          <p:cNvSpPr/>
          <p:nvPr/>
        </p:nvSpPr>
        <p:spPr>
          <a:xfrm>
            <a:off x="1979613" y="2481263"/>
            <a:ext cx="6416675" cy="246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Rectangle 11"/>
          <p:cNvSpPr/>
          <p:nvPr/>
        </p:nvSpPr>
        <p:spPr>
          <a:xfrm>
            <a:off x="1979613" y="2992438"/>
            <a:ext cx="6569075" cy="195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Rectangle 14"/>
          <p:cNvSpPr/>
          <p:nvPr/>
        </p:nvSpPr>
        <p:spPr>
          <a:xfrm>
            <a:off x="1033828" y="3483909"/>
            <a:ext cx="6865938" cy="1659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2000" dirty="0">
                <a:solidFill>
                  <a:schemeClr val="tx1"/>
                </a:solidFill>
              </a:rPr>
              <a:t>2. Οι μηχανισμοί ανάπτυξης είναι α) η εμπειρία με το περιβάλλον, β) η κοινωνική μεταβίβαση μέσω περιβάλλοντος, γ) η ωρίμανση, φυσική και αναπτυξιακή και δ) η ισορροπία</a:t>
            </a:r>
            <a:endParaRPr lang="el-GR" sz="2000" dirty="0"/>
          </a:p>
        </p:txBody>
      </p:sp>
      <p:sp>
        <p:nvSpPr>
          <p:cNvPr id="16" name="TextBox 15">
            <a:extLst>
              <a:ext uri="{FF2B5EF4-FFF2-40B4-BE49-F238E27FC236}">
                <a16:creationId xmlns:a16="http://schemas.microsoft.com/office/drawing/2014/main" id="{239DEE20-E2C2-45CF-8068-0BC8795A2FB8}"/>
              </a:ext>
            </a:extLst>
          </p:cNvPr>
          <p:cNvSpPr txBox="1"/>
          <p:nvPr/>
        </p:nvSpPr>
        <p:spPr>
          <a:xfrm>
            <a:off x="1033828" y="1492359"/>
            <a:ext cx="7210060" cy="1938992"/>
          </a:xfrm>
          <a:prstGeom prst="rect">
            <a:avLst/>
          </a:prstGeom>
          <a:noFill/>
        </p:spPr>
        <p:txBody>
          <a:bodyPr wrap="square">
            <a:spAutoFit/>
          </a:bodyPr>
          <a:lstStyle/>
          <a:p>
            <a:r>
              <a:rPr lang="el-GR" sz="2000" dirty="0">
                <a:latin typeface="+mn-lt"/>
              </a:rPr>
              <a:t>1. Δύο βασικές πηγές γνώσης: οι εσωτερικές και οι εξωτερικές.</a:t>
            </a:r>
          </a:p>
          <a:p>
            <a:r>
              <a:rPr lang="el-GR" sz="2000" dirty="0">
                <a:latin typeface="+mn-lt"/>
              </a:rPr>
              <a:t>–Η γνώση των αντικειμένων και των ανθρώπων έχει κυρίως πηγές έξω από το άτομο (φυσική γνώση).</a:t>
            </a:r>
          </a:p>
          <a:p>
            <a:r>
              <a:rPr lang="el-GR" sz="2000" dirty="0">
                <a:latin typeface="+mn-lt"/>
              </a:rPr>
              <a:t>–Η </a:t>
            </a:r>
            <a:r>
              <a:rPr lang="el-GR" sz="2000" dirty="0" err="1">
                <a:latin typeface="+mn-lt"/>
              </a:rPr>
              <a:t>λογικο</a:t>
            </a:r>
            <a:r>
              <a:rPr lang="el-GR" sz="2000" dirty="0">
                <a:latin typeface="+mn-lt"/>
              </a:rPr>
              <a:t>-μαθηματική γνώση, αντίθετα, έχει τις ρίζες της σε πηγές κυρίως εσωτερικές.</a:t>
            </a:r>
          </a:p>
          <a:p>
            <a:r>
              <a:rPr lang="el-GR" sz="2000" dirty="0">
                <a:latin typeface="+mn-lt"/>
              </a:rPr>
              <a:t>Η γνώση προέρχεται από τη δραστηριότητα του παιδιού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0"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0"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a:stretch>
            <a:fillRect/>
          </a:stretch>
        </p:blipFill>
        <p:spPr bwMode="auto">
          <a:xfrm>
            <a:off x="1042988" y="963613"/>
            <a:ext cx="7650162" cy="4581525"/>
          </a:xfrm>
          <a:prstGeom prst="rect">
            <a:avLst/>
          </a:prstGeom>
          <a:noFill/>
          <a:ln w="9525">
            <a:noFill/>
            <a:miter lim="800000"/>
            <a:headEnd/>
            <a:tailEnd/>
          </a:ln>
        </p:spPr>
      </p:pic>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22533"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DF5F3DAB-E7E2-4CEC-8AAD-F8C5D428E8AE}"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597F6F8-1A56-4A7B-ACB0-42AC3163B368}" type="slidenum">
              <a:rPr lang="en-US" sz="1400" smtClean="0">
                <a:solidFill>
                  <a:srgbClr val="FFFFFF"/>
                </a:solidFill>
              </a:rPr>
              <a:pPr eaLnBrk="1" hangingPunct="1">
                <a:defRPr/>
              </a:pPr>
              <a:t>16</a:t>
            </a:fld>
            <a:endParaRPr lang="en-US" sz="1400" dirty="0">
              <a:solidFill>
                <a:srgbClr val="FFFFFF"/>
              </a:solidFill>
            </a:endParaRPr>
          </a:p>
        </p:txBody>
      </p:sp>
      <p:sp>
        <p:nvSpPr>
          <p:cNvPr id="22536" name="TextBox 4"/>
          <p:cNvSpPr txBox="1">
            <a:spLocks noChangeArrowheads="1"/>
          </p:cNvSpPr>
          <p:nvPr/>
        </p:nvSpPr>
        <p:spPr bwMode="auto">
          <a:xfrm>
            <a:off x="5940425" y="1773238"/>
            <a:ext cx="935038" cy="368300"/>
          </a:xfrm>
          <a:prstGeom prst="rect">
            <a:avLst/>
          </a:prstGeom>
          <a:noFill/>
          <a:ln w="9525">
            <a:noFill/>
            <a:miter lim="800000"/>
            <a:headEnd/>
            <a:tailEnd/>
          </a:ln>
        </p:spPr>
        <p:txBody>
          <a:bodyPr>
            <a:spAutoFit/>
          </a:bodyPr>
          <a:lstStyle/>
          <a:p>
            <a:endParaRPr lang="el-GR"/>
          </a:p>
        </p:txBody>
      </p:sp>
      <p:sp>
        <p:nvSpPr>
          <p:cNvPr id="6" name="TextBox 5"/>
          <p:cNvSpPr txBox="1">
            <a:spLocks noChangeArrowheads="1"/>
          </p:cNvSpPr>
          <p:nvPr/>
        </p:nvSpPr>
        <p:spPr bwMode="auto">
          <a:xfrm>
            <a:off x="1492250" y="3208338"/>
            <a:ext cx="2808288" cy="923925"/>
          </a:xfrm>
          <a:prstGeom prst="rect">
            <a:avLst/>
          </a:prstGeom>
          <a:noFill/>
          <a:ln w="9525">
            <a:noFill/>
            <a:miter lim="800000"/>
            <a:headEnd/>
            <a:tailEnd/>
          </a:ln>
        </p:spPr>
        <p:txBody>
          <a:bodyPr>
            <a:spAutoFit/>
          </a:bodyPr>
          <a:lstStyle/>
          <a:p>
            <a:r>
              <a:rPr lang="el-GR" b="1"/>
              <a:t>Τί  πιστεύει το νήπιο για τη σκέψη </a:t>
            </a:r>
            <a:r>
              <a:rPr lang="el-GR" b="1" u="sng">
                <a:solidFill>
                  <a:srgbClr val="7030A0"/>
                </a:solidFill>
              </a:rPr>
              <a:t>του άλλου παιδιού</a:t>
            </a:r>
            <a:r>
              <a:rPr lang="el-GR" b="1"/>
              <a:t>;</a:t>
            </a: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Rectangle 13"/>
          <p:cNvSpPr/>
          <p:nvPr/>
        </p:nvSpPr>
        <p:spPr>
          <a:xfrm rot="16200000">
            <a:off x="-1322388" y="2762251"/>
            <a:ext cx="3897313" cy="4619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3. Έρευνες του </a:t>
            </a:r>
            <a:r>
              <a:rPr lang="en-US" sz="2400" b="1" dirty="0">
                <a:solidFill>
                  <a:srgbClr val="7030A0"/>
                </a:solidFill>
                <a:effectLst>
                  <a:outerShdw blurRad="31750" dist="25400" dir="5400000" algn="tl" rotWithShape="0">
                    <a:srgbClr val="000000">
                      <a:alpha val="25000"/>
                    </a:srgbClr>
                  </a:outerShdw>
                </a:effectLst>
              </a:rPr>
              <a:t>J. Piaget</a:t>
            </a:r>
            <a:endParaRPr lang="el-GR" sz="2400" b="1" dirty="0">
              <a:solidFill>
                <a:srgbClr val="7030A0"/>
              </a:solidFill>
              <a:effectLst>
                <a:outerShdw blurRad="31750" dist="25400" dir="5400000" algn="tl" rotWithShape="0">
                  <a:srgbClr val="000000">
                    <a:alpha val="2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3557"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26FB1C81-2440-48A5-8D49-8B1CA6F1CCD7}"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2012CC5B-496D-49B0-AAC9-247D11D86EE9}" type="slidenum">
              <a:rPr lang="en-US" sz="1400" smtClean="0">
                <a:solidFill>
                  <a:srgbClr val="FFFFFF"/>
                </a:solidFill>
              </a:rPr>
              <a:pPr eaLnBrk="1" hangingPunct="1">
                <a:defRPr/>
              </a:pPr>
              <a:t>17</a:t>
            </a:fld>
            <a:endParaRPr lang="en-US" sz="1400" dirty="0">
              <a:solidFill>
                <a:srgbClr val="FFFFFF"/>
              </a:solidFill>
            </a:endParaRPr>
          </a:p>
        </p:txBody>
      </p:sp>
      <p:sp>
        <p:nvSpPr>
          <p:cNvPr id="23560" name="TextBox 4"/>
          <p:cNvSpPr txBox="1">
            <a:spLocks noChangeArrowheads="1"/>
          </p:cNvSpPr>
          <p:nvPr/>
        </p:nvSpPr>
        <p:spPr bwMode="auto">
          <a:xfrm>
            <a:off x="5940425" y="1773238"/>
            <a:ext cx="935038" cy="368300"/>
          </a:xfrm>
          <a:prstGeom prst="rect">
            <a:avLst/>
          </a:prstGeom>
          <a:noFill/>
          <a:ln w="9525">
            <a:noFill/>
            <a:miter lim="800000"/>
            <a:headEnd/>
            <a:tailEnd/>
          </a:ln>
        </p:spPr>
        <p:txBody>
          <a:bodyPr>
            <a:spAutoFit/>
          </a:bodyPr>
          <a:lstStyle/>
          <a:p>
            <a:endParaRPr lang="el-GR">
              <a:solidFill>
                <a:srgbClr val="000000"/>
              </a:solidFill>
            </a:endParaRPr>
          </a:p>
        </p:txBody>
      </p:sp>
      <p:sp>
        <p:nvSpPr>
          <p:cNvPr id="3" name="TextBox 2"/>
          <p:cNvSpPr txBox="1"/>
          <p:nvPr/>
        </p:nvSpPr>
        <p:spPr>
          <a:xfrm>
            <a:off x="1187624" y="2466762"/>
            <a:ext cx="8599211" cy="1754326"/>
          </a:xfrm>
          <a:prstGeom prst="rect">
            <a:avLst/>
          </a:prstGeom>
          <a:noFill/>
        </p:spPr>
        <p:txBody>
          <a:bodyPr>
            <a:spAutoFit/>
            <a:scene3d>
              <a:camera prst="orthographicFront"/>
              <a:lightRig rig="threePt" dir="t"/>
            </a:scene3d>
            <a:sp3d prstMaterial="metal"/>
          </a:bodyPr>
          <a:lstStyle/>
          <a:p>
            <a:pPr>
              <a:defRPr/>
            </a:pPr>
            <a:r>
              <a:rPr lang="el-GR" dirty="0">
                <a:solidFill>
                  <a:srgbClr val="7030A0"/>
                </a:solidFill>
                <a:effectLst>
                  <a:innerShdw blurRad="63500" dist="50800" dir="13500000">
                    <a:prstClr val="black">
                      <a:alpha val="50000"/>
                    </a:prstClr>
                  </a:innerShdw>
                </a:effectLst>
              </a:rPr>
              <a:t>Το νήπιο έχει την τάση να </a:t>
            </a:r>
            <a:r>
              <a:rPr lang="el-GR" b="1" dirty="0">
                <a:solidFill>
                  <a:srgbClr val="00B0F0"/>
                </a:solidFill>
                <a:effectLst>
                  <a:innerShdw blurRad="63500" dist="50800" dir="13500000">
                    <a:prstClr val="black">
                      <a:alpha val="50000"/>
                    </a:prstClr>
                  </a:innerShdw>
                </a:effectLst>
              </a:rPr>
              <a:t>αντιλαμβάνεται</a:t>
            </a:r>
            <a:r>
              <a:rPr lang="el-GR" dirty="0">
                <a:solidFill>
                  <a:srgbClr val="7030A0"/>
                </a:solidFill>
                <a:effectLst>
                  <a:innerShdw blurRad="63500" dist="50800" dir="13500000">
                    <a:prstClr val="black">
                      <a:alpha val="50000"/>
                    </a:prstClr>
                  </a:innerShdw>
                </a:effectLst>
              </a:rPr>
              <a:t> και να </a:t>
            </a:r>
            <a:r>
              <a:rPr lang="el-GR" b="1" dirty="0">
                <a:solidFill>
                  <a:srgbClr val="00B0F0"/>
                </a:solidFill>
                <a:effectLst>
                  <a:innerShdw blurRad="63500" dist="50800" dir="13500000">
                    <a:prstClr val="black">
                      <a:alpha val="50000"/>
                    </a:prstClr>
                  </a:innerShdw>
                </a:effectLst>
              </a:rPr>
              <a:t>ερμηνεύει</a:t>
            </a:r>
            <a:r>
              <a:rPr lang="el-GR" dirty="0">
                <a:solidFill>
                  <a:srgbClr val="7030A0"/>
                </a:solidFill>
                <a:effectLst>
                  <a:innerShdw blurRad="63500" dist="50800" dir="13500000">
                    <a:prstClr val="black">
                      <a:alpha val="50000"/>
                    </a:prstClr>
                  </a:innerShdw>
                </a:effectLst>
              </a:rPr>
              <a:t> τα αντικειμενικά φαινόμενα με βάση αποκλειστικά και μόνο </a:t>
            </a:r>
            <a:r>
              <a:rPr lang="el-GR" u="sng" dirty="0">
                <a:solidFill>
                  <a:srgbClr val="7030A0"/>
                </a:solidFill>
                <a:effectLst>
                  <a:innerShdw blurRad="63500" dist="50800" dir="13500000">
                    <a:prstClr val="black">
                      <a:alpha val="50000"/>
                    </a:prstClr>
                  </a:innerShdw>
                </a:effectLst>
              </a:rPr>
              <a:t>τη δική του σκοπιά</a:t>
            </a:r>
            <a:r>
              <a:rPr lang="el-GR" dirty="0">
                <a:solidFill>
                  <a:srgbClr val="7030A0"/>
                </a:solidFill>
                <a:effectLst>
                  <a:innerShdw blurRad="63500" dist="50800" dir="13500000">
                    <a:prstClr val="black">
                      <a:alpha val="50000"/>
                    </a:prstClr>
                  </a:innerShdw>
                </a:effectLst>
              </a:rPr>
              <a:t>. </a:t>
            </a:r>
          </a:p>
          <a:p>
            <a:pPr>
              <a:defRPr/>
            </a:pPr>
            <a:endParaRPr lang="el-GR" dirty="0">
              <a:solidFill>
                <a:srgbClr val="7030A0"/>
              </a:solidFill>
              <a:effectLst>
                <a:innerShdw blurRad="63500" dist="50800" dir="13500000">
                  <a:prstClr val="black">
                    <a:alpha val="50000"/>
                  </a:prstClr>
                </a:innerShdw>
              </a:effectLst>
            </a:endParaRPr>
          </a:p>
          <a:p>
            <a:pPr>
              <a:defRPr/>
            </a:pPr>
            <a:r>
              <a:rPr lang="el-GR" b="1" dirty="0">
                <a:solidFill>
                  <a:srgbClr val="00B0F0"/>
                </a:solidFill>
                <a:effectLst>
                  <a:innerShdw blurRad="63500" dist="50800" dir="13500000">
                    <a:prstClr val="black">
                      <a:alpha val="50000"/>
                    </a:prstClr>
                  </a:innerShdw>
                </a:effectLst>
              </a:rPr>
              <a:t>Αγνοεί</a:t>
            </a:r>
            <a:r>
              <a:rPr lang="el-GR" dirty="0">
                <a:solidFill>
                  <a:srgbClr val="7030A0"/>
                </a:solidFill>
                <a:effectLst>
                  <a:innerShdw blurRad="63500" dist="50800" dir="13500000">
                    <a:prstClr val="black">
                      <a:alpha val="50000"/>
                    </a:prstClr>
                  </a:innerShdw>
                </a:effectLst>
              </a:rPr>
              <a:t> την οπτική των άλλων. </a:t>
            </a:r>
          </a:p>
          <a:p>
            <a:pPr>
              <a:defRPr/>
            </a:pPr>
            <a:endParaRPr lang="el-GR" dirty="0">
              <a:solidFill>
                <a:srgbClr val="7030A0"/>
              </a:solidFill>
              <a:effectLst>
                <a:innerShdw blurRad="63500" dist="50800" dir="13500000">
                  <a:prstClr val="black">
                    <a:alpha val="50000"/>
                  </a:prstClr>
                </a:innerShdw>
              </a:effectLst>
            </a:endParaRPr>
          </a:p>
          <a:p>
            <a:pPr>
              <a:defRPr/>
            </a:pPr>
            <a:r>
              <a:rPr lang="el-GR" b="1" dirty="0">
                <a:solidFill>
                  <a:srgbClr val="00B0F0"/>
                </a:solidFill>
                <a:effectLst>
                  <a:innerShdw blurRad="63500" dist="50800" dir="13500000">
                    <a:prstClr val="black">
                      <a:alpha val="50000"/>
                    </a:prstClr>
                  </a:innerShdw>
                </a:effectLst>
              </a:rPr>
              <a:t>Κέντρο του κόσμου </a:t>
            </a:r>
            <a:r>
              <a:rPr lang="el-GR" dirty="0">
                <a:solidFill>
                  <a:srgbClr val="7030A0"/>
                </a:solidFill>
                <a:effectLst>
                  <a:innerShdw blurRad="63500" dist="50800" dir="13500000">
                    <a:prstClr val="black">
                      <a:alpha val="50000"/>
                    </a:prstClr>
                  </a:innerShdw>
                </a:effectLst>
              </a:rPr>
              <a:t>για το νήπιο είναι </a:t>
            </a:r>
            <a:r>
              <a:rPr lang="el-GR" u="sng" dirty="0">
                <a:solidFill>
                  <a:srgbClr val="7030A0"/>
                </a:solidFill>
                <a:effectLst>
                  <a:innerShdw blurRad="63500" dist="50800" dir="13500000">
                    <a:prstClr val="black">
                      <a:alpha val="50000"/>
                    </a:prstClr>
                  </a:innerShdw>
                </a:effectLst>
              </a:rPr>
              <a:t>ο εαυτός του</a:t>
            </a:r>
            <a:r>
              <a:rPr lang="el-GR" dirty="0">
                <a:solidFill>
                  <a:srgbClr val="7030A0"/>
                </a:solidFill>
                <a:effectLst>
                  <a:innerShdw blurRad="63500" dist="50800" dir="13500000">
                    <a:prstClr val="black">
                      <a:alpha val="50000"/>
                    </a:prstClr>
                  </a:innerShdw>
                </a:effectLst>
              </a:rPr>
              <a:t>.</a:t>
            </a:r>
          </a:p>
        </p:txBody>
      </p:sp>
      <p:sp>
        <p:nvSpPr>
          <p:cNvPr id="13" name="TextBox 12"/>
          <p:cNvSpPr txBox="1">
            <a:spLocks noChangeArrowheads="1"/>
          </p:cNvSpPr>
          <p:nvPr/>
        </p:nvSpPr>
        <p:spPr bwMode="auto">
          <a:xfrm>
            <a:off x="1187450" y="1425575"/>
            <a:ext cx="4537075" cy="369888"/>
          </a:xfrm>
          <a:prstGeom prst="rect">
            <a:avLst/>
          </a:prstGeom>
          <a:noFill/>
          <a:ln w="9525">
            <a:noFill/>
            <a:miter lim="800000"/>
            <a:headEnd/>
            <a:tailEnd/>
          </a:ln>
        </p:spPr>
        <p:txBody>
          <a:bodyPr>
            <a:spAutoFit/>
          </a:bodyPr>
          <a:lstStyle/>
          <a:p>
            <a:r>
              <a:rPr lang="el-GR" b="1"/>
              <a:t>Τί  συμπεραίνουμε </a:t>
            </a:r>
            <a:r>
              <a:rPr lang="el-GR" b="1">
                <a:solidFill>
                  <a:srgbClr val="FF0000"/>
                </a:solidFill>
              </a:rPr>
              <a:t>εμείς </a:t>
            </a:r>
            <a:r>
              <a:rPr lang="el-GR" b="1"/>
              <a:t>για το νήπιο;</a:t>
            </a:r>
          </a:p>
        </p:txBody>
      </p:sp>
      <p:sp>
        <p:nvSpPr>
          <p:cNvPr id="14" name="Rectangle 13"/>
          <p:cNvSpPr/>
          <p:nvPr/>
        </p:nvSpPr>
        <p:spPr>
          <a:xfrm rot="16200000">
            <a:off x="-1322388" y="2762251"/>
            <a:ext cx="3897313" cy="4619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3. Έρευνες του </a:t>
            </a:r>
            <a:r>
              <a:rPr lang="en-US" sz="2400" b="1" dirty="0">
                <a:solidFill>
                  <a:srgbClr val="7030A0"/>
                </a:solidFill>
                <a:effectLst>
                  <a:outerShdw blurRad="31750" dist="25400" dir="5400000" algn="tl" rotWithShape="0">
                    <a:srgbClr val="000000">
                      <a:alpha val="25000"/>
                    </a:srgbClr>
                  </a:outerShdw>
                </a:effectLst>
              </a:rPr>
              <a:t>J. Piaget</a:t>
            </a:r>
            <a:endParaRPr lang="el-GR" sz="2400" b="1" dirty="0">
              <a:solidFill>
                <a:srgbClr val="7030A0"/>
              </a:solidFill>
              <a:effectLst>
                <a:outerShdw blurRad="31750" dist="25400" dir="5400000" algn="tl" rotWithShape="0">
                  <a:srgbClr val="000000">
                    <a:alpha val="2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22533"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DF5F3DAB-E7E2-4CEC-8AAD-F8C5D428E8AE}"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9597F6F8-1A56-4A7B-ACB0-42AC3163B368}" type="slidenum">
              <a:rPr lang="en-US" sz="1400" smtClean="0">
                <a:solidFill>
                  <a:srgbClr val="FFFFFF"/>
                </a:solidFill>
              </a:rPr>
              <a:pPr eaLnBrk="1" hangingPunct="1">
                <a:defRPr/>
              </a:pPr>
              <a:t>18</a:t>
            </a:fld>
            <a:endParaRPr lang="en-US" sz="1400" dirty="0">
              <a:solidFill>
                <a:srgbClr val="FFFFFF"/>
              </a:solidFill>
            </a:endParaRPr>
          </a:p>
        </p:txBody>
      </p:sp>
      <p:sp>
        <p:nvSpPr>
          <p:cNvPr id="22536" name="TextBox 4"/>
          <p:cNvSpPr txBox="1">
            <a:spLocks noChangeArrowheads="1"/>
          </p:cNvSpPr>
          <p:nvPr/>
        </p:nvSpPr>
        <p:spPr bwMode="auto">
          <a:xfrm>
            <a:off x="5940425" y="1773238"/>
            <a:ext cx="935038" cy="368300"/>
          </a:xfrm>
          <a:prstGeom prst="rect">
            <a:avLst/>
          </a:prstGeom>
          <a:noFill/>
          <a:ln w="9525">
            <a:noFill/>
            <a:miter lim="800000"/>
            <a:headEnd/>
            <a:tailEnd/>
          </a:ln>
        </p:spPr>
        <p:txBody>
          <a:bodyPr>
            <a:spAutoFit/>
          </a:bodyPr>
          <a:lstStyle/>
          <a:p>
            <a:endParaRPr lang="el-G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Rectangle 13"/>
          <p:cNvSpPr/>
          <p:nvPr/>
        </p:nvSpPr>
        <p:spPr>
          <a:xfrm rot="16200000">
            <a:off x="-1322388" y="2762251"/>
            <a:ext cx="3897313" cy="4619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3. Έρευνες του </a:t>
            </a:r>
            <a:r>
              <a:rPr lang="en-US" sz="2400" b="1" dirty="0">
                <a:solidFill>
                  <a:srgbClr val="7030A0"/>
                </a:solidFill>
                <a:effectLst>
                  <a:outerShdw blurRad="31750" dist="25400" dir="5400000" algn="tl" rotWithShape="0">
                    <a:srgbClr val="000000">
                      <a:alpha val="25000"/>
                    </a:srgbClr>
                  </a:outerShdw>
                </a:effectLst>
              </a:rPr>
              <a:t>J. Piaget</a:t>
            </a:r>
            <a:endParaRPr lang="el-GR" sz="2400" b="1" dirty="0">
              <a:solidFill>
                <a:srgbClr val="7030A0"/>
              </a:solidFill>
              <a:effectLst>
                <a:outerShdw blurRad="31750" dist="25400" dir="5400000" algn="tl" rotWithShape="0">
                  <a:srgbClr val="000000">
                    <a:alpha val="25000"/>
                  </a:srgbClr>
                </a:outerShdw>
              </a:effectLst>
            </a:endParaRPr>
          </a:p>
        </p:txBody>
      </p:sp>
      <p:pic>
        <p:nvPicPr>
          <p:cNvPr id="3" name="Εικόνα 2">
            <a:extLst>
              <a:ext uri="{FF2B5EF4-FFF2-40B4-BE49-F238E27FC236}">
                <a16:creationId xmlns:a16="http://schemas.microsoft.com/office/drawing/2014/main" id="{E3B9B403-A5BF-4E6A-AAE2-5FE1451011DE}"/>
              </a:ext>
            </a:extLst>
          </p:cNvPr>
          <p:cNvPicPr>
            <a:picLocks noChangeAspect="1"/>
          </p:cNvPicPr>
          <p:nvPr/>
        </p:nvPicPr>
        <p:blipFill>
          <a:blip r:embed="rId3"/>
          <a:stretch>
            <a:fillRect/>
          </a:stretch>
        </p:blipFill>
        <p:spPr>
          <a:xfrm>
            <a:off x="866169" y="859018"/>
            <a:ext cx="8201841" cy="5998982"/>
          </a:xfrm>
          <a:prstGeom prst="rect">
            <a:avLst/>
          </a:prstGeom>
        </p:spPr>
      </p:pic>
    </p:spTree>
    <p:extLst>
      <p:ext uri="{BB962C8B-B14F-4D97-AF65-F5344CB8AC3E}">
        <p14:creationId xmlns:p14="http://schemas.microsoft.com/office/powerpoint/2010/main" val="323171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26629"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619ACDE1-5299-4FED-A087-8E436F7D05A0}"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2AF90C18-5AE2-4D9C-AA18-2F115E03A2B7}" type="slidenum">
              <a:rPr lang="en-US" sz="1400" smtClean="0">
                <a:solidFill>
                  <a:srgbClr val="FFFFFF"/>
                </a:solidFill>
              </a:rPr>
              <a:pPr eaLnBrk="1" hangingPunct="1">
                <a:defRPr/>
              </a:pPr>
              <a:t>19</a:t>
            </a:fld>
            <a:endParaRPr lang="en-US" sz="1400" dirty="0">
              <a:solidFill>
                <a:srgbClr val="FFFFFF"/>
              </a:solidFill>
            </a:endParaRPr>
          </a:p>
        </p:txBody>
      </p:sp>
      <p:sp>
        <p:nvSpPr>
          <p:cNvPr id="11" name="Rectangle 10"/>
          <p:cNvSpPr/>
          <p:nvPr/>
        </p:nvSpPr>
        <p:spPr>
          <a:xfrm rot="16200000">
            <a:off x="-1486679" y="3736901"/>
            <a:ext cx="4040188"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1. Επίδραση στην Παιδαγωγική</a:t>
            </a:r>
          </a:p>
        </p:txBody>
      </p:sp>
      <p:sp>
        <p:nvSpPr>
          <p:cNvPr id="2" name="TextBox 1"/>
          <p:cNvSpPr txBox="1"/>
          <p:nvPr/>
        </p:nvSpPr>
        <p:spPr>
          <a:xfrm>
            <a:off x="1731963" y="1323975"/>
            <a:ext cx="6334125" cy="923925"/>
          </a:xfrm>
          <a:prstGeom prst="rect">
            <a:avLst/>
          </a:prstGeom>
          <a:noFill/>
        </p:spPr>
        <p:txBody>
          <a:bodyPr wrap="none">
            <a:spAutoFit/>
          </a:bodyPr>
          <a:lstStyle/>
          <a:p>
            <a:pPr>
              <a:defRPr/>
            </a:pPr>
            <a:r>
              <a:rPr lang="el-GR" spc="100" dirty="0"/>
              <a:t>Τί </a:t>
            </a:r>
            <a:r>
              <a:rPr lang="el-GR" b="1" spc="100" dirty="0">
                <a:solidFill>
                  <a:srgbClr val="7030A0"/>
                </a:solidFill>
              </a:rPr>
              <a:t>πρωτοτεκμηριώθηκε</a:t>
            </a:r>
            <a:r>
              <a:rPr lang="el-GR" spc="100" dirty="0"/>
              <a:t> επιστημονικά και ερευνητικά </a:t>
            </a:r>
          </a:p>
          <a:p>
            <a:pPr>
              <a:defRPr/>
            </a:pPr>
            <a:r>
              <a:rPr lang="el-GR" spc="100" dirty="0"/>
              <a:t>στη σύγχρονη εποχή από τον </a:t>
            </a:r>
            <a:r>
              <a:rPr lang="en-US" spc="100" dirty="0"/>
              <a:t>J. Piaget;</a:t>
            </a:r>
          </a:p>
          <a:p>
            <a:pPr>
              <a:defRPr/>
            </a:pPr>
            <a:endParaRPr lang="el-GR" dirty="0"/>
          </a:p>
        </p:txBody>
      </p:sp>
      <p:sp>
        <p:nvSpPr>
          <p:cNvPr id="3" name="Rectangle 2"/>
          <p:cNvSpPr>
            <a:spLocks noChangeArrowheads="1"/>
          </p:cNvSpPr>
          <p:nvPr/>
        </p:nvSpPr>
        <p:spPr bwMode="auto">
          <a:xfrm>
            <a:off x="1104222" y="3068960"/>
            <a:ext cx="2078037" cy="1200150"/>
          </a:xfrm>
          <a:prstGeom prst="rect">
            <a:avLst/>
          </a:prstGeom>
          <a:noFill/>
          <a:ln w="9525">
            <a:noFill/>
            <a:miter lim="800000"/>
            <a:headEnd/>
            <a:tailEnd/>
          </a:ln>
        </p:spPr>
        <p:txBody>
          <a:bodyPr>
            <a:spAutoFit/>
          </a:bodyPr>
          <a:lstStyle/>
          <a:p>
            <a:pPr algn="r">
              <a:lnSpc>
                <a:spcPct val="300000"/>
              </a:lnSpc>
            </a:pPr>
            <a:r>
              <a:rPr lang="el-GR" dirty="0">
                <a:latin typeface="Calibri" pitchFamily="34" charset="0"/>
                <a:cs typeface="Times New Roman" pitchFamily="18" charset="0"/>
              </a:rPr>
              <a:t>Τόσο η </a:t>
            </a:r>
            <a:r>
              <a:rPr lang="el-GR" b="1" dirty="0">
                <a:solidFill>
                  <a:srgbClr val="00B0F0"/>
                </a:solidFill>
                <a:latin typeface="Calibri" pitchFamily="34" charset="0"/>
                <a:cs typeface="Times New Roman" pitchFamily="18" charset="0"/>
              </a:rPr>
              <a:t>γνώση</a:t>
            </a:r>
            <a:r>
              <a:rPr lang="el-GR" dirty="0">
                <a:latin typeface="Calibri" pitchFamily="34" charset="0"/>
                <a:cs typeface="Times New Roman" pitchFamily="18" charset="0"/>
              </a:rPr>
              <a:t>, </a:t>
            </a:r>
          </a:p>
          <a:p>
            <a:pPr algn="r"/>
            <a:r>
              <a:rPr lang="el-GR" dirty="0">
                <a:latin typeface="Calibri" pitchFamily="34" charset="0"/>
                <a:cs typeface="Times New Roman" pitchFamily="18" charset="0"/>
              </a:rPr>
              <a:t>όσο και η </a:t>
            </a:r>
            <a:r>
              <a:rPr lang="el-GR" b="1" dirty="0">
                <a:solidFill>
                  <a:srgbClr val="00B0F0"/>
                </a:solidFill>
                <a:latin typeface="Calibri" pitchFamily="34" charset="0"/>
                <a:cs typeface="Times New Roman" pitchFamily="18" charset="0"/>
              </a:rPr>
              <a:t>μάθηση</a:t>
            </a:r>
            <a:r>
              <a:rPr lang="el-GR" dirty="0">
                <a:latin typeface="Calibri" pitchFamily="34" charset="0"/>
                <a:cs typeface="Times New Roman" pitchFamily="18" charset="0"/>
              </a:rPr>
              <a:t>:</a:t>
            </a:r>
            <a:endParaRPr lang="el-GR" dirty="0"/>
          </a:p>
        </p:txBody>
      </p:sp>
      <p:sp>
        <p:nvSpPr>
          <p:cNvPr id="12" name="Rectangle 11"/>
          <p:cNvSpPr>
            <a:spLocks noChangeArrowheads="1"/>
          </p:cNvSpPr>
          <p:nvPr/>
        </p:nvSpPr>
        <p:spPr bwMode="auto">
          <a:xfrm>
            <a:off x="3553040" y="3200400"/>
            <a:ext cx="5413375" cy="2862263"/>
          </a:xfrm>
          <a:prstGeom prst="rect">
            <a:avLst/>
          </a:prstGeom>
          <a:noFill/>
          <a:ln w="9525">
            <a:noFill/>
            <a:miter lim="800000"/>
            <a:headEnd/>
            <a:tailEnd/>
          </a:ln>
        </p:spPr>
        <p:txBody>
          <a:bodyPr>
            <a:spAutoFit/>
          </a:bodyPr>
          <a:lstStyle/>
          <a:p>
            <a:pPr>
              <a:lnSpc>
                <a:spcPct val="200000"/>
              </a:lnSpc>
            </a:pPr>
            <a:r>
              <a:rPr lang="el-GR" b="1" dirty="0">
                <a:solidFill>
                  <a:srgbClr val="C00000"/>
                </a:solidFill>
                <a:latin typeface="Calibri" pitchFamily="34" charset="0"/>
                <a:cs typeface="Times New Roman" pitchFamily="18" charset="0"/>
              </a:rPr>
              <a:t>δεν «αποκτιέται»</a:t>
            </a:r>
            <a:r>
              <a:rPr lang="en-US" b="1" dirty="0">
                <a:solidFill>
                  <a:srgbClr val="C00000"/>
                </a:solidFill>
                <a:latin typeface="Calibri" pitchFamily="34" charset="0"/>
                <a:cs typeface="Times New Roman" pitchFamily="18" charset="0"/>
              </a:rPr>
              <a:t>,</a:t>
            </a:r>
            <a:r>
              <a:rPr lang="el-GR" b="1" dirty="0">
                <a:solidFill>
                  <a:srgbClr val="C00000"/>
                </a:solidFill>
                <a:latin typeface="Calibri" pitchFamily="34" charset="0"/>
                <a:cs typeface="Times New Roman" pitchFamily="18" charset="0"/>
              </a:rPr>
              <a:t> ούτε μεταβιβάζεται</a:t>
            </a:r>
            <a:r>
              <a:rPr lang="el-GR" dirty="0">
                <a:latin typeface="Calibri" pitchFamily="34" charset="0"/>
                <a:cs typeface="Times New Roman" pitchFamily="18" charset="0"/>
              </a:rPr>
              <a:t>, όπως τα διάφορα αντικείμενα, αλλά</a:t>
            </a:r>
            <a:r>
              <a:rPr lang="el-GR" b="1" dirty="0">
                <a:solidFill>
                  <a:srgbClr val="7030A0"/>
                </a:solidFill>
                <a:latin typeface="Calibri" pitchFamily="34" charset="0"/>
                <a:cs typeface="Times New Roman" pitchFamily="18" charset="0"/>
              </a:rPr>
              <a:t> </a:t>
            </a:r>
            <a:r>
              <a:rPr lang="el-GR" b="1" dirty="0">
                <a:solidFill>
                  <a:srgbClr val="00B0F0"/>
                </a:solidFill>
                <a:latin typeface="Calibri" pitchFamily="34" charset="0"/>
                <a:cs typeface="Times New Roman" pitchFamily="18" charset="0"/>
              </a:rPr>
              <a:t>κατασκευάζεται</a:t>
            </a:r>
            <a:r>
              <a:rPr lang="el-GR" b="1" dirty="0">
                <a:solidFill>
                  <a:srgbClr val="7030A0"/>
                </a:solidFill>
                <a:latin typeface="Calibri" pitchFamily="34" charset="0"/>
                <a:cs typeface="Times New Roman" pitchFamily="18" charset="0"/>
              </a:rPr>
              <a:t> </a:t>
            </a:r>
            <a:r>
              <a:rPr lang="el-GR" dirty="0">
                <a:latin typeface="Calibri" pitchFamily="34" charset="0"/>
                <a:cs typeface="Times New Roman" pitchFamily="18" charset="0"/>
              </a:rPr>
              <a:t>μόνο με την ενεργό συμμετοχή των ίδιων των υποκειμένων μέσα από την αλληλεπίδραση με το κοινωνικό τους περιβάλλον.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357166"/>
            <a:ext cx="8572560"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3200" b="1" dirty="0">
                <a:solidFill>
                  <a:srgbClr val="00B0F0"/>
                </a:solidFill>
                <a:effectLst>
                  <a:outerShdw blurRad="31750" dist="25400" dir="5400000" algn="tl" rotWithShape="0">
                    <a:srgbClr val="000000">
                      <a:alpha val="25000"/>
                    </a:srgbClr>
                  </a:outerShdw>
                </a:effectLst>
                <a:latin typeface="+mj-lt"/>
                <a:ea typeface="+mj-ea"/>
                <a:cs typeface="+mj-cs"/>
              </a:rPr>
              <a:t>Α.  ΠΡΟΛΟΓΟΣ</a:t>
            </a:r>
            <a:r>
              <a:rPr lang="el-GR" sz="3200" b="1" dirty="0">
                <a:solidFill>
                  <a:srgbClr val="FFC000"/>
                </a:solidFill>
                <a:effectLst>
                  <a:outerShdw blurRad="31750" dist="25400" dir="5400000" algn="tl" rotWithShape="0">
                    <a:srgbClr val="000000">
                      <a:alpha val="25000"/>
                    </a:srgbClr>
                  </a:outerShdw>
                </a:effectLst>
              </a:rPr>
              <a:t>  </a:t>
            </a:r>
            <a:r>
              <a:rPr lang="el-GR" sz="3200" b="1" dirty="0">
                <a:solidFill>
                  <a:srgbClr val="00B0F0"/>
                </a:solidFill>
                <a:effectLst>
                  <a:outerShdw blurRad="31750" dist="25400" dir="5400000" algn="tl" rotWithShape="0">
                    <a:srgbClr val="000000">
                      <a:alpha val="25000"/>
                    </a:srgbClr>
                  </a:outerShdw>
                </a:effectLst>
                <a:latin typeface="+mj-lt"/>
                <a:ea typeface="+mj-ea"/>
                <a:cs typeface="+mj-cs"/>
              </a:rPr>
              <a:t>–  ΒΙΟΓΡΑΦΙΚΑ  ΣΤΟΙΧΕΙΑ</a:t>
            </a:r>
          </a:p>
        </p:txBody>
      </p:sp>
      <p:sp>
        <p:nvSpPr>
          <p:cNvPr id="13" name="Rectangle 2"/>
          <p:cNvSpPr txBox="1">
            <a:spLocks/>
          </p:cNvSpPr>
          <p:nvPr/>
        </p:nvSpPr>
        <p:spPr>
          <a:xfrm>
            <a:off x="390485" y="1174639"/>
            <a:ext cx="4143404" cy="648927"/>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514350" indent="-514350" algn="ctr" fontAlgn="auto">
              <a:lnSpc>
                <a:spcPct val="150000"/>
              </a:lnSpc>
              <a:spcAft>
                <a:spcPts val="0"/>
              </a:spcAft>
              <a:defRPr/>
            </a:pPr>
            <a:endParaRPr lang="el-GR" sz="2400" b="1" dirty="0">
              <a:solidFill>
                <a:srgbClr val="FFC000"/>
              </a:solidFill>
              <a:effectLst>
                <a:outerShdw blurRad="31750" dist="25400" dir="5400000" algn="tl" rotWithShape="0">
                  <a:srgbClr val="000000">
                    <a:alpha val="25000"/>
                  </a:srgbClr>
                </a:outerShdw>
              </a:effectLst>
            </a:endParaRPr>
          </a:p>
          <a:p>
            <a:pPr marL="1588" indent="-1588" fontAlgn="auto">
              <a:lnSpc>
                <a:spcPct val="150000"/>
              </a:lnSpc>
              <a:spcAft>
                <a:spcPts val="0"/>
              </a:spcAft>
              <a:defRPr/>
            </a:pPr>
            <a:endParaRPr lang="en-US" sz="2400" b="1" spc="100" dirty="0">
              <a:solidFill>
                <a:srgbClr val="FFC000"/>
              </a:solidFill>
              <a:effectLst>
                <a:outerShdw blurRad="31750" dist="25400" dir="5400000" algn="tl" rotWithShape="0">
                  <a:srgbClr val="000000">
                    <a:alpha val="25000"/>
                  </a:srgbClr>
                </a:outerShdw>
              </a:effectLst>
            </a:endParaRPr>
          </a:p>
          <a:p>
            <a:pPr marL="1588" indent="-1588" fontAlgn="auto">
              <a:lnSpc>
                <a:spcPct val="150000"/>
              </a:lnSpc>
              <a:spcAft>
                <a:spcPts val="0"/>
              </a:spcAft>
              <a:defRPr/>
            </a:pPr>
            <a:endParaRPr lang="el-GR" sz="2400" b="1" spc="100" dirty="0">
              <a:solidFill>
                <a:srgbClr val="FFC000"/>
              </a:solidFill>
              <a:effectLst>
                <a:outerShdw blurRad="31750" dist="25400" dir="5400000" algn="tl" rotWithShape="0">
                  <a:srgbClr val="000000">
                    <a:alpha val="25000"/>
                  </a:srgbClr>
                </a:outerShdw>
              </a:effectLst>
            </a:endParaRPr>
          </a:p>
          <a:p>
            <a:pPr marL="1588" indent="-1588" fontAlgn="auto">
              <a:lnSpc>
                <a:spcPct val="150000"/>
              </a:lnSpc>
              <a:spcAft>
                <a:spcPts val="0"/>
              </a:spcAft>
              <a:defRPr/>
            </a:pPr>
            <a:r>
              <a:rPr lang="el-GR" sz="2400" b="1" spc="100" dirty="0">
                <a:solidFill>
                  <a:srgbClr val="FFC000"/>
                </a:solidFill>
              </a:rPr>
              <a:t>Ποιός ήταν ο </a:t>
            </a:r>
            <a:r>
              <a:rPr lang="en-US" sz="2400" b="1" spc="100" dirty="0">
                <a:solidFill>
                  <a:srgbClr val="FFC000"/>
                </a:solidFill>
              </a:rPr>
              <a:t>J. Piaget ;</a:t>
            </a:r>
            <a:endParaRPr lang="el-GR" sz="2400" b="1" spc="100" dirty="0">
              <a:solidFill>
                <a:srgbClr val="0070C0"/>
              </a:solidFill>
            </a:endParaRPr>
          </a:p>
        </p:txBody>
      </p:sp>
      <p:sp>
        <p:nvSpPr>
          <p:cNvPr id="10" name="9 - Ορθογώνιο"/>
          <p:cNvSpPr/>
          <p:nvPr/>
        </p:nvSpPr>
        <p:spPr>
          <a:xfrm>
            <a:off x="357188" y="928688"/>
            <a:ext cx="6951662"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8" name="Rectangle 2"/>
          <p:cNvSpPr txBox="1">
            <a:spLocks/>
          </p:cNvSpPr>
          <p:nvPr/>
        </p:nvSpPr>
        <p:spPr>
          <a:xfrm>
            <a:off x="3743316" y="1935312"/>
            <a:ext cx="4143404"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buFont typeface="Wingdings" pitchFamily="2" charset="2"/>
              <a:buChar char="Ø"/>
              <a:defRPr/>
            </a:pPr>
            <a:r>
              <a:rPr lang="el-GR" sz="2400" b="1" dirty="0">
                <a:solidFill>
                  <a:srgbClr val="00B0F0"/>
                </a:solidFill>
                <a:effectLst>
                  <a:outerShdw blurRad="31750" dist="25400" dir="5400000" algn="tl" rotWithShape="0">
                    <a:srgbClr val="000000">
                      <a:alpha val="25000"/>
                    </a:srgbClr>
                  </a:outerShdw>
                </a:effectLst>
              </a:rPr>
              <a:t>Φιλόσοφος</a:t>
            </a:r>
          </a:p>
        </p:txBody>
      </p:sp>
      <p:sp>
        <p:nvSpPr>
          <p:cNvPr id="12" name="Rectangle 2"/>
          <p:cNvSpPr txBox="1">
            <a:spLocks/>
          </p:cNvSpPr>
          <p:nvPr/>
        </p:nvSpPr>
        <p:spPr>
          <a:xfrm>
            <a:off x="3833019" y="2843865"/>
            <a:ext cx="4143404"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buFont typeface="Wingdings" pitchFamily="2" charset="2"/>
              <a:buChar char="Ø"/>
              <a:defRPr/>
            </a:pPr>
            <a:r>
              <a:rPr lang="el-GR" sz="2400" b="1" dirty="0">
                <a:solidFill>
                  <a:srgbClr val="00B0F0"/>
                </a:solidFill>
                <a:effectLst>
                  <a:outerShdw blurRad="31750" dist="25400" dir="5400000" algn="tl" rotWithShape="0">
                    <a:srgbClr val="000000">
                      <a:alpha val="25000"/>
                    </a:srgbClr>
                  </a:outerShdw>
                </a:effectLst>
              </a:rPr>
              <a:t>Φυσικός</a:t>
            </a:r>
          </a:p>
        </p:txBody>
      </p:sp>
      <p:sp>
        <p:nvSpPr>
          <p:cNvPr id="6152"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76B6EDE8-611F-4291-905A-C40381FB8FDB}" type="datetime2">
              <a:rPr lang="el-GR" sz="1400" smtClean="0">
                <a:solidFill>
                  <a:srgbClr val="FFFFFF"/>
                </a:solidFill>
              </a:rPr>
              <a:pPr/>
              <a:t>Σάββατο, 14 Δεκεμβρίου 2024</a:t>
            </a:fld>
            <a:r>
              <a:rPr lang="en-US" sz="1300">
                <a:solidFill>
                  <a:srgbClr val="FFFFFF"/>
                </a:solidFill>
              </a:rPr>
              <a:t>,</a:t>
            </a:r>
          </a:p>
        </p:txBody>
      </p:sp>
      <p:sp>
        <p:nvSpPr>
          <p:cNvPr id="6154" name="15 - Θέση αριθμού διαφάνειας"/>
          <p:cNvSpPr>
            <a:spLocks noGrp="1"/>
          </p:cNvSpPr>
          <p:nvPr>
            <p:ph type="sldNum" sz="quarter" idx="12"/>
          </p:nvPr>
        </p:nvSpPr>
        <p:spPr bwMode="auto">
          <a:xfrm>
            <a:off x="8647113" y="6256338"/>
            <a:ext cx="366712" cy="365125"/>
          </a:xfrm>
          <a:noFill/>
          <a:ln>
            <a:miter lim="800000"/>
            <a:headEnd/>
            <a:tailEnd/>
          </a:ln>
        </p:spPr>
        <p:txBody>
          <a:bodyPr wrap="square" numCol="1" anchorCtr="0" compatLnSpc="1">
            <a:prstTxWarp prst="textNoShape">
              <a:avLst/>
            </a:prstTxWarp>
          </a:bodyPr>
          <a:lstStyle/>
          <a:p>
            <a:fld id="{B6F0AAC1-EAA2-4887-A417-2B4645AD3566}" type="slidenum">
              <a:rPr lang="en-US" sz="1400" smtClean="0">
                <a:solidFill>
                  <a:srgbClr val="FFFFFF"/>
                </a:solidFill>
              </a:rPr>
              <a:pPr/>
              <a:t>2</a:t>
            </a:fld>
            <a:endParaRPr lang="en-US" sz="1400">
              <a:solidFill>
                <a:srgbClr val="FFFFFF"/>
              </a:solidFill>
            </a:endParaRPr>
          </a:p>
        </p:txBody>
      </p:sp>
      <p:pic>
        <p:nvPicPr>
          <p:cNvPr id="3" name="Picture 2"/>
          <p:cNvPicPr>
            <a:picLocks noChangeAspect="1"/>
          </p:cNvPicPr>
          <p:nvPr/>
        </p:nvPicPr>
        <p:blipFill>
          <a:blip r:embed="rId3" cstate="print"/>
          <a:srcRect/>
          <a:stretch>
            <a:fillRect/>
          </a:stretch>
        </p:blipFill>
        <p:spPr bwMode="auto">
          <a:xfrm>
            <a:off x="457200" y="1943100"/>
            <a:ext cx="2447925" cy="3038475"/>
          </a:xfrm>
          <a:prstGeom prst="rect">
            <a:avLst/>
          </a:prstGeom>
          <a:noFill/>
          <a:ln w="9525">
            <a:noFill/>
            <a:miter lim="800000"/>
            <a:headEnd/>
            <a:tailEnd/>
          </a:ln>
        </p:spPr>
      </p:pic>
      <p:sp>
        <p:nvSpPr>
          <p:cNvPr id="14" name="Rectangle 2"/>
          <p:cNvSpPr txBox="1">
            <a:spLocks/>
          </p:cNvSpPr>
          <p:nvPr/>
        </p:nvSpPr>
        <p:spPr>
          <a:xfrm>
            <a:off x="3843591" y="3737605"/>
            <a:ext cx="4143404"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buFont typeface="Wingdings" pitchFamily="2" charset="2"/>
              <a:buChar char="Ø"/>
              <a:defRPr/>
            </a:pPr>
            <a:r>
              <a:rPr lang="el-GR" sz="2400" b="1" dirty="0">
                <a:solidFill>
                  <a:srgbClr val="00B0F0"/>
                </a:solidFill>
                <a:effectLst>
                  <a:outerShdw blurRad="31750" dist="25400" dir="5400000" algn="tl" rotWithShape="0">
                    <a:srgbClr val="000000">
                      <a:alpha val="25000"/>
                    </a:srgbClr>
                  </a:outerShdw>
                </a:effectLst>
              </a:rPr>
              <a:t>Ψυχολόγος</a:t>
            </a:r>
          </a:p>
        </p:txBody>
      </p:sp>
      <p:pic>
        <p:nvPicPr>
          <p:cNvPr id="2" name="Εικόνα 1">
            <a:extLst>
              <a:ext uri="{FF2B5EF4-FFF2-40B4-BE49-F238E27FC236}">
                <a16:creationId xmlns:a16="http://schemas.microsoft.com/office/drawing/2014/main" id="{53ADDE29-9ED1-4E09-B7AE-FF879495DE0A}"/>
              </a:ext>
            </a:extLst>
          </p:cNvPr>
          <p:cNvPicPr>
            <a:picLocks noChangeAspect="1"/>
          </p:cNvPicPr>
          <p:nvPr/>
        </p:nvPicPr>
        <p:blipFill>
          <a:blip r:embed="rId4"/>
          <a:stretch>
            <a:fillRect/>
          </a:stretch>
        </p:blipFill>
        <p:spPr>
          <a:xfrm>
            <a:off x="7108825" y="1628800"/>
            <a:ext cx="1795000" cy="3002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7653"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CA880C49-10D5-425E-BBF8-D4843DEE24F0}"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45630D6F-D28C-4E4D-8147-CD4262192CE8}" type="slidenum">
              <a:rPr lang="en-US" sz="1400" smtClean="0">
                <a:solidFill>
                  <a:srgbClr val="FFFFFF"/>
                </a:solidFill>
              </a:rPr>
              <a:pPr eaLnBrk="1" hangingPunct="1">
                <a:defRPr/>
              </a:pPr>
              <a:t>20</a:t>
            </a:fld>
            <a:endParaRPr lang="en-US" sz="1400" dirty="0">
              <a:solidFill>
                <a:srgbClr val="FFFFFF"/>
              </a:solidFill>
            </a:endParaRPr>
          </a:p>
        </p:txBody>
      </p:sp>
      <p:sp>
        <p:nvSpPr>
          <p:cNvPr id="2" name="TextBox 1"/>
          <p:cNvSpPr txBox="1"/>
          <p:nvPr/>
        </p:nvSpPr>
        <p:spPr>
          <a:xfrm>
            <a:off x="2103438" y="4332288"/>
            <a:ext cx="5116512" cy="646112"/>
          </a:xfrm>
          <a:prstGeom prst="rect">
            <a:avLst/>
          </a:prstGeom>
          <a:noFill/>
        </p:spPr>
        <p:txBody>
          <a:bodyPr wrap="none">
            <a:spAutoFit/>
          </a:bodyPr>
          <a:lstStyle/>
          <a:p>
            <a:pPr>
              <a:defRPr/>
            </a:pPr>
            <a:r>
              <a:rPr lang="el-GR" spc="100" dirty="0">
                <a:solidFill>
                  <a:prstClr val="black"/>
                </a:solidFill>
              </a:rPr>
              <a:t>Πώς αντιλαμβάνεται τη </a:t>
            </a:r>
            <a:r>
              <a:rPr lang="el-GR" spc="100" dirty="0">
                <a:solidFill>
                  <a:srgbClr val="00B0F0"/>
                </a:solidFill>
              </a:rPr>
              <a:t>μάθηση</a:t>
            </a:r>
            <a:r>
              <a:rPr lang="el-GR" spc="100" dirty="0">
                <a:solidFill>
                  <a:prstClr val="black"/>
                </a:solidFill>
              </a:rPr>
              <a:t> ο </a:t>
            </a:r>
            <a:r>
              <a:rPr lang="en-US" spc="100" dirty="0">
                <a:solidFill>
                  <a:prstClr val="black"/>
                </a:solidFill>
              </a:rPr>
              <a:t>J. Piaget;</a:t>
            </a:r>
          </a:p>
          <a:p>
            <a:pPr>
              <a:defRPr/>
            </a:pPr>
            <a:endParaRPr lang="el-GR" dirty="0">
              <a:solidFill>
                <a:prstClr val="black"/>
              </a:solidFill>
            </a:endParaRPr>
          </a:p>
        </p:txBody>
      </p:sp>
      <p:sp>
        <p:nvSpPr>
          <p:cNvPr id="12" name="Rectangle 11"/>
          <p:cNvSpPr>
            <a:spLocks noChangeArrowheads="1"/>
          </p:cNvSpPr>
          <p:nvPr/>
        </p:nvSpPr>
        <p:spPr bwMode="auto">
          <a:xfrm>
            <a:off x="1116013" y="1141413"/>
            <a:ext cx="7777162" cy="2228850"/>
          </a:xfrm>
          <a:prstGeom prst="rect">
            <a:avLst/>
          </a:prstGeom>
          <a:noFill/>
          <a:ln w="9525">
            <a:noFill/>
            <a:miter lim="800000"/>
            <a:headEnd/>
            <a:tailEnd/>
          </a:ln>
        </p:spPr>
        <p:txBody>
          <a:bodyPr>
            <a:spAutoFit/>
          </a:bodyPr>
          <a:lstStyle/>
          <a:p>
            <a:pPr>
              <a:lnSpc>
                <a:spcPct val="200000"/>
              </a:lnSpc>
            </a:pPr>
            <a:r>
              <a:rPr lang="el-GR">
                <a:solidFill>
                  <a:srgbClr val="000000"/>
                </a:solidFill>
                <a:latin typeface="Calibri" pitchFamily="34" charset="0"/>
                <a:ea typeface="Calibri" pitchFamily="34" charset="0"/>
                <a:cs typeface="Times New Roman" pitchFamily="18" charset="0"/>
              </a:rPr>
              <a:t>Ως μια </a:t>
            </a:r>
            <a:r>
              <a:rPr lang="el-GR" b="1">
                <a:solidFill>
                  <a:srgbClr val="0070C0"/>
                </a:solidFill>
                <a:latin typeface="Calibri" pitchFamily="34" charset="0"/>
                <a:ea typeface="Calibri" pitchFamily="34" charset="0"/>
                <a:cs typeface="Times New Roman" pitchFamily="18" charset="0"/>
              </a:rPr>
              <a:t>ενεργό διαδικασία δόμησης - αποδόμησης </a:t>
            </a:r>
            <a:r>
              <a:rPr lang="el-GR">
                <a:solidFill>
                  <a:srgbClr val="000000"/>
                </a:solidFill>
                <a:latin typeface="Calibri" pitchFamily="34" charset="0"/>
                <a:ea typeface="Calibri" pitchFamily="34" charset="0"/>
                <a:cs typeface="Times New Roman" pitchFamily="18" charset="0"/>
              </a:rPr>
              <a:t>και </a:t>
            </a:r>
            <a:r>
              <a:rPr lang="el-GR" b="1">
                <a:solidFill>
                  <a:srgbClr val="0070C0"/>
                </a:solidFill>
                <a:latin typeface="Calibri" pitchFamily="34" charset="0"/>
                <a:ea typeface="Calibri" pitchFamily="34" charset="0"/>
                <a:cs typeface="Times New Roman" pitchFamily="18" charset="0"/>
              </a:rPr>
              <a:t>μετασχηματισμού</a:t>
            </a:r>
            <a:r>
              <a:rPr lang="el-GR">
                <a:solidFill>
                  <a:srgbClr val="000000"/>
                </a:solidFill>
                <a:latin typeface="Calibri" pitchFamily="34" charset="0"/>
                <a:ea typeface="Calibri" pitchFamily="34" charset="0"/>
                <a:cs typeface="Times New Roman" pitchFamily="18" charset="0"/>
              </a:rPr>
              <a:t> προσωπικών γνωστικών σχημάτων, τα οποία έχουν προσαρμοστικό χαρακτήρα, αποτελούν τη δυναμική «βάση» για την </a:t>
            </a:r>
            <a:r>
              <a:rPr lang="el-GR" b="1">
                <a:solidFill>
                  <a:srgbClr val="C00000"/>
                </a:solidFill>
                <a:latin typeface="Calibri" pitchFamily="34" charset="0"/>
                <a:ea typeface="Calibri" pitchFamily="34" charset="0"/>
                <a:cs typeface="Times New Roman" pitchFamily="18" charset="0"/>
              </a:rPr>
              <a:t>οικοδόμηση κάθε νέας γνώσης</a:t>
            </a:r>
            <a:r>
              <a:rPr lang="el-GR">
                <a:solidFill>
                  <a:srgbClr val="000000"/>
                </a:solidFill>
                <a:latin typeface="Calibri" pitchFamily="34" charset="0"/>
                <a:ea typeface="Calibri" pitchFamily="34" charset="0"/>
                <a:cs typeface="Times New Roman" pitchFamily="18" charset="0"/>
              </a:rPr>
              <a:t> και είναι προϊόν αλληλεπίδρασης και διαπραγμάτευσης με το κοινωνικό περιβάλλον.</a:t>
            </a:r>
            <a:endParaRPr lang="el-GR">
              <a:solidFill>
                <a:srgbClr val="000000"/>
              </a:solidFill>
              <a:ea typeface="Calibri" pitchFamily="34" charset="0"/>
              <a:cs typeface="Times New Roman" pitchFamily="18" charset="0"/>
            </a:endParaRPr>
          </a:p>
        </p:txBody>
      </p:sp>
      <p:sp>
        <p:nvSpPr>
          <p:cNvPr id="13" name="Right Arrow 12"/>
          <p:cNvSpPr/>
          <p:nvPr/>
        </p:nvSpPr>
        <p:spPr>
          <a:xfrm rot="16200000">
            <a:off x="3970215" y="3669820"/>
            <a:ext cx="879971" cy="287177"/>
          </a:xfrm>
          <a:prstGeom prst="rightArrow">
            <a:avLst/>
          </a:prstGeom>
          <a:blipFill>
            <a:blip r:embed="rId3" cstate="print"/>
            <a:tile tx="0" ty="0" sx="100000" sy="100000" flip="none" algn="tl"/>
          </a:blipFill>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Rectangle 13"/>
          <p:cNvSpPr/>
          <p:nvPr/>
        </p:nvSpPr>
        <p:spPr>
          <a:xfrm rot="16200000">
            <a:off x="-1462881" y="2864644"/>
            <a:ext cx="4040188"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1. Επίδραση στην Παιδαγωγική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29701"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1FB0CD5A-A931-466A-8547-1E5E7891F6F3}"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8F16BB27-FFB1-4ABC-96F8-003397730E3E}" type="slidenum">
              <a:rPr lang="en-US" sz="1400" smtClean="0">
                <a:solidFill>
                  <a:srgbClr val="FFFFFF"/>
                </a:solidFill>
              </a:rPr>
              <a:pPr eaLnBrk="1" hangingPunct="1">
                <a:defRPr/>
              </a:pPr>
              <a:t>21</a:t>
            </a:fld>
            <a:endParaRPr lang="en-US" sz="1400" dirty="0">
              <a:solidFill>
                <a:srgbClr val="FFFFFF"/>
              </a:solidFill>
            </a:endParaRPr>
          </a:p>
        </p:txBody>
      </p:sp>
      <p:sp>
        <p:nvSpPr>
          <p:cNvPr id="11" name="Rectangle 10"/>
          <p:cNvSpPr/>
          <p:nvPr/>
        </p:nvSpPr>
        <p:spPr>
          <a:xfrm rot="16200000">
            <a:off x="-1462881" y="2864644"/>
            <a:ext cx="4040188"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2. Επίδραση στην Εκπαίδευση</a:t>
            </a:r>
          </a:p>
        </p:txBody>
      </p:sp>
      <p:sp>
        <p:nvSpPr>
          <p:cNvPr id="2" name="Rectangle 1"/>
          <p:cNvSpPr/>
          <p:nvPr/>
        </p:nvSpPr>
        <p:spPr>
          <a:xfrm>
            <a:off x="1331913" y="4233863"/>
            <a:ext cx="7058025" cy="831850"/>
          </a:xfrm>
          <a:prstGeom prst="rect">
            <a:avLst/>
          </a:prstGeom>
        </p:spPr>
        <p:txBody>
          <a:bodyPr>
            <a:spAutoFit/>
          </a:bodyPr>
          <a:lstStyle/>
          <a:p>
            <a:pPr>
              <a:defRPr/>
            </a:pPr>
            <a:r>
              <a:rPr lang="el-GR" sz="2400" spc="100" dirty="0"/>
              <a:t>Τελικά ποιόν κονστρουκτιβισμό θεμελίωσε ο</a:t>
            </a:r>
          </a:p>
          <a:p>
            <a:pPr algn="ctr">
              <a:defRPr/>
            </a:pPr>
            <a:r>
              <a:rPr lang="el-GR" sz="2400" spc="100" dirty="0"/>
              <a:t> </a:t>
            </a:r>
            <a:r>
              <a:rPr lang="en-US" sz="2400" spc="100" dirty="0"/>
              <a:t>J. Piaget;</a:t>
            </a:r>
            <a:endParaRPr lang="el-GR" sz="2400" spc="100" dirty="0"/>
          </a:p>
        </p:txBody>
      </p:sp>
      <p:sp>
        <p:nvSpPr>
          <p:cNvPr id="12" name="Right Arrow 11"/>
          <p:cNvSpPr/>
          <p:nvPr/>
        </p:nvSpPr>
        <p:spPr>
          <a:xfrm rot="16200000">
            <a:off x="3970215" y="3229834"/>
            <a:ext cx="879971" cy="287177"/>
          </a:xfrm>
          <a:prstGeom prst="rightArrow">
            <a:avLst/>
          </a:prstGeom>
          <a:blipFill>
            <a:blip r:embed="rId3" cstate="print"/>
            <a:tile tx="0" ty="0" sx="100000" sy="100000" flip="none" algn="tl"/>
          </a:blipFill>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TextBox 2"/>
          <p:cNvSpPr txBox="1"/>
          <p:nvPr/>
        </p:nvSpPr>
        <p:spPr>
          <a:xfrm>
            <a:off x="1608138" y="1995488"/>
            <a:ext cx="5959475" cy="522287"/>
          </a:xfrm>
          <a:prstGeom prst="rect">
            <a:avLst/>
          </a:prstGeom>
          <a:noFill/>
        </p:spPr>
        <p:txBody>
          <a:bodyPr wrap="none">
            <a:spAutoFit/>
          </a:bodyPr>
          <a:lstStyle/>
          <a:p>
            <a:pPr>
              <a:defRPr/>
            </a:pPr>
            <a:r>
              <a:rPr lang="el-GR" sz="2800" b="1" spc="100" dirty="0">
                <a:solidFill>
                  <a:srgbClr val="0070C0"/>
                </a:solidFill>
              </a:rPr>
              <a:t>Το γνωσιακό κονστρουκτιβισμό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0725"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59208648-E050-4B39-A710-DE92FB1D5CB8}"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3F73B221-0C5D-46DD-BA44-FAEE74301A71}" type="slidenum">
              <a:rPr lang="en-US" sz="1400" smtClean="0">
                <a:solidFill>
                  <a:srgbClr val="FFFFFF"/>
                </a:solidFill>
              </a:rPr>
              <a:pPr eaLnBrk="1" hangingPunct="1">
                <a:defRPr/>
              </a:pPr>
              <a:t>22</a:t>
            </a:fld>
            <a:endParaRPr lang="en-US" sz="1400" dirty="0">
              <a:solidFill>
                <a:srgbClr val="FFFFFF"/>
              </a:solidFill>
            </a:endParaRPr>
          </a:p>
        </p:txBody>
      </p:sp>
      <p:sp>
        <p:nvSpPr>
          <p:cNvPr id="11" name="Rectangle 10"/>
          <p:cNvSpPr/>
          <p:nvPr/>
        </p:nvSpPr>
        <p:spPr>
          <a:xfrm rot="16200000">
            <a:off x="-1462881" y="2864644"/>
            <a:ext cx="4040188"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2. Επίδραση στην Εκπαίδευση</a:t>
            </a:r>
          </a:p>
        </p:txBody>
      </p:sp>
      <p:sp>
        <p:nvSpPr>
          <p:cNvPr id="2" name="Rectangle 1"/>
          <p:cNvSpPr/>
          <p:nvPr/>
        </p:nvSpPr>
        <p:spPr>
          <a:xfrm>
            <a:off x="900559" y="4840857"/>
            <a:ext cx="7634288" cy="830262"/>
          </a:xfrm>
          <a:prstGeom prst="rect">
            <a:avLst/>
          </a:prstGeom>
        </p:spPr>
        <p:txBody>
          <a:bodyPr>
            <a:spAutoFit/>
          </a:bodyPr>
          <a:lstStyle/>
          <a:p>
            <a:pPr algn="ctr">
              <a:defRPr/>
            </a:pPr>
            <a:r>
              <a:rPr lang="el-GR" sz="2400" spc="100" dirty="0">
                <a:solidFill>
                  <a:prstClr val="black"/>
                </a:solidFill>
              </a:rPr>
              <a:t>Ποιά ήταν η συμβολή του κονστρουκτιβισμού στην εκπαίδευση;</a:t>
            </a:r>
          </a:p>
        </p:txBody>
      </p:sp>
      <p:sp>
        <p:nvSpPr>
          <p:cNvPr id="12" name="Right Arrow 11"/>
          <p:cNvSpPr/>
          <p:nvPr/>
        </p:nvSpPr>
        <p:spPr>
          <a:xfrm rot="16200000">
            <a:off x="4420241" y="4172442"/>
            <a:ext cx="752385" cy="287177"/>
          </a:xfrm>
          <a:prstGeom prst="rightArrow">
            <a:avLst/>
          </a:prstGeom>
          <a:blipFill>
            <a:blip r:embed="rId3" cstate="print"/>
            <a:tile tx="0" ty="0" sx="100000" sy="100000" flip="none" algn="tl"/>
          </a:blipFill>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 name="TextBox 2"/>
          <p:cNvSpPr txBox="1">
            <a:spLocks noChangeArrowheads="1"/>
          </p:cNvSpPr>
          <p:nvPr/>
        </p:nvSpPr>
        <p:spPr bwMode="auto">
          <a:xfrm>
            <a:off x="900559" y="1621091"/>
            <a:ext cx="8135937" cy="2170113"/>
          </a:xfrm>
          <a:prstGeom prst="rect">
            <a:avLst/>
          </a:prstGeom>
          <a:solidFill>
            <a:schemeClr val="bg1"/>
          </a:solidFill>
          <a:ln w="9525">
            <a:noFill/>
            <a:miter lim="800000"/>
            <a:headEnd/>
            <a:tailEnd/>
          </a:ln>
        </p:spPr>
        <p:txBody>
          <a:bodyPr>
            <a:spAutoFit/>
          </a:bodyPr>
          <a:lstStyle/>
          <a:p>
            <a:pPr>
              <a:lnSpc>
                <a:spcPct val="150000"/>
              </a:lnSpc>
            </a:pPr>
            <a:r>
              <a:rPr lang="el-GR" dirty="0">
                <a:latin typeface="Calibri" pitchFamily="34" charset="0"/>
                <a:cs typeface="Times New Roman" pitchFamily="18" charset="0"/>
              </a:rPr>
              <a:t>Έστρεψε την προσοχή στη σημασία της κατανόησης και της εμπλοκής της προηγούμενης εμπειρίας των μαθητών στη διαδικασία της μάθησης, πάνω στην οποία </a:t>
            </a:r>
            <a:r>
              <a:rPr lang="el-GR" dirty="0">
                <a:solidFill>
                  <a:srgbClr val="0070C0"/>
                </a:solidFill>
                <a:latin typeface="Calibri" pitchFamily="34" charset="0"/>
                <a:cs typeface="Times New Roman" pitchFamily="18" charset="0"/>
              </a:rPr>
              <a:t>ο μαθητής θα πρέπει να έχει περισσότερο </a:t>
            </a:r>
            <a:r>
              <a:rPr lang="el-GR" b="1" dirty="0">
                <a:solidFill>
                  <a:srgbClr val="0070C0"/>
                </a:solidFill>
                <a:latin typeface="Calibri" pitchFamily="34" charset="0"/>
                <a:cs typeface="Times New Roman" pitchFamily="18" charset="0"/>
              </a:rPr>
              <a:t>έλεγχο</a:t>
            </a:r>
            <a:r>
              <a:rPr lang="el-GR" dirty="0">
                <a:solidFill>
                  <a:srgbClr val="0070C0"/>
                </a:solidFill>
                <a:latin typeface="Calibri" pitchFamily="34" charset="0"/>
                <a:cs typeface="Times New Roman" pitchFamily="18" charset="0"/>
              </a:rPr>
              <a:t> και </a:t>
            </a:r>
            <a:r>
              <a:rPr lang="el-GR" b="1" dirty="0">
                <a:solidFill>
                  <a:srgbClr val="0070C0"/>
                </a:solidFill>
                <a:latin typeface="Calibri" pitchFamily="34" charset="0"/>
                <a:cs typeface="Times New Roman" pitchFamily="18" charset="0"/>
              </a:rPr>
              <a:t>ενεργό ρόλο</a:t>
            </a:r>
            <a:r>
              <a:rPr lang="el-GR" dirty="0">
                <a:latin typeface="Calibri" pitchFamily="34" charset="0"/>
                <a:cs typeface="Times New Roman" pitchFamily="18" charset="0"/>
              </a:rPr>
              <a:t>, αμφισβήτησε την ορθότητα της γνώσης οποιασδήποτε αυθεντίας, </a:t>
            </a:r>
            <a:r>
              <a:rPr lang="el-GR" b="1" dirty="0">
                <a:solidFill>
                  <a:srgbClr val="C00000"/>
                </a:solidFill>
                <a:latin typeface="Calibri" pitchFamily="34" charset="0"/>
                <a:cs typeface="Times New Roman" pitchFamily="18" charset="0"/>
              </a:rPr>
              <a:t>εισήγαγε</a:t>
            </a:r>
            <a:r>
              <a:rPr lang="el-GR" dirty="0">
                <a:latin typeface="Calibri" pitchFamily="34" charset="0"/>
                <a:cs typeface="Times New Roman" pitchFamily="18" charset="0"/>
              </a:rPr>
              <a:t> περισσότερο </a:t>
            </a:r>
            <a:r>
              <a:rPr lang="el-GR" b="1" dirty="0" err="1">
                <a:solidFill>
                  <a:srgbClr val="0070C0"/>
                </a:solidFill>
                <a:latin typeface="Calibri" pitchFamily="34" charset="0"/>
                <a:cs typeface="Times New Roman" pitchFamily="18" charset="0"/>
              </a:rPr>
              <a:t>μαθητοκεντρικά</a:t>
            </a:r>
            <a:r>
              <a:rPr lang="el-GR" b="1" dirty="0">
                <a:solidFill>
                  <a:srgbClr val="0070C0"/>
                </a:solidFill>
                <a:latin typeface="Calibri" pitchFamily="34" charset="0"/>
                <a:cs typeface="Times New Roman" pitchFamily="18" charset="0"/>
              </a:rPr>
              <a:t> μοντέλα διδασκαλίας</a:t>
            </a:r>
            <a:r>
              <a:rPr lang="en-US" b="1" dirty="0">
                <a:solidFill>
                  <a:srgbClr val="0070C0"/>
                </a:solidFill>
                <a:latin typeface="Calibri" pitchFamily="34" charset="0"/>
                <a:cs typeface="Times New Roman" pitchFamily="18" charset="0"/>
              </a:rPr>
              <a:t> </a:t>
            </a:r>
            <a:r>
              <a:rPr lang="el-GR" b="1" dirty="0">
                <a:solidFill>
                  <a:srgbClr val="0070C0"/>
                </a:solidFill>
                <a:latin typeface="Calibri" pitchFamily="34" charset="0"/>
                <a:cs typeface="Times New Roman" pitchFamily="18" charset="0"/>
              </a:rPr>
              <a:t>και την </a:t>
            </a:r>
            <a:r>
              <a:rPr lang="el-GR" b="1" dirty="0" err="1">
                <a:solidFill>
                  <a:srgbClr val="0070C0"/>
                </a:solidFill>
                <a:latin typeface="Calibri" pitchFamily="34" charset="0"/>
                <a:cs typeface="Times New Roman" pitchFamily="18" charset="0"/>
              </a:rPr>
              <a:t>ανακαλυπτική</a:t>
            </a:r>
            <a:r>
              <a:rPr lang="el-GR" b="1" dirty="0">
                <a:solidFill>
                  <a:srgbClr val="0070C0"/>
                </a:solidFill>
                <a:latin typeface="Calibri" pitchFamily="34" charset="0"/>
                <a:cs typeface="Times New Roman" pitchFamily="18" charset="0"/>
              </a:rPr>
              <a:t> μάθηση.</a:t>
            </a:r>
            <a:endParaRPr lang="el-GR"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787900" y="1268413"/>
            <a:ext cx="3960813" cy="37147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Μάθηση</a:t>
            </a:r>
          </a:p>
          <a:p>
            <a:pPr algn="ctr">
              <a:defRPr/>
            </a:pPr>
            <a:endParaRPr lang="el-GR" sz="2400" dirty="0"/>
          </a:p>
          <a:p>
            <a:pPr algn="ctr">
              <a:defRPr/>
            </a:pPr>
            <a:endParaRPr lang="el-GR" sz="2400" dirty="0"/>
          </a:p>
          <a:p>
            <a:pPr algn="ctr">
              <a:defRPr/>
            </a:pPr>
            <a:endParaRPr lang="el-GR" sz="2400" dirty="0"/>
          </a:p>
          <a:p>
            <a:pPr algn="ctr">
              <a:defRPr/>
            </a:pPr>
            <a:endParaRPr lang="el-GR" sz="2400" dirty="0"/>
          </a:p>
          <a:p>
            <a:pPr algn="ctr">
              <a:defRPr/>
            </a:pPr>
            <a:endParaRPr lang="el-GR" sz="2400" dirty="0"/>
          </a:p>
          <a:p>
            <a:pPr algn="ctr">
              <a:defRPr/>
            </a:pPr>
            <a:endParaRPr lang="el-GR" sz="2400" dirty="0"/>
          </a:p>
          <a:p>
            <a:pPr algn="ctr">
              <a:defRPr/>
            </a:pPr>
            <a:endParaRPr lang="el-GR" sz="2400" dirty="0"/>
          </a:p>
        </p:txBody>
      </p:sp>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1750"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B7F6E659-6CAE-427B-B735-28BC703FDE84}"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FCB69D7F-0352-4105-9E1E-ED5FDA4BC7E4}" type="slidenum">
              <a:rPr lang="en-US" sz="1400" smtClean="0">
                <a:solidFill>
                  <a:srgbClr val="FFFFFF"/>
                </a:solidFill>
              </a:rPr>
              <a:pPr eaLnBrk="1" hangingPunct="1">
                <a:defRPr/>
              </a:pPr>
              <a:t>23</a:t>
            </a:fld>
            <a:endParaRPr lang="en-US" sz="1400" dirty="0">
              <a:solidFill>
                <a:srgbClr val="FFFFFF"/>
              </a:solidFill>
            </a:endParaRPr>
          </a:p>
        </p:txBody>
      </p:sp>
      <p:sp>
        <p:nvSpPr>
          <p:cNvPr id="11" name="Rectangle 10"/>
          <p:cNvSpPr/>
          <p:nvPr/>
        </p:nvSpPr>
        <p:spPr>
          <a:xfrm rot="16200000">
            <a:off x="-1462881" y="2864644"/>
            <a:ext cx="4040188"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2. Επίδραση στην Εκπαίδευση</a:t>
            </a:r>
          </a:p>
        </p:txBody>
      </p:sp>
      <p:sp>
        <p:nvSpPr>
          <p:cNvPr id="12" name="Right Arrow 11"/>
          <p:cNvSpPr/>
          <p:nvPr/>
        </p:nvSpPr>
        <p:spPr>
          <a:xfrm>
            <a:off x="3310205" y="2826232"/>
            <a:ext cx="1350903" cy="533392"/>
          </a:xfrm>
          <a:prstGeom prst="rightArrow">
            <a:avLst/>
          </a:prstGeom>
          <a:blipFill>
            <a:blip r:embed="rId3" cstate="print"/>
            <a:tile tx="0" ty="0" sx="100000" sy="100000" flip="none" algn="tl"/>
          </a:blipFill>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 name="Oval 3"/>
          <p:cNvSpPr/>
          <p:nvPr/>
        </p:nvSpPr>
        <p:spPr>
          <a:xfrm>
            <a:off x="1027113" y="2552700"/>
            <a:ext cx="2160587" cy="10795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Ανάπτυξη</a:t>
            </a:r>
          </a:p>
        </p:txBody>
      </p:sp>
      <p:sp>
        <p:nvSpPr>
          <p:cNvPr id="6" name="Oval 5"/>
          <p:cNvSpPr/>
          <p:nvPr/>
        </p:nvSpPr>
        <p:spPr>
          <a:xfrm>
            <a:off x="5449888" y="3586163"/>
            <a:ext cx="2736850" cy="102711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Ενεργή αναδόμηση</a:t>
            </a:r>
          </a:p>
        </p:txBody>
      </p:sp>
      <p:sp>
        <p:nvSpPr>
          <p:cNvPr id="18" name="Oval 17"/>
          <p:cNvSpPr/>
          <p:nvPr/>
        </p:nvSpPr>
        <p:spPr>
          <a:xfrm>
            <a:off x="5449887" y="2065338"/>
            <a:ext cx="2943223" cy="102711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αυτορρύθμιση</a:t>
            </a:r>
          </a:p>
        </p:txBody>
      </p:sp>
      <p:sp>
        <p:nvSpPr>
          <p:cNvPr id="5" name="TextBox 4"/>
          <p:cNvSpPr txBox="1"/>
          <p:nvPr/>
        </p:nvSpPr>
        <p:spPr>
          <a:xfrm>
            <a:off x="5573713" y="3125788"/>
            <a:ext cx="2597150" cy="369887"/>
          </a:xfrm>
          <a:prstGeom prst="rect">
            <a:avLst/>
          </a:prstGeom>
          <a:noFill/>
        </p:spPr>
        <p:txBody>
          <a:bodyPr>
            <a:spAutoFit/>
          </a:bodyPr>
          <a:lstStyle/>
          <a:p>
            <a:pPr>
              <a:defRPr/>
            </a:pPr>
            <a:r>
              <a:rPr lang="el-GR" spc="100" dirty="0">
                <a:solidFill>
                  <a:srgbClr val="FFFF00"/>
                </a:solidFill>
              </a:rPr>
              <a:t>πραγματοποιείται με:</a:t>
            </a:r>
          </a:p>
        </p:txBody>
      </p:sp>
      <p:sp>
        <p:nvSpPr>
          <p:cNvPr id="8" name="Oval 7"/>
          <p:cNvSpPr/>
          <p:nvPr/>
        </p:nvSpPr>
        <p:spPr>
          <a:xfrm>
            <a:off x="1763713" y="1352550"/>
            <a:ext cx="2598737" cy="768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t>ενίσχυση</a:t>
            </a:r>
          </a:p>
        </p:txBody>
      </p:sp>
      <p:cxnSp>
        <p:nvCxnSpPr>
          <p:cNvPr id="15" name="Straight Connector 14"/>
          <p:cNvCxnSpPr/>
          <p:nvPr/>
        </p:nvCxnSpPr>
        <p:spPr>
          <a:xfrm>
            <a:off x="1979613" y="1268413"/>
            <a:ext cx="2141537" cy="93662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1979613" y="1268413"/>
            <a:ext cx="2141537" cy="936625"/>
          </a:xfrm>
          <a:prstGeom prst="line">
            <a:avLst/>
          </a:prstGeom>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6" grpId="0" animBg="1"/>
      <p:bldP spid="18" grpId="0" animBg="1"/>
      <p:bldP spid="5"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2123728" y="1340768"/>
            <a:ext cx="6663114" cy="3057822"/>
          </a:xfrm>
          <a:prstGeom prst="rect">
            <a:avLst/>
          </a:prstGeom>
        </p:spPr>
        <p:txBody>
          <a:bodyPr anchor="b">
            <a:scene3d>
              <a:camera prst="orthographicFront"/>
              <a:lightRig rig="soft" dir="t"/>
            </a:scene3d>
            <a:sp3d prstMaterial="softEdge">
              <a:bevelT w="25400" h="25400"/>
            </a:sp3d>
          </a:bodyPr>
          <a:lstStyle/>
          <a:p>
            <a:pPr fontAlgn="auto">
              <a:lnSpc>
                <a:spcPct val="150000"/>
              </a:lnSpc>
              <a:spcAft>
                <a:spcPts val="0"/>
              </a:spcAft>
              <a:buClr>
                <a:srgbClr val="7030A0"/>
              </a:buClr>
              <a:defRPr/>
            </a:pPr>
            <a:r>
              <a:rPr lang="en-US" sz="2000" b="1" dirty="0">
                <a:solidFill>
                  <a:srgbClr val="7030A0"/>
                </a:solidFill>
                <a:effectLst>
                  <a:outerShdw blurRad="31750" dist="25400" dir="5400000" algn="tl" rotWithShape="0">
                    <a:srgbClr val="000000">
                      <a:alpha val="25000"/>
                    </a:srgbClr>
                  </a:outerShdw>
                </a:effectLst>
              </a:rPr>
              <a:t>Lev </a:t>
            </a:r>
            <a:r>
              <a:rPr lang="en-US" sz="2000" b="1" dirty="0" err="1">
                <a:solidFill>
                  <a:srgbClr val="7030A0"/>
                </a:solidFill>
                <a:effectLst>
                  <a:outerShdw blurRad="31750" dist="25400" dir="5400000" algn="tl" rotWithShape="0">
                    <a:srgbClr val="000000">
                      <a:alpha val="25000"/>
                    </a:srgbClr>
                  </a:outerShdw>
                </a:effectLst>
              </a:rPr>
              <a:t>Vygotsky</a:t>
            </a:r>
            <a:r>
              <a:rPr lang="en-US" sz="2000" b="1" dirty="0">
                <a:solidFill>
                  <a:srgbClr val="7030A0"/>
                </a:solidFill>
                <a:effectLst>
                  <a:outerShdw blurRad="31750" dist="25400" dir="5400000" algn="tl" rotWithShape="0">
                    <a:srgbClr val="000000">
                      <a:alpha val="25000"/>
                    </a:srgbClr>
                  </a:outerShdw>
                </a:effectLst>
              </a:rPr>
              <a:t> versus J. Piaget </a:t>
            </a:r>
            <a:br>
              <a:rPr lang="el-GR" sz="2000" b="1" dirty="0">
                <a:solidFill>
                  <a:srgbClr val="FFC000"/>
                </a:solidFill>
                <a:effectLst>
                  <a:outerShdw blurRad="31750" dist="25400" dir="5400000" algn="tl" rotWithShape="0">
                    <a:srgbClr val="000000">
                      <a:alpha val="25000"/>
                    </a:srgbClr>
                  </a:outerShdw>
                </a:effectLst>
              </a:rPr>
            </a:br>
            <a:endParaRPr lang="el-GR" sz="2000" b="1" dirty="0">
              <a:solidFill>
                <a:srgbClr val="00B0F0"/>
              </a:solidFill>
              <a:effectLst>
                <a:outerShdw blurRad="31750" dist="25400" dir="5400000" algn="tl" rotWithShape="0">
                  <a:srgbClr val="000000">
                    <a:alpha val="25000"/>
                  </a:srgbClr>
                </a:outerShdw>
              </a:effectLst>
            </a:endParaRPr>
          </a:p>
          <a:p>
            <a:pPr marL="514350" indent="-514350" fontAlgn="auto">
              <a:lnSpc>
                <a:spcPct val="150000"/>
              </a:lnSpc>
              <a:spcAft>
                <a:spcPts val="0"/>
              </a:spcAft>
              <a:buClr>
                <a:srgbClr val="7030A0"/>
              </a:buClr>
              <a:buFont typeface="+mj-lt"/>
              <a:buAutoNum type="arabicPeriod"/>
              <a:defRPr/>
            </a:pPr>
            <a:r>
              <a:rPr lang="el-GR" sz="2000" b="1" dirty="0">
                <a:solidFill>
                  <a:srgbClr val="FFC000"/>
                </a:solidFill>
                <a:effectLst>
                  <a:outerShdw blurRad="31750" dist="25400" dir="5400000" algn="tl" rotWithShape="0">
                    <a:srgbClr val="000000">
                      <a:alpha val="25000"/>
                    </a:srgbClr>
                  </a:outerShdw>
                </a:effectLst>
              </a:rPr>
              <a:t>Ο </a:t>
            </a:r>
            <a:r>
              <a:rPr lang="en-US" sz="2000" b="1" dirty="0">
                <a:solidFill>
                  <a:srgbClr val="FFC000"/>
                </a:solidFill>
                <a:effectLst>
                  <a:outerShdw blurRad="31750" dist="25400" dir="5400000" algn="tl" rotWithShape="0">
                    <a:srgbClr val="000000">
                      <a:alpha val="25000"/>
                    </a:srgbClr>
                  </a:outerShdw>
                </a:effectLst>
              </a:rPr>
              <a:t>J. Piaget </a:t>
            </a:r>
            <a:r>
              <a:rPr lang="el-GR" sz="2000" b="1" dirty="0">
                <a:solidFill>
                  <a:srgbClr val="FFC000"/>
                </a:solidFill>
                <a:effectLst>
                  <a:outerShdw blurRad="31750" dist="25400" dir="5400000" algn="tl" rotWithShape="0">
                    <a:srgbClr val="000000">
                      <a:alpha val="25000"/>
                    </a:srgbClr>
                  </a:outerShdw>
                </a:effectLst>
              </a:rPr>
              <a:t>δεν έλαβε υπόψη του την </a:t>
            </a:r>
            <a:r>
              <a:rPr lang="el-GR" sz="2000" b="1" dirty="0">
                <a:solidFill>
                  <a:srgbClr val="0070C0"/>
                </a:solidFill>
                <a:effectLst>
                  <a:outerShdw blurRad="31750" dist="25400" dir="5400000" algn="tl" rotWithShape="0">
                    <a:srgbClr val="000000">
                      <a:alpha val="25000"/>
                    </a:srgbClr>
                  </a:outerShdw>
                </a:effectLst>
              </a:rPr>
              <a:t>επίδραση της γλώσσας</a:t>
            </a:r>
            <a:r>
              <a:rPr lang="el-GR" sz="2000" b="1" dirty="0">
                <a:solidFill>
                  <a:srgbClr val="FFC000"/>
                </a:solidFill>
                <a:effectLst>
                  <a:outerShdw blurRad="31750" dist="25400" dir="5400000" algn="tl" rotWithShape="0">
                    <a:srgbClr val="000000">
                      <a:alpha val="25000"/>
                    </a:srgbClr>
                  </a:outerShdw>
                </a:effectLst>
              </a:rPr>
              <a:t> και την εξέλιξή της.</a:t>
            </a:r>
          </a:p>
          <a:p>
            <a:pPr marL="514350" indent="-514350" fontAlgn="auto">
              <a:lnSpc>
                <a:spcPct val="150000"/>
              </a:lnSpc>
              <a:spcAft>
                <a:spcPts val="0"/>
              </a:spcAft>
              <a:buClr>
                <a:srgbClr val="7030A0"/>
              </a:buClr>
              <a:buFont typeface="+mj-lt"/>
              <a:buAutoNum type="arabicPeriod"/>
              <a:defRPr/>
            </a:pPr>
            <a:r>
              <a:rPr lang="el-GR" sz="2000" b="1" dirty="0">
                <a:solidFill>
                  <a:srgbClr val="FFC000"/>
                </a:solidFill>
                <a:effectLst>
                  <a:outerShdw blurRad="31750" dist="25400" dir="5400000" algn="tl" rotWithShape="0">
                    <a:srgbClr val="000000">
                      <a:alpha val="25000"/>
                    </a:srgbClr>
                  </a:outerShdw>
                </a:effectLst>
              </a:rPr>
              <a:t>Ο διαχωρισμός των παιδιών σε </a:t>
            </a:r>
            <a:r>
              <a:rPr lang="el-GR" sz="2000" b="1" dirty="0">
                <a:solidFill>
                  <a:srgbClr val="C00000"/>
                </a:solidFill>
                <a:effectLst>
                  <a:outerShdw blurRad="31750" dist="25400" dir="5400000" algn="tl" rotWithShape="0">
                    <a:srgbClr val="000000">
                      <a:alpha val="25000"/>
                    </a:srgbClr>
                  </a:outerShdw>
                </a:effectLst>
              </a:rPr>
              <a:t>αυστηρά ηλικιακά στάδια</a:t>
            </a:r>
            <a:r>
              <a:rPr lang="el-GR" sz="2000" b="1" dirty="0">
                <a:solidFill>
                  <a:srgbClr val="FFC000"/>
                </a:solidFill>
                <a:effectLst>
                  <a:outerShdw blurRad="31750" dist="25400" dir="5400000" algn="tl" rotWithShape="0">
                    <a:srgbClr val="000000">
                      <a:alpha val="25000"/>
                    </a:srgbClr>
                  </a:outerShdw>
                </a:effectLst>
              </a:rPr>
              <a:t> δεν είναι πάντα ακριβής. </a:t>
            </a: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33798"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6CD29A06-566D-47A3-AF48-B7AAEF3EE83D}"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CA320057-F2EE-405E-AA53-EAD7C62E987F}" type="slidenum">
              <a:rPr lang="en-US" sz="1400" smtClean="0">
                <a:solidFill>
                  <a:srgbClr val="FFFFFF"/>
                </a:solidFill>
              </a:rPr>
              <a:pPr eaLnBrk="1" hangingPunct="1">
                <a:defRPr/>
              </a:pPr>
              <a:t>24</a:t>
            </a:fld>
            <a:endParaRPr lang="en-US" sz="1400" dirty="0">
              <a:solidFill>
                <a:srgbClr val="FFFFFF"/>
              </a:solidFill>
            </a:endParaRPr>
          </a:p>
        </p:txBody>
      </p:sp>
      <p:sp>
        <p:nvSpPr>
          <p:cNvPr id="11" name="Rectangle 10"/>
          <p:cNvSpPr/>
          <p:nvPr/>
        </p:nvSpPr>
        <p:spPr>
          <a:xfrm rot="16200000">
            <a:off x="-1490662" y="2827338"/>
            <a:ext cx="4038600"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3. Κριτική των θεωριών  του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1983999" y="1916832"/>
            <a:ext cx="6663114" cy="3705895"/>
          </a:xfrm>
          <a:prstGeom prst="rect">
            <a:avLst/>
          </a:prstGeom>
        </p:spPr>
        <p:txBody>
          <a:bodyPr anchor="b">
            <a:scene3d>
              <a:camera prst="orthographicFront"/>
              <a:lightRig rig="soft" dir="t"/>
            </a:scene3d>
            <a:sp3d prstMaterial="softEdge">
              <a:bevelT w="25400" h="25400"/>
            </a:sp3d>
          </a:bodyPr>
          <a:lstStyle/>
          <a:p>
            <a:pPr fontAlgn="auto">
              <a:lnSpc>
                <a:spcPct val="150000"/>
              </a:lnSpc>
              <a:spcAft>
                <a:spcPts val="0"/>
              </a:spcAft>
              <a:buClr>
                <a:srgbClr val="7030A0"/>
              </a:buClr>
              <a:defRPr/>
            </a:pPr>
            <a:r>
              <a:rPr lang="el-GR" sz="2000" b="1" dirty="0">
                <a:solidFill>
                  <a:srgbClr val="7030A0"/>
                </a:solidFill>
                <a:effectLst>
                  <a:outerShdw blurRad="31750" dist="25400" dir="5400000" algn="tl" rotWithShape="0">
                    <a:srgbClr val="000000">
                      <a:alpha val="25000"/>
                    </a:srgbClr>
                  </a:outerShdw>
                </a:effectLst>
              </a:rPr>
              <a:t>Κριτική</a:t>
            </a:r>
            <a:br>
              <a:rPr lang="el-GR" sz="2000" b="1" dirty="0">
                <a:solidFill>
                  <a:srgbClr val="FFC000"/>
                </a:solidFill>
                <a:effectLst>
                  <a:outerShdw blurRad="31750" dist="25400" dir="5400000" algn="tl" rotWithShape="0">
                    <a:srgbClr val="000000">
                      <a:alpha val="25000"/>
                    </a:srgbClr>
                  </a:outerShdw>
                </a:effectLst>
              </a:rPr>
            </a:br>
            <a:endParaRPr lang="el-GR" sz="2000" b="1" dirty="0">
              <a:solidFill>
                <a:srgbClr val="00B0F0"/>
              </a:solidFill>
              <a:effectLst>
                <a:outerShdw blurRad="31750" dist="25400" dir="5400000" algn="tl" rotWithShape="0">
                  <a:srgbClr val="000000">
                    <a:alpha val="25000"/>
                  </a:srgbClr>
                </a:outerShdw>
              </a:effectLst>
            </a:endParaRPr>
          </a:p>
          <a:p>
            <a:pPr marL="457200" indent="-457200" fontAlgn="auto">
              <a:lnSpc>
                <a:spcPct val="150000"/>
              </a:lnSpc>
              <a:spcAft>
                <a:spcPts val="0"/>
              </a:spcAft>
              <a:buClr>
                <a:srgbClr val="7030A0"/>
              </a:buClr>
              <a:buFont typeface="+mj-lt"/>
              <a:buAutoNum type="arabicPeriod"/>
              <a:defRPr/>
            </a:pPr>
            <a:r>
              <a:rPr lang="el-GR" sz="2000" b="1" dirty="0">
                <a:solidFill>
                  <a:srgbClr val="0070C0"/>
                </a:solidFill>
                <a:effectLst>
                  <a:outerShdw blurRad="31750" dist="25400" dir="5400000" algn="tl" rotWithShape="0">
                    <a:srgbClr val="000000">
                      <a:alpha val="25000"/>
                    </a:srgbClr>
                  </a:outerShdw>
                </a:effectLst>
              </a:rPr>
              <a:t>Το ερευνητικό </a:t>
            </a:r>
            <a:r>
              <a:rPr lang="el-GR" sz="2000" b="1" dirty="0">
                <a:solidFill>
                  <a:schemeClr val="accent2">
                    <a:lumMod val="75000"/>
                  </a:schemeClr>
                </a:solidFill>
                <a:effectLst>
                  <a:outerShdw blurRad="31750" dist="25400" dir="5400000" algn="tl" rotWithShape="0">
                    <a:srgbClr val="000000">
                      <a:alpha val="25000"/>
                    </a:srgbClr>
                  </a:outerShdw>
                </a:effectLst>
              </a:rPr>
              <a:t>δείγμα</a:t>
            </a:r>
            <a:r>
              <a:rPr lang="el-GR" sz="2000" b="1" dirty="0">
                <a:solidFill>
                  <a:srgbClr val="0070C0"/>
                </a:solidFill>
                <a:effectLst>
                  <a:outerShdw blurRad="31750" dist="25400" dir="5400000" algn="tl" rotWithShape="0">
                    <a:srgbClr val="000000">
                      <a:alpha val="25000"/>
                    </a:srgbClr>
                  </a:outerShdw>
                </a:effectLst>
              </a:rPr>
              <a:t> ήταν πολύ </a:t>
            </a:r>
            <a:r>
              <a:rPr lang="el-GR" sz="2000" b="1" dirty="0">
                <a:solidFill>
                  <a:schemeClr val="accent2">
                    <a:lumMod val="75000"/>
                  </a:schemeClr>
                </a:solidFill>
                <a:effectLst>
                  <a:outerShdw blurRad="31750" dist="25400" dir="5400000" algn="tl" rotWithShape="0">
                    <a:srgbClr val="000000">
                      <a:alpha val="25000"/>
                    </a:srgbClr>
                  </a:outerShdw>
                </a:effectLst>
              </a:rPr>
              <a:t>μικρό και περιελάβανε τα παιδιά του</a:t>
            </a:r>
            <a:r>
              <a:rPr lang="el-GR" sz="2000" b="1" dirty="0">
                <a:solidFill>
                  <a:srgbClr val="0070C0"/>
                </a:solidFill>
                <a:effectLst>
                  <a:outerShdw blurRad="31750" dist="25400" dir="5400000" algn="tl" rotWithShape="0">
                    <a:srgbClr val="000000">
                      <a:alpha val="25000"/>
                    </a:srgbClr>
                  </a:outerShdw>
                </a:effectLst>
              </a:rPr>
              <a:t>.</a:t>
            </a:r>
            <a:r>
              <a:rPr lang="en-US" sz="2000" b="1" dirty="0">
                <a:solidFill>
                  <a:srgbClr val="0070C0"/>
                </a:solidFill>
                <a:effectLst>
                  <a:outerShdw blurRad="31750" dist="25400" dir="5400000" algn="tl" rotWithShape="0">
                    <a:srgbClr val="000000">
                      <a:alpha val="25000"/>
                    </a:srgbClr>
                  </a:outerShdw>
                </a:effectLst>
              </a:rPr>
              <a:t> </a:t>
            </a:r>
            <a:endParaRPr lang="el-GR" sz="2000" b="1" dirty="0">
              <a:solidFill>
                <a:srgbClr val="0070C0"/>
              </a:solidFill>
              <a:effectLst>
                <a:outerShdw blurRad="31750" dist="25400" dir="5400000" algn="tl" rotWithShape="0">
                  <a:srgbClr val="000000">
                    <a:alpha val="25000"/>
                  </a:srgbClr>
                </a:outerShdw>
              </a:effectLst>
            </a:endParaRPr>
          </a:p>
          <a:p>
            <a:pPr marL="457200" indent="-457200" fontAlgn="auto">
              <a:lnSpc>
                <a:spcPct val="150000"/>
              </a:lnSpc>
              <a:spcAft>
                <a:spcPts val="0"/>
              </a:spcAft>
              <a:buClr>
                <a:srgbClr val="7030A0"/>
              </a:buClr>
              <a:buFont typeface="+mj-lt"/>
              <a:buAutoNum type="arabicPeriod"/>
              <a:defRPr/>
            </a:pPr>
            <a:endParaRPr lang="el-GR" sz="2000" b="1" dirty="0">
              <a:solidFill>
                <a:srgbClr val="0070C0"/>
              </a:solidFill>
              <a:effectLst>
                <a:outerShdw blurRad="31750" dist="25400" dir="5400000" algn="tl" rotWithShape="0">
                  <a:srgbClr val="000000">
                    <a:alpha val="25000"/>
                  </a:srgbClr>
                </a:outerShdw>
              </a:effectLst>
            </a:endParaRPr>
          </a:p>
          <a:p>
            <a:pPr marL="457200" indent="-457200" fontAlgn="auto">
              <a:lnSpc>
                <a:spcPct val="150000"/>
              </a:lnSpc>
              <a:spcAft>
                <a:spcPts val="0"/>
              </a:spcAft>
              <a:buClr>
                <a:srgbClr val="7030A0"/>
              </a:buClr>
              <a:buFont typeface="+mj-lt"/>
              <a:buAutoNum type="arabicPeriod"/>
              <a:defRPr/>
            </a:pPr>
            <a:r>
              <a:rPr lang="el-GR" sz="2000" b="1" dirty="0">
                <a:solidFill>
                  <a:srgbClr val="0070C0"/>
                </a:solidFill>
                <a:effectLst>
                  <a:outerShdw blurRad="31750" dist="25400" dir="5400000" algn="tl" rotWithShape="0">
                    <a:srgbClr val="000000">
                      <a:alpha val="25000"/>
                    </a:srgbClr>
                  </a:outerShdw>
                </a:effectLst>
              </a:rPr>
              <a:t>Παρά τις ριζοσπαστικές για την εποχή παρατηρήσεις πρόσφατες έρευνες υποδηλώνουν ότι, </a:t>
            </a:r>
            <a:r>
              <a:rPr lang="el-GR" sz="2000" b="1" u="sng" dirty="0">
                <a:solidFill>
                  <a:srgbClr val="0070C0"/>
                </a:solidFill>
                <a:effectLst>
                  <a:outerShdw blurRad="31750" dist="25400" dir="5400000" algn="tl" rotWithShape="0">
                    <a:srgbClr val="000000">
                      <a:alpha val="25000"/>
                    </a:srgbClr>
                  </a:outerShdw>
                </a:effectLst>
              </a:rPr>
              <a:t>σε κάποια σημεία</a:t>
            </a:r>
            <a:r>
              <a:rPr lang="el-GR" sz="2000" b="1" dirty="0">
                <a:solidFill>
                  <a:srgbClr val="0070C0"/>
                </a:solidFill>
                <a:effectLst>
                  <a:outerShdw blurRad="31750" dist="25400" dir="5400000" algn="tl" rotWithShape="0">
                    <a:srgbClr val="000000">
                      <a:alpha val="25000"/>
                    </a:srgbClr>
                  </a:outerShdw>
                </a:effectLst>
              </a:rPr>
              <a:t>, ο</a:t>
            </a:r>
            <a:r>
              <a:rPr lang="en-US" sz="2000" b="1" dirty="0">
                <a:solidFill>
                  <a:srgbClr val="0070C0"/>
                </a:solidFill>
                <a:effectLst>
                  <a:outerShdw blurRad="31750" dist="25400" dir="5400000" algn="tl" rotWithShape="0">
                    <a:srgbClr val="000000">
                      <a:alpha val="25000"/>
                    </a:srgbClr>
                  </a:outerShdw>
                </a:effectLst>
              </a:rPr>
              <a:t> Piaget </a:t>
            </a:r>
            <a:r>
              <a:rPr lang="el-GR" sz="2000" b="1" dirty="0">
                <a:solidFill>
                  <a:schemeClr val="accent2">
                    <a:lumMod val="75000"/>
                  </a:schemeClr>
                </a:solidFill>
                <a:effectLst>
                  <a:outerShdw blurRad="31750" dist="25400" dir="5400000" algn="tl" rotWithShape="0">
                    <a:srgbClr val="000000">
                      <a:alpha val="25000"/>
                    </a:srgbClr>
                  </a:outerShdw>
                </a:effectLst>
              </a:rPr>
              <a:t>υποτίμησε τις ικανότητες των παιδιών</a:t>
            </a:r>
            <a:r>
              <a:rPr lang="el-GR" sz="2000" b="1" dirty="0">
                <a:solidFill>
                  <a:srgbClr val="0070C0"/>
                </a:solidFill>
                <a:effectLst>
                  <a:outerShdw blurRad="31750" dist="25400" dir="5400000" algn="tl" rotWithShape="0">
                    <a:srgbClr val="000000">
                      <a:alpha val="25000"/>
                    </a:srgbClr>
                  </a:outerShdw>
                </a:effectLst>
              </a:rPr>
              <a:t>.</a:t>
            </a: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34822"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98DBD9DA-F1F0-446B-BD4D-1493AF0FB47B}"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4D9CD227-1941-434F-8715-571CE7A920C5}" type="slidenum">
              <a:rPr lang="en-US" sz="1400" smtClean="0">
                <a:solidFill>
                  <a:srgbClr val="FFFFFF"/>
                </a:solidFill>
              </a:rPr>
              <a:pPr eaLnBrk="1" hangingPunct="1">
                <a:defRPr/>
              </a:pPr>
              <a:t>25</a:t>
            </a:fld>
            <a:endParaRPr lang="en-US" sz="1400" dirty="0">
              <a:solidFill>
                <a:srgbClr val="FFFFFF"/>
              </a:solidFill>
            </a:endParaRPr>
          </a:p>
        </p:txBody>
      </p:sp>
      <p:sp>
        <p:nvSpPr>
          <p:cNvPr id="11" name="Rectangle 10"/>
          <p:cNvSpPr/>
          <p:nvPr/>
        </p:nvSpPr>
        <p:spPr>
          <a:xfrm rot="16200000">
            <a:off x="-1490662" y="2827338"/>
            <a:ext cx="4038600"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3. Κριτική των θεωριών  του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2123728" y="1484784"/>
            <a:ext cx="6663114" cy="3273846"/>
          </a:xfrm>
          <a:prstGeom prst="rect">
            <a:avLst/>
          </a:prstGeom>
        </p:spPr>
        <p:txBody>
          <a:bodyPr anchor="b">
            <a:scene3d>
              <a:camera prst="orthographicFront"/>
              <a:lightRig rig="soft" dir="t"/>
            </a:scene3d>
            <a:sp3d prstMaterial="softEdge">
              <a:bevelT w="25400" h="25400"/>
            </a:sp3d>
          </a:bodyPr>
          <a:lstStyle/>
          <a:p>
            <a:pPr fontAlgn="auto">
              <a:lnSpc>
                <a:spcPct val="150000"/>
              </a:lnSpc>
              <a:spcAft>
                <a:spcPts val="0"/>
              </a:spcAft>
              <a:buClr>
                <a:srgbClr val="7030A0"/>
              </a:buClr>
              <a:defRPr/>
            </a:pPr>
            <a:r>
              <a:rPr lang="en-US" sz="2000" b="1" dirty="0" err="1">
                <a:solidFill>
                  <a:srgbClr val="7030A0"/>
                </a:solidFill>
                <a:effectLst>
                  <a:outerShdw blurRad="31750" dist="25400" dir="5400000" algn="tl" rotWithShape="0">
                    <a:srgbClr val="000000">
                      <a:alpha val="25000"/>
                    </a:srgbClr>
                  </a:outerShdw>
                </a:effectLst>
              </a:rPr>
              <a:t>Kalantzis</a:t>
            </a:r>
            <a:r>
              <a:rPr lang="en-US" sz="2000" b="1" dirty="0">
                <a:solidFill>
                  <a:srgbClr val="7030A0"/>
                </a:solidFill>
                <a:effectLst>
                  <a:outerShdw blurRad="31750" dist="25400" dir="5400000" algn="tl" rotWithShape="0">
                    <a:srgbClr val="000000">
                      <a:alpha val="25000"/>
                    </a:srgbClr>
                  </a:outerShdw>
                </a:effectLst>
              </a:rPr>
              <a:t> &amp; Cope</a:t>
            </a:r>
            <a:br>
              <a:rPr lang="el-GR" sz="2000" b="1" dirty="0">
                <a:solidFill>
                  <a:srgbClr val="FFC000"/>
                </a:solidFill>
                <a:effectLst>
                  <a:outerShdw blurRad="31750" dist="25400" dir="5400000" algn="tl" rotWithShape="0">
                    <a:srgbClr val="000000">
                      <a:alpha val="25000"/>
                    </a:srgbClr>
                  </a:outerShdw>
                </a:effectLst>
              </a:rPr>
            </a:br>
            <a:endParaRPr lang="el-GR" sz="2000" b="1" dirty="0">
              <a:solidFill>
                <a:srgbClr val="00B0F0"/>
              </a:solidFill>
              <a:effectLst>
                <a:outerShdw blurRad="31750" dist="25400" dir="5400000" algn="tl" rotWithShape="0">
                  <a:srgbClr val="000000">
                    <a:alpha val="25000"/>
                  </a:srgbClr>
                </a:outerShdw>
              </a:effectLst>
            </a:endParaRPr>
          </a:p>
          <a:p>
            <a:pPr fontAlgn="auto">
              <a:lnSpc>
                <a:spcPct val="150000"/>
              </a:lnSpc>
              <a:spcAft>
                <a:spcPts val="0"/>
              </a:spcAft>
              <a:buClr>
                <a:srgbClr val="7030A0"/>
              </a:buClr>
              <a:defRPr/>
            </a:pPr>
            <a:r>
              <a:rPr lang="el-GR" sz="2000" b="1" dirty="0">
                <a:solidFill>
                  <a:srgbClr val="0070C0"/>
                </a:solidFill>
                <a:effectLst>
                  <a:outerShdw blurRad="31750" dist="25400" dir="5400000" algn="tl" rotWithShape="0">
                    <a:srgbClr val="000000">
                      <a:alpha val="25000"/>
                    </a:srgbClr>
                  </a:outerShdw>
                </a:effectLst>
              </a:rPr>
              <a:t>Τα παραδείγματα των σταδίων εξέλιξης που δίνει ο </a:t>
            </a:r>
            <a:r>
              <a:rPr lang="en-US" sz="2000" b="1" dirty="0">
                <a:solidFill>
                  <a:srgbClr val="0070C0"/>
                </a:solidFill>
                <a:effectLst>
                  <a:outerShdw blurRad="31750" dist="25400" dir="5400000" algn="tl" rotWithShape="0">
                    <a:srgbClr val="000000">
                      <a:alpha val="25000"/>
                    </a:srgbClr>
                  </a:outerShdw>
                </a:effectLst>
              </a:rPr>
              <a:t>J. Piaget </a:t>
            </a:r>
            <a:r>
              <a:rPr lang="el-GR" sz="2000" b="1" dirty="0">
                <a:solidFill>
                  <a:srgbClr val="0070C0"/>
                </a:solidFill>
                <a:effectLst>
                  <a:outerShdw blurRad="31750" dist="25400" dir="5400000" algn="tl" rotWithShape="0">
                    <a:srgbClr val="000000">
                      <a:alpha val="25000"/>
                    </a:srgbClr>
                  </a:outerShdw>
                </a:effectLst>
              </a:rPr>
              <a:t>μοιάζουν </a:t>
            </a:r>
            <a:r>
              <a:rPr lang="el-GR" sz="2000" b="1" dirty="0">
                <a:solidFill>
                  <a:schemeClr val="accent2">
                    <a:lumMod val="75000"/>
                  </a:schemeClr>
                </a:solidFill>
                <a:effectLst>
                  <a:outerShdw blurRad="31750" dist="25400" dir="5400000" algn="tl" rotWithShape="0">
                    <a:srgbClr val="000000">
                      <a:alpha val="25000"/>
                    </a:srgbClr>
                  </a:outerShdw>
                </a:effectLst>
              </a:rPr>
              <a:t>υπερβολικά σχολαστικά </a:t>
            </a:r>
            <a:r>
              <a:rPr lang="el-GR" sz="2000" b="1" dirty="0">
                <a:solidFill>
                  <a:srgbClr val="0070C0"/>
                </a:solidFill>
                <a:effectLst>
                  <a:outerShdw blurRad="31750" dist="25400" dir="5400000" algn="tl" rotWithShape="0">
                    <a:srgbClr val="000000">
                      <a:alpha val="25000"/>
                    </a:srgbClr>
                  </a:outerShdw>
                </a:effectLst>
              </a:rPr>
              <a:t>και </a:t>
            </a:r>
            <a:r>
              <a:rPr lang="el-GR" sz="2000" b="1" dirty="0">
                <a:solidFill>
                  <a:schemeClr val="accent2">
                    <a:lumMod val="75000"/>
                  </a:schemeClr>
                </a:solidFill>
                <a:effectLst>
                  <a:outerShdw blurRad="31750" dist="25400" dir="5400000" algn="tl" rotWithShape="0">
                    <a:srgbClr val="000000">
                      <a:alpha val="25000"/>
                    </a:srgbClr>
                  </a:outerShdw>
                </a:effectLst>
              </a:rPr>
              <a:t>ακαδημαϊκά</a:t>
            </a:r>
            <a:r>
              <a:rPr lang="el-GR" sz="2000" b="1" dirty="0">
                <a:solidFill>
                  <a:srgbClr val="0070C0"/>
                </a:solidFill>
                <a:effectLst>
                  <a:outerShdw blurRad="31750" dist="25400" dir="5400000" algn="tl" rotWithShape="0">
                    <a:srgbClr val="000000">
                      <a:alpha val="25000"/>
                    </a:srgbClr>
                  </a:outerShdw>
                </a:effectLst>
              </a:rPr>
              <a:t> – απηχούν μια πολύ συγκεκριμένη αναπτυξιακή τροχιά, η οποία μπορεί να είναι πολύ διαφορετική στις </a:t>
            </a:r>
            <a:r>
              <a:rPr lang="el-GR" sz="2000" b="1" dirty="0">
                <a:solidFill>
                  <a:schemeClr val="accent2">
                    <a:lumMod val="75000"/>
                  </a:schemeClr>
                </a:solidFill>
                <a:effectLst>
                  <a:outerShdw blurRad="31750" dist="25400" dir="5400000" algn="tl" rotWithShape="0">
                    <a:srgbClr val="000000">
                      <a:alpha val="25000"/>
                    </a:srgbClr>
                  </a:outerShdw>
                </a:effectLst>
              </a:rPr>
              <a:t>διάφορες εποχές </a:t>
            </a:r>
            <a:r>
              <a:rPr lang="el-GR" sz="2000" b="1" dirty="0">
                <a:solidFill>
                  <a:srgbClr val="0070C0"/>
                </a:solidFill>
                <a:effectLst>
                  <a:outerShdw blurRad="31750" dist="25400" dir="5400000" algn="tl" rotWithShape="0">
                    <a:srgbClr val="000000">
                      <a:alpha val="25000"/>
                    </a:srgbClr>
                  </a:outerShdw>
                </a:effectLst>
              </a:rPr>
              <a:t>και </a:t>
            </a:r>
            <a:r>
              <a:rPr lang="el-GR" sz="2000" b="1" dirty="0">
                <a:solidFill>
                  <a:schemeClr val="accent2">
                    <a:lumMod val="75000"/>
                  </a:schemeClr>
                </a:solidFill>
                <a:effectLst>
                  <a:outerShdw blurRad="31750" dist="25400" dir="5400000" algn="tl" rotWithShape="0">
                    <a:srgbClr val="000000">
                      <a:alpha val="25000"/>
                    </a:srgbClr>
                  </a:outerShdw>
                </a:effectLst>
              </a:rPr>
              <a:t>κοινωνίες</a:t>
            </a:r>
            <a:r>
              <a:rPr lang="el-GR" sz="2000" b="1" dirty="0">
                <a:solidFill>
                  <a:srgbClr val="0070C0"/>
                </a:solidFill>
                <a:effectLst>
                  <a:outerShdw blurRad="31750" dist="25400" dir="5400000" algn="tl" rotWithShape="0">
                    <a:srgbClr val="000000">
                      <a:alpha val="25000"/>
                    </a:srgbClr>
                  </a:outerShdw>
                </a:effectLst>
              </a:rPr>
              <a:t>.</a:t>
            </a: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35846"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18C545C5-3157-4A91-ABAA-F687334DF253}"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202C2ACE-8C91-4B3D-8A18-81230D003177}" type="slidenum">
              <a:rPr lang="en-US" sz="1400" smtClean="0">
                <a:solidFill>
                  <a:srgbClr val="FFFFFF"/>
                </a:solidFill>
              </a:rPr>
              <a:pPr eaLnBrk="1" hangingPunct="1">
                <a:defRPr/>
              </a:pPr>
              <a:t>26</a:t>
            </a:fld>
            <a:endParaRPr lang="en-US" sz="1400" dirty="0">
              <a:solidFill>
                <a:srgbClr val="FFFFFF"/>
              </a:solidFill>
            </a:endParaRPr>
          </a:p>
        </p:txBody>
      </p:sp>
      <p:sp>
        <p:nvSpPr>
          <p:cNvPr id="11" name="Rectangle 10"/>
          <p:cNvSpPr/>
          <p:nvPr/>
        </p:nvSpPr>
        <p:spPr>
          <a:xfrm rot="16200000">
            <a:off x="-1490662" y="2827338"/>
            <a:ext cx="4038600"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3. Κριτική των θεωριών  του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2123728" y="1268760"/>
            <a:ext cx="6663114" cy="3672408"/>
          </a:xfrm>
          <a:prstGeom prst="rect">
            <a:avLst/>
          </a:prstGeom>
        </p:spPr>
        <p:txBody>
          <a:bodyPr anchor="b">
            <a:scene3d>
              <a:camera prst="orthographicFront"/>
              <a:lightRig rig="soft" dir="t"/>
            </a:scene3d>
            <a:sp3d prstMaterial="softEdge">
              <a:bevelT w="25400" h="25400"/>
            </a:sp3d>
          </a:bodyPr>
          <a:lstStyle/>
          <a:p>
            <a:pPr fontAlgn="auto">
              <a:lnSpc>
                <a:spcPct val="150000"/>
              </a:lnSpc>
              <a:spcAft>
                <a:spcPts val="0"/>
              </a:spcAft>
              <a:buClr>
                <a:srgbClr val="7030A0"/>
              </a:buClr>
              <a:defRPr/>
            </a:pPr>
            <a:r>
              <a:rPr lang="el-GR" sz="2000" b="1" dirty="0">
                <a:solidFill>
                  <a:srgbClr val="7030A0"/>
                </a:solidFill>
                <a:effectLst>
                  <a:outerShdw blurRad="31750" dist="25400" dir="5400000" algn="tl" rotWithShape="0">
                    <a:srgbClr val="000000">
                      <a:alpha val="25000"/>
                    </a:srgbClr>
                  </a:outerShdw>
                </a:effectLst>
              </a:rPr>
              <a:t>Τί λένε οι σύγχρονες έρευνες;</a:t>
            </a:r>
            <a:br>
              <a:rPr lang="el-GR" sz="2000" b="1" dirty="0">
                <a:solidFill>
                  <a:srgbClr val="FFC000"/>
                </a:solidFill>
                <a:effectLst>
                  <a:outerShdw blurRad="31750" dist="25400" dir="5400000" algn="tl" rotWithShape="0">
                    <a:srgbClr val="000000">
                      <a:alpha val="25000"/>
                    </a:srgbClr>
                  </a:outerShdw>
                </a:effectLst>
              </a:rPr>
            </a:br>
            <a:endParaRPr lang="el-GR" sz="2000" b="1" dirty="0">
              <a:solidFill>
                <a:srgbClr val="00B0F0"/>
              </a:solidFill>
              <a:effectLst>
                <a:outerShdw blurRad="31750" dist="25400" dir="5400000" algn="tl" rotWithShape="0">
                  <a:srgbClr val="000000">
                    <a:alpha val="25000"/>
                  </a:srgbClr>
                </a:outerShdw>
              </a:effectLst>
            </a:endParaRPr>
          </a:p>
          <a:p>
            <a:pPr fontAlgn="auto">
              <a:lnSpc>
                <a:spcPct val="150000"/>
              </a:lnSpc>
              <a:spcAft>
                <a:spcPts val="0"/>
              </a:spcAft>
              <a:buClr>
                <a:srgbClr val="7030A0"/>
              </a:buClr>
              <a:defRPr/>
            </a:pPr>
            <a:r>
              <a:rPr lang="el-GR" sz="2000" b="1" dirty="0">
                <a:solidFill>
                  <a:srgbClr val="0070C0"/>
                </a:solidFill>
                <a:effectLst>
                  <a:outerShdw blurRad="31750" dist="25400" dir="5400000" algn="tl" rotWithShape="0">
                    <a:srgbClr val="000000">
                      <a:alpha val="25000"/>
                    </a:srgbClr>
                  </a:outerShdw>
                </a:effectLst>
              </a:rPr>
              <a:t>Μερικές από τις σύγχρονες δραστηριότητες του παιδιού, όπως τα </a:t>
            </a:r>
            <a:r>
              <a:rPr lang="el-GR" sz="2000" b="1" dirty="0">
                <a:solidFill>
                  <a:schemeClr val="accent2">
                    <a:lumMod val="75000"/>
                  </a:schemeClr>
                </a:solidFill>
                <a:effectLst>
                  <a:outerShdw blurRad="31750" dist="25400" dir="5400000" algn="tl" rotWithShape="0">
                    <a:srgbClr val="000000">
                      <a:alpha val="25000"/>
                    </a:srgbClr>
                  </a:outerShdw>
                </a:effectLst>
              </a:rPr>
              <a:t>βιντεοπαιχνίδια</a:t>
            </a:r>
            <a:r>
              <a:rPr lang="el-GR" sz="2000" b="1" dirty="0">
                <a:solidFill>
                  <a:srgbClr val="0070C0"/>
                </a:solidFill>
                <a:effectLst>
                  <a:outerShdw blurRad="31750" dist="25400" dir="5400000" algn="tl" rotWithShape="0">
                    <a:srgbClr val="000000">
                      <a:alpha val="25000"/>
                    </a:srgbClr>
                  </a:outerShdw>
                </a:effectLst>
              </a:rPr>
              <a:t>, βοηθούν τα παιδιά να αποκτήσουν </a:t>
            </a:r>
            <a:r>
              <a:rPr lang="el-GR" sz="2000" b="1" dirty="0">
                <a:solidFill>
                  <a:schemeClr val="accent2">
                    <a:lumMod val="75000"/>
                  </a:schemeClr>
                </a:solidFill>
                <a:effectLst>
                  <a:outerShdw blurRad="31750" dist="25400" dir="5400000" algn="tl" rotWithShape="0">
                    <a:srgbClr val="000000">
                      <a:alpha val="25000"/>
                    </a:srgbClr>
                  </a:outerShdw>
                </a:effectLst>
              </a:rPr>
              <a:t>αφαιρετικές</a:t>
            </a:r>
            <a:r>
              <a:rPr lang="el-GR" sz="2000" b="1" dirty="0">
                <a:solidFill>
                  <a:srgbClr val="0070C0"/>
                </a:solidFill>
                <a:effectLst>
                  <a:outerShdw blurRad="31750" dist="25400" dir="5400000" algn="tl" rotWithShape="0">
                    <a:srgbClr val="000000">
                      <a:alpha val="25000"/>
                    </a:srgbClr>
                  </a:outerShdw>
                </a:effectLst>
              </a:rPr>
              <a:t> και </a:t>
            </a:r>
            <a:r>
              <a:rPr lang="el-GR" sz="2000" b="1" dirty="0">
                <a:solidFill>
                  <a:schemeClr val="accent2">
                    <a:lumMod val="75000"/>
                  </a:schemeClr>
                </a:solidFill>
                <a:effectLst>
                  <a:outerShdw blurRad="31750" dist="25400" dir="5400000" algn="tl" rotWithShape="0">
                    <a:srgbClr val="000000">
                      <a:alpha val="25000"/>
                    </a:srgbClr>
                  </a:outerShdw>
                </a:effectLst>
              </a:rPr>
              <a:t>γνωστικές</a:t>
            </a:r>
            <a:r>
              <a:rPr lang="el-GR" sz="2000" b="1" dirty="0">
                <a:solidFill>
                  <a:srgbClr val="0070C0"/>
                </a:solidFill>
                <a:effectLst>
                  <a:outerShdw blurRad="31750" dist="25400" dir="5400000" algn="tl" rotWithShape="0">
                    <a:srgbClr val="000000">
                      <a:alpha val="25000"/>
                    </a:srgbClr>
                  </a:outerShdw>
                </a:effectLst>
              </a:rPr>
              <a:t> ικανότητες πολύ πριν τα κατώτατα ηλικιακά όρια, που προβλέπονται για συγκεκριμένες μορφές σκέψης και ταυτότητας.</a:t>
            </a: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36870"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0CD43CA1-C66B-4A08-B457-9AE438C4E781}"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CDB6EAEA-8B43-45CA-9FAD-6D2C882BC9BF}" type="slidenum">
              <a:rPr lang="en-US" sz="1400" smtClean="0">
                <a:solidFill>
                  <a:srgbClr val="FFFFFF"/>
                </a:solidFill>
              </a:rPr>
              <a:pPr eaLnBrk="1" hangingPunct="1">
                <a:defRPr/>
              </a:pPr>
              <a:t>27</a:t>
            </a:fld>
            <a:endParaRPr lang="en-US" sz="1400" dirty="0">
              <a:solidFill>
                <a:srgbClr val="FFFFFF"/>
              </a:solidFill>
            </a:endParaRPr>
          </a:p>
        </p:txBody>
      </p:sp>
      <p:sp>
        <p:nvSpPr>
          <p:cNvPr id="11" name="Rectangle 10"/>
          <p:cNvSpPr/>
          <p:nvPr/>
        </p:nvSpPr>
        <p:spPr>
          <a:xfrm rot="16200000">
            <a:off x="-1490662" y="2827338"/>
            <a:ext cx="4038600" cy="400050"/>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3. Κριτική των θεωριών  του</a:t>
            </a:r>
          </a:p>
        </p:txBody>
      </p:sp>
      <p:sp>
        <p:nvSpPr>
          <p:cNvPr id="14" name="9 - Ορθογώνιο"/>
          <p:cNvSpPr/>
          <p:nvPr/>
        </p:nvSpPr>
        <p:spPr>
          <a:xfrm>
            <a:off x="2124075" y="4005263"/>
            <a:ext cx="467995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38917"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93FB70E6-31A9-4A52-B4E2-3EC0CA7760A1}"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FA581E30-EAAB-4BE9-8773-8966327EE08F}" type="slidenum">
              <a:rPr lang="en-US" sz="1400" smtClean="0">
                <a:solidFill>
                  <a:srgbClr val="FFFFFF"/>
                </a:solidFill>
              </a:rPr>
              <a:pPr eaLnBrk="1" hangingPunct="1">
                <a:defRPr/>
              </a:pPr>
              <a:t>28</a:t>
            </a:fld>
            <a:endParaRPr lang="en-US" sz="1400" dirty="0">
              <a:solidFill>
                <a:srgbClr val="FFFFFF"/>
              </a:solidFill>
            </a:endParaRPr>
          </a:p>
        </p:txBody>
      </p:sp>
      <p:sp>
        <p:nvSpPr>
          <p:cNvPr id="11" name="Rectangle 10"/>
          <p:cNvSpPr/>
          <p:nvPr/>
        </p:nvSpPr>
        <p:spPr>
          <a:xfrm rot="16200000">
            <a:off x="-1311274" y="2673350"/>
            <a:ext cx="4038600" cy="708025"/>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4. Επίδραση στους νεότερους επιστήμονες</a:t>
            </a:r>
          </a:p>
        </p:txBody>
      </p:sp>
      <p:sp>
        <p:nvSpPr>
          <p:cNvPr id="2" name="Rectangle 1"/>
          <p:cNvSpPr>
            <a:spLocks noChangeArrowheads="1"/>
          </p:cNvSpPr>
          <p:nvPr/>
        </p:nvSpPr>
        <p:spPr bwMode="auto">
          <a:xfrm>
            <a:off x="1619250" y="2149475"/>
            <a:ext cx="6913563" cy="2862263"/>
          </a:xfrm>
          <a:prstGeom prst="rect">
            <a:avLst/>
          </a:prstGeom>
          <a:noFill/>
          <a:ln w="9525">
            <a:noFill/>
            <a:miter lim="800000"/>
            <a:headEnd/>
            <a:tailEnd/>
          </a:ln>
        </p:spPr>
        <p:txBody>
          <a:bodyPr>
            <a:spAutoFit/>
          </a:bodyPr>
          <a:lstStyle/>
          <a:p>
            <a:pPr>
              <a:lnSpc>
                <a:spcPct val="200000"/>
              </a:lnSpc>
            </a:pPr>
            <a:r>
              <a:rPr lang="el-GR" dirty="0"/>
              <a:t>Ψυχολόγοι και παιδαγωγοί, όπως ο Κ</a:t>
            </a:r>
            <a:r>
              <a:rPr lang="en-US" dirty="0" err="1"/>
              <a:t>elly</a:t>
            </a:r>
            <a:r>
              <a:rPr lang="el-GR" dirty="0"/>
              <a:t>, </a:t>
            </a:r>
            <a:r>
              <a:rPr lang="en-US" dirty="0"/>
              <a:t>o </a:t>
            </a:r>
            <a:r>
              <a:rPr lang="en-US" dirty="0" err="1"/>
              <a:t>Ausubel</a:t>
            </a:r>
            <a:r>
              <a:rPr lang="el-GR" dirty="0"/>
              <a:t>, </a:t>
            </a:r>
            <a:r>
              <a:rPr lang="en-US" dirty="0"/>
              <a:t>o </a:t>
            </a:r>
            <a:r>
              <a:rPr lang="en-US" dirty="0" err="1"/>
              <a:t>Papert</a:t>
            </a:r>
            <a:r>
              <a:rPr lang="en-US" dirty="0"/>
              <a:t>, o Rogers, Kohlberg, Fowler </a:t>
            </a:r>
            <a:r>
              <a:rPr lang="el-GR" dirty="0"/>
              <a:t>κ.ά. </a:t>
            </a:r>
          </a:p>
          <a:p>
            <a:pPr>
              <a:lnSpc>
                <a:spcPct val="200000"/>
              </a:lnSpc>
            </a:pPr>
            <a:endParaRPr lang="el-GR" dirty="0"/>
          </a:p>
          <a:p>
            <a:pPr>
              <a:lnSpc>
                <a:spcPct val="200000"/>
              </a:lnSpc>
            </a:pPr>
            <a:r>
              <a:rPr lang="el-GR" dirty="0"/>
              <a:t>Η γνώση εξ άλλου στη σύγχρονη εποχή θεωρείται </a:t>
            </a:r>
          </a:p>
          <a:p>
            <a:pPr>
              <a:lnSpc>
                <a:spcPct val="200000"/>
              </a:lnSpc>
            </a:pPr>
            <a:r>
              <a:rPr lang="el-GR" dirty="0"/>
              <a:t>ως ένα </a:t>
            </a:r>
            <a:r>
              <a:rPr lang="el-GR" b="1" dirty="0">
                <a:solidFill>
                  <a:srgbClr val="C00000"/>
                </a:solidFill>
              </a:rPr>
              <a:t>κατασκεύασμα </a:t>
            </a:r>
            <a:r>
              <a:rPr lang="el-GR" b="1" dirty="0">
                <a:solidFill>
                  <a:srgbClr val="0070C0"/>
                </a:solidFill>
              </a:rPr>
              <a:t>νοητικό</a:t>
            </a:r>
            <a:r>
              <a:rPr lang="el-GR" b="1" dirty="0">
                <a:solidFill>
                  <a:srgbClr val="C00000"/>
                </a:solidFill>
              </a:rPr>
              <a:t> και </a:t>
            </a:r>
            <a:r>
              <a:rPr lang="el-GR" b="1" dirty="0">
                <a:solidFill>
                  <a:srgbClr val="0070C0"/>
                </a:solidFill>
              </a:rPr>
              <a:t>κοινωνικό</a:t>
            </a:r>
            <a:r>
              <a:rPr lang="el-GR" dirty="0"/>
              <a:t>.</a:t>
            </a:r>
          </a:p>
        </p:txBody>
      </p:sp>
      <p:sp>
        <p:nvSpPr>
          <p:cNvPr id="3" name="TextBox 2"/>
          <p:cNvSpPr txBox="1"/>
          <p:nvPr/>
        </p:nvSpPr>
        <p:spPr>
          <a:xfrm>
            <a:off x="1633538" y="1382713"/>
            <a:ext cx="3933825" cy="369887"/>
          </a:xfrm>
          <a:prstGeom prst="rect">
            <a:avLst/>
          </a:prstGeom>
          <a:noFill/>
        </p:spPr>
        <p:txBody>
          <a:bodyPr wrap="none">
            <a:spAutoFit/>
          </a:bodyPr>
          <a:lstStyle/>
          <a:p>
            <a:pPr>
              <a:defRPr/>
            </a:pPr>
            <a:r>
              <a:rPr lang="el-GR" spc="100" dirty="0"/>
              <a:t>Ποιοί βασίστηκαν στον </a:t>
            </a:r>
            <a:r>
              <a:rPr lang="en-US" spc="100" dirty="0"/>
              <a:t>J. Piaget;</a:t>
            </a:r>
            <a:endParaRPr lang="el-GR" spc="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Γ. </a:t>
            </a:r>
            <a:r>
              <a:rPr lang="el-GR" sz="2800" b="1" spc="100" dirty="0">
                <a:solidFill>
                  <a:srgbClr val="00B0F0"/>
                </a:solidFill>
                <a:effectLst>
                  <a:outerShdw blurRad="31750" dist="25400" dir="5400000" algn="tl" rotWithShape="0">
                    <a:srgbClr val="000000">
                      <a:alpha val="25000"/>
                    </a:srgbClr>
                  </a:outerShdw>
                </a:effectLst>
              </a:rPr>
              <a:t>Επιδράσεις των θεωριών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1672776" y="1644005"/>
            <a:ext cx="5976664" cy="2766714"/>
          </a:xfrm>
          <a:prstGeom prst="rect">
            <a:avLst/>
          </a:prstGeom>
        </p:spPr>
        <p:txBody>
          <a:bodyPr anchor="b">
            <a:scene3d>
              <a:camera prst="orthographicFront"/>
              <a:lightRig rig="soft" dir="t"/>
            </a:scene3d>
            <a:sp3d prstMaterial="softEdge">
              <a:bevelT w="25400" h="25400"/>
            </a:sp3d>
          </a:bodyPr>
          <a:lstStyle/>
          <a:p>
            <a:pPr fontAlgn="auto">
              <a:lnSpc>
                <a:spcPct val="150000"/>
              </a:lnSpc>
              <a:spcAft>
                <a:spcPts val="0"/>
              </a:spcAft>
              <a:buClr>
                <a:srgbClr val="7030A0"/>
              </a:buClr>
              <a:defRPr/>
            </a:pPr>
            <a:r>
              <a:rPr lang="en-US" sz="2000" b="1" spc="100" dirty="0">
                <a:solidFill>
                  <a:srgbClr val="7030A0"/>
                </a:solidFill>
                <a:effectLst>
                  <a:outerShdw blurRad="31750" dist="25400" dir="5400000" algn="tl" rotWithShape="0">
                    <a:srgbClr val="000000">
                      <a:alpha val="25000"/>
                    </a:srgbClr>
                  </a:outerShdw>
                </a:effectLst>
              </a:rPr>
              <a:t>Fowler</a:t>
            </a:r>
          </a:p>
          <a:p>
            <a:pPr algn="just" fontAlgn="auto">
              <a:lnSpc>
                <a:spcPct val="150000"/>
              </a:lnSpc>
              <a:spcAft>
                <a:spcPts val="0"/>
              </a:spcAft>
              <a:buClr>
                <a:srgbClr val="7030A0"/>
              </a:buClr>
              <a:defRPr/>
            </a:pPr>
            <a:r>
              <a:rPr lang="el-GR" sz="2000" spc="100" dirty="0">
                <a:solidFill>
                  <a:srgbClr val="7030A0"/>
                </a:solidFill>
                <a:effectLst>
                  <a:outerShdw blurRad="31750" dist="25400" dir="5400000" algn="tl" rotWithShape="0">
                    <a:srgbClr val="000000">
                      <a:alpha val="25000"/>
                    </a:srgbClr>
                  </a:outerShdw>
                </a:effectLst>
              </a:rPr>
              <a:t>Θεωρεί ότι η πίστη αναπτύσσεται σταδιακά </a:t>
            </a:r>
            <a:r>
              <a:rPr lang="el-GR" sz="2000" b="1" i="1" spc="100" dirty="0">
                <a:solidFill>
                  <a:srgbClr val="7030A0"/>
                </a:solidFill>
                <a:effectLst>
                  <a:outerShdw blurRad="31750" dist="25400" dir="5400000" algn="tl" rotWithShape="0">
                    <a:srgbClr val="000000">
                      <a:alpha val="25000"/>
                    </a:srgbClr>
                  </a:outerShdw>
                </a:effectLst>
              </a:rPr>
              <a:t>ακολουθώντας τον </a:t>
            </a:r>
            <a:r>
              <a:rPr lang="en-US" sz="2000" b="1" i="1" spc="100" dirty="0">
                <a:solidFill>
                  <a:srgbClr val="7030A0"/>
                </a:solidFill>
                <a:effectLst>
                  <a:outerShdw blurRad="31750" dist="25400" dir="5400000" algn="tl" rotWithShape="0">
                    <a:srgbClr val="000000">
                      <a:alpha val="25000"/>
                    </a:srgbClr>
                  </a:outerShdw>
                </a:effectLst>
              </a:rPr>
              <a:t>Piaget</a:t>
            </a:r>
            <a:r>
              <a:rPr lang="en-US" sz="2000" spc="100" dirty="0">
                <a:solidFill>
                  <a:srgbClr val="7030A0"/>
                </a:solidFill>
                <a:effectLst>
                  <a:outerShdw blurRad="31750" dist="25400" dir="5400000" algn="tl" rotWithShape="0">
                    <a:srgbClr val="000000">
                      <a:alpha val="25000"/>
                    </a:srgbClr>
                  </a:outerShdw>
                </a:effectLst>
              </a:rPr>
              <a:t>, </a:t>
            </a:r>
            <a:r>
              <a:rPr lang="el-GR" sz="2000" spc="100" dirty="0">
                <a:solidFill>
                  <a:srgbClr val="7030A0"/>
                </a:solidFill>
                <a:effectLst>
                  <a:outerShdw blurRad="31750" dist="25400" dir="5400000" algn="tl" rotWithShape="0">
                    <a:srgbClr val="000000">
                      <a:alpha val="25000"/>
                    </a:srgbClr>
                  </a:outerShdw>
                </a:effectLst>
              </a:rPr>
              <a:t> αλλά και την ψυχοκοινωνική θεωρία του </a:t>
            </a:r>
            <a:r>
              <a:rPr lang="en-US" sz="2000" spc="100" dirty="0">
                <a:solidFill>
                  <a:srgbClr val="7030A0"/>
                </a:solidFill>
                <a:effectLst>
                  <a:outerShdw blurRad="31750" dist="25400" dir="5400000" algn="tl" rotWithShape="0">
                    <a:srgbClr val="000000">
                      <a:alpha val="25000"/>
                    </a:srgbClr>
                  </a:outerShdw>
                </a:effectLst>
              </a:rPr>
              <a:t>Erik Erikson (</a:t>
            </a:r>
            <a:r>
              <a:rPr lang="el-GR" sz="2000" spc="100" dirty="0">
                <a:solidFill>
                  <a:srgbClr val="7030A0"/>
                </a:solidFill>
                <a:effectLst>
                  <a:outerShdw blurRad="31750" dist="25400" dir="5400000" algn="tl" rotWithShape="0">
                    <a:srgbClr val="000000">
                      <a:alpha val="25000"/>
                    </a:srgbClr>
                  </a:outerShdw>
                </a:effectLst>
              </a:rPr>
              <a:t>κύκλοι ζωής)</a:t>
            </a:r>
            <a:endParaRPr lang="en-US" sz="2000" spc="100" dirty="0">
              <a:solidFill>
                <a:srgbClr val="7030A0"/>
              </a:solidFill>
              <a:effectLst>
                <a:outerShdw blurRad="31750" dist="25400" dir="5400000" algn="tl" rotWithShape="0">
                  <a:srgbClr val="000000">
                    <a:alpha val="25000"/>
                  </a:srgbClr>
                </a:outerShdw>
              </a:effectLst>
            </a:endParaRPr>
          </a:p>
          <a:p>
            <a:pPr fontAlgn="auto">
              <a:lnSpc>
                <a:spcPct val="150000"/>
              </a:lnSpc>
              <a:spcAft>
                <a:spcPts val="0"/>
              </a:spcAft>
              <a:buClr>
                <a:srgbClr val="7030A0"/>
              </a:buClr>
              <a:defRPr/>
            </a:pPr>
            <a:endParaRPr lang="el-GR" sz="2000" b="1" spc="100" dirty="0">
              <a:solidFill>
                <a:srgbClr val="7030A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527925"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40966"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AD4270F6-F4B1-408E-9F86-F7E9453787CA}"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4358DD92-C0AA-4ACE-B993-621DBE3FFA5D}" type="slidenum">
              <a:rPr lang="en-US" sz="1400" smtClean="0">
                <a:solidFill>
                  <a:srgbClr val="FFFFFF"/>
                </a:solidFill>
              </a:rPr>
              <a:pPr eaLnBrk="1" hangingPunct="1">
                <a:defRPr/>
              </a:pPr>
              <a:t>29</a:t>
            </a:fld>
            <a:endParaRPr lang="en-US" sz="1400" dirty="0">
              <a:solidFill>
                <a:srgbClr val="FFFFFF"/>
              </a:solidFill>
            </a:endParaRPr>
          </a:p>
        </p:txBody>
      </p:sp>
      <p:sp>
        <p:nvSpPr>
          <p:cNvPr id="11" name="Rectangle 10"/>
          <p:cNvSpPr/>
          <p:nvPr/>
        </p:nvSpPr>
        <p:spPr>
          <a:xfrm rot="16200000">
            <a:off x="-1311274" y="2673350"/>
            <a:ext cx="4038600" cy="708025"/>
          </a:xfrm>
          <a:prstGeom prst="rect">
            <a:avLst/>
          </a:prstGeom>
        </p:spPr>
        <p:txBody>
          <a:bodyPr>
            <a:spAutoFit/>
          </a:bodyPr>
          <a:lstStyle/>
          <a:p>
            <a:pPr algn="ctr">
              <a:defRPr/>
            </a:pPr>
            <a:r>
              <a:rPr lang="el-GR" sz="2000" b="1" dirty="0">
                <a:solidFill>
                  <a:srgbClr val="7030A0"/>
                </a:solidFill>
                <a:effectLst>
                  <a:outerShdw blurRad="31750" dist="25400" dir="5400000" algn="tl" rotWithShape="0">
                    <a:srgbClr val="000000">
                      <a:alpha val="25000"/>
                    </a:srgbClr>
                  </a:outerShdw>
                </a:effectLst>
              </a:rPr>
              <a:t>4. Επίδραση στους νεότερους επιστήμονες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310267" y="2206488"/>
            <a:ext cx="8501122" cy="3960440"/>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buClr>
                <a:srgbClr val="7030A0"/>
              </a:buClr>
              <a:buFont typeface="+mj-lt"/>
              <a:buAutoNum type="arabicPeriod"/>
              <a:defRPr/>
            </a:pPr>
            <a:r>
              <a:rPr lang="el-GR" sz="2000" b="1" dirty="0">
                <a:solidFill>
                  <a:srgbClr val="7030A0"/>
                </a:solidFill>
                <a:effectLst>
                  <a:outerShdw blurRad="31750" dist="25400" dir="5400000" algn="tl" rotWithShape="0">
                    <a:srgbClr val="000000">
                      <a:alpha val="25000"/>
                    </a:srgbClr>
                  </a:outerShdw>
                </a:effectLst>
              </a:rPr>
              <a:t>Στάδια νοητικής ανάπτυξης=</a:t>
            </a:r>
            <a:br>
              <a:rPr lang="el-GR" sz="2000" b="1" dirty="0">
                <a:solidFill>
                  <a:srgbClr val="FFC000"/>
                </a:solidFill>
                <a:effectLst>
                  <a:outerShdw blurRad="31750" dist="25400" dir="5400000" algn="tl" rotWithShape="0">
                    <a:srgbClr val="000000">
                      <a:alpha val="25000"/>
                    </a:srgbClr>
                  </a:outerShdw>
                </a:effectLst>
              </a:rPr>
            </a:br>
            <a:endParaRPr lang="el-GR" sz="2000" b="1" dirty="0">
              <a:solidFill>
                <a:srgbClr val="00B0F0"/>
              </a:solidFill>
              <a:effectLst>
                <a:outerShdw blurRad="31750" dist="25400" dir="5400000" algn="tl" rotWithShape="0">
                  <a:srgbClr val="000000">
                    <a:alpha val="25000"/>
                  </a:srgbClr>
                </a:outerShdw>
              </a:effectLst>
            </a:endParaRPr>
          </a:p>
          <a:p>
            <a:pPr marL="514350" indent="-514350" fontAlgn="auto">
              <a:lnSpc>
                <a:spcPct val="150000"/>
              </a:lnSpc>
              <a:spcAft>
                <a:spcPts val="0"/>
              </a:spcAft>
              <a:buClr>
                <a:srgbClr val="7030A0"/>
              </a:buClr>
              <a:buFont typeface="+mj-lt"/>
              <a:buAutoNum type="arabicPeriod"/>
              <a:defRPr/>
            </a:pPr>
            <a:r>
              <a:rPr lang="el-GR" sz="2000" b="1" dirty="0">
                <a:solidFill>
                  <a:srgbClr val="FFC000"/>
                </a:solidFill>
                <a:effectLst>
                  <a:outerShdw blurRad="31750" dist="25400" dir="5400000" algn="tl" rotWithShape="0">
                    <a:srgbClr val="000000">
                      <a:alpha val="25000"/>
                    </a:srgbClr>
                  </a:outerShdw>
                </a:effectLst>
              </a:rPr>
              <a:t>Βασικοί μηχανισμοί γνώσης-Μηχανισμοί προσαρμογής</a:t>
            </a:r>
          </a:p>
          <a:p>
            <a:pPr marL="514350" indent="-514350" fontAlgn="auto">
              <a:lnSpc>
                <a:spcPct val="150000"/>
              </a:lnSpc>
              <a:spcAft>
                <a:spcPts val="0"/>
              </a:spcAft>
              <a:buClr>
                <a:srgbClr val="7030A0"/>
              </a:buClr>
              <a:defRPr/>
            </a:pPr>
            <a:r>
              <a:rPr lang="el-GR" sz="2000" b="1" dirty="0">
                <a:solidFill>
                  <a:srgbClr val="FFC000"/>
                </a:solidFill>
                <a:effectLst>
                  <a:outerShdw blurRad="31750" dist="25400" dir="5400000" algn="tl" rotWithShape="0">
                    <a:srgbClr val="000000">
                      <a:alpha val="25000"/>
                    </a:srgbClr>
                  </a:outerShdw>
                </a:effectLst>
              </a:rPr>
              <a:t>      </a:t>
            </a:r>
          </a:p>
          <a:p>
            <a:pPr marL="514350" indent="-514350" fontAlgn="auto">
              <a:lnSpc>
                <a:spcPct val="150000"/>
              </a:lnSpc>
              <a:spcAft>
                <a:spcPts val="0"/>
              </a:spcAft>
              <a:buClr>
                <a:srgbClr val="7030A0"/>
              </a:buClr>
              <a:defRPr/>
            </a:pPr>
            <a:r>
              <a:rPr lang="el-GR" sz="2000" b="1" dirty="0">
                <a:solidFill>
                  <a:srgbClr val="7030A0"/>
                </a:solidFill>
                <a:effectLst>
                  <a:outerShdw blurRad="31750" dist="25400" dir="5400000" algn="tl" rotWithShape="0">
                    <a:srgbClr val="000000">
                      <a:alpha val="25000"/>
                    </a:srgbClr>
                  </a:outerShdw>
                </a:effectLst>
              </a:rPr>
              <a:t>2.1  </a:t>
            </a:r>
            <a:r>
              <a:rPr lang="el-GR" sz="2000" b="1" dirty="0">
                <a:solidFill>
                  <a:srgbClr val="FFC000"/>
                </a:solidFill>
                <a:effectLst>
                  <a:outerShdw blurRad="31750" dist="25400" dir="5400000" algn="tl" rotWithShape="0">
                    <a:srgbClr val="000000">
                      <a:alpha val="25000"/>
                    </a:srgbClr>
                  </a:outerShdw>
                </a:effectLst>
              </a:rPr>
              <a:t>Αφομοίωση </a:t>
            </a:r>
          </a:p>
          <a:p>
            <a:pPr marL="514350" indent="-514350" fontAlgn="auto">
              <a:lnSpc>
                <a:spcPct val="150000"/>
              </a:lnSpc>
              <a:spcAft>
                <a:spcPts val="0"/>
              </a:spcAft>
              <a:buClr>
                <a:srgbClr val="7030A0"/>
              </a:buClr>
              <a:defRPr/>
            </a:pPr>
            <a:r>
              <a:rPr lang="el-GR" sz="2000" b="1" dirty="0">
                <a:solidFill>
                  <a:srgbClr val="7030A0"/>
                </a:solidFill>
                <a:effectLst>
                  <a:outerShdw blurRad="31750" dist="25400" dir="5400000" algn="tl" rotWithShape="0">
                    <a:srgbClr val="000000">
                      <a:alpha val="25000"/>
                    </a:srgbClr>
                  </a:outerShdw>
                </a:effectLst>
              </a:rPr>
              <a:t>2.2</a:t>
            </a:r>
            <a:r>
              <a:rPr lang="el-GR" sz="2000" b="1" dirty="0">
                <a:solidFill>
                  <a:srgbClr val="FFC000"/>
                </a:solidFill>
                <a:effectLst>
                  <a:outerShdw blurRad="31750" dist="25400" dir="5400000" algn="tl" rotWithShape="0">
                    <a:srgbClr val="000000">
                      <a:alpha val="25000"/>
                    </a:srgbClr>
                  </a:outerShdw>
                </a:effectLst>
              </a:rPr>
              <a:t>  Συμμόρφωση</a:t>
            </a:r>
          </a:p>
          <a:p>
            <a:pPr marL="514350" indent="-514350" fontAlgn="auto">
              <a:lnSpc>
                <a:spcPct val="150000"/>
              </a:lnSpc>
              <a:spcAft>
                <a:spcPts val="0"/>
              </a:spcAft>
              <a:buClr>
                <a:srgbClr val="7030A0"/>
              </a:buClr>
              <a:defRPr/>
            </a:pPr>
            <a:r>
              <a:rPr lang="en-US" sz="2000" b="1" dirty="0">
                <a:solidFill>
                  <a:srgbClr val="7030A0"/>
                </a:solidFill>
                <a:effectLst>
                  <a:outerShdw blurRad="31750" dist="25400" dir="5400000" algn="tl" rotWithShape="0">
                    <a:srgbClr val="000000">
                      <a:alpha val="25000"/>
                    </a:srgbClr>
                  </a:outerShdw>
                </a:effectLst>
              </a:rPr>
              <a:t>2.3</a:t>
            </a:r>
            <a:r>
              <a:rPr lang="en-US" sz="2000" b="1" dirty="0">
                <a:solidFill>
                  <a:srgbClr val="FFC000"/>
                </a:solidFill>
                <a:effectLst>
                  <a:outerShdw blurRad="31750" dist="25400" dir="5400000" algn="tl" rotWithShape="0">
                    <a:srgbClr val="000000">
                      <a:alpha val="25000"/>
                    </a:srgbClr>
                  </a:outerShdw>
                </a:effectLst>
              </a:rPr>
              <a:t> </a:t>
            </a:r>
            <a:r>
              <a:rPr lang="el-GR" sz="2000" b="1" dirty="0">
                <a:solidFill>
                  <a:srgbClr val="FFC000"/>
                </a:solidFill>
                <a:effectLst>
                  <a:outerShdw blurRad="31750" dist="25400" dir="5400000" algn="tl" rotWithShape="0">
                    <a:srgbClr val="000000">
                      <a:alpha val="25000"/>
                    </a:srgbClr>
                  </a:outerShdw>
                </a:effectLst>
              </a:rPr>
              <a:t> Εξισορρόπηση</a:t>
            </a:r>
            <a:br>
              <a:rPr lang="el-GR" sz="2000" b="1" dirty="0">
                <a:solidFill>
                  <a:srgbClr val="FFC000"/>
                </a:solidFill>
                <a:effectLst>
                  <a:outerShdw blurRad="31750" dist="25400" dir="5400000" algn="tl" rotWithShape="0">
                    <a:srgbClr val="000000">
                      <a:alpha val="25000"/>
                    </a:srgbClr>
                  </a:outerShdw>
                </a:effectLst>
              </a:rPr>
            </a:br>
            <a:endParaRPr lang="el-GR" sz="2000" b="1" dirty="0">
              <a:solidFill>
                <a:srgbClr val="FFC000"/>
              </a:solidFill>
              <a:effectLst>
                <a:outerShdw blurRad="31750" dist="25400" dir="5400000" algn="tl" rotWithShape="0">
                  <a:srgbClr val="000000">
                    <a:alpha val="25000"/>
                  </a:srgbClr>
                </a:outerShdw>
              </a:effectLst>
            </a:endParaRPr>
          </a:p>
          <a:p>
            <a:pPr marL="514350" indent="-514350" fontAlgn="auto">
              <a:lnSpc>
                <a:spcPct val="150000"/>
              </a:lnSpc>
              <a:spcAft>
                <a:spcPts val="0"/>
              </a:spcAft>
              <a:buClr>
                <a:srgbClr val="7030A0"/>
              </a:buClr>
              <a:buFont typeface="+mj-lt"/>
              <a:buAutoNum type="arabicPeriod" startAt="3"/>
              <a:defRPr/>
            </a:pPr>
            <a:r>
              <a:rPr lang="el-GR" sz="2000" b="1" dirty="0">
                <a:solidFill>
                  <a:srgbClr val="FFC000"/>
                </a:solidFill>
                <a:effectLst>
                  <a:outerShdw blurRad="31750" dist="25400" dir="5400000" algn="tl" rotWithShape="0">
                    <a:srgbClr val="000000">
                      <a:alpha val="25000"/>
                    </a:srgbClr>
                  </a:outerShdw>
                </a:effectLst>
              </a:rPr>
              <a:t>Έρευνες του </a:t>
            </a:r>
            <a:r>
              <a:rPr lang="en-US" sz="2000" b="1" dirty="0">
                <a:solidFill>
                  <a:srgbClr val="FFC000"/>
                </a:solidFill>
                <a:effectLst>
                  <a:outerShdw blurRad="31750" dist="25400" dir="5400000" algn="tl" rotWithShape="0">
                    <a:srgbClr val="000000">
                      <a:alpha val="25000"/>
                    </a:srgbClr>
                  </a:outerShdw>
                </a:effectLst>
              </a:rPr>
              <a:t>J. Piaget</a:t>
            </a:r>
            <a:r>
              <a:rPr lang="el-GR" sz="2000" b="1" dirty="0">
                <a:solidFill>
                  <a:srgbClr val="FFC000"/>
                </a:solidFill>
                <a:effectLst>
                  <a:outerShdw blurRad="31750" dist="25400" dir="5400000" algn="tl" rotWithShape="0">
                    <a:srgbClr val="000000">
                      <a:alpha val="25000"/>
                    </a:srgbClr>
                  </a:outerShdw>
                </a:effectLst>
              </a:rPr>
              <a:t>       </a:t>
            </a:r>
            <a:endParaRPr lang="el-GR" sz="2400" b="1" dirty="0">
              <a:solidFill>
                <a:srgbClr val="FFC00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887557"/>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12" name="11 - Ορθογώνιο"/>
          <p:cNvSpPr/>
          <p:nvPr/>
        </p:nvSpPr>
        <p:spPr>
          <a:xfrm>
            <a:off x="857250" y="1776413"/>
            <a:ext cx="3443288" cy="682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199"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352CAD60-546C-45A5-8615-D65395400926}" type="datetime2">
              <a:rPr lang="el-GR" sz="1400" smtClean="0">
                <a:solidFill>
                  <a:srgbClr val="FFFFFF"/>
                </a:solidFill>
              </a:rPr>
              <a:pPr/>
              <a:t>Σάββατο, 14 Δεκεμβρίου 2024</a:t>
            </a:fld>
            <a:r>
              <a:rPr lang="en-US" sz="1300">
                <a:solidFill>
                  <a:srgbClr val="FFFFFF"/>
                </a:solidFill>
              </a:rPr>
              <a:t>,</a:t>
            </a:r>
          </a:p>
        </p:txBody>
      </p:sp>
      <p:sp>
        <p:nvSpPr>
          <p:cNvPr id="8201" name="15 - Θέση αριθμού διαφάνειας"/>
          <p:cNvSpPr>
            <a:spLocks noGrp="1"/>
          </p:cNvSpPr>
          <p:nvPr>
            <p:ph type="sldNum" sz="quarter" idx="12"/>
          </p:nvPr>
        </p:nvSpPr>
        <p:spPr bwMode="auto">
          <a:xfrm>
            <a:off x="8647113" y="6256338"/>
            <a:ext cx="366712" cy="365125"/>
          </a:xfrm>
          <a:noFill/>
          <a:ln>
            <a:miter lim="800000"/>
            <a:headEnd/>
            <a:tailEnd/>
          </a:ln>
        </p:spPr>
        <p:txBody>
          <a:bodyPr wrap="square" numCol="1" anchorCtr="0" compatLnSpc="1">
            <a:prstTxWarp prst="textNoShape">
              <a:avLst/>
            </a:prstTxWarp>
          </a:bodyPr>
          <a:lstStyle/>
          <a:p>
            <a:fld id="{F8206663-5E75-4CA3-A620-0FD59EB1D8C4}" type="slidenum">
              <a:rPr lang="en-US" sz="1400" smtClean="0">
                <a:solidFill>
                  <a:srgbClr val="FFFFFF"/>
                </a:solidFill>
              </a:rPr>
              <a:pPr/>
              <a:t>3</a:t>
            </a:fld>
            <a:endParaRPr lang="en-US" sz="1400">
              <a:solidFill>
                <a:srgbClr val="FFFFFF"/>
              </a:solidFill>
            </a:endParaRPr>
          </a:p>
        </p:txBody>
      </p:sp>
      <p:sp>
        <p:nvSpPr>
          <p:cNvPr id="11" name="TextBox 10">
            <a:extLst>
              <a:ext uri="{FF2B5EF4-FFF2-40B4-BE49-F238E27FC236}">
                <a16:creationId xmlns:a16="http://schemas.microsoft.com/office/drawing/2014/main" id="{6E217D31-541B-4240-BF02-4616AC1963BD}"/>
              </a:ext>
            </a:extLst>
          </p:cNvPr>
          <p:cNvSpPr txBox="1"/>
          <p:nvPr/>
        </p:nvSpPr>
        <p:spPr>
          <a:xfrm>
            <a:off x="4560828" y="1844675"/>
            <a:ext cx="4070349" cy="923330"/>
          </a:xfrm>
          <a:prstGeom prst="rect">
            <a:avLst/>
          </a:prstGeom>
          <a:noFill/>
        </p:spPr>
        <p:txBody>
          <a:bodyPr wrap="square">
            <a:spAutoFit/>
          </a:bodyPr>
          <a:lstStyle/>
          <a:p>
            <a:r>
              <a:rPr lang="el-GR" dirty="0"/>
              <a:t>Ανάπτυξη – μια μορφή προσαρμογής στο περιβάλλον μέσω της</a:t>
            </a:r>
          </a:p>
          <a:p>
            <a:r>
              <a:rPr lang="el-GR" dirty="0"/>
              <a:t>δραστηριότητας του υποκειμένου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371021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Ε. </a:t>
            </a:r>
            <a:r>
              <a:rPr lang="el-GR" sz="2800" b="1" spc="100" dirty="0">
                <a:solidFill>
                  <a:srgbClr val="00B0F0"/>
                </a:solidFill>
                <a:effectLst>
                  <a:outerShdw blurRad="31750" dist="25400" dir="5400000" algn="tl" rotWithShape="0">
                    <a:srgbClr val="000000">
                      <a:alpha val="25000"/>
                    </a:srgbClr>
                  </a:outerShdw>
                </a:effectLst>
              </a:rPr>
              <a:t>Παραδείγματα</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320675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5061"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8B9E95CA-4FE1-40A5-93A2-5C6852BE0CBF}" type="datetime2">
              <a:rPr lang="el-GR" sz="1400" smtClean="0">
                <a:solidFill>
                  <a:srgbClr val="FFFFFF"/>
                </a:solidFill>
              </a:rPr>
              <a:pPr/>
              <a:t>Σάββατο, 14 Δεκεμβρίου 2024</a:t>
            </a:fld>
            <a:r>
              <a:rPr lang="en-US" sz="1300">
                <a:solidFill>
                  <a:srgbClr val="FFFFFF"/>
                </a:solidFill>
              </a:rPr>
              <a:t>,</a:t>
            </a:r>
          </a:p>
        </p:txBody>
      </p:sp>
      <p:sp>
        <p:nvSpPr>
          <p:cNvPr id="45063" name="15 - Θέση αριθμού διαφάνειας"/>
          <p:cNvSpPr>
            <a:spLocks noGrp="1"/>
          </p:cNvSpPr>
          <p:nvPr>
            <p:ph type="sldNum" sz="quarter" idx="12"/>
          </p:nvPr>
        </p:nvSpPr>
        <p:spPr bwMode="auto">
          <a:xfrm>
            <a:off x="8647113" y="6256338"/>
            <a:ext cx="388937" cy="365125"/>
          </a:xfrm>
          <a:noFill/>
          <a:ln>
            <a:miter lim="800000"/>
            <a:headEnd/>
            <a:tailEnd/>
          </a:ln>
        </p:spPr>
        <p:txBody>
          <a:bodyPr wrap="square" numCol="1" anchorCtr="0" compatLnSpc="1">
            <a:prstTxWarp prst="textNoShape">
              <a:avLst/>
            </a:prstTxWarp>
          </a:bodyPr>
          <a:lstStyle/>
          <a:p>
            <a:fld id="{46E21A05-C24B-4295-ABE1-ED67CF14EEF8}" type="slidenum">
              <a:rPr lang="en-US" sz="1400" smtClean="0">
                <a:solidFill>
                  <a:srgbClr val="FFFFFF"/>
                </a:solidFill>
              </a:rPr>
              <a:pPr/>
              <a:t>30</a:t>
            </a:fld>
            <a:endParaRPr lang="en-US" sz="1400">
              <a:solidFill>
                <a:srgbClr val="FFFFFF"/>
              </a:solidFill>
            </a:endParaRPr>
          </a:p>
        </p:txBody>
      </p:sp>
      <p:pic>
        <p:nvPicPr>
          <p:cNvPr id="5" name="Picture 4"/>
          <p:cNvPicPr>
            <a:picLocks noChangeAspect="1"/>
          </p:cNvPicPr>
          <p:nvPr/>
        </p:nvPicPr>
        <p:blipFill>
          <a:blip r:embed="rId3" cstate="print"/>
          <a:srcRect/>
          <a:stretch>
            <a:fillRect/>
          </a:stretch>
        </p:blipFill>
        <p:spPr bwMode="auto">
          <a:xfrm>
            <a:off x="1700213" y="1323975"/>
            <a:ext cx="2008187" cy="232092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5413375" y="1341438"/>
            <a:ext cx="2614613" cy="2303462"/>
          </a:xfrm>
          <a:prstGeom prst="rect">
            <a:avLst/>
          </a:prstGeom>
          <a:noFill/>
          <a:ln w="9525">
            <a:noFill/>
            <a:miter lim="800000"/>
            <a:headEnd/>
            <a:tailEnd/>
          </a:ln>
        </p:spPr>
      </p:pic>
      <p:sp>
        <p:nvSpPr>
          <p:cNvPr id="7" name="TextBox 6"/>
          <p:cNvSpPr txBox="1">
            <a:spLocks noChangeArrowheads="1"/>
          </p:cNvSpPr>
          <p:nvPr/>
        </p:nvSpPr>
        <p:spPr bwMode="auto">
          <a:xfrm>
            <a:off x="1700213" y="3792538"/>
            <a:ext cx="290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l-GR" b="1" dirty="0">
                <a:solidFill>
                  <a:srgbClr val="7030A0"/>
                </a:solidFill>
              </a:rPr>
              <a:t>Α. </a:t>
            </a:r>
            <a:r>
              <a:rPr lang="el-GR" b="1" spc="100" dirty="0">
                <a:solidFill>
                  <a:srgbClr val="00B0F0"/>
                </a:solidFill>
              </a:rPr>
              <a:t>Μετάβαση</a:t>
            </a:r>
            <a:r>
              <a:rPr lang="el-GR" spc="100" dirty="0">
                <a:solidFill>
                  <a:srgbClr val="000000"/>
                </a:solidFill>
              </a:rPr>
              <a:t> από την αισθησιοκινητική στην προεννοιολογική σκέψη</a:t>
            </a:r>
          </a:p>
        </p:txBody>
      </p:sp>
      <p:sp>
        <p:nvSpPr>
          <p:cNvPr id="14" name="TextBox 13"/>
          <p:cNvSpPr txBox="1">
            <a:spLocks noChangeArrowheads="1"/>
          </p:cNvSpPr>
          <p:nvPr/>
        </p:nvSpPr>
        <p:spPr bwMode="auto">
          <a:xfrm>
            <a:off x="5389563" y="3789363"/>
            <a:ext cx="3503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l-GR" b="1" dirty="0">
                <a:solidFill>
                  <a:srgbClr val="7030A0"/>
                </a:solidFill>
              </a:rPr>
              <a:t>Β. </a:t>
            </a:r>
            <a:r>
              <a:rPr lang="el-GR" spc="100" dirty="0">
                <a:solidFill>
                  <a:srgbClr val="000000"/>
                </a:solidFill>
              </a:rPr>
              <a:t>Απλή αναπαράσταση: </a:t>
            </a:r>
          </a:p>
          <a:p>
            <a:pPr eaLnBrk="1" hangingPunct="1">
              <a:defRPr/>
            </a:pPr>
            <a:r>
              <a:rPr lang="el-GR" spc="100" dirty="0">
                <a:solidFill>
                  <a:srgbClr val="000000"/>
                </a:solidFill>
              </a:rPr>
              <a:t>Το παιδί </a:t>
            </a:r>
            <a:r>
              <a:rPr lang="el-GR" b="1" spc="100" dirty="0">
                <a:solidFill>
                  <a:srgbClr val="00B0F0"/>
                </a:solidFill>
              </a:rPr>
              <a:t>εφαρμόζει</a:t>
            </a:r>
            <a:r>
              <a:rPr lang="el-GR" spc="100" dirty="0">
                <a:solidFill>
                  <a:srgbClr val="000000"/>
                </a:solidFill>
              </a:rPr>
              <a:t> αυτή την πράξη σε κάποιο άλλο αντικείμενο</a:t>
            </a:r>
          </a:p>
        </p:txBody>
      </p:sp>
      <p:sp>
        <p:nvSpPr>
          <p:cNvPr id="15" name="TextBox 14"/>
          <p:cNvSpPr txBox="1">
            <a:spLocks noChangeArrowheads="1"/>
          </p:cNvSpPr>
          <p:nvPr/>
        </p:nvSpPr>
        <p:spPr bwMode="auto">
          <a:xfrm>
            <a:off x="3635375" y="1989138"/>
            <a:ext cx="1944688" cy="646112"/>
          </a:xfrm>
          <a:prstGeom prst="rect">
            <a:avLst/>
          </a:prstGeom>
          <a:noFill/>
          <a:ln w="9525">
            <a:noFill/>
            <a:miter lim="800000"/>
            <a:headEnd/>
            <a:tailEnd/>
          </a:ln>
        </p:spPr>
        <p:txBody>
          <a:bodyPr>
            <a:spAutoFit/>
          </a:bodyPr>
          <a:lstStyle/>
          <a:p>
            <a:pPr algn="ctr"/>
            <a:r>
              <a:rPr lang="el-GR" b="1">
                <a:solidFill>
                  <a:srgbClr val="7030A0"/>
                </a:solidFill>
              </a:rPr>
              <a:t>Συμβολικό παιχνίδι</a:t>
            </a:r>
            <a:endParaRPr lang="el-GR" b="1">
              <a:solidFill>
                <a:srgbClr val="000000"/>
              </a:solidFill>
            </a:endParaRPr>
          </a:p>
        </p:txBody>
      </p:sp>
      <p:sp>
        <p:nvSpPr>
          <p:cNvPr id="13" name="Rectangle 12"/>
          <p:cNvSpPr/>
          <p:nvPr/>
        </p:nvSpPr>
        <p:spPr>
          <a:xfrm rot="16200000">
            <a:off x="-1094581" y="2669381"/>
            <a:ext cx="3667125" cy="830263"/>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Στάδια  νοητικής  ανάπτυξης</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371021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Ε. </a:t>
            </a:r>
            <a:r>
              <a:rPr lang="el-GR" sz="2800" b="1" spc="100" dirty="0">
                <a:solidFill>
                  <a:srgbClr val="00B0F0"/>
                </a:solidFill>
                <a:effectLst>
                  <a:outerShdw blurRad="31750" dist="25400" dir="5400000" algn="tl" rotWithShape="0">
                    <a:srgbClr val="000000">
                      <a:alpha val="25000"/>
                    </a:srgbClr>
                  </a:outerShdw>
                </a:effectLst>
              </a:rPr>
              <a:t>Παραδείγματα</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320675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6085"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03BA60C3-42FE-4DD6-B066-9E453C67E936}" type="datetime2">
              <a:rPr lang="el-GR" sz="1400" smtClean="0">
                <a:solidFill>
                  <a:srgbClr val="FFFFFF"/>
                </a:solidFill>
              </a:rPr>
              <a:pPr/>
              <a:t>Σάββατο, 14 Δεκεμβρίου 2024</a:t>
            </a:fld>
            <a:r>
              <a:rPr lang="en-US" sz="1300">
                <a:solidFill>
                  <a:srgbClr val="FFFFFF"/>
                </a:solidFill>
              </a:rPr>
              <a:t>,</a:t>
            </a:r>
          </a:p>
        </p:txBody>
      </p:sp>
      <p:sp>
        <p:nvSpPr>
          <p:cNvPr id="46087" name="15 - Θέση αριθμού διαφάνειας"/>
          <p:cNvSpPr>
            <a:spLocks noGrp="1"/>
          </p:cNvSpPr>
          <p:nvPr>
            <p:ph type="sldNum" sz="quarter" idx="12"/>
          </p:nvPr>
        </p:nvSpPr>
        <p:spPr bwMode="auto">
          <a:xfrm>
            <a:off x="8647113" y="6256338"/>
            <a:ext cx="496887" cy="365125"/>
          </a:xfrm>
          <a:noFill/>
          <a:ln>
            <a:miter lim="800000"/>
            <a:headEnd/>
            <a:tailEnd/>
          </a:ln>
        </p:spPr>
        <p:txBody>
          <a:bodyPr wrap="square" numCol="1" anchorCtr="0" compatLnSpc="1">
            <a:prstTxWarp prst="textNoShape">
              <a:avLst/>
            </a:prstTxWarp>
          </a:bodyPr>
          <a:lstStyle/>
          <a:p>
            <a:fld id="{50C0C63D-80A8-48A9-9F05-25CF0273E5B6}" type="slidenum">
              <a:rPr lang="en-US" sz="1400" smtClean="0">
                <a:solidFill>
                  <a:srgbClr val="FFFFFF"/>
                </a:solidFill>
              </a:rPr>
              <a:pPr/>
              <a:t>31</a:t>
            </a:fld>
            <a:endParaRPr lang="en-US" sz="1400">
              <a:solidFill>
                <a:srgbClr val="FFFFFF"/>
              </a:solidFill>
            </a:endParaRPr>
          </a:p>
        </p:txBody>
      </p:sp>
      <p:sp>
        <p:nvSpPr>
          <p:cNvPr id="7" name="TextBox 6"/>
          <p:cNvSpPr txBox="1">
            <a:spLocks noChangeArrowheads="1"/>
          </p:cNvSpPr>
          <p:nvPr/>
        </p:nvSpPr>
        <p:spPr bwMode="auto">
          <a:xfrm>
            <a:off x="4284663" y="3790950"/>
            <a:ext cx="4608512" cy="1200150"/>
          </a:xfrm>
          <a:prstGeom prst="rect">
            <a:avLst/>
          </a:prstGeom>
          <a:noFill/>
          <a:ln w="9525">
            <a:noFill/>
            <a:miter lim="800000"/>
            <a:headEnd/>
            <a:tailEnd/>
          </a:ln>
        </p:spPr>
        <p:txBody>
          <a:bodyPr>
            <a:spAutoFit/>
          </a:bodyPr>
          <a:lstStyle/>
          <a:p>
            <a:r>
              <a:rPr lang="el-GR" b="1">
                <a:solidFill>
                  <a:srgbClr val="7030A0"/>
                </a:solidFill>
              </a:rPr>
              <a:t>Γ. </a:t>
            </a:r>
            <a:r>
              <a:rPr lang="el-GR">
                <a:solidFill>
                  <a:srgbClr val="000000"/>
                </a:solidFill>
              </a:rPr>
              <a:t>Πολύπλοκη αναπαράσταση:</a:t>
            </a:r>
          </a:p>
          <a:p>
            <a:r>
              <a:rPr lang="el-GR">
                <a:solidFill>
                  <a:srgbClr val="000000"/>
                </a:solidFill>
              </a:rPr>
              <a:t>Το παιδί αναπαριστά ένα σύνολο ενεργειών που ταιριάζουν σε έναν </a:t>
            </a:r>
            <a:r>
              <a:rPr lang="el-GR" b="1">
                <a:solidFill>
                  <a:srgbClr val="00B0F0"/>
                </a:solidFill>
              </a:rPr>
              <a:t>κοινωνικό ρόλο </a:t>
            </a:r>
            <a:r>
              <a:rPr lang="el-GR">
                <a:solidFill>
                  <a:srgbClr val="000000"/>
                </a:solidFill>
                <a:sym typeface="Wingdings" pitchFamily="2" charset="2"/>
              </a:rPr>
              <a:t> </a:t>
            </a:r>
            <a:r>
              <a:rPr lang="el-GR">
                <a:solidFill>
                  <a:srgbClr val="000000"/>
                </a:solidFill>
              </a:rPr>
              <a:t>τον αδελφό του μωρού </a:t>
            </a:r>
          </a:p>
        </p:txBody>
      </p:sp>
      <p:pic>
        <p:nvPicPr>
          <p:cNvPr id="2" name="Picture 1"/>
          <p:cNvPicPr>
            <a:picLocks noChangeAspect="1"/>
          </p:cNvPicPr>
          <p:nvPr/>
        </p:nvPicPr>
        <p:blipFill>
          <a:blip r:embed="rId3" cstate="print"/>
          <a:srcRect/>
          <a:stretch>
            <a:fillRect/>
          </a:stretch>
        </p:blipFill>
        <p:spPr bwMode="auto">
          <a:xfrm>
            <a:off x="4338638" y="1341438"/>
            <a:ext cx="4337050" cy="2293937"/>
          </a:xfrm>
          <a:prstGeom prst="rect">
            <a:avLst/>
          </a:prstGeom>
          <a:noFill/>
          <a:ln w="9525">
            <a:noFill/>
            <a:miter lim="800000"/>
            <a:headEnd/>
            <a:tailEnd/>
          </a:ln>
        </p:spPr>
      </p:pic>
      <p:sp>
        <p:nvSpPr>
          <p:cNvPr id="13" name="TextBox 12"/>
          <p:cNvSpPr txBox="1">
            <a:spLocks noChangeArrowheads="1"/>
          </p:cNvSpPr>
          <p:nvPr/>
        </p:nvSpPr>
        <p:spPr bwMode="auto">
          <a:xfrm>
            <a:off x="1331913" y="2205038"/>
            <a:ext cx="2808287" cy="646112"/>
          </a:xfrm>
          <a:prstGeom prst="rect">
            <a:avLst/>
          </a:prstGeom>
          <a:noFill/>
          <a:ln w="9525">
            <a:noFill/>
            <a:miter lim="800000"/>
            <a:headEnd/>
            <a:tailEnd/>
          </a:ln>
        </p:spPr>
        <p:txBody>
          <a:bodyPr>
            <a:spAutoFit/>
          </a:bodyPr>
          <a:lstStyle/>
          <a:p>
            <a:r>
              <a:rPr lang="el-GR" b="1">
                <a:solidFill>
                  <a:srgbClr val="7030A0"/>
                </a:solidFill>
              </a:rPr>
              <a:t>Ποιό είναι το στάδιο </a:t>
            </a:r>
            <a:r>
              <a:rPr lang="el-GR" b="1">
                <a:solidFill>
                  <a:srgbClr val="000000"/>
                </a:solidFill>
              </a:rPr>
              <a:t>του </a:t>
            </a:r>
            <a:r>
              <a:rPr lang="el-GR" b="1" u="sng">
                <a:solidFill>
                  <a:srgbClr val="000000"/>
                </a:solidFill>
              </a:rPr>
              <a:t>συμβολικού παιχνιδιού</a:t>
            </a:r>
            <a:r>
              <a:rPr lang="el-GR" b="1">
                <a:solidFill>
                  <a:srgbClr val="000000"/>
                </a:solidFill>
              </a:rPr>
              <a:t>;</a:t>
            </a:r>
          </a:p>
        </p:txBody>
      </p:sp>
      <p:sp>
        <p:nvSpPr>
          <p:cNvPr id="12" name="Rectangle 11"/>
          <p:cNvSpPr/>
          <p:nvPr/>
        </p:nvSpPr>
        <p:spPr>
          <a:xfrm rot="16200000">
            <a:off x="-1094581" y="2669381"/>
            <a:ext cx="3667125" cy="830263"/>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Στάδια  νοητικής  ανάπτυξης</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371021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Ε. </a:t>
            </a:r>
            <a:r>
              <a:rPr lang="el-GR" sz="2800" b="1" spc="100" dirty="0">
                <a:solidFill>
                  <a:srgbClr val="00B0F0"/>
                </a:solidFill>
                <a:effectLst>
                  <a:outerShdw blurRad="31750" dist="25400" dir="5400000" algn="tl" rotWithShape="0">
                    <a:srgbClr val="000000">
                      <a:alpha val="25000"/>
                    </a:srgbClr>
                  </a:outerShdw>
                </a:effectLst>
              </a:rPr>
              <a:t>Παραδείγματα</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320675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7109"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B0932671-A450-4B72-9B5B-5944BA44DA6E}" type="datetime2">
              <a:rPr lang="el-GR" sz="1400" smtClean="0">
                <a:solidFill>
                  <a:srgbClr val="FFFFFF"/>
                </a:solidFill>
              </a:rPr>
              <a:pPr/>
              <a:t>Σάββατο, 14 Δεκεμβρίου 2024</a:t>
            </a:fld>
            <a:r>
              <a:rPr lang="en-US" sz="1300">
                <a:solidFill>
                  <a:srgbClr val="FFFFFF"/>
                </a:solidFill>
              </a:rPr>
              <a:t>,</a:t>
            </a:r>
          </a:p>
        </p:txBody>
      </p:sp>
      <p:sp>
        <p:nvSpPr>
          <p:cNvPr id="17" name="15 - Θέση αριθμού διαφάνειας"/>
          <p:cNvSpPr>
            <a:spLocks noGrp="1"/>
          </p:cNvSpPr>
          <p:nvPr>
            <p:ph type="sldNum" sz="quarter" idx="12"/>
          </p:nvPr>
        </p:nvSpPr>
        <p:spPr bwMode="auto">
          <a:xfrm>
            <a:off x="8647113" y="6256338"/>
            <a:ext cx="3667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F2272679-A789-4A1B-BFCD-719321E06D5C}" type="slidenum">
              <a:rPr lang="en-US" sz="1400" smtClean="0">
                <a:solidFill>
                  <a:srgbClr val="FFFFFF"/>
                </a:solidFill>
              </a:rPr>
              <a:pPr eaLnBrk="1" hangingPunct="1">
                <a:defRPr/>
              </a:pPr>
              <a:t>32</a:t>
            </a:fld>
            <a:endParaRPr lang="en-US" sz="1400" dirty="0">
              <a:solidFill>
                <a:srgbClr val="FFFFFF"/>
              </a:solidFill>
            </a:endParaRPr>
          </a:p>
        </p:txBody>
      </p:sp>
      <p:sp>
        <p:nvSpPr>
          <p:cNvPr id="7" name="TextBox 6"/>
          <p:cNvSpPr txBox="1">
            <a:spLocks noChangeArrowheads="1"/>
          </p:cNvSpPr>
          <p:nvPr/>
        </p:nvSpPr>
        <p:spPr bwMode="auto">
          <a:xfrm>
            <a:off x="4410075" y="3790950"/>
            <a:ext cx="4554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l-GR" b="1" dirty="0">
                <a:solidFill>
                  <a:srgbClr val="7030A0"/>
                </a:solidFill>
              </a:rPr>
              <a:t>Δ. </a:t>
            </a:r>
            <a:r>
              <a:rPr lang="el-GR" spc="100" dirty="0">
                <a:solidFill>
                  <a:srgbClr val="000000"/>
                </a:solidFill>
              </a:rPr>
              <a:t>Μετάβαση στο δεύτερο επίπεδο της αναπαραστασιακής σκέψης. Το παιδί αναπαριστά τις </a:t>
            </a:r>
            <a:r>
              <a:rPr lang="el-GR" b="1" spc="100" dirty="0">
                <a:solidFill>
                  <a:srgbClr val="00B0F0"/>
                </a:solidFill>
              </a:rPr>
              <a:t>σχέσεις</a:t>
            </a:r>
            <a:r>
              <a:rPr lang="el-GR" spc="100" dirty="0">
                <a:solidFill>
                  <a:srgbClr val="000000"/>
                </a:solidFill>
              </a:rPr>
              <a:t> ανάμεσα σε δύο κοινωνικούς ρόλους.</a:t>
            </a:r>
          </a:p>
        </p:txBody>
      </p:sp>
      <p:sp>
        <p:nvSpPr>
          <p:cNvPr id="13" name="TextBox 12"/>
          <p:cNvSpPr txBox="1">
            <a:spLocks noChangeArrowheads="1"/>
          </p:cNvSpPr>
          <p:nvPr/>
        </p:nvSpPr>
        <p:spPr bwMode="auto">
          <a:xfrm>
            <a:off x="1547813" y="2205038"/>
            <a:ext cx="2808287" cy="646112"/>
          </a:xfrm>
          <a:prstGeom prst="rect">
            <a:avLst/>
          </a:prstGeom>
          <a:noFill/>
          <a:ln w="9525">
            <a:noFill/>
            <a:miter lim="800000"/>
            <a:headEnd/>
            <a:tailEnd/>
          </a:ln>
        </p:spPr>
        <p:txBody>
          <a:bodyPr>
            <a:spAutoFit/>
          </a:bodyPr>
          <a:lstStyle/>
          <a:p>
            <a:r>
              <a:rPr lang="el-GR" b="1">
                <a:solidFill>
                  <a:srgbClr val="7030A0"/>
                </a:solidFill>
              </a:rPr>
              <a:t>Ποιό είναι το στάδιο </a:t>
            </a:r>
            <a:r>
              <a:rPr lang="el-GR" b="1">
                <a:solidFill>
                  <a:srgbClr val="000000"/>
                </a:solidFill>
              </a:rPr>
              <a:t>του </a:t>
            </a:r>
            <a:r>
              <a:rPr lang="el-GR" b="1" u="sng">
                <a:solidFill>
                  <a:srgbClr val="000000"/>
                </a:solidFill>
              </a:rPr>
              <a:t>συμβολικού παιχνιδιού</a:t>
            </a:r>
            <a:r>
              <a:rPr lang="el-GR" b="1">
                <a:solidFill>
                  <a:srgbClr val="000000"/>
                </a:solidFill>
              </a:rPr>
              <a:t>;</a:t>
            </a:r>
          </a:p>
        </p:txBody>
      </p:sp>
      <p:pic>
        <p:nvPicPr>
          <p:cNvPr id="19466" name="Picture 2"/>
          <p:cNvPicPr>
            <a:picLocks noChangeAspect="1"/>
          </p:cNvPicPr>
          <p:nvPr/>
        </p:nvPicPr>
        <p:blipFill>
          <a:blip r:embed="rId3" cstate="print"/>
          <a:srcRect/>
          <a:stretch>
            <a:fillRect/>
          </a:stretch>
        </p:blipFill>
        <p:spPr bwMode="auto">
          <a:xfrm>
            <a:off x="4427538" y="1341438"/>
            <a:ext cx="4379912" cy="2212975"/>
          </a:xfrm>
          <a:prstGeom prst="rect">
            <a:avLst/>
          </a:prstGeom>
          <a:noFill/>
          <a:ln w="9525">
            <a:noFill/>
            <a:miter lim="800000"/>
            <a:headEnd/>
            <a:tailEnd/>
          </a:ln>
        </p:spPr>
      </p:pic>
      <p:sp>
        <p:nvSpPr>
          <p:cNvPr id="12" name="Rectangle 11"/>
          <p:cNvSpPr/>
          <p:nvPr/>
        </p:nvSpPr>
        <p:spPr>
          <a:xfrm rot="16200000">
            <a:off x="-1094581" y="2669381"/>
            <a:ext cx="3667125" cy="830263"/>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Στάδια  νοητικής  ανάπτυξης</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wipe(down)">
                                      <p:cBhvr>
                                        <p:cTn id="7" dur="500"/>
                                        <p:tgtEl>
                                          <p:spTgt spid="1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C01D5E-9877-4E6C-94A0-D889C5D02756}"/>
              </a:ext>
            </a:extLst>
          </p:cNvPr>
          <p:cNvSpPr>
            <a:spLocks noGrp="1"/>
          </p:cNvSpPr>
          <p:nvPr>
            <p:ph type="title"/>
          </p:nvPr>
        </p:nvSpPr>
        <p:spPr/>
        <p:txBody>
          <a:bodyPr/>
          <a:lstStyle/>
          <a:p>
            <a:r>
              <a:rPr lang="el-GR" dirty="0"/>
              <a:t>Συγκεκριμένες λογικές ενέργειες (7-12)</a:t>
            </a:r>
          </a:p>
        </p:txBody>
      </p:sp>
      <p:sp>
        <p:nvSpPr>
          <p:cNvPr id="3" name="Θέση περιεχομένου 2">
            <a:extLst>
              <a:ext uri="{FF2B5EF4-FFF2-40B4-BE49-F238E27FC236}">
                <a16:creationId xmlns:a16="http://schemas.microsoft.com/office/drawing/2014/main" id="{B3FEB5F3-5D3B-49B1-B37A-9D0F05CC0942}"/>
              </a:ext>
            </a:extLst>
          </p:cNvPr>
          <p:cNvSpPr>
            <a:spLocks noGrp="1"/>
          </p:cNvSpPr>
          <p:nvPr>
            <p:ph idx="1"/>
          </p:nvPr>
        </p:nvSpPr>
        <p:spPr>
          <a:xfrm>
            <a:off x="282352" y="1772816"/>
            <a:ext cx="8579296" cy="4032448"/>
          </a:xfrm>
        </p:spPr>
        <p:txBody>
          <a:bodyPr/>
          <a:lstStyle/>
          <a:p>
            <a:pPr marL="180000" indent="-180000"/>
            <a:r>
              <a:rPr lang="el-GR" dirty="0"/>
              <a:t>Επιτυγχάνεται η διατήρηση του αριθμού (6 ετών)</a:t>
            </a:r>
          </a:p>
          <a:p>
            <a:pPr marL="180000" indent="-180000"/>
            <a:r>
              <a:rPr lang="el-GR" dirty="0"/>
              <a:t>Επιτυγχάνεται η διατήρηση της μάζας (7ετών)</a:t>
            </a:r>
          </a:p>
          <a:p>
            <a:pPr marL="180000" indent="-180000"/>
            <a:r>
              <a:rPr lang="el-GR" dirty="0"/>
              <a:t>Επιτυγχάνεται η διατήρηση του βάρους (9 ετών)</a:t>
            </a:r>
          </a:p>
          <a:p>
            <a:pPr marL="180000" indent="-180000"/>
            <a:r>
              <a:rPr lang="el-GR" dirty="0"/>
              <a:t>Κατηγοριοποιεί τα αντικείμενα με βάση περισσότερα του ενός χαρακτηριστικά και μπορεί να τα βάζει στη σειρά με βάση μόνο μία διάσταση π.χ. το μέγεθος</a:t>
            </a:r>
          </a:p>
        </p:txBody>
      </p:sp>
    </p:spTree>
    <p:extLst>
      <p:ext uri="{BB962C8B-B14F-4D97-AF65-F5344CB8AC3E}">
        <p14:creationId xmlns:p14="http://schemas.microsoft.com/office/powerpoint/2010/main" val="47491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79512" y="0"/>
            <a:ext cx="7200800" cy="6741368"/>
          </a:xfrm>
          <a:prstGeom prst="rect">
            <a:avLst/>
          </a:prstGeom>
        </p:spPr>
      </p:pic>
      <p:pic>
        <p:nvPicPr>
          <p:cNvPr id="5" name="Εικόνα 4"/>
          <p:cNvPicPr>
            <a:picLocks noChangeAspect="1"/>
          </p:cNvPicPr>
          <p:nvPr/>
        </p:nvPicPr>
        <p:blipFill>
          <a:blip r:embed="rId3"/>
          <a:stretch>
            <a:fillRect/>
          </a:stretch>
        </p:blipFill>
        <p:spPr>
          <a:xfrm>
            <a:off x="6804248" y="404664"/>
            <a:ext cx="2520280" cy="646232"/>
          </a:xfrm>
          <a:prstGeom prst="rect">
            <a:avLst/>
          </a:prstGeom>
        </p:spPr>
      </p:pic>
    </p:spTree>
    <p:extLst>
      <p:ext uri="{BB962C8B-B14F-4D97-AF65-F5344CB8AC3E}">
        <p14:creationId xmlns:p14="http://schemas.microsoft.com/office/powerpoint/2010/main" val="1265185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0" y="-88737"/>
            <a:ext cx="9108504" cy="6830106"/>
          </a:xfrm>
          <a:prstGeom prst="rect">
            <a:avLst/>
          </a:prstGeom>
        </p:spPr>
      </p:pic>
      <p:pic>
        <p:nvPicPr>
          <p:cNvPr id="5" name="Εικόνα 4"/>
          <p:cNvPicPr>
            <a:picLocks noChangeAspect="1"/>
          </p:cNvPicPr>
          <p:nvPr/>
        </p:nvPicPr>
        <p:blipFill>
          <a:blip r:embed="rId3"/>
          <a:stretch>
            <a:fillRect/>
          </a:stretch>
        </p:blipFill>
        <p:spPr>
          <a:xfrm>
            <a:off x="251520" y="116632"/>
            <a:ext cx="1496353" cy="395124"/>
          </a:xfrm>
          <a:prstGeom prst="rect">
            <a:avLst/>
          </a:prstGeom>
        </p:spPr>
      </p:pic>
    </p:spTree>
    <p:extLst>
      <p:ext uri="{BB962C8B-B14F-4D97-AF65-F5344CB8AC3E}">
        <p14:creationId xmlns:p14="http://schemas.microsoft.com/office/powerpoint/2010/main" val="226373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0" y="3573463"/>
            <a:ext cx="8820150" cy="1511300"/>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buClr>
                <a:srgbClr val="7030A0"/>
              </a:buClr>
              <a:buFont typeface="+mj-lt"/>
              <a:buAutoNum type="arabicPeriod"/>
              <a:defRPr/>
            </a:pPr>
            <a:endParaRPr lang="el-GR" b="1" spc="100" dirty="0">
              <a:solidFill>
                <a:srgbClr val="FFC000"/>
              </a:solidFill>
              <a:effectLst>
                <a:outerShdw blurRad="31750" dist="25400" dir="5400000" algn="tl" rotWithShape="0">
                  <a:srgbClr val="000000">
                    <a:alpha val="25000"/>
                  </a:srgbClr>
                </a:outerShdw>
              </a:effectLst>
            </a:endParaRPr>
          </a:p>
        </p:txBody>
      </p:sp>
      <p:sp>
        <p:nvSpPr>
          <p:cNvPr id="10" name="9 - Ορθογώνιο"/>
          <p:cNvSpPr/>
          <p:nvPr/>
        </p:nvSpPr>
        <p:spPr>
          <a:xfrm>
            <a:off x="323850" y="836613"/>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9222"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E0FF12F2-DBD2-4D88-A53F-30607A12E5D6}" type="datetime2">
              <a:rPr lang="el-GR" sz="1400" smtClean="0">
                <a:solidFill>
                  <a:srgbClr val="FFFFFF"/>
                </a:solidFill>
              </a:rPr>
              <a:pPr/>
              <a:t>Σάββατο, 14 Δεκεμβρίου 2024</a:t>
            </a:fld>
            <a:r>
              <a:rPr lang="en-US" sz="1300">
                <a:solidFill>
                  <a:srgbClr val="FFFFFF"/>
                </a:solidFill>
              </a:rPr>
              <a:t>,</a:t>
            </a:r>
          </a:p>
        </p:txBody>
      </p:sp>
      <p:sp>
        <p:nvSpPr>
          <p:cNvPr id="9224" name="15 - Θέση αριθμού διαφάνειας"/>
          <p:cNvSpPr>
            <a:spLocks noGrp="1"/>
          </p:cNvSpPr>
          <p:nvPr>
            <p:ph type="sldNum" sz="quarter" idx="12"/>
          </p:nvPr>
        </p:nvSpPr>
        <p:spPr bwMode="auto">
          <a:xfrm>
            <a:off x="8647113" y="6256338"/>
            <a:ext cx="366712" cy="365125"/>
          </a:xfrm>
          <a:noFill/>
          <a:ln>
            <a:miter lim="800000"/>
            <a:headEnd/>
            <a:tailEnd/>
          </a:ln>
        </p:spPr>
        <p:txBody>
          <a:bodyPr wrap="square" numCol="1" anchorCtr="0" compatLnSpc="1">
            <a:prstTxWarp prst="textNoShape">
              <a:avLst/>
            </a:prstTxWarp>
          </a:bodyPr>
          <a:lstStyle/>
          <a:p>
            <a:fld id="{23DB3480-5FB8-4852-9340-04FEB352A5C3}" type="slidenum">
              <a:rPr lang="en-US" sz="1400" smtClean="0">
                <a:solidFill>
                  <a:srgbClr val="FFFFFF"/>
                </a:solidFill>
              </a:rPr>
              <a:pPr/>
              <a:t>4</a:t>
            </a:fld>
            <a:endParaRPr lang="en-US" sz="1400">
              <a:solidFill>
                <a:srgbClr val="FFFFFF"/>
              </a:solidFill>
            </a:endParaRPr>
          </a:p>
        </p:txBody>
      </p:sp>
      <p:sp>
        <p:nvSpPr>
          <p:cNvPr id="2" name="Rectangle 1"/>
          <p:cNvSpPr/>
          <p:nvPr/>
        </p:nvSpPr>
        <p:spPr>
          <a:xfrm>
            <a:off x="2771775" y="981075"/>
            <a:ext cx="3667125" cy="368300"/>
          </a:xfrm>
          <a:prstGeom prst="rect">
            <a:avLst/>
          </a:prstGeom>
        </p:spPr>
        <p:txBody>
          <a:bodyPr>
            <a:spAutoFit/>
          </a:bodyPr>
          <a:lstStyle/>
          <a:p>
            <a:pPr algn="ctr">
              <a:defRPr/>
            </a:pPr>
            <a:r>
              <a:rPr lang="el-GR" b="1" dirty="0">
                <a:solidFill>
                  <a:srgbClr val="7030A0"/>
                </a:solidFill>
                <a:effectLst>
                  <a:outerShdw blurRad="31750" dist="25400" dir="5400000" algn="tl" rotWithShape="0">
                    <a:srgbClr val="000000">
                      <a:alpha val="25000"/>
                    </a:srgbClr>
                  </a:outerShdw>
                </a:effectLst>
              </a:rPr>
              <a:t>Στάδια  νοητικής  ανάπτυξης</a:t>
            </a:r>
            <a:endParaRPr lang="el-GR" dirty="0"/>
          </a:p>
        </p:txBody>
      </p:sp>
      <p:pic>
        <p:nvPicPr>
          <p:cNvPr id="11" name="10 - Εικόνα" descr="piaget stages simpsons.JPG"/>
          <p:cNvPicPr>
            <a:picLocks noChangeAspect="1"/>
          </p:cNvPicPr>
          <p:nvPr/>
        </p:nvPicPr>
        <p:blipFill>
          <a:blip r:embed="rId3" cstate="print"/>
          <a:stretch>
            <a:fillRect/>
          </a:stretch>
        </p:blipFill>
        <p:spPr>
          <a:xfrm>
            <a:off x="250825" y="2420938"/>
            <a:ext cx="8497888" cy="1247775"/>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2" name="11 - Ορθογώνιο"/>
          <p:cNvSpPr/>
          <p:nvPr/>
        </p:nvSpPr>
        <p:spPr>
          <a:xfrm>
            <a:off x="250825" y="1484313"/>
            <a:ext cx="1944688" cy="9366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l-GR" dirty="0"/>
              <a:t>Αισθησιοκινητικό</a:t>
            </a:r>
          </a:p>
          <a:p>
            <a:pPr algn="ctr">
              <a:defRPr/>
            </a:pPr>
            <a:r>
              <a:rPr lang="el-GR" dirty="0"/>
              <a:t>(0-2 έτη)</a:t>
            </a:r>
          </a:p>
        </p:txBody>
      </p:sp>
      <p:sp>
        <p:nvSpPr>
          <p:cNvPr id="14" name="13 - Ορθογώνιο"/>
          <p:cNvSpPr/>
          <p:nvPr/>
        </p:nvSpPr>
        <p:spPr>
          <a:xfrm>
            <a:off x="2339975" y="1484313"/>
            <a:ext cx="2016125" cy="9366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l-GR" dirty="0"/>
              <a:t>Προεπιχειρησιακό</a:t>
            </a:r>
          </a:p>
          <a:p>
            <a:pPr algn="ctr">
              <a:defRPr/>
            </a:pPr>
            <a:r>
              <a:rPr lang="el-GR" dirty="0"/>
              <a:t>(2-7 έτη)</a:t>
            </a:r>
          </a:p>
        </p:txBody>
      </p:sp>
      <p:sp>
        <p:nvSpPr>
          <p:cNvPr id="15" name="14 - Ορθογώνιο"/>
          <p:cNvSpPr/>
          <p:nvPr/>
        </p:nvSpPr>
        <p:spPr>
          <a:xfrm>
            <a:off x="4572000" y="1484313"/>
            <a:ext cx="1944688"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l-GR" dirty="0"/>
              <a:t>Συγκεκριμένης σκέψης</a:t>
            </a:r>
          </a:p>
          <a:p>
            <a:pPr algn="ctr">
              <a:defRPr/>
            </a:pPr>
            <a:r>
              <a:rPr lang="el-GR" dirty="0"/>
              <a:t>(7-11 έτη)</a:t>
            </a:r>
          </a:p>
        </p:txBody>
      </p:sp>
      <p:sp>
        <p:nvSpPr>
          <p:cNvPr id="17" name="16 - Ορθογώνιο"/>
          <p:cNvSpPr/>
          <p:nvPr/>
        </p:nvSpPr>
        <p:spPr>
          <a:xfrm>
            <a:off x="6732588" y="1484313"/>
            <a:ext cx="1943100" cy="9366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l-GR" dirty="0"/>
              <a:t>Αφηρημένης σκέψης</a:t>
            </a:r>
          </a:p>
          <a:p>
            <a:pPr algn="ctr">
              <a:defRPr/>
            </a:pPr>
            <a:r>
              <a:rPr lang="el-GR" dirty="0"/>
              <a:t>(11-16 έτη+…)</a:t>
            </a:r>
          </a:p>
        </p:txBody>
      </p:sp>
      <p:sp>
        <p:nvSpPr>
          <p:cNvPr id="3087" name="18 - TextBox"/>
          <p:cNvSpPr txBox="1">
            <a:spLocks noChangeArrowheads="1"/>
          </p:cNvSpPr>
          <p:nvPr/>
        </p:nvSpPr>
        <p:spPr bwMode="auto">
          <a:xfrm>
            <a:off x="0" y="3500438"/>
            <a:ext cx="2339975" cy="1570037"/>
          </a:xfrm>
          <a:prstGeom prst="rect">
            <a:avLst/>
          </a:prstGeom>
          <a:noFill/>
          <a:ln w="9525">
            <a:noFill/>
            <a:miter lim="800000"/>
            <a:headEnd/>
            <a:tailEnd/>
          </a:ln>
        </p:spPr>
        <p:txBody>
          <a:bodyPr>
            <a:spAutoFit/>
          </a:bodyPr>
          <a:lstStyle/>
          <a:p>
            <a:pPr algn="ctr"/>
            <a:r>
              <a:rPr lang="el-GR" sz="1600"/>
              <a:t>Μάθηση μέσω αισθήσεων</a:t>
            </a:r>
          </a:p>
          <a:p>
            <a:pPr algn="ctr"/>
            <a:r>
              <a:rPr lang="el-GR" sz="1600"/>
              <a:t>Κληρονομικοί μηχανισμοί + εμπειρία</a:t>
            </a:r>
          </a:p>
          <a:p>
            <a:pPr algn="ctr"/>
            <a:r>
              <a:rPr lang="el-GR" sz="1600"/>
              <a:t>Προσωπική και πρακτική γνώση</a:t>
            </a:r>
          </a:p>
        </p:txBody>
      </p:sp>
      <p:sp>
        <p:nvSpPr>
          <p:cNvPr id="9232" name="22 - TextBox"/>
          <p:cNvSpPr txBox="1">
            <a:spLocks noChangeArrowheads="1"/>
          </p:cNvSpPr>
          <p:nvPr/>
        </p:nvSpPr>
        <p:spPr bwMode="auto">
          <a:xfrm>
            <a:off x="2124075" y="3500438"/>
            <a:ext cx="2232025" cy="1569660"/>
          </a:xfrm>
          <a:prstGeom prst="rect">
            <a:avLst/>
          </a:prstGeom>
          <a:noFill/>
          <a:ln w="9525">
            <a:noFill/>
            <a:miter lim="800000"/>
            <a:headEnd/>
            <a:tailEnd/>
          </a:ln>
        </p:spPr>
        <p:txBody>
          <a:bodyPr>
            <a:spAutoFit/>
          </a:bodyPr>
          <a:lstStyle/>
          <a:p>
            <a:pPr algn="ctr"/>
            <a:r>
              <a:rPr lang="el-GR" sz="1600" dirty="0"/>
              <a:t>α) </a:t>
            </a:r>
            <a:r>
              <a:rPr lang="el-GR" sz="1600" dirty="0" err="1"/>
              <a:t>Προεννοιολογική</a:t>
            </a:r>
            <a:r>
              <a:rPr lang="el-GR" sz="1600" dirty="0"/>
              <a:t> σκέψη (2-4 έτη)</a:t>
            </a:r>
          </a:p>
          <a:p>
            <a:pPr algn="ctr"/>
            <a:r>
              <a:rPr lang="el-GR" sz="1600" dirty="0"/>
              <a:t>β)Διαισθητική σκέψη</a:t>
            </a:r>
          </a:p>
          <a:p>
            <a:pPr algn="ctr"/>
            <a:r>
              <a:rPr lang="el-GR" sz="1600" dirty="0"/>
              <a:t>(4-7 έτη)</a:t>
            </a:r>
          </a:p>
          <a:p>
            <a:pPr algn="ctr"/>
            <a:r>
              <a:rPr lang="el-GR" sz="1600" dirty="0"/>
              <a:t>Χρήση συμβόλων</a:t>
            </a:r>
          </a:p>
          <a:p>
            <a:pPr algn="ctr"/>
            <a:r>
              <a:rPr lang="el-GR" sz="1600" dirty="0"/>
              <a:t>Εγωκεντρική σκέψη</a:t>
            </a:r>
          </a:p>
        </p:txBody>
      </p:sp>
      <p:sp>
        <p:nvSpPr>
          <p:cNvPr id="9233" name="23 - TextBox"/>
          <p:cNvSpPr txBox="1">
            <a:spLocks noChangeArrowheads="1"/>
          </p:cNvSpPr>
          <p:nvPr/>
        </p:nvSpPr>
        <p:spPr bwMode="auto">
          <a:xfrm>
            <a:off x="4211638" y="3500438"/>
            <a:ext cx="2592387" cy="1323975"/>
          </a:xfrm>
          <a:prstGeom prst="rect">
            <a:avLst/>
          </a:prstGeom>
          <a:noFill/>
          <a:ln w="9525">
            <a:noFill/>
            <a:miter lim="800000"/>
            <a:headEnd/>
            <a:tailEnd/>
          </a:ln>
        </p:spPr>
        <p:txBody>
          <a:bodyPr>
            <a:spAutoFit/>
          </a:bodyPr>
          <a:lstStyle/>
          <a:p>
            <a:pPr algn="ctr"/>
            <a:r>
              <a:rPr lang="el-GR" sz="1600"/>
              <a:t>Η σκέψη αποκεντρώνεται</a:t>
            </a:r>
          </a:p>
          <a:p>
            <a:pPr algn="ctr"/>
            <a:r>
              <a:rPr lang="el-GR" sz="1600"/>
              <a:t>Αντιστρεψιμότητα της σκέψης</a:t>
            </a:r>
          </a:p>
          <a:p>
            <a:pPr algn="ctr"/>
            <a:r>
              <a:rPr lang="el-GR" sz="1600"/>
              <a:t>Άμεση αναφορά στον πραγματικό κόσμο</a:t>
            </a:r>
            <a:endParaRPr lang="ru-RU" sz="1600"/>
          </a:p>
        </p:txBody>
      </p:sp>
      <p:sp>
        <p:nvSpPr>
          <p:cNvPr id="9234" name="24 - TextBox"/>
          <p:cNvSpPr txBox="1">
            <a:spLocks noChangeArrowheads="1"/>
          </p:cNvSpPr>
          <p:nvPr/>
        </p:nvSpPr>
        <p:spPr bwMode="auto">
          <a:xfrm>
            <a:off x="6732588" y="3644900"/>
            <a:ext cx="2232025" cy="1570038"/>
          </a:xfrm>
          <a:prstGeom prst="rect">
            <a:avLst/>
          </a:prstGeom>
          <a:noFill/>
          <a:ln w="9525">
            <a:noFill/>
            <a:miter lim="800000"/>
            <a:headEnd/>
            <a:tailEnd/>
          </a:ln>
        </p:spPr>
        <p:txBody>
          <a:bodyPr>
            <a:spAutoFit/>
          </a:bodyPr>
          <a:lstStyle/>
          <a:p>
            <a:pPr algn="ctr"/>
            <a:r>
              <a:rPr lang="el-GR" sz="1600"/>
              <a:t>Ιδανικά, θεωρίες, υποθέσεις</a:t>
            </a:r>
          </a:p>
          <a:p>
            <a:pPr algn="ctr"/>
            <a:r>
              <a:rPr lang="el-GR" sz="1600"/>
              <a:t>Αφηρημένες έννοιες</a:t>
            </a:r>
          </a:p>
          <a:p>
            <a:pPr algn="ctr"/>
            <a:r>
              <a:rPr lang="el-GR" sz="1600"/>
              <a:t>Αναφορά και στο μέλλον</a:t>
            </a:r>
          </a:p>
          <a:p>
            <a:pPr algn="ctr"/>
            <a:endParaRPr lang="ru-RU"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87"/>
                                        </p:tgtEl>
                                        <p:attrNameLst>
                                          <p:attrName>style.visibility</p:attrName>
                                        </p:attrNameLst>
                                      </p:cBhvr>
                                      <p:to>
                                        <p:strVal val="visible"/>
                                      </p:to>
                                    </p:set>
                                    <p:animEffect transition="in" filter="barn(inVertical)">
                                      <p:cBhvr>
                                        <p:cTn id="24" dur="500"/>
                                        <p:tgtEl>
                                          <p:spTgt spid="30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32"/>
                                        </p:tgtEl>
                                        <p:attrNameLst>
                                          <p:attrName>style.visibility</p:attrName>
                                        </p:attrNameLst>
                                      </p:cBhvr>
                                      <p:to>
                                        <p:strVal val="visible"/>
                                      </p:to>
                                    </p:set>
                                    <p:animEffect transition="in" filter="barn(inVertical)">
                                      <p:cBhvr>
                                        <p:cTn id="39" dur="500"/>
                                        <p:tgtEl>
                                          <p:spTgt spid="92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233"/>
                                        </p:tgtEl>
                                        <p:attrNameLst>
                                          <p:attrName>style.visibility</p:attrName>
                                        </p:attrNameLst>
                                      </p:cBhvr>
                                      <p:to>
                                        <p:strVal val="visible"/>
                                      </p:to>
                                    </p:set>
                                    <p:animEffect transition="in" filter="barn(inVertical)">
                                      <p:cBhvr>
                                        <p:cTn id="49" dur="500"/>
                                        <p:tgtEl>
                                          <p:spTgt spid="923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34"/>
                                        </p:tgtEl>
                                        <p:attrNameLst>
                                          <p:attrName>style.visibility</p:attrName>
                                        </p:attrNameLst>
                                      </p:cBhvr>
                                      <p:to>
                                        <p:strVal val="visible"/>
                                      </p:to>
                                    </p:set>
                                    <p:animEffect transition="in" filter="barn(inVertical)">
                                      <p:cBhvr>
                                        <p:cTn id="59"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4" grpId="0" animBg="1"/>
      <p:bldP spid="15" grpId="0" animBg="1"/>
      <p:bldP spid="17" grpId="0" animBg="1"/>
      <p:bldP spid="3087" grpId="0"/>
      <p:bldP spid="9232" grpId="0"/>
      <p:bldP spid="9233" grpId="0"/>
      <p:bldP spid="92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1547664" y="1628800"/>
            <a:ext cx="6840759" cy="2664296"/>
          </a:xfrm>
          <a:prstGeom prst="rect">
            <a:avLst/>
          </a:prstGeom>
        </p:spPr>
        <p:txBody>
          <a:bodyPr anchor="b">
            <a:scene3d>
              <a:camera prst="orthographicFront"/>
              <a:lightRig rig="soft" dir="t"/>
            </a:scene3d>
            <a:sp3d prstMaterial="softEdge">
              <a:bevelT w="25400" h="25400"/>
            </a:sp3d>
          </a:bodyPr>
          <a:lstStyle/>
          <a:p>
            <a:pPr marL="514350" indent="-514350" fontAlgn="auto">
              <a:spcAft>
                <a:spcPts val="0"/>
              </a:spcAft>
              <a:buClr>
                <a:srgbClr val="7030A0"/>
              </a:buClr>
              <a:buFont typeface="+mj-lt"/>
              <a:buAutoNum type="arabicPeriod"/>
              <a:defRPr/>
            </a:pPr>
            <a:r>
              <a:rPr lang="el-GR" sz="2000" b="1" spc="100" dirty="0">
                <a:solidFill>
                  <a:srgbClr val="C0504D">
                    <a:lumMod val="75000"/>
                  </a:srgbClr>
                </a:solidFill>
                <a:effectLst>
                  <a:outerShdw blurRad="31750" dist="25400" dir="5400000" algn="tl" rotWithShape="0">
                    <a:srgbClr val="000000">
                      <a:alpha val="25000"/>
                    </a:srgbClr>
                  </a:outerShdw>
                </a:effectLst>
              </a:rPr>
              <a:t>Α</a:t>
            </a:r>
            <a:r>
              <a:rPr lang="el-GR" sz="2000" b="1" dirty="0">
                <a:solidFill>
                  <a:srgbClr val="C0504D">
                    <a:lumMod val="75000"/>
                  </a:srgbClr>
                </a:solidFill>
                <a:effectLst>
                  <a:outerShdw blurRad="31750" dist="25400" dir="5400000" algn="tl" rotWithShape="0">
                    <a:srgbClr val="000000">
                      <a:alpha val="25000"/>
                    </a:srgbClr>
                  </a:outerShdw>
                </a:effectLst>
              </a:rPr>
              <a:t>φομοίωση (</a:t>
            </a:r>
            <a:r>
              <a:rPr lang="en-US" sz="2000" b="1" dirty="0">
                <a:solidFill>
                  <a:srgbClr val="C0504D">
                    <a:lumMod val="75000"/>
                  </a:srgbClr>
                </a:solidFill>
                <a:effectLst>
                  <a:outerShdw blurRad="31750" dist="25400" dir="5400000" algn="tl" rotWithShape="0">
                    <a:srgbClr val="000000">
                      <a:alpha val="25000"/>
                    </a:srgbClr>
                  </a:outerShdw>
                </a:effectLst>
              </a:rPr>
              <a:t>assimilation)</a:t>
            </a:r>
            <a:endParaRPr lang="el-GR" sz="2000" b="1" dirty="0">
              <a:solidFill>
                <a:srgbClr val="C0504D">
                  <a:lumMod val="75000"/>
                </a:srgbClr>
              </a:solidFill>
              <a:effectLst>
                <a:outerShdw blurRad="31750" dist="25400" dir="5400000" algn="tl" rotWithShape="0">
                  <a:srgbClr val="000000">
                    <a:alpha val="25000"/>
                  </a:srgbClr>
                </a:outerShdw>
              </a:effectLst>
            </a:endParaRPr>
          </a:p>
          <a:p>
            <a:pPr fontAlgn="auto">
              <a:spcAft>
                <a:spcPts val="0"/>
              </a:spcAft>
              <a:buClr>
                <a:srgbClr val="7030A0"/>
              </a:buClr>
              <a:defRPr/>
            </a:pPr>
            <a:r>
              <a:rPr lang="en-US" sz="2000" b="1" dirty="0">
                <a:solidFill>
                  <a:srgbClr val="C0504D">
                    <a:lumMod val="75000"/>
                  </a:srgbClr>
                </a:solidFill>
                <a:effectLst>
                  <a:outerShdw blurRad="31750" dist="25400" dir="5400000" algn="tl" rotWithShape="0">
                    <a:srgbClr val="000000">
                      <a:alpha val="25000"/>
                    </a:srgbClr>
                  </a:outerShdw>
                </a:effectLst>
              </a:rPr>
              <a:t> </a:t>
            </a:r>
            <a:endParaRPr lang="el-GR" sz="2000" b="1" dirty="0">
              <a:solidFill>
                <a:srgbClr val="C0504D">
                  <a:lumMod val="75000"/>
                </a:srgbClr>
              </a:solidFill>
              <a:effectLst>
                <a:outerShdw blurRad="31750" dist="25400" dir="5400000" algn="tl" rotWithShape="0">
                  <a:srgbClr val="000000">
                    <a:alpha val="25000"/>
                  </a:srgbClr>
                </a:outerShdw>
              </a:effectLst>
            </a:endParaRPr>
          </a:p>
          <a:p>
            <a:pPr marL="342900" indent="-342900" fontAlgn="auto">
              <a:spcAft>
                <a:spcPts val="0"/>
              </a:spcAft>
              <a:buClr>
                <a:srgbClr val="7030A0"/>
              </a:buClr>
              <a:buFont typeface="Wingdings" pitchFamily="2" charset="2"/>
              <a:buChar char="Ø"/>
              <a:defRPr/>
            </a:pPr>
            <a:r>
              <a:rPr lang="el-GR" sz="2000" b="1" dirty="0">
                <a:solidFill>
                  <a:srgbClr val="7030A0"/>
                </a:solidFill>
                <a:effectLst>
                  <a:outerShdw blurRad="31750" dist="25400" dir="5400000" algn="tl" rotWithShape="0">
                    <a:srgbClr val="000000">
                      <a:alpha val="25000"/>
                    </a:srgbClr>
                  </a:outerShdw>
                </a:effectLst>
              </a:rPr>
              <a:t>Διαδικασία ένταξης νέας γνώσης σε προϋπάρχοντα γνωστικά σχήματα</a:t>
            </a:r>
          </a:p>
          <a:p>
            <a:pPr fontAlgn="auto">
              <a:spcAft>
                <a:spcPts val="0"/>
              </a:spcAft>
              <a:buClr>
                <a:srgbClr val="7030A0"/>
              </a:buClr>
              <a:defRPr/>
            </a:pPr>
            <a:endParaRPr lang="el-GR" sz="2000" b="1" dirty="0">
              <a:solidFill>
                <a:srgbClr val="7030A0"/>
              </a:solidFill>
              <a:effectLst>
                <a:outerShdw blurRad="31750" dist="25400" dir="5400000" algn="tl" rotWithShape="0">
                  <a:srgbClr val="000000">
                    <a:alpha val="25000"/>
                  </a:srgbClr>
                </a:outerShdw>
              </a:effectLst>
            </a:endParaRPr>
          </a:p>
          <a:p>
            <a:pPr marL="342900" indent="-342900" fontAlgn="auto">
              <a:spcAft>
                <a:spcPts val="0"/>
              </a:spcAft>
              <a:buClr>
                <a:srgbClr val="7030A0"/>
              </a:buClr>
              <a:buFont typeface="Wingdings" pitchFamily="2" charset="2"/>
              <a:buChar char="Ø"/>
              <a:defRPr/>
            </a:pPr>
            <a:r>
              <a:rPr lang="el-GR" sz="2000" b="1" spc="100" dirty="0">
                <a:solidFill>
                  <a:srgbClr val="7030A0"/>
                </a:solidFill>
                <a:effectLst>
                  <a:outerShdw blurRad="31750" dist="25400" dir="5400000" algn="tl" rotWithShape="0">
                    <a:srgbClr val="000000">
                      <a:alpha val="25000"/>
                    </a:srgbClr>
                  </a:outerShdw>
                </a:effectLst>
              </a:rPr>
              <a:t>Καθορίζεται από το άτομο</a:t>
            </a:r>
          </a:p>
          <a:p>
            <a:pPr fontAlgn="auto">
              <a:spcAft>
                <a:spcPts val="0"/>
              </a:spcAft>
              <a:buClr>
                <a:srgbClr val="7030A0"/>
              </a:buClr>
              <a:defRPr/>
            </a:pPr>
            <a:endParaRPr lang="en-US" sz="2000" b="1" dirty="0">
              <a:solidFill>
                <a:srgbClr val="7030A0"/>
              </a:solidFill>
              <a:effectLst>
                <a:outerShdw blurRad="31750" dist="25400" dir="5400000" algn="tl" rotWithShape="0">
                  <a:srgbClr val="000000">
                    <a:alpha val="25000"/>
                  </a:srgbClr>
                </a:outerShdw>
              </a:effectLst>
            </a:endParaRPr>
          </a:p>
          <a:p>
            <a:pPr marL="342900" indent="-342900" fontAlgn="auto">
              <a:spcAft>
                <a:spcPts val="0"/>
              </a:spcAft>
              <a:buClr>
                <a:srgbClr val="7030A0"/>
              </a:buClr>
              <a:buFont typeface="Wingdings" pitchFamily="2" charset="2"/>
              <a:buChar char="Ø"/>
              <a:defRPr/>
            </a:pPr>
            <a:r>
              <a:rPr lang="el-GR" sz="2000" b="1" dirty="0">
                <a:solidFill>
                  <a:srgbClr val="7030A0"/>
                </a:solidFill>
                <a:effectLst>
                  <a:outerShdw blurRad="31750" dist="25400" dir="5400000" algn="tl" rotWithShape="0">
                    <a:srgbClr val="000000">
                      <a:alpha val="25000"/>
                    </a:srgbClr>
                  </a:outerShdw>
                </a:effectLst>
              </a:rPr>
              <a:t>Συμπεριληπτική λειτουργία</a:t>
            </a:r>
            <a:r>
              <a:rPr lang="el-GR" sz="2000" b="1" spc="100" dirty="0">
                <a:solidFill>
                  <a:srgbClr val="FFC000"/>
                </a:solidFill>
                <a:effectLst>
                  <a:outerShdw blurRad="31750" dist="25400" dir="5400000" algn="tl" rotWithShape="0">
                    <a:srgbClr val="000000">
                      <a:alpha val="25000"/>
                    </a:srgbClr>
                  </a:outerShdw>
                </a:effectLst>
              </a:rPr>
              <a:t>     </a:t>
            </a:r>
            <a:endParaRPr lang="el-GR" sz="2400" b="1" spc="100" dirty="0">
              <a:solidFill>
                <a:srgbClr val="FFC00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270"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8E8A5C0B-4096-4599-9534-881B706E48BE}" type="datetime2">
              <a:rPr lang="el-GR" sz="1400" smtClean="0">
                <a:solidFill>
                  <a:srgbClr val="FFFFFF"/>
                </a:solidFill>
              </a:rPr>
              <a:pPr/>
              <a:t>Σάββατο, 14 Δεκεμβρίου 2024</a:t>
            </a:fld>
            <a:r>
              <a:rPr lang="en-US" sz="1300">
                <a:solidFill>
                  <a:srgbClr val="FFFFFF"/>
                </a:solidFill>
              </a:rPr>
              <a:t>,</a:t>
            </a:r>
          </a:p>
        </p:txBody>
      </p:sp>
      <p:sp>
        <p:nvSpPr>
          <p:cNvPr id="11272" name="15 - Θέση αριθμού διαφάνειας"/>
          <p:cNvSpPr>
            <a:spLocks noGrp="1"/>
          </p:cNvSpPr>
          <p:nvPr>
            <p:ph type="sldNum" sz="quarter" idx="12"/>
          </p:nvPr>
        </p:nvSpPr>
        <p:spPr bwMode="auto">
          <a:xfrm>
            <a:off x="8647113" y="6256338"/>
            <a:ext cx="496887" cy="365125"/>
          </a:xfrm>
          <a:noFill/>
          <a:ln>
            <a:miter lim="800000"/>
            <a:headEnd/>
            <a:tailEnd/>
          </a:ln>
        </p:spPr>
        <p:txBody>
          <a:bodyPr wrap="square" numCol="1" anchorCtr="0" compatLnSpc="1">
            <a:prstTxWarp prst="textNoShape">
              <a:avLst/>
            </a:prstTxWarp>
          </a:bodyPr>
          <a:lstStyle/>
          <a:p>
            <a:fld id="{13EB3918-72A9-466A-AACC-D8444CD52D8E}" type="slidenum">
              <a:rPr lang="en-US" sz="1400" smtClean="0">
                <a:solidFill>
                  <a:srgbClr val="FFFFFF"/>
                </a:solidFill>
              </a:rPr>
              <a:pPr/>
              <a:t>5</a:t>
            </a:fld>
            <a:endParaRPr lang="en-US" sz="1400">
              <a:solidFill>
                <a:srgbClr val="FFFFFF"/>
              </a:solidFill>
            </a:endParaRPr>
          </a:p>
        </p:txBody>
      </p:sp>
      <p:sp>
        <p:nvSpPr>
          <p:cNvPr id="11" name="Rectangle 10"/>
          <p:cNvSpPr/>
          <p:nvPr/>
        </p:nvSpPr>
        <p:spPr>
          <a:xfrm rot="16200000">
            <a:off x="-1061244" y="2693195"/>
            <a:ext cx="3667125" cy="8302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2. Βασικοί μηχανισμοί γνώσης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12293"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551AE212-E3EC-42A6-A53D-EF50EDB8A5C3}" type="datetime2">
              <a:rPr lang="el-GR" sz="1400" smtClean="0">
                <a:solidFill>
                  <a:srgbClr val="FFFFFF"/>
                </a:solidFill>
              </a:rPr>
              <a:pPr/>
              <a:t>Σάββατο, 14 Δεκεμβρίου 2024</a:t>
            </a:fld>
            <a:r>
              <a:rPr lang="en-US" sz="1300">
                <a:solidFill>
                  <a:srgbClr val="FFFFFF"/>
                </a:solidFill>
              </a:rPr>
              <a:t>,</a:t>
            </a:r>
          </a:p>
        </p:txBody>
      </p:sp>
      <p:sp>
        <p:nvSpPr>
          <p:cNvPr id="12295" name="15 - Θέση αριθμού διαφάνειας"/>
          <p:cNvSpPr>
            <a:spLocks noGrp="1"/>
          </p:cNvSpPr>
          <p:nvPr>
            <p:ph type="sldNum" sz="quarter" idx="12"/>
          </p:nvPr>
        </p:nvSpPr>
        <p:spPr bwMode="auto">
          <a:xfrm>
            <a:off x="8647113" y="6256338"/>
            <a:ext cx="388937" cy="365125"/>
          </a:xfrm>
          <a:noFill/>
          <a:ln>
            <a:miter lim="800000"/>
            <a:headEnd/>
            <a:tailEnd/>
          </a:ln>
        </p:spPr>
        <p:txBody>
          <a:bodyPr wrap="square" numCol="1" anchorCtr="0" compatLnSpc="1">
            <a:prstTxWarp prst="textNoShape">
              <a:avLst/>
            </a:prstTxWarp>
          </a:bodyPr>
          <a:lstStyle/>
          <a:p>
            <a:fld id="{B4568318-942B-4A8B-866C-9A15F5118CFE}" type="slidenum">
              <a:rPr lang="en-US" sz="1400" smtClean="0">
                <a:solidFill>
                  <a:srgbClr val="FFFFFF"/>
                </a:solidFill>
              </a:rPr>
              <a:pPr/>
              <a:t>6</a:t>
            </a:fld>
            <a:endParaRPr lang="en-US" sz="1400">
              <a:solidFill>
                <a:srgbClr val="FFFFFF"/>
              </a:solidFill>
            </a:endParaRPr>
          </a:p>
        </p:txBody>
      </p:sp>
      <p:pic>
        <p:nvPicPr>
          <p:cNvPr id="11273" name="13 - Εικόνα" descr="assim.gif"/>
          <p:cNvPicPr>
            <a:picLocks noChangeAspect="1"/>
          </p:cNvPicPr>
          <p:nvPr/>
        </p:nvPicPr>
        <p:blipFill>
          <a:blip r:embed="rId3" cstate="print"/>
          <a:srcRect/>
          <a:stretch>
            <a:fillRect/>
          </a:stretch>
        </p:blipFill>
        <p:spPr bwMode="auto">
          <a:xfrm>
            <a:off x="2411413" y="1274763"/>
            <a:ext cx="5689600" cy="3635375"/>
          </a:xfrm>
          <a:prstGeom prst="rect">
            <a:avLst/>
          </a:prstGeom>
          <a:noFill/>
          <a:ln w="9525">
            <a:noFill/>
            <a:miter lim="800000"/>
            <a:headEnd/>
            <a:tailEnd/>
          </a:ln>
        </p:spPr>
      </p:pic>
      <p:sp>
        <p:nvSpPr>
          <p:cNvPr id="11" name="Rectangle 10"/>
          <p:cNvSpPr/>
          <p:nvPr/>
        </p:nvSpPr>
        <p:spPr>
          <a:xfrm rot="16200000">
            <a:off x="-1061244" y="2693195"/>
            <a:ext cx="3667125" cy="8302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2. Βασικοί μηχανισμοί γνώσης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ipe(down)">
                                      <p:cBhvr>
                                        <p:cTn id="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3" name="Rectangle 2"/>
          <p:cNvSpPr txBox="1">
            <a:spLocks/>
          </p:cNvSpPr>
          <p:nvPr/>
        </p:nvSpPr>
        <p:spPr>
          <a:xfrm>
            <a:off x="1901796" y="1675050"/>
            <a:ext cx="6943997" cy="3168352"/>
          </a:xfrm>
          <a:prstGeom prst="rect">
            <a:avLst/>
          </a:prstGeom>
        </p:spPr>
        <p:txBody>
          <a:bodyPr anchor="b">
            <a:scene3d>
              <a:camera prst="orthographicFront"/>
              <a:lightRig rig="soft" dir="t"/>
            </a:scene3d>
            <a:sp3d prstMaterial="softEdge">
              <a:bevelT w="25400" h="25400"/>
            </a:sp3d>
          </a:bodyPr>
          <a:lstStyle/>
          <a:p>
            <a:pPr marL="514350" indent="-514350" fontAlgn="auto">
              <a:spcAft>
                <a:spcPts val="0"/>
              </a:spcAft>
              <a:buClr>
                <a:srgbClr val="7030A0"/>
              </a:buClr>
              <a:buFontTx/>
              <a:buAutoNum type="arabicPeriod" startAt="2"/>
              <a:defRPr/>
            </a:pPr>
            <a:endParaRPr lang="el-GR" sz="2000" b="1" dirty="0">
              <a:solidFill>
                <a:srgbClr val="7030A0"/>
              </a:solidFill>
              <a:effectLst>
                <a:outerShdw blurRad="31750" dist="25400" dir="5400000" algn="tl" rotWithShape="0">
                  <a:srgbClr val="000000">
                    <a:alpha val="25000"/>
                  </a:srgbClr>
                </a:outerShdw>
              </a:effectLst>
            </a:endParaRPr>
          </a:p>
          <a:p>
            <a:pPr marL="514350" indent="-514350" fontAlgn="auto">
              <a:spcAft>
                <a:spcPts val="0"/>
              </a:spcAft>
              <a:buClr>
                <a:srgbClr val="7030A0"/>
              </a:buClr>
              <a:buFontTx/>
              <a:buAutoNum type="arabicPeriod" startAt="2"/>
              <a:defRPr/>
            </a:pPr>
            <a:endParaRPr lang="el-GR" sz="2000" b="1" dirty="0">
              <a:solidFill>
                <a:srgbClr val="7030A0"/>
              </a:solidFill>
              <a:effectLst>
                <a:outerShdw blurRad="31750" dist="25400" dir="5400000" algn="tl" rotWithShape="0">
                  <a:srgbClr val="000000">
                    <a:alpha val="25000"/>
                  </a:srgbClr>
                </a:outerShdw>
              </a:effectLst>
            </a:endParaRPr>
          </a:p>
          <a:p>
            <a:pPr marL="514350" indent="-514350" fontAlgn="auto">
              <a:spcAft>
                <a:spcPts val="0"/>
              </a:spcAft>
              <a:buClr>
                <a:srgbClr val="7030A0"/>
              </a:buClr>
              <a:buFontTx/>
              <a:buAutoNum type="arabicPeriod" startAt="2"/>
              <a:defRPr/>
            </a:pPr>
            <a:r>
              <a:rPr lang="el-GR" sz="2000" b="1" dirty="0">
                <a:solidFill>
                  <a:srgbClr val="C0504D">
                    <a:lumMod val="75000"/>
                  </a:srgbClr>
                </a:solidFill>
                <a:effectLst>
                  <a:outerShdw blurRad="31750" dist="25400" dir="5400000" algn="tl" rotWithShape="0">
                    <a:srgbClr val="000000">
                      <a:alpha val="25000"/>
                    </a:srgbClr>
                  </a:outerShdw>
                </a:effectLst>
              </a:rPr>
              <a:t>Συμμόρφωση </a:t>
            </a:r>
            <a:r>
              <a:rPr lang="en-US" sz="2000" b="1" spc="100" dirty="0">
                <a:solidFill>
                  <a:srgbClr val="C0504D">
                    <a:lumMod val="75000"/>
                  </a:srgbClr>
                </a:solidFill>
                <a:effectLst>
                  <a:outerShdw blurRad="31750" dist="25400" dir="5400000" algn="tl" rotWithShape="0">
                    <a:srgbClr val="000000">
                      <a:alpha val="25000"/>
                    </a:srgbClr>
                  </a:outerShdw>
                </a:effectLst>
              </a:rPr>
              <a:t>(</a:t>
            </a:r>
            <a:r>
              <a:rPr lang="en-US" sz="2000" b="1" dirty="0">
                <a:solidFill>
                  <a:srgbClr val="C0504D">
                    <a:lumMod val="75000"/>
                  </a:srgbClr>
                </a:solidFill>
                <a:effectLst>
                  <a:outerShdw blurRad="31750" dist="25400" dir="5400000" algn="tl" rotWithShape="0">
                    <a:srgbClr val="000000">
                      <a:alpha val="25000"/>
                    </a:srgbClr>
                  </a:outerShdw>
                </a:effectLst>
              </a:rPr>
              <a:t>accommodation</a:t>
            </a:r>
            <a:r>
              <a:rPr lang="en-US" sz="2000" b="1" spc="100" dirty="0">
                <a:solidFill>
                  <a:srgbClr val="7030A0"/>
                </a:solidFill>
                <a:effectLst>
                  <a:outerShdw blurRad="31750" dist="25400" dir="5400000" algn="tl" rotWithShape="0">
                    <a:srgbClr val="000000">
                      <a:alpha val="25000"/>
                    </a:srgbClr>
                  </a:outerShdw>
                </a:effectLst>
              </a:rPr>
              <a:t>)</a:t>
            </a:r>
            <a:endParaRPr lang="el-GR" sz="2000" b="1" spc="100" dirty="0">
              <a:solidFill>
                <a:srgbClr val="7030A0"/>
              </a:solidFill>
              <a:effectLst>
                <a:outerShdw blurRad="31750" dist="25400" dir="5400000" algn="tl" rotWithShape="0">
                  <a:srgbClr val="000000">
                    <a:alpha val="25000"/>
                  </a:srgbClr>
                </a:outerShdw>
              </a:effectLst>
            </a:endParaRPr>
          </a:p>
          <a:p>
            <a:pPr fontAlgn="auto">
              <a:spcAft>
                <a:spcPts val="0"/>
              </a:spcAft>
              <a:buClr>
                <a:srgbClr val="7030A0"/>
              </a:buClr>
              <a:defRPr/>
            </a:pPr>
            <a:endParaRPr lang="el-GR" sz="2000" b="1" spc="100" dirty="0">
              <a:solidFill>
                <a:srgbClr val="7030A0"/>
              </a:solidFill>
              <a:effectLst>
                <a:outerShdw blurRad="31750" dist="25400" dir="5400000" algn="tl" rotWithShape="0">
                  <a:srgbClr val="000000">
                    <a:alpha val="25000"/>
                  </a:srgbClr>
                </a:outerShdw>
              </a:effectLst>
            </a:endParaRPr>
          </a:p>
          <a:p>
            <a:pPr marL="342900" indent="-342900" fontAlgn="auto">
              <a:spcAft>
                <a:spcPts val="0"/>
              </a:spcAft>
              <a:buClr>
                <a:srgbClr val="7030A0"/>
              </a:buClr>
              <a:buFont typeface="Wingdings" pitchFamily="2" charset="2"/>
              <a:buChar char="Ø"/>
              <a:defRPr/>
            </a:pPr>
            <a:r>
              <a:rPr lang="el-GR" sz="2000" b="1" dirty="0">
                <a:solidFill>
                  <a:srgbClr val="7030A0"/>
                </a:solidFill>
                <a:effectLst>
                  <a:outerShdw blurRad="31750" dist="25400" dir="5400000" algn="tl" rotWithShape="0">
                    <a:srgbClr val="000000">
                      <a:alpha val="25000"/>
                    </a:srgbClr>
                  </a:outerShdw>
                </a:effectLst>
              </a:rPr>
              <a:t>Τροποποίηση υπαρχουσών δομών για υποδοχή άγνωστων δεδομένων</a:t>
            </a:r>
          </a:p>
          <a:p>
            <a:pPr fontAlgn="auto">
              <a:spcAft>
                <a:spcPts val="0"/>
              </a:spcAft>
              <a:buClr>
                <a:srgbClr val="7030A0"/>
              </a:buClr>
              <a:defRPr/>
            </a:pPr>
            <a:endParaRPr lang="el-GR" sz="2000" b="1" dirty="0">
              <a:solidFill>
                <a:srgbClr val="7030A0"/>
              </a:solidFill>
              <a:effectLst>
                <a:outerShdw blurRad="31750" dist="25400" dir="5400000" algn="tl" rotWithShape="0">
                  <a:srgbClr val="000000">
                    <a:alpha val="25000"/>
                  </a:srgbClr>
                </a:outerShdw>
              </a:effectLst>
            </a:endParaRPr>
          </a:p>
          <a:p>
            <a:pPr marL="342900" indent="-342900" fontAlgn="auto">
              <a:spcAft>
                <a:spcPts val="0"/>
              </a:spcAft>
              <a:buClr>
                <a:srgbClr val="7030A0"/>
              </a:buClr>
              <a:buFont typeface="Wingdings" pitchFamily="2" charset="2"/>
              <a:buChar char="Ø"/>
              <a:defRPr/>
            </a:pPr>
            <a:r>
              <a:rPr lang="el-GR" sz="2000" b="1" dirty="0">
                <a:solidFill>
                  <a:srgbClr val="7030A0"/>
                </a:solidFill>
                <a:effectLst>
                  <a:outerShdw blurRad="31750" dist="25400" dir="5400000" algn="tl" rotWithShape="0">
                    <a:srgbClr val="000000">
                      <a:alpha val="25000"/>
                    </a:srgbClr>
                  </a:outerShdw>
                </a:effectLst>
              </a:rPr>
              <a:t>Καθορίζεται από τα εξωτερικά ερεθίσματα</a:t>
            </a:r>
          </a:p>
          <a:p>
            <a:pPr fontAlgn="auto">
              <a:spcAft>
                <a:spcPts val="0"/>
              </a:spcAft>
              <a:buClr>
                <a:srgbClr val="7030A0"/>
              </a:buClr>
              <a:defRPr/>
            </a:pPr>
            <a:endParaRPr lang="en-US" sz="2000" b="1" dirty="0">
              <a:solidFill>
                <a:srgbClr val="7030A0"/>
              </a:solidFill>
              <a:effectLst>
                <a:outerShdw blurRad="31750" dist="25400" dir="5400000" algn="tl" rotWithShape="0">
                  <a:srgbClr val="000000">
                    <a:alpha val="25000"/>
                  </a:srgbClr>
                </a:outerShdw>
              </a:effectLst>
            </a:endParaRPr>
          </a:p>
          <a:p>
            <a:pPr marL="342900" indent="-342900" fontAlgn="auto">
              <a:spcAft>
                <a:spcPts val="0"/>
              </a:spcAft>
              <a:buClr>
                <a:srgbClr val="7030A0"/>
              </a:buClr>
              <a:buFont typeface="Wingdings" pitchFamily="2" charset="2"/>
              <a:buChar char="Ø"/>
              <a:defRPr/>
            </a:pPr>
            <a:r>
              <a:rPr lang="el-GR" sz="2000" b="1" dirty="0">
                <a:solidFill>
                  <a:srgbClr val="7030A0"/>
                </a:solidFill>
                <a:effectLst>
                  <a:outerShdw blurRad="31750" dist="25400" dir="5400000" algn="tl" rotWithShape="0">
                    <a:srgbClr val="000000">
                      <a:alpha val="25000"/>
                    </a:srgbClr>
                  </a:outerShdw>
                </a:effectLst>
              </a:rPr>
              <a:t>Επεξηγηματική λειτουργία</a:t>
            </a:r>
          </a:p>
          <a:p>
            <a:pPr marL="514350" indent="-514350" fontAlgn="auto">
              <a:spcAft>
                <a:spcPts val="0"/>
              </a:spcAft>
              <a:buClr>
                <a:srgbClr val="7030A0"/>
              </a:buClr>
              <a:defRPr/>
            </a:pPr>
            <a:endParaRPr lang="el-GR" sz="2000" b="1" dirty="0">
              <a:solidFill>
                <a:srgbClr val="7030A0"/>
              </a:solidFill>
              <a:effectLst>
                <a:outerShdw blurRad="31750" dist="25400" dir="5400000" algn="tl" rotWithShape="0">
                  <a:srgbClr val="000000">
                    <a:alpha val="25000"/>
                  </a:srgbClr>
                </a:outerShdw>
              </a:effectLst>
            </a:endParaRPr>
          </a:p>
          <a:p>
            <a:pPr marL="514350" indent="-514350" fontAlgn="auto">
              <a:spcAft>
                <a:spcPts val="0"/>
              </a:spcAft>
              <a:buClr>
                <a:srgbClr val="7030A0"/>
              </a:buClr>
              <a:defRPr/>
            </a:pPr>
            <a:endParaRPr lang="el-GR" sz="2400" b="1" dirty="0">
              <a:solidFill>
                <a:srgbClr val="7030A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318"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664C6B03-66F7-4618-9078-28E84F066971}" type="datetime2">
              <a:rPr lang="el-GR" sz="1400" smtClean="0">
                <a:solidFill>
                  <a:srgbClr val="FFFFFF"/>
                </a:solidFill>
              </a:rPr>
              <a:pPr/>
              <a:t>Σάββατο, 14 Δεκεμβρίου 2024</a:t>
            </a:fld>
            <a:r>
              <a:rPr lang="en-US" sz="1300">
                <a:solidFill>
                  <a:srgbClr val="FFFFFF"/>
                </a:solidFill>
              </a:rPr>
              <a:t>,</a:t>
            </a:r>
          </a:p>
        </p:txBody>
      </p:sp>
      <p:sp>
        <p:nvSpPr>
          <p:cNvPr id="13320" name="15 - Θέση αριθμού διαφάνειας"/>
          <p:cNvSpPr>
            <a:spLocks noGrp="1"/>
          </p:cNvSpPr>
          <p:nvPr>
            <p:ph type="sldNum" sz="quarter" idx="12"/>
          </p:nvPr>
        </p:nvSpPr>
        <p:spPr bwMode="auto">
          <a:xfrm>
            <a:off x="8647113" y="6256338"/>
            <a:ext cx="496887" cy="365125"/>
          </a:xfrm>
          <a:noFill/>
          <a:ln>
            <a:miter lim="800000"/>
            <a:headEnd/>
            <a:tailEnd/>
          </a:ln>
        </p:spPr>
        <p:txBody>
          <a:bodyPr wrap="square" numCol="1" anchorCtr="0" compatLnSpc="1">
            <a:prstTxWarp prst="textNoShape">
              <a:avLst/>
            </a:prstTxWarp>
          </a:bodyPr>
          <a:lstStyle/>
          <a:p>
            <a:fld id="{434EC80B-5492-4D8A-AC17-45CF34D2D2FE}" type="slidenum">
              <a:rPr lang="en-US" sz="1400" smtClean="0">
                <a:solidFill>
                  <a:srgbClr val="FFFFFF"/>
                </a:solidFill>
              </a:rPr>
              <a:pPr/>
              <a:t>7</a:t>
            </a:fld>
            <a:endParaRPr lang="en-US" sz="1400">
              <a:solidFill>
                <a:srgbClr val="FFFFFF"/>
              </a:solidFill>
            </a:endParaRPr>
          </a:p>
        </p:txBody>
      </p:sp>
      <p:sp>
        <p:nvSpPr>
          <p:cNvPr id="11" name="Rectangle 10"/>
          <p:cNvSpPr/>
          <p:nvPr/>
        </p:nvSpPr>
        <p:spPr>
          <a:xfrm rot="16200000">
            <a:off x="-1061244" y="2693195"/>
            <a:ext cx="3667125" cy="8302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2. Βασικοί μηχανισμοί γνώσης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14341"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106E5411-C1D3-4304-8932-6BDABEBBA038}" type="datetime2">
              <a:rPr lang="el-GR" sz="1400" smtClean="0">
                <a:solidFill>
                  <a:srgbClr val="FFFFFF"/>
                </a:solidFill>
              </a:rPr>
              <a:pPr/>
              <a:t>Σάββατο, 14 Δεκεμβρίου 2024</a:t>
            </a:fld>
            <a:r>
              <a:rPr lang="en-US" sz="1300">
                <a:solidFill>
                  <a:srgbClr val="FFFFFF"/>
                </a:solidFill>
              </a:rPr>
              <a:t>,</a:t>
            </a:r>
          </a:p>
        </p:txBody>
      </p:sp>
      <p:sp>
        <p:nvSpPr>
          <p:cNvPr id="14343" name="15 - Θέση αριθμού διαφάνειας"/>
          <p:cNvSpPr>
            <a:spLocks noGrp="1"/>
          </p:cNvSpPr>
          <p:nvPr>
            <p:ph type="sldNum" sz="quarter" idx="12"/>
          </p:nvPr>
        </p:nvSpPr>
        <p:spPr bwMode="auto">
          <a:xfrm>
            <a:off x="8647113" y="6256338"/>
            <a:ext cx="388937" cy="365125"/>
          </a:xfrm>
          <a:noFill/>
          <a:ln>
            <a:miter lim="800000"/>
            <a:headEnd/>
            <a:tailEnd/>
          </a:ln>
        </p:spPr>
        <p:txBody>
          <a:bodyPr wrap="square" numCol="1" anchorCtr="0" compatLnSpc="1">
            <a:prstTxWarp prst="textNoShape">
              <a:avLst/>
            </a:prstTxWarp>
          </a:bodyPr>
          <a:lstStyle/>
          <a:p>
            <a:fld id="{EBDED9EC-1939-4A74-A6AF-335683813CF2}" type="slidenum">
              <a:rPr lang="en-US" sz="1400" smtClean="0">
                <a:solidFill>
                  <a:srgbClr val="FFFFFF"/>
                </a:solidFill>
              </a:rPr>
              <a:pPr/>
              <a:t>8</a:t>
            </a:fld>
            <a:endParaRPr lang="en-US" sz="1400">
              <a:solidFill>
                <a:srgbClr val="FFFFFF"/>
              </a:solidFill>
            </a:endParaRPr>
          </a:p>
        </p:txBody>
      </p:sp>
      <p:pic>
        <p:nvPicPr>
          <p:cNvPr id="12298" name="11 - Εικόνα" descr="accom.gif"/>
          <p:cNvPicPr>
            <a:picLocks noChangeAspect="1"/>
          </p:cNvPicPr>
          <p:nvPr/>
        </p:nvPicPr>
        <p:blipFill>
          <a:blip r:embed="rId3" cstate="print"/>
          <a:srcRect/>
          <a:stretch>
            <a:fillRect/>
          </a:stretch>
        </p:blipFill>
        <p:spPr bwMode="auto">
          <a:xfrm>
            <a:off x="2195513" y="1042988"/>
            <a:ext cx="5618162" cy="4041775"/>
          </a:xfrm>
          <a:prstGeom prst="rect">
            <a:avLst/>
          </a:prstGeom>
          <a:noFill/>
          <a:ln w="9525">
            <a:noFill/>
            <a:miter lim="800000"/>
            <a:headEnd/>
            <a:tailEnd/>
          </a:ln>
        </p:spPr>
      </p:pic>
      <p:sp>
        <p:nvSpPr>
          <p:cNvPr id="11" name="Rectangle 10"/>
          <p:cNvSpPr/>
          <p:nvPr/>
        </p:nvSpPr>
        <p:spPr>
          <a:xfrm rot="16200000">
            <a:off x="-1061244" y="2693195"/>
            <a:ext cx="3667125" cy="8302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2. Βασικοί μηχανισμοί γνώσης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ipe(down)">
                                      <p:cBhvr>
                                        <p:cTn id="7"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285720" y="189739"/>
            <a:ext cx="8750776" cy="642942"/>
          </a:xfrm>
          <a:prstGeom prst="rect">
            <a:avLst/>
          </a:prstGeom>
        </p:spPr>
        <p:txBody>
          <a:bodyPr anchor="b">
            <a:scene3d>
              <a:camera prst="orthographicFront"/>
              <a:lightRig rig="soft" dir="t"/>
            </a:scene3d>
            <a:sp3d prstMaterial="softEdge">
              <a:bevelT w="25400" h="25400"/>
            </a:sp3d>
          </a:bodyPr>
          <a:lstStyle/>
          <a:p>
            <a:pPr marL="514350" indent="-514350" fontAlgn="auto">
              <a:lnSpc>
                <a:spcPct val="150000"/>
              </a:lnSpc>
              <a:spcAft>
                <a:spcPts val="0"/>
              </a:spcAft>
              <a:defRPr/>
            </a:pPr>
            <a:r>
              <a:rPr lang="el-GR" sz="2800" b="1" dirty="0">
                <a:solidFill>
                  <a:srgbClr val="00B0F0"/>
                </a:solidFill>
                <a:effectLst>
                  <a:outerShdw blurRad="31750" dist="25400" dir="5400000" algn="tl" rotWithShape="0">
                    <a:srgbClr val="000000">
                      <a:alpha val="25000"/>
                    </a:srgbClr>
                  </a:outerShdw>
                </a:effectLst>
              </a:rPr>
              <a:t>Β. </a:t>
            </a:r>
            <a:r>
              <a:rPr lang="el-GR" sz="2800" b="1" spc="100" dirty="0">
                <a:solidFill>
                  <a:srgbClr val="00B0F0"/>
                </a:solidFill>
                <a:effectLst>
                  <a:outerShdw blurRad="31750" dist="25400" dir="5400000" algn="tl" rotWithShape="0">
                    <a:srgbClr val="000000">
                      <a:alpha val="25000"/>
                    </a:srgbClr>
                  </a:outerShdw>
                </a:effectLst>
              </a:rPr>
              <a:t>Βασικές αρχές της θεωρίας του </a:t>
            </a:r>
            <a:r>
              <a:rPr lang="en-US" sz="2800" b="1" spc="100" dirty="0">
                <a:solidFill>
                  <a:srgbClr val="00B0F0"/>
                </a:solidFill>
                <a:effectLst>
                  <a:outerShdw blurRad="31750" dist="25400" dir="5400000" algn="tl" rotWithShape="0">
                    <a:srgbClr val="000000">
                      <a:alpha val="25000"/>
                    </a:srgbClr>
                  </a:outerShdw>
                </a:effectLst>
              </a:rPr>
              <a:t>J. Piaget</a:t>
            </a:r>
            <a:endParaRPr lang="el-GR" sz="2800" b="1" dirty="0">
              <a:solidFill>
                <a:srgbClr val="00B0F0"/>
              </a:solidFill>
              <a:effectLst>
                <a:outerShdw blurRad="31750" dist="25400" dir="5400000" algn="tl" rotWithShape="0">
                  <a:srgbClr val="000000">
                    <a:alpha val="25000"/>
                  </a:srgbClr>
                </a:outerShdw>
              </a:effectLst>
            </a:endParaRPr>
          </a:p>
        </p:txBody>
      </p:sp>
      <p:sp>
        <p:nvSpPr>
          <p:cNvPr id="10" name="9 - Ορθογώνιο"/>
          <p:cNvSpPr/>
          <p:nvPr/>
        </p:nvSpPr>
        <p:spPr>
          <a:xfrm>
            <a:off x="357188" y="928688"/>
            <a:ext cx="78867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l-GR"/>
          </a:p>
        </p:txBody>
      </p:sp>
      <p:sp>
        <p:nvSpPr>
          <p:cNvPr id="15365" name="14 - Θέση ημερομηνίας"/>
          <p:cNvSpPr>
            <a:spLocks noGrp="1"/>
          </p:cNvSpPr>
          <p:nvPr>
            <p:ph type="dt" sz="quarter" idx="10"/>
          </p:nvPr>
        </p:nvSpPr>
        <p:spPr bwMode="auto">
          <a:xfrm>
            <a:off x="6176963" y="6062663"/>
            <a:ext cx="2736850" cy="763587"/>
          </a:xfrm>
          <a:noFill/>
          <a:ln>
            <a:miter lim="800000"/>
            <a:headEnd/>
            <a:tailEnd/>
          </a:ln>
        </p:spPr>
        <p:txBody>
          <a:bodyPr wrap="square" numCol="1" anchorCtr="0" compatLnSpc="1">
            <a:prstTxWarp prst="textNoShape">
              <a:avLst/>
            </a:prstTxWarp>
          </a:bodyPr>
          <a:lstStyle/>
          <a:p>
            <a:fld id="{BC27D105-4D2D-47CB-878F-15BEA698F0DA}" type="datetime2">
              <a:rPr lang="el-GR" sz="1400" smtClean="0">
                <a:solidFill>
                  <a:srgbClr val="FFFFFF"/>
                </a:solidFill>
              </a:rPr>
              <a:pPr/>
              <a:t>Σάββατο, 14 Δεκεμβρίου 2024</a:t>
            </a:fld>
            <a:r>
              <a:rPr lang="en-US" sz="1300">
                <a:solidFill>
                  <a:srgbClr val="FFFFFF"/>
                </a:solidFill>
              </a:rPr>
              <a:t>,</a:t>
            </a:r>
          </a:p>
        </p:txBody>
      </p:sp>
      <p:sp>
        <p:nvSpPr>
          <p:cNvPr id="15367" name="15 - Θέση αριθμού διαφάνειας"/>
          <p:cNvSpPr>
            <a:spLocks noGrp="1"/>
          </p:cNvSpPr>
          <p:nvPr>
            <p:ph type="sldNum" sz="quarter" idx="12"/>
          </p:nvPr>
        </p:nvSpPr>
        <p:spPr bwMode="auto">
          <a:xfrm>
            <a:off x="8647113" y="6256338"/>
            <a:ext cx="388937" cy="365125"/>
          </a:xfrm>
          <a:noFill/>
          <a:ln>
            <a:miter lim="800000"/>
            <a:headEnd/>
            <a:tailEnd/>
          </a:ln>
        </p:spPr>
        <p:txBody>
          <a:bodyPr wrap="square" numCol="1" anchorCtr="0" compatLnSpc="1">
            <a:prstTxWarp prst="textNoShape">
              <a:avLst/>
            </a:prstTxWarp>
          </a:bodyPr>
          <a:lstStyle/>
          <a:p>
            <a:fld id="{D3F3D5D3-6D20-4277-A8C0-6D9FBCE6B1F8}" type="slidenum">
              <a:rPr lang="en-US" sz="1400" smtClean="0">
                <a:solidFill>
                  <a:srgbClr val="FFFFFF"/>
                </a:solidFill>
              </a:rPr>
              <a:pPr/>
              <a:t>9</a:t>
            </a:fld>
            <a:endParaRPr lang="en-US" sz="1400">
              <a:solidFill>
                <a:srgbClr val="FFFFFF"/>
              </a:solidFill>
            </a:endParaRPr>
          </a:p>
        </p:txBody>
      </p:sp>
      <p:pic>
        <p:nvPicPr>
          <p:cNvPr id="8" name="7 - Εικόνα" descr="assimilation1.gif"/>
          <p:cNvPicPr>
            <a:picLocks noChangeAspect="1"/>
          </p:cNvPicPr>
          <p:nvPr/>
        </p:nvPicPr>
        <p:blipFill>
          <a:blip r:embed="rId3" cstate="print"/>
          <a:stretch>
            <a:fillRect/>
          </a:stretch>
        </p:blipFill>
        <p:spPr>
          <a:xfrm>
            <a:off x="1403648" y="1183550"/>
            <a:ext cx="7272808" cy="37583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p:cNvSpPr/>
          <p:nvPr/>
        </p:nvSpPr>
        <p:spPr>
          <a:xfrm rot="16200000">
            <a:off x="-1061244" y="2693195"/>
            <a:ext cx="3667125" cy="830262"/>
          </a:xfrm>
          <a:prstGeom prst="rect">
            <a:avLst/>
          </a:prstGeom>
        </p:spPr>
        <p:txBody>
          <a:bodyPr>
            <a:spAutoFit/>
          </a:bodyPr>
          <a:lstStyle/>
          <a:p>
            <a:pPr algn="ctr">
              <a:defRPr/>
            </a:pPr>
            <a:r>
              <a:rPr lang="el-GR" sz="2400" b="1" dirty="0">
                <a:solidFill>
                  <a:srgbClr val="7030A0"/>
                </a:solidFill>
                <a:effectLst>
                  <a:outerShdw blurRad="31750" dist="25400" dir="5400000" algn="tl" rotWithShape="0">
                    <a:srgbClr val="000000">
                      <a:alpha val="25000"/>
                    </a:srgbClr>
                  </a:outerShdw>
                </a:effectLst>
              </a:rPr>
              <a:t>2. Βασικοί μηχανισμοί γνώσης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2263</TotalTime>
  <Words>1554</Words>
  <Application>Microsoft Office PowerPoint</Application>
  <PresentationFormat>Προβολή στην οθόνη (4:3)</PresentationFormat>
  <Paragraphs>331</Paragraphs>
  <Slides>35</Slides>
  <Notes>31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35</vt:i4>
      </vt:variant>
    </vt:vector>
  </HeadingPairs>
  <TitlesOfParts>
    <vt:vector size="41" baseType="lpstr">
      <vt:lpstr>Arial</vt:lpstr>
      <vt:lpstr>Bookman Old Style</vt:lpstr>
      <vt:lpstr>Calibri</vt:lpstr>
      <vt:lpstr>Wingdings</vt:lpstr>
      <vt:lpstr>Προσαρμοσμένη σχεδίαση</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Συγκεκριμένες λογικές ενέργειες (7-12)</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chris01</dc:creator>
  <cp:lastModifiedBy>ΕΜΜΑΝΟΥΗΛ ΠΑΠΑΪΩΑΝΝΟΥ</cp:lastModifiedBy>
  <cp:revision>204</cp:revision>
  <dcterms:created xsi:type="dcterms:W3CDTF">2014-02-03T19:53:47Z</dcterms:created>
  <dcterms:modified xsi:type="dcterms:W3CDTF">2024-12-14T21:28:59Z</dcterms:modified>
</cp:coreProperties>
</file>