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68" r:id="rId6"/>
    <p:sldId id="269" r:id="rId7"/>
    <p:sldId id="270" r:id="rId8"/>
    <p:sldId id="273" r:id="rId9"/>
    <p:sldId id="271" r:id="rId10"/>
    <p:sldId id="272" r:id="rId11"/>
    <p:sldId id="274" r:id="rId12"/>
    <p:sldId id="275" r:id="rId13"/>
    <p:sldId id="276" r:id="rId14"/>
    <p:sldId id="277" r:id="rId15"/>
    <p:sldId id="278" r:id="rId16"/>
    <p:sldId id="279"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4" d="100"/>
          <a:sy n="54" d="100"/>
        </p:scale>
        <p:origin x="78" y="11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ABD830-356B-4F1F-99C5-01434B72667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BFA7F7E-159A-49D6-A23B-22CF0193B2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6BEA8C2-5D39-4C31-B145-870755FDCE37}"/>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5" name="Θέση υποσέλιδου 4">
            <a:extLst>
              <a:ext uri="{FF2B5EF4-FFF2-40B4-BE49-F238E27FC236}">
                <a16:creationId xmlns:a16="http://schemas.microsoft.com/office/drawing/2014/main" id="{5CB33DD7-2EC2-4B44-BBF3-19D88FDBBA1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295E3D0-17B5-4459-A53B-5312ECD49CFF}"/>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1432289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A47069-6993-4948-9C61-7D75BF15F69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DE3C172-8833-4C50-BDF8-4A5328F316E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8E02DF7-B646-4AC5-8D05-92970DEB2FAD}"/>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5" name="Θέση υποσέλιδου 4">
            <a:extLst>
              <a:ext uri="{FF2B5EF4-FFF2-40B4-BE49-F238E27FC236}">
                <a16:creationId xmlns:a16="http://schemas.microsoft.com/office/drawing/2014/main" id="{DD4FE967-EBBE-4553-A650-B8F39337490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08DB216-FF1C-4BCD-BF2F-B0E7CB630BD7}"/>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1523764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03D5AA3-9719-4145-B68D-BFF28E4BAAB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41433BF-3C62-45DA-8CE5-6BEEC9A31DBB}"/>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FDA3157-9464-44BA-A485-32CE1691948F}"/>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5" name="Θέση υποσέλιδου 4">
            <a:extLst>
              <a:ext uri="{FF2B5EF4-FFF2-40B4-BE49-F238E27FC236}">
                <a16:creationId xmlns:a16="http://schemas.microsoft.com/office/drawing/2014/main" id="{11145642-BFFF-4DE6-A61A-0803CBBFD62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081BB40-502B-4B92-BB2D-2AEDD58DFF15}"/>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171450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74B5D2-2A00-4E3D-9668-716C74E639A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5659A07-A132-410D-BEA3-40831F77984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1FD5F58-1848-437C-A62F-27D6D2C1D09A}"/>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5" name="Θέση υποσέλιδου 4">
            <a:extLst>
              <a:ext uri="{FF2B5EF4-FFF2-40B4-BE49-F238E27FC236}">
                <a16:creationId xmlns:a16="http://schemas.microsoft.com/office/drawing/2014/main" id="{A8B06A92-20D6-444D-ACB1-830F56480A3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47270BE-F790-4F26-A6B9-415E385F68EA}"/>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949132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A8DC7D-2D73-47E8-8B91-58889ECB20A7}"/>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66C88C8-EF84-480D-AC91-780FE2A3AC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DB55C39-E45A-463C-A56D-396683454387}"/>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5" name="Θέση υποσέλιδου 4">
            <a:extLst>
              <a:ext uri="{FF2B5EF4-FFF2-40B4-BE49-F238E27FC236}">
                <a16:creationId xmlns:a16="http://schemas.microsoft.com/office/drawing/2014/main" id="{39DBCD83-8736-4DB3-8D8B-C607DD04EAF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579E876-4D23-46D7-9930-626B23979136}"/>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2602694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F0C8FED-7F27-4104-A789-C374DE9F86A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CED4DE6-F100-4449-92B7-E2B03F11AFF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42D54D21-C6D2-462C-88D8-DD823C120E53}"/>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9C4696BA-F0CF-4CDA-B622-CDC88AFFEC53}"/>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6" name="Θέση υποσέλιδου 5">
            <a:extLst>
              <a:ext uri="{FF2B5EF4-FFF2-40B4-BE49-F238E27FC236}">
                <a16:creationId xmlns:a16="http://schemas.microsoft.com/office/drawing/2014/main" id="{16BB5CAB-A28A-453B-9613-A734E72DC95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1B94BC1-DA3E-4E2E-AD05-38FEF17C3DA1}"/>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270201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5ADBA6-169E-439A-9438-E69C808B482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F4EC5BB-475D-4FF5-A5E9-0A40A4EFB4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D98256F1-44DD-4556-A6BB-A3D09D0C0FB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E56136FA-26D3-4191-A590-E2F4A0CC0B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B6BEB188-2E4D-432E-8C43-02E58B84E50F}"/>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ABCD20E-E7DB-4BD6-A0B9-F8BD0B79AD1F}"/>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8" name="Θέση υποσέλιδου 7">
            <a:extLst>
              <a:ext uri="{FF2B5EF4-FFF2-40B4-BE49-F238E27FC236}">
                <a16:creationId xmlns:a16="http://schemas.microsoft.com/office/drawing/2014/main" id="{27A1F0F7-5DA1-4B93-9DD7-1B3A4A6EF4D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2F78B6A8-16A7-4E07-854D-760CD7460E59}"/>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2673109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79E1850-E42A-4E4C-BFAB-62C651A9051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F4ADD581-52CE-4495-9D6A-DC87A528F786}"/>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4" name="Θέση υποσέλιδου 3">
            <a:extLst>
              <a:ext uri="{FF2B5EF4-FFF2-40B4-BE49-F238E27FC236}">
                <a16:creationId xmlns:a16="http://schemas.microsoft.com/office/drawing/2014/main" id="{34E3C8BF-5997-4D27-A8B4-98159C3BB21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48E4DE74-44BC-4800-9831-96A783FBDDEA}"/>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4035519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742A0B7-9B5B-4C09-9B7D-6D8221738625}"/>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3" name="Θέση υποσέλιδου 2">
            <a:extLst>
              <a:ext uri="{FF2B5EF4-FFF2-40B4-BE49-F238E27FC236}">
                <a16:creationId xmlns:a16="http://schemas.microsoft.com/office/drawing/2014/main" id="{A44974B8-87B7-4CB8-B9C2-3BB4E0936EC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2639104-9D0D-4302-8838-6B70E4FED8A8}"/>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345775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AAC357-B44C-4412-ADCD-5E026123213C}"/>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B312C70-5636-4097-B2D6-1605647F3D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3453D8A0-0AFC-4225-8F46-A61B41AE2C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2BBB28C-44FC-4A21-8E4F-8A1B796B2F65}"/>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6" name="Θέση υποσέλιδου 5">
            <a:extLst>
              <a:ext uri="{FF2B5EF4-FFF2-40B4-BE49-F238E27FC236}">
                <a16:creationId xmlns:a16="http://schemas.microsoft.com/office/drawing/2014/main" id="{DE0B49AD-A529-4BFF-AE5D-B8213A71830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355AD09-2DC3-426D-BEEA-CAC731F56B71}"/>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1313565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BC86E69-E0FD-451F-9E6B-C58616BC3FD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1D8D58D4-6011-4555-9B88-62F563C0D4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1ADA988-6FEF-4680-B58A-A79C3C9DC9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C81B40A6-574D-4360-B576-EADC58DABAEE}"/>
              </a:ext>
            </a:extLst>
          </p:cNvPr>
          <p:cNvSpPr>
            <a:spLocks noGrp="1"/>
          </p:cNvSpPr>
          <p:nvPr>
            <p:ph type="dt" sz="half" idx="10"/>
          </p:nvPr>
        </p:nvSpPr>
        <p:spPr/>
        <p:txBody>
          <a:bodyPr/>
          <a:lstStyle/>
          <a:p>
            <a:fld id="{BC6D1808-8EB7-44E5-AF58-E12BD9FDA03C}" type="datetimeFigureOut">
              <a:rPr lang="el-GR" smtClean="0"/>
              <a:t>15/12/2021</a:t>
            </a:fld>
            <a:endParaRPr lang="el-GR"/>
          </a:p>
        </p:txBody>
      </p:sp>
      <p:sp>
        <p:nvSpPr>
          <p:cNvPr id="6" name="Θέση υποσέλιδου 5">
            <a:extLst>
              <a:ext uri="{FF2B5EF4-FFF2-40B4-BE49-F238E27FC236}">
                <a16:creationId xmlns:a16="http://schemas.microsoft.com/office/drawing/2014/main" id="{C7FFBFAF-739A-4FE8-95C6-A829208673F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4A773F7-86FF-4D7C-93CF-205DD01F110F}"/>
              </a:ext>
            </a:extLst>
          </p:cNvPr>
          <p:cNvSpPr>
            <a:spLocks noGrp="1"/>
          </p:cNvSpPr>
          <p:nvPr>
            <p:ph type="sldNum" sz="quarter" idx="12"/>
          </p:nvPr>
        </p:nvSpPr>
        <p:spPr/>
        <p:txBody>
          <a:bodyPr/>
          <a:lstStyle/>
          <a:p>
            <a:fld id="{FC33C83D-4F6C-4205-B60A-1AF218CBABFA}" type="slidenum">
              <a:rPr lang="el-GR" smtClean="0"/>
              <a:t>‹#›</a:t>
            </a:fld>
            <a:endParaRPr lang="el-GR"/>
          </a:p>
        </p:txBody>
      </p:sp>
    </p:spTree>
    <p:extLst>
      <p:ext uri="{BB962C8B-B14F-4D97-AF65-F5344CB8AC3E}">
        <p14:creationId xmlns:p14="http://schemas.microsoft.com/office/powerpoint/2010/main" val="366688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3AAAAFD-8F29-4CCA-96DD-8EB26277E9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2D63C06-EAF7-480D-90F6-97C7656627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DB1BB9A-733C-43CA-9499-B7CA9B3E5A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6D1808-8EB7-44E5-AF58-E12BD9FDA03C}" type="datetimeFigureOut">
              <a:rPr lang="el-GR" smtClean="0"/>
              <a:t>15/12/2021</a:t>
            </a:fld>
            <a:endParaRPr lang="el-GR"/>
          </a:p>
        </p:txBody>
      </p:sp>
      <p:sp>
        <p:nvSpPr>
          <p:cNvPr id="5" name="Θέση υποσέλιδου 4">
            <a:extLst>
              <a:ext uri="{FF2B5EF4-FFF2-40B4-BE49-F238E27FC236}">
                <a16:creationId xmlns:a16="http://schemas.microsoft.com/office/drawing/2014/main" id="{921ECB65-176F-425E-8313-76DDCDBF67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6BF111D2-49C0-40E8-A7E9-8C16590758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3C83D-4F6C-4205-B60A-1AF218CBABFA}" type="slidenum">
              <a:rPr lang="el-GR" smtClean="0"/>
              <a:t>‹#›</a:t>
            </a:fld>
            <a:endParaRPr lang="el-GR"/>
          </a:p>
        </p:txBody>
      </p:sp>
    </p:spTree>
    <p:extLst>
      <p:ext uri="{BB962C8B-B14F-4D97-AF65-F5344CB8AC3E}">
        <p14:creationId xmlns:p14="http://schemas.microsoft.com/office/powerpoint/2010/main" val="1858479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BF35BCB-D3D0-4DC4-A453-4C9E5A0E600F}"/>
              </a:ext>
            </a:extLst>
          </p:cNvPr>
          <p:cNvSpPr>
            <a:spLocks noGrp="1"/>
          </p:cNvSpPr>
          <p:nvPr>
            <p:ph type="ctrTitle"/>
          </p:nvPr>
        </p:nvSpPr>
        <p:spPr/>
        <p:txBody>
          <a:bodyPr>
            <a:normAutofit fontScale="90000"/>
          </a:bodyPr>
          <a:lstStyle/>
          <a:p>
            <a:r>
              <a:rPr lang="el-GR" dirty="0"/>
              <a:t>Στυλ, στρατηγικές, προσεγγίσεις και προτιμήσεις μάθησης</a:t>
            </a:r>
          </a:p>
        </p:txBody>
      </p:sp>
      <p:sp>
        <p:nvSpPr>
          <p:cNvPr id="3" name="Υπότιτλος 2">
            <a:extLst>
              <a:ext uri="{FF2B5EF4-FFF2-40B4-BE49-F238E27FC236}">
                <a16:creationId xmlns:a16="http://schemas.microsoft.com/office/drawing/2014/main" id="{8C4A1A94-C883-42DD-8763-69D7B3D8FDBC}"/>
              </a:ext>
            </a:extLst>
          </p:cNvPr>
          <p:cNvSpPr>
            <a:spLocks noGrp="1"/>
          </p:cNvSpPr>
          <p:nvPr>
            <p:ph type="subTitle" idx="1"/>
          </p:nvPr>
        </p:nvSpPr>
        <p:spPr/>
        <p:txBody>
          <a:bodyPr/>
          <a:lstStyle/>
          <a:p>
            <a:r>
              <a:rPr lang="el-GR" dirty="0"/>
              <a:t>Μάριος Κουκουνάρας </a:t>
            </a:r>
            <a:r>
              <a:rPr lang="el-GR" dirty="0" err="1"/>
              <a:t>Λιάγκης</a:t>
            </a:r>
            <a:endParaRPr lang="el-GR" dirty="0"/>
          </a:p>
          <a:p>
            <a:r>
              <a:rPr lang="el-GR"/>
              <a:t>Αναπληρωτής </a:t>
            </a:r>
            <a:r>
              <a:rPr lang="el-GR" dirty="0"/>
              <a:t>Καθηγητής Ε.Κ.Π.Α.</a:t>
            </a:r>
          </a:p>
        </p:txBody>
      </p:sp>
    </p:spTree>
    <p:extLst>
      <p:ext uri="{BB962C8B-B14F-4D97-AF65-F5344CB8AC3E}">
        <p14:creationId xmlns:p14="http://schemas.microsoft.com/office/powerpoint/2010/main" val="8097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εμπειρική μάθηση κατά </a:t>
            </a:r>
            <a:r>
              <a:rPr lang="el-GR" dirty="0" err="1"/>
              <a:t>Kolb</a:t>
            </a:r>
            <a:r>
              <a:rPr lang="el-GR" dirty="0"/>
              <a:t> περιλαμβάνει έξι χαρακτηριστικά (</a:t>
            </a:r>
            <a:r>
              <a:rPr lang="el-GR" dirty="0" err="1"/>
              <a:t>Smith</a:t>
            </a:r>
            <a:r>
              <a:rPr lang="el-GR" dirty="0"/>
              <a:t>, 2001):</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pPr marL="0" indent="0">
              <a:buNone/>
            </a:pPr>
            <a:r>
              <a:rPr lang="el-GR" dirty="0"/>
              <a:t>1. Η μάθηση εκλαμβάνεται ως διαδικασία και δεν προσδιορίζεται από το</a:t>
            </a:r>
          </a:p>
          <a:p>
            <a:pPr marL="0" indent="0">
              <a:buNone/>
            </a:pPr>
            <a:r>
              <a:rPr lang="el-GR" dirty="0"/>
              <a:t>αποτέλεσμα.</a:t>
            </a:r>
          </a:p>
          <a:p>
            <a:pPr marL="0" indent="0">
              <a:buNone/>
            </a:pPr>
            <a:r>
              <a:rPr lang="el-GR" dirty="0"/>
              <a:t>2. Η μάθηση είναι μια συνεχής διαδικασία που βασίζεται στην εμπειρία.</a:t>
            </a:r>
          </a:p>
          <a:p>
            <a:pPr marL="0" indent="0">
              <a:buNone/>
            </a:pPr>
            <a:r>
              <a:rPr lang="el-GR" dirty="0"/>
              <a:t>3. Η μάθηση απαιτεί την επίλυση των συγκρούσεων μεταξύ των αντίθετων τρόπων</a:t>
            </a:r>
          </a:p>
          <a:p>
            <a:pPr marL="0" indent="0">
              <a:buNone/>
            </a:pPr>
            <a:r>
              <a:rPr lang="el-GR" dirty="0"/>
              <a:t>προσαρμογής στον κόσμο.</a:t>
            </a:r>
          </a:p>
          <a:p>
            <a:pPr marL="0" indent="0">
              <a:buNone/>
            </a:pPr>
            <a:r>
              <a:rPr lang="el-GR" dirty="0"/>
              <a:t>4. Η μάθηση είναι μια ολιστική (</a:t>
            </a:r>
            <a:r>
              <a:rPr lang="el-GR" dirty="0" err="1"/>
              <a:t>holistic</a:t>
            </a:r>
            <a:r>
              <a:rPr lang="el-GR" dirty="0"/>
              <a:t>) διαδικασία.</a:t>
            </a:r>
          </a:p>
          <a:p>
            <a:pPr marL="0" indent="0">
              <a:buNone/>
            </a:pPr>
            <a:r>
              <a:rPr lang="el-GR" dirty="0"/>
              <a:t>5. Η μάθηση προϋποθέτει αλληλεπίδραση μεταξύ του ατόμου και του</a:t>
            </a:r>
            <a:r>
              <a:rPr lang="en-US" dirty="0"/>
              <a:t> </a:t>
            </a:r>
            <a:r>
              <a:rPr lang="el-GR" dirty="0"/>
              <a:t>περιβάλλοντος.</a:t>
            </a:r>
          </a:p>
          <a:p>
            <a:pPr marL="0" indent="0">
              <a:buNone/>
            </a:pPr>
            <a:r>
              <a:rPr lang="el-GR" dirty="0"/>
              <a:t>6. Η μάθηση είναι διαδικασία που δημιουργεί γνώση.</a:t>
            </a:r>
          </a:p>
          <a:p>
            <a:pPr marL="0" indent="0">
              <a:buNone/>
            </a:pPr>
            <a:endParaRPr lang="el-GR" dirty="0"/>
          </a:p>
        </p:txBody>
      </p:sp>
    </p:spTree>
    <p:extLst>
      <p:ext uri="{BB962C8B-B14F-4D97-AF65-F5344CB8AC3E}">
        <p14:creationId xmlns:p14="http://schemas.microsoft.com/office/powerpoint/2010/main" val="1651225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αποκλίνοντες</a:t>
            </a:r>
          </a:p>
        </p:txBody>
      </p:sp>
      <p:sp>
        <p:nvSpPr>
          <p:cNvPr id="3" name="Θέση περιεχομένου 2"/>
          <p:cNvSpPr>
            <a:spLocks noGrp="1"/>
          </p:cNvSpPr>
          <p:nvPr>
            <p:ph idx="1"/>
          </p:nvPr>
        </p:nvSpPr>
        <p:spPr/>
        <p:txBody>
          <a:bodyPr/>
          <a:lstStyle/>
          <a:p>
            <a:r>
              <a:rPr lang="el-GR" dirty="0"/>
              <a:t>Μαθαίνουν όταν ενθαρρύνονται να βλέπουν ένα θέμα από διαφορετικές πλευρές. Μαθαίνουν καλύτερα με παρατήρηση και </a:t>
            </a:r>
            <a:r>
              <a:rPr lang="el-GR" dirty="0" err="1"/>
              <a:t>ιδεοθύελλα</a:t>
            </a:r>
            <a:endParaRPr lang="el-GR" dirty="0"/>
          </a:p>
          <a:p>
            <a:r>
              <a:rPr lang="el-GR" dirty="0"/>
              <a:t>Δυσκολεύονται να επικεντρώνονται σε ένα συγκεκριμένο σημείο και όταν δεν λαμβάνουν ανατροφοδότηση για αυτό που έκαναν</a:t>
            </a:r>
          </a:p>
        </p:txBody>
      </p:sp>
    </p:spTree>
    <p:extLst>
      <p:ext uri="{BB962C8B-B14F-4D97-AF65-F5344CB8AC3E}">
        <p14:creationId xmlns:p14="http://schemas.microsoft.com/office/powerpoint/2010/main" val="438268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συγκλίνοντες</a:t>
            </a:r>
          </a:p>
        </p:txBody>
      </p:sp>
      <p:sp>
        <p:nvSpPr>
          <p:cNvPr id="3" name="Θέση περιεχομένου 2"/>
          <p:cNvSpPr>
            <a:spLocks noGrp="1"/>
          </p:cNvSpPr>
          <p:nvPr>
            <p:ph idx="1"/>
          </p:nvPr>
        </p:nvSpPr>
        <p:spPr/>
        <p:txBody>
          <a:bodyPr/>
          <a:lstStyle/>
          <a:p>
            <a:r>
              <a:rPr lang="el-GR" dirty="0"/>
              <a:t>Μαθαίνουν όταν εργάζονται πάνω σε ιδέες και αφηρημένες έννοιες. Υπερέχουν στην εκμάθηση πολλών πληροφορίων και στην λογική οργάνωσή τους</a:t>
            </a:r>
          </a:p>
          <a:p>
            <a:r>
              <a:rPr lang="el-GR" dirty="0"/>
              <a:t>Δυσκολεύονται να επικεντρώνονται σε πολύ συγκεκριμένες ιδέες και όταν δεν έχουν αρκετό χρόνο να ολοκληρώσουν την εργασίας τους</a:t>
            </a:r>
          </a:p>
        </p:txBody>
      </p:sp>
    </p:spTree>
    <p:extLst>
      <p:ext uri="{BB962C8B-B14F-4D97-AF65-F5344CB8AC3E}">
        <p14:creationId xmlns:p14="http://schemas.microsoft.com/office/powerpoint/2010/main" val="1575789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αφομοιωτικοί</a:t>
            </a:r>
          </a:p>
        </p:txBody>
      </p:sp>
      <p:sp>
        <p:nvSpPr>
          <p:cNvPr id="3" name="Θέση περιεχομένου 2"/>
          <p:cNvSpPr>
            <a:spLocks noGrp="1"/>
          </p:cNvSpPr>
          <p:nvPr>
            <p:ph idx="1"/>
          </p:nvPr>
        </p:nvSpPr>
        <p:spPr/>
        <p:txBody>
          <a:bodyPr/>
          <a:lstStyle/>
          <a:p>
            <a:r>
              <a:rPr lang="el-GR" dirty="0"/>
              <a:t>Μαθαίνουν όταν εργάζονται πάνω σε τεχνικές δράσεις και πειραματίζονται με τις νέες ιδέες. Μαθαίνουν καλύτερα με πρακτικές εφαρμογές</a:t>
            </a:r>
          </a:p>
          <a:p>
            <a:r>
              <a:rPr lang="el-GR" dirty="0"/>
              <a:t>Δυσκολεύονται όταν ασχολούνται με αφηρημένες έννοιες και όταν δεν μπορούν να πειραματιστούν με τις νέες ιδέες</a:t>
            </a:r>
          </a:p>
          <a:p>
            <a:endParaRPr lang="el-GR" dirty="0"/>
          </a:p>
        </p:txBody>
      </p:sp>
    </p:spTree>
    <p:extLst>
      <p:ext uri="{BB962C8B-B14F-4D97-AF65-F5344CB8AC3E}">
        <p14:creationId xmlns:p14="http://schemas.microsoft.com/office/powerpoint/2010/main" val="75466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προσαρμοστικοί</a:t>
            </a:r>
          </a:p>
        </p:txBody>
      </p:sp>
      <p:sp>
        <p:nvSpPr>
          <p:cNvPr id="3" name="Θέση περιεχομένου 2"/>
          <p:cNvSpPr>
            <a:spLocks noGrp="1"/>
          </p:cNvSpPr>
          <p:nvPr>
            <p:ph idx="1"/>
          </p:nvPr>
        </p:nvSpPr>
        <p:spPr/>
        <p:txBody>
          <a:bodyPr/>
          <a:lstStyle/>
          <a:p>
            <a:r>
              <a:rPr lang="el-GR" dirty="0"/>
              <a:t>Μαθαίνουν όταν αντιμετωπίζουν νέες προκλήσεις και εμπειρίες. Μαθαίνουν καλύτερα σε ομάδες και συνεργαζόμενοι</a:t>
            </a:r>
          </a:p>
          <a:p>
            <a:r>
              <a:rPr lang="el-GR" dirty="0"/>
              <a:t>Δυσκολεύονται να παρακολουθήσουν τη λογική ροή ενός επιχειρήματος και όταν δεν έχουν νέες προκλήσεις για να εργαστούν με αυτές</a:t>
            </a:r>
          </a:p>
        </p:txBody>
      </p:sp>
    </p:spTree>
    <p:extLst>
      <p:ext uri="{BB962C8B-B14F-4D97-AF65-F5344CB8AC3E}">
        <p14:creationId xmlns:p14="http://schemas.microsoft.com/office/powerpoint/2010/main" val="1607936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674E98-4BD5-427E-8B6C-98F968C99238}"/>
              </a:ext>
            </a:extLst>
          </p:cNvPr>
          <p:cNvSpPr>
            <a:spLocks noGrp="1"/>
          </p:cNvSpPr>
          <p:nvPr>
            <p:ph type="title"/>
          </p:nvPr>
        </p:nvSpPr>
        <p:spPr/>
        <p:txBody>
          <a:bodyPr/>
          <a:lstStyle/>
          <a:p>
            <a:r>
              <a:rPr lang="el-GR" dirty="0"/>
              <a:t>Πλαισιωμένη νόηση</a:t>
            </a:r>
          </a:p>
        </p:txBody>
      </p:sp>
      <p:sp>
        <p:nvSpPr>
          <p:cNvPr id="3" name="Θέση περιεχομένου 2">
            <a:extLst>
              <a:ext uri="{FF2B5EF4-FFF2-40B4-BE49-F238E27FC236}">
                <a16:creationId xmlns:a16="http://schemas.microsoft.com/office/drawing/2014/main" id="{7F8B4456-CB3E-4E84-A200-7B29423E1807}"/>
              </a:ext>
            </a:extLst>
          </p:cNvPr>
          <p:cNvSpPr>
            <a:spLocks noGrp="1"/>
          </p:cNvSpPr>
          <p:nvPr>
            <p:ph idx="1"/>
          </p:nvPr>
        </p:nvSpPr>
        <p:spPr/>
        <p:txBody>
          <a:bodyPr>
            <a:normAutofit fontScale="85000" lnSpcReduction="20000"/>
          </a:bodyPr>
          <a:lstStyle/>
          <a:p>
            <a:r>
              <a:rPr lang="el-GR" dirty="0"/>
              <a:t>Η μάθηση δεν μπορεί να μελετηθεί ξέχωρα από το πλαίσιό της χωρίς να καταστραφούν οι καθοριστικές της ιδιότητες</a:t>
            </a:r>
          </a:p>
          <a:p>
            <a:r>
              <a:rPr lang="el-GR" dirty="0"/>
              <a:t>Ο επιμέρους μανθάνων αποτελεί υποσύστημα μέσα σε μια σειρά από ολοένα και πιο σύνθετα συστήματα (τάξη, σχολείο, γειτονιά, κουλτούρα και ανθρωπότητα), όπου η μάθηση υπάρχει ως τμήμα αυτών των πλαισίων.</a:t>
            </a:r>
          </a:p>
          <a:p>
            <a:r>
              <a:rPr lang="el-GR" dirty="0"/>
              <a:t>Η θεωρία στηρίζεται στο οικολογικό μοντέλο για την ανθρώπινη ανάπτυξη (</a:t>
            </a:r>
            <a:r>
              <a:rPr lang="en-US" dirty="0"/>
              <a:t>Bronfenbrenner, 1979)-4 </a:t>
            </a:r>
            <a:r>
              <a:rPr lang="el-GR" dirty="0"/>
              <a:t>ένθετα συστήματα ανάπτυξης (</a:t>
            </a:r>
            <a:r>
              <a:rPr lang="el-GR" dirty="0" err="1"/>
              <a:t>μάκρο</a:t>
            </a:r>
            <a:r>
              <a:rPr lang="el-GR" dirty="0"/>
              <a:t>, έξω, μέσο, </a:t>
            </a:r>
            <a:r>
              <a:rPr lang="el-GR" dirty="0" err="1"/>
              <a:t>μικρο</a:t>
            </a:r>
            <a:r>
              <a:rPr lang="el-GR" dirty="0"/>
              <a:t>).</a:t>
            </a:r>
          </a:p>
          <a:p>
            <a:r>
              <a:rPr lang="el-GR" dirty="0"/>
              <a:t>Αναγνωρίζεται μία συλλογική γνώση η οποία ενσωματώνεται στη συνεχή, ολοένα εξελισσόμενη αλληλεπίδραση ανάμεσα στους ανθρώπους σε καταστάσεις της πραγματικής ζωής στην εργασία ή την αγορά ή σε εκπαιδευτικά ή σε κοινωνικά περιβάλλοντα.</a:t>
            </a:r>
          </a:p>
          <a:p>
            <a:r>
              <a:rPr lang="el-GR" dirty="0"/>
              <a:t>Με βάση την πλαισιωμένη μάθηση το μάθημα γίνεται με αυθεντικές μαθησιακές δραστηριότητες καλύτερα. </a:t>
            </a:r>
          </a:p>
        </p:txBody>
      </p:sp>
    </p:spTree>
    <p:extLst>
      <p:ext uri="{BB962C8B-B14F-4D97-AF65-F5344CB8AC3E}">
        <p14:creationId xmlns:p14="http://schemas.microsoft.com/office/powerpoint/2010/main" val="2613635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3052E2-2C3E-4026-B6ED-BF14D261A68E}"/>
              </a:ext>
            </a:extLst>
          </p:cNvPr>
          <p:cNvSpPr>
            <a:spLocks noGrp="1"/>
          </p:cNvSpPr>
          <p:nvPr>
            <p:ph type="title"/>
          </p:nvPr>
        </p:nvSpPr>
        <p:spPr/>
        <p:txBody>
          <a:bodyPr/>
          <a:lstStyle/>
          <a:p>
            <a:r>
              <a:rPr lang="el-GR" dirty="0"/>
              <a:t>Κουλτούρες μάθησης, πολιτισμική θεωρία μάθησης και κουλτούρες εκπαίδευσης</a:t>
            </a:r>
          </a:p>
        </p:txBody>
      </p:sp>
      <p:sp>
        <p:nvSpPr>
          <p:cNvPr id="3" name="Θέση περιεχομένου 2">
            <a:extLst>
              <a:ext uri="{FF2B5EF4-FFF2-40B4-BE49-F238E27FC236}">
                <a16:creationId xmlns:a16="http://schemas.microsoft.com/office/drawing/2014/main" id="{B09394D3-13AD-40FF-8B87-5E8308AC1338}"/>
              </a:ext>
            </a:extLst>
          </p:cNvPr>
          <p:cNvSpPr>
            <a:spLocks noGrp="1"/>
          </p:cNvSpPr>
          <p:nvPr>
            <p:ph idx="1"/>
          </p:nvPr>
        </p:nvSpPr>
        <p:spPr/>
        <p:txBody>
          <a:bodyPr>
            <a:normAutofit fontScale="85000" lnSpcReduction="20000"/>
          </a:bodyPr>
          <a:lstStyle/>
          <a:p>
            <a:pPr marL="0" indent="0">
              <a:buNone/>
            </a:pPr>
            <a:r>
              <a:rPr lang="el-GR" dirty="0"/>
              <a:t>Οι κουλτούρες μάθησης είναι οι κοινωνικές πρακτικές μέσω των οποίων οι διδάσκοντες και οι μαθητές μαθαίνουν, και όχι τα πλαίσια ή τα περιβάλλοντα στα οποία μαθαίνουν.</a:t>
            </a:r>
          </a:p>
          <a:p>
            <a:pPr marL="0" indent="0">
              <a:buNone/>
            </a:pPr>
            <a:r>
              <a:rPr lang="el-GR" dirty="0"/>
              <a:t>Η επίδραση ενός ατόμου στην κουλτούρα μάθησης εξαρτάται από ένα συνδυασμό της θέσης που κατέχει σε αυτή την κουλτούρα, τις διαθέσεις του απέναντι σε αυτή την κουλτούρα, και τα διάφορα είδη κεφαλαίου (κοινωνικού, πολιτισμικού και οικονομικού) που κατέχει (</a:t>
            </a:r>
            <a:r>
              <a:rPr lang="en-US" dirty="0"/>
              <a:t>James&amp; Biesta, 2007)</a:t>
            </a:r>
            <a:endParaRPr lang="el-GR" dirty="0"/>
          </a:p>
          <a:p>
            <a:pPr marL="0" indent="0">
              <a:buNone/>
            </a:pPr>
            <a:r>
              <a:rPr lang="el-GR" dirty="0"/>
              <a:t>Ο </a:t>
            </a:r>
            <a:r>
              <a:rPr lang="en-US" dirty="0"/>
              <a:t>Biesta (2011) </a:t>
            </a:r>
            <a:r>
              <a:rPr lang="el-GR" dirty="0"/>
              <a:t>υποστηρίζει πια ότι πρέπει να μεταβούμε στις κουλτούρες εκπαίδευσης ώστε να τονιστεί ότι στα εκπαιδευτικά περιβάλλοντα υπάρχει πάντα το ζήτημα του σκοπού…όπου υπεισέρχονται </a:t>
            </a:r>
            <a:r>
              <a:rPr lang="el-GR" dirty="0" err="1"/>
              <a:t>αξιακές</a:t>
            </a:r>
            <a:r>
              <a:rPr lang="el-GR" dirty="0"/>
              <a:t> κρίσεις- κρίσει γύρω από τι θεωρείται εκπαιδευτικά επιθυμητό-οι οποίες, με τη σειρά τους, εισάγουν την έννοια της </a:t>
            </a:r>
            <a:r>
              <a:rPr lang="el-GR" dirty="0" err="1"/>
              <a:t>συνθετότητας</a:t>
            </a:r>
            <a:r>
              <a:rPr lang="el-GR" dirty="0"/>
              <a:t> της εκπαιδευτικής κουλτούρας, η οποία συνδέεται με το γεγονός ότι το ζήτημα του σκοπού στην εκπαίδευση είναι πάντα πολυδιάστατο.</a:t>
            </a:r>
          </a:p>
          <a:p>
            <a:pPr marL="0" indent="0">
              <a:buNone/>
            </a:pPr>
            <a:r>
              <a:rPr lang="el-GR" dirty="0"/>
              <a:t>Δεν υπάρχει βέλτιστη πρακτική που να εφαρμόζεται καθολικά σε όλες τις τάξεις και σε όλα </a:t>
            </a:r>
            <a:r>
              <a:rPr lang="el-GR"/>
              <a:t>τα πλαίσια</a:t>
            </a:r>
            <a:endParaRPr lang="el-GR" dirty="0"/>
          </a:p>
        </p:txBody>
      </p:sp>
    </p:spTree>
    <p:extLst>
      <p:ext uri="{BB962C8B-B14F-4D97-AF65-F5344CB8AC3E}">
        <p14:creationId xmlns:p14="http://schemas.microsoft.com/office/powerpoint/2010/main" val="1311824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8F5D2D-5A09-44C0-9ACD-80F033718D4D}"/>
              </a:ext>
            </a:extLst>
          </p:cNvPr>
          <p:cNvSpPr>
            <a:spLocks noGrp="1"/>
          </p:cNvSpPr>
          <p:nvPr>
            <p:ph type="title"/>
          </p:nvPr>
        </p:nvSpPr>
        <p:spPr/>
        <p:txBody>
          <a:bodyPr/>
          <a:lstStyle/>
          <a:p>
            <a:r>
              <a:rPr lang="el-GR" dirty="0"/>
              <a:t>Μαθησιακά ή γνωστικά στιλ</a:t>
            </a:r>
          </a:p>
        </p:txBody>
      </p:sp>
      <p:sp>
        <p:nvSpPr>
          <p:cNvPr id="3" name="Θέση περιεχομένου 2">
            <a:extLst>
              <a:ext uri="{FF2B5EF4-FFF2-40B4-BE49-F238E27FC236}">
                <a16:creationId xmlns:a16="http://schemas.microsoft.com/office/drawing/2014/main" id="{82825A07-1B50-4CFC-88FD-B142614D53F7}"/>
              </a:ext>
            </a:extLst>
          </p:cNvPr>
          <p:cNvSpPr>
            <a:spLocks noGrp="1"/>
          </p:cNvSpPr>
          <p:nvPr>
            <p:ph idx="1"/>
          </p:nvPr>
        </p:nvSpPr>
        <p:spPr/>
        <p:txBody>
          <a:bodyPr/>
          <a:lstStyle/>
          <a:p>
            <a:r>
              <a:rPr lang="el-GR" dirty="0"/>
              <a:t>Ο συνήθης τρόπος αναπαράστασης και επεξεργασίας των πληροφοριών. Είναι έμφυτος και δεν υπόκειται σε αλλαγές.</a:t>
            </a:r>
          </a:p>
          <a:p>
            <a:r>
              <a:rPr lang="el-GR" dirty="0"/>
              <a:t>Οι άνθρωποι έχουν διαφορετικά στιλ (</a:t>
            </a:r>
            <a:r>
              <a:rPr lang="en-US" dirty="0"/>
              <a:t>Riding, 1991)</a:t>
            </a:r>
            <a:r>
              <a:rPr lang="el-GR" dirty="0"/>
              <a:t>: </a:t>
            </a:r>
          </a:p>
          <a:p>
            <a:pPr marL="0" indent="0">
              <a:buNone/>
            </a:pPr>
            <a:r>
              <a:rPr lang="el-GR" dirty="0"/>
              <a:t>Ολιστικό-αναλυτικό στιλ-αφορά το αν και κατά πόσο το άτομο συνηθίζει να επεξεργάζεται πληροφορίες ως όλο ή ως μέρος</a:t>
            </a:r>
          </a:p>
          <a:p>
            <a:pPr marL="0" indent="0">
              <a:buNone/>
            </a:pPr>
            <a:r>
              <a:rPr lang="el-GR" dirty="0"/>
              <a:t>Λεκτικό-εικονιστικό στιλ-αφορά το αν και κατά πόσο το άτομα αναπαριστά τις πληροφορίες κατά τον συλλογισμό του λεκτικά ή με νοητικές εικόνες</a:t>
            </a:r>
            <a:endParaRPr lang="en-US" dirty="0"/>
          </a:p>
          <a:p>
            <a:pPr marL="0" indent="0">
              <a:buNone/>
            </a:pPr>
            <a:r>
              <a:rPr lang="el-GR" dirty="0"/>
              <a:t>Ανάλυση των Γνωστικών Στιλ </a:t>
            </a:r>
            <a:r>
              <a:rPr lang="en-US" dirty="0"/>
              <a:t>(CSA)</a:t>
            </a:r>
            <a:endParaRPr lang="el-GR" dirty="0"/>
          </a:p>
        </p:txBody>
      </p:sp>
    </p:spTree>
    <p:extLst>
      <p:ext uri="{BB962C8B-B14F-4D97-AF65-F5344CB8AC3E}">
        <p14:creationId xmlns:p14="http://schemas.microsoft.com/office/powerpoint/2010/main" val="1047137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F264A5-C34D-426E-A198-7B6B3A7243A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011DB67-1EC5-4B02-8D24-50758690F8BE}"/>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1660787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Προσωπικό ύφος μάθησης (</a:t>
            </a:r>
            <a:r>
              <a:rPr lang="en-US" dirty="0"/>
              <a:t>Lewis &amp; Greene, 1982</a:t>
            </a:r>
            <a:r>
              <a:rPr lang="el-GR" dirty="0"/>
              <a:t>)</a:t>
            </a:r>
          </a:p>
        </p:txBody>
      </p:sp>
      <p:sp>
        <p:nvSpPr>
          <p:cNvPr id="3" name="Θέση περιεχομένου 2"/>
          <p:cNvSpPr>
            <a:spLocks noGrp="1"/>
          </p:cNvSpPr>
          <p:nvPr>
            <p:ph idx="1"/>
          </p:nvPr>
        </p:nvSpPr>
        <p:spPr>
          <a:xfrm>
            <a:off x="838200" y="1825625"/>
            <a:ext cx="10515600" cy="4735596"/>
          </a:xfrm>
        </p:spPr>
        <p:txBody>
          <a:bodyPr>
            <a:normAutofit lnSpcReduction="10000"/>
          </a:bodyPr>
          <a:lstStyle/>
          <a:p>
            <a:pPr marL="0" indent="0">
              <a:buNone/>
            </a:pPr>
            <a:r>
              <a:rPr lang="el-GR" dirty="0"/>
              <a:t>1</a:t>
            </a:r>
            <a:r>
              <a:rPr lang="el-GR" b="1" dirty="0"/>
              <a:t>. Όταν μελετάτε ένα θέμα που σας είναι άγνωστο</a:t>
            </a:r>
          </a:p>
          <a:p>
            <a:pPr marL="0" indent="0">
              <a:buNone/>
            </a:pPr>
            <a:r>
              <a:rPr lang="el-GR" dirty="0"/>
              <a:t>Α. προτιμάτε να συλλέγετε πληροφορίες από πολλά παρόμοια θέματα;</a:t>
            </a:r>
          </a:p>
          <a:p>
            <a:pPr marL="0" indent="0">
              <a:buNone/>
            </a:pPr>
            <a:r>
              <a:rPr lang="el-GR" dirty="0"/>
              <a:t>Β. προτιμάτε να παραμένετε στο κεντρικό θέμα;</a:t>
            </a:r>
          </a:p>
          <a:p>
            <a:pPr marL="0" indent="0">
              <a:buNone/>
            </a:pPr>
            <a:r>
              <a:rPr lang="el-GR" dirty="0"/>
              <a:t>2. </a:t>
            </a:r>
            <a:r>
              <a:rPr lang="el-GR" b="1" dirty="0"/>
              <a:t>Προτιμάτε</a:t>
            </a:r>
          </a:p>
          <a:p>
            <a:pPr marL="0" indent="0">
              <a:buNone/>
            </a:pPr>
            <a:r>
              <a:rPr lang="el-GR" dirty="0"/>
              <a:t>Α. να γνωρίζετε λίγα για πάρα πολλά θέματα;</a:t>
            </a:r>
          </a:p>
          <a:p>
            <a:pPr marL="0" indent="0">
              <a:buNone/>
            </a:pPr>
            <a:r>
              <a:rPr lang="el-GR" dirty="0"/>
              <a:t>Β. να γίνετε ειδήμων σε ένα συγκεκριμένο θέμα;</a:t>
            </a:r>
          </a:p>
          <a:p>
            <a:pPr marL="0" indent="0">
              <a:buNone/>
            </a:pPr>
            <a:r>
              <a:rPr lang="el-GR" dirty="0"/>
              <a:t>3. </a:t>
            </a:r>
            <a:r>
              <a:rPr lang="el-GR" b="1" dirty="0"/>
              <a:t>Όταν μελετάτε ένα βιβλίο</a:t>
            </a:r>
          </a:p>
          <a:p>
            <a:pPr marL="0" indent="0">
              <a:buNone/>
            </a:pPr>
            <a:r>
              <a:rPr lang="el-GR" dirty="0"/>
              <a:t>Α. πηδάτε κεφάλαια και διαβάζετε αυτά που σας ενδιαφέρουν;</a:t>
            </a:r>
          </a:p>
          <a:p>
            <a:pPr marL="0" indent="0">
              <a:buNone/>
            </a:pPr>
            <a:r>
              <a:rPr lang="el-GR" dirty="0"/>
              <a:t>Β. προχωράτε συστηματικά από το ένα κεφάλαιο στο επόμενο και δεν πηγαίνετε πιο κάτω αν δεν έχετε καταλάβει τα προηγούμενα;</a:t>
            </a:r>
          </a:p>
          <a:p>
            <a:pPr marL="0" indent="0">
              <a:buNone/>
            </a:pPr>
            <a:endParaRPr lang="el-GR" dirty="0"/>
          </a:p>
        </p:txBody>
      </p:sp>
    </p:spTree>
    <p:extLst>
      <p:ext uri="{BB962C8B-B14F-4D97-AF65-F5344CB8AC3E}">
        <p14:creationId xmlns:p14="http://schemas.microsoft.com/office/powerpoint/2010/main" val="1689540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625642"/>
            <a:ext cx="10515600" cy="5551321"/>
          </a:xfrm>
        </p:spPr>
        <p:txBody>
          <a:bodyPr>
            <a:normAutofit fontScale="92500" lnSpcReduction="20000"/>
          </a:bodyPr>
          <a:lstStyle/>
          <a:p>
            <a:pPr marL="0" indent="0">
              <a:buNone/>
            </a:pPr>
            <a:r>
              <a:rPr lang="el-GR" dirty="0"/>
              <a:t>4</a:t>
            </a:r>
            <a:r>
              <a:rPr lang="el-GR" b="1" dirty="0"/>
              <a:t>. Όταν ζητάτε πληροφορίες από τους άλλους</a:t>
            </a:r>
          </a:p>
          <a:p>
            <a:pPr marL="0" indent="0">
              <a:buNone/>
            </a:pPr>
            <a:r>
              <a:rPr lang="el-GR" dirty="0"/>
              <a:t>Α. κάνετε γενικές ερωτήσεις που θέλουν γενικές απαντήσεις;</a:t>
            </a:r>
          </a:p>
          <a:p>
            <a:pPr marL="0" indent="0">
              <a:buNone/>
            </a:pPr>
            <a:r>
              <a:rPr lang="el-GR" dirty="0"/>
              <a:t>Β. κάνετε συγκεκριμένες ερωτήσεις που απαιτούν συγκεκριμένες απαντήσεις;</a:t>
            </a:r>
          </a:p>
          <a:p>
            <a:pPr marL="0" indent="0">
              <a:buNone/>
            </a:pPr>
            <a:r>
              <a:rPr lang="el-GR" dirty="0"/>
              <a:t>5</a:t>
            </a:r>
            <a:r>
              <a:rPr lang="el-GR" b="1" dirty="0"/>
              <a:t>. Όταν χαζεύετε σε μία βιβλιοθήκη ή βιβλιοπωλείο</a:t>
            </a:r>
          </a:p>
          <a:p>
            <a:pPr marL="0" indent="0">
              <a:buNone/>
            </a:pPr>
            <a:r>
              <a:rPr lang="el-GR" dirty="0"/>
              <a:t>Α. κοιτάτε βιβλία που ασχολούνται με διάφορα θέματα;</a:t>
            </a:r>
          </a:p>
          <a:p>
            <a:pPr marL="0" indent="0">
              <a:buNone/>
            </a:pPr>
            <a:r>
              <a:rPr lang="el-GR" dirty="0"/>
              <a:t>Β. παραμένετε σε ένα τμήμα και επικεντρώνεστε σε ένα ή δύο θέματα μόνο;</a:t>
            </a:r>
          </a:p>
          <a:p>
            <a:pPr marL="0" indent="0">
              <a:buNone/>
            </a:pPr>
            <a:r>
              <a:rPr lang="el-GR" dirty="0"/>
              <a:t>6. </a:t>
            </a:r>
            <a:r>
              <a:rPr lang="el-GR" b="1" dirty="0"/>
              <a:t>Θυμόσαστε καλύτερα</a:t>
            </a:r>
          </a:p>
          <a:p>
            <a:pPr marL="0" indent="0">
              <a:buNone/>
            </a:pPr>
            <a:r>
              <a:rPr lang="el-GR" dirty="0"/>
              <a:t>Α. γενικές αρχές;</a:t>
            </a:r>
          </a:p>
          <a:p>
            <a:pPr marL="0" indent="0">
              <a:buNone/>
            </a:pPr>
            <a:r>
              <a:rPr lang="el-GR" dirty="0"/>
              <a:t>Β. συγκεκριμένα γεγονότα;</a:t>
            </a:r>
          </a:p>
          <a:p>
            <a:pPr marL="0" indent="0">
              <a:buNone/>
            </a:pPr>
            <a:r>
              <a:rPr lang="el-GR" dirty="0"/>
              <a:t>7. </a:t>
            </a:r>
            <a:r>
              <a:rPr lang="el-GR" b="1" dirty="0"/>
              <a:t>Όταν έχετε κάποια εργασία </a:t>
            </a:r>
          </a:p>
          <a:p>
            <a:pPr marL="0" indent="0">
              <a:buNone/>
            </a:pPr>
            <a:r>
              <a:rPr lang="el-GR" dirty="0"/>
              <a:t>Α. θέλετε να έχετε γενικές πληροφορίες ου δεν έχουν άμεση σχέση με την εργασία</a:t>
            </a:r>
          </a:p>
          <a:p>
            <a:pPr marL="0" indent="0">
              <a:buNone/>
            </a:pPr>
            <a:r>
              <a:rPr lang="el-GR" dirty="0"/>
              <a:t>Β. προτιμάτε να επικεντρώνεστε στις απολύτως σχετικές πληροφορίες</a:t>
            </a:r>
          </a:p>
          <a:p>
            <a:pPr marL="0" indent="0">
              <a:buNone/>
            </a:pPr>
            <a:endParaRPr lang="el-GR" dirty="0"/>
          </a:p>
        </p:txBody>
      </p:sp>
    </p:spTree>
    <p:extLst>
      <p:ext uri="{BB962C8B-B14F-4D97-AF65-F5344CB8AC3E}">
        <p14:creationId xmlns:p14="http://schemas.microsoft.com/office/powerpoint/2010/main" val="39472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705853"/>
            <a:ext cx="10515600" cy="5471110"/>
          </a:xfrm>
        </p:spPr>
        <p:txBody>
          <a:bodyPr/>
          <a:lstStyle/>
          <a:p>
            <a:pPr marL="0" indent="0">
              <a:buNone/>
            </a:pPr>
            <a:r>
              <a:rPr lang="el-GR" dirty="0"/>
              <a:t>8. </a:t>
            </a:r>
            <a:r>
              <a:rPr lang="el-GR" b="1" dirty="0"/>
              <a:t>Πιστεύετε ότι οι καθηγητές πρέπει</a:t>
            </a:r>
          </a:p>
          <a:p>
            <a:pPr marL="0" indent="0">
              <a:buNone/>
            </a:pPr>
            <a:r>
              <a:rPr lang="el-GR" dirty="0"/>
              <a:t>Α. να εκθέτουν τους φοιτητές σε ευρύ φάσμα θεμάτων;</a:t>
            </a:r>
          </a:p>
          <a:p>
            <a:pPr marL="0" indent="0">
              <a:buNone/>
            </a:pPr>
            <a:r>
              <a:rPr lang="el-GR" dirty="0"/>
              <a:t>Β. να διασφαλίζουν ότι οι φοιτητές αποκτούν κυρίως εκτενείς γνώσεις για θέματα που σχετίζονται με την ειδικότητά τους;</a:t>
            </a:r>
          </a:p>
          <a:p>
            <a:pPr marL="0" indent="0">
              <a:buNone/>
            </a:pPr>
            <a:r>
              <a:rPr lang="el-GR" dirty="0"/>
              <a:t>9. </a:t>
            </a:r>
            <a:r>
              <a:rPr lang="el-GR" b="1" dirty="0"/>
              <a:t>Όταν είστε σε διακοπές προτιμάτε</a:t>
            </a:r>
          </a:p>
          <a:p>
            <a:pPr marL="0" indent="0">
              <a:buNone/>
            </a:pPr>
            <a:r>
              <a:rPr lang="el-GR" dirty="0"/>
              <a:t>Α. να περνάτε σύντομα χρονικά διαστήματα σε πολλά και διαφορετικά μέρη;</a:t>
            </a:r>
          </a:p>
          <a:p>
            <a:pPr marL="0" indent="0">
              <a:buNone/>
            </a:pPr>
            <a:r>
              <a:rPr lang="el-GR" dirty="0"/>
              <a:t>Β. να μένετε σε ένα μέρος όλο το διάστημα και να το γνωρίζετε καλά;</a:t>
            </a:r>
          </a:p>
          <a:p>
            <a:pPr marL="0" indent="0">
              <a:buNone/>
            </a:pPr>
            <a:r>
              <a:rPr lang="el-GR" dirty="0"/>
              <a:t>10. </a:t>
            </a:r>
            <a:r>
              <a:rPr lang="el-GR" b="1" dirty="0"/>
              <a:t>Όταν μαθαίνετε κάτι, προτιμάτε</a:t>
            </a:r>
          </a:p>
          <a:p>
            <a:pPr marL="0" indent="0">
              <a:buNone/>
            </a:pPr>
            <a:r>
              <a:rPr lang="el-GR" dirty="0"/>
              <a:t>Α. να ακολουθείτε γενικές κατευθυντήριες γραμμές;</a:t>
            </a:r>
          </a:p>
          <a:p>
            <a:pPr marL="0" indent="0">
              <a:buNone/>
            </a:pPr>
            <a:r>
              <a:rPr lang="el-GR" dirty="0"/>
              <a:t>Β. να επεξεργάζεστε ένα λεπτομερές σχέδιο δράσης;</a:t>
            </a:r>
          </a:p>
          <a:p>
            <a:pPr marL="0" indent="0">
              <a:buNone/>
            </a:pPr>
            <a:endParaRPr lang="el-GR" dirty="0"/>
          </a:p>
        </p:txBody>
      </p:sp>
    </p:spTree>
    <p:extLst>
      <p:ext uri="{BB962C8B-B14F-4D97-AF65-F5344CB8AC3E}">
        <p14:creationId xmlns:p14="http://schemas.microsoft.com/office/powerpoint/2010/main" val="4083755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838200" y="465221"/>
            <a:ext cx="10515600" cy="5711742"/>
          </a:xfrm>
        </p:spPr>
        <p:txBody>
          <a:bodyPr/>
          <a:lstStyle/>
          <a:p>
            <a:pPr marL="0" indent="0">
              <a:buNone/>
            </a:pPr>
            <a:r>
              <a:rPr lang="el-GR" dirty="0"/>
              <a:t>&gt;6 «α»</a:t>
            </a:r>
          </a:p>
          <a:p>
            <a:pPr marL="0" indent="0">
              <a:buNone/>
            </a:pPr>
            <a:r>
              <a:rPr lang="el-GR" dirty="0"/>
              <a:t>Σας αρέσει η ολιστική προσέγγιση, η ομαδοποίηση, δηλαδή δίνετε έμφαση στην όσο το δυνατό ευρύτερη αντίληψη ενός θέματος</a:t>
            </a:r>
          </a:p>
          <a:p>
            <a:pPr marL="0" indent="0">
              <a:buNone/>
            </a:pPr>
            <a:endParaRPr lang="el-GR" dirty="0"/>
          </a:p>
          <a:p>
            <a:pPr marL="0" indent="0">
              <a:buNone/>
            </a:pPr>
            <a:endParaRPr lang="el-GR" dirty="0"/>
          </a:p>
          <a:p>
            <a:pPr marL="0" indent="0">
              <a:buNone/>
            </a:pPr>
            <a:r>
              <a:rPr lang="el-GR" dirty="0"/>
              <a:t>&gt;6 «β»</a:t>
            </a:r>
          </a:p>
          <a:p>
            <a:pPr marL="0" indent="0">
              <a:buNone/>
            </a:pPr>
            <a:r>
              <a:rPr lang="el-GR" dirty="0"/>
              <a:t>Προτιμάτε τη συστηματοποίηση, δίνετε δηλαδή έμφαση στη συστηματική και μεθοδική ανάλυση που οδηγεί στην πλήρη κατάκτηση πρώτα των λεπτομερειών</a:t>
            </a:r>
          </a:p>
          <a:p>
            <a:endParaRPr lang="el-GR" dirty="0"/>
          </a:p>
        </p:txBody>
      </p:sp>
    </p:spTree>
    <p:extLst>
      <p:ext uri="{BB962C8B-B14F-4D97-AF65-F5344CB8AC3E}">
        <p14:creationId xmlns:p14="http://schemas.microsoft.com/office/powerpoint/2010/main" val="4091901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Μαθησιακές στρατηγικές</a:t>
            </a:r>
            <a:br>
              <a:rPr lang="el-GR" dirty="0"/>
            </a:br>
            <a:r>
              <a:rPr lang="en-US" dirty="0"/>
              <a:t>4 </a:t>
            </a:r>
            <a:r>
              <a:rPr lang="el-GR" dirty="0"/>
              <a:t>τύποι μανθανόντων (</a:t>
            </a:r>
            <a:r>
              <a:rPr lang="en-US" dirty="0"/>
              <a:t>Kolb, 2015)</a:t>
            </a:r>
            <a:endParaRPr lang="el-GR" dirty="0"/>
          </a:p>
        </p:txBody>
      </p:sp>
      <p:sp>
        <p:nvSpPr>
          <p:cNvPr id="3" name="Θέση περιεχομένου 2"/>
          <p:cNvSpPr>
            <a:spLocks noGrp="1"/>
          </p:cNvSpPr>
          <p:nvPr>
            <p:ph idx="1"/>
          </p:nvPr>
        </p:nvSpPr>
        <p:spPr>
          <a:xfrm>
            <a:off x="838200" y="1690688"/>
            <a:ext cx="10515600" cy="4486275"/>
          </a:xfrm>
        </p:spPr>
        <p:txBody>
          <a:bodyPr>
            <a:normAutofit fontScale="92500" lnSpcReduction="10000"/>
          </a:bodyPr>
          <a:lstStyle/>
          <a:p>
            <a:pPr marL="0" indent="0">
              <a:buNone/>
            </a:pPr>
            <a:r>
              <a:rPr lang="el-GR" dirty="0"/>
              <a:t>Οι αποκλίνοντες, οι οποίοι συλλαμβάνουν τις πληροφορίες συγκεκριμένα και τις επεξεργάζονται </a:t>
            </a:r>
            <a:r>
              <a:rPr lang="el-GR" dirty="0" err="1"/>
              <a:t>αναστοχαστικά</a:t>
            </a:r>
            <a:r>
              <a:rPr lang="el-GR" dirty="0"/>
              <a:t>, και για τους οποίους χρειάζεται προσωπική εμπλοκή στη δραστηριότητα.</a:t>
            </a:r>
          </a:p>
          <a:p>
            <a:pPr marL="0" indent="0">
              <a:buNone/>
            </a:pPr>
            <a:r>
              <a:rPr lang="el-GR" dirty="0"/>
              <a:t>Οι συγκλίνοντες, οι οποίοι συλλαμβάνουν τις πληροφορίες αφηρημένα και τις επεξεργάζονται </a:t>
            </a:r>
            <a:r>
              <a:rPr lang="el-GR" dirty="0" err="1"/>
              <a:t>αναστοχαστικά</a:t>
            </a:r>
            <a:r>
              <a:rPr lang="el-GR" dirty="0"/>
              <a:t>, ακολουθώντας λεπτομερή βήματα σε ακολουθία.</a:t>
            </a:r>
          </a:p>
          <a:p>
            <a:pPr marL="0" indent="0">
              <a:buNone/>
            </a:pPr>
            <a:r>
              <a:rPr lang="el-GR" dirty="0"/>
              <a:t>Οι αφομοιωτικοί, οι οποίοι συλλαμβάνουν τις πληροφορίες αφηρημένα και τις επεξεργάζονται ενεργά και για τους οποίους απαιτούνται αληθινές δραστηριότητες επίλυσης προβλημάτων</a:t>
            </a:r>
          </a:p>
          <a:p>
            <a:pPr marL="0" indent="0">
              <a:buNone/>
            </a:pPr>
            <a:r>
              <a:rPr lang="el-GR" dirty="0"/>
              <a:t>Οι προσαρμοστικοί, οι οποίοι συλλαμβάνουν τις πληροφορίες συγκεκριμένα και τις επεξεργάζονται ενεργά, παίρνοντας ρίσκα και πειραματιζόμενοι, και για τους οποίους απαιτείται ευελιξία στις μαθησιακές δραστηριότητες </a:t>
            </a:r>
          </a:p>
        </p:txBody>
      </p:sp>
    </p:spTree>
    <p:extLst>
      <p:ext uri="{BB962C8B-B14F-4D97-AF65-F5344CB8AC3E}">
        <p14:creationId xmlns:p14="http://schemas.microsoft.com/office/powerpoint/2010/main" val="2830942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p:cNvPicPr>
            <a:picLocks noGrp="1" noChangeAspect="1"/>
          </p:cNvPicPr>
          <p:nvPr>
            <p:ph idx="1"/>
          </p:nvPr>
        </p:nvPicPr>
        <p:blipFill rotWithShape="1">
          <a:blip r:embed="rId2"/>
          <a:srcRect t="3839"/>
          <a:stretch/>
        </p:blipFill>
        <p:spPr>
          <a:xfrm>
            <a:off x="1475118" y="1293963"/>
            <a:ext cx="9583946" cy="5417837"/>
          </a:xfrm>
          <a:prstGeom prst="rect">
            <a:avLst/>
          </a:prstGeom>
        </p:spPr>
      </p:pic>
      <p:sp>
        <p:nvSpPr>
          <p:cNvPr id="5" name="TextBox 4"/>
          <p:cNvSpPr txBox="1"/>
          <p:nvPr/>
        </p:nvSpPr>
        <p:spPr>
          <a:xfrm>
            <a:off x="1043796" y="250166"/>
            <a:ext cx="5943600" cy="369332"/>
          </a:xfrm>
          <a:prstGeom prst="rect">
            <a:avLst/>
          </a:prstGeom>
          <a:noFill/>
        </p:spPr>
        <p:txBody>
          <a:bodyPr wrap="square" rtlCol="0">
            <a:spAutoFit/>
          </a:bodyPr>
          <a:lstStyle/>
          <a:p>
            <a:r>
              <a:rPr lang="el-GR" dirty="0"/>
              <a:t>Κύκλος της μάθησης του </a:t>
            </a:r>
            <a:r>
              <a:rPr lang="en-US" dirty="0"/>
              <a:t>David Kolb</a:t>
            </a:r>
            <a:endParaRPr lang="el-GR" dirty="0"/>
          </a:p>
        </p:txBody>
      </p:sp>
    </p:spTree>
    <p:extLst>
      <p:ext uri="{BB962C8B-B14F-4D97-AF65-F5344CB8AC3E}">
        <p14:creationId xmlns:p14="http://schemas.microsoft.com/office/powerpoint/2010/main" val="232430858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1110</Words>
  <Application>Microsoft Office PowerPoint</Application>
  <PresentationFormat>Ευρεία οθόνη</PresentationFormat>
  <Paragraphs>84</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Calibri</vt:lpstr>
      <vt:lpstr>Calibri Light</vt:lpstr>
      <vt:lpstr>Θέμα του Office</vt:lpstr>
      <vt:lpstr>Στυλ, στρατηγικές, προσεγγίσεις και προτιμήσεις μάθησης</vt:lpstr>
      <vt:lpstr>Μαθησιακά ή γνωστικά στιλ</vt:lpstr>
      <vt:lpstr>Παρουσίαση του PowerPoint</vt:lpstr>
      <vt:lpstr>Προσωπικό ύφος μάθησης (Lewis &amp; Greene, 1982)</vt:lpstr>
      <vt:lpstr>Παρουσίαση του PowerPoint</vt:lpstr>
      <vt:lpstr>Παρουσίαση του PowerPoint</vt:lpstr>
      <vt:lpstr>Παρουσίαση του PowerPoint</vt:lpstr>
      <vt:lpstr>Μαθησιακές στρατηγικές 4 τύποι μανθανόντων (Kolb, 2015)</vt:lpstr>
      <vt:lpstr>Παρουσίαση του PowerPoint</vt:lpstr>
      <vt:lpstr>Η εμπειρική μάθηση κατά Kolb περιλαμβάνει έξι χαρακτηριστικά (Smith, 2001): </vt:lpstr>
      <vt:lpstr>αποκλίνοντες</vt:lpstr>
      <vt:lpstr>συγκλίνοντες</vt:lpstr>
      <vt:lpstr>αφομοιωτικοί</vt:lpstr>
      <vt:lpstr>προσαρμοστικοί</vt:lpstr>
      <vt:lpstr>Πλαισιωμένη νόηση</vt:lpstr>
      <vt:lpstr>Κουλτούρες μάθησης, πολιτισμική θεωρία μάθησης και κουλτούρες εκπαίδευσης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Στυλ, στρατηγικές, προσεγγίσεις και προτιμήσεις μάθησης</dc:title>
  <dc:creator>ΜΑΡΙΟΣ ΚΟΥΚΟΥΝΑΡΑΣ-ΛΙΑΓΚΗΣ</dc:creator>
  <cp:lastModifiedBy>ΜΑΡΙΟΣ ΚΟΥΚΟΥΝΑΡΑΣ ΛΙΑΓΚΗΣ</cp:lastModifiedBy>
  <cp:revision>6</cp:revision>
  <dcterms:created xsi:type="dcterms:W3CDTF">2021-01-14T06:24:57Z</dcterms:created>
  <dcterms:modified xsi:type="dcterms:W3CDTF">2021-12-15T06:11:57Z</dcterms:modified>
</cp:coreProperties>
</file>