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 id="2147483826" r:id="rId2"/>
  </p:sldMasterIdLst>
  <p:sldIdLst>
    <p:sldId id="256" r:id="rId3"/>
    <p:sldId id="257" r:id="rId4"/>
    <p:sldId id="258" r:id="rId5"/>
    <p:sldId id="259" r:id="rId6"/>
    <p:sldId id="260" r:id="rId7"/>
    <p:sldId id="261" r:id="rId8"/>
    <p:sldId id="262" r:id="rId9"/>
    <p:sldId id="267" r:id="rId10"/>
    <p:sldId id="271" r:id="rId11"/>
    <p:sldId id="272" r:id="rId12"/>
  </p:sldIdLst>
  <p:sldSz cx="9144000" cy="6858000" type="screen4x3"/>
  <p:notesSz cx="6858000" cy="9144000"/>
  <p:defaultTextStyle>
    <a:defPPr>
      <a:defRPr lang="el-GR"/>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111"/>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728" autoAdjust="0"/>
  </p:normalViewPr>
  <p:slideViewPr>
    <p:cSldViewPr>
      <p:cViewPr varScale="1">
        <p:scale>
          <a:sx n="71" d="100"/>
          <a:sy n="71" d="100"/>
        </p:scale>
        <p:origin x="78" y="7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88418" name="Group 2"/>
          <p:cNvGrpSpPr>
            <a:grpSpLocks/>
          </p:cNvGrpSpPr>
          <p:nvPr/>
        </p:nvGrpSpPr>
        <p:grpSpPr bwMode="auto">
          <a:xfrm>
            <a:off x="0" y="0"/>
            <a:ext cx="8458200" cy="5943600"/>
            <a:chOff x="0" y="0"/>
            <a:chExt cx="5328" cy="3744"/>
          </a:xfrm>
        </p:grpSpPr>
        <p:sp>
          <p:nvSpPr>
            <p:cNvPr id="188419"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endParaRPr lang="el-GR"/>
            </a:p>
          </p:txBody>
        </p:sp>
        <p:sp>
          <p:nvSpPr>
            <p:cNvPr id="188420"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el-GR"/>
            </a:p>
          </p:txBody>
        </p:sp>
      </p:grpSp>
      <p:sp>
        <p:nvSpPr>
          <p:cNvPr id="188421"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188422" name="Rectangle 6"/>
          <p:cNvSpPr>
            <a:spLocks noGrp="1" noChangeArrowheads="1"/>
          </p:cNvSpPr>
          <p:nvPr>
            <p:ph type="dt" sz="quarter" idx="2"/>
          </p:nvPr>
        </p:nvSpPr>
        <p:spPr/>
        <p:txBody>
          <a:bodyPr/>
          <a:lstStyle>
            <a:lvl1pPr>
              <a:defRPr/>
            </a:lvl1pPr>
          </a:lstStyle>
          <a:p>
            <a:endParaRPr lang="el-GR"/>
          </a:p>
        </p:txBody>
      </p:sp>
      <p:sp>
        <p:nvSpPr>
          <p:cNvPr id="188423" name="Rectangle 7"/>
          <p:cNvSpPr>
            <a:spLocks noGrp="1" noChangeArrowheads="1"/>
          </p:cNvSpPr>
          <p:nvPr>
            <p:ph type="ftr" sz="quarter" idx="3"/>
          </p:nvPr>
        </p:nvSpPr>
        <p:spPr/>
        <p:txBody>
          <a:bodyPr/>
          <a:lstStyle>
            <a:lvl1pPr>
              <a:defRPr/>
            </a:lvl1pPr>
          </a:lstStyle>
          <a:p>
            <a:endParaRPr lang="el-GR"/>
          </a:p>
        </p:txBody>
      </p:sp>
      <p:sp>
        <p:nvSpPr>
          <p:cNvPr id="188424" name="Rectangle 8"/>
          <p:cNvSpPr>
            <a:spLocks noGrp="1" noChangeArrowheads="1"/>
          </p:cNvSpPr>
          <p:nvPr>
            <p:ph type="sldNum" sz="quarter" idx="4"/>
          </p:nvPr>
        </p:nvSpPr>
        <p:spPr/>
        <p:txBody>
          <a:bodyPr/>
          <a:lstStyle>
            <a:lvl1pPr>
              <a:defRPr/>
            </a:lvl1pPr>
          </a:lstStyle>
          <a:p>
            <a:fld id="{3493C828-1087-4562-83D4-0D2816CDE99E}" type="slidenum">
              <a:rPr lang="el-GR"/>
              <a:pPr/>
              <a:t>‹#›</a:t>
            </a:fld>
            <a:endParaRPr lang="el-GR"/>
          </a:p>
        </p:txBody>
      </p:sp>
      <p:sp>
        <p:nvSpPr>
          <p:cNvPr id="188425"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l-GR"/>
              <a:t>Κάντε κλικ για επεξεργασία του τίτλου</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690F250-9664-4349-ADBC-EDFFF1F46251}"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48210CE-7D52-4AB7-BCDF-4BD8DC8F183D}"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9251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l-GR"/>
          </a:p>
        </p:txBody>
      </p:sp>
      <p:sp>
        <p:nvSpPr>
          <p:cNvPr id="192515"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19251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192517" name="Rectangle 5"/>
          <p:cNvSpPr>
            <a:spLocks noGrp="1" noChangeArrowheads="1"/>
          </p:cNvSpPr>
          <p:nvPr>
            <p:ph type="dt" sz="half" idx="2"/>
          </p:nvPr>
        </p:nvSpPr>
        <p:spPr/>
        <p:txBody>
          <a:bodyPr/>
          <a:lstStyle>
            <a:lvl1pPr>
              <a:defRPr/>
            </a:lvl1pPr>
          </a:lstStyle>
          <a:p>
            <a:endParaRPr lang="el-GR" altLang="en-US"/>
          </a:p>
        </p:txBody>
      </p:sp>
      <p:sp>
        <p:nvSpPr>
          <p:cNvPr id="192518" name="Rectangle 6"/>
          <p:cNvSpPr>
            <a:spLocks noGrp="1" noChangeArrowheads="1"/>
          </p:cNvSpPr>
          <p:nvPr>
            <p:ph type="ftr" sz="quarter" idx="3"/>
          </p:nvPr>
        </p:nvSpPr>
        <p:spPr/>
        <p:txBody>
          <a:bodyPr/>
          <a:lstStyle>
            <a:lvl1pPr>
              <a:defRPr/>
            </a:lvl1pPr>
          </a:lstStyle>
          <a:p>
            <a:endParaRPr lang="el-GR" altLang="en-US"/>
          </a:p>
        </p:txBody>
      </p:sp>
      <p:sp>
        <p:nvSpPr>
          <p:cNvPr id="192519" name="Rectangle 7"/>
          <p:cNvSpPr>
            <a:spLocks noGrp="1" noChangeArrowheads="1"/>
          </p:cNvSpPr>
          <p:nvPr>
            <p:ph type="sldNum" sz="quarter" idx="4"/>
          </p:nvPr>
        </p:nvSpPr>
        <p:spPr/>
        <p:txBody>
          <a:bodyPr/>
          <a:lstStyle>
            <a:lvl1pPr>
              <a:defRPr/>
            </a:lvl1pPr>
          </a:lstStyle>
          <a:p>
            <a:fld id="{8AF11F2D-6CE2-4233-A863-933EB1E5303B}" type="slidenum">
              <a:rPr lang="el-GR" altLang="en-US"/>
              <a:pPr/>
              <a:t>‹#›</a:t>
            </a:fld>
            <a:endParaRPr lang="el-GR" altLang="en-US"/>
          </a:p>
        </p:txBody>
      </p:sp>
      <p:grpSp>
        <p:nvGrpSpPr>
          <p:cNvPr id="192520" name="Group 8"/>
          <p:cNvGrpSpPr>
            <a:grpSpLocks/>
          </p:cNvGrpSpPr>
          <p:nvPr/>
        </p:nvGrpSpPr>
        <p:grpSpPr bwMode="auto">
          <a:xfrm>
            <a:off x="7493000" y="2992438"/>
            <a:ext cx="1338263" cy="2189162"/>
            <a:chOff x="4704" y="1885"/>
            <a:chExt cx="843" cy="1379"/>
          </a:xfrm>
        </p:grpSpPr>
        <p:sp>
          <p:nvSpPr>
            <p:cNvPr id="192521"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l-GR"/>
            </a:p>
          </p:txBody>
        </p:sp>
        <p:sp>
          <p:nvSpPr>
            <p:cNvPr id="192522"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l-GR"/>
            </a:p>
          </p:txBody>
        </p:sp>
        <p:sp>
          <p:nvSpPr>
            <p:cNvPr id="192523"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l-GR"/>
            </a:p>
          </p:txBody>
        </p:sp>
        <p:sp>
          <p:nvSpPr>
            <p:cNvPr id="192524"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l-GR"/>
            </a:p>
          </p:txBody>
        </p:sp>
        <p:sp>
          <p:nvSpPr>
            <p:cNvPr id="192525"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l-GR"/>
            </a:p>
          </p:txBody>
        </p:sp>
        <p:sp>
          <p:nvSpPr>
            <p:cNvPr id="192526"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l-GR"/>
            </a:p>
          </p:txBody>
        </p:sp>
        <p:sp>
          <p:nvSpPr>
            <p:cNvPr id="192527"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l-GR"/>
            </a:p>
          </p:txBody>
        </p:sp>
        <p:sp>
          <p:nvSpPr>
            <p:cNvPr id="192528"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l-GR"/>
            </a:p>
          </p:txBody>
        </p:sp>
        <p:sp>
          <p:nvSpPr>
            <p:cNvPr id="192529"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l-GR"/>
            </a:p>
          </p:txBody>
        </p:sp>
        <p:sp>
          <p:nvSpPr>
            <p:cNvPr id="192530"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192531"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192532"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l-GR"/>
            </a:p>
          </p:txBody>
        </p:sp>
        <p:sp>
          <p:nvSpPr>
            <p:cNvPr id="192533"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l-GR"/>
            </a:p>
          </p:txBody>
        </p:sp>
        <p:sp>
          <p:nvSpPr>
            <p:cNvPr id="192534"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192535"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192536"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l-GR"/>
            </a:p>
          </p:txBody>
        </p:sp>
        <p:sp>
          <p:nvSpPr>
            <p:cNvPr id="192537"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192538"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192539"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192540"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192541"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l-GR"/>
            </a:p>
          </p:txBody>
        </p:sp>
        <p:sp>
          <p:nvSpPr>
            <p:cNvPr id="192542"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l-GR"/>
            </a:p>
          </p:txBody>
        </p:sp>
        <p:sp>
          <p:nvSpPr>
            <p:cNvPr id="192543"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192544"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192545"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l-GR"/>
            </a:p>
          </p:txBody>
        </p:sp>
        <p:sp>
          <p:nvSpPr>
            <p:cNvPr id="192546"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192547"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192548"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192549"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192550"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l-GR"/>
            </a:p>
          </p:txBody>
        </p:sp>
        <p:sp>
          <p:nvSpPr>
            <p:cNvPr id="192551"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l-GR"/>
            </a:p>
          </p:txBody>
        </p:sp>
      </p:grpSp>
      <p:sp>
        <p:nvSpPr>
          <p:cNvPr id="192552"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endParaRPr lang="el-GR" altLang="en-US"/>
          </a:p>
        </p:txBody>
      </p:sp>
      <p:sp>
        <p:nvSpPr>
          <p:cNvPr id="6" name="5 - Θέση αριθμού διαφάνειας"/>
          <p:cNvSpPr>
            <a:spLocks noGrp="1"/>
          </p:cNvSpPr>
          <p:nvPr>
            <p:ph type="sldNum" sz="quarter" idx="12"/>
          </p:nvPr>
        </p:nvSpPr>
        <p:spPr/>
        <p:txBody>
          <a:bodyPr/>
          <a:lstStyle>
            <a:lvl1pPr>
              <a:defRPr/>
            </a:lvl1pPr>
          </a:lstStyle>
          <a:p>
            <a:fld id="{95D904D3-A460-4FBA-B851-7EFC6743A52B}" type="slidenum">
              <a:rPr lang="el-GR" altLang="en-US"/>
              <a:pPr/>
              <a:t>‹#›</a:t>
            </a:fld>
            <a:endParaRPr lang="el-G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endParaRPr lang="el-GR" altLang="en-US"/>
          </a:p>
        </p:txBody>
      </p:sp>
      <p:sp>
        <p:nvSpPr>
          <p:cNvPr id="6" name="5 - Θέση αριθμού διαφάνειας"/>
          <p:cNvSpPr>
            <a:spLocks noGrp="1"/>
          </p:cNvSpPr>
          <p:nvPr>
            <p:ph type="sldNum" sz="quarter" idx="12"/>
          </p:nvPr>
        </p:nvSpPr>
        <p:spPr/>
        <p:txBody>
          <a:bodyPr/>
          <a:lstStyle>
            <a:lvl1pPr>
              <a:defRPr/>
            </a:lvl1pPr>
          </a:lstStyle>
          <a:p>
            <a:fld id="{7877094F-6F38-4F55-8490-119DC963AE46}" type="slidenum">
              <a:rPr lang="el-GR" altLang="en-US"/>
              <a:pPr/>
              <a:t>‹#›</a:t>
            </a:fld>
            <a:endParaRPr lang="el-G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endParaRPr lang="el-GR" altLang="en-US"/>
          </a:p>
        </p:txBody>
      </p:sp>
      <p:sp>
        <p:nvSpPr>
          <p:cNvPr id="7" name="6 - Θέση αριθμού διαφάνειας"/>
          <p:cNvSpPr>
            <a:spLocks noGrp="1"/>
          </p:cNvSpPr>
          <p:nvPr>
            <p:ph type="sldNum" sz="quarter" idx="12"/>
          </p:nvPr>
        </p:nvSpPr>
        <p:spPr/>
        <p:txBody>
          <a:bodyPr/>
          <a:lstStyle>
            <a:lvl1pPr>
              <a:defRPr/>
            </a:lvl1pPr>
          </a:lstStyle>
          <a:p>
            <a:fld id="{74A0ECDF-5B52-4C6A-974D-D1419D37F999}" type="slidenum">
              <a:rPr lang="el-GR" altLang="en-US"/>
              <a:pPr/>
              <a:t>‹#›</a:t>
            </a:fld>
            <a:endParaRPr lang="el-G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ltLang="en-US"/>
          </a:p>
        </p:txBody>
      </p:sp>
      <p:sp>
        <p:nvSpPr>
          <p:cNvPr id="8" name="7 - Θέση υποσέλιδου"/>
          <p:cNvSpPr>
            <a:spLocks noGrp="1"/>
          </p:cNvSpPr>
          <p:nvPr>
            <p:ph type="ftr" sz="quarter" idx="11"/>
          </p:nvPr>
        </p:nvSpPr>
        <p:spPr/>
        <p:txBody>
          <a:bodyPr/>
          <a:lstStyle>
            <a:lvl1pPr>
              <a:defRPr/>
            </a:lvl1pPr>
          </a:lstStyle>
          <a:p>
            <a:endParaRPr lang="el-GR" altLang="en-US"/>
          </a:p>
        </p:txBody>
      </p:sp>
      <p:sp>
        <p:nvSpPr>
          <p:cNvPr id="9" name="8 - Θέση αριθμού διαφάνειας"/>
          <p:cNvSpPr>
            <a:spLocks noGrp="1"/>
          </p:cNvSpPr>
          <p:nvPr>
            <p:ph type="sldNum" sz="quarter" idx="12"/>
          </p:nvPr>
        </p:nvSpPr>
        <p:spPr/>
        <p:txBody>
          <a:bodyPr/>
          <a:lstStyle>
            <a:lvl1pPr>
              <a:defRPr/>
            </a:lvl1pPr>
          </a:lstStyle>
          <a:p>
            <a:fld id="{279EF60C-FFEA-449C-BA32-C903C9ED2ADF}" type="slidenum">
              <a:rPr lang="el-GR" altLang="en-US"/>
              <a:pPr/>
              <a:t>‹#›</a:t>
            </a:fld>
            <a:endParaRPr lang="el-G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ltLang="en-US"/>
          </a:p>
        </p:txBody>
      </p:sp>
      <p:sp>
        <p:nvSpPr>
          <p:cNvPr id="4" name="3 - Θέση υποσέλιδου"/>
          <p:cNvSpPr>
            <a:spLocks noGrp="1"/>
          </p:cNvSpPr>
          <p:nvPr>
            <p:ph type="ftr" sz="quarter" idx="11"/>
          </p:nvPr>
        </p:nvSpPr>
        <p:spPr/>
        <p:txBody>
          <a:bodyPr/>
          <a:lstStyle>
            <a:lvl1pPr>
              <a:defRPr/>
            </a:lvl1pPr>
          </a:lstStyle>
          <a:p>
            <a:endParaRPr lang="el-GR" altLang="en-US"/>
          </a:p>
        </p:txBody>
      </p:sp>
      <p:sp>
        <p:nvSpPr>
          <p:cNvPr id="5" name="4 - Θέση αριθμού διαφάνειας"/>
          <p:cNvSpPr>
            <a:spLocks noGrp="1"/>
          </p:cNvSpPr>
          <p:nvPr>
            <p:ph type="sldNum" sz="quarter" idx="12"/>
          </p:nvPr>
        </p:nvSpPr>
        <p:spPr/>
        <p:txBody>
          <a:bodyPr/>
          <a:lstStyle>
            <a:lvl1pPr>
              <a:defRPr/>
            </a:lvl1pPr>
          </a:lstStyle>
          <a:p>
            <a:fld id="{93A359C2-CDFF-43CA-8B78-E3CA1115927F}" type="slidenum">
              <a:rPr lang="el-GR" altLang="en-US"/>
              <a:pPr/>
              <a:t>‹#›</a:t>
            </a:fld>
            <a:endParaRPr lang="el-GR"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ltLang="en-US"/>
          </a:p>
        </p:txBody>
      </p:sp>
      <p:sp>
        <p:nvSpPr>
          <p:cNvPr id="3" name="2 - Θέση υποσέλιδου"/>
          <p:cNvSpPr>
            <a:spLocks noGrp="1"/>
          </p:cNvSpPr>
          <p:nvPr>
            <p:ph type="ftr" sz="quarter" idx="11"/>
          </p:nvPr>
        </p:nvSpPr>
        <p:spPr/>
        <p:txBody>
          <a:bodyPr/>
          <a:lstStyle>
            <a:lvl1pPr>
              <a:defRPr/>
            </a:lvl1pPr>
          </a:lstStyle>
          <a:p>
            <a:endParaRPr lang="el-GR" altLang="en-US"/>
          </a:p>
        </p:txBody>
      </p:sp>
      <p:sp>
        <p:nvSpPr>
          <p:cNvPr id="4" name="3 - Θέση αριθμού διαφάνειας"/>
          <p:cNvSpPr>
            <a:spLocks noGrp="1"/>
          </p:cNvSpPr>
          <p:nvPr>
            <p:ph type="sldNum" sz="quarter" idx="12"/>
          </p:nvPr>
        </p:nvSpPr>
        <p:spPr/>
        <p:txBody>
          <a:bodyPr/>
          <a:lstStyle>
            <a:lvl1pPr>
              <a:defRPr/>
            </a:lvl1pPr>
          </a:lstStyle>
          <a:p>
            <a:fld id="{D2330388-3021-4C58-9D93-2A79E5454D43}" type="slidenum">
              <a:rPr lang="el-GR" altLang="en-US"/>
              <a:pPr/>
              <a:t>‹#›</a:t>
            </a:fld>
            <a:endParaRPr lang="el-GR"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endParaRPr lang="el-GR" altLang="en-US"/>
          </a:p>
        </p:txBody>
      </p:sp>
      <p:sp>
        <p:nvSpPr>
          <p:cNvPr id="7" name="6 - Θέση αριθμού διαφάνειας"/>
          <p:cNvSpPr>
            <a:spLocks noGrp="1"/>
          </p:cNvSpPr>
          <p:nvPr>
            <p:ph type="sldNum" sz="quarter" idx="12"/>
          </p:nvPr>
        </p:nvSpPr>
        <p:spPr/>
        <p:txBody>
          <a:bodyPr/>
          <a:lstStyle>
            <a:lvl1pPr>
              <a:defRPr/>
            </a:lvl1pPr>
          </a:lstStyle>
          <a:p>
            <a:fld id="{7A444D1F-ED5A-4900-86B1-B373F8AB8463}" type="slidenum">
              <a:rPr lang="el-GR" altLang="en-US"/>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81FE40A-54DC-4971-AF5F-065E865B887B}" type="slidenum">
              <a:rPr lang="el-G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endParaRPr lang="el-GR" altLang="en-US"/>
          </a:p>
        </p:txBody>
      </p:sp>
      <p:sp>
        <p:nvSpPr>
          <p:cNvPr id="7" name="6 - Θέση αριθμού διαφάνειας"/>
          <p:cNvSpPr>
            <a:spLocks noGrp="1"/>
          </p:cNvSpPr>
          <p:nvPr>
            <p:ph type="sldNum" sz="quarter" idx="12"/>
          </p:nvPr>
        </p:nvSpPr>
        <p:spPr/>
        <p:txBody>
          <a:bodyPr/>
          <a:lstStyle>
            <a:lvl1pPr>
              <a:defRPr/>
            </a:lvl1pPr>
          </a:lstStyle>
          <a:p>
            <a:fld id="{89D87FF1-4A4B-4316-99CA-9094193006E8}" type="slidenum">
              <a:rPr lang="el-GR" altLang="en-US"/>
              <a:pPr/>
              <a:t>‹#›</a:t>
            </a:fld>
            <a:endParaRPr lang="el-GR"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endParaRPr lang="el-GR" altLang="en-US"/>
          </a:p>
        </p:txBody>
      </p:sp>
      <p:sp>
        <p:nvSpPr>
          <p:cNvPr id="6" name="5 - Θέση αριθμού διαφάνειας"/>
          <p:cNvSpPr>
            <a:spLocks noGrp="1"/>
          </p:cNvSpPr>
          <p:nvPr>
            <p:ph type="sldNum" sz="quarter" idx="12"/>
          </p:nvPr>
        </p:nvSpPr>
        <p:spPr/>
        <p:txBody>
          <a:bodyPr/>
          <a:lstStyle>
            <a:lvl1pPr>
              <a:defRPr/>
            </a:lvl1pPr>
          </a:lstStyle>
          <a:p>
            <a:fld id="{0F2FABFD-88B3-40A5-B457-2992437997B8}" type="slidenum">
              <a:rPr lang="el-GR" altLang="en-US"/>
              <a:pPr/>
              <a:t>‹#›</a:t>
            </a:fld>
            <a:endParaRPr lang="el-GR"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endParaRPr lang="el-GR" altLang="en-US"/>
          </a:p>
        </p:txBody>
      </p:sp>
      <p:sp>
        <p:nvSpPr>
          <p:cNvPr id="6" name="5 - Θέση αριθμού διαφάνειας"/>
          <p:cNvSpPr>
            <a:spLocks noGrp="1"/>
          </p:cNvSpPr>
          <p:nvPr>
            <p:ph type="sldNum" sz="quarter" idx="12"/>
          </p:nvPr>
        </p:nvSpPr>
        <p:spPr/>
        <p:txBody>
          <a:bodyPr/>
          <a:lstStyle>
            <a:lvl1pPr>
              <a:defRPr/>
            </a:lvl1pPr>
          </a:lstStyle>
          <a:p>
            <a:fld id="{212F7FEE-9865-4F0D-A1AA-EBFCD2B97850}" type="slidenum">
              <a:rPr lang="el-GR" altLang="en-US"/>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E5B0FAF-479A-4657-9610-6159ECFA5581}"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04907001-49A4-414F-929E-A5B2B781C0FA}"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05B3C190-CC21-4DE3-BD18-BA56A910028E}"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DEF165B5-EF27-41B8-A056-657DEB97C900}"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CCF7BACC-0CAA-4E78-A2D0-0BEAABEB6BFE}"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5FE8B77-DDF5-469B-8258-4E1E4062AF68}"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E1B4C09A-4BEF-4461-970A-D453F144C376}"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7394" name="Group 2"/>
          <p:cNvGrpSpPr>
            <a:grpSpLocks/>
          </p:cNvGrpSpPr>
          <p:nvPr/>
        </p:nvGrpSpPr>
        <p:grpSpPr bwMode="auto">
          <a:xfrm>
            <a:off x="0" y="0"/>
            <a:ext cx="7242175" cy="1981200"/>
            <a:chOff x="0" y="0"/>
            <a:chExt cx="4562" cy="1248"/>
          </a:xfrm>
        </p:grpSpPr>
        <p:sp>
          <p:nvSpPr>
            <p:cNvPr id="187395"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endParaRPr lang="el-GR"/>
            </a:p>
          </p:txBody>
        </p:sp>
        <p:sp>
          <p:nvSpPr>
            <p:cNvPr id="187396"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el-GR"/>
            </a:p>
          </p:txBody>
        </p:sp>
      </p:grpSp>
      <p:sp>
        <p:nvSpPr>
          <p:cNvPr id="187397"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a:t>Κάντε κλικ για επεξεργασία του τίτλου</a:t>
            </a:r>
          </a:p>
        </p:txBody>
      </p:sp>
      <p:sp>
        <p:nvSpPr>
          <p:cNvPr id="187398"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87399"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effectLst>
                  <a:outerShdw blurRad="38100" dist="38100" dir="2700000" algn="tl">
                    <a:srgbClr val="000000"/>
                  </a:outerShdw>
                </a:effectLst>
                <a:latin typeface="+mn-lt"/>
              </a:defRPr>
            </a:lvl1pPr>
          </a:lstStyle>
          <a:p>
            <a:endParaRPr lang="el-GR"/>
          </a:p>
        </p:txBody>
      </p:sp>
      <p:sp>
        <p:nvSpPr>
          <p:cNvPr id="187400"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effectLst>
                  <a:outerShdw blurRad="38100" dist="38100" dir="2700000" algn="tl">
                    <a:srgbClr val="000000"/>
                  </a:outerShdw>
                </a:effectLst>
                <a:latin typeface="+mn-lt"/>
              </a:defRPr>
            </a:lvl1pPr>
          </a:lstStyle>
          <a:p>
            <a:endParaRPr lang="el-GR"/>
          </a:p>
        </p:txBody>
      </p:sp>
      <p:sp>
        <p:nvSpPr>
          <p:cNvPr id="187401"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outerShdw blurRad="38100" dist="38100" dir="2700000" algn="tl">
                    <a:srgbClr val="000000"/>
                  </a:outerShdw>
                </a:effectLst>
                <a:latin typeface="+mn-lt"/>
              </a:defRPr>
            </a:lvl1pPr>
          </a:lstStyle>
          <a:p>
            <a:fld id="{AF0D5AC9-B144-40DA-913F-EAEFC7B622D1}" type="slidenum">
              <a:rPr lang="el-GR"/>
              <a:pPr/>
              <a:t>‹#›</a:t>
            </a:fld>
            <a:endParaRPr lang="el-GR"/>
          </a:p>
        </p:txBody>
      </p:sp>
    </p:spTree>
  </p:cSld>
  <p:clrMap bg1="dk2" tx1="lt1" bg2="dk1" tx2="lt2" accent1="accent1" accent2="accent2" accent3="accent3" accent4="accent4" accent5="accent5" accent6="accent6" hlink="hlink" folHlink="folHlink"/>
  <p:sldLayoutIdLst>
    <p:sldLayoutId id="2147483823"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l-GR"/>
          </a:p>
        </p:txBody>
      </p:sp>
      <p:sp>
        <p:nvSpPr>
          <p:cNvPr id="19149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ltLang="en-US"/>
              <a:t>Κάντε κλικ για επεξεργασία του τίτλου</a:t>
            </a:r>
          </a:p>
        </p:txBody>
      </p:sp>
      <p:sp>
        <p:nvSpPr>
          <p:cNvPr id="19149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a:t>Κάντε κλικ για να επεξεργαστείτε τα στυλ κειμένου του υποδείγματος</a:t>
            </a:r>
          </a:p>
          <a:p>
            <a:pPr lvl="1"/>
            <a:r>
              <a:rPr lang="el-GR" altLang="en-US"/>
              <a:t>Δεύτερου επιπέδου</a:t>
            </a:r>
          </a:p>
          <a:p>
            <a:pPr lvl="2"/>
            <a:r>
              <a:rPr lang="el-GR" altLang="en-US"/>
              <a:t>Τρίτου επιπέδου</a:t>
            </a:r>
          </a:p>
          <a:p>
            <a:pPr lvl="3"/>
            <a:r>
              <a:rPr lang="el-GR" altLang="en-US"/>
              <a:t>Τέταρτου επιπέδου</a:t>
            </a:r>
          </a:p>
          <a:p>
            <a:pPr lvl="4"/>
            <a:r>
              <a:rPr lang="el-GR" altLang="en-US"/>
              <a:t>Πέμπτου επιπέδου</a:t>
            </a:r>
          </a:p>
        </p:txBody>
      </p:sp>
      <p:sp>
        <p:nvSpPr>
          <p:cNvPr id="19149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latin typeface="+mn-lt"/>
              </a:defRPr>
            </a:lvl1pPr>
          </a:lstStyle>
          <a:p>
            <a:endParaRPr lang="el-GR" altLang="en-US"/>
          </a:p>
        </p:txBody>
      </p:sp>
      <p:sp>
        <p:nvSpPr>
          <p:cNvPr id="19149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latin typeface="+mn-lt"/>
              </a:defRPr>
            </a:lvl1pPr>
          </a:lstStyle>
          <a:p>
            <a:endParaRPr lang="el-GR" altLang="en-US"/>
          </a:p>
        </p:txBody>
      </p:sp>
      <p:sp>
        <p:nvSpPr>
          <p:cNvPr id="19149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latin typeface="+mn-lt"/>
              </a:defRPr>
            </a:lvl1pPr>
          </a:lstStyle>
          <a:p>
            <a:fld id="{90395F83-2414-40DA-8BBB-5ACAE8754D63}" type="slidenum">
              <a:rPr lang="el-GR" altLang="en-US"/>
              <a:pPr/>
              <a:t>‹#›</a:t>
            </a:fld>
            <a:endParaRPr lang="el-GR" altLang="en-US"/>
          </a:p>
        </p:txBody>
      </p:sp>
      <p:grpSp>
        <p:nvGrpSpPr>
          <p:cNvPr id="191496" name="Group 8"/>
          <p:cNvGrpSpPr>
            <a:grpSpLocks/>
          </p:cNvGrpSpPr>
          <p:nvPr/>
        </p:nvGrpSpPr>
        <p:grpSpPr bwMode="auto">
          <a:xfrm>
            <a:off x="8153400" y="152400"/>
            <a:ext cx="792163" cy="1295400"/>
            <a:chOff x="5136" y="960"/>
            <a:chExt cx="528" cy="864"/>
          </a:xfrm>
        </p:grpSpPr>
        <p:sp>
          <p:nvSpPr>
            <p:cNvPr id="19149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l-GR"/>
            </a:p>
          </p:txBody>
        </p:sp>
        <p:sp>
          <p:nvSpPr>
            <p:cNvPr id="191498"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l-GR"/>
            </a:p>
          </p:txBody>
        </p:sp>
        <p:sp>
          <p:nvSpPr>
            <p:cNvPr id="191499"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l-GR"/>
            </a:p>
          </p:txBody>
        </p:sp>
        <p:sp>
          <p:nvSpPr>
            <p:cNvPr id="191500"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l-GR"/>
            </a:p>
          </p:txBody>
        </p:sp>
        <p:sp>
          <p:nvSpPr>
            <p:cNvPr id="191501"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l-GR"/>
            </a:p>
          </p:txBody>
        </p:sp>
        <p:sp>
          <p:nvSpPr>
            <p:cNvPr id="191502"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l-GR"/>
            </a:p>
          </p:txBody>
        </p:sp>
        <p:sp>
          <p:nvSpPr>
            <p:cNvPr id="191503"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l-GR"/>
            </a:p>
          </p:txBody>
        </p:sp>
        <p:sp>
          <p:nvSpPr>
            <p:cNvPr id="191504"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l-GR"/>
            </a:p>
          </p:txBody>
        </p:sp>
        <p:sp>
          <p:nvSpPr>
            <p:cNvPr id="191505"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l-GR"/>
            </a:p>
          </p:txBody>
        </p:sp>
        <p:sp>
          <p:nvSpPr>
            <p:cNvPr id="191506"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191507"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191508"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l-GR"/>
            </a:p>
          </p:txBody>
        </p:sp>
        <p:sp>
          <p:nvSpPr>
            <p:cNvPr id="19150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l-GR"/>
            </a:p>
          </p:txBody>
        </p:sp>
        <p:sp>
          <p:nvSpPr>
            <p:cNvPr id="191510"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191511"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191512"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l-GR"/>
            </a:p>
          </p:txBody>
        </p:sp>
        <p:sp>
          <p:nvSpPr>
            <p:cNvPr id="19151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191514"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191515"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191516"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19151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l-GR"/>
            </a:p>
          </p:txBody>
        </p:sp>
        <p:sp>
          <p:nvSpPr>
            <p:cNvPr id="191518"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l-GR"/>
            </a:p>
          </p:txBody>
        </p:sp>
        <p:sp>
          <p:nvSpPr>
            <p:cNvPr id="191519"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191520"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191521"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l-GR"/>
            </a:p>
          </p:txBody>
        </p:sp>
        <p:sp>
          <p:nvSpPr>
            <p:cNvPr id="191522"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191523"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191524"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191525"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191526"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l-GR"/>
            </a:p>
          </p:txBody>
        </p:sp>
        <p:sp>
          <p:nvSpPr>
            <p:cNvPr id="191527"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l-GR"/>
            </a:p>
          </p:txBody>
        </p:sp>
      </p:grpSp>
    </p:spTree>
  </p:cSld>
  <p:clrMap bg1="lt1" tx1="dk1" bg2="lt2" tx2="dk2" accent1="accent1" accent2="accent2" accent3="accent3" accent4="accent4" accent5="accent5" accent6="accent6" hlink="hlink" folHlink="folHlink"/>
  <p:sldLayoutIdLst>
    <p:sldLayoutId id="214748382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2" name="Picture 4" descr="78293-004-D6A46688"/>
          <p:cNvPicPr>
            <a:picLocks noChangeAspect="1" noChangeArrowheads="1"/>
          </p:cNvPicPr>
          <p:nvPr/>
        </p:nvPicPr>
        <p:blipFill>
          <a:blip r:embed="rId2" cstate="print"/>
          <a:srcRect/>
          <a:stretch>
            <a:fillRect/>
          </a:stretch>
        </p:blipFill>
        <p:spPr bwMode="auto">
          <a:xfrm>
            <a:off x="4572000" y="836613"/>
            <a:ext cx="4305300" cy="5715000"/>
          </a:xfrm>
          <a:prstGeom prst="rect">
            <a:avLst/>
          </a:prstGeom>
          <a:noFill/>
        </p:spPr>
      </p:pic>
      <p:pic>
        <p:nvPicPr>
          <p:cNvPr id="2053" name="Picture 5" descr="GG"/>
          <p:cNvPicPr>
            <a:picLocks noChangeAspect="1" noChangeArrowheads="1"/>
          </p:cNvPicPr>
          <p:nvPr/>
        </p:nvPicPr>
        <p:blipFill>
          <a:blip r:embed="rId3" cstate="print"/>
          <a:srcRect/>
          <a:stretch>
            <a:fillRect/>
          </a:stretch>
        </p:blipFill>
        <p:spPr bwMode="auto">
          <a:xfrm>
            <a:off x="0" y="0"/>
            <a:ext cx="2700338" cy="1184275"/>
          </a:xfrm>
          <a:prstGeom prst="rect">
            <a:avLst/>
          </a:prstGeom>
          <a:solidFill>
            <a:schemeClr val="bg1"/>
          </a:solidFill>
          <a:ln w="9525">
            <a:noFill/>
            <a:miter lim="800000"/>
            <a:headEnd/>
            <a:tailEnd/>
          </a:ln>
        </p:spPr>
      </p:pic>
      <p:sp>
        <p:nvSpPr>
          <p:cNvPr id="2055" name="Text Box 7"/>
          <p:cNvSpPr txBox="1">
            <a:spLocks noChangeArrowheads="1"/>
          </p:cNvSpPr>
          <p:nvPr/>
        </p:nvSpPr>
        <p:spPr bwMode="auto">
          <a:xfrm>
            <a:off x="0" y="1196975"/>
            <a:ext cx="2700338" cy="366713"/>
          </a:xfrm>
          <a:prstGeom prst="rect">
            <a:avLst/>
          </a:prstGeom>
          <a:noFill/>
          <a:ln w="9525">
            <a:noFill/>
            <a:miter lim="800000"/>
            <a:headEnd/>
            <a:tailEnd/>
          </a:ln>
          <a:effectLst/>
        </p:spPr>
        <p:txBody>
          <a:bodyPr>
            <a:spAutoFit/>
          </a:bodyPr>
          <a:lstStyle/>
          <a:p>
            <a:pPr>
              <a:spcBef>
                <a:spcPct val="50000"/>
              </a:spcBef>
            </a:pPr>
            <a:r>
              <a:rPr lang="el-GR" i="1"/>
              <a:t>ΤΜΗΜΑ ΘΕΟΛΟΓΙΑΣ</a:t>
            </a:r>
          </a:p>
        </p:txBody>
      </p:sp>
      <p:sp>
        <p:nvSpPr>
          <p:cNvPr id="2058" name="Text Box 10"/>
          <p:cNvSpPr txBox="1">
            <a:spLocks noChangeArrowheads="1"/>
          </p:cNvSpPr>
          <p:nvPr/>
        </p:nvSpPr>
        <p:spPr bwMode="auto">
          <a:xfrm>
            <a:off x="539552" y="2348880"/>
            <a:ext cx="3657228" cy="3970318"/>
          </a:xfrm>
          <a:prstGeom prst="rect">
            <a:avLst/>
          </a:prstGeom>
          <a:noFill/>
          <a:ln w="9525">
            <a:noFill/>
            <a:miter lim="800000"/>
            <a:headEnd/>
            <a:tailEnd/>
          </a:ln>
          <a:effectLst/>
        </p:spPr>
        <p:txBody>
          <a:bodyPr wrap="square">
            <a:spAutoFit/>
          </a:bodyPr>
          <a:lstStyle/>
          <a:p>
            <a:pPr>
              <a:spcBef>
                <a:spcPct val="50000"/>
              </a:spcBef>
            </a:pPr>
            <a:r>
              <a:rPr lang="en-US" sz="3600" dirty="0"/>
              <a:t>John Dewey: </a:t>
            </a:r>
            <a:r>
              <a:rPr lang="el-GR" sz="3600" dirty="0"/>
              <a:t>Εμπειρική μάθηση και η πρωτοπόρος μέθοδος </a:t>
            </a:r>
            <a:r>
              <a:rPr lang="en-US" sz="3600" dirty="0"/>
              <a:t>‘‘Learning by doing’’</a:t>
            </a:r>
            <a:endParaRPr lang="el-GR" sz="36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Text Box 4"/>
          <p:cNvSpPr txBox="1">
            <a:spLocks noChangeArrowheads="1"/>
          </p:cNvSpPr>
          <p:nvPr/>
        </p:nvSpPr>
        <p:spPr bwMode="auto">
          <a:xfrm>
            <a:off x="2484438" y="188913"/>
            <a:ext cx="2952750" cy="519112"/>
          </a:xfrm>
          <a:prstGeom prst="rect">
            <a:avLst/>
          </a:prstGeom>
          <a:noFill/>
          <a:ln w="9525">
            <a:noFill/>
            <a:miter lim="800000"/>
            <a:headEnd/>
            <a:tailEnd/>
          </a:ln>
          <a:effectLst/>
        </p:spPr>
        <p:txBody>
          <a:bodyPr>
            <a:spAutoFit/>
          </a:bodyPr>
          <a:lstStyle/>
          <a:p>
            <a:r>
              <a:rPr lang="el-GR" sz="2800">
                <a:solidFill>
                  <a:schemeClr val="hlink"/>
                </a:solidFill>
              </a:rPr>
              <a:t>ΒΙΒΛΙΟΓΡΑΦΙΑ</a:t>
            </a:r>
            <a:r>
              <a:rPr lang="el-GR" sz="2000"/>
              <a:t> </a:t>
            </a:r>
          </a:p>
        </p:txBody>
      </p:sp>
      <p:sp>
        <p:nvSpPr>
          <p:cNvPr id="212998" name="Rectangle 6"/>
          <p:cNvSpPr>
            <a:spLocks noChangeArrowheads="1"/>
          </p:cNvSpPr>
          <p:nvPr/>
        </p:nvSpPr>
        <p:spPr bwMode="auto">
          <a:xfrm>
            <a:off x="323850" y="908050"/>
            <a:ext cx="6480175" cy="5578475"/>
          </a:xfrm>
          <a:prstGeom prst="rect">
            <a:avLst/>
          </a:prstGeom>
          <a:noFill/>
          <a:ln w="9525">
            <a:noFill/>
            <a:miter lim="800000"/>
            <a:headEnd/>
            <a:tailEnd/>
          </a:ln>
          <a:effectLst/>
        </p:spPr>
        <p:txBody>
          <a:bodyPr>
            <a:spAutoFit/>
          </a:bodyPr>
          <a:lstStyle/>
          <a:p>
            <a:pPr>
              <a:buClr>
                <a:schemeClr val="hlink"/>
              </a:buClr>
              <a:buFontTx/>
              <a:buChar char="•"/>
            </a:pPr>
            <a:r>
              <a:rPr lang="el-GR"/>
              <a:t> </a:t>
            </a:r>
            <a:r>
              <a:rPr lang="el-GR" sz="2000" b="0"/>
              <a:t>Παπαστεφανάκη,Ε.(2013) .Η πραγματιστική έρευνα – δράση και η συμβολή του John Dewey στη διαμόρφωσή της. Μεταπτυχιακό δίπλωμα: Πανεπιστήμιο Κρήτης</a:t>
            </a:r>
          </a:p>
          <a:p>
            <a:pPr>
              <a:buClr>
                <a:schemeClr val="hlink"/>
              </a:buClr>
            </a:pPr>
            <a:endParaRPr lang="el-GR" sz="2000" b="0"/>
          </a:p>
          <a:p>
            <a:pPr>
              <a:buClr>
                <a:schemeClr val="hlink"/>
              </a:buClr>
              <a:buFontTx/>
              <a:buChar char="•"/>
            </a:pPr>
            <a:r>
              <a:rPr lang="el-GR" sz="2000" b="0"/>
              <a:t>  Dewey,J.(1926).Το σχολείο και το παιδί, Αθήνα: Εκδόσεις Αθηνά</a:t>
            </a:r>
          </a:p>
          <a:p>
            <a:pPr>
              <a:buClr>
                <a:schemeClr val="hlink"/>
              </a:buClr>
              <a:buFontTx/>
              <a:buChar char="•"/>
            </a:pPr>
            <a:endParaRPr lang="el-GR" sz="2000" b="0"/>
          </a:p>
          <a:p>
            <a:pPr>
              <a:buClr>
                <a:schemeClr val="hlink"/>
              </a:buClr>
              <a:buFontTx/>
              <a:buChar char="•"/>
            </a:pPr>
            <a:r>
              <a:rPr lang="el-GR" sz="2000" b="0"/>
              <a:t> Dewey,J.(1930). Πώς σκεπτόμεθα , Αθήνα: Εκδόσεις Λαμπροπούλου</a:t>
            </a:r>
          </a:p>
          <a:p>
            <a:pPr>
              <a:buClr>
                <a:schemeClr val="hlink"/>
              </a:buClr>
              <a:buFontTx/>
              <a:buChar char="•"/>
            </a:pPr>
            <a:endParaRPr lang="el-GR" sz="2000" b="0"/>
          </a:p>
          <a:p>
            <a:pPr>
              <a:buClr>
                <a:schemeClr val="hlink"/>
              </a:buClr>
              <a:buFontTx/>
              <a:buChar char="•"/>
            </a:pPr>
            <a:r>
              <a:rPr lang="el-GR" sz="2000" b="0"/>
              <a:t> Dewey,J.(1945).Το σχολείο και η κοινωνική πρόοδος, Αθήνα: Εκδόσεις Παπαζήσης</a:t>
            </a:r>
          </a:p>
          <a:p>
            <a:pPr>
              <a:buClr>
                <a:schemeClr val="hlink"/>
              </a:buClr>
              <a:buFontTx/>
              <a:buChar char="•"/>
            </a:pPr>
            <a:endParaRPr lang="el-GR" sz="2000" b="0"/>
          </a:p>
          <a:p>
            <a:pPr>
              <a:buClr>
                <a:schemeClr val="hlink"/>
              </a:buClr>
              <a:buFontTx/>
              <a:buChar char="•"/>
            </a:pPr>
            <a:r>
              <a:rPr lang="el-GR" sz="2000" b="0"/>
              <a:t> Dewey,J.(1980). Εμπειρία και εκπαίδευση, Αθήνα :Εκδόσεις  Γλάρος</a:t>
            </a:r>
          </a:p>
          <a:p>
            <a:pPr>
              <a:buClr>
                <a:schemeClr val="hlink"/>
              </a:buClr>
            </a:pPr>
            <a:endParaRPr lang="el-GR" sz="2000" b="0"/>
          </a:p>
          <a:p>
            <a:pPr>
              <a:buClr>
                <a:schemeClr val="hlink"/>
              </a:buClr>
              <a:buFontTx/>
              <a:buChar char="•"/>
            </a:pPr>
            <a:r>
              <a:rPr lang="el-GR" sz="2000" b="0"/>
              <a:t> Wilfred,C.(2002).Για μία κριτική εκπαιδευτική θεωρία, Αθήνα: Εκδόσεις Κώδικας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2339975" y="188913"/>
            <a:ext cx="4608513" cy="519112"/>
          </a:xfrm>
          <a:prstGeom prst="rect">
            <a:avLst/>
          </a:prstGeom>
          <a:noFill/>
          <a:ln w="9525">
            <a:noFill/>
            <a:miter lim="800000"/>
            <a:headEnd/>
            <a:tailEnd/>
          </a:ln>
          <a:effectLst/>
        </p:spPr>
        <p:txBody>
          <a:bodyPr>
            <a:spAutoFit/>
          </a:bodyPr>
          <a:lstStyle/>
          <a:p>
            <a:pPr>
              <a:spcBef>
                <a:spcPct val="50000"/>
              </a:spcBef>
            </a:pPr>
            <a:r>
              <a:rPr lang="el-GR" sz="2800">
                <a:solidFill>
                  <a:schemeClr val="hlink"/>
                </a:solidFill>
              </a:rPr>
              <a:t>ΒΙΟΓΡΑΦΙΚΑ ΣΤΟΙΧΕΙΑ</a:t>
            </a:r>
          </a:p>
        </p:txBody>
      </p:sp>
      <p:sp>
        <p:nvSpPr>
          <p:cNvPr id="64518" name="Text Box 6"/>
          <p:cNvSpPr txBox="1">
            <a:spLocks noChangeArrowheads="1"/>
          </p:cNvSpPr>
          <p:nvPr/>
        </p:nvSpPr>
        <p:spPr bwMode="auto">
          <a:xfrm>
            <a:off x="0" y="981075"/>
            <a:ext cx="8893175" cy="4968875"/>
          </a:xfrm>
          <a:prstGeom prst="rect">
            <a:avLst/>
          </a:prstGeom>
          <a:noFill/>
          <a:ln w="9525">
            <a:noFill/>
            <a:miter lim="800000"/>
            <a:headEnd/>
            <a:tailEnd/>
          </a:ln>
          <a:effectLst/>
        </p:spPr>
        <p:txBody>
          <a:bodyPr>
            <a:spAutoFit/>
          </a:bodyPr>
          <a:lstStyle/>
          <a:p>
            <a:pPr>
              <a:spcBef>
                <a:spcPct val="50000"/>
              </a:spcBef>
              <a:buClr>
                <a:schemeClr val="hlink"/>
              </a:buClr>
              <a:buFont typeface="Wingdings" pitchFamily="2" charset="2"/>
              <a:buChar char="Ø"/>
            </a:pPr>
            <a:r>
              <a:rPr lang="el-GR" sz="2000"/>
              <a:t> 1859: </a:t>
            </a:r>
            <a:r>
              <a:rPr lang="el-GR" sz="2000" b="0"/>
              <a:t>Γεννήθηκε στο Βέρμοντ στη πόλη Μπέρλινγκτον  </a:t>
            </a:r>
          </a:p>
          <a:p>
            <a:pPr>
              <a:spcBef>
                <a:spcPct val="50000"/>
              </a:spcBef>
              <a:buClr>
                <a:schemeClr val="hlink"/>
              </a:buClr>
              <a:buFont typeface="Wingdings" pitchFamily="2" charset="2"/>
              <a:buChar char="Ø"/>
            </a:pPr>
            <a:r>
              <a:rPr lang="el-GR" sz="2000"/>
              <a:t> </a:t>
            </a:r>
            <a:r>
              <a:rPr lang="en-US" sz="2000"/>
              <a:t>1875-1882</a:t>
            </a:r>
            <a:r>
              <a:rPr lang="el-GR" sz="2000"/>
              <a:t>: </a:t>
            </a:r>
            <a:r>
              <a:rPr lang="el-GR" sz="2000" b="0"/>
              <a:t>Σπούδασε Φιλοσοφία απ’ τη μία στο Πανεπιστήμιο του Βέρμοντ και απ’ την άλλη στο Πανεπιστήμιο του Χόπκινς</a:t>
            </a:r>
          </a:p>
          <a:p>
            <a:pPr>
              <a:spcBef>
                <a:spcPct val="50000"/>
              </a:spcBef>
              <a:buClr>
                <a:schemeClr val="hlink"/>
              </a:buClr>
              <a:buFont typeface="Wingdings" pitchFamily="2" charset="2"/>
              <a:buChar char="Ø"/>
            </a:pPr>
            <a:r>
              <a:rPr lang="el-GR" sz="2000"/>
              <a:t> 1884-1894: </a:t>
            </a:r>
            <a:r>
              <a:rPr lang="el-GR" sz="2000" b="0"/>
              <a:t>Καθηγητής σε Πανεπιστήμια Μίσιγκαν αρχικά, έπειτα </a:t>
            </a:r>
            <a:r>
              <a:rPr lang="en-US" sz="2000" b="0"/>
              <a:t>Chicago.</a:t>
            </a:r>
            <a:r>
              <a:rPr lang="el-GR" sz="2000" b="0"/>
              <a:t>Στο Σικάγο έγινε και διευθυντής τμήματος Φιλοσοφίας, Ψυχολογίας και Εκπαίδευσης</a:t>
            </a:r>
            <a:r>
              <a:rPr lang="el-GR" sz="2000"/>
              <a:t> </a:t>
            </a:r>
            <a:endParaRPr lang="el-GR" sz="2000" b="0"/>
          </a:p>
          <a:p>
            <a:pPr>
              <a:spcBef>
                <a:spcPct val="50000"/>
              </a:spcBef>
              <a:buClr>
                <a:schemeClr val="hlink"/>
              </a:buClr>
              <a:buFont typeface="Wingdings" pitchFamily="2" charset="2"/>
              <a:buChar char="Ø"/>
            </a:pPr>
            <a:r>
              <a:rPr lang="el-GR" sz="2000"/>
              <a:t> 1895: </a:t>
            </a:r>
            <a:r>
              <a:rPr lang="el-GR" sz="2000" b="0"/>
              <a:t>Ιδρύθηκε τμήμα Παιδαγωγικής και δίδασκε εκεί</a:t>
            </a:r>
          </a:p>
          <a:p>
            <a:pPr>
              <a:spcBef>
                <a:spcPct val="50000"/>
              </a:spcBef>
              <a:buClr>
                <a:schemeClr val="hlink"/>
              </a:buClr>
              <a:buFont typeface="Wingdings" pitchFamily="2" charset="2"/>
              <a:buChar char="Ø"/>
            </a:pPr>
            <a:r>
              <a:rPr lang="el-GR" sz="2000"/>
              <a:t> 1896: </a:t>
            </a:r>
            <a:r>
              <a:rPr lang="el-GR" sz="2000" b="0"/>
              <a:t>Ίδρυσε το </a:t>
            </a:r>
            <a:r>
              <a:rPr lang="en-US" sz="2000" b="0"/>
              <a:t>University Elementary School</a:t>
            </a:r>
          </a:p>
          <a:p>
            <a:pPr>
              <a:spcBef>
                <a:spcPct val="50000"/>
              </a:spcBef>
              <a:buClr>
                <a:schemeClr val="hlink"/>
              </a:buClr>
              <a:buFont typeface="Wingdings" pitchFamily="2" charset="2"/>
              <a:buChar char="Ø"/>
            </a:pPr>
            <a:r>
              <a:rPr lang="en-US" sz="2000" b="0"/>
              <a:t> </a:t>
            </a:r>
            <a:r>
              <a:rPr lang="en-US" sz="2000"/>
              <a:t>1902</a:t>
            </a:r>
            <a:r>
              <a:rPr lang="el-GR" sz="2000"/>
              <a:t>:</a:t>
            </a:r>
            <a:r>
              <a:rPr lang="el-GR" sz="2000" b="0"/>
              <a:t> Έγινε διευθυντής στο νέο </a:t>
            </a:r>
            <a:r>
              <a:rPr lang="en-US" sz="2000" b="0"/>
              <a:t>School of education</a:t>
            </a:r>
            <a:endParaRPr lang="el-GR" sz="2000" b="0"/>
          </a:p>
          <a:p>
            <a:pPr>
              <a:spcBef>
                <a:spcPct val="50000"/>
              </a:spcBef>
              <a:buClr>
                <a:schemeClr val="hlink"/>
              </a:buClr>
              <a:buFont typeface="Wingdings" pitchFamily="2" charset="2"/>
              <a:buChar char="Ø"/>
            </a:pPr>
            <a:r>
              <a:rPr lang="el-GR" sz="2000" b="0"/>
              <a:t> </a:t>
            </a:r>
            <a:r>
              <a:rPr lang="el-GR" sz="2000"/>
              <a:t>1904:</a:t>
            </a:r>
            <a:r>
              <a:rPr lang="el-GR" sz="2000" b="0"/>
              <a:t> Εγκατάλειψε το πανεπιστήμιο του </a:t>
            </a:r>
            <a:r>
              <a:rPr lang="en-US" sz="2000" b="0"/>
              <a:t>Chicago </a:t>
            </a:r>
            <a:r>
              <a:rPr lang="el-GR" sz="2000" b="0"/>
              <a:t>και διορίστηκε καθηγητής Φιλοσοφίας στο Πανεπιστήμιο της </a:t>
            </a:r>
            <a:r>
              <a:rPr lang="en-US" sz="2000" b="0"/>
              <a:t>Columbia </a:t>
            </a:r>
            <a:r>
              <a:rPr lang="el-GR" sz="2000" b="0"/>
              <a:t>μέχρι το 1952</a:t>
            </a:r>
          </a:p>
          <a:p>
            <a:pPr>
              <a:spcBef>
                <a:spcPct val="50000"/>
              </a:spcBef>
              <a:buClr>
                <a:schemeClr val="hlink"/>
              </a:buClr>
              <a:buFont typeface="Wingdings" pitchFamily="2" charset="2"/>
              <a:buChar char="Ø"/>
            </a:pPr>
            <a:r>
              <a:rPr lang="el-GR" sz="2000" b="0"/>
              <a:t> Κλήθηκε από το Πανεπιστήμιο της Ιαπωνίας </a:t>
            </a:r>
            <a:r>
              <a:rPr lang="en-US" sz="2000" b="0"/>
              <a:t>Universite Imperiale</a:t>
            </a:r>
          </a:p>
          <a:p>
            <a:pPr>
              <a:spcBef>
                <a:spcPct val="50000"/>
              </a:spcBef>
              <a:buClr>
                <a:schemeClr val="hlink"/>
              </a:buClr>
              <a:buFont typeface="Wingdings" pitchFamily="2" charset="2"/>
              <a:buChar char="Ø"/>
            </a:pPr>
            <a:r>
              <a:rPr lang="en-US" sz="2000" b="0"/>
              <a:t> </a:t>
            </a:r>
            <a:r>
              <a:rPr lang="en-US" sz="2000"/>
              <a:t>1930</a:t>
            </a:r>
            <a:r>
              <a:rPr lang="el-GR" sz="2000"/>
              <a:t>:</a:t>
            </a:r>
            <a:r>
              <a:rPr lang="el-GR" sz="2000" b="0"/>
              <a:t> Πήρε σύνταξη και τίτλο Ομότιμου Καθηγητή με έδρα</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8" name="Text Box 4"/>
          <p:cNvSpPr txBox="1">
            <a:spLocks noChangeArrowheads="1"/>
          </p:cNvSpPr>
          <p:nvPr/>
        </p:nvSpPr>
        <p:spPr bwMode="auto">
          <a:xfrm>
            <a:off x="1403350" y="188913"/>
            <a:ext cx="5545138" cy="519112"/>
          </a:xfrm>
          <a:prstGeom prst="rect">
            <a:avLst/>
          </a:prstGeom>
          <a:noFill/>
          <a:ln w="9525">
            <a:noFill/>
            <a:miter lim="800000"/>
            <a:headEnd/>
            <a:tailEnd/>
          </a:ln>
          <a:effectLst/>
        </p:spPr>
        <p:txBody>
          <a:bodyPr>
            <a:spAutoFit/>
          </a:bodyPr>
          <a:lstStyle/>
          <a:p>
            <a:pPr>
              <a:spcBef>
                <a:spcPct val="50000"/>
              </a:spcBef>
            </a:pPr>
            <a:r>
              <a:rPr lang="el-GR" sz="2800">
                <a:solidFill>
                  <a:schemeClr val="hlink"/>
                </a:solidFill>
              </a:rPr>
              <a:t>Η ΠΑΙΔΑΓΩΓΙΚΗ ΤΟΥ ΔΡΑΣΗ</a:t>
            </a:r>
          </a:p>
        </p:txBody>
      </p:sp>
      <p:sp>
        <p:nvSpPr>
          <p:cNvPr id="195589" name="Text Box 5"/>
          <p:cNvSpPr txBox="1">
            <a:spLocks noChangeArrowheads="1"/>
          </p:cNvSpPr>
          <p:nvPr/>
        </p:nvSpPr>
        <p:spPr bwMode="auto">
          <a:xfrm>
            <a:off x="0" y="981075"/>
            <a:ext cx="4537075" cy="366713"/>
          </a:xfrm>
          <a:prstGeom prst="rect">
            <a:avLst/>
          </a:prstGeom>
          <a:noFill/>
          <a:ln w="9525">
            <a:noFill/>
            <a:miter lim="800000"/>
            <a:headEnd/>
            <a:tailEnd/>
          </a:ln>
          <a:effectLst/>
        </p:spPr>
        <p:txBody>
          <a:bodyPr>
            <a:spAutoFit/>
          </a:bodyPr>
          <a:lstStyle/>
          <a:p>
            <a:pPr>
              <a:spcBef>
                <a:spcPct val="50000"/>
              </a:spcBef>
            </a:pPr>
            <a:endParaRPr lang="el-GR">
              <a:latin typeface="Tahoma" pitchFamily="34" charset="0"/>
            </a:endParaRPr>
          </a:p>
        </p:txBody>
      </p:sp>
      <p:sp>
        <p:nvSpPr>
          <p:cNvPr id="195591" name="Text Box 7"/>
          <p:cNvSpPr txBox="1">
            <a:spLocks noChangeArrowheads="1"/>
          </p:cNvSpPr>
          <p:nvPr/>
        </p:nvSpPr>
        <p:spPr bwMode="auto">
          <a:xfrm>
            <a:off x="250825" y="1052513"/>
            <a:ext cx="7345363" cy="396875"/>
          </a:xfrm>
          <a:prstGeom prst="rect">
            <a:avLst/>
          </a:prstGeom>
          <a:noFill/>
          <a:ln w="9525">
            <a:noFill/>
            <a:miter lim="800000"/>
            <a:headEnd/>
            <a:tailEnd/>
          </a:ln>
          <a:effectLst/>
        </p:spPr>
        <p:txBody>
          <a:bodyPr>
            <a:spAutoFit/>
          </a:bodyPr>
          <a:lstStyle/>
          <a:p>
            <a:pPr>
              <a:spcBef>
                <a:spcPct val="50000"/>
              </a:spcBef>
            </a:pPr>
            <a:r>
              <a:rPr lang="el-GR" sz="2000"/>
              <a:t>Η ΠΑΙΔΑΓΩΓΙΚΗ ΣΥΜΒΟΛΗ ΤΟΥ «ΣΧΟΛΕΙΟΥ </a:t>
            </a:r>
            <a:r>
              <a:rPr lang="en-US" sz="2000"/>
              <a:t>DEWEY</a:t>
            </a:r>
            <a:r>
              <a:rPr lang="el-GR" sz="2000"/>
              <a:t>»</a:t>
            </a:r>
            <a:r>
              <a:rPr lang="el-GR">
                <a:latin typeface="Tahoma" pitchFamily="34" charset="0"/>
              </a:rPr>
              <a:t> </a:t>
            </a:r>
          </a:p>
        </p:txBody>
      </p:sp>
      <p:sp>
        <p:nvSpPr>
          <p:cNvPr id="195593" name="Rectangle 9"/>
          <p:cNvSpPr>
            <a:spLocks noChangeArrowheads="1"/>
          </p:cNvSpPr>
          <p:nvPr/>
        </p:nvSpPr>
        <p:spPr bwMode="auto">
          <a:xfrm>
            <a:off x="468313" y="2060575"/>
            <a:ext cx="5040312" cy="2835275"/>
          </a:xfrm>
          <a:prstGeom prst="rect">
            <a:avLst/>
          </a:prstGeom>
          <a:noFill/>
          <a:ln w="9525">
            <a:noFill/>
            <a:miter lim="800000"/>
            <a:headEnd/>
            <a:tailEnd/>
          </a:ln>
          <a:effectLst/>
        </p:spPr>
        <p:txBody>
          <a:bodyPr>
            <a:spAutoFit/>
          </a:bodyPr>
          <a:lstStyle/>
          <a:p>
            <a:pPr>
              <a:buClr>
                <a:schemeClr val="hlink"/>
              </a:buClr>
              <a:buFont typeface="Wingdings" pitchFamily="2" charset="2"/>
              <a:buChar char="Ø"/>
            </a:pPr>
            <a:r>
              <a:rPr lang="en-US"/>
              <a:t> </a:t>
            </a:r>
            <a:r>
              <a:rPr lang="el-GR" sz="2000" b="0"/>
              <a:t>Συσχέτιση Μάθησης-Πράξης</a:t>
            </a:r>
            <a:endParaRPr lang="en-US" sz="2000" b="0"/>
          </a:p>
          <a:p>
            <a:pPr>
              <a:buClr>
                <a:schemeClr val="hlink"/>
              </a:buClr>
              <a:buFont typeface="Wingdings" pitchFamily="2" charset="2"/>
              <a:buChar char="Ø"/>
            </a:pPr>
            <a:r>
              <a:rPr lang="en-US" sz="2000" b="0"/>
              <a:t> </a:t>
            </a:r>
            <a:r>
              <a:rPr lang="el-GR" sz="2000" b="0"/>
              <a:t>Χειρωνακτική εργασία =&gt; Αυτοτέλεια και Αυτενέργεια</a:t>
            </a:r>
          </a:p>
          <a:p>
            <a:pPr>
              <a:buClr>
                <a:schemeClr val="hlink"/>
              </a:buClr>
              <a:buFont typeface="Wingdings" pitchFamily="2" charset="2"/>
              <a:buChar char="Ø"/>
            </a:pPr>
            <a:r>
              <a:rPr lang="el-GR" sz="2000" b="0"/>
              <a:t> Φυσικότητα διδασκαλίας</a:t>
            </a:r>
          </a:p>
          <a:p>
            <a:pPr>
              <a:buClr>
                <a:schemeClr val="hlink"/>
              </a:buClr>
              <a:buFont typeface="Wingdings" pitchFamily="2" charset="2"/>
              <a:buChar char="Ø"/>
            </a:pPr>
            <a:r>
              <a:rPr lang="el-GR" sz="2000" b="0"/>
              <a:t> Κοινωνική ανάπτυξη =&gt; Δημοκρατικές κοινωνίες</a:t>
            </a:r>
          </a:p>
          <a:p>
            <a:pPr>
              <a:buClr>
                <a:schemeClr val="hlink"/>
              </a:buClr>
              <a:buFont typeface="Wingdings" pitchFamily="2" charset="2"/>
              <a:buChar char="Ø"/>
            </a:pPr>
            <a:r>
              <a:rPr lang="el-GR" sz="2000" b="0"/>
              <a:t> Σχολείο </a:t>
            </a:r>
            <a:r>
              <a:rPr lang="el-GR" b="0"/>
              <a:t>=&gt;</a:t>
            </a:r>
            <a:r>
              <a:rPr lang="el-GR" sz="2000" b="0"/>
              <a:t> Πολιτική κληρονομιά</a:t>
            </a:r>
          </a:p>
          <a:p>
            <a:pPr>
              <a:buClr>
                <a:schemeClr val="hlink"/>
              </a:buClr>
              <a:buFont typeface="Wingdings" pitchFamily="2" charset="2"/>
              <a:buChar char="Ø"/>
            </a:pPr>
            <a:r>
              <a:rPr lang="el-GR" sz="2000" b="0"/>
              <a:t> Ενεργητική συμμετοχή </a:t>
            </a:r>
            <a:r>
              <a:rPr lang="el-GR" b="0"/>
              <a:t>=&gt;</a:t>
            </a:r>
            <a:r>
              <a:rPr lang="el-GR"/>
              <a:t> </a:t>
            </a:r>
            <a:r>
              <a:rPr lang="el-GR" sz="2000" b="0"/>
              <a:t>Κοινωνική ζωή κοινότητας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Text Box 4"/>
          <p:cNvSpPr txBox="1">
            <a:spLocks noChangeArrowheads="1"/>
          </p:cNvSpPr>
          <p:nvPr/>
        </p:nvSpPr>
        <p:spPr bwMode="auto">
          <a:xfrm>
            <a:off x="323850" y="476250"/>
            <a:ext cx="7632700" cy="396875"/>
          </a:xfrm>
          <a:prstGeom prst="rect">
            <a:avLst/>
          </a:prstGeom>
          <a:noFill/>
          <a:ln w="9525">
            <a:noFill/>
            <a:miter lim="800000"/>
            <a:headEnd/>
            <a:tailEnd/>
          </a:ln>
          <a:effectLst/>
        </p:spPr>
        <p:txBody>
          <a:bodyPr>
            <a:spAutoFit/>
          </a:bodyPr>
          <a:lstStyle/>
          <a:p>
            <a:pPr>
              <a:spcBef>
                <a:spcPct val="50000"/>
              </a:spcBef>
            </a:pPr>
            <a:r>
              <a:rPr lang="el-GR" sz="2000"/>
              <a:t>ΠΡΑΓΜΑΤΙΣΜΟΣ : </a:t>
            </a:r>
            <a:r>
              <a:rPr lang="el-GR" sz="2000" b="0"/>
              <a:t>ΤΟ ΦΙΛΟΣΟΦΙΚΟ ΣΥΣΤΗΜΑ ΤΟΥ </a:t>
            </a:r>
            <a:r>
              <a:rPr lang="en-US" sz="2000" b="0"/>
              <a:t>DEWEY </a:t>
            </a:r>
            <a:endParaRPr lang="el-GR" sz="2000" b="0"/>
          </a:p>
        </p:txBody>
      </p:sp>
      <p:pic>
        <p:nvPicPr>
          <p:cNvPr id="196614" name="Picture 6" descr="KELLY022413"/>
          <p:cNvPicPr>
            <a:picLocks noChangeAspect="1" noChangeArrowheads="1"/>
          </p:cNvPicPr>
          <p:nvPr/>
        </p:nvPicPr>
        <p:blipFill>
          <a:blip r:embed="rId2" cstate="print"/>
          <a:srcRect/>
          <a:stretch>
            <a:fillRect/>
          </a:stretch>
        </p:blipFill>
        <p:spPr bwMode="auto">
          <a:xfrm>
            <a:off x="1258888" y="3141663"/>
            <a:ext cx="6049962" cy="3527425"/>
          </a:xfrm>
          <a:prstGeom prst="rect">
            <a:avLst/>
          </a:prstGeom>
          <a:noFill/>
        </p:spPr>
      </p:pic>
      <p:sp>
        <p:nvSpPr>
          <p:cNvPr id="196615" name="Rectangle 7"/>
          <p:cNvSpPr>
            <a:spLocks noChangeArrowheads="1"/>
          </p:cNvSpPr>
          <p:nvPr/>
        </p:nvSpPr>
        <p:spPr bwMode="auto">
          <a:xfrm>
            <a:off x="1187450" y="1196975"/>
            <a:ext cx="5040313" cy="1616075"/>
          </a:xfrm>
          <a:prstGeom prst="rect">
            <a:avLst/>
          </a:prstGeom>
          <a:noFill/>
          <a:ln w="9525">
            <a:noFill/>
            <a:miter lim="800000"/>
            <a:headEnd/>
            <a:tailEnd/>
          </a:ln>
          <a:effectLst/>
        </p:spPr>
        <p:txBody>
          <a:bodyPr>
            <a:spAutoFit/>
          </a:bodyPr>
          <a:lstStyle/>
          <a:p>
            <a:pPr>
              <a:buClr>
                <a:schemeClr val="hlink"/>
              </a:buClr>
              <a:buFont typeface="Wingdings" pitchFamily="2" charset="2"/>
              <a:buChar char="Ø"/>
            </a:pPr>
            <a:r>
              <a:rPr lang="el-GR"/>
              <a:t> </a:t>
            </a:r>
            <a:r>
              <a:rPr lang="el-GR" sz="2000" b="0"/>
              <a:t>Εμπειρική σχέση με πράγματα</a:t>
            </a:r>
          </a:p>
          <a:p>
            <a:pPr>
              <a:buClr>
                <a:schemeClr val="hlink"/>
              </a:buClr>
              <a:buFont typeface="Wingdings" pitchFamily="2" charset="2"/>
              <a:buChar char="Ø"/>
            </a:pPr>
            <a:r>
              <a:rPr lang="el-GR" sz="2000" b="0"/>
              <a:t> Καθορισμός κριτηρίων αλήθειας</a:t>
            </a:r>
          </a:p>
          <a:p>
            <a:pPr>
              <a:buClr>
                <a:schemeClr val="hlink"/>
              </a:buClr>
              <a:buFont typeface="Wingdings" pitchFamily="2" charset="2"/>
              <a:buChar char="Ø"/>
            </a:pPr>
            <a:r>
              <a:rPr lang="el-GR" sz="2000" b="0"/>
              <a:t> Αποκτημένες γνώσεις </a:t>
            </a:r>
            <a:r>
              <a:rPr lang="el-GR" b="0"/>
              <a:t>=&gt;</a:t>
            </a:r>
            <a:r>
              <a:rPr lang="el-GR" sz="2000" b="0">
                <a:sym typeface="Wingdings" pitchFamily="2" charset="2"/>
              </a:rPr>
              <a:t> </a:t>
            </a:r>
            <a:r>
              <a:rPr lang="el-GR" sz="2000" b="0"/>
              <a:t>Αντιμετώπιση ζωής με αποτελεσματικότητα</a:t>
            </a:r>
          </a:p>
          <a:p>
            <a:pPr>
              <a:buClr>
                <a:schemeClr val="hlink"/>
              </a:buClr>
              <a:buFont typeface="Wingdings" pitchFamily="2" charset="2"/>
              <a:buChar char="Ø"/>
            </a:pPr>
            <a:r>
              <a:rPr lang="el-GR" sz="2000" b="0"/>
              <a:t> Γνώση χωρίς πράξη</a:t>
            </a:r>
            <a:r>
              <a:rPr lang="el-GR" sz="2000" b="0">
                <a:sym typeface="Wingdings" pitchFamily="2" charset="2"/>
              </a:rPr>
              <a:t> </a:t>
            </a:r>
            <a:r>
              <a:rPr lang="el-GR" b="0"/>
              <a:t>=&gt;</a:t>
            </a:r>
            <a:r>
              <a:rPr lang="el-GR" sz="2000" b="0"/>
              <a:t> Δεν έχει νόημα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6" name="Text Box 4"/>
          <p:cNvSpPr txBox="1">
            <a:spLocks noChangeArrowheads="1"/>
          </p:cNvSpPr>
          <p:nvPr/>
        </p:nvSpPr>
        <p:spPr bwMode="auto">
          <a:xfrm>
            <a:off x="1116013" y="260350"/>
            <a:ext cx="5976937" cy="366713"/>
          </a:xfrm>
          <a:prstGeom prst="rect">
            <a:avLst/>
          </a:prstGeom>
          <a:noFill/>
          <a:ln w="9525">
            <a:noFill/>
            <a:miter lim="800000"/>
            <a:headEnd/>
            <a:tailEnd/>
          </a:ln>
          <a:effectLst/>
        </p:spPr>
        <p:txBody>
          <a:bodyPr>
            <a:spAutoFit/>
          </a:bodyPr>
          <a:lstStyle/>
          <a:p>
            <a:pPr>
              <a:spcBef>
                <a:spcPct val="50000"/>
              </a:spcBef>
            </a:pPr>
            <a:endParaRPr lang="el-GR">
              <a:latin typeface="Tahoma" pitchFamily="34" charset="0"/>
            </a:endParaRPr>
          </a:p>
        </p:txBody>
      </p:sp>
      <p:sp>
        <p:nvSpPr>
          <p:cNvPr id="197637" name="Text Box 5"/>
          <p:cNvSpPr txBox="1">
            <a:spLocks noChangeArrowheads="1"/>
          </p:cNvSpPr>
          <p:nvPr/>
        </p:nvSpPr>
        <p:spPr bwMode="auto">
          <a:xfrm>
            <a:off x="755650" y="476250"/>
            <a:ext cx="6769100" cy="366713"/>
          </a:xfrm>
          <a:prstGeom prst="rect">
            <a:avLst/>
          </a:prstGeom>
          <a:noFill/>
          <a:ln w="9525">
            <a:noFill/>
            <a:miter lim="800000"/>
            <a:headEnd/>
            <a:tailEnd/>
          </a:ln>
          <a:effectLst/>
        </p:spPr>
        <p:txBody>
          <a:bodyPr>
            <a:spAutoFit/>
          </a:bodyPr>
          <a:lstStyle/>
          <a:p>
            <a:pPr>
              <a:spcBef>
                <a:spcPct val="50000"/>
              </a:spcBef>
            </a:pPr>
            <a:endParaRPr lang="el-GR">
              <a:latin typeface="Tahoma" pitchFamily="34" charset="0"/>
            </a:endParaRPr>
          </a:p>
        </p:txBody>
      </p:sp>
      <p:sp>
        <p:nvSpPr>
          <p:cNvPr id="197638" name="Text Box 6"/>
          <p:cNvSpPr txBox="1">
            <a:spLocks noChangeArrowheads="1"/>
          </p:cNvSpPr>
          <p:nvPr/>
        </p:nvSpPr>
        <p:spPr bwMode="auto">
          <a:xfrm>
            <a:off x="395288" y="188913"/>
            <a:ext cx="7272337" cy="396875"/>
          </a:xfrm>
          <a:prstGeom prst="rect">
            <a:avLst/>
          </a:prstGeom>
          <a:noFill/>
          <a:ln w="9525">
            <a:noFill/>
            <a:miter lim="800000"/>
            <a:headEnd/>
            <a:tailEnd/>
          </a:ln>
          <a:effectLst/>
        </p:spPr>
        <p:txBody>
          <a:bodyPr>
            <a:spAutoFit/>
          </a:bodyPr>
          <a:lstStyle/>
          <a:p>
            <a:pPr>
              <a:spcBef>
                <a:spcPct val="50000"/>
              </a:spcBef>
            </a:pPr>
            <a:r>
              <a:rPr lang="el-GR" sz="2000"/>
              <a:t>ΕΜΠΕΙΡΙΚΗ ΠΡΑΞΗ : </a:t>
            </a:r>
            <a:r>
              <a:rPr lang="el-GR" sz="2000" b="0"/>
              <a:t>Η ΒΑΣΗ ΤΗΣ ΜΑΘΗΣΗΣ </a:t>
            </a:r>
          </a:p>
        </p:txBody>
      </p:sp>
      <p:pic>
        <p:nvPicPr>
          <p:cNvPr id="197640" name="Picture 8" descr="HD_JohnDewey"/>
          <p:cNvPicPr>
            <a:picLocks noChangeAspect="1" noChangeArrowheads="1"/>
          </p:cNvPicPr>
          <p:nvPr/>
        </p:nvPicPr>
        <p:blipFill>
          <a:blip r:embed="rId2" cstate="print"/>
          <a:srcRect/>
          <a:stretch>
            <a:fillRect/>
          </a:stretch>
        </p:blipFill>
        <p:spPr bwMode="auto">
          <a:xfrm>
            <a:off x="4284663" y="4222750"/>
            <a:ext cx="4608512" cy="2519363"/>
          </a:xfrm>
          <a:prstGeom prst="rect">
            <a:avLst/>
          </a:prstGeom>
          <a:noFill/>
        </p:spPr>
      </p:pic>
      <p:sp>
        <p:nvSpPr>
          <p:cNvPr id="197642" name="Rectangle 10"/>
          <p:cNvSpPr>
            <a:spLocks noChangeArrowheads="1"/>
          </p:cNvSpPr>
          <p:nvPr/>
        </p:nvSpPr>
        <p:spPr bwMode="auto">
          <a:xfrm>
            <a:off x="611188" y="1052513"/>
            <a:ext cx="4572000" cy="2835275"/>
          </a:xfrm>
          <a:prstGeom prst="rect">
            <a:avLst/>
          </a:prstGeom>
          <a:noFill/>
          <a:ln w="9525">
            <a:noFill/>
            <a:miter lim="800000"/>
            <a:headEnd/>
            <a:tailEnd/>
          </a:ln>
          <a:effectLst/>
        </p:spPr>
        <p:txBody>
          <a:bodyPr>
            <a:spAutoFit/>
          </a:bodyPr>
          <a:lstStyle/>
          <a:p>
            <a:pPr>
              <a:buClr>
                <a:schemeClr val="hlink"/>
              </a:buClr>
              <a:buFont typeface="Wingdings" pitchFamily="2" charset="2"/>
              <a:buChar char="Ø"/>
            </a:pPr>
            <a:r>
              <a:rPr lang="el-GR" sz="2000" b="0"/>
              <a:t> Σχολείο Εργαστήριο</a:t>
            </a:r>
          </a:p>
          <a:p>
            <a:pPr>
              <a:buClr>
                <a:schemeClr val="hlink"/>
              </a:buClr>
              <a:buFont typeface="Wingdings" pitchFamily="2" charset="2"/>
              <a:buChar char="Ø"/>
            </a:pPr>
            <a:r>
              <a:rPr lang="el-GR" sz="2000" b="0"/>
              <a:t> Έρευνα μαθητή </a:t>
            </a:r>
            <a:r>
              <a:rPr lang="el-GR" b="0"/>
              <a:t>=&gt;</a:t>
            </a:r>
            <a:r>
              <a:rPr lang="el-GR" sz="2000" b="0"/>
              <a:t> Αντιμετώπιση προβλημάτων γνώσης</a:t>
            </a:r>
          </a:p>
          <a:p>
            <a:pPr>
              <a:buClr>
                <a:schemeClr val="hlink"/>
              </a:buClr>
              <a:buFont typeface="Wingdings" pitchFamily="2" charset="2"/>
              <a:buChar char="Ø"/>
            </a:pPr>
            <a:r>
              <a:rPr lang="el-GR" sz="2000" b="0"/>
              <a:t> Εμπειρίες με βάση την ύλη, τις μεθόδους διδασκαλίας, οργάνωση του σχολείου</a:t>
            </a:r>
          </a:p>
          <a:p>
            <a:pPr>
              <a:buClr>
                <a:schemeClr val="hlink"/>
              </a:buClr>
              <a:buFont typeface="Wingdings" pitchFamily="2" charset="2"/>
              <a:buChar char="Ø"/>
            </a:pPr>
            <a:r>
              <a:rPr lang="el-GR" sz="2000" b="0"/>
              <a:t> Δάσκαλος = Διαλογή περιβάλλοντος προσφοράς Εμπειρίας με στόχο την ανάπτυξη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Text Box 4"/>
          <p:cNvSpPr txBox="1">
            <a:spLocks noChangeArrowheads="1"/>
          </p:cNvSpPr>
          <p:nvPr/>
        </p:nvSpPr>
        <p:spPr bwMode="auto">
          <a:xfrm>
            <a:off x="468313" y="549275"/>
            <a:ext cx="7343775" cy="366713"/>
          </a:xfrm>
          <a:prstGeom prst="rect">
            <a:avLst/>
          </a:prstGeom>
          <a:noFill/>
          <a:ln w="9525">
            <a:noFill/>
            <a:miter lim="800000"/>
            <a:headEnd/>
            <a:tailEnd/>
          </a:ln>
          <a:effectLst/>
        </p:spPr>
        <p:txBody>
          <a:bodyPr>
            <a:spAutoFit/>
          </a:bodyPr>
          <a:lstStyle/>
          <a:p>
            <a:pPr>
              <a:spcBef>
                <a:spcPct val="50000"/>
              </a:spcBef>
            </a:pPr>
            <a:endParaRPr lang="el-GR"/>
          </a:p>
        </p:txBody>
      </p:sp>
      <p:sp>
        <p:nvSpPr>
          <p:cNvPr id="198661" name="Text Box 5"/>
          <p:cNvSpPr txBox="1">
            <a:spLocks noChangeArrowheads="1"/>
          </p:cNvSpPr>
          <p:nvPr/>
        </p:nvSpPr>
        <p:spPr bwMode="auto">
          <a:xfrm>
            <a:off x="323850" y="260350"/>
            <a:ext cx="7416800" cy="396875"/>
          </a:xfrm>
          <a:prstGeom prst="rect">
            <a:avLst/>
          </a:prstGeom>
          <a:noFill/>
          <a:ln w="9525">
            <a:noFill/>
            <a:miter lim="800000"/>
            <a:headEnd/>
            <a:tailEnd/>
          </a:ln>
          <a:effectLst/>
        </p:spPr>
        <p:txBody>
          <a:bodyPr>
            <a:spAutoFit/>
          </a:bodyPr>
          <a:lstStyle/>
          <a:p>
            <a:pPr>
              <a:spcBef>
                <a:spcPct val="50000"/>
              </a:spcBef>
            </a:pPr>
            <a:r>
              <a:rPr lang="el-GR" sz="2000"/>
              <a:t>ΤΟ ΣΧΟΛΕΙΟ </a:t>
            </a:r>
            <a:r>
              <a:rPr lang="en-US" sz="2000"/>
              <a:t>DEWEY </a:t>
            </a:r>
            <a:r>
              <a:rPr lang="el-GR" sz="2000"/>
              <a:t>ΕΝΔΙΑΦΕΡΟΤΑΝ ΓΙΑ :</a:t>
            </a:r>
            <a:r>
              <a:rPr lang="el-GR"/>
              <a:t> </a:t>
            </a:r>
          </a:p>
        </p:txBody>
      </p:sp>
      <p:sp>
        <p:nvSpPr>
          <p:cNvPr id="198662" name="Text Box 6"/>
          <p:cNvSpPr txBox="1">
            <a:spLocks noChangeArrowheads="1"/>
          </p:cNvSpPr>
          <p:nvPr/>
        </p:nvSpPr>
        <p:spPr bwMode="auto">
          <a:xfrm>
            <a:off x="179388" y="836613"/>
            <a:ext cx="7920037" cy="2530475"/>
          </a:xfrm>
          <a:prstGeom prst="rect">
            <a:avLst/>
          </a:prstGeom>
          <a:noFill/>
          <a:ln w="9525">
            <a:noFill/>
            <a:miter lim="800000"/>
            <a:headEnd/>
            <a:tailEnd/>
          </a:ln>
          <a:effectLst/>
        </p:spPr>
        <p:txBody>
          <a:bodyPr>
            <a:spAutoFit/>
          </a:bodyPr>
          <a:lstStyle/>
          <a:p>
            <a:pPr>
              <a:spcBef>
                <a:spcPct val="50000"/>
              </a:spcBef>
              <a:buClr>
                <a:schemeClr val="hlink"/>
              </a:buClr>
              <a:buFont typeface="Wingdings" pitchFamily="2" charset="2"/>
              <a:buChar char="Ø"/>
            </a:pPr>
            <a:r>
              <a:rPr lang="el-GR" sz="2000" b="0"/>
              <a:t> Κοινές ενέργειες που αντιμετώπιζε το παιδί</a:t>
            </a:r>
          </a:p>
          <a:p>
            <a:pPr>
              <a:spcBef>
                <a:spcPct val="50000"/>
              </a:spcBef>
              <a:buClr>
                <a:schemeClr val="hlink"/>
              </a:buClr>
              <a:buFont typeface="Wingdings" pitchFamily="2" charset="2"/>
              <a:buChar char="Ø"/>
            </a:pPr>
            <a:r>
              <a:rPr lang="el-GR" sz="2000" b="0"/>
              <a:t> Βοήθεια παιδιού σε καθημερινά προβλήματα</a:t>
            </a:r>
          </a:p>
          <a:p>
            <a:pPr>
              <a:spcBef>
                <a:spcPct val="50000"/>
              </a:spcBef>
              <a:buClr>
                <a:schemeClr val="hlink"/>
              </a:buClr>
              <a:buFont typeface="Wingdings" pitchFamily="2" charset="2"/>
              <a:buChar char="Ø"/>
            </a:pPr>
            <a:r>
              <a:rPr lang="el-GR" sz="2000" b="0"/>
              <a:t> Μετάβαση παιδιού απ’ το σπίτι στο σχολείο = Εύκολη</a:t>
            </a:r>
          </a:p>
          <a:p>
            <a:pPr>
              <a:buClr>
                <a:schemeClr val="hlink"/>
              </a:buClr>
              <a:buFont typeface="Wingdings" pitchFamily="2" charset="2"/>
              <a:buChar char="Ø"/>
            </a:pPr>
            <a:r>
              <a:rPr lang="el-GR" sz="2000" b="0"/>
              <a:t> Εξελικτική ανασυγκρότηση της κοινωνίας</a:t>
            </a:r>
          </a:p>
          <a:p>
            <a:pPr>
              <a:buClr>
                <a:schemeClr val="hlink"/>
              </a:buClr>
              <a:buFont typeface="Wingdings" pitchFamily="2" charset="2"/>
              <a:buChar char="Ø"/>
            </a:pPr>
            <a:r>
              <a:rPr lang="el-GR" sz="2000" b="0"/>
              <a:t> Εξάλειψη βίας</a:t>
            </a:r>
          </a:p>
          <a:p>
            <a:pPr>
              <a:buClr>
                <a:schemeClr val="hlink"/>
              </a:buClr>
              <a:buFont typeface="Wingdings" pitchFamily="2" charset="2"/>
              <a:buChar char="Ø"/>
            </a:pPr>
            <a:r>
              <a:rPr lang="el-GR" sz="2000" b="0"/>
              <a:t> Οργάνωση σχολικής ζωής με βάση την κοινωνική ζωή =&gt; Σχολείο = κατοικία παιδιού</a:t>
            </a:r>
          </a:p>
        </p:txBody>
      </p:sp>
      <p:pic>
        <p:nvPicPr>
          <p:cNvPr id="198663" name="Picture 7" descr="5dewey_ap_slide"/>
          <p:cNvPicPr>
            <a:picLocks noChangeAspect="1" noChangeArrowheads="1"/>
          </p:cNvPicPr>
          <p:nvPr/>
        </p:nvPicPr>
        <p:blipFill>
          <a:blip r:embed="rId2" cstate="print"/>
          <a:srcRect/>
          <a:stretch>
            <a:fillRect/>
          </a:stretch>
        </p:blipFill>
        <p:spPr bwMode="auto">
          <a:xfrm>
            <a:off x="3132138" y="3573463"/>
            <a:ext cx="5616575" cy="302418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685" name="Picture 5" descr="dewey-john-young"/>
          <p:cNvPicPr>
            <a:picLocks noChangeAspect="1" noChangeArrowheads="1"/>
          </p:cNvPicPr>
          <p:nvPr/>
        </p:nvPicPr>
        <p:blipFill>
          <a:blip r:embed="rId2" cstate="print"/>
          <a:srcRect/>
          <a:stretch>
            <a:fillRect/>
          </a:stretch>
        </p:blipFill>
        <p:spPr bwMode="auto">
          <a:xfrm>
            <a:off x="5076825" y="3357563"/>
            <a:ext cx="3527425" cy="3284537"/>
          </a:xfrm>
          <a:prstGeom prst="rect">
            <a:avLst/>
          </a:prstGeom>
          <a:noFill/>
        </p:spPr>
      </p:pic>
      <p:sp>
        <p:nvSpPr>
          <p:cNvPr id="199686" name="Rectangle 6"/>
          <p:cNvSpPr>
            <a:spLocks noChangeArrowheads="1"/>
          </p:cNvSpPr>
          <p:nvPr/>
        </p:nvSpPr>
        <p:spPr bwMode="auto">
          <a:xfrm>
            <a:off x="395288" y="404813"/>
            <a:ext cx="4968875" cy="2835275"/>
          </a:xfrm>
          <a:prstGeom prst="rect">
            <a:avLst/>
          </a:prstGeom>
          <a:noFill/>
          <a:ln w="9525">
            <a:noFill/>
            <a:miter lim="800000"/>
            <a:headEnd/>
            <a:tailEnd/>
          </a:ln>
          <a:effectLst/>
        </p:spPr>
        <p:txBody>
          <a:bodyPr>
            <a:spAutoFit/>
          </a:bodyPr>
          <a:lstStyle/>
          <a:p>
            <a:pPr>
              <a:buClr>
                <a:schemeClr val="hlink"/>
              </a:buClr>
              <a:buFont typeface="Wingdings" pitchFamily="2" charset="2"/>
              <a:buChar char="Ø"/>
            </a:pPr>
            <a:r>
              <a:rPr lang="el-GR" b="0"/>
              <a:t> </a:t>
            </a:r>
            <a:r>
              <a:rPr lang="el-GR" sz="2000" b="0"/>
              <a:t>Μάθηση </a:t>
            </a:r>
            <a:r>
              <a:rPr lang="el-GR" b="0"/>
              <a:t>=&gt;</a:t>
            </a:r>
            <a:r>
              <a:rPr lang="el-GR" sz="2000" b="0"/>
              <a:t> Μέσω καθοδηγούμενης αυτενεργού δράσης , σεβασμού στις ιδιαιτερότητες κάθε μαθητή για έκφραση και δημιουργία</a:t>
            </a:r>
          </a:p>
          <a:p>
            <a:pPr>
              <a:buClr>
                <a:schemeClr val="hlink"/>
              </a:buClr>
              <a:buFont typeface="Wingdings" pitchFamily="2" charset="2"/>
              <a:buChar char="Ø"/>
            </a:pPr>
            <a:r>
              <a:rPr lang="el-GR" sz="2000" b="0"/>
              <a:t> Σχολείο = Συνεργασία, ομαδική εργασία, ενεργή συμμετοχή, διεύρυνση ανθρώπινης φύσης και κοινωνικής δικαιοσύνης</a:t>
            </a:r>
          </a:p>
          <a:p>
            <a:pPr>
              <a:buClr>
                <a:schemeClr val="hlink"/>
              </a:buClr>
              <a:buFont typeface="Wingdings" pitchFamily="2" charset="2"/>
              <a:buChar char="Ø"/>
            </a:pPr>
            <a:r>
              <a:rPr lang="el-GR" sz="2000" b="0"/>
              <a:t> Οργανική σχέση με κοινωνική ζωή, διασφάλιση δημοκρατικής κοινωνίας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6" name="Text Box 4"/>
          <p:cNvSpPr txBox="1">
            <a:spLocks noChangeArrowheads="1"/>
          </p:cNvSpPr>
          <p:nvPr/>
        </p:nvSpPr>
        <p:spPr bwMode="auto">
          <a:xfrm>
            <a:off x="755650" y="260350"/>
            <a:ext cx="6913563" cy="519113"/>
          </a:xfrm>
          <a:prstGeom prst="rect">
            <a:avLst/>
          </a:prstGeom>
          <a:noFill/>
          <a:ln w="9525">
            <a:noFill/>
            <a:miter lim="800000"/>
            <a:headEnd/>
            <a:tailEnd/>
          </a:ln>
          <a:effectLst/>
        </p:spPr>
        <p:txBody>
          <a:bodyPr>
            <a:spAutoFit/>
          </a:bodyPr>
          <a:lstStyle/>
          <a:p>
            <a:pPr>
              <a:spcBef>
                <a:spcPct val="50000"/>
              </a:spcBef>
            </a:pPr>
            <a:r>
              <a:rPr lang="el-GR" sz="2800">
                <a:solidFill>
                  <a:schemeClr val="hlink"/>
                </a:solidFill>
              </a:rPr>
              <a:t>                          ΤΑ ΕΡΓΑ ΤΟΥ </a:t>
            </a:r>
          </a:p>
        </p:txBody>
      </p:sp>
      <p:sp>
        <p:nvSpPr>
          <p:cNvPr id="207878" name="Text Box 6"/>
          <p:cNvSpPr txBox="1">
            <a:spLocks noChangeArrowheads="1"/>
          </p:cNvSpPr>
          <p:nvPr/>
        </p:nvSpPr>
        <p:spPr bwMode="auto">
          <a:xfrm>
            <a:off x="179388" y="1125538"/>
            <a:ext cx="8281987" cy="3444875"/>
          </a:xfrm>
          <a:prstGeom prst="rect">
            <a:avLst/>
          </a:prstGeom>
          <a:noFill/>
          <a:ln w="9525">
            <a:noFill/>
            <a:miter lim="800000"/>
            <a:headEnd/>
            <a:tailEnd/>
          </a:ln>
          <a:effectLst/>
        </p:spPr>
        <p:txBody>
          <a:bodyPr>
            <a:spAutoFit/>
          </a:bodyPr>
          <a:lstStyle/>
          <a:p>
            <a:r>
              <a:rPr lang="el-GR" sz="2000" b="0"/>
              <a:t>O </a:t>
            </a:r>
            <a:r>
              <a:rPr lang="en-US" sz="2000" b="0"/>
              <a:t>John Dewey </a:t>
            </a:r>
            <a:r>
              <a:rPr lang="el-GR" sz="2000" b="0"/>
              <a:t>έχει συγγράψει αρκετά έργα, όπου μερικά εξ αυτών έχουν μεταφραστεί και στην ελληνική γλώσσα</a:t>
            </a:r>
            <a:r>
              <a:rPr lang="en-US" sz="2000" b="0"/>
              <a:t>.</a:t>
            </a:r>
          </a:p>
          <a:p>
            <a:endParaRPr lang="el-GR" sz="2000" b="0"/>
          </a:p>
          <a:p>
            <a:r>
              <a:rPr lang="el-GR" sz="2000" b="0"/>
              <a:t>ΤΕΤΟΙΑ ΕΡΓΑ ΕΙΝΑΙ:</a:t>
            </a:r>
          </a:p>
          <a:p>
            <a:endParaRPr lang="el-GR" sz="2000" b="0"/>
          </a:p>
          <a:p>
            <a:pPr>
              <a:buClr>
                <a:schemeClr val="hlink"/>
              </a:buClr>
              <a:buFont typeface="Wingdings" pitchFamily="2" charset="2"/>
              <a:buChar char="Ø"/>
            </a:pPr>
            <a:r>
              <a:rPr lang="el-GR" sz="2000" b="0"/>
              <a:t> «Πώς σκεπτόμαστε» (1910)</a:t>
            </a:r>
          </a:p>
          <a:p>
            <a:pPr>
              <a:buClr>
                <a:schemeClr val="hlink"/>
              </a:buClr>
              <a:buFont typeface="Wingdings" pitchFamily="2" charset="2"/>
              <a:buChar char="Ø"/>
            </a:pPr>
            <a:r>
              <a:rPr lang="el-GR" sz="2000" b="0"/>
              <a:t> «Ανασυγκρότηση στη φιλοσοφία» (1920)</a:t>
            </a:r>
          </a:p>
          <a:p>
            <a:pPr>
              <a:buClr>
                <a:schemeClr val="hlink"/>
              </a:buClr>
              <a:buFont typeface="Wingdings" pitchFamily="2" charset="2"/>
              <a:buChar char="Ø"/>
            </a:pPr>
            <a:r>
              <a:rPr lang="el-GR" sz="2000" b="0"/>
              <a:t> «Δημοκρατία και εκπαίδευση» (1916)</a:t>
            </a:r>
          </a:p>
          <a:p>
            <a:pPr>
              <a:buClr>
                <a:schemeClr val="hlink"/>
              </a:buClr>
              <a:buFont typeface="Wingdings" pitchFamily="2" charset="2"/>
              <a:buChar char="Ø"/>
            </a:pPr>
            <a:r>
              <a:rPr lang="el-GR" sz="2000" b="0"/>
              <a:t> «Εμπειρία και φύση» (1925)</a:t>
            </a:r>
          </a:p>
          <a:p>
            <a:pPr>
              <a:buClr>
                <a:schemeClr val="hlink"/>
              </a:buClr>
              <a:buFont typeface="Wingdings" pitchFamily="2" charset="2"/>
              <a:buChar char="Ø"/>
            </a:pPr>
            <a:r>
              <a:rPr lang="el-GR" sz="2000" b="0"/>
              <a:t> «Λογική: η θεωρία της έρευνας» (1938)</a:t>
            </a:r>
          </a:p>
          <a:p>
            <a:pPr>
              <a:buClr>
                <a:schemeClr val="hlink"/>
              </a:buClr>
              <a:buFont typeface="Wingdings" pitchFamily="2" charset="2"/>
              <a:buChar char="Ø"/>
            </a:pPr>
            <a:r>
              <a:rPr lang="el-GR" sz="2000" b="0"/>
              <a:t> «Εμπειρία στην εκπαίδευση» (1938)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1972" name="Picture 4" descr="John-Dewey e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11973" name="Text Box 5"/>
          <p:cNvSpPr txBox="1">
            <a:spLocks noChangeArrowheads="1"/>
          </p:cNvSpPr>
          <p:nvPr/>
        </p:nvSpPr>
        <p:spPr bwMode="auto">
          <a:xfrm>
            <a:off x="395288" y="620713"/>
            <a:ext cx="4249737" cy="1006475"/>
          </a:xfrm>
          <a:prstGeom prst="rect">
            <a:avLst/>
          </a:prstGeom>
          <a:noFill/>
          <a:ln w="9525">
            <a:noFill/>
            <a:miter lim="800000"/>
            <a:headEnd/>
            <a:tailEnd/>
          </a:ln>
          <a:effectLst/>
        </p:spPr>
        <p:txBody>
          <a:bodyPr>
            <a:spAutoFit/>
          </a:bodyPr>
          <a:lstStyle/>
          <a:p>
            <a:pPr>
              <a:spcBef>
                <a:spcPct val="50000"/>
              </a:spcBef>
            </a:pPr>
            <a:r>
              <a:rPr lang="el-GR" sz="2000"/>
              <a:t>«Η εκπαίδευση είναι ένας τρόπος ζωής και όχι προετοιμασία για ένα μελλοντικό τρόπο ζωής»</a:t>
            </a:r>
          </a:p>
        </p:txBody>
      </p:sp>
      <p:sp>
        <p:nvSpPr>
          <p:cNvPr id="211975" name="Text Box 7"/>
          <p:cNvSpPr txBox="1">
            <a:spLocks noChangeArrowheads="1"/>
          </p:cNvSpPr>
          <p:nvPr/>
        </p:nvSpPr>
        <p:spPr bwMode="auto">
          <a:xfrm>
            <a:off x="395288" y="4292600"/>
            <a:ext cx="4608512" cy="2774950"/>
          </a:xfrm>
          <a:prstGeom prst="rect">
            <a:avLst/>
          </a:prstGeom>
          <a:noFill/>
          <a:ln w="9525">
            <a:noFill/>
            <a:miter lim="800000"/>
            <a:headEnd/>
            <a:tailEnd/>
          </a:ln>
          <a:effectLst/>
        </p:spPr>
        <p:txBody>
          <a:bodyPr>
            <a:spAutoFit/>
          </a:bodyPr>
          <a:lstStyle/>
          <a:p>
            <a:pPr>
              <a:spcBef>
                <a:spcPct val="50000"/>
              </a:spcBef>
            </a:pPr>
            <a:r>
              <a:rPr lang="el-GR" sz="2000"/>
              <a:t>«Οι στόχοι και τα ιδανικά που μας παρακινούν γεννιούνται από τη φαντασία μας. Δεν έχουν φτιαχτεί όμως από φανταστικά περιστατικά. Αποτελούνται από τα σκληρά συστατικά του κόσμου των εμπειριών, της φύσης και της κοινωνίας.»</a:t>
            </a:r>
            <a:br>
              <a:rPr lang="el-GR" sz="2000"/>
            </a:br>
            <a:br>
              <a:rPr lang="el-GR"/>
            </a:br>
            <a:endParaRPr lang="el-GR"/>
          </a:p>
        </p:txBody>
      </p:sp>
    </p:spTree>
  </p:cSld>
  <p:clrMapOvr>
    <a:masterClrMapping/>
  </p:clrMapOvr>
</p:sld>
</file>

<file path=ppt/theme/theme1.xml><?xml version="1.0" encoding="utf-8"?>
<a:theme xmlns:a="http://schemas.openxmlformats.org/drawingml/2006/main" name="Σχισμή">
  <a:themeElements>
    <a:clrScheme name="Σχισμή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Σχισμή">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Σχισμή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Σχισμή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Σχισμή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Σχισμή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Σχισμή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Σχισμή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Σχισμή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Σχισμή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Σχισμή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Δίκτυο">
  <a:themeElements>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324</TotalTime>
  <Words>601</Words>
  <Application>Microsoft Office PowerPoint</Application>
  <PresentationFormat>Προβολή στην οθόνη (4:3)</PresentationFormat>
  <Paragraphs>65</Paragraphs>
  <Slides>10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10</vt:i4>
      </vt:variant>
    </vt:vector>
  </HeadingPairs>
  <TitlesOfParts>
    <vt:vector size="16" baseType="lpstr">
      <vt:lpstr>Arial</vt:lpstr>
      <vt:lpstr>Tahoma</vt:lpstr>
      <vt:lpstr>Times New Roman</vt:lpstr>
      <vt:lpstr>Wingdings</vt:lpstr>
      <vt:lpstr>Σχισμή</vt:lpstr>
      <vt:lpstr>Δίκτυο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lib</dc:creator>
  <cp:lastModifiedBy>ΜΑΡΙΟΣ ΚΟΥΚΟΥΝΑΡΑΣ ΛΙΑΓΚΗΣ</cp:lastModifiedBy>
  <cp:revision>10</cp:revision>
  <dcterms:created xsi:type="dcterms:W3CDTF">2014-01-21T07:57:22Z</dcterms:created>
  <dcterms:modified xsi:type="dcterms:W3CDTF">2022-12-21T05:14:07Z</dcterms:modified>
</cp:coreProperties>
</file>