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96F31-5D49-4979-825B-C526AC403E66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2603C-3AB3-4360-AB38-A2005B9D4C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626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5A0D9351-28FC-427A-978C-E10669A9DA91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71221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0B829A4B-8D72-4DD3-B181-E8349A0339D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2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75195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50A8151D-63DA-4331-B9D0-A0DCF1CE46DD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69148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CEE36FA1-2F4D-4FCD-A6A3-9A3E7253CDC4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4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45645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0F275828-4CB2-4859-9F8D-29B9F822FBA4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5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05154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4528F57B-1B98-4813-A903-FC464D2FBC58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6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0468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E9ACA972-E16C-40F9-9D0F-3BCC05B58C5B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8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1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6788" cy="4810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02317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37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686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5567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8641" y="436366"/>
            <a:ext cx="10965119" cy="11406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783361" y="1735383"/>
            <a:ext cx="10487040" cy="3943134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C1E20-3F16-40B7-B35A-457684F01AF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036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110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072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32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219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792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023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08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809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5890-92E5-4B99-9746-560C15F6E0E2}" type="datetimeFigureOut">
              <a:rPr lang="el-GR" smtClean="0"/>
              <a:t>15/12/2021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87609-DF22-4868-86D4-4A8D5D9B90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147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049" y="489652"/>
            <a:ext cx="3201456" cy="1791548"/>
          </a:xfrm>
        </p:spPr>
        <p:txBody>
          <a:bodyPr>
            <a:norm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br>
              <a:rPr lang="el-GR" altLang="el-GR" sz="181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altLang="el-GR" sz="181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l-GR" altLang="el-GR" sz="1814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altLang="el-GR" sz="181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63305" y="865874"/>
            <a:ext cx="9635705" cy="4724043"/>
          </a:xfrm>
        </p:spPr>
        <p:txBody>
          <a:bodyPr vert="horz" lIns="91440" tIns="15023" rIns="91440" bIns="45720" rtlCol="0">
            <a:normAutofit/>
          </a:bodyPr>
          <a:lstStyle/>
          <a:p>
            <a:pPr marL="391729" indent="-290916" algn="ctr">
              <a:lnSpc>
                <a:spcPct val="80000"/>
              </a:lnSpc>
              <a:spcAft>
                <a:spcPts val="1270"/>
              </a:spcAft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l-GR" altLang="el-GR" sz="2540" b="1" dirty="0">
                <a:cs typeface="Times New Roman" panose="02020603050405020304" pitchFamily="18" charset="0"/>
              </a:rPr>
              <a:t>Η επίδραση των Θεωριών του </a:t>
            </a:r>
            <a:endParaRPr lang="en-US" altLang="el-GR" sz="2540" b="1" dirty="0">
              <a:cs typeface="Times New Roman" panose="02020603050405020304" pitchFamily="18" charset="0"/>
            </a:endParaRPr>
          </a:p>
          <a:p>
            <a:pPr marL="391729" indent="-290916" algn="ctr">
              <a:lnSpc>
                <a:spcPct val="80000"/>
              </a:lnSpc>
              <a:spcAft>
                <a:spcPts val="1270"/>
              </a:spcAft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l-GR" altLang="el-GR" sz="2540" b="1" dirty="0">
                <a:cs typeface="Times New Roman" panose="02020603050405020304" pitchFamily="18" charset="0"/>
              </a:rPr>
              <a:t>L</a:t>
            </a:r>
            <a:r>
              <a:rPr lang="en-US" altLang="el-GR" sz="2540" b="1" dirty="0" err="1">
                <a:cs typeface="Times New Roman" panose="02020603050405020304" pitchFamily="18" charset="0"/>
              </a:rPr>
              <a:t>ev</a:t>
            </a:r>
            <a:r>
              <a:rPr lang="en-US" altLang="el-GR" sz="2540" b="1" dirty="0">
                <a:cs typeface="Times New Roman" panose="02020603050405020304" pitchFamily="18" charset="0"/>
              </a:rPr>
              <a:t> </a:t>
            </a:r>
            <a:r>
              <a:rPr lang="el-GR" altLang="el-GR" sz="2540" b="1" dirty="0" err="1">
                <a:cs typeface="Times New Roman" panose="02020603050405020304" pitchFamily="18" charset="0"/>
              </a:rPr>
              <a:t>Vygotsky</a:t>
            </a:r>
            <a:r>
              <a:rPr lang="el-GR" altLang="el-GR" sz="2540" b="1" dirty="0">
                <a:cs typeface="Times New Roman" panose="02020603050405020304" pitchFamily="18" charset="0"/>
              </a:rPr>
              <a:t> (1896-1934)</a:t>
            </a:r>
          </a:p>
          <a:p>
            <a:pPr marL="391729" indent="-290916" algn="ctr">
              <a:lnSpc>
                <a:spcPct val="80000"/>
              </a:lnSpc>
              <a:spcAft>
                <a:spcPts val="1270"/>
              </a:spcAft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l-GR" altLang="el-GR" sz="2540" b="1" dirty="0">
                <a:cs typeface="Times New Roman" panose="02020603050405020304" pitchFamily="18" charset="0"/>
              </a:rPr>
              <a:t>στις Επιστήμες της Παιδαγωγικής</a:t>
            </a:r>
          </a:p>
          <a:p>
            <a:pPr marL="391729" indent="-290916" algn="ctr">
              <a:lnSpc>
                <a:spcPct val="80000"/>
              </a:lnSpc>
              <a:spcAft>
                <a:spcPts val="1270"/>
              </a:spcAft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l-GR" altLang="el-GR" sz="2540" b="1" dirty="0">
                <a:cs typeface="Times New Roman" panose="02020603050405020304" pitchFamily="18" charset="0"/>
              </a:rPr>
              <a:t>και στην Εκπαίδευση</a:t>
            </a:r>
            <a:endParaRPr lang="el-GR" altLang="el-GR" sz="1814" dirty="0"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1505" y="3726611"/>
            <a:ext cx="5909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Μάριος Κουκουνάρας </a:t>
            </a:r>
            <a:r>
              <a:rPr lang="el-GR" dirty="0" err="1"/>
              <a:t>Λιάγκης</a:t>
            </a:r>
            <a:endParaRPr lang="el-GR" dirty="0"/>
          </a:p>
          <a:p>
            <a:r>
              <a:rPr lang="el-GR" dirty="0"/>
              <a:t>Αναπληρωτής Καθηγητής, ΕΚΠΑ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49" y="630267"/>
            <a:ext cx="3048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781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8253" y="209639"/>
            <a:ext cx="10515600" cy="1325563"/>
          </a:xfrm>
        </p:spPr>
        <p:txBody>
          <a:bodyPr>
            <a:normAutofit/>
          </a:bodyPr>
          <a:lstStyle/>
          <a:p>
            <a:pPr eaLnBrk="1"/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Επίδραση </a:t>
            </a:r>
            <a:r>
              <a:rPr lang="en-US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Vygotsky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Παιδαγωγική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044" y="1535202"/>
            <a:ext cx="11611155" cy="5107138"/>
          </a:xfrm>
        </p:spPr>
        <p:txBody>
          <a:bodyPr>
            <a:noAutofit/>
          </a:bodyPr>
          <a:lstStyle/>
          <a:p>
            <a:pPr eaLnBrk="1">
              <a:buFont typeface="Times New Roman" pitchFamily="18" charset="0"/>
              <a:buChar char="•"/>
            </a:pPr>
            <a:r>
              <a:rPr lang="el-GR" altLang="el-GR" sz="3200" dirty="0">
                <a:cs typeface="Times New Roman" panose="02020603050405020304" pitchFamily="18" charset="0"/>
              </a:rPr>
              <a:t>Η θεωρία του </a:t>
            </a:r>
            <a:r>
              <a:rPr lang="en-US" altLang="el-GR" sz="3200" dirty="0">
                <a:cs typeface="Times New Roman" panose="02020603050405020304" pitchFamily="18" charset="0"/>
              </a:rPr>
              <a:t>Vygotsky </a:t>
            </a:r>
            <a:r>
              <a:rPr lang="el-GR" altLang="el-GR" sz="3200" dirty="0">
                <a:cs typeface="Times New Roman" panose="02020603050405020304" pitchFamily="18" charset="0"/>
              </a:rPr>
              <a:t>προτείνει ένα σχολείο με ευκαιρίες για κοινωνικές αλληλεπιδράσεις και επαφή με τα συμβολικά συστήματα (γλώσσα, κουλτούρα, τέχνη)- «ψυχολογικά εργαλεία».</a:t>
            </a:r>
          </a:p>
          <a:p>
            <a:pPr eaLnBrk="1">
              <a:buFont typeface="Times New Roman" pitchFamily="18" charset="0"/>
              <a:buChar char="•"/>
            </a:pPr>
            <a:r>
              <a:rPr lang="el-GR" altLang="el-GR" sz="3200" dirty="0">
                <a:cs typeface="Times New Roman" panose="02020603050405020304" pitchFamily="18" charset="0"/>
              </a:rPr>
              <a:t>Η μάθηση αποτελεί μια συγκρουσιακή διαδικασία των </a:t>
            </a:r>
            <a:r>
              <a:rPr lang="el-GR" altLang="el-GR" sz="3200" dirty="0" err="1">
                <a:cs typeface="Times New Roman" panose="02020603050405020304" pitchFamily="18" charset="0"/>
              </a:rPr>
              <a:t>προϋπαρχουσών</a:t>
            </a:r>
            <a:r>
              <a:rPr lang="el-GR" altLang="el-GR" sz="3200" dirty="0">
                <a:cs typeface="Times New Roman" panose="02020603050405020304" pitchFamily="18" charset="0"/>
              </a:rPr>
              <a:t> γνώσεων, ιδεών, αντιλήψεων του μαθητή με τις νέες από το σχολείο και σύνθεση αυτών- «γνωστική σύγκρουση» -αναγνώριση της διαφοράς κατανόησης σε σχέση με άλλους.</a:t>
            </a:r>
          </a:p>
          <a:p>
            <a:pPr eaLnBrk="1">
              <a:buFont typeface="Times New Roman" pitchFamily="18" charset="0"/>
              <a:buChar char="•"/>
            </a:pPr>
            <a:r>
              <a:rPr lang="el-GR" altLang="el-GR" sz="3200" dirty="0">
                <a:cs typeface="Times New Roman" panose="02020603050405020304" pitchFamily="18" charset="0"/>
              </a:rPr>
              <a:t>Ο δάσκαλος καλείται να λειτουργεί ως δημιουργός «πλαισίου στήριξης» για τον κάθε μαθητή και ως διαμεσολαβητής στη διαπραγμάτευση της μάθησης.</a:t>
            </a:r>
          </a:p>
        </p:txBody>
      </p:sp>
    </p:spTree>
    <p:extLst>
      <p:ext uri="{BB962C8B-B14F-4D97-AF65-F5344CB8AC3E}">
        <p14:creationId xmlns:p14="http://schemas.microsoft.com/office/powerpoint/2010/main" val="249807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3362" y="106332"/>
            <a:ext cx="10515600" cy="1325563"/>
          </a:xfrm>
        </p:spPr>
        <p:txBody>
          <a:bodyPr>
            <a:normAutofit/>
          </a:bodyPr>
          <a:lstStyle/>
          <a:p>
            <a:pPr eaLnBrk="1"/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καλής εφαρμογής </a:t>
            </a:r>
            <a:br>
              <a:rPr lang="en-US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θεωρίας </a:t>
            </a:r>
            <a:r>
              <a:rPr lang="en-US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Vygotsky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 σχολείο </a:t>
            </a:r>
            <a:r>
              <a:rPr lang="en-US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l-GR" alt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706" y="1825625"/>
            <a:ext cx="10862094" cy="4351338"/>
          </a:xfrm>
        </p:spPr>
        <p:txBody>
          <a:bodyPr>
            <a:noAutofit/>
          </a:bodyPr>
          <a:lstStyle/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η συμμετοχή των μαθητών στο μάθημα</a:t>
            </a:r>
          </a:p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η ομαδική συνεργασία αδύναμων και προχωρημένων μαθητών</a:t>
            </a:r>
          </a:p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οι δημιουργικοί συνδυασμοί ομάδων με διαφορετικά </a:t>
            </a:r>
            <a:r>
              <a:rPr lang="el-GR" altLang="el-GR" sz="3200" dirty="0" err="1">
                <a:cs typeface="Times New Roman" panose="02020603050405020304" pitchFamily="18" charset="0"/>
              </a:rPr>
              <a:t>κοινωνικο</a:t>
            </a:r>
            <a:r>
              <a:rPr lang="el-GR" altLang="el-GR" sz="3200" dirty="0">
                <a:cs typeface="Times New Roman" panose="02020603050405020304" pitchFamily="18" charset="0"/>
              </a:rPr>
              <a:t>-πολιτισμικά χαρακτηριστικά των μαθητών που συμμετέχουν</a:t>
            </a:r>
          </a:p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οι εξωσχολικές δραστηριότητες</a:t>
            </a:r>
          </a:p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η </a:t>
            </a:r>
            <a:r>
              <a:rPr lang="el-GR" altLang="el-GR" sz="3200" dirty="0" err="1">
                <a:cs typeface="Times New Roman" panose="02020603050405020304" pitchFamily="18" charset="0"/>
              </a:rPr>
              <a:t>αλληλοδιδασκαλία</a:t>
            </a:r>
            <a:endParaRPr lang="el-GR" altLang="el-GR" sz="3200" dirty="0">
              <a:cs typeface="Times New Roman" panose="02020603050405020304" pitchFamily="18" charset="0"/>
            </a:endParaRPr>
          </a:p>
          <a:p>
            <a:pPr eaLnBrk="1"/>
            <a:r>
              <a:rPr lang="el-GR" altLang="el-GR" sz="3200" dirty="0" err="1">
                <a:cs typeface="Times New Roman" panose="02020603050405020304" pitchFamily="18" charset="0"/>
              </a:rPr>
              <a:t>ομαδοσυνεργατική</a:t>
            </a:r>
            <a:r>
              <a:rPr lang="el-GR" altLang="el-GR" sz="3200" dirty="0">
                <a:cs typeface="Times New Roman" panose="02020603050405020304" pitchFamily="18" charset="0"/>
              </a:rPr>
              <a:t> διδασκαλία </a:t>
            </a:r>
          </a:p>
        </p:txBody>
      </p:sp>
    </p:spTree>
    <p:extLst>
      <p:ext uri="{BB962C8B-B14F-4D97-AF65-F5344CB8AC3E}">
        <p14:creationId xmlns:p14="http://schemas.microsoft.com/office/powerpoint/2010/main" val="2604876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l-GR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Παραδείγματα καλής εφαρμογής </a:t>
            </a:r>
            <a:br>
              <a:rPr lang="en-US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θεωρίας </a:t>
            </a:r>
            <a:r>
              <a:rPr lang="en-US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Vygotsky</a:t>
            </a:r>
            <a:r>
              <a:rPr lang="el-GR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 στο σχολείο </a:t>
            </a:r>
            <a:r>
              <a:rPr lang="en-US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altLang="el-GR" sz="254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64815"/>
            <a:ext cx="9062808" cy="4074188"/>
          </a:xfrm>
        </p:spPr>
        <p:txBody>
          <a:bodyPr/>
          <a:lstStyle/>
          <a:p>
            <a:pPr eaLnBrk="1"/>
            <a:endParaRPr lang="el-GR" altLang="el-GR" sz="2540" dirty="0">
              <a:cs typeface="Times New Roman" panose="02020603050405020304" pitchFamily="18" charset="0"/>
            </a:endParaRPr>
          </a:p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η υποβοήθηση των μαθητών στη λύση προβλημάτων και στην ανάπτυξη προβληματισμών </a:t>
            </a:r>
          </a:p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η εξατομικευμένη υποστήριξη των μαθητών</a:t>
            </a:r>
          </a:p>
          <a:p>
            <a:pPr eaLnBrk="1"/>
            <a:r>
              <a:rPr lang="el-GR" altLang="el-GR" sz="3200" dirty="0">
                <a:cs typeface="Times New Roman" panose="02020603050405020304" pitchFamily="18" charset="0"/>
              </a:rPr>
              <a:t>ο προσωπικός χαρακτήρας της εκπαίδευσης μέσα από τη σχέση δασκάλου-μαθητή</a:t>
            </a:r>
          </a:p>
        </p:txBody>
      </p:sp>
    </p:spTree>
    <p:extLst>
      <p:ext uri="{BB962C8B-B14F-4D97-AF65-F5344CB8AC3E}">
        <p14:creationId xmlns:p14="http://schemas.microsoft.com/office/powerpoint/2010/main" val="166323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202202" y="463729"/>
            <a:ext cx="4049705" cy="940419"/>
          </a:xfrm>
        </p:spPr>
        <p:txBody>
          <a:bodyPr/>
          <a:lstStyle/>
          <a:p>
            <a:pPr>
              <a:lnSpc>
                <a:spcPct val="102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Βιογραφικά Στοιχεία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7585" y="1503518"/>
            <a:ext cx="11326483" cy="4702094"/>
          </a:xfrm>
        </p:spPr>
        <p:txBody>
          <a:bodyPr>
            <a:noAutofit/>
          </a:bodyPr>
          <a:lstStyle/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latin typeface="Calibri" panose="020F0502020204030204" pitchFamily="34" charset="0"/>
              </a:rPr>
              <a:t> </a:t>
            </a:r>
            <a:r>
              <a:rPr lang="el-GR" altLang="el-GR" dirty="0">
                <a:cs typeface="Times New Roman" panose="02020603050405020304" pitchFamily="18" charset="0"/>
              </a:rPr>
              <a:t>Ο σοβιετικός ψυχολόγος </a:t>
            </a:r>
            <a:r>
              <a:rPr lang="el-GR" altLang="el-GR" dirty="0" err="1">
                <a:cs typeface="Times New Roman" panose="02020603050405020304" pitchFamily="18" charset="0"/>
              </a:rPr>
              <a:t>Lev</a:t>
            </a:r>
            <a:r>
              <a:rPr lang="el-GR" altLang="el-GR" dirty="0">
                <a:cs typeface="Times New Roman" panose="02020603050405020304" pitchFamily="18" charset="0"/>
              </a:rPr>
              <a:t> </a:t>
            </a:r>
            <a:r>
              <a:rPr lang="el-GR" altLang="el-GR" dirty="0" err="1">
                <a:cs typeface="Times New Roman" panose="02020603050405020304" pitchFamily="18" charset="0"/>
              </a:rPr>
              <a:t>Semenovich</a:t>
            </a:r>
            <a:r>
              <a:rPr lang="el-GR" altLang="el-GR" dirty="0">
                <a:cs typeface="Times New Roman" panose="02020603050405020304" pitchFamily="18" charset="0"/>
              </a:rPr>
              <a:t> </a:t>
            </a:r>
            <a:r>
              <a:rPr lang="el-GR" altLang="el-GR" dirty="0" err="1">
                <a:cs typeface="Times New Roman" panose="02020603050405020304" pitchFamily="18" charset="0"/>
              </a:rPr>
              <a:t>Vygotsky</a:t>
            </a:r>
            <a:r>
              <a:rPr lang="el-GR" altLang="el-GR" dirty="0">
                <a:cs typeface="Times New Roman" panose="02020603050405020304" pitchFamily="18" charset="0"/>
              </a:rPr>
              <a:t> (1896-1934) επεκτάθηκε στους χώρους της γλωσσολογίας, των κοινωνικών επιστημών, της παιδαγωγικής, της ψυχολογίας, της φιλοσοφίας και της τέχνης.</a:t>
            </a:r>
          </a:p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Ανέπτυξε την εξαιρετικά καινοτόμο ερευνά του στις δεκαετίες 1920 και του 1930.</a:t>
            </a:r>
          </a:p>
          <a:p>
            <a:pPr marL="309639" indent="-308199">
              <a:buSzPct val="45000"/>
              <a:buNone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	Οι θεωρίες του άρχισαν να </a:t>
            </a:r>
            <a:r>
              <a:rPr lang="el-GR" altLang="el-GR" dirty="0" err="1">
                <a:cs typeface="Times New Roman" panose="02020603050405020304" pitchFamily="18" charset="0"/>
              </a:rPr>
              <a:t>μελετούνται</a:t>
            </a:r>
            <a:r>
              <a:rPr lang="el-GR" altLang="el-GR" dirty="0">
                <a:cs typeface="Times New Roman" panose="02020603050405020304" pitchFamily="18" charset="0"/>
              </a:rPr>
              <a:t> πολύ αργότερα κατά τη δεκαετία του 1960 λόγω:</a:t>
            </a:r>
          </a:p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της μετάφρασης στην αγγλική γλώσσα.</a:t>
            </a:r>
          </a:p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της ακαδημαϊκής αλληλεπίδρασης μεταξύ Δύσης και της πρώην Σοβιετικής Ένωσης.</a:t>
            </a:r>
          </a:p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του εκπαιδευτικού προσανατολισμού του ίδιου του </a:t>
            </a:r>
            <a:r>
              <a:rPr lang="el-GR" altLang="el-GR" dirty="0" err="1">
                <a:cs typeface="Times New Roman" panose="02020603050405020304" pitchFamily="18" charset="0"/>
              </a:rPr>
              <a:t>Vygotsky</a:t>
            </a:r>
            <a:r>
              <a:rPr lang="el-GR" altLang="el-GR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66178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22185" y="341477"/>
            <a:ext cx="8229024" cy="1144920"/>
          </a:xfrm>
        </p:spPr>
        <p:txBody>
          <a:bodyPr>
            <a:norm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Κοινωνικός Κονστρουκτιβισμός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9948" y="1735383"/>
            <a:ext cx="9541582" cy="4114512"/>
          </a:xfrm>
        </p:spPr>
        <p:txBody>
          <a:bodyPr vert="horz" lIns="91440" tIns="0" rIns="91440" bIns="45720" rtlCol="0">
            <a:normAutofit/>
          </a:bodyPr>
          <a:lstStyle/>
          <a:p>
            <a:pPr marL="194425" indent="-194425">
              <a:lnSpc>
                <a:spcPct val="102000"/>
              </a:lnSpc>
              <a:buSzPct val="45000"/>
              <a:buFont typeface="Wingdings" panose="05000000000000000000" pitchFamily="2" charset="2"/>
              <a:buChar char=""/>
              <a:tabLst>
                <a:tab pos="194425" algn="l"/>
                <a:tab pos="289477" algn="l"/>
                <a:tab pos="697047" algn="l"/>
                <a:tab pos="1104619" algn="l"/>
                <a:tab pos="1512189" algn="l"/>
                <a:tab pos="1919760" algn="l"/>
                <a:tab pos="2327331" algn="l"/>
                <a:tab pos="2734902" algn="l"/>
                <a:tab pos="3142473" algn="l"/>
                <a:tab pos="3550044" algn="l"/>
                <a:tab pos="3957615" algn="l"/>
                <a:tab pos="4365186" algn="l"/>
                <a:tab pos="4772757" algn="l"/>
                <a:tab pos="5180328" algn="l"/>
                <a:tab pos="5587898" algn="l"/>
                <a:tab pos="5995470" algn="l"/>
                <a:tab pos="6403040" algn="l"/>
                <a:tab pos="6810612" algn="l"/>
                <a:tab pos="7218182" algn="l"/>
                <a:tab pos="7625754" algn="l"/>
                <a:tab pos="8033324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Ο </a:t>
            </a:r>
            <a:r>
              <a:rPr lang="el-GR" altLang="el-GR" sz="3200" dirty="0" err="1">
                <a:cs typeface="Times New Roman" panose="02020603050405020304" pitchFamily="18" charset="0"/>
              </a:rPr>
              <a:t>Vygotsky</a:t>
            </a:r>
            <a:r>
              <a:rPr lang="el-GR" altLang="el-GR" sz="3200" dirty="0">
                <a:cs typeface="Times New Roman" panose="02020603050405020304" pitchFamily="18" charset="0"/>
              </a:rPr>
              <a:t> υπήρξε θεμελιωτής του Κοινωνικού Κονστρουκτιβισμού (Social </a:t>
            </a:r>
            <a:r>
              <a:rPr lang="el-GR" altLang="el-GR" sz="3200" dirty="0" err="1">
                <a:cs typeface="Times New Roman" panose="02020603050405020304" pitchFamily="18" charset="0"/>
              </a:rPr>
              <a:t>Constructivism</a:t>
            </a:r>
            <a:r>
              <a:rPr lang="el-GR" altLang="el-GR" sz="3200" dirty="0">
                <a:cs typeface="Times New Roman" panose="02020603050405020304" pitchFamily="18" charset="0"/>
              </a:rPr>
              <a:t>).</a:t>
            </a:r>
          </a:p>
          <a:p>
            <a:pPr marL="194425" indent="-194425">
              <a:lnSpc>
                <a:spcPct val="102000"/>
              </a:lnSpc>
              <a:buSzPct val="45000"/>
              <a:buFont typeface="Wingdings" panose="05000000000000000000" pitchFamily="2" charset="2"/>
              <a:buChar char=""/>
              <a:tabLst>
                <a:tab pos="194425" algn="l"/>
                <a:tab pos="289477" algn="l"/>
                <a:tab pos="697047" algn="l"/>
                <a:tab pos="1104619" algn="l"/>
                <a:tab pos="1512189" algn="l"/>
                <a:tab pos="1919760" algn="l"/>
                <a:tab pos="2327331" algn="l"/>
                <a:tab pos="2734902" algn="l"/>
                <a:tab pos="3142473" algn="l"/>
                <a:tab pos="3550044" algn="l"/>
                <a:tab pos="3957615" algn="l"/>
                <a:tab pos="4365186" algn="l"/>
                <a:tab pos="4772757" algn="l"/>
                <a:tab pos="5180328" algn="l"/>
                <a:tab pos="5587898" algn="l"/>
                <a:tab pos="5995470" algn="l"/>
                <a:tab pos="6403040" algn="l"/>
                <a:tab pos="6810612" algn="l"/>
                <a:tab pos="7218182" algn="l"/>
                <a:tab pos="7625754" algn="l"/>
                <a:tab pos="8033324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Τόνισε πως ο ρόλος του κοινωνικού πλαισίου έχει μεγάλη σημασία για τη γνωσιακή ανάπτυξη του ατόμου.</a:t>
            </a:r>
          </a:p>
          <a:p>
            <a:pPr marL="194425" indent="-194425">
              <a:lnSpc>
                <a:spcPct val="102000"/>
              </a:lnSpc>
              <a:buSzPct val="45000"/>
              <a:buFont typeface="Wingdings" panose="05000000000000000000" pitchFamily="2" charset="2"/>
              <a:buChar char=""/>
              <a:tabLst>
                <a:tab pos="194425" algn="l"/>
                <a:tab pos="289477" algn="l"/>
                <a:tab pos="697047" algn="l"/>
                <a:tab pos="1104619" algn="l"/>
                <a:tab pos="1512189" algn="l"/>
                <a:tab pos="1919760" algn="l"/>
                <a:tab pos="2327331" algn="l"/>
                <a:tab pos="2734902" algn="l"/>
                <a:tab pos="3142473" algn="l"/>
                <a:tab pos="3550044" algn="l"/>
                <a:tab pos="3957615" algn="l"/>
                <a:tab pos="4365186" algn="l"/>
                <a:tab pos="4772757" algn="l"/>
                <a:tab pos="5180328" algn="l"/>
                <a:tab pos="5587898" algn="l"/>
                <a:tab pos="5995470" algn="l"/>
                <a:tab pos="6403040" algn="l"/>
                <a:tab pos="6810612" algn="l"/>
                <a:tab pos="7218182" algn="l"/>
                <a:tab pos="7625754" algn="l"/>
                <a:tab pos="8033324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Μέσα από την αλληλεπίδραση με το κοινωνικό πλαίσιο το άτομο γνωρίζει τον κόσμο και </a:t>
            </a:r>
            <a:r>
              <a:rPr lang="el-GR" altLang="el-GR" sz="3200" dirty="0" err="1">
                <a:cs typeface="Times New Roman" panose="02020603050405020304" pitchFamily="18" charset="0"/>
              </a:rPr>
              <a:t>οικοδομεί</a:t>
            </a:r>
            <a:r>
              <a:rPr lang="el-GR" altLang="el-GR" sz="3200" dirty="0">
                <a:cs typeface="Times New Roman" panose="02020603050405020304" pitchFamily="18" charset="0"/>
              </a:rPr>
              <a:t> τη γνώση.</a:t>
            </a:r>
          </a:p>
          <a:p>
            <a:pPr marL="194425" indent="-194425">
              <a:lnSpc>
                <a:spcPct val="102000"/>
              </a:lnSpc>
              <a:buSzPct val="45000"/>
              <a:buNone/>
              <a:tabLst>
                <a:tab pos="194425" algn="l"/>
                <a:tab pos="289477" algn="l"/>
                <a:tab pos="697047" algn="l"/>
                <a:tab pos="1104619" algn="l"/>
                <a:tab pos="1512189" algn="l"/>
                <a:tab pos="1919760" algn="l"/>
                <a:tab pos="2327331" algn="l"/>
                <a:tab pos="2734902" algn="l"/>
                <a:tab pos="3142473" algn="l"/>
                <a:tab pos="3550044" algn="l"/>
                <a:tab pos="3957615" algn="l"/>
                <a:tab pos="4365186" algn="l"/>
                <a:tab pos="4772757" algn="l"/>
                <a:tab pos="5180328" algn="l"/>
                <a:tab pos="5587898" algn="l"/>
                <a:tab pos="5995470" algn="l"/>
                <a:tab pos="6403040" algn="l"/>
                <a:tab pos="6810612" algn="l"/>
                <a:tab pos="7218182" algn="l"/>
                <a:tab pos="7625754" algn="l"/>
                <a:tab pos="8033324" algn="l"/>
              </a:tabLst>
            </a:pPr>
            <a:endParaRPr lang="el-GR" altLang="el-GR" sz="254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98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654320" y="281092"/>
            <a:ext cx="6738517" cy="1144920"/>
          </a:xfrm>
        </p:spPr>
        <p:txBody>
          <a:bodyPr>
            <a:norm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Κοινωνικο</a:t>
            </a:r>
            <a:r>
              <a:rPr lang="el-GR" alt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-πολιτισμική Θεωρία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4838" y="1535202"/>
            <a:ext cx="10834777" cy="4637287"/>
          </a:xfrm>
        </p:spPr>
        <p:txBody>
          <a:bodyPr>
            <a:noAutofit/>
          </a:bodyPr>
          <a:lstStyle/>
          <a:p>
            <a:pPr marL="506943" indent="-505504">
              <a:spcAft>
                <a:spcPct val="60000"/>
              </a:spcAft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Δίνει έμφαση στον τρόπο με τον οποίο η νοητική ανάπτυξη είναι κοινωνικά αμφίδρομη διαδικασία. Το παιδί δρα απέναντι σε ένα πρόσωπο (γονέας, συγγενής) και το πρόσωπο αυτό αντιδρά προς το παιδί, δημιουργώντας από κοινού μια αλληλεπίδραση.</a:t>
            </a:r>
          </a:p>
          <a:p>
            <a:pPr marL="506943" indent="-505504">
              <a:buSzPct val="45000"/>
              <a:buFont typeface="Wingdings" panose="05000000000000000000" pitchFamily="2" charset="2"/>
              <a:buChar char=""/>
              <a:tabLst>
                <a:tab pos="506943" algn="l"/>
                <a:tab pos="601995" algn="l"/>
                <a:tab pos="1009567" algn="l"/>
                <a:tab pos="1417137" algn="l"/>
                <a:tab pos="1824709" algn="l"/>
                <a:tab pos="2232279" algn="l"/>
                <a:tab pos="2639850" algn="l"/>
                <a:tab pos="3047421" algn="l"/>
                <a:tab pos="3454992" algn="l"/>
                <a:tab pos="3862563" algn="l"/>
                <a:tab pos="4270134" algn="l"/>
                <a:tab pos="4677705" algn="l"/>
                <a:tab pos="5085276" algn="l"/>
                <a:tab pos="5492847" algn="l"/>
                <a:tab pos="5900418" algn="l"/>
                <a:tab pos="6307988" algn="l"/>
                <a:tab pos="6715560" algn="l"/>
                <a:tab pos="7123130" algn="l"/>
                <a:tab pos="7530702" algn="l"/>
                <a:tab pos="7938272" algn="l"/>
                <a:tab pos="8345844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Τα παιδιά καταλαβαίνουν τον κόσμο μέσα από τα μάτια των γονιών τους και την αλληλεπίδραση μαζί τους και μέσα από αυτή τη διαδικασία γνωρίζουν τον κόσμο, επικοινωνούν και αναπτύσσονται. </a:t>
            </a:r>
          </a:p>
        </p:txBody>
      </p:sp>
    </p:spTree>
    <p:extLst>
      <p:ext uri="{BB962C8B-B14F-4D97-AF65-F5344CB8AC3E}">
        <p14:creationId xmlns:p14="http://schemas.microsoft.com/office/powerpoint/2010/main" val="1755181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29729" y="436367"/>
            <a:ext cx="9577904" cy="114348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Θεωρία για τη γλώσσα και την ανάπτυξη του παιδιού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9729" y="1735383"/>
            <a:ext cx="9350359" cy="3946014"/>
          </a:xfrm>
        </p:spPr>
        <p:txBody>
          <a:bodyPr>
            <a:normAutofit/>
          </a:bodyPr>
          <a:lstStyle/>
          <a:p>
            <a:pPr marL="406131" indent="-5761">
              <a:buNone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600" dirty="0">
                <a:cs typeface="Times New Roman" panose="02020603050405020304" pitchFamily="18" charset="0"/>
              </a:rPr>
              <a:t>Η γλώσσα εξυπηρετεί δύο βασικούς στόχους:</a:t>
            </a:r>
          </a:p>
          <a:p>
            <a:pPr marL="406131" indent="-5761">
              <a:buSzPct val="45000"/>
              <a:buFont typeface="Wingdings" panose="05000000000000000000" pitchFamily="2" charset="2"/>
              <a:buChar char=""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600" dirty="0">
                <a:cs typeface="Times New Roman" panose="02020603050405020304" pitchFamily="18" charset="0"/>
              </a:rPr>
              <a:t> την επικοινωνία</a:t>
            </a:r>
          </a:p>
          <a:p>
            <a:pPr marL="406131" indent="-5761">
              <a:buSzPct val="45000"/>
              <a:buFont typeface="Wingdings" panose="05000000000000000000" pitchFamily="2" charset="2"/>
              <a:buChar char=""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600" dirty="0">
                <a:cs typeface="Times New Roman" panose="02020603050405020304" pitchFamily="18" charset="0"/>
              </a:rPr>
              <a:t> την εσωτερική τακτοποίηση των σκέψεων</a:t>
            </a:r>
          </a:p>
          <a:p>
            <a:pPr marL="406131" indent="-5761">
              <a:buSzPct val="45000"/>
              <a:buNone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600" dirty="0">
                <a:cs typeface="Times New Roman" panose="02020603050405020304" pitchFamily="18" charset="0"/>
              </a:rPr>
              <a:t>Η γλώσσα και η σκέψη αναπτύσσονται ανεξάρτητα και στη συνέχεια καταλήγουν σε αμοιβαία αλληλεπίδραση.</a:t>
            </a:r>
          </a:p>
          <a:p>
            <a:pPr marL="406131" indent="-5761">
              <a:buSzPct val="45000"/>
              <a:buNone/>
              <a:tabLst>
                <a:tab pos="40037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endParaRPr lang="el-GR" altLang="el-GR" sz="254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18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35921" y="375982"/>
            <a:ext cx="8227583" cy="740238"/>
          </a:xfrm>
        </p:spPr>
        <p:txBody>
          <a:bodyPr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Στάδια ανάπτυξης (1)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7033" y="1271654"/>
            <a:ext cx="11248845" cy="5194625"/>
          </a:xfrm>
        </p:spPr>
        <p:txBody>
          <a:bodyPr>
            <a:normAutofit/>
          </a:bodyPr>
          <a:lstStyle/>
          <a:p>
            <a:pPr indent="-308199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b="1" dirty="0">
                <a:cs typeface="Times New Roman" panose="02020603050405020304" pitchFamily="18" charset="0"/>
              </a:rPr>
              <a:t>Στάδιο πρώτο</a:t>
            </a:r>
            <a:r>
              <a:rPr lang="el-GR" altLang="el-GR" dirty="0">
                <a:cs typeface="Times New Roman" panose="02020603050405020304" pitchFamily="18" charset="0"/>
              </a:rPr>
              <a:t>:</a:t>
            </a:r>
          </a:p>
          <a:p>
            <a:pPr indent="-308199">
              <a:buSzPct val="45000"/>
              <a:buFont typeface="Wingdings" panose="05000000000000000000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Σκέψη και γλώσσα δεν σχετίζονται.</a:t>
            </a:r>
          </a:p>
          <a:p>
            <a:pPr indent="-308199">
              <a:spcAft>
                <a:spcPct val="60000"/>
              </a:spcAft>
              <a:buSzPct val="45000"/>
              <a:buFont typeface="Wingdings" panose="05000000000000000000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Η ικανότητα χρήσης της γλώσσας για την έκφραση των σκέψεων δεν είναι αναγκαία (</a:t>
            </a:r>
            <a:r>
              <a:rPr lang="el-GR" altLang="el-GR" dirty="0" err="1">
                <a:cs typeface="Times New Roman" panose="02020603050405020304" pitchFamily="18" charset="0"/>
              </a:rPr>
              <a:t>προγλωσσική</a:t>
            </a:r>
            <a:r>
              <a:rPr lang="el-GR" altLang="el-GR" dirty="0">
                <a:cs typeface="Times New Roman" panose="02020603050405020304" pitchFamily="18" charset="0"/>
              </a:rPr>
              <a:t> σκέψη).</a:t>
            </a:r>
          </a:p>
          <a:p>
            <a:pPr indent="-308199">
              <a:buSzPct val="45000"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b="1" dirty="0">
                <a:cs typeface="Times New Roman" panose="02020603050405020304" pitchFamily="18" charset="0"/>
              </a:rPr>
              <a:t>Στάδιο δεύτερο</a:t>
            </a:r>
            <a:r>
              <a:rPr lang="el-GR" altLang="el-GR" dirty="0">
                <a:cs typeface="Times New Roman" panose="02020603050405020304" pitchFamily="18" charset="0"/>
              </a:rPr>
              <a:t>:</a:t>
            </a:r>
          </a:p>
          <a:p>
            <a:pPr indent="-308199">
              <a:buSzPct val="45000"/>
              <a:buFont typeface="Wingdings" panose="05000000000000000000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Η γλώσσα και η σκέψη αρχίζουν να σχετίζονται.</a:t>
            </a:r>
          </a:p>
          <a:p>
            <a:pPr indent="-308199">
              <a:buSzPct val="45000"/>
              <a:buFont typeface="Wingdings" panose="05000000000000000000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Το παιδί στην ηλικία των 2-6 ετών συνηθίζει να μιλά με τον εαυτό του (εγωκεντρική ομιλία)</a:t>
            </a:r>
          </a:p>
          <a:p>
            <a:pPr indent="-308199">
              <a:buSzPct val="45000"/>
              <a:buFont typeface="Wingdings" panose="05000000000000000000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dirty="0">
                <a:cs typeface="Times New Roman" panose="02020603050405020304" pitchFamily="18" charset="0"/>
              </a:rPr>
              <a:t> Η γλώσσα εξυπηρετεί την εσωτερική και εξωτερική λειτουργία του παιδιού.</a:t>
            </a:r>
          </a:p>
        </p:txBody>
      </p:sp>
    </p:spTree>
    <p:extLst>
      <p:ext uri="{BB962C8B-B14F-4D97-AF65-F5344CB8AC3E}">
        <p14:creationId xmlns:p14="http://schemas.microsoft.com/office/powerpoint/2010/main" val="2502933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83" y="554460"/>
            <a:ext cx="9851069" cy="849689"/>
          </a:xfrm>
        </p:spPr>
        <p:txBody>
          <a:bodyPr/>
          <a:lstStyle/>
          <a:p>
            <a:pPr eaLnBrk="1"/>
            <a:r>
              <a:rPr lang="el-GR" altLang="el-GR" sz="2540" b="1">
                <a:latin typeface="Times New Roman" panose="02020603050405020304" pitchFamily="18" charset="0"/>
                <a:cs typeface="Times New Roman" panose="02020603050405020304" pitchFamily="18" charset="0"/>
              </a:rPr>
              <a:t>Στάδια ανάπτυξης (2)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9361"/>
            <a:ext cx="11060502" cy="4351338"/>
          </a:xfrm>
        </p:spPr>
        <p:txBody>
          <a:bodyPr>
            <a:normAutofit/>
          </a:bodyPr>
          <a:lstStyle/>
          <a:p>
            <a:pPr eaLnBrk="1">
              <a:buClrTx/>
              <a:buSzPct val="45000"/>
              <a:buFontTx/>
              <a:buNone/>
            </a:pPr>
            <a:r>
              <a:rPr lang="el-GR" altLang="el-GR" sz="3200" b="1" dirty="0">
                <a:cs typeface="Times New Roman" panose="02020603050405020304" pitchFamily="18" charset="0"/>
              </a:rPr>
              <a:t>Στάδιο τρίτο</a:t>
            </a:r>
            <a:r>
              <a:rPr lang="el-GR" altLang="el-GR" sz="3200" dirty="0">
                <a:cs typeface="Times New Roman" panose="02020603050405020304" pitchFamily="18" charset="0"/>
              </a:rPr>
              <a:t>:</a:t>
            </a:r>
          </a:p>
          <a:p>
            <a:pPr eaLnBrk="1">
              <a:buSzPct val="45000"/>
              <a:buFont typeface="Wingdings" panose="05000000000000000000" pitchFamily="2" charset="2"/>
              <a:buChar char=""/>
            </a:pPr>
            <a:r>
              <a:rPr lang="el-GR" altLang="el-GR" sz="3200" dirty="0">
                <a:cs typeface="Times New Roman" panose="02020603050405020304" pitchFamily="18" charset="0"/>
              </a:rPr>
              <a:t>Το παιδί στην ηλικία των επτά ετών μπορεί να ελέγχει την εσωτερική και εξωτερική λειτουργία της γλώσσας του.</a:t>
            </a:r>
          </a:p>
          <a:p>
            <a:pPr eaLnBrk="1">
              <a:buSzPct val="45000"/>
              <a:buFont typeface="Wingdings" panose="05000000000000000000" pitchFamily="2" charset="2"/>
              <a:buChar char=""/>
            </a:pPr>
            <a:r>
              <a:rPr lang="el-GR" altLang="el-GR" sz="3200" dirty="0">
                <a:cs typeface="Times New Roman" panose="02020603050405020304" pitchFamily="18" charset="0"/>
              </a:rPr>
              <a:t>Η εγωκεντρική ομιλία έχει γίνει εσωτερική και βοηθά ώστε το παιδί να τακτοποιεί τις σκέψεις του.</a:t>
            </a:r>
          </a:p>
          <a:p>
            <a:pPr eaLnBrk="1">
              <a:buSzPct val="45000"/>
              <a:buFont typeface="Wingdings" panose="05000000000000000000" pitchFamily="2" charset="2"/>
              <a:buChar char=""/>
            </a:pPr>
            <a:r>
              <a:rPr lang="el-GR" altLang="el-GR" sz="3200" dirty="0">
                <a:cs typeface="Times New Roman" panose="02020603050405020304" pitchFamily="18" charset="0"/>
              </a:rPr>
              <a:t>Η εξωτερική λειτουργία συντελεί στην εξωτερίκευση των σκέψεων και καθιστά δυνατή την αποτελεσματική κοινωνική επικοινωνία.</a:t>
            </a:r>
          </a:p>
          <a:p>
            <a:pPr eaLnBrk="1"/>
            <a:endParaRPr lang="el-GR" altLang="el-GR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2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22185" y="306971"/>
            <a:ext cx="8227583" cy="114348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l-GR" alt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Ζώνη επικείμενης ανάπτυξης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0936" y="1735383"/>
            <a:ext cx="9609152" cy="3946014"/>
          </a:xfrm>
        </p:spPr>
        <p:txBody>
          <a:bodyPr>
            <a:noAutofit/>
          </a:bodyPr>
          <a:lstStyle/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Η προώθηση της διδασκαλίας ως το σημείο που μπορεί να φτάσει το παιδί με τη βοήθεια και την καθοδήγηση ενός ενηλίκου ή ενός πιο προχωρημένου συνομηλίκου.</a:t>
            </a:r>
          </a:p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 Η ΖΕΑ είναι το σημείο στο οποίο φτάνει το παιδί και αποτελεί το άκρο των δυνατοτήτων του.</a:t>
            </a:r>
          </a:p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 Η Ζώνη της επικείμενης ανάπτυξης διαφέρει από παιδί σε παιδί.</a:t>
            </a:r>
          </a:p>
          <a:p>
            <a:pPr marL="309639" indent="-308199">
              <a:buSzPct val="45000"/>
              <a:buFont typeface="Wingdings" panose="05000000000000000000" pitchFamily="2" charset="2"/>
              <a:buChar char=""/>
              <a:tabLst>
                <a:tab pos="309639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068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l-GR" altLang="el-GR" sz="3200" dirty="0">
                <a:cs typeface="Times New Roman" panose="02020603050405020304" pitchFamily="18" charset="0"/>
              </a:rPr>
              <a:t> Η Ζώνη της επικείμενης ανάπτυξης δεν είναι σταθερή.</a:t>
            </a:r>
          </a:p>
        </p:txBody>
      </p:sp>
    </p:spTree>
    <p:extLst>
      <p:ext uri="{BB962C8B-B14F-4D97-AF65-F5344CB8AC3E}">
        <p14:creationId xmlns:p14="http://schemas.microsoft.com/office/powerpoint/2010/main" val="3901208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95223" y="436367"/>
            <a:ext cx="9609529" cy="509814"/>
          </a:xfrm>
        </p:spPr>
        <p:txBody>
          <a:bodyPr/>
          <a:lstStyle/>
          <a:p>
            <a:pPr eaLnBrk="1"/>
            <a:r>
              <a:rPr lang="el-GR" altLang="el-GR" sz="2540" b="1" dirty="0"/>
              <a:t>Διάλογος </a:t>
            </a:r>
            <a:r>
              <a:rPr lang="en-US" altLang="el-GR" sz="2540" b="1" dirty="0"/>
              <a:t>Piaget-Vygotsky</a:t>
            </a:r>
            <a:r>
              <a:rPr lang="el-GR" altLang="el-GR" sz="2540" b="1" dirty="0"/>
              <a:t> (γνωστικός και κοινωνικός κονστρουκτιβισμός</a:t>
            </a:r>
          </a:p>
        </p:txBody>
      </p:sp>
      <p:graphicFrame>
        <p:nvGraphicFramePr>
          <p:cNvPr id="39982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028168"/>
              </p:ext>
            </p:extLst>
          </p:nvPr>
        </p:nvGraphicFramePr>
        <p:xfrm>
          <a:off x="733245" y="1021440"/>
          <a:ext cx="11222965" cy="5836560"/>
        </p:xfrm>
        <a:graphic>
          <a:graphicData uri="http://schemas.openxmlformats.org/drawingml/2006/table">
            <a:tbl>
              <a:tblPr/>
              <a:tblGrid>
                <a:gridCol w="5479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2293">
                <a:tc>
                  <a:txBody>
                    <a:bodyPr/>
                    <a:lstStyle/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AutoNum type="arabicParenR"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γνωστικός κονστρουκτιβισμός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2) βαρύνουσα σημασία της ανάπτυξης ο βιολογικός παράγοντας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προηγείται το άτομο, έπεται η κοινωνία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η ανάπτυξη προηγείται της μάθησης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4) ο εκπαιδευτικός ως </a:t>
                      </a:r>
                      <a:r>
                        <a:rPr kumimoji="0" lang="el-GR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διευκολυντής</a:t>
                      </a: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 της μάθησης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5) η γνώση προχωρά βαθμιαία, χτίζεται</a:t>
                      </a:r>
                    </a:p>
                  </a:txBody>
                  <a:tcPr marL="82953" marR="82953" marT="41476" marB="414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AutoNum type="arabicParenR"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κοινωνικός κονστρουκτιβισμός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2) βαρύνουσα σημασία της ανάπτυξης ο κοινωνικός παράγοντας 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προηγείται η κοινωνία, έπεται το άτομο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3) η μάθηση προηγείται της ανάπτυξης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4) ο εκπαιδευτικός ως διαμεσολαβητής της μάθησης</a:t>
                      </a:r>
                    </a:p>
                    <a:p>
                      <a:pPr marL="533400" marR="0" lvl="0" indent="-533400" algn="l" defTabSz="449263" rtl="0" eaLnBrk="1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5) η γνώση προχωρά βαθμιαία, χτίζεται</a:t>
                      </a:r>
                    </a:p>
                  </a:txBody>
                  <a:tcPr marL="82953" marR="82953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50013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765</Words>
  <Application>Microsoft Office PowerPoint</Application>
  <PresentationFormat>Ευρεία οθόνη</PresentationFormat>
  <Paragraphs>80</Paragraphs>
  <Slides>12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Θέμα του Office</vt:lpstr>
      <vt:lpstr>   </vt:lpstr>
      <vt:lpstr>Βιογραφικά Στοιχεία</vt:lpstr>
      <vt:lpstr>Κοινωνικός Κονστρουκτιβισμός</vt:lpstr>
      <vt:lpstr>Κοινωνικο-πολιτισμική Θεωρία</vt:lpstr>
      <vt:lpstr>Θεωρία για τη γλώσσα και την ανάπτυξη του παιδιού</vt:lpstr>
      <vt:lpstr>Στάδια ανάπτυξης (1)</vt:lpstr>
      <vt:lpstr>Στάδια ανάπτυξης (2)</vt:lpstr>
      <vt:lpstr>Ζώνη επικείμενης ανάπτυξης</vt:lpstr>
      <vt:lpstr>Διάλογος Piaget-Vygotsky (γνωστικός και κοινωνικός κονστρουκτιβισμός</vt:lpstr>
      <vt:lpstr>Επίδραση Vygotsky στην Παιδαγωγική</vt:lpstr>
      <vt:lpstr>Παραδείγματα καλής εφαρμογής  θεωρίας Vygotsky στο σχολείο (1)</vt:lpstr>
      <vt:lpstr>Παραδείγματα καλής εφαρμογής  θεωρίας Vygotsky στο σχολείο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Noone</dc:creator>
  <cp:lastModifiedBy>ΜΑΡΙΟΣ ΚΟΥΚΟΥΝΑΡΑΣ ΛΙΑΓΚΗΣ</cp:lastModifiedBy>
  <cp:revision>5</cp:revision>
  <dcterms:created xsi:type="dcterms:W3CDTF">2019-12-16T05:47:17Z</dcterms:created>
  <dcterms:modified xsi:type="dcterms:W3CDTF">2021-12-15T06:11:07Z</dcterms:modified>
</cp:coreProperties>
</file>