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76" autoAdjust="0"/>
    <p:restoredTop sz="94660"/>
  </p:normalViewPr>
  <p:slideViewPr>
    <p:cSldViewPr snapToGrid="0">
      <p:cViewPr varScale="1">
        <p:scale>
          <a:sx n="51" d="100"/>
          <a:sy n="51" d="100"/>
        </p:scale>
        <p:origin x="84" y="13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l-GR"/>
              <a:t>Στυλ κύριου υπότιτλου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523740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275890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8892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12681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70949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905115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10353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211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140095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2627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l-GR"/>
              <a:t>Στυλ κύριου τίτλου</a:t>
            </a:r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l-GR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7868422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/>
              <a:t>Στυλ κύριου τίτλου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/>
              <a:t>Στυλ υποδείγματος κειμένου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F7B950-45EC-48A8-AC35-46E173D98E43}" type="datetimeFigureOut">
              <a:rPr lang="el-GR" smtClean="0"/>
              <a:t>15/12/2021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85E8B3-036E-4AF2-8372-644AE18B3C85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6249100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/>
              <a:t>Ανάλυση της επεξεργασίας πληροφοριών</a:t>
            </a: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l-GR" dirty="0"/>
              <a:t>Μάριος Κουκουνάρας </a:t>
            </a:r>
            <a:r>
              <a:rPr lang="el-GR" dirty="0" err="1"/>
              <a:t>Λιάγκης</a:t>
            </a:r>
            <a:endParaRPr lang="el-GR" dirty="0"/>
          </a:p>
          <a:p>
            <a:r>
              <a:rPr lang="el-GR" dirty="0"/>
              <a:t>Αναπληρωτής Καθηγητής, ΕΚΠΑ</a:t>
            </a:r>
          </a:p>
        </p:txBody>
      </p:sp>
    </p:spTree>
    <p:extLst>
      <p:ext uri="{BB962C8B-B14F-4D97-AF65-F5344CB8AC3E}">
        <p14:creationId xmlns:p14="http://schemas.microsoft.com/office/powerpoint/2010/main" val="32940287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710022" y="365125"/>
            <a:ext cx="3027872" cy="1325563"/>
          </a:xfrm>
        </p:spPr>
        <p:txBody>
          <a:bodyPr/>
          <a:lstStyle/>
          <a:p>
            <a:r>
              <a:rPr lang="el-GR" dirty="0"/>
              <a:t>Αντίληψη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5057" y="1805736"/>
            <a:ext cx="4134030" cy="4227139"/>
          </a:xfrm>
        </p:spPr>
      </p:pic>
      <p:sp>
        <p:nvSpPr>
          <p:cNvPr id="5" name="TextBox 4"/>
          <p:cNvSpPr txBox="1"/>
          <p:nvPr/>
        </p:nvSpPr>
        <p:spPr>
          <a:xfrm>
            <a:off x="4710022" y="1164134"/>
            <a:ext cx="7263442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/>
              <a:t>Το πρώτο μέρος του μηχανισμού επεξεργασίας των πληροφοριών. Αφορά την ερμηνεία από τον εγκέφαλο των σημάτων που λαμβάνονται από τις αισθήσεις.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Το τι αναμένουμε να δούμε επηρεάζει το τι βλέπουμε στην πραγματικότητα (</a:t>
            </a:r>
            <a:r>
              <a:rPr lang="en-US" sz="2800" dirty="0" err="1"/>
              <a:t>Neisser</a:t>
            </a:r>
            <a:r>
              <a:rPr lang="en-US" sz="2800" dirty="0"/>
              <a:t>, 1976)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«αντιληπτικό σύνολο»=έχουμε τη προδιάθεση να αντιλαμβανόμαστε κάτι με ένα συγκεκριμένο τρόπο       επηρεάζει τη μάθηση.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l-GR" sz="2800" dirty="0"/>
              <a:t>Η συναισθηματική κατάσταση μπορεί να επισπεύσει το αντιληπτικό σύνολο. </a:t>
            </a:r>
          </a:p>
        </p:txBody>
      </p:sp>
      <p:sp>
        <p:nvSpPr>
          <p:cNvPr id="3" name="Βέλος: Δεξιό 2">
            <a:extLst>
              <a:ext uri="{FF2B5EF4-FFF2-40B4-BE49-F238E27FC236}">
                <a16:creationId xmlns:a16="http://schemas.microsoft.com/office/drawing/2014/main" id="{07BAB004-A820-43FC-ABD4-39AF70BEEC8A}"/>
              </a:ext>
            </a:extLst>
          </p:cNvPr>
          <p:cNvSpPr/>
          <p:nvPr/>
        </p:nvSpPr>
        <p:spPr>
          <a:xfrm>
            <a:off x="8187655" y="5226341"/>
            <a:ext cx="310393" cy="159391"/>
          </a:xfrm>
          <a:prstGeom prst="rightArrow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125711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</a:t>
            </a:r>
          </a:p>
        </p:txBody>
      </p:sp>
      <p:pic>
        <p:nvPicPr>
          <p:cNvPr id="4" name="Θέση περιεχομένου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981362" y="1690687"/>
            <a:ext cx="8552337" cy="4805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63568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Προσοχή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/>
              <a:t>Η προσοχή στηρίζεται στα ερεθίσματα που δέχεται ο άνθρωπος, τα οποία φιλτράρονται επιλεκτικά λόγω της περιορισμένης ικανότητας της βραχυπρόθεσμης μνήμης να αναλύει τα εισερχόμενα μηνύματα-Το «φαινόμενο της διακοπής»=το επίπεδο οικειότητας καθορίζει τη δυνατότητα διακοπής.</a:t>
            </a:r>
          </a:p>
          <a:p>
            <a:pPr marL="0" indent="0">
              <a:buNone/>
            </a:pPr>
            <a:r>
              <a:rPr lang="el-GR" dirty="0"/>
              <a:t>Στα περιβάλλοντα μάθησης η προσοχή των μικρότερων παιδιών αποσπάται ευκολότερα-φαινόμενο τυχαίας μάθησης=προσοχή στο υλικό και τον τρόπο διδασκαλίας.</a:t>
            </a:r>
          </a:p>
        </p:txBody>
      </p:sp>
    </p:spTree>
    <p:extLst>
      <p:ext uri="{BB962C8B-B14F-4D97-AF65-F5344CB8AC3E}">
        <p14:creationId xmlns:p14="http://schemas.microsoft.com/office/powerpoint/2010/main" val="415820976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03771" y="63200"/>
            <a:ext cx="10515600" cy="1325563"/>
          </a:xfrm>
        </p:spPr>
        <p:txBody>
          <a:bodyPr/>
          <a:lstStyle/>
          <a:p>
            <a:r>
              <a:rPr lang="el-GR" dirty="0"/>
              <a:t>Μνήμη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569343" y="1138688"/>
            <a:ext cx="10784457" cy="5581290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l-GR" dirty="0"/>
              <a:t>Παρακαλώ να θυμόμαστε τα παρακάτω 16 πρωταρχικά χαρακτηριστικά της προσωπικότητας που προσδιόρισε ο </a:t>
            </a:r>
            <a:r>
              <a:rPr lang="el-GR" dirty="0" err="1"/>
              <a:t>Raymond</a:t>
            </a:r>
            <a:r>
              <a:rPr lang="el-GR" dirty="0"/>
              <a:t> </a:t>
            </a:r>
            <a:r>
              <a:rPr lang="el-GR" dirty="0" err="1"/>
              <a:t>Cattell</a:t>
            </a:r>
            <a:r>
              <a:rPr lang="el-GR" dirty="0"/>
              <a:t> (1905-1998) :</a:t>
            </a:r>
          </a:p>
          <a:p>
            <a:pPr marL="0" indent="0">
              <a:buNone/>
            </a:pPr>
            <a:r>
              <a:rPr lang="el-GR" dirty="0"/>
              <a:t>εξωστρέφεια – εγκαρδιότητα</a:t>
            </a:r>
          </a:p>
          <a:p>
            <a:pPr marL="0" indent="0">
              <a:buNone/>
            </a:pPr>
            <a:r>
              <a:rPr lang="el-GR" dirty="0"/>
              <a:t>ικανότητα αφαιρετικής σκέψης</a:t>
            </a:r>
          </a:p>
          <a:p>
            <a:pPr marL="0" indent="0">
              <a:buNone/>
            </a:pPr>
            <a:r>
              <a:rPr lang="el-GR" dirty="0"/>
              <a:t>συναισθηματική σταθερότητα</a:t>
            </a:r>
          </a:p>
          <a:p>
            <a:pPr marL="0" indent="0">
              <a:buNone/>
            </a:pPr>
            <a:r>
              <a:rPr lang="el-GR" dirty="0" err="1"/>
              <a:t>κυριαρχικότητα</a:t>
            </a:r>
            <a:endParaRPr lang="el-GR" dirty="0"/>
          </a:p>
          <a:p>
            <a:pPr marL="0" indent="0">
              <a:buNone/>
            </a:pPr>
            <a:r>
              <a:rPr lang="el-GR" dirty="0"/>
              <a:t>διαχυτικότητα</a:t>
            </a:r>
          </a:p>
          <a:p>
            <a:pPr marL="0" indent="0">
              <a:buNone/>
            </a:pPr>
            <a:r>
              <a:rPr lang="el-GR" dirty="0"/>
              <a:t>συμμόρφωση με τους κανόνες</a:t>
            </a:r>
          </a:p>
          <a:p>
            <a:pPr marL="0" indent="0">
              <a:buNone/>
            </a:pPr>
            <a:r>
              <a:rPr lang="el-GR" dirty="0"/>
              <a:t>τόλμη</a:t>
            </a:r>
          </a:p>
          <a:p>
            <a:pPr marL="0" indent="0">
              <a:buNone/>
            </a:pPr>
            <a:r>
              <a:rPr lang="el-GR" dirty="0"/>
              <a:t>ρεαλισμός</a:t>
            </a:r>
          </a:p>
          <a:p>
            <a:pPr marL="0" indent="0">
              <a:buNone/>
            </a:pPr>
            <a:r>
              <a:rPr lang="el-GR" dirty="0"/>
              <a:t>εμπιστοσύνη στους άλλους</a:t>
            </a:r>
          </a:p>
          <a:p>
            <a:pPr marL="0" indent="0">
              <a:buNone/>
            </a:pPr>
            <a:r>
              <a:rPr lang="el-GR" dirty="0"/>
              <a:t>επινοητικότητα</a:t>
            </a:r>
          </a:p>
          <a:p>
            <a:pPr marL="0" indent="0">
              <a:buNone/>
            </a:pPr>
            <a:r>
              <a:rPr lang="el-GR" dirty="0"/>
              <a:t>κοινωνική επιδεξιότητα</a:t>
            </a:r>
          </a:p>
          <a:p>
            <a:pPr marL="0" indent="0">
              <a:buNone/>
            </a:pPr>
            <a:r>
              <a:rPr lang="el-GR" dirty="0"/>
              <a:t>αυτοπεποίθηση</a:t>
            </a:r>
          </a:p>
          <a:p>
            <a:pPr marL="0" indent="0">
              <a:buNone/>
            </a:pPr>
            <a:r>
              <a:rPr lang="el-GR" dirty="0"/>
              <a:t>ριζοσπαστικότητα</a:t>
            </a:r>
          </a:p>
          <a:p>
            <a:pPr marL="0" indent="0">
              <a:buNone/>
            </a:pPr>
            <a:r>
              <a:rPr lang="el-GR" dirty="0"/>
              <a:t>αυτάρκεια</a:t>
            </a:r>
          </a:p>
          <a:p>
            <a:pPr marL="0" indent="0">
              <a:buNone/>
            </a:pPr>
            <a:r>
              <a:rPr lang="el-GR" dirty="0"/>
              <a:t>πειθαρχία</a:t>
            </a:r>
          </a:p>
          <a:p>
            <a:pPr marL="0" indent="0">
              <a:buNone/>
            </a:pPr>
            <a:r>
              <a:rPr lang="el-GR" dirty="0"/>
              <a:t>επίπεδο έντασης </a:t>
            </a:r>
          </a:p>
        </p:txBody>
      </p:sp>
    </p:spTree>
    <p:extLst>
      <p:ext uri="{BB962C8B-B14F-4D97-AF65-F5344CB8AC3E}">
        <p14:creationId xmlns:p14="http://schemas.microsoft.com/office/powerpoint/2010/main" val="41280643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838200" y="158091"/>
            <a:ext cx="10515600" cy="833947"/>
          </a:xfrm>
        </p:spPr>
        <p:txBody>
          <a:bodyPr/>
          <a:lstStyle/>
          <a:p>
            <a:r>
              <a:rPr lang="el-GR" dirty="0"/>
              <a:t>Μνήμη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838200" y="1052423"/>
            <a:ext cx="10515600" cy="512454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l-GR" dirty="0"/>
              <a:t>Βραχυπρόθεσμη (ανάλυση των εισερχόμενων αισθήσεων) και μακροπρόθεσμη μνήμη (αποθήκευση οργανωμένων ή αφηρημένων ιδεών)</a:t>
            </a:r>
          </a:p>
          <a:p>
            <a:pPr marL="0" indent="0">
              <a:buNone/>
            </a:pPr>
            <a:r>
              <a:rPr lang="el-GR" dirty="0"/>
              <a:t>Ανακαλούμε τα πρώτα και τελευταία σύνολα στοιχείων=η ανάκληση μεταγενέστερων πληροφοριών είναι δυσκολότερη όταν έχει προηγηθεί ανάκληση προγενέστερων πληροφοριών.</a:t>
            </a:r>
          </a:p>
          <a:p>
            <a:pPr marL="0" indent="0">
              <a:buNone/>
            </a:pPr>
            <a:r>
              <a:rPr lang="el-GR" dirty="0"/>
              <a:t>Το στοιχείο που καθορίζει τον βαθμό μονιμότητας είναι το επίπεδο επεξεργασίας (</a:t>
            </a:r>
            <a:r>
              <a:rPr lang="en-US" dirty="0"/>
              <a:t>Craik &amp; Lockhart, </a:t>
            </a:r>
            <a:r>
              <a:rPr lang="el-GR" dirty="0"/>
              <a:t>1972)</a:t>
            </a:r>
          </a:p>
          <a:p>
            <a:pPr marL="0" indent="0">
              <a:buNone/>
            </a:pPr>
            <a:r>
              <a:rPr lang="el-GR" dirty="0"/>
              <a:t>Θυμόμαστε έως και επτά στοιχεία πληροφοριών, συν-πλην δύο (</a:t>
            </a:r>
            <a:r>
              <a:rPr lang="en-US" dirty="0"/>
              <a:t>Miller, 1956).</a:t>
            </a:r>
          </a:p>
          <a:p>
            <a:pPr marL="0" indent="0">
              <a:buNone/>
            </a:pPr>
            <a:r>
              <a:rPr lang="en-US" dirty="0"/>
              <a:t>H  </a:t>
            </a:r>
            <a:r>
              <a:rPr lang="el-GR" dirty="0"/>
              <a:t>ανάκτηση των νεότερων πληροφοριών μπορεί να επηρεαστεί από την ομοιότητά τους με πληροφορίες που έχουν αποθηκευτεί νωρίτερα </a:t>
            </a:r>
            <a:r>
              <a:rPr lang="en-US" dirty="0"/>
              <a:t>(Long, et.al. 2011)</a:t>
            </a:r>
          </a:p>
          <a:p>
            <a:pPr marL="0" indent="0">
              <a:buNone/>
            </a:pPr>
            <a:r>
              <a:rPr lang="el-GR" dirty="0"/>
              <a:t>Επεισοδιακή και σημασιολογική μνήμη (</a:t>
            </a:r>
            <a:r>
              <a:rPr lang="en-US" dirty="0" err="1"/>
              <a:t>Tulving</a:t>
            </a:r>
            <a:r>
              <a:rPr lang="en-US"/>
              <a:t>, 1972)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55021213"/>
      </p:ext>
    </p:extLst>
  </p:cSld>
  <p:clrMapOvr>
    <a:masterClrMapping/>
  </p:clrMapOvr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</TotalTime>
  <Words>296</Words>
  <Application>Microsoft Office PowerPoint</Application>
  <PresentationFormat>Ευρεία οθόνη</PresentationFormat>
  <Paragraphs>37</Paragraphs>
  <Slides>6</Slides>
  <Notes>0</Notes>
  <HiddenSlides>0</HiddenSlides>
  <MMClips>0</MMClips>
  <ScaleCrop>false</ScaleCrop>
  <HeadingPairs>
    <vt:vector size="6" baseType="variant">
      <vt:variant>
        <vt:lpstr>Γραμματοσειρές που χρησιμοποιούνται</vt:lpstr>
      </vt:variant>
      <vt:variant>
        <vt:i4>3</vt:i4>
      </vt:variant>
      <vt:variant>
        <vt:lpstr>Θέμα</vt:lpstr>
      </vt:variant>
      <vt:variant>
        <vt:i4>1</vt:i4>
      </vt:variant>
      <vt:variant>
        <vt:lpstr>Τίτλοι διαφανειών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Θέμα του Office</vt:lpstr>
      <vt:lpstr>Ανάλυση της επεξεργασίας πληροφοριών</vt:lpstr>
      <vt:lpstr>Αντίληψη</vt:lpstr>
      <vt:lpstr>Προσοχή</vt:lpstr>
      <vt:lpstr>Προσοχή</vt:lpstr>
      <vt:lpstr>Μνήμη</vt:lpstr>
      <vt:lpstr>Μνήμη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Ανάλυση της επεξεργασίας πληροφοριών</dc:title>
  <dc:creator>Noone</dc:creator>
  <cp:lastModifiedBy>ΜΑΡΙΟΣ ΚΟΥΚΟΥΝΑΡΑΣ ΛΙΑΓΚΗΣ</cp:lastModifiedBy>
  <cp:revision>8</cp:revision>
  <dcterms:created xsi:type="dcterms:W3CDTF">2019-12-16T04:51:57Z</dcterms:created>
  <dcterms:modified xsi:type="dcterms:W3CDTF">2021-12-15T06:10:42Z</dcterms:modified>
</cp:coreProperties>
</file>