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5" r:id="rId3"/>
    <p:sldId id="267" r:id="rId4"/>
    <p:sldId id="268" r:id="rId5"/>
    <p:sldId id="269" r:id="rId6"/>
    <p:sldId id="270" r:id="rId7"/>
    <p:sldId id="273" r:id="rId8"/>
    <p:sldId id="271" r:id="rId9"/>
    <p:sldId id="272" r:id="rId10"/>
    <p:sldId id="274" r:id="rId11"/>
    <p:sldId id="275" r:id="rId12"/>
    <p:sldId id="276" r:id="rId13"/>
    <p:sldId id="277" r:id="rId14"/>
    <p:sldId id="280" r:id="rId15"/>
    <p:sldId id="266" r:id="rId16"/>
    <p:sldId id="256" r:id="rId17"/>
    <p:sldId id="257" r:id="rId18"/>
    <p:sldId id="258" r:id="rId19"/>
    <p:sldId id="259" r:id="rId20"/>
    <p:sldId id="260" r:id="rId21"/>
    <p:sldId id="278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6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9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253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542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525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412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953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659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048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897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62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831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5D93A-569A-45ED-8EE8-2903193FF73E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D7BB2-27BC-4F80-B9CF-081486296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522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rnst_von_Glasersfel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rnst_von_Glasersfel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592602"/>
            <a:ext cx="9144000" cy="2387600"/>
          </a:xfrm>
        </p:spPr>
        <p:txBody>
          <a:bodyPr/>
          <a:lstStyle/>
          <a:p>
            <a:r>
              <a:rPr lang="el-GR" dirty="0"/>
              <a:t>Μετασχηματιστική Θρησκευτική Εκπαίδευση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090204"/>
            <a:ext cx="9144000" cy="1655762"/>
          </a:xfrm>
        </p:spPr>
        <p:txBody>
          <a:bodyPr/>
          <a:lstStyle/>
          <a:p>
            <a:r>
              <a:rPr lang="el-GR" dirty="0"/>
              <a:t>Μάριος Κουκουνάρας </a:t>
            </a:r>
            <a:r>
              <a:rPr lang="el-GR" dirty="0" err="1"/>
              <a:t>Λιάγκης</a:t>
            </a:r>
            <a:endParaRPr lang="el-GR" dirty="0"/>
          </a:p>
          <a:p>
            <a:r>
              <a:rPr lang="el-GR" dirty="0"/>
              <a:t>Επίκουρος Καθηγητής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65" y="5090011"/>
            <a:ext cx="3372928" cy="1559979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072" y="4268740"/>
            <a:ext cx="1924050" cy="238125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667" y="3705346"/>
            <a:ext cx="2377479" cy="2944644"/>
          </a:xfrm>
          <a:prstGeom prst="rect">
            <a:avLst/>
          </a:prstGeom>
        </p:spPr>
      </p:pic>
      <p:sp>
        <p:nvSpPr>
          <p:cNvPr id="8" name="Συν 7"/>
          <p:cNvSpPr/>
          <p:nvPr/>
        </p:nvSpPr>
        <p:spPr>
          <a:xfrm>
            <a:off x="3951079" y="5412800"/>
            <a:ext cx="905773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6059" y="5522498"/>
            <a:ext cx="68890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64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αποκλίνοντες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Μαθαίνουν όταν ενθαρρύνονται να βλέπουν ένα θέμα από διαφορετικές πλευρές. Μαθαίνουν καλύτερα με παρατήρηση και </a:t>
            </a:r>
            <a:r>
              <a:rPr lang="el-GR" dirty="0" err="1"/>
              <a:t>ιδεοθύελλα</a:t>
            </a:r>
            <a:endParaRPr lang="el-GR" dirty="0"/>
          </a:p>
          <a:p>
            <a:r>
              <a:rPr lang="el-GR" dirty="0"/>
              <a:t>Δυσκολεύονται να επικεντρώνονται σε ένα συγκεκριμένο σημείο και όταν δεν λαμβάνουν ανατροφοδότηση για αυτό που έκαναν</a:t>
            </a:r>
          </a:p>
        </p:txBody>
      </p:sp>
    </p:spTree>
    <p:extLst>
      <p:ext uri="{BB962C8B-B14F-4D97-AF65-F5344CB8AC3E}">
        <p14:creationId xmlns:p14="http://schemas.microsoft.com/office/powerpoint/2010/main" val="43826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συγκλίνοντες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Μαθαίνουν όταν εργάζονται πάνω σε ιδέες και αφηρημένες έννοιες. Υπερέχουν στην εκμάθηση πολλών πληροφορίων και στην λογική οργάνωσή τους</a:t>
            </a:r>
          </a:p>
          <a:p>
            <a:r>
              <a:rPr lang="el-GR" dirty="0"/>
              <a:t>Δυσκολεύονται να επικεντρώνονται σε πολύ συγκεκριμένες ιδέες και όταν δεν έχουν αρκετό χρόνο να ολοκληρώσουν την εργασίας τους</a:t>
            </a:r>
          </a:p>
        </p:txBody>
      </p:sp>
    </p:spTree>
    <p:extLst>
      <p:ext uri="{BB962C8B-B14F-4D97-AF65-F5344CB8AC3E}">
        <p14:creationId xmlns:p14="http://schemas.microsoft.com/office/powerpoint/2010/main" val="157578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αφομοιωτικοί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Μαθαίνουν όταν εργάζονται πάνω σε τεχνικές δράσεις και πειραματίζονται με τις νέες ιδέες. Μαθαίνουν καλύτερα με πρακτικές εφαρμογές</a:t>
            </a:r>
          </a:p>
          <a:p>
            <a:r>
              <a:rPr lang="el-GR" dirty="0"/>
              <a:t>Δυσκολεύονται όταν ασχολούνται με αφηρημένες έννοιες και όταν δεν μπορούν να πειραματιστούν με τις νέες ιδέες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466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προσαρμοστικοί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Μαθαίνουν όταν αντιμετωπίζουν νέες προκλήσεις και εμπειρίες. Μαθαίνουν καλύτερα σε ομάδες και συνεργαζόμενοι</a:t>
            </a:r>
          </a:p>
          <a:p>
            <a:r>
              <a:rPr lang="el-GR" dirty="0"/>
              <a:t>Δυσκολεύονται να παρακολουθήσουν τη λογική ροή ενός επιχειρήματος και όταν δεν έχουν νέες προκλήσεις για να εργαστούν με αυτές</a:t>
            </a:r>
          </a:p>
        </p:txBody>
      </p:sp>
    </p:spTree>
    <p:extLst>
      <p:ext uri="{BB962C8B-B14F-4D97-AF65-F5344CB8AC3E}">
        <p14:creationId xmlns:p14="http://schemas.microsoft.com/office/powerpoint/2010/main" val="1607936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70C12D-1392-4AFB-81C1-47224130B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837727" cy="851279"/>
          </a:xfrm>
        </p:spPr>
        <p:txBody>
          <a:bodyPr>
            <a:normAutofit fontScale="90000"/>
          </a:bodyPr>
          <a:lstStyle/>
          <a:p>
            <a:r>
              <a:rPr lang="el-GR" sz="2800" dirty="0"/>
              <a:t>Γνωσιακές διαδικασίες και κύκλος της μάθησης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B1799BDC-71EA-469B-A9AE-E30BE3C3E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132015"/>
            <a:ext cx="7586992" cy="5690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491582-9F3C-4708-AF6C-89BFAFF3EDFA}"/>
              </a:ext>
            </a:extLst>
          </p:cNvPr>
          <p:cNvSpPr txBox="1"/>
          <p:nvPr/>
        </p:nvSpPr>
        <p:spPr>
          <a:xfrm>
            <a:off x="7675926" y="847072"/>
            <a:ext cx="4477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Παράδειγμα: Η παραβολή του Ασώτου Υιού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AB74A2-D94B-401B-88AB-5E7688C76395}"/>
              </a:ext>
            </a:extLst>
          </p:cNvPr>
          <p:cNvSpPr txBox="1"/>
          <p:nvPr/>
        </p:nvSpPr>
        <p:spPr>
          <a:xfrm>
            <a:off x="7707084" y="1626018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Παράδειγμα: Η παραβολή του Ασώτου Υιού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BE0A86-6D93-43AF-96C7-AEFDB6EE7B3D}"/>
              </a:ext>
            </a:extLst>
          </p:cNvPr>
          <p:cNvSpPr txBox="1"/>
          <p:nvPr/>
        </p:nvSpPr>
        <p:spPr>
          <a:xfrm>
            <a:off x="7707084" y="2511532"/>
            <a:ext cx="68836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Παράδειγμα: Η παραβολή του Ασώτου Υιού 3</a:t>
            </a:r>
          </a:p>
        </p:txBody>
      </p:sp>
    </p:spTree>
    <p:extLst>
      <p:ext uri="{BB962C8B-B14F-4D97-AF65-F5344CB8AC3E}">
        <p14:creationId xmlns:p14="http://schemas.microsoft.com/office/powerpoint/2010/main" val="18596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1083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Τι κάναμε σήμερα; Γιατί το κάναμε; Τι μάθαμε; Γιατί κάνω αυτές τις ερωτήσεις;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107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Βιωματική προσέγγιση της ΘΕ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Μία θεωρία που αναπτύσσεται και ερευνάται στο ελληνικό πλαίσιο της ΘΕ</a:t>
            </a:r>
          </a:p>
        </p:txBody>
      </p:sp>
    </p:spTree>
    <p:extLst>
      <p:ext uri="{BB962C8B-B14F-4D97-AF65-F5344CB8AC3E}">
        <p14:creationId xmlns:p14="http://schemas.microsoft.com/office/powerpoint/2010/main" val="2917740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Δεν είναι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085474"/>
            <a:ext cx="10515600" cy="4091489"/>
          </a:xfrm>
        </p:spPr>
        <p:txBody>
          <a:bodyPr/>
          <a:lstStyle/>
          <a:p>
            <a:pPr marL="0" indent="0">
              <a:buNone/>
            </a:pPr>
            <a:r>
              <a:rPr lang="el-GR" sz="3600" dirty="0"/>
              <a:t>Στάδια μαθήματος</a:t>
            </a:r>
          </a:p>
          <a:p>
            <a:pPr marL="0" indent="0">
              <a:buNone/>
            </a:pPr>
            <a:r>
              <a:rPr lang="el-GR" sz="3600" dirty="0"/>
              <a:t>Σειρά δραστηριοτήτων</a:t>
            </a:r>
          </a:p>
          <a:p>
            <a:pPr marL="0" indent="0">
              <a:buNone/>
            </a:pPr>
            <a:r>
              <a:rPr lang="el-GR" sz="3600" dirty="0"/>
              <a:t>Μία θεωρία που στηρίζεται αποκλειστικά στη βιωματική μάθηση του </a:t>
            </a:r>
            <a:r>
              <a:rPr lang="en-US" sz="3600" dirty="0"/>
              <a:t>David Kolb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Μία θεωρία των Μ.</a:t>
            </a:r>
            <a:r>
              <a:rPr lang="en-US" sz="3600" dirty="0" err="1"/>
              <a:t>Kalantzis</a:t>
            </a:r>
            <a:r>
              <a:rPr lang="en-US" sz="3600" dirty="0"/>
              <a:t> </a:t>
            </a:r>
            <a:r>
              <a:rPr lang="el-GR" sz="3600" dirty="0"/>
              <a:t>και </a:t>
            </a:r>
            <a:r>
              <a:rPr lang="en-US" sz="3600" dirty="0" err="1"/>
              <a:t>B.Cope</a:t>
            </a:r>
            <a:endParaRPr lang="en-US" sz="36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4117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443"/>
          </a:xfrm>
        </p:spPr>
        <p:txBody>
          <a:bodyPr>
            <a:normAutofit/>
          </a:bodyPr>
          <a:lstStyle/>
          <a:p>
            <a:r>
              <a:rPr lang="el-GR" sz="3200" dirty="0"/>
              <a:t>Είναι μία θεωρία 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5221" y="978568"/>
            <a:ext cx="11518232" cy="572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/>
              <a:t>Αναπτύσσεται σταδιακά στο πλαίσιο της ΘΕ στην Ελλάδα που βασίζεται στη μετασχηματιστική εκπαίδευση, τη βιωματική μάθηση και την </a:t>
            </a:r>
            <a:r>
              <a:rPr lang="el-GR" sz="3600" dirty="0" err="1"/>
              <a:t>κονστρουκτιβιστική</a:t>
            </a:r>
            <a:r>
              <a:rPr lang="el-GR" sz="3600" dirty="0"/>
              <a:t> προσέγγιση της γνώσης και μάθησης.</a:t>
            </a:r>
          </a:p>
          <a:p>
            <a:pPr marL="0" indent="0">
              <a:buNone/>
            </a:pPr>
            <a:r>
              <a:rPr lang="el-GR" sz="3600" dirty="0"/>
              <a:t>Στη βάση της βρίσκονται στοιχεία από τις </a:t>
            </a:r>
            <a:r>
              <a:rPr lang="el-GR" sz="3600" b="1" dirty="0"/>
              <a:t>βασικές θεωρίες μάθησης </a:t>
            </a:r>
            <a:r>
              <a:rPr lang="el-GR" sz="3600" dirty="0"/>
              <a:t>του </a:t>
            </a:r>
            <a:r>
              <a:rPr lang="en-US" sz="3600" dirty="0"/>
              <a:t>John Dewey</a:t>
            </a:r>
            <a:r>
              <a:rPr lang="el-GR" sz="3600" dirty="0"/>
              <a:t> (πραγματισμός, </a:t>
            </a:r>
            <a:r>
              <a:rPr lang="en-US" sz="3600" dirty="0"/>
              <a:t>Learning by doing</a:t>
            </a:r>
            <a:r>
              <a:rPr lang="el-GR" sz="3600" dirty="0"/>
              <a:t>, αναστοχασμός</a:t>
            </a:r>
            <a:r>
              <a:rPr lang="en-US" sz="3600" dirty="0"/>
              <a:t>), Lev Vygotsky</a:t>
            </a:r>
            <a:r>
              <a:rPr lang="el-GR" sz="3600" dirty="0"/>
              <a:t> (κοινωνικός </a:t>
            </a:r>
            <a:r>
              <a:rPr lang="el-GR" sz="3600" dirty="0" err="1"/>
              <a:t>κονστρουκριβισμός</a:t>
            </a:r>
            <a:r>
              <a:rPr lang="el-GR" sz="3600" dirty="0"/>
              <a:t>)</a:t>
            </a:r>
            <a:r>
              <a:rPr lang="en-US" sz="3600" dirty="0"/>
              <a:t>, Jean Piaget</a:t>
            </a:r>
            <a:r>
              <a:rPr lang="el-GR" sz="3600" dirty="0"/>
              <a:t> (γνωσιακός κονστρουκτιβισμός), </a:t>
            </a:r>
            <a:r>
              <a:rPr lang="en-US" sz="3600" dirty="0"/>
              <a:t>Jerome Bruner</a:t>
            </a:r>
            <a:r>
              <a:rPr lang="el-GR" sz="3600" dirty="0"/>
              <a:t> (</a:t>
            </a:r>
            <a:r>
              <a:rPr lang="el-GR" sz="3600" dirty="0" err="1"/>
              <a:t>ανακαλυπτική</a:t>
            </a:r>
            <a:r>
              <a:rPr lang="el-GR" sz="3600" dirty="0"/>
              <a:t> μάθηση)</a:t>
            </a:r>
            <a:r>
              <a:rPr lang="en-US" sz="3600" dirty="0"/>
              <a:t>, Paulo Freire</a:t>
            </a:r>
            <a:r>
              <a:rPr lang="el-GR" sz="3600" dirty="0"/>
              <a:t> (απελευθερωτική μάθηση)</a:t>
            </a:r>
            <a:r>
              <a:rPr lang="en-US" sz="3600" dirty="0"/>
              <a:t>, Bloom et. al.</a:t>
            </a:r>
            <a:r>
              <a:rPr lang="el-GR" sz="3600" dirty="0"/>
              <a:t> (</a:t>
            </a:r>
            <a:r>
              <a:rPr lang="el-GR" sz="3600" dirty="0" err="1"/>
              <a:t>στοχοθεσία</a:t>
            </a:r>
            <a:r>
              <a:rPr lang="el-GR" sz="3600" dirty="0"/>
              <a:t>/επίπεδα μάθησης)</a:t>
            </a:r>
            <a:endParaRPr lang="en-US" sz="3600" u="sng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670921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ανάπτυξη της στηρίζεται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600" dirty="0"/>
              <a:t>σε</a:t>
            </a:r>
            <a:r>
              <a:rPr lang="el-GR" sz="3600" b="1" dirty="0"/>
              <a:t> νέες παιδαγωγικές θεωρίες </a:t>
            </a:r>
            <a:r>
              <a:rPr lang="el-GR" sz="3600" dirty="0"/>
              <a:t>των</a:t>
            </a:r>
            <a:r>
              <a:rPr lang="en-US" sz="3600" dirty="0"/>
              <a:t> Ernst von </a:t>
            </a:r>
            <a:r>
              <a:rPr lang="en-US" sz="3600" dirty="0" err="1"/>
              <a:t>Glasersfeld</a:t>
            </a:r>
            <a:r>
              <a:rPr lang="en-US" sz="3600" dirty="0"/>
              <a:t> (</a:t>
            </a:r>
            <a:r>
              <a:rPr lang="el-GR" sz="3600" dirty="0"/>
              <a:t>ριζοσπαστικός κονστρουκτιβισμός), </a:t>
            </a:r>
            <a:r>
              <a:rPr lang="en-US" sz="3600" dirty="0"/>
              <a:t>Gert Biesta (</a:t>
            </a:r>
            <a:r>
              <a:rPr lang="el-GR" sz="3600" dirty="0"/>
              <a:t>πραγματισμός και εκπαίδευση), </a:t>
            </a:r>
            <a:r>
              <a:rPr lang="en-US" sz="3600" dirty="0" err="1"/>
              <a:t>Kalantzis</a:t>
            </a:r>
            <a:r>
              <a:rPr lang="en-US" sz="3600" dirty="0"/>
              <a:t> </a:t>
            </a:r>
            <a:r>
              <a:rPr lang="el-GR" sz="3600" dirty="0"/>
              <a:t>&amp; </a:t>
            </a:r>
            <a:r>
              <a:rPr lang="en-US" sz="3600" dirty="0"/>
              <a:t>Cope (</a:t>
            </a:r>
            <a:r>
              <a:rPr lang="el-GR" sz="3600" dirty="0"/>
              <a:t>Γνωσιακά ρεπερτόρια-Νέα Μάθηση), </a:t>
            </a:r>
            <a:r>
              <a:rPr lang="en-US" sz="3600" dirty="0"/>
              <a:t>David Kolb </a:t>
            </a:r>
            <a:r>
              <a:rPr lang="el-GR" sz="3600" dirty="0"/>
              <a:t>(βιωματική μάθηση-γνωσιακά στυλ),  </a:t>
            </a:r>
            <a:r>
              <a:rPr lang="en-US" sz="3600" dirty="0"/>
              <a:t>Grant Wiggins &amp; Jay </a:t>
            </a:r>
            <a:r>
              <a:rPr lang="en-US" sz="3600" dirty="0" err="1"/>
              <a:t>McTighe</a:t>
            </a:r>
            <a:r>
              <a:rPr lang="en-US" sz="3600" dirty="0"/>
              <a:t> (</a:t>
            </a:r>
            <a:r>
              <a:rPr lang="el-GR" sz="3600" dirty="0"/>
              <a:t>Κατανόηση μέσω σχεδιασμού-βασική ιδέα/ουσιαστικά ερωτήματα), </a:t>
            </a:r>
            <a:r>
              <a:rPr lang="en-US" sz="3600" dirty="0"/>
              <a:t>Jack </a:t>
            </a:r>
            <a:r>
              <a:rPr lang="en-US" sz="3600" dirty="0" err="1"/>
              <a:t>Mezirow</a:t>
            </a:r>
            <a:r>
              <a:rPr lang="en-US" sz="3600" dirty="0"/>
              <a:t> </a:t>
            </a:r>
            <a:r>
              <a:rPr lang="el-GR" sz="3600" dirty="0"/>
              <a:t>(μετασχηματιστική μάθηση), </a:t>
            </a:r>
            <a:r>
              <a:rPr lang="en-US" sz="3600" dirty="0"/>
              <a:t>John Hattie (</a:t>
            </a:r>
            <a:r>
              <a:rPr lang="el-GR" sz="3600" dirty="0"/>
              <a:t>απτή μάθηση/αναστοχασμός)</a:t>
            </a:r>
            <a:endParaRPr lang="en-US" sz="3600" u="sng" dirty="0">
              <a:hlinkClick r:id="rId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788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613015"/>
            <a:ext cx="10515600" cy="1325563"/>
          </a:xfrm>
        </p:spPr>
        <p:txBody>
          <a:bodyPr/>
          <a:lstStyle/>
          <a:p>
            <a:r>
              <a:rPr lang="el-GR" dirty="0"/>
              <a:t>Με ποιο μαθησιακό ή γνωσιακό στυλ μαθαίνετε;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C00B7-C278-4B8F-A3ED-1288D28D3327}"/>
              </a:ext>
            </a:extLst>
          </p:cNvPr>
          <p:cNvSpPr txBox="1"/>
          <p:nvPr/>
        </p:nvSpPr>
        <p:spPr>
          <a:xfrm>
            <a:off x="489098" y="2141655"/>
            <a:ext cx="1086470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/>
              <a:t>Σας αρέσει η ολιστική προσέγγιση, η ομαδοποίηση, δηλαδή δίνετε έμφαση στην όσο το δυνατό ευρύτερη αντίληψη ενός θέματος</a:t>
            </a:r>
          </a:p>
          <a:p>
            <a:endParaRPr lang="el-GR" sz="2800" dirty="0"/>
          </a:p>
          <a:p>
            <a:r>
              <a:rPr lang="el-GR" sz="2800" dirty="0"/>
              <a:t>                                                ή</a:t>
            </a:r>
          </a:p>
          <a:p>
            <a:endParaRPr lang="el-GR" sz="2800" dirty="0"/>
          </a:p>
          <a:p>
            <a:r>
              <a:rPr lang="el-GR" sz="2800" dirty="0"/>
              <a:t>Προτιμάτε τη συστηματοποίηση, δίνετε δηλαδή έμφαση στη συστηματική και μεθοδική ανάλυση που οδηγεί στην πλήρη κατάκτηση πρώτα των λεπτομερειών</a:t>
            </a:r>
          </a:p>
        </p:txBody>
      </p:sp>
    </p:spTree>
    <p:extLst>
      <p:ext uri="{BB962C8B-B14F-4D97-AF65-F5344CB8AC3E}">
        <p14:creationId xmlns:p14="http://schemas.microsoft.com/office/powerpoint/2010/main" val="1348669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Αξιοποιεί στοιχεία από έρευνες που αφορούν τη Θρησκευτική Εκπαίδευση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3000" y="1970004"/>
            <a:ext cx="402255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Michael </a:t>
            </a:r>
            <a:r>
              <a:rPr lang="en-US" sz="3600" dirty="0" err="1"/>
              <a:t>Grimmitt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Robert Jackson</a:t>
            </a:r>
          </a:p>
          <a:p>
            <a:pPr marL="0" indent="0">
              <a:buNone/>
            </a:pPr>
            <a:r>
              <a:rPr lang="en-US" sz="3600" dirty="0"/>
              <a:t>Clive </a:t>
            </a:r>
            <a:r>
              <a:rPr lang="en-US" sz="3600" dirty="0" err="1"/>
              <a:t>Erricker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Conroy et.al</a:t>
            </a:r>
          </a:p>
          <a:p>
            <a:pPr marL="0" indent="0">
              <a:buNone/>
            </a:pPr>
            <a:r>
              <a:rPr lang="en-US" sz="3600" dirty="0"/>
              <a:t>Andrew Wright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7042485" y="1825625"/>
            <a:ext cx="49088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Geir </a:t>
            </a:r>
            <a:r>
              <a:rPr lang="en-US" sz="3600" dirty="0" err="1"/>
              <a:t>Afdal</a:t>
            </a:r>
            <a:endParaRPr lang="en-US" sz="3600" dirty="0"/>
          </a:p>
          <a:p>
            <a:r>
              <a:rPr lang="en-US" sz="3600" dirty="0"/>
              <a:t>Geir </a:t>
            </a:r>
            <a:r>
              <a:rPr lang="en-US" sz="3600" dirty="0" err="1"/>
              <a:t>Skeie</a:t>
            </a:r>
            <a:endParaRPr lang="en-US" sz="3600" dirty="0"/>
          </a:p>
          <a:p>
            <a:r>
              <a:rPr lang="en-US" sz="3600" dirty="0"/>
              <a:t>David Hay</a:t>
            </a:r>
          </a:p>
          <a:p>
            <a:r>
              <a:rPr lang="el-GR" sz="3600" dirty="0"/>
              <a:t>Αλέξανδρος </a:t>
            </a:r>
            <a:r>
              <a:rPr lang="el-GR" sz="3600" dirty="0" err="1"/>
              <a:t>Κοσμόπουλος</a:t>
            </a:r>
            <a:endParaRPr lang="el-GR" sz="3600" dirty="0"/>
          </a:p>
          <a:p>
            <a:r>
              <a:rPr lang="el-GR" sz="3600" dirty="0"/>
              <a:t>Εμμανουήλ </a:t>
            </a:r>
            <a:r>
              <a:rPr lang="el-GR" sz="3600" dirty="0" err="1"/>
              <a:t>Περσελής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115510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4517" y="90259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6600" dirty="0"/>
              <a:t>Καλή μελέτη</a:t>
            </a:r>
            <a:r>
              <a:rPr lang="en-US" sz="6600"/>
              <a:t>…</a:t>
            </a:r>
            <a:endParaRPr lang="el-GR" sz="6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510" y="3390181"/>
            <a:ext cx="9817490" cy="346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7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Προσωπικό ύφος μάθησης (</a:t>
            </a:r>
            <a:r>
              <a:rPr lang="en-US" dirty="0"/>
              <a:t>Lewis &amp; Greene, 1982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55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1</a:t>
            </a:r>
            <a:r>
              <a:rPr lang="el-GR" b="1" dirty="0"/>
              <a:t>. Όταν μελετάτε ένα θέμα που σας είναι άγνωστο</a:t>
            </a:r>
          </a:p>
          <a:p>
            <a:pPr marL="0" indent="0">
              <a:buNone/>
            </a:pPr>
            <a:r>
              <a:rPr lang="el-GR" dirty="0"/>
              <a:t>Α. προτιμάτε να συλλέγετε πληροφορίες από πολλά παρόμοια θέματα;</a:t>
            </a:r>
          </a:p>
          <a:p>
            <a:pPr marL="0" indent="0">
              <a:buNone/>
            </a:pPr>
            <a:r>
              <a:rPr lang="el-GR" dirty="0"/>
              <a:t>Β. προτιμάτε να παραμένετε στο κεντρικό θέμα;</a:t>
            </a:r>
          </a:p>
          <a:p>
            <a:pPr marL="0" indent="0">
              <a:buNone/>
            </a:pPr>
            <a:r>
              <a:rPr lang="el-GR" dirty="0"/>
              <a:t>2. </a:t>
            </a:r>
            <a:r>
              <a:rPr lang="el-GR" b="1" dirty="0"/>
              <a:t>Προτιμάτε</a:t>
            </a:r>
          </a:p>
          <a:p>
            <a:pPr marL="0" indent="0">
              <a:buNone/>
            </a:pPr>
            <a:r>
              <a:rPr lang="el-GR" dirty="0"/>
              <a:t>Α. να γνωρίζετε λίγα για πάρα πολλά θέματα;</a:t>
            </a:r>
          </a:p>
          <a:p>
            <a:pPr marL="0" indent="0">
              <a:buNone/>
            </a:pPr>
            <a:r>
              <a:rPr lang="el-GR" dirty="0"/>
              <a:t>Β. να γίνετε ειδήμων σε ένα συγκεκριμένο θέμα;</a:t>
            </a:r>
          </a:p>
          <a:p>
            <a:pPr marL="0" indent="0">
              <a:buNone/>
            </a:pPr>
            <a:r>
              <a:rPr lang="el-GR" dirty="0"/>
              <a:t>3. </a:t>
            </a:r>
            <a:r>
              <a:rPr lang="el-GR" b="1" dirty="0"/>
              <a:t>Όταν μελετάτε ένα βιβλίο</a:t>
            </a:r>
          </a:p>
          <a:p>
            <a:pPr marL="0" indent="0">
              <a:buNone/>
            </a:pPr>
            <a:r>
              <a:rPr lang="el-GR" dirty="0"/>
              <a:t>Α. πηδάτε κεφάλαια και διαβάζετε αυτά που σας ενδιαφέρουν;</a:t>
            </a:r>
          </a:p>
          <a:p>
            <a:pPr marL="0" indent="0">
              <a:buNone/>
            </a:pPr>
            <a:r>
              <a:rPr lang="el-GR" dirty="0"/>
              <a:t>Β. προχωράτε συστηματικά από το ένα κεφάλαιο στο επόμενο και δεν πηγαίνετε πιο κάτω αν δεν έχετε καταλάβει τα προηγούμενα;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954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625642"/>
            <a:ext cx="10515600" cy="55513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4</a:t>
            </a:r>
            <a:r>
              <a:rPr lang="el-GR" b="1" dirty="0"/>
              <a:t>. Όταν ζητάτε πληροφορίες από τους άλλους</a:t>
            </a:r>
          </a:p>
          <a:p>
            <a:pPr marL="0" indent="0">
              <a:buNone/>
            </a:pPr>
            <a:r>
              <a:rPr lang="el-GR" dirty="0"/>
              <a:t>Α. κάνετε γενικές ερωτήσεις που θέλουν γενικές απαντήσεις;</a:t>
            </a:r>
          </a:p>
          <a:p>
            <a:pPr marL="0" indent="0">
              <a:buNone/>
            </a:pPr>
            <a:r>
              <a:rPr lang="el-GR" dirty="0"/>
              <a:t>Β. κάνετε συγκεκριμένες ερωτήσεις που απαιτούν συγκεκριμένες απαντήσεις;</a:t>
            </a:r>
          </a:p>
          <a:p>
            <a:pPr marL="0" indent="0">
              <a:buNone/>
            </a:pPr>
            <a:r>
              <a:rPr lang="el-GR" dirty="0"/>
              <a:t>5</a:t>
            </a:r>
            <a:r>
              <a:rPr lang="el-GR" b="1" dirty="0"/>
              <a:t>. Όταν χαζεύετε σε μία βιβλιοθήκη ή βιβλιοπωλείο</a:t>
            </a:r>
          </a:p>
          <a:p>
            <a:pPr marL="0" indent="0">
              <a:buNone/>
            </a:pPr>
            <a:r>
              <a:rPr lang="el-GR" dirty="0"/>
              <a:t>Α. κοιτάτε βιβλία που ασχολούνται με διάφορα θέματα;</a:t>
            </a:r>
          </a:p>
          <a:p>
            <a:pPr marL="0" indent="0">
              <a:buNone/>
            </a:pPr>
            <a:r>
              <a:rPr lang="el-GR" dirty="0"/>
              <a:t>Β. παραμένετε σε ένα τμήμα και επικεντρώνεστε σε ένα ή δύο θέματα μόνο;</a:t>
            </a:r>
          </a:p>
          <a:p>
            <a:pPr marL="0" indent="0">
              <a:buNone/>
            </a:pPr>
            <a:r>
              <a:rPr lang="el-GR" dirty="0"/>
              <a:t>6. </a:t>
            </a:r>
            <a:r>
              <a:rPr lang="el-GR" b="1" dirty="0"/>
              <a:t>Θυμόσαστε καλύτερα</a:t>
            </a:r>
          </a:p>
          <a:p>
            <a:pPr marL="0" indent="0">
              <a:buNone/>
            </a:pPr>
            <a:r>
              <a:rPr lang="el-GR" dirty="0"/>
              <a:t>Α. γενικές αρχές;</a:t>
            </a:r>
          </a:p>
          <a:p>
            <a:pPr marL="0" indent="0">
              <a:buNone/>
            </a:pPr>
            <a:r>
              <a:rPr lang="el-GR" dirty="0"/>
              <a:t>Β. συγκεκριμένα γεγονότα;</a:t>
            </a:r>
          </a:p>
          <a:p>
            <a:pPr marL="0" indent="0">
              <a:buNone/>
            </a:pPr>
            <a:r>
              <a:rPr lang="el-GR" dirty="0"/>
              <a:t>7. </a:t>
            </a:r>
            <a:r>
              <a:rPr lang="el-GR" b="1" dirty="0"/>
              <a:t>Όταν έχετε κάποια εργασία </a:t>
            </a:r>
          </a:p>
          <a:p>
            <a:pPr marL="0" indent="0">
              <a:buNone/>
            </a:pPr>
            <a:r>
              <a:rPr lang="el-GR" dirty="0"/>
              <a:t>Α. θέλετε να έχετε γενικές πληροφορίες ου δεν έχουν άμεση σχέση με την εργασία</a:t>
            </a:r>
          </a:p>
          <a:p>
            <a:pPr marL="0" indent="0">
              <a:buNone/>
            </a:pPr>
            <a:r>
              <a:rPr lang="el-GR" dirty="0"/>
              <a:t>Β. προτιμάτε να επικεντρώνεστε στις απολύτως σχετικές πληροφορίες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72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05853"/>
            <a:ext cx="10515600" cy="5471110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8. </a:t>
            </a:r>
            <a:r>
              <a:rPr lang="el-GR" b="1" dirty="0"/>
              <a:t>Πιστεύετε ότι οι καθηγητές πρέπει</a:t>
            </a:r>
          </a:p>
          <a:p>
            <a:pPr marL="0" indent="0">
              <a:buNone/>
            </a:pPr>
            <a:r>
              <a:rPr lang="el-GR" dirty="0"/>
              <a:t>Α. να εκθέτουν τους φοιτητές σε ευρύ φάσμα θεμάτων;</a:t>
            </a:r>
          </a:p>
          <a:p>
            <a:pPr marL="0" indent="0">
              <a:buNone/>
            </a:pPr>
            <a:r>
              <a:rPr lang="el-GR" dirty="0"/>
              <a:t>Β. να διασφαλίζουν ότι οι φοιτητές αποκτούν κυρίως εκτενείς γνώσεις για θέματα που σχετίζονται με την ειδικότητά τους;</a:t>
            </a:r>
          </a:p>
          <a:p>
            <a:pPr marL="0" indent="0">
              <a:buNone/>
            </a:pPr>
            <a:r>
              <a:rPr lang="el-GR" dirty="0"/>
              <a:t>9. </a:t>
            </a:r>
            <a:r>
              <a:rPr lang="el-GR" b="1" dirty="0"/>
              <a:t>Όταν είστε σε διακοπές προτιμάτε</a:t>
            </a:r>
          </a:p>
          <a:p>
            <a:pPr marL="0" indent="0">
              <a:buNone/>
            </a:pPr>
            <a:r>
              <a:rPr lang="el-GR" dirty="0"/>
              <a:t>Α. να περνάτε σύντομα χρονικά διαστήματα σε πολλά και διαφορετικά μέρη;</a:t>
            </a:r>
          </a:p>
          <a:p>
            <a:pPr marL="0" indent="0">
              <a:buNone/>
            </a:pPr>
            <a:r>
              <a:rPr lang="el-GR" dirty="0"/>
              <a:t>Β. να μένετε σε ένα μέρος όλο το διάστημα και να το γνωρίζετε καλά;</a:t>
            </a:r>
          </a:p>
          <a:p>
            <a:pPr marL="0" indent="0">
              <a:buNone/>
            </a:pPr>
            <a:r>
              <a:rPr lang="el-GR" dirty="0"/>
              <a:t>10. </a:t>
            </a:r>
            <a:r>
              <a:rPr lang="el-GR" b="1" dirty="0"/>
              <a:t>Όταν μαθαίνετε κάτι, προτιμάτε</a:t>
            </a:r>
          </a:p>
          <a:p>
            <a:pPr marL="0" indent="0">
              <a:buNone/>
            </a:pPr>
            <a:r>
              <a:rPr lang="el-GR" dirty="0"/>
              <a:t>Α. να ακολουθείτε γενικές κατευθυντήριες γραμμές;</a:t>
            </a:r>
          </a:p>
          <a:p>
            <a:pPr marL="0" indent="0">
              <a:buNone/>
            </a:pPr>
            <a:r>
              <a:rPr lang="el-GR" dirty="0"/>
              <a:t>Β. να επεξεργάζεστε ένα λεπτομερές σχέδιο δράσης;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375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65221"/>
            <a:ext cx="10515600" cy="5711742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&gt;6 «α»</a:t>
            </a:r>
          </a:p>
          <a:p>
            <a:pPr marL="0" indent="0">
              <a:buNone/>
            </a:pPr>
            <a:r>
              <a:rPr lang="el-GR" dirty="0"/>
              <a:t>Σας αρέσει η ολιστική προσέγγιση, η ομαδοποίηση, δηλαδή δίνετε έμφαση στην όσο το δυνατό ευρύτερη αντίληψη ενός θέματος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&gt;6 «β»</a:t>
            </a:r>
          </a:p>
          <a:p>
            <a:pPr marL="0" indent="0">
              <a:buNone/>
            </a:pPr>
            <a:r>
              <a:rPr lang="el-GR" dirty="0"/>
              <a:t>Προτιμάτε τη συστηματοποίηση, δίνετε δηλαδή έμφαση στη συστηματική και μεθοδική ανάλυση που οδηγεί στην πλήρη κατάκτηση πρώτα των λεπτομερειών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190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</a:t>
            </a:r>
            <a:r>
              <a:rPr lang="el-GR" dirty="0"/>
              <a:t>τύποι μανθανόντων (</a:t>
            </a:r>
            <a:r>
              <a:rPr lang="en-US" dirty="0"/>
              <a:t>Kolb, 2015)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Οι αποκλίνοντες, οι οποίοι συλλαμβάνουν τις πληροφορίες συγκεκριμένα και τις επεξεργάζονται </a:t>
            </a:r>
            <a:r>
              <a:rPr lang="el-GR" dirty="0" err="1"/>
              <a:t>αναστοχαστικά</a:t>
            </a:r>
            <a:r>
              <a:rPr lang="el-GR" dirty="0"/>
              <a:t>, και για τους οποίους χρειάζεται προσωπική εμπλοκή στη δραστηριότητα.</a:t>
            </a:r>
          </a:p>
          <a:p>
            <a:pPr marL="0" indent="0">
              <a:buNone/>
            </a:pPr>
            <a:r>
              <a:rPr lang="el-GR" dirty="0"/>
              <a:t>Οι συγκλίνοντες, οι οποίοι συλλαμβάνουν τις πληροφορίες αφηρημένα και τις επεξεργάζονται </a:t>
            </a:r>
            <a:r>
              <a:rPr lang="el-GR" dirty="0" err="1"/>
              <a:t>αναστοχαστικά</a:t>
            </a:r>
            <a:r>
              <a:rPr lang="el-GR" dirty="0"/>
              <a:t>, ακολουθώντας λεπτομερή βήματα σε ακολουθία.</a:t>
            </a:r>
          </a:p>
          <a:p>
            <a:pPr marL="0" indent="0">
              <a:buNone/>
            </a:pPr>
            <a:r>
              <a:rPr lang="el-GR" dirty="0"/>
              <a:t>Οι αφομοιωτικοί, οι οποίοι συλλαμβάνουν τις πληροφορίες αφηρημένα και τις επεξεργάζονται ενεργά και για τους οποίους απαιτούνται αληθινές δραστηριότητες επίλυσης προβλημάτων</a:t>
            </a:r>
          </a:p>
          <a:p>
            <a:pPr marL="0" indent="0">
              <a:buNone/>
            </a:pPr>
            <a:r>
              <a:rPr lang="el-GR" dirty="0"/>
              <a:t>Οι προσαρμοστικοί, οι οποίοι συλλαμβάνουν τις πληροφορίες συγκεκριμένα και τις επεξεργάζονται ενεργά, παίρνοντας ρίσκα και πειραματιζόμενοι, και για τους οποίους απαιτείται ευελιξία στις μαθησιακές δραστηριότητες </a:t>
            </a:r>
          </a:p>
        </p:txBody>
      </p:sp>
    </p:spTree>
    <p:extLst>
      <p:ext uri="{BB962C8B-B14F-4D97-AF65-F5344CB8AC3E}">
        <p14:creationId xmlns:p14="http://schemas.microsoft.com/office/powerpoint/2010/main" val="283094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839"/>
          <a:stretch/>
        </p:blipFill>
        <p:spPr>
          <a:xfrm>
            <a:off x="1475118" y="1293963"/>
            <a:ext cx="9583946" cy="54178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796" y="250166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Κύκλος της μάθησης του </a:t>
            </a:r>
            <a:r>
              <a:rPr lang="en-US" dirty="0"/>
              <a:t>David Kolb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430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εμπειρική μάθηση κατά </a:t>
            </a:r>
            <a:r>
              <a:rPr lang="el-GR" dirty="0" err="1"/>
              <a:t>Kolb</a:t>
            </a:r>
            <a:r>
              <a:rPr lang="el-GR" dirty="0"/>
              <a:t> περιλαμβάνει έξι χαρακτηριστικά (</a:t>
            </a:r>
            <a:r>
              <a:rPr lang="el-GR" dirty="0" err="1"/>
              <a:t>Smith</a:t>
            </a:r>
            <a:r>
              <a:rPr lang="el-GR" dirty="0"/>
              <a:t>, 2001):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1. Η μάθηση εκλαμβάνεται ως διαδικασία και δεν προσδιορίζεται από το</a:t>
            </a:r>
          </a:p>
          <a:p>
            <a:pPr marL="0" indent="0">
              <a:buNone/>
            </a:pPr>
            <a:r>
              <a:rPr lang="el-GR" dirty="0"/>
              <a:t>αποτέλεσμα.</a:t>
            </a:r>
          </a:p>
          <a:p>
            <a:pPr marL="0" indent="0">
              <a:buNone/>
            </a:pPr>
            <a:r>
              <a:rPr lang="el-GR" dirty="0"/>
              <a:t>2. Η μάθηση είναι μια συνεχής διαδικασία που βασίζεται στην εμπειρία.</a:t>
            </a:r>
          </a:p>
          <a:p>
            <a:pPr marL="0" indent="0">
              <a:buNone/>
            </a:pPr>
            <a:r>
              <a:rPr lang="el-GR" dirty="0"/>
              <a:t>3. Η μάθηση απαιτεί την επίλυση των συγκρούσεων μεταξύ των αντίθετων τρόπων</a:t>
            </a:r>
          </a:p>
          <a:p>
            <a:pPr marL="0" indent="0">
              <a:buNone/>
            </a:pPr>
            <a:r>
              <a:rPr lang="el-GR" dirty="0"/>
              <a:t>προσαρμογής στον κόσμο.</a:t>
            </a:r>
          </a:p>
          <a:p>
            <a:pPr marL="0" indent="0">
              <a:buNone/>
            </a:pPr>
            <a:r>
              <a:rPr lang="el-GR" dirty="0"/>
              <a:t>4. Η μάθηση είναι μια ολιστική (</a:t>
            </a:r>
            <a:r>
              <a:rPr lang="el-GR" dirty="0" err="1"/>
              <a:t>holistic</a:t>
            </a:r>
            <a:r>
              <a:rPr lang="el-GR" dirty="0"/>
              <a:t>) διαδικασία.</a:t>
            </a:r>
          </a:p>
          <a:p>
            <a:pPr marL="0" indent="0">
              <a:buNone/>
            </a:pPr>
            <a:r>
              <a:rPr lang="el-GR" dirty="0"/>
              <a:t>5. Η μάθηση προϋποθέτει αλληλεπίδραση μεταξύ του ατόμου και του</a:t>
            </a:r>
            <a:r>
              <a:rPr lang="en-US" dirty="0"/>
              <a:t> </a:t>
            </a:r>
            <a:r>
              <a:rPr lang="el-GR" dirty="0"/>
              <a:t>περιβάλλοντος.</a:t>
            </a:r>
          </a:p>
          <a:p>
            <a:pPr marL="0" indent="0">
              <a:buNone/>
            </a:pPr>
            <a:r>
              <a:rPr lang="el-GR" dirty="0"/>
              <a:t>6. Η μάθηση είναι διαδικασία που δημιουργεί γνώση.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122549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1038</Words>
  <Application>Microsoft Office PowerPoint</Application>
  <PresentationFormat>Ευρεία οθόνη</PresentationFormat>
  <Paragraphs>102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Θέμα του Office</vt:lpstr>
      <vt:lpstr>Μετασχηματιστική Θρησκευτική Εκπαίδευση</vt:lpstr>
      <vt:lpstr>Με ποιο μαθησιακό ή γνωσιακό στυλ μαθαίνετε;</vt:lpstr>
      <vt:lpstr>Προσωπικό ύφος μάθησης (Lewis &amp; Greene, 1982)</vt:lpstr>
      <vt:lpstr>Παρουσίαση του PowerPoint</vt:lpstr>
      <vt:lpstr>Παρουσίαση του PowerPoint</vt:lpstr>
      <vt:lpstr>Παρουσίαση του PowerPoint</vt:lpstr>
      <vt:lpstr>4 τύποι μανθανόντων (Kolb, 2015)</vt:lpstr>
      <vt:lpstr>Παρουσίαση του PowerPoint</vt:lpstr>
      <vt:lpstr>Η εμπειρική μάθηση κατά Kolb περιλαμβάνει έξι χαρακτηριστικά (Smith, 2001): </vt:lpstr>
      <vt:lpstr>αποκλίνοντες</vt:lpstr>
      <vt:lpstr>συγκλίνοντες</vt:lpstr>
      <vt:lpstr>αφομοιωτικοί</vt:lpstr>
      <vt:lpstr>προσαρμοστικοί</vt:lpstr>
      <vt:lpstr>Γνωσιακές διαδικασίες και κύκλος της μάθησης</vt:lpstr>
      <vt:lpstr>Τι κάναμε σήμερα; Γιατί το κάναμε; Τι μάθαμε; Γιατί κάνω αυτές τις ερωτήσεις; </vt:lpstr>
      <vt:lpstr>Βιωματική προσέγγιση της ΘΕ</vt:lpstr>
      <vt:lpstr>Δεν είναι</vt:lpstr>
      <vt:lpstr>Είναι μία θεωρία που</vt:lpstr>
      <vt:lpstr>Η ανάπτυξη της στηρίζεται</vt:lpstr>
      <vt:lpstr>Αξιοποιεί στοιχεία από έρευνες που αφορούν τη Θρησκευτική Εκπαίδευση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Βιωματική προσέγγιση της ΘΕ</dc:title>
  <dc:creator>Noone</dc:creator>
  <cp:lastModifiedBy>ΜΑΡΙΟΣ ΚΟΥΚΟΥΝΑΡΑΣ ΛΙΑΓΚΗΣ</cp:lastModifiedBy>
  <cp:revision>19</cp:revision>
  <dcterms:created xsi:type="dcterms:W3CDTF">2020-03-19T06:20:37Z</dcterms:created>
  <dcterms:modified xsi:type="dcterms:W3CDTF">2021-04-19T05:54:39Z</dcterms:modified>
</cp:coreProperties>
</file>