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43"/>
  </p:notesMasterIdLst>
  <p:sldIdLst>
    <p:sldId id="736" r:id="rId2"/>
    <p:sldId id="357" r:id="rId3"/>
    <p:sldId id="257" r:id="rId4"/>
    <p:sldId id="844" r:id="rId5"/>
    <p:sldId id="856" r:id="rId6"/>
    <p:sldId id="912" r:id="rId7"/>
    <p:sldId id="829" r:id="rId8"/>
    <p:sldId id="830" r:id="rId9"/>
    <p:sldId id="846" r:id="rId10"/>
    <p:sldId id="857" r:id="rId11"/>
    <p:sldId id="858" r:id="rId12"/>
    <p:sldId id="859" r:id="rId13"/>
    <p:sldId id="861" r:id="rId14"/>
    <p:sldId id="855" r:id="rId15"/>
    <p:sldId id="862" r:id="rId16"/>
    <p:sldId id="899" r:id="rId17"/>
    <p:sldId id="524" r:id="rId18"/>
    <p:sldId id="900" r:id="rId19"/>
    <p:sldId id="913" r:id="rId20"/>
    <p:sldId id="901" r:id="rId21"/>
    <p:sldId id="902" r:id="rId22"/>
    <p:sldId id="260" r:id="rId23"/>
    <p:sldId id="261" r:id="rId24"/>
    <p:sldId id="262" r:id="rId25"/>
    <p:sldId id="263" r:id="rId26"/>
    <p:sldId id="915" r:id="rId27"/>
    <p:sldId id="903" r:id="rId28"/>
    <p:sldId id="904" r:id="rId29"/>
    <p:sldId id="905" r:id="rId30"/>
    <p:sldId id="906" r:id="rId31"/>
    <p:sldId id="914" r:id="rId32"/>
    <p:sldId id="907" r:id="rId33"/>
    <p:sldId id="908" r:id="rId34"/>
    <p:sldId id="909" r:id="rId35"/>
    <p:sldId id="270" r:id="rId36"/>
    <p:sldId id="271" r:id="rId37"/>
    <p:sldId id="910" r:id="rId38"/>
    <p:sldId id="911" r:id="rId39"/>
    <p:sldId id="304" r:id="rId40"/>
    <p:sldId id="276" r:id="rId41"/>
    <p:sldId id="91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509"/>
    <p:restoredTop sz="94643"/>
  </p:normalViewPr>
  <p:slideViewPr>
    <p:cSldViewPr snapToGrid="0" snapToObjects="1">
      <p:cViewPr varScale="1">
        <p:scale>
          <a:sx n="106" d="100"/>
          <a:sy n="106" d="100"/>
        </p:scale>
        <p:origin x="200"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5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9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EDB69-57D4-46DE-805E-5A565E5DA696}" type="doc">
      <dgm:prSet loTypeId="urn:microsoft.com/office/officeart/2005/8/layout/vList2" loCatId="list" qsTypeId="urn:microsoft.com/office/officeart/2005/8/quickstyle/simple1#24" qsCatId="simple" csTypeId="urn:microsoft.com/office/officeart/2005/8/colors/accent1_2#8" csCatId="accent1" phldr="1"/>
      <dgm:spPr/>
      <dgm:t>
        <a:bodyPr/>
        <a:lstStyle/>
        <a:p>
          <a:endParaRPr lang="en-US"/>
        </a:p>
      </dgm:t>
    </dgm:pt>
    <dgm:pt modelId="{E022D23B-568A-4A39-9272-FDBF02BA8FBB}">
      <dgm:prSet/>
      <dgm:spPr/>
      <dgm:t>
        <a:bodyPr/>
        <a:lstStyle/>
        <a:p>
          <a:r>
            <a:rPr lang="el-GR" b="0" dirty="0"/>
            <a:t>Γ</a:t>
          </a:r>
          <a:r>
            <a:rPr lang="en-US" b="0" dirty="0" err="1"/>
            <a:t>λώσσ</a:t>
          </a:r>
          <a:r>
            <a:rPr lang="en-US" b="0" dirty="0"/>
            <a:t>α</a:t>
          </a:r>
          <a:r>
            <a:rPr lang="el-GR" b="0" dirty="0"/>
            <a:t>/</a:t>
          </a:r>
          <a:r>
            <a:rPr lang="el-GR" b="0" dirty="0" err="1"/>
            <a:t>ες</a:t>
          </a:r>
          <a:r>
            <a:rPr lang="en-US" b="0" dirty="0"/>
            <a:t> π</a:t>
          </a:r>
          <a:r>
            <a:rPr lang="en-US" b="0" dirty="0" err="1"/>
            <a:t>ου</a:t>
          </a:r>
          <a:r>
            <a:rPr lang="en-US" b="0" dirty="0"/>
            <a:t> </a:t>
          </a:r>
          <a:r>
            <a:rPr lang="en-US" b="0" dirty="0" err="1"/>
            <a:t>χρησιμο</a:t>
          </a:r>
          <a:r>
            <a:rPr lang="en-US" b="0" dirty="0"/>
            <a:t>π</a:t>
          </a:r>
          <a:r>
            <a:rPr lang="en-US" b="0" dirty="0" err="1"/>
            <a:t>οιούν</a:t>
          </a:r>
          <a:r>
            <a:rPr lang="en-US" b="0" dirty="0"/>
            <a:t> </a:t>
          </a:r>
          <a:r>
            <a:rPr lang="en-US" b="0" dirty="0" err="1"/>
            <a:t>οι</a:t>
          </a:r>
          <a:r>
            <a:rPr lang="en-US" b="0" dirty="0"/>
            <a:t> </a:t>
          </a:r>
          <a:r>
            <a:rPr lang="en-US" b="0" dirty="0" err="1"/>
            <a:t>άνθρω</a:t>
          </a:r>
          <a:r>
            <a:rPr lang="en-US" b="0" dirty="0"/>
            <a:t>π</a:t>
          </a:r>
          <a:r>
            <a:rPr lang="en-US" b="0" dirty="0" err="1"/>
            <a:t>οι</a:t>
          </a:r>
          <a:r>
            <a:rPr lang="en-US" b="0" dirty="0"/>
            <a:t>.</a:t>
          </a:r>
          <a:endParaRPr lang="en-US" dirty="0"/>
        </a:p>
      </dgm:t>
    </dgm:pt>
    <dgm:pt modelId="{0FB5E381-3FF9-4A5C-9078-63B4CAB020B3}" type="parTrans" cxnId="{F08874E8-D23A-4E30-BF9F-E453734C7C62}">
      <dgm:prSet/>
      <dgm:spPr/>
      <dgm:t>
        <a:bodyPr/>
        <a:lstStyle/>
        <a:p>
          <a:endParaRPr lang="en-US"/>
        </a:p>
      </dgm:t>
    </dgm:pt>
    <dgm:pt modelId="{3996B220-8F53-4734-8DD9-CE577F254D70}" type="sibTrans" cxnId="{F08874E8-D23A-4E30-BF9F-E453734C7C62}">
      <dgm:prSet/>
      <dgm:spPr/>
      <dgm:t>
        <a:bodyPr/>
        <a:lstStyle/>
        <a:p>
          <a:endParaRPr lang="en-US"/>
        </a:p>
      </dgm:t>
    </dgm:pt>
    <dgm:pt modelId="{579EB690-B939-47CF-984F-45BEB951B515}">
      <dgm:prSet/>
      <dgm:spPr/>
      <dgm:t>
        <a:bodyPr/>
        <a:lstStyle/>
        <a:p>
          <a:r>
            <a:rPr lang="en-US" b="0"/>
            <a:t>Διαφορετικοί ομιλητές, ποικιλίες και περιστάσεις.</a:t>
          </a:r>
          <a:endParaRPr lang="en-US"/>
        </a:p>
      </dgm:t>
    </dgm:pt>
    <dgm:pt modelId="{C352A268-2146-4761-8977-1286B71F8558}" type="parTrans" cxnId="{F325AA15-1AC3-43EC-BA6B-82DC1CBC7E16}">
      <dgm:prSet/>
      <dgm:spPr/>
      <dgm:t>
        <a:bodyPr/>
        <a:lstStyle/>
        <a:p>
          <a:endParaRPr lang="en-US"/>
        </a:p>
      </dgm:t>
    </dgm:pt>
    <dgm:pt modelId="{E4AE45AF-5589-4E57-A16D-E1725B8708D4}" type="sibTrans" cxnId="{F325AA15-1AC3-43EC-BA6B-82DC1CBC7E16}">
      <dgm:prSet/>
      <dgm:spPr/>
      <dgm:t>
        <a:bodyPr/>
        <a:lstStyle/>
        <a:p>
          <a:endParaRPr lang="en-US"/>
        </a:p>
      </dgm:t>
    </dgm:pt>
    <dgm:pt modelId="{ED1ACCB1-BA80-4350-835B-6F21DEE237AF}">
      <dgm:prSet/>
      <dgm:spPr/>
      <dgm:t>
        <a:bodyPr/>
        <a:lstStyle/>
        <a:p>
          <a:r>
            <a:rPr lang="en-US" b="0"/>
            <a:t>Προφορικός λόγος, γραφή και αλληλεπίδραση.</a:t>
          </a:r>
          <a:endParaRPr lang="en-US"/>
        </a:p>
      </dgm:t>
    </dgm:pt>
    <dgm:pt modelId="{49F884BA-D5A0-41AA-8F8C-D9087B9355E9}" type="parTrans" cxnId="{1A848A58-DB15-4A90-AFF5-DB55327BC05B}">
      <dgm:prSet/>
      <dgm:spPr/>
      <dgm:t>
        <a:bodyPr/>
        <a:lstStyle/>
        <a:p>
          <a:endParaRPr lang="en-US"/>
        </a:p>
      </dgm:t>
    </dgm:pt>
    <dgm:pt modelId="{371B7B23-2E51-409F-9679-E007D56D67A4}" type="sibTrans" cxnId="{1A848A58-DB15-4A90-AFF5-DB55327BC05B}">
      <dgm:prSet/>
      <dgm:spPr/>
      <dgm:t>
        <a:bodyPr/>
        <a:lstStyle/>
        <a:p>
          <a:endParaRPr lang="en-US"/>
        </a:p>
      </dgm:t>
    </dgm:pt>
    <dgm:pt modelId="{87369530-C681-2B46-A253-B7C543FCBB83}" type="pres">
      <dgm:prSet presAssocID="{EB4EDB69-57D4-46DE-805E-5A565E5DA696}" presName="linear" presStyleCnt="0">
        <dgm:presLayoutVars>
          <dgm:animLvl val="lvl"/>
          <dgm:resizeHandles val="exact"/>
        </dgm:presLayoutVars>
      </dgm:prSet>
      <dgm:spPr/>
    </dgm:pt>
    <dgm:pt modelId="{1C74C8B6-16CF-C143-AEE3-6DC648159570}" type="pres">
      <dgm:prSet presAssocID="{E022D23B-568A-4A39-9272-FDBF02BA8FBB}" presName="parentText" presStyleLbl="node1" presStyleIdx="0" presStyleCnt="3">
        <dgm:presLayoutVars>
          <dgm:chMax val="0"/>
          <dgm:bulletEnabled val="1"/>
        </dgm:presLayoutVars>
      </dgm:prSet>
      <dgm:spPr/>
    </dgm:pt>
    <dgm:pt modelId="{E29DB914-BC5C-3D46-9E2C-6370F381C743}" type="pres">
      <dgm:prSet presAssocID="{3996B220-8F53-4734-8DD9-CE577F254D70}" presName="spacer" presStyleCnt="0"/>
      <dgm:spPr/>
    </dgm:pt>
    <dgm:pt modelId="{D156FD0A-57CD-A047-92B5-4DFEACFE0B49}" type="pres">
      <dgm:prSet presAssocID="{579EB690-B939-47CF-984F-45BEB951B515}" presName="parentText" presStyleLbl="node1" presStyleIdx="1" presStyleCnt="3">
        <dgm:presLayoutVars>
          <dgm:chMax val="0"/>
          <dgm:bulletEnabled val="1"/>
        </dgm:presLayoutVars>
      </dgm:prSet>
      <dgm:spPr/>
    </dgm:pt>
    <dgm:pt modelId="{35191A59-AF01-0C46-8395-354F785AC188}" type="pres">
      <dgm:prSet presAssocID="{E4AE45AF-5589-4E57-A16D-E1725B8708D4}" presName="spacer" presStyleCnt="0"/>
      <dgm:spPr/>
    </dgm:pt>
    <dgm:pt modelId="{2794182B-6CD5-ED40-96EB-C25A82B5D03A}" type="pres">
      <dgm:prSet presAssocID="{ED1ACCB1-BA80-4350-835B-6F21DEE237AF}" presName="parentText" presStyleLbl="node1" presStyleIdx="2" presStyleCnt="3">
        <dgm:presLayoutVars>
          <dgm:chMax val="0"/>
          <dgm:bulletEnabled val="1"/>
        </dgm:presLayoutVars>
      </dgm:prSet>
      <dgm:spPr/>
    </dgm:pt>
  </dgm:ptLst>
  <dgm:cxnLst>
    <dgm:cxn modelId="{628A2602-1A63-6941-B1F6-988F74C1E687}" type="presOf" srcId="{E022D23B-568A-4A39-9272-FDBF02BA8FBB}" destId="{1C74C8B6-16CF-C143-AEE3-6DC648159570}" srcOrd="0" destOrd="0" presId="urn:microsoft.com/office/officeart/2005/8/layout/vList2"/>
    <dgm:cxn modelId="{F325AA15-1AC3-43EC-BA6B-82DC1CBC7E16}" srcId="{EB4EDB69-57D4-46DE-805E-5A565E5DA696}" destId="{579EB690-B939-47CF-984F-45BEB951B515}" srcOrd="1" destOrd="0" parTransId="{C352A268-2146-4761-8977-1286B71F8558}" sibTransId="{E4AE45AF-5589-4E57-A16D-E1725B8708D4}"/>
    <dgm:cxn modelId="{2EFCDE33-DFAD-5E4F-A67E-1AA1938E3B26}" type="presOf" srcId="{ED1ACCB1-BA80-4350-835B-6F21DEE237AF}" destId="{2794182B-6CD5-ED40-96EB-C25A82B5D03A}" srcOrd="0" destOrd="0" presId="urn:microsoft.com/office/officeart/2005/8/layout/vList2"/>
    <dgm:cxn modelId="{1A848A58-DB15-4A90-AFF5-DB55327BC05B}" srcId="{EB4EDB69-57D4-46DE-805E-5A565E5DA696}" destId="{ED1ACCB1-BA80-4350-835B-6F21DEE237AF}" srcOrd="2" destOrd="0" parTransId="{49F884BA-D5A0-41AA-8F8C-D9087B9355E9}" sibTransId="{371B7B23-2E51-409F-9679-E007D56D67A4}"/>
    <dgm:cxn modelId="{E4F14D99-84F5-2547-A299-FB3AF27FC371}" type="presOf" srcId="{EB4EDB69-57D4-46DE-805E-5A565E5DA696}" destId="{87369530-C681-2B46-A253-B7C543FCBB83}" srcOrd="0" destOrd="0" presId="urn:microsoft.com/office/officeart/2005/8/layout/vList2"/>
    <dgm:cxn modelId="{FDDC03CF-5026-C74A-9241-E4EFA515295A}" type="presOf" srcId="{579EB690-B939-47CF-984F-45BEB951B515}" destId="{D156FD0A-57CD-A047-92B5-4DFEACFE0B49}" srcOrd="0" destOrd="0" presId="urn:microsoft.com/office/officeart/2005/8/layout/vList2"/>
    <dgm:cxn modelId="{F08874E8-D23A-4E30-BF9F-E453734C7C62}" srcId="{EB4EDB69-57D4-46DE-805E-5A565E5DA696}" destId="{E022D23B-568A-4A39-9272-FDBF02BA8FBB}" srcOrd="0" destOrd="0" parTransId="{0FB5E381-3FF9-4A5C-9078-63B4CAB020B3}" sibTransId="{3996B220-8F53-4734-8DD9-CE577F254D70}"/>
    <dgm:cxn modelId="{620EE11F-B42B-3F44-AA80-F2CAC6F4762B}" type="presParOf" srcId="{87369530-C681-2B46-A253-B7C543FCBB83}" destId="{1C74C8B6-16CF-C143-AEE3-6DC648159570}" srcOrd="0" destOrd="0" presId="urn:microsoft.com/office/officeart/2005/8/layout/vList2"/>
    <dgm:cxn modelId="{DC332CCF-F359-884F-86A9-32BFB1AB1BAC}" type="presParOf" srcId="{87369530-C681-2B46-A253-B7C543FCBB83}" destId="{E29DB914-BC5C-3D46-9E2C-6370F381C743}" srcOrd="1" destOrd="0" presId="urn:microsoft.com/office/officeart/2005/8/layout/vList2"/>
    <dgm:cxn modelId="{AC33D2A2-304A-4343-8A5C-FE09B9956F3D}" type="presParOf" srcId="{87369530-C681-2B46-A253-B7C543FCBB83}" destId="{D156FD0A-57CD-A047-92B5-4DFEACFE0B49}" srcOrd="2" destOrd="0" presId="urn:microsoft.com/office/officeart/2005/8/layout/vList2"/>
    <dgm:cxn modelId="{7EB583CD-5407-4947-A840-4B8C26883C97}" type="presParOf" srcId="{87369530-C681-2B46-A253-B7C543FCBB83}" destId="{35191A59-AF01-0C46-8395-354F785AC188}" srcOrd="3" destOrd="0" presId="urn:microsoft.com/office/officeart/2005/8/layout/vList2"/>
    <dgm:cxn modelId="{D7837A0B-6E4E-D444-B433-B81716D7A68E}" type="presParOf" srcId="{87369530-C681-2B46-A253-B7C543FCBB83}" destId="{2794182B-6CD5-ED40-96EB-C25A82B5D03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67CAE2-EE1F-448E-AFF5-C61269E88BCE}" type="doc">
      <dgm:prSet loTypeId="urn:microsoft.com/office/officeart/2005/8/layout/cycle6" loCatId="cycle" qsTypeId="urn:microsoft.com/office/officeart/2005/8/quickstyle/simple1#26" qsCatId="simple" csTypeId="urn:microsoft.com/office/officeart/2005/8/colors/accent1_2#10" csCatId="accent1"/>
      <dgm:spPr/>
      <dgm:t>
        <a:bodyPr/>
        <a:lstStyle/>
        <a:p>
          <a:endParaRPr lang="en-US"/>
        </a:p>
      </dgm:t>
    </dgm:pt>
    <dgm:pt modelId="{0EB9B295-8B21-4C59-B6A6-12D472099ECC}">
      <dgm:prSet/>
      <dgm:spPr/>
      <dgm:t>
        <a:bodyPr/>
        <a:lstStyle/>
        <a:p>
          <a:r>
            <a:rPr lang="en-US" b="0"/>
            <a:t>Δεδομένο → Παρατήρηση → Μοτίβο</a:t>
          </a:r>
          <a:endParaRPr lang="en-US"/>
        </a:p>
      </dgm:t>
    </dgm:pt>
    <dgm:pt modelId="{342B916F-9444-4D36-9AA3-2973A510DB8B}" type="parTrans" cxnId="{DB3782F3-EBD0-4805-9729-80D117952AD3}">
      <dgm:prSet/>
      <dgm:spPr/>
      <dgm:t>
        <a:bodyPr/>
        <a:lstStyle/>
        <a:p>
          <a:endParaRPr lang="en-US"/>
        </a:p>
      </dgm:t>
    </dgm:pt>
    <dgm:pt modelId="{13C38D52-06FB-40BE-947A-A0A70FC3684F}" type="sibTrans" cxnId="{DB3782F3-EBD0-4805-9729-80D117952AD3}">
      <dgm:prSet/>
      <dgm:spPr/>
      <dgm:t>
        <a:bodyPr/>
        <a:lstStyle/>
        <a:p>
          <a:endParaRPr lang="en-US"/>
        </a:p>
      </dgm:t>
    </dgm:pt>
    <dgm:pt modelId="{D971CBA3-B037-4F03-BB20-CDF8D5C06E03}">
      <dgm:prSet/>
      <dgm:spPr/>
      <dgm:t>
        <a:bodyPr/>
        <a:lstStyle/>
        <a:p>
          <a:r>
            <a:rPr lang="en-US" b="0"/>
            <a:t>Υπόθεση → Έλεγχος → Εξήγηση</a:t>
          </a:r>
          <a:endParaRPr lang="en-US"/>
        </a:p>
      </dgm:t>
    </dgm:pt>
    <dgm:pt modelId="{A9B1BE64-B794-4888-8CDB-64AF2B2FD94A}" type="parTrans" cxnId="{8894F802-DA9F-4E45-9092-E61F5BF2A398}">
      <dgm:prSet/>
      <dgm:spPr/>
      <dgm:t>
        <a:bodyPr/>
        <a:lstStyle/>
        <a:p>
          <a:endParaRPr lang="en-US"/>
        </a:p>
      </dgm:t>
    </dgm:pt>
    <dgm:pt modelId="{2C0F71A4-F098-4A5E-BAF9-8C5B97E7ECD5}" type="sibTrans" cxnId="{8894F802-DA9F-4E45-9092-E61F5BF2A398}">
      <dgm:prSet/>
      <dgm:spPr/>
      <dgm:t>
        <a:bodyPr/>
        <a:lstStyle/>
        <a:p>
          <a:endParaRPr lang="en-US"/>
        </a:p>
      </dgm:t>
    </dgm:pt>
    <dgm:pt modelId="{6744A865-F27D-8B4D-8EF8-46A527A0E337}" type="pres">
      <dgm:prSet presAssocID="{F667CAE2-EE1F-448E-AFF5-C61269E88BCE}" presName="cycle" presStyleCnt="0">
        <dgm:presLayoutVars>
          <dgm:dir/>
          <dgm:resizeHandles val="exact"/>
        </dgm:presLayoutVars>
      </dgm:prSet>
      <dgm:spPr/>
    </dgm:pt>
    <dgm:pt modelId="{42D197CD-7DBF-FF4F-B89A-A8EA1EDDFFF1}" type="pres">
      <dgm:prSet presAssocID="{0EB9B295-8B21-4C59-B6A6-12D472099ECC}" presName="node" presStyleLbl="node1" presStyleIdx="0" presStyleCnt="2">
        <dgm:presLayoutVars>
          <dgm:bulletEnabled val="1"/>
        </dgm:presLayoutVars>
      </dgm:prSet>
      <dgm:spPr/>
    </dgm:pt>
    <dgm:pt modelId="{BBBCB7FE-F752-EA40-ADBC-00C92A4644E4}" type="pres">
      <dgm:prSet presAssocID="{0EB9B295-8B21-4C59-B6A6-12D472099ECC}" presName="spNode" presStyleCnt="0"/>
      <dgm:spPr/>
    </dgm:pt>
    <dgm:pt modelId="{7B79643B-581E-1F44-9A9C-7B65F59C0A51}" type="pres">
      <dgm:prSet presAssocID="{13C38D52-06FB-40BE-947A-A0A70FC3684F}" presName="sibTrans" presStyleLbl="sibTrans1D1" presStyleIdx="0" presStyleCnt="2"/>
      <dgm:spPr/>
    </dgm:pt>
    <dgm:pt modelId="{1AEEE508-C7D5-0944-A365-43723FCEA59C}" type="pres">
      <dgm:prSet presAssocID="{D971CBA3-B037-4F03-BB20-CDF8D5C06E03}" presName="node" presStyleLbl="node1" presStyleIdx="1" presStyleCnt="2">
        <dgm:presLayoutVars>
          <dgm:bulletEnabled val="1"/>
        </dgm:presLayoutVars>
      </dgm:prSet>
      <dgm:spPr/>
    </dgm:pt>
    <dgm:pt modelId="{233BE5E7-4E56-5A46-A4D0-56BCBACB64D7}" type="pres">
      <dgm:prSet presAssocID="{D971CBA3-B037-4F03-BB20-CDF8D5C06E03}" presName="spNode" presStyleCnt="0"/>
      <dgm:spPr/>
    </dgm:pt>
    <dgm:pt modelId="{D7B6A3A6-3FB9-F24D-8145-BC5333C783AD}" type="pres">
      <dgm:prSet presAssocID="{2C0F71A4-F098-4A5E-BAF9-8C5B97E7ECD5}" presName="sibTrans" presStyleLbl="sibTrans1D1" presStyleIdx="1" presStyleCnt="2"/>
      <dgm:spPr/>
    </dgm:pt>
  </dgm:ptLst>
  <dgm:cxnLst>
    <dgm:cxn modelId="{8894F802-DA9F-4E45-9092-E61F5BF2A398}" srcId="{F667CAE2-EE1F-448E-AFF5-C61269E88BCE}" destId="{D971CBA3-B037-4F03-BB20-CDF8D5C06E03}" srcOrd="1" destOrd="0" parTransId="{A9B1BE64-B794-4888-8CDB-64AF2B2FD94A}" sibTransId="{2C0F71A4-F098-4A5E-BAF9-8C5B97E7ECD5}"/>
    <dgm:cxn modelId="{01CCA55D-F832-6E4C-8BDC-38F8240343E2}" type="presOf" srcId="{F667CAE2-EE1F-448E-AFF5-C61269E88BCE}" destId="{6744A865-F27D-8B4D-8EF8-46A527A0E337}" srcOrd="0" destOrd="0" presId="urn:microsoft.com/office/officeart/2005/8/layout/cycle6"/>
    <dgm:cxn modelId="{E5A42F8E-4B88-4141-9851-921DE0813B1B}" type="presOf" srcId="{D971CBA3-B037-4F03-BB20-CDF8D5C06E03}" destId="{1AEEE508-C7D5-0944-A365-43723FCEA59C}" srcOrd="0" destOrd="0" presId="urn:microsoft.com/office/officeart/2005/8/layout/cycle6"/>
    <dgm:cxn modelId="{A4BAF39F-5717-1148-8347-C98B2D31AD62}" type="presOf" srcId="{13C38D52-06FB-40BE-947A-A0A70FC3684F}" destId="{7B79643B-581E-1F44-9A9C-7B65F59C0A51}" srcOrd="0" destOrd="0" presId="urn:microsoft.com/office/officeart/2005/8/layout/cycle6"/>
    <dgm:cxn modelId="{0CF604AD-71DD-6C42-9D70-C8F60852D53C}" type="presOf" srcId="{2C0F71A4-F098-4A5E-BAF9-8C5B97E7ECD5}" destId="{D7B6A3A6-3FB9-F24D-8145-BC5333C783AD}" srcOrd="0" destOrd="0" presId="urn:microsoft.com/office/officeart/2005/8/layout/cycle6"/>
    <dgm:cxn modelId="{340D1DC4-A4D8-7D4B-9CC7-7EC23AB75A27}" type="presOf" srcId="{0EB9B295-8B21-4C59-B6A6-12D472099ECC}" destId="{42D197CD-7DBF-FF4F-B89A-A8EA1EDDFFF1}" srcOrd="0" destOrd="0" presId="urn:microsoft.com/office/officeart/2005/8/layout/cycle6"/>
    <dgm:cxn modelId="{DB3782F3-EBD0-4805-9729-80D117952AD3}" srcId="{F667CAE2-EE1F-448E-AFF5-C61269E88BCE}" destId="{0EB9B295-8B21-4C59-B6A6-12D472099ECC}" srcOrd="0" destOrd="0" parTransId="{342B916F-9444-4D36-9AA3-2973A510DB8B}" sibTransId="{13C38D52-06FB-40BE-947A-A0A70FC3684F}"/>
    <dgm:cxn modelId="{266C1763-8DE7-5D4B-BE3E-578A4FD12345}" type="presParOf" srcId="{6744A865-F27D-8B4D-8EF8-46A527A0E337}" destId="{42D197CD-7DBF-FF4F-B89A-A8EA1EDDFFF1}" srcOrd="0" destOrd="0" presId="urn:microsoft.com/office/officeart/2005/8/layout/cycle6"/>
    <dgm:cxn modelId="{AB8EBCA5-6892-B347-9A1E-448BE0A48F55}" type="presParOf" srcId="{6744A865-F27D-8B4D-8EF8-46A527A0E337}" destId="{BBBCB7FE-F752-EA40-ADBC-00C92A4644E4}" srcOrd="1" destOrd="0" presId="urn:microsoft.com/office/officeart/2005/8/layout/cycle6"/>
    <dgm:cxn modelId="{5F2A3E60-ACD2-FC41-9A51-A2AE6A369610}" type="presParOf" srcId="{6744A865-F27D-8B4D-8EF8-46A527A0E337}" destId="{7B79643B-581E-1F44-9A9C-7B65F59C0A51}" srcOrd="2" destOrd="0" presId="urn:microsoft.com/office/officeart/2005/8/layout/cycle6"/>
    <dgm:cxn modelId="{84587AE1-2A56-7740-8EA7-8B6D8A8536F3}" type="presParOf" srcId="{6744A865-F27D-8B4D-8EF8-46A527A0E337}" destId="{1AEEE508-C7D5-0944-A365-43723FCEA59C}" srcOrd="3" destOrd="0" presId="urn:microsoft.com/office/officeart/2005/8/layout/cycle6"/>
    <dgm:cxn modelId="{57F4F617-47D9-3C41-A047-BCD005AF2D82}" type="presParOf" srcId="{6744A865-F27D-8B4D-8EF8-46A527A0E337}" destId="{233BE5E7-4E56-5A46-A4D0-56BCBACB64D7}" srcOrd="4" destOrd="0" presId="urn:microsoft.com/office/officeart/2005/8/layout/cycle6"/>
    <dgm:cxn modelId="{ED1E4ED3-6EB6-924F-9D09-D014548AF4A9}" type="presParOf" srcId="{6744A865-F27D-8B4D-8EF8-46A527A0E337}" destId="{D7B6A3A6-3FB9-F24D-8145-BC5333C783AD}"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93F35E-6394-4FCA-9232-1B49B83A8969}" type="doc">
      <dgm:prSet loTypeId="urn:microsoft.com/office/officeart/2005/8/layout/vList2" loCatId="list" qsTypeId="urn:microsoft.com/office/officeart/2005/8/quickstyle/simple1#76" qsCatId="simple" csTypeId="urn:microsoft.com/office/officeart/2005/8/colors/accent1_2#51" csCatId="accent1"/>
      <dgm:spPr/>
      <dgm:t>
        <a:bodyPr/>
        <a:lstStyle/>
        <a:p>
          <a:endParaRPr lang="en-US"/>
        </a:p>
      </dgm:t>
    </dgm:pt>
    <dgm:pt modelId="{FEBFBA74-BF63-48FF-8055-B804911F4E25}">
      <dgm:prSet/>
      <dgm:spPr/>
      <dgm:t>
        <a:bodyPr/>
        <a:lstStyle/>
        <a:p>
          <a:r>
            <a:rPr lang="en-US"/>
            <a:t>Ήχοι · λέξεις · προτάσεις</a:t>
          </a:r>
        </a:p>
      </dgm:t>
    </dgm:pt>
    <dgm:pt modelId="{FB650665-62C8-4BF6-8F22-3274DA2FC001}" type="parTrans" cxnId="{A35FE13C-79AC-4768-BF69-572FC6AADF2C}">
      <dgm:prSet/>
      <dgm:spPr/>
      <dgm:t>
        <a:bodyPr/>
        <a:lstStyle/>
        <a:p>
          <a:endParaRPr lang="en-US"/>
        </a:p>
      </dgm:t>
    </dgm:pt>
    <dgm:pt modelId="{2B9CDD3A-2042-42B1-8C76-C564730C8BB4}" type="sibTrans" cxnId="{A35FE13C-79AC-4768-BF69-572FC6AADF2C}">
      <dgm:prSet/>
      <dgm:spPr/>
      <dgm:t>
        <a:bodyPr/>
        <a:lstStyle/>
        <a:p>
          <a:endParaRPr lang="en-US"/>
        </a:p>
      </dgm:t>
    </dgm:pt>
    <dgm:pt modelId="{D349DA7F-DA04-460F-9ECB-9A79131D7EF4}">
      <dgm:prSet/>
      <dgm:spPr/>
      <dgm:t>
        <a:bodyPr/>
        <a:lstStyle/>
        <a:p>
          <a:r>
            <a:rPr lang="en-US"/>
            <a:t>Σημασία · άνθρωποι · γλώσσα και νους</a:t>
          </a:r>
        </a:p>
      </dgm:t>
    </dgm:pt>
    <dgm:pt modelId="{31B1307F-FA85-494E-83F2-EA76C27A2842}" type="parTrans" cxnId="{53528EA3-0D0F-4A1E-A15F-28FFF1B5B430}">
      <dgm:prSet/>
      <dgm:spPr/>
      <dgm:t>
        <a:bodyPr/>
        <a:lstStyle/>
        <a:p>
          <a:endParaRPr lang="en-US"/>
        </a:p>
      </dgm:t>
    </dgm:pt>
    <dgm:pt modelId="{A5285066-0C5E-4474-937A-B3D460CC0115}" type="sibTrans" cxnId="{53528EA3-0D0F-4A1E-A15F-28FFF1B5B430}">
      <dgm:prSet/>
      <dgm:spPr/>
      <dgm:t>
        <a:bodyPr/>
        <a:lstStyle/>
        <a:p>
          <a:endParaRPr lang="en-US"/>
        </a:p>
      </dgm:t>
    </dgm:pt>
    <dgm:pt modelId="{6D5584FA-97B1-4DE6-989F-AFEFAAFE8D8D}">
      <dgm:prSet/>
      <dgm:spPr/>
      <dgm:t>
        <a:bodyPr/>
        <a:lstStyle/>
        <a:p>
          <a:r>
            <a:rPr lang="en-US"/>
            <a:t>Τι παρατηρήσαμε; Τι υποθέσαμε;</a:t>
          </a:r>
        </a:p>
      </dgm:t>
    </dgm:pt>
    <dgm:pt modelId="{5BF18F92-C5C1-4191-B7C9-C89DD344EC46}" type="parTrans" cxnId="{2DB38BB8-9163-4A2C-AD1B-1B7D5C1411FA}">
      <dgm:prSet/>
      <dgm:spPr/>
      <dgm:t>
        <a:bodyPr/>
        <a:lstStyle/>
        <a:p>
          <a:endParaRPr lang="en-US"/>
        </a:p>
      </dgm:t>
    </dgm:pt>
    <dgm:pt modelId="{4CF520B8-A6DF-4FC6-8158-703B2D00A771}" type="sibTrans" cxnId="{2DB38BB8-9163-4A2C-AD1B-1B7D5C1411FA}">
      <dgm:prSet/>
      <dgm:spPr/>
      <dgm:t>
        <a:bodyPr/>
        <a:lstStyle/>
        <a:p>
          <a:endParaRPr lang="en-US"/>
        </a:p>
      </dgm:t>
    </dgm:pt>
    <dgm:pt modelId="{F358258F-9E43-8C43-A13D-40FC5A902249}" type="pres">
      <dgm:prSet presAssocID="{E793F35E-6394-4FCA-9232-1B49B83A8969}" presName="linear" presStyleCnt="0">
        <dgm:presLayoutVars>
          <dgm:animLvl val="lvl"/>
          <dgm:resizeHandles val="exact"/>
        </dgm:presLayoutVars>
      </dgm:prSet>
      <dgm:spPr/>
    </dgm:pt>
    <dgm:pt modelId="{CC5FDCB3-97D9-2340-BE03-A6CE0FD4B260}" type="pres">
      <dgm:prSet presAssocID="{FEBFBA74-BF63-48FF-8055-B804911F4E25}" presName="parentText" presStyleLbl="node1" presStyleIdx="0" presStyleCnt="3">
        <dgm:presLayoutVars>
          <dgm:chMax val="0"/>
          <dgm:bulletEnabled val="1"/>
        </dgm:presLayoutVars>
      </dgm:prSet>
      <dgm:spPr/>
    </dgm:pt>
    <dgm:pt modelId="{508B32BA-1716-7F4D-AFDA-D0CDC3EA6F5B}" type="pres">
      <dgm:prSet presAssocID="{2B9CDD3A-2042-42B1-8C76-C564730C8BB4}" presName="spacer" presStyleCnt="0"/>
      <dgm:spPr/>
    </dgm:pt>
    <dgm:pt modelId="{A5CE92DE-1F46-454C-88B3-336D18389D45}" type="pres">
      <dgm:prSet presAssocID="{D349DA7F-DA04-460F-9ECB-9A79131D7EF4}" presName="parentText" presStyleLbl="node1" presStyleIdx="1" presStyleCnt="3">
        <dgm:presLayoutVars>
          <dgm:chMax val="0"/>
          <dgm:bulletEnabled val="1"/>
        </dgm:presLayoutVars>
      </dgm:prSet>
      <dgm:spPr/>
    </dgm:pt>
    <dgm:pt modelId="{FBEFF22E-1070-6043-903B-7FF8CE391473}" type="pres">
      <dgm:prSet presAssocID="{A5285066-0C5E-4474-937A-B3D460CC0115}" presName="spacer" presStyleCnt="0"/>
      <dgm:spPr/>
    </dgm:pt>
    <dgm:pt modelId="{20EB4914-33D0-9740-97F1-D37269A64874}" type="pres">
      <dgm:prSet presAssocID="{6D5584FA-97B1-4DE6-989F-AFEFAAFE8D8D}" presName="parentText" presStyleLbl="node1" presStyleIdx="2" presStyleCnt="3">
        <dgm:presLayoutVars>
          <dgm:chMax val="0"/>
          <dgm:bulletEnabled val="1"/>
        </dgm:presLayoutVars>
      </dgm:prSet>
      <dgm:spPr/>
    </dgm:pt>
  </dgm:ptLst>
  <dgm:cxnLst>
    <dgm:cxn modelId="{DDDDA524-F256-6444-A942-32CCD142E996}" type="presOf" srcId="{6D5584FA-97B1-4DE6-989F-AFEFAAFE8D8D}" destId="{20EB4914-33D0-9740-97F1-D37269A64874}" srcOrd="0" destOrd="0" presId="urn:microsoft.com/office/officeart/2005/8/layout/vList2"/>
    <dgm:cxn modelId="{A35FE13C-79AC-4768-BF69-572FC6AADF2C}" srcId="{E793F35E-6394-4FCA-9232-1B49B83A8969}" destId="{FEBFBA74-BF63-48FF-8055-B804911F4E25}" srcOrd="0" destOrd="0" parTransId="{FB650665-62C8-4BF6-8F22-3274DA2FC001}" sibTransId="{2B9CDD3A-2042-42B1-8C76-C564730C8BB4}"/>
    <dgm:cxn modelId="{C3560588-F5ED-1947-B1D8-A5D083059D24}" type="presOf" srcId="{FEBFBA74-BF63-48FF-8055-B804911F4E25}" destId="{CC5FDCB3-97D9-2340-BE03-A6CE0FD4B260}" srcOrd="0" destOrd="0" presId="urn:microsoft.com/office/officeart/2005/8/layout/vList2"/>
    <dgm:cxn modelId="{53528EA3-0D0F-4A1E-A15F-28FFF1B5B430}" srcId="{E793F35E-6394-4FCA-9232-1B49B83A8969}" destId="{D349DA7F-DA04-460F-9ECB-9A79131D7EF4}" srcOrd="1" destOrd="0" parTransId="{31B1307F-FA85-494E-83F2-EA76C27A2842}" sibTransId="{A5285066-0C5E-4474-937A-B3D460CC0115}"/>
    <dgm:cxn modelId="{DCFDB2A4-D790-134F-ADA2-64E47F8ED9A6}" type="presOf" srcId="{E793F35E-6394-4FCA-9232-1B49B83A8969}" destId="{F358258F-9E43-8C43-A13D-40FC5A902249}" srcOrd="0" destOrd="0" presId="urn:microsoft.com/office/officeart/2005/8/layout/vList2"/>
    <dgm:cxn modelId="{2DB38BB8-9163-4A2C-AD1B-1B7D5C1411FA}" srcId="{E793F35E-6394-4FCA-9232-1B49B83A8969}" destId="{6D5584FA-97B1-4DE6-989F-AFEFAAFE8D8D}" srcOrd="2" destOrd="0" parTransId="{5BF18F92-C5C1-4191-B7C9-C89DD344EC46}" sibTransId="{4CF520B8-A6DF-4FC6-8158-703B2D00A771}"/>
    <dgm:cxn modelId="{126E9ED2-6443-784E-9511-D398EE5CF1BF}" type="presOf" srcId="{D349DA7F-DA04-460F-9ECB-9A79131D7EF4}" destId="{A5CE92DE-1F46-454C-88B3-336D18389D45}" srcOrd="0" destOrd="0" presId="urn:microsoft.com/office/officeart/2005/8/layout/vList2"/>
    <dgm:cxn modelId="{AB43542E-2FFD-1E4E-949B-4167C07DB6F7}" type="presParOf" srcId="{F358258F-9E43-8C43-A13D-40FC5A902249}" destId="{CC5FDCB3-97D9-2340-BE03-A6CE0FD4B260}" srcOrd="0" destOrd="0" presId="urn:microsoft.com/office/officeart/2005/8/layout/vList2"/>
    <dgm:cxn modelId="{805082F1-A95E-9A48-A746-4A4DE21B56CC}" type="presParOf" srcId="{F358258F-9E43-8C43-A13D-40FC5A902249}" destId="{508B32BA-1716-7F4D-AFDA-D0CDC3EA6F5B}" srcOrd="1" destOrd="0" presId="urn:microsoft.com/office/officeart/2005/8/layout/vList2"/>
    <dgm:cxn modelId="{A0B00ABB-6F1D-B04A-B290-E1844725D00B}" type="presParOf" srcId="{F358258F-9E43-8C43-A13D-40FC5A902249}" destId="{A5CE92DE-1F46-454C-88B3-336D18389D45}" srcOrd="2" destOrd="0" presId="urn:microsoft.com/office/officeart/2005/8/layout/vList2"/>
    <dgm:cxn modelId="{5B186E96-3076-4E4A-9A36-59EBABC23E5B}" type="presParOf" srcId="{F358258F-9E43-8C43-A13D-40FC5A902249}" destId="{FBEFF22E-1070-6043-903B-7FF8CE391473}" srcOrd="3" destOrd="0" presId="urn:microsoft.com/office/officeart/2005/8/layout/vList2"/>
    <dgm:cxn modelId="{FDE533C7-7F70-794E-B3F3-D99A4DD3995F}" type="presParOf" srcId="{F358258F-9E43-8C43-A13D-40FC5A902249}" destId="{20EB4914-33D0-9740-97F1-D37269A6487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2E34C5-6AC8-4230-B065-08B26D8EA822}" type="doc">
      <dgm:prSet loTypeId="urn:microsoft.com/office/officeart/2005/8/layout/vList2" loCatId="list" qsTypeId="urn:microsoft.com/office/officeart/2005/8/quickstyle/simple1#81" qsCatId="simple" csTypeId="urn:microsoft.com/office/officeart/2005/8/colors/accent1_2#56" csCatId="accent1"/>
      <dgm:spPr/>
      <dgm:t>
        <a:bodyPr/>
        <a:lstStyle/>
        <a:p>
          <a:endParaRPr lang="en-US"/>
        </a:p>
      </dgm:t>
    </dgm:pt>
    <dgm:pt modelId="{4704775E-DCAA-4B4B-93E6-C09A5F74B189}">
      <dgm:prSet/>
      <dgm:spPr/>
      <dgm:t>
        <a:bodyPr/>
        <a:lstStyle/>
        <a:p>
          <a:r>
            <a:rPr lang="en-US"/>
            <a:t>Φωνητική / Φωνολογία · Μορφολογία · Σύνταξη</a:t>
          </a:r>
        </a:p>
      </dgm:t>
    </dgm:pt>
    <dgm:pt modelId="{22652AB1-E1FC-451F-B472-9D6B0FF40808}" type="parTrans" cxnId="{D5AB2118-4E0B-4C20-9705-6D3F5D656548}">
      <dgm:prSet/>
      <dgm:spPr/>
      <dgm:t>
        <a:bodyPr/>
        <a:lstStyle/>
        <a:p>
          <a:endParaRPr lang="en-US"/>
        </a:p>
      </dgm:t>
    </dgm:pt>
    <dgm:pt modelId="{37797193-5B90-431A-81E8-424E4682382F}" type="sibTrans" cxnId="{D5AB2118-4E0B-4C20-9705-6D3F5D656548}">
      <dgm:prSet/>
      <dgm:spPr/>
      <dgm:t>
        <a:bodyPr/>
        <a:lstStyle/>
        <a:p>
          <a:endParaRPr lang="en-US"/>
        </a:p>
      </dgm:t>
    </dgm:pt>
    <dgm:pt modelId="{0A572688-6041-46B6-B046-71A6E67E486D}">
      <dgm:prSet/>
      <dgm:spPr/>
      <dgm:t>
        <a:bodyPr/>
        <a:lstStyle/>
        <a:p>
          <a:r>
            <a:rPr lang="en-US"/>
            <a:t>Σημασιολογία · Πραγματολογία</a:t>
          </a:r>
        </a:p>
      </dgm:t>
    </dgm:pt>
    <dgm:pt modelId="{2E834DB2-8084-47A0-9901-6042746F2045}" type="parTrans" cxnId="{7BF3A97F-3835-4D66-90D6-D7BF36497FD5}">
      <dgm:prSet/>
      <dgm:spPr/>
      <dgm:t>
        <a:bodyPr/>
        <a:lstStyle/>
        <a:p>
          <a:endParaRPr lang="en-US"/>
        </a:p>
      </dgm:t>
    </dgm:pt>
    <dgm:pt modelId="{5D14F930-CAE7-4012-84BE-8E76AA28ECF0}" type="sibTrans" cxnId="{7BF3A97F-3835-4D66-90D6-D7BF36497FD5}">
      <dgm:prSet/>
      <dgm:spPr/>
      <dgm:t>
        <a:bodyPr/>
        <a:lstStyle/>
        <a:p>
          <a:endParaRPr lang="en-US"/>
        </a:p>
      </dgm:t>
    </dgm:pt>
    <dgm:pt modelId="{238E7DA0-397F-4556-89A3-27FBD0A3D19F}">
      <dgm:prSet/>
      <dgm:spPr/>
      <dgm:t>
        <a:bodyPr/>
        <a:lstStyle/>
        <a:p>
          <a:r>
            <a:rPr lang="en-US"/>
            <a:t>Κοινωνιογλωσσολογία · Ψυχογλωσσολογία</a:t>
          </a:r>
        </a:p>
      </dgm:t>
    </dgm:pt>
    <dgm:pt modelId="{7A914F1C-2B0B-4B22-9248-4937CF930330}" type="parTrans" cxnId="{879D2408-9D3C-4D13-A7BE-F4468BACB63C}">
      <dgm:prSet/>
      <dgm:spPr/>
      <dgm:t>
        <a:bodyPr/>
        <a:lstStyle/>
        <a:p>
          <a:endParaRPr lang="en-US"/>
        </a:p>
      </dgm:t>
    </dgm:pt>
    <dgm:pt modelId="{5E5A07DB-BE9C-4C2E-908B-F57AB1568678}" type="sibTrans" cxnId="{879D2408-9D3C-4D13-A7BE-F4468BACB63C}">
      <dgm:prSet/>
      <dgm:spPr/>
      <dgm:t>
        <a:bodyPr/>
        <a:lstStyle/>
        <a:p>
          <a:endParaRPr lang="en-US"/>
        </a:p>
      </dgm:t>
    </dgm:pt>
    <dgm:pt modelId="{642A6010-76C9-EC48-8A2D-3856C8C513AE}" type="pres">
      <dgm:prSet presAssocID="{E32E34C5-6AC8-4230-B065-08B26D8EA822}" presName="linear" presStyleCnt="0">
        <dgm:presLayoutVars>
          <dgm:animLvl val="lvl"/>
          <dgm:resizeHandles val="exact"/>
        </dgm:presLayoutVars>
      </dgm:prSet>
      <dgm:spPr/>
    </dgm:pt>
    <dgm:pt modelId="{B616FF99-ED29-C14D-880B-A83994E290E4}" type="pres">
      <dgm:prSet presAssocID="{4704775E-DCAA-4B4B-93E6-C09A5F74B189}" presName="parentText" presStyleLbl="node1" presStyleIdx="0" presStyleCnt="3">
        <dgm:presLayoutVars>
          <dgm:chMax val="0"/>
          <dgm:bulletEnabled val="1"/>
        </dgm:presLayoutVars>
      </dgm:prSet>
      <dgm:spPr/>
    </dgm:pt>
    <dgm:pt modelId="{A6D640DE-6BDA-714C-BA2A-D37F249EE621}" type="pres">
      <dgm:prSet presAssocID="{37797193-5B90-431A-81E8-424E4682382F}" presName="spacer" presStyleCnt="0"/>
      <dgm:spPr/>
    </dgm:pt>
    <dgm:pt modelId="{141331E7-4530-B248-BBF1-F7285E168A1F}" type="pres">
      <dgm:prSet presAssocID="{0A572688-6041-46B6-B046-71A6E67E486D}" presName="parentText" presStyleLbl="node1" presStyleIdx="1" presStyleCnt="3">
        <dgm:presLayoutVars>
          <dgm:chMax val="0"/>
          <dgm:bulletEnabled val="1"/>
        </dgm:presLayoutVars>
      </dgm:prSet>
      <dgm:spPr/>
    </dgm:pt>
    <dgm:pt modelId="{5EFA6BF7-827C-6549-B66C-B988C9E7E205}" type="pres">
      <dgm:prSet presAssocID="{5D14F930-CAE7-4012-84BE-8E76AA28ECF0}" presName="spacer" presStyleCnt="0"/>
      <dgm:spPr/>
    </dgm:pt>
    <dgm:pt modelId="{52BC1EC7-41D0-874C-BB82-ED154E125BE5}" type="pres">
      <dgm:prSet presAssocID="{238E7DA0-397F-4556-89A3-27FBD0A3D19F}" presName="parentText" presStyleLbl="node1" presStyleIdx="2" presStyleCnt="3">
        <dgm:presLayoutVars>
          <dgm:chMax val="0"/>
          <dgm:bulletEnabled val="1"/>
        </dgm:presLayoutVars>
      </dgm:prSet>
      <dgm:spPr/>
    </dgm:pt>
  </dgm:ptLst>
  <dgm:cxnLst>
    <dgm:cxn modelId="{879D2408-9D3C-4D13-A7BE-F4468BACB63C}" srcId="{E32E34C5-6AC8-4230-B065-08B26D8EA822}" destId="{238E7DA0-397F-4556-89A3-27FBD0A3D19F}" srcOrd="2" destOrd="0" parTransId="{7A914F1C-2B0B-4B22-9248-4937CF930330}" sibTransId="{5E5A07DB-BE9C-4C2E-908B-F57AB1568678}"/>
    <dgm:cxn modelId="{D5AB2118-4E0B-4C20-9705-6D3F5D656548}" srcId="{E32E34C5-6AC8-4230-B065-08B26D8EA822}" destId="{4704775E-DCAA-4B4B-93E6-C09A5F74B189}" srcOrd="0" destOrd="0" parTransId="{22652AB1-E1FC-451F-B472-9D6B0FF40808}" sibTransId="{37797193-5B90-431A-81E8-424E4682382F}"/>
    <dgm:cxn modelId="{0C413921-FC9C-D04C-9E1C-3445C5C5A860}" type="presOf" srcId="{E32E34C5-6AC8-4230-B065-08B26D8EA822}" destId="{642A6010-76C9-EC48-8A2D-3856C8C513AE}" srcOrd="0" destOrd="0" presId="urn:microsoft.com/office/officeart/2005/8/layout/vList2"/>
    <dgm:cxn modelId="{E6EC1331-A9D1-824A-9D03-E56C37A59CFC}" type="presOf" srcId="{4704775E-DCAA-4B4B-93E6-C09A5F74B189}" destId="{B616FF99-ED29-C14D-880B-A83994E290E4}" srcOrd="0" destOrd="0" presId="urn:microsoft.com/office/officeart/2005/8/layout/vList2"/>
    <dgm:cxn modelId="{7BF3A97F-3835-4D66-90D6-D7BF36497FD5}" srcId="{E32E34C5-6AC8-4230-B065-08B26D8EA822}" destId="{0A572688-6041-46B6-B046-71A6E67E486D}" srcOrd="1" destOrd="0" parTransId="{2E834DB2-8084-47A0-9901-6042746F2045}" sibTransId="{5D14F930-CAE7-4012-84BE-8E76AA28ECF0}"/>
    <dgm:cxn modelId="{03040882-D695-6F4D-A130-F0F77245A0D1}" type="presOf" srcId="{238E7DA0-397F-4556-89A3-27FBD0A3D19F}" destId="{52BC1EC7-41D0-874C-BB82-ED154E125BE5}" srcOrd="0" destOrd="0" presId="urn:microsoft.com/office/officeart/2005/8/layout/vList2"/>
    <dgm:cxn modelId="{27F1718A-AA80-1D40-A279-7110A6C9AC11}" type="presOf" srcId="{0A572688-6041-46B6-B046-71A6E67E486D}" destId="{141331E7-4530-B248-BBF1-F7285E168A1F}" srcOrd="0" destOrd="0" presId="urn:microsoft.com/office/officeart/2005/8/layout/vList2"/>
    <dgm:cxn modelId="{B24E6487-95CE-184E-8883-4AE56A0D93B8}" type="presParOf" srcId="{642A6010-76C9-EC48-8A2D-3856C8C513AE}" destId="{B616FF99-ED29-C14D-880B-A83994E290E4}" srcOrd="0" destOrd="0" presId="urn:microsoft.com/office/officeart/2005/8/layout/vList2"/>
    <dgm:cxn modelId="{DAFFF4CE-7930-1B41-9416-277EFB9C0982}" type="presParOf" srcId="{642A6010-76C9-EC48-8A2D-3856C8C513AE}" destId="{A6D640DE-6BDA-714C-BA2A-D37F249EE621}" srcOrd="1" destOrd="0" presId="urn:microsoft.com/office/officeart/2005/8/layout/vList2"/>
    <dgm:cxn modelId="{3AECE1EB-8FE7-2840-9B9F-A09671431B3D}" type="presParOf" srcId="{642A6010-76C9-EC48-8A2D-3856C8C513AE}" destId="{141331E7-4530-B248-BBF1-F7285E168A1F}" srcOrd="2" destOrd="0" presId="urn:microsoft.com/office/officeart/2005/8/layout/vList2"/>
    <dgm:cxn modelId="{7A3C7737-38CA-6543-AB39-E10C076E4C5F}" type="presParOf" srcId="{642A6010-76C9-EC48-8A2D-3856C8C513AE}" destId="{5EFA6BF7-827C-6549-B66C-B988C9E7E205}" srcOrd="3" destOrd="0" presId="urn:microsoft.com/office/officeart/2005/8/layout/vList2"/>
    <dgm:cxn modelId="{70B176B5-0C74-454C-B968-CD9413E51D7C}" type="presParOf" srcId="{642A6010-76C9-EC48-8A2D-3856C8C513AE}" destId="{52BC1EC7-41D0-874C-BB82-ED154E125BE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EDD00D-EA26-4BE0-9E69-1858AB6EE243}" type="doc">
      <dgm:prSet loTypeId="urn:microsoft.com/office/officeart/2005/8/layout/hierarchy1" loCatId="hierarchy" qsTypeId="urn:microsoft.com/office/officeart/2005/8/quickstyle/simple1#123" qsCatId="simple" csTypeId="urn:microsoft.com/office/officeart/2005/8/colors/accent1_2#98" csCatId="accent1"/>
      <dgm:spPr/>
      <dgm:t>
        <a:bodyPr/>
        <a:lstStyle/>
        <a:p>
          <a:endParaRPr lang="en-US"/>
        </a:p>
      </dgm:t>
    </dgm:pt>
    <dgm:pt modelId="{DD040775-0BB5-4F5E-A3E0-4E9E297B34D0}">
      <dgm:prSet/>
      <dgm:spPr/>
      <dgm:t>
        <a:bodyPr/>
        <a:lstStyle/>
        <a:p>
          <a:r>
            <a:rPr lang="en-US" b="0"/>
            <a:t>1. Σήμερα παρατήρησα…</a:t>
          </a:r>
          <a:endParaRPr lang="en-US"/>
        </a:p>
      </dgm:t>
    </dgm:pt>
    <dgm:pt modelId="{25DB6D24-5D78-448B-B0F1-C7C8E0D07C11}" type="parTrans" cxnId="{C83574C8-EBDF-4AF0-8190-C9FE3F0949A8}">
      <dgm:prSet/>
      <dgm:spPr/>
      <dgm:t>
        <a:bodyPr/>
        <a:lstStyle/>
        <a:p>
          <a:endParaRPr lang="en-US"/>
        </a:p>
      </dgm:t>
    </dgm:pt>
    <dgm:pt modelId="{E5C0363F-6C55-4092-9EC0-1A2814064700}" type="sibTrans" cxnId="{C83574C8-EBDF-4AF0-8190-C9FE3F0949A8}">
      <dgm:prSet/>
      <dgm:spPr/>
      <dgm:t>
        <a:bodyPr/>
        <a:lstStyle/>
        <a:p>
          <a:endParaRPr lang="en-US"/>
        </a:p>
      </dgm:t>
    </dgm:pt>
    <dgm:pt modelId="{E7DB6777-A190-4478-AD41-25907F666FA9}">
      <dgm:prSet/>
      <dgm:spPr/>
      <dgm:t>
        <a:bodyPr/>
        <a:lstStyle/>
        <a:p>
          <a:r>
            <a:rPr lang="en-US" b="0"/>
            <a:t>2. Ο γλωσσολόγος θα ρωτούσε…</a:t>
          </a:r>
          <a:endParaRPr lang="en-US"/>
        </a:p>
      </dgm:t>
    </dgm:pt>
    <dgm:pt modelId="{1F728F01-579C-4D90-8CE6-F44E5A59556E}" type="parTrans" cxnId="{0D2EA422-8CB3-436E-BB36-E31289E0B8E7}">
      <dgm:prSet/>
      <dgm:spPr/>
      <dgm:t>
        <a:bodyPr/>
        <a:lstStyle/>
        <a:p>
          <a:endParaRPr lang="en-US"/>
        </a:p>
      </dgm:t>
    </dgm:pt>
    <dgm:pt modelId="{1F50DE6F-0C78-45AF-8A68-6880B3B26E6C}" type="sibTrans" cxnId="{0D2EA422-8CB3-436E-BB36-E31289E0B8E7}">
      <dgm:prSet/>
      <dgm:spPr/>
      <dgm:t>
        <a:bodyPr/>
        <a:lstStyle/>
        <a:p>
          <a:endParaRPr lang="en-US"/>
        </a:p>
      </dgm:t>
    </dgm:pt>
    <dgm:pt modelId="{B43354C7-AE20-4884-89ED-449E088CFCB7}">
      <dgm:prSet/>
      <dgm:spPr/>
      <dgm:t>
        <a:bodyPr/>
        <a:lstStyle/>
        <a:p>
          <a:r>
            <a:rPr lang="en-US" b="0"/>
            <a:t>3. Μία ερώτηση που έχω ακόμη…</a:t>
          </a:r>
          <a:endParaRPr lang="en-US"/>
        </a:p>
      </dgm:t>
    </dgm:pt>
    <dgm:pt modelId="{305DF30A-73E6-4AEE-9325-4DA1B12BEBB8}" type="parTrans" cxnId="{3D036025-D4D1-4CE5-9729-02A28B160CB0}">
      <dgm:prSet/>
      <dgm:spPr/>
      <dgm:t>
        <a:bodyPr/>
        <a:lstStyle/>
        <a:p>
          <a:endParaRPr lang="en-US"/>
        </a:p>
      </dgm:t>
    </dgm:pt>
    <dgm:pt modelId="{C54F8C1E-1A29-4766-95B0-147D80F86119}" type="sibTrans" cxnId="{3D036025-D4D1-4CE5-9729-02A28B160CB0}">
      <dgm:prSet/>
      <dgm:spPr/>
      <dgm:t>
        <a:bodyPr/>
        <a:lstStyle/>
        <a:p>
          <a:endParaRPr lang="en-US"/>
        </a:p>
      </dgm:t>
    </dgm:pt>
    <dgm:pt modelId="{1809F468-5832-FC41-AD36-CA43E8F2F5DF}" type="pres">
      <dgm:prSet presAssocID="{AEEDD00D-EA26-4BE0-9E69-1858AB6EE243}" presName="hierChild1" presStyleCnt="0">
        <dgm:presLayoutVars>
          <dgm:chPref val="1"/>
          <dgm:dir/>
          <dgm:animOne val="branch"/>
          <dgm:animLvl val="lvl"/>
          <dgm:resizeHandles/>
        </dgm:presLayoutVars>
      </dgm:prSet>
      <dgm:spPr/>
    </dgm:pt>
    <dgm:pt modelId="{D91DECF4-6200-6845-87B1-98C7FC32A21A}" type="pres">
      <dgm:prSet presAssocID="{DD040775-0BB5-4F5E-A3E0-4E9E297B34D0}" presName="hierRoot1" presStyleCnt="0"/>
      <dgm:spPr/>
    </dgm:pt>
    <dgm:pt modelId="{65552690-2E0D-BC45-90D0-61981DE2EE75}" type="pres">
      <dgm:prSet presAssocID="{DD040775-0BB5-4F5E-A3E0-4E9E297B34D0}" presName="composite" presStyleCnt="0"/>
      <dgm:spPr/>
    </dgm:pt>
    <dgm:pt modelId="{E22D088B-424F-814B-8977-8CB352F93B21}" type="pres">
      <dgm:prSet presAssocID="{DD040775-0BB5-4F5E-A3E0-4E9E297B34D0}" presName="background" presStyleLbl="node0" presStyleIdx="0" presStyleCnt="3"/>
      <dgm:spPr/>
    </dgm:pt>
    <dgm:pt modelId="{235A1160-4B6D-094E-90F3-5B74FC787C5D}" type="pres">
      <dgm:prSet presAssocID="{DD040775-0BB5-4F5E-A3E0-4E9E297B34D0}" presName="text" presStyleLbl="fgAcc0" presStyleIdx="0" presStyleCnt="3">
        <dgm:presLayoutVars>
          <dgm:chPref val="3"/>
        </dgm:presLayoutVars>
      </dgm:prSet>
      <dgm:spPr/>
    </dgm:pt>
    <dgm:pt modelId="{3A579299-965D-7246-B7FD-6D0639A9808E}" type="pres">
      <dgm:prSet presAssocID="{DD040775-0BB5-4F5E-A3E0-4E9E297B34D0}" presName="hierChild2" presStyleCnt="0"/>
      <dgm:spPr/>
    </dgm:pt>
    <dgm:pt modelId="{BB15AAF8-C3BD-6F49-8692-4D23CA5AC500}" type="pres">
      <dgm:prSet presAssocID="{E7DB6777-A190-4478-AD41-25907F666FA9}" presName="hierRoot1" presStyleCnt="0"/>
      <dgm:spPr/>
    </dgm:pt>
    <dgm:pt modelId="{42DE38BB-B2AF-A74B-88AD-E9A98CD96FFA}" type="pres">
      <dgm:prSet presAssocID="{E7DB6777-A190-4478-AD41-25907F666FA9}" presName="composite" presStyleCnt="0"/>
      <dgm:spPr/>
    </dgm:pt>
    <dgm:pt modelId="{6D691346-DB8E-E441-9A6D-818AD61BE121}" type="pres">
      <dgm:prSet presAssocID="{E7DB6777-A190-4478-AD41-25907F666FA9}" presName="background" presStyleLbl="node0" presStyleIdx="1" presStyleCnt="3"/>
      <dgm:spPr/>
    </dgm:pt>
    <dgm:pt modelId="{22C4C71F-A948-9E44-B0EC-0A8195A7C440}" type="pres">
      <dgm:prSet presAssocID="{E7DB6777-A190-4478-AD41-25907F666FA9}" presName="text" presStyleLbl="fgAcc0" presStyleIdx="1" presStyleCnt="3">
        <dgm:presLayoutVars>
          <dgm:chPref val="3"/>
        </dgm:presLayoutVars>
      </dgm:prSet>
      <dgm:spPr/>
    </dgm:pt>
    <dgm:pt modelId="{1D5C64EE-9FCB-0E4B-A0A0-8726E3FAB2F3}" type="pres">
      <dgm:prSet presAssocID="{E7DB6777-A190-4478-AD41-25907F666FA9}" presName="hierChild2" presStyleCnt="0"/>
      <dgm:spPr/>
    </dgm:pt>
    <dgm:pt modelId="{66D07548-857E-A941-A6CE-9EDAF73D3910}" type="pres">
      <dgm:prSet presAssocID="{B43354C7-AE20-4884-89ED-449E088CFCB7}" presName="hierRoot1" presStyleCnt="0"/>
      <dgm:spPr/>
    </dgm:pt>
    <dgm:pt modelId="{56047320-1866-7745-97C9-A83F464DB206}" type="pres">
      <dgm:prSet presAssocID="{B43354C7-AE20-4884-89ED-449E088CFCB7}" presName="composite" presStyleCnt="0"/>
      <dgm:spPr/>
    </dgm:pt>
    <dgm:pt modelId="{76EA3953-B5F6-2E48-BED8-6E7E3FD6368C}" type="pres">
      <dgm:prSet presAssocID="{B43354C7-AE20-4884-89ED-449E088CFCB7}" presName="background" presStyleLbl="node0" presStyleIdx="2" presStyleCnt="3"/>
      <dgm:spPr/>
    </dgm:pt>
    <dgm:pt modelId="{375C4827-DFB3-0F4B-B7D3-44A069A49632}" type="pres">
      <dgm:prSet presAssocID="{B43354C7-AE20-4884-89ED-449E088CFCB7}" presName="text" presStyleLbl="fgAcc0" presStyleIdx="2" presStyleCnt="3">
        <dgm:presLayoutVars>
          <dgm:chPref val="3"/>
        </dgm:presLayoutVars>
      </dgm:prSet>
      <dgm:spPr/>
    </dgm:pt>
    <dgm:pt modelId="{C1661D1A-5459-2B42-838E-EDEB3EDA01F5}" type="pres">
      <dgm:prSet presAssocID="{B43354C7-AE20-4884-89ED-449E088CFCB7}" presName="hierChild2" presStyleCnt="0"/>
      <dgm:spPr/>
    </dgm:pt>
  </dgm:ptLst>
  <dgm:cxnLst>
    <dgm:cxn modelId="{0D2EA422-8CB3-436E-BB36-E31289E0B8E7}" srcId="{AEEDD00D-EA26-4BE0-9E69-1858AB6EE243}" destId="{E7DB6777-A190-4478-AD41-25907F666FA9}" srcOrd="1" destOrd="0" parTransId="{1F728F01-579C-4D90-8CE6-F44E5A59556E}" sibTransId="{1F50DE6F-0C78-45AF-8A68-6880B3B26E6C}"/>
    <dgm:cxn modelId="{3D036025-D4D1-4CE5-9729-02A28B160CB0}" srcId="{AEEDD00D-EA26-4BE0-9E69-1858AB6EE243}" destId="{B43354C7-AE20-4884-89ED-449E088CFCB7}" srcOrd="2" destOrd="0" parTransId="{305DF30A-73E6-4AEE-9325-4DA1B12BEBB8}" sibTransId="{C54F8C1E-1A29-4766-95B0-147D80F86119}"/>
    <dgm:cxn modelId="{F080E95A-13AB-5045-B645-51198C417F36}" type="presOf" srcId="{AEEDD00D-EA26-4BE0-9E69-1858AB6EE243}" destId="{1809F468-5832-FC41-AD36-CA43E8F2F5DF}" srcOrd="0" destOrd="0" presId="urn:microsoft.com/office/officeart/2005/8/layout/hierarchy1"/>
    <dgm:cxn modelId="{7D48147A-4997-AB41-B666-6603678D5A3C}" type="presOf" srcId="{E7DB6777-A190-4478-AD41-25907F666FA9}" destId="{22C4C71F-A948-9E44-B0EC-0A8195A7C440}" srcOrd="0" destOrd="0" presId="urn:microsoft.com/office/officeart/2005/8/layout/hierarchy1"/>
    <dgm:cxn modelId="{0E519484-72E4-8D43-919C-E68569EE37AA}" type="presOf" srcId="{B43354C7-AE20-4884-89ED-449E088CFCB7}" destId="{375C4827-DFB3-0F4B-B7D3-44A069A49632}" srcOrd="0" destOrd="0" presId="urn:microsoft.com/office/officeart/2005/8/layout/hierarchy1"/>
    <dgm:cxn modelId="{C83574C8-EBDF-4AF0-8190-C9FE3F0949A8}" srcId="{AEEDD00D-EA26-4BE0-9E69-1858AB6EE243}" destId="{DD040775-0BB5-4F5E-A3E0-4E9E297B34D0}" srcOrd="0" destOrd="0" parTransId="{25DB6D24-5D78-448B-B0F1-C7C8E0D07C11}" sibTransId="{E5C0363F-6C55-4092-9EC0-1A2814064700}"/>
    <dgm:cxn modelId="{8B3DC2DE-766F-A749-B227-B98255294536}" type="presOf" srcId="{DD040775-0BB5-4F5E-A3E0-4E9E297B34D0}" destId="{235A1160-4B6D-094E-90F3-5B74FC787C5D}" srcOrd="0" destOrd="0" presId="urn:microsoft.com/office/officeart/2005/8/layout/hierarchy1"/>
    <dgm:cxn modelId="{6C12F995-5E6D-2643-A2E5-0F8ABDD8ABFC}" type="presParOf" srcId="{1809F468-5832-FC41-AD36-CA43E8F2F5DF}" destId="{D91DECF4-6200-6845-87B1-98C7FC32A21A}" srcOrd="0" destOrd="0" presId="urn:microsoft.com/office/officeart/2005/8/layout/hierarchy1"/>
    <dgm:cxn modelId="{2E928DC8-47CB-9E42-A897-133DD23F1276}" type="presParOf" srcId="{D91DECF4-6200-6845-87B1-98C7FC32A21A}" destId="{65552690-2E0D-BC45-90D0-61981DE2EE75}" srcOrd="0" destOrd="0" presId="urn:microsoft.com/office/officeart/2005/8/layout/hierarchy1"/>
    <dgm:cxn modelId="{50F3C4E7-2E7E-D941-8891-52F1F0B65283}" type="presParOf" srcId="{65552690-2E0D-BC45-90D0-61981DE2EE75}" destId="{E22D088B-424F-814B-8977-8CB352F93B21}" srcOrd="0" destOrd="0" presId="urn:microsoft.com/office/officeart/2005/8/layout/hierarchy1"/>
    <dgm:cxn modelId="{EFF0ADBA-2D38-BC4F-A91A-09AFB819697F}" type="presParOf" srcId="{65552690-2E0D-BC45-90D0-61981DE2EE75}" destId="{235A1160-4B6D-094E-90F3-5B74FC787C5D}" srcOrd="1" destOrd="0" presId="urn:microsoft.com/office/officeart/2005/8/layout/hierarchy1"/>
    <dgm:cxn modelId="{FD014F55-6FA1-F148-A11F-CCA246872933}" type="presParOf" srcId="{D91DECF4-6200-6845-87B1-98C7FC32A21A}" destId="{3A579299-965D-7246-B7FD-6D0639A9808E}" srcOrd="1" destOrd="0" presId="urn:microsoft.com/office/officeart/2005/8/layout/hierarchy1"/>
    <dgm:cxn modelId="{6BE4829C-B6EB-B549-8412-28138F3C6CCA}" type="presParOf" srcId="{1809F468-5832-FC41-AD36-CA43E8F2F5DF}" destId="{BB15AAF8-C3BD-6F49-8692-4D23CA5AC500}" srcOrd="1" destOrd="0" presId="urn:microsoft.com/office/officeart/2005/8/layout/hierarchy1"/>
    <dgm:cxn modelId="{AC98BE47-896F-6C49-8900-2BCAA7884828}" type="presParOf" srcId="{BB15AAF8-C3BD-6F49-8692-4D23CA5AC500}" destId="{42DE38BB-B2AF-A74B-88AD-E9A98CD96FFA}" srcOrd="0" destOrd="0" presId="urn:microsoft.com/office/officeart/2005/8/layout/hierarchy1"/>
    <dgm:cxn modelId="{EF86CAD2-791F-5048-9B66-6D064795A1D3}" type="presParOf" srcId="{42DE38BB-B2AF-A74B-88AD-E9A98CD96FFA}" destId="{6D691346-DB8E-E441-9A6D-818AD61BE121}" srcOrd="0" destOrd="0" presId="urn:microsoft.com/office/officeart/2005/8/layout/hierarchy1"/>
    <dgm:cxn modelId="{6D50D07C-8542-C045-B3A4-2F88D0C3F596}" type="presParOf" srcId="{42DE38BB-B2AF-A74B-88AD-E9A98CD96FFA}" destId="{22C4C71F-A948-9E44-B0EC-0A8195A7C440}" srcOrd="1" destOrd="0" presId="urn:microsoft.com/office/officeart/2005/8/layout/hierarchy1"/>
    <dgm:cxn modelId="{D0357005-C61F-1044-9C3D-DBC286B74873}" type="presParOf" srcId="{BB15AAF8-C3BD-6F49-8692-4D23CA5AC500}" destId="{1D5C64EE-9FCB-0E4B-A0A0-8726E3FAB2F3}" srcOrd="1" destOrd="0" presId="urn:microsoft.com/office/officeart/2005/8/layout/hierarchy1"/>
    <dgm:cxn modelId="{D6002CD7-B3A8-484A-AF1C-B2274E1C0EE4}" type="presParOf" srcId="{1809F468-5832-FC41-AD36-CA43E8F2F5DF}" destId="{66D07548-857E-A941-A6CE-9EDAF73D3910}" srcOrd="2" destOrd="0" presId="urn:microsoft.com/office/officeart/2005/8/layout/hierarchy1"/>
    <dgm:cxn modelId="{9C2A4D42-2AC5-544E-B6EA-77A0F4DE7DD2}" type="presParOf" srcId="{66D07548-857E-A941-A6CE-9EDAF73D3910}" destId="{56047320-1866-7745-97C9-A83F464DB206}" srcOrd="0" destOrd="0" presId="urn:microsoft.com/office/officeart/2005/8/layout/hierarchy1"/>
    <dgm:cxn modelId="{08FD22CF-1408-5543-8060-6A222239D269}" type="presParOf" srcId="{56047320-1866-7745-97C9-A83F464DB206}" destId="{76EA3953-B5F6-2E48-BED8-6E7E3FD6368C}" srcOrd="0" destOrd="0" presId="urn:microsoft.com/office/officeart/2005/8/layout/hierarchy1"/>
    <dgm:cxn modelId="{9BA92040-1B09-3141-8188-7CD3E489583A}" type="presParOf" srcId="{56047320-1866-7745-97C9-A83F464DB206}" destId="{375C4827-DFB3-0F4B-B7D3-44A069A49632}" srcOrd="1" destOrd="0" presId="urn:microsoft.com/office/officeart/2005/8/layout/hierarchy1"/>
    <dgm:cxn modelId="{48E8D8B8-86B9-9543-9D45-D8CD941EFDE2}" type="presParOf" srcId="{66D07548-857E-A941-A6CE-9EDAF73D3910}" destId="{C1661D1A-5459-2B42-838E-EDEB3EDA01F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4C8B6-16CF-C143-AEE3-6DC648159570}">
      <dsp:nvSpPr>
        <dsp:cNvPr id="0" name=""/>
        <dsp:cNvSpPr/>
      </dsp:nvSpPr>
      <dsp:spPr>
        <a:xfrm>
          <a:off x="0" y="717975"/>
          <a:ext cx="1042416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l-GR" sz="3800" b="0" kern="1200" dirty="0"/>
            <a:t>Γ</a:t>
          </a:r>
          <a:r>
            <a:rPr lang="en-US" sz="3800" b="0" kern="1200" dirty="0" err="1"/>
            <a:t>λώσσ</a:t>
          </a:r>
          <a:r>
            <a:rPr lang="en-US" sz="3800" b="0" kern="1200" dirty="0"/>
            <a:t>α</a:t>
          </a:r>
          <a:r>
            <a:rPr lang="el-GR" sz="3800" b="0" kern="1200" dirty="0"/>
            <a:t>/</a:t>
          </a:r>
          <a:r>
            <a:rPr lang="el-GR" sz="3800" b="0" kern="1200" dirty="0" err="1"/>
            <a:t>ες</a:t>
          </a:r>
          <a:r>
            <a:rPr lang="en-US" sz="3800" b="0" kern="1200" dirty="0"/>
            <a:t> π</a:t>
          </a:r>
          <a:r>
            <a:rPr lang="en-US" sz="3800" b="0" kern="1200" dirty="0" err="1"/>
            <a:t>ου</a:t>
          </a:r>
          <a:r>
            <a:rPr lang="en-US" sz="3800" b="0" kern="1200" dirty="0"/>
            <a:t> </a:t>
          </a:r>
          <a:r>
            <a:rPr lang="en-US" sz="3800" b="0" kern="1200" dirty="0" err="1"/>
            <a:t>χρησιμο</a:t>
          </a:r>
          <a:r>
            <a:rPr lang="en-US" sz="3800" b="0" kern="1200" dirty="0"/>
            <a:t>π</a:t>
          </a:r>
          <a:r>
            <a:rPr lang="en-US" sz="3800" b="0" kern="1200" dirty="0" err="1"/>
            <a:t>οιούν</a:t>
          </a:r>
          <a:r>
            <a:rPr lang="en-US" sz="3800" b="0" kern="1200" dirty="0"/>
            <a:t> </a:t>
          </a:r>
          <a:r>
            <a:rPr lang="en-US" sz="3800" b="0" kern="1200" dirty="0" err="1"/>
            <a:t>οι</a:t>
          </a:r>
          <a:r>
            <a:rPr lang="en-US" sz="3800" b="0" kern="1200" dirty="0"/>
            <a:t> </a:t>
          </a:r>
          <a:r>
            <a:rPr lang="en-US" sz="3800" b="0" kern="1200" dirty="0" err="1"/>
            <a:t>άνθρω</a:t>
          </a:r>
          <a:r>
            <a:rPr lang="en-US" sz="3800" b="0" kern="1200" dirty="0"/>
            <a:t>π</a:t>
          </a:r>
          <a:r>
            <a:rPr lang="en-US" sz="3800" b="0" kern="1200" dirty="0" err="1"/>
            <a:t>οι</a:t>
          </a:r>
          <a:r>
            <a:rPr lang="en-US" sz="3800" b="0" kern="1200" dirty="0"/>
            <a:t>.</a:t>
          </a:r>
          <a:endParaRPr lang="en-US" sz="3800" kern="1200" dirty="0"/>
        </a:p>
      </dsp:txBody>
      <dsp:txXfrm>
        <a:off x="44492" y="762467"/>
        <a:ext cx="10335176" cy="822446"/>
      </dsp:txXfrm>
    </dsp:sp>
    <dsp:sp modelId="{D156FD0A-57CD-A047-92B5-4DFEACFE0B49}">
      <dsp:nvSpPr>
        <dsp:cNvPr id="0" name=""/>
        <dsp:cNvSpPr/>
      </dsp:nvSpPr>
      <dsp:spPr>
        <a:xfrm>
          <a:off x="0" y="1738845"/>
          <a:ext cx="1042416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0" kern="1200"/>
            <a:t>Διαφορετικοί ομιλητές, ποικιλίες και περιστάσεις.</a:t>
          </a:r>
          <a:endParaRPr lang="en-US" sz="3800" kern="1200"/>
        </a:p>
      </dsp:txBody>
      <dsp:txXfrm>
        <a:off x="44492" y="1783337"/>
        <a:ext cx="10335176" cy="822446"/>
      </dsp:txXfrm>
    </dsp:sp>
    <dsp:sp modelId="{2794182B-6CD5-ED40-96EB-C25A82B5D03A}">
      <dsp:nvSpPr>
        <dsp:cNvPr id="0" name=""/>
        <dsp:cNvSpPr/>
      </dsp:nvSpPr>
      <dsp:spPr>
        <a:xfrm>
          <a:off x="0" y="2759715"/>
          <a:ext cx="10424160" cy="911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b="0" kern="1200"/>
            <a:t>Προφορικός λόγος, γραφή και αλληλεπίδραση.</a:t>
          </a:r>
          <a:endParaRPr lang="en-US" sz="3800" kern="1200"/>
        </a:p>
      </dsp:txBody>
      <dsp:txXfrm>
        <a:off x="44492" y="2804207"/>
        <a:ext cx="10335176" cy="822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197CD-7DBF-FF4F-B89A-A8EA1EDDFFF1}">
      <dsp:nvSpPr>
        <dsp:cNvPr id="0" name=""/>
        <dsp:cNvSpPr/>
      </dsp:nvSpPr>
      <dsp:spPr>
        <a:xfrm>
          <a:off x="1777326" y="1132547"/>
          <a:ext cx="3267729" cy="21240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0" kern="1200"/>
            <a:t>Δεδομένο → Παρατήρηση → Μοτίβο</a:t>
          </a:r>
          <a:endParaRPr lang="en-US" sz="3800" kern="1200"/>
        </a:p>
      </dsp:txBody>
      <dsp:txXfrm>
        <a:off x="1881012" y="1236233"/>
        <a:ext cx="3060357" cy="1916652"/>
      </dsp:txXfrm>
    </dsp:sp>
    <dsp:sp modelId="{7B79643B-581E-1F44-9A9C-7B65F59C0A51}">
      <dsp:nvSpPr>
        <dsp:cNvPr id="0" name=""/>
        <dsp:cNvSpPr/>
      </dsp:nvSpPr>
      <dsp:spPr>
        <a:xfrm>
          <a:off x="3411191" y="393671"/>
          <a:ext cx="3601776" cy="3601776"/>
        </a:xfrm>
        <a:custGeom>
          <a:avLst/>
          <a:gdLst/>
          <a:ahLst/>
          <a:cxnLst/>
          <a:rect l="0" t="0" r="0" b="0"/>
          <a:pathLst>
            <a:path>
              <a:moveTo>
                <a:pt x="363814" y="715523"/>
              </a:moveTo>
              <a:arcTo wR="1800888" hR="1800888" stAng="13023738" swAng="6352524"/>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AEEE508-C7D5-0944-A365-43723FCEA59C}">
      <dsp:nvSpPr>
        <dsp:cNvPr id="0" name=""/>
        <dsp:cNvSpPr/>
      </dsp:nvSpPr>
      <dsp:spPr>
        <a:xfrm>
          <a:off x="5379103" y="1132547"/>
          <a:ext cx="3267729" cy="21240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0" kern="1200"/>
            <a:t>Υπόθεση → Έλεγχος → Εξήγηση</a:t>
          </a:r>
          <a:endParaRPr lang="en-US" sz="3800" kern="1200"/>
        </a:p>
      </dsp:txBody>
      <dsp:txXfrm>
        <a:off x="5482789" y="1236233"/>
        <a:ext cx="3060357" cy="1916652"/>
      </dsp:txXfrm>
    </dsp:sp>
    <dsp:sp modelId="{D7B6A3A6-3FB9-F24D-8145-BC5333C783AD}">
      <dsp:nvSpPr>
        <dsp:cNvPr id="0" name=""/>
        <dsp:cNvSpPr/>
      </dsp:nvSpPr>
      <dsp:spPr>
        <a:xfrm>
          <a:off x="3411191" y="393671"/>
          <a:ext cx="3601776" cy="3601776"/>
        </a:xfrm>
        <a:custGeom>
          <a:avLst/>
          <a:gdLst/>
          <a:ahLst/>
          <a:cxnLst/>
          <a:rect l="0" t="0" r="0" b="0"/>
          <a:pathLst>
            <a:path>
              <a:moveTo>
                <a:pt x="3237962" y="2886252"/>
              </a:moveTo>
              <a:arcTo wR="1800888" hR="1800888" stAng="2223738" swAng="6352524"/>
            </a:path>
          </a:pathLst>
        </a:custGeom>
        <a:noFill/>
        <a:ln w="635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FDCB3-97D9-2340-BE03-A6CE0FD4B260}">
      <dsp:nvSpPr>
        <dsp:cNvPr id="0" name=""/>
        <dsp:cNvSpPr/>
      </dsp:nvSpPr>
      <dsp:spPr>
        <a:xfrm>
          <a:off x="0" y="329400"/>
          <a:ext cx="10424160" cy="11512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a:t>Ήχοι · λέξεις · προτάσεις</a:t>
          </a:r>
        </a:p>
      </dsp:txBody>
      <dsp:txXfrm>
        <a:off x="56201" y="385601"/>
        <a:ext cx="10311758" cy="1038877"/>
      </dsp:txXfrm>
    </dsp:sp>
    <dsp:sp modelId="{A5CE92DE-1F46-454C-88B3-336D18389D45}">
      <dsp:nvSpPr>
        <dsp:cNvPr id="0" name=""/>
        <dsp:cNvSpPr/>
      </dsp:nvSpPr>
      <dsp:spPr>
        <a:xfrm>
          <a:off x="0" y="1618920"/>
          <a:ext cx="10424160" cy="11512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a:t>Σημασία · άνθρωποι · γλώσσα και νους</a:t>
          </a:r>
        </a:p>
      </dsp:txBody>
      <dsp:txXfrm>
        <a:off x="56201" y="1675121"/>
        <a:ext cx="10311758" cy="1038877"/>
      </dsp:txXfrm>
    </dsp:sp>
    <dsp:sp modelId="{20EB4914-33D0-9740-97F1-D37269A64874}">
      <dsp:nvSpPr>
        <dsp:cNvPr id="0" name=""/>
        <dsp:cNvSpPr/>
      </dsp:nvSpPr>
      <dsp:spPr>
        <a:xfrm>
          <a:off x="0" y="2908439"/>
          <a:ext cx="10424160" cy="11512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a:t>Τι παρατηρήσαμε; Τι υποθέσαμε;</a:t>
          </a:r>
        </a:p>
      </dsp:txBody>
      <dsp:txXfrm>
        <a:off x="56201" y="2964640"/>
        <a:ext cx="10311758" cy="10388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6FF99-ED29-C14D-880B-A83994E290E4}">
      <dsp:nvSpPr>
        <dsp:cNvPr id="0" name=""/>
        <dsp:cNvSpPr/>
      </dsp:nvSpPr>
      <dsp:spPr>
        <a:xfrm>
          <a:off x="0" y="679117"/>
          <a:ext cx="10424160"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Φωνητική / Φωνολογία · Μορφολογία · Σύνταξη</a:t>
          </a:r>
        </a:p>
      </dsp:txBody>
      <dsp:txXfrm>
        <a:off x="45663" y="724780"/>
        <a:ext cx="10332834" cy="844089"/>
      </dsp:txXfrm>
    </dsp:sp>
    <dsp:sp modelId="{141331E7-4530-B248-BBF1-F7285E168A1F}">
      <dsp:nvSpPr>
        <dsp:cNvPr id="0" name=""/>
        <dsp:cNvSpPr/>
      </dsp:nvSpPr>
      <dsp:spPr>
        <a:xfrm>
          <a:off x="0" y="1726852"/>
          <a:ext cx="10424160"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Σημασιολογία · Πραγματολογία</a:t>
          </a:r>
        </a:p>
      </dsp:txBody>
      <dsp:txXfrm>
        <a:off x="45663" y="1772515"/>
        <a:ext cx="10332834" cy="844089"/>
      </dsp:txXfrm>
    </dsp:sp>
    <dsp:sp modelId="{52BC1EC7-41D0-874C-BB82-ED154E125BE5}">
      <dsp:nvSpPr>
        <dsp:cNvPr id="0" name=""/>
        <dsp:cNvSpPr/>
      </dsp:nvSpPr>
      <dsp:spPr>
        <a:xfrm>
          <a:off x="0" y="2774587"/>
          <a:ext cx="10424160"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Κοινωνιογλωσσολογία · Ψυχογλωσσολογία</a:t>
          </a:r>
        </a:p>
      </dsp:txBody>
      <dsp:txXfrm>
        <a:off x="45663" y="2820250"/>
        <a:ext cx="10332834" cy="8440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D088B-424F-814B-8977-8CB352F93B21}">
      <dsp:nvSpPr>
        <dsp:cNvPr id="0" name=""/>
        <dsp:cNvSpPr/>
      </dsp:nvSpPr>
      <dsp:spPr>
        <a:xfrm>
          <a:off x="0" y="122444"/>
          <a:ext cx="2931794" cy="18616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5A1160-4B6D-094E-90F3-5B74FC787C5D}">
      <dsp:nvSpPr>
        <dsp:cNvPr id="0" name=""/>
        <dsp:cNvSpPr/>
      </dsp:nvSpPr>
      <dsp:spPr>
        <a:xfrm>
          <a:off x="325755" y="431911"/>
          <a:ext cx="2931794" cy="18616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a:t>1. Σήμερα παρατήρησα…</a:t>
          </a:r>
          <a:endParaRPr lang="en-US" sz="3200" kern="1200"/>
        </a:p>
      </dsp:txBody>
      <dsp:txXfrm>
        <a:off x="380282" y="486438"/>
        <a:ext cx="2822740" cy="1752635"/>
      </dsp:txXfrm>
    </dsp:sp>
    <dsp:sp modelId="{6D691346-DB8E-E441-9A6D-818AD61BE121}">
      <dsp:nvSpPr>
        <dsp:cNvPr id="0" name=""/>
        <dsp:cNvSpPr/>
      </dsp:nvSpPr>
      <dsp:spPr>
        <a:xfrm>
          <a:off x="3583305" y="122444"/>
          <a:ext cx="2931794" cy="18616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C4C71F-A948-9E44-B0EC-0A8195A7C440}">
      <dsp:nvSpPr>
        <dsp:cNvPr id="0" name=""/>
        <dsp:cNvSpPr/>
      </dsp:nvSpPr>
      <dsp:spPr>
        <a:xfrm>
          <a:off x="3909059" y="431911"/>
          <a:ext cx="2931794" cy="18616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a:t>2. Ο γλωσσολόγος θα ρωτούσε…</a:t>
          </a:r>
          <a:endParaRPr lang="en-US" sz="3200" kern="1200"/>
        </a:p>
      </dsp:txBody>
      <dsp:txXfrm>
        <a:off x="3963586" y="486438"/>
        <a:ext cx="2822740" cy="1752635"/>
      </dsp:txXfrm>
    </dsp:sp>
    <dsp:sp modelId="{76EA3953-B5F6-2E48-BED8-6E7E3FD6368C}">
      <dsp:nvSpPr>
        <dsp:cNvPr id="0" name=""/>
        <dsp:cNvSpPr/>
      </dsp:nvSpPr>
      <dsp:spPr>
        <a:xfrm>
          <a:off x="7166609" y="122444"/>
          <a:ext cx="2931794" cy="18616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5C4827-DFB3-0F4B-B7D3-44A069A49632}">
      <dsp:nvSpPr>
        <dsp:cNvPr id="0" name=""/>
        <dsp:cNvSpPr/>
      </dsp:nvSpPr>
      <dsp:spPr>
        <a:xfrm>
          <a:off x="7492365" y="431911"/>
          <a:ext cx="2931794" cy="186168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kern="1200"/>
            <a:t>3. Μία ερώτηση που έχω ακόμη…</a:t>
          </a:r>
          <a:endParaRPr lang="en-US" sz="3200" kern="1200"/>
        </a:p>
      </dsp:txBody>
      <dsp:txXfrm>
        <a:off x="7546892" y="486438"/>
        <a:ext cx="2822740" cy="17526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8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32DC9-7C26-5F4D-BC18-71D032491408}" type="datetimeFigureOut">
              <a:rPr lang="el-GR" smtClean="0"/>
              <a:t>29/9/26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5E00A-287B-B340-82EE-9EBE4FF520FB}" type="slidenum">
              <a:rPr lang="el-GR" smtClean="0"/>
              <a:t>‹#›</a:t>
            </a:fld>
            <a:endParaRPr lang="el-GR"/>
          </a:p>
        </p:txBody>
      </p:sp>
    </p:spTree>
    <p:extLst>
      <p:ext uri="{BB962C8B-B14F-4D97-AF65-F5344CB8AC3E}">
        <p14:creationId xmlns:p14="http://schemas.microsoft.com/office/powerpoint/2010/main" val="35200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9/29/26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9/29/26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1160EA64-D806-43AC-9DF2-F8C432F32B4C}" type="datetimeFigureOut">
              <a:rPr lang="en-US" dirty="0"/>
              <a:t>9/29/26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9/29/26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583436" y="3143250"/>
            <a:ext cx="4270248" cy="25967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4F7D4976-E339-4826-83B7-FBD03F55ECF8}" type="datetimeFigureOut">
              <a:rPr lang="en-US" dirty="0"/>
              <a:t>9/29/26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9/29/26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9/29/26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D1BE4249-C0D0-4B06-8692-E8BB871AF643}" type="datetimeFigureOut">
              <a:rPr lang="en-US" dirty="0"/>
              <a:t>9/29/26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9/29/26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9/29/26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9/29/26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9/29/26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eclass.uoa.gr/courses/THEATRE682"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org&amp;utm_campaign=parser&amp;utm_content=thumbnai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9C7454-04A9-CB44-924A-1D3A9957958D}"/>
              </a:ext>
            </a:extLst>
          </p:cNvPr>
          <p:cNvSpPr>
            <a:spLocks noGrp="1"/>
          </p:cNvSpPr>
          <p:nvPr>
            <p:ph type="ctrTitle"/>
          </p:nvPr>
        </p:nvSpPr>
        <p:spPr/>
        <p:txBody>
          <a:bodyPr/>
          <a:lstStyle/>
          <a:p>
            <a:r>
              <a:rPr lang="el-GR" dirty="0" err="1"/>
              <a:t>Εισαγωγη</a:t>
            </a:r>
            <a:r>
              <a:rPr lang="el-GR" dirty="0"/>
              <a:t> στη </a:t>
            </a:r>
            <a:r>
              <a:rPr lang="el-GR" dirty="0" err="1"/>
              <a:t>γλωσσολογια</a:t>
            </a:r>
            <a:endParaRPr lang="el-GR" dirty="0"/>
          </a:p>
        </p:txBody>
      </p:sp>
      <p:sp>
        <p:nvSpPr>
          <p:cNvPr id="3" name="Υπότιτλος 2">
            <a:extLst>
              <a:ext uri="{FF2B5EF4-FFF2-40B4-BE49-F238E27FC236}">
                <a16:creationId xmlns:a16="http://schemas.microsoft.com/office/drawing/2014/main" id="{72C807C5-5390-3C41-9F08-077F55AAA695}"/>
              </a:ext>
            </a:extLst>
          </p:cNvPr>
          <p:cNvSpPr>
            <a:spLocks noGrp="1"/>
          </p:cNvSpPr>
          <p:nvPr>
            <p:ph type="subTitle" idx="1"/>
          </p:nvPr>
        </p:nvSpPr>
        <p:spPr>
          <a:xfrm>
            <a:off x="1493133" y="4352543"/>
            <a:ext cx="8991599" cy="2140853"/>
          </a:xfrm>
        </p:spPr>
        <p:txBody>
          <a:bodyPr>
            <a:normAutofit/>
          </a:bodyPr>
          <a:lstStyle/>
          <a:p>
            <a:r>
              <a:rPr lang="fr-FR" b="1" dirty="0">
                <a:solidFill>
                  <a:srgbClr val="FF0000"/>
                </a:solidFill>
                <a:hlinkClick r:id="rId2"/>
              </a:rPr>
              <a:t>https://eclass.uoa.gr/courses/THEATRE682</a:t>
            </a:r>
            <a:endParaRPr lang="el-GR" b="1" dirty="0">
              <a:solidFill>
                <a:srgbClr val="FF0000"/>
              </a:solidFill>
            </a:endParaRPr>
          </a:p>
          <a:p>
            <a:r>
              <a:rPr lang="el-GR" b="1" dirty="0"/>
              <a:t>ΕΙΣΑΓΩΓΗ ΣΤΗ ΓΛΩΣΣΟΛΟΓΙΑ__2027_ΘΕΑΤΡΙΚΟ_ΚΙΝΕΖΙΚΑ ΠΑΝΕΠΙΣΤΗΜΙΑ</a:t>
            </a:r>
          </a:p>
          <a:p>
            <a:endParaRPr lang="el-GR" b="1" dirty="0">
              <a:solidFill>
                <a:srgbClr val="FF0000"/>
              </a:solidFill>
              <a:highlight>
                <a:srgbClr val="FFFF00"/>
              </a:highlight>
            </a:endParaRPr>
          </a:p>
          <a:p>
            <a:r>
              <a:rPr lang="el-GR" dirty="0"/>
              <a:t>Μαρία Ιακώβου</a:t>
            </a:r>
          </a:p>
          <a:p>
            <a:r>
              <a:rPr lang="en-US" dirty="0" err="1"/>
              <a:t>mariak@phil.uoa.gr</a:t>
            </a:r>
            <a:endParaRPr lang="el-GR" dirty="0"/>
          </a:p>
        </p:txBody>
      </p:sp>
    </p:spTree>
    <p:extLst>
      <p:ext uri="{BB962C8B-B14F-4D97-AF65-F5344CB8AC3E}">
        <p14:creationId xmlns:p14="http://schemas.microsoft.com/office/powerpoint/2010/main" val="827800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29D97991-13CF-864D-B54D-8327EF782986}"/>
              </a:ext>
            </a:extLst>
          </p:cNvPr>
          <p:cNvSpPr>
            <a:spLocks noGrp="1"/>
          </p:cNvSpPr>
          <p:nvPr>
            <p:ph type="ctrTitle"/>
          </p:nvPr>
        </p:nvSpPr>
        <p:spPr/>
        <p:txBody>
          <a:bodyPr/>
          <a:lstStyle/>
          <a:p>
            <a:r>
              <a:rPr lang="el-GR" altLang="el-GR" b="1" dirty="0">
                <a:highlight>
                  <a:srgbClr val="FFFF00"/>
                </a:highlight>
                <a:ea typeface="ＭＳ Ｐゴシック" panose="020B0600070205080204" pitchFamily="34" charset="-128"/>
              </a:rPr>
              <a:t>Γλώσσα και ΓΛΩΣΣΟΛΟΓΙΑ</a:t>
            </a:r>
            <a:endParaRPr lang="en-US" altLang="el-GR" b="1" dirty="0">
              <a:highlight>
                <a:srgbClr val="FFFF00"/>
              </a:highlight>
              <a:ea typeface="ＭＳ Ｐゴシック" panose="020B0600070205080204" pitchFamily="34" charset="-128"/>
            </a:endParaRPr>
          </a:p>
        </p:txBody>
      </p:sp>
      <p:sp>
        <p:nvSpPr>
          <p:cNvPr id="3" name="Subtitle 2">
            <a:extLst>
              <a:ext uri="{FF2B5EF4-FFF2-40B4-BE49-F238E27FC236}">
                <a16:creationId xmlns:a16="http://schemas.microsoft.com/office/drawing/2014/main" id="{DD2E79E9-5180-4242-9487-212992ADB9EF}"/>
              </a:ext>
            </a:extLst>
          </p:cNvPr>
          <p:cNvSpPr>
            <a:spLocks noGrp="1"/>
          </p:cNvSpPr>
          <p:nvPr>
            <p:ph type="subTitle" idx="1"/>
          </p:nvPr>
        </p:nvSpPr>
        <p:spPr>
          <a:xfrm>
            <a:off x="2351088" y="4375468"/>
            <a:ext cx="7200900" cy="1645920"/>
          </a:xfrm>
        </p:spPr>
        <p:txBody>
          <a:bodyPr/>
          <a:lstStyle/>
          <a:p>
            <a:r>
              <a:rPr lang="el-GR" altLang="el-GR" dirty="0">
                <a:solidFill>
                  <a:srgbClr val="FF0000"/>
                </a:solidFill>
                <a:ea typeface="ＭＳ Ｐゴシック" panose="020B0600070205080204" pitchFamily="34" charset="-128"/>
              </a:rPr>
              <a:t>Τι είναι «γλώσσα»;</a:t>
            </a:r>
          </a:p>
          <a:p>
            <a:r>
              <a:rPr lang="el-GR" altLang="el-GR" dirty="0">
                <a:solidFill>
                  <a:srgbClr val="FF0000"/>
                </a:solidFill>
                <a:ea typeface="ＭＳ Ｐゴシック" panose="020B0600070205080204" pitchFamily="34" charset="-128"/>
              </a:rPr>
              <a:t>Ποια είναι η γλώσσα που ενδιαφέρει τη γλωσσολογία;</a:t>
            </a:r>
          </a:p>
          <a:p>
            <a:endParaRPr lang="en-US" altLang="el-GR" dirty="0">
              <a:solidFill>
                <a:srgbClr val="FF0000"/>
              </a:solidFill>
              <a:ea typeface="ＭＳ Ｐゴシック" panose="020B0600070205080204" pitchFamily="34" charset="-128"/>
            </a:endParaRPr>
          </a:p>
        </p:txBody>
      </p:sp>
    </p:spTree>
    <p:extLst>
      <p:ext uri="{BB962C8B-B14F-4D97-AF65-F5344CB8AC3E}">
        <p14:creationId xmlns:p14="http://schemas.microsoft.com/office/powerpoint/2010/main" val="423278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C03089-A28A-9BBF-99F8-1A1E45166919}"/>
              </a:ext>
            </a:extLst>
          </p:cNvPr>
          <p:cNvSpPr>
            <a:spLocks noGrp="1"/>
          </p:cNvSpPr>
          <p:nvPr>
            <p:ph type="title"/>
          </p:nvPr>
        </p:nvSpPr>
        <p:spPr/>
        <p:txBody>
          <a:bodyPr/>
          <a:lstStyle/>
          <a:p>
            <a:r>
              <a:rPr lang="el-GR" dirty="0"/>
              <a:t>Η </a:t>
            </a:r>
            <a:r>
              <a:rPr lang="el-GR" dirty="0" err="1"/>
              <a:t>γλωσσολογια</a:t>
            </a:r>
            <a:r>
              <a:rPr lang="el-GR" dirty="0"/>
              <a:t> είναι </a:t>
            </a:r>
            <a:r>
              <a:rPr lang="el-GR" dirty="0" err="1"/>
              <a:t>παντου</a:t>
            </a:r>
            <a:endParaRPr lang="el-GR" dirty="0"/>
          </a:p>
        </p:txBody>
      </p:sp>
      <p:sp>
        <p:nvSpPr>
          <p:cNvPr id="3" name="Θέση περιεχομένου 2">
            <a:extLst>
              <a:ext uri="{FF2B5EF4-FFF2-40B4-BE49-F238E27FC236}">
                <a16:creationId xmlns:a16="http://schemas.microsoft.com/office/drawing/2014/main" id="{3113EAF7-C02C-5C0C-7042-336682B2377E}"/>
              </a:ext>
            </a:extLst>
          </p:cNvPr>
          <p:cNvSpPr>
            <a:spLocks noGrp="1"/>
          </p:cNvSpPr>
          <p:nvPr>
            <p:ph idx="1"/>
          </p:nvPr>
        </p:nvSpPr>
        <p:spPr/>
        <p:txBody>
          <a:bodyPr/>
          <a:lstStyle/>
          <a:p>
            <a:r>
              <a:rPr lang="el-GR" dirty="0"/>
              <a:t>… γιατί η γλώσσα είναι παντού…</a:t>
            </a:r>
            <a:r>
              <a:rPr lang="fr-FR" dirty="0"/>
              <a:t>. </a:t>
            </a:r>
          </a:p>
          <a:p>
            <a:pPr marL="0" indent="0">
              <a:buNone/>
            </a:pPr>
            <a:r>
              <a:rPr lang="fr-FR" dirty="0"/>
              <a:t>M. A. K. Halliday (1925–2018)</a:t>
            </a:r>
            <a:endParaRPr lang="el-GR" dirty="0"/>
          </a:p>
        </p:txBody>
      </p:sp>
      <p:pic>
        <p:nvPicPr>
          <p:cNvPr id="5" name="Εικόνα 4">
            <a:extLst>
              <a:ext uri="{FF2B5EF4-FFF2-40B4-BE49-F238E27FC236}">
                <a16:creationId xmlns:a16="http://schemas.microsoft.com/office/drawing/2014/main" id="{8388BD1E-68AC-E2F6-0D84-2AC2EF134413}"/>
              </a:ext>
            </a:extLst>
          </p:cNvPr>
          <p:cNvPicPr>
            <a:picLocks noChangeAspect="1"/>
          </p:cNvPicPr>
          <p:nvPr/>
        </p:nvPicPr>
        <p:blipFill>
          <a:blip r:embed="rId2"/>
          <a:stretch>
            <a:fillRect/>
          </a:stretch>
        </p:blipFill>
        <p:spPr>
          <a:xfrm>
            <a:off x="6343649" y="2411040"/>
            <a:ext cx="2924175" cy="3328987"/>
          </a:xfrm>
          <a:prstGeom prst="rect">
            <a:avLst/>
          </a:prstGeom>
        </p:spPr>
      </p:pic>
    </p:spTree>
    <p:extLst>
      <p:ext uri="{BB962C8B-B14F-4D97-AF65-F5344CB8AC3E}">
        <p14:creationId xmlns:p14="http://schemas.microsoft.com/office/powerpoint/2010/main" val="1653717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D6BCC2-5894-C74C-8C48-39EBE50DFE9E}"/>
              </a:ext>
            </a:extLst>
          </p:cNvPr>
          <p:cNvSpPr>
            <a:spLocks noGrp="1"/>
          </p:cNvSpPr>
          <p:nvPr>
            <p:ph type="title"/>
          </p:nvPr>
        </p:nvSpPr>
        <p:spPr/>
        <p:txBody>
          <a:bodyPr>
            <a:normAutofit/>
          </a:bodyPr>
          <a:lstStyle/>
          <a:p>
            <a:pPr>
              <a:defRPr/>
            </a:pPr>
            <a:r>
              <a:rPr lang="el-GR" b="1" dirty="0">
                <a:highlight>
                  <a:srgbClr val="FFFF00"/>
                </a:highlight>
                <a:latin typeface="+mn-lt"/>
              </a:rPr>
              <a:t>Η </a:t>
            </a:r>
            <a:r>
              <a:rPr lang="el-GR" b="1" dirty="0" err="1">
                <a:highlight>
                  <a:srgbClr val="FFFF00"/>
                </a:highlight>
                <a:latin typeface="+mn-lt"/>
              </a:rPr>
              <a:t>βασικη</a:t>
            </a:r>
            <a:r>
              <a:rPr lang="el-GR" b="1" dirty="0">
                <a:highlight>
                  <a:srgbClr val="FFFF00"/>
                </a:highlight>
                <a:latin typeface="+mn-lt"/>
              </a:rPr>
              <a:t> μας </a:t>
            </a:r>
            <a:r>
              <a:rPr lang="el-GR" b="1" dirty="0" err="1">
                <a:highlight>
                  <a:srgbClr val="FFFF00"/>
                </a:highlight>
                <a:latin typeface="+mn-lt"/>
              </a:rPr>
              <a:t>παραδοχη</a:t>
            </a:r>
            <a:br>
              <a:rPr lang="fr-FR" b="1" dirty="0">
                <a:highlight>
                  <a:srgbClr val="FFFF00"/>
                </a:highlight>
              </a:rPr>
            </a:br>
            <a:endParaRPr lang="el-GR" b="1" dirty="0">
              <a:highlight>
                <a:srgbClr val="FFFF00"/>
              </a:highlight>
            </a:endParaRPr>
          </a:p>
        </p:txBody>
      </p:sp>
      <p:sp>
        <p:nvSpPr>
          <p:cNvPr id="4" name="Θέση κειμένου 3">
            <a:extLst>
              <a:ext uri="{FF2B5EF4-FFF2-40B4-BE49-F238E27FC236}">
                <a16:creationId xmlns:a16="http://schemas.microsoft.com/office/drawing/2014/main" id="{B63C4E62-39F9-07A5-7D02-5AB79E8E05AA}"/>
              </a:ext>
            </a:extLst>
          </p:cNvPr>
          <p:cNvSpPr>
            <a:spLocks noGrp="1"/>
          </p:cNvSpPr>
          <p:nvPr>
            <p:ph type="body" idx="1"/>
          </p:nvPr>
        </p:nvSpPr>
        <p:spPr/>
        <p:txBody>
          <a:bodyPr>
            <a:normAutofit/>
          </a:bodyPr>
          <a:lstStyle/>
          <a:p>
            <a:r>
              <a:rPr lang="el-GR" sz="3600" b="1" dirty="0">
                <a:solidFill>
                  <a:schemeClr val="bg1"/>
                </a:solidFill>
                <a:highlight>
                  <a:srgbClr val="FFFF00"/>
                </a:highlight>
              </a:rPr>
              <a:t>ΜΙΛΑΜΕ ΟΛΟΙ ΜΙΑ ΓΛΩΣΣΑ</a:t>
            </a:r>
            <a:endParaRPr lang="el-GR" sz="3600" dirty="0">
              <a:solidFill>
                <a:schemeClr val="bg1"/>
              </a:solidFill>
            </a:endParaRPr>
          </a:p>
        </p:txBody>
      </p:sp>
    </p:spTree>
    <p:extLst>
      <p:ext uri="{BB962C8B-B14F-4D97-AF65-F5344CB8AC3E}">
        <p14:creationId xmlns:p14="http://schemas.microsoft.com/office/powerpoint/2010/main" val="809364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5F1EEF-7193-F04C-F200-F8C27CAF9714}"/>
              </a:ext>
            </a:extLst>
          </p:cNvPr>
          <p:cNvSpPr>
            <a:spLocks noGrp="1"/>
          </p:cNvSpPr>
          <p:nvPr>
            <p:ph type="title"/>
          </p:nvPr>
        </p:nvSpPr>
        <p:spPr/>
        <p:txBody>
          <a:bodyPr/>
          <a:lstStyle/>
          <a:p>
            <a:r>
              <a:rPr lang="el-GR" dirty="0" err="1"/>
              <a:t>Ποσεσ</a:t>
            </a:r>
            <a:r>
              <a:rPr lang="el-GR" dirty="0"/>
              <a:t> </a:t>
            </a:r>
            <a:r>
              <a:rPr lang="el-GR" dirty="0" err="1"/>
              <a:t>γλωσσες</a:t>
            </a:r>
            <a:r>
              <a:rPr lang="el-GR" dirty="0"/>
              <a:t> </a:t>
            </a:r>
            <a:r>
              <a:rPr lang="el-GR" dirty="0" err="1"/>
              <a:t>υπαρχουν</a:t>
            </a:r>
            <a:r>
              <a:rPr lang="el-GR" dirty="0"/>
              <a:t> </a:t>
            </a:r>
            <a:r>
              <a:rPr lang="el-GR" dirty="0" err="1"/>
              <a:t>σημερα</a:t>
            </a:r>
            <a:r>
              <a:rPr lang="el-GR" dirty="0"/>
              <a:t> στον </a:t>
            </a:r>
            <a:r>
              <a:rPr lang="el-GR" dirty="0" err="1"/>
              <a:t>κοσμο</a:t>
            </a:r>
            <a:r>
              <a:rPr lang="el-GR" dirty="0"/>
              <a:t>;</a:t>
            </a:r>
          </a:p>
        </p:txBody>
      </p:sp>
    </p:spTree>
    <p:extLst>
      <p:ext uri="{BB962C8B-B14F-4D97-AF65-F5344CB8AC3E}">
        <p14:creationId xmlns:p14="http://schemas.microsoft.com/office/powerpoint/2010/main" val="442869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635197E0-4D25-000D-169F-9A1F7BBE04FE}"/>
              </a:ext>
            </a:extLst>
          </p:cNvPr>
          <p:cNvSpPr>
            <a:spLocks noGrp="1"/>
          </p:cNvSpPr>
          <p:nvPr>
            <p:ph type="title"/>
          </p:nvPr>
        </p:nvSpPr>
        <p:spPr>
          <a:xfrm>
            <a:off x="804672" y="978776"/>
            <a:ext cx="5925310" cy="1174991"/>
          </a:xfrm>
        </p:spPr>
        <p:txBody>
          <a:bodyPr>
            <a:normAutofit/>
          </a:bodyPr>
          <a:lstStyle/>
          <a:p>
            <a:r>
              <a:rPr lang="en-US" sz="2400"/>
              <a:t>We all speak a language…or may be two or more???</a:t>
            </a:r>
            <a:endParaRPr lang="el-GR" sz="2400"/>
          </a:p>
        </p:txBody>
      </p:sp>
      <p:sp>
        <p:nvSpPr>
          <p:cNvPr id="5" name="Θέση περιεχομένου 4">
            <a:extLst>
              <a:ext uri="{FF2B5EF4-FFF2-40B4-BE49-F238E27FC236}">
                <a16:creationId xmlns:a16="http://schemas.microsoft.com/office/drawing/2014/main" id="{E47161CA-EB3F-D4E2-AD5D-7E149A90BDC8}"/>
              </a:ext>
            </a:extLst>
          </p:cNvPr>
          <p:cNvSpPr>
            <a:spLocks noGrp="1"/>
          </p:cNvSpPr>
          <p:nvPr>
            <p:ph idx="1"/>
          </p:nvPr>
        </p:nvSpPr>
        <p:spPr>
          <a:xfrm>
            <a:off x="804672" y="2640692"/>
            <a:ext cx="5925310" cy="3255252"/>
          </a:xfrm>
        </p:spPr>
        <p:txBody>
          <a:bodyPr>
            <a:normAutofit/>
          </a:bodyPr>
          <a:lstStyle/>
          <a:p>
            <a:r>
              <a:rPr lang="en-US" dirty="0"/>
              <a:t>How many living languages exist?</a:t>
            </a:r>
          </a:p>
          <a:p>
            <a:r>
              <a:rPr lang="en-US" dirty="0"/>
              <a:t>Which is the language with the most native speakers?</a:t>
            </a:r>
          </a:p>
          <a:p>
            <a:r>
              <a:rPr lang="en-US" dirty="0"/>
              <a:t>Which is the most widely used language?</a:t>
            </a:r>
          </a:p>
          <a:p>
            <a:r>
              <a:rPr lang="en-US" dirty="0"/>
              <a:t>Which is the continent with the most languages?</a:t>
            </a:r>
          </a:p>
        </p:txBody>
      </p:sp>
      <p:pic>
        <p:nvPicPr>
          <p:cNvPr id="7" name="Picture 6" descr="χέρι που κρατά μπάλα">
            <a:extLst>
              <a:ext uri="{FF2B5EF4-FFF2-40B4-BE49-F238E27FC236}">
                <a16:creationId xmlns:a16="http://schemas.microsoft.com/office/drawing/2014/main" id="{38798EED-61F1-BB5F-E72F-6C47019B001C}"/>
              </a:ext>
            </a:extLst>
          </p:cNvPr>
          <p:cNvPicPr>
            <a:picLocks noChangeAspect="1"/>
          </p:cNvPicPr>
          <p:nvPr/>
        </p:nvPicPr>
        <p:blipFill>
          <a:blip r:embed="rId2"/>
          <a:srcRect l="29296" r="25543"/>
          <a:stretch/>
        </p:blipFill>
        <p:spPr>
          <a:xfrm>
            <a:off x="7534654" y="10"/>
            <a:ext cx="4657345" cy="6857990"/>
          </a:xfrm>
          <a:prstGeom prst="rect">
            <a:avLst/>
          </a:prstGeom>
        </p:spPr>
      </p:pic>
    </p:spTree>
    <p:extLst>
      <p:ext uri="{BB962C8B-B14F-4D97-AF65-F5344CB8AC3E}">
        <p14:creationId xmlns:p14="http://schemas.microsoft.com/office/powerpoint/2010/main" val="2813127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24147D-E346-9A41-9486-5BFAADECA937}"/>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B39C64CC-1FD5-0D4D-969F-53EB872AD2FA}"/>
              </a:ext>
            </a:extLst>
          </p:cNvPr>
          <p:cNvSpPr>
            <a:spLocks noGrp="1"/>
          </p:cNvSpPr>
          <p:nvPr>
            <p:ph idx="1"/>
          </p:nvPr>
        </p:nvSpPr>
        <p:spPr/>
        <p:txBody>
          <a:bodyPr/>
          <a:lstStyle/>
          <a:p>
            <a:endParaRPr lang="el-GR"/>
          </a:p>
        </p:txBody>
      </p:sp>
      <p:pic>
        <p:nvPicPr>
          <p:cNvPr id="3074" name="Picture 2" descr="Map of the living languages of the world | Language, World languages, World">
            <a:extLst>
              <a:ext uri="{FF2B5EF4-FFF2-40B4-BE49-F238E27FC236}">
                <a16:creationId xmlns:a16="http://schemas.microsoft.com/office/drawing/2014/main" id="{97C349F0-DC36-A743-91B1-F17F3BD91B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0"/>
            <a:ext cx="11074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70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27795A67-49FA-443F-7932-0BE3231588F6}"/>
              </a:ext>
            </a:extLst>
          </p:cNvPr>
          <p:cNvPicPr>
            <a:picLocks noChangeAspect="1"/>
          </p:cNvPicPr>
          <p:nvPr/>
        </p:nvPicPr>
        <p:blipFill>
          <a:blip r:embed="rId2"/>
          <a:stretch>
            <a:fillRect/>
          </a:stretch>
        </p:blipFill>
        <p:spPr>
          <a:xfrm>
            <a:off x="735106" y="281499"/>
            <a:ext cx="10363200" cy="6295001"/>
          </a:xfrm>
          <a:prstGeom prst="rect">
            <a:avLst/>
          </a:prstGeom>
        </p:spPr>
      </p:pic>
    </p:spTree>
    <p:extLst>
      <p:ext uri="{BB962C8B-B14F-4D97-AF65-F5344CB8AC3E}">
        <p14:creationId xmlns:p14="http://schemas.microsoft.com/office/powerpoint/2010/main" val="29561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84CFEB85-B5FF-2029-763B-395C8D48E7FF}"/>
              </a:ext>
            </a:extLst>
          </p:cNvPr>
          <p:cNvPicPr>
            <a:picLocks noChangeAspect="1"/>
          </p:cNvPicPr>
          <p:nvPr/>
        </p:nvPicPr>
        <p:blipFill>
          <a:blip r:embed="rId2"/>
          <a:stretch>
            <a:fillRect/>
          </a:stretch>
        </p:blipFill>
        <p:spPr>
          <a:xfrm>
            <a:off x="324853" y="156411"/>
            <a:ext cx="11550315" cy="6220326"/>
          </a:xfrm>
          <a:prstGeom prst="rect">
            <a:avLst/>
          </a:prstGeom>
        </p:spPr>
      </p:pic>
    </p:spTree>
    <p:extLst>
      <p:ext uri="{BB962C8B-B14F-4D97-AF65-F5344CB8AC3E}">
        <p14:creationId xmlns:p14="http://schemas.microsoft.com/office/powerpoint/2010/main" val="251393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AB641E6-F430-486B-B6AC-257B03415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7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395473E-9C09-4F77-8F6B-98E0CE846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53DC7782-897D-C2CE-52C1-7FA0EE1D2763}"/>
              </a:ext>
            </a:extLst>
          </p:cNvPr>
          <p:cNvPicPr>
            <a:picLocks noChangeAspect="1"/>
          </p:cNvPicPr>
          <p:nvPr/>
        </p:nvPicPr>
        <p:blipFill>
          <a:blip r:embed="rId2"/>
          <a:srcRect t="1955" b="39338"/>
          <a:stretch>
            <a:fillRect/>
          </a:stretch>
        </p:blipFill>
        <p:spPr>
          <a:xfrm>
            <a:off x="970788" y="969264"/>
            <a:ext cx="10250424" cy="4919472"/>
          </a:xfrm>
          <a:prstGeom prst="rect">
            <a:avLst/>
          </a:prstGeom>
        </p:spPr>
      </p:pic>
    </p:spTree>
    <p:extLst>
      <p:ext uri="{BB962C8B-B14F-4D97-AF65-F5344CB8AC3E}">
        <p14:creationId xmlns:p14="http://schemas.microsoft.com/office/powerpoint/2010/main" val="2282731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5DD221-7786-44A9-945B-F8E642A9F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DAAC83-6C3F-43C5-96C4-6FDA03392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0080"/>
            <a:ext cx="6572503" cy="5261170"/>
          </a:xfrm>
          <a:prstGeom prst="rect">
            <a:avLst/>
          </a:prstGeom>
          <a:solidFill>
            <a:srgbClr val="FFFFFF"/>
          </a:solid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Εικόνα 2">
            <a:extLst>
              <a:ext uri="{FF2B5EF4-FFF2-40B4-BE49-F238E27FC236}">
                <a16:creationId xmlns:a16="http://schemas.microsoft.com/office/drawing/2014/main" id="{4CF48825-87FB-D0DF-8F00-EFFBDE84D1A5}"/>
              </a:ext>
            </a:extLst>
          </p:cNvPr>
          <p:cNvPicPr>
            <a:picLocks noChangeAspect="1"/>
          </p:cNvPicPr>
          <p:nvPr/>
        </p:nvPicPr>
        <p:blipFill>
          <a:blip r:embed="rId2"/>
          <a:stretch>
            <a:fillRect/>
          </a:stretch>
        </p:blipFill>
        <p:spPr>
          <a:xfrm>
            <a:off x="964397" y="1394918"/>
            <a:ext cx="5943631" cy="3759346"/>
          </a:xfrm>
          <a:prstGeom prst="rect">
            <a:avLst/>
          </a:prstGeom>
        </p:spPr>
      </p:pic>
      <p:sp>
        <p:nvSpPr>
          <p:cNvPr id="12" name="Rectangle 11">
            <a:extLst>
              <a:ext uri="{FF2B5EF4-FFF2-40B4-BE49-F238E27FC236}">
                <a16:creationId xmlns:a16="http://schemas.microsoft.com/office/drawing/2014/main" id="{95AE8F05-A7EA-4AE9-88D2-700581D77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9436" y="640080"/>
            <a:ext cx="3702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C7C019-BAFE-4BE3-B269-79CBD3EB7D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3812" y="806357"/>
            <a:ext cx="337413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2A301313-DF6A-0D16-38C5-EA926930C003}"/>
              </a:ext>
            </a:extLst>
          </p:cNvPr>
          <p:cNvPicPr>
            <a:picLocks noChangeAspect="1"/>
          </p:cNvPicPr>
          <p:nvPr/>
        </p:nvPicPr>
        <p:blipFill>
          <a:blip r:embed="rId3"/>
          <a:stretch>
            <a:fillRect/>
          </a:stretch>
        </p:blipFill>
        <p:spPr>
          <a:xfrm>
            <a:off x="8190097" y="1905763"/>
            <a:ext cx="3041566" cy="2729804"/>
          </a:xfrm>
          <a:prstGeom prst="rect">
            <a:avLst/>
          </a:prstGeom>
        </p:spPr>
      </p:pic>
    </p:spTree>
    <p:extLst>
      <p:ext uri="{BB962C8B-B14F-4D97-AF65-F5344CB8AC3E}">
        <p14:creationId xmlns:p14="http://schemas.microsoft.com/office/powerpoint/2010/main" val="2695392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7">
            <a:extLst>
              <a:ext uri="{FF2B5EF4-FFF2-40B4-BE49-F238E27FC236}">
                <a16:creationId xmlns:a16="http://schemas.microsoft.com/office/drawing/2014/main" id="{4A61973C-D7BC-4397-B86E-9E0A93397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044" y="745236"/>
            <a:ext cx="10725912" cy="53675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13467D05-2141-47A3-A4E0-42AF4AB0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28266" y="-2013796"/>
            <a:ext cx="5535469" cy="10885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Εικόνα 1">
            <a:extLst>
              <a:ext uri="{FF2B5EF4-FFF2-40B4-BE49-F238E27FC236}">
                <a16:creationId xmlns:a16="http://schemas.microsoft.com/office/drawing/2014/main" id="{16033B77-064C-3662-A8E4-23DBF218479B}"/>
              </a:ext>
            </a:extLst>
          </p:cNvPr>
          <p:cNvPicPr>
            <a:picLocks noChangeAspect="1"/>
          </p:cNvPicPr>
          <p:nvPr/>
        </p:nvPicPr>
        <p:blipFill>
          <a:blip r:embed="rId2"/>
          <a:stretch>
            <a:fillRect/>
          </a:stretch>
        </p:blipFill>
        <p:spPr>
          <a:xfrm>
            <a:off x="1653815" y="1074937"/>
            <a:ext cx="3678552" cy="4716094"/>
          </a:xfrm>
          <a:prstGeom prst="rect">
            <a:avLst/>
          </a:prstGeom>
        </p:spPr>
      </p:pic>
      <p:pic>
        <p:nvPicPr>
          <p:cNvPr id="3" name="Εικόνα 2">
            <a:extLst>
              <a:ext uri="{FF2B5EF4-FFF2-40B4-BE49-F238E27FC236}">
                <a16:creationId xmlns:a16="http://schemas.microsoft.com/office/drawing/2014/main" id="{C9F6EC9D-309E-73AC-1C15-0B7292F5B196}"/>
              </a:ext>
            </a:extLst>
          </p:cNvPr>
          <p:cNvPicPr>
            <a:picLocks noChangeAspect="1"/>
          </p:cNvPicPr>
          <p:nvPr/>
        </p:nvPicPr>
        <p:blipFill>
          <a:blip r:embed="rId3"/>
          <a:stretch>
            <a:fillRect/>
          </a:stretch>
        </p:blipFill>
        <p:spPr>
          <a:xfrm>
            <a:off x="6256866" y="1372608"/>
            <a:ext cx="4876632" cy="4120752"/>
          </a:xfrm>
          <a:prstGeom prst="rect">
            <a:avLst/>
          </a:prstGeom>
        </p:spPr>
      </p:pic>
    </p:spTree>
    <p:extLst>
      <p:ext uri="{BB962C8B-B14F-4D97-AF65-F5344CB8AC3E}">
        <p14:creationId xmlns:p14="http://schemas.microsoft.com/office/powerpoint/2010/main" val="719045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69686-6F35-234A-E549-A50E753FFB9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906A4F6-6FB2-BDE0-CFB9-9BDF44AE8F73}"/>
              </a:ext>
            </a:extLst>
          </p:cNvPr>
          <p:cNvSpPr>
            <a:spLocks noGrp="1"/>
          </p:cNvSpPr>
          <p:nvPr>
            <p:ph type="title"/>
          </p:nvPr>
        </p:nvSpPr>
        <p:spPr/>
        <p:txBody>
          <a:bodyPr/>
          <a:lstStyle/>
          <a:p>
            <a:r>
              <a:rPr lang="el-GR" dirty="0">
                <a:latin typeface="Aptos" panose="020B0004020202020204" pitchFamily="34" charset="0"/>
              </a:rPr>
              <a:t>Αν </a:t>
            </a:r>
            <a:r>
              <a:rPr lang="el-GR" dirty="0" err="1">
                <a:latin typeface="Aptos" panose="020B0004020202020204" pitchFamily="34" charset="0"/>
              </a:rPr>
              <a:t>ημουν</a:t>
            </a:r>
            <a:r>
              <a:rPr lang="el-GR" dirty="0">
                <a:latin typeface="Aptos" panose="020B0004020202020204" pitchFamily="34" charset="0"/>
              </a:rPr>
              <a:t> </a:t>
            </a:r>
            <a:r>
              <a:rPr lang="el-GR" dirty="0" err="1">
                <a:latin typeface="Aptos" panose="020B0004020202020204" pitchFamily="34" charset="0"/>
              </a:rPr>
              <a:t>γλωσσα</a:t>
            </a:r>
            <a:r>
              <a:rPr lang="el-GR" dirty="0">
                <a:latin typeface="Aptos" panose="020B0004020202020204" pitchFamily="34" charset="0"/>
              </a:rPr>
              <a:t>…</a:t>
            </a:r>
          </a:p>
        </p:txBody>
      </p:sp>
      <p:sp>
        <p:nvSpPr>
          <p:cNvPr id="3" name="Θέση κειμένου 2">
            <a:extLst>
              <a:ext uri="{FF2B5EF4-FFF2-40B4-BE49-F238E27FC236}">
                <a16:creationId xmlns:a16="http://schemas.microsoft.com/office/drawing/2014/main" id="{C06DC964-FDAE-9D05-429F-4FDFA6044929}"/>
              </a:ext>
            </a:extLst>
          </p:cNvPr>
          <p:cNvSpPr>
            <a:spLocks noGrp="1"/>
          </p:cNvSpPr>
          <p:nvPr>
            <p:ph type="body" idx="1"/>
          </p:nvPr>
        </p:nvSpPr>
        <p:spPr/>
        <p:txBody>
          <a:bodyPr/>
          <a:lstStyle/>
          <a:p>
            <a:r>
              <a:rPr lang="el-GR" dirty="0">
                <a:latin typeface="Aptos" panose="020B0004020202020204" pitchFamily="34" charset="0"/>
              </a:rPr>
              <a:t>Ποια γλώσσα θα διάλεγα και γιατί;</a:t>
            </a:r>
          </a:p>
        </p:txBody>
      </p:sp>
    </p:spTree>
    <p:extLst>
      <p:ext uri="{BB962C8B-B14F-4D97-AF65-F5344CB8AC3E}">
        <p14:creationId xmlns:p14="http://schemas.microsoft.com/office/powerpoint/2010/main" val="2649003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867207-605E-7447-4084-AA725BCE3405}"/>
              </a:ext>
            </a:extLst>
          </p:cNvPr>
          <p:cNvSpPr>
            <a:spLocks noGrp="1"/>
          </p:cNvSpPr>
          <p:nvPr>
            <p:ph type="title"/>
          </p:nvPr>
        </p:nvSpPr>
        <p:spPr/>
        <p:txBody>
          <a:bodyPr/>
          <a:lstStyle/>
          <a:p>
            <a:r>
              <a:rPr lang="el-GR" dirty="0"/>
              <a:t>Τι είναι </a:t>
            </a:r>
            <a:r>
              <a:rPr lang="el-GR" dirty="0" err="1"/>
              <a:t>γλωσσα</a:t>
            </a:r>
            <a:r>
              <a:rPr lang="el-GR" dirty="0"/>
              <a:t>;</a:t>
            </a:r>
          </a:p>
        </p:txBody>
      </p:sp>
      <p:sp>
        <p:nvSpPr>
          <p:cNvPr id="3" name="Θέση κειμένου 2">
            <a:extLst>
              <a:ext uri="{FF2B5EF4-FFF2-40B4-BE49-F238E27FC236}">
                <a16:creationId xmlns:a16="http://schemas.microsoft.com/office/drawing/2014/main" id="{3EAE23C2-979C-5EEA-6BAD-25192B070261}"/>
              </a:ext>
            </a:extLst>
          </p:cNvPr>
          <p:cNvSpPr>
            <a:spLocks noGrp="1"/>
          </p:cNvSpPr>
          <p:nvPr>
            <p:ph type="body" idx="1"/>
          </p:nvPr>
        </p:nvSpPr>
        <p:spPr>
          <a:xfrm>
            <a:off x="1737250" y="4396008"/>
            <a:ext cx="8560635" cy="1265082"/>
          </a:xfrm>
        </p:spPr>
        <p:txBody>
          <a:bodyPr>
            <a:normAutofit fontScale="85000" lnSpcReduction="10000"/>
          </a:bodyPr>
          <a:lstStyle/>
          <a:p>
            <a:r>
              <a:rPr lang="el-GR" dirty="0">
                <a:latin typeface="Aptos" panose="020B0004020202020204" pitchFamily="34" charset="0"/>
              </a:rPr>
              <a:t>Γράψε ή ζωγράφισε ένα πράγμα που σου έρχεται στο μυαλό όταν ακούς τη λέξη </a:t>
            </a:r>
            <a:r>
              <a:rPr lang="el-GR" i="1" dirty="0">
                <a:latin typeface="Aptos" panose="020B0004020202020204" pitchFamily="34" charset="0"/>
              </a:rPr>
              <a:t>γλώσσα</a:t>
            </a:r>
            <a:r>
              <a:rPr lang="el-GR" dirty="0">
                <a:latin typeface="Aptos" panose="020B0004020202020204" pitchFamily="34" charset="0"/>
              </a:rPr>
              <a:t>. Μπορείς να χρησιμοποιήσεις οποιαδήποτε γλώσσα</a:t>
            </a:r>
          </a:p>
          <a:p>
            <a:br>
              <a:rPr lang="el-GR" dirty="0">
                <a:latin typeface="Aptos" panose="020B0004020202020204" pitchFamily="34" charset="0"/>
              </a:rPr>
            </a:br>
            <a:r>
              <a:rPr lang="el-GR" i="1" dirty="0" err="1">
                <a:latin typeface="Aptos" panose="020B0004020202020204" pitchFamily="34" charset="0"/>
              </a:rPr>
              <a:t>Write</a:t>
            </a:r>
            <a:r>
              <a:rPr lang="el-GR" i="1" dirty="0">
                <a:latin typeface="Aptos" panose="020B0004020202020204" pitchFamily="34" charset="0"/>
              </a:rPr>
              <a:t> </a:t>
            </a:r>
            <a:r>
              <a:rPr lang="el-GR" i="1" dirty="0" err="1">
                <a:latin typeface="Aptos" panose="020B0004020202020204" pitchFamily="34" charset="0"/>
              </a:rPr>
              <a:t>or</a:t>
            </a:r>
            <a:r>
              <a:rPr lang="el-GR" i="1" dirty="0">
                <a:latin typeface="Aptos" panose="020B0004020202020204" pitchFamily="34" charset="0"/>
              </a:rPr>
              <a:t> </a:t>
            </a:r>
            <a:r>
              <a:rPr lang="el-GR" i="1" dirty="0" err="1">
                <a:latin typeface="Aptos" panose="020B0004020202020204" pitchFamily="34" charset="0"/>
              </a:rPr>
              <a:t>draw</a:t>
            </a:r>
            <a:r>
              <a:rPr lang="el-GR" i="1" dirty="0">
                <a:latin typeface="Aptos" panose="020B0004020202020204" pitchFamily="34" charset="0"/>
              </a:rPr>
              <a:t> </a:t>
            </a:r>
            <a:r>
              <a:rPr lang="el-GR" i="1" dirty="0" err="1">
                <a:latin typeface="Aptos" panose="020B0004020202020204" pitchFamily="34" charset="0"/>
              </a:rPr>
              <a:t>one</a:t>
            </a:r>
            <a:r>
              <a:rPr lang="el-GR" i="1" dirty="0">
                <a:latin typeface="Aptos" panose="020B0004020202020204" pitchFamily="34" charset="0"/>
              </a:rPr>
              <a:t> </a:t>
            </a:r>
            <a:r>
              <a:rPr lang="el-GR" i="1" dirty="0" err="1">
                <a:latin typeface="Aptos" panose="020B0004020202020204" pitchFamily="34" charset="0"/>
              </a:rPr>
              <a:t>thing</a:t>
            </a:r>
            <a:r>
              <a:rPr lang="el-GR" i="1" dirty="0">
                <a:latin typeface="Aptos" panose="020B0004020202020204" pitchFamily="34" charset="0"/>
              </a:rPr>
              <a:t> </a:t>
            </a:r>
            <a:r>
              <a:rPr lang="el-GR" i="1" dirty="0" err="1">
                <a:latin typeface="Aptos" panose="020B0004020202020204" pitchFamily="34" charset="0"/>
              </a:rPr>
              <a:t>you</a:t>
            </a:r>
            <a:r>
              <a:rPr lang="el-GR" i="1" dirty="0">
                <a:latin typeface="Aptos" panose="020B0004020202020204" pitchFamily="34" charset="0"/>
              </a:rPr>
              <a:t> </a:t>
            </a:r>
            <a:r>
              <a:rPr lang="el-GR" i="1" dirty="0" err="1">
                <a:latin typeface="Aptos" panose="020B0004020202020204" pitchFamily="34" charset="0"/>
              </a:rPr>
              <a:t>think</a:t>
            </a:r>
            <a:r>
              <a:rPr lang="el-GR" i="1" dirty="0">
                <a:latin typeface="Aptos" panose="020B0004020202020204" pitchFamily="34" charset="0"/>
              </a:rPr>
              <a:t> of </a:t>
            </a:r>
            <a:r>
              <a:rPr lang="el-GR" i="1" dirty="0" err="1">
                <a:latin typeface="Aptos" panose="020B0004020202020204" pitchFamily="34" charset="0"/>
              </a:rPr>
              <a:t>when</a:t>
            </a:r>
            <a:r>
              <a:rPr lang="el-GR" i="1" dirty="0">
                <a:latin typeface="Aptos" panose="020B0004020202020204" pitchFamily="34" charset="0"/>
              </a:rPr>
              <a:t> </a:t>
            </a:r>
            <a:r>
              <a:rPr lang="el-GR" i="1" dirty="0" err="1">
                <a:latin typeface="Aptos" panose="020B0004020202020204" pitchFamily="34" charset="0"/>
              </a:rPr>
              <a:t>you</a:t>
            </a:r>
            <a:r>
              <a:rPr lang="el-GR" i="1" dirty="0">
                <a:latin typeface="Aptos" panose="020B0004020202020204" pitchFamily="34" charset="0"/>
              </a:rPr>
              <a:t> </a:t>
            </a:r>
            <a:r>
              <a:rPr lang="el-GR" i="1" dirty="0" err="1">
                <a:latin typeface="Aptos" panose="020B0004020202020204" pitchFamily="34" charset="0"/>
              </a:rPr>
              <a:t>hear</a:t>
            </a:r>
            <a:r>
              <a:rPr lang="el-GR" i="1" dirty="0">
                <a:latin typeface="Aptos" panose="020B0004020202020204" pitchFamily="34" charset="0"/>
              </a:rPr>
              <a:t> “</a:t>
            </a:r>
            <a:r>
              <a:rPr lang="el-GR" i="1" dirty="0" err="1">
                <a:latin typeface="Aptos" panose="020B0004020202020204" pitchFamily="34" charset="0"/>
              </a:rPr>
              <a:t>language</a:t>
            </a:r>
            <a:r>
              <a:rPr lang="el-GR" i="1" dirty="0">
                <a:latin typeface="Aptos" panose="020B0004020202020204" pitchFamily="34" charset="0"/>
              </a:rPr>
              <a:t>”. </a:t>
            </a:r>
            <a:r>
              <a:rPr lang="el-GR" i="1" dirty="0" err="1">
                <a:latin typeface="Aptos" panose="020B0004020202020204" pitchFamily="34" charset="0"/>
              </a:rPr>
              <a:t>You</a:t>
            </a:r>
            <a:r>
              <a:rPr lang="el-GR" i="1" dirty="0">
                <a:latin typeface="Aptos" panose="020B0004020202020204" pitchFamily="34" charset="0"/>
              </a:rPr>
              <a:t> </a:t>
            </a:r>
            <a:r>
              <a:rPr lang="el-GR" i="1" dirty="0" err="1">
                <a:latin typeface="Aptos" panose="020B0004020202020204" pitchFamily="34" charset="0"/>
              </a:rPr>
              <a:t>can</a:t>
            </a:r>
            <a:r>
              <a:rPr lang="el-GR" i="1" dirty="0">
                <a:latin typeface="Aptos" panose="020B0004020202020204" pitchFamily="34" charset="0"/>
              </a:rPr>
              <a:t> </a:t>
            </a:r>
            <a:r>
              <a:rPr lang="el-GR" i="1" dirty="0" err="1">
                <a:latin typeface="Aptos" panose="020B0004020202020204" pitchFamily="34" charset="0"/>
              </a:rPr>
              <a:t>use</a:t>
            </a:r>
            <a:r>
              <a:rPr lang="el-GR" i="1" dirty="0">
                <a:latin typeface="Aptos" panose="020B0004020202020204" pitchFamily="34" charset="0"/>
              </a:rPr>
              <a:t> </a:t>
            </a:r>
            <a:r>
              <a:rPr lang="el-GR" i="1" dirty="0" err="1">
                <a:latin typeface="Aptos" panose="020B0004020202020204" pitchFamily="34" charset="0"/>
              </a:rPr>
              <a:t>any</a:t>
            </a:r>
            <a:r>
              <a:rPr lang="el-GR" i="1" dirty="0">
                <a:latin typeface="Aptos" panose="020B0004020202020204" pitchFamily="34" charset="0"/>
              </a:rPr>
              <a:t> </a:t>
            </a:r>
            <a:r>
              <a:rPr lang="el-GR" i="1" dirty="0" err="1">
                <a:latin typeface="Aptos" panose="020B0004020202020204" pitchFamily="34" charset="0"/>
              </a:rPr>
              <a:t>language</a:t>
            </a:r>
            <a:r>
              <a:rPr lang="el-GR" i="1" dirty="0">
                <a:latin typeface="Aptos" panose="020B0004020202020204" pitchFamily="34" charset="0"/>
              </a:rPr>
              <a:t>.</a:t>
            </a:r>
            <a:endParaRPr lang="el-GR" dirty="0">
              <a:latin typeface="Aptos" panose="020B0004020202020204" pitchFamily="34" charset="0"/>
            </a:endParaRPr>
          </a:p>
        </p:txBody>
      </p:sp>
    </p:spTree>
    <p:extLst>
      <p:ext uri="{BB962C8B-B14F-4D97-AF65-F5344CB8AC3E}">
        <p14:creationId xmlns:p14="http://schemas.microsoft.com/office/powerpoint/2010/main" val="2294424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B740D11E-5F44-5A2C-C91A-7AC02BC3EF8A}"/>
              </a:ext>
            </a:extLst>
          </p:cNvPr>
          <p:cNvGraphicFramePr>
            <a:graphicFrameLocks noGrp="1"/>
          </p:cNvGraphicFramePr>
          <p:nvPr>
            <p:extLst>
              <p:ext uri="{D42A27DB-BD31-4B8C-83A1-F6EECF244321}">
                <p14:modId xmlns:p14="http://schemas.microsoft.com/office/powerpoint/2010/main" val="458242240"/>
              </p:ext>
            </p:extLst>
          </p:nvPr>
        </p:nvGraphicFramePr>
        <p:xfrm>
          <a:off x="1558742" y="804334"/>
          <a:ext cx="9074516" cy="5249337"/>
        </p:xfrm>
        <a:graphic>
          <a:graphicData uri="http://schemas.openxmlformats.org/drawingml/2006/table">
            <a:tbl>
              <a:tblPr>
                <a:tableStyleId>{5C22544A-7EE6-4342-B048-85BDC9FD1C3A}</a:tableStyleId>
              </a:tblPr>
              <a:tblGrid>
                <a:gridCol w="4528982">
                  <a:extLst>
                    <a:ext uri="{9D8B030D-6E8A-4147-A177-3AD203B41FA5}">
                      <a16:colId xmlns:a16="http://schemas.microsoft.com/office/drawing/2014/main" val="2289200379"/>
                    </a:ext>
                  </a:extLst>
                </a:gridCol>
                <a:gridCol w="4545534">
                  <a:extLst>
                    <a:ext uri="{9D8B030D-6E8A-4147-A177-3AD203B41FA5}">
                      <a16:colId xmlns:a16="http://schemas.microsoft.com/office/drawing/2014/main" val="1008331941"/>
                    </a:ext>
                  </a:extLst>
                </a:gridCol>
              </a:tblGrid>
              <a:tr h="478311">
                <a:tc>
                  <a:txBody>
                    <a:bodyPr/>
                    <a:lstStyle/>
                    <a:p>
                      <a:pPr>
                        <a:buNone/>
                      </a:pPr>
                      <a:r>
                        <a:rPr lang="el-GR" sz="2100" b="1"/>
                        <a:t>ΓΛΩΣΣΑ</a:t>
                      </a:r>
                    </a:p>
                  </a:txBody>
                  <a:tcPr marL="107133" marR="107133" marT="53566" marB="53566" anchor="ctr"/>
                </a:tc>
                <a:tc>
                  <a:txBody>
                    <a:bodyPr/>
                    <a:lstStyle/>
                    <a:p>
                      <a:pPr>
                        <a:buNone/>
                      </a:pPr>
                      <a:endParaRPr lang="el-GR" sz="2100"/>
                    </a:p>
                  </a:txBody>
                  <a:tcPr marL="107133" marR="107133" marT="53566" marB="53566" anchor="ctr"/>
                </a:tc>
                <a:extLst>
                  <a:ext uri="{0D108BD9-81ED-4DB2-BD59-A6C34878D82A}">
                    <a16:rowId xmlns:a16="http://schemas.microsoft.com/office/drawing/2014/main" val="2161275157"/>
                  </a:ext>
                </a:extLst>
              </a:tr>
              <a:tr h="795171">
                <a:tc>
                  <a:txBody>
                    <a:bodyPr/>
                    <a:lstStyle/>
                    <a:p>
                      <a:pPr>
                        <a:buNone/>
                      </a:pPr>
                      <a:r>
                        <a:rPr lang="el-GR" sz="2100"/>
                        <a:t>Επικοινωνία</a:t>
                      </a:r>
                    </a:p>
                  </a:txBody>
                  <a:tcPr marL="107133" marR="107133" marT="53566" marB="53566" anchor="ctr"/>
                </a:tc>
                <a:tc>
                  <a:txBody>
                    <a:bodyPr/>
                    <a:lstStyle/>
                    <a:p>
                      <a:pPr>
                        <a:buNone/>
                      </a:pPr>
                      <a:r>
                        <a:rPr lang="el-GR" sz="2100"/>
                        <a:t>«μιλάμε», «καταλαβαίνουμε ο ένας τον άλλον», διάλογος</a:t>
                      </a:r>
                    </a:p>
                  </a:txBody>
                  <a:tcPr marL="107133" marR="107133" marT="53566" marB="53566" anchor="ctr"/>
                </a:tc>
                <a:extLst>
                  <a:ext uri="{0D108BD9-81ED-4DB2-BD59-A6C34878D82A}">
                    <a16:rowId xmlns:a16="http://schemas.microsoft.com/office/drawing/2014/main" val="1532240958"/>
                  </a:ext>
                </a:extLst>
              </a:tr>
              <a:tr h="795171">
                <a:tc>
                  <a:txBody>
                    <a:bodyPr/>
                    <a:lstStyle/>
                    <a:p>
                      <a:pPr>
                        <a:buNone/>
                      </a:pPr>
                      <a:r>
                        <a:rPr lang="el-GR" sz="2100"/>
                        <a:t>Μορφές της γλώσσας</a:t>
                      </a:r>
                    </a:p>
                  </a:txBody>
                  <a:tcPr marL="107133" marR="107133" marT="53566" marB="53566" anchor="ctr"/>
                </a:tc>
                <a:tc>
                  <a:txBody>
                    <a:bodyPr/>
                    <a:lstStyle/>
                    <a:p>
                      <a:pPr>
                        <a:buNone/>
                      </a:pPr>
                      <a:r>
                        <a:rPr lang="el-GR" sz="2100"/>
                        <a:t>λέξεις, ήχοι, προτάσεις, γραφή, αλφάβητο</a:t>
                      </a:r>
                    </a:p>
                  </a:txBody>
                  <a:tcPr marL="107133" marR="107133" marT="53566" marB="53566" anchor="ctr"/>
                </a:tc>
                <a:extLst>
                  <a:ext uri="{0D108BD9-81ED-4DB2-BD59-A6C34878D82A}">
                    <a16:rowId xmlns:a16="http://schemas.microsoft.com/office/drawing/2014/main" val="2962962532"/>
                  </a:ext>
                </a:extLst>
              </a:tr>
              <a:tr h="795171">
                <a:tc>
                  <a:txBody>
                    <a:bodyPr/>
                    <a:lstStyle/>
                    <a:p>
                      <a:pPr>
                        <a:buNone/>
                      </a:pPr>
                      <a:r>
                        <a:rPr lang="el-GR" sz="2100"/>
                        <a:t>Συγκεκριμένες γλώσσες</a:t>
                      </a:r>
                    </a:p>
                  </a:txBody>
                  <a:tcPr marL="107133" marR="107133" marT="53566" marB="53566" anchor="ctr"/>
                </a:tc>
                <a:tc>
                  <a:txBody>
                    <a:bodyPr/>
                    <a:lstStyle/>
                    <a:p>
                      <a:pPr>
                        <a:buNone/>
                      </a:pPr>
                      <a:r>
                        <a:rPr lang="el-GR" sz="2100"/>
                        <a:t>ελληνικά, κινεζικά, αγγλικά ή άλλες γλώσσες που γνωρίζουν</a:t>
                      </a:r>
                    </a:p>
                  </a:txBody>
                  <a:tcPr marL="107133" marR="107133" marT="53566" marB="53566" anchor="ctr"/>
                </a:tc>
                <a:extLst>
                  <a:ext uri="{0D108BD9-81ED-4DB2-BD59-A6C34878D82A}">
                    <a16:rowId xmlns:a16="http://schemas.microsoft.com/office/drawing/2014/main" val="985529835"/>
                  </a:ext>
                </a:extLst>
              </a:tr>
              <a:tr h="795171">
                <a:tc>
                  <a:txBody>
                    <a:bodyPr/>
                    <a:lstStyle/>
                    <a:p>
                      <a:pPr>
                        <a:buNone/>
                      </a:pPr>
                      <a:r>
                        <a:rPr lang="el-GR" sz="2100"/>
                        <a:t>Άνθρωποι και σχέσεις</a:t>
                      </a:r>
                    </a:p>
                  </a:txBody>
                  <a:tcPr marL="107133" marR="107133" marT="53566" marB="53566" anchor="ctr"/>
                </a:tc>
                <a:tc>
                  <a:txBody>
                    <a:bodyPr/>
                    <a:lstStyle/>
                    <a:p>
                      <a:pPr>
                        <a:buNone/>
                      </a:pPr>
                      <a:r>
                        <a:rPr lang="el-GR" sz="2100"/>
                        <a:t>οικογένεια, φίλοι, κοινότητα, ταυτότητα</a:t>
                      </a:r>
                    </a:p>
                  </a:txBody>
                  <a:tcPr marL="107133" marR="107133" marT="53566" marB="53566" anchor="ctr"/>
                </a:tc>
                <a:extLst>
                  <a:ext uri="{0D108BD9-81ED-4DB2-BD59-A6C34878D82A}">
                    <a16:rowId xmlns:a16="http://schemas.microsoft.com/office/drawing/2014/main" val="3789979455"/>
                  </a:ext>
                </a:extLst>
              </a:tr>
              <a:tr h="795171">
                <a:tc>
                  <a:txBody>
                    <a:bodyPr/>
                    <a:lstStyle/>
                    <a:p>
                      <a:pPr>
                        <a:buNone/>
                      </a:pPr>
                      <a:r>
                        <a:rPr lang="el-GR" sz="2100"/>
                        <a:t>Νόημα και έκφραση</a:t>
                      </a:r>
                    </a:p>
                  </a:txBody>
                  <a:tcPr marL="107133" marR="107133" marT="53566" marB="53566" anchor="ctr"/>
                </a:tc>
                <a:tc>
                  <a:txBody>
                    <a:bodyPr/>
                    <a:lstStyle/>
                    <a:p>
                      <a:pPr>
                        <a:buNone/>
                      </a:pPr>
                      <a:r>
                        <a:rPr lang="el-GR" sz="2100" dirty="0"/>
                        <a:t>σκέψεις, συναισθήματα, ιστορίες, φωνή, ομιλία</a:t>
                      </a:r>
                    </a:p>
                  </a:txBody>
                  <a:tcPr marL="107133" marR="107133" marT="53566" marB="53566" anchor="ctr"/>
                </a:tc>
                <a:extLst>
                  <a:ext uri="{0D108BD9-81ED-4DB2-BD59-A6C34878D82A}">
                    <a16:rowId xmlns:a16="http://schemas.microsoft.com/office/drawing/2014/main" val="1260488090"/>
                  </a:ext>
                </a:extLst>
              </a:tr>
              <a:tr h="795171">
                <a:tc>
                  <a:txBody>
                    <a:bodyPr/>
                    <a:lstStyle/>
                    <a:p>
                      <a:pPr>
                        <a:buNone/>
                      </a:pPr>
                      <a:r>
                        <a:rPr lang="el-GR" sz="2100"/>
                        <a:t>Θέατρο</a:t>
                      </a:r>
                    </a:p>
                  </a:txBody>
                  <a:tcPr marL="107133" marR="107133" marT="53566" marB="53566" anchor="ctr"/>
                </a:tc>
                <a:tc>
                  <a:txBody>
                    <a:bodyPr/>
                    <a:lstStyle/>
                    <a:p>
                      <a:pPr>
                        <a:buNone/>
                      </a:pPr>
                      <a:r>
                        <a:rPr lang="el-GR" sz="2100" dirty="0"/>
                        <a:t>φωνή, διάλογος, χαρακτήρας, σκηνή, χειρονομίες, κινήσεις </a:t>
                      </a:r>
                    </a:p>
                  </a:txBody>
                  <a:tcPr marL="107133" marR="107133" marT="53566" marB="53566" anchor="ctr"/>
                </a:tc>
                <a:extLst>
                  <a:ext uri="{0D108BD9-81ED-4DB2-BD59-A6C34878D82A}">
                    <a16:rowId xmlns:a16="http://schemas.microsoft.com/office/drawing/2014/main" val="623248654"/>
                  </a:ext>
                </a:extLst>
              </a:tr>
            </a:tbl>
          </a:graphicData>
        </a:graphic>
      </p:graphicFrame>
    </p:spTree>
    <p:extLst>
      <p:ext uri="{BB962C8B-B14F-4D97-AF65-F5344CB8AC3E}">
        <p14:creationId xmlns:p14="http://schemas.microsoft.com/office/powerpoint/2010/main" val="643321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B61B3-9880-72CF-6236-43B52C6B1AF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9F1130D-B507-7A27-2152-6C3AF85C775E}"/>
              </a:ext>
            </a:extLst>
          </p:cNvPr>
          <p:cNvSpPr>
            <a:spLocks noGrp="1"/>
          </p:cNvSpPr>
          <p:nvPr>
            <p:ph type="title"/>
          </p:nvPr>
        </p:nvSpPr>
        <p:spPr>
          <a:xfrm>
            <a:off x="640080" y="325369"/>
            <a:ext cx="4368602" cy="1956841"/>
          </a:xfrm>
        </p:spPr>
        <p:txBody>
          <a:bodyPr anchor="b">
            <a:normAutofit fontScale="90000"/>
          </a:bodyPr>
          <a:lstStyle/>
          <a:p>
            <a:pPr>
              <a:defRPr/>
            </a:pPr>
            <a:br>
              <a:rPr lang="el-GR" sz="3000" b="1" dirty="0">
                <a:highlight>
                  <a:srgbClr val="FFFF00"/>
                </a:highlight>
                <a:latin typeface="+mn-lt"/>
              </a:rPr>
            </a:br>
            <a:br>
              <a:rPr lang="el-GR" sz="3000" b="1" dirty="0">
                <a:highlight>
                  <a:srgbClr val="FFFF00"/>
                </a:highlight>
                <a:latin typeface="+mn-lt"/>
              </a:rPr>
            </a:br>
            <a:r>
              <a:rPr lang="el-GR" sz="2200" b="1" dirty="0">
                <a:highlight>
                  <a:srgbClr val="FFFF00"/>
                </a:highlight>
                <a:latin typeface="+mn-lt"/>
              </a:rPr>
              <a:t>Η γλώσσα είναι ένα βιολογικό φαινόμενο</a:t>
            </a:r>
            <a:br>
              <a:rPr lang="el-GR" sz="2200" b="1" dirty="0">
                <a:highlight>
                  <a:srgbClr val="FFFF00"/>
                </a:highlight>
                <a:latin typeface="+mn-lt"/>
              </a:rPr>
            </a:br>
            <a:r>
              <a:rPr lang="el-GR" sz="2200" b="1" dirty="0">
                <a:highlight>
                  <a:srgbClr val="FFFF00"/>
                </a:highlight>
                <a:latin typeface="+mn-lt"/>
              </a:rPr>
              <a:t>έμφυτη προδιάθεση του ανθρώπου</a:t>
            </a:r>
            <a:br>
              <a:rPr lang="fr-FR" sz="2200" b="1" dirty="0">
                <a:highlight>
                  <a:srgbClr val="FFFF00"/>
                </a:highlight>
              </a:rPr>
            </a:br>
            <a:endParaRPr lang="el-GR" sz="2200" b="1" dirty="0">
              <a:highlight>
                <a:srgbClr val="FFFF00"/>
              </a:highlight>
            </a:endParaRPr>
          </a:p>
        </p:txBody>
      </p:sp>
      <p:sp>
        <p:nvSpPr>
          <p:cNvPr id="3" name="Θέση περιεχομένου 2">
            <a:extLst>
              <a:ext uri="{FF2B5EF4-FFF2-40B4-BE49-F238E27FC236}">
                <a16:creationId xmlns:a16="http://schemas.microsoft.com/office/drawing/2014/main" id="{BBFAE378-3FD1-CBBD-3BD2-C380725BBCA8}"/>
              </a:ext>
            </a:extLst>
          </p:cNvPr>
          <p:cNvSpPr>
            <a:spLocks noGrp="1"/>
          </p:cNvSpPr>
          <p:nvPr>
            <p:ph idx="1"/>
          </p:nvPr>
        </p:nvSpPr>
        <p:spPr>
          <a:xfrm>
            <a:off x="640080" y="2872899"/>
            <a:ext cx="4243589" cy="3320668"/>
          </a:xfrm>
        </p:spPr>
        <p:txBody>
          <a:bodyPr>
            <a:normAutofit/>
          </a:bodyPr>
          <a:lstStyle/>
          <a:p>
            <a:r>
              <a:rPr lang="fr-FR" altLang="el-GR" sz="2200">
                <a:ea typeface="ＭＳ Ｐゴシック" panose="020B0600070205080204" pitchFamily="34" charset="-128"/>
              </a:rPr>
              <a:t>a human child is hardwired to learn any language and all human languages, say Mandarin and Arabic in this case are fundamentally the same, if they weren’t, the task of child to learn any language would be impossible. </a:t>
            </a:r>
            <a:endParaRPr lang="el-GR" altLang="el-GR" sz="2200">
              <a:ea typeface="ＭＳ Ｐゴシック" panose="020B0600070205080204" pitchFamily="34" charset="-128"/>
            </a:endParaRPr>
          </a:p>
        </p:txBody>
      </p:sp>
      <p:pic>
        <p:nvPicPr>
          <p:cNvPr id="5" name="Picture 4">
            <a:extLst>
              <a:ext uri="{FF2B5EF4-FFF2-40B4-BE49-F238E27FC236}">
                <a16:creationId xmlns:a16="http://schemas.microsoft.com/office/drawing/2014/main" id="{9100E06D-E002-AA2B-54AE-EC4E4B648904}"/>
              </a:ext>
            </a:extLst>
          </p:cNvPr>
          <p:cNvPicPr>
            <a:picLocks noChangeAspect="1"/>
          </p:cNvPicPr>
          <p:nvPr/>
        </p:nvPicPr>
        <p:blipFill>
          <a:blip r:embed="rId2"/>
          <a:srcRect l="36665" r="691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58266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EDAE-7246-2C4E-9805-F5215F3B719C}"/>
              </a:ext>
            </a:extLst>
          </p:cNvPr>
          <p:cNvSpPr>
            <a:spLocks noGrp="1"/>
          </p:cNvSpPr>
          <p:nvPr>
            <p:ph type="title"/>
          </p:nvPr>
        </p:nvSpPr>
        <p:spPr>
          <a:xfrm>
            <a:off x="609600" y="0"/>
            <a:ext cx="10972800" cy="1143000"/>
          </a:xfrm>
        </p:spPr>
        <p:txBody>
          <a:bodyPr/>
          <a:lstStyle/>
          <a:p>
            <a:pPr>
              <a:defRPr/>
            </a:pPr>
            <a:r>
              <a:rPr lang="el-GR" altLang="en-US" b="1">
                <a:solidFill>
                  <a:srgbClr val="FF0000"/>
                </a:solidFill>
                <a:effectLst>
                  <a:outerShdw blurRad="38100" dist="38100" dir="2700000" algn="tl">
                    <a:srgbClr val="000000"/>
                  </a:outerShdw>
                </a:effectLst>
                <a:ea typeface="ＭＳ Ｐゴシック" panose="020B0600070205080204" pitchFamily="34" charset="-128"/>
              </a:rPr>
              <a:t>Τι είναι η (ανθρώπινη) γλώσσα</a:t>
            </a:r>
            <a:r>
              <a:rPr lang="el-GR" altLang="en-US" b="1">
                <a:solidFill>
                  <a:srgbClr val="7030A0"/>
                </a:solidFill>
                <a:effectLst>
                  <a:outerShdw blurRad="38100" dist="38100" dir="2700000" algn="tl">
                    <a:srgbClr val="000000"/>
                  </a:outerShdw>
                </a:effectLst>
                <a:latin typeface="Monotype Corsiva" panose="03010101010201010101" pitchFamily="66" charset="0"/>
                <a:ea typeface="ＭＳ Ｐゴシック" panose="020B0600070205080204" pitchFamily="34" charset="-128"/>
              </a:rPr>
              <a:t>;</a:t>
            </a:r>
            <a:endParaRPr lang="en-US" altLang="el-GR" b="1">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95D6B845-246B-204D-92A4-4E67A5CA7FBC}"/>
              </a:ext>
            </a:extLst>
          </p:cNvPr>
          <p:cNvSpPr>
            <a:spLocks noGrp="1"/>
          </p:cNvSpPr>
          <p:nvPr>
            <p:ph sz="quarter" idx="1"/>
          </p:nvPr>
        </p:nvSpPr>
        <p:spPr>
          <a:xfrm>
            <a:off x="826886" y="1283825"/>
            <a:ext cx="10111189" cy="5410200"/>
          </a:xfrm>
        </p:spPr>
        <p:txBody>
          <a:bodyPr/>
          <a:lstStyle/>
          <a:p>
            <a:pPr>
              <a:lnSpc>
                <a:spcPct val="80000"/>
              </a:lnSpc>
              <a:buFont typeface="Arial" panose="020B0604020202020204" pitchFamily="34" charset="0"/>
              <a:buNone/>
              <a:defRPr/>
            </a:pPr>
            <a:r>
              <a:rPr lang="el-GR" altLang="el-GR" sz="2280" dirty="0">
                <a:ea typeface="ＭＳ Ｐゴシック" panose="020B0600070205080204" pitchFamily="34" charset="-128"/>
              </a:rPr>
              <a:t> </a:t>
            </a:r>
            <a:endParaRPr lang="el-GR" altLang="el-GR" sz="1680" dirty="0">
              <a:ea typeface="ＭＳ Ｐゴシック" panose="020B0600070205080204" pitchFamily="34" charset="-128"/>
            </a:endParaRPr>
          </a:p>
          <a:p>
            <a:pPr algn="just">
              <a:lnSpc>
                <a:spcPct val="80000"/>
              </a:lnSpc>
              <a:buFont typeface="Calibri" panose="020F0502020204030204" pitchFamily="34" charset="0"/>
              <a:buAutoNum type="arabicPeriod"/>
              <a:defRPr/>
            </a:pPr>
            <a:r>
              <a:rPr lang="el-GR" altLang="el-GR" sz="3000" dirty="0">
                <a:ea typeface="ＭＳ Ｐゴシック" panose="020B0600070205080204" pitchFamily="34" charset="-128"/>
              </a:rPr>
              <a:t>Ένα </a:t>
            </a:r>
            <a:r>
              <a:rPr lang="el-GR" altLang="el-GR" sz="3000" b="1" dirty="0">
                <a:solidFill>
                  <a:srgbClr val="00B050"/>
                </a:solidFill>
                <a:ea typeface="ＭＳ Ｐゴシック" panose="020B0600070205080204" pitchFamily="34" charset="-128"/>
              </a:rPr>
              <a:t>σύστημα κανόνων </a:t>
            </a:r>
          </a:p>
          <a:p>
            <a:pPr algn="just">
              <a:lnSpc>
                <a:spcPct val="80000"/>
              </a:lnSpc>
              <a:buFont typeface="Calibri" panose="020F0502020204030204" pitchFamily="34" charset="0"/>
              <a:buAutoNum type="arabicPeriod"/>
              <a:defRPr/>
            </a:pPr>
            <a:r>
              <a:rPr lang="el-GR" altLang="el-GR" sz="3000" dirty="0">
                <a:ea typeface="ＭＳ Ｐゴシック" panose="020B0600070205080204" pitchFamily="34" charset="-128"/>
              </a:rPr>
              <a:t>Ένα </a:t>
            </a:r>
            <a:r>
              <a:rPr lang="el-GR" altLang="el-GR" sz="3000" b="1" dirty="0">
                <a:solidFill>
                  <a:srgbClr val="00B050"/>
                </a:solidFill>
                <a:ea typeface="ＭＳ Ｐゴシック" panose="020B0600070205080204" pitchFamily="34" charset="-128"/>
              </a:rPr>
              <a:t>σύστημα επικοινωνίας</a:t>
            </a:r>
          </a:p>
          <a:p>
            <a:pPr marL="0" indent="0" algn="just">
              <a:lnSpc>
                <a:spcPct val="80000"/>
              </a:lnSpc>
              <a:buNone/>
              <a:defRPr/>
            </a:pPr>
            <a:endParaRPr lang="el-GR" altLang="el-GR" sz="3000" b="1" dirty="0">
              <a:solidFill>
                <a:srgbClr val="00B050"/>
              </a:solidFill>
              <a:ea typeface="ＭＳ Ｐゴシック" panose="020B0600070205080204" pitchFamily="34" charset="-128"/>
            </a:endParaRPr>
          </a:p>
          <a:p>
            <a:pPr algn="just">
              <a:lnSpc>
                <a:spcPct val="80000"/>
              </a:lnSpc>
              <a:buFont typeface="Arial" panose="020B0604020202020204" pitchFamily="34" charset="0"/>
              <a:buNone/>
              <a:defRPr/>
            </a:pPr>
            <a:r>
              <a:rPr lang="el-GR" altLang="el-GR" sz="3000" dirty="0">
                <a:ea typeface="ＭＳ Ｐゴシック" panose="020B0600070205080204" pitchFamily="34" charset="-128"/>
              </a:rPr>
              <a:t>3.</a:t>
            </a:r>
            <a:r>
              <a:rPr lang="el-GR" altLang="el-GR" sz="3000" b="1" dirty="0">
                <a:solidFill>
                  <a:srgbClr val="00B050"/>
                </a:solidFill>
                <a:ea typeface="ＭＳ Ｐゴシック" panose="020B0600070205080204" pitchFamily="34" charset="-128"/>
              </a:rPr>
              <a:t> Ένα σύστημα κανόνων </a:t>
            </a:r>
            <a:r>
              <a:rPr lang="el-GR" altLang="el-GR" sz="3000" dirty="0">
                <a:ea typeface="ＭＳ Ｐゴシック" panose="020B0600070205080204" pitchFamily="34" charset="-128"/>
              </a:rPr>
              <a:t>με βάση το οποίο </a:t>
            </a:r>
            <a:r>
              <a:rPr lang="el-GR" altLang="el-GR" sz="3000" b="1" dirty="0">
                <a:solidFill>
                  <a:srgbClr val="00B050"/>
                </a:solidFill>
                <a:ea typeface="ＭＳ Ｐゴシック" panose="020B0600070205080204" pitchFamily="34" charset="-128"/>
              </a:rPr>
              <a:t>επικοινωνούμε </a:t>
            </a:r>
            <a:endParaRPr lang="en-US" altLang="el-GR" sz="3000" b="1" dirty="0">
              <a:solidFill>
                <a:srgbClr val="00B050"/>
              </a:solidFill>
              <a:ea typeface="ＭＳ Ｐゴシック" panose="020B0600070205080204" pitchFamily="34" charset="-128"/>
            </a:endParaRPr>
          </a:p>
          <a:p>
            <a:pPr algn="just">
              <a:lnSpc>
                <a:spcPct val="80000"/>
              </a:lnSpc>
              <a:buFont typeface="Arial" panose="020B0604020202020204" pitchFamily="34" charset="0"/>
              <a:buNone/>
              <a:defRPr/>
            </a:pPr>
            <a:endParaRPr lang="el-GR" altLang="el-GR" sz="3000" b="1" dirty="0">
              <a:solidFill>
                <a:srgbClr val="00B050"/>
              </a:solidFill>
              <a:ea typeface="ＭＳ Ｐゴシック" panose="020B0600070205080204" pitchFamily="34" charset="-128"/>
            </a:endParaRPr>
          </a:p>
          <a:p>
            <a:pPr algn="just">
              <a:lnSpc>
                <a:spcPct val="80000"/>
              </a:lnSpc>
              <a:buFont typeface="Arial" panose="020B0604020202020204" pitchFamily="34" charset="0"/>
              <a:buNone/>
              <a:defRPr/>
            </a:pPr>
            <a:r>
              <a:rPr lang="en-US" altLang="el-GR" sz="3000" dirty="0">
                <a:ea typeface="ＭＳ Ｐゴシック" panose="020B0600070205080204" pitchFamily="34" charset="-128"/>
              </a:rPr>
              <a:t>	</a:t>
            </a:r>
            <a:endParaRPr lang="el-GR" altLang="el-GR" sz="3000" b="1" dirty="0">
              <a:solidFill>
                <a:srgbClr val="00B050"/>
              </a:solidFill>
              <a:ea typeface="ＭＳ Ｐゴシック" panose="020B0600070205080204" pitchFamily="34" charset="-128"/>
            </a:endParaRPr>
          </a:p>
        </p:txBody>
      </p:sp>
    </p:spTree>
    <p:extLst>
      <p:ext uri="{BB962C8B-B14F-4D97-AF65-F5344CB8AC3E}">
        <p14:creationId xmlns:p14="http://schemas.microsoft.com/office/powerpoint/2010/main" val="41491787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184A96-1867-B00C-7BC1-15BC3F558FE8}"/>
              </a:ext>
            </a:extLst>
          </p:cNvPr>
          <p:cNvSpPr txBox="1"/>
          <p:nvPr/>
        </p:nvSpPr>
        <p:spPr>
          <a:xfrm>
            <a:off x="804670" y="2640692"/>
            <a:ext cx="3044952" cy="3255252"/>
          </a:xfrm>
          <a:prstGeom prst="rect">
            <a:avLst/>
          </a:prstGeom>
        </p:spPr>
        <p:txBody>
          <a:bodyPr vert="horz" lIns="91440" tIns="45720" rIns="91440" bIns="45720" rtlCol="0">
            <a:normAutofit/>
          </a:bodyPr>
          <a:lstStyle/>
          <a:p>
            <a:pPr indent="-228600" defTabSz="914400">
              <a:spcBef>
                <a:spcPts val="1000"/>
              </a:spcBef>
              <a:buClr>
                <a:schemeClr val="accent2"/>
              </a:buClr>
              <a:buFont typeface="Arial" panose="020B0604020202020204" pitchFamily="34" charset="0"/>
              <a:buChar char="•"/>
              <a:defRPr/>
            </a:pPr>
            <a:r>
              <a:rPr lang="en-US" altLang="el-GR" sz="1600">
                <a:solidFill>
                  <a:schemeClr val="tx1">
                    <a:lumMod val="85000"/>
                    <a:lumOff val="15000"/>
                  </a:schemeClr>
                </a:solidFill>
              </a:rPr>
              <a:t>«Tο σύστημα </a:t>
            </a:r>
            <a:r>
              <a:rPr lang="en-US" altLang="el-GR" sz="1600">
                <a:solidFill>
                  <a:schemeClr val="tx1">
                    <a:lumMod val="85000"/>
                    <a:lumOff val="15000"/>
                  </a:schemeClr>
                </a:solidFill>
                <a:highlight>
                  <a:srgbClr val="FFFF00"/>
                </a:highlight>
              </a:rPr>
              <a:t>των </a:t>
            </a:r>
            <a:r>
              <a:rPr lang="en-US" altLang="el-GR" sz="1600" b="1">
                <a:solidFill>
                  <a:schemeClr val="tx1">
                    <a:lumMod val="85000"/>
                    <a:lumOff val="15000"/>
                  </a:schemeClr>
                </a:solidFill>
                <a:highlight>
                  <a:srgbClr val="FFFF00"/>
                </a:highlight>
              </a:rPr>
              <a:t>γλωσσικών σημείων </a:t>
            </a:r>
            <a:r>
              <a:rPr lang="en-US" altLang="el-GR" sz="1600">
                <a:solidFill>
                  <a:schemeClr val="tx1">
                    <a:lumMod val="85000"/>
                    <a:lumOff val="15000"/>
                  </a:schemeClr>
                </a:solidFill>
              </a:rPr>
              <a:t>και των μεταξύ τους </a:t>
            </a:r>
            <a:r>
              <a:rPr lang="en-US" altLang="el-GR" sz="1600" b="1">
                <a:solidFill>
                  <a:schemeClr val="tx1">
                    <a:lumMod val="85000"/>
                    <a:lumOff val="15000"/>
                  </a:schemeClr>
                </a:solidFill>
                <a:highlight>
                  <a:srgbClr val="FFFF00"/>
                </a:highlight>
              </a:rPr>
              <a:t>σχέσεων</a:t>
            </a:r>
            <a:r>
              <a:rPr lang="en-US" altLang="el-GR" sz="1600">
                <a:solidFill>
                  <a:schemeClr val="tx1">
                    <a:lumMod val="85000"/>
                    <a:lumOff val="15000"/>
                  </a:schemeClr>
                </a:solidFill>
              </a:rPr>
              <a:t>, το οποίο βρίσκεται </a:t>
            </a:r>
            <a:r>
              <a:rPr lang="en-US" altLang="el-GR" sz="1600" b="1">
                <a:solidFill>
                  <a:schemeClr val="tx1">
                    <a:lumMod val="85000"/>
                    <a:lumOff val="15000"/>
                  </a:schemeClr>
                </a:solidFill>
              </a:rPr>
              <a:t>"αποτυπωμένο" </a:t>
            </a:r>
            <a:r>
              <a:rPr lang="en-US" altLang="el-GR" sz="1600">
                <a:solidFill>
                  <a:schemeClr val="tx1">
                    <a:lumMod val="85000"/>
                    <a:lumOff val="15000"/>
                  </a:schemeClr>
                </a:solidFill>
              </a:rPr>
              <a:t>στο μυαλό των ομιλητών </a:t>
            </a:r>
            <a:r>
              <a:rPr lang="en-US" altLang="el-GR" sz="1600" b="1">
                <a:solidFill>
                  <a:schemeClr val="tx1">
                    <a:lumMod val="85000"/>
                    <a:lumOff val="15000"/>
                  </a:schemeClr>
                </a:solidFill>
                <a:highlight>
                  <a:srgbClr val="FFFF00"/>
                </a:highlight>
              </a:rPr>
              <a:t>μιας γλωσσικής κοινότητας </a:t>
            </a:r>
            <a:r>
              <a:rPr lang="en-US" altLang="el-GR" sz="1600">
                <a:solidFill>
                  <a:schemeClr val="tx1">
                    <a:lumMod val="85000"/>
                    <a:lumOff val="15000"/>
                  </a:schemeClr>
                </a:solidFill>
              </a:rPr>
              <a:t>και με βάση το οποίο </a:t>
            </a:r>
            <a:r>
              <a:rPr lang="en-US" altLang="el-GR" sz="1600" b="1">
                <a:solidFill>
                  <a:schemeClr val="tx1">
                    <a:lumMod val="85000"/>
                    <a:lumOff val="15000"/>
                  </a:schemeClr>
                </a:solidFill>
                <a:highlight>
                  <a:srgbClr val="FFFF00"/>
                </a:highlight>
              </a:rPr>
              <a:t>επικοινωνούν</a:t>
            </a:r>
            <a:r>
              <a:rPr lang="en-US" altLang="el-GR" sz="1600">
                <a:solidFill>
                  <a:schemeClr val="tx1">
                    <a:lumMod val="85000"/>
                    <a:lumOff val="15000"/>
                  </a:schemeClr>
                </a:solidFill>
              </a:rPr>
              <a:t>» </a:t>
            </a:r>
          </a:p>
          <a:p>
            <a:pPr indent="-228600" defTabSz="914400">
              <a:spcBef>
                <a:spcPts val="1000"/>
              </a:spcBef>
              <a:buClr>
                <a:schemeClr val="accent2"/>
              </a:buClr>
              <a:buFont typeface="Arial" panose="020B0604020202020204" pitchFamily="34" charset="0"/>
              <a:buChar char="•"/>
              <a:defRPr/>
            </a:pPr>
            <a:r>
              <a:rPr lang="en-US" altLang="el-GR" sz="1600">
                <a:solidFill>
                  <a:schemeClr val="tx1">
                    <a:lumMod val="85000"/>
                    <a:lumOff val="15000"/>
                  </a:schemeClr>
                </a:solidFill>
              </a:rPr>
              <a:t>F. de Saussure</a:t>
            </a:r>
            <a:endParaRPr lang="en-US" altLang="el-GR" sz="1600" b="1">
              <a:solidFill>
                <a:schemeClr val="tx1">
                  <a:lumMod val="85000"/>
                  <a:lumOff val="15000"/>
                </a:schemeClr>
              </a:solidFill>
            </a:endParaRPr>
          </a:p>
        </p:txBody>
      </p:sp>
      <p:pic>
        <p:nvPicPr>
          <p:cNvPr id="6" name="Θέση περιεχομένου 4">
            <a:extLst>
              <a:ext uri="{FF2B5EF4-FFF2-40B4-BE49-F238E27FC236}">
                <a16:creationId xmlns:a16="http://schemas.microsoft.com/office/drawing/2014/main" id="{9CE406F3-4943-83EF-1A6D-30439FF6F2D3}"/>
              </a:ext>
            </a:extLst>
          </p:cNvPr>
          <p:cNvPicPr>
            <a:picLocks noGrp="1" noChangeAspect="1"/>
          </p:cNvPicPr>
          <p:nvPr>
            <p:ph idx="1"/>
          </p:nvPr>
        </p:nvPicPr>
        <p:blipFill>
          <a:blip r:embed="rId2"/>
          <a:srcRect r="-1" b="9016"/>
          <a:stretch>
            <a:fillRect/>
          </a:stretch>
        </p:blipFill>
        <p:spPr>
          <a:xfrm>
            <a:off x="4654296" y="10"/>
            <a:ext cx="7537704" cy="6857990"/>
          </a:xfrm>
          <a:prstGeom prst="rect">
            <a:avLst/>
          </a:prstGeom>
        </p:spPr>
      </p:pic>
    </p:spTree>
    <p:extLst>
      <p:ext uri="{BB962C8B-B14F-4D97-AF65-F5344CB8AC3E}">
        <p14:creationId xmlns:p14="http://schemas.microsoft.com/office/powerpoint/2010/main" val="3674383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a:extLst>
              <a:ext uri="{FF2B5EF4-FFF2-40B4-BE49-F238E27FC236}">
                <a16:creationId xmlns:a16="http://schemas.microsoft.com/office/drawing/2014/main" id="{8851DB7F-1AEC-EA80-BC55-0B789850960F}"/>
              </a:ext>
            </a:extLst>
          </p:cNvPr>
          <p:cNvPicPr>
            <a:picLocks noChangeAspect="1"/>
          </p:cNvPicPr>
          <p:nvPr/>
        </p:nvPicPr>
        <p:blipFill>
          <a:blip r:embed="rId2"/>
          <a:stretch>
            <a:fillRect/>
          </a:stretch>
        </p:blipFill>
        <p:spPr>
          <a:xfrm>
            <a:off x="3408784" y="1124712"/>
            <a:ext cx="5374432" cy="4608576"/>
          </a:xfrm>
          <a:prstGeom prst="rect">
            <a:avLst/>
          </a:prstGeom>
        </p:spPr>
      </p:pic>
    </p:spTree>
    <p:extLst>
      <p:ext uri="{BB962C8B-B14F-4D97-AF65-F5344CB8AC3E}">
        <p14:creationId xmlns:p14="http://schemas.microsoft.com/office/powerpoint/2010/main" val="237722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E6656AB-B8B3-4895-AD32-B928A43C4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760" y="964692"/>
            <a:ext cx="5440680"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188BDAE2-5EE0-4B2F-9C9B-7E86A0B4C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1853" y="1128683"/>
            <a:ext cx="5106493"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C70CCB7F-F877-8434-5CE7-70D2A4782B9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3944" y="2087946"/>
            <a:ext cx="4782312" cy="26900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BD3823B-15D1-835B-61A3-610AA1EF73AC}"/>
              </a:ext>
            </a:extLst>
          </p:cNvPr>
          <p:cNvSpPr txBox="1"/>
          <p:nvPr/>
        </p:nvSpPr>
        <p:spPr>
          <a:xfrm>
            <a:off x="6545123" y="491785"/>
            <a:ext cx="5069933" cy="5615101"/>
          </a:xfrm>
          <a:prstGeom prst="rect">
            <a:avLst/>
          </a:prstGeom>
        </p:spPr>
        <p:txBody>
          <a:bodyPr vert="horz" lIns="91440" tIns="45720" rIns="91440" bIns="45720" rtlCol="0">
            <a:noAutofit/>
          </a:bodyPr>
          <a:lstStyle/>
          <a:p>
            <a:pPr indent="-228600" defTabSz="914400">
              <a:lnSpc>
                <a:spcPct val="90000"/>
              </a:lnSpc>
              <a:spcBef>
                <a:spcPts val="1000"/>
              </a:spcBef>
              <a:buClr>
                <a:schemeClr val="accent2"/>
              </a:buClr>
              <a:buFont typeface="Arial" panose="020B0604020202020204" pitchFamily="34" charset="0"/>
              <a:buChar char="•"/>
            </a:pPr>
            <a:r>
              <a:rPr lang="en-US" sz="2000" dirty="0" err="1">
                <a:solidFill>
                  <a:schemeClr val="tx1">
                    <a:lumMod val="85000"/>
                    <a:lumOff val="15000"/>
                  </a:schemeClr>
                </a:solidFill>
                <a:latin typeface="Aptos" panose="020B0004020202020204" pitchFamily="34" charset="0"/>
              </a:rPr>
              <a:t>Ο</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όρος</a:t>
            </a:r>
            <a:r>
              <a:rPr lang="en-US" sz="2000"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γλωσσική</a:t>
            </a:r>
            <a:r>
              <a:rPr lang="en-US" sz="2000" i="1"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ικ</a:t>
            </a:r>
            <a:r>
              <a:rPr lang="en-US" sz="2000" i="1" dirty="0">
                <a:solidFill>
                  <a:schemeClr val="tx1">
                    <a:lumMod val="85000"/>
                    <a:lumOff val="15000"/>
                  </a:schemeClr>
                </a:solidFill>
                <a:latin typeface="Aptos" panose="020B0004020202020204" pitchFamily="34" charset="0"/>
              </a:rPr>
              <a:t>α</a:t>
            </a:r>
            <a:r>
              <a:rPr lang="en-US" sz="2000" i="1" dirty="0" err="1">
                <a:solidFill>
                  <a:schemeClr val="tx1">
                    <a:lumMod val="85000"/>
                    <a:lumOff val="15000"/>
                  </a:schemeClr>
                </a:solidFill>
                <a:latin typeface="Aptos" panose="020B0004020202020204" pitchFamily="34" charset="0"/>
              </a:rPr>
              <a:t>νότητ</a:t>
            </a:r>
            <a:r>
              <a:rPr lang="en-US" sz="2000" i="1" dirty="0">
                <a:solidFill>
                  <a:schemeClr val="tx1">
                    <a:lumMod val="85000"/>
                    <a:lumOff val="15000"/>
                  </a:schemeClr>
                </a:solidFill>
                <a:latin typeface="Aptos" panose="020B0004020202020204" pitchFamily="34" charset="0"/>
              </a:rPr>
              <a:t>α</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ό</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ως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χρησιμο</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οιείτ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απ</a:t>
            </a:r>
            <a:r>
              <a:rPr lang="en-US" sz="2000" dirty="0" err="1">
                <a:solidFill>
                  <a:schemeClr val="tx1">
                    <a:lumMod val="85000"/>
                    <a:lumOff val="15000"/>
                  </a:schemeClr>
                </a:solidFill>
                <a:latin typeface="Aptos" panose="020B0004020202020204" pitchFamily="34" charset="0"/>
              </a:rPr>
              <a:t>ό</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τον</a:t>
            </a:r>
            <a:r>
              <a:rPr lang="en-US" sz="2000" dirty="0">
                <a:solidFill>
                  <a:schemeClr val="tx1">
                    <a:lumMod val="85000"/>
                    <a:lumOff val="15000"/>
                  </a:schemeClr>
                </a:solidFill>
                <a:latin typeface="Aptos" panose="020B0004020202020204" pitchFamily="34" charset="0"/>
              </a:rPr>
              <a:t> Noam Chomsky (</a:t>
            </a:r>
            <a:r>
              <a:rPr lang="en-US" sz="2000" i="1" dirty="0">
                <a:solidFill>
                  <a:schemeClr val="tx1">
                    <a:lumMod val="85000"/>
                    <a:lumOff val="15000"/>
                  </a:schemeClr>
                </a:solidFill>
                <a:latin typeface="Aptos" panose="020B0004020202020204" pitchFamily="34" charset="0"/>
              </a:rPr>
              <a:t>Language and Mind</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Νέ</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Υόρκη</a:t>
            </a:r>
            <a:r>
              <a:rPr lang="en-US" sz="2000" dirty="0">
                <a:solidFill>
                  <a:schemeClr val="tx1">
                    <a:lumMod val="85000"/>
                    <a:lumOff val="15000"/>
                  </a:schemeClr>
                </a:solidFill>
                <a:latin typeface="Aptos" panose="020B0004020202020204" pitchFamily="34" charset="0"/>
              </a:rPr>
              <a:t>: Harcourt Brace, 1968· 2η </a:t>
            </a:r>
            <a:r>
              <a:rPr lang="en-US" sz="2000" dirty="0" err="1">
                <a:solidFill>
                  <a:schemeClr val="tx1">
                    <a:lumMod val="85000"/>
                    <a:lumOff val="15000"/>
                  </a:schemeClr>
                </a:solidFill>
                <a:latin typeface="Aptos" panose="020B0004020202020204" pitchFamily="34" charset="0"/>
              </a:rPr>
              <a:t>έκδ</a:t>
            </a:r>
            <a:r>
              <a:rPr lang="en-US" sz="2000" dirty="0">
                <a:solidFill>
                  <a:schemeClr val="tx1">
                    <a:lumMod val="85000"/>
                    <a:lumOff val="15000"/>
                  </a:schemeClr>
                </a:solidFill>
                <a:latin typeface="Aptos" panose="020B0004020202020204" pitchFamily="34" charset="0"/>
              </a:rPr>
              <a:t>. 1972), βα</a:t>
            </a:r>
            <a:r>
              <a:rPr lang="en-US" sz="2000" dirty="0" err="1">
                <a:solidFill>
                  <a:schemeClr val="tx1">
                    <a:lumMod val="85000"/>
                    <a:lumOff val="15000"/>
                  </a:schemeClr>
                </a:solidFill>
                <a:latin typeface="Aptos" panose="020B0004020202020204" pitchFamily="34" charset="0"/>
              </a:rPr>
              <a:t>σίζετ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στην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ά</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οψη</a:t>
            </a:r>
            <a:r>
              <a:rPr lang="en-US" sz="2000" dirty="0">
                <a:solidFill>
                  <a:schemeClr val="tx1">
                    <a:lumMod val="85000"/>
                    <a:lumOff val="15000"/>
                  </a:schemeClr>
                </a:solidFill>
                <a:latin typeface="Aptos" panose="020B0004020202020204" pitchFamily="34" charset="0"/>
              </a:rPr>
              <a:t> π</a:t>
            </a:r>
            <a:r>
              <a:rPr lang="en-US" sz="2000" dirty="0" err="1">
                <a:solidFill>
                  <a:schemeClr val="tx1">
                    <a:lumMod val="85000"/>
                    <a:lumOff val="15000"/>
                  </a:schemeClr>
                </a:solidFill>
                <a:latin typeface="Aptos" panose="020B0004020202020204" pitchFamily="34" charset="0"/>
              </a:rPr>
              <a:t>ως</a:t>
            </a:r>
            <a:r>
              <a:rPr lang="en-US" sz="2000"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η</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γλώσσ</a:t>
            </a:r>
            <a:r>
              <a:rPr lang="en-US" sz="2000" b="1" dirty="0">
                <a:solidFill>
                  <a:schemeClr val="tx1">
                    <a:lumMod val="85000"/>
                    <a:lumOff val="15000"/>
                  </a:schemeClr>
                </a:solidFill>
                <a:latin typeface="Aptos" panose="020B0004020202020204" pitchFamily="34" charset="0"/>
              </a:rPr>
              <a:t>α </a:t>
            </a:r>
            <a:r>
              <a:rPr lang="en-US" sz="2000" b="1" dirty="0" err="1">
                <a:solidFill>
                  <a:schemeClr val="tx1">
                    <a:lumMod val="85000"/>
                    <a:lumOff val="15000"/>
                  </a:schemeClr>
                </a:solidFill>
                <a:latin typeface="Aptos" panose="020B0004020202020204" pitchFamily="34" charset="0"/>
              </a:rPr>
              <a:t>είν</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ι</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μι</a:t>
            </a:r>
            <a:r>
              <a:rPr lang="en-US" sz="2000" b="1" dirty="0">
                <a:solidFill>
                  <a:schemeClr val="tx1">
                    <a:lumMod val="85000"/>
                    <a:lumOff val="15000"/>
                  </a:schemeClr>
                </a:solidFill>
                <a:latin typeface="Aptos" panose="020B0004020202020204" pitchFamily="34" charset="0"/>
              </a:rPr>
              <a:t>α </a:t>
            </a:r>
            <a:r>
              <a:rPr lang="en-US" sz="2000" b="1" dirty="0" err="1">
                <a:solidFill>
                  <a:schemeClr val="tx1">
                    <a:lumMod val="85000"/>
                    <a:lumOff val="15000"/>
                  </a:schemeClr>
                </a:solidFill>
                <a:latin typeface="Aptos" panose="020B0004020202020204" pitchFamily="34" charset="0"/>
              </a:rPr>
              <a:t>νοητική</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δι</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δικ</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σί</a:t>
            </a:r>
            <a:r>
              <a:rPr lang="en-US" sz="2000" b="1" dirty="0">
                <a:solidFill>
                  <a:schemeClr val="tx1">
                    <a:lumMod val="85000"/>
                    <a:lumOff val="15000"/>
                  </a:schemeClr>
                </a:solidFill>
                <a:latin typeface="Aptos" panose="020B0004020202020204" pitchFamily="34" charset="0"/>
              </a:rPr>
              <a:t>α </a:t>
            </a:r>
            <a:r>
              <a:rPr lang="en-US" sz="2000" b="1" dirty="0" err="1">
                <a:solidFill>
                  <a:schemeClr val="tx1">
                    <a:lumMod val="85000"/>
                    <a:lumOff val="15000"/>
                  </a:schemeClr>
                </a:solidFill>
                <a:latin typeface="Aptos" panose="020B0004020202020204" pitchFamily="34" charset="0"/>
              </a:rPr>
              <a:t>οργάνωσης</a:t>
            </a:r>
            <a:r>
              <a:rPr lang="en-US" sz="2000" b="1" dirty="0">
                <a:solidFill>
                  <a:schemeClr val="tx1">
                    <a:lumMod val="85000"/>
                    <a:lumOff val="15000"/>
                  </a:schemeClr>
                </a:solidFill>
                <a:latin typeface="Aptos" panose="020B0004020202020204" pitchFamily="34" charset="0"/>
              </a:rPr>
              <a:t> α</a:t>
            </a:r>
            <a:r>
              <a:rPr lang="en-US" sz="2000" b="1" dirty="0" err="1">
                <a:solidFill>
                  <a:schemeClr val="tx1">
                    <a:lumMod val="85000"/>
                    <a:lumOff val="15000"/>
                  </a:schemeClr>
                </a:solidFill>
                <a:latin typeface="Aptos" panose="020B0004020202020204" pitchFamily="34" charset="0"/>
              </a:rPr>
              <a:t>ρχών</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κ</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ι</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υ</a:t>
            </a:r>
            <a:r>
              <a:rPr lang="en-US" sz="2000" b="1" dirty="0">
                <a:solidFill>
                  <a:schemeClr val="tx1">
                    <a:lumMod val="85000"/>
                    <a:lumOff val="15000"/>
                  </a:schemeClr>
                </a:solidFill>
                <a:latin typeface="Aptos" panose="020B0004020202020204" pitchFamily="34" charset="0"/>
              </a:rPr>
              <a:t>π</a:t>
            </a:r>
            <a:r>
              <a:rPr lang="en-US" sz="2000" b="1" dirty="0" err="1">
                <a:solidFill>
                  <a:schemeClr val="tx1">
                    <a:lumMod val="85000"/>
                    <a:lumOff val="15000"/>
                  </a:schemeClr>
                </a:solidFill>
                <a:latin typeface="Aptos" panose="020B0004020202020204" pitchFamily="34" charset="0"/>
              </a:rPr>
              <a:t>οκείμενων</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μηχ</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νισμών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κ</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π</a:t>
            </a:r>
            <a:r>
              <a:rPr lang="en-US" sz="2000" dirty="0" err="1">
                <a:solidFill>
                  <a:schemeClr val="tx1">
                    <a:lumMod val="85000"/>
                    <a:lumOff val="15000"/>
                  </a:schemeClr>
                </a:solidFill>
                <a:latin typeface="Aptos" panose="020B0004020202020204" pitchFamily="34" charset="0"/>
              </a:rPr>
              <a:t>ως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γνώση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μι</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γλώσσ</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συνίστ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στην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εσωτερίκευση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ενός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συστήμ</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τος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κ</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νόνων</a:t>
            </a:r>
            <a:r>
              <a:rPr lang="en-US" sz="2000" dirty="0">
                <a:solidFill>
                  <a:schemeClr val="tx1">
                    <a:lumMod val="85000"/>
                    <a:lumOff val="15000"/>
                  </a:schemeClr>
                </a:solidFill>
                <a:latin typeface="Aptos" panose="020B0004020202020204" pitchFamily="34" charset="0"/>
              </a:rPr>
              <a:t> π</a:t>
            </a:r>
            <a:r>
              <a:rPr lang="en-US" sz="2000" dirty="0" err="1">
                <a:solidFill>
                  <a:schemeClr val="tx1">
                    <a:lumMod val="85000"/>
                    <a:lumOff val="15000"/>
                  </a:schemeClr>
                </a:solidFill>
                <a:latin typeface="Aptos" panose="020B0004020202020204" pitchFamily="34" charset="0"/>
              </a:rPr>
              <a:t>ου</a:t>
            </a:r>
            <a:r>
              <a:rPr lang="en-US" sz="2000"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συσχετίζουν</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τον</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ήχο</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κ</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ι</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τη</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σημ</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σί</a:t>
            </a:r>
            <a:r>
              <a:rPr lang="en-US" sz="2000" b="1" dirty="0">
                <a:solidFill>
                  <a:schemeClr val="tx1">
                    <a:lumMod val="85000"/>
                    <a:lumOff val="15000"/>
                  </a:schemeClr>
                </a:solidFill>
                <a:latin typeface="Aptos" panose="020B0004020202020204" pitchFamily="34" charset="0"/>
              </a:rPr>
              <a:t>α </a:t>
            </a:r>
            <a:r>
              <a:rPr lang="en-US" sz="2000" b="1" dirty="0" err="1">
                <a:solidFill>
                  <a:schemeClr val="tx1">
                    <a:lumMod val="85000"/>
                    <a:lumOff val="15000"/>
                  </a:schemeClr>
                </a:solidFill>
                <a:latin typeface="Aptos" panose="020B0004020202020204" pitchFamily="34" charset="0"/>
              </a:rPr>
              <a:t>με</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έν</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ν</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ιδι</a:t>
            </a:r>
            <a:r>
              <a:rPr lang="en-US" sz="2000" b="1" dirty="0">
                <a:solidFill>
                  <a:schemeClr val="tx1">
                    <a:lumMod val="85000"/>
                    <a:lumOff val="15000"/>
                  </a:schemeClr>
                </a:solidFill>
                <a:latin typeface="Aptos" panose="020B0004020202020204" pitchFamily="34" charset="0"/>
              </a:rPr>
              <a:t>α</a:t>
            </a:r>
            <a:r>
              <a:rPr lang="en-US" sz="2000" b="1" dirty="0" err="1">
                <a:solidFill>
                  <a:schemeClr val="tx1">
                    <a:lumMod val="85000"/>
                    <a:lumOff val="15000"/>
                  </a:schemeClr>
                </a:solidFill>
                <a:latin typeface="Aptos" panose="020B0004020202020204" pitchFamily="34" charset="0"/>
              </a:rPr>
              <a:t>ίτερο</a:t>
            </a:r>
            <a:r>
              <a:rPr lang="en-US" sz="2000" b="1" dirty="0">
                <a:solidFill>
                  <a:schemeClr val="tx1">
                    <a:lumMod val="85000"/>
                    <a:lumOff val="15000"/>
                  </a:schemeClr>
                </a:solidFill>
                <a:latin typeface="Aptos" panose="020B0004020202020204" pitchFamily="34" charset="0"/>
              </a:rPr>
              <a:t> </a:t>
            </a:r>
            <a:r>
              <a:rPr lang="en-US" sz="2000" b="1" dirty="0" err="1">
                <a:solidFill>
                  <a:schemeClr val="tx1">
                    <a:lumMod val="85000"/>
                    <a:lumOff val="15000"/>
                  </a:schemeClr>
                </a:solidFill>
                <a:latin typeface="Aptos" panose="020B0004020202020204" pitchFamily="34" charset="0"/>
              </a:rPr>
              <a:t>τρό</a:t>
            </a:r>
            <a:r>
              <a:rPr lang="en-US" sz="2000" b="1" dirty="0">
                <a:solidFill>
                  <a:schemeClr val="tx1">
                    <a:lumMod val="85000"/>
                    <a:lumOff val="15000"/>
                  </a:schemeClr>
                </a:solidFill>
                <a:latin typeface="Aptos" panose="020B0004020202020204" pitchFamily="34" charset="0"/>
              </a:rPr>
              <a:t>π</a:t>
            </a:r>
            <a:r>
              <a:rPr lang="en-US" sz="2000" b="1" dirty="0" err="1">
                <a:solidFill>
                  <a:schemeClr val="tx1">
                    <a:lumMod val="85000"/>
                    <a:lumOff val="15000"/>
                  </a:schemeClr>
                </a:solidFill>
                <a:latin typeface="Aptos" panose="020B0004020202020204" pitchFamily="34" charset="0"/>
              </a:rPr>
              <a:t>ο</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Αυτή</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γνώση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της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γλώσσ</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ς</a:t>
            </a:r>
            <a:r>
              <a:rPr lang="en-US" sz="2000" dirty="0">
                <a:solidFill>
                  <a:schemeClr val="tx1">
                    <a:lumMod val="85000"/>
                    <a:lumOff val="15000"/>
                  </a:schemeClr>
                </a:solidFill>
                <a:latin typeface="Aptos" panose="020B0004020202020204" pitchFamily="34" charset="0"/>
              </a:rPr>
              <a:t> απ</a:t>
            </a:r>
            <a:r>
              <a:rPr lang="en-US" sz="2000" dirty="0" err="1">
                <a:solidFill>
                  <a:schemeClr val="tx1">
                    <a:lumMod val="85000"/>
                    <a:lumOff val="15000"/>
                  </a:schemeClr>
                </a:solidFill>
                <a:latin typeface="Aptos" panose="020B0004020202020204" pitchFamily="34" charset="0"/>
              </a:rPr>
              <a:t>οτελεί</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τη</a:t>
            </a:r>
            <a:r>
              <a:rPr lang="en-US" sz="2000"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γλωσσική</a:t>
            </a:r>
            <a:r>
              <a:rPr lang="en-US" sz="2000" i="1"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ικ</a:t>
            </a:r>
            <a:r>
              <a:rPr lang="en-US" sz="2000" i="1" dirty="0">
                <a:solidFill>
                  <a:schemeClr val="tx1">
                    <a:lumMod val="85000"/>
                    <a:lumOff val="15000"/>
                  </a:schemeClr>
                </a:solidFill>
                <a:latin typeface="Aptos" panose="020B0004020202020204" pitchFamily="34" charset="0"/>
              </a:rPr>
              <a:t>α</a:t>
            </a:r>
            <a:r>
              <a:rPr lang="en-US" sz="2000" i="1" dirty="0" err="1">
                <a:solidFill>
                  <a:schemeClr val="tx1">
                    <a:lumMod val="85000"/>
                    <a:lumOff val="15000"/>
                  </a:schemeClr>
                </a:solidFill>
                <a:latin typeface="Aptos" panose="020B0004020202020204" pitchFamily="34" charset="0"/>
              </a:rPr>
              <a:t>νότητ</a:t>
            </a:r>
            <a:r>
              <a:rPr lang="en-US" sz="2000" i="1" dirty="0">
                <a:solidFill>
                  <a:schemeClr val="tx1">
                    <a:lumMod val="85000"/>
                    <a:lumOff val="15000"/>
                  </a:schemeClr>
                </a:solidFill>
                <a:latin typeface="Aptos" panose="020B0004020202020204" pitchFamily="34" charset="0"/>
              </a:rPr>
              <a:t>α,</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ο</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οί</a:t>
            </a:r>
            <a:r>
              <a:rPr lang="en-US" sz="2000" dirty="0">
                <a:solidFill>
                  <a:schemeClr val="tx1">
                    <a:lumMod val="85000"/>
                    <a:lumOff val="15000"/>
                  </a:schemeClr>
                </a:solidFill>
                <a:latin typeface="Aptos" panose="020B0004020202020204" pitchFamily="34" charset="0"/>
              </a:rPr>
              <a:t>α π</a:t>
            </a:r>
            <a:r>
              <a:rPr lang="en-US" sz="2000" dirty="0" err="1">
                <a:solidFill>
                  <a:schemeClr val="tx1">
                    <a:lumMod val="85000"/>
                    <a:lumOff val="15000"/>
                  </a:schemeClr>
                </a:solidFill>
                <a:latin typeface="Aptos" panose="020B0004020202020204" pitchFamily="34" charset="0"/>
              </a:rPr>
              <a:t>ρέ</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ει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ν</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δι</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κρίνετ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απ</a:t>
            </a:r>
            <a:r>
              <a:rPr lang="en-US" sz="2000" dirty="0" err="1">
                <a:solidFill>
                  <a:schemeClr val="tx1">
                    <a:lumMod val="85000"/>
                    <a:lumOff val="15000"/>
                  </a:schemeClr>
                </a:solidFill>
                <a:latin typeface="Aptos" panose="020B0004020202020204" pitchFamily="34" charset="0"/>
              </a:rPr>
              <a:t>ό</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τη</a:t>
            </a:r>
            <a:r>
              <a:rPr lang="en-US" sz="2000"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γλωσσική</a:t>
            </a:r>
            <a:r>
              <a:rPr lang="en-US" sz="2000" i="1" dirty="0">
                <a:solidFill>
                  <a:schemeClr val="tx1">
                    <a:lumMod val="85000"/>
                    <a:lumOff val="15000"/>
                  </a:schemeClr>
                </a:solidFill>
                <a:latin typeface="Aptos" panose="020B0004020202020204" pitchFamily="34" charset="0"/>
              </a:rPr>
              <a:t> </a:t>
            </a:r>
            <a:r>
              <a:rPr lang="en-US" sz="2000" i="1" dirty="0" err="1">
                <a:solidFill>
                  <a:schemeClr val="tx1">
                    <a:lumMod val="85000"/>
                    <a:lumOff val="15000"/>
                  </a:schemeClr>
                </a:solidFill>
                <a:latin typeface="Aptos" panose="020B0004020202020204" pitchFamily="34" charset="0"/>
              </a:rPr>
              <a:t>ε</a:t>
            </a:r>
            <a:r>
              <a:rPr lang="en-US" sz="2000" i="1" dirty="0">
                <a:solidFill>
                  <a:schemeClr val="tx1">
                    <a:lumMod val="85000"/>
                    <a:lumOff val="15000"/>
                  </a:schemeClr>
                </a:solidFill>
                <a:latin typeface="Aptos" panose="020B0004020202020204" pitchFamily="34" charset="0"/>
              </a:rPr>
              <a:t>π</a:t>
            </a:r>
            <a:r>
              <a:rPr lang="en-US" sz="2000" i="1" dirty="0" err="1">
                <a:solidFill>
                  <a:schemeClr val="tx1">
                    <a:lumMod val="85000"/>
                    <a:lumOff val="15000"/>
                  </a:schemeClr>
                </a:solidFill>
                <a:latin typeface="Aptos" panose="020B0004020202020204" pitchFamily="34" charset="0"/>
              </a:rPr>
              <a:t>ιτέλεση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όρος</a:t>
            </a:r>
            <a:r>
              <a:rPr lang="en-US" sz="2000" dirty="0">
                <a:solidFill>
                  <a:schemeClr val="tx1">
                    <a:lumMod val="85000"/>
                    <a:lumOff val="15000"/>
                  </a:schemeClr>
                </a:solidFill>
                <a:latin typeface="Aptos" panose="020B0004020202020204" pitchFamily="34" charset="0"/>
              </a:rPr>
              <a:t> π</a:t>
            </a:r>
            <a:r>
              <a:rPr lang="en-US" sz="2000" dirty="0" err="1">
                <a:solidFill>
                  <a:schemeClr val="tx1">
                    <a:lumMod val="85000"/>
                    <a:lumOff val="15000"/>
                  </a:schemeClr>
                </a:solidFill>
                <a:latin typeface="Aptos" panose="020B0004020202020204" pitchFamily="34" charset="0"/>
              </a:rPr>
              <a:t>ου</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χρησιμο</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οιείτ</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γι</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ν</a:t>
            </a:r>
            <a:r>
              <a:rPr lang="en-US" sz="2000" dirty="0">
                <a:solidFill>
                  <a:schemeClr val="tx1">
                    <a:lumMod val="85000"/>
                    <a:lumOff val="15000"/>
                  </a:schemeClr>
                </a:solidFill>
                <a:latin typeface="Aptos" panose="020B0004020202020204" pitchFamily="34" charset="0"/>
              </a:rPr>
              <a:t>α π</a:t>
            </a:r>
            <a:r>
              <a:rPr lang="en-US" sz="2000" dirty="0" err="1">
                <a:solidFill>
                  <a:schemeClr val="tx1">
                    <a:lumMod val="85000"/>
                    <a:lumOff val="15000"/>
                  </a:schemeClr>
                </a:solidFill>
                <a:latin typeface="Aptos" panose="020B0004020202020204" pitchFamily="34" charset="0"/>
              </a:rPr>
              <a:t>εριγράψει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την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ικ</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νότητ</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χρήσης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της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γλώσσ</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ς</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γι</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την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ε</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ίτευξη</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ε</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ικοινωνι</a:t>
            </a:r>
            <a:r>
              <a:rPr lang="en-US" sz="2000" dirty="0">
                <a:solidFill>
                  <a:schemeClr val="tx1">
                    <a:lumMod val="85000"/>
                    <a:lumOff val="15000"/>
                  </a:schemeClr>
                </a:solidFill>
                <a:latin typeface="Aptos" panose="020B0004020202020204" pitchFamily="34" charset="0"/>
              </a:rPr>
              <a:t>α</a:t>
            </a:r>
            <a:r>
              <a:rPr lang="en-US" sz="2000" dirty="0" err="1">
                <a:solidFill>
                  <a:schemeClr val="tx1">
                    <a:lumMod val="85000"/>
                    <a:lumOff val="15000"/>
                  </a:schemeClr>
                </a:solidFill>
                <a:latin typeface="Aptos" panose="020B0004020202020204" pitchFamily="34" charset="0"/>
              </a:rPr>
              <a:t>κών</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στόχων</a:t>
            </a:r>
            <a:r>
              <a:rPr lang="en-US" sz="2000" dirty="0">
                <a:solidFill>
                  <a:schemeClr val="tx1">
                    <a:lumMod val="85000"/>
                    <a:lumOff val="15000"/>
                  </a:schemeClr>
                </a:solidFill>
                <a:latin typeface="Aptos" panose="020B0004020202020204" pitchFamily="34" charset="0"/>
              </a:rPr>
              <a:t>. </a:t>
            </a:r>
          </a:p>
          <a:p>
            <a:pPr indent="-228600" defTabSz="914400">
              <a:lnSpc>
                <a:spcPct val="90000"/>
              </a:lnSpc>
              <a:spcBef>
                <a:spcPts val="1000"/>
              </a:spcBef>
              <a:buClr>
                <a:schemeClr val="accent2"/>
              </a:buClr>
              <a:buFont typeface="Arial" panose="020B0604020202020204" pitchFamily="34" charset="0"/>
              <a:buChar char="•"/>
            </a:pPr>
            <a:r>
              <a:rPr lang="en-US" sz="2000" dirty="0" err="1">
                <a:solidFill>
                  <a:schemeClr val="tx1">
                    <a:lumMod val="85000"/>
                    <a:lumOff val="15000"/>
                  </a:schemeClr>
                </a:solidFill>
                <a:latin typeface="Aptos" panose="020B0004020202020204" pitchFamily="34" charset="0"/>
              </a:rPr>
              <a:t>Πρέ</a:t>
            </a:r>
            <a:r>
              <a:rPr lang="en-US" sz="2000" dirty="0">
                <a:solidFill>
                  <a:schemeClr val="tx1">
                    <a:lumMod val="85000"/>
                    <a:lumOff val="15000"/>
                  </a:schemeClr>
                </a:solidFill>
                <a:latin typeface="Aptos" panose="020B0004020202020204" pitchFamily="34" charset="0"/>
              </a:rPr>
              <a:t>π</a:t>
            </a:r>
            <a:r>
              <a:rPr lang="en-US" sz="2000" dirty="0" err="1">
                <a:solidFill>
                  <a:schemeClr val="tx1">
                    <a:lumMod val="85000"/>
                    <a:lumOff val="15000"/>
                  </a:schemeClr>
                </a:solidFill>
                <a:latin typeface="Aptos" panose="020B0004020202020204" pitchFamily="34" charset="0"/>
              </a:rPr>
              <a:t>ει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ν</a:t>
            </a:r>
            <a:r>
              <a:rPr lang="en-US" sz="2000" dirty="0">
                <a:solidFill>
                  <a:schemeClr val="tx1">
                    <a:lumMod val="85000"/>
                    <a:lumOff val="15000"/>
                  </a:schemeClr>
                </a:solidFill>
                <a:latin typeface="Aptos" panose="020B0004020202020204" pitchFamily="34" charset="0"/>
              </a:rPr>
              <a:t>α </a:t>
            </a:r>
            <a:r>
              <a:rPr lang="en-US" sz="2000" dirty="0" err="1">
                <a:solidFill>
                  <a:schemeClr val="tx1">
                    <a:lumMod val="85000"/>
                    <a:lumOff val="15000"/>
                  </a:schemeClr>
                </a:solidFill>
                <a:latin typeface="Aptos" panose="020B0004020202020204" pitchFamily="34" charset="0"/>
              </a:rPr>
              <a:t>σημειωθεί</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ότι</a:t>
            </a:r>
            <a:r>
              <a:rPr lang="en-US" sz="2000" dirty="0">
                <a:solidFill>
                  <a:schemeClr val="tx1">
                    <a:lumMod val="85000"/>
                    <a:lumOff val="15000"/>
                  </a:schemeClr>
                </a:solidFill>
                <a:latin typeface="Aptos" panose="020B0004020202020204" pitchFamily="34" charset="0"/>
              </a:rPr>
              <a:t> </a:t>
            </a:r>
            <a:r>
              <a:rPr lang="en-US" sz="2000" dirty="0" err="1">
                <a:solidFill>
                  <a:schemeClr val="tx1">
                    <a:lumMod val="85000"/>
                    <a:lumOff val="15000"/>
                  </a:schemeClr>
                </a:solidFill>
                <a:latin typeface="Aptos" panose="020B0004020202020204" pitchFamily="34" charset="0"/>
              </a:rPr>
              <a:t>η</a:t>
            </a:r>
            <a:r>
              <a:rPr lang="en-US" sz="2000" dirty="0">
                <a:solidFill>
                  <a:schemeClr val="tx1">
                    <a:lumMod val="85000"/>
                    <a:lumOff val="15000"/>
                  </a:schemeClr>
                </a:solidFill>
                <a:latin typeface="Aptos" panose="020B0004020202020204" pitchFamily="34" charset="0"/>
              </a:rPr>
              <a:t> </a:t>
            </a:r>
            <a:r>
              <a:rPr lang="en-US" sz="2000" b="1" dirty="0" err="1">
                <a:solidFill>
                  <a:srgbClr val="002060"/>
                </a:solidFill>
                <a:latin typeface="Aptos" panose="020B0004020202020204" pitchFamily="34" charset="0"/>
              </a:rPr>
              <a:t>ε</a:t>
            </a:r>
            <a:r>
              <a:rPr lang="en-US" sz="2000" b="1" dirty="0">
                <a:solidFill>
                  <a:srgbClr val="002060"/>
                </a:solidFill>
                <a:latin typeface="Aptos" panose="020B0004020202020204" pitchFamily="34" charset="0"/>
              </a:rPr>
              <a:t>π</a:t>
            </a:r>
            <a:r>
              <a:rPr lang="en-US" sz="2000" b="1" dirty="0" err="1">
                <a:solidFill>
                  <a:srgbClr val="002060"/>
                </a:solidFill>
                <a:latin typeface="Aptos" panose="020B0004020202020204" pitchFamily="34" charset="0"/>
              </a:rPr>
              <a:t>ιτέλεση</a:t>
            </a:r>
            <a:r>
              <a:rPr lang="en-US" sz="2000" b="1" dirty="0">
                <a:solidFill>
                  <a:srgbClr val="002060"/>
                </a:solidFill>
                <a:latin typeface="Aptos" panose="020B0004020202020204" pitchFamily="34" charset="0"/>
              </a:rPr>
              <a:t> π</a:t>
            </a:r>
            <a:r>
              <a:rPr lang="en-US" sz="2000" b="1" dirty="0" err="1">
                <a:solidFill>
                  <a:srgbClr val="002060"/>
                </a:solidFill>
                <a:latin typeface="Aptos" panose="020B0004020202020204" pitchFamily="34" charset="0"/>
              </a:rPr>
              <a:t>ροϋ</a:t>
            </a:r>
            <a:r>
              <a:rPr lang="en-US" sz="2000" b="1" dirty="0">
                <a:solidFill>
                  <a:srgbClr val="002060"/>
                </a:solidFill>
                <a:latin typeface="Aptos" panose="020B0004020202020204" pitchFamily="34" charset="0"/>
              </a:rPr>
              <a:t>π</a:t>
            </a:r>
            <a:r>
              <a:rPr lang="en-US" sz="2000" b="1" dirty="0" err="1">
                <a:solidFill>
                  <a:srgbClr val="002060"/>
                </a:solidFill>
                <a:latin typeface="Aptos" panose="020B0004020202020204" pitchFamily="34" charset="0"/>
              </a:rPr>
              <a:t>οθέτει</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την</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ικ</a:t>
            </a:r>
            <a:r>
              <a:rPr lang="en-US" sz="2000" b="1" dirty="0">
                <a:solidFill>
                  <a:srgbClr val="002060"/>
                </a:solidFill>
                <a:latin typeface="Aptos" panose="020B0004020202020204" pitchFamily="34" charset="0"/>
              </a:rPr>
              <a:t>α</a:t>
            </a:r>
            <a:r>
              <a:rPr lang="en-US" sz="2000" b="1" dirty="0" err="1">
                <a:solidFill>
                  <a:srgbClr val="002060"/>
                </a:solidFill>
                <a:latin typeface="Aptos" panose="020B0004020202020204" pitchFamily="34" charset="0"/>
              </a:rPr>
              <a:t>νότητ</a:t>
            </a:r>
            <a:r>
              <a:rPr lang="en-US" sz="2000" b="1" dirty="0">
                <a:solidFill>
                  <a:srgbClr val="002060"/>
                </a:solidFill>
                <a:latin typeface="Aptos" panose="020B0004020202020204" pitchFamily="34" charset="0"/>
              </a:rPr>
              <a:t>α, </a:t>
            </a:r>
            <a:r>
              <a:rPr lang="en-US" sz="2000" b="1" dirty="0" err="1">
                <a:solidFill>
                  <a:srgbClr val="002060"/>
                </a:solidFill>
                <a:latin typeface="Aptos" panose="020B0004020202020204" pitchFamily="34" charset="0"/>
              </a:rPr>
              <a:t>ενώ</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η</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ικ</a:t>
            </a:r>
            <a:r>
              <a:rPr lang="en-US" sz="2000" b="1" dirty="0">
                <a:solidFill>
                  <a:srgbClr val="002060"/>
                </a:solidFill>
                <a:latin typeface="Aptos" panose="020B0004020202020204" pitchFamily="34" charset="0"/>
              </a:rPr>
              <a:t>α</a:t>
            </a:r>
            <a:r>
              <a:rPr lang="en-US" sz="2000" b="1" dirty="0" err="1">
                <a:solidFill>
                  <a:srgbClr val="002060"/>
                </a:solidFill>
                <a:latin typeface="Aptos" panose="020B0004020202020204" pitchFamily="34" charset="0"/>
              </a:rPr>
              <a:t>νότητ</a:t>
            </a:r>
            <a:r>
              <a:rPr lang="en-US" sz="2000" b="1" dirty="0">
                <a:solidFill>
                  <a:srgbClr val="002060"/>
                </a:solidFill>
                <a:latin typeface="Aptos" panose="020B0004020202020204" pitchFamily="34" charset="0"/>
              </a:rPr>
              <a:t>α </a:t>
            </a:r>
            <a:r>
              <a:rPr lang="en-US" sz="2000" b="1" dirty="0" err="1">
                <a:solidFill>
                  <a:srgbClr val="002060"/>
                </a:solidFill>
                <a:latin typeface="Aptos" panose="020B0004020202020204" pitchFamily="34" charset="0"/>
              </a:rPr>
              <a:t>δεν</a:t>
            </a:r>
            <a:r>
              <a:rPr lang="en-US" sz="2000" b="1" dirty="0">
                <a:solidFill>
                  <a:srgbClr val="002060"/>
                </a:solidFill>
                <a:latin typeface="Aptos" panose="020B0004020202020204" pitchFamily="34" charset="0"/>
              </a:rPr>
              <a:t> π</a:t>
            </a:r>
            <a:r>
              <a:rPr lang="en-US" sz="2000" b="1" dirty="0" err="1">
                <a:solidFill>
                  <a:srgbClr val="002060"/>
                </a:solidFill>
                <a:latin typeface="Aptos" panose="020B0004020202020204" pitchFamily="34" charset="0"/>
              </a:rPr>
              <a:t>ροϋ</a:t>
            </a:r>
            <a:r>
              <a:rPr lang="en-US" sz="2000" b="1" dirty="0">
                <a:solidFill>
                  <a:srgbClr val="002060"/>
                </a:solidFill>
                <a:latin typeface="Aptos" panose="020B0004020202020204" pitchFamily="34" charset="0"/>
              </a:rPr>
              <a:t>π</a:t>
            </a:r>
            <a:r>
              <a:rPr lang="en-US" sz="2000" b="1" dirty="0" err="1">
                <a:solidFill>
                  <a:srgbClr val="002060"/>
                </a:solidFill>
                <a:latin typeface="Aptos" panose="020B0004020202020204" pitchFamily="34" charset="0"/>
              </a:rPr>
              <a:t>οθέτει</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την</a:t>
            </a:r>
            <a:r>
              <a:rPr lang="en-US" sz="2000" b="1" dirty="0">
                <a:solidFill>
                  <a:srgbClr val="002060"/>
                </a:solidFill>
                <a:latin typeface="Aptos" panose="020B0004020202020204" pitchFamily="34" charset="0"/>
              </a:rPr>
              <a:t> </a:t>
            </a:r>
            <a:r>
              <a:rPr lang="en-US" sz="2000" b="1" dirty="0" err="1">
                <a:solidFill>
                  <a:srgbClr val="002060"/>
                </a:solidFill>
                <a:latin typeface="Aptos" panose="020B0004020202020204" pitchFamily="34" charset="0"/>
              </a:rPr>
              <a:t>ε</a:t>
            </a:r>
            <a:r>
              <a:rPr lang="en-US" sz="2000" b="1" dirty="0">
                <a:solidFill>
                  <a:srgbClr val="002060"/>
                </a:solidFill>
                <a:latin typeface="Aptos" panose="020B0004020202020204" pitchFamily="34" charset="0"/>
              </a:rPr>
              <a:t>π</a:t>
            </a:r>
            <a:r>
              <a:rPr lang="en-US" sz="2000" b="1" dirty="0" err="1">
                <a:solidFill>
                  <a:srgbClr val="002060"/>
                </a:solidFill>
                <a:latin typeface="Aptos" panose="020B0004020202020204" pitchFamily="34" charset="0"/>
              </a:rPr>
              <a:t>ιτέλεση</a:t>
            </a:r>
            <a:r>
              <a:rPr lang="en-US" sz="2000" dirty="0">
                <a:solidFill>
                  <a:schemeClr val="tx1">
                    <a:lumMod val="85000"/>
                    <a:lumOff val="15000"/>
                  </a:schemeClr>
                </a:solidFill>
                <a:latin typeface="Aptos" panose="020B0004020202020204" pitchFamily="34" charset="0"/>
              </a:rPr>
              <a:t>.</a:t>
            </a:r>
          </a:p>
        </p:txBody>
      </p:sp>
    </p:spTree>
    <p:extLst>
      <p:ext uri="{BB962C8B-B14F-4D97-AF65-F5344CB8AC3E}">
        <p14:creationId xmlns:p14="http://schemas.microsoft.com/office/powerpoint/2010/main" val="2872739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B05723-BA4E-C53F-F0E6-D05041C39D23}"/>
              </a:ext>
            </a:extLst>
          </p:cNvPr>
          <p:cNvSpPr txBox="1"/>
          <p:nvPr/>
        </p:nvSpPr>
        <p:spPr>
          <a:xfrm>
            <a:off x="566057" y="1045419"/>
            <a:ext cx="2329543" cy="830997"/>
          </a:xfrm>
          <a:prstGeom prst="rect">
            <a:avLst/>
          </a:prstGeom>
          <a:noFill/>
        </p:spPr>
        <p:txBody>
          <a:bodyPr wrap="square">
            <a:spAutoFit/>
          </a:bodyPr>
          <a:lstStyle/>
          <a:p>
            <a:r>
              <a:rPr lang="en-US" sz="4800" b="1" dirty="0" err="1">
                <a:effectLst/>
                <a:latin typeface="+mn-lt"/>
                <a:cs typeface="Times New Roman" panose="02020603050405020304" pitchFamily="18" charset="0"/>
              </a:rPr>
              <a:t>我爱你</a:t>
            </a:r>
            <a:r>
              <a:rPr lang="el-GR" b="1" dirty="0">
                <a:effectLst/>
              </a:rPr>
              <a:t> </a:t>
            </a:r>
            <a:endParaRPr lang="el-GR" b="1" dirty="0"/>
          </a:p>
        </p:txBody>
      </p:sp>
      <p:sp>
        <p:nvSpPr>
          <p:cNvPr id="4" name="TextBox 3">
            <a:extLst>
              <a:ext uri="{FF2B5EF4-FFF2-40B4-BE49-F238E27FC236}">
                <a16:creationId xmlns:a16="http://schemas.microsoft.com/office/drawing/2014/main" id="{99A7D6C8-B4FD-5468-1C2D-1F4707D48E45}"/>
              </a:ext>
            </a:extLst>
          </p:cNvPr>
          <p:cNvSpPr txBox="1"/>
          <p:nvPr/>
        </p:nvSpPr>
        <p:spPr>
          <a:xfrm>
            <a:off x="5497285" y="1374222"/>
            <a:ext cx="6759671" cy="769441"/>
          </a:xfrm>
          <a:prstGeom prst="rect">
            <a:avLst/>
          </a:prstGeom>
          <a:noFill/>
        </p:spPr>
        <p:txBody>
          <a:bodyPr wrap="none" rtlCol="0">
            <a:spAutoFit/>
          </a:bodyPr>
          <a:lstStyle/>
          <a:p>
            <a:r>
              <a:rPr lang="el-GR" sz="4400" b="1" dirty="0" err="1"/>
              <a:t>σκουληκομυρμηγκ</a:t>
            </a:r>
            <a:r>
              <a:rPr lang="en-US" sz="4400" b="1" dirty="0" err="1"/>
              <a:t>ό</a:t>
            </a:r>
            <a:r>
              <a:rPr lang="el-GR" sz="4400" b="1" dirty="0" err="1"/>
              <a:t>τρυπα</a:t>
            </a:r>
            <a:endParaRPr lang="el-GR" sz="4400" b="1" dirty="0"/>
          </a:p>
        </p:txBody>
      </p:sp>
      <p:sp>
        <p:nvSpPr>
          <p:cNvPr id="6" name="TextBox 5">
            <a:extLst>
              <a:ext uri="{FF2B5EF4-FFF2-40B4-BE49-F238E27FC236}">
                <a16:creationId xmlns:a16="http://schemas.microsoft.com/office/drawing/2014/main" id="{D16D99C0-A9C0-0557-58DC-0108B381022C}"/>
              </a:ext>
            </a:extLst>
          </p:cNvPr>
          <p:cNvSpPr txBox="1"/>
          <p:nvPr/>
        </p:nvSpPr>
        <p:spPr>
          <a:xfrm>
            <a:off x="715736" y="2787134"/>
            <a:ext cx="2560864" cy="1446550"/>
          </a:xfrm>
          <a:prstGeom prst="rect">
            <a:avLst/>
          </a:prstGeom>
          <a:noFill/>
        </p:spPr>
        <p:txBody>
          <a:bodyPr wrap="square">
            <a:spAutoFit/>
          </a:bodyPr>
          <a:lstStyle/>
          <a:p>
            <a:r>
              <a:rPr lang="el-GR" sz="4400" dirty="0"/>
              <a:t>[ </a:t>
            </a:r>
            <a:r>
              <a:rPr lang="el-GR" sz="4400" dirty="0" err="1"/>
              <a:t>uɔ</a:t>
            </a:r>
            <a:r>
              <a:rPr lang="el-GR" sz="4400" dirty="0"/>
              <a:t>̌ </a:t>
            </a:r>
            <a:r>
              <a:rPr lang="el-GR" sz="4400" dirty="0" err="1"/>
              <a:t>aɪ</a:t>
            </a:r>
            <a:r>
              <a:rPr lang="el-GR" sz="4400" dirty="0"/>
              <a:t>̂ </a:t>
            </a:r>
            <a:r>
              <a:rPr lang="el-GR" sz="4400" dirty="0" err="1"/>
              <a:t>nǐ</a:t>
            </a:r>
            <a:r>
              <a:rPr lang="el-GR" sz="4400" dirty="0"/>
              <a:t> ]</a:t>
            </a:r>
          </a:p>
          <a:p>
            <a:endParaRPr lang="el-GR" sz="4400" dirty="0"/>
          </a:p>
        </p:txBody>
      </p:sp>
      <p:sp>
        <p:nvSpPr>
          <p:cNvPr id="8" name="TextBox 7">
            <a:extLst>
              <a:ext uri="{FF2B5EF4-FFF2-40B4-BE49-F238E27FC236}">
                <a16:creationId xmlns:a16="http://schemas.microsoft.com/office/drawing/2014/main" id="{F0C62A27-5B56-BFD0-92F4-D4E0D4D3DC8B}"/>
              </a:ext>
            </a:extLst>
          </p:cNvPr>
          <p:cNvSpPr txBox="1"/>
          <p:nvPr/>
        </p:nvSpPr>
        <p:spPr>
          <a:xfrm>
            <a:off x="715736" y="3944897"/>
            <a:ext cx="2560864" cy="769441"/>
          </a:xfrm>
          <a:prstGeom prst="rect">
            <a:avLst/>
          </a:prstGeom>
          <a:noFill/>
        </p:spPr>
        <p:txBody>
          <a:bodyPr wrap="square">
            <a:spAutoFit/>
          </a:bodyPr>
          <a:lstStyle/>
          <a:p>
            <a:r>
              <a:rPr lang="el-GR" sz="4400" dirty="0"/>
              <a:t>(</a:t>
            </a:r>
            <a:r>
              <a:rPr lang="el-GR" sz="4400" dirty="0" err="1"/>
              <a:t>Wǒ</a:t>
            </a:r>
            <a:r>
              <a:rPr lang="el-GR" sz="4400" dirty="0"/>
              <a:t> </a:t>
            </a:r>
            <a:r>
              <a:rPr lang="el-GR" sz="4400" dirty="0" err="1"/>
              <a:t>ài</a:t>
            </a:r>
            <a:r>
              <a:rPr lang="el-GR" sz="4400" dirty="0"/>
              <a:t> </a:t>
            </a:r>
            <a:r>
              <a:rPr lang="el-GR" sz="4400" dirty="0" err="1"/>
              <a:t>nǐ</a:t>
            </a:r>
            <a:r>
              <a:rPr lang="el-GR" sz="4400" dirty="0"/>
              <a:t>)</a:t>
            </a:r>
          </a:p>
        </p:txBody>
      </p:sp>
      <p:sp>
        <p:nvSpPr>
          <p:cNvPr id="10" name="TextBox 9">
            <a:extLst>
              <a:ext uri="{FF2B5EF4-FFF2-40B4-BE49-F238E27FC236}">
                <a16:creationId xmlns:a16="http://schemas.microsoft.com/office/drawing/2014/main" id="{0F039AAF-4C82-B6F5-560F-3B82D92A361A}"/>
              </a:ext>
            </a:extLst>
          </p:cNvPr>
          <p:cNvSpPr txBox="1"/>
          <p:nvPr/>
        </p:nvSpPr>
        <p:spPr>
          <a:xfrm>
            <a:off x="5581649" y="2895991"/>
            <a:ext cx="6759671" cy="769441"/>
          </a:xfrm>
          <a:prstGeom prst="rect">
            <a:avLst/>
          </a:prstGeom>
          <a:noFill/>
        </p:spPr>
        <p:txBody>
          <a:bodyPr wrap="square">
            <a:spAutoFit/>
          </a:bodyPr>
          <a:lstStyle/>
          <a:p>
            <a:r>
              <a:rPr lang="el-GR" sz="4400" dirty="0"/>
              <a:t>[</a:t>
            </a:r>
            <a:r>
              <a:rPr lang="el-GR" sz="4400" dirty="0" err="1"/>
              <a:t>skuliko̞miɾmiŋˈɡo̞tɾi.pa</a:t>
            </a:r>
            <a:r>
              <a:rPr lang="el-GR" sz="4400" dirty="0"/>
              <a:t>]</a:t>
            </a:r>
          </a:p>
        </p:txBody>
      </p:sp>
      <p:sp>
        <p:nvSpPr>
          <p:cNvPr id="11" name="TextBox 10">
            <a:extLst>
              <a:ext uri="{FF2B5EF4-FFF2-40B4-BE49-F238E27FC236}">
                <a16:creationId xmlns:a16="http://schemas.microsoft.com/office/drawing/2014/main" id="{D89115F3-CF5D-6B32-007E-F0A548F2B409}"/>
              </a:ext>
            </a:extLst>
          </p:cNvPr>
          <p:cNvSpPr txBox="1"/>
          <p:nvPr/>
        </p:nvSpPr>
        <p:spPr>
          <a:xfrm>
            <a:off x="5497285" y="3944897"/>
            <a:ext cx="6759671" cy="769441"/>
          </a:xfrm>
          <a:prstGeom prst="rect">
            <a:avLst/>
          </a:prstGeom>
          <a:noFill/>
        </p:spPr>
        <p:txBody>
          <a:bodyPr wrap="square">
            <a:spAutoFit/>
          </a:bodyPr>
          <a:lstStyle/>
          <a:p>
            <a:r>
              <a:rPr lang="el-GR" sz="4400" dirty="0"/>
              <a:t>[</a:t>
            </a:r>
            <a:r>
              <a:rPr lang="el-GR" sz="4400" dirty="0" err="1"/>
              <a:t>sk</a:t>
            </a:r>
            <a:r>
              <a:rPr lang="en-US" sz="4400" dirty="0"/>
              <a:t>u</a:t>
            </a:r>
            <a:r>
              <a:rPr lang="el-GR" sz="4400" dirty="0"/>
              <a:t>.li.</a:t>
            </a:r>
            <a:r>
              <a:rPr lang="el-GR" sz="4400" dirty="0" err="1"/>
              <a:t>ko</a:t>
            </a:r>
            <a:r>
              <a:rPr lang="el-GR" sz="4400" dirty="0"/>
              <a:t>̞.</a:t>
            </a:r>
            <a:r>
              <a:rPr lang="el-GR" sz="4400" dirty="0" err="1"/>
              <a:t>mi</a:t>
            </a:r>
            <a:r>
              <a:rPr lang="en-US" sz="4400" dirty="0"/>
              <a:t>r</a:t>
            </a:r>
            <a:r>
              <a:rPr lang="el-GR" sz="4400" dirty="0"/>
              <a:t>.</a:t>
            </a:r>
            <a:r>
              <a:rPr lang="el-GR" sz="4400" dirty="0" err="1"/>
              <a:t>mi</a:t>
            </a:r>
            <a:r>
              <a:rPr lang="en-US" sz="4400" dirty="0"/>
              <a:t>n</a:t>
            </a:r>
            <a:r>
              <a:rPr lang="el-GR" sz="4400" dirty="0"/>
              <a:t>ˈ</a:t>
            </a:r>
            <a:r>
              <a:rPr lang="el-GR" sz="4400" dirty="0" err="1"/>
              <a:t>ɡo</a:t>
            </a:r>
            <a:r>
              <a:rPr lang="el-GR" sz="4400" dirty="0"/>
              <a:t>̞.t</a:t>
            </a:r>
            <a:r>
              <a:rPr lang="en-US" sz="4400" dirty="0"/>
              <a:t>r</a:t>
            </a:r>
            <a:r>
              <a:rPr lang="el-GR" sz="4400" dirty="0" err="1"/>
              <a:t>i.pa</a:t>
            </a:r>
            <a:r>
              <a:rPr lang="el-GR" sz="4400" dirty="0"/>
              <a:t>]</a:t>
            </a:r>
          </a:p>
        </p:txBody>
      </p:sp>
    </p:spTree>
    <p:extLst>
      <p:ext uri="{BB962C8B-B14F-4D97-AF65-F5344CB8AC3E}">
        <p14:creationId xmlns:p14="http://schemas.microsoft.com/office/powerpoint/2010/main" val="205473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Ποια γλώσσα μελετάμε;</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25–40΄</a:t>
            </a:r>
          </a:p>
        </p:txBody>
      </p:sp>
      <p:sp>
        <p:nvSpPr>
          <p:cNvPr id="5" name="TextBox 4"/>
          <p:cNvSpPr txBox="1"/>
          <p:nvPr/>
        </p:nvSpPr>
        <p:spPr>
          <a:xfrm>
            <a:off x="10972800" y="6400800"/>
            <a:ext cx="457200" cy="228600"/>
          </a:xfrm>
          <a:prstGeom prst="rect">
            <a:avLst/>
          </a:prstGeom>
          <a:noFill/>
        </p:spPr>
        <p:txBody>
          <a:bodyPr wrap="square">
            <a:spAutoFit/>
          </a:bodyPr>
          <a:lstStyle/>
          <a:p>
            <a:r>
              <a:t>5</a:t>
            </a:r>
          </a:p>
        </p:txBody>
      </p:sp>
      <p:graphicFrame>
        <p:nvGraphicFramePr>
          <p:cNvPr id="7" name="TextBox 2">
            <a:extLst>
              <a:ext uri="{FF2B5EF4-FFF2-40B4-BE49-F238E27FC236}">
                <a16:creationId xmlns:a16="http://schemas.microsoft.com/office/drawing/2014/main" id="{3E1835C0-BBE5-A665-93AA-1010546989BB}"/>
              </a:ext>
            </a:extLst>
          </p:cNvPr>
          <p:cNvGraphicFramePr/>
          <p:nvPr>
            <p:extLst>
              <p:ext uri="{D42A27DB-BD31-4B8C-83A1-F6EECF244321}">
                <p14:modId xmlns:p14="http://schemas.microsoft.com/office/powerpoint/2010/main" val="1638274072"/>
              </p:ext>
            </p:extLst>
          </p:nvPr>
        </p:nvGraphicFramePr>
        <p:xfrm>
          <a:off x="822960" y="1828800"/>
          <a:ext cx="1042416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Πώς εργαζόμαστε ως γλωσσολόγοι;</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25–40΄</a:t>
            </a:r>
          </a:p>
        </p:txBody>
      </p:sp>
      <p:sp>
        <p:nvSpPr>
          <p:cNvPr id="5" name="TextBox 4"/>
          <p:cNvSpPr txBox="1"/>
          <p:nvPr/>
        </p:nvSpPr>
        <p:spPr>
          <a:xfrm>
            <a:off x="10972800" y="6400800"/>
            <a:ext cx="457200" cy="228600"/>
          </a:xfrm>
          <a:prstGeom prst="rect">
            <a:avLst/>
          </a:prstGeom>
          <a:noFill/>
        </p:spPr>
        <p:txBody>
          <a:bodyPr wrap="square">
            <a:spAutoFit/>
          </a:bodyPr>
          <a:lstStyle/>
          <a:p>
            <a:r>
              <a:t>6</a:t>
            </a:r>
          </a:p>
        </p:txBody>
      </p:sp>
      <p:graphicFrame>
        <p:nvGraphicFramePr>
          <p:cNvPr id="7" name="TextBox 2">
            <a:extLst>
              <a:ext uri="{FF2B5EF4-FFF2-40B4-BE49-F238E27FC236}">
                <a16:creationId xmlns:a16="http://schemas.microsoft.com/office/drawing/2014/main" id="{EFC278CD-36F6-59E7-5415-DF406155CF05}"/>
              </a:ext>
            </a:extLst>
          </p:cNvPr>
          <p:cNvGraphicFramePr/>
          <p:nvPr/>
        </p:nvGraphicFramePr>
        <p:xfrm>
          <a:off x="822960" y="1828800"/>
          <a:ext cx="1042416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Μία υπόθεση θέλει έλεγχο</a:t>
            </a:r>
          </a:p>
        </p:txBody>
      </p:sp>
      <p:sp>
        <p:nvSpPr>
          <p:cNvPr id="3" name="TextBox 2"/>
          <p:cNvSpPr txBox="1"/>
          <p:nvPr/>
        </p:nvSpPr>
        <p:spPr>
          <a:xfrm>
            <a:off x="822960" y="1828800"/>
            <a:ext cx="10424160" cy="4389120"/>
          </a:xfrm>
          <a:prstGeom prst="rect">
            <a:avLst/>
          </a:prstGeom>
          <a:noFill/>
        </p:spPr>
        <p:txBody>
          <a:bodyPr wrap="square">
            <a:spAutoFit/>
          </a:bodyPr>
          <a:lstStyle/>
          <a:p>
            <a:pPr>
              <a:spcAft>
                <a:spcPts val="2200"/>
              </a:spcAft>
            </a:pPr>
            <a:r>
              <a:rPr sz="2400" b="0" dirty="0">
                <a:solidFill>
                  <a:srgbClr val="17334B"/>
                </a:solidFill>
                <a:latin typeface="DejaVu Sans"/>
              </a:rPr>
              <a:t>πα</a:t>
            </a:r>
            <a:r>
              <a:rPr sz="2400" b="0" dirty="0" err="1">
                <a:solidFill>
                  <a:srgbClr val="17334B"/>
                </a:solidFill>
                <a:latin typeface="DejaVu Sans"/>
              </a:rPr>
              <a:t>ιδιά</a:t>
            </a:r>
            <a:r>
              <a:rPr sz="2400" b="0" dirty="0">
                <a:solidFill>
                  <a:srgbClr val="17334B"/>
                </a:solidFill>
                <a:latin typeface="DejaVu Sans"/>
              </a:rPr>
              <a:t> · </a:t>
            </a:r>
            <a:r>
              <a:rPr sz="2400" b="0" dirty="0" err="1">
                <a:solidFill>
                  <a:srgbClr val="17334B"/>
                </a:solidFill>
                <a:latin typeface="DejaVu Sans"/>
              </a:rPr>
              <a:t>σ</a:t>
            </a:r>
            <a:r>
              <a:rPr sz="2400" b="0" dirty="0">
                <a:solidFill>
                  <a:srgbClr val="17334B"/>
                </a:solidFill>
                <a:latin typeface="DejaVu Sans"/>
              </a:rPr>
              <a:t>π</a:t>
            </a:r>
            <a:r>
              <a:rPr sz="2400" b="0" dirty="0" err="1">
                <a:solidFill>
                  <a:srgbClr val="17334B"/>
                </a:solidFill>
                <a:latin typeface="DejaVu Sans"/>
              </a:rPr>
              <a:t>ίτι</a:t>
            </a:r>
            <a:r>
              <a:rPr sz="2400" b="0" dirty="0">
                <a:solidFill>
                  <a:srgbClr val="17334B"/>
                </a:solidFill>
                <a:latin typeface="DejaVu Sans"/>
              </a:rPr>
              <a:t>α · β</a:t>
            </a:r>
            <a:r>
              <a:rPr sz="2400" b="0" dirty="0" err="1">
                <a:solidFill>
                  <a:srgbClr val="17334B"/>
                </a:solidFill>
                <a:latin typeface="DejaVu Sans"/>
              </a:rPr>
              <a:t>ι</a:t>
            </a:r>
            <a:r>
              <a:rPr sz="2400" b="0" dirty="0">
                <a:solidFill>
                  <a:srgbClr val="17334B"/>
                </a:solidFill>
                <a:latin typeface="DejaVu Sans"/>
              </a:rPr>
              <a:t>β</a:t>
            </a:r>
            <a:r>
              <a:rPr sz="2400" b="0" dirty="0" err="1">
                <a:solidFill>
                  <a:srgbClr val="17334B"/>
                </a:solidFill>
                <a:latin typeface="DejaVu Sans"/>
              </a:rPr>
              <a:t>λί</a:t>
            </a:r>
            <a:r>
              <a:rPr sz="2400" b="0" dirty="0">
                <a:solidFill>
                  <a:srgbClr val="17334B"/>
                </a:solidFill>
                <a:latin typeface="DejaVu Sans"/>
              </a:rPr>
              <a:t>α</a:t>
            </a:r>
          </a:p>
          <a:p>
            <a:pPr>
              <a:spcAft>
                <a:spcPts val="2200"/>
              </a:spcAft>
            </a:pPr>
            <a:r>
              <a:rPr sz="2400" b="0" dirty="0" err="1">
                <a:solidFill>
                  <a:srgbClr val="17334B"/>
                </a:solidFill>
                <a:latin typeface="DejaVu Sans"/>
              </a:rPr>
              <a:t>Τι</a:t>
            </a:r>
            <a:r>
              <a:rPr sz="2400" b="0" dirty="0">
                <a:solidFill>
                  <a:srgbClr val="17334B"/>
                </a:solidFill>
                <a:latin typeface="DejaVu Sans"/>
              </a:rPr>
              <a:t> </a:t>
            </a:r>
            <a:r>
              <a:rPr sz="2400" b="0" dirty="0" err="1">
                <a:solidFill>
                  <a:srgbClr val="17334B"/>
                </a:solidFill>
                <a:latin typeface="DejaVu Sans"/>
              </a:rPr>
              <a:t>φ</a:t>
            </a:r>
            <a:r>
              <a:rPr sz="2400" b="0" dirty="0">
                <a:solidFill>
                  <a:srgbClr val="17334B"/>
                </a:solidFill>
                <a:latin typeface="DejaVu Sans"/>
              </a:rPr>
              <a:t>α</a:t>
            </a:r>
            <a:r>
              <a:rPr sz="2400" b="0" dirty="0" err="1">
                <a:solidFill>
                  <a:srgbClr val="17334B"/>
                </a:solidFill>
                <a:latin typeface="DejaVu Sans"/>
              </a:rPr>
              <a:t>ίνετ</a:t>
            </a:r>
            <a:r>
              <a:rPr sz="2400" b="0" dirty="0">
                <a:solidFill>
                  <a:srgbClr val="17334B"/>
                </a:solidFill>
                <a:latin typeface="DejaVu Sans"/>
              </a:rPr>
              <a:t>α</a:t>
            </a:r>
            <a:r>
              <a:rPr sz="2400" b="0" dirty="0" err="1">
                <a:solidFill>
                  <a:srgbClr val="17334B"/>
                </a:solidFill>
                <a:latin typeface="DejaVu Sans"/>
              </a:rPr>
              <a:t>ι</a:t>
            </a:r>
            <a:r>
              <a:rPr sz="2400" b="0" dirty="0">
                <a:solidFill>
                  <a:srgbClr val="17334B"/>
                </a:solidFill>
                <a:latin typeface="DejaVu Sans"/>
              </a:rPr>
              <a:t> </a:t>
            </a:r>
            <a:r>
              <a:rPr sz="2400" b="0" dirty="0" err="1">
                <a:solidFill>
                  <a:srgbClr val="17334B"/>
                </a:solidFill>
                <a:latin typeface="DejaVu Sans"/>
              </a:rPr>
              <a:t>ν</a:t>
            </a:r>
            <a:r>
              <a:rPr sz="2400" b="0" dirty="0">
                <a:solidFill>
                  <a:srgbClr val="17334B"/>
                </a:solidFill>
                <a:latin typeface="DejaVu Sans"/>
              </a:rPr>
              <a:t>α </a:t>
            </a:r>
            <a:r>
              <a:rPr sz="2400" b="0" dirty="0" err="1">
                <a:solidFill>
                  <a:srgbClr val="17334B"/>
                </a:solidFill>
                <a:latin typeface="DejaVu Sans"/>
              </a:rPr>
              <a:t>ε</a:t>
            </a:r>
            <a:r>
              <a:rPr sz="2400" b="0" dirty="0">
                <a:solidFill>
                  <a:srgbClr val="17334B"/>
                </a:solidFill>
                <a:latin typeface="DejaVu Sans"/>
              </a:rPr>
              <a:t>πα</a:t>
            </a:r>
            <a:r>
              <a:rPr sz="2400" b="0" dirty="0" err="1">
                <a:solidFill>
                  <a:srgbClr val="17334B"/>
                </a:solidFill>
                <a:latin typeface="DejaVu Sans"/>
              </a:rPr>
              <a:t>νέρχετ</a:t>
            </a:r>
            <a:r>
              <a:rPr sz="2400" b="0" dirty="0">
                <a:solidFill>
                  <a:srgbClr val="17334B"/>
                </a:solidFill>
                <a:latin typeface="DejaVu Sans"/>
              </a:rPr>
              <a:t>α</a:t>
            </a:r>
            <a:r>
              <a:rPr sz="2400" b="0" dirty="0" err="1">
                <a:solidFill>
                  <a:srgbClr val="17334B"/>
                </a:solidFill>
                <a:latin typeface="DejaVu Sans"/>
              </a:rPr>
              <a:t>ι</a:t>
            </a:r>
            <a:r>
              <a:rPr sz="2400" b="0" dirty="0">
                <a:solidFill>
                  <a:srgbClr val="17334B"/>
                </a:solidFill>
                <a:latin typeface="DejaVu Sans"/>
              </a:rPr>
              <a:t>;</a:t>
            </a:r>
          </a:p>
          <a:p>
            <a:pPr>
              <a:spcAft>
                <a:spcPts val="2200"/>
              </a:spcAft>
            </a:pPr>
            <a:r>
              <a:rPr sz="2400" b="0" dirty="0" err="1">
                <a:solidFill>
                  <a:srgbClr val="17334B"/>
                </a:solidFill>
                <a:latin typeface="DejaVu Sans"/>
              </a:rPr>
              <a:t>Αρκούν</a:t>
            </a:r>
            <a:r>
              <a:rPr sz="2400" b="0" dirty="0">
                <a:solidFill>
                  <a:srgbClr val="17334B"/>
                </a:solidFill>
                <a:latin typeface="DejaVu Sans"/>
              </a:rPr>
              <a:t> </a:t>
            </a:r>
            <a:r>
              <a:rPr sz="2400" b="0" dirty="0" err="1">
                <a:solidFill>
                  <a:srgbClr val="17334B"/>
                </a:solidFill>
                <a:latin typeface="DejaVu Sans"/>
              </a:rPr>
              <a:t>τρί</a:t>
            </a:r>
            <a:r>
              <a:rPr sz="2400" b="0" dirty="0">
                <a:solidFill>
                  <a:srgbClr val="17334B"/>
                </a:solidFill>
                <a:latin typeface="DejaVu Sans"/>
              </a:rPr>
              <a:t>α πα</a:t>
            </a:r>
            <a:r>
              <a:rPr sz="2400" b="0" dirty="0" err="1">
                <a:solidFill>
                  <a:srgbClr val="17334B"/>
                </a:solidFill>
                <a:latin typeface="DejaVu Sans"/>
              </a:rPr>
              <a:t>ρ</a:t>
            </a:r>
            <a:r>
              <a:rPr sz="2400" b="0" dirty="0">
                <a:solidFill>
                  <a:srgbClr val="17334B"/>
                </a:solidFill>
                <a:latin typeface="DejaVu Sans"/>
              </a:rPr>
              <a:t>α</a:t>
            </a:r>
            <a:r>
              <a:rPr sz="2400" b="0" dirty="0" err="1">
                <a:solidFill>
                  <a:srgbClr val="17334B"/>
                </a:solidFill>
                <a:latin typeface="DejaVu Sans"/>
              </a:rPr>
              <a:t>δείγμ</a:t>
            </a:r>
            <a:r>
              <a:rPr sz="2400" b="0" dirty="0">
                <a:solidFill>
                  <a:srgbClr val="17334B"/>
                </a:solidFill>
                <a:latin typeface="DejaVu Sans"/>
              </a:rPr>
              <a:t>α</a:t>
            </a:r>
            <a:r>
              <a:rPr sz="2400" b="0" dirty="0" err="1">
                <a:solidFill>
                  <a:srgbClr val="17334B"/>
                </a:solidFill>
                <a:latin typeface="DejaVu Sans"/>
              </a:rPr>
              <a:t>τ</a:t>
            </a:r>
            <a:r>
              <a:rPr sz="2400" b="0" dirty="0">
                <a:solidFill>
                  <a:srgbClr val="17334B"/>
                </a:solidFill>
                <a:latin typeface="DejaVu Sans"/>
              </a:rPr>
              <a:t>α </a:t>
            </a:r>
            <a:r>
              <a:rPr sz="2400" b="0" dirty="0" err="1">
                <a:solidFill>
                  <a:srgbClr val="17334B"/>
                </a:solidFill>
                <a:latin typeface="DejaVu Sans"/>
              </a:rPr>
              <a:t>γι</a:t>
            </a:r>
            <a:r>
              <a:rPr sz="2400" b="0" dirty="0">
                <a:solidFill>
                  <a:srgbClr val="17334B"/>
                </a:solidFill>
                <a:latin typeface="DejaVu Sans"/>
              </a:rPr>
              <a:t>α </a:t>
            </a:r>
            <a:r>
              <a:rPr sz="2400" b="0" dirty="0" err="1">
                <a:solidFill>
                  <a:srgbClr val="17334B"/>
                </a:solidFill>
                <a:latin typeface="DejaVu Sans"/>
              </a:rPr>
              <a:t>γενικό</a:t>
            </a:r>
            <a:r>
              <a:rPr sz="2400" b="0" dirty="0">
                <a:solidFill>
                  <a:srgbClr val="17334B"/>
                </a:solidFill>
                <a:latin typeface="DejaVu Sans"/>
              </a:rPr>
              <a:t> </a:t>
            </a:r>
            <a:r>
              <a:rPr sz="2400" b="0" dirty="0" err="1">
                <a:solidFill>
                  <a:srgbClr val="17334B"/>
                </a:solidFill>
                <a:latin typeface="DejaVu Sans"/>
              </a:rPr>
              <a:t>κ</a:t>
            </a:r>
            <a:r>
              <a:rPr sz="2400" b="0" dirty="0">
                <a:solidFill>
                  <a:srgbClr val="17334B"/>
                </a:solidFill>
                <a:latin typeface="DejaVu Sans"/>
              </a:rPr>
              <a:t>α</a:t>
            </a:r>
            <a:r>
              <a:rPr sz="2400" b="0" dirty="0" err="1">
                <a:solidFill>
                  <a:srgbClr val="17334B"/>
                </a:solidFill>
                <a:latin typeface="DejaVu Sans"/>
              </a:rPr>
              <a:t>νόν</a:t>
            </a:r>
            <a:r>
              <a:rPr sz="2400" b="0" dirty="0">
                <a:solidFill>
                  <a:srgbClr val="17334B"/>
                </a:solidFill>
                <a:latin typeface="DejaVu Sans"/>
              </a:rPr>
              <a:t>α;</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25–40΄</a:t>
            </a:r>
          </a:p>
        </p:txBody>
      </p:sp>
      <p:sp>
        <p:nvSpPr>
          <p:cNvPr id="5" name="TextBox 4"/>
          <p:cNvSpPr txBox="1"/>
          <p:nvPr/>
        </p:nvSpPr>
        <p:spPr>
          <a:xfrm>
            <a:off x="10972800" y="6400800"/>
            <a:ext cx="457200" cy="228600"/>
          </a:xfrm>
          <a:prstGeom prst="rect">
            <a:avLst/>
          </a:prstGeom>
          <a:noFill/>
        </p:spPr>
        <p:txBody>
          <a:bodyPr wrap="square">
            <a:spAutoFit/>
          </a:bodyPr>
          <a:lstStyle/>
          <a:p>
            <a:r>
              <a:t>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Δύο διαφορετικές ερωτήσεις</a:t>
            </a:r>
          </a:p>
        </p:txBody>
      </p:sp>
      <p:sp>
        <p:nvSpPr>
          <p:cNvPr id="3" name="TextBox 2"/>
          <p:cNvSpPr txBox="1"/>
          <p:nvPr/>
        </p:nvSpPr>
        <p:spPr>
          <a:xfrm>
            <a:off x="822960" y="1828800"/>
            <a:ext cx="10424160" cy="4389120"/>
          </a:xfrm>
          <a:prstGeom prst="rect">
            <a:avLst/>
          </a:prstGeom>
          <a:noFill/>
        </p:spPr>
        <p:txBody>
          <a:bodyPr wrap="square">
            <a:spAutoFit/>
          </a:bodyPr>
          <a:lstStyle/>
          <a:p>
            <a:pPr>
              <a:spcAft>
                <a:spcPts val="2200"/>
              </a:spcAft>
            </a:pPr>
            <a:r>
              <a:rPr sz="2400" b="0">
                <a:solidFill>
                  <a:srgbClr val="17334B"/>
                </a:solidFill>
                <a:latin typeface="DejaVu Sans"/>
              </a:rPr>
              <a:t>«Ποιο είναι το σωστό;»</a:t>
            </a:r>
          </a:p>
          <a:p>
            <a:pPr>
              <a:spcAft>
                <a:spcPts val="2200"/>
              </a:spcAft>
            </a:pPr>
            <a:r>
              <a:rPr sz="2400" b="0">
                <a:solidFill>
                  <a:srgbClr val="17334B"/>
                </a:solidFill>
                <a:latin typeface="DejaVu Sans"/>
              </a:rPr>
              <a:t>«Ποιον τύπο χρησιμοποιούν οι ομιλητές, πού και πότε;»</a:t>
            </a:r>
          </a:p>
          <a:p>
            <a:pPr>
              <a:spcAft>
                <a:spcPts val="2200"/>
              </a:spcAft>
            </a:pPr>
            <a:r>
              <a:rPr sz="2400" b="0">
                <a:solidFill>
                  <a:srgbClr val="17334B"/>
                </a:solidFill>
                <a:latin typeface="DejaVu Sans"/>
              </a:rPr>
              <a:t>Η δεύτερη ζητά δεδομένα.</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25–40΄</a:t>
            </a:r>
          </a:p>
        </p:txBody>
      </p:sp>
      <p:sp>
        <p:nvSpPr>
          <p:cNvPr id="5" name="TextBox 4"/>
          <p:cNvSpPr txBox="1"/>
          <p:nvPr/>
        </p:nvSpPr>
        <p:spPr>
          <a:xfrm>
            <a:off x="10972800" y="6400800"/>
            <a:ext cx="457200" cy="228600"/>
          </a:xfrm>
          <a:prstGeom prst="rect">
            <a:avLst/>
          </a:prstGeom>
          <a:noFill/>
        </p:spPr>
        <p:txBody>
          <a:bodyPr wrap="square">
            <a:spAutoFit/>
          </a:bodyPr>
          <a:lstStyle/>
          <a:p>
            <a:r>
              <a:t>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7EF331E3-869C-DFA7-1E95-78905F080455}"/>
              </a:ext>
            </a:extLst>
          </p:cNvPr>
          <p:cNvGraphicFramePr>
            <a:graphicFrameLocks noGrp="1"/>
          </p:cNvGraphicFramePr>
          <p:nvPr/>
        </p:nvGraphicFramePr>
        <p:xfrm>
          <a:off x="2712720" y="3030537"/>
          <a:ext cx="6766560" cy="2314895"/>
        </p:xfrm>
        <a:graphic>
          <a:graphicData uri="http://schemas.openxmlformats.org/drawingml/2006/table">
            <a:tbl>
              <a:tblPr firstRow="1" firstCol="1" bandRow="1">
                <a:tableStyleId>{5C22544A-7EE6-4342-B048-85BDC9FD1C3A}</a:tableStyleId>
              </a:tblPr>
              <a:tblGrid>
                <a:gridCol w="3383280">
                  <a:extLst>
                    <a:ext uri="{9D8B030D-6E8A-4147-A177-3AD203B41FA5}">
                      <a16:colId xmlns:a16="http://schemas.microsoft.com/office/drawing/2014/main" val="584018533"/>
                    </a:ext>
                  </a:extLst>
                </a:gridCol>
                <a:gridCol w="3383280">
                  <a:extLst>
                    <a:ext uri="{9D8B030D-6E8A-4147-A177-3AD203B41FA5}">
                      <a16:colId xmlns:a16="http://schemas.microsoft.com/office/drawing/2014/main" val="3037234022"/>
                    </a:ext>
                  </a:extLst>
                </a:gridCol>
              </a:tblGrid>
              <a:tr h="0">
                <a:tc>
                  <a:txBody>
                    <a:bodyPr/>
                    <a:lstStyle/>
                    <a:p>
                      <a:pPr algn="ctr">
                        <a:lnSpc>
                          <a:spcPct val="115000"/>
                        </a:lnSpc>
                        <a:spcAft>
                          <a:spcPts val="800"/>
                        </a:spcAft>
                        <a:buNone/>
                      </a:pPr>
                      <a:r>
                        <a:rPr lang="el-GR" sz="1300" kern="0">
                          <a:effectLst/>
                        </a:rPr>
                        <a:t>Νομίζω…</a:t>
                      </a:r>
                      <a:br>
                        <a:rPr lang="el-GR" sz="1300" kern="0">
                          <a:effectLst/>
                        </a:rPr>
                      </a:br>
                      <a:r>
                        <a:rPr lang="el-GR" sz="1300" kern="0">
                          <a:effectLst/>
                        </a:rPr>
                        <a:t>I think…</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Συμφωνώ.</a:t>
                      </a:r>
                      <a:br>
                        <a:rPr lang="el-GR" sz="1300" kern="0">
                          <a:effectLst/>
                        </a:rPr>
                      </a:br>
                      <a:r>
                        <a:rPr lang="el-GR" sz="1300" kern="0">
                          <a:effectLst/>
                        </a:rPr>
                        <a:t>I agree.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87513467"/>
                  </a:ext>
                </a:extLst>
              </a:tr>
              <a:tr h="0">
                <a:tc>
                  <a:txBody>
                    <a:bodyPr/>
                    <a:lstStyle/>
                    <a:p>
                      <a:pPr algn="ctr">
                        <a:lnSpc>
                          <a:spcPct val="115000"/>
                        </a:lnSpc>
                        <a:spcAft>
                          <a:spcPts val="800"/>
                        </a:spcAft>
                        <a:buNone/>
                      </a:pPr>
                      <a:r>
                        <a:rPr lang="el-GR" sz="1300" kern="0">
                          <a:effectLst/>
                        </a:rPr>
                        <a:t>Δεν συμφωνώ.</a:t>
                      </a:r>
                      <a:br>
                        <a:rPr lang="el-GR" sz="1300" kern="0">
                          <a:effectLst/>
                        </a:rPr>
                      </a:br>
                      <a:r>
                        <a:rPr lang="el-GR" sz="1300" kern="0">
                          <a:effectLst/>
                        </a:rPr>
                        <a:t>I don’t agree.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Δεν καταλαβαίνω</a:t>
                      </a:r>
                      <a:r>
                        <a:rPr lang="en-US" sz="1300" kern="0">
                          <a:effectLst/>
                        </a:rPr>
                        <a:t>.</a:t>
                      </a:r>
                      <a:br>
                        <a:rPr lang="en-US" sz="1300" kern="0">
                          <a:effectLst/>
                        </a:rPr>
                      </a:br>
                      <a:r>
                        <a:rPr lang="en-US" sz="1300" kern="0">
                          <a:effectLst/>
                        </a:rPr>
                        <a:t>I don’t understand.</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17830168"/>
                  </a:ext>
                </a:extLst>
              </a:tr>
              <a:tr h="0">
                <a:tc>
                  <a:txBody>
                    <a:bodyPr/>
                    <a:lstStyle/>
                    <a:p>
                      <a:pPr algn="ctr">
                        <a:lnSpc>
                          <a:spcPct val="115000"/>
                        </a:lnSpc>
                        <a:spcAft>
                          <a:spcPts val="800"/>
                        </a:spcAft>
                        <a:buNone/>
                      </a:pPr>
                      <a:r>
                        <a:rPr lang="el-GR" sz="1300" kern="0">
                          <a:effectLst/>
                        </a:rPr>
                        <a:t>Μπορείς να εξηγήσεις;</a:t>
                      </a:r>
                      <a:br>
                        <a:rPr lang="el-GR" sz="1300" kern="0">
                          <a:effectLst/>
                        </a:rPr>
                      </a:br>
                      <a:r>
                        <a:rPr lang="el-GR" sz="1300" kern="0">
                          <a:effectLst/>
                        </a:rPr>
                        <a:t>Can you explain?</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Μπορείς να μου δείξεις;</a:t>
                      </a:r>
                      <a:br>
                        <a:rPr lang="el-GR" sz="1300" kern="0">
                          <a:effectLst/>
                        </a:rPr>
                      </a:br>
                      <a:r>
                        <a:rPr lang="el-GR" sz="1300" kern="0">
                          <a:effectLst/>
                        </a:rPr>
                        <a:t>Can you show me?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16312680"/>
                  </a:ext>
                </a:extLst>
              </a:tr>
              <a:tr h="0">
                <a:tc>
                  <a:txBody>
                    <a:bodyPr/>
                    <a:lstStyle/>
                    <a:p>
                      <a:pPr algn="ctr">
                        <a:lnSpc>
                          <a:spcPct val="115000"/>
                        </a:lnSpc>
                        <a:spcAft>
                          <a:spcPts val="800"/>
                        </a:spcAft>
                        <a:buNone/>
                      </a:pPr>
                      <a:r>
                        <a:rPr lang="el-GR" sz="1300" kern="0">
                          <a:effectLst/>
                        </a:rPr>
                        <a:t>Παράδειγμα;</a:t>
                      </a:r>
                      <a:br>
                        <a:rPr lang="el-GR" sz="1300" kern="0">
                          <a:effectLst/>
                        </a:rPr>
                      </a:br>
                      <a:r>
                        <a:rPr lang="el-GR" sz="1300" kern="0">
                          <a:effectLst/>
                        </a:rPr>
                        <a:t>Example?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Στα κινεζικά…</a:t>
                      </a:r>
                      <a:br>
                        <a:rPr lang="el-GR" sz="1300" kern="0">
                          <a:effectLst/>
                        </a:rPr>
                      </a:br>
                      <a:r>
                        <a:rPr lang="el-GR" sz="1300" kern="0">
                          <a:effectLst/>
                        </a:rPr>
                        <a:t>In Chinese…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36658374"/>
                  </a:ext>
                </a:extLst>
              </a:tr>
              <a:tr h="0">
                <a:tc>
                  <a:txBody>
                    <a:bodyPr/>
                    <a:lstStyle/>
                    <a:p>
                      <a:pPr algn="ctr">
                        <a:lnSpc>
                          <a:spcPct val="115000"/>
                        </a:lnSpc>
                        <a:spcAft>
                          <a:spcPts val="800"/>
                        </a:spcAft>
                        <a:buNone/>
                      </a:pPr>
                      <a:r>
                        <a:rPr lang="el-GR" sz="1300" kern="0">
                          <a:effectLst/>
                        </a:rPr>
                        <a:t>Στα ελληνικά…</a:t>
                      </a:r>
                      <a:br>
                        <a:rPr lang="el-GR" sz="1300" kern="0">
                          <a:effectLst/>
                        </a:rPr>
                      </a:br>
                      <a:r>
                        <a:rPr lang="el-GR" sz="1300" kern="0">
                          <a:effectLst/>
                        </a:rPr>
                        <a:t>In Greek…</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Ίδιο / διαφορετικό</a:t>
                      </a:r>
                      <a:br>
                        <a:rPr lang="el-GR" sz="1300" kern="0">
                          <a:effectLst/>
                        </a:rPr>
                      </a:br>
                      <a:r>
                        <a:rPr lang="el-GR" sz="1300" kern="0">
                          <a:effectLst/>
                        </a:rPr>
                        <a:t>Same / different</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12876686"/>
                  </a:ext>
                </a:extLst>
              </a:tr>
            </a:tbl>
          </a:graphicData>
        </a:graphic>
      </p:graphicFrame>
      <p:graphicFrame>
        <p:nvGraphicFramePr>
          <p:cNvPr id="5" name="Πίνακας 4">
            <a:extLst>
              <a:ext uri="{FF2B5EF4-FFF2-40B4-BE49-F238E27FC236}">
                <a16:creationId xmlns:a16="http://schemas.microsoft.com/office/drawing/2014/main" id="{A2D54783-3CCA-F569-8E06-3A1A25C28042}"/>
              </a:ext>
            </a:extLst>
          </p:cNvPr>
          <p:cNvGraphicFramePr>
            <a:graphicFrameLocks noGrp="1"/>
          </p:cNvGraphicFramePr>
          <p:nvPr/>
        </p:nvGraphicFramePr>
        <p:xfrm>
          <a:off x="2712720" y="3030537"/>
          <a:ext cx="6766560" cy="2314895"/>
        </p:xfrm>
        <a:graphic>
          <a:graphicData uri="http://schemas.openxmlformats.org/drawingml/2006/table">
            <a:tbl>
              <a:tblPr firstRow="1" firstCol="1" bandRow="1">
                <a:tableStyleId>{5C22544A-7EE6-4342-B048-85BDC9FD1C3A}</a:tableStyleId>
              </a:tblPr>
              <a:tblGrid>
                <a:gridCol w="3383280">
                  <a:extLst>
                    <a:ext uri="{9D8B030D-6E8A-4147-A177-3AD203B41FA5}">
                      <a16:colId xmlns:a16="http://schemas.microsoft.com/office/drawing/2014/main" val="3111233766"/>
                    </a:ext>
                  </a:extLst>
                </a:gridCol>
                <a:gridCol w="3383280">
                  <a:extLst>
                    <a:ext uri="{9D8B030D-6E8A-4147-A177-3AD203B41FA5}">
                      <a16:colId xmlns:a16="http://schemas.microsoft.com/office/drawing/2014/main" val="26702944"/>
                    </a:ext>
                  </a:extLst>
                </a:gridCol>
              </a:tblGrid>
              <a:tr h="0">
                <a:tc>
                  <a:txBody>
                    <a:bodyPr/>
                    <a:lstStyle/>
                    <a:p>
                      <a:pPr algn="ctr">
                        <a:lnSpc>
                          <a:spcPct val="115000"/>
                        </a:lnSpc>
                        <a:spcAft>
                          <a:spcPts val="800"/>
                        </a:spcAft>
                        <a:buNone/>
                      </a:pPr>
                      <a:r>
                        <a:rPr lang="el-GR" sz="1300" kern="0">
                          <a:effectLst/>
                        </a:rPr>
                        <a:t>Νομίζω…</a:t>
                      </a:r>
                      <a:br>
                        <a:rPr lang="el-GR" sz="1300" kern="0">
                          <a:effectLst/>
                        </a:rPr>
                      </a:br>
                      <a:r>
                        <a:rPr lang="el-GR" sz="1300" kern="0">
                          <a:effectLst/>
                        </a:rPr>
                        <a:t>I think…</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Συμφωνώ.</a:t>
                      </a:r>
                      <a:br>
                        <a:rPr lang="el-GR" sz="1300" kern="0">
                          <a:effectLst/>
                        </a:rPr>
                      </a:br>
                      <a:r>
                        <a:rPr lang="el-GR" sz="1300" kern="0">
                          <a:effectLst/>
                        </a:rPr>
                        <a:t>I agree.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04175324"/>
                  </a:ext>
                </a:extLst>
              </a:tr>
              <a:tr h="0">
                <a:tc>
                  <a:txBody>
                    <a:bodyPr/>
                    <a:lstStyle/>
                    <a:p>
                      <a:pPr algn="ctr">
                        <a:lnSpc>
                          <a:spcPct val="115000"/>
                        </a:lnSpc>
                        <a:spcAft>
                          <a:spcPts val="800"/>
                        </a:spcAft>
                        <a:buNone/>
                      </a:pPr>
                      <a:r>
                        <a:rPr lang="el-GR" sz="1300" kern="0">
                          <a:effectLst/>
                        </a:rPr>
                        <a:t>Δεν συμφωνώ.</a:t>
                      </a:r>
                      <a:br>
                        <a:rPr lang="el-GR" sz="1300" kern="0">
                          <a:effectLst/>
                        </a:rPr>
                      </a:br>
                      <a:r>
                        <a:rPr lang="el-GR" sz="1300" kern="0">
                          <a:effectLst/>
                        </a:rPr>
                        <a:t>I don’t agree.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Δεν καταλαβαίνω</a:t>
                      </a:r>
                      <a:r>
                        <a:rPr lang="en-US" sz="1300" kern="0">
                          <a:effectLst/>
                        </a:rPr>
                        <a:t>.</a:t>
                      </a:r>
                      <a:br>
                        <a:rPr lang="en-US" sz="1300" kern="0">
                          <a:effectLst/>
                        </a:rPr>
                      </a:br>
                      <a:r>
                        <a:rPr lang="en-US" sz="1300" kern="0">
                          <a:effectLst/>
                        </a:rPr>
                        <a:t>I don’t understand.</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95908043"/>
                  </a:ext>
                </a:extLst>
              </a:tr>
              <a:tr h="0">
                <a:tc>
                  <a:txBody>
                    <a:bodyPr/>
                    <a:lstStyle/>
                    <a:p>
                      <a:pPr algn="ctr">
                        <a:lnSpc>
                          <a:spcPct val="115000"/>
                        </a:lnSpc>
                        <a:spcAft>
                          <a:spcPts val="800"/>
                        </a:spcAft>
                        <a:buNone/>
                      </a:pPr>
                      <a:r>
                        <a:rPr lang="el-GR" sz="1300" kern="0">
                          <a:effectLst/>
                        </a:rPr>
                        <a:t>Μπορείς να εξηγήσεις;</a:t>
                      </a:r>
                      <a:br>
                        <a:rPr lang="el-GR" sz="1300" kern="0">
                          <a:effectLst/>
                        </a:rPr>
                      </a:br>
                      <a:r>
                        <a:rPr lang="el-GR" sz="1300" kern="0">
                          <a:effectLst/>
                        </a:rPr>
                        <a:t>Can you explain?</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Μπορείς να μου δείξεις;</a:t>
                      </a:r>
                      <a:br>
                        <a:rPr lang="el-GR" sz="1300" kern="0">
                          <a:effectLst/>
                        </a:rPr>
                      </a:br>
                      <a:r>
                        <a:rPr lang="el-GR" sz="1300" kern="0">
                          <a:effectLst/>
                        </a:rPr>
                        <a:t>Can you show me?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48025432"/>
                  </a:ext>
                </a:extLst>
              </a:tr>
              <a:tr h="0">
                <a:tc>
                  <a:txBody>
                    <a:bodyPr/>
                    <a:lstStyle/>
                    <a:p>
                      <a:pPr algn="ctr">
                        <a:lnSpc>
                          <a:spcPct val="115000"/>
                        </a:lnSpc>
                        <a:spcAft>
                          <a:spcPts val="800"/>
                        </a:spcAft>
                        <a:buNone/>
                      </a:pPr>
                      <a:r>
                        <a:rPr lang="el-GR" sz="1300" kern="0">
                          <a:effectLst/>
                        </a:rPr>
                        <a:t>Παράδειγμα;</a:t>
                      </a:r>
                      <a:br>
                        <a:rPr lang="el-GR" sz="1300" kern="0">
                          <a:effectLst/>
                        </a:rPr>
                      </a:br>
                      <a:r>
                        <a:rPr lang="el-GR" sz="1300" kern="0">
                          <a:effectLst/>
                        </a:rPr>
                        <a:t>Example?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a:effectLst/>
                        </a:rPr>
                        <a:t>Στα κινεζικά…</a:t>
                      </a:r>
                      <a:br>
                        <a:rPr lang="el-GR" sz="1300" kern="0">
                          <a:effectLst/>
                        </a:rPr>
                      </a:br>
                      <a:r>
                        <a:rPr lang="el-GR" sz="1300" kern="0">
                          <a:effectLst/>
                        </a:rPr>
                        <a:t>In Chinese…</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60153429"/>
                  </a:ext>
                </a:extLst>
              </a:tr>
              <a:tr h="0">
                <a:tc>
                  <a:txBody>
                    <a:bodyPr/>
                    <a:lstStyle/>
                    <a:p>
                      <a:pPr algn="ctr">
                        <a:lnSpc>
                          <a:spcPct val="115000"/>
                        </a:lnSpc>
                        <a:spcAft>
                          <a:spcPts val="800"/>
                        </a:spcAft>
                        <a:buNone/>
                      </a:pPr>
                      <a:r>
                        <a:rPr lang="el-GR" sz="1300" kern="0">
                          <a:effectLst/>
                        </a:rPr>
                        <a:t>Στα ελληνικά…</a:t>
                      </a:r>
                      <a:br>
                        <a:rPr lang="el-GR" sz="1300" kern="0">
                          <a:effectLst/>
                        </a:rPr>
                      </a:br>
                      <a:r>
                        <a:rPr lang="el-GR" sz="1300" kern="0">
                          <a:effectLst/>
                        </a:rPr>
                        <a:t>In Greek…</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el-GR" sz="1300" kern="0" dirty="0">
                          <a:effectLst/>
                        </a:rPr>
                        <a:t>Ίδιο / διαφορετικό</a:t>
                      </a:r>
                      <a:br>
                        <a:rPr lang="el-GR" sz="1300" kern="0" dirty="0">
                          <a:effectLst/>
                        </a:rPr>
                      </a:br>
                      <a:r>
                        <a:rPr lang="el-GR" sz="1300" kern="0" dirty="0" err="1">
                          <a:effectLst/>
                        </a:rPr>
                        <a:t>Same</a:t>
                      </a:r>
                      <a:r>
                        <a:rPr lang="el-GR" sz="1300" kern="0" dirty="0">
                          <a:effectLst/>
                        </a:rPr>
                        <a:t> / </a:t>
                      </a:r>
                      <a:r>
                        <a:rPr lang="el-GR" sz="1300" kern="0" dirty="0" err="1">
                          <a:effectLst/>
                        </a:rPr>
                        <a:t>different</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49425392"/>
                  </a:ext>
                </a:extLst>
              </a:tr>
            </a:tbl>
          </a:graphicData>
        </a:graphic>
      </p:graphicFrame>
      <p:sp>
        <p:nvSpPr>
          <p:cNvPr id="8" name="Τίτλος 7">
            <a:extLst>
              <a:ext uri="{FF2B5EF4-FFF2-40B4-BE49-F238E27FC236}">
                <a16:creationId xmlns:a16="http://schemas.microsoft.com/office/drawing/2014/main" id="{C4778B6C-3541-3C8A-097D-CCDC9235FF2D}"/>
              </a:ext>
            </a:extLst>
          </p:cNvPr>
          <p:cNvSpPr>
            <a:spLocks noGrp="1"/>
          </p:cNvSpPr>
          <p:nvPr>
            <p:ph type="title"/>
          </p:nvPr>
        </p:nvSpPr>
        <p:spPr/>
        <p:txBody>
          <a:bodyPr/>
          <a:lstStyle/>
          <a:p>
            <a:r>
              <a:rPr lang="en-US" dirty="0"/>
              <a:t>Language survival cards</a:t>
            </a:r>
            <a:endParaRPr lang="el-GR" dirty="0"/>
          </a:p>
        </p:txBody>
      </p:sp>
    </p:spTree>
    <p:extLst>
      <p:ext uri="{BB962C8B-B14F-4D97-AF65-F5344CB8AC3E}">
        <p14:creationId xmlns:p14="http://schemas.microsoft.com/office/powerpoint/2010/main" val="289099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A21757C5-6034-6D8B-0545-FD7E92FA8F34}"/>
              </a:ext>
            </a:extLst>
          </p:cNvPr>
          <p:cNvPicPr>
            <a:picLocks noChangeAspect="1"/>
          </p:cNvPicPr>
          <p:nvPr/>
        </p:nvPicPr>
        <p:blipFill>
          <a:blip r:embed="rId2"/>
          <a:stretch>
            <a:fillRect/>
          </a:stretch>
        </p:blipFill>
        <p:spPr>
          <a:xfrm>
            <a:off x="4035012" y="826106"/>
            <a:ext cx="4470318" cy="4608576"/>
          </a:xfrm>
          <a:prstGeom prst="rect">
            <a:avLst/>
          </a:prstGeom>
        </p:spPr>
      </p:pic>
      <p:sp>
        <p:nvSpPr>
          <p:cNvPr id="3" name="Ορθογώνιο 2">
            <a:extLst>
              <a:ext uri="{FF2B5EF4-FFF2-40B4-BE49-F238E27FC236}">
                <a16:creationId xmlns:a16="http://schemas.microsoft.com/office/drawing/2014/main" id="{96AB2762-B7CE-4505-6C9B-608692A820DC}"/>
              </a:ext>
            </a:extLst>
          </p:cNvPr>
          <p:cNvSpPr/>
          <p:nvPr/>
        </p:nvSpPr>
        <p:spPr>
          <a:xfrm>
            <a:off x="3145972" y="2754086"/>
            <a:ext cx="5976257" cy="2939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a:t>
            </a:r>
            <a:r>
              <a:rPr lang="en-US" dirty="0" err="1"/>
              <a:t>ma’ma</a:t>
            </a:r>
            <a:r>
              <a:rPr lang="en-US" dirty="0"/>
              <a:t>] [‘</a:t>
            </a:r>
            <a:r>
              <a:rPr lang="en-US" dirty="0" err="1"/>
              <a:t>mera</a:t>
            </a:r>
            <a:r>
              <a:rPr lang="en-US" dirty="0"/>
              <a:t>] [‘</a:t>
            </a:r>
            <a:r>
              <a:rPr lang="en-US" dirty="0" err="1"/>
              <a:t>mati</a:t>
            </a:r>
            <a:r>
              <a:rPr lang="en-US" dirty="0"/>
              <a:t>] [‘mono] [‘milo] [</a:t>
            </a:r>
            <a:r>
              <a:rPr lang="en-US" dirty="0" err="1"/>
              <a:t>mi’lo</a:t>
            </a:r>
            <a:r>
              <a:rPr lang="en-US" dirty="0"/>
              <a:t>]</a:t>
            </a:r>
            <a:endParaRPr lang="el-GR" dirty="0"/>
          </a:p>
        </p:txBody>
      </p:sp>
      <p:sp>
        <p:nvSpPr>
          <p:cNvPr id="4" name="Ορθογώνιο 3">
            <a:extLst>
              <a:ext uri="{FF2B5EF4-FFF2-40B4-BE49-F238E27FC236}">
                <a16:creationId xmlns:a16="http://schemas.microsoft.com/office/drawing/2014/main" id="{20AC27A4-D65D-4088-EC0D-6745E44E3181}"/>
              </a:ext>
            </a:extLst>
          </p:cNvPr>
          <p:cNvSpPr/>
          <p:nvPr/>
        </p:nvSpPr>
        <p:spPr>
          <a:xfrm>
            <a:off x="4158343" y="4724400"/>
            <a:ext cx="4180114"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Πες τις ίδιες λέξεις στα Κινέζικα. Χρησιμοποιείς τους ίδιους ήχους;</a:t>
            </a:r>
          </a:p>
        </p:txBody>
      </p:sp>
    </p:spTree>
    <p:extLst>
      <p:ext uri="{BB962C8B-B14F-4D97-AF65-F5344CB8AC3E}">
        <p14:creationId xmlns:p14="http://schemas.microsoft.com/office/powerpoint/2010/main" val="84232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1F905419-FEB5-2B2D-287D-DE03C27B94DB}"/>
              </a:ext>
            </a:extLst>
          </p:cNvPr>
          <p:cNvPicPr>
            <a:picLocks noChangeAspect="1"/>
          </p:cNvPicPr>
          <p:nvPr/>
        </p:nvPicPr>
        <p:blipFill>
          <a:blip r:embed="rId2"/>
          <a:stretch>
            <a:fillRect/>
          </a:stretch>
        </p:blipFill>
        <p:spPr>
          <a:xfrm>
            <a:off x="2832919" y="0"/>
            <a:ext cx="6526161" cy="6858000"/>
          </a:xfrm>
          <a:prstGeom prst="rect">
            <a:avLst/>
          </a:prstGeom>
        </p:spPr>
      </p:pic>
      <p:sp>
        <p:nvSpPr>
          <p:cNvPr id="3" name="Ορθογώνιο 2">
            <a:extLst>
              <a:ext uri="{FF2B5EF4-FFF2-40B4-BE49-F238E27FC236}">
                <a16:creationId xmlns:a16="http://schemas.microsoft.com/office/drawing/2014/main" id="{3AF7F8FD-653D-C4D8-77BB-AB991517C597}"/>
              </a:ext>
            </a:extLst>
          </p:cNvPr>
          <p:cNvSpPr/>
          <p:nvPr/>
        </p:nvSpPr>
        <p:spPr>
          <a:xfrm>
            <a:off x="5566229" y="5871028"/>
            <a:ext cx="3792851"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Βρες παρόμοιες λέξεις στα Κινέζικα. </a:t>
            </a:r>
          </a:p>
          <a:p>
            <a:pPr algn="ctr"/>
            <a:r>
              <a:rPr lang="el-GR" dirty="0"/>
              <a:t>Αποτελούνται από τα ίδια κομμάτια;</a:t>
            </a:r>
          </a:p>
        </p:txBody>
      </p:sp>
    </p:spTree>
    <p:extLst>
      <p:ext uri="{BB962C8B-B14F-4D97-AF65-F5344CB8AC3E}">
        <p14:creationId xmlns:p14="http://schemas.microsoft.com/office/powerpoint/2010/main" val="1592103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C0D5768D-18A7-0575-F96E-1A3B1B2874A0}"/>
              </a:ext>
            </a:extLst>
          </p:cNvPr>
          <p:cNvPicPr>
            <a:picLocks noChangeAspect="1"/>
          </p:cNvPicPr>
          <p:nvPr/>
        </p:nvPicPr>
        <p:blipFill>
          <a:blip r:embed="rId2"/>
          <a:stretch>
            <a:fillRect/>
          </a:stretch>
        </p:blipFill>
        <p:spPr>
          <a:xfrm>
            <a:off x="2862593" y="0"/>
            <a:ext cx="6466813" cy="6858000"/>
          </a:xfrm>
          <a:prstGeom prst="rect">
            <a:avLst/>
          </a:prstGeom>
        </p:spPr>
      </p:pic>
      <p:sp>
        <p:nvSpPr>
          <p:cNvPr id="4" name="Ορθογώνιο 3">
            <a:extLst>
              <a:ext uri="{FF2B5EF4-FFF2-40B4-BE49-F238E27FC236}">
                <a16:creationId xmlns:a16="http://schemas.microsoft.com/office/drawing/2014/main" id="{EA154B32-511F-4015-6ADA-F54EAA6E20E5}"/>
              </a:ext>
            </a:extLst>
          </p:cNvPr>
          <p:cNvSpPr/>
          <p:nvPr/>
        </p:nvSpPr>
        <p:spPr>
          <a:xfrm>
            <a:off x="4891493" y="4880428"/>
            <a:ext cx="4180114"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Πες την ίδια πρόταση στα Κινέζικα.</a:t>
            </a:r>
          </a:p>
          <a:p>
            <a:pPr algn="ctr"/>
            <a:r>
              <a:rPr lang="el-GR" dirty="0"/>
              <a:t>Ποιος αγαπάει ποιον;</a:t>
            </a:r>
          </a:p>
        </p:txBody>
      </p:sp>
    </p:spTree>
    <p:extLst>
      <p:ext uri="{BB962C8B-B14F-4D97-AF65-F5344CB8AC3E}">
        <p14:creationId xmlns:p14="http://schemas.microsoft.com/office/powerpoint/2010/main" val="3340133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C98FA431-AFB1-7741-66C9-CBE48BAFE11D}"/>
              </a:ext>
            </a:extLst>
          </p:cNvPr>
          <p:cNvPicPr>
            <a:picLocks noChangeAspect="1"/>
          </p:cNvPicPr>
          <p:nvPr/>
        </p:nvPicPr>
        <p:blipFill>
          <a:blip r:embed="rId2"/>
          <a:stretch>
            <a:fillRect/>
          </a:stretch>
        </p:blipFill>
        <p:spPr>
          <a:xfrm>
            <a:off x="2705990" y="-134912"/>
            <a:ext cx="6420255" cy="6858000"/>
          </a:xfrm>
          <a:prstGeom prst="rect">
            <a:avLst/>
          </a:prstGeom>
        </p:spPr>
      </p:pic>
      <p:sp>
        <p:nvSpPr>
          <p:cNvPr id="3" name="Ορθογώνιο 2">
            <a:extLst>
              <a:ext uri="{FF2B5EF4-FFF2-40B4-BE49-F238E27FC236}">
                <a16:creationId xmlns:a16="http://schemas.microsoft.com/office/drawing/2014/main" id="{978A7C03-E9E2-3991-DD84-7D7F332B1833}"/>
              </a:ext>
            </a:extLst>
          </p:cNvPr>
          <p:cNvSpPr/>
          <p:nvPr/>
        </p:nvSpPr>
        <p:spPr>
          <a:xfrm>
            <a:off x="4946131" y="6070540"/>
            <a:ext cx="4180114" cy="7511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Μπορείς να πεις το ίδιο και στα Κινέζικα;</a:t>
            </a:r>
          </a:p>
        </p:txBody>
      </p:sp>
    </p:spTree>
    <p:extLst>
      <p:ext uri="{BB962C8B-B14F-4D97-AF65-F5344CB8AC3E}">
        <p14:creationId xmlns:p14="http://schemas.microsoft.com/office/powerpoint/2010/main" val="420879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8908BCB9-08CE-2177-DB08-A0E1583FD105}"/>
              </a:ext>
            </a:extLst>
          </p:cNvPr>
          <p:cNvPicPr>
            <a:picLocks noChangeAspect="1"/>
          </p:cNvPicPr>
          <p:nvPr/>
        </p:nvPicPr>
        <p:blipFill>
          <a:blip r:embed="rId2"/>
          <a:stretch>
            <a:fillRect/>
          </a:stretch>
        </p:blipFill>
        <p:spPr>
          <a:xfrm>
            <a:off x="984439" y="2081861"/>
            <a:ext cx="4789827" cy="2694276"/>
          </a:xfrm>
          <a:prstGeom prst="rect">
            <a:avLst/>
          </a:prstGeom>
        </p:spPr>
      </p:pic>
      <p:cxnSp>
        <p:nvCxnSpPr>
          <p:cNvPr id="8" name="Straight Connector 7">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Εικόνα 2">
            <a:extLst>
              <a:ext uri="{FF2B5EF4-FFF2-40B4-BE49-F238E27FC236}">
                <a16:creationId xmlns:a16="http://schemas.microsoft.com/office/drawing/2014/main" id="{59E4336C-63C9-E044-A78B-6AD9D8805596}"/>
              </a:ext>
            </a:extLst>
          </p:cNvPr>
          <p:cNvPicPr>
            <a:picLocks noChangeAspect="1"/>
          </p:cNvPicPr>
          <p:nvPr/>
        </p:nvPicPr>
        <p:blipFill>
          <a:blip r:embed="rId3"/>
          <a:stretch>
            <a:fillRect/>
          </a:stretch>
        </p:blipFill>
        <p:spPr>
          <a:xfrm>
            <a:off x="6417734" y="2079153"/>
            <a:ext cx="4799456" cy="2699692"/>
          </a:xfrm>
          <a:prstGeom prst="rect">
            <a:avLst/>
          </a:prstGeom>
        </p:spPr>
      </p:pic>
    </p:spTree>
    <p:extLst>
      <p:ext uri="{BB962C8B-B14F-4D97-AF65-F5344CB8AC3E}">
        <p14:creationId xmlns:p14="http://schemas.microsoft.com/office/powerpoint/2010/main" val="564018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9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DFFBEB86-08E8-7777-7B4F-59DB8E4F7FDF}"/>
              </a:ext>
            </a:extLst>
          </p:cNvPr>
          <p:cNvPicPr>
            <a:picLocks noChangeAspect="1"/>
          </p:cNvPicPr>
          <p:nvPr/>
        </p:nvPicPr>
        <p:blipFill>
          <a:blip r:embed="rId2"/>
          <a:stretch>
            <a:fillRect/>
          </a:stretch>
        </p:blipFill>
        <p:spPr>
          <a:xfrm>
            <a:off x="3889645" y="1124712"/>
            <a:ext cx="4412710" cy="4608576"/>
          </a:xfrm>
          <a:prstGeom prst="rect">
            <a:avLst/>
          </a:prstGeom>
        </p:spPr>
      </p:pic>
    </p:spTree>
    <p:extLst>
      <p:ext uri="{BB962C8B-B14F-4D97-AF65-F5344CB8AC3E}">
        <p14:creationId xmlns:p14="http://schemas.microsoft.com/office/powerpoint/2010/main" val="3675330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6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97670F70-7ADE-3AEA-83F9-47E43770BA5C}"/>
              </a:ext>
            </a:extLst>
          </p:cNvPr>
          <p:cNvPicPr>
            <a:picLocks noChangeAspect="1"/>
          </p:cNvPicPr>
          <p:nvPr/>
        </p:nvPicPr>
        <p:blipFill>
          <a:blip r:embed="rId2"/>
          <a:stretch>
            <a:fillRect/>
          </a:stretch>
        </p:blipFill>
        <p:spPr>
          <a:xfrm>
            <a:off x="3837798" y="1124712"/>
            <a:ext cx="4516403" cy="4608576"/>
          </a:xfrm>
          <a:prstGeom prst="rect">
            <a:avLst/>
          </a:prstGeom>
        </p:spPr>
      </p:pic>
    </p:spTree>
    <p:extLst>
      <p:ext uri="{BB962C8B-B14F-4D97-AF65-F5344CB8AC3E}">
        <p14:creationId xmlns:p14="http://schemas.microsoft.com/office/powerpoint/2010/main" val="2248629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375E1CA-C05B-9F07-ED01-627B266CE87F}"/>
              </a:ext>
            </a:extLst>
          </p:cNvPr>
          <p:cNvPicPr>
            <a:picLocks noChangeAspect="1"/>
          </p:cNvPicPr>
          <p:nvPr/>
        </p:nvPicPr>
        <p:blipFill>
          <a:blip r:embed="rId2"/>
          <a:stretch>
            <a:fillRect/>
          </a:stretch>
        </p:blipFill>
        <p:spPr>
          <a:xfrm>
            <a:off x="984439" y="2081861"/>
            <a:ext cx="4789827" cy="2694276"/>
          </a:xfrm>
          <a:prstGeom prst="rect">
            <a:avLst/>
          </a:prstGeom>
        </p:spPr>
      </p:pic>
      <p:cxnSp>
        <p:nvCxnSpPr>
          <p:cNvPr id="8" name="Straight Connector 7">
            <a:extLst>
              <a:ext uri="{FF2B5EF4-FFF2-40B4-BE49-F238E27FC236}">
                <a16:creationId xmlns:a16="http://schemas.microsoft.com/office/drawing/2014/main" id="{516F97B9-23C6-4EF1-AED7-D5E3C26A64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096000" y="1142999"/>
            <a:ext cx="0" cy="4572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Εικόνα 1">
            <a:extLst>
              <a:ext uri="{FF2B5EF4-FFF2-40B4-BE49-F238E27FC236}">
                <a16:creationId xmlns:a16="http://schemas.microsoft.com/office/drawing/2014/main" id="{EE0E398F-72CA-12A6-F560-81239DBF1CCD}"/>
              </a:ext>
            </a:extLst>
          </p:cNvPr>
          <p:cNvPicPr>
            <a:picLocks noChangeAspect="1"/>
          </p:cNvPicPr>
          <p:nvPr/>
        </p:nvPicPr>
        <p:blipFill>
          <a:blip r:embed="rId3"/>
          <a:stretch>
            <a:fillRect/>
          </a:stretch>
        </p:blipFill>
        <p:spPr>
          <a:xfrm>
            <a:off x="6417734" y="2079153"/>
            <a:ext cx="4799456" cy="2699692"/>
          </a:xfrm>
          <a:prstGeom prst="rect">
            <a:avLst/>
          </a:prstGeom>
        </p:spPr>
      </p:pic>
    </p:spTree>
    <p:extLst>
      <p:ext uri="{BB962C8B-B14F-4D97-AF65-F5344CB8AC3E}">
        <p14:creationId xmlns:p14="http://schemas.microsoft.com/office/powerpoint/2010/main" val="2787010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Τι παρατηρήσαμε;</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100–120΄</a:t>
            </a:r>
          </a:p>
        </p:txBody>
      </p:sp>
      <p:sp>
        <p:nvSpPr>
          <p:cNvPr id="5" name="TextBox 4"/>
          <p:cNvSpPr txBox="1"/>
          <p:nvPr/>
        </p:nvSpPr>
        <p:spPr>
          <a:xfrm>
            <a:off x="10972800" y="6400800"/>
            <a:ext cx="457200" cy="228600"/>
          </a:xfrm>
          <a:prstGeom prst="rect">
            <a:avLst/>
          </a:prstGeom>
          <a:noFill/>
        </p:spPr>
        <p:txBody>
          <a:bodyPr wrap="square">
            <a:spAutoFit/>
          </a:bodyPr>
          <a:lstStyle/>
          <a:p>
            <a:r>
              <a:t>17</a:t>
            </a:r>
          </a:p>
        </p:txBody>
      </p:sp>
      <p:graphicFrame>
        <p:nvGraphicFramePr>
          <p:cNvPr id="7" name="TextBox 2">
            <a:extLst>
              <a:ext uri="{FF2B5EF4-FFF2-40B4-BE49-F238E27FC236}">
                <a16:creationId xmlns:a16="http://schemas.microsoft.com/office/drawing/2014/main" id="{A142F1A7-9C99-BEDA-374C-AA2F83E57B75}"/>
              </a:ext>
            </a:extLst>
          </p:cNvPr>
          <p:cNvGraphicFramePr/>
          <p:nvPr/>
        </p:nvGraphicFramePr>
        <p:xfrm>
          <a:off x="822960" y="1828800"/>
          <a:ext cx="1042416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Οι ερωτήσεις μας έχουν ονόματα</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100–120΄</a:t>
            </a:r>
          </a:p>
        </p:txBody>
      </p:sp>
      <p:sp>
        <p:nvSpPr>
          <p:cNvPr id="5" name="TextBox 4"/>
          <p:cNvSpPr txBox="1"/>
          <p:nvPr/>
        </p:nvSpPr>
        <p:spPr>
          <a:xfrm>
            <a:off x="10972800" y="6400800"/>
            <a:ext cx="457200" cy="228600"/>
          </a:xfrm>
          <a:prstGeom prst="rect">
            <a:avLst/>
          </a:prstGeom>
          <a:noFill/>
        </p:spPr>
        <p:txBody>
          <a:bodyPr wrap="square">
            <a:spAutoFit/>
          </a:bodyPr>
          <a:lstStyle/>
          <a:p>
            <a:r>
              <a:t>18</a:t>
            </a:r>
          </a:p>
        </p:txBody>
      </p:sp>
      <p:graphicFrame>
        <p:nvGraphicFramePr>
          <p:cNvPr id="7" name="TextBox 2">
            <a:extLst>
              <a:ext uri="{FF2B5EF4-FFF2-40B4-BE49-F238E27FC236}">
                <a16:creationId xmlns:a16="http://schemas.microsoft.com/office/drawing/2014/main" id="{FC797048-A96D-D81B-C890-11AEFF64B2AF}"/>
              </a:ext>
            </a:extLst>
          </p:cNvPr>
          <p:cNvGraphicFramePr/>
          <p:nvPr/>
        </p:nvGraphicFramePr>
        <p:xfrm>
          <a:off x="822960" y="1828800"/>
          <a:ext cx="1042416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041AB2-A9B4-4D3F-B120-38E7860A8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334" y="804334"/>
            <a:ext cx="10583332" cy="5249332"/>
          </a:xfrm>
          <a:prstGeom prst="rect">
            <a:avLst/>
          </a:prstGeom>
          <a:solidFill>
            <a:srgbClr val="FFFFFF"/>
          </a:solidFill>
          <a:ln w="190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Πίνακας 1">
            <a:extLst>
              <a:ext uri="{FF2B5EF4-FFF2-40B4-BE49-F238E27FC236}">
                <a16:creationId xmlns:a16="http://schemas.microsoft.com/office/drawing/2014/main" id="{0CBBE8FE-A98E-0340-CB4E-3E9875EE8622}"/>
              </a:ext>
            </a:extLst>
          </p:cNvPr>
          <p:cNvGraphicFramePr>
            <a:graphicFrameLocks noGrp="1"/>
          </p:cNvGraphicFramePr>
          <p:nvPr>
            <p:extLst>
              <p:ext uri="{D42A27DB-BD31-4B8C-83A1-F6EECF244321}">
                <p14:modId xmlns:p14="http://schemas.microsoft.com/office/powerpoint/2010/main" val="1218777995"/>
              </p:ext>
            </p:extLst>
          </p:nvPr>
        </p:nvGraphicFramePr>
        <p:xfrm>
          <a:off x="1588133" y="1124712"/>
          <a:ext cx="9015735" cy="4608579"/>
        </p:xfrm>
        <a:graphic>
          <a:graphicData uri="http://schemas.openxmlformats.org/drawingml/2006/table">
            <a:tbl>
              <a:tblPr/>
              <a:tblGrid>
                <a:gridCol w="2002094">
                  <a:extLst>
                    <a:ext uri="{9D8B030D-6E8A-4147-A177-3AD203B41FA5}">
                      <a16:colId xmlns:a16="http://schemas.microsoft.com/office/drawing/2014/main" val="2531508457"/>
                    </a:ext>
                  </a:extLst>
                </a:gridCol>
                <a:gridCol w="3497606">
                  <a:extLst>
                    <a:ext uri="{9D8B030D-6E8A-4147-A177-3AD203B41FA5}">
                      <a16:colId xmlns:a16="http://schemas.microsoft.com/office/drawing/2014/main" val="3184594011"/>
                    </a:ext>
                  </a:extLst>
                </a:gridCol>
                <a:gridCol w="3516035">
                  <a:extLst>
                    <a:ext uri="{9D8B030D-6E8A-4147-A177-3AD203B41FA5}">
                      <a16:colId xmlns:a16="http://schemas.microsoft.com/office/drawing/2014/main" val="1551931611"/>
                    </a:ext>
                  </a:extLst>
                </a:gridCol>
              </a:tblGrid>
              <a:tr h="284800">
                <a:tc>
                  <a:txBody>
                    <a:bodyPr/>
                    <a:lstStyle/>
                    <a:p>
                      <a:pPr algn="l" fontAlgn="ctr">
                        <a:buNone/>
                      </a:pPr>
                      <a:endParaRPr lang="el-GR" sz="1300" b="0" i="0" u="none" strike="noStrike" dirty="0">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endParaRPr lang="el-GR" sz="1300" b="0" i="0" u="none" strike="noStrike" dirty="0">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endParaRPr lang="el-GR" sz="1300" b="0" i="0" u="none" strike="noStrike" dirty="0">
                        <a:effectLst/>
                        <a:latin typeface="Arial" panose="020B0604020202020204" pitchFamily="34" charset="0"/>
                      </a:endParaRPr>
                    </a:p>
                  </a:txBody>
                  <a:tcPr marL="64727" marR="64727" marT="32364" marB="32364" anchor="ctr">
                    <a:lnL>
                      <a:noFill/>
                    </a:lnL>
                    <a:lnR>
                      <a:noFill/>
                    </a:lnR>
                    <a:lnT>
                      <a:noFill/>
                    </a:lnT>
                    <a:lnB>
                      <a:noFill/>
                    </a:lnB>
                    <a:noFill/>
                  </a:tcPr>
                </a:tc>
                <a:extLst>
                  <a:ext uri="{0D108BD9-81ED-4DB2-BD59-A6C34878D82A}">
                    <a16:rowId xmlns:a16="http://schemas.microsoft.com/office/drawing/2014/main" val="2911330334"/>
                  </a:ext>
                </a:extLst>
              </a:tr>
              <a:tr h="673163">
                <a:tc>
                  <a:txBody>
                    <a:bodyPr/>
                    <a:lstStyle/>
                    <a:p>
                      <a:pPr algn="l" fontAlgn="ctr">
                        <a:buNone/>
                      </a:pPr>
                      <a:r>
                        <a:rPr lang="el-GR" sz="1300" b="1" i="0" u="none" strike="noStrike" dirty="0">
                          <a:solidFill>
                            <a:srgbClr val="FF0000"/>
                          </a:solidFill>
                          <a:effectLst/>
                          <a:latin typeface="Arial" panose="020B0604020202020204" pitchFamily="34" charset="0"/>
                        </a:rPr>
                        <a:t>Φωνητική / Φωνολογία</a:t>
                      </a:r>
                      <a:endParaRPr lang="el-GR" sz="1300" b="0" i="0" u="none" strike="noStrike" dirty="0">
                        <a:solidFill>
                          <a:srgbClr val="FF000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«Τι ακούσαμε; Μπορεί ένας διαφορετικός ήχος να αλλάξει αυτό που καταλαβαίνουμε;»</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«Η φωνητική εξετάζει τους ήχους της ομιλίας. Η φωνολογία εξετάζει πώς οργανώνονται και λειτουργούν οι ήχοι σε μια γλώσσα.»</a:t>
                      </a:r>
                    </a:p>
                  </a:txBody>
                  <a:tcPr marL="64727" marR="64727" marT="32364" marB="32364" anchor="ctr">
                    <a:lnL>
                      <a:noFill/>
                    </a:lnL>
                    <a:lnR>
                      <a:noFill/>
                    </a:lnR>
                    <a:lnT>
                      <a:noFill/>
                    </a:lnT>
                    <a:lnB>
                      <a:noFill/>
                    </a:lnB>
                    <a:noFill/>
                  </a:tcPr>
                </a:tc>
                <a:extLst>
                  <a:ext uri="{0D108BD9-81ED-4DB2-BD59-A6C34878D82A}">
                    <a16:rowId xmlns:a16="http://schemas.microsoft.com/office/drawing/2014/main" val="567196601"/>
                  </a:ext>
                </a:extLst>
              </a:tr>
              <a:tr h="673163">
                <a:tc>
                  <a:txBody>
                    <a:bodyPr/>
                    <a:lstStyle/>
                    <a:p>
                      <a:pPr algn="l" fontAlgn="ctr">
                        <a:buNone/>
                      </a:pPr>
                      <a:r>
                        <a:rPr lang="el-GR" sz="1300" b="1" i="0" u="none" strike="noStrike" dirty="0">
                          <a:solidFill>
                            <a:srgbClr val="FFC000"/>
                          </a:solidFill>
                          <a:effectLst/>
                          <a:latin typeface="Arial" panose="020B0604020202020204" pitchFamily="34" charset="0"/>
                        </a:rPr>
                        <a:t>Μορφολογία</a:t>
                      </a:r>
                      <a:endParaRPr lang="el-GR" sz="1300" b="0" i="0" u="none" strike="noStrike" dirty="0">
                        <a:solidFill>
                          <a:srgbClr val="FFC00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«Μπορούμε να αλλάξουμε κάτι μέσα σε μια λέξη και να αλλάξει η σημασία ή η γραμματική της πληροφορία;»</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«Μελετάμε τη δομή των λέξεων και τα κομμάτια από τα οποία σχηματίζονται.»</a:t>
                      </a:r>
                    </a:p>
                  </a:txBody>
                  <a:tcPr marL="64727" marR="64727" marT="32364" marB="32364" anchor="ctr">
                    <a:lnL>
                      <a:noFill/>
                    </a:lnL>
                    <a:lnR>
                      <a:noFill/>
                    </a:lnR>
                    <a:lnT>
                      <a:noFill/>
                    </a:lnT>
                    <a:lnB>
                      <a:noFill/>
                    </a:lnB>
                    <a:noFill/>
                  </a:tcPr>
                </a:tc>
                <a:extLst>
                  <a:ext uri="{0D108BD9-81ED-4DB2-BD59-A6C34878D82A}">
                    <a16:rowId xmlns:a16="http://schemas.microsoft.com/office/drawing/2014/main" val="2012694215"/>
                  </a:ext>
                </a:extLst>
              </a:tr>
              <a:tr h="478982">
                <a:tc>
                  <a:txBody>
                    <a:bodyPr/>
                    <a:lstStyle/>
                    <a:p>
                      <a:pPr algn="l" fontAlgn="ctr">
                        <a:buNone/>
                      </a:pPr>
                      <a:r>
                        <a:rPr lang="el-GR" sz="1300" b="1" i="0" u="none" strike="noStrike" dirty="0">
                          <a:solidFill>
                            <a:srgbClr val="C00000"/>
                          </a:solidFill>
                          <a:effectLst/>
                          <a:latin typeface="Arial" panose="020B0604020202020204" pitchFamily="34" charset="0"/>
                        </a:rPr>
                        <a:t>Σύνταξη</a:t>
                      </a:r>
                      <a:endParaRPr lang="el-GR" sz="1300" b="0" i="0" u="none" strike="noStrike" dirty="0">
                        <a:solidFill>
                          <a:srgbClr val="C0000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«Αρκεί να ξέρουμε τις λέξεις ή έχει σημασία πώς συνδέονται στην πρόταση;»</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«Η σύνταξη εξετάζει πώς συνδυάζονται οι λέξεις σε μεγαλύτερες δομές.»</a:t>
                      </a:r>
                    </a:p>
                  </a:txBody>
                  <a:tcPr marL="64727" marR="64727" marT="32364" marB="32364" anchor="ctr">
                    <a:lnL>
                      <a:noFill/>
                    </a:lnL>
                    <a:lnR>
                      <a:noFill/>
                    </a:lnR>
                    <a:lnT>
                      <a:noFill/>
                    </a:lnT>
                    <a:lnB>
                      <a:noFill/>
                    </a:lnB>
                    <a:noFill/>
                  </a:tcPr>
                </a:tc>
                <a:extLst>
                  <a:ext uri="{0D108BD9-81ED-4DB2-BD59-A6C34878D82A}">
                    <a16:rowId xmlns:a16="http://schemas.microsoft.com/office/drawing/2014/main" val="2386287628"/>
                  </a:ext>
                </a:extLst>
              </a:tr>
              <a:tr h="478982">
                <a:tc>
                  <a:txBody>
                    <a:bodyPr/>
                    <a:lstStyle/>
                    <a:p>
                      <a:pPr algn="l" fontAlgn="ctr">
                        <a:buNone/>
                      </a:pPr>
                      <a:r>
                        <a:rPr lang="el-GR" sz="1300" b="1" i="0" u="none" strike="noStrike" dirty="0">
                          <a:solidFill>
                            <a:srgbClr val="92D050"/>
                          </a:solidFill>
                          <a:effectLst/>
                          <a:latin typeface="Arial" panose="020B0604020202020204" pitchFamily="34" charset="0"/>
                        </a:rPr>
                        <a:t>Σημασιολογία</a:t>
                      </a:r>
                      <a:endParaRPr lang="el-GR" sz="1300" b="0" i="0" u="none" strike="noStrike" dirty="0">
                        <a:solidFill>
                          <a:srgbClr val="92D05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«Τι μπορεί να σημαίνει μια λέξη ή μια πρόταση;»</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«Εξετάζουμε τη σημασία που προκύπτει από τις γλωσσικές εκφράσεις.»</a:t>
                      </a:r>
                    </a:p>
                  </a:txBody>
                  <a:tcPr marL="64727" marR="64727" marT="32364" marB="32364" anchor="ctr">
                    <a:lnL>
                      <a:noFill/>
                    </a:lnL>
                    <a:lnR>
                      <a:noFill/>
                    </a:lnR>
                    <a:lnT>
                      <a:noFill/>
                    </a:lnT>
                    <a:lnB>
                      <a:noFill/>
                    </a:lnB>
                    <a:noFill/>
                  </a:tcPr>
                </a:tc>
                <a:extLst>
                  <a:ext uri="{0D108BD9-81ED-4DB2-BD59-A6C34878D82A}">
                    <a16:rowId xmlns:a16="http://schemas.microsoft.com/office/drawing/2014/main" val="2764105408"/>
                  </a:ext>
                </a:extLst>
              </a:tr>
              <a:tr h="673163">
                <a:tc>
                  <a:txBody>
                    <a:bodyPr/>
                    <a:lstStyle/>
                    <a:p>
                      <a:pPr algn="l" fontAlgn="ctr">
                        <a:buNone/>
                      </a:pPr>
                      <a:r>
                        <a:rPr lang="el-GR" sz="1300" b="1" i="0" u="none" strike="noStrike" dirty="0">
                          <a:solidFill>
                            <a:srgbClr val="00B050"/>
                          </a:solidFill>
                          <a:effectLst/>
                          <a:latin typeface="Arial" panose="020B0604020202020204" pitchFamily="34" charset="0"/>
                        </a:rPr>
                        <a:t>Πραγματολογία</a:t>
                      </a:r>
                      <a:endParaRPr lang="el-GR" sz="1300" b="0" i="0" u="none" strike="noStrike" dirty="0">
                        <a:solidFill>
                          <a:srgbClr val="00B05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«Αν πω την ίδια φράση σε άλλη περίσταση, θα καταλάβετε το ίδιο;»</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«Εξετάζουμε πώς η περίσταση, ο ομιλητής και ο ακροατής συμβάλλουν σε αυτό που εννοούμε.»</a:t>
                      </a:r>
                    </a:p>
                  </a:txBody>
                  <a:tcPr marL="64727" marR="64727" marT="32364" marB="32364" anchor="ctr">
                    <a:lnL>
                      <a:noFill/>
                    </a:lnL>
                    <a:lnR>
                      <a:noFill/>
                    </a:lnR>
                    <a:lnT>
                      <a:noFill/>
                    </a:lnT>
                    <a:lnB>
                      <a:noFill/>
                    </a:lnB>
                    <a:noFill/>
                  </a:tcPr>
                </a:tc>
                <a:extLst>
                  <a:ext uri="{0D108BD9-81ED-4DB2-BD59-A6C34878D82A}">
                    <a16:rowId xmlns:a16="http://schemas.microsoft.com/office/drawing/2014/main" val="1523033868"/>
                  </a:ext>
                </a:extLst>
              </a:tr>
              <a:tr h="673163">
                <a:tc>
                  <a:txBody>
                    <a:bodyPr/>
                    <a:lstStyle/>
                    <a:p>
                      <a:pPr algn="l" fontAlgn="ctr">
                        <a:buNone/>
                      </a:pPr>
                      <a:r>
                        <a:rPr lang="el-GR" sz="1300" b="1" i="0" u="none" strike="noStrike" dirty="0">
                          <a:solidFill>
                            <a:srgbClr val="00B0F0"/>
                          </a:solidFill>
                          <a:effectLst/>
                          <a:latin typeface="Arial" panose="020B0604020202020204" pitchFamily="34" charset="0"/>
                        </a:rPr>
                        <a:t>Κοινωνιογλωσσολογία</a:t>
                      </a:r>
                      <a:endParaRPr lang="el-GR" sz="1300" b="0" i="0" u="none" strike="noStrike" dirty="0">
                        <a:solidFill>
                          <a:srgbClr val="00B0F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«Μιλάμε όλοι με τον ίδιο τρόπο, σε κάθε ομάδα και σε κάθε περίσταση;»</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«Μελετάμε τη γλώσσα σε σχέση με τους ανθρώπους, τις κοινωνικές ομάδες και τις γλωσσικές επιλογές τους.»</a:t>
                      </a:r>
                    </a:p>
                  </a:txBody>
                  <a:tcPr marL="64727" marR="64727" marT="32364" marB="32364" anchor="ctr">
                    <a:lnL>
                      <a:noFill/>
                    </a:lnL>
                    <a:lnR>
                      <a:noFill/>
                    </a:lnR>
                    <a:lnT>
                      <a:noFill/>
                    </a:lnT>
                    <a:lnB>
                      <a:noFill/>
                    </a:lnB>
                    <a:noFill/>
                  </a:tcPr>
                </a:tc>
                <a:extLst>
                  <a:ext uri="{0D108BD9-81ED-4DB2-BD59-A6C34878D82A}">
                    <a16:rowId xmlns:a16="http://schemas.microsoft.com/office/drawing/2014/main" val="3281153794"/>
                  </a:ext>
                </a:extLst>
              </a:tr>
              <a:tr h="673163">
                <a:tc>
                  <a:txBody>
                    <a:bodyPr/>
                    <a:lstStyle/>
                    <a:p>
                      <a:pPr algn="l" fontAlgn="ctr">
                        <a:buNone/>
                      </a:pPr>
                      <a:r>
                        <a:rPr lang="el-GR" sz="1300" b="1" i="0" u="none" strike="noStrike" dirty="0">
                          <a:solidFill>
                            <a:srgbClr val="002060"/>
                          </a:solidFill>
                          <a:effectLst/>
                          <a:latin typeface="Arial" panose="020B0604020202020204" pitchFamily="34" charset="0"/>
                        </a:rPr>
                        <a:t>Ψυχογλωσσολογία</a:t>
                      </a:r>
                      <a:endParaRPr lang="el-GR" sz="1300" b="0" i="0" u="none" strike="noStrike" dirty="0">
                        <a:solidFill>
                          <a:srgbClr val="002060"/>
                        </a:solidFill>
                        <a:effectLst/>
                        <a:latin typeface="Arial" panose="020B0604020202020204" pitchFamily="34" charset="0"/>
                      </a:endParaRPr>
                    </a:p>
                  </a:txBody>
                  <a:tcPr marL="64727" marR="64727" marT="32364" marB="32364" anchor="ctr">
                    <a:lnL>
                      <a:noFill/>
                    </a:lnL>
                    <a:lnR>
                      <a:noFill/>
                    </a:lnR>
                    <a:lnT>
                      <a:noFill/>
                    </a:lnT>
                    <a:lnB>
                      <a:noFill/>
                    </a:lnB>
                    <a:noFill/>
                  </a:tcPr>
                </a:tc>
                <a:tc>
                  <a:txBody>
                    <a:bodyPr/>
                    <a:lstStyle/>
                    <a:p>
                      <a:pPr algn="l" fontAlgn="ctr">
                        <a:buNone/>
                      </a:pPr>
                      <a:r>
                        <a:rPr lang="el-GR" sz="1300" b="0" i="0" u="none" strike="noStrike">
                          <a:effectLst/>
                          <a:latin typeface="Arial" panose="020B0604020202020204" pitchFamily="34" charset="0"/>
                        </a:rPr>
                        <a:t>«Πώς καταλαβαίνουμε μια πρόταση καθώς την ακούμε ή τη διαβάζουμε;»</a:t>
                      </a:r>
                    </a:p>
                  </a:txBody>
                  <a:tcPr marL="64727" marR="64727" marT="32364" marB="32364" anchor="ctr">
                    <a:lnL>
                      <a:noFill/>
                    </a:lnL>
                    <a:lnR>
                      <a:noFill/>
                    </a:lnR>
                    <a:lnT>
                      <a:noFill/>
                    </a:lnT>
                    <a:lnB>
                      <a:noFill/>
                    </a:lnB>
                    <a:noFill/>
                  </a:tcPr>
                </a:tc>
                <a:tc>
                  <a:txBody>
                    <a:bodyPr/>
                    <a:lstStyle/>
                    <a:p>
                      <a:pPr algn="l" fontAlgn="ctr">
                        <a:buNone/>
                      </a:pPr>
                      <a:r>
                        <a:rPr lang="el-GR" sz="1300" b="0" i="0" u="none" strike="noStrike" dirty="0">
                          <a:effectLst/>
                          <a:latin typeface="Arial" panose="020B0604020202020204" pitchFamily="34" charset="0"/>
                        </a:rPr>
                        <a:t>«Μελετάμε τις νοητικές διαδικασίες που εμπλέκονται στην κατανόηση και την παραγωγή της γλώσσας.»</a:t>
                      </a:r>
                    </a:p>
                  </a:txBody>
                  <a:tcPr marL="64727" marR="64727" marT="32364" marB="32364" anchor="ctr">
                    <a:lnL>
                      <a:noFill/>
                    </a:lnL>
                    <a:lnR>
                      <a:noFill/>
                    </a:lnR>
                    <a:lnT>
                      <a:noFill/>
                    </a:lnT>
                    <a:lnB>
                      <a:noFill/>
                    </a:lnB>
                    <a:noFill/>
                  </a:tcPr>
                </a:tc>
                <a:extLst>
                  <a:ext uri="{0D108BD9-81ED-4DB2-BD59-A6C34878D82A}">
                    <a16:rowId xmlns:a16="http://schemas.microsoft.com/office/drawing/2014/main" val="2594065387"/>
                  </a:ext>
                </a:extLst>
              </a:tr>
            </a:tbl>
          </a:graphicData>
        </a:graphic>
      </p:graphicFrame>
      <p:sp>
        <p:nvSpPr>
          <p:cNvPr id="4" name="TextBox 3">
            <a:extLst>
              <a:ext uri="{FF2B5EF4-FFF2-40B4-BE49-F238E27FC236}">
                <a16:creationId xmlns:a16="http://schemas.microsoft.com/office/drawing/2014/main" id="{F1ED972E-8C84-E1F3-7B14-6F64AA85356E}"/>
              </a:ext>
            </a:extLst>
          </p:cNvPr>
          <p:cNvSpPr txBox="1"/>
          <p:nvPr/>
        </p:nvSpPr>
        <p:spPr>
          <a:xfrm>
            <a:off x="3951513" y="274813"/>
            <a:ext cx="3058338" cy="369332"/>
          </a:xfrm>
          <a:prstGeom prst="rect">
            <a:avLst/>
          </a:prstGeom>
          <a:noFill/>
        </p:spPr>
        <p:txBody>
          <a:bodyPr wrap="none" rtlCol="0">
            <a:spAutoFit/>
          </a:bodyPr>
          <a:lstStyle/>
          <a:p>
            <a:r>
              <a:rPr lang="el-GR" dirty="0"/>
              <a:t>Τι μελετά ένας Γλωσσολόγος;</a:t>
            </a:r>
          </a:p>
        </p:txBody>
      </p:sp>
    </p:spTree>
    <p:extLst>
      <p:ext uri="{BB962C8B-B14F-4D97-AF65-F5344CB8AC3E}">
        <p14:creationId xmlns:p14="http://schemas.microsoft.com/office/powerpoint/2010/main" val="3400822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AC38C0-6520-63EB-BBD3-2B8F59E8D015}"/>
              </a:ext>
            </a:extLst>
          </p:cNvPr>
          <p:cNvSpPr txBox="1"/>
          <p:nvPr/>
        </p:nvSpPr>
        <p:spPr>
          <a:xfrm>
            <a:off x="1316984" y="1283546"/>
            <a:ext cx="5715917" cy="3914063"/>
          </a:xfrm>
          <a:prstGeom prst="rect">
            <a:avLst/>
          </a:prstGeom>
        </p:spPr>
        <p:txBody>
          <a:bodyPr vert="horz" lIns="91440" tIns="45720" rIns="91440" bIns="45720" rtlCol="0" anchor="ctr">
            <a:normAutofit/>
          </a:bodyPr>
          <a:lstStyle/>
          <a:p>
            <a:pPr indent="-228600" defTabSz="914400">
              <a:spcBef>
                <a:spcPts val="1000"/>
              </a:spcBef>
              <a:buClr>
                <a:schemeClr val="accent2"/>
              </a:buClr>
              <a:buFont typeface="Arial" panose="020B0604020202020204" pitchFamily="34" charset="0"/>
              <a:buChar char="•"/>
            </a:pPr>
            <a:r>
              <a:rPr lang="en-US" dirty="0">
                <a:solidFill>
                  <a:srgbClr val="404040"/>
                </a:solidFill>
              </a:rPr>
              <a:t>«</a:t>
            </a:r>
            <a:r>
              <a:rPr lang="en-US" dirty="0" err="1">
                <a:solidFill>
                  <a:srgbClr val="404040"/>
                </a:solidFill>
              </a:rPr>
              <a:t>Η</a:t>
            </a:r>
            <a:r>
              <a:rPr lang="en-US" dirty="0">
                <a:solidFill>
                  <a:srgbClr val="404040"/>
                </a:solidFill>
              </a:rPr>
              <a:t> </a:t>
            </a:r>
            <a:r>
              <a:rPr lang="en-US" dirty="0" err="1">
                <a:solidFill>
                  <a:srgbClr val="404040"/>
                </a:solidFill>
              </a:rPr>
              <a:t>γλωσσολογί</a:t>
            </a:r>
            <a:r>
              <a:rPr lang="en-US" dirty="0">
                <a:solidFill>
                  <a:srgbClr val="404040"/>
                </a:solidFill>
              </a:rPr>
              <a:t>α </a:t>
            </a:r>
            <a:r>
              <a:rPr lang="en-US" dirty="0" err="1">
                <a:solidFill>
                  <a:srgbClr val="404040"/>
                </a:solidFill>
              </a:rPr>
              <a:t>δεν</a:t>
            </a:r>
            <a:r>
              <a:rPr lang="en-US" dirty="0">
                <a:solidFill>
                  <a:srgbClr val="404040"/>
                </a:solidFill>
              </a:rPr>
              <a:t> </a:t>
            </a:r>
            <a:r>
              <a:rPr lang="en-US" dirty="0" err="1">
                <a:solidFill>
                  <a:srgbClr val="404040"/>
                </a:solidFill>
              </a:rPr>
              <a:t>είν</a:t>
            </a:r>
            <a:r>
              <a:rPr lang="en-US" dirty="0">
                <a:solidFill>
                  <a:srgbClr val="404040"/>
                </a:solidFill>
              </a:rPr>
              <a:t>α</a:t>
            </a:r>
            <a:r>
              <a:rPr lang="en-US" dirty="0" err="1">
                <a:solidFill>
                  <a:srgbClr val="404040"/>
                </a:solidFill>
              </a:rPr>
              <a:t>ι</a:t>
            </a:r>
            <a:r>
              <a:rPr lang="en-US" dirty="0">
                <a:solidFill>
                  <a:srgbClr val="404040"/>
                </a:solidFill>
              </a:rPr>
              <a:t> </a:t>
            </a:r>
            <a:r>
              <a:rPr lang="en-US" dirty="0" err="1">
                <a:solidFill>
                  <a:srgbClr val="404040"/>
                </a:solidFill>
              </a:rPr>
              <a:t>μί</a:t>
            </a:r>
            <a:r>
              <a:rPr lang="en-US" dirty="0">
                <a:solidFill>
                  <a:srgbClr val="404040"/>
                </a:solidFill>
              </a:rPr>
              <a:t>α </a:t>
            </a:r>
            <a:r>
              <a:rPr lang="en-US" dirty="0" err="1">
                <a:solidFill>
                  <a:srgbClr val="404040"/>
                </a:solidFill>
              </a:rPr>
              <a:t>μόνο</a:t>
            </a:r>
            <a:r>
              <a:rPr lang="en-US" dirty="0">
                <a:solidFill>
                  <a:srgbClr val="404040"/>
                </a:solidFill>
              </a:rPr>
              <a:t> </a:t>
            </a:r>
            <a:r>
              <a:rPr lang="en-US" dirty="0" err="1">
                <a:solidFill>
                  <a:srgbClr val="404040"/>
                </a:solidFill>
              </a:rPr>
              <a:t>ερώτηση</a:t>
            </a:r>
            <a:r>
              <a:rPr lang="en-US" dirty="0">
                <a:solidFill>
                  <a:srgbClr val="404040"/>
                </a:solidFill>
              </a:rPr>
              <a:t> </a:t>
            </a:r>
            <a:r>
              <a:rPr lang="en-US" dirty="0" err="1">
                <a:solidFill>
                  <a:srgbClr val="404040"/>
                </a:solidFill>
              </a:rPr>
              <a:t>γι</a:t>
            </a:r>
            <a:r>
              <a:rPr lang="en-US" dirty="0">
                <a:solidFill>
                  <a:srgbClr val="404040"/>
                </a:solidFill>
              </a:rPr>
              <a:t>α </a:t>
            </a:r>
            <a:r>
              <a:rPr lang="en-US" dirty="0" err="1">
                <a:solidFill>
                  <a:srgbClr val="404040"/>
                </a:solidFill>
              </a:rPr>
              <a:t>τη</a:t>
            </a:r>
            <a:r>
              <a:rPr lang="en-US" dirty="0">
                <a:solidFill>
                  <a:srgbClr val="404040"/>
                </a:solidFill>
              </a:rPr>
              <a:t> </a:t>
            </a:r>
            <a:r>
              <a:rPr lang="en-US" dirty="0" err="1">
                <a:solidFill>
                  <a:srgbClr val="404040"/>
                </a:solidFill>
              </a:rPr>
              <a:t>γλώσσ</a:t>
            </a:r>
            <a:r>
              <a:rPr lang="en-US" dirty="0">
                <a:solidFill>
                  <a:srgbClr val="404040"/>
                </a:solidFill>
              </a:rPr>
              <a:t>α. </a:t>
            </a:r>
            <a:r>
              <a:rPr lang="en-US" dirty="0" err="1">
                <a:solidFill>
                  <a:srgbClr val="404040"/>
                </a:solidFill>
              </a:rPr>
              <a:t>Είν</a:t>
            </a:r>
            <a:r>
              <a:rPr lang="en-US" dirty="0">
                <a:solidFill>
                  <a:srgbClr val="404040"/>
                </a:solidFill>
              </a:rPr>
              <a:t>α</a:t>
            </a:r>
            <a:r>
              <a:rPr lang="en-US" dirty="0" err="1">
                <a:solidFill>
                  <a:srgbClr val="404040"/>
                </a:solidFill>
              </a:rPr>
              <a:t>ι</a:t>
            </a:r>
            <a:r>
              <a:rPr lang="en-US" dirty="0">
                <a:solidFill>
                  <a:srgbClr val="404040"/>
                </a:solidFill>
              </a:rPr>
              <a:t> π</a:t>
            </a:r>
            <a:r>
              <a:rPr lang="en-US" dirty="0" err="1">
                <a:solidFill>
                  <a:srgbClr val="404040"/>
                </a:solidFill>
              </a:rPr>
              <a:t>ολλοί</a:t>
            </a:r>
            <a:r>
              <a:rPr lang="en-US" dirty="0">
                <a:solidFill>
                  <a:srgbClr val="404040"/>
                </a:solidFill>
              </a:rPr>
              <a:t> </a:t>
            </a:r>
            <a:r>
              <a:rPr lang="en-US" dirty="0" err="1">
                <a:solidFill>
                  <a:srgbClr val="404040"/>
                </a:solidFill>
              </a:rPr>
              <a:t>τρό</a:t>
            </a:r>
            <a:r>
              <a:rPr lang="en-US" dirty="0">
                <a:solidFill>
                  <a:srgbClr val="404040"/>
                </a:solidFill>
              </a:rPr>
              <a:t>π</a:t>
            </a:r>
            <a:r>
              <a:rPr lang="en-US" dirty="0" err="1">
                <a:solidFill>
                  <a:srgbClr val="404040"/>
                </a:solidFill>
              </a:rPr>
              <a:t>οι</a:t>
            </a:r>
            <a:r>
              <a:rPr lang="en-US" dirty="0">
                <a:solidFill>
                  <a:srgbClr val="404040"/>
                </a:solidFill>
              </a:rPr>
              <a:t> </a:t>
            </a:r>
            <a:r>
              <a:rPr lang="en-US" dirty="0" err="1">
                <a:solidFill>
                  <a:srgbClr val="404040"/>
                </a:solidFill>
              </a:rPr>
              <a:t>ν</a:t>
            </a:r>
            <a:r>
              <a:rPr lang="en-US" dirty="0">
                <a:solidFill>
                  <a:srgbClr val="404040"/>
                </a:solidFill>
              </a:rPr>
              <a:t>α </a:t>
            </a:r>
            <a:r>
              <a:rPr lang="en-US" dirty="0" err="1">
                <a:solidFill>
                  <a:srgbClr val="404040"/>
                </a:solidFill>
              </a:rPr>
              <a:t>μελετήσουμε</a:t>
            </a:r>
            <a:r>
              <a:rPr lang="el-GR" dirty="0">
                <a:solidFill>
                  <a:srgbClr val="404040"/>
                </a:solidFill>
              </a:rPr>
              <a:t> τη γλώσσα</a:t>
            </a:r>
            <a:r>
              <a:rPr lang="en-US" dirty="0">
                <a:solidFill>
                  <a:srgbClr val="404040"/>
                </a:solidFill>
              </a:rPr>
              <a:t>, </a:t>
            </a:r>
            <a:r>
              <a:rPr lang="en-US" dirty="0" err="1">
                <a:solidFill>
                  <a:srgbClr val="404040"/>
                </a:solidFill>
              </a:rPr>
              <a:t>με</a:t>
            </a:r>
            <a:r>
              <a:rPr lang="en-US" dirty="0">
                <a:solidFill>
                  <a:srgbClr val="404040"/>
                </a:solidFill>
              </a:rPr>
              <a:t> </a:t>
            </a:r>
            <a:r>
              <a:rPr lang="en-US" dirty="0" err="1">
                <a:solidFill>
                  <a:srgbClr val="404040"/>
                </a:solidFill>
              </a:rPr>
              <a:t>δεδομέν</a:t>
            </a:r>
            <a:r>
              <a:rPr lang="en-US" dirty="0">
                <a:solidFill>
                  <a:srgbClr val="404040"/>
                </a:solidFill>
              </a:rPr>
              <a:t>α, π</a:t>
            </a:r>
            <a:r>
              <a:rPr lang="en-US" dirty="0" err="1">
                <a:solidFill>
                  <a:srgbClr val="404040"/>
                </a:solidFill>
              </a:rPr>
              <a:t>ώς</a:t>
            </a:r>
            <a:r>
              <a:rPr lang="en-US" dirty="0">
                <a:solidFill>
                  <a:srgbClr val="404040"/>
                </a:solidFill>
              </a:rPr>
              <a:t> </a:t>
            </a:r>
            <a:r>
              <a:rPr lang="en-US" dirty="0" err="1">
                <a:solidFill>
                  <a:srgbClr val="404040"/>
                </a:solidFill>
              </a:rPr>
              <a:t>είν</a:t>
            </a:r>
            <a:r>
              <a:rPr lang="en-US" dirty="0">
                <a:solidFill>
                  <a:srgbClr val="404040"/>
                </a:solidFill>
              </a:rPr>
              <a:t>α</a:t>
            </a:r>
            <a:r>
              <a:rPr lang="en-US" dirty="0" err="1">
                <a:solidFill>
                  <a:srgbClr val="404040"/>
                </a:solidFill>
              </a:rPr>
              <a:t>ι</a:t>
            </a:r>
            <a:r>
              <a:rPr lang="en-US" dirty="0">
                <a:solidFill>
                  <a:srgbClr val="404040"/>
                </a:solidFill>
              </a:rPr>
              <a:t> </a:t>
            </a:r>
            <a:r>
              <a:rPr lang="en-US" dirty="0" err="1">
                <a:solidFill>
                  <a:srgbClr val="404040"/>
                </a:solidFill>
              </a:rPr>
              <a:t>οργ</a:t>
            </a:r>
            <a:r>
              <a:rPr lang="en-US" dirty="0">
                <a:solidFill>
                  <a:srgbClr val="404040"/>
                </a:solidFill>
              </a:rPr>
              <a:t>α</a:t>
            </a:r>
            <a:r>
              <a:rPr lang="en-US" dirty="0" err="1">
                <a:solidFill>
                  <a:srgbClr val="404040"/>
                </a:solidFill>
              </a:rPr>
              <a:t>νωμένη</a:t>
            </a:r>
            <a:r>
              <a:rPr lang="en-US" dirty="0">
                <a:solidFill>
                  <a:srgbClr val="404040"/>
                </a:solidFill>
              </a:rPr>
              <a:t>, π</a:t>
            </a:r>
            <a:r>
              <a:rPr lang="en-US" dirty="0" err="1">
                <a:solidFill>
                  <a:srgbClr val="404040"/>
                </a:solidFill>
              </a:rPr>
              <a:t>ώς</a:t>
            </a:r>
            <a:r>
              <a:rPr lang="en-US" dirty="0">
                <a:solidFill>
                  <a:srgbClr val="404040"/>
                </a:solidFill>
              </a:rPr>
              <a:t> </a:t>
            </a:r>
            <a:r>
              <a:rPr lang="en-US" dirty="0" err="1">
                <a:solidFill>
                  <a:srgbClr val="404040"/>
                </a:solidFill>
              </a:rPr>
              <a:t>τη</a:t>
            </a:r>
            <a:r>
              <a:rPr lang="en-US" dirty="0">
                <a:solidFill>
                  <a:srgbClr val="404040"/>
                </a:solidFill>
              </a:rPr>
              <a:t> </a:t>
            </a:r>
            <a:r>
              <a:rPr lang="en-US" dirty="0" err="1">
                <a:solidFill>
                  <a:srgbClr val="404040"/>
                </a:solidFill>
              </a:rPr>
              <a:t>χρησιμο</a:t>
            </a:r>
            <a:r>
              <a:rPr lang="en-US" dirty="0">
                <a:solidFill>
                  <a:srgbClr val="404040"/>
                </a:solidFill>
              </a:rPr>
              <a:t>π</a:t>
            </a:r>
            <a:r>
              <a:rPr lang="en-US" dirty="0" err="1">
                <a:solidFill>
                  <a:srgbClr val="404040"/>
                </a:solidFill>
              </a:rPr>
              <a:t>οιούμε</a:t>
            </a:r>
            <a:r>
              <a:rPr lang="en-US" dirty="0">
                <a:solidFill>
                  <a:srgbClr val="404040"/>
                </a:solidFill>
              </a:rPr>
              <a:t> </a:t>
            </a:r>
            <a:r>
              <a:rPr lang="en-US" dirty="0" err="1">
                <a:solidFill>
                  <a:srgbClr val="404040"/>
                </a:solidFill>
              </a:rPr>
              <a:t>κ</a:t>
            </a:r>
            <a:r>
              <a:rPr lang="en-US" dirty="0">
                <a:solidFill>
                  <a:srgbClr val="404040"/>
                </a:solidFill>
              </a:rPr>
              <a:t>α</a:t>
            </a:r>
            <a:r>
              <a:rPr lang="en-US" dirty="0" err="1">
                <a:solidFill>
                  <a:srgbClr val="404040"/>
                </a:solidFill>
              </a:rPr>
              <a:t>ι</a:t>
            </a:r>
            <a:r>
              <a:rPr lang="en-US" dirty="0">
                <a:solidFill>
                  <a:srgbClr val="404040"/>
                </a:solidFill>
              </a:rPr>
              <a:t> π</a:t>
            </a:r>
            <a:r>
              <a:rPr lang="en-US" dirty="0" err="1">
                <a:solidFill>
                  <a:srgbClr val="404040"/>
                </a:solidFill>
              </a:rPr>
              <a:t>ώς</a:t>
            </a:r>
            <a:r>
              <a:rPr lang="en-US" dirty="0">
                <a:solidFill>
                  <a:srgbClr val="404040"/>
                </a:solidFill>
              </a:rPr>
              <a:t> </a:t>
            </a:r>
            <a:r>
              <a:rPr lang="en-US" dirty="0" err="1">
                <a:solidFill>
                  <a:srgbClr val="404040"/>
                </a:solidFill>
              </a:rPr>
              <a:t>την</a:t>
            </a:r>
            <a:r>
              <a:rPr lang="en-US" dirty="0">
                <a:solidFill>
                  <a:srgbClr val="404040"/>
                </a:solidFill>
              </a:rPr>
              <a:t> </a:t>
            </a:r>
            <a:r>
              <a:rPr lang="en-US" dirty="0" err="1">
                <a:solidFill>
                  <a:srgbClr val="404040"/>
                </a:solidFill>
              </a:rPr>
              <a:t>κ</a:t>
            </a:r>
            <a:r>
              <a:rPr lang="en-US" dirty="0">
                <a:solidFill>
                  <a:srgbClr val="404040"/>
                </a:solidFill>
              </a:rPr>
              <a:t>α</a:t>
            </a:r>
            <a:r>
              <a:rPr lang="en-US" dirty="0" err="1">
                <a:solidFill>
                  <a:srgbClr val="404040"/>
                </a:solidFill>
              </a:rPr>
              <a:t>τ</a:t>
            </a:r>
            <a:r>
              <a:rPr lang="en-US" dirty="0">
                <a:solidFill>
                  <a:srgbClr val="404040"/>
                </a:solidFill>
              </a:rPr>
              <a:t>α</a:t>
            </a:r>
            <a:r>
              <a:rPr lang="en-US" dirty="0" err="1">
                <a:solidFill>
                  <a:srgbClr val="404040"/>
                </a:solidFill>
              </a:rPr>
              <a:t>νοούμε</a:t>
            </a:r>
            <a:r>
              <a:rPr lang="en-US" dirty="0">
                <a:solidFill>
                  <a:srgbClr val="404040"/>
                </a:solidFill>
              </a:rPr>
              <a:t>.»</a:t>
            </a:r>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BD5B75C-0BEB-386B-D448-E54FC3D19667}"/>
              </a:ext>
            </a:extLst>
          </p:cNvPr>
          <p:cNvSpPr txBox="1"/>
          <p:nvPr/>
        </p:nvSpPr>
        <p:spPr>
          <a:xfrm>
            <a:off x="8649325" y="3252866"/>
            <a:ext cx="1674882" cy="369332"/>
          </a:xfrm>
          <a:prstGeom prst="rect">
            <a:avLst/>
          </a:prstGeom>
          <a:noFill/>
        </p:spPr>
        <p:txBody>
          <a:bodyPr wrap="none" rtlCol="0">
            <a:spAutoFit/>
          </a:bodyPr>
          <a:lstStyle/>
          <a:p>
            <a:r>
              <a:rPr lang="el-GR" dirty="0"/>
              <a:t>ΓΛΩΣΣΟΛΟΓΙΑ</a:t>
            </a:r>
          </a:p>
        </p:txBody>
      </p:sp>
    </p:spTree>
    <p:extLst>
      <p:ext uri="{BB962C8B-B14F-4D97-AF65-F5344CB8AC3E}">
        <p14:creationId xmlns:p14="http://schemas.microsoft.com/office/powerpoint/2010/main" val="3446489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56688" name="Rectangle 15668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690" name="Rectangle 15668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6673" name="Title 1">
            <a:extLst>
              <a:ext uri="{FF2B5EF4-FFF2-40B4-BE49-F238E27FC236}">
                <a16:creationId xmlns:a16="http://schemas.microsoft.com/office/drawing/2014/main" id="{D7E901BC-B750-8842-B5C5-8CE8B9114634}"/>
              </a:ext>
            </a:extLst>
          </p:cNvPr>
          <p:cNvSpPr>
            <a:spLocks noGrp="1"/>
          </p:cNvSpPr>
          <p:nvPr>
            <p:ph type="title"/>
          </p:nvPr>
        </p:nvSpPr>
        <p:spPr>
          <a:xfrm>
            <a:off x="643466" y="643467"/>
            <a:ext cx="6242719" cy="1728044"/>
          </a:xfrm>
          <a:prstGeom prst="ellipse">
            <a:avLst/>
          </a:prstGeom>
          <a:noFill/>
          <a:ln>
            <a:solidFill>
              <a:schemeClr val="bg1"/>
            </a:solidFill>
          </a:ln>
        </p:spPr>
        <p:txBody>
          <a:bodyPr wrap="square">
            <a:normAutofit/>
          </a:bodyPr>
          <a:lstStyle/>
          <a:p>
            <a:r>
              <a:rPr lang="el-GR" altLang="el-GR" b="1">
                <a:solidFill>
                  <a:schemeClr val="bg1"/>
                </a:solidFill>
                <a:ea typeface="ＭＳ Ｐゴシック" panose="020B0600070205080204" pitchFamily="34" charset="-128"/>
              </a:rPr>
              <a:t>τι είναι ακριβώς η Γλωσσολογία;</a:t>
            </a:r>
            <a:endParaRPr lang="en-US" altLang="el-GR" b="1">
              <a:solidFill>
                <a:schemeClr val="bg1"/>
              </a:solidFill>
              <a:ea typeface="ＭＳ Ｐゴシック" panose="020B0600070205080204" pitchFamily="34" charset="-128"/>
            </a:endParaRPr>
          </a:p>
        </p:txBody>
      </p:sp>
      <p:sp>
        <p:nvSpPr>
          <p:cNvPr id="156674" name="Content Placeholder 2">
            <a:extLst>
              <a:ext uri="{FF2B5EF4-FFF2-40B4-BE49-F238E27FC236}">
                <a16:creationId xmlns:a16="http://schemas.microsoft.com/office/drawing/2014/main" id="{37AA19E7-FA32-D849-B6C7-F4BA5FFCE0D8}"/>
              </a:ext>
            </a:extLst>
          </p:cNvPr>
          <p:cNvSpPr>
            <a:spLocks noGrp="1"/>
          </p:cNvSpPr>
          <p:nvPr>
            <p:ph idx="1"/>
          </p:nvPr>
        </p:nvSpPr>
        <p:spPr>
          <a:xfrm>
            <a:off x="643467" y="2638044"/>
            <a:ext cx="6242715" cy="3415622"/>
          </a:xfrm>
        </p:spPr>
        <p:txBody>
          <a:bodyPr>
            <a:normAutofit/>
          </a:bodyPr>
          <a:lstStyle/>
          <a:p>
            <a:r>
              <a:rPr lang="el-GR" altLang="el-GR" dirty="0">
                <a:solidFill>
                  <a:schemeClr val="bg1"/>
                </a:solidFill>
                <a:ea typeface="ＭＳ Ｐゴシック" panose="020B0600070205080204" pitchFamily="34" charset="-128"/>
              </a:rPr>
              <a:t>«Γλωσσολογία είναι </a:t>
            </a:r>
            <a:r>
              <a:rPr lang="el-GR" altLang="el-GR" b="1" dirty="0">
                <a:solidFill>
                  <a:schemeClr val="bg1"/>
                </a:solidFill>
                <a:ea typeface="ＭＳ Ｐゴシック" panose="020B0600070205080204" pitchFamily="34" charset="-128"/>
              </a:rPr>
              <a:t>η επιστήμη της γλώσσας. </a:t>
            </a:r>
            <a:r>
              <a:rPr lang="el-GR" altLang="el-GR" dirty="0">
                <a:solidFill>
                  <a:schemeClr val="bg1"/>
                </a:solidFill>
                <a:ea typeface="ＭＳ Ｐゴシック" panose="020B0600070205080204" pitchFamily="34" charset="-128"/>
              </a:rPr>
              <a:t>Είναι ο κλάδος της επιστήμης οι λειτουργοί της οποίας έχουν επικεντρώσει το έργο τους στο να κατανοήσουν </a:t>
            </a:r>
            <a:r>
              <a:rPr lang="el-GR" altLang="el-GR" b="1" dirty="0">
                <a:solidFill>
                  <a:schemeClr val="bg1"/>
                </a:solidFill>
                <a:ea typeface="ＭＳ Ｐゴシック" panose="020B0600070205080204" pitchFamily="34" charset="-128"/>
              </a:rPr>
              <a:t>γιατί η γλώσσα έχει αυτή τη μορφή</a:t>
            </a:r>
            <a:r>
              <a:rPr lang="el-GR" altLang="el-GR" dirty="0">
                <a:solidFill>
                  <a:schemeClr val="bg1"/>
                </a:solidFill>
                <a:ea typeface="ＭＳ Ｐゴシック" panose="020B0600070205080204" pitchFamily="34" charset="-128"/>
              </a:rPr>
              <a:t>. Μελετούν </a:t>
            </a:r>
            <a:r>
              <a:rPr lang="el-GR" altLang="el-GR" dirty="0">
                <a:solidFill>
                  <a:srgbClr val="002060"/>
                </a:solidFill>
                <a:highlight>
                  <a:srgbClr val="FFFF00"/>
                </a:highlight>
                <a:ea typeface="ＭＳ Ｐゴシック" panose="020B0600070205080204" pitchFamily="34" charset="-128"/>
              </a:rPr>
              <a:t>την ιστορία, την κατάκτηση, τη δομή και τη χρήση όσο το δυνατόν περισσότερων γλωσσών </a:t>
            </a:r>
            <a:r>
              <a:rPr lang="en-US" altLang="el-GR" dirty="0">
                <a:solidFill>
                  <a:srgbClr val="002060"/>
                </a:solidFill>
                <a:highlight>
                  <a:srgbClr val="FFFF00"/>
                </a:highlight>
                <a:ea typeface="ＭＳ Ｐゴシック" panose="020B0600070205080204" pitchFamily="34" charset="-128"/>
              </a:rPr>
              <a:t>–</a:t>
            </a:r>
            <a:r>
              <a:rPr lang="el-GR" altLang="el-GR" dirty="0">
                <a:solidFill>
                  <a:srgbClr val="002060"/>
                </a:solidFill>
                <a:highlight>
                  <a:srgbClr val="FFFF00"/>
                </a:highlight>
                <a:ea typeface="ＭＳ Ｐゴシック" panose="020B0600070205080204" pitchFamily="34" charset="-128"/>
              </a:rPr>
              <a:t> Θα ήταν ωραίο να τις μελετούσαν όλες, αλλά η ζωή είναι πολύ μικρή</a:t>
            </a:r>
            <a:r>
              <a:rPr lang="el-GR" altLang="el-GR" dirty="0">
                <a:solidFill>
                  <a:schemeClr val="bg1"/>
                </a:solidFill>
                <a:ea typeface="ＭＳ Ｐゴシック" panose="020B0600070205080204" pitchFamily="34" charset="-128"/>
              </a:rPr>
              <a:t>». </a:t>
            </a:r>
          </a:p>
          <a:p>
            <a:pPr>
              <a:buFont typeface="Arial" panose="020B0604020202020204" pitchFamily="34" charset="0"/>
              <a:buNone/>
            </a:pPr>
            <a:r>
              <a:rPr lang="el-GR" altLang="el-GR" dirty="0">
                <a:solidFill>
                  <a:schemeClr val="bg1"/>
                </a:solidFill>
                <a:ea typeface="ＭＳ Ｐゴシック" panose="020B0600070205080204" pitchFamily="34" charset="-128"/>
              </a:rPr>
              <a:t>Ντέιβιντ </a:t>
            </a:r>
            <a:r>
              <a:rPr lang="el-GR" altLang="el-GR" dirty="0" err="1">
                <a:solidFill>
                  <a:schemeClr val="bg1"/>
                </a:solidFill>
                <a:ea typeface="ＭＳ Ｐゴシック" panose="020B0600070205080204" pitchFamily="34" charset="-128"/>
              </a:rPr>
              <a:t>Κρύσταλ</a:t>
            </a:r>
            <a:r>
              <a:rPr lang="el-GR" altLang="el-GR" dirty="0">
                <a:solidFill>
                  <a:schemeClr val="bg1"/>
                </a:solidFill>
                <a:ea typeface="ＭＳ Ｐゴシック" panose="020B0600070205080204" pitchFamily="34" charset="-128"/>
              </a:rPr>
              <a:t> </a:t>
            </a:r>
          </a:p>
          <a:p>
            <a:pPr>
              <a:buFont typeface="Arial" panose="020B0604020202020204" pitchFamily="34" charset="0"/>
              <a:buNone/>
            </a:pPr>
            <a:r>
              <a:rPr lang="el-GR" altLang="el-GR" dirty="0">
                <a:solidFill>
                  <a:schemeClr val="bg1"/>
                </a:solidFill>
                <a:ea typeface="ＭＳ Ｐゴシック" panose="020B0600070205080204" pitchFamily="34" charset="-128"/>
              </a:rPr>
              <a:t>(Καθηγητής Γλωσσολογίας στο Πανεπιστήμιο της Ουαλίας)</a:t>
            </a:r>
            <a:endParaRPr lang="en-US" altLang="el-GR" dirty="0">
              <a:solidFill>
                <a:schemeClr val="bg1"/>
              </a:solidFill>
              <a:ea typeface="ＭＳ Ｐゴシック" panose="020B0600070205080204" pitchFamily="34" charset="-128"/>
            </a:endParaRPr>
          </a:p>
        </p:txBody>
      </p:sp>
      <p:pic>
        <p:nvPicPr>
          <p:cNvPr id="2" name="Εικόνα 1">
            <a:extLst>
              <a:ext uri="{FF2B5EF4-FFF2-40B4-BE49-F238E27FC236}">
                <a16:creationId xmlns:a16="http://schemas.microsoft.com/office/drawing/2014/main" id="{77B61EED-48C8-A8CD-F880-1C8A276C7E27}"/>
              </a:ext>
            </a:extLst>
          </p:cNvPr>
          <p:cNvPicPr>
            <a:picLocks noChangeAspect="1"/>
          </p:cNvPicPr>
          <p:nvPr/>
        </p:nvPicPr>
        <p:blipFill>
          <a:blip r:embed="rId2"/>
          <a:stretch>
            <a:fillRect/>
          </a:stretch>
        </p:blipFill>
        <p:spPr>
          <a:xfrm>
            <a:off x="8119870" y="1003952"/>
            <a:ext cx="3428662" cy="4649265"/>
          </a:xfrm>
          <a:prstGeom prst="rect">
            <a:avLst/>
          </a:prstGeom>
        </p:spPr>
      </p:pic>
    </p:spTree>
    <p:extLst>
      <p:ext uri="{BB962C8B-B14F-4D97-AF65-F5344CB8AC3E}">
        <p14:creationId xmlns:p14="http://schemas.microsoft.com/office/powerpoint/2010/main" val="1325899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612648"/>
            <a:ext cx="10881360" cy="1051560"/>
          </a:xfrm>
          <a:prstGeom prst="rect">
            <a:avLst/>
          </a:prstGeom>
          <a:noFill/>
        </p:spPr>
        <p:txBody>
          <a:bodyPr wrap="square">
            <a:spAutoFit/>
          </a:bodyPr>
          <a:lstStyle/>
          <a:p>
            <a:pPr>
              <a:spcAft>
                <a:spcPts val="2200"/>
              </a:spcAft>
            </a:pPr>
            <a:r>
              <a:rPr sz="3300" b="1">
                <a:solidFill>
                  <a:srgbClr val="17334B"/>
                </a:solidFill>
                <a:latin typeface="DejaVu Sans"/>
              </a:rPr>
              <a:t>Exit ticket</a:t>
            </a:r>
          </a:p>
        </p:txBody>
      </p:sp>
      <p:sp>
        <p:nvSpPr>
          <p:cNvPr id="4" name="TextBox 3"/>
          <p:cNvSpPr txBox="1"/>
          <p:nvPr/>
        </p:nvSpPr>
        <p:spPr>
          <a:xfrm>
            <a:off x="777240" y="6400800"/>
            <a:ext cx="1828800" cy="228600"/>
          </a:xfrm>
          <a:prstGeom prst="rect">
            <a:avLst/>
          </a:prstGeom>
          <a:noFill/>
        </p:spPr>
        <p:txBody>
          <a:bodyPr wrap="square">
            <a:spAutoFit/>
          </a:bodyPr>
          <a:lstStyle/>
          <a:p>
            <a:pPr>
              <a:spcAft>
                <a:spcPts val="2200"/>
              </a:spcAft>
            </a:pPr>
            <a:r>
              <a:rPr sz="1000" b="0">
                <a:solidFill>
                  <a:srgbClr val="62727C"/>
                </a:solidFill>
                <a:latin typeface="DejaVu Sans"/>
              </a:rPr>
              <a:t>175–180΄</a:t>
            </a:r>
          </a:p>
        </p:txBody>
      </p:sp>
      <p:sp>
        <p:nvSpPr>
          <p:cNvPr id="5" name="TextBox 4"/>
          <p:cNvSpPr txBox="1"/>
          <p:nvPr/>
        </p:nvSpPr>
        <p:spPr>
          <a:xfrm>
            <a:off x="10972800" y="6400800"/>
            <a:ext cx="457200" cy="228600"/>
          </a:xfrm>
          <a:prstGeom prst="rect">
            <a:avLst/>
          </a:prstGeom>
          <a:noFill/>
        </p:spPr>
        <p:txBody>
          <a:bodyPr wrap="square">
            <a:spAutoFit/>
          </a:bodyPr>
          <a:lstStyle/>
          <a:p>
            <a:r>
              <a:t>23</a:t>
            </a:r>
          </a:p>
        </p:txBody>
      </p:sp>
      <p:sp>
        <p:nvSpPr>
          <p:cNvPr id="7" name="TextBox 6">
            <a:extLst>
              <a:ext uri="{FF2B5EF4-FFF2-40B4-BE49-F238E27FC236}">
                <a16:creationId xmlns:a16="http://schemas.microsoft.com/office/drawing/2014/main" id="{A0C5641F-D6B4-7472-FE7C-D6CEBA54AFC4}"/>
              </a:ext>
            </a:extLst>
          </p:cNvPr>
          <p:cNvSpPr txBox="1"/>
          <p:nvPr/>
        </p:nvSpPr>
        <p:spPr>
          <a:xfrm>
            <a:off x="2856508" y="4272677"/>
            <a:ext cx="6098582" cy="2585323"/>
          </a:xfrm>
          <a:prstGeom prst="rect">
            <a:avLst/>
          </a:prstGeom>
          <a:noFill/>
        </p:spPr>
        <p:txBody>
          <a:bodyPr wrap="square">
            <a:spAutoFit/>
          </a:bodyPr>
          <a:lstStyle/>
          <a:p>
            <a:pPr>
              <a:buNone/>
            </a:pPr>
            <a:r>
              <a:rPr lang="el-GR" b="1" dirty="0">
                <a:effectLst/>
              </a:rPr>
              <a:t>EXIT TICKET</a:t>
            </a:r>
            <a:br>
              <a:rPr lang="el-GR" b="1" dirty="0">
                <a:effectLst/>
              </a:rPr>
            </a:br>
            <a:r>
              <a:rPr lang="el-GR" dirty="0"/>
              <a:t>1. </a:t>
            </a:r>
            <a:r>
              <a:rPr lang="el-GR" dirty="0" err="1"/>
              <a:t>Today</a:t>
            </a:r>
            <a:r>
              <a:rPr lang="el-GR" dirty="0"/>
              <a:t> I </a:t>
            </a:r>
            <a:r>
              <a:rPr lang="el-GR" dirty="0" err="1"/>
              <a:t>discovered</a:t>
            </a:r>
            <a:r>
              <a:rPr lang="el-GR" dirty="0"/>
              <a:t> </a:t>
            </a:r>
            <a:r>
              <a:rPr lang="el-GR" dirty="0" err="1"/>
              <a:t>that</a:t>
            </a:r>
            <a:r>
              <a:rPr lang="el-GR" dirty="0"/>
              <a:t> </a:t>
            </a:r>
            <a:r>
              <a:rPr lang="el-GR" dirty="0" err="1"/>
              <a:t>language</a:t>
            </a:r>
            <a:r>
              <a:rPr lang="el-GR" dirty="0"/>
              <a:t>…</a:t>
            </a:r>
            <a:br>
              <a:rPr lang="el-GR" dirty="0"/>
            </a:br>
            <a:br>
              <a:rPr lang="el-GR" dirty="0"/>
            </a:br>
            <a:r>
              <a:rPr lang="el-GR" dirty="0"/>
              <a:t>2. A </a:t>
            </a:r>
            <a:r>
              <a:rPr lang="el-GR" dirty="0" err="1"/>
              <a:t>linguist</a:t>
            </a:r>
            <a:r>
              <a:rPr lang="el-GR" dirty="0"/>
              <a:t> </a:t>
            </a:r>
            <a:r>
              <a:rPr lang="el-GR" dirty="0" err="1"/>
              <a:t>studies</a:t>
            </a:r>
            <a:r>
              <a:rPr lang="el-GR" dirty="0"/>
              <a:t>…</a:t>
            </a:r>
            <a:br>
              <a:rPr lang="el-GR" dirty="0"/>
            </a:br>
            <a:br>
              <a:rPr lang="el-GR" dirty="0"/>
            </a:br>
            <a:r>
              <a:rPr lang="el-GR" dirty="0"/>
              <a:t>3. </a:t>
            </a:r>
            <a:r>
              <a:rPr lang="el-GR" dirty="0" err="1"/>
              <a:t>One</a:t>
            </a:r>
            <a:r>
              <a:rPr lang="el-GR" dirty="0"/>
              <a:t> </a:t>
            </a:r>
            <a:r>
              <a:rPr lang="el-GR" dirty="0" err="1"/>
              <a:t>question</a:t>
            </a:r>
            <a:r>
              <a:rPr lang="el-GR" dirty="0"/>
              <a:t> I </a:t>
            </a:r>
            <a:r>
              <a:rPr lang="el-GR" dirty="0" err="1"/>
              <a:t>still</a:t>
            </a:r>
            <a:r>
              <a:rPr lang="el-GR" dirty="0"/>
              <a:t> </a:t>
            </a:r>
            <a:r>
              <a:rPr lang="el-GR" dirty="0" err="1"/>
              <a:t>have</a:t>
            </a:r>
            <a:r>
              <a:rPr lang="el-GR" dirty="0"/>
              <a:t> </a:t>
            </a:r>
            <a:r>
              <a:rPr lang="el-GR" dirty="0" err="1"/>
              <a:t>is</a:t>
            </a:r>
            <a:r>
              <a:rPr lang="el-GR" dirty="0"/>
              <a:t>…</a:t>
            </a:r>
            <a:br>
              <a:rPr lang="el-GR" dirty="0"/>
            </a:br>
            <a:br>
              <a:rPr lang="el-GR" dirty="0"/>
            </a:br>
            <a:r>
              <a:rPr lang="el-GR" dirty="0"/>
              <a:t>Greek / </a:t>
            </a:r>
            <a:r>
              <a:rPr lang="el-GR" dirty="0" err="1"/>
              <a:t>English</a:t>
            </a:r>
            <a:r>
              <a:rPr lang="el-GR" dirty="0"/>
              <a:t> / </a:t>
            </a:r>
            <a:r>
              <a:rPr lang="el-GR" dirty="0" err="1"/>
              <a:t>中文</a:t>
            </a:r>
            <a:r>
              <a:rPr lang="el-GR" dirty="0"/>
              <a:t> / </a:t>
            </a:r>
            <a:r>
              <a:rPr lang="el-GR" dirty="0" err="1"/>
              <a:t>drawing</a:t>
            </a:r>
            <a:r>
              <a:rPr lang="el-GR" dirty="0"/>
              <a:t> / </a:t>
            </a:r>
            <a:r>
              <a:rPr lang="el-GR" dirty="0" err="1"/>
              <a:t>emoji</a:t>
            </a:r>
            <a:endParaRPr lang="el-GR" dirty="0"/>
          </a:p>
          <a:p>
            <a:pPr>
              <a:buNone/>
            </a:pPr>
            <a:r>
              <a:rPr lang="el-GR" dirty="0"/>
              <a:t>✂ </a:t>
            </a:r>
          </a:p>
        </p:txBody>
      </p:sp>
      <p:graphicFrame>
        <p:nvGraphicFramePr>
          <p:cNvPr id="9" name="TextBox 2">
            <a:extLst>
              <a:ext uri="{FF2B5EF4-FFF2-40B4-BE49-F238E27FC236}">
                <a16:creationId xmlns:a16="http://schemas.microsoft.com/office/drawing/2014/main" id="{9998195E-E869-5F39-F957-81F71381F562}"/>
              </a:ext>
            </a:extLst>
          </p:cNvPr>
          <p:cNvGraphicFramePr/>
          <p:nvPr/>
        </p:nvGraphicFramePr>
        <p:xfrm>
          <a:off x="822960" y="1828800"/>
          <a:ext cx="10424160" cy="2416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FE0003E0-12C0-BD9B-03E8-097E0D7FC0C9}"/>
              </a:ext>
            </a:extLst>
          </p:cNvPr>
          <p:cNvPicPr>
            <a:picLocks noChangeAspect="1"/>
          </p:cNvPicPr>
          <p:nvPr/>
        </p:nvPicPr>
        <p:blipFill>
          <a:blip r:embed="rId2"/>
          <a:srcRect l="13025" r="48776"/>
          <a:stretch>
            <a:fillRect/>
          </a:stretch>
        </p:blipFill>
        <p:spPr>
          <a:xfrm>
            <a:off x="20" y="10"/>
            <a:ext cx="4657325" cy="6857990"/>
          </a:xfrm>
          <a:prstGeom prst="rect">
            <a:avLst/>
          </a:prstGeom>
        </p:spPr>
      </p:pic>
      <p:sp>
        <p:nvSpPr>
          <p:cNvPr id="3" name="TextBox 2">
            <a:extLst>
              <a:ext uri="{FF2B5EF4-FFF2-40B4-BE49-F238E27FC236}">
                <a16:creationId xmlns:a16="http://schemas.microsoft.com/office/drawing/2014/main" id="{0840043E-6F67-BF5E-228E-561AEB73C360}"/>
              </a:ext>
            </a:extLst>
          </p:cNvPr>
          <p:cNvSpPr txBox="1"/>
          <p:nvPr/>
        </p:nvSpPr>
        <p:spPr>
          <a:xfrm>
            <a:off x="5445496" y="2640692"/>
            <a:ext cx="5925310" cy="3255252"/>
          </a:xfrm>
          <a:prstGeom prst="rect">
            <a:avLst/>
          </a:prstGeom>
        </p:spPr>
        <p:txBody>
          <a:bodyPr vert="horz" lIns="91440" tIns="45720" rIns="91440" bIns="45720" rtlCol="0">
            <a:normAutofit/>
          </a:bodyPr>
          <a:lstStyle/>
          <a:p>
            <a:pPr indent="-228600" defTabSz="914400">
              <a:lnSpc>
                <a:spcPct val="90000"/>
              </a:lnSpc>
              <a:spcBef>
                <a:spcPts val="1000"/>
              </a:spcBef>
              <a:buClr>
                <a:schemeClr val="accent2"/>
              </a:buClr>
              <a:buFont typeface="Arial" panose="020B0604020202020204" pitchFamily="34" charset="0"/>
              <a:buChar char="•"/>
            </a:pPr>
            <a:r>
              <a:rPr lang="en-US" sz="1700" b="1" i="1" dirty="0">
                <a:solidFill>
                  <a:schemeClr val="tx1">
                    <a:lumMod val="85000"/>
                    <a:lumOff val="15000"/>
                  </a:schemeClr>
                </a:solidFill>
              </a:rPr>
              <a:t>HOMEWORK — BECOME A LINGUIST FOR ONE DAY</a:t>
            </a:r>
          </a:p>
          <a:p>
            <a:pPr indent="-228600" defTabSz="914400">
              <a:lnSpc>
                <a:spcPct val="90000"/>
              </a:lnSpc>
              <a:spcBef>
                <a:spcPts val="1000"/>
              </a:spcBef>
              <a:buClr>
                <a:schemeClr val="accent2"/>
              </a:buClr>
              <a:buFont typeface="Arial" panose="020B0604020202020204" pitchFamily="34" charset="0"/>
              <a:buChar char="•"/>
            </a:pPr>
            <a:r>
              <a:rPr lang="en-US" sz="1700" dirty="0" err="1">
                <a:solidFill>
                  <a:schemeClr val="tx1">
                    <a:lumMod val="85000"/>
                    <a:lumOff val="15000"/>
                  </a:schemeClr>
                </a:solidFill>
              </a:rPr>
              <a:t>Βρείτε</a:t>
            </a:r>
            <a:r>
              <a:rPr lang="en-US" sz="1700" dirty="0">
                <a:solidFill>
                  <a:schemeClr val="tx1">
                    <a:lumMod val="85000"/>
                    <a:lumOff val="15000"/>
                  </a:schemeClr>
                </a:solidFill>
              </a:rPr>
              <a:t> </a:t>
            </a:r>
            <a:r>
              <a:rPr lang="en-US" sz="1700" dirty="0" err="1">
                <a:solidFill>
                  <a:schemeClr val="tx1">
                    <a:lumMod val="85000"/>
                    <a:lumOff val="15000"/>
                  </a:schemeClr>
                </a:solidFill>
              </a:rPr>
              <a:t>έν</a:t>
            </a:r>
            <a:r>
              <a:rPr lang="en-US" sz="1700" dirty="0">
                <a:solidFill>
                  <a:schemeClr val="tx1">
                    <a:lumMod val="85000"/>
                    <a:lumOff val="15000"/>
                  </a:schemeClr>
                </a:solidFill>
              </a:rPr>
              <a:t>α </a:t>
            </a:r>
            <a:r>
              <a:rPr lang="en-US" sz="1700" dirty="0" err="1">
                <a:solidFill>
                  <a:schemeClr val="tx1">
                    <a:lumMod val="85000"/>
                    <a:lumOff val="15000"/>
                  </a:schemeClr>
                </a:solidFill>
              </a:rPr>
              <a:t>ενδι</a:t>
            </a:r>
            <a:r>
              <a:rPr lang="en-US" sz="1700" dirty="0">
                <a:solidFill>
                  <a:schemeClr val="tx1">
                    <a:lumMod val="85000"/>
                    <a:lumOff val="15000"/>
                  </a:schemeClr>
                </a:solidFill>
              </a:rPr>
              <a:t>α</a:t>
            </a:r>
            <a:r>
              <a:rPr lang="en-US" sz="1700" dirty="0" err="1">
                <a:solidFill>
                  <a:schemeClr val="tx1">
                    <a:lumMod val="85000"/>
                    <a:lumOff val="15000"/>
                  </a:schemeClr>
                </a:solidFill>
              </a:rPr>
              <a:t>φέρον</a:t>
            </a:r>
            <a:r>
              <a:rPr lang="en-US" sz="1700" dirty="0">
                <a:solidFill>
                  <a:schemeClr val="tx1">
                    <a:lumMod val="85000"/>
                    <a:lumOff val="15000"/>
                  </a:schemeClr>
                </a:solidFill>
              </a:rPr>
              <a:t> πα</a:t>
            </a:r>
            <a:r>
              <a:rPr lang="en-US" sz="1700" dirty="0" err="1">
                <a:solidFill>
                  <a:schemeClr val="tx1">
                    <a:lumMod val="85000"/>
                    <a:lumOff val="15000"/>
                  </a:schemeClr>
                </a:solidFill>
              </a:rPr>
              <a:t>ράδειγμ</a:t>
            </a:r>
            <a:r>
              <a:rPr lang="en-US" sz="1700" dirty="0">
                <a:solidFill>
                  <a:schemeClr val="tx1">
                    <a:lumMod val="85000"/>
                    <a:lumOff val="15000"/>
                  </a:schemeClr>
                </a:solidFill>
              </a:rPr>
              <a:t>α </a:t>
            </a:r>
            <a:r>
              <a:rPr lang="en-US" sz="1700" dirty="0" err="1">
                <a:solidFill>
                  <a:schemeClr val="tx1">
                    <a:lumMod val="85000"/>
                    <a:lumOff val="15000"/>
                  </a:schemeClr>
                </a:solidFill>
              </a:rPr>
              <a:t>γλώσσ</a:t>
            </a:r>
            <a:r>
              <a:rPr lang="en-US" sz="1700" dirty="0">
                <a:solidFill>
                  <a:schemeClr val="tx1">
                    <a:lumMod val="85000"/>
                    <a:lumOff val="15000"/>
                  </a:schemeClr>
                </a:solidFill>
              </a:rPr>
              <a:t>α</a:t>
            </a:r>
            <a:r>
              <a:rPr lang="en-US" sz="1700" dirty="0" err="1">
                <a:solidFill>
                  <a:schemeClr val="tx1">
                    <a:lumMod val="85000"/>
                    <a:lumOff val="15000"/>
                  </a:schemeClr>
                </a:solidFill>
              </a:rPr>
              <a:t>ς</a:t>
            </a:r>
            <a:r>
              <a:rPr lang="en-US" sz="1700" dirty="0">
                <a:solidFill>
                  <a:schemeClr val="tx1">
                    <a:lumMod val="85000"/>
                    <a:lumOff val="15000"/>
                  </a:schemeClr>
                </a:solidFill>
              </a:rPr>
              <a:t> </a:t>
            </a:r>
            <a:r>
              <a:rPr lang="en-US" sz="1700" dirty="0" err="1">
                <a:solidFill>
                  <a:schemeClr val="tx1">
                    <a:lumMod val="85000"/>
                    <a:lumOff val="15000"/>
                  </a:schemeClr>
                </a:solidFill>
              </a:rPr>
              <a:t>στην</a:t>
            </a:r>
            <a:r>
              <a:rPr lang="en-US" sz="1700" dirty="0">
                <a:solidFill>
                  <a:schemeClr val="tx1">
                    <a:lumMod val="85000"/>
                    <a:lumOff val="15000"/>
                  </a:schemeClr>
                </a:solidFill>
              </a:rPr>
              <a:t> </a:t>
            </a:r>
            <a:r>
              <a:rPr lang="en-US" sz="1700" dirty="0" err="1">
                <a:solidFill>
                  <a:schemeClr val="tx1">
                    <a:lumMod val="85000"/>
                    <a:lumOff val="15000"/>
                  </a:schemeClr>
                </a:solidFill>
              </a:rPr>
              <a:t>κ</a:t>
            </a:r>
            <a:r>
              <a:rPr lang="en-US" sz="1700" dirty="0">
                <a:solidFill>
                  <a:schemeClr val="tx1">
                    <a:lumMod val="85000"/>
                    <a:lumOff val="15000"/>
                  </a:schemeClr>
                </a:solidFill>
              </a:rPr>
              <a:t>α</a:t>
            </a:r>
            <a:r>
              <a:rPr lang="en-US" sz="1700" dirty="0" err="1">
                <a:solidFill>
                  <a:schemeClr val="tx1">
                    <a:lumMod val="85000"/>
                    <a:lumOff val="15000"/>
                  </a:schemeClr>
                </a:solidFill>
              </a:rPr>
              <a:t>θημερινότητά</a:t>
            </a:r>
            <a:r>
              <a:rPr lang="en-US" sz="1700" dirty="0">
                <a:solidFill>
                  <a:schemeClr val="tx1">
                    <a:lumMod val="85000"/>
                    <a:lumOff val="15000"/>
                  </a:schemeClr>
                </a:solidFill>
              </a:rPr>
              <a:t> </a:t>
            </a:r>
            <a:r>
              <a:rPr lang="en-US" sz="1700" dirty="0" err="1">
                <a:solidFill>
                  <a:schemeClr val="tx1">
                    <a:lumMod val="85000"/>
                    <a:lumOff val="15000"/>
                  </a:schemeClr>
                </a:solidFill>
              </a:rPr>
              <a:t>σ</a:t>
            </a:r>
            <a:r>
              <a:rPr lang="en-US" sz="1700" dirty="0">
                <a:solidFill>
                  <a:schemeClr val="tx1">
                    <a:lumMod val="85000"/>
                    <a:lumOff val="15000"/>
                  </a:schemeClr>
                </a:solidFill>
              </a:rPr>
              <a:t>α</a:t>
            </a:r>
            <a:r>
              <a:rPr lang="en-US" sz="1700" dirty="0" err="1">
                <a:solidFill>
                  <a:schemeClr val="tx1">
                    <a:lumMod val="85000"/>
                    <a:lumOff val="15000"/>
                  </a:schemeClr>
                </a:solidFill>
              </a:rPr>
              <a:t>ς</a:t>
            </a:r>
            <a:r>
              <a:rPr lang="en-US" sz="1700" dirty="0">
                <a:solidFill>
                  <a:schemeClr val="tx1">
                    <a:lumMod val="85000"/>
                    <a:lumOff val="15000"/>
                  </a:schemeClr>
                </a:solidFill>
              </a:rPr>
              <a:t>. </a:t>
            </a:r>
            <a:r>
              <a:rPr lang="en-US" sz="1700" dirty="0" err="1">
                <a:solidFill>
                  <a:schemeClr val="tx1">
                    <a:lumMod val="85000"/>
                    <a:lumOff val="15000"/>
                  </a:schemeClr>
                </a:solidFill>
              </a:rPr>
              <a:t>Μ</a:t>
            </a:r>
            <a:r>
              <a:rPr lang="en-US" sz="1700" dirty="0">
                <a:solidFill>
                  <a:schemeClr val="tx1">
                    <a:lumMod val="85000"/>
                    <a:lumOff val="15000"/>
                  </a:schemeClr>
                </a:solidFill>
              </a:rPr>
              <a:t>π</a:t>
            </a:r>
            <a:r>
              <a:rPr lang="en-US" sz="1700" dirty="0" err="1">
                <a:solidFill>
                  <a:schemeClr val="tx1">
                    <a:lumMod val="85000"/>
                    <a:lumOff val="15000"/>
                  </a:schemeClr>
                </a:solidFill>
              </a:rPr>
              <a:t>ορεί</a:t>
            </a:r>
            <a:r>
              <a:rPr lang="en-US" sz="1700" dirty="0">
                <a:solidFill>
                  <a:schemeClr val="tx1">
                    <a:lumMod val="85000"/>
                    <a:lumOff val="15000"/>
                  </a:schemeClr>
                </a:solidFill>
              </a:rPr>
              <a:t> </a:t>
            </a:r>
            <a:r>
              <a:rPr lang="en-US" sz="1700" dirty="0" err="1">
                <a:solidFill>
                  <a:schemeClr val="tx1">
                    <a:lumMod val="85000"/>
                    <a:lumOff val="15000"/>
                  </a:schemeClr>
                </a:solidFill>
              </a:rPr>
              <a:t>ν</a:t>
            </a:r>
            <a:r>
              <a:rPr lang="en-US" sz="1700" dirty="0">
                <a:solidFill>
                  <a:schemeClr val="tx1">
                    <a:lumMod val="85000"/>
                    <a:lumOff val="15000"/>
                  </a:schemeClr>
                </a:solidFill>
              </a:rPr>
              <a:t>α </a:t>
            </a:r>
            <a:r>
              <a:rPr lang="en-US" sz="1700" dirty="0" err="1">
                <a:solidFill>
                  <a:schemeClr val="tx1">
                    <a:lumMod val="85000"/>
                    <a:lumOff val="15000"/>
                  </a:schemeClr>
                </a:solidFill>
              </a:rPr>
              <a:t>είν</a:t>
            </a:r>
            <a:r>
              <a:rPr lang="en-US" sz="1700" dirty="0">
                <a:solidFill>
                  <a:schemeClr val="tx1">
                    <a:lumMod val="85000"/>
                    <a:lumOff val="15000"/>
                  </a:schemeClr>
                </a:solidFill>
              </a:rPr>
              <a:t>α</a:t>
            </a:r>
            <a:r>
              <a:rPr lang="en-US" sz="1700" dirty="0" err="1">
                <a:solidFill>
                  <a:schemeClr val="tx1">
                    <a:lumMod val="85000"/>
                    <a:lumOff val="15000"/>
                  </a:schemeClr>
                </a:solidFill>
              </a:rPr>
              <a:t>ι</a:t>
            </a:r>
            <a:r>
              <a:rPr lang="en-US" sz="1700" dirty="0">
                <a:solidFill>
                  <a:schemeClr val="tx1">
                    <a:lumMod val="85000"/>
                    <a:lumOff val="15000"/>
                  </a:schemeClr>
                </a:solidFill>
              </a:rPr>
              <a:t> π</a:t>
            </a:r>
            <a:r>
              <a:rPr lang="en-US" sz="1700" dirty="0" err="1">
                <a:solidFill>
                  <a:schemeClr val="tx1">
                    <a:lumMod val="85000"/>
                    <a:lumOff val="15000"/>
                  </a:schemeClr>
                </a:solidFill>
              </a:rPr>
              <a:t>ιν</a:t>
            </a:r>
            <a:r>
              <a:rPr lang="en-US" sz="1700" dirty="0">
                <a:solidFill>
                  <a:schemeClr val="tx1">
                    <a:lumMod val="85000"/>
                    <a:lumOff val="15000"/>
                  </a:schemeClr>
                </a:solidFill>
              </a:rPr>
              <a:t>α</a:t>
            </a:r>
            <a:r>
              <a:rPr lang="en-US" sz="1700" dirty="0" err="1">
                <a:solidFill>
                  <a:schemeClr val="tx1">
                    <a:lumMod val="85000"/>
                    <a:lumOff val="15000"/>
                  </a:schemeClr>
                </a:solidFill>
              </a:rPr>
              <a:t>κίδ</a:t>
            </a:r>
            <a:r>
              <a:rPr lang="en-US" sz="1700" dirty="0">
                <a:solidFill>
                  <a:schemeClr val="tx1">
                    <a:lumMod val="85000"/>
                    <a:lumOff val="15000"/>
                  </a:schemeClr>
                </a:solidFill>
              </a:rPr>
              <a:t>α, </a:t>
            </a:r>
            <a:r>
              <a:rPr lang="en-US" sz="1700" dirty="0" err="1">
                <a:solidFill>
                  <a:schemeClr val="tx1">
                    <a:lumMod val="85000"/>
                    <a:lumOff val="15000"/>
                  </a:schemeClr>
                </a:solidFill>
              </a:rPr>
              <a:t>μήνυμ</a:t>
            </a:r>
            <a:r>
              <a:rPr lang="en-US" sz="1700" dirty="0">
                <a:solidFill>
                  <a:schemeClr val="tx1">
                    <a:lumMod val="85000"/>
                    <a:lumOff val="15000"/>
                  </a:schemeClr>
                </a:solidFill>
              </a:rPr>
              <a:t>α, </a:t>
            </a:r>
            <a:r>
              <a:rPr lang="en-US" sz="1700" dirty="0" err="1">
                <a:solidFill>
                  <a:schemeClr val="tx1">
                    <a:lumMod val="85000"/>
                    <a:lumOff val="15000"/>
                  </a:schemeClr>
                </a:solidFill>
              </a:rPr>
              <a:t>διάλογος</a:t>
            </a:r>
            <a:r>
              <a:rPr lang="en-US" sz="1700" dirty="0">
                <a:solidFill>
                  <a:schemeClr val="tx1">
                    <a:lumMod val="85000"/>
                    <a:lumOff val="15000"/>
                  </a:schemeClr>
                </a:solidFill>
              </a:rPr>
              <a:t>, </a:t>
            </a:r>
            <a:r>
              <a:rPr lang="en-US" sz="1700" dirty="0" err="1">
                <a:solidFill>
                  <a:schemeClr val="tx1">
                    <a:lumMod val="85000"/>
                    <a:lumOff val="15000"/>
                  </a:schemeClr>
                </a:solidFill>
              </a:rPr>
              <a:t>λέξη</a:t>
            </a:r>
            <a:r>
              <a:rPr lang="en-US" sz="1700" dirty="0">
                <a:solidFill>
                  <a:schemeClr val="tx1">
                    <a:lumMod val="85000"/>
                    <a:lumOff val="15000"/>
                  </a:schemeClr>
                </a:solidFill>
              </a:rPr>
              <a:t>, emoji, α</a:t>
            </a:r>
            <a:r>
              <a:rPr lang="en-US" sz="1700" dirty="0" err="1">
                <a:solidFill>
                  <a:schemeClr val="tx1">
                    <a:lumMod val="85000"/>
                    <a:lumOff val="15000"/>
                  </a:schemeClr>
                </a:solidFill>
              </a:rPr>
              <a:t>ν</a:t>
            </a:r>
            <a:r>
              <a:rPr lang="en-US" sz="1700" dirty="0">
                <a:solidFill>
                  <a:schemeClr val="tx1">
                    <a:lumMod val="85000"/>
                    <a:lumOff val="15000"/>
                  </a:schemeClr>
                </a:solidFill>
              </a:rPr>
              <a:t>α</a:t>
            </a:r>
            <a:r>
              <a:rPr lang="en-US" sz="1700" dirty="0" err="1">
                <a:solidFill>
                  <a:schemeClr val="tx1">
                    <a:lumMod val="85000"/>
                    <a:lumOff val="15000"/>
                  </a:schemeClr>
                </a:solidFill>
              </a:rPr>
              <a:t>κοίνωση</a:t>
            </a:r>
            <a:r>
              <a:rPr lang="en-US" sz="1700" dirty="0">
                <a:solidFill>
                  <a:schemeClr val="tx1">
                    <a:lumMod val="85000"/>
                    <a:lumOff val="15000"/>
                  </a:schemeClr>
                </a:solidFill>
              </a:rPr>
              <a:t>, menu, social-media post </a:t>
            </a:r>
            <a:r>
              <a:rPr lang="en-US" sz="1700" dirty="0" err="1">
                <a:solidFill>
                  <a:schemeClr val="tx1">
                    <a:lumMod val="85000"/>
                    <a:lumOff val="15000"/>
                  </a:schemeClr>
                </a:solidFill>
              </a:rPr>
              <a:t>ή</a:t>
            </a:r>
            <a:r>
              <a:rPr lang="en-US" sz="1700" dirty="0">
                <a:solidFill>
                  <a:schemeClr val="tx1">
                    <a:lumMod val="85000"/>
                    <a:lumOff val="15000"/>
                  </a:schemeClr>
                </a:solidFill>
              </a:rPr>
              <a:t> </a:t>
            </a:r>
            <a:r>
              <a:rPr lang="en-US" sz="1700" dirty="0" err="1">
                <a:solidFill>
                  <a:schemeClr val="tx1">
                    <a:lumMod val="85000"/>
                    <a:lumOff val="15000"/>
                  </a:schemeClr>
                </a:solidFill>
              </a:rPr>
              <a:t>θε</a:t>
            </a:r>
            <a:r>
              <a:rPr lang="en-US" sz="1700" dirty="0">
                <a:solidFill>
                  <a:schemeClr val="tx1">
                    <a:lumMod val="85000"/>
                    <a:lumOff val="15000"/>
                  </a:schemeClr>
                </a:solidFill>
              </a:rPr>
              <a:t>α</a:t>
            </a:r>
            <a:r>
              <a:rPr lang="en-US" sz="1700" dirty="0" err="1">
                <a:solidFill>
                  <a:schemeClr val="tx1">
                    <a:lumMod val="85000"/>
                    <a:lumOff val="15000"/>
                  </a:schemeClr>
                </a:solidFill>
              </a:rPr>
              <a:t>τρική</a:t>
            </a:r>
            <a:r>
              <a:rPr lang="en-US" sz="1700" dirty="0">
                <a:solidFill>
                  <a:schemeClr val="tx1">
                    <a:lumMod val="85000"/>
                    <a:lumOff val="15000"/>
                  </a:schemeClr>
                </a:solidFill>
              </a:rPr>
              <a:t> α</a:t>
            </a:r>
            <a:r>
              <a:rPr lang="en-US" sz="1700" dirty="0" err="1">
                <a:solidFill>
                  <a:schemeClr val="tx1">
                    <a:lumMod val="85000"/>
                    <a:lumOff val="15000"/>
                  </a:schemeClr>
                </a:solidFill>
              </a:rPr>
              <a:t>φίσ</a:t>
            </a:r>
            <a:r>
              <a:rPr lang="en-US" sz="1700" dirty="0">
                <a:solidFill>
                  <a:schemeClr val="tx1">
                    <a:lumMod val="85000"/>
                    <a:lumOff val="15000"/>
                  </a:schemeClr>
                </a:solidFill>
              </a:rPr>
              <a:t>α.</a:t>
            </a:r>
          </a:p>
          <a:p>
            <a:pPr indent="-228600" defTabSz="914400">
              <a:lnSpc>
                <a:spcPct val="90000"/>
              </a:lnSpc>
              <a:spcBef>
                <a:spcPts val="1000"/>
              </a:spcBef>
              <a:buClr>
                <a:schemeClr val="accent2"/>
              </a:buClr>
              <a:buFont typeface="Arial" panose="020B0604020202020204" pitchFamily="34" charset="0"/>
              <a:buChar char="•"/>
            </a:pPr>
            <a:r>
              <a:rPr lang="en-US" sz="1700" b="1" dirty="0">
                <a:solidFill>
                  <a:schemeClr val="tx1">
                    <a:lumMod val="85000"/>
                    <a:lumOff val="15000"/>
                  </a:schemeClr>
                </a:solidFill>
                <a:effectLst/>
              </a:rPr>
              <a:t>What did you find? / </a:t>
            </a:r>
            <a:r>
              <a:rPr lang="en-US" sz="1700" b="1" dirty="0" err="1">
                <a:solidFill>
                  <a:schemeClr val="tx1">
                    <a:lumMod val="85000"/>
                    <a:lumOff val="15000"/>
                  </a:schemeClr>
                </a:solidFill>
                <a:effectLst/>
              </a:rPr>
              <a:t>Τι</a:t>
            </a:r>
            <a:r>
              <a:rPr lang="en-US" sz="1700" b="1" dirty="0">
                <a:solidFill>
                  <a:schemeClr val="tx1">
                    <a:lumMod val="85000"/>
                    <a:lumOff val="15000"/>
                  </a:schemeClr>
                </a:solidFill>
                <a:effectLst/>
              </a:rPr>
              <a:t> β</a:t>
            </a:r>
            <a:r>
              <a:rPr lang="en-US" sz="1700" b="1" dirty="0" err="1">
                <a:solidFill>
                  <a:schemeClr val="tx1">
                    <a:lumMod val="85000"/>
                    <a:lumOff val="15000"/>
                  </a:schemeClr>
                </a:solidFill>
                <a:effectLst/>
              </a:rPr>
              <a:t>ρήκ</a:t>
            </a:r>
            <a:r>
              <a:rPr lang="en-US" sz="1700" b="1" dirty="0">
                <a:solidFill>
                  <a:schemeClr val="tx1">
                    <a:lumMod val="85000"/>
                    <a:lumOff val="15000"/>
                  </a:schemeClr>
                </a:solidFill>
                <a:effectLst/>
              </a:rPr>
              <a:t>α</a:t>
            </a:r>
            <a:r>
              <a:rPr lang="en-US" sz="1700" b="1" dirty="0" err="1">
                <a:solidFill>
                  <a:schemeClr val="tx1">
                    <a:lumMod val="85000"/>
                    <a:lumOff val="15000"/>
                  </a:schemeClr>
                </a:solidFill>
                <a:effectLst/>
              </a:rPr>
              <a:t>τε</a:t>
            </a:r>
            <a:r>
              <a:rPr lang="en-US" sz="1700" b="1" dirty="0">
                <a:solidFill>
                  <a:schemeClr val="tx1">
                    <a:lumMod val="85000"/>
                    <a:lumOff val="15000"/>
                  </a:schemeClr>
                </a:solidFill>
                <a:effectLst/>
              </a:rPr>
              <a:t>;</a:t>
            </a:r>
            <a:endParaRPr lang="en-US" sz="1700" dirty="0">
              <a:solidFill>
                <a:schemeClr val="tx1">
                  <a:lumMod val="85000"/>
                  <a:lumOff val="15000"/>
                </a:schemeClr>
              </a:solidFill>
            </a:endParaRPr>
          </a:p>
          <a:p>
            <a:pPr indent="-228600" defTabSz="914400">
              <a:lnSpc>
                <a:spcPct val="90000"/>
              </a:lnSpc>
              <a:spcBef>
                <a:spcPts val="1000"/>
              </a:spcBef>
              <a:buClr>
                <a:schemeClr val="accent2"/>
              </a:buClr>
              <a:buFont typeface="Arial" panose="020B0604020202020204" pitchFamily="34" charset="0"/>
              <a:buChar char="•"/>
            </a:pPr>
            <a:r>
              <a:rPr lang="en-US" sz="1700" b="1" dirty="0">
                <a:solidFill>
                  <a:schemeClr val="tx1">
                    <a:lumMod val="85000"/>
                    <a:lumOff val="15000"/>
                  </a:schemeClr>
                </a:solidFill>
                <a:effectLst/>
              </a:rPr>
              <a:t>Where? / </a:t>
            </a:r>
            <a:r>
              <a:rPr lang="en-US" sz="1700" b="1" dirty="0" err="1">
                <a:solidFill>
                  <a:schemeClr val="tx1">
                    <a:lumMod val="85000"/>
                    <a:lumOff val="15000"/>
                  </a:schemeClr>
                </a:solidFill>
                <a:effectLst/>
              </a:rPr>
              <a:t>Πού</a:t>
            </a:r>
            <a:r>
              <a:rPr lang="en-US" sz="1700" b="1" dirty="0">
                <a:solidFill>
                  <a:schemeClr val="tx1">
                    <a:lumMod val="85000"/>
                    <a:lumOff val="15000"/>
                  </a:schemeClr>
                </a:solidFill>
                <a:effectLst/>
              </a:rPr>
              <a:t>;</a:t>
            </a:r>
            <a:endParaRPr lang="en-US" sz="1700" dirty="0">
              <a:solidFill>
                <a:schemeClr val="tx1">
                  <a:lumMod val="85000"/>
                  <a:lumOff val="15000"/>
                </a:schemeClr>
              </a:solidFill>
            </a:endParaRPr>
          </a:p>
          <a:p>
            <a:pPr indent="-228600" defTabSz="914400">
              <a:lnSpc>
                <a:spcPct val="90000"/>
              </a:lnSpc>
              <a:spcBef>
                <a:spcPts val="1000"/>
              </a:spcBef>
              <a:buClr>
                <a:schemeClr val="accent2"/>
              </a:buClr>
              <a:buFont typeface="Arial" panose="020B0604020202020204" pitchFamily="34" charset="0"/>
              <a:buChar char="•"/>
            </a:pPr>
            <a:r>
              <a:rPr lang="en-US" sz="1700" b="1" dirty="0">
                <a:solidFill>
                  <a:schemeClr val="tx1">
                    <a:lumMod val="85000"/>
                    <a:lumOff val="15000"/>
                  </a:schemeClr>
                </a:solidFill>
                <a:effectLst/>
              </a:rPr>
              <a:t>Why is it interesting? / </a:t>
            </a:r>
            <a:r>
              <a:rPr lang="en-US" sz="1700" b="1" dirty="0" err="1">
                <a:solidFill>
                  <a:schemeClr val="tx1">
                    <a:lumMod val="85000"/>
                    <a:lumOff val="15000"/>
                  </a:schemeClr>
                </a:solidFill>
                <a:effectLst/>
              </a:rPr>
              <a:t>Γι</a:t>
            </a:r>
            <a:r>
              <a:rPr lang="en-US" sz="1700" b="1" dirty="0">
                <a:solidFill>
                  <a:schemeClr val="tx1">
                    <a:lumMod val="85000"/>
                    <a:lumOff val="15000"/>
                  </a:schemeClr>
                </a:solidFill>
                <a:effectLst/>
              </a:rPr>
              <a:t>α</a:t>
            </a:r>
            <a:r>
              <a:rPr lang="en-US" sz="1700" b="1" dirty="0" err="1">
                <a:solidFill>
                  <a:schemeClr val="tx1">
                    <a:lumMod val="85000"/>
                    <a:lumOff val="15000"/>
                  </a:schemeClr>
                </a:solidFill>
                <a:effectLst/>
              </a:rPr>
              <a:t>τί</a:t>
            </a:r>
            <a:r>
              <a:rPr lang="en-US" sz="1700" b="1" dirty="0">
                <a:solidFill>
                  <a:schemeClr val="tx1">
                    <a:lumMod val="85000"/>
                    <a:lumOff val="15000"/>
                  </a:schemeClr>
                </a:solidFill>
                <a:effectLst/>
              </a:rPr>
              <a:t> </a:t>
            </a:r>
            <a:r>
              <a:rPr lang="en-US" sz="1700" b="1" dirty="0" err="1">
                <a:solidFill>
                  <a:schemeClr val="tx1">
                    <a:lumMod val="85000"/>
                    <a:lumOff val="15000"/>
                  </a:schemeClr>
                </a:solidFill>
                <a:effectLst/>
              </a:rPr>
              <a:t>σ</a:t>
            </a:r>
            <a:r>
              <a:rPr lang="en-US" sz="1700" b="1" dirty="0">
                <a:solidFill>
                  <a:schemeClr val="tx1">
                    <a:lumMod val="85000"/>
                    <a:lumOff val="15000"/>
                  </a:schemeClr>
                </a:solidFill>
                <a:effectLst/>
              </a:rPr>
              <a:t>α</a:t>
            </a:r>
            <a:r>
              <a:rPr lang="en-US" sz="1700" b="1" dirty="0" err="1">
                <a:solidFill>
                  <a:schemeClr val="tx1">
                    <a:lumMod val="85000"/>
                    <a:lumOff val="15000"/>
                  </a:schemeClr>
                </a:solidFill>
                <a:effectLst/>
              </a:rPr>
              <a:t>ς</a:t>
            </a:r>
            <a:r>
              <a:rPr lang="en-US" sz="1700" b="1" dirty="0">
                <a:solidFill>
                  <a:schemeClr val="tx1">
                    <a:lumMod val="85000"/>
                    <a:lumOff val="15000"/>
                  </a:schemeClr>
                </a:solidFill>
                <a:effectLst/>
              </a:rPr>
              <a:t> </a:t>
            </a:r>
            <a:r>
              <a:rPr lang="en-US" sz="1700" b="1" dirty="0" err="1">
                <a:solidFill>
                  <a:schemeClr val="tx1">
                    <a:lumMod val="85000"/>
                    <a:lumOff val="15000"/>
                  </a:schemeClr>
                </a:solidFill>
                <a:effectLst/>
              </a:rPr>
              <a:t>ενδι</a:t>
            </a:r>
            <a:r>
              <a:rPr lang="en-US" sz="1700" b="1" dirty="0">
                <a:solidFill>
                  <a:schemeClr val="tx1">
                    <a:lumMod val="85000"/>
                    <a:lumOff val="15000"/>
                  </a:schemeClr>
                </a:solidFill>
                <a:effectLst/>
              </a:rPr>
              <a:t>α</a:t>
            </a:r>
            <a:r>
              <a:rPr lang="en-US" sz="1700" b="1" dirty="0" err="1">
                <a:solidFill>
                  <a:schemeClr val="tx1">
                    <a:lumMod val="85000"/>
                    <a:lumOff val="15000"/>
                  </a:schemeClr>
                </a:solidFill>
                <a:effectLst/>
              </a:rPr>
              <a:t>φέρει</a:t>
            </a:r>
            <a:r>
              <a:rPr lang="en-US" sz="1700" b="1" dirty="0">
                <a:solidFill>
                  <a:schemeClr val="tx1">
                    <a:lumMod val="85000"/>
                    <a:lumOff val="15000"/>
                  </a:schemeClr>
                </a:solidFill>
                <a:effectLst/>
              </a:rPr>
              <a:t>;</a:t>
            </a:r>
            <a:endParaRPr lang="en-US" sz="1700" dirty="0">
              <a:solidFill>
                <a:schemeClr val="tx1">
                  <a:lumMod val="85000"/>
                  <a:lumOff val="15000"/>
                </a:schemeClr>
              </a:solidFill>
            </a:endParaRPr>
          </a:p>
          <a:p>
            <a:pPr indent="-228600" defTabSz="914400">
              <a:lnSpc>
                <a:spcPct val="90000"/>
              </a:lnSpc>
              <a:spcBef>
                <a:spcPts val="1000"/>
              </a:spcBef>
              <a:buClr>
                <a:schemeClr val="accent2"/>
              </a:buClr>
              <a:buFont typeface="Arial" panose="020B0604020202020204" pitchFamily="34" charset="0"/>
              <a:buChar char="•"/>
            </a:pPr>
            <a:r>
              <a:rPr lang="en-US" sz="1700" b="1" dirty="0">
                <a:solidFill>
                  <a:schemeClr val="tx1">
                    <a:lumMod val="85000"/>
                    <a:lumOff val="15000"/>
                  </a:schemeClr>
                </a:solidFill>
                <a:effectLst/>
              </a:rPr>
              <a:t>Which World Café table does it connect to? / </a:t>
            </a:r>
            <a:r>
              <a:rPr lang="en-US" sz="1700" b="1" dirty="0" err="1">
                <a:solidFill>
                  <a:schemeClr val="tx1">
                    <a:lumMod val="85000"/>
                    <a:lumOff val="15000"/>
                  </a:schemeClr>
                </a:solidFill>
                <a:effectLst/>
              </a:rPr>
              <a:t>Με</a:t>
            </a:r>
            <a:r>
              <a:rPr lang="en-US" sz="1700" b="1" dirty="0">
                <a:solidFill>
                  <a:schemeClr val="tx1">
                    <a:lumMod val="85000"/>
                    <a:lumOff val="15000"/>
                  </a:schemeClr>
                </a:solidFill>
                <a:effectLst/>
              </a:rPr>
              <a:t> π</a:t>
            </a:r>
            <a:r>
              <a:rPr lang="en-US" sz="1700" b="1" dirty="0" err="1">
                <a:solidFill>
                  <a:schemeClr val="tx1">
                    <a:lumMod val="85000"/>
                    <a:lumOff val="15000"/>
                  </a:schemeClr>
                </a:solidFill>
                <a:effectLst/>
              </a:rPr>
              <a:t>οιο</a:t>
            </a:r>
            <a:r>
              <a:rPr lang="en-US" sz="1700" b="1" dirty="0">
                <a:solidFill>
                  <a:schemeClr val="tx1">
                    <a:lumMod val="85000"/>
                    <a:lumOff val="15000"/>
                  </a:schemeClr>
                </a:solidFill>
                <a:effectLst/>
              </a:rPr>
              <a:t> </a:t>
            </a:r>
            <a:r>
              <a:rPr lang="en-US" sz="1700" b="1" dirty="0" err="1">
                <a:solidFill>
                  <a:schemeClr val="tx1">
                    <a:lumMod val="85000"/>
                    <a:lumOff val="15000"/>
                  </a:schemeClr>
                </a:solidFill>
                <a:effectLst/>
              </a:rPr>
              <a:t>τρ</a:t>
            </a:r>
            <a:r>
              <a:rPr lang="en-US" sz="1700" b="1" dirty="0">
                <a:solidFill>
                  <a:schemeClr val="tx1">
                    <a:lumMod val="85000"/>
                    <a:lumOff val="15000"/>
                  </a:schemeClr>
                </a:solidFill>
                <a:effectLst/>
              </a:rPr>
              <a:t>απ</a:t>
            </a:r>
            <a:r>
              <a:rPr lang="en-US" sz="1700" b="1" dirty="0" err="1">
                <a:solidFill>
                  <a:schemeClr val="tx1">
                    <a:lumMod val="85000"/>
                    <a:lumOff val="15000"/>
                  </a:schemeClr>
                </a:solidFill>
                <a:effectLst/>
              </a:rPr>
              <a:t>έζι</a:t>
            </a:r>
            <a:r>
              <a:rPr lang="en-US" sz="1700" b="1" dirty="0">
                <a:solidFill>
                  <a:schemeClr val="tx1">
                    <a:lumMod val="85000"/>
                    <a:lumOff val="15000"/>
                  </a:schemeClr>
                </a:solidFill>
                <a:effectLst/>
              </a:rPr>
              <a:t> </a:t>
            </a:r>
            <a:r>
              <a:rPr lang="en-US" sz="1700" b="1" dirty="0" err="1">
                <a:solidFill>
                  <a:schemeClr val="tx1">
                    <a:lumMod val="85000"/>
                    <a:lumOff val="15000"/>
                  </a:schemeClr>
                </a:solidFill>
                <a:effectLst/>
              </a:rPr>
              <a:t>συνδέετ</a:t>
            </a:r>
            <a:r>
              <a:rPr lang="en-US" sz="1700" b="1" dirty="0">
                <a:solidFill>
                  <a:schemeClr val="tx1">
                    <a:lumMod val="85000"/>
                    <a:lumOff val="15000"/>
                  </a:schemeClr>
                </a:solidFill>
                <a:effectLst/>
              </a:rPr>
              <a:t>α</a:t>
            </a:r>
            <a:r>
              <a:rPr lang="en-US" sz="1700" b="1" dirty="0" err="1">
                <a:solidFill>
                  <a:schemeClr val="tx1">
                    <a:lumMod val="85000"/>
                    <a:lumOff val="15000"/>
                  </a:schemeClr>
                </a:solidFill>
                <a:effectLst/>
              </a:rPr>
              <a:t>ι</a:t>
            </a:r>
            <a:r>
              <a:rPr lang="en-US" sz="1700" b="1" dirty="0">
                <a:solidFill>
                  <a:schemeClr val="tx1">
                    <a:lumMod val="85000"/>
                    <a:lumOff val="15000"/>
                  </a:schemeClr>
                </a:solidFill>
                <a:effectLst/>
              </a:rPr>
              <a:t>;</a:t>
            </a:r>
            <a:endParaRPr lang="en-US" sz="1700" dirty="0">
              <a:solidFill>
                <a:schemeClr val="tx1">
                  <a:lumMod val="85000"/>
                  <a:lumOff val="15000"/>
                </a:schemeClr>
              </a:solidFill>
            </a:endParaRPr>
          </a:p>
        </p:txBody>
      </p:sp>
    </p:spTree>
    <p:extLst>
      <p:ext uri="{BB962C8B-B14F-4D97-AF65-F5344CB8AC3E}">
        <p14:creationId xmlns:p14="http://schemas.microsoft.com/office/powerpoint/2010/main" val="1113478048"/>
      </p:ext>
    </p:extLst>
  </p:cSld>
  <p:clrMapOvr>
    <a:masterClrMapping/>
  </p:clrMapOvr>
</p:sld>
</file>

<file path=ppt/theme/theme1.xml><?xml version="1.0" encoding="utf-8"?>
<a:theme xmlns:a="http://schemas.openxmlformats.org/drawingml/2006/main" name="Δέμα">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Δέμα</Template>
  <TotalTime>11566</TotalTime>
  <Words>1402</Words>
  <Application>Microsoft Macintosh PowerPoint</Application>
  <PresentationFormat>Ευρεία οθόνη</PresentationFormat>
  <Paragraphs>163</Paragraphs>
  <Slides>41</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41</vt:i4>
      </vt:variant>
    </vt:vector>
  </HeadingPairs>
  <TitlesOfParts>
    <vt:vector size="50" baseType="lpstr">
      <vt:lpstr>ＭＳ Ｐゴシック</vt:lpstr>
      <vt:lpstr>Aptos</vt:lpstr>
      <vt:lpstr>Arial</vt:lpstr>
      <vt:lpstr>Calibri</vt:lpstr>
      <vt:lpstr>Corbel</vt:lpstr>
      <vt:lpstr>DejaVu Sans</vt:lpstr>
      <vt:lpstr>Gill Sans MT</vt:lpstr>
      <vt:lpstr>Monotype Corsiva</vt:lpstr>
      <vt:lpstr>Δέμα</vt:lpstr>
      <vt:lpstr>Εισαγωγη στη γλωσσολογια</vt:lpstr>
      <vt:lpstr>Γλώσσα και ΓΛΩΣΣΟΛΟΓΙΑ</vt:lpstr>
      <vt:lpstr>Η γλωσσολογια είναι παντου</vt:lpstr>
      <vt:lpstr>Η βασικη μας παραδοχη </vt:lpstr>
      <vt:lpstr>Ποσεσ γλωσσες υπαρχουν σημερα στον κοσμο;</vt:lpstr>
      <vt:lpstr>We all speak a language…or may be two or more???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 ημουν γλωσσα…</vt:lpstr>
      <vt:lpstr>Τι είναι γλωσσα;</vt:lpstr>
      <vt:lpstr>Παρουσίαση του PowerPoint</vt:lpstr>
      <vt:lpstr>  Η γλώσσα είναι ένα βιολογικό φαινόμενο έμφυτη προδιάθεση του ανθρώπου </vt:lpstr>
      <vt:lpstr>Τι είναι η (ανθρώπινη) γλώσσα;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Language survival cards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τι είναι ακριβώς η Γλωσσολογία;</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Μαρία Ιακώβου</dc:creator>
  <cp:lastModifiedBy>Maria Iakovou</cp:lastModifiedBy>
  <cp:revision>83</cp:revision>
  <dcterms:created xsi:type="dcterms:W3CDTF">2020-03-22T07:50:20Z</dcterms:created>
  <dcterms:modified xsi:type="dcterms:W3CDTF">2026-09-29T14:52:40Z</dcterms:modified>
</cp:coreProperties>
</file>